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9" r:id="rId2"/>
    <p:sldId id="260" r:id="rId3"/>
    <p:sldId id="292" r:id="rId4"/>
    <p:sldId id="290" r:id="rId5"/>
    <p:sldId id="289" r:id="rId6"/>
    <p:sldId id="257" r:id="rId7"/>
    <p:sldId id="258" r:id="rId8"/>
    <p:sldId id="283" r:id="rId9"/>
    <p:sldId id="262" r:id="rId10"/>
    <p:sldId id="263" r:id="rId11"/>
    <p:sldId id="264" r:id="rId12"/>
    <p:sldId id="265" r:id="rId13"/>
    <p:sldId id="266" r:id="rId14"/>
    <p:sldId id="280" r:id="rId15"/>
    <p:sldId id="275" r:id="rId16"/>
    <p:sldId id="278" r:id="rId17"/>
    <p:sldId id="285" r:id="rId18"/>
    <p:sldId id="288" r:id="rId19"/>
    <p:sldId id="286" r:id="rId20"/>
    <p:sldId id="279" r:id="rId21"/>
    <p:sldId id="267" r:id="rId22"/>
    <p:sldId id="272" r:id="rId23"/>
    <p:sldId id="277" r:id="rId24"/>
    <p:sldId id="270" r:id="rId25"/>
    <p:sldId id="276" r:id="rId26"/>
    <p:sldId id="271" r:id="rId27"/>
    <p:sldId id="274" r:id="rId28"/>
    <p:sldId id="282" r:id="rId29"/>
    <p:sldId id="293" r:id="rId30"/>
    <p:sldId id="294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7925"/>
    <a:srgbClr val="F1E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87370" autoAdjust="0"/>
  </p:normalViewPr>
  <p:slideViewPr>
    <p:cSldViewPr snapToGrid="0">
      <p:cViewPr varScale="1">
        <p:scale>
          <a:sx n="101" d="100"/>
          <a:sy n="101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abela\Documents\relatorios_estados_oficina%20prev%20su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geral!$A$16</c:f>
              <c:strCache>
                <c:ptCount val="1"/>
                <c:pt idx="0">
                  <c:v>Lesão autoprovocada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geral!$C$15:$I$15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geral!$C$17:$I$17</c:f>
              <c:numCache>
                <c:formatCode>_-* #,##0_-;\-* #,##0_-;_-* "-"??_-;_-@_-</c:formatCode>
                <c:ptCount val="7"/>
                <c:pt idx="0">
                  <c:v>14940</c:v>
                </c:pt>
                <c:pt idx="1">
                  <c:v>21164</c:v>
                </c:pt>
                <c:pt idx="2">
                  <c:v>25470</c:v>
                </c:pt>
                <c:pt idx="3">
                  <c:v>29708</c:v>
                </c:pt>
                <c:pt idx="4">
                  <c:v>39469</c:v>
                </c:pt>
                <c:pt idx="5">
                  <c:v>45549</c:v>
                </c:pt>
                <c:pt idx="6">
                  <c:v>59429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0-4B5C-A1A9-05EFCEB66D41}"/>
            </c:ext>
          </c:extLst>
        </c:ser>
        <c:ser>
          <c:idx val="1"/>
          <c:order val="1"/>
          <c:tx>
            <c:strRef>
              <c:f>geral!$A$25</c:f>
              <c:strCache>
                <c:ptCount val="1"/>
                <c:pt idx="0">
                  <c:v>Tentativa de suicídio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3285024154589372E-2"/>
                  <c:y val="-1.070156552554040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0C-4635-8687-7804C1B58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geral!$C$15:$I$15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geral!$C$25:$I$25</c:f>
              <c:numCache>
                <c:formatCode>_-* #,##0_-;\-* #,##0_-;_-* "-"??_-;_-@_-</c:formatCode>
                <c:ptCount val="7"/>
                <c:pt idx="0">
                  <c:v>3137</c:v>
                </c:pt>
                <c:pt idx="1">
                  <c:v>5583</c:v>
                </c:pt>
                <c:pt idx="2">
                  <c:v>7096</c:v>
                </c:pt>
                <c:pt idx="3">
                  <c:v>8158</c:v>
                </c:pt>
                <c:pt idx="4">
                  <c:v>12421</c:v>
                </c:pt>
                <c:pt idx="5">
                  <c:v>15571</c:v>
                </c:pt>
                <c:pt idx="6">
                  <c:v>19580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0-4B5C-A1A9-05EFCEB66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899792"/>
        <c:axId val="169900352"/>
      </c:barChart>
      <c:catAx>
        <c:axId val="16989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900352"/>
        <c:crosses val="autoZero"/>
        <c:auto val="1"/>
        <c:lblAlgn val="ctr"/>
        <c:lblOffset val="100"/>
        <c:noMultiLvlLbl val="0"/>
      </c:catAx>
      <c:valAx>
        <c:axId val="1699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8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Plan1!$L$25:$L$28</c:f>
              <c:strCache>
                <c:ptCount val="4"/>
                <c:pt idx="0">
                  <c:v>0 a 9</c:v>
                </c:pt>
                <c:pt idx="1">
                  <c:v>10 a 19</c:v>
                </c:pt>
                <c:pt idx="2">
                  <c:v>20 a 59</c:v>
                </c:pt>
                <c:pt idx="3">
                  <c:v>60 ou mais</c:v>
                </c:pt>
              </c:strCache>
            </c:strRef>
          </c:cat>
          <c:val>
            <c:numRef>
              <c:f>Plan1!$N$25:$N$28</c:f>
              <c:numCache>
                <c:formatCode>0.0</c:formatCode>
                <c:ptCount val="4"/>
                <c:pt idx="0">
                  <c:v>0.84780388151174668</c:v>
                </c:pt>
                <c:pt idx="1">
                  <c:v>26.241062308478039</c:v>
                </c:pt>
                <c:pt idx="2">
                  <c:v>69.193054136874366</c:v>
                </c:pt>
                <c:pt idx="3">
                  <c:v>3.7180796731358527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3-4C37-9236-590F86F8D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28288"/>
        <c:axId val="173929968"/>
      </c:barChart>
      <c:catAx>
        <c:axId val="173928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Faixa Etária (anos)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929968"/>
        <c:crosses val="autoZero"/>
        <c:auto val="1"/>
        <c:lblAlgn val="ctr"/>
        <c:lblOffset val="100"/>
        <c:noMultiLvlLbl val="0"/>
      </c:catAx>
      <c:valAx>
        <c:axId val="1739299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 smtClean="0"/>
                  <a:t>Percentual </a:t>
                </a:r>
                <a:r>
                  <a:rPr lang="pt-BR" sz="1200" dirty="0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928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Plan1!$L$11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Plan1!$M$10:$P$10</c:f>
              <c:strCache>
                <c:ptCount val="4"/>
                <c:pt idx="0">
                  <c:v>0 a 9</c:v>
                </c:pt>
                <c:pt idx="1">
                  <c:v>10 a 19</c:v>
                </c:pt>
                <c:pt idx="2">
                  <c:v>20 a 59</c:v>
                </c:pt>
                <c:pt idx="3">
                  <c:v>60 ou mais</c:v>
                </c:pt>
              </c:strCache>
            </c:strRef>
          </c:cat>
          <c:val>
            <c:numRef>
              <c:f>Plan1!$M$11:$P$11</c:f>
              <c:numCache>
                <c:formatCode>0.0</c:formatCode>
                <c:ptCount val="4"/>
                <c:pt idx="0">
                  <c:v>66.265060240963862</c:v>
                </c:pt>
                <c:pt idx="1">
                  <c:v>77.593926416196226</c:v>
                </c:pt>
                <c:pt idx="2">
                  <c:v>68.556244464127545</c:v>
                </c:pt>
                <c:pt idx="3">
                  <c:v>53.571428571428569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8-4F31-984C-7189E9C1D026}"/>
            </c:ext>
          </c:extLst>
        </c:ser>
        <c:ser>
          <c:idx val="1"/>
          <c:order val="1"/>
          <c:tx>
            <c:strRef>
              <c:f>Plan1!$L$12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Plan1!$M$10:$P$10</c:f>
              <c:strCache>
                <c:ptCount val="4"/>
                <c:pt idx="0">
                  <c:v>0 a 9</c:v>
                </c:pt>
                <c:pt idx="1">
                  <c:v>10 a 19</c:v>
                </c:pt>
                <c:pt idx="2">
                  <c:v>20 a 59</c:v>
                </c:pt>
                <c:pt idx="3">
                  <c:v>60 ou mais</c:v>
                </c:pt>
              </c:strCache>
            </c:strRef>
          </c:cat>
          <c:val>
            <c:numRef>
              <c:f>Plan1!$M$12:$P$12</c:f>
              <c:numCache>
                <c:formatCode>0.0</c:formatCode>
                <c:ptCount val="4"/>
                <c:pt idx="0">
                  <c:v>33.734939759036145</c:v>
                </c:pt>
                <c:pt idx="1">
                  <c:v>22.406073583803778</c:v>
                </c:pt>
                <c:pt idx="2">
                  <c:v>31.443755535872455</c:v>
                </c:pt>
                <c:pt idx="3">
                  <c:v>46.428571428571431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8-4F31-984C-7189E9C1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484912"/>
        <c:axId val="269483232"/>
      </c:barChart>
      <c:catAx>
        <c:axId val="269484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Faixa Etária (anos)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9483232"/>
        <c:crosses val="autoZero"/>
        <c:auto val="1"/>
        <c:lblAlgn val="ctr"/>
        <c:lblOffset val="100"/>
        <c:noMultiLvlLbl val="0"/>
      </c:catAx>
      <c:valAx>
        <c:axId val="2694832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 smtClean="0"/>
                  <a:t>Percentual </a:t>
                </a:r>
                <a:r>
                  <a:rPr lang="pt-BR" sz="1200" dirty="0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94849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/>
              <a:t>Brasil, 2016</a:t>
            </a:r>
            <a:endParaRPr lang="pt-BR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34-4FD4-A811-E417455573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34-4FD4-A811-E417455573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Planilha7!$A$10:$A$11</c:f>
              <c:strCache>
                <c:ptCount val="2"/>
                <c:pt idx="0">
                  <c:v>Suicídios por armas de fogo</c:v>
                </c:pt>
                <c:pt idx="1">
                  <c:v>Suicídios por outros meios</c:v>
                </c:pt>
              </c:strCache>
            </c:strRef>
          </c:cat>
          <c:val>
            <c:numRef>
              <c:f>Planilha7!$V$10:$V$11</c:f>
              <c:numCache>
                <c:formatCode>0.0</c:formatCode>
                <c:ptCount val="2"/>
                <c:pt idx="0">
                  <c:v>8.3092801539403478</c:v>
                </c:pt>
                <c:pt idx="1">
                  <c:v>91.69071984605965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34-4FD4-A811-E41745557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Brasil, 2003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E-468D-B384-823173BD81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7E-468D-B384-823173BD81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Planilha7!$A$10:$A$11</c:f>
              <c:strCache>
                <c:ptCount val="2"/>
                <c:pt idx="0">
                  <c:v>Suicídios por armas de fogo</c:v>
                </c:pt>
                <c:pt idx="1">
                  <c:v>Suicídios por outros meios</c:v>
                </c:pt>
              </c:strCache>
            </c:strRef>
          </c:cat>
          <c:val>
            <c:numRef>
              <c:f>Planilha7!$I$10:$I$11</c:f>
              <c:numCache>
                <c:formatCode>0.0</c:formatCode>
                <c:ptCount val="2"/>
                <c:pt idx="0">
                  <c:v>16.918967052537845</c:v>
                </c:pt>
                <c:pt idx="1">
                  <c:v>83.081032947462148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E-468D-B384-823173BD8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Evolução</a:t>
            </a:r>
            <a:r>
              <a:rPr lang="pt-BR" sz="2400" baseline="0" dirty="0"/>
              <a:t> da </a:t>
            </a:r>
            <a:r>
              <a:rPr lang="pt-BR" sz="2400" dirty="0"/>
              <a:t>mortalidade por suicídio no Brasil e nos 5 estados com maiores </a:t>
            </a:r>
            <a:r>
              <a:rPr lang="pt-BR" sz="2400" dirty="0" smtClean="0"/>
              <a:t>taxas em 2015. </a:t>
            </a:r>
            <a:r>
              <a:rPr lang="pt-BR" sz="2400" dirty="0"/>
              <a:t>2005 a 2016.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Planilha5!$B$6:$M$6</c:f>
            </c:numRef>
          </c:val>
          <c:smooth val="0"/>
          <c:extLst>
            <c:ext xmlns:c16="http://schemas.microsoft.com/office/drawing/2014/chart" uri="{C3380CC4-5D6E-409C-BE32-E72D297353CC}">
              <c16:uniqueId val="{00000000-2454-4FC7-8A96-1384BF23E301}"/>
            </c:ext>
          </c:extLst>
        </c:ser>
        <c:ser>
          <c:idx val="1"/>
          <c:order val="1"/>
          <c:tx>
            <c:strRef>
              <c:f>Planilha5!$A$7</c:f>
              <c:strCache>
                <c:ptCount val="1"/>
                <c:pt idx="0">
                  <c:v>Amazonas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328036902049185E-2"/>
                  <c:y val="-2.6298487836949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54-4FC7-8A96-1384BF23E301}"/>
                </c:ext>
              </c:extLst>
            </c:dLbl>
            <c:dLbl>
              <c:idx val="10"/>
              <c:layout>
                <c:manualLayout>
                  <c:x val="-1.4928425838636647E-2"/>
                  <c:y val="-1.698643292264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454-4FC7-8A96-1384BF23E301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54-4FC7-8A96-1384BF23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Planilha5!$B$7:$M$7</c:f>
              <c:numCache>
                <c:formatCode>General</c:formatCode>
                <c:ptCount val="12"/>
                <c:pt idx="0">
                  <c:v>2.8</c:v>
                </c:pt>
                <c:pt idx="1">
                  <c:v>3</c:v>
                </c:pt>
                <c:pt idx="2">
                  <c:v>3.8</c:v>
                </c:pt>
                <c:pt idx="3">
                  <c:v>4.4000000000000004</c:v>
                </c:pt>
                <c:pt idx="4">
                  <c:v>4.5</c:v>
                </c:pt>
                <c:pt idx="5">
                  <c:v>4.5999999999999996</c:v>
                </c:pt>
                <c:pt idx="6">
                  <c:v>5.3</c:v>
                </c:pt>
                <c:pt idx="7" formatCode="0.0">
                  <c:v>5.1517898292529765</c:v>
                </c:pt>
                <c:pt idx="8" formatCode="0.0">
                  <c:v>5.9087360268240854</c:v>
                </c:pt>
                <c:pt idx="9" formatCode="0.0">
                  <c:v>6.0148543669520667</c:v>
                </c:pt>
                <c:pt idx="10" formatCode="0.0">
                  <c:v>6.6779472345681024</c:v>
                </c:pt>
                <c:pt idx="11" formatCode="0.0">
                  <c:v>4.847979604499824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54-4FC7-8A96-1384BF23E301}"/>
            </c:ext>
          </c:extLst>
        </c:ser>
        <c:ser>
          <c:idx val="2"/>
          <c:order val="2"/>
          <c:tx>
            <c:strRef>
              <c:f>Planilha5!$A$8</c:f>
              <c:strCache>
                <c:ptCount val="1"/>
                <c:pt idx="0">
                  <c:v>Roraima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410923276983101E-2"/>
                  <c:y val="1.3149243918474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54-4FC7-8A96-1384BF23E301}"/>
                </c:ext>
              </c:extLst>
            </c:dLbl>
            <c:dLbl>
              <c:idx val="10"/>
              <c:layout>
                <c:manualLayout>
                  <c:x val="-2.9856851677273293E-2"/>
                  <c:y val="-2.3356345268643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2454-4FC7-8A96-1384BF23E301}"/>
                </c:ext>
              </c:extLst>
            </c:dLbl>
            <c:dLbl>
              <c:idx val="11"/>
              <c:layout>
                <c:manualLayout>
                  <c:x val="-1.0403120936280884E-2"/>
                  <c:y val="-1.840894148586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454-4FC7-8A96-1384BF23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Planilha5!$B$8:$M$8</c:f>
              <c:numCache>
                <c:formatCode>General</c:formatCode>
                <c:ptCount val="12"/>
                <c:pt idx="0">
                  <c:v>6.9</c:v>
                </c:pt>
                <c:pt idx="1">
                  <c:v>8.4</c:v>
                </c:pt>
                <c:pt idx="2">
                  <c:v>10.4</c:v>
                </c:pt>
                <c:pt idx="3">
                  <c:v>7.5</c:v>
                </c:pt>
                <c:pt idx="4">
                  <c:v>7.6</c:v>
                </c:pt>
                <c:pt idx="5">
                  <c:v>7.5</c:v>
                </c:pt>
                <c:pt idx="6">
                  <c:v>7.4</c:v>
                </c:pt>
                <c:pt idx="7" formatCode="0.0">
                  <c:v>8.0933030047452306</c:v>
                </c:pt>
                <c:pt idx="8" formatCode="0.0">
                  <c:v>6.7612975134816171</c:v>
                </c:pt>
                <c:pt idx="9" formatCode="0.0">
                  <c:v>3.0184973517716567</c:v>
                </c:pt>
                <c:pt idx="10" formatCode="0.0">
                  <c:v>10.283488080052999</c:v>
                </c:pt>
                <c:pt idx="11" formatCode="0.0">
                  <c:v>11.473487492926303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454-4FC7-8A96-1384BF23E301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Planilha5!$B$9:$M$9</c:f>
            </c:numRef>
          </c:val>
          <c:smooth val="0"/>
          <c:extLst>
            <c:ext xmlns:c16="http://schemas.microsoft.com/office/drawing/2014/chart" uri="{C3380CC4-5D6E-409C-BE32-E72D297353CC}">
              <c16:uniqueId val="{00000008-2454-4FC7-8A96-1384BF23E301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Planilha5!$B$10:$M$10</c:f>
            </c:numRef>
          </c:val>
          <c:smooth val="0"/>
          <c:extLst>
            <c:ext xmlns:c16="http://schemas.microsoft.com/office/drawing/2014/chart" uri="{C3380CC4-5D6E-409C-BE32-E72D297353CC}">
              <c16:uniqueId val="{00000009-2454-4FC7-8A96-1384BF23E301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Planilha5!$B$11:$M$11</c:f>
            </c:numRef>
          </c:val>
          <c:smooth val="0"/>
          <c:extLst>
            <c:ext xmlns:c16="http://schemas.microsoft.com/office/drawing/2014/chart" uri="{C3380CC4-5D6E-409C-BE32-E72D297353CC}">
              <c16:uniqueId val="{0000000A-2454-4FC7-8A96-1384BF23E301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Planilha5!$B$12:$M$12</c:f>
            </c:numRef>
          </c:val>
          <c:smooth val="0"/>
          <c:extLst>
            <c:ext xmlns:c16="http://schemas.microsoft.com/office/drawing/2014/chart" uri="{C3380CC4-5D6E-409C-BE32-E72D297353CC}">
              <c16:uniqueId val="{0000000B-2454-4FC7-8A96-1384BF23E301}"/>
            </c:ext>
          </c:extLst>
        </c:ser>
        <c:ser>
          <c:idx val="7"/>
          <c:order val="7"/>
          <c:tx>
            <c:strRef>
              <c:f>Planilha5!$A$13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410923276983101E-2"/>
                  <c:y val="-1.314924391847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454-4FC7-8A96-1384BF23E301}"/>
                </c:ext>
              </c:extLst>
            </c:dLbl>
            <c:dLbl>
              <c:idx val="11"/>
              <c:layout>
                <c:manualLayout>
                  <c:x val="5.2015604681404422E-3"/>
                  <c:y val="-1.051939513477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454-4FC7-8A96-1384BF23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Planilha5!$B$13:$M$13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6</c:v>
                </c:pt>
                <c:pt idx="2">
                  <c:v>6.8</c:v>
                </c:pt>
                <c:pt idx="3">
                  <c:v>7</c:v>
                </c:pt>
                <c:pt idx="4">
                  <c:v>6.6</c:v>
                </c:pt>
                <c:pt idx="5">
                  <c:v>6.4</c:v>
                </c:pt>
                <c:pt idx="6">
                  <c:v>7.5</c:v>
                </c:pt>
                <c:pt idx="7" formatCode="0.0">
                  <c:v>7.3716727812530456</c:v>
                </c:pt>
                <c:pt idx="8" formatCode="0.0">
                  <c:v>7.1290253083538992</c:v>
                </c:pt>
                <c:pt idx="9" formatCode="0.0">
                  <c:v>7.6376068247651281</c:v>
                </c:pt>
                <c:pt idx="10" formatCode="0.0">
                  <c:v>8.4581033623925883</c:v>
                </c:pt>
                <c:pt idx="11" formatCode="0.0">
                  <c:v>9.9932133317560048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454-4FC7-8A96-1384BF23E301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Planilha5!$B$14:$M$14</c:f>
            </c:numRef>
          </c:val>
          <c:smooth val="0"/>
          <c:extLst>
            <c:ext xmlns:c16="http://schemas.microsoft.com/office/drawing/2014/chart" uri="{C3380CC4-5D6E-409C-BE32-E72D297353CC}">
              <c16:uniqueId val="{0000000F-2454-4FC7-8A96-1384BF23E301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Planilha5!$B$15:$M$15</c:f>
            </c:numRef>
          </c:val>
          <c:smooth val="0"/>
          <c:extLst>
            <c:ext xmlns:c16="http://schemas.microsoft.com/office/drawing/2014/chart" uri="{C3380CC4-5D6E-409C-BE32-E72D297353CC}">
              <c16:uniqueId val="{00000010-2454-4FC7-8A96-1384BF23E301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Planilha5!$B$16:$M$16</c:f>
            </c:numRef>
          </c:val>
          <c:smooth val="0"/>
          <c:extLst>
            <c:ext xmlns:c16="http://schemas.microsoft.com/office/drawing/2014/chart" uri="{C3380CC4-5D6E-409C-BE32-E72D297353CC}">
              <c16:uniqueId val="{00000011-2454-4FC7-8A96-1384BF23E301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Planilha5!$B$17:$M$17</c:f>
            </c:numRef>
          </c:val>
          <c:smooth val="0"/>
          <c:extLst>
            <c:ext xmlns:c16="http://schemas.microsoft.com/office/drawing/2014/chart" uri="{C3380CC4-5D6E-409C-BE32-E72D297353CC}">
              <c16:uniqueId val="{00000012-2454-4FC7-8A96-1384BF23E301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Planilha5!$B$18:$M$18</c:f>
            </c:numRef>
          </c:val>
          <c:smooth val="0"/>
          <c:extLst>
            <c:ext xmlns:c16="http://schemas.microsoft.com/office/drawing/2014/chart" uri="{C3380CC4-5D6E-409C-BE32-E72D297353CC}">
              <c16:uniqueId val="{00000013-2454-4FC7-8A96-1384BF23E301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Planilha5!$B$19:$M$19</c:f>
            </c:numRef>
          </c:val>
          <c:smooth val="0"/>
          <c:extLst>
            <c:ext xmlns:c16="http://schemas.microsoft.com/office/drawing/2014/chart" uri="{C3380CC4-5D6E-409C-BE32-E72D297353CC}">
              <c16:uniqueId val="{00000014-2454-4FC7-8A96-1384BF23E301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Planilha5!$B$20:$M$20</c:f>
            </c:numRef>
          </c:val>
          <c:smooth val="0"/>
          <c:extLst>
            <c:ext xmlns:c16="http://schemas.microsoft.com/office/drawing/2014/chart" uri="{C3380CC4-5D6E-409C-BE32-E72D297353CC}">
              <c16:uniqueId val="{00000015-2454-4FC7-8A96-1384BF23E301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Planilha5!$B$21:$M$21</c:f>
            </c:numRef>
          </c:val>
          <c:smooth val="0"/>
          <c:extLst>
            <c:ext xmlns:c16="http://schemas.microsoft.com/office/drawing/2014/chart" uri="{C3380CC4-5D6E-409C-BE32-E72D297353CC}">
              <c16:uniqueId val="{00000016-2454-4FC7-8A96-1384BF23E301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Planilha5!$B$22:$M$22</c:f>
            </c:numRef>
          </c:val>
          <c:smooth val="0"/>
          <c:extLst>
            <c:ext xmlns:c16="http://schemas.microsoft.com/office/drawing/2014/chart" uri="{C3380CC4-5D6E-409C-BE32-E72D297353CC}">
              <c16:uniqueId val="{00000017-2454-4FC7-8A96-1384BF23E301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Planilha5!$B$23:$M$23</c:f>
            </c:numRef>
          </c:val>
          <c:smooth val="0"/>
          <c:extLst>
            <c:ext xmlns:c16="http://schemas.microsoft.com/office/drawing/2014/chart" uri="{C3380CC4-5D6E-409C-BE32-E72D297353CC}">
              <c16:uniqueId val="{00000018-2454-4FC7-8A96-1384BF23E301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Planilha5!$B$24:$M$24</c:f>
            </c:numRef>
          </c:val>
          <c:smooth val="0"/>
          <c:extLst>
            <c:ext xmlns:c16="http://schemas.microsoft.com/office/drawing/2014/chart" uri="{C3380CC4-5D6E-409C-BE32-E72D297353CC}">
              <c16:uniqueId val="{00000019-2454-4FC7-8A96-1384BF23E301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Planilha5!$B$25:$M$25</c:f>
            </c:numRef>
          </c:val>
          <c:smooth val="0"/>
          <c:extLst>
            <c:ext xmlns:c16="http://schemas.microsoft.com/office/drawing/2014/chart" uri="{C3380CC4-5D6E-409C-BE32-E72D297353CC}">
              <c16:uniqueId val="{0000001A-2454-4FC7-8A96-1384BF23E301}"/>
            </c:ext>
          </c:extLst>
        </c:ser>
        <c:ser>
          <c:idx val="20"/>
          <c:order val="20"/>
          <c:tx>
            <c:strRef>
              <c:f>Planilha5!$A$26</c:f>
              <c:strCache>
                <c:ptCount val="1"/>
                <c:pt idx="0">
                  <c:v>Santa Catarina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677069787602953E-2"/>
                  <c:y val="4.8213337403152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2454-4FC7-8A96-1384BF23E301}"/>
                </c:ext>
              </c:extLst>
            </c:dLbl>
            <c:dLbl>
              <c:idx val="11"/>
              <c:layout>
                <c:manualLayout>
                  <c:x val="-5.201560468140444E-3"/>
                  <c:y val="9.81182085967059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2214997832683E-2"/>
                      <c:h val="3.89743589743589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2454-4FC7-8A96-1384BF23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Planilha5!$B$26:$M$26</c:f>
              <c:numCache>
                <c:formatCode>General</c:formatCode>
                <c:ptCount val="12"/>
                <c:pt idx="0">
                  <c:v>7.7</c:v>
                </c:pt>
                <c:pt idx="1">
                  <c:v>6.4</c:v>
                </c:pt>
                <c:pt idx="2">
                  <c:v>7.5</c:v>
                </c:pt>
                <c:pt idx="3">
                  <c:v>8.1</c:v>
                </c:pt>
                <c:pt idx="4">
                  <c:v>8.5</c:v>
                </c:pt>
                <c:pt idx="5">
                  <c:v>8.5</c:v>
                </c:pt>
                <c:pt idx="6">
                  <c:v>8.1999999999999993</c:v>
                </c:pt>
                <c:pt idx="7" formatCode="0.0">
                  <c:v>8.5849200552818719</c:v>
                </c:pt>
                <c:pt idx="8" formatCode="0.0">
                  <c:v>8.5616257683230099</c:v>
                </c:pt>
                <c:pt idx="9" formatCode="0.0">
                  <c:v>8.7258374574188053</c:v>
                </c:pt>
                <c:pt idx="10" formatCode="0.0">
                  <c:v>9.341285401931902</c:v>
                </c:pt>
                <c:pt idx="11" formatCode="0.0">
                  <c:v>9.7531992012795499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454-4FC7-8A96-1384BF23E301}"/>
            </c:ext>
          </c:extLst>
        </c:ser>
        <c:ser>
          <c:idx val="21"/>
          <c:order val="21"/>
          <c:tx>
            <c:strRef>
              <c:f>Planilha5!$A$27</c:f>
              <c:strCache>
                <c:ptCount val="1"/>
                <c:pt idx="0">
                  <c:v>Rio Grande do Sul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41655830082357E-2"/>
                  <c:y val="-2.629848783694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2454-4FC7-8A96-1384BF23E301}"/>
                </c:ext>
              </c:extLst>
            </c:dLbl>
            <c:dLbl>
              <c:idx val="11"/>
              <c:layout>
                <c:manualLayout>
                  <c:x val="-1.9072388383181621E-2"/>
                  <c:y val="-2.2837234103133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2454-4FC7-8A96-1384BF23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Planilha5!$B$27:$M$27</c:f>
              <c:numCache>
                <c:formatCode>General</c:formatCode>
                <c:ptCount val="12"/>
                <c:pt idx="0">
                  <c:v>9.9</c:v>
                </c:pt>
                <c:pt idx="1">
                  <c:v>10.5</c:v>
                </c:pt>
                <c:pt idx="2">
                  <c:v>9.9</c:v>
                </c:pt>
                <c:pt idx="3">
                  <c:v>10.7</c:v>
                </c:pt>
                <c:pt idx="4">
                  <c:v>10.199999999999999</c:v>
                </c:pt>
                <c:pt idx="5">
                  <c:v>9.6999999999999993</c:v>
                </c:pt>
                <c:pt idx="6">
                  <c:v>9.6999999999999993</c:v>
                </c:pt>
                <c:pt idx="7" formatCode="0.0">
                  <c:v>10.95574686022686</c:v>
                </c:pt>
                <c:pt idx="8" formatCode="0.0">
                  <c:v>10.229269091851402</c:v>
                </c:pt>
                <c:pt idx="9" formatCode="0.0">
                  <c:v>9.9221273612120129</c:v>
                </c:pt>
                <c:pt idx="10" formatCode="0.0">
                  <c:v>10.144050856456612</c:v>
                </c:pt>
                <c:pt idx="11" formatCode="0.0">
                  <c:v>10.348646613210471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2454-4FC7-8A96-1384BF23E301}"/>
            </c:ext>
          </c:extLst>
        </c:ser>
        <c:ser>
          <c:idx val="22"/>
          <c:order val="22"/>
          <c:tx>
            <c:strRef>
              <c:f>Planilha5!$A$28</c:f>
              <c:strCache>
                <c:ptCount val="1"/>
                <c:pt idx="0">
                  <c:v>Mato Grosso do Sul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080190723883841E-2"/>
                  <c:y val="4.8213337403152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2454-4FC7-8A96-1384BF23E301}"/>
                </c:ext>
              </c:extLst>
            </c:dLbl>
            <c:dLbl>
              <c:idx val="10"/>
              <c:layout>
                <c:manualLayout>
                  <c:x val="-1.9904567784848861E-2"/>
                  <c:y val="2.760295349930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2454-4FC7-8A96-1384BF23E301}"/>
                </c:ext>
              </c:extLst>
            </c:dLbl>
            <c:dLbl>
              <c:idx val="11"/>
              <c:layout>
                <c:manualLayout>
                  <c:x val="-8.6692674469007365E-3"/>
                  <c:y val="-4.8213337403152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2454-4FC7-8A96-1384BF23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Planilha5!$B$28:$M$28</c:f>
              <c:numCache>
                <c:formatCode>General</c:formatCode>
                <c:ptCount val="12"/>
                <c:pt idx="0">
                  <c:v>8.6</c:v>
                </c:pt>
                <c:pt idx="1">
                  <c:v>8.4</c:v>
                </c:pt>
                <c:pt idx="2">
                  <c:v>8.1</c:v>
                </c:pt>
                <c:pt idx="3">
                  <c:v>7.8</c:v>
                </c:pt>
                <c:pt idx="4">
                  <c:v>8.6999999999999993</c:v>
                </c:pt>
                <c:pt idx="5">
                  <c:v>7.7</c:v>
                </c:pt>
                <c:pt idx="6">
                  <c:v>8.5</c:v>
                </c:pt>
                <c:pt idx="7" formatCode="0.0">
                  <c:v>8.3829390424607837</c:v>
                </c:pt>
                <c:pt idx="8" formatCode="0.0">
                  <c:v>8.8123809313990922</c:v>
                </c:pt>
                <c:pt idx="9" formatCode="0.0">
                  <c:v>7.7872790216429095</c:v>
                </c:pt>
                <c:pt idx="10" formatCode="0.0">
                  <c:v>8.6752023113756422</c:v>
                </c:pt>
                <c:pt idx="11" formatCode="0.0">
                  <c:v>8.313494031060408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2454-4FC7-8A96-1384BF23E301}"/>
            </c:ext>
          </c:extLst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Planilha5!$B$29:$M$29</c:f>
            </c:numRef>
          </c:val>
          <c:smooth val="0"/>
          <c:extLst>
            <c:ext xmlns:c16="http://schemas.microsoft.com/office/drawing/2014/chart" uri="{C3380CC4-5D6E-409C-BE32-E72D297353CC}">
              <c16:uniqueId val="{00000024-2454-4FC7-8A96-1384BF23E301}"/>
            </c:ext>
          </c:extLst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Planilha5!$B$30:$M$30</c:f>
            </c:numRef>
          </c:val>
          <c:smooth val="0"/>
          <c:extLst>
            <c:ext xmlns:c16="http://schemas.microsoft.com/office/drawing/2014/chart" uri="{C3380CC4-5D6E-409C-BE32-E72D297353CC}">
              <c16:uniqueId val="{00000025-2454-4FC7-8A96-1384BF23E301}"/>
            </c:ext>
          </c:extLst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Planilha5!$B$31:$M$31</c:f>
            </c:numRef>
          </c:val>
          <c:smooth val="0"/>
          <c:extLst>
            <c:ext xmlns:c16="http://schemas.microsoft.com/office/drawing/2014/chart" uri="{C3380CC4-5D6E-409C-BE32-E72D297353CC}">
              <c16:uniqueId val="{00000026-2454-4FC7-8A96-1384BF23E301}"/>
            </c:ext>
          </c:extLst>
        </c:ser>
        <c:ser>
          <c:idx val="26"/>
          <c:order val="26"/>
          <c:tx>
            <c:strRef>
              <c:f>Planilha5!$A$32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12483745123538E-2"/>
                  <c:y val="7.889546351084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2454-4FC7-8A96-1384BF23E301}"/>
                </c:ext>
              </c:extLst>
            </c:dLbl>
            <c:dLbl>
              <c:idx val="11"/>
              <c:layout>
                <c:manualLayout>
                  <c:x val="-6.9354139575205894E-3"/>
                  <c:y val="-9.64266748063052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2454-4FC7-8A96-1384BF23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Planilha5!$B$4:$M$4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0">
                  <c:v>2012</c:v>
                </c:pt>
                <c:pt idx="8" formatCode="0">
                  <c:v>2013</c:v>
                </c:pt>
                <c:pt idx="9" formatCode="0">
                  <c:v>2014</c:v>
                </c:pt>
                <c:pt idx="10" formatCode="0">
                  <c:v>2015</c:v>
                </c:pt>
                <c:pt idx="11" formatCode="0">
                  <c:v>2016</c:v>
                </c:pt>
              </c:numCache>
            </c:numRef>
          </c:cat>
          <c:val>
            <c:numRef>
              <c:f>Planilha5!$B$32:$M$32</c:f>
              <c:numCache>
                <c:formatCode>General</c:formatCode>
                <c:ptCount val="12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  <c:pt idx="3">
                  <c:v>4.9000000000000004</c:v>
                </c:pt>
                <c:pt idx="4">
                  <c:v>4.9000000000000004</c:v>
                </c:pt>
                <c:pt idx="5">
                  <c:v>5</c:v>
                </c:pt>
                <c:pt idx="6">
                  <c:v>5.0999999999999996</c:v>
                </c:pt>
                <c:pt idx="7" formatCode="0.0">
                  <c:v>5.3207467934393922</c:v>
                </c:pt>
                <c:pt idx="8" formatCode="0.0">
                  <c:v>5.238662038056181</c:v>
                </c:pt>
                <c:pt idx="9" formatCode="0.0">
                  <c:v>5.252971064753714</c:v>
                </c:pt>
                <c:pt idx="10" formatCode="0.0">
                  <c:v>5.4664835578879654</c:v>
                </c:pt>
                <c:pt idx="11" formatCode="0.0">
                  <c:v>5.5469285364205634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2454-4FC7-8A96-1384BF23E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873136"/>
        <c:axId val="245871888"/>
      </c:lineChart>
      <c:catAx>
        <c:axId val="245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871888"/>
        <c:crosses val="autoZero"/>
        <c:auto val="1"/>
        <c:lblAlgn val="ctr"/>
        <c:lblOffset val="100"/>
        <c:noMultiLvlLbl val="0"/>
      </c:catAx>
      <c:valAx>
        <c:axId val="24587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87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66906932039972E-3"/>
          <c:y val="0.93346701789794895"/>
          <c:w val="0.99454661861359195"/>
          <c:h val="5.3793157410063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B36F7-69AF-431D-A6D7-3F86FECD7E8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60C414-CCA0-479D-881B-5E0A960D809C}">
      <dgm:prSet phldrT="[Texto]"/>
      <dgm:spPr/>
      <dgm:t>
        <a:bodyPr/>
        <a:lstStyle/>
        <a:p>
          <a:pPr algn="l"/>
          <a:r>
            <a:rPr lang="pt-BR" dirty="0" smtClean="0"/>
            <a:t>Portaria Nº 2.542/</a:t>
          </a:r>
          <a:r>
            <a:rPr lang="pt-BR" b="1" dirty="0" smtClean="0"/>
            <a:t>2005</a:t>
          </a:r>
          <a:r>
            <a:rPr lang="pt-BR" dirty="0" smtClean="0"/>
            <a:t> </a:t>
          </a:r>
        </a:p>
        <a:p>
          <a:pPr algn="l"/>
          <a:r>
            <a:rPr lang="pt-BR" dirty="0" smtClean="0"/>
            <a:t>Institui GT</a:t>
          </a:r>
          <a:endParaRPr lang="pt-BR" dirty="0"/>
        </a:p>
      </dgm:t>
    </dgm:pt>
    <dgm:pt modelId="{C9AE5B79-215F-4307-A536-EF7D923A7E67}" type="parTrans" cxnId="{662C548B-B790-4BD0-B45E-7A8EDA23C09C}">
      <dgm:prSet/>
      <dgm:spPr/>
      <dgm:t>
        <a:bodyPr/>
        <a:lstStyle/>
        <a:p>
          <a:endParaRPr lang="pt-BR"/>
        </a:p>
      </dgm:t>
    </dgm:pt>
    <dgm:pt modelId="{6D049711-0D22-42A5-9A21-56EAE3FA32A6}" type="sibTrans" cxnId="{662C548B-B790-4BD0-B45E-7A8EDA23C09C}">
      <dgm:prSet/>
      <dgm:spPr/>
      <dgm:t>
        <a:bodyPr/>
        <a:lstStyle/>
        <a:p>
          <a:endParaRPr lang="pt-BR"/>
        </a:p>
      </dgm:t>
    </dgm:pt>
    <dgm:pt modelId="{8F45ED39-90DC-4EF3-9057-389A8180F049}">
      <dgm:prSet phldrT="[Texto]" custT="1"/>
      <dgm:spPr/>
      <dgm:t>
        <a:bodyPr/>
        <a:lstStyle/>
        <a:p>
          <a:pPr algn="l"/>
          <a:r>
            <a:rPr lang="pt-BR" sz="1000" b="0" dirty="0" smtClean="0"/>
            <a:t>Port. Nº 1.876/ </a:t>
          </a:r>
          <a:r>
            <a:rPr lang="pt-BR" sz="1100" b="1" dirty="0" smtClean="0"/>
            <a:t>2006</a:t>
          </a:r>
          <a:r>
            <a:rPr lang="pt-BR" sz="1000" b="0" dirty="0" smtClean="0"/>
            <a:t>           Diretrizes de  Prevenção ao Suicídio</a:t>
          </a:r>
          <a:endParaRPr lang="pt-BR" sz="1000" b="0" dirty="0"/>
        </a:p>
      </dgm:t>
    </dgm:pt>
    <dgm:pt modelId="{1A4B01E1-F850-4D8B-B090-2C3732637181}" type="parTrans" cxnId="{06BBD5CA-0962-4D68-A7F0-E68809C86745}">
      <dgm:prSet/>
      <dgm:spPr/>
      <dgm:t>
        <a:bodyPr/>
        <a:lstStyle/>
        <a:p>
          <a:endParaRPr lang="pt-BR"/>
        </a:p>
      </dgm:t>
    </dgm:pt>
    <dgm:pt modelId="{5271DA38-DA7A-486B-A0D6-3C48E84D8758}" type="sibTrans" cxnId="{06BBD5CA-0962-4D68-A7F0-E68809C86745}">
      <dgm:prSet/>
      <dgm:spPr/>
      <dgm:t>
        <a:bodyPr/>
        <a:lstStyle/>
        <a:p>
          <a:endParaRPr lang="pt-BR"/>
        </a:p>
      </dgm:t>
    </dgm:pt>
    <dgm:pt modelId="{5BE107F6-38CC-4F62-AD2B-95B54C814B1D}">
      <dgm:prSet phldrT="[Texto]" custT="1"/>
      <dgm:spPr/>
      <dgm:t>
        <a:bodyPr/>
        <a:lstStyle/>
        <a:p>
          <a:pPr algn="ctr"/>
          <a:r>
            <a:rPr lang="pt-BR" sz="1000" dirty="0" smtClean="0"/>
            <a:t>Manual de Prevenção ao Suicídio</a:t>
          </a:r>
        </a:p>
        <a:p>
          <a:pPr algn="ctr"/>
          <a:r>
            <a:rPr lang="pt-BR" sz="1000" b="1" dirty="0" smtClean="0"/>
            <a:t> Equipes Saúde Mental - </a:t>
          </a:r>
          <a:r>
            <a:rPr lang="pt-BR" sz="1100" b="1" dirty="0" smtClean="0"/>
            <a:t>2006</a:t>
          </a:r>
          <a:endParaRPr lang="pt-BR" sz="1100" b="1" dirty="0"/>
        </a:p>
      </dgm:t>
    </dgm:pt>
    <dgm:pt modelId="{0CEA2C27-4E18-4429-90D8-14BFCA6336A1}" type="parTrans" cxnId="{CFFDDFA1-610F-409E-B407-EF3E2B09051C}">
      <dgm:prSet/>
      <dgm:spPr/>
      <dgm:t>
        <a:bodyPr/>
        <a:lstStyle/>
        <a:p>
          <a:endParaRPr lang="pt-BR"/>
        </a:p>
      </dgm:t>
    </dgm:pt>
    <dgm:pt modelId="{5C7E7725-90D1-481C-B844-8D235DE0B180}" type="sibTrans" cxnId="{CFFDDFA1-610F-409E-B407-EF3E2B09051C}">
      <dgm:prSet/>
      <dgm:spPr/>
      <dgm:t>
        <a:bodyPr/>
        <a:lstStyle/>
        <a:p>
          <a:endParaRPr lang="pt-BR"/>
        </a:p>
      </dgm:t>
    </dgm:pt>
    <dgm:pt modelId="{CE825EB9-69AD-479B-A2EC-094AD75F79BF}">
      <dgm:prSet phldrT="[Texto]" custT="1"/>
      <dgm:spPr/>
      <dgm:t>
        <a:bodyPr/>
        <a:lstStyle/>
        <a:p>
          <a:r>
            <a:rPr lang="pt-BR" sz="1000" dirty="0" smtClean="0"/>
            <a:t>Curso EAD Crise e Urgência em Saúde Mental. 4 Edições:             </a:t>
          </a:r>
          <a:r>
            <a:rPr lang="pt-BR" sz="1100" b="1" dirty="0" smtClean="0"/>
            <a:t>2013-2015</a:t>
          </a:r>
          <a:endParaRPr lang="pt-BR" sz="1100" b="1" dirty="0"/>
        </a:p>
      </dgm:t>
    </dgm:pt>
    <dgm:pt modelId="{19596E7D-3AAB-40BF-8DB5-453772A5166F}" type="parTrans" cxnId="{165C9637-9756-43D9-B213-998269B63B2E}">
      <dgm:prSet/>
      <dgm:spPr/>
      <dgm:t>
        <a:bodyPr/>
        <a:lstStyle/>
        <a:p>
          <a:endParaRPr lang="pt-BR"/>
        </a:p>
      </dgm:t>
    </dgm:pt>
    <dgm:pt modelId="{FCFC015A-8A41-4D02-BDAE-29FE3C1CCF52}" type="sibTrans" cxnId="{165C9637-9756-43D9-B213-998269B63B2E}">
      <dgm:prSet/>
      <dgm:spPr/>
      <dgm:t>
        <a:bodyPr/>
        <a:lstStyle/>
        <a:p>
          <a:endParaRPr lang="pt-BR"/>
        </a:p>
      </dgm:t>
    </dgm:pt>
    <dgm:pt modelId="{7AB6109B-8A52-4E54-BBB6-A4786EC5ACDE}">
      <dgm:prSet phldrT="[Texto]"/>
      <dgm:spPr/>
      <dgm:t>
        <a:bodyPr/>
        <a:lstStyle/>
        <a:p>
          <a:r>
            <a:rPr lang="pt-BR" dirty="0" smtClean="0"/>
            <a:t>Protocolo SAMU  Suicídio</a:t>
          </a:r>
        </a:p>
        <a:p>
          <a:r>
            <a:rPr lang="pt-BR" dirty="0" smtClean="0"/>
            <a:t>2015</a:t>
          </a:r>
          <a:endParaRPr lang="pt-BR" dirty="0"/>
        </a:p>
      </dgm:t>
    </dgm:pt>
    <dgm:pt modelId="{1E8D73EB-F3FC-4644-A1F2-776113FBC860}" type="parTrans" cxnId="{0114A388-0A1A-4678-ACD2-65CDA00B3181}">
      <dgm:prSet/>
      <dgm:spPr/>
      <dgm:t>
        <a:bodyPr/>
        <a:lstStyle/>
        <a:p>
          <a:endParaRPr lang="pt-BR"/>
        </a:p>
      </dgm:t>
    </dgm:pt>
    <dgm:pt modelId="{CCE2BE3B-6F60-46F6-9352-58A0167C3EBF}" type="sibTrans" cxnId="{0114A388-0A1A-4678-ACD2-65CDA00B3181}">
      <dgm:prSet/>
      <dgm:spPr/>
      <dgm:t>
        <a:bodyPr/>
        <a:lstStyle/>
        <a:p>
          <a:endParaRPr lang="pt-BR"/>
        </a:p>
      </dgm:t>
    </dgm:pt>
    <dgm:pt modelId="{BBB43026-07ED-418D-9D29-991F0E2ADB85}">
      <dgm:prSet phldrT="[Texto]" custT="1"/>
      <dgm:spPr/>
      <dgm:t>
        <a:bodyPr/>
        <a:lstStyle/>
        <a:p>
          <a:r>
            <a:rPr lang="pt-BR" sz="1000" dirty="0" smtClean="0"/>
            <a:t>Caderno da Atenção Básica  </a:t>
          </a:r>
        </a:p>
        <a:p>
          <a:r>
            <a:rPr lang="pt-BR" sz="1000" dirty="0" smtClean="0"/>
            <a:t>Saúde Mental</a:t>
          </a:r>
        </a:p>
        <a:p>
          <a:r>
            <a:rPr lang="pt-BR" sz="1100" b="1" dirty="0" smtClean="0"/>
            <a:t>2013</a:t>
          </a:r>
          <a:endParaRPr lang="pt-BR" sz="1100" b="1" dirty="0"/>
        </a:p>
      </dgm:t>
    </dgm:pt>
    <dgm:pt modelId="{A80DFBD4-A272-45EA-ACE2-09EE34B21AA6}" type="parTrans" cxnId="{A329A0F1-CE00-4FC6-9A67-40777041C4A4}">
      <dgm:prSet/>
      <dgm:spPr/>
      <dgm:t>
        <a:bodyPr/>
        <a:lstStyle/>
        <a:p>
          <a:endParaRPr lang="pt-BR"/>
        </a:p>
      </dgm:t>
    </dgm:pt>
    <dgm:pt modelId="{CC1B2C92-29E7-49A8-B1F6-1C5DE7E6E3E4}" type="sibTrans" cxnId="{A329A0F1-CE00-4FC6-9A67-40777041C4A4}">
      <dgm:prSet/>
      <dgm:spPr/>
      <dgm:t>
        <a:bodyPr/>
        <a:lstStyle/>
        <a:p>
          <a:endParaRPr lang="pt-BR"/>
        </a:p>
      </dgm:t>
    </dgm:pt>
    <dgm:pt modelId="{165333D4-16AD-497F-8BCD-9D0733F49711}">
      <dgm:prSet phldrT="[Texto]" custT="1"/>
      <dgm:spPr/>
      <dgm:t>
        <a:bodyPr/>
        <a:lstStyle/>
        <a:p>
          <a:r>
            <a:rPr lang="pt-BR" sz="1000" dirty="0" smtClean="0"/>
            <a:t>Port. 1271/</a:t>
          </a:r>
          <a:r>
            <a:rPr lang="pt-BR" sz="1100" b="1" dirty="0" smtClean="0"/>
            <a:t>2014</a:t>
          </a:r>
          <a:r>
            <a:rPr lang="pt-BR" sz="1000" dirty="0" smtClean="0"/>
            <a:t> Vigilância de Violências e Acidentes  (VIVA)</a:t>
          </a:r>
          <a:endParaRPr lang="pt-BR" sz="1000" dirty="0"/>
        </a:p>
      </dgm:t>
    </dgm:pt>
    <dgm:pt modelId="{7D952234-6604-4CEF-BEB9-275E0302E2E7}" type="parTrans" cxnId="{1994542A-676F-433E-A5E3-FA85B4BCE10E}">
      <dgm:prSet/>
      <dgm:spPr/>
      <dgm:t>
        <a:bodyPr/>
        <a:lstStyle/>
        <a:p>
          <a:endParaRPr lang="pt-BR"/>
        </a:p>
      </dgm:t>
    </dgm:pt>
    <dgm:pt modelId="{F4C00CF2-3506-4427-A995-F65EF414F0E0}" type="sibTrans" cxnId="{1994542A-676F-433E-A5E3-FA85B4BCE10E}">
      <dgm:prSet/>
      <dgm:spPr/>
      <dgm:t>
        <a:bodyPr/>
        <a:lstStyle/>
        <a:p>
          <a:endParaRPr lang="pt-BR"/>
        </a:p>
      </dgm:t>
    </dgm:pt>
    <dgm:pt modelId="{EC0653AB-09FF-47CE-A566-B2DAD31410DA}">
      <dgm:prSet phldrT="[Texto]"/>
      <dgm:spPr/>
      <dgm:t>
        <a:bodyPr/>
        <a:lstStyle/>
        <a:p>
          <a:r>
            <a:rPr lang="pt-BR" dirty="0" smtClean="0"/>
            <a:t>Financiamento de iniciativas locais de prevenção ao suicídio </a:t>
          </a:r>
          <a:endParaRPr lang="pt-BR" dirty="0"/>
        </a:p>
      </dgm:t>
    </dgm:pt>
    <dgm:pt modelId="{1BDDB978-28FA-46D2-B5C8-1B25399F77B0}" type="parTrans" cxnId="{A5345240-1B3C-483B-96D1-278A5EEF4941}">
      <dgm:prSet/>
      <dgm:spPr/>
      <dgm:t>
        <a:bodyPr/>
        <a:lstStyle/>
        <a:p>
          <a:endParaRPr lang="pt-BR"/>
        </a:p>
      </dgm:t>
    </dgm:pt>
    <dgm:pt modelId="{679C4C9C-0ACF-47E3-BF38-7771B11AAB1D}" type="sibTrans" cxnId="{A5345240-1B3C-483B-96D1-278A5EEF4941}">
      <dgm:prSet/>
      <dgm:spPr/>
      <dgm:t>
        <a:bodyPr/>
        <a:lstStyle/>
        <a:p>
          <a:endParaRPr lang="pt-BR"/>
        </a:p>
      </dgm:t>
    </dgm:pt>
    <dgm:pt modelId="{FACD75CE-E023-4B77-806E-E9B8E628069E}">
      <dgm:prSet phldrT="[Texto]" custT="1"/>
      <dgm:spPr/>
      <dgm:t>
        <a:bodyPr/>
        <a:lstStyle/>
        <a:p>
          <a:r>
            <a:rPr lang="pt-BR" sz="900" dirty="0" smtClean="0"/>
            <a:t>Orientações Prevenção Suicídio Povos Indígenas </a:t>
          </a:r>
        </a:p>
        <a:p>
          <a:r>
            <a:rPr lang="pt-BR" sz="1000" dirty="0" smtClean="0"/>
            <a:t>2015</a:t>
          </a:r>
          <a:endParaRPr lang="pt-BR" sz="1000" dirty="0"/>
        </a:p>
      </dgm:t>
    </dgm:pt>
    <dgm:pt modelId="{0825C644-9FA1-4F21-9BBD-910606453136}" type="parTrans" cxnId="{D0AB0ADE-2DD6-47B6-B483-A6BFE6AEFA97}">
      <dgm:prSet/>
      <dgm:spPr/>
      <dgm:t>
        <a:bodyPr/>
        <a:lstStyle/>
        <a:p>
          <a:endParaRPr lang="pt-BR"/>
        </a:p>
      </dgm:t>
    </dgm:pt>
    <dgm:pt modelId="{918DACE5-93C9-4C1A-9227-E99189CDFDE4}" type="sibTrans" cxnId="{D0AB0ADE-2DD6-47B6-B483-A6BFE6AEFA97}">
      <dgm:prSet/>
      <dgm:spPr/>
      <dgm:t>
        <a:bodyPr/>
        <a:lstStyle/>
        <a:p>
          <a:endParaRPr lang="pt-BR"/>
        </a:p>
      </dgm:t>
    </dgm:pt>
    <dgm:pt modelId="{1CD38C1E-1172-494A-A609-C4DBD5CBF9D9}" type="pres">
      <dgm:prSet presAssocID="{746B36F7-69AF-431D-A6D7-3F86FECD7E8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897E25-4403-471F-BF60-3C96ACF95AE2}" type="pres">
      <dgm:prSet presAssocID="{746B36F7-69AF-431D-A6D7-3F86FECD7E8D}" presName="arrow" presStyleLbl="bgShp" presStyleIdx="0" presStyleCnt="1" custScaleX="117647" custLinFactNeighborX="-1344" custLinFactNeighborY="-2643"/>
      <dgm:spPr/>
    </dgm:pt>
    <dgm:pt modelId="{36DF32B1-0861-41B1-A60A-826E93705C49}" type="pres">
      <dgm:prSet presAssocID="{746B36F7-69AF-431D-A6D7-3F86FECD7E8D}" presName="linearProcess" presStyleCnt="0"/>
      <dgm:spPr/>
    </dgm:pt>
    <dgm:pt modelId="{B9C364F1-6941-446F-91C6-D3DB53AB682C}" type="pres">
      <dgm:prSet presAssocID="{B760C414-CCA0-479D-881B-5E0A960D809C}" presName="textNode" presStyleLbl="node1" presStyleIdx="0" presStyleCnt="9" custScaleX="51316" custScaleY="51316" custLinFactX="392" custLinFactNeighborX="100000" custLinFactNeighborY="-1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FA94F-FB7A-4E51-8904-3C2A1F9C2651}" type="pres">
      <dgm:prSet presAssocID="{6D049711-0D22-42A5-9A21-56EAE3FA32A6}" presName="sibTrans" presStyleCnt="0"/>
      <dgm:spPr/>
    </dgm:pt>
    <dgm:pt modelId="{17C2734D-D805-4B02-8A93-EE5C6057E111}" type="pres">
      <dgm:prSet presAssocID="{8F45ED39-90DC-4EF3-9057-389A8180F049}" presName="textNode" presStyleLbl="node1" presStyleIdx="1" presStyleCnt="9" custScaleX="52623" custScaleY="51316" custLinFactNeighborX="2631" custLinFactNeighborY="-1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E42A5B-4D57-4BE7-9765-9E24E0A5E99A}" type="pres">
      <dgm:prSet presAssocID="{5271DA38-DA7A-486B-A0D6-3C48E84D8758}" presName="sibTrans" presStyleCnt="0"/>
      <dgm:spPr/>
    </dgm:pt>
    <dgm:pt modelId="{D2EBCC14-1667-4489-B264-5BF9E846642F}" type="pres">
      <dgm:prSet presAssocID="{5BE107F6-38CC-4F62-AD2B-95B54C814B1D}" presName="textNode" presStyleLbl="node1" presStyleIdx="2" presStyleCnt="9" custScaleX="55928" custScaleY="51316" custLinFactNeighborX="-93499" custLinFactNeighborY="-2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7032B2-D7E4-49F8-8179-27CE4F0A513A}" type="pres">
      <dgm:prSet presAssocID="{5C7E7725-90D1-481C-B844-8D235DE0B180}" presName="sibTrans" presStyleCnt="0"/>
      <dgm:spPr/>
    </dgm:pt>
    <dgm:pt modelId="{474F7D89-513D-4280-8084-EBEC43BAD440}" type="pres">
      <dgm:prSet presAssocID="{CE825EB9-69AD-479B-A2EC-094AD75F79BF}" presName="textNode" presStyleLbl="node1" presStyleIdx="3" presStyleCnt="9" custScaleX="57574" custScaleY="51316" custLinFactX="87565" custLinFactNeighborX="100000" custLinFactNeighborY="-2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90E616-CB6B-4B08-85E0-01300FEA3B06}" type="pres">
      <dgm:prSet presAssocID="{FCFC015A-8A41-4D02-BDAE-29FE3C1CCF52}" presName="sibTrans" presStyleCnt="0"/>
      <dgm:spPr/>
    </dgm:pt>
    <dgm:pt modelId="{44CC576D-EAF1-447E-A981-DCFADB009C0D}" type="pres">
      <dgm:prSet presAssocID="{7AB6109B-8A52-4E54-BBB6-A4786EC5ACDE}" presName="textNode" presStyleLbl="node1" presStyleIdx="4" presStyleCnt="9" custScaleX="51316" custScaleY="52613" custLinFactX="131691" custLinFactNeighborX="200000" custLinFactNeighborY="-22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CE4B1A-9659-46DD-87D5-62200E91466F}" type="pres">
      <dgm:prSet presAssocID="{CCE2BE3B-6F60-46F6-9352-58A0167C3EBF}" presName="sibTrans" presStyleCnt="0"/>
      <dgm:spPr/>
    </dgm:pt>
    <dgm:pt modelId="{00E13416-C423-476C-8DA0-9F57E32DD947}" type="pres">
      <dgm:prSet presAssocID="{BBB43026-07ED-418D-9D29-991F0E2ADB85}" presName="textNode" presStyleLbl="node1" presStyleIdx="5" presStyleCnt="9" custScaleX="51316" custScaleY="51316" custLinFactX="-70551" custLinFactNeighborX="-100000" custLinFactNeighborY="-4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760E79-DD33-4AE2-A6FB-880D0408F6A0}" type="pres">
      <dgm:prSet presAssocID="{CC1B2C92-29E7-49A8-B1F6-1C5DE7E6E3E4}" presName="sibTrans" presStyleCnt="0"/>
      <dgm:spPr/>
    </dgm:pt>
    <dgm:pt modelId="{68E40D7D-D6E9-401F-A65D-66BCF3CD5097}" type="pres">
      <dgm:prSet presAssocID="{165333D4-16AD-497F-8BCD-9D0733F49711}" presName="textNode" presStyleLbl="node1" presStyleIdx="6" presStyleCnt="9" custScaleX="51316" custScaleY="51316" custLinFactX="-18774" custLinFactNeighborX="-100000" custLinFactNeighborY="-2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3DF5D9-C7DD-4AA2-8414-CABF9ACD73D8}" type="pres">
      <dgm:prSet presAssocID="{F4C00CF2-3506-4427-A995-F65EF414F0E0}" presName="sibTrans" presStyleCnt="0"/>
      <dgm:spPr/>
    </dgm:pt>
    <dgm:pt modelId="{788739D4-5D4F-4E82-8EFD-7AC247AAB13E}" type="pres">
      <dgm:prSet presAssocID="{EC0653AB-09FF-47CE-A566-B2DAD31410DA}" presName="textNode" presStyleLbl="node1" presStyleIdx="7" presStyleCnt="9" custScaleX="51316" custScaleY="51316" custLinFactX="-222370" custLinFactNeighborX="-300000" custLinFactNeighborY="-2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5E95F1-005F-4D2B-8B4D-AD9CB50AF3A1}" type="pres">
      <dgm:prSet presAssocID="{679C4C9C-0ACF-47E3-BF38-7771B11AAB1D}" presName="sibTrans" presStyleCnt="0"/>
      <dgm:spPr/>
    </dgm:pt>
    <dgm:pt modelId="{30CB8B37-241D-46E1-9233-6F16EC6BF76C}" type="pres">
      <dgm:prSet presAssocID="{FACD75CE-E023-4B77-806E-E9B8E628069E}" presName="textNode" presStyleLbl="node1" presStyleIdx="8" presStyleCnt="9" custScaleX="51316" custScaleY="53554" custLinFactX="-26653" custLinFactNeighborX="-100000" custLinFactNeighborY="-2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BBD5CA-0962-4D68-A7F0-E68809C86745}" srcId="{746B36F7-69AF-431D-A6D7-3F86FECD7E8D}" destId="{8F45ED39-90DC-4EF3-9057-389A8180F049}" srcOrd="1" destOrd="0" parTransId="{1A4B01E1-F850-4D8B-B090-2C3732637181}" sibTransId="{5271DA38-DA7A-486B-A0D6-3C48E84D8758}"/>
    <dgm:cxn modelId="{D8BF10B7-4ADB-4D40-9CFA-4675E98D2210}" type="presOf" srcId="{EC0653AB-09FF-47CE-A566-B2DAD31410DA}" destId="{788739D4-5D4F-4E82-8EFD-7AC247AAB13E}" srcOrd="0" destOrd="0" presId="urn:microsoft.com/office/officeart/2005/8/layout/hProcess9"/>
    <dgm:cxn modelId="{1994542A-676F-433E-A5E3-FA85B4BCE10E}" srcId="{746B36F7-69AF-431D-A6D7-3F86FECD7E8D}" destId="{165333D4-16AD-497F-8BCD-9D0733F49711}" srcOrd="6" destOrd="0" parTransId="{7D952234-6604-4CEF-BEB9-275E0302E2E7}" sibTransId="{F4C00CF2-3506-4427-A995-F65EF414F0E0}"/>
    <dgm:cxn modelId="{0114A388-0A1A-4678-ACD2-65CDA00B3181}" srcId="{746B36F7-69AF-431D-A6D7-3F86FECD7E8D}" destId="{7AB6109B-8A52-4E54-BBB6-A4786EC5ACDE}" srcOrd="4" destOrd="0" parTransId="{1E8D73EB-F3FC-4644-A1F2-776113FBC860}" sibTransId="{CCE2BE3B-6F60-46F6-9352-58A0167C3EBF}"/>
    <dgm:cxn modelId="{4FB4CD7B-1953-428F-BAB0-A46504499CA9}" type="presOf" srcId="{5BE107F6-38CC-4F62-AD2B-95B54C814B1D}" destId="{D2EBCC14-1667-4489-B264-5BF9E846642F}" srcOrd="0" destOrd="0" presId="urn:microsoft.com/office/officeart/2005/8/layout/hProcess9"/>
    <dgm:cxn modelId="{CFFDDFA1-610F-409E-B407-EF3E2B09051C}" srcId="{746B36F7-69AF-431D-A6D7-3F86FECD7E8D}" destId="{5BE107F6-38CC-4F62-AD2B-95B54C814B1D}" srcOrd="2" destOrd="0" parTransId="{0CEA2C27-4E18-4429-90D8-14BFCA6336A1}" sibTransId="{5C7E7725-90D1-481C-B844-8D235DE0B180}"/>
    <dgm:cxn modelId="{662C548B-B790-4BD0-B45E-7A8EDA23C09C}" srcId="{746B36F7-69AF-431D-A6D7-3F86FECD7E8D}" destId="{B760C414-CCA0-479D-881B-5E0A960D809C}" srcOrd="0" destOrd="0" parTransId="{C9AE5B79-215F-4307-A536-EF7D923A7E67}" sibTransId="{6D049711-0D22-42A5-9A21-56EAE3FA32A6}"/>
    <dgm:cxn modelId="{A329A0F1-CE00-4FC6-9A67-40777041C4A4}" srcId="{746B36F7-69AF-431D-A6D7-3F86FECD7E8D}" destId="{BBB43026-07ED-418D-9D29-991F0E2ADB85}" srcOrd="5" destOrd="0" parTransId="{A80DFBD4-A272-45EA-ACE2-09EE34B21AA6}" sibTransId="{CC1B2C92-29E7-49A8-B1F6-1C5DE7E6E3E4}"/>
    <dgm:cxn modelId="{7D4FDB77-AA56-4F48-84B8-637DD7CC906A}" type="presOf" srcId="{7AB6109B-8A52-4E54-BBB6-A4786EC5ACDE}" destId="{44CC576D-EAF1-447E-A981-DCFADB009C0D}" srcOrd="0" destOrd="0" presId="urn:microsoft.com/office/officeart/2005/8/layout/hProcess9"/>
    <dgm:cxn modelId="{6C0BE338-F442-46B4-85FB-2EC636EA137D}" type="presOf" srcId="{165333D4-16AD-497F-8BCD-9D0733F49711}" destId="{68E40D7D-D6E9-401F-A65D-66BCF3CD5097}" srcOrd="0" destOrd="0" presId="urn:microsoft.com/office/officeart/2005/8/layout/hProcess9"/>
    <dgm:cxn modelId="{6DEA2F3D-C088-4C65-9AE5-6201B91D442B}" type="presOf" srcId="{CE825EB9-69AD-479B-A2EC-094AD75F79BF}" destId="{474F7D89-513D-4280-8084-EBEC43BAD440}" srcOrd="0" destOrd="0" presId="urn:microsoft.com/office/officeart/2005/8/layout/hProcess9"/>
    <dgm:cxn modelId="{165C9637-9756-43D9-B213-998269B63B2E}" srcId="{746B36F7-69AF-431D-A6D7-3F86FECD7E8D}" destId="{CE825EB9-69AD-479B-A2EC-094AD75F79BF}" srcOrd="3" destOrd="0" parTransId="{19596E7D-3AAB-40BF-8DB5-453772A5166F}" sibTransId="{FCFC015A-8A41-4D02-BDAE-29FE3C1CCF52}"/>
    <dgm:cxn modelId="{A5345240-1B3C-483B-96D1-278A5EEF4941}" srcId="{746B36F7-69AF-431D-A6D7-3F86FECD7E8D}" destId="{EC0653AB-09FF-47CE-A566-B2DAD31410DA}" srcOrd="7" destOrd="0" parTransId="{1BDDB978-28FA-46D2-B5C8-1B25399F77B0}" sibTransId="{679C4C9C-0ACF-47E3-BF38-7771B11AAB1D}"/>
    <dgm:cxn modelId="{5B98FAB7-2F49-415E-B045-3729A6C6DAF0}" type="presOf" srcId="{B760C414-CCA0-479D-881B-5E0A960D809C}" destId="{B9C364F1-6941-446F-91C6-D3DB53AB682C}" srcOrd="0" destOrd="0" presId="urn:microsoft.com/office/officeart/2005/8/layout/hProcess9"/>
    <dgm:cxn modelId="{4E8B9E79-D546-4C3A-9E5D-12BA7EFFA025}" type="presOf" srcId="{8F45ED39-90DC-4EF3-9057-389A8180F049}" destId="{17C2734D-D805-4B02-8A93-EE5C6057E111}" srcOrd="0" destOrd="0" presId="urn:microsoft.com/office/officeart/2005/8/layout/hProcess9"/>
    <dgm:cxn modelId="{D0AB0ADE-2DD6-47B6-B483-A6BFE6AEFA97}" srcId="{746B36F7-69AF-431D-A6D7-3F86FECD7E8D}" destId="{FACD75CE-E023-4B77-806E-E9B8E628069E}" srcOrd="8" destOrd="0" parTransId="{0825C644-9FA1-4F21-9BBD-910606453136}" sibTransId="{918DACE5-93C9-4C1A-9227-E99189CDFDE4}"/>
    <dgm:cxn modelId="{1A82B228-168F-47DC-A6D0-D7FEBB26F3E6}" type="presOf" srcId="{FACD75CE-E023-4B77-806E-E9B8E628069E}" destId="{30CB8B37-241D-46E1-9233-6F16EC6BF76C}" srcOrd="0" destOrd="0" presId="urn:microsoft.com/office/officeart/2005/8/layout/hProcess9"/>
    <dgm:cxn modelId="{90BF8BE9-44D4-4AC0-96C7-2A1FB018953A}" type="presOf" srcId="{746B36F7-69AF-431D-A6D7-3F86FECD7E8D}" destId="{1CD38C1E-1172-494A-A609-C4DBD5CBF9D9}" srcOrd="0" destOrd="0" presId="urn:microsoft.com/office/officeart/2005/8/layout/hProcess9"/>
    <dgm:cxn modelId="{A866EA70-B3FE-4EBC-B8EC-E6621E503E07}" type="presOf" srcId="{BBB43026-07ED-418D-9D29-991F0E2ADB85}" destId="{00E13416-C423-476C-8DA0-9F57E32DD947}" srcOrd="0" destOrd="0" presId="urn:microsoft.com/office/officeart/2005/8/layout/hProcess9"/>
    <dgm:cxn modelId="{66821FEF-5292-4340-BBE2-4FE098F044B4}" type="presParOf" srcId="{1CD38C1E-1172-494A-A609-C4DBD5CBF9D9}" destId="{FA897E25-4403-471F-BF60-3C96ACF95AE2}" srcOrd="0" destOrd="0" presId="urn:microsoft.com/office/officeart/2005/8/layout/hProcess9"/>
    <dgm:cxn modelId="{F26BC21D-36DE-463A-8FBC-222D3CDA6B7D}" type="presParOf" srcId="{1CD38C1E-1172-494A-A609-C4DBD5CBF9D9}" destId="{36DF32B1-0861-41B1-A60A-826E93705C49}" srcOrd="1" destOrd="0" presId="urn:microsoft.com/office/officeart/2005/8/layout/hProcess9"/>
    <dgm:cxn modelId="{AD81BB1A-0648-4A94-8DAA-185E202F07F7}" type="presParOf" srcId="{36DF32B1-0861-41B1-A60A-826E93705C49}" destId="{B9C364F1-6941-446F-91C6-D3DB53AB682C}" srcOrd="0" destOrd="0" presId="urn:microsoft.com/office/officeart/2005/8/layout/hProcess9"/>
    <dgm:cxn modelId="{EE11D315-02FB-4AAD-8178-C322E27721AA}" type="presParOf" srcId="{36DF32B1-0861-41B1-A60A-826E93705C49}" destId="{635FA94F-FB7A-4E51-8904-3C2A1F9C2651}" srcOrd="1" destOrd="0" presId="urn:microsoft.com/office/officeart/2005/8/layout/hProcess9"/>
    <dgm:cxn modelId="{29B1A45E-952F-4E89-9A36-665A75267CF4}" type="presParOf" srcId="{36DF32B1-0861-41B1-A60A-826E93705C49}" destId="{17C2734D-D805-4B02-8A93-EE5C6057E111}" srcOrd="2" destOrd="0" presId="urn:microsoft.com/office/officeart/2005/8/layout/hProcess9"/>
    <dgm:cxn modelId="{E7D8E921-EB3B-4A7B-9D36-F7F3270366D3}" type="presParOf" srcId="{36DF32B1-0861-41B1-A60A-826E93705C49}" destId="{A4E42A5B-4D57-4BE7-9765-9E24E0A5E99A}" srcOrd="3" destOrd="0" presId="urn:microsoft.com/office/officeart/2005/8/layout/hProcess9"/>
    <dgm:cxn modelId="{A20D786F-7C15-4B47-8703-64A4D28CB0CD}" type="presParOf" srcId="{36DF32B1-0861-41B1-A60A-826E93705C49}" destId="{D2EBCC14-1667-4489-B264-5BF9E846642F}" srcOrd="4" destOrd="0" presId="urn:microsoft.com/office/officeart/2005/8/layout/hProcess9"/>
    <dgm:cxn modelId="{350598CD-EB90-441A-9DA0-08771B5E4C8A}" type="presParOf" srcId="{36DF32B1-0861-41B1-A60A-826E93705C49}" destId="{C57032B2-D7E4-49F8-8179-27CE4F0A513A}" srcOrd="5" destOrd="0" presId="urn:microsoft.com/office/officeart/2005/8/layout/hProcess9"/>
    <dgm:cxn modelId="{FF624841-3CAD-4E28-84FD-F634EC557C70}" type="presParOf" srcId="{36DF32B1-0861-41B1-A60A-826E93705C49}" destId="{474F7D89-513D-4280-8084-EBEC43BAD440}" srcOrd="6" destOrd="0" presId="urn:microsoft.com/office/officeart/2005/8/layout/hProcess9"/>
    <dgm:cxn modelId="{8E90FB97-3841-475D-A866-16F26B08EB6C}" type="presParOf" srcId="{36DF32B1-0861-41B1-A60A-826E93705C49}" destId="{EC90E616-CB6B-4B08-85E0-01300FEA3B06}" srcOrd="7" destOrd="0" presId="urn:microsoft.com/office/officeart/2005/8/layout/hProcess9"/>
    <dgm:cxn modelId="{91D680FA-E98D-4B60-AF91-D6630473F32A}" type="presParOf" srcId="{36DF32B1-0861-41B1-A60A-826E93705C49}" destId="{44CC576D-EAF1-447E-A981-DCFADB009C0D}" srcOrd="8" destOrd="0" presId="urn:microsoft.com/office/officeart/2005/8/layout/hProcess9"/>
    <dgm:cxn modelId="{88C2E25C-D2F0-4D4B-A5D6-C51509DD9F7E}" type="presParOf" srcId="{36DF32B1-0861-41B1-A60A-826E93705C49}" destId="{8ECE4B1A-9659-46DD-87D5-62200E91466F}" srcOrd="9" destOrd="0" presId="urn:microsoft.com/office/officeart/2005/8/layout/hProcess9"/>
    <dgm:cxn modelId="{86D2CC8D-D6D8-4F0B-856E-80CD1A51FFD0}" type="presParOf" srcId="{36DF32B1-0861-41B1-A60A-826E93705C49}" destId="{00E13416-C423-476C-8DA0-9F57E32DD947}" srcOrd="10" destOrd="0" presId="urn:microsoft.com/office/officeart/2005/8/layout/hProcess9"/>
    <dgm:cxn modelId="{8EA486C7-41D8-4780-A9A4-71273F61DE9B}" type="presParOf" srcId="{36DF32B1-0861-41B1-A60A-826E93705C49}" destId="{4B760E79-DD33-4AE2-A6FB-880D0408F6A0}" srcOrd="11" destOrd="0" presId="urn:microsoft.com/office/officeart/2005/8/layout/hProcess9"/>
    <dgm:cxn modelId="{83BB7CE3-27EC-4221-8536-A0BA5A14389A}" type="presParOf" srcId="{36DF32B1-0861-41B1-A60A-826E93705C49}" destId="{68E40D7D-D6E9-401F-A65D-66BCF3CD5097}" srcOrd="12" destOrd="0" presId="urn:microsoft.com/office/officeart/2005/8/layout/hProcess9"/>
    <dgm:cxn modelId="{DBC375A5-F989-4C48-A667-F0F4C080FF65}" type="presParOf" srcId="{36DF32B1-0861-41B1-A60A-826E93705C49}" destId="{EC3DF5D9-C7DD-4AA2-8414-CABF9ACD73D8}" srcOrd="13" destOrd="0" presId="urn:microsoft.com/office/officeart/2005/8/layout/hProcess9"/>
    <dgm:cxn modelId="{98E01779-7C94-472E-9EFE-80388D1F1CDD}" type="presParOf" srcId="{36DF32B1-0861-41B1-A60A-826E93705C49}" destId="{788739D4-5D4F-4E82-8EFD-7AC247AAB13E}" srcOrd="14" destOrd="0" presId="urn:microsoft.com/office/officeart/2005/8/layout/hProcess9"/>
    <dgm:cxn modelId="{F98400E3-814D-43E4-A21C-FF775AF01F65}" type="presParOf" srcId="{36DF32B1-0861-41B1-A60A-826E93705C49}" destId="{105E95F1-005F-4D2B-8B4D-AD9CB50AF3A1}" srcOrd="15" destOrd="0" presId="urn:microsoft.com/office/officeart/2005/8/layout/hProcess9"/>
    <dgm:cxn modelId="{02FC8397-005F-4199-8E37-67CB5520A59F}" type="presParOf" srcId="{36DF32B1-0861-41B1-A60A-826E93705C49}" destId="{30CB8B37-241D-46E1-9233-6F16EC6BF76C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97E25-4403-471F-BF60-3C96ACF95AE2}">
      <dsp:nvSpPr>
        <dsp:cNvPr id="0" name=""/>
        <dsp:cNvSpPr/>
      </dsp:nvSpPr>
      <dsp:spPr>
        <a:xfrm>
          <a:off x="0" y="0"/>
          <a:ext cx="9036491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364F1-6941-446F-91C6-D3DB53AB682C}">
      <dsp:nvSpPr>
        <dsp:cNvPr id="0" name=""/>
        <dsp:cNvSpPr/>
      </dsp:nvSpPr>
      <dsp:spPr>
        <a:xfrm>
          <a:off x="72195" y="1795974"/>
          <a:ext cx="923810" cy="929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Portaria Nº 2.542/</a:t>
          </a:r>
          <a:r>
            <a:rPr lang="pt-BR" sz="900" b="1" kern="1200" dirty="0" smtClean="0"/>
            <a:t>2005</a:t>
          </a:r>
          <a:r>
            <a:rPr lang="pt-BR" sz="900" kern="1200" dirty="0" smtClean="0"/>
            <a:t>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Institui GT</a:t>
          </a:r>
          <a:endParaRPr lang="pt-BR" sz="900" kern="1200" dirty="0"/>
        </a:p>
      </dsp:txBody>
      <dsp:txXfrm>
        <a:off x="117292" y="1841071"/>
        <a:ext cx="833616" cy="838823"/>
      </dsp:txXfrm>
    </dsp:sp>
    <dsp:sp modelId="{17C2734D-D805-4B02-8A93-EE5C6057E111}">
      <dsp:nvSpPr>
        <dsp:cNvPr id="0" name=""/>
        <dsp:cNvSpPr/>
      </dsp:nvSpPr>
      <dsp:spPr>
        <a:xfrm>
          <a:off x="990583" y="1795974"/>
          <a:ext cx="947339" cy="929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0" kern="1200" dirty="0" smtClean="0"/>
            <a:t>Port. Nº 1.876/ </a:t>
          </a:r>
          <a:r>
            <a:rPr lang="pt-BR" sz="1100" b="1" kern="1200" dirty="0" smtClean="0"/>
            <a:t>2006</a:t>
          </a:r>
          <a:r>
            <a:rPr lang="pt-BR" sz="1000" b="0" kern="1200" dirty="0" smtClean="0"/>
            <a:t>           Diretrizes de  Prevenção ao Suicídio</a:t>
          </a:r>
          <a:endParaRPr lang="pt-BR" sz="1000" b="0" kern="1200" dirty="0"/>
        </a:p>
      </dsp:txBody>
      <dsp:txXfrm>
        <a:off x="1035934" y="1841325"/>
        <a:ext cx="856637" cy="838315"/>
      </dsp:txXfrm>
    </dsp:sp>
    <dsp:sp modelId="{D2EBCC14-1667-4489-B264-5BF9E846642F}">
      <dsp:nvSpPr>
        <dsp:cNvPr id="0" name=""/>
        <dsp:cNvSpPr/>
      </dsp:nvSpPr>
      <dsp:spPr>
        <a:xfrm>
          <a:off x="1940327" y="1794164"/>
          <a:ext cx="1006837" cy="929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Manual de Prevenção ao Suicídio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 Equipes Saúde Mental - </a:t>
          </a:r>
          <a:r>
            <a:rPr lang="pt-BR" sz="1100" b="1" kern="1200" dirty="0" smtClean="0"/>
            <a:t>2006</a:t>
          </a:r>
          <a:endParaRPr lang="pt-BR" sz="1100" b="1" kern="1200" dirty="0"/>
        </a:p>
      </dsp:txBody>
      <dsp:txXfrm>
        <a:off x="1985678" y="1839515"/>
        <a:ext cx="916135" cy="838315"/>
      </dsp:txXfrm>
    </dsp:sp>
    <dsp:sp modelId="{474F7D89-513D-4280-8084-EBEC43BAD440}">
      <dsp:nvSpPr>
        <dsp:cNvPr id="0" name=""/>
        <dsp:cNvSpPr/>
      </dsp:nvSpPr>
      <dsp:spPr>
        <a:xfrm>
          <a:off x="4705859" y="1794761"/>
          <a:ext cx="1036469" cy="929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Curso EAD Crise e Urgência em Saúde Mental. 4 Edições:             </a:t>
          </a:r>
          <a:r>
            <a:rPr lang="pt-BR" sz="1100" b="1" kern="1200" dirty="0" smtClean="0"/>
            <a:t>2013-2015</a:t>
          </a:r>
          <a:endParaRPr lang="pt-BR" sz="1100" b="1" kern="1200" dirty="0"/>
        </a:p>
      </dsp:txBody>
      <dsp:txXfrm>
        <a:off x="4751210" y="1840112"/>
        <a:ext cx="945767" cy="838315"/>
      </dsp:txXfrm>
    </dsp:sp>
    <dsp:sp modelId="{44CC576D-EAF1-447E-A981-DCFADB009C0D}">
      <dsp:nvSpPr>
        <dsp:cNvPr id="0" name=""/>
        <dsp:cNvSpPr/>
      </dsp:nvSpPr>
      <dsp:spPr>
        <a:xfrm>
          <a:off x="6660938" y="1745962"/>
          <a:ext cx="923810" cy="952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Protocolo SAMU  Suicídio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2015</a:t>
          </a:r>
          <a:endParaRPr lang="pt-BR" sz="900" kern="1200" dirty="0"/>
        </a:p>
      </dsp:txBody>
      <dsp:txXfrm>
        <a:off x="6706035" y="1791059"/>
        <a:ext cx="833616" cy="862303"/>
      </dsp:txXfrm>
    </dsp:sp>
    <dsp:sp modelId="{00E13416-C423-476C-8DA0-9F57E32DD947}">
      <dsp:nvSpPr>
        <dsp:cNvPr id="0" name=""/>
        <dsp:cNvSpPr/>
      </dsp:nvSpPr>
      <dsp:spPr>
        <a:xfrm>
          <a:off x="3819674" y="1790814"/>
          <a:ext cx="923810" cy="929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Caderno da Atenção Básica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Saúde Mental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2013</a:t>
          </a:r>
          <a:endParaRPr lang="pt-BR" sz="1100" b="1" kern="1200" dirty="0"/>
        </a:p>
      </dsp:txBody>
      <dsp:txXfrm>
        <a:off x="3864771" y="1835911"/>
        <a:ext cx="833616" cy="838823"/>
      </dsp:txXfrm>
    </dsp:sp>
    <dsp:sp modelId="{68E40D7D-D6E9-401F-A65D-66BCF3CD5097}">
      <dsp:nvSpPr>
        <dsp:cNvPr id="0" name=""/>
        <dsp:cNvSpPr/>
      </dsp:nvSpPr>
      <dsp:spPr>
        <a:xfrm>
          <a:off x="5737712" y="1794761"/>
          <a:ext cx="923810" cy="929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Port. 1271/</a:t>
          </a:r>
          <a:r>
            <a:rPr lang="pt-BR" sz="1100" b="1" kern="1200" dirty="0" smtClean="0"/>
            <a:t>2014</a:t>
          </a:r>
          <a:r>
            <a:rPr lang="pt-BR" sz="1000" kern="1200" dirty="0" smtClean="0"/>
            <a:t> Vigilância de Violências e Acidentes  (VIVA)</a:t>
          </a:r>
          <a:endParaRPr lang="pt-BR" sz="1000" kern="1200" dirty="0"/>
        </a:p>
      </dsp:txBody>
      <dsp:txXfrm>
        <a:off x="5782809" y="1839858"/>
        <a:ext cx="833616" cy="838823"/>
      </dsp:txXfrm>
    </dsp:sp>
    <dsp:sp modelId="{788739D4-5D4F-4E82-8EFD-7AC247AAB13E}">
      <dsp:nvSpPr>
        <dsp:cNvPr id="0" name=""/>
        <dsp:cNvSpPr/>
      </dsp:nvSpPr>
      <dsp:spPr>
        <a:xfrm>
          <a:off x="2934190" y="1794761"/>
          <a:ext cx="923810" cy="929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Financiamento de iniciativas locais de prevenção ao suicídio </a:t>
          </a:r>
          <a:endParaRPr lang="pt-BR" sz="900" kern="1200" dirty="0"/>
        </a:p>
      </dsp:txBody>
      <dsp:txXfrm>
        <a:off x="2979287" y="1839858"/>
        <a:ext cx="833616" cy="838823"/>
      </dsp:txXfrm>
    </dsp:sp>
    <dsp:sp modelId="{30CB8B37-241D-46E1-9233-6F16EC6BF76C}">
      <dsp:nvSpPr>
        <dsp:cNvPr id="0" name=""/>
        <dsp:cNvSpPr/>
      </dsp:nvSpPr>
      <dsp:spPr>
        <a:xfrm>
          <a:off x="7567728" y="1738440"/>
          <a:ext cx="923810" cy="969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Orientações Prevenção Suicídio Povos Indígenas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2015</a:t>
          </a:r>
          <a:endParaRPr lang="pt-BR" sz="1000" kern="1200" dirty="0"/>
        </a:p>
      </dsp:txBody>
      <dsp:txXfrm>
        <a:off x="7612825" y="1783537"/>
        <a:ext cx="833616" cy="879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C94A6-F629-4603-B84D-EF0190291610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8A77B-1DE5-4891-97E0-228D36D40B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45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proporção de suicídios entre jovens é 8 x maior entre indígenas do que entre não indígenas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8A77B-1DE5-4891-97E0-228D36D40BD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87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0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78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2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0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49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44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2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01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32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EA9D-CD05-4CD3-BF8F-F6BBB5DC9167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2224-8F1E-49D9-B852-B6203DF32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62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1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emf"/><Relationship Id="rId5" Type="http://schemas.openxmlformats.org/officeDocument/2006/relationships/diagramData" Target="../diagrams/data1.xml"/><Relationship Id="rId15" Type="http://schemas.openxmlformats.org/officeDocument/2006/relationships/image" Target="../media/image22.jpeg"/><Relationship Id="rId10" Type="http://schemas.openxmlformats.org/officeDocument/2006/relationships/image" Target="../media/image17.emf"/><Relationship Id="rId4" Type="http://schemas.openxmlformats.org/officeDocument/2006/relationships/image" Target="../media/image16.png"/><Relationship Id="rId9" Type="http://schemas.microsoft.com/office/2007/relationships/diagramDrawing" Target="../diagrams/drawing1.xml"/><Relationship Id="rId1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4289" y="2438400"/>
            <a:ext cx="5763491" cy="1385455"/>
          </a:xfrm>
        </p:spPr>
        <p:txBody>
          <a:bodyPr>
            <a:noAutofit/>
          </a:bodyPr>
          <a:lstStyle/>
          <a:p>
            <a:r>
              <a:rPr lang="pt-BR" sz="4400" b="1" dirty="0" smtClean="0"/>
              <a:t>Políticas Públicas de Prevenção de Suicídio</a:t>
            </a:r>
            <a:endParaRPr lang="pt-BR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6618" y="4978256"/>
            <a:ext cx="5918835" cy="165576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Audiência Pública  </a:t>
            </a:r>
            <a:endParaRPr lang="pt-BR" dirty="0" smtClean="0"/>
          </a:p>
          <a:p>
            <a:r>
              <a:rPr lang="pt-BR" dirty="0" smtClean="0"/>
              <a:t>Comissão </a:t>
            </a:r>
            <a:r>
              <a:rPr lang="pt-BR" dirty="0"/>
              <a:t>de Direitos Humanos e Legislação </a:t>
            </a:r>
            <a:r>
              <a:rPr lang="pt-BR" dirty="0" smtClean="0"/>
              <a:t>Participativa</a:t>
            </a:r>
          </a:p>
          <a:p>
            <a:r>
              <a:rPr lang="pt-BR" dirty="0" smtClean="0"/>
              <a:t>03 de setembro de </a:t>
            </a:r>
            <a:r>
              <a:rPr lang="pt-BR" dirty="0" smtClean="0"/>
              <a:t>2018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35" y="0"/>
            <a:ext cx="4749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01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275" y="-328613"/>
            <a:ext cx="13544550" cy="7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8125" y="1533525"/>
            <a:ext cx="44005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Proporção de óbitos por faixa etária e raça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51887"/>
              </p:ext>
            </p:extLst>
          </p:nvPr>
        </p:nvGraphicFramePr>
        <p:xfrm>
          <a:off x="939801" y="849747"/>
          <a:ext cx="10310090" cy="567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030">
                  <a:extLst>
                    <a:ext uri="{9D8B030D-6E8A-4147-A177-3AD203B41FA5}">
                      <a16:colId xmlns:a16="http://schemas.microsoft.com/office/drawing/2014/main" val="3210963848"/>
                    </a:ext>
                  </a:extLst>
                </a:gridCol>
                <a:gridCol w="7265060">
                  <a:extLst>
                    <a:ext uri="{9D8B030D-6E8A-4147-A177-3AD203B41FA5}">
                      <a16:colId xmlns:a16="http://schemas.microsoft.com/office/drawing/2014/main" val="382036284"/>
                    </a:ext>
                  </a:extLst>
                </a:gridCol>
              </a:tblGrid>
              <a:tr h="451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Estratégias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Abordagens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28470"/>
                  </a:ext>
                </a:extLst>
              </a:tr>
              <a:tr h="647379">
                <a:tc>
                  <a:txBody>
                    <a:bodyPr/>
                    <a:lstStyle/>
                    <a:p>
                      <a:r>
                        <a:rPr lang="pt-BR" dirty="0" smtClean="0"/>
                        <a:t>Fortalecer apoios econômicos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• Fortalecer a </a:t>
                      </a:r>
                      <a:r>
                        <a:rPr lang="pt-BR" b="1" dirty="0" smtClean="0"/>
                        <a:t>segurança financeira </a:t>
                      </a:r>
                      <a:r>
                        <a:rPr lang="pt-BR" dirty="0" smtClean="0"/>
                        <a:t>das famílias</a:t>
                      </a:r>
                    </a:p>
                    <a:p>
                      <a:r>
                        <a:rPr lang="pt-BR" dirty="0" smtClean="0"/>
                        <a:t>• Políticas de </a:t>
                      </a:r>
                      <a:r>
                        <a:rPr lang="pt-BR" b="1" dirty="0" smtClean="0"/>
                        <a:t>estabilidade habitacional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60570"/>
                  </a:ext>
                </a:extLst>
              </a:tr>
              <a:tr h="451747">
                <a:tc>
                  <a:txBody>
                    <a:bodyPr/>
                    <a:lstStyle/>
                    <a:p>
                      <a:r>
                        <a:rPr lang="pt-BR" dirty="0" smtClean="0"/>
                        <a:t>Fortalecer a oferta e o acesso a cuidados em saúde mental 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• Melhorar a cobertura de cuidados a condições de </a:t>
                      </a:r>
                      <a:r>
                        <a:rPr lang="pt-BR" b="1" dirty="0" smtClean="0"/>
                        <a:t>saúde mental</a:t>
                      </a:r>
                    </a:p>
                    <a:p>
                      <a:r>
                        <a:rPr lang="pt-BR" dirty="0" smtClean="0"/>
                        <a:t>• Reduzir a escassez de serviços em áreas carentes</a:t>
                      </a:r>
                    </a:p>
                    <a:p>
                      <a:r>
                        <a:rPr lang="pt-BR" dirty="0" smtClean="0"/>
                        <a:t>• Melhorar a </a:t>
                      </a:r>
                      <a:r>
                        <a:rPr lang="pt-BR" b="1" dirty="0" smtClean="0"/>
                        <a:t>segurança e qualidade </a:t>
                      </a:r>
                      <a:r>
                        <a:rPr lang="pt-BR" dirty="0" smtClean="0"/>
                        <a:t>do cuidado 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5356"/>
                  </a:ext>
                </a:extLst>
              </a:tr>
              <a:tr h="451747">
                <a:tc>
                  <a:txBody>
                    <a:bodyPr/>
                    <a:lstStyle/>
                    <a:p>
                      <a:r>
                        <a:rPr lang="pt-BR" dirty="0" smtClean="0"/>
                        <a:t>Promover ambientes de proteção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• Reduzir o </a:t>
                      </a:r>
                      <a:r>
                        <a:rPr lang="pt-BR" b="1" dirty="0" smtClean="0"/>
                        <a:t>acesso a meios letais </a:t>
                      </a:r>
                    </a:p>
                    <a:p>
                      <a:r>
                        <a:rPr lang="pt-BR" dirty="0" smtClean="0"/>
                        <a:t>• Políticas de cultura organizacional</a:t>
                      </a:r>
                    </a:p>
                    <a:p>
                      <a:r>
                        <a:rPr lang="pt-BR" dirty="0" smtClean="0"/>
                        <a:t>• Políticas baseadas na comunidade para reduzir o </a:t>
                      </a:r>
                      <a:r>
                        <a:rPr lang="pt-BR" b="1" dirty="0" smtClean="0"/>
                        <a:t>uso excessivo de álcool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84514"/>
                  </a:ext>
                </a:extLst>
              </a:tr>
              <a:tr h="451747">
                <a:tc>
                  <a:txBody>
                    <a:bodyPr/>
                    <a:lstStyle/>
                    <a:p>
                      <a:r>
                        <a:rPr lang="pt-BR" dirty="0" smtClean="0"/>
                        <a:t>Promover conectividade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• Programas de </a:t>
                      </a:r>
                      <a:r>
                        <a:rPr lang="pt-BR" b="1" dirty="0" smtClean="0"/>
                        <a:t>apoio entre pares</a:t>
                      </a:r>
                    </a:p>
                    <a:p>
                      <a:r>
                        <a:rPr lang="pt-BR" dirty="0" smtClean="0"/>
                        <a:t>• Atividades de envolvimento da </a:t>
                      </a:r>
                      <a:r>
                        <a:rPr lang="pt-BR" b="1" dirty="0" smtClean="0"/>
                        <a:t>comunidade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96125"/>
                  </a:ext>
                </a:extLst>
              </a:tr>
              <a:tr h="451747">
                <a:tc>
                  <a:txBody>
                    <a:bodyPr/>
                    <a:lstStyle/>
                    <a:p>
                      <a:r>
                        <a:rPr lang="pt-BR" dirty="0" smtClean="0"/>
                        <a:t>Desenvolver habilidades de enfrentamento (</a:t>
                      </a:r>
                      <a:r>
                        <a:rPr lang="pt-BR" dirty="0" err="1" smtClean="0"/>
                        <a:t>coping</a:t>
                      </a:r>
                      <a:r>
                        <a:rPr lang="pt-BR" dirty="0" smtClean="0"/>
                        <a:t>) e resolução de problemas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• Programas de </a:t>
                      </a:r>
                      <a:r>
                        <a:rPr lang="pt-BR" b="1" dirty="0" smtClean="0"/>
                        <a:t>aprendizado </a:t>
                      </a:r>
                      <a:r>
                        <a:rPr lang="pt-BR" b="1" dirty="0" smtClean="0"/>
                        <a:t>sócio </a:t>
                      </a:r>
                      <a:r>
                        <a:rPr lang="pt-BR" b="1" dirty="0" smtClean="0"/>
                        <a:t>emocional</a:t>
                      </a:r>
                    </a:p>
                    <a:p>
                      <a:r>
                        <a:rPr lang="pt-BR" dirty="0" smtClean="0"/>
                        <a:t>• Programas de </a:t>
                      </a:r>
                      <a:r>
                        <a:rPr lang="pt-BR" b="1" dirty="0" smtClean="0"/>
                        <a:t>habilidades parentais e relacionamento familiar</a:t>
                      </a:r>
                      <a:endParaRPr lang="pt-BR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62149"/>
                  </a:ext>
                </a:extLst>
              </a:tr>
              <a:tr h="451747">
                <a:tc>
                  <a:txBody>
                    <a:bodyPr/>
                    <a:lstStyle/>
                    <a:p>
                      <a:r>
                        <a:rPr lang="pt-BR" dirty="0" smtClean="0"/>
                        <a:t>Identificar e apoiar pessoas em risco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• Treinamento de “</a:t>
                      </a:r>
                      <a:r>
                        <a:rPr lang="pt-BR" b="1" dirty="0" smtClean="0"/>
                        <a:t>guardiões</a:t>
                      </a:r>
                      <a:r>
                        <a:rPr lang="pt-BR" dirty="0" smtClean="0"/>
                        <a:t>” (</a:t>
                      </a:r>
                      <a:r>
                        <a:rPr lang="pt-BR" dirty="0" err="1" smtClean="0"/>
                        <a:t>gatekeepers</a:t>
                      </a:r>
                      <a:r>
                        <a:rPr lang="pt-BR" dirty="0" smtClean="0"/>
                        <a:t>)</a:t>
                      </a:r>
                    </a:p>
                    <a:p>
                      <a:r>
                        <a:rPr lang="pt-BR" dirty="0" smtClean="0"/>
                        <a:t>• Intervenção em </a:t>
                      </a:r>
                      <a:r>
                        <a:rPr lang="pt-BR" b="1" dirty="0" smtClean="0"/>
                        <a:t>situação de crise</a:t>
                      </a:r>
                    </a:p>
                    <a:p>
                      <a:r>
                        <a:rPr lang="pt-BR" dirty="0" smtClean="0"/>
                        <a:t>• Cuidado para pessoas em </a:t>
                      </a:r>
                      <a:r>
                        <a:rPr lang="pt-BR" b="1" dirty="0" smtClean="0"/>
                        <a:t>risco de suicídio</a:t>
                      </a:r>
                    </a:p>
                    <a:p>
                      <a:r>
                        <a:rPr lang="pt-BR" dirty="0" smtClean="0"/>
                        <a:t>• Cuidado para </a:t>
                      </a:r>
                      <a:r>
                        <a:rPr lang="pt-BR" b="1" dirty="0" smtClean="0"/>
                        <a:t>evitar novas tentativas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55048"/>
                  </a:ext>
                </a:extLst>
              </a:tr>
            </a:tbl>
          </a:graphicData>
        </a:graphic>
      </p:graphicFrame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39801" y="124981"/>
            <a:ext cx="10515600" cy="72476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</a:rPr>
              <a:t>CDC/ USA: PACOTE </a:t>
            </a:r>
            <a:r>
              <a:rPr lang="pt-BR" sz="3200" b="1" dirty="0">
                <a:solidFill>
                  <a:schemeClr val="accent4">
                    <a:lumMod val="50000"/>
                  </a:schemeClr>
                </a:solidFill>
              </a:rPr>
              <a:t>TÉCNICO DE </a:t>
            </a: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</a:rPr>
              <a:t>EVIDÊNCIAS</a:t>
            </a:r>
            <a:endParaRPr lang="pt-B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43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8764" y="769044"/>
            <a:ext cx="114438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EFEITO DA MÍDIA </a:t>
            </a:r>
            <a:r>
              <a:rPr lang="pt-BR" dirty="0" smtClean="0"/>
              <a:t>sobre </a:t>
            </a:r>
            <a:r>
              <a:rPr lang="pt-BR" dirty="0"/>
              <a:t>as taxas de </a:t>
            </a:r>
            <a:r>
              <a:rPr lang="pt-BR" dirty="0" smtClean="0"/>
              <a:t>suicídio:</a:t>
            </a:r>
          </a:p>
          <a:p>
            <a:r>
              <a:rPr lang="pt-BR" b="1" dirty="0" smtClean="0"/>
              <a:t>BRASIL (Loureiro </a:t>
            </a:r>
            <a:r>
              <a:rPr lang="pt-BR" b="1" dirty="0"/>
              <a:t>et </a:t>
            </a:r>
            <a:r>
              <a:rPr lang="pt-BR" b="1" dirty="0" smtClean="0"/>
              <a:t>al. 2013):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Entre 1980 e 2009, foi “o terceiro </a:t>
            </a:r>
            <a:r>
              <a:rPr lang="pt-BR" dirty="0"/>
              <a:t>motivador do suicídio, depois de desemprego e violência, para todos os grupos de pessoas”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Maior vulnerabilidade </a:t>
            </a:r>
            <a:r>
              <a:rPr lang="pt-BR" dirty="0"/>
              <a:t>a esse efeito da mídia de grupos mais influenciáveis pelo “comportamento de grupo”: </a:t>
            </a:r>
          </a:p>
          <a:p>
            <a:r>
              <a:rPr lang="pt-BR" b="1" dirty="0"/>
              <a:t>população </a:t>
            </a:r>
            <a:r>
              <a:rPr lang="pt-BR" b="1" dirty="0" smtClean="0"/>
              <a:t>jovem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                Índice </a:t>
            </a:r>
            <a:r>
              <a:rPr lang="pt-BR" dirty="0"/>
              <a:t>de M</a:t>
            </a:r>
            <a:r>
              <a:rPr lang="pt-BR" dirty="0" smtClean="0"/>
              <a:t>ídia              Taxa </a:t>
            </a:r>
            <a:r>
              <a:rPr lang="pt-BR" dirty="0"/>
              <a:t>de suicídio de homens </a:t>
            </a:r>
            <a:r>
              <a:rPr lang="pt-BR" dirty="0" smtClean="0"/>
              <a:t>jovens</a:t>
            </a:r>
          </a:p>
          <a:p>
            <a:endParaRPr lang="pt-BR" dirty="0"/>
          </a:p>
          <a:p>
            <a:r>
              <a:rPr lang="pt-BR" b="1" dirty="0" smtClean="0"/>
              <a:t>AUSTRIA (OMS 2010):</a:t>
            </a:r>
          </a:p>
          <a:p>
            <a:r>
              <a:rPr lang="pt-BR" b="1" dirty="0" smtClean="0"/>
              <a:t>Guia </a:t>
            </a:r>
            <a:r>
              <a:rPr lang="pt-BR" b="1" dirty="0"/>
              <a:t>de boas práticas </a:t>
            </a:r>
            <a:r>
              <a:rPr lang="pt-BR" dirty="0"/>
              <a:t>para a </a:t>
            </a:r>
            <a:r>
              <a:rPr lang="pt-BR" dirty="0" smtClean="0"/>
              <a:t>mídia sobre comunicação de suicídio:</a:t>
            </a:r>
          </a:p>
          <a:p>
            <a:r>
              <a:rPr lang="pt-BR" b="1" dirty="0"/>
              <a:t>Resultado:  </a:t>
            </a:r>
            <a:r>
              <a:rPr lang="pt-BR" dirty="0" smtClean="0"/>
              <a:t>redução de 80</a:t>
            </a:r>
            <a:r>
              <a:rPr lang="pt-BR" dirty="0"/>
              <a:t>% </a:t>
            </a:r>
            <a:r>
              <a:rPr lang="pt-BR" dirty="0" smtClean="0"/>
              <a:t>dos </a:t>
            </a:r>
            <a:r>
              <a:rPr lang="pt-BR" dirty="0"/>
              <a:t>suicídios e tentativas no </a:t>
            </a:r>
            <a:r>
              <a:rPr lang="pt-BR" dirty="0" smtClean="0"/>
              <a:t>metrô</a:t>
            </a:r>
          </a:p>
          <a:p>
            <a:endParaRPr lang="pt-BR" b="1" dirty="0"/>
          </a:p>
          <a:p>
            <a:r>
              <a:rPr lang="pt-BR" b="1" dirty="0" smtClean="0"/>
              <a:t>CRISES ECONÔMICAS, DESEMPREGO E INSTABILIDADE HABITACIONAL</a:t>
            </a:r>
          </a:p>
          <a:p>
            <a:r>
              <a:rPr lang="pt-BR" b="1" dirty="0" smtClean="0"/>
              <a:t>USA (CDC):</a:t>
            </a:r>
          </a:p>
          <a:p>
            <a:r>
              <a:rPr lang="pt-BR" dirty="0" smtClean="0"/>
              <a:t>Taxas </a:t>
            </a:r>
            <a:r>
              <a:rPr lang="pt-BR" dirty="0"/>
              <a:t>de suicídio aumentam durante recessões econômicas marcadas por altas taxas de </a:t>
            </a:r>
            <a:r>
              <a:rPr lang="pt-BR" b="1" dirty="0" smtClean="0"/>
              <a:t>desemprego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instabilidade </a:t>
            </a:r>
            <a:r>
              <a:rPr lang="pt-BR" dirty="0" smtClean="0"/>
              <a:t>econômica</a:t>
            </a:r>
          </a:p>
          <a:p>
            <a:r>
              <a:rPr lang="pt-BR" dirty="0" smtClean="0"/>
              <a:t>Suicídios </a:t>
            </a:r>
            <a:r>
              <a:rPr lang="pt-BR" dirty="0"/>
              <a:t>precipitados </a:t>
            </a:r>
            <a:r>
              <a:rPr lang="pt-BR" dirty="0" smtClean="0"/>
              <a:t>por </a:t>
            </a:r>
            <a:r>
              <a:rPr lang="pt-BR" dirty="0"/>
              <a:t>execuções hipotecárias e despejos </a:t>
            </a:r>
            <a:r>
              <a:rPr lang="pt-BR" dirty="0" smtClean="0"/>
              <a:t>de domicílios </a:t>
            </a:r>
            <a:r>
              <a:rPr lang="pt-BR" dirty="0"/>
              <a:t>aumentaram mais de </a:t>
            </a:r>
            <a:r>
              <a:rPr lang="pt-BR" b="1" dirty="0">
                <a:solidFill>
                  <a:srgbClr val="FF0000"/>
                </a:solidFill>
              </a:rPr>
              <a:t>100% </a:t>
            </a:r>
            <a:r>
              <a:rPr lang="pt-BR" dirty="0"/>
              <a:t>de 2005 </a:t>
            </a:r>
            <a:r>
              <a:rPr lang="pt-BR" dirty="0" smtClean="0"/>
              <a:t>para </a:t>
            </a:r>
            <a:r>
              <a:rPr lang="pt-BR" dirty="0" smtClean="0"/>
              <a:t>2010 (crise imobiliária americana) 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7364" y="0"/>
            <a:ext cx="10515600" cy="77094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Evidências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3153062" y="2622156"/>
            <a:ext cx="4710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727364" y="2611261"/>
            <a:ext cx="593436" cy="3786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25501" y="2621935"/>
            <a:ext cx="51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1%</a:t>
            </a:r>
            <a:endParaRPr lang="pt-BR" dirty="0"/>
          </a:p>
        </p:txBody>
      </p:sp>
      <p:sp>
        <p:nvSpPr>
          <p:cNvPr id="12" name="Seta para Cima 11"/>
          <p:cNvSpPr/>
          <p:nvPr/>
        </p:nvSpPr>
        <p:spPr>
          <a:xfrm>
            <a:off x="6767943" y="2192604"/>
            <a:ext cx="1256147" cy="9141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100454" y="2625357"/>
            <a:ext cx="73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336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Evidências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4236" y="1243733"/>
            <a:ext cx="10589491" cy="5267904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RESTRIÇÃO DO ACESSO A MEIOS (OMS 2010):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b="1" dirty="0" smtClean="0"/>
              <a:t>Medicamentos</a:t>
            </a:r>
            <a:r>
              <a:rPr lang="pt-BR" sz="2000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b="1" dirty="0" smtClean="0"/>
              <a:t>Reino </a:t>
            </a:r>
            <a:r>
              <a:rPr lang="pt-BR" sz="2000" b="1" dirty="0"/>
              <a:t>Unido </a:t>
            </a:r>
            <a:r>
              <a:rPr lang="pt-BR" sz="2000" dirty="0"/>
              <a:t>– redução do tamanho das embalagens de medicamentos utilizados para auto envenenamento: </a:t>
            </a:r>
            <a:endParaRPr lang="pt-BR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/>
              <a:t>Resultado: </a:t>
            </a:r>
            <a:r>
              <a:rPr lang="pt-BR" sz="2000" dirty="0" smtClean="0"/>
              <a:t>	– redução de 21</a:t>
            </a:r>
            <a:r>
              <a:rPr lang="pt-BR" sz="2000" dirty="0"/>
              <a:t>% </a:t>
            </a:r>
            <a:r>
              <a:rPr lang="pt-BR" sz="2000" dirty="0" smtClean="0"/>
              <a:t>a 48</a:t>
            </a:r>
            <a:r>
              <a:rPr lang="pt-BR" sz="2000" dirty="0"/>
              <a:t>% </a:t>
            </a:r>
            <a:r>
              <a:rPr lang="pt-BR" sz="2000" dirty="0" smtClean="0"/>
              <a:t>de </a:t>
            </a:r>
            <a:r>
              <a:rPr lang="pt-BR" sz="2000" b="1" dirty="0" smtClean="0"/>
              <a:t>mortes </a:t>
            </a:r>
            <a:r>
              <a:rPr lang="pt-BR" sz="2000" dirty="0" smtClean="0"/>
              <a:t>por esses envenenamentos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/>
              <a:t>	</a:t>
            </a:r>
            <a:r>
              <a:rPr lang="pt-BR" sz="2000" dirty="0" smtClean="0"/>
              <a:t>           	– </a:t>
            </a:r>
            <a:r>
              <a:rPr lang="pt-BR" sz="2000" dirty="0"/>
              <a:t>redução de 11% </a:t>
            </a:r>
            <a:r>
              <a:rPr lang="pt-BR" sz="2000" dirty="0" smtClean="0"/>
              <a:t>na taxa </a:t>
            </a:r>
            <a:r>
              <a:rPr lang="pt-BR" sz="2000" dirty="0"/>
              <a:t>de autointoxicação não fatal </a:t>
            </a:r>
            <a:endParaRPr lang="pt-BR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pt-BR" sz="2000" b="1" dirty="0" smtClean="0"/>
              <a:t>Pesticidas</a:t>
            </a:r>
            <a:endParaRPr lang="pt-BR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/>
              <a:t> </a:t>
            </a:r>
            <a:r>
              <a:rPr lang="pt-BR" sz="2000" b="1" dirty="0" smtClean="0"/>
              <a:t>Sri </a:t>
            </a:r>
            <a:r>
              <a:rPr lang="pt-BR" sz="2000" b="1" dirty="0"/>
              <a:t>Lanka </a:t>
            </a:r>
            <a:r>
              <a:rPr lang="pt-BR" sz="2000" dirty="0" smtClean="0"/>
              <a:t>– restrição da </a:t>
            </a:r>
            <a:r>
              <a:rPr lang="pt-BR" sz="2000" dirty="0"/>
              <a:t>importação de pesticidas altamente tóxicos (Classe I OP e </a:t>
            </a:r>
            <a:r>
              <a:rPr lang="pt-BR" sz="2000" dirty="0" err="1"/>
              <a:t>endosulfan</a:t>
            </a:r>
            <a:r>
              <a:rPr lang="pt-BR" sz="2000" dirty="0"/>
              <a:t>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/>
              <a:t>Resultado: </a:t>
            </a:r>
            <a:r>
              <a:rPr lang="pt-BR" sz="2000" dirty="0" smtClean="0"/>
              <a:t>Diminuição significativa da taxa </a:t>
            </a:r>
            <a:r>
              <a:rPr lang="pt-BR" sz="2000" dirty="0"/>
              <a:t>de </a:t>
            </a:r>
            <a:r>
              <a:rPr lang="pt-BR" sz="2000" dirty="0" smtClean="0"/>
              <a:t>suicídio por esse tipo de intoxicação</a:t>
            </a:r>
          </a:p>
          <a:p>
            <a:pPr marL="0" indent="0">
              <a:spcBef>
                <a:spcPts val="600"/>
              </a:spcBef>
              <a:buNone/>
            </a:pPr>
            <a:endParaRPr lang="pt-BR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pt-BR" sz="2000" b="1" dirty="0"/>
              <a:t>Controle de armas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b="1" dirty="0"/>
              <a:t>USA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/>
              <a:t>Resultado: nos estados que implantaram </a:t>
            </a:r>
            <a:r>
              <a:rPr lang="pt-BR" sz="2000" b="1" dirty="0"/>
              <a:t>legislação mais restritiva à compra de armas </a:t>
            </a:r>
            <a:r>
              <a:rPr lang="pt-BR" sz="2000" dirty="0"/>
              <a:t>a </a:t>
            </a:r>
            <a:r>
              <a:rPr lang="pt-BR" sz="2000" b="1" dirty="0"/>
              <a:t>redução média nos suicídios </a:t>
            </a:r>
            <a:r>
              <a:rPr lang="pt-BR" sz="2000" dirty="0"/>
              <a:t>por esse meio </a:t>
            </a:r>
            <a:r>
              <a:rPr lang="pt-BR" sz="2000" dirty="0" smtClean="0"/>
              <a:t>foi </a:t>
            </a:r>
            <a:r>
              <a:rPr lang="pt-BR" sz="2000" b="1" dirty="0" smtClean="0"/>
              <a:t>6 </a:t>
            </a:r>
            <a:r>
              <a:rPr lang="pt-BR" sz="2000" b="1" dirty="0"/>
              <a:t>vezes maior </a:t>
            </a:r>
            <a:r>
              <a:rPr lang="pt-BR" sz="2000" dirty="0"/>
              <a:t>do que nos outros estados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4616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36513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Estatuto do Desarmamento (Lei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10.826/2003) impacto na mortalidade por </a:t>
            </a:r>
            <a:r>
              <a:rPr lang="pt-BR" b="1" dirty="0" smtClean="0">
                <a:solidFill>
                  <a:srgbClr val="FF0000"/>
                </a:solidFill>
              </a:rPr>
              <a:t>armas </a:t>
            </a:r>
            <a:r>
              <a:rPr lang="pt-BR" b="1" dirty="0" smtClean="0">
                <a:solidFill>
                  <a:srgbClr val="FF0000"/>
                </a:solidFill>
              </a:rPr>
              <a:t>de fogo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10708" y="1819276"/>
            <a:ext cx="2495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14% dos suicídio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71% dos homicídios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Estima-se </a:t>
            </a:r>
            <a:r>
              <a:rPr lang="pt-BR" dirty="0" smtClean="0"/>
              <a:t>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Mais de </a:t>
            </a:r>
            <a:r>
              <a:rPr lang="pt-BR" b="1" dirty="0" smtClean="0"/>
              <a:t>15 milhões </a:t>
            </a:r>
            <a:r>
              <a:rPr lang="pt-BR" dirty="0" smtClean="0"/>
              <a:t>de armas de fogo em mão privadas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Quase </a:t>
            </a:r>
            <a:r>
              <a:rPr lang="pt-BR" b="1" dirty="0" smtClean="0"/>
              <a:t>79% não registradas, s</a:t>
            </a:r>
            <a:r>
              <a:rPr lang="pt-BR" dirty="0" smtClean="0"/>
              <a:t>endo </a:t>
            </a:r>
            <a:r>
              <a:rPr lang="pt-BR" b="1" dirty="0" smtClean="0"/>
              <a:t>quase ¼ em mãos criminosas </a:t>
            </a:r>
            <a:r>
              <a:rPr lang="pt-BR" dirty="0" smtClean="0"/>
              <a:t>(Dreyfus e Nascimento, 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4%</a:t>
            </a:r>
            <a:r>
              <a:rPr lang="pt-BR" dirty="0" smtClean="0"/>
              <a:t> das mortes por armas de fogo são </a:t>
            </a:r>
            <a:r>
              <a:rPr lang="pt-BR" b="1" dirty="0" smtClean="0"/>
              <a:t>suicídio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" y="1362076"/>
            <a:ext cx="9201150" cy="53816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95961" y="3698945"/>
            <a:ext cx="343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29% maior se mantida taxa de crescimento anterior a 2003 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C57925"/>
                </a:solidFill>
              </a:rPr>
              <a:t>Proporção de suicídios por armas de fogo no </a:t>
            </a:r>
            <a:br>
              <a:rPr lang="pt-BR" sz="3200" b="1" dirty="0" smtClean="0">
                <a:solidFill>
                  <a:srgbClr val="C57925"/>
                </a:solidFill>
              </a:rPr>
            </a:br>
            <a:r>
              <a:rPr lang="pt-BR" sz="3200" b="1" dirty="0" smtClean="0">
                <a:solidFill>
                  <a:srgbClr val="C57925"/>
                </a:solidFill>
              </a:rPr>
              <a:t>Brasil em 2004 e 2016.</a:t>
            </a:r>
            <a:endParaRPr lang="pt-BR" sz="3200" b="1" dirty="0">
              <a:solidFill>
                <a:srgbClr val="C57925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162228"/>
              </p:ext>
            </p:extLst>
          </p:nvPr>
        </p:nvGraphicFramePr>
        <p:xfrm>
          <a:off x="6781801" y="1714500"/>
          <a:ext cx="4748212" cy="498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510211"/>
              </p:ext>
            </p:extLst>
          </p:nvPr>
        </p:nvGraphicFramePr>
        <p:xfrm>
          <a:off x="1266825" y="1714500"/>
          <a:ext cx="457200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288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Intoxicação por Agrotóxicos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3º mercado e o 8º maior consumidor de agrotóxicos por hectare no mundo</a:t>
            </a:r>
          </a:p>
          <a:p>
            <a:r>
              <a:rPr lang="pt-BR" dirty="0"/>
              <a:t> </a:t>
            </a:r>
            <a:r>
              <a:rPr lang="pt-BR" dirty="0"/>
              <a:t>12% das tentativas de suicídio por intoxicação são por agrotóxicos</a:t>
            </a:r>
          </a:p>
          <a:p>
            <a:r>
              <a:rPr lang="pt-BR" dirty="0" smtClean="0"/>
              <a:t>4% dos suicídios são por pesticidas </a:t>
            </a:r>
          </a:p>
          <a:p>
            <a:r>
              <a:rPr lang="pt-BR" dirty="0"/>
              <a:t>Subnotificação: 1 registro/ 50 casos de intoxicação (Peres et al, 2001)</a:t>
            </a:r>
          </a:p>
          <a:p>
            <a:r>
              <a:rPr lang="pt-BR" dirty="0" smtClean="0"/>
              <a:t>8,5 </a:t>
            </a:r>
            <a:r>
              <a:rPr lang="pt-BR" dirty="0"/>
              <a:t>vezes maior que a taxa média de letalidade por </a:t>
            </a:r>
            <a:r>
              <a:rPr lang="pt-BR" dirty="0" smtClean="0"/>
              <a:t>intoxicações</a:t>
            </a:r>
            <a:endParaRPr lang="pt-BR" dirty="0"/>
          </a:p>
          <a:p>
            <a:r>
              <a:rPr lang="pt-BR" dirty="0" smtClean="0"/>
              <a:t>Forte </a:t>
            </a:r>
            <a:r>
              <a:rPr lang="pt-BR" dirty="0"/>
              <a:t>associação entre intoxicações agudas por agrotóxicos e transtornos mentais (depressão e ansiedade)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96225" y="6311900"/>
            <a:ext cx="39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Sinitox</a:t>
            </a:r>
            <a:r>
              <a:rPr lang="pt-BR" dirty="0" smtClean="0"/>
              <a:t> – Fiocruz e SIM - DATASUS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700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"/>
            <a:ext cx="12207240" cy="684876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8619" y="1340286"/>
            <a:ext cx="452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Óbitos por SUICÍDIO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7000" y="4805637"/>
            <a:ext cx="998702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FF0000"/>
                </a:solidFill>
              </a:rPr>
              <a:t>30 suicídios por dia</a:t>
            </a:r>
            <a:endParaRPr lang="pt-B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Outras Evidências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6062"/>
            <a:ext cx="10515600" cy="5267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600" b="1" dirty="0" smtClean="0"/>
              <a:t>Itália (OMS 2010)</a:t>
            </a:r>
            <a:endParaRPr lang="pt-BR" sz="2600" b="1" dirty="0"/>
          </a:p>
          <a:p>
            <a:pPr marL="0" indent="0">
              <a:buNone/>
            </a:pPr>
            <a:r>
              <a:rPr lang="pt-BR" sz="2600" dirty="0" err="1"/>
              <a:t>Tele-Help</a:t>
            </a:r>
            <a:r>
              <a:rPr lang="pt-BR" sz="2600" dirty="0"/>
              <a:t> </a:t>
            </a:r>
            <a:r>
              <a:rPr lang="pt-BR" sz="2600" dirty="0" smtClean="0"/>
              <a:t>(</a:t>
            </a:r>
            <a:r>
              <a:rPr lang="pt-BR" sz="2600" dirty="0"/>
              <a:t>dispositivo de alarme portátil) e </a:t>
            </a:r>
            <a:endParaRPr lang="pt-BR" sz="2600" dirty="0" smtClean="0"/>
          </a:p>
          <a:p>
            <a:pPr marL="0" indent="0">
              <a:buNone/>
            </a:pPr>
            <a:r>
              <a:rPr lang="pt-BR" sz="2600" dirty="0" err="1" smtClean="0"/>
              <a:t>Tele-Check</a:t>
            </a:r>
            <a:r>
              <a:rPr lang="pt-BR" sz="2600" dirty="0" smtClean="0"/>
              <a:t> </a:t>
            </a:r>
            <a:r>
              <a:rPr lang="pt-BR" sz="2600" dirty="0"/>
              <a:t>(chamada proativa por equipe treinada</a:t>
            </a:r>
            <a:r>
              <a:rPr lang="pt-BR" sz="2600" dirty="0" smtClean="0"/>
              <a:t>)</a:t>
            </a:r>
            <a:endParaRPr lang="pt-BR" sz="2600" dirty="0"/>
          </a:p>
          <a:p>
            <a:pPr marL="0" indent="0">
              <a:buNone/>
            </a:pPr>
            <a:r>
              <a:rPr lang="pt-BR" sz="2600" b="1" dirty="0"/>
              <a:t>Resultado: </a:t>
            </a:r>
            <a:r>
              <a:rPr lang="pt-BR" sz="2600" dirty="0"/>
              <a:t>Um número significativamente menor de suicídios foi encontrado em usuários de serviços entre 1988 e 1998.</a:t>
            </a:r>
          </a:p>
          <a:p>
            <a:pPr marL="0" indent="0">
              <a:buNone/>
            </a:pPr>
            <a:endParaRPr lang="pt-BR" sz="2600" dirty="0" smtClean="0"/>
          </a:p>
          <a:p>
            <a:pPr marL="0" indent="0">
              <a:buNone/>
            </a:pPr>
            <a:r>
              <a:rPr lang="pt-BR" sz="2600" b="1" dirty="0"/>
              <a:t>Japão (</a:t>
            </a:r>
            <a:r>
              <a:rPr lang="pt-BR" sz="2600" b="1" dirty="0" err="1" smtClean="0"/>
              <a:t>Nakanishi</a:t>
            </a:r>
            <a:r>
              <a:rPr lang="pt-BR" sz="2600" b="1" dirty="0" smtClean="0"/>
              <a:t> et al 2017)</a:t>
            </a:r>
          </a:p>
          <a:p>
            <a:pPr marL="0" indent="0">
              <a:buNone/>
            </a:pPr>
            <a:r>
              <a:rPr lang="pt-BR" sz="2600" dirty="0" smtClean="0"/>
              <a:t>Programas </a:t>
            </a:r>
            <a:r>
              <a:rPr lang="pt-BR" sz="2600" dirty="0"/>
              <a:t>de prevenção do suicídio </a:t>
            </a:r>
            <a:r>
              <a:rPr lang="pt-BR" sz="2600" dirty="0" smtClean="0"/>
              <a:t>por meio de </a:t>
            </a:r>
            <a:r>
              <a:rPr lang="pt-BR" sz="2600" b="1" dirty="0" smtClean="0"/>
              <a:t>sistemas comunitários </a:t>
            </a:r>
            <a:r>
              <a:rPr lang="pt-BR" sz="2600" dirty="0"/>
              <a:t>de saúde mental </a:t>
            </a:r>
            <a:r>
              <a:rPr lang="pt-BR" sz="2600" dirty="0" smtClean="0"/>
              <a:t>geraram menos internações psiquiátricas </a:t>
            </a:r>
            <a:r>
              <a:rPr lang="pt-BR" sz="2600" dirty="0"/>
              <a:t>e </a:t>
            </a:r>
            <a:r>
              <a:rPr lang="pt-BR" sz="2600" dirty="0" smtClean="0"/>
              <a:t>reduziram taxa </a:t>
            </a:r>
            <a:r>
              <a:rPr lang="pt-BR" sz="2600" dirty="0"/>
              <a:t>de </a:t>
            </a:r>
            <a:r>
              <a:rPr lang="pt-BR" sz="2600" dirty="0" smtClean="0"/>
              <a:t>suicídio mais do programas em sistemas de base hospitalar tradicional</a:t>
            </a:r>
          </a:p>
          <a:p>
            <a:pPr marL="0" indent="0">
              <a:buNone/>
            </a:pPr>
            <a:endParaRPr lang="pt-BR" sz="2600" dirty="0" smtClean="0"/>
          </a:p>
          <a:p>
            <a:pPr marL="0" indent="0">
              <a:buNone/>
            </a:pPr>
            <a:r>
              <a:rPr lang="pt-BR" sz="2600" b="1" dirty="0"/>
              <a:t>Bélgica (Van </a:t>
            </a:r>
            <a:r>
              <a:rPr lang="pt-BR" sz="2600" b="1" dirty="0" err="1" smtClean="0"/>
              <a:t>Heeringen</a:t>
            </a:r>
            <a:r>
              <a:rPr lang="pt-BR" sz="2600" b="1" dirty="0" smtClean="0"/>
              <a:t> 1995)</a:t>
            </a:r>
          </a:p>
          <a:p>
            <a:pPr marL="0" indent="0">
              <a:buNone/>
            </a:pPr>
            <a:r>
              <a:rPr lang="pt-BR" sz="2600" b="1" dirty="0"/>
              <a:t>V</a:t>
            </a:r>
            <a:r>
              <a:rPr lang="pt-BR" sz="2600" b="1" dirty="0" smtClean="0"/>
              <a:t>isitas </a:t>
            </a:r>
            <a:r>
              <a:rPr lang="pt-BR" sz="2600" b="1" dirty="0"/>
              <a:t>domiciliares </a:t>
            </a:r>
            <a:r>
              <a:rPr lang="pt-BR" sz="2600" dirty="0" smtClean="0"/>
              <a:t>por </a:t>
            </a:r>
            <a:r>
              <a:rPr lang="pt-BR" sz="2600" dirty="0"/>
              <a:t>enfermeiro a pacientes que não compareciam ao atendimento </a:t>
            </a:r>
            <a:r>
              <a:rPr lang="pt-BR" sz="2600" dirty="0" smtClean="0"/>
              <a:t>pós-tentativa </a:t>
            </a:r>
            <a:r>
              <a:rPr lang="pt-BR" sz="2600" dirty="0"/>
              <a:t>de </a:t>
            </a:r>
            <a:r>
              <a:rPr lang="pt-BR" sz="2600" dirty="0" smtClean="0"/>
              <a:t>suicídio tiveram efeito significativo </a:t>
            </a:r>
            <a:r>
              <a:rPr lang="pt-BR" sz="2600" dirty="0"/>
              <a:t>na adesão ao encaminhamento e </a:t>
            </a:r>
            <a:r>
              <a:rPr lang="pt-BR" sz="2600" dirty="0" smtClean="0"/>
              <a:t>sobre a repetição </a:t>
            </a:r>
            <a:r>
              <a:rPr lang="pt-BR" sz="2600" dirty="0"/>
              <a:t>de comportamento suicida.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903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38473" y="6488669"/>
            <a:ext cx="232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SVS/MS,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36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59" y="5193261"/>
            <a:ext cx="162306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1" y="4472589"/>
            <a:ext cx="1703070" cy="23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005" y="116423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INICIATIVASDO GOVERNO FEDERAL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292275"/>
              </p:ext>
            </p:extLst>
          </p:nvPr>
        </p:nvGraphicFramePr>
        <p:xfrm>
          <a:off x="1184648" y="1082965"/>
          <a:ext cx="9036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6" y="4471987"/>
            <a:ext cx="16095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35" y="1320781"/>
            <a:ext cx="330443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36" y="1805497"/>
            <a:ext cx="330443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51" y="4480501"/>
            <a:ext cx="161163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Image result for Vigilância de Violências e Acidentes  (VIVA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569" y="4866308"/>
            <a:ext cx="2152073" cy="19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vv centro de valorizaçao da vid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48" y="1314783"/>
            <a:ext cx="3328988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1" y="4471987"/>
            <a:ext cx="18059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8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77" y="1139869"/>
            <a:ext cx="6272213" cy="53117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01047" y="305813"/>
            <a:ext cx="786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Orientações para Influenciadores Digitais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43254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" y="0"/>
            <a:ext cx="12224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3950" y="1693719"/>
            <a:ext cx="971665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Capacitação </a:t>
            </a:r>
            <a:r>
              <a:rPr lang="pt-BR" sz="2000" b="1" dirty="0"/>
              <a:t>à distância </a:t>
            </a:r>
            <a:r>
              <a:rPr lang="pt-BR" sz="2000" b="1" dirty="0" smtClean="0"/>
              <a:t>de </a:t>
            </a:r>
            <a:r>
              <a:rPr lang="pt-BR" sz="2000" b="1" dirty="0"/>
              <a:t>1.500 profissionais </a:t>
            </a:r>
            <a:r>
              <a:rPr lang="pt-BR" sz="2000" b="1" dirty="0" smtClean="0"/>
              <a:t>de saúde </a:t>
            </a:r>
            <a:r>
              <a:rPr lang="pt-BR" sz="2000" dirty="0" smtClean="0"/>
              <a:t>no </a:t>
            </a:r>
            <a:r>
              <a:rPr lang="pt-BR" sz="2000" dirty="0"/>
              <a:t>curso </a:t>
            </a:r>
            <a:r>
              <a:rPr lang="pt-BR" sz="2000" dirty="0" smtClean="0"/>
              <a:t>de </a:t>
            </a:r>
            <a:r>
              <a:rPr lang="pt-BR" sz="2000" dirty="0"/>
              <a:t>Crise e Urgência em Saúde Mental – em andamento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Elaboração </a:t>
            </a:r>
            <a:r>
              <a:rPr lang="pt-BR" sz="2000" dirty="0"/>
              <a:t>de </a:t>
            </a:r>
            <a:r>
              <a:rPr lang="pt-BR" sz="2000" b="1" dirty="0"/>
              <a:t>novo Manual para Profissionais de Saúde </a:t>
            </a:r>
            <a:r>
              <a:rPr lang="pt-BR" sz="2000" dirty="0"/>
              <a:t>sobre Prevenção do </a:t>
            </a:r>
            <a:r>
              <a:rPr lang="pt-BR" sz="2000" dirty="0" smtClean="0"/>
              <a:t>Suicídio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Realização </a:t>
            </a:r>
            <a:r>
              <a:rPr lang="pt-BR" sz="2000" dirty="0" smtClean="0"/>
              <a:t>do “V </a:t>
            </a:r>
            <a:r>
              <a:rPr lang="pt-BR" sz="2000" dirty="0"/>
              <a:t>Reunião Técnica para </a:t>
            </a:r>
            <a:r>
              <a:rPr lang="pt-BR" sz="2000" b="1" dirty="0"/>
              <a:t>qualificação</a:t>
            </a:r>
            <a:r>
              <a:rPr lang="pt-BR" sz="2000" dirty="0"/>
              <a:t> das ações voltadas à </a:t>
            </a:r>
            <a:r>
              <a:rPr lang="pt-BR" sz="2000" b="1" dirty="0"/>
              <a:t>Saúde Mental </a:t>
            </a:r>
            <a:r>
              <a:rPr lang="pt-BR" sz="2000" dirty="0"/>
              <a:t>no Subsistema de Atenção à Saúde </a:t>
            </a:r>
            <a:r>
              <a:rPr lang="pt-BR" sz="2000" dirty="0" smtClean="0"/>
              <a:t>Indígena”, com DSEIS prioritários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Oficinas </a:t>
            </a:r>
            <a:r>
              <a:rPr lang="pt-BR" sz="2000" dirty="0"/>
              <a:t>Locais de Prevenção do Suicídio nos </a:t>
            </a:r>
            <a:r>
              <a:rPr lang="pt-BR" sz="2000" dirty="0" err="1"/>
              <a:t>DSEIs</a:t>
            </a:r>
            <a:r>
              <a:rPr lang="pt-BR" sz="2000" dirty="0"/>
              <a:t> MA, Alto Rio Negro, Vale do Javari e </a:t>
            </a:r>
            <a:r>
              <a:rPr lang="pt-BR" sz="2000" dirty="0" smtClean="0"/>
              <a:t>MG/ES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Criação de incentivo financeiro para apoio a projetos locais de prevenção do suicídio (Portaria 3491 de 18 dezembro de 2017 e Port. Nº 3491 de 18 dezembro de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1º </a:t>
            </a:r>
            <a:r>
              <a:rPr lang="pt-BR" sz="2000" dirty="0"/>
              <a:t>Fase: Piloto nos 6 estados brasileiros com maiores taxas de mortalidade por suicídio – </a:t>
            </a:r>
          </a:p>
          <a:p>
            <a:r>
              <a:rPr lang="pt-BR" sz="2000" b="1" dirty="0"/>
              <a:t>R$ 1.450.000,00 </a:t>
            </a:r>
            <a:r>
              <a:rPr lang="pt-BR" sz="2000" dirty="0"/>
              <a:t>+ apoio técnico à implantação dos projetos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Capacitação presencial de multiplicadores </a:t>
            </a:r>
            <a:r>
              <a:rPr lang="pt-BR" sz="2000" dirty="0"/>
              <a:t>para qualificação dos Projetos Estaduais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0202" y="351848"/>
            <a:ext cx="10515600" cy="789421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C57925"/>
                </a:solidFill>
              </a:rPr>
              <a:t>Ações do Ministério da Saúde</a:t>
            </a:r>
            <a:endParaRPr lang="pt-BR" sz="3600" b="1" dirty="0">
              <a:solidFill>
                <a:srgbClr val="C57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9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022349"/>
              </p:ext>
            </p:extLst>
          </p:nvPr>
        </p:nvGraphicFramePr>
        <p:xfrm>
          <a:off x="1002083" y="538620"/>
          <a:ext cx="10208712" cy="598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9549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57925"/>
                </a:solidFill>
              </a:rPr>
              <a:t>Objetivo de Desenvolvimento Sustentável - ODS</a:t>
            </a:r>
            <a:endParaRPr lang="pt-BR" sz="3200" b="1" dirty="0">
              <a:solidFill>
                <a:srgbClr val="C5792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Objetivo 3 </a:t>
            </a:r>
            <a:r>
              <a:rPr lang="pt-BR" dirty="0"/>
              <a:t>- Assegurar uma vida saudável e promover o bem-estar para todas e todos, em todas as idades.</a:t>
            </a:r>
          </a:p>
          <a:p>
            <a:r>
              <a:rPr lang="pt-BR" b="1" dirty="0" smtClean="0"/>
              <a:t>Meta global - </a:t>
            </a:r>
            <a:r>
              <a:rPr lang="pt-BR" dirty="0"/>
              <a:t>Até 2030, reduzir em um terço a mortalidade prematura por doenças não transmissíveis via prevenção e tratamento, e promover a saúde mental e o bem-estar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Meta Brasil </a:t>
            </a:r>
            <a:r>
              <a:rPr lang="pt-BR" dirty="0"/>
              <a:t>- Até 2030, reduzir em um terço a mortalidade prematura por doenças não transmissíveis via prevenção e tratamento, e promover a saúde mental, a saúde do trabalhador e da trabalhadora, o bem-estar e a </a:t>
            </a:r>
            <a:r>
              <a:rPr lang="pt-BR" b="1" dirty="0"/>
              <a:t>prevenir o suicídio, reduzindo significativamente a tendência.</a:t>
            </a:r>
          </a:p>
        </p:txBody>
      </p:sp>
    </p:spTree>
    <p:extLst>
      <p:ext uri="{BB962C8B-B14F-4D97-AF65-F5344CB8AC3E}">
        <p14:creationId xmlns:p14="http://schemas.microsoft.com/office/powerpoint/2010/main" val="201570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" y="615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C57925"/>
                </a:solidFill>
              </a:rPr>
              <a:t>Tendências das taxas de mortalidade por suicídio </a:t>
            </a:r>
            <a:br>
              <a:rPr lang="pt-BR" sz="3200" b="1" dirty="0" smtClean="0">
                <a:solidFill>
                  <a:srgbClr val="C57925"/>
                </a:solidFill>
              </a:rPr>
            </a:br>
            <a:r>
              <a:rPr lang="pt-BR" sz="3200" b="1" dirty="0" smtClean="0">
                <a:solidFill>
                  <a:srgbClr val="C57925"/>
                </a:solidFill>
              </a:rPr>
              <a:t>no Brasil e no mundo.</a:t>
            </a:r>
            <a:endParaRPr lang="pt-BR" sz="3200" b="1" dirty="0">
              <a:solidFill>
                <a:srgbClr val="C57925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49" y="1434262"/>
            <a:ext cx="9210675" cy="46448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81624" y="444817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Aumento médio de 1,7% ao ano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81624" y="611423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Fonte: United Nations. SDG Indicators - Global </a:t>
            </a:r>
            <a:r>
              <a:rPr lang="en-US" dirty="0" smtClean="0"/>
              <a:t>Database e SIM-DATASUS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16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7123" y="2374900"/>
            <a:ext cx="7705725" cy="1325563"/>
          </a:xfrm>
        </p:spPr>
        <p:txBody>
          <a:bodyPr/>
          <a:lstStyle/>
          <a:p>
            <a:pPr algn="ctr"/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74" y="4254500"/>
            <a:ext cx="7134225" cy="1651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DEPARTAMENTO DE AÇÕES </a:t>
            </a:r>
          </a:p>
          <a:p>
            <a:pPr marL="0" indent="0" algn="ctr">
              <a:buNone/>
            </a:pPr>
            <a:r>
              <a:rPr lang="pt-BR" dirty="0" smtClean="0"/>
              <a:t>ESTRATÉGICAS PROGRAMÁTICAS – DAPES</a:t>
            </a:r>
          </a:p>
          <a:p>
            <a:pPr marL="0" indent="0" algn="ctr">
              <a:buNone/>
            </a:pPr>
            <a:r>
              <a:rPr lang="pt-BR" dirty="0" smtClean="0"/>
              <a:t>TEL.: 61 33159154</a:t>
            </a:r>
            <a:endParaRPr lang="pt-BR" dirty="0"/>
          </a:p>
        </p:txBody>
      </p:sp>
      <p:pic>
        <p:nvPicPr>
          <p:cNvPr id="4" name="Picture 3" descr="C:\Users\Usuario\Pictures\2016_wspd_ribbon_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317500"/>
            <a:ext cx="447640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7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479" y="127232"/>
            <a:ext cx="10515600" cy="832341"/>
          </a:xfrm>
        </p:spPr>
        <p:txBody>
          <a:bodyPr/>
          <a:lstStyle/>
          <a:p>
            <a:r>
              <a:rPr lang="pt-BR" dirty="0" smtClean="0"/>
              <a:t>Comportamento suicida ao longo da vida</a:t>
            </a:r>
            <a:endParaRPr lang="pt-BR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81" y="95957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52159" y="1324019"/>
            <a:ext cx="410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Atendimentos em serviços de urgência: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13587" y="2466409"/>
            <a:ext cx="195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Tentativas: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59815" y="2974066"/>
            <a:ext cx="22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Plano de suicídio: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88382" y="4567228"/>
            <a:ext cx="260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Pensamento suicida: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856682" y="2842354"/>
            <a:ext cx="30575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756669" y="3406856"/>
            <a:ext cx="3157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9375666" y="5713806"/>
            <a:ext cx="2069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adaptado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Botega et al, 2005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3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C57925"/>
                </a:solidFill>
              </a:rPr>
              <a:t>Número de notificações de lesão autoprovocada e tentativas de suicídio  no </a:t>
            </a:r>
            <a:r>
              <a:rPr lang="pt-BR" sz="2800" b="1" dirty="0" err="1">
                <a:solidFill>
                  <a:srgbClr val="C57925"/>
                </a:solidFill>
              </a:rPr>
              <a:t>Sinan</a:t>
            </a:r>
            <a:r>
              <a:rPr lang="pt-BR" sz="2800" b="1" dirty="0">
                <a:solidFill>
                  <a:srgbClr val="C57925"/>
                </a:solidFill>
              </a:rPr>
              <a:t>, segundo ano de notificação. Brasil, 2011 a 2017*.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800545"/>
              </p:ext>
            </p:extLst>
          </p:nvPr>
        </p:nvGraphicFramePr>
        <p:xfrm>
          <a:off x="700082" y="138243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942749" y="4263898"/>
            <a:ext cx="12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57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32,9%</a:t>
            </a:r>
            <a:endParaRPr lang="pt-BR" sz="2400" b="1" dirty="0">
              <a:solidFill>
                <a:srgbClr val="C579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5547" y="5733776"/>
            <a:ext cx="11506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</a:t>
            </a:r>
            <a:r>
              <a:rPr lang="pt-BR" dirty="0" err="1" smtClean="0"/>
              <a:t>Sinan</a:t>
            </a:r>
            <a:r>
              <a:rPr lang="pt-BR" dirty="0" smtClean="0"/>
              <a:t>/MS.</a:t>
            </a:r>
          </a:p>
          <a:p>
            <a:pPr algn="ctr"/>
            <a:endParaRPr lang="pt-BR" sz="1600" dirty="0" smtClean="0"/>
          </a:p>
          <a:p>
            <a:r>
              <a:rPr lang="pt-BR" sz="1600" dirty="0" smtClean="0"/>
              <a:t>*As bases dos anos 2015 e 2016 passarão por limpeza com exclusão de duplicidades. </a:t>
            </a:r>
            <a:r>
              <a:rPr lang="pt-BR" sz="1600" b="1" dirty="0" smtClean="0"/>
              <a:t>A base relativa ao ano de 2017 </a:t>
            </a:r>
            <a:r>
              <a:rPr lang="pt-BR" sz="1600" b="1" dirty="0"/>
              <a:t>é </a:t>
            </a:r>
            <a:r>
              <a:rPr lang="pt-BR" sz="1600" b="1" dirty="0" smtClean="0"/>
              <a:t>preliminar </a:t>
            </a:r>
            <a:r>
              <a:rPr lang="pt-BR" sz="1600" dirty="0" smtClean="0"/>
              <a:t>e foi coletada em janeiro de 2018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2439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9339" y="688804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Percentual de </a:t>
            </a:r>
            <a:r>
              <a:rPr lang="pt-BR" sz="2400" dirty="0"/>
              <a:t>notificações de </a:t>
            </a:r>
            <a:r>
              <a:rPr lang="pt-BR" sz="2400" dirty="0" smtClean="0"/>
              <a:t>tentativas </a:t>
            </a:r>
            <a:r>
              <a:rPr lang="pt-BR" sz="2400" dirty="0"/>
              <a:t>de suicídio </a:t>
            </a:r>
            <a:r>
              <a:rPr lang="pt-BR" sz="2400" dirty="0" smtClean="0"/>
              <a:t>no </a:t>
            </a:r>
            <a:r>
              <a:rPr lang="pt-BR" sz="2400" dirty="0" err="1"/>
              <a:t>Sinan</a:t>
            </a:r>
            <a:r>
              <a:rPr lang="pt-BR" sz="2400" dirty="0"/>
              <a:t>, </a:t>
            </a:r>
            <a:r>
              <a:rPr lang="pt-BR" sz="2400" dirty="0" smtClean="0"/>
              <a:t>segundo faixa etária. Brasil, 2017* (n= 19.580)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306064" y="688804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Percentual de notificações </a:t>
            </a:r>
            <a:r>
              <a:rPr lang="pt-BR" sz="2400" dirty="0"/>
              <a:t>de tentativas de suicídio no </a:t>
            </a:r>
            <a:r>
              <a:rPr lang="pt-BR" sz="2400" dirty="0" err="1"/>
              <a:t>Sinan</a:t>
            </a:r>
            <a:r>
              <a:rPr lang="pt-BR" sz="2400" dirty="0"/>
              <a:t>, segundo faixa </a:t>
            </a:r>
            <a:r>
              <a:rPr lang="pt-BR" sz="2400" dirty="0" smtClean="0"/>
              <a:t>etária e sexo. </a:t>
            </a:r>
            <a:r>
              <a:rPr lang="pt-BR" sz="2400" dirty="0"/>
              <a:t>Brasil, 2017</a:t>
            </a:r>
            <a:r>
              <a:rPr lang="pt-BR" sz="2400" dirty="0" smtClean="0"/>
              <a:t>*</a:t>
            </a:r>
            <a:r>
              <a:rPr lang="pt-BR" sz="2400" dirty="0"/>
              <a:t> </a:t>
            </a:r>
            <a:r>
              <a:rPr lang="pt-BR" sz="2400" dirty="0" smtClean="0"/>
              <a:t>(</a:t>
            </a:r>
            <a:r>
              <a:rPr lang="pt-BR" sz="2400" dirty="0"/>
              <a:t>n= 19.580)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187431"/>
              </p:ext>
            </p:extLst>
          </p:nvPr>
        </p:nvGraphicFramePr>
        <p:xfrm>
          <a:off x="527557" y="2095686"/>
          <a:ext cx="5107974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8171894" y="5389693"/>
            <a:ext cx="1256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Fonte: </a:t>
            </a:r>
            <a:r>
              <a:rPr lang="pt-BR" sz="1200" dirty="0" err="1"/>
              <a:t>Sinan</a:t>
            </a:r>
            <a:r>
              <a:rPr lang="pt-BR" sz="1200" dirty="0"/>
              <a:t>/MS.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069095"/>
              </p:ext>
            </p:extLst>
          </p:nvPr>
        </p:nvGraphicFramePr>
        <p:xfrm>
          <a:off x="6209439" y="2095686"/>
          <a:ext cx="5181600" cy="313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2189503" y="5385554"/>
            <a:ext cx="1256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Fonte: </a:t>
            </a:r>
            <a:r>
              <a:rPr lang="pt-BR" sz="1200" dirty="0" err="1"/>
              <a:t>Sinan</a:t>
            </a:r>
            <a:r>
              <a:rPr lang="pt-BR" sz="1200" dirty="0"/>
              <a:t>/MS.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2965" y="5957749"/>
            <a:ext cx="1150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*A base relativa ao ano de </a:t>
            </a:r>
            <a:r>
              <a:rPr lang="pt-BR" sz="1600" b="1" dirty="0" smtClean="0"/>
              <a:t>2017 </a:t>
            </a:r>
            <a:r>
              <a:rPr lang="pt-BR" sz="1600" b="1" dirty="0"/>
              <a:t>é </a:t>
            </a:r>
            <a:r>
              <a:rPr lang="pt-BR" sz="1600" b="1" dirty="0" smtClean="0"/>
              <a:t>preliminar </a:t>
            </a:r>
            <a:r>
              <a:rPr lang="pt-BR" sz="1600" dirty="0" smtClean="0"/>
              <a:t>e foi coletada em janeiro de 2018.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6809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325" y="-319088"/>
            <a:ext cx="13582650" cy="74961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73237" y="1323134"/>
            <a:ext cx="827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Taxa de mortalidade </a:t>
            </a:r>
            <a:r>
              <a:rPr lang="pt-BR" sz="2400" dirty="0" smtClean="0"/>
              <a:t>por suicídio entre </a:t>
            </a:r>
            <a:r>
              <a:rPr lang="pt-BR" sz="2400" dirty="0"/>
              <a:t>homens é 3,6 vezes maior</a:t>
            </a:r>
          </a:p>
        </p:txBody>
      </p:sp>
    </p:spTree>
    <p:extLst>
      <p:ext uri="{BB962C8B-B14F-4D97-AF65-F5344CB8AC3E}">
        <p14:creationId xmlns:p14="http://schemas.microsoft.com/office/powerpoint/2010/main" val="21257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1313</Words>
  <Application>Microsoft Office PowerPoint</Application>
  <PresentationFormat>Widescreen</PresentationFormat>
  <Paragraphs>185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do Office</vt:lpstr>
      <vt:lpstr>Políticas Públicas de Prevenção de Suicídio</vt:lpstr>
      <vt:lpstr>Apresentação do PowerPoint</vt:lpstr>
      <vt:lpstr>Tendências das taxas de mortalidade por suicídio  no Brasil e no mundo.</vt:lpstr>
      <vt:lpstr>Apresentação do PowerPoint</vt:lpstr>
      <vt:lpstr>Comportamento suicida ao longo da vida</vt:lpstr>
      <vt:lpstr>Número de notificações de lesão autoprovocada e tentativas de suicídio  no Sinan, segundo ano de notificação. Brasil, 2011 a 2017*.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CDC/ USA: PACOTE TÉCNICO DE EVIDÊNCIAS</vt:lpstr>
      <vt:lpstr>Evidências</vt:lpstr>
      <vt:lpstr>Evidências</vt:lpstr>
      <vt:lpstr>Estatuto do Desarmamento (Lei 10.826/2003) impacto na mortalidade por armas de fogo </vt:lpstr>
      <vt:lpstr>Proporção de suicídios por armas de fogo no  Brasil em 2004 e 2016.</vt:lpstr>
      <vt:lpstr>Intoxicação por Agrotóxicos no Brasil</vt:lpstr>
      <vt:lpstr>Outras Evidências</vt:lpstr>
      <vt:lpstr>Apresentação do PowerPoint</vt:lpstr>
      <vt:lpstr>Apresentação do PowerPoint</vt:lpstr>
      <vt:lpstr>INICIATIVASDO GOVERNO FEDERAL </vt:lpstr>
      <vt:lpstr>Apresentação do PowerPoint</vt:lpstr>
      <vt:lpstr>Apresentação do PowerPoint</vt:lpstr>
      <vt:lpstr>Apresentação do PowerPoint</vt:lpstr>
      <vt:lpstr>Ações do Ministério da Saúde</vt:lpstr>
      <vt:lpstr>Apresentação do PowerPoint</vt:lpstr>
      <vt:lpstr>Objetivo de Desenvolvimento Sustentável - ODS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de notificações no Sinan 2011 a 2017 (jan.18)</dc:title>
  <dc:creator>Usuário do Windows</dc:creator>
  <cp:lastModifiedBy>Usuario</cp:lastModifiedBy>
  <cp:revision>67</cp:revision>
  <dcterms:created xsi:type="dcterms:W3CDTF">2018-05-14T02:52:17Z</dcterms:created>
  <dcterms:modified xsi:type="dcterms:W3CDTF">2018-09-03T16:57:42Z</dcterms:modified>
</cp:coreProperties>
</file>