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9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78" r:id="rId5"/>
    <p:sldMasterId id="2147483695" r:id="rId6"/>
  </p:sldMasterIdLst>
  <p:notesMasterIdLst>
    <p:notesMasterId r:id="rId30"/>
  </p:notesMasterIdLst>
  <p:sldIdLst>
    <p:sldId id="256" r:id="rId7"/>
    <p:sldId id="2147479317" r:id="rId8"/>
    <p:sldId id="2147479333" r:id="rId9"/>
    <p:sldId id="260" r:id="rId10"/>
    <p:sldId id="2147479342" r:id="rId11"/>
    <p:sldId id="289" r:id="rId12"/>
    <p:sldId id="2147479345" r:id="rId13"/>
    <p:sldId id="2147479308" r:id="rId14"/>
    <p:sldId id="2147479336" r:id="rId15"/>
    <p:sldId id="2147479157" r:id="rId16"/>
    <p:sldId id="2147479297" r:id="rId17"/>
    <p:sldId id="368" r:id="rId18"/>
    <p:sldId id="2147479264" r:id="rId19"/>
    <p:sldId id="262" r:id="rId20"/>
    <p:sldId id="258" r:id="rId21"/>
    <p:sldId id="2147479390" r:id="rId22"/>
    <p:sldId id="823" r:id="rId23"/>
    <p:sldId id="259" r:id="rId24"/>
    <p:sldId id="263" r:id="rId25"/>
    <p:sldId id="2147479391" r:id="rId26"/>
    <p:sldId id="2147479319" r:id="rId27"/>
    <p:sldId id="267" r:id="rId28"/>
    <p:sldId id="2147479389" r:id="rId29"/>
  </p:sldIdLst>
  <p:sldSz cx="20104100" cy="11309350"/>
  <p:notesSz cx="20104100" cy="11309350"/>
  <p:embeddedFontLst>
    <p:embeddedFont>
      <p:font typeface="Arial Black" panose="020B0A04020102020204" pitchFamily="34" charset="0"/>
      <p:bold r:id="rId31"/>
    </p:embeddedFont>
    <p:embeddedFont>
      <p:font typeface="Arial Bold" panose="020B0604020202020204" charset="0"/>
      <p:regular r:id="rId32"/>
    </p:embeddedFont>
    <p:embeddedFont>
      <p:font typeface="Arimo" panose="020B0604020202020204" charset="0"/>
      <p:regular r:id="rId33"/>
    </p:embeddedFont>
    <p:embeddedFont>
      <p:font typeface="Arimo Bold" panose="020B0604020202020204" charset="0"/>
      <p:regular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Gadugi" panose="020B0502040204020203" pitchFamily="34" charset="0"/>
      <p:regular r:id="rId39"/>
      <p:bold r:id="rId40"/>
    </p:embeddedFont>
    <p:embeddedFont>
      <p:font typeface="Montserrat" panose="00000500000000000000" pitchFamily="2" charset="0"/>
      <p:regular r:id="rId41"/>
      <p:bold r:id="rId42"/>
      <p:italic r:id="rId43"/>
      <p:boldItalic r:id="rId44"/>
    </p:embeddedFont>
    <p:embeddedFont>
      <p:font typeface="Montserrat regular" panose="00000500000000000000" charset="0"/>
      <p:regular r:id="rId45"/>
    </p:embeddedFont>
    <p:embeddedFont>
      <p:font typeface="Oswald" panose="00000500000000000000" pitchFamily="2" charset="0"/>
      <p:regular r:id="rId46"/>
      <p:bold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  <p:embeddedFont>
      <p:font typeface="Verdana Pro" panose="020B0604030504040204" pitchFamily="34" charset="0"/>
      <p:regular r:id="rId52"/>
      <p:bold r:id="rId53"/>
      <p:italic r:id="rId54"/>
      <p:boldItalic r:id="rId55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C6907C-022A-1D97-2D9F-96B31959EA0A}" name="Felipe Cotrim de Carvalho" initials="FC" userId="S::felipe.cotrim@saude.gov.br::477dd00f-121d-4440-b56a-00430465a6c2" providerId="AD"/>
  <p188:author id="{22A18998-AFBE-5456-F1DB-87251A179BBE}" name="Ligia Barbosa Uchôa de Moura" initials="LBUdM" userId="S::ligia.moura@saude.gov.br::5c20c012-167d-42dc-9873-7a715cc57ded" providerId="AD"/>
  <p188:author id="{9B86CBD6-0F90-DFBC-765E-E65869F2FC58}" name="Elena Ramos de Lima" initials="" userId="S::elena.lima@saude.gov.br::971463fe-7363-4673-b6e2-00ad215291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D200"/>
    <a:srgbClr val="173DFF"/>
    <a:srgbClr val="FFCE3C"/>
    <a:srgbClr val="948A54"/>
    <a:srgbClr val="FFCF00"/>
    <a:srgbClr val="FF0000"/>
    <a:srgbClr val="DDDDDD"/>
    <a:srgbClr val="FFFFFF"/>
    <a:srgbClr val="3C3C3C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8D1F39-D84C-42B9-80DA-B33644AB8A00}" v="7" dt="2025-09-23T09:37:39.54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9" autoAdjust="0"/>
    <p:restoredTop sz="91456"/>
  </p:normalViewPr>
  <p:slideViewPr>
    <p:cSldViewPr snapToGrid="0">
      <p:cViewPr varScale="1">
        <p:scale>
          <a:sx n="41" d="100"/>
          <a:sy n="41" d="100"/>
        </p:scale>
        <p:origin x="1176" y="26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9.fntdata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font" Target="fonts/font2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 Carvalheira" userId="b28cd4c007a66f0f" providerId="LiveId" clId="{3D04E4EC-EADB-4B7C-A0EA-BF84D76A31E0}"/>
    <pc:docChg chg="undo custSel addSld delSld modSld sldOrd">
      <pc:chgData name="Jose Carvalheira" userId="b28cd4c007a66f0f" providerId="LiveId" clId="{3D04E4EC-EADB-4B7C-A0EA-BF84D76A31E0}" dt="2025-09-23T09:37:39.539" v="55"/>
      <pc:docMkLst>
        <pc:docMk/>
      </pc:docMkLst>
      <pc:sldChg chg="modSp mod">
        <pc:chgData name="Jose Carvalheira" userId="b28cd4c007a66f0f" providerId="LiveId" clId="{3D04E4EC-EADB-4B7C-A0EA-BF84D76A31E0}" dt="2025-09-22T23:10:33.311" v="51" actId="1076"/>
        <pc:sldMkLst>
          <pc:docMk/>
          <pc:sldMk cId="0" sldId="256"/>
        </pc:sldMkLst>
        <pc:spChg chg="mod">
          <ac:chgData name="Jose Carvalheira" userId="b28cd4c007a66f0f" providerId="LiveId" clId="{3D04E4EC-EADB-4B7C-A0EA-BF84D76A31E0}" dt="2025-09-22T23:10:33.311" v="51" actId="1076"/>
          <ac:spMkLst>
            <pc:docMk/>
            <pc:sldMk cId="0" sldId="256"/>
            <ac:spMk id="9" creationId="{CFCBBA9F-BC13-617A-42E4-011A2C75A5D8}"/>
          </ac:spMkLst>
        </pc:spChg>
      </pc:sldChg>
      <pc:sldChg chg="add">
        <pc:chgData name="Jose Carvalheira" userId="b28cd4c007a66f0f" providerId="LiveId" clId="{3D04E4EC-EADB-4B7C-A0EA-BF84D76A31E0}" dt="2025-09-22T22:38:14.571" v="0"/>
        <pc:sldMkLst>
          <pc:docMk/>
          <pc:sldMk cId="0" sldId="258"/>
        </pc:sldMkLst>
      </pc:sldChg>
      <pc:sldChg chg="add ord">
        <pc:chgData name="Jose Carvalheira" userId="b28cd4c007a66f0f" providerId="LiveId" clId="{3D04E4EC-EADB-4B7C-A0EA-BF84D76A31E0}" dt="2025-09-22T22:41:47.395" v="21"/>
        <pc:sldMkLst>
          <pc:docMk/>
          <pc:sldMk cId="0" sldId="259"/>
        </pc:sldMkLst>
      </pc:sldChg>
      <pc:sldChg chg="add del">
        <pc:chgData name="Jose Carvalheira" userId="b28cd4c007a66f0f" providerId="LiveId" clId="{3D04E4EC-EADB-4B7C-A0EA-BF84D76A31E0}" dt="2025-09-23T09:37:39.539" v="55"/>
        <pc:sldMkLst>
          <pc:docMk/>
          <pc:sldMk cId="2483433758" sldId="260"/>
        </pc:sldMkLst>
      </pc:sldChg>
      <pc:sldChg chg="addSp delSp modSp add mod">
        <pc:chgData name="Jose Carvalheira" userId="b28cd4c007a66f0f" providerId="LiveId" clId="{3D04E4EC-EADB-4B7C-A0EA-BF84D76A31E0}" dt="2025-09-22T23:08:04.759" v="45" actId="1076"/>
        <pc:sldMkLst>
          <pc:docMk/>
          <pc:sldMk cId="0" sldId="262"/>
        </pc:sldMkLst>
        <pc:spChg chg="mod">
          <ac:chgData name="Jose Carvalheira" userId="b28cd4c007a66f0f" providerId="LiveId" clId="{3D04E4EC-EADB-4B7C-A0EA-BF84D76A31E0}" dt="2025-09-22T23:08:04.759" v="45" actId="1076"/>
          <ac:spMkLst>
            <pc:docMk/>
            <pc:sldMk cId="0" sldId="262"/>
            <ac:spMk id="9" creationId="{00000000-0000-0000-0000-000000000000}"/>
          </ac:spMkLst>
        </pc:spChg>
        <pc:spChg chg="mod">
          <ac:chgData name="Jose Carvalheira" userId="b28cd4c007a66f0f" providerId="LiveId" clId="{3D04E4EC-EADB-4B7C-A0EA-BF84D76A31E0}" dt="2025-09-22T23:07:54.095" v="43" actId="122"/>
          <ac:spMkLst>
            <pc:docMk/>
            <pc:sldMk cId="0" sldId="262"/>
            <ac:spMk id="10" creationId="{00000000-0000-0000-0000-000000000000}"/>
          </ac:spMkLst>
        </pc:spChg>
        <pc:spChg chg="mod">
          <ac:chgData name="Jose Carvalheira" userId="b28cd4c007a66f0f" providerId="LiveId" clId="{3D04E4EC-EADB-4B7C-A0EA-BF84D76A31E0}" dt="2025-09-22T23:08:01.553" v="44" actId="1076"/>
          <ac:spMkLst>
            <pc:docMk/>
            <pc:sldMk cId="0" sldId="262"/>
            <ac:spMk id="12" creationId="{00000000-0000-0000-0000-000000000000}"/>
          </ac:spMkLst>
        </pc:spChg>
        <pc:spChg chg="mod">
          <ac:chgData name="Jose Carvalheira" userId="b28cd4c007a66f0f" providerId="LiveId" clId="{3D04E4EC-EADB-4B7C-A0EA-BF84D76A31E0}" dt="2025-09-22T23:08:01.553" v="44" actId="1076"/>
          <ac:spMkLst>
            <pc:docMk/>
            <pc:sldMk cId="0" sldId="262"/>
            <ac:spMk id="13" creationId="{00000000-0000-0000-0000-000000000000}"/>
          </ac:spMkLst>
        </pc:spChg>
        <pc:spChg chg="add del mod">
          <ac:chgData name="Jose Carvalheira" userId="b28cd4c007a66f0f" providerId="LiveId" clId="{3D04E4EC-EADB-4B7C-A0EA-BF84D76A31E0}" dt="2025-09-22T23:07:15.834" v="37" actId="478"/>
          <ac:spMkLst>
            <pc:docMk/>
            <pc:sldMk cId="0" sldId="262"/>
            <ac:spMk id="15" creationId="{C8627057-C523-D4D1-2A24-109FD62ADDBB}"/>
          </ac:spMkLst>
        </pc:spChg>
        <pc:picChg chg="add del mod">
          <ac:chgData name="Jose Carvalheira" userId="b28cd4c007a66f0f" providerId="LiveId" clId="{3D04E4EC-EADB-4B7C-A0EA-BF84D76A31E0}" dt="2025-09-22T23:07:15.834" v="37" actId="478"/>
          <ac:picMkLst>
            <pc:docMk/>
            <pc:sldMk cId="0" sldId="262"/>
            <ac:picMk id="14" creationId="{013CDAFC-AECB-939C-CE7C-7D48A63700FC}"/>
          </ac:picMkLst>
        </pc:picChg>
      </pc:sldChg>
      <pc:sldChg chg="add">
        <pc:chgData name="Jose Carvalheira" userId="b28cd4c007a66f0f" providerId="LiveId" clId="{3D04E4EC-EADB-4B7C-A0EA-BF84D76A31E0}" dt="2025-09-22T23:08:59.520" v="47"/>
        <pc:sldMkLst>
          <pc:docMk/>
          <pc:sldMk cId="0" sldId="263"/>
        </pc:sldMkLst>
      </pc:sldChg>
      <pc:sldChg chg="del">
        <pc:chgData name="Jose Carvalheira" userId="b28cd4c007a66f0f" providerId="LiveId" clId="{3D04E4EC-EADB-4B7C-A0EA-BF84D76A31E0}" dt="2025-09-22T23:09:06.341" v="48" actId="47"/>
        <pc:sldMkLst>
          <pc:docMk/>
          <pc:sldMk cId="0" sldId="264"/>
        </pc:sldMkLst>
      </pc:sldChg>
      <pc:sldChg chg="del">
        <pc:chgData name="Jose Carvalheira" userId="b28cd4c007a66f0f" providerId="LiveId" clId="{3D04E4EC-EADB-4B7C-A0EA-BF84D76A31E0}" dt="2025-09-22T22:39:11.447" v="3" actId="47"/>
        <pc:sldMkLst>
          <pc:docMk/>
          <pc:sldMk cId="1588975087" sldId="277"/>
        </pc:sldMkLst>
      </pc:sldChg>
      <pc:sldChg chg="del">
        <pc:chgData name="Jose Carvalheira" userId="b28cd4c007a66f0f" providerId="LiveId" clId="{3D04E4EC-EADB-4B7C-A0EA-BF84D76A31E0}" dt="2025-09-22T22:38:53.290" v="1" actId="47"/>
        <pc:sldMkLst>
          <pc:docMk/>
          <pc:sldMk cId="3925558438" sldId="394"/>
        </pc:sldMkLst>
      </pc:sldChg>
      <pc:sldChg chg="modSp mod">
        <pc:chgData name="Jose Carvalheira" userId="b28cd4c007a66f0f" providerId="LiveId" clId="{3D04E4EC-EADB-4B7C-A0EA-BF84D76A31E0}" dt="2025-09-22T23:08:27.575" v="46" actId="20577"/>
        <pc:sldMkLst>
          <pc:docMk/>
          <pc:sldMk cId="2607135474" sldId="823"/>
        </pc:sldMkLst>
        <pc:spChg chg="mod">
          <ac:chgData name="Jose Carvalheira" userId="b28cd4c007a66f0f" providerId="LiveId" clId="{3D04E4EC-EADB-4B7C-A0EA-BF84D76A31E0}" dt="2025-09-22T23:08:27.575" v="46" actId="20577"/>
          <ac:spMkLst>
            <pc:docMk/>
            <pc:sldMk cId="2607135474" sldId="823"/>
            <ac:spMk id="2" creationId="{79968BFB-532D-849D-427E-18932633A9B5}"/>
          </ac:spMkLst>
        </pc:spChg>
      </pc:sldChg>
      <pc:sldChg chg="del">
        <pc:chgData name="Jose Carvalheira" userId="b28cd4c007a66f0f" providerId="LiveId" clId="{3D04E4EC-EADB-4B7C-A0EA-BF84D76A31E0}" dt="2025-09-22T23:07:27.627" v="38" actId="47"/>
        <pc:sldMkLst>
          <pc:docMk/>
          <pc:sldMk cId="1005202508" sldId="837"/>
        </pc:sldMkLst>
      </pc:sldChg>
      <pc:sldChg chg="modSp mod">
        <pc:chgData name="Jose Carvalheira" userId="b28cd4c007a66f0f" providerId="LiveId" clId="{3D04E4EC-EADB-4B7C-A0EA-BF84D76A31E0}" dt="2025-09-22T22:40:19.586" v="11" actId="207"/>
        <pc:sldMkLst>
          <pc:docMk/>
          <pc:sldMk cId="861794246" sldId="2147479157"/>
        </pc:sldMkLst>
        <pc:spChg chg="mod">
          <ac:chgData name="Jose Carvalheira" userId="b28cd4c007a66f0f" providerId="LiveId" clId="{3D04E4EC-EADB-4B7C-A0EA-BF84D76A31E0}" dt="2025-09-22T22:40:19.586" v="11" actId="207"/>
          <ac:spMkLst>
            <pc:docMk/>
            <pc:sldMk cId="861794246" sldId="2147479157"/>
            <ac:spMk id="26" creationId="{00000000-0000-0000-0000-000000000000}"/>
          </ac:spMkLst>
        </pc:spChg>
        <pc:spChg chg="mod">
          <ac:chgData name="Jose Carvalheira" userId="b28cd4c007a66f0f" providerId="LiveId" clId="{3D04E4EC-EADB-4B7C-A0EA-BF84D76A31E0}" dt="2025-09-22T22:40:19.586" v="11" actId="207"/>
          <ac:spMkLst>
            <pc:docMk/>
            <pc:sldMk cId="861794246" sldId="2147479157"/>
            <ac:spMk id="31" creationId="{00000000-0000-0000-0000-000000000000}"/>
          </ac:spMkLst>
        </pc:spChg>
        <pc:spChg chg="mod">
          <ac:chgData name="Jose Carvalheira" userId="b28cd4c007a66f0f" providerId="LiveId" clId="{3D04E4EC-EADB-4B7C-A0EA-BF84D76A31E0}" dt="2025-09-22T22:40:19.218" v="10" actId="207"/>
          <ac:spMkLst>
            <pc:docMk/>
            <pc:sldMk cId="861794246" sldId="2147479157"/>
            <ac:spMk id="36" creationId="{00000000-0000-0000-0000-000000000000}"/>
          </ac:spMkLst>
        </pc:spChg>
        <pc:spChg chg="mod">
          <ac:chgData name="Jose Carvalheira" userId="b28cd4c007a66f0f" providerId="LiveId" clId="{3D04E4EC-EADB-4B7C-A0EA-BF84D76A31E0}" dt="2025-09-22T22:40:18.919" v="9" actId="207"/>
          <ac:spMkLst>
            <pc:docMk/>
            <pc:sldMk cId="861794246" sldId="2147479157"/>
            <ac:spMk id="41" creationId="{00000000-0000-0000-0000-000000000000}"/>
          </ac:spMkLst>
        </pc:spChg>
        <pc:spChg chg="mod">
          <ac:chgData name="Jose Carvalheira" userId="b28cd4c007a66f0f" providerId="LiveId" clId="{3D04E4EC-EADB-4B7C-A0EA-BF84D76A31E0}" dt="2025-09-22T22:40:18.585" v="8" actId="207"/>
          <ac:spMkLst>
            <pc:docMk/>
            <pc:sldMk cId="861794246" sldId="2147479157"/>
            <ac:spMk id="46" creationId="{00000000-0000-0000-0000-000000000000}"/>
          </ac:spMkLst>
        </pc:spChg>
      </pc:sldChg>
      <pc:sldChg chg="del">
        <pc:chgData name="Jose Carvalheira" userId="b28cd4c007a66f0f" providerId="LiveId" clId="{3D04E4EC-EADB-4B7C-A0EA-BF84D76A31E0}" dt="2025-09-22T22:41:40.470" v="19" actId="47"/>
        <pc:sldMkLst>
          <pc:docMk/>
          <pc:sldMk cId="4198465682" sldId="2147479262"/>
        </pc:sldMkLst>
      </pc:sldChg>
      <pc:sldChg chg="modSp mod">
        <pc:chgData name="Jose Carvalheira" userId="b28cd4c007a66f0f" providerId="LiveId" clId="{3D04E4EC-EADB-4B7C-A0EA-BF84D76A31E0}" dt="2025-09-22T22:59:52.260" v="28" actId="13926"/>
        <pc:sldMkLst>
          <pc:docMk/>
          <pc:sldMk cId="3829444682" sldId="2147479264"/>
        </pc:sldMkLst>
        <pc:graphicFrameChg chg="modGraphic">
          <ac:chgData name="Jose Carvalheira" userId="b28cd4c007a66f0f" providerId="LiveId" clId="{3D04E4EC-EADB-4B7C-A0EA-BF84D76A31E0}" dt="2025-09-22T22:59:52.260" v="28" actId="13926"/>
          <ac:graphicFrameMkLst>
            <pc:docMk/>
            <pc:sldMk cId="3829444682" sldId="2147479264"/>
            <ac:graphicFrameMk id="6" creationId="{23D3926F-3F65-2CF6-A83D-85FDFA1FC71B}"/>
          </ac:graphicFrameMkLst>
        </pc:graphicFrameChg>
      </pc:sldChg>
      <pc:sldChg chg="del">
        <pc:chgData name="Jose Carvalheira" userId="b28cd4c007a66f0f" providerId="LiveId" clId="{3D04E4EC-EADB-4B7C-A0EA-BF84D76A31E0}" dt="2025-09-22T22:38:58.058" v="2" actId="47"/>
        <pc:sldMkLst>
          <pc:docMk/>
          <pc:sldMk cId="2752042876" sldId="2147479295"/>
        </pc:sldMkLst>
      </pc:sldChg>
      <pc:sldChg chg="ord">
        <pc:chgData name="Jose Carvalheira" userId="b28cd4c007a66f0f" providerId="LiveId" clId="{3D04E4EC-EADB-4B7C-A0EA-BF84D76A31E0}" dt="2025-09-22T22:40:42.223" v="15"/>
        <pc:sldMkLst>
          <pc:docMk/>
          <pc:sldMk cId="136802070" sldId="2147479308"/>
        </pc:sldMkLst>
      </pc:sldChg>
      <pc:sldChg chg="addSp modSp add del mod">
        <pc:chgData name="Jose Carvalheira" userId="b28cd4c007a66f0f" providerId="LiveId" clId="{3D04E4EC-EADB-4B7C-A0EA-BF84D76A31E0}" dt="2025-09-22T23:11:55.220" v="53" actId="1076"/>
        <pc:sldMkLst>
          <pc:docMk/>
          <pc:sldMk cId="3433826509" sldId="2147479317"/>
        </pc:sldMkLst>
        <pc:spChg chg="add mod">
          <ac:chgData name="Jose Carvalheira" userId="b28cd4c007a66f0f" providerId="LiveId" clId="{3D04E4EC-EADB-4B7C-A0EA-BF84D76A31E0}" dt="2025-09-22T23:11:55.220" v="53" actId="1076"/>
          <ac:spMkLst>
            <pc:docMk/>
            <pc:sldMk cId="3433826509" sldId="2147479317"/>
            <ac:spMk id="2" creationId="{CCE431BA-C7CD-0EC3-FA2A-6B66061B9542}"/>
          </ac:spMkLst>
        </pc:spChg>
      </pc:sldChg>
      <pc:sldChg chg="del">
        <pc:chgData name="Jose Carvalheira" userId="b28cd4c007a66f0f" providerId="LiveId" clId="{3D04E4EC-EADB-4B7C-A0EA-BF84D76A31E0}" dt="2025-09-22T22:38:53.290" v="1" actId="47"/>
        <pc:sldMkLst>
          <pc:docMk/>
          <pc:sldMk cId="1886479563" sldId="2147479318"/>
        </pc:sldMkLst>
      </pc:sldChg>
      <pc:sldChg chg="modSp mod">
        <pc:chgData name="Jose Carvalheira" userId="b28cd4c007a66f0f" providerId="LiveId" clId="{3D04E4EC-EADB-4B7C-A0EA-BF84D76A31E0}" dt="2025-09-22T22:52:21.403" v="24" actId="13926"/>
        <pc:sldMkLst>
          <pc:docMk/>
          <pc:sldMk cId="1010314965" sldId="2147479319"/>
        </pc:sldMkLst>
        <pc:spChg chg="mod">
          <ac:chgData name="Jose Carvalheira" userId="b28cd4c007a66f0f" providerId="LiveId" clId="{3D04E4EC-EADB-4B7C-A0EA-BF84D76A31E0}" dt="2025-09-22T22:52:21.403" v="24" actId="13926"/>
          <ac:spMkLst>
            <pc:docMk/>
            <pc:sldMk cId="1010314965" sldId="2147479319"/>
            <ac:spMk id="58" creationId="{00000000-0000-0000-0000-000000000000}"/>
          </ac:spMkLst>
        </pc:spChg>
      </pc:sldChg>
      <pc:sldChg chg="add del">
        <pc:chgData name="Jose Carvalheira" userId="b28cd4c007a66f0f" providerId="LiveId" clId="{3D04E4EC-EADB-4B7C-A0EA-BF84D76A31E0}" dt="2025-09-22T22:41:01.469" v="18" actId="47"/>
        <pc:sldMkLst>
          <pc:docMk/>
          <pc:sldMk cId="3924054387" sldId="2147479329"/>
        </pc:sldMkLst>
      </pc:sldChg>
      <pc:sldChg chg="add del">
        <pc:chgData name="Jose Carvalheira" userId="b28cd4c007a66f0f" providerId="LiveId" clId="{3D04E4EC-EADB-4B7C-A0EA-BF84D76A31E0}" dt="2025-09-23T09:36:35.291" v="54"/>
        <pc:sldMkLst>
          <pc:docMk/>
          <pc:sldMk cId="3340830565" sldId="2147479333"/>
        </pc:sldMkLst>
      </pc:sldChg>
      <pc:sldChg chg="del">
        <pc:chgData name="Jose Carvalheira" userId="b28cd4c007a66f0f" providerId="LiveId" clId="{3D04E4EC-EADB-4B7C-A0EA-BF84D76A31E0}" dt="2025-09-22T22:38:53.290" v="1" actId="47"/>
        <pc:sldMkLst>
          <pc:docMk/>
          <pc:sldMk cId="178950479" sldId="2147479337"/>
        </pc:sldMkLst>
      </pc:sldChg>
      <pc:sldChg chg="add">
        <pc:chgData name="Jose Carvalheira" userId="b28cd4c007a66f0f" providerId="LiveId" clId="{3D04E4EC-EADB-4B7C-A0EA-BF84D76A31E0}" dt="2025-09-22T22:38:14.571" v="0"/>
        <pc:sldMkLst>
          <pc:docMk/>
          <pc:sldMk cId="0" sldId="2147479390"/>
        </pc:sldMkLst>
      </pc:sldChg>
      <pc:sldChg chg="add mod modClrScheme chgLayout">
        <pc:chgData name="Jose Carvalheira" userId="b28cd4c007a66f0f" providerId="LiveId" clId="{3D04E4EC-EADB-4B7C-A0EA-BF84D76A31E0}" dt="2025-09-22T23:09:20.939" v="49" actId="700"/>
        <pc:sldMkLst>
          <pc:docMk/>
          <pc:sldMk cId="0" sldId="2147479391"/>
        </pc:sldMkLst>
      </pc:sldChg>
      <pc:sldMasterChg chg="delSldLayout">
        <pc:chgData name="Jose Carvalheira" userId="b28cd4c007a66f0f" providerId="LiveId" clId="{3D04E4EC-EADB-4B7C-A0EA-BF84D76A31E0}" dt="2025-09-22T22:38:53.290" v="1" actId="47"/>
        <pc:sldMasterMkLst>
          <pc:docMk/>
          <pc:sldMasterMk cId="0" sldId="2147483678"/>
        </pc:sldMasterMkLst>
        <pc:sldLayoutChg chg="del">
          <pc:chgData name="Jose Carvalheira" userId="b28cd4c007a66f0f" providerId="LiveId" clId="{3D04E4EC-EADB-4B7C-A0EA-BF84D76A31E0}" dt="2025-09-22T22:38:53.290" v="1" actId="47"/>
          <pc:sldLayoutMkLst>
            <pc:docMk/>
            <pc:sldMasterMk cId="0" sldId="2147483678"/>
            <pc:sldLayoutMk cId="3458685290" sldId="214748371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19617-D348-4F26-BDA6-7069B3CA7360}" type="datetimeFigureOut">
              <a:t>23/09/2025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58DCD-FF8D-417C-BF9A-7C5876B25463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56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58DCD-FF8D-417C-BF9A-7C5876B2546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4463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58DCD-FF8D-417C-BF9A-7C5876B2546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6807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58DCD-FF8D-417C-BF9A-7C5876B2546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6807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985EF-301D-F7F5-1C12-037E0B2B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B171284-284C-2886-871E-4608BEE44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5BC7B25-4DBD-593D-4B33-9365F157E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B2B64A2-6E95-4F2B-E954-E9879FAB4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C4DE4-084A-4F4E-81D6-D528714579D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601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6BB0F-8383-8019-AE4A-E7CA79E9B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1822E15-F194-ED1D-F7E2-D746DD92D9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629A034-96CF-6A2C-7C3B-A60DBEACB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F88BB0-D8CE-FE46-0444-D75FECE52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C4DE4-084A-4F4E-81D6-D528714579DF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725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962275" y="835025"/>
            <a:ext cx="4002088" cy="2251075"/>
          </a:xfrm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 txBox="1"/>
          <p:nvPr/>
        </p:nvSpPr>
        <p:spPr>
          <a:xfrm>
            <a:off x="5622535" y="6334880"/>
            <a:ext cx="4301749" cy="3342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48518" tIns="24259" rIns="48518" bIns="24259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4708113-6750-41F9-B8EA-A2EE058134DD}" type="slidenum">
              <a:t>12</a:t>
            </a:fld>
            <a:endParaRPr lang="pt-BR" sz="6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9213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483BF-BD0E-7BB1-B8B9-E9282E8B9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C0A7B87-13A5-3D94-664F-98570B947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A75CB49-883D-3600-ADAA-390DD5F820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C915C19-D617-2989-7C5C-4449CB76DB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C4DE4-084A-4F4E-81D6-D528714579DF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9677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58DCD-FF8D-417C-BF9A-7C5876B25463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3820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E62D985C-3764-7DE8-C391-C509BE2C7509}"/>
              </a:ext>
            </a:extLst>
          </p:cNvPr>
          <p:cNvGrpSpPr/>
          <p:nvPr userDrawn="1"/>
        </p:nvGrpSpPr>
        <p:grpSpPr>
          <a:xfrm>
            <a:off x="0" y="0"/>
            <a:ext cx="728980" cy="11308715"/>
            <a:chOff x="0" y="0"/>
            <a:chExt cx="728980" cy="1130871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E9815B4-C9D9-220B-7FB9-3CCFD6583709}"/>
                </a:ext>
              </a:extLst>
            </p:cNvPr>
            <p:cNvSpPr/>
            <p:nvPr/>
          </p:nvSpPr>
          <p:spPr>
            <a:xfrm>
              <a:off x="0" y="0"/>
              <a:ext cx="728980" cy="3073400"/>
            </a:xfrm>
            <a:custGeom>
              <a:avLst/>
              <a:gdLst/>
              <a:ahLst/>
              <a:cxnLst/>
              <a:rect l="l" t="t" r="r" b="b"/>
              <a:pathLst>
                <a:path w="728980" h="3073400">
                  <a:moveTo>
                    <a:pt x="0" y="3073257"/>
                  </a:moveTo>
                  <a:lnTo>
                    <a:pt x="728574" y="3073257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30732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80E8AE58-E5DA-E781-36CE-73E2E5760C73}"/>
                </a:ext>
              </a:extLst>
            </p:cNvPr>
            <p:cNvSpPr/>
            <p:nvPr/>
          </p:nvSpPr>
          <p:spPr>
            <a:xfrm>
              <a:off x="0" y="3073257"/>
              <a:ext cx="728980" cy="5224780"/>
            </a:xfrm>
            <a:custGeom>
              <a:avLst/>
              <a:gdLst/>
              <a:ahLst/>
              <a:cxnLst/>
              <a:rect l="l" t="t" r="r" b="b"/>
              <a:pathLst>
                <a:path w="728980" h="5224780">
                  <a:moveTo>
                    <a:pt x="0" y="5224511"/>
                  </a:moveTo>
                  <a:lnTo>
                    <a:pt x="728574" y="5224511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5224511"/>
                  </a:lnTo>
                  <a:close/>
                </a:path>
              </a:pathLst>
            </a:custGeom>
            <a:solidFill>
              <a:srgbClr val="05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95A26A2-12CB-619B-6A21-D220C207C2AC}"/>
                </a:ext>
              </a:extLst>
            </p:cNvPr>
            <p:cNvSpPr/>
            <p:nvPr/>
          </p:nvSpPr>
          <p:spPr>
            <a:xfrm>
              <a:off x="0" y="8297767"/>
              <a:ext cx="728980" cy="3011170"/>
            </a:xfrm>
            <a:custGeom>
              <a:avLst/>
              <a:gdLst/>
              <a:ahLst/>
              <a:cxnLst/>
              <a:rect l="l" t="t" r="r" b="b"/>
              <a:pathLst>
                <a:path w="728980" h="3011170">
                  <a:moveTo>
                    <a:pt x="728574" y="0"/>
                  </a:moveTo>
                  <a:lnTo>
                    <a:pt x="0" y="0"/>
                  </a:lnTo>
                  <a:lnTo>
                    <a:pt x="0" y="3010787"/>
                  </a:lnTo>
                  <a:lnTo>
                    <a:pt x="728574" y="3010787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2D024BB7-A60E-29A7-7988-0E5C85E1EBF7}"/>
                </a:ext>
              </a:extLst>
            </p:cNvPr>
            <p:cNvSpPr/>
            <p:nvPr/>
          </p:nvSpPr>
          <p:spPr>
            <a:xfrm>
              <a:off x="0" y="3073251"/>
              <a:ext cx="728980" cy="3827779"/>
            </a:xfrm>
            <a:custGeom>
              <a:avLst/>
              <a:gdLst/>
              <a:ahLst/>
              <a:cxnLst/>
              <a:rect l="l" t="t" r="r" b="b"/>
              <a:pathLst>
                <a:path w="728980" h="3827779">
                  <a:moveTo>
                    <a:pt x="728574" y="0"/>
                  </a:moveTo>
                  <a:lnTo>
                    <a:pt x="0" y="0"/>
                  </a:lnTo>
                  <a:lnTo>
                    <a:pt x="0" y="3827579"/>
                  </a:lnTo>
                  <a:lnTo>
                    <a:pt x="47904" y="3826030"/>
                  </a:lnTo>
                  <a:lnTo>
                    <a:pt x="94981" y="3821444"/>
                  </a:lnTo>
                  <a:lnTo>
                    <a:pt x="141135" y="3813920"/>
                  </a:lnTo>
                  <a:lnTo>
                    <a:pt x="186269" y="3803552"/>
                  </a:lnTo>
                  <a:lnTo>
                    <a:pt x="230287" y="3790437"/>
                  </a:lnTo>
                  <a:lnTo>
                    <a:pt x="273094" y="3774670"/>
                  </a:lnTo>
                  <a:lnTo>
                    <a:pt x="314594" y="3756347"/>
                  </a:lnTo>
                  <a:lnTo>
                    <a:pt x="354690" y="3735566"/>
                  </a:lnTo>
                  <a:lnTo>
                    <a:pt x="393287" y="3712421"/>
                  </a:lnTo>
                  <a:lnTo>
                    <a:pt x="430288" y="3687008"/>
                  </a:lnTo>
                  <a:lnTo>
                    <a:pt x="465598" y="3659424"/>
                  </a:lnTo>
                  <a:lnTo>
                    <a:pt x="499121" y="3629765"/>
                  </a:lnTo>
                  <a:lnTo>
                    <a:pt x="530759" y="3598126"/>
                  </a:lnTo>
                  <a:lnTo>
                    <a:pt x="560419" y="3564603"/>
                  </a:lnTo>
                  <a:lnTo>
                    <a:pt x="588003" y="3529294"/>
                  </a:lnTo>
                  <a:lnTo>
                    <a:pt x="613416" y="3492292"/>
                  </a:lnTo>
                  <a:lnTo>
                    <a:pt x="636561" y="3453695"/>
                  </a:lnTo>
                  <a:lnTo>
                    <a:pt x="657342" y="3413599"/>
                  </a:lnTo>
                  <a:lnTo>
                    <a:pt x="675665" y="3372100"/>
                  </a:lnTo>
                  <a:lnTo>
                    <a:pt x="691431" y="3329292"/>
                  </a:lnTo>
                  <a:lnTo>
                    <a:pt x="704547" y="3285274"/>
                  </a:lnTo>
                  <a:lnTo>
                    <a:pt x="714915" y="3240140"/>
                  </a:lnTo>
                  <a:lnTo>
                    <a:pt x="722439" y="3193986"/>
                  </a:lnTo>
                  <a:lnTo>
                    <a:pt x="727024" y="3146909"/>
                  </a:lnTo>
                  <a:lnTo>
                    <a:pt x="728574" y="3099005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D5130647-2D9D-741B-CE2C-16899121EE98}"/>
              </a:ext>
            </a:extLst>
          </p:cNvPr>
          <p:cNvGrpSpPr/>
          <p:nvPr userDrawn="1"/>
        </p:nvGrpSpPr>
        <p:grpSpPr>
          <a:xfrm>
            <a:off x="17184913" y="-1"/>
            <a:ext cx="2919377" cy="2133601"/>
            <a:chOff x="14060361" y="-1"/>
            <a:chExt cx="6043930" cy="3533140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1A740B3B-8356-F6A4-25E1-82CE09205E86}"/>
                </a:ext>
              </a:extLst>
            </p:cNvPr>
            <p:cNvSpPr/>
            <p:nvPr/>
          </p:nvSpPr>
          <p:spPr>
            <a:xfrm>
              <a:off x="19017514" y="1313290"/>
              <a:ext cx="1087120" cy="635635"/>
            </a:xfrm>
            <a:custGeom>
              <a:avLst/>
              <a:gdLst/>
              <a:ahLst/>
              <a:cxnLst/>
              <a:rect l="l" t="t" r="r" b="b"/>
              <a:pathLst>
                <a:path w="1087119" h="635635">
                  <a:moveTo>
                    <a:pt x="0" y="0"/>
                  </a:moveTo>
                  <a:lnTo>
                    <a:pt x="1086584" y="635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3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C09C57B-4613-37FE-A2F8-DBF87F0443BE}"/>
                </a:ext>
              </a:extLst>
            </p:cNvPr>
            <p:cNvSpPr/>
            <p:nvPr/>
          </p:nvSpPr>
          <p:spPr>
            <a:xfrm>
              <a:off x="16770727" y="0"/>
              <a:ext cx="3333750" cy="1948814"/>
            </a:xfrm>
            <a:custGeom>
              <a:avLst/>
              <a:gdLst/>
              <a:ahLst/>
              <a:cxnLst/>
              <a:rect l="l" t="t" r="r" b="b"/>
              <a:pathLst>
                <a:path w="3333750" h="1948814">
                  <a:moveTo>
                    <a:pt x="3333374" y="0"/>
                  </a:moveTo>
                  <a:lnTo>
                    <a:pt x="0" y="0"/>
                  </a:lnTo>
                  <a:lnTo>
                    <a:pt x="3333374" y="1948422"/>
                  </a:lnTo>
                  <a:lnTo>
                    <a:pt x="3333374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26672333-B6CA-EA44-90BE-B22A8428B065}"/>
                </a:ext>
              </a:extLst>
            </p:cNvPr>
            <p:cNvSpPr/>
            <p:nvPr/>
          </p:nvSpPr>
          <p:spPr>
            <a:xfrm>
              <a:off x="14060360" y="5"/>
              <a:ext cx="6043930" cy="3533140"/>
            </a:xfrm>
            <a:custGeom>
              <a:avLst/>
              <a:gdLst/>
              <a:ahLst/>
              <a:cxnLst/>
              <a:rect l="l" t="t" r="r" b="b"/>
              <a:pathLst>
                <a:path w="6043930" h="3533140">
                  <a:moveTo>
                    <a:pt x="6043727" y="1948421"/>
                  </a:moveTo>
                  <a:lnTo>
                    <a:pt x="4957140" y="1313294"/>
                  </a:lnTo>
                  <a:lnTo>
                    <a:pt x="2710357" y="0"/>
                  </a:lnTo>
                  <a:lnTo>
                    <a:pt x="0" y="0"/>
                  </a:lnTo>
                  <a:lnTo>
                    <a:pt x="6043727" y="3532682"/>
                  </a:lnTo>
                  <a:lnTo>
                    <a:pt x="6043727" y="1948421"/>
                  </a:lnTo>
                  <a:close/>
                </a:path>
              </a:pathLst>
            </a:custGeom>
            <a:solidFill>
              <a:srgbClr val="FFC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4565B5-BEEC-7DD1-0710-95B2261D4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50" y="9834900"/>
            <a:ext cx="2898394" cy="69657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E62D985C-3764-7DE8-C391-C509BE2C7509}"/>
              </a:ext>
            </a:extLst>
          </p:cNvPr>
          <p:cNvGrpSpPr/>
          <p:nvPr userDrawn="1"/>
        </p:nvGrpSpPr>
        <p:grpSpPr>
          <a:xfrm>
            <a:off x="0" y="635"/>
            <a:ext cx="728980" cy="11308715"/>
            <a:chOff x="0" y="0"/>
            <a:chExt cx="728980" cy="1130871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E9815B4-C9D9-220B-7FB9-3CCFD6583709}"/>
                </a:ext>
              </a:extLst>
            </p:cNvPr>
            <p:cNvSpPr/>
            <p:nvPr/>
          </p:nvSpPr>
          <p:spPr>
            <a:xfrm>
              <a:off x="0" y="0"/>
              <a:ext cx="728980" cy="3073400"/>
            </a:xfrm>
            <a:custGeom>
              <a:avLst/>
              <a:gdLst/>
              <a:ahLst/>
              <a:cxnLst/>
              <a:rect l="l" t="t" r="r" b="b"/>
              <a:pathLst>
                <a:path w="728980" h="3073400">
                  <a:moveTo>
                    <a:pt x="0" y="3073257"/>
                  </a:moveTo>
                  <a:lnTo>
                    <a:pt x="728574" y="3073257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30732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80E8AE58-E5DA-E781-36CE-73E2E5760C73}"/>
                </a:ext>
              </a:extLst>
            </p:cNvPr>
            <p:cNvSpPr/>
            <p:nvPr/>
          </p:nvSpPr>
          <p:spPr>
            <a:xfrm>
              <a:off x="0" y="3073257"/>
              <a:ext cx="728980" cy="5224780"/>
            </a:xfrm>
            <a:custGeom>
              <a:avLst/>
              <a:gdLst/>
              <a:ahLst/>
              <a:cxnLst/>
              <a:rect l="l" t="t" r="r" b="b"/>
              <a:pathLst>
                <a:path w="728980" h="5224780">
                  <a:moveTo>
                    <a:pt x="0" y="5224511"/>
                  </a:moveTo>
                  <a:lnTo>
                    <a:pt x="728574" y="5224511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5224511"/>
                  </a:lnTo>
                  <a:close/>
                </a:path>
              </a:pathLst>
            </a:custGeom>
            <a:solidFill>
              <a:srgbClr val="05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95A26A2-12CB-619B-6A21-D220C207C2AC}"/>
                </a:ext>
              </a:extLst>
            </p:cNvPr>
            <p:cNvSpPr/>
            <p:nvPr/>
          </p:nvSpPr>
          <p:spPr>
            <a:xfrm>
              <a:off x="0" y="8297767"/>
              <a:ext cx="728980" cy="3011170"/>
            </a:xfrm>
            <a:custGeom>
              <a:avLst/>
              <a:gdLst/>
              <a:ahLst/>
              <a:cxnLst/>
              <a:rect l="l" t="t" r="r" b="b"/>
              <a:pathLst>
                <a:path w="728980" h="3011170">
                  <a:moveTo>
                    <a:pt x="728574" y="0"/>
                  </a:moveTo>
                  <a:lnTo>
                    <a:pt x="0" y="0"/>
                  </a:lnTo>
                  <a:lnTo>
                    <a:pt x="0" y="3010787"/>
                  </a:lnTo>
                  <a:lnTo>
                    <a:pt x="728574" y="3010787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2D024BB7-A60E-29A7-7988-0E5C85E1EBF7}"/>
                </a:ext>
              </a:extLst>
            </p:cNvPr>
            <p:cNvSpPr/>
            <p:nvPr/>
          </p:nvSpPr>
          <p:spPr>
            <a:xfrm>
              <a:off x="0" y="3073251"/>
              <a:ext cx="728980" cy="3827779"/>
            </a:xfrm>
            <a:custGeom>
              <a:avLst/>
              <a:gdLst/>
              <a:ahLst/>
              <a:cxnLst/>
              <a:rect l="l" t="t" r="r" b="b"/>
              <a:pathLst>
                <a:path w="728980" h="3827779">
                  <a:moveTo>
                    <a:pt x="728574" y="0"/>
                  </a:moveTo>
                  <a:lnTo>
                    <a:pt x="0" y="0"/>
                  </a:lnTo>
                  <a:lnTo>
                    <a:pt x="0" y="3827579"/>
                  </a:lnTo>
                  <a:lnTo>
                    <a:pt x="47904" y="3826030"/>
                  </a:lnTo>
                  <a:lnTo>
                    <a:pt x="94981" y="3821444"/>
                  </a:lnTo>
                  <a:lnTo>
                    <a:pt x="141135" y="3813920"/>
                  </a:lnTo>
                  <a:lnTo>
                    <a:pt x="186269" y="3803552"/>
                  </a:lnTo>
                  <a:lnTo>
                    <a:pt x="230287" y="3790437"/>
                  </a:lnTo>
                  <a:lnTo>
                    <a:pt x="273094" y="3774670"/>
                  </a:lnTo>
                  <a:lnTo>
                    <a:pt x="314594" y="3756347"/>
                  </a:lnTo>
                  <a:lnTo>
                    <a:pt x="354690" y="3735566"/>
                  </a:lnTo>
                  <a:lnTo>
                    <a:pt x="393287" y="3712421"/>
                  </a:lnTo>
                  <a:lnTo>
                    <a:pt x="430288" y="3687008"/>
                  </a:lnTo>
                  <a:lnTo>
                    <a:pt x="465598" y="3659424"/>
                  </a:lnTo>
                  <a:lnTo>
                    <a:pt x="499121" y="3629765"/>
                  </a:lnTo>
                  <a:lnTo>
                    <a:pt x="530759" y="3598126"/>
                  </a:lnTo>
                  <a:lnTo>
                    <a:pt x="560419" y="3564603"/>
                  </a:lnTo>
                  <a:lnTo>
                    <a:pt x="588003" y="3529294"/>
                  </a:lnTo>
                  <a:lnTo>
                    <a:pt x="613416" y="3492292"/>
                  </a:lnTo>
                  <a:lnTo>
                    <a:pt x="636561" y="3453695"/>
                  </a:lnTo>
                  <a:lnTo>
                    <a:pt x="657342" y="3413599"/>
                  </a:lnTo>
                  <a:lnTo>
                    <a:pt x="675665" y="3372100"/>
                  </a:lnTo>
                  <a:lnTo>
                    <a:pt x="691431" y="3329292"/>
                  </a:lnTo>
                  <a:lnTo>
                    <a:pt x="704547" y="3285274"/>
                  </a:lnTo>
                  <a:lnTo>
                    <a:pt x="714915" y="3240140"/>
                  </a:lnTo>
                  <a:lnTo>
                    <a:pt x="722439" y="3193986"/>
                  </a:lnTo>
                  <a:lnTo>
                    <a:pt x="727024" y="3146909"/>
                  </a:lnTo>
                  <a:lnTo>
                    <a:pt x="728574" y="3099005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D5130647-2D9D-741B-CE2C-16899121EE98}"/>
              </a:ext>
            </a:extLst>
          </p:cNvPr>
          <p:cNvGrpSpPr/>
          <p:nvPr userDrawn="1"/>
        </p:nvGrpSpPr>
        <p:grpSpPr>
          <a:xfrm>
            <a:off x="14060361" y="-1"/>
            <a:ext cx="6043930" cy="3533140"/>
            <a:chOff x="14060361" y="-1"/>
            <a:chExt cx="6043930" cy="3533140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1A740B3B-8356-F6A4-25E1-82CE09205E86}"/>
                </a:ext>
              </a:extLst>
            </p:cNvPr>
            <p:cNvSpPr/>
            <p:nvPr/>
          </p:nvSpPr>
          <p:spPr>
            <a:xfrm>
              <a:off x="19017514" y="1313290"/>
              <a:ext cx="1087120" cy="635635"/>
            </a:xfrm>
            <a:custGeom>
              <a:avLst/>
              <a:gdLst/>
              <a:ahLst/>
              <a:cxnLst/>
              <a:rect l="l" t="t" r="r" b="b"/>
              <a:pathLst>
                <a:path w="1087119" h="635635">
                  <a:moveTo>
                    <a:pt x="0" y="0"/>
                  </a:moveTo>
                  <a:lnTo>
                    <a:pt x="1086584" y="635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3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C09C57B-4613-37FE-A2F8-DBF87F0443BE}"/>
                </a:ext>
              </a:extLst>
            </p:cNvPr>
            <p:cNvSpPr/>
            <p:nvPr/>
          </p:nvSpPr>
          <p:spPr>
            <a:xfrm>
              <a:off x="16770727" y="0"/>
              <a:ext cx="3333750" cy="1948814"/>
            </a:xfrm>
            <a:custGeom>
              <a:avLst/>
              <a:gdLst/>
              <a:ahLst/>
              <a:cxnLst/>
              <a:rect l="l" t="t" r="r" b="b"/>
              <a:pathLst>
                <a:path w="3333750" h="1948814">
                  <a:moveTo>
                    <a:pt x="3333374" y="0"/>
                  </a:moveTo>
                  <a:lnTo>
                    <a:pt x="0" y="0"/>
                  </a:lnTo>
                  <a:lnTo>
                    <a:pt x="3333374" y="1948422"/>
                  </a:lnTo>
                  <a:lnTo>
                    <a:pt x="3333374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26672333-B6CA-EA44-90BE-B22A8428B065}"/>
                </a:ext>
              </a:extLst>
            </p:cNvPr>
            <p:cNvSpPr/>
            <p:nvPr/>
          </p:nvSpPr>
          <p:spPr>
            <a:xfrm>
              <a:off x="14060360" y="5"/>
              <a:ext cx="6043930" cy="3533140"/>
            </a:xfrm>
            <a:custGeom>
              <a:avLst/>
              <a:gdLst/>
              <a:ahLst/>
              <a:cxnLst/>
              <a:rect l="l" t="t" r="r" b="b"/>
              <a:pathLst>
                <a:path w="6043930" h="3533140">
                  <a:moveTo>
                    <a:pt x="6043727" y="1948421"/>
                  </a:moveTo>
                  <a:lnTo>
                    <a:pt x="4957140" y="1313294"/>
                  </a:lnTo>
                  <a:lnTo>
                    <a:pt x="2710357" y="0"/>
                  </a:lnTo>
                  <a:lnTo>
                    <a:pt x="0" y="0"/>
                  </a:lnTo>
                  <a:lnTo>
                    <a:pt x="6043727" y="3532682"/>
                  </a:lnTo>
                  <a:lnTo>
                    <a:pt x="6043727" y="1948421"/>
                  </a:lnTo>
                  <a:close/>
                </a:path>
              </a:pathLst>
            </a:custGeom>
            <a:solidFill>
              <a:srgbClr val="FFC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4565B5-BEEC-7DD1-0710-95B2261D4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50" y="9834900"/>
            <a:ext cx="2898394" cy="69657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315" y="915518"/>
            <a:ext cx="17808750" cy="118479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828737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E62D985C-3764-7DE8-C391-C509BE2C7509}"/>
              </a:ext>
            </a:extLst>
          </p:cNvPr>
          <p:cNvGrpSpPr/>
          <p:nvPr userDrawn="1"/>
        </p:nvGrpSpPr>
        <p:grpSpPr>
          <a:xfrm>
            <a:off x="1" y="1"/>
            <a:ext cx="728980" cy="11308715"/>
            <a:chOff x="0" y="0"/>
            <a:chExt cx="728980" cy="1130871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E9815B4-C9D9-220B-7FB9-3CCFD6583709}"/>
                </a:ext>
              </a:extLst>
            </p:cNvPr>
            <p:cNvSpPr/>
            <p:nvPr/>
          </p:nvSpPr>
          <p:spPr>
            <a:xfrm>
              <a:off x="0" y="0"/>
              <a:ext cx="728980" cy="3073400"/>
            </a:xfrm>
            <a:custGeom>
              <a:avLst/>
              <a:gdLst/>
              <a:ahLst/>
              <a:cxnLst/>
              <a:rect l="l" t="t" r="r" b="b"/>
              <a:pathLst>
                <a:path w="728980" h="3073400">
                  <a:moveTo>
                    <a:pt x="0" y="3073257"/>
                  </a:moveTo>
                  <a:lnTo>
                    <a:pt x="728574" y="3073257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30732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80E8AE58-E5DA-E781-36CE-73E2E5760C73}"/>
                </a:ext>
              </a:extLst>
            </p:cNvPr>
            <p:cNvSpPr/>
            <p:nvPr/>
          </p:nvSpPr>
          <p:spPr>
            <a:xfrm>
              <a:off x="0" y="3073257"/>
              <a:ext cx="728980" cy="5224780"/>
            </a:xfrm>
            <a:custGeom>
              <a:avLst/>
              <a:gdLst/>
              <a:ahLst/>
              <a:cxnLst/>
              <a:rect l="l" t="t" r="r" b="b"/>
              <a:pathLst>
                <a:path w="728980" h="5224780">
                  <a:moveTo>
                    <a:pt x="0" y="5224511"/>
                  </a:moveTo>
                  <a:lnTo>
                    <a:pt x="728574" y="5224511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5224511"/>
                  </a:lnTo>
                  <a:close/>
                </a:path>
              </a:pathLst>
            </a:custGeom>
            <a:solidFill>
              <a:srgbClr val="05D30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95A26A2-12CB-619B-6A21-D220C207C2AC}"/>
                </a:ext>
              </a:extLst>
            </p:cNvPr>
            <p:cNvSpPr/>
            <p:nvPr/>
          </p:nvSpPr>
          <p:spPr>
            <a:xfrm>
              <a:off x="0" y="8297767"/>
              <a:ext cx="728980" cy="3011170"/>
            </a:xfrm>
            <a:custGeom>
              <a:avLst/>
              <a:gdLst/>
              <a:ahLst/>
              <a:cxnLst/>
              <a:rect l="l" t="t" r="r" b="b"/>
              <a:pathLst>
                <a:path w="728980" h="3011170">
                  <a:moveTo>
                    <a:pt x="728574" y="0"/>
                  </a:moveTo>
                  <a:lnTo>
                    <a:pt x="0" y="0"/>
                  </a:lnTo>
                  <a:lnTo>
                    <a:pt x="0" y="3010787"/>
                  </a:lnTo>
                  <a:lnTo>
                    <a:pt x="728574" y="3010787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2D024BB7-A60E-29A7-7988-0E5C85E1EBF7}"/>
                </a:ext>
              </a:extLst>
            </p:cNvPr>
            <p:cNvSpPr/>
            <p:nvPr/>
          </p:nvSpPr>
          <p:spPr>
            <a:xfrm>
              <a:off x="0" y="3073251"/>
              <a:ext cx="728980" cy="3827779"/>
            </a:xfrm>
            <a:custGeom>
              <a:avLst/>
              <a:gdLst/>
              <a:ahLst/>
              <a:cxnLst/>
              <a:rect l="l" t="t" r="r" b="b"/>
              <a:pathLst>
                <a:path w="728980" h="3827779">
                  <a:moveTo>
                    <a:pt x="728574" y="0"/>
                  </a:moveTo>
                  <a:lnTo>
                    <a:pt x="0" y="0"/>
                  </a:lnTo>
                  <a:lnTo>
                    <a:pt x="0" y="3827579"/>
                  </a:lnTo>
                  <a:lnTo>
                    <a:pt x="47904" y="3826030"/>
                  </a:lnTo>
                  <a:lnTo>
                    <a:pt x="94981" y="3821444"/>
                  </a:lnTo>
                  <a:lnTo>
                    <a:pt x="141135" y="3813920"/>
                  </a:lnTo>
                  <a:lnTo>
                    <a:pt x="186269" y="3803552"/>
                  </a:lnTo>
                  <a:lnTo>
                    <a:pt x="230287" y="3790437"/>
                  </a:lnTo>
                  <a:lnTo>
                    <a:pt x="273094" y="3774670"/>
                  </a:lnTo>
                  <a:lnTo>
                    <a:pt x="314594" y="3756347"/>
                  </a:lnTo>
                  <a:lnTo>
                    <a:pt x="354690" y="3735566"/>
                  </a:lnTo>
                  <a:lnTo>
                    <a:pt x="393287" y="3712421"/>
                  </a:lnTo>
                  <a:lnTo>
                    <a:pt x="430288" y="3687008"/>
                  </a:lnTo>
                  <a:lnTo>
                    <a:pt x="465598" y="3659424"/>
                  </a:lnTo>
                  <a:lnTo>
                    <a:pt x="499121" y="3629765"/>
                  </a:lnTo>
                  <a:lnTo>
                    <a:pt x="530759" y="3598126"/>
                  </a:lnTo>
                  <a:lnTo>
                    <a:pt x="560419" y="3564603"/>
                  </a:lnTo>
                  <a:lnTo>
                    <a:pt x="588003" y="3529294"/>
                  </a:lnTo>
                  <a:lnTo>
                    <a:pt x="613416" y="3492292"/>
                  </a:lnTo>
                  <a:lnTo>
                    <a:pt x="636561" y="3453695"/>
                  </a:lnTo>
                  <a:lnTo>
                    <a:pt x="657342" y="3413599"/>
                  </a:lnTo>
                  <a:lnTo>
                    <a:pt x="675665" y="3372100"/>
                  </a:lnTo>
                  <a:lnTo>
                    <a:pt x="691431" y="3329292"/>
                  </a:lnTo>
                  <a:lnTo>
                    <a:pt x="704547" y="3285274"/>
                  </a:lnTo>
                  <a:lnTo>
                    <a:pt x="714915" y="3240140"/>
                  </a:lnTo>
                  <a:lnTo>
                    <a:pt x="722439" y="3193986"/>
                  </a:lnTo>
                  <a:lnTo>
                    <a:pt x="727024" y="3146909"/>
                  </a:lnTo>
                  <a:lnTo>
                    <a:pt x="728574" y="3099005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D5130647-2D9D-741B-CE2C-16899121EE98}"/>
              </a:ext>
            </a:extLst>
          </p:cNvPr>
          <p:cNvGrpSpPr/>
          <p:nvPr userDrawn="1"/>
        </p:nvGrpSpPr>
        <p:grpSpPr>
          <a:xfrm>
            <a:off x="14060361" y="1"/>
            <a:ext cx="6043930" cy="3533140"/>
            <a:chOff x="14060361" y="-1"/>
            <a:chExt cx="6043930" cy="3533140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1A740B3B-8356-F6A4-25E1-82CE09205E86}"/>
                </a:ext>
              </a:extLst>
            </p:cNvPr>
            <p:cNvSpPr/>
            <p:nvPr/>
          </p:nvSpPr>
          <p:spPr>
            <a:xfrm>
              <a:off x="19017514" y="1313290"/>
              <a:ext cx="1087120" cy="635635"/>
            </a:xfrm>
            <a:custGeom>
              <a:avLst/>
              <a:gdLst/>
              <a:ahLst/>
              <a:cxnLst/>
              <a:rect l="l" t="t" r="r" b="b"/>
              <a:pathLst>
                <a:path w="1087119" h="635635">
                  <a:moveTo>
                    <a:pt x="0" y="0"/>
                  </a:moveTo>
                  <a:lnTo>
                    <a:pt x="1086584" y="635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3EE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C09C57B-4613-37FE-A2F8-DBF87F0443BE}"/>
                </a:ext>
              </a:extLst>
            </p:cNvPr>
            <p:cNvSpPr/>
            <p:nvPr/>
          </p:nvSpPr>
          <p:spPr>
            <a:xfrm>
              <a:off x="16770727" y="0"/>
              <a:ext cx="3333750" cy="1948814"/>
            </a:xfrm>
            <a:custGeom>
              <a:avLst/>
              <a:gdLst/>
              <a:ahLst/>
              <a:cxnLst/>
              <a:rect l="l" t="t" r="r" b="b"/>
              <a:pathLst>
                <a:path w="3333750" h="1948814">
                  <a:moveTo>
                    <a:pt x="3333374" y="0"/>
                  </a:moveTo>
                  <a:lnTo>
                    <a:pt x="0" y="0"/>
                  </a:lnTo>
                  <a:lnTo>
                    <a:pt x="3333374" y="1948422"/>
                  </a:lnTo>
                  <a:lnTo>
                    <a:pt x="3333374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26672333-B6CA-EA44-90BE-B22A8428B065}"/>
                </a:ext>
              </a:extLst>
            </p:cNvPr>
            <p:cNvSpPr/>
            <p:nvPr/>
          </p:nvSpPr>
          <p:spPr>
            <a:xfrm>
              <a:off x="14060360" y="5"/>
              <a:ext cx="6043930" cy="3533140"/>
            </a:xfrm>
            <a:custGeom>
              <a:avLst/>
              <a:gdLst/>
              <a:ahLst/>
              <a:cxnLst/>
              <a:rect l="l" t="t" r="r" b="b"/>
              <a:pathLst>
                <a:path w="6043930" h="3533140">
                  <a:moveTo>
                    <a:pt x="6043727" y="1948421"/>
                  </a:moveTo>
                  <a:lnTo>
                    <a:pt x="4957140" y="1313294"/>
                  </a:lnTo>
                  <a:lnTo>
                    <a:pt x="2710357" y="0"/>
                  </a:lnTo>
                  <a:lnTo>
                    <a:pt x="0" y="0"/>
                  </a:lnTo>
                  <a:lnTo>
                    <a:pt x="6043727" y="3532682"/>
                  </a:lnTo>
                  <a:lnTo>
                    <a:pt x="6043727" y="1948421"/>
                  </a:lnTo>
                  <a:close/>
                </a:path>
              </a:pathLst>
            </a:custGeom>
            <a:solidFill>
              <a:srgbClr val="FFCF03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4565B5-BEEC-7DD1-0710-95B2261D4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405" y="10416075"/>
            <a:ext cx="2898394" cy="69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08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E62D985C-3764-7DE8-C391-C509BE2C7509}"/>
              </a:ext>
            </a:extLst>
          </p:cNvPr>
          <p:cNvGrpSpPr/>
          <p:nvPr userDrawn="1"/>
        </p:nvGrpSpPr>
        <p:grpSpPr>
          <a:xfrm>
            <a:off x="1" y="1"/>
            <a:ext cx="728980" cy="11308715"/>
            <a:chOff x="0" y="0"/>
            <a:chExt cx="728980" cy="1130871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E9815B4-C9D9-220B-7FB9-3CCFD6583709}"/>
                </a:ext>
              </a:extLst>
            </p:cNvPr>
            <p:cNvSpPr/>
            <p:nvPr/>
          </p:nvSpPr>
          <p:spPr>
            <a:xfrm>
              <a:off x="0" y="0"/>
              <a:ext cx="728980" cy="3073400"/>
            </a:xfrm>
            <a:custGeom>
              <a:avLst/>
              <a:gdLst/>
              <a:ahLst/>
              <a:cxnLst/>
              <a:rect l="l" t="t" r="r" b="b"/>
              <a:pathLst>
                <a:path w="728980" h="3073400">
                  <a:moveTo>
                    <a:pt x="0" y="3073257"/>
                  </a:moveTo>
                  <a:lnTo>
                    <a:pt x="728574" y="3073257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30732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80E8AE58-E5DA-E781-36CE-73E2E5760C73}"/>
                </a:ext>
              </a:extLst>
            </p:cNvPr>
            <p:cNvSpPr/>
            <p:nvPr/>
          </p:nvSpPr>
          <p:spPr>
            <a:xfrm>
              <a:off x="0" y="3073257"/>
              <a:ext cx="728980" cy="5224780"/>
            </a:xfrm>
            <a:custGeom>
              <a:avLst/>
              <a:gdLst/>
              <a:ahLst/>
              <a:cxnLst/>
              <a:rect l="l" t="t" r="r" b="b"/>
              <a:pathLst>
                <a:path w="728980" h="5224780">
                  <a:moveTo>
                    <a:pt x="0" y="5224511"/>
                  </a:moveTo>
                  <a:lnTo>
                    <a:pt x="728574" y="5224511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5224511"/>
                  </a:lnTo>
                  <a:close/>
                </a:path>
              </a:pathLst>
            </a:custGeom>
            <a:solidFill>
              <a:srgbClr val="05D30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95A26A2-12CB-619B-6A21-D220C207C2AC}"/>
                </a:ext>
              </a:extLst>
            </p:cNvPr>
            <p:cNvSpPr/>
            <p:nvPr/>
          </p:nvSpPr>
          <p:spPr>
            <a:xfrm>
              <a:off x="0" y="8297767"/>
              <a:ext cx="728980" cy="3011170"/>
            </a:xfrm>
            <a:custGeom>
              <a:avLst/>
              <a:gdLst/>
              <a:ahLst/>
              <a:cxnLst/>
              <a:rect l="l" t="t" r="r" b="b"/>
              <a:pathLst>
                <a:path w="728980" h="3011170">
                  <a:moveTo>
                    <a:pt x="728574" y="0"/>
                  </a:moveTo>
                  <a:lnTo>
                    <a:pt x="0" y="0"/>
                  </a:lnTo>
                  <a:lnTo>
                    <a:pt x="0" y="3010787"/>
                  </a:lnTo>
                  <a:lnTo>
                    <a:pt x="728574" y="3010787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2D024BB7-A60E-29A7-7988-0E5C85E1EBF7}"/>
                </a:ext>
              </a:extLst>
            </p:cNvPr>
            <p:cNvSpPr/>
            <p:nvPr/>
          </p:nvSpPr>
          <p:spPr>
            <a:xfrm>
              <a:off x="0" y="3073251"/>
              <a:ext cx="728980" cy="3827779"/>
            </a:xfrm>
            <a:custGeom>
              <a:avLst/>
              <a:gdLst/>
              <a:ahLst/>
              <a:cxnLst/>
              <a:rect l="l" t="t" r="r" b="b"/>
              <a:pathLst>
                <a:path w="728980" h="3827779">
                  <a:moveTo>
                    <a:pt x="728574" y="0"/>
                  </a:moveTo>
                  <a:lnTo>
                    <a:pt x="0" y="0"/>
                  </a:lnTo>
                  <a:lnTo>
                    <a:pt x="0" y="3827579"/>
                  </a:lnTo>
                  <a:lnTo>
                    <a:pt x="47904" y="3826030"/>
                  </a:lnTo>
                  <a:lnTo>
                    <a:pt x="94981" y="3821444"/>
                  </a:lnTo>
                  <a:lnTo>
                    <a:pt x="141135" y="3813920"/>
                  </a:lnTo>
                  <a:lnTo>
                    <a:pt x="186269" y="3803552"/>
                  </a:lnTo>
                  <a:lnTo>
                    <a:pt x="230287" y="3790437"/>
                  </a:lnTo>
                  <a:lnTo>
                    <a:pt x="273094" y="3774670"/>
                  </a:lnTo>
                  <a:lnTo>
                    <a:pt x="314594" y="3756347"/>
                  </a:lnTo>
                  <a:lnTo>
                    <a:pt x="354690" y="3735566"/>
                  </a:lnTo>
                  <a:lnTo>
                    <a:pt x="393287" y="3712421"/>
                  </a:lnTo>
                  <a:lnTo>
                    <a:pt x="430288" y="3687008"/>
                  </a:lnTo>
                  <a:lnTo>
                    <a:pt x="465598" y="3659424"/>
                  </a:lnTo>
                  <a:lnTo>
                    <a:pt x="499121" y="3629765"/>
                  </a:lnTo>
                  <a:lnTo>
                    <a:pt x="530759" y="3598126"/>
                  </a:lnTo>
                  <a:lnTo>
                    <a:pt x="560419" y="3564603"/>
                  </a:lnTo>
                  <a:lnTo>
                    <a:pt x="588003" y="3529294"/>
                  </a:lnTo>
                  <a:lnTo>
                    <a:pt x="613416" y="3492292"/>
                  </a:lnTo>
                  <a:lnTo>
                    <a:pt x="636561" y="3453695"/>
                  </a:lnTo>
                  <a:lnTo>
                    <a:pt x="657342" y="3413599"/>
                  </a:lnTo>
                  <a:lnTo>
                    <a:pt x="675665" y="3372100"/>
                  </a:lnTo>
                  <a:lnTo>
                    <a:pt x="691431" y="3329292"/>
                  </a:lnTo>
                  <a:lnTo>
                    <a:pt x="704547" y="3285274"/>
                  </a:lnTo>
                  <a:lnTo>
                    <a:pt x="714915" y="3240140"/>
                  </a:lnTo>
                  <a:lnTo>
                    <a:pt x="722439" y="3193986"/>
                  </a:lnTo>
                  <a:lnTo>
                    <a:pt x="727024" y="3146909"/>
                  </a:lnTo>
                  <a:lnTo>
                    <a:pt x="728574" y="3099005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D5130647-2D9D-741B-CE2C-16899121EE98}"/>
              </a:ext>
            </a:extLst>
          </p:cNvPr>
          <p:cNvGrpSpPr/>
          <p:nvPr userDrawn="1"/>
        </p:nvGrpSpPr>
        <p:grpSpPr>
          <a:xfrm>
            <a:off x="14060361" y="1"/>
            <a:ext cx="6043930" cy="3533140"/>
            <a:chOff x="14060361" y="-1"/>
            <a:chExt cx="6043930" cy="3533140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1A740B3B-8356-F6A4-25E1-82CE09205E86}"/>
                </a:ext>
              </a:extLst>
            </p:cNvPr>
            <p:cNvSpPr/>
            <p:nvPr/>
          </p:nvSpPr>
          <p:spPr>
            <a:xfrm>
              <a:off x="19017514" y="1313290"/>
              <a:ext cx="1087120" cy="635635"/>
            </a:xfrm>
            <a:custGeom>
              <a:avLst/>
              <a:gdLst/>
              <a:ahLst/>
              <a:cxnLst/>
              <a:rect l="l" t="t" r="r" b="b"/>
              <a:pathLst>
                <a:path w="1087119" h="635635">
                  <a:moveTo>
                    <a:pt x="0" y="0"/>
                  </a:moveTo>
                  <a:lnTo>
                    <a:pt x="1086584" y="635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3EE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C09C57B-4613-37FE-A2F8-DBF87F0443BE}"/>
                </a:ext>
              </a:extLst>
            </p:cNvPr>
            <p:cNvSpPr/>
            <p:nvPr/>
          </p:nvSpPr>
          <p:spPr>
            <a:xfrm>
              <a:off x="16770727" y="0"/>
              <a:ext cx="3333750" cy="1948814"/>
            </a:xfrm>
            <a:custGeom>
              <a:avLst/>
              <a:gdLst/>
              <a:ahLst/>
              <a:cxnLst/>
              <a:rect l="l" t="t" r="r" b="b"/>
              <a:pathLst>
                <a:path w="3333750" h="1948814">
                  <a:moveTo>
                    <a:pt x="3333374" y="0"/>
                  </a:moveTo>
                  <a:lnTo>
                    <a:pt x="0" y="0"/>
                  </a:lnTo>
                  <a:lnTo>
                    <a:pt x="3333374" y="1948422"/>
                  </a:lnTo>
                  <a:lnTo>
                    <a:pt x="3333374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26672333-B6CA-EA44-90BE-B22A8428B065}"/>
                </a:ext>
              </a:extLst>
            </p:cNvPr>
            <p:cNvSpPr/>
            <p:nvPr/>
          </p:nvSpPr>
          <p:spPr>
            <a:xfrm>
              <a:off x="14060360" y="5"/>
              <a:ext cx="6043930" cy="3533140"/>
            </a:xfrm>
            <a:custGeom>
              <a:avLst/>
              <a:gdLst/>
              <a:ahLst/>
              <a:cxnLst/>
              <a:rect l="l" t="t" r="r" b="b"/>
              <a:pathLst>
                <a:path w="6043930" h="3533140">
                  <a:moveTo>
                    <a:pt x="6043727" y="1948421"/>
                  </a:moveTo>
                  <a:lnTo>
                    <a:pt x="4957140" y="1313294"/>
                  </a:lnTo>
                  <a:lnTo>
                    <a:pt x="2710357" y="0"/>
                  </a:lnTo>
                  <a:lnTo>
                    <a:pt x="0" y="0"/>
                  </a:lnTo>
                  <a:lnTo>
                    <a:pt x="6043727" y="3532682"/>
                  </a:lnTo>
                  <a:lnTo>
                    <a:pt x="6043727" y="1948421"/>
                  </a:lnTo>
                  <a:close/>
                </a:path>
              </a:pathLst>
            </a:custGeom>
            <a:solidFill>
              <a:srgbClr val="FFCF03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4565B5-BEEC-7DD1-0710-95B2261D4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49" y="9834900"/>
            <a:ext cx="2898394" cy="69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76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E62D985C-3764-7DE8-C391-C509BE2C7509}"/>
              </a:ext>
            </a:extLst>
          </p:cNvPr>
          <p:cNvGrpSpPr/>
          <p:nvPr userDrawn="1"/>
        </p:nvGrpSpPr>
        <p:grpSpPr>
          <a:xfrm>
            <a:off x="2" y="14"/>
            <a:ext cx="728980" cy="11308715"/>
            <a:chOff x="0" y="0"/>
            <a:chExt cx="728980" cy="1130871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E9815B4-C9D9-220B-7FB9-3CCFD6583709}"/>
                </a:ext>
              </a:extLst>
            </p:cNvPr>
            <p:cNvSpPr/>
            <p:nvPr/>
          </p:nvSpPr>
          <p:spPr>
            <a:xfrm>
              <a:off x="0" y="0"/>
              <a:ext cx="728980" cy="3073400"/>
            </a:xfrm>
            <a:custGeom>
              <a:avLst/>
              <a:gdLst/>
              <a:ahLst/>
              <a:cxnLst/>
              <a:rect l="l" t="t" r="r" b="b"/>
              <a:pathLst>
                <a:path w="728980" h="3073400">
                  <a:moveTo>
                    <a:pt x="0" y="3073257"/>
                  </a:moveTo>
                  <a:lnTo>
                    <a:pt x="728574" y="3073257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30732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80E8AE58-E5DA-E781-36CE-73E2E5760C73}"/>
                </a:ext>
              </a:extLst>
            </p:cNvPr>
            <p:cNvSpPr/>
            <p:nvPr/>
          </p:nvSpPr>
          <p:spPr>
            <a:xfrm>
              <a:off x="0" y="3073257"/>
              <a:ext cx="728980" cy="5224780"/>
            </a:xfrm>
            <a:custGeom>
              <a:avLst/>
              <a:gdLst/>
              <a:ahLst/>
              <a:cxnLst/>
              <a:rect l="l" t="t" r="r" b="b"/>
              <a:pathLst>
                <a:path w="728980" h="5224780">
                  <a:moveTo>
                    <a:pt x="0" y="5224511"/>
                  </a:moveTo>
                  <a:lnTo>
                    <a:pt x="728574" y="5224511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5224511"/>
                  </a:lnTo>
                  <a:close/>
                </a:path>
              </a:pathLst>
            </a:custGeom>
            <a:solidFill>
              <a:srgbClr val="05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95A26A2-12CB-619B-6A21-D220C207C2AC}"/>
                </a:ext>
              </a:extLst>
            </p:cNvPr>
            <p:cNvSpPr/>
            <p:nvPr/>
          </p:nvSpPr>
          <p:spPr>
            <a:xfrm>
              <a:off x="0" y="8297767"/>
              <a:ext cx="728980" cy="3011170"/>
            </a:xfrm>
            <a:custGeom>
              <a:avLst/>
              <a:gdLst/>
              <a:ahLst/>
              <a:cxnLst/>
              <a:rect l="l" t="t" r="r" b="b"/>
              <a:pathLst>
                <a:path w="728980" h="3011170">
                  <a:moveTo>
                    <a:pt x="728574" y="0"/>
                  </a:moveTo>
                  <a:lnTo>
                    <a:pt x="0" y="0"/>
                  </a:lnTo>
                  <a:lnTo>
                    <a:pt x="0" y="3010787"/>
                  </a:lnTo>
                  <a:lnTo>
                    <a:pt x="728574" y="3010787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2D024BB7-A60E-29A7-7988-0E5C85E1EBF7}"/>
                </a:ext>
              </a:extLst>
            </p:cNvPr>
            <p:cNvSpPr/>
            <p:nvPr/>
          </p:nvSpPr>
          <p:spPr>
            <a:xfrm>
              <a:off x="0" y="3073251"/>
              <a:ext cx="728980" cy="3827779"/>
            </a:xfrm>
            <a:custGeom>
              <a:avLst/>
              <a:gdLst/>
              <a:ahLst/>
              <a:cxnLst/>
              <a:rect l="l" t="t" r="r" b="b"/>
              <a:pathLst>
                <a:path w="728980" h="3827779">
                  <a:moveTo>
                    <a:pt x="728574" y="0"/>
                  </a:moveTo>
                  <a:lnTo>
                    <a:pt x="0" y="0"/>
                  </a:lnTo>
                  <a:lnTo>
                    <a:pt x="0" y="3827579"/>
                  </a:lnTo>
                  <a:lnTo>
                    <a:pt x="47904" y="3826030"/>
                  </a:lnTo>
                  <a:lnTo>
                    <a:pt x="94981" y="3821444"/>
                  </a:lnTo>
                  <a:lnTo>
                    <a:pt x="141135" y="3813920"/>
                  </a:lnTo>
                  <a:lnTo>
                    <a:pt x="186269" y="3803552"/>
                  </a:lnTo>
                  <a:lnTo>
                    <a:pt x="230287" y="3790437"/>
                  </a:lnTo>
                  <a:lnTo>
                    <a:pt x="273094" y="3774670"/>
                  </a:lnTo>
                  <a:lnTo>
                    <a:pt x="314594" y="3756347"/>
                  </a:lnTo>
                  <a:lnTo>
                    <a:pt x="354690" y="3735566"/>
                  </a:lnTo>
                  <a:lnTo>
                    <a:pt x="393287" y="3712421"/>
                  </a:lnTo>
                  <a:lnTo>
                    <a:pt x="430288" y="3687008"/>
                  </a:lnTo>
                  <a:lnTo>
                    <a:pt x="465598" y="3659424"/>
                  </a:lnTo>
                  <a:lnTo>
                    <a:pt x="499121" y="3629765"/>
                  </a:lnTo>
                  <a:lnTo>
                    <a:pt x="530759" y="3598126"/>
                  </a:lnTo>
                  <a:lnTo>
                    <a:pt x="560419" y="3564603"/>
                  </a:lnTo>
                  <a:lnTo>
                    <a:pt x="588003" y="3529294"/>
                  </a:lnTo>
                  <a:lnTo>
                    <a:pt x="613416" y="3492292"/>
                  </a:lnTo>
                  <a:lnTo>
                    <a:pt x="636561" y="3453695"/>
                  </a:lnTo>
                  <a:lnTo>
                    <a:pt x="657342" y="3413599"/>
                  </a:lnTo>
                  <a:lnTo>
                    <a:pt x="675665" y="3372100"/>
                  </a:lnTo>
                  <a:lnTo>
                    <a:pt x="691431" y="3329292"/>
                  </a:lnTo>
                  <a:lnTo>
                    <a:pt x="704547" y="3285274"/>
                  </a:lnTo>
                  <a:lnTo>
                    <a:pt x="714915" y="3240140"/>
                  </a:lnTo>
                  <a:lnTo>
                    <a:pt x="722439" y="3193986"/>
                  </a:lnTo>
                  <a:lnTo>
                    <a:pt x="727024" y="3146909"/>
                  </a:lnTo>
                  <a:lnTo>
                    <a:pt x="728574" y="3099005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D5130647-2D9D-741B-CE2C-16899121EE98}"/>
              </a:ext>
            </a:extLst>
          </p:cNvPr>
          <p:cNvGrpSpPr/>
          <p:nvPr userDrawn="1"/>
        </p:nvGrpSpPr>
        <p:grpSpPr>
          <a:xfrm>
            <a:off x="14060361" y="2"/>
            <a:ext cx="6043930" cy="3533140"/>
            <a:chOff x="14060361" y="-1"/>
            <a:chExt cx="6043930" cy="3533140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1A740B3B-8356-F6A4-25E1-82CE09205E86}"/>
                </a:ext>
              </a:extLst>
            </p:cNvPr>
            <p:cNvSpPr/>
            <p:nvPr/>
          </p:nvSpPr>
          <p:spPr>
            <a:xfrm>
              <a:off x="19017514" y="1313290"/>
              <a:ext cx="1087120" cy="635635"/>
            </a:xfrm>
            <a:custGeom>
              <a:avLst/>
              <a:gdLst/>
              <a:ahLst/>
              <a:cxnLst/>
              <a:rect l="l" t="t" r="r" b="b"/>
              <a:pathLst>
                <a:path w="1087119" h="635635">
                  <a:moveTo>
                    <a:pt x="0" y="0"/>
                  </a:moveTo>
                  <a:lnTo>
                    <a:pt x="1086584" y="635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3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C09C57B-4613-37FE-A2F8-DBF87F0443BE}"/>
                </a:ext>
              </a:extLst>
            </p:cNvPr>
            <p:cNvSpPr/>
            <p:nvPr/>
          </p:nvSpPr>
          <p:spPr>
            <a:xfrm>
              <a:off x="16770727" y="0"/>
              <a:ext cx="3333750" cy="1948814"/>
            </a:xfrm>
            <a:custGeom>
              <a:avLst/>
              <a:gdLst/>
              <a:ahLst/>
              <a:cxnLst/>
              <a:rect l="l" t="t" r="r" b="b"/>
              <a:pathLst>
                <a:path w="3333750" h="1948814">
                  <a:moveTo>
                    <a:pt x="3333374" y="0"/>
                  </a:moveTo>
                  <a:lnTo>
                    <a:pt x="0" y="0"/>
                  </a:lnTo>
                  <a:lnTo>
                    <a:pt x="3333374" y="1948422"/>
                  </a:lnTo>
                  <a:lnTo>
                    <a:pt x="3333374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26672333-B6CA-EA44-90BE-B22A8428B065}"/>
                </a:ext>
              </a:extLst>
            </p:cNvPr>
            <p:cNvSpPr/>
            <p:nvPr/>
          </p:nvSpPr>
          <p:spPr>
            <a:xfrm>
              <a:off x="14060360" y="5"/>
              <a:ext cx="6043930" cy="3533140"/>
            </a:xfrm>
            <a:custGeom>
              <a:avLst/>
              <a:gdLst/>
              <a:ahLst/>
              <a:cxnLst/>
              <a:rect l="l" t="t" r="r" b="b"/>
              <a:pathLst>
                <a:path w="6043930" h="3533140">
                  <a:moveTo>
                    <a:pt x="6043727" y="1948421"/>
                  </a:moveTo>
                  <a:lnTo>
                    <a:pt x="4957140" y="1313294"/>
                  </a:lnTo>
                  <a:lnTo>
                    <a:pt x="2710357" y="0"/>
                  </a:lnTo>
                  <a:lnTo>
                    <a:pt x="0" y="0"/>
                  </a:lnTo>
                  <a:lnTo>
                    <a:pt x="6043727" y="3532682"/>
                  </a:lnTo>
                  <a:lnTo>
                    <a:pt x="6043727" y="1948421"/>
                  </a:lnTo>
                  <a:close/>
                </a:path>
              </a:pathLst>
            </a:custGeom>
            <a:solidFill>
              <a:srgbClr val="FFC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4565B5-BEEC-7DD1-0710-95B2261D4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49" y="9834900"/>
            <a:ext cx="2898394" cy="69657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"/>
          <p:cNvSpPr txBox="1">
            <a:spLocks noGrp="1"/>
          </p:cNvSpPr>
          <p:nvPr>
            <p:ph type="dt" idx="10"/>
          </p:nvPr>
        </p:nvSpPr>
        <p:spPr>
          <a:xfrm>
            <a:off x="502603" y="6988062"/>
            <a:ext cx="2345478" cy="401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460" tIns="50215" rIns="100460" bIns="5021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2"/>
          <p:cNvSpPr txBox="1">
            <a:spLocks noGrp="1"/>
          </p:cNvSpPr>
          <p:nvPr>
            <p:ph type="ftr" idx="11"/>
          </p:nvPr>
        </p:nvSpPr>
        <p:spPr>
          <a:xfrm>
            <a:off x="3434452" y="6988062"/>
            <a:ext cx="3183149" cy="401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460" tIns="50215" rIns="100460" bIns="5021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2"/>
          <p:cNvSpPr txBox="1">
            <a:spLocks noGrp="1"/>
          </p:cNvSpPr>
          <p:nvPr>
            <p:ph type="sldNum" idx="12"/>
          </p:nvPr>
        </p:nvSpPr>
        <p:spPr>
          <a:xfrm>
            <a:off x="7203969" y="6988062"/>
            <a:ext cx="2345478" cy="401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460" tIns="50215" rIns="100460" bIns="5021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886856" y="651336"/>
            <a:ext cx="14095904" cy="22581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36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886856" y="8790350"/>
            <a:ext cx="10058331" cy="1867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68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86857" y="3428358"/>
            <a:ext cx="14096951" cy="4843124"/>
          </a:xfrm>
          <a:prstGeom prst="rect">
            <a:avLst/>
          </a:prstGeom>
        </p:spPr>
        <p:txBody>
          <a:bodyPr/>
          <a:lstStyle>
            <a:lvl1pPr marL="376961" indent="-376961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1130884" indent="-376961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884807" indent="-376961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2638730" indent="-376961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3392653" indent="-376961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078150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609259CE-B13E-43C1-AF6F-9B132D17F98B}" type="datetimeFigureOut">
              <a:rPr lang="pt-BR" smtClean="0"/>
              <a:t>23/09/2025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B920F6BB-5E52-423C-AA0B-5E54109ED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639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">
  <p:cSld name="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body" idx="1"/>
          </p:nvPr>
        </p:nvSpPr>
        <p:spPr>
          <a:xfrm>
            <a:off x="1420922" y="403607"/>
            <a:ext cx="8398179" cy="166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53923" marR="0" lvl="0" indent="-376961" algn="l" rtl="0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>
                <a:srgbClr val="EBB547"/>
              </a:buClr>
              <a:buSzPts val="3600"/>
              <a:buFont typeface="Arial"/>
              <a:buNone/>
              <a:defRPr sz="5936" b="1" i="0" u="none" strike="noStrike" cap="none">
                <a:solidFill>
                  <a:srgbClr val="EBB5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07846" marR="0" lvl="1" indent="-628269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9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61768" marR="0" lvl="2" indent="-586384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32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015691" marR="0" lvl="3" indent="-565442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769614" marR="0" lvl="4" indent="-565442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23537" marR="0" lvl="5" indent="-565442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277460" marR="0" lvl="6" indent="-565442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031382" marR="0" lvl="7" indent="-565442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785305" marR="0" lvl="8" indent="-565442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5E9CF5A-3D39-D251-0543-DFA673DD53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445" t="37162" r="11915" b="30952"/>
          <a:stretch>
            <a:fillRect/>
          </a:stretch>
        </p:blipFill>
        <p:spPr>
          <a:xfrm>
            <a:off x="11948589" y="403608"/>
            <a:ext cx="4089003" cy="153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18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858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923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E62D985C-3764-7DE8-C391-C509BE2C7509}"/>
              </a:ext>
            </a:extLst>
          </p:cNvPr>
          <p:cNvGrpSpPr/>
          <p:nvPr userDrawn="1"/>
        </p:nvGrpSpPr>
        <p:grpSpPr>
          <a:xfrm>
            <a:off x="0" y="0"/>
            <a:ext cx="728980" cy="11308715"/>
            <a:chOff x="0" y="0"/>
            <a:chExt cx="728980" cy="1130871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E9815B4-C9D9-220B-7FB9-3CCFD6583709}"/>
                </a:ext>
              </a:extLst>
            </p:cNvPr>
            <p:cNvSpPr/>
            <p:nvPr/>
          </p:nvSpPr>
          <p:spPr>
            <a:xfrm>
              <a:off x="0" y="0"/>
              <a:ext cx="728980" cy="3073400"/>
            </a:xfrm>
            <a:custGeom>
              <a:avLst/>
              <a:gdLst/>
              <a:ahLst/>
              <a:cxnLst/>
              <a:rect l="l" t="t" r="r" b="b"/>
              <a:pathLst>
                <a:path w="728980" h="3073400">
                  <a:moveTo>
                    <a:pt x="0" y="3073257"/>
                  </a:moveTo>
                  <a:lnTo>
                    <a:pt x="728574" y="3073257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30732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80E8AE58-E5DA-E781-36CE-73E2E5760C73}"/>
                </a:ext>
              </a:extLst>
            </p:cNvPr>
            <p:cNvSpPr/>
            <p:nvPr/>
          </p:nvSpPr>
          <p:spPr>
            <a:xfrm>
              <a:off x="0" y="3073257"/>
              <a:ext cx="728980" cy="5224780"/>
            </a:xfrm>
            <a:custGeom>
              <a:avLst/>
              <a:gdLst/>
              <a:ahLst/>
              <a:cxnLst/>
              <a:rect l="l" t="t" r="r" b="b"/>
              <a:pathLst>
                <a:path w="728980" h="5224780">
                  <a:moveTo>
                    <a:pt x="0" y="5224511"/>
                  </a:moveTo>
                  <a:lnTo>
                    <a:pt x="728574" y="5224511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5224511"/>
                  </a:lnTo>
                  <a:close/>
                </a:path>
              </a:pathLst>
            </a:custGeom>
            <a:solidFill>
              <a:srgbClr val="05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95A26A2-12CB-619B-6A21-D220C207C2AC}"/>
                </a:ext>
              </a:extLst>
            </p:cNvPr>
            <p:cNvSpPr/>
            <p:nvPr/>
          </p:nvSpPr>
          <p:spPr>
            <a:xfrm>
              <a:off x="0" y="8297767"/>
              <a:ext cx="728980" cy="3011170"/>
            </a:xfrm>
            <a:custGeom>
              <a:avLst/>
              <a:gdLst/>
              <a:ahLst/>
              <a:cxnLst/>
              <a:rect l="l" t="t" r="r" b="b"/>
              <a:pathLst>
                <a:path w="728980" h="3011170">
                  <a:moveTo>
                    <a:pt x="728574" y="0"/>
                  </a:moveTo>
                  <a:lnTo>
                    <a:pt x="0" y="0"/>
                  </a:lnTo>
                  <a:lnTo>
                    <a:pt x="0" y="3010787"/>
                  </a:lnTo>
                  <a:lnTo>
                    <a:pt x="728574" y="3010787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2D024BB7-A60E-29A7-7988-0E5C85E1EBF7}"/>
                </a:ext>
              </a:extLst>
            </p:cNvPr>
            <p:cNvSpPr/>
            <p:nvPr/>
          </p:nvSpPr>
          <p:spPr>
            <a:xfrm>
              <a:off x="0" y="3073251"/>
              <a:ext cx="728980" cy="3827779"/>
            </a:xfrm>
            <a:custGeom>
              <a:avLst/>
              <a:gdLst/>
              <a:ahLst/>
              <a:cxnLst/>
              <a:rect l="l" t="t" r="r" b="b"/>
              <a:pathLst>
                <a:path w="728980" h="3827779">
                  <a:moveTo>
                    <a:pt x="728574" y="0"/>
                  </a:moveTo>
                  <a:lnTo>
                    <a:pt x="0" y="0"/>
                  </a:lnTo>
                  <a:lnTo>
                    <a:pt x="0" y="3827579"/>
                  </a:lnTo>
                  <a:lnTo>
                    <a:pt x="47904" y="3826030"/>
                  </a:lnTo>
                  <a:lnTo>
                    <a:pt x="94981" y="3821444"/>
                  </a:lnTo>
                  <a:lnTo>
                    <a:pt x="141135" y="3813920"/>
                  </a:lnTo>
                  <a:lnTo>
                    <a:pt x="186269" y="3803552"/>
                  </a:lnTo>
                  <a:lnTo>
                    <a:pt x="230287" y="3790437"/>
                  </a:lnTo>
                  <a:lnTo>
                    <a:pt x="273094" y="3774670"/>
                  </a:lnTo>
                  <a:lnTo>
                    <a:pt x="314594" y="3756347"/>
                  </a:lnTo>
                  <a:lnTo>
                    <a:pt x="354690" y="3735566"/>
                  </a:lnTo>
                  <a:lnTo>
                    <a:pt x="393287" y="3712421"/>
                  </a:lnTo>
                  <a:lnTo>
                    <a:pt x="430288" y="3687008"/>
                  </a:lnTo>
                  <a:lnTo>
                    <a:pt x="465598" y="3659424"/>
                  </a:lnTo>
                  <a:lnTo>
                    <a:pt x="499121" y="3629765"/>
                  </a:lnTo>
                  <a:lnTo>
                    <a:pt x="530759" y="3598126"/>
                  </a:lnTo>
                  <a:lnTo>
                    <a:pt x="560419" y="3564603"/>
                  </a:lnTo>
                  <a:lnTo>
                    <a:pt x="588003" y="3529294"/>
                  </a:lnTo>
                  <a:lnTo>
                    <a:pt x="613416" y="3492292"/>
                  </a:lnTo>
                  <a:lnTo>
                    <a:pt x="636561" y="3453695"/>
                  </a:lnTo>
                  <a:lnTo>
                    <a:pt x="657342" y="3413599"/>
                  </a:lnTo>
                  <a:lnTo>
                    <a:pt x="675665" y="3372100"/>
                  </a:lnTo>
                  <a:lnTo>
                    <a:pt x="691431" y="3329292"/>
                  </a:lnTo>
                  <a:lnTo>
                    <a:pt x="704547" y="3285274"/>
                  </a:lnTo>
                  <a:lnTo>
                    <a:pt x="714915" y="3240140"/>
                  </a:lnTo>
                  <a:lnTo>
                    <a:pt x="722439" y="3193986"/>
                  </a:lnTo>
                  <a:lnTo>
                    <a:pt x="727024" y="3146909"/>
                  </a:lnTo>
                  <a:lnTo>
                    <a:pt x="728574" y="3099005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D5130647-2D9D-741B-CE2C-16899121EE98}"/>
              </a:ext>
            </a:extLst>
          </p:cNvPr>
          <p:cNvGrpSpPr/>
          <p:nvPr userDrawn="1"/>
        </p:nvGrpSpPr>
        <p:grpSpPr>
          <a:xfrm>
            <a:off x="14060361" y="-1"/>
            <a:ext cx="6043930" cy="3533140"/>
            <a:chOff x="14060361" y="-1"/>
            <a:chExt cx="6043930" cy="3533140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1A740B3B-8356-F6A4-25E1-82CE09205E86}"/>
                </a:ext>
              </a:extLst>
            </p:cNvPr>
            <p:cNvSpPr/>
            <p:nvPr/>
          </p:nvSpPr>
          <p:spPr>
            <a:xfrm>
              <a:off x="19017514" y="1313290"/>
              <a:ext cx="1087120" cy="635635"/>
            </a:xfrm>
            <a:custGeom>
              <a:avLst/>
              <a:gdLst/>
              <a:ahLst/>
              <a:cxnLst/>
              <a:rect l="l" t="t" r="r" b="b"/>
              <a:pathLst>
                <a:path w="1087119" h="635635">
                  <a:moveTo>
                    <a:pt x="0" y="0"/>
                  </a:moveTo>
                  <a:lnTo>
                    <a:pt x="1086584" y="635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3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C09C57B-4613-37FE-A2F8-DBF87F0443BE}"/>
                </a:ext>
              </a:extLst>
            </p:cNvPr>
            <p:cNvSpPr/>
            <p:nvPr/>
          </p:nvSpPr>
          <p:spPr>
            <a:xfrm>
              <a:off x="16770727" y="0"/>
              <a:ext cx="3333750" cy="1948814"/>
            </a:xfrm>
            <a:custGeom>
              <a:avLst/>
              <a:gdLst/>
              <a:ahLst/>
              <a:cxnLst/>
              <a:rect l="l" t="t" r="r" b="b"/>
              <a:pathLst>
                <a:path w="3333750" h="1948814">
                  <a:moveTo>
                    <a:pt x="3333374" y="0"/>
                  </a:moveTo>
                  <a:lnTo>
                    <a:pt x="0" y="0"/>
                  </a:lnTo>
                  <a:lnTo>
                    <a:pt x="3333374" y="1948422"/>
                  </a:lnTo>
                  <a:lnTo>
                    <a:pt x="3333374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26672333-B6CA-EA44-90BE-B22A8428B065}"/>
                </a:ext>
              </a:extLst>
            </p:cNvPr>
            <p:cNvSpPr/>
            <p:nvPr/>
          </p:nvSpPr>
          <p:spPr>
            <a:xfrm>
              <a:off x="14060360" y="5"/>
              <a:ext cx="6043930" cy="3533140"/>
            </a:xfrm>
            <a:custGeom>
              <a:avLst/>
              <a:gdLst/>
              <a:ahLst/>
              <a:cxnLst/>
              <a:rect l="l" t="t" r="r" b="b"/>
              <a:pathLst>
                <a:path w="6043930" h="3533140">
                  <a:moveTo>
                    <a:pt x="6043727" y="1948421"/>
                  </a:moveTo>
                  <a:lnTo>
                    <a:pt x="4957140" y="1313294"/>
                  </a:lnTo>
                  <a:lnTo>
                    <a:pt x="2710357" y="0"/>
                  </a:lnTo>
                  <a:lnTo>
                    <a:pt x="0" y="0"/>
                  </a:lnTo>
                  <a:lnTo>
                    <a:pt x="6043727" y="3532682"/>
                  </a:lnTo>
                  <a:lnTo>
                    <a:pt x="6043727" y="1948421"/>
                  </a:lnTo>
                  <a:close/>
                </a:path>
              </a:pathLst>
            </a:custGeom>
            <a:solidFill>
              <a:srgbClr val="FFC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4565B5-BEEC-7DD1-0710-95B2261D4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50" y="9834900"/>
            <a:ext cx="2898394" cy="69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28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E62D985C-3764-7DE8-C391-C509BE2C7509}"/>
              </a:ext>
            </a:extLst>
          </p:cNvPr>
          <p:cNvGrpSpPr/>
          <p:nvPr userDrawn="1"/>
        </p:nvGrpSpPr>
        <p:grpSpPr>
          <a:xfrm>
            <a:off x="0" y="635"/>
            <a:ext cx="728980" cy="11308715"/>
            <a:chOff x="0" y="0"/>
            <a:chExt cx="728980" cy="1130871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E9815B4-C9D9-220B-7FB9-3CCFD6583709}"/>
                </a:ext>
              </a:extLst>
            </p:cNvPr>
            <p:cNvSpPr/>
            <p:nvPr/>
          </p:nvSpPr>
          <p:spPr>
            <a:xfrm>
              <a:off x="0" y="0"/>
              <a:ext cx="728980" cy="3073400"/>
            </a:xfrm>
            <a:custGeom>
              <a:avLst/>
              <a:gdLst/>
              <a:ahLst/>
              <a:cxnLst/>
              <a:rect l="l" t="t" r="r" b="b"/>
              <a:pathLst>
                <a:path w="728980" h="3073400">
                  <a:moveTo>
                    <a:pt x="0" y="3073257"/>
                  </a:moveTo>
                  <a:lnTo>
                    <a:pt x="728574" y="3073257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30732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80E8AE58-E5DA-E781-36CE-73E2E5760C73}"/>
                </a:ext>
              </a:extLst>
            </p:cNvPr>
            <p:cNvSpPr/>
            <p:nvPr/>
          </p:nvSpPr>
          <p:spPr>
            <a:xfrm>
              <a:off x="0" y="3073257"/>
              <a:ext cx="728980" cy="5224780"/>
            </a:xfrm>
            <a:custGeom>
              <a:avLst/>
              <a:gdLst/>
              <a:ahLst/>
              <a:cxnLst/>
              <a:rect l="l" t="t" r="r" b="b"/>
              <a:pathLst>
                <a:path w="728980" h="5224780">
                  <a:moveTo>
                    <a:pt x="0" y="5224511"/>
                  </a:moveTo>
                  <a:lnTo>
                    <a:pt x="728574" y="5224511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5224511"/>
                  </a:lnTo>
                  <a:close/>
                </a:path>
              </a:pathLst>
            </a:custGeom>
            <a:solidFill>
              <a:srgbClr val="05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95A26A2-12CB-619B-6A21-D220C207C2AC}"/>
                </a:ext>
              </a:extLst>
            </p:cNvPr>
            <p:cNvSpPr/>
            <p:nvPr/>
          </p:nvSpPr>
          <p:spPr>
            <a:xfrm>
              <a:off x="0" y="8297767"/>
              <a:ext cx="728980" cy="3011170"/>
            </a:xfrm>
            <a:custGeom>
              <a:avLst/>
              <a:gdLst/>
              <a:ahLst/>
              <a:cxnLst/>
              <a:rect l="l" t="t" r="r" b="b"/>
              <a:pathLst>
                <a:path w="728980" h="3011170">
                  <a:moveTo>
                    <a:pt x="728574" y="0"/>
                  </a:moveTo>
                  <a:lnTo>
                    <a:pt x="0" y="0"/>
                  </a:lnTo>
                  <a:lnTo>
                    <a:pt x="0" y="3010787"/>
                  </a:lnTo>
                  <a:lnTo>
                    <a:pt x="728574" y="3010787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2D024BB7-A60E-29A7-7988-0E5C85E1EBF7}"/>
                </a:ext>
              </a:extLst>
            </p:cNvPr>
            <p:cNvSpPr/>
            <p:nvPr/>
          </p:nvSpPr>
          <p:spPr>
            <a:xfrm>
              <a:off x="0" y="3073251"/>
              <a:ext cx="728980" cy="3827779"/>
            </a:xfrm>
            <a:custGeom>
              <a:avLst/>
              <a:gdLst/>
              <a:ahLst/>
              <a:cxnLst/>
              <a:rect l="l" t="t" r="r" b="b"/>
              <a:pathLst>
                <a:path w="728980" h="3827779">
                  <a:moveTo>
                    <a:pt x="728574" y="0"/>
                  </a:moveTo>
                  <a:lnTo>
                    <a:pt x="0" y="0"/>
                  </a:lnTo>
                  <a:lnTo>
                    <a:pt x="0" y="3827579"/>
                  </a:lnTo>
                  <a:lnTo>
                    <a:pt x="47904" y="3826030"/>
                  </a:lnTo>
                  <a:lnTo>
                    <a:pt x="94981" y="3821444"/>
                  </a:lnTo>
                  <a:lnTo>
                    <a:pt x="141135" y="3813920"/>
                  </a:lnTo>
                  <a:lnTo>
                    <a:pt x="186269" y="3803552"/>
                  </a:lnTo>
                  <a:lnTo>
                    <a:pt x="230287" y="3790437"/>
                  </a:lnTo>
                  <a:lnTo>
                    <a:pt x="273094" y="3774670"/>
                  </a:lnTo>
                  <a:lnTo>
                    <a:pt x="314594" y="3756347"/>
                  </a:lnTo>
                  <a:lnTo>
                    <a:pt x="354690" y="3735566"/>
                  </a:lnTo>
                  <a:lnTo>
                    <a:pt x="393287" y="3712421"/>
                  </a:lnTo>
                  <a:lnTo>
                    <a:pt x="430288" y="3687008"/>
                  </a:lnTo>
                  <a:lnTo>
                    <a:pt x="465598" y="3659424"/>
                  </a:lnTo>
                  <a:lnTo>
                    <a:pt x="499121" y="3629765"/>
                  </a:lnTo>
                  <a:lnTo>
                    <a:pt x="530759" y="3598126"/>
                  </a:lnTo>
                  <a:lnTo>
                    <a:pt x="560419" y="3564603"/>
                  </a:lnTo>
                  <a:lnTo>
                    <a:pt x="588003" y="3529294"/>
                  </a:lnTo>
                  <a:lnTo>
                    <a:pt x="613416" y="3492292"/>
                  </a:lnTo>
                  <a:lnTo>
                    <a:pt x="636561" y="3453695"/>
                  </a:lnTo>
                  <a:lnTo>
                    <a:pt x="657342" y="3413599"/>
                  </a:lnTo>
                  <a:lnTo>
                    <a:pt x="675665" y="3372100"/>
                  </a:lnTo>
                  <a:lnTo>
                    <a:pt x="691431" y="3329292"/>
                  </a:lnTo>
                  <a:lnTo>
                    <a:pt x="704547" y="3285274"/>
                  </a:lnTo>
                  <a:lnTo>
                    <a:pt x="714915" y="3240140"/>
                  </a:lnTo>
                  <a:lnTo>
                    <a:pt x="722439" y="3193986"/>
                  </a:lnTo>
                  <a:lnTo>
                    <a:pt x="727024" y="3146909"/>
                  </a:lnTo>
                  <a:lnTo>
                    <a:pt x="728574" y="3099005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D5130647-2D9D-741B-CE2C-16899121EE98}"/>
              </a:ext>
            </a:extLst>
          </p:cNvPr>
          <p:cNvGrpSpPr/>
          <p:nvPr userDrawn="1"/>
        </p:nvGrpSpPr>
        <p:grpSpPr>
          <a:xfrm>
            <a:off x="14060361" y="-1"/>
            <a:ext cx="6043930" cy="3533140"/>
            <a:chOff x="14060361" y="-1"/>
            <a:chExt cx="6043930" cy="3533140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1A740B3B-8356-F6A4-25E1-82CE09205E86}"/>
                </a:ext>
              </a:extLst>
            </p:cNvPr>
            <p:cNvSpPr/>
            <p:nvPr/>
          </p:nvSpPr>
          <p:spPr>
            <a:xfrm>
              <a:off x="19017514" y="1313290"/>
              <a:ext cx="1087120" cy="635635"/>
            </a:xfrm>
            <a:custGeom>
              <a:avLst/>
              <a:gdLst/>
              <a:ahLst/>
              <a:cxnLst/>
              <a:rect l="l" t="t" r="r" b="b"/>
              <a:pathLst>
                <a:path w="1087119" h="635635">
                  <a:moveTo>
                    <a:pt x="0" y="0"/>
                  </a:moveTo>
                  <a:lnTo>
                    <a:pt x="1086584" y="635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3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C09C57B-4613-37FE-A2F8-DBF87F0443BE}"/>
                </a:ext>
              </a:extLst>
            </p:cNvPr>
            <p:cNvSpPr/>
            <p:nvPr/>
          </p:nvSpPr>
          <p:spPr>
            <a:xfrm>
              <a:off x="16770727" y="0"/>
              <a:ext cx="3333750" cy="1948814"/>
            </a:xfrm>
            <a:custGeom>
              <a:avLst/>
              <a:gdLst/>
              <a:ahLst/>
              <a:cxnLst/>
              <a:rect l="l" t="t" r="r" b="b"/>
              <a:pathLst>
                <a:path w="3333750" h="1948814">
                  <a:moveTo>
                    <a:pt x="3333374" y="0"/>
                  </a:moveTo>
                  <a:lnTo>
                    <a:pt x="0" y="0"/>
                  </a:lnTo>
                  <a:lnTo>
                    <a:pt x="3333374" y="1948422"/>
                  </a:lnTo>
                  <a:lnTo>
                    <a:pt x="3333374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26672333-B6CA-EA44-90BE-B22A8428B065}"/>
                </a:ext>
              </a:extLst>
            </p:cNvPr>
            <p:cNvSpPr/>
            <p:nvPr/>
          </p:nvSpPr>
          <p:spPr>
            <a:xfrm>
              <a:off x="14060360" y="5"/>
              <a:ext cx="6043930" cy="3533140"/>
            </a:xfrm>
            <a:custGeom>
              <a:avLst/>
              <a:gdLst/>
              <a:ahLst/>
              <a:cxnLst/>
              <a:rect l="l" t="t" r="r" b="b"/>
              <a:pathLst>
                <a:path w="6043930" h="3533140">
                  <a:moveTo>
                    <a:pt x="6043727" y="1948421"/>
                  </a:moveTo>
                  <a:lnTo>
                    <a:pt x="4957140" y="1313294"/>
                  </a:lnTo>
                  <a:lnTo>
                    <a:pt x="2710357" y="0"/>
                  </a:lnTo>
                  <a:lnTo>
                    <a:pt x="0" y="0"/>
                  </a:lnTo>
                  <a:lnTo>
                    <a:pt x="6043727" y="3532682"/>
                  </a:lnTo>
                  <a:lnTo>
                    <a:pt x="6043727" y="1948421"/>
                  </a:lnTo>
                  <a:close/>
                </a:path>
              </a:pathLst>
            </a:custGeom>
            <a:solidFill>
              <a:srgbClr val="FFC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4565B5-BEEC-7DD1-0710-95B2261D4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50" y="9834900"/>
            <a:ext cx="2898394" cy="69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55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E62D985C-3764-7DE8-C391-C509BE2C7509}"/>
              </a:ext>
            </a:extLst>
          </p:cNvPr>
          <p:cNvGrpSpPr/>
          <p:nvPr userDrawn="1"/>
        </p:nvGrpSpPr>
        <p:grpSpPr>
          <a:xfrm>
            <a:off x="1" y="1"/>
            <a:ext cx="728980" cy="11308715"/>
            <a:chOff x="0" y="0"/>
            <a:chExt cx="728980" cy="1130871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E9815B4-C9D9-220B-7FB9-3CCFD6583709}"/>
                </a:ext>
              </a:extLst>
            </p:cNvPr>
            <p:cNvSpPr/>
            <p:nvPr/>
          </p:nvSpPr>
          <p:spPr>
            <a:xfrm>
              <a:off x="0" y="0"/>
              <a:ext cx="728980" cy="3073400"/>
            </a:xfrm>
            <a:custGeom>
              <a:avLst/>
              <a:gdLst/>
              <a:ahLst/>
              <a:cxnLst/>
              <a:rect l="l" t="t" r="r" b="b"/>
              <a:pathLst>
                <a:path w="728980" h="3073400">
                  <a:moveTo>
                    <a:pt x="0" y="3073257"/>
                  </a:moveTo>
                  <a:lnTo>
                    <a:pt x="728574" y="3073257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30732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80E8AE58-E5DA-E781-36CE-73E2E5760C73}"/>
                </a:ext>
              </a:extLst>
            </p:cNvPr>
            <p:cNvSpPr/>
            <p:nvPr/>
          </p:nvSpPr>
          <p:spPr>
            <a:xfrm>
              <a:off x="0" y="3073257"/>
              <a:ext cx="728980" cy="5224780"/>
            </a:xfrm>
            <a:custGeom>
              <a:avLst/>
              <a:gdLst/>
              <a:ahLst/>
              <a:cxnLst/>
              <a:rect l="l" t="t" r="r" b="b"/>
              <a:pathLst>
                <a:path w="728980" h="5224780">
                  <a:moveTo>
                    <a:pt x="0" y="5224511"/>
                  </a:moveTo>
                  <a:lnTo>
                    <a:pt x="728574" y="5224511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5224511"/>
                  </a:lnTo>
                  <a:close/>
                </a:path>
              </a:pathLst>
            </a:custGeom>
            <a:solidFill>
              <a:srgbClr val="05D30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95A26A2-12CB-619B-6A21-D220C207C2AC}"/>
                </a:ext>
              </a:extLst>
            </p:cNvPr>
            <p:cNvSpPr/>
            <p:nvPr/>
          </p:nvSpPr>
          <p:spPr>
            <a:xfrm>
              <a:off x="0" y="8297767"/>
              <a:ext cx="728980" cy="3011170"/>
            </a:xfrm>
            <a:custGeom>
              <a:avLst/>
              <a:gdLst/>
              <a:ahLst/>
              <a:cxnLst/>
              <a:rect l="l" t="t" r="r" b="b"/>
              <a:pathLst>
                <a:path w="728980" h="3011170">
                  <a:moveTo>
                    <a:pt x="728574" y="0"/>
                  </a:moveTo>
                  <a:lnTo>
                    <a:pt x="0" y="0"/>
                  </a:lnTo>
                  <a:lnTo>
                    <a:pt x="0" y="3010787"/>
                  </a:lnTo>
                  <a:lnTo>
                    <a:pt x="728574" y="3010787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2D024BB7-A60E-29A7-7988-0E5C85E1EBF7}"/>
                </a:ext>
              </a:extLst>
            </p:cNvPr>
            <p:cNvSpPr/>
            <p:nvPr/>
          </p:nvSpPr>
          <p:spPr>
            <a:xfrm>
              <a:off x="0" y="3073251"/>
              <a:ext cx="728980" cy="3827779"/>
            </a:xfrm>
            <a:custGeom>
              <a:avLst/>
              <a:gdLst/>
              <a:ahLst/>
              <a:cxnLst/>
              <a:rect l="l" t="t" r="r" b="b"/>
              <a:pathLst>
                <a:path w="728980" h="3827779">
                  <a:moveTo>
                    <a:pt x="728574" y="0"/>
                  </a:moveTo>
                  <a:lnTo>
                    <a:pt x="0" y="0"/>
                  </a:lnTo>
                  <a:lnTo>
                    <a:pt x="0" y="3827579"/>
                  </a:lnTo>
                  <a:lnTo>
                    <a:pt x="47904" y="3826030"/>
                  </a:lnTo>
                  <a:lnTo>
                    <a:pt x="94981" y="3821444"/>
                  </a:lnTo>
                  <a:lnTo>
                    <a:pt x="141135" y="3813920"/>
                  </a:lnTo>
                  <a:lnTo>
                    <a:pt x="186269" y="3803552"/>
                  </a:lnTo>
                  <a:lnTo>
                    <a:pt x="230287" y="3790437"/>
                  </a:lnTo>
                  <a:lnTo>
                    <a:pt x="273094" y="3774670"/>
                  </a:lnTo>
                  <a:lnTo>
                    <a:pt x="314594" y="3756347"/>
                  </a:lnTo>
                  <a:lnTo>
                    <a:pt x="354690" y="3735566"/>
                  </a:lnTo>
                  <a:lnTo>
                    <a:pt x="393287" y="3712421"/>
                  </a:lnTo>
                  <a:lnTo>
                    <a:pt x="430288" y="3687008"/>
                  </a:lnTo>
                  <a:lnTo>
                    <a:pt x="465598" y="3659424"/>
                  </a:lnTo>
                  <a:lnTo>
                    <a:pt x="499121" y="3629765"/>
                  </a:lnTo>
                  <a:lnTo>
                    <a:pt x="530759" y="3598126"/>
                  </a:lnTo>
                  <a:lnTo>
                    <a:pt x="560419" y="3564603"/>
                  </a:lnTo>
                  <a:lnTo>
                    <a:pt x="588003" y="3529294"/>
                  </a:lnTo>
                  <a:lnTo>
                    <a:pt x="613416" y="3492292"/>
                  </a:lnTo>
                  <a:lnTo>
                    <a:pt x="636561" y="3453695"/>
                  </a:lnTo>
                  <a:lnTo>
                    <a:pt x="657342" y="3413599"/>
                  </a:lnTo>
                  <a:lnTo>
                    <a:pt x="675665" y="3372100"/>
                  </a:lnTo>
                  <a:lnTo>
                    <a:pt x="691431" y="3329292"/>
                  </a:lnTo>
                  <a:lnTo>
                    <a:pt x="704547" y="3285274"/>
                  </a:lnTo>
                  <a:lnTo>
                    <a:pt x="714915" y="3240140"/>
                  </a:lnTo>
                  <a:lnTo>
                    <a:pt x="722439" y="3193986"/>
                  </a:lnTo>
                  <a:lnTo>
                    <a:pt x="727024" y="3146909"/>
                  </a:lnTo>
                  <a:lnTo>
                    <a:pt x="728574" y="3099005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D5130647-2D9D-741B-CE2C-16899121EE98}"/>
              </a:ext>
            </a:extLst>
          </p:cNvPr>
          <p:cNvGrpSpPr/>
          <p:nvPr userDrawn="1"/>
        </p:nvGrpSpPr>
        <p:grpSpPr>
          <a:xfrm>
            <a:off x="14060361" y="1"/>
            <a:ext cx="6043930" cy="3533140"/>
            <a:chOff x="14060361" y="-1"/>
            <a:chExt cx="6043930" cy="3533140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1A740B3B-8356-F6A4-25E1-82CE09205E86}"/>
                </a:ext>
              </a:extLst>
            </p:cNvPr>
            <p:cNvSpPr/>
            <p:nvPr/>
          </p:nvSpPr>
          <p:spPr>
            <a:xfrm>
              <a:off x="19017514" y="1313290"/>
              <a:ext cx="1087120" cy="635635"/>
            </a:xfrm>
            <a:custGeom>
              <a:avLst/>
              <a:gdLst/>
              <a:ahLst/>
              <a:cxnLst/>
              <a:rect l="l" t="t" r="r" b="b"/>
              <a:pathLst>
                <a:path w="1087119" h="635635">
                  <a:moveTo>
                    <a:pt x="0" y="0"/>
                  </a:moveTo>
                  <a:lnTo>
                    <a:pt x="1086584" y="635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3EE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C09C57B-4613-37FE-A2F8-DBF87F0443BE}"/>
                </a:ext>
              </a:extLst>
            </p:cNvPr>
            <p:cNvSpPr/>
            <p:nvPr/>
          </p:nvSpPr>
          <p:spPr>
            <a:xfrm>
              <a:off x="16770727" y="0"/>
              <a:ext cx="3333750" cy="1948814"/>
            </a:xfrm>
            <a:custGeom>
              <a:avLst/>
              <a:gdLst/>
              <a:ahLst/>
              <a:cxnLst/>
              <a:rect l="l" t="t" r="r" b="b"/>
              <a:pathLst>
                <a:path w="3333750" h="1948814">
                  <a:moveTo>
                    <a:pt x="3333374" y="0"/>
                  </a:moveTo>
                  <a:lnTo>
                    <a:pt x="0" y="0"/>
                  </a:lnTo>
                  <a:lnTo>
                    <a:pt x="3333374" y="1948422"/>
                  </a:lnTo>
                  <a:lnTo>
                    <a:pt x="3333374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26672333-B6CA-EA44-90BE-B22A8428B065}"/>
                </a:ext>
              </a:extLst>
            </p:cNvPr>
            <p:cNvSpPr/>
            <p:nvPr/>
          </p:nvSpPr>
          <p:spPr>
            <a:xfrm>
              <a:off x="14060360" y="5"/>
              <a:ext cx="6043930" cy="3533140"/>
            </a:xfrm>
            <a:custGeom>
              <a:avLst/>
              <a:gdLst/>
              <a:ahLst/>
              <a:cxnLst/>
              <a:rect l="l" t="t" r="r" b="b"/>
              <a:pathLst>
                <a:path w="6043930" h="3533140">
                  <a:moveTo>
                    <a:pt x="6043727" y="1948421"/>
                  </a:moveTo>
                  <a:lnTo>
                    <a:pt x="4957140" y="1313294"/>
                  </a:lnTo>
                  <a:lnTo>
                    <a:pt x="2710357" y="0"/>
                  </a:lnTo>
                  <a:lnTo>
                    <a:pt x="0" y="0"/>
                  </a:lnTo>
                  <a:lnTo>
                    <a:pt x="6043727" y="3532682"/>
                  </a:lnTo>
                  <a:lnTo>
                    <a:pt x="6043727" y="1948421"/>
                  </a:lnTo>
                  <a:close/>
                </a:path>
              </a:pathLst>
            </a:custGeom>
            <a:solidFill>
              <a:srgbClr val="FFCF03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4565B5-BEEC-7DD1-0710-95B2261D4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405" y="10416075"/>
            <a:ext cx="2898394" cy="69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97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E62D985C-3764-7DE8-C391-C509BE2C7509}"/>
              </a:ext>
            </a:extLst>
          </p:cNvPr>
          <p:cNvGrpSpPr/>
          <p:nvPr userDrawn="1"/>
        </p:nvGrpSpPr>
        <p:grpSpPr>
          <a:xfrm>
            <a:off x="1" y="1"/>
            <a:ext cx="728980" cy="11308715"/>
            <a:chOff x="0" y="0"/>
            <a:chExt cx="728980" cy="1130871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E9815B4-C9D9-220B-7FB9-3CCFD6583709}"/>
                </a:ext>
              </a:extLst>
            </p:cNvPr>
            <p:cNvSpPr/>
            <p:nvPr/>
          </p:nvSpPr>
          <p:spPr>
            <a:xfrm>
              <a:off x="0" y="0"/>
              <a:ext cx="728980" cy="3073400"/>
            </a:xfrm>
            <a:custGeom>
              <a:avLst/>
              <a:gdLst/>
              <a:ahLst/>
              <a:cxnLst/>
              <a:rect l="l" t="t" r="r" b="b"/>
              <a:pathLst>
                <a:path w="728980" h="3073400">
                  <a:moveTo>
                    <a:pt x="0" y="3073257"/>
                  </a:moveTo>
                  <a:lnTo>
                    <a:pt x="728574" y="3073257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30732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80E8AE58-E5DA-E781-36CE-73E2E5760C73}"/>
                </a:ext>
              </a:extLst>
            </p:cNvPr>
            <p:cNvSpPr/>
            <p:nvPr/>
          </p:nvSpPr>
          <p:spPr>
            <a:xfrm>
              <a:off x="0" y="3073257"/>
              <a:ext cx="728980" cy="5224780"/>
            </a:xfrm>
            <a:custGeom>
              <a:avLst/>
              <a:gdLst/>
              <a:ahLst/>
              <a:cxnLst/>
              <a:rect l="l" t="t" r="r" b="b"/>
              <a:pathLst>
                <a:path w="728980" h="5224780">
                  <a:moveTo>
                    <a:pt x="0" y="5224511"/>
                  </a:moveTo>
                  <a:lnTo>
                    <a:pt x="728574" y="5224511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5224511"/>
                  </a:lnTo>
                  <a:close/>
                </a:path>
              </a:pathLst>
            </a:custGeom>
            <a:solidFill>
              <a:srgbClr val="05D30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95A26A2-12CB-619B-6A21-D220C207C2AC}"/>
                </a:ext>
              </a:extLst>
            </p:cNvPr>
            <p:cNvSpPr/>
            <p:nvPr/>
          </p:nvSpPr>
          <p:spPr>
            <a:xfrm>
              <a:off x="0" y="8297767"/>
              <a:ext cx="728980" cy="3011170"/>
            </a:xfrm>
            <a:custGeom>
              <a:avLst/>
              <a:gdLst/>
              <a:ahLst/>
              <a:cxnLst/>
              <a:rect l="l" t="t" r="r" b="b"/>
              <a:pathLst>
                <a:path w="728980" h="3011170">
                  <a:moveTo>
                    <a:pt x="728574" y="0"/>
                  </a:moveTo>
                  <a:lnTo>
                    <a:pt x="0" y="0"/>
                  </a:lnTo>
                  <a:lnTo>
                    <a:pt x="0" y="3010787"/>
                  </a:lnTo>
                  <a:lnTo>
                    <a:pt x="728574" y="3010787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2D024BB7-A60E-29A7-7988-0E5C85E1EBF7}"/>
                </a:ext>
              </a:extLst>
            </p:cNvPr>
            <p:cNvSpPr/>
            <p:nvPr/>
          </p:nvSpPr>
          <p:spPr>
            <a:xfrm>
              <a:off x="0" y="3073251"/>
              <a:ext cx="728980" cy="3827779"/>
            </a:xfrm>
            <a:custGeom>
              <a:avLst/>
              <a:gdLst/>
              <a:ahLst/>
              <a:cxnLst/>
              <a:rect l="l" t="t" r="r" b="b"/>
              <a:pathLst>
                <a:path w="728980" h="3827779">
                  <a:moveTo>
                    <a:pt x="728574" y="0"/>
                  </a:moveTo>
                  <a:lnTo>
                    <a:pt x="0" y="0"/>
                  </a:lnTo>
                  <a:lnTo>
                    <a:pt x="0" y="3827579"/>
                  </a:lnTo>
                  <a:lnTo>
                    <a:pt x="47904" y="3826030"/>
                  </a:lnTo>
                  <a:lnTo>
                    <a:pt x="94981" y="3821444"/>
                  </a:lnTo>
                  <a:lnTo>
                    <a:pt x="141135" y="3813920"/>
                  </a:lnTo>
                  <a:lnTo>
                    <a:pt x="186269" y="3803552"/>
                  </a:lnTo>
                  <a:lnTo>
                    <a:pt x="230287" y="3790437"/>
                  </a:lnTo>
                  <a:lnTo>
                    <a:pt x="273094" y="3774670"/>
                  </a:lnTo>
                  <a:lnTo>
                    <a:pt x="314594" y="3756347"/>
                  </a:lnTo>
                  <a:lnTo>
                    <a:pt x="354690" y="3735566"/>
                  </a:lnTo>
                  <a:lnTo>
                    <a:pt x="393287" y="3712421"/>
                  </a:lnTo>
                  <a:lnTo>
                    <a:pt x="430288" y="3687008"/>
                  </a:lnTo>
                  <a:lnTo>
                    <a:pt x="465598" y="3659424"/>
                  </a:lnTo>
                  <a:lnTo>
                    <a:pt x="499121" y="3629765"/>
                  </a:lnTo>
                  <a:lnTo>
                    <a:pt x="530759" y="3598126"/>
                  </a:lnTo>
                  <a:lnTo>
                    <a:pt x="560419" y="3564603"/>
                  </a:lnTo>
                  <a:lnTo>
                    <a:pt x="588003" y="3529294"/>
                  </a:lnTo>
                  <a:lnTo>
                    <a:pt x="613416" y="3492292"/>
                  </a:lnTo>
                  <a:lnTo>
                    <a:pt x="636561" y="3453695"/>
                  </a:lnTo>
                  <a:lnTo>
                    <a:pt x="657342" y="3413599"/>
                  </a:lnTo>
                  <a:lnTo>
                    <a:pt x="675665" y="3372100"/>
                  </a:lnTo>
                  <a:lnTo>
                    <a:pt x="691431" y="3329292"/>
                  </a:lnTo>
                  <a:lnTo>
                    <a:pt x="704547" y="3285274"/>
                  </a:lnTo>
                  <a:lnTo>
                    <a:pt x="714915" y="3240140"/>
                  </a:lnTo>
                  <a:lnTo>
                    <a:pt x="722439" y="3193986"/>
                  </a:lnTo>
                  <a:lnTo>
                    <a:pt x="727024" y="3146909"/>
                  </a:lnTo>
                  <a:lnTo>
                    <a:pt x="728574" y="3099005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D5130647-2D9D-741B-CE2C-16899121EE98}"/>
              </a:ext>
            </a:extLst>
          </p:cNvPr>
          <p:cNvGrpSpPr/>
          <p:nvPr userDrawn="1"/>
        </p:nvGrpSpPr>
        <p:grpSpPr>
          <a:xfrm>
            <a:off x="14060361" y="1"/>
            <a:ext cx="6043930" cy="3533140"/>
            <a:chOff x="14060361" y="-1"/>
            <a:chExt cx="6043930" cy="3533140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1A740B3B-8356-F6A4-25E1-82CE09205E86}"/>
                </a:ext>
              </a:extLst>
            </p:cNvPr>
            <p:cNvSpPr/>
            <p:nvPr/>
          </p:nvSpPr>
          <p:spPr>
            <a:xfrm>
              <a:off x="19017514" y="1313290"/>
              <a:ext cx="1087120" cy="635635"/>
            </a:xfrm>
            <a:custGeom>
              <a:avLst/>
              <a:gdLst/>
              <a:ahLst/>
              <a:cxnLst/>
              <a:rect l="l" t="t" r="r" b="b"/>
              <a:pathLst>
                <a:path w="1087119" h="635635">
                  <a:moveTo>
                    <a:pt x="0" y="0"/>
                  </a:moveTo>
                  <a:lnTo>
                    <a:pt x="1086584" y="635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3EE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C09C57B-4613-37FE-A2F8-DBF87F0443BE}"/>
                </a:ext>
              </a:extLst>
            </p:cNvPr>
            <p:cNvSpPr/>
            <p:nvPr/>
          </p:nvSpPr>
          <p:spPr>
            <a:xfrm>
              <a:off x="16770727" y="0"/>
              <a:ext cx="3333750" cy="1948814"/>
            </a:xfrm>
            <a:custGeom>
              <a:avLst/>
              <a:gdLst/>
              <a:ahLst/>
              <a:cxnLst/>
              <a:rect l="l" t="t" r="r" b="b"/>
              <a:pathLst>
                <a:path w="3333750" h="1948814">
                  <a:moveTo>
                    <a:pt x="3333374" y="0"/>
                  </a:moveTo>
                  <a:lnTo>
                    <a:pt x="0" y="0"/>
                  </a:lnTo>
                  <a:lnTo>
                    <a:pt x="3333374" y="1948422"/>
                  </a:lnTo>
                  <a:lnTo>
                    <a:pt x="3333374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26672333-B6CA-EA44-90BE-B22A8428B065}"/>
                </a:ext>
              </a:extLst>
            </p:cNvPr>
            <p:cNvSpPr/>
            <p:nvPr/>
          </p:nvSpPr>
          <p:spPr>
            <a:xfrm>
              <a:off x="14060360" y="5"/>
              <a:ext cx="6043930" cy="3533140"/>
            </a:xfrm>
            <a:custGeom>
              <a:avLst/>
              <a:gdLst/>
              <a:ahLst/>
              <a:cxnLst/>
              <a:rect l="l" t="t" r="r" b="b"/>
              <a:pathLst>
                <a:path w="6043930" h="3533140">
                  <a:moveTo>
                    <a:pt x="6043727" y="1948421"/>
                  </a:moveTo>
                  <a:lnTo>
                    <a:pt x="4957140" y="1313294"/>
                  </a:lnTo>
                  <a:lnTo>
                    <a:pt x="2710357" y="0"/>
                  </a:lnTo>
                  <a:lnTo>
                    <a:pt x="0" y="0"/>
                  </a:lnTo>
                  <a:lnTo>
                    <a:pt x="6043727" y="3532682"/>
                  </a:lnTo>
                  <a:lnTo>
                    <a:pt x="6043727" y="1948421"/>
                  </a:lnTo>
                  <a:close/>
                </a:path>
              </a:pathLst>
            </a:custGeom>
            <a:solidFill>
              <a:srgbClr val="FFCF03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4565B5-BEEC-7DD1-0710-95B2261D4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49" y="9834900"/>
            <a:ext cx="2898394" cy="69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73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3">
            <a:extLst>
              <a:ext uri="{FF2B5EF4-FFF2-40B4-BE49-F238E27FC236}">
                <a16:creationId xmlns:a16="http://schemas.microsoft.com/office/drawing/2014/main" id="{E62D985C-3764-7DE8-C391-C509BE2C7509}"/>
              </a:ext>
            </a:extLst>
          </p:cNvPr>
          <p:cNvGrpSpPr/>
          <p:nvPr userDrawn="1"/>
        </p:nvGrpSpPr>
        <p:grpSpPr>
          <a:xfrm>
            <a:off x="2" y="14"/>
            <a:ext cx="728980" cy="11308715"/>
            <a:chOff x="0" y="0"/>
            <a:chExt cx="728980" cy="11308715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DE9815B4-C9D9-220B-7FB9-3CCFD6583709}"/>
                </a:ext>
              </a:extLst>
            </p:cNvPr>
            <p:cNvSpPr/>
            <p:nvPr/>
          </p:nvSpPr>
          <p:spPr>
            <a:xfrm>
              <a:off x="0" y="0"/>
              <a:ext cx="728980" cy="3073400"/>
            </a:xfrm>
            <a:custGeom>
              <a:avLst/>
              <a:gdLst/>
              <a:ahLst/>
              <a:cxnLst/>
              <a:rect l="l" t="t" r="r" b="b"/>
              <a:pathLst>
                <a:path w="728980" h="3073400">
                  <a:moveTo>
                    <a:pt x="0" y="3073257"/>
                  </a:moveTo>
                  <a:lnTo>
                    <a:pt x="728574" y="3073257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30732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80E8AE58-E5DA-E781-36CE-73E2E5760C73}"/>
                </a:ext>
              </a:extLst>
            </p:cNvPr>
            <p:cNvSpPr/>
            <p:nvPr/>
          </p:nvSpPr>
          <p:spPr>
            <a:xfrm>
              <a:off x="0" y="3073257"/>
              <a:ext cx="728980" cy="5224780"/>
            </a:xfrm>
            <a:custGeom>
              <a:avLst/>
              <a:gdLst/>
              <a:ahLst/>
              <a:cxnLst/>
              <a:rect l="l" t="t" r="r" b="b"/>
              <a:pathLst>
                <a:path w="728980" h="5224780">
                  <a:moveTo>
                    <a:pt x="0" y="5224511"/>
                  </a:moveTo>
                  <a:lnTo>
                    <a:pt x="728574" y="5224511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5224511"/>
                  </a:lnTo>
                  <a:close/>
                </a:path>
              </a:pathLst>
            </a:custGeom>
            <a:solidFill>
              <a:srgbClr val="05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95A26A2-12CB-619B-6A21-D220C207C2AC}"/>
                </a:ext>
              </a:extLst>
            </p:cNvPr>
            <p:cNvSpPr/>
            <p:nvPr/>
          </p:nvSpPr>
          <p:spPr>
            <a:xfrm>
              <a:off x="0" y="8297767"/>
              <a:ext cx="728980" cy="3011170"/>
            </a:xfrm>
            <a:custGeom>
              <a:avLst/>
              <a:gdLst/>
              <a:ahLst/>
              <a:cxnLst/>
              <a:rect l="l" t="t" r="r" b="b"/>
              <a:pathLst>
                <a:path w="728980" h="3011170">
                  <a:moveTo>
                    <a:pt x="728574" y="0"/>
                  </a:moveTo>
                  <a:lnTo>
                    <a:pt x="0" y="0"/>
                  </a:lnTo>
                  <a:lnTo>
                    <a:pt x="0" y="3010787"/>
                  </a:lnTo>
                  <a:lnTo>
                    <a:pt x="728574" y="3010787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2D024BB7-A60E-29A7-7988-0E5C85E1EBF7}"/>
                </a:ext>
              </a:extLst>
            </p:cNvPr>
            <p:cNvSpPr/>
            <p:nvPr/>
          </p:nvSpPr>
          <p:spPr>
            <a:xfrm>
              <a:off x="0" y="3073251"/>
              <a:ext cx="728980" cy="3827779"/>
            </a:xfrm>
            <a:custGeom>
              <a:avLst/>
              <a:gdLst/>
              <a:ahLst/>
              <a:cxnLst/>
              <a:rect l="l" t="t" r="r" b="b"/>
              <a:pathLst>
                <a:path w="728980" h="3827779">
                  <a:moveTo>
                    <a:pt x="728574" y="0"/>
                  </a:moveTo>
                  <a:lnTo>
                    <a:pt x="0" y="0"/>
                  </a:lnTo>
                  <a:lnTo>
                    <a:pt x="0" y="3827579"/>
                  </a:lnTo>
                  <a:lnTo>
                    <a:pt x="47904" y="3826030"/>
                  </a:lnTo>
                  <a:lnTo>
                    <a:pt x="94981" y="3821444"/>
                  </a:lnTo>
                  <a:lnTo>
                    <a:pt x="141135" y="3813920"/>
                  </a:lnTo>
                  <a:lnTo>
                    <a:pt x="186269" y="3803552"/>
                  </a:lnTo>
                  <a:lnTo>
                    <a:pt x="230287" y="3790437"/>
                  </a:lnTo>
                  <a:lnTo>
                    <a:pt x="273094" y="3774670"/>
                  </a:lnTo>
                  <a:lnTo>
                    <a:pt x="314594" y="3756347"/>
                  </a:lnTo>
                  <a:lnTo>
                    <a:pt x="354690" y="3735566"/>
                  </a:lnTo>
                  <a:lnTo>
                    <a:pt x="393287" y="3712421"/>
                  </a:lnTo>
                  <a:lnTo>
                    <a:pt x="430288" y="3687008"/>
                  </a:lnTo>
                  <a:lnTo>
                    <a:pt x="465598" y="3659424"/>
                  </a:lnTo>
                  <a:lnTo>
                    <a:pt x="499121" y="3629765"/>
                  </a:lnTo>
                  <a:lnTo>
                    <a:pt x="530759" y="3598126"/>
                  </a:lnTo>
                  <a:lnTo>
                    <a:pt x="560419" y="3564603"/>
                  </a:lnTo>
                  <a:lnTo>
                    <a:pt x="588003" y="3529294"/>
                  </a:lnTo>
                  <a:lnTo>
                    <a:pt x="613416" y="3492292"/>
                  </a:lnTo>
                  <a:lnTo>
                    <a:pt x="636561" y="3453695"/>
                  </a:lnTo>
                  <a:lnTo>
                    <a:pt x="657342" y="3413599"/>
                  </a:lnTo>
                  <a:lnTo>
                    <a:pt x="675665" y="3372100"/>
                  </a:lnTo>
                  <a:lnTo>
                    <a:pt x="691431" y="3329292"/>
                  </a:lnTo>
                  <a:lnTo>
                    <a:pt x="704547" y="3285274"/>
                  </a:lnTo>
                  <a:lnTo>
                    <a:pt x="714915" y="3240140"/>
                  </a:lnTo>
                  <a:lnTo>
                    <a:pt x="722439" y="3193986"/>
                  </a:lnTo>
                  <a:lnTo>
                    <a:pt x="727024" y="3146909"/>
                  </a:lnTo>
                  <a:lnTo>
                    <a:pt x="728574" y="3099005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D5130647-2D9D-741B-CE2C-16899121EE98}"/>
              </a:ext>
            </a:extLst>
          </p:cNvPr>
          <p:cNvGrpSpPr/>
          <p:nvPr userDrawn="1"/>
        </p:nvGrpSpPr>
        <p:grpSpPr>
          <a:xfrm>
            <a:off x="14060361" y="2"/>
            <a:ext cx="6043930" cy="3533140"/>
            <a:chOff x="14060361" y="-1"/>
            <a:chExt cx="6043930" cy="3533140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1A740B3B-8356-F6A4-25E1-82CE09205E86}"/>
                </a:ext>
              </a:extLst>
            </p:cNvPr>
            <p:cNvSpPr/>
            <p:nvPr/>
          </p:nvSpPr>
          <p:spPr>
            <a:xfrm>
              <a:off x="19017514" y="1313290"/>
              <a:ext cx="1087120" cy="635635"/>
            </a:xfrm>
            <a:custGeom>
              <a:avLst/>
              <a:gdLst/>
              <a:ahLst/>
              <a:cxnLst/>
              <a:rect l="l" t="t" r="r" b="b"/>
              <a:pathLst>
                <a:path w="1087119" h="635635">
                  <a:moveTo>
                    <a:pt x="0" y="0"/>
                  </a:moveTo>
                  <a:lnTo>
                    <a:pt x="1086584" y="635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3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C09C57B-4613-37FE-A2F8-DBF87F0443BE}"/>
                </a:ext>
              </a:extLst>
            </p:cNvPr>
            <p:cNvSpPr/>
            <p:nvPr/>
          </p:nvSpPr>
          <p:spPr>
            <a:xfrm>
              <a:off x="16770727" y="0"/>
              <a:ext cx="3333750" cy="1948814"/>
            </a:xfrm>
            <a:custGeom>
              <a:avLst/>
              <a:gdLst/>
              <a:ahLst/>
              <a:cxnLst/>
              <a:rect l="l" t="t" r="r" b="b"/>
              <a:pathLst>
                <a:path w="3333750" h="1948814">
                  <a:moveTo>
                    <a:pt x="3333374" y="0"/>
                  </a:moveTo>
                  <a:lnTo>
                    <a:pt x="0" y="0"/>
                  </a:lnTo>
                  <a:lnTo>
                    <a:pt x="3333374" y="1948422"/>
                  </a:lnTo>
                  <a:lnTo>
                    <a:pt x="3333374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26672333-B6CA-EA44-90BE-B22A8428B065}"/>
                </a:ext>
              </a:extLst>
            </p:cNvPr>
            <p:cNvSpPr/>
            <p:nvPr/>
          </p:nvSpPr>
          <p:spPr>
            <a:xfrm>
              <a:off x="14060360" y="5"/>
              <a:ext cx="6043930" cy="3533140"/>
            </a:xfrm>
            <a:custGeom>
              <a:avLst/>
              <a:gdLst/>
              <a:ahLst/>
              <a:cxnLst/>
              <a:rect l="l" t="t" r="r" b="b"/>
              <a:pathLst>
                <a:path w="6043930" h="3533140">
                  <a:moveTo>
                    <a:pt x="6043727" y="1948421"/>
                  </a:moveTo>
                  <a:lnTo>
                    <a:pt x="4957140" y="1313294"/>
                  </a:lnTo>
                  <a:lnTo>
                    <a:pt x="2710357" y="0"/>
                  </a:lnTo>
                  <a:lnTo>
                    <a:pt x="0" y="0"/>
                  </a:lnTo>
                  <a:lnTo>
                    <a:pt x="6043727" y="3532682"/>
                  </a:lnTo>
                  <a:lnTo>
                    <a:pt x="6043727" y="1948421"/>
                  </a:lnTo>
                  <a:close/>
                </a:path>
              </a:pathLst>
            </a:custGeom>
            <a:solidFill>
              <a:srgbClr val="FFCF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4565B5-BEEC-7DD1-0710-95B2261D4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49" y="9834900"/>
            <a:ext cx="2898394" cy="69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92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1886856" y="651336"/>
            <a:ext cx="14095904" cy="22581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36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886856" y="8790350"/>
            <a:ext cx="10058331" cy="18676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68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86857" y="3428358"/>
            <a:ext cx="14096951" cy="4843124"/>
          </a:xfrm>
          <a:prstGeom prst="rect">
            <a:avLst/>
          </a:prstGeom>
        </p:spPr>
        <p:txBody>
          <a:bodyPr/>
          <a:lstStyle>
            <a:lvl1pPr marL="376961" indent="-376961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1130884" indent="-376961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884807" indent="-376961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2638730" indent="-376961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3392653" indent="-376961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03733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609259CE-B13E-43C1-AF6F-9B132D17F98B}" type="datetimeFigureOut">
              <a:rPr lang="pt-BR"/>
              <a:pPr/>
              <a:t>23/09/2025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B920F6BB-5E52-423C-AA0B-5E54109ED31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582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20103591" cy="1130930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11147138"/>
            <a:ext cx="5026025" cy="162560"/>
          </a:xfrm>
          <a:custGeom>
            <a:avLst/>
            <a:gdLst/>
            <a:ahLst/>
            <a:cxnLst/>
            <a:rect l="l" t="t" r="r" b="b"/>
            <a:pathLst>
              <a:path w="5026025" h="162559">
                <a:moveTo>
                  <a:pt x="5025897" y="4"/>
                </a:moveTo>
                <a:lnTo>
                  <a:pt x="0" y="4"/>
                </a:lnTo>
                <a:lnTo>
                  <a:pt x="0" y="162178"/>
                </a:lnTo>
                <a:lnTo>
                  <a:pt x="5025897" y="162178"/>
                </a:lnTo>
                <a:lnTo>
                  <a:pt x="5025897" y="4"/>
                </a:lnTo>
                <a:close/>
              </a:path>
            </a:pathLst>
          </a:custGeom>
          <a:solidFill>
            <a:srgbClr val="173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026025" y="11147138"/>
            <a:ext cx="5026025" cy="162560"/>
          </a:xfrm>
          <a:custGeom>
            <a:avLst/>
            <a:gdLst/>
            <a:ahLst/>
            <a:cxnLst/>
            <a:rect l="l" t="t" r="r" b="b"/>
            <a:pathLst>
              <a:path w="5026025" h="162559">
                <a:moveTo>
                  <a:pt x="5025770" y="4"/>
                </a:moveTo>
                <a:lnTo>
                  <a:pt x="-127" y="4"/>
                </a:lnTo>
                <a:lnTo>
                  <a:pt x="-127" y="162178"/>
                </a:lnTo>
                <a:lnTo>
                  <a:pt x="5025770" y="162178"/>
                </a:lnTo>
                <a:lnTo>
                  <a:pt x="5025770" y="4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052050" y="11147138"/>
            <a:ext cx="5026025" cy="162560"/>
          </a:xfrm>
          <a:custGeom>
            <a:avLst/>
            <a:gdLst/>
            <a:ahLst/>
            <a:cxnLst/>
            <a:rect l="l" t="t" r="r" b="b"/>
            <a:pathLst>
              <a:path w="5026025" h="162559">
                <a:moveTo>
                  <a:pt x="5025643" y="4"/>
                </a:moveTo>
                <a:lnTo>
                  <a:pt x="-254" y="4"/>
                </a:lnTo>
                <a:lnTo>
                  <a:pt x="-254" y="162178"/>
                </a:lnTo>
                <a:lnTo>
                  <a:pt x="5025643" y="162178"/>
                </a:lnTo>
                <a:lnTo>
                  <a:pt x="5025643" y="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5078075" y="11147138"/>
            <a:ext cx="5026025" cy="162560"/>
          </a:xfrm>
          <a:custGeom>
            <a:avLst/>
            <a:gdLst/>
            <a:ahLst/>
            <a:cxnLst/>
            <a:rect l="l" t="t" r="r" b="b"/>
            <a:pathLst>
              <a:path w="5026025" h="162559">
                <a:moveTo>
                  <a:pt x="5025516" y="4"/>
                </a:moveTo>
                <a:lnTo>
                  <a:pt x="-381" y="4"/>
                </a:lnTo>
                <a:lnTo>
                  <a:pt x="-381" y="162178"/>
                </a:lnTo>
                <a:lnTo>
                  <a:pt x="5025516" y="162178"/>
                </a:lnTo>
                <a:lnTo>
                  <a:pt x="5025516" y="4"/>
                </a:lnTo>
                <a:close/>
              </a:path>
            </a:pathLst>
          </a:custGeom>
          <a:solidFill>
            <a:srgbClr val="00C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AA027-B7AC-E312-3D74-EFF272CD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800" y="3833743"/>
            <a:ext cx="11724504" cy="2740750"/>
          </a:xfrm>
          <a:prstGeom prst="rect">
            <a:avLst/>
          </a:prstGeom>
        </p:spPr>
        <p:txBody>
          <a:bodyPr/>
          <a:lstStyle>
            <a:lvl1pPr algn="ctr">
              <a:defRPr lang="pt-BR" sz="8905" b="1" kern="1200" dirty="0">
                <a:solidFill>
                  <a:srgbClr val="3352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2B95D89-4D46-4D3A-9626-6E21327A5C0B}"/>
              </a:ext>
            </a:extLst>
          </p:cNvPr>
          <p:cNvGrpSpPr/>
          <p:nvPr userDrawn="1"/>
        </p:nvGrpSpPr>
        <p:grpSpPr>
          <a:xfrm>
            <a:off x="-2" y="4"/>
            <a:ext cx="20104100" cy="11309348"/>
            <a:chOff x="-1" y="-51846"/>
            <a:chExt cx="12192000" cy="6857999"/>
          </a:xfrm>
        </p:grpSpPr>
        <p:pic>
          <p:nvPicPr>
            <p:cNvPr id="4" name="Imagem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51846"/>
              <a:ext cx="12192000" cy="6857999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D0F85DEC-3F81-4C02-8733-643B2BE435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52536" t="42727" r="8357" b="32499"/>
            <a:stretch/>
          </p:blipFill>
          <p:spPr>
            <a:xfrm>
              <a:off x="6096000" y="5721532"/>
              <a:ext cx="1983897" cy="706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029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20103590" cy="113093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3581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3591" cy="1130931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7C2584A-0407-7894-BC48-AD4FD31E8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2157" y="10482092"/>
            <a:ext cx="4523423" cy="602119"/>
          </a:xfrm>
          <a:prstGeom prst="rect">
            <a:avLst/>
          </a:prstGeom>
        </p:spPr>
        <p:txBody>
          <a:bodyPr/>
          <a:lstStyle/>
          <a:p>
            <a:fld id="{757BBA60-4D18-4A33-BAA2-581E8782EC45}" type="datetimeFigureOut">
              <a:rPr lang="pt-BR" smtClean="0"/>
              <a:t>23/09/2025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9C34C4A-DA42-25F5-5CAF-1DC60EBF1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483" y="10482092"/>
            <a:ext cx="6785134" cy="602119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5BCAF16-91D2-9C13-1BA0-8B6BEBE6B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98520" y="10482092"/>
            <a:ext cx="4523423" cy="602119"/>
          </a:xfrm>
          <a:prstGeom prst="rect">
            <a:avLst/>
          </a:prstGeom>
        </p:spPr>
        <p:txBody>
          <a:bodyPr/>
          <a:lstStyle/>
          <a:p>
            <a:fld id="{D2E258F7-282F-4E7B-AAEA-E8D84FF0C7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6247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315" y="915518"/>
            <a:ext cx="17808750" cy="118479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67318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">
  <p:cSld name="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body" idx="1"/>
          </p:nvPr>
        </p:nvSpPr>
        <p:spPr>
          <a:xfrm>
            <a:off x="1420922" y="403607"/>
            <a:ext cx="8398179" cy="166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53923" marR="0" lvl="0" indent="-376961" algn="l" rtl="0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>
                <a:srgbClr val="EBB547"/>
              </a:buClr>
              <a:buSzPts val="3600"/>
              <a:buFont typeface="Arial"/>
              <a:buNone/>
              <a:defRPr sz="5936" b="1" i="0" u="none" strike="noStrike" cap="none">
                <a:solidFill>
                  <a:srgbClr val="EBB5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07846" marR="0" lvl="1" indent="-628269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9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61768" marR="0" lvl="2" indent="-586384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32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015691" marR="0" lvl="3" indent="-565442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769614" marR="0" lvl="4" indent="-565442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23537" marR="0" lvl="5" indent="-565442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277460" marR="0" lvl="6" indent="-565442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031382" marR="0" lvl="7" indent="-565442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785305" marR="0" lvl="8" indent="-565442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5E9CF5A-3D39-D251-0543-DFA673DD53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445" t="37162" r="11915" b="30952"/>
          <a:stretch>
            <a:fillRect/>
          </a:stretch>
        </p:blipFill>
        <p:spPr>
          <a:xfrm>
            <a:off x="11948589" y="403608"/>
            <a:ext cx="4089003" cy="153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14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973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12"/>
            <a:ext cx="20103591" cy="1130930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35952" y="1985848"/>
            <a:ext cx="8822055" cy="18535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77045" y="2110432"/>
            <a:ext cx="8414385" cy="2708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1" r:id="rId6"/>
    <p:sldLayoutId id="2147483694" r:id="rId7"/>
    <p:sldLayoutId id="2147483712" r:id="rId8"/>
    <p:sldLayoutId id="2147483715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90" r:id="rId2"/>
    <p:sldLayoutId id="2147483683" r:id="rId3"/>
    <p:sldLayoutId id="2147483666" r:id="rId4"/>
    <p:sldLayoutId id="2147483674" r:id="rId5"/>
    <p:sldLayoutId id="2147483675" r:id="rId6"/>
    <p:sldLayoutId id="2147483680" r:id="rId7"/>
    <p:sldLayoutId id="2147483682" r:id="rId8"/>
    <p:sldLayoutId id="2147483676" r:id="rId9"/>
    <p:sldLayoutId id="2147483677" r:id="rId10"/>
    <p:sldLayoutId id="2147483713" r:id="rId11"/>
    <p:sldLayoutId id="2147483717" r:id="rId12"/>
  </p:sldLayoutIdLst>
  <p:txStyles>
    <p:titleStyle>
      <a:lvl1pPr>
        <a:defRPr b="0" i="0"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0">
        <a:defRPr b="1" i="0"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007">
        <a:defRPr>
          <a:latin typeface="+mn-lt"/>
          <a:ea typeface="+mn-ea"/>
          <a:cs typeface="+mn-cs"/>
        </a:defRPr>
      </a:lvl2pPr>
      <a:lvl3pPr marL="914018">
        <a:defRPr>
          <a:latin typeface="+mn-lt"/>
          <a:ea typeface="+mn-ea"/>
          <a:cs typeface="+mn-cs"/>
        </a:defRPr>
      </a:lvl3pPr>
      <a:lvl4pPr marL="1371028">
        <a:defRPr>
          <a:latin typeface="+mn-lt"/>
          <a:ea typeface="+mn-ea"/>
          <a:cs typeface="+mn-cs"/>
        </a:defRPr>
      </a:lvl4pPr>
      <a:lvl5pPr marL="1828039">
        <a:defRPr>
          <a:latin typeface="+mn-lt"/>
          <a:ea typeface="+mn-ea"/>
          <a:cs typeface="+mn-cs"/>
        </a:defRPr>
      </a:lvl5pPr>
      <a:lvl6pPr marL="2285049">
        <a:defRPr>
          <a:latin typeface="+mn-lt"/>
          <a:ea typeface="+mn-ea"/>
          <a:cs typeface="+mn-cs"/>
        </a:defRPr>
      </a:lvl6pPr>
      <a:lvl7pPr marL="2742056">
        <a:defRPr>
          <a:latin typeface="+mn-lt"/>
          <a:ea typeface="+mn-ea"/>
          <a:cs typeface="+mn-cs"/>
        </a:defRPr>
      </a:lvl7pPr>
      <a:lvl8pPr marL="3199065">
        <a:defRPr>
          <a:latin typeface="+mn-lt"/>
          <a:ea typeface="+mn-ea"/>
          <a:cs typeface="+mn-cs"/>
        </a:defRPr>
      </a:lvl8pPr>
      <a:lvl9pPr marL="365607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007">
        <a:defRPr>
          <a:latin typeface="+mn-lt"/>
          <a:ea typeface="+mn-ea"/>
          <a:cs typeface="+mn-cs"/>
        </a:defRPr>
      </a:lvl2pPr>
      <a:lvl3pPr marL="914018">
        <a:defRPr>
          <a:latin typeface="+mn-lt"/>
          <a:ea typeface="+mn-ea"/>
          <a:cs typeface="+mn-cs"/>
        </a:defRPr>
      </a:lvl3pPr>
      <a:lvl4pPr marL="1371028">
        <a:defRPr>
          <a:latin typeface="+mn-lt"/>
          <a:ea typeface="+mn-ea"/>
          <a:cs typeface="+mn-cs"/>
        </a:defRPr>
      </a:lvl4pPr>
      <a:lvl5pPr marL="1828039">
        <a:defRPr>
          <a:latin typeface="+mn-lt"/>
          <a:ea typeface="+mn-ea"/>
          <a:cs typeface="+mn-cs"/>
        </a:defRPr>
      </a:lvl5pPr>
      <a:lvl6pPr marL="2285049">
        <a:defRPr>
          <a:latin typeface="+mn-lt"/>
          <a:ea typeface="+mn-ea"/>
          <a:cs typeface="+mn-cs"/>
        </a:defRPr>
      </a:lvl6pPr>
      <a:lvl7pPr marL="2742056">
        <a:defRPr>
          <a:latin typeface="+mn-lt"/>
          <a:ea typeface="+mn-ea"/>
          <a:cs typeface="+mn-cs"/>
        </a:defRPr>
      </a:lvl7pPr>
      <a:lvl8pPr marL="3199065">
        <a:defRPr>
          <a:latin typeface="+mn-lt"/>
          <a:ea typeface="+mn-ea"/>
          <a:cs typeface="+mn-cs"/>
        </a:defRPr>
      </a:lvl8pPr>
      <a:lvl9pPr marL="3656072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74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16" r:id="rId10"/>
  </p:sldLayoutIdLst>
  <p:txStyles>
    <p:titleStyle>
      <a:lvl1pPr>
        <a:defRPr b="0" i="0"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0">
        <a:defRPr b="1" i="0"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007">
        <a:defRPr>
          <a:latin typeface="+mn-lt"/>
          <a:ea typeface="+mn-ea"/>
          <a:cs typeface="+mn-cs"/>
        </a:defRPr>
      </a:lvl2pPr>
      <a:lvl3pPr marL="914018">
        <a:defRPr>
          <a:latin typeface="+mn-lt"/>
          <a:ea typeface="+mn-ea"/>
          <a:cs typeface="+mn-cs"/>
        </a:defRPr>
      </a:lvl3pPr>
      <a:lvl4pPr marL="1371028">
        <a:defRPr>
          <a:latin typeface="+mn-lt"/>
          <a:ea typeface="+mn-ea"/>
          <a:cs typeface="+mn-cs"/>
        </a:defRPr>
      </a:lvl4pPr>
      <a:lvl5pPr marL="1828039">
        <a:defRPr>
          <a:latin typeface="+mn-lt"/>
          <a:ea typeface="+mn-ea"/>
          <a:cs typeface="+mn-cs"/>
        </a:defRPr>
      </a:lvl5pPr>
      <a:lvl6pPr marL="2285049">
        <a:defRPr>
          <a:latin typeface="+mn-lt"/>
          <a:ea typeface="+mn-ea"/>
          <a:cs typeface="+mn-cs"/>
        </a:defRPr>
      </a:lvl6pPr>
      <a:lvl7pPr marL="2742056">
        <a:defRPr>
          <a:latin typeface="+mn-lt"/>
          <a:ea typeface="+mn-ea"/>
          <a:cs typeface="+mn-cs"/>
        </a:defRPr>
      </a:lvl7pPr>
      <a:lvl8pPr marL="3199065">
        <a:defRPr>
          <a:latin typeface="+mn-lt"/>
          <a:ea typeface="+mn-ea"/>
          <a:cs typeface="+mn-cs"/>
        </a:defRPr>
      </a:lvl8pPr>
      <a:lvl9pPr marL="365607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007">
        <a:defRPr>
          <a:latin typeface="+mn-lt"/>
          <a:ea typeface="+mn-ea"/>
          <a:cs typeface="+mn-cs"/>
        </a:defRPr>
      </a:lvl2pPr>
      <a:lvl3pPr marL="914018">
        <a:defRPr>
          <a:latin typeface="+mn-lt"/>
          <a:ea typeface="+mn-ea"/>
          <a:cs typeface="+mn-cs"/>
        </a:defRPr>
      </a:lvl3pPr>
      <a:lvl4pPr marL="1371028">
        <a:defRPr>
          <a:latin typeface="+mn-lt"/>
          <a:ea typeface="+mn-ea"/>
          <a:cs typeface="+mn-cs"/>
        </a:defRPr>
      </a:lvl4pPr>
      <a:lvl5pPr marL="1828039">
        <a:defRPr>
          <a:latin typeface="+mn-lt"/>
          <a:ea typeface="+mn-ea"/>
          <a:cs typeface="+mn-cs"/>
        </a:defRPr>
      </a:lvl5pPr>
      <a:lvl6pPr marL="2285049">
        <a:defRPr>
          <a:latin typeface="+mn-lt"/>
          <a:ea typeface="+mn-ea"/>
          <a:cs typeface="+mn-cs"/>
        </a:defRPr>
      </a:lvl6pPr>
      <a:lvl7pPr marL="2742056">
        <a:defRPr>
          <a:latin typeface="+mn-lt"/>
          <a:ea typeface="+mn-ea"/>
          <a:cs typeface="+mn-cs"/>
        </a:defRPr>
      </a:lvl7pPr>
      <a:lvl8pPr marL="3199065">
        <a:defRPr>
          <a:latin typeface="+mn-lt"/>
          <a:ea typeface="+mn-ea"/>
          <a:cs typeface="+mn-cs"/>
        </a:defRPr>
      </a:lvl8pPr>
      <a:lvl9pPr marL="365607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5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0359" y="828299"/>
            <a:ext cx="20099273" cy="11309060"/>
            <a:chOff x="0" y="0"/>
            <a:chExt cx="20099273" cy="1130906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325" y="57"/>
              <a:ext cx="19911948" cy="113041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421964" cy="113090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568176" y="3768566"/>
              <a:ext cx="7984490" cy="3001645"/>
            </a:xfrm>
            <a:custGeom>
              <a:avLst/>
              <a:gdLst/>
              <a:ahLst/>
              <a:cxnLst/>
              <a:rect l="l" t="t" r="r" b="b"/>
              <a:pathLst>
                <a:path w="7984490" h="3001645">
                  <a:moveTo>
                    <a:pt x="7483628" y="190"/>
                  </a:moveTo>
                  <a:lnTo>
                    <a:pt x="499948" y="190"/>
                  </a:lnTo>
                  <a:lnTo>
                    <a:pt x="451760" y="2481"/>
                  </a:lnTo>
                  <a:lnTo>
                    <a:pt x="404871" y="9212"/>
                  </a:lnTo>
                  <a:lnTo>
                    <a:pt x="359490" y="20175"/>
                  </a:lnTo>
                  <a:lnTo>
                    <a:pt x="315825" y="35160"/>
                  </a:lnTo>
                  <a:lnTo>
                    <a:pt x="274087" y="53956"/>
                  </a:lnTo>
                  <a:lnTo>
                    <a:pt x="234485" y="76353"/>
                  </a:lnTo>
                  <a:lnTo>
                    <a:pt x="197228" y="102143"/>
                  </a:lnTo>
                  <a:lnTo>
                    <a:pt x="162526" y="131115"/>
                  </a:lnTo>
                  <a:lnTo>
                    <a:pt x="130587" y="163059"/>
                  </a:lnTo>
                  <a:lnTo>
                    <a:pt x="101622" y="197765"/>
                  </a:lnTo>
                  <a:lnTo>
                    <a:pt x="75840" y="235024"/>
                  </a:lnTo>
                  <a:lnTo>
                    <a:pt x="53449" y="274626"/>
                  </a:lnTo>
                  <a:lnTo>
                    <a:pt x="34661" y="316361"/>
                  </a:lnTo>
                  <a:lnTo>
                    <a:pt x="19683" y="360018"/>
                  </a:lnTo>
                  <a:lnTo>
                    <a:pt x="8725" y="405389"/>
                  </a:lnTo>
                  <a:lnTo>
                    <a:pt x="1996" y="452263"/>
                  </a:lnTo>
                  <a:lnTo>
                    <a:pt x="-292" y="500430"/>
                  </a:lnTo>
                  <a:lnTo>
                    <a:pt x="-292" y="2501392"/>
                  </a:lnTo>
                  <a:lnTo>
                    <a:pt x="1996" y="2549581"/>
                  </a:lnTo>
                  <a:lnTo>
                    <a:pt x="8725" y="2596473"/>
                  </a:lnTo>
                  <a:lnTo>
                    <a:pt x="19683" y="2641860"/>
                  </a:lnTo>
                  <a:lnTo>
                    <a:pt x="34661" y="2685532"/>
                  </a:lnTo>
                  <a:lnTo>
                    <a:pt x="53449" y="2727279"/>
                  </a:lnTo>
                  <a:lnTo>
                    <a:pt x="75840" y="2766891"/>
                  </a:lnTo>
                  <a:lnTo>
                    <a:pt x="101622" y="2804158"/>
                  </a:lnTo>
                  <a:lnTo>
                    <a:pt x="130587" y="2838872"/>
                  </a:lnTo>
                  <a:lnTo>
                    <a:pt x="162526" y="2870821"/>
                  </a:lnTo>
                  <a:lnTo>
                    <a:pt x="197228" y="2899797"/>
                  </a:lnTo>
                  <a:lnTo>
                    <a:pt x="234485" y="2925590"/>
                  </a:lnTo>
                  <a:lnTo>
                    <a:pt x="274087" y="2947990"/>
                  </a:lnTo>
                  <a:lnTo>
                    <a:pt x="315825" y="2966788"/>
                  </a:lnTo>
                  <a:lnTo>
                    <a:pt x="359490" y="2981773"/>
                  </a:lnTo>
                  <a:lnTo>
                    <a:pt x="404871" y="2992737"/>
                  </a:lnTo>
                  <a:lnTo>
                    <a:pt x="451760" y="2999469"/>
                  </a:lnTo>
                  <a:lnTo>
                    <a:pt x="499948" y="3001759"/>
                  </a:lnTo>
                  <a:lnTo>
                    <a:pt x="7483628" y="3001759"/>
                  </a:lnTo>
                  <a:lnTo>
                    <a:pt x="7531815" y="2999469"/>
                  </a:lnTo>
                  <a:lnTo>
                    <a:pt x="7578705" y="2992737"/>
                  </a:lnTo>
                  <a:lnTo>
                    <a:pt x="7624086" y="2981773"/>
                  </a:lnTo>
                  <a:lnTo>
                    <a:pt x="7667750" y="2966788"/>
                  </a:lnTo>
                  <a:lnTo>
                    <a:pt x="7709488" y="2947990"/>
                  </a:lnTo>
                  <a:lnTo>
                    <a:pt x="7749090" y="2925590"/>
                  </a:lnTo>
                  <a:lnTo>
                    <a:pt x="7786347" y="2899797"/>
                  </a:lnTo>
                  <a:lnTo>
                    <a:pt x="7821050" y="2870821"/>
                  </a:lnTo>
                  <a:lnTo>
                    <a:pt x="7852988" y="2838872"/>
                  </a:lnTo>
                  <a:lnTo>
                    <a:pt x="7881953" y="2804158"/>
                  </a:lnTo>
                  <a:lnTo>
                    <a:pt x="7907736" y="2766891"/>
                  </a:lnTo>
                  <a:lnTo>
                    <a:pt x="7930126" y="2727279"/>
                  </a:lnTo>
                  <a:lnTo>
                    <a:pt x="7948915" y="2685532"/>
                  </a:lnTo>
                  <a:lnTo>
                    <a:pt x="7963893" y="2641860"/>
                  </a:lnTo>
                  <a:lnTo>
                    <a:pt x="7974851" y="2596473"/>
                  </a:lnTo>
                  <a:lnTo>
                    <a:pt x="7981579" y="2549581"/>
                  </a:lnTo>
                  <a:lnTo>
                    <a:pt x="7983868" y="2501392"/>
                  </a:lnTo>
                  <a:lnTo>
                    <a:pt x="7983868" y="500430"/>
                  </a:lnTo>
                  <a:lnTo>
                    <a:pt x="7981579" y="452263"/>
                  </a:lnTo>
                  <a:lnTo>
                    <a:pt x="7974851" y="405389"/>
                  </a:lnTo>
                  <a:lnTo>
                    <a:pt x="7963893" y="360018"/>
                  </a:lnTo>
                  <a:lnTo>
                    <a:pt x="7948915" y="316361"/>
                  </a:lnTo>
                  <a:lnTo>
                    <a:pt x="7930126" y="274626"/>
                  </a:lnTo>
                  <a:lnTo>
                    <a:pt x="7907736" y="235024"/>
                  </a:lnTo>
                  <a:lnTo>
                    <a:pt x="7881953" y="197765"/>
                  </a:lnTo>
                  <a:lnTo>
                    <a:pt x="7852988" y="163059"/>
                  </a:lnTo>
                  <a:lnTo>
                    <a:pt x="7821050" y="131115"/>
                  </a:lnTo>
                  <a:lnTo>
                    <a:pt x="7786347" y="102143"/>
                  </a:lnTo>
                  <a:lnTo>
                    <a:pt x="7749090" y="76353"/>
                  </a:lnTo>
                  <a:lnTo>
                    <a:pt x="7709488" y="53956"/>
                  </a:lnTo>
                  <a:lnTo>
                    <a:pt x="7667750" y="35160"/>
                  </a:lnTo>
                  <a:lnTo>
                    <a:pt x="7624086" y="20175"/>
                  </a:lnTo>
                  <a:lnTo>
                    <a:pt x="7578705" y="9212"/>
                  </a:lnTo>
                  <a:lnTo>
                    <a:pt x="7531815" y="2481"/>
                  </a:lnTo>
                  <a:lnTo>
                    <a:pt x="7483628" y="1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568176" y="3768566"/>
              <a:ext cx="7984490" cy="3001645"/>
            </a:xfrm>
            <a:custGeom>
              <a:avLst/>
              <a:gdLst/>
              <a:ahLst/>
              <a:cxnLst/>
              <a:rect l="l" t="t" r="r" b="b"/>
              <a:pathLst>
                <a:path w="7984490" h="3001645">
                  <a:moveTo>
                    <a:pt x="-292" y="500430"/>
                  </a:moveTo>
                  <a:lnTo>
                    <a:pt x="1996" y="452263"/>
                  </a:lnTo>
                  <a:lnTo>
                    <a:pt x="8725" y="405389"/>
                  </a:lnTo>
                  <a:lnTo>
                    <a:pt x="19683" y="360018"/>
                  </a:lnTo>
                  <a:lnTo>
                    <a:pt x="34661" y="316361"/>
                  </a:lnTo>
                  <a:lnTo>
                    <a:pt x="53449" y="274626"/>
                  </a:lnTo>
                  <a:lnTo>
                    <a:pt x="75840" y="235024"/>
                  </a:lnTo>
                  <a:lnTo>
                    <a:pt x="101622" y="197765"/>
                  </a:lnTo>
                  <a:lnTo>
                    <a:pt x="130587" y="163059"/>
                  </a:lnTo>
                  <a:lnTo>
                    <a:pt x="162526" y="131115"/>
                  </a:lnTo>
                  <a:lnTo>
                    <a:pt x="197228" y="102143"/>
                  </a:lnTo>
                  <a:lnTo>
                    <a:pt x="234485" y="76353"/>
                  </a:lnTo>
                  <a:lnTo>
                    <a:pt x="274087" y="53956"/>
                  </a:lnTo>
                  <a:lnTo>
                    <a:pt x="315825" y="35160"/>
                  </a:lnTo>
                  <a:lnTo>
                    <a:pt x="359490" y="20175"/>
                  </a:lnTo>
                  <a:lnTo>
                    <a:pt x="404871" y="9212"/>
                  </a:lnTo>
                  <a:lnTo>
                    <a:pt x="451760" y="2481"/>
                  </a:lnTo>
                  <a:lnTo>
                    <a:pt x="499948" y="190"/>
                  </a:lnTo>
                  <a:lnTo>
                    <a:pt x="7483628" y="190"/>
                  </a:lnTo>
                  <a:lnTo>
                    <a:pt x="7531815" y="2481"/>
                  </a:lnTo>
                  <a:lnTo>
                    <a:pt x="7578705" y="9212"/>
                  </a:lnTo>
                  <a:lnTo>
                    <a:pt x="7624086" y="20175"/>
                  </a:lnTo>
                  <a:lnTo>
                    <a:pt x="7667750" y="35160"/>
                  </a:lnTo>
                  <a:lnTo>
                    <a:pt x="7709488" y="53956"/>
                  </a:lnTo>
                  <a:lnTo>
                    <a:pt x="7749090" y="76353"/>
                  </a:lnTo>
                  <a:lnTo>
                    <a:pt x="7786347" y="102143"/>
                  </a:lnTo>
                  <a:lnTo>
                    <a:pt x="7821050" y="131115"/>
                  </a:lnTo>
                  <a:lnTo>
                    <a:pt x="7852988" y="163059"/>
                  </a:lnTo>
                  <a:lnTo>
                    <a:pt x="7881953" y="197765"/>
                  </a:lnTo>
                  <a:lnTo>
                    <a:pt x="7907736" y="235024"/>
                  </a:lnTo>
                  <a:lnTo>
                    <a:pt x="7930126" y="274626"/>
                  </a:lnTo>
                  <a:lnTo>
                    <a:pt x="7948915" y="316361"/>
                  </a:lnTo>
                  <a:lnTo>
                    <a:pt x="7963893" y="360018"/>
                  </a:lnTo>
                  <a:lnTo>
                    <a:pt x="7974851" y="405389"/>
                  </a:lnTo>
                  <a:lnTo>
                    <a:pt x="7981579" y="452263"/>
                  </a:lnTo>
                  <a:lnTo>
                    <a:pt x="7983868" y="500430"/>
                  </a:lnTo>
                  <a:lnTo>
                    <a:pt x="7983868" y="2501392"/>
                  </a:lnTo>
                  <a:lnTo>
                    <a:pt x="7981579" y="2549581"/>
                  </a:lnTo>
                  <a:lnTo>
                    <a:pt x="7974851" y="2596473"/>
                  </a:lnTo>
                  <a:lnTo>
                    <a:pt x="7963893" y="2641860"/>
                  </a:lnTo>
                  <a:lnTo>
                    <a:pt x="7948915" y="2685532"/>
                  </a:lnTo>
                  <a:lnTo>
                    <a:pt x="7930126" y="2727279"/>
                  </a:lnTo>
                  <a:lnTo>
                    <a:pt x="7907736" y="2766891"/>
                  </a:lnTo>
                  <a:lnTo>
                    <a:pt x="7881953" y="2804158"/>
                  </a:lnTo>
                  <a:lnTo>
                    <a:pt x="7852988" y="2838872"/>
                  </a:lnTo>
                  <a:lnTo>
                    <a:pt x="7821050" y="2870821"/>
                  </a:lnTo>
                  <a:lnTo>
                    <a:pt x="7786347" y="2899797"/>
                  </a:lnTo>
                  <a:lnTo>
                    <a:pt x="7749090" y="2925590"/>
                  </a:lnTo>
                  <a:lnTo>
                    <a:pt x="7709488" y="2947990"/>
                  </a:lnTo>
                  <a:lnTo>
                    <a:pt x="7667750" y="2966788"/>
                  </a:lnTo>
                  <a:lnTo>
                    <a:pt x="7624086" y="2981773"/>
                  </a:lnTo>
                  <a:lnTo>
                    <a:pt x="7578705" y="2992737"/>
                  </a:lnTo>
                  <a:lnTo>
                    <a:pt x="7531815" y="2999469"/>
                  </a:lnTo>
                  <a:lnTo>
                    <a:pt x="7483628" y="3001759"/>
                  </a:lnTo>
                  <a:lnTo>
                    <a:pt x="499948" y="3001759"/>
                  </a:lnTo>
                  <a:lnTo>
                    <a:pt x="451760" y="2999469"/>
                  </a:lnTo>
                  <a:lnTo>
                    <a:pt x="404871" y="2992737"/>
                  </a:lnTo>
                  <a:lnTo>
                    <a:pt x="359490" y="2981773"/>
                  </a:lnTo>
                  <a:lnTo>
                    <a:pt x="315825" y="2966788"/>
                  </a:lnTo>
                  <a:lnTo>
                    <a:pt x="274087" y="2947990"/>
                  </a:lnTo>
                  <a:lnTo>
                    <a:pt x="234485" y="2925590"/>
                  </a:lnTo>
                  <a:lnTo>
                    <a:pt x="197228" y="2899797"/>
                  </a:lnTo>
                  <a:lnTo>
                    <a:pt x="162526" y="2870821"/>
                  </a:lnTo>
                  <a:lnTo>
                    <a:pt x="130587" y="2838872"/>
                  </a:lnTo>
                  <a:lnTo>
                    <a:pt x="101622" y="2804158"/>
                  </a:lnTo>
                  <a:lnTo>
                    <a:pt x="75840" y="2766891"/>
                  </a:lnTo>
                  <a:lnTo>
                    <a:pt x="53449" y="2727279"/>
                  </a:lnTo>
                  <a:lnTo>
                    <a:pt x="34661" y="2685532"/>
                  </a:lnTo>
                  <a:lnTo>
                    <a:pt x="19683" y="2641860"/>
                  </a:lnTo>
                  <a:lnTo>
                    <a:pt x="8725" y="2596473"/>
                  </a:lnTo>
                  <a:lnTo>
                    <a:pt x="1996" y="2549581"/>
                  </a:lnTo>
                  <a:lnTo>
                    <a:pt x="-292" y="2501392"/>
                  </a:lnTo>
                  <a:lnTo>
                    <a:pt x="-292" y="500430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103591" y="8042938"/>
            <a:ext cx="8820150" cy="182255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3200" b="1" dirty="0">
                <a:solidFill>
                  <a:schemeClr val="bg1"/>
                </a:solidFill>
              </a:rPr>
              <a:t>José Barreto C. Carvalheira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400" dirty="0">
                <a:solidFill>
                  <a:schemeClr val="bg1"/>
                </a:solidFill>
              </a:rPr>
              <a:t>Diretor do Departamento de Atenção ao Câncer – DECAN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Secretaria de Atenção Especializada à Saúde – SAES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2400" dirty="0">
                <a:solidFill>
                  <a:schemeClr val="bg1"/>
                </a:solidFill>
              </a:rPr>
              <a:t>Ministério da Saúde – MS  </a:t>
            </a:r>
          </a:p>
          <a:p>
            <a:pPr algn="ctr" rtl="0"/>
            <a:endParaRPr lang="pt-BR" sz="2400" dirty="0"/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C71AFDDA-9841-93F8-B962-48C8CD4B7077}"/>
              </a:ext>
            </a:extLst>
          </p:cNvPr>
          <p:cNvSpPr txBox="1"/>
          <p:nvPr/>
        </p:nvSpPr>
        <p:spPr>
          <a:xfrm>
            <a:off x="11447637" y="862243"/>
            <a:ext cx="7565702" cy="176715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algn="l"/>
            <a:br>
              <a:rPr lang="pt-BR" sz="4800" b="1" spc="-150">
                <a:latin typeface="Gadugi"/>
                <a:ea typeface="Gadugi"/>
              </a:rPr>
            </a:br>
            <a:endParaRPr lang="pt-BR" sz="6600" b="1" spc="-150">
              <a:solidFill>
                <a:schemeClr val="bg1"/>
              </a:solidFill>
              <a:latin typeface="Gadugi"/>
              <a:ea typeface="Gadug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7618" y="1257793"/>
            <a:ext cx="8072373" cy="118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FCBBA9F-BC13-617A-42E4-011A2C75A5D8}"/>
              </a:ext>
            </a:extLst>
          </p:cNvPr>
          <p:cNvSpPr txBox="1"/>
          <p:nvPr/>
        </p:nvSpPr>
        <p:spPr>
          <a:xfrm>
            <a:off x="11789648" y="5435967"/>
            <a:ext cx="78283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pt-BR" sz="4000" b="1" dirty="0"/>
              <a:t>Política Nacional de Prevenção e Controle do Câncer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01" y="3356038"/>
            <a:ext cx="7587047" cy="4626908"/>
          </a:xfrm>
          <a:prstGeom prst="rect">
            <a:avLst/>
          </a:prstGeom>
        </p:spPr>
        <p:txBody>
          <a:bodyPr vert="horz" wrap="square" lIns="0" tIns="10160" rIns="0" bIns="0" rtlCol="0" anchor="t">
            <a:spAutoFit/>
          </a:bodyPr>
          <a:lstStyle/>
          <a:p>
            <a:pPr marL="12700" marR="5080" algn="ctr">
              <a:lnSpc>
                <a:spcPct val="100299"/>
              </a:lnSpc>
              <a:spcBef>
                <a:spcPts val="80"/>
              </a:spcBef>
            </a:pPr>
            <a:r>
              <a:rPr lang="pt-BR" sz="6000" b="1" spc="-300" dirty="0">
                <a:solidFill>
                  <a:srgbClr val="FFFFFF"/>
                </a:solidFill>
                <a:latin typeface="+mj-lt"/>
                <a:cs typeface="Century Gothic"/>
              </a:rPr>
              <a:t>INVESTIMENTOS: MOBILIZAÇÃO MÁXIMA DE TODA ESTRUTURA DE SAÚDE PÚBLICA E PRIVADA</a:t>
            </a:r>
          </a:p>
        </p:txBody>
      </p:sp>
      <p:sp>
        <p:nvSpPr>
          <p:cNvPr id="3" name="object 3"/>
          <p:cNvSpPr/>
          <p:nvPr/>
        </p:nvSpPr>
        <p:spPr>
          <a:xfrm>
            <a:off x="8334858" y="325464"/>
            <a:ext cx="11504549" cy="1019311"/>
          </a:xfrm>
          <a:custGeom>
            <a:avLst/>
            <a:gdLst/>
            <a:ahLst/>
            <a:cxnLst/>
            <a:rect l="l" t="t" r="r" b="b"/>
            <a:pathLst>
              <a:path w="12407265" h="965200">
                <a:moveTo>
                  <a:pt x="12406248" y="276"/>
                </a:moveTo>
                <a:lnTo>
                  <a:pt x="188014" y="276"/>
                </a:lnTo>
                <a:lnTo>
                  <a:pt x="137958" y="7003"/>
                </a:lnTo>
                <a:lnTo>
                  <a:pt x="92992" y="25986"/>
                </a:lnTo>
                <a:lnTo>
                  <a:pt x="54906" y="55424"/>
                </a:lnTo>
                <a:lnTo>
                  <a:pt x="25487" y="93520"/>
                </a:lnTo>
                <a:lnTo>
                  <a:pt x="6523" y="138473"/>
                </a:lnTo>
                <a:lnTo>
                  <a:pt x="-194" y="188485"/>
                </a:lnTo>
                <a:lnTo>
                  <a:pt x="-194" y="777115"/>
                </a:lnTo>
                <a:lnTo>
                  <a:pt x="6523" y="827128"/>
                </a:lnTo>
                <a:lnTo>
                  <a:pt x="25487" y="872081"/>
                </a:lnTo>
                <a:lnTo>
                  <a:pt x="54906" y="910176"/>
                </a:lnTo>
                <a:lnTo>
                  <a:pt x="92992" y="939615"/>
                </a:lnTo>
                <a:lnTo>
                  <a:pt x="137958" y="958597"/>
                </a:lnTo>
                <a:lnTo>
                  <a:pt x="188014" y="965325"/>
                </a:lnTo>
                <a:lnTo>
                  <a:pt x="12406248" y="965325"/>
                </a:lnTo>
                <a:lnTo>
                  <a:pt x="12406248" y="27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 anchor="ctr"/>
          <a:lstStyle/>
          <a:p>
            <a:pPr marL="3571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/>
                <a:ea typeface="Gadugi" panose="020B0502040204020203" pitchFamily="34" charset="0"/>
              </a:rPr>
              <a:t>Autorizar o Governo Federal a prestar atendimento especializado complementar em apoio a estados e municípios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7905745" y="511494"/>
            <a:ext cx="561340" cy="561975"/>
            <a:chOff x="7268738" y="495996"/>
            <a:chExt cx="561340" cy="561975"/>
          </a:xfrm>
        </p:grpSpPr>
        <p:sp>
          <p:nvSpPr>
            <p:cNvPr id="6" name="object 6"/>
            <p:cNvSpPr/>
            <p:nvPr/>
          </p:nvSpPr>
          <p:spPr>
            <a:xfrm>
              <a:off x="7268738" y="495996"/>
              <a:ext cx="561340" cy="561975"/>
            </a:xfrm>
            <a:custGeom>
              <a:avLst/>
              <a:gdLst/>
              <a:ahLst/>
              <a:cxnLst/>
              <a:rect l="l" t="t" r="r" b="b"/>
              <a:pathLst>
                <a:path w="561340" h="561975">
                  <a:moveTo>
                    <a:pt x="280667" y="0"/>
                  </a:moveTo>
                  <a:lnTo>
                    <a:pt x="235142" y="3673"/>
                  </a:lnTo>
                  <a:lnTo>
                    <a:pt x="191955" y="14309"/>
                  </a:lnTo>
                  <a:lnTo>
                    <a:pt x="151685" y="31329"/>
                  </a:lnTo>
                  <a:lnTo>
                    <a:pt x="114909" y="54155"/>
                  </a:lnTo>
                  <a:lnTo>
                    <a:pt x="82206" y="82209"/>
                  </a:lnTo>
                  <a:lnTo>
                    <a:pt x="54153" y="114914"/>
                  </a:lnTo>
                  <a:lnTo>
                    <a:pt x="31327" y="151692"/>
                  </a:lnTo>
                  <a:lnTo>
                    <a:pt x="14308" y="191965"/>
                  </a:lnTo>
                  <a:lnTo>
                    <a:pt x="3673" y="235154"/>
                  </a:lnTo>
                  <a:lnTo>
                    <a:pt x="0" y="280683"/>
                  </a:lnTo>
                  <a:lnTo>
                    <a:pt x="3673" y="326210"/>
                  </a:lnTo>
                  <a:lnTo>
                    <a:pt x="14308" y="369398"/>
                  </a:lnTo>
                  <a:lnTo>
                    <a:pt x="31328" y="409669"/>
                  </a:lnTo>
                  <a:lnTo>
                    <a:pt x="54153" y="446447"/>
                  </a:lnTo>
                  <a:lnTo>
                    <a:pt x="82206" y="479151"/>
                  </a:lnTo>
                  <a:lnTo>
                    <a:pt x="114910" y="507206"/>
                  </a:lnTo>
                  <a:lnTo>
                    <a:pt x="151686" y="530032"/>
                  </a:lnTo>
                  <a:lnTo>
                    <a:pt x="191956" y="547052"/>
                  </a:lnTo>
                  <a:lnTo>
                    <a:pt x="235142" y="557688"/>
                  </a:lnTo>
                  <a:lnTo>
                    <a:pt x="280667" y="561362"/>
                  </a:lnTo>
                  <a:lnTo>
                    <a:pt x="326195" y="557688"/>
                  </a:lnTo>
                  <a:lnTo>
                    <a:pt x="369383" y="547052"/>
                  </a:lnTo>
                  <a:lnTo>
                    <a:pt x="409654" y="530032"/>
                  </a:lnTo>
                  <a:lnTo>
                    <a:pt x="446431" y="507206"/>
                  </a:lnTo>
                  <a:lnTo>
                    <a:pt x="479135" y="479152"/>
                  </a:lnTo>
                  <a:lnTo>
                    <a:pt x="507189" y="446447"/>
                  </a:lnTo>
                  <a:lnTo>
                    <a:pt x="530014" y="409670"/>
                  </a:lnTo>
                  <a:lnTo>
                    <a:pt x="547033" y="369398"/>
                  </a:lnTo>
                  <a:lnTo>
                    <a:pt x="557668" y="326210"/>
                  </a:lnTo>
                  <a:lnTo>
                    <a:pt x="561342" y="280684"/>
                  </a:lnTo>
                  <a:lnTo>
                    <a:pt x="557668" y="235155"/>
                  </a:lnTo>
                  <a:lnTo>
                    <a:pt x="547033" y="191965"/>
                  </a:lnTo>
                  <a:lnTo>
                    <a:pt x="530014" y="151693"/>
                  </a:lnTo>
                  <a:lnTo>
                    <a:pt x="507188" y="114915"/>
                  </a:lnTo>
                  <a:lnTo>
                    <a:pt x="479134" y="82210"/>
                  </a:lnTo>
                  <a:lnTo>
                    <a:pt x="446430" y="54155"/>
                  </a:lnTo>
                  <a:lnTo>
                    <a:pt x="409654" y="31329"/>
                  </a:lnTo>
                  <a:lnTo>
                    <a:pt x="369382" y="14309"/>
                  </a:lnTo>
                  <a:lnTo>
                    <a:pt x="326194" y="3673"/>
                  </a:lnTo>
                  <a:lnTo>
                    <a:pt x="280667" y="0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 wrap="square" lIns="0" tIns="0" rIns="0" bIns="0" rtlCol="0"/>
            <a:lstStyle/>
            <a:p>
              <a:endParaRPr>
                <a:latin typeface="Verdana Pro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268738" y="495996"/>
              <a:ext cx="561340" cy="561975"/>
            </a:xfrm>
            <a:custGeom>
              <a:avLst/>
              <a:gdLst/>
              <a:ahLst/>
              <a:cxnLst/>
              <a:rect l="l" t="t" r="r" b="b"/>
              <a:pathLst>
                <a:path w="561340" h="561975">
                  <a:moveTo>
                    <a:pt x="561342" y="280684"/>
                  </a:moveTo>
                  <a:lnTo>
                    <a:pt x="557668" y="326210"/>
                  </a:lnTo>
                  <a:lnTo>
                    <a:pt x="547033" y="369398"/>
                  </a:lnTo>
                  <a:lnTo>
                    <a:pt x="530014" y="409670"/>
                  </a:lnTo>
                  <a:lnTo>
                    <a:pt x="507189" y="446447"/>
                  </a:lnTo>
                  <a:lnTo>
                    <a:pt x="479135" y="479152"/>
                  </a:lnTo>
                  <a:lnTo>
                    <a:pt x="446431" y="507206"/>
                  </a:lnTo>
                  <a:lnTo>
                    <a:pt x="409654" y="530032"/>
                  </a:lnTo>
                  <a:lnTo>
                    <a:pt x="369383" y="547052"/>
                  </a:lnTo>
                  <a:lnTo>
                    <a:pt x="326195" y="557688"/>
                  </a:lnTo>
                  <a:lnTo>
                    <a:pt x="280667" y="561362"/>
                  </a:lnTo>
                  <a:lnTo>
                    <a:pt x="235142" y="557688"/>
                  </a:lnTo>
                  <a:lnTo>
                    <a:pt x="191956" y="547052"/>
                  </a:lnTo>
                  <a:lnTo>
                    <a:pt x="151686" y="530032"/>
                  </a:lnTo>
                  <a:lnTo>
                    <a:pt x="114910" y="507206"/>
                  </a:lnTo>
                  <a:lnTo>
                    <a:pt x="82206" y="479151"/>
                  </a:lnTo>
                  <a:lnTo>
                    <a:pt x="54153" y="446447"/>
                  </a:lnTo>
                  <a:lnTo>
                    <a:pt x="31328" y="409669"/>
                  </a:lnTo>
                  <a:lnTo>
                    <a:pt x="14308" y="369398"/>
                  </a:lnTo>
                  <a:lnTo>
                    <a:pt x="3673" y="326210"/>
                  </a:lnTo>
                  <a:lnTo>
                    <a:pt x="0" y="280683"/>
                  </a:lnTo>
                  <a:lnTo>
                    <a:pt x="3673" y="235154"/>
                  </a:lnTo>
                  <a:lnTo>
                    <a:pt x="14308" y="191965"/>
                  </a:lnTo>
                  <a:lnTo>
                    <a:pt x="31327" y="151692"/>
                  </a:lnTo>
                  <a:lnTo>
                    <a:pt x="54153" y="114914"/>
                  </a:lnTo>
                  <a:lnTo>
                    <a:pt x="82206" y="82209"/>
                  </a:lnTo>
                  <a:lnTo>
                    <a:pt x="114909" y="54155"/>
                  </a:lnTo>
                  <a:lnTo>
                    <a:pt x="151685" y="31329"/>
                  </a:lnTo>
                  <a:lnTo>
                    <a:pt x="191955" y="14309"/>
                  </a:lnTo>
                  <a:lnTo>
                    <a:pt x="235142" y="3673"/>
                  </a:lnTo>
                  <a:lnTo>
                    <a:pt x="280667" y="0"/>
                  </a:lnTo>
                  <a:lnTo>
                    <a:pt x="326194" y="3673"/>
                  </a:lnTo>
                  <a:lnTo>
                    <a:pt x="369382" y="14309"/>
                  </a:lnTo>
                  <a:lnTo>
                    <a:pt x="409654" y="31329"/>
                  </a:lnTo>
                  <a:lnTo>
                    <a:pt x="446430" y="54155"/>
                  </a:lnTo>
                  <a:lnTo>
                    <a:pt x="479134" y="82210"/>
                  </a:lnTo>
                  <a:lnTo>
                    <a:pt x="507188" y="114915"/>
                  </a:lnTo>
                  <a:lnTo>
                    <a:pt x="530014" y="151693"/>
                  </a:lnTo>
                  <a:lnTo>
                    <a:pt x="547033" y="191965"/>
                  </a:lnTo>
                  <a:lnTo>
                    <a:pt x="557668" y="235155"/>
                  </a:lnTo>
                  <a:lnTo>
                    <a:pt x="561342" y="280684"/>
                  </a:lnTo>
                  <a:close/>
                </a:path>
              </a:pathLst>
            </a:custGeom>
            <a:ln w="385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Verdana Pro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80270" y="664555"/>
              <a:ext cx="125762" cy="200139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8334858" y="1456924"/>
            <a:ext cx="11504549" cy="728980"/>
          </a:xfrm>
          <a:custGeom>
            <a:avLst/>
            <a:gdLst/>
            <a:ahLst/>
            <a:cxnLst/>
            <a:rect l="l" t="t" r="r" b="b"/>
            <a:pathLst>
              <a:path w="12407265" h="728980">
                <a:moveTo>
                  <a:pt x="12406248" y="250"/>
                </a:moveTo>
                <a:lnTo>
                  <a:pt x="141914" y="250"/>
                </a:lnTo>
                <a:lnTo>
                  <a:pt x="96997" y="7495"/>
                </a:lnTo>
                <a:lnTo>
                  <a:pt x="57987" y="27669"/>
                </a:lnTo>
                <a:lnTo>
                  <a:pt x="27224" y="58431"/>
                </a:lnTo>
                <a:lnTo>
                  <a:pt x="7050" y="97442"/>
                </a:lnTo>
                <a:lnTo>
                  <a:pt x="-194" y="142359"/>
                </a:lnTo>
                <a:lnTo>
                  <a:pt x="-194" y="586848"/>
                </a:lnTo>
                <a:lnTo>
                  <a:pt x="7050" y="631778"/>
                </a:lnTo>
                <a:lnTo>
                  <a:pt x="27224" y="670820"/>
                </a:lnTo>
                <a:lnTo>
                  <a:pt x="57987" y="701620"/>
                </a:lnTo>
                <a:lnTo>
                  <a:pt x="96997" y="721826"/>
                </a:lnTo>
                <a:lnTo>
                  <a:pt x="141914" y="729084"/>
                </a:lnTo>
                <a:lnTo>
                  <a:pt x="12406248" y="729084"/>
                </a:lnTo>
                <a:lnTo>
                  <a:pt x="12406248" y="25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 anchor="ctr"/>
          <a:lstStyle/>
          <a:p>
            <a:pPr marL="3571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>
                <a:latin typeface="Verdana Pro"/>
                <a:ea typeface="Gadugi" panose="020B0502040204020203" pitchFamily="34" charset="0"/>
              </a:rPr>
              <a:t>Ampliar os turnos de atendimento no público e privado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7905745" y="1543860"/>
            <a:ext cx="561340" cy="561975"/>
            <a:chOff x="7268738" y="1497366"/>
            <a:chExt cx="561340" cy="561975"/>
          </a:xfrm>
        </p:grpSpPr>
        <p:sp>
          <p:nvSpPr>
            <p:cNvPr id="12" name="object 12"/>
            <p:cNvSpPr/>
            <p:nvPr/>
          </p:nvSpPr>
          <p:spPr>
            <a:xfrm>
              <a:off x="7268738" y="1497366"/>
              <a:ext cx="561340" cy="561975"/>
            </a:xfrm>
            <a:custGeom>
              <a:avLst/>
              <a:gdLst/>
              <a:ahLst/>
              <a:cxnLst/>
              <a:rect l="l" t="t" r="r" b="b"/>
              <a:pathLst>
                <a:path w="561340" h="561975">
                  <a:moveTo>
                    <a:pt x="280667" y="0"/>
                  </a:moveTo>
                  <a:lnTo>
                    <a:pt x="235142" y="3673"/>
                  </a:lnTo>
                  <a:lnTo>
                    <a:pt x="191955" y="14309"/>
                  </a:lnTo>
                  <a:lnTo>
                    <a:pt x="151685" y="31329"/>
                  </a:lnTo>
                  <a:lnTo>
                    <a:pt x="114909" y="54155"/>
                  </a:lnTo>
                  <a:lnTo>
                    <a:pt x="82206" y="82209"/>
                  </a:lnTo>
                  <a:lnTo>
                    <a:pt x="54153" y="114914"/>
                  </a:lnTo>
                  <a:lnTo>
                    <a:pt x="31327" y="151692"/>
                  </a:lnTo>
                  <a:lnTo>
                    <a:pt x="14308" y="191965"/>
                  </a:lnTo>
                  <a:lnTo>
                    <a:pt x="3673" y="235154"/>
                  </a:lnTo>
                  <a:lnTo>
                    <a:pt x="0" y="280683"/>
                  </a:lnTo>
                  <a:lnTo>
                    <a:pt x="3673" y="326210"/>
                  </a:lnTo>
                  <a:lnTo>
                    <a:pt x="14308" y="369398"/>
                  </a:lnTo>
                  <a:lnTo>
                    <a:pt x="31328" y="409669"/>
                  </a:lnTo>
                  <a:lnTo>
                    <a:pt x="54153" y="446447"/>
                  </a:lnTo>
                  <a:lnTo>
                    <a:pt x="82206" y="479151"/>
                  </a:lnTo>
                  <a:lnTo>
                    <a:pt x="114910" y="507206"/>
                  </a:lnTo>
                  <a:lnTo>
                    <a:pt x="151686" y="530032"/>
                  </a:lnTo>
                  <a:lnTo>
                    <a:pt x="191956" y="547052"/>
                  </a:lnTo>
                  <a:lnTo>
                    <a:pt x="235142" y="557688"/>
                  </a:lnTo>
                  <a:lnTo>
                    <a:pt x="280667" y="561362"/>
                  </a:lnTo>
                  <a:lnTo>
                    <a:pt x="326195" y="557688"/>
                  </a:lnTo>
                  <a:lnTo>
                    <a:pt x="369383" y="547052"/>
                  </a:lnTo>
                  <a:lnTo>
                    <a:pt x="409654" y="530032"/>
                  </a:lnTo>
                  <a:lnTo>
                    <a:pt x="446431" y="507206"/>
                  </a:lnTo>
                  <a:lnTo>
                    <a:pt x="479135" y="479152"/>
                  </a:lnTo>
                  <a:lnTo>
                    <a:pt x="507189" y="446447"/>
                  </a:lnTo>
                  <a:lnTo>
                    <a:pt x="530014" y="409670"/>
                  </a:lnTo>
                  <a:lnTo>
                    <a:pt x="547033" y="369398"/>
                  </a:lnTo>
                  <a:lnTo>
                    <a:pt x="557668" y="326210"/>
                  </a:lnTo>
                  <a:lnTo>
                    <a:pt x="561342" y="280684"/>
                  </a:lnTo>
                  <a:lnTo>
                    <a:pt x="557668" y="235155"/>
                  </a:lnTo>
                  <a:lnTo>
                    <a:pt x="547033" y="191965"/>
                  </a:lnTo>
                  <a:lnTo>
                    <a:pt x="530014" y="151693"/>
                  </a:lnTo>
                  <a:lnTo>
                    <a:pt x="507188" y="114915"/>
                  </a:lnTo>
                  <a:lnTo>
                    <a:pt x="479134" y="82210"/>
                  </a:lnTo>
                  <a:lnTo>
                    <a:pt x="446430" y="54155"/>
                  </a:lnTo>
                  <a:lnTo>
                    <a:pt x="409654" y="31329"/>
                  </a:lnTo>
                  <a:lnTo>
                    <a:pt x="369382" y="14309"/>
                  </a:lnTo>
                  <a:lnTo>
                    <a:pt x="326194" y="3673"/>
                  </a:lnTo>
                  <a:lnTo>
                    <a:pt x="280667" y="0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 wrap="square" lIns="0" tIns="0" rIns="0" bIns="0" rtlCol="0"/>
            <a:lstStyle/>
            <a:p>
              <a:endParaRPr>
                <a:latin typeface="Verdana Pro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7268738" y="1497366"/>
              <a:ext cx="561340" cy="561975"/>
            </a:xfrm>
            <a:custGeom>
              <a:avLst/>
              <a:gdLst/>
              <a:ahLst/>
              <a:cxnLst/>
              <a:rect l="l" t="t" r="r" b="b"/>
              <a:pathLst>
                <a:path w="561340" h="561975">
                  <a:moveTo>
                    <a:pt x="561342" y="280684"/>
                  </a:moveTo>
                  <a:lnTo>
                    <a:pt x="557668" y="326210"/>
                  </a:lnTo>
                  <a:lnTo>
                    <a:pt x="547033" y="369398"/>
                  </a:lnTo>
                  <a:lnTo>
                    <a:pt x="530014" y="409670"/>
                  </a:lnTo>
                  <a:lnTo>
                    <a:pt x="507189" y="446447"/>
                  </a:lnTo>
                  <a:lnTo>
                    <a:pt x="479135" y="479152"/>
                  </a:lnTo>
                  <a:lnTo>
                    <a:pt x="446431" y="507206"/>
                  </a:lnTo>
                  <a:lnTo>
                    <a:pt x="409654" y="530032"/>
                  </a:lnTo>
                  <a:lnTo>
                    <a:pt x="369383" y="547052"/>
                  </a:lnTo>
                  <a:lnTo>
                    <a:pt x="326195" y="557688"/>
                  </a:lnTo>
                  <a:lnTo>
                    <a:pt x="280667" y="561362"/>
                  </a:lnTo>
                  <a:lnTo>
                    <a:pt x="235142" y="557688"/>
                  </a:lnTo>
                  <a:lnTo>
                    <a:pt x="191956" y="547052"/>
                  </a:lnTo>
                  <a:lnTo>
                    <a:pt x="151686" y="530032"/>
                  </a:lnTo>
                  <a:lnTo>
                    <a:pt x="114910" y="507206"/>
                  </a:lnTo>
                  <a:lnTo>
                    <a:pt x="82206" y="479151"/>
                  </a:lnTo>
                  <a:lnTo>
                    <a:pt x="54153" y="446447"/>
                  </a:lnTo>
                  <a:lnTo>
                    <a:pt x="31328" y="409669"/>
                  </a:lnTo>
                  <a:lnTo>
                    <a:pt x="14308" y="369398"/>
                  </a:lnTo>
                  <a:lnTo>
                    <a:pt x="3673" y="326210"/>
                  </a:lnTo>
                  <a:lnTo>
                    <a:pt x="0" y="280683"/>
                  </a:lnTo>
                  <a:lnTo>
                    <a:pt x="3673" y="235154"/>
                  </a:lnTo>
                  <a:lnTo>
                    <a:pt x="14308" y="191965"/>
                  </a:lnTo>
                  <a:lnTo>
                    <a:pt x="31327" y="151692"/>
                  </a:lnTo>
                  <a:lnTo>
                    <a:pt x="54153" y="114914"/>
                  </a:lnTo>
                  <a:lnTo>
                    <a:pt x="82206" y="82209"/>
                  </a:lnTo>
                  <a:lnTo>
                    <a:pt x="114909" y="54155"/>
                  </a:lnTo>
                  <a:lnTo>
                    <a:pt x="151685" y="31329"/>
                  </a:lnTo>
                  <a:lnTo>
                    <a:pt x="191955" y="14309"/>
                  </a:lnTo>
                  <a:lnTo>
                    <a:pt x="235142" y="3673"/>
                  </a:lnTo>
                  <a:lnTo>
                    <a:pt x="280667" y="0"/>
                  </a:lnTo>
                  <a:lnTo>
                    <a:pt x="326194" y="3673"/>
                  </a:lnTo>
                  <a:lnTo>
                    <a:pt x="369382" y="14309"/>
                  </a:lnTo>
                  <a:lnTo>
                    <a:pt x="409654" y="31329"/>
                  </a:lnTo>
                  <a:lnTo>
                    <a:pt x="446430" y="54155"/>
                  </a:lnTo>
                  <a:lnTo>
                    <a:pt x="479134" y="82210"/>
                  </a:lnTo>
                  <a:lnTo>
                    <a:pt x="507188" y="114915"/>
                  </a:lnTo>
                  <a:lnTo>
                    <a:pt x="530014" y="151693"/>
                  </a:lnTo>
                  <a:lnTo>
                    <a:pt x="547033" y="191965"/>
                  </a:lnTo>
                  <a:lnTo>
                    <a:pt x="557668" y="235155"/>
                  </a:lnTo>
                  <a:lnTo>
                    <a:pt x="561342" y="280684"/>
                  </a:lnTo>
                  <a:close/>
                </a:path>
              </a:pathLst>
            </a:custGeom>
            <a:ln w="385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Verdana Pro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41389" y="1661065"/>
              <a:ext cx="212012" cy="204905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8334858" y="2300839"/>
            <a:ext cx="11504549" cy="1100455"/>
          </a:xfrm>
          <a:custGeom>
            <a:avLst/>
            <a:gdLst/>
            <a:ahLst/>
            <a:cxnLst/>
            <a:rect l="l" t="t" r="r" b="b"/>
            <a:pathLst>
              <a:path w="12407265" h="1100454">
                <a:moveTo>
                  <a:pt x="12406248" y="228"/>
                </a:moveTo>
                <a:lnTo>
                  <a:pt x="214303" y="228"/>
                </a:lnTo>
                <a:lnTo>
                  <a:pt x="165113" y="5892"/>
                </a:lnTo>
                <a:lnTo>
                  <a:pt x="119961" y="22026"/>
                </a:lnTo>
                <a:lnTo>
                  <a:pt x="80135" y="47343"/>
                </a:lnTo>
                <a:lnTo>
                  <a:pt x="46920" y="80558"/>
                </a:lnTo>
                <a:lnTo>
                  <a:pt x="21602" y="120385"/>
                </a:lnTo>
                <a:lnTo>
                  <a:pt x="5469" y="165536"/>
                </a:lnTo>
                <a:lnTo>
                  <a:pt x="-194" y="214726"/>
                </a:lnTo>
                <a:lnTo>
                  <a:pt x="-194" y="885650"/>
                </a:lnTo>
                <a:lnTo>
                  <a:pt x="5469" y="934847"/>
                </a:lnTo>
                <a:lnTo>
                  <a:pt x="21602" y="980016"/>
                </a:lnTo>
                <a:lnTo>
                  <a:pt x="46920" y="1019867"/>
                </a:lnTo>
                <a:lnTo>
                  <a:pt x="80135" y="1053109"/>
                </a:lnTo>
                <a:lnTo>
                  <a:pt x="119961" y="1078452"/>
                </a:lnTo>
                <a:lnTo>
                  <a:pt x="165113" y="1094604"/>
                </a:lnTo>
                <a:lnTo>
                  <a:pt x="214303" y="1100275"/>
                </a:lnTo>
                <a:lnTo>
                  <a:pt x="12406248" y="1100275"/>
                </a:lnTo>
                <a:lnTo>
                  <a:pt x="12406248" y="2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 anchor="ctr"/>
          <a:lstStyle/>
          <a:p>
            <a:pPr marL="3571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>
                <a:latin typeface="Verdana Pro"/>
                <a:ea typeface="Gadugi" panose="020B0502040204020203" pitchFamily="34" charset="0"/>
              </a:rPr>
              <a:t>Novos mecanismos para oferta de exames, consultas e cirurgias para o SUS nas Clínicas e nos Hospitais privados</a:t>
            </a:r>
            <a:endParaRPr dirty="0">
              <a:latin typeface="Verdana Pr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905745" y="2538880"/>
            <a:ext cx="561340" cy="561975"/>
          </a:xfrm>
          <a:custGeom>
            <a:avLst/>
            <a:gdLst/>
            <a:ahLst/>
            <a:cxnLst/>
            <a:rect l="l" t="t" r="r" b="b"/>
            <a:pathLst>
              <a:path w="561340" h="561975">
                <a:moveTo>
                  <a:pt x="280667" y="0"/>
                </a:moveTo>
                <a:lnTo>
                  <a:pt x="235142" y="3673"/>
                </a:lnTo>
                <a:lnTo>
                  <a:pt x="191955" y="14309"/>
                </a:lnTo>
                <a:lnTo>
                  <a:pt x="151685" y="31329"/>
                </a:lnTo>
                <a:lnTo>
                  <a:pt x="114909" y="54155"/>
                </a:lnTo>
                <a:lnTo>
                  <a:pt x="82206" y="82209"/>
                </a:lnTo>
                <a:lnTo>
                  <a:pt x="54153" y="114914"/>
                </a:lnTo>
                <a:lnTo>
                  <a:pt x="31327" y="151692"/>
                </a:lnTo>
                <a:lnTo>
                  <a:pt x="14308" y="191965"/>
                </a:lnTo>
                <a:lnTo>
                  <a:pt x="3673" y="235154"/>
                </a:lnTo>
                <a:lnTo>
                  <a:pt x="0" y="280683"/>
                </a:lnTo>
                <a:lnTo>
                  <a:pt x="3673" y="326210"/>
                </a:lnTo>
                <a:lnTo>
                  <a:pt x="14308" y="369398"/>
                </a:lnTo>
                <a:lnTo>
                  <a:pt x="31328" y="409669"/>
                </a:lnTo>
                <a:lnTo>
                  <a:pt x="54153" y="446447"/>
                </a:lnTo>
                <a:lnTo>
                  <a:pt x="82206" y="479151"/>
                </a:lnTo>
                <a:lnTo>
                  <a:pt x="114910" y="507206"/>
                </a:lnTo>
                <a:lnTo>
                  <a:pt x="151686" y="530032"/>
                </a:lnTo>
                <a:lnTo>
                  <a:pt x="191956" y="547052"/>
                </a:lnTo>
                <a:lnTo>
                  <a:pt x="235142" y="557688"/>
                </a:lnTo>
                <a:lnTo>
                  <a:pt x="280667" y="561362"/>
                </a:lnTo>
                <a:lnTo>
                  <a:pt x="326195" y="557688"/>
                </a:lnTo>
                <a:lnTo>
                  <a:pt x="369383" y="547052"/>
                </a:lnTo>
                <a:lnTo>
                  <a:pt x="409654" y="530032"/>
                </a:lnTo>
                <a:lnTo>
                  <a:pt x="446431" y="507206"/>
                </a:lnTo>
                <a:lnTo>
                  <a:pt x="479135" y="479152"/>
                </a:lnTo>
                <a:lnTo>
                  <a:pt x="507189" y="446447"/>
                </a:lnTo>
                <a:lnTo>
                  <a:pt x="530014" y="409670"/>
                </a:lnTo>
                <a:lnTo>
                  <a:pt x="547033" y="369398"/>
                </a:lnTo>
                <a:lnTo>
                  <a:pt x="557668" y="326210"/>
                </a:lnTo>
                <a:lnTo>
                  <a:pt x="561342" y="280684"/>
                </a:lnTo>
                <a:lnTo>
                  <a:pt x="557668" y="235155"/>
                </a:lnTo>
                <a:lnTo>
                  <a:pt x="547033" y="191965"/>
                </a:lnTo>
                <a:lnTo>
                  <a:pt x="530014" y="151693"/>
                </a:lnTo>
                <a:lnTo>
                  <a:pt x="507188" y="114915"/>
                </a:lnTo>
                <a:lnTo>
                  <a:pt x="479134" y="82210"/>
                </a:lnTo>
                <a:lnTo>
                  <a:pt x="446430" y="54155"/>
                </a:lnTo>
                <a:lnTo>
                  <a:pt x="409654" y="31329"/>
                </a:lnTo>
                <a:lnTo>
                  <a:pt x="369382" y="14309"/>
                </a:lnTo>
                <a:lnTo>
                  <a:pt x="326194" y="3673"/>
                </a:lnTo>
                <a:lnTo>
                  <a:pt x="280667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>
              <a:latin typeface="Verdana Pro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905745" y="2538880"/>
            <a:ext cx="561340" cy="561975"/>
          </a:xfrm>
          <a:custGeom>
            <a:avLst/>
            <a:gdLst/>
            <a:ahLst/>
            <a:cxnLst/>
            <a:rect l="l" t="t" r="r" b="b"/>
            <a:pathLst>
              <a:path w="561340" h="561975">
                <a:moveTo>
                  <a:pt x="561342" y="280684"/>
                </a:moveTo>
                <a:lnTo>
                  <a:pt x="557668" y="326210"/>
                </a:lnTo>
                <a:lnTo>
                  <a:pt x="547033" y="369398"/>
                </a:lnTo>
                <a:lnTo>
                  <a:pt x="530014" y="409670"/>
                </a:lnTo>
                <a:lnTo>
                  <a:pt x="507189" y="446447"/>
                </a:lnTo>
                <a:lnTo>
                  <a:pt x="479135" y="479152"/>
                </a:lnTo>
                <a:lnTo>
                  <a:pt x="446431" y="507206"/>
                </a:lnTo>
                <a:lnTo>
                  <a:pt x="409654" y="530032"/>
                </a:lnTo>
                <a:lnTo>
                  <a:pt x="369383" y="547052"/>
                </a:lnTo>
                <a:lnTo>
                  <a:pt x="326195" y="557688"/>
                </a:lnTo>
                <a:lnTo>
                  <a:pt x="280667" y="561362"/>
                </a:lnTo>
                <a:lnTo>
                  <a:pt x="235142" y="557688"/>
                </a:lnTo>
                <a:lnTo>
                  <a:pt x="191956" y="547052"/>
                </a:lnTo>
                <a:lnTo>
                  <a:pt x="151686" y="530032"/>
                </a:lnTo>
                <a:lnTo>
                  <a:pt x="114910" y="507206"/>
                </a:lnTo>
                <a:lnTo>
                  <a:pt x="82206" y="479151"/>
                </a:lnTo>
                <a:lnTo>
                  <a:pt x="54153" y="446447"/>
                </a:lnTo>
                <a:lnTo>
                  <a:pt x="31328" y="409669"/>
                </a:lnTo>
                <a:lnTo>
                  <a:pt x="14308" y="369398"/>
                </a:lnTo>
                <a:lnTo>
                  <a:pt x="3673" y="326210"/>
                </a:lnTo>
                <a:lnTo>
                  <a:pt x="0" y="280683"/>
                </a:lnTo>
                <a:lnTo>
                  <a:pt x="3673" y="235154"/>
                </a:lnTo>
                <a:lnTo>
                  <a:pt x="14308" y="191965"/>
                </a:lnTo>
                <a:lnTo>
                  <a:pt x="31327" y="151692"/>
                </a:lnTo>
                <a:lnTo>
                  <a:pt x="54153" y="114914"/>
                </a:lnTo>
                <a:lnTo>
                  <a:pt x="82206" y="82209"/>
                </a:lnTo>
                <a:lnTo>
                  <a:pt x="114909" y="54155"/>
                </a:lnTo>
                <a:lnTo>
                  <a:pt x="151685" y="31329"/>
                </a:lnTo>
                <a:lnTo>
                  <a:pt x="191955" y="14309"/>
                </a:lnTo>
                <a:lnTo>
                  <a:pt x="235142" y="3673"/>
                </a:lnTo>
                <a:lnTo>
                  <a:pt x="280667" y="0"/>
                </a:lnTo>
                <a:lnTo>
                  <a:pt x="326194" y="3673"/>
                </a:lnTo>
                <a:lnTo>
                  <a:pt x="369382" y="14309"/>
                </a:lnTo>
                <a:lnTo>
                  <a:pt x="409654" y="31329"/>
                </a:lnTo>
                <a:lnTo>
                  <a:pt x="446430" y="54155"/>
                </a:lnTo>
                <a:lnTo>
                  <a:pt x="479134" y="82210"/>
                </a:lnTo>
                <a:lnTo>
                  <a:pt x="507188" y="114915"/>
                </a:lnTo>
                <a:lnTo>
                  <a:pt x="530014" y="151693"/>
                </a:lnTo>
                <a:lnTo>
                  <a:pt x="547033" y="191965"/>
                </a:lnTo>
                <a:lnTo>
                  <a:pt x="557668" y="235155"/>
                </a:lnTo>
                <a:lnTo>
                  <a:pt x="561342" y="280684"/>
                </a:lnTo>
                <a:close/>
              </a:path>
            </a:pathLst>
          </a:custGeom>
          <a:ln w="385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Verdana Pro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77471" y="2702485"/>
            <a:ext cx="214055" cy="209764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8334858" y="3531461"/>
            <a:ext cx="11504549" cy="965200"/>
          </a:xfrm>
          <a:custGeom>
            <a:avLst/>
            <a:gdLst/>
            <a:ahLst/>
            <a:cxnLst/>
            <a:rect l="l" t="t" r="r" b="b"/>
            <a:pathLst>
              <a:path w="12407265" h="965200">
                <a:moveTo>
                  <a:pt x="12406248" y="196"/>
                </a:moveTo>
                <a:lnTo>
                  <a:pt x="188014" y="196"/>
                </a:lnTo>
                <a:lnTo>
                  <a:pt x="137958" y="6924"/>
                </a:lnTo>
                <a:lnTo>
                  <a:pt x="92992" y="25906"/>
                </a:lnTo>
                <a:lnTo>
                  <a:pt x="54906" y="55345"/>
                </a:lnTo>
                <a:lnTo>
                  <a:pt x="25487" y="93440"/>
                </a:lnTo>
                <a:lnTo>
                  <a:pt x="6523" y="138394"/>
                </a:lnTo>
                <a:lnTo>
                  <a:pt x="-194" y="188406"/>
                </a:lnTo>
                <a:lnTo>
                  <a:pt x="-194" y="777036"/>
                </a:lnTo>
                <a:lnTo>
                  <a:pt x="6523" y="827048"/>
                </a:lnTo>
                <a:lnTo>
                  <a:pt x="25487" y="872001"/>
                </a:lnTo>
                <a:lnTo>
                  <a:pt x="54906" y="910097"/>
                </a:lnTo>
                <a:lnTo>
                  <a:pt x="92992" y="939535"/>
                </a:lnTo>
                <a:lnTo>
                  <a:pt x="137958" y="958518"/>
                </a:lnTo>
                <a:lnTo>
                  <a:pt x="188014" y="965245"/>
                </a:lnTo>
                <a:lnTo>
                  <a:pt x="12406248" y="965245"/>
                </a:lnTo>
                <a:lnTo>
                  <a:pt x="12406248" y="19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 anchor="ctr"/>
          <a:lstStyle/>
          <a:p>
            <a:pPr marL="3571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>
                <a:latin typeface="Verdana Pro"/>
                <a:ea typeface="Gadugi" panose="020B0502040204020203" pitchFamily="34" charset="0"/>
              </a:rPr>
              <a:t>Mais </a:t>
            </a:r>
            <a:r>
              <a:rPr lang="pt-BR" sz="2800" err="1">
                <a:latin typeface="Verdana Pro"/>
                <a:ea typeface="Gadugi" panose="020B0502040204020203" pitchFamily="34" charset="0"/>
              </a:rPr>
              <a:t>Telessaúde</a:t>
            </a:r>
            <a:r>
              <a:rPr lang="pt-BR" sz="2800">
                <a:latin typeface="Verdana Pro"/>
                <a:ea typeface="Gadugi" panose="020B0502040204020203" pitchFamily="34" charset="0"/>
              </a:rPr>
              <a:t>: encurtar o tempo de espera por consultas </a:t>
            </a:r>
            <a:br>
              <a:rPr lang="pt-BR" sz="2800">
                <a:latin typeface="Verdana Pro"/>
                <a:ea typeface="Gadugi" panose="020B0502040204020203" pitchFamily="34" charset="0"/>
              </a:rPr>
            </a:br>
            <a:r>
              <a:rPr lang="pt-BR" sz="2800">
                <a:latin typeface="Verdana Pro"/>
                <a:ea typeface="Gadugi" panose="020B0502040204020203" pitchFamily="34" charset="0"/>
              </a:rPr>
              <a:t>e exames com especialistas</a:t>
            </a:r>
          </a:p>
        </p:txBody>
      </p:sp>
      <p:sp>
        <p:nvSpPr>
          <p:cNvPr id="22" name="object 22"/>
          <p:cNvSpPr/>
          <p:nvPr/>
        </p:nvSpPr>
        <p:spPr>
          <a:xfrm>
            <a:off x="7905745" y="3670412"/>
            <a:ext cx="561340" cy="561975"/>
          </a:xfrm>
          <a:custGeom>
            <a:avLst/>
            <a:gdLst/>
            <a:ahLst/>
            <a:cxnLst/>
            <a:rect l="l" t="t" r="r" b="b"/>
            <a:pathLst>
              <a:path w="561340" h="561975">
                <a:moveTo>
                  <a:pt x="280667" y="0"/>
                </a:moveTo>
                <a:lnTo>
                  <a:pt x="235142" y="3673"/>
                </a:lnTo>
                <a:lnTo>
                  <a:pt x="191955" y="14309"/>
                </a:lnTo>
                <a:lnTo>
                  <a:pt x="151685" y="31329"/>
                </a:lnTo>
                <a:lnTo>
                  <a:pt x="114909" y="54155"/>
                </a:lnTo>
                <a:lnTo>
                  <a:pt x="82206" y="82209"/>
                </a:lnTo>
                <a:lnTo>
                  <a:pt x="54153" y="114914"/>
                </a:lnTo>
                <a:lnTo>
                  <a:pt x="31327" y="151692"/>
                </a:lnTo>
                <a:lnTo>
                  <a:pt x="14308" y="191965"/>
                </a:lnTo>
                <a:lnTo>
                  <a:pt x="3673" y="235154"/>
                </a:lnTo>
                <a:lnTo>
                  <a:pt x="0" y="280683"/>
                </a:lnTo>
                <a:lnTo>
                  <a:pt x="3673" y="326210"/>
                </a:lnTo>
                <a:lnTo>
                  <a:pt x="14308" y="369398"/>
                </a:lnTo>
                <a:lnTo>
                  <a:pt x="31328" y="409669"/>
                </a:lnTo>
                <a:lnTo>
                  <a:pt x="54153" y="446447"/>
                </a:lnTo>
                <a:lnTo>
                  <a:pt x="82206" y="479151"/>
                </a:lnTo>
                <a:lnTo>
                  <a:pt x="114910" y="507206"/>
                </a:lnTo>
                <a:lnTo>
                  <a:pt x="151686" y="530032"/>
                </a:lnTo>
                <a:lnTo>
                  <a:pt x="191956" y="547052"/>
                </a:lnTo>
                <a:lnTo>
                  <a:pt x="235142" y="557688"/>
                </a:lnTo>
                <a:lnTo>
                  <a:pt x="280667" y="561362"/>
                </a:lnTo>
                <a:lnTo>
                  <a:pt x="326195" y="557688"/>
                </a:lnTo>
                <a:lnTo>
                  <a:pt x="369383" y="547052"/>
                </a:lnTo>
                <a:lnTo>
                  <a:pt x="409654" y="530032"/>
                </a:lnTo>
                <a:lnTo>
                  <a:pt x="446431" y="507206"/>
                </a:lnTo>
                <a:lnTo>
                  <a:pt x="479135" y="479152"/>
                </a:lnTo>
                <a:lnTo>
                  <a:pt x="507189" y="446447"/>
                </a:lnTo>
                <a:lnTo>
                  <a:pt x="530014" y="409670"/>
                </a:lnTo>
                <a:lnTo>
                  <a:pt x="547033" y="369398"/>
                </a:lnTo>
                <a:lnTo>
                  <a:pt x="557668" y="326210"/>
                </a:lnTo>
                <a:lnTo>
                  <a:pt x="561342" y="280684"/>
                </a:lnTo>
                <a:lnTo>
                  <a:pt x="557668" y="235155"/>
                </a:lnTo>
                <a:lnTo>
                  <a:pt x="547033" y="191965"/>
                </a:lnTo>
                <a:lnTo>
                  <a:pt x="530014" y="151693"/>
                </a:lnTo>
                <a:lnTo>
                  <a:pt x="507188" y="114915"/>
                </a:lnTo>
                <a:lnTo>
                  <a:pt x="479134" y="82210"/>
                </a:lnTo>
                <a:lnTo>
                  <a:pt x="446430" y="54155"/>
                </a:lnTo>
                <a:lnTo>
                  <a:pt x="409654" y="31329"/>
                </a:lnTo>
                <a:lnTo>
                  <a:pt x="369382" y="14309"/>
                </a:lnTo>
                <a:lnTo>
                  <a:pt x="326194" y="3673"/>
                </a:lnTo>
                <a:lnTo>
                  <a:pt x="280667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>
              <a:latin typeface="Verdana Pr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905745" y="3670412"/>
            <a:ext cx="561340" cy="561975"/>
          </a:xfrm>
          <a:custGeom>
            <a:avLst/>
            <a:gdLst/>
            <a:ahLst/>
            <a:cxnLst/>
            <a:rect l="l" t="t" r="r" b="b"/>
            <a:pathLst>
              <a:path w="561340" h="561975">
                <a:moveTo>
                  <a:pt x="561342" y="280684"/>
                </a:moveTo>
                <a:lnTo>
                  <a:pt x="557668" y="326210"/>
                </a:lnTo>
                <a:lnTo>
                  <a:pt x="547033" y="369398"/>
                </a:lnTo>
                <a:lnTo>
                  <a:pt x="530014" y="409670"/>
                </a:lnTo>
                <a:lnTo>
                  <a:pt x="507189" y="446447"/>
                </a:lnTo>
                <a:lnTo>
                  <a:pt x="479135" y="479152"/>
                </a:lnTo>
                <a:lnTo>
                  <a:pt x="446431" y="507206"/>
                </a:lnTo>
                <a:lnTo>
                  <a:pt x="409654" y="530032"/>
                </a:lnTo>
                <a:lnTo>
                  <a:pt x="369383" y="547052"/>
                </a:lnTo>
                <a:lnTo>
                  <a:pt x="326195" y="557688"/>
                </a:lnTo>
                <a:lnTo>
                  <a:pt x="280667" y="561362"/>
                </a:lnTo>
                <a:lnTo>
                  <a:pt x="235142" y="557688"/>
                </a:lnTo>
                <a:lnTo>
                  <a:pt x="191956" y="547052"/>
                </a:lnTo>
                <a:lnTo>
                  <a:pt x="151686" y="530032"/>
                </a:lnTo>
                <a:lnTo>
                  <a:pt x="114910" y="507206"/>
                </a:lnTo>
                <a:lnTo>
                  <a:pt x="82206" y="479151"/>
                </a:lnTo>
                <a:lnTo>
                  <a:pt x="54153" y="446447"/>
                </a:lnTo>
                <a:lnTo>
                  <a:pt x="31328" y="409669"/>
                </a:lnTo>
                <a:lnTo>
                  <a:pt x="14308" y="369398"/>
                </a:lnTo>
                <a:lnTo>
                  <a:pt x="3673" y="326210"/>
                </a:lnTo>
                <a:lnTo>
                  <a:pt x="0" y="280683"/>
                </a:lnTo>
                <a:lnTo>
                  <a:pt x="3673" y="235154"/>
                </a:lnTo>
                <a:lnTo>
                  <a:pt x="14308" y="191965"/>
                </a:lnTo>
                <a:lnTo>
                  <a:pt x="31327" y="151692"/>
                </a:lnTo>
                <a:lnTo>
                  <a:pt x="54153" y="114914"/>
                </a:lnTo>
                <a:lnTo>
                  <a:pt x="82206" y="82209"/>
                </a:lnTo>
                <a:lnTo>
                  <a:pt x="114909" y="54155"/>
                </a:lnTo>
                <a:lnTo>
                  <a:pt x="151685" y="31329"/>
                </a:lnTo>
                <a:lnTo>
                  <a:pt x="191955" y="14309"/>
                </a:lnTo>
                <a:lnTo>
                  <a:pt x="235142" y="3673"/>
                </a:lnTo>
                <a:lnTo>
                  <a:pt x="280667" y="0"/>
                </a:lnTo>
                <a:lnTo>
                  <a:pt x="326194" y="3673"/>
                </a:lnTo>
                <a:lnTo>
                  <a:pt x="369382" y="14309"/>
                </a:lnTo>
                <a:lnTo>
                  <a:pt x="409654" y="31329"/>
                </a:lnTo>
                <a:lnTo>
                  <a:pt x="446430" y="54155"/>
                </a:lnTo>
                <a:lnTo>
                  <a:pt x="479134" y="82210"/>
                </a:lnTo>
                <a:lnTo>
                  <a:pt x="507188" y="114915"/>
                </a:lnTo>
                <a:lnTo>
                  <a:pt x="530014" y="151693"/>
                </a:lnTo>
                <a:lnTo>
                  <a:pt x="547033" y="191965"/>
                </a:lnTo>
                <a:lnTo>
                  <a:pt x="557668" y="235155"/>
                </a:lnTo>
                <a:lnTo>
                  <a:pt x="561342" y="280684"/>
                </a:lnTo>
                <a:close/>
              </a:path>
            </a:pathLst>
          </a:custGeom>
          <a:ln w="385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Verdana Pro"/>
            </a:endParaRPr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73080" y="3838971"/>
            <a:ext cx="223680" cy="200139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8334858" y="4617565"/>
            <a:ext cx="11504549" cy="1047115"/>
          </a:xfrm>
          <a:custGeom>
            <a:avLst/>
            <a:gdLst/>
            <a:ahLst/>
            <a:cxnLst/>
            <a:rect l="l" t="t" r="r" b="b"/>
            <a:pathLst>
              <a:path w="12407265" h="1047114">
                <a:moveTo>
                  <a:pt x="12406248" y="169"/>
                </a:moveTo>
                <a:lnTo>
                  <a:pt x="203889" y="169"/>
                </a:lnTo>
                <a:lnTo>
                  <a:pt x="157075" y="5562"/>
                </a:lnTo>
                <a:lnTo>
                  <a:pt x="114111" y="20924"/>
                </a:lnTo>
                <a:lnTo>
                  <a:pt x="76219" y="45025"/>
                </a:lnTo>
                <a:lnTo>
                  <a:pt x="44621" y="76637"/>
                </a:lnTo>
                <a:lnTo>
                  <a:pt x="20538" y="114531"/>
                </a:lnTo>
                <a:lnTo>
                  <a:pt x="5192" y="157479"/>
                </a:lnTo>
                <a:lnTo>
                  <a:pt x="-194" y="204253"/>
                </a:lnTo>
                <a:lnTo>
                  <a:pt x="-194" y="842539"/>
                </a:lnTo>
                <a:lnTo>
                  <a:pt x="5192" y="889359"/>
                </a:lnTo>
                <a:lnTo>
                  <a:pt x="20538" y="932341"/>
                </a:lnTo>
                <a:lnTo>
                  <a:pt x="44621" y="970258"/>
                </a:lnTo>
                <a:lnTo>
                  <a:pt x="76219" y="1001884"/>
                </a:lnTo>
                <a:lnTo>
                  <a:pt x="114111" y="1025992"/>
                </a:lnTo>
                <a:lnTo>
                  <a:pt x="157075" y="1041356"/>
                </a:lnTo>
                <a:lnTo>
                  <a:pt x="203889" y="1046750"/>
                </a:lnTo>
                <a:lnTo>
                  <a:pt x="12406248" y="1046750"/>
                </a:lnTo>
                <a:lnTo>
                  <a:pt x="12406248" y="16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 anchor="ctr"/>
          <a:lstStyle/>
          <a:p>
            <a:pPr marL="3571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/>
                <a:ea typeface="Gadugi" panose="020B0502040204020203" pitchFamily="34" charset="0"/>
              </a:rPr>
              <a:t>Consolidar a maior rede pública de prevenção, diagnóstico </a:t>
            </a:r>
            <a:br>
              <a:rPr kumimoji="0" lang="pt-BR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/>
                <a:ea typeface="Gadugi" panose="020B0502040204020203" pitchFamily="34" charset="0"/>
              </a:rPr>
            </a:br>
            <a:r>
              <a:rPr kumimoji="0" lang="pt-BR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/>
                <a:ea typeface="Gadugi" panose="020B0502040204020203" pitchFamily="34" charset="0"/>
              </a:rPr>
              <a:t>e controle do câncer</a:t>
            </a:r>
          </a:p>
        </p:txBody>
      </p:sp>
      <p:sp>
        <p:nvSpPr>
          <p:cNvPr id="27" name="object 27"/>
          <p:cNvSpPr/>
          <p:nvPr/>
        </p:nvSpPr>
        <p:spPr>
          <a:xfrm>
            <a:off x="7905745" y="4839926"/>
            <a:ext cx="561340" cy="561975"/>
          </a:xfrm>
          <a:custGeom>
            <a:avLst/>
            <a:gdLst/>
            <a:ahLst/>
            <a:cxnLst/>
            <a:rect l="l" t="t" r="r" b="b"/>
            <a:pathLst>
              <a:path w="561340" h="561975">
                <a:moveTo>
                  <a:pt x="280667" y="0"/>
                </a:moveTo>
                <a:lnTo>
                  <a:pt x="235142" y="3673"/>
                </a:lnTo>
                <a:lnTo>
                  <a:pt x="191955" y="14309"/>
                </a:lnTo>
                <a:lnTo>
                  <a:pt x="151685" y="31329"/>
                </a:lnTo>
                <a:lnTo>
                  <a:pt x="114909" y="54155"/>
                </a:lnTo>
                <a:lnTo>
                  <a:pt x="82206" y="82209"/>
                </a:lnTo>
                <a:lnTo>
                  <a:pt x="54153" y="114914"/>
                </a:lnTo>
                <a:lnTo>
                  <a:pt x="31327" y="151692"/>
                </a:lnTo>
                <a:lnTo>
                  <a:pt x="14308" y="191965"/>
                </a:lnTo>
                <a:lnTo>
                  <a:pt x="3673" y="235154"/>
                </a:lnTo>
                <a:lnTo>
                  <a:pt x="0" y="280683"/>
                </a:lnTo>
                <a:lnTo>
                  <a:pt x="3673" y="326210"/>
                </a:lnTo>
                <a:lnTo>
                  <a:pt x="14308" y="369398"/>
                </a:lnTo>
                <a:lnTo>
                  <a:pt x="31328" y="409669"/>
                </a:lnTo>
                <a:lnTo>
                  <a:pt x="54153" y="446447"/>
                </a:lnTo>
                <a:lnTo>
                  <a:pt x="82206" y="479151"/>
                </a:lnTo>
                <a:lnTo>
                  <a:pt x="114910" y="507206"/>
                </a:lnTo>
                <a:lnTo>
                  <a:pt x="151686" y="530032"/>
                </a:lnTo>
                <a:lnTo>
                  <a:pt x="191956" y="547052"/>
                </a:lnTo>
                <a:lnTo>
                  <a:pt x="235142" y="557688"/>
                </a:lnTo>
                <a:lnTo>
                  <a:pt x="280667" y="561362"/>
                </a:lnTo>
                <a:lnTo>
                  <a:pt x="326195" y="557688"/>
                </a:lnTo>
                <a:lnTo>
                  <a:pt x="369383" y="547052"/>
                </a:lnTo>
                <a:lnTo>
                  <a:pt x="409654" y="530032"/>
                </a:lnTo>
                <a:lnTo>
                  <a:pt x="446431" y="507206"/>
                </a:lnTo>
                <a:lnTo>
                  <a:pt x="479135" y="479152"/>
                </a:lnTo>
                <a:lnTo>
                  <a:pt x="507189" y="446447"/>
                </a:lnTo>
                <a:lnTo>
                  <a:pt x="530014" y="409670"/>
                </a:lnTo>
                <a:lnTo>
                  <a:pt x="547033" y="369398"/>
                </a:lnTo>
                <a:lnTo>
                  <a:pt x="557668" y="326210"/>
                </a:lnTo>
                <a:lnTo>
                  <a:pt x="561342" y="280684"/>
                </a:lnTo>
                <a:lnTo>
                  <a:pt x="557668" y="235155"/>
                </a:lnTo>
                <a:lnTo>
                  <a:pt x="547033" y="191965"/>
                </a:lnTo>
                <a:lnTo>
                  <a:pt x="530014" y="151693"/>
                </a:lnTo>
                <a:lnTo>
                  <a:pt x="507188" y="114915"/>
                </a:lnTo>
                <a:lnTo>
                  <a:pt x="479134" y="82210"/>
                </a:lnTo>
                <a:lnTo>
                  <a:pt x="446430" y="54155"/>
                </a:lnTo>
                <a:lnTo>
                  <a:pt x="409654" y="31329"/>
                </a:lnTo>
                <a:lnTo>
                  <a:pt x="369382" y="14309"/>
                </a:lnTo>
                <a:lnTo>
                  <a:pt x="326194" y="3673"/>
                </a:lnTo>
                <a:lnTo>
                  <a:pt x="280667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>
              <a:latin typeface="Verdana Pro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905745" y="4839926"/>
            <a:ext cx="561340" cy="561975"/>
          </a:xfrm>
          <a:custGeom>
            <a:avLst/>
            <a:gdLst/>
            <a:ahLst/>
            <a:cxnLst/>
            <a:rect l="l" t="t" r="r" b="b"/>
            <a:pathLst>
              <a:path w="561340" h="561975">
                <a:moveTo>
                  <a:pt x="561342" y="280684"/>
                </a:moveTo>
                <a:lnTo>
                  <a:pt x="557668" y="326210"/>
                </a:lnTo>
                <a:lnTo>
                  <a:pt x="547033" y="369398"/>
                </a:lnTo>
                <a:lnTo>
                  <a:pt x="530014" y="409670"/>
                </a:lnTo>
                <a:lnTo>
                  <a:pt x="507189" y="446447"/>
                </a:lnTo>
                <a:lnTo>
                  <a:pt x="479135" y="479152"/>
                </a:lnTo>
                <a:lnTo>
                  <a:pt x="446431" y="507206"/>
                </a:lnTo>
                <a:lnTo>
                  <a:pt x="409654" y="530032"/>
                </a:lnTo>
                <a:lnTo>
                  <a:pt x="369383" y="547052"/>
                </a:lnTo>
                <a:lnTo>
                  <a:pt x="326195" y="557688"/>
                </a:lnTo>
                <a:lnTo>
                  <a:pt x="280667" y="561362"/>
                </a:lnTo>
                <a:lnTo>
                  <a:pt x="235142" y="557688"/>
                </a:lnTo>
                <a:lnTo>
                  <a:pt x="191956" y="547052"/>
                </a:lnTo>
                <a:lnTo>
                  <a:pt x="151686" y="530032"/>
                </a:lnTo>
                <a:lnTo>
                  <a:pt x="114910" y="507206"/>
                </a:lnTo>
                <a:lnTo>
                  <a:pt x="82206" y="479151"/>
                </a:lnTo>
                <a:lnTo>
                  <a:pt x="54153" y="446447"/>
                </a:lnTo>
                <a:lnTo>
                  <a:pt x="31328" y="409669"/>
                </a:lnTo>
                <a:lnTo>
                  <a:pt x="14308" y="369398"/>
                </a:lnTo>
                <a:lnTo>
                  <a:pt x="3673" y="326210"/>
                </a:lnTo>
                <a:lnTo>
                  <a:pt x="0" y="280683"/>
                </a:lnTo>
                <a:lnTo>
                  <a:pt x="3673" y="235154"/>
                </a:lnTo>
                <a:lnTo>
                  <a:pt x="14308" y="191965"/>
                </a:lnTo>
                <a:lnTo>
                  <a:pt x="31327" y="151692"/>
                </a:lnTo>
                <a:lnTo>
                  <a:pt x="54153" y="114914"/>
                </a:lnTo>
                <a:lnTo>
                  <a:pt x="82206" y="82209"/>
                </a:lnTo>
                <a:lnTo>
                  <a:pt x="114909" y="54155"/>
                </a:lnTo>
                <a:lnTo>
                  <a:pt x="151685" y="31329"/>
                </a:lnTo>
                <a:lnTo>
                  <a:pt x="191955" y="14309"/>
                </a:lnTo>
                <a:lnTo>
                  <a:pt x="235142" y="3673"/>
                </a:lnTo>
                <a:lnTo>
                  <a:pt x="280667" y="0"/>
                </a:lnTo>
                <a:lnTo>
                  <a:pt x="326194" y="3673"/>
                </a:lnTo>
                <a:lnTo>
                  <a:pt x="369382" y="14309"/>
                </a:lnTo>
                <a:lnTo>
                  <a:pt x="409654" y="31329"/>
                </a:lnTo>
                <a:lnTo>
                  <a:pt x="446430" y="54155"/>
                </a:lnTo>
                <a:lnTo>
                  <a:pt x="479134" y="82210"/>
                </a:lnTo>
                <a:lnTo>
                  <a:pt x="507188" y="114915"/>
                </a:lnTo>
                <a:lnTo>
                  <a:pt x="530014" y="151693"/>
                </a:lnTo>
                <a:lnTo>
                  <a:pt x="547033" y="191965"/>
                </a:lnTo>
                <a:lnTo>
                  <a:pt x="557668" y="235155"/>
                </a:lnTo>
                <a:lnTo>
                  <a:pt x="561342" y="280684"/>
                </a:lnTo>
                <a:close/>
              </a:path>
            </a:pathLst>
          </a:custGeom>
          <a:ln w="385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Verdana Pro"/>
            </a:endParaRPr>
          </a:p>
        </p:txBody>
      </p:sp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82893" y="5008391"/>
            <a:ext cx="204992" cy="205092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8334858" y="5790029"/>
            <a:ext cx="11504549" cy="822325"/>
          </a:xfrm>
          <a:custGeom>
            <a:avLst/>
            <a:gdLst/>
            <a:ahLst/>
            <a:cxnLst/>
            <a:rect l="l" t="t" r="r" b="b"/>
            <a:pathLst>
              <a:path w="12407265" h="822325">
                <a:moveTo>
                  <a:pt x="12406248" y="139"/>
                </a:moveTo>
                <a:lnTo>
                  <a:pt x="160075" y="139"/>
                </a:lnTo>
                <a:lnTo>
                  <a:pt x="109416" y="8310"/>
                </a:lnTo>
                <a:lnTo>
                  <a:pt x="65421" y="31062"/>
                </a:lnTo>
                <a:lnTo>
                  <a:pt x="30727" y="65755"/>
                </a:lnTo>
                <a:lnTo>
                  <a:pt x="7975" y="109751"/>
                </a:lnTo>
                <a:lnTo>
                  <a:pt x="-194" y="160409"/>
                </a:lnTo>
                <a:lnTo>
                  <a:pt x="-194" y="661666"/>
                </a:lnTo>
                <a:lnTo>
                  <a:pt x="7975" y="712324"/>
                </a:lnTo>
                <a:lnTo>
                  <a:pt x="30727" y="756320"/>
                </a:lnTo>
                <a:lnTo>
                  <a:pt x="65421" y="791013"/>
                </a:lnTo>
                <a:lnTo>
                  <a:pt x="109416" y="813765"/>
                </a:lnTo>
                <a:lnTo>
                  <a:pt x="160075" y="821936"/>
                </a:lnTo>
                <a:lnTo>
                  <a:pt x="12406248" y="821936"/>
                </a:lnTo>
                <a:lnTo>
                  <a:pt x="12406248" y="13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 anchor="ctr"/>
          <a:lstStyle/>
          <a:p>
            <a:pPr marL="3571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/>
                <a:ea typeface="Gadugi" panose="020B0502040204020203" pitchFamily="34" charset="0"/>
              </a:rPr>
              <a:t>Ampliar o provimento e a formação de profissionais especialistas</a:t>
            </a:r>
          </a:p>
        </p:txBody>
      </p:sp>
      <p:sp>
        <p:nvSpPr>
          <p:cNvPr id="32" name="object 32"/>
          <p:cNvSpPr/>
          <p:nvPr/>
        </p:nvSpPr>
        <p:spPr>
          <a:xfrm>
            <a:off x="7905745" y="5895269"/>
            <a:ext cx="561340" cy="561975"/>
          </a:xfrm>
          <a:custGeom>
            <a:avLst/>
            <a:gdLst/>
            <a:ahLst/>
            <a:cxnLst/>
            <a:rect l="l" t="t" r="r" b="b"/>
            <a:pathLst>
              <a:path w="561340" h="561975">
                <a:moveTo>
                  <a:pt x="280667" y="0"/>
                </a:moveTo>
                <a:lnTo>
                  <a:pt x="235142" y="3673"/>
                </a:lnTo>
                <a:lnTo>
                  <a:pt x="191955" y="14309"/>
                </a:lnTo>
                <a:lnTo>
                  <a:pt x="151685" y="31329"/>
                </a:lnTo>
                <a:lnTo>
                  <a:pt x="114909" y="54155"/>
                </a:lnTo>
                <a:lnTo>
                  <a:pt x="82206" y="82209"/>
                </a:lnTo>
                <a:lnTo>
                  <a:pt x="54153" y="114914"/>
                </a:lnTo>
                <a:lnTo>
                  <a:pt x="31327" y="151692"/>
                </a:lnTo>
                <a:lnTo>
                  <a:pt x="14308" y="191965"/>
                </a:lnTo>
                <a:lnTo>
                  <a:pt x="3673" y="235154"/>
                </a:lnTo>
                <a:lnTo>
                  <a:pt x="0" y="280683"/>
                </a:lnTo>
                <a:lnTo>
                  <a:pt x="3673" y="326210"/>
                </a:lnTo>
                <a:lnTo>
                  <a:pt x="14308" y="369398"/>
                </a:lnTo>
                <a:lnTo>
                  <a:pt x="31328" y="409670"/>
                </a:lnTo>
                <a:lnTo>
                  <a:pt x="54153" y="446447"/>
                </a:lnTo>
                <a:lnTo>
                  <a:pt x="82206" y="479152"/>
                </a:lnTo>
                <a:lnTo>
                  <a:pt x="114910" y="507206"/>
                </a:lnTo>
                <a:lnTo>
                  <a:pt x="151686" y="530032"/>
                </a:lnTo>
                <a:lnTo>
                  <a:pt x="191956" y="547052"/>
                </a:lnTo>
                <a:lnTo>
                  <a:pt x="235142" y="557688"/>
                </a:lnTo>
                <a:lnTo>
                  <a:pt x="280667" y="561362"/>
                </a:lnTo>
                <a:lnTo>
                  <a:pt x="326195" y="557688"/>
                </a:lnTo>
                <a:lnTo>
                  <a:pt x="369383" y="547052"/>
                </a:lnTo>
                <a:lnTo>
                  <a:pt x="409654" y="530032"/>
                </a:lnTo>
                <a:lnTo>
                  <a:pt x="446431" y="507206"/>
                </a:lnTo>
                <a:lnTo>
                  <a:pt x="479135" y="479152"/>
                </a:lnTo>
                <a:lnTo>
                  <a:pt x="507189" y="446447"/>
                </a:lnTo>
                <a:lnTo>
                  <a:pt x="530014" y="409670"/>
                </a:lnTo>
                <a:lnTo>
                  <a:pt x="547033" y="369398"/>
                </a:lnTo>
                <a:lnTo>
                  <a:pt x="557668" y="326210"/>
                </a:lnTo>
                <a:lnTo>
                  <a:pt x="561342" y="280684"/>
                </a:lnTo>
                <a:lnTo>
                  <a:pt x="557668" y="235155"/>
                </a:lnTo>
                <a:lnTo>
                  <a:pt x="547033" y="191965"/>
                </a:lnTo>
                <a:lnTo>
                  <a:pt x="530014" y="151693"/>
                </a:lnTo>
                <a:lnTo>
                  <a:pt x="507188" y="114915"/>
                </a:lnTo>
                <a:lnTo>
                  <a:pt x="479134" y="82210"/>
                </a:lnTo>
                <a:lnTo>
                  <a:pt x="446430" y="54155"/>
                </a:lnTo>
                <a:lnTo>
                  <a:pt x="409654" y="31329"/>
                </a:lnTo>
                <a:lnTo>
                  <a:pt x="369382" y="14309"/>
                </a:lnTo>
                <a:lnTo>
                  <a:pt x="326194" y="3673"/>
                </a:lnTo>
                <a:lnTo>
                  <a:pt x="280667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>
              <a:latin typeface="Verdana Pro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905745" y="5895269"/>
            <a:ext cx="561340" cy="561975"/>
          </a:xfrm>
          <a:custGeom>
            <a:avLst/>
            <a:gdLst/>
            <a:ahLst/>
            <a:cxnLst/>
            <a:rect l="l" t="t" r="r" b="b"/>
            <a:pathLst>
              <a:path w="561340" h="561975">
                <a:moveTo>
                  <a:pt x="561342" y="280684"/>
                </a:moveTo>
                <a:lnTo>
                  <a:pt x="557668" y="326210"/>
                </a:lnTo>
                <a:lnTo>
                  <a:pt x="547033" y="369398"/>
                </a:lnTo>
                <a:lnTo>
                  <a:pt x="530014" y="409670"/>
                </a:lnTo>
                <a:lnTo>
                  <a:pt x="507189" y="446447"/>
                </a:lnTo>
                <a:lnTo>
                  <a:pt x="479135" y="479152"/>
                </a:lnTo>
                <a:lnTo>
                  <a:pt x="446431" y="507206"/>
                </a:lnTo>
                <a:lnTo>
                  <a:pt x="409654" y="530032"/>
                </a:lnTo>
                <a:lnTo>
                  <a:pt x="369383" y="547052"/>
                </a:lnTo>
                <a:lnTo>
                  <a:pt x="326195" y="557688"/>
                </a:lnTo>
                <a:lnTo>
                  <a:pt x="280667" y="561362"/>
                </a:lnTo>
                <a:lnTo>
                  <a:pt x="235142" y="557688"/>
                </a:lnTo>
                <a:lnTo>
                  <a:pt x="191956" y="547052"/>
                </a:lnTo>
                <a:lnTo>
                  <a:pt x="151686" y="530032"/>
                </a:lnTo>
                <a:lnTo>
                  <a:pt x="114910" y="507206"/>
                </a:lnTo>
                <a:lnTo>
                  <a:pt x="82206" y="479152"/>
                </a:lnTo>
                <a:lnTo>
                  <a:pt x="54153" y="446447"/>
                </a:lnTo>
                <a:lnTo>
                  <a:pt x="31328" y="409670"/>
                </a:lnTo>
                <a:lnTo>
                  <a:pt x="14308" y="369398"/>
                </a:lnTo>
                <a:lnTo>
                  <a:pt x="3673" y="326210"/>
                </a:lnTo>
                <a:lnTo>
                  <a:pt x="0" y="280683"/>
                </a:lnTo>
                <a:lnTo>
                  <a:pt x="3673" y="235154"/>
                </a:lnTo>
                <a:lnTo>
                  <a:pt x="14308" y="191965"/>
                </a:lnTo>
                <a:lnTo>
                  <a:pt x="31327" y="151692"/>
                </a:lnTo>
                <a:lnTo>
                  <a:pt x="54153" y="114914"/>
                </a:lnTo>
                <a:lnTo>
                  <a:pt x="82206" y="82209"/>
                </a:lnTo>
                <a:lnTo>
                  <a:pt x="114909" y="54155"/>
                </a:lnTo>
                <a:lnTo>
                  <a:pt x="151685" y="31329"/>
                </a:lnTo>
                <a:lnTo>
                  <a:pt x="191955" y="14309"/>
                </a:lnTo>
                <a:lnTo>
                  <a:pt x="235142" y="3673"/>
                </a:lnTo>
                <a:lnTo>
                  <a:pt x="280667" y="0"/>
                </a:lnTo>
                <a:lnTo>
                  <a:pt x="326194" y="3673"/>
                </a:lnTo>
                <a:lnTo>
                  <a:pt x="369382" y="14309"/>
                </a:lnTo>
                <a:lnTo>
                  <a:pt x="409654" y="31329"/>
                </a:lnTo>
                <a:lnTo>
                  <a:pt x="446430" y="54155"/>
                </a:lnTo>
                <a:lnTo>
                  <a:pt x="479134" y="82210"/>
                </a:lnTo>
                <a:lnTo>
                  <a:pt x="507188" y="114915"/>
                </a:lnTo>
                <a:lnTo>
                  <a:pt x="530014" y="151693"/>
                </a:lnTo>
                <a:lnTo>
                  <a:pt x="547033" y="191965"/>
                </a:lnTo>
                <a:lnTo>
                  <a:pt x="557668" y="235155"/>
                </a:lnTo>
                <a:lnTo>
                  <a:pt x="561342" y="280684"/>
                </a:lnTo>
                <a:close/>
              </a:path>
            </a:pathLst>
          </a:custGeom>
          <a:ln w="385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Verdana Pro"/>
            </a:endParaRPr>
          </a:p>
        </p:txBody>
      </p:sp>
      <p:pic>
        <p:nvPicPr>
          <p:cNvPr id="34" name="object 3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79635" y="6058968"/>
            <a:ext cx="214414" cy="209858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8334858" y="6748244"/>
            <a:ext cx="11504549" cy="822325"/>
          </a:xfrm>
          <a:custGeom>
            <a:avLst/>
            <a:gdLst/>
            <a:ahLst/>
            <a:cxnLst/>
            <a:rect l="l" t="t" r="r" b="b"/>
            <a:pathLst>
              <a:path w="12407265" h="822325">
                <a:moveTo>
                  <a:pt x="12406248" y="115"/>
                </a:moveTo>
                <a:lnTo>
                  <a:pt x="160075" y="115"/>
                </a:lnTo>
                <a:lnTo>
                  <a:pt x="109416" y="8286"/>
                </a:lnTo>
                <a:lnTo>
                  <a:pt x="65421" y="31037"/>
                </a:lnTo>
                <a:lnTo>
                  <a:pt x="30727" y="65731"/>
                </a:lnTo>
                <a:lnTo>
                  <a:pt x="7975" y="109727"/>
                </a:lnTo>
                <a:lnTo>
                  <a:pt x="-194" y="160385"/>
                </a:lnTo>
                <a:lnTo>
                  <a:pt x="-194" y="661641"/>
                </a:lnTo>
                <a:lnTo>
                  <a:pt x="7975" y="712300"/>
                </a:lnTo>
                <a:lnTo>
                  <a:pt x="30727" y="756296"/>
                </a:lnTo>
                <a:lnTo>
                  <a:pt x="65421" y="790989"/>
                </a:lnTo>
                <a:lnTo>
                  <a:pt x="109416" y="813741"/>
                </a:lnTo>
                <a:lnTo>
                  <a:pt x="160075" y="821911"/>
                </a:lnTo>
                <a:lnTo>
                  <a:pt x="12406248" y="821911"/>
                </a:lnTo>
                <a:lnTo>
                  <a:pt x="12406248" y="11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 anchor="ctr"/>
          <a:lstStyle/>
          <a:p>
            <a:pPr marL="3571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/>
                <a:ea typeface="Gadugi" panose="020B0502040204020203" pitchFamily="34" charset="0"/>
              </a:rPr>
              <a:t>Levar unidades móveis e mutirões para regiões desassistidas</a:t>
            </a:r>
          </a:p>
        </p:txBody>
      </p:sp>
      <p:sp>
        <p:nvSpPr>
          <p:cNvPr id="37" name="object 37"/>
          <p:cNvSpPr/>
          <p:nvPr/>
        </p:nvSpPr>
        <p:spPr>
          <a:xfrm>
            <a:off x="7905745" y="6878732"/>
            <a:ext cx="561340" cy="561975"/>
          </a:xfrm>
          <a:custGeom>
            <a:avLst/>
            <a:gdLst/>
            <a:ahLst/>
            <a:cxnLst/>
            <a:rect l="l" t="t" r="r" b="b"/>
            <a:pathLst>
              <a:path w="561340" h="561975">
                <a:moveTo>
                  <a:pt x="280667" y="0"/>
                </a:moveTo>
                <a:lnTo>
                  <a:pt x="235142" y="3673"/>
                </a:lnTo>
                <a:lnTo>
                  <a:pt x="191955" y="14309"/>
                </a:lnTo>
                <a:lnTo>
                  <a:pt x="151685" y="31329"/>
                </a:lnTo>
                <a:lnTo>
                  <a:pt x="114909" y="54155"/>
                </a:lnTo>
                <a:lnTo>
                  <a:pt x="82206" y="82209"/>
                </a:lnTo>
                <a:lnTo>
                  <a:pt x="54153" y="114914"/>
                </a:lnTo>
                <a:lnTo>
                  <a:pt x="31327" y="151692"/>
                </a:lnTo>
                <a:lnTo>
                  <a:pt x="14308" y="191965"/>
                </a:lnTo>
                <a:lnTo>
                  <a:pt x="3673" y="235154"/>
                </a:lnTo>
                <a:lnTo>
                  <a:pt x="0" y="280683"/>
                </a:lnTo>
                <a:lnTo>
                  <a:pt x="3673" y="326210"/>
                </a:lnTo>
                <a:lnTo>
                  <a:pt x="14308" y="369398"/>
                </a:lnTo>
                <a:lnTo>
                  <a:pt x="31328" y="409670"/>
                </a:lnTo>
                <a:lnTo>
                  <a:pt x="54153" y="446447"/>
                </a:lnTo>
                <a:lnTo>
                  <a:pt x="82206" y="479152"/>
                </a:lnTo>
                <a:lnTo>
                  <a:pt x="114910" y="507206"/>
                </a:lnTo>
                <a:lnTo>
                  <a:pt x="151686" y="530032"/>
                </a:lnTo>
                <a:lnTo>
                  <a:pt x="191956" y="547052"/>
                </a:lnTo>
                <a:lnTo>
                  <a:pt x="235142" y="557688"/>
                </a:lnTo>
                <a:lnTo>
                  <a:pt x="280667" y="561362"/>
                </a:lnTo>
                <a:lnTo>
                  <a:pt x="326195" y="557688"/>
                </a:lnTo>
                <a:lnTo>
                  <a:pt x="369383" y="547052"/>
                </a:lnTo>
                <a:lnTo>
                  <a:pt x="409654" y="530032"/>
                </a:lnTo>
                <a:lnTo>
                  <a:pt x="446431" y="507206"/>
                </a:lnTo>
                <a:lnTo>
                  <a:pt x="479135" y="479152"/>
                </a:lnTo>
                <a:lnTo>
                  <a:pt x="507189" y="446447"/>
                </a:lnTo>
                <a:lnTo>
                  <a:pt x="530014" y="409670"/>
                </a:lnTo>
                <a:lnTo>
                  <a:pt x="547033" y="369398"/>
                </a:lnTo>
                <a:lnTo>
                  <a:pt x="557668" y="326210"/>
                </a:lnTo>
                <a:lnTo>
                  <a:pt x="561342" y="280684"/>
                </a:lnTo>
                <a:lnTo>
                  <a:pt x="557668" y="235155"/>
                </a:lnTo>
                <a:lnTo>
                  <a:pt x="547033" y="191965"/>
                </a:lnTo>
                <a:lnTo>
                  <a:pt x="530014" y="151693"/>
                </a:lnTo>
                <a:lnTo>
                  <a:pt x="507188" y="114915"/>
                </a:lnTo>
                <a:lnTo>
                  <a:pt x="479134" y="82210"/>
                </a:lnTo>
                <a:lnTo>
                  <a:pt x="446430" y="54155"/>
                </a:lnTo>
                <a:lnTo>
                  <a:pt x="409654" y="31329"/>
                </a:lnTo>
                <a:lnTo>
                  <a:pt x="369382" y="14309"/>
                </a:lnTo>
                <a:lnTo>
                  <a:pt x="326194" y="3673"/>
                </a:lnTo>
                <a:lnTo>
                  <a:pt x="280667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>
              <a:latin typeface="Verdana Pr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905745" y="6878732"/>
            <a:ext cx="561340" cy="561975"/>
          </a:xfrm>
          <a:custGeom>
            <a:avLst/>
            <a:gdLst/>
            <a:ahLst/>
            <a:cxnLst/>
            <a:rect l="l" t="t" r="r" b="b"/>
            <a:pathLst>
              <a:path w="561340" h="561975">
                <a:moveTo>
                  <a:pt x="561342" y="280684"/>
                </a:moveTo>
                <a:lnTo>
                  <a:pt x="557668" y="326210"/>
                </a:lnTo>
                <a:lnTo>
                  <a:pt x="547033" y="369398"/>
                </a:lnTo>
                <a:lnTo>
                  <a:pt x="530014" y="409670"/>
                </a:lnTo>
                <a:lnTo>
                  <a:pt x="507189" y="446447"/>
                </a:lnTo>
                <a:lnTo>
                  <a:pt x="479135" y="479152"/>
                </a:lnTo>
                <a:lnTo>
                  <a:pt x="446431" y="507206"/>
                </a:lnTo>
                <a:lnTo>
                  <a:pt x="409654" y="530032"/>
                </a:lnTo>
                <a:lnTo>
                  <a:pt x="369383" y="547052"/>
                </a:lnTo>
                <a:lnTo>
                  <a:pt x="326195" y="557688"/>
                </a:lnTo>
                <a:lnTo>
                  <a:pt x="280667" y="561362"/>
                </a:lnTo>
                <a:lnTo>
                  <a:pt x="235142" y="557688"/>
                </a:lnTo>
                <a:lnTo>
                  <a:pt x="191956" y="547052"/>
                </a:lnTo>
                <a:lnTo>
                  <a:pt x="151686" y="530032"/>
                </a:lnTo>
                <a:lnTo>
                  <a:pt x="114910" y="507206"/>
                </a:lnTo>
                <a:lnTo>
                  <a:pt x="82206" y="479152"/>
                </a:lnTo>
                <a:lnTo>
                  <a:pt x="54153" y="446447"/>
                </a:lnTo>
                <a:lnTo>
                  <a:pt x="31328" y="409670"/>
                </a:lnTo>
                <a:lnTo>
                  <a:pt x="14308" y="369398"/>
                </a:lnTo>
                <a:lnTo>
                  <a:pt x="3673" y="326210"/>
                </a:lnTo>
                <a:lnTo>
                  <a:pt x="0" y="280683"/>
                </a:lnTo>
                <a:lnTo>
                  <a:pt x="3673" y="235154"/>
                </a:lnTo>
                <a:lnTo>
                  <a:pt x="14308" y="191965"/>
                </a:lnTo>
                <a:lnTo>
                  <a:pt x="31327" y="151692"/>
                </a:lnTo>
                <a:lnTo>
                  <a:pt x="54153" y="114914"/>
                </a:lnTo>
                <a:lnTo>
                  <a:pt x="82206" y="82209"/>
                </a:lnTo>
                <a:lnTo>
                  <a:pt x="114909" y="54155"/>
                </a:lnTo>
                <a:lnTo>
                  <a:pt x="151685" y="31329"/>
                </a:lnTo>
                <a:lnTo>
                  <a:pt x="191955" y="14309"/>
                </a:lnTo>
                <a:lnTo>
                  <a:pt x="235142" y="3673"/>
                </a:lnTo>
                <a:lnTo>
                  <a:pt x="280667" y="0"/>
                </a:lnTo>
                <a:lnTo>
                  <a:pt x="326194" y="3673"/>
                </a:lnTo>
                <a:lnTo>
                  <a:pt x="369382" y="14309"/>
                </a:lnTo>
                <a:lnTo>
                  <a:pt x="409654" y="31329"/>
                </a:lnTo>
                <a:lnTo>
                  <a:pt x="446430" y="54155"/>
                </a:lnTo>
                <a:lnTo>
                  <a:pt x="479134" y="82210"/>
                </a:lnTo>
                <a:lnTo>
                  <a:pt x="507188" y="114915"/>
                </a:lnTo>
                <a:lnTo>
                  <a:pt x="530014" y="151693"/>
                </a:lnTo>
                <a:lnTo>
                  <a:pt x="547033" y="191965"/>
                </a:lnTo>
                <a:lnTo>
                  <a:pt x="557668" y="235155"/>
                </a:lnTo>
                <a:lnTo>
                  <a:pt x="561342" y="280684"/>
                </a:lnTo>
                <a:close/>
              </a:path>
            </a:pathLst>
          </a:custGeom>
          <a:ln w="385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Verdana Pro"/>
            </a:endParaRPr>
          </a:p>
        </p:txBody>
      </p:sp>
      <p:pic>
        <p:nvPicPr>
          <p:cNvPr id="39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85885" y="7047291"/>
            <a:ext cx="198077" cy="200232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8334858" y="7687917"/>
            <a:ext cx="11504549" cy="842644"/>
          </a:xfrm>
          <a:custGeom>
            <a:avLst/>
            <a:gdLst/>
            <a:ahLst/>
            <a:cxnLst/>
            <a:rect l="l" t="t" r="r" b="b"/>
            <a:pathLst>
              <a:path w="12407265" h="842645">
                <a:moveTo>
                  <a:pt x="12406248" y="91"/>
                </a:moveTo>
                <a:lnTo>
                  <a:pt x="164012" y="91"/>
                </a:lnTo>
                <a:lnTo>
                  <a:pt x="120364" y="5959"/>
                </a:lnTo>
                <a:lnTo>
                  <a:pt x="81139" y="22518"/>
                </a:lnTo>
                <a:lnTo>
                  <a:pt x="47905" y="48207"/>
                </a:lnTo>
                <a:lnTo>
                  <a:pt x="22227" y="81463"/>
                </a:lnTo>
                <a:lnTo>
                  <a:pt x="5672" y="120724"/>
                </a:lnTo>
                <a:lnTo>
                  <a:pt x="-194" y="164425"/>
                </a:lnTo>
                <a:lnTo>
                  <a:pt x="-194" y="678254"/>
                </a:lnTo>
                <a:lnTo>
                  <a:pt x="5672" y="721956"/>
                </a:lnTo>
                <a:lnTo>
                  <a:pt x="22227" y="761216"/>
                </a:lnTo>
                <a:lnTo>
                  <a:pt x="47905" y="794472"/>
                </a:lnTo>
                <a:lnTo>
                  <a:pt x="81139" y="820161"/>
                </a:lnTo>
                <a:lnTo>
                  <a:pt x="120364" y="836721"/>
                </a:lnTo>
                <a:lnTo>
                  <a:pt x="164012" y="842588"/>
                </a:lnTo>
                <a:lnTo>
                  <a:pt x="12406248" y="842588"/>
                </a:lnTo>
                <a:lnTo>
                  <a:pt x="12406248" y="9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 anchor="ctr"/>
          <a:lstStyle/>
          <a:p>
            <a:pPr marL="3571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/>
                <a:ea typeface="Gadugi" panose="020B0502040204020203" pitchFamily="34" charset="0"/>
              </a:rPr>
              <a:t>Comunicar e monitorar o atendimento e o tempo de espera</a:t>
            </a:r>
          </a:p>
        </p:txBody>
      </p:sp>
      <p:sp>
        <p:nvSpPr>
          <p:cNvPr id="42" name="object 42"/>
          <p:cNvSpPr/>
          <p:nvPr/>
        </p:nvSpPr>
        <p:spPr>
          <a:xfrm>
            <a:off x="7905745" y="7851400"/>
            <a:ext cx="561340" cy="561975"/>
          </a:xfrm>
          <a:custGeom>
            <a:avLst/>
            <a:gdLst/>
            <a:ahLst/>
            <a:cxnLst/>
            <a:rect l="l" t="t" r="r" b="b"/>
            <a:pathLst>
              <a:path w="561340" h="561975">
                <a:moveTo>
                  <a:pt x="280667" y="0"/>
                </a:moveTo>
                <a:lnTo>
                  <a:pt x="235142" y="3673"/>
                </a:lnTo>
                <a:lnTo>
                  <a:pt x="191955" y="14309"/>
                </a:lnTo>
                <a:lnTo>
                  <a:pt x="151685" y="31329"/>
                </a:lnTo>
                <a:lnTo>
                  <a:pt x="114909" y="54155"/>
                </a:lnTo>
                <a:lnTo>
                  <a:pt x="82206" y="82209"/>
                </a:lnTo>
                <a:lnTo>
                  <a:pt x="54153" y="114914"/>
                </a:lnTo>
                <a:lnTo>
                  <a:pt x="31327" y="151692"/>
                </a:lnTo>
                <a:lnTo>
                  <a:pt x="14308" y="191965"/>
                </a:lnTo>
                <a:lnTo>
                  <a:pt x="3673" y="235155"/>
                </a:lnTo>
                <a:lnTo>
                  <a:pt x="0" y="280683"/>
                </a:lnTo>
                <a:lnTo>
                  <a:pt x="3673" y="326210"/>
                </a:lnTo>
                <a:lnTo>
                  <a:pt x="14308" y="369398"/>
                </a:lnTo>
                <a:lnTo>
                  <a:pt x="31328" y="409670"/>
                </a:lnTo>
                <a:lnTo>
                  <a:pt x="54153" y="446447"/>
                </a:lnTo>
                <a:lnTo>
                  <a:pt x="82206" y="479152"/>
                </a:lnTo>
                <a:lnTo>
                  <a:pt x="114910" y="507206"/>
                </a:lnTo>
                <a:lnTo>
                  <a:pt x="151686" y="530032"/>
                </a:lnTo>
                <a:lnTo>
                  <a:pt x="191956" y="547052"/>
                </a:lnTo>
                <a:lnTo>
                  <a:pt x="235142" y="557688"/>
                </a:lnTo>
                <a:lnTo>
                  <a:pt x="280667" y="561362"/>
                </a:lnTo>
                <a:lnTo>
                  <a:pt x="326195" y="557688"/>
                </a:lnTo>
                <a:lnTo>
                  <a:pt x="369383" y="547052"/>
                </a:lnTo>
                <a:lnTo>
                  <a:pt x="409654" y="530032"/>
                </a:lnTo>
                <a:lnTo>
                  <a:pt x="446431" y="507206"/>
                </a:lnTo>
                <a:lnTo>
                  <a:pt x="479135" y="479152"/>
                </a:lnTo>
                <a:lnTo>
                  <a:pt x="507189" y="446447"/>
                </a:lnTo>
                <a:lnTo>
                  <a:pt x="530014" y="409670"/>
                </a:lnTo>
                <a:lnTo>
                  <a:pt x="547033" y="369398"/>
                </a:lnTo>
                <a:lnTo>
                  <a:pt x="557668" y="326210"/>
                </a:lnTo>
                <a:lnTo>
                  <a:pt x="561342" y="280683"/>
                </a:lnTo>
                <a:lnTo>
                  <a:pt x="557668" y="235155"/>
                </a:lnTo>
                <a:lnTo>
                  <a:pt x="547033" y="191965"/>
                </a:lnTo>
                <a:lnTo>
                  <a:pt x="530014" y="151692"/>
                </a:lnTo>
                <a:lnTo>
                  <a:pt x="507188" y="114915"/>
                </a:lnTo>
                <a:lnTo>
                  <a:pt x="479134" y="82209"/>
                </a:lnTo>
                <a:lnTo>
                  <a:pt x="446430" y="54155"/>
                </a:lnTo>
                <a:lnTo>
                  <a:pt x="409654" y="31329"/>
                </a:lnTo>
                <a:lnTo>
                  <a:pt x="369382" y="14309"/>
                </a:lnTo>
                <a:lnTo>
                  <a:pt x="326194" y="3673"/>
                </a:lnTo>
                <a:lnTo>
                  <a:pt x="280667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>
              <a:latin typeface="Verdana Pro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905745" y="7851400"/>
            <a:ext cx="561340" cy="561975"/>
          </a:xfrm>
          <a:custGeom>
            <a:avLst/>
            <a:gdLst/>
            <a:ahLst/>
            <a:cxnLst/>
            <a:rect l="l" t="t" r="r" b="b"/>
            <a:pathLst>
              <a:path w="561340" h="561975">
                <a:moveTo>
                  <a:pt x="561342" y="280683"/>
                </a:moveTo>
                <a:lnTo>
                  <a:pt x="557668" y="326210"/>
                </a:lnTo>
                <a:lnTo>
                  <a:pt x="547033" y="369398"/>
                </a:lnTo>
                <a:lnTo>
                  <a:pt x="530014" y="409670"/>
                </a:lnTo>
                <a:lnTo>
                  <a:pt x="507189" y="446447"/>
                </a:lnTo>
                <a:lnTo>
                  <a:pt x="479135" y="479152"/>
                </a:lnTo>
                <a:lnTo>
                  <a:pt x="446431" y="507206"/>
                </a:lnTo>
                <a:lnTo>
                  <a:pt x="409654" y="530032"/>
                </a:lnTo>
                <a:lnTo>
                  <a:pt x="369383" y="547052"/>
                </a:lnTo>
                <a:lnTo>
                  <a:pt x="326195" y="557688"/>
                </a:lnTo>
                <a:lnTo>
                  <a:pt x="280667" y="561362"/>
                </a:lnTo>
                <a:lnTo>
                  <a:pt x="235142" y="557688"/>
                </a:lnTo>
                <a:lnTo>
                  <a:pt x="191956" y="547052"/>
                </a:lnTo>
                <a:lnTo>
                  <a:pt x="151686" y="530032"/>
                </a:lnTo>
                <a:lnTo>
                  <a:pt x="114910" y="507206"/>
                </a:lnTo>
                <a:lnTo>
                  <a:pt x="82206" y="479152"/>
                </a:lnTo>
                <a:lnTo>
                  <a:pt x="54153" y="446447"/>
                </a:lnTo>
                <a:lnTo>
                  <a:pt x="31328" y="409670"/>
                </a:lnTo>
                <a:lnTo>
                  <a:pt x="14308" y="369398"/>
                </a:lnTo>
                <a:lnTo>
                  <a:pt x="3673" y="326210"/>
                </a:lnTo>
                <a:lnTo>
                  <a:pt x="0" y="280683"/>
                </a:lnTo>
                <a:lnTo>
                  <a:pt x="3673" y="235155"/>
                </a:lnTo>
                <a:lnTo>
                  <a:pt x="14308" y="191965"/>
                </a:lnTo>
                <a:lnTo>
                  <a:pt x="31327" y="151692"/>
                </a:lnTo>
                <a:lnTo>
                  <a:pt x="54153" y="114914"/>
                </a:lnTo>
                <a:lnTo>
                  <a:pt x="82206" y="82209"/>
                </a:lnTo>
                <a:lnTo>
                  <a:pt x="114909" y="54155"/>
                </a:lnTo>
                <a:lnTo>
                  <a:pt x="151685" y="31329"/>
                </a:lnTo>
                <a:lnTo>
                  <a:pt x="191955" y="14309"/>
                </a:lnTo>
                <a:lnTo>
                  <a:pt x="235142" y="3673"/>
                </a:lnTo>
                <a:lnTo>
                  <a:pt x="280667" y="0"/>
                </a:lnTo>
                <a:lnTo>
                  <a:pt x="326194" y="3673"/>
                </a:lnTo>
                <a:lnTo>
                  <a:pt x="369382" y="14309"/>
                </a:lnTo>
                <a:lnTo>
                  <a:pt x="409654" y="31329"/>
                </a:lnTo>
                <a:lnTo>
                  <a:pt x="446430" y="54155"/>
                </a:lnTo>
                <a:lnTo>
                  <a:pt x="479134" y="82209"/>
                </a:lnTo>
                <a:lnTo>
                  <a:pt x="507188" y="114915"/>
                </a:lnTo>
                <a:lnTo>
                  <a:pt x="530014" y="151692"/>
                </a:lnTo>
                <a:lnTo>
                  <a:pt x="547033" y="191965"/>
                </a:lnTo>
                <a:lnTo>
                  <a:pt x="557668" y="235155"/>
                </a:lnTo>
                <a:lnTo>
                  <a:pt x="561342" y="280683"/>
                </a:lnTo>
                <a:close/>
              </a:path>
            </a:pathLst>
          </a:custGeom>
          <a:ln w="385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Verdana Pro"/>
            </a:endParaRPr>
          </a:p>
        </p:txBody>
      </p:sp>
      <p:pic>
        <p:nvPicPr>
          <p:cNvPr id="44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74018" y="8015099"/>
            <a:ext cx="224797" cy="209858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8334858" y="8678979"/>
            <a:ext cx="11504549" cy="965200"/>
          </a:xfrm>
          <a:custGeom>
            <a:avLst/>
            <a:gdLst/>
            <a:ahLst/>
            <a:cxnLst/>
            <a:rect l="l" t="t" r="r" b="b"/>
            <a:pathLst>
              <a:path w="12407265" h="965200">
                <a:moveTo>
                  <a:pt x="12406248" y="66"/>
                </a:moveTo>
                <a:lnTo>
                  <a:pt x="188014" y="66"/>
                </a:lnTo>
                <a:lnTo>
                  <a:pt x="137958" y="6785"/>
                </a:lnTo>
                <a:lnTo>
                  <a:pt x="92992" y="25748"/>
                </a:lnTo>
                <a:lnTo>
                  <a:pt x="54906" y="55167"/>
                </a:lnTo>
                <a:lnTo>
                  <a:pt x="25487" y="93254"/>
                </a:lnTo>
                <a:lnTo>
                  <a:pt x="6523" y="138219"/>
                </a:lnTo>
                <a:lnTo>
                  <a:pt x="-194" y="188275"/>
                </a:lnTo>
                <a:lnTo>
                  <a:pt x="-194" y="776779"/>
                </a:lnTo>
                <a:lnTo>
                  <a:pt x="6523" y="826835"/>
                </a:lnTo>
                <a:lnTo>
                  <a:pt x="25487" y="871800"/>
                </a:lnTo>
                <a:lnTo>
                  <a:pt x="54906" y="909887"/>
                </a:lnTo>
                <a:lnTo>
                  <a:pt x="92992" y="939306"/>
                </a:lnTo>
                <a:lnTo>
                  <a:pt x="137958" y="958269"/>
                </a:lnTo>
                <a:lnTo>
                  <a:pt x="188014" y="964988"/>
                </a:lnTo>
                <a:lnTo>
                  <a:pt x="12406248" y="964988"/>
                </a:lnTo>
                <a:lnTo>
                  <a:pt x="12406248" y="6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 anchor="ctr"/>
          <a:lstStyle/>
          <a:p>
            <a:pPr marL="3571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/>
                <a:ea typeface="Gadugi" panose="020B0502040204020203" pitchFamily="34" charset="0"/>
              </a:rPr>
              <a:t>Fortalecer a Atenção Primária para reduzir o tempo de espera no atendimento especializado</a:t>
            </a:r>
          </a:p>
        </p:txBody>
      </p:sp>
      <p:sp>
        <p:nvSpPr>
          <p:cNvPr id="47" name="object 47"/>
          <p:cNvSpPr/>
          <p:nvPr/>
        </p:nvSpPr>
        <p:spPr>
          <a:xfrm>
            <a:off x="7905745" y="8857423"/>
            <a:ext cx="561340" cy="561975"/>
          </a:xfrm>
          <a:custGeom>
            <a:avLst/>
            <a:gdLst/>
            <a:ahLst/>
            <a:cxnLst/>
            <a:rect l="l" t="t" r="r" b="b"/>
            <a:pathLst>
              <a:path w="561340" h="561975">
                <a:moveTo>
                  <a:pt x="280667" y="0"/>
                </a:moveTo>
                <a:lnTo>
                  <a:pt x="235142" y="3673"/>
                </a:lnTo>
                <a:lnTo>
                  <a:pt x="191955" y="14309"/>
                </a:lnTo>
                <a:lnTo>
                  <a:pt x="151685" y="31329"/>
                </a:lnTo>
                <a:lnTo>
                  <a:pt x="114909" y="54155"/>
                </a:lnTo>
                <a:lnTo>
                  <a:pt x="82206" y="82209"/>
                </a:lnTo>
                <a:lnTo>
                  <a:pt x="54153" y="114915"/>
                </a:lnTo>
                <a:lnTo>
                  <a:pt x="31327" y="151692"/>
                </a:lnTo>
                <a:lnTo>
                  <a:pt x="14308" y="191965"/>
                </a:lnTo>
                <a:lnTo>
                  <a:pt x="3673" y="235155"/>
                </a:lnTo>
                <a:lnTo>
                  <a:pt x="0" y="280683"/>
                </a:lnTo>
                <a:lnTo>
                  <a:pt x="3673" y="326210"/>
                </a:lnTo>
                <a:lnTo>
                  <a:pt x="14308" y="369398"/>
                </a:lnTo>
                <a:lnTo>
                  <a:pt x="31328" y="409670"/>
                </a:lnTo>
                <a:lnTo>
                  <a:pt x="54153" y="446447"/>
                </a:lnTo>
                <a:lnTo>
                  <a:pt x="82206" y="479152"/>
                </a:lnTo>
                <a:lnTo>
                  <a:pt x="114910" y="507206"/>
                </a:lnTo>
                <a:lnTo>
                  <a:pt x="151686" y="530032"/>
                </a:lnTo>
                <a:lnTo>
                  <a:pt x="191956" y="547052"/>
                </a:lnTo>
                <a:lnTo>
                  <a:pt x="235142" y="557688"/>
                </a:lnTo>
                <a:lnTo>
                  <a:pt x="280667" y="561362"/>
                </a:lnTo>
                <a:lnTo>
                  <a:pt x="326195" y="557688"/>
                </a:lnTo>
                <a:lnTo>
                  <a:pt x="369383" y="547052"/>
                </a:lnTo>
                <a:lnTo>
                  <a:pt x="409654" y="530032"/>
                </a:lnTo>
                <a:lnTo>
                  <a:pt x="446431" y="507206"/>
                </a:lnTo>
                <a:lnTo>
                  <a:pt x="479135" y="479152"/>
                </a:lnTo>
                <a:lnTo>
                  <a:pt x="507189" y="446447"/>
                </a:lnTo>
                <a:lnTo>
                  <a:pt x="530014" y="409670"/>
                </a:lnTo>
                <a:lnTo>
                  <a:pt x="547033" y="369398"/>
                </a:lnTo>
                <a:lnTo>
                  <a:pt x="557668" y="326210"/>
                </a:lnTo>
                <a:lnTo>
                  <a:pt x="561342" y="280683"/>
                </a:lnTo>
                <a:lnTo>
                  <a:pt x="557668" y="235155"/>
                </a:lnTo>
                <a:lnTo>
                  <a:pt x="547033" y="191965"/>
                </a:lnTo>
                <a:lnTo>
                  <a:pt x="530014" y="151692"/>
                </a:lnTo>
                <a:lnTo>
                  <a:pt x="507188" y="114915"/>
                </a:lnTo>
                <a:lnTo>
                  <a:pt x="479134" y="82209"/>
                </a:lnTo>
                <a:lnTo>
                  <a:pt x="446430" y="54155"/>
                </a:lnTo>
                <a:lnTo>
                  <a:pt x="409654" y="31329"/>
                </a:lnTo>
                <a:lnTo>
                  <a:pt x="369382" y="14309"/>
                </a:lnTo>
                <a:lnTo>
                  <a:pt x="326194" y="3673"/>
                </a:lnTo>
                <a:lnTo>
                  <a:pt x="280667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>
              <a:latin typeface="Verdana Pro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905745" y="8857423"/>
            <a:ext cx="561340" cy="561975"/>
          </a:xfrm>
          <a:custGeom>
            <a:avLst/>
            <a:gdLst/>
            <a:ahLst/>
            <a:cxnLst/>
            <a:rect l="l" t="t" r="r" b="b"/>
            <a:pathLst>
              <a:path w="561340" h="561975">
                <a:moveTo>
                  <a:pt x="561342" y="280683"/>
                </a:moveTo>
                <a:lnTo>
                  <a:pt x="557668" y="326210"/>
                </a:lnTo>
                <a:lnTo>
                  <a:pt x="547033" y="369398"/>
                </a:lnTo>
                <a:lnTo>
                  <a:pt x="530014" y="409670"/>
                </a:lnTo>
                <a:lnTo>
                  <a:pt x="507189" y="446447"/>
                </a:lnTo>
                <a:lnTo>
                  <a:pt x="479135" y="479152"/>
                </a:lnTo>
                <a:lnTo>
                  <a:pt x="446431" y="507206"/>
                </a:lnTo>
                <a:lnTo>
                  <a:pt x="409654" y="530032"/>
                </a:lnTo>
                <a:lnTo>
                  <a:pt x="369383" y="547052"/>
                </a:lnTo>
                <a:lnTo>
                  <a:pt x="326195" y="557688"/>
                </a:lnTo>
                <a:lnTo>
                  <a:pt x="280667" y="561362"/>
                </a:lnTo>
                <a:lnTo>
                  <a:pt x="235142" y="557688"/>
                </a:lnTo>
                <a:lnTo>
                  <a:pt x="191956" y="547052"/>
                </a:lnTo>
                <a:lnTo>
                  <a:pt x="151686" y="530032"/>
                </a:lnTo>
                <a:lnTo>
                  <a:pt x="114910" y="507206"/>
                </a:lnTo>
                <a:lnTo>
                  <a:pt x="82206" y="479152"/>
                </a:lnTo>
                <a:lnTo>
                  <a:pt x="54153" y="446447"/>
                </a:lnTo>
                <a:lnTo>
                  <a:pt x="31328" y="409670"/>
                </a:lnTo>
                <a:lnTo>
                  <a:pt x="14308" y="369398"/>
                </a:lnTo>
                <a:lnTo>
                  <a:pt x="3673" y="326210"/>
                </a:lnTo>
                <a:lnTo>
                  <a:pt x="0" y="280683"/>
                </a:lnTo>
                <a:lnTo>
                  <a:pt x="3673" y="235155"/>
                </a:lnTo>
                <a:lnTo>
                  <a:pt x="14308" y="191965"/>
                </a:lnTo>
                <a:lnTo>
                  <a:pt x="31327" y="151692"/>
                </a:lnTo>
                <a:lnTo>
                  <a:pt x="54153" y="114915"/>
                </a:lnTo>
                <a:lnTo>
                  <a:pt x="82206" y="82209"/>
                </a:lnTo>
                <a:lnTo>
                  <a:pt x="114909" y="54155"/>
                </a:lnTo>
                <a:lnTo>
                  <a:pt x="151685" y="31329"/>
                </a:lnTo>
                <a:lnTo>
                  <a:pt x="191955" y="14309"/>
                </a:lnTo>
                <a:lnTo>
                  <a:pt x="235142" y="3673"/>
                </a:lnTo>
                <a:lnTo>
                  <a:pt x="280667" y="0"/>
                </a:lnTo>
                <a:lnTo>
                  <a:pt x="326194" y="3673"/>
                </a:lnTo>
                <a:lnTo>
                  <a:pt x="369382" y="14309"/>
                </a:lnTo>
                <a:lnTo>
                  <a:pt x="409654" y="31329"/>
                </a:lnTo>
                <a:lnTo>
                  <a:pt x="446430" y="54155"/>
                </a:lnTo>
                <a:lnTo>
                  <a:pt x="479134" y="82209"/>
                </a:lnTo>
                <a:lnTo>
                  <a:pt x="507188" y="114915"/>
                </a:lnTo>
                <a:lnTo>
                  <a:pt x="530014" y="151692"/>
                </a:lnTo>
                <a:lnTo>
                  <a:pt x="547033" y="191965"/>
                </a:lnTo>
                <a:lnTo>
                  <a:pt x="557668" y="235155"/>
                </a:lnTo>
                <a:lnTo>
                  <a:pt x="561342" y="280683"/>
                </a:lnTo>
                <a:close/>
              </a:path>
            </a:pathLst>
          </a:custGeom>
          <a:ln w="385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Verdana Pro"/>
            </a:endParaRPr>
          </a:p>
        </p:txBody>
      </p:sp>
      <p:pic>
        <p:nvPicPr>
          <p:cNvPr id="49" name="object 4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78877" y="9020841"/>
            <a:ext cx="214510" cy="210046"/>
          </a:xfrm>
          <a:prstGeom prst="rect">
            <a:avLst/>
          </a:prstGeom>
        </p:spPr>
      </p:pic>
      <p:sp>
        <p:nvSpPr>
          <p:cNvPr id="50" name="object 50"/>
          <p:cNvSpPr/>
          <p:nvPr/>
        </p:nvSpPr>
        <p:spPr>
          <a:xfrm>
            <a:off x="8334858" y="9815081"/>
            <a:ext cx="11504549" cy="965200"/>
          </a:xfrm>
          <a:custGeom>
            <a:avLst/>
            <a:gdLst/>
            <a:ahLst/>
            <a:cxnLst/>
            <a:rect l="l" t="t" r="r" b="b"/>
            <a:pathLst>
              <a:path w="12407265" h="965200">
                <a:moveTo>
                  <a:pt x="12406248" y="39"/>
                </a:moveTo>
                <a:lnTo>
                  <a:pt x="188014" y="39"/>
                </a:lnTo>
                <a:lnTo>
                  <a:pt x="137958" y="6757"/>
                </a:lnTo>
                <a:lnTo>
                  <a:pt x="92992" y="25720"/>
                </a:lnTo>
                <a:lnTo>
                  <a:pt x="54906" y="55140"/>
                </a:lnTo>
                <a:lnTo>
                  <a:pt x="25487" y="93226"/>
                </a:lnTo>
                <a:lnTo>
                  <a:pt x="6523" y="138192"/>
                </a:lnTo>
                <a:lnTo>
                  <a:pt x="-194" y="188248"/>
                </a:lnTo>
                <a:lnTo>
                  <a:pt x="-194" y="776777"/>
                </a:lnTo>
                <a:lnTo>
                  <a:pt x="6523" y="826812"/>
                </a:lnTo>
                <a:lnTo>
                  <a:pt x="25487" y="871773"/>
                </a:lnTo>
                <a:lnTo>
                  <a:pt x="54906" y="909868"/>
                </a:lnTo>
                <a:lnTo>
                  <a:pt x="92992" y="939300"/>
                </a:lnTo>
                <a:lnTo>
                  <a:pt x="137958" y="958275"/>
                </a:lnTo>
                <a:lnTo>
                  <a:pt x="188014" y="964999"/>
                </a:lnTo>
                <a:lnTo>
                  <a:pt x="12406248" y="964999"/>
                </a:lnTo>
                <a:lnTo>
                  <a:pt x="12406248" y="3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 anchor="ctr"/>
          <a:lstStyle/>
          <a:p>
            <a:pPr marL="3571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 Pro"/>
              <a:ea typeface="Gadugi" panose="020B0502040204020203" pitchFamily="34" charset="0"/>
            </a:endParaRPr>
          </a:p>
          <a:p>
            <a:pPr marL="3571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 Pro"/>
                <a:ea typeface="Gadugi" panose="020B0502040204020203" pitchFamily="34" charset="0"/>
              </a:rPr>
              <a:t>Governança: envolvimento dos especialistas, gestores estaduais e municipais e usuários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 Pro"/>
              <a:ea typeface="Gadugi" panose="020B0502040204020203" pitchFamily="34" charset="0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7905745" y="9971866"/>
            <a:ext cx="561340" cy="561975"/>
            <a:chOff x="7268738" y="9956368"/>
            <a:chExt cx="561340" cy="561975"/>
          </a:xfrm>
        </p:grpSpPr>
        <p:sp>
          <p:nvSpPr>
            <p:cNvPr id="53" name="object 53"/>
            <p:cNvSpPr/>
            <p:nvPr/>
          </p:nvSpPr>
          <p:spPr>
            <a:xfrm>
              <a:off x="7268738" y="9956368"/>
              <a:ext cx="561340" cy="561975"/>
            </a:xfrm>
            <a:custGeom>
              <a:avLst/>
              <a:gdLst/>
              <a:ahLst/>
              <a:cxnLst/>
              <a:rect l="l" t="t" r="r" b="b"/>
              <a:pathLst>
                <a:path w="561340" h="561975">
                  <a:moveTo>
                    <a:pt x="280667" y="0"/>
                  </a:moveTo>
                  <a:lnTo>
                    <a:pt x="235142" y="3673"/>
                  </a:lnTo>
                  <a:lnTo>
                    <a:pt x="191955" y="14309"/>
                  </a:lnTo>
                  <a:lnTo>
                    <a:pt x="151685" y="31329"/>
                  </a:lnTo>
                  <a:lnTo>
                    <a:pt x="114909" y="54155"/>
                  </a:lnTo>
                  <a:lnTo>
                    <a:pt x="82206" y="82209"/>
                  </a:lnTo>
                  <a:lnTo>
                    <a:pt x="54153" y="114915"/>
                  </a:lnTo>
                  <a:lnTo>
                    <a:pt x="31327" y="151692"/>
                  </a:lnTo>
                  <a:lnTo>
                    <a:pt x="14308" y="191965"/>
                  </a:lnTo>
                  <a:lnTo>
                    <a:pt x="3673" y="235155"/>
                  </a:lnTo>
                  <a:lnTo>
                    <a:pt x="0" y="280683"/>
                  </a:lnTo>
                  <a:lnTo>
                    <a:pt x="3673" y="326210"/>
                  </a:lnTo>
                  <a:lnTo>
                    <a:pt x="14308" y="369398"/>
                  </a:lnTo>
                  <a:lnTo>
                    <a:pt x="31328" y="409670"/>
                  </a:lnTo>
                  <a:lnTo>
                    <a:pt x="54153" y="446447"/>
                  </a:lnTo>
                  <a:lnTo>
                    <a:pt x="82206" y="479152"/>
                  </a:lnTo>
                  <a:lnTo>
                    <a:pt x="114910" y="507206"/>
                  </a:lnTo>
                  <a:lnTo>
                    <a:pt x="151686" y="530032"/>
                  </a:lnTo>
                  <a:lnTo>
                    <a:pt x="191956" y="547052"/>
                  </a:lnTo>
                  <a:lnTo>
                    <a:pt x="235142" y="557688"/>
                  </a:lnTo>
                  <a:lnTo>
                    <a:pt x="280667" y="561362"/>
                  </a:lnTo>
                  <a:lnTo>
                    <a:pt x="326195" y="557688"/>
                  </a:lnTo>
                  <a:lnTo>
                    <a:pt x="369383" y="547052"/>
                  </a:lnTo>
                  <a:lnTo>
                    <a:pt x="409654" y="530032"/>
                  </a:lnTo>
                  <a:lnTo>
                    <a:pt x="446431" y="507206"/>
                  </a:lnTo>
                  <a:lnTo>
                    <a:pt x="479135" y="479152"/>
                  </a:lnTo>
                  <a:lnTo>
                    <a:pt x="507189" y="446447"/>
                  </a:lnTo>
                  <a:lnTo>
                    <a:pt x="530014" y="409670"/>
                  </a:lnTo>
                  <a:lnTo>
                    <a:pt x="547033" y="369398"/>
                  </a:lnTo>
                  <a:lnTo>
                    <a:pt x="557668" y="326210"/>
                  </a:lnTo>
                  <a:lnTo>
                    <a:pt x="561342" y="280683"/>
                  </a:lnTo>
                  <a:lnTo>
                    <a:pt x="557668" y="235155"/>
                  </a:lnTo>
                  <a:lnTo>
                    <a:pt x="547033" y="191965"/>
                  </a:lnTo>
                  <a:lnTo>
                    <a:pt x="530014" y="151692"/>
                  </a:lnTo>
                  <a:lnTo>
                    <a:pt x="507188" y="114915"/>
                  </a:lnTo>
                  <a:lnTo>
                    <a:pt x="479134" y="82209"/>
                  </a:lnTo>
                  <a:lnTo>
                    <a:pt x="446430" y="54155"/>
                  </a:lnTo>
                  <a:lnTo>
                    <a:pt x="409654" y="31329"/>
                  </a:lnTo>
                  <a:lnTo>
                    <a:pt x="369382" y="14309"/>
                  </a:lnTo>
                  <a:lnTo>
                    <a:pt x="326194" y="3673"/>
                  </a:lnTo>
                  <a:lnTo>
                    <a:pt x="280667" y="0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 wrap="square" lIns="0" tIns="0" rIns="0" bIns="0" rtlCol="0"/>
            <a:lstStyle/>
            <a:p>
              <a:endParaRPr>
                <a:latin typeface="Verdana Pro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7268738" y="9956368"/>
              <a:ext cx="561340" cy="561975"/>
            </a:xfrm>
            <a:custGeom>
              <a:avLst/>
              <a:gdLst/>
              <a:ahLst/>
              <a:cxnLst/>
              <a:rect l="l" t="t" r="r" b="b"/>
              <a:pathLst>
                <a:path w="561340" h="561975">
                  <a:moveTo>
                    <a:pt x="561342" y="280683"/>
                  </a:moveTo>
                  <a:lnTo>
                    <a:pt x="557668" y="326210"/>
                  </a:lnTo>
                  <a:lnTo>
                    <a:pt x="547033" y="369398"/>
                  </a:lnTo>
                  <a:lnTo>
                    <a:pt x="530014" y="409670"/>
                  </a:lnTo>
                  <a:lnTo>
                    <a:pt x="507189" y="446447"/>
                  </a:lnTo>
                  <a:lnTo>
                    <a:pt x="479135" y="479152"/>
                  </a:lnTo>
                  <a:lnTo>
                    <a:pt x="446431" y="507206"/>
                  </a:lnTo>
                  <a:lnTo>
                    <a:pt x="409654" y="530032"/>
                  </a:lnTo>
                  <a:lnTo>
                    <a:pt x="369383" y="547052"/>
                  </a:lnTo>
                  <a:lnTo>
                    <a:pt x="326195" y="557688"/>
                  </a:lnTo>
                  <a:lnTo>
                    <a:pt x="280667" y="561362"/>
                  </a:lnTo>
                  <a:lnTo>
                    <a:pt x="235142" y="557688"/>
                  </a:lnTo>
                  <a:lnTo>
                    <a:pt x="191956" y="547052"/>
                  </a:lnTo>
                  <a:lnTo>
                    <a:pt x="151686" y="530032"/>
                  </a:lnTo>
                  <a:lnTo>
                    <a:pt x="114910" y="507206"/>
                  </a:lnTo>
                  <a:lnTo>
                    <a:pt x="82206" y="479152"/>
                  </a:lnTo>
                  <a:lnTo>
                    <a:pt x="54153" y="446447"/>
                  </a:lnTo>
                  <a:lnTo>
                    <a:pt x="31328" y="409670"/>
                  </a:lnTo>
                  <a:lnTo>
                    <a:pt x="14308" y="369398"/>
                  </a:lnTo>
                  <a:lnTo>
                    <a:pt x="3673" y="326210"/>
                  </a:lnTo>
                  <a:lnTo>
                    <a:pt x="0" y="280683"/>
                  </a:lnTo>
                  <a:lnTo>
                    <a:pt x="3673" y="235155"/>
                  </a:lnTo>
                  <a:lnTo>
                    <a:pt x="14308" y="191965"/>
                  </a:lnTo>
                  <a:lnTo>
                    <a:pt x="31327" y="151692"/>
                  </a:lnTo>
                  <a:lnTo>
                    <a:pt x="54153" y="114915"/>
                  </a:lnTo>
                  <a:lnTo>
                    <a:pt x="82206" y="82209"/>
                  </a:lnTo>
                  <a:lnTo>
                    <a:pt x="114909" y="54155"/>
                  </a:lnTo>
                  <a:lnTo>
                    <a:pt x="151685" y="31329"/>
                  </a:lnTo>
                  <a:lnTo>
                    <a:pt x="191955" y="14309"/>
                  </a:lnTo>
                  <a:lnTo>
                    <a:pt x="235142" y="3673"/>
                  </a:lnTo>
                  <a:lnTo>
                    <a:pt x="280667" y="0"/>
                  </a:lnTo>
                  <a:lnTo>
                    <a:pt x="326194" y="3673"/>
                  </a:lnTo>
                  <a:lnTo>
                    <a:pt x="369382" y="14309"/>
                  </a:lnTo>
                  <a:lnTo>
                    <a:pt x="409654" y="31329"/>
                  </a:lnTo>
                  <a:lnTo>
                    <a:pt x="446430" y="54155"/>
                  </a:lnTo>
                  <a:lnTo>
                    <a:pt x="479134" y="82209"/>
                  </a:lnTo>
                  <a:lnTo>
                    <a:pt x="507188" y="114915"/>
                  </a:lnTo>
                  <a:lnTo>
                    <a:pt x="530014" y="151692"/>
                  </a:lnTo>
                  <a:lnTo>
                    <a:pt x="547033" y="191965"/>
                  </a:lnTo>
                  <a:lnTo>
                    <a:pt x="557668" y="235155"/>
                  </a:lnTo>
                  <a:lnTo>
                    <a:pt x="561342" y="280683"/>
                  </a:lnTo>
                  <a:close/>
                </a:path>
              </a:pathLst>
            </a:custGeom>
            <a:ln w="385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Verdana Pro"/>
              </a:endParaRPr>
            </a:p>
          </p:txBody>
        </p:sp>
        <p:pic>
          <p:nvPicPr>
            <p:cNvPr id="55" name="object 5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53945" y="10124926"/>
              <a:ext cx="125762" cy="20013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06334" y="10119973"/>
              <a:ext cx="233399" cy="209858"/>
            </a:xfrm>
            <a:prstGeom prst="rect">
              <a:avLst/>
            </a:prstGeom>
          </p:spPr>
        </p:pic>
      </p:grpSp>
      <p:pic>
        <p:nvPicPr>
          <p:cNvPr id="57" name="object 5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87192" y="9445860"/>
            <a:ext cx="3838833" cy="738442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0" y="673195"/>
            <a:ext cx="5026025" cy="1976120"/>
            <a:chOff x="0" y="673195"/>
            <a:chExt cx="5026025" cy="1976120"/>
          </a:xfrm>
        </p:grpSpPr>
        <p:sp>
          <p:nvSpPr>
            <p:cNvPr id="59" name="object 59"/>
            <p:cNvSpPr/>
            <p:nvPr/>
          </p:nvSpPr>
          <p:spPr>
            <a:xfrm>
              <a:off x="0" y="673195"/>
              <a:ext cx="5026025" cy="1976120"/>
            </a:xfrm>
            <a:custGeom>
              <a:avLst/>
              <a:gdLst/>
              <a:ahLst/>
              <a:cxnLst/>
              <a:rect l="l" t="t" r="r" b="b"/>
              <a:pathLst>
                <a:path w="5026025" h="1976120">
                  <a:moveTo>
                    <a:pt x="4696595" y="268"/>
                  </a:moveTo>
                  <a:lnTo>
                    <a:pt x="0" y="268"/>
                  </a:lnTo>
                  <a:lnTo>
                    <a:pt x="0" y="1976084"/>
                  </a:lnTo>
                  <a:lnTo>
                    <a:pt x="4696595" y="1976084"/>
                  </a:lnTo>
                  <a:lnTo>
                    <a:pt x="4745255" y="1972514"/>
                  </a:lnTo>
                  <a:lnTo>
                    <a:pt x="4791698" y="1962141"/>
                  </a:lnTo>
                  <a:lnTo>
                    <a:pt x="4835416" y="1945477"/>
                  </a:lnTo>
                  <a:lnTo>
                    <a:pt x="4875899" y="1923029"/>
                  </a:lnTo>
                  <a:lnTo>
                    <a:pt x="4912638" y="1895309"/>
                  </a:lnTo>
                  <a:lnTo>
                    <a:pt x="4945122" y="1862825"/>
                  </a:lnTo>
                  <a:lnTo>
                    <a:pt x="4972842" y="1826086"/>
                  </a:lnTo>
                  <a:lnTo>
                    <a:pt x="4995290" y="1785603"/>
                  </a:lnTo>
                  <a:lnTo>
                    <a:pt x="5011954" y="1741885"/>
                  </a:lnTo>
                  <a:lnTo>
                    <a:pt x="5022327" y="1695441"/>
                  </a:lnTo>
                  <a:lnTo>
                    <a:pt x="5025897" y="1646782"/>
                  </a:lnTo>
                  <a:lnTo>
                    <a:pt x="5025897" y="329571"/>
                  </a:lnTo>
                  <a:lnTo>
                    <a:pt x="5022327" y="280911"/>
                  </a:lnTo>
                  <a:lnTo>
                    <a:pt x="5011954" y="234467"/>
                  </a:lnTo>
                  <a:lnTo>
                    <a:pt x="4995290" y="190749"/>
                  </a:lnTo>
                  <a:lnTo>
                    <a:pt x="4972842" y="150266"/>
                  </a:lnTo>
                  <a:lnTo>
                    <a:pt x="4945122" y="113528"/>
                  </a:lnTo>
                  <a:lnTo>
                    <a:pt x="4912638" y="81044"/>
                  </a:lnTo>
                  <a:lnTo>
                    <a:pt x="4875899" y="53323"/>
                  </a:lnTo>
                  <a:lnTo>
                    <a:pt x="4835416" y="30876"/>
                  </a:lnTo>
                  <a:lnTo>
                    <a:pt x="4791698" y="14211"/>
                  </a:lnTo>
                  <a:lnTo>
                    <a:pt x="4745255" y="3839"/>
                  </a:lnTo>
                  <a:lnTo>
                    <a:pt x="4696595" y="2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9506" y="1008862"/>
              <a:ext cx="4091569" cy="1285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1794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7DA02-1E9C-189C-D36A-B6B5C0136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g object 16"/>
          <p:cNvPicPr/>
          <p:nvPr/>
        </p:nvPicPr>
        <p:blipFill rotWithShape="1">
          <a:blip r:embed="rId3" cstate="print"/>
          <a:srcRect l="41199"/>
          <a:stretch/>
        </p:blipFill>
        <p:spPr>
          <a:xfrm>
            <a:off x="13388735" y="12"/>
            <a:ext cx="6714855" cy="11309305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2A1AC479-4846-CEA1-2458-D34681E64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39" y="444675"/>
            <a:ext cx="5135572" cy="1613684"/>
          </a:xfrm>
          <a:prstGeom prst="rect">
            <a:avLst/>
          </a:prstGeom>
        </p:spPr>
      </p:pic>
      <p:grpSp>
        <p:nvGrpSpPr>
          <p:cNvPr id="75" name="Agrupar 74">
            <a:extLst>
              <a:ext uri="{FF2B5EF4-FFF2-40B4-BE49-F238E27FC236}">
                <a16:creationId xmlns:a16="http://schemas.microsoft.com/office/drawing/2014/main" id="{FB3554DA-30D5-8109-BF36-5F99A106BE7A}"/>
              </a:ext>
            </a:extLst>
          </p:cNvPr>
          <p:cNvGrpSpPr/>
          <p:nvPr/>
        </p:nvGrpSpPr>
        <p:grpSpPr>
          <a:xfrm>
            <a:off x="10340600" y="-1512930"/>
            <a:ext cx="4129069" cy="3388225"/>
            <a:chOff x="8895285" y="2367687"/>
            <a:chExt cx="509359" cy="417970"/>
          </a:xfrm>
        </p:grpSpPr>
        <p:sp>
          <p:nvSpPr>
            <p:cNvPr id="76" name="Triângulo isósceles 75">
              <a:extLst>
                <a:ext uri="{FF2B5EF4-FFF2-40B4-BE49-F238E27FC236}">
                  <a16:creationId xmlns:a16="http://schemas.microsoft.com/office/drawing/2014/main" id="{2CB42BAF-4D2C-C534-1E07-6191AF0CA447}"/>
                </a:ext>
              </a:extLst>
            </p:cNvPr>
            <p:cNvSpPr/>
            <p:nvPr/>
          </p:nvSpPr>
          <p:spPr>
            <a:xfrm rot="5400000">
              <a:off x="9015501" y="2396514"/>
              <a:ext cx="417969" cy="360317"/>
            </a:xfrm>
            <a:prstGeom prst="triangle">
              <a:avLst/>
            </a:prstGeom>
            <a:solidFill>
              <a:srgbClr val="04C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Triângulo isósceles 76">
              <a:extLst>
                <a:ext uri="{FF2B5EF4-FFF2-40B4-BE49-F238E27FC236}">
                  <a16:creationId xmlns:a16="http://schemas.microsoft.com/office/drawing/2014/main" id="{CC639220-7F87-2619-1578-E300B27780BE}"/>
                </a:ext>
              </a:extLst>
            </p:cNvPr>
            <p:cNvSpPr/>
            <p:nvPr/>
          </p:nvSpPr>
          <p:spPr>
            <a:xfrm rot="5400000">
              <a:off x="8866459" y="2396513"/>
              <a:ext cx="417969" cy="360317"/>
            </a:xfrm>
            <a:prstGeom prst="triangle">
              <a:avLst/>
            </a:prstGeom>
            <a:solidFill>
              <a:srgbClr val="FFC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id="{B670480B-8A4E-C0D7-897A-DD03EE82CDDF}"/>
              </a:ext>
            </a:extLst>
          </p:cNvPr>
          <p:cNvSpPr/>
          <p:nvPr/>
        </p:nvSpPr>
        <p:spPr>
          <a:xfrm>
            <a:off x="11485052" y="4615297"/>
            <a:ext cx="78744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3000">
              <a:solidFill>
                <a:srgbClr val="FFCF00"/>
              </a:solidFill>
              <a:latin typeface="+mn-lt"/>
            </a:endParaRPr>
          </a:p>
        </p:txBody>
      </p:sp>
      <p:sp>
        <p:nvSpPr>
          <p:cNvPr id="5" name="CaixaDeTexto 3">
            <a:extLst>
              <a:ext uri="{FF2B5EF4-FFF2-40B4-BE49-F238E27FC236}">
                <a16:creationId xmlns:a16="http://schemas.microsoft.com/office/drawing/2014/main" id="{0E0BBEF1-38D7-D1E0-DBED-C66956B6C71C}"/>
              </a:ext>
            </a:extLst>
          </p:cNvPr>
          <p:cNvSpPr txBox="1"/>
          <p:nvPr/>
        </p:nvSpPr>
        <p:spPr>
          <a:xfrm>
            <a:off x="1418361" y="2295923"/>
            <a:ext cx="11059961" cy="846385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kern="0"/>
            </a:defPPr>
          </a:lstStyle>
          <a:p>
            <a:pPr algn="l"/>
            <a:r>
              <a:rPr lang="pt-PT" sz="3200" b="1" dirty="0">
                <a:solidFill>
                  <a:schemeClr val="tx1"/>
                </a:solidFill>
                <a:latin typeface="Verdana Pro"/>
                <a:ea typeface="Gadugi"/>
              </a:rPr>
              <a:t>Ambulatorial e Cirúrgico</a:t>
            </a:r>
            <a:endParaRPr lang="pt-BR" dirty="0">
              <a:solidFill>
                <a:schemeClr val="tx1"/>
              </a:solidFill>
              <a:latin typeface="Verdana Pro"/>
              <a:ea typeface="Gadugi"/>
            </a:endParaRPr>
          </a:p>
          <a:p>
            <a:pPr algn="l"/>
            <a:r>
              <a:rPr lang="pt-PT" sz="3200" dirty="0">
                <a:solidFill>
                  <a:schemeClr val="tx1"/>
                </a:solidFill>
                <a:latin typeface="Verdana Pro"/>
                <a:ea typeface="Gadugi"/>
              </a:rPr>
              <a:t>Baseiam-se em portarias anteriores (PMAE e PNRF)</a:t>
            </a:r>
          </a:p>
          <a:p>
            <a:pPr algn="l"/>
            <a:endParaRPr lang="pt-PT" sz="3200" b="1" dirty="0">
              <a:solidFill>
                <a:schemeClr val="tx1"/>
              </a:solidFill>
              <a:latin typeface="Verdana Pro"/>
              <a:ea typeface="Gadugi" panose="020B0502040204020203" pitchFamily="34" charset="0"/>
            </a:endParaRPr>
          </a:p>
          <a:p>
            <a:pPr algn="l"/>
            <a:r>
              <a:rPr lang="pt-PT" sz="3200" b="1" dirty="0">
                <a:solidFill>
                  <a:schemeClr val="tx1"/>
                </a:solidFill>
                <a:latin typeface="Verdana Pro"/>
                <a:ea typeface="Gadugi"/>
              </a:rPr>
              <a:t>Acesso à Radioterapia</a:t>
            </a:r>
            <a:r>
              <a:rPr lang="pt-PT" sz="3200" dirty="0">
                <a:solidFill>
                  <a:schemeClr val="tx1"/>
                </a:solidFill>
                <a:latin typeface="Verdana Pro"/>
                <a:ea typeface="Gadugi"/>
              </a:rPr>
              <a:t> </a:t>
            </a:r>
            <a:endParaRPr lang="pt-PT" dirty="0">
              <a:solidFill>
                <a:schemeClr val="tx1"/>
              </a:solidFill>
              <a:latin typeface="Verdana Pro"/>
              <a:ea typeface="Gadugi"/>
            </a:endParaRPr>
          </a:p>
          <a:p>
            <a:pPr algn="l"/>
            <a:r>
              <a:rPr lang="pt-PT" sz="3200" dirty="0">
                <a:solidFill>
                  <a:schemeClr val="tx1"/>
                </a:solidFill>
                <a:latin typeface="Verdana Pro"/>
                <a:ea typeface="Gadugi"/>
              </a:rPr>
              <a:t>Regulamentação futura por pactuação tripartite </a:t>
            </a:r>
          </a:p>
          <a:p>
            <a:pPr algn="l"/>
            <a:endParaRPr lang="pt-PT" sz="3200" b="1" dirty="0">
              <a:solidFill>
                <a:schemeClr val="tx1"/>
              </a:solidFill>
              <a:latin typeface="Verdana Pro"/>
              <a:ea typeface="Gadugi" panose="020B0502040204020203" pitchFamily="34" charset="0"/>
            </a:endParaRPr>
          </a:p>
          <a:p>
            <a:pPr algn="l"/>
            <a:r>
              <a:rPr lang="pt-PT" sz="3200" b="1" dirty="0">
                <a:solidFill>
                  <a:schemeClr val="tx1"/>
                </a:solidFill>
                <a:latin typeface="Verdana Pro"/>
                <a:ea typeface="Gadugi"/>
              </a:rPr>
              <a:t>Créditos Financeiros</a:t>
            </a:r>
          </a:p>
          <a:p>
            <a:pPr algn="l"/>
            <a:r>
              <a:rPr lang="pt-PT" sz="3200" dirty="0">
                <a:solidFill>
                  <a:schemeClr val="tx1"/>
                </a:solidFill>
                <a:latin typeface="Verdana Pro"/>
                <a:ea typeface="Gadugi"/>
              </a:rPr>
              <a:t>Compensação de dívidas tributárias de hospitais privados em troca deserviços especializados</a:t>
            </a:r>
            <a:endParaRPr lang="pt-PT" dirty="0">
              <a:solidFill>
                <a:schemeClr val="tx1"/>
              </a:solidFill>
              <a:latin typeface="Verdana Pro"/>
              <a:ea typeface="Gadugi"/>
            </a:endParaRPr>
          </a:p>
          <a:p>
            <a:pPr algn="l"/>
            <a:endParaRPr lang="pt-PT" sz="3200" b="1" dirty="0">
              <a:solidFill>
                <a:schemeClr val="tx1"/>
              </a:solidFill>
              <a:latin typeface="Verdana Pro"/>
              <a:ea typeface="Gadugi" panose="020B0502040204020203" pitchFamily="34" charset="0"/>
            </a:endParaRPr>
          </a:p>
          <a:p>
            <a:pPr algn="l"/>
            <a:r>
              <a:rPr lang="pt-PT" sz="3200" b="1" dirty="0">
                <a:solidFill>
                  <a:schemeClr val="tx1"/>
                </a:solidFill>
                <a:latin typeface="Verdana Pro"/>
                <a:ea typeface="Gadugi"/>
              </a:rPr>
              <a:t>Ressarcimento ao SUS</a:t>
            </a:r>
          </a:p>
          <a:p>
            <a:pPr algn="l"/>
            <a:r>
              <a:rPr lang="pt-PT" sz="3200" dirty="0">
                <a:solidFill>
                  <a:schemeClr val="tx1"/>
                </a:solidFill>
                <a:latin typeface="Verdana Pro"/>
                <a:ea typeface="Gadugi"/>
              </a:rPr>
              <a:t>Conversão de dívidas de operadoras de saúde em prestação de serviços ao SUS</a:t>
            </a:r>
          </a:p>
          <a:p>
            <a:pPr algn="l"/>
            <a:endParaRPr lang="pt-PT" sz="3200" b="1" dirty="0">
              <a:solidFill>
                <a:schemeClr val="tx1"/>
              </a:solidFill>
              <a:latin typeface="Verdana Pro"/>
              <a:ea typeface="Gadugi" panose="020B0502040204020203" pitchFamily="34" charset="0"/>
            </a:endParaRPr>
          </a:p>
          <a:p>
            <a:pPr algn="l"/>
            <a:r>
              <a:rPr lang="pt-PT" sz="3200" b="1" dirty="0">
                <a:solidFill>
                  <a:schemeClr val="tx1"/>
                </a:solidFill>
                <a:latin typeface="Verdana Pro"/>
                <a:ea typeface="Gadugi"/>
              </a:rPr>
              <a:t>SUS Digital</a:t>
            </a:r>
          </a:p>
          <a:p>
            <a:pPr algn="l"/>
            <a:r>
              <a:rPr lang="pt-PT" sz="3200" dirty="0">
                <a:solidFill>
                  <a:schemeClr val="tx1"/>
                </a:solidFill>
                <a:latin typeface="Verdana Pro"/>
                <a:ea typeface="Gadugi"/>
              </a:rPr>
              <a:t>Interoperabilidade com RNDS, telessaúde e monitoramento de dados.  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52A2F87-0396-F15F-DA98-5516CC9AF510}"/>
              </a:ext>
            </a:extLst>
          </p:cNvPr>
          <p:cNvSpPr txBox="1"/>
          <p:nvPr/>
        </p:nvSpPr>
        <p:spPr>
          <a:xfrm>
            <a:off x="14277166" y="7411825"/>
            <a:ext cx="4630765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3200" b="1">
                <a:solidFill>
                  <a:schemeClr val="bg1"/>
                </a:solidFill>
                <a:latin typeface="Verdana Pro"/>
                <a:ea typeface="Gadugi"/>
              </a:rPr>
              <a:t>PORTARIA GM Nº 7.266/2025</a:t>
            </a:r>
            <a:endParaRPr lang="pt-BR"/>
          </a:p>
          <a:p>
            <a:pPr algn="ctr"/>
            <a:r>
              <a:rPr lang="pt-BR" sz="3200">
                <a:solidFill>
                  <a:schemeClr val="bg1"/>
                </a:solidFill>
                <a:latin typeface="Verdana Pro"/>
                <a:ea typeface="Gadugi"/>
              </a:rPr>
              <a:t>Dispõe sobre o Programa </a:t>
            </a:r>
            <a:r>
              <a:rPr lang="pt-BR" sz="3200" b="1">
                <a:solidFill>
                  <a:schemeClr val="bg1"/>
                </a:solidFill>
                <a:latin typeface="Verdana Pro"/>
                <a:ea typeface="Gadugi"/>
              </a:rPr>
              <a:t>Agora Tem Especialistas</a:t>
            </a:r>
            <a:r>
              <a:rPr lang="pt-BR" sz="3200">
                <a:solidFill>
                  <a:schemeClr val="bg1"/>
                </a:solidFill>
                <a:latin typeface="Verdana Pro"/>
                <a:ea typeface="Gadugi"/>
              </a:rPr>
              <a:t>, no âmbito do SUS</a:t>
            </a:r>
            <a:endParaRPr lang="pt-PT" sz="3200" b="1">
              <a:solidFill>
                <a:schemeClr val="bg1"/>
              </a:solidFill>
              <a:latin typeface="Verdana Pro"/>
              <a:ea typeface="Gadugi"/>
            </a:endParaRPr>
          </a:p>
        </p:txBody>
      </p:sp>
      <p:pic>
        <p:nvPicPr>
          <p:cNvPr id="9" name="Imagem 8" descr="Código QR&#10;&#10;O conteúdo gerado por IA pode estar incorreto.">
            <a:extLst>
              <a:ext uri="{FF2B5EF4-FFF2-40B4-BE49-F238E27FC236}">
                <a16:creationId xmlns:a16="http://schemas.microsoft.com/office/drawing/2014/main" id="{9CF2FB45-66B1-A61C-B584-756E483F5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6253" y="3246783"/>
            <a:ext cx="3869139" cy="384502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7C229AA-5946-305E-D95F-88000A6A4F6E}"/>
              </a:ext>
            </a:extLst>
          </p:cNvPr>
          <p:cNvSpPr txBox="1"/>
          <p:nvPr/>
        </p:nvSpPr>
        <p:spPr>
          <a:xfrm>
            <a:off x="14186386" y="933793"/>
            <a:ext cx="536887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4800" b="1" spc="-300">
                <a:solidFill>
                  <a:schemeClr val="bg1"/>
                </a:solidFill>
                <a:latin typeface="Verdana Pro"/>
              </a:rPr>
              <a:t>COMPONENTES DO PROGRAMA</a:t>
            </a:r>
            <a:endParaRPr lang="pt-BR" sz="4800" b="1" spc="-300">
              <a:solidFill>
                <a:schemeClr val="bg1"/>
              </a:solidFill>
              <a:latin typeface="Verdana Pro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FB3554DA-30D5-8109-BF36-5F99A106BE7A}"/>
              </a:ext>
            </a:extLst>
          </p:cNvPr>
          <p:cNvGrpSpPr/>
          <p:nvPr/>
        </p:nvGrpSpPr>
        <p:grpSpPr>
          <a:xfrm>
            <a:off x="870032" y="2455327"/>
            <a:ext cx="427614" cy="350891"/>
            <a:chOff x="8895285" y="2367687"/>
            <a:chExt cx="509359" cy="417970"/>
          </a:xfrm>
        </p:grpSpPr>
        <p:sp>
          <p:nvSpPr>
            <p:cNvPr id="17" name="Triângulo isósceles 16">
              <a:extLst>
                <a:ext uri="{FF2B5EF4-FFF2-40B4-BE49-F238E27FC236}">
                  <a16:creationId xmlns:a16="http://schemas.microsoft.com/office/drawing/2014/main" id="{2CB42BAF-4D2C-C534-1E07-6191AF0CA447}"/>
                </a:ext>
              </a:extLst>
            </p:cNvPr>
            <p:cNvSpPr/>
            <p:nvPr/>
          </p:nvSpPr>
          <p:spPr>
            <a:xfrm rot="5400000">
              <a:off x="9015501" y="2396514"/>
              <a:ext cx="417969" cy="360317"/>
            </a:xfrm>
            <a:prstGeom prst="triangle">
              <a:avLst/>
            </a:prstGeom>
            <a:solidFill>
              <a:srgbClr val="04C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Triângulo isósceles 17">
              <a:extLst>
                <a:ext uri="{FF2B5EF4-FFF2-40B4-BE49-F238E27FC236}">
                  <a16:creationId xmlns:a16="http://schemas.microsoft.com/office/drawing/2014/main" id="{CC639220-7F87-2619-1578-E300B27780BE}"/>
                </a:ext>
              </a:extLst>
            </p:cNvPr>
            <p:cNvSpPr/>
            <p:nvPr/>
          </p:nvSpPr>
          <p:spPr>
            <a:xfrm rot="5400000">
              <a:off x="8866459" y="2396513"/>
              <a:ext cx="417969" cy="360317"/>
            </a:xfrm>
            <a:prstGeom prst="triangle">
              <a:avLst/>
            </a:prstGeom>
            <a:solidFill>
              <a:srgbClr val="FFC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B3554DA-30D5-8109-BF36-5F99A106BE7A}"/>
              </a:ext>
            </a:extLst>
          </p:cNvPr>
          <p:cNvGrpSpPr/>
          <p:nvPr/>
        </p:nvGrpSpPr>
        <p:grpSpPr>
          <a:xfrm>
            <a:off x="864250" y="3907138"/>
            <a:ext cx="427614" cy="350891"/>
            <a:chOff x="8895285" y="2367687"/>
            <a:chExt cx="509359" cy="417970"/>
          </a:xfrm>
        </p:grpSpPr>
        <p:sp>
          <p:nvSpPr>
            <p:cNvPr id="21" name="Triângulo isósceles 20">
              <a:extLst>
                <a:ext uri="{FF2B5EF4-FFF2-40B4-BE49-F238E27FC236}">
                  <a16:creationId xmlns:a16="http://schemas.microsoft.com/office/drawing/2014/main" id="{2CB42BAF-4D2C-C534-1E07-6191AF0CA447}"/>
                </a:ext>
              </a:extLst>
            </p:cNvPr>
            <p:cNvSpPr/>
            <p:nvPr/>
          </p:nvSpPr>
          <p:spPr>
            <a:xfrm rot="5400000">
              <a:off x="9015501" y="2396514"/>
              <a:ext cx="417969" cy="360317"/>
            </a:xfrm>
            <a:prstGeom prst="triangle">
              <a:avLst/>
            </a:prstGeom>
            <a:solidFill>
              <a:srgbClr val="04C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Triângulo isósceles 21">
              <a:extLst>
                <a:ext uri="{FF2B5EF4-FFF2-40B4-BE49-F238E27FC236}">
                  <a16:creationId xmlns:a16="http://schemas.microsoft.com/office/drawing/2014/main" id="{CC639220-7F87-2619-1578-E300B27780BE}"/>
                </a:ext>
              </a:extLst>
            </p:cNvPr>
            <p:cNvSpPr/>
            <p:nvPr/>
          </p:nvSpPr>
          <p:spPr>
            <a:xfrm rot="5400000">
              <a:off x="8866459" y="2396513"/>
              <a:ext cx="417969" cy="360317"/>
            </a:xfrm>
            <a:prstGeom prst="triangle">
              <a:avLst/>
            </a:prstGeom>
            <a:solidFill>
              <a:srgbClr val="FFC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FB3554DA-30D5-8109-BF36-5F99A106BE7A}"/>
              </a:ext>
            </a:extLst>
          </p:cNvPr>
          <p:cNvGrpSpPr/>
          <p:nvPr/>
        </p:nvGrpSpPr>
        <p:grpSpPr>
          <a:xfrm>
            <a:off x="858468" y="5358949"/>
            <a:ext cx="427614" cy="350891"/>
            <a:chOff x="8895285" y="2367687"/>
            <a:chExt cx="509359" cy="417970"/>
          </a:xfrm>
        </p:grpSpPr>
        <p:sp>
          <p:nvSpPr>
            <p:cNvPr id="24" name="Triângulo isósceles 23">
              <a:extLst>
                <a:ext uri="{FF2B5EF4-FFF2-40B4-BE49-F238E27FC236}">
                  <a16:creationId xmlns:a16="http://schemas.microsoft.com/office/drawing/2014/main" id="{2CB42BAF-4D2C-C534-1E07-6191AF0CA447}"/>
                </a:ext>
              </a:extLst>
            </p:cNvPr>
            <p:cNvSpPr/>
            <p:nvPr/>
          </p:nvSpPr>
          <p:spPr>
            <a:xfrm rot="5400000">
              <a:off x="9015501" y="2396514"/>
              <a:ext cx="417969" cy="360317"/>
            </a:xfrm>
            <a:prstGeom prst="triangle">
              <a:avLst/>
            </a:prstGeom>
            <a:solidFill>
              <a:srgbClr val="04C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Triângulo isósceles 24">
              <a:extLst>
                <a:ext uri="{FF2B5EF4-FFF2-40B4-BE49-F238E27FC236}">
                  <a16:creationId xmlns:a16="http://schemas.microsoft.com/office/drawing/2014/main" id="{CC639220-7F87-2619-1578-E300B27780BE}"/>
                </a:ext>
              </a:extLst>
            </p:cNvPr>
            <p:cNvSpPr/>
            <p:nvPr/>
          </p:nvSpPr>
          <p:spPr>
            <a:xfrm rot="5400000">
              <a:off x="8866459" y="2396513"/>
              <a:ext cx="417969" cy="360317"/>
            </a:xfrm>
            <a:prstGeom prst="triangle">
              <a:avLst/>
            </a:prstGeom>
            <a:solidFill>
              <a:srgbClr val="FFC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FB3554DA-30D5-8109-BF36-5F99A106BE7A}"/>
              </a:ext>
            </a:extLst>
          </p:cNvPr>
          <p:cNvGrpSpPr/>
          <p:nvPr/>
        </p:nvGrpSpPr>
        <p:grpSpPr>
          <a:xfrm>
            <a:off x="870032" y="7236379"/>
            <a:ext cx="427614" cy="350891"/>
            <a:chOff x="8895285" y="2367687"/>
            <a:chExt cx="509359" cy="417970"/>
          </a:xfrm>
        </p:grpSpPr>
        <p:sp>
          <p:nvSpPr>
            <p:cNvPr id="27" name="Triângulo isósceles 26">
              <a:extLst>
                <a:ext uri="{FF2B5EF4-FFF2-40B4-BE49-F238E27FC236}">
                  <a16:creationId xmlns:a16="http://schemas.microsoft.com/office/drawing/2014/main" id="{2CB42BAF-4D2C-C534-1E07-6191AF0CA447}"/>
                </a:ext>
              </a:extLst>
            </p:cNvPr>
            <p:cNvSpPr/>
            <p:nvPr/>
          </p:nvSpPr>
          <p:spPr>
            <a:xfrm rot="5400000">
              <a:off x="9015501" y="2396514"/>
              <a:ext cx="417969" cy="360317"/>
            </a:xfrm>
            <a:prstGeom prst="triangle">
              <a:avLst/>
            </a:prstGeom>
            <a:solidFill>
              <a:srgbClr val="04C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Triângulo isósceles 27">
              <a:extLst>
                <a:ext uri="{FF2B5EF4-FFF2-40B4-BE49-F238E27FC236}">
                  <a16:creationId xmlns:a16="http://schemas.microsoft.com/office/drawing/2014/main" id="{CC639220-7F87-2619-1578-E300B27780BE}"/>
                </a:ext>
              </a:extLst>
            </p:cNvPr>
            <p:cNvSpPr/>
            <p:nvPr/>
          </p:nvSpPr>
          <p:spPr>
            <a:xfrm rot="5400000">
              <a:off x="8866459" y="2396513"/>
              <a:ext cx="417969" cy="360317"/>
            </a:xfrm>
            <a:prstGeom prst="triangle">
              <a:avLst/>
            </a:prstGeom>
            <a:solidFill>
              <a:srgbClr val="FFC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B3554DA-30D5-8109-BF36-5F99A106BE7A}"/>
              </a:ext>
            </a:extLst>
          </p:cNvPr>
          <p:cNvGrpSpPr/>
          <p:nvPr/>
        </p:nvGrpSpPr>
        <p:grpSpPr>
          <a:xfrm>
            <a:off x="886398" y="9225586"/>
            <a:ext cx="427614" cy="350891"/>
            <a:chOff x="8895285" y="2367687"/>
            <a:chExt cx="509359" cy="417970"/>
          </a:xfrm>
        </p:grpSpPr>
        <p:sp>
          <p:nvSpPr>
            <p:cNvPr id="30" name="Triângulo isósceles 29">
              <a:extLst>
                <a:ext uri="{FF2B5EF4-FFF2-40B4-BE49-F238E27FC236}">
                  <a16:creationId xmlns:a16="http://schemas.microsoft.com/office/drawing/2014/main" id="{2CB42BAF-4D2C-C534-1E07-6191AF0CA447}"/>
                </a:ext>
              </a:extLst>
            </p:cNvPr>
            <p:cNvSpPr/>
            <p:nvPr/>
          </p:nvSpPr>
          <p:spPr>
            <a:xfrm rot="5400000">
              <a:off x="9015501" y="2396514"/>
              <a:ext cx="417969" cy="360317"/>
            </a:xfrm>
            <a:prstGeom prst="triangle">
              <a:avLst/>
            </a:prstGeom>
            <a:solidFill>
              <a:srgbClr val="04C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Triângulo isósceles 30">
              <a:extLst>
                <a:ext uri="{FF2B5EF4-FFF2-40B4-BE49-F238E27FC236}">
                  <a16:creationId xmlns:a16="http://schemas.microsoft.com/office/drawing/2014/main" id="{CC639220-7F87-2619-1578-E300B27780BE}"/>
                </a:ext>
              </a:extLst>
            </p:cNvPr>
            <p:cNvSpPr/>
            <p:nvPr/>
          </p:nvSpPr>
          <p:spPr>
            <a:xfrm rot="5400000">
              <a:off x="8866459" y="2396513"/>
              <a:ext cx="417969" cy="360317"/>
            </a:xfrm>
            <a:prstGeom prst="triangle">
              <a:avLst/>
            </a:prstGeom>
            <a:solidFill>
              <a:srgbClr val="FFC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2E54ACA-A518-7910-F493-0A5F35E107BE}"/>
              </a:ext>
            </a:extLst>
          </p:cNvPr>
          <p:cNvSpPr txBox="1"/>
          <p:nvPr/>
        </p:nvSpPr>
        <p:spPr>
          <a:xfrm>
            <a:off x="628368" y="576633"/>
            <a:ext cx="13558018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6600" b="1" spc="-300" dirty="0">
                <a:solidFill>
                  <a:srgbClr val="173DFF"/>
                </a:solidFill>
                <a:latin typeface="+mj-lt"/>
                <a:ea typeface="Gadugi"/>
                <a:cs typeface="Calibri Light"/>
              </a:rPr>
              <a:t>Investimentos</a:t>
            </a:r>
            <a:endParaRPr lang="pt-BR" sz="4800" b="1" spc="-300" dirty="0">
              <a:solidFill>
                <a:srgbClr val="FF0000"/>
              </a:solidFill>
              <a:latin typeface="+mj-lt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340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5" descr="Padrão do plano de fundo&#10;&#10;O conteúdo gerado por IA pode estar incorreto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" y="77881"/>
            <a:ext cx="20102687" cy="11796724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7" name="Agrupar 3"/>
          <p:cNvGrpSpPr/>
          <p:nvPr/>
        </p:nvGrpSpPr>
        <p:grpSpPr>
          <a:xfrm>
            <a:off x="707" y="11493272"/>
            <a:ext cx="20102687" cy="323831"/>
            <a:chOff x="0" y="11493285"/>
            <a:chExt cx="20104098" cy="323853"/>
          </a:xfrm>
        </p:grpSpPr>
        <p:sp>
          <p:nvSpPr>
            <p:cNvPr id="18" name="Google Shape;102;p16"/>
            <p:cNvSpPr/>
            <p:nvPr/>
          </p:nvSpPr>
          <p:spPr>
            <a:xfrm>
              <a:off x="0" y="11493285"/>
              <a:ext cx="5026027" cy="323853"/>
            </a:xfrm>
            <a:prstGeom prst="rect">
              <a:avLst/>
            </a:prstGeom>
            <a:solidFill>
              <a:srgbClr val="183EFF"/>
            </a:solidFill>
            <a:ln cap="flat">
              <a:noFill/>
              <a:prstDash val="solid"/>
            </a:ln>
          </p:spPr>
          <p:txBody>
            <a:bodyPr vert="horz" wrap="square" lIns="45717" tIns="45717" rIns="45717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latin typeface="Calibri"/>
              </a:endParaRPr>
            </a:p>
          </p:txBody>
        </p:sp>
        <p:sp>
          <p:nvSpPr>
            <p:cNvPr id="19" name="Google Shape;103;p16"/>
            <p:cNvSpPr/>
            <p:nvPr/>
          </p:nvSpPr>
          <p:spPr>
            <a:xfrm>
              <a:off x="5026027" y="11493285"/>
              <a:ext cx="5026027" cy="323853"/>
            </a:xfrm>
            <a:prstGeom prst="rect">
              <a:avLst/>
            </a:prstGeom>
            <a:solidFill>
              <a:srgbClr val="FFCF00"/>
            </a:solidFill>
            <a:ln cap="flat">
              <a:noFill/>
              <a:prstDash val="solid"/>
            </a:ln>
          </p:spPr>
          <p:txBody>
            <a:bodyPr vert="horz" wrap="square" lIns="45717" tIns="45717" rIns="45717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latin typeface="Calibri"/>
              </a:endParaRPr>
            </a:p>
          </p:txBody>
        </p:sp>
        <p:sp>
          <p:nvSpPr>
            <p:cNvPr id="20" name="Google Shape;104;p16"/>
            <p:cNvSpPr/>
            <p:nvPr/>
          </p:nvSpPr>
          <p:spPr>
            <a:xfrm>
              <a:off x="10052054" y="11493285"/>
              <a:ext cx="5026027" cy="323853"/>
            </a:xfrm>
            <a:prstGeom prst="rect">
              <a:avLst/>
            </a:prstGeom>
            <a:solidFill>
              <a:srgbClr val="FF0000"/>
            </a:solidFill>
            <a:ln cap="flat">
              <a:noFill/>
              <a:prstDash val="solid"/>
            </a:ln>
          </p:spPr>
          <p:txBody>
            <a:bodyPr vert="horz" wrap="square" lIns="45717" tIns="45717" rIns="45717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latin typeface="Calibri"/>
              </a:endParaRPr>
            </a:p>
          </p:txBody>
        </p:sp>
        <p:sp>
          <p:nvSpPr>
            <p:cNvPr id="21" name="Google Shape;105;p16"/>
            <p:cNvSpPr/>
            <p:nvPr/>
          </p:nvSpPr>
          <p:spPr>
            <a:xfrm>
              <a:off x="15078071" y="11493285"/>
              <a:ext cx="5026027" cy="323853"/>
            </a:xfrm>
            <a:prstGeom prst="rect">
              <a:avLst/>
            </a:prstGeom>
            <a:solidFill>
              <a:srgbClr val="00CF00"/>
            </a:solidFill>
            <a:ln cap="flat">
              <a:noFill/>
              <a:prstDash val="solid"/>
            </a:ln>
          </p:spPr>
          <p:txBody>
            <a:bodyPr vert="horz" wrap="square" lIns="45717" tIns="45717" rIns="45717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latin typeface="Calibri"/>
              </a:endParaRPr>
            </a:p>
          </p:txBody>
        </p:sp>
      </p:grpSp>
      <p:sp>
        <p:nvSpPr>
          <p:cNvPr id="29" name="Retângulo 1"/>
          <p:cNvSpPr/>
          <p:nvPr/>
        </p:nvSpPr>
        <p:spPr>
          <a:xfrm>
            <a:off x="242596" y="733498"/>
            <a:ext cx="9069527" cy="144654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33" tIns="45717" rIns="91433" bIns="45717" anchor="t" anchorCtr="0" compatLnSpc="1">
            <a:spAutoFit/>
          </a:bodyPr>
          <a:lstStyle/>
          <a:p>
            <a:pPr algn="ctr" defTabSz="91435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4400" b="1" dirty="0">
                <a:solidFill>
                  <a:srgbClr val="FFFFFF"/>
                </a:solidFill>
              </a:rPr>
              <a:t>Manual de Diagnóstico Precoce</a:t>
            </a:r>
            <a:endParaRPr lang="pt-BR" sz="4400" b="1" kern="1200" dirty="0">
              <a:solidFill>
                <a:srgbClr val="FFFFFF"/>
              </a:solidFill>
            </a:endParaRPr>
          </a:p>
          <a:p>
            <a:pPr defTabSz="91435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4400" b="1" kern="1200" dirty="0">
              <a:solidFill>
                <a:srgbClr val="FFFFFF"/>
              </a:solidFill>
              <a:latin typeface="Montserrat" pitchFamily="5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71E4B70-1BCF-C8DC-9C37-CEDEDA0A5619}"/>
              </a:ext>
            </a:extLst>
          </p:cNvPr>
          <p:cNvSpPr txBox="1"/>
          <p:nvPr/>
        </p:nvSpPr>
        <p:spPr>
          <a:xfrm>
            <a:off x="9707180" y="4570592"/>
            <a:ext cx="9335564" cy="5868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t-BR" sz="3200" dirty="0">
                <a:solidFill>
                  <a:schemeClr val="bg1"/>
                </a:solidFill>
              </a:rPr>
              <a:t>Cada recomendação contém: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t-BR" sz="3200" dirty="0">
                <a:solidFill>
                  <a:schemeClr val="bg1"/>
                </a:solidFill>
              </a:rPr>
              <a:t>	Introdução sobre o câncer em questão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t-BR" sz="3200" dirty="0">
                <a:solidFill>
                  <a:schemeClr val="bg1"/>
                </a:solidFill>
              </a:rPr>
              <a:t>	Listagem dos sinais e sintomas mais comuns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t-BR" sz="3200" dirty="0">
                <a:solidFill>
                  <a:schemeClr val="bg1"/>
                </a:solidFill>
              </a:rPr>
              <a:t>	Alterações de exames complementares que 	sugerem alta suspeição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t-BR" sz="3200" dirty="0">
                <a:solidFill>
                  <a:schemeClr val="bg1"/>
                </a:solidFill>
              </a:rPr>
              <a:t>	Fatores de risco que exigem mais atenção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t-BR" sz="3200" dirty="0">
                <a:solidFill>
                  <a:schemeClr val="bg1"/>
                </a:solidFill>
              </a:rPr>
              <a:t>	Ações esperadas pelas equipes da APS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t-BR" sz="3200" dirty="0">
                <a:solidFill>
                  <a:schemeClr val="bg1"/>
                </a:solidFill>
              </a:rPr>
              <a:t>	Elementos essenciais para o adequado 	encaminhamento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t-BR" sz="3200" dirty="0">
                <a:solidFill>
                  <a:schemeClr val="bg1"/>
                </a:solidFill>
              </a:rPr>
              <a:t>	Indicação de tempo desejável para o acesso 	ao especialista</a:t>
            </a:r>
          </a:p>
        </p:txBody>
      </p:sp>
      <p:grpSp>
        <p:nvGrpSpPr>
          <p:cNvPr id="23" name="Agrupar 15"/>
          <p:cNvGrpSpPr/>
          <p:nvPr/>
        </p:nvGrpSpPr>
        <p:grpSpPr>
          <a:xfrm>
            <a:off x="9312139" y="-4212716"/>
            <a:ext cx="9908968" cy="8131088"/>
            <a:chOff x="9312085" y="-4213408"/>
            <a:chExt cx="9909663" cy="8131658"/>
          </a:xfrm>
        </p:grpSpPr>
        <p:sp>
          <p:nvSpPr>
            <p:cNvPr id="24" name="Triângulo isósceles 88"/>
            <p:cNvSpPr/>
            <p:nvPr/>
          </p:nvSpPr>
          <p:spPr>
            <a:xfrm rot="5400013">
              <a:off x="11650914" y="-3652584"/>
              <a:ext cx="8131640" cy="70100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04CF00"/>
            </a:solidFill>
            <a:ln cap="flat">
              <a:noFill/>
              <a:prstDash val="solid"/>
            </a:ln>
          </p:spPr>
          <p:txBody>
            <a:bodyPr vert="horz" wrap="square" lIns="91433" tIns="45717" rIns="91433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5" name="Triângulo isósceles 89"/>
            <p:cNvSpPr/>
            <p:nvPr/>
          </p:nvSpPr>
          <p:spPr>
            <a:xfrm rot="5400013">
              <a:off x="8751279" y="-3652602"/>
              <a:ext cx="8131640" cy="70100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FFCF00"/>
            </a:solidFill>
            <a:ln cap="flat">
              <a:noFill/>
              <a:prstDash val="solid"/>
            </a:ln>
          </p:spPr>
          <p:txBody>
            <a:bodyPr vert="horz" wrap="square" lIns="91433" tIns="45717" rIns="91433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solidFill>
                  <a:srgbClr val="FFFFFF"/>
                </a:solidFill>
                <a:latin typeface="Calibri"/>
              </a:endParaRPr>
            </a:p>
          </p:txBody>
        </p:sp>
      </p:grpSp>
      <p:pic>
        <p:nvPicPr>
          <p:cNvPr id="26" name="Imagem 5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04117" y="964498"/>
            <a:ext cx="3838628" cy="7384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Imagem 26" descr="Uma imagem contendo Linha do tempo&#10;&#10;Descrição gerada automaticamente">
            <a:extLst>
              <a:ext uri="{FF2B5EF4-FFF2-40B4-BE49-F238E27FC236}">
                <a16:creationId xmlns:a16="http://schemas.microsoft.com/office/drawing/2014/main" id="{E29A9AF2-3D0A-84E8-5D70-0167A306C6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08"/>
          <a:stretch/>
        </p:blipFill>
        <p:spPr>
          <a:xfrm>
            <a:off x="648374" y="1906563"/>
            <a:ext cx="8185746" cy="9208951"/>
          </a:xfrm>
          <a:prstGeom prst="rect">
            <a:avLst/>
          </a:prstGeom>
          <a:noFill/>
        </p:spPr>
      </p:pic>
      <p:grpSp>
        <p:nvGrpSpPr>
          <p:cNvPr id="28" name="Agrupar 6"/>
          <p:cNvGrpSpPr/>
          <p:nvPr/>
        </p:nvGrpSpPr>
        <p:grpSpPr>
          <a:xfrm>
            <a:off x="10227434" y="5211912"/>
            <a:ext cx="295403" cy="242390"/>
            <a:chOff x="1362035" y="4991535"/>
            <a:chExt cx="295424" cy="242407"/>
          </a:xfrm>
        </p:grpSpPr>
        <p:sp>
          <p:nvSpPr>
            <p:cNvPr id="33" name="Triângulo isósceles 8"/>
            <p:cNvSpPr/>
            <p:nvPr/>
          </p:nvSpPr>
          <p:spPr>
            <a:xfrm rot="5400013">
              <a:off x="1431767" y="5008251"/>
              <a:ext cx="242407" cy="2089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04CF00"/>
            </a:solidFill>
            <a:ln cap="flat">
              <a:noFill/>
              <a:prstDash val="solid"/>
            </a:ln>
          </p:spPr>
          <p:txBody>
            <a:bodyPr vert="horz" wrap="square" lIns="91433" tIns="45717" rIns="91433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4" name="Triângulo isósceles 9"/>
            <p:cNvSpPr/>
            <p:nvPr/>
          </p:nvSpPr>
          <p:spPr>
            <a:xfrm rot="5400013">
              <a:off x="1345319" y="5008251"/>
              <a:ext cx="242407" cy="2089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FFCF00"/>
            </a:solidFill>
            <a:ln cap="flat">
              <a:noFill/>
              <a:prstDash val="solid"/>
            </a:ln>
          </p:spPr>
          <p:txBody>
            <a:bodyPr vert="horz" wrap="square" lIns="91433" tIns="45717" rIns="91433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5" name="Agrupar 6"/>
          <p:cNvGrpSpPr/>
          <p:nvPr/>
        </p:nvGrpSpPr>
        <p:grpSpPr>
          <a:xfrm>
            <a:off x="10227434" y="5826618"/>
            <a:ext cx="295403" cy="242390"/>
            <a:chOff x="1362035" y="4991535"/>
            <a:chExt cx="295424" cy="242407"/>
          </a:xfrm>
        </p:grpSpPr>
        <p:sp>
          <p:nvSpPr>
            <p:cNvPr id="37" name="Triângulo isósceles 8"/>
            <p:cNvSpPr/>
            <p:nvPr/>
          </p:nvSpPr>
          <p:spPr>
            <a:xfrm rot="5400013">
              <a:off x="1431767" y="5008251"/>
              <a:ext cx="242407" cy="2089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04CF00"/>
            </a:solidFill>
            <a:ln cap="flat">
              <a:noFill/>
              <a:prstDash val="solid"/>
            </a:ln>
          </p:spPr>
          <p:txBody>
            <a:bodyPr vert="horz" wrap="square" lIns="91433" tIns="45717" rIns="91433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8" name="Triângulo isósceles 9"/>
            <p:cNvSpPr/>
            <p:nvPr/>
          </p:nvSpPr>
          <p:spPr>
            <a:xfrm rot="5400013">
              <a:off x="1345319" y="5008251"/>
              <a:ext cx="242407" cy="2089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FFCF00"/>
            </a:solidFill>
            <a:ln cap="flat">
              <a:noFill/>
              <a:prstDash val="solid"/>
            </a:ln>
          </p:spPr>
          <p:txBody>
            <a:bodyPr vert="horz" wrap="square" lIns="91433" tIns="45717" rIns="91433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9" name="Agrupar 6"/>
          <p:cNvGrpSpPr/>
          <p:nvPr/>
        </p:nvGrpSpPr>
        <p:grpSpPr>
          <a:xfrm>
            <a:off x="10224853" y="6392268"/>
            <a:ext cx="295403" cy="242390"/>
            <a:chOff x="1362035" y="4991535"/>
            <a:chExt cx="295424" cy="242407"/>
          </a:xfrm>
        </p:grpSpPr>
        <p:sp>
          <p:nvSpPr>
            <p:cNvPr id="40" name="Triângulo isósceles 8"/>
            <p:cNvSpPr/>
            <p:nvPr/>
          </p:nvSpPr>
          <p:spPr>
            <a:xfrm rot="5400013">
              <a:off x="1431767" y="5008251"/>
              <a:ext cx="242407" cy="2089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04CF00"/>
            </a:solidFill>
            <a:ln cap="flat">
              <a:noFill/>
              <a:prstDash val="solid"/>
            </a:ln>
          </p:spPr>
          <p:txBody>
            <a:bodyPr vert="horz" wrap="square" lIns="91433" tIns="45717" rIns="91433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1" name="Triângulo isósceles 9"/>
            <p:cNvSpPr/>
            <p:nvPr/>
          </p:nvSpPr>
          <p:spPr>
            <a:xfrm rot="5400013">
              <a:off x="1345319" y="5008251"/>
              <a:ext cx="242407" cy="2089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FFCF00"/>
            </a:solidFill>
            <a:ln cap="flat">
              <a:noFill/>
              <a:prstDash val="solid"/>
            </a:ln>
          </p:spPr>
          <p:txBody>
            <a:bodyPr vert="horz" wrap="square" lIns="91433" tIns="45717" rIns="91433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42" name="Agrupar 6"/>
          <p:cNvGrpSpPr/>
          <p:nvPr/>
        </p:nvGrpSpPr>
        <p:grpSpPr>
          <a:xfrm>
            <a:off x="10224853" y="7412810"/>
            <a:ext cx="295403" cy="242390"/>
            <a:chOff x="1362035" y="4991535"/>
            <a:chExt cx="295424" cy="242407"/>
          </a:xfrm>
        </p:grpSpPr>
        <p:sp>
          <p:nvSpPr>
            <p:cNvPr id="44" name="Triângulo isósceles 8"/>
            <p:cNvSpPr/>
            <p:nvPr/>
          </p:nvSpPr>
          <p:spPr>
            <a:xfrm rot="5400013">
              <a:off x="1431767" y="5008251"/>
              <a:ext cx="242407" cy="2089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04CF00"/>
            </a:solidFill>
            <a:ln cap="flat">
              <a:noFill/>
              <a:prstDash val="solid"/>
            </a:ln>
          </p:spPr>
          <p:txBody>
            <a:bodyPr vert="horz" wrap="square" lIns="91433" tIns="45717" rIns="91433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5" name="Triângulo isósceles 9"/>
            <p:cNvSpPr/>
            <p:nvPr/>
          </p:nvSpPr>
          <p:spPr>
            <a:xfrm rot="5400013">
              <a:off x="1345319" y="5008251"/>
              <a:ext cx="242407" cy="2089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FFCF00"/>
            </a:solidFill>
            <a:ln cap="flat">
              <a:noFill/>
              <a:prstDash val="solid"/>
            </a:ln>
          </p:spPr>
          <p:txBody>
            <a:bodyPr vert="horz" wrap="square" lIns="91433" tIns="45717" rIns="91433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46" name="Agrupar 6"/>
          <p:cNvGrpSpPr/>
          <p:nvPr/>
        </p:nvGrpSpPr>
        <p:grpSpPr>
          <a:xfrm>
            <a:off x="10224850" y="7890352"/>
            <a:ext cx="295403" cy="242390"/>
            <a:chOff x="1362035" y="4991535"/>
            <a:chExt cx="295424" cy="242407"/>
          </a:xfrm>
        </p:grpSpPr>
        <p:sp>
          <p:nvSpPr>
            <p:cNvPr id="47" name="Triângulo isósceles 8"/>
            <p:cNvSpPr/>
            <p:nvPr/>
          </p:nvSpPr>
          <p:spPr>
            <a:xfrm rot="5400013">
              <a:off x="1431767" y="5008251"/>
              <a:ext cx="242407" cy="2089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04CF00"/>
            </a:solidFill>
            <a:ln cap="flat">
              <a:noFill/>
              <a:prstDash val="solid"/>
            </a:ln>
          </p:spPr>
          <p:txBody>
            <a:bodyPr vert="horz" wrap="square" lIns="91433" tIns="45717" rIns="91433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1" name="Triângulo isósceles 9"/>
            <p:cNvSpPr/>
            <p:nvPr/>
          </p:nvSpPr>
          <p:spPr>
            <a:xfrm rot="5400013">
              <a:off x="1345319" y="5008251"/>
              <a:ext cx="242407" cy="2089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FFCF00"/>
            </a:solidFill>
            <a:ln cap="flat">
              <a:noFill/>
              <a:prstDash val="solid"/>
            </a:ln>
          </p:spPr>
          <p:txBody>
            <a:bodyPr vert="horz" wrap="square" lIns="91433" tIns="45717" rIns="91433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52" name="Agrupar 6"/>
          <p:cNvGrpSpPr/>
          <p:nvPr/>
        </p:nvGrpSpPr>
        <p:grpSpPr>
          <a:xfrm>
            <a:off x="10224852" y="8467218"/>
            <a:ext cx="295403" cy="242390"/>
            <a:chOff x="1362035" y="4991535"/>
            <a:chExt cx="295424" cy="242407"/>
          </a:xfrm>
        </p:grpSpPr>
        <p:sp>
          <p:nvSpPr>
            <p:cNvPr id="53" name="Triângulo isósceles 8"/>
            <p:cNvSpPr/>
            <p:nvPr/>
          </p:nvSpPr>
          <p:spPr>
            <a:xfrm rot="5400013">
              <a:off x="1431767" y="5008251"/>
              <a:ext cx="242407" cy="2089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04CF00"/>
            </a:solidFill>
            <a:ln cap="flat">
              <a:noFill/>
              <a:prstDash val="solid"/>
            </a:ln>
          </p:spPr>
          <p:txBody>
            <a:bodyPr vert="horz" wrap="square" lIns="91433" tIns="45717" rIns="91433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4" name="Triângulo isósceles 9"/>
            <p:cNvSpPr/>
            <p:nvPr/>
          </p:nvSpPr>
          <p:spPr>
            <a:xfrm rot="5400013">
              <a:off x="1345319" y="5008251"/>
              <a:ext cx="242407" cy="2089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FFCF00"/>
            </a:solidFill>
            <a:ln cap="flat">
              <a:noFill/>
              <a:prstDash val="solid"/>
            </a:ln>
          </p:spPr>
          <p:txBody>
            <a:bodyPr vert="horz" wrap="square" lIns="91433" tIns="45717" rIns="91433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55" name="Agrupar 6"/>
          <p:cNvGrpSpPr/>
          <p:nvPr/>
        </p:nvGrpSpPr>
        <p:grpSpPr>
          <a:xfrm>
            <a:off x="10224853" y="9502506"/>
            <a:ext cx="295403" cy="242390"/>
            <a:chOff x="1362035" y="4991535"/>
            <a:chExt cx="295424" cy="242407"/>
          </a:xfrm>
        </p:grpSpPr>
        <p:sp>
          <p:nvSpPr>
            <p:cNvPr id="56" name="Triângulo isósceles 8"/>
            <p:cNvSpPr/>
            <p:nvPr/>
          </p:nvSpPr>
          <p:spPr>
            <a:xfrm rot="5400013">
              <a:off x="1431767" y="5008251"/>
              <a:ext cx="242407" cy="2089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04CF00"/>
            </a:solidFill>
            <a:ln cap="flat">
              <a:noFill/>
              <a:prstDash val="solid"/>
            </a:ln>
          </p:spPr>
          <p:txBody>
            <a:bodyPr vert="horz" wrap="square" lIns="91433" tIns="45717" rIns="91433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7" name="Triângulo isósceles 9"/>
            <p:cNvSpPr/>
            <p:nvPr/>
          </p:nvSpPr>
          <p:spPr>
            <a:xfrm rot="5400013">
              <a:off x="1345319" y="5008251"/>
              <a:ext cx="242407" cy="2089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FFCF00"/>
            </a:solidFill>
            <a:ln cap="flat">
              <a:noFill/>
              <a:prstDash val="solid"/>
            </a:ln>
          </p:spPr>
          <p:txBody>
            <a:bodyPr vert="horz" wrap="square" lIns="91433" tIns="45717" rIns="91433" bIns="45717" anchor="ctr" anchorCtr="1" compatLnSpc="1">
              <a:noAutofit/>
            </a:bodyPr>
            <a:lstStyle/>
            <a:p>
              <a:pPr algn="ctr" defTabSz="914357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1801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58409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B67C8-842D-6016-0EF2-F9FCC357E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464806E3-1DC3-6557-E5B3-2C7441637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399" y="1374076"/>
            <a:ext cx="6327058" cy="2098903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78E21726-D1DA-5DDF-AD18-75F676E7A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3" y="45299"/>
            <a:ext cx="4091630" cy="1285660"/>
          </a:xfrm>
          <a:prstGeom prst="rect">
            <a:avLst/>
          </a:prstGeom>
        </p:spPr>
      </p:pic>
      <p:grpSp>
        <p:nvGrpSpPr>
          <p:cNvPr id="75" name="Agrupar 74">
            <a:extLst>
              <a:ext uri="{FF2B5EF4-FFF2-40B4-BE49-F238E27FC236}">
                <a16:creationId xmlns:a16="http://schemas.microsoft.com/office/drawing/2014/main" id="{A5994A23-0559-3263-0FFE-A1C12D606663}"/>
              </a:ext>
            </a:extLst>
          </p:cNvPr>
          <p:cNvGrpSpPr/>
          <p:nvPr/>
        </p:nvGrpSpPr>
        <p:grpSpPr>
          <a:xfrm>
            <a:off x="4924175" y="-3253023"/>
            <a:ext cx="5509359" cy="4520861"/>
            <a:chOff x="8895285" y="2367687"/>
            <a:chExt cx="509359" cy="417970"/>
          </a:xfrm>
        </p:grpSpPr>
        <p:sp>
          <p:nvSpPr>
            <p:cNvPr id="76" name="Triângulo isósceles 75">
              <a:extLst>
                <a:ext uri="{FF2B5EF4-FFF2-40B4-BE49-F238E27FC236}">
                  <a16:creationId xmlns:a16="http://schemas.microsoft.com/office/drawing/2014/main" id="{F907F923-D14F-4D66-8D7D-8EF88A2934E2}"/>
                </a:ext>
              </a:extLst>
            </p:cNvPr>
            <p:cNvSpPr/>
            <p:nvPr/>
          </p:nvSpPr>
          <p:spPr>
            <a:xfrm rot="5400000">
              <a:off x="9015501" y="2396514"/>
              <a:ext cx="417969" cy="360317"/>
            </a:xfrm>
            <a:prstGeom prst="triangle">
              <a:avLst/>
            </a:prstGeom>
            <a:solidFill>
              <a:srgbClr val="04C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Triângulo isósceles 76">
              <a:extLst>
                <a:ext uri="{FF2B5EF4-FFF2-40B4-BE49-F238E27FC236}">
                  <a16:creationId xmlns:a16="http://schemas.microsoft.com/office/drawing/2014/main" id="{58499811-5F89-1C58-657B-6D42A58C4A7B}"/>
                </a:ext>
              </a:extLst>
            </p:cNvPr>
            <p:cNvSpPr/>
            <p:nvPr/>
          </p:nvSpPr>
          <p:spPr>
            <a:xfrm rot="5400000">
              <a:off x="8866459" y="2396513"/>
              <a:ext cx="417969" cy="360317"/>
            </a:xfrm>
            <a:prstGeom prst="triangle">
              <a:avLst/>
            </a:prstGeom>
            <a:solidFill>
              <a:srgbClr val="FFC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483B244F-7AFD-96D7-FAD0-5B2ECAEBA079}"/>
              </a:ext>
            </a:extLst>
          </p:cNvPr>
          <p:cNvSpPr txBox="1"/>
          <p:nvPr/>
        </p:nvSpPr>
        <p:spPr>
          <a:xfrm>
            <a:off x="-9411541" y="3191076"/>
            <a:ext cx="8002782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300"/>
              </a:lnSpc>
              <a:tabLst>
                <a:tab pos="1089660" algn="l"/>
              </a:tabLst>
            </a:pPr>
            <a:endParaRPr lang="pt-BR" sz="2800" spc="-25">
              <a:solidFill>
                <a:schemeClr val="tx1"/>
              </a:solidFill>
              <a:latin typeface="Montserrat regular" pitchFamily="2" charset="0"/>
              <a:ea typeface="Calibri"/>
              <a:cs typeface="Calibri"/>
            </a:endParaRPr>
          </a:p>
        </p:txBody>
      </p:sp>
      <p:sp>
        <p:nvSpPr>
          <p:cNvPr id="78" name="Retângulo: Cantos Arredondados 9">
            <a:extLst>
              <a:ext uri="{FF2B5EF4-FFF2-40B4-BE49-F238E27FC236}">
                <a16:creationId xmlns:a16="http://schemas.microsoft.com/office/drawing/2014/main" id="{E204269E-028C-5CD8-CBF1-9708D84F3D30}"/>
              </a:ext>
            </a:extLst>
          </p:cNvPr>
          <p:cNvSpPr/>
          <p:nvPr/>
        </p:nvSpPr>
        <p:spPr>
          <a:xfrm>
            <a:off x="11277746" y="1398475"/>
            <a:ext cx="8574532" cy="10710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4800" b="1" dirty="0">
                <a:solidFill>
                  <a:srgbClr val="183EFF"/>
                </a:solidFill>
                <a:latin typeface="Verdana Pro"/>
              </a:rPr>
              <a:t>OFERTAS DE CUIDADO INTEGRAL (OCI)</a:t>
            </a:r>
            <a:endParaRPr lang="pt-BR" sz="4800" b="1" dirty="0">
              <a:solidFill>
                <a:srgbClr val="183EFF"/>
              </a:solidFill>
              <a:latin typeface="Verdana Pro"/>
              <a:ea typeface="Calibri"/>
              <a:cs typeface="Calibri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70C7DE8-5F54-FADB-CF11-B603AF7DC7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0746" y="10387281"/>
            <a:ext cx="3838897" cy="73847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72B1AF0-E845-0C4E-AD97-8CD0EF1058F5}"/>
              </a:ext>
            </a:extLst>
          </p:cNvPr>
          <p:cNvSpPr/>
          <p:nvPr/>
        </p:nvSpPr>
        <p:spPr>
          <a:xfrm>
            <a:off x="11485052" y="4615297"/>
            <a:ext cx="78744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3000">
              <a:solidFill>
                <a:srgbClr val="FFCF00"/>
              </a:solidFill>
              <a:latin typeface="+mn-lt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3D3926F-3F65-2CF6-A83D-85FDFA1FC7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842390"/>
              </p:ext>
            </p:extLst>
          </p:nvPr>
        </p:nvGraphicFramePr>
        <p:xfrm>
          <a:off x="791490" y="3673916"/>
          <a:ext cx="10486256" cy="671336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94501">
                  <a:extLst>
                    <a:ext uri="{9D8B030D-6E8A-4147-A177-3AD203B41FA5}">
                      <a16:colId xmlns:a16="http://schemas.microsoft.com/office/drawing/2014/main" val="3636723796"/>
                    </a:ext>
                  </a:extLst>
                </a:gridCol>
                <a:gridCol w="4606092">
                  <a:extLst>
                    <a:ext uri="{9D8B030D-6E8A-4147-A177-3AD203B41FA5}">
                      <a16:colId xmlns:a16="http://schemas.microsoft.com/office/drawing/2014/main" val="2535778591"/>
                    </a:ext>
                  </a:extLst>
                </a:gridCol>
                <a:gridCol w="2385663">
                  <a:extLst>
                    <a:ext uri="{9D8B030D-6E8A-4147-A177-3AD203B41FA5}">
                      <a16:colId xmlns:a16="http://schemas.microsoft.com/office/drawing/2014/main" val="3904886221"/>
                    </a:ext>
                  </a:extLst>
                </a:gridCol>
              </a:tblGrid>
              <a:tr h="928911"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endParaRPr lang="pt-BR" sz="2800" b="1" i="0" dirty="0">
                        <a:solidFill>
                          <a:srgbClr val="FFFFFF"/>
                        </a:solidFill>
                        <a:effectLst/>
                        <a:latin typeface="Verdana Pro"/>
                      </a:endParaRPr>
                    </a:p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pt-BR" sz="2800" b="1" i="0" dirty="0">
                          <a:solidFill>
                            <a:srgbClr val="FFFFFF"/>
                          </a:solidFill>
                          <a:effectLst/>
                          <a:latin typeface="Verdana Pro"/>
                        </a:rPr>
                        <a:t>PROGRAMAÇÃO FÍSICO-FINANCEIRA</a:t>
                      </a:r>
                    </a:p>
                    <a:p>
                      <a:pPr algn="ctr" fontAlgn="base">
                        <a:lnSpc>
                          <a:spcPts val="1950"/>
                        </a:lnSpc>
                      </a:pPr>
                      <a:br>
                        <a:rPr lang="pt-BR" sz="2800" b="1" i="0" dirty="0">
                          <a:effectLst/>
                          <a:latin typeface="Verdana Pro"/>
                        </a:rPr>
                      </a:br>
                      <a:r>
                        <a:rPr lang="pt-BR" sz="2800" b="1" i="0" dirty="0">
                          <a:solidFill>
                            <a:srgbClr val="FFFFFF"/>
                          </a:solidFill>
                          <a:effectLst/>
                          <a:latin typeface="Verdana Pro"/>
                        </a:rPr>
                        <a:t>APROVADA –</a:t>
                      </a:r>
                      <a:r>
                        <a:rPr lang="pt-BR" sz="2800" b="1" i="0" baseline="0" dirty="0">
                          <a:solidFill>
                            <a:srgbClr val="FFFFFF"/>
                          </a:solidFill>
                          <a:effectLst/>
                          <a:latin typeface="Verdana Pro"/>
                        </a:rPr>
                        <a:t> Planos de Ação regional</a:t>
                      </a:r>
                      <a:endParaRPr lang="pt-BR" sz="2800" b="1" i="0" dirty="0">
                        <a:effectLst/>
                        <a:latin typeface="Verdana Pro"/>
                      </a:endParaRPr>
                    </a:p>
                  </a:txBody>
                  <a:tcPr marL="150781" marR="150781" marT="75396" marB="75396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3E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058857"/>
                  </a:ext>
                </a:extLst>
              </a:tr>
              <a:tr h="790907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pt-BR" sz="2400" dirty="0">
                          <a:effectLst/>
                          <a:latin typeface="Verdana Pro"/>
                        </a:rPr>
                        <a:t>OCI/</a:t>
                      </a:r>
                      <a:r>
                        <a:rPr lang="pt-BR" sz="2400" baseline="0" dirty="0">
                          <a:effectLst/>
                          <a:latin typeface="Verdana Pro"/>
                        </a:rPr>
                        <a:t> </a:t>
                      </a:r>
                      <a:r>
                        <a:rPr lang="pt-BR" sz="2400" dirty="0">
                          <a:effectLst/>
                          <a:latin typeface="Verdana Pro"/>
                        </a:rPr>
                        <a:t>Especialidade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2400">
                          <a:effectLst/>
                          <a:latin typeface="Verdana Pro"/>
                        </a:rPr>
                        <a:t>Financeiro PAR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2400">
                          <a:effectLst/>
                          <a:latin typeface="Verdana Pro"/>
                        </a:rPr>
                        <a:t>Físico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797759"/>
                  </a:ext>
                </a:extLst>
              </a:tr>
              <a:tr h="790907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pt-BR" sz="2400">
                          <a:effectLst/>
                          <a:latin typeface="Verdana Pro"/>
                        </a:rPr>
                        <a:t>Oncologia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D2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2400">
                          <a:effectLst/>
                          <a:latin typeface="Verdana Pro"/>
                        </a:rPr>
                        <a:t>R$ 428.031.184,56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D2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2400" dirty="0">
                          <a:effectLst/>
                          <a:latin typeface="Verdana Pro"/>
                        </a:rPr>
                        <a:t>2.123.348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D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393829"/>
                  </a:ext>
                </a:extLst>
              </a:tr>
              <a:tr h="790907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pt-BR" sz="2400">
                          <a:effectLst/>
                          <a:latin typeface="Verdana Pro"/>
                        </a:rPr>
                        <a:t>Cardiologia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2400">
                          <a:effectLst/>
                          <a:latin typeface="Verdana Pro"/>
                        </a:rPr>
                        <a:t>R$ 349.182.816.93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2400">
                          <a:effectLst/>
                          <a:latin typeface="Verdana Pro"/>
                        </a:rPr>
                        <a:t>1.646.062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418432"/>
                  </a:ext>
                </a:extLst>
              </a:tr>
              <a:tr h="790907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pt-BR" sz="2400">
                          <a:effectLst/>
                          <a:latin typeface="Verdana Pro"/>
                        </a:rPr>
                        <a:t>Ortopedia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2400">
                          <a:effectLst/>
                          <a:latin typeface="Verdana Pro"/>
                        </a:rPr>
                        <a:t>R$ 464.832.109,15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2400">
                          <a:effectLst/>
                          <a:latin typeface="Verdana Pro"/>
                        </a:rPr>
                        <a:t>2.729.698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612439"/>
                  </a:ext>
                </a:extLst>
              </a:tr>
              <a:tr h="790907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pt-BR" sz="2400">
                          <a:effectLst/>
                          <a:latin typeface="Verdana Pro"/>
                        </a:rPr>
                        <a:t>Otorrinolaringologia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2400">
                          <a:effectLst/>
                          <a:latin typeface="Verdana Pro"/>
                        </a:rPr>
                        <a:t>R$ 85.999.734,87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2400">
                          <a:effectLst/>
                          <a:latin typeface="Verdana Pro"/>
                        </a:rPr>
                        <a:t>592.265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940683"/>
                  </a:ext>
                </a:extLst>
              </a:tr>
              <a:tr h="790907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</a:pPr>
                      <a:r>
                        <a:rPr lang="pt-BR" sz="2400">
                          <a:effectLst/>
                          <a:latin typeface="Verdana Pro"/>
                        </a:rPr>
                        <a:t>Oftalmologia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2400">
                          <a:effectLst/>
                          <a:latin typeface="Verdana Pro"/>
                        </a:rPr>
                        <a:t>R$ 422.929.633,35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2400">
                          <a:effectLst/>
                          <a:latin typeface="Verdana Pro"/>
                        </a:rPr>
                        <a:t>2.191.976</a:t>
                      </a: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54052"/>
                  </a:ext>
                </a:extLst>
              </a:tr>
              <a:tr h="790907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2800" b="1">
                          <a:solidFill>
                            <a:schemeClr val="bg1"/>
                          </a:solidFill>
                          <a:effectLst/>
                          <a:latin typeface="Verdana Pro"/>
                        </a:rPr>
                        <a:t>TOTAL</a:t>
                      </a:r>
                      <a:endParaRPr lang="pt-BR" sz="2800">
                        <a:solidFill>
                          <a:schemeClr val="bg1"/>
                        </a:solidFill>
                        <a:effectLst/>
                        <a:latin typeface="Verdana Pro"/>
                      </a:endParaRP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2800" b="1" dirty="0">
                          <a:solidFill>
                            <a:schemeClr val="bg1"/>
                          </a:solidFill>
                          <a:effectLst/>
                          <a:latin typeface="Verdana Pro"/>
                        </a:rPr>
                        <a:t>R$ 1.750.975.478,85</a:t>
                      </a:r>
                      <a:endParaRPr lang="pt-BR" sz="2800" dirty="0">
                        <a:solidFill>
                          <a:schemeClr val="bg1"/>
                        </a:solidFill>
                        <a:effectLst/>
                        <a:latin typeface="Verdana Pro"/>
                      </a:endParaRP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pt-BR" sz="2800" b="1" dirty="0">
                          <a:solidFill>
                            <a:schemeClr val="bg1"/>
                          </a:solidFill>
                          <a:effectLst/>
                          <a:latin typeface="Verdana Pro"/>
                        </a:rPr>
                        <a:t>9.283.350</a:t>
                      </a:r>
                      <a:endParaRPr lang="pt-BR" sz="2800" dirty="0">
                        <a:solidFill>
                          <a:schemeClr val="bg1"/>
                        </a:solidFill>
                        <a:effectLst/>
                        <a:latin typeface="Verdana Pro"/>
                      </a:endParaRPr>
                    </a:p>
                  </a:txBody>
                  <a:tcPr marL="150781" marR="150781" marT="75396" marB="7539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57114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4F3CE4F7-B7C8-A202-7BD1-7863A1A5CC49}"/>
              </a:ext>
            </a:extLst>
          </p:cNvPr>
          <p:cNvSpPr txBox="1"/>
          <p:nvPr/>
        </p:nvSpPr>
        <p:spPr>
          <a:xfrm>
            <a:off x="11708316" y="3002328"/>
            <a:ext cx="8143962" cy="7384953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150732" tIns="75366" rIns="150732" bIns="75366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200" kern="0" dirty="0">
                <a:latin typeface="Verdana Pro"/>
              </a:rPr>
              <a:t>Foco no diagnóstico do paciente</a:t>
            </a: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3200" kern="0" dirty="0">
              <a:latin typeface="Verdana Pro"/>
            </a:endParaRP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200" kern="0" dirty="0">
                <a:latin typeface="Verdana Pro"/>
              </a:rPr>
              <a:t>Prazo de 30 </a:t>
            </a:r>
            <a:r>
              <a:rPr lang="pt-BR" sz="3200" dirty="0">
                <a:latin typeface="Verdana Pro"/>
              </a:rPr>
              <a:t>a</a:t>
            </a:r>
            <a:r>
              <a:rPr lang="pt-BR" sz="3200" kern="0" dirty="0">
                <a:latin typeface="Verdana Pro"/>
              </a:rPr>
              <a:t> 60 dias</a:t>
            </a: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3200" kern="0" dirty="0">
              <a:latin typeface="Verdana Pro"/>
            </a:endParaRP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200" kern="0" dirty="0">
                <a:latin typeface="Verdana Pro"/>
              </a:rPr>
              <a:t>Consultas, exames e diagnósticos em um único pacote</a:t>
            </a:r>
          </a:p>
          <a:p>
            <a:pPr algn="ctr"/>
            <a:endParaRPr lang="en-US" sz="3200" dirty="0">
              <a:solidFill>
                <a:srgbClr val="162937"/>
              </a:solidFill>
              <a:latin typeface="Verdana Pro"/>
            </a:endParaRPr>
          </a:p>
          <a:p>
            <a:pPr algn="ctr"/>
            <a:r>
              <a:rPr lang="en-US" sz="3600" b="1" dirty="0">
                <a:solidFill>
                  <a:srgbClr val="0000FF"/>
                </a:solidFill>
                <a:latin typeface="Verdana Pro"/>
              </a:rPr>
              <a:t>99%</a:t>
            </a:r>
            <a:r>
              <a:rPr lang="en-US" sz="5400" b="1" dirty="0">
                <a:solidFill>
                  <a:srgbClr val="04CF00"/>
                </a:solidFill>
                <a:latin typeface="Verdana Pro"/>
              </a:rPr>
              <a:t> </a:t>
            </a:r>
            <a:r>
              <a:rPr lang="en-US" sz="3200" dirty="0">
                <a:solidFill>
                  <a:srgbClr val="162937"/>
                </a:solidFill>
                <a:latin typeface="Verdana Pro"/>
              </a:rPr>
              <a:t>de </a:t>
            </a:r>
            <a:r>
              <a:rPr lang="en-US" sz="3200" dirty="0" err="1">
                <a:solidFill>
                  <a:srgbClr val="162937"/>
                </a:solidFill>
                <a:latin typeface="Verdana Pro"/>
              </a:rPr>
              <a:t>abrangência</a:t>
            </a:r>
            <a:r>
              <a:rPr lang="en-US" sz="3200" dirty="0">
                <a:solidFill>
                  <a:srgbClr val="162937"/>
                </a:solidFill>
                <a:latin typeface="Verdana Pro"/>
              </a:rPr>
              <a:t> das </a:t>
            </a:r>
          </a:p>
          <a:p>
            <a:pPr algn="ctr"/>
            <a:r>
              <a:rPr lang="en-US" sz="3200" dirty="0" err="1">
                <a:solidFill>
                  <a:srgbClr val="162937"/>
                </a:solidFill>
                <a:latin typeface="Verdana Pro"/>
              </a:rPr>
              <a:t>regiões</a:t>
            </a:r>
            <a:r>
              <a:rPr lang="en-US" sz="3200" dirty="0">
                <a:solidFill>
                  <a:srgbClr val="162937"/>
                </a:solidFill>
                <a:latin typeface="Verdana Pro"/>
              </a:rPr>
              <a:t> de </a:t>
            </a:r>
            <a:r>
              <a:rPr lang="en-US" sz="3200" dirty="0" err="1">
                <a:solidFill>
                  <a:srgbClr val="162937"/>
                </a:solidFill>
                <a:latin typeface="Verdana Pro"/>
              </a:rPr>
              <a:t>saúde</a:t>
            </a:r>
            <a:r>
              <a:rPr lang="en-US" sz="3200" dirty="0">
                <a:solidFill>
                  <a:srgbClr val="162937"/>
                </a:solidFill>
                <a:latin typeface="Verdana Pro"/>
              </a:rPr>
              <a:t>  do </a:t>
            </a:r>
            <a:r>
              <a:rPr lang="en-US" sz="3200" dirty="0" err="1">
                <a:solidFill>
                  <a:srgbClr val="162937"/>
                </a:solidFill>
                <a:latin typeface="Verdana Pro"/>
              </a:rPr>
              <a:t>Brasil</a:t>
            </a:r>
            <a:r>
              <a:rPr lang="en-US" sz="3200" dirty="0">
                <a:solidFill>
                  <a:srgbClr val="162937"/>
                </a:solidFill>
                <a:latin typeface="Verdana Pro"/>
              </a:rPr>
              <a:t> (n= 433)</a:t>
            </a:r>
          </a:p>
          <a:p>
            <a:pPr algn="ctr"/>
            <a:endParaRPr lang="en-US" sz="3200" dirty="0">
              <a:solidFill>
                <a:srgbClr val="162937"/>
              </a:solidFill>
              <a:latin typeface="Verdana Pro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Verdana Pro"/>
              </a:rPr>
              <a:t>Previsão</a:t>
            </a:r>
            <a:r>
              <a:rPr lang="en-US" sz="3200" dirty="0">
                <a:solidFill>
                  <a:srgbClr val="0000FF"/>
                </a:solidFill>
                <a:latin typeface="Verdana Pro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erdana Pro"/>
              </a:rPr>
              <a:t>Orçamentária</a:t>
            </a:r>
            <a:r>
              <a:rPr lang="en-US" sz="3200" dirty="0">
                <a:solidFill>
                  <a:srgbClr val="0000FF"/>
                </a:solidFill>
                <a:latin typeface="Verdana Pro"/>
              </a:rPr>
              <a:t> para as OCI- 2.4 </a:t>
            </a:r>
            <a:r>
              <a:rPr lang="en-US" sz="3200" dirty="0" err="1">
                <a:solidFill>
                  <a:srgbClr val="0000FF"/>
                </a:solidFill>
                <a:latin typeface="Verdana Pro"/>
              </a:rPr>
              <a:t>bilhões</a:t>
            </a:r>
            <a:r>
              <a:rPr lang="en-US" sz="3200" dirty="0">
                <a:solidFill>
                  <a:srgbClr val="0000FF"/>
                </a:solidFill>
                <a:latin typeface="Verdana Pro"/>
              </a:rPr>
              <a:t>/</a:t>
            </a:r>
            <a:r>
              <a:rPr lang="en-US" sz="3200" dirty="0" err="1">
                <a:solidFill>
                  <a:srgbClr val="0000FF"/>
                </a:solidFill>
                <a:latin typeface="Verdana Pro"/>
              </a:rPr>
              <a:t>ano</a:t>
            </a:r>
            <a:endParaRPr lang="en-US" sz="3200" dirty="0">
              <a:solidFill>
                <a:srgbClr val="0000FF"/>
              </a:solidFill>
              <a:latin typeface="Verdana Pro"/>
            </a:endParaRPr>
          </a:p>
          <a:p>
            <a:pPr algn="ctr"/>
            <a:endParaRPr lang="en-US" sz="3200" dirty="0">
              <a:solidFill>
                <a:srgbClr val="162937"/>
              </a:solidFill>
              <a:latin typeface="Verdana Pro"/>
            </a:endParaRPr>
          </a:p>
          <a:p>
            <a:pPr algn="ctr"/>
            <a:endParaRPr lang="en-US" sz="3200" dirty="0">
              <a:solidFill>
                <a:srgbClr val="162937"/>
              </a:solidFill>
              <a:latin typeface="Montserra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292738" y="1780921"/>
            <a:ext cx="64594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FFC000"/>
                </a:solidFill>
                <a:latin typeface="Verdana Pro"/>
                <a:cs typeface="Arial"/>
              </a:rPr>
              <a:t>COMPONENTE AMBULATORIAL</a:t>
            </a:r>
            <a:endParaRPr lang="pt-BR" sz="3600" dirty="0">
              <a:solidFill>
                <a:schemeClr val="bg1"/>
              </a:solidFill>
              <a:latin typeface="Verdana Pr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9444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7849" y="5996"/>
            <a:ext cx="6710127" cy="11302957"/>
            <a:chOff x="0" y="0"/>
            <a:chExt cx="8138626" cy="13709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38668" cy="13709269"/>
            </a:xfrm>
            <a:custGeom>
              <a:avLst/>
              <a:gdLst/>
              <a:ahLst/>
              <a:cxnLst/>
              <a:rect l="l" t="t" r="r" b="b"/>
              <a:pathLst>
                <a:path w="8138668" h="13709269">
                  <a:moveTo>
                    <a:pt x="0" y="0"/>
                  </a:moveTo>
                  <a:lnTo>
                    <a:pt x="8138668" y="0"/>
                  </a:lnTo>
                  <a:lnTo>
                    <a:pt x="8138668" y="13709269"/>
                  </a:lnTo>
                  <a:lnTo>
                    <a:pt x="0" y="1370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713" b="-271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350229" y="367"/>
            <a:ext cx="2923713" cy="1875493"/>
            <a:chOff x="0" y="0"/>
            <a:chExt cx="3546134" cy="2274761"/>
          </a:xfrm>
        </p:grpSpPr>
        <p:sp>
          <p:nvSpPr>
            <p:cNvPr id="5" name="Freeform 5"/>
            <p:cNvSpPr/>
            <p:nvPr/>
          </p:nvSpPr>
          <p:spPr>
            <a:xfrm>
              <a:off x="-381" y="381"/>
              <a:ext cx="3545967" cy="2274570"/>
            </a:xfrm>
            <a:custGeom>
              <a:avLst/>
              <a:gdLst/>
              <a:ahLst/>
              <a:cxnLst/>
              <a:rect l="l" t="t" r="r" b="b"/>
              <a:pathLst>
                <a:path w="3545967" h="2274570">
                  <a:moveTo>
                    <a:pt x="3167507" y="0"/>
                  </a:moveTo>
                  <a:lnTo>
                    <a:pt x="0" y="0"/>
                  </a:lnTo>
                  <a:lnTo>
                    <a:pt x="0" y="2274570"/>
                  </a:lnTo>
                  <a:lnTo>
                    <a:pt x="3545967" y="219329"/>
                  </a:lnTo>
                  <a:lnTo>
                    <a:pt x="3167507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51158" y="367"/>
            <a:ext cx="2913554" cy="1875493"/>
            <a:chOff x="0" y="0"/>
            <a:chExt cx="3533813" cy="2274761"/>
          </a:xfrm>
        </p:grpSpPr>
        <p:sp>
          <p:nvSpPr>
            <p:cNvPr id="7" name="Freeform 7"/>
            <p:cNvSpPr/>
            <p:nvPr/>
          </p:nvSpPr>
          <p:spPr>
            <a:xfrm>
              <a:off x="-254" y="381"/>
              <a:ext cx="3533013" cy="2274570"/>
            </a:xfrm>
            <a:custGeom>
              <a:avLst/>
              <a:gdLst/>
              <a:ahLst/>
              <a:cxnLst/>
              <a:rect l="l" t="t" r="r" b="b"/>
              <a:pathLst>
                <a:path w="3533013" h="2274570">
                  <a:moveTo>
                    <a:pt x="3156077" y="0"/>
                  </a:moveTo>
                  <a:lnTo>
                    <a:pt x="0" y="0"/>
                  </a:lnTo>
                  <a:lnTo>
                    <a:pt x="0" y="2274570"/>
                  </a:lnTo>
                  <a:lnTo>
                    <a:pt x="3533013" y="219329"/>
                  </a:lnTo>
                  <a:lnTo>
                    <a:pt x="3156077" y="0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562977" y="1601850"/>
            <a:ext cx="904730" cy="744606"/>
          </a:xfrm>
          <a:custGeom>
            <a:avLst/>
            <a:gdLst/>
            <a:ahLst/>
            <a:cxnLst/>
            <a:rect l="l" t="t" r="r" b="b"/>
            <a:pathLst>
              <a:path w="823001" h="677342">
                <a:moveTo>
                  <a:pt x="0" y="0"/>
                </a:moveTo>
                <a:lnTo>
                  <a:pt x="823001" y="0"/>
                </a:lnTo>
                <a:lnTo>
                  <a:pt x="823001" y="677342"/>
                </a:lnTo>
                <a:lnTo>
                  <a:pt x="0" y="677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8791722" y="5077623"/>
            <a:ext cx="8478836" cy="5966981"/>
          </a:xfrm>
          <a:custGeom>
            <a:avLst/>
            <a:gdLst/>
            <a:ahLst/>
            <a:cxnLst/>
            <a:rect l="l" t="t" r="r" b="b"/>
            <a:pathLst>
              <a:path w="7712902" h="5427955">
                <a:moveTo>
                  <a:pt x="0" y="0"/>
                </a:moveTo>
                <a:lnTo>
                  <a:pt x="7712902" y="0"/>
                </a:lnTo>
                <a:lnTo>
                  <a:pt x="7712902" y="5427955"/>
                </a:lnTo>
                <a:lnTo>
                  <a:pt x="0" y="54279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743497" y="1580908"/>
            <a:ext cx="11177049" cy="298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8"/>
              </a:lnSpc>
            </a:pPr>
            <a:r>
              <a:rPr lang="en-US" sz="3348" b="1" spc="-10" dirty="0" err="1">
                <a:solidFill>
                  <a:srgbClr val="173BFF"/>
                </a:solidFill>
                <a:latin typeface="Arimo Bold"/>
                <a:ea typeface="Arimo Bold"/>
                <a:cs typeface="Arimo Bold"/>
                <a:sym typeface="Arimo Bold"/>
              </a:rPr>
              <a:t>Habilitações</a:t>
            </a:r>
            <a:endParaRPr lang="en-US" sz="3348" b="1" spc="-10" dirty="0">
              <a:solidFill>
                <a:srgbClr val="173B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699355" lvl="1" indent="-349677" algn="l">
              <a:lnSpc>
                <a:spcPts val="3886"/>
              </a:lnSpc>
              <a:buFont typeface="Arial"/>
              <a:buChar char="•"/>
            </a:pPr>
            <a:r>
              <a:rPr lang="en-US" sz="3239" spc="-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2022: 317 </a:t>
            </a:r>
            <a:r>
              <a:rPr lang="en-US" sz="3239" spc="-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hospitais</a:t>
            </a:r>
            <a:r>
              <a:rPr lang="en-US" sz="3239" spc="-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39" spc="-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habilitados</a:t>
            </a:r>
            <a:r>
              <a:rPr lang="en-US" sz="3239" spc="-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(105 com </a:t>
            </a:r>
            <a:r>
              <a:rPr lang="en-US" sz="3239" spc="-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radioterapia</a:t>
            </a:r>
            <a:r>
              <a:rPr lang="en-US" sz="3239" spc="-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).</a:t>
            </a:r>
          </a:p>
          <a:p>
            <a:pPr marL="699355" lvl="1" indent="-349677" algn="l">
              <a:lnSpc>
                <a:spcPts val="3886"/>
              </a:lnSpc>
              <a:buFont typeface="Arial"/>
              <a:buChar char="•"/>
            </a:pPr>
            <a:r>
              <a:rPr lang="en-US" sz="3239" spc="-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2025: 332 </a:t>
            </a:r>
            <a:r>
              <a:rPr lang="en-US" sz="3239" spc="-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hospitais</a:t>
            </a:r>
            <a:r>
              <a:rPr lang="en-US" sz="3239" spc="-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39" spc="-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habilitados</a:t>
            </a:r>
            <a:r>
              <a:rPr lang="en-US" sz="3239" spc="-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(113 com </a:t>
            </a:r>
            <a:r>
              <a:rPr lang="en-US" sz="3239" spc="-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radioterapia</a:t>
            </a:r>
            <a:r>
              <a:rPr lang="en-US" sz="3239" spc="-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).</a:t>
            </a:r>
          </a:p>
          <a:p>
            <a:pPr algn="l">
              <a:lnSpc>
                <a:spcPts val="3886"/>
              </a:lnSpc>
            </a:pPr>
            <a:endParaRPr lang="en-US" sz="3239" b="1" spc="-9" dirty="0">
              <a:solidFill>
                <a:srgbClr val="04D2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3886"/>
              </a:lnSpc>
            </a:pPr>
            <a:r>
              <a:rPr lang="en-US" sz="3239" b="1" spc="-9" dirty="0" err="1">
                <a:solidFill>
                  <a:srgbClr val="04D200"/>
                </a:solidFill>
                <a:latin typeface="Arimo"/>
                <a:ea typeface="Arimo"/>
                <a:cs typeface="Arimo"/>
                <a:sym typeface="Arimo"/>
              </a:rPr>
              <a:t>Crescimento</a:t>
            </a:r>
            <a:r>
              <a:rPr lang="en-US" sz="3239" b="1" spc="-9" dirty="0">
                <a:solidFill>
                  <a:srgbClr val="04D200"/>
                </a:solidFill>
                <a:latin typeface="Arimo"/>
                <a:ea typeface="Arimo"/>
                <a:cs typeface="Arimo"/>
                <a:sym typeface="Arimo"/>
              </a:rPr>
              <a:t>: +15 </a:t>
            </a:r>
            <a:r>
              <a:rPr lang="en-US" sz="3239" b="1" spc="-9" dirty="0" err="1">
                <a:solidFill>
                  <a:srgbClr val="04D200"/>
                </a:solidFill>
                <a:latin typeface="Arimo"/>
                <a:ea typeface="Arimo"/>
                <a:cs typeface="Arimo"/>
                <a:sym typeface="Arimo"/>
              </a:rPr>
              <a:t>hospitais</a:t>
            </a:r>
            <a:r>
              <a:rPr lang="en-US" sz="3239" b="1" spc="-9" dirty="0">
                <a:solidFill>
                  <a:srgbClr val="04D2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239" b="1" spc="-9" dirty="0" err="1">
                <a:solidFill>
                  <a:srgbClr val="04D200"/>
                </a:solidFill>
                <a:latin typeface="Arimo"/>
                <a:ea typeface="Arimo"/>
                <a:cs typeface="Arimo"/>
                <a:sym typeface="Arimo"/>
              </a:rPr>
              <a:t>em</a:t>
            </a:r>
            <a:r>
              <a:rPr lang="en-US" sz="3239" b="1" spc="-9" dirty="0">
                <a:solidFill>
                  <a:srgbClr val="04D200"/>
                </a:solidFill>
                <a:latin typeface="Arimo"/>
                <a:ea typeface="Arimo"/>
                <a:cs typeface="Arimo"/>
                <a:sym typeface="Arimo"/>
              </a:rPr>
              <a:t> 3 </a:t>
            </a:r>
            <a:r>
              <a:rPr lang="en-US" sz="3239" b="1" spc="-9" dirty="0" err="1">
                <a:solidFill>
                  <a:srgbClr val="04D200"/>
                </a:solidFill>
                <a:latin typeface="Arimo"/>
                <a:ea typeface="Arimo"/>
                <a:cs typeface="Arimo"/>
                <a:sym typeface="Arimo"/>
              </a:rPr>
              <a:t>anos</a:t>
            </a:r>
            <a:r>
              <a:rPr lang="en-US" sz="3239" spc="-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l">
              <a:lnSpc>
                <a:spcPts val="3886"/>
              </a:lnSpc>
            </a:pPr>
            <a:endParaRPr lang="en-US" sz="3239" spc="-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092362" y="1875266"/>
            <a:ext cx="5811846" cy="295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13"/>
              </a:lnSpc>
            </a:pPr>
            <a:r>
              <a:rPr lang="en-US" sz="3968" b="1">
                <a:solidFill>
                  <a:srgbClr val="FFCF00"/>
                </a:solidFill>
                <a:latin typeface="Arial Bold"/>
                <a:ea typeface="Arial Bold"/>
                <a:cs typeface="Arial Bold"/>
                <a:sym typeface="Arial Bold"/>
              </a:rPr>
              <a:t>REDE DE HOSPITAIS HABILITADOS:</a:t>
            </a:r>
          </a:p>
          <a:p>
            <a:pPr marL="856901" lvl="1" indent="-428451" algn="just">
              <a:lnSpc>
                <a:spcPts val="5913"/>
              </a:lnSpc>
              <a:buFont typeface="Arial"/>
              <a:buChar char="•"/>
            </a:pPr>
            <a:r>
              <a:rPr lang="en-US" sz="3968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CACON</a:t>
            </a:r>
          </a:p>
          <a:p>
            <a:pPr marL="856901" lvl="1" indent="-428451" algn="just">
              <a:lnSpc>
                <a:spcPts val="5913"/>
              </a:lnSpc>
              <a:buFont typeface="Arial"/>
              <a:buChar char="•"/>
            </a:pPr>
            <a:r>
              <a:rPr lang="en-US" sz="3968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UNACON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43497" y="5077623"/>
            <a:ext cx="11287643" cy="329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26"/>
              </a:lnSpc>
              <a:spcBef>
                <a:spcPct val="0"/>
              </a:spcBef>
            </a:pPr>
            <a:r>
              <a:rPr lang="en-US" sz="3309" b="1" dirty="0">
                <a:solidFill>
                  <a:srgbClr val="173BFF"/>
                </a:solidFill>
                <a:latin typeface="Arimo Bold"/>
                <a:ea typeface="Arimo Bold"/>
                <a:cs typeface="Arimo Bold"/>
                <a:sym typeface="Arimo Bold"/>
              </a:rPr>
              <a:t>Investimentos </a:t>
            </a:r>
            <a:r>
              <a:rPr lang="en-US" sz="3309" b="1" dirty="0" err="1">
                <a:solidFill>
                  <a:srgbClr val="173BFF"/>
                </a:solidFill>
                <a:latin typeface="Arimo Bold"/>
                <a:ea typeface="Arimo Bold"/>
                <a:cs typeface="Arimo Bold"/>
                <a:sym typeface="Arimo Bold"/>
              </a:rPr>
              <a:t>anuais</a:t>
            </a:r>
            <a:endParaRPr lang="en-US" sz="3309" b="1" dirty="0">
              <a:solidFill>
                <a:srgbClr val="173B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5159"/>
              </a:lnSpc>
              <a:spcBef>
                <a:spcPct val="0"/>
              </a:spcBef>
            </a:pPr>
            <a:r>
              <a:rPr lang="en-US" sz="3089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• </a:t>
            </a:r>
            <a:r>
              <a:rPr lang="en-US" sz="308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2022: R$ 3,1 </a:t>
            </a:r>
            <a:r>
              <a:rPr lang="en-US" sz="308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milhões</a:t>
            </a:r>
            <a:endParaRPr lang="en-US" sz="308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5159"/>
              </a:lnSpc>
              <a:spcBef>
                <a:spcPct val="0"/>
              </a:spcBef>
            </a:pPr>
            <a:r>
              <a:rPr lang="en-US" sz="308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• 2023: R$ 44,4 </a:t>
            </a:r>
            <a:r>
              <a:rPr lang="en-US" sz="308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milhões</a:t>
            </a:r>
            <a:endParaRPr lang="en-US" sz="308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5159"/>
              </a:lnSpc>
              <a:spcBef>
                <a:spcPct val="0"/>
              </a:spcBef>
            </a:pPr>
            <a:r>
              <a:rPr lang="en-US" sz="308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• 2024: R$ 26 </a:t>
            </a:r>
            <a:r>
              <a:rPr lang="en-US" sz="308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milhões</a:t>
            </a:r>
            <a:endParaRPr lang="en-US" sz="308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5159"/>
              </a:lnSpc>
              <a:spcBef>
                <a:spcPct val="0"/>
              </a:spcBef>
            </a:pPr>
            <a:r>
              <a:rPr lang="en-US" sz="308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• 2025 (</a:t>
            </a:r>
            <a:r>
              <a:rPr lang="en-US" sz="308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junho</a:t>
            </a:r>
            <a:r>
              <a:rPr lang="en-US" sz="3089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): R$ 29 </a:t>
            </a:r>
            <a:r>
              <a:rPr lang="en-US" sz="3089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milhões</a:t>
            </a:r>
            <a:endParaRPr lang="en-US" sz="308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62976" y="5144187"/>
            <a:ext cx="904730" cy="744606"/>
          </a:xfrm>
          <a:custGeom>
            <a:avLst/>
            <a:gdLst/>
            <a:ahLst/>
            <a:cxnLst/>
            <a:rect l="l" t="t" r="r" b="b"/>
            <a:pathLst>
              <a:path w="823001" h="677342">
                <a:moveTo>
                  <a:pt x="0" y="0"/>
                </a:moveTo>
                <a:lnTo>
                  <a:pt x="823001" y="0"/>
                </a:lnTo>
                <a:lnTo>
                  <a:pt x="823001" y="677343"/>
                </a:lnTo>
                <a:lnTo>
                  <a:pt x="0" y="6773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390797" y="398"/>
            <a:ext cx="6710127" cy="11302957"/>
            <a:chOff x="0" y="0"/>
            <a:chExt cx="8138626" cy="13709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38668" cy="13709269"/>
            </a:xfrm>
            <a:custGeom>
              <a:avLst/>
              <a:gdLst/>
              <a:ahLst/>
              <a:cxnLst/>
              <a:rect l="l" t="t" r="r" b="b"/>
              <a:pathLst>
                <a:path w="8138668" h="13709269">
                  <a:moveTo>
                    <a:pt x="0" y="0"/>
                  </a:moveTo>
                  <a:lnTo>
                    <a:pt x="8138668" y="0"/>
                  </a:lnTo>
                  <a:lnTo>
                    <a:pt x="8138668" y="13709269"/>
                  </a:lnTo>
                  <a:lnTo>
                    <a:pt x="0" y="1370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713" b="-271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350229" y="367"/>
            <a:ext cx="2923713" cy="1875493"/>
            <a:chOff x="0" y="0"/>
            <a:chExt cx="3546134" cy="2274761"/>
          </a:xfrm>
        </p:grpSpPr>
        <p:sp>
          <p:nvSpPr>
            <p:cNvPr id="5" name="Freeform 5"/>
            <p:cNvSpPr/>
            <p:nvPr/>
          </p:nvSpPr>
          <p:spPr>
            <a:xfrm>
              <a:off x="-381" y="381"/>
              <a:ext cx="3545967" cy="2274570"/>
            </a:xfrm>
            <a:custGeom>
              <a:avLst/>
              <a:gdLst/>
              <a:ahLst/>
              <a:cxnLst/>
              <a:rect l="l" t="t" r="r" b="b"/>
              <a:pathLst>
                <a:path w="3545967" h="2274570">
                  <a:moveTo>
                    <a:pt x="3167507" y="0"/>
                  </a:moveTo>
                  <a:lnTo>
                    <a:pt x="0" y="0"/>
                  </a:lnTo>
                  <a:lnTo>
                    <a:pt x="0" y="2274570"/>
                  </a:lnTo>
                  <a:lnTo>
                    <a:pt x="3545967" y="219329"/>
                  </a:lnTo>
                  <a:lnTo>
                    <a:pt x="3167507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51158" y="367"/>
            <a:ext cx="2913554" cy="1875493"/>
            <a:chOff x="0" y="0"/>
            <a:chExt cx="3533813" cy="2274761"/>
          </a:xfrm>
        </p:grpSpPr>
        <p:sp>
          <p:nvSpPr>
            <p:cNvPr id="7" name="Freeform 7"/>
            <p:cNvSpPr/>
            <p:nvPr/>
          </p:nvSpPr>
          <p:spPr>
            <a:xfrm>
              <a:off x="-254" y="381"/>
              <a:ext cx="3533013" cy="2274570"/>
            </a:xfrm>
            <a:custGeom>
              <a:avLst/>
              <a:gdLst/>
              <a:ahLst/>
              <a:cxnLst/>
              <a:rect l="l" t="t" r="r" b="b"/>
              <a:pathLst>
                <a:path w="3533013" h="2274570">
                  <a:moveTo>
                    <a:pt x="3156077" y="0"/>
                  </a:moveTo>
                  <a:lnTo>
                    <a:pt x="0" y="0"/>
                  </a:lnTo>
                  <a:lnTo>
                    <a:pt x="0" y="2274570"/>
                  </a:lnTo>
                  <a:lnTo>
                    <a:pt x="3533013" y="219329"/>
                  </a:lnTo>
                  <a:lnTo>
                    <a:pt x="3156077" y="0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06884" y="935752"/>
            <a:ext cx="7932437" cy="9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6"/>
              </a:lnSpc>
            </a:pPr>
            <a:r>
              <a:rPr lang="en-US" sz="3239" b="1" spc="-1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Cirurgia oncológica </a:t>
            </a:r>
          </a:p>
          <a:p>
            <a:pPr algn="l">
              <a:lnSpc>
                <a:spcPts val="3886"/>
              </a:lnSpc>
            </a:pPr>
            <a:endParaRPr lang="en-US" sz="3239" b="1" spc="-11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06884" y="1765090"/>
            <a:ext cx="429687" cy="351735"/>
          </a:xfrm>
          <a:custGeom>
            <a:avLst/>
            <a:gdLst/>
            <a:ahLst/>
            <a:cxnLst/>
            <a:rect l="l" t="t" r="r" b="b"/>
            <a:pathLst>
              <a:path w="390871" h="319961">
                <a:moveTo>
                  <a:pt x="0" y="0"/>
                </a:moveTo>
                <a:lnTo>
                  <a:pt x="390872" y="0"/>
                </a:lnTo>
                <a:lnTo>
                  <a:pt x="390872" y="319960"/>
                </a:lnTo>
                <a:lnTo>
                  <a:pt x="0" y="3199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406884" y="2242318"/>
            <a:ext cx="429687" cy="351735"/>
          </a:xfrm>
          <a:custGeom>
            <a:avLst/>
            <a:gdLst/>
            <a:ahLst/>
            <a:cxnLst/>
            <a:rect l="l" t="t" r="r" b="b"/>
            <a:pathLst>
              <a:path w="390871" h="319961">
                <a:moveTo>
                  <a:pt x="0" y="0"/>
                </a:moveTo>
                <a:lnTo>
                  <a:pt x="390872" y="0"/>
                </a:lnTo>
                <a:lnTo>
                  <a:pt x="390872" y="319961"/>
                </a:lnTo>
                <a:lnTo>
                  <a:pt x="0" y="3199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406884" y="2719703"/>
            <a:ext cx="429687" cy="351735"/>
          </a:xfrm>
          <a:custGeom>
            <a:avLst/>
            <a:gdLst/>
            <a:ahLst/>
            <a:cxnLst/>
            <a:rect l="l" t="t" r="r" b="b"/>
            <a:pathLst>
              <a:path w="390871" h="319961">
                <a:moveTo>
                  <a:pt x="0" y="0"/>
                </a:moveTo>
                <a:lnTo>
                  <a:pt x="390872" y="0"/>
                </a:lnTo>
                <a:lnTo>
                  <a:pt x="390872" y="319960"/>
                </a:lnTo>
                <a:lnTo>
                  <a:pt x="0" y="3199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130855" y="3811085"/>
            <a:ext cx="8264430" cy="7439660"/>
          </a:xfrm>
          <a:custGeom>
            <a:avLst/>
            <a:gdLst/>
            <a:ahLst/>
            <a:cxnLst/>
            <a:rect l="l" t="t" r="r" b="b"/>
            <a:pathLst>
              <a:path w="7517864" h="6767600">
                <a:moveTo>
                  <a:pt x="0" y="0"/>
                </a:moveTo>
                <a:lnTo>
                  <a:pt x="7517864" y="0"/>
                </a:lnTo>
                <a:lnTo>
                  <a:pt x="7517864" y="6767600"/>
                </a:lnTo>
                <a:lnTo>
                  <a:pt x="0" y="6767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56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1836572" y="1658814"/>
            <a:ext cx="9864437" cy="239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4"/>
              </a:lnSpc>
            </a:pPr>
            <a:r>
              <a:rPr lang="en-US" sz="2799" spc="-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2022: 359,4 mil procedimentos</a:t>
            </a:r>
          </a:p>
          <a:p>
            <a:pPr algn="l">
              <a:lnSpc>
                <a:spcPts val="3834"/>
              </a:lnSpc>
            </a:pPr>
            <a:r>
              <a:rPr lang="en-US" sz="2799" spc="-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2023: 386.515 (+ 8,09% em relação a 2022)</a:t>
            </a:r>
          </a:p>
          <a:p>
            <a:pPr algn="l">
              <a:lnSpc>
                <a:spcPts val="3834"/>
              </a:lnSpc>
            </a:pPr>
            <a:r>
              <a:rPr lang="en-US" sz="2799" spc="-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2024: 429,7 mil (+19,5%)</a:t>
            </a:r>
          </a:p>
          <a:p>
            <a:pPr algn="l">
              <a:lnSpc>
                <a:spcPts val="3834"/>
              </a:lnSpc>
            </a:pPr>
            <a:r>
              <a:rPr lang="en-US" sz="2799" spc="-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  <a:r>
              <a:rPr lang="en-US" sz="2799" b="1" spc="-10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2025 (1º semestre): 249,4 mil</a:t>
            </a:r>
          </a:p>
          <a:p>
            <a:pPr algn="l">
              <a:lnSpc>
                <a:spcPts val="3834"/>
              </a:lnSpc>
            </a:pPr>
            <a:endParaRPr lang="en-US" sz="2799" b="1" spc="-10">
              <a:solidFill>
                <a:srgbClr val="FF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406884" y="3197088"/>
            <a:ext cx="429687" cy="351735"/>
          </a:xfrm>
          <a:custGeom>
            <a:avLst/>
            <a:gdLst/>
            <a:ahLst/>
            <a:cxnLst/>
            <a:rect l="l" t="t" r="r" b="b"/>
            <a:pathLst>
              <a:path w="390871" h="319961">
                <a:moveTo>
                  <a:pt x="0" y="0"/>
                </a:moveTo>
                <a:lnTo>
                  <a:pt x="390872" y="0"/>
                </a:lnTo>
                <a:lnTo>
                  <a:pt x="390872" y="319961"/>
                </a:lnTo>
                <a:lnTo>
                  <a:pt x="0" y="3199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0369078" y="4416313"/>
            <a:ext cx="2663861" cy="1445771"/>
          </a:xfrm>
          <a:custGeom>
            <a:avLst/>
            <a:gdLst/>
            <a:ahLst/>
            <a:cxnLst/>
            <a:rect l="l" t="t" r="r" b="b"/>
            <a:pathLst>
              <a:path w="2423222" h="1315168">
                <a:moveTo>
                  <a:pt x="0" y="0"/>
                </a:moveTo>
                <a:lnTo>
                  <a:pt x="2423222" y="0"/>
                </a:lnTo>
                <a:lnTo>
                  <a:pt x="2423222" y="1315168"/>
                </a:lnTo>
                <a:lnTo>
                  <a:pt x="0" y="13151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0369078" y="6001273"/>
            <a:ext cx="2663861" cy="1393521"/>
          </a:xfrm>
          <a:custGeom>
            <a:avLst/>
            <a:gdLst/>
            <a:ahLst/>
            <a:cxnLst/>
            <a:rect l="l" t="t" r="r" b="b"/>
            <a:pathLst>
              <a:path w="2423222" h="1267638">
                <a:moveTo>
                  <a:pt x="0" y="0"/>
                </a:moveTo>
                <a:lnTo>
                  <a:pt x="2423222" y="0"/>
                </a:lnTo>
                <a:lnTo>
                  <a:pt x="2423222" y="1267637"/>
                </a:lnTo>
                <a:lnTo>
                  <a:pt x="0" y="12676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654" b="-165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10369078" y="7530915"/>
            <a:ext cx="2695635" cy="1456790"/>
          </a:xfrm>
          <a:custGeom>
            <a:avLst/>
            <a:gdLst/>
            <a:ahLst/>
            <a:cxnLst/>
            <a:rect l="l" t="t" r="r" b="b"/>
            <a:pathLst>
              <a:path w="2452125" h="1325191">
                <a:moveTo>
                  <a:pt x="0" y="0"/>
                </a:moveTo>
                <a:lnTo>
                  <a:pt x="2452125" y="0"/>
                </a:lnTo>
                <a:lnTo>
                  <a:pt x="2452125" y="1325191"/>
                </a:lnTo>
                <a:lnTo>
                  <a:pt x="0" y="13251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14041877" y="1559505"/>
            <a:ext cx="5811846" cy="4136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8"/>
              </a:lnSpc>
            </a:pPr>
            <a:r>
              <a:rPr lang="en-US" sz="3968" b="1">
                <a:solidFill>
                  <a:srgbClr val="FFCF00"/>
                </a:solidFill>
                <a:latin typeface="Arimo Bold"/>
                <a:ea typeface="Arimo Bold"/>
                <a:cs typeface="Arimo Bold"/>
                <a:sym typeface="Arimo Bold"/>
              </a:rPr>
              <a:t>PRODUÇÃO</a:t>
            </a:r>
          </a:p>
          <a:p>
            <a:pPr marL="856901" lvl="1" indent="-428451" algn="l">
              <a:lnSpc>
                <a:spcPts val="6628"/>
              </a:lnSpc>
              <a:buFont typeface="Arial"/>
              <a:buChar char="•"/>
            </a:pPr>
            <a:r>
              <a:rPr lang="en-US" sz="3968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QUIMIOTERAPIA</a:t>
            </a:r>
          </a:p>
          <a:p>
            <a:pPr marL="856901" lvl="1" indent="-428451" algn="l">
              <a:lnSpc>
                <a:spcPts val="6628"/>
              </a:lnSpc>
              <a:buFont typeface="Arial"/>
              <a:buChar char="•"/>
            </a:pPr>
            <a:r>
              <a:rPr lang="en-US" sz="3968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RADIOTERAPIA</a:t>
            </a:r>
          </a:p>
          <a:p>
            <a:pPr marL="856901" lvl="1" indent="-428451" algn="l">
              <a:lnSpc>
                <a:spcPts val="6628"/>
              </a:lnSpc>
              <a:buFont typeface="Arial"/>
              <a:buChar char="•"/>
            </a:pPr>
            <a:r>
              <a:rPr lang="en-US" sz="3968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CIRURGIA ONCOLÓGICA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390797" y="398"/>
            <a:ext cx="6710127" cy="11302957"/>
            <a:chOff x="0" y="0"/>
            <a:chExt cx="8138626" cy="13709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38668" cy="13709269"/>
            </a:xfrm>
            <a:custGeom>
              <a:avLst/>
              <a:gdLst/>
              <a:ahLst/>
              <a:cxnLst/>
              <a:rect l="l" t="t" r="r" b="b"/>
              <a:pathLst>
                <a:path w="8138668" h="13709269">
                  <a:moveTo>
                    <a:pt x="0" y="0"/>
                  </a:moveTo>
                  <a:lnTo>
                    <a:pt x="8138668" y="0"/>
                  </a:lnTo>
                  <a:lnTo>
                    <a:pt x="8138668" y="13709269"/>
                  </a:lnTo>
                  <a:lnTo>
                    <a:pt x="0" y="1370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713" b="-271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350229" y="367"/>
            <a:ext cx="2923713" cy="1875493"/>
            <a:chOff x="0" y="0"/>
            <a:chExt cx="3546134" cy="2274761"/>
          </a:xfrm>
        </p:grpSpPr>
        <p:sp>
          <p:nvSpPr>
            <p:cNvPr id="5" name="Freeform 5"/>
            <p:cNvSpPr/>
            <p:nvPr/>
          </p:nvSpPr>
          <p:spPr>
            <a:xfrm>
              <a:off x="-381" y="381"/>
              <a:ext cx="3545967" cy="2274570"/>
            </a:xfrm>
            <a:custGeom>
              <a:avLst/>
              <a:gdLst/>
              <a:ahLst/>
              <a:cxnLst/>
              <a:rect l="l" t="t" r="r" b="b"/>
              <a:pathLst>
                <a:path w="3545967" h="2274570">
                  <a:moveTo>
                    <a:pt x="3167507" y="0"/>
                  </a:moveTo>
                  <a:lnTo>
                    <a:pt x="0" y="0"/>
                  </a:lnTo>
                  <a:lnTo>
                    <a:pt x="0" y="2274570"/>
                  </a:lnTo>
                  <a:lnTo>
                    <a:pt x="3545967" y="219329"/>
                  </a:lnTo>
                  <a:lnTo>
                    <a:pt x="3167507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51158" y="367"/>
            <a:ext cx="2913554" cy="1875493"/>
            <a:chOff x="0" y="0"/>
            <a:chExt cx="3533813" cy="2274761"/>
          </a:xfrm>
        </p:grpSpPr>
        <p:sp>
          <p:nvSpPr>
            <p:cNvPr id="7" name="Freeform 7"/>
            <p:cNvSpPr/>
            <p:nvPr/>
          </p:nvSpPr>
          <p:spPr>
            <a:xfrm>
              <a:off x="-254" y="381"/>
              <a:ext cx="3533013" cy="2274570"/>
            </a:xfrm>
            <a:custGeom>
              <a:avLst/>
              <a:gdLst/>
              <a:ahLst/>
              <a:cxnLst/>
              <a:rect l="l" t="t" r="r" b="b"/>
              <a:pathLst>
                <a:path w="3533013" h="2274570">
                  <a:moveTo>
                    <a:pt x="3156077" y="0"/>
                  </a:moveTo>
                  <a:lnTo>
                    <a:pt x="0" y="0"/>
                  </a:lnTo>
                  <a:lnTo>
                    <a:pt x="0" y="2274570"/>
                  </a:lnTo>
                  <a:lnTo>
                    <a:pt x="3533013" y="219329"/>
                  </a:lnTo>
                  <a:lnTo>
                    <a:pt x="3156077" y="0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1406884" y="1765090"/>
            <a:ext cx="429687" cy="351735"/>
          </a:xfrm>
          <a:custGeom>
            <a:avLst/>
            <a:gdLst/>
            <a:ahLst/>
            <a:cxnLst/>
            <a:rect l="l" t="t" r="r" b="b"/>
            <a:pathLst>
              <a:path w="390871" h="319961">
                <a:moveTo>
                  <a:pt x="0" y="0"/>
                </a:moveTo>
                <a:lnTo>
                  <a:pt x="390872" y="0"/>
                </a:lnTo>
                <a:lnTo>
                  <a:pt x="390872" y="319960"/>
                </a:lnTo>
                <a:lnTo>
                  <a:pt x="0" y="3199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384556" y="2247118"/>
            <a:ext cx="429687" cy="351735"/>
          </a:xfrm>
          <a:custGeom>
            <a:avLst/>
            <a:gdLst/>
            <a:ahLst/>
            <a:cxnLst/>
            <a:rect l="l" t="t" r="r" b="b"/>
            <a:pathLst>
              <a:path w="390871" h="319961">
                <a:moveTo>
                  <a:pt x="0" y="0"/>
                </a:moveTo>
                <a:lnTo>
                  <a:pt x="390871" y="0"/>
                </a:lnTo>
                <a:lnTo>
                  <a:pt x="390871" y="319961"/>
                </a:lnTo>
                <a:lnTo>
                  <a:pt x="0" y="3199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377272" y="2724504"/>
            <a:ext cx="429687" cy="351735"/>
          </a:xfrm>
          <a:custGeom>
            <a:avLst/>
            <a:gdLst/>
            <a:ahLst/>
            <a:cxnLst/>
            <a:rect l="l" t="t" r="r" b="b"/>
            <a:pathLst>
              <a:path w="390871" h="319961">
                <a:moveTo>
                  <a:pt x="0" y="0"/>
                </a:moveTo>
                <a:lnTo>
                  <a:pt x="390871" y="0"/>
                </a:lnTo>
                <a:lnTo>
                  <a:pt x="390871" y="319960"/>
                </a:lnTo>
                <a:lnTo>
                  <a:pt x="0" y="3199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377272" y="3189314"/>
            <a:ext cx="429687" cy="351735"/>
          </a:xfrm>
          <a:custGeom>
            <a:avLst/>
            <a:gdLst/>
            <a:ahLst/>
            <a:cxnLst/>
            <a:rect l="l" t="t" r="r" b="b"/>
            <a:pathLst>
              <a:path w="390871" h="319961">
                <a:moveTo>
                  <a:pt x="0" y="0"/>
                </a:moveTo>
                <a:lnTo>
                  <a:pt x="390871" y="0"/>
                </a:lnTo>
                <a:lnTo>
                  <a:pt x="390871" y="319961"/>
                </a:lnTo>
                <a:lnTo>
                  <a:pt x="0" y="3199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232925" y="3666698"/>
            <a:ext cx="8229306" cy="7433900"/>
          </a:xfrm>
          <a:custGeom>
            <a:avLst/>
            <a:gdLst/>
            <a:ahLst/>
            <a:cxnLst/>
            <a:rect l="l" t="t" r="r" b="b"/>
            <a:pathLst>
              <a:path w="7485913" h="6762360">
                <a:moveTo>
                  <a:pt x="0" y="0"/>
                </a:moveTo>
                <a:lnTo>
                  <a:pt x="7485913" y="0"/>
                </a:lnTo>
                <a:lnTo>
                  <a:pt x="7485913" y="6762360"/>
                </a:lnTo>
                <a:lnTo>
                  <a:pt x="0" y="6762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575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10692937" y="4599776"/>
            <a:ext cx="2433580" cy="1320789"/>
          </a:xfrm>
          <a:custGeom>
            <a:avLst/>
            <a:gdLst/>
            <a:ahLst/>
            <a:cxnLst/>
            <a:rect l="l" t="t" r="r" b="b"/>
            <a:pathLst>
              <a:path w="2213743" h="1201476">
                <a:moveTo>
                  <a:pt x="0" y="0"/>
                </a:moveTo>
                <a:lnTo>
                  <a:pt x="2213744" y="0"/>
                </a:lnTo>
                <a:lnTo>
                  <a:pt x="2213744" y="1201476"/>
                </a:lnTo>
                <a:lnTo>
                  <a:pt x="0" y="12014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10692937" y="6119512"/>
            <a:ext cx="2433580" cy="1249670"/>
          </a:xfrm>
          <a:custGeom>
            <a:avLst/>
            <a:gdLst/>
            <a:ahLst/>
            <a:cxnLst/>
            <a:rect l="l" t="t" r="r" b="b"/>
            <a:pathLst>
              <a:path w="2213743" h="1136781">
                <a:moveTo>
                  <a:pt x="0" y="0"/>
                </a:moveTo>
                <a:lnTo>
                  <a:pt x="2213744" y="0"/>
                </a:lnTo>
                <a:lnTo>
                  <a:pt x="2213744" y="1136781"/>
                </a:lnTo>
                <a:lnTo>
                  <a:pt x="0" y="11367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620" b="-262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0692937" y="7569028"/>
            <a:ext cx="2433580" cy="1233521"/>
          </a:xfrm>
          <a:custGeom>
            <a:avLst/>
            <a:gdLst/>
            <a:ahLst/>
            <a:cxnLst/>
            <a:rect l="l" t="t" r="r" b="b"/>
            <a:pathLst>
              <a:path w="2213743" h="1122091">
                <a:moveTo>
                  <a:pt x="0" y="0"/>
                </a:moveTo>
                <a:lnTo>
                  <a:pt x="2213744" y="0"/>
                </a:lnTo>
                <a:lnTo>
                  <a:pt x="2213744" y="1122091"/>
                </a:lnTo>
                <a:lnTo>
                  <a:pt x="0" y="11220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309" b="-330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1806959" y="1651716"/>
            <a:ext cx="10975514" cy="2306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5"/>
              </a:lnSpc>
            </a:pPr>
            <a:r>
              <a:rPr lang="en-US" sz="2799" spc="-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2022: 3,9 milhões</a:t>
            </a:r>
          </a:p>
          <a:p>
            <a:pPr algn="l">
              <a:lnSpc>
                <a:spcPts val="3695"/>
              </a:lnSpc>
            </a:pPr>
            <a:r>
              <a:rPr lang="en-US" sz="2799" spc="-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2023: 4,1 milhões </a:t>
            </a:r>
          </a:p>
          <a:p>
            <a:pPr algn="l">
              <a:lnSpc>
                <a:spcPts val="3695"/>
              </a:lnSpc>
            </a:pPr>
            <a:r>
              <a:rPr lang="en-US" sz="2799" spc="-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2024: 4,5 milhões (+14,8%)</a:t>
            </a:r>
          </a:p>
          <a:p>
            <a:pPr algn="l">
              <a:lnSpc>
                <a:spcPts val="3695"/>
              </a:lnSpc>
            </a:pPr>
            <a:r>
              <a:rPr lang="en-US" sz="2799" spc="-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  <a:r>
              <a:rPr lang="en-US" sz="2799" b="1" spc="-10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2025 (1º semestre): 2,3 milhões</a:t>
            </a:r>
          </a:p>
          <a:p>
            <a:pPr algn="l">
              <a:lnSpc>
                <a:spcPts val="3358"/>
              </a:lnSpc>
            </a:pPr>
            <a:r>
              <a:rPr lang="en-US" sz="2799" spc="-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7272" y="927642"/>
            <a:ext cx="79324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6"/>
              </a:lnSpc>
            </a:pPr>
            <a:r>
              <a:rPr lang="en-US" sz="3188" b="1" spc="-1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Quimioterapia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041877" y="1559505"/>
            <a:ext cx="5811846" cy="4136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8"/>
              </a:lnSpc>
            </a:pPr>
            <a:r>
              <a:rPr lang="en-US" sz="3968" b="1">
                <a:solidFill>
                  <a:srgbClr val="FFCF00"/>
                </a:solidFill>
                <a:latin typeface="Arimo Bold"/>
                <a:ea typeface="Arimo Bold"/>
                <a:cs typeface="Arimo Bold"/>
                <a:sym typeface="Arimo Bold"/>
              </a:rPr>
              <a:t>PRODUÇÃO</a:t>
            </a:r>
          </a:p>
          <a:p>
            <a:pPr marL="856901" lvl="1" indent="-428451" algn="l">
              <a:lnSpc>
                <a:spcPts val="6628"/>
              </a:lnSpc>
              <a:buFont typeface="Arial"/>
              <a:buChar char="•"/>
            </a:pPr>
            <a:r>
              <a:rPr lang="en-US" sz="3968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QUIMIOTERAPIA</a:t>
            </a:r>
          </a:p>
          <a:p>
            <a:pPr marL="856901" lvl="1" indent="-428451" algn="l">
              <a:lnSpc>
                <a:spcPts val="6628"/>
              </a:lnSpc>
              <a:buFont typeface="Arial"/>
              <a:buChar char="•"/>
            </a:pPr>
            <a:r>
              <a:rPr lang="en-US" sz="3968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RADIOTERAPIA</a:t>
            </a:r>
          </a:p>
          <a:p>
            <a:pPr marL="856901" lvl="1" indent="-428451" algn="l">
              <a:lnSpc>
                <a:spcPts val="6628"/>
              </a:lnSpc>
              <a:buFont typeface="Arial"/>
              <a:buChar char="•"/>
            </a:pPr>
            <a:r>
              <a:rPr lang="en-US" sz="3968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CIRURGIA ONCOLÓGICA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6EDEC94-2F11-313E-722E-BA3A60FDB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9748" y="2670783"/>
            <a:ext cx="7204352" cy="717594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EB6C7FC-290F-313D-15BE-556719844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028" y="2646610"/>
            <a:ext cx="7204353" cy="717594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E669FB1-B8AF-9BD0-5D69-ECE5E1EFAFA2}"/>
              </a:ext>
            </a:extLst>
          </p:cNvPr>
          <p:cNvSpPr txBox="1"/>
          <p:nvPr/>
        </p:nvSpPr>
        <p:spPr>
          <a:xfrm>
            <a:off x="13795197" y="7264225"/>
            <a:ext cx="2401843" cy="1513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9" dirty="0"/>
              <a:t>Número de equipamentos de radioterapia /1000 CNC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6B3837F-CAA4-55AE-5282-6A2387BCB984}"/>
              </a:ext>
            </a:extLst>
          </p:cNvPr>
          <p:cNvSpPr txBox="1"/>
          <p:nvPr/>
        </p:nvSpPr>
        <p:spPr>
          <a:xfrm>
            <a:off x="1009029" y="7187880"/>
            <a:ext cx="2401843" cy="1513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9" dirty="0"/>
              <a:t>Número de equipamentos de radioterapia /1000 CNC</a:t>
            </a:r>
          </a:p>
        </p:txBody>
      </p:sp>
      <p:sp>
        <p:nvSpPr>
          <p:cNvPr id="10" name="Retângulo Arredondado 4">
            <a:extLst>
              <a:ext uri="{FF2B5EF4-FFF2-40B4-BE49-F238E27FC236}">
                <a16:creationId xmlns:a16="http://schemas.microsoft.com/office/drawing/2014/main" id="{D70C6E48-BC9B-AEF8-F817-4C6C6BC42707}"/>
              </a:ext>
            </a:extLst>
          </p:cNvPr>
          <p:cNvSpPr/>
          <p:nvPr/>
        </p:nvSpPr>
        <p:spPr>
          <a:xfrm>
            <a:off x="5759868" y="1797943"/>
            <a:ext cx="7883015" cy="1931117"/>
          </a:xfrm>
          <a:prstGeom prst="roundRect">
            <a:avLst>
              <a:gd name="adj" fmla="val 859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C11BC2C-1F46-F5F6-E82B-69EF7CE69F51}"/>
              </a:ext>
            </a:extLst>
          </p:cNvPr>
          <p:cNvSpPr/>
          <p:nvPr/>
        </p:nvSpPr>
        <p:spPr>
          <a:xfrm>
            <a:off x="5759867" y="1884140"/>
            <a:ext cx="7883014" cy="151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98" dirty="0">
                <a:ea typeface="+mn-lt"/>
                <a:cs typeface="+mn-lt"/>
              </a:rPr>
              <a:t>Total geral: </a:t>
            </a:r>
            <a:r>
              <a:rPr lang="pt-BR" sz="4617" b="1" dirty="0">
                <a:solidFill>
                  <a:srgbClr val="C00000"/>
                </a:solidFill>
                <a:ea typeface="+mn-lt"/>
                <a:cs typeface="+mn-lt"/>
              </a:rPr>
              <a:t>369</a:t>
            </a:r>
            <a:r>
              <a:rPr lang="pt-BR" sz="3298" dirty="0">
                <a:ea typeface="+mn-lt"/>
                <a:cs typeface="+mn-lt"/>
              </a:rPr>
              <a:t> equipamentos</a:t>
            </a:r>
          </a:p>
          <a:p>
            <a:pPr algn="ctr"/>
            <a:r>
              <a:rPr lang="pt-BR" sz="4617" b="1" dirty="0">
                <a:solidFill>
                  <a:srgbClr val="C00000"/>
                </a:solidFill>
                <a:ea typeface="+mn-lt"/>
                <a:cs typeface="+mn-lt"/>
              </a:rPr>
              <a:t>75</a:t>
            </a:r>
            <a:r>
              <a:rPr lang="pt-BR" sz="2638" dirty="0">
                <a:ea typeface="+mn-lt"/>
                <a:cs typeface="+mn-lt"/>
              </a:rPr>
              <a:t> </a:t>
            </a:r>
            <a:r>
              <a:rPr lang="pt-BR" sz="3298" dirty="0">
                <a:ea typeface="+mn-lt"/>
                <a:cs typeface="+mn-lt"/>
              </a:rPr>
              <a:t>macrorregiões de saúde (total:118)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009027" y="10235043"/>
            <a:ext cx="13762440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979" i="1" dirty="0"/>
              <a:t>Nota explicativa: total de equipamentos de radioterapia na </a:t>
            </a:r>
            <a:r>
              <a:rPr lang="pt-BR" sz="1979" b="1" i="1" dirty="0"/>
              <a:t>rede pública e conveniada ao SUS </a:t>
            </a:r>
            <a:r>
              <a:rPr lang="pt-BR" sz="1979" i="1" dirty="0"/>
              <a:t>de assistência ao câncer.</a:t>
            </a:r>
          </a:p>
        </p:txBody>
      </p:sp>
      <p:sp>
        <p:nvSpPr>
          <p:cNvPr id="2" name="Retângulo: Cantos Arredondados 9">
            <a:extLst>
              <a:ext uri="{FF2B5EF4-FFF2-40B4-BE49-F238E27FC236}">
                <a16:creationId xmlns:a16="http://schemas.microsoft.com/office/drawing/2014/main" id="{79968BFB-532D-849D-427E-18932633A9B5}"/>
              </a:ext>
            </a:extLst>
          </p:cNvPr>
          <p:cNvSpPr/>
          <p:nvPr/>
        </p:nvSpPr>
        <p:spPr>
          <a:xfrm>
            <a:off x="1117275" y="322305"/>
            <a:ext cx="18450923" cy="11422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 Pro"/>
                <a:ea typeface="+mn-ea"/>
                <a:cs typeface="+mn-cs"/>
              </a:rPr>
              <a:t>Radioterapia - SUS</a:t>
            </a:r>
          </a:p>
        </p:txBody>
      </p:sp>
    </p:spTree>
    <p:extLst>
      <p:ext uri="{BB962C8B-B14F-4D97-AF65-F5344CB8AC3E}">
        <p14:creationId xmlns:p14="http://schemas.microsoft.com/office/powerpoint/2010/main" val="2607135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390797" y="398"/>
            <a:ext cx="6710127" cy="11302957"/>
            <a:chOff x="0" y="0"/>
            <a:chExt cx="8138626" cy="13709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38668" cy="13709269"/>
            </a:xfrm>
            <a:custGeom>
              <a:avLst/>
              <a:gdLst/>
              <a:ahLst/>
              <a:cxnLst/>
              <a:rect l="l" t="t" r="r" b="b"/>
              <a:pathLst>
                <a:path w="8138668" h="13709269">
                  <a:moveTo>
                    <a:pt x="0" y="0"/>
                  </a:moveTo>
                  <a:lnTo>
                    <a:pt x="8138668" y="0"/>
                  </a:lnTo>
                  <a:lnTo>
                    <a:pt x="8138668" y="13709269"/>
                  </a:lnTo>
                  <a:lnTo>
                    <a:pt x="0" y="1370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713" b="-271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350229" y="367"/>
            <a:ext cx="2923713" cy="1875493"/>
            <a:chOff x="0" y="0"/>
            <a:chExt cx="3546134" cy="2274761"/>
          </a:xfrm>
        </p:grpSpPr>
        <p:sp>
          <p:nvSpPr>
            <p:cNvPr id="5" name="Freeform 5"/>
            <p:cNvSpPr/>
            <p:nvPr/>
          </p:nvSpPr>
          <p:spPr>
            <a:xfrm>
              <a:off x="-381" y="381"/>
              <a:ext cx="3545967" cy="2274570"/>
            </a:xfrm>
            <a:custGeom>
              <a:avLst/>
              <a:gdLst/>
              <a:ahLst/>
              <a:cxnLst/>
              <a:rect l="l" t="t" r="r" b="b"/>
              <a:pathLst>
                <a:path w="3545967" h="2274570">
                  <a:moveTo>
                    <a:pt x="3167507" y="0"/>
                  </a:moveTo>
                  <a:lnTo>
                    <a:pt x="0" y="0"/>
                  </a:lnTo>
                  <a:lnTo>
                    <a:pt x="0" y="2274570"/>
                  </a:lnTo>
                  <a:lnTo>
                    <a:pt x="3545967" y="219329"/>
                  </a:lnTo>
                  <a:lnTo>
                    <a:pt x="3167507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51158" y="367"/>
            <a:ext cx="2913554" cy="1875493"/>
            <a:chOff x="0" y="0"/>
            <a:chExt cx="3533813" cy="2274761"/>
          </a:xfrm>
        </p:grpSpPr>
        <p:sp>
          <p:nvSpPr>
            <p:cNvPr id="7" name="Freeform 7"/>
            <p:cNvSpPr/>
            <p:nvPr/>
          </p:nvSpPr>
          <p:spPr>
            <a:xfrm>
              <a:off x="-254" y="381"/>
              <a:ext cx="3533013" cy="2274570"/>
            </a:xfrm>
            <a:custGeom>
              <a:avLst/>
              <a:gdLst/>
              <a:ahLst/>
              <a:cxnLst/>
              <a:rect l="l" t="t" r="r" b="b"/>
              <a:pathLst>
                <a:path w="3533013" h="2274570">
                  <a:moveTo>
                    <a:pt x="3156077" y="0"/>
                  </a:moveTo>
                  <a:lnTo>
                    <a:pt x="0" y="0"/>
                  </a:lnTo>
                  <a:lnTo>
                    <a:pt x="0" y="2274570"/>
                  </a:lnTo>
                  <a:lnTo>
                    <a:pt x="3533013" y="219329"/>
                  </a:lnTo>
                  <a:lnTo>
                    <a:pt x="3156077" y="0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1406884" y="1765090"/>
            <a:ext cx="429687" cy="351735"/>
          </a:xfrm>
          <a:custGeom>
            <a:avLst/>
            <a:gdLst/>
            <a:ahLst/>
            <a:cxnLst/>
            <a:rect l="l" t="t" r="r" b="b"/>
            <a:pathLst>
              <a:path w="390871" h="319961">
                <a:moveTo>
                  <a:pt x="0" y="0"/>
                </a:moveTo>
                <a:lnTo>
                  <a:pt x="390872" y="0"/>
                </a:lnTo>
                <a:lnTo>
                  <a:pt x="390872" y="319960"/>
                </a:lnTo>
                <a:lnTo>
                  <a:pt x="0" y="3199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384556" y="2247118"/>
            <a:ext cx="429687" cy="351735"/>
          </a:xfrm>
          <a:custGeom>
            <a:avLst/>
            <a:gdLst/>
            <a:ahLst/>
            <a:cxnLst/>
            <a:rect l="l" t="t" r="r" b="b"/>
            <a:pathLst>
              <a:path w="390871" h="319961">
                <a:moveTo>
                  <a:pt x="0" y="0"/>
                </a:moveTo>
                <a:lnTo>
                  <a:pt x="390871" y="0"/>
                </a:lnTo>
                <a:lnTo>
                  <a:pt x="390871" y="319961"/>
                </a:lnTo>
                <a:lnTo>
                  <a:pt x="0" y="3199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377272" y="2724504"/>
            <a:ext cx="429687" cy="351735"/>
          </a:xfrm>
          <a:custGeom>
            <a:avLst/>
            <a:gdLst/>
            <a:ahLst/>
            <a:cxnLst/>
            <a:rect l="l" t="t" r="r" b="b"/>
            <a:pathLst>
              <a:path w="390871" h="319961">
                <a:moveTo>
                  <a:pt x="0" y="0"/>
                </a:moveTo>
                <a:lnTo>
                  <a:pt x="390871" y="0"/>
                </a:lnTo>
                <a:lnTo>
                  <a:pt x="390871" y="319960"/>
                </a:lnTo>
                <a:lnTo>
                  <a:pt x="0" y="3199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377272" y="3189314"/>
            <a:ext cx="429687" cy="351735"/>
          </a:xfrm>
          <a:custGeom>
            <a:avLst/>
            <a:gdLst/>
            <a:ahLst/>
            <a:cxnLst/>
            <a:rect l="l" t="t" r="r" b="b"/>
            <a:pathLst>
              <a:path w="390871" h="319961">
                <a:moveTo>
                  <a:pt x="0" y="0"/>
                </a:moveTo>
                <a:lnTo>
                  <a:pt x="390871" y="0"/>
                </a:lnTo>
                <a:lnTo>
                  <a:pt x="390871" y="319961"/>
                </a:lnTo>
                <a:lnTo>
                  <a:pt x="0" y="3199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247018" y="3744645"/>
            <a:ext cx="8192947" cy="7275634"/>
          </a:xfrm>
          <a:custGeom>
            <a:avLst/>
            <a:gdLst/>
            <a:ahLst/>
            <a:cxnLst/>
            <a:rect l="l" t="t" r="r" b="b"/>
            <a:pathLst>
              <a:path w="7452839" h="6618391">
                <a:moveTo>
                  <a:pt x="0" y="0"/>
                </a:moveTo>
                <a:lnTo>
                  <a:pt x="7452838" y="0"/>
                </a:lnTo>
                <a:lnTo>
                  <a:pt x="7452838" y="6618391"/>
                </a:lnTo>
                <a:lnTo>
                  <a:pt x="0" y="6618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4145" b="-51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1806959" y="1651716"/>
            <a:ext cx="10975514" cy="2306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5"/>
              </a:lnSpc>
            </a:pPr>
            <a:r>
              <a:rPr lang="en-US" sz="2799" spc="-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2022: 155,5 mil procedimentos</a:t>
            </a:r>
          </a:p>
          <a:p>
            <a:pPr algn="l">
              <a:lnSpc>
                <a:spcPts val="3695"/>
              </a:lnSpc>
            </a:pPr>
            <a:r>
              <a:rPr lang="en-US" sz="2799" spc="-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2023: 165,2 mil procedimentos (7,05% em relação a 2022)</a:t>
            </a:r>
          </a:p>
          <a:p>
            <a:pPr algn="l">
              <a:lnSpc>
                <a:spcPts val="3695"/>
              </a:lnSpc>
            </a:pPr>
            <a:r>
              <a:rPr lang="en-US" sz="2799" spc="-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2024:180,6 mil (+16,1%)</a:t>
            </a:r>
          </a:p>
          <a:p>
            <a:pPr algn="l">
              <a:lnSpc>
                <a:spcPts val="3695"/>
              </a:lnSpc>
            </a:pPr>
            <a:r>
              <a:rPr lang="en-US" sz="2799" spc="-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  <a:r>
              <a:rPr lang="en-US" sz="2799" b="1" spc="-10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2025 (jan-jun): 92,4 mil</a:t>
            </a:r>
          </a:p>
          <a:p>
            <a:pPr algn="l">
              <a:lnSpc>
                <a:spcPts val="3358"/>
              </a:lnSpc>
            </a:pPr>
            <a:r>
              <a:rPr lang="en-US" sz="2799" spc="-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673059" y="7873919"/>
            <a:ext cx="2504519" cy="1300729"/>
          </a:xfrm>
          <a:custGeom>
            <a:avLst/>
            <a:gdLst/>
            <a:ahLst/>
            <a:cxnLst/>
            <a:rect l="l" t="t" r="r" b="b"/>
            <a:pathLst>
              <a:path w="2278274" h="1183228">
                <a:moveTo>
                  <a:pt x="0" y="0"/>
                </a:moveTo>
                <a:lnTo>
                  <a:pt x="2278274" y="0"/>
                </a:lnTo>
                <a:lnTo>
                  <a:pt x="2278274" y="1183227"/>
                </a:lnTo>
                <a:lnTo>
                  <a:pt x="0" y="11832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028" b="-20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0673059" y="4996859"/>
            <a:ext cx="2504519" cy="1359290"/>
          </a:xfrm>
          <a:custGeom>
            <a:avLst/>
            <a:gdLst/>
            <a:ahLst/>
            <a:cxnLst/>
            <a:rect l="l" t="t" r="r" b="b"/>
            <a:pathLst>
              <a:path w="2278274" h="1236499">
                <a:moveTo>
                  <a:pt x="0" y="0"/>
                </a:moveTo>
                <a:lnTo>
                  <a:pt x="2278274" y="0"/>
                </a:lnTo>
                <a:lnTo>
                  <a:pt x="2278274" y="1236499"/>
                </a:lnTo>
                <a:lnTo>
                  <a:pt x="0" y="12364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0673058" y="6481232"/>
            <a:ext cx="2510058" cy="1267603"/>
          </a:xfrm>
          <a:custGeom>
            <a:avLst/>
            <a:gdLst/>
            <a:ahLst/>
            <a:cxnLst/>
            <a:rect l="l" t="t" r="r" b="b"/>
            <a:pathLst>
              <a:path w="2283312" h="1153094">
                <a:moveTo>
                  <a:pt x="0" y="0"/>
                </a:moveTo>
                <a:lnTo>
                  <a:pt x="2283313" y="0"/>
                </a:lnTo>
                <a:lnTo>
                  <a:pt x="2283313" y="1153094"/>
                </a:lnTo>
                <a:lnTo>
                  <a:pt x="0" y="11530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506" b="-350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377272" y="917171"/>
            <a:ext cx="7932437" cy="46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6"/>
              </a:lnSpc>
            </a:pPr>
            <a:r>
              <a:rPr lang="en-US" sz="3239" b="1" spc="-1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Radioterapia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041877" y="1559505"/>
            <a:ext cx="5811846" cy="4136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8"/>
              </a:lnSpc>
            </a:pPr>
            <a:r>
              <a:rPr lang="en-US" sz="3968" b="1">
                <a:solidFill>
                  <a:srgbClr val="FFCF00"/>
                </a:solidFill>
                <a:latin typeface="Arimo Bold"/>
                <a:ea typeface="Arimo Bold"/>
                <a:cs typeface="Arimo Bold"/>
                <a:sym typeface="Arimo Bold"/>
              </a:rPr>
              <a:t>PRODUÇÃO</a:t>
            </a:r>
          </a:p>
          <a:p>
            <a:pPr marL="856901" lvl="1" indent="-428451" algn="l">
              <a:lnSpc>
                <a:spcPts val="6628"/>
              </a:lnSpc>
              <a:buFont typeface="Arial"/>
              <a:buChar char="•"/>
            </a:pPr>
            <a:r>
              <a:rPr lang="en-US" sz="3968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QUIMIOTERAPIA</a:t>
            </a:r>
          </a:p>
          <a:p>
            <a:pPr marL="856901" lvl="1" indent="-428451" algn="l">
              <a:lnSpc>
                <a:spcPts val="6628"/>
              </a:lnSpc>
              <a:buFont typeface="Arial"/>
              <a:buChar char="•"/>
            </a:pPr>
            <a:r>
              <a:rPr lang="en-US" sz="3968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RADIOTERAPIA</a:t>
            </a:r>
          </a:p>
          <a:p>
            <a:pPr marL="856901" lvl="1" indent="-428451" algn="l">
              <a:lnSpc>
                <a:spcPts val="6628"/>
              </a:lnSpc>
              <a:buFont typeface="Arial"/>
              <a:buChar char="•"/>
            </a:pPr>
            <a:r>
              <a:rPr lang="en-US" sz="3968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CIRURGIA ONCOLÓGICA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" y="397"/>
            <a:ext cx="20100924" cy="11307525"/>
            <a:chOff x="0" y="0"/>
            <a:chExt cx="24380148" cy="13714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0189" cy="13714730"/>
            </a:xfrm>
            <a:custGeom>
              <a:avLst/>
              <a:gdLst/>
              <a:ahLst/>
              <a:cxnLst/>
              <a:rect l="l" t="t" r="r" b="b"/>
              <a:pathLst>
                <a:path w="24380189" h="13714730">
                  <a:moveTo>
                    <a:pt x="0" y="0"/>
                  </a:moveTo>
                  <a:lnTo>
                    <a:pt x="24380189" y="0"/>
                  </a:lnTo>
                  <a:lnTo>
                    <a:pt x="24380189" y="13714730"/>
                  </a:lnTo>
                  <a:lnTo>
                    <a:pt x="0" y="13714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" b="-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112"/>
            <a:ext cx="3570676" cy="2071043"/>
          </a:xfrm>
          <a:custGeom>
            <a:avLst/>
            <a:gdLst/>
            <a:ahLst/>
            <a:cxnLst/>
            <a:rect l="l" t="t" r="r" b="b"/>
            <a:pathLst>
              <a:path w="3248120" h="1883956">
                <a:moveTo>
                  <a:pt x="0" y="0"/>
                </a:moveTo>
                <a:lnTo>
                  <a:pt x="3248120" y="0"/>
                </a:lnTo>
                <a:lnTo>
                  <a:pt x="3248120" y="1883955"/>
                </a:lnTo>
                <a:lnTo>
                  <a:pt x="0" y="1883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10570461"/>
            <a:ext cx="3838141" cy="737461"/>
            <a:chOff x="0" y="0"/>
            <a:chExt cx="4655231" cy="894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55185" cy="894461"/>
            </a:xfrm>
            <a:custGeom>
              <a:avLst/>
              <a:gdLst/>
              <a:ahLst/>
              <a:cxnLst/>
              <a:rect l="l" t="t" r="r" b="b"/>
              <a:pathLst>
                <a:path w="4655185" h="894461">
                  <a:moveTo>
                    <a:pt x="0" y="0"/>
                  </a:moveTo>
                  <a:lnTo>
                    <a:pt x="4655185" y="0"/>
                  </a:lnTo>
                  <a:lnTo>
                    <a:pt x="4655185" y="894461"/>
                  </a:lnTo>
                  <a:lnTo>
                    <a:pt x="0" y="894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3" r="-6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425603" y="2488703"/>
            <a:ext cx="11796460" cy="6822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endParaRPr dirty="0"/>
          </a:p>
          <a:p>
            <a:pPr algn="l">
              <a:lnSpc>
                <a:spcPts val="3839"/>
              </a:lnSpc>
            </a:pPr>
            <a:r>
              <a:rPr lang="en-US" sz="3199" b="1" dirty="0">
                <a:solidFill>
                  <a:srgbClr val="FFCF00"/>
                </a:solidFill>
                <a:latin typeface="Arimo Bold"/>
                <a:ea typeface="Arimo Bold"/>
                <a:cs typeface="Arimo Bold"/>
                <a:sym typeface="Arimo Bold"/>
              </a:rPr>
              <a:t>PRONON:</a:t>
            </a:r>
          </a:p>
          <a:p>
            <a:pPr marL="690768" lvl="1" indent="-345385" algn="l">
              <a:lnSpc>
                <a:spcPts val="3839"/>
              </a:lnSpc>
              <a:buFont typeface="Arial"/>
              <a:buChar char="•"/>
            </a:pP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2024: 5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projetos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→ R$ 39,8 mi</a:t>
            </a:r>
          </a:p>
          <a:p>
            <a:pPr marL="690768" lvl="1" indent="-345385" algn="l">
              <a:lnSpc>
                <a:spcPts val="3839"/>
              </a:lnSpc>
              <a:buFont typeface="Arial"/>
              <a:buChar char="•"/>
            </a:pP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2025: 13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projetos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→ R$ 133,9 mi</a:t>
            </a:r>
          </a:p>
          <a:p>
            <a:pPr marL="690768" lvl="1" indent="-345385" algn="l">
              <a:lnSpc>
                <a:spcPts val="3839"/>
              </a:lnSpc>
              <a:buFont typeface="Arial"/>
              <a:buChar char="•"/>
            </a:pP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Total: 18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aceleradores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→ R$ 173,7 mi</a:t>
            </a:r>
          </a:p>
          <a:p>
            <a:pPr algn="l">
              <a:lnSpc>
                <a:spcPts val="3839"/>
              </a:lnSpc>
            </a:pPr>
            <a:endParaRPr lang="en-US" sz="3199" b="1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3839"/>
              </a:lnSpc>
            </a:pPr>
            <a:r>
              <a:rPr lang="en-US" sz="3199" b="1" dirty="0">
                <a:solidFill>
                  <a:srgbClr val="FFCF00"/>
                </a:solidFill>
                <a:latin typeface="Arimo Bold"/>
                <a:ea typeface="Arimo Bold"/>
                <a:cs typeface="Arimo Bold"/>
                <a:sym typeface="Arimo Bold"/>
              </a:rPr>
              <a:t>PERSUS (2022–2025):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28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entregas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em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11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estados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, R$ 241 mi</a:t>
            </a:r>
          </a:p>
          <a:p>
            <a:pPr marL="690768" lvl="1" indent="-345385" algn="l">
              <a:lnSpc>
                <a:spcPts val="3839"/>
              </a:lnSpc>
              <a:buFont typeface="Arial"/>
              <a:buChar char="•"/>
            </a:pP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Previsão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abril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/26: +20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entregas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em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13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estados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, R$ 275 mi</a:t>
            </a:r>
          </a:p>
          <a:p>
            <a:pPr algn="l">
              <a:lnSpc>
                <a:spcPts val="3839"/>
              </a:lnSpc>
            </a:pPr>
            <a:r>
              <a:rPr lang="en-US" sz="3199" b="1" dirty="0" err="1">
                <a:solidFill>
                  <a:srgbClr val="FFCF00"/>
                </a:solidFill>
                <a:latin typeface="Arimo Bold"/>
                <a:ea typeface="Arimo Bold"/>
                <a:cs typeface="Arimo Bold"/>
                <a:sym typeface="Arimo Bold"/>
              </a:rPr>
              <a:t>Convênios</a:t>
            </a:r>
            <a:r>
              <a:rPr lang="en-US" sz="3199" b="1" dirty="0">
                <a:solidFill>
                  <a:srgbClr val="FFCF00"/>
                </a:solidFill>
                <a:latin typeface="Arimo Bold"/>
                <a:ea typeface="Arimo Bold"/>
                <a:cs typeface="Arimo Bold"/>
                <a:sym typeface="Arimo Bold"/>
              </a:rPr>
              <a:t>/FAF/TED (2023–2024):</a:t>
            </a:r>
          </a:p>
          <a:p>
            <a:pPr marL="690768" lvl="1" indent="-345385" algn="l">
              <a:lnSpc>
                <a:spcPts val="3839"/>
              </a:lnSpc>
              <a:buFont typeface="Arial"/>
              <a:buChar char="•"/>
            </a:pP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40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instrumentos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formalizados</a:t>
            </a:r>
            <a:endParaRPr lang="en-US" sz="3199" b="1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690768" lvl="1" indent="-345385" algn="l">
              <a:lnSpc>
                <a:spcPts val="3839"/>
              </a:lnSpc>
              <a:buFont typeface="Arial"/>
              <a:buChar char="•"/>
            </a:pP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Até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dez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/2026: 24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concluídos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(13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estados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+ DF)</a:t>
            </a:r>
          </a:p>
          <a:p>
            <a:pPr marL="690768" lvl="1" indent="-345385" algn="l">
              <a:lnSpc>
                <a:spcPts val="3839"/>
              </a:lnSpc>
              <a:buFont typeface="Arial"/>
              <a:buChar char="•"/>
            </a:pP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Investimento: R$ 380,8 mi</a:t>
            </a:r>
          </a:p>
          <a:p>
            <a:pPr algn="l">
              <a:lnSpc>
                <a:spcPts val="3839"/>
              </a:lnSpc>
            </a:pPr>
            <a:r>
              <a:rPr lang="en-US" sz="3199" b="1" dirty="0">
                <a:solidFill>
                  <a:srgbClr val="FFCF00"/>
                </a:solidFill>
                <a:latin typeface="Arimo Bold"/>
                <a:ea typeface="Arimo Bold"/>
                <a:cs typeface="Arimo Bold"/>
                <a:sym typeface="Arimo Bold"/>
              </a:rPr>
              <a:t>PERSUS II: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previsão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R$ 400 mi (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licitação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em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199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andamento</a:t>
            </a:r>
            <a:r>
              <a:rPr lang="en-US" sz="3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).</a:t>
            </a:r>
          </a:p>
          <a:p>
            <a:pPr algn="l">
              <a:lnSpc>
                <a:spcPts val="3839"/>
              </a:lnSpc>
            </a:pPr>
            <a:endParaRPr lang="en-US" sz="3199" b="1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55277" y="3018670"/>
            <a:ext cx="576549" cy="473187"/>
            <a:chOff x="0" y="0"/>
            <a:chExt cx="358233" cy="2940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8267" cy="294005"/>
            </a:xfrm>
            <a:custGeom>
              <a:avLst/>
              <a:gdLst/>
              <a:ahLst/>
              <a:cxnLst/>
              <a:rect l="l" t="t" r="r" b="b"/>
              <a:pathLst>
                <a:path w="358267" h="294005">
                  <a:moveTo>
                    <a:pt x="0" y="0"/>
                  </a:moveTo>
                  <a:lnTo>
                    <a:pt x="358267" y="0"/>
                  </a:lnTo>
                  <a:lnTo>
                    <a:pt x="358267" y="294005"/>
                  </a:lnTo>
                  <a:lnTo>
                    <a:pt x="0" y="294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13" r="9" b="-11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421011" y="398"/>
            <a:ext cx="8337122" cy="3154181"/>
          </a:xfrm>
          <a:custGeom>
            <a:avLst/>
            <a:gdLst/>
            <a:ahLst/>
            <a:cxnLst/>
            <a:rect l="l" t="t" r="r" b="b"/>
            <a:pathLst>
              <a:path w="7583990" h="2869249">
                <a:moveTo>
                  <a:pt x="0" y="0"/>
                </a:moveTo>
                <a:lnTo>
                  <a:pt x="7583990" y="0"/>
                </a:lnTo>
                <a:lnTo>
                  <a:pt x="7583990" y="2869249"/>
                </a:lnTo>
                <a:lnTo>
                  <a:pt x="0" y="28692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655277" y="5417566"/>
            <a:ext cx="576549" cy="473187"/>
            <a:chOff x="0" y="0"/>
            <a:chExt cx="358233" cy="2940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8267" cy="294005"/>
            </a:xfrm>
            <a:custGeom>
              <a:avLst/>
              <a:gdLst/>
              <a:ahLst/>
              <a:cxnLst/>
              <a:rect l="l" t="t" r="r" b="b"/>
              <a:pathLst>
                <a:path w="358267" h="294005">
                  <a:moveTo>
                    <a:pt x="0" y="0"/>
                  </a:moveTo>
                  <a:lnTo>
                    <a:pt x="358267" y="0"/>
                  </a:lnTo>
                  <a:lnTo>
                    <a:pt x="358267" y="294005"/>
                  </a:lnTo>
                  <a:lnTo>
                    <a:pt x="0" y="294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13" r="9" b="-11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655277" y="6333107"/>
            <a:ext cx="576549" cy="473187"/>
            <a:chOff x="0" y="0"/>
            <a:chExt cx="358233" cy="294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8267" cy="294005"/>
            </a:xfrm>
            <a:custGeom>
              <a:avLst/>
              <a:gdLst/>
              <a:ahLst/>
              <a:cxnLst/>
              <a:rect l="l" t="t" r="r" b="b"/>
              <a:pathLst>
                <a:path w="358267" h="294005">
                  <a:moveTo>
                    <a:pt x="0" y="0"/>
                  </a:moveTo>
                  <a:lnTo>
                    <a:pt x="358267" y="0"/>
                  </a:lnTo>
                  <a:lnTo>
                    <a:pt x="358267" y="294005"/>
                  </a:lnTo>
                  <a:lnTo>
                    <a:pt x="0" y="294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13" r="9" b="-11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655277" y="8259878"/>
            <a:ext cx="576549" cy="473187"/>
            <a:chOff x="0" y="0"/>
            <a:chExt cx="358233" cy="2940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58267" cy="294005"/>
            </a:xfrm>
            <a:custGeom>
              <a:avLst/>
              <a:gdLst/>
              <a:ahLst/>
              <a:cxnLst/>
              <a:rect l="l" t="t" r="r" b="b"/>
              <a:pathLst>
                <a:path w="358267" h="294005">
                  <a:moveTo>
                    <a:pt x="0" y="0"/>
                  </a:moveTo>
                  <a:lnTo>
                    <a:pt x="358267" y="0"/>
                  </a:lnTo>
                  <a:lnTo>
                    <a:pt x="358267" y="294005"/>
                  </a:lnTo>
                  <a:lnTo>
                    <a:pt x="0" y="294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13" r="9" b="-11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278240" y="3255264"/>
            <a:ext cx="7932509" cy="8031178"/>
          </a:xfrm>
          <a:custGeom>
            <a:avLst/>
            <a:gdLst/>
            <a:ahLst/>
            <a:cxnLst/>
            <a:rect l="l" t="t" r="r" b="b"/>
            <a:pathLst>
              <a:path w="7215927" h="7305683">
                <a:moveTo>
                  <a:pt x="7215927" y="0"/>
                </a:moveTo>
                <a:lnTo>
                  <a:pt x="0" y="0"/>
                </a:lnTo>
                <a:lnTo>
                  <a:pt x="0" y="7305683"/>
                </a:lnTo>
                <a:lnTo>
                  <a:pt x="7215927" y="7305683"/>
                </a:lnTo>
                <a:lnTo>
                  <a:pt x="7215927" y="0"/>
                </a:lnTo>
                <a:close/>
              </a:path>
            </a:pathLst>
          </a:custGeom>
          <a:blipFill>
            <a:blip r:embed="rId9"/>
            <a:stretch>
              <a:fillRect r="-86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2647828" y="682710"/>
            <a:ext cx="8559776" cy="1466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4"/>
              </a:lnSpc>
            </a:pPr>
            <a:r>
              <a:rPr lang="en-US" sz="4879" b="1">
                <a:solidFill>
                  <a:srgbClr val="FFC000"/>
                </a:solidFill>
                <a:latin typeface="Arimo Bold"/>
                <a:ea typeface="Arimo Bold"/>
                <a:cs typeface="Arimo Bold"/>
                <a:sym typeface="Arimo Bold"/>
              </a:rPr>
              <a:t>Aceleradores Lineares (2024–2026)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425602" y="9257267"/>
            <a:ext cx="10724656" cy="875476"/>
            <a:chOff x="0" y="0"/>
            <a:chExt cx="2868445" cy="23415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868444" cy="234157"/>
            </a:xfrm>
            <a:custGeom>
              <a:avLst/>
              <a:gdLst/>
              <a:ahLst/>
              <a:cxnLst/>
              <a:rect l="l" t="t" r="r" b="b"/>
              <a:pathLst>
                <a:path w="2868444" h="234157">
                  <a:moveTo>
                    <a:pt x="18252" y="0"/>
                  </a:moveTo>
                  <a:lnTo>
                    <a:pt x="2850193" y="0"/>
                  </a:lnTo>
                  <a:cubicBezTo>
                    <a:pt x="2860273" y="0"/>
                    <a:pt x="2868444" y="8172"/>
                    <a:pt x="2868444" y="18252"/>
                  </a:cubicBezTo>
                  <a:lnTo>
                    <a:pt x="2868444" y="215905"/>
                  </a:lnTo>
                  <a:cubicBezTo>
                    <a:pt x="2868444" y="220746"/>
                    <a:pt x="2866522" y="225388"/>
                    <a:pt x="2863098" y="228811"/>
                  </a:cubicBezTo>
                  <a:cubicBezTo>
                    <a:pt x="2859676" y="232234"/>
                    <a:pt x="2855033" y="234157"/>
                    <a:pt x="2850193" y="234157"/>
                  </a:cubicBezTo>
                  <a:lnTo>
                    <a:pt x="18252" y="234157"/>
                  </a:lnTo>
                  <a:cubicBezTo>
                    <a:pt x="8172" y="234157"/>
                    <a:pt x="0" y="225985"/>
                    <a:pt x="0" y="215905"/>
                  </a:cubicBezTo>
                  <a:lnTo>
                    <a:pt x="0" y="18252"/>
                  </a:lnTo>
                  <a:cubicBezTo>
                    <a:pt x="0" y="8172"/>
                    <a:pt x="8172" y="0"/>
                    <a:pt x="18252" y="0"/>
                  </a:cubicBezTo>
                  <a:close/>
                </a:path>
              </a:pathLst>
            </a:custGeom>
            <a:solidFill>
              <a:srgbClr val="FFCF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9525"/>
              <a:ext cx="2868445" cy="224632"/>
            </a:xfrm>
            <a:prstGeom prst="rect">
              <a:avLst/>
            </a:prstGeom>
          </p:spPr>
          <p:txBody>
            <a:bodyPr lIns="55845" tIns="55845" rIns="55845" bIns="55845" rtlCol="0" anchor="ctr"/>
            <a:lstStyle/>
            <a:p>
              <a:pPr algn="ctr">
                <a:lnSpc>
                  <a:spcPts val="1984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437567" y="9310811"/>
            <a:ext cx="10326629" cy="750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28"/>
              </a:lnSpc>
              <a:spcBef>
                <a:spcPct val="0"/>
              </a:spcBef>
            </a:pPr>
            <a:r>
              <a:rPr lang="en-US" sz="3968" b="1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Ampliação</a:t>
            </a:r>
            <a:r>
              <a:rPr lang="en-US" sz="3968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territorial: +17,3% (2022–2025)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F86E55AF-24AA-A3D0-88F3-55CDA282FD00}"/>
              </a:ext>
            </a:extLst>
          </p:cNvPr>
          <p:cNvSpPr/>
          <p:nvPr/>
        </p:nvSpPr>
        <p:spPr>
          <a:xfrm>
            <a:off x="0" y="349"/>
            <a:ext cx="728980" cy="3073400"/>
          </a:xfrm>
          <a:custGeom>
            <a:avLst/>
            <a:gdLst/>
            <a:ahLst/>
            <a:cxnLst/>
            <a:rect l="l" t="t" r="r" b="b"/>
            <a:pathLst>
              <a:path w="728980" h="3073400">
                <a:moveTo>
                  <a:pt x="728555" y="285"/>
                </a:moveTo>
                <a:lnTo>
                  <a:pt x="0" y="285"/>
                </a:lnTo>
                <a:lnTo>
                  <a:pt x="0" y="3073481"/>
                </a:lnTo>
                <a:lnTo>
                  <a:pt x="728555" y="3073481"/>
                </a:lnTo>
                <a:lnTo>
                  <a:pt x="728555" y="28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5"/>
          <p:cNvSpPr txBox="1">
            <a:spLocks/>
          </p:cNvSpPr>
          <p:nvPr/>
        </p:nvSpPr>
        <p:spPr>
          <a:xfrm>
            <a:off x="1645393" y="791973"/>
            <a:ext cx="16737629" cy="84382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>
              <a:defRPr b="0" i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l">
              <a:spcBef>
                <a:spcPts val="100"/>
              </a:spcBef>
            </a:pPr>
            <a:r>
              <a:rPr lang="pt-BR" altLang="pt-BR" sz="5400" b="1" dirty="0">
                <a:solidFill>
                  <a:srgbClr val="173DFF"/>
                </a:solidFill>
                <a:latin typeface="+mj-lt"/>
              </a:rPr>
              <a:t>Taxas de mortalidade por doença cardiovascular e câncer</a:t>
            </a:r>
            <a:endParaRPr lang="pt-BR" sz="4800" spc="-150" dirty="0">
              <a:solidFill>
                <a:srgbClr val="173DFF"/>
              </a:solidFill>
              <a:latin typeface="+mj-lt"/>
              <a:ea typeface="Gadugi"/>
              <a:cs typeface="Calibri Light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D740912-7236-A1DE-50B1-E87D206FC81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rcRect t="7982"/>
          <a:stretch/>
        </p:blipFill>
        <p:spPr>
          <a:xfrm>
            <a:off x="1345545" y="2295908"/>
            <a:ext cx="17637182" cy="4682408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C3A76D80-1AEF-D4C9-AADD-2F6952CFC448}"/>
              </a:ext>
            </a:extLst>
          </p:cNvPr>
          <p:cNvSpPr txBox="1"/>
          <p:nvPr/>
        </p:nvSpPr>
        <p:spPr>
          <a:xfrm>
            <a:off x="1645393" y="7524043"/>
            <a:ext cx="1703748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Gadugi" panose="020B0502040204020203" pitchFamily="34" charset="0"/>
              </a:rPr>
              <a:t>Em 2019, seis estados </a:t>
            </a:r>
            <a:r>
              <a:rPr lang="pt-BR" sz="4000" dirty="0">
                <a:solidFill>
                  <a:srgbClr val="0A4325"/>
                </a:solidFill>
                <a:latin typeface="+mn-lt"/>
                <a:ea typeface="Gadugi" panose="020B0502040204020203" pitchFamily="34" charset="0"/>
              </a:rPr>
              <a:t>(</a:t>
            </a:r>
            <a:r>
              <a:rPr lang="pt-BR" sz="4000" b="1" dirty="0">
                <a:solidFill>
                  <a:srgbClr val="0A4325"/>
                </a:solidFill>
                <a:latin typeface="+mn-lt"/>
                <a:ea typeface="Gadugi" panose="020B0502040204020203" pitchFamily="34" charset="0"/>
              </a:rPr>
              <a:t>Amazonas, Amapá, Distrito Federal, Paraná, Rio Grande do Sul e Santa Catarina</a:t>
            </a:r>
            <a:r>
              <a:rPr lang="pt-BR" sz="4000" dirty="0">
                <a:solidFill>
                  <a:srgbClr val="0A4325"/>
                </a:solidFill>
                <a:latin typeface="+mn-lt"/>
                <a:ea typeface="Gadugi" panose="020B0502040204020203" pitchFamily="34" charset="0"/>
              </a:rPr>
              <a:t>) </a:t>
            </a:r>
            <a:r>
              <a:rPr lang="pt-BR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Gadugi" panose="020B0502040204020203" pitchFamily="34" charset="0"/>
              </a:rPr>
              <a:t>tiveram </a:t>
            </a:r>
            <a:r>
              <a:rPr lang="pt-BR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Gadugi" panose="020B0502040204020203" pitchFamily="34" charset="0"/>
              </a:rPr>
              <a:t>mortalidade prematura por câncer maior do que por doença cardiovascular</a:t>
            </a:r>
          </a:p>
          <a:p>
            <a:br>
              <a:rPr lang="pt-BR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Gadugi" panose="020B0502040204020203" pitchFamily="34" charset="0"/>
              </a:rPr>
            </a:br>
            <a:endParaRPr lang="pt-BR" sz="4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Gadugi" panose="020B0502040204020203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E431BA-C7CD-0EC3-FA2A-6B66061B9542}"/>
              </a:ext>
            </a:extLst>
          </p:cNvPr>
          <p:cNvSpPr txBox="1"/>
          <p:nvPr/>
        </p:nvSpPr>
        <p:spPr>
          <a:xfrm>
            <a:off x="1421220" y="10363488"/>
            <a:ext cx="4939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</a:rPr>
              <a:t>Rache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</a:rPr>
              <a:t> B et al. Lancet Reg Health Am. 2024;39:100904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Oswald" panose="00000500000000000000" pitchFamily="2" charset="0"/>
                <a:ea typeface="Gadugi" panose="020B0502040204020203" pitchFamily="34" charset="0"/>
              </a:rPr>
              <a:t>.</a:t>
            </a:r>
            <a:endParaRPr lang="pt-BR" sz="1400" dirty="0">
              <a:latin typeface="Oswald" panose="00000500000000000000" pitchFamily="2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826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7849" y="5996"/>
            <a:ext cx="6710127" cy="11302957"/>
            <a:chOff x="0" y="0"/>
            <a:chExt cx="8138626" cy="13709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38668" cy="13709269"/>
            </a:xfrm>
            <a:custGeom>
              <a:avLst/>
              <a:gdLst/>
              <a:ahLst/>
              <a:cxnLst/>
              <a:rect l="l" t="t" r="r" b="b"/>
              <a:pathLst>
                <a:path w="8138668" h="13709269">
                  <a:moveTo>
                    <a:pt x="0" y="0"/>
                  </a:moveTo>
                  <a:lnTo>
                    <a:pt x="8138668" y="0"/>
                  </a:lnTo>
                  <a:lnTo>
                    <a:pt x="8138668" y="13709269"/>
                  </a:lnTo>
                  <a:lnTo>
                    <a:pt x="0" y="13709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713" b="-271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350229" y="367"/>
            <a:ext cx="2923713" cy="1875493"/>
            <a:chOff x="0" y="0"/>
            <a:chExt cx="3546134" cy="2274761"/>
          </a:xfrm>
        </p:grpSpPr>
        <p:sp>
          <p:nvSpPr>
            <p:cNvPr id="5" name="Freeform 5"/>
            <p:cNvSpPr/>
            <p:nvPr/>
          </p:nvSpPr>
          <p:spPr>
            <a:xfrm>
              <a:off x="-381" y="381"/>
              <a:ext cx="3545967" cy="2274570"/>
            </a:xfrm>
            <a:custGeom>
              <a:avLst/>
              <a:gdLst/>
              <a:ahLst/>
              <a:cxnLst/>
              <a:rect l="l" t="t" r="r" b="b"/>
              <a:pathLst>
                <a:path w="3545967" h="2274570">
                  <a:moveTo>
                    <a:pt x="3167507" y="0"/>
                  </a:moveTo>
                  <a:lnTo>
                    <a:pt x="0" y="0"/>
                  </a:lnTo>
                  <a:lnTo>
                    <a:pt x="0" y="2274570"/>
                  </a:lnTo>
                  <a:lnTo>
                    <a:pt x="3545967" y="219329"/>
                  </a:lnTo>
                  <a:lnTo>
                    <a:pt x="3167507" y="0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51158" y="367"/>
            <a:ext cx="2913554" cy="1875493"/>
            <a:chOff x="0" y="0"/>
            <a:chExt cx="3533813" cy="2274761"/>
          </a:xfrm>
        </p:grpSpPr>
        <p:sp>
          <p:nvSpPr>
            <p:cNvPr id="7" name="Freeform 7"/>
            <p:cNvSpPr/>
            <p:nvPr/>
          </p:nvSpPr>
          <p:spPr>
            <a:xfrm>
              <a:off x="-254" y="381"/>
              <a:ext cx="3533013" cy="2274570"/>
            </a:xfrm>
            <a:custGeom>
              <a:avLst/>
              <a:gdLst/>
              <a:ahLst/>
              <a:cxnLst/>
              <a:rect l="l" t="t" r="r" b="b"/>
              <a:pathLst>
                <a:path w="3533013" h="2274570">
                  <a:moveTo>
                    <a:pt x="3156077" y="0"/>
                  </a:moveTo>
                  <a:lnTo>
                    <a:pt x="0" y="0"/>
                  </a:lnTo>
                  <a:lnTo>
                    <a:pt x="0" y="2274570"/>
                  </a:lnTo>
                  <a:lnTo>
                    <a:pt x="3533013" y="219329"/>
                  </a:lnTo>
                  <a:lnTo>
                    <a:pt x="3156077" y="0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393931" y="1875858"/>
            <a:ext cx="13123483" cy="7824877"/>
          </a:xfrm>
          <a:custGeom>
            <a:avLst/>
            <a:gdLst/>
            <a:ahLst/>
            <a:cxnLst/>
            <a:rect l="l" t="t" r="r" b="b"/>
            <a:pathLst>
              <a:path w="11937976" h="7118018">
                <a:moveTo>
                  <a:pt x="0" y="0"/>
                </a:moveTo>
                <a:lnTo>
                  <a:pt x="11937976" y="0"/>
                </a:lnTo>
                <a:lnTo>
                  <a:pt x="11937976" y="7118019"/>
                </a:lnTo>
                <a:lnTo>
                  <a:pt x="0" y="7118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4092362" y="1875266"/>
            <a:ext cx="5811846" cy="219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13"/>
              </a:lnSpc>
            </a:pPr>
            <a:r>
              <a:rPr lang="en-US" sz="3968" b="1">
                <a:solidFill>
                  <a:srgbClr val="FFCF00"/>
                </a:solidFill>
                <a:latin typeface="Arial Bold"/>
                <a:ea typeface="Arial Bold"/>
                <a:cs typeface="Arial Bold"/>
                <a:sym typeface="Arial Bold"/>
              </a:rPr>
              <a:t>ENTREGAS PRONON</a:t>
            </a:r>
          </a:p>
          <a:p>
            <a:pPr marL="856901" lvl="1" indent="-428451" algn="just">
              <a:lnSpc>
                <a:spcPts val="5913"/>
              </a:lnSpc>
              <a:buFont typeface="Arial"/>
              <a:buChar char="•"/>
            </a:pPr>
            <a:r>
              <a:rPr lang="en-US" sz="3968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ACELERADORES LINEARES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91576" y="9817225"/>
            <a:ext cx="10728195" cy="750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28"/>
              </a:lnSpc>
              <a:spcBef>
                <a:spcPct val="0"/>
              </a:spcBef>
            </a:pPr>
            <a:r>
              <a:rPr lang="en-US" sz="3968" b="1" dirty="0">
                <a:solidFill>
                  <a:srgbClr val="FFC000"/>
                </a:solidFill>
                <a:latin typeface="Arimo Bold"/>
                <a:ea typeface="Arimo Bold"/>
                <a:cs typeface="Arimo Bold"/>
                <a:sym typeface="Arimo Bold"/>
              </a:rPr>
              <a:t>Impacto: +10.800 CNC / </a:t>
            </a:r>
            <a:r>
              <a:rPr lang="en-US" sz="3968" b="1" dirty="0" err="1">
                <a:solidFill>
                  <a:srgbClr val="FFC000"/>
                </a:solidFill>
                <a:latin typeface="Arimo Bold"/>
                <a:ea typeface="Arimo Bold"/>
                <a:cs typeface="Arimo Bold"/>
                <a:sym typeface="Arimo Bold"/>
              </a:rPr>
              <a:t>ano</a:t>
            </a:r>
            <a:endParaRPr lang="en-US" sz="3968" b="1" dirty="0">
              <a:solidFill>
                <a:srgbClr val="FFC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ject 24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462" y="5624104"/>
            <a:ext cx="8589876" cy="2695142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F86E55AF-24AA-A3D0-88F3-55CDA282FD00}"/>
              </a:ext>
            </a:extLst>
          </p:cNvPr>
          <p:cNvSpPr/>
          <p:nvPr/>
        </p:nvSpPr>
        <p:spPr>
          <a:xfrm>
            <a:off x="706" y="746"/>
            <a:ext cx="728929" cy="3073185"/>
          </a:xfrm>
          <a:custGeom>
            <a:avLst/>
            <a:gdLst/>
            <a:ahLst/>
            <a:cxnLst/>
            <a:rect l="l" t="t" r="r" b="b"/>
            <a:pathLst>
              <a:path w="728980" h="3073400">
                <a:moveTo>
                  <a:pt x="728555" y="285"/>
                </a:moveTo>
                <a:lnTo>
                  <a:pt x="0" y="285"/>
                </a:lnTo>
                <a:lnTo>
                  <a:pt x="0" y="3073481"/>
                </a:lnTo>
                <a:lnTo>
                  <a:pt x="728555" y="3073481"/>
                </a:lnTo>
                <a:lnTo>
                  <a:pt x="728555" y="28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pic>
        <p:nvPicPr>
          <p:cNvPr id="38" name="Imagem 37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5ED18C5-8985-4D50-FBF7-186B9FDBEE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38" y="536649"/>
            <a:ext cx="4758566" cy="1495223"/>
          </a:xfrm>
          <a:prstGeom prst="rect">
            <a:avLst/>
          </a:prstGeom>
        </p:spPr>
      </p:pic>
      <p:sp>
        <p:nvSpPr>
          <p:cNvPr id="17" name="object 11"/>
          <p:cNvSpPr txBox="1"/>
          <p:nvPr/>
        </p:nvSpPr>
        <p:spPr>
          <a:xfrm>
            <a:off x="6495273" y="810724"/>
            <a:ext cx="11665157" cy="1366399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sz="4400" spc="-300">
                <a:latin typeface="Arial Black" panose="020B0A04020102020204" pitchFamily="34" charset="0"/>
                <a:ea typeface="+mj-ea"/>
                <a:cs typeface="Calibri Light" panose="020F0302020204030204" pitchFamily="34" charset="0"/>
              </a:rPr>
              <a:t>ATENDIMENTO ESPECIALIZADO CHEGANDO ONDE O POVO ESTÁ</a:t>
            </a:r>
            <a:r>
              <a:rPr lang="pt-BR" sz="4400" spc="-300" dirty="0">
                <a:latin typeface="Arial Black" panose="020B0A04020102020204" pitchFamily="34" charset="0"/>
                <a:ea typeface="+mj-ea"/>
                <a:cs typeface="Calibri Light" panose="020F0302020204030204" pitchFamily="34" charset="0"/>
              </a:rPr>
              <a:t> – </a:t>
            </a:r>
            <a:r>
              <a:rPr lang="pt-BR" sz="4400" spc="-300" dirty="0" err="1">
                <a:latin typeface="Arial Black" panose="020B0A04020102020204" pitchFamily="34" charset="0"/>
                <a:ea typeface="+mj-ea"/>
                <a:cs typeface="Calibri Light" panose="020F0302020204030204" pitchFamily="34" charset="0"/>
              </a:rPr>
              <a:t>Mod</a:t>
            </a:r>
            <a:r>
              <a:rPr lang="pt-BR" sz="4400" spc="-300" dirty="0">
                <a:latin typeface="Arial Black" panose="020B0A04020102020204" pitchFamily="34" charset="0"/>
                <a:ea typeface="+mj-ea"/>
                <a:cs typeface="Calibri Light" panose="020F0302020204030204" pitchFamily="34" charset="0"/>
              </a:rPr>
              <a:t> 3</a:t>
            </a:r>
            <a:endParaRPr sz="4400" spc="-300">
              <a:latin typeface="Arial Black" panose="020B0A04020102020204" pitchFamily="34" charset="0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42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367009" y="2652238"/>
            <a:ext cx="2402379" cy="2402656"/>
          </a:xfrm>
          <a:prstGeom prst="rect">
            <a:avLst/>
          </a:prstGeom>
        </p:spPr>
      </p:pic>
      <p:sp>
        <p:nvSpPr>
          <p:cNvPr id="58" name="object 39"/>
          <p:cNvSpPr txBox="1"/>
          <p:nvPr/>
        </p:nvSpPr>
        <p:spPr>
          <a:xfrm>
            <a:off x="5266774" y="7993257"/>
            <a:ext cx="12087264" cy="2543516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81">
              <a:lnSpc>
                <a:spcPct val="150000"/>
              </a:lnSpc>
              <a:spcBef>
                <a:spcPts val="101"/>
              </a:spcBef>
            </a:pPr>
            <a:r>
              <a:rPr sz="2800" spc="-10" dirty="0" err="1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Oftalmologia</a:t>
            </a:r>
            <a:r>
              <a:rPr sz="2800" spc="-1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,</a:t>
            </a:r>
            <a:r>
              <a:rPr sz="2800" spc="15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sz="2800" dirty="0" err="1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otorrino</a:t>
            </a:r>
            <a:r>
              <a:rPr sz="2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,</a:t>
            </a:r>
            <a:r>
              <a:rPr sz="2800" spc="3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sz="2800" spc="-35" dirty="0" err="1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cardiologia</a:t>
            </a:r>
            <a:r>
              <a:rPr sz="2800" spc="5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sz="2800" spc="-49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e </a:t>
            </a:r>
            <a:r>
              <a:rPr sz="2800" spc="-10" dirty="0" err="1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ginecologia</a:t>
            </a:r>
            <a:endParaRPr lang="pt-BR" sz="2800" dirty="0">
              <a:solidFill>
                <a:schemeClr val="tx1"/>
              </a:solidFill>
              <a:latin typeface="Gadugi" panose="020B0502040204020203" pitchFamily="34" charset="0"/>
              <a:ea typeface="Gadugi" panose="020B0502040204020203" pitchFamily="34" charset="0"/>
              <a:cs typeface="Century Gothic"/>
            </a:endParaRPr>
          </a:p>
          <a:p>
            <a:pPr marL="12699" marR="5081">
              <a:lnSpc>
                <a:spcPct val="150000"/>
              </a:lnSpc>
              <a:spcBef>
                <a:spcPts val="101"/>
              </a:spcBef>
            </a:pPr>
            <a:r>
              <a:rPr sz="2800" spc="-49" dirty="0" err="1">
                <a:solidFill>
                  <a:schemeClr val="tx1"/>
                </a:solidFill>
                <a:highlight>
                  <a:srgbClr val="FFFF00"/>
                </a:highlight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Colonoscopia</a:t>
            </a:r>
            <a:r>
              <a:rPr sz="2800" spc="-96" dirty="0">
                <a:solidFill>
                  <a:schemeClr val="tx1"/>
                </a:solidFill>
                <a:highlight>
                  <a:srgbClr val="FFFF00"/>
                </a:highlight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sz="2800" spc="-125" dirty="0">
                <a:solidFill>
                  <a:schemeClr val="tx1"/>
                </a:solidFill>
                <a:highlight>
                  <a:srgbClr val="FFFF00"/>
                </a:highlight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e</a:t>
            </a:r>
            <a:r>
              <a:rPr sz="2800" spc="-69" dirty="0">
                <a:solidFill>
                  <a:schemeClr val="tx1"/>
                </a:solidFill>
                <a:highlight>
                  <a:srgbClr val="FFFF00"/>
                </a:highlight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sz="2800" spc="-10" dirty="0" err="1">
                <a:solidFill>
                  <a:schemeClr val="tx1"/>
                </a:solidFill>
                <a:highlight>
                  <a:srgbClr val="FFFF00"/>
                </a:highlight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endoscopia</a:t>
            </a:r>
            <a:endParaRPr lang="pt-BR" sz="2800" spc="-10" dirty="0">
              <a:solidFill>
                <a:schemeClr val="tx1"/>
              </a:solidFill>
              <a:highlight>
                <a:srgbClr val="FFFF00"/>
              </a:highlight>
              <a:latin typeface="Gadugi" panose="020B0502040204020203" pitchFamily="34" charset="0"/>
              <a:ea typeface="Gadugi" panose="020B0502040204020203" pitchFamily="34" charset="0"/>
              <a:cs typeface="Century Gothic"/>
            </a:endParaRPr>
          </a:p>
          <a:p>
            <a:pPr marL="12699" marR="5081">
              <a:lnSpc>
                <a:spcPct val="150000"/>
              </a:lnSpc>
              <a:spcBef>
                <a:spcPts val="101"/>
              </a:spcBef>
            </a:pPr>
            <a:r>
              <a:rPr lang="pt-BR" sz="2800" spc="-4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Ecocardiograma,</a:t>
            </a:r>
            <a:r>
              <a:rPr lang="pt-BR" sz="2800" spc="-86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lang="pt-BR" sz="2800" spc="-3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radiologia,</a:t>
            </a:r>
            <a:r>
              <a:rPr lang="pt-BR" sz="2800" spc="-54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lang="pt-BR" sz="2800" spc="-10" dirty="0">
                <a:solidFill>
                  <a:schemeClr val="tx1"/>
                </a:solidFill>
                <a:highlight>
                  <a:srgbClr val="FFFF00"/>
                </a:highlight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mamografia, </a:t>
            </a:r>
            <a:r>
              <a:rPr lang="pt-BR" sz="2800" dirty="0">
                <a:solidFill>
                  <a:schemeClr val="tx1"/>
                </a:solidFill>
                <a:highlight>
                  <a:srgbClr val="FFFF00"/>
                </a:highlight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ultrassonografia</a:t>
            </a:r>
            <a:r>
              <a:rPr lang="pt-BR" sz="2800" spc="175" dirty="0">
                <a:solidFill>
                  <a:schemeClr val="tx1"/>
                </a:solidFill>
                <a:highlight>
                  <a:srgbClr val="FFFF00"/>
                </a:highlight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lang="pt-BR" sz="2800" spc="-125" dirty="0">
                <a:solidFill>
                  <a:schemeClr val="tx1"/>
                </a:solidFill>
                <a:highlight>
                  <a:srgbClr val="FFFF00"/>
                </a:highlight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e</a:t>
            </a:r>
            <a:r>
              <a:rPr lang="pt-BR" sz="2800" spc="185" dirty="0">
                <a:solidFill>
                  <a:schemeClr val="tx1"/>
                </a:solidFill>
                <a:highlight>
                  <a:srgbClr val="FFFF00"/>
                </a:highlight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lang="pt-BR" sz="2800" spc="-10" dirty="0">
                <a:solidFill>
                  <a:schemeClr val="tx1"/>
                </a:solidFill>
                <a:highlight>
                  <a:srgbClr val="FFFF00"/>
                </a:highlight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tomografia</a:t>
            </a:r>
            <a:br>
              <a:rPr lang="pt-BR" sz="2800" spc="-1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</a:br>
            <a:r>
              <a:rPr lang="pt-BR" sz="2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Pequenas</a:t>
            </a:r>
            <a:r>
              <a:rPr lang="pt-BR" sz="2800" spc="-49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lang="pt-BR" sz="2800" spc="59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cirurgias</a:t>
            </a:r>
            <a:r>
              <a:rPr lang="pt-BR" sz="2800" spc="-35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lang="pt-BR" sz="2800" spc="-125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e</a:t>
            </a:r>
            <a:r>
              <a:rPr lang="pt-BR" sz="2800" spc="-35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lang="pt-BR" sz="2800" spc="-10" dirty="0">
                <a:solidFill>
                  <a:schemeClr val="tx1"/>
                </a:solidFill>
                <a:highlight>
                  <a:srgbClr val="FFFF00"/>
                </a:highlight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biopsia</a:t>
            </a:r>
            <a:endParaRPr sz="2800" dirty="0">
              <a:solidFill>
                <a:schemeClr val="tx1"/>
              </a:solidFill>
              <a:highlight>
                <a:srgbClr val="FFFF00"/>
              </a:highlight>
              <a:latin typeface="Gadugi" panose="020B0502040204020203" pitchFamily="34" charset="0"/>
              <a:ea typeface="Gadugi" panose="020B0502040204020203" pitchFamily="34" charset="0"/>
              <a:cs typeface="Century Gothic"/>
            </a:endParaRPr>
          </a:p>
        </p:txBody>
      </p:sp>
      <p:sp>
        <p:nvSpPr>
          <p:cNvPr id="67" name="Retângulo: Cantos Arredondados 35">
            <a:extLst>
              <a:ext uri="{FF2B5EF4-FFF2-40B4-BE49-F238E27FC236}">
                <a16:creationId xmlns:a16="http://schemas.microsoft.com/office/drawing/2014/main" id="{F20CB6C5-F4B7-BE8C-DC19-972EF1660908}"/>
              </a:ext>
            </a:extLst>
          </p:cNvPr>
          <p:cNvSpPr/>
          <p:nvPr/>
        </p:nvSpPr>
        <p:spPr>
          <a:xfrm>
            <a:off x="2807758" y="2544214"/>
            <a:ext cx="4835546" cy="2622114"/>
          </a:xfrm>
          <a:prstGeom prst="roundRect">
            <a:avLst>
              <a:gd name="adj" fmla="val 8209"/>
            </a:avLst>
          </a:prstGeom>
          <a:solidFill>
            <a:srgbClr val="173D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18">
              <a:lnSpc>
                <a:spcPct val="150000"/>
              </a:lnSpc>
              <a:spcBef>
                <a:spcPts val="101"/>
              </a:spcBef>
            </a:pPr>
            <a:r>
              <a:rPr lang="pt-BR" sz="3600" spc="-300">
                <a:latin typeface="Arial Black" panose="020B0A04020102020204" pitchFamily="34" charset="0"/>
                <a:cs typeface="Calibri Light" panose="020F0302020204030204" pitchFamily="34" charset="0"/>
              </a:rPr>
              <a:t>150 CARRETAS</a:t>
            </a:r>
          </a:p>
          <a:p>
            <a:pPr marL="174618">
              <a:spcBef>
                <a:spcPts val="101"/>
              </a:spcBef>
            </a:pPr>
            <a:r>
              <a:rPr lang="pt-BR" sz="2399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720 MIL </a:t>
            </a:r>
            <a:r>
              <a:rPr lang="pt-BR" sz="2399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cirurgias/ano</a:t>
            </a:r>
          </a:p>
          <a:p>
            <a:pPr marL="174618">
              <a:spcBef>
                <a:spcPts val="101"/>
              </a:spcBef>
            </a:pPr>
            <a:r>
              <a:rPr lang="pt-BR" sz="2399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4,6 milhões </a:t>
            </a:r>
            <a:r>
              <a:rPr lang="pt-BR" sz="2399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de consultas/ano </a:t>
            </a:r>
            <a:br>
              <a:rPr lang="pt-BR" sz="2399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</a:br>
            <a:r>
              <a:rPr lang="pt-BR" sz="2399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9,4 milhões </a:t>
            </a:r>
            <a:r>
              <a:rPr lang="pt-BR" sz="2399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de exames/ano</a:t>
            </a:r>
          </a:p>
        </p:txBody>
      </p:sp>
      <p:grpSp>
        <p:nvGrpSpPr>
          <p:cNvPr id="68" name="Agrupar 67"/>
          <p:cNvGrpSpPr/>
          <p:nvPr/>
        </p:nvGrpSpPr>
        <p:grpSpPr>
          <a:xfrm>
            <a:off x="4492640" y="8057952"/>
            <a:ext cx="541802" cy="419325"/>
            <a:chOff x="-1585941" y="2741716"/>
            <a:chExt cx="799960" cy="619125"/>
          </a:xfrm>
        </p:grpSpPr>
        <p:pic>
          <p:nvPicPr>
            <p:cNvPr id="69" name="Imagem 68" descr="Forma&#10;&#10;O conteúdo gerado por IA pode estar incorreto.">
              <a:extLst>
                <a:ext uri="{FF2B5EF4-FFF2-40B4-BE49-F238E27FC236}">
                  <a16:creationId xmlns:a16="http://schemas.microsoft.com/office/drawing/2014/main" id="{E7044044-1BF9-F261-E925-F6E4A0033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319736" y="2741716"/>
              <a:ext cx="533755" cy="619125"/>
            </a:xfrm>
            <a:prstGeom prst="rect">
              <a:avLst/>
            </a:prstGeom>
          </p:spPr>
        </p:pic>
        <p:pic>
          <p:nvPicPr>
            <p:cNvPr id="70" name="Imagem 69">
              <a:extLst>
                <a:ext uri="{FF2B5EF4-FFF2-40B4-BE49-F238E27FC236}">
                  <a16:creationId xmlns:a16="http://schemas.microsoft.com/office/drawing/2014/main" id="{76BF6E74-29CD-8138-6E2C-08816574F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585941" y="2741716"/>
              <a:ext cx="533755" cy="619125"/>
            </a:xfrm>
            <a:prstGeom prst="rect">
              <a:avLst/>
            </a:prstGeom>
          </p:spPr>
        </p:pic>
      </p:grpSp>
      <p:sp>
        <p:nvSpPr>
          <p:cNvPr id="71" name="Retângulo: Cantos Arredondados 35">
            <a:extLst>
              <a:ext uri="{FF2B5EF4-FFF2-40B4-BE49-F238E27FC236}">
                <a16:creationId xmlns:a16="http://schemas.microsoft.com/office/drawing/2014/main" id="{F20CB6C5-F4B7-BE8C-DC19-972EF1660908}"/>
              </a:ext>
            </a:extLst>
          </p:cNvPr>
          <p:cNvSpPr/>
          <p:nvPr/>
        </p:nvSpPr>
        <p:spPr>
          <a:xfrm>
            <a:off x="7643303" y="2544214"/>
            <a:ext cx="3753946" cy="2622114"/>
          </a:xfrm>
          <a:prstGeom prst="roundRect">
            <a:avLst>
              <a:gd name="adj" fmla="val 8209"/>
            </a:avLst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t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>
              <a:spcBef>
                <a:spcPts val="96"/>
              </a:spcBef>
            </a:pPr>
            <a:endParaRPr lang="pt-BR" sz="3600" spc="-300">
              <a:latin typeface="Arial Black" panose="020B0A04020102020204" pitchFamily="34" charset="0"/>
              <a:cs typeface="Calibri Light" panose="020F0302020204030204" pitchFamily="34" charset="0"/>
            </a:endParaRPr>
          </a:p>
          <a:p>
            <a:pPr marL="174618">
              <a:spcBef>
                <a:spcPts val="96"/>
              </a:spcBef>
            </a:pPr>
            <a:r>
              <a:rPr lang="pt-BR" sz="3600" spc="-300">
                <a:solidFill>
                  <a:schemeClr val="bg1"/>
                </a:solidFill>
                <a:latin typeface="Arial Black" panose="020B0A04020102020204" pitchFamily="34" charset="0"/>
                <a:cs typeface="Calibri Light" panose="020F0302020204030204" pitchFamily="34" charset="0"/>
              </a:rPr>
              <a:t>MUTIRÕES</a:t>
            </a:r>
          </a:p>
          <a:p>
            <a:pPr marL="174618" marR="5081">
              <a:spcBef>
                <a:spcPts val="101"/>
              </a:spcBef>
            </a:pPr>
            <a:r>
              <a:rPr lang="pt-BR" sz="2399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especializados em </a:t>
            </a:r>
            <a:br>
              <a:rPr lang="pt-BR" sz="2399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</a:br>
            <a:r>
              <a:rPr lang="pt-BR" sz="2399" b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áreas remotas e territórios indígenas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092168" y="3066269"/>
            <a:ext cx="1102269" cy="156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599" b="1" spc="15">
                <a:solidFill>
                  <a:schemeClr val="bg1"/>
                </a:solidFill>
                <a:latin typeface="Century Gothic"/>
                <a:cs typeface="Century Gothic"/>
              </a:rPr>
              <a:t>+</a:t>
            </a:r>
            <a:endParaRPr lang="pt-BR" sz="1400">
              <a:solidFill>
                <a:schemeClr val="bg1"/>
              </a:solidFill>
            </a:endParaRPr>
          </a:p>
        </p:txBody>
      </p:sp>
      <p:grpSp>
        <p:nvGrpSpPr>
          <p:cNvPr id="74" name="Agrupar 73"/>
          <p:cNvGrpSpPr/>
          <p:nvPr/>
        </p:nvGrpSpPr>
        <p:grpSpPr>
          <a:xfrm>
            <a:off x="4492640" y="8780908"/>
            <a:ext cx="541802" cy="419325"/>
            <a:chOff x="-1585941" y="2741716"/>
            <a:chExt cx="799960" cy="619125"/>
          </a:xfrm>
        </p:grpSpPr>
        <p:pic>
          <p:nvPicPr>
            <p:cNvPr id="75" name="Imagem 74" descr="Forma&#10;&#10;O conteúdo gerado por IA pode estar incorreto.">
              <a:extLst>
                <a:ext uri="{FF2B5EF4-FFF2-40B4-BE49-F238E27FC236}">
                  <a16:creationId xmlns:a16="http://schemas.microsoft.com/office/drawing/2014/main" id="{E7044044-1BF9-F261-E925-F6E4A0033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319736" y="2741716"/>
              <a:ext cx="533755" cy="619125"/>
            </a:xfrm>
            <a:prstGeom prst="rect">
              <a:avLst/>
            </a:prstGeom>
          </p:spPr>
        </p:pic>
        <p:pic>
          <p:nvPicPr>
            <p:cNvPr id="76" name="Imagem 75">
              <a:extLst>
                <a:ext uri="{FF2B5EF4-FFF2-40B4-BE49-F238E27FC236}">
                  <a16:creationId xmlns:a16="http://schemas.microsoft.com/office/drawing/2014/main" id="{76BF6E74-29CD-8138-6E2C-08816574F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585941" y="2741716"/>
              <a:ext cx="533755" cy="619125"/>
            </a:xfrm>
            <a:prstGeom prst="rect">
              <a:avLst/>
            </a:prstGeom>
          </p:spPr>
        </p:pic>
      </p:grpSp>
      <p:grpSp>
        <p:nvGrpSpPr>
          <p:cNvPr id="77" name="Agrupar 76"/>
          <p:cNvGrpSpPr/>
          <p:nvPr/>
        </p:nvGrpSpPr>
        <p:grpSpPr>
          <a:xfrm>
            <a:off x="4492640" y="9503862"/>
            <a:ext cx="541802" cy="419325"/>
            <a:chOff x="-1585941" y="2741716"/>
            <a:chExt cx="799960" cy="619125"/>
          </a:xfrm>
        </p:grpSpPr>
        <p:pic>
          <p:nvPicPr>
            <p:cNvPr id="78" name="Imagem 77" descr="Forma&#10;&#10;O conteúdo gerado por IA pode estar incorreto.">
              <a:extLst>
                <a:ext uri="{FF2B5EF4-FFF2-40B4-BE49-F238E27FC236}">
                  <a16:creationId xmlns:a16="http://schemas.microsoft.com/office/drawing/2014/main" id="{E7044044-1BF9-F261-E925-F6E4A0033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319736" y="2741716"/>
              <a:ext cx="533755" cy="619125"/>
            </a:xfrm>
            <a:prstGeom prst="rect">
              <a:avLst/>
            </a:prstGeom>
          </p:spPr>
        </p:pic>
        <p:pic>
          <p:nvPicPr>
            <p:cNvPr id="79" name="Imagem 78">
              <a:extLst>
                <a:ext uri="{FF2B5EF4-FFF2-40B4-BE49-F238E27FC236}">
                  <a16:creationId xmlns:a16="http://schemas.microsoft.com/office/drawing/2014/main" id="{76BF6E74-29CD-8138-6E2C-08816574F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585941" y="2741716"/>
              <a:ext cx="533755" cy="619125"/>
            </a:xfrm>
            <a:prstGeom prst="rect">
              <a:avLst/>
            </a:prstGeom>
          </p:spPr>
        </p:pic>
      </p:grpSp>
      <p:grpSp>
        <p:nvGrpSpPr>
          <p:cNvPr id="80" name="Agrupar 79"/>
          <p:cNvGrpSpPr/>
          <p:nvPr/>
        </p:nvGrpSpPr>
        <p:grpSpPr>
          <a:xfrm>
            <a:off x="4492640" y="10131575"/>
            <a:ext cx="541802" cy="419325"/>
            <a:chOff x="-1585941" y="2741716"/>
            <a:chExt cx="799960" cy="619125"/>
          </a:xfrm>
        </p:grpSpPr>
        <p:pic>
          <p:nvPicPr>
            <p:cNvPr id="81" name="Imagem 80" descr="Forma&#10;&#10;O conteúdo gerado por IA pode estar incorreto.">
              <a:extLst>
                <a:ext uri="{FF2B5EF4-FFF2-40B4-BE49-F238E27FC236}">
                  <a16:creationId xmlns:a16="http://schemas.microsoft.com/office/drawing/2014/main" id="{E7044044-1BF9-F261-E925-F6E4A0033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319736" y="2741716"/>
              <a:ext cx="533755" cy="619125"/>
            </a:xfrm>
            <a:prstGeom prst="rect">
              <a:avLst/>
            </a:prstGeom>
          </p:spPr>
        </p:pic>
        <p:pic>
          <p:nvPicPr>
            <p:cNvPr id="82" name="Imagem 81">
              <a:extLst>
                <a:ext uri="{FF2B5EF4-FFF2-40B4-BE49-F238E27FC236}">
                  <a16:creationId xmlns:a16="http://schemas.microsoft.com/office/drawing/2014/main" id="{76BF6E74-29CD-8138-6E2C-08816574F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585941" y="2741716"/>
              <a:ext cx="533755" cy="619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0314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g object 16">
            <a:extLst>
              <a:ext uri="{FF2B5EF4-FFF2-40B4-BE49-F238E27FC236}">
                <a16:creationId xmlns:a16="http://schemas.microsoft.com/office/drawing/2014/main" id="{87ECD44A-04CF-5199-4F52-A174495925A9}"/>
              </a:ext>
            </a:extLst>
          </p:cNvPr>
          <p:cNvPicPr/>
          <p:nvPr/>
        </p:nvPicPr>
        <p:blipFill rotWithShape="1">
          <a:blip r:embed="rId2" cstate="print"/>
          <a:srcRect l="41199"/>
          <a:stretch/>
        </p:blipFill>
        <p:spPr>
          <a:xfrm>
            <a:off x="-125650" y="409"/>
            <a:ext cx="20228535" cy="11308512"/>
          </a:xfrm>
          <a:prstGeom prst="rect">
            <a:avLst/>
          </a:prstGeom>
        </p:spPr>
      </p:pic>
      <p:sp>
        <p:nvSpPr>
          <p:cNvPr id="31" name="object 17"/>
          <p:cNvSpPr/>
          <p:nvPr/>
        </p:nvSpPr>
        <p:spPr>
          <a:xfrm>
            <a:off x="11016277" y="6400295"/>
            <a:ext cx="8830197" cy="1438808"/>
          </a:xfrm>
          <a:custGeom>
            <a:avLst/>
            <a:gdLst/>
            <a:ahLst/>
            <a:cxnLst/>
            <a:rect l="l" t="t" r="r" b="b"/>
            <a:pathLst>
              <a:path w="8339455" h="1438910">
                <a:moveTo>
                  <a:pt x="8098679" y="184"/>
                </a:moveTo>
                <a:lnTo>
                  <a:pt x="239609" y="184"/>
                </a:lnTo>
                <a:lnTo>
                  <a:pt x="191271" y="5054"/>
                </a:lnTo>
                <a:lnTo>
                  <a:pt x="146245" y="19021"/>
                </a:lnTo>
                <a:lnTo>
                  <a:pt x="105495" y="41123"/>
                </a:lnTo>
                <a:lnTo>
                  <a:pt x="69989" y="70397"/>
                </a:lnTo>
                <a:lnTo>
                  <a:pt x="40692" y="105880"/>
                </a:lnTo>
                <a:lnTo>
                  <a:pt x="18569" y="146609"/>
                </a:lnTo>
                <a:lnTo>
                  <a:pt x="4587" y="191622"/>
                </a:lnTo>
                <a:lnTo>
                  <a:pt x="-287" y="239954"/>
                </a:lnTo>
                <a:lnTo>
                  <a:pt x="-287" y="1199161"/>
                </a:lnTo>
                <a:lnTo>
                  <a:pt x="4587" y="1247499"/>
                </a:lnTo>
                <a:lnTo>
                  <a:pt x="18569" y="1292525"/>
                </a:lnTo>
                <a:lnTo>
                  <a:pt x="40692" y="1333275"/>
                </a:lnTo>
                <a:lnTo>
                  <a:pt x="69989" y="1368781"/>
                </a:lnTo>
                <a:lnTo>
                  <a:pt x="105495" y="1398078"/>
                </a:lnTo>
                <a:lnTo>
                  <a:pt x="146245" y="1420201"/>
                </a:lnTo>
                <a:lnTo>
                  <a:pt x="191271" y="1434182"/>
                </a:lnTo>
                <a:lnTo>
                  <a:pt x="239609" y="1439058"/>
                </a:lnTo>
                <a:lnTo>
                  <a:pt x="8098679" y="1439058"/>
                </a:lnTo>
                <a:lnTo>
                  <a:pt x="8147011" y="1434182"/>
                </a:lnTo>
                <a:lnTo>
                  <a:pt x="8192023" y="1420201"/>
                </a:lnTo>
                <a:lnTo>
                  <a:pt x="8232752" y="1398078"/>
                </a:lnTo>
                <a:lnTo>
                  <a:pt x="8268235" y="1368781"/>
                </a:lnTo>
                <a:lnTo>
                  <a:pt x="8297509" y="1333275"/>
                </a:lnTo>
                <a:lnTo>
                  <a:pt x="8319611" y="1292525"/>
                </a:lnTo>
                <a:lnTo>
                  <a:pt x="8333579" y="1247499"/>
                </a:lnTo>
                <a:lnTo>
                  <a:pt x="8338448" y="1199161"/>
                </a:lnTo>
                <a:lnTo>
                  <a:pt x="8338448" y="239954"/>
                </a:lnTo>
                <a:lnTo>
                  <a:pt x="8333579" y="191622"/>
                </a:lnTo>
                <a:lnTo>
                  <a:pt x="8319611" y="146609"/>
                </a:lnTo>
                <a:lnTo>
                  <a:pt x="8297509" y="105880"/>
                </a:lnTo>
                <a:lnTo>
                  <a:pt x="8268235" y="70397"/>
                </a:lnTo>
                <a:lnTo>
                  <a:pt x="8232752" y="41123"/>
                </a:lnTo>
                <a:lnTo>
                  <a:pt x="8192023" y="19021"/>
                </a:lnTo>
                <a:lnTo>
                  <a:pt x="8147011" y="5054"/>
                </a:lnTo>
                <a:lnTo>
                  <a:pt x="8098679" y="18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2" name="object 2"/>
          <p:cNvSpPr/>
          <p:nvPr/>
        </p:nvSpPr>
        <p:spPr>
          <a:xfrm>
            <a:off x="706" y="291937"/>
            <a:ext cx="5078373" cy="1414046"/>
          </a:xfrm>
          <a:custGeom>
            <a:avLst/>
            <a:gdLst/>
            <a:ahLst/>
            <a:cxnLst/>
            <a:rect l="l" t="t" r="r" b="b"/>
            <a:pathLst>
              <a:path w="5078730" h="1414145">
                <a:moveTo>
                  <a:pt x="4842514" y="278"/>
                </a:moveTo>
                <a:lnTo>
                  <a:pt x="0" y="278"/>
                </a:lnTo>
                <a:lnTo>
                  <a:pt x="0" y="1414133"/>
                </a:lnTo>
                <a:lnTo>
                  <a:pt x="4842514" y="1414133"/>
                </a:lnTo>
                <a:lnTo>
                  <a:pt x="4889974" y="1409344"/>
                </a:lnTo>
                <a:lnTo>
                  <a:pt x="4934186" y="1395610"/>
                </a:lnTo>
                <a:lnTo>
                  <a:pt x="4974201" y="1373877"/>
                </a:lnTo>
                <a:lnTo>
                  <a:pt x="5009070" y="1345095"/>
                </a:lnTo>
                <a:lnTo>
                  <a:pt x="5037844" y="1310210"/>
                </a:lnTo>
                <a:lnTo>
                  <a:pt x="5059571" y="1270172"/>
                </a:lnTo>
                <a:lnTo>
                  <a:pt x="5073304" y="1225929"/>
                </a:lnTo>
                <a:lnTo>
                  <a:pt x="5078093" y="1178427"/>
                </a:lnTo>
                <a:lnTo>
                  <a:pt x="5078093" y="235857"/>
                </a:lnTo>
                <a:lnTo>
                  <a:pt x="5073304" y="188397"/>
                </a:lnTo>
                <a:lnTo>
                  <a:pt x="5059571" y="144185"/>
                </a:lnTo>
                <a:lnTo>
                  <a:pt x="5037844" y="104170"/>
                </a:lnTo>
                <a:lnTo>
                  <a:pt x="5009070" y="69301"/>
                </a:lnTo>
                <a:lnTo>
                  <a:pt x="4974201" y="40527"/>
                </a:lnTo>
                <a:lnTo>
                  <a:pt x="4934186" y="18800"/>
                </a:lnTo>
                <a:lnTo>
                  <a:pt x="4889974" y="5067"/>
                </a:lnTo>
                <a:lnTo>
                  <a:pt x="4842514" y="2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grpSp>
        <p:nvGrpSpPr>
          <p:cNvPr id="3" name="object 3"/>
          <p:cNvGrpSpPr/>
          <p:nvPr/>
        </p:nvGrpSpPr>
        <p:grpSpPr>
          <a:xfrm>
            <a:off x="15903419" y="8964031"/>
            <a:ext cx="4200865" cy="2344890"/>
            <a:chOff x="15903829" y="8964262"/>
            <a:chExt cx="4201160" cy="2345055"/>
          </a:xfrm>
        </p:grpSpPr>
        <p:sp>
          <p:nvSpPr>
            <p:cNvPr id="4" name="object 4"/>
            <p:cNvSpPr/>
            <p:nvPr/>
          </p:nvSpPr>
          <p:spPr>
            <a:xfrm>
              <a:off x="18361914" y="8964262"/>
              <a:ext cx="1743075" cy="2345055"/>
            </a:xfrm>
            <a:custGeom>
              <a:avLst/>
              <a:gdLst/>
              <a:ahLst/>
              <a:cxnLst/>
              <a:rect l="l" t="t" r="r" b="b"/>
              <a:pathLst>
                <a:path w="1743075" h="2345054">
                  <a:moveTo>
                    <a:pt x="-464" y="59"/>
                  </a:moveTo>
                  <a:lnTo>
                    <a:pt x="-464" y="2345051"/>
                  </a:lnTo>
                  <a:lnTo>
                    <a:pt x="1742185" y="2345051"/>
                  </a:lnTo>
                  <a:lnTo>
                    <a:pt x="1742185" y="1010804"/>
                  </a:lnTo>
                  <a:lnTo>
                    <a:pt x="-464" y="59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5" name="object 5"/>
            <p:cNvSpPr/>
            <p:nvPr/>
          </p:nvSpPr>
          <p:spPr>
            <a:xfrm>
              <a:off x="15903829" y="8964262"/>
              <a:ext cx="4043679" cy="2345055"/>
            </a:xfrm>
            <a:custGeom>
              <a:avLst/>
              <a:gdLst/>
              <a:ahLst/>
              <a:cxnLst/>
              <a:rect l="l" t="t" r="r" b="b"/>
              <a:pathLst>
                <a:path w="4043680" h="2345054">
                  <a:moveTo>
                    <a:pt x="-401" y="59"/>
                  </a:moveTo>
                  <a:lnTo>
                    <a:pt x="-401" y="2345052"/>
                  </a:lnTo>
                  <a:lnTo>
                    <a:pt x="4042685" y="2345051"/>
                  </a:lnTo>
                  <a:lnTo>
                    <a:pt x="-401" y="59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body" idx="4294967295"/>
          </p:nvPr>
        </p:nvSpPr>
        <p:spPr>
          <a:xfrm>
            <a:off x="0" y="2095500"/>
            <a:ext cx="8915400" cy="272125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81">
              <a:spcBef>
                <a:spcPts val="101"/>
              </a:spcBef>
            </a:pPr>
            <a:r>
              <a:rPr sz="4400" spc="-150" dirty="0">
                <a:solidFill>
                  <a:schemeClr val="bg1"/>
                </a:solidFill>
                <a:latin typeface="Arial Black" panose="020B0A04020102020204" pitchFamily="34" charset="0"/>
              </a:rPr>
              <a:t>OFERTAR ATÉ </a:t>
            </a:r>
            <a:br>
              <a:rPr lang="pt-BR" sz="4400" spc="-15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sz="4400" spc="-150" dirty="0">
                <a:solidFill>
                  <a:srgbClr val="FFFF00"/>
                </a:solidFill>
                <a:latin typeface="Arial Black" panose="020B0A04020102020204" pitchFamily="34" charset="0"/>
              </a:rPr>
              <a:t>6.300 VEÍCULOS </a:t>
            </a:r>
            <a:r>
              <a:rPr sz="4400" spc="-150" dirty="0">
                <a:solidFill>
                  <a:schemeClr val="bg1"/>
                </a:solidFill>
                <a:latin typeface="Arial Black" panose="020B0A04020102020204" pitchFamily="34" charset="0"/>
              </a:rPr>
              <a:t>PARA </a:t>
            </a:r>
            <a:br>
              <a:rPr lang="pt-BR" sz="4400" spc="-15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sz="4400" spc="-150" dirty="0">
                <a:solidFill>
                  <a:schemeClr val="bg1"/>
                </a:solidFill>
                <a:latin typeface="Arial Black" panose="020B0A04020102020204" pitchFamily="34" charset="0"/>
              </a:rPr>
              <a:t>LEVAR OS PACIENTES ATÉ OS SERVIÇOS ESPECIALIZADOS</a:t>
            </a:r>
          </a:p>
        </p:txBody>
      </p:sp>
      <p:sp>
        <p:nvSpPr>
          <p:cNvPr id="9" name="object 9"/>
          <p:cNvSpPr/>
          <p:nvPr/>
        </p:nvSpPr>
        <p:spPr>
          <a:xfrm>
            <a:off x="11016277" y="1445524"/>
            <a:ext cx="7604953" cy="1438808"/>
          </a:xfrm>
          <a:custGeom>
            <a:avLst/>
            <a:gdLst/>
            <a:ahLst/>
            <a:cxnLst/>
            <a:rect l="l" t="t" r="r" b="b"/>
            <a:pathLst>
              <a:path w="8339455" h="1438910">
                <a:moveTo>
                  <a:pt x="8098677" y="249"/>
                </a:moveTo>
                <a:lnTo>
                  <a:pt x="239481" y="249"/>
                </a:lnTo>
                <a:lnTo>
                  <a:pt x="191148" y="5119"/>
                </a:lnTo>
                <a:lnTo>
                  <a:pt x="146136" y="19086"/>
                </a:lnTo>
                <a:lnTo>
                  <a:pt x="105407" y="41188"/>
                </a:lnTo>
                <a:lnTo>
                  <a:pt x="69924" y="70462"/>
                </a:lnTo>
                <a:lnTo>
                  <a:pt x="40650" y="105945"/>
                </a:lnTo>
                <a:lnTo>
                  <a:pt x="18548" y="146674"/>
                </a:lnTo>
                <a:lnTo>
                  <a:pt x="4580" y="191686"/>
                </a:lnTo>
                <a:lnTo>
                  <a:pt x="-288" y="240019"/>
                </a:lnTo>
                <a:lnTo>
                  <a:pt x="-288" y="1199225"/>
                </a:lnTo>
                <a:lnTo>
                  <a:pt x="4580" y="1247563"/>
                </a:lnTo>
                <a:lnTo>
                  <a:pt x="18548" y="1292590"/>
                </a:lnTo>
                <a:lnTo>
                  <a:pt x="40650" y="1333339"/>
                </a:lnTo>
                <a:lnTo>
                  <a:pt x="69924" y="1368846"/>
                </a:lnTo>
                <a:lnTo>
                  <a:pt x="105407" y="1398143"/>
                </a:lnTo>
                <a:lnTo>
                  <a:pt x="146136" y="1420265"/>
                </a:lnTo>
                <a:lnTo>
                  <a:pt x="191148" y="1434247"/>
                </a:lnTo>
                <a:lnTo>
                  <a:pt x="239481" y="1439122"/>
                </a:lnTo>
                <a:lnTo>
                  <a:pt x="8098677" y="1439122"/>
                </a:lnTo>
                <a:lnTo>
                  <a:pt x="8147009" y="1434247"/>
                </a:lnTo>
                <a:lnTo>
                  <a:pt x="8192022" y="1420265"/>
                </a:lnTo>
                <a:lnTo>
                  <a:pt x="8232751" y="1398143"/>
                </a:lnTo>
                <a:lnTo>
                  <a:pt x="8268234" y="1368846"/>
                </a:lnTo>
                <a:lnTo>
                  <a:pt x="8297508" y="1333339"/>
                </a:lnTo>
                <a:lnTo>
                  <a:pt x="8319610" y="1292590"/>
                </a:lnTo>
                <a:lnTo>
                  <a:pt x="8333577" y="1247563"/>
                </a:lnTo>
                <a:lnTo>
                  <a:pt x="8338447" y="1199225"/>
                </a:lnTo>
                <a:lnTo>
                  <a:pt x="8338447" y="240019"/>
                </a:lnTo>
                <a:lnTo>
                  <a:pt x="8333577" y="191686"/>
                </a:lnTo>
                <a:lnTo>
                  <a:pt x="8319610" y="146674"/>
                </a:lnTo>
                <a:lnTo>
                  <a:pt x="8297508" y="105945"/>
                </a:lnTo>
                <a:lnTo>
                  <a:pt x="8268234" y="70462"/>
                </a:lnTo>
                <a:lnTo>
                  <a:pt x="8232751" y="41188"/>
                </a:lnTo>
                <a:lnTo>
                  <a:pt x="8192022" y="19086"/>
                </a:lnTo>
                <a:lnTo>
                  <a:pt x="8147009" y="5119"/>
                </a:lnTo>
                <a:lnTo>
                  <a:pt x="8098677" y="24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10" name="object 10"/>
          <p:cNvSpPr txBox="1"/>
          <p:nvPr/>
        </p:nvSpPr>
        <p:spPr>
          <a:xfrm>
            <a:off x="14656976" y="1853245"/>
            <a:ext cx="3113200" cy="566821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1"/>
              </a:spcBef>
            </a:pPr>
            <a:r>
              <a:rPr lang="pt-BR" sz="3600" spc="-150">
                <a:solidFill>
                  <a:srgbClr val="3B3B3B"/>
                </a:solidFill>
                <a:latin typeface="Arial Black" panose="020B0A04020102020204" pitchFamily="34" charset="0"/>
                <a:cs typeface="Century Gothic"/>
              </a:rPr>
              <a:t>Ambulâncias</a:t>
            </a:r>
            <a:endParaRPr lang="pt-BR" sz="3600" spc="-150">
              <a:latin typeface="Arial Black" panose="020B0A04020102020204" pitchFamily="34" charset="0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06928" y="5481241"/>
            <a:ext cx="8552520" cy="2125966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1"/>
              </a:spcBef>
            </a:pPr>
            <a:r>
              <a:rPr sz="3000" b="1" spc="165" err="1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Prioridade</a:t>
            </a:r>
            <a:r>
              <a:rPr sz="3000" b="1" spc="-5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sz="3000" b="1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para</a:t>
            </a:r>
            <a:r>
              <a:rPr sz="3000" b="1" spc="5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sz="3000" b="1" spc="54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o</a:t>
            </a:r>
            <a:r>
              <a:rPr sz="3000" b="1" spc="2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sz="3000" b="1" spc="54" err="1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cuidado</a:t>
            </a:r>
            <a:r>
              <a:rPr sz="3000" b="1" spc="1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sz="3000" b="1" err="1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ao</a:t>
            </a:r>
            <a:r>
              <a:rPr sz="3000" b="1" spc="2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sz="3000" b="1" spc="-10" err="1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câncer</a:t>
            </a:r>
            <a:endParaRPr sz="3000">
              <a:latin typeface="Gadugi" panose="020B0502040204020203" pitchFamily="34" charset="0"/>
              <a:ea typeface="Gadugi" panose="020B0502040204020203" pitchFamily="34" charset="0"/>
              <a:cs typeface="Century Gothic"/>
            </a:endParaRPr>
          </a:p>
          <a:p>
            <a:pPr>
              <a:spcBef>
                <a:spcPts val="1570"/>
              </a:spcBef>
            </a:pPr>
            <a:endParaRPr sz="3000">
              <a:latin typeface="Gadugi" panose="020B0502040204020203" pitchFamily="34" charset="0"/>
              <a:ea typeface="Gadugi" panose="020B0502040204020203" pitchFamily="34" charset="0"/>
              <a:cs typeface="Century Gothic"/>
            </a:endParaRPr>
          </a:p>
          <a:p>
            <a:pPr marR="604492"/>
            <a:r>
              <a:rPr sz="3199" b="1" spc="180" err="1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Até</a:t>
            </a:r>
            <a:r>
              <a:rPr sz="3199" b="1" spc="-25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sz="3199" b="1" spc="-13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1,2</a:t>
            </a:r>
            <a:r>
              <a:rPr sz="3199" b="1" spc="-35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sz="3199" b="1" spc="155" err="1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milhão</a:t>
            </a:r>
            <a:r>
              <a:rPr sz="3199" b="1" spc="-45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sz="3199" b="1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de</a:t>
            </a:r>
            <a:r>
              <a:rPr sz="3199" b="1" spc="-15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sz="3199" b="1" spc="96" err="1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pacientes</a:t>
            </a:r>
            <a:r>
              <a:rPr sz="3199" b="1" spc="96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sz="3199" b="1" spc="101" err="1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beneficiados</a:t>
            </a:r>
            <a:r>
              <a:rPr sz="3199" b="1" spc="-3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sz="3199" b="1" spc="175" err="1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por</a:t>
            </a:r>
            <a:r>
              <a:rPr sz="3199" b="1" spc="-2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 </a:t>
            </a:r>
            <a:r>
              <a:rPr sz="3199" b="1" spc="175" err="1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  <a:cs typeface="Century Gothic"/>
              </a:rPr>
              <a:t>mês</a:t>
            </a:r>
            <a:endParaRPr sz="3199">
              <a:latin typeface="Gadugi" panose="020B0502040204020203" pitchFamily="34" charset="0"/>
              <a:ea typeface="Gadugi" panose="020B0502040204020203" pitchFamily="34" charset="0"/>
              <a:cs typeface="Century Gothic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176" y="394440"/>
            <a:ext cx="4091282" cy="1285254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577642" y="5560975"/>
            <a:ext cx="472606" cy="424292"/>
            <a:chOff x="750887" y="5218398"/>
            <a:chExt cx="317500" cy="260350"/>
          </a:xfrm>
        </p:grpSpPr>
        <p:sp>
          <p:nvSpPr>
            <p:cNvPr id="15" name="object 15"/>
            <p:cNvSpPr/>
            <p:nvPr/>
          </p:nvSpPr>
          <p:spPr>
            <a:xfrm>
              <a:off x="843673" y="5218398"/>
              <a:ext cx="224790" cy="260350"/>
            </a:xfrm>
            <a:custGeom>
              <a:avLst/>
              <a:gdLst/>
              <a:ahLst/>
              <a:cxnLst/>
              <a:rect l="l" t="t" r="r" b="b"/>
              <a:pathLst>
                <a:path w="224790" h="260350">
                  <a:moveTo>
                    <a:pt x="-21" y="153"/>
                  </a:moveTo>
                  <a:lnTo>
                    <a:pt x="-21" y="260370"/>
                  </a:lnTo>
                  <a:lnTo>
                    <a:pt x="224293" y="130325"/>
                  </a:lnTo>
                  <a:lnTo>
                    <a:pt x="-21" y="153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750887" y="5218398"/>
              <a:ext cx="224790" cy="260350"/>
            </a:xfrm>
            <a:custGeom>
              <a:avLst/>
              <a:gdLst/>
              <a:ahLst/>
              <a:cxnLst/>
              <a:rect l="l" t="t" r="r" b="b"/>
              <a:pathLst>
                <a:path w="224790" h="260350">
                  <a:moveTo>
                    <a:pt x="-18" y="153"/>
                  </a:moveTo>
                  <a:lnTo>
                    <a:pt x="-18" y="260370"/>
                  </a:lnTo>
                  <a:lnTo>
                    <a:pt x="224295" y="130325"/>
                  </a:lnTo>
                  <a:lnTo>
                    <a:pt x="-18" y="153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sp>
        <p:nvSpPr>
          <p:cNvPr id="17" name="object 17"/>
          <p:cNvSpPr/>
          <p:nvPr/>
        </p:nvSpPr>
        <p:spPr>
          <a:xfrm>
            <a:off x="11016275" y="4006172"/>
            <a:ext cx="8199996" cy="1438808"/>
          </a:xfrm>
          <a:custGeom>
            <a:avLst/>
            <a:gdLst/>
            <a:ahLst/>
            <a:cxnLst/>
            <a:rect l="l" t="t" r="r" b="b"/>
            <a:pathLst>
              <a:path w="8339455" h="1438910">
                <a:moveTo>
                  <a:pt x="8098679" y="184"/>
                </a:moveTo>
                <a:lnTo>
                  <a:pt x="239609" y="184"/>
                </a:lnTo>
                <a:lnTo>
                  <a:pt x="191271" y="5054"/>
                </a:lnTo>
                <a:lnTo>
                  <a:pt x="146245" y="19021"/>
                </a:lnTo>
                <a:lnTo>
                  <a:pt x="105495" y="41123"/>
                </a:lnTo>
                <a:lnTo>
                  <a:pt x="69989" y="70397"/>
                </a:lnTo>
                <a:lnTo>
                  <a:pt x="40692" y="105880"/>
                </a:lnTo>
                <a:lnTo>
                  <a:pt x="18569" y="146609"/>
                </a:lnTo>
                <a:lnTo>
                  <a:pt x="4587" y="191622"/>
                </a:lnTo>
                <a:lnTo>
                  <a:pt x="-287" y="239954"/>
                </a:lnTo>
                <a:lnTo>
                  <a:pt x="-287" y="1199161"/>
                </a:lnTo>
                <a:lnTo>
                  <a:pt x="4587" y="1247499"/>
                </a:lnTo>
                <a:lnTo>
                  <a:pt x="18569" y="1292525"/>
                </a:lnTo>
                <a:lnTo>
                  <a:pt x="40692" y="1333275"/>
                </a:lnTo>
                <a:lnTo>
                  <a:pt x="69989" y="1368781"/>
                </a:lnTo>
                <a:lnTo>
                  <a:pt x="105495" y="1398078"/>
                </a:lnTo>
                <a:lnTo>
                  <a:pt x="146245" y="1420201"/>
                </a:lnTo>
                <a:lnTo>
                  <a:pt x="191271" y="1434182"/>
                </a:lnTo>
                <a:lnTo>
                  <a:pt x="239609" y="1439058"/>
                </a:lnTo>
                <a:lnTo>
                  <a:pt x="8098679" y="1439058"/>
                </a:lnTo>
                <a:lnTo>
                  <a:pt x="8147011" y="1434182"/>
                </a:lnTo>
                <a:lnTo>
                  <a:pt x="8192023" y="1420201"/>
                </a:lnTo>
                <a:lnTo>
                  <a:pt x="8232752" y="1398078"/>
                </a:lnTo>
                <a:lnTo>
                  <a:pt x="8268235" y="1368781"/>
                </a:lnTo>
                <a:lnTo>
                  <a:pt x="8297509" y="1333275"/>
                </a:lnTo>
                <a:lnTo>
                  <a:pt x="8319611" y="1292525"/>
                </a:lnTo>
                <a:lnTo>
                  <a:pt x="8333579" y="1247499"/>
                </a:lnTo>
                <a:lnTo>
                  <a:pt x="8338448" y="1199161"/>
                </a:lnTo>
                <a:lnTo>
                  <a:pt x="8338448" y="239954"/>
                </a:lnTo>
                <a:lnTo>
                  <a:pt x="8333579" y="191622"/>
                </a:lnTo>
                <a:lnTo>
                  <a:pt x="8319611" y="146609"/>
                </a:lnTo>
                <a:lnTo>
                  <a:pt x="8297509" y="105880"/>
                </a:lnTo>
                <a:lnTo>
                  <a:pt x="8268235" y="70397"/>
                </a:lnTo>
                <a:lnTo>
                  <a:pt x="8232752" y="41123"/>
                </a:lnTo>
                <a:lnTo>
                  <a:pt x="8192023" y="19021"/>
                </a:lnTo>
                <a:lnTo>
                  <a:pt x="8147011" y="5054"/>
                </a:lnTo>
                <a:lnTo>
                  <a:pt x="8098679" y="18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18" name="object 18"/>
          <p:cNvSpPr txBox="1"/>
          <p:nvPr/>
        </p:nvSpPr>
        <p:spPr>
          <a:xfrm>
            <a:off x="16182136" y="4442186"/>
            <a:ext cx="1742980" cy="566821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>
              <a:spcBef>
                <a:spcPts val="101"/>
              </a:spcBef>
            </a:pPr>
            <a:r>
              <a:rPr lang="pt-BR" sz="3600" spc="-150">
                <a:solidFill>
                  <a:srgbClr val="3B3B3B"/>
                </a:solidFill>
                <a:latin typeface="Arial Black" panose="020B0A04020102020204" pitchFamily="34" charset="0"/>
                <a:cs typeface="Century Gothic"/>
              </a:rPr>
              <a:t>Vans</a:t>
            </a:r>
            <a:endParaRPr lang="pt-BR" sz="3600" spc="-150">
              <a:latin typeface="Arial Black" panose="020B0A04020102020204" pitchFamily="34" charset="0"/>
              <a:cs typeface="Century Gothic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97931" y="3265882"/>
            <a:ext cx="4837048" cy="2215359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6213576" y="6943652"/>
            <a:ext cx="3348988" cy="567461"/>
          </a:xfrm>
          <a:prstGeom prst="rect">
            <a:avLst/>
          </a:prstGeom>
        </p:spPr>
        <p:txBody>
          <a:bodyPr vert="horz" wrap="square" lIns="0" tIns="13333" rIns="0" bIns="0" rtlCol="0">
            <a:spAutoFit/>
          </a:bodyPr>
          <a:lstStyle/>
          <a:p>
            <a:pPr marL="12699">
              <a:spcBef>
                <a:spcPts val="106"/>
              </a:spcBef>
            </a:pPr>
            <a:r>
              <a:rPr lang="pt-BR" sz="3600" spc="-150">
                <a:solidFill>
                  <a:srgbClr val="3B3B3B"/>
                </a:solidFill>
                <a:latin typeface="Arial Black" panose="020B0A04020102020204" pitchFamily="34" charset="0"/>
                <a:cs typeface="Century Gothic"/>
              </a:rPr>
              <a:t>Micro-ônibus</a:t>
            </a:r>
            <a:endParaRPr lang="pt-BR" sz="3600" spc="-150">
              <a:latin typeface="Arial Black" panose="020B0A04020102020204" pitchFamily="34" charset="0"/>
              <a:cs typeface="Century Gothic"/>
            </a:endParaRPr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16279" y="914039"/>
            <a:ext cx="3410618" cy="196720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76731" y="5575089"/>
            <a:ext cx="5935927" cy="247401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13281" y="10065062"/>
            <a:ext cx="3838559" cy="738399"/>
          </a:xfrm>
          <a:prstGeom prst="rect">
            <a:avLst/>
          </a:prstGeom>
        </p:spPr>
      </p:pic>
      <p:grpSp>
        <p:nvGrpSpPr>
          <p:cNvPr id="32" name="object 14"/>
          <p:cNvGrpSpPr/>
          <p:nvPr/>
        </p:nvGrpSpPr>
        <p:grpSpPr>
          <a:xfrm>
            <a:off x="1594725" y="6634370"/>
            <a:ext cx="472606" cy="424292"/>
            <a:chOff x="750887" y="5218398"/>
            <a:chExt cx="317500" cy="260350"/>
          </a:xfrm>
        </p:grpSpPr>
        <p:sp>
          <p:nvSpPr>
            <p:cNvPr id="33" name="object 15"/>
            <p:cNvSpPr/>
            <p:nvPr/>
          </p:nvSpPr>
          <p:spPr>
            <a:xfrm>
              <a:off x="843673" y="5218398"/>
              <a:ext cx="224790" cy="260350"/>
            </a:xfrm>
            <a:custGeom>
              <a:avLst/>
              <a:gdLst/>
              <a:ahLst/>
              <a:cxnLst/>
              <a:rect l="l" t="t" r="r" b="b"/>
              <a:pathLst>
                <a:path w="224790" h="260350">
                  <a:moveTo>
                    <a:pt x="-21" y="153"/>
                  </a:moveTo>
                  <a:lnTo>
                    <a:pt x="-21" y="260370"/>
                  </a:lnTo>
                  <a:lnTo>
                    <a:pt x="224293" y="130325"/>
                  </a:lnTo>
                  <a:lnTo>
                    <a:pt x="-21" y="153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34" name="object 16"/>
            <p:cNvSpPr/>
            <p:nvPr/>
          </p:nvSpPr>
          <p:spPr>
            <a:xfrm>
              <a:off x="750887" y="5218398"/>
              <a:ext cx="224790" cy="260350"/>
            </a:xfrm>
            <a:custGeom>
              <a:avLst/>
              <a:gdLst/>
              <a:ahLst/>
              <a:cxnLst/>
              <a:rect l="l" t="t" r="r" b="b"/>
              <a:pathLst>
                <a:path w="224790" h="260350">
                  <a:moveTo>
                    <a:pt x="-18" y="153"/>
                  </a:moveTo>
                  <a:lnTo>
                    <a:pt x="-18" y="260370"/>
                  </a:lnTo>
                  <a:lnTo>
                    <a:pt x="224295" y="130325"/>
                  </a:lnTo>
                  <a:lnTo>
                    <a:pt x="-18" y="153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94911" y="5905502"/>
            <a:ext cx="11814181" cy="2720359"/>
          </a:xfrm>
          <a:prstGeom prst="rect">
            <a:avLst/>
          </a:prstGeom>
        </p:spPr>
        <p:txBody>
          <a:bodyPr vert="horz" wrap="square" lIns="0" tIns="12064" rIns="0" bIns="0" rtlCol="0" anchor="t">
            <a:spAutoFit/>
          </a:bodyPr>
          <a:lstStyle/>
          <a:p>
            <a:pPr marL="12699" algn="ctr">
              <a:spcBef>
                <a:spcPts val="96"/>
              </a:spcBef>
            </a:pPr>
            <a:r>
              <a:rPr lang="pt-BR" sz="8799" b="0" spc="-150" dirty="0">
                <a:latin typeface="Arial Black" panose="020B0A04020102020204" pitchFamily="34" charset="0"/>
              </a:rPr>
              <a:t>“Tempo é Vida”</a:t>
            </a:r>
            <a:br>
              <a:rPr lang="pt-BR" sz="8799" b="0" spc="-150" dirty="0">
                <a:latin typeface="Arial Black" panose="020B0A04020102020204" pitchFamily="34" charset="0"/>
              </a:rPr>
            </a:br>
            <a:r>
              <a:rPr lang="pt-BR" sz="8799" b="0" spc="-150" dirty="0">
                <a:latin typeface="Arial Black" panose="020B0A04020102020204" pitchFamily="34" charset="0"/>
              </a:rPr>
              <a:t>Obrigado!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4526" y="9127974"/>
            <a:ext cx="6032590" cy="116044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06" y="10984840"/>
            <a:ext cx="20102688" cy="323827"/>
            <a:chOff x="0" y="10985213"/>
            <a:chExt cx="20104100" cy="323850"/>
          </a:xfrm>
        </p:grpSpPr>
        <p:sp>
          <p:nvSpPr>
            <p:cNvPr id="5" name="object 5"/>
            <p:cNvSpPr/>
            <p:nvPr/>
          </p:nvSpPr>
          <p:spPr>
            <a:xfrm>
              <a:off x="0" y="10985213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897" y="8"/>
                  </a:moveTo>
                  <a:lnTo>
                    <a:pt x="0" y="8"/>
                  </a:lnTo>
                  <a:lnTo>
                    <a:pt x="0" y="323850"/>
                  </a:lnTo>
                  <a:lnTo>
                    <a:pt x="5025897" y="323850"/>
                  </a:lnTo>
                  <a:lnTo>
                    <a:pt x="5025897" y="8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6" name="object 6"/>
            <p:cNvSpPr/>
            <p:nvPr/>
          </p:nvSpPr>
          <p:spPr>
            <a:xfrm>
              <a:off x="5026025" y="10985213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770" y="8"/>
                  </a:moveTo>
                  <a:lnTo>
                    <a:pt x="-127" y="8"/>
                  </a:lnTo>
                  <a:lnTo>
                    <a:pt x="-127" y="323850"/>
                  </a:lnTo>
                  <a:lnTo>
                    <a:pt x="5025770" y="323850"/>
                  </a:lnTo>
                  <a:lnTo>
                    <a:pt x="5025770" y="8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7" name="object 7"/>
            <p:cNvSpPr/>
            <p:nvPr/>
          </p:nvSpPr>
          <p:spPr>
            <a:xfrm>
              <a:off x="10052050" y="10985213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643" y="8"/>
                  </a:moveTo>
                  <a:lnTo>
                    <a:pt x="-254" y="8"/>
                  </a:lnTo>
                  <a:lnTo>
                    <a:pt x="-254" y="323850"/>
                  </a:lnTo>
                  <a:lnTo>
                    <a:pt x="5025643" y="323850"/>
                  </a:lnTo>
                  <a:lnTo>
                    <a:pt x="5025643" y="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8" name="object 8"/>
            <p:cNvSpPr/>
            <p:nvPr/>
          </p:nvSpPr>
          <p:spPr>
            <a:xfrm>
              <a:off x="15078075" y="10985213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516" y="8"/>
                  </a:moveTo>
                  <a:lnTo>
                    <a:pt x="-381" y="8"/>
                  </a:lnTo>
                  <a:lnTo>
                    <a:pt x="-381" y="323850"/>
                  </a:lnTo>
                  <a:lnTo>
                    <a:pt x="5025516" y="323850"/>
                  </a:lnTo>
                  <a:lnTo>
                    <a:pt x="5025516" y="8"/>
                  </a:lnTo>
                  <a:close/>
                </a:path>
              </a:pathLst>
            </a:custGeom>
            <a:solidFill>
              <a:srgbClr val="00CF00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06" y="113"/>
            <a:ext cx="20102688" cy="323827"/>
            <a:chOff x="0" y="-285"/>
            <a:chExt cx="20104100" cy="323850"/>
          </a:xfrm>
        </p:grpSpPr>
        <p:sp>
          <p:nvSpPr>
            <p:cNvPr id="10" name="object 10"/>
            <p:cNvSpPr/>
            <p:nvPr/>
          </p:nvSpPr>
          <p:spPr>
            <a:xfrm>
              <a:off x="0" y="-285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897" y="285"/>
                  </a:moveTo>
                  <a:lnTo>
                    <a:pt x="0" y="285"/>
                  </a:lnTo>
                  <a:lnTo>
                    <a:pt x="0" y="324127"/>
                  </a:lnTo>
                  <a:lnTo>
                    <a:pt x="5025897" y="324127"/>
                  </a:lnTo>
                  <a:lnTo>
                    <a:pt x="5025897" y="285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5026025" y="-285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770" y="285"/>
                  </a:moveTo>
                  <a:lnTo>
                    <a:pt x="-127" y="285"/>
                  </a:lnTo>
                  <a:lnTo>
                    <a:pt x="-127" y="324127"/>
                  </a:lnTo>
                  <a:lnTo>
                    <a:pt x="5025770" y="324127"/>
                  </a:lnTo>
                  <a:lnTo>
                    <a:pt x="5025770" y="285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0052050" y="-285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643" y="285"/>
                  </a:moveTo>
                  <a:lnTo>
                    <a:pt x="-254" y="285"/>
                  </a:lnTo>
                  <a:lnTo>
                    <a:pt x="-254" y="324127"/>
                  </a:lnTo>
                  <a:lnTo>
                    <a:pt x="5025643" y="324127"/>
                  </a:lnTo>
                  <a:lnTo>
                    <a:pt x="5025643" y="28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5078075" y="-285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516" y="285"/>
                  </a:moveTo>
                  <a:lnTo>
                    <a:pt x="-381" y="285"/>
                  </a:lnTo>
                  <a:lnTo>
                    <a:pt x="-381" y="324127"/>
                  </a:lnTo>
                  <a:lnTo>
                    <a:pt x="5025516" y="324127"/>
                  </a:lnTo>
                  <a:lnTo>
                    <a:pt x="5025516" y="285"/>
                  </a:lnTo>
                  <a:close/>
                </a:path>
              </a:pathLst>
            </a:custGeom>
            <a:solidFill>
              <a:srgbClr val="00CF00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5892579" y="1330294"/>
            <a:ext cx="8009327" cy="3026833"/>
            <a:chOff x="5808599" y="1386427"/>
            <a:chExt cx="8009890" cy="3027045"/>
          </a:xfrm>
        </p:grpSpPr>
        <p:sp>
          <p:nvSpPr>
            <p:cNvPr id="15" name="object 15"/>
            <p:cNvSpPr/>
            <p:nvPr/>
          </p:nvSpPr>
          <p:spPr>
            <a:xfrm>
              <a:off x="5821299" y="1399127"/>
              <a:ext cx="7984490" cy="3001645"/>
            </a:xfrm>
            <a:custGeom>
              <a:avLst/>
              <a:gdLst/>
              <a:ahLst/>
              <a:cxnLst/>
              <a:rect l="l" t="t" r="r" b="b"/>
              <a:pathLst>
                <a:path w="7984490" h="3001645">
                  <a:moveTo>
                    <a:pt x="7483773" y="250"/>
                  </a:moveTo>
                  <a:lnTo>
                    <a:pt x="500093" y="250"/>
                  </a:lnTo>
                  <a:lnTo>
                    <a:pt x="451905" y="2539"/>
                  </a:lnTo>
                  <a:lnTo>
                    <a:pt x="405016" y="9267"/>
                  </a:lnTo>
                  <a:lnTo>
                    <a:pt x="359635" y="20225"/>
                  </a:lnTo>
                  <a:lnTo>
                    <a:pt x="315970" y="35203"/>
                  </a:lnTo>
                  <a:lnTo>
                    <a:pt x="274232" y="53992"/>
                  </a:lnTo>
                  <a:lnTo>
                    <a:pt x="234630" y="76383"/>
                  </a:lnTo>
                  <a:lnTo>
                    <a:pt x="197373" y="102165"/>
                  </a:lnTo>
                  <a:lnTo>
                    <a:pt x="162671" y="131130"/>
                  </a:lnTo>
                  <a:lnTo>
                    <a:pt x="130733" y="163069"/>
                  </a:lnTo>
                  <a:lnTo>
                    <a:pt x="101767" y="197771"/>
                  </a:lnTo>
                  <a:lnTo>
                    <a:pt x="75985" y="235028"/>
                  </a:lnTo>
                  <a:lnTo>
                    <a:pt x="53595" y="274630"/>
                  </a:lnTo>
                  <a:lnTo>
                    <a:pt x="34806" y="316368"/>
                  </a:lnTo>
                  <a:lnTo>
                    <a:pt x="19828" y="360032"/>
                  </a:lnTo>
                  <a:lnTo>
                    <a:pt x="8870" y="405414"/>
                  </a:lnTo>
                  <a:lnTo>
                    <a:pt x="2142" y="452303"/>
                  </a:lnTo>
                  <a:lnTo>
                    <a:pt x="-147" y="500490"/>
                  </a:lnTo>
                  <a:lnTo>
                    <a:pt x="-147" y="2501452"/>
                  </a:lnTo>
                  <a:lnTo>
                    <a:pt x="2142" y="2549639"/>
                  </a:lnTo>
                  <a:lnTo>
                    <a:pt x="8870" y="2596528"/>
                  </a:lnTo>
                  <a:lnTo>
                    <a:pt x="19828" y="2641910"/>
                  </a:lnTo>
                  <a:lnTo>
                    <a:pt x="34806" y="2685574"/>
                  </a:lnTo>
                  <a:lnTo>
                    <a:pt x="53595" y="2727312"/>
                  </a:lnTo>
                  <a:lnTo>
                    <a:pt x="75985" y="2766914"/>
                  </a:lnTo>
                  <a:lnTo>
                    <a:pt x="101767" y="2804171"/>
                  </a:lnTo>
                  <a:lnTo>
                    <a:pt x="130733" y="2838874"/>
                  </a:lnTo>
                  <a:lnTo>
                    <a:pt x="162671" y="2870812"/>
                  </a:lnTo>
                  <a:lnTo>
                    <a:pt x="197373" y="2899777"/>
                  </a:lnTo>
                  <a:lnTo>
                    <a:pt x="234630" y="2925559"/>
                  </a:lnTo>
                  <a:lnTo>
                    <a:pt x="274232" y="2947950"/>
                  </a:lnTo>
                  <a:lnTo>
                    <a:pt x="315970" y="2966739"/>
                  </a:lnTo>
                  <a:lnTo>
                    <a:pt x="359635" y="2981717"/>
                  </a:lnTo>
                  <a:lnTo>
                    <a:pt x="405016" y="2992675"/>
                  </a:lnTo>
                  <a:lnTo>
                    <a:pt x="451905" y="2999403"/>
                  </a:lnTo>
                  <a:lnTo>
                    <a:pt x="500093" y="3001692"/>
                  </a:lnTo>
                  <a:lnTo>
                    <a:pt x="7483773" y="3001692"/>
                  </a:lnTo>
                  <a:lnTo>
                    <a:pt x="7531961" y="2999403"/>
                  </a:lnTo>
                  <a:lnTo>
                    <a:pt x="7578850" y="2992675"/>
                  </a:lnTo>
                  <a:lnTo>
                    <a:pt x="7624231" y="2981717"/>
                  </a:lnTo>
                  <a:lnTo>
                    <a:pt x="7667896" y="2966739"/>
                  </a:lnTo>
                  <a:lnTo>
                    <a:pt x="7709634" y="2947950"/>
                  </a:lnTo>
                  <a:lnTo>
                    <a:pt x="7749236" y="2925559"/>
                  </a:lnTo>
                  <a:lnTo>
                    <a:pt x="7786493" y="2899777"/>
                  </a:lnTo>
                  <a:lnTo>
                    <a:pt x="7821195" y="2870812"/>
                  </a:lnTo>
                  <a:lnTo>
                    <a:pt x="7853133" y="2838874"/>
                  </a:lnTo>
                  <a:lnTo>
                    <a:pt x="7882099" y="2804171"/>
                  </a:lnTo>
                  <a:lnTo>
                    <a:pt x="7907881" y="2766914"/>
                  </a:lnTo>
                  <a:lnTo>
                    <a:pt x="7930271" y="2727312"/>
                  </a:lnTo>
                  <a:lnTo>
                    <a:pt x="7949060" y="2685574"/>
                  </a:lnTo>
                  <a:lnTo>
                    <a:pt x="7964038" y="2641910"/>
                  </a:lnTo>
                  <a:lnTo>
                    <a:pt x="7974996" y="2596528"/>
                  </a:lnTo>
                  <a:lnTo>
                    <a:pt x="7981724" y="2549639"/>
                  </a:lnTo>
                  <a:lnTo>
                    <a:pt x="7984014" y="2501452"/>
                  </a:lnTo>
                  <a:lnTo>
                    <a:pt x="7984014" y="500490"/>
                  </a:lnTo>
                  <a:lnTo>
                    <a:pt x="7981724" y="452303"/>
                  </a:lnTo>
                  <a:lnTo>
                    <a:pt x="7974996" y="405414"/>
                  </a:lnTo>
                  <a:lnTo>
                    <a:pt x="7964038" y="360032"/>
                  </a:lnTo>
                  <a:lnTo>
                    <a:pt x="7949060" y="316368"/>
                  </a:lnTo>
                  <a:lnTo>
                    <a:pt x="7930271" y="274630"/>
                  </a:lnTo>
                  <a:lnTo>
                    <a:pt x="7907881" y="235028"/>
                  </a:lnTo>
                  <a:lnTo>
                    <a:pt x="7882099" y="197771"/>
                  </a:lnTo>
                  <a:lnTo>
                    <a:pt x="7853133" y="163069"/>
                  </a:lnTo>
                  <a:lnTo>
                    <a:pt x="7821195" y="131130"/>
                  </a:lnTo>
                  <a:lnTo>
                    <a:pt x="7786493" y="102165"/>
                  </a:lnTo>
                  <a:lnTo>
                    <a:pt x="7749236" y="76383"/>
                  </a:lnTo>
                  <a:lnTo>
                    <a:pt x="7709634" y="53992"/>
                  </a:lnTo>
                  <a:lnTo>
                    <a:pt x="7667896" y="35203"/>
                  </a:lnTo>
                  <a:lnTo>
                    <a:pt x="7624231" y="20225"/>
                  </a:lnTo>
                  <a:lnTo>
                    <a:pt x="7578850" y="9267"/>
                  </a:lnTo>
                  <a:lnTo>
                    <a:pt x="7531961" y="2539"/>
                  </a:lnTo>
                  <a:lnTo>
                    <a:pt x="7483773" y="2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5821299" y="1399127"/>
              <a:ext cx="7984490" cy="3001645"/>
            </a:xfrm>
            <a:custGeom>
              <a:avLst/>
              <a:gdLst/>
              <a:ahLst/>
              <a:cxnLst/>
              <a:rect l="l" t="t" r="r" b="b"/>
              <a:pathLst>
                <a:path w="7984490" h="3001645">
                  <a:moveTo>
                    <a:pt x="-147" y="500490"/>
                  </a:moveTo>
                  <a:lnTo>
                    <a:pt x="2142" y="452303"/>
                  </a:lnTo>
                  <a:lnTo>
                    <a:pt x="8870" y="405414"/>
                  </a:lnTo>
                  <a:lnTo>
                    <a:pt x="19828" y="360032"/>
                  </a:lnTo>
                  <a:lnTo>
                    <a:pt x="34806" y="316368"/>
                  </a:lnTo>
                  <a:lnTo>
                    <a:pt x="53595" y="274630"/>
                  </a:lnTo>
                  <a:lnTo>
                    <a:pt x="75985" y="235028"/>
                  </a:lnTo>
                  <a:lnTo>
                    <a:pt x="101767" y="197771"/>
                  </a:lnTo>
                  <a:lnTo>
                    <a:pt x="130733" y="163069"/>
                  </a:lnTo>
                  <a:lnTo>
                    <a:pt x="162671" y="131130"/>
                  </a:lnTo>
                  <a:lnTo>
                    <a:pt x="197373" y="102165"/>
                  </a:lnTo>
                  <a:lnTo>
                    <a:pt x="234630" y="76383"/>
                  </a:lnTo>
                  <a:lnTo>
                    <a:pt x="274232" y="53992"/>
                  </a:lnTo>
                  <a:lnTo>
                    <a:pt x="315970" y="35203"/>
                  </a:lnTo>
                  <a:lnTo>
                    <a:pt x="359635" y="20225"/>
                  </a:lnTo>
                  <a:lnTo>
                    <a:pt x="405016" y="9267"/>
                  </a:lnTo>
                  <a:lnTo>
                    <a:pt x="451905" y="2539"/>
                  </a:lnTo>
                  <a:lnTo>
                    <a:pt x="500093" y="250"/>
                  </a:lnTo>
                  <a:lnTo>
                    <a:pt x="7483773" y="250"/>
                  </a:lnTo>
                  <a:lnTo>
                    <a:pt x="7531961" y="2539"/>
                  </a:lnTo>
                  <a:lnTo>
                    <a:pt x="7578850" y="9267"/>
                  </a:lnTo>
                  <a:lnTo>
                    <a:pt x="7624231" y="20225"/>
                  </a:lnTo>
                  <a:lnTo>
                    <a:pt x="7667896" y="35203"/>
                  </a:lnTo>
                  <a:lnTo>
                    <a:pt x="7709634" y="53992"/>
                  </a:lnTo>
                  <a:lnTo>
                    <a:pt x="7749236" y="76383"/>
                  </a:lnTo>
                  <a:lnTo>
                    <a:pt x="7786493" y="102165"/>
                  </a:lnTo>
                  <a:lnTo>
                    <a:pt x="7821195" y="131130"/>
                  </a:lnTo>
                  <a:lnTo>
                    <a:pt x="7853133" y="163069"/>
                  </a:lnTo>
                  <a:lnTo>
                    <a:pt x="7882099" y="197771"/>
                  </a:lnTo>
                  <a:lnTo>
                    <a:pt x="7907881" y="235028"/>
                  </a:lnTo>
                  <a:lnTo>
                    <a:pt x="7930271" y="274630"/>
                  </a:lnTo>
                  <a:lnTo>
                    <a:pt x="7949060" y="316368"/>
                  </a:lnTo>
                  <a:lnTo>
                    <a:pt x="7964038" y="360032"/>
                  </a:lnTo>
                  <a:lnTo>
                    <a:pt x="7974996" y="405414"/>
                  </a:lnTo>
                  <a:lnTo>
                    <a:pt x="7981724" y="452303"/>
                  </a:lnTo>
                  <a:lnTo>
                    <a:pt x="7984014" y="500490"/>
                  </a:lnTo>
                  <a:lnTo>
                    <a:pt x="7984014" y="2501452"/>
                  </a:lnTo>
                  <a:lnTo>
                    <a:pt x="7981724" y="2549639"/>
                  </a:lnTo>
                  <a:lnTo>
                    <a:pt x="7974996" y="2596528"/>
                  </a:lnTo>
                  <a:lnTo>
                    <a:pt x="7964038" y="2641910"/>
                  </a:lnTo>
                  <a:lnTo>
                    <a:pt x="7949060" y="2685574"/>
                  </a:lnTo>
                  <a:lnTo>
                    <a:pt x="7930271" y="2727312"/>
                  </a:lnTo>
                  <a:lnTo>
                    <a:pt x="7907881" y="2766914"/>
                  </a:lnTo>
                  <a:lnTo>
                    <a:pt x="7882099" y="2804171"/>
                  </a:lnTo>
                  <a:lnTo>
                    <a:pt x="7853133" y="2838874"/>
                  </a:lnTo>
                  <a:lnTo>
                    <a:pt x="7821195" y="2870812"/>
                  </a:lnTo>
                  <a:lnTo>
                    <a:pt x="7786493" y="2899777"/>
                  </a:lnTo>
                  <a:lnTo>
                    <a:pt x="7749236" y="2925559"/>
                  </a:lnTo>
                  <a:lnTo>
                    <a:pt x="7709634" y="2947950"/>
                  </a:lnTo>
                  <a:lnTo>
                    <a:pt x="7667896" y="2966739"/>
                  </a:lnTo>
                  <a:lnTo>
                    <a:pt x="7624231" y="2981717"/>
                  </a:lnTo>
                  <a:lnTo>
                    <a:pt x="7578850" y="2992675"/>
                  </a:lnTo>
                  <a:lnTo>
                    <a:pt x="7531961" y="2999403"/>
                  </a:lnTo>
                  <a:lnTo>
                    <a:pt x="7483773" y="3001692"/>
                  </a:lnTo>
                  <a:lnTo>
                    <a:pt x="500093" y="3001692"/>
                  </a:lnTo>
                  <a:lnTo>
                    <a:pt x="451905" y="2999403"/>
                  </a:lnTo>
                  <a:lnTo>
                    <a:pt x="405016" y="2992675"/>
                  </a:lnTo>
                  <a:lnTo>
                    <a:pt x="359635" y="2981717"/>
                  </a:lnTo>
                  <a:lnTo>
                    <a:pt x="315970" y="2966739"/>
                  </a:lnTo>
                  <a:lnTo>
                    <a:pt x="274232" y="2947950"/>
                  </a:lnTo>
                  <a:lnTo>
                    <a:pt x="234630" y="2925559"/>
                  </a:lnTo>
                  <a:lnTo>
                    <a:pt x="197373" y="2899777"/>
                  </a:lnTo>
                  <a:lnTo>
                    <a:pt x="162671" y="2870812"/>
                  </a:lnTo>
                  <a:lnTo>
                    <a:pt x="130733" y="2838874"/>
                  </a:lnTo>
                  <a:lnTo>
                    <a:pt x="101767" y="2804171"/>
                  </a:lnTo>
                  <a:lnTo>
                    <a:pt x="75985" y="2766914"/>
                  </a:lnTo>
                  <a:lnTo>
                    <a:pt x="53595" y="2727312"/>
                  </a:lnTo>
                  <a:lnTo>
                    <a:pt x="34806" y="2685574"/>
                  </a:lnTo>
                  <a:lnTo>
                    <a:pt x="19828" y="2641910"/>
                  </a:lnTo>
                  <a:lnTo>
                    <a:pt x="8870" y="2596528"/>
                  </a:lnTo>
                  <a:lnTo>
                    <a:pt x="2142" y="2549639"/>
                  </a:lnTo>
                  <a:lnTo>
                    <a:pt x="-147" y="2501452"/>
                  </a:lnTo>
                  <a:lnTo>
                    <a:pt x="-147" y="500490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400"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21299" y="1657308"/>
              <a:ext cx="7909720" cy="24852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F86E55AF-24AA-A3D0-88F3-55CDA282FD00}"/>
              </a:ext>
            </a:extLst>
          </p:cNvPr>
          <p:cNvSpPr/>
          <p:nvPr/>
        </p:nvSpPr>
        <p:spPr>
          <a:xfrm>
            <a:off x="0" y="349"/>
            <a:ext cx="728980" cy="3073400"/>
          </a:xfrm>
          <a:custGeom>
            <a:avLst/>
            <a:gdLst/>
            <a:ahLst/>
            <a:cxnLst/>
            <a:rect l="l" t="t" r="r" b="b"/>
            <a:pathLst>
              <a:path w="728980" h="3073400">
                <a:moveTo>
                  <a:pt x="728555" y="285"/>
                </a:moveTo>
                <a:lnTo>
                  <a:pt x="0" y="285"/>
                </a:lnTo>
                <a:lnTo>
                  <a:pt x="0" y="3073481"/>
                </a:lnTo>
                <a:lnTo>
                  <a:pt x="728555" y="3073481"/>
                </a:lnTo>
                <a:lnTo>
                  <a:pt x="728555" y="28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5"/>
          <p:cNvSpPr txBox="1">
            <a:spLocks/>
          </p:cNvSpPr>
          <p:nvPr/>
        </p:nvSpPr>
        <p:spPr>
          <a:xfrm>
            <a:off x="2511666" y="978144"/>
            <a:ext cx="16737629" cy="93615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>
              <a:defRPr b="0" i="0"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l">
              <a:spcBef>
                <a:spcPts val="100"/>
              </a:spcBef>
            </a:pPr>
            <a:r>
              <a:rPr lang="pt-BR" sz="6000" b="1" dirty="0">
                <a:solidFill>
                  <a:srgbClr val="173DFF"/>
                </a:solidFill>
                <a:latin typeface="+mj-lt"/>
              </a:rPr>
              <a:t>Pacientes diagnosticados com doença avançada</a:t>
            </a:r>
            <a:endParaRPr lang="pt-BR" sz="5400" spc="-150" dirty="0">
              <a:solidFill>
                <a:srgbClr val="173DFF"/>
              </a:solidFill>
              <a:latin typeface="+mj-lt"/>
              <a:ea typeface="Gadugi"/>
              <a:cs typeface="Calibri Light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5C86E3A4-0DD3-59EE-D27F-1488975C8686}"/>
              </a:ext>
            </a:extLst>
          </p:cNvPr>
          <p:cNvGraphicFramePr>
            <a:graphicFrameLocks noGrp="1"/>
          </p:cNvGraphicFramePr>
          <p:nvPr/>
        </p:nvGraphicFramePr>
        <p:xfrm>
          <a:off x="1645393" y="2069430"/>
          <a:ext cx="17677324" cy="740957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8995750">
                  <a:extLst>
                    <a:ext uri="{9D8B030D-6E8A-4147-A177-3AD203B41FA5}">
                      <a16:colId xmlns:a16="http://schemas.microsoft.com/office/drawing/2014/main" val="3046555373"/>
                    </a:ext>
                  </a:extLst>
                </a:gridCol>
                <a:gridCol w="8681574">
                  <a:extLst>
                    <a:ext uri="{9D8B030D-6E8A-4147-A177-3AD203B41FA5}">
                      <a16:colId xmlns:a16="http://schemas.microsoft.com/office/drawing/2014/main" val="3767005911"/>
                    </a:ext>
                  </a:extLst>
                </a:gridCol>
              </a:tblGrid>
              <a:tr h="1916246">
                <a:tc gridSpan="2">
                  <a:txBody>
                    <a:bodyPr/>
                    <a:lstStyle/>
                    <a:p>
                      <a:pPr marL="36000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4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Percentual de casos de câncer diagnosticados em estádios III e IV</a:t>
                      </a:r>
                      <a:endParaRPr lang="pt-BR" sz="6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77112"/>
                  </a:ext>
                </a:extLst>
              </a:tr>
              <a:tr h="821248">
                <a:tc>
                  <a:txBody>
                    <a:bodyPr/>
                    <a:lstStyle/>
                    <a:p>
                      <a:pPr marL="3600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4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</a:rPr>
                        <a:t>Mama</a:t>
                      </a:r>
                      <a:endParaRPr lang="pt-BR" sz="4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4400" b="1" dirty="0">
                          <a:solidFill>
                            <a:srgbClr val="04D200"/>
                          </a:solidFill>
                          <a:effectLst/>
                          <a:latin typeface="+mj-lt"/>
                        </a:rPr>
                        <a:t>34,7</a:t>
                      </a:r>
                      <a:endParaRPr lang="pt-BR" sz="4400" b="1" dirty="0">
                        <a:solidFill>
                          <a:srgbClr val="04D2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3652240"/>
                  </a:ext>
                </a:extLst>
              </a:tr>
              <a:tr h="821248">
                <a:tc>
                  <a:txBody>
                    <a:bodyPr/>
                    <a:lstStyle/>
                    <a:p>
                      <a:pPr marL="3600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4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</a:rPr>
                        <a:t>Colo do útero</a:t>
                      </a:r>
                      <a:endParaRPr lang="pt-BR" sz="4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4400" b="1" dirty="0">
                          <a:solidFill>
                            <a:srgbClr val="04D200"/>
                          </a:solidFill>
                          <a:effectLst/>
                          <a:latin typeface="+mj-lt"/>
                        </a:rPr>
                        <a:t>49,5</a:t>
                      </a:r>
                      <a:endParaRPr lang="pt-BR" sz="4400" b="1" dirty="0">
                        <a:solidFill>
                          <a:srgbClr val="04D2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9031732"/>
                  </a:ext>
                </a:extLst>
              </a:tr>
              <a:tr h="958123">
                <a:tc>
                  <a:txBody>
                    <a:bodyPr/>
                    <a:lstStyle/>
                    <a:p>
                      <a:pPr marL="3600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4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</a:rPr>
                        <a:t>Próstata</a:t>
                      </a:r>
                      <a:r>
                        <a:rPr lang="pt-BR" sz="4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pt-BR" sz="6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4400" b="1" dirty="0">
                          <a:solidFill>
                            <a:srgbClr val="04D200"/>
                          </a:solidFill>
                          <a:effectLst/>
                          <a:latin typeface="+mj-lt"/>
                        </a:rPr>
                        <a:t>37,0</a:t>
                      </a:r>
                      <a:endParaRPr lang="pt-BR" sz="4400" b="1" dirty="0">
                        <a:solidFill>
                          <a:srgbClr val="04D2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2066800"/>
                  </a:ext>
                </a:extLst>
              </a:tr>
              <a:tr h="891145">
                <a:tc>
                  <a:txBody>
                    <a:bodyPr/>
                    <a:lstStyle/>
                    <a:p>
                      <a:pPr marL="3600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4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</a:rPr>
                        <a:t>Cólon e reto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4400" b="1" dirty="0">
                          <a:solidFill>
                            <a:srgbClr val="04D200"/>
                          </a:solidFill>
                          <a:effectLst/>
                          <a:latin typeface="+mj-lt"/>
                        </a:rPr>
                        <a:t>63,2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8954618"/>
                  </a:ext>
                </a:extLst>
              </a:tr>
              <a:tr h="821248">
                <a:tc>
                  <a:txBody>
                    <a:bodyPr/>
                    <a:lstStyle/>
                    <a:p>
                      <a:pPr marL="3600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4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</a:rPr>
                        <a:t>Pulmão</a:t>
                      </a:r>
                      <a:endParaRPr lang="pt-BR" sz="4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4400" b="1" dirty="0">
                          <a:solidFill>
                            <a:srgbClr val="04D200"/>
                          </a:solidFill>
                          <a:effectLst/>
                          <a:latin typeface="+mj-lt"/>
                        </a:rPr>
                        <a:t>85,8</a:t>
                      </a:r>
                      <a:endParaRPr lang="pt-BR" sz="4400" b="1" dirty="0">
                        <a:solidFill>
                          <a:srgbClr val="04D2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4779055"/>
                  </a:ext>
                </a:extLst>
              </a:tr>
              <a:tr h="821248">
                <a:tc>
                  <a:txBody>
                    <a:bodyPr/>
                    <a:lstStyle/>
                    <a:p>
                      <a:pPr marL="360000"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4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</a:rPr>
                        <a:t>Estômago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4400" b="1" dirty="0">
                          <a:solidFill>
                            <a:srgbClr val="04D2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72,9</a:t>
                      </a:r>
                    </a:p>
                  </a:txBody>
                  <a:tcPr marL="44450" marR="4445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1227035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9C93E618-2AEE-55E7-0308-352195B26320}"/>
              </a:ext>
            </a:extLst>
          </p:cNvPr>
          <p:cNvSpPr txBox="1"/>
          <p:nvPr/>
        </p:nvSpPr>
        <p:spPr>
          <a:xfrm>
            <a:off x="6623582" y="10602403"/>
            <a:ext cx="6236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INCA – </a:t>
            </a:r>
            <a:r>
              <a:rPr lang="en-US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Registro</a:t>
            </a: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hospitalar</a:t>
            </a: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câncer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média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2012 a 2021)</a:t>
            </a:r>
            <a:endParaRPr lang="en-US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830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17396319" y="0"/>
            <a:ext cx="6875401" cy="3042735"/>
            <a:chOff x="9837419" y="-285"/>
            <a:chExt cx="4485358" cy="1985010"/>
          </a:xfrm>
        </p:grpSpPr>
        <p:sp>
          <p:nvSpPr>
            <p:cNvPr id="10" name="object 10"/>
            <p:cNvSpPr/>
            <p:nvPr/>
          </p:nvSpPr>
          <p:spPr>
            <a:xfrm>
              <a:off x="10900127" y="-285"/>
              <a:ext cx="3422650" cy="1985010"/>
            </a:xfrm>
            <a:custGeom>
              <a:avLst/>
              <a:gdLst/>
              <a:ahLst/>
              <a:cxnLst/>
              <a:rect l="l" t="t" r="r" b="b"/>
              <a:pathLst>
                <a:path w="3422650" h="1985010">
                  <a:moveTo>
                    <a:pt x="3421705" y="285"/>
                  </a:moveTo>
                  <a:lnTo>
                    <a:pt x="-289" y="285"/>
                  </a:lnTo>
                  <a:lnTo>
                    <a:pt x="-289" y="1984991"/>
                  </a:lnTo>
                  <a:lnTo>
                    <a:pt x="3421705" y="285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837419" y="-285"/>
              <a:ext cx="3422650" cy="1985010"/>
            </a:xfrm>
            <a:custGeom>
              <a:avLst/>
              <a:gdLst/>
              <a:ahLst/>
              <a:cxnLst/>
              <a:rect l="l" t="t" r="r" b="b"/>
              <a:pathLst>
                <a:path w="3422650" h="1985010">
                  <a:moveTo>
                    <a:pt x="3421857" y="285"/>
                  </a:moveTo>
                  <a:lnTo>
                    <a:pt x="-248" y="285"/>
                  </a:lnTo>
                  <a:lnTo>
                    <a:pt x="-248" y="1984991"/>
                  </a:lnTo>
                  <a:lnTo>
                    <a:pt x="3421857" y="285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77032" y="465539"/>
            <a:ext cx="15312965" cy="935513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pt-BR" sz="6000" dirty="0">
                <a:solidFill>
                  <a:srgbClr val="173DFF"/>
                </a:solidFill>
                <a:latin typeface="+mj-lt"/>
                <a:cs typeface="Calibri Light" panose="020F0302020204030204" pitchFamily="34" charset="0"/>
              </a:rPr>
              <a:t>Orçamento dos pilares do tratamento curativo</a:t>
            </a:r>
            <a:endParaRPr sz="6000" dirty="0">
              <a:solidFill>
                <a:srgbClr val="173DFF"/>
              </a:solidFill>
              <a:latin typeface="+mj-lt"/>
              <a:cs typeface="Calibri Light" panose="020F0302020204030204" pitchFamily="34" charset="0"/>
            </a:endParaRPr>
          </a:p>
        </p:txBody>
      </p:sp>
      <p:grpSp>
        <p:nvGrpSpPr>
          <p:cNvPr id="61" name="object 7"/>
          <p:cNvGrpSpPr/>
          <p:nvPr/>
        </p:nvGrpSpPr>
        <p:grpSpPr>
          <a:xfrm>
            <a:off x="0" y="10985500"/>
            <a:ext cx="20104100" cy="323850"/>
            <a:chOff x="0" y="10985213"/>
            <a:chExt cx="20104100" cy="323850"/>
          </a:xfrm>
        </p:grpSpPr>
        <p:sp>
          <p:nvSpPr>
            <p:cNvPr id="62" name="object 8"/>
            <p:cNvSpPr/>
            <p:nvPr/>
          </p:nvSpPr>
          <p:spPr>
            <a:xfrm>
              <a:off x="0" y="10985213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897" y="8"/>
                  </a:moveTo>
                  <a:lnTo>
                    <a:pt x="0" y="8"/>
                  </a:lnTo>
                  <a:lnTo>
                    <a:pt x="0" y="323850"/>
                  </a:lnTo>
                  <a:lnTo>
                    <a:pt x="5025897" y="323850"/>
                  </a:lnTo>
                  <a:lnTo>
                    <a:pt x="5025897" y="8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9"/>
            <p:cNvSpPr/>
            <p:nvPr/>
          </p:nvSpPr>
          <p:spPr>
            <a:xfrm>
              <a:off x="5026025" y="10985213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770" y="8"/>
                  </a:moveTo>
                  <a:lnTo>
                    <a:pt x="-127" y="8"/>
                  </a:lnTo>
                  <a:lnTo>
                    <a:pt x="-127" y="323850"/>
                  </a:lnTo>
                  <a:lnTo>
                    <a:pt x="5025770" y="323850"/>
                  </a:lnTo>
                  <a:lnTo>
                    <a:pt x="5025770" y="8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0"/>
            <p:cNvSpPr/>
            <p:nvPr/>
          </p:nvSpPr>
          <p:spPr>
            <a:xfrm>
              <a:off x="10052050" y="10985213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643" y="8"/>
                  </a:moveTo>
                  <a:lnTo>
                    <a:pt x="-254" y="8"/>
                  </a:lnTo>
                  <a:lnTo>
                    <a:pt x="-254" y="323850"/>
                  </a:lnTo>
                  <a:lnTo>
                    <a:pt x="5025643" y="323850"/>
                  </a:lnTo>
                  <a:lnTo>
                    <a:pt x="5025643" y="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11"/>
            <p:cNvSpPr/>
            <p:nvPr/>
          </p:nvSpPr>
          <p:spPr>
            <a:xfrm>
              <a:off x="15078075" y="10985213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516" y="8"/>
                  </a:moveTo>
                  <a:lnTo>
                    <a:pt x="-381" y="8"/>
                  </a:lnTo>
                  <a:lnTo>
                    <a:pt x="-381" y="323850"/>
                  </a:lnTo>
                  <a:lnTo>
                    <a:pt x="5025516" y="323850"/>
                  </a:lnTo>
                  <a:lnTo>
                    <a:pt x="5025516" y="8"/>
                  </a:lnTo>
                  <a:close/>
                </a:path>
              </a:pathLst>
            </a:custGeom>
            <a:solidFill>
              <a:srgbClr val="00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Imagem 37">
            <a:extLst>
              <a:ext uri="{FF2B5EF4-FFF2-40B4-BE49-F238E27FC236}">
                <a16:creationId xmlns:a16="http://schemas.microsoft.com/office/drawing/2014/main" id="{BF69FE3C-176A-71F0-FEE0-2E4BF3D1F4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6" r="44795" b="4246"/>
          <a:stretch>
            <a:fillRect/>
          </a:stretch>
        </p:blipFill>
        <p:spPr>
          <a:xfrm>
            <a:off x="1406240" y="3161134"/>
            <a:ext cx="7239569" cy="7533777"/>
          </a:xfrm>
          <a:prstGeom prst="rect">
            <a:avLst/>
          </a:prstGeom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190F81C7-E0A4-B347-94C7-C14A5DC0CE93}"/>
              </a:ext>
            </a:extLst>
          </p:cNvPr>
          <p:cNvSpPr txBox="1"/>
          <p:nvPr/>
        </p:nvSpPr>
        <p:spPr>
          <a:xfrm>
            <a:off x="11622505" y="10253347"/>
            <a:ext cx="7218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u="none" strike="noStrike" baseline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Mee T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et al</a:t>
            </a:r>
            <a:r>
              <a:rPr lang="en-US" sz="2000" b="0" u="none" strike="noStrike" baseline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. Br J </a:t>
            </a:r>
            <a:r>
              <a:rPr lang="en-US" sz="2000" b="0" u="none" strike="noStrike" baseline="0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Radiol</a:t>
            </a:r>
            <a:r>
              <a:rPr lang="en-US" sz="2000" b="0" u="none" strike="noStrike" baseline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(2023) 10.1259/bjr.20230334</a:t>
            </a:r>
            <a:r>
              <a:rPr lang="en-US" sz="1200" b="0" i="0" u="none" strike="noStrike" baseline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.</a:t>
            </a:r>
            <a:endParaRPr lang="pt-BR" sz="36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9624654" y="2825492"/>
            <a:ext cx="7933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Calibri" panose="020F0502020204030204" pitchFamily="34" charset="0"/>
                <a:ea typeface="Calibri Light" panose="020F0302020204030204" pitchFamily="34" charset="0"/>
                <a:cs typeface="Calibri" panose="020F0502020204030204" pitchFamily="34" charset="0"/>
              </a:rPr>
              <a:t>Tratamento</a:t>
            </a:r>
            <a:r>
              <a:rPr lang="pt-BR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4000" b="1" dirty="0">
                <a:solidFill>
                  <a:schemeClr val="bg1"/>
                </a:solidFill>
                <a:latin typeface="Calibri" panose="020F0502020204030204" pitchFamily="34" charset="0"/>
                <a:ea typeface="Calibri Light" panose="020F0302020204030204" pitchFamily="34" charset="0"/>
                <a:cs typeface="Calibri" panose="020F0502020204030204" pitchFamily="34" charset="0"/>
              </a:rPr>
              <a:t>curativo</a:t>
            </a:r>
            <a:r>
              <a:rPr lang="pt-BR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4000" b="1" dirty="0">
                <a:solidFill>
                  <a:schemeClr val="bg1"/>
                </a:solidFill>
                <a:latin typeface="Calibri" panose="020F0502020204030204" pitchFamily="34" charset="0"/>
                <a:ea typeface="Calibri Light" panose="020F0302020204030204" pitchFamily="34" charset="0"/>
                <a:cs typeface="Calibri" panose="020F0502020204030204" pitchFamily="34" charset="0"/>
              </a:rPr>
              <a:t>do</a:t>
            </a:r>
            <a:r>
              <a:rPr lang="pt-BR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4000" b="1" dirty="0">
                <a:solidFill>
                  <a:schemeClr val="bg1"/>
                </a:solidFill>
                <a:latin typeface="Calibri" panose="020F0502020204030204" pitchFamily="34" charset="0"/>
                <a:ea typeface="Calibri Light" panose="020F0302020204030204" pitchFamily="34" charset="0"/>
                <a:cs typeface="Calibri" panose="020F0502020204030204" pitchFamily="34" charset="0"/>
              </a:rPr>
              <a:t>câncer</a:t>
            </a:r>
            <a:endParaRPr lang="pt-BR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Agrupar 6">
            <a:extLst>
              <a:ext uri="{FF2B5EF4-FFF2-40B4-BE49-F238E27FC236}">
                <a16:creationId xmlns:a16="http://schemas.microsoft.com/office/drawing/2014/main" id="{AE80D4C9-46F9-7855-C500-EE88CAE8B4EF}"/>
              </a:ext>
            </a:extLst>
          </p:cNvPr>
          <p:cNvGrpSpPr/>
          <p:nvPr/>
        </p:nvGrpSpPr>
        <p:grpSpPr>
          <a:xfrm>
            <a:off x="10493722" y="3533378"/>
            <a:ext cx="7695630" cy="6672215"/>
            <a:chOff x="7126664" y="1902272"/>
            <a:chExt cx="3120271" cy="2704175"/>
          </a:xfrm>
        </p:grpSpPr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D50883EF-F685-B99E-DB6F-C2843D978D7C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4047" t="6067" r="4304" b="4634"/>
            <a:stretch/>
          </p:blipFill>
          <p:spPr>
            <a:xfrm>
              <a:off x="7277492" y="1992140"/>
              <a:ext cx="2837469" cy="2507530"/>
            </a:xfrm>
            <a:prstGeom prst="rect">
              <a:avLst/>
            </a:prstGeom>
          </p:spPr>
        </p:pic>
        <p:sp>
          <p:nvSpPr>
            <p:cNvPr id="43" name="Retângulo 42"/>
            <p:cNvSpPr/>
            <p:nvPr/>
          </p:nvSpPr>
          <p:spPr>
            <a:xfrm>
              <a:off x="7126664" y="1902272"/>
              <a:ext cx="3120271" cy="2704175"/>
            </a:xfrm>
            <a:prstGeom prst="rect">
              <a:avLst/>
            </a:prstGeom>
            <a:noFill/>
            <a:ln>
              <a:solidFill>
                <a:srgbClr val="3352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9553368B-751D-302B-342E-509C521405D5}"/>
              </a:ext>
            </a:extLst>
          </p:cNvPr>
          <p:cNvSpPr txBox="1"/>
          <p:nvPr/>
        </p:nvSpPr>
        <p:spPr>
          <a:xfrm>
            <a:off x="16194246" y="3942703"/>
            <a:ext cx="16214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b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RTx</a:t>
            </a:r>
            <a:r>
              <a:rPr lang="pt-BR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- 39%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7DFFD14C-4142-6607-A906-2A1588AC86D5}"/>
              </a:ext>
            </a:extLst>
          </p:cNvPr>
          <p:cNvSpPr txBox="1"/>
          <p:nvPr/>
        </p:nvSpPr>
        <p:spPr>
          <a:xfrm>
            <a:off x="12158058" y="9326598"/>
            <a:ext cx="17315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Quimio 29%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A65207C1-353E-3889-CC32-1178363C9840}"/>
              </a:ext>
            </a:extLst>
          </p:cNvPr>
          <p:cNvSpPr txBox="1"/>
          <p:nvPr/>
        </p:nvSpPr>
        <p:spPr>
          <a:xfrm>
            <a:off x="10891536" y="3870721"/>
            <a:ext cx="20054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Cirurgia - 81%</a:t>
            </a: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7DE08FFD-AF63-0B63-1CFB-3012DE048F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859" t="36474" b="45800"/>
          <a:stretch>
            <a:fillRect/>
          </a:stretch>
        </p:blipFill>
        <p:spPr>
          <a:xfrm>
            <a:off x="1406240" y="1625291"/>
            <a:ext cx="7239569" cy="1706407"/>
          </a:xfrm>
          <a:prstGeom prst="rect">
            <a:avLst/>
          </a:prstGeom>
        </p:spPr>
      </p:pic>
      <p:sp>
        <p:nvSpPr>
          <p:cNvPr id="48" name="CaixaDeTexto 47">
            <a:extLst>
              <a:ext uri="{FF2B5EF4-FFF2-40B4-BE49-F238E27FC236}">
                <a16:creationId xmlns:a16="http://schemas.microsoft.com/office/drawing/2014/main" id="{17E686F7-ECCD-E8D9-7687-F68490E18354}"/>
              </a:ext>
            </a:extLst>
          </p:cNvPr>
          <p:cNvSpPr txBox="1"/>
          <p:nvPr/>
        </p:nvSpPr>
        <p:spPr>
          <a:xfrm>
            <a:off x="3157082" y="9070866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12,7%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0C960F6A-F6E5-F21F-8AD7-1E7471CA8D31}"/>
              </a:ext>
            </a:extLst>
          </p:cNvPr>
          <p:cNvSpPr txBox="1"/>
          <p:nvPr/>
        </p:nvSpPr>
        <p:spPr>
          <a:xfrm>
            <a:off x="3017505" y="7914447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28,0%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B04D9855-A42D-B1FC-65D1-46108CE11514}"/>
              </a:ext>
            </a:extLst>
          </p:cNvPr>
          <p:cNvSpPr txBox="1"/>
          <p:nvPr/>
        </p:nvSpPr>
        <p:spPr>
          <a:xfrm>
            <a:off x="3157083" y="5540580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59,3%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437AE9EE-B86A-C51A-F030-5F2BCBAA20F2}"/>
              </a:ext>
            </a:extLst>
          </p:cNvPr>
          <p:cNvSpPr txBox="1"/>
          <p:nvPr/>
        </p:nvSpPr>
        <p:spPr>
          <a:xfrm>
            <a:off x="5287423" y="9070866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11,1%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3F91FA34-75C5-1D61-CDB1-AA1FBF8D48F2}"/>
              </a:ext>
            </a:extLst>
          </p:cNvPr>
          <p:cNvSpPr txBox="1"/>
          <p:nvPr/>
        </p:nvSpPr>
        <p:spPr>
          <a:xfrm>
            <a:off x="5231038" y="7818195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24,9%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656ACE51-A324-FF29-E04D-A6AF2D0BDACA}"/>
              </a:ext>
            </a:extLst>
          </p:cNvPr>
          <p:cNvSpPr txBox="1"/>
          <p:nvPr/>
        </p:nvSpPr>
        <p:spPr>
          <a:xfrm>
            <a:off x="5070855" y="4690401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64,0%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05F02A9F-E4F3-4802-54A1-F36AC461EDA5}"/>
              </a:ext>
            </a:extLst>
          </p:cNvPr>
          <p:cNvSpPr txBox="1"/>
          <p:nvPr/>
        </p:nvSpPr>
        <p:spPr>
          <a:xfrm>
            <a:off x="7539037" y="8926488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10,8%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2D3CE678-0B20-914B-8665-A98055689E45}"/>
              </a:ext>
            </a:extLst>
          </p:cNvPr>
          <p:cNvSpPr txBox="1"/>
          <p:nvPr/>
        </p:nvSpPr>
        <p:spPr>
          <a:xfrm>
            <a:off x="7623773" y="7466211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25,2%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EFE5394F-DB50-0643-5CC4-CBB1BC5D2EE4}"/>
              </a:ext>
            </a:extLst>
          </p:cNvPr>
          <p:cNvSpPr txBox="1"/>
          <p:nvPr/>
        </p:nvSpPr>
        <p:spPr>
          <a:xfrm>
            <a:off x="7623773" y="3866091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64,0%</a:t>
            </a:r>
          </a:p>
        </p:txBody>
      </p:sp>
      <p:pic>
        <p:nvPicPr>
          <p:cNvPr id="74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363861" y="-200657"/>
            <a:ext cx="2218348" cy="231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33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7"/>
          <p:cNvGrpSpPr/>
          <p:nvPr/>
        </p:nvGrpSpPr>
        <p:grpSpPr>
          <a:xfrm>
            <a:off x="0" y="10985500"/>
            <a:ext cx="20104100" cy="323850"/>
            <a:chOff x="0" y="10985213"/>
            <a:chExt cx="20104100" cy="323850"/>
          </a:xfrm>
        </p:grpSpPr>
        <p:sp>
          <p:nvSpPr>
            <p:cNvPr id="8" name="object 8"/>
            <p:cNvSpPr/>
            <p:nvPr/>
          </p:nvSpPr>
          <p:spPr>
            <a:xfrm>
              <a:off x="0" y="10985213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897" y="8"/>
                  </a:moveTo>
                  <a:lnTo>
                    <a:pt x="0" y="8"/>
                  </a:lnTo>
                  <a:lnTo>
                    <a:pt x="0" y="323850"/>
                  </a:lnTo>
                  <a:lnTo>
                    <a:pt x="5025897" y="323850"/>
                  </a:lnTo>
                  <a:lnTo>
                    <a:pt x="5025897" y="8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026025" y="10985213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770" y="8"/>
                  </a:moveTo>
                  <a:lnTo>
                    <a:pt x="-127" y="8"/>
                  </a:lnTo>
                  <a:lnTo>
                    <a:pt x="-127" y="323850"/>
                  </a:lnTo>
                  <a:lnTo>
                    <a:pt x="5025770" y="323850"/>
                  </a:lnTo>
                  <a:lnTo>
                    <a:pt x="5025770" y="8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052050" y="10985213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643" y="8"/>
                  </a:moveTo>
                  <a:lnTo>
                    <a:pt x="-254" y="8"/>
                  </a:lnTo>
                  <a:lnTo>
                    <a:pt x="-254" y="323850"/>
                  </a:lnTo>
                  <a:lnTo>
                    <a:pt x="5025643" y="323850"/>
                  </a:lnTo>
                  <a:lnTo>
                    <a:pt x="5025643" y="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078075" y="10985213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516" y="8"/>
                  </a:moveTo>
                  <a:lnTo>
                    <a:pt x="-381" y="8"/>
                  </a:lnTo>
                  <a:lnTo>
                    <a:pt x="-381" y="323850"/>
                  </a:lnTo>
                  <a:lnTo>
                    <a:pt x="5025516" y="323850"/>
                  </a:lnTo>
                  <a:lnTo>
                    <a:pt x="5025516" y="8"/>
                  </a:lnTo>
                  <a:close/>
                </a:path>
              </a:pathLst>
            </a:custGeom>
            <a:solidFill>
              <a:srgbClr val="00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15210774" y="-791087"/>
            <a:ext cx="6707104" cy="3890360"/>
          </a:xfrm>
          <a:custGeom>
            <a:avLst/>
            <a:gdLst/>
            <a:ahLst/>
            <a:cxnLst/>
            <a:rect l="l" t="t" r="r" b="b"/>
            <a:pathLst>
              <a:path w="6755765" h="3918585">
                <a:moveTo>
                  <a:pt x="6755099" y="285"/>
                </a:moveTo>
                <a:lnTo>
                  <a:pt x="-308" y="285"/>
                </a:lnTo>
                <a:lnTo>
                  <a:pt x="-308" y="3918390"/>
                </a:lnTo>
                <a:lnTo>
                  <a:pt x="6755099" y="285"/>
                </a:lnTo>
                <a:close/>
              </a:path>
            </a:pathLst>
          </a:custGeom>
          <a:solidFill>
            <a:srgbClr val="04CF00"/>
          </a:solidFill>
        </p:spPr>
        <p:txBody>
          <a:bodyPr wrap="square" lIns="0" tIns="0" rIns="0" bIns="0" rtlCol="0"/>
          <a:lstStyle/>
          <a:p>
            <a:endParaRPr>
              <a:latin typeface="Verdana Pro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332122" y="-791087"/>
            <a:ext cx="6707104" cy="3890360"/>
          </a:xfrm>
          <a:custGeom>
            <a:avLst/>
            <a:gdLst/>
            <a:ahLst/>
            <a:cxnLst/>
            <a:rect l="l" t="t" r="r" b="b"/>
            <a:pathLst>
              <a:path w="6755765" h="3918585">
                <a:moveTo>
                  <a:pt x="6755172" y="285"/>
                </a:moveTo>
                <a:lnTo>
                  <a:pt x="-235" y="285"/>
                </a:lnTo>
                <a:lnTo>
                  <a:pt x="-235" y="3918390"/>
                </a:lnTo>
                <a:lnTo>
                  <a:pt x="6755172" y="285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>
              <a:latin typeface="Verdana Pro"/>
            </a:endParaRPr>
          </a:p>
        </p:txBody>
      </p:sp>
      <p:pic>
        <p:nvPicPr>
          <p:cNvPr id="29" name="object 2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85674" y="9756114"/>
            <a:ext cx="3810826" cy="732900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B4B14573-4F63-CCA3-929F-9D950D8B68E8}"/>
              </a:ext>
            </a:extLst>
          </p:cNvPr>
          <p:cNvSpPr txBox="1">
            <a:spLocks/>
          </p:cNvSpPr>
          <p:nvPr/>
        </p:nvSpPr>
        <p:spPr>
          <a:xfrm>
            <a:off x="520565" y="794864"/>
            <a:ext cx="9977092" cy="71845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0" baseline="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ct val="110000"/>
              </a:lnSpc>
              <a:spcAft>
                <a:spcPts val="600"/>
              </a:spcAft>
            </a:pPr>
            <a:r>
              <a:rPr lang="pt-BR" sz="6600" dirty="0">
                <a:solidFill>
                  <a:schemeClr val="bg1"/>
                </a:solidFill>
              </a:rPr>
              <a:t>Normativas pactuadas e em pactuação</a:t>
            </a:r>
          </a:p>
        </p:txBody>
      </p:sp>
      <p:grpSp>
        <p:nvGrpSpPr>
          <p:cNvPr id="16" name="Agrupar 1"/>
          <p:cNvGrpSpPr/>
          <p:nvPr/>
        </p:nvGrpSpPr>
        <p:grpSpPr>
          <a:xfrm>
            <a:off x="913149" y="3319341"/>
            <a:ext cx="17326725" cy="7169674"/>
            <a:chOff x="638766" y="2040612"/>
            <a:chExt cx="10748006" cy="3786829"/>
          </a:xfrm>
        </p:grpSpPr>
        <p:sp>
          <p:nvSpPr>
            <p:cNvPr id="17" name="Forma Livre 6"/>
            <p:cNvSpPr/>
            <p:nvPr/>
          </p:nvSpPr>
          <p:spPr>
            <a:xfrm rot="16200000">
              <a:off x="63851" y="2615527"/>
              <a:ext cx="3746509" cy="2596680"/>
            </a:xfrm>
            <a:custGeom>
              <a:avLst/>
              <a:gdLst>
                <a:gd name="connsiteX0" fmla="*/ 0 w 2596678"/>
                <a:gd name="connsiteY0" fmla="*/ 129834 h 3746508"/>
                <a:gd name="connsiteX1" fmla="*/ 129834 w 2596678"/>
                <a:gd name="connsiteY1" fmla="*/ 0 h 3746508"/>
                <a:gd name="connsiteX2" fmla="*/ 2466844 w 2596678"/>
                <a:gd name="connsiteY2" fmla="*/ 0 h 3746508"/>
                <a:gd name="connsiteX3" fmla="*/ 2596678 w 2596678"/>
                <a:gd name="connsiteY3" fmla="*/ 129834 h 3746508"/>
                <a:gd name="connsiteX4" fmla="*/ 2596678 w 2596678"/>
                <a:gd name="connsiteY4" fmla="*/ 3616674 h 3746508"/>
                <a:gd name="connsiteX5" fmla="*/ 2466844 w 2596678"/>
                <a:gd name="connsiteY5" fmla="*/ 3746508 h 3746508"/>
                <a:gd name="connsiteX6" fmla="*/ 129834 w 2596678"/>
                <a:gd name="connsiteY6" fmla="*/ 3746508 h 3746508"/>
                <a:gd name="connsiteX7" fmla="*/ 0 w 2596678"/>
                <a:gd name="connsiteY7" fmla="*/ 3616674 h 3746508"/>
                <a:gd name="connsiteX8" fmla="*/ 0 w 2596678"/>
                <a:gd name="connsiteY8" fmla="*/ 129834 h 3746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6678" h="3746508">
                  <a:moveTo>
                    <a:pt x="2506691" y="1"/>
                  </a:moveTo>
                  <a:cubicBezTo>
                    <a:pt x="2556389" y="1"/>
                    <a:pt x="2596678" y="83870"/>
                    <a:pt x="2596678" y="187326"/>
                  </a:cubicBezTo>
                  <a:lnTo>
                    <a:pt x="2596678" y="3559182"/>
                  </a:lnTo>
                  <a:cubicBezTo>
                    <a:pt x="2596678" y="3662638"/>
                    <a:pt x="2556389" y="3746507"/>
                    <a:pt x="2506691" y="3746507"/>
                  </a:cubicBezTo>
                  <a:lnTo>
                    <a:pt x="89987" y="3746507"/>
                  </a:lnTo>
                  <a:cubicBezTo>
                    <a:pt x="40289" y="3746507"/>
                    <a:pt x="0" y="3662638"/>
                    <a:pt x="0" y="3559182"/>
                  </a:cubicBezTo>
                  <a:lnTo>
                    <a:pt x="0" y="187326"/>
                  </a:lnTo>
                  <a:cubicBezTo>
                    <a:pt x="0" y="83870"/>
                    <a:pt x="40289" y="1"/>
                    <a:pt x="89987" y="1"/>
                  </a:cubicBezTo>
                  <a:lnTo>
                    <a:pt x="2506691" y="1"/>
                  </a:lnTo>
                  <a:close/>
                </a:path>
              </a:pathLst>
            </a:custGeom>
            <a:solidFill>
              <a:srgbClr val="FFC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4372" tIns="82299" rIns="106679" bIns="2077341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800" b="1" u="sng" kern="1200" dirty="0">
                <a:latin typeface="+mj-lt"/>
              </a:endParaRPr>
            </a:p>
          </p:txBody>
        </p:sp>
        <p:sp>
          <p:nvSpPr>
            <p:cNvPr id="18" name="Forma Livre 7"/>
            <p:cNvSpPr/>
            <p:nvPr/>
          </p:nvSpPr>
          <p:spPr>
            <a:xfrm>
              <a:off x="1012710" y="2080933"/>
              <a:ext cx="2041767" cy="3746508"/>
            </a:xfrm>
            <a:custGeom>
              <a:avLst/>
              <a:gdLst>
                <a:gd name="connsiteX0" fmla="*/ 0 w 1934525"/>
                <a:gd name="connsiteY0" fmla="*/ 0 h 3746508"/>
                <a:gd name="connsiteX1" fmla="*/ 1934525 w 1934525"/>
                <a:gd name="connsiteY1" fmla="*/ 0 h 3746508"/>
                <a:gd name="connsiteX2" fmla="*/ 1934525 w 1934525"/>
                <a:gd name="connsiteY2" fmla="*/ 3746508 h 3746508"/>
                <a:gd name="connsiteX3" fmla="*/ 0 w 1934525"/>
                <a:gd name="connsiteY3" fmla="*/ 3746508 h 3746508"/>
                <a:gd name="connsiteX4" fmla="*/ 0 w 1934525"/>
                <a:gd name="connsiteY4" fmla="*/ 0 h 3746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25" h="3746508">
                  <a:moveTo>
                    <a:pt x="0" y="0"/>
                  </a:moveTo>
                  <a:lnTo>
                    <a:pt x="1934525" y="0"/>
                  </a:lnTo>
                  <a:lnTo>
                    <a:pt x="1934525" y="3746508"/>
                  </a:lnTo>
                  <a:lnTo>
                    <a:pt x="0" y="374650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54864" rIns="0" bIns="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400" b="1" kern="1200" dirty="0">
                <a:latin typeface="+mj-lt"/>
              </a:endParaRP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600" b="1" kern="1200" dirty="0">
                  <a:solidFill>
                    <a:schemeClr val="bg2">
                      <a:lumMod val="10000"/>
                    </a:schemeClr>
                  </a:solidFill>
                  <a:latin typeface="+mj-lt"/>
                </a:rPr>
                <a:t>PNPCC - </a:t>
              </a:r>
              <a:r>
                <a:rPr lang="pt-BR" sz="3600" b="1" i="0" dirty="0">
                  <a:solidFill>
                    <a:schemeClr val="bg2">
                      <a:lumMod val="10000"/>
                    </a:schemeClr>
                  </a:solidFill>
                  <a:effectLst/>
                  <a:latin typeface="+mj-lt"/>
                </a:rPr>
                <a:t>Portaria GM/MS Nº 6.590</a:t>
              </a:r>
              <a:endParaRPr lang="pt-BR" sz="3600" b="1" kern="1200" dirty="0">
                <a:solidFill>
                  <a:schemeClr val="bg2">
                    <a:lumMod val="10000"/>
                  </a:schemeClr>
                </a:solidFill>
                <a:latin typeface="+mj-lt"/>
              </a:endParaRP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b="1" kern="1200" dirty="0">
                  <a:solidFill>
                    <a:schemeClr val="bg2">
                      <a:lumMod val="10000"/>
                    </a:schemeClr>
                  </a:solidFill>
                  <a:latin typeface="+mj-lt"/>
                </a:rPr>
                <a:t>Portaria que Operacionalizada a Política Nacional de Prevenção e Controle do Câncer (PNPCC), aos moldes da Lei nº 14.758 de 19 de dezembro de 2023.</a:t>
              </a:r>
            </a:p>
          </p:txBody>
        </p:sp>
        <p:sp>
          <p:nvSpPr>
            <p:cNvPr id="19" name="Forma Livre 8"/>
            <p:cNvSpPr/>
            <p:nvPr/>
          </p:nvSpPr>
          <p:spPr>
            <a:xfrm rot="16200000">
              <a:off x="2840054" y="2655847"/>
              <a:ext cx="3746508" cy="2596680"/>
            </a:xfrm>
            <a:custGeom>
              <a:avLst/>
              <a:gdLst>
                <a:gd name="connsiteX0" fmla="*/ 0 w 2596678"/>
                <a:gd name="connsiteY0" fmla="*/ 129834 h 3746508"/>
                <a:gd name="connsiteX1" fmla="*/ 129834 w 2596678"/>
                <a:gd name="connsiteY1" fmla="*/ 0 h 3746508"/>
                <a:gd name="connsiteX2" fmla="*/ 2466844 w 2596678"/>
                <a:gd name="connsiteY2" fmla="*/ 0 h 3746508"/>
                <a:gd name="connsiteX3" fmla="*/ 2596678 w 2596678"/>
                <a:gd name="connsiteY3" fmla="*/ 129834 h 3746508"/>
                <a:gd name="connsiteX4" fmla="*/ 2596678 w 2596678"/>
                <a:gd name="connsiteY4" fmla="*/ 3616674 h 3746508"/>
                <a:gd name="connsiteX5" fmla="*/ 2466844 w 2596678"/>
                <a:gd name="connsiteY5" fmla="*/ 3746508 h 3746508"/>
                <a:gd name="connsiteX6" fmla="*/ 129834 w 2596678"/>
                <a:gd name="connsiteY6" fmla="*/ 3746508 h 3746508"/>
                <a:gd name="connsiteX7" fmla="*/ 0 w 2596678"/>
                <a:gd name="connsiteY7" fmla="*/ 3616674 h 3746508"/>
                <a:gd name="connsiteX8" fmla="*/ 0 w 2596678"/>
                <a:gd name="connsiteY8" fmla="*/ 129834 h 3746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6678" h="3746508">
                  <a:moveTo>
                    <a:pt x="2506691" y="1"/>
                  </a:moveTo>
                  <a:cubicBezTo>
                    <a:pt x="2556389" y="1"/>
                    <a:pt x="2596678" y="83870"/>
                    <a:pt x="2596678" y="187326"/>
                  </a:cubicBezTo>
                  <a:lnTo>
                    <a:pt x="2596678" y="3559182"/>
                  </a:lnTo>
                  <a:cubicBezTo>
                    <a:pt x="2596678" y="3662638"/>
                    <a:pt x="2556389" y="3746507"/>
                    <a:pt x="2506691" y="3746507"/>
                  </a:cubicBezTo>
                  <a:lnTo>
                    <a:pt x="89987" y="3746507"/>
                  </a:lnTo>
                  <a:cubicBezTo>
                    <a:pt x="40289" y="3746507"/>
                    <a:pt x="0" y="3662638"/>
                    <a:pt x="0" y="3559182"/>
                  </a:cubicBezTo>
                  <a:lnTo>
                    <a:pt x="0" y="187326"/>
                  </a:lnTo>
                  <a:cubicBezTo>
                    <a:pt x="0" y="83870"/>
                    <a:pt x="40289" y="1"/>
                    <a:pt x="89987" y="1"/>
                  </a:cubicBezTo>
                  <a:lnTo>
                    <a:pt x="2506691" y="1"/>
                  </a:lnTo>
                  <a:close/>
                </a:path>
              </a:pathLst>
            </a:custGeom>
            <a:solidFill>
              <a:srgbClr val="04D2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485121"/>
                <a:satOff val="-27976"/>
                <a:lumOff val="2876"/>
                <a:alphaOff val="0"/>
              </a:schemeClr>
            </a:fillRef>
            <a:effectRef idx="0">
              <a:schemeClr val="accent2">
                <a:hueOff val="-485121"/>
                <a:satOff val="-27976"/>
                <a:lumOff val="287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4372" tIns="82297" rIns="106679" bIns="2077344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400" b="1" u="sng" kern="1200" dirty="0">
                <a:latin typeface="+mj-lt"/>
              </a:endParaRPr>
            </a:p>
          </p:txBody>
        </p:sp>
        <p:sp>
          <p:nvSpPr>
            <p:cNvPr id="20" name="Fluxograma: Extrair 19"/>
            <p:cNvSpPr/>
            <p:nvPr/>
          </p:nvSpPr>
          <p:spPr>
            <a:xfrm rot="5400000">
              <a:off x="3199086" y="5060955"/>
              <a:ext cx="457733" cy="389501"/>
            </a:xfrm>
            <a:prstGeom prst="flowChartExtract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>
                <a:latin typeface="+mj-lt"/>
              </a:endParaRPr>
            </a:p>
          </p:txBody>
        </p:sp>
        <p:sp>
          <p:nvSpPr>
            <p:cNvPr id="21" name="Forma Livre 10"/>
            <p:cNvSpPr/>
            <p:nvPr/>
          </p:nvSpPr>
          <p:spPr>
            <a:xfrm>
              <a:off x="3694187" y="2080933"/>
              <a:ext cx="2041767" cy="3746508"/>
            </a:xfrm>
            <a:custGeom>
              <a:avLst/>
              <a:gdLst>
                <a:gd name="connsiteX0" fmla="*/ 0 w 1934525"/>
                <a:gd name="connsiteY0" fmla="*/ 0 h 3746508"/>
                <a:gd name="connsiteX1" fmla="*/ 1934525 w 1934525"/>
                <a:gd name="connsiteY1" fmla="*/ 0 h 3746508"/>
                <a:gd name="connsiteX2" fmla="*/ 1934525 w 1934525"/>
                <a:gd name="connsiteY2" fmla="*/ 3746508 h 3746508"/>
                <a:gd name="connsiteX3" fmla="*/ 0 w 1934525"/>
                <a:gd name="connsiteY3" fmla="*/ 3746508 h 3746508"/>
                <a:gd name="connsiteX4" fmla="*/ 0 w 1934525"/>
                <a:gd name="connsiteY4" fmla="*/ 0 h 3746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25" h="3746508">
                  <a:moveTo>
                    <a:pt x="0" y="0"/>
                  </a:moveTo>
                  <a:lnTo>
                    <a:pt x="1934525" y="0"/>
                  </a:lnTo>
                  <a:lnTo>
                    <a:pt x="1934525" y="3746508"/>
                  </a:lnTo>
                  <a:lnTo>
                    <a:pt x="0" y="374650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-485121"/>
                <a:satOff val="-27976"/>
                <a:lumOff val="287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54864" rIns="0" bIns="0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400" b="1" kern="1200" dirty="0">
                <a:solidFill>
                  <a:schemeClr val="bg2">
                    <a:lumMod val="10000"/>
                  </a:schemeClr>
                </a:solidFill>
                <a:latin typeface="+mj-lt"/>
              </a:endParaRPr>
            </a:p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600" b="1" kern="1200" dirty="0">
                  <a:solidFill>
                    <a:schemeClr val="bg2">
                      <a:lumMod val="10000"/>
                    </a:schemeClr>
                  </a:solidFill>
                  <a:latin typeface="+mj-lt"/>
                </a:rPr>
                <a:t>RPCC - </a:t>
              </a:r>
              <a:r>
                <a:rPr lang="pt-BR" sz="3600" b="1" i="0" dirty="0">
                  <a:solidFill>
                    <a:schemeClr val="bg2">
                      <a:lumMod val="10000"/>
                    </a:schemeClr>
                  </a:solidFill>
                  <a:effectLst/>
                  <a:latin typeface="+mj-lt"/>
                </a:rPr>
                <a:t>Portaria GM/MS Nº 6.591</a:t>
              </a:r>
              <a:endParaRPr lang="pt-BR" sz="3600" b="1" kern="1200" dirty="0">
                <a:solidFill>
                  <a:schemeClr val="bg2">
                    <a:lumMod val="10000"/>
                  </a:schemeClr>
                </a:solidFill>
                <a:latin typeface="+mj-lt"/>
              </a:endParaRP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b="1" kern="1200" dirty="0">
                  <a:solidFill>
                    <a:schemeClr val="bg2">
                      <a:lumMod val="10000"/>
                    </a:schemeClr>
                  </a:solidFill>
                  <a:latin typeface="+mj-lt"/>
                </a:rPr>
                <a:t>Portaria que institui a Rede de Prevenção e Controle do Câncer no âmbito do Sistema Único de Saúde (SUS).</a:t>
              </a:r>
            </a:p>
          </p:txBody>
        </p:sp>
        <p:sp>
          <p:nvSpPr>
            <p:cNvPr id="22" name="Forma Livre 11"/>
            <p:cNvSpPr/>
            <p:nvPr/>
          </p:nvSpPr>
          <p:spPr>
            <a:xfrm rot="16200000">
              <a:off x="5546670" y="2636793"/>
              <a:ext cx="3708400" cy="2596679"/>
            </a:xfrm>
            <a:custGeom>
              <a:avLst/>
              <a:gdLst>
                <a:gd name="connsiteX0" fmla="*/ 0 w 2596678"/>
                <a:gd name="connsiteY0" fmla="*/ 129834 h 3708399"/>
                <a:gd name="connsiteX1" fmla="*/ 129834 w 2596678"/>
                <a:gd name="connsiteY1" fmla="*/ 0 h 3708399"/>
                <a:gd name="connsiteX2" fmla="*/ 2466844 w 2596678"/>
                <a:gd name="connsiteY2" fmla="*/ 0 h 3708399"/>
                <a:gd name="connsiteX3" fmla="*/ 2596678 w 2596678"/>
                <a:gd name="connsiteY3" fmla="*/ 129834 h 3708399"/>
                <a:gd name="connsiteX4" fmla="*/ 2596678 w 2596678"/>
                <a:gd name="connsiteY4" fmla="*/ 3578565 h 3708399"/>
                <a:gd name="connsiteX5" fmla="*/ 2466844 w 2596678"/>
                <a:gd name="connsiteY5" fmla="*/ 3708399 h 3708399"/>
                <a:gd name="connsiteX6" fmla="*/ 129834 w 2596678"/>
                <a:gd name="connsiteY6" fmla="*/ 3708399 h 3708399"/>
                <a:gd name="connsiteX7" fmla="*/ 0 w 2596678"/>
                <a:gd name="connsiteY7" fmla="*/ 3578565 h 3708399"/>
                <a:gd name="connsiteX8" fmla="*/ 0 w 2596678"/>
                <a:gd name="connsiteY8" fmla="*/ 129834 h 370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6678" h="3708399">
                  <a:moveTo>
                    <a:pt x="2505766" y="1"/>
                  </a:moveTo>
                  <a:cubicBezTo>
                    <a:pt x="2555975" y="1"/>
                    <a:pt x="2596678" y="83017"/>
                    <a:pt x="2596678" y="185421"/>
                  </a:cubicBezTo>
                  <a:lnTo>
                    <a:pt x="2596678" y="3522978"/>
                  </a:lnTo>
                  <a:cubicBezTo>
                    <a:pt x="2596678" y="3625382"/>
                    <a:pt x="2555975" y="3708398"/>
                    <a:pt x="2505766" y="3708398"/>
                  </a:cubicBezTo>
                  <a:lnTo>
                    <a:pt x="90912" y="3708398"/>
                  </a:lnTo>
                  <a:cubicBezTo>
                    <a:pt x="40703" y="3708398"/>
                    <a:pt x="0" y="3625382"/>
                    <a:pt x="0" y="3522978"/>
                  </a:cubicBezTo>
                  <a:lnTo>
                    <a:pt x="0" y="185421"/>
                  </a:lnTo>
                  <a:cubicBezTo>
                    <a:pt x="0" y="83017"/>
                    <a:pt x="40703" y="1"/>
                    <a:pt x="90912" y="1"/>
                  </a:cubicBezTo>
                  <a:lnTo>
                    <a:pt x="2505766" y="1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970242"/>
                <a:satOff val="-55952"/>
                <a:lumOff val="5752"/>
                <a:alphaOff val="0"/>
              </a:schemeClr>
            </a:fillRef>
            <a:effectRef idx="0">
              <a:schemeClr val="accent2">
                <a:hueOff val="-970242"/>
                <a:satOff val="-55952"/>
                <a:lumOff val="575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7512" tIns="102869" rIns="133351" bIns="2077344" numCol="1" spcCol="1270" anchor="t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3000" u="sng" kern="1200" dirty="0">
                <a:latin typeface="+mj-lt"/>
              </a:endParaRPr>
            </a:p>
          </p:txBody>
        </p:sp>
        <p:sp>
          <p:nvSpPr>
            <p:cNvPr id="23" name="Fluxograma: Extrair 22"/>
            <p:cNvSpPr/>
            <p:nvPr/>
          </p:nvSpPr>
          <p:spPr>
            <a:xfrm rot="5400000">
              <a:off x="5886648" y="5060955"/>
              <a:ext cx="457733" cy="389501"/>
            </a:xfrm>
            <a:prstGeom prst="flowChartExtract">
              <a:avLst/>
            </a:prstGeom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>
                <a:latin typeface="+mj-lt"/>
              </a:endParaRPr>
            </a:p>
          </p:txBody>
        </p:sp>
        <p:sp>
          <p:nvSpPr>
            <p:cNvPr id="24" name="Forma Livre 13"/>
            <p:cNvSpPr/>
            <p:nvPr/>
          </p:nvSpPr>
          <p:spPr>
            <a:xfrm>
              <a:off x="6191169" y="2080932"/>
              <a:ext cx="2449208" cy="3708399"/>
            </a:xfrm>
            <a:custGeom>
              <a:avLst/>
              <a:gdLst>
                <a:gd name="connsiteX0" fmla="*/ 0 w 1934525"/>
                <a:gd name="connsiteY0" fmla="*/ 0 h 3708399"/>
                <a:gd name="connsiteX1" fmla="*/ 1934525 w 1934525"/>
                <a:gd name="connsiteY1" fmla="*/ 0 h 3708399"/>
                <a:gd name="connsiteX2" fmla="*/ 1934525 w 1934525"/>
                <a:gd name="connsiteY2" fmla="*/ 3708399 h 3708399"/>
                <a:gd name="connsiteX3" fmla="*/ 0 w 1934525"/>
                <a:gd name="connsiteY3" fmla="*/ 3708399 h 3708399"/>
                <a:gd name="connsiteX4" fmla="*/ 0 w 1934525"/>
                <a:gd name="connsiteY4" fmla="*/ 0 h 370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525" h="3708399">
                  <a:moveTo>
                    <a:pt x="0" y="0"/>
                  </a:moveTo>
                  <a:lnTo>
                    <a:pt x="1934525" y="0"/>
                  </a:lnTo>
                  <a:lnTo>
                    <a:pt x="1934525" y="3708399"/>
                  </a:lnTo>
                  <a:lnTo>
                    <a:pt x="0" y="37083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-970242"/>
                <a:satOff val="-55952"/>
                <a:lumOff val="575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51" rIns="0" bIns="0" numCol="1" spcCol="1270" anchor="t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400" b="1" u="none" kern="1200" dirty="0">
                <a:solidFill>
                  <a:schemeClr val="bg2">
                    <a:lumMod val="10000"/>
                  </a:schemeClr>
                </a:solidFill>
                <a:latin typeface="+mj-lt"/>
              </a:endParaRPr>
            </a:p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600" b="1" u="none" kern="1200" dirty="0">
                  <a:solidFill>
                    <a:schemeClr val="bg2">
                      <a:lumMod val="10000"/>
                    </a:schemeClr>
                  </a:solidFill>
                  <a:latin typeface="+mj-lt"/>
                </a:rPr>
                <a:t>Navegação do Cuidado </a:t>
              </a:r>
              <a:r>
                <a:rPr lang="pt-BR" sz="3600" b="1" kern="1200" dirty="0">
                  <a:solidFill>
                    <a:schemeClr val="bg2">
                      <a:lumMod val="10000"/>
                    </a:schemeClr>
                  </a:solidFill>
                  <a:latin typeface="+mj-lt"/>
                </a:rPr>
                <a:t>- </a:t>
              </a:r>
              <a:r>
                <a:rPr lang="pt-BR" sz="3600" b="1" i="0" dirty="0">
                  <a:solidFill>
                    <a:schemeClr val="bg2">
                      <a:lumMod val="10000"/>
                    </a:schemeClr>
                  </a:solidFill>
                  <a:effectLst/>
                  <a:latin typeface="+mj-lt"/>
                </a:rPr>
                <a:t>Portaria GM/MS Nº 6.592</a:t>
              </a:r>
              <a:endParaRPr lang="pt-BR" sz="3600" b="1" kern="1200" dirty="0">
                <a:solidFill>
                  <a:schemeClr val="bg2">
                    <a:lumMod val="10000"/>
                  </a:schemeClr>
                </a:solidFill>
                <a:latin typeface="+mj-lt"/>
              </a:endParaRPr>
            </a:p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b="1" kern="1200" dirty="0">
                  <a:solidFill>
                    <a:schemeClr val="bg2">
                      <a:lumMod val="10000"/>
                    </a:schemeClr>
                  </a:solidFill>
                  <a:latin typeface="+mj-lt"/>
                </a:rPr>
                <a:t>Portaria que institui o Programa que instituir o Programa de navegação da pessoa com diagnóstico de câncer, no âmbito do Sistema Único de Saúde – SUS.</a:t>
              </a:r>
            </a:p>
          </p:txBody>
        </p:sp>
        <p:sp>
          <p:nvSpPr>
            <p:cNvPr id="25" name="Forma Livre 14"/>
            <p:cNvSpPr/>
            <p:nvPr/>
          </p:nvSpPr>
          <p:spPr>
            <a:xfrm rot="16200000">
              <a:off x="8215179" y="2655847"/>
              <a:ext cx="3746508" cy="2596679"/>
            </a:xfrm>
            <a:custGeom>
              <a:avLst/>
              <a:gdLst>
                <a:gd name="connsiteX0" fmla="*/ 0 w 2596678"/>
                <a:gd name="connsiteY0" fmla="*/ 129834 h 3746508"/>
                <a:gd name="connsiteX1" fmla="*/ 129834 w 2596678"/>
                <a:gd name="connsiteY1" fmla="*/ 0 h 3746508"/>
                <a:gd name="connsiteX2" fmla="*/ 2466844 w 2596678"/>
                <a:gd name="connsiteY2" fmla="*/ 0 h 3746508"/>
                <a:gd name="connsiteX3" fmla="*/ 2596678 w 2596678"/>
                <a:gd name="connsiteY3" fmla="*/ 129834 h 3746508"/>
                <a:gd name="connsiteX4" fmla="*/ 2596678 w 2596678"/>
                <a:gd name="connsiteY4" fmla="*/ 3616674 h 3746508"/>
                <a:gd name="connsiteX5" fmla="*/ 2466844 w 2596678"/>
                <a:gd name="connsiteY5" fmla="*/ 3746508 h 3746508"/>
                <a:gd name="connsiteX6" fmla="*/ 129834 w 2596678"/>
                <a:gd name="connsiteY6" fmla="*/ 3746508 h 3746508"/>
                <a:gd name="connsiteX7" fmla="*/ 0 w 2596678"/>
                <a:gd name="connsiteY7" fmla="*/ 3616674 h 3746508"/>
                <a:gd name="connsiteX8" fmla="*/ 0 w 2596678"/>
                <a:gd name="connsiteY8" fmla="*/ 129834 h 3746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96678" h="3746508">
                  <a:moveTo>
                    <a:pt x="2506691" y="1"/>
                  </a:moveTo>
                  <a:cubicBezTo>
                    <a:pt x="2556389" y="1"/>
                    <a:pt x="2596678" y="83870"/>
                    <a:pt x="2596678" y="187326"/>
                  </a:cubicBezTo>
                  <a:lnTo>
                    <a:pt x="2596678" y="3559182"/>
                  </a:lnTo>
                  <a:cubicBezTo>
                    <a:pt x="2596678" y="3662638"/>
                    <a:pt x="2556389" y="3746507"/>
                    <a:pt x="2506691" y="3746507"/>
                  </a:cubicBezTo>
                  <a:lnTo>
                    <a:pt x="89987" y="3746507"/>
                  </a:lnTo>
                  <a:cubicBezTo>
                    <a:pt x="40289" y="3746507"/>
                    <a:pt x="0" y="3662638"/>
                    <a:pt x="0" y="3559182"/>
                  </a:cubicBezTo>
                  <a:lnTo>
                    <a:pt x="0" y="187326"/>
                  </a:lnTo>
                  <a:cubicBezTo>
                    <a:pt x="0" y="83870"/>
                    <a:pt x="40289" y="1"/>
                    <a:pt x="89987" y="1"/>
                  </a:cubicBezTo>
                  <a:lnTo>
                    <a:pt x="2506691" y="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4371" tIns="102870" rIns="133350" bIns="2077344" numCol="1" spcCol="1270" anchor="t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3000" u="sng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6" name="Fluxograma: Extrair 25"/>
            <p:cNvSpPr/>
            <p:nvPr/>
          </p:nvSpPr>
          <p:spPr>
            <a:xfrm rot="5400000">
              <a:off x="8574211" y="5060955"/>
              <a:ext cx="457733" cy="389501"/>
            </a:xfrm>
            <a:prstGeom prst="flowChartExtract">
              <a:avLst/>
            </a:prstGeom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>
                <a:latin typeface="+mj-lt"/>
              </a:endParaRPr>
            </a:p>
          </p:txBody>
        </p:sp>
      </p:grpSp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38"/>
          <a:stretch/>
        </p:blipFill>
        <p:spPr>
          <a:xfrm rot="20521853">
            <a:off x="15781789" y="9070721"/>
            <a:ext cx="3470664" cy="1121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Retângulo 33">
            <a:extLst>
              <a:ext uri="{FF2B5EF4-FFF2-40B4-BE49-F238E27FC236}">
                <a16:creationId xmlns:a16="http://schemas.microsoft.com/office/drawing/2014/main" id="{413767D4-17E5-FD79-EE4C-356B8D71A601}"/>
              </a:ext>
            </a:extLst>
          </p:cNvPr>
          <p:cNvSpPr/>
          <p:nvPr/>
        </p:nvSpPr>
        <p:spPr>
          <a:xfrm>
            <a:off x="14388687" y="3607186"/>
            <a:ext cx="3609832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100" b="1" dirty="0">
              <a:latin typeface="+mj-lt"/>
            </a:endParaRPr>
          </a:p>
          <a:p>
            <a:r>
              <a:rPr lang="pt-BR" sz="3600" b="1" dirty="0">
                <a:latin typeface="+mj-lt"/>
              </a:rPr>
              <a:t>Outras Portarias </a:t>
            </a:r>
          </a:p>
          <a:p>
            <a:pPr algn="ctr"/>
            <a:endParaRPr lang="pt-BR" sz="2400" b="1" dirty="0">
              <a:latin typeface="+mj-lt"/>
            </a:endParaRPr>
          </a:p>
          <a:p>
            <a:r>
              <a:rPr lang="pt-BR" sz="2800" b="1" dirty="0">
                <a:latin typeface="+mj-lt"/>
              </a:rPr>
              <a:t>Operacionalização do acesso às novas tecnologias de medicamentos em oncologia no âmbito do SUS;</a:t>
            </a:r>
          </a:p>
          <a:p>
            <a:endParaRPr lang="pt-BR" sz="2800" b="1" dirty="0">
              <a:latin typeface="+mj-lt"/>
            </a:endParaRPr>
          </a:p>
          <a:p>
            <a:r>
              <a:rPr lang="pt-BR" sz="2800" b="1" dirty="0">
                <a:latin typeface="+mj-lt"/>
              </a:rPr>
              <a:t>Ampliação da oferta e organização da Radioterapia;</a:t>
            </a:r>
          </a:p>
        </p:txBody>
      </p:sp>
    </p:spTree>
    <p:extLst>
      <p:ext uri="{BB962C8B-B14F-4D97-AF65-F5344CB8AC3E}">
        <p14:creationId xmlns:p14="http://schemas.microsoft.com/office/powerpoint/2010/main" val="492295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13E4D8B8-F930-3C99-3AA7-CA750C368B73}"/>
              </a:ext>
            </a:extLst>
          </p:cNvPr>
          <p:cNvCxnSpPr/>
          <p:nvPr/>
        </p:nvCxnSpPr>
        <p:spPr>
          <a:xfrm>
            <a:off x="14683577" y="3875426"/>
            <a:ext cx="0" cy="6529875"/>
          </a:xfrm>
          <a:prstGeom prst="line">
            <a:avLst/>
          </a:prstGeom>
          <a:ln w="19050">
            <a:solidFill>
              <a:srgbClr val="63203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entágono 3">
            <a:extLst>
              <a:ext uri="{FF2B5EF4-FFF2-40B4-BE49-F238E27FC236}">
                <a16:creationId xmlns:a16="http://schemas.microsoft.com/office/drawing/2014/main" id="{42862643-9C6B-61EE-A342-5627ECCE3DB6}"/>
              </a:ext>
            </a:extLst>
          </p:cNvPr>
          <p:cNvSpPr/>
          <p:nvPr/>
        </p:nvSpPr>
        <p:spPr>
          <a:xfrm>
            <a:off x="14154937" y="5447185"/>
            <a:ext cx="5429014" cy="385856"/>
          </a:xfrm>
          <a:prstGeom prst="homePlate">
            <a:avLst/>
          </a:prstGeom>
          <a:solidFill>
            <a:srgbClr val="632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Pentágono 6">
            <a:extLst>
              <a:ext uri="{FF2B5EF4-FFF2-40B4-BE49-F238E27FC236}">
                <a16:creationId xmlns:a16="http://schemas.microsoft.com/office/drawing/2014/main" id="{5704F48B-F5C4-C194-0F40-948F75C18133}"/>
              </a:ext>
            </a:extLst>
          </p:cNvPr>
          <p:cNvSpPr/>
          <p:nvPr/>
        </p:nvSpPr>
        <p:spPr>
          <a:xfrm>
            <a:off x="9940909" y="5443495"/>
            <a:ext cx="4722028" cy="386298"/>
          </a:xfrm>
          <a:prstGeom prst="homePlate">
            <a:avLst/>
          </a:prstGeom>
          <a:solidFill>
            <a:srgbClr val="0A4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Pentágono 7">
            <a:extLst>
              <a:ext uri="{FF2B5EF4-FFF2-40B4-BE49-F238E27FC236}">
                <a16:creationId xmlns:a16="http://schemas.microsoft.com/office/drawing/2014/main" id="{9259623E-E9F5-068A-24A5-0D3AE53EE1AA}"/>
              </a:ext>
            </a:extLst>
          </p:cNvPr>
          <p:cNvSpPr/>
          <p:nvPr/>
        </p:nvSpPr>
        <p:spPr>
          <a:xfrm>
            <a:off x="5166886" y="5443795"/>
            <a:ext cx="5018842" cy="385698"/>
          </a:xfrm>
          <a:prstGeom prst="homePlate">
            <a:avLst/>
          </a:prstGeom>
          <a:solidFill>
            <a:srgbClr val="DD9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4E41AF3F-38E0-0C95-2E7D-BC9BFDF1C51F}"/>
              </a:ext>
            </a:extLst>
          </p:cNvPr>
          <p:cNvCxnSpPr/>
          <p:nvPr/>
        </p:nvCxnSpPr>
        <p:spPr>
          <a:xfrm>
            <a:off x="10215610" y="3874285"/>
            <a:ext cx="0" cy="6529875"/>
          </a:xfrm>
          <a:prstGeom prst="line">
            <a:avLst/>
          </a:prstGeom>
          <a:ln w="19050">
            <a:solidFill>
              <a:srgbClr val="0A432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63CD1715-3A0C-D9E1-1E42-F7EBC09F26C4}"/>
              </a:ext>
            </a:extLst>
          </p:cNvPr>
          <p:cNvCxnSpPr/>
          <p:nvPr/>
        </p:nvCxnSpPr>
        <p:spPr>
          <a:xfrm>
            <a:off x="1146066" y="3875426"/>
            <a:ext cx="0" cy="6529875"/>
          </a:xfrm>
          <a:prstGeom prst="line">
            <a:avLst/>
          </a:prstGeom>
          <a:ln w="19050">
            <a:solidFill>
              <a:srgbClr val="AB291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5D8DE766-FF2C-1F81-A361-79AC29269D4F}"/>
              </a:ext>
            </a:extLst>
          </p:cNvPr>
          <p:cNvCxnSpPr/>
          <p:nvPr/>
        </p:nvCxnSpPr>
        <p:spPr>
          <a:xfrm>
            <a:off x="5972219" y="3875426"/>
            <a:ext cx="0" cy="6529875"/>
          </a:xfrm>
          <a:prstGeom prst="line">
            <a:avLst/>
          </a:prstGeom>
          <a:ln w="19050">
            <a:solidFill>
              <a:srgbClr val="DD970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DD3ED168-DA90-5E08-9F3D-7FCA6FE4DA83}"/>
              </a:ext>
            </a:extLst>
          </p:cNvPr>
          <p:cNvGrpSpPr/>
          <p:nvPr/>
        </p:nvGrpSpPr>
        <p:grpSpPr>
          <a:xfrm>
            <a:off x="7534249" y="5428875"/>
            <a:ext cx="415538" cy="415538"/>
            <a:chOff x="1803273" y="3215847"/>
            <a:chExt cx="279654" cy="279654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09C8857C-1649-DB0A-264A-DE907290EF7D}"/>
                </a:ext>
              </a:extLst>
            </p:cNvPr>
            <p:cNvSpPr/>
            <p:nvPr/>
          </p:nvSpPr>
          <p:spPr>
            <a:xfrm>
              <a:off x="1803273" y="3215847"/>
              <a:ext cx="279654" cy="2796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24B2B8CC-5C5F-2B62-9B36-38384C409C5D}"/>
                </a:ext>
              </a:extLst>
            </p:cNvPr>
            <p:cNvSpPr/>
            <p:nvPr/>
          </p:nvSpPr>
          <p:spPr>
            <a:xfrm>
              <a:off x="1882819" y="3295393"/>
              <a:ext cx="120563" cy="120563"/>
            </a:xfrm>
            <a:prstGeom prst="ellipse">
              <a:avLst/>
            </a:prstGeom>
            <a:solidFill>
              <a:srgbClr val="DD97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064D6168-EF07-748F-29DB-0AE250048F95}"/>
              </a:ext>
            </a:extLst>
          </p:cNvPr>
          <p:cNvGrpSpPr/>
          <p:nvPr/>
        </p:nvGrpSpPr>
        <p:grpSpPr>
          <a:xfrm>
            <a:off x="16792896" y="5412662"/>
            <a:ext cx="415538" cy="415538"/>
            <a:chOff x="1803273" y="3215847"/>
            <a:chExt cx="279654" cy="279654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B02EEEFC-A8BB-8074-28BD-06BD8B4F3D2A}"/>
                </a:ext>
              </a:extLst>
            </p:cNvPr>
            <p:cNvSpPr/>
            <p:nvPr/>
          </p:nvSpPr>
          <p:spPr>
            <a:xfrm>
              <a:off x="1803273" y="3215847"/>
              <a:ext cx="279654" cy="2796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C75353E1-C7AB-AEA5-B548-004CD5A320ED}"/>
                </a:ext>
              </a:extLst>
            </p:cNvPr>
            <p:cNvSpPr/>
            <p:nvPr/>
          </p:nvSpPr>
          <p:spPr>
            <a:xfrm>
              <a:off x="1882819" y="3295393"/>
              <a:ext cx="120563" cy="120563"/>
            </a:xfrm>
            <a:prstGeom prst="ellipse">
              <a:avLst/>
            </a:prstGeom>
            <a:solidFill>
              <a:srgbClr val="632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6" name="Pentágono 17">
            <a:extLst>
              <a:ext uri="{FF2B5EF4-FFF2-40B4-BE49-F238E27FC236}">
                <a16:creationId xmlns:a16="http://schemas.microsoft.com/office/drawing/2014/main" id="{E4BA2F00-3F23-22C5-EFDE-5C8022E2C221}"/>
              </a:ext>
            </a:extLst>
          </p:cNvPr>
          <p:cNvSpPr/>
          <p:nvPr/>
        </p:nvSpPr>
        <p:spPr>
          <a:xfrm>
            <a:off x="1146065" y="5443636"/>
            <a:ext cx="4851996" cy="385856"/>
          </a:xfrm>
          <a:prstGeom prst="homePlate">
            <a:avLst/>
          </a:prstGeom>
          <a:solidFill>
            <a:srgbClr val="AB29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7A1058C9-2052-0FD8-6E45-6B08E4EA4383}"/>
              </a:ext>
            </a:extLst>
          </p:cNvPr>
          <p:cNvGrpSpPr/>
          <p:nvPr/>
        </p:nvGrpSpPr>
        <p:grpSpPr>
          <a:xfrm>
            <a:off x="3271358" y="5428875"/>
            <a:ext cx="415538" cy="415538"/>
            <a:chOff x="1803273" y="3215847"/>
            <a:chExt cx="279654" cy="279654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24DEE591-E095-6132-B48F-4964059D0EB5}"/>
                </a:ext>
              </a:extLst>
            </p:cNvPr>
            <p:cNvSpPr/>
            <p:nvPr/>
          </p:nvSpPr>
          <p:spPr>
            <a:xfrm>
              <a:off x="1803273" y="3215847"/>
              <a:ext cx="279654" cy="2796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E982600C-9369-2496-AC9E-2E88D5BCADBB}"/>
                </a:ext>
              </a:extLst>
            </p:cNvPr>
            <p:cNvSpPr/>
            <p:nvPr/>
          </p:nvSpPr>
          <p:spPr>
            <a:xfrm>
              <a:off x="1882819" y="3295393"/>
              <a:ext cx="120563" cy="120563"/>
            </a:xfrm>
            <a:prstGeom prst="ellipse">
              <a:avLst/>
            </a:prstGeom>
            <a:solidFill>
              <a:srgbClr val="AB29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4DA333AA-C545-ABE9-0779-FE4CA5A47F7A}"/>
              </a:ext>
            </a:extLst>
          </p:cNvPr>
          <p:cNvGrpSpPr/>
          <p:nvPr/>
        </p:nvGrpSpPr>
        <p:grpSpPr>
          <a:xfrm>
            <a:off x="12248833" y="5428875"/>
            <a:ext cx="415538" cy="415538"/>
            <a:chOff x="1803273" y="3215847"/>
            <a:chExt cx="279654" cy="279654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D7AA7776-D12D-4A5E-B594-E249F0F6A15A}"/>
                </a:ext>
              </a:extLst>
            </p:cNvPr>
            <p:cNvSpPr/>
            <p:nvPr/>
          </p:nvSpPr>
          <p:spPr>
            <a:xfrm>
              <a:off x="1803273" y="3215847"/>
              <a:ext cx="279654" cy="2796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C74CE9D0-02DE-296A-2EDB-231C399D8F02}"/>
                </a:ext>
              </a:extLst>
            </p:cNvPr>
            <p:cNvSpPr/>
            <p:nvPr/>
          </p:nvSpPr>
          <p:spPr>
            <a:xfrm>
              <a:off x="1882819" y="3295393"/>
              <a:ext cx="120563" cy="120563"/>
            </a:xfrm>
            <a:prstGeom prst="ellipse">
              <a:avLst/>
            </a:prstGeom>
            <a:solidFill>
              <a:srgbClr val="0A43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C9B2959-BEEA-BC07-6036-DEF470EA0DB9}"/>
              </a:ext>
            </a:extLst>
          </p:cNvPr>
          <p:cNvSpPr txBox="1"/>
          <p:nvPr/>
        </p:nvSpPr>
        <p:spPr>
          <a:xfrm>
            <a:off x="1259610" y="3663019"/>
            <a:ext cx="4640281" cy="904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07846">
              <a:defRPr/>
            </a:pPr>
            <a:r>
              <a:rPr lang="pt-BR" sz="2638" b="1" spc="-66" dirty="0">
                <a:solidFill>
                  <a:srgbClr val="AB291A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Ações de vigilância, de promoção da saúde e de prevenção primária 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0FE5BF4-C0E0-BDF9-835A-5A28DDBE0241}"/>
              </a:ext>
            </a:extLst>
          </p:cNvPr>
          <p:cNvSpPr txBox="1"/>
          <p:nvPr/>
        </p:nvSpPr>
        <p:spPr>
          <a:xfrm>
            <a:off x="6102261" y="3663018"/>
            <a:ext cx="3983306" cy="157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2638" b="1" spc="-66" dirty="0">
                <a:solidFill>
                  <a:srgbClr val="DD970D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Ações de prevenção secundária e detecção precoce </a:t>
            </a:r>
            <a:r>
              <a:rPr lang="pt-BR" sz="1731" b="1" spc="-66" dirty="0">
                <a:solidFill>
                  <a:srgbClr val="DD970D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(rastreamento, triagem e diagnóstico precoce)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FE60F87-E489-86E7-809A-CFFAAA5CECF6}"/>
              </a:ext>
            </a:extLst>
          </p:cNvPr>
          <p:cNvSpPr txBox="1"/>
          <p:nvPr/>
        </p:nvSpPr>
        <p:spPr>
          <a:xfrm>
            <a:off x="1217836" y="2474892"/>
            <a:ext cx="14219461" cy="558197"/>
          </a:xfrm>
          <a:prstGeom prst="rect">
            <a:avLst/>
          </a:prstGeom>
          <a:noFill/>
        </p:spPr>
        <p:txBody>
          <a:bodyPr wrap="square" lIns="150781" tIns="75390" rIns="150781" bIns="75390" rtlCol="0" anchor="t">
            <a:spAutoFit/>
          </a:bodyPr>
          <a:lstStyle/>
          <a:p>
            <a:pPr algn="ctr">
              <a:defRPr/>
            </a:pPr>
            <a:r>
              <a:rPr lang="pt-BR" sz="2638" b="1" spc="-66" dirty="0">
                <a:solidFill>
                  <a:srgbClr val="195174"/>
                </a:solidFill>
                <a:latin typeface="Oswald" panose="00000500000000000000" pitchFamily="2" charset="0"/>
                <a:ea typeface="Gadugi"/>
                <a:cs typeface="Calibri" panose="020F0502020204030204" pitchFamily="34" charset="0"/>
              </a:rPr>
              <a:t>Atenção integral à pessoa com câncer/Rede de Prevenção e Controle do Câncer no âmbito do  SUS - RPCC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C4EF4F2A-4782-948B-7FA1-B7A53CFFCB95}"/>
              </a:ext>
            </a:extLst>
          </p:cNvPr>
          <p:cNvCxnSpPr>
            <a:cxnSpLocks/>
          </p:cNvCxnSpPr>
          <p:nvPr/>
        </p:nvCxnSpPr>
        <p:spPr>
          <a:xfrm>
            <a:off x="10185729" y="3056274"/>
            <a:ext cx="9398223" cy="0"/>
          </a:xfrm>
          <a:prstGeom prst="line">
            <a:avLst/>
          </a:prstGeom>
          <a:ln w="28575">
            <a:solidFill>
              <a:srgbClr val="1951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7F95F9A-13B7-A6F5-6B86-BDEDDB875AC2}"/>
              </a:ext>
            </a:extLst>
          </p:cNvPr>
          <p:cNvSpPr txBox="1"/>
          <p:nvPr/>
        </p:nvSpPr>
        <p:spPr>
          <a:xfrm>
            <a:off x="10152201" y="3663018"/>
            <a:ext cx="4193265" cy="1370086"/>
          </a:xfrm>
          <a:prstGeom prst="rect">
            <a:avLst/>
          </a:prstGeom>
          <a:noFill/>
        </p:spPr>
        <p:txBody>
          <a:bodyPr wrap="square" lIns="150781" tIns="75390" rIns="150781" bIns="75390" rtlCol="0" anchor="t">
            <a:spAutoFit/>
          </a:bodyPr>
          <a:lstStyle/>
          <a:p>
            <a:pPr algn="ctr">
              <a:defRPr/>
            </a:pPr>
            <a:r>
              <a:rPr lang="pt-BR" sz="2638" b="1" spc="-66" dirty="0">
                <a:solidFill>
                  <a:srgbClr val="0A4325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Confirmação diagnóstica, coordenação do cuidado e navegação de pacientes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489717CE-DF0B-17EE-D476-B1037438D2A4}"/>
              </a:ext>
            </a:extLst>
          </p:cNvPr>
          <p:cNvSpPr txBox="1"/>
          <p:nvPr/>
        </p:nvSpPr>
        <p:spPr>
          <a:xfrm>
            <a:off x="1116445" y="5985935"/>
            <a:ext cx="5018842" cy="4229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9" b="1" dirty="0">
                <a:solidFill>
                  <a:srgbClr val="AB291A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Vigilância do câncer</a:t>
            </a:r>
          </a:p>
          <a:p>
            <a:pPr marL="141361" indent="-141361">
              <a:buFont typeface="Arial" panose="020B0604020202020204" pitchFamily="34" charset="0"/>
              <a:buChar char="•"/>
            </a:pPr>
            <a:r>
              <a:rPr lang="pt-BR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SIM</a:t>
            </a:r>
          </a:p>
          <a:p>
            <a:pPr marL="141361" indent="-141361">
              <a:buFont typeface="Arial" panose="020B0604020202020204" pitchFamily="34" charset="0"/>
              <a:buChar char="•"/>
            </a:pPr>
            <a:r>
              <a:rPr lang="pt-BR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RHC</a:t>
            </a:r>
          </a:p>
          <a:p>
            <a:pPr marL="141361" indent="-141361">
              <a:buFont typeface="Arial" panose="020B0604020202020204" pitchFamily="34" charset="0"/>
              <a:buChar char="•"/>
            </a:pPr>
            <a:r>
              <a:rPr lang="pt-BR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RCBP</a:t>
            </a:r>
          </a:p>
          <a:p>
            <a:endParaRPr lang="pt-BR" sz="1814" b="1" dirty="0">
              <a:solidFill>
                <a:schemeClr val="tx1">
                  <a:lumMod val="65000"/>
                  <a:lumOff val="35000"/>
                </a:schemeClr>
              </a:solidFill>
              <a:latin typeface="Oswald" panose="00000500000000000000" pitchFamily="2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pt-BR" sz="2309" b="1" dirty="0">
                <a:solidFill>
                  <a:srgbClr val="AB291A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Promoção da saúde</a:t>
            </a:r>
          </a:p>
          <a:p>
            <a:pPr marL="141361" indent="-141361">
              <a:buFont typeface="Arial" panose="020B0604020202020204" pitchFamily="34" charset="0"/>
              <a:buChar char="•"/>
            </a:pPr>
            <a:r>
              <a:rPr lang="pt-BR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Campanhas de conscientização sobre hábitos e comportamentos saudáveis</a:t>
            </a:r>
          </a:p>
          <a:p>
            <a:pPr marL="141361" indent="-141361">
              <a:buFont typeface="Arial" panose="020B0604020202020204" pitchFamily="34" charset="0"/>
              <a:buChar char="•"/>
            </a:pPr>
            <a:r>
              <a:rPr lang="pt-BR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Programa antitabagismo</a:t>
            </a:r>
          </a:p>
          <a:p>
            <a:pPr marL="141361" indent="-141361">
              <a:buFont typeface="Arial" panose="020B0604020202020204" pitchFamily="34" charset="0"/>
              <a:buChar char="•"/>
            </a:pPr>
            <a:r>
              <a:rPr lang="pt-BR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Estratégias de taxação de alimentos não saudáveis</a:t>
            </a:r>
          </a:p>
          <a:p>
            <a:pPr marL="141361" indent="-141361">
              <a:buFont typeface="Arial" panose="020B0604020202020204" pitchFamily="34" charset="0"/>
              <a:buChar char="•"/>
            </a:pPr>
            <a:r>
              <a:rPr lang="pt-BR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Estratégias de acesso à alimentação saudável</a:t>
            </a:r>
          </a:p>
          <a:p>
            <a:endParaRPr lang="pt-BR" sz="1814" dirty="0">
              <a:solidFill>
                <a:srgbClr val="AB291A"/>
              </a:solidFill>
              <a:latin typeface="Oswald" panose="00000500000000000000" pitchFamily="2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pt-BR" sz="2309" b="1" dirty="0">
                <a:solidFill>
                  <a:srgbClr val="AB291A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Imunização</a:t>
            </a:r>
            <a:endParaRPr lang="pt-BR" sz="1814" b="1" dirty="0">
              <a:solidFill>
                <a:srgbClr val="AB291A"/>
              </a:solidFill>
              <a:latin typeface="Oswald" panose="00000500000000000000" pitchFamily="2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pPr marL="141361" indent="-141361">
              <a:buFont typeface="Arial" panose="020B0604020202020204" pitchFamily="34" charset="0"/>
              <a:buChar char="•"/>
            </a:pPr>
            <a:r>
              <a:rPr lang="pt-BR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Estratégia de vacinação contra o HPV e a hepatite B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9117F56-95A0-52CF-6E7A-964AD09FB579}"/>
              </a:ext>
            </a:extLst>
          </p:cNvPr>
          <p:cNvSpPr txBox="1"/>
          <p:nvPr/>
        </p:nvSpPr>
        <p:spPr>
          <a:xfrm>
            <a:off x="14813622" y="3663019"/>
            <a:ext cx="4640281" cy="904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2638" b="1" spc="-66" dirty="0">
                <a:solidFill>
                  <a:srgbClr val="632034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Tratamento – cirurgia, radioterapia e quimioterapia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692EEAE-EFAF-5689-36AF-59079F75A347}"/>
              </a:ext>
            </a:extLst>
          </p:cNvPr>
          <p:cNvSpPr txBox="1"/>
          <p:nvPr/>
        </p:nvSpPr>
        <p:spPr>
          <a:xfrm>
            <a:off x="6038035" y="6018418"/>
            <a:ext cx="4101851" cy="3527920"/>
          </a:xfrm>
          <a:prstGeom prst="rect">
            <a:avLst/>
          </a:prstGeom>
          <a:noFill/>
        </p:spPr>
        <p:txBody>
          <a:bodyPr wrap="square" lIns="150781" tIns="75390" rIns="150781" bIns="75390" rtlCol="0" anchor="t">
            <a:spAutoFit/>
          </a:bodyPr>
          <a:lstStyle/>
          <a:p>
            <a:r>
              <a:rPr lang="pt-BR" sz="2309" b="1" dirty="0">
                <a:solidFill>
                  <a:srgbClr val="DD970D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Plano de eliminação do câncer  de colo uterino</a:t>
            </a:r>
          </a:p>
          <a:p>
            <a:r>
              <a:rPr lang="pt-BR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Revisão do programa nacional de rastreamento de câncer de mama</a:t>
            </a:r>
          </a:p>
          <a:p>
            <a:endParaRPr lang="pt-BR" sz="1814" dirty="0">
              <a:solidFill>
                <a:schemeClr val="tx1">
                  <a:lumMod val="65000"/>
                  <a:lumOff val="35000"/>
                </a:schemeClr>
              </a:solidFill>
              <a:latin typeface="Oswald" panose="00000500000000000000" pitchFamily="2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pt-BR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Formulação de estratégias/ programas de rastreamento para outros tipos de câncer – pulmão e colorretal</a:t>
            </a:r>
          </a:p>
          <a:p>
            <a:endParaRPr lang="pt-BR" sz="1814" dirty="0">
              <a:solidFill>
                <a:schemeClr val="tx1">
                  <a:lumMod val="65000"/>
                  <a:lumOff val="35000"/>
                </a:schemeClr>
              </a:solidFill>
              <a:latin typeface="Oswald" panose="00000500000000000000" pitchFamily="2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pt-BR" sz="2309" b="1" dirty="0">
                <a:solidFill>
                  <a:srgbClr val="DD970D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Elaboração de protocolos de alta suspeição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7D163A0-3C2A-B190-196B-ECC5829A85F9}"/>
              </a:ext>
            </a:extLst>
          </p:cNvPr>
          <p:cNvSpPr txBox="1"/>
          <p:nvPr/>
        </p:nvSpPr>
        <p:spPr>
          <a:xfrm>
            <a:off x="14759304" y="5985935"/>
            <a:ext cx="4995518" cy="2969562"/>
          </a:xfrm>
          <a:prstGeom prst="rect">
            <a:avLst/>
          </a:prstGeom>
          <a:noFill/>
        </p:spPr>
        <p:txBody>
          <a:bodyPr wrap="square" lIns="150781" tIns="75390" rIns="150781" bIns="75390" rtlCol="0" anchor="t">
            <a:spAutoFit/>
          </a:bodyPr>
          <a:lstStyle/>
          <a:p>
            <a:r>
              <a:rPr lang="pt-BR" sz="2309" b="1" dirty="0">
                <a:solidFill>
                  <a:srgbClr val="632034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Componente cirurgia</a:t>
            </a:r>
          </a:p>
          <a:p>
            <a:r>
              <a:rPr lang="pt-BR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Procedimentos cirúrgicos via videolaparoscopia</a:t>
            </a:r>
          </a:p>
          <a:p>
            <a:endParaRPr lang="pt-BR" sz="1814" dirty="0">
              <a:solidFill>
                <a:schemeClr val="tx1">
                  <a:lumMod val="65000"/>
                  <a:lumOff val="35000"/>
                </a:schemeClr>
              </a:solidFill>
              <a:latin typeface="Oswald" panose="00000500000000000000" pitchFamily="2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pt-BR" sz="2309" b="1" dirty="0">
                <a:solidFill>
                  <a:srgbClr val="632034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Componente radioterapia</a:t>
            </a:r>
          </a:p>
          <a:p>
            <a:r>
              <a:rPr lang="pt-BR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PERSUS I, II e PRONON</a:t>
            </a:r>
          </a:p>
          <a:p>
            <a:r>
              <a:rPr lang="pt-BR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Transporte sanitário</a:t>
            </a:r>
          </a:p>
          <a:p>
            <a:endParaRPr lang="pt-BR" sz="1814" dirty="0">
              <a:solidFill>
                <a:schemeClr val="tx1">
                  <a:lumMod val="65000"/>
                  <a:lumOff val="35000"/>
                </a:schemeClr>
              </a:solidFill>
              <a:latin typeface="Oswald" panose="00000500000000000000" pitchFamily="2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pt-BR" sz="2309" b="1" dirty="0">
                <a:solidFill>
                  <a:srgbClr val="632034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Protocolos e diretrizes clínico-assistenciais</a:t>
            </a: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CDF34F3B-8015-8DC7-217D-DDEF1D5D1700}"/>
              </a:ext>
            </a:extLst>
          </p:cNvPr>
          <p:cNvCxnSpPr>
            <a:cxnSpLocks/>
          </p:cNvCxnSpPr>
          <p:nvPr/>
        </p:nvCxnSpPr>
        <p:spPr>
          <a:xfrm flipH="1">
            <a:off x="1150847" y="2547022"/>
            <a:ext cx="2" cy="1008793"/>
          </a:xfrm>
          <a:prstGeom prst="line">
            <a:avLst/>
          </a:prstGeom>
          <a:ln w="38100">
            <a:solidFill>
              <a:srgbClr val="1951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BCF9673A-E503-6882-EC95-35241111E5AE}"/>
              </a:ext>
            </a:extLst>
          </p:cNvPr>
          <p:cNvCxnSpPr>
            <a:cxnSpLocks/>
          </p:cNvCxnSpPr>
          <p:nvPr/>
        </p:nvCxnSpPr>
        <p:spPr>
          <a:xfrm>
            <a:off x="1150849" y="3056273"/>
            <a:ext cx="9398223" cy="0"/>
          </a:xfrm>
          <a:prstGeom prst="line">
            <a:avLst/>
          </a:prstGeom>
          <a:ln w="28575">
            <a:solidFill>
              <a:srgbClr val="1951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692EEAE-EFAF-5689-36AF-59079F75A347}"/>
              </a:ext>
            </a:extLst>
          </p:cNvPr>
          <p:cNvSpPr txBox="1"/>
          <p:nvPr/>
        </p:nvSpPr>
        <p:spPr>
          <a:xfrm>
            <a:off x="10345655" y="5985934"/>
            <a:ext cx="4207879" cy="5736217"/>
          </a:xfrm>
          <a:prstGeom prst="rect">
            <a:avLst/>
          </a:prstGeom>
          <a:noFill/>
        </p:spPr>
        <p:txBody>
          <a:bodyPr wrap="square" lIns="150781" tIns="75390" rIns="150781" bIns="75390" rtlCol="0" anchor="t">
            <a:spAutoFit/>
          </a:bodyPr>
          <a:lstStyle/>
          <a:p>
            <a:r>
              <a:rPr lang="pt-BR" sz="2309" b="1" dirty="0" err="1">
                <a:solidFill>
                  <a:srgbClr val="0A4325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OCIs</a:t>
            </a:r>
            <a:r>
              <a:rPr lang="pt-BR" sz="2309" b="1" dirty="0">
                <a:solidFill>
                  <a:srgbClr val="0A4325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 relacionadas ao câncer</a:t>
            </a:r>
          </a:p>
          <a:p>
            <a:r>
              <a:rPr lang="pt-BR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Alinhamento PMAE-PNRF a partir dos eixos da PNPCC/ RPCC,</a:t>
            </a:r>
          </a:p>
          <a:p>
            <a:endParaRPr lang="pt-BR" sz="1814" dirty="0">
              <a:solidFill>
                <a:schemeClr val="tx1">
                  <a:lumMod val="65000"/>
                  <a:lumOff val="35000"/>
                </a:schemeClr>
              </a:solidFill>
              <a:latin typeface="Oswald" panose="00000500000000000000" pitchFamily="2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pt-BR" sz="2309" b="1" dirty="0">
                <a:solidFill>
                  <a:srgbClr val="0A4325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Ofertar até 6.300 veículos – transporte para serviços especializados </a:t>
            </a:r>
          </a:p>
          <a:p>
            <a:r>
              <a:rPr lang="pt-BR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Prioritário em oncologia</a:t>
            </a:r>
          </a:p>
          <a:p>
            <a:endParaRPr lang="pt-BR" sz="1814" dirty="0">
              <a:solidFill>
                <a:schemeClr val="tx1">
                  <a:lumMod val="65000"/>
                  <a:lumOff val="35000"/>
                </a:schemeClr>
              </a:solidFill>
              <a:latin typeface="Oswald" panose="00000500000000000000" pitchFamily="2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pt-BR" sz="2309" b="1" dirty="0">
                <a:solidFill>
                  <a:srgbClr val="0A4325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Programa Nacional de Navegação do Paciente</a:t>
            </a:r>
          </a:p>
          <a:p>
            <a:endParaRPr lang="pt-BR" sz="2309" b="1" dirty="0">
              <a:solidFill>
                <a:srgbClr val="0A4325"/>
              </a:solidFill>
              <a:latin typeface="Oswald" panose="00000500000000000000" pitchFamily="2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pt-BR" sz="2309" b="1" dirty="0">
                <a:solidFill>
                  <a:srgbClr val="0A4325"/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Super Centro Brasil para Diagnóstico de Câncer: </a:t>
            </a:r>
            <a:r>
              <a:rPr lang="pt-BR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Teleconsultoria, </a:t>
            </a:r>
            <a:r>
              <a:rPr lang="pt-BR" sz="1814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Telelaudos</a:t>
            </a:r>
            <a:r>
              <a:rPr lang="pt-BR" sz="1814" dirty="0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 e </a:t>
            </a:r>
            <a:r>
              <a:rPr lang="pt-BR" sz="1814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swald" panose="00000500000000000000" pitchFamily="2" charset="0"/>
                <a:ea typeface="Gadugi" panose="020B0502040204020203" pitchFamily="34" charset="0"/>
                <a:cs typeface="Calibri" panose="020F0502020204030204" pitchFamily="34" charset="0"/>
              </a:rPr>
              <a:t>Telepatologia</a:t>
            </a:r>
            <a:endParaRPr lang="pt-BR" sz="1814" dirty="0">
              <a:solidFill>
                <a:schemeClr val="tx1">
                  <a:lumMod val="65000"/>
                  <a:lumOff val="35000"/>
                </a:schemeClr>
              </a:solidFill>
              <a:latin typeface="Oswald" panose="00000500000000000000" pitchFamily="2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endParaRPr lang="pt-BR" sz="2309" b="1" dirty="0">
              <a:solidFill>
                <a:srgbClr val="0A4325"/>
              </a:solidFill>
              <a:latin typeface="Oswald" panose="00000500000000000000" pitchFamily="2" charset="0"/>
              <a:ea typeface="Gadugi" panose="020B0502040204020203" pitchFamily="34" charset="0"/>
              <a:cs typeface="Calibri" panose="020F0502020204030204" pitchFamily="34" charset="0"/>
            </a:endParaRPr>
          </a:p>
          <a:p>
            <a:endParaRPr lang="pt-BR" sz="2309" b="1" dirty="0">
              <a:solidFill>
                <a:srgbClr val="0A4325"/>
              </a:solidFill>
              <a:latin typeface="Oswald" panose="00000500000000000000" pitchFamily="2" charset="0"/>
              <a:ea typeface="Gadugi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651BEB-D604-3B29-2C44-776C31186A5F}"/>
              </a:ext>
            </a:extLst>
          </p:cNvPr>
          <p:cNvSpPr txBox="1">
            <a:spLocks/>
          </p:cNvSpPr>
          <p:nvPr/>
        </p:nvSpPr>
        <p:spPr>
          <a:xfrm>
            <a:off x="2326715" y="558451"/>
            <a:ext cx="16683179" cy="718458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pt-BR" altLang="pt-BR" sz="4000" b="1" kern="1200" spc="-150" dirty="0" smtClean="0">
                <a:solidFill>
                  <a:srgbClr val="33529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r>
              <a:rPr lang="pt-BR" sz="6600" spc="0" dirty="0">
                <a:solidFill>
                  <a:srgbClr val="173DFF"/>
                </a:solidFill>
                <a:latin typeface="+mj-lt"/>
                <a:ea typeface="+mn-ea"/>
                <a:cs typeface="+mn-cs"/>
              </a:rPr>
              <a:t>Eixos da rede e da linha de cuidado </a:t>
            </a:r>
          </a:p>
        </p:txBody>
      </p:sp>
    </p:spTree>
    <p:extLst>
      <p:ext uri="{BB962C8B-B14F-4D97-AF65-F5344CB8AC3E}">
        <p14:creationId xmlns:p14="http://schemas.microsoft.com/office/powerpoint/2010/main" val="2325478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30387439-D240-C5D0-B57D-23F6AE065BD0}"/>
              </a:ext>
            </a:extLst>
          </p:cNvPr>
          <p:cNvCxnSpPr/>
          <p:nvPr/>
        </p:nvCxnSpPr>
        <p:spPr>
          <a:xfrm>
            <a:off x="14017252" y="2073607"/>
            <a:ext cx="0" cy="8802936"/>
          </a:xfrm>
          <a:prstGeom prst="line">
            <a:avLst/>
          </a:prstGeom>
          <a:ln w="19050">
            <a:solidFill>
              <a:srgbClr val="0A432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entágono 6">
            <a:extLst>
              <a:ext uri="{FF2B5EF4-FFF2-40B4-BE49-F238E27FC236}">
                <a16:creationId xmlns:a16="http://schemas.microsoft.com/office/drawing/2014/main" id="{98D0E069-E09B-4A6C-5685-81CD3C38EDCD}"/>
              </a:ext>
            </a:extLst>
          </p:cNvPr>
          <p:cNvSpPr/>
          <p:nvPr/>
        </p:nvSpPr>
        <p:spPr>
          <a:xfrm>
            <a:off x="13921000" y="4120509"/>
            <a:ext cx="5858916" cy="250664"/>
          </a:xfrm>
          <a:prstGeom prst="homePlate">
            <a:avLst/>
          </a:prstGeom>
          <a:solidFill>
            <a:srgbClr val="632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000">
              <a:latin typeface="+mj-lt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3ED975F-E3C3-2446-E342-C89D2C6C785B}"/>
              </a:ext>
            </a:extLst>
          </p:cNvPr>
          <p:cNvCxnSpPr/>
          <p:nvPr/>
        </p:nvCxnSpPr>
        <p:spPr>
          <a:xfrm>
            <a:off x="9956052" y="2207987"/>
            <a:ext cx="0" cy="8668556"/>
          </a:xfrm>
          <a:prstGeom prst="line">
            <a:avLst/>
          </a:prstGeom>
          <a:ln w="19050">
            <a:solidFill>
              <a:srgbClr val="0A432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875BC4B4-39D4-3A2C-BB80-7BA8D586717B}"/>
              </a:ext>
            </a:extLst>
          </p:cNvPr>
          <p:cNvCxnSpPr/>
          <p:nvPr/>
        </p:nvCxnSpPr>
        <p:spPr>
          <a:xfrm>
            <a:off x="1043015" y="2207987"/>
            <a:ext cx="72189" cy="8668556"/>
          </a:xfrm>
          <a:prstGeom prst="line">
            <a:avLst/>
          </a:prstGeom>
          <a:ln w="28575">
            <a:solidFill>
              <a:srgbClr val="AB291A"/>
            </a:solidFill>
            <a:headEnd type="oval" w="med" len="med"/>
            <a:tailEnd type="oval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3B76A5D-CB94-5A45-4B1B-364C8294DD61}"/>
              </a:ext>
            </a:extLst>
          </p:cNvPr>
          <p:cNvSpPr txBox="1"/>
          <p:nvPr/>
        </p:nvSpPr>
        <p:spPr>
          <a:xfrm>
            <a:off x="1235518" y="2508649"/>
            <a:ext cx="3977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spc="-40" dirty="0">
                <a:solidFill>
                  <a:srgbClr val="AB291A"/>
                </a:solidFill>
                <a:latin typeface="+mj-lt"/>
                <a:ea typeface="Gadugi" panose="020B0502040204020203" pitchFamily="34" charset="0"/>
              </a:rPr>
              <a:t>Rede assistencial de alta complexidade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7CAE4B0-A7A2-AFB1-9E08-CF56AF915493}"/>
              </a:ext>
            </a:extLst>
          </p:cNvPr>
          <p:cNvSpPr txBox="1"/>
          <p:nvPr/>
        </p:nvSpPr>
        <p:spPr>
          <a:xfrm>
            <a:off x="5561987" y="2188799"/>
            <a:ext cx="41988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3600" b="1" spc="-40" dirty="0">
                <a:solidFill>
                  <a:srgbClr val="DD970D"/>
                </a:solidFill>
                <a:latin typeface="+mj-lt"/>
                <a:ea typeface="Gadugi" panose="020B0502040204020203" pitchFamily="34" charset="0"/>
              </a:rPr>
              <a:t>Reabilitação oncológica e cuidados paliativos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A258E9D-2F47-F93E-6B7B-2F0512B5233F}"/>
              </a:ext>
            </a:extLst>
          </p:cNvPr>
          <p:cNvSpPr txBox="1"/>
          <p:nvPr/>
        </p:nvSpPr>
        <p:spPr>
          <a:xfrm>
            <a:off x="14334202" y="2156928"/>
            <a:ext cx="4984311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pt-BR" sz="3600" b="1" spc="-40" dirty="0">
                <a:solidFill>
                  <a:srgbClr val="632034"/>
                </a:solidFill>
                <a:latin typeface="+mj-lt"/>
                <a:ea typeface="Gadugi" panose="020B0502040204020203" pitchFamily="34" charset="0"/>
              </a:rPr>
              <a:t>Formação, capacitação e provimento de profissionais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CAF4649-132C-2305-73D1-47F2E00A11EB}"/>
              </a:ext>
            </a:extLst>
          </p:cNvPr>
          <p:cNvSpPr txBox="1"/>
          <p:nvPr/>
        </p:nvSpPr>
        <p:spPr>
          <a:xfrm>
            <a:off x="10226841" y="2432803"/>
            <a:ext cx="3465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spc="-40" dirty="0">
                <a:solidFill>
                  <a:srgbClr val="0A4325"/>
                </a:solidFill>
                <a:latin typeface="+mj-lt"/>
                <a:ea typeface="Gadugi" panose="020B0502040204020203" pitchFamily="34" charset="0"/>
              </a:rPr>
              <a:t>Continuidade do cuidado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89717CE-DF0B-17EE-D476-B1037438D2A4}"/>
              </a:ext>
            </a:extLst>
          </p:cNvPr>
          <p:cNvSpPr txBox="1"/>
          <p:nvPr/>
        </p:nvSpPr>
        <p:spPr>
          <a:xfrm>
            <a:off x="1299412" y="4625869"/>
            <a:ext cx="392600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AB291A"/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Novas habilitações e ampliação da rede</a:t>
            </a:r>
          </a:p>
          <a:p>
            <a:endParaRPr lang="pt-BR" sz="3200" b="1" dirty="0">
              <a:solidFill>
                <a:srgbClr val="AB291A"/>
              </a:solidFill>
              <a:latin typeface="+mj-lt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pt-BR" sz="3200" b="1" dirty="0">
                <a:solidFill>
                  <a:srgbClr val="AB291A"/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Estratégias inovadoras de financiamento Incentivo de rede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Incrementos financeiros condicionados a entregas e alcance de metas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Remuneração norteada por princípios da Saúde Baseada em Valor - VHBC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89717CE-DF0B-17EE-D476-B1037438D2A4}"/>
              </a:ext>
            </a:extLst>
          </p:cNvPr>
          <p:cNvSpPr txBox="1"/>
          <p:nvPr/>
        </p:nvSpPr>
        <p:spPr>
          <a:xfrm>
            <a:off x="5757237" y="4529616"/>
            <a:ext cx="391615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DD970D"/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Política Nacional de Cuidados Paliativos - PNPC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Equipes Assistenciais e Matriciais de CP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Protocolização do cuidado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Capacitação profissional</a:t>
            </a:r>
          </a:p>
          <a:p>
            <a:endParaRPr lang="pt-BR" sz="2400" b="1" dirty="0">
              <a:solidFill>
                <a:schemeClr val="bg2">
                  <a:lumMod val="50000"/>
                </a:schemeClr>
              </a:solidFill>
              <a:latin typeface="+mj-lt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pt-BR" sz="3200" b="1" dirty="0">
                <a:solidFill>
                  <a:srgbClr val="DD970D"/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Reabilitação oncológica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Formulação de programa/estratégia de ampliação do acesso aos cuidados em reabilitação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89717CE-DF0B-17EE-D476-B1037438D2A4}"/>
              </a:ext>
            </a:extLst>
          </p:cNvPr>
          <p:cNvSpPr txBox="1"/>
          <p:nvPr/>
        </p:nvSpPr>
        <p:spPr>
          <a:xfrm>
            <a:off x="10274968" y="4535364"/>
            <a:ext cx="36460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A4325"/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Aprimoramento dos registros de informações</a:t>
            </a:r>
            <a:endParaRPr lang="pt-BR" sz="2400" b="1" dirty="0">
              <a:solidFill>
                <a:schemeClr val="bg2">
                  <a:lumMod val="50000"/>
                </a:schemeClr>
              </a:solidFill>
              <a:latin typeface="+mj-lt"/>
              <a:ea typeface="Gadugi" panose="020B0502040204020203" pitchFamily="34" charset="0"/>
              <a:cs typeface="Calibri" panose="020F0502020204030204" pitchFamily="34" charset="0"/>
            </a:endParaRPr>
          </a:p>
          <a:p>
            <a:endParaRPr lang="pt-BR" sz="3200" b="1" dirty="0">
              <a:solidFill>
                <a:srgbClr val="0A4325"/>
              </a:solidFill>
              <a:latin typeface="+mj-lt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pt-BR" sz="3200" b="1" dirty="0">
                <a:solidFill>
                  <a:srgbClr val="0A4325"/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Fortalecimento do apoio matricial</a:t>
            </a:r>
            <a:endParaRPr lang="pt-BR" sz="2400" b="1" dirty="0">
              <a:solidFill>
                <a:schemeClr val="bg2">
                  <a:lumMod val="50000"/>
                </a:schemeClr>
              </a:solidFill>
              <a:latin typeface="+mj-lt"/>
              <a:ea typeface="Gadugi" panose="020B0502040204020203" pitchFamily="34" charset="0"/>
              <a:cs typeface="Calibri" panose="020F0502020204030204" pitchFamily="34" charset="0"/>
            </a:endParaRPr>
          </a:p>
          <a:p>
            <a:endParaRPr lang="pt-BR" sz="3200" b="1" dirty="0">
              <a:solidFill>
                <a:srgbClr val="0A4325"/>
              </a:solidFill>
              <a:latin typeface="+mj-lt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pt-BR" sz="3200" b="1" dirty="0">
                <a:solidFill>
                  <a:srgbClr val="0A4325"/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Fortalecimento das ferramentas da telessaúde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3D2CB4F-E546-FD49-3FAB-81B77AB4261B}"/>
              </a:ext>
            </a:extLst>
          </p:cNvPr>
          <p:cNvSpPr txBox="1"/>
          <p:nvPr/>
        </p:nvSpPr>
        <p:spPr>
          <a:xfrm>
            <a:off x="14241913" y="4403955"/>
            <a:ext cx="553800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632034"/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Novas bolsas de residência médica</a:t>
            </a:r>
          </a:p>
          <a:p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Edital para formação de 3.000 especialistas</a:t>
            </a:r>
          </a:p>
          <a:p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Especialização de médicos para atuação em áreas prioritárias para o SUS</a:t>
            </a:r>
          </a:p>
          <a:p>
            <a:r>
              <a:rPr lang="it-IT" sz="2400" b="1" dirty="0">
                <a:solidFill>
                  <a:srgbClr val="632034"/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FOCO: anestesiologia, patologia e radioterapia</a:t>
            </a:r>
            <a:r>
              <a:rPr lang="pt-BR" sz="2400" b="1" dirty="0">
                <a:solidFill>
                  <a:srgbClr val="632034"/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endParaRPr lang="pt-BR" sz="2400" dirty="0">
              <a:solidFill>
                <a:schemeClr val="bg2">
                  <a:lumMod val="50000"/>
                </a:schemeClr>
              </a:solidFill>
              <a:latin typeface="+mj-lt"/>
              <a:ea typeface="Gadugi" panose="020B0502040204020203" pitchFamily="34" charset="0"/>
              <a:cs typeface="Calibri" panose="020F0502020204030204" pitchFamily="34" charset="0"/>
            </a:endParaRPr>
          </a:p>
          <a:p>
            <a:r>
              <a:rPr lang="pt-BR" sz="3200" b="1" dirty="0">
                <a:solidFill>
                  <a:srgbClr val="632034"/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Especialização de médicos para atuação em áreas prioritárias</a:t>
            </a:r>
          </a:p>
          <a:p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+mj-lt"/>
                <a:ea typeface="Gadugi" panose="020B0502040204020203" pitchFamily="34" charset="0"/>
                <a:cs typeface="Calibri" panose="020F0502020204030204" pitchFamily="34" charset="0"/>
              </a:rPr>
              <a:t>Pela primeira vez, o Ministério da Saúde disponibiliza bolsas de aprimoramento para médicos já especialistas</a:t>
            </a:r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DFF5D19F-34FF-3636-CB58-58EBAA73B241}"/>
              </a:ext>
            </a:extLst>
          </p:cNvPr>
          <p:cNvCxnSpPr/>
          <p:nvPr/>
        </p:nvCxnSpPr>
        <p:spPr>
          <a:xfrm>
            <a:off x="5345420" y="2152756"/>
            <a:ext cx="0" cy="8723787"/>
          </a:xfrm>
          <a:prstGeom prst="line">
            <a:avLst/>
          </a:prstGeom>
          <a:ln w="28575">
            <a:solidFill>
              <a:srgbClr val="DD970D"/>
            </a:solidFill>
            <a:headEnd type="oval" w="med" len="med"/>
            <a:tailEnd type="oval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Pentágono 7">
            <a:extLst>
              <a:ext uri="{FF2B5EF4-FFF2-40B4-BE49-F238E27FC236}">
                <a16:creationId xmlns:a16="http://schemas.microsoft.com/office/drawing/2014/main" id="{C0E0DE88-034D-0ECB-0943-69350C3B8543}"/>
              </a:ext>
            </a:extLst>
          </p:cNvPr>
          <p:cNvSpPr/>
          <p:nvPr/>
        </p:nvSpPr>
        <p:spPr>
          <a:xfrm>
            <a:off x="9456822" y="4106481"/>
            <a:ext cx="4640714" cy="264692"/>
          </a:xfrm>
          <a:prstGeom prst="homePlate">
            <a:avLst/>
          </a:prstGeom>
          <a:solidFill>
            <a:srgbClr val="0A4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000">
              <a:latin typeface="+mj-lt"/>
            </a:endParaRPr>
          </a:p>
        </p:txBody>
      </p:sp>
      <p:sp>
        <p:nvSpPr>
          <p:cNvPr id="5" name="Pentágono 8">
            <a:extLst>
              <a:ext uri="{FF2B5EF4-FFF2-40B4-BE49-F238E27FC236}">
                <a16:creationId xmlns:a16="http://schemas.microsoft.com/office/drawing/2014/main" id="{9AB6E834-2F95-18FA-16B7-F67CFA030B5F}"/>
              </a:ext>
            </a:extLst>
          </p:cNvPr>
          <p:cNvSpPr/>
          <p:nvPr/>
        </p:nvSpPr>
        <p:spPr>
          <a:xfrm>
            <a:off x="5353365" y="4114142"/>
            <a:ext cx="4638283" cy="256065"/>
          </a:xfrm>
          <a:prstGeom prst="homePlate">
            <a:avLst/>
          </a:prstGeom>
          <a:solidFill>
            <a:srgbClr val="DD9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000">
              <a:latin typeface="+mj-lt"/>
            </a:endParaRPr>
          </a:p>
        </p:txBody>
      </p:sp>
      <p:sp>
        <p:nvSpPr>
          <p:cNvPr id="14" name="Pentágono 18">
            <a:extLst>
              <a:ext uri="{FF2B5EF4-FFF2-40B4-BE49-F238E27FC236}">
                <a16:creationId xmlns:a16="http://schemas.microsoft.com/office/drawing/2014/main" id="{C89C340B-8AA2-F300-73C4-AD8959B91D1E}"/>
              </a:ext>
            </a:extLst>
          </p:cNvPr>
          <p:cNvSpPr/>
          <p:nvPr/>
        </p:nvSpPr>
        <p:spPr>
          <a:xfrm>
            <a:off x="1091141" y="4082418"/>
            <a:ext cx="4422720" cy="263726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000" dirty="0">
              <a:latin typeface="+mj-lt"/>
            </a:endParaRPr>
          </a:p>
        </p:txBody>
      </p:sp>
      <p:sp>
        <p:nvSpPr>
          <p:cNvPr id="51" name="Título 1">
            <a:extLst>
              <a:ext uri="{FF2B5EF4-FFF2-40B4-BE49-F238E27FC236}">
                <a16:creationId xmlns:a16="http://schemas.microsoft.com/office/drawing/2014/main" id="{0C5D2082-2B8F-9C34-8FE8-5E30FE04FFE2}"/>
              </a:ext>
            </a:extLst>
          </p:cNvPr>
          <p:cNvSpPr txBox="1">
            <a:spLocks/>
          </p:cNvSpPr>
          <p:nvPr/>
        </p:nvSpPr>
        <p:spPr>
          <a:xfrm>
            <a:off x="2326715" y="558451"/>
            <a:ext cx="16683179" cy="718458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pt-BR" altLang="pt-BR" sz="4000" b="1" kern="1200" spc="-150" dirty="0" smtClean="0">
                <a:solidFill>
                  <a:srgbClr val="33529E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83EFF"/>
                </a:solidFill>
                <a:latin typeface="Montserrat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r>
              <a:rPr lang="pt-BR" sz="6600" spc="0" dirty="0">
                <a:solidFill>
                  <a:srgbClr val="173DFF"/>
                </a:solidFill>
                <a:latin typeface="+mj-lt"/>
                <a:ea typeface="+mn-ea"/>
                <a:cs typeface="+mn-cs"/>
              </a:rPr>
              <a:t>Eixos da rede e da linha de cuidado </a:t>
            </a:r>
          </a:p>
        </p:txBody>
      </p:sp>
    </p:spTree>
    <p:extLst>
      <p:ext uri="{BB962C8B-B14F-4D97-AF65-F5344CB8AC3E}">
        <p14:creationId xmlns:p14="http://schemas.microsoft.com/office/powerpoint/2010/main" val="251235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6A487-4AC4-BA79-C43A-7C6BF4160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Arredondado 18">
            <a:extLst>
              <a:ext uri="{FF2B5EF4-FFF2-40B4-BE49-F238E27FC236}">
                <a16:creationId xmlns:a16="http://schemas.microsoft.com/office/drawing/2014/main" id="{1D3F7979-577E-3CC3-384E-925DC9EB4C4B}"/>
              </a:ext>
            </a:extLst>
          </p:cNvPr>
          <p:cNvSpPr/>
          <p:nvPr/>
        </p:nvSpPr>
        <p:spPr>
          <a:xfrm>
            <a:off x="1155395" y="258993"/>
            <a:ext cx="5571016" cy="141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4C460D9-D160-EE64-F318-165CA5FC30CF}"/>
              </a:ext>
            </a:extLst>
          </p:cNvPr>
          <p:cNvSpPr/>
          <p:nvPr/>
        </p:nvSpPr>
        <p:spPr>
          <a:xfrm>
            <a:off x="11485052" y="4615297"/>
            <a:ext cx="78744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3000">
              <a:solidFill>
                <a:srgbClr val="FFCF00"/>
              </a:solidFill>
              <a:latin typeface="+mn-lt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36BF06C-406B-6185-4B72-8FC9F79F58D9}"/>
              </a:ext>
            </a:extLst>
          </p:cNvPr>
          <p:cNvSpPr txBox="1"/>
          <p:nvPr/>
        </p:nvSpPr>
        <p:spPr>
          <a:xfrm>
            <a:off x="1147722" y="2704555"/>
            <a:ext cx="8670046" cy="6068328"/>
          </a:xfrm>
          <a:prstGeom prst="rect">
            <a:avLst/>
          </a:prstGeom>
          <a:noFill/>
          <a:ln>
            <a:solidFill>
              <a:srgbClr val="173D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just" rtl="0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Desde 2018, 72 novas </a:t>
            </a:r>
            <a:r>
              <a:rPr lang="pt-BR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PNPCCs</a:t>
            </a:r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(originais e atualizados) foram formalmente lançados e disponibilizados publicamente ao redor do mundo. </a:t>
            </a:r>
          </a:p>
          <a:p>
            <a:pPr marL="228600" indent="-228600" algn="just" rtl="0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Aumento de 7 para 23% dos países aderiram a uma PNPCC de 2018 para 2023.</a:t>
            </a:r>
          </a:p>
          <a:p>
            <a:pPr marL="228600" indent="-228600" algn="just" rtl="0" eaLnBrk="0" latinLnBrk="0" hangingPunc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Os países com PNPCC trabalharam mais elementos de controle do câncer do que os países com apenas planos de DCNT em quase todos os domínios avaliados.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2E54ACA-A518-7910-F493-0A5F35E107BE}"/>
              </a:ext>
            </a:extLst>
          </p:cNvPr>
          <p:cNvSpPr txBox="1"/>
          <p:nvPr/>
        </p:nvSpPr>
        <p:spPr>
          <a:xfrm>
            <a:off x="938464" y="580242"/>
            <a:ext cx="1916563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6400" b="1" dirty="0">
                <a:solidFill>
                  <a:srgbClr val="173DFF"/>
                </a:solidFill>
                <a:latin typeface="+mj-lt"/>
              </a:rPr>
              <a:t>Impacto de uma política nacional de câncer no mundo</a:t>
            </a:r>
            <a:endParaRPr lang="pt-BR" sz="6400" b="1" spc="-300" dirty="0">
              <a:solidFill>
                <a:srgbClr val="FF0000"/>
              </a:solidFill>
              <a:latin typeface="Verdana Pro"/>
              <a:cs typeface="Calibri Light"/>
            </a:endParaRPr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B7495770-6E98-927D-A99E-D63F2D82AC03}"/>
              </a:ext>
            </a:extLst>
          </p:cNvPr>
          <p:cNvGrpSpPr/>
          <p:nvPr/>
        </p:nvGrpSpPr>
        <p:grpSpPr>
          <a:xfrm>
            <a:off x="0" y="0"/>
            <a:ext cx="728980" cy="11308715"/>
            <a:chOff x="0" y="0"/>
            <a:chExt cx="728980" cy="1130871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C0990E4A-F7FF-3021-732D-55764CDB9EC5}"/>
                </a:ext>
              </a:extLst>
            </p:cNvPr>
            <p:cNvSpPr/>
            <p:nvPr/>
          </p:nvSpPr>
          <p:spPr>
            <a:xfrm>
              <a:off x="0" y="0"/>
              <a:ext cx="728980" cy="3073400"/>
            </a:xfrm>
            <a:custGeom>
              <a:avLst/>
              <a:gdLst/>
              <a:ahLst/>
              <a:cxnLst/>
              <a:rect l="l" t="t" r="r" b="b"/>
              <a:pathLst>
                <a:path w="728980" h="3073400">
                  <a:moveTo>
                    <a:pt x="0" y="3073257"/>
                  </a:moveTo>
                  <a:lnTo>
                    <a:pt x="728574" y="3073257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30732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C4AAB2F4-7FFD-FB62-227B-1E250A1AB5E3}"/>
                </a:ext>
              </a:extLst>
            </p:cNvPr>
            <p:cNvSpPr/>
            <p:nvPr/>
          </p:nvSpPr>
          <p:spPr>
            <a:xfrm>
              <a:off x="0" y="3073257"/>
              <a:ext cx="728980" cy="5224780"/>
            </a:xfrm>
            <a:custGeom>
              <a:avLst/>
              <a:gdLst/>
              <a:ahLst/>
              <a:cxnLst/>
              <a:rect l="l" t="t" r="r" b="b"/>
              <a:pathLst>
                <a:path w="728980" h="5224780">
                  <a:moveTo>
                    <a:pt x="0" y="5224511"/>
                  </a:moveTo>
                  <a:lnTo>
                    <a:pt x="728574" y="5224511"/>
                  </a:lnTo>
                  <a:lnTo>
                    <a:pt x="728574" y="0"/>
                  </a:lnTo>
                  <a:lnTo>
                    <a:pt x="0" y="0"/>
                  </a:lnTo>
                  <a:lnTo>
                    <a:pt x="0" y="5224511"/>
                  </a:lnTo>
                  <a:close/>
                </a:path>
              </a:pathLst>
            </a:custGeom>
            <a:solidFill>
              <a:srgbClr val="05D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34A89EF9-8197-F2A9-BDCE-B37F7BE86E73}"/>
                </a:ext>
              </a:extLst>
            </p:cNvPr>
            <p:cNvSpPr/>
            <p:nvPr/>
          </p:nvSpPr>
          <p:spPr>
            <a:xfrm>
              <a:off x="0" y="8297767"/>
              <a:ext cx="728980" cy="3011170"/>
            </a:xfrm>
            <a:custGeom>
              <a:avLst/>
              <a:gdLst/>
              <a:ahLst/>
              <a:cxnLst/>
              <a:rect l="l" t="t" r="r" b="b"/>
              <a:pathLst>
                <a:path w="728980" h="3011170">
                  <a:moveTo>
                    <a:pt x="728574" y="0"/>
                  </a:moveTo>
                  <a:lnTo>
                    <a:pt x="0" y="0"/>
                  </a:lnTo>
                  <a:lnTo>
                    <a:pt x="0" y="3010787"/>
                  </a:lnTo>
                  <a:lnTo>
                    <a:pt x="728574" y="3010787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08BA2EAE-107E-E30B-52ED-272A769BA933}"/>
                </a:ext>
              </a:extLst>
            </p:cNvPr>
            <p:cNvSpPr/>
            <p:nvPr/>
          </p:nvSpPr>
          <p:spPr>
            <a:xfrm>
              <a:off x="0" y="3073251"/>
              <a:ext cx="728980" cy="3827779"/>
            </a:xfrm>
            <a:custGeom>
              <a:avLst/>
              <a:gdLst/>
              <a:ahLst/>
              <a:cxnLst/>
              <a:rect l="l" t="t" r="r" b="b"/>
              <a:pathLst>
                <a:path w="728980" h="3827779">
                  <a:moveTo>
                    <a:pt x="728574" y="0"/>
                  </a:moveTo>
                  <a:lnTo>
                    <a:pt x="0" y="0"/>
                  </a:lnTo>
                  <a:lnTo>
                    <a:pt x="0" y="3827579"/>
                  </a:lnTo>
                  <a:lnTo>
                    <a:pt x="47904" y="3826030"/>
                  </a:lnTo>
                  <a:lnTo>
                    <a:pt x="94981" y="3821444"/>
                  </a:lnTo>
                  <a:lnTo>
                    <a:pt x="141135" y="3813920"/>
                  </a:lnTo>
                  <a:lnTo>
                    <a:pt x="186269" y="3803552"/>
                  </a:lnTo>
                  <a:lnTo>
                    <a:pt x="230287" y="3790437"/>
                  </a:lnTo>
                  <a:lnTo>
                    <a:pt x="273094" y="3774670"/>
                  </a:lnTo>
                  <a:lnTo>
                    <a:pt x="314594" y="3756347"/>
                  </a:lnTo>
                  <a:lnTo>
                    <a:pt x="354690" y="3735566"/>
                  </a:lnTo>
                  <a:lnTo>
                    <a:pt x="393287" y="3712421"/>
                  </a:lnTo>
                  <a:lnTo>
                    <a:pt x="430288" y="3687008"/>
                  </a:lnTo>
                  <a:lnTo>
                    <a:pt x="465598" y="3659424"/>
                  </a:lnTo>
                  <a:lnTo>
                    <a:pt x="499121" y="3629765"/>
                  </a:lnTo>
                  <a:lnTo>
                    <a:pt x="530759" y="3598126"/>
                  </a:lnTo>
                  <a:lnTo>
                    <a:pt x="560419" y="3564603"/>
                  </a:lnTo>
                  <a:lnTo>
                    <a:pt x="588003" y="3529294"/>
                  </a:lnTo>
                  <a:lnTo>
                    <a:pt x="613416" y="3492292"/>
                  </a:lnTo>
                  <a:lnTo>
                    <a:pt x="636561" y="3453695"/>
                  </a:lnTo>
                  <a:lnTo>
                    <a:pt x="657342" y="3413599"/>
                  </a:lnTo>
                  <a:lnTo>
                    <a:pt x="675665" y="3372100"/>
                  </a:lnTo>
                  <a:lnTo>
                    <a:pt x="691431" y="3329292"/>
                  </a:lnTo>
                  <a:lnTo>
                    <a:pt x="704547" y="3285274"/>
                  </a:lnTo>
                  <a:lnTo>
                    <a:pt x="714915" y="3240140"/>
                  </a:lnTo>
                  <a:lnTo>
                    <a:pt x="722439" y="3193986"/>
                  </a:lnTo>
                  <a:lnTo>
                    <a:pt x="727024" y="3146909"/>
                  </a:lnTo>
                  <a:lnTo>
                    <a:pt x="728574" y="3099005"/>
                  </a:lnTo>
                  <a:lnTo>
                    <a:pt x="728574" y="0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Agrupar 5">
            <a:extLst>
              <a:ext uri="{FF2B5EF4-FFF2-40B4-BE49-F238E27FC236}">
                <a16:creationId xmlns:a16="http://schemas.microsoft.com/office/drawing/2014/main" id="{9072B618-E5E0-C718-22E7-72170DE00566}"/>
              </a:ext>
            </a:extLst>
          </p:cNvPr>
          <p:cNvGrpSpPr/>
          <p:nvPr/>
        </p:nvGrpSpPr>
        <p:grpSpPr>
          <a:xfrm>
            <a:off x="10304715" y="2540412"/>
            <a:ext cx="8871284" cy="7262940"/>
            <a:chOff x="7540046" y="1747404"/>
            <a:chExt cx="4307998" cy="3695700"/>
          </a:xfrm>
        </p:grpSpPr>
        <p:pic>
          <p:nvPicPr>
            <p:cNvPr id="21" name="Imagem 20" descr="Gráfico, Gráfico de barras&#10;&#10;O conteúdo gerado por IA pode estar incorreto.">
              <a:extLst>
                <a:ext uri="{FF2B5EF4-FFF2-40B4-BE49-F238E27FC236}">
                  <a16:creationId xmlns:a16="http://schemas.microsoft.com/office/drawing/2014/main" id="{913A62BA-4243-59C4-FE4D-B14F35BF3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320"/>
            <a:stretch/>
          </p:blipFill>
          <p:spPr>
            <a:xfrm>
              <a:off x="7540046" y="1747404"/>
              <a:ext cx="4188402" cy="3695700"/>
            </a:xfrm>
            <a:prstGeom prst="rect">
              <a:avLst/>
            </a:prstGeom>
          </p:spPr>
        </p:pic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5F02CF0B-6F0B-3317-23B8-9C184F541CC7}"/>
                </a:ext>
              </a:extLst>
            </p:cNvPr>
            <p:cNvSpPr/>
            <p:nvPr/>
          </p:nvSpPr>
          <p:spPr>
            <a:xfrm rot="1970752">
              <a:off x="11417981" y="4545709"/>
              <a:ext cx="430063" cy="6554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6802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0D698-6BC8-4F19-C751-FA4D3081F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7">
            <a:extLst>
              <a:ext uri="{FF2B5EF4-FFF2-40B4-BE49-F238E27FC236}">
                <a16:creationId xmlns:a16="http://schemas.microsoft.com/office/drawing/2014/main" id="{34652D6A-6B61-81D7-74C8-DD1995A5F826}"/>
              </a:ext>
            </a:extLst>
          </p:cNvPr>
          <p:cNvGrpSpPr/>
          <p:nvPr/>
        </p:nvGrpSpPr>
        <p:grpSpPr>
          <a:xfrm>
            <a:off x="0" y="10985213"/>
            <a:ext cx="20104100" cy="323850"/>
            <a:chOff x="0" y="10985213"/>
            <a:chExt cx="20104100" cy="323850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6DFB08B2-A1FA-59B7-3196-8C0AF18AA20D}"/>
                </a:ext>
              </a:extLst>
            </p:cNvPr>
            <p:cNvSpPr/>
            <p:nvPr/>
          </p:nvSpPr>
          <p:spPr>
            <a:xfrm>
              <a:off x="0" y="10985213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897" y="8"/>
                  </a:moveTo>
                  <a:lnTo>
                    <a:pt x="0" y="8"/>
                  </a:lnTo>
                  <a:lnTo>
                    <a:pt x="0" y="323850"/>
                  </a:lnTo>
                  <a:lnTo>
                    <a:pt x="5025897" y="323850"/>
                  </a:lnTo>
                  <a:lnTo>
                    <a:pt x="5025897" y="8"/>
                  </a:lnTo>
                  <a:close/>
                </a:path>
              </a:pathLst>
            </a:custGeom>
            <a:solidFill>
              <a:srgbClr val="173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1CEEB854-86E6-00F4-91E1-AE80B628E17C}"/>
                </a:ext>
              </a:extLst>
            </p:cNvPr>
            <p:cNvSpPr/>
            <p:nvPr/>
          </p:nvSpPr>
          <p:spPr>
            <a:xfrm>
              <a:off x="5026025" y="10985213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770" y="8"/>
                  </a:moveTo>
                  <a:lnTo>
                    <a:pt x="-127" y="8"/>
                  </a:lnTo>
                  <a:lnTo>
                    <a:pt x="-127" y="323850"/>
                  </a:lnTo>
                  <a:lnTo>
                    <a:pt x="5025770" y="323850"/>
                  </a:lnTo>
                  <a:lnTo>
                    <a:pt x="5025770" y="8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6A3ABB5E-CE28-03EE-CC02-43A4A54FE909}"/>
                </a:ext>
              </a:extLst>
            </p:cNvPr>
            <p:cNvSpPr/>
            <p:nvPr/>
          </p:nvSpPr>
          <p:spPr>
            <a:xfrm>
              <a:off x="10052050" y="10985213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643" y="8"/>
                  </a:moveTo>
                  <a:lnTo>
                    <a:pt x="-254" y="8"/>
                  </a:lnTo>
                  <a:lnTo>
                    <a:pt x="-254" y="323850"/>
                  </a:lnTo>
                  <a:lnTo>
                    <a:pt x="5025643" y="323850"/>
                  </a:lnTo>
                  <a:lnTo>
                    <a:pt x="5025643" y="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441A628A-CB5D-8D25-D7C4-911CA1B82980}"/>
                </a:ext>
              </a:extLst>
            </p:cNvPr>
            <p:cNvSpPr/>
            <p:nvPr/>
          </p:nvSpPr>
          <p:spPr>
            <a:xfrm>
              <a:off x="15078075" y="10985213"/>
              <a:ext cx="5026025" cy="323850"/>
            </a:xfrm>
            <a:custGeom>
              <a:avLst/>
              <a:gdLst/>
              <a:ahLst/>
              <a:cxnLst/>
              <a:rect l="l" t="t" r="r" b="b"/>
              <a:pathLst>
                <a:path w="5026025" h="323850">
                  <a:moveTo>
                    <a:pt x="5025516" y="8"/>
                  </a:moveTo>
                  <a:lnTo>
                    <a:pt x="-381" y="8"/>
                  </a:lnTo>
                  <a:lnTo>
                    <a:pt x="-381" y="323850"/>
                  </a:lnTo>
                  <a:lnTo>
                    <a:pt x="5025516" y="323850"/>
                  </a:lnTo>
                  <a:lnTo>
                    <a:pt x="5025516" y="8"/>
                  </a:lnTo>
                  <a:close/>
                </a:path>
              </a:pathLst>
            </a:custGeom>
            <a:solidFill>
              <a:srgbClr val="00C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>
            <a:extLst>
              <a:ext uri="{FF2B5EF4-FFF2-40B4-BE49-F238E27FC236}">
                <a16:creationId xmlns:a16="http://schemas.microsoft.com/office/drawing/2014/main" id="{E8544ADE-3CEE-2187-D061-DA6464E50EF2}"/>
              </a:ext>
            </a:extLst>
          </p:cNvPr>
          <p:cNvGrpSpPr/>
          <p:nvPr/>
        </p:nvGrpSpPr>
        <p:grpSpPr>
          <a:xfrm>
            <a:off x="9312147" y="-285"/>
            <a:ext cx="9731375" cy="3918585"/>
            <a:chOff x="9312147" y="-285"/>
            <a:chExt cx="9731375" cy="3918585"/>
          </a:xfrm>
        </p:grpSpPr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88F64CC5-8480-57FA-D4C4-03325553B15F}"/>
                </a:ext>
              </a:extLst>
            </p:cNvPr>
            <p:cNvSpPr/>
            <p:nvPr/>
          </p:nvSpPr>
          <p:spPr>
            <a:xfrm>
              <a:off x="12211684" y="-285"/>
              <a:ext cx="6755765" cy="3918585"/>
            </a:xfrm>
            <a:custGeom>
              <a:avLst/>
              <a:gdLst/>
              <a:ahLst/>
              <a:cxnLst/>
              <a:rect l="l" t="t" r="r" b="b"/>
              <a:pathLst>
                <a:path w="6755765" h="3918585">
                  <a:moveTo>
                    <a:pt x="6755099" y="285"/>
                  </a:moveTo>
                  <a:lnTo>
                    <a:pt x="-308" y="285"/>
                  </a:lnTo>
                  <a:lnTo>
                    <a:pt x="-308" y="3918390"/>
                  </a:lnTo>
                  <a:lnTo>
                    <a:pt x="6755099" y="285"/>
                  </a:lnTo>
                  <a:close/>
                </a:path>
              </a:pathLst>
            </a:custGeom>
            <a:solidFill>
              <a:srgbClr val="04CF00"/>
            </a:solidFill>
          </p:spPr>
          <p:txBody>
            <a:bodyPr wrap="square" lIns="0" tIns="0" rIns="0" bIns="0" rtlCol="0" anchor="t"/>
            <a:lstStyle/>
            <a:p>
              <a:pPr algn="ctr"/>
              <a:endParaRPr/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7736F3D5-B060-EE5F-EB82-65BD272A6350}"/>
                </a:ext>
              </a:extLst>
            </p:cNvPr>
            <p:cNvSpPr/>
            <p:nvPr/>
          </p:nvSpPr>
          <p:spPr>
            <a:xfrm>
              <a:off x="9312147" y="-285"/>
              <a:ext cx="6755765" cy="3918585"/>
            </a:xfrm>
            <a:custGeom>
              <a:avLst/>
              <a:gdLst/>
              <a:ahLst/>
              <a:cxnLst/>
              <a:rect l="l" t="t" r="r" b="b"/>
              <a:pathLst>
                <a:path w="6755765" h="3918585">
                  <a:moveTo>
                    <a:pt x="6755172" y="285"/>
                  </a:moveTo>
                  <a:lnTo>
                    <a:pt x="-235" y="285"/>
                  </a:lnTo>
                  <a:lnTo>
                    <a:pt x="-235" y="3918390"/>
                  </a:lnTo>
                  <a:lnTo>
                    <a:pt x="6755172" y="285"/>
                  </a:lnTo>
                  <a:close/>
                </a:path>
              </a:pathLst>
            </a:custGeom>
            <a:solidFill>
              <a:srgbClr val="FFCF00"/>
            </a:solidFill>
          </p:spPr>
          <p:txBody>
            <a:bodyPr wrap="square" lIns="0" tIns="0" rIns="0" bIns="0" rtlCol="0" anchor="t"/>
            <a:lstStyle/>
            <a:p>
              <a:pPr algn="ctr"/>
              <a:endParaRPr/>
            </a:p>
          </p:txBody>
        </p:sp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1AE21EB4-E107-8575-7CF7-5DB0ABD7F3D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04439" y="964185"/>
              <a:ext cx="3838474" cy="738217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9674BCF0-10C6-19A9-A281-9841DEEF4553}"/>
              </a:ext>
            </a:extLst>
          </p:cNvPr>
          <p:cNvSpPr txBox="1"/>
          <p:nvPr/>
        </p:nvSpPr>
        <p:spPr>
          <a:xfrm>
            <a:off x="1156575" y="4109225"/>
            <a:ext cx="17735561" cy="62478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8000" b="1" dirty="0">
                <a:solidFill>
                  <a:schemeClr val="bg1"/>
                </a:solidFill>
                <a:latin typeface="Verdana"/>
                <a:ea typeface="Verdana"/>
              </a:rPr>
              <a:t>AÇÕES PARA CONSOLIDAR A MAIOR REDE PÚBLICA DE PREVENÇÃO, DIAGNÓSTICO E CONTROLE DO CÂNCER</a:t>
            </a:r>
            <a:endParaRPr lang="pt-BR" sz="8000" dirty="0">
              <a:solidFill>
                <a:schemeClr val="bg1"/>
              </a:solidFill>
              <a:latin typeface="Verdana"/>
              <a:ea typeface="Verdana"/>
            </a:endParaRPr>
          </a:p>
          <a:p>
            <a:pPr algn="ctr"/>
            <a:endParaRPr lang="pt-BR" sz="8000" b="1" dirty="0">
              <a:solidFill>
                <a:schemeClr val="bg1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72801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1DFFCAD5D314AAF52A37F82EFB558" ma:contentTypeVersion="11" ma:contentTypeDescription="Create a new document." ma:contentTypeScope="" ma:versionID="73726e094ae373035c8bc84ba57f408e">
  <xsd:schema xmlns:xsd="http://www.w3.org/2001/XMLSchema" xmlns:xs="http://www.w3.org/2001/XMLSchema" xmlns:p="http://schemas.microsoft.com/office/2006/metadata/properties" xmlns:ns2="e90f8052-4f22-49d0-b858-418a185c6b4a" xmlns:ns3="757d001e-6283-4bce-b59b-f8005eb07750" targetNamespace="http://schemas.microsoft.com/office/2006/metadata/properties" ma:root="true" ma:fieldsID="800edc8021f030cefbb4d5d6220a22d6" ns2:_="" ns3:_="">
    <xsd:import namespace="e90f8052-4f22-49d0-b858-418a185c6b4a"/>
    <xsd:import namespace="757d001e-6283-4bce-b59b-f8005eb077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0f8052-4f22-49d0-b858-418a185c6b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8562b07-c12b-440e-8652-dcaac954a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d001e-6283-4bce-b59b-f8005eb0775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ab3a92a-cd51-4f85-8dac-bbfdb1cfe1e1}" ma:internalName="TaxCatchAll" ma:showField="CatchAllData" ma:web="757d001e-6283-4bce-b59b-f8005eb077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57d001e-6283-4bce-b59b-f8005eb07750" xsi:nil="true"/>
    <lcf76f155ced4ddcb4097134ff3c332f xmlns="e90f8052-4f22-49d0-b858-418a185c6b4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2848DAF-3F20-413A-8C08-8DA689315E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0f8052-4f22-49d0-b858-418a185c6b4a"/>
    <ds:schemaRef ds:uri="757d001e-6283-4bce-b59b-f8005eb077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FA6207-DB87-43BF-B24C-57FDBC73B1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47D41C-DC1A-4640-9EB8-44A44D6880AF}">
  <ds:schemaRefs>
    <ds:schemaRef ds:uri="http://purl.org/dc/terms/"/>
    <ds:schemaRef ds:uri="757d001e-6283-4bce-b59b-f8005eb07750"/>
    <ds:schemaRef ds:uri="e90f8052-4f22-49d0-b858-418a185c6b4a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5364</TotalTime>
  <Words>1653</Words>
  <Application>Microsoft Office PowerPoint</Application>
  <PresentationFormat>Personalizar</PresentationFormat>
  <Paragraphs>299</Paragraphs>
  <Slides>23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23</vt:i4>
      </vt:variant>
    </vt:vector>
  </HeadingPairs>
  <TitlesOfParts>
    <vt:vector size="41" baseType="lpstr">
      <vt:lpstr>Calibri Light</vt:lpstr>
      <vt:lpstr>Calibri</vt:lpstr>
      <vt:lpstr>Arimo</vt:lpstr>
      <vt:lpstr>Arial Black</vt:lpstr>
      <vt:lpstr>Verdana</vt:lpstr>
      <vt:lpstr>Montserrat</vt:lpstr>
      <vt:lpstr>Verdana Pro</vt:lpstr>
      <vt:lpstr>Century Gothic</vt:lpstr>
      <vt:lpstr>Gadugi</vt:lpstr>
      <vt:lpstr>Arimo Bold</vt:lpstr>
      <vt:lpstr>Arial</vt:lpstr>
      <vt:lpstr>Arial Bold</vt:lpstr>
      <vt:lpstr>Oswald</vt:lpstr>
      <vt:lpstr>Montserrat regular</vt:lpstr>
      <vt:lpstr>Courier New</vt:lpstr>
      <vt:lpstr>Office Theme</vt:lpstr>
      <vt:lpstr>Office Theme</vt:lpstr>
      <vt:lpstr>2_Office Theme</vt:lpstr>
      <vt:lpstr>Apresentação do PowerPoint</vt:lpstr>
      <vt:lpstr>Apresentação do PowerPoint</vt:lpstr>
      <vt:lpstr>Apresentação do PowerPoint</vt:lpstr>
      <vt:lpstr>Orçamento dos pilares do tratamento curativo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“Tempo é Vida” 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ministro Padilha</dc:title>
  <dc:creator>Lena Vania Carneiro Peres</dc:creator>
  <cp:lastModifiedBy>Jose Carvalheira</cp:lastModifiedBy>
  <cp:revision>59</cp:revision>
  <dcterms:created xsi:type="dcterms:W3CDTF">2025-06-03T12:26:04Z</dcterms:created>
  <dcterms:modified xsi:type="dcterms:W3CDTF">2025-09-23T09:37:48Z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2025-05-30T00:00:00Z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2025-06-03T00:00:00Z</vt:filetime>
  </property>
  <property fmtid="{D5CDD505-2E9C-101B-9397-08002B2CF9AE}" pid="5" name="Producer">
    <vt:lpwstr>3-Heights(TM) PDF Security Shell 4.8.25.2 (http://www.pdf-tools.com)</vt:lpwstr>
  </property>
  <property fmtid="{D5CDD505-2E9C-101B-9397-08002B2CF9AE}" pid="6" name="ContentTypeId">
    <vt:lpwstr>0x010100B781DFFCAD5D314AAF52A37F82EFB558</vt:lpwstr>
  </property>
  <property fmtid="{D5CDD505-2E9C-101B-9397-08002B2CF9AE}" pid="7" name="MediaServiceImageTags">
    <vt:lpwstr/>
  </property>
</Properties>
</file>