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4"/>
  </p:sldMasterIdLst>
  <p:notesMasterIdLst>
    <p:notesMasterId r:id="rId19"/>
  </p:notesMasterIdLst>
  <p:sldIdLst>
    <p:sldId id="444" r:id="rId5"/>
    <p:sldId id="333" r:id="rId6"/>
    <p:sldId id="855" r:id="rId7"/>
    <p:sldId id="858" r:id="rId8"/>
    <p:sldId id="862" r:id="rId9"/>
    <p:sldId id="856" r:id="rId10"/>
    <p:sldId id="868" r:id="rId11"/>
    <p:sldId id="865" r:id="rId12"/>
    <p:sldId id="864" r:id="rId13"/>
    <p:sldId id="857" r:id="rId14"/>
    <p:sldId id="869" r:id="rId15"/>
    <p:sldId id="859" r:id="rId16"/>
    <p:sldId id="863" r:id="rId17"/>
    <p:sldId id="852" r:id="rId18"/>
  </p:sldIdLst>
  <p:sldSz cx="9144000" cy="5143500" type="screen16x9"/>
  <p:notesSz cx="6858000" cy="9144000"/>
  <p:embeddedFontLst>
    <p:embeddedFont>
      <p:font typeface="Fira Sans Extra Condensed" panose="020B0604020202020204" charset="0"/>
      <p:regular r:id="rId20"/>
      <p:bold r:id="rId21"/>
      <p:italic r:id="rId22"/>
      <p:boldItalic r:id="rId23"/>
    </p:embeddedFont>
    <p:embeddedFont>
      <p:font typeface="Helvetica" panose="020B0604020202020204" pitchFamily="34" charset="0"/>
      <p:regular r:id="rId24"/>
      <p:bold r:id="rId25"/>
      <p:italic r:id="rId26"/>
      <p:boldItalic r:id="rId27"/>
    </p:embeddedFont>
    <p:embeddedFont>
      <p:font typeface="Verdana" panose="020B0604030504040204" pitchFamily="34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Arial Black" panose="020B0A04020102020204" pitchFamily="34" charset="0"/>
      <p:bold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ra Mattos" initials="CM" lastIdx="1" clrIdx="0">
    <p:extLst>
      <p:ext uri="{19B8F6BF-5375-455C-9EA6-DF929625EA0E}">
        <p15:presenceInfo xmlns:p15="http://schemas.microsoft.com/office/powerpoint/2012/main" userId="S-1-5-21-3803511470-3473657978-2071673472-73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F6E19E-82EA-4A08-8F86-41DD14571F52}" v="3374" dt="2024-05-22T04:05:21.529"/>
  </p1510:revLst>
</p1510:revInfo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48670" autoAdjust="0"/>
  </p:normalViewPr>
  <p:slideViewPr>
    <p:cSldViewPr snapToGrid="0">
      <p:cViewPr varScale="1">
        <p:scale>
          <a:sx n="122" d="100"/>
          <a:sy n="122" d="100"/>
        </p:scale>
        <p:origin x="50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9" Type="http://schemas.openxmlformats.org/officeDocument/2006/relationships/viewProps" Target="viewProp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57864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0" y="0"/>
            <a:ext cx="9144000" cy="786866"/>
          </a:xfrm>
          <a:prstGeom prst="rect">
            <a:avLst/>
          </a:prstGeom>
          <a:solidFill>
            <a:srgbClr val="FF2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/>
          </a:p>
        </p:txBody>
      </p:sp>
      <p:sp>
        <p:nvSpPr>
          <p:cNvPr id="11" name="CaixaDeTexto 10"/>
          <p:cNvSpPr txBox="1"/>
          <p:nvPr userDrawn="1"/>
        </p:nvSpPr>
        <p:spPr>
          <a:xfrm>
            <a:off x="317634" y="4668118"/>
            <a:ext cx="37033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0" i="0">
                <a:solidFill>
                  <a:srgbClr val="FF0000"/>
                </a:solidFill>
                <a:latin typeface="DINPro" charset="0"/>
                <a:ea typeface="DINPro" charset="0"/>
                <a:cs typeface="DINPro" charset="0"/>
              </a:rPr>
              <a:t>MSF-BRASIL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94DF7741-1522-46ED-AEFD-1B0BBC388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indent="0">
              <a:buFont typeface="+mj-lt"/>
              <a:buNone/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fld id="{5886B307-1E8A-456A-9EDF-E5FB07C4C612}" type="slidenum">
              <a:rPr lang="pt-BR" smtClean="0"/>
              <a:pPr/>
              <a:t>‹nº›</a:t>
            </a:fld>
            <a:r>
              <a:rPr lang="pt-BR">
                <a:solidFill>
                  <a:srgbClr val="FF2600"/>
                </a:solidFill>
                <a:ea typeface="DIN Pro Medium" charset="0"/>
                <a:cs typeface="DIN Pro Medium" charset="0"/>
              </a:rPr>
              <a:t> |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3645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57200" y="1160825"/>
            <a:ext cx="8229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0" y="0"/>
            <a:ext cx="6338236" cy="5143500"/>
          </a:xfrm>
          <a:prstGeom prst="rect">
            <a:avLst/>
          </a:prstGeom>
          <a:solidFill>
            <a:srgbClr val="FF2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559" y="1689234"/>
            <a:ext cx="2347061" cy="87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02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6082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62" r:id="rId9"/>
    <p:sldLayoutId id="214748366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f.org.br/" TargetMode="External"/><Relationship Id="rId2" Type="http://schemas.openxmlformats.org/officeDocument/2006/relationships/hyperlink" Target="mailto:marcela.vieira@geneva.msf.org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www.msf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health.ec.europa.eu/document/download/5d000e54-a3fb-4f5f-81d8-01f08c69ca82_en?filename=mp_ia_revision-pharma-legislation_annex_11_en.pdf" TargetMode="Externa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219299" y="2071838"/>
            <a:ext cx="1746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05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46926" y="504962"/>
            <a:ext cx="59519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Audiência Pública sobre Proteção Regulatória do Dossiê de Testes (PRDT)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4A769FB6-7EB4-4773-A62E-C6BED3A72633}"/>
              </a:ext>
            </a:extLst>
          </p:cNvPr>
          <p:cNvSpPr txBox="1"/>
          <p:nvPr/>
        </p:nvSpPr>
        <p:spPr>
          <a:xfrm>
            <a:off x="6590581" y="3698032"/>
            <a:ext cx="2320506" cy="1346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pt-BR" sz="1050" i="1" dirty="0">
              <a:ea typeface="DINPro" charset="0"/>
              <a:cs typeface="DINPro" charset="0"/>
            </a:endParaRPr>
          </a:p>
          <a:p>
            <a:pPr algn="r"/>
            <a:r>
              <a:rPr lang="pt-BR" sz="1000" dirty="0">
                <a:highlight>
                  <a:srgbClr val="FFFFFF"/>
                </a:highlight>
                <a:latin typeface="Verdana" panose="020B0604030504040204" pitchFamily="34" charset="0"/>
              </a:rPr>
              <a:t>Marcela Vieira</a:t>
            </a:r>
          </a:p>
          <a:p>
            <a:pPr algn="r"/>
            <a:r>
              <a:rPr lang="pt-BR" sz="1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Assessora Regional de Advocacy - América Latina| Campanha de Acesso a Medicamentos Essenciais</a:t>
            </a:r>
            <a:endParaRPr lang="pt-BR" sz="1000" i="1" dirty="0">
              <a:ea typeface="DINPro" charset="0"/>
              <a:cs typeface="DINPro" charset="0"/>
            </a:endParaRPr>
          </a:p>
          <a:p>
            <a:pPr algn="r"/>
            <a:endParaRPr lang="pt-BR" sz="1050" i="1" dirty="0">
              <a:latin typeface="Neutra Text Light Alt" panose="02000000000000000000"/>
              <a:ea typeface="DINPro" charset="0"/>
              <a:cs typeface="DINPro" charset="0"/>
            </a:endParaRPr>
          </a:p>
          <a:p>
            <a:pPr algn="r"/>
            <a:endParaRPr lang="pt-BR" sz="1050" dirty="0">
              <a:ea typeface="DINPro" charset="0"/>
              <a:cs typeface="DINPro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D5599B0-9020-6870-BFC7-4262FA8E3477}"/>
              </a:ext>
            </a:extLst>
          </p:cNvPr>
          <p:cNvSpPr txBox="1"/>
          <p:nvPr/>
        </p:nvSpPr>
        <p:spPr>
          <a:xfrm>
            <a:off x="146927" y="3123189"/>
            <a:ext cx="61589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Comissão de Ciência, Tecnologia, Inovação e Informática do Senado Federal</a:t>
            </a:r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DE971EC-9120-9D24-D1CA-511ABB5F62CC}"/>
              </a:ext>
            </a:extLst>
          </p:cNvPr>
          <p:cNvSpPr txBox="1"/>
          <p:nvPr/>
        </p:nvSpPr>
        <p:spPr>
          <a:xfrm>
            <a:off x="1727732" y="4436696"/>
            <a:ext cx="27831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a-ET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Brasília, 22 de maio de 2024</a:t>
            </a:r>
          </a:p>
        </p:txBody>
      </p:sp>
    </p:spTree>
    <p:extLst>
      <p:ext uri="{BB962C8B-B14F-4D97-AF65-F5344CB8AC3E}">
        <p14:creationId xmlns:p14="http://schemas.microsoft.com/office/powerpoint/2010/main" val="681620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7DB83A0E-2DAA-417B-9DB4-4DE59013B9E7}"/>
              </a:ext>
            </a:extLst>
          </p:cNvPr>
          <p:cNvSpPr txBox="1"/>
          <p:nvPr/>
        </p:nvSpPr>
        <p:spPr>
          <a:xfrm>
            <a:off x="223666" y="184685"/>
            <a:ext cx="8047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Custos de P&amp;D</a:t>
            </a:r>
            <a:endParaRPr lang="pt-BR" sz="2400" b="1" cap="small" dirty="0">
              <a:solidFill>
                <a:schemeClr val="bg1"/>
              </a:solidFill>
              <a:latin typeface="Fira Sans Extra Condensed" panose="020B0604020202020204" charset="0"/>
              <a:ea typeface="Calibri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20AA20C-BEB1-7C5C-A69C-49D371066B2E}"/>
              </a:ext>
            </a:extLst>
          </p:cNvPr>
          <p:cNvSpPr txBox="1"/>
          <p:nvPr/>
        </p:nvSpPr>
        <p:spPr>
          <a:xfrm>
            <a:off x="223666" y="1027612"/>
            <a:ext cx="7687145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/>
              <a:buChar char="v"/>
            </a:pPr>
            <a:endParaRPr lang="pt-BR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/>
              <a:buChar char="v"/>
            </a:pPr>
            <a:r>
              <a:rPr lang="pt-BR" dirty="0">
                <a:solidFill>
                  <a:schemeClr val="tx1"/>
                </a:solidFill>
                <a:latin typeface="Verdana"/>
                <a:ea typeface="Verdana"/>
                <a:cs typeface="Verdana" panose="020B0604030504040204" pitchFamily="34" charset="0"/>
              </a:rPr>
              <a:t>Estimativas sobre o custo de P&amp;D variam enormemente – entre USD 40 milhões a mais de USD 4 bilhões.</a:t>
            </a:r>
          </a:p>
          <a:p>
            <a:endParaRPr lang="pt-BR" dirty="0">
              <a:solidFill>
                <a:schemeClr val="tx1"/>
              </a:solidFill>
              <a:latin typeface="Verdana"/>
              <a:ea typeface="Verdana"/>
              <a:cs typeface="Verdana" panose="020B0604030504040204" pitchFamily="34" charset="0"/>
            </a:endParaRPr>
          </a:p>
          <a:p>
            <a:pPr marL="285750" indent="-285750">
              <a:buFont typeface="Wingdings"/>
              <a:buChar char="v"/>
            </a:pPr>
            <a:r>
              <a:rPr lang="pt-BR" dirty="0">
                <a:solidFill>
                  <a:schemeClr val="tx1"/>
                </a:solidFill>
                <a:latin typeface="Verdana"/>
                <a:ea typeface="Verdana"/>
                <a:cs typeface="Verdana" panose="020B0604030504040204" pitchFamily="34" charset="0"/>
              </a:rPr>
              <a:t>MSF </a:t>
            </a:r>
            <a:r>
              <a:rPr lang="pt-BR" dirty="0">
                <a:solidFill>
                  <a:srgbClr val="111111"/>
                </a:solidFill>
                <a:latin typeface="Verdana"/>
                <a:ea typeface="Verdana"/>
              </a:rPr>
              <a:t>TB-PRACTECAL - €34 milhões. </a:t>
            </a:r>
            <a:endParaRPr lang="pt-BR" dirty="0">
              <a:solidFill>
                <a:srgbClr val="11111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2" indent="-285750">
              <a:buFont typeface="Wingdings"/>
              <a:buChar char="§"/>
            </a:pPr>
            <a:r>
              <a:rPr lang="pt-BR" dirty="0">
                <a:solidFill>
                  <a:srgbClr val="111111"/>
                </a:solidFill>
                <a:latin typeface="Verdana"/>
                <a:ea typeface="Verdana"/>
              </a:rPr>
              <a:t>Estimativas para ensaios clínicos de fase 2/3 variam entre €4,5 e 135 milhões.</a:t>
            </a:r>
            <a:endParaRPr lang="pt-BR">
              <a:solidFill>
                <a:srgbClr val="11111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/>
              <a:buChar char="v"/>
            </a:pPr>
            <a:endParaRPr lang="pt-BR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1" indent="-285750">
              <a:buFontTx/>
              <a:buChar char="-"/>
            </a:pPr>
            <a:endParaRPr 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aa-ET" dirty="0">
              <a:ea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37F5780-6064-8A71-CFBA-24F9B6651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3518" y="2570399"/>
            <a:ext cx="3594573" cy="225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801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7DB83A0E-2DAA-417B-9DB4-4DE59013B9E7}"/>
              </a:ext>
            </a:extLst>
          </p:cNvPr>
          <p:cNvSpPr txBox="1"/>
          <p:nvPr/>
        </p:nvSpPr>
        <p:spPr>
          <a:xfrm>
            <a:off x="223666" y="184685"/>
            <a:ext cx="8047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Custos de P&amp;D</a:t>
            </a:r>
            <a:endParaRPr lang="pt-BR" sz="2400" b="1" cap="small" dirty="0">
              <a:solidFill>
                <a:schemeClr val="bg1"/>
              </a:solidFill>
              <a:latin typeface="Fira Sans Extra Condensed" panose="020B0604020202020204" charset="0"/>
              <a:ea typeface="Calibri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20AA20C-BEB1-7C5C-A69C-49D371066B2E}"/>
              </a:ext>
            </a:extLst>
          </p:cNvPr>
          <p:cNvSpPr txBox="1"/>
          <p:nvPr/>
        </p:nvSpPr>
        <p:spPr>
          <a:xfrm>
            <a:off x="223666" y="1027612"/>
            <a:ext cx="3712623" cy="33239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pt-BR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/>
              <a:buChar char="v"/>
            </a:pPr>
            <a:r>
              <a:rPr lang="pt-BR" dirty="0">
                <a:solidFill>
                  <a:schemeClr val="tx1"/>
                </a:solidFill>
                <a:latin typeface="Verdana"/>
                <a:ea typeface="Verdana"/>
                <a:cs typeface="Verdana" panose="020B0604030504040204" pitchFamily="34" charset="0"/>
              </a:rPr>
              <a:t>Alto investimento de </a:t>
            </a:r>
            <a:r>
              <a:rPr lang="pt-BR" dirty="0">
                <a:solidFill>
                  <a:srgbClr val="FF0000"/>
                </a:solidFill>
                <a:latin typeface="Verdana"/>
                <a:ea typeface="Verdana"/>
                <a:cs typeface="Verdana" panose="020B0604030504040204" pitchFamily="34" charset="0"/>
              </a:rPr>
              <a:t>recursos públicos, </a:t>
            </a:r>
            <a:r>
              <a:rPr lang="pt-BR" dirty="0">
                <a:solidFill>
                  <a:schemeClr val="tx1"/>
                </a:solidFill>
                <a:latin typeface="Verdana"/>
                <a:ea typeface="Verdana"/>
                <a:cs typeface="Verdana" panose="020B0604030504040204" pitchFamily="34" charset="0"/>
              </a:rPr>
              <a:t>não só nas fases iniciais de P&amp;D, mas também nos estudos clínicos</a:t>
            </a:r>
          </a:p>
          <a:p>
            <a:pPr marL="285750" indent="-285750">
              <a:buFont typeface="Wingdings"/>
              <a:buChar char="v"/>
            </a:pPr>
            <a:endParaRPr lang="pt-BR" dirty="0">
              <a:solidFill>
                <a:srgbClr val="FF0000"/>
              </a:solidFill>
              <a:latin typeface="Verdana"/>
              <a:ea typeface="Verdana"/>
            </a:endParaRPr>
          </a:p>
          <a:p>
            <a:pPr marL="285750" indent="-285750">
              <a:buFont typeface="Wingdings"/>
              <a:buChar char="v"/>
            </a:pPr>
            <a:r>
              <a:rPr lang="pt-BR" dirty="0">
                <a:solidFill>
                  <a:schemeClr val="tx1"/>
                </a:solidFill>
                <a:latin typeface="Verdana"/>
                <a:ea typeface="Verdana"/>
              </a:rPr>
              <a:t>Recente análise de ensaios clínicos demonstrou grande participação de patrocinadores e financiadores com natureza não-comercial (público, filantrópico, academia) </a:t>
            </a:r>
          </a:p>
          <a:p>
            <a:pPr marL="285750" indent="-285750">
              <a:buFont typeface="Wingdings"/>
              <a:buChar char="v"/>
            </a:pPr>
            <a:endParaRPr lang="pt-BR" dirty="0">
              <a:solidFill>
                <a:schemeClr val="tx1"/>
              </a:solidFill>
              <a:latin typeface="Verdana"/>
              <a:ea typeface="Verdana"/>
            </a:endParaRPr>
          </a:p>
          <a:p>
            <a:pPr marL="285750" indent="-285750">
              <a:buFont typeface="Wingdings"/>
              <a:buChar char="v"/>
            </a:pPr>
            <a:r>
              <a:rPr lang="pt-BR" dirty="0">
                <a:solidFill>
                  <a:schemeClr val="tx1"/>
                </a:solidFill>
                <a:latin typeface="Verdana"/>
                <a:ea typeface="Verdana"/>
              </a:rPr>
              <a:t>Além de muitas outras formas de subsídios públicos para P&amp;D, como créditos fiscais, financiamentos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5176FDD-78FD-A4A4-4194-0BBDEAFC8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477" y="1283665"/>
            <a:ext cx="4572000" cy="26592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760B662-185F-3995-00EF-DDFFFE76623E}"/>
              </a:ext>
            </a:extLst>
          </p:cNvPr>
          <p:cNvSpPr txBox="1"/>
          <p:nvPr/>
        </p:nvSpPr>
        <p:spPr>
          <a:xfrm>
            <a:off x="4026477" y="4088822"/>
            <a:ext cx="487853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Marcela Vieira, </a:t>
            </a:r>
            <a:r>
              <a:rPr lang="en-US" sz="1000" err="1"/>
              <a:t>Yiqi</a:t>
            </a:r>
            <a:r>
              <a:rPr lang="en-US" sz="1000" dirty="0"/>
              <a:t> Liu, Azizah Siddiqui, Adrián Alonso Ruiz, Kaitlin Large, and </a:t>
            </a:r>
            <a:r>
              <a:rPr lang="en-US" sz="1000" err="1"/>
              <a:t>Suerie</a:t>
            </a:r>
            <a:r>
              <a:rPr lang="en-US" sz="1000" dirty="0"/>
              <a:t> Moon (2023). Rising Pharmaceutical Innovation in the Global South: Painting with New Colors. Global Health Centre, Geneva Graduate Institute. </a:t>
            </a:r>
            <a:endParaRPr lang="en-US" sz="1000" dirty="0">
              <a:solidFill>
                <a:schemeClr val="tx1"/>
              </a:solidFill>
            </a:endParaRPr>
          </a:p>
          <a:p>
            <a:r>
              <a:rPr lang="pt-BR" sz="1000" dirty="0">
                <a:solidFill>
                  <a:schemeClr val="tx1"/>
                </a:solidFill>
              </a:rPr>
              <a:t>https://repository.graduateinstitute.ch/record/ 301401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365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7DB83A0E-2DAA-417B-9DB4-4DE59013B9E7}"/>
              </a:ext>
            </a:extLst>
          </p:cNvPr>
          <p:cNvSpPr txBox="1"/>
          <p:nvPr/>
        </p:nvSpPr>
        <p:spPr>
          <a:xfrm>
            <a:off x="223666" y="184685"/>
            <a:ext cx="8047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Qual a justificativa para exclusividade?</a:t>
            </a:r>
            <a:endParaRPr lang="pt-BR" sz="2400" b="1" cap="small" dirty="0">
              <a:solidFill>
                <a:schemeClr val="bg1"/>
              </a:solidFill>
              <a:latin typeface="Fira Sans Extra Condensed" panose="020B0604020202020204" charset="0"/>
              <a:ea typeface="Calibri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20AA20C-BEB1-7C5C-A69C-49D371066B2E}"/>
              </a:ext>
            </a:extLst>
          </p:cNvPr>
          <p:cNvSpPr txBox="1"/>
          <p:nvPr/>
        </p:nvSpPr>
        <p:spPr>
          <a:xfrm>
            <a:off x="223666" y="1027612"/>
            <a:ext cx="7245532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/>
              <a:buChar char="v"/>
            </a:pPr>
            <a:r>
              <a:rPr lang="pt-BR" sz="1400" dirty="0">
                <a:solidFill>
                  <a:schemeClr val="tx1"/>
                </a:solidFill>
                <a:latin typeface="Verdana"/>
                <a:ea typeface="Verdana"/>
                <a:cs typeface="Verdana" panose="020B0604030504040204" pitchFamily="34" charset="0"/>
              </a:rPr>
              <a:t>A exclusividade dos dados é automática:</a:t>
            </a:r>
            <a:endParaRPr lang="pt-BR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1" indent="-285750">
              <a:buFont typeface="Courier New"/>
              <a:buChar char="o"/>
            </a:pPr>
            <a:r>
              <a:rPr lang="pt-BR" sz="1400" dirty="0">
                <a:solidFill>
                  <a:schemeClr val="tx1"/>
                </a:solidFill>
                <a:latin typeface="Verdana"/>
                <a:ea typeface="Verdana"/>
                <a:cs typeface="Verdana" panose="020B0604030504040204" pitchFamily="34" charset="0"/>
              </a:rPr>
              <a:t>não requer </a:t>
            </a:r>
            <a:r>
              <a:rPr lang="pt-BR" dirty="0">
                <a:solidFill>
                  <a:schemeClr val="tx1"/>
                </a:solidFill>
                <a:latin typeface="Verdana"/>
                <a:ea typeface="Verdana"/>
                <a:cs typeface="Verdana" panose="020B0604030504040204" pitchFamily="34" charset="0"/>
              </a:rPr>
              <a:t>nenhuma</a:t>
            </a:r>
            <a:r>
              <a:rPr lang="pt-BR" sz="1400" dirty="0">
                <a:solidFill>
                  <a:schemeClr val="tx1"/>
                </a:solidFill>
                <a:latin typeface="Verdana"/>
                <a:ea typeface="Verdana"/>
                <a:cs typeface="Verdana" panose="020B0604030504040204" pitchFamily="34" charset="0"/>
              </a:rPr>
              <a:t> comprovação de sua necessidade</a:t>
            </a:r>
            <a:r>
              <a:rPr lang="pt-BR" dirty="0">
                <a:solidFill>
                  <a:schemeClr val="tx1"/>
                </a:solidFill>
                <a:latin typeface="Verdana"/>
                <a:ea typeface="Verdana"/>
                <a:cs typeface="Verdana" panose="020B0604030504040204" pitchFamily="34" charset="0"/>
              </a:rPr>
              <a:t> para recuperar custos</a:t>
            </a:r>
            <a:endParaRPr lang="pt-BR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1" indent="-285750">
              <a:buFont typeface="Courier New"/>
              <a:buChar char="o"/>
            </a:pPr>
            <a:r>
              <a:rPr lang="pt-BR" sz="1400" dirty="0">
                <a:solidFill>
                  <a:schemeClr val="tx1"/>
                </a:solidFill>
                <a:latin typeface="Verdana"/>
                <a:ea typeface="Verdana"/>
                <a:cs typeface="Verdana" panose="020B0604030504040204" pitchFamily="34" charset="0"/>
              </a:rPr>
              <a:t>é concedida independentemente do nível de investimento </a:t>
            </a:r>
            <a:r>
              <a:rPr lang="pt-BR" dirty="0">
                <a:solidFill>
                  <a:schemeClr val="tx1"/>
                </a:solidFill>
                <a:latin typeface="Verdana"/>
                <a:ea typeface="Verdana"/>
                <a:cs typeface="Verdana" panose="020B0604030504040204" pitchFamily="34" charset="0"/>
              </a:rPr>
              <a:t>na geração dos </a:t>
            </a:r>
            <a:r>
              <a:rPr lang="pt-BR" sz="1400" dirty="0">
                <a:solidFill>
                  <a:schemeClr val="tx1"/>
                </a:solidFill>
                <a:latin typeface="Verdana"/>
                <a:ea typeface="Verdana"/>
                <a:cs typeface="Verdana" panose="020B0604030504040204" pitchFamily="34" charset="0"/>
              </a:rPr>
              <a:t>dados de teste</a:t>
            </a:r>
            <a:endParaRPr lang="pt-BR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/>
              <a:buChar char="v"/>
            </a:pPr>
            <a:r>
              <a:rPr lang="pt-BR" dirty="0">
                <a:solidFill>
                  <a:schemeClr val="tx1"/>
                </a:solidFill>
                <a:latin typeface="Verdana"/>
                <a:ea typeface="Verdana"/>
              </a:rPr>
              <a:t>Exclusividade de dados não tem salvaguarda de saúde pública, tal como uma licença para fins de interesse público</a:t>
            </a:r>
          </a:p>
          <a:p>
            <a:endParaRPr lang="pt-BR" sz="1400" dirty="0">
              <a:solidFill>
                <a:schemeClr val="tx1"/>
              </a:solidFill>
              <a:ea typeface="Verdana" panose="020B0604030504040204" pitchFamily="34" charset="0"/>
            </a:endParaRPr>
          </a:p>
          <a:p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696459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7DB83A0E-2DAA-417B-9DB4-4DE59013B9E7}"/>
              </a:ext>
            </a:extLst>
          </p:cNvPr>
          <p:cNvSpPr txBox="1"/>
          <p:nvPr/>
        </p:nvSpPr>
        <p:spPr>
          <a:xfrm>
            <a:off x="223666" y="184685"/>
            <a:ext cx="8047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Resumo</a:t>
            </a:r>
            <a:endParaRPr lang="pt-BR" sz="2400" b="1" cap="small" dirty="0">
              <a:solidFill>
                <a:schemeClr val="bg1"/>
              </a:solidFill>
              <a:latin typeface="Fira Sans Extra Condensed" panose="020B0604020202020204" charset="0"/>
              <a:ea typeface="Calibri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20AA20C-BEB1-7C5C-A69C-49D371066B2E}"/>
              </a:ext>
            </a:extLst>
          </p:cNvPr>
          <p:cNvSpPr txBox="1"/>
          <p:nvPr/>
        </p:nvSpPr>
        <p:spPr>
          <a:xfrm>
            <a:off x="223666" y="1027612"/>
            <a:ext cx="6923414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/>
              <a:buChar char="v"/>
            </a:pPr>
            <a:r>
              <a:rPr lang="pt-BR" dirty="0">
                <a:solidFill>
                  <a:schemeClr val="tx1"/>
                </a:solidFill>
                <a:latin typeface="Verdana"/>
                <a:ea typeface="Verdana"/>
                <a:cs typeface="Verdana" panose="020B0604030504040204" pitchFamily="34" charset="0"/>
              </a:rPr>
              <a:t>Exclusividade de dados não é obrigação internacional</a:t>
            </a:r>
            <a:endParaRPr lang="en-US"/>
          </a:p>
          <a:p>
            <a:pPr marL="285750" indent="-285750">
              <a:buFont typeface="Wingdings"/>
              <a:buChar char="v"/>
            </a:pPr>
            <a:endParaRPr lang="pt-BR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/>
              <a:buChar char="v"/>
            </a:pPr>
            <a:r>
              <a:rPr lang="pt-BR" dirty="0">
                <a:solidFill>
                  <a:schemeClr val="tx1"/>
                </a:solidFill>
                <a:latin typeface="Verdana"/>
                <a:ea typeface="Verdana"/>
                <a:cs typeface="Verdana" panose="020B0604030504040204" pitchFamily="34" charset="0"/>
              </a:rPr>
              <a:t>Brasil já possui lei que protege dados de testes contra o uso comercial desleal</a:t>
            </a:r>
          </a:p>
          <a:p>
            <a:pPr marL="285750" indent="-285750">
              <a:buFont typeface="Wingdings"/>
              <a:buChar char="v"/>
            </a:pPr>
            <a:endParaRPr lang="pt-BR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/>
              <a:buChar char="v"/>
            </a:pPr>
            <a:r>
              <a:rPr lang="pt-BR" dirty="0">
                <a:solidFill>
                  <a:schemeClr val="tx1"/>
                </a:solidFill>
                <a:latin typeface="Verdana"/>
                <a:ea typeface="Verdana"/>
                <a:cs typeface="Verdana" panose="020B0604030504040204" pitchFamily="34" charset="0"/>
              </a:rPr>
              <a:t>Exclusividade de dados atrasa entrada de medicamentos genéricos, aumentando os custos para o SUS e para os consumidores</a:t>
            </a:r>
          </a:p>
          <a:p>
            <a:pPr marL="285750" indent="-285750">
              <a:buFont typeface="Wingdings"/>
              <a:buChar char="v"/>
            </a:pPr>
            <a:endParaRPr lang="pt-BR" dirty="0">
              <a:solidFill>
                <a:schemeClr val="tx1"/>
              </a:solidFill>
              <a:latin typeface="Verdana"/>
              <a:ea typeface="Verdana"/>
              <a:cs typeface="Verdana" panose="020B0604030504040204" pitchFamily="34" charset="0"/>
            </a:endParaRPr>
          </a:p>
          <a:p>
            <a:pPr marL="285750" indent="-285750">
              <a:buFont typeface="Wingdings"/>
              <a:buChar char="v"/>
            </a:pPr>
            <a:r>
              <a:rPr lang="pt-BR" dirty="0">
                <a:solidFill>
                  <a:schemeClr val="tx1"/>
                </a:solidFill>
                <a:latin typeface="Verdana"/>
                <a:ea typeface="Verdana"/>
                <a:cs typeface="Verdana" panose="020B0604030504040204" pitchFamily="34" charset="0"/>
              </a:rPr>
              <a:t>Várias organizações internacionais recomendam a não adoção de medidas TRIPS-plus pelo seu impacto negativo no acesso a medicamentos, entre as quais a exclusividade de dados (ONU, UNAIDS, PNUD, UNCTAD, OMS)</a:t>
            </a:r>
          </a:p>
          <a:p>
            <a:pPr marL="285750" indent="-285750">
              <a:buFont typeface="Wingdings"/>
              <a:buChar char="v"/>
            </a:pPr>
            <a:endParaRPr lang="pt-BR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/>
              <a:buChar char="v"/>
            </a:pPr>
            <a:r>
              <a:rPr lang="pt-BR" dirty="0">
                <a:solidFill>
                  <a:schemeClr val="tx1"/>
                </a:solidFill>
                <a:latin typeface="Verdana"/>
                <a:ea typeface="Verdana"/>
                <a:cs typeface="Verdana" panose="020B0604030504040204" pitchFamily="34" charset="0"/>
              </a:rPr>
              <a:t>Não há transparência nos custos de P&amp;D, e adotar uma medida prejudicial à saúde para proteger investimentos financeiros é um grave retrocesso na garantia do direito à saúde</a:t>
            </a:r>
            <a:endParaRPr lang="pt-BR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 descr="2017-03-18-PHOTO-00011308.jpg">
            <a:extLst>
              <a:ext uri="{FF2B5EF4-FFF2-40B4-BE49-F238E27FC236}">
                <a16:creationId xmlns:a16="http://schemas.microsoft.com/office/drawing/2014/main" xmlns="" id="{4E5E3865-B5EA-518C-68BC-AEC99F55D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2174" y="2305916"/>
            <a:ext cx="214312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420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219299" y="2071838"/>
            <a:ext cx="1746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05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80938" y="679465"/>
            <a:ext cx="603544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Muito obrigada!</a:t>
            </a:r>
          </a:p>
          <a:p>
            <a:pPr algn="r"/>
            <a:endParaRPr lang="pt-BR" sz="4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pt-BR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marcela.vieira@geneva.msf.org</a:t>
            </a:r>
            <a:endParaRPr lang="pt-BR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endParaRPr lang="pt-BR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pt-BR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www.msf.org.br</a:t>
            </a:r>
            <a:endParaRPr lang="pt-BR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endParaRPr lang="pt-BR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pt-BR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www.msf.org</a:t>
            </a:r>
            <a:endParaRPr lang="pt-BR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endParaRPr lang="pt-BR" sz="2000" b="1" dirty="0">
              <a:solidFill>
                <a:schemeClr val="bg1"/>
              </a:solidFill>
              <a:latin typeface="Arial Black" panose="020B0A04020102020204" pitchFamily="34" charset="0"/>
              <a:ea typeface="DIN Pro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878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aixaDeTexto 90">
            <a:extLst>
              <a:ext uri="{FF2B5EF4-FFF2-40B4-BE49-F238E27FC236}">
                <a16:creationId xmlns:a16="http://schemas.microsoft.com/office/drawing/2014/main" xmlns="" id="{7DB83A0E-2DAA-417B-9DB4-4DE59013B9E7}"/>
              </a:ext>
            </a:extLst>
          </p:cNvPr>
          <p:cNvSpPr txBox="1"/>
          <p:nvPr/>
        </p:nvSpPr>
        <p:spPr>
          <a:xfrm>
            <a:off x="223666" y="203419"/>
            <a:ext cx="80471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700" b="1" cap="smal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Quem Somos? </a:t>
            </a:r>
            <a:endParaRPr lang="pt-BR" sz="2400" b="1" cap="small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9" name="Retângulo 318">
            <a:extLst>
              <a:ext uri="{FF2B5EF4-FFF2-40B4-BE49-F238E27FC236}">
                <a16:creationId xmlns:a16="http://schemas.microsoft.com/office/drawing/2014/main" xmlns="" id="{FFA876EA-6D52-4A98-A84F-E0473B200477}"/>
              </a:ext>
            </a:extLst>
          </p:cNvPr>
          <p:cNvSpPr/>
          <p:nvPr/>
        </p:nvSpPr>
        <p:spPr>
          <a:xfrm>
            <a:off x="223665" y="1095233"/>
            <a:ext cx="7239581" cy="243143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171450" indent="-1714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t-BR" b="1" dirty="0">
                <a:latin typeface="Verdana"/>
                <a:ea typeface="Verdana"/>
                <a:cs typeface="Verdana" panose="020B0604030504040204" pitchFamily="34" charset="0"/>
              </a:rPr>
              <a:t>Médicos Sem Fronteiras (MSF</a:t>
            </a:r>
            <a:r>
              <a:rPr lang="pt-BR" dirty="0">
                <a:latin typeface="Verdana"/>
                <a:ea typeface="Verdana"/>
                <a:cs typeface="Verdana" panose="020B0604030504040204" pitchFamily="34" charset="0"/>
              </a:rPr>
              <a:t>) é uma organização humanitária internacional que leva </a:t>
            </a:r>
            <a:r>
              <a:rPr lang="pt-BR" b="1" dirty="0">
                <a:solidFill>
                  <a:srgbClr val="FF0000"/>
                </a:solidFill>
                <a:latin typeface="Verdana"/>
                <a:ea typeface="Verdana"/>
                <a:cs typeface="Verdana" panose="020B0604030504040204" pitchFamily="34" charset="0"/>
              </a:rPr>
              <a:t>cuidados de saúde </a:t>
            </a:r>
            <a:r>
              <a:rPr lang="pt-BR" dirty="0">
                <a:latin typeface="Verdana"/>
                <a:ea typeface="Verdana"/>
                <a:cs typeface="Verdana" panose="020B0604030504040204" pitchFamily="34" charset="0"/>
              </a:rPr>
              <a:t>a pessoas afetadas por graves </a:t>
            </a:r>
            <a:r>
              <a:rPr lang="pt-BR" b="1" dirty="0">
                <a:solidFill>
                  <a:srgbClr val="FF0000"/>
                </a:solidFill>
                <a:latin typeface="Verdana"/>
                <a:ea typeface="Verdana"/>
                <a:cs typeface="Verdana" panose="020B0604030504040204" pitchFamily="34" charset="0"/>
              </a:rPr>
              <a:t>crises humanitárias</a:t>
            </a:r>
            <a:r>
              <a:rPr lang="pt-BR" dirty="0">
                <a:solidFill>
                  <a:schemeClr val="tx1"/>
                </a:solidFill>
                <a:latin typeface="Verdana"/>
                <a:ea typeface="Verdana"/>
                <a:cs typeface="Verdana" panose="020B0604030504040204" pitchFamily="34" charset="0"/>
              </a:rPr>
              <a:t>, com operações em mais de 75 países. </a:t>
            </a:r>
            <a:endParaRPr lang="en-US">
              <a:solidFill>
                <a:schemeClr val="tx1"/>
              </a:solidFill>
              <a:latin typeface="Verdana"/>
            </a:endParaRPr>
          </a:p>
          <a:p>
            <a:pPr>
              <a:buClr>
                <a:srgbClr val="FF0000"/>
              </a:buClr>
            </a:pPr>
            <a:endParaRPr lang="pt-BR" b="0" i="0" dirty="0">
              <a:solidFill>
                <a:srgbClr val="1F1E1E"/>
              </a:solidFill>
              <a:effectLst/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t-BR" b="0" i="0" dirty="0">
                <a:solidFill>
                  <a:srgbClr val="1F1E1E"/>
                </a:solidFill>
                <a:effectLst/>
                <a:highlight>
                  <a:srgbClr val="FFFFFF"/>
                </a:highlight>
                <a:latin typeface="Verdana"/>
                <a:ea typeface="Verdana"/>
                <a:cs typeface="Verdana" panose="020B0604030504040204" pitchFamily="34" charset="0"/>
              </a:rPr>
              <a:t>Em nosso trabalho, enfrentamos </a:t>
            </a:r>
            <a:r>
              <a:rPr lang="pt-BR" b="1" i="0" dirty="0">
                <a:solidFill>
                  <a:schemeClr val="accent6"/>
                </a:solidFill>
                <a:effectLst/>
                <a:highlight>
                  <a:srgbClr val="FFFFFF"/>
                </a:highlight>
                <a:latin typeface="Verdana"/>
                <a:ea typeface="Verdana"/>
                <a:cs typeface="Verdana" panose="020B0604030504040204" pitchFamily="34" charset="0"/>
              </a:rPr>
              <a:t>dois grandes desafios</a:t>
            </a:r>
            <a:r>
              <a:rPr lang="pt-BR" b="0" i="0" dirty="0">
                <a:solidFill>
                  <a:srgbClr val="1F1E1E"/>
                </a:solidFill>
                <a:effectLst/>
                <a:highlight>
                  <a:srgbClr val="FFFFFF"/>
                </a:highlight>
                <a:latin typeface="Verdana"/>
                <a:ea typeface="Verdana"/>
                <a:cs typeface="Verdana" panose="020B0604030504040204" pitchFamily="34" charset="0"/>
              </a:rPr>
              <a:t>: o </a:t>
            </a:r>
            <a:r>
              <a:rPr lang="pt-BR" b="1" i="0" dirty="0">
                <a:solidFill>
                  <a:srgbClr val="1F1E1E"/>
                </a:solidFill>
                <a:effectLst/>
                <a:highlight>
                  <a:srgbClr val="FFFFFF"/>
                </a:highlight>
                <a:latin typeface="Verdana"/>
                <a:ea typeface="Verdana"/>
                <a:cs typeface="Verdana" panose="020B0604030504040204" pitchFamily="34" charset="0"/>
              </a:rPr>
              <a:t>alto </a:t>
            </a:r>
            <a:r>
              <a:rPr lang="pt-BR" b="1" dirty="0">
                <a:solidFill>
                  <a:srgbClr val="1F1E1E"/>
                </a:solidFill>
                <a:highlight>
                  <a:srgbClr val="FFFFFF"/>
                </a:highlight>
                <a:latin typeface="Verdana"/>
                <a:ea typeface="Verdana"/>
                <a:cs typeface="Verdana" panose="020B0604030504040204" pitchFamily="34" charset="0"/>
              </a:rPr>
              <a:t>preço</a:t>
            </a:r>
            <a:r>
              <a:rPr lang="pt-BR" b="1" i="0" dirty="0">
                <a:solidFill>
                  <a:srgbClr val="1F1E1E"/>
                </a:solidFill>
                <a:effectLst/>
                <a:highlight>
                  <a:srgbClr val="FFFFFF"/>
                </a:highlight>
                <a:latin typeface="Verdana"/>
                <a:ea typeface="Verdana"/>
                <a:cs typeface="Verdana" panose="020B0604030504040204" pitchFamily="34" charset="0"/>
              </a:rPr>
              <a:t> dos medicamentos existentes</a:t>
            </a:r>
            <a:r>
              <a:rPr lang="pt-BR" b="0" i="0" dirty="0">
                <a:solidFill>
                  <a:srgbClr val="1F1E1E"/>
                </a:solidFill>
                <a:effectLst/>
                <a:highlight>
                  <a:srgbClr val="FFFFFF"/>
                </a:highlight>
                <a:latin typeface="Verdana"/>
                <a:ea typeface="Verdana"/>
                <a:cs typeface="Verdana" panose="020B0604030504040204" pitchFamily="34" charset="0"/>
              </a:rPr>
              <a:t> e a </a:t>
            </a:r>
            <a:r>
              <a:rPr lang="pt-BR" b="1" i="0" dirty="0">
                <a:solidFill>
                  <a:srgbClr val="1F1E1E"/>
                </a:solidFill>
                <a:effectLst/>
                <a:highlight>
                  <a:srgbClr val="FFFFFF"/>
                </a:highlight>
                <a:latin typeface="Verdana"/>
                <a:ea typeface="Verdana"/>
                <a:cs typeface="Verdana" panose="020B0604030504040204" pitchFamily="34" charset="0"/>
              </a:rPr>
              <a:t>falta de tratamento</a:t>
            </a:r>
            <a:r>
              <a:rPr lang="pt-BR" b="0" i="0" dirty="0">
                <a:solidFill>
                  <a:srgbClr val="1F1E1E"/>
                </a:solidFill>
                <a:effectLst/>
                <a:highlight>
                  <a:srgbClr val="FFFFFF"/>
                </a:highlight>
                <a:latin typeface="Verdana"/>
                <a:ea typeface="Verdana"/>
                <a:cs typeface="Verdana" panose="020B0604030504040204" pitchFamily="34" charset="0"/>
              </a:rPr>
              <a:t> para muitas das doenças que afetam nossos pacientes.</a:t>
            </a:r>
          </a:p>
          <a:p>
            <a:pPr marL="171450" indent="-17145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pt-BR" b="0" i="0" dirty="0">
              <a:solidFill>
                <a:srgbClr val="1F1E1E"/>
              </a:solidFill>
              <a:effectLst/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t-BR" dirty="0">
                <a:latin typeface="Verdana"/>
                <a:ea typeface="Verdana"/>
                <a:cs typeface="Verdana" panose="020B0604030504040204" pitchFamily="34" charset="0"/>
              </a:rPr>
              <a:t>MSF depende de </a:t>
            </a:r>
            <a:r>
              <a:rPr lang="pt-BR" b="1" dirty="0">
                <a:solidFill>
                  <a:srgbClr val="FF0000"/>
                </a:solidFill>
                <a:latin typeface="Verdana"/>
                <a:ea typeface="Verdana"/>
                <a:cs typeface="Verdana" panose="020B0604030504040204" pitchFamily="34" charset="0"/>
              </a:rPr>
              <a:t>medicamentos genéricos</a:t>
            </a:r>
            <a:r>
              <a:rPr lang="pt-BR" dirty="0">
                <a:latin typeface="Verdana"/>
                <a:ea typeface="Verdana"/>
                <a:cs typeface="Verdana" panose="020B0604030504040204" pitchFamily="34" charset="0"/>
              </a:rPr>
              <a:t> de qualidade e acessíveis para poder fornecer tratamento adequado </a:t>
            </a:r>
          </a:p>
          <a:p>
            <a:pPr marL="171450" indent="-17145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pt-B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02878CF-3A03-9FD0-9212-A6F8ED857FD6}"/>
              </a:ext>
            </a:extLst>
          </p:cNvPr>
          <p:cNvSpPr txBox="1"/>
          <p:nvPr/>
        </p:nvSpPr>
        <p:spPr>
          <a:xfrm>
            <a:off x="1319842" y="238089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aa-ET" dirty="0"/>
          </a:p>
        </p:txBody>
      </p:sp>
      <p:pic>
        <p:nvPicPr>
          <p:cNvPr id="5" name="Picture 4" descr="SF Access Campaign | Médecins Sans Frontières">
            <a:extLst>
              <a:ext uri="{FF2B5EF4-FFF2-40B4-BE49-F238E27FC236}">
                <a16:creationId xmlns:a16="http://schemas.microsoft.com/office/drawing/2014/main" xmlns="" id="{44BCA534-FBC8-DE2D-021D-396CD5379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195" y="3927096"/>
            <a:ext cx="2124859" cy="90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569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7DB83A0E-2DAA-417B-9DB4-4DE59013B9E7}"/>
              </a:ext>
            </a:extLst>
          </p:cNvPr>
          <p:cNvSpPr txBox="1"/>
          <p:nvPr/>
        </p:nvSpPr>
        <p:spPr>
          <a:xfrm>
            <a:off x="223666" y="184685"/>
            <a:ext cx="8047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Dossiê de testes</a:t>
            </a:r>
            <a:endParaRPr lang="pt-BR" sz="2400" b="1" cap="small" dirty="0">
              <a:solidFill>
                <a:schemeClr val="bg1"/>
              </a:solidFill>
              <a:latin typeface="Fira Sans Extra Condensed" panose="020B0604020202020204" charset="0"/>
              <a:ea typeface="Calibri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20AA20C-BEB1-7C5C-A69C-49D371066B2E}"/>
              </a:ext>
            </a:extLst>
          </p:cNvPr>
          <p:cNvSpPr txBox="1"/>
          <p:nvPr/>
        </p:nvSpPr>
        <p:spPr>
          <a:xfrm>
            <a:off x="223665" y="1027612"/>
            <a:ext cx="8511031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pt-BR" b="0" i="0" u="none" strike="noStrike" dirty="0">
              <a:solidFill>
                <a:srgbClr val="000000"/>
              </a:solidFill>
              <a:effectLst/>
              <a:latin typeface="Verdana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pt-BR" b="0" i="0" u="none" strike="noStrike" dirty="0">
                <a:solidFill>
                  <a:srgbClr val="000000"/>
                </a:solidFill>
                <a:effectLst/>
                <a:latin typeface="Verdana"/>
              </a:rPr>
              <a:t>A primeira vez que um fabricante for solicitar o registro de uma nova entidade química (</a:t>
            </a:r>
            <a:r>
              <a:rPr lang="pt-BR" b="1" i="0" u="none" strike="noStrike" dirty="0">
                <a:solidFill>
                  <a:srgbClr val="000000"/>
                </a:solidFill>
                <a:effectLst/>
                <a:latin typeface="Verdana"/>
              </a:rPr>
              <a:t>medicamento inovador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Verdana"/>
              </a:rPr>
              <a:t>) ele deverá apresentar os dados </a:t>
            </a:r>
            <a:r>
              <a:rPr lang="pt-BR" dirty="0">
                <a:latin typeface="Verdana"/>
              </a:rPr>
              <a:t>de testes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Verdana"/>
              </a:rPr>
              <a:t> demonstrando </a:t>
            </a:r>
            <a:r>
              <a:rPr lang="pt-BR" dirty="0">
                <a:solidFill>
                  <a:srgbClr val="FF0000"/>
                </a:solidFill>
                <a:latin typeface="Verdana"/>
              </a:rPr>
              <a:t>eficácia e segurança</a:t>
            </a:r>
            <a:r>
              <a:rPr lang="pt-BR" dirty="0">
                <a:latin typeface="Verdana"/>
              </a:rPr>
              <a:t>.</a:t>
            </a:r>
          </a:p>
          <a:p>
            <a:pPr marL="285750" indent="-285750">
              <a:buFont typeface="Wingdings" pitchFamily="2" charset="2"/>
              <a:buChar char="v"/>
            </a:pPr>
            <a:endParaRPr lang="pt-BR" b="0" i="0" u="none" strike="noStrike" dirty="0">
              <a:solidFill>
                <a:srgbClr val="000000"/>
              </a:solidFill>
              <a:effectLst/>
              <a:latin typeface="Verdana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pt-BR" b="0" i="0" u="none" strike="noStrike" dirty="0">
                <a:solidFill>
                  <a:srgbClr val="000000"/>
                </a:solidFill>
                <a:effectLst/>
                <a:latin typeface="Verdana"/>
              </a:rPr>
              <a:t>Para a obtenção do </a:t>
            </a:r>
            <a:r>
              <a:rPr lang="pt-BR" b="0" i="0" u="none" strike="noStrike" dirty="0">
                <a:solidFill>
                  <a:srgbClr val="FF0000"/>
                </a:solidFill>
                <a:effectLst/>
                <a:latin typeface="Verdana"/>
              </a:rPr>
              <a:t>registro de medicamento genérico 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Verdana"/>
              </a:rPr>
              <a:t>devem ser apresentadas informações sobre qualidade do medicamento e </a:t>
            </a:r>
            <a:r>
              <a:rPr lang="pt-BR" b="0" i="0" u="none" strike="noStrike" dirty="0">
                <a:solidFill>
                  <a:srgbClr val="FF0000"/>
                </a:solidFill>
                <a:effectLst/>
                <a:latin typeface="Verdana"/>
              </a:rPr>
              <a:t>intercambialidade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Verdana"/>
              </a:rPr>
              <a:t> (testes de bioequivalência) com o produto de referência (medicamento inovador).</a:t>
            </a:r>
          </a:p>
          <a:p>
            <a:endParaRPr lang="pt-BR" dirty="0">
              <a:latin typeface="Verdana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Verdana"/>
              </a:rPr>
              <a:t>No caso de registro de um </a:t>
            </a:r>
            <a:r>
              <a:rPr lang="pt-BR" sz="1400" b="1" i="0" u="none" strike="noStrike" dirty="0">
                <a:solidFill>
                  <a:srgbClr val="000000"/>
                </a:solidFill>
                <a:effectLst/>
                <a:latin typeface="Verdana"/>
              </a:rPr>
              <a:t>medicamento genérico</a:t>
            </a:r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Verdana"/>
              </a:rPr>
              <a:t>, dados sobre </a:t>
            </a:r>
            <a:r>
              <a:rPr lang="pt-BR" sz="1400" b="0" i="0" u="none" strike="noStrike" dirty="0">
                <a:solidFill>
                  <a:srgbClr val="FF0000"/>
                </a:solidFill>
                <a:effectLst/>
                <a:latin typeface="Verdana"/>
              </a:rPr>
              <a:t>eficácia e segurança </a:t>
            </a:r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Verdana"/>
              </a:rPr>
              <a:t>não precisam ser apresentados novamente, pois essas informações já foram fornecidas à autoridade reguladora do país para o registro do medicamento inovador.</a:t>
            </a:r>
            <a:r>
              <a:rPr lang="pt-BR" dirty="0">
                <a:latin typeface="Verdana"/>
              </a:rPr>
              <a:t> </a:t>
            </a:r>
          </a:p>
          <a:p>
            <a:pPr marL="285750" indent="-285750">
              <a:buFont typeface="Wingdings" pitchFamily="2" charset="2"/>
              <a:buChar char="v"/>
            </a:pPr>
            <a:endParaRPr lang="pt-BR" dirty="0">
              <a:ea typeface="Verdana" panose="020B0604030504040204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pt-BR" dirty="0">
                <a:latin typeface="Verdana"/>
                <a:ea typeface="Verdana"/>
              </a:rPr>
              <a:t>Produtores de genéricos teriam que duplicar testes com resultados já conhecidos, o que é uma </a:t>
            </a:r>
            <a:r>
              <a:rPr lang="pt-BR" b="1" dirty="0">
                <a:solidFill>
                  <a:srgbClr val="FF0000"/>
                </a:solidFill>
                <a:latin typeface="Verdana"/>
                <a:ea typeface="Verdana"/>
              </a:rPr>
              <a:t>violação a princípios de ética em pesquisa com seres humanos </a:t>
            </a:r>
            <a:r>
              <a:rPr lang="pt-BR" dirty="0">
                <a:latin typeface="Verdana"/>
                <a:ea typeface="Verdana"/>
              </a:rPr>
              <a:t>(Associação Médica Mundial, Declaração de Helsinki)</a:t>
            </a:r>
            <a:endParaRPr lang="pt-BR" b="1" dirty="0"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313771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7DB83A0E-2DAA-417B-9DB4-4DE59013B9E7}"/>
              </a:ext>
            </a:extLst>
          </p:cNvPr>
          <p:cNvSpPr txBox="1"/>
          <p:nvPr/>
        </p:nvSpPr>
        <p:spPr>
          <a:xfrm>
            <a:off x="223666" y="184685"/>
            <a:ext cx="804713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Proteção vs. Exclusividade de dados</a:t>
            </a:r>
            <a:endParaRPr lang="pt-BR" sz="2400" b="1" cap="small" dirty="0">
              <a:solidFill>
                <a:schemeClr val="bg1"/>
              </a:solidFill>
              <a:latin typeface="Verdana"/>
              <a:ea typeface="Verdana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20AA20C-BEB1-7C5C-A69C-49D371066B2E}"/>
              </a:ext>
            </a:extLst>
          </p:cNvPr>
          <p:cNvSpPr txBox="1"/>
          <p:nvPr/>
        </p:nvSpPr>
        <p:spPr>
          <a:xfrm>
            <a:off x="223665" y="1027612"/>
            <a:ext cx="8511031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Wingdings"/>
              <a:buChar char="v"/>
            </a:pPr>
            <a:r>
              <a:rPr lang="pt-BR" dirty="0">
                <a:latin typeface="Verdana"/>
                <a:ea typeface="Verdana"/>
                <a:cs typeface="Verdana" panose="020B0604030504040204" pitchFamily="34" charset="0"/>
              </a:rPr>
              <a:t>O Acordo TRIPS da OMC estipula que os países membros </a:t>
            </a:r>
            <a:r>
              <a:rPr lang="pt-BR" b="1" dirty="0">
                <a:latin typeface="Verdana"/>
                <a:ea typeface="Verdana"/>
                <a:cs typeface="Verdana" panose="020B0604030504040204" pitchFamily="34" charset="0"/>
              </a:rPr>
              <a:t>deverão proteger os dados de teste não divulgados contra o uso comercial desleal </a:t>
            </a:r>
            <a:r>
              <a:rPr lang="pt-BR" dirty="0">
                <a:latin typeface="Verdana"/>
                <a:ea typeface="Verdana"/>
                <a:cs typeface="Verdana" panose="020B0604030504040204" pitchFamily="34" charset="0"/>
              </a:rPr>
              <a:t>(artigo 39.3), mas </a:t>
            </a:r>
            <a:r>
              <a:rPr lang="pt-BR" b="1" dirty="0">
                <a:solidFill>
                  <a:srgbClr val="FF0000"/>
                </a:solidFill>
                <a:latin typeface="Verdana"/>
                <a:ea typeface="Verdana"/>
                <a:cs typeface="Verdana" panose="020B0604030504040204" pitchFamily="34" charset="0"/>
              </a:rPr>
              <a:t>não exige a concessão de um direito de exclusividade sobre os dados. </a:t>
            </a:r>
            <a:endParaRPr lang="pt-BR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Wingdings"/>
              <a:buChar char="v"/>
            </a:pPr>
            <a:r>
              <a:rPr lang="pt-BR" b="0" i="0" u="none" strike="noStrike" dirty="0">
                <a:solidFill>
                  <a:srgbClr val="000000"/>
                </a:solidFill>
                <a:effectLst/>
                <a:latin typeface="Verdana"/>
                <a:ea typeface="Verdana"/>
                <a:cs typeface="Verdana" panose="020B0604030504040204" pitchFamily="34" charset="0"/>
              </a:rPr>
              <a:t>A exclusividade de dados foi proposta durante a negociação do Acordo TRIPS da OMC, mas foi </a:t>
            </a:r>
            <a:r>
              <a:rPr lang="pt-BR" b="0" i="0" u="none" strike="noStrike" dirty="0">
                <a:solidFill>
                  <a:srgbClr val="FF0000"/>
                </a:solidFill>
                <a:effectLst/>
                <a:latin typeface="Verdana"/>
                <a:ea typeface="Verdana"/>
                <a:cs typeface="Verdana" panose="020B0604030504040204" pitchFamily="34" charset="0"/>
              </a:rPr>
              <a:t>rejeitada no texto final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Verdana"/>
                <a:ea typeface="Verdana"/>
                <a:cs typeface="Verdana" panose="020B0604030504040204" pitchFamily="34" charset="0"/>
              </a:rPr>
              <a:t>.</a:t>
            </a:r>
            <a:r>
              <a:rPr lang="pt-BR" dirty="0">
                <a:latin typeface="Verdana"/>
                <a:ea typeface="Verdana"/>
                <a:cs typeface="Verdana" panose="020B0604030504040204" pitchFamily="34" charset="0"/>
              </a:rPr>
              <a:t> 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dirty="0">
              <a:latin typeface="Verdana"/>
              <a:ea typeface="Verdana"/>
              <a:cs typeface="Verdana" panose="020B0604030504040204" pitchFamily="34" charset="0"/>
            </a:endParaRPr>
          </a:p>
          <a:p>
            <a:pPr marL="171450" indent="-171450">
              <a:buFont typeface="Wingdings"/>
              <a:buChar char="v"/>
            </a:pPr>
            <a:r>
              <a:rPr lang="pt-BR" dirty="0">
                <a:latin typeface="Verdana"/>
                <a:ea typeface="Verdana"/>
                <a:cs typeface="Verdana" panose="020B0604030504040204" pitchFamily="34" charset="0"/>
              </a:rPr>
              <a:t>Essa posição foi reiterada em 2001, na Reunião Ministerial de Doha, onde os países reafirmaram que o artigo 39.3 do TRIPS “não exige a concessão de ‘direitos exclusivos’ ao proprietário do dados” e que “permite que uma autoridade nacional competente confie nos dados em sua posse para avaliar um segundo e outros pedidos, relativos ao mesmo medicamento, uma vez que isso não implicaria qualquer ‘uso comercial injusto’.”</a:t>
            </a:r>
            <a:endParaRPr lang="pt-BR" b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Wingdings"/>
              <a:buChar char="v"/>
            </a:pPr>
            <a:endParaRPr lang="pt-BR" dirty="0">
              <a:solidFill>
                <a:schemeClr val="tx1"/>
              </a:solidFill>
              <a:latin typeface="Verdana"/>
              <a:ea typeface="Verdana"/>
              <a:cs typeface="Verdana" panose="020B0604030504040204" pitchFamily="34" charset="0"/>
            </a:endParaRPr>
          </a:p>
          <a:p>
            <a:pPr marL="171450" indent="-171450">
              <a:buFont typeface="Wingdings"/>
              <a:buChar char="v"/>
            </a:pPr>
            <a:r>
              <a:rPr lang="pt-BR" b="1" dirty="0">
                <a:solidFill>
                  <a:schemeClr val="tx1"/>
                </a:solidFill>
                <a:latin typeface="Verdana"/>
                <a:ea typeface="Verdana"/>
                <a:cs typeface="Verdana" panose="020B0604030504040204" pitchFamily="34" charset="0"/>
              </a:rPr>
              <a:t>A grande maioria dos membros da OMC não adota exclusividade de dados. Apenas 16 países de renda média adotam exclusividade de dados, geralmente decorrente de acordos comerciais com a UE ou os EUA, negociados fora da OMC</a:t>
            </a:r>
            <a:endParaRPr lang="pt-BR" dirty="0">
              <a:solidFill>
                <a:schemeClr val="tx1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7148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7DB83A0E-2DAA-417B-9DB4-4DE59013B9E7}"/>
              </a:ext>
            </a:extLst>
          </p:cNvPr>
          <p:cNvSpPr txBox="1"/>
          <p:nvPr/>
        </p:nvSpPr>
        <p:spPr>
          <a:xfrm>
            <a:off x="223666" y="184685"/>
            <a:ext cx="804713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Proteção vs. Exclusividade de dados</a:t>
            </a:r>
            <a:endParaRPr lang="pt-BR" sz="2400" b="1" cap="small" dirty="0">
              <a:solidFill>
                <a:schemeClr val="bg1"/>
              </a:solidFill>
              <a:latin typeface="Verdana"/>
              <a:ea typeface="Verdana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20AA20C-BEB1-7C5C-A69C-49D371066B2E}"/>
              </a:ext>
            </a:extLst>
          </p:cNvPr>
          <p:cNvSpPr txBox="1"/>
          <p:nvPr/>
        </p:nvSpPr>
        <p:spPr>
          <a:xfrm>
            <a:off x="223665" y="741862"/>
            <a:ext cx="8724043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pt-BR" dirty="0">
              <a:solidFill>
                <a:schemeClr val="tx1"/>
              </a:solidFill>
              <a:latin typeface="Verdana"/>
              <a:ea typeface="Verdana"/>
            </a:endParaRPr>
          </a:p>
          <a:p>
            <a:pPr marL="285750" indent="-285750">
              <a:buFont typeface="Wingdings"/>
              <a:buChar char="v"/>
            </a:pPr>
            <a:r>
              <a:rPr lang="pt-BR" b="1" dirty="0">
                <a:solidFill>
                  <a:schemeClr val="tx1"/>
                </a:solidFill>
                <a:latin typeface="Verdana"/>
                <a:ea typeface="Verdana"/>
                <a:cs typeface="Verdana" panose="020B0604030504040204" pitchFamily="34" charset="0"/>
              </a:rPr>
              <a:t>O Brasil já protege os dados de testes não divulgados contra o uso comercial desleal</a:t>
            </a:r>
            <a:r>
              <a:rPr lang="pt-BR" b="1" dirty="0">
                <a:solidFill>
                  <a:schemeClr val="tx1"/>
                </a:solidFill>
                <a:latin typeface="Verdana"/>
                <a:ea typeface="Verdana"/>
              </a:rPr>
              <a:t> -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Verdana"/>
              </a:rPr>
              <a:t> Lei de Propriedade Industrial – LPI (Lei 9.279/96</a:t>
            </a:r>
            <a:r>
              <a:rPr lang="pt-BR" dirty="0">
                <a:latin typeface="Verdana"/>
              </a:rPr>
              <a:t>), 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Verdana"/>
              </a:rPr>
              <a:t>artigo 195, XIV</a:t>
            </a:r>
            <a:endParaRPr lang="pt-BR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/>
              <a:buChar char="v"/>
            </a:pPr>
            <a:r>
              <a:rPr lang="pt-BR" b="1" dirty="0">
                <a:solidFill>
                  <a:schemeClr val="tx1"/>
                </a:solidFill>
                <a:latin typeface="Verdana"/>
                <a:ea typeface="Verdana"/>
                <a:cs typeface="Verdana" panose="020B0604030504040204" pitchFamily="34" charset="0"/>
              </a:rPr>
              <a:t>Exclusividade de dados para produtos farmacêuticos para uso veterinário</a:t>
            </a:r>
            <a:r>
              <a:rPr lang="pt-BR" b="1" dirty="0">
                <a:solidFill>
                  <a:schemeClr val="tx1"/>
                </a:solidFill>
                <a:latin typeface="Verdana"/>
                <a:ea typeface="Verdana"/>
              </a:rPr>
              <a:t>, 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Verdana"/>
              </a:rPr>
              <a:t> fertilizantes e agrotóxicos </a:t>
            </a:r>
            <a:r>
              <a:rPr lang="pt-BR" dirty="0">
                <a:latin typeface="Verdana"/>
              </a:rPr>
              <a:t>por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Verdana"/>
              </a:rPr>
              <a:t> um período de 10 anos (Lei 10.603/02)</a:t>
            </a:r>
            <a:endParaRPr lang="pt-BR" dirty="0">
              <a:solidFill>
                <a:schemeClr val="tx1"/>
              </a:solidFill>
              <a:ea typeface="Verdana" panose="020B0604030504040204" pitchFamily="34" charset="0"/>
            </a:endParaRPr>
          </a:p>
          <a:p>
            <a:pPr marL="285750" indent="-285750">
              <a:buFont typeface="Wingdings"/>
              <a:buChar char="v"/>
            </a:pPr>
            <a:endParaRPr lang="pt-BR" dirty="0">
              <a:solidFill>
                <a:schemeClr val="tx1"/>
              </a:solidFill>
              <a:ea typeface="Verdana"/>
            </a:endParaRPr>
          </a:p>
          <a:p>
            <a:pPr marL="285750" indent="-285750">
              <a:buFont typeface="Wingdings"/>
              <a:buChar char="v"/>
            </a:pPr>
            <a:r>
              <a:rPr lang="pt-BR" dirty="0">
                <a:solidFill>
                  <a:schemeClr val="tx1"/>
                </a:solidFill>
                <a:latin typeface="Verdana"/>
                <a:ea typeface="Verdana"/>
              </a:rPr>
              <a:t>A exclusividade de dados para produtos farmacêuticos para uso humano seria um grande obstáculo para o acesso a medicamentos genéricos</a:t>
            </a:r>
            <a:endParaRPr lang="pt-BR" sz="1400" dirty="0">
              <a:solidFill>
                <a:schemeClr val="tx1"/>
              </a:solidFill>
              <a:latin typeface="Verdana"/>
              <a:ea typeface="Verdana" panose="020B0604030504040204" pitchFamily="34" charset="0"/>
            </a:endParaRPr>
          </a:p>
          <a:p>
            <a:pPr marL="285750" indent="-285750">
              <a:buFont typeface="Wingdings"/>
              <a:buChar char="v"/>
            </a:pPr>
            <a:endParaRPr lang="pt-BR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/>
              <a:buChar char="v"/>
            </a:pPr>
            <a:r>
              <a:rPr lang="pt-BR" dirty="0">
                <a:solidFill>
                  <a:schemeClr val="tx1"/>
                </a:solidFill>
                <a:latin typeface="Verdana"/>
                <a:ea typeface="Verdana"/>
              </a:rPr>
              <a:t>Decisões judiciais ampliando exclusividade de dados para produtos farmacêuticos de uso humano já foram concedidas no Brasil, obrigando inclusive a retirada de versões genéricas dos medicamentos que já estavam em comercialização, sendo os casos mais conhecidos os do medicamento </a:t>
            </a:r>
            <a:r>
              <a:rPr lang="pt-BR" dirty="0" err="1">
                <a:solidFill>
                  <a:schemeClr val="tx1"/>
                </a:solidFill>
                <a:latin typeface="Verdana"/>
                <a:ea typeface="Verdana"/>
              </a:rPr>
              <a:t>Lexapro</a:t>
            </a:r>
            <a:r>
              <a:rPr lang="pt-BR" dirty="0">
                <a:solidFill>
                  <a:schemeClr val="tx1"/>
                </a:solidFill>
                <a:latin typeface="Verdana"/>
                <a:ea typeface="Verdana"/>
              </a:rPr>
              <a:t>® (oxalato de </a:t>
            </a:r>
            <a:r>
              <a:rPr lang="pt-BR" dirty="0" err="1">
                <a:solidFill>
                  <a:schemeClr val="tx1"/>
                </a:solidFill>
                <a:latin typeface="Verdana"/>
                <a:ea typeface="Verdana"/>
              </a:rPr>
              <a:t>escitalopram</a:t>
            </a:r>
            <a:r>
              <a:rPr lang="pt-BR" dirty="0">
                <a:solidFill>
                  <a:schemeClr val="tx1"/>
                </a:solidFill>
                <a:latin typeface="Verdana"/>
                <a:ea typeface="Verdana"/>
              </a:rPr>
              <a:t>), um antidepressivo, e do medicamento </a:t>
            </a:r>
            <a:r>
              <a:rPr lang="pt-BR" dirty="0" err="1">
                <a:solidFill>
                  <a:schemeClr val="tx1"/>
                </a:solidFill>
                <a:latin typeface="Verdana"/>
                <a:ea typeface="Verdana"/>
              </a:rPr>
              <a:t>Crestor</a:t>
            </a:r>
            <a:r>
              <a:rPr lang="pt-BR" dirty="0">
                <a:solidFill>
                  <a:schemeClr val="tx1"/>
                </a:solidFill>
                <a:latin typeface="Verdana"/>
                <a:ea typeface="Verdana"/>
              </a:rPr>
              <a:t>® (rosuvastatina cálcica), utilizado no combate ao colesterol alto.</a:t>
            </a:r>
          </a:p>
          <a:p>
            <a:endParaRPr lang="pt-BR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39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7DB83A0E-2DAA-417B-9DB4-4DE59013B9E7}"/>
              </a:ext>
            </a:extLst>
          </p:cNvPr>
          <p:cNvSpPr txBox="1"/>
          <p:nvPr/>
        </p:nvSpPr>
        <p:spPr>
          <a:xfrm>
            <a:off x="223666" y="184685"/>
            <a:ext cx="8047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Impacto no acesso a medicamentos</a:t>
            </a:r>
            <a:endParaRPr lang="pt-BR" sz="2400" b="1" cap="small" dirty="0">
              <a:solidFill>
                <a:schemeClr val="bg1"/>
              </a:solidFill>
              <a:latin typeface="Fira Sans Extra Condensed" panose="020B0604020202020204" charset="0"/>
              <a:ea typeface="Calibri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20AA20C-BEB1-7C5C-A69C-49D371066B2E}"/>
              </a:ext>
            </a:extLst>
          </p:cNvPr>
          <p:cNvSpPr txBox="1"/>
          <p:nvPr/>
        </p:nvSpPr>
        <p:spPr>
          <a:xfrm>
            <a:off x="223666" y="1027612"/>
            <a:ext cx="8715845" cy="30162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pt-BR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/>
              <a:buChar char="v"/>
            </a:pPr>
            <a:r>
              <a:rPr lang="pt-BR" b="0" i="0" u="none" strike="noStrike" dirty="0">
                <a:solidFill>
                  <a:srgbClr val="000000"/>
                </a:solidFill>
                <a:effectLst/>
                <a:latin typeface="Verdana"/>
              </a:rPr>
              <a:t>A </a:t>
            </a:r>
            <a:r>
              <a:rPr lang="pt-BR" dirty="0">
                <a:latin typeface="Verdana"/>
              </a:rPr>
              <a:t>exclusividade sobre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Verdana"/>
              </a:rPr>
              <a:t> dados de </a:t>
            </a:r>
            <a:r>
              <a:rPr lang="pt-BR" dirty="0">
                <a:latin typeface="Verdana"/>
              </a:rPr>
              <a:t>teste pode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Verdana"/>
              </a:rPr>
              <a:t> atrasar em muitos anos a aprovação de medicamentos genéricos</a:t>
            </a:r>
            <a:r>
              <a:rPr lang="pt-BR" dirty="0">
                <a:latin typeface="Verdana"/>
              </a:rPr>
              <a:t>, dificultando o acesso </a:t>
            </a:r>
          </a:p>
          <a:p>
            <a:pPr marL="285750" indent="-285750">
              <a:buFont typeface="Wingdings"/>
              <a:buChar char="v"/>
            </a:pPr>
            <a:endParaRPr lang="pt-BR" dirty="0">
              <a:latin typeface="Verdana"/>
            </a:endParaRPr>
          </a:p>
          <a:p>
            <a:pPr marL="285750" indent="-285750">
              <a:buFont typeface="Wingdings"/>
              <a:buChar char="v"/>
            </a:pPr>
            <a:r>
              <a:rPr lang="pt-BR" dirty="0">
                <a:latin typeface="Verdana"/>
              </a:rPr>
              <a:t>Vários estudos demonstram o impacto no acesso a medicamentos</a:t>
            </a:r>
          </a:p>
          <a:p>
            <a:endParaRPr lang="pt-BR" sz="1800" dirty="0"/>
          </a:p>
          <a:p>
            <a:endParaRPr lang="pt-BR" sz="1800" dirty="0"/>
          </a:p>
          <a:p>
            <a:pPr marL="285750" indent="-285750">
              <a:buFont typeface="Wingdings"/>
              <a:buChar char="v"/>
            </a:pPr>
            <a:endParaRPr lang="pt-BR" dirty="0">
              <a:latin typeface="Verdana"/>
            </a:endParaRPr>
          </a:p>
          <a:p>
            <a:endParaRPr lang="pt-BR" dirty="0">
              <a:latin typeface="Verdana"/>
            </a:endParaRPr>
          </a:p>
          <a:p>
            <a:pPr marL="285750" indent="-285750">
              <a:buFont typeface="Wingdings"/>
              <a:buChar char="v"/>
            </a:pPr>
            <a:endParaRPr lang="pt-BR" b="1" dirty="0">
              <a:ea typeface="Verdana" panose="020B0604030504040204" pitchFamily="34" charset="0"/>
            </a:endParaRPr>
          </a:p>
          <a:p>
            <a:endParaRPr lang="pt-BR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aa-ET" dirty="0">
              <a:solidFill>
                <a:schemeClr val="tx1"/>
              </a:solidFill>
              <a:ea typeface="Verdana" panose="020B060403050404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F5981F68-0286-B5C5-1223-4919C05C9A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765131"/>
              </p:ext>
            </p:extLst>
          </p:nvPr>
        </p:nvGraphicFramePr>
        <p:xfrm>
          <a:off x="223404" y="2213263"/>
          <a:ext cx="4247253" cy="22783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34689">
                  <a:extLst>
                    <a:ext uri="{9D8B030D-6E8A-4147-A177-3AD203B41FA5}">
                      <a16:colId xmlns:a16="http://schemas.microsoft.com/office/drawing/2014/main" xmlns="" val="1185441538"/>
                    </a:ext>
                  </a:extLst>
                </a:gridCol>
                <a:gridCol w="2112564">
                  <a:extLst>
                    <a:ext uri="{9D8B030D-6E8A-4147-A177-3AD203B41FA5}">
                      <a16:colId xmlns:a16="http://schemas.microsoft.com/office/drawing/2014/main" xmlns="" val="3824679868"/>
                    </a:ext>
                  </a:extLst>
                </a:gridCol>
              </a:tblGrid>
              <a:tr h="38400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Ex-ante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Ex-post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95729776"/>
                  </a:ext>
                </a:extLst>
              </a:tr>
              <a:tr h="58220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FTAs US and Latin America countries (Colombia, Ecuador, Peru, Costa Rica and the Dominican Republic)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US-Jordan, Guatemala (CAFTA)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86010566"/>
                  </a:ext>
                </a:extLst>
              </a:tr>
              <a:tr h="38400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EU-Mercosur (Brazil, Argentina)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US-Colombia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8400597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31CFF47-28B2-9210-F3E5-19FA3C98FC32}"/>
              </a:ext>
            </a:extLst>
          </p:cNvPr>
          <p:cNvSpPr txBox="1"/>
          <p:nvPr/>
        </p:nvSpPr>
        <p:spPr>
          <a:xfrm>
            <a:off x="4940877" y="2213264"/>
            <a:ext cx="3564081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Wingdings"/>
              <a:buChar char="v"/>
            </a:pPr>
            <a:r>
              <a:rPr lang="pt-BR" dirty="0">
                <a:latin typeface="Verdana"/>
              </a:rPr>
              <a:t>Resultou em preços mais altos de medicamentos </a:t>
            </a:r>
          </a:p>
          <a:p>
            <a:pPr marL="171450" indent="-171450">
              <a:buFont typeface="Wingdings"/>
              <a:buChar char="v"/>
            </a:pPr>
            <a:r>
              <a:rPr lang="pt-BR" dirty="0">
                <a:latin typeface="Verdana"/>
              </a:rPr>
              <a:t>Aumento das despesas farmacêuticas</a:t>
            </a:r>
          </a:p>
          <a:p>
            <a:pPr marL="171450" indent="-171450">
              <a:buFont typeface="Wingdings"/>
              <a:buChar char="v"/>
            </a:pPr>
            <a:r>
              <a:rPr lang="pt-BR" dirty="0">
                <a:latin typeface="Verdana"/>
              </a:rPr>
              <a:t>Disponibilidade reduzida de medicamentos genéricos (Jordânia) </a:t>
            </a:r>
          </a:p>
          <a:p>
            <a:pPr marL="171450" indent="-171450">
              <a:buFont typeface="Wingdings"/>
              <a:buChar char="v"/>
            </a:pPr>
            <a:r>
              <a:rPr lang="pt-BR" dirty="0">
                <a:latin typeface="Verdana"/>
              </a:rPr>
              <a:t>Não resultou em lançamento mais rápido de novos medicamentos no país (Colômbia)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8938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7DB83A0E-2DAA-417B-9DB4-4DE59013B9E7}"/>
              </a:ext>
            </a:extLst>
          </p:cNvPr>
          <p:cNvSpPr txBox="1"/>
          <p:nvPr/>
        </p:nvSpPr>
        <p:spPr>
          <a:xfrm>
            <a:off x="223666" y="184685"/>
            <a:ext cx="8047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Impacto no acesso a medicamentos</a:t>
            </a:r>
            <a:endParaRPr lang="pt-BR" sz="2400" b="1" cap="small" dirty="0">
              <a:solidFill>
                <a:schemeClr val="bg1"/>
              </a:solidFill>
              <a:latin typeface="Fira Sans Extra Condensed" panose="020B0604020202020204" charset="0"/>
              <a:ea typeface="Calibri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20AA20C-BEB1-7C5C-A69C-49D371066B2E}"/>
              </a:ext>
            </a:extLst>
          </p:cNvPr>
          <p:cNvSpPr txBox="1"/>
          <p:nvPr/>
        </p:nvSpPr>
        <p:spPr>
          <a:xfrm>
            <a:off x="223666" y="1027612"/>
            <a:ext cx="6445432" cy="32316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dirty="0">
                <a:latin typeface="Verdana"/>
              </a:rPr>
              <a:t>Estudo de impacto TLC UE-MERCOSUL</a:t>
            </a:r>
            <a:endParaRPr lang="pt-BR" dirty="0">
              <a:solidFill>
                <a:schemeClr val="tx1"/>
              </a:solidFill>
              <a:ea typeface="Verdana" panose="020B0604030504040204" pitchFamily="34" charset="0"/>
            </a:endParaRPr>
          </a:p>
          <a:p>
            <a:endParaRPr lang="pt-BR" dirty="0">
              <a:latin typeface="Verdana"/>
            </a:endParaRPr>
          </a:p>
          <a:p>
            <a:pPr marL="285750" indent="-285750">
              <a:buFont typeface="Wingdings"/>
              <a:buChar char="v"/>
            </a:pPr>
            <a:r>
              <a:rPr lang="pt-BR" dirty="0">
                <a:latin typeface="Verdana"/>
              </a:rPr>
              <a:t>A adoção das medidas TRIPS-plus propostas pela UE, causaria um </a:t>
            </a:r>
            <a:r>
              <a:rPr lang="pt-BR" b="1" dirty="0">
                <a:latin typeface="Verdana"/>
              </a:rPr>
              <a:t>aumento do gasto público em medicamentos</a:t>
            </a:r>
            <a:r>
              <a:rPr lang="pt-BR" dirty="0">
                <a:latin typeface="Verdana"/>
              </a:rPr>
              <a:t> e uma </a:t>
            </a:r>
            <a:r>
              <a:rPr lang="pt-BR" b="1" dirty="0">
                <a:latin typeface="Verdana"/>
              </a:rPr>
              <a:t>redução das vendas de medicamentos por empresas nacionais</a:t>
            </a:r>
            <a:r>
              <a:rPr lang="pt-BR" dirty="0">
                <a:latin typeface="Verdana"/>
              </a:rPr>
              <a:t> (medicamentos para HIV/Aids e hepatite C)</a:t>
            </a:r>
          </a:p>
          <a:p>
            <a:endParaRPr lang="pt-BR" sz="1800" dirty="0"/>
          </a:p>
          <a:p>
            <a:endParaRPr lang="pt-BR" sz="1800" dirty="0"/>
          </a:p>
          <a:p>
            <a:pPr marL="285750" indent="-285750">
              <a:buFont typeface="Wingdings"/>
              <a:buChar char="v"/>
            </a:pPr>
            <a:endParaRPr lang="pt-BR" dirty="0">
              <a:ea typeface="Verdana" panose="020B0604030504040204" pitchFamily="34" charset="0"/>
            </a:endParaRPr>
          </a:p>
          <a:p>
            <a:endParaRPr lang="pt-BR" dirty="0">
              <a:solidFill>
                <a:schemeClr val="tx1"/>
              </a:solidFill>
              <a:latin typeface="Verdana"/>
              <a:ea typeface="Verdana" panose="020B0604030504040204" pitchFamily="34" charset="0"/>
            </a:endParaRPr>
          </a:p>
          <a:p>
            <a:pPr marL="285750" indent="-285750">
              <a:buFont typeface="Wingdings"/>
              <a:buChar char="v"/>
            </a:pPr>
            <a:endParaRPr lang="pt-BR" b="1" dirty="0">
              <a:solidFill>
                <a:schemeClr val="tx1"/>
              </a:solidFill>
              <a:ea typeface="Verdana" panose="020B0604030504040204" pitchFamily="34" charset="0"/>
            </a:endParaRPr>
          </a:p>
          <a:p>
            <a:endParaRPr lang="pt-BR"/>
          </a:p>
          <a:p>
            <a:endParaRPr lang="pt-BR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aa-ET" dirty="0">
              <a:solidFill>
                <a:schemeClr val="tx1"/>
              </a:solidFill>
              <a:ea typeface="Verdana" panose="020B0604030504040204" pitchFamily="34" charset="0"/>
            </a:endParaRPr>
          </a:p>
        </p:txBody>
      </p:sp>
      <p:pic>
        <p:nvPicPr>
          <p:cNvPr id="2" name="Picture 1" descr="A blue and orange rectangular object with white text&#10;&#10;Description automatically generated">
            <a:extLst>
              <a:ext uri="{FF2B5EF4-FFF2-40B4-BE49-F238E27FC236}">
                <a16:creationId xmlns:a16="http://schemas.microsoft.com/office/drawing/2014/main" xmlns="" id="{B58FC0EE-7EB0-B376-A1F3-B2D33AF7F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9130" y="1926215"/>
            <a:ext cx="1824471" cy="2548371"/>
          </a:xfrm>
          <a:prstGeom prst="rect">
            <a:avLst/>
          </a:prstGeom>
        </p:spPr>
      </p:pic>
      <p:pic>
        <p:nvPicPr>
          <p:cNvPr id="7" name="Picture 6" descr="A group of logos with text&#10;&#10;Description automatically generated">
            <a:extLst>
              <a:ext uri="{FF2B5EF4-FFF2-40B4-BE49-F238E27FC236}">
                <a16:creationId xmlns:a16="http://schemas.microsoft.com/office/drawing/2014/main" xmlns="" id="{60D96050-F8AE-73BC-301F-9E299551D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9564" y="4248582"/>
            <a:ext cx="1610591" cy="6468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4AE7FDE-6D15-1F7C-8ED9-09C3D1A8D5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269" y="2700932"/>
            <a:ext cx="4572000" cy="219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43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7DB83A0E-2DAA-417B-9DB4-4DE59013B9E7}"/>
              </a:ext>
            </a:extLst>
          </p:cNvPr>
          <p:cNvSpPr txBox="1"/>
          <p:nvPr/>
        </p:nvSpPr>
        <p:spPr>
          <a:xfrm>
            <a:off x="223666" y="184685"/>
            <a:ext cx="8047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Impacto no acesso a medicamentos</a:t>
            </a:r>
            <a:endParaRPr lang="pt-BR" sz="2400" b="1" cap="small" dirty="0">
              <a:solidFill>
                <a:schemeClr val="bg1"/>
              </a:solidFill>
              <a:latin typeface="Fira Sans Extra Condensed" panose="020B0604020202020204" charset="0"/>
              <a:ea typeface="Calibri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20AA20C-BEB1-7C5C-A69C-49D371066B2E}"/>
              </a:ext>
            </a:extLst>
          </p:cNvPr>
          <p:cNvSpPr txBox="1"/>
          <p:nvPr/>
        </p:nvSpPr>
        <p:spPr>
          <a:xfrm>
            <a:off x="223666" y="1027612"/>
            <a:ext cx="7245532" cy="34624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/>
              <a:buChar char="v"/>
            </a:pPr>
            <a:r>
              <a:rPr lang="pt-BR" dirty="0">
                <a:solidFill>
                  <a:schemeClr val="tx1"/>
                </a:solidFill>
                <a:highlight>
                  <a:srgbClr val="FFFFFF"/>
                </a:highlight>
                <a:latin typeface="Verdana"/>
              </a:rPr>
              <a:t>EU – avaliação de impacto da revisão da legislação farmacêutica</a:t>
            </a:r>
          </a:p>
          <a:p>
            <a:pPr marL="285750" indent="-285750">
              <a:buFont typeface="Wingdings"/>
              <a:buChar char="v"/>
            </a:pPr>
            <a:endParaRPr lang="pt-BR" dirty="0">
              <a:solidFill>
                <a:schemeClr val="tx1"/>
              </a:solidFill>
              <a:highlight>
                <a:srgbClr val="FFFFFF"/>
              </a:highlight>
              <a:latin typeface="Verdana"/>
            </a:endParaRPr>
          </a:p>
          <a:p>
            <a:pPr marL="285750" indent="-285750">
              <a:buFont typeface="Wingdings"/>
              <a:buChar char="v"/>
            </a:pPr>
            <a:r>
              <a:rPr lang="pt-BR" dirty="0">
                <a:solidFill>
                  <a:schemeClr val="tx1"/>
                </a:solidFill>
                <a:highlight>
                  <a:srgbClr val="FFFFFF"/>
                </a:highlight>
                <a:latin typeface="Verdana"/>
              </a:rPr>
              <a:t>1 ano adicional de exclusividade de dados geraria um custo adicional para os sistemas de saúde da UE de mais de </a:t>
            </a:r>
            <a:r>
              <a:rPr lang="pt-BR" dirty="0">
                <a:solidFill>
                  <a:schemeClr val="tx1"/>
                </a:solidFill>
                <a:highlight>
                  <a:srgbClr val="FFFFFF"/>
                </a:highlight>
                <a:latin typeface="Verdana"/>
                <a:ea typeface="Verdana"/>
              </a:rPr>
              <a:t>€1,2 bilhões por ano</a:t>
            </a:r>
          </a:p>
          <a:p>
            <a:pPr marL="285750" indent="-285750">
              <a:buFont typeface="Wingdings"/>
              <a:buChar char="v"/>
            </a:pPr>
            <a:endParaRPr lang="pt-BR" dirty="0">
              <a:solidFill>
                <a:schemeClr val="tx1"/>
              </a:solidFill>
              <a:highlight>
                <a:srgbClr val="FFFFFF"/>
              </a:highlight>
              <a:latin typeface="Verdana"/>
              <a:ea typeface="Verdana"/>
            </a:endParaRPr>
          </a:p>
          <a:p>
            <a:pPr marL="285750" indent="-285750">
              <a:buFont typeface="Wingdings"/>
              <a:buChar char="v"/>
            </a:pPr>
            <a:r>
              <a:rPr lang="pt-BR" dirty="0">
                <a:solidFill>
                  <a:schemeClr val="tx1"/>
                </a:solidFill>
                <a:highlight>
                  <a:srgbClr val="FFFFFF"/>
                </a:highlight>
                <a:latin typeface="Verdana"/>
                <a:ea typeface="Verdana"/>
              </a:rPr>
              <a:t>Países da UE se posicionaram contra qualquer aumento no tempo de exclusividade</a:t>
            </a:r>
          </a:p>
          <a:p>
            <a:endParaRPr lang="en-GB" dirty="0">
              <a:solidFill>
                <a:srgbClr val="4A4A4A"/>
              </a:solidFill>
              <a:highlight>
                <a:srgbClr val="FFFFFF"/>
              </a:highlight>
              <a:latin typeface="Verdana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b="0" dirty="0">
              <a:solidFill>
                <a:srgbClr val="4A4A4A"/>
              </a:solidFill>
              <a:effectLst/>
              <a:highlight>
                <a:srgbClr val="FFFFFF"/>
              </a:highlight>
              <a:latin typeface="Verdana"/>
            </a:endParaRPr>
          </a:p>
          <a:p>
            <a:endParaRPr lang="en-GB" dirty="0">
              <a:solidFill>
                <a:srgbClr val="4A4A4A"/>
              </a:solidFill>
              <a:highlight>
                <a:srgbClr val="FFFFFF"/>
              </a:highlight>
              <a:latin typeface="Verdana"/>
            </a:endParaRPr>
          </a:p>
          <a:p>
            <a:endParaRPr lang="en-GB" dirty="0">
              <a:solidFill>
                <a:srgbClr val="4A4A4A"/>
              </a:solidFill>
              <a:highlight>
                <a:srgbClr val="FFFFFF"/>
              </a:highlight>
              <a:latin typeface="Verdana"/>
            </a:endParaRPr>
          </a:p>
          <a:p>
            <a:endParaRPr lang="en-GB" dirty="0">
              <a:solidFill>
                <a:srgbClr val="4A4A4A"/>
              </a:solidFill>
              <a:highlight>
                <a:srgbClr val="FFFFFF"/>
              </a:highlight>
              <a:latin typeface="Verdana"/>
            </a:endParaRPr>
          </a:p>
          <a:p>
            <a:endParaRPr lang="en-GB" dirty="0">
              <a:solidFill>
                <a:srgbClr val="4A4A4A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US" sz="1100" dirty="0">
                <a:solidFill>
                  <a:srgbClr val="242424"/>
                </a:solidFill>
                <a:highlight>
                  <a:srgbClr val="FFFFFF"/>
                </a:highlight>
              </a:rPr>
              <a:t>European Commission, Annex 11: Impact analysis of all policy measures.</a:t>
            </a:r>
            <a:endParaRPr lang="en-GB" dirty="0"/>
          </a:p>
          <a:p>
            <a:r>
              <a:rPr lang="en-US" sz="1300" dirty="0">
                <a:highlight>
                  <a:srgbClr val="FFFFFF"/>
                </a:highlight>
                <a:latin typeface="Helvetica"/>
                <a:cs typeface="Helvetica"/>
                <a:hlinkClick r:id="rId2"/>
              </a:rPr>
              <a:t>https://health.ec.europa.eu/document/download/5d000e54-a3fb-4f5f-81d8-01f08c69ca82_en?filename=mp_ia_revision-pharma-legislation_annex_11_en.pdf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703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7DB83A0E-2DAA-417B-9DB4-4DE59013B9E7}"/>
              </a:ext>
            </a:extLst>
          </p:cNvPr>
          <p:cNvSpPr txBox="1"/>
          <p:nvPr/>
        </p:nvSpPr>
        <p:spPr>
          <a:xfrm>
            <a:off x="223666" y="184685"/>
            <a:ext cx="8047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Qual a justificativa para exclusividade?</a:t>
            </a:r>
            <a:endParaRPr lang="pt-BR" sz="2400" b="1" cap="small" dirty="0">
              <a:solidFill>
                <a:schemeClr val="bg1"/>
              </a:solidFill>
              <a:latin typeface="Fira Sans Extra Condensed" panose="020B0604020202020204" charset="0"/>
              <a:ea typeface="Calibri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20AA20C-BEB1-7C5C-A69C-49D371066B2E}"/>
              </a:ext>
            </a:extLst>
          </p:cNvPr>
          <p:cNvSpPr txBox="1"/>
          <p:nvPr/>
        </p:nvSpPr>
        <p:spPr>
          <a:xfrm>
            <a:off x="223666" y="1027612"/>
            <a:ext cx="7583236" cy="24622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/>
              <a:buChar char="v"/>
            </a:pPr>
            <a:r>
              <a:rPr lang="pt-BR" dirty="0">
                <a:latin typeface="Verdana"/>
              </a:rPr>
              <a:t>Um argumento para a exclusividade de dados de teste é a necessidade de proteger o </a:t>
            </a:r>
            <a:r>
              <a:rPr lang="pt-BR" b="1" dirty="0">
                <a:latin typeface="Verdana"/>
              </a:rPr>
              <a:t>investimento financeiro</a:t>
            </a:r>
            <a:r>
              <a:rPr lang="pt-BR" dirty="0">
                <a:latin typeface="Verdana"/>
              </a:rPr>
              <a:t> que o detentor do registro do medicamento inovador teve que fazer para gerar os dados necessários para o registro. </a:t>
            </a:r>
            <a:endParaRPr lang="en-US" dirty="0"/>
          </a:p>
          <a:p>
            <a:pPr marL="285750" indent="-285750">
              <a:buFont typeface="Wingdings"/>
              <a:buChar char="v"/>
            </a:pPr>
            <a:endParaRPr lang="pt-BR" dirty="0">
              <a:latin typeface="Verdana"/>
            </a:endParaRPr>
          </a:p>
          <a:p>
            <a:endParaRPr lang="pt-BR" dirty="0">
              <a:latin typeface="Verdana"/>
            </a:endParaRPr>
          </a:p>
          <a:p>
            <a:pPr marL="285750" indent="-285750">
              <a:buFont typeface="Wingdings"/>
              <a:buChar char="v"/>
            </a:pPr>
            <a:r>
              <a:rPr lang="pt-BR" dirty="0">
                <a:latin typeface="Verdana"/>
              </a:rPr>
              <a:t>Mas algumas considerações são necessárias: </a:t>
            </a:r>
            <a:endParaRPr lang="en-US" dirty="0"/>
          </a:p>
          <a:p>
            <a:pPr marL="285750" lvl="2" indent="-285750">
              <a:buFont typeface="Wingdings"/>
              <a:buChar char="§"/>
            </a:pPr>
            <a:r>
              <a:rPr lang="pt-BR" dirty="0">
                <a:latin typeface="Verdana"/>
              </a:rPr>
              <a:t>Custos de P&amp;D não são transparentes</a:t>
            </a:r>
          </a:p>
          <a:p>
            <a:pPr marL="285750" lvl="2" indent="-285750">
              <a:buFont typeface="Wingdings"/>
              <a:buChar char="§"/>
            </a:pPr>
            <a:r>
              <a:rPr lang="pt-BR" dirty="0">
                <a:latin typeface="Verdana"/>
              </a:rPr>
              <a:t>Alto investimento de recursos públicos</a:t>
            </a:r>
          </a:p>
          <a:p>
            <a:pPr marL="285750" lvl="2" indent="-285750">
              <a:buFont typeface="Wingdings"/>
              <a:buChar char="§"/>
            </a:pPr>
            <a:r>
              <a:rPr lang="pt-BR" dirty="0">
                <a:latin typeface="Verdana"/>
              </a:rPr>
              <a:t>Investimento humano dos participantes dos ensaios</a:t>
            </a:r>
          </a:p>
          <a:p>
            <a:endParaRPr lang="pt-BR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62700755"/>
      </p:ext>
    </p:extLst>
  </p:cSld>
  <p:clrMapOvr>
    <a:masterClrMapping/>
  </p:clrMapOvr>
</p:sld>
</file>

<file path=ppt/theme/theme1.xml><?xml version="1.0" encoding="utf-8"?>
<a:theme xmlns:a="http://schemas.openxmlformats.org/drawingml/2006/main" name="Flat Timeline Infographics by Slidesgo">
  <a:themeElements>
    <a:clrScheme name="Simple Light">
      <a:dk1>
        <a:srgbClr val="000000"/>
      </a:dk1>
      <a:lt1>
        <a:srgbClr val="FFFFFF"/>
      </a:lt1>
      <a:dk2>
        <a:srgbClr val="818181"/>
      </a:dk2>
      <a:lt2>
        <a:srgbClr val="E6E6E6"/>
      </a:lt2>
      <a:accent1>
        <a:srgbClr val="F3729B"/>
      </a:accent1>
      <a:accent2>
        <a:srgbClr val="8553CE"/>
      </a:accent2>
      <a:accent3>
        <a:srgbClr val="1398B4"/>
      </a:accent3>
      <a:accent4>
        <a:srgbClr val="6AC7A1"/>
      </a:accent4>
      <a:accent5>
        <a:srgbClr val="E2C047"/>
      </a:accent5>
      <a:accent6>
        <a:srgbClr val="EC4545"/>
      </a:accent6>
      <a:hlink>
        <a:srgbClr val="04B6C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0c1abfa-485b-41c9-a329-38772ca1fd48" xsi:nil="true"/>
    <lcf76f155ced4ddcb4097134ff3c332f xmlns="5b859ffe-e3a2-42b2-96c6-0ee233417b38">
      <Terms xmlns="http://schemas.microsoft.com/office/infopath/2007/PartnerControls"/>
    </lcf76f155ced4ddcb4097134ff3c332f>
    <MediaLengthInSeconds xmlns="5b859ffe-e3a2-42b2-96c6-0ee233417b38" xsi:nil="true"/>
    <SharedWithUsers xmlns="e15cf7d4-3df0-48a6-a2d9-d5540a39aed3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61E12D595C6949B1BA0CD275B45FC8" ma:contentTypeVersion="16" ma:contentTypeDescription="Create a new document." ma:contentTypeScope="" ma:versionID="308bb9e98faaef7e5e12c3369a159b25">
  <xsd:schema xmlns:xsd="http://www.w3.org/2001/XMLSchema" xmlns:xs="http://www.w3.org/2001/XMLSchema" xmlns:p="http://schemas.microsoft.com/office/2006/metadata/properties" xmlns:ns2="5b859ffe-e3a2-42b2-96c6-0ee233417b38" xmlns:ns3="e15cf7d4-3df0-48a6-a2d9-d5540a39aed3" xmlns:ns4="20c1abfa-485b-41c9-a329-38772ca1fd48" targetNamespace="http://schemas.microsoft.com/office/2006/metadata/properties" ma:root="true" ma:fieldsID="73a4f67fdd440d0c6cac40a5595901e0" ns2:_="" ns3:_="" ns4:_="">
    <xsd:import namespace="5b859ffe-e3a2-42b2-96c6-0ee233417b38"/>
    <xsd:import namespace="e15cf7d4-3df0-48a6-a2d9-d5540a39aed3"/>
    <xsd:import namespace="20c1abfa-485b-41c9-a329-38772ca1fd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59ffe-e3a2-42b2-96c6-0ee233417b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f8169e7-20d4-4f95-9450-953b2d8ea5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5cf7d4-3df0-48a6-a2d9-d5540a39aed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c1abfa-485b-41c9-a329-38772ca1fd48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682b563f-547a-4cd8-ae86-fa00ee0e0ab0}" ma:internalName="TaxCatchAll" ma:showField="CatchAllData" ma:web="e15cf7d4-3df0-48a6-a2d9-d5540a39ae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6F715E-513A-41BB-ACC1-4E7629703ED5}">
  <ds:schemaRefs>
    <ds:schemaRef ds:uri="http://schemas.microsoft.com/office/2006/metadata/properties"/>
    <ds:schemaRef ds:uri="http://www.w3.org/XML/1998/namespace"/>
    <ds:schemaRef ds:uri="http://purl.org/dc/elements/1.1/"/>
    <ds:schemaRef ds:uri="http://purl.org/dc/dcmitype/"/>
    <ds:schemaRef ds:uri="20c1abfa-485b-41c9-a329-38772ca1fd48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e15cf7d4-3df0-48a6-a2d9-d5540a39aed3"/>
    <ds:schemaRef ds:uri="5b859ffe-e3a2-42b2-96c6-0ee233417b38"/>
  </ds:schemaRefs>
</ds:datastoreItem>
</file>

<file path=customXml/itemProps2.xml><?xml version="1.0" encoding="utf-8"?>
<ds:datastoreItem xmlns:ds="http://schemas.openxmlformats.org/officeDocument/2006/customXml" ds:itemID="{E43B0FD4-094B-4971-91D6-23396876B5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859ffe-e3a2-42b2-96c6-0ee233417b38"/>
    <ds:schemaRef ds:uri="e15cf7d4-3df0-48a6-a2d9-d5540a39aed3"/>
    <ds:schemaRef ds:uri="20c1abfa-485b-41c9-a329-38772ca1fd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FA52D2-3703-4A9E-A551-0FE0571E02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1616</TotalTime>
  <Words>641</Words>
  <Application>Microsoft Office PowerPoint</Application>
  <PresentationFormat>Apresentação na tela (16:9)</PresentationFormat>
  <Paragraphs>131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8" baseType="lpstr">
      <vt:lpstr>DIN Pro</vt:lpstr>
      <vt:lpstr>Fira Sans Extra Condensed</vt:lpstr>
      <vt:lpstr>Roboto</vt:lpstr>
      <vt:lpstr>Helvetica</vt:lpstr>
      <vt:lpstr>Arial</vt:lpstr>
      <vt:lpstr>Neutra Text Light Alt</vt:lpstr>
      <vt:lpstr>Verdana</vt:lpstr>
      <vt:lpstr>Wingdings</vt:lpstr>
      <vt:lpstr>Calibri</vt:lpstr>
      <vt:lpstr>DIN Pro Medium</vt:lpstr>
      <vt:lpstr>DINPro</vt:lpstr>
      <vt:lpstr>Arial Black</vt:lpstr>
      <vt:lpstr>Courier New</vt:lpstr>
      <vt:lpstr>Flat Timeline Infographics by Slidesgo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Flat Timeline Infographics</dc:title>
  <dc:creator>Maria Moriconi</dc:creator>
  <cp:lastModifiedBy>Felipe Luiz da Silva</cp:lastModifiedBy>
  <cp:revision>625</cp:revision>
  <dcterms:modified xsi:type="dcterms:W3CDTF">2024-05-22T13:02:42Z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0x0101008161E12D595C6949B1BA0CD275B45FC8</vt:lpwstr>
  </property>
  <property fmtid="{D5CDD505-2E9C-101B-9397-08002B2CF9AE}" pid="3" name="Order">
    <vt:lpwstr>326000.000000000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