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</p:sldMasterIdLst>
  <p:notesMasterIdLst>
    <p:notesMasterId r:id="rId34"/>
  </p:notesMasterIdLst>
  <p:handoutMasterIdLst>
    <p:handoutMasterId r:id="rId35"/>
  </p:handoutMasterIdLst>
  <p:sldIdLst>
    <p:sldId id="304" r:id="rId5"/>
    <p:sldId id="303" r:id="rId6"/>
    <p:sldId id="312" r:id="rId7"/>
    <p:sldId id="278" r:id="rId8"/>
    <p:sldId id="279" r:id="rId9"/>
    <p:sldId id="281" r:id="rId10"/>
    <p:sldId id="294" r:id="rId11"/>
    <p:sldId id="280" r:id="rId12"/>
    <p:sldId id="282" r:id="rId13"/>
    <p:sldId id="306" r:id="rId14"/>
    <p:sldId id="293" r:id="rId15"/>
    <p:sldId id="276" r:id="rId16"/>
    <p:sldId id="296" r:id="rId17"/>
    <p:sldId id="305" r:id="rId18"/>
    <p:sldId id="297" r:id="rId19"/>
    <p:sldId id="298" r:id="rId20"/>
    <p:sldId id="295" r:id="rId21"/>
    <p:sldId id="309" r:id="rId22"/>
    <p:sldId id="311" r:id="rId23"/>
    <p:sldId id="315" r:id="rId24"/>
    <p:sldId id="310" r:id="rId25"/>
    <p:sldId id="283" r:id="rId26"/>
    <p:sldId id="300" r:id="rId27"/>
    <p:sldId id="301" r:id="rId28"/>
    <p:sldId id="299" r:id="rId29"/>
    <p:sldId id="308" r:id="rId30"/>
    <p:sldId id="314" r:id="rId31"/>
    <p:sldId id="313" r:id="rId32"/>
    <p:sldId id="307" r:id="rId33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CE3E5D-F933-42AA-81C4-376D1EE5A11E}" v="57" dt="2023-06-20T13:40:11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19" autoAdjust="0"/>
  </p:normalViewPr>
  <p:slideViewPr>
    <p:cSldViewPr snapToGrid="0">
      <p:cViewPr varScale="1">
        <p:scale>
          <a:sx n="92" d="100"/>
          <a:sy n="92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494" y="8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29177C-2F00-486E-B366-A473466E9C8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FD9360C-95EA-4274-967B-734138074431}">
      <dgm:prSet/>
      <dgm:spPr/>
      <dgm:t>
        <a:bodyPr/>
        <a:lstStyle/>
        <a:p>
          <a:r>
            <a:rPr lang="pt-BR" dirty="0"/>
            <a:t>PL 2834/15 = LEI 13.797/19 ALTEROU A LEI 12.213/10, AUTORIZOU PESSOAS FÍSICAS A REALIZAR DOAÇÕES AOS FUNDOS DA PI;</a:t>
          </a:r>
          <a:endParaRPr lang="en-US" dirty="0"/>
        </a:p>
      </dgm:t>
    </dgm:pt>
    <dgm:pt modelId="{CC8D973C-8EF0-4A4C-A986-9714A88BB5D6}" type="parTrans" cxnId="{7186B128-513C-4A0B-8D43-AEE75852AD92}">
      <dgm:prSet/>
      <dgm:spPr/>
      <dgm:t>
        <a:bodyPr/>
        <a:lstStyle/>
        <a:p>
          <a:endParaRPr lang="en-US"/>
        </a:p>
      </dgm:t>
    </dgm:pt>
    <dgm:pt modelId="{D9C326FC-E7CA-48BA-B894-BE52DE3FBF83}" type="sibTrans" cxnId="{7186B128-513C-4A0B-8D43-AEE75852AD92}">
      <dgm:prSet/>
      <dgm:spPr/>
      <dgm:t>
        <a:bodyPr/>
        <a:lstStyle/>
        <a:p>
          <a:endParaRPr lang="en-US"/>
        </a:p>
      </dgm:t>
    </dgm:pt>
    <dgm:pt modelId="{B0C37456-66E5-4411-8BFB-C6D83E84B42C}">
      <dgm:prSet/>
      <dgm:spPr/>
      <dgm:t>
        <a:bodyPr/>
        <a:lstStyle/>
        <a:p>
          <a:r>
            <a:rPr lang="pt-BR" dirty="0"/>
            <a:t>PL 3515/15 = LEI 14.181/21 – TRATA DA PREVENÇÃO E TRATAMENTO DO SUPERENDIVIDAMENTO – ALTEROU O CDC E O ESTATUTO DA PI </a:t>
          </a:r>
          <a:r>
            <a:rPr lang="pt-BR" dirty="0" err="1"/>
            <a:t>Art</a:t>
          </a:r>
          <a:r>
            <a:rPr lang="pt-BR" dirty="0"/>
            <a:t> 96.</a:t>
          </a:r>
          <a:endParaRPr lang="en-US" dirty="0"/>
        </a:p>
      </dgm:t>
    </dgm:pt>
    <dgm:pt modelId="{066F4A63-76B0-42C7-8E19-099F33166E81}" type="parTrans" cxnId="{D5DAF481-49E2-4EFD-AC2F-F0E3742D7248}">
      <dgm:prSet/>
      <dgm:spPr/>
      <dgm:t>
        <a:bodyPr/>
        <a:lstStyle/>
        <a:p>
          <a:endParaRPr lang="en-US"/>
        </a:p>
      </dgm:t>
    </dgm:pt>
    <dgm:pt modelId="{56D26401-2AE5-4393-8389-0CC9677ADF9B}" type="sibTrans" cxnId="{D5DAF481-49E2-4EFD-AC2F-F0E3742D7248}">
      <dgm:prSet/>
      <dgm:spPr/>
      <dgm:t>
        <a:bodyPr/>
        <a:lstStyle/>
        <a:p>
          <a:endParaRPr lang="en-US"/>
        </a:p>
      </dgm:t>
    </dgm:pt>
    <dgm:pt modelId="{CC2460EF-0EED-4160-8E12-FC7E0632FDA8}">
      <dgm:prSet/>
      <dgm:spPr/>
      <dgm:t>
        <a:bodyPr/>
        <a:lstStyle/>
        <a:p>
          <a:r>
            <a:rPr lang="pt-BR" dirty="0"/>
            <a:t>PL 5510/13 – PL 3167/19 APLICAÇÃO DO PROCEDIMENTO SUMARIISIMO NOS CRIMES ESPECIFICADOS NO ESTATUTO DA PI E AUMENTA PENAS(ULTIMA MOVIMENTAÇÃO 11/04/23) PLENARIO DA CD</a:t>
          </a:r>
          <a:endParaRPr lang="en-US" dirty="0"/>
        </a:p>
      </dgm:t>
    </dgm:pt>
    <dgm:pt modelId="{19705880-CB3E-4C00-84CE-7904E6A5A9C6}" type="parTrans" cxnId="{5F21792A-37DE-497E-BEE2-9BB41796B180}">
      <dgm:prSet/>
      <dgm:spPr/>
      <dgm:t>
        <a:bodyPr/>
        <a:lstStyle/>
        <a:p>
          <a:endParaRPr lang="en-US"/>
        </a:p>
      </dgm:t>
    </dgm:pt>
    <dgm:pt modelId="{E6F466ED-E0F9-4C15-BE08-6C8CE38E06D7}" type="sibTrans" cxnId="{5F21792A-37DE-497E-BEE2-9BB41796B180}">
      <dgm:prSet/>
      <dgm:spPr/>
      <dgm:t>
        <a:bodyPr/>
        <a:lstStyle/>
        <a:p>
          <a:endParaRPr lang="en-US"/>
        </a:p>
      </dgm:t>
    </dgm:pt>
    <dgm:pt modelId="{416A5CE4-991E-4950-A5C9-5FE51AD8C915}">
      <dgm:prSet/>
      <dgm:spPr/>
      <dgm:t>
        <a:bodyPr/>
        <a:lstStyle/>
        <a:p>
          <a:r>
            <a:rPr lang="pt-BR"/>
            <a:t>PL 2029/15 – POLITICA E PLANO NACIONAL DO CUIDADO – ARQUIVADO E GRUPO DE TRABALHO LANCADO EM 22/05/23 – MDAS E 17 ORGÃOS DA ADMINISTRAÇÃO FEDERAL</a:t>
          </a:r>
          <a:endParaRPr lang="en-US"/>
        </a:p>
      </dgm:t>
    </dgm:pt>
    <dgm:pt modelId="{220CF507-159F-4E09-B669-58107E64736E}" type="parTrans" cxnId="{3324EDC1-94EA-4BE9-B689-AABF36289227}">
      <dgm:prSet/>
      <dgm:spPr/>
      <dgm:t>
        <a:bodyPr/>
        <a:lstStyle/>
        <a:p>
          <a:endParaRPr lang="en-US"/>
        </a:p>
      </dgm:t>
    </dgm:pt>
    <dgm:pt modelId="{B9FE6409-B4FF-4D40-8EB2-4E09F2D98178}" type="sibTrans" cxnId="{3324EDC1-94EA-4BE9-B689-AABF36289227}">
      <dgm:prSet/>
      <dgm:spPr/>
      <dgm:t>
        <a:bodyPr/>
        <a:lstStyle/>
        <a:p>
          <a:endParaRPr lang="en-US"/>
        </a:p>
      </dgm:t>
    </dgm:pt>
    <dgm:pt modelId="{3D932716-5F2A-4AC8-883D-BF411729D81F}" type="pres">
      <dgm:prSet presAssocID="{C429177C-2F00-486E-B366-A473466E9C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07BEAAB-3BF6-48BC-B88C-5AA0EBACA613}" type="pres">
      <dgm:prSet presAssocID="{0FD9360C-95EA-4274-967B-734138074431}" presName="parentText" presStyleLbl="node1" presStyleIdx="0" presStyleCnt="4" custLinFactNeighborX="59" custLinFactNeighborY="1836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1FC08F1-172B-4BBE-891C-4D213BAB888D}" type="pres">
      <dgm:prSet presAssocID="{D9C326FC-E7CA-48BA-B894-BE52DE3FBF83}" presName="spacer" presStyleCnt="0"/>
      <dgm:spPr/>
    </dgm:pt>
    <dgm:pt modelId="{517B44CB-5B75-49D8-ABC4-3D3ADE18690B}" type="pres">
      <dgm:prSet presAssocID="{B0C37456-66E5-4411-8BFB-C6D83E84B42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F8D6D8B-CA2C-4CEE-9886-56B6F46EB544}" type="pres">
      <dgm:prSet presAssocID="{56D26401-2AE5-4393-8389-0CC9677ADF9B}" presName="spacer" presStyleCnt="0"/>
      <dgm:spPr/>
    </dgm:pt>
    <dgm:pt modelId="{9B520F33-5792-42F9-A40A-37CB5BB5A6D5}" type="pres">
      <dgm:prSet presAssocID="{CC2460EF-0EED-4160-8E12-FC7E0632FDA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9EB6F6-864F-4D2F-891E-552F4FF9AA0F}" type="pres">
      <dgm:prSet presAssocID="{E6F466ED-E0F9-4C15-BE08-6C8CE38E06D7}" presName="spacer" presStyleCnt="0"/>
      <dgm:spPr/>
    </dgm:pt>
    <dgm:pt modelId="{7D3E6B89-E895-4D1C-BA50-1417C4110218}" type="pres">
      <dgm:prSet presAssocID="{416A5CE4-991E-4950-A5C9-5FE51AD8C91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186B128-513C-4A0B-8D43-AEE75852AD92}" srcId="{C429177C-2F00-486E-B366-A473466E9C85}" destId="{0FD9360C-95EA-4274-967B-734138074431}" srcOrd="0" destOrd="0" parTransId="{CC8D973C-8EF0-4A4C-A986-9714A88BB5D6}" sibTransId="{D9C326FC-E7CA-48BA-B894-BE52DE3FBF83}"/>
    <dgm:cxn modelId="{D5DAF481-49E2-4EFD-AC2F-F0E3742D7248}" srcId="{C429177C-2F00-486E-B366-A473466E9C85}" destId="{B0C37456-66E5-4411-8BFB-C6D83E84B42C}" srcOrd="1" destOrd="0" parTransId="{066F4A63-76B0-42C7-8E19-099F33166E81}" sibTransId="{56D26401-2AE5-4393-8389-0CC9677ADF9B}"/>
    <dgm:cxn modelId="{3324EDC1-94EA-4BE9-B689-AABF36289227}" srcId="{C429177C-2F00-486E-B366-A473466E9C85}" destId="{416A5CE4-991E-4950-A5C9-5FE51AD8C915}" srcOrd="3" destOrd="0" parTransId="{220CF507-159F-4E09-B669-58107E64736E}" sibTransId="{B9FE6409-B4FF-4D40-8EB2-4E09F2D98178}"/>
    <dgm:cxn modelId="{5CD38E3D-7319-4A1F-B360-D433EB9F21D7}" type="presOf" srcId="{0FD9360C-95EA-4274-967B-734138074431}" destId="{B07BEAAB-3BF6-48BC-B88C-5AA0EBACA613}" srcOrd="0" destOrd="0" presId="urn:microsoft.com/office/officeart/2005/8/layout/vList2"/>
    <dgm:cxn modelId="{2949BB7C-58D0-4B2A-9ED9-B8E36D3E8EEC}" type="presOf" srcId="{C429177C-2F00-486E-B366-A473466E9C85}" destId="{3D932716-5F2A-4AC8-883D-BF411729D81F}" srcOrd="0" destOrd="0" presId="urn:microsoft.com/office/officeart/2005/8/layout/vList2"/>
    <dgm:cxn modelId="{1E02226C-BCB7-4149-AF9D-8EB067648874}" type="presOf" srcId="{B0C37456-66E5-4411-8BFB-C6D83E84B42C}" destId="{517B44CB-5B75-49D8-ABC4-3D3ADE18690B}" srcOrd="0" destOrd="0" presId="urn:microsoft.com/office/officeart/2005/8/layout/vList2"/>
    <dgm:cxn modelId="{44F9FB4A-8A4D-4750-9BF9-CEB6F1729EF9}" type="presOf" srcId="{CC2460EF-0EED-4160-8E12-FC7E0632FDA8}" destId="{9B520F33-5792-42F9-A40A-37CB5BB5A6D5}" srcOrd="0" destOrd="0" presId="urn:microsoft.com/office/officeart/2005/8/layout/vList2"/>
    <dgm:cxn modelId="{5F21792A-37DE-497E-BEE2-9BB41796B180}" srcId="{C429177C-2F00-486E-B366-A473466E9C85}" destId="{CC2460EF-0EED-4160-8E12-FC7E0632FDA8}" srcOrd="2" destOrd="0" parTransId="{19705880-CB3E-4C00-84CE-7904E6A5A9C6}" sibTransId="{E6F466ED-E0F9-4C15-BE08-6C8CE38E06D7}"/>
    <dgm:cxn modelId="{551727E7-5609-4CB7-9A0A-7445AE32AB53}" type="presOf" srcId="{416A5CE4-991E-4950-A5C9-5FE51AD8C915}" destId="{7D3E6B89-E895-4D1C-BA50-1417C4110218}" srcOrd="0" destOrd="0" presId="urn:microsoft.com/office/officeart/2005/8/layout/vList2"/>
    <dgm:cxn modelId="{85447F3B-9272-4801-BB6F-6BC802E1EF1C}" type="presParOf" srcId="{3D932716-5F2A-4AC8-883D-BF411729D81F}" destId="{B07BEAAB-3BF6-48BC-B88C-5AA0EBACA613}" srcOrd="0" destOrd="0" presId="urn:microsoft.com/office/officeart/2005/8/layout/vList2"/>
    <dgm:cxn modelId="{D28572C1-52E7-479A-8BE9-9AB62661C2B4}" type="presParOf" srcId="{3D932716-5F2A-4AC8-883D-BF411729D81F}" destId="{B1FC08F1-172B-4BBE-891C-4D213BAB888D}" srcOrd="1" destOrd="0" presId="urn:microsoft.com/office/officeart/2005/8/layout/vList2"/>
    <dgm:cxn modelId="{0E2624B0-B090-40DB-AD1A-C2F52F4596D1}" type="presParOf" srcId="{3D932716-5F2A-4AC8-883D-BF411729D81F}" destId="{517B44CB-5B75-49D8-ABC4-3D3ADE18690B}" srcOrd="2" destOrd="0" presId="urn:microsoft.com/office/officeart/2005/8/layout/vList2"/>
    <dgm:cxn modelId="{093D3278-029C-4F0C-A016-5A5699EB4BB2}" type="presParOf" srcId="{3D932716-5F2A-4AC8-883D-BF411729D81F}" destId="{CF8D6D8B-CA2C-4CEE-9886-56B6F46EB544}" srcOrd="3" destOrd="0" presId="urn:microsoft.com/office/officeart/2005/8/layout/vList2"/>
    <dgm:cxn modelId="{8211C2E9-AD6F-4EE8-9ED4-114521F25ABF}" type="presParOf" srcId="{3D932716-5F2A-4AC8-883D-BF411729D81F}" destId="{9B520F33-5792-42F9-A40A-37CB5BB5A6D5}" srcOrd="4" destOrd="0" presId="urn:microsoft.com/office/officeart/2005/8/layout/vList2"/>
    <dgm:cxn modelId="{39892BBD-9020-40EE-8044-E4CC4E5555C7}" type="presParOf" srcId="{3D932716-5F2A-4AC8-883D-BF411729D81F}" destId="{4E9EB6F6-864F-4D2F-891E-552F4FF9AA0F}" srcOrd="5" destOrd="0" presId="urn:microsoft.com/office/officeart/2005/8/layout/vList2"/>
    <dgm:cxn modelId="{B3BBB289-CE92-485C-B172-2D10C49B844A}" type="presParOf" srcId="{3D932716-5F2A-4AC8-883D-BF411729D81F}" destId="{7D3E6B89-E895-4D1C-BA50-1417C411021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408116-C9C5-449C-B110-0772AB93ADE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77C8038-39E4-48B5-BB3E-94B50582B163}">
      <dgm:prSet/>
      <dgm:spPr/>
      <dgm:t>
        <a:bodyPr/>
        <a:lstStyle/>
        <a:p>
          <a:r>
            <a:rPr lang="pt-BR"/>
            <a:t>JOVENS COM MENOS DE 30 ANOS – QUEDA DE 7 PONTOS = 43,3%;</a:t>
          </a:r>
          <a:endParaRPr lang="en-US"/>
        </a:p>
      </dgm:t>
    </dgm:pt>
    <dgm:pt modelId="{0418C3EC-18B7-47DF-93F6-44C818C884F0}" type="parTrans" cxnId="{91C8C5C8-FE44-43A7-8631-507877E1A951}">
      <dgm:prSet/>
      <dgm:spPr/>
      <dgm:t>
        <a:bodyPr/>
        <a:lstStyle/>
        <a:p>
          <a:endParaRPr lang="en-US"/>
        </a:p>
      </dgm:t>
    </dgm:pt>
    <dgm:pt modelId="{8812BC3E-11C9-41A7-9527-3BD6C343E0D9}" type="sibTrans" cxnId="{91C8C5C8-FE44-43A7-8631-507877E1A951}">
      <dgm:prSet/>
      <dgm:spPr/>
      <dgm:t>
        <a:bodyPr/>
        <a:lstStyle/>
        <a:p>
          <a:endParaRPr lang="en-US"/>
        </a:p>
      </dgm:t>
    </dgm:pt>
    <dgm:pt modelId="{1203B6AA-A0BC-4846-8CE9-C35C0B444E40}">
      <dgm:prSet/>
      <dgm:spPr/>
      <dgm:t>
        <a:bodyPr/>
        <a:lstStyle/>
        <a:p>
          <a:r>
            <a:rPr lang="pt-BR"/>
            <a:t>PERDA DO BÔNUS DEMOGRÁFICO ;</a:t>
          </a:r>
          <a:endParaRPr lang="en-US"/>
        </a:p>
      </dgm:t>
    </dgm:pt>
    <dgm:pt modelId="{453E3F50-0489-4BC2-AA2C-4BC532BEE31F}" type="parTrans" cxnId="{998488E3-F597-400E-BF30-1A0F4BC49D1F}">
      <dgm:prSet/>
      <dgm:spPr/>
      <dgm:t>
        <a:bodyPr/>
        <a:lstStyle/>
        <a:p>
          <a:endParaRPr lang="en-US"/>
        </a:p>
      </dgm:t>
    </dgm:pt>
    <dgm:pt modelId="{361F8C72-CCBA-440C-87C2-4D3F2A654247}" type="sibTrans" cxnId="{998488E3-F597-400E-BF30-1A0F4BC49D1F}">
      <dgm:prSet/>
      <dgm:spPr/>
      <dgm:t>
        <a:bodyPr/>
        <a:lstStyle/>
        <a:p>
          <a:endParaRPr lang="en-US"/>
        </a:p>
      </dgm:t>
    </dgm:pt>
    <dgm:pt modelId="{2C318067-9D67-4990-972C-0105503DDDFB}">
      <dgm:prSet/>
      <dgm:spPr/>
      <dgm:t>
        <a:bodyPr/>
        <a:lstStyle/>
        <a:p>
          <a:r>
            <a:rPr lang="pt-BR" dirty="0"/>
            <a:t>12 MILHÕES DE PESSOAS MORANDO SOZINHAS – AUMENTO DE 57% - A MAIORIA SÃO HOMENS – 55,4%, CERCA DE 41,8% SÃO PESSOAS 60+;</a:t>
          </a:r>
          <a:endParaRPr lang="en-US" dirty="0"/>
        </a:p>
      </dgm:t>
    </dgm:pt>
    <dgm:pt modelId="{05538D75-3DA8-4318-86ED-22E9EDBC0A55}" type="parTrans" cxnId="{2B8BF344-FD0C-4894-B186-DEE7B3B05215}">
      <dgm:prSet/>
      <dgm:spPr/>
      <dgm:t>
        <a:bodyPr/>
        <a:lstStyle/>
        <a:p>
          <a:endParaRPr lang="en-US"/>
        </a:p>
      </dgm:t>
    </dgm:pt>
    <dgm:pt modelId="{9DBC5090-926A-48C5-BE44-276977497319}" type="sibTrans" cxnId="{2B8BF344-FD0C-4894-B186-DEE7B3B05215}">
      <dgm:prSet/>
      <dgm:spPr/>
      <dgm:t>
        <a:bodyPr/>
        <a:lstStyle/>
        <a:p>
          <a:endParaRPr lang="en-US"/>
        </a:p>
      </dgm:t>
    </dgm:pt>
    <dgm:pt modelId="{FB340266-89A3-497F-800A-19522A514382}">
      <dgm:prSet/>
      <dgm:spPr/>
      <dgm:t>
        <a:bodyPr/>
        <a:lstStyle/>
        <a:p>
          <a:r>
            <a:rPr lang="pt-BR" dirty="0"/>
            <a:t>FEMINIZAÇÃO DO ENVELHECIMENTO: 78,8 HOMENS PARA 100 MULHERES. – </a:t>
          </a:r>
          <a:endParaRPr lang="en-US" dirty="0"/>
        </a:p>
      </dgm:t>
    </dgm:pt>
    <dgm:pt modelId="{3B280EFC-3E0C-43AA-BCA6-092CC754F59D}" type="parTrans" cxnId="{E70A8359-997E-4D90-AE38-10F649DC8159}">
      <dgm:prSet/>
      <dgm:spPr/>
      <dgm:t>
        <a:bodyPr/>
        <a:lstStyle/>
        <a:p>
          <a:endParaRPr lang="en-US"/>
        </a:p>
      </dgm:t>
    </dgm:pt>
    <dgm:pt modelId="{555A3CCA-C31E-4894-8086-4824633FB5B9}" type="sibTrans" cxnId="{E70A8359-997E-4D90-AE38-10F649DC8159}">
      <dgm:prSet/>
      <dgm:spPr/>
      <dgm:t>
        <a:bodyPr/>
        <a:lstStyle/>
        <a:p>
          <a:endParaRPr lang="en-US"/>
        </a:p>
      </dgm:t>
    </dgm:pt>
    <dgm:pt modelId="{8720B145-357A-473E-AC36-129334686FE7}" type="pres">
      <dgm:prSet presAssocID="{DB408116-C9C5-449C-B110-0772AB93AD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69776EA-F172-4405-AD60-1515E83A65C6}" type="pres">
      <dgm:prSet presAssocID="{877C8038-39E4-48B5-BB3E-94B50582B16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34FCCE-E1DD-4F55-A3EE-7020E9D250F4}" type="pres">
      <dgm:prSet presAssocID="{8812BC3E-11C9-41A7-9527-3BD6C343E0D9}" presName="spacer" presStyleCnt="0"/>
      <dgm:spPr/>
    </dgm:pt>
    <dgm:pt modelId="{412A2636-A68A-4F91-A9F3-C14338ECC50D}" type="pres">
      <dgm:prSet presAssocID="{1203B6AA-A0BC-4846-8CE9-C35C0B444E4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DAF32CF-D589-47EF-8EB4-02787D5D8981}" type="pres">
      <dgm:prSet presAssocID="{361F8C72-CCBA-440C-87C2-4D3F2A654247}" presName="spacer" presStyleCnt="0"/>
      <dgm:spPr/>
    </dgm:pt>
    <dgm:pt modelId="{404FE5C3-DC8C-496D-80D0-473A2028C1D8}" type="pres">
      <dgm:prSet presAssocID="{2C318067-9D67-4990-972C-0105503DDDF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7FFF9F-9759-4158-947F-B4A9DC945E8E}" type="pres">
      <dgm:prSet presAssocID="{9DBC5090-926A-48C5-BE44-276977497319}" presName="spacer" presStyleCnt="0"/>
      <dgm:spPr/>
    </dgm:pt>
    <dgm:pt modelId="{6E72DC9E-FC06-433A-802A-13A588CE65E1}" type="pres">
      <dgm:prSet presAssocID="{FB340266-89A3-497F-800A-19522A51438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8473B92-F902-4715-9F3A-183B241B8A0A}" type="presOf" srcId="{877C8038-39E4-48B5-BB3E-94B50582B163}" destId="{869776EA-F172-4405-AD60-1515E83A65C6}" srcOrd="0" destOrd="0" presId="urn:microsoft.com/office/officeart/2005/8/layout/vList2"/>
    <dgm:cxn modelId="{91C8C5C8-FE44-43A7-8631-507877E1A951}" srcId="{DB408116-C9C5-449C-B110-0772AB93ADE9}" destId="{877C8038-39E4-48B5-BB3E-94B50582B163}" srcOrd="0" destOrd="0" parTransId="{0418C3EC-18B7-47DF-93F6-44C818C884F0}" sibTransId="{8812BC3E-11C9-41A7-9527-3BD6C343E0D9}"/>
    <dgm:cxn modelId="{E88E9D69-1770-4A95-B906-B988CDFDC1B8}" type="presOf" srcId="{DB408116-C9C5-449C-B110-0772AB93ADE9}" destId="{8720B145-357A-473E-AC36-129334686FE7}" srcOrd="0" destOrd="0" presId="urn:microsoft.com/office/officeart/2005/8/layout/vList2"/>
    <dgm:cxn modelId="{2B8BF344-FD0C-4894-B186-DEE7B3B05215}" srcId="{DB408116-C9C5-449C-B110-0772AB93ADE9}" destId="{2C318067-9D67-4990-972C-0105503DDDFB}" srcOrd="2" destOrd="0" parTransId="{05538D75-3DA8-4318-86ED-22E9EDBC0A55}" sibTransId="{9DBC5090-926A-48C5-BE44-276977497319}"/>
    <dgm:cxn modelId="{AF20BD2B-9D53-4B0F-944F-46DCB9EA92A3}" type="presOf" srcId="{1203B6AA-A0BC-4846-8CE9-C35C0B444E40}" destId="{412A2636-A68A-4F91-A9F3-C14338ECC50D}" srcOrd="0" destOrd="0" presId="urn:microsoft.com/office/officeart/2005/8/layout/vList2"/>
    <dgm:cxn modelId="{0FABA8BF-E90A-4E40-B2AD-FDDA577E5802}" type="presOf" srcId="{FB340266-89A3-497F-800A-19522A514382}" destId="{6E72DC9E-FC06-433A-802A-13A588CE65E1}" srcOrd="0" destOrd="0" presId="urn:microsoft.com/office/officeart/2005/8/layout/vList2"/>
    <dgm:cxn modelId="{998488E3-F597-400E-BF30-1A0F4BC49D1F}" srcId="{DB408116-C9C5-449C-B110-0772AB93ADE9}" destId="{1203B6AA-A0BC-4846-8CE9-C35C0B444E40}" srcOrd="1" destOrd="0" parTransId="{453E3F50-0489-4BC2-AA2C-4BC532BEE31F}" sibTransId="{361F8C72-CCBA-440C-87C2-4D3F2A654247}"/>
    <dgm:cxn modelId="{787E2939-D8A0-4B7E-BF20-599609A3B246}" type="presOf" srcId="{2C318067-9D67-4990-972C-0105503DDDFB}" destId="{404FE5C3-DC8C-496D-80D0-473A2028C1D8}" srcOrd="0" destOrd="0" presId="urn:microsoft.com/office/officeart/2005/8/layout/vList2"/>
    <dgm:cxn modelId="{E70A8359-997E-4D90-AE38-10F649DC8159}" srcId="{DB408116-C9C5-449C-B110-0772AB93ADE9}" destId="{FB340266-89A3-497F-800A-19522A514382}" srcOrd="3" destOrd="0" parTransId="{3B280EFC-3E0C-43AA-BCA6-092CC754F59D}" sibTransId="{555A3CCA-C31E-4894-8086-4824633FB5B9}"/>
    <dgm:cxn modelId="{0332678C-2EE0-46F0-BB05-2C7FA75AFC39}" type="presParOf" srcId="{8720B145-357A-473E-AC36-129334686FE7}" destId="{869776EA-F172-4405-AD60-1515E83A65C6}" srcOrd="0" destOrd="0" presId="urn:microsoft.com/office/officeart/2005/8/layout/vList2"/>
    <dgm:cxn modelId="{31762EC1-0BC5-4FBD-9DF6-146CD329A9C1}" type="presParOf" srcId="{8720B145-357A-473E-AC36-129334686FE7}" destId="{CE34FCCE-E1DD-4F55-A3EE-7020E9D250F4}" srcOrd="1" destOrd="0" presId="urn:microsoft.com/office/officeart/2005/8/layout/vList2"/>
    <dgm:cxn modelId="{FFA2AF0E-3D20-4FE1-BC7E-3A4F378771CA}" type="presParOf" srcId="{8720B145-357A-473E-AC36-129334686FE7}" destId="{412A2636-A68A-4F91-A9F3-C14338ECC50D}" srcOrd="2" destOrd="0" presId="urn:microsoft.com/office/officeart/2005/8/layout/vList2"/>
    <dgm:cxn modelId="{E37FFB1D-4FB5-46A1-AE51-DFC010A9B530}" type="presParOf" srcId="{8720B145-357A-473E-AC36-129334686FE7}" destId="{1DAF32CF-D589-47EF-8EB4-02787D5D8981}" srcOrd="3" destOrd="0" presId="urn:microsoft.com/office/officeart/2005/8/layout/vList2"/>
    <dgm:cxn modelId="{DB74D706-443C-4F28-87DB-B58207B86CB4}" type="presParOf" srcId="{8720B145-357A-473E-AC36-129334686FE7}" destId="{404FE5C3-DC8C-496D-80D0-473A2028C1D8}" srcOrd="4" destOrd="0" presId="urn:microsoft.com/office/officeart/2005/8/layout/vList2"/>
    <dgm:cxn modelId="{3DDDD9A4-DAC5-4B88-827B-C17C98C97BAB}" type="presParOf" srcId="{8720B145-357A-473E-AC36-129334686FE7}" destId="{BF7FFF9F-9759-4158-947F-B4A9DC945E8E}" srcOrd="5" destOrd="0" presId="urn:microsoft.com/office/officeart/2005/8/layout/vList2"/>
    <dgm:cxn modelId="{7B9B2A1A-6AA5-499F-A474-61F25D40FF02}" type="presParOf" srcId="{8720B145-357A-473E-AC36-129334686FE7}" destId="{6E72DC9E-FC06-433A-802A-13A588CE65E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05132-4288-4164-B1CA-F5AC1CC796A7}" type="datetime1">
              <a:rPr lang="pt-BR" smtClean="0"/>
              <a:t>20/06/2023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B07BE-C169-4870-872B-F61D89F5554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08977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37FA0DA-72A3-424F-8A35-066434C5B9F1}" type="datetime1">
              <a:rPr lang="pt-BR" noProof="0" smtClean="0"/>
              <a:t>20/06/2023</a:t>
            </a:fld>
            <a:endParaRPr lang="pt-BR" noProof="0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DE88F-1F85-4A27-9D34-D74A50E7B0DA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183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pt-BR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42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6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70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9782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806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78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743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389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99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2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769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26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45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2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15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56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29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49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ECDD5C-152A-4CC7-8333-0F367B3A6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5C92A3-369B-43F3-BDCE-E560B1B0EC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EBE9F1A-B38D-446E-83AE-14B17CE77F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15B5014-A7EC-4BA6-9C83-8840CF81DB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22C43AB-86D7-420D-8AD7-DC0A15FDD0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E3EB826-A471-488F-9E8A-D65528A3C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FB3CEA1-88D9-42FB-88ED-1E9807FE65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m 6" descr="Logotipo&#10;&#10;Descrição gerada automaticamente">
            <a:extLst>
              <a:ext uri="{FF2B5EF4-FFF2-40B4-BE49-F238E27FC236}">
                <a16:creationId xmlns:a16="http://schemas.microsoft.com/office/drawing/2014/main" xmlns="" id="{1A00863E-3368-B127-7285-2E73F6CA31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43467" y="2352125"/>
            <a:ext cx="10905066" cy="21537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A6C928E-4252-4F33-8C34-E50A12A31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E0ED3ED-DC51-AAE6-4C1B-0B679B9FD8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545" y="4454422"/>
            <a:ext cx="2075111" cy="180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05336EB-B042-4CF8-B119-47AE9801644B}"/>
              </a:ext>
            </a:extLst>
          </p:cNvPr>
          <p:cNvSpPr txBox="1"/>
          <p:nvPr/>
        </p:nvSpPr>
        <p:spPr>
          <a:xfrm>
            <a:off x="2593910" y="5092720"/>
            <a:ext cx="8817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SENADOR EANN STYVENSON VALENTIM MENDES</a:t>
            </a:r>
          </a:p>
        </p:txBody>
      </p:sp>
    </p:spTree>
    <p:extLst>
      <p:ext uri="{BB962C8B-B14F-4D97-AF65-F5344CB8AC3E}">
        <p14:creationId xmlns:p14="http://schemas.microsoft.com/office/powerpoint/2010/main" val="925352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8B15C864-800B-5320-AC99-E5B4A772D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492BDEC0-77ED-631C-7A3A-477A89967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20947" y="463108"/>
            <a:ext cx="4396339" cy="576262"/>
          </a:xfrm>
        </p:spPr>
        <p:txBody>
          <a:bodyPr/>
          <a:lstStyle/>
          <a:p>
            <a:r>
              <a:rPr lang="pt-BR" sz="3600" dirty="0">
                <a:solidFill>
                  <a:schemeClr val="tx1"/>
                </a:solidFill>
              </a:rPr>
              <a:t>MOMENTOS CNDI</a:t>
            </a:r>
          </a:p>
        </p:txBody>
      </p:sp>
      <p:pic>
        <p:nvPicPr>
          <p:cNvPr id="7" name="Espaço Reservado para Conteúdo 3">
            <a:extLst>
              <a:ext uri="{FF2B5EF4-FFF2-40B4-BE49-F238E27FC236}">
                <a16:creationId xmlns:a16="http://schemas.microsoft.com/office/drawing/2014/main" xmlns="" id="{F8010CFC-A33C-DDE6-0CC5-2E3AC2AD4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751239"/>
            <a:ext cx="6032130" cy="452596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714431C-A82A-2053-4FC0-64B7EB325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734" y="1415360"/>
            <a:ext cx="5131913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2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8A3C342-1D03-412F-8DD3-BF519E8E0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D64E5904-39EF-705E-A870-35B9DFDE7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600" dirty="0">
                <a:solidFill>
                  <a:srgbClr val="EBEBEB"/>
                </a:solidFill>
              </a:rPr>
              <a:t>PLANO DE TRABALHO: AÇÕES URGENTES/ URGENTISSIMAS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1F25BF96-0978-9A73-3C17-920F240B5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22" y="2423159"/>
            <a:ext cx="6579825" cy="378541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rgbClr val="FFFFFF"/>
                </a:solidFill>
              </a:rPr>
              <a:t>FORTALECIMENTO DOS CONSELHOS </a:t>
            </a:r>
          </a:p>
          <a:p>
            <a:pPr marL="0" indent="0">
              <a:lnSpc>
                <a:spcPct val="90000"/>
              </a:lnSpc>
              <a:buNone/>
            </a:pPr>
            <a:endParaRPr lang="pt-BR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rgbClr val="FFFFFF"/>
                </a:solidFill>
              </a:rPr>
              <a:t>APORTAR RECURSOS: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t-BR" dirty="0">
                <a:solidFill>
                  <a:srgbClr val="FFFFFF"/>
                </a:solidFill>
              </a:rPr>
              <a:t>EMENDAS AO ORÇAMENTO 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t-BR" dirty="0">
                <a:solidFill>
                  <a:srgbClr val="FFFFFF"/>
                </a:solidFill>
              </a:rPr>
              <a:t>CAMPANHA DE DOAÇÕES AO FUNDO – FIESP E FEBRABAN;</a:t>
            </a:r>
          </a:p>
          <a:p>
            <a:pPr marL="0" indent="0">
              <a:lnSpc>
                <a:spcPct val="90000"/>
              </a:lnSpc>
              <a:buNone/>
            </a:pPr>
            <a:endParaRPr lang="pt-BR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rgbClr val="FFFFFF"/>
                </a:solidFill>
              </a:rPr>
              <a:t>PAUTA LEGISLATIVA : CONVENÇÃO INTERAMERICANA DOS DIREITOS HUMANOS DAS PESSOAS IDOSAS </a:t>
            </a:r>
          </a:p>
          <a:p>
            <a:pPr marL="0" indent="0">
              <a:lnSpc>
                <a:spcPct val="90000"/>
              </a:lnSpc>
              <a:buNone/>
            </a:pPr>
            <a:endParaRPr lang="pt-BR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rgbClr val="FFFFFF"/>
                </a:solidFill>
              </a:rPr>
              <a:t>POLITICA NACIONAL DO CUIDADO </a:t>
            </a:r>
          </a:p>
          <a:p>
            <a:pPr marL="0" indent="0">
              <a:lnSpc>
                <a:spcPct val="90000"/>
              </a:lnSpc>
              <a:buNone/>
            </a:pPr>
            <a:endParaRPr lang="pt-BR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rgbClr val="FFFFFF"/>
                </a:solidFill>
              </a:rPr>
              <a:t>ACESSIBILIDADE E MOBILIDADE </a:t>
            </a:r>
          </a:p>
          <a:p>
            <a:pPr marL="0" indent="0">
              <a:lnSpc>
                <a:spcPct val="90000"/>
              </a:lnSpc>
              <a:buNone/>
            </a:pPr>
            <a:endParaRPr lang="pt-BR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rgbClr val="FFFFFF"/>
                </a:solidFill>
              </a:rPr>
              <a:t>VIOLÊNCIA CONTRA A PESSOA IDOSA </a:t>
            </a:r>
          </a:p>
        </p:txBody>
      </p:sp>
      <p:sp>
        <p:nvSpPr>
          <p:cNvPr id="14" name="Freeform 31">
            <a:extLst>
              <a:ext uri="{FF2B5EF4-FFF2-40B4-BE49-F238E27FC236}">
                <a16:creationId xmlns:a16="http://schemas.microsoft.com/office/drawing/2014/main" xmlns="" id="{81CC9B02-E087-4350-AEBD-2C3CF001AF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uas pessoas segurando as mãos uma da outra">
            <a:extLst>
              <a:ext uri="{FF2B5EF4-FFF2-40B4-BE49-F238E27FC236}">
                <a16:creationId xmlns:a16="http://schemas.microsoft.com/office/drawing/2014/main" xmlns="" id="{75B99F3E-308B-A4BF-3B91-1E76F9856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79" r="29084" b="-4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294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0A5210-2F29-4D85-A400-9C79B13FC1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0611BBE-2B4A-4DA2-B8A9-CD877B8762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rgbClr val="B53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C6F0B1B-D377-4B15-8986-7DFA03B0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85" r="1" b="2200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1091950-5655-45D2-858E-FE8CBE07CA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5502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Espaço Reservado para Conteúdo 3">
            <a:extLst>
              <a:ext uri="{FF2B5EF4-FFF2-40B4-BE49-F238E27FC236}">
                <a16:creationId xmlns:a16="http://schemas.microsoft.com/office/drawing/2014/main" xmlns="" id="{800A7BE8-3333-D593-881A-D858657AC7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231" r="-1" b="7613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  <a:noFill/>
        </p:spPr>
      </p:pic>
      <p:sp>
        <p:nvSpPr>
          <p:cNvPr id="20" name="Freeform 16">
            <a:extLst>
              <a:ext uri="{FF2B5EF4-FFF2-40B4-BE49-F238E27FC236}">
                <a16:creationId xmlns:a16="http://schemas.microsoft.com/office/drawing/2014/main" xmlns="" id="{E4F17063-EDA4-417B-946F-BA357F3B3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D36F3EEA-55D4-4677-80E7-92D00B8F34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965A4C56-D664-AE82-319E-558267186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>
                <a:solidFill>
                  <a:srgbClr val="EBEBEB"/>
                </a:solidFill>
              </a:rPr>
              <a:t>BANCADA FEDERAL DO RN – EMENDAS AO ORÇAMENTO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57877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F01AF815-AFBE-3281-F62F-304DF53F8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-1" b="26795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1" name="Freeform 16">
            <a:extLst>
              <a:ext uri="{FF2B5EF4-FFF2-40B4-BE49-F238E27FC236}">
                <a16:creationId xmlns:a16="http://schemas.microsoft.com/office/drawing/2014/main" xmlns="" id="{E4F17063-EDA4-417B-946F-BA357F3B3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D36F3EEA-55D4-4677-80E7-92D00B8F34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5172A6-F01B-9635-6F29-5F1BFD95E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>
                <a:solidFill>
                  <a:srgbClr val="EBEBEB"/>
                </a:solidFill>
              </a:rPr>
              <a:t>AUDIENCIA PUBLICA CONJUNTA: ACESSIBILIDADE E MOBILIDADE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D484637-950B-7DC1-2EAC-078000C2BD92}"/>
              </a:ext>
            </a:extLst>
          </p:cNvPr>
          <p:cNvSpPr txBox="1"/>
          <p:nvPr/>
        </p:nvSpPr>
        <p:spPr>
          <a:xfrm>
            <a:off x="1393341" y="4432116"/>
            <a:ext cx="264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DR MARCO PELEGRINI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0423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3031615-4E70-4AA1-B27C-F56E25379C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8CF86CE-71C8-5E15-6198-1DAD1C5AE7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450" r="1" b="11435"/>
          <a:stretch/>
        </p:blipFill>
        <p:spPr>
          <a:xfrm>
            <a:off x="643467" y="524934"/>
            <a:ext cx="10905066" cy="5571066"/>
          </a:xfrm>
          <a:prstGeom prst="rect">
            <a:avLst/>
          </a:prstGeom>
          <a:noFill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2386D96-DF72-4275-B766-E00CBBFB0F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CFB866E-C6E4-9173-F433-452FAD5BF505}"/>
              </a:ext>
            </a:extLst>
          </p:cNvPr>
          <p:cNvSpPr txBox="1"/>
          <p:nvPr/>
        </p:nvSpPr>
        <p:spPr>
          <a:xfrm>
            <a:off x="7038782" y="5570375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SLIDE</a:t>
            </a:r>
            <a:r>
              <a:rPr lang="pt-BR" dirty="0"/>
              <a:t> </a:t>
            </a:r>
            <a:r>
              <a:rPr lang="pt-BR" dirty="0">
                <a:solidFill>
                  <a:schemeClr val="bg1"/>
                </a:solidFill>
              </a:rPr>
              <a:t>DE</a:t>
            </a:r>
            <a:r>
              <a:rPr lang="pt-BR" dirty="0"/>
              <a:t> </a:t>
            </a:r>
            <a:r>
              <a:rPr lang="pt-BR" dirty="0">
                <a:solidFill>
                  <a:schemeClr val="bg1"/>
                </a:solidFill>
              </a:rPr>
              <a:t>NOVEMBRO</a:t>
            </a:r>
            <a:r>
              <a:rPr lang="pt-BR" dirty="0"/>
              <a:t>/</a:t>
            </a:r>
            <a:r>
              <a:rPr lang="pt-BR" dirty="0">
                <a:solidFill>
                  <a:schemeClr val="bg1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4091888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E78424C-6FD0-41F8-9CAA-5DC19C4235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828050-35BD-47CE-983E-1B4F5BA1F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pt-BR" sz="3200" b="1">
                <a:solidFill>
                  <a:srgbClr val="F2F2F2"/>
                </a:solidFill>
              </a:rPr>
              <a:t>PAUTA LEGISLATIVA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DD136760-57DC-4301-8BEA-B71AD2D13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xmlns="" id="{BDC58DEA-1307-4F44-AD47-E613D8B76A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99B912D-1E4B-42AF-A2BE-CFEFEC916E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xmlns="" id="{6BCCE3D9-A573-8FC4-B505-94548D9095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5902097"/>
              </p:ext>
            </p:extLst>
          </p:nvPr>
        </p:nvGraphicFramePr>
        <p:xfrm>
          <a:off x="5048250" y="985520"/>
          <a:ext cx="6496050" cy="553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E2857395-3EAF-B75F-385D-8621985761D2}"/>
              </a:ext>
            </a:extLst>
          </p:cNvPr>
          <p:cNvSpPr txBox="1"/>
          <p:nvPr/>
        </p:nvSpPr>
        <p:spPr>
          <a:xfrm>
            <a:off x="6018245" y="6357338"/>
            <a:ext cx="518282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184 DIAS – 2 DE OUTUBRO/17 A 7 DE ABRIL/18</a:t>
            </a:r>
          </a:p>
        </p:txBody>
      </p:sp>
    </p:spTree>
    <p:extLst>
      <p:ext uri="{BB962C8B-B14F-4D97-AF65-F5344CB8AC3E}">
        <p14:creationId xmlns:p14="http://schemas.microsoft.com/office/powerpoint/2010/main" val="2528009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AC4129-6F80-7A06-370A-2DA1FB930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FF00093-56CB-9AD5-35A9-11124E4E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3" t="4445" r="33500" b="3852"/>
          <a:stretch/>
        </p:blipFill>
        <p:spPr>
          <a:xfrm>
            <a:off x="61663" y="284480"/>
            <a:ext cx="6573520" cy="628904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5367380-5A74-A611-CDC7-5F4D4A7E3D84}"/>
              </a:ext>
            </a:extLst>
          </p:cNvPr>
          <p:cNvSpPr txBox="1"/>
          <p:nvPr/>
        </p:nvSpPr>
        <p:spPr>
          <a:xfrm flipH="1">
            <a:off x="7352758" y="6212718"/>
            <a:ext cx="4648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MSC 412/17- CD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xmlns="" id="{C6E6A94C-AEAE-C9FF-34E5-2A21656F4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412" t="2530" r="37528" b="12409"/>
          <a:stretch/>
        </p:blipFill>
        <p:spPr>
          <a:xfrm>
            <a:off x="6215301" y="452718"/>
            <a:ext cx="5785658" cy="5760000"/>
          </a:xfrm>
        </p:spPr>
      </p:pic>
    </p:spTree>
    <p:extLst>
      <p:ext uri="{BB962C8B-B14F-4D97-AF65-F5344CB8AC3E}">
        <p14:creationId xmlns:p14="http://schemas.microsoft.com/office/powerpoint/2010/main" val="242497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F37993-1465-1899-6C4B-C98810C6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pt-BR" dirty="0"/>
              <a:t>REUNIÃO ONU - 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7D9681AB-65CF-47E9-9FA3-7B05D63499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xmlns="" id="{8FCA736E-BDE3-4D4D-8D87-E9AE79250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1D22CD7E-9015-36AC-FAF9-A590864C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0" y="720824"/>
            <a:ext cx="5449471" cy="2016304"/>
          </a:xfrm>
          <a:prstGeom prst="rect">
            <a:avLst/>
          </a:prstGeom>
          <a:effectLst/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129AA25D-1E7A-4074-BF68-D55A83B81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xmlns="" id="{A4D8F979-C8B1-BEFF-82B1-C8E18BA81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r>
              <a:rPr lang="en-US" dirty="0"/>
              <a:t>REUNIÃO ANUAL DA COMISSÃO DE ASSUNTOS SOCIAIS DA ONU</a:t>
            </a:r>
          </a:p>
          <a:p>
            <a:r>
              <a:rPr lang="en-US" dirty="0"/>
              <a:t> REPRESENTAÇÃO  DO ESTADO BRASILEIRO </a:t>
            </a:r>
          </a:p>
          <a:p>
            <a:r>
              <a:rPr lang="en-US" dirty="0"/>
              <a:t>DISCURSO EM DEFESA DA AUTONOMIA, LIBERDADE E DO PROTAGONISMO DAS PESSOAS IDOSAS.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EEA97AA-C9DD-2E00-A364-9C2AEED41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467" y="3006197"/>
            <a:ext cx="3177357" cy="324220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79341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2511FA-2350-DCA2-D6D7-ED4C8304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447799"/>
            <a:ext cx="3105075" cy="14447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200"/>
              <a:t>2018 – ANO DA PESSOA IDOSA</a:t>
            </a:r>
          </a:p>
        </p:txBody>
      </p:sp>
      <p:sp>
        <p:nvSpPr>
          <p:cNvPr id="43" name="Freeform: Shape 34">
            <a:extLst>
              <a:ext uri="{FF2B5EF4-FFF2-40B4-BE49-F238E27FC236}">
                <a16:creationId xmlns:a16="http://schemas.microsoft.com/office/drawing/2014/main" xmlns="" id="{18073EE4-EB60-444A-A7EA-82035FCDE0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xmlns="" id="{86AD7ABD-24C8-4B21-A948-ABC2F8C70B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xmlns="" id="{B63082B3-0202-4A7D-A42B-721E4CE9E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0919BC7-8392-467A-BEAD-BA3E9AB34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264" y="838200"/>
            <a:ext cx="2847941" cy="2798103"/>
          </a:xfrm>
          <a:prstGeom prst="rect">
            <a:avLst/>
          </a:prstGeom>
          <a:effectLst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7D95B72-5A57-713E-F3DA-7B0AC49ED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633" y="3889059"/>
            <a:ext cx="3193201" cy="2394901"/>
          </a:xfrm>
          <a:prstGeom prst="rect">
            <a:avLst/>
          </a:prstGeom>
          <a:effectLst/>
        </p:spPr>
      </p:pic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1F0C2CC1-0BCF-B25A-54BB-BB69F74D8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20" r="10807"/>
          <a:stretch/>
        </p:blipFill>
        <p:spPr>
          <a:xfrm>
            <a:off x="8266271" y="1447799"/>
            <a:ext cx="3523383" cy="3576303"/>
          </a:xfrm>
          <a:prstGeom prst="rect">
            <a:avLst/>
          </a:prstGeom>
          <a:effectLst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2F3181FB-94F5-4C9F-62DE-70254AC8BEE0}"/>
              </a:ext>
            </a:extLst>
          </p:cNvPr>
          <p:cNvSpPr txBox="1"/>
          <p:nvPr/>
        </p:nvSpPr>
        <p:spPr>
          <a:xfrm>
            <a:off x="402346" y="3247976"/>
            <a:ext cx="3348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“ENVELHECER NÃO É UM PRIVILÉGIO,</a:t>
            </a:r>
          </a:p>
          <a:p>
            <a:r>
              <a:rPr lang="pt-BR" dirty="0"/>
              <a:t>É UM DIREITO!”</a:t>
            </a:r>
          </a:p>
          <a:p>
            <a:r>
              <a:rPr lang="pt-BR" dirty="0"/>
              <a:t>Sen. Paulo Paim</a:t>
            </a:r>
          </a:p>
        </p:txBody>
      </p:sp>
    </p:spTree>
    <p:extLst>
      <p:ext uri="{BB962C8B-B14F-4D97-AF65-F5344CB8AC3E}">
        <p14:creationId xmlns:p14="http://schemas.microsoft.com/office/powerpoint/2010/main" val="2081931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B5FE70-D1E9-24FB-A3EF-BDD90852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344" y="1005951"/>
            <a:ext cx="4331682" cy="1400530"/>
          </a:xfrm>
        </p:spPr>
        <p:txBody>
          <a:bodyPr/>
          <a:lstStyle/>
          <a:p>
            <a:r>
              <a:rPr lang="pt-BR" sz="3200">
                <a:latin typeface="Arial"/>
                <a:ea typeface="+mj-lt"/>
                <a:cs typeface="+mj-lt"/>
              </a:rPr>
              <a:t>AUDIÊNCIA PÚBLICA </a:t>
            </a:r>
            <a:r>
              <a:rPr lang="pt-BR" sz="1600">
                <a:ea typeface="+mj-lt"/>
                <a:cs typeface="+mj-lt"/>
              </a:rPr>
              <a:t/>
            </a:r>
            <a:br>
              <a:rPr lang="pt-BR" sz="1600">
                <a:ea typeface="+mj-lt"/>
                <a:cs typeface="+mj-lt"/>
              </a:rPr>
            </a:b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84E22DD-4948-0113-24D6-B60B744F70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9135352" cy="41957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t-BR" sz="3200" b="1" dirty="0">
                <a:ea typeface="+mj-lt"/>
                <a:cs typeface="+mj-lt"/>
              </a:rPr>
              <a:t>OBJETIVOS</a:t>
            </a:r>
            <a:endParaRPr lang="pt-BR" sz="3200" b="1" dirty="0"/>
          </a:p>
          <a:p>
            <a:pPr algn="just">
              <a:buClr>
                <a:srgbClr val="8AD0D6"/>
              </a:buClr>
              <a:buFont typeface="Wingdings" panose="05000000000000000000" pitchFamily="2" charset="2"/>
              <a:buChar char="v"/>
            </a:pPr>
            <a:r>
              <a:rPr lang="pt-BR" sz="2800" dirty="0">
                <a:ea typeface="+mj-lt"/>
                <a:cs typeface="+mj-lt"/>
              </a:rPr>
              <a:t>Conhecer o Plano de Trabalho da Secretaria Nacional dos Direitos das Pessoas Idosas - SNDPI - para o biênio 2023-25 ;</a:t>
            </a:r>
          </a:p>
          <a:p>
            <a:pPr algn="just">
              <a:buClr>
                <a:srgbClr val="8AD0D6"/>
              </a:buClr>
              <a:buFont typeface="Wingdings" panose="05000000000000000000" pitchFamily="2" charset="2"/>
              <a:buChar char="v"/>
            </a:pPr>
            <a:r>
              <a:rPr lang="pt-BR" sz="2800" dirty="0">
                <a:ea typeface="+mj-lt"/>
                <a:cs typeface="+mj-lt"/>
              </a:rPr>
              <a:t>Discutir os critérios para a definição do novo CNDPI- Conselho Nacional de Direitos das Pessoas Idosas -  Decreto 11.483/23.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765671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29722A2-F38D-493A-8AB7-509DB4A7F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240" y="2877312"/>
            <a:ext cx="6620256" cy="2791968"/>
          </a:xfrm>
          <a:ln w="19050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sz="2600" i="1" dirty="0"/>
              <a:t>“Disseminar e difundir o Estatuto do “Idoso” converte-o em um instrumento de cidadania e de educação, na busca da construção de uma cultura de paz, de respeito e de melhor convívio </a:t>
            </a:r>
            <a:r>
              <a:rPr lang="pt-BR" sz="2600" i="1" dirty="0" err="1"/>
              <a:t>intergeracional</a:t>
            </a:r>
            <a:r>
              <a:rPr lang="pt-BR" sz="2600" i="1" dirty="0"/>
              <a:t>! 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r">
              <a:buNone/>
            </a:pPr>
            <a:r>
              <a:rPr lang="pt-BR" sz="2400" dirty="0"/>
              <a:t>Des. </a:t>
            </a:r>
            <a:r>
              <a:rPr lang="pt-BR" sz="2400" dirty="0" err="1"/>
              <a:t>Luislinda</a:t>
            </a:r>
            <a:r>
              <a:rPr lang="pt-BR" sz="2400" dirty="0"/>
              <a:t> Dias de </a:t>
            </a:r>
            <a:r>
              <a:rPr lang="pt-BR" sz="2400" dirty="0" err="1"/>
              <a:t>Valois</a:t>
            </a:r>
            <a:r>
              <a:rPr lang="pt-BR" sz="2400" dirty="0"/>
              <a:t> Santos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554" y="381234"/>
            <a:ext cx="2880000" cy="2304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7148785-B5A8-4C1B-B437-1702D8A48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112" y="6080125"/>
            <a:ext cx="5633192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12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B52F3A54-A362-2E57-FF9A-FDC61B98D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25151" r="1" b="33775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1" name="Freeform 16">
            <a:extLst>
              <a:ext uri="{FF2B5EF4-FFF2-40B4-BE49-F238E27FC236}">
                <a16:creationId xmlns:a16="http://schemas.microsoft.com/office/drawing/2014/main" xmlns="" id="{E4F17063-EDA4-417B-946F-BA357F3B3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D36F3EEA-55D4-4677-80E7-92D00B8F34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B83DCA-F6FD-78FF-E7A2-D0AB71540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4895107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rgbClr val="EBEBEB"/>
                </a:solidFill>
              </a:rPr>
              <a:t>PROEVA / INSTITUTO DO ENVELHECER - IEN</a:t>
            </a:r>
          </a:p>
        </p:txBody>
      </p:sp>
    </p:spTree>
    <p:extLst>
      <p:ext uri="{BB962C8B-B14F-4D97-AF65-F5344CB8AC3E}">
        <p14:creationId xmlns:p14="http://schemas.microsoft.com/office/powerpoint/2010/main" val="2519175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94898C0-1848-0002-E3BA-CC42545D6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CENÁRIOS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79CBE16-3C18-9130-459D-D380FB9AA2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2017</a:t>
            </a:r>
          </a:p>
          <a:p>
            <a:pPr algn="just"/>
            <a:r>
              <a:rPr lang="pt-BR" dirty="0"/>
              <a:t>INVISIBILIDADE</a:t>
            </a:r>
          </a:p>
          <a:p>
            <a:pPr algn="just"/>
            <a:r>
              <a:rPr lang="pt-BR" dirty="0"/>
              <a:t>POBREZA VIOLÊNCIA</a:t>
            </a:r>
          </a:p>
          <a:p>
            <a:pPr algn="just"/>
            <a:r>
              <a:rPr lang="pt-BR" dirty="0"/>
              <a:t>30 milhões com 60+ =  12% </a:t>
            </a:r>
          </a:p>
          <a:p>
            <a:pPr algn="just"/>
            <a:r>
              <a:rPr lang="pt-BR" dirty="0"/>
              <a:t>Feminização do envelhecimento.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7B97A0AE-8C01-287D-2C43-81E47E159C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2023</a:t>
            </a:r>
          </a:p>
          <a:p>
            <a:r>
              <a:rPr lang="pt-BR" dirty="0"/>
              <a:t>PERSISTE - ETARISMO</a:t>
            </a:r>
          </a:p>
          <a:p>
            <a:r>
              <a:rPr lang="pt-BR" dirty="0"/>
              <a:t>CRESCEU</a:t>
            </a:r>
          </a:p>
          <a:p>
            <a:r>
              <a:rPr lang="pt-BR" dirty="0"/>
              <a:t>35 MILHOES = 15%</a:t>
            </a:r>
          </a:p>
          <a:p>
            <a:r>
              <a:rPr lang="pt-BR" dirty="0"/>
              <a:t>PERSISTE – OLHAR DIFERENCIADO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3B85913-A266-A838-B035-4D8053D1BB16}"/>
              </a:ext>
            </a:extLst>
          </p:cNvPr>
          <p:cNvSpPr txBox="1"/>
          <p:nvPr/>
        </p:nvSpPr>
        <p:spPr>
          <a:xfrm>
            <a:off x="1113905" y="5719433"/>
            <a:ext cx="156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IBGE</a:t>
            </a:r>
          </a:p>
        </p:txBody>
      </p:sp>
    </p:spTree>
    <p:extLst>
      <p:ext uri="{BB962C8B-B14F-4D97-AF65-F5344CB8AC3E}">
        <p14:creationId xmlns:p14="http://schemas.microsoft.com/office/powerpoint/2010/main" val="86570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FDDCA5C8-7014-C0AB-CBAF-31296BFBF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336" y="452718"/>
            <a:ext cx="9404723" cy="1400530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PESQUISA NACIONAL POR AMOSTRA DE DOMICILIO – PNAD 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0451A6F9-2414-2136-4D56-C8411079D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682" y="1853248"/>
            <a:ext cx="9078685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07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E78424C-6FD0-41F8-9CAA-5DC19C4235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ABAA33-795C-4958-9081-098E2211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pt-BR" sz="3200">
                <a:solidFill>
                  <a:srgbClr val="F2F2F2"/>
                </a:solidFill>
              </a:rPr>
              <a:t>DADOS RELEVANTES 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DD136760-57DC-4301-8BEA-B71AD2D13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xmlns="" id="{BDC58DEA-1307-4F44-AD47-E613D8B76A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99B912D-1E4B-42AF-A2BE-CFEFEC916E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xmlns="" id="{583E52AF-A482-15FD-ABBF-4D059B9846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836097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368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1B68C77-138E-4BF7-A276-BD0C78A421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C268552-D473-46ED-B1B8-422042C4DE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AC0CD9D-7610-4620-93B4-798CCD9AB5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9238B3E-24AA-439A-B527-6C5DF6D721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69F01145-BEA3-4CBF-AA21-10077B948C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E4D62F9-188E-4530-84C2-24BDEE4BEB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D67CA421-FA2B-47ED-A101-F8BBEBB297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48B046AB-AB7A-9F24-43FA-801D798C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332" y="1077140"/>
            <a:ext cx="3666601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EBEBEB"/>
                </a:solidFill>
              </a:rPr>
              <a:t>22/05/23 L</a:t>
            </a: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ANÇAMENTO DO GTI PARA ELABORAR A POLITICA NACIONAL DO CUIDADO – </a:t>
            </a:r>
            <a:b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DECRETO 11.460 /23 </a:t>
            </a: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xmlns="" id="{12425D82-CD5E-45A4-9542-70951E59F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221DB897-A621-4D5F-AC81-91199AC437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9845B824-F3C9-9D0C-E774-40675E76A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tretch/>
        </p:blipFill>
        <p:spPr>
          <a:xfrm>
            <a:off x="955392" y="1360654"/>
            <a:ext cx="6275584" cy="4141885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176743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80F2B9-8040-7E4B-18C9-A232CA6C2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pt-BR"/>
              <a:t>FÓRUM MULHER IDOSA</a:t>
            </a:r>
          </a:p>
        </p:txBody>
      </p:sp>
      <p:sp>
        <p:nvSpPr>
          <p:cNvPr id="48" name="Freeform: Shape 37">
            <a:extLst>
              <a:ext uri="{FF2B5EF4-FFF2-40B4-BE49-F238E27FC236}">
                <a16:creationId xmlns:a16="http://schemas.microsoft.com/office/drawing/2014/main" xmlns="" id="{01F06C3F-35EE-478B-B96B-1247519C7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xmlns="" id="{72742D7C-18EF-4DDC-B3B1-7D394C348A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8ECD3321-82D6-4F4E-55A2-0C9E46E27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02" t="19260" r="22748" b="13629"/>
          <a:stretch/>
        </p:blipFill>
        <p:spPr>
          <a:xfrm>
            <a:off x="6489479" y="647699"/>
            <a:ext cx="4659333" cy="3242202"/>
          </a:xfrm>
          <a:prstGeom prst="rect">
            <a:avLst/>
          </a:prstGeom>
          <a:effectLst/>
        </p:spPr>
      </p:pic>
      <p:sp>
        <p:nvSpPr>
          <p:cNvPr id="50" name="Rectangle 41">
            <a:extLst>
              <a:ext uri="{FF2B5EF4-FFF2-40B4-BE49-F238E27FC236}">
                <a16:creationId xmlns:a16="http://schemas.microsoft.com/office/drawing/2014/main" xmlns="" id="{5DFB004C-C794-45CE-846D-166C532D64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7C1365D-20F3-0F5F-E7E2-29DA9024D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r>
              <a:rPr lang="pt-BR" dirty="0"/>
              <a:t>DAR VISIBILIDADE A 18,5% DAS MULHERES BRASILEIRAS= MULHERES 60+;</a:t>
            </a:r>
          </a:p>
          <a:p>
            <a:r>
              <a:rPr lang="pt-BR" dirty="0"/>
              <a:t>ATIVAS ECONOMICAMENTE : 51% DOS LARES BRASILEIROS SÃO MANTIDOS POR MULHERES 60+;</a:t>
            </a:r>
          </a:p>
          <a:p>
            <a:r>
              <a:rPr lang="pt-BR" dirty="0"/>
              <a:t>POLITICAS PÚBLICAS DE SAÚDE E EDUCAÇÃO PARA AS MULHERES IDOSAS;</a:t>
            </a:r>
          </a:p>
          <a:p>
            <a:r>
              <a:rPr lang="pt-BR" dirty="0"/>
              <a:t>CARTA MANIFESTO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F74F2575-9617-EC35-C183-DAE71E915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225" y="4085841"/>
            <a:ext cx="2130118" cy="2162557"/>
          </a:xfrm>
          <a:prstGeom prst="rect">
            <a:avLst/>
          </a:prstGeom>
          <a:effectLst/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90DA8CC-2CCB-7F62-1558-2DE1C3C3AB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00" t="18287" r="25917" b="13203"/>
          <a:stretch/>
        </p:blipFill>
        <p:spPr>
          <a:xfrm>
            <a:off x="8916129" y="4145949"/>
            <a:ext cx="2627752" cy="20423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80150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1B68C77-138E-4BF7-A276-BD0C78A421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C268552-D473-46ED-B1B8-422042C4DE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xmlns="" id="{4AC0CD9D-7610-4620-93B4-798CCD9AB5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B9238B3E-24AA-439A-B527-6C5DF6D721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69F01145-BEA3-4CBF-AA21-10077B948C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DE4D62F9-188E-4530-84C2-24BDEE4BEB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2FB39A-A7CB-A021-2DDC-234AB168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829" y="1447800"/>
            <a:ext cx="5056226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 QUE NÓS ESPERAMOS ?</a:t>
            </a:r>
          </a:p>
        </p:txBody>
      </p:sp>
      <p:pic>
        <p:nvPicPr>
          <p:cNvPr id="4" name="Espaço Reservado para Conteúdo 3" descr="Uma imagem contendo pessoa, homem, posando&#10;&#10;Descrição gerada com alta confiança">
            <a:extLst>
              <a:ext uri="{FF2B5EF4-FFF2-40B4-BE49-F238E27FC236}">
                <a16:creationId xmlns:a16="http://schemas.microsoft.com/office/drawing/2014/main" xmlns="" id="{8162ECB3-504A-9EC2-0A62-E00771264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3817" r="-2" b="-2"/>
          <a:stretch/>
        </p:blipFill>
        <p:spPr>
          <a:xfrm>
            <a:off x="643854" y="956602"/>
            <a:ext cx="5450557" cy="494433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369435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2DD567-538D-C7FB-BF66-F5A291639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PLANO NACIONAL INTEGRADO, INTERSETORIAL DE DEFESA DOS DIREITOS DAS PESSOAS IDOSAS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6C53631-D515-5024-3B0B-477BA33AF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QUE CONTEMPLE:</a:t>
            </a:r>
          </a:p>
          <a:p>
            <a:r>
              <a:rPr lang="pt-BR" dirty="0"/>
              <a:t>POLITICA NACIONAL DO IDOSO;</a:t>
            </a:r>
          </a:p>
          <a:p>
            <a:r>
              <a:rPr lang="pt-BR" dirty="0"/>
              <a:t>ESTATUTO DA PESSOA IDOSA;</a:t>
            </a:r>
          </a:p>
          <a:p>
            <a:r>
              <a:rPr lang="pt-BR" dirty="0"/>
              <a:t>DELIBERAÇÕES DAS QUATRO LEGITIMAS CONFERÊNCIAS NACIONAIS  DE DIREITOS DAS PESSOAS IDOSAS </a:t>
            </a:r>
          </a:p>
          <a:p>
            <a:r>
              <a:rPr lang="pt-BR" dirty="0"/>
              <a:t>DEMOCRACIA PARTICIPATIVA </a:t>
            </a:r>
          </a:p>
          <a:p>
            <a:r>
              <a:rPr lang="pt-BR" dirty="0"/>
              <a:t>ARTICULAÇÃO E DIÁLOGO ESTREITO COM OS MOVIMENTOS SOCIAIS, CONSELHOS DE DIREITOS DAS PESSOAS IDOSAS,  FÓRUNS, MINISTERIO PÚBLICO EMVOLVENDO TODOS OS PODERES EM TODAS AS ESFERAS;</a:t>
            </a:r>
          </a:p>
          <a:p>
            <a:r>
              <a:rPr lang="pt-BR" dirty="0"/>
              <a:t>FINANCIAMENTO ADEQUADO NAS TRÊS ESFERAS DE GOVERNO.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3065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xmlns="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F3F4807A-5068-4492-8025-D75F320E9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5CDBA4-9E0C-8C31-D39F-05B005D7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>
                <a:solidFill>
                  <a:srgbClr val="EBEBEB"/>
                </a:solidFill>
              </a:rPr>
              <a:t>“Fazer a diferença na vida das pessoas muda a nossa visão sobre a nossa vida e nossas prioridades!”</a:t>
            </a:r>
            <a:br>
              <a:rPr lang="en-US" sz="2600">
                <a:solidFill>
                  <a:srgbClr val="EBEBEB"/>
                </a:solidFill>
              </a:rPr>
            </a:br>
            <a:r>
              <a:rPr lang="en-US" sz="2600">
                <a:solidFill>
                  <a:srgbClr val="EBEBEB"/>
                </a:solidFill>
              </a:rPr>
              <a:t>Dra. Zilda Arns!</a:t>
            </a:r>
            <a:br>
              <a:rPr lang="en-US" sz="2600">
                <a:solidFill>
                  <a:srgbClr val="EBEBEB"/>
                </a:solidFill>
              </a:rPr>
            </a:br>
            <a:endParaRPr lang="en-US" sz="2600">
              <a:solidFill>
                <a:srgbClr val="EBEBEB"/>
              </a:solidFill>
            </a:endParaRPr>
          </a:p>
        </p:txBody>
      </p:sp>
      <p:sp>
        <p:nvSpPr>
          <p:cNvPr id="52" name="Freeform 36">
            <a:extLst>
              <a:ext uri="{FF2B5EF4-FFF2-40B4-BE49-F238E27FC236}">
                <a16:creationId xmlns:a16="http://schemas.microsoft.com/office/drawing/2014/main" xmlns="" id="{B24996F8-180C-4DCB-8A26-DFA336CDE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Resultado de imagem para zilda arns com uma pessoa idosa">
            <a:extLst>
              <a:ext uri="{FF2B5EF4-FFF2-40B4-BE49-F238E27FC236}">
                <a16:creationId xmlns:a16="http://schemas.microsoft.com/office/drawing/2014/main" xmlns="" id="{B3AABBD2-C5B4-B44F-B30E-32746C025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6" r="5488" b="1"/>
          <a:stretch/>
        </p:blipFill>
        <p:spPr bwMode="auto"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630182B0-3559-41D5-9EBC-0BD86BEDA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512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5372DFAC-BE94-3A86-E2F5-D6A7550B1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964" y="1368834"/>
            <a:ext cx="8825657" cy="1915647"/>
          </a:xfrm>
        </p:spPr>
        <p:txBody>
          <a:bodyPr/>
          <a:lstStyle/>
          <a:p>
            <a:r>
              <a:rPr lang="pt-BR" sz="3200" dirty="0"/>
              <a:t>SNDPI: UM MARCO HISTÓRICO NA LUTA PELOS DIREITOS DAS PESSOAS IDOSAS 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xmlns="" id="{6549AE79-E3E7-D4B1-926C-7F80BDC64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0082" y="3429000"/>
            <a:ext cx="6328196" cy="860400"/>
          </a:xfrm>
        </p:spPr>
        <p:txBody>
          <a:bodyPr/>
          <a:lstStyle/>
          <a:p>
            <a:r>
              <a:rPr lang="pt-BR" dirty="0"/>
              <a:t>MARIA SOCORRO MEDEIROS DE MORAIS</a:t>
            </a:r>
          </a:p>
          <a:p>
            <a:r>
              <a:rPr lang="pt-BR" dirty="0"/>
              <a:t>PRIMEIRA SECRETARIA NACIONAL DA SNDPI</a:t>
            </a:r>
          </a:p>
        </p:txBody>
      </p:sp>
      <p:pic>
        <p:nvPicPr>
          <p:cNvPr id="2" name="Imagem 1" descr="Uma imagem contendo pessoa, homem, posando&#10;&#10;Descrição gerada com alta confiança">
            <a:extLst>
              <a:ext uri="{FF2B5EF4-FFF2-40B4-BE49-F238E27FC236}">
                <a16:creationId xmlns:a16="http://schemas.microsoft.com/office/drawing/2014/main" xmlns="" id="{1BF7B9C8-6D12-6D43-6FC1-155B3B9EE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7" r="-2" b="-2"/>
          <a:stretch/>
        </p:blipFill>
        <p:spPr>
          <a:xfrm>
            <a:off x="7631889" y="4815850"/>
            <a:ext cx="1944590" cy="17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1936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41B68C77-138E-4BF7-A276-BD0C78A421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7C268552-D473-46ED-B1B8-422042C4DE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93" name="Oval 92">
            <a:extLst>
              <a:ext uri="{FF2B5EF4-FFF2-40B4-BE49-F238E27FC236}">
                <a16:creationId xmlns:a16="http://schemas.microsoft.com/office/drawing/2014/main" xmlns="" id="{4AC0CD9D-7610-4620-93B4-798CCD9AB5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B9238B3E-24AA-439A-B527-6C5DF6D721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69F01145-BEA3-4CBF-AA21-10077B948C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DE4D62F9-188E-4530-84C2-24BDEE4BEB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B4AAD3FD-83A5-4B89-9F8F-01B8870865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1F047C-C727-42A7-85C5-68C5AA1B1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7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17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17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17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17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17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QUEM SOU</a:t>
            </a:r>
            <a:br>
              <a:rPr lang="en-US" sz="17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17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17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1700" b="0" i="0" kern="12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3" name="Freeform 31">
            <a:extLst>
              <a:ext uri="{FF2B5EF4-FFF2-40B4-BE49-F238E27FC236}">
                <a16:creationId xmlns:a16="http://schemas.microsoft.com/office/drawing/2014/main" xmlns="" id="{61752F1D-FC0F-4103-9584-630E643CCD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5" name="Freeform: Shape 104">
            <a:extLst>
              <a:ext uri="{FF2B5EF4-FFF2-40B4-BE49-F238E27FC236}">
                <a16:creationId xmlns:a16="http://schemas.microsoft.com/office/drawing/2014/main" xmlns="" id="{70151CB7-E7DE-4917-B831-01DF9CE013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01735CA-2DFB-4053-A12A-5509424F4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3896" y="647698"/>
            <a:ext cx="4450080" cy="5562601"/>
          </a:xfrm>
          <a:prstGeom prst="rect">
            <a:avLst/>
          </a:prstGeom>
          <a:effectLst/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A92A1116-1C84-41DF-B803-1F7B0883EC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B93FB3F-A8D4-46D3-A1C6-C79C64563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416650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r>
              <a:rPr lang="en-US">
                <a:solidFill>
                  <a:srgbClr val="EBEBEB"/>
                </a:solidFill>
              </a:rPr>
              <a:t>MARIA SOCORRO MEDEIROS DE MORAIS</a:t>
            </a:r>
          </a:p>
          <a:p>
            <a:pPr marL="0" indent="0"/>
            <a:r>
              <a:rPr lang="en-US">
                <a:solidFill>
                  <a:srgbClr val="EBEBEB"/>
                </a:solidFill>
              </a:rPr>
              <a:t>MÉDICA, DOUTORA EM CIÊNCAIS DA SAÚDE </a:t>
            </a:r>
          </a:p>
          <a:p>
            <a:pPr marL="0" indent="0"/>
            <a:r>
              <a:rPr lang="en-US">
                <a:solidFill>
                  <a:srgbClr val="EBEBEB"/>
                </a:solidFill>
              </a:rPr>
              <a:t>PESQUISADORA DO ENVELHECIMENTO FEMININO</a:t>
            </a:r>
          </a:p>
          <a:p>
            <a:pPr marL="0" indent="0"/>
            <a:r>
              <a:rPr lang="en-US">
                <a:solidFill>
                  <a:srgbClr val="EBEBEB"/>
                </a:solidFill>
              </a:rPr>
              <a:t>PRIMEIRA SECRETARIA NACIONAL DA PESSOA IDOSA;</a:t>
            </a:r>
          </a:p>
          <a:p>
            <a:pPr marL="0" indent="0"/>
            <a:r>
              <a:rPr lang="en-US">
                <a:solidFill>
                  <a:srgbClr val="EBEBEB"/>
                </a:solidFill>
              </a:rPr>
              <a:t>MEMBRO DA PI BRASIL</a:t>
            </a:r>
          </a:p>
          <a:p>
            <a:pPr marL="0" indent="0"/>
            <a:endParaRPr lang="en-US">
              <a:solidFill>
                <a:srgbClr val="EBEBEB"/>
              </a:solidFill>
            </a:endParaRPr>
          </a:p>
          <a:p>
            <a:pPr marL="0" indent="0"/>
            <a:endParaRPr lang="en-US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F19BAF3-7E20-4B9D-B544-BABAEEA1F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50648F4-ABCD-4DF0-8641-76CFB2354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xmlns="" id="{989BE678-777B-482A-A616-FEDC47B16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F1EB4BD-9C7E-4AA3-9681-C7EB0DA625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94AAE3AA-3759-4D28-B0EF-575F25A514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28BE0C3-2102-4820-B88B-A448B184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144852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/>
              <a:t>DA CRIAÇÃO DA SNDPI, ESTRUTURA E  NOMEAÇÃO DA PRIMEIRA SECRETARIA </a:t>
            </a:r>
            <a:endParaRPr lang="en-US" sz="2300" dirty="0"/>
          </a:p>
        </p:txBody>
      </p:sp>
      <p:pic>
        <p:nvPicPr>
          <p:cNvPr id="4" name="Imagem 3" descr="Uma imagem contendo pessoa, homem, posando&#10;&#10;Descrição gerada com alta confiança">
            <a:extLst>
              <a:ext uri="{FF2B5EF4-FFF2-40B4-BE49-F238E27FC236}">
                <a16:creationId xmlns:a16="http://schemas.microsoft.com/office/drawing/2014/main" xmlns="" id="{5ED8FCD9-FD32-7C4E-BA2D-82043C805C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17" r="-2" b="-2"/>
          <a:stretch/>
        </p:blipFill>
        <p:spPr>
          <a:xfrm>
            <a:off x="5039360" y="10"/>
            <a:ext cx="7155450" cy="6857990"/>
          </a:xfrm>
          <a:prstGeom prst="rect">
            <a:avLst/>
          </a:prstGeom>
          <a:noFill/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A26E2FAE-FA60-497B-B2CB-7702C6FF3A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xmlns="" id="{F260476B-CCA6-412B-A9C5-399C34AE6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622" y="2083836"/>
            <a:ext cx="4664272" cy="3809999"/>
          </a:xfrm>
        </p:spPr>
        <p:txBody>
          <a:bodyPr vert="horz" lIns="91440" tIns="45720" rIns="91440" bIns="45720" rtlCol="0">
            <a:normAutofit/>
          </a:bodyPr>
          <a:lstStyle/>
          <a:p>
            <a:pPr marL="36830" lvl="0" indent="0">
              <a:buFont typeface="Wingdings 3" charset="2"/>
              <a:buChar char=""/>
            </a:pPr>
            <a:r>
              <a:rPr lang="en-US" sz="1800" dirty="0"/>
              <a:t>CRIAÇÃO</a:t>
            </a:r>
            <a:r>
              <a:rPr lang="en-US" dirty="0"/>
              <a:t> </a:t>
            </a:r>
            <a:r>
              <a:rPr lang="en-US" sz="1800" dirty="0"/>
              <a:t>– Lei 13.345 de 10/10/16</a:t>
            </a:r>
          </a:p>
          <a:p>
            <a:pPr marL="36830" lvl="0" indent="0">
              <a:buFont typeface="Wingdings 3" charset="2"/>
              <a:buChar char=""/>
            </a:pPr>
            <a:r>
              <a:rPr lang="en-US" sz="1800" dirty="0"/>
              <a:t>DECRETO 9122 DE 09/08/17 – ESTRUTURA DO MDH</a:t>
            </a:r>
          </a:p>
          <a:p>
            <a:pPr marL="36830">
              <a:buFont typeface="Wingdings 3" charset="2"/>
              <a:buChar char=""/>
            </a:pPr>
            <a:r>
              <a:rPr lang="en-US" sz="1800" dirty="0"/>
              <a:t>NOMEAÇÃO DA PRIMEIRA SECRETARIA – PORTARIA 1698/MDH  15/09/17</a:t>
            </a:r>
          </a:p>
          <a:p>
            <a:pPr marL="36830" lvl="0" indent="0">
              <a:buFont typeface="Wingdings 3" charset="2"/>
              <a:buChar char=""/>
            </a:pPr>
            <a:r>
              <a:rPr lang="en-US" sz="1800" dirty="0"/>
              <a:t>POSSE – 02/10/17</a:t>
            </a:r>
          </a:p>
          <a:p>
            <a:pPr>
              <a:buFont typeface="Wingdings 3" charset="2"/>
              <a:buChar char=""/>
            </a:pPr>
            <a:r>
              <a:rPr lang="en-US" sz="1800" dirty="0"/>
              <a:t>23 ANOS DE LUTA PELA CRIAÇÃO DA SNDPI</a:t>
            </a:r>
          </a:p>
        </p:txBody>
      </p:sp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DDC893-E5EF-4CDE-B040-BA5B53AADD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5F1A06D-D369-4974-8208-56120C5E7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AD27A50-88D7-4E2A-8488-F2879768AF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47C6ACD-2325-48C6-B9F3-C21563A05E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081DF83-4F35-4560-87E6-0DE8AAAC3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C704F0F-1CD8-4DC1-AEE9-2259582324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B6A3D0E4-7D22-C2A2-FF16-AC0AEF606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59" y="985382"/>
            <a:ext cx="5127500" cy="167597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MARCO HISTÓRICO: </a:t>
            </a:r>
            <a:br>
              <a:rPr lang="en-US" dirty="0"/>
            </a:br>
            <a:r>
              <a:rPr lang="en-US" dirty="0"/>
              <a:t>POSSE DIA 02 DE OUTUBRO DE 2017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8521D3B-6646-39A7-F5E5-87585EBC8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" b="9764"/>
          <a:stretch/>
        </p:blipFill>
        <p:spPr>
          <a:xfrm>
            <a:off x="6094412" y="609137"/>
            <a:ext cx="5449888" cy="27662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C546BE4-C7A3-4A47-9FA5-0866D5E656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xmlns="" id="{B49D263F-927D-2F8D-FCE0-71E9D3391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148" y="3622325"/>
            <a:ext cx="5446323" cy="227117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sz="2600" b="1" dirty="0">
                <a:ea typeface="+mj-lt"/>
                <a:cs typeface="+mj-lt"/>
              </a:rPr>
              <a:t>MARIA SOCORRO MEDEIROS DE MORAIS </a:t>
            </a:r>
            <a:br>
              <a:rPr lang="en-US" sz="2600" b="1" dirty="0">
                <a:ea typeface="+mj-lt"/>
                <a:cs typeface="+mj-lt"/>
              </a:rPr>
            </a:br>
            <a:r>
              <a:rPr lang="en-US" sz="2600" b="1" dirty="0">
                <a:ea typeface="+mj-lt"/>
                <a:cs typeface="+mj-lt"/>
              </a:rPr>
              <a:t/>
            </a:r>
            <a:br>
              <a:rPr lang="en-US" sz="2600" b="1" dirty="0">
                <a:ea typeface="+mj-lt"/>
                <a:cs typeface="+mj-lt"/>
              </a:rPr>
            </a:br>
            <a:r>
              <a:rPr lang="pt-BR" sz="2500" dirty="0">
                <a:ea typeface="+mj-lt"/>
                <a:cs typeface="+mj-lt"/>
              </a:rPr>
              <a:t>Primeira Secretaria Nacional de Promoção e Defesa dos Direitos das Pessoas Idosas </a:t>
            </a:r>
            <a:br>
              <a:rPr lang="pt-BR" sz="2500" dirty="0">
                <a:ea typeface="+mj-lt"/>
                <a:cs typeface="+mj-lt"/>
              </a:rPr>
            </a:br>
            <a:r>
              <a:rPr lang="pt-BR" sz="2500" dirty="0">
                <a:ea typeface="+mj-lt"/>
                <a:cs typeface="+mj-lt"/>
              </a:rPr>
              <a:t/>
            </a:r>
            <a:br>
              <a:rPr lang="pt-BR" sz="2500" dirty="0">
                <a:ea typeface="+mj-lt"/>
                <a:cs typeface="+mj-lt"/>
              </a:rPr>
            </a:br>
            <a:endParaRPr lang="en-US" sz="3800" dirty="0">
              <a:ea typeface="+mj-lt"/>
              <a:cs typeface="+mj-lt"/>
            </a:endParaRPr>
          </a:p>
          <a:p>
            <a:pPr algn="just">
              <a:buClr>
                <a:srgbClr val="8AD0D6"/>
              </a:buClr>
            </a:pPr>
            <a:endParaRPr lang="en-US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xmlns="" id="{BF867EB3-6B60-3955-32AF-4036B722F3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762" r="2" b="2"/>
          <a:stretch/>
        </p:blipFill>
        <p:spPr>
          <a:xfrm>
            <a:off x="6094412" y="3482108"/>
            <a:ext cx="5449888" cy="27662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741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ED9FBEEE-2534-5F95-283B-C116BE40F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 SNDPI - COMPETÊNCIAS</a:t>
            </a:r>
          </a:p>
        </p:txBody>
      </p:sp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xmlns="" id="{3DA0E0E8-70E6-5B68-678F-C6CF114924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75453" y="1152983"/>
            <a:ext cx="7249886" cy="53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32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54BCA5-D901-D773-0728-E1EB6ECAC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pt-BR" b="1" dirty="0"/>
              <a:t>PRIMEIRAS AÇÕES </a:t>
            </a:r>
            <a:endParaRPr lang="pt-BR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42E3670C-F5E5-B0C2-2BA8-2F875B7A0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EQUIPE DE INSTALAÇÃO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xmlns="" id="{34B3CA10-6254-3F12-03DB-9E1AEAFD90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1103313" y="2925674"/>
            <a:ext cx="4395787" cy="2919589"/>
          </a:xfrm>
          <a:noFill/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970BF201-3537-2598-20CD-71469B6ED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266" y="1892126"/>
            <a:ext cx="4396339" cy="576262"/>
          </a:xfrm>
        </p:spPr>
        <p:txBody>
          <a:bodyPr/>
          <a:lstStyle/>
          <a:p>
            <a:r>
              <a:rPr lang="en-US" dirty="0"/>
              <a:t>PLANO DE AÇÃO DA SNDPI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41EDA21-BE9A-D5F2-4068-CD481164D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6"/>
          <a:stretch/>
        </p:blipFill>
        <p:spPr>
          <a:xfrm>
            <a:off x="6363167" y="2702103"/>
            <a:ext cx="4779581" cy="3043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4617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DDC893-E5EF-4CDE-B040-BA5B53AADD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5F1A06D-D369-4974-8208-56120C5E7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AD27A50-88D7-4E2A-8488-F2879768AF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47C6ACD-2325-48C6-B9F3-C21563A05E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081DF83-4F35-4560-87E6-0DE8AAAC3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C704F0F-1CD8-4DC1-AEE9-2259582324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B0E3FC97-8169-ADEC-85B5-17F8538062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/>
          <a:srcRect l="5896" r="3032" b="-1"/>
          <a:stretch/>
        </p:blipFill>
        <p:spPr>
          <a:xfrm>
            <a:off x="1" y="-5"/>
            <a:ext cx="6095999" cy="5020241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  <a:noFill/>
        </p:spPr>
      </p:pic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xmlns="" id="{A8C49DB0-5ABC-D6C1-5EDD-A760829013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/>
          <a:srcRect r="11554" b="2"/>
          <a:stretch/>
        </p:blipFill>
        <p:spPr>
          <a:xfrm>
            <a:off x="6096000" y="9403"/>
            <a:ext cx="6095696" cy="4583103"/>
          </a:xfrm>
          <a:custGeom>
            <a:avLst/>
            <a:gdLst/>
            <a:ahLst/>
            <a:cxnLst/>
            <a:rect l="l" t="t" r="r" b="b"/>
            <a:pathLst>
              <a:path w="6095696" h="4583103">
                <a:moveTo>
                  <a:pt x="0" y="0"/>
                </a:moveTo>
                <a:lnTo>
                  <a:pt x="6095696" y="0"/>
                </a:lnTo>
                <a:lnTo>
                  <a:pt x="6095696" y="4057991"/>
                </a:lnTo>
                <a:lnTo>
                  <a:pt x="5818946" y="4110187"/>
                </a:lnTo>
                <a:lnTo>
                  <a:pt x="5543413" y="4159931"/>
                </a:lnTo>
                <a:lnTo>
                  <a:pt x="5266662" y="4208624"/>
                </a:lnTo>
                <a:lnTo>
                  <a:pt x="4988691" y="4250310"/>
                </a:lnTo>
                <a:lnTo>
                  <a:pt x="4711940" y="4292347"/>
                </a:lnTo>
                <a:lnTo>
                  <a:pt x="4433969" y="4331582"/>
                </a:lnTo>
                <a:lnTo>
                  <a:pt x="4159656" y="4365211"/>
                </a:lnTo>
                <a:lnTo>
                  <a:pt x="3881685" y="4397089"/>
                </a:lnTo>
                <a:lnTo>
                  <a:pt x="3604934" y="4426165"/>
                </a:lnTo>
                <a:lnTo>
                  <a:pt x="3333059" y="4451387"/>
                </a:lnTo>
                <a:lnTo>
                  <a:pt x="3057527" y="4476609"/>
                </a:lnTo>
                <a:lnTo>
                  <a:pt x="2785652" y="4497628"/>
                </a:lnTo>
                <a:lnTo>
                  <a:pt x="2513777" y="4514092"/>
                </a:lnTo>
                <a:lnTo>
                  <a:pt x="2243122" y="4531258"/>
                </a:lnTo>
                <a:lnTo>
                  <a:pt x="1974904" y="4545620"/>
                </a:lnTo>
                <a:lnTo>
                  <a:pt x="1709125" y="4555779"/>
                </a:lnTo>
                <a:lnTo>
                  <a:pt x="1443346" y="4564537"/>
                </a:lnTo>
                <a:lnTo>
                  <a:pt x="1180006" y="4572944"/>
                </a:lnTo>
                <a:lnTo>
                  <a:pt x="920323" y="4576798"/>
                </a:lnTo>
                <a:lnTo>
                  <a:pt x="660640" y="4581001"/>
                </a:lnTo>
                <a:lnTo>
                  <a:pt x="404614" y="4583103"/>
                </a:lnTo>
                <a:lnTo>
                  <a:pt x="151027" y="4581001"/>
                </a:lnTo>
                <a:lnTo>
                  <a:pt x="0" y="4581001"/>
                </a:lnTo>
                <a:close/>
              </a:path>
            </a:pathLst>
          </a:custGeom>
          <a:noFill/>
        </p:spPr>
      </p:pic>
      <p:sp>
        <p:nvSpPr>
          <p:cNvPr id="27" name="Freeform 16">
            <a:extLst>
              <a:ext uri="{FF2B5EF4-FFF2-40B4-BE49-F238E27FC236}">
                <a16:creationId xmlns:a16="http://schemas.microsoft.com/office/drawing/2014/main" xmlns="" id="{E4F17063-EDA4-417B-946F-BA357F3B3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D36F3EEA-55D4-4677-80E7-92D00B8F34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F1C3B4-CE1D-C916-CFD0-4074F7B5C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5181600"/>
            <a:ext cx="10407602" cy="8680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700" b="1" dirty="0">
                <a:solidFill>
                  <a:srgbClr val="EBEBEB"/>
                </a:solidFill>
              </a:rPr>
              <a:t>XXXª RAAD E SEMINÁRIO DE BOAS PRÁTICAS EM DIREITOS DAS PESSOAS IDOSAS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84499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4C00F4-06E9-43E3-AD97-88A857CEFA8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{5D1058B7-A4A2-4B81-88DC-5286F41738B2}tf55705232_win32</Template>
  <TotalTime>986</TotalTime>
  <Words>711</Words>
  <Application>Microsoft Office PowerPoint</Application>
  <PresentationFormat>Widescreen</PresentationFormat>
  <Paragraphs>103</Paragraphs>
  <Slides>29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Wingdings</vt:lpstr>
      <vt:lpstr>Wingdings 3</vt:lpstr>
      <vt:lpstr>Ion</vt:lpstr>
      <vt:lpstr>Apresentação do PowerPoint</vt:lpstr>
      <vt:lpstr>AUDIÊNCIA PÚBLICA  </vt:lpstr>
      <vt:lpstr>SNDPI: UM MARCO HISTÓRICO NA LUTA PELOS DIREITOS DAS PESSOAS IDOSAS </vt:lpstr>
      <vt:lpstr>    QUEM SOU  </vt:lpstr>
      <vt:lpstr>DA CRIAÇÃO DA SNDPI, ESTRUTURA E  NOMEAÇÃO DA PRIMEIRA SECRETARIA </vt:lpstr>
      <vt:lpstr>MARCO HISTÓRICO:  POSSE DIA 02 DE OUTUBRO DE 2017</vt:lpstr>
      <vt:lpstr>  SNDPI - COMPETÊNCIAS</vt:lpstr>
      <vt:lpstr>PRIMEIRAS AÇÕES </vt:lpstr>
      <vt:lpstr>XXXª RAAD E SEMINÁRIO DE BOAS PRÁTICAS EM DIREITOS DAS PESSOAS IDOSAS </vt:lpstr>
      <vt:lpstr>Apresentação do PowerPoint</vt:lpstr>
      <vt:lpstr>PLANO DE TRABALHO: AÇÕES URGENTES/ URGENTISSIMAS</vt:lpstr>
      <vt:lpstr>Apresentação do PowerPoint</vt:lpstr>
      <vt:lpstr>BANCADA FEDERAL DO RN – EMENDAS AO ORÇAMENTO</vt:lpstr>
      <vt:lpstr>AUDIENCIA PUBLICA CONJUNTA: ACESSIBILIDADE E MOBILIDADE</vt:lpstr>
      <vt:lpstr>Apresentação do PowerPoint</vt:lpstr>
      <vt:lpstr>PAUTA LEGISLATIVA</vt:lpstr>
      <vt:lpstr>Apresentação do PowerPoint</vt:lpstr>
      <vt:lpstr>REUNIÃO ONU - </vt:lpstr>
      <vt:lpstr>2018 – ANO DA PESSOA IDOSA</vt:lpstr>
      <vt:lpstr>Apresentação do PowerPoint</vt:lpstr>
      <vt:lpstr>PROEVA / INSTITUTO DO ENVELHECER - IEN</vt:lpstr>
      <vt:lpstr>CENÁRIOS</vt:lpstr>
      <vt:lpstr>PESQUISA NACIONAL POR AMOSTRA DE DOMICILIO – PNAD </vt:lpstr>
      <vt:lpstr>DADOS RELEVANTES </vt:lpstr>
      <vt:lpstr>22/05/23 LANÇAMENTO DO GTI PARA ELABORAR A POLITICA NACIONAL DO CUIDADO –  DECRETO 11.460 /23 </vt:lpstr>
      <vt:lpstr>FÓRUM MULHER IDOSA</vt:lpstr>
      <vt:lpstr>O QUE NÓS ESPERAMOS ?</vt:lpstr>
      <vt:lpstr>PLANO NACIONAL INTEGRADO, INTERSETORIAL DE DEFESA DOS DIREITOS DAS PESSOAS IDOSAS </vt:lpstr>
      <vt:lpstr>“Fazer a diferença na vida das pessoas muda a nossa visão sobre a nossa vida e nossas prioridades!” Dra. Zilda Arns!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SNDPI UM POUCO DE HISTORIA</dc:title>
  <dc:creator>Dra Socorro Morais</dc:creator>
  <cp:lastModifiedBy>Saulo Kleber Rodrigues Ribeiro</cp:lastModifiedBy>
  <cp:revision>142</cp:revision>
  <dcterms:created xsi:type="dcterms:W3CDTF">2023-06-18T09:06:40Z</dcterms:created>
  <dcterms:modified xsi:type="dcterms:W3CDTF">2023-06-20T16:31:31Z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