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68" r:id="rId3"/>
    <p:sldId id="305" r:id="rId4"/>
    <p:sldId id="367" r:id="rId5"/>
    <p:sldId id="369" r:id="rId6"/>
    <p:sldId id="327" r:id="rId7"/>
    <p:sldId id="306" r:id="rId8"/>
    <p:sldId id="317" r:id="rId9"/>
    <p:sldId id="334" r:id="rId10"/>
    <p:sldId id="331" r:id="rId11"/>
    <p:sldId id="370" r:id="rId12"/>
    <p:sldId id="371" r:id="rId13"/>
    <p:sldId id="366" r:id="rId14"/>
    <p:sldId id="335" r:id="rId15"/>
    <p:sldId id="312" r:id="rId16"/>
    <p:sldId id="311" r:id="rId17"/>
    <p:sldId id="360" r:id="rId18"/>
    <p:sldId id="376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58" r:id="rId30"/>
    <p:sldId id="362" r:id="rId31"/>
    <p:sldId id="377" r:id="rId32"/>
    <p:sldId id="378" r:id="rId33"/>
    <p:sldId id="319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79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19B5E9-89D2-44E7-9139-4EA6F61F5B06}" type="doc">
      <dgm:prSet loTypeId="urn:microsoft.com/office/officeart/2005/8/layout/lProcess2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BE85BD9D-1BD8-4225-B2B3-CC25C218AAB8}">
      <dgm:prSet phldrT="[Text]" custT="1"/>
      <dgm:spPr/>
      <dgm:t>
        <a:bodyPr/>
        <a:lstStyle/>
        <a:p>
          <a:r>
            <a:rPr lang="pt-BR" sz="2800" b="1" dirty="0" smtClean="0"/>
            <a:t>2009</a:t>
          </a:r>
          <a:endParaRPr lang="pt-BR" sz="4000" b="1" dirty="0"/>
        </a:p>
      </dgm:t>
    </dgm:pt>
    <dgm:pt modelId="{DAA9084D-E269-4EE8-9A69-AA780DD75B8A}" type="parTrans" cxnId="{1AA9DF0A-7636-4A60-9EC9-B3D501AB0328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7DF5FAB3-A1D5-4130-8CDB-4E0E0BAC1AAD}" type="sibTrans" cxnId="{1AA9DF0A-7636-4A60-9EC9-B3D501AB0328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92D1985F-BACA-4F8D-BBE5-EB1C1BC5FA7F}">
      <dgm:prSet phldrT="[Text]" custT="1"/>
      <dgm:spPr/>
      <dgm:t>
        <a:bodyPr/>
        <a:lstStyle/>
        <a:p>
          <a:r>
            <a:rPr lang="pt-BR" sz="1300" smtClean="0"/>
            <a:t>Inscritos</a:t>
          </a:r>
          <a:br>
            <a:rPr lang="pt-BR" sz="1300" smtClean="0"/>
          </a:br>
          <a:r>
            <a:rPr lang="pt-BR" sz="1300" b="1" smtClean="0"/>
            <a:t>13 GW</a:t>
          </a:r>
          <a:endParaRPr lang="pt-BR" sz="1300" b="1" dirty="0"/>
        </a:p>
      </dgm:t>
    </dgm:pt>
    <dgm:pt modelId="{FCEA202E-EE44-4E7E-AAC1-8B1F4B3D58D4}" type="parTrans" cxnId="{E58C0761-C8D2-47B2-B409-186377984A1C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CF0A26C1-DBC7-4E7E-A383-4E51319122C6}" type="sibTrans" cxnId="{E58C0761-C8D2-47B2-B409-186377984A1C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DB069C12-E90F-45B7-9937-3A2C7E9CA0D7}">
      <dgm:prSet phldrT="[Text]" custT="1"/>
      <dgm:spPr/>
      <dgm:t>
        <a:bodyPr/>
        <a:lstStyle/>
        <a:p>
          <a:r>
            <a:rPr lang="pt-BR" sz="1300" smtClean="0"/>
            <a:t>= </a:t>
          </a:r>
          <a:r>
            <a:rPr lang="pt-BR" sz="1300" b="1" smtClean="0"/>
            <a:t>1.837 MW </a:t>
          </a:r>
          <a:r>
            <a:rPr lang="pt-BR" sz="1300" smtClean="0"/>
            <a:t>de potência instalada</a:t>
          </a:r>
          <a:endParaRPr lang="pt-BR" sz="1300" dirty="0" smtClean="0"/>
        </a:p>
      </dgm:t>
    </dgm:pt>
    <dgm:pt modelId="{4D5AE205-4D1A-4612-BDDC-150CFA08FD51}" type="parTrans" cxnId="{90B5B32D-FF03-43E6-9019-3F562683D4A4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0E2C0843-0CEC-4556-BC51-58715B130417}" type="sibTrans" cxnId="{90B5B32D-FF03-43E6-9019-3F562683D4A4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8AFF5C03-E5DC-4052-8635-228C89F102EE}">
      <dgm:prSet phldrT="[Text]" custT="1"/>
      <dgm:spPr/>
      <dgm:t>
        <a:bodyPr/>
        <a:lstStyle/>
        <a:p>
          <a:r>
            <a:rPr lang="pt-BR" sz="2800" b="1" dirty="0" smtClean="0"/>
            <a:t>2010</a:t>
          </a:r>
          <a:endParaRPr lang="pt-BR" sz="2800" b="1" dirty="0"/>
        </a:p>
      </dgm:t>
    </dgm:pt>
    <dgm:pt modelId="{D165A48E-62D5-4857-B972-CF27C9857695}" type="parTrans" cxnId="{0599FC5C-7590-4E96-B50F-7A27802CF010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AD5A2611-20A8-4B5C-B635-DA69B63F9469}" type="sibTrans" cxnId="{0599FC5C-7590-4E96-B50F-7A27802CF010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2B1AAC38-54C9-4AB5-9101-258CF468218D}">
      <dgm:prSet phldrT="[Text]" custT="1"/>
      <dgm:spPr/>
      <dgm:t>
        <a:bodyPr/>
        <a:lstStyle/>
        <a:p>
          <a:r>
            <a:rPr lang="pt-BR" sz="1300" smtClean="0"/>
            <a:t>Inscritos</a:t>
          </a:r>
          <a:br>
            <a:rPr lang="pt-BR" sz="1300" smtClean="0"/>
          </a:br>
          <a:r>
            <a:rPr lang="pt-BR" sz="1300" b="1" smtClean="0"/>
            <a:t>11 GW</a:t>
          </a:r>
          <a:endParaRPr lang="pt-BR" sz="1300" b="1" dirty="0"/>
        </a:p>
      </dgm:t>
    </dgm:pt>
    <dgm:pt modelId="{81360771-D5F3-4D0F-9B46-A26B9DFA341C}" type="parTrans" cxnId="{DEFB8994-E563-4D5C-A6D5-6B785443B183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104B826B-A855-45F8-8BFB-A68EAD04DD05}" type="sibTrans" cxnId="{DEFB8994-E563-4D5C-A6D5-6B785443B183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DA30850A-3AB8-47A4-8D06-A4583C3D4B85}">
      <dgm:prSet phldrT="[Text]" custT="1"/>
      <dgm:spPr/>
      <dgm:t>
        <a:bodyPr/>
        <a:lstStyle/>
        <a:p>
          <a:r>
            <a:rPr lang="pt-BR" sz="2400" b="1" dirty="0" smtClean="0"/>
            <a:t>2011</a:t>
          </a:r>
          <a:br>
            <a:rPr lang="pt-BR" sz="2400" b="1" dirty="0" smtClean="0"/>
          </a:br>
          <a:r>
            <a:rPr lang="pt-BR" sz="2400" b="1" dirty="0" smtClean="0"/>
            <a:t>A-3 e LER</a:t>
          </a:r>
          <a:endParaRPr lang="pt-BR" sz="2400" b="1" dirty="0"/>
        </a:p>
      </dgm:t>
    </dgm:pt>
    <dgm:pt modelId="{8A4E55A9-F3BE-4EFE-8D42-060314478550}" type="parTrans" cxnId="{B7E6B7CF-836A-4A00-B501-DE3BBA575DED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DFDCAA81-1BD1-4E5D-931B-F3B77C3150E8}" type="sibTrans" cxnId="{B7E6B7CF-836A-4A00-B501-DE3BBA575DED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2B2D863C-9DCB-4674-B1E9-F359426F6B7E}">
      <dgm:prSet phldrT="[Text]" custT="1"/>
      <dgm:spPr/>
      <dgm:t>
        <a:bodyPr/>
        <a:lstStyle/>
        <a:p>
          <a:r>
            <a:rPr lang="pt-BR" sz="1300" smtClean="0"/>
            <a:t>Inscritos</a:t>
          </a:r>
          <a:br>
            <a:rPr lang="pt-BR" sz="1300" smtClean="0"/>
          </a:br>
          <a:r>
            <a:rPr lang="pt-BR" sz="1300" b="1" smtClean="0"/>
            <a:t>10,5 GW</a:t>
          </a:r>
          <a:endParaRPr lang="pt-BR" sz="1300" b="1" dirty="0"/>
        </a:p>
      </dgm:t>
    </dgm:pt>
    <dgm:pt modelId="{B68F8DFF-4A46-4C66-A154-949F4929C513}" type="parTrans" cxnId="{3D829B86-B62F-4DB0-8893-0A99E9EDF905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2B79A364-A884-4B1B-B88A-0F6D07D44337}" type="sibTrans" cxnId="{3D829B86-B62F-4DB0-8893-0A99E9EDF905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96D463DB-81E8-4805-9B79-ADB87B5FFAF8}">
      <dgm:prSet phldrT="[Text]" custT="1"/>
      <dgm:spPr/>
      <dgm:t>
        <a:bodyPr/>
        <a:lstStyle/>
        <a:p>
          <a:r>
            <a:rPr lang="pt-BR" sz="1300" smtClean="0"/>
            <a:t>Contratação</a:t>
          </a:r>
          <a:br>
            <a:rPr lang="pt-BR" sz="1300" smtClean="0"/>
          </a:br>
          <a:r>
            <a:rPr lang="pt-BR" sz="1300" smtClean="0"/>
            <a:t>753 MW médios</a:t>
          </a:r>
          <a:endParaRPr lang="pt-BR" sz="1300" dirty="0"/>
        </a:p>
      </dgm:t>
    </dgm:pt>
    <dgm:pt modelId="{A5A27A80-A943-4E54-A885-1EA31EB6AAFB}" type="parTrans" cxnId="{4254B6EA-8201-4FF7-A121-9564B64EBEEF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39730DC1-673C-47BC-9BA1-4F6FF01DC627}" type="sibTrans" cxnId="{4254B6EA-8201-4FF7-A121-9564B64EBEEF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4AE84B89-C167-4648-B914-2B74E8D80DCE}">
      <dgm:prSet phldrT="[Text]" custT="1"/>
      <dgm:spPr/>
      <dgm:t>
        <a:bodyPr/>
        <a:lstStyle/>
        <a:p>
          <a:r>
            <a:rPr lang="pt-BR" sz="1300" dirty="0" smtClean="0"/>
            <a:t>Contratação</a:t>
          </a:r>
          <a:br>
            <a:rPr lang="pt-BR" sz="1300" dirty="0" smtClean="0"/>
          </a:br>
          <a:r>
            <a:rPr lang="pt-BR" sz="1300" dirty="0" smtClean="0"/>
            <a:t>899 MW médios</a:t>
          </a:r>
          <a:endParaRPr lang="pt-BR" sz="1300" dirty="0"/>
        </a:p>
      </dgm:t>
    </dgm:pt>
    <dgm:pt modelId="{E0BBD681-1B25-4602-94E7-31C744F163A2}" type="parTrans" cxnId="{2B2F5BD8-07F3-4DF8-A9DD-3DC556AE86D5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41592B1F-5E50-4B88-A513-942E20C6ED26}" type="sibTrans" cxnId="{2B2F5BD8-07F3-4DF8-A9DD-3DC556AE86D5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54C52868-FAB3-4EA7-8D64-B6EA04D2AF39}">
      <dgm:prSet phldrT="[Text]" custT="1"/>
      <dgm:spPr/>
      <dgm:t>
        <a:bodyPr/>
        <a:lstStyle/>
        <a:p>
          <a:r>
            <a:rPr lang="pt-BR" sz="1300" smtClean="0"/>
            <a:t>= </a:t>
          </a:r>
          <a:r>
            <a:rPr lang="pt-BR" sz="1300" b="1" smtClean="0"/>
            <a:t>2.047 MW </a:t>
          </a:r>
          <a:r>
            <a:rPr lang="pt-BR" sz="1300" smtClean="0"/>
            <a:t>de potência instalada</a:t>
          </a:r>
          <a:endParaRPr lang="pt-BR" sz="1300" dirty="0"/>
        </a:p>
      </dgm:t>
    </dgm:pt>
    <dgm:pt modelId="{7E4AEDC1-2418-4749-9ECD-8E6EEC947937}" type="parTrans" cxnId="{6A169090-B6AC-41A2-9CCE-0157A3D943FF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98E6B48B-5674-4B36-B7D9-785AA3DB326B}" type="sibTrans" cxnId="{6A169090-B6AC-41A2-9CCE-0157A3D943FF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54F8EA13-3DAD-4C35-939D-73C9ED0F1C6D}">
      <dgm:prSet phldrT="[Text]" custT="1"/>
      <dgm:spPr/>
      <dgm:t>
        <a:bodyPr/>
        <a:lstStyle/>
        <a:p>
          <a:r>
            <a:rPr lang="pt-BR" sz="1300" smtClean="0"/>
            <a:t>Contratação</a:t>
          </a:r>
          <a:br>
            <a:rPr lang="pt-BR" sz="1300" smtClean="0"/>
          </a:br>
          <a:r>
            <a:rPr lang="pt-BR" sz="1300" smtClean="0"/>
            <a:t>832 MW médios</a:t>
          </a:r>
          <a:endParaRPr lang="pt-BR" sz="1300" dirty="0"/>
        </a:p>
      </dgm:t>
    </dgm:pt>
    <dgm:pt modelId="{5EFBFB5A-FD84-434A-823E-32A40193BD38}" type="parTrans" cxnId="{32329B62-7219-4909-9382-0DEF3216D1C6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38639DA2-66BE-4A06-AC71-3DEF4274F7C5}" type="sibTrans" cxnId="{32329B62-7219-4909-9382-0DEF3216D1C6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DD573E3E-68EC-41AD-906B-41B1B4EEE63D}">
      <dgm:prSet phldrT="[Text]" custT="1"/>
      <dgm:spPr/>
      <dgm:t>
        <a:bodyPr/>
        <a:lstStyle/>
        <a:p>
          <a:r>
            <a:rPr lang="pt-BR" sz="1300" smtClean="0"/>
            <a:t>= </a:t>
          </a:r>
          <a:r>
            <a:rPr lang="pt-BR" sz="1300" b="1" smtClean="0"/>
            <a:t>1.929 MW </a:t>
          </a:r>
          <a:r>
            <a:rPr lang="pt-BR" sz="1300" smtClean="0"/>
            <a:t>de potência instalada</a:t>
          </a:r>
          <a:endParaRPr lang="pt-BR" sz="1300" dirty="0"/>
        </a:p>
      </dgm:t>
    </dgm:pt>
    <dgm:pt modelId="{A91BE031-FA55-45AA-8384-EABF1CA5B4B0}" type="parTrans" cxnId="{10F0B398-4ED3-406A-9044-FF95360A1EC1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D007613F-69A6-4C73-9A9D-065084AD0C18}" type="sibTrans" cxnId="{10F0B398-4ED3-406A-9044-FF95360A1EC1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9520B25E-863A-40D5-B1FB-B67F6192CECC}">
      <dgm:prSet phldrT="[Text]" custT="1"/>
      <dgm:spPr/>
      <dgm:t>
        <a:bodyPr/>
        <a:lstStyle/>
        <a:p>
          <a:r>
            <a:rPr lang="pt-BR" sz="1300" b="0" smtClean="0"/>
            <a:t>= </a:t>
          </a:r>
          <a:r>
            <a:rPr lang="pt-BR" sz="1300" b="1" smtClean="0"/>
            <a:t>281,9 MW </a:t>
          </a:r>
          <a:r>
            <a:rPr lang="pt-BR" sz="1300" b="0" smtClean="0"/>
            <a:t>de potência instalada</a:t>
          </a:r>
          <a:endParaRPr lang="pt-BR" sz="1300" b="0" dirty="0"/>
        </a:p>
      </dgm:t>
    </dgm:pt>
    <dgm:pt modelId="{2785B869-DF85-4202-BB42-621799380D82}" type="sibTrans" cxnId="{E8F8AAB1-61D0-4E63-B910-88A1472C29ED}">
      <dgm:prSet/>
      <dgm:spPr/>
      <dgm:t>
        <a:bodyPr/>
        <a:lstStyle/>
        <a:p>
          <a:endParaRPr lang="pt-BR"/>
        </a:p>
      </dgm:t>
    </dgm:pt>
    <dgm:pt modelId="{24936AC6-8B8A-474F-B0B5-D618D921604A}" type="parTrans" cxnId="{E8F8AAB1-61D0-4E63-B910-88A1472C29ED}">
      <dgm:prSet/>
      <dgm:spPr/>
      <dgm:t>
        <a:bodyPr/>
        <a:lstStyle/>
        <a:p>
          <a:endParaRPr lang="pt-BR"/>
        </a:p>
      </dgm:t>
    </dgm:pt>
    <dgm:pt modelId="{8C0C53BC-E662-4132-87A1-31D4783EA1A8}">
      <dgm:prSet phldrT="[Text]" custT="1"/>
      <dgm:spPr/>
      <dgm:t>
        <a:bodyPr/>
        <a:lstStyle/>
        <a:p>
          <a:r>
            <a:rPr lang="pt-BR" sz="1300" b="0" smtClean="0"/>
            <a:t>Contratação</a:t>
          </a:r>
          <a:br>
            <a:rPr lang="pt-BR" sz="1300" b="0" smtClean="0"/>
          </a:br>
          <a:r>
            <a:rPr lang="pt-BR" sz="1300" b="0" smtClean="0"/>
            <a:t>152,2 MW médios</a:t>
          </a:r>
          <a:endParaRPr lang="pt-BR" sz="1300" b="0" dirty="0"/>
        </a:p>
      </dgm:t>
    </dgm:pt>
    <dgm:pt modelId="{D9FFDBC3-DE29-4DDB-8730-BFEB2269A385}" type="sibTrans" cxnId="{326E5C03-2DD2-414D-8E4E-A5758217D23C}">
      <dgm:prSet/>
      <dgm:spPr/>
      <dgm:t>
        <a:bodyPr/>
        <a:lstStyle/>
        <a:p>
          <a:endParaRPr lang="pt-BR"/>
        </a:p>
      </dgm:t>
    </dgm:pt>
    <dgm:pt modelId="{31CC75A4-3A73-459A-93B3-7BF72687C04F}" type="parTrans" cxnId="{326E5C03-2DD2-414D-8E4E-A5758217D23C}">
      <dgm:prSet/>
      <dgm:spPr/>
      <dgm:t>
        <a:bodyPr/>
        <a:lstStyle/>
        <a:p>
          <a:endParaRPr lang="pt-BR"/>
        </a:p>
      </dgm:t>
    </dgm:pt>
    <dgm:pt modelId="{159721AE-EF19-4923-A8AF-C663684D36BB}">
      <dgm:prSet phldrT="[Text]" custT="1"/>
      <dgm:spPr/>
      <dgm:t>
        <a:bodyPr/>
        <a:lstStyle/>
        <a:p>
          <a:r>
            <a:rPr lang="pt-BR" sz="1300" b="0" smtClean="0"/>
            <a:t>Inscritos</a:t>
          </a:r>
          <a:br>
            <a:rPr lang="pt-BR" sz="1300" b="0" smtClean="0"/>
          </a:br>
          <a:r>
            <a:rPr lang="pt-BR" sz="1300" b="1" smtClean="0"/>
            <a:t>12 GW</a:t>
          </a:r>
          <a:endParaRPr lang="pt-BR" sz="1300" b="1" dirty="0"/>
        </a:p>
      </dgm:t>
    </dgm:pt>
    <dgm:pt modelId="{6E78E18C-CF5C-4C5B-88EB-DDAB2F6CC5EA}" type="sibTrans" cxnId="{792BF672-BA6B-4A5A-AD9F-6B557F36399C}">
      <dgm:prSet/>
      <dgm:spPr/>
      <dgm:t>
        <a:bodyPr/>
        <a:lstStyle/>
        <a:p>
          <a:endParaRPr lang="pt-BR"/>
        </a:p>
      </dgm:t>
    </dgm:pt>
    <dgm:pt modelId="{009FFD02-FE1D-4DEC-9FA5-663BC4A461BE}" type="parTrans" cxnId="{792BF672-BA6B-4A5A-AD9F-6B557F36399C}">
      <dgm:prSet/>
      <dgm:spPr/>
      <dgm:t>
        <a:bodyPr/>
        <a:lstStyle/>
        <a:p>
          <a:endParaRPr lang="pt-BR"/>
        </a:p>
      </dgm:t>
    </dgm:pt>
    <dgm:pt modelId="{AF351EE5-166E-4145-94EF-51EE6580850F}">
      <dgm:prSet phldrT="[Text]" custT="1"/>
      <dgm:spPr/>
      <dgm:t>
        <a:bodyPr/>
        <a:lstStyle/>
        <a:p>
          <a:r>
            <a:rPr lang="pt-BR" sz="2800" b="1" dirty="0" smtClean="0"/>
            <a:t>2012</a:t>
          </a:r>
          <a:endParaRPr lang="pt-BR" sz="2800" b="1" dirty="0"/>
        </a:p>
      </dgm:t>
    </dgm:pt>
    <dgm:pt modelId="{4298358E-2C1F-4C1C-8BB1-BEF38F431744}" type="sibTrans" cxnId="{9AA9C95C-940E-420A-930A-4FBD6B5F0B99}">
      <dgm:prSet/>
      <dgm:spPr/>
      <dgm:t>
        <a:bodyPr/>
        <a:lstStyle/>
        <a:p>
          <a:endParaRPr lang="pt-BR"/>
        </a:p>
      </dgm:t>
    </dgm:pt>
    <dgm:pt modelId="{CC3AB4D1-64F2-4C65-A62B-CC4321427B97}" type="parTrans" cxnId="{9AA9C95C-940E-420A-930A-4FBD6B5F0B99}">
      <dgm:prSet/>
      <dgm:spPr/>
      <dgm:t>
        <a:bodyPr/>
        <a:lstStyle/>
        <a:p>
          <a:endParaRPr lang="pt-BR"/>
        </a:p>
      </dgm:t>
    </dgm:pt>
    <dgm:pt modelId="{D79BDC7E-AE62-415B-96D5-854BC29952F1}">
      <dgm:prSet phldrT="[Text]" custT="1"/>
      <dgm:spPr/>
      <dgm:t>
        <a:bodyPr/>
        <a:lstStyle/>
        <a:p>
          <a:r>
            <a:rPr lang="pt-BR" sz="1300" b="1" smtClean="0"/>
            <a:t>= 978,5 MW </a:t>
          </a:r>
          <a:r>
            <a:rPr lang="pt-BR" sz="1300" b="0" smtClean="0"/>
            <a:t>de potência instalada</a:t>
          </a:r>
          <a:endParaRPr lang="pt-BR" sz="1300" b="0" dirty="0"/>
        </a:p>
      </dgm:t>
    </dgm:pt>
    <dgm:pt modelId="{88140254-FAD1-4BCB-9E28-65D83EDF21D5}" type="sibTrans" cxnId="{828F8AF5-E2BE-4CF2-BAA6-85565FC809C2}">
      <dgm:prSet/>
      <dgm:spPr/>
      <dgm:t>
        <a:bodyPr/>
        <a:lstStyle/>
        <a:p>
          <a:endParaRPr lang="pt-BR"/>
        </a:p>
      </dgm:t>
    </dgm:pt>
    <dgm:pt modelId="{167E1328-F2C9-4040-A315-483A28D2FF42}" type="parTrans" cxnId="{828F8AF5-E2BE-4CF2-BAA6-85565FC809C2}">
      <dgm:prSet/>
      <dgm:spPr/>
      <dgm:t>
        <a:bodyPr/>
        <a:lstStyle/>
        <a:p>
          <a:endParaRPr lang="pt-BR"/>
        </a:p>
      </dgm:t>
    </dgm:pt>
    <dgm:pt modelId="{7FBFE5D8-D11D-4771-A8C6-40D71A46FE8F}">
      <dgm:prSet phldrT="[Text]" custT="1"/>
      <dgm:spPr/>
      <dgm:t>
        <a:bodyPr/>
        <a:lstStyle/>
        <a:p>
          <a:r>
            <a:rPr lang="pt-BR" sz="1300" b="0" smtClean="0"/>
            <a:t>Contratação 487,5 MW médios</a:t>
          </a:r>
          <a:endParaRPr lang="pt-BR" sz="1300" b="0" dirty="0"/>
        </a:p>
      </dgm:t>
    </dgm:pt>
    <dgm:pt modelId="{1322DE9A-19AB-442B-86FE-901E0967C9B8}" type="sibTrans" cxnId="{2B0E6D01-3357-488C-9293-BAB89D5FF566}">
      <dgm:prSet/>
      <dgm:spPr/>
      <dgm:t>
        <a:bodyPr/>
        <a:lstStyle/>
        <a:p>
          <a:endParaRPr lang="pt-BR"/>
        </a:p>
      </dgm:t>
    </dgm:pt>
    <dgm:pt modelId="{3D78E9AF-CBFD-45C7-A6B4-38D0F26F2779}" type="parTrans" cxnId="{2B0E6D01-3357-488C-9293-BAB89D5FF566}">
      <dgm:prSet/>
      <dgm:spPr/>
      <dgm:t>
        <a:bodyPr/>
        <a:lstStyle/>
        <a:p>
          <a:endParaRPr lang="pt-BR"/>
        </a:p>
      </dgm:t>
    </dgm:pt>
    <dgm:pt modelId="{3CDCEEDB-3B87-44B3-80FB-BEAA6F6BA3D2}">
      <dgm:prSet phldrT="[Text]" custT="1"/>
      <dgm:spPr/>
      <dgm:t>
        <a:bodyPr/>
        <a:lstStyle/>
        <a:p>
          <a:r>
            <a:rPr lang="pt-BR" sz="1300" smtClean="0"/>
            <a:t>Inscritos</a:t>
          </a:r>
          <a:br>
            <a:rPr lang="pt-BR" sz="1300" smtClean="0"/>
          </a:br>
          <a:r>
            <a:rPr lang="pt-BR" sz="1300" smtClean="0"/>
            <a:t> </a:t>
          </a:r>
          <a:r>
            <a:rPr lang="pt-BR" sz="1300" b="1" smtClean="0"/>
            <a:t>7,5 GW</a:t>
          </a:r>
          <a:endParaRPr lang="pt-BR" sz="1300" b="1" dirty="0"/>
        </a:p>
      </dgm:t>
    </dgm:pt>
    <dgm:pt modelId="{25C9FE07-D68B-4FB1-9028-1A188861602E}" type="sibTrans" cxnId="{10BE55DE-2ABF-4A8A-BE57-E1BEE695DF04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242CAAC2-EEE6-4DCE-9E58-3574EC3354E4}" type="parTrans" cxnId="{10BE55DE-2ABF-4A8A-BE57-E1BEE695DF04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18825794-1A03-477C-B3B8-CB897DDD7622}">
      <dgm:prSet phldrT="[Text]" custT="1"/>
      <dgm:spPr/>
      <dgm:t>
        <a:bodyPr/>
        <a:lstStyle/>
        <a:p>
          <a:r>
            <a:rPr lang="pt-BR" sz="2800" b="1" dirty="0" smtClean="0"/>
            <a:t>2011</a:t>
          </a:r>
          <a:br>
            <a:rPr lang="pt-BR" sz="2800" b="1" dirty="0" smtClean="0"/>
          </a:br>
          <a:r>
            <a:rPr lang="pt-BR" sz="2800" b="1" dirty="0" smtClean="0"/>
            <a:t>A-5</a:t>
          </a:r>
          <a:endParaRPr lang="pt-BR" sz="2800" b="1" dirty="0"/>
        </a:p>
      </dgm:t>
    </dgm:pt>
    <dgm:pt modelId="{FC483B51-7822-4AD4-9939-F88EEDA0A638}" type="sibTrans" cxnId="{07EE0728-6AE2-4B0B-B3DB-30C1E34C840C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B2616C13-D937-4F12-B9CE-BEB6708BDF7C}" type="parTrans" cxnId="{07EE0728-6AE2-4B0B-B3DB-30C1E34C840C}">
      <dgm:prSet/>
      <dgm:spPr/>
      <dgm:t>
        <a:bodyPr/>
        <a:lstStyle/>
        <a:p>
          <a:endParaRPr lang="pt-BR">
            <a:solidFill>
              <a:schemeClr val="accent2">
                <a:lumMod val="50000"/>
              </a:schemeClr>
            </a:solidFill>
          </a:endParaRPr>
        </a:p>
      </dgm:t>
    </dgm:pt>
    <dgm:pt modelId="{4C4CD902-03ED-4F70-959A-47991B548DE2}" type="pres">
      <dgm:prSet presAssocID="{1619B5E9-89D2-44E7-9139-4EA6F61F5B0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5FF2D7-9A6C-4641-82A3-FA449BF866C0}" type="pres">
      <dgm:prSet presAssocID="{BE85BD9D-1BD8-4225-B2B3-CC25C218AAB8}" presName="compNode" presStyleCnt="0"/>
      <dgm:spPr/>
      <dgm:t>
        <a:bodyPr/>
        <a:lstStyle/>
        <a:p>
          <a:endParaRPr lang="pt-BR"/>
        </a:p>
      </dgm:t>
    </dgm:pt>
    <dgm:pt modelId="{09937B54-C8A1-47B3-9E28-731BA54F71CC}" type="pres">
      <dgm:prSet presAssocID="{BE85BD9D-1BD8-4225-B2B3-CC25C218AAB8}" presName="aNode" presStyleLbl="bgShp" presStyleIdx="0" presStyleCnt="5"/>
      <dgm:spPr/>
      <dgm:t>
        <a:bodyPr/>
        <a:lstStyle/>
        <a:p>
          <a:endParaRPr lang="pt-BR"/>
        </a:p>
      </dgm:t>
    </dgm:pt>
    <dgm:pt modelId="{BC1D1F74-246E-4C2F-A521-F114999F8354}" type="pres">
      <dgm:prSet presAssocID="{BE85BD9D-1BD8-4225-B2B3-CC25C218AAB8}" presName="textNode" presStyleLbl="bgShp" presStyleIdx="0" presStyleCnt="5"/>
      <dgm:spPr/>
      <dgm:t>
        <a:bodyPr/>
        <a:lstStyle/>
        <a:p>
          <a:endParaRPr lang="pt-BR"/>
        </a:p>
      </dgm:t>
    </dgm:pt>
    <dgm:pt modelId="{781AF288-C1BE-4909-89C6-782DCEEE2DC0}" type="pres">
      <dgm:prSet presAssocID="{BE85BD9D-1BD8-4225-B2B3-CC25C218AAB8}" presName="compChildNode" presStyleCnt="0"/>
      <dgm:spPr/>
      <dgm:t>
        <a:bodyPr/>
        <a:lstStyle/>
        <a:p>
          <a:endParaRPr lang="pt-BR"/>
        </a:p>
      </dgm:t>
    </dgm:pt>
    <dgm:pt modelId="{EA0ADBBE-0C70-4D83-9A37-8D234FCB2A18}" type="pres">
      <dgm:prSet presAssocID="{BE85BD9D-1BD8-4225-B2B3-CC25C218AAB8}" presName="theInnerList" presStyleCnt="0"/>
      <dgm:spPr/>
      <dgm:t>
        <a:bodyPr/>
        <a:lstStyle/>
        <a:p>
          <a:endParaRPr lang="pt-BR"/>
        </a:p>
      </dgm:t>
    </dgm:pt>
    <dgm:pt modelId="{5C835E2B-C661-40BD-B07B-8CCDD4F2F766}" type="pres">
      <dgm:prSet presAssocID="{92D1985F-BACA-4F8D-BBE5-EB1C1BC5FA7F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D98E8C-5275-40D3-8C27-7FF4D4AFA3EA}" type="pres">
      <dgm:prSet presAssocID="{92D1985F-BACA-4F8D-BBE5-EB1C1BC5FA7F}" presName="aSpace2" presStyleCnt="0"/>
      <dgm:spPr/>
      <dgm:t>
        <a:bodyPr/>
        <a:lstStyle/>
        <a:p>
          <a:endParaRPr lang="pt-BR"/>
        </a:p>
      </dgm:t>
    </dgm:pt>
    <dgm:pt modelId="{E388E3BD-21C2-485D-8319-367E687FCCC0}" type="pres">
      <dgm:prSet presAssocID="{96D463DB-81E8-4805-9B79-ADB87B5FFAF8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9036B6-FAEE-4C30-BD5A-6757878A0D4D}" type="pres">
      <dgm:prSet presAssocID="{96D463DB-81E8-4805-9B79-ADB87B5FFAF8}" presName="aSpace2" presStyleCnt="0"/>
      <dgm:spPr/>
      <dgm:t>
        <a:bodyPr/>
        <a:lstStyle/>
        <a:p>
          <a:endParaRPr lang="pt-BR"/>
        </a:p>
      </dgm:t>
    </dgm:pt>
    <dgm:pt modelId="{C35B21DB-E2AB-4274-8FBC-D1002F3062BD}" type="pres">
      <dgm:prSet presAssocID="{DB069C12-E90F-45B7-9937-3A2C7E9CA0D7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1FF997-F669-4CD0-89B1-A74120D9C63D}" type="pres">
      <dgm:prSet presAssocID="{BE85BD9D-1BD8-4225-B2B3-CC25C218AAB8}" presName="aSpace" presStyleCnt="0"/>
      <dgm:spPr/>
      <dgm:t>
        <a:bodyPr/>
        <a:lstStyle/>
        <a:p>
          <a:endParaRPr lang="pt-BR"/>
        </a:p>
      </dgm:t>
    </dgm:pt>
    <dgm:pt modelId="{7AACA9C4-06B8-474D-BF0B-FDAE029706A4}" type="pres">
      <dgm:prSet presAssocID="{8AFF5C03-E5DC-4052-8635-228C89F102EE}" presName="compNode" presStyleCnt="0"/>
      <dgm:spPr/>
      <dgm:t>
        <a:bodyPr/>
        <a:lstStyle/>
        <a:p>
          <a:endParaRPr lang="pt-BR"/>
        </a:p>
      </dgm:t>
    </dgm:pt>
    <dgm:pt modelId="{B01EB0D0-F531-4B34-AFEC-A1FD550CB1F7}" type="pres">
      <dgm:prSet presAssocID="{8AFF5C03-E5DC-4052-8635-228C89F102EE}" presName="aNode" presStyleLbl="bgShp" presStyleIdx="1" presStyleCnt="5"/>
      <dgm:spPr/>
      <dgm:t>
        <a:bodyPr/>
        <a:lstStyle/>
        <a:p>
          <a:endParaRPr lang="pt-BR"/>
        </a:p>
      </dgm:t>
    </dgm:pt>
    <dgm:pt modelId="{0F088068-819E-4103-8278-D40BA00CA64D}" type="pres">
      <dgm:prSet presAssocID="{8AFF5C03-E5DC-4052-8635-228C89F102EE}" presName="textNode" presStyleLbl="bgShp" presStyleIdx="1" presStyleCnt="5"/>
      <dgm:spPr/>
      <dgm:t>
        <a:bodyPr/>
        <a:lstStyle/>
        <a:p>
          <a:endParaRPr lang="pt-BR"/>
        </a:p>
      </dgm:t>
    </dgm:pt>
    <dgm:pt modelId="{B750B9F6-B237-4BF1-967A-E9D6257C9FC3}" type="pres">
      <dgm:prSet presAssocID="{8AFF5C03-E5DC-4052-8635-228C89F102EE}" presName="compChildNode" presStyleCnt="0"/>
      <dgm:spPr/>
      <dgm:t>
        <a:bodyPr/>
        <a:lstStyle/>
        <a:p>
          <a:endParaRPr lang="pt-BR"/>
        </a:p>
      </dgm:t>
    </dgm:pt>
    <dgm:pt modelId="{7D45110E-26CD-4D2E-8D81-BF703EAA5D46}" type="pres">
      <dgm:prSet presAssocID="{8AFF5C03-E5DC-4052-8635-228C89F102EE}" presName="theInnerList" presStyleCnt="0"/>
      <dgm:spPr/>
      <dgm:t>
        <a:bodyPr/>
        <a:lstStyle/>
        <a:p>
          <a:endParaRPr lang="pt-BR"/>
        </a:p>
      </dgm:t>
    </dgm:pt>
    <dgm:pt modelId="{E389C62D-A401-4AD9-BFEF-25F854E247E0}" type="pres">
      <dgm:prSet presAssocID="{2B1AAC38-54C9-4AB5-9101-258CF468218D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5A4908-5BD7-45F3-AA5D-4911A73ACB22}" type="pres">
      <dgm:prSet presAssocID="{2B1AAC38-54C9-4AB5-9101-258CF468218D}" presName="aSpace2" presStyleCnt="0"/>
      <dgm:spPr/>
      <dgm:t>
        <a:bodyPr/>
        <a:lstStyle/>
        <a:p>
          <a:endParaRPr lang="pt-BR"/>
        </a:p>
      </dgm:t>
    </dgm:pt>
    <dgm:pt modelId="{1B7369E7-4228-4EA9-830E-6FC685E5B27E}" type="pres">
      <dgm:prSet presAssocID="{4AE84B89-C167-4648-B914-2B74E8D80DCE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D1D89C-1444-4FB7-AC2A-EE5845D73FEC}" type="pres">
      <dgm:prSet presAssocID="{4AE84B89-C167-4648-B914-2B74E8D80DCE}" presName="aSpace2" presStyleCnt="0"/>
      <dgm:spPr/>
      <dgm:t>
        <a:bodyPr/>
        <a:lstStyle/>
        <a:p>
          <a:endParaRPr lang="pt-BR"/>
        </a:p>
      </dgm:t>
    </dgm:pt>
    <dgm:pt modelId="{6B675A0D-C10B-4A4B-A064-B01678B2F766}" type="pres">
      <dgm:prSet presAssocID="{54C52868-FAB3-4EA7-8D64-B6EA04D2AF39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116DA7-14CC-49E3-AC20-CB4EE318E3EF}" type="pres">
      <dgm:prSet presAssocID="{8AFF5C03-E5DC-4052-8635-228C89F102EE}" presName="aSpace" presStyleCnt="0"/>
      <dgm:spPr/>
      <dgm:t>
        <a:bodyPr/>
        <a:lstStyle/>
        <a:p>
          <a:endParaRPr lang="pt-BR"/>
        </a:p>
      </dgm:t>
    </dgm:pt>
    <dgm:pt modelId="{EED80412-B79F-4409-9187-69E122B90A01}" type="pres">
      <dgm:prSet presAssocID="{DA30850A-3AB8-47A4-8D06-A4583C3D4B85}" presName="compNode" presStyleCnt="0"/>
      <dgm:spPr/>
      <dgm:t>
        <a:bodyPr/>
        <a:lstStyle/>
        <a:p>
          <a:endParaRPr lang="pt-BR"/>
        </a:p>
      </dgm:t>
    </dgm:pt>
    <dgm:pt modelId="{82A2C237-59D5-4972-A414-089C8D9261DC}" type="pres">
      <dgm:prSet presAssocID="{DA30850A-3AB8-47A4-8D06-A4583C3D4B85}" presName="aNode" presStyleLbl="bgShp" presStyleIdx="2" presStyleCnt="5"/>
      <dgm:spPr/>
      <dgm:t>
        <a:bodyPr/>
        <a:lstStyle/>
        <a:p>
          <a:endParaRPr lang="pt-BR"/>
        </a:p>
      </dgm:t>
    </dgm:pt>
    <dgm:pt modelId="{61DDFD0B-F3B4-49F1-B5F1-5F17BBB35E00}" type="pres">
      <dgm:prSet presAssocID="{DA30850A-3AB8-47A4-8D06-A4583C3D4B85}" presName="textNode" presStyleLbl="bgShp" presStyleIdx="2" presStyleCnt="5"/>
      <dgm:spPr/>
      <dgm:t>
        <a:bodyPr/>
        <a:lstStyle/>
        <a:p>
          <a:endParaRPr lang="pt-BR"/>
        </a:p>
      </dgm:t>
    </dgm:pt>
    <dgm:pt modelId="{9DCCA35D-1902-4CC3-913E-FF405976B7E2}" type="pres">
      <dgm:prSet presAssocID="{DA30850A-3AB8-47A4-8D06-A4583C3D4B85}" presName="compChildNode" presStyleCnt="0"/>
      <dgm:spPr/>
      <dgm:t>
        <a:bodyPr/>
        <a:lstStyle/>
        <a:p>
          <a:endParaRPr lang="pt-BR"/>
        </a:p>
      </dgm:t>
    </dgm:pt>
    <dgm:pt modelId="{3CDED367-B450-41A9-A262-167D5B550957}" type="pres">
      <dgm:prSet presAssocID="{DA30850A-3AB8-47A4-8D06-A4583C3D4B85}" presName="theInnerList" presStyleCnt="0"/>
      <dgm:spPr/>
      <dgm:t>
        <a:bodyPr/>
        <a:lstStyle/>
        <a:p>
          <a:endParaRPr lang="pt-BR"/>
        </a:p>
      </dgm:t>
    </dgm:pt>
    <dgm:pt modelId="{EE350FB2-8987-4E78-BCFE-CEBC4315550C}" type="pres">
      <dgm:prSet presAssocID="{2B2D863C-9DCB-4674-B1E9-F359426F6B7E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412DC9-5140-43C3-9E56-4BEF464C9452}" type="pres">
      <dgm:prSet presAssocID="{2B2D863C-9DCB-4674-B1E9-F359426F6B7E}" presName="aSpace2" presStyleCnt="0"/>
      <dgm:spPr/>
      <dgm:t>
        <a:bodyPr/>
        <a:lstStyle/>
        <a:p>
          <a:endParaRPr lang="pt-BR"/>
        </a:p>
      </dgm:t>
    </dgm:pt>
    <dgm:pt modelId="{E11E3261-91F8-4B40-9062-7CDB38237A3F}" type="pres">
      <dgm:prSet presAssocID="{54F8EA13-3DAD-4C35-939D-73C9ED0F1C6D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637D6C-B4B2-4B61-A6B1-AF7921C370B3}" type="pres">
      <dgm:prSet presAssocID="{54F8EA13-3DAD-4C35-939D-73C9ED0F1C6D}" presName="aSpace2" presStyleCnt="0"/>
      <dgm:spPr/>
      <dgm:t>
        <a:bodyPr/>
        <a:lstStyle/>
        <a:p>
          <a:endParaRPr lang="pt-BR"/>
        </a:p>
      </dgm:t>
    </dgm:pt>
    <dgm:pt modelId="{1563F568-4EC1-45EC-AF0F-5B54DC22E55C}" type="pres">
      <dgm:prSet presAssocID="{DD573E3E-68EC-41AD-906B-41B1B4EEE63D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3BFE14-BB85-404E-B1BB-1702F81EE619}" type="pres">
      <dgm:prSet presAssocID="{DA30850A-3AB8-47A4-8D06-A4583C3D4B85}" presName="aSpace" presStyleCnt="0"/>
      <dgm:spPr/>
      <dgm:t>
        <a:bodyPr/>
        <a:lstStyle/>
        <a:p>
          <a:endParaRPr lang="pt-BR"/>
        </a:p>
      </dgm:t>
    </dgm:pt>
    <dgm:pt modelId="{D1A3E807-8055-4884-8993-A168ECD6305E}" type="pres">
      <dgm:prSet presAssocID="{18825794-1A03-477C-B3B8-CB897DDD7622}" presName="compNode" presStyleCnt="0"/>
      <dgm:spPr/>
      <dgm:t>
        <a:bodyPr/>
        <a:lstStyle/>
        <a:p>
          <a:endParaRPr lang="pt-BR"/>
        </a:p>
      </dgm:t>
    </dgm:pt>
    <dgm:pt modelId="{46628958-771A-4413-931B-FCB3AC3B7124}" type="pres">
      <dgm:prSet presAssocID="{18825794-1A03-477C-B3B8-CB897DDD7622}" presName="aNode" presStyleLbl="bgShp" presStyleIdx="3" presStyleCnt="5" custScaleY="100000" custLinFactNeighborY="-26351"/>
      <dgm:spPr/>
      <dgm:t>
        <a:bodyPr/>
        <a:lstStyle/>
        <a:p>
          <a:endParaRPr lang="pt-BR"/>
        </a:p>
      </dgm:t>
    </dgm:pt>
    <dgm:pt modelId="{F766FB5F-E38B-451C-B3D3-F1A742C10962}" type="pres">
      <dgm:prSet presAssocID="{18825794-1A03-477C-B3B8-CB897DDD7622}" presName="textNode" presStyleLbl="bgShp" presStyleIdx="3" presStyleCnt="5"/>
      <dgm:spPr/>
      <dgm:t>
        <a:bodyPr/>
        <a:lstStyle/>
        <a:p>
          <a:endParaRPr lang="pt-BR"/>
        </a:p>
      </dgm:t>
    </dgm:pt>
    <dgm:pt modelId="{5072837C-0829-4565-9E39-99306FDE409C}" type="pres">
      <dgm:prSet presAssocID="{18825794-1A03-477C-B3B8-CB897DDD7622}" presName="compChildNode" presStyleCnt="0"/>
      <dgm:spPr/>
      <dgm:t>
        <a:bodyPr/>
        <a:lstStyle/>
        <a:p>
          <a:endParaRPr lang="pt-BR"/>
        </a:p>
      </dgm:t>
    </dgm:pt>
    <dgm:pt modelId="{6E956E8B-84DD-4DFD-9733-7DEB3692FAFC}" type="pres">
      <dgm:prSet presAssocID="{18825794-1A03-477C-B3B8-CB897DDD7622}" presName="theInnerList" presStyleCnt="0"/>
      <dgm:spPr/>
      <dgm:t>
        <a:bodyPr/>
        <a:lstStyle/>
        <a:p>
          <a:endParaRPr lang="pt-BR"/>
        </a:p>
      </dgm:t>
    </dgm:pt>
    <dgm:pt modelId="{7DB832D5-57CD-475C-A618-DBDB228162F3}" type="pres">
      <dgm:prSet presAssocID="{3CDCEEDB-3B87-44B3-80FB-BEAA6F6BA3D2}" presName="childNode" presStyleLbl="node1" presStyleIdx="9" presStyleCnt="15" custScaleY="96151" custLinFactNeighborX="1175" custLinFactNeighborY="48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42699F-904E-4F8A-818A-4593C51D2E63}" type="pres">
      <dgm:prSet presAssocID="{3CDCEEDB-3B87-44B3-80FB-BEAA6F6BA3D2}" presName="aSpace2" presStyleCnt="0"/>
      <dgm:spPr/>
      <dgm:t>
        <a:bodyPr/>
        <a:lstStyle/>
        <a:p>
          <a:endParaRPr lang="pt-BR"/>
        </a:p>
      </dgm:t>
    </dgm:pt>
    <dgm:pt modelId="{23A7269B-B148-4A7F-BC92-C8F29E184354}" type="pres">
      <dgm:prSet presAssocID="{7FBFE5D8-D11D-4771-A8C6-40D71A46FE8F}" presName="childNode" presStyleLbl="node1" presStyleIdx="10" presStyleCnt="15" custScaleY="1090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69D0C5-0CC7-4CC4-B31C-FE5D6923D39D}" type="pres">
      <dgm:prSet presAssocID="{7FBFE5D8-D11D-4771-A8C6-40D71A46FE8F}" presName="aSpace2" presStyleCnt="0"/>
      <dgm:spPr/>
      <dgm:t>
        <a:bodyPr/>
        <a:lstStyle/>
        <a:p>
          <a:endParaRPr lang="pt-BR"/>
        </a:p>
      </dgm:t>
    </dgm:pt>
    <dgm:pt modelId="{EEE121ED-7C49-45F4-A7BC-2229C298DC3E}" type="pres">
      <dgm:prSet presAssocID="{D79BDC7E-AE62-415B-96D5-854BC29952F1}" presName="childNode" presStyleLbl="node1" presStyleIdx="11" presStyleCnt="15" custScaleY="929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B4DE09-D2B5-434D-81B9-5A8E423C8B45}" type="pres">
      <dgm:prSet presAssocID="{18825794-1A03-477C-B3B8-CB897DDD7622}" presName="aSpace" presStyleCnt="0"/>
      <dgm:spPr/>
      <dgm:t>
        <a:bodyPr/>
        <a:lstStyle/>
        <a:p>
          <a:endParaRPr lang="pt-BR"/>
        </a:p>
      </dgm:t>
    </dgm:pt>
    <dgm:pt modelId="{2B041269-ABC9-4D78-8212-2FAC36E348EB}" type="pres">
      <dgm:prSet presAssocID="{AF351EE5-166E-4145-94EF-51EE6580850F}" presName="compNode" presStyleCnt="0"/>
      <dgm:spPr/>
      <dgm:t>
        <a:bodyPr/>
        <a:lstStyle/>
        <a:p>
          <a:endParaRPr lang="pt-BR"/>
        </a:p>
      </dgm:t>
    </dgm:pt>
    <dgm:pt modelId="{6F283DDC-F449-498C-9DC0-1796E613E118}" type="pres">
      <dgm:prSet presAssocID="{AF351EE5-166E-4145-94EF-51EE6580850F}" presName="aNode" presStyleLbl="bgShp" presStyleIdx="4" presStyleCnt="5"/>
      <dgm:spPr/>
      <dgm:t>
        <a:bodyPr/>
        <a:lstStyle/>
        <a:p>
          <a:endParaRPr lang="pt-BR"/>
        </a:p>
      </dgm:t>
    </dgm:pt>
    <dgm:pt modelId="{56E4D348-0B35-4586-9588-E171A0D40812}" type="pres">
      <dgm:prSet presAssocID="{AF351EE5-166E-4145-94EF-51EE6580850F}" presName="textNode" presStyleLbl="bgShp" presStyleIdx="4" presStyleCnt="5"/>
      <dgm:spPr/>
      <dgm:t>
        <a:bodyPr/>
        <a:lstStyle/>
        <a:p>
          <a:endParaRPr lang="pt-BR"/>
        </a:p>
      </dgm:t>
    </dgm:pt>
    <dgm:pt modelId="{8178F1AB-D684-4F85-87A2-2883FAA41190}" type="pres">
      <dgm:prSet presAssocID="{AF351EE5-166E-4145-94EF-51EE6580850F}" presName="compChildNode" presStyleCnt="0"/>
      <dgm:spPr/>
      <dgm:t>
        <a:bodyPr/>
        <a:lstStyle/>
        <a:p>
          <a:endParaRPr lang="pt-BR"/>
        </a:p>
      </dgm:t>
    </dgm:pt>
    <dgm:pt modelId="{CEECF72A-3876-46BF-9E86-7C6D80FA2188}" type="pres">
      <dgm:prSet presAssocID="{AF351EE5-166E-4145-94EF-51EE6580850F}" presName="theInnerList" presStyleCnt="0"/>
      <dgm:spPr/>
      <dgm:t>
        <a:bodyPr/>
        <a:lstStyle/>
        <a:p>
          <a:endParaRPr lang="pt-BR"/>
        </a:p>
      </dgm:t>
    </dgm:pt>
    <dgm:pt modelId="{38712413-978E-4D76-8ED2-3BBD2EBCEFEF}" type="pres">
      <dgm:prSet presAssocID="{159721AE-EF19-4923-A8AF-C663684D36BB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9C6490-FB3D-4C60-8319-67F7845264BD}" type="pres">
      <dgm:prSet presAssocID="{159721AE-EF19-4923-A8AF-C663684D36BB}" presName="aSpace2" presStyleCnt="0"/>
      <dgm:spPr/>
      <dgm:t>
        <a:bodyPr/>
        <a:lstStyle/>
        <a:p>
          <a:endParaRPr lang="pt-BR"/>
        </a:p>
      </dgm:t>
    </dgm:pt>
    <dgm:pt modelId="{756B6E83-1BEF-4D6C-9069-9D43367E6CA6}" type="pres">
      <dgm:prSet presAssocID="{8C0C53BC-E662-4132-87A1-31D4783EA1A8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C19657-3E18-47D9-A084-D9F882789A01}" type="pres">
      <dgm:prSet presAssocID="{8C0C53BC-E662-4132-87A1-31D4783EA1A8}" presName="aSpace2" presStyleCnt="0"/>
      <dgm:spPr/>
      <dgm:t>
        <a:bodyPr/>
        <a:lstStyle/>
        <a:p>
          <a:endParaRPr lang="pt-BR"/>
        </a:p>
      </dgm:t>
    </dgm:pt>
    <dgm:pt modelId="{4D208963-D14F-4D0D-9596-23ECA5D7145F}" type="pres">
      <dgm:prSet presAssocID="{9520B25E-863A-40D5-B1FB-B67F6192CECC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AA9DF0A-7636-4A60-9EC9-B3D501AB0328}" srcId="{1619B5E9-89D2-44E7-9139-4EA6F61F5B06}" destId="{BE85BD9D-1BD8-4225-B2B3-CC25C218AAB8}" srcOrd="0" destOrd="0" parTransId="{DAA9084D-E269-4EE8-9A69-AA780DD75B8A}" sibTransId="{7DF5FAB3-A1D5-4130-8CDB-4E0E0BAC1AAD}"/>
    <dgm:cxn modelId="{622CF214-2D64-43DE-8B4C-C5B178924282}" type="presOf" srcId="{8C0C53BC-E662-4132-87A1-31D4783EA1A8}" destId="{756B6E83-1BEF-4D6C-9069-9D43367E6CA6}" srcOrd="0" destOrd="0" presId="urn:microsoft.com/office/officeart/2005/8/layout/lProcess2"/>
    <dgm:cxn modelId="{2F787109-4801-4B2C-9CC4-083E3CA7E9C0}" type="presOf" srcId="{9520B25E-863A-40D5-B1FB-B67F6192CECC}" destId="{4D208963-D14F-4D0D-9596-23ECA5D7145F}" srcOrd="0" destOrd="0" presId="urn:microsoft.com/office/officeart/2005/8/layout/lProcess2"/>
    <dgm:cxn modelId="{792BF672-BA6B-4A5A-AD9F-6B557F36399C}" srcId="{AF351EE5-166E-4145-94EF-51EE6580850F}" destId="{159721AE-EF19-4923-A8AF-C663684D36BB}" srcOrd="0" destOrd="0" parTransId="{009FFD02-FE1D-4DEC-9FA5-663BC4A461BE}" sibTransId="{6E78E18C-CF5C-4C5B-88EB-DDAB2F6CC5EA}"/>
    <dgm:cxn modelId="{10F0B398-4ED3-406A-9044-FF95360A1EC1}" srcId="{DA30850A-3AB8-47A4-8D06-A4583C3D4B85}" destId="{DD573E3E-68EC-41AD-906B-41B1B4EEE63D}" srcOrd="2" destOrd="0" parTransId="{A91BE031-FA55-45AA-8384-EABF1CA5B4B0}" sibTransId="{D007613F-69A6-4C73-9A9D-065084AD0C18}"/>
    <dgm:cxn modelId="{436C3827-2569-4B34-9D92-FD5B93DE3857}" type="presOf" srcId="{DB069C12-E90F-45B7-9937-3A2C7E9CA0D7}" destId="{C35B21DB-E2AB-4274-8FBC-D1002F3062BD}" srcOrd="0" destOrd="0" presId="urn:microsoft.com/office/officeart/2005/8/layout/lProcess2"/>
    <dgm:cxn modelId="{DEFB8994-E563-4D5C-A6D5-6B785443B183}" srcId="{8AFF5C03-E5DC-4052-8635-228C89F102EE}" destId="{2B1AAC38-54C9-4AB5-9101-258CF468218D}" srcOrd="0" destOrd="0" parTransId="{81360771-D5F3-4D0F-9B46-A26B9DFA341C}" sibTransId="{104B826B-A855-45F8-8BFB-A68EAD04DD05}"/>
    <dgm:cxn modelId="{90B5B32D-FF03-43E6-9019-3F562683D4A4}" srcId="{BE85BD9D-1BD8-4225-B2B3-CC25C218AAB8}" destId="{DB069C12-E90F-45B7-9937-3A2C7E9CA0D7}" srcOrd="2" destOrd="0" parTransId="{4D5AE205-4D1A-4612-BDDC-150CFA08FD51}" sibTransId="{0E2C0843-0CEC-4556-BC51-58715B130417}"/>
    <dgm:cxn modelId="{6A169090-B6AC-41A2-9CCE-0157A3D943FF}" srcId="{8AFF5C03-E5DC-4052-8635-228C89F102EE}" destId="{54C52868-FAB3-4EA7-8D64-B6EA04D2AF39}" srcOrd="2" destOrd="0" parTransId="{7E4AEDC1-2418-4749-9ECD-8E6EEC947937}" sibTransId="{98E6B48B-5674-4B36-B7D9-785AA3DB326B}"/>
    <dgm:cxn modelId="{4921FBEC-4AA4-4878-8400-B71A8902525E}" type="presOf" srcId="{DD573E3E-68EC-41AD-906B-41B1B4EEE63D}" destId="{1563F568-4EC1-45EC-AF0F-5B54DC22E55C}" srcOrd="0" destOrd="0" presId="urn:microsoft.com/office/officeart/2005/8/layout/lProcess2"/>
    <dgm:cxn modelId="{E2A1713F-91F2-45F9-BFD8-697ACD38F5C3}" type="presOf" srcId="{BE85BD9D-1BD8-4225-B2B3-CC25C218AAB8}" destId="{09937B54-C8A1-47B3-9E28-731BA54F71CC}" srcOrd="0" destOrd="0" presId="urn:microsoft.com/office/officeart/2005/8/layout/lProcess2"/>
    <dgm:cxn modelId="{F29A8C1A-7DFE-406A-AAC6-8B55151DBC4D}" type="presOf" srcId="{159721AE-EF19-4923-A8AF-C663684D36BB}" destId="{38712413-978E-4D76-8ED2-3BBD2EBCEFEF}" srcOrd="0" destOrd="0" presId="urn:microsoft.com/office/officeart/2005/8/layout/lProcess2"/>
    <dgm:cxn modelId="{3FB118CC-452A-4D2F-8547-833B8DF00B55}" type="presOf" srcId="{1619B5E9-89D2-44E7-9139-4EA6F61F5B06}" destId="{4C4CD902-03ED-4F70-959A-47991B548DE2}" srcOrd="0" destOrd="0" presId="urn:microsoft.com/office/officeart/2005/8/layout/lProcess2"/>
    <dgm:cxn modelId="{0599FC5C-7590-4E96-B50F-7A27802CF010}" srcId="{1619B5E9-89D2-44E7-9139-4EA6F61F5B06}" destId="{8AFF5C03-E5DC-4052-8635-228C89F102EE}" srcOrd="1" destOrd="0" parTransId="{D165A48E-62D5-4857-B972-CF27C9857695}" sibTransId="{AD5A2611-20A8-4B5C-B635-DA69B63F9469}"/>
    <dgm:cxn modelId="{9AA9C95C-940E-420A-930A-4FBD6B5F0B99}" srcId="{1619B5E9-89D2-44E7-9139-4EA6F61F5B06}" destId="{AF351EE5-166E-4145-94EF-51EE6580850F}" srcOrd="4" destOrd="0" parTransId="{CC3AB4D1-64F2-4C65-A62B-CC4321427B97}" sibTransId="{4298358E-2C1F-4C1C-8BB1-BEF38F431744}"/>
    <dgm:cxn modelId="{061A6811-6178-4E79-BE0B-88F1A927271D}" type="presOf" srcId="{18825794-1A03-477C-B3B8-CB897DDD7622}" destId="{F766FB5F-E38B-451C-B3D3-F1A742C10962}" srcOrd="1" destOrd="0" presId="urn:microsoft.com/office/officeart/2005/8/layout/lProcess2"/>
    <dgm:cxn modelId="{3D829B86-B62F-4DB0-8893-0A99E9EDF905}" srcId="{DA30850A-3AB8-47A4-8D06-A4583C3D4B85}" destId="{2B2D863C-9DCB-4674-B1E9-F359426F6B7E}" srcOrd="0" destOrd="0" parTransId="{B68F8DFF-4A46-4C66-A154-949F4929C513}" sibTransId="{2B79A364-A884-4B1B-B88A-0F6D07D44337}"/>
    <dgm:cxn modelId="{16C78EFD-4A92-4DDA-BFE0-2FB8D7574E88}" type="presOf" srcId="{DA30850A-3AB8-47A4-8D06-A4583C3D4B85}" destId="{61DDFD0B-F3B4-49F1-B5F1-5F17BBB35E00}" srcOrd="1" destOrd="0" presId="urn:microsoft.com/office/officeart/2005/8/layout/lProcess2"/>
    <dgm:cxn modelId="{883F301B-7561-43F3-88EB-37296E484A57}" type="presOf" srcId="{2B1AAC38-54C9-4AB5-9101-258CF468218D}" destId="{E389C62D-A401-4AD9-BFEF-25F854E247E0}" srcOrd="0" destOrd="0" presId="urn:microsoft.com/office/officeart/2005/8/layout/lProcess2"/>
    <dgm:cxn modelId="{32329B62-7219-4909-9382-0DEF3216D1C6}" srcId="{DA30850A-3AB8-47A4-8D06-A4583C3D4B85}" destId="{54F8EA13-3DAD-4C35-939D-73C9ED0F1C6D}" srcOrd="1" destOrd="0" parTransId="{5EFBFB5A-FD84-434A-823E-32A40193BD38}" sibTransId="{38639DA2-66BE-4A06-AC71-3DEF4274F7C5}"/>
    <dgm:cxn modelId="{7B6ED163-5BFF-43CB-B01A-A249247A5AEB}" type="presOf" srcId="{54F8EA13-3DAD-4C35-939D-73C9ED0F1C6D}" destId="{E11E3261-91F8-4B40-9062-7CDB38237A3F}" srcOrd="0" destOrd="0" presId="urn:microsoft.com/office/officeart/2005/8/layout/lProcess2"/>
    <dgm:cxn modelId="{2B0E6D01-3357-488C-9293-BAB89D5FF566}" srcId="{18825794-1A03-477C-B3B8-CB897DDD7622}" destId="{7FBFE5D8-D11D-4771-A8C6-40D71A46FE8F}" srcOrd="1" destOrd="0" parTransId="{3D78E9AF-CBFD-45C7-A6B4-38D0F26F2779}" sibTransId="{1322DE9A-19AB-442B-86FE-901E0967C9B8}"/>
    <dgm:cxn modelId="{906B90B0-5A36-4091-A468-58AA61E37A68}" type="presOf" srcId="{2B2D863C-9DCB-4674-B1E9-F359426F6B7E}" destId="{EE350FB2-8987-4E78-BCFE-CEBC4315550C}" srcOrd="0" destOrd="0" presId="urn:microsoft.com/office/officeart/2005/8/layout/lProcess2"/>
    <dgm:cxn modelId="{503023AD-7B02-43B3-B330-40AA9B3E8A42}" type="presOf" srcId="{4AE84B89-C167-4648-B914-2B74E8D80DCE}" destId="{1B7369E7-4228-4EA9-830E-6FC685E5B27E}" srcOrd="0" destOrd="0" presId="urn:microsoft.com/office/officeart/2005/8/layout/lProcess2"/>
    <dgm:cxn modelId="{6D3DE09E-3C9F-4C27-B5AF-2F4BCAEF247B}" type="presOf" srcId="{BE85BD9D-1BD8-4225-B2B3-CC25C218AAB8}" destId="{BC1D1F74-246E-4C2F-A521-F114999F8354}" srcOrd="1" destOrd="0" presId="urn:microsoft.com/office/officeart/2005/8/layout/lProcess2"/>
    <dgm:cxn modelId="{EFD63690-4712-4805-8A9C-C4BAE8DE5A82}" type="presOf" srcId="{3CDCEEDB-3B87-44B3-80FB-BEAA6F6BA3D2}" destId="{7DB832D5-57CD-475C-A618-DBDB228162F3}" srcOrd="0" destOrd="0" presId="urn:microsoft.com/office/officeart/2005/8/layout/lProcess2"/>
    <dgm:cxn modelId="{DA89CD2D-4C58-4E26-B623-A115701504DB}" type="presOf" srcId="{8AFF5C03-E5DC-4052-8635-228C89F102EE}" destId="{0F088068-819E-4103-8278-D40BA00CA64D}" srcOrd="1" destOrd="0" presId="urn:microsoft.com/office/officeart/2005/8/layout/lProcess2"/>
    <dgm:cxn modelId="{2B2F5BD8-07F3-4DF8-A9DD-3DC556AE86D5}" srcId="{8AFF5C03-E5DC-4052-8635-228C89F102EE}" destId="{4AE84B89-C167-4648-B914-2B74E8D80DCE}" srcOrd="1" destOrd="0" parTransId="{E0BBD681-1B25-4602-94E7-31C744F163A2}" sibTransId="{41592B1F-5E50-4B88-A513-942E20C6ED26}"/>
    <dgm:cxn modelId="{EA5A7B73-4ED6-41ED-8182-C8383DEBF9BD}" type="presOf" srcId="{96D463DB-81E8-4805-9B79-ADB87B5FFAF8}" destId="{E388E3BD-21C2-485D-8319-367E687FCCC0}" srcOrd="0" destOrd="0" presId="urn:microsoft.com/office/officeart/2005/8/layout/lProcess2"/>
    <dgm:cxn modelId="{326E5C03-2DD2-414D-8E4E-A5758217D23C}" srcId="{AF351EE5-166E-4145-94EF-51EE6580850F}" destId="{8C0C53BC-E662-4132-87A1-31D4783EA1A8}" srcOrd="1" destOrd="0" parTransId="{31CC75A4-3A73-459A-93B3-7BF72687C04F}" sibTransId="{D9FFDBC3-DE29-4DDB-8730-BFEB2269A385}"/>
    <dgm:cxn modelId="{2F138EC8-4ADC-4F83-946D-80276BCC9334}" type="presOf" srcId="{18825794-1A03-477C-B3B8-CB897DDD7622}" destId="{46628958-771A-4413-931B-FCB3AC3B7124}" srcOrd="0" destOrd="0" presId="urn:microsoft.com/office/officeart/2005/8/layout/lProcess2"/>
    <dgm:cxn modelId="{CEDFD5B2-84FC-41E2-A8B6-371CA149E190}" type="presOf" srcId="{AF351EE5-166E-4145-94EF-51EE6580850F}" destId="{6F283DDC-F449-498C-9DC0-1796E613E118}" srcOrd="0" destOrd="0" presId="urn:microsoft.com/office/officeart/2005/8/layout/lProcess2"/>
    <dgm:cxn modelId="{E5C1411A-0914-4112-B16D-B01121764E8D}" type="presOf" srcId="{54C52868-FAB3-4EA7-8D64-B6EA04D2AF39}" destId="{6B675A0D-C10B-4A4B-A064-B01678B2F766}" srcOrd="0" destOrd="0" presId="urn:microsoft.com/office/officeart/2005/8/layout/lProcess2"/>
    <dgm:cxn modelId="{828F8AF5-E2BE-4CF2-BAA6-85565FC809C2}" srcId="{18825794-1A03-477C-B3B8-CB897DDD7622}" destId="{D79BDC7E-AE62-415B-96D5-854BC29952F1}" srcOrd="2" destOrd="0" parTransId="{167E1328-F2C9-4040-A315-483A28D2FF42}" sibTransId="{88140254-FAD1-4BCB-9E28-65D83EDF21D5}"/>
    <dgm:cxn modelId="{E58C0761-C8D2-47B2-B409-186377984A1C}" srcId="{BE85BD9D-1BD8-4225-B2B3-CC25C218AAB8}" destId="{92D1985F-BACA-4F8D-BBE5-EB1C1BC5FA7F}" srcOrd="0" destOrd="0" parTransId="{FCEA202E-EE44-4E7E-AAC1-8B1F4B3D58D4}" sibTransId="{CF0A26C1-DBC7-4E7E-A383-4E51319122C6}"/>
    <dgm:cxn modelId="{236FA142-918E-47C1-B873-823CAACA94E7}" type="presOf" srcId="{DA30850A-3AB8-47A4-8D06-A4583C3D4B85}" destId="{82A2C237-59D5-4972-A414-089C8D9261DC}" srcOrd="0" destOrd="0" presId="urn:microsoft.com/office/officeart/2005/8/layout/lProcess2"/>
    <dgm:cxn modelId="{8F0FDBA6-E750-4166-A8C1-0C144D88466C}" type="presOf" srcId="{7FBFE5D8-D11D-4771-A8C6-40D71A46FE8F}" destId="{23A7269B-B148-4A7F-BC92-C8F29E184354}" srcOrd="0" destOrd="0" presId="urn:microsoft.com/office/officeart/2005/8/layout/lProcess2"/>
    <dgm:cxn modelId="{07EE0728-6AE2-4B0B-B3DB-30C1E34C840C}" srcId="{1619B5E9-89D2-44E7-9139-4EA6F61F5B06}" destId="{18825794-1A03-477C-B3B8-CB897DDD7622}" srcOrd="3" destOrd="0" parTransId="{B2616C13-D937-4F12-B9CE-BEB6708BDF7C}" sibTransId="{FC483B51-7822-4AD4-9939-F88EEDA0A638}"/>
    <dgm:cxn modelId="{10BE55DE-2ABF-4A8A-BE57-E1BEE695DF04}" srcId="{18825794-1A03-477C-B3B8-CB897DDD7622}" destId="{3CDCEEDB-3B87-44B3-80FB-BEAA6F6BA3D2}" srcOrd="0" destOrd="0" parTransId="{242CAAC2-EEE6-4DCE-9E58-3574EC3354E4}" sibTransId="{25C9FE07-D68B-4FB1-9028-1A188861602E}"/>
    <dgm:cxn modelId="{AEF0E762-AFA6-4299-A82E-FA9637501B21}" type="presOf" srcId="{92D1985F-BACA-4F8D-BBE5-EB1C1BC5FA7F}" destId="{5C835E2B-C661-40BD-B07B-8CCDD4F2F766}" srcOrd="0" destOrd="0" presId="urn:microsoft.com/office/officeart/2005/8/layout/lProcess2"/>
    <dgm:cxn modelId="{C4A58604-4164-4D08-9175-BF7F520650D7}" type="presOf" srcId="{AF351EE5-166E-4145-94EF-51EE6580850F}" destId="{56E4D348-0B35-4586-9588-E171A0D40812}" srcOrd="1" destOrd="0" presId="urn:microsoft.com/office/officeart/2005/8/layout/lProcess2"/>
    <dgm:cxn modelId="{B7E6B7CF-836A-4A00-B501-DE3BBA575DED}" srcId="{1619B5E9-89D2-44E7-9139-4EA6F61F5B06}" destId="{DA30850A-3AB8-47A4-8D06-A4583C3D4B85}" srcOrd="2" destOrd="0" parTransId="{8A4E55A9-F3BE-4EFE-8D42-060314478550}" sibTransId="{DFDCAA81-1BD1-4E5D-931B-F3B77C3150E8}"/>
    <dgm:cxn modelId="{8277CBB2-259C-48DE-9865-E520435114C2}" type="presOf" srcId="{D79BDC7E-AE62-415B-96D5-854BC29952F1}" destId="{EEE121ED-7C49-45F4-A7BC-2229C298DC3E}" srcOrd="0" destOrd="0" presId="urn:microsoft.com/office/officeart/2005/8/layout/lProcess2"/>
    <dgm:cxn modelId="{ECECE34C-F3FF-4A76-99E6-1DAB9EB00891}" type="presOf" srcId="{8AFF5C03-E5DC-4052-8635-228C89F102EE}" destId="{B01EB0D0-F531-4B34-AFEC-A1FD550CB1F7}" srcOrd="0" destOrd="0" presId="urn:microsoft.com/office/officeart/2005/8/layout/lProcess2"/>
    <dgm:cxn modelId="{E8F8AAB1-61D0-4E63-B910-88A1472C29ED}" srcId="{AF351EE5-166E-4145-94EF-51EE6580850F}" destId="{9520B25E-863A-40D5-B1FB-B67F6192CECC}" srcOrd="2" destOrd="0" parTransId="{24936AC6-8B8A-474F-B0B5-D618D921604A}" sibTransId="{2785B869-DF85-4202-BB42-621799380D82}"/>
    <dgm:cxn modelId="{4254B6EA-8201-4FF7-A121-9564B64EBEEF}" srcId="{BE85BD9D-1BD8-4225-B2B3-CC25C218AAB8}" destId="{96D463DB-81E8-4805-9B79-ADB87B5FFAF8}" srcOrd="1" destOrd="0" parTransId="{A5A27A80-A943-4E54-A885-1EA31EB6AAFB}" sibTransId="{39730DC1-673C-47BC-9BA1-4F6FF01DC627}"/>
    <dgm:cxn modelId="{6E4E84BC-188E-4276-9A01-36DE3260AD5D}" type="presParOf" srcId="{4C4CD902-03ED-4F70-959A-47991B548DE2}" destId="{925FF2D7-9A6C-4641-82A3-FA449BF866C0}" srcOrd="0" destOrd="0" presId="urn:microsoft.com/office/officeart/2005/8/layout/lProcess2"/>
    <dgm:cxn modelId="{838BA4F3-5C65-4117-BB9E-0261DBD8644F}" type="presParOf" srcId="{925FF2D7-9A6C-4641-82A3-FA449BF866C0}" destId="{09937B54-C8A1-47B3-9E28-731BA54F71CC}" srcOrd="0" destOrd="0" presId="urn:microsoft.com/office/officeart/2005/8/layout/lProcess2"/>
    <dgm:cxn modelId="{2C11CC23-9E0A-4E45-98F9-D2EF7CE7833D}" type="presParOf" srcId="{925FF2D7-9A6C-4641-82A3-FA449BF866C0}" destId="{BC1D1F74-246E-4C2F-A521-F114999F8354}" srcOrd="1" destOrd="0" presId="urn:microsoft.com/office/officeart/2005/8/layout/lProcess2"/>
    <dgm:cxn modelId="{B2C82A0A-37A5-441F-B31D-A1D378ACDBE5}" type="presParOf" srcId="{925FF2D7-9A6C-4641-82A3-FA449BF866C0}" destId="{781AF288-C1BE-4909-89C6-782DCEEE2DC0}" srcOrd="2" destOrd="0" presId="urn:microsoft.com/office/officeart/2005/8/layout/lProcess2"/>
    <dgm:cxn modelId="{50321155-A75C-467B-988B-C64F769AF7C4}" type="presParOf" srcId="{781AF288-C1BE-4909-89C6-782DCEEE2DC0}" destId="{EA0ADBBE-0C70-4D83-9A37-8D234FCB2A18}" srcOrd="0" destOrd="0" presId="urn:microsoft.com/office/officeart/2005/8/layout/lProcess2"/>
    <dgm:cxn modelId="{FD336D4F-4925-488B-8191-D829B820A5A3}" type="presParOf" srcId="{EA0ADBBE-0C70-4D83-9A37-8D234FCB2A18}" destId="{5C835E2B-C661-40BD-B07B-8CCDD4F2F766}" srcOrd="0" destOrd="0" presId="urn:microsoft.com/office/officeart/2005/8/layout/lProcess2"/>
    <dgm:cxn modelId="{B4BEF9D2-6A4F-4151-B008-C0AC4B9E4E46}" type="presParOf" srcId="{EA0ADBBE-0C70-4D83-9A37-8D234FCB2A18}" destId="{47D98E8C-5275-40D3-8C27-7FF4D4AFA3EA}" srcOrd="1" destOrd="0" presId="urn:microsoft.com/office/officeart/2005/8/layout/lProcess2"/>
    <dgm:cxn modelId="{DEB1DDD8-ABFD-4500-B826-CE903F143159}" type="presParOf" srcId="{EA0ADBBE-0C70-4D83-9A37-8D234FCB2A18}" destId="{E388E3BD-21C2-485D-8319-367E687FCCC0}" srcOrd="2" destOrd="0" presId="urn:microsoft.com/office/officeart/2005/8/layout/lProcess2"/>
    <dgm:cxn modelId="{106ADECC-F20B-49FC-ABE6-89DC1A9D6967}" type="presParOf" srcId="{EA0ADBBE-0C70-4D83-9A37-8D234FCB2A18}" destId="{F79036B6-FAEE-4C30-BD5A-6757878A0D4D}" srcOrd="3" destOrd="0" presId="urn:microsoft.com/office/officeart/2005/8/layout/lProcess2"/>
    <dgm:cxn modelId="{D2800193-EE0E-4060-9E77-EEF45D24AD6F}" type="presParOf" srcId="{EA0ADBBE-0C70-4D83-9A37-8D234FCB2A18}" destId="{C35B21DB-E2AB-4274-8FBC-D1002F3062BD}" srcOrd="4" destOrd="0" presId="urn:microsoft.com/office/officeart/2005/8/layout/lProcess2"/>
    <dgm:cxn modelId="{2EAA28FF-263B-4A88-BE80-09D55EC8CFF4}" type="presParOf" srcId="{4C4CD902-03ED-4F70-959A-47991B548DE2}" destId="{C61FF997-F669-4CD0-89B1-A74120D9C63D}" srcOrd="1" destOrd="0" presId="urn:microsoft.com/office/officeart/2005/8/layout/lProcess2"/>
    <dgm:cxn modelId="{368ACEED-C7A7-41C1-B330-A3235540C886}" type="presParOf" srcId="{4C4CD902-03ED-4F70-959A-47991B548DE2}" destId="{7AACA9C4-06B8-474D-BF0B-FDAE029706A4}" srcOrd="2" destOrd="0" presId="urn:microsoft.com/office/officeart/2005/8/layout/lProcess2"/>
    <dgm:cxn modelId="{3BF960DD-FA88-422D-BCC3-D0D4BC0205E3}" type="presParOf" srcId="{7AACA9C4-06B8-474D-BF0B-FDAE029706A4}" destId="{B01EB0D0-F531-4B34-AFEC-A1FD550CB1F7}" srcOrd="0" destOrd="0" presId="urn:microsoft.com/office/officeart/2005/8/layout/lProcess2"/>
    <dgm:cxn modelId="{5E52C222-B7D2-4825-9DE2-C5A20A6EAFF3}" type="presParOf" srcId="{7AACA9C4-06B8-474D-BF0B-FDAE029706A4}" destId="{0F088068-819E-4103-8278-D40BA00CA64D}" srcOrd="1" destOrd="0" presId="urn:microsoft.com/office/officeart/2005/8/layout/lProcess2"/>
    <dgm:cxn modelId="{961FF2B6-544E-4FF1-9313-65BD065FDFCC}" type="presParOf" srcId="{7AACA9C4-06B8-474D-BF0B-FDAE029706A4}" destId="{B750B9F6-B237-4BF1-967A-E9D6257C9FC3}" srcOrd="2" destOrd="0" presId="urn:microsoft.com/office/officeart/2005/8/layout/lProcess2"/>
    <dgm:cxn modelId="{CCC918E9-CFF6-4A04-A3C3-91412FBA555A}" type="presParOf" srcId="{B750B9F6-B237-4BF1-967A-E9D6257C9FC3}" destId="{7D45110E-26CD-4D2E-8D81-BF703EAA5D46}" srcOrd="0" destOrd="0" presId="urn:microsoft.com/office/officeart/2005/8/layout/lProcess2"/>
    <dgm:cxn modelId="{74ADA493-09FF-48B9-917E-2824945461CB}" type="presParOf" srcId="{7D45110E-26CD-4D2E-8D81-BF703EAA5D46}" destId="{E389C62D-A401-4AD9-BFEF-25F854E247E0}" srcOrd="0" destOrd="0" presId="urn:microsoft.com/office/officeart/2005/8/layout/lProcess2"/>
    <dgm:cxn modelId="{7D8E0D49-CC50-4A1E-BAB4-F2B5C622BF6F}" type="presParOf" srcId="{7D45110E-26CD-4D2E-8D81-BF703EAA5D46}" destId="{705A4908-5BD7-45F3-AA5D-4911A73ACB22}" srcOrd="1" destOrd="0" presId="urn:microsoft.com/office/officeart/2005/8/layout/lProcess2"/>
    <dgm:cxn modelId="{844CEF86-006F-4BA9-9F14-2C88028BD2D7}" type="presParOf" srcId="{7D45110E-26CD-4D2E-8D81-BF703EAA5D46}" destId="{1B7369E7-4228-4EA9-830E-6FC685E5B27E}" srcOrd="2" destOrd="0" presId="urn:microsoft.com/office/officeart/2005/8/layout/lProcess2"/>
    <dgm:cxn modelId="{F5C1BC73-65C9-47AA-9F81-F661A8483E10}" type="presParOf" srcId="{7D45110E-26CD-4D2E-8D81-BF703EAA5D46}" destId="{10D1D89C-1444-4FB7-AC2A-EE5845D73FEC}" srcOrd="3" destOrd="0" presId="urn:microsoft.com/office/officeart/2005/8/layout/lProcess2"/>
    <dgm:cxn modelId="{6CE85D15-426E-4613-8EBA-AC2AC1758109}" type="presParOf" srcId="{7D45110E-26CD-4D2E-8D81-BF703EAA5D46}" destId="{6B675A0D-C10B-4A4B-A064-B01678B2F766}" srcOrd="4" destOrd="0" presId="urn:microsoft.com/office/officeart/2005/8/layout/lProcess2"/>
    <dgm:cxn modelId="{ED542232-0550-4AA8-BED4-A36F86A45A34}" type="presParOf" srcId="{4C4CD902-03ED-4F70-959A-47991B548DE2}" destId="{AE116DA7-14CC-49E3-AC20-CB4EE318E3EF}" srcOrd="3" destOrd="0" presId="urn:microsoft.com/office/officeart/2005/8/layout/lProcess2"/>
    <dgm:cxn modelId="{60EA2822-D8D7-4DB5-9C55-B3BB1B8616DF}" type="presParOf" srcId="{4C4CD902-03ED-4F70-959A-47991B548DE2}" destId="{EED80412-B79F-4409-9187-69E122B90A01}" srcOrd="4" destOrd="0" presId="urn:microsoft.com/office/officeart/2005/8/layout/lProcess2"/>
    <dgm:cxn modelId="{E48880DC-5907-4A22-9D1E-25E3FAF3527C}" type="presParOf" srcId="{EED80412-B79F-4409-9187-69E122B90A01}" destId="{82A2C237-59D5-4972-A414-089C8D9261DC}" srcOrd="0" destOrd="0" presId="urn:microsoft.com/office/officeart/2005/8/layout/lProcess2"/>
    <dgm:cxn modelId="{C04A9F20-96DF-4893-980E-2104F2A187DC}" type="presParOf" srcId="{EED80412-B79F-4409-9187-69E122B90A01}" destId="{61DDFD0B-F3B4-49F1-B5F1-5F17BBB35E00}" srcOrd="1" destOrd="0" presId="urn:microsoft.com/office/officeart/2005/8/layout/lProcess2"/>
    <dgm:cxn modelId="{D6105647-1607-429D-8B82-C629CA1BD9F0}" type="presParOf" srcId="{EED80412-B79F-4409-9187-69E122B90A01}" destId="{9DCCA35D-1902-4CC3-913E-FF405976B7E2}" srcOrd="2" destOrd="0" presId="urn:microsoft.com/office/officeart/2005/8/layout/lProcess2"/>
    <dgm:cxn modelId="{89BEC923-B48B-49BB-AF97-933779DE0659}" type="presParOf" srcId="{9DCCA35D-1902-4CC3-913E-FF405976B7E2}" destId="{3CDED367-B450-41A9-A262-167D5B550957}" srcOrd="0" destOrd="0" presId="urn:microsoft.com/office/officeart/2005/8/layout/lProcess2"/>
    <dgm:cxn modelId="{260DA5A4-21B2-4B8C-B0DB-7694C2F3D009}" type="presParOf" srcId="{3CDED367-B450-41A9-A262-167D5B550957}" destId="{EE350FB2-8987-4E78-BCFE-CEBC4315550C}" srcOrd="0" destOrd="0" presId="urn:microsoft.com/office/officeart/2005/8/layout/lProcess2"/>
    <dgm:cxn modelId="{ADB3F87A-79C0-4296-9775-63BCD7E3A7C7}" type="presParOf" srcId="{3CDED367-B450-41A9-A262-167D5B550957}" destId="{B6412DC9-5140-43C3-9E56-4BEF464C9452}" srcOrd="1" destOrd="0" presId="urn:microsoft.com/office/officeart/2005/8/layout/lProcess2"/>
    <dgm:cxn modelId="{019E6C6B-F039-4137-848F-59531D039119}" type="presParOf" srcId="{3CDED367-B450-41A9-A262-167D5B550957}" destId="{E11E3261-91F8-4B40-9062-7CDB38237A3F}" srcOrd="2" destOrd="0" presId="urn:microsoft.com/office/officeart/2005/8/layout/lProcess2"/>
    <dgm:cxn modelId="{9EAF114F-C62B-4DF1-BFA8-F854D068C3F0}" type="presParOf" srcId="{3CDED367-B450-41A9-A262-167D5B550957}" destId="{15637D6C-B4B2-4B61-A6B1-AF7921C370B3}" srcOrd="3" destOrd="0" presId="urn:microsoft.com/office/officeart/2005/8/layout/lProcess2"/>
    <dgm:cxn modelId="{C9BE0B0C-D77E-4380-80BE-BA96E9D53E04}" type="presParOf" srcId="{3CDED367-B450-41A9-A262-167D5B550957}" destId="{1563F568-4EC1-45EC-AF0F-5B54DC22E55C}" srcOrd="4" destOrd="0" presId="urn:microsoft.com/office/officeart/2005/8/layout/lProcess2"/>
    <dgm:cxn modelId="{544BA412-38E6-4E77-A198-C5EB5515182A}" type="presParOf" srcId="{4C4CD902-03ED-4F70-959A-47991B548DE2}" destId="{2A3BFE14-BB85-404E-B1BB-1702F81EE619}" srcOrd="5" destOrd="0" presId="urn:microsoft.com/office/officeart/2005/8/layout/lProcess2"/>
    <dgm:cxn modelId="{8EAA0F6A-1787-4BB5-9164-E37C0182978D}" type="presParOf" srcId="{4C4CD902-03ED-4F70-959A-47991B548DE2}" destId="{D1A3E807-8055-4884-8993-A168ECD6305E}" srcOrd="6" destOrd="0" presId="urn:microsoft.com/office/officeart/2005/8/layout/lProcess2"/>
    <dgm:cxn modelId="{E903700E-C5CD-4546-9AA2-A0873CD50E22}" type="presParOf" srcId="{D1A3E807-8055-4884-8993-A168ECD6305E}" destId="{46628958-771A-4413-931B-FCB3AC3B7124}" srcOrd="0" destOrd="0" presId="urn:microsoft.com/office/officeart/2005/8/layout/lProcess2"/>
    <dgm:cxn modelId="{539C9088-34E5-46EE-90D9-3E27A7F7F3D0}" type="presParOf" srcId="{D1A3E807-8055-4884-8993-A168ECD6305E}" destId="{F766FB5F-E38B-451C-B3D3-F1A742C10962}" srcOrd="1" destOrd="0" presId="urn:microsoft.com/office/officeart/2005/8/layout/lProcess2"/>
    <dgm:cxn modelId="{89A48F03-1EB6-44B7-9B99-0E443E4072C0}" type="presParOf" srcId="{D1A3E807-8055-4884-8993-A168ECD6305E}" destId="{5072837C-0829-4565-9E39-99306FDE409C}" srcOrd="2" destOrd="0" presId="urn:microsoft.com/office/officeart/2005/8/layout/lProcess2"/>
    <dgm:cxn modelId="{45B081FF-350C-452C-BB24-D68FA635AA4B}" type="presParOf" srcId="{5072837C-0829-4565-9E39-99306FDE409C}" destId="{6E956E8B-84DD-4DFD-9733-7DEB3692FAFC}" srcOrd="0" destOrd="0" presId="urn:microsoft.com/office/officeart/2005/8/layout/lProcess2"/>
    <dgm:cxn modelId="{C1EDEA3C-1AD6-4D80-ABC5-A545D8D5AFF9}" type="presParOf" srcId="{6E956E8B-84DD-4DFD-9733-7DEB3692FAFC}" destId="{7DB832D5-57CD-475C-A618-DBDB228162F3}" srcOrd="0" destOrd="0" presId="urn:microsoft.com/office/officeart/2005/8/layout/lProcess2"/>
    <dgm:cxn modelId="{4944C7F8-A0DD-400E-AF3E-7CFA84CE6527}" type="presParOf" srcId="{6E956E8B-84DD-4DFD-9733-7DEB3692FAFC}" destId="{DE42699F-904E-4F8A-818A-4593C51D2E63}" srcOrd="1" destOrd="0" presId="urn:microsoft.com/office/officeart/2005/8/layout/lProcess2"/>
    <dgm:cxn modelId="{7CEA4379-6EE6-48E8-9C56-D648A2E1290B}" type="presParOf" srcId="{6E956E8B-84DD-4DFD-9733-7DEB3692FAFC}" destId="{23A7269B-B148-4A7F-BC92-C8F29E184354}" srcOrd="2" destOrd="0" presId="urn:microsoft.com/office/officeart/2005/8/layout/lProcess2"/>
    <dgm:cxn modelId="{8DE8A221-61BE-4BB9-B293-A2535CF5609D}" type="presParOf" srcId="{6E956E8B-84DD-4DFD-9733-7DEB3692FAFC}" destId="{3769D0C5-0CC7-4CC4-B31C-FE5D6923D39D}" srcOrd="3" destOrd="0" presId="urn:microsoft.com/office/officeart/2005/8/layout/lProcess2"/>
    <dgm:cxn modelId="{CCCD61BB-D0A2-458D-8BFD-15EEBB710B5B}" type="presParOf" srcId="{6E956E8B-84DD-4DFD-9733-7DEB3692FAFC}" destId="{EEE121ED-7C49-45F4-A7BC-2229C298DC3E}" srcOrd="4" destOrd="0" presId="urn:microsoft.com/office/officeart/2005/8/layout/lProcess2"/>
    <dgm:cxn modelId="{6A0F873D-5790-4A49-84AF-0A888BADF919}" type="presParOf" srcId="{4C4CD902-03ED-4F70-959A-47991B548DE2}" destId="{32B4DE09-D2B5-434D-81B9-5A8E423C8B45}" srcOrd="7" destOrd="0" presId="urn:microsoft.com/office/officeart/2005/8/layout/lProcess2"/>
    <dgm:cxn modelId="{9EC8A123-E13B-4215-B200-449237F2DD87}" type="presParOf" srcId="{4C4CD902-03ED-4F70-959A-47991B548DE2}" destId="{2B041269-ABC9-4D78-8212-2FAC36E348EB}" srcOrd="8" destOrd="0" presId="urn:microsoft.com/office/officeart/2005/8/layout/lProcess2"/>
    <dgm:cxn modelId="{A0E66866-7DC2-4CC6-93D8-136A37A271C5}" type="presParOf" srcId="{2B041269-ABC9-4D78-8212-2FAC36E348EB}" destId="{6F283DDC-F449-498C-9DC0-1796E613E118}" srcOrd="0" destOrd="0" presId="urn:microsoft.com/office/officeart/2005/8/layout/lProcess2"/>
    <dgm:cxn modelId="{BF5BB675-FE1F-4825-9464-4ACA0E8B24CB}" type="presParOf" srcId="{2B041269-ABC9-4D78-8212-2FAC36E348EB}" destId="{56E4D348-0B35-4586-9588-E171A0D40812}" srcOrd="1" destOrd="0" presId="urn:microsoft.com/office/officeart/2005/8/layout/lProcess2"/>
    <dgm:cxn modelId="{34E49B8D-E0F7-431F-ACAE-BBDD1D80B9A3}" type="presParOf" srcId="{2B041269-ABC9-4D78-8212-2FAC36E348EB}" destId="{8178F1AB-D684-4F85-87A2-2883FAA41190}" srcOrd="2" destOrd="0" presId="urn:microsoft.com/office/officeart/2005/8/layout/lProcess2"/>
    <dgm:cxn modelId="{6F4BCA13-15CE-43E6-85CC-B823CB333B54}" type="presParOf" srcId="{8178F1AB-D684-4F85-87A2-2883FAA41190}" destId="{CEECF72A-3876-46BF-9E86-7C6D80FA2188}" srcOrd="0" destOrd="0" presId="urn:microsoft.com/office/officeart/2005/8/layout/lProcess2"/>
    <dgm:cxn modelId="{B204BCC3-3954-4011-8AB4-BCC181FB0E2C}" type="presParOf" srcId="{CEECF72A-3876-46BF-9E86-7C6D80FA2188}" destId="{38712413-978E-4D76-8ED2-3BBD2EBCEFEF}" srcOrd="0" destOrd="0" presId="urn:microsoft.com/office/officeart/2005/8/layout/lProcess2"/>
    <dgm:cxn modelId="{85D9DB7F-613F-4F79-9408-C2F4F436D0B5}" type="presParOf" srcId="{CEECF72A-3876-46BF-9E86-7C6D80FA2188}" destId="{849C6490-FB3D-4C60-8319-67F7845264BD}" srcOrd="1" destOrd="0" presId="urn:microsoft.com/office/officeart/2005/8/layout/lProcess2"/>
    <dgm:cxn modelId="{9D08DEAB-1E13-4EF2-B3AD-9A1412C5F726}" type="presParOf" srcId="{CEECF72A-3876-46BF-9E86-7C6D80FA2188}" destId="{756B6E83-1BEF-4D6C-9069-9D43367E6CA6}" srcOrd="2" destOrd="0" presId="urn:microsoft.com/office/officeart/2005/8/layout/lProcess2"/>
    <dgm:cxn modelId="{59C0EDB8-63BC-4A17-8C0E-959BF94EAF23}" type="presParOf" srcId="{CEECF72A-3876-46BF-9E86-7C6D80FA2188}" destId="{07C19657-3E18-47D9-A084-D9F882789A01}" srcOrd="3" destOrd="0" presId="urn:microsoft.com/office/officeart/2005/8/layout/lProcess2"/>
    <dgm:cxn modelId="{55AE9C31-F354-4C7A-87FC-D16067B71074}" type="presParOf" srcId="{CEECF72A-3876-46BF-9E86-7C6D80FA2188}" destId="{4D208963-D14F-4D0D-9596-23ECA5D7145F}" srcOrd="4" destOrd="0" presId="urn:microsoft.com/office/officeart/2005/8/layout/l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BD4D3F-20F8-41D0-B2FD-3908BA7EA8BE}" type="doc">
      <dgm:prSet loTypeId="urn:microsoft.com/office/officeart/2005/8/layout/radia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B2E1AD65-F65E-40F7-A0FD-93C6F3683396}">
      <dgm:prSet phldrT="[Texto]" custT="1"/>
      <dgm:spPr/>
      <dgm:t>
        <a:bodyPr/>
        <a:lstStyle/>
        <a:p>
          <a:r>
            <a:rPr lang="pt-BR" sz="1600" b="1" dirty="0" smtClean="0">
              <a:latin typeface="Arial" pitchFamily="34" charset="0"/>
              <a:cs typeface="Arial" pitchFamily="34" charset="0"/>
            </a:rPr>
            <a:t>Desenvolvimento regional e local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89DCE0F1-E86C-4889-8DFA-4D5C18EFCE21}" type="parTrans" cxnId="{E0A809D2-1EB7-46D4-84C9-517E6B692DCD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782826B2-F86C-4856-85BC-E0B9293E5408}" type="sibTrans" cxnId="{E0A809D2-1EB7-46D4-84C9-517E6B692DCD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E6E79577-85A2-4CD0-B936-B0D2BCAA7DA3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Desenvolvimento tecnológico e industrial</a:t>
          </a:r>
          <a:endParaRPr lang="pt-BR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F056936-31DE-4024-BC11-8ABA46AA7AD2}" type="parTrans" cxnId="{9898FA73-5C98-4C21-BCED-0671B6E8D6AD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4BFF8886-DC1E-4537-A752-99593217E9A1}" type="sibTrans" cxnId="{9898FA73-5C98-4C21-BCED-0671B6E8D6AD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442D4907-B709-4B90-92F5-276CC100F57D}">
      <dgm:prSet phldrT="[Texto]" custT="1"/>
      <dgm:spPr/>
      <dgm:t>
        <a:bodyPr/>
        <a:lstStyle/>
        <a:p>
          <a:r>
            <a:rPr lang="pt-BR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Geração de empregos</a:t>
          </a:r>
          <a:endParaRPr lang="pt-BR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DED821F-C30F-44B4-B749-7A8DE295E215}" type="parTrans" cxnId="{4AF013C8-0A87-4221-A7D6-450007FF307A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8B32E19A-6E87-4A72-87CB-8831B0A3F04C}" type="sibTrans" cxnId="{4AF013C8-0A87-4221-A7D6-450007FF307A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5E3CFC5C-32BF-449B-82C7-8B77F372C9E2}">
      <dgm:prSet phldrT="[Texto]" custT="1"/>
      <dgm:spPr/>
      <dgm:t>
        <a:bodyPr/>
        <a:lstStyle/>
        <a:p>
          <a:r>
            <a:rPr lang="pt-BR" sz="1600" b="1" dirty="0" smtClean="0">
              <a:latin typeface="Arial" pitchFamily="34" charset="0"/>
              <a:cs typeface="Arial" pitchFamily="34" charset="0"/>
            </a:rPr>
            <a:t>Independência energética</a:t>
          </a:r>
          <a:endParaRPr lang="pt-BR" sz="1600" b="1" dirty="0">
            <a:latin typeface="Arial" pitchFamily="34" charset="0"/>
            <a:cs typeface="Arial" pitchFamily="34" charset="0"/>
          </a:endParaRPr>
        </a:p>
      </dgm:t>
    </dgm:pt>
    <dgm:pt modelId="{6169627F-5839-4FE3-ABD7-B89AD2B3CBDA}" type="parTrans" cxnId="{E9079119-9852-4F0A-8341-E889A99ED803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8A8151B4-D7BB-44FC-8E09-C4376AAD40F3}" type="sibTrans" cxnId="{E9079119-9852-4F0A-8341-E889A99ED803}">
      <dgm:prSet/>
      <dgm:spPr/>
      <dgm:t>
        <a:bodyPr/>
        <a:lstStyle/>
        <a:p>
          <a:endParaRPr lang="pt-BR">
            <a:latin typeface="Arial" pitchFamily="34" charset="0"/>
            <a:cs typeface="Arial" pitchFamily="34" charset="0"/>
          </a:endParaRPr>
        </a:p>
      </dgm:t>
    </dgm:pt>
    <dgm:pt modelId="{D12FC317-1099-4D98-82BA-02FDC1F2BC0A}" type="pres">
      <dgm:prSet presAssocID="{38BD4D3F-20F8-41D0-B2FD-3908BA7EA8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9C9808E-916D-4A80-B906-F7AAB7A6602B}" type="pres">
      <dgm:prSet presAssocID="{B2E1AD65-F65E-40F7-A0FD-93C6F3683396}" presName="centerShape" presStyleLbl="node0" presStyleIdx="0" presStyleCnt="1" custScaleX="176451" custScaleY="118198" custLinFactNeighborX="495" custLinFactNeighborY="7893"/>
      <dgm:spPr/>
      <dgm:t>
        <a:bodyPr/>
        <a:lstStyle/>
        <a:p>
          <a:endParaRPr lang="pt-BR"/>
        </a:p>
      </dgm:t>
    </dgm:pt>
    <dgm:pt modelId="{DFB9F7E8-9104-499D-B50D-1D1E57CB0318}" type="pres">
      <dgm:prSet presAssocID="{DF056936-31DE-4024-BC11-8ABA46AA7AD2}" presName="Name9" presStyleLbl="parChTrans1D2" presStyleIdx="0" presStyleCnt="3"/>
      <dgm:spPr/>
      <dgm:t>
        <a:bodyPr/>
        <a:lstStyle/>
        <a:p>
          <a:endParaRPr lang="pt-BR"/>
        </a:p>
      </dgm:t>
    </dgm:pt>
    <dgm:pt modelId="{49343C62-BED8-4301-B5B9-F3A90D017BD9}" type="pres">
      <dgm:prSet presAssocID="{DF056936-31DE-4024-BC11-8ABA46AA7AD2}" presName="connTx" presStyleLbl="parChTrans1D2" presStyleIdx="0" presStyleCnt="3"/>
      <dgm:spPr/>
      <dgm:t>
        <a:bodyPr/>
        <a:lstStyle/>
        <a:p>
          <a:endParaRPr lang="pt-BR"/>
        </a:p>
      </dgm:t>
    </dgm:pt>
    <dgm:pt modelId="{307DFAFC-7963-4DAB-8F95-CE2129F1C395}" type="pres">
      <dgm:prSet presAssocID="{E6E79577-85A2-4CD0-B936-B0D2BCAA7DA3}" presName="node" presStyleLbl="node1" presStyleIdx="0" presStyleCnt="3" custScaleX="176451" custScaleY="105200" custRadScaleRad="7395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9A5AF0-D25D-41F7-AB78-A2B8CA230D50}" type="pres">
      <dgm:prSet presAssocID="{8DED821F-C30F-44B4-B749-7A8DE295E215}" presName="Name9" presStyleLbl="parChTrans1D2" presStyleIdx="1" presStyleCnt="3"/>
      <dgm:spPr/>
      <dgm:t>
        <a:bodyPr/>
        <a:lstStyle/>
        <a:p>
          <a:endParaRPr lang="pt-BR"/>
        </a:p>
      </dgm:t>
    </dgm:pt>
    <dgm:pt modelId="{72ED48CC-5A43-4B49-8D8B-ADFCC355C4E2}" type="pres">
      <dgm:prSet presAssocID="{8DED821F-C30F-44B4-B749-7A8DE295E215}" presName="connTx" presStyleLbl="parChTrans1D2" presStyleIdx="1" presStyleCnt="3"/>
      <dgm:spPr/>
      <dgm:t>
        <a:bodyPr/>
        <a:lstStyle/>
        <a:p>
          <a:endParaRPr lang="pt-BR"/>
        </a:p>
      </dgm:t>
    </dgm:pt>
    <dgm:pt modelId="{EA6E92E8-B009-4C4B-B0CC-4665FA5BEE52}" type="pres">
      <dgm:prSet presAssocID="{442D4907-B709-4B90-92F5-276CC100F57D}" presName="node" presStyleLbl="node1" presStyleIdx="1" presStyleCnt="3" custScaleX="127529" custScaleY="100127" custRadScaleRad="128476" custRadScaleInc="-2262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ED755A-BFA0-4C02-9AB5-ADDC4CCA4669}" type="pres">
      <dgm:prSet presAssocID="{6169627F-5839-4FE3-ABD7-B89AD2B3CBDA}" presName="Name9" presStyleLbl="parChTrans1D2" presStyleIdx="2" presStyleCnt="3"/>
      <dgm:spPr/>
      <dgm:t>
        <a:bodyPr/>
        <a:lstStyle/>
        <a:p>
          <a:endParaRPr lang="pt-BR"/>
        </a:p>
      </dgm:t>
    </dgm:pt>
    <dgm:pt modelId="{BDEDA268-B3B1-4C99-B2E4-F26EB10D0D8C}" type="pres">
      <dgm:prSet presAssocID="{6169627F-5839-4FE3-ABD7-B89AD2B3CBDA}" presName="connTx" presStyleLbl="parChTrans1D2" presStyleIdx="2" presStyleCnt="3"/>
      <dgm:spPr/>
      <dgm:t>
        <a:bodyPr/>
        <a:lstStyle/>
        <a:p>
          <a:endParaRPr lang="pt-BR"/>
        </a:p>
      </dgm:t>
    </dgm:pt>
    <dgm:pt modelId="{D0F26B41-F98B-4125-9554-985935237D1A}" type="pres">
      <dgm:prSet presAssocID="{5E3CFC5C-32BF-449B-82C7-8B77F372C9E2}" presName="node" presStyleLbl="node1" presStyleIdx="2" presStyleCnt="3" custScaleX="150803" custScaleY="103832" custRadScaleRad="129324" custRadScaleInc="214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994B100-3D89-4BD7-923A-3C7013A3CAD6}" type="presOf" srcId="{DF056936-31DE-4024-BC11-8ABA46AA7AD2}" destId="{49343C62-BED8-4301-B5B9-F3A90D017BD9}" srcOrd="1" destOrd="0" presId="urn:microsoft.com/office/officeart/2005/8/layout/radial1"/>
    <dgm:cxn modelId="{D3D90A9D-F543-480A-A4D8-B7242474C582}" type="presOf" srcId="{E6E79577-85A2-4CD0-B936-B0D2BCAA7DA3}" destId="{307DFAFC-7963-4DAB-8F95-CE2129F1C395}" srcOrd="0" destOrd="0" presId="urn:microsoft.com/office/officeart/2005/8/layout/radial1"/>
    <dgm:cxn modelId="{E9079119-9852-4F0A-8341-E889A99ED803}" srcId="{B2E1AD65-F65E-40F7-A0FD-93C6F3683396}" destId="{5E3CFC5C-32BF-449B-82C7-8B77F372C9E2}" srcOrd="2" destOrd="0" parTransId="{6169627F-5839-4FE3-ABD7-B89AD2B3CBDA}" sibTransId="{8A8151B4-D7BB-44FC-8E09-C4376AAD40F3}"/>
    <dgm:cxn modelId="{9E26FB79-898C-4895-9298-DC9B697906C4}" type="presOf" srcId="{5E3CFC5C-32BF-449B-82C7-8B77F372C9E2}" destId="{D0F26B41-F98B-4125-9554-985935237D1A}" srcOrd="0" destOrd="0" presId="urn:microsoft.com/office/officeart/2005/8/layout/radial1"/>
    <dgm:cxn modelId="{4AF013C8-0A87-4221-A7D6-450007FF307A}" srcId="{B2E1AD65-F65E-40F7-A0FD-93C6F3683396}" destId="{442D4907-B709-4B90-92F5-276CC100F57D}" srcOrd="1" destOrd="0" parTransId="{8DED821F-C30F-44B4-B749-7A8DE295E215}" sibTransId="{8B32E19A-6E87-4A72-87CB-8831B0A3F04C}"/>
    <dgm:cxn modelId="{E0A809D2-1EB7-46D4-84C9-517E6B692DCD}" srcId="{38BD4D3F-20F8-41D0-B2FD-3908BA7EA8BE}" destId="{B2E1AD65-F65E-40F7-A0FD-93C6F3683396}" srcOrd="0" destOrd="0" parTransId="{89DCE0F1-E86C-4889-8DFA-4D5C18EFCE21}" sibTransId="{782826B2-F86C-4856-85BC-E0B9293E5408}"/>
    <dgm:cxn modelId="{3A9DCBD9-1A62-414E-BF68-67964713B182}" type="presOf" srcId="{38BD4D3F-20F8-41D0-B2FD-3908BA7EA8BE}" destId="{D12FC317-1099-4D98-82BA-02FDC1F2BC0A}" srcOrd="0" destOrd="0" presId="urn:microsoft.com/office/officeart/2005/8/layout/radial1"/>
    <dgm:cxn modelId="{D92713AE-B743-4BA8-B683-52150CC779E9}" type="presOf" srcId="{B2E1AD65-F65E-40F7-A0FD-93C6F3683396}" destId="{D9C9808E-916D-4A80-B906-F7AAB7A6602B}" srcOrd="0" destOrd="0" presId="urn:microsoft.com/office/officeart/2005/8/layout/radial1"/>
    <dgm:cxn modelId="{19B68F7B-CEFC-4DC7-95FE-6768EABB5D77}" type="presOf" srcId="{8DED821F-C30F-44B4-B749-7A8DE295E215}" destId="{F19A5AF0-D25D-41F7-AB78-A2B8CA230D50}" srcOrd="0" destOrd="0" presId="urn:microsoft.com/office/officeart/2005/8/layout/radial1"/>
    <dgm:cxn modelId="{F5D26C1B-3410-4BF7-8BEA-A589CE2B36CD}" type="presOf" srcId="{8DED821F-C30F-44B4-B749-7A8DE295E215}" destId="{72ED48CC-5A43-4B49-8D8B-ADFCC355C4E2}" srcOrd="1" destOrd="0" presId="urn:microsoft.com/office/officeart/2005/8/layout/radial1"/>
    <dgm:cxn modelId="{67AFA43A-9FE0-48A8-9DDD-69EAA0112086}" type="presOf" srcId="{DF056936-31DE-4024-BC11-8ABA46AA7AD2}" destId="{DFB9F7E8-9104-499D-B50D-1D1E57CB0318}" srcOrd="0" destOrd="0" presId="urn:microsoft.com/office/officeart/2005/8/layout/radial1"/>
    <dgm:cxn modelId="{DCA8907A-B05E-4AD9-BC10-1FE23EF3D9F2}" type="presOf" srcId="{442D4907-B709-4B90-92F5-276CC100F57D}" destId="{EA6E92E8-B009-4C4B-B0CC-4665FA5BEE52}" srcOrd="0" destOrd="0" presId="urn:microsoft.com/office/officeart/2005/8/layout/radial1"/>
    <dgm:cxn modelId="{1FEBCE10-C43E-4E15-B4DD-A790DBCC630B}" type="presOf" srcId="{6169627F-5839-4FE3-ABD7-B89AD2B3CBDA}" destId="{BDEDA268-B3B1-4C99-B2E4-F26EB10D0D8C}" srcOrd="1" destOrd="0" presId="urn:microsoft.com/office/officeart/2005/8/layout/radial1"/>
    <dgm:cxn modelId="{9898FA73-5C98-4C21-BCED-0671B6E8D6AD}" srcId="{B2E1AD65-F65E-40F7-A0FD-93C6F3683396}" destId="{E6E79577-85A2-4CD0-B936-B0D2BCAA7DA3}" srcOrd="0" destOrd="0" parTransId="{DF056936-31DE-4024-BC11-8ABA46AA7AD2}" sibTransId="{4BFF8886-DC1E-4537-A752-99593217E9A1}"/>
    <dgm:cxn modelId="{AFC374A2-CBAD-41F0-99C8-C8137DC8AE7A}" type="presOf" srcId="{6169627F-5839-4FE3-ABD7-B89AD2B3CBDA}" destId="{B9ED755A-BFA0-4C02-9AB5-ADDC4CCA4669}" srcOrd="0" destOrd="0" presId="urn:microsoft.com/office/officeart/2005/8/layout/radial1"/>
    <dgm:cxn modelId="{DDA8C4BA-5781-4AFC-9974-02C94486760E}" type="presParOf" srcId="{D12FC317-1099-4D98-82BA-02FDC1F2BC0A}" destId="{D9C9808E-916D-4A80-B906-F7AAB7A6602B}" srcOrd="0" destOrd="0" presId="urn:microsoft.com/office/officeart/2005/8/layout/radial1"/>
    <dgm:cxn modelId="{B46CEF76-7F6B-4968-AE83-D0AE3B0C9D4A}" type="presParOf" srcId="{D12FC317-1099-4D98-82BA-02FDC1F2BC0A}" destId="{DFB9F7E8-9104-499D-B50D-1D1E57CB0318}" srcOrd="1" destOrd="0" presId="urn:microsoft.com/office/officeart/2005/8/layout/radial1"/>
    <dgm:cxn modelId="{B5EC2662-C8DB-4D22-BFB2-C4AFC2EF54AC}" type="presParOf" srcId="{DFB9F7E8-9104-499D-B50D-1D1E57CB0318}" destId="{49343C62-BED8-4301-B5B9-F3A90D017BD9}" srcOrd="0" destOrd="0" presId="urn:microsoft.com/office/officeart/2005/8/layout/radial1"/>
    <dgm:cxn modelId="{A68E6016-9CD8-4720-90E4-9E4016CEF050}" type="presParOf" srcId="{D12FC317-1099-4D98-82BA-02FDC1F2BC0A}" destId="{307DFAFC-7963-4DAB-8F95-CE2129F1C395}" srcOrd="2" destOrd="0" presId="urn:microsoft.com/office/officeart/2005/8/layout/radial1"/>
    <dgm:cxn modelId="{2CC86D6C-710F-4B92-8C44-05BC65CC0593}" type="presParOf" srcId="{D12FC317-1099-4D98-82BA-02FDC1F2BC0A}" destId="{F19A5AF0-D25D-41F7-AB78-A2B8CA230D50}" srcOrd="3" destOrd="0" presId="urn:microsoft.com/office/officeart/2005/8/layout/radial1"/>
    <dgm:cxn modelId="{FDB65FA1-4455-4932-A74C-70C0107C0823}" type="presParOf" srcId="{F19A5AF0-D25D-41F7-AB78-A2B8CA230D50}" destId="{72ED48CC-5A43-4B49-8D8B-ADFCC355C4E2}" srcOrd="0" destOrd="0" presId="urn:microsoft.com/office/officeart/2005/8/layout/radial1"/>
    <dgm:cxn modelId="{1B132F10-780A-444E-8B33-8C3C904C4365}" type="presParOf" srcId="{D12FC317-1099-4D98-82BA-02FDC1F2BC0A}" destId="{EA6E92E8-B009-4C4B-B0CC-4665FA5BEE52}" srcOrd="4" destOrd="0" presId="urn:microsoft.com/office/officeart/2005/8/layout/radial1"/>
    <dgm:cxn modelId="{E3231B02-7F9E-4A2A-A31B-E637777F3AC1}" type="presParOf" srcId="{D12FC317-1099-4D98-82BA-02FDC1F2BC0A}" destId="{B9ED755A-BFA0-4C02-9AB5-ADDC4CCA4669}" srcOrd="5" destOrd="0" presId="urn:microsoft.com/office/officeart/2005/8/layout/radial1"/>
    <dgm:cxn modelId="{0947CEDE-65B6-4230-90E0-DF81AD380A2F}" type="presParOf" srcId="{B9ED755A-BFA0-4C02-9AB5-ADDC4CCA4669}" destId="{BDEDA268-B3B1-4C99-B2E4-F26EB10D0D8C}" srcOrd="0" destOrd="0" presId="urn:microsoft.com/office/officeart/2005/8/layout/radial1"/>
    <dgm:cxn modelId="{25D10A5B-A434-405F-807D-C9B52D73F4F2}" type="presParOf" srcId="{D12FC317-1099-4D98-82BA-02FDC1F2BC0A}" destId="{D0F26B41-F98B-4125-9554-985935237D1A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37B54-C8A1-47B3-9E28-731BA54F71CC}">
      <dsp:nvSpPr>
        <dsp:cNvPr id="0" name=""/>
        <dsp:cNvSpPr/>
      </dsp:nvSpPr>
      <dsp:spPr>
        <a:xfrm>
          <a:off x="3603" y="0"/>
          <a:ext cx="1264424" cy="504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2009</a:t>
          </a:r>
          <a:endParaRPr lang="pt-BR" sz="4000" b="1" kern="1200" dirty="0"/>
        </a:p>
      </dsp:txBody>
      <dsp:txXfrm>
        <a:off x="3603" y="0"/>
        <a:ext cx="1264424" cy="1512168"/>
      </dsp:txXfrm>
    </dsp:sp>
    <dsp:sp modelId="{5C835E2B-C661-40BD-B07B-8CCDD4F2F766}">
      <dsp:nvSpPr>
        <dsp:cNvPr id="0" name=""/>
        <dsp:cNvSpPr/>
      </dsp:nvSpPr>
      <dsp:spPr>
        <a:xfrm>
          <a:off x="130045" y="1512598"/>
          <a:ext cx="1011539" cy="99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Inscritos</a:t>
          </a:r>
          <a:br>
            <a:rPr lang="pt-BR" sz="1300" kern="1200" smtClean="0"/>
          </a:br>
          <a:r>
            <a:rPr lang="pt-BR" sz="1300" b="1" kern="1200" smtClean="0"/>
            <a:t>13 GW</a:t>
          </a:r>
          <a:endParaRPr lang="pt-BR" sz="1300" b="1" kern="1200" dirty="0"/>
        </a:p>
      </dsp:txBody>
      <dsp:txXfrm>
        <a:off x="159049" y="1541602"/>
        <a:ext cx="953531" cy="932260"/>
      </dsp:txXfrm>
    </dsp:sp>
    <dsp:sp modelId="{E388E3BD-21C2-485D-8319-367E687FCCC0}">
      <dsp:nvSpPr>
        <dsp:cNvPr id="0" name=""/>
        <dsp:cNvSpPr/>
      </dsp:nvSpPr>
      <dsp:spPr>
        <a:xfrm>
          <a:off x="130045" y="2655215"/>
          <a:ext cx="1011539" cy="99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Contratação</a:t>
          </a:r>
          <a:br>
            <a:rPr lang="pt-BR" sz="1300" kern="1200" smtClean="0"/>
          </a:br>
          <a:r>
            <a:rPr lang="pt-BR" sz="1300" kern="1200" smtClean="0"/>
            <a:t>753 MW médios</a:t>
          </a:r>
          <a:endParaRPr lang="pt-BR" sz="1300" kern="1200" dirty="0"/>
        </a:p>
      </dsp:txBody>
      <dsp:txXfrm>
        <a:off x="159049" y="2684219"/>
        <a:ext cx="953531" cy="932260"/>
      </dsp:txXfrm>
    </dsp:sp>
    <dsp:sp modelId="{C35B21DB-E2AB-4274-8FBC-D1002F3062BD}">
      <dsp:nvSpPr>
        <dsp:cNvPr id="0" name=""/>
        <dsp:cNvSpPr/>
      </dsp:nvSpPr>
      <dsp:spPr>
        <a:xfrm>
          <a:off x="130045" y="3797833"/>
          <a:ext cx="1011539" cy="99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= </a:t>
          </a:r>
          <a:r>
            <a:rPr lang="pt-BR" sz="1300" b="1" kern="1200" smtClean="0"/>
            <a:t>1.837 MW </a:t>
          </a:r>
          <a:r>
            <a:rPr lang="pt-BR" sz="1300" kern="1200" smtClean="0"/>
            <a:t>de potência instalada</a:t>
          </a:r>
          <a:endParaRPr lang="pt-BR" sz="1300" kern="1200" dirty="0" smtClean="0"/>
        </a:p>
      </dsp:txBody>
      <dsp:txXfrm>
        <a:off x="159049" y="3826837"/>
        <a:ext cx="953531" cy="932260"/>
      </dsp:txXfrm>
    </dsp:sp>
    <dsp:sp modelId="{B01EB0D0-F531-4B34-AFEC-A1FD550CB1F7}">
      <dsp:nvSpPr>
        <dsp:cNvPr id="0" name=""/>
        <dsp:cNvSpPr/>
      </dsp:nvSpPr>
      <dsp:spPr>
        <a:xfrm>
          <a:off x="1362860" y="0"/>
          <a:ext cx="1264424" cy="504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2010</a:t>
          </a:r>
          <a:endParaRPr lang="pt-BR" sz="2800" b="1" kern="1200" dirty="0"/>
        </a:p>
      </dsp:txBody>
      <dsp:txXfrm>
        <a:off x="1362860" y="0"/>
        <a:ext cx="1264424" cy="1512168"/>
      </dsp:txXfrm>
    </dsp:sp>
    <dsp:sp modelId="{E389C62D-A401-4AD9-BFEF-25F854E247E0}">
      <dsp:nvSpPr>
        <dsp:cNvPr id="0" name=""/>
        <dsp:cNvSpPr/>
      </dsp:nvSpPr>
      <dsp:spPr>
        <a:xfrm>
          <a:off x="1489302" y="1512598"/>
          <a:ext cx="1011539" cy="99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Inscritos</a:t>
          </a:r>
          <a:br>
            <a:rPr lang="pt-BR" sz="1300" kern="1200" smtClean="0"/>
          </a:br>
          <a:r>
            <a:rPr lang="pt-BR" sz="1300" b="1" kern="1200" smtClean="0"/>
            <a:t>11 GW</a:t>
          </a:r>
          <a:endParaRPr lang="pt-BR" sz="1300" b="1" kern="1200" dirty="0"/>
        </a:p>
      </dsp:txBody>
      <dsp:txXfrm>
        <a:off x="1518306" y="1541602"/>
        <a:ext cx="953531" cy="932260"/>
      </dsp:txXfrm>
    </dsp:sp>
    <dsp:sp modelId="{1B7369E7-4228-4EA9-830E-6FC685E5B27E}">
      <dsp:nvSpPr>
        <dsp:cNvPr id="0" name=""/>
        <dsp:cNvSpPr/>
      </dsp:nvSpPr>
      <dsp:spPr>
        <a:xfrm>
          <a:off x="1489302" y="2655215"/>
          <a:ext cx="1011539" cy="99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dirty="0" smtClean="0"/>
            <a:t>Contratação</a:t>
          </a:r>
          <a:br>
            <a:rPr lang="pt-BR" sz="1300" kern="1200" dirty="0" smtClean="0"/>
          </a:br>
          <a:r>
            <a:rPr lang="pt-BR" sz="1300" kern="1200" dirty="0" smtClean="0"/>
            <a:t>899 MW médios</a:t>
          </a:r>
          <a:endParaRPr lang="pt-BR" sz="1300" kern="1200" dirty="0"/>
        </a:p>
      </dsp:txBody>
      <dsp:txXfrm>
        <a:off x="1518306" y="2684219"/>
        <a:ext cx="953531" cy="932260"/>
      </dsp:txXfrm>
    </dsp:sp>
    <dsp:sp modelId="{6B675A0D-C10B-4A4B-A064-B01678B2F766}">
      <dsp:nvSpPr>
        <dsp:cNvPr id="0" name=""/>
        <dsp:cNvSpPr/>
      </dsp:nvSpPr>
      <dsp:spPr>
        <a:xfrm>
          <a:off x="1489302" y="3797833"/>
          <a:ext cx="1011539" cy="99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= </a:t>
          </a:r>
          <a:r>
            <a:rPr lang="pt-BR" sz="1300" b="1" kern="1200" smtClean="0"/>
            <a:t>2.047 MW </a:t>
          </a:r>
          <a:r>
            <a:rPr lang="pt-BR" sz="1300" kern="1200" smtClean="0"/>
            <a:t>de potência instalada</a:t>
          </a:r>
          <a:endParaRPr lang="pt-BR" sz="1300" kern="1200" dirty="0"/>
        </a:p>
      </dsp:txBody>
      <dsp:txXfrm>
        <a:off x="1518306" y="3826837"/>
        <a:ext cx="953531" cy="932260"/>
      </dsp:txXfrm>
    </dsp:sp>
    <dsp:sp modelId="{82A2C237-59D5-4972-A414-089C8D9261DC}">
      <dsp:nvSpPr>
        <dsp:cNvPr id="0" name=""/>
        <dsp:cNvSpPr/>
      </dsp:nvSpPr>
      <dsp:spPr>
        <a:xfrm>
          <a:off x="2722117" y="0"/>
          <a:ext cx="1264424" cy="504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2011</a:t>
          </a:r>
          <a:br>
            <a:rPr lang="pt-BR" sz="2400" b="1" kern="1200" dirty="0" smtClean="0"/>
          </a:br>
          <a:r>
            <a:rPr lang="pt-BR" sz="2400" b="1" kern="1200" dirty="0" smtClean="0"/>
            <a:t>A-3 e LER</a:t>
          </a:r>
          <a:endParaRPr lang="pt-BR" sz="2400" b="1" kern="1200" dirty="0"/>
        </a:p>
      </dsp:txBody>
      <dsp:txXfrm>
        <a:off x="2722117" y="0"/>
        <a:ext cx="1264424" cy="1512168"/>
      </dsp:txXfrm>
    </dsp:sp>
    <dsp:sp modelId="{EE350FB2-8987-4E78-BCFE-CEBC4315550C}">
      <dsp:nvSpPr>
        <dsp:cNvPr id="0" name=""/>
        <dsp:cNvSpPr/>
      </dsp:nvSpPr>
      <dsp:spPr>
        <a:xfrm>
          <a:off x="2848559" y="1512598"/>
          <a:ext cx="1011539" cy="99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Inscritos</a:t>
          </a:r>
          <a:br>
            <a:rPr lang="pt-BR" sz="1300" kern="1200" smtClean="0"/>
          </a:br>
          <a:r>
            <a:rPr lang="pt-BR" sz="1300" b="1" kern="1200" smtClean="0"/>
            <a:t>10,5 GW</a:t>
          </a:r>
          <a:endParaRPr lang="pt-BR" sz="1300" b="1" kern="1200" dirty="0"/>
        </a:p>
      </dsp:txBody>
      <dsp:txXfrm>
        <a:off x="2877563" y="1541602"/>
        <a:ext cx="953531" cy="932260"/>
      </dsp:txXfrm>
    </dsp:sp>
    <dsp:sp modelId="{E11E3261-91F8-4B40-9062-7CDB38237A3F}">
      <dsp:nvSpPr>
        <dsp:cNvPr id="0" name=""/>
        <dsp:cNvSpPr/>
      </dsp:nvSpPr>
      <dsp:spPr>
        <a:xfrm>
          <a:off x="2848559" y="2655215"/>
          <a:ext cx="1011539" cy="99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Contratação</a:t>
          </a:r>
          <a:br>
            <a:rPr lang="pt-BR" sz="1300" kern="1200" smtClean="0"/>
          </a:br>
          <a:r>
            <a:rPr lang="pt-BR" sz="1300" kern="1200" smtClean="0"/>
            <a:t>832 MW médios</a:t>
          </a:r>
          <a:endParaRPr lang="pt-BR" sz="1300" kern="1200" dirty="0"/>
        </a:p>
      </dsp:txBody>
      <dsp:txXfrm>
        <a:off x="2877563" y="2684219"/>
        <a:ext cx="953531" cy="932260"/>
      </dsp:txXfrm>
    </dsp:sp>
    <dsp:sp modelId="{1563F568-4EC1-45EC-AF0F-5B54DC22E55C}">
      <dsp:nvSpPr>
        <dsp:cNvPr id="0" name=""/>
        <dsp:cNvSpPr/>
      </dsp:nvSpPr>
      <dsp:spPr>
        <a:xfrm>
          <a:off x="2848559" y="3797833"/>
          <a:ext cx="1011539" cy="99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= </a:t>
          </a:r>
          <a:r>
            <a:rPr lang="pt-BR" sz="1300" b="1" kern="1200" smtClean="0"/>
            <a:t>1.929 MW </a:t>
          </a:r>
          <a:r>
            <a:rPr lang="pt-BR" sz="1300" kern="1200" smtClean="0"/>
            <a:t>de potência instalada</a:t>
          </a:r>
          <a:endParaRPr lang="pt-BR" sz="1300" kern="1200" dirty="0"/>
        </a:p>
      </dsp:txBody>
      <dsp:txXfrm>
        <a:off x="2877563" y="3826837"/>
        <a:ext cx="953531" cy="932260"/>
      </dsp:txXfrm>
    </dsp:sp>
    <dsp:sp modelId="{46628958-771A-4413-931B-FCB3AC3B7124}">
      <dsp:nvSpPr>
        <dsp:cNvPr id="0" name=""/>
        <dsp:cNvSpPr/>
      </dsp:nvSpPr>
      <dsp:spPr>
        <a:xfrm>
          <a:off x="4081373" y="0"/>
          <a:ext cx="1264424" cy="504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2011</a:t>
          </a:r>
          <a:br>
            <a:rPr lang="pt-BR" sz="2800" b="1" kern="1200" dirty="0" smtClean="0"/>
          </a:br>
          <a:r>
            <a:rPr lang="pt-BR" sz="2800" b="1" kern="1200" dirty="0" smtClean="0"/>
            <a:t>A-5</a:t>
          </a:r>
          <a:endParaRPr lang="pt-BR" sz="2800" b="1" kern="1200" dirty="0"/>
        </a:p>
      </dsp:txBody>
      <dsp:txXfrm>
        <a:off x="4081373" y="0"/>
        <a:ext cx="1264424" cy="1512168"/>
      </dsp:txXfrm>
    </dsp:sp>
    <dsp:sp modelId="{7DB832D5-57CD-475C-A618-DBDB228162F3}">
      <dsp:nvSpPr>
        <dsp:cNvPr id="0" name=""/>
        <dsp:cNvSpPr/>
      </dsp:nvSpPr>
      <dsp:spPr>
        <a:xfrm>
          <a:off x="4219701" y="1521418"/>
          <a:ext cx="1011539" cy="9567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kern="1200" smtClean="0"/>
            <a:t>Inscritos</a:t>
          </a:r>
          <a:br>
            <a:rPr lang="pt-BR" sz="1300" kern="1200" smtClean="0"/>
          </a:br>
          <a:r>
            <a:rPr lang="pt-BR" sz="1300" kern="1200" smtClean="0"/>
            <a:t> </a:t>
          </a:r>
          <a:r>
            <a:rPr lang="pt-BR" sz="1300" b="1" kern="1200" smtClean="0"/>
            <a:t>7,5 GW</a:t>
          </a:r>
          <a:endParaRPr lang="pt-BR" sz="1300" b="1" kern="1200" dirty="0"/>
        </a:p>
      </dsp:txBody>
      <dsp:txXfrm>
        <a:off x="4247724" y="1549441"/>
        <a:ext cx="955493" cy="900721"/>
      </dsp:txXfrm>
    </dsp:sp>
    <dsp:sp modelId="{23A7269B-B148-4A7F-BC92-C8F29E184354}">
      <dsp:nvSpPr>
        <dsp:cNvPr id="0" name=""/>
        <dsp:cNvSpPr/>
      </dsp:nvSpPr>
      <dsp:spPr>
        <a:xfrm>
          <a:off x="4207816" y="2623894"/>
          <a:ext cx="1011539" cy="10851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smtClean="0"/>
            <a:t>Contratação 487,5 MW médios</a:t>
          </a:r>
          <a:endParaRPr lang="pt-BR" sz="1300" b="0" kern="1200" dirty="0"/>
        </a:p>
      </dsp:txBody>
      <dsp:txXfrm>
        <a:off x="4237443" y="2653521"/>
        <a:ext cx="952285" cy="1025877"/>
      </dsp:txXfrm>
    </dsp:sp>
    <dsp:sp modelId="{EEE121ED-7C49-45F4-A7BC-2229C298DC3E}">
      <dsp:nvSpPr>
        <dsp:cNvPr id="0" name=""/>
        <dsp:cNvSpPr/>
      </dsp:nvSpPr>
      <dsp:spPr>
        <a:xfrm>
          <a:off x="4207816" y="3862113"/>
          <a:ext cx="1011539" cy="9245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smtClean="0"/>
            <a:t>= 978,5 MW </a:t>
          </a:r>
          <a:r>
            <a:rPr lang="pt-BR" sz="1300" b="0" kern="1200" smtClean="0"/>
            <a:t>de potência instalada</a:t>
          </a:r>
          <a:endParaRPr lang="pt-BR" sz="1300" b="0" kern="1200" dirty="0"/>
        </a:p>
      </dsp:txBody>
      <dsp:txXfrm>
        <a:off x="4234895" y="3889192"/>
        <a:ext cx="957381" cy="870389"/>
      </dsp:txXfrm>
    </dsp:sp>
    <dsp:sp modelId="{6F283DDC-F449-498C-9DC0-1796E613E118}">
      <dsp:nvSpPr>
        <dsp:cNvPr id="0" name=""/>
        <dsp:cNvSpPr/>
      </dsp:nvSpPr>
      <dsp:spPr>
        <a:xfrm>
          <a:off x="5440630" y="0"/>
          <a:ext cx="1264424" cy="5040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2012</a:t>
          </a:r>
          <a:endParaRPr lang="pt-BR" sz="2800" b="1" kern="1200" dirty="0"/>
        </a:p>
      </dsp:txBody>
      <dsp:txXfrm>
        <a:off x="5440630" y="0"/>
        <a:ext cx="1264424" cy="1512168"/>
      </dsp:txXfrm>
    </dsp:sp>
    <dsp:sp modelId="{38712413-978E-4D76-8ED2-3BBD2EBCEFEF}">
      <dsp:nvSpPr>
        <dsp:cNvPr id="0" name=""/>
        <dsp:cNvSpPr/>
      </dsp:nvSpPr>
      <dsp:spPr>
        <a:xfrm>
          <a:off x="5567073" y="1512598"/>
          <a:ext cx="1011539" cy="99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smtClean="0"/>
            <a:t>Inscritos</a:t>
          </a:r>
          <a:br>
            <a:rPr lang="pt-BR" sz="1300" b="0" kern="1200" smtClean="0"/>
          </a:br>
          <a:r>
            <a:rPr lang="pt-BR" sz="1300" b="1" kern="1200" smtClean="0"/>
            <a:t>12 GW</a:t>
          </a:r>
          <a:endParaRPr lang="pt-BR" sz="1300" b="1" kern="1200" dirty="0"/>
        </a:p>
      </dsp:txBody>
      <dsp:txXfrm>
        <a:off x="5596077" y="1541602"/>
        <a:ext cx="953531" cy="932260"/>
      </dsp:txXfrm>
    </dsp:sp>
    <dsp:sp modelId="{756B6E83-1BEF-4D6C-9069-9D43367E6CA6}">
      <dsp:nvSpPr>
        <dsp:cNvPr id="0" name=""/>
        <dsp:cNvSpPr/>
      </dsp:nvSpPr>
      <dsp:spPr>
        <a:xfrm>
          <a:off x="5567073" y="2655215"/>
          <a:ext cx="1011539" cy="99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smtClean="0"/>
            <a:t>Contratação</a:t>
          </a:r>
          <a:br>
            <a:rPr lang="pt-BR" sz="1300" b="0" kern="1200" smtClean="0"/>
          </a:br>
          <a:r>
            <a:rPr lang="pt-BR" sz="1300" b="0" kern="1200" smtClean="0"/>
            <a:t>152,2 MW médios</a:t>
          </a:r>
          <a:endParaRPr lang="pt-BR" sz="1300" b="0" kern="1200" dirty="0"/>
        </a:p>
      </dsp:txBody>
      <dsp:txXfrm>
        <a:off x="5596077" y="2684219"/>
        <a:ext cx="953531" cy="932260"/>
      </dsp:txXfrm>
    </dsp:sp>
    <dsp:sp modelId="{4D208963-D14F-4D0D-9596-23ECA5D7145F}">
      <dsp:nvSpPr>
        <dsp:cNvPr id="0" name=""/>
        <dsp:cNvSpPr/>
      </dsp:nvSpPr>
      <dsp:spPr>
        <a:xfrm>
          <a:off x="5567073" y="3797833"/>
          <a:ext cx="1011539" cy="990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0" kern="1200" smtClean="0"/>
            <a:t>= </a:t>
          </a:r>
          <a:r>
            <a:rPr lang="pt-BR" sz="1300" b="1" kern="1200" smtClean="0"/>
            <a:t>281,9 MW </a:t>
          </a:r>
          <a:r>
            <a:rPr lang="pt-BR" sz="1300" b="0" kern="1200" smtClean="0"/>
            <a:t>de potência instalada</a:t>
          </a:r>
          <a:endParaRPr lang="pt-BR" sz="1300" b="0" kern="1200" dirty="0"/>
        </a:p>
      </dsp:txBody>
      <dsp:txXfrm>
        <a:off x="5596077" y="3826837"/>
        <a:ext cx="953531" cy="932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9808E-916D-4A80-B906-F7AAB7A6602B}">
      <dsp:nvSpPr>
        <dsp:cNvPr id="0" name=""/>
        <dsp:cNvSpPr/>
      </dsp:nvSpPr>
      <dsp:spPr>
        <a:xfrm>
          <a:off x="2169446" y="2016235"/>
          <a:ext cx="2486113" cy="16653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itchFamily="34" charset="0"/>
              <a:cs typeface="Arial" pitchFamily="34" charset="0"/>
            </a:rPr>
            <a:t>Desenvolvimento regional e local</a:t>
          </a:r>
          <a:endParaRPr lang="pt-BR" sz="1600" b="1" kern="1200" dirty="0">
            <a:latin typeface="Arial" pitchFamily="34" charset="0"/>
            <a:cs typeface="Arial" pitchFamily="34" charset="0"/>
          </a:endParaRPr>
        </a:p>
      </dsp:txBody>
      <dsp:txXfrm>
        <a:off x="2533529" y="2260121"/>
        <a:ext cx="1757947" cy="1177583"/>
      </dsp:txXfrm>
    </dsp:sp>
    <dsp:sp modelId="{DFB9F7E8-9104-499D-B50D-1D1E57CB0318}">
      <dsp:nvSpPr>
        <dsp:cNvPr id="0" name=""/>
        <dsp:cNvSpPr/>
      </dsp:nvSpPr>
      <dsp:spPr>
        <a:xfrm rot="16162078">
          <a:off x="3366893" y="1961092"/>
          <a:ext cx="72053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72053" y="191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itchFamily="34" charset="0"/>
            <a:cs typeface="Arial" pitchFamily="34" charset="0"/>
          </a:endParaRPr>
        </a:p>
      </dsp:txBody>
      <dsp:txXfrm rot="10800000">
        <a:off x="3401119" y="1978432"/>
        <a:ext cx="3602" cy="3602"/>
      </dsp:txXfrm>
    </dsp:sp>
    <dsp:sp modelId="{307DFAFC-7963-4DAB-8F95-CE2129F1C395}">
      <dsp:nvSpPr>
        <dsp:cNvPr id="0" name=""/>
        <dsp:cNvSpPr/>
      </dsp:nvSpPr>
      <dsp:spPr>
        <a:xfrm>
          <a:off x="2151291" y="462005"/>
          <a:ext cx="2486113" cy="14822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Desenvolvimento tecnológico e industrial</a:t>
          </a:r>
          <a:endParaRPr lang="pt-BR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515374" y="679071"/>
        <a:ext cx="1757947" cy="1048087"/>
      </dsp:txXfrm>
    </dsp:sp>
    <dsp:sp modelId="{F19A5AF0-D25D-41F7-AB78-A2B8CA230D50}">
      <dsp:nvSpPr>
        <dsp:cNvPr id="0" name=""/>
        <dsp:cNvSpPr/>
      </dsp:nvSpPr>
      <dsp:spPr>
        <a:xfrm rot="572373">
          <a:off x="4617092" y="3045635"/>
          <a:ext cx="159812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159812" y="191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itchFamily="34" charset="0"/>
            <a:cs typeface="Arial" pitchFamily="34" charset="0"/>
          </a:endParaRPr>
        </a:p>
      </dsp:txBody>
      <dsp:txXfrm>
        <a:off x="4693003" y="3060780"/>
        <a:ext cx="7990" cy="7990"/>
      </dsp:txXfrm>
    </dsp:sp>
    <dsp:sp modelId="{EA6E92E8-B009-4C4B-B0CC-4665FA5BEE52}">
      <dsp:nvSpPr>
        <dsp:cNvPr id="0" name=""/>
        <dsp:cNvSpPr/>
      </dsp:nvSpPr>
      <dsp:spPr>
        <a:xfrm>
          <a:off x="4755900" y="2520283"/>
          <a:ext cx="1796825" cy="1410743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Geração de empregos</a:t>
          </a:r>
          <a:endParaRPr lang="pt-BR" sz="16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019039" y="2726882"/>
        <a:ext cx="1270547" cy="997545"/>
      </dsp:txXfrm>
    </dsp:sp>
    <dsp:sp modelId="{B9ED755A-BFA0-4C02-9AB5-ADDC4CCA4669}">
      <dsp:nvSpPr>
        <dsp:cNvPr id="0" name=""/>
        <dsp:cNvSpPr/>
      </dsp:nvSpPr>
      <dsp:spPr>
        <a:xfrm rot="10189510">
          <a:off x="2155745" y="3050259"/>
          <a:ext cx="56495" cy="38282"/>
        </a:xfrm>
        <a:custGeom>
          <a:avLst/>
          <a:gdLst/>
          <a:ahLst/>
          <a:cxnLst/>
          <a:rect l="0" t="0" r="0" b="0"/>
          <a:pathLst>
            <a:path>
              <a:moveTo>
                <a:pt x="0" y="19141"/>
              </a:moveTo>
              <a:lnTo>
                <a:pt x="56495" y="1914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>
            <a:latin typeface="Arial" pitchFamily="34" charset="0"/>
            <a:cs typeface="Arial" pitchFamily="34" charset="0"/>
          </a:endParaRPr>
        </a:p>
      </dsp:txBody>
      <dsp:txXfrm rot="10800000">
        <a:off x="2182580" y="3067988"/>
        <a:ext cx="2824" cy="2824"/>
      </dsp:txXfrm>
    </dsp:sp>
    <dsp:sp modelId="{D0F26B41-F98B-4125-9554-985935237D1A}">
      <dsp:nvSpPr>
        <dsp:cNvPr id="0" name=""/>
        <dsp:cNvSpPr/>
      </dsp:nvSpPr>
      <dsp:spPr>
        <a:xfrm>
          <a:off x="65795" y="2527421"/>
          <a:ext cx="2124745" cy="1462945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Arial" pitchFamily="34" charset="0"/>
              <a:cs typeface="Arial" pitchFamily="34" charset="0"/>
            </a:rPr>
            <a:t>Independência energética</a:t>
          </a:r>
          <a:endParaRPr lang="pt-BR" sz="1600" b="1" kern="1200" dirty="0">
            <a:latin typeface="Arial" pitchFamily="34" charset="0"/>
            <a:cs typeface="Arial" pitchFamily="34" charset="0"/>
          </a:endParaRPr>
        </a:p>
      </dsp:txBody>
      <dsp:txXfrm>
        <a:off x="376957" y="2741664"/>
        <a:ext cx="1502421" cy="1034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C7580-59E2-446C-92D6-DCA0496954D9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44AC9-27E2-4E84-9D47-9E2FF776F4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99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44AC9-27E2-4E84-9D47-9E2FF776F45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25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499" y="370875"/>
            <a:ext cx="2136655" cy="96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 txBox="1">
            <a:spLocks/>
          </p:cNvSpPr>
          <p:nvPr userDrawn="1"/>
        </p:nvSpPr>
        <p:spPr>
          <a:xfrm>
            <a:off x="457200" y="27089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B7D-1383-42F9-8F73-83D79146821C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Espaço Reservado para Número de Slid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7F1-DC59-46F6-B85B-2EC2334DCDDC}" type="slidenum">
              <a:rPr lang="pt-BR" smtClean="0"/>
              <a:t>‹nº›</a:t>
            </a:fld>
            <a:endParaRPr lang="pt-BR"/>
          </a:p>
        </p:txBody>
      </p:sp>
      <p:sp>
        <p:nvSpPr>
          <p:cNvPr id="18" name="Título 1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376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B7D-1383-42F9-8F73-83D79146821C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7F1-DC59-46F6-B85B-2EC2334DC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05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B7D-1383-42F9-8F73-83D79146821C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7F1-DC59-46F6-B85B-2EC2334DC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7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54CC7B7D-1383-42F9-8F73-83D79146821C}" type="datetimeFigureOut">
              <a:rPr lang="pt-BR" smtClean="0"/>
              <a:pPr/>
              <a:t>15/04/2013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mtClean="0"/>
              <a:t>1</a:t>
            </a:r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0" y="1052736"/>
            <a:ext cx="9144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 rot="5400000">
            <a:off x="-3249488" y="3356992"/>
            <a:ext cx="68580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 userDrawn="1"/>
        </p:nvSpPr>
        <p:spPr>
          <a:xfrm>
            <a:off x="323528" y="0"/>
            <a:ext cx="4571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96" y="332656"/>
            <a:ext cx="126905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65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B7D-1383-42F9-8F73-83D79146821C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7F1-DC59-46F6-B85B-2EC2334DC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77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B7D-1383-42F9-8F73-83D79146821C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7F1-DC59-46F6-B85B-2EC2334DC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08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B7D-1383-42F9-8F73-83D79146821C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7F1-DC59-46F6-B85B-2EC2334DC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04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B7D-1383-42F9-8F73-83D79146821C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7F1-DC59-46F6-B85B-2EC2334DC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32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B7D-1383-42F9-8F73-83D79146821C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7F1-DC59-46F6-B85B-2EC2334DC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50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B7D-1383-42F9-8F73-83D79146821C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7F1-DC59-46F6-B85B-2EC2334DC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10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C7B7D-1383-42F9-8F73-83D79146821C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B87F1-DC59-46F6-B85B-2EC2334DC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58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C7B7D-1383-42F9-8F73-83D79146821C}" type="datetimeFigureOut">
              <a:rPr lang="pt-BR" smtClean="0"/>
              <a:t>15/04/2013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87F1-DC59-46F6-B85B-2EC2334DC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17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6181150" cy="1224136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Energia Eólica no Brasil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20072" y="3429000"/>
            <a:ext cx="4139952" cy="108012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lbia </a:t>
            </a:r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Melo</a:t>
            </a:r>
          </a:p>
          <a:p>
            <a:r>
              <a:rPr lang="pt-BR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Presidente Executiva</a:t>
            </a:r>
            <a:endParaRPr lang="pt-BR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333889" y="619724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b="1" dirty="0" smtClean="0">
                <a:latin typeface="Arial" pitchFamily="34" charset="0"/>
                <a:cs typeface="Arial" pitchFamily="34" charset="0"/>
              </a:rPr>
              <a:t>17/04/2013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99445" y="5099604"/>
            <a:ext cx="77652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Com a força dos ventos a gente vai mais longe...</a:t>
            </a:r>
            <a:endParaRPr lang="pt-B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3752"/>
            <a:ext cx="7488832" cy="114300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Potência Total por Estado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500668" y="6217567"/>
            <a:ext cx="2388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</a:t>
            </a:r>
            <a:r>
              <a:rPr lang="pt-BR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ANEEL/ABEEólica</a:t>
            </a:r>
            <a:endParaRPr lang="pt-BR" sz="1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1248"/>
            <a:ext cx="8568952" cy="382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0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PDE 2021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8575591" cy="54006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611560" y="2996952"/>
            <a:ext cx="8172000" cy="23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033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PDE 2021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4820"/>
            <a:ext cx="8604448" cy="251634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67544" y="1340768"/>
            <a:ext cx="860444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50" b="1" dirty="0">
                <a:latin typeface="Arial" pitchFamily="34" charset="0"/>
                <a:cs typeface="Arial" pitchFamily="34" charset="0"/>
              </a:rPr>
              <a:t>2021: 20% de Outras Fontes </a:t>
            </a:r>
            <a:r>
              <a:rPr lang="pt-BR" sz="1650" b="1" dirty="0" smtClean="0">
                <a:latin typeface="Arial" pitchFamily="34" charset="0"/>
                <a:cs typeface="Arial" pitchFamily="34" charset="0"/>
              </a:rPr>
              <a:t>Renováveis </a:t>
            </a:r>
            <a:r>
              <a:rPr lang="pt-BR" sz="1650" b="1" dirty="0">
                <a:latin typeface="Arial" pitchFamily="34" charset="0"/>
                <a:cs typeface="Arial" pitchFamily="34" charset="0"/>
              </a:rPr>
              <a:t>(Eólica, Biomassa e </a:t>
            </a:r>
            <a:r>
              <a:rPr lang="pt-BR" sz="1650" b="1" dirty="0" smtClean="0">
                <a:latin typeface="Arial" pitchFamily="34" charset="0"/>
                <a:cs typeface="Arial" pitchFamily="34" charset="0"/>
              </a:rPr>
              <a:t>PCH) na </a:t>
            </a:r>
            <a:r>
              <a:rPr lang="pt-BR" sz="1650" b="1" dirty="0">
                <a:latin typeface="Arial" pitchFamily="34" charset="0"/>
                <a:cs typeface="Arial" pitchFamily="34" charset="0"/>
              </a:rPr>
              <a:t>Matriz </a:t>
            </a:r>
            <a:r>
              <a:rPr lang="pt-BR" sz="1650" b="1" dirty="0" smtClean="0">
                <a:latin typeface="Arial" pitchFamily="34" charset="0"/>
                <a:cs typeface="Arial" pitchFamily="34" charset="0"/>
              </a:rPr>
              <a:t>Elétrica</a:t>
            </a:r>
          </a:p>
          <a:p>
            <a:pPr algn="just"/>
            <a:endParaRPr lang="pt-BR" sz="165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55% representados pela eólica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7092280" y="4797152"/>
            <a:ext cx="576064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5709529" y="5343580"/>
            <a:ext cx="2765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latin typeface="Arial" pitchFamily="34" charset="0"/>
                <a:cs typeface="Arial" pitchFamily="34" charset="0"/>
              </a:rPr>
              <a:t>Eólica atinge 9% da matriz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344356" cy="114300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Eólica x Hidrelétrica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4478" y="1340768"/>
            <a:ext cx="8323062" cy="1139806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pt-BR" sz="1900" b="1" dirty="0"/>
              <a:t>A “sazonalidade inversa” da eólica representa um aumento virtual da capacidade de armazenamento das </a:t>
            </a:r>
            <a:r>
              <a:rPr lang="pt-BR" sz="1900" b="1" dirty="0" smtClean="0"/>
              <a:t>hidrelétricas.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pt-BR" sz="1900" dirty="0"/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pt-BR" sz="1900" b="1" i="1" u="sng" dirty="0" smtClean="0"/>
              <a:t>Temos </a:t>
            </a:r>
            <a:r>
              <a:rPr lang="pt-BR" sz="1900" b="1" i="1" u="sng" dirty="0"/>
              <a:t>que aproveitar essa complementaridade entre as </a:t>
            </a:r>
            <a:r>
              <a:rPr lang="pt-BR" sz="1900" b="1" i="1" u="sng" dirty="0" smtClean="0"/>
              <a:t>fontes!</a:t>
            </a:r>
            <a:endParaRPr lang="en-US" sz="1900" b="1" i="1" u="sng" dirty="0"/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8" name="Grupo 7"/>
          <p:cNvGrpSpPr/>
          <p:nvPr/>
        </p:nvGrpSpPr>
        <p:grpSpPr>
          <a:xfrm>
            <a:off x="611560" y="2498773"/>
            <a:ext cx="8280920" cy="3991456"/>
            <a:chOff x="785813" y="1357313"/>
            <a:chExt cx="7625223" cy="4449077"/>
          </a:xfrm>
        </p:grpSpPr>
        <p:sp>
          <p:nvSpPr>
            <p:cNvPr id="10" name="AutoShape 148"/>
            <p:cNvSpPr>
              <a:spLocks noChangeAspect="1" noChangeArrowheads="1" noTextEdit="1"/>
            </p:cNvSpPr>
            <p:nvPr/>
          </p:nvSpPr>
          <p:spPr bwMode="auto">
            <a:xfrm>
              <a:off x="785813" y="1357313"/>
              <a:ext cx="7625223" cy="4449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50"/>
            <p:cNvSpPr>
              <a:spLocks noChangeArrowheads="1"/>
            </p:cNvSpPr>
            <p:nvPr/>
          </p:nvSpPr>
          <p:spPr bwMode="auto">
            <a:xfrm>
              <a:off x="788988" y="1360488"/>
              <a:ext cx="7617499" cy="43163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 dirty="0">
                <a:solidFill>
                  <a:prstClr val="black"/>
                </a:solidFill>
              </a:endParaRPr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918171" y="1398242"/>
              <a:ext cx="7385934" cy="4245336"/>
              <a:chOff x="918171" y="1398242"/>
              <a:chExt cx="7590000" cy="4490570"/>
            </a:xfrm>
          </p:grpSpPr>
          <p:sp>
            <p:nvSpPr>
              <p:cNvPr id="13" name="Rectangle 282"/>
              <p:cNvSpPr>
                <a:spLocks noChangeArrowheads="1"/>
              </p:cNvSpPr>
              <p:nvPr/>
            </p:nvSpPr>
            <p:spPr bwMode="auto">
              <a:xfrm>
                <a:off x="8286774" y="1398242"/>
                <a:ext cx="221397" cy="4429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270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4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w Cen MT" pitchFamily="34" charset="0"/>
                  </a:rPr>
                  <a:t> Produção Física Eólica (% potência instalada)</a:t>
                </a:r>
              </a:p>
            </p:txBody>
          </p:sp>
          <p:sp>
            <p:nvSpPr>
              <p:cNvPr id="14" name="Rectangle 283"/>
              <p:cNvSpPr>
                <a:spLocks noChangeArrowheads="1"/>
              </p:cNvSpPr>
              <p:nvPr/>
            </p:nvSpPr>
            <p:spPr bwMode="auto">
              <a:xfrm>
                <a:off x="918171" y="1772278"/>
                <a:ext cx="203866" cy="3500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270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14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Tw Cen MT" pitchFamily="34" charset="0"/>
                  </a:rPr>
                  <a:t>Energia Armazenada (% máx.)</a:t>
                </a:r>
              </a:p>
            </p:txBody>
          </p:sp>
          <p:grpSp>
            <p:nvGrpSpPr>
              <p:cNvPr id="15" name="Grupo 14"/>
              <p:cNvGrpSpPr/>
              <p:nvPr/>
            </p:nvGrpSpPr>
            <p:grpSpPr>
              <a:xfrm>
                <a:off x="1155701" y="1613202"/>
                <a:ext cx="7227888" cy="4275610"/>
                <a:chOff x="1155701" y="1613202"/>
                <a:chExt cx="7227888" cy="4275610"/>
              </a:xfrm>
            </p:grpSpPr>
            <p:sp>
              <p:nvSpPr>
                <p:cNvPr id="20" name="Freeform 151"/>
                <p:cNvSpPr>
                  <a:spLocks noEditPoints="1"/>
                </p:cNvSpPr>
                <p:nvPr/>
              </p:nvSpPr>
              <p:spPr bwMode="auto">
                <a:xfrm>
                  <a:off x="1549401" y="1762126"/>
                  <a:ext cx="6364288" cy="3567113"/>
                </a:xfrm>
                <a:custGeom>
                  <a:avLst/>
                  <a:gdLst/>
                  <a:ahLst/>
                  <a:cxnLst>
                    <a:cxn ang="0">
                      <a:pos x="5" y="2247"/>
                    </a:cxn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0" y="2247"/>
                    </a:cxn>
                    <a:cxn ang="0">
                      <a:pos x="5" y="0"/>
                    </a:cxn>
                    <a:cxn ang="0">
                      <a:pos x="448" y="2247"/>
                    </a:cxn>
                    <a:cxn ang="0">
                      <a:pos x="443" y="0"/>
                    </a:cxn>
                    <a:cxn ang="0">
                      <a:pos x="448" y="0"/>
                    </a:cxn>
                    <a:cxn ang="0">
                      <a:pos x="443" y="2247"/>
                    </a:cxn>
                    <a:cxn ang="0">
                      <a:pos x="448" y="0"/>
                    </a:cxn>
                    <a:cxn ang="0">
                      <a:pos x="896" y="2247"/>
                    </a:cxn>
                    <a:cxn ang="0">
                      <a:pos x="891" y="0"/>
                    </a:cxn>
                    <a:cxn ang="0">
                      <a:pos x="896" y="0"/>
                    </a:cxn>
                    <a:cxn ang="0">
                      <a:pos x="891" y="2247"/>
                    </a:cxn>
                    <a:cxn ang="0">
                      <a:pos x="896" y="0"/>
                    </a:cxn>
                    <a:cxn ang="0">
                      <a:pos x="1339" y="2247"/>
                    </a:cxn>
                    <a:cxn ang="0">
                      <a:pos x="1334" y="0"/>
                    </a:cxn>
                    <a:cxn ang="0">
                      <a:pos x="1339" y="0"/>
                    </a:cxn>
                    <a:cxn ang="0">
                      <a:pos x="1334" y="2247"/>
                    </a:cxn>
                    <a:cxn ang="0">
                      <a:pos x="1339" y="0"/>
                    </a:cxn>
                    <a:cxn ang="0">
                      <a:pos x="1783" y="2247"/>
                    </a:cxn>
                    <a:cxn ang="0">
                      <a:pos x="1778" y="0"/>
                    </a:cxn>
                    <a:cxn ang="0">
                      <a:pos x="1783" y="0"/>
                    </a:cxn>
                    <a:cxn ang="0">
                      <a:pos x="1778" y="2247"/>
                    </a:cxn>
                    <a:cxn ang="0">
                      <a:pos x="1783" y="0"/>
                    </a:cxn>
                    <a:cxn ang="0">
                      <a:pos x="2231" y="2247"/>
                    </a:cxn>
                    <a:cxn ang="0">
                      <a:pos x="2226" y="0"/>
                    </a:cxn>
                    <a:cxn ang="0">
                      <a:pos x="2231" y="0"/>
                    </a:cxn>
                    <a:cxn ang="0">
                      <a:pos x="2226" y="2247"/>
                    </a:cxn>
                    <a:cxn ang="0">
                      <a:pos x="2231" y="0"/>
                    </a:cxn>
                    <a:cxn ang="0">
                      <a:pos x="2674" y="2247"/>
                    </a:cxn>
                    <a:cxn ang="0">
                      <a:pos x="2669" y="0"/>
                    </a:cxn>
                    <a:cxn ang="0">
                      <a:pos x="2674" y="0"/>
                    </a:cxn>
                    <a:cxn ang="0">
                      <a:pos x="2669" y="2247"/>
                    </a:cxn>
                    <a:cxn ang="0">
                      <a:pos x="2674" y="0"/>
                    </a:cxn>
                    <a:cxn ang="0">
                      <a:pos x="3123" y="2247"/>
                    </a:cxn>
                    <a:cxn ang="0">
                      <a:pos x="3118" y="0"/>
                    </a:cxn>
                    <a:cxn ang="0">
                      <a:pos x="3123" y="0"/>
                    </a:cxn>
                    <a:cxn ang="0">
                      <a:pos x="3118" y="2247"/>
                    </a:cxn>
                    <a:cxn ang="0">
                      <a:pos x="3123" y="0"/>
                    </a:cxn>
                    <a:cxn ang="0">
                      <a:pos x="3566" y="2247"/>
                    </a:cxn>
                    <a:cxn ang="0">
                      <a:pos x="3561" y="0"/>
                    </a:cxn>
                    <a:cxn ang="0">
                      <a:pos x="3566" y="0"/>
                    </a:cxn>
                    <a:cxn ang="0">
                      <a:pos x="3561" y="2247"/>
                    </a:cxn>
                    <a:cxn ang="0">
                      <a:pos x="3566" y="0"/>
                    </a:cxn>
                    <a:cxn ang="0">
                      <a:pos x="4009" y="2247"/>
                    </a:cxn>
                    <a:cxn ang="0">
                      <a:pos x="4004" y="0"/>
                    </a:cxn>
                    <a:cxn ang="0">
                      <a:pos x="4009" y="0"/>
                    </a:cxn>
                    <a:cxn ang="0">
                      <a:pos x="4004" y="2247"/>
                    </a:cxn>
                    <a:cxn ang="0">
                      <a:pos x="4009" y="0"/>
                    </a:cxn>
                  </a:cxnLst>
                  <a:rect l="0" t="0" r="r" b="b"/>
                  <a:pathLst>
                    <a:path w="4009" h="2247">
                      <a:moveTo>
                        <a:pt x="5" y="0"/>
                      </a:moveTo>
                      <a:lnTo>
                        <a:pt x="5" y="2247"/>
                      </a:lnTo>
                      <a:lnTo>
                        <a:pt x="0" y="2247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  <a:moveTo>
                        <a:pt x="5" y="0"/>
                      </a:moveTo>
                      <a:lnTo>
                        <a:pt x="5" y="2247"/>
                      </a:lnTo>
                      <a:lnTo>
                        <a:pt x="0" y="2247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  <a:moveTo>
                        <a:pt x="448" y="0"/>
                      </a:moveTo>
                      <a:lnTo>
                        <a:pt x="448" y="2247"/>
                      </a:lnTo>
                      <a:lnTo>
                        <a:pt x="443" y="2247"/>
                      </a:lnTo>
                      <a:lnTo>
                        <a:pt x="443" y="0"/>
                      </a:lnTo>
                      <a:lnTo>
                        <a:pt x="448" y="0"/>
                      </a:lnTo>
                      <a:close/>
                      <a:moveTo>
                        <a:pt x="448" y="0"/>
                      </a:moveTo>
                      <a:lnTo>
                        <a:pt x="448" y="2247"/>
                      </a:lnTo>
                      <a:lnTo>
                        <a:pt x="443" y="2247"/>
                      </a:lnTo>
                      <a:lnTo>
                        <a:pt x="443" y="0"/>
                      </a:lnTo>
                      <a:lnTo>
                        <a:pt x="448" y="0"/>
                      </a:lnTo>
                      <a:close/>
                      <a:moveTo>
                        <a:pt x="896" y="0"/>
                      </a:moveTo>
                      <a:lnTo>
                        <a:pt x="896" y="2247"/>
                      </a:lnTo>
                      <a:lnTo>
                        <a:pt x="891" y="2247"/>
                      </a:lnTo>
                      <a:lnTo>
                        <a:pt x="891" y="0"/>
                      </a:lnTo>
                      <a:lnTo>
                        <a:pt x="896" y="0"/>
                      </a:lnTo>
                      <a:close/>
                      <a:moveTo>
                        <a:pt x="896" y="0"/>
                      </a:moveTo>
                      <a:lnTo>
                        <a:pt x="896" y="2247"/>
                      </a:lnTo>
                      <a:lnTo>
                        <a:pt x="891" y="2247"/>
                      </a:lnTo>
                      <a:lnTo>
                        <a:pt x="891" y="0"/>
                      </a:lnTo>
                      <a:lnTo>
                        <a:pt x="896" y="0"/>
                      </a:lnTo>
                      <a:close/>
                      <a:moveTo>
                        <a:pt x="1339" y="0"/>
                      </a:moveTo>
                      <a:lnTo>
                        <a:pt x="1339" y="2247"/>
                      </a:lnTo>
                      <a:lnTo>
                        <a:pt x="1334" y="2247"/>
                      </a:lnTo>
                      <a:lnTo>
                        <a:pt x="1334" y="0"/>
                      </a:lnTo>
                      <a:lnTo>
                        <a:pt x="1339" y="0"/>
                      </a:lnTo>
                      <a:close/>
                      <a:moveTo>
                        <a:pt x="1339" y="0"/>
                      </a:moveTo>
                      <a:lnTo>
                        <a:pt x="1339" y="2247"/>
                      </a:lnTo>
                      <a:lnTo>
                        <a:pt x="1334" y="2247"/>
                      </a:lnTo>
                      <a:lnTo>
                        <a:pt x="1334" y="0"/>
                      </a:lnTo>
                      <a:lnTo>
                        <a:pt x="1339" y="0"/>
                      </a:lnTo>
                      <a:close/>
                      <a:moveTo>
                        <a:pt x="1783" y="0"/>
                      </a:moveTo>
                      <a:lnTo>
                        <a:pt x="1783" y="2247"/>
                      </a:lnTo>
                      <a:lnTo>
                        <a:pt x="1778" y="2247"/>
                      </a:lnTo>
                      <a:lnTo>
                        <a:pt x="1778" y="0"/>
                      </a:lnTo>
                      <a:lnTo>
                        <a:pt x="1783" y="0"/>
                      </a:lnTo>
                      <a:close/>
                      <a:moveTo>
                        <a:pt x="1783" y="0"/>
                      </a:moveTo>
                      <a:lnTo>
                        <a:pt x="1783" y="2247"/>
                      </a:lnTo>
                      <a:lnTo>
                        <a:pt x="1778" y="2247"/>
                      </a:lnTo>
                      <a:lnTo>
                        <a:pt x="1778" y="0"/>
                      </a:lnTo>
                      <a:lnTo>
                        <a:pt x="1783" y="0"/>
                      </a:lnTo>
                      <a:close/>
                      <a:moveTo>
                        <a:pt x="2231" y="0"/>
                      </a:moveTo>
                      <a:lnTo>
                        <a:pt x="2231" y="2247"/>
                      </a:lnTo>
                      <a:lnTo>
                        <a:pt x="2226" y="2247"/>
                      </a:lnTo>
                      <a:lnTo>
                        <a:pt x="2226" y="0"/>
                      </a:lnTo>
                      <a:lnTo>
                        <a:pt x="2231" y="0"/>
                      </a:lnTo>
                      <a:close/>
                      <a:moveTo>
                        <a:pt x="2231" y="0"/>
                      </a:moveTo>
                      <a:lnTo>
                        <a:pt x="2231" y="2247"/>
                      </a:lnTo>
                      <a:lnTo>
                        <a:pt x="2226" y="2247"/>
                      </a:lnTo>
                      <a:lnTo>
                        <a:pt x="2226" y="0"/>
                      </a:lnTo>
                      <a:lnTo>
                        <a:pt x="2231" y="0"/>
                      </a:lnTo>
                      <a:close/>
                      <a:moveTo>
                        <a:pt x="2674" y="0"/>
                      </a:moveTo>
                      <a:lnTo>
                        <a:pt x="2674" y="2247"/>
                      </a:lnTo>
                      <a:lnTo>
                        <a:pt x="2669" y="2247"/>
                      </a:lnTo>
                      <a:lnTo>
                        <a:pt x="2669" y="0"/>
                      </a:lnTo>
                      <a:lnTo>
                        <a:pt x="2674" y="0"/>
                      </a:lnTo>
                      <a:close/>
                      <a:moveTo>
                        <a:pt x="2674" y="0"/>
                      </a:moveTo>
                      <a:lnTo>
                        <a:pt x="2674" y="2247"/>
                      </a:lnTo>
                      <a:lnTo>
                        <a:pt x="2669" y="2247"/>
                      </a:lnTo>
                      <a:lnTo>
                        <a:pt x="2669" y="0"/>
                      </a:lnTo>
                      <a:lnTo>
                        <a:pt x="2674" y="0"/>
                      </a:lnTo>
                      <a:close/>
                      <a:moveTo>
                        <a:pt x="3123" y="0"/>
                      </a:moveTo>
                      <a:lnTo>
                        <a:pt x="3123" y="2247"/>
                      </a:lnTo>
                      <a:lnTo>
                        <a:pt x="3118" y="2247"/>
                      </a:lnTo>
                      <a:lnTo>
                        <a:pt x="3118" y="0"/>
                      </a:lnTo>
                      <a:lnTo>
                        <a:pt x="3123" y="0"/>
                      </a:lnTo>
                      <a:close/>
                      <a:moveTo>
                        <a:pt x="3123" y="0"/>
                      </a:moveTo>
                      <a:lnTo>
                        <a:pt x="3123" y="2247"/>
                      </a:lnTo>
                      <a:lnTo>
                        <a:pt x="3118" y="2247"/>
                      </a:lnTo>
                      <a:lnTo>
                        <a:pt x="3118" y="0"/>
                      </a:lnTo>
                      <a:lnTo>
                        <a:pt x="3123" y="0"/>
                      </a:lnTo>
                      <a:close/>
                      <a:moveTo>
                        <a:pt x="3566" y="0"/>
                      </a:moveTo>
                      <a:lnTo>
                        <a:pt x="3566" y="2247"/>
                      </a:lnTo>
                      <a:lnTo>
                        <a:pt x="3561" y="2247"/>
                      </a:lnTo>
                      <a:lnTo>
                        <a:pt x="3561" y="0"/>
                      </a:lnTo>
                      <a:lnTo>
                        <a:pt x="3566" y="0"/>
                      </a:lnTo>
                      <a:close/>
                      <a:moveTo>
                        <a:pt x="3566" y="0"/>
                      </a:moveTo>
                      <a:lnTo>
                        <a:pt x="3566" y="2247"/>
                      </a:lnTo>
                      <a:lnTo>
                        <a:pt x="3561" y="2247"/>
                      </a:lnTo>
                      <a:lnTo>
                        <a:pt x="3561" y="0"/>
                      </a:lnTo>
                      <a:lnTo>
                        <a:pt x="3566" y="0"/>
                      </a:lnTo>
                      <a:close/>
                      <a:moveTo>
                        <a:pt x="4009" y="0"/>
                      </a:moveTo>
                      <a:lnTo>
                        <a:pt x="4009" y="2247"/>
                      </a:lnTo>
                      <a:lnTo>
                        <a:pt x="4004" y="2247"/>
                      </a:lnTo>
                      <a:lnTo>
                        <a:pt x="4004" y="0"/>
                      </a:lnTo>
                      <a:lnTo>
                        <a:pt x="4009" y="0"/>
                      </a:lnTo>
                      <a:close/>
                      <a:moveTo>
                        <a:pt x="4009" y="0"/>
                      </a:moveTo>
                      <a:lnTo>
                        <a:pt x="4009" y="2247"/>
                      </a:lnTo>
                      <a:lnTo>
                        <a:pt x="4004" y="2247"/>
                      </a:lnTo>
                      <a:lnTo>
                        <a:pt x="4004" y="0"/>
                      </a:lnTo>
                      <a:lnTo>
                        <a:pt x="4009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5" cap="flat">
                  <a:solidFill>
                    <a:srgbClr val="B7B7B7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" name="Grupo 20"/>
                <p:cNvGrpSpPr/>
                <p:nvPr/>
              </p:nvGrpSpPr>
              <p:grpSpPr>
                <a:xfrm>
                  <a:off x="1573213" y="1836738"/>
                  <a:ext cx="6326188" cy="3489326"/>
                  <a:chOff x="1573213" y="1836738"/>
                  <a:chExt cx="6326188" cy="3489326"/>
                </a:xfrm>
              </p:grpSpPr>
              <p:sp>
                <p:nvSpPr>
                  <p:cNvPr id="149" name="Freeform 153"/>
                  <p:cNvSpPr>
                    <a:spLocks/>
                  </p:cNvSpPr>
                  <p:nvPr/>
                </p:nvSpPr>
                <p:spPr bwMode="auto">
                  <a:xfrm>
                    <a:off x="1581151" y="2498726"/>
                    <a:ext cx="6300788" cy="2827338"/>
                  </a:xfrm>
                  <a:custGeom>
                    <a:avLst/>
                    <a:gdLst/>
                    <a:ahLst/>
                    <a:cxnLst>
                      <a:cxn ang="0">
                        <a:pos x="111" y="569"/>
                      </a:cxn>
                      <a:cxn ang="0">
                        <a:pos x="260" y="1119"/>
                      </a:cxn>
                      <a:cxn ang="0">
                        <a:pos x="408" y="1199"/>
                      </a:cxn>
                      <a:cxn ang="0">
                        <a:pos x="556" y="1126"/>
                      </a:cxn>
                      <a:cxn ang="0">
                        <a:pos x="705" y="1305"/>
                      </a:cxn>
                      <a:cxn ang="0">
                        <a:pos x="853" y="1124"/>
                      </a:cxn>
                      <a:cxn ang="0">
                        <a:pos x="1001" y="369"/>
                      </a:cxn>
                      <a:cxn ang="0">
                        <a:pos x="1150" y="649"/>
                      </a:cxn>
                      <a:cxn ang="0">
                        <a:pos x="1298" y="893"/>
                      </a:cxn>
                      <a:cxn ang="0">
                        <a:pos x="1446" y="173"/>
                      </a:cxn>
                      <a:cxn ang="0">
                        <a:pos x="1595" y="573"/>
                      </a:cxn>
                      <a:cxn ang="0">
                        <a:pos x="1743" y="1018"/>
                      </a:cxn>
                      <a:cxn ang="0">
                        <a:pos x="1892" y="126"/>
                      </a:cxn>
                      <a:cxn ang="0">
                        <a:pos x="2040" y="259"/>
                      </a:cxn>
                      <a:cxn ang="0">
                        <a:pos x="2189" y="461"/>
                      </a:cxn>
                      <a:cxn ang="0">
                        <a:pos x="2337" y="32"/>
                      </a:cxn>
                      <a:cxn ang="0">
                        <a:pos x="2485" y="351"/>
                      </a:cxn>
                      <a:cxn ang="0">
                        <a:pos x="2634" y="408"/>
                      </a:cxn>
                      <a:cxn ang="0">
                        <a:pos x="2782" y="0"/>
                      </a:cxn>
                      <a:cxn ang="0">
                        <a:pos x="2930" y="574"/>
                      </a:cxn>
                      <a:cxn ang="0">
                        <a:pos x="3079" y="693"/>
                      </a:cxn>
                      <a:cxn ang="0">
                        <a:pos x="3227" y="12"/>
                      </a:cxn>
                      <a:cxn ang="0">
                        <a:pos x="3376" y="309"/>
                      </a:cxn>
                      <a:cxn ang="0">
                        <a:pos x="3524" y="839"/>
                      </a:cxn>
                      <a:cxn ang="0">
                        <a:pos x="3673" y="101"/>
                      </a:cxn>
                      <a:cxn ang="0">
                        <a:pos x="3821" y="425"/>
                      </a:cxn>
                      <a:cxn ang="0">
                        <a:pos x="3969" y="641"/>
                      </a:cxn>
                      <a:cxn ang="0">
                        <a:pos x="3858" y="1781"/>
                      </a:cxn>
                      <a:cxn ang="0">
                        <a:pos x="3710" y="1781"/>
                      </a:cxn>
                      <a:cxn ang="0">
                        <a:pos x="3561" y="1781"/>
                      </a:cxn>
                      <a:cxn ang="0">
                        <a:pos x="3413" y="1781"/>
                      </a:cxn>
                      <a:cxn ang="0">
                        <a:pos x="3264" y="1781"/>
                      </a:cxn>
                      <a:cxn ang="0">
                        <a:pos x="3116" y="1781"/>
                      </a:cxn>
                      <a:cxn ang="0">
                        <a:pos x="2968" y="1781"/>
                      </a:cxn>
                      <a:cxn ang="0">
                        <a:pos x="2819" y="1781"/>
                      </a:cxn>
                      <a:cxn ang="0">
                        <a:pos x="2671" y="1781"/>
                      </a:cxn>
                      <a:cxn ang="0">
                        <a:pos x="2523" y="1781"/>
                      </a:cxn>
                      <a:cxn ang="0">
                        <a:pos x="2374" y="1781"/>
                      </a:cxn>
                      <a:cxn ang="0">
                        <a:pos x="2226" y="1781"/>
                      </a:cxn>
                      <a:cxn ang="0">
                        <a:pos x="2077" y="1781"/>
                      </a:cxn>
                      <a:cxn ang="0">
                        <a:pos x="1929" y="1781"/>
                      </a:cxn>
                      <a:cxn ang="0">
                        <a:pos x="1781" y="1781"/>
                      </a:cxn>
                      <a:cxn ang="0">
                        <a:pos x="1632" y="1781"/>
                      </a:cxn>
                      <a:cxn ang="0">
                        <a:pos x="1484" y="1781"/>
                      </a:cxn>
                      <a:cxn ang="0">
                        <a:pos x="1335" y="1781"/>
                      </a:cxn>
                      <a:cxn ang="0">
                        <a:pos x="1187" y="1781"/>
                      </a:cxn>
                      <a:cxn ang="0">
                        <a:pos x="1038" y="1781"/>
                      </a:cxn>
                      <a:cxn ang="0">
                        <a:pos x="890" y="1781"/>
                      </a:cxn>
                      <a:cxn ang="0">
                        <a:pos x="742" y="1781"/>
                      </a:cxn>
                      <a:cxn ang="0">
                        <a:pos x="593" y="1781"/>
                      </a:cxn>
                      <a:cxn ang="0">
                        <a:pos x="445" y="1781"/>
                      </a:cxn>
                      <a:cxn ang="0">
                        <a:pos x="297" y="1781"/>
                      </a:cxn>
                      <a:cxn ang="0">
                        <a:pos x="148" y="1781"/>
                      </a:cxn>
                      <a:cxn ang="0">
                        <a:pos x="0" y="1781"/>
                      </a:cxn>
                    </a:cxnLst>
                    <a:rect l="0" t="0" r="r" b="b"/>
                    <a:pathLst>
                      <a:path w="3969" h="1781">
                        <a:moveTo>
                          <a:pt x="0" y="1189"/>
                        </a:moveTo>
                        <a:lnTo>
                          <a:pt x="37" y="863"/>
                        </a:lnTo>
                        <a:lnTo>
                          <a:pt x="74" y="587"/>
                        </a:lnTo>
                        <a:lnTo>
                          <a:pt x="111" y="569"/>
                        </a:lnTo>
                        <a:lnTo>
                          <a:pt x="148" y="677"/>
                        </a:lnTo>
                        <a:lnTo>
                          <a:pt x="185" y="812"/>
                        </a:lnTo>
                        <a:lnTo>
                          <a:pt x="222" y="961"/>
                        </a:lnTo>
                        <a:lnTo>
                          <a:pt x="260" y="1119"/>
                        </a:lnTo>
                        <a:lnTo>
                          <a:pt x="297" y="1153"/>
                        </a:lnTo>
                        <a:lnTo>
                          <a:pt x="334" y="1312"/>
                        </a:lnTo>
                        <a:lnTo>
                          <a:pt x="371" y="1331"/>
                        </a:lnTo>
                        <a:lnTo>
                          <a:pt x="408" y="1199"/>
                        </a:lnTo>
                        <a:lnTo>
                          <a:pt x="445" y="1140"/>
                        </a:lnTo>
                        <a:lnTo>
                          <a:pt x="482" y="1042"/>
                        </a:lnTo>
                        <a:lnTo>
                          <a:pt x="519" y="1077"/>
                        </a:lnTo>
                        <a:lnTo>
                          <a:pt x="556" y="1126"/>
                        </a:lnTo>
                        <a:lnTo>
                          <a:pt x="593" y="1177"/>
                        </a:lnTo>
                        <a:lnTo>
                          <a:pt x="630" y="1199"/>
                        </a:lnTo>
                        <a:lnTo>
                          <a:pt x="668" y="1236"/>
                        </a:lnTo>
                        <a:lnTo>
                          <a:pt x="705" y="1305"/>
                        </a:lnTo>
                        <a:lnTo>
                          <a:pt x="742" y="1363"/>
                        </a:lnTo>
                        <a:lnTo>
                          <a:pt x="779" y="1348"/>
                        </a:lnTo>
                        <a:lnTo>
                          <a:pt x="816" y="1312"/>
                        </a:lnTo>
                        <a:lnTo>
                          <a:pt x="853" y="1124"/>
                        </a:lnTo>
                        <a:lnTo>
                          <a:pt x="890" y="824"/>
                        </a:lnTo>
                        <a:lnTo>
                          <a:pt x="927" y="489"/>
                        </a:lnTo>
                        <a:lnTo>
                          <a:pt x="964" y="351"/>
                        </a:lnTo>
                        <a:lnTo>
                          <a:pt x="1001" y="369"/>
                        </a:lnTo>
                        <a:lnTo>
                          <a:pt x="1038" y="385"/>
                        </a:lnTo>
                        <a:lnTo>
                          <a:pt x="1076" y="438"/>
                        </a:lnTo>
                        <a:lnTo>
                          <a:pt x="1113" y="524"/>
                        </a:lnTo>
                        <a:lnTo>
                          <a:pt x="1150" y="649"/>
                        </a:lnTo>
                        <a:lnTo>
                          <a:pt x="1187" y="730"/>
                        </a:lnTo>
                        <a:lnTo>
                          <a:pt x="1224" y="908"/>
                        </a:lnTo>
                        <a:lnTo>
                          <a:pt x="1261" y="953"/>
                        </a:lnTo>
                        <a:lnTo>
                          <a:pt x="1298" y="893"/>
                        </a:lnTo>
                        <a:lnTo>
                          <a:pt x="1335" y="526"/>
                        </a:lnTo>
                        <a:lnTo>
                          <a:pt x="1372" y="296"/>
                        </a:lnTo>
                        <a:lnTo>
                          <a:pt x="1409" y="212"/>
                        </a:lnTo>
                        <a:lnTo>
                          <a:pt x="1446" y="173"/>
                        </a:lnTo>
                        <a:lnTo>
                          <a:pt x="1484" y="228"/>
                        </a:lnTo>
                        <a:lnTo>
                          <a:pt x="1521" y="291"/>
                        </a:lnTo>
                        <a:lnTo>
                          <a:pt x="1558" y="408"/>
                        </a:lnTo>
                        <a:lnTo>
                          <a:pt x="1595" y="573"/>
                        </a:lnTo>
                        <a:lnTo>
                          <a:pt x="1632" y="757"/>
                        </a:lnTo>
                        <a:lnTo>
                          <a:pt x="1669" y="946"/>
                        </a:lnTo>
                        <a:lnTo>
                          <a:pt x="1706" y="1044"/>
                        </a:lnTo>
                        <a:lnTo>
                          <a:pt x="1743" y="1018"/>
                        </a:lnTo>
                        <a:lnTo>
                          <a:pt x="1781" y="808"/>
                        </a:lnTo>
                        <a:lnTo>
                          <a:pt x="1818" y="418"/>
                        </a:lnTo>
                        <a:lnTo>
                          <a:pt x="1855" y="228"/>
                        </a:lnTo>
                        <a:lnTo>
                          <a:pt x="1892" y="126"/>
                        </a:lnTo>
                        <a:lnTo>
                          <a:pt x="1929" y="87"/>
                        </a:lnTo>
                        <a:lnTo>
                          <a:pt x="1966" y="98"/>
                        </a:lnTo>
                        <a:lnTo>
                          <a:pt x="2003" y="138"/>
                        </a:lnTo>
                        <a:lnTo>
                          <a:pt x="2040" y="259"/>
                        </a:lnTo>
                        <a:lnTo>
                          <a:pt x="2077" y="422"/>
                        </a:lnTo>
                        <a:lnTo>
                          <a:pt x="2115" y="516"/>
                        </a:lnTo>
                        <a:lnTo>
                          <a:pt x="2152" y="569"/>
                        </a:lnTo>
                        <a:lnTo>
                          <a:pt x="2189" y="461"/>
                        </a:lnTo>
                        <a:lnTo>
                          <a:pt x="2226" y="237"/>
                        </a:lnTo>
                        <a:lnTo>
                          <a:pt x="2263" y="175"/>
                        </a:lnTo>
                        <a:lnTo>
                          <a:pt x="2300" y="28"/>
                        </a:lnTo>
                        <a:lnTo>
                          <a:pt x="2337" y="32"/>
                        </a:lnTo>
                        <a:lnTo>
                          <a:pt x="2374" y="38"/>
                        </a:lnTo>
                        <a:lnTo>
                          <a:pt x="2411" y="96"/>
                        </a:lnTo>
                        <a:lnTo>
                          <a:pt x="2448" y="185"/>
                        </a:lnTo>
                        <a:lnTo>
                          <a:pt x="2485" y="351"/>
                        </a:lnTo>
                        <a:lnTo>
                          <a:pt x="2523" y="449"/>
                        </a:lnTo>
                        <a:lnTo>
                          <a:pt x="2560" y="549"/>
                        </a:lnTo>
                        <a:lnTo>
                          <a:pt x="2597" y="571"/>
                        </a:lnTo>
                        <a:lnTo>
                          <a:pt x="2634" y="408"/>
                        </a:lnTo>
                        <a:lnTo>
                          <a:pt x="2671" y="329"/>
                        </a:lnTo>
                        <a:lnTo>
                          <a:pt x="2708" y="179"/>
                        </a:lnTo>
                        <a:lnTo>
                          <a:pt x="2745" y="39"/>
                        </a:lnTo>
                        <a:lnTo>
                          <a:pt x="2782" y="0"/>
                        </a:lnTo>
                        <a:lnTo>
                          <a:pt x="2819" y="55"/>
                        </a:lnTo>
                        <a:lnTo>
                          <a:pt x="2856" y="185"/>
                        </a:lnTo>
                        <a:lnTo>
                          <a:pt x="2893" y="346"/>
                        </a:lnTo>
                        <a:lnTo>
                          <a:pt x="2930" y="574"/>
                        </a:lnTo>
                        <a:lnTo>
                          <a:pt x="2968" y="769"/>
                        </a:lnTo>
                        <a:lnTo>
                          <a:pt x="3005" y="858"/>
                        </a:lnTo>
                        <a:lnTo>
                          <a:pt x="3042" y="916"/>
                        </a:lnTo>
                        <a:lnTo>
                          <a:pt x="3079" y="693"/>
                        </a:lnTo>
                        <a:lnTo>
                          <a:pt x="3116" y="181"/>
                        </a:lnTo>
                        <a:lnTo>
                          <a:pt x="3153" y="56"/>
                        </a:lnTo>
                        <a:lnTo>
                          <a:pt x="3190" y="13"/>
                        </a:lnTo>
                        <a:lnTo>
                          <a:pt x="3227" y="12"/>
                        </a:lnTo>
                        <a:lnTo>
                          <a:pt x="3264" y="35"/>
                        </a:lnTo>
                        <a:lnTo>
                          <a:pt x="3302" y="95"/>
                        </a:lnTo>
                        <a:lnTo>
                          <a:pt x="3339" y="157"/>
                        </a:lnTo>
                        <a:lnTo>
                          <a:pt x="3376" y="309"/>
                        </a:lnTo>
                        <a:lnTo>
                          <a:pt x="3413" y="516"/>
                        </a:lnTo>
                        <a:lnTo>
                          <a:pt x="3450" y="726"/>
                        </a:lnTo>
                        <a:lnTo>
                          <a:pt x="3487" y="797"/>
                        </a:lnTo>
                        <a:lnTo>
                          <a:pt x="3524" y="839"/>
                        </a:lnTo>
                        <a:lnTo>
                          <a:pt x="3561" y="744"/>
                        </a:lnTo>
                        <a:lnTo>
                          <a:pt x="3598" y="441"/>
                        </a:lnTo>
                        <a:lnTo>
                          <a:pt x="3636" y="177"/>
                        </a:lnTo>
                        <a:lnTo>
                          <a:pt x="3673" y="101"/>
                        </a:lnTo>
                        <a:lnTo>
                          <a:pt x="3710" y="88"/>
                        </a:lnTo>
                        <a:lnTo>
                          <a:pt x="3747" y="156"/>
                        </a:lnTo>
                        <a:lnTo>
                          <a:pt x="3784" y="288"/>
                        </a:lnTo>
                        <a:lnTo>
                          <a:pt x="3821" y="425"/>
                        </a:lnTo>
                        <a:lnTo>
                          <a:pt x="3858" y="600"/>
                        </a:lnTo>
                        <a:lnTo>
                          <a:pt x="3895" y="721"/>
                        </a:lnTo>
                        <a:lnTo>
                          <a:pt x="3932" y="767"/>
                        </a:lnTo>
                        <a:lnTo>
                          <a:pt x="3969" y="641"/>
                        </a:lnTo>
                        <a:lnTo>
                          <a:pt x="3969" y="1781"/>
                        </a:lnTo>
                        <a:lnTo>
                          <a:pt x="3932" y="1781"/>
                        </a:lnTo>
                        <a:lnTo>
                          <a:pt x="3895" y="1781"/>
                        </a:lnTo>
                        <a:lnTo>
                          <a:pt x="3858" y="1781"/>
                        </a:lnTo>
                        <a:lnTo>
                          <a:pt x="3821" y="1781"/>
                        </a:lnTo>
                        <a:lnTo>
                          <a:pt x="3784" y="1781"/>
                        </a:lnTo>
                        <a:lnTo>
                          <a:pt x="3747" y="1781"/>
                        </a:lnTo>
                        <a:lnTo>
                          <a:pt x="3710" y="1781"/>
                        </a:lnTo>
                        <a:lnTo>
                          <a:pt x="3673" y="1781"/>
                        </a:lnTo>
                        <a:lnTo>
                          <a:pt x="3636" y="1781"/>
                        </a:lnTo>
                        <a:lnTo>
                          <a:pt x="3598" y="1781"/>
                        </a:lnTo>
                        <a:lnTo>
                          <a:pt x="3561" y="1781"/>
                        </a:lnTo>
                        <a:lnTo>
                          <a:pt x="3524" y="1781"/>
                        </a:lnTo>
                        <a:lnTo>
                          <a:pt x="3487" y="1781"/>
                        </a:lnTo>
                        <a:lnTo>
                          <a:pt x="3450" y="1781"/>
                        </a:lnTo>
                        <a:lnTo>
                          <a:pt x="3413" y="1781"/>
                        </a:lnTo>
                        <a:lnTo>
                          <a:pt x="3376" y="1781"/>
                        </a:lnTo>
                        <a:lnTo>
                          <a:pt x="3339" y="1781"/>
                        </a:lnTo>
                        <a:lnTo>
                          <a:pt x="3302" y="1781"/>
                        </a:lnTo>
                        <a:lnTo>
                          <a:pt x="3264" y="1781"/>
                        </a:lnTo>
                        <a:lnTo>
                          <a:pt x="3227" y="1781"/>
                        </a:lnTo>
                        <a:lnTo>
                          <a:pt x="3190" y="1781"/>
                        </a:lnTo>
                        <a:lnTo>
                          <a:pt x="3153" y="1781"/>
                        </a:lnTo>
                        <a:lnTo>
                          <a:pt x="3116" y="1781"/>
                        </a:lnTo>
                        <a:lnTo>
                          <a:pt x="3079" y="1781"/>
                        </a:lnTo>
                        <a:lnTo>
                          <a:pt x="3042" y="1781"/>
                        </a:lnTo>
                        <a:lnTo>
                          <a:pt x="3005" y="1781"/>
                        </a:lnTo>
                        <a:lnTo>
                          <a:pt x="2968" y="1781"/>
                        </a:lnTo>
                        <a:lnTo>
                          <a:pt x="2930" y="1781"/>
                        </a:lnTo>
                        <a:lnTo>
                          <a:pt x="2893" y="1781"/>
                        </a:lnTo>
                        <a:lnTo>
                          <a:pt x="2856" y="1781"/>
                        </a:lnTo>
                        <a:lnTo>
                          <a:pt x="2819" y="1781"/>
                        </a:lnTo>
                        <a:lnTo>
                          <a:pt x="2782" y="1781"/>
                        </a:lnTo>
                        <a:lnTo>
                          <a:pt x="2745" y="1781"/>
                        </a:lnTo>
                        <a:lnTo>
                          <a:pt x="2708" y="1781"/>
                        </a:lnTo>
                        <a:lnTo>
                          <a:pt x="2671" y="1781"/>
                        </a:lnTo>
                        <a:lnTo>
                          <a:pt x="2634" y="1781"/>
                        </a:lnTo>
                        <a:lnTo>
                          <a:pt x="2597" y="1781"/>
                        </a:lnTo>
                        <a:lnTo>
                          <a:pt x="2560" y="1781"/>
                        </a:lnTo>
                        <a:lnTo>
                          <a:pt x="2523" y="1781"/>
                        </a:lnTo>
                        <a:lnTo>
                          <a:pt x="2485" y="1781"/>
                        </a:lnTo>
                        <a:lnTo>
                          <a:pt x="2448" y="1781"/>
                        </a:lnTo>
                        <a:lnTo>
                          <a:pt x="2411" y="1781"/>
                        </a:lnTo>
                        <a:lnTo>
                          <a:pt x="2374" y="1781"/>
                        </a:lnTo>
                        <a:lnTo>
                          <a:pt x="2337" y="1781"/>
                        </a:lnTo>
                        <a:lnTo>
                          <a:pt x="2300" y="1781"/>
                        </a:lnTo>
                        <a:lnTo>
                          <a:pt x="2263" y="1781"/>
                        </a:lnTo>
                        <a:lnTo>
                          <a:pt x="2226" y="1781"/>
                        </a:lnTo>
                        <a:lnTo>
                          <a:pt x="2189" y="1781"/>
                        </a:lnTo>
                        <a:lnTo>
                          <a:pt x="2152" y="1781"/>
                        </a:lnTo>
                        <a:lnTo>
                          <a:pt x="2115" y="1781"/>
                        </a:lnTo>
                        <a:lnTo>
                          <a:pt x="2077" y="1781"/>
                        </a:lnTo>
                        <a:lnTo>
                          <a:pt x="2040" y="1781"/>
                        </a:lnTo>
                        <a:lnTo>
                          <a:pt x="2003" y="1781"/>
                        </a:lnTo>
                        <a:lnTo>
                          <a:pt x="1966" y="1781"/>
                        </a:lnTo>
                        <a:lnTo>
                          <a:pt x="1929" y="1781"/>
                        </a:lnTo>
                        <a:lnTo>
                          <a:pt x="1892" y="1781"/>
                        </a:lnTo>
                        <a:lnTo>
                          <a:pt x="1855" y="1781"/>
                        </a:lnTo>
                        <a:lnTo>
                          <a:pt x="1818" y="1781"/>
                        </a:lnTo>
                        <a:lnTo>
                          <a:pt x="1781" y="1781"/>
                        </a:lnTo>
                        <a:lnTo>
                          <a:pt x="1743" y="1781"/>
                        </a:lnTo>
                        <a:lnTo>
                          <a:pt x="1706" y="1781"/>
                        </a:lnTo>
                        <a:lnTo>
                          <a:pt x="1669" y="1781"/>
                        </a:lnTo>
                        <a:lnTo>
                          <a:pt x="1632" y="1781"/>
                        </a:lnTo>
                        <a:lnTo>
                          <a:pt x="1595" y="1781"/>
                        </a:lnTo>
                        <a:lnTo>
                          <a:pt x="1558" y="1781"/>
                        </a:lnTo>
                        <a:lnTo>
                          <a:pt x="1521" y="1781"/>
                        </a:lnTo>
                        <a:lnTo>
                          <a:pt x="1484" y="1781"/>
                        </a:lnTo>
                        <a:lnTo>
                          <a:pt x="1446" y="1781"/>
                        </a:lnTo>
                        <a:lnTo>
                          <a:pt x="1409" y="1781"/>
                        </a:lnTo>
                        <a:lnTo>
                          <a:pt x="1372" y="1781"/>
                        </a:lnTo>
                        <a:lnTo>
                          <a:pt x="1335" y="1781"/>
                        </a:lnTo>
                        <a:lnTo>
                          <a:pt x="1298" y="1781"/>
                        </a:lnTo>
                        <a:lnTo>
                          <a:pt x="1261" y="1781"/>
                        </a:lnTo>
                        <a:lnTo>
                          <a:pt x="1224" y="1781"/>
                        </a:lnTo>
                        <a:lnTo>
                          <a:pt x="1187" y="1781"/>
                        </a:lnTo>
                        <a:lnTo>
                          <a:pt x="1150" y="1781"/>
                        </a:lnTo>
                        <a:lnTo>
                          <a:pt x="1113" y="1781"/>
                        </a:lnTo>
                        <a:lnTo>
                          <a:pt x="1076" y="1781"/>
                        </a:lnTo>
                        <a:lnTo>
                          <a:pt x="1038" y="1781"/>
                        </a:lnTo>
                        <a:lnTo>
                          <a:pt x="1001" y="1781"/>
                        </a:lnTo>
                        <a:lnTo>
                          <a:pt x="964" y="1781"/>
                        </a:lnTo>
                        <a:lnTo>
                          <a:pt x="927" y="1781"/>
                        </a:lnTo>
                        <a:lnTo>
                          <a:pt x="890" y="1781"/>
                        </a:lnTo>
                        <a:lnTo>
                          <a:pt x="853" y="1781"/>
                        </a:lnTo>
                        <a:lnTo>
                          <a:pt x="816" y="1781"/>
                        </a:lnTo>
                        <a:lnTo>
                          <a:pt x="779" y="1781"/>
                        </a:lnTo>
                        <a:lnTo>
                          <a:pt x="742" y="1781"/>
                        </a:lnTo>
                        <a:lnTo>
                          <a:pt x="705" y="1781"/>
                        </a:lnTo>
                        <a:lnTo>
                          <a:pt x="668" y="1781"/>
                        </a:lnTo>
                        <a:lnTo>
                          <a:pt x="630" y="1781"/>
                        </a:lnTo>
                        <a:lnTo>
                          <a:pt x="593" y="1781"/>
                        </a:lnTo>
                        <a:lnTo>
                          <a:pt x="556" y="1781"/>
                        </a:lnTo>
                        <a:lnTo>
                          <a:pt x="519" y="1781"/>
                        </a:lnTo>
                        <a:lnTo>
                          <a:pt x="482" y="1781"/>
                        </a:lnTo>
                        <a:lnTo>
                          <a:pt x="445" y="1781"/>
                        </a:lnTo>
                        <a:lnTo>
                          <a:pt x="408" y="1781"/>
                        </a:lnTo>
                        <a:lnTo>
                          <a:pt x="371" y="1781"/>
                        </a:lnTo>
                        <a:lnTo>
                          <a:pt x="334" y="1781"/>
                        </a:lnTo>
                        <a:lnTo>
                          <a:pt x="297" y="1781"/>
                        </a:lnTo>
                        <a:lnTo>
                          <a:pt x="260" y="1781"/>
                        </a:lnTo>
                        <a:lnTo>
                          <a:pt x="222" y="1781"/>
                        </a:lnTo>
                        <a:lnTo>
                          <a:pt x="185" y="1781"/>
                        </a:lnTo>
                        <a:lnTo>
                          <a:pt x="148" y="1781"/>
                        </a:lnTo>
                        <a:lnTo>
                          <a:pt x="111" y="1781"/>
                        </a:lnTo>
                        <a:lnTo>
                          <a:pt x="74" y="1781"/>
                        </a:lnTo>
                        <a:lnTo>
                          <a:pt x="37" y="1781"/>
                        </a:lnTo>
                        <a:lnTo>
                          <a:pt x="0" y="1781"/>
                        </a:lnTo>
                        <a:lnTo>
                          <a:pt x="0" y="118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40000"/>
                      <a:lumOff val="60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0" name="Freeform 156"/>
                  <p:cNvSpPr>
                    <a:spLocks/>
                  </p:cNvSpPr>
                  <p:nvPr/>
                </p:nvSpPr>
                <p:spPr bwMode="auto">
                  <a:xfrm>
                    <a:off x="1573213" y="1836738"/>
                    <a:ext cx="6326188" cy="3122613"/>
                  </a:xfrm>
                  <a:custGeom>
                    <a:avLst/>
                    <a:gdLst/>
                    <a:ahLst/>
                    <a:cxnLst>
                      <a:cxn ang="0">
                        <a:pos x="373" y="5217"/>
                      </a:cxn>
                      <a:cxn ang="0">
                        <a:pos x="834" y="1871"/>
                      </a:cxn>
                      <a:cxn ang="0">
                        <a:pos x="1232" y="1749"/>
                      </a:cxn>
                      <a:cxn ang="0">
                        <a:pos x="1712" y="5570"/>
                      </a:cxn>
                      <a:cxn ang="0">
                        <a:pos x="2257" y="935"/>
                      </a:cxn>
                      <a:cxn ang="0">
                        <a:pos x="2498" y="2097"/>
                      </a:cxn>
                      <a:cxn ang="0">
                        <a:pos x="2896" y="4568"/>
                      </a:cxn>
                      <a:cxn ang="0">
                        <a:pos x="3135" y="4977"/>
                      </a:cxn>
                      <a:cxn ang="0">
                        <a:pos x="3697" y="1254"/>
                      </a:cxn>
                      <a:cxn ang="0">
                        <a:pos x="3944" y="752"/>
                      </a:cxn>
                      <a:cxn ang="0">
                        <a:pos x="4448" y="5157"/>
                      </a:cxn>
                      <a:cxn ang="0">
                        <a:pos x="5009" y="1399"/>
                      </a:cxn>
                      <a:cxn ang="0">
                        <a:pos x="5237" y="746"/>
                      </a:cxn>
                      <a:cxn ang="0">
                        <a:pos x="5648" y="2024"/>
                      </a:cxn>
                      <a:cxn ang="0">
                        <a:pos x="5954" y="4817"/>
                      </a:cxn>
                      <a:cxn ang="0">
                        <a:pos x="6545" y="1526"/>
                      </a:cxn>
                      <a:cxn ang="0">
                        <a:pos x="6960" y="695"/>
                      </a:cxn>
                      <a:cxn ang="0">
                        <a:pos x="7505" y="4182"/>
                      </a:cxn>
                      <a:cxn ang="0">
                        <a:pos x="8031" y="929"/>
                      </a:cxn>
                      <a:cxn ang="0">
                        <a:pos x="8383" y="657"/>
                      </a:cxn>
                      <a:cxn ang="0">
                        <a:pos x="8725" y="4900"/>
                      </a:cxn>
                      <a:cxn ang="0">
                        <a:pos x="9169" y="3031"/>
                      </a:cxn>
                      <a:cxn ang="0">
                        <a:pos x="9583" y="975"/>
                      </a:cxn>
                      <a:cxn ang="0">
                        <a:pos x="9936" y="1990"/>
                      </a:cxn>
                      <a:cxn ang="0">
                        <a:pos x="10241" y="4726"/>
                      </a:cxn>
                      <a:cxn ang="0">
                        <a:pos x="10609" y="2439"/>
                      </a:cxn>
                      <a:cxn ang="0">
                        <a:pos x="11118" y="413"/>
                      </a:cxn>
                      <a:cxn ang="0">
                        <a:pos x="11488" y="4263"/>
                      </a:cxn>
                      <a:cxn ang="0">
                        <a:pos x="11920" y="4919"/>
                      </a:cxn>
                      <a:cxn ang="0">
                        <a:pos x="12273" y="1797"/>
                      </a:cxn>
                      <a:cxn ang="0">
                        <a:pos x="12800" y="1558"/>
                      </a:cxn>
                      <a:cxn ang="0">
                        <a:pos x="12432" y="956"/>
                      </a:cxn>
                      <a:cxn ang="0">
                        <a:pos x="12080" y="2586"/>
                      </a:cxn>
                      <a:cxn ang="0">
                        <a:pos x="11681" y="6395"/>
                      </a:cxn>
                      <a:cxn ang="0">
                        <a:pos x="11201" y="1260"/>
                      </a:cxn>
                      <a:cxn ang="0">
                        <a:pos x="10896" y="221"/>
                      </a:cxn>
                      <a:cxn ang="0">
                        <a:pos x="10369" y="5262"/>
                      </a:cxn>
                      <a:cxn ang="0">
                        <a:pos x="10000" y="2009"/>
                      </a:cxn>
                      <a:cxn ang="0">
                        <a:pos x="9693" y="1269"/>
                      </a:cxn>
                      <a:cxn ang="0">
                        <a:pos x="9456" y="1149"/>
                      </a:cxn>
                      <a:cxn ang="0">
                        <a:pos x="8929" y="5883"/>
                      </a:cxn>
                      <a:cxn ang="0">
                        <a:pos x="8577" y="2269"/>
                      </a:cxn>
                      <a:cxn ang="0">
                        <a:pos x="8144" y="1260"/>
                      </a:cxn>
                      <a:cxn ang="0">
                        <a:pos x="7792" y="2892"/>
                      </a:cxn>
                      <a:cxn ang="0">
                        <a:pos x="7265" y="4491"/>
                      </a:cxn>
                      <a:cxn ang="0">
                        <a:pos x="6818" y="495"/>
                      </a:cxn>
                      <a:cxn ang="0">
                        <a:pos x="6240" y="3531"/>
                      </a:cxn>
                      <a:cxn ang="0">
                        <a:pos x="5873" y="5503"/>
                      </a:cxn>
                      <a:cxn ang="0">
                        <a:pos x="5473" y="1388"/>
                      </a:cxn>
                      <a:cxn ang="0">
                        <a:pos x="5148" y="1696"/>
                      </a:cxn>
                      <a:cxn ang="0">
                        <a:pos x="4688" y="5069"/>
                      </a:cxn>
                      <a:cxn ang="0">
                        <a:pos x="4161" y="3162"/>
                      </a:cxn>
                      <a:cxn ang="0">
                        <a:pos x="3839" y="1408"/>
                      </a:cxn>
                      <a:cxn ang="0">
                        <a:pos x="3376" y="4299"/>
                      </a:cxn>
                      <a:cxn ang="0">
                        <a:pos x="2977" y="4107"/>
                      </a:cxn>
                      <a:cxn ang="0">
                        <a:pos x="2781" y="1573"/>
                      </a:cxn>
                      <a:cxn ang="0">
                        <a:pos x="2385" y="1324"/>
                      </a:cxn>
                      <a:cxn ang="0">
                        <a:pos x="1952" y="4220"/>
                      </a:cxn>
                      <a:cxn ang="0">
                        <a:pos x="1537" y="5082"/>
                      </a:cxn>
                      <a:cxn ang="0">
                        <a:pos x="1120" y="1022"/>
                      </a:cxn>
                      <a:cxn ang="0">
                        <a:pos x="640" y="3517"/>
                      </a:cxn>
                      <a:cxn ang="0">
                        <a:pos x="160" y="6028"/>
                      </a:cxn>
                    </a:cxnLst>
                    <a:rect l="0" t="0" r="r" b="b"/>
                    <a:pathLst>
                      <a:path w="12802" h="6417">
                        <a:moveTo>
                          <a:pt x="48" y="4519"/>
                        </a:moveTo>
                        <a:lnTo>
                          <a:pt x="160" y="6023"/>
                        </a:lnTo>
                        <a:lnTo>
                          <a:pt x="113" y="6021"/>
                        </a:lnTo>
                        <a:lnTo>
                          <a:pt x="241" y="5253"/>
                        </a:lnTo>
                        <a:cubicBezTo>
                          <a:pt x="243" y="5242"/>
                          <a:pt x="251" y="5234"/>
                          <a:pt x="261" y="5233"/>
                        </a:cubicBezTo>
                        <a:lnTo>
                          <a:pt x="373" y="5217"/>
                        </a:lnTo>
                        <a:lnTo>
                          <a:pt x="353" y="5238"/>
                        </a:lnTo>
                        <a:lnTo>
                          <a:pt x="465" y="4198"/>
                        </a:lnTo>
                        <a:lnTo>
                          <a:pt x="593" y="3508"/>
                        </a:lnTo>
                        <a:lnTo>
                          <a:pt x="705" y="3043"/>
                        </a:lnTo>
                        <a:lnTo>
                          <a:pt x="833" y="1878"/>
                        </a:lnTo>
                        <a:cubicBezTo>
                          <a:pt x="833" y="1876"/>
                          <a:pt x="833" y="1873"/>
                          <a:pt x="834" y="1871"/>
                        </a:cubicBezTo>
                        <a:lnTo>
                          <a:pt x="946" y="1599"/>
                        </a:lnTo>
                        <a:lnTo>
                          <a:pt x="945" y="1603"/>
                        </a:lnTo>
                        <a:lnTo>
                          <a:pt x="1073" y="1011"/>
                        </a:lnTo>
                        <a:cubicBezTo>
                          <a:pt x="1075" y="1000"/>
                          <a:pt x="1086" y="992"/>
                          <a:pt x="1097" y="992"/>
                        </a:cubicBezTo>
                        <a:cubicBezTo>
                          <a:pt x="1109" y="993"/>
                          <a:pt x="1118" y="1001"/>
                          <a:pt x="1120" y="1013"/>
                        </a:cubicBezTo>
                        <a:lnTo>
                          <a:pt x="1232" y="1749"/>
                        </a:lnTo>
                        <a:lnTo>
                          <a:pt x="1360" y="2902"/>
                        </a:lnTo>
                        <a:lnTo>
                          <a:pt x="1472" y="3363"/>
                        </a:lnTo>
                        <a:cubicBezTo>
                          <a:pt x="1472" y="3364"/>
                          <a:pt x="1472" y="3366"/>
                          <a:pt x="1472" y="3367"/>
                        </a:cubicBezTo>
                        <a:lnTo>
                          <a:pt x="1584" y="5079"/>
                        </a:lnTo>
                        <a:lnTo>
                          <a:pt x="1584" y="5074"/>
                        </a:lnTo>
                        <a:lnTo>
                          <a:pt x="1712" y="5570"/>
                        </a:lnTo>
                        <a:lnTo>
                          <a:pt x="1665" y="5571"/>
                        </a:lnTo>
                        <a:lnTo>
                          <a:pt x="1777" y="5059"/>
                        </a:lnTo>
                        <a:lnTo>
                          <a:pt x="1905" y="4213"/>
                        </a:lnTo>
                        <a:lnTo>
                          <a:pt x="2017" y="3556"/>
                        </a:lnTo>
                        <a:lnTo>
                          <a:pt x="2145" y="2454"/>
                        </a:lnTo>
                        <a:lnTo>
                          <a:pt x="2257" y="935"/>
                        </a:lnTo>
                        <a:cubicBezTo>
                          <a:pt x="2257" y="923"/>
                          <a:pt x="2266" y="914"/>
                          <a:pt x="2277" y="913"/>
                        </a:cubicBezTo>
                        <a:cubicBezTo>
                          <a:pt x="2289" y="911"/>
                          <a:pt x="2300" y="918"/>
                          <a:pt x="2303" y="929"/>
                        </a:cubicBezTo>
                        <a:lnTo>
                          <a:pt x="2431" y="1313"/>
                        </a:lnTo>
                        <a:cubicBezTo>
                          <a:pt x="2432" y="1314"/>
                          <a:pt x="2432" y="1316"/>
                          <a:pt x="2432" y="1317"/>
                        </a:cubicBezTo>
                        <a:lnTo>
                          <a:pt x="2544" y="2101"/>
                        </a:lnTo>
                        <a:lnTo>
                          <a:pt x="2498" y="2097"/>
                        </a:lnTo>
                        <a:lnTo>
                          <a:pt x="2626" y="1729"/>
                        </a:lnTo>
                        <a:cubicBezTo>
                          <a:pt x="2626" y="1727"/>
                          <a:pt x="2627" y="1725"/>
                          <a:pt x="2628" y="1724"/>
                        </a:cubicBezTo>
                        <a:lnTo>
                          <a:pt x="2740" y="1548"/>
                        </a:lnTo>
                        <a:cubicBezTo>
                          <a:pt x="2746" y="1539"/>
                          <a:pt x="2757" y="1535"/>
                          <a:pt x="2767" y="1537"/>
                        </a:cubicBezTo>
                        <a:cubicBezTo>
                          <a:pt x="2777" y="1540"/>
                          <a:pt x="2784" y="1549"/>
                          <a:pt x="2784" y="1560"/>
                        </a:cubicBezTo>
                        <a:lnTo>
                          <a:pt x="2896" y="4568"/>
                        </a:lnTo>
                        <a:lnTo>
                          <a:pt x="2849" y="4562"/>
                        </a:lnTo>
                        <a:lnTo>
                          <a:pt x="2977" y="4098"/>
                        </a:lnTo>
                        <a:cubicBezTo>
                          <a:pt x="2980" y="4087"/>
                          <a:pt x="2991" y="4080"/>
                          <a:pt x="3002" y="4081"/>
                        </a:cubicBezTo>
                        <a:cubicBezTo>
                          <a:pt x="3014" y="4081"/>
                          <a:pt x="3023" y="4090"/>
                          <a:pt x="3024" y="4101"/>
                        </a:cubicBezTo>
                        <a:lnTo>
                          <a:pt x="3136" y="4981"/>
                        </a:lnTo>
                        <a:lnTo>
                          <a:pt x="3135" y="4977"/>
                        </a:lnTo>
                        <a:lnTo>
                          <a:pt x="3263" y="5393"/>
                        </a:lnTo>
                        <a:lnTo>
                          <a:pt x="3217" y="5398"/>
                        </a:lnTo>
                        <a:lnTo>
                          <a:pt x="3329" y="4294"/>
                        </a:lnTo>
                        <a:lnTo>
                          <a:pt x="3457" y="3142"/>
                        </a:lnTo>
                        <a:lnTo>
                          <a:pt x="3569" y="2453"/>
                        </a:lnTo>
                        <a:lnTo>
                          <a:pt x="3697" y="1254"/>
                        </a:lnTo>
                        <a:cubicBezTo>
                          <a:pt x="3698" y="1244"/>
                          <a:pt x="3704" y="1236"/>
                          <a:pt x="3713" y="1234"/>
                        </a:cubicBezTo>
                        <a:cubicBezTo>
                          <a:pt x="3722" y="1231"/>
                          <a:pt x="3732" y="1233"/>
                          <a:pt x="3739" y="1241"/>
                        </a:cubicBezTo>
                        <a:lnTo>
                          <a:pt x="3851" y="1369"/>
                        </a:lnTo>
                        <a:lnTo>
                          <a:pt x="3809" y="1380"/>
                        </a:lnTo>
                        <a:lnTo>
                          <a:pt x="3921" y="772"/>
                        </a:lnTo>
                        <a:cubicBezTo>
                          <a:pt x="3923" y="761"/>
                          <a:pt x="3932" y="753"/>
                          <a:pt x="3944" y="752"/>
                        </a:cubicBezTo>
                        <a:cubicBezTo>
                          <a:pt x="3955" y="752"/>
                          <a:pt x="3965" y="760"/>
                          <a:pt x="3968" y="771"/>
                        </a:cubicBezTo>
                        <a:lnTo>
                          <a:pt x="4096" y="1283"/>
                        </a:lnTo>
                        <a:cubicBezTo>
                          <a:pt x="4096" y="1284"/>
                          <a:pt x="4096" y="1286"/>
                          <a:pt x="4096" y="1287"/>
                        </a:cubicBezTo>
                        <a:lnTo>
                          <a:pt x="4208" y="3159"/>
                        </a:lnTo>
                        <a:lnTo>
                          <a:pt x="4336" y="4486"/>
                        </a:lnTo>
                        <a:lnTo>
                          <a:pt x="4448" y="5157"/>
                        </a:lnTo>
                        <a:lnTo>
                          <a:pt x="4576" y="5602"/>
                        </a:lnTo>
                        <a:lnTo>
                          <a:pt x="4529" y="5604"/>
                        </a:lnTo>
                        <a:lnTo>
                          <a:pt x="4641" y="5060"/>
                        </a:lnTo>
                        <a:lnTo>
                          <a:pt x="4769" y="4452"/>
                        </a:lnTo>
                        <a:lnTo>
                          <a:pt x="4881" y="3031"/>
                        </a:lnTo>
                        <a:lnTo>
                          <a:pt x="5009" y="1399"/>
                        </a:lnTo>
                        <a:cubicBezTo>
                          <a:pt x="5009" y="1388"/>
                          <a:pt x="5018" y="1378"/>
                          <a:pt x="5029" y="1377"/>
                        </a:cubicBezTo>
                        <a:cubicBezTo>
                          <a:pt x="5040" y="1375"/>
                          <a:pt x="5050" y="1381"/>
                          <a:pt x="5055" y="1391"/>
                        </a:cubicBezTo>
                        <a:lnTo>
                          <a:pt x="5167" y="1663"/>
                        </a:lnTo>
                        <a:lnTo>
                          <a:pt x="5121" y="1670"/>
                        </a:lnTo>
                        <a:lnTo>
                          <a:pt x="5233" y="758"/>
                        </a:lnTo>
                        <a:cubicBezTo>
                          <a:pt x="5233" y="753"/>
                          <a:pt x="5235" y="750"/>
                          <a:pt x="5237" y="746"/>
                        </a:cubicBezTo>
                        <a:lnTo>
                          <a:pt x="5365" y="570"/>
                        </a:lnTo>
                        <a:cubicBezTo>
                          <a:pt x="5371" y="562"/>
                          <a:pt x="5381" y="559"/>
                          <a:pt x="5390" y="561"/>
                        </a:cubicBezTo>
                        <a:cubicBezTo>
                          <a:pt x="5400" y="564"/>
                          <a:pt x="5407" y="571"/>
                          <a:pt x="5408" y="581"/>
                        </a:cubicBezTo>
                        <a:lnTo>
                          <a:pt x="5520" y="1381"/>
                        </a:lnTo>
                        <a:lnTo>
                          <a:pt x="5648" y="2020"/>
                        </a:lnTo>
                        <a:cubicBezTo>
                          <a:pt x="5648" y="2021"/>
                          <a:pt x="5648" y="2022"/>
                          <a:pt x="5648" y="2024"/>
                        </a:cubicBezTo>
                        <a:lnTo>
                          <a:pt x="5760" y="5368"/>
                        </a:lnTo>
                        <a:lnTo>
                          <a:pt x="5752" y="5350"/>
                        </a:lnTo>
                        <a:lnTo>
                          <a:pt x="5880" y="5462"/>
                        </a:lnTo>
                        <a:lnTo>
                          <a:pt x="5841" y="5476"/>
                        </a:lnTo>
                        <a:lnTo>
                          <a:pt x="5953" y="4820"/>
                        </a:lnTo>
                        <a:cubicBezTo>
                          <a:pt x="5953" y="4819"/>
                          <a:pt x="5953" y="4818"/>
                          <a:pt x="5954" y="4817"/>
                        </a:cubicBezTo>
                        <a:lnTo>
                          <a:pt x="6082" y="4449"/>
                        </a:lnTo>
                        <a:lnTo>
                          <a:pt x="6081" y="4454"/>
                        </a:lnTo>
                        <a:lnTo>
                          <a:pt x="6193" y="3526"/>
                        </a:lnTo>
                        <a:lnTo>
                          <a:pt x="6305" y="3075"/>
                        </a:lnTo>
                        <a:lnTo>
                          <a:pt x="6433" y="2563"/>
                        </a:lnTo>
                        <a:lnTo>
                          <a:pt x="6545" y="1526"/>
                        </a:lnTo>
                        <a:lnTo>
                          <a:pt x="6673" y="517"/>
                        </a:lnTo>
                        <a:cubicBezTo>
                          <a:pt x="6674" y="509"/>
                          <a:pt x="6679" y="502"/>
                          <a:pt x="6687" y="498"/>
                        </a:cubicBezTo>
                        <a:lnTo>
                          <a:pt x="6799" y="450"/>
                        </a:lnTo>
                        <a:cubicBezTo>
                          <a:pt x="6810" y="446"/>
                          <a:pt x="6823" y="450"/>
                          <a:pt x="6829" y="461"/>
                        </a:cubicBezTo>
                        <a:lnTo>
                          <a:pt x="6957" y="685"/>
                        </a:lnTo>
                        <a:cubicBezTo>
                          <a:pt x="6959" y="688"/>
                          <a:pt x="6960" y="691"/>
                          <a:pt x="6960" y="695"/>
                        </a:cubicBezTo>
                        <a:lnTo>
                          <a:pt x="7072" y="2071"/>
                        </a:lnTo>
                        <a:lnTo>
                          <a:pt x="7200" y="3478"/>
                        </a:lnTo>
                        <a:lnTo>
                          <a:pt x="7312" y="4486"/>
                        </a:lnTo>
                        <a:lnTo>
                          <a:pt x="7440" y="5172"/>
                        </a:lnTo>
                        <a:lnTo>
                          <a:pt x="7393" y="5174"/>
                        </a:lnTo>
                        <a:lnTo>
                          <a:pt x="7505" y="4182"/>
                        </a:lnTo>
                        <a:lnTo>
                          <a:pt x="7617" y="3715"/>
                        </a:lnTo>
                        <a:lnTo>
                          <a:pt x="7745" y="2885"/>
                        </a:lnTo>
                        <a:lnTo>
                          <a:pt x="7857" y="1702"/>
                        </a:lnTo>
                        <a:lnTo>
                          <a:pt x="7985" y="933"/>
                        </a:lnTo>
                        <a:cubicBezTo>
                          <a:pt x="7987" y="922"/>
                          <a:pt x="7995" y="913"/>
                          <a:pt x="8006" y="913"/>
                        </a:cubicBezTo>
                        <a:cubicBezTo>
                          <a:pt x="8017" y="912"/>
                          <a:pt x="8028" y="918"/>
                          <a:pt x="8031" y="929"/>
                        </a:cubicBezTo>
                        <a:lnTo>
                          <a:pt x="8143" y="1249"/>
                        </a:lnTo>
                        <a:lnTo>
                          <a:pt x="8097" y="1253"/>
                        </a:lnTo>
                        <a:lnTo>
                          <a:pt x="8225" y="309"/>
                        </a:lnTo>
                        <a:cubicBezTo>
                          <a:pt x="8226" y="298"/>
                          <a:pt x="8235" y="290"/>
                          <a:pt x="8246" y="289"/>
                        </a:cubicBezTo>
                        <a:cubicBezTo>
                          <a:pt x="8258" y="288"/>
                          <a:pt x="8268" y="294"/>
                          <a:pt x="8271" y="305"/>
                        </a:cubicBezTo>
                        <a:lnTo>
                          <a:pt x="8383" y="657"/>
                        </a:lnTo>
                        <a:cubicBezTo>
                          <a:pt x="8384" y="659"/>
                          <a:pt x="8384" y="660"/>
                          <a:pt x="8384" y="662"/>
                        </a:cubicBezTo>
                        <a:lnTo>
                          <a:pt x="8512" y="1734"/>
                        </a:lnTo>
                        <a:lnTo>
                          <a:pt x="8624" y="2259"/>
                        </a:lnTo>
                        <a:cubicBezTo>
                          <a:pt x="8624" y="2261"/>
                          <a:pt x="8624" y="2262"/>
                          <a:pt x="8624" y="2263"/>
                        </a:cubicBezTo>
                        <a:lnTo>
                          <a:pt x="8736" y="4919"/>
                        </a:lnTo>
                        <a:lnTo>
                          <a:pt x="8725" y="4900"/>
                        </a:lnTo>
                        <a:lnTo>
                          <a:pt x="8853" y="4980"/>
                        </a:lnTo>
                        <a:cubicBezTo>
                          <a:pt x="8859" y="4984"/>
                          <a:pt x="8863" y="4990"/>
                          <a:pt x="8864" y="4997"/>
                        </a:cubicBezTo>
                        <a:lnTo>
                          <a:pt x="8976" y="5877"/>
                        </a:lnTo>
                        <a:lnTo>
                          <a:pt x="8929" y="5877"/>
                        </a:lnTo>
                        <a:lnTo>
                          <a:pt x="9057" y="4869"/>
                        </a:lnTo>
                        <a:lnTo>
                          <a:pt x="9169" y="3031"/>
                        </a:lnTo>
                        <a:lnTo>
                          <a:pt x="9297" y="1782"/>
                        </a:lnTo>
                        <a:lnTo>
                          <a:pt x="9409" y="1140"/>
                        </a:lnTo>
                        <a:cubicBezTo>
                          <a:pt x="9410" y="1136"/>
                          <a:pt x="9411" y="1133"/>
                          <a:pt x="9414" y="1129"/>
                        </a:cubicBezTo>
                        <a:lnTo>
                          <a:pt x="9542" y="969"/>
                        </a:lnTo>
                        <a:cubicBezTo>
                          <a:pt x="9547" y="963"/>
                          <a:pt x="9555" y="960"/>
                          <a:pt x="9564" y="961"/>
                        </a:cubicBezTo>
                        <a:cubicBezTo>
                          <a:pt x="9572" y="962"/>
                          <a:pt x="9579" y="967"/>
                          <a:pt x="9583" y="975"/>
                        </a:cubicBezTo>
                        <a:lnTo>
                          <a:pt x="9695" y="1247"/>
                        </a:lnTo>
                        <a:lnTo>
                          <a:pt x="9652" y="1244"/>
                        </a:lnTo>
                        <a:lnTo>
                          <a:pt x="9780" y="1036"/>
                        </a:lnTo>
                        <a:cubicBezTo>
                          <a:pt x="9785" y="1027"/>
                          <a:pt x="9796" y="1023"/>
                          <a:pt x="9806" y="1025"/>
                        </a:cubicBezTo>
                        <a:cubicBezTo>
                          <a:pt x="9816" y="1027"/>
                          <a:pt x="9823" y="1035"/>
                          <a:pt x="9824" y="1046"/>
                        </a:cubicBezTo>
                        <a:lnTo>
                          <a:pt x="9936" y="1990"/>
                        </a:lnTo>
                        <a:lnTo>
                          <a:pt x="9916" y="1969"/>
                        </a:lnTo>
                        <a:lnTo>
                          <a:pt x="10028" y="1985"/>
                        </a:lnTo>
                        <a:cubicBezTo>
                          <a:pt x="10039" y="1986"/>
                          <a:pt x="10048" y="1996"/>
                          <a:pt x="10048" y="2008"/>
                        </a:cubicBezTo>
                        <a:lnTo>
                          <a:pt x="10176" y="5736"/>
                        </a:lnTo>
                        <a:lnTo>
                          <a:pt x="10129" y="5734"/>
                        </a:lnTo>
                        <a:lnTo>
                          <a:pt x="10241" y="4726"/>
                        </a:lnTo>
                        <a:cubicBezTo>
                          <a:pt x="10242" y="4714"/>
                          <a:pt x="10251" y="4705"/>
                          <a:pt x="10263" y="4705"/>
                        </a:cubicBezTo>
                        <a:cubicBezTo>
                          <a:pt x="10275" y="4704"/>
                          <a:pt x="10285" y="4711"/>
                          <a:pt x="10288" y="4723"/>
                        </a:cubicBezTo>
                        <a:lnTo>
                          <a:pt x="10416" y="5251"/>
                        </a:lnTo>
                        <a:lnTo>
                          <a:pt x="10369" y="5254"/>
                        </a:lnTo>
                        <a:lnTo>
                          <a:pt x="10481" y="4054"/>
                        </a:lnTo>
                        <a:lnTo>
                          <a:pt x="10609" y="2439"/>
                        </a:lnTo>
                        <a:lnTo>
                          <a:pt x="10721" y="951"/>
                        </a:lnTo>
                        <a:lnTo>
                          <a:pt x="10849" y="212"/>
                        </a:lnTo>
                        <a:cubicBezTo>
                          <a:pt x="10851" y="201"/>
                          <a:pt x="10861" y="192"/>
                          <a:pt x="10872" y="192"/>
                        </a:cubicBezTo>
                        <a:lnTo>
                          <a:pt x="10984" y="192"/>
                        </a:lnTo>
                        <a:cubicBezTo>
                          <a:pt x="10993" y="192"/>
                          <a:pt x="11001" y="197"/>
                          <a:pt x="11006" y="205"/>
                        </a:cubicBezTo>
                        <a:lnTo>
                          <a:pt x="11118" y="413"/>
                        </a:lnTo>
                        <a:cubicBezTo>
                          <a:pt x="11119" y="416"/>
                          <a:pt x="11120" y="418"/>
                          <a:pt x="11120" y="421"/>
                        </a:cubicBezTo>
                        <a:lnTo>
                          <a:pt x="11248" y="1253"/>
                        </a:lnTo>
                        <a:lnTo>
                          <a:pt x="11247" y="1249"/>
                        </a:lnTo>
                        <a:lnTo>
                          <a:pt x="11359" y="1617"/>
                        </a:lnTo>
                        <a:cubicBezTo>
                          <a:pt x="11360" y="1619"/>
                          <a:pt x="11360" y="1621"/>
                          <a:pt x="11360" y="1623"/>
                        </a:cubicBezTo>
                        <a:lnTo>
                          <a:pt x="11488" y="4263"/>
                        </a:lnTo>
                        <a:lnTo>
                          <a:pt x="11600" y="4933"/>
                        </a:lnTo>
                        <a:lnTo>
                          <a:pt x="11728" y="6390"/>
                        </a:lnTo>
                        <a:lnTo>
                          <a:pt x="11681" y="6390"/>
                        </a:lnTo>
                        <a:lnTo>
                          <a:pt x="11793" y="5430"/>
                        </a:lnTo>
                        <a:lnTo>
                          <a:pt x="11921" y="4915"/>
                        </a:lnTo>
                        <a:lnTo>
                          <a:pt x="11920" y="4919"/>
                        </a:lnTo>
                        <a:lnTo>
                          <a:pt x="12032" y="2583"/>
                        </a:lnTo>
                        <a:lnTo>
                          <a:pt x="12145" y="1526"/>
                        </a:lnTo>
                        <a:cubicBezTo>
                          <a:pt x="12146" y="1515"/>
                          <a:pt x="12154" y="1507"/>
                          <a:pt x="12164" y="1505"/>
                        </a:cubicBezTo>
                        <a:cubicBezTo>
                          <a:pt x="12175" y="1503"/>
                          <a:pt x="12186" y="1509"/>
                          <a:pt x="12190" y="1518"/>
                        </a:cubicBezTo>
                        <a:lnTo>
                          <a:pt x="12318" y="1790"/>
                        </a:lnTo>
                        <a:lnTo>
                          <a:pt x="12273" y="1797"/>
                        </a:lnTo>
                        <a:lnTo>
                          <a:pt x="12385" y="949"/>
                        </a:lnTo>
                        <a:lnTo>
                          <a:pt x="12513" y="21"/>
                        </a:lnTo>
                        <a:cubicBezTo>
                          <a:pt x="12514" y="10"/>
                          <a:pt x="12524" y="1"/>
                          <a:pt x="12535" y="0"/>
                        </a:cubicBezTo>
                        <a:cubicBezTo>
                          <a:pt x="12547" y="0"/>
                          <a:pt x="12557" y="8"/>
                          <a:pt x="12560" y="19"/>
                        </a:cubicBezTo>
                        <a:lnTo>
                          <a:pt x="12672" y="483"/>
                        </a:lnTo>
                        <a:lnTo>
                          <a:pt x="12800" y="1558"/>
                        </a:lnTo>
                        <a:cubicBezTo>
                          <a:pt x="12802" y="1571"/>
                          <a:pt x="12792" y="1583"/>
                          <a:pt x="12779" y="1584"/>
                        </a:cubicBezTo>
                        <a:cubicBezTo>
                          <a:pt x="12766" y="1586"/>
                          <a:pt x="12754" y="1576"/>
                          <a:pt x="12753" y="1563"/>
                        </a:cubicBezTo>
                        <a:lnTo>
                          <a:pt x="12625" y="494"/>
                        </a:lnTo>
                        <a:lnTo>
                          <a:pt x="12513" y="30"/>
                        </a:lnTo>
                        <a:lnTo>
                          <a:pt x="12560" y="28"/>
                        </a:lnTo>
                        <a:lnTo>
                          <a:pt x="12432" y="956"/>
                        </a:lnTo>
                        <a:lnTo>
                          <a:pt x="12320" y="1804"/>
                        </a:lnTo>
                        <a:cubicBezTo>
                          <a:pt x="12319" y="1814"/>
                          <a:pt x="12311" y="1823"/>
                          <a:pt x="12300" y="1824"/>
                        </a:cubicBezTo>
                        <a:cubicBezTo>
                          <a:pt x="12290" y="1826"/>
                          <a:pt x="12279" y="1820"/>
                          <a:pt x="12275" y="1811"/>
                        </a:cubicBezTo>
                        <a:lnTo>
                          <a:pt x="12147" y="1539"/>
                        </a:lnTo>
                        <a:lnTo>
                          <a:pt x="12192" y="1531"/>
                        </a:lnTo>
                        <a:lnTo>
                          <a:pt x="12080" y="2586"/>
                        </a:lnTo>
                        <a:lnTo>
                          <a:pt x="11968" y="4922"/>
                        </a:lnTo>
                        <a:cubicBezTo>
                          <a:pt x="11968" y="4923"/>
                          <a:pt x="11968" y="4925"/>
                          <a:pt x="11968" y="4926"/>
                        </a:cubicBezTo>
                        <a:lnTo>
                          <a:pt x="11840" y="5435"/>
                        </a:lnTo>
                        <a:lnTo>
                          <a:pt x="11728" y="6395"/>
                        </a:lnTo>
                        <a:cubicBezTo>
                          <a:pt x="11727" y="6407"/>
                          <a:pt x="11716" y="6417"/>
                          <a:pt x="11704" y="6416"/>
                        </a:cubicBezTo>
                        <a:cubicBezTo>
                          <a:pt x="11692" y="6416"/>
                          <a:pt x="11682" y="6407"/>
                          <a:pt x="11681" y="6395"/>
                        </a:cubicBezTo>
                        <a:lnTo>
                          <a:pt x="11553" y="4940"/>
                        </a:lnTo>
                        <a:lnTo>
                          <a:pt x="11440" y="4266"/>
                        </a:lnTo>
                        <a:lnTo>
                          <a:pt x="11312" y="1626"/>
                        </a:lnTo>
                        <a:lnTo>
                          <a:pt x="11314" y="1631"/>
                        </a:lnTo>
                        <a:lnTo>
                          <a:pt x="11202" y="1263"/>
                        </a:lnTo>
                        <a:cubicBezTo>
                          <a:pt x="11201" y="1262"/>
                          <a:pt x="11201" y="1261"/>
                          <a:pt x="11201" y="1260"/>
                        </a:cubicBezTo>
                        <a:lnTo>
                          <a:pt x="11073" y="428"/>
                        </a:lnTo>
                        <a:lnTo>
                          <a:pt x="11075" y="436"/>
                        </a:lnTo>
                        <a:lnTo>
                          <a:pt x="10963" y="228"/>
                        </a:lnTo>
                        <a:lnTo>
                          <a:pt x="10984" y="240"/>
                        </a:lnTo>
                        <a:lnTo>
                          <a:pt x="10872" y="240"/>
                        </a:lnTo>
                        <a:lnTo>
                          <a:pt x="10896" y="221"/>
                        </a:lnTo>
                        <a:lnTo>
                          <a:pt x="10768" y="954"/>
                        </a:lnTo>
                        <a:lnTo>
                          <a:pt x="10656" y="2442"/>
                        </a:lnTo>
                        <a:lnTo>
                          <a:pt x="10528" y="4059"/>
                        </a:lnTo>
                        <a:lnTo>
                          <a:pt x="10416" y="5259"/>
                        </a:lnTo>
                        <a:cubicBezTo>
                          <a:pt x="10415" y="5270"/>
                          <a:pt x="10406" y="5280"/>
                          <a:pt x="10394" y="5280"/>
                        </a:cubicBezTo>
                        <a:cubicBezTo>
                          <a:pt x="10383" y="5281"/>
                          <a:pt x="10372" y="5274"/>
                          <a:pt x="10369" y="5262"/>
                        </a:cubicBezTo>
                        <a:lnTo>
                          <a:pt x="10241" y="4734"/>
                        </a:lnTo>
                        <a:lnTo>
                          <a:pt x="10288" y="4731"/>
                        </a:lnTo>
                        <a:lnTo>
                          <a:pt x="10176" y="5739"/>
                        </a:lnTo>
                        <a:cubicBezTo>
                          <a:pt x="10175" y="5752"/>
                          <a:pt x="10164" y="5761"/>
                          <a:pt x="10152" y="5760"/>
                        </a:cubicBezTo>
                        <a:cubicBezTo>
                          <a:pt x="10139" y="5760"/>
                          <a:pt x="10129" y="5750"/>
                          <a:pt x="10128" y="5737"/>
                        </a:cubicBezTo>
                        <a:lnTo>
                          <a:pt x="10000" y="2009"/>
                        </a:lnTo>
                        <a:lnTo>
                          <a:pt x="10021" y="2032"/>
                        </a:lnTo>
                        <a:lnTo>
                          <a:pt x="9909" y="2016"/>
                        </a:lnTo>
                        <a:cubicBezTo>
                          <a:pt x="9898" y="2015"/>
                          <a:pt x="9890" y="2006"/>
                          <a:pt x="9889" y="1995"/>
                        </a:cubicBezTo>
                        <a:lnTo>
                          <a:pt x="9777" y="1051"/>
                        </a:lnTo>
                        <a:lnTo>
                          <a:pt x="9821" y="1061"/>
                        </a:lnTo>
                        <a:lnTo>
                          <a:pt x="9693" y="1269"/>
                        </a:lnTo>
                        <a:cubicBezTo>
                          <a:pt x="9688" y="1277"/>
                          <a:pt x="9680" y="1281"/>
                          <a:pt x="9671" y="1280"/>
                        </a:cubicBezTo>
                        <a:cubicBezTo>
                          <a:pt x="9662" y="1280"/>
                          <a:pt x="9654" y="1274"/>
                          <a:pt x="9650" y="1266"/>
                        </a:cubicBezTo>
                        <a:lnTo>
                          <a:pt x="9538" y="994"/>
                        </a:lnTo>
                        <a:lnTo>
                          <a:pt x="9579" y="999"/>
                        </a:lnTo>
                        <a:lnTo>
                          <a:pt x="9451" y="1159"/>
                        </a:lnTo>
                        <a:lnTo>
                          <a:pt x="9456" y="1149"/>
                        </a:lnTo>
                        <a:lnTo>
                          <a:pt x="9344" y="1787"/>
                        </a:lnTo>
                        <a:lnTo>
                          <a:pt x="9216" y="3034"/>
                        </a:lnTo>
                        <a:lnTo>
                          <a:pt x="9104" y="4875"/>
                        </a:lnTo>
                        <a:lnTo>
                          <a:pt x="8976" y="5883"/>
                        </a:lnTo>
                        <a:cubicBezTo>
                          <a:pt x="8975" y="5895"/>
                          <a:pt x="8965" y="5904"/>
                          <a:pt x="8952" y="5904"/>
                        </a:cubicBezTo>
                        <a:cubicBezTo>
                          <a:pt x="8940" y="5904"/>
                          <a:pt x="8930" y="5895"/>
                          <a:pt x="8929" y="5883"/>
                        </a:cubicBezTo>
                        <a:lnTo>
                          <a:pt x="8817" y="5003"/>
                        </a:lnTo>
                        <a:lnTo>
                          <a:pt x="8828" y="5021"/>
                        </a:lnTo>
                        <a:lnTo>
                          <a:pt x="8700" y="4941"/>
                        </a:lnTo>
                        <a:cubicBezTo>
                          <a:pt x="8693" y="4937"/>
                          <a:pt x="8689" y="4929"/>
                          <a:pt x="8688" y="4921"/>
                        </a:cubicBezTo>
                        <a:lnTo>
                          <a:pt x="8576" y="2265"/>
                        </a:lnTo>
                        <a:lnTo>
                          <a:pt x="8577" y="2269"/>
                        </a:lnTo>
                        <a:lnTo>
                          <a:pt x="8465" y="1739"/>
                        </a:lnTo>
                        <a:lnTo>
                          <a:pt x="8337" y="667"/>
                        </a:lnTo>
                        <a:lnTo>
                          <a:pt x="8338" y="672"/>
                        </a:lnTo>
                        <a:lnTo>
                          <a:pt x="8226" y="320"/>
                        </a:lnTo>
                        <a:lnTo>
                          <a:pt x="8272" y="316"/>
                        </a:lnTo>
                        <a:lnTo>
                          <a:pt x="8144" y="1260"/>
                        </a:lnTo>
                        <a:cubicBezTo>
                          <a:pt x="8143" y="1271"/>
                          <a:pt x="8134" y="1279"/>
                          <a:pt x="8123" y="1280"/>
                        </a:cubicBezTo>
                        <a:cubicBezTo>
                          <a:pt x="8112" y="1281"/>
                          <a:pt x="8101" y="1275"/>
                          <a:pt x="8098" y="1264"/>
                        </a:cubicBezTo>
                        <a:lnTo>
                          <a:pt x="7986" y="944"/>
                        </a:lnTo>
                        <a:lnTo>
                          <a:pt x="8032" y="940"/>
                        </a:lnTo>
                        <a:lnTo>
                          <a:pt x="7904" y="1707"/>
                        </a:lnTo>
                        <a:lnTo>
                          <a:pt x="7792" y="2892"/>
                        </a:lnTo>
                        <a:lnTo>
                          <a:pt x="7664" y="3726"/>
                        </a:lnTo>
                        <a:lnTo>
                          <a:pt x="7552" y="4187"/>
                        </a:lnTo>
                        <a:lnTo>
                          <a:pt x="7440" y="5179"/>
                        </a:lnTo>
                        <a:cubicBezTo>
                          <a:pt x="7439" y="5191"/>
                          <a:pt x="7429" y="5200"/>
                          <a:pt x="7417" y="5200"/>
                        </a:cubicBezTo>
                        <a:cubicBezTo>
                          <a:pt x="7405" y="5201"/>
                          <a:pt x="7395" y="5193"/>
                          <a:pt x="7393" y="5181"/>
                        </a:cubicBezTo>
                        <a:lnTo>
                          <a:pt x="7265" y="4491"/>
                        </a:lnTo>
                        <a:lnTo>
                          <a:pt x="7153" y="3483"/>
                        </a:lnTo>
                        <a:lnTo>
                          <a:pt x="7025" y="2074"/>
                        </a:lnTo>
                        <a:lnTo>
                          <a:pt x="6913" y="698"/>
                        </a:lnTo>
                        <a:lnTo>
                          <a:pt x="6916" y="708"/>
                        </a:lnTo>
                        <a:lnTo>
                          <a:pt x="6788" y="484"/>
                        </a:lnTo>
                        <a:lnTo>
                          <a:pt x="6818" y="495"/>
                        </a:lnTo>
                        <a:lnTo>
                          <a:pt x="6706" y="543"/>
                        </a:lnTo>
                        <a:lnTo>
                          <a:pt x="6720" y="523"/>
                        </a:lnTo>
                        <a:lnTo>
                          <a:pt x="6592" y="1531"/>
                        </a:lnTo>
                        <a:lnTo>
                          <a:pt x="6480" y="2574"/>
                        </a:lnTo>
                        <a:lnTo>
                          <a:pt x="6352" y="3086"/>
                        </a:lnTo>
                        <a:lnTo>
                          <a:pt x="6240" y="3531"/>
                        </a:lnTo>
                        <a:lnTo>
                          <a:pt x="6128" y="4459"/>
                        </a:lnTo>
                        <a:cubicBezTo>
                          <a:pt x="6128" y="4461"/>
                          <a:pt x="6128" y="4463"/>
                          <a:pt x="6127" y="4464"/>
                        </a:cubicBezTo>
                        <a:lnTo>
                          <a:pt x="5999" y="4832"/>
                        </a:lnTo>
                        <a:lnTo>
                          <a:pt x="6000" y="4829"/>
                        </a:lnTo>
                        <a:lnTo>
                          <a:pt x="5888" y="5485"/>
                        </a:lnTo>
                        <a:cubicBezTo>
                          <a:pt x="5887" y="5493"/>
                          <a:pt x="5881" y="5500"/>
                          <a:pt x="5873" y="5503"/>
                        </a:cubicBezTo>
                        <a:cubicBezTo>
                          <a:pt x="5864" y="5506"/>
                          <a:pt x="5855" y="5504"/>
                          <a:pt x="5849" y="5499"/>
                        </a:cubicBezTo>
                        <a:lnTo>
                          <a:pt x="5721" y="5387"/>
                        </a:lnTo>
                        <a:cubicBezTo>
                          <a:pt x="5716" y="5382"/>
                          <a:pt x="5713" y="5376"/>
                          <a:pt x="5712" y="5369"/>
                        </a:cubicBezTo>
                        <a:lnTo>
                          <a:pt x="5600" y="2025"/>
                        </a:lnTo>
                        <a:lnTo>
                          <a:pt x="5601" y="2029"/>
                        </a:lnTo>
                        <a:lnTo>
                          <a:pt x="5473" y="1388"/>
                        </a:lnTo>
                        <a:lnTo>
                          <a:pt x="5361" y="588"/>
                        </a:lnTo>
                        <a:lnTo>
                          <a:pt x="5404" y="599"/>
                        </a:lnTo>
                        <a:lnTo>
                          <a:pt x="5276" y="775"/>
                        </a:lnTo>
                        <a:lnTo>
                          <a:pt x="5280" y="763"/>
                        </a:lnTo>
                        <a:lnTo>
                          <a:pt x="5168" y="1675"/>
                        </a:lnTo>
                        <a:cubicBezTo>
                          <a:pt x="5167" y="1686"/>
                          <a:pt x="5158" y="1695"/>
                          <a:pt x="5148" y="1696"/>
                        </a:cubicBezTo>
                        <a:cubicBezTo>
                          <a:pt x="5137" y="1698"/>
                          <a:pt x="5126" y="1692"/>
                          <a:pt x="5122" y="1682"/>
                        </a:cubicBezTo>
                        <a:lnTo>
                          <a:pt x="5010" y="1410"/>
                        </a:lnTo>
                        <a:lnTo>
                          <a:pt x="5056" y="1402"/>
                        </a:lnTo>
                        <a:lnTo>
                          <a:pt x="4928" y="3034"/>
                        </a:lnTo>
                        <a:lnTo>
                          <a:pt x="4816" y="4461"/>
                        </a:lnTo>
                        <a:lnTo>
                          <a:pt x="4688" y="5069"/>
                        </a:lnTo>
                        <a:lnTo>
                          <a:pt x="4576" y="5613"/>
                        </a:lnTo>
                        <a:cubicBezTo>
                          <a:pt x="4574" y="5624"/>
                          <a:pt x="4564" y="5632"/>
                          <a:pt x="4553" y="5632"/>
                        </a:cubicBezTo>
                        <a:cubicBezTo>
                          <a:pt x="4542" y="5633"/>
                          <a:pt x="4532" y="5626"/>
                          <a:pt x="4529" y="5615"/>
                        </a:cubicBezTo>
                        <a:lnTo>
                          <a:pt x="4401" y="5164"/>
                        </a:lnTo>
                        <a:lnTo>
                          <a:pt x="4289" y="4491"/>
                        </a:lnTo>
                        <a:lnTo>
                          <a:pt x="4161" y="3162"/>
                        </a:lnTo>
                        <a:lnTo>
                          <a:pt x="4049" y="1290"/>
                        </a:lnTo>
                        <a:lnTo>
                          <a:pt x="4049" y="1294"/>
                        </a:lnTo>
                        <a:lnTo>
                          <a:pt x="3921" y="782"/>
                        </a:lnTo>
                        <a:lnTo>
                          <a:pt x="3968" y="781"/>
                        </a:lnTo>
                        <a:lnTo>
                          <a:pt x="3856" y="1389"/>
                        </a:lnTo>
                        <a:cubicBezTo>
                          <a:pt x="3854" y="1398"/>
                          <a:pt x="3848" y="1405"/>
                          <a:pt x="3839" y="1408"/>
                        </a:cubicBezTo>
                        <a:cubicBezTo>
                          <a:pt x="3830" y="1410"/>
                          <a:pt x="3820" y="1407"/>
                          <a:pt x="3814" y="1400"/>
                        </a:cubicBezTo>
                        <a:lnTo>
                          <a:pt x="3702" y="1272"/>
                        </a:lnTo>
                        <a:lnTo>
                          <a:pt x="3744" y="1259"/>
                        </a:lnTo>
                        <a:lnTo>
                          <a:pt x="3616" y="2460"/>
                        </a:lnTo>
                        <a:lnTo>
                          <a:pt x="3504" y="3147"/>
                        </a:lnTo>
                        <a:lnTo>
                          <a:pt x="3376" y="4299"/>
                        </a:lnTo>
                        <a:lnTo>
                          <a:pt x="3264" y="5403"/>
                        </a:lnTo>
                        <a:cubicBezTo>
                          <a:pt x="3263" y="5414"/>
                          <a:pt x="3254" y="5423"/>
                          <a:pt x="3243" y="5424"/>
                        </a:cubicBezTo>
                        <a:cubicBezTo>
                          <a:pt x="3231" y="5425"/>
                          <a:pt x="3221" y="5418"/>
                          <a:pt x="3218" y="5408"/>
                        </a:cubicBezTo>
                        <a:lnTo>
                          <a:pt x="3090" y="4992"/>
                        </a:lnTo>
                        <a:cubicBezTo>
                          <a:pt x="3089" y="4990"/>
                          <a:pt x="3089" y="4989"/>
                          <a:pt x="3089" y="4987"/>
                        </a:cubicBezTo>
                        <a:lnTo>
                          <a:pt x="2977" y="4107"/>
                        </a:lnTo>
                        <a:lnTo>
                          <a:pt x="3024" y="4111"/>
                        </a:lnTo>
                        <a:lnTo>
                          <a:pt x="2896" y="4575"/>
                        </a:lnTo>
                        <a:cubicBezTo>
                          <a:pt x="2892" y="4586"/>
                          <a:pt x="2881" y="4594"/>
                          <a:pt x="2870" y="4592"/>
                        </a:cubicBezTo>
                        <a:cubicBezTo>
                          <a:pt x="2858" y="4591"/>
                          <a:pt x="2849" y="4581"/>
                          <a:pt x="2848" y="4569"/>
                        </a:cubicBezTo>
                        <a:lnTo>
                          <a:pt x="2736" y="1561"/>
                        </a:lnTo>
                        <a:lnTo>
                          <a:pt x="2781" y="1573"/>
                        </a:lnTo>
                        <a:lnTo>
                          <a:pt x="2669" y="1749"/>
                        </a:lnTo>
                        <a:lnTo>
                          <a:pt x="2671" y="1744"/>
                        </a:lnTo>
                        <a:lnTo>
                          <a:pt x="2543" y="2112"/>
                        </a:lnTo>
                        <a:cubicBezTo>
                          <a:pt x="2539" y="2123"/>
                          <a:pt x="2529" y="2129"/>
                          <a:pt x="2518" y="2128"/>
                        </a:cubicBezTo>
                        <a:cubicBezTo>
                          <a:pt x="2507" y="2127"/>
                          <a:pt x="2498" y="2119"/>
                          <a:pt x="2497" y="2108"/>
                        </a:cubicBezTo>
                        <a:lnTo>
                          <a:pt x="2385" y="1324"/>
                        </a:lnTo>
                        <a:lnTo>
                          <a:pt x="2386" y="1328"/>
                        </a:lnTo>
                        <a:lnTo>
                          <a:pt x="2258" y="944"/>
                        </a:lnTo>
                        <a:lnTo>
                          <a:pt x="2304" y="938"/>
                        </a:lnTo>
                        <a:lnTo>
                          <a:pt x="2192" y="2459"/>
                        </a:lnTo>
                        <a:lnTo>
                          <a:pt x="2064" y="3565"/>
                        </a:lnTo>
                        <a:lnTo>
                          <a:pt x="1952" y="4220"/>
                        </a:lnTo>
                        <a:lnTo>
                          <a:pt x="1824" y="5070"/>
                        </a:lnTo>
                        <a:lnTo>
                          <a:pt x="1712" y="5582"/>
                        </a:lnTo>
                        <a:cubicBezTo>
                          <a:pt x="1710" y="5592"/>
                          <a:pt x="1700" y="5600"/>
                          <a:pt x="1689" y="5600"/>
                        </a:cubicBezTo>
                        <a:cubicBezTo>
                          <a:pt x="1678" y="5601"/>
                          <a:pt x="1668" y="5593"/>
                          <a:pt x="1665" y="5582"/>
                        </a:cubicBezTo>
                        <a:lnTo>
                          <a:pt x="1537" y="5086"/>
                        </a:lnTo>
                        <a:cubicBezTo>
                          <a:pt x="1537" y="5085"/>
                          <a:pt x="1537" y="5084"/>
                          <a:pt x="1537" y="5082"/>
                        </a:cubicBezTo>
                        <a:lnTo>
                          <a:pt x="1425" y="3370"/>
                        </a:lnTo>
                        <a:lnTo>
                          <a:pt x="1425" y="3374"/>
                        </a:lnTo>
                        <a:lnTo>
                          <a:pt x="1313" y="2907"/>
                        </a:lnTo>
                        <a:lnTo>
                          <a:pt x="1185" y="1756"/>
                        </a:lnTo>
                        <a:lnTo>
                          <a:pt x="1073" y="1020"/>
                        </a:lnTo>
                        <a:lnTo>
                          <a:pt x="1120" y="1022"/>
                        </a:lnTo>
                        <a:lnTo>
                          <a:pt x="992" y="1614"/>
                        </a:lnTo>
                        <a:cubicBezTo>
                          <a:pt x="992" y="1615"/>
                          <a:pt x="991" y="1616"/>
                          <a:pt x="991" y="1618"/>
                        </a:cubicBezTo>
                        <a:lnTo>
                          <a:pt x="879" y="1890"/>
                        </a:lnTo>
                        <a:lnTo>
                          <a:pt x="880" y="1883"/>
                        </a:lnTo>
                        <a:lnTo>
                          <a:pt x="752" y="3054"/>
                        </a:lnTo>
                        <a:lnTo>
                          <a:pt x="640" y="3517"/>
                        </a:lnTo>
                        <a:lnTo>
                          <a:pt x="512" y="4203"/>
                        </a:lnTo>
                        <a:lnTo>
                          <a:pt x="400" y="5243"/>
                        </a:lnTo>
                        <a:cubicBezTo>
                          <a:pt x="399" y="5254"/>
                          <a:pt x="391" y="5263"/>
                          <a:pt x="380" y="5264"/>
                        </a:cubicBezTo>
                        <a:lnTo>
                          <a:pt x="268" y="5280"/>
                        </a:lnTo>
                        <a:lnTo>
                          <a:pt x="288" y="5260"/>
                        </a:lnTo>
                        <a:lnTo>
                          <a:pt x="160" y="6028"/>
                        </a:lnTo>
                        <a:cubicBezTo>
                          <a:pt x="158" y="6040"/>
                          <a:pt x="148" y="6049"/>
                          <a:pt x="135" y="6048"/>
                        </a:cubicBezTo>
                        <a:cubicBezTo>
                          <a:pt x="123" y="6048"/>
                          <a:pt x="113" y="6038"/>
                          <a:pt x="113" y="6026"/>
                        </a:cubicBezTo>
                        <a:lnTo>
                          <a:pt x="1" y="4522"/>
                        </a:lnTo>
                        <a:cubicBezTo>
                          <a:pt x="0" y="4509"/>
                          <a:pt x="9" y="4498"/>
                          <a:pt x="23" y="4497"/>
                        </a:cubicBezTo>
                        <a:cubicBezTo>
                          <a:pt x="36" y="4496"/>
                          <a:pt x="47" y="4505"/>
                          <a:pt x="48" y="4519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50000"/>
                    </a:schemeClr>
                  </a:solidFill>
                  <a:ln w="5" cap="flat">
                    <a:solidFill>
                      <a:schemeClr val="accent3">
                        <a:lumMod val="50000"/>
                      </a:schemeClr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2" name="Grupo 21"/>
                <p:cNvGrpSpPr/>
                <p:nvPr/>
              </p:nvGrpSpPr>
              <p:grpSpPr>
                <a:xfrm>
                  <a:off x="8034338" y="1681163"/>
                  <a:ext cx="349251" cy="3760788"/>
                  <a:chOff x="8034338" y="1681163"/>
                  <a:chExt cx="349251" cy="3760788"/>
                </a:xfrm>
              </p:grpSpPr>
              <p:sp>
                <p:nvSpPr>
                  <p:cNvPr id="138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8034338" y="5248276"/>
                    <a:ext cx="214313" cy="1936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39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8034338" y="4891088"/>
                    <a:ext cx="284163" cy="195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10%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40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8034338" y="4533901"/>
                    <a:ext cx="284163" cy="195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20%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41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8034338" y="4178301"/>
                    <a:ext cx="284163" cy="1936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30%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42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8034338" y="3821113"/>
                    <a:ext cx="284163" cy="195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40%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43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8034338" y="3463926"/>
                    <a:ext cx="284163" cy="195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50%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44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8034338" y="3108326"/>
                    <a:ext cx="284163" cy="1936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60%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45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8034338" y="2751138"/>
                    <a:ext cx="284163" cy="195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70%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46" name="Rectangle 165"/>
                  <p:cNvSpPr>
                    <a:spLocks noChangeArrowheads="1"/>
                  </p:cNvSpPr>
                  <p:nvPr/>
                </p:nvSpPr>
                <p:spPr bwMode="auto">
                  <a:xfrm>
                    <a:off x="8034338" y="2393951"/>
                    <a:ext cx="284163" cy="195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80%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47" name="Rectangle 166"/>
                  <p:cNvSpPr>
                    <a:spLocks noChangeArrowheads="1"/>
                  </p:cNvSpPr>
                  <p:nvPr/>
                </p:nvSpPr>
                <p:spPr bwMode="auto">
                  <a:xfrm>
                    <a:off x="8034338" y="2038351"/>
                    <a:ext cx="284163" cy="1936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90%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48" name="Rectangle 167"/>
                  <p:cNvSpPr>
                    <a:spLocks noChangeArrowheads="1"/>
                  </p:cNvSpPr>
                  <p:nvPr/>
                </p:nvSpPr>
                <p:spPr bwMode="auto">
                  <a:xfrm>
                    <a:off x="8035926" y="1681163"/>
                    <a:ext cx="347663" cy="195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100%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3" name="Grupo 22"/>
                <p:cNvGrpSpPr/>
                <p:nvPr/>
              </p:nvGrpSpPr>
              <p:grpSpPr>
                <a:xfrm>
                  <a:off x="1549401" y="5326063"/>
                  <a:ext cx="6421975" cy="562749"/>
                  <a:chOff x="1549401" y="5326063"/>
                  <a:chExt cx="6421975" cy="562749"/>
                </a:xfrm>
              </p:grpSpPr>
              <p:sp>
                <p:nvSpPr>
                  <p:cNvPr id="32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1552576" y="5326063"/>
                    <a:ext cx="6357938" cy="7938"/>
                  </a:xfrm>
                  <a:prstGeom prst="rect">
                    <a:avLst/>
                  </a:prstGeom>
                  <a:solidFill>
                    <a:srgbClr val="868686"/>
                  </a:solidFill>
                  <a:ln w="5" cap="flat">
                    <a:solidFill>
                      <a:srgbClr val="868686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 sz="140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3" name="Freeform 155"/>
                  <p:cNvSpPr>
                    <a:spLocks noEditPoints="1"/>
                  </p:cNvSpPr>
                  <p:nvPr/>
                </p:nvSpPr>
                <p:spPr bwMode="auto">
                  <a:xfrm>
                    <a:off x="1549401" y="5329238"/>
                    <a:ext cx="6364288" cy="39688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14" y="0"/>
                      </a:cxn>
                      <a:cxn ang="0">
                        <a:pos x="109" y="0"/>
                      </a:cxn>
                      <a:cxn ang="0">
                        <a:pos x="229" y="25"/>
                      </a:cxn>
                      <a:cxn ang="0">
                        <a:pos x="229" y="0"/>
                      </a:cxn>
                      <a:cxn ang="0">
                        <a:pos x="333" y="25"/>
                      </a:cxn>
                      <a:cxn ang="0">
                        <a:pos x="448" y="0"/>
                      </a:cxn>
                      <a:cxn ang="0">
                        <a:pos x="443" y="0"/>
                      </a:cxn>
                      <a:cxn ang="0">
                        <a:pos x="562" y="25"/>
                      </a:cxn>
                      <a:cxn ang="0">
                        <a:pos x="562" y="0"/>
                      </a:cxn>
                      <a:cxn ang="0">
                        <a:pos x="667" y="25"/>
                      </a:cxn>
                      <a:cxn ang="0">
                        <a:pos x="782" y="0"/>
                      </a:cxn>
                      <a:cxn ang="0">
                        <a:pos x="777" y="0"/>
                      </a:cxn>
                      <a:cxn ang="0">
                        <a:pos x="896" y="25"/>
                      </a:cxn>
                      <a:cxn ang="0">
                        <a:pos x="896" y="0"/>
                      </a:cxn>
                      <a:cxn ang="0">
                        <a:pos x="1001" y="25"/>
                      </a:cxn>
                      <a:cxn ang="0">
                        <a:pos x="1115" y="0"/>
                      </a:cxn>
                      <a:cxn ang="0">
                        <a:pos x="1110" y="0"/>
                      </a:cxn>
                      <a:cxn ang="0">
                        <a:pos x="1230" y="25"/>
                      </a:cxn>
                      <a:cxn ang="0">
                        <a:pos x="1230" y="0"/>
                      </a:cxn>
                      <a:cxn ang="0">
                        <a:pos x="1334" y="25"/>
                      </a:cxn>
                      <a:cxn ang="0">
                        <a:pos x="1449" y="0"/>
                      </a:cxn>
                      <a:cxn ang="0">
                        <a:pos x="1444" y="0"/>
                      </a:cxn>
                      <a:cxn ang="0">
                        <a:pos x="1564" y="25"/>
                      </a:cxn>
                      <a:cxn ang="0">
                        <a:pos x="1564" y="0"/>
                      </a:cxn>
                      <a:cxn ang="0">
                        <a:pos x="1668" y="25"/>
                      </a:cxn>
                      <a:cxn ang="0">
                        <a:pos x="1783" y="0"/>
                      </a:cxn>
                      <a:cxn ang="0">
                        <a:pos x="1778" y="0"/>
                      </a:cxn>
                      <a:cxn ang="0">
                        <a:pos x="1897" y="25"/>
                      </a:cxn>
                      <a:cxn ang="0">
                        <a:pos x="1897" y="0"/>
                      </a:cxn>
                      <a:cxn ang="0">
                        <a:pos x="2002" y="25"/>
                      </a:cxn>
                      <a:cxn ang="0">
                        <a:pos x="2121" y="0"/>
                      </a:cxn>
                      <a:cxn ang="0">
                        <a:pos x="2116" y="0"/>
                      </a:cxn>
                      <a:cxn ang="0">
                        <a:pos x="2231" y="25"/>
                      </a:cxn>
                      <a:cxn ang="0">
                        <a:pos x="2231" y="0"/>
                      </a:cxn>
                      <a:cxn ang="0">
                        <a:pos x="2336" y="25"/>
                      </a:cxn>
                      <a:cxn ang="0">
                        <a:pos x="2455" y="0"/>
                      </a:cxn>
                      <a:cxn ang="0">
                        <a:pos x="2450" y="0"/>
                      </a:cxn>
                      <a:cxn ang="0">
                        <a:pos x="2565" y="25"/>
                      </a:cxn>
                      <a:cxn ang="0">
                        <a:pos x="2565" y="0"/>
                      </a:cxn>
                      <a:cxn ang="0">
                        <a:pos x="2669" y="25"/>
                      </a:cxn>
                      <a:cxn ang="0">
                        <a:pos x="2789" y="0"/>
                      </a:cxn>
                      <a:cxn ang="0">
                        <a:pos x="2784" y="0"/>
                      </a:cxn>
                      <a:cxn ang="0">
                        <a:pos x="2898" y="25"/>
                      </a:cxn>
                      <a:cxn ang="0">
                        <a:pos x="2898" y="0"/>
                      </a:cxn>
                      <a:cxn ang="0">
                        <a:pos x="3003" y="25"/>
                      </a:cxn>
                      <a:cxn ang="0">
                        <a:pos x="3123" y="0"/>
                      </a:cxn>
                      <a:cxn ang="0">
                        <a:pos x="3118" y="0"/>
                      </a:cxn>
                      <a:cxn ang="0">
                        <a:pos x="3232" y="25"/>
                      </a:cxn>
                      <a:cxn ang="0">
                        <a:pos x="3232" y="0"/>
                      </a:cxn>
                      <a:cxn ang="0">
                        <a:pos x="3337" y="25"/>
                      </a:cxn>
                      <a:cxn ang="0">
                        <a:pos x="3456" y="0"/>
                      </a:cxn>
                      <a:cxn ang="0">
                        <a:pos x="3451" y="0"/>
                      </a:cxn>
                      <a:cxn ang="0">
                        <a:pos x="3566" y="25"/>
                      </a:cxn>
                      <a:cxn ang="0">
                        <a:pos x="3566" y="0"/>
                      </a:cxn>
                      <a:cxn ang="0">
                        <a:pos x="3670" y="25"/>
                      </a:cxn>
                      <a:cxn ang="0">
                        <a:pos x="3790" y="0"/>
                      </a:cxn>
                      <a:cxn ang="0">
                        <a:pos x="3785" y="0"/>
                      </a:cxn>
                      <a:cxn ang="0">
                        <a:pos x="3900" y="25"/>
                      </a:cxn>
                      <a:cxn ang="0">
                        <a:pos x="3900" y="0"/>
                      </a:cxn>
                      <a:cxn ang="0">
                        <a:pos x="4004" y="25"/>
                      </a:cxn>
                    </a:cxnLst>
                    <a:rect l="0" t="0" r="r" b="b"/>
                    <a:pathLst>
                      <a:path w="4009" h="25">
                        <a:moveTo>
                          <a:pt x="5" y="0"/>
                        </a:moveTo>
                        <a:lnTo>
                          <a:pt x="5" y="25"/>
                        </a:lnTo>
                        <a:lnTo>
                          <a:pt x="0" y="25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close/>
                        <a:moveTo>
                          <a:pt x="114" y="0"/>
                        </a:moveTo>
                        <a:lnTo>
                          <a:pt x="114" y="25"/>
                        </a:lnTo>
                        <a:lnTo>
                          <a:pt x="109" y="25"/>
                        </a:lnTo>
                        <a:lnTo>
                          <a:pt x="109" y="0"/>
                        </a:lnTo>
                        <a:lnTo>
                          <a:pt x="114" y="0"/>
                        </a:lnTo>
                        <a:close/>
                        <a:moveTo>
                          <a:pt x="229" y="0"/>
                        </a:moveTo>
                        <a:lnTo>
                          <a:pt x="229" y="25"/>
                        </a:lnTo>
                        <a:lnTo>
                          <a:pt x="224" y="25"/>
                        </a:lnTo>
                        <a:lnTo>
                          <a:pt x="224" y="0"/>
                        </a:lnTo>
                        <a:lnTo>
                          <a:pt x="229" y="0"/>
                        </a:lnTo>
                        <a:close/>
                        <a:moveTo>
                          <a:pt x="338" y="0"/>
                        </a:moveTo>
                        <a:lnTo>
                          <a:pt x="338" y="25"/>
                        </a:lnTo>
                        <a:lnTo>
                          <a:pt x="333" y="25"/>
                        </a:lnTo>
                        <a:lnTo>
                          <a:pt x="333" y="0"/>
                        </a:lnTo>
                        <a:lnTo>
                          <a:pt x="338" y="0"/>
                        </a:lnTo>
                        <a:close/>
                        <a:moveTo>
                          <a:pt x="448" y="0"/>
                        </a:moveTo>
                        <a:lnTo>
                          <a:pt x="448" y="25"/>
                        </a:lnTo>
                        <a:lnTo>
                          <a:pt x="443" y="25"/>
                        </a:lnTo>
                        <a:lnTo>
                          <a:pt x="443" y="0"/>
                        </a:lnTo>
                        <a:lnTo>
                          <a:pt x="448" y="0"/>
                        </a:lnTo>
                        <a:close/>
                        <a:moveTo>
                          <a:pt x="562" y="0"/>
                        </a:moveTo>
                        <a:lnTo>
                          <a:pt x="562" y="25"/>
                        </a:lnTo>
                        <a:lnTo>
                          <a:pt x="557" y="25"/>
                        </a:lnTo>
                        <a:lnTo>
                          <a:pt x="557" y="0"/>
                        </a:lnTo>
                        <a:lnTo>
                          <a:pt x="562" y="0"/>
                        </a:lnTo>
                        <a:close/>
                        <a:moveTo>
                          <a:pt x="672" y="0"/>
                        </a:moveTo>
                        <a:lnTo>
                          <a:pt x="672" y="25"/>
                        </a:lnTo>
                        <a:lnTo>
                          <a:pt x="667" y="25"/>
                        </a:lnTo>
                        <a:lnTo>
                          <a:pt x="667" y="0"/>
                        </a:lnTo>
                        <a:lnTo>
                          <a:pt x="672" y="0"/>
                        </a:lnTo>
                        <a:close/>
                        <a:moveTo>
                          <a:pt x="782" y="0"/>
                        </a:moveTo>
                        <a:lnTo>
                          <a:pt x="782" y="25"/>
                        </a:lnTo>
                        <a:lnTo>
                          <a:pt x="777" y="25"/>
                        </a:lnTo>
                        <a:lnTo>
                          <a:pt x="777" y="0"/>
                        </a:lnTo>
                        <a:lnTo>
                          <a:pt x="782" y="0"/>
                        </a:lnTo>
                        <a:close/>
                        <a:moveTo>
                          <a:pt x="896" y="0"/>
                        </a:moveTo>
                        <a:lnTo>
                          <a:pt x="896" y="25"/>
                        </a:lnTo>
                        <a:lnTo>
                          <a:pt x="891" y="25"/>
                        </a:lnTo>
                        <a:lnTo>
                          <a:pt x="891" y="0"/>
                        </a:lnTo>
                        <a:lnTo>
                          <a:pt x="896" y="0"/>
                        </a:lnTo>
                        <a:close/>
                        <a:moveTo>
                          <a:pt x="1006" y="0"/>
                        </a:moveTo>
                        <a:lnTo>
                          <a:pt x="1006" y="25"/>
                        </a:lnTo>
                        <a:lnTo>
                          <a:pt x="1001" y="25"/>
                        </a:lnTo>
                        <a:lnTo>
                          <a:pt x="1001" y="0"/>
                        </a:lnTo>
                        <a:lnTo>
                          <a:pt x="1006" y="0"/>
                        </a:lnTo>
                        <a:close/>
                        <a:moveTo>
                          <a:pt x="1115" y="0"/>
                        </a:moveTo>
                        <a:lnTo>
                          <a:pt x="1115" y="25"/>
                        </a:lnTo>
                        <a:lnTo>
                          <a:pt x="1110" y="25"/>
                        </a:lnTo>
                        <a:lnTo>
                          <a:pt x="1110" y="0"/>
                        </a:lnTo>
                        <a:lnTo>
                          <a:pt x="1115" y="0"/>
                        </a:lnTo>
                        <a:close/>
                        <a:moveTo>
                          <a:pt x="1230" y="0"/>
                        </a:moveTo>
                        <a:lnTo>
                          <a:pt x="1230" y="25"/>
                        </a:lnTo>
                        <a:lnTo>
                          <a:pt x="1225" y="25"/>
                        </a:lnTo>
                        <a:lnTo>
                          <a:pt x="1225" y="0"/>
                        </a:lnTo>
                        <a:lnTo>
                          <a:pt x="1230" y="0"/>
                        </a:lnTo>
                        <a:close/>
                        <a:moveTo>
                          <a:pt x="1339" y="0"/>
                        </a:moveTo>
                        <a:lnTo>
                          <a:pt x="1339" y="25"/>
                        </a:lnTo>
                        <a:lnTo>
                          <a:pt x="1334" y="25"/>
                        </a:lnTo>
                        <a:lnTo>
                          <a:pt x="1334" y="0"/>
                        </a:lnTo>
                        <a:lnTo>
                          <a:pt x="1339" y="0"/>
                        </a:lnTo>
                        <a:close/>
                        <a:moveTo>
                          <a:pt x="1449" y="0"/>
                        </a:moveTo>
                        <a:lnTo>
                          <a:pt x="1449" y="25"/>
                        </a:lnTo>
                        <a:lnTo>
                          <a:pt x="1444" y="25"/>
                        </a:lnTo>
                        <a:lnTo>
                          <a:pt x="1444" y="0"/>
                        </a:lnTo>
                        <a:lnTo>
                          <a:pt x="1449" y="0"/>
                        </a:lnTo>
                        <a:close/>
                        <a:moveTo>
                          <a:pt x="1564" y="0"/>
                        </a:moveTo>
                        <a:lnTo>
                          <a:pt x="1564" y="25"/>
                        </a:lnTo>
                        <a:lnTo>
                          <a:pt x="1559" y="25"/>
                        </a:lnTo>
                        <a:lnTo>
                          <a:pt x="1559" y="0"/>
                        </a:lnTo>
                        <a:lnTo>
                          <a:pt x="1564" y="0"/>
                        </a:lnTo>
                        <a:close/>
                        <a:moveTo>
                          <a:pt x="1673" y="0"/>
                        </a:moveTo>
                        <a:lnTo>
                          <a:pt x="1673" y="25"/>
                        </a:lnTo>
                        <a:lnTo>
                          <a:pt x="1668" y="25"/>
                        </a:lnTo>
                        <a:lnTo>
                          <a:pt x="1668" y="0"/>
                        </a:lnTo>
                        <a:lnTo>
                          <a:pt x="1673" y="0"/>
                        </a:lnTo>
                        <a:close/>
                        <a:moveTo>
                          <a:pt x="1783" y="0"/>
                        </a:moveTo>
                        <a:lnTo>
                          <a:pt x="1783" y="25"/>
                        </a:lnTo>
                        <a:lnTo>
                          <a:pt x="1778" y="25"/>
                        </a:lnTo>
                        <a:lnTo>
                          <a:pt x="1778" y="0"/>
                        </a:lnTo>
                        <a:lnTo>
                          <a:pt x="1783" y="0"/>
                        </a:lnTo>
                        <a:close/>
                        <a:moveTo>
                          <a:pt x="1897" y="0"/>
                        </a:moveTo>
                        <a:lnTo>
                          <a:pt x="1897" y="25"/>
                        </a:lnTo>
                        <a:lnTo>
                          <a:pt x="1892" y="25"/>
                        </a:lnTo>
                        <a:lnTo>
                          <a:pt x="1892" y="0"/>
                        </a:lnTo>
                        <a:lnTo>
                          <a:pt x="1897" y="0"/>
                        </a:lnTo>
                        <a:close/>
                        <a:moveTo>
                          <a:pt x="2007" y="0"/>
                        </a:moveTo>
                        <a:lnTo>
                          <a:pt x="2007" y="25"/>
                        </a:lnTo>
                        <a:lnTo>
                          <a:pt x="2002" y="25"/>
                        </a:lnTo>
                        <a:lnTo>
                          <a:pt x="2002" y="0"/>
                        </a:lnTo>
                        <a:lnTo>
                          <a:pt x="2007" y="0"/>
                        </a:lnTo>
                        <a:close/>
                        <a:moveTo>
                          <a:pt x="2121" y="0"/>
                        </a:moveTo>
                        <a:lnTo>
                          <a:pt x="2121" y="25"/>
                        </a:lnTo>
                        <a:lnTo>
                          <a:pt x="2116" y="25"/>
                        </a:lnTo>
                        <a:lnTo>
                          <a:pt x="2116" y="0"/>
                        </a:lnTo>
                        <a:lnTo>
                          <a:pt x="2121" y="0"/>
                        </a:lnTo>
                        <a:close/>
                        <a:moveTo>
                          <a:pt x="2231" y="0"/>
                        </a:moveTo>
                        <a:lnTo>
                          <a:pt x="2231" y="25"/>
                        </a:lnTo>
                        <a:lnTo>
                          <a:pt x="2226" y="25"/>
                        </a:lnTo>
                        <a:lnTo>
                          <a:pt x="2226" y="0"/>
                        </a:lnTo>
                        <a:lnTo>
                          <a:pt x="2231" y="0"/>
                        </a:lnTo>
                        <a:close/>
                        <a:moveTo>
                          <a:pt x="2341" y="0"/>
                        </a:moveTo>
                        <a:lnTo>
                          <a:pt x="2341" y="25"/>
                        </a:lnTo>
                        <a:lnTo>
                          <a:pt x="2336" y="25"/>
                        </a:lnTo>
                        <a:lnTo>
                          <a:pt x="2336" y="0"/>
                        </a:lnTo>
                        <a:lnTo>
                          <a:pt x="2341" y="0"/>
                        </a:lnTo>
                        <a:close/>
                        <a:moveTo>
                          <a:pt x="2455" y="0"/>
                        </a:moveTo>
                        <a:lnTo>
                          <a:pt x="2455" y="25"/>
                        </a:lnTo>
                        <a:lnTo>
                          <a:pt x="2450" y="25"/>
                        </a:lnTo>
                        <a:lnTo>
                          <a:pt x="2450" y="0"/>
                        </a:lnTo>
                        <a:lnTo>
                          <a:pt x="2455" y="0"/>
                        </a:lnTo>
                        <a:close/>
                        <a:moveTo>
                          <a:pt x="2565" y="0"/>
                        </a:moveTo>
                        <a:lnTo>
                          <a:pt x="2565" y="25"/>
                        </a:lnTo>
                        <a:lnTo>
                          <a:pt x="2560" y="25"/>
                        </a:lnTo>
                        <a:lnTo>
                          <a:pt x="2560" y="0"/>
                        </a:lnTo>
                        <a:lnTo>
                          <a:pt x="2565" y="0"/>
                        </a:lnTo>
                        <a:close/>
                        <a:moveTo>
                          <a:pt x="2674" y="0"/>
                        </a:moveTo>
                        <a:lnTo>
                          <a:pt x="2674" y="25"/>
                        </a:lnTo>
                        <a:lnTo>
                          <a:pt x="2669" y="25"/>
                        </a:lnTo>
                        <a:lnTo>
                          <a:pt x="2669" y="0"/>
                        </a:lnTo>
                        <a:lnTo>
                          <a:pt x="2674" y="0"/>
                        </a:lnTo>
                        <a:close/>
                        <a:moveTo>
                          <a:pt x="2789" y="0"/>
                        </a:moveTo>
                        <a:lnTo>
                          <a:pt x="2789" y="25"/>
                        </a:lnTo>
                        <a:lnTo>
                          <a:pt x="2784" y="25"/>
                        </a:lnTo>
                        <a:lnTo>
                          <a:pt x="2784" y="0"/>
                        </a:lnTo>
                        <a:lnTo>
                          <a:pt x="2789" y="0"/>
                        </a:lnTo>
                        <a:close/>
                        <a:moveTo>
                          <a:pt x="2898" y="0"/>
                        </a:moveTo>
                        <a:lnTo>
                          <a:pt x="2898" y="25"/>
                        </a:lnTo>
                        <a:lnTo>
                          <a:pt x="2893" y="25"/>
                        </a:lnTo>
                        <a:lnTo>
                          <a:pt x="2893" y="0"/>
                        </a:lnTo>
                        <a:lnTo>
                          <a:pt x="2898" y="0"/>
                        </a:lnTo>
                        <a:close/>
                        <a:moveTo>
                          <a:pt x="3008" y="0"/>
                        </a:moveTo>
                        <a:lnTo>
                          <a:pt x="3008" y="25"/>
                        </a:lnTo>
                        <a:lnTo>
                          <a:pt x="3003" y="25"/>
                        </a:lnTo>
                        <a:lnTo>
                          <a:pt x="3003" y="0"/>
                        </a:lnTo>
                        <a:lnTo>
                          <a:pt x="3008" y="0"/>
                        </a:lnTo>
                        <a:close/>
                        <a:moveTo>
                          <a:pt x="3123" y="0"/>
                        </a:moveTo>
                        <a:lnTo>
                          <a:pt x="3123" y="25"/>
                        </a:lnTo>
                        <a:lnTo>
                          <a:pt x="3118" y="25"/>
                        </a:lnTo>
                        <a:lnTo>
                          <a:pt x="3118" y="0"/>
                        </a:lnTo>
                        <a:lnTo>
                          <a:pt x="3123" y="0"/>
                        </a:lnTo>
                        <a:close/>
                        <a:moveTo>
                          <a:pt x="3232" y="0"/>
                        </a:moveTo>
                        <a:lnTo>
                          <a:pt x="3232" y="25"/>
                        </a:lnTo>
                        <a:lnTo>
                          <a:pt x="3227" y="25"/>
                        </a:lnTo>
                        <a:lnTo>
                          <a:pt x="3227" y="0"/>
                        </a:lnTo>
                        <a:lnTo>
                          <a:pt x="3232" y="0"/>
                        </a:lnTo>
                        <a:close/>
                        <a:moveTo>
                          <a:pt x="3342" y="0"/>
                        </a:moveTo>
                        <a:lnTo>
                          <a:pt x="3342" y="25"/>
                        </a:lnTo>
                        <a:lnTo>
                          <a:pt x="3337" y="25"/>
                        </a:lnTo>
                        <a:lnTo>
                          <a:pt x="3337" y="0"/>
                        </a:lnTo>
                        <a:lnTo>
                          <a:pt x="3342" y="0"/>
                        </a:lnTo>
                        <a:close/>
                        <a:moveTo>
                          <a:pt x="3456" y="0"/>
                        </a:moveTo>
                        <a:lnTo>
                          <a:pt x="3456" y="25"/>
                        </a:lnTo>
                        <a:lnTo>
                          <a:pt x="3451" y="25"/>
                        </a:lnTo>
                        <a:lnTo>
                          <a:pt x="3451" y="0"/>
                        </a:lnTo>
                        <a:lnTo>
                          <a:pt x="3456" y="0"/>
                        </a:lnTo>
                        <a:close/>
                        <a:moveTo>
                          <a:pt x="3566" y="0"/>
                        </a:moveTo>
                        <a:lnTo>
                          <a:pt x="3566" y="25"/>
                        </a:lnTo>
                        <a:lnTo>
                          <a:pt x="3561" y="25"/>
                        </a:lnTo>
                        <a:lnTo>
                          <a:pt x="3561" y="0"/>
                        </a:lnTo>
                        <a:lnTo>
                          <a:pt x="3566" y="0"/>
                        </a:lnTo>
                        <a:close/>
                        <a:moveTo>
                          <a:pt x="3675" y="0"/>
                        </a:moveTo>
                        <a:lnTo>
                          <a:pt x="3675" y="25"/>
                        </a:lnTo>
                        <a:lnTo>
                          <a:pt x="3670" y="25"/>
                        </a:lnTo>
                        <a:lnTo>
                          <a:pt x="3670" y="0"/>
                        </a:lnTo>
                        <a:lnTo>
                          <a:pt x="3675" y="0"/>
                        </a:lnTo>
                        <a:close/>
                        <a:moveTo>
                          <a:pt x="3790" y="0"/>
                        </a:moveTo>
                        <a:lnTo>
                          <a:pt x="3790" y="25"/>
                        </a:lnTo>
                        <a:lnTo>
                          <a:pt x="3785" y="25"/>
                        </a:lnTo>
                        <a:lnTo>
                          <a:pt x="3785" y="0"/>
                        </a:lnTo>
                        <a:lnTo>
                          <a:pt x="3790" y="0"/>
                        </a:lnTo>
                        <a:close/>
                        <a:moveTo>
                          <a:pt x="3900" y="0"/>
                        </a:moveTo>
                        <a:lnTo>
                          <a:pt x="3900" y="25"/>
                        </a:lnTo>
                        <a:lnTo>
                          <a:pt x="3895" y="25"/>
                        </a:lnTo>
                        <a:lnTo>
                          <a:pt x="3895" y="0"/>
                        </a:lnTo>
                        <a:lnTo>
                          <a:pt x="3900" y="0"/>
                        </a:lnTo>
                        <a:close/>
                        <a:moveTo>
                          <a:pt x="4009" y="0"/>
                        </a:moveTo>
                        <a:lnTo>
                          <a:pt x="4009" y="25"/>
                        </a:lnTo>
                        <a:lnTo>
                          <a:pt x="4004" y="25"/>
                        </a:lnTo>
                        <a:lnTo>
                          <a:pt x="4004" y="0"/>
                        </a:lnTo>
                        <a:lnTo>
                          <a:pt x="4009" y="0"/>
                        </a:lnTo>
                        <a:close/>
                      </a:path>
                    </a:pathLst>
                  </a:custGeom>
                  <a:solidFill>
                    <a:srgbClr val="868686"/>
                  </a:solidFill>
                  <a:ln w="5" cap="flat">
                    <a:solidFill>
                      <a:srgbClr val="868686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34" name="Rectangle 174"/>
                  <p:cNvSpPr>
                    <a:spLocks noChangeArrowheads="1"/>
                  </p:cNvSpPr>
                  <p:nvPr/>
                </p:nvSpPr>
                <p:spPr bwMode="auto">
                  <a:xfrm>
                    <a:off x="1603320" y="5582712"/>
                    <a:ext cx="184666" cy="2035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Jan</a:t>
                    </a:r>
                    <a:endParaRPr lang="pt-BR" sz="16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5" name="Rectangle 176"/>
                  <p:cNvSpPr>
                    <a:spLocks noChangeArrowheads="1"/>
                  </p:cNvSpPr>
                  <p:nvPr/>
                </p:nvSpPr>
                <p:spPr bwMode="auto">
                  <a:xfrm>
                    <a:off x="1609705" y="5395926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00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6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1773323" y="5544209"/>
                    <a:ext cx="174742" cy="2627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Apr</a:t>
                    </a:r>
                    <a:endParaRPr lang="en-US" sz="16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7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1785918" y="5395926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smtClean="0">
                        <a:solidFill>
                          <a:srgbClr val="000000"/>
                        </a:solidFill>
                      </a:rPr>
                      <a:t>00</a:t>
                    </a:r>
                    <a:endParaRPr lang="pt-BR" sz="120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1949938" y="5582206"/>
                    <a:ext cx="184666" cy="165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Jul</a:t>
                    </a:r>
                    <a:endParaRPr lang="pt-BR" sz="16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" name="Rectangle 181"/>
                  <p:cNvSpPr>
                    <a:spLocks noChangeArrowheads="1"/>
                  </p:cNvSpPr>
                  <p:nvPr/>
                </p:nvSpPr>
                <p:spPr bwMode="auto">
                  <a:xfrm>
                    <a:off x="1979613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40" name="Rectangle 182"/>
                  <p:cNvSpPr>
                    <a:spLocks noChangeArrowheads="1"/>
                  </p:cNvSpPr>
                  <p:nvPr/>
                </p:nvSpPr>
                <p:spPr bwMode="auto">
                  <a:xfrm>
                    <a:off x="1962130" y="5392752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00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41" name="Rectangle 183"/>
                  <p:cNvSpPr>
                    <a:spLocks noChangeArrowheads="1"/>
                  </p:cNvSpPr>
                  <p:nvPr/>
                </p:nvSpPr>
                <p:spPr bwMode="auto">
                  <a:xfrm>
                    <a:off x="2136269" y="5543381"/>
                    <a:ext cx="174742" cy="2589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Oct</a:t>
                    </a:r>
                    <a:endParaRPr lang="en-US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42" name="Rectangle 185"/>
                  <p:cNvSpPr>
                    <a:spLocks noChangeArrowheads="1"/>
                  </p:cNvSpPr>
                  <p:nvPr/>
                </p:nvSpPr>
                <p:spPr bwMode="auto">
                  <a:xfrm>
                    <a:off x="2139930" y="5391164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00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43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2307196" y="5578985"/>
                    <a:ext cx="184666" cy="2035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Jan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44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2333626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45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316143" y="5392752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01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46" name="Rectangle 189"/>
                  <p:cNvSpPr>
                    <a:spLocks noChangeArrowheads="1"/>
                  </p:cNvSpPr>
                  <p:nvPr/>
                </p:nvSpPr>
                <p:spPr bwMode="auto">
                  <a:xfrm>
                    <a:off x="2478122" y="5545385"/>
                    <a:ext cx="174742" cy="2627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Apr</a:t>
                    </a:r>
                    <a:endParaRPr lang="en-US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47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2509838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48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2492355" y="5399101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smtClean="0">
                        <a:solidFill>
                          <a:srgbClr val="000000"/>
                        </a:solidFill>
                      </a:rPr>
                      <a:t>01</a:t>
                    </a:r>
                    <a:endParaRPr lang="pt-BR" sz="120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49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2670219" y="5582712"/>
                    <a:ext cx="184666" cy="165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Jul</a:t>
                    </a:r>
                    <a:endParaRPr lang="pt-BR" sz="16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0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2687638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1" name="Rectangle 194"/>
                  <p:cNvSpPr>
                    <a:spLocks noChangeArrowheads="1"/>
                  </p:cNvSpPr>
                  <p:nvPr/>
                </p:nvSpPr>
                <p:spPr bwMode="auto">
                  <a:xfrm>
                    <a:off x="2670155" y="5397514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smtClean="0">
                        <a:solidFill>
                          <a:srgbClr val="000000"/>
                        </a:solidFill>
                      </a:rPr>
                      <a:t>01</a:t>
                    </a:r>
                    <a:endParaRPr lang="pt-BR" sz="120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2" name="Rectangle 195"/>
                  <p:cNvSpPr>
                    <a:spLocks noChangeArrowheads="1"/>
                  </p:cNvSpPr>
                  <p:nvPr/>
                </p:nvSpPr>
                <p:spPr bwMode="auto">
                  <a:xfrm>
                    <a:off x="2842782" y="5543394"/>
                    <a:ext cx="174742" cy="2589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Oct</a:t>
                    </a:r>
                    <a:endParaRPr lang="en-US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3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2863851" y="5610226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4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2846368" y="5395926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01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5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3010936" y="5582712"/>
                    <a:ext cx="184666" cy="2035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Jan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6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3040063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3022580" y="5397514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02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8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3186147" y="5545385"/>
                    <a:ext cx="174742" cy="2627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Apr</a:t>
                    </a:r>
                    <a:endParaRPr lang="en-US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9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217863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60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3200380" y="5399101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smtClean="0">
                        <a:solidFill>
                          <a:srgbClr val="000000"/>
                        </a:solidFill>
                      </a:rPr>
                      <a:t>02</a:t>
                    </a:r>
                    <a:endParaRPr lang="pt-BR" sz="120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61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3376657" y="5582712"/>
                    <a:ext cx="184666" cy="165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Jul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62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394076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63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76593" y="5397514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smtClean="0">
                        <a:solidFill>
                          <a:srgbClr val="000000"/>
                        </a:solidFill>
                      </a:rPr>
                      <a:t>02</a:t>
                    </a:r>
                    <a:endParaRPr lang="pt-BR" sz="120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64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549219" y="5543394"/>
                    <a:ext cx="174742" cy="2589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Oct</a:t>
                    </a:r>
                    <a:endParaRPr lang="en-US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65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570288" y="5610226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66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3552805" y="5395926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02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67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3718961" y="5582712"/>
                    <a:ext cx="184666" cy="2035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Jan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68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3748088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69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3730605" y="5392752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smtClean="0">
                        <a:solidFill>
                          <a:srgbClr val="000000"/>
                        </a:solidFill>
                      </a:rPr>
                      <a:t>03</a:t>
                    </a:r>
                    <a:endParaRPr lang="pt-BR" sz="120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70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3892585" y="5545385"/>
                    <a:ext cx="174742" cy="2627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Apr</a:t>
                    </a:r>
                    <a:endParaRPr lang="en-US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71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3924301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72" name="Rectangle 215"/>
                  <p:cNvSpPr>
                    <a:spLocks noChangeArrowheads="1"/>
                  </p:cNvSpPr>
                  <p:nvPr/>
                </p:nvSpPr>
                <p:spPr bwMode="auto">
                  <a:xfrm>
                    <a:off x="3906818" y="5394339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03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73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4083094" y="5582712"/>
                    <a:ext cx="184666" cy="165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Jul</a:t>
                    </a:r>
                    <a:endParaRPr lang="pt-BR" sz="16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74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4100513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75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4083030" y="5392752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smtClean="0">
                        <a:solidFill>
                          <a:srgbClr val="000000"/>
                        </a:solidFill>
                      </a:rPr>
                      <a:t>03</a:t>
                    </a:r>
                    <a:endParaRPr lang="pt-BR" sz="120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76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4257244" y="5543394"/>
                    <a:ext cx="174742" cy="2589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Oct</a:t>
                    </a:r>
                    <a:endParaRPr lang="en-US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77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4278313" y="5610226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78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4260830" y="5391164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smtClean="0">
                        <a:solidFill>
                          <a:srgbClr val="000000"/>
                        </a:solidFill>
                      </a:rPr>
                      <a:t>03</a:t>
                    </a:r>
                    <a:endParaRPr lang="pt-BR" sz="120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79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4425399" y="5582712"/>
                    <a:ext cx="184666" cy="2035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Jan</a:t>
                    </a:r>
                    <a:endParaRPr lang="pt-BR" sz="14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0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4454526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1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4437043" y="5392752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smtClean="0">
                        <a:solidFill>
                          <a:srgbClr val="000000"/>
                        </a:solidFill>
                      </a:rPr>
                      <a:t>04</a:t>
                    </a:r>
                    <a:endParaRPr lang="pt-BR" sz="120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2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4609594" y="5545385"/>
                    <a:ext cx="174742" cy="2627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Apr</a:t>
                    </a:r>
                    <a:endParaRPr lang="en-US" sz="16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3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4630738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4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4613255" y="5394339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04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5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4789532" y="5582712"/>
                    <a:ext cx="184666" cy="165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Jul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6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4806951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7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4789468" y="5392752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04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8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963682" y="5543394"/>
                    <a:ext cx="174742" cy="2589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Oct</a:t>
                    </a:r>
                    <a:endParaRPr lang="en-US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89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984751" y="5610226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90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967268" y="5389562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04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91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131836" y="5582712"/>
                    <a:ext cx="184666" cy="2035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Jan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92" name="Rectangle 235"/>
                  <p:cNvSpPr>
                    <a:spLocks noChangeArrowheads="1"/>
                  </p:cNvSpPr>
                  <p:nvPr/>
                </p:nvSpPr>
                <p:spPr bwMode="auto">
                  <a:xfrm>
                    <a:off x="5160963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93" name="Rectangle 236"/>
                  <p:cNvSpPr>
                    <a:spLocks noChangeArrowheads="1"/>
                  </p:cNvSpPr>
                  <p:nvPr/>
                </p:nvSpPr>
                <p:spPr bwMode="auto">
                  <a:xfrm>
                    <a:off x="5143480" y="5391150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smtClean="0">
                        <a:solidFill>
                          <a:srgbClr val="000000"/>
                        </a:solidFill>
                      </a:rPr>
                      <a:t>05</a:t>
                    </a:r>
                    <a:endParaRPr lang="pt-BR" sz="120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94" name="Rectangle 237"/>
                  <p:cNvSpPr>
                    <a:spLocks noChangeArrowheads="1"/>
                  </p:cNvSpPr>
                  <p:nvPr/>
                </p:nvSpPr>
                <p:spPr bwMode="auto">
                  <a:xfrm>
                    <a:off x="5316032" y="5545385"/>
                    <a:ext cx="174742" cy="2627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Apr</a:t>
                    </a:r>
                    <a:endParaRPr lang="en-US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95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5337176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96" name="Rectangle 239"/>
                  <p:cNvSpPr>
                    <a:spLocks noChangeArrowheads="1"/>
                  </p:cNvSpPr>
                  <p:nvPr/>
                </p:nvSpPr>
                <p:spPr bwMode="auto">
                  <a:xfrm>
                    <a:off x="5319693" y="5392737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smtClean="0">
                        <a:solidFill>
                          <a:srgbClr val="000000"/>
                        </a:solidFill>
                      </a:rPr>
                      <a:t>05</a:t>
                    </a:r>
                    <a:endParaRPr lang="pt-BR" sz="120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97" name="Rectangle 240"/>
                  <p:cNvSpPr>
                    <a:spLocks noChangeArrowheads="1"/>
                  </p:cNvSpPr>
                  <p:nvPr/>
                </p:nvSpPr>
                <p:spPr bwMode="auto">
                  <a:xfrm>
                    <a:off x="5495408" y="5582712"/>
                    <a:ext cx="184666" cy="165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Jul</a:t>
                    </a:r>
                    <a:endParaRPr lang="pt-BR" sz="16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98" name="Rectangle 241"/>
                  <p:cNvSpPr>
                    <a:spLocks noChangeArrowheads="1"/>
                  </p:cNvSpPr>
                  <p:nvPr/>
                </p:nvSpPr>
                <p:spPr bwMode="auto">
                  <a:xfrm>
                    <a:off x="5514976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99" name="Rectangle 242"/>
                  <p:cNvSpPr>
                    <a:spLocks noChangeArrowheads="1"/>
                  </p:cNvSpPr>
                  <p:nvPr/>
                </p:nvSpPr>
                <p:spPr bwMode="auto">
                  <a:xfrm>
                    <a:off x="5497493" y="5391150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smtClean="0">
                        <a:solidFill>
                          <a:srgbClr val="000000"/>
                        </a:solidFill>
                      </a:rPr>
                      <a:t>05</a:t>
                    </a:r>
                    <a:endParaRPr lang="pt-BR" sz="120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00" name="Rectangle 243"/>
                  <p:cNvSpPr>
                    <a:spLocks noChangeArrowheads="1"/>
                  </p:cNvSpPr>
                  <p:nvPr/>
                </p:nvSpPr>
                <p:spPr bwMode="auto">
                  <a:xfrm>
                    <a:off x="5670119" y="5543394"/>
                    <a:ext cx="174742" cy="2589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Oct</a:t>
                    </a:r>
                    <a:endParaRPr lang="en-US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01" name="Rectangle 244"/>
                  <p:cNvSpPr>
                    <a:spLocks noChangeArrowheads="1"/>
                  </p:cNvSpPr>
                  <p:nvPr/>
                </p:nvSpPr>
                <p:spPr bwMode="auto">
                  <a:xfrm>
                    <a:off x="5691188" y="5610226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02" name="Rectangle 245"/>
                  <p:cNvSpPr>
                    <a:spLocks noChangeArrowheads="1"/>
                  </p:cNvSpPr>
                  <p:nvPr/>
                </p:nvSpPr>
                <p:spPr bwMode="auto">
                  <a:xfrm>
                    <a:off x="5673705" y="5389562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05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03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5838274" y="5582712"/>
                    <a:ext cx="184666" cy="2035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Jan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04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5867401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05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5849918" y="5391150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smtClean="0">
                        <a:solidFill>
                          <a:srgbClr val="000000"/>
                        </a:solidFill>
                      </a:rPr>
                      <a:t>06</a:t>
                    </a:r>
                    <a:endParaRPr lang="pt-BR" sz="120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06" name="Rectangle 249"/>
                  <p:cNvSpPr>
                    <a:spLocks noChangeArrowheads="1"/>
                  </p:cNvSpPr>
                  <p:nvPr/>
                </p:nvSpPr>
                <p:spPr bwMode="auto">
                  <a:xfrm>
                    <a:off x="6024057" y="5545385"/>
                    <a:ext cx="174742" cy="2627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Apr</a:t>
                    </a:r>
                    <a:endParaRPr lang="en-US" sz="16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07" name="Rectangle 250"/>
                  <p:cNvSpPr>
                    <a:spLocks noChangeArrowheads="1"/>
                  </p:cNvSpPr>
                  <p:nvPr/>
                </p:nvSpPr>
                <p:spPr bwMode="auto">
                  <a:xfrm>
                    <a:off x="6045201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08" name="Rectangle 251"/>
                  <p:cNvSpPr>
                    <a:spLocks noChangeArrowheads="1"/>
                  </p:cNvSpPr>
                  <p:nvPr/>
                </p:nvSpPr>
                <p:spPr bwMode="auto">
                  <a:xfrm>
                    <a:off x="6027718" y="5392737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smtClean="0">
                        <a:solidFill>
                          <a:srgbClr val="000000"/>
                        </a:solidFill>
                      </a:rPr>
                      <a:t>06</a:t>
                    </a:r>
                    <a:endParaRPr lang="pt-BR" sz="120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09" name="Rectangle 252"/>
                  <p:cNvSpPr>
                    <a:spLocks noChangeArrowheads="1"/>
                  </p:cNvSpPr>
                  <p:nvPr/>
                </p:nvSpPr>
                <p:spPr bwMode="auto">
                  <a:xfrm>
                    <a:off x="6201845" y="5582712"/>
                    <a:ext cx="184666" cy="165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Jul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10" name="Rectangle 253"/>
                  <p:cNvSpPr>
                    <a:spLocks noChangeArrowheads="1"/>
                  </p:cNvSpPr>
                  <p:nvPr/>
                </p:nvSpPr>
                <p:spPr bwMode="auto">
                  <a:xfrm>
                    <a:off x="6221413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11" name="Rectangle 254"/>
                  <p:cNvSpPr>
                    <a:spLocks noChangeArrowheads="1"/>
                  </p:cNvSpPr>
                  <p:nvPr/>
                </p:nvSpPr>
                <p:spPr bwMode="auto">
                  <a:xfrm>
                    <a:off x="6203930" y="5391150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06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12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6376557" y="5543394"/>
                    <a:ext cx="174742" cy="2589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Oct</a:t>
                    </a:r>
                    <a:endParaRPr lang="en-US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13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6397626" y="5610226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14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80143" y="5387475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06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15" name="Rectangle 258"/>
                  <p:cNvSpPr>
                    <a:spLocks noChangeArrowheads="1"/>
                  </p:cNvSpPr>
                  <p:nvPr/>
                </p:nvSpPr>
                <p:spPr bwMode="auto">
                  <a:xfrm>
                    <a:off x="6546299" y="5582712"/>
                    <a:ext cx="184666" cy="2035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Jan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16" name="Rectangle 260"/>
                  <p:cNvSpPr>
                    <a:spLocks noChangeArrowheads="1"/>
                  </p:cNvSpPr>
                  <p:nvPr/>
                </p:nvSpPr>
                <p:spPr bwMode="auto">
                  <a:xfrm>
                    <a:off x="6557943" y="5395927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07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17" name="Rectangle 261"/>
                  <p:cNvSpPr>
                    <a:spLocks noChangeArrowheads="1"/>
                  </p:cNvSpPr>
                  <p:nvPr/>
                </p:nvSpPr>
                <p:spPr bwMode="auto">
                  <a:xfrm>
                    <a:off x="6730494" y="5542321"/>
                    <a:ext cx="174742" cy="2627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Apr</a:t>
                    </a:r>
                    <a:endParaRPr lang="en-US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18" name="Rectangle 262"/>
                  <p:cNvSpPr>
                    <a:spLocks noChangeArrowheads="1"/>
                  </p:cNvSpPr>
                  <p:nvPr/>
                </p:nvSpPr>
                <p:spPr bwMode="auto">
                  <a:xfrm>
                    <a:off x="6751638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19" name="Rectangle 263"/>
                  <p:cNvSpPr>
                    <a:spLocks noChangeArrowheads="1"/>
                  </p:cNvSpPr>
                  <p:nvPr/>
                </p:nvSpPr>
                <p:spPr bwMode="auto">
                  <a:xfrm>
                    <a:off x="6734155" y="5392737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07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20" name="Rectangle 264"/>
                  <p:cNvSpPr>
                    <a:spLocks noChangeArrowheads="1"/>
                  </p:cNvSpPr>
                  <p:nvPr/>
                </p:nvSpPr>
                <p:spPr bwMode="auto">
                  <a:xfrm>
                    <a:off x="6908283" y="5582712"/>
                    <a:ext cx="184666" cy="165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Jul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21" name="Rectangle 265"/>
                  <p:cNvSpPr>
                    <a:spLocks noChangeArrowheads="1"/>
                  </p:cNvSpPr>
                  <p:nvPr/>
                </p:nvSpPr>
                <p:spPr bwMode="auto">
                  <a:xfrm>
                    <a:off x="6927851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22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6910368" y="5387989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07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23" name="Rectangle 267"/>
                  <p:cNvSpPr>
                    <a:spLocks noChangeArrowheads="1"/>
                  </p:cNvSpPr>
                  <p:nvPr/>
                </p:nvSpPr>
                <p:spPr bwMode="auto">
                  <a:xfrm>
                    <a:off x="7079221" y="5546594"/>
                    <a:ext cx="174742" cy="2589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Oct</a:t>
                    </a:r>
                    <a:endParaRPr lang="en-US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24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7105651" y="5610226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25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7088168" y="5395926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07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26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7244861" y="5582197"/>
                    <a:ext cx="184666" cy="2035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Jan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27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7281863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28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7264380" y="5387989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08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29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7436932" y="5544888"/>
                    <a:ext cx="174742" cy="2627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Apr</a:t>
                    </a:r>
                    <a:endParaRPr lang="en-US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30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7458076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31" name="Rectangle 275"/>
                  <p:cNvSpPr>
                    <a:spLocks noChangeArrowheads="1"/>
                  </p:cNvSpPr>
                  <p:nvPr/>
                </p:nvSpPr>
                <p:spPr bwMode="auto">
                  <a:xfrm>
                    <a:off x="7440593" y="5395926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08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32" name="Rectangle 276"/>
                  <p:cNvSpPr>
                    <a:spLocks noChangeArrowheads="1"/>
                  </p:cNvSpPr>
                  <p:nvPr/>
                </p:nvSpPr>
                <p:spPr bwMode="auto">
                  <a:xfrm>
                    <a:off x="7614684" y="5582712"/>
                    <a:ext cx="184666" cy="165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Jul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33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7635876" y="5611813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34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7618393" y="5387989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08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35" name="Rectangle 279"/>
                  <p:cNvSpPr>
                    <a:spLocks noChangeArrowheads="1"/>
                  </p:cNvSpPr>
                  <p:nvPr/>
                </p:nvSpPr>
                <p:spPr bwMode="auto">
                  <a:xfrm>
                    <a:off x="7790866" y="5543078"/>
                    <a:ext cx="174742" cy="25893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200" dirty="0" smtClean="0">
                        <a:solidFill>
                          <a:srgbClr val="000000"/>
                        </a:solidFill>
                      </a:rPr>
                      <a:t>Oct</a:t>
                    </a:r>
                    <a:endParaRPr lang="en-US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36" name="Rectangle 280"/>
                  <p:cNvSpPr>
                    <a:spLocks noChangeArrowheads="1"/>
                  </p:cNvSpPr>
                  <p:nvPr/>
                </p:nvSpPr>
                <p:spPr bwMode="auto">
                  <a:xfrm>
                    <a:off x="7812088" y="5610226"/>
                    <a:ext cx="65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pt-BR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37" name="Rectangle 281"/>
                  <p:cNvSpPr>
                    <a:spLocks noChangeArrowheads="1"/>
                  </p:cNvSpPr>
                  <p:nvPr/>
                </p:nvSpPr>
                <p:spPr bwMode="auto">
                  <a:xfrm>
                    <a:off x="7786710" y="5386976"/>
                    <a:ext cx="184666" cy="18466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vert270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200" dirty="0" smtClean="0">
                        <a:solidFill>
                          <a:srgbClr val="000000"/>
                        </a:solidFill>
                      </a:rPr>
                      <a:t>08</a:t>
                    </a:r>
                    <a:endParaRPr lang="pt-BR" sz="1200" dirty="0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24" name="Grupo 23"/>
                <p:cNvGrpSpPr/>
                <p:nvPr/>
              </p:nvGrpSpPr>
              <p:grpSpPr>
                <a:xfrm>
                  <a:off x="1155701" y="1613202"/>
                  <a:ext cx="828675" cy="3828749"/>
                  <a:chOff x="1155701" y="1613202"/>
                  <a:chExt cx="828675" cy="3828749"/>
                </a:xfrm>
              </p:grpSpPr>
              <p:sp>
                <p:nvSpPr>
                  <p:cNvPr id="25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1284288" y="5248276"/>
                    <a:ext cx="212725" cy="1936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6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1220788" y="4598988"/>
                    <a:ext cx="284163" cy="195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20%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7" name="Rectangle 170"/>
                  <p:cNvSpPr>
                    <a:spLocks noChangeArrowheads="1"/>
                  </p:cNvSpPr>
                  <p:nvPr/>
                </p:nvSpPr>
                <p:spPr bwMode="auto">
                  <a:xfrm>
                    <a:off x="1220788" y="3951288"/>
                    <a:ext cx="284163" cy="1936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40%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8" name="Rect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1220788" y="3302001"/>
                    <a:ext cx="284163" cy="195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60%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9" name="Rectangle 172"/>
                  <p:cNvSpPr>
                    <a:spLocks noChangeArrowheads="1"/>
                  </p:cNvSpPr>
                  <p:nvPr/>
                </p:nvSpPr>
                <p:spPr bwMode="auto">
                  <a:xfrm>
                    <a:off x="1220788" y="2654301"/>
                    <a:ext cx="284163" cy="1936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80%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0" name="Rectangle 173"/>
                  <p:cNvSpPr>
                    <a:spLocks noChangeArrowheads="1"/>
                  </p:cNvSpPr>
                  <p:nvPr/>
                </p:nvSpPr>
                <p:spPr bwMode="auto">
                  <a:xfrm>
                    <a:off x="1155701" y="2005013"/>
                    <a:ext cx="347663" cy="1952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pt-BR" sz="1000" smtClean="0">
                        <a:solidFill>
                          <a:srgbClr val="000000"/>
                        </a:solidFill>
                      </a:rPr>
                      <a:t>100%</a:t>
                    </a:r>
                    <a:endParaRPr lang="pt-BR" smtClean="0">
                      <a:solidFill>
                        <a:prstClr val="black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1778001" y="1613202"/>
                    <a:ext cx="206375" cy="69850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6" name="Grupo 15"/>
              <p:cNvGrpSpPr/>
              <p:nvPr/>
            </p:nvGrpSpPr>
            <p:grpSpPr>
              <a:xfrm>
                <a:off x="1997117" y="1544926"/>
                <a:ext cx="4217482" cy="187830"/>
                <a:chOff x="2008337" y="1544926"/>
                <a:chExt cx="3721738" cy="187830"/>
              </a:xfrm>
            </p:grpSpPr>
            <p:sp>
              <p:nvSpPr>
                <p:cNvPr id="17" name="CaixaDeTexto 16"/>
                <p:cNvSpPr txBox="1"/>
                <p:nvPr/>
              </p:nvSpPr>
              <p:spPr>
                <a:xfrm>
                  <a:off x="2008337" y="1544926"/>
                  <a:ext cx="1389564" cy="1878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72000" tIns="36000" rIns="72000" bIns="36000" rtlCol="0">
                  <a:noAutofit/>
                </a:bodyPr>
                <a:lstStyle/>
                <a:p>
                  <a:r>
                    <a:rPr lang="pt-B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Armazenamento</a:t>
                  </a:r>
                  <a:endParaRPr lang="pt-B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CaixaDeTexto 17"/>
                <p:cNvSpPr txBox="1"/>
                <p:nvPr/>
              </p:nvSpPr>
              <p:spPr>
                <a:xfrm>
                  <a:off x="3804681" y="1544926"/>
                  <a:ext cx="1925394" cy="1878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36000" tIns="36000" rIns="36000" bIns="36000" rtlCol="0">
                  <a:noAutofit/>
                </a:bodyPr>
                <a:lstStyle/>
                <a:p>
                  <a:r>
                    <a:rPr lang="pt-B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Produção Eólica</a:t>
                  </a:r>
                  <a:endParaRPr lang="pt-B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Freeform 290"/>
                <p:cNvSpPr>
                  <a:spLocks/>
                </p:cNvSpPr>
                <p:nvPr/>
              </p:nvSpPr>
              <p:spPr bwMode="auto">
                <a:xfrm>
                  <a:off x="3594531" y="1637015"/>
                  <a:ext cx="222250" cy="22225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424" y="0"/>
                    </a:cxn>
                    <a:cxn ang="0">
                      <a:pos x="448" y="24"/>
                    </a:cxn>
                    <a:cxn ang="0">
                      <a:pos x="424" y="48"/>
                    </a:cxn>
                    <a:cxn ang="0">
                      <a:pos x="24" y="48"/>
                    </a:cxn>
                    <a:cxn ang="0">
                      <a:pos x="0" y="24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448" h="48">
                      <a:moveTo>
                        <a:pt x="24" y="0"/>
                      </a:moveTo>
                      <a:lnTo>
                        <a:pt x="424" y="0"/>
                      </a:lnTo>
                      <a:cubicBezTo>
                        <a:pt x="438" y="0"/>
                        <a:pt x="448" y="11"/>
                        <a:pt x="448" y="24"/>
                      </a:cubicBezTo>
                      <a:cubicBezTo>
                        <a:pt x="448" y="38"/>
                        <a:pt x="438" y="48"/>
                        <a:pt x="424" y="48"/>
                      </a:cubicBezTo>
                      <a:lnTo>
                        <a:pt x="24" y="48"/>
                      </a:lnTo>
                      <a:cubicBezTo>
                        <a:pt x="11" y="48"/>
                        <a:pt x="0" y="38"/>
                        <a:pt x="0" y="24"/>
                      </a:cubicBezTo>
                      <a:cubicBezTo>
                        <a:pt x="0" y="11"/>
                        <a:pt x="11" y="0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5" cap="flat">
                  <a:solidFill>
                    <a:srgbClr val="632523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 sz="200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</p:grpSp>
        </p:grpSp>
      </p:grpSp>
      <p:sp>
        <p:nvSpPr>
          <p:cNvPr id="151" name="Retângulo 150"/>
          <p:cNvSpPr/>
          <p:nvPr/>
        </p:nvSpPr>
        <p:spPr>
          <a:xfrm>
            <a:off x="1610693" y="6381328"/>
            <a:ext cx="66649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Nota: Eólica PROINFA e armazenamento no </a:t>
            </a:r>
            <a:r>
              <a:rPr lang="pt-BR" sz="14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 - Bacia </a:t>
            </a:r>
            <a:r>
              <a:rPr lang="pt-BR" sz="1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Rio São Francisco </a:t>
            </a:r>
          </a:p>
        </p:txBody>
      </p:sp>
    </p:spTree>
    <p:extLst>
      <p:ext uri="{BB962C8B-B14F-4D97-AF65-F5344CB8AC3E}">
        <p14:creationId xmlns:p14="http://schemas.microsoft.com/office/powerpoint/2010/main" val="1973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7355160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Consolidação da Indústria: P&amp;D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424936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dirty="0" smtClean="0"/>
              <a:t>Necessidade de investimentos em Pesquisa e Desenvolvimento (P&amp;D), Inovação.</a:t>
            </a:r>
          </a:p>
          <a:p>
            <a:pPr>
              <a:buFont typeface="Wingdings" pitchFamily="2" charset="2"/>
              <a:buChar char="§"/>
            </a:pPr>
            <a:endParaRPr lang="pt-BR" sz="2400" dirty="0" smtClean="0"/>
          </a:p>
          <a:p>
            <a:pPr>
              <a:buFont typeface="Wingdings" pitchFamily="2" charset="2"/>
              <a:buChar char="§"/>
            </a:pPr>
            <a:r>
              <a:rPr lang="pt-BR" sz="2400" dirty="0"/>
              <a:t>Desenvolver tecnologias adaptadas às condições meteorológicas e ambientais </a:t>
            </a:r>
            <a:r>
              <a:rPr lang="pt-BR" sz="2400" dirty="0" smtClean="0"/>
              <a:t>brasileiras.</a:t>
            </a:r>
          </a:p>
          <a:p>
            <a:pPr>
              <a:buFont typeface="Wingdings" pitchFamily="2" charset="2"/>
              <a:buChar char="§"/>
            </a:pPr>
            <a:endParaRPr lang="pt-BR" sz="2400" dirty="0"/>
          </a:p>
          <a:p>
            <a:pPr>
              <a:buFont typeface="Wingdings" pitchFamily="2" charset="2"/>
              <a:buChar char="§"/>
            </a:pPr>
            <a:r>
              <a:rPr lang="pt-BR" sz="2400" dirty="0"/>
              <a:t>Rede de Pesquisa em Energia </a:t>
            </a:r>
            <a:r>
              <a:rPr lang="pt-BR" sz="2400" dirty="0" smtClean="0"/>
              <a:t>Eólica:</a:t>
            </a:r>
            <a:endParaRPr lang="pt-BR" sz="2400" dirty="0"/>
          </a:p>
          <a:p>
            <a:pPr lvl="1">
              <a:buFont typeface="Wingdings" pitchFamily="2" charset="2"/>
              <a:buChar char="§"/>
            </a:pPr>
            <a:r>
              <a:rPr lang="pt-BR" sz="2400" dirty="0"/>
              <a:t>Integração de Centros de </a:t>
            </a:r>
            <a:r>
              <a:rPr lang="pt-BR" sz="2400" dirty="0" smtClean="0"/>
              <a:t>Pesquisa.</a:t>
            </a:r>
            <a:endParaRPr lang="pt-BR" sz="2400" dirty="0"/>
          </a:p>
          <a:p>
            <a:pPr lvl="1">
              <a:buFont typeface="Wingdings" pitchFamily="2" charset="2"/>
              <a:buChar char="§"/>
            </a:pPr>
            <a:r>
              <a:rPr lang="pt-BR" sz="2400" dirty="0"/>
              <a:t>Inovação </a:t>
            </a:r>
            <a:r>
              <a:rPr lang="pt-BR" sz="2400" dirty="0" smtClean="0"/>
              <a:t>tecnológica.</a:t>
            </a:r>
            <a:endParaRPr lang="pt-BR" sz="2400" dirty="0"/>
          </a:p>
          <a:p>
            <a:pPr lvl="1">
              <a:buFont typeface="Wingdings" pitchFamily="2" charset="2"/>
              <a:buChar char="§"/>
            </a:pPr>
            <a:r>
              <a:rPr lang="pt-BR" sz="2400" dirty="0"/>
              <a:t>Certificação de </a:t>
            </a:r>
            <a:r>
              <a:rPr lang="pt-BR" sz="2400" dirty="0" smtClean="0"/>
              <a:t>aerogeradores.</a:t>
            </a:r>
            <a:endParaRPr lang="pt-BR" sz="2400" dirty="0"/>
          </a:p>
          <a:p>
            <a:pPr lvl="1">
              <a:buFont typeface="Wingdings" pitchFamily="2" charset="2"/>
              <a:buChar char="§"/>
            </a:pPr>
            <a:r>
              <a:rPr lang="pt-BR" sz="2400" dirty="0"/>
              <a:t>Campo de testes de </a:t>
            </a:r>
            <a:r>
              <a:rPr lang="pt-BR" sz="2400" dirty="0" smtClean="0"/>
              <a:t>aerogeradores. </a:t>
            </a:r>
            <a:endParaRPr lang="pt-BR" sz="2400" dirty="0"/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7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051720" y="2535039"/>
            <a:ext cx="69083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Competitividade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44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355160" cy="114300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Contratos ERNC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13259" y="1758055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PROINFA</a:t>
            </a:r>
            <a:endParaRPr lang="pt-BR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13259" y="310773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Mercado Livre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60182" y="4219029"/>
            <a:ext cx="2371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Leilões de Energia Nova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11560" y="5448706"/>
            <a:ext cx="2553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Leilões de Energia de Reserva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32040" y="1511032"/>
            <a:ext cx="36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Contratos de longo prazo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Preços regulados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Baixo risco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920208" y="2753787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Preços negociados livremente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Contratos de pequeno/médio/longo prazo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Médio/alto risco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32040" y="4142085"/>
            <a:ext cx="36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Contratos de longo prazo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Preços regulados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Baixo risco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932040" y="5371762"/>
            <a:ext cx="36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Contratos de longo prazo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Preços regulados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Baixo risco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entágono 11"/>
          <p:cNvSpPr/>
          <p:nvPr/>
        </p:nvSpPr>
        <p:spPr>
          <a:xfrm>
            <a:off x="3635896" y="1649531"/>
            <a:ext cx="720080" cy="464556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8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355160" cy="1143000"/>
          </a:xfrm>
        </p:spPr>
        <p:txBody>
          <a:bodyPr>
            <a:noAutofit/>
          </a:bodyPr>
          <a:lstStyle/>
          <a:p>
            <a:r>
              <a:rPr lang="pt-B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Leilões 2009, 2010, 2011 e 2012</a:t>
            </a:r>
            <a:endParaRPr lang="pt-B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o 14"/>
          <p:cNvGrpSpPr/>
          <p:nvPr/>
        </p:nvGrpSpPr>
        <p:grpSpPr>
          <a:xfrm>
            <a:off x="466865" y="1340768"/>
            <a:ext cx="8569631" cy="5040560"/>
            <a:chOff x="784556" y="1596028"/>
            <a:chExt cx="8923913" cy="4408033"/>
          </a:xfrm>
        </p:grpSpPr>
        <p:graphicFrame>
          <p:nvGraphicFramePr>
            <p:cNvPr id="6" name="Diagram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0203749"/>
                </p:ext>
              </p:extLst>
            </p:nvPr>
          </p:nvGraphicFramePr>
          <p:xfrm>
            <a:off x="784556" y="1596028"/>
            <a:ext cx="6986005" cy="44080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Rectangle 3"/>
            <p:cNvSpPr txBox="1">
              <a:spLocks noChangeAspect="1" noChangeArrowheads="1"/>
            </p:cNvSpPr>
            <p:nvPr/>
          </p:nvSpPr>
          <p:spPr>
            <a:xfrm>
              <a:off x="7770562" y="2418824"/>
              <a:ext cx="1937907" cy="201817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r>
                <a:rPr lang="pt-BR" sz="2000" dirty="0">
                  <a:solidFill>
                    <a:prstClr val="black"/>
                  </a:solidFill>
                  <a:latin typeface="Arial Narrow" pitchFamily="34" charset="0"/>
                </a:rPr>
                <a:t>= </a:t>
              </a:r>
              <a:r>
                <a:rPr lang="pt-BR" sz="2000" b="1" dirty="0" smtClean="0">
                  <a:solidFill>
                    <a:prstClr val="black"/>
                  </a:solidFill>
                  <a:latin typeface="Arial Narrow" pitchFamily="34" charset="0"/>
                </a:rPr>
                <a:t>7.073,4 MW</a:t>
              </a:r>
            </a:p>
            <a:p>
              <a:pPr algn="ctr"/>
              <a:r>
                <a:rPr lang="pt-BR" sz="2000" b="1" dirty="0" smtClean="0">
                  <a:solidFill>
                    <a:prstClr val="black"/>
                  </a:solidFill>
                  <a:latin typeface="Arial Narrow" pitchFamily="34" charset="0"/>
                </a:rPr>
                <a:t> </a:t>
              </a:r>
              <a:r>
                <a:rPr lang="pt-BR" sz="1600" b="1" dirty="0" smtClean="0">
                  <a:solidFill>
                    <a:prstClr val="black"/>
                  </a:solidFill>
                  <a:latin typeface="Arial Narrow" pitchFamily="34" charset="0"/>
                </a:rPr>
                <a:t>Potência Instalada contratada em </a:t>
              </a:r>
            </a:p>
            <a:p>
              <a:pPr algn="ctr"/>
              <a:r>
                <a:rPr lang="pt-BR" sz="1600" b="1" dirty="0" smtClean="0">
                  <a:solidFill>
                    <a:prstClr val="black"/>
                  </a:solidFill>
                  <a:latin typeface="Arial Narrow" pitchFamily="34" charset="0"/>
                </a:rPr>
                <a:t>36 meses</a:t>
              </a:r>
            </a:p>
            <a:p>
              <a:pPr algn="ctr"/>
              <a:r>
                <a:rPr lang="pt-BR" sz="1200" b="1" dirty="0" smtClean="0">
                  <a:solidFill>
                    <a:prstClr val="black"/>
                  </a:solidFill>
                  <a:latin typeface="Arial Narrow" pitchFamily="34" charset="0"/>
                </a:rPr>
                <a:t>(Dez </a:t>
              </a:r>
              <a:r>
                <a:rPr lang="pt-BR" sz="1200" b="1" dirty="0">
                  <a:solidFill>
                    <a:prstClr val="black"/>
                  </a:solidFill>
                  <a:latin typeface="Arial Narrow" pitchFamily="34" charset="0"/>
                </a:rPr>
                <a:t>2009 a </a:t>
              </a:r>
              <a:r>
                <a:rPr lang="pt-BR" sz="1200" b="1" dirty="0" smtClean="0">
                  <a:solidFill>
                    <a:prstClr val="black"/>
                  </a:solidFill>
                  <a:latin typeface="Arial Narrow" pitchFamily="34" charset="0"/>
                </a:rPr>
                <a:t>Dez 2012)</a:t>
              </a:r>
              <a:endParaRPr lang="pt-BR" sz="12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29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949142" cy="485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355160" cy="1143000"/>
          </a:xfrm>
        </p:spPr>
        <p:txBody>
          <a:bodyPr>
            <a:noAutofit/>
          </a:bodyPr>
          <a:lstStyle/>
          <a:p>
            <a:r>
              <a:rPr lang="pt-B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Leilões 2009, 2010, 2011 e 2012</a:t>
            </a:r>
            <a:endParaRPr lang="pt-B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716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99592" y="2535039"/>
            <a:ext cx="80604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Aspectos Socio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conômicos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6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51720" y="2535039"/>
            <a:ext cx="69083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 Eólica no Mundo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79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283152" cy="1070992"/>
          </a:xfrm>
        </p:spPr>
        <p:txBody>
          <a:bodyPr>
            <a:normAutofit fontScale="90000"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Desenvolvimento Social e Econômico Local com Distribuição de Renda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19801348"/>
              </p:ext>
            </p:extLst>
          </p:nvPr>
        </p:nvGraphicFramePr>
        <p:xfrm>
          <a:off x="1331640" y="1916832"/>
          <a:ext cx="6624736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13"/>
          <p:cNvSpPr txBox="1"/>
          <p:nvPr/>
        </p:nvSpPr>
        <p:spPr>
          <a:xfrm>
            <a:off x="2843808" y="1260872"/>
            <a:ext cx="4248472" cy="10156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Inovação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Geração de empregos e renda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Aumento da riqueza regional e local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Participação em novos mercados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Novas oportunidades de negócio e empreendedorismo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788024" y="2276872"/>
            <a:ext cx="0" cy="122237"/>
          </a:xfrm>
          <a:prstGeom prst="line">
            <a:avLst/>
          </a:prstGeom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CaixaDeTexto 15"/>
          <p:cNvSpPr txBox="1"/>
          <p:nvPr/>
        </p:nvSpPr>
        <p:spPr>
          <a:xfrm>
            <a:off x="683518" y="5982379"/>
            <a:ext cx="4249881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Aproveitamento de recursos locais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Acesso à eletricidade</a:t>
            </a:r>
            <a:endParaRPr lang="pt-BR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Redução da importação de energia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Investimento dos recursos públicos em outros setores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2483768" y="5877272"/>
            <a:ext cx="0" cy="105107"/>
          </a:xfrm>
          <a:prstGeom prst="line">
            <a:avLst/>
          </a:prstGeom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CaixaDeTexto 14"/>
          <p:cNvSpPr txBox="1"/>
          <p:nvPr/>
        </p:nvSpPr>
        <p:spPr>
          <a:xfrm>
            <a:off x="5580112" y="5949280"/>
            <a:ext cx="3240360" cy="83026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Geração de renda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Capacitação profissional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Redução de fluxo de imigração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Aumento da oferta de bens e serviços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7020272" y="5805264"/>
            <a:ext cx="0" cy="144016"/>
          </a:xfrm>
          <a:prstGeom prst="line">
            <a:avLst/>
          </a:prstGeom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9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283152" cy="114300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Geração de Empregos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507288" cy="18722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000" dirty="0"/>
              <a:t>Empregos: A indústria eólica já possui hoje mais de 12 mil postos de trabalho na fabricação de </a:t>
            </a:r>
            <a:r>
              <a:rPr lang="pt-BR" sz="2000" dirty="0" smtClean="0"/>
              <a:t>aerogeradores. </a:t>
            </a:r>
            <a:endParaRPr lang="pt-BR" sz="2000" dirty="0"/>
          </a:p>
          <a:p>
            <a:pPr algn="just">
              <a:buFont typeface="Wingdings" pitchFamily="2" charset="2"/>
              <a:buChar char="§"/>
            </a:pPr>
            <a:endParaRPr lang="pt-BR" sz="1050" dirty="0" smtClean="0"/>
          </a:p>
          <a:p>
            <a:pPr algn="just">
              <a:buFont typeface="Wingdings" pitchFamily="2" charset="2"/>
              <a:buChar char="§"/>
            </a:pPr>
            <a:r>
              <a:rPr lang="pt-BR" sz="2000" dirty="0"/>
              <a:t>Serão criados cerca de 20 mil empregos diretos na construção de parques eólicos até 2016, sendo muitos destes empregos de mão de obra </a:t>
            </a:r>
            <a:r>
              <a:rPr lang="pt-BR" sz="2000" dirty="0" smtClean="0"/>
              <a:t>local.</a:t>
            </a:r>
            <a:endParaRPr lang="pt-BR" sz="2000" dirty="0"/>
          </a:p>
          <a:p>
            <a:endParaRPr lang="pt-BR" dirty="0"/>
          </a:p>
        </p:txBody>
      </p:sp>
      <p:pic>
        <p:nvPicPr>
          <p:cNvPr id="4" name="Picture 2" descr="http://www.piniweb.com.br/construcao/tecnologia-materiais/imagens/i2942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9" y="3573463"/>
            <a:ext cx="4284663" cy="299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3.bp.blogspot.com/-G19KVK6Zj8Y/TtzNpX7FgJI/AAAAAAAACro/GQPIbr07Les/s1600/files_65641_2011090322362931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43" y="3573463"/>
            <a:ext cx="3678237" cy="29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31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65618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§"/>
            </a:pPr>
            <a:r>
              <a:rPr lang="pt-BR" sz="2000" dirty="0"/>
              <a:t>No período todo serão 280.179 empregos diretos e indiretos acumulados</a:t>
            </a:r>
            <a:r>
              <a:rPr lang="pt-BR" sz="2000" dirty="0" smtClean="0"/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000" dirty="0"/>
              <a:t>A maior parte na fase de construção de parques eólicos;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000" dirty="0"/>
              <a:t>No período serão criados 6.230 novos postos de trabalho permanente em O&amp;M. </a:t>
            </a:r>
          </a:p>
          <a:p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t="13599" r="10587" b="13260"/>
          <a:stretch>
            <a:fillRect/>
          </a:stretch>
        </p:blipFill>
        <p:spPr bwMode="auto">
          <a:xfrm>
            <a:off x="1619969" y="3208610"/>
            <a:ext cx="604837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53752"/>
            <a:ext cx="7283152" cy="1143000"/>
          </a:xfrm>
        </p:spPr>
        <p:txBody>
          <a:bodyPr>
            <a:normAutofit/>
          </a:bodyPr>
          <a:lstStyle/>
          <a:p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Geração de Emprego - PDE 2020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8641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2" y="1118730"/>
            <a:ext cx="8128344" cy="435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283152" cy="1070992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Notícias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89746"/>
            <a:ext cx="4859338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3537997"/>
            <a:ext cx="38385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7" y="6133670"/>
            <a:ext cx="6200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http://www.valor.com.br/sites/default/files/gn/11/11/foto01emp-103-eolica-b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2" y="5706947"/>
            <a:ext cx="2339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http://www.diariodenatal.com.br/imagens/2011/10/02/ECONOMIA2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4411547"/>
            <a:ext cx="19446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12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6246"/>
            <a:ext cx="3969219" cy="263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4440"/>
            <a:ext cx="5648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283152" cy="1070992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Notícias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36567" r="18420" b="21172"/>
          <a:stretch/>
        </p:blipFill>
        <p:spPr bwMode="auto">
          <a:xfrm>
            <a:off x="299484" y="4518190"/>
            <a:ext cx="8568952" cy="275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7" r="12162"/>
          <a:stretch/>
        </p:blipFill>
        <p:spPr>
          <a:xfrm rot="5400000">
            <a:off x="3777196" y="1740845"/>
            <a:ext cx="2597719" cy="288032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29906"/>
            <a:ext cx="2875881" cy="579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17" y="5311428"/>
            <a:ext cx="14382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48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4" b="4091"/>
          <a:stretch/>
        </p:blipFill>
        <p:spPr bwMode="auto">
          <a:xfrm>
            <a:off x="1969275" y="2265275"/>
            <a:ext cx="5857715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863588" y="1340768"/>
                <a:ext cx="787428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Simulação de Geração de Energia elétrica e qual a emissão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pt-BR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b="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BR" u="sng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SEM</a:t>
                </a:r>
                <a:r>
                  <a:rPr lang="pt-BR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a Energia </a:t>
                </a:r>
                <a:r>
                  <a:rPr lang="pt-BR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Eólica.</a:t>
                </a:r>
                <a:endParaRPr lang="pt-BR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1340768"/>
                <a:ext cx="7874286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77" t="-4717" r="-775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6918735" y="6414177"/>
            <a:ext cx="1991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Engenho/2012</a:t>
            </a:r>
            <a:endParaRPr lang="en-US" sz="1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752"/>
                <a:ext cx="7457160" cy="11430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pt-B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Redução de Emissão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𝑪𝑶</m:t>
                        </m:r>
                      </m:e>
                      <m:sub>
                        <m:r>
                          <a:rPr lang="pt-BR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pt-BR" b="1" dirty="0"/>
              </a:p>
            </p:txBody>
          </p:sp>
        </mc:Choice>
        <mc:Fallback xmlns="">
          <p:sp>
            <p:nvSpPr>
              <p:cNvPr id="3" name="Títul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752"/>
                <a:ext cx="7457160" cy="1143000"/>
              </a:xfrm>
              <a:blipFill rotWithShape="1">
                <a:blip r:embed="rId4"/>
                <a:stretch>
                  <a:fillRect l="-3025" b="-74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2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2"/>
          <a:srcRect l="26808" t="12234" r="24868" b="10283"/>
          <a:stretch/>
        </p:blipFill>
        <p:spPr bwMode="auto">
          <a:xfrm>
            <a:off x="1969275" y="2234229"/>
            <a:ext cx="5760000" cy="396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79301"/>
                <a:ext cx="8693962" cy="1213595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§"/>
                </a:pPr>
                <a:r>
                  <a:rPr lang="pt-BR" sz="1700" dirty="0" smtClean="0"/>
                  <a:t>Simulação </a:t>
                </a:r>
                <a:r>
                  <a:rPr lang="pt-BR" sz="1700" dirty="0"/>
                  <a:t>inserindo a Energia Eólica no Modelo de Planejamento de </a:t>
                </a:r>
                <a:r>
                  <a:rPr lang="pt-BR" sz="1700" dirty="0" smtClean="0"/>
                  <a:t>Geração.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pt-BR" sz="1700" dirty="0" smtClean="0"/>
                  <a:t>Economia </a:t>
                </a:r>
                <a:r>
                  <a:rPr lang="pt-BR" sz="1700" dirty="0"/>
                  <a:t>média igual a 17Mton 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𝐶𝑂</m:t>
                        </m:r>
                      </m:e>
                      <m:sub>
                        <m:r>
                          <a:rPr lang="pt-BR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sz="1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BR" sz="1700" dirty="0" smtClean="0"/>
                  <a:t>equivalente.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pt-BR" sz="1700" dirty="0" smtClean="0"/>
                  <a:t>Simulação </a:t>
                </a:r>
                <a:r>
                  <a:rPr lang="pt-BR" sz="1700" dirty="0"/>
                  <a:t>retirando  usinas a carvão e inserindo </a:t>
                </a:r>
                <a:r>
                  <a:rPr lang="pt-BR" sz="1700" dirty="0" smtClean="0"/>
                  <a:t>Eólicas.</a:t>
                </a:r>
                <a:endParaRPr lang="pt-BR" sz="1700" dirty="0"/>
              </a:p>
              <a:p>
                <a:endParaRPr lang="pt-BR" b="1" dirty="0">
                  <a:latin typeface="Arial Narrow" pitchFamily="34" charset="0"/>
                </a:endParaRPr>
              </a:p>
              <a:p>
                <a:endParaRPr lang="pt-BR" b="1" dirty="0" smtClean="0">
                  <a:latin typeface="Arial Narrow" pitchFamily="34" charset="0"/>
                </a:endParaRPr>
              </a:p>
              <a:p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79301"/>
                <a:ext cx="8693962" cy="1213595"/>
              </a:xfrm>
              <a:blipFill rotWithShape="1">
                <a:blip r:embed="rId3"/>
                <a:stretch>
                  <a:fillRect l="-351" t="-15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ítulo 2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3752"/>
                <a:ext cx="7457160" cy="11430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pt-B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Redução de Emissão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𝑪𝑶</m:t>
                        </m:r>
                      </m:e>
                      <m:sub>
                        <m:r>
                          <a:rPr lang="pt-BR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pt-BR" b="1" dirty="0"/>
              </a:p>
            </p:txBody>
          </p:sp>
        </mc:Choice>
        <mc:Fallback xmlns="">
          <p:sp>
            <p:nvSpPr>
              <p:cNvPr id="7" name="Títul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3752"/>
                <a:ext cx="7457160" cy="1143000"/>
              </a:xfrm>
              <a:blipFill rotWithShape="1">
                <a:blip r:embed="rId4"/>
                <a:stretch>
                  <a:fillRect l="-3025" b="-74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/>
              <p:cNvSpPr txBox="1"/>
              <p:nvPr/>
            </p:nvSpPr>
            <p:spPr>
              <a:xfrm>
                <a:off x="467544" y="6228601"/>
                <a:ext cx="51125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i="1" u="sng" dirty="0" smtClean="0">
                    <a:latin typeface="+mj-lt"/>
                  </a:rPr>
                  <a:t>*2,3 milhões de toneladas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1" i="1" u="sng">
                            <a:solidFill>
                              <a:prstClr val="black"/>
                            </a:solidFill>
                            <a:latin typeface="+mj-lt"/>
                          </a:rPr>
                        </m:ctrlPr>
                      </m:sSubPr>
                      <m:e>
                        <m:r>
                          <a:rPr lang="pt-BR" sz="1600" b="1" i="1" u="sng">
                            <a:solidFill>
                              <a:prstClr val="black"/>
                            </a:solidFill>
                            <a:latin typeface="+mj-lt"/>
                          </a:rPr>
                          <m:t>𝑪𝑶</m:t>
                        </m:r>
                      </m:e>
                      <m:sub>
                        <m:r>
                          <a:rPr lang="pt-BR" sz="1600" b="1" i="1" u="sng">
                            <a:solidFill>
                              <a:prstClr val="black"/>
                            </a:solidFill>
                            <a:latin typeface="+mj-lt"/>
                          </a:rPr>
                          <m:t>𝟐</m:t>
                        </m:r>
                      </m:sub>
                    </m:sSub>
                    <m:r>
                      <a:rPr lang="pt-BR" sz="1600" b="1" i="1" u="sng">
                        <a:solidFill>
                          <a:prstClr val="black"/>
                        </a:solidFill>
                        <a:latin typeface="+mj-lt"/>
                      </a:rPr>
                      <m:t> </m:t>
                    </m:r>
                  </m:oMath>
                </a14:m>
                <a:r>
                  <a:rPr lang="pt-BR" sz="1600" b="1" i="1" u="sng" dirty="0" smtClean="0">
                    <a:latin typeface="+mj-lt"/>
                  </a:rPr>
                  <a:t>são evitadas por ano baseando-se na capacidade instalada atual.</a:t>
                </a:r>
                <a:endParaRPr lang="pt-BR" sz="1600" b="1" i="1" u="sng" dirty="0">
                  <a:latin typeface="+mj-lt"/>
                </a:endParaRPr>
              </a:p>
            </p:txBody>
          </p:sp>
        </mc:Choice>
        <mc:Fallback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228601"/>
                <a:ext cx="5112568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6918735" y="6414177"/>
            <a:ext cx="19912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Fonte: Engenho/2012</a:t>
            </a:r>
            <a:endParaRPr lang="en-US" sz="140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99592" y="2535039"/>
            <a:ext cx="80604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Desafios e Futuro da Fonte Eólica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60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208912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esforço para </a:t>
            </a:r>
            <a:b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VENCER os desafios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556792"/>
            <a:ext cx="8352928" cy="46805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pt-BR" sz="3100" dirty="0">
                <a:latin typeface="Arial" charset="0"/>
              </a:rPr>
              <a:t>Logística </a:t>
            </a:r>
            <a:r>
              <a:rPr lang="pt-BR" sz="2600" dirty="0">
                <a:latin typeface="Arial" charset="0"/>
              </a:rPr>
              <a:t>(Transmissão, Estradas, Navegação</a:t>
            </a:r>
            <a:r>
              <a:rPr lang="pt-BR" sz="2600" dirty="0" smtClean="0">
                <a:latin typeface="Arial" charset="0"/>
              </a:rPr>
              <a:t>).</a:t>
            </a:r>
            <a:endParaRPr lang="pt-BR" sz="3100" dirty="0" smtClean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endParaRPr lang="pt-BR" sz="1400" dirty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pt-BR" sz="3100" dirty="0" smtClean="0">
                <a:latin typeface="Arial" charset="0"/>
              </a:rPr>
              <a:t>Meio Ambiente </a:t>
            </a:r>
            <a:r>
              <a:rPr lang="pt-BR" sz="2600" dirty="0" smtClean="0">
                <a:latin typeface="Arial" charset="0"/>
              </a:rPr>
              <a:t>(Conservação da Biodiversidade)</a:t>
            </a:r>
            <a:r>
              <a:rPr lang="pt-BR" sz="3100" dirty="0" smtClean="0">
                <a:latin typeface="Arial" charset="0"/>
              </a:rPr>
              <a:t>.</a:t>
            </a:r>
            <a:endParaRPr lang="pt-BR" sz="3100" dirty="0">
              <a:latin typeface="Arial" charset="0"/>
            </a:endParaRPr>
          </a:p>
          <a:p>
            <a:pPr>
              <a:buFont typeface="Wingdings" pitchFamily="2" charset="2"/>
              <a:buChar char="§"/>
            </a:pPr>
            <a:endParaRPr lang="pt-BR" sz="1300" dirty="0" smtClean="0">
              <a:latin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sz="3100" dirty="0" smtClean="0">
                <a:latin typeface="Arial" charset="0"/>
              </a:rPr>
              <a:t>Regulatórios.</a:t>
            </a:r>
            <a:endParaRPr lang="pt-BR" sz="3100" dirty="0">
              <a:latin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pt-BR" sz="1300" dirty="0">
              <a:latin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sz="3100" dirty="0" smtClean="0">
                <a:latin typeface="Arial" charset="0"/>
              </a:rPr>
              <a:t>Atrasos </a:t>
            </a:r>
            <a:r>
              <a:rPr lang="pt-BR" sz="2600" dirty="0">
                <a:latin typeface="Arial" charset="0"/>
              </a:rPr>
              <a:t>(Parques e </a:t>
            </a:r>
            <a:r>
              <a:rPr lang="pt-BR" sz="2600" dirty="0" err="1">
                <a:latin typeface="Arial" charset="0"/>
              </a:rPr>
              <a:t>ICGs</a:t>
            </a:r>
            <a:r>
              <a:rPr lang="pt-BR" sz="2600" dirty="0" smtClean="0">
                <a:latin typeface="Arial" charset="0"/>
              </a:rPr>
              <a:t>).</a:t>
            </a:r>
            <a:endParaRPr lang="pt-BR" sz="2600" dirty="0">
              <a:latin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pt-BR" sz="1200" dirty="0">
              <a:latin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sz="3100" dirty="0" smtClean="0">
                <a:latin typeface="Arial" charset="0"/>
              </a:rPr>
              <a:t>IPHAN.</a:t>
            </a:r>
            <a:endParaRPr lang="pt-BR" sz="3100" dirty="0">
              <a:latin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pt-BR" sz="1200" dirty="0">
              <a:latin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sz="3100" dirty="0" smtClean="0">
                <a:latin typeface="Arial" charset="0"/>
              </a:rPr>
              <a:t>Sustentabilidade </a:t>
            </a:r>
            <a:r>
              <a:rPr lang="pt-BR" sz="3100" dirty="0">
                <a:latin typeface="Arial" charset="0"/>
              </a:rPr>
              <a:t>da </a:t>
            </a:r>
            <a:r>
              <a:rPr lang="pt-BR" sz="3100" dirty="0" smtClean="0">
                <a:latin typeface="Arial" charset="0"/>
              </a:rPr>
              <a:t>Indústria.</a:t>
            </a:r>
            <a:endParaRPr lang="pt-BR" sz="3100" dirty="0">
              <a:latin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pt-BR" sz="1100" dirty="0">
              <a:latin typeface="Arial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pt-BR" sz="3100" dirty="0" smtClean="0">
                <a:latin typeface="Arial" charset="0"/>
              </a:rPr>
              <a:t>Mercado  Livre.</a:t>
            </a:r>
            <a:endParaRPr lang="pt-BR" sz="3100" dirty="0">
              <a:latin typeface="Arial" charset="0"/>
            </a:endParaRPr>
          </a:p>
          <a:p>
            <a:endParaRPr lang="pt-BR" b="1" dirty="0">
              <a:solidFill>
                <a:schemeClr val="accent5">
                  <a:lumMod val="60000"/>
                  <a:lumOff val="40000"/>
                </a:schemeClr>
              </a:solidFill>
              <a:latin typeface="Arial" charset="0"/>
            </a:endParaRPr>
          </a:p>
          <a:p>
            <a:endParaRPr lang="pt-BR" dirty="0"/>
          </a:p>
        </p:txBody>
      </p:sp>
      <p:pic>
        <p:nvPicPr>
          <p:cNvPr id="1026" name="Picture 2" descr="http://vocesa.abril.com.br/imagens/vcrh_desafios_carreira_c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82" y="4005064"/>
            <a:ext cx="2956572" cy="1995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187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3752"/>
            <a:ext cx="7488832" cy="998984"/>
          </a:xfrm>
        </p:spPr>
        <p:txBody>
          <a:bodyPr>
            <a:no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507288" cy="5400600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pt-BR" sz="1800" dirty="0"/>
              <a:t>Socialmente justa: </a:t>
            </a:r>
          </a:p>
          <a:p>
            <a:pPr lvl="2" algn="just">
              <a:buFont typeface="Wingdings" pitchFamily="2" charset="2"/>
              <a:buChar char="§"/>
            </a:pPr>
            <a:r>
              <a:rPr lang="pt-BR" sz="1800" dirty="0"/>
              <a:t>Fixação do homem no campo;</a:t>
            </a:r>
          </a:p>
          <a:p>
            <a:pPr lvl="2" algn="just">
              <a:buFont typeface="Wingdings" pitchFamily="2" charset="2"/>
              <a:buChar char="§"/>
            </a:pPr>
            <a:r>
              <a:rPr lang="pt-BR" sz="1800" dirty="0"/>
              <a:t>Convivência harmônica com outras atividades;</a:t>
            </a:r>
          </a:p>
          <a:p>
            <a:pPr lvl="2" algn="just">
              <a:buFont typeface="Wingdings" pitchFamily="2" charset="2"/>
              <a:buChar char="§"/>
            </a:pPr>
            <a:r>
              <a:rPr lang="pt-BR" sz="1800" dirty="0"/>
              <a:t>Geração de renda nas localidades (muitas vezes carentes);</a:t>
            </a:r>
          </a:p>
          <a:p>
            <a:pPr lvl="2" algn="just">
              <a:buFont typeface="Wingdings" pitchFamily="2" charset="2"/>
              <a:buChar char="§"/>
            </a:pPr>
            <a:r>
              <a:rPr lang="pt-BR" sz="1800" dirty="0"/>
              <a:t>Valorização das propriedades, gerando riqueza nas comunidades onde atua a geração energia eólica;</a:t>
            </a:r>
          </a:p>
          <a:p>
            <a:pPr lvl="2" algn="just">
              <a:buFont typeface="Wingdings" pitchFamily="2" charset="2"/>
              <a:buChar char="§"/>
            </a:pPr>
            <a:r>
              <a:rPr lang="pt-BR" sz="1800" dirty="0"/>
              <a:t>Promove a regularização fundiária;</a:t>
            </a:r>
          </a:p>
          <a:p>
            <a:pPr lvl="2" algn="just">
              <a:buFont typeface="Wingdings" pitchFamily="2" charset="2"/>
              <a:buChar char="§"/>
            </a:pPr>
            <a:r>
              <a:rPr lang="pt-BR" sz="1800" dirty="0"/>
              <a:t>Realiza averbação da reserva legal (código florestal</a:t>
            </a:r>
            <a:r>
              <a:rPr lang="pt-BR" sz="1800" dirty="0" smtClean="0"/>
              <a:t>).</a:t>
            </a:r>
          </a:p>
          <a:p>
            <a:pPr marL="914400" lvl="2" indent="0" algn="just">
              <a:buNone/>
            </a:pPr>
            <a:endParaRPr lang="pt-BR" sz="1800" dirty="0"/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pt-BR" sz="1800" dirty="0"/>
              <a:t>Complementar à fonte Hidrelétrica</a:t>
            </a:r>
            <a:r>
              <a:rPr lang="pt-BR" sz="1800" dirty="0" smtClean="0"/>
              <a:t>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endParaRPr lang="pt-BR" sz="1800" dirty="0"/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pt-BR" sz="1800" dirty="0"/>
              <a:t>Não emissora de gases de efeito estufa</a:t>
            </a:r>
            <a:r>
              <a:rPr lang="pt-BR" sz="1800" dirty="0" smtClean="0"/>
              <a:t>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endParaRPr lang="pt-BR" sz="1800" dirty="0"/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pt-BR" sz="1800" dirty="0"/>
              <a:t>Disponível com qualidade e potencial no Brasil</a:t>
            </a:r>
            <a:r>
              <a:rPr lang="pt-BR" sz="1800" dirty="0" smtClean="0"/>
              <a:t>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endParaRPr lang="pt-BR" sz="1800" dirty="0"/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r>
              <a:rPr lang="pt-BR" sz="1800" dirty="0"/>
              <a:t>Forte geração de empregos e incentivo à pesquisa e desenvolvimento</a:t>
            </a:r>
            <a:r>
              <a:rPr lang="pt-BR" sz="1800" dirty="0" smtClean="0"/>
              <a:t>;</a:t>
            </a:r>
          </a:p>
          <a:p>
            <a:pPr algn="just">
              <a:spcBef>
                <a:spcPts val="600"/>
              </a:spcBef>
              <a:buFont typeface="Wingdings" pitchFamily="2" charset="2"/>
              <a:buChar char="§"/>
            </a:pP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31870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8" y="1412776"/>
            <a:ext cx="855866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828" y="53752"/>
            <a:ext cx="7552532" cy="114300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Fonte Eólica no Mundo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de cantos arredondados 7"/>
          <p:cNvSpPr>
            <a:spLocks noChangeArrowheads="1"/>
          </p:cNvSpPr>
          <p:nvPr/>
        </p:nvSpPr>
        <p:spPr bwMode="auto">
          <a:xfrm>
            <a:off x="683568" y="5770996"/>
            <a:ext cx="2880320" cy="9231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>
                  <a:alpha val="9998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600" b="1" i="1" dirty="0" smtClean="0">
                <a:cs typeface="Arial" pitchFamily="34" charset="0"/>
              </a:rPr>
              <a:t>Em 2013, o Brasil será o 10º país no ranking em Capacidade Eólica Instalada!</a:t>
            </a:r>
            <a:endParaRPr lang="pt-BR" sz="1600" b="1" i="1" dirty="0">
              <a:cs typeface="Arial" pitchFamily="34" charset="0"/>
            </a:endParaRPr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5405349" y="6348412"/>
            <a:ext cx="3644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pt-BR" sz="1400" b="1" i="1" dirty="0" smtClean="0">
                <a:latin typeface="+mn-lt"/>
                <a:cs typeface="Arial" pitchFamily="34" charset="0"/>
              </a:rPr>
              <a:t>Fonte: </a:t>
            </a:r>
            <a:r>
              <a:rPr lang="pt-BR" sz="1400" b="1" i="1" dirty="0">
                <a:latin typeface="+mn-lt"/>
                <a:cs typeface="Arial" pitchFamily="34" charset="0"/>
              </a:rPr>
              <a:t>GWEC/WWEA/ABEEólica</a:t>
            </a:r>
            <a:endParaRPr lang="en-US" sz="1400" b="1" i="1" dirty="0">
              <a:latin typeface="+mn-lt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617358" y="1973886"/>
            <a:ext cx="2078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Em Dez/2011 o Brasil era o 20º com 1,5 GW</a:t>
            </a:r>
            <a:endParaRPr lang="pt-BR" sz="1600" b="1" dirty="0"/>
          </a:p>
        </p:txBody>
      </p:sp>
      <p:sp>
        <p:nvSpPr>
          <p:cNvPr id="12" name="CaixaDeTexto 9"/>
          <p:cNvSpPr txBox="1">
            <a:spLocks noChangeArrowheads="1"/>
          </p:cNvSpPr>
          <p:nvPr/>
        </p:nvSpPr>
        <p:spPr bwMode="auto">
          <a:xfrm>
            <a:off x="5137041" y="2700209"/>
            <a:ext cx="1626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600" b="1" dirty="0" smtClean="0">
                <a:latin typeface="+mn-lt"/>
              </a:rPr>
              <a:t>Em Dez/2012 </a:t>
            </a:r>
            <a:r>
              <a:rPr lang="en-US" sz="1600" b="1" dirty="0" smtClean="0">
                <a:latin typeface="+mn-lt"/>
              </a:rPr>
              <a:t>é o 15</a:t>
            </a:r>
            <a:r>
              <a:rPr lang="pt-BR" sz="1600" b="1" dirty="0">
                <a:latin typeface="+mn-lt"/>
              </a:rPr>
              <a:t>º</a:t>
            </a:r>
            <a:r>
              <a:rPr lang="en-US" sz="1600" b="1" dirty="0" smtClean="0">
                <a:latin typeface="+mn-lt"/>
              </a:rPr>
              <a:t> com 2,5 GW</a:t>
            </a:r>
            <a:endParaRPr lang="en-US" sz="1600" b="1" dirty="0">
              <a:latin typeface="+mn-lt"/>
            </a:endParaRPr>
          </a:p>
        </p:txBody>
      </p:sp>
      <p:sp>
        <p:nvSpPr>
          <p:cNvPr id="13" name="Seta para baixo 12"/>
          <p:cNvSpPr>
            <a:spLocks noChangeArrowheads="1"/>
          </p:cNvSpPr>
          <p:nvPr/>
        </p:nvSpPr>
        <p:spPr bwMode="auto">
          <a:xfrm>
            <a:off x="7596336" y="2532966"/>
            <a:ext cx="246681" cy="1472098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Seta para baixo 13"/>
          <p:cNvSpPr>
            <a:spLocks noChangeArrowheads="1"/>
          </p:cNvSpPr>
          <p:nvPr/>
        </p:nvSpPr>
        <p:spPr bwMode="auto">
          <a:xfrm>
            <a:off x="5868144" y="3212976"/>
            <a:ext cx="225997" cy="792088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C0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tângulo de cantos arredondados 9"/>
          <p:cNvSpPr>
            <a:spLocks noChangeArrowheads="1"/>
          </p:cNvSpPr>
          <p:nvPr/>
        </p:nvSpPr>
        <p:spPr bwMode="auto">
          <a:xfrm>
            <a:off x="4035332" y="5774520"/>
            <a:ext cx="2264860" cy="9196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>
                  <a:alpha val="9998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pt-BR" sz="1600" b="1" i="1" dirty="0" smtClean="0">
                <a:cs typeface="Arial" pitchFamily="34" charset="0"/>
              </a:rPr>
              <a:t>O Brasil hoje já ultrapassou o Japão, que está com 2,65 GW!</a:t>
            </a:r>
            <a:endParaRPr lang="pt-BR" sz="1600" b="1" i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3752"/>
            <a:ext cx="7488832" cy="998984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Considerações Finais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25658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pt-BR" sz="1800" dirty="0"/>
              <a:t>Alinhada às questões mundiais de preservação do Meio ambiente e </a:t>
            </a:r>
            <a:r>
              <a:rPr lang="pt-BR" sz="1800" dirty="0" smtClean="0"/>
              <a:t>Sustentabilidade;</a:t>
            </a:r>
            <a:endParaRPr lang="pt-BR" sz="1800" dirty="0"/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endParaRPr lang="pt-BR" sz="1800" dirty="0"/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pt-BR" sz="1800" dirty="0" smtClean="0"/>
              <a:t>O Brasil possui, </a:t>
            </a:r>
            <a:r>
              <a:rPr lang="pt-BR" sz="1800" b="1" dirty="0" smtClean="0"/>
              <a:t>por natureza</a:t>
            </a:r>
            <a:r>
              <a:rPr lang="pt-BR" sz="1800" dirty="0" smtClean="0"/>
              <a:t>, diversas vantagens (recursos naturais) e, neste momento, uma forte vantagem competitiva (fatores estruturais de curto prazo), para investir em ERNC;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endParaRPr lang="pt-BR" sz="1800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pt-BR" sz="1800" dirty="0" smtClean="0"/>
              <a:t>O modelo Brasileiro de contratação é baseado em preços baixos, e a energia eólica está crescendo com boas perspectivas de futuro, porque é competitiva;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endParaRPr lang="pt-BR" sz="1800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pt-BR" sz="1800" dirty="0" smtClean="0"/>
              <a:t>O fator chave do crescimento da energia eólica no Brasil é seu baixo custo ocasionado pela produtividade e forte concorrência;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endParaRPr lang="pt-BR" sz="1800" u="sng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pt-BR" sz="1800" dirty="0" smtClean="0"/>
              <a:t>Importância da Sustentabilidade do Setor.</a:t>
            </a:r>
          </a:p>
          <a:p>
            <a:pPr algn="just">
              <a:buFont typeface="Wingdings" pitchFamily="2" charset="2"/>
              <a:buChar char="§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405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60"/>
            <a:ext cx="8424937" cy="542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 Associados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emiliana\Pictures\83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704856" cy="47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9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539552" y="1340768"/>
            <a:ext cx="8316416" cy="53285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 Associados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9608"/>
            <a:ext cx="7363754" cy="450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99592" y="2535039"/>
            <a:ext cx="80604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9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355160" cy="1070992"/>
          </a:xfrm>
        </p:spPr>
        <p:txBody>
          <a:bodyPr>
            <a:noAutofit/>
          </a:bodyPr>
          <a:lstStyle/>
          <a:p>
            <a:r>
              <a:rPr lang="pt-BR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Capacidade Instalada em </a:t>
            </a:r>
            <a:r>
              <a:rPr lang="pt-BR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760431" cy="487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22706"/>
            <a:ext cx="3707904" cy="444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7092280" y="6381328"/>
            <a:ext cx="26642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1400" b="1" i="1" dirty="0" smtClean="0">
                <a:latin typeface="+mn-lt"/>
              </a:rPr>
              <a:t>Fonte: GWEC</a:t>
            </a:r>
            <a:endParaRPr lang="en-US" b="1" i="1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227975" y="4221088"/>
            <a:ext cx="3916025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8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51720" y="2535039"/>
            <a:ext cx="69083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Energia Eólica no Brasil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2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70" y="1285479"/>
            <a:ext cx="6659252" cy="516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Elétrica Brasil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963858" y="6552068"/>
            <a:ext cx="2728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i="1" dirty="0">
                <a:latin typeface="Arial Narrow" pitchFamily="34" charset="0"/>
              </a:rPr>
              <a:t>Fonte: </a:t>
            </a:r>
            <a:r>
              <a:rPr lang="pt-BR" sz="1400" b="1" i="1" dirty="0" smtClean="0">
                <a:latin typeface="Arial Narrow" pitchFamily="34" charset="0"/>
              </a:rPr>
              <a:t>ABEEólica/ANEEL 10/01/2012</a:t>
            </a:r>
            <a:endParaRPr lang="pt-BR" sz="1400" b="1" i="1" dirty="0">
              <a:latin typeface="Arial Narrow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4067944" y="1844824"/>
            <a:ext cx="792088" cy="792088"/>
          </a:xfrm>
          <a:prstGeom prst="roundRect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8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7355160" cy="11430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Capacidade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Instalada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Acumulada no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4"/>
          <p:cNvSpPr txBox="1">
            <a:spLocks noChangeArrowheads="1"/>
          </p:cNvSpPr>
          <p:nvPr/>
        </p:nvSpPr>
        <p:spPr bwMode="auto">
          <a:xfrm>
            <a:off x="5796136" y="6433591"/>
            <a:ext cx="3644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sz="1400" b="1" i="1" dirty="0" smtClean="0">
                <a:latin typeface="+mn-lt"/>
                <a:cs typeface="Arial" pitchFamily="34" charset="0"/>
              </a:rPr>
              <a:t>Fonte: </a:t>
            </a:r>
            <a:r>
              <a:rPr lang="pt-BR" sz="1400" b="1" i="1" dirty="0">
                <a:latin typeface="+mn-lt"/>
                <a:cs typeface="Arial" pitchFamily="34" charset="0"/>
              </a:rPr>
              <a:t>ABEEÓLICA/Aneel/CCEE</a:t>
            </a:r>
            <a:endParaRPr lang="en-US" b="1" i="1" dirty="0">
              <a:latin typeface="+mn-lt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62417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1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5680"/>
            <a:ext cx="7468430" cy="926976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Localização dos Parques Eólicos</a:t>
            </a:r>
            <a:endParaRPr lang="pt-BR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54932"/>
            <a:ext cx="8086583" cy="548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7488832" cy="114300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Indústria Eólica no Brasil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65479" y="1196752"/>
            <a:ext cx="8778521" cy="5662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0" y="1206897"/>
            <a:ext cx="5721778" cy="56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125"/>
          <p:cNvSpPr txBox="1">
            <a:spLocks noChangeArrowheads="1"/>
          </p:cNvSpPr>
          <p:nvPr/>
        </p:nvSpPr>
        <p:spPr bwMode="auto">
          <a:xfrm>
            <a:off x="5683496" y="1220559"/>
            <a:ext cx="2200872" cy="120032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200" dirty="0">
                <a:cs typeface="Arial" charset="0"/>
              </a:rPr>
              <a:t>       Vestas</a:t>
            </a:r>
          </a:p>
          <a:p>
            <a:pPr eaLnBrk="1" hangingPunct="1"/>
            <a:r>
              <a:rPr lang="pt-BR" sz="1200" dirty="0">
                <a:cs typeface="Arial" charset="0"/>
              </a:rPr>
              <a:t>       Fuhrlander</a:t>
            </a:r>
          </a:p>
          <a:p>
            <a:pPr eaLnBrk="1" hangingPunct="1"/>
            <a:r>
              <a:rPr lang="pt-BR" sz="1200" dirty="0">
                <a:cs typeface="Arial" charset="0"/>
              </a:rPr>
              <a:t>       Wobben Windpower</a:t>
            </a:r>
          </a:p>
          <a:p>
            <a:pPr eaLnBrk="1" hangingPunct="1"/>
            <a:r>
              <a:rPr lang="pt-BR" sz="1200" dirty="0">
                <a:cs typeface="Arial" charset="0"/>
              </a:rPr>
              <a:t>       Aeris Energy</a:t>
            </a:r>
          </a:p>
          <a:p>
            <a:pPr eaLnBrk="1" hangingPunct="1"/>
            <a:r>
              <a:rPr lang="pt-BR" sz="1200" dirty="0">
                <a:cs typeface="Arial" charset="0"/>
              </a:rPr>
              <a:t>       Suzlon </a:t>
            </a:r>
          </a:p>
          <a:p>
            <a:pPr eaLnBrk="1" hangingPunct="1"/>
            <a:r>
              <a:rPr lang="pt-BR" sz="1200" dirty="0">
                <a:cs typeface="Arial" charset="0"/>
              </a:rPr>
              <a:t>       Tecnomaq</a:t>
            </a:r>
          </a:p>
        </p:txBody>
      </p:sp>
      <p:sp>
        <p:nvSpPr>
          <p:cNvPr id="7" name="CaixaDeTexto 126"/>
          <p:cNvSpPr txBox="1">
            <a:spLocks noChangeArrowheads="1"/>
          </p:cNvSpPr>
          <p:nvPr/>
        </p:nvSpPr>
        <p:spPr bwMode="auto">
          <a:xfrm>
            <a:off x="6597366" y="2556728"/>
            <a:ext cx="1798205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200" dirty="0">
                <a:cs typeface="Arial" charset="0"/>
              </a:rPr>
              <a:t>       Wobben Windpower</a:t>
            </a:r>
          </a:p>
        </p:txBody>
      </p:sp>
      <p:sp>
        <p:nvSpPr>
          <p:cNvPr id="8" name="CaixaDeTexto 127"/>
          <p:cNvSpPr txBox="1">
            <a:spLocks noChangeArrowheads="1"/>
          </p:cNvSpPr>
          <p:nvPr/>
        </p:nvSpPr>
        <p:spPr bwMode="auto">
          <a:xfrm>
            <a:off x="7128778" y="2998693"/>
            <a:ext cx="1691694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200" dirty="0">
                <a:cs typeface="Arial" charset="0"/>
              </a:rPr>
              <a:t>       IMPSA</a:t>
            </a:r>
          </a:p>
          <a:p>
            <a:pPr eaLnBrk="1" hangingPunct="1"/>
            <a:r>
              <a:rPr lang="pt-BR" sz="1200" dirty="0">
                <a:cs typeface="Arial" charset="0"/>
              </a:rPr>
              <a:t>       RM Pernambucana</a:t>
            </a:r>
          </a:p>
          <a:p>
            <a:pPr eaLnBrk="1" hangingPunct="1"/>
            <a:r>
              <a:rPr lang="pt-BR" sz="1200" dirty="0">
                <a:cs typeface="Arial" charset="0"/>
              </a:rPr>
              <a:t>       Eolice</a:t>
            </a:r>
          </a:p>
        </p:txBody>
      </p:sp>
      <p:sp>
        <p:nvSpPr>
          <p:cNvPr id="9" name="CaixaDeTexto 128"/>
          <p:cNvSpPr txBox="1">
            <a:spLocks noChangeArrowheads="1"/>
          </p:cNvSpPr>
          <p:nvPr/>
        </p:nvSpPr>
        <p:spPr bwMode="auto">
          <a:xfrm>
            <a:off x="6047439" y="3709481"/>
            <a:ext cx="1404286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200" dirty="0">
                <a:cs typeface="Arial" charset="0"/>
              </a:rPr>
              <a:t>       Gamesa</a:t>
            </a:r>
          </a:p>
          <a:p>
            <a:pPr eaLnBrk="1" hangingPunct="1"/>
            <a:r>
              <a:rPr lang="pt-BR" sz="1200" dirty="0">
                <a:cs typeface="Arial" charset="0"/>
              </a:rPr>
              <a:t>       </a:t>
            </a:r>
            <a:r>
              <a:rPr lang="pt-BR" sz="1200" dirty="0" smtClean="0">
                <a:cs typeface="Arial" charset="0"/>
              </a:rPr>
              <a:t>Alstom</a:t>
            </a:r>
          </a:p>
          <a:p>
            <a:pPr eaLnBrk="1" hangingPunct="1"/>
            <a:r>
              <a:rPr lang="pt-BR" sz="1200" dirty="0" smtClean="0">
                <a:cs typeface="Arial" charset="0"/>
              </a:rPr>
              <a:t>       Acciona</a:t>
            </a:r>
            <a:endParaRPr lang="pt-BR" sz="1200" dirty="0">
              <a:cs typeface="Arial" charset="0"/>
            </a:endParaRPr>
          </a:p>
          <a:p>
            <a:pPr eaLnBrk="1" hangingPunct="1"/>
            <a:r>
              <a:rPr lang="pt-BR" sz="1200" dirty="0">
                <a:cs typeface="Arial" charset="0"/>
              </a:rPr>
              <a:t>       </a:t>
            </a:r>
            <a:r>
              <a:rPr lang="pt-BR" sz="1200" dirty="0" smtClean="0">
                <a:cs typeface="Arial" charset="0"/>
              </a:rPr>
              <a:t>Torresbrás</a:t>
            </a:r>
          </a:p>
          <a:p>
            <a:pPr eaLnBrk="1" hangingPunct="1"/>
            <a:r>
              <a:rPr lang="pt-BR" sz="1200" dirty="0" smtClean="0">
                <a:cs typeface="Arial" charset="0"/>
              </a:rPr>
              <a:t>       Aeris Energy</a:t>
            </a:r>
            <a:endParaRPr lang="pt-BR" sz="1200" dirty="0">
              <a:cs typeface="Arial" charset="0"/>
            </a:endParaRPr>
          </a:p>
        </p:txBody>
      </p:sp>
      <p:sp>
        <p:nvSpPr>
          <p:cNvPr id="10" name="CaixaDeTexto 129"/>
          <p:cNvSpPr txBox="1">
            <a:spLocks noChangeArrowheads="1"/>
          </p:cNvSpPr>
          <p:nvPr/>
        </p:nvSpPr>
        <p:spPr bwMode="auto">
          <a:xfrm>
            <a:off x="5269883" y="5157192"/>
            <a:ext cx="1467815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200" dirty="0">
                <a:cs typeface="Arial" charset="0"/>
              </a:rPr>
              <a:t>       Fundição Brasil</a:t>
            </a:r>
          </a:p>
        </p:txBody>
      </p:sp>
      <p:sp>
        <p:nvSpPr>
          <p:cNvPr id="11" name="CaixaDeTexto 130"/>
          <p:cNvSpPr txBox="1">
            <a:spLocks noChangeArrowheads="1"/>
          </p:cNvSpPr>
          <p:nvPr/>
        </p:nvSpPr>
        <p:spPr bwMode="auto">
          <a:xfrm>
            <a:off x="4283968" y="5505753"/>
            <a:ext cx="2844810" cy="101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200" dirty="0">
                <a:cs typeface="Arial" charset="0"/>
              </a:rPr>
              <a:t>       Tecsis</a:t>
            </a:r>
          </a:p>
          <a:p>
            <a:pPr eaLnBrk="1" hangingPunct="1"/>
            <a:r>
              <a:rPr lang="pt-BR" sz="1200" dirty="0">
                <a:cs typeface="Arial" charset="0"/>
              </a:rPr>
              <a:t>       Wobben Windpower</a:t>
            </a:r>
          </a:p>
          <a:p>
            <a:pPr eaLnBrk="1" hangingPunct="1"/>
            <a:r>
              <a:rPr lang="pt-BR" sz="1200" dirty="0">
                <a:cs typeface="Arial" charset="0"/>
              </a:rPr>
              <a:t>       Siemens</a:t>
            </a:r>
          </a:p>
          <a:p>
            <a:pPr eaLnBrk="1" hangingPunct="1"/>
            <a:r>
              <a:rPr lang="pt-BR" sz="1200" dirty="0">
                <a:cs typeface="Arial" charset="0"/>
              </a:rPr>
              <a:t>       GE Wind</a:t>
            </a:r>
          </a:p>
          <a:p>
            <a:pPr eaLnBrk="1" hangingPunct="1"/>
            <a:r>
              <a:rPr lang="pt-BR" sz="1200" dirty="0">
                <a:cs typeface="Arial" charset="0"/>
              </a:rPr>
              <a:t>       S.A.W.E./Engebasa</a:t>
            </a:r>
          </a:p>
        </p:txBody>
      </p:sp>
      <p:sp>
        <p:nvSpPr>
          <p:cNvPr id="12" name="CaixaDeTexto 131"/>
          <p:cNvSpPr txBox="1">
            <a:spLocks noChangeArrowheads="1"/>
          </p:cNvSpPr>
          <p:nvPr/>
        </p:nvSpPr>
        <p:spPr bwMode="auto">
          <a:xfrm>
            <a:off x="5623770" y="4774175"/>
            <a:ext cx="1505008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200" dirty="0">
                <a:cs typeface="Arial" charset="0"/>
              </a:rPr>
              <a:t>       Fundição Brasil</a:t>
            </a:r>
          </a:p>
        </p:txBody>
      </p:sp>
      <p:sp>
        <p:nvSpPr>
          <p:cNvPr id="13" name="CaixaDeTexto 132"/>
          <p:cNvSpPr txBox="1">
            <a:spLocks noChangeArrowheads="1"/>
          </p:cNvSpPr>
          <p:nvPr/>
        </p:nvSpPr>
        <p:spPr bwMode="auto">
          <a:xfrm>
            <a:off x="365479" y="5915483"/>
            <a:ext cx="2406321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200" dirty="0">
                <a:cs typeface="Arial" charset="0"/>
              </a:rPr>
              <a:t> </a:t>
            </a:r>
            <a:r>
              <a:rPr lang="pt-BR" sz="1200" dirty="0" smtClean="0">
                <a:cs typeface="Arial" charset="0"/>
              </a:rPr>
              <a:t>   Wobben </a:t>
            </a:r>
            <a:r>
              <a:rPr lang="pt-BR" sz="1200" dirty="0">
                <a:cs typeface="Arial" charset="0"/>
              </a:rPr>
              <a:t>Windpower/WOEBCK</a:t>
            </a:r>
          </a:p>
          <a:p>
            <a:pPr eaLnBrk="1" hangingPunct="1"/>
            <a:r>
              <a:rPr lang="pt-BR" sz="1200" dirty="0" smtClean="0">
                <a:cs typeface="Arial" charset="0"/>
              </a:rPr>
              <a:t>    Intecnial</a:t>
            </a:r>
            <a:endParaRPr lang="pt-BR" sz="1200" dirty="0">
              <a:cs typeface="Arial" charset="0"/>
            </a:endParaRPr>
          </a:p>
          <a:p>
            <a:pPr eaLnBrk="1" hangingPunct="1"/>
            <a:r>
              <a:rPr lang="pt-BR" sz="1200" dirty="0" smtClean="0">
                <a:cs typeface="Arial" charset="0"/>
              </a:rPr>
              <a:t>    Impsa</a:t>
            </a:r>
            <a:endParaRPr lang="pt-BR" sz="1200" dirty="0">
              <a:cs typeface="Arial" charset="0"/>
            </a:endParaRPr>
          </a:p>
        </p:txBody>
      </p:sp>
      <p:sp>
        <p:nvSpPr>
          <p:cNvPr id="14" name="CaixaDeTexto 133"/>
          <p:cNvSpPr txBox="1">
            <a:spLocks noChangeArrowheads="1"/>
          </p:cNvSpPr>
          <p:nvPr/>
        </p:nvSpPr>
        <p:spPr bwMode="auto">
          <a:xfrm>
            <a:off x="2051034" y="5461707"/>
            <a:ext cx="720766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200" dirty="0">
                <a:cs typeface="Arial" charset="0"/>
              </a:rPr>
              <a:t> </a:t>
            </a:r>
            <a:r>
              <a:rPr lang="pt-BR" sz="1200" dirty="0" smtClean="0">
                <a:cs typeface="Arial" charset="0"/>
              </a:rPr>
              <a:t>    WEG</a:t>
            </a:r>
            <a:endParaRPr lang="pt-BR" sz="1200" dirty="0">
              <a:cs typeface="Arial" charset="0"/>
            </a:endParaRPr>
          </a:p>
        </p:txBody>
      </p:sp>
      <p:sp>
        <p:nvSpPr>
          <p:cNvPr id="15" name="CaixaDeTexto 134"/>
          <p:cNvSpPr txBox="1">
            <a:spLocks noChangeArrowheads="1"/>
          </p:cNvSpPr>
          <p:nvPr/>
        </p:nvSpPr>
        <p:spPr bwMode="auto">
          <a:xfrm>
            <a:off x="6288714" y="5555213"/>
            <a:ext cx="8400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200" dirty="0">
                <a:cs typeface="Arial" charset="0"/>
              </a:rPr>
              <a:t>ROMI</a:t>
            </a:r>
          </a:p>
          <a:p>
            <a:pPr eaLnBrk="1" hangingPunct="1"/>
            <a:r>
              <a:rPr lang="pt-BR" sz="1200" dirty="0">
                <a:cs typeface="Arial" charset="0"/>
              </a:rPr>
              <a:t>Vöith</a:t>
            </a:r>
          </a:p>
          <a:p>
            <a:pPr eaLnBrk="1" hangingPunct="1"/>
            <a:r>
              <a:rPr lang="pt-BR" sz="1200" dirty="0">
                <a:cs typeface="Arial" charset="0"/>
              </a:rPr>
              <a:t>Moreno</a:t>
            </a:r>
          </a:p>
        </p:txBody>
      </p:sp>
      <p:cxnSp>
        <p:nvCxnSpPr>
          <p:cNvPr id="16" name="Conector reto 15"/>
          <p:cNvCxnSpPr>
            <a:endCxn id="14" idx="3"/>
          </p:cNvCxnSpPr>
          <p:nvPr/>
        </p:nvCxnSpPr>
        <p:spPr>
          <a:xfrm flipH="1" flipV="1">
            <a:off x="2771800" y="5600207"/>
            <a:ext cx="936104" cy="3054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stCxn id="13" idx="3"/>
          </p:cNvCxnSpPr>
          <p:nvPr/>
        </p:nvCxnSpPr>
        <p:spPr>
          <a:xfrm>
            <a:off x="2771800" y="6238649"/>
            <a:ext cx="396044" cy="124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/>
          <p:cNvCxnSpPr>
            <a:stCxn id="11" idx="1"/>
          </p:cNvCxnSpPr>
          <p:nvPr/>
        </p:nvCxnSpPr>
        <p:spPr>
          <a:xfrm flipH="1" flipV="1">
            <a:off x="3995738" y="5300663"/>
            <a:ext cx="288230" cy="7129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>
            <a:stCxn id="10" idx="1"/>
          </p:cNvCxnSpPr>
          <p:nvPr/>
        </p:nvCxnSpPr>
        <p:spPr>
          <a:xfrm flipH="1" flipV="1">
            <a:off x="4854450" y="5253921"/>
            <a:ext cx="415433" cy="417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stCxn id="12" idx="1"/>
          </p:cNvCxnSpPr>
          <p:nvPr/>
        </p:nvCxnSpPr>
        <p:spPr>
          <a:xfrm flipH="1" flipV="1">
            <a:off x="4854450" y="4686161"/>
            <a:ext cx="769320" cy="226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ector reto 20"/>
          <p:cNvCxnSpPr>
            <a:stCxn id="9" idx="1"/>
          </p:cNvCxnSpPr>
          <p:nvPr/>
        </p:nvCxnSpPr>
        <p:spPr>
          <a:xfrm flipH="1" flipV="1">
            <a:off x="5148263" y="3698280"/>
            <a:ext cx="899176" cy="519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stCxn id="8" idx="1"/>
          </p:cNvCxnSpPr>
          <p:nvPr/>
        </p:nvCxnSpPr>
        <p:spPr>
          <a:xfrm flipH="1" flipV="1">
            <a:off x="5960956" y="3262372"/>
            <a:ext cx="1167822" cy="594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to 22"/>
          <p:cNvCxnSpPr>
            <a:stCxn id="7" idx="1"/>
          </p:cNvCxnSpPr>
          <p:nvPr/>
        </p:nvCxnSpPr>
        <p:spPr>
          <a:xfrm flipH="1">
            <a:off x="5803112" y="2695228"/>
            <a:ext cx="794254" cy="202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6" idx="1"/>
          </p:cNvCxnSpPr>
          <p:nvPr/>
        </p:nvCxnSpPr>
        <p:spPr>
          <a:xfrm flipH="1">
            <a:off x="5348835" y="1820724"/>
            <a:ext cx="334661" cy="812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Elipse 24"/>
          <p:cNvSpPr/>
          <p:nvPr/>
        </p:nvSpPr>
        <p:spPr>
          <a:xfrm>
            <a:off x="5893551" y="1524983"/>
            <a:ext cx="65104" cy="68667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7301062" y="3099440"/>
            <a:ext cx="66550" cy="67175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6162659" y="3815271"/>
            <a:ext cx="65104" cy="67175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6162659" y="3999517"/>
            <a:ext cx="65104" cy="6866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4491640" y="5838474"/>
            <a:ext cx="66550" cy="6717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4419632" y="6202106"/>
            <a:ext cx="66550" cy="6866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2130632" y="5555751"/>
            <a:ext cx="65104" cy="6717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" name="Triângulo isósceles 31"/>
          <p:cNvSpPr/>
          <p:nvPr/>
        </p:nvSpPr>
        <p:spPr>
          <a:xfrm>
            <a:off x="6162659" y="4359709"/>
            <a:ext cx="65104" cy="6717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Triângulo isósceles 32"/>
          <p:cNvSpPr/>
          <p:nvPr/>
        </p:nvSpPr>
        <p:spPr>
          <a:xfrm>
            <a:off x="7301062" y="3283686"/>
            <a:ext cx="66550" cy="68667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4" name="Triângulo isósceles 33"/>
          <p:cNvSpPr/>
          <p:nvPr/>
        </p:nvSpPr>
        <p:spPr>
          <a:xfrm>
            <a:off x="6737698" y="2641745"/>
            <a:ext cx="66550" cy="6717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Triângulo isósceles 34"/>
          <p:cNvSpPr/>
          <p:nvPr/>
        </p:nvSpPr>
        <p:spPr>
          <a:xfrm>
            <a:off x="5891964" y="2263074"/>
            <a:ext cx="65103" cy="6717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" name="Triângulo isósceles 35"/>
          <p:cNvSpPr/>
          <p:nvPr/>
        </p:nvSpPr>
        <p:spPr>
          <a:xfrm>
            <a:off x="4419632" y="6384669"/>
            <a:ext cx="66550" cy="68667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7" name="Triângulo isósceles 36"/>
          <p:cNvSpPr/>
          <p:nvPr/>
        </p:nvSpPr>
        <p:spPr>
          <a:xfrm>
            <a:off x="469686" y="5992312"/>
            <a:ext cx="65103" cy="6717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8" name="Triângulo isósceles 37"/>
          <p:cNvSpPr/>
          <p:nvPr/>
        </p:nvSpPr>
        <p:spPr>
          <a:xfrm>
            <a:off x="460161" y="6165304"/>
            <a:ext cx="65104" cy="67175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5729586" y="4872501"/>
            <a:ext cx="66550" cy="686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5370497" y="5261358"/>
            <a:ext cx="65103" cy="686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1" name="Retângulo 40"/>
          <p:cNvSpPr/>
          <p:nvPr/>
        </p:nvSpPr>
        <p:spPr>
          <a:xfrm>
            <a:off x="6205663" y="5647825"/>
            <a:ext cx="66550" cy="671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6205663" y="5805264"/>
            <a:ext cx="66550" cy="671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6205663" y="5982787"/>
            <a:ext cx="66550" cy="671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4" name="Listra Diagonal 43"/>
          <p:cNvSpPr/>
          <p:nvPr/>
        </p:nvSpPr>
        <p:spPr>
          <a:xfrm>
            <a:off x="5839702" y="1691170"/>
            <a:ext cx="131653" cy="135841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Listra Diagonal 44"/>
          <p:cNvSpPr/>
          <p:nvPr/>
        </p:nvSpPr>
        <p:spPr>
          <a:xfrm>
            <a:off x="4426537" y="5597415"/>
            <a:ext cx="131653" cy="135841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6" name="Listra Diagonal 45"/>
          <p:cNvSpPr/>
          <p:nvPr/>
        </p:nvSpPr>
        <p:spPr>
          <a:xfrm>
            <a:off x="4355976" y="5813439"/>
            <a:ext cx="130206" cy="135841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7387787" y="5157192"/>
            <a:ext cx="65104" cy="67175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8" name="Elipse 47"/>
          <p:cNvSpPr/>
          <p:nvPr/>
        </p:nvSpPr>
        <p:spPr>
          <a:xfrm>
            <a:off x="7387787" y="5306042"/>
            <a:ext cx="65104" cy="6717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9" name="Triângulo isósceles 48"/>
          <p:cNvSpPr/>
          <p:nvPr/>
        </p:nvSpPr>
        <p:spPr>
          <a:xfrm>
            <a:off x="7387787" y="5736597"/>
            <a:ext cx="65104" cy="68667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0" name="Triângulo isósceles 49"/>
          <p:cNvSpPr/>
          <p:nvPr/>
        </p:nvSpPr>
        <p:spPr>
          <a:xfrm>
            <a:off x="7387787" y="5594073"/>
            <a:ext cx="65104" cy="6717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" name="Listra Diagonal 50"/>
          <p:cNvSpPr/>
          <p:nvPr/>
        </p:nvSpPr>
        <p:spPr>
          <a:xfrm>
            <a:off x="7380312" y="5885447"/>
            <a:ext cx="130206" cy="135841"/>
          </a:xfrm>
          <a:prstGeom prst="diagStri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2" name="Listra Diagonal 51"/>
          <p:cNvSpPr/>
          <p:nvPr/>
        </p:nvSpPr>
        <p:spPr>
          <a:xfrm>
            <a:off x="7380312" y="6029462"/>
            <a:ext cx="130206" cy="135842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7412863" y="6348035"/>
            <a:ext cx="65104" cy="671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4" name="CaixaDeTexto 177"/>
          <p:cNvSpPr txBox="1">
            <a:spLocks noChangeArrowheads="1"/>
          </p:cNvSpPr>
          <p:nvPr/>
        </p:nvSpPr>
        <p:spPr bwMode="auto">
          <a:xfrm>
            <a:off x="7488200" y="5030047"/>
            <a:ext cx="1655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000" dirty="0" smtClean="0">
                <a:cs typeface="Arial" charset="0"/>
              </a:rPr>
              <a:t>Aerogerador – </a:t>
            </a:r>
            <a:r>
              <a:rPr lang="pt-BR" sz="1000" dirty="0">
                <a:cs typeface="Arial" charset="0"/>
              </a:rPr>
              <a:t>construção</a:t>
            </a:r>
          </a:p>
          <a:p>
            <a:pPr eaLnBrk="1" hangingPunct="1"/>
            <a:r>
              <a:rPr lang="pt-BR" sz="1000" dirty="0" smtClean="0">
                <a:cs typeface="Arial" charset="0"/>
              </a:rPr>
              <a:t>Aerogerador – </a:t>
            </a:r>
            <a:r>
              <a:rPr lang="pt-BR" sz="1000" dirty="0">
                <a:cs typeface="Arial" charset="0"/>
              </a:rPr>
              <a:t>operação</a:t>
            </a:r>
          </a:p>
          <a:p>
            <a:pPr eaLnBrk="1" hangingPunct="1"/>
            <a:r>
              <a:rPr lang="pt-BR" sz="1000" dirty="0" smtClean="0">
                <a:cs typeface="Arial" charset="0"/>
              </a:rPr>
              <a:t>Aerogerador – </a:t>
            </a:r>
            <a:r>
              <a:rPr lang="pt-BR" sz="1000" dirty="0">
                <a:cs typeface="Arial" charset="0"/>
              </a:rPr>
              <a:t>planejado</a:t>
            </a:r>
          </a:p>
          <a:p>
            <a:pPr eaLnBrk="1" hangingPunct="1"/>
            <a:r>
              <a:rPr lang="pt-BR" sz="1000" dirty="0" smtClean="0">
                <a:cs typeface="Arial" charset="0"/>
              </a:rPr>
              <a:t>Torre – </a:t>
            </a:r>
            <a:r>
              <a:rPr lang="pt-BR" sz="1000" dirty="0">
                <a:cs typeface="Arial" charset="0"/>
              </a:rPr>
              <a:t>construção</a:t>
            </a:r>
          </a:p>
          <a:p>
            <a:pPr eaLnBrk="1" hangingPunct="1"/>
            <a:r>
              <a:rPr lang="pt-BR" sz="1000" dirty="0" smtClean="0">
                <a:cs typeface="Arial" charset="0"/>
              </a:rPr>
              <a:t>Torre – </a:t>
            </a:r>
            <a:r>
              <a:rPr lang="pt-BR" sz="1000" dirty="0">
                <a:cs typeface="Arial" charset="0"/>
              </a:rPr>
              <a:t>operação</a:t>
            </a:r>
          </a:p>
          <a:p>
            <a:pPr eaLnBrk="1" hangingPunct="1"/>
            <a:r>
              <a:rPr lang="pt-BR" sz="1000" dirty="0" smtClean="0">
                <a:cs typeface="Arial" charset="0"/>
              </a:rPr>
              <a:t>Pás – </a:t>
            </a:r>
            <a:r>
              <a:rPr lang="pt-BR" sz="1000" dirty="0">
                <a:cs typeface="Arial" charset="0"/>
              </a:rPr>
              <a:t>construção</a:t>
            </a:r>
          </a:p>
          <a:p>
            <a:pPr eaLnBrk="1" hangingPunct="1"/>
            <a:r>
              <a:rPr lang="pt-BR" sz="1000" dirty="0">
                <a:cs typeface="Arial" charset="0"/>
              </a:rPr>
              <a:t>Pás – operação</a:t>
            </a:r>
          </a:p>
          <a:p>
            <a:pPr eaLnBrk="1" hangingPunct="1"/>
            <a:r>
              <a:rPr lang="pt-BR" sz="1000" dirty="0">
                <a:cs typeface="Arial" charset="0"/>
              </a:rPr>
              <a:t>Pás – </a:t>
            </a:r>
            <a:r>
              <a:rPr lang="pt-BR" sz="1000" dirty="0" smtClean="0">
                <a:cs typeface="Arial" charset="0"/>
              </a:rPr>
              <a:t>planejado</a:t>
            </a:r>
            <a:endParaRPr lang="pt-BR" sz="1000" dirty="0">
              <a:cs typeface="Arial" charset="0"/>
            </a:endParaRPr>
          </a:p>
          <a:p>
            <a:pPr eaLnBrk="1" hangingPunct="1"/>
            <a:r>
              <a:rPr lang="en-US" sz="1000" dirty="0" smtClean="0">
                <a:cs typeface="Arial" charset="0"/>
              </a:rPr>
              <a:t>Fundição</a:t>
            </a:r>
            <a:endParaRPr lang="en-US" sz="1000" dirty="0">
              <a:cs typeface="Arial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7292062" y="5013176"/>
            <a:ext cx="1672426" cy="1494199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6" name="Listra Diagonal 55"/>
          <p:cNvSpPr/>
          <p:nvPr/>
        </p:nvSpPr>
        <p:spPr>
          <a:xfrm>
            <a:off x="7248659" y="3437174"/>
            <a:ext cx="131653" cy="135842"/>
          </a:xfrm>
          <a:prstGeom prst="diagStrip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460161" y="6385415"/>
            <a:ext cx="65103" cy="6717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8" name="Listra Diagonal 57"/>
          <p:cNvSpPr/>
          <p:nvPr/>
        </p:nvSpPr>
        <p:spPr>
          <a:xfrm>
            <a:off x="7380312" y="6173479"/>
            <a:ext cx="130206" cy="135841"/>
          </a:xfrm>
          <a:prstGeom prst="diagStrip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59" name="Elipse 58"/>
          <p:cNvSpPr/>
          <p:nvPr/>
        </p:nvSpPr>
        <p:spPr>
          <a:xfrm>
            <a:off x="7387787" y="5450058"/>
            <a:ext cx="65104" cy="6717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0" name="Listra Diagonal 59"/>
          <p:cNvSpPr/>
          <p:nvPr/>
        </p:nvSpPr>
        <p:spPr>
          <a:xfrm>
            <a:off x="6133411" y="4517295"/>
            <a:ext cx="130206" cy="135841"/>
          </a:xfrm>
          <a:prstGeom prst="diagStrip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1" name="Elipse 60"/>
          <p:cNvSpPr/>
          <p:nvPr/>
        </p:nvSpPr>
        <p:spPr>
          <a:xfrm>
            <a:off x="6159547" y="4193749"/>
            <a:ext cx="65104" cy="6717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2" name="Elipse 61"/>
          <p:cNvSpPr/>
          <p:nvPr/>
        </p:nvSpPr>
        <p:spPr>
          <a:xfrm>
            <a:off x="5895852" y="2093349"/>
            <a:ext cx="65104" cy="6717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3" name="Listra Diagonal 62"/>
          <p:cNvSpPr/>
          <p:nvPr/>
        </p:nvSpPr>
        <p:spPr>
          <a:xfrm>
            <a:off x="5858888" y="1897012"/>
            <a:ext cx="131653" cy="135841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64" name="Elipse 63"/>
          <p:cNvSpPr/>
          <p:nvPr/>
        </p:nvSpPr>
        <p:spPr>
          <a:xfrm>
            <a:off x="5906424" y="1340768"/>
            <a:ext cx="65104" cy="6717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65" name="Conector reto 64"/>
          <p:cNvCxnSpPr>
            <a:endCxn id="66" idx="3"/>
          </p:cNvCxnSpPr>
          <p:nvPr/>
        </p:nvCxnSpPr>
        <p:spPr>
          <a:xfrm flipH="1" flipV="1">
            <a:off x="2087830" y="4694424"/>
            <a:ext cx="1620074" cy="3903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CaixaDeTexto 133"/>
          <p:cNvSpPr txBox="1">
            <a:spLocks noChangeArrowheads="1"/>
          </p:cNvSpPr>
          <p:nvPr/>
        </p:nvSpPr>
        <p:spPr bwMode="auto">
          <a:xfrm>
            <a:off x="793639" y="4555924"/>
            <a:ext cx="1294191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sz="1200" b="1" dirty="0" smtClean="0">
                <a:cs typeface="Arial" charset="0"/>
              </a:rPr>
              <a:t>Sinovel (Office)</a:t>
            </a:r>
            <a:endParaRPr lang="pt-BR" sz="1200" b="1" dirty="0">
              <a:cs typeface="Arial" charset="0"/>
            </a:endParaRPr>
          </a:p>
        </p:txBody>
      </p:sp>
      <p:sp>
        <p:nvSpPr>
          <p:cNvPr id="67" name="Elipse 66"/>
          <p:cNvSpPr/>
          <p:nvPr/>
        </p:nvSpPr>
        <p:spPr>
          <a:xfrm>
            <a:off x="4427984" y="6021288"/>
            <a:ext cx="66550" cy="68667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4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</TotalTime>
  <Words>1113</Words>
  <Application>Microsoft Office PowerPoint</Application>
  <PresentationFormat>Apresentação na tela (4:3)</PresentationFormat>
  <Paragraphs>304</Paragraphs>
  <Slides>33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Energia Eólica no Brasil</vt:lpstr>
      <vt:lpstr>Apresentação do PowerPoint</vt:lpstr>
      <vt:lpstr>Fonte Eólica no Mundo</vt:lpstr>
      <vt:lpstr>Capacidade Instalada em 2012</vt:lpstr>
      <vt:lpstr>Apresentação do PowerPoint</vt:lpstr>
      <vt:lpstr>Matriz Elétrica Brasil</vt:lpstr>
      <vt:lpstr>Capacidade Instalada Acumulada no Brasil</vt:lpstr>
      <vt:lpstr>Localização dos Parques Eólicos</vt:lpstr>
      <vt:lpstr>Indústria Eólica no Brasil</vt:lpstr>
      <vt:lpstr>Potência Total por Estado</vt:lpstr>
      <vt:lpstr>PDE 2021</vt:lpstr>
      <vt:lpstr>PDE 2021</vt:lpstr>
      <vt:lpstr>Eólica x Hidrelétrica</vt:lpstr>
      <vt:lpstr>Consolidação da Indústria: P&amp;D</vt:lpstr>
      <vt:lpstr>Apresentação do PowerPoint</vt:lpstr>
      <vt:lpstr>Tipos de Contratos ERNC</vt:lpstr>
      <vt:lpstr>Leilões 2009, 2010, 2011 e 2012</vt:lpstr>
      <vt:lpstr>Leilões 2009, 2010, 2011 e 2012</vt:lpstr>
      <vt:lpstr>Apresentação do PowerPoint</vt:lpstr>
      <vt:lpstr>Desenvolvimento Social e Econômico Local com Distribuição de Renda</vt:lpstr>
      <vt:lpstr>Geração de Empregos</vt:lpstr>
      <vt:lpstr>Geração de Emprego - PDE 2020</vt:lpstr>
      <vt:lpstr>Notícias</vt:lpstr>
      <vt:lpstr>Notícias</vt:lpstr>
      <vt:lpstr>Redução de Emissão de 〖CO〗_2</vt:lpstr>
      <vt:lpstr>Redução de Emissão de 〖CO〗_2</vt:lpstr>
      <vt:lpstr>Apresentação do PowerPoint</vt:lpstr>
      <vt:lpstr>Grande esforço para  VENCER os desafios</vt:lpstr>
      <vt:lpstr>Considerações Finais</vt:lpstr>
      <vt:lpstr>Considerações Finais</vt:lpstr>
      <vt:lpstr>83 Associados</vt:lpstr>
      <vt:lpstr>83 Associados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Eólica no Brasil</dc:title>
  <dc:creator>Francine Martins Pisni</dc:creator>
  <cp:lastModifiedBy>Francine Martins Pisni</cp:lastModifiedBy>
  <cp:revision>195</cp:revision>
  <dcterms:created xsi:type="dcterms:W3CDTF">2013-01-17T18:54:28Z</dcterms:created>
  <dcterms:modified xsi:type="dcterms:W3CDTF">2013-04-15T19:40:24Z</dcterms:modified>
</cp:coreProperties>
</file>