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7" r:id="rId2"/>
    <p:sldId id="278" r:id="rId3"/>
    <p:sldId id="280" r:id="rId4"/>
    <p:sldId id="281" r:id="rId5"/>
    <p:sldId id="271" r:id="rId6"/>
    <p:sldId id="272" r:id="rId7"/>
    <p:sldId id="273" r:id="rId8"/>
    <p:sldId id="276" r:id="rId9"/>
    <p:sldId id="279" r:id="rId10"/>
    <p:sldId id="275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4D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33" autoAdjust="0"/>
    <p:restoredTop sz="96170"/>
  </p:normalViewPr>
  <p:slideViewPr>
    <p:cSldViewPr snapToGrid="0">
      <p:cViewPr varScale="1">
        <p:scale>
          <a:sx n="123" d="100"/>
          <a:sy n="123" d="100"/>
        </p:scale>
        <p:origin x="520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0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14F614-6A61-416C-B109-5788882475B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7FEC0E-DE76-4C30-BFB9-02BCB146BCEB}">
      <dgm:prSet/>
      <dgm:spPr/>
      <dgm:t>
        <a:bodyPr/>
        <a:lstStyle/>
        <a:p>
          <a:pPr>
            <a:lnSpc>
              <a:spcPct val="100000"/>
            </a:lnSpc>
          </a:pPr>
          <a:r>
            <a:rPr lang="pt-BR"/>
            <a:t>Perda do diferencial competitivo do comércio local com relação ao comércio localizado fora dessa área, contrariando os Art. 40 e 92-B do ADCT;</a:t>
          </a:r>
          <a:endParaRPr lang="en-US"/>
        </a:p>
      </dgm:t>
    </dgm:pt>
    <dgm:pt modelId="{A5E24520-84B7-4776-A2E2-A0D71BDFF5D2}" type="parTrans" cxnId="{10A2B1E7-D8B7-42D7-87AA-A69E7A31DE66}">
      <dgm:prSet/>
      <dgm:spPr/>
      <dgm:t>
        <a:bodyPr/>
        <a:lstStyle/>
        <a:p>
          <a:endParaRPr lang="en-US"/>
        </a:p>
      </dgm:t>
    </dgm:pt>
    <dgm:pt modelId="{1531417F-A5B4-4EE2-B39A-68E19F351509}" type="sibTrans" cxnId="{10A2B1E7-D8B7-42D7-87AA-A69E7A31DE66}">
      <dgm:prSet/>
      <dgm:spPr/>
      <dgm:t>
        <a:bodyPr/>
        <a:lstStyle/>
        <a:p>
          <a:endParaRPr lang="en-US"/>
        </a:p>
      </dgm:t>
    </dgm:pt>
    <dgm:pt modelId="{2B01F57D-838A-4785-AE01-4BE33BF8B982}">
      <dgm:prSet/>
      <dgm:spPr/>
      <dgm:t>
        <a:bodyPr/>
        <a:lstStyle/>
        <a:p>
          <a:pPr>
            <a:lnSpc>
              <a:spcPct val="100000"/>
            </a:lnSpc>
          </a:pPr>
          <a:r>
            <a:rPr lang="pt-BR" dirty="0"/>
            <a:t>Tratamento discriminatório ao Comércio da ZFM, estimulando o aumento da desigualdade regional, contrariando o Art. 151, </a:t>
          </a:r>
          <a:r>
            <a:rPr lang="pt-BR" dirty="0" err="1"/>
            <a:t>I</a:t>
          </a:r>
          <a:r>
            <a:rPr lang="pt-BR" dirty="0"/>
            <a:t> da CRFB; </a:t>
          </a:r>
          <a:endParaRPr lang="en-US" dirty="0"/>
        </a:p>
      </dgm:t>
    </dgm:pt>
    <dgm:pt modelId="{A3C691F2-1B1F-431C-B2F7-7D9B27DF55BE}" type="parTrans" cxnId="{A45C5471-74CE-46E7-8B07-546D43D5FEF2}">
      <dgm:prSet/>
      <dgm:spPr/>
      <dgm:t>
        <a:bodyPr/>
        <a:lstStyle/>
        <a:p>
          <a:endParaRPr lang="en-US"/>
        </a:p>
      </dgm:t>
    </dgm:pt>
    <dgm:pt modelId="{FDDB756E-3E0F-44B7-816C-B165E2D20F20}" type="sibTrans" cxnId="{A45C5471-74CE-46E7-8B07-546D43D5FEF2}">
      <dgm:prSet/>
      <dgm:spPr/>
      <dgm:t>
        <a:bodyPr/>
        <a:lstStyle/>
        <a:p>
          <a:endParaRPr lang="en-US"/>
        </a:p>
      </dgm:t>
    </dgm:pt>
    <dgm:pt modelId="{8F08FE1A-9268-4D29-999E-B98BDC019C07}">
      <dgm:prSet/>
      <dgm:spPr/>
      <dgm:t>
        <a:bodyPr/>
        <a:lstStyle/>
        <a:p>
          <a:pPr>
            <a:lnSpc>
              <a:spcPct val="100000"/>
            </a:lnSpc>
          </a:pPr>
          <a:r>
            <a:rPr lang="pt-BR" dirty="0"/>
            <a:t>Tributação de receitas com bens e serviços equiparados à exportação, restringindo a abrangência do Art. 40 do ADCT e contrariando entendimento pacífico dos Tribunais Superiores.</a:t>
          </a:r>
          <a:endParaRPr lang="en-US" dirty="0"/>
        </a:p>
      </dgm:t>
    </dgm:pt>
    <dgm:pt modelId="{D2F95D62-C239-4395-9C6C-870103914D40}" type="parTrans" cxnId="{47675F0F-ACBE-48C4-8E12-BB25401EE8D1}">
      <dgm:prSet/>
      <dgm:spPr/>
      <dgm:t>
        <a:bodyPr/>
        <a:lstStyle/>
        <a:p>
          <a:endParaRPr lang="en-US"/>
        </a:p>
      </dgm:t>
    </dgm:pt>
    <dgm:pt modelId="{1B3D239F-F7FE-4661-8595-DFB051AF8C39}" type="sibTrans" cxnId="{47675F0F-ACBE-48C4-8E12-BB25401EE8D1}">
      <dgm:prSet/>
      <dgm:spPr/>
      <dgm:t>
        <a:bodyPr/>
        <a:lstStyle/>
        <a:p>
          <a:endParaRPr lang="en-US"/>
        </a:p>
      </dgm:t>
    </dgm:pt>
    <dgm:pt modelId="{116B70E5-7C54-634F-9DBA-3E9E4C4B017D}" type="pres">
      <dgm:prSet presAssocID="{1314F614-6A61-416C-B109-5788882475B9}" presName="vert0" presStyleCnt="0">
        <dgm:presLayoutVars>
          <dgm:dir/>
          <dgm:animOne val="branch"/>
          <dgm:animLvl val="lvl"/>
        </dgm:presLayoutVars>
      </dgm:prSet>
      <dgm:spPr/>
    </dgm:pt>
    <dgm:pt modelId="{CC64BACC-0DC6-8748-9214-C23251899579}" type="pres">
      <dgm:prSet presAssocID="{A27FEC0E-DE76-4C30-BFB9-02BCB146BCEB}" presName="thickLine" presStyleLbl="alignNode1" presStyleIdx="0" presStyleCnt="3"/>
      <dgm:spPr/>
    </dgm:pt>
    <dgm:pt modelId="{B94026DA-0A83-9046-9919-C96893F69984}" type="pres">
      <dgm:prSet presAssocID="{A27FEC0E-DE76-4C30-BFB9-02BCB146BCEB}" presName="horz1" presStyleCnt="0"/>
      <dgm:spPr/>
    </dgm:pt>
    <dgm:pt modelId="{8E1504A6-9AD4-2844-B23A-64A0A0277DC5}" type="pres">
      <dgm:prSet presAssocID="{A27FEC0E-DE76-4C30-BFB9-02BCB146BCEB}" presName="tx1" presStyleLbl="revTx" presStyleIdx="0" presStyleCnt="3"/>
      <dgm:spPr/>
    </dgm:pt>
    <dgm:pt modelId="{9F852F48-A988-BF45-8B5C-5A47788AE108}" type="pres">
      <dgm:prSet presAssocID="{A27FEC0E-DE76-4C30-BFB9-02BCB146BCEB}" presName="vert1" presStyleCnt="0"/>
      <dgm:spPr/>
    </dgm:pt>
    <dgm:pt modelId="{0429ADA4-895D-DB40-8360-B31F3927A08D}" type="pres">
      <dgm:prSet presAssocID="{2B01F57D-838A-4785-AE01-4BE33BF8B982}" presName="thickLine" presStyleLbl="alignNode1" presStyleIdx="1" presStyleCnt="3"/>
      <dgm:spPr/>
    </dgm:pt>
    <dgm:pt modelId="{1025E8A2-8212-C34C-9EE3-02DF1F1506BC}" type="pres">
      <dgm:prSet presAssocID="{2B01F57D-838A-4785-AE01-4BE33BF8B982}" presName="horz1" presStyleCnt="0"/>
      <dgm:spPr/>
    </dgm:pt>
    <dgm:pt modelId="{329C25E0-D46E-324E-9188-0BCC483F84C7}" type="pres">
      <dgm:prSet presAssocID="{2B01F57D-838A-4785-AE01-4BE33BF8B982}" presName="tx1" presStyleLbl="revTx" presStyleIdx="1" presStyleCnt="3"/>
      <dgm:spPr/>
    </dgm:pt>
    <dgm:pt modelId="{F815CE05-DC1B-644B-AEAB-6FA6123C8025}" type="pres">
      <dgm:prSet presAssocID="{2B01F57D-838A-4785-AE01-4BE33BF8B982}" presName="vert1" presStyleCnt="0"/>
      <dgm:spPr/>
    </dgm:pt>
    <dgm:pt modelId="{D0753B7B-80AB-3641-BF45-04B3628F18E9}" type="pres">
      <dgm:prSet presAssocID="{8F08FE1A-9268-4D29-999E-B98BDC019C07}" presName="thickLine" presStyleLbl="alignNode1" presStyleIdx="2" presStyleCnt="3"/>
      <dgm:spPr/>
    </dgm:pt>
    <dgm:pt modelId="{8FF50AD2-BF4F-3C42-A7F3-2A2D5994FD56}" type="pres">
      <dgm:prSet presAssocID="{8F08FE1A-9268-4D29-999E-B98BDC019C07}" presName="horz1" presStyleCnt="0"/>
      <dgm:spPr/>
    </dgm:pt>
    <dgm:pt modelId="{DE451A2B-2E5A-4846-8D3D-ADDC914EBE7F}" type="pres">
      <dgm:prSet presAssocID="{8F08FE1A-9268-4D29-999E-B98BDC019C07}" presName="tx1" presStyleLbl="revTx" presStyleIdx="2" presStyleCnt="3"/>
      <dgm:spPr/>
    </dgm:pt>
    <dgm:pt modelId="{C6209461-7E96-CF45-AF43-7C42A95DD12F}" type="pres">
      <dgm:prSet presAssocID="{8F08FE1A-9268-4D29-999E-B98BDC019C07}" presName="vert1" presStyleCnt="0"/>
      <dgm:spPr/>
    </dgm:pt>
  </dgm:ptLst>
  <dgm:cxnLst>
    <dgm:cxn modelId="{47675F0F-ACBE-48C4-8E12-BB25401EE8D1}" srcId="{1314F614-6A61-416C-B109-5788882475B9}" destId="{8F08FE1A-9268-4D29-999E-B98BDC019C07}" srcOrd="2" destOrd="0" parTransId="{D2F95D62-C239-4395-9C6C-870103914D40}" sibTransId="{1B3D239F-F7FE-4661-8595-DFB051AF8C39}"/>
    <dgm:cxn modelId="{8D986542-83E2-5C4B-99EA-C3DA333EB6E2}" type="presOf" srcId="{A27FEC0E-DE76-4C30-BFB9-02BCB146BCEB}" destId="{8E1504A6-9AD4-2844-B23A-64A0A0277DC5}" srcOrd="0" destOrd="0" presId="urn:microsoft.com/office/officeart/2008/layout/LinedList"/>
    <dgm:cxn modelId="{A45C5471-74CE-46E7-8B07-546D43D5FEF2}" srcId="{1314F614-6A61-416C-B109-5788882475B9}" destId="{2B01F57D-838A-4785-AE01-4BE33BF8B982}" srcOrd="1" destOrd="0" parTransId="{A3C691F2-1B1F-431C-B2F7-7D9B27DF55BE}" sibTransId="{FDDB756E-3E0F-44B7-816C-B165E2D20F20}"/>
    <dgm:cxn modelId="{8F7AB575-7051-6843-A968-DC5ED6753B25}" type="presOf" srcId="{8F08FE1A-9268-4D29-999E-B98BDC019C07}" destId="{DE451A2B-2E5A-4846-8D3D-ADDC914EBE7F}" srcOrd="0" destOrd="0" presId="urn:microsoft.com/office/officeart/2008/layout/LinedList"/>
    <dgm:cxn modelId="{2D07D87A-CC7F-2447-91B3-AA1ABF219232}" type="presOf" srcId="{1314F614-6A61-416C-B109-5788882475B9}" destId="{116B70E5-7C54-634F-9DBA-3E9E4C4B017D}" srcOrd="0" destOrd="0" presId="urn:microsoft.com/office/officeart/2008/layout/LinedList"/>
    <dgm:cxn modelId="{FB347986-1650-5841-97F4-AFAEF1823406}" type="presOf" srcId="{2B01F57D-838A-4785-AE01-4BE33BF8B982}" destId="{329C25E0-D46E-324E-9188-0BCC483F84C7}" srcOrd="0" destOrd="0" presId="urn:microsoft.com/office/officeart/2008/layout/LinedList"/>
    <dgm:cxn modelId="{10A2B1E7-D8B7-42D7-87AA-A69E7A31DE66}" srcId="{1314F614-6A61-416C-B109-5788882475B9}" destId="{A27FEC0E-DE76-4C30-BFB9-02BCB146BCEB}" srcOrd="0" destOrd="0" parTransId="{A5E24520-84B7-4776-A2E2-A0D71BDFF5D2}" sibTransId="{1531417F-A5B4-4EE2-B39A-68E19F351509}"/>
    <dgm:cxn modelId="{8E1502B5-F89C-524A-9104-98472837EDE8}" type="presParOf" srcId="{116B70E5-7C54-634F-9DBA-3E9E4C4B017D}" destId="{CC64BACC-0DC6-8748-9214-C23251899579}" srcOrd="0" destOrd="0" presId="urn:microsoft.com/office/officeart/2008/layout/LinedList"/>
    <dgm:cxn modelId="{7617D4F4-1B02-4C48-82FA-607B038E5E10}" type="presParOf" srcId="{116B70E5-7C54-634F-9DBA-3E9E4C4B017D}" destId="{B94026DA-0A83-9046-9919-C96893F69984}" srcOrd="1" destOrd="0" presId="urn:microsoft.com/office/officeart/2008/layout/LinedList"/>
    <dgm:cxn modelId="{F86F2C62-81B4-7D4F-8D6A-4E9F245FE4F7}" type="presParOf" srcId="{B94026DA-0A83-9046-9919-C96893F69984}" destId="{8E1504A6-9AD4-2844-B23A-64A0A0277DC5}" srcOrd="0" destOrd="0" presId="urn:microsoft.com/office/officeart/2008/layout/LinedList"/>
    <dgm:cxn modelId="{F9F0DDF3-7C40-F54E-8324-EE597E0AD652}" type="presParOf" srcId="{B94026DA-0A83-9046-9919-C96893F69984}" destId="{9F852F48-A988-BF45-8B5C-5A47788AE108}" srcOrd="1" destOrd="0" presId="urn:microsoft.com/office/officeart/2008/layout/LinedList"/>
    <dgm:cxn modelId="{20C08F25-D789-E64C-BC7B-2E4DF40FB464}" type="presParOf" srcId="{116B70E5-7C54-634F-9DBA-3E9E4C4B017D}" destId="{0429ADA4-895D-DB40-8360-B31F3927A08D}" srcOrd="2" destOrd="0" presId="urn:microsoft.com/office/officeart/2008/layout/LinedList"/>
    <dgm:cxn modelId="{E768FDBF-4512-264C-9621-004620B1DD02}" type="presParOf" srcId="{116B70E5-7C54-634F-9DBA-3E9E4C4B017D}" destId="{1025E8A2-8212-C34C-9EE3-02DF1F1506BC}" srcOrd="3" destOrd="0" presId="urn:microsoft.com/office/officeart/2008/layout/LinedList"/>
    <dgm:cxn modelId="{12194510-75F5-3B46-937E-F3753644BBAF}" type="presParOf" srcId="{1025E8A2-8212-C34C-9EE3-02DF1F1506BC}" destId="{329C25E0-D46E-324E-9188-0BCC483F84C7}" srcOrd="0" destOrd="0" presId="urn:microsoft.com/office/officeart/2008/layout/LinedList"/>
    <dgm:cxn modelId="{7210DBF9-67F3-FB4D-A5CF-767E92EDE75A}" type="presParOf" srcId="{1025E8A2-8212-C34C-9EE3-02DF1F1506BC}" destId="{F815CE05-DC1B-644B-AEAB-6FA6123C8025}" srcOrd="1" destOrd="0" presId="urn:microsoft.com/office/officeart/2008/layout/LinedList"/>
    <dgm:cxn modelId="{55EDBD08-0A4D-9C4D-B1B7-80E4279C3768}" type="presParOf" srcId="{116B70E5-7C54-634F-9DBA-3E9E4C4B017D}" destId="{D0753B7B-80AB-3641-BF45-04B3628F18E9}" srcOrd="4" destOrd="0" presId="urn:microsoft.com/office/officeart/2008/layout/LinedList"/>
    <dgm:cxn modelId="{63A14639-0426-7846-996C-1E6FF59EFEAF}" type="presParOf" srcId="{116B70E5-7C54-634F-9DBA-3E9E4C4B017D}" destId="{8FF50AD2-BF4F-3C42-A7F3-2A2D5994FD56}" srcOrd="5" destOrd="0" presId="urn:microsoft.com/office/officeart/2008/layout/LinedList"/>
    <dgm:cxn modelId="{B59F05F5-4A5E-4748-AB37-F0073BEE32AA}" type="presParOf" srcId="{8FF50AD2-BF4F-3C42-A7F3-2A2D5994FD56}" destId="{DE451A2B-2E5A-4846-8D3D-ADDC914EBE7F}" srcOrd="0" destOrd="0" presId="urn:microsoft.com/office/officeart/2008/layout/LinedList"/>
    <dgm:cxn modelId="{BB9FA6DA-ACF0-A043-82AA-4EA00DBEE2C7}" type="presParOf" srcId="{8FF50AD2-BF4F-3C42-A7F3-2A2D5994FD56}" destId="{C6209461-7E96-CF45-AF43-7C42A95DD12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64BACC-0DC6-8748-9214-C23251899579}">
      <dsp:nvSpPr>
        <dsp:cNvPr id="0" name=""/>
        <dsp:cNvSpPr/>
      </dsp:nvSpPr>
      <dsp:spPr>
        <a:xfrm>
          <a:off x="0" y="1799"/>
          <a:ext cx="515778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1504A6-9AD4-2844-B23A-64A0A0277DC5}">
      <dsp:nvSpPr>
        <dsp:cNvPr id="0" name=""/>
        <dsp:cNvSpPr/>
      </dsp:nvSpPr>
      <dsp:spPr>
        <a:xfrm>
          <a:off x="0" y="1799"/>
          <a:ext cx="5157787" cy="1226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/>
            <a:t>Perda do diferencial competitivo do comércio local com relação ao comércio localizado fora dessa área, contrariando os Art. 40 e 92-B do ADCT;</a:t>
          </a:r>
          <a:endParaRPr lang="en-US" sz="1700" kern="1200"/>
        </a:p>
      </dsp:txBody>
      <dsp:txXfrm>
        <a:off x="0" y="1799"/>
        <a:ext cx="5157787" cy="1226996"/>
      </dsp:txXfrm>
    </dsp:sp>
    <dsp:sp modelId="{0429ADA4-895D-DB40-8360-B31F3927A08D}">
      <dsp:nvSpPr>
        <dsp:cNvPr id="0" name=""/>
        <dsp:cNvSpPr/>
      </dsp:nvSpPr>
      <dsp:spPr>
        <a:xfrm>
          <a:off x="0" y="1228795"/>
          <a:ext cx="515778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9C25E0-D46E-324E-9188-0BCC483F84C7}">
      <dsp:nvSpPr>
        <dsp:cNvPr id="0" name=""/>
        <dsp:cNvSpPr/>
      </dsp:nvSpPr>
      <dsp:spPr>
        <a:xfrm>
          <a:off x="0" y="1228795"/>
          <a:ext cx="5157787" cy="1226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Tratamento discriminatório ao Comércio da ZFM, estimulando o aumento da desigualdade regional, contrariando o Art. 151, </a:t>
          </a:r>
          <a:r>
            <a:rPr lang="pt-BR" sz="1700" kern="1200" dirty="0" err="1"/>
            <a:t>I</a:t>
          </a:r>
          <a:r>
            <a:rPr lang="pt-BR" sz="1700" kern="1200" dirty="0"/>
            <a:t> da CRFB; </a:t>
          </a:r>
          <a:endParaRPr lang="en-US" sz="1700" kern="1200" dirty="0"/>
        </a:p>
      </dsp:txBody>
      <dsp:txXfrm>
        <a:off x="0" y="1228795"/>
        <a:ext cx="5157787" cy="1226996"/>
      </dsp:txXfrm>
    </dsp:sp>
    <dsp:sp modelId="{D0753B7B-80AB-3641-BF45-04B3628F18E9}">
      <dsp:nvSpPr>
        <dsp:cNvPr id="0" name=""/>
        <dsp:cNvSpPr/>
      </dsp:nvSpPr>
      <dsp:spPr>
        <a:xfrm>
          <a:off x="0" y="2455792"/>
          <a:ext cx="515778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451A2B-2E5A-4846-8D3D-ADDC914EBE7F}">
      <dsp:nvSpPr>
        <dsp:cNvPr id="0" name=""/>
        <dsp:cNvSpPr/>
      </dsp:nvSpPr>
      <dsp:spPr>
        <a:xfrm>
          <a:off x="0" y="2455792"/>
          <a:ext cx="5157787" cy="1226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Tributação de receitas com bens e serviços equiparados à exportação, restringindo a abrangência do Art. 40 do ADCT e contrariando entendimento pacífico dos Tribunais Superiores.</a:t>
          </a:r>
          <a:endParaRPr lang="en-US" sz="1700" kern="1200" dirty="0"/>
        </a:p>
      </dsp:txBody>
      <dsp:txXfrm>
        <a:off x="0" y="2455792"/>
        <a:ext cx="5157787" cy="1226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3564E967-42A7-1DEF-9C1A-AC64D2879C0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100C9DF-A385-0F37-2021-11AD5470E4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7FFAD-1892-4C4C-BED2-45619C11EDBB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602B83B-28E6-5430-A56D-126D40BFBB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9411195-0164-5CD3-02ED-9FA7D6DF2F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82EAB-AEE4-5240-887E-8439A7A9E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03680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A48FA6-E65E-8041-8E92-FE6125BAF95E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A7ABF-BFA3-2741-8546-758047A141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5840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constituicao/Constituicao.htm#art156a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constituicao/Constituicao.htm#art156a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constituicao/Constituicao.htm#art156a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constituicao/Constituicao.htm#art156a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constituicao/Constituicao.htm#art156a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t-BR" sz="2000" b="1" dirty="0">
                <a:latin typeface="Söhne"/>
              </a:rPr>
              <a:t> Premissa: CBS e IBS são dois tributos apenas formalmente.</a:t>
            </a:r>
            <a:endParaRPr lang="pt-BR" sz="2000" dirty="0">
              <a:latin typeface="Söhne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Söhne"/>
              </a:rPr>
              <a:t>No entender da SEFAZ/AM CBS e IBS são, na realidade, o mesmo tributo, cuja a arrecadação é compartilhada entre múltiplos entes tributantes.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000" b="1" dirty="0">
                <a:latin typeface="Söhne"/>
              </a:rPr>
              <a:t> Conclusão: “Zerar” a CBS nas vendas internas é um risco.</a:t>
            </a:r>
            <a:endParaRPr lang="pt-BR" sz="2000" dirty="0">
              <a:latin typeface="Söhne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Söhne"/>
              </a:rPr>
              <a:t>Com base na premissa acima, é um risco para a arrecadação do Estado aceitar a desoneração da CBS nas vendas internas na ZFM, pois isto servirá de base para se estender o tratamento para o IBS.</a:t>
            </a:r>
          </a:p>
          <a:p>
            <a:pPr algn="just"/>
            <a:endParaRPr lang="pt-BR" sz="18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Já é pacífico, no Superior Tribunal de Justiça – STJ, o entendimento de que as vendas internas na Zona Franca de Manaus devem ser tratadas como uma exportação ao exterior.</a:t>
            </a:r>
          </a:p>
          <a:p>
            <a:pPr algn="just"/>
            <a:r>
              <a:rPr lang="pt-BR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Quanto a venda de bens nacionais à PJ, a própria RFB definiu a aplicação de Alíquota ZERO (salvo lista negativa), mantendo a tributação nas vendas à PF (Art. 528, PU IN 2121/2022)</a:t>
            </a:r>
          </a:p>
          <a:p>
            <a:pPr algn="just"/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Neste sentido, a Procuradoria Geral da Fazenda Nacional – PGFN expediu outro parecer recomendando a inclusão das vendas destinadas às pessoas físicas no Art. 2º da Portaria 502, de 2016, </a:t>
            </a:r>
            <a:r>
              <a:rPr lang="pt-BR" sz="1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dispensa de apresentação de contestação, oferecimento de contrarrazões, interposição de recursos, bem como a desistência dos já interpostos, ante a jurisprudência consolidada do STJ acerca da não incidência do PIS/COFINS </a:t>
            </a:r>
          </a:p>
          <a:p>
            <a:pPr algn="just"/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0A7ABF-BFA3-2741-8546-758047A14183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18926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1200" dirty="0"/>
              <a:t>A CDL Manaus e entidades do Comércio e Serviços de Manaus, se declara pró Reforma Tributária, por ser necessária e oportuna! </a:t>
            </a:r>
          </a:p>
          <a:p>
            <a:pPr marL="0" indent="0">
              <a:buNone/>
            </a:pPr>
            <a:r>
              <a:rPr lang="pt-BR" sz="1200" dirty="0"/>
              <a:t>Agradece ao Congresso Nacional pela realização desse eminente trabalho, ouvindo o povo brasileiro e seus representantes.</a:t>
            </a:r>
          </a:p>
          <a:p>
            <a:pPr marL="0" indent="0">
              <a:buNone/>
            </a:pPr>
            <a:r>
              <a:rPr lang="pt-BR" sz="1200" dirty="0"/>
              <a:t>Por fim, agradece a oportunidade de participação nessa audiência para expor as demandas dos representados sobre tema tão caro à toda população do Amazonas e do Norte do Brasil: A ZFM e Áreas de Livre Comércio.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0A7ABF-BFA3-2741-8546-758047A14183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0383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17F58-FC64-7FC6-5DDC-B248951DB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A7FB6BD-D5E9-CD57-BD3C-C9D92925AE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D59B841-DEF9-E170-6C4B-6F0BDD2685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t-BR" sz="2000" b="1" dirty="0">
                <a:latin typeface="Söhne"/>
              </a:rPr>
              <a:t> Premissa: CBS e IBS são dois tributos apenas formalmente.</a:t>
            </a:r>
            <a:endParaRPr lang="pt-BR" sz="2000" dirty="0">
              <a:latin typeface="Söhne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Söhne"/>
              </a:rPr>
              <a:t>No entender da SEFAZ/AM CBS e IBS são, na realidade, o mesmo tributo, cuja a arrecadação é compartilhada entre múltiplos entes tributantes.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000" b="1" dirty="0">
                <a:latin typeface="Söhne"/>
              </a:rPr>
              <a:t> Conclusão: “Zerar” a CBS nas vendas internas é um risco.</a:t>
            </a:r>
            <a:endParaRPr lang="pt-BR" sz="2000" dirty="0">
              <a:latin typeface="Söhne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Söhne"/>
              </a:rPr>
              <a:t>Com base na premissa acima, é um risco para a arrecadação do Estado aceitar a desoneração da CBS nas vendas internas na ZFM, pois isto servirá de base para se estender o tratamento para o IBS.</a:t>
            </a:r>
          </a:p>
          <a:p>
            <a:pPr algn="just"/>
            <a:endParaRPr lang="pt-BR" sz="18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Já é pacífico, no Superior Tribunal de Justiça – STJ, o entendimento de que as vendas internas na Zona Franca de Manaus devem ser tratadas como uma exportação ao exterior.</a:t>
            </a:r>
          </a:p>
          <a:p>
            <a:pPr algn="just"/>
            <a:r>
              <a:rPr lang="pt-BR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Quanto a venda de bens nacionais à PJ, a própria RFB definiu a aplicação de Alíquota ZERO (salvo lista negativa), mantendo a tributação nas vendas à PF (Art. 528, PU IN 2121/2022)</a:t>
            </a:r>
          </a:p>
          <a:p>
            <a:pPr algn="just"/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Neste sentido, a Procuradoria Geral da Fazenda Nacional – PGFN expediu outro parecer recomendando a inclusão das vendas destinadas às pessoas físicas no Art. 2º da Portaria 502, de 2016, </a:t>
            </a:r>
            <a:r>
              <a:rPr lang="pt-BR" sz="1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dispensa de apresentação de contestação, oferecimento de contrarrazões, interposição de recursos, bem como a desistência dos já interpostos, ante a jurisprudência consolidada do STJ acerca da não incidência do PIS/COFINS </a:t>
            </a:r>
          </a:p>
          <a:p>
            <a:pPr algn="just"/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0219763-A150-B1F0-B998-F3B333607A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0A7ABF-BFA3-2741-8546-758047A14183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432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F05A4A-EACD-B663-49E1-34B2EE017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82C911E-D8C7-085A-00ED-8014E34695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CE1DACB-BE36-8A4C-72B3-4D5DE95CCB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t-BR" sz="2000" b="1" dirty="0">
                <a:latin typeface="Söhne"/>
              </a:rPr>
              <a:t> Premissa: CBS e IBS são dois tributos apenas formalmente.</a:t>
            </a:r>
            <a:endParaRPr lang="pt-BR" sz="2000" dirty="0">
              <a:latin typeface="Söhne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Söhne"/>
              </a:rPr>
              <a:t>No entender da SEFAZ/AM CBS e IBS são, na realidade, o mesmo tributo, cuja a arrecadação é compartilhada entre múltiplos entes tributantes.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000" b="1" dirty="0">
                <a:latin typeface="Söhne"/>
              </a:rPr>
              <a:t> Conclusão: “Zerar” a CBS nas vendas internas é um risco.</a:t>
            </a:r>
            <a:endParaRPr lang="pt-BR" sz="2000" dirty="0">
              <a:latin typeface="Söhne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Söhne"/>
              </a:rPr>
              <a:t>Com base na premissa acima, é um risco para a arrecadação do Estado aceitar a desoneração da CBS nas vendas internas na ZFM, pois isto servirá de base para se estender o tratamento para o IBS.</a:t>
            </a:r>
          </a:p>
          <a:p>
            <a:pPr algn="just"/>
            <a:endParaRPr lang="pt-BR" sz="18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Já é pacífico, no Superior Tribunal de Justiça – STJ, o entendimento de que as vendas internas na Zona Franca de Manaus devem ser tratadas como uma exportação ao exterior.</a:t>
            </a:r>
          </a:p>
          <a:p>
            <a:pPr algn="just"/>
            <a:r>
              <a:rPr lang="pt-BR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Quanto a venda de bens nacionais à PJ, a própria RFB definiu a aplicação de Alíquota ZERO (salvo lista negativa), mantendo a tributação nas vendas à PF (Art. 528, PU IN 2121/2022)</a:t>
            </a:r>
          </a:p>
          <a:p>
            <a:pPr algn="just"/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Neste sentido, a Procuradoria Geral da Fazenda Nacional – PGFN expediu outro parecer recomendando a inclusão das vendas destinadas às pessoas físicas no Art. 2º da Portaria 502, de 2016, </a:t>
            </a:r>
            <a:r>
              <a:rPr lang="pt-BR" sz="1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dispensa de apresentação de contestação, oferecimento de contrarrazões, interposição de recursos, bem como a desistência dos já interpostos, ante a jurisprudência consolidada do STJ acerca da não incidência do PIS/COFINS </a:t>
            </a:r>
          </a:p>
          <a:p>
            <a:pPr algn="just"/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926FF2C-B20B-0847-0848-A597CE5D6B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0A7ABF-BFA3-2741-8546-758047A14183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4711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14C7E-AE5A-424B-F4C4-F51F93249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D9BC0F6-5040-0E4E-E7D0-20F58204D0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C4141F1-3C5C-8555-F2A1-F5FC92247F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t-BR" sz="2000" b="1" dirty="0">
                <a:latin typeface="Söhne"/>
              </a:rPr>
              <a:t> Premissa: CBS e IBS são dois tributos apenas formalmente.</a:t>
            </a:r>
            <a:endParaRPr lang="pt-BR" sz="2000" dirty="0">
              <a:latin typeface="Söhne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Söhne"/>
              </a:rPr>
              <a:t>No entender da SEFAZ/AM CBS e IBS são, na realidade, o mesmo tributo, cuja a arrecadação é compartilhada entre múltiplos entes tributantes.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000" b="1" dirty="0">
                <a:latin typeface="Söhne"/>
              </a:rPr>
              <a:t> Conclusão: “Zerar” a CBS nas vendas internas é um risco.</a:t>
            </a:r>
            <a:endParaRPr lang="pt-BR" sz="2000" dirty="0">
              <a:latin typeface="Söhne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Söhne"/>
              </a:rPr>
              <a:t>Com base na premissa acima, é um risco para a arrecadação do Estado aceitar a desoneração da CBS nas vendas internas na ZFM, pois isto servirá de base para se estender o tratamento para o IBS.</a:t>
            </a:r>
          </a:p>
          <a:p>
            <a:pPr algn="just"/>
            <a:endParaRPr lang="pt-BR" sz="18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Já é pacífico, no Superior Tribunal de Justiça – STJ, o entendimento de que as vendas internas na Zona Franca de Manaus devem ser tratadas como uma exportação ao exterior.</a:t>
            </a:r>
          </a:p>
          <a:p>
            <a:pPr algn="just"/>
            <a:r>
              <a:rPr lang="pt-BR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Quanto a venda de bens nacionais à PJ, a própria RFB definiu a aplicação de Alíquota ZERO (salvo lista negativa), mantendo a tributação nas vendas à PF (Art. 528, PU IN 2121/2022)</a:t>
            </a:r>
          </a:p>
          <a:p>
            <a:pPr algn="just"/>
            <a:r>
              <a:rPr lang="pt-B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Neste sentido, a Procuradoria Geral da Fazenda Nacional – PGFN expediu outro parecer recomendando a inclusão das vendas destinadas às pessoas físicas no Art. 2º da Portaria 502, de 2016, </a:t>
            </a:r>
            <a:r>
              <a:rPr lang="pt-BR" sz="1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dispensa de apresentação de contestação, oferecimento de contrarrazões, interposição de recursos, bem como a desistência dos já interpostos, ante a jurisprudência consolidada do STJ acerca da não incidência do PIS/COFINS </a:t>
            </a:r>
          </a:p>
          <a:p>
            <a:pPr algn="just"/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48B6F61-ECCB-A0DF-F350-88EC6D666A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0A7ABF-BFA3-2741-8546-758047A14183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37242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pt-BR" sz="1000" kern="100" dirty="0">
                <a:latin typeface="Arial" panose="020B0604020202020204" pitchFamily="34" charset="0"/>
                <a:cs typeface="Arial" panose="020B0604020202020204" pitchFamily="34" charset="0"/>
              </a:rPr>
              <a:t>DL 288/67</a:t>
            </a:r>
          </a:p>
          <a:p>
            <a:pPr algn="just"/>
            <a:r>
              <a:rPr lang="pt-BR" sz="1000" kern="100" dirty="0">
                <a:latin typeface="Arial" panose="020B0604020202020204" pitchFamily="34" charset="0"/>
                <a:cs typeface="Arial" panose="020B0604020202020204" pitchFamily="34" charset="0"/>
              </a:rPr>
              <a:t>Art. 4º A exportação de mercadorias de origem nacional para consumo ou industrialização na Zona Franca de Manaus, ou reexportação para o estrangeiro, será, para todos os efeitos fiscais constantes da legislação em vigor, equivalente a uma exportação brasileira para o estrangeiro, exceto a exportação ou reexportação de petróleo, lubrificantes e combustíveis líquidos e gasosos derivados de petróleo para a Zona Franca de Manaus.   (Redação dada pela Lei nº 14.183, de 2021)   (Produção de efeitos)</a:t>
            </a:r>
          </a:p>
          <a:p>
            <a:pPr algn="just"/>
            <a:endParaRPr lang="pt-BR" sz="1000" kern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CFRB:</a:t>
            </a:r>
          </a:p>
          <a:p>
            <a:pPr algn="just"/>
            <a:r>
              <a:rPr lang="pt-BR" sz="11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  <a:hlinkClick r:id="rId3"/>
              </a:rPr>
              <a:t>Art. 156-A.</a:t>
            </a:r>
            <a:r>
              <a:rPr lang="pt-BR" sz="11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 Lei complementar instituirá imposto sobre bens e serviços de competência compartilhada entre Estados, Distrito Federal e Municípios.</a:t>
            </a:r>
          </a:p>
          <a:p>
            <a:pPr algn="just"/>
            <a:endParaRPr lang="pt-BR" sz="1100" dirty="0">
              <a:solidFill>
                <a:srgbClr val="162937"/>
              </a:solidFill>
              <a:highlight>
                <a:srgbClr val="FFFFFF"/>
              </a:highlight>
              <a:latin typeface="rawline"/>
            </a:endParaRPr>
          </a:p>
          <a:p>
            <a:pPr algn="just"/>
            <a:r>
              <a:rPr lang="pt-BR" sz="11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III - não incidirá sobre as exportações, assegurados ao exportador a manutenção e o aproveitamento dos créditos relativos às operações nas quais seja adquirente de bem material ou imaterial, inclusive direitos, ou serviço, observado o disposto no § 5º, III;</a:t>
            </a:r>
          </a:p>
          <a:p>
            <a:br>
              <a:rPr lang="pt-BR" sz="2800" dirty="0"/>
            </a:br>
            <a:endParaRPr lang="pt-BR" sz="1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0A7ABF-BFA3-2741-8546-758047A14183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089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pt-BR" sz="1000" kern="100" dirty="0">
                <a:latin typeface="Arial" panose="020B0604020202020204" pitchFamily="34" charset="0"/>
                <a:cs typeface="Arial" panose="020B0604020202020204" pitchFamily="34" charset="0"/>
              </a:rPr>
              <a:t>DL 288/67</a:t>
            </a:r>
          </a:p>
          <a:p>
            <a:pPr algn="just"/>
            <a:r>
              <a:rPr lang="pt-BR" sz="1000" kern="100" dirty="0">
                <a:latin typeface="Arial" panose="020B0604020202020204" pitchFamily="34" charset="0"/>
                <a:cs typeface="Arial" panose="020B0604020202020204" pitchFamily="34" charset="0"/>
              </a:rPr>
              <a:t>Art. 4º A exportação de mercadorias de origem nacional para consumo ou industrialização na Zona Franca de Manaus, ou reexportação para o estrangeiro, será, para todos os efeitos fiscais constantes da legislação em vigor, equivalente a uma exportação brasileira para o estrangeiro, exceto a exportação ou reexportação de petróleo, lubrificantes e combustíveis líquidos e gasosos derivados de petróleo para a Zona Franca de Manaus.   (Redação dada pela Lei nº 14.183, de 2021)   (Produção de efeitos)</a:t>
            </a:r>
          </a:p>
          <a:p>
            <a:pPr algn="just"/>
            <a:endParaRPr lang="pt-BR" sz="1000" kern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CFRB:</a:t>
            </a:r>
          </a:p>
          <a:p>
            <a:pPr algn="just"/>
            <a:r>
              <a:rPr lang="pt-BR" sz="11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  <a:hlinkClick r:id="rId3"/>
              </a:rPr>
              <a:t>Art. 156-A.</a:t>
            </a:r>
            <a:r>
              <a:rPr lang="pt-BR" sz="11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 Lei complementar instituirá imposto sobre bens e serviços de competência compartilhada entre Estados, Distrito Federal e Municípios.</a:t>
            </a:r>
          </a:p>
          <a:p>
            <a:pPr algn="just"/>
            <a:endParaRPr lang="pt-BR" sz="1100" dirty="0">
              <a:solidFill>
                <a:srgbClr val="162937"/>
              </a:solidFill>
              <a:highlight>
                <a:srgbClr val="FFFFFF"/>
              </a:highlight>
              <a:latin typeface="rawline"/>
            </a:endParaRPr>
          </a:p>
          <a:p>
            <a:pPr algn="just"/>
            <a:r>
              <a:rPr lang="pt-BR" sz="11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III - não incidirá sobre as exportações, assegurados ao exportador a manutenção e o aproveitamento dos créditos relativos às operações nas quais seja adquirente de bem material ou imaterial, inclusive direitos, ou serviço, observado o disposto no § 5º, III;</a:t>
            </a:r>
          </a:p>
          <a:p>
            <a:br>
              <a:rPr lang="pt-BR" sz="2800" dirty="0"/>
            </a:br>
            <a:endParaRPr lang="pt-BR" sz="1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0A7ABF-BFA3-2741-8546-758047A14183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1704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pt-BR" sz="1000" kern="100" dirty="0">
                <a:latin typeface="Arial" panose="020B0604020202020204" pitchFamily="34" charset="0"/>
                <a:cs typeface="Arial" panose="020B0604020202020204" pitchFamily="34" charset="0"/>
              </a:rPr>
              <a:t>DL 288/67</a:t>
            </a:r>
          </a:p>
          <a:p>
            <a:pPr algn="just"/>
            <a:r>
              <a:rPr lang="pt-BR" sz="1000" kern="100" dirty="0">
                <a:latin typeface="Arial" panose="020B0604020202020204" pitchFamily="34" charset="0"/>
                <a:cs typeface="Arial" panose="020B0604020202020204" pitchFamily="34" charset="0"/>
              </a:rPr>
              <a:t>Art. 4º A exportação de mercadorias de origem nacional para consumo ou industrialização na Zona Franca de Manaus, ou reexportação para o estrangeiro, será, para todos os efeitos fiscais constantes da legislação em vigor, equivalente a uma exportação brasileira para o estrangeiro, exceto a exportação ou reexportação de petróleo, lubrificantes e combustíveis líquidos e gasosos derivados de petróleo para a Zona Franca de Manaus.   (Redação dada pela Lei nº 14.183, de 2021)   (Produção de efeitos)</a:t>
            </a:r>
          </a:p>
          <a:p>
            <a:pPr algn="just"/>
            <a:endParaRPr lang="pt-BR" sz="1000" kern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CFRB:</a:t>
            </a:r>
          </a:p>
          <a:p>
            <a:pPr algn="just"/>
            <a:r>
              <a:rPr lang="pt-BR" sz="11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  <a:hlinkClick r:id="rId3"/>
              </a:rPr>
              <a:t>Art. 156-A.</a:t>
            </a:r>
            <a:r>
              <a:rPr lang="pt-BR" sz="11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 Lei complementar instituirá imposto sobre bens e serviços de competência compartilhada entre Estados, Distrito Federal e Municípios.</a:t>
            </a:r>
          </a:p>
          <a:p>
            <a:pPr algn="just"/>
            <a:endParaRPr lang="pt-BR" sz="1100" dirty="0">
              <a:solidFill>
                <a:srgbClr val="162937"/>
              </a:solidFill>
              <a:highlight>
                <a:srgbClr val="FFFFFF"/>
              </a:highlight>
              <a:latin typeface="rawline"/>
            </a:endParaRPr>
          </a:p>
          <a:p>
            <a:pPr algn="just"/>
            <a:r>
              <a:rPr lang="pt-BR" sz="11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III - não incidirá sobre as exportações, assegurados ao exportador a manutenção e o aproveitamento dos créditos relativos às operações nas quais seja adquirente de bem material ou imaterial, inclusive direitos, ou serviço, observado o disposto no § 5º, III;</a:t>
            </a:r>
          </a:p>
          <a:p>
            <a:br>
              <a:rPr lang="pt-BR" sz="2800" dirty="0"/>
            </a:br>
            <a:endParaRPr lang="pt-BR" sz="1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0A7ABF-BFA3-2741-8546-758047A14183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440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pt-BR" sz="1000" kern="100" dirty="0">
                <a:latin typeface="Arial" panose="020B0604020202020204" pitchFamily="34" charset="0"/>
                <a:cs typeface="Arial" panose="020B0604020202020204" pitchFamily="34" charset="0"/>
              </a:rPr>
              <a:t>DL 288/67</a:t>
            </a:r>
          </a:p>
          <a:p>
            <a:pPr algn="just"/>
            <a:r>
              <a:rPr lang="pt-BR" sz="1000" kern="100" dirty="0">
                <a:latin typeface="Arial" panose="020B0604020202020204" pitchFamily="34" charset="0"/>
                <a:cs typeface="Arial" panose="020B0604020202020204" pitchFamily="34" charset="0"/>
              </a:rPr>
              <a:t>Art. 4º A exportação de mercadorias de origem nacional para consumo ou industrialização na Zona Franca de Manaus, ou reexportação para o estrangeiro, será, para todos os efeitos fiscais constantes da legislação em vigor, equivalente a uma exportação brasileira para o estrangeiro, exceto a exportação ou reexportação de petróleo, lubrificantes e combustíveis líquidos e gasosos derivados de petróleo para a Zona Franca de Manaus.   (Redação dada pela Lei nº 14.183, de 2021)   (Produção de efeitos)</a:t>
            </a:r>
          </a:p>
          <a:p>
            <a:pPr algn="just"/>
            <a:endParaRPr lang="pt-BR" sz="1000" kern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CFRB:</a:t>
            </a:r>
          </a:p>
          <a:p>
            <a:pPr algn="just"/>
            <a:r>
              <a:rPr lang="pt-BR" sz="11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  <a:hlinkClick r:id="rId3"/>
              </a:rPr>
              <a:t>Art. 156-A.</a:t>
            </a:r>
            <a:r>
              <a:rPr lang="pt-BR" sz="11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 Lei complementar instituirá imposto sobre bens e serviços de competência compartilhada entre Estados, Distrito Federal e Municípios.</a:t>
            </a:r>
          </a:p>
          <a:p>
            <a:pPr algn="just"/>
            <a:endParaRPr lang="pt-BR" sz="1100" dirty="0">
              <a:solidFill>
                <a:srgbClr val="162937"/>
              </a:solidFill>
              <a:highlight>
                <a:srgbClr val="FFFFFF"/>
              </a:highlight>
              <a:latin typeface="rawline"/>
            </a:endParaRPr>
          </a:p>
          <a:p>
            <a:pPr algn="just"/>
            <a:r>
              <a:rPr lang="pt-BR" sz="11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III - não incidirá sobre as exportações, assegurados ao exportador a manutenção e o aproveitamento dos créditos relativos às operações nas quais seja adquirente de bem material ou imaterial, inclusive direitos, ou serviço, observado o disposto no § 5º, III;</a:t>
            </a:r>
          </a:p>
          <a:p>
            <a:br>
              <a:rPr lang="pt-BR" sz="2800" dirty="0"/>
            </a:br>
            <a:endParaRPr lang="pt-BR" sz="1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0A7ABF-BFA3-2741-8546-758047A14183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86461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92244-1C7A-54CE-F7C4-34092B80A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4344A09-4252-ABAF-A61F-4DB22A49B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81DCC75E-1432-92B4-A122-0FDC9C1638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pt-BR" sz="1000" kern="100" dirty="0">
                <a:latin typeface="Arial" panose="020B0604020202020204" pitchFamily="34" charset="0"/>
                <a:cs typeface="Arial" panose="020B0604020202020204" pitchFamily="34" charset="0"/>
              </a:rPr>
              <a:t>DL 288/67</a:t>
            </a:r>
          </a:p>
          <a:p>
            <a:pPr algn="just"/>
            <a:r>
              <a:rPr lang="pt-BR" sz="1000" kern="100" dirty="0">
                <a:latin typeface="Arial" panose="020B0604020202020204" pitchFamily="34" charset="0"/>
                <a:cs typeface="Arial" panose="020B0604020202020204" pitchFamily="34" charset="0"/>
              </a:rPr>
              <a:t>Art. 4º A exportação de mercadorias de origem nacional para consumo ou industrialização na Zona Franca de Manaus, ou reexportação para o estrangeiro, será, para todos os efeitos fiscais constantes da legislação em vigor, equivalente a uma exportação brasileira para o estrangeiro, exceto a exportação ou reexportação de petróleo, lubrificantes e combustíveis líquidos e gasosos derivados de petróleo para a Zona Franca de Manaus.   (Redação dada pela Lei nº 14.183, de 2021)   (Produção de efeitos)</a:t>
            </a:r>
          </a:p>
          <a:p>
            <a:pPr algn="just"/>
            <a:endParaRPr lang="pt-BR" sz="1000" kern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CFRB:</a:t>
            </a:r>
          </a:p>
          <a:p>
            <a:pPr algn="just"/>
            <a:r>
              <a:rPr lang="pt-BR" sz="11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  <a:hlinkClick r:id="rId3"/>
              </a:rPr>
              <a:t>Art. 156-A.</a:t>
            </a:r>
            <a:r>
              <a:rPr lang="pt-BR" sz="11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 Lei complementar instituirá imposto sobre bens e serviços de competência compartilhada entre Estados, Distrito Federal e Municípios.</a:t>
            </a:r>
          </a:p>
          <a:p>
            <a:pPr algn="just"/>
            <a:endParaRPr lang="pt-BR" sz="1100" dirty="0">
              <a:solidFill>
                <a:srgbClr val="162937"/>
              </a:solidFill>
              <a:highlight>
                <a:srgbClr val="FFFFFF"/>
              </a:highlight>
              <a:latin typeface="rawline"/>
            </a:endParaRPr>
          </a:p>
          <a:p>
            <a:pPr algn="just"/>
            <a:r>
              <a:rPr lang="pt-BR" sz="11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III - não incidirá sobre as exportações, assegurados ao exportador a manutenção e o aproveitamento dos créditos relativos às operações nas quais seja adquirente de bem material ou imaterial, inclusive direitos, ou serviço, observado o disposto no § 5º, III;</a:t>
            </a:r>
          </a:p>
          <a:p>
            <a:br>
              <a:rPr lang="pt-BR" sz="2800" dirty="0"/>
            </a:br>
            <a:endParaRPr lang="pt-BR" sz="1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FED962-388A-67F1-6693-7317B09CCA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0A7ABF-BFA3-2741-8546-758047A14183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931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5C8DAF-8103-FF8A-266C-593A143D3D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AB7CCAB-8636-7CB6-CD5E-466DE8E34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985C40B-BE3C-783A-0AE5-49C2443E6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0A6F-B98E-4160-8B8B-56512D26C62B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E41E8AB-CE9D-1584-2D7E-E0D2ADBB9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CAD014-ADA7-6222-7F8B-70AE41E92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56FA-4649-466B-9A3F-9FBAD0F0D2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282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18EC68-ECD4-7F6B-FF4B-2AFEB429B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F6D9794-2F32-6AAD-CF94-EA7E6A09D5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444802-F561-DE58-56FB-BA81A7CF6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0A6F-B98E-4160-8B8B-56512D26C62B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B8A6FA6-A0B0-0FC0-7C68-763D61770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C2606E-1B8E-CA5C-5E6A-B2462985B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56FA-4649-466B-9A3F-9FBAD0F0D2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4717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3E34689-74FE-FFF6-6461-C70A4B40E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F02640-2088-7283-5D33-D86D5031F9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2FDB59C-3D2E-F547-0940-865DF909B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0A6F-B98E-4160-8B8B-56512D26C62B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01DDF55-1D48-3066-B739-567345EF7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30D0CCA-945F-3FC4-ED32-AB6202137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56FA-4649-466B-9A3F-9FBAD0F0D2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6281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23B109-C120-EBA7-90FD-FCE2F5F27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E8785B-08E7-7562-B968-C2CB42534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FCC6FA3-4893-8581-7153-7B5A40BFB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0A6F-B98E-4160-8B8B-56512D26C62B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26AEEDB-53D7-804C-FF8B-C22884CDA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60A11E9-2970-F05C-55DB-AEEA56648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56FA-4649-466B-9A3F-9FBAD0F0D2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2168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796BD8-38B4-9938-7B3C-E9F7C5C7E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F487450-93E2-62F6-D52C-9307981F8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F304FDD-548E-529E-0BE8-639EFB4AF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0A6F-B98E-4160-8B8B-56512D26C62B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1D73C1-49BF-6F12-D878-FA57F0547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3940180-F2C9-7084-EB23-408CA12FD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56FA-4649-466B-9A3F-9FBAD0F0D2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832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7814A5-B537-BD6B-2F0E-4812709B0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B56B53-1FF7-4859-B8B4-BA4DE54C4E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3095950-3586-5E0E-7F6E-4C1792B2E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2323992-1C45-A983-AD9A-6A7128C79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0A6F-B98E-4160-8B8B-56512D26C62B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6630810-1C59-5CC6-DB8B-0A2BF8BE2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EEA6F63-D654-7AC2-8446-FF2FF4BED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56FA-4649-466B-9A3F-9FBAD0F0D2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118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DDC213-AD30-66B7-FD46-D380C7638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502375A-F665-0DB8-1DAB-25E2C5EE2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608C1D8-DAB2-3485-3B4F-14CF149B4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78EC974-FBD6-D6FB-59BB-6B342B411A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001A8F5-EF9A-B9A5-FC66-1DFBD0EC76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4B5786C-DCF8-A9A9-8B0E-3B7BC619C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0A6F-B98E-4160-8B8B-56512D26C62B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89BBB60-11DF-FDAF-16BD-F323020AD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0DCA95A-4A3F-498B-9F41-4B1A467D9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56FA-4649-466B-9A3F-9FBAD0F0D2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829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E8DDDF-150B-8730-CB1E-5686C48D9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47B41AE-E0E4-7DE6-8A41-CF913EF47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0A6F-B98E-4160-8B8B-56512D26C62B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92F22D1-045C-32A4-65F1-004036A0D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145A05A-E1F0-3DF5-222F-0F1BAAC3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56FA-4649-466B-9A3F-9FBAD0F0D2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8877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147ABA7-0161-1DDC-2C3A-2A07E0FBF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0A6F-B98E-4160-8B8B-56512D26C62B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343BE4E-45FF-CBDE-7F6E-648B9868E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5A978D3-B5CE-BC32-24EF-4F4414749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56FA-4649-466B-9A3F-9FBAD0F0D2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3306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C8316-4ED2-2D21-DFAA-3165DBCF9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F23FFC2-9741-1042-2D1C-80566AC34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630D177-C5BE-CC95-FA82-9F1EE537DF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3CA3166-6461-BED4-6CB7-269975D6D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0A6F-B98E-4160-8B8B-56512D26C62B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84B16AC-F511-90C4-8A1C-81EF88105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2AD781-AD37-400D-C390-0746E8846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56FA-4649-466B-9A3F-9FBAD0F0D2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031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BFE077-4511-349E-881C-171DE590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0547BA9-B5C8-055E-8FEF-13F7981034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88B9DCB-451D-BEF4-28F2-8C452207D8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A96D14E-0C6C-16D9-D905-B18D90EF7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A0A6F-B98E-4160-8B8B-56512D26C62B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F36F8F5-02BB-CFF3-8BD3-2CF8A6AA8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9FC14F7-20C7-75EE-4EAD-E55D22A53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56FA-4649-466B-9A3F-9FBAD0F0D2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3770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71BDFEA-BCFB-59E0-D28C-CF4488E38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1DF3956-78D5-36E5-A4A9-B2CF1E2E1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7B5B992-B32F-7F44-FAB2-CE4E08E8E1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A0A6F-B98E-4160-8B8B-56512D26C62B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A4DA56-E52C-CA01-EA83-E4F01F7DD4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CE74C0-C39B-997E-DCA6-9A49B78256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256FA-4649-466B-9A3F-9FBAD0F0D2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5421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s://pt.wikipedia.org/wiki/Teatro_Amazona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creativecommons.org/licenses/by-sa/3.0/" TargetMode="External"/><Relationship Id="rId5" Type="http://schemas.openxmlformats.org/officeDocument/2006/relationships/hyperlink" Target="https://www.familysearch.org/wiki/pt/Manaus,_Amazonas_-_Genealogia" TargetMode="External"/><Relationship Id="rId10" Type="http://schemas.openxmlformats.org/officeDocument/2006/relationships/image" Target="../media/image6.svg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A424029F-38C2-964B-CD6A-9B625F273C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28E69D5-6244-0561-AE95-8E2140D6E8C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300" b="1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0D5B97-9942-A94C-A65B-B4565FAF0688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>
              <a:latin typeface="Söhne"/>
            </a:endParaRPr>
          </a:p>
          <a:p>
            <a:pPr algn="l"/>
            <a:endParaRPr lang="pt-BR" dirty="0">
              <a:latin typeface="Söhne"/>
            </a:endParaRPr>
          </a:p>
          <a:p>
            <a:pPr algn="l"/>
            <a:endParaRPr lang="pt-BR" dirty="0">
              <a:latin typeface="Söhne"/>
            </a:endParaRPr>
          </a:p>
        </p:txBody>
      </p:sp>
      <p:sp>
        <p:nvSpPr>
          <p:cNvPr id="11" name="Título 10">
            <a:extLst>
              <a:ext uri="{FF2B5EF4-FFF2-40B4-BE49-F238E27FC236}">
                <a16:creationId xmlns:a16="http://schemas.microsoft.com/office/drawing/2014/main" id="{0E247802-B48C-3E44-D777-07956E332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6773"/>
            <a:ext cx="10515600" cy="1325563"/>
          </a:xfrm>
        </p:spPr>
        <p:txBody>
          <a:bodyPr/>
          <a:lstStyle/>
          <a:p>
            <a:r>
              <a:rPr lang="pt-BR" sz="4000" dirty="0"/>
              <a:t>AUDIÊNCIA PÚBLICA – CCJ - REFORMA TRIBUTÁRIA</a:t>
            </a:r>
            <a:endParaRPr lang="pt-BR" dirty="0"/>
          </a:p>
        </p:txBody>
      </p:sp>
      <p:sp>
        <p:nvSpPr>
          <p:cNvPr id="12" name="Espaço Reservado para Conteúdo 11">
            <a:extLst>
              <a:ext uri="{FF2B5EF4-FFF2-40B4-BE49-F238E27FC236}">
                <a16:creationId xmlns:a16="http://schemas.microsoft.com/office/drawing/2014/main" id="{652CEB5B-53DE-A5EE-6C95-A0B69A585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sz="3200" b="1" dirty="0"/>
              <a:t>NECESSIDADE DE EMENDA AO PLP Nº 68/2024</a:t>
            </a:r>
            <a:endParaRPr lang="pt-BR" dirty="0">
              <a:latin typeface="Söhne"/>
            </a:endParaRPr>
          </a:p>
          <a:p>
            <a:pPr marL="0" indent="0">
              <a:buNone/>
            </a:pPr>
            <a:r>
              <a:rPr lang="pt-BR" dirty="0">
                <a:latin typeface="Söhne"/>
              </a:rPr>
              <a:t>Impactos Tributários ao Comércio da Zona Franca de Manaus: </a:t>
            </a:r>
          </a:p>
          <a:p>
            <a:pPr algn="l"/>
            <a:endParaRPr lang="pt-BR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pt-BR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Apresentação: Hamilton da Fonseca Caminha</a:t>
            </a:r>
          </a:p>
          <a:p>
            <a:pPr algn="l"/>
            <a:r>
              <a:rPr lang="pt-BR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Vice-Presidente da CDL Manaus, Presidente da Comissão Tributária, Advogado Tributarista na ZFM</a:t>
            </a:r>
            <a:r>
              <a:rPr lang="pt-BR" dirty="0">
                <a:effectLst/>
              </a:rPr>
              <a:t> desde 2004.</a:t>
            </a:r>
            <a:endParaRPr lang="pt-BR" dirty="0">
              <a:latin typeface="Söhne"/>
            </a:endParaRPr>
          </a:p>
          <a:p>
            <a:pPr algn="l"/>
            <a:r>
              <a:rPr lang="pt-BR" dirty="0">
                <a:latin typeface="Söhne"/>
              </a:rPr>
              <a:t>Câmara de Dirigentes Lojistas de Manaus – Fundada em 11/10/1963</a:t>
            </a:r>
          </a:p>
          <a:p>
            <a:pPr algn="l"/>
            <a:endParaRPr lang="pt-BR" dirty="0">
              <a:latin typeface="Söhne"/>
            </a:endParaRPr>
          </a:p>
          <a:p>
            <a:pPr marL="0" indent="0" algn="ctr">
              <a:buNone/>
            </a:pPr>
            <a:r>
              <a:rPr lang="pt-BR" dirty="0">
                <a:latin typeface="Söhne"/>
              </a:rPr>
              <a:t>19/11/2024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9421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Imagem 9" descr="Vista de uma cidade com prédios e torre ao fundo&#10;&#10;Descrição gerada automaticamente">
            <a:extLst>
              <a:ext uri="{FF2B5EF4-FFF2-40B4-BE49-F238E27FC236}">
                <a16:creationId xmlns:a16="http://schemas.microsoft.com/office/drawing/2014/main" id="{5E415B86-F47C-4D1E-0E9A-9EE9CB7CA3F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2121" r="4115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81A11BD6-F04F-FBA5-C034-600427FCC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>
            <a:normAutofit/>
          </a:bodyPr>
          <a:lstStyle/>
          <a:p>
            <a:r>
              <a:rPr lang="pt-BR" sz="4000"/>
              <a:t>DECLARAÇÕES FINAIS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F5ECD063-37C5-6592-60F5-D09606E29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dirty="0"/>
              <a:t>A CDL Manaus é pró Reforma Tributária! </a:t>
            </a:r>
          </a:p>
          <a:p>
            <a:pPr marL="0" indent="0">
              <a:buNone/>
            </a:pPr>
            <a:r>
              <a:rPr lang="pt-BR" sz="2000" dirty="0"/>
              <a:t>Agradecimentos ao Congresso Nacional pela realização.</a:t>
            </a:r>
          </a:p>
          <a:p>
            <a:pPr marL="0" indent="0">
              <a:buNone/>
            </a:pPr>
            <a:r>
              <a:rPr lang="pt-BR" sz="2000" dirty="0"/>
              <a:t>Agradecimentos à CCJ, na pessoa de sua </a:t>
            </a:r>
            <a:r>
              <a:rPr lang="pt-BR" sz="2000" dirty="0" err="1"/>
              <a:t>Excia</a:t>
            </a:r>
            <a:r>
              <a:rPr lang="pt-BR" sz="2000" dirty="0"/>
              <a:t>. Senador Davi Alcolumbre, pela oportunidade de participação nesta audiência.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9E1FA9AE-F049-DE25-A9FB-A58CEDF12473}"/>
              </a:ext>
            </a:extLst>
          </p:cNvPr>
          <p:cNvSpPr txBox="1"/>
          <p:nvPr/>
        </p:nvSpPr>
        <p:spPr>
          <a:xfrm>
            <a:off x="9739085" y="6657945"/>
            <a:ext cx="2452915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pt-BR" sz="700">
                <a:solidFill>
                  <a:srgbClr val="FFFFFF"/>
                </a:solidFill>
                <a:hlinkClick r:id="rId4" tooltip="https://pt.wikipedia.org/wiki/Teatro_Amazona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 Foto</a:t>
            </a:r>
            <a:r>
              <a:rPr lang="pt-BR" sz="700">
                <a:solidFill>
                  <a:srgbClr val="FFFFFF"/>
                </a:solidFill>
              </a:rPr>
              <a:t> de Autor Desconhecido está licenciado em </a:t>
            </a:r>
            <a:r>
              <a:rPr lang="pt-BR" sz="700">
                <a:solidFill>
                  <a:srgbClr val="FFFFFF"/>
                </a:solidFill>
                <a:hlinkClick r:id="rId5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pt-BR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760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C3319-42B7-08F3-3BAD-28E471BFC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9261FA0F-2550-3520-A507-278578EFC8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F13766E-C77B-ACE8-7ACE-EC9F07A85D8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300" b="1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C53FDA-9F97-3BCD-1C35-1B71AB2DDC48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>
              <a:latin typeface="Söhne"/>
            </a:endParaRPr>
          </a:p>
          <a:p>
            <a:pPr algn="l"/>
            <a:endParaRPr lang="pt-BR" dirty="0">
              <a:latin typeface="Söhne"/>
            </a:endParaRPr>
          </a:p>
          <a:p>
            <a:pPr algn="l"/>
            <a:endParaRPr lang="pt-BR" dirty="0">
              <a:latin typeface="Söhne"/>
            </a:endParaRPr>
          </a:p>
        </p:txBody>
      </p:sp>
      <p:sp>
        <p:nvSpPr>
          <p:cNvPr id="11" name="Título 10">
            <a:extLst>
              <a:ext uri="{FF2B5EF4-FFF2-40B4-BE49-F238E27FC236}">
                <a16:creationId xmlns:a16="http://schemas.microsoft.com/office/drawing/2014/main" id="{F0B418FE-C574-D8A1-BC31-25123D544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6773"/>
            <a:ext cx="10515600" cy="1325563"/>
          </a:xfrm>
        </p:spPr>
        <p:txBody>
          <a:bodyPr/>
          <a:lstStyle/>
          <a:p>
            <a:pPr algn="ctr"/>
            <a:r>
              <a:rPr lang="pt-BR" sz="4000" dirty="0"/>
              <a:t>EC Nº 132 REFORÇOU IMUNIDADES DA ZFM </a:t>
            </a:r>
            <a:endParaRPr lang="pt-BR" dirty="0"/>
          </a:p>
        </p:txBody>
      </p:sp>
      <p:sp>
        <p:nvSpPr>
          <p:cNvPr id="12" name="Espaço Reservado para Conteúdo 11">
            <a:extLst>
              <a:ext uri="{FF2B5EF4-FFF2-40B4-BE49-F238E27FC236}">
                <a16:creationId xmlns:a16="http://schemas.microsoft.com/office/drawing/2014/main" id="{A0B87110-62C3-CFCF-1354-9AFA2209D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dirty="0"/>
              <a:t>ART. 92-B: As leis instituidoras do IBS e da CBS assegurarão a manutenção do diferencial competitivo (40 e 92-A) de forma generalizada, mantida a sua intensidade em maio de 2023;</a:t>
            </a:r>
          </a:p>
          <a:p>
            <a:pPr marL="0" indent="0">
              <a:buNone/>
            </a:pPr>
            <a:r>
              <a:rPr lang="pt-BR" dirty="0"/>
              <a:t>Diferencial Competitivo do Comércio da ZFM: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Isenção do IPI: importação e internamento e revenda interna (DL 288)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ICMS: Isenção e Crédito Presumido nas remessas para a ZFM (AD 310)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ICMS: Redução de 20% para 7% nas vendas internas de produtos importados e fabricados na ZFM (Lei Nº 2.830/2003 – Dep. Confaz)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PIS e COFINS: Imunidade nas operações internas (Jurisprudência)</a:t>
            </a:r>
          </a:p>
          <a:p>
            <a:pPr marL="514350" indent="-514350">
              <a:buFont typeface="+mj-lt"/>
              <a:buAutoNum type="arabicPeriod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03290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51881-4CE4-B775-057F-E73FF0E3C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2C347BB3-5A14-6843-35EE-5195332369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21975A0-27FC-AFF6-0CDE-A3BC31EA8A8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300" b="1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15B922D-A8BB-1B97-6EDB-CFAFBA57F5DA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>
              <a:latin typeface="Söhne"/>
            </a:endParaRPr>
          </a:p>
          <a:p>
            <a:pPr algn="l"/>
            <a:endParaRPr lang="pt-BR" dirty="0">
              <a:latin typeface="Söhne"/>
            </a:endParaRPr>
          </a:p>
          <a:p>
            <a:pPr algn="l"/>
            <a:endParaRPr lang="pt-BR" dirty="0">
              <a:latin typeface="Söhne"/>
            </a:endParaRPr>
          </a:p>
        </p:txBody>
      </p:sp>
      <p:sp>
        <p:nvSpPr>
          <p:cNvPr id="11" name="Título 10">
            <a:extLst>
              <a:ext uri="{FF2B5EF4-FFF2-40B4-BE49-F238E27FC236}">
                <a16:creationId xmlns:a16="http://schemas.microsoft.com/office/drawing/2014/main" id="{75C155FD-D543-8E7A-6D95-5FCF8A9BD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6773"/>
            <a:ext cx="10515600" cy="1325563"/>
          </a:xfrm>
        </p:spPr>
        <p:txBody>
          <a:bodyPr/>
          <a:lstStyle/>
          <a:p>
            <a:pPr algn="ctr"/>
            <a:r>
              <a:rPr lang="pt-BR" sz="4000" dirty="0"/>
              <a:t>EQUIPARAÇÃO ÀS EXPORTAÇÕES</a:t>
            </a:r>
            <a:br>
              <a:rPr lang="pt-BR" sz="4000" dirty="0"/>
            </a:br>
            <a:r>
              <a:rPr lang="pt-BR" sz="3600" dirty="0"/>
              <a:t>DAS OPERAÇÕES INTERNAS NA ZFM</a:t>
            </a:r>
            <a:endParaRPr lang="pt-BR" dirty="0"/>
          </a:p>
        </p:txBody>
      </p:sp>
      <p:sp>
        <p:nvSpPr>
          <p:cNvPr id="12" name="Espaço Reservado para Conteúdo 11">
            <a:extLst>
              <a:ext uri="{FF2B5EF4-FFF2-40B4-BE49-F238E27FC236}">
                <a16:creationId xmlns:a16="http://schemas.microsoft.com/office/drawing/2014/main" id="{2EBD9815-60F6-AC8C-DB07-0B3A1EDE3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PELO STF: ADI 310, 2348, 2399, 4254, 7036, </a:t>
            </a:r>
            <a:r>
              <a:rPr lang="pt-BR" dirty="0" err="1"/>
              <a:t>etc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PELO STJ: </a:t>
            </a:r>
            <a:r>
              <a:rPr lang="pt-BR" sz="2000" b="0" i="0" dirty="0" err="1">
                <a:solidFill>
                  <a:srgbClr val="414F55"/>
                </a:solidFill>
                <a:effectLst/>
                <a:latin typeface="Verdana" panose="020B0604030504040204" pitchFamily="34" charset="0"/>
              </a:rPr>
              <a:t>AgInt</a:t>
            </a:r>
            <a:r>
              <a:rPr lang="pt-BR" sz="2000" b="0" i="0" dirty="0">
                <a:solidFill>
                  <a:srgbClr val="414F55"/>
                </a:solidFill>
                <a:effectLst/>
                <a:latin typeface="Verdana" panose="020B0604030504040204" pitchFamily="34" charset="0"/>
              </a:rPr>
              <a:t> no REsp 2079230 / AM </a:t>
            </a:r>
            <a:r>
              <a:rPr lang="pt-BR" sz="2000" b="0" i="0" dirty="0" err="1">
                <a:solidFill>
                  <a:srgbClr val="414F55"/>
                </a:solidFill>
                <a:effectLst/>
                <a:latin typeface="Verdana" panose="020B0604030504040204" pitchFamily="34" charset="0"/>
              </a:rPr>
              <a:t>DJe</a:t>
            </a:r>
            <a:r>
              <a:rPr lang="pt-BR" sz="2000" b="0" i="0" dirty="0">
                <a:solidFill>
                  <a:srgbClr val="414F55"/>
                </a:solidFill>
                <a:effectLst/>
                <a:latin typeface="Verdana" panose="020B0604030504040204" pitchFamily="34" charset="0"/>
              </a:rPr>
              <a:t> 23/08/2023</a:t>
            </a:r>
          </a:p>
          <a:p>
            <a:pPr marL="0" indent="0">
              <a:buNone/>
            </a:pPr>
            <a:r>
              <a:rPr lang="pt-BR" sz="2000" dirty="0" err="1"/>
              <a:t>AgInt</a:t>
            </a:r>
            <a:r>
              <a:rPr lang="pt-BR" sz="2000" dirty="0"/>
              <a:t> no REsp 2126150 AM 2023/0435880-9 Decisão:19/08/2024 </a:t>
            </a:r>
            <a:r>
              <a:rPr lang="pt-BR" sz="2000" dirty="0" err="1"/>
              <a:t>DJe</a:t>
            </a:r>
            <a:r>
              <a:rPr lang="pt-BR" sz="2000" dirty="0"/>
              <a:t> DATA:22/08/2024</a:t>
            </a:r>
          </a:p>
          <a:p>
            <a:pPr marL="0" indent="0">
              <a:buNone/>
            </a:pPr>
            <a:r>
              <a:rPr lang="pt-BR" sz="2000" dirty="0" err="1"/>
              <a:t>AgInt</a:t>
            </a:r>
            <a:r>
              <a:rPr lang="pt-BR" sz="2000" dirty="0"/>
              <a:t> no REsp 2145421 AM 2024/0016389-0 Decisão:19/08/2024 </a:t>
            </a:r>
            <a:r>
              <a:rPr lang="pt-BR" sz="2000" dirty="0" err="1"/>
              <a:t>DJe</a:t>
            </a:r>
            <a:r>
              <a:rPr lang="pt-BR" sz="2000" dirty="0"/>
              <a:t> DATA:22/08/2024</a:t>
            </a:r>
          </a:p>
          <a:p>
            <a:pPr marL="0" indent="0">
              <a:buNone/>
            </a:pPr>
            <a:r>
              <a:rPr lang="pt-BR" sz="2000" dirty="0" err="1"/>
              <a:t>AgInt</a:t>
            </a:r>
            <a:r>
              <a:rPr lang="pt-BR" sz="2000" dirty="0"/>
              <a:t> no REsp 2121351 AM 2023/0424748-8 Decisão:17/06/2024 </a:t>
            </a:r>
            <a:r>
              <a:rPr lang="pt-BR" sz="2000" dirty="0" err="1"/>
              <a:t>DJe</a:t>
            </a:r>
            <a:r>
              <a:rPr lang="pt-BR" sz="2000" dirty="0"/>
              <a:t> DATA:20/06/2024</a:t>
            </a:r>
          </a:p>
          <a:p>
            <a:pPr marL="0" indent="0">
              <a:buNone/>
            </a:pPr>
            <a:r>
              <a:rPr lang="pt-BR" sz="1400" b="0" i="0" dirty="0">
                <a:solidFill>
                  <a:srgbClr val="414F55"/>
                </a:solidFill>
                <a:effectLst/>
                <a:latin typeface="Verdana" panose="020B0604030504040204" pitchFamily="34" charset="0"/>
              </a:rPr>
              <a:t>"</a:t>
            </a:r>
            <a:r>
              <a:rPr lang="pt-BR" sz="1400" b="1" i="0" dirty="0">
                <a:solidFill>
                  <a:srgbClr val="414F55"/>
                </a:solidFill>
                <a:effectLst/>
                <a:latin typeface="Verdana" panose="020B0604030504040204" pitchFamily="34" charset="0"/>
              </a:rPr>
              <a:t>O acórdão recorrido atuou em perfeita harmonia com a </a:t>
            </a:r>
            <a:r>
              <a:rPr lang="pt-BR" sz="1400" b="1" i="1" u="sng" dirty="0">
                <a:solidFill>
                  <a:srgbClr val="414F55"/>
                </a:solidFill>
                <a:effectLst/>
                <a:latin typeface="Verdana" panose="020B0604030504040204" pitchFamily="34" charset="0"/>
              </a:rPr>
              <a:t>pacífica orientação do Superior Tribunal de Justiça</a:t>
            </a:r>
            <a:r>
              <a:rPr lang="pt-BR" sz="1400" b="1" i="0" dirty="0">
                <a:solidFill>
                  <a:srgbClr val="414F55"/>
                </a:solidFill>
                <a:effectLst/>
                <a:latin typeface="Verdana" panose="020B0604030504040204" pitchFamily="34" charset="0"/>
              </a:rPr>
              <a:t>, segundo a qual o benefício fiscal conferido à Zona Franca de Manaus alberga as operações realizadas no âmbito de tal região, afastando, nesses casos, a incidência da Contribuição do PIS e da COFINS sobre o faturamento ou receitas auferidas, não havendo que se falar em distinção quanto às vendas realizadas a pessoas físicas ou jurídicas</a:t>
            </a:r>
            <a:r>
              <a:rPr lang="pt-BR" sz="1400" b="0" i="0" dirty="0">
                <a:solidFill>
                  <a:srgbClr val="414F55"/>
                </a:solidFill>
                <a:effectLst/>
                <a:latin typeface="Verdana" panose="020B0604030504040204" pitchFamily="34" charset="0"/>
              </a:rPr>
              <a:t>, não contemplada na disciplina específica dessas contribuições" (</a:t>
            </a:r>
            <a:r>
              <a:rPr lang="pt-BR" sz="1400" b="0" i="0" dirty="0" err="1">
                <a:solidFill>
                  <a:srgbClr val="414F55"/>
                </a:solidFill>
                <a:effectLst/>
                <a:latin typeface="Verdana" panose="020B0604030504040204" pitchFamily="34" charset="0"/>
              </a:rPr>
              <a:t>AgInt</a:t>
            </a:r>
            <a:r>
              <a:rPr lang="pt-BR" sz="1400" b="0" i="0" dirty="0">
                <a:solidFill>
                  <a:srgbClr val="414F55"/>
                </a:solidFill>
                <a:effectLst/>
                <a:latin typeface="Verdana" panose="020B0604030504040204" pitchFamily="34" charset="0"/>
              </a:rPr>
              <a:t> no </a:t>
            </a:r>
            <a:r>
              <a:rPr lang="pt-BR" sz="1400" b="0" i="0" dirty="0" err="1">
                <a:solidFill>
                  <a:srgbClr val="414F55"/>
                </a:solidFill>
                <a:effectLst/>
                <a:latin typeface="Verdana" panose="020B0604030504040204" pitchFamily="34" charset="0"/>
              </a:rPr>
              <a:t>AREsp</a:t>
            </a:r>
            <a:r>
              <a:rPr lang="pt-BR" sz="1400" b="0" i="0" dirty="0">
                <a:solidFill>
                  <a:srgbClr val="414F55"/>
                </a:solidFill>
                <a:effectLst/>
                <a:latin typeface="Verdana" panose="020B0604030504040204" pitchFamily="34" charset="0"/>
              </a:rPr>
              <a:t> 1.601.738/AM, Rel. Min. Gurgel de Faria, Primeira Turma, </a:t>
            </a:r>
            <a:r>
              <a:rPr lang="pt-BR" sz="1400" b="0" i="0" dirty="0" err="1">
                <a:solidFill>
                  <a:srgbClr val="414F55"/>
                </a:solidFill>
                <a:effectLst/>
                <a:latin typeface="Verdana" panose="020B0604030504040204" pitchFamily="34" charset="0"/>
              </a:rPr>
              <a:t>DJe</a:t>
            </a:r>
            <a:r>
              <a:rPr lang="pt-BR" sz="1400" b="0" i="0" dirty="0">
                <a:solidFill>
                  <a:srgbClr val="414F55"/>
                </a:solidFill>
                <a:effectLst/>
                <a:latin typeface="Verdana" panose="020B0604030504040204" pitchFamily="34" charset="0"/>
              </a:rPr>
              <a:t> 14/5/2020).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0527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B2FE8-1767-33E3-65FD-9EE325073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A4E7162D-3838-F837-62BD-C227C30049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39A3DB3-2CDF-54A3-D552-6EE48A0011E2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300" b="1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B8815C-728D-F03C-9827-50719583C8F9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>
              <a:latin typeface="Söhne"/>
            </a:endParaRPr>
          </a:p>
          <a:p>
            <a:pPr algn="l"/>
            <a:endParaRPr lang="pt-BR" dirty="0">
              <a:latin typeface="Söhne"/>
            </a:endParaRPr>
          </a:p>
          <a:p>
            <a:pPr algn="l"/>
            <a:endParaRPr lang="pt-BR" dirty="0">
              <a:latin typeface="Söhne"/>
            </a:endParaRPr>
          </a:p>
        </p:txBody>
      </p:sp>
      <p:sp>
        <p:nvSpPr>
          <p:cNvPr id="11" name="Título 10">
            <a:extLst>
              <a:ext uri="{FF2B5EF4-FFF2-40B4-BE49-F238E27FC236}">
                <a16:creationId xmlns:a16="http://schemas.microsoft.com/office/drawing/2014/main" id="{FBECF48D-AB85-546A-99AA-C77393B7C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6773"/>
            <a:ext cx="10515600" cy="1325563"/>
          </a:xfrm>
        </p:spPr>
        <p:txBody>
          <a:bodyPr/>
          <a:lstStyle/>
          <a:p>
            <a:pPr algn="ctr"/>
            <a:r>
              <a:rPr lang="pt-BR" sz="4000" dirty="0"/>
              <a:t>EQUIPARAÇÃO ÀS EXPORTAÇÕES</a:t>
            </a:r>
            <a:br>
              <a:rPr lang="pt-BR" sz="4000" dirty="0"/>
            </a:br>
            <a:r>
              <a:rPr lang="pt-BR" sz="3600" dirty="0"/>
              <a:t>DAS OPERAÇÕES INTERNAS NA ZFM</a:t>
            </a:r>
            <a:endParaRPr lang="pt-BR" dirty="0"/>
          </a:p>
        </p:txBody>
      </p:sp>
      <p:sp>
        <p:nvSpPr>
          <p:cNvPr id="12" name="Espaço Reservado para Conteúdo 11">
            <a:extLst>
              <a:ext uri="{FF2B5EF4-FFF2-40B4-BE49-F238E27FC236}">
                <a16:creationId xmlns:a16="http://schemas.microsoft.com/office/drawing/2014/main" id="{92BD0BE7-4A40-69C6-4746-56DAC0E31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PGFN: </a:t>
            </a:r>
            <a:r>
              <a:rPr lang="pt-BR" sz="2400" dirty="0"/>
              <a:t>Parecer PGFN/CRJ/Nº 1.743, de 2016; e Parecer SEI nº 3.501/2022/ME Ato Declaratório PGFN nº 4, de 2017; Parecer SEI nº 2843/2023/MF, aprovado pelo Despacho nº 294/2023/PGFN-MF.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RECEITA FEDERAL: </a:t>
            </a:r>
          </a:p>
          <a:p>
            <a:r>
              <a:rPr lang="pt-B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SOLUÇÃO DE CONSULTA COSIT Nº 186, 24 JUNHO 2024</a:t>
            </a:r>
            <a:endParaRPr lang="pt-BR" sz="18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1"/>
            <a:r>
              <a:rPr lang="pt-BR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Assunto: Contribuição para o Financiamento da Seguridade Social - 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Cofins</a:t>
            </a:r>
            <a:endParaRPr lang="pt-BR" sz="16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1"/>
            <a:r>
              <a:rPr lang="pt-BR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CUMULATIVIDADE. ZONA FRANCA DE MANAUS. ISENÇÃO. </a:t>
            </a:r>
            <a:r>
              <a:rPr lang="pt-BR" sz="16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VENDAS INTERNAS. REVENDA DE MERCADORIAS PARA PESSOAS FÍSICAS OU JURÍDICAS. “são equiparadas à exportação</a:t>
            </a:r>
          </a:p>
          <a:p>
            <a:pPr marL="457200" lvl="1" indent="0">
              <a:buNone/>
            </a:pPr>
            <a:r>
              <a:rPr lang="pt-BR" sz="16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brasileira para o estrangeiro e não estão sujeitas à incidência da </a:t>
            </a:r>
            <a:r>
              <a:rPr lang="pt-BR" sz="16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Cofins</a:t>
            </a:r>
            <a:r>
              <a:rPr lang="pt-BR" sz="16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.”</a:t>
            </a:r>
            <a:endParaRPr lang="pt-BR" b="1" dirty="0"/>
          </a:p>
          <a:p>
            <a:r>
              <a:rPr lang="pt-BR" sz="1800" b="1" dirty="0">
                <a:solidFill>
                  <a:srgbClr val="000000"/>
                </a:solidFill>
                <a:latin typeface="Arial" panose="020B0604020202020204" pitchFamily="34" charset="0"/>
              </a:rPr>
              <a:t>IN RFB Nº 2.121/2022: </a:t>
            </a:r>
            <a:r>
              <a:rPr lang="pt-BR" sz="18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Arts</a:t>
            </a:r>
            <a:r>
              <a:rPr lang="pt-BR" sz="1800" b="1" dirty="0">
                <a:solidFill>
                  <a:srgbClr val="000000"/>
                </a:solidFill>
                <a:latin typeface="Arial" panose="020B0604020202020204" pitchFamily="34" charset="0"/>
              </a:rPr>
              <a:t>. 83 e 528 </a:t>
            </a:r>
          </a:p>
          <a:p>
            <a:pPr marL="0" indent="0">
              <a:buNone/>
            </a:pPr>
            <a:r>
              <a:rPr lang="pt-BR" sz="16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“Art. 83. Ficam reduzidas a 0% (zero por cento) as alíquotas da Contribuição para o PIS/Pasep e da </a:t>
            </a:r>
            <a:r>
              <a:rPr lang="pt-BR" sz="16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Cofins</a:t>
            </a:r>
            <a:r>
              <a:rPr lang="pt-BR" sz="16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incidentes sobre a receita decorrente da </a:t>
            </a:r>
            <a:r>
              <a:rPr lang="pt-BR" sz="1600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venda de mercadoria de origem nacional por pessoa jurídicas estabelecidas na ZFM para outras pessoas jurídicas ali estabelecidas</a:t>
            </a:r>
            <a:r>
              <a:rPr lang="pt-BR" sz="16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nos termos do art. 528”</a:t>
            </a:r>
            <a:endParaRPr lang="pt-BR" sz="1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1544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A424029F-38C2-964B-CD6A-9B625F273C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97"/>
            <a:ext cx="12191999" cy="6858000"/>
          </a:xfrm>
          <a:prstGeom prst="rect">
            <a:avLst/>
          </a:prstGeom>
        </p:spPr>
      </p:pic>
      <p:sp>
        <p:nvSpPr>
          <p:cNvPr id="13" name="Título 12">
            <a:extLst>
              <a:ext uri="{FF2B5EF4-FFF2-40B4-BE49-F238E27FC236}">
                <a16:creationId xmlns:a16="http://schemas.microsoft.com/office/drawing/2014/main" id="{C7BBB418-AE66-2FFF-860B-E4301E01E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31385"/>
            <a:ext cx="10515600" cy="1325563"/>
          </a:xfrm>
        </p:spPr>
        <p:txBody>
          <a:bodyPr/>
          <a:lstStyle/>
          <a:p>
            <a:r>
              <a:rPr lang="pt-BR" dirty="0"/>
              <a:t>A ZFM COMERCIAL ESTÁ DESCARACTERIZADA</a:t>
            </a:r>
          </a:p>
        </p:txBody>
      </p:sp>
      <p:sp>
        <p:nvSpPr>
          <p:cNvPr id="14" name="Espaço Reservado para Texto 13">
            <a:extLst>
              <a:ext uri="{FF2B5EF4-FFF2-40B4-BE49-F238E27FC236}">
                <a16:creationId xmlns:a16="http://schemas.microsoft.com/office/drawing/2014/main" id="{E5740F25-99E8-7A19-9E97-064591406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O PLP 68/23 NÃO CONTEMPLA OPERAÇÕES INTERNAS DA ZFM: 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8A268612-88D9-419C-9302-105B28B511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2505075"/>
            <a:ext cx="5160963" cy="3684588"/>
          </a:xfrm>
        </p:spPr>
        <p:txBody>
          <a:bodyPr>
            <a:normAutofit/>
          </a:bodyPr>
          <a:lstStyle/>
          <a:p>
            <a:r>
              <a:rPr lang="pt-BR" sz="1800" dirty="0"/>
              <a:t>Art. 442: INCENTIVO DA PJ DE FORA DA ZFM: </a:t>
            </a:r>
          </a:p>
          <a:p>
            <a:pPr lvl="1"/>
            <a:r>
              <a:rPr lang="pt-BR" sz="1600" dirty="0"/>
              <a:t>Destinação à Contribuinte na ZFM.</a:t>
            </a:r>
          </a:p>
          <a:p>
            <a:pPr lvl="1"/>
            <a:r>
              <a:rPr lang="pt-BR" sz="1600" dirty="0"/>
              <a:t>Alíquota zero da CBS e IBS</a:t>
            </a:r>
          </a:p>
          <a:p>
            <a:pPr lvl="1"/>
            <a:r>
              <a:rPr lang="pt-BR" sz="1600" dirty="0"/>
              <a:t>Crédito das operações antecedentes.</a:t>
            </a:r>
          </a:p>
          <a:p>
            <a:pPr>
              <a:buFont typeface="Wingdings" pitchFamily="2" charset="2"/>
              <a:buChar char="v"/>
            </a:pPr>
            <a:r>
              <a:rPr lang="pt-BR" sz="2000" dirty="0"/>
              <a:t>Tributação Integral da CBS sobre as operações internas de Consumo na ZFM (Art. 449)</a:t>
            </a:r>
          </a:p>
          <a:p>
            <a:pPr>
              <a:buFont typeface="Wingdings" pitchFamily="2" charset="2"/>
              <a:buChar char="v"/>
            </a:pPr>
            <a:endParaRPr lang="pt-BR" sz="2000" dirty="0"/>
          </a:p>
          <a:p>
            <a:pPr>
              <a:buFont typeface="Wingdings" pitchFamily="2" charset="2"/>
              <a:buChar char="Ø"/>
            </a:pPr>
            <a:r>
              <a:rPr lang="pt-BR" sz="2000" dirty="0"/>
              <a:t>NÃO HÁ MECANISMOS PARA COMPENSAR A PERDA DO DIFERENCIAL COMPETITIVO DA ISENÇÃO DO IPI</a:t>
            </a:r>
          </a:p>
          <a:p>
            <a:pPr marL="0" indent="0">
              <a:buNone/>
            </a:pPr>
            <a:endParaRPr lang="pt-BR" sz="2400" dirty="0"/>
          </a:p>
        </p:txBody>
      </p:sp>
      <p:pic>
        <p:nvPicPr>
          <p:cNvPr id="62" name="Espaço Reservado para Conteúdo 61" descr="Mapa&#10;&#10;Descrição gerada automaticamente">
            <a:extLst>
              <a:ext uri="{FF2B5EF4-FFF2-40B4-BE49-F238E27FC236}">
                <a16:creationId xmlns:a16="http://schemas.microsoft.com/office/drawing/2014/main" id="{BC5AE6D1-DD79-7448-6221-DC57E154EB1D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194427" y="2583813"/>
            <a:ext cx="5187098" cy="3630969"/>
          </a:xfr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E71B4D02-8015-BB75-96D9-7DEC6316B50C}"/>
              </a:ext>
            </a:extLst>
          </p:cNvPr>
          <p:cNvSpPr txBox="1"/>
          <p:nvPr/>
        </p:nvSpPr>
        <p:spPr>
          <a:xfrm>
            <a:off x="6194427" y="5904931"/>
            <a:ext cx="3170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>
                <a:hlinkClick r:id="rId5" tooltip="https://www.familysearch.org/wiki/pt/Manaus,_Amazonas_-_Genealogia"/>
              </a:rPr>
              <a:t>Esta Foto</a:t>
            </a:r>
            <a:r>
              <a:rPr lang="pt-BR" sz="900" dirty="0"/>
              <a:t> de Autor Desconhecido está licenciado em </a:t>
            </a:r>
            <a:r>
              <a:rPr lang="pt-BR" sz="900" dirty="0">
                <a:hlinkClick r:id="rId6" tooltip="https://creativecommons.org/licenses/by-sa/3.0/"/>
              </a:rPr>
              <a:t>CC BY-SA</a:t>
            </a:r>
            <a:endParaRPr lang="pt-BR" sz="900" dirty="0"/>
          </a:p>
        </p:txBody>
      </p:sp>
      <p:sp>
        <p:nvSpPr>
          <p:cNvPr id="64" name="Seta Curva para a Direita 63">
            <a:extLst>
              <a:ext uri="{FF2B5EF4-FFF2-40B4-BE49-F238E27FC236}">
                <a16:creationId xmlns:a16="http://schemas.microsoft.com/office/drawing/2014/main" id="{E19ED027-4D4A-7B74-E5AF-8849A663C0C4}"/>
              </a:ext>
            </a:extLst>
          </p:cNvPr>
          <p:cNvSpPr/>
          <p:nvPr/>
        </p:nvSpPr>
        <p:spPr>
          <a:xfrm rot="8960381">
            <a:off x="10590280" y="3710239"/>
            <a:ext cx="470352" cy="1942685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pic>
        <p:nvPicPr>
          <p:cNvPr id="66" name="Gráfico 65" descr="Gráfico de barras com tendência descendente com preenchimento sólido">
            <a:extLst>
              <a:ext uri="{FF2B5EF4-FFF2-40B4-BE49-F238E27FC236}">
                <a16:creationId xmlns:a16="http://schemas.microsoft.com/office/drawing/2014/main" id="{CEC87C40-B4F7-B2DD-2E89-CA22E73B7F7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257772" y="3726099"/>
            <a:ext cx="673198" cy="673198"/>
          </a:xfrm>
          <a:prstGeom prst="rect">
            <a:avLst/>
          </a:prstGeom>
        </p:spPr>
      </p:pic>
      <p:pic>
        <p:nvPicPr>
          <p:cNvPr id="68" name="Gráfico 67" descr="Gráfico de barras com tendência ascendente com preenchimento sólido">
            <a:extLst>
              <a:ext uri="{FF2B5EF4-FFF2-40B4-BE49-F238E27FC236}">
                <a16:creationId xmlns:a16="http://schemas.microsoft.com/office/drawing/2014/main" id="{1AB667A2-9F4C-609E-0E23-FF1DAF41735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336202" y="5398868"/>
            <a:ext cx="676939" cy="676939"/>
          </a:xfrm>
          <a:prstGeom prst="rect">
            <a:avLst/>
          </a:prstGeom>
        </p:spPr>
      </p:pic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EE85DCE-DC58-3757-0A6E-69537DF06A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pt-BR" dirty="0"/>
              <a:t>TRATAMENTO DISCRIMINATÓRIO AO COMÉRCIO DA ZFM</a:t>
            </a:r>
          </a:p>
        </p:txBody>
      </p:sp>
    </p:spTree>
    <p:extLst>
      <p:ext uri="{BB962C8B-B14F-4D97-AF65-F5344CB8AC3E}">
        <p14:creationId xmlns:p14="http://schemas.microsoft.com/office/powerpoint/2010/main" val="942421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A424029F-38C2-964B-CD6A-9B625F273C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13" name="Título 12">
            <a:extLst>
              <a:ext uri="{FF2B5EF4-FFF2-40B4-BE49-F238E27FC236}">
                <a16:creationId xmlns:a16="http://schemas.microsoft.com/office/drawing/2014/main" id="{C7BBB418-AE66-2FFF-860B-E4301E01E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IMPACTOS NA ZFM DO PLP Nº 68/2024</a:t>
            </a:r>
          </a:p>
        </p:txBody>
      </p:sp>
      <p:sp>
        <p:nvSpPr>
          <p:cNvPr id="14" name="Espaço Reservado para Texto 13">
            <a:extLst>
              <a:ext uri="{FF2B5EF4-FFF2-40B4-BE49-F238E27FC236}">
                <a16:creationId xmlns:a16="http://schemas.microsoft.com/office/drawing/2014/main" id="{E5740F25-99E8-7A19-9E97-064591406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INCONSTITUCIONALIDADES MATERIAIS</a:t>
            </a:r>
          </a:p>
        </p:txBody>
      </p:sp>
      <p:graphicFrame>
        <p:nvGraphicFramePr>
          <p:cNvPr id="31" name="Espaço Reservado para Conteúdo 14">
            <a:extLst>
              <a:ext uri="{FF2B5EF4-FFF2-40B4-BE49-F238E27FC236}">
                <a16:creationId xmlns:a16="http://schemas.microsoft.com/office/drawing/2014/main" id="{F93365E6-FC63-4F3D-E0A9-6FA0487506C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59951028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7722FA3C-A0A6-73D1-AD0C-0E4FCB941C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>MASSA SALARIAL E EMPREGOS!</a:t>
            </a:r>
          </a:p>
        </p:txBody>
      </p:sp>
      <p:sp>
        <p:nvSpPr>
          <p:cNvPr id="29" name="Espaço Reservado para Conteúdo 28">
            <a:extLst>
              <a:ext uri="{FF2B5EF4-FFF2-40B4-BE49-F238E27FC236}">
                <a16:creationId xmlns:a16="http://schemas.microsoft.com/office/drawing/2014/main" id="{4F98CB24-FA1D-9B43-9CEB-228517B9BF3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pt-BR" sz="2000" dirty="0"/>
          </a:p>
          <a:p>
            <a:r>
              <a:rPr lang="pt-BR" sz="2000" dirty="0"/>
              <a:t>IMPACTO NO VAREJO:</a:t>
            </a:r>
          </a:p>
          <a:p>
            <a:pPr lvl="1"/>
            <a:r>
              <a:rPr lang="pt-BR" sz="1600" dirty="0"/>
              <a:t>REDUÇÃO DE 63,8 MIL POSTOS DE TRABALHO;</a:t>
            </a:r>
          </a:p>
          <a:p>
            <a:pPr lvl="1"/>
            <a:r>
              <a:rPr lang="pt-BR" sz="1600" dirty="0"/>
              <a:t>REDUÇÃO DE 1,78 BILHÃO DE MASSA SALARIAL /ANO.</a:t>
            </a:r>
          </a:p>
          <a:p>
            <a:r>
              <a:rPr lang="pt-BR" sz="2000" dirty="0"/>
              <a:t>IMPACTO NO DISTRIBUIDOR E ATACADO:</a:t>
            </a:r>
          </a:p>
          <a:p>
            <a:pPr lvl="1"/>
            <a:r>
              <a:rPr lang="pt-BR" sz="1600" dirty="0"/>
              <a:t>É MAIS GRAVE: ALÉM DA PERDA DO INCENTIVO AO EMPREENDIMENTO LOCALIZADO NA ZFM, É CONCEDIDO INCENTIVO AO EMPRNDIMENTO LOCALIZADO FORA DA ZFM NAS OPERAÇÕES DESTINADAS À ZFM.</a:t>
            </a:r>
          </a:p>
          <a:p>
            <a:endParaRPr lang="pt-BR" sz="2000" dirty="0"/>
          </a:p>
          <a:p>
            <a:endParaRPr lang="pt-BR" sz="2000" dirty="0"/>
          </a:p>
        </p:txBody>
      </p:sp>
      <p:sp>
        <p:nvSpPr>
          <p:cNvPr id="9" name="Espaço Reservado para Conteúdo 14">
            <a:extLst>
              <a:ext uri="{FF2B5EF4-FFF2-40B4-BE49-F238E27FC236}">
                <a16:creationId xmlns:a16="http://schemas.microsoft.com/office/drawing/2014/main" id="{B239A1DE-4927-B20C-0C53-D5492F6A3BB3}"/>
              </a:ext>
            </a:extLst>
          </p:cNvPr>
          <p:cNvSpPr txBox="1">
            <a:spLocks/>
          </p:cNvSpPr>
          <p:nvPr/>
        </p:nvSpPr>
        <p:spPr>
          <a:xfrm>
            <a:off x="6199095" y="2549899"/>
            <a:ext cx="5157787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519432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A424029F-38C2-964B-CD6A-9B625F273C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13" name="Título 12">
            <a:extLst>
              <a:ext uri="{FF2B5EF4-FFF2-40B4-BE49-F238E27FC236}">
                <a16:creationId xmlns:a16="http://schemas.microsoft.com/office/drawing/2014/main" id="{C7BBB418-AE66-2FFF-860B-E4301E01E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PROPOSTA 1</a:t>
            </a:r>
          </a:p>
        </p:txBody>
      </p:sp>
      <p:sp>
        <p:nvSpPr>
          <p:cNvPr id="14" name="Espaço Reservado para Texto 13">
            <a:extLst>
              <a:ext uri="{FF2B5EF4-FFF2-40B4-BE49-F238E27FC236}">
                <a16:creationId xmlns:a16="http://schemas.microsoft.com/office/drawing/2014/main" id="{E5740F25-99E8-7A19-9E97-064591406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INCLUSÃO DE §§ 1 E 2 NO ART. 449 PARA: 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8A268612-88D9-419C-9302-105B28B511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Reduzir a alíquota da CBS para zero nas operações com bens e serviços originadas na Zona Franca de Manaus para seu consumo interno.</a:t>
            </a:r>
          </a:p>
          <a:p>
            <a:r>
              <a:rPr lang="pt-BR" sz="2000" dirty="0"/>
              <a:t>Apropriação e utilização de créditos relativos às operações antecedentes</a:t>
            </a:r>
          </a:p>
          <a:p>
            <a:r>
              <a:rPr lang="pt-BR" sz="2000" dirty="0"/>
              <a:t>Tratamento não extensivo ao IBS consoante o §5º do Art. 92-B do ADCT.</a:t>
            </a:r>
            <a:endParaRPr lang="pt-BR" sz="1600" dirty="0"/>
          </a:p>
          <a:p>
            <a:pPr lvl="1"/>
            <a:endParaRPr lang="pt-BR" sz="1600" dirty="0"/>
          </a:p>
          <a:p>
            <a:pPr lvl="1"/>
            <a:endParaRPr lang="pt-BR" sz="2000" dirty="0"/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7722FA3C-A0A6-73D1-AD0C-0E4FCB941C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JUSTIFICAÇÃO</a:t>
            </a:r>
          </a:p>
        </p:txBody>
      </p:sp>
      <p:sp>
        <p:nvSpPr>
          <p:cNvPr id="29" name="Espaço Reservado para Conteúdo 28">
            <a:extLst>
              <a:ext uri="{FF2B5EF4-FFF2-40B4-BE49-F238E27FC236}">
                <a16:creationId xmlns:a16="http://schemas.microsoft.com/office/drawing/2014/main" id="{4F98CB24-FA1D-9B43-9CEB-228517B9BF3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Eliminar a distorção da decisão de consumo do comércio de fora da ZFM, em observância ao princípio da neutralidade da CBS, previsto no Art. 2º do PLP Nº 68/24;</a:t>
            </a:r>
          </a:p>
          <a:p>
            <a:r>
              <a:rPr lang="pt-BR" sz="2000" dirty="0"/>
              <a:t>Atender ao Art. 92-B do ADCT (EC 132/23): Manter o diferencial competitivo à ZFM, assegurado pelo Art. 40 e 92-A;</a:t>
            </a:r>
          </a:p>
          <a:p>
            <a:r>
              <a:rPr lang="pt-BR" sz="2000" dirty="0"/>
              <a:t>Contribuir para a redução das desigualdades sociais e econômicas entre as regiões, conforme os Art. 3º, III, Art. 43, §2º, III e Art. 170, VII da CRFB.</a:t>
            </a:r>
          </a:p>
          <a:p>
            <a:endParaRPr lang="pt-BR" sz="2000" dirty="0"/>
          </a:p>
          <a:p>
            <a:endParaRPr lang="pt-BR" sz="2000" dirty="0"/>
          </a:p>
          <a:p>
            <a:endParaRPr lang="pt-BR" sz="2000" dirty="0"/>
          </a:p>
        </p:txBody>
      </p:sp>
      <p:sp>
        <p:nvSpPr>
          <p:cNvPr id="9" name="Espaço Reservado para Conteúdo 14">
            <a:extLst>
              <a:ext uri="{FF2B5EF4-FFF2-40B4-BE49-F238E27FC236}">
                <a16:creationId xmlns:a16="http://schemas.microsoft.com/office/drawing/2014/main" id="{B239A1DE-4927-B20C-0C53-D5492F6A3BB3}"/>
              </a:ext>
            </a:extLst>
          </p:cNvPr>
          <p:cNvSpPr txBox="1">
            <a:spLocks/>
          </p:cNvSpPr>
          <p:nvPr/>
        </p:nvSpPr>
        <p:spPr>
          <a:xfrm>
            <a:off x="6199095" y="2549899"/>
            <a:ext cx="5157787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007109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A424029F-38C2-964B-CD6A-9B625F273C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13" name="Título 12">
            <a:extLst>
              <a:ext uri="{FF2B5EF4-FFF2-40B4-BE49-F238E27FC236}">
                <a16:creationId xmlns:a16="http://schemas.microsoft.com/office/drawing/2014/main" id="{C7BBB418-AE66-2FFF-860B-E4301E01E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PROPOSTA 1 – BASE JURÍDICA</a:t>
            </a:r>
          </a:p>
        </p:txBody>
      </p:sp>
      <p:sp>
        <p:nvSpPr>
          <p:cNvPr id="14" name="Espaço Reservado para Texto 13">
            <a:extLst>
              <a:ext uri="{FF2B5EF4-FFF2-40B4-BE49-F238E27FC236}">
                <a16:creationId xmlns:a16="http://schemas.microsoft.com/office/drawing/2014/main" id="{E5740F25-99E8-7A19-9E97-064591406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2400" b="1" dirty="0"/>
              <a:t>BASE JURÍDICA:</a:t>
            </a:r>
            <a:r>
              <a:rPr lang="pt-BR" dirty="0"/>
              <a:t> 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8A268612-88D9-419C-9302-105B28B511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pt-BR" sz="2000" b="1" dirty="0"/>
          </a:p>
          <a:p>
            <a:r>
              <a:rPr lang="pt-BR" sz="2000" dirty="0"/>
              <a:t>Art. 8º do PLP Nº 68/24 c/c com o Art. 4º do Decreto-Lei Nº 288/67, finalidades da Zona Franca de Manaus.</a:t>
            </a:r>
            <a:endParaRPr lang="pt-BR" sz="1600" dirty="0"/>
          </a:p>
          <a:p>
            <a:pPr lvl="1"/>
            <a:endParaRPr lang="pt-BR" sz="2000" dirty="0"/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7722FA3C-A0A6-73D1-AD0C-0E4FCB941C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pt-BR" dirty="0"/>
              <a:t>EQUIPARAÇÃO À EXPORTAÇÃO</a:t>
            </a:r>
          </a:p>
        </p:txBody>
      </p:sp>
      <p:sp>
        <p:nvSpPr>
          <p:cNvPr id="29" name="Espaço Reservado para Conteúdo 28">
            <a:extLst>
              <a:ext uri="{FF2B5EF4-FFF2-40B4-BE49-F238E27FC236}">
                <a16:creationId xmlns:a16="http://schemas.microsoft.com/office/drawing/2014/main" id="{4F98CB24-FA1D-9B43-9CEB-228517B9BF3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endParaRPr lang="pt-BR" sz="2000" dirty="0"/>
          </a:p>
          <a:p>
            <a:r>
              <a:rPr lang="pt-BR" sz="2000" dirty="0"/>
              <a:t>A operação de venda para a ZFM é equiparada à exportação, nos termos do Art. 4º do Decreto-Lei Nº 288/67, aplicável às operações originadas na própria área da ZFM, consoante jurisprudência pacífica do STJ, bem como destinadas à pessoas físicas ou jurídicas;</a:t>
            </a:r>
          </a:p>
          <a:p>
            <a:r>
              <a:rPr lang="pt-BR" sz="2000" dirty="0"/>
              <a:t>A imunidade das exportações tem caráter objetivo, sendo configurada pela destinação de bens e serviços ao exterior, não sendo relevante a qualificação do destinatário, se pessoa física ou jurídica, salvo exceções.</a:t>
            </a:r>
          </a:p>
          <a:p>
            <a:endParaRPr lang="pt-BR" sz="2000" dirty="0"/>
          </a:p>
          <a:p>
            <a:endParaRPr lang="pt-BR" sz="2000" dirty="0"/>
          </a:p>
        </p:txBody>
      </p:sp>
      <p:sp>
        <p:nvSpPr>
          <p:cNvPr id="9" name="Espaço Reservado para Conteúdo 14">
            <a:extLst>
              <a:ext uri="{FF2B5EF4-FFF2-40B4-BE49-F238E27FC236}">
                <a16:creationId xmlns:a16="http://schemas.microsoft.com/office/drawing/2014/main" id="{B239A1DE-4927-B20C-0C53-D5492F6A3BB3}"/>
              </a:ext>
            </a:extLst>
          </p:cNvPr>
          <p:cNvSpPr txBox="1">
            <a:spLocks/>
          </p:cNvSpPr>
          <p:nvPr/>
        </p:nvSpPr>
        <p:spPr>
          <a:xfrm>
            <a:off x="6199095" y="2549899"/>
            <a:ext cx="5157787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15772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2D395-90E8-FD68-4AB1-7A03AB1D7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EE7D954D-350C-96E6-2737-729F168A6C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13" name="Título 12">
            <a:extLst>
              <a:ext uri="{FF2B5EF4-FFF2-40B4-BE49-F238E27FC236}">
                <a16:creationId xmlns:a16="http://schemas.microsoft.com/office/drawing/2014/main" id="{C91DCFA2-DC59-F968-BAA9-B008BB7EC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PROPOSTA 2</a:t>
            </a:r>
          </a:p>
        </p:txBody>
      </p:sp>
      <p:sp>
        <p:nvSpPr>
          <p:cNvPr id="14" name="Espaço Reservado para Texto 13">
            <a:extLst>
              <a:ext uri="{FF2B5EF4-FFF2-40B4-BE49-F238E27FC236}">
                <a16:creationId xmlns:a16="http://schemas.microsoft.com/office/drawing/2014/main" id="{42A59B21-8407-6781-A6AE-0E6A1237AF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2400" b="1" dirty="0"/>
              <a:t>ALTERAÇÃO DO ART. 441:</a:t>
            </a:r>
            <a:r>
              <a:rPr lang="pt-BR" dirty="0"/>
              <a:t> 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EFD1EE2A-A2D4-05AC-A449-872C2AE0D21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1600" dirty="0"/>
              <a:t>Art. 441. Fica suspensa a incidência do IBS e da CBS na importação de bem material realizada por pessoa jurídica habilitada nos termos do Art. 440, para industrialização ou consumo na Zona Franca de Manaus.</a:t>
            </a:r>
          </a:p>
          <a:p>
            <a:pPr marL="0" indent="0">
              <a:buNone/>
            </a:pPr>
            <a:r>
              <a:rPr lang="pt-BR" sz="1600" dirty="0"/>
              <a:t>[...]</a:t>
            </a:r>
          </a:p>
          <a:p>
            <a:pPr marL="0" indent="0">
              <a:buNone/>
            </a:pPr>
            <a:r>
              <a:rPr lang="pt-BR" sz="1600" dirty="0"/>
              <a:t>Exclusão (revogação) do Inciso II do §1º.</a:t>
            </a:r>
          </a:p>
          <a:p>
            <a:pPr marL="0" indent="0">
              <a:buNone/>
            </a:pPr>
            <a:r>
              <a:rPr lang="pt-BR" sz="1600" dirty="0"/>
              <a:t>(II - bens de uso e consumo pessoal de que trata o art. 30, salvo se demonstrado que são necessários ao desenvolvimento da atividade do contribuinte vinculada ao projeto econômico aprovado.)</a:t>
            </a:r>
          </a:p>
          <a:p>
            <a:pPr lvl="1"/>
            <a:endParaRPr lang="pt-BR" sz="2000" dirty="0"/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02C3FD12-2B06-29DE-5F32-8E475199C1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pt-BR" dirty="0"/>
              <a:t>JUSTIFICAÇÃO:</a:t>
            </a:r>
          </a:p>
        </p:txBody>
      </p:sp>
      <p:sp>
        <p:nvSpPr>
          <p:cNvPr id="29" name="Espaço Reservado para Conteúdo 28">
            <a:extLst>
              <a:ext uri="{FF2B5EF4-FFF2-40B4-BE49-F238E27FC236}">
                <a16:creationId xmlns:a16="http://schemas.microsoft.com/office/drawing/2014/main" id="{8BF4803E-03E1-9E50-2DD6-B71C2FC61A4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Trata-se de medida compensatória, prevista no Art. 92-B do ADCT (EC Nº 132/20023) em face da redução à zero da alíquota de IPI de que trata o art. 450 do presente PLP Nº 68/2024.</a:t>
            </a:r>
          </a:p>
          <a:p>
            <a:r>
              <a:rPr lang="pt-BR" sz="2000" dirty="0"/>
              <a:t>O grande diferencial da ZFM é o IPI e com a redução a zero das alíquotas do IPI para produtos não fabricados na ZFM, o comércio dessa área sofrerá perda de competividade frente ao comércio eletrônico, com risco real de perda de empregos e/ou empreendimentos atuais e novos.</a:t>
            </a:r>
          </a:p>
          <a:p>
            <a:endParaRPr lang="pt-BR" sz="2000" dirty="0"/>
          </a:p>
          <a:p>
            <a:endParaRPr lang="pt-BR" sz="2000" dirty="0"/>
          </a:p>
        </p:txBody>
      </p:sp>
      <p:sp>
        <p:nvSpPr>
          <p:cNvPr id="9" name="Espaço Reservado para Conteúdo 14">
            <a:extLst>
              <a:ext uri="{FF2B5EF4-FFF2-40B4-BE49-F238E27FC236}">
                <a16:creationId xmlns:a16="http://schemas.microsoft.com/office/drawing/2014/main" id="{B7E06DB1-3074-AAE4-2BCD-7B2317E624E5}"/>
              </a:ext>
            </a:extLst>
          </p:cNvPr>
          <p:cNvSpPr txBox="1">
            <a:spLocks/>
          </p:cNvSpPr>
          <p:nvPr/>
        </p:nvSpPr>
        <p:spPr>
          <a:xfrm>
            <a:off x="6199095" y="2549899"/>
            <a:ext cx="5157787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309854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7996</TotalTime>
  <Words>3154</Words>
  <Application>Microsoft Macintosh PowerPoint</Application>
  <PresentationFormat>Widescreen</PresentationFormat>
  <Paragraphs>181</Paragraphs>
  <Slides>10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20" baseType="lpstr">
      <vt:lpstr>Aptos</vt:lpstr>
      <vt:lpstr>Arial</vt:lpstr>
      <vt:lpstr>Calibri</vt:lpstr>
      <vt:lpstr>Calibri Light</vt:lpstr>
      <vt:lpstr>rawline</vt:lpstr>
      <vt:lpstr>Söhne</vt:lpstr>
      <vt:lpstr>Times New Roman</vt:lpstr>
      <vt:lpstr>Verdana</vt:lpstr>
      <vt:lpstr>Wingdings</vt:lpstr>
      <vt:lpstr>Tema do Office</vt:lpstr>
      <vt:lpstr>AUDIÊNCIA PÚBLICA – CCJ - REFORMA TRIBUTÁRIA</vt:lpstr>
      <vt:lpstr>EC Nº 132 REFORÇOU IMUNIDADES DA ZFM </vt:lpstr>
      <vt:lpstr>EQUIPARAÇÃO ÀS EXPORTAÇÕES DAS OPERAÇÕES INTERNAS NA ZFM</vt:lpstr>
      <vt:lpstr>EQUIPARAÇÃO ÀS EXPORTAÇÕES DAS OPERAÇÕES INTERNAS NA ZFM</vt:lpstr>
      <vt:lpstr>A ZFM COMERCIAL ESTÁ DESCARACTERIZADA</vt:lpstr>
      <vt:lpstr>IMPACTOS NA ZFM DO PLP Nº 68/2024</vt:lpstr>
      <vt:lpstr>PROPOSTA 1</vt:lpstr>
      <vt:lpstr>PROPOSTA 1 – BASE JURÍDICA</vt:lpstr>
      <vt:lpstr>PROPOSTA 2</vt:lpstr>
      <vt:lpstr>DECLARAÇÕES FINAIS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CDL MANAUS</dc:creator>
  <cp:keywords/>
  <dc:description/>
  <cp:lastModifiedBy>hamilton caminha</cp:lastModifiedBy>
  <cp:revision>28</cp:revision>
  <cp:lastPrinted>2024-06-13T16:27:50Z</cp:lastPrinted>
  <dcterms:created xsi:type="dcterms:W3CDTF">2023-07-24T13:30:24Z</dcterms:created>
  <dcterms:modified xsi:type="dcterms:W3CDTF">2024-11-19T15:32:21Z</dcterms:modified>
  <cp:category/>
</cp:coreProperties>
</file>