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1339" r:id="rId2"/>
    <p:sldId id="314" r:id="rId3"/>
    <p:sldId id="260" r:id="rId4"/>
    <p:sldId id="328" r:id="rId5"/>
    <p:sldId id="267" r:id="rId6"/>
    <p:sldId id="321" r:id="rId7"/>
    <p:sldId id="1354" r:id="rId8"/>
    <p:sldId id="323" r:id="rId9"/>
    <p:sldId id="1362" r:id="rId10"/>
    <p:sldId id="335" r:id="rId11"/>
    <p:sldId id="1364" r:id="rId12"/>
    <p:sldId id="1365" r:id="rId13"/>
    <p:sldId id="324" r:id="rId14"/>
    <p:sldId id="1366" r:id="rId15"/>
    <p:sldId id="1367" r:id="rId16"/>
    <p:sldId id="1347" r:id="rId17"/>
    <p:sldId id="1363" r:id="rId18"/>
    <p:sldId id="290" r:id="rId19"/>
    <p:sldId id="334" r:id="rId20"/>
    <p:sldId id="308" r:id="rId21"/>
    <p:sldId id="319" r:id="rId22"/>
    <p:sldId id="1361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7D1"/>
    <a:srgbClr val="212D31"/>
    <a:srgbClr val="E0BD9A"/>
    <a:srgbClr val="1A3F3C"/>
    <a:srgbClr val="002827"/>
    <a:srgbClr val="00540D"/>
    <a:srgbClr val="315AA0"/>
    <a:srgbClr val="002F0B"/>
    <a:srgbClr val="232B30"/>
    <a:srgbClr val="BE6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05"/>
    <p:restoredTop sz="95964"/>
  </p:normalViewPr>
  <p:slideViewPr>
    <p:cSldViewPr snapToGrid="0" snapToObjects="1">
      <p:cViewPr varScale="1">
        <p:scale>
          <a:sx n="72" d="100"/>
          <a:sy n="72" d="100"/>
        </p:scale>
        <p:origin x="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7.svg"/><Relationship Id="rId1" Type="http://schemas.openxmlformats.org/officeDocument/2006/relationships/image" Target="../media/image24.png"/><Relationship Id="rId6" Type="http://schemas.openxmlformats.org/officeDocument/2006/relationships/image" Target="../media/image31.svg"/><Relationship Id="rId5" Type="http://schemas.openxmlformats.org/officeDocument/2006/relationships/image" Target="../media/image26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366D5-6603-43A3-80D4-3EB4B5E4ED6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15B521-F239-4CC4-9464-00E5DAA97C0B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15651D13-1A4E-4A98-A8E7-4D2D058A9230}" type="parTrans" cxnId="{4C76C8DC-2CFA-4276-A05D-4592464BC321}">
      <dgm:prSet/>
      <dgm:spPr/>
      <dgm:t>
        <a:bodyPr/>
        <a:lstStyle/>
        <a:p>
          <a:endParaRPr lang="en-US"/>
        </a:p>
      </dgm:t>
    </dgm:pt>
    <dgm:pt modelId="{0193D568-0551-4822-BF7F-2173E34D8080}" type="sibTrans" cxnId="{4C76C8DC-2CFA-4276-A05D-4592464BC321}">
      <dgm:prSet/>
      <dgm:spPr/>
      <dgm:t>
        <a:bodyPr/>
        <a:lstStyle/>
        <a:p>
          <a:endParaRPr lang="en-US"/>
        </a:p>
      </dgm:t>
    </dgm:pt>
    <dgm:pt modelId="{D3CBC55C-1235-4D39-80C8-1FC6919493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b="1" baseline="0" dirty="0"/>
            <a:t>Geração de Documentos, </a:t>
          </a:r>
          <a:r>
            <a:rPr lang="pt-BR" sz="1600" b="0" baseline="0" dirty="0"/>
            <a:t>como</a:t>
          </a:r>
          <a:r>
            <a:rPr lang="pt-BR" sz="1600" b="1" baseline="0" dirty="0"/>
            <a:t> </a:t>
          </a:r>
          <a:r>
            <a:rPr lang="pt-BR" sz="1600" b="0" baseline="0" dirty="0"/>
            <a:t>despachos de expediente, relatórios administrativos da Vara, minuta de relatório de voto, sugestão de sentença</a:t>
          </a:r>
          <a:endParaRPr lang="en-US" sz="1600" dirty="0"/>
        </a:p>
      </dgm:t>
    </dgm:pt>
    <dgm:pt modelId="{D626BEB9-8A53-4BB9-96CD-2C89E05B2E38}" type="parTrans" cxnId="{E29FB0C3-7F0C-4292-9CDA-575080DD5CC8}">
      <dgm:prSet/>
      <dgm:spPr/>
      <dgm:t>
        <a:bodyPr/>
        <a:lstStyle/>
        <a:p>
          <a:endParaRPr lang="en-US"/>
        </a:p>
      </dgm:t>
    </dgm:pt>
    <dgm:pt modelId="{C801EB87-4C5C-45FA-8A78-1221A2151999}" type="sibTrans" cxnId="{E29FB0C3-7F0C-4292-9CDA-575080DD5CC8}">
      <dgm:prSet/>
      <dgm:spPr/>
      <dgm:t>
        <a:bodyPr/>
        <a:lstStyle/>
        <a:p>
          <a:endParaRPr lang="en-US"/>
        </a:p>
      </dgm:t>
    </dgm:pt>
    <dgm:pt modelId="{90E0C9CB-EF11-423B-A394-B98E899BAD4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b="1" baseline="0" dirty="0"/>
            <a:t>Detectar fraude e corrupção</a:t>
          </a:r>
          <a:r>
            <a:rPr lang="pt-BR" sz="1600" baseline="0" dirty="0"/>
            <a:t>, analisando o conjunto probatórios dos autos e bancos de dados oficiais, em busca da verdade real</a:t>
          </a:r>
          <a:endParaRPr lang="en-US" sz="1600" dirty="0"/>
        </a:p>
      </dgm:t>
    </dgm:pt>
    <dgm:pt modelId="{9D389C7A-73CB-4238-92D8-2F2EE1017CAA}" type="parTrans" cxnId="{22FFBC55-5718-4E0D-90CB-D4BADA604587}">
      <dgm:prSet/>
      <dgm:spPr/>
      <dgm:t>
        <a:bodyPr/>
        <a:lstStyle/>
        <a:p>
          <a:endParaRPr lang="en-US"/>
        </a:p>
      </dgm:t>
    </dgm:pt>
    <dgm:pt modelId="{F11649E0-447E-4FCC-8F49-62225A074266}" type="sibTrans" cxnId="{22FFBC55-5718-4E0D-90CB-D4BADA604587}">
      <dgm:prSet/>
      <dgm:spPr/>
      <dgm:t>
        <a:bodyPr/>
        <a:lstStyle/>
        <a:p>
          <a:endParaRPr lang="en-US"/>
        </a:p>
      </dgm:t>
    </dgm:pt>
    <dgm:pt modelId="{1B87AC32-EA69-42B3-A91F-62EAF171DB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b="1" baseline="0" dirty="0"/>
            <a:t>Acesso à justiça respostas mais céleres </a:t>
          </a:r>
          <a:r>
            <a:rPr lang="pt-BR" sz="1600" baseline="0" dirty="0"/>
            <a:t>e tratamento adequado das ações massivas e das ações predatórias</a:t>
          </a:r>
          <a:endParaRPr lang="en-US" sz="1600" dirty="0"/>
        </a:p>
      </dgm:t>
    </dgm:pt>
    <dgm:pt modelId="{B6FCC297-0F19-4778-9FF0-505D942FDAB7}" type="parTrans" cxnId="{3055521E-237A-4649-86A6-4E7D284D3702}">
      <dgm:prSet/>
      <dgm:spPr/>
      <dgm:t>
        <a:bodyPr/>
        <a:lstStyle/>
        <a:p>
          <a:endParaRPr lang="en-US"/>
        </a:p>
      </dgm:t>
    </dgm:pt>
    <dgm:pt modelId="{B764C1A9-D70A-4ED5-B163-9088B71CCF7A}" type="sibTrans" cxnId="{3055521E-237A-4649-86A6-4E7D284D3702}">
      <dgm:prSet/>
      <dgm:spPr/>
      <dgm:t>
        <a:bodyPr/>
        <a:lstStyle/>
        <a:p>
          <a:endParaRPr lang="en-US"/>
        </a:p>
      </dgm:t>
    </dgm:pt>
    <dgm:pt modelId="{BAFECBF5-FD74-40DB-8665-530C51F060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b="1" baseline="0" dirty="0"/>
            <a:t>Monitoramento de execução de sentenças e expedição de Mandados</a:t>
          </a:r>
          <a:r>
            <a:rPr lang="pt-BR" sz="1600" baseline="0" dirty="0"/>
            <a:t>, reportando o cumprimento de sentenças judiciais ou expedição de mandados</a:t>
          </a:r>
          <a:endParaRPr lang="en-US" sz="1600" dirty="0"/>
        </a:p>
      </dgm:t>
    </dgm:pt>
    <dgm:pt modelId="{9D093560-FAE8-4D74-8A8A-87D7025F99DA}" type="parTrans" cxnId="{AFAD8F96-76BA-4993-8251-7AF3AFBCA42B}">
      <dgm:prSet/>
      <dgm:spPr/>
      <dgm:t>
        <a:bodyPr/>
        <a:lstStyle/>
        <a:p>
          <a:endParaRPr lang="en-US"/>
        </a:p>
      </dgm:t>
    </dgm:pt>
    <dgm:pt modelId="{678D7D29-3C0F-49C9-8E88-22ED7DEEDB10}" type="sibTrans" cxnId="{AFAD8F96-76BA-4993-8251-7AF3AFBCA42B}">
      <dgm:prSet/>
      <dgm:spPr/>
      <dgm:t>
        <a:bodyPr/>
        <a:lstStyle/>
        <a:p>
          <a:endParaRPr lang="en-US"/>
        </a:p>
      </dgm:t>
    </dgm:pt>
    <dgm:pt modelId="{EC9933AF-3784-4938-BB69-62690661E4D9}" type="pres">
      <dgm:prSet presAssocID="{1A7366D5-6603-43A3-80D4-3EB4B5E4ED6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8661D5D-D320-4659-A8EB-ABE8CF98A241}" type="pres">
      <dgm:prSet presAssocID="{5F15B521-F239-4CC4-9464-00E5DAA97C0B}" presName="compNode" presStyleCnt="0"/>
      <dgm:spPr/>
    </dgm:pt>
    <dgm:pt modelId="{E08D4554-DA1E-4160-BAED-ED9F91A450C4}" type="pres">
      <dgm:prSet presAssocID="{5F15B521-F239-4CC4-9464-00E5DAA97C0B}" presName="bgRect" presStyleLbl="bgShp" presStyleIdx="0" presStyleCnt="5" custLinFactY="-38996" custLinFactNeighborX="0" custLinFactNeighborY="-100000"/>
      <dgm:spPr/>
    </dgm:pt>
    <dgm:pt modelId="{5D984081-038D-4642-9D64-3D98FB624D2C}" type="pres">
      <dgm:prSet presAssocID="{5F15B521-F239-4CC4-9464-00E5DAA97C0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união"/>
        </a:ext>
      </dgm:extLst>
    </dgm:pt>
    <dgm:pt modelId="{3BA03C3B-B819-4E21-96BE-1A444B279265}" type="pres">
      <dgm:prSet presAssocID="{5F15B521-F239-4CC4-9464-00E5DAA97C0B}" presName="spaceRect" presStyleCnt="0"/>
      <dgm:spPr/>
    </dgm:pt>
    <dgm:pt modelId="{FB62A7C9-E8B1-48A2-878D-7F49AF35BB2F}" type="pres">
      <dgm:prSet presAssocID="{5F15B521-F239-4CC4-9464-00E5DAA97C0B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246E86B3-1616-4B85-A377-959623154575}" type="pres">
      <dgm:prSet presAssocID="{0193D568-0551-4822-BF7F-2173E34D8080}" presName="sibTrans" presStyleCnt="0"/>
      <dgm:spPr/>
    </dgm:pt>
    <dgm:pt modelId="{B422882B-2D6A-4F4B-9BAE-3ABBF826AA4B}" type="pres">
      <dgm:prSet presAssocID="{D3CBC55C-1235-4D39-80C8-1FC691949355}" presName="compNode" presStyleCnt="0"/>
      <dgm:spPr/>
    </dgm:pt>
    <dgm:pt modelId="{2BBA2D0C-0599-4327-9737-009925006025}" type="pres">
      <dgm:prSet presAssocID="{D3CBC55C-1235-4D39-80C8-1FC691949355}" presName="bgRect" presStyleLbl="bgShp" presStyleIdx="1" presStyleCnt="5"/>
      <dgm:spPr/>
    </dgm:pt>
    <dgm:pt modelId="{CD27EE9E-DFD9-4836-ADBD-7DADE95F6572}" type="pres">
      <dgm:prSet presAssocID="{D3CBC55C-1235-4D39-80C8-1FC69194935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tatísticas"/>
        </a:ext>
      </dgm:extLst>
    </dgm:pt>
    <dgm:pt modelId="{C14A5072-A3C2-4816-9A5C-28850233D920}" type="pres">
      <dgm:prSet presAssocID="{D3CBC55C-1235-4D39-80C8-1FC691949355}" presName="spaceRect" presStyleCnt="0"/>
      <dgm:spPr/>
    </dgm:pt>
    <dgm:pt modelId="{629AB158-0ABD-402F-9A38-F62B13E7A4A2}" type="pres">
      <dgm:prSet presAssocID="{D3CBC55C-1235-4D39-80C8-1FC691949355}" presName="parTx" presStyleLbl="revTx" presStyleIdx="1" presStyleCnt="5" custLinFactNeighborX="-89" custLinFactNeighborY="-12417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C3A7E7E2-9712-4A74-889F-A39CE0547AAE}" type="pres">
      <dgm:prSet presAssocID="{C801EB87-4C5C-45FA-8A78-1221A2151999}" presName="sibTrans" presStyleCnt="0"/>
      <dgm:spPr/>
    </dgm:pt>
    <dgm:pt modelId="{A72F280E-20BA-4E01-A086-D78162087BD2}" type="pres">
      <dgm:prSet presAssocID="{90E0C9CB-EF11-423B-A394-B98E899BAD49}" presName="compNode" presStyleCnt="0"/>
      <dgm:spPr/>
    </dgm:pt>
    <dgm:pt modelId="{E7B99C7A-3E99-416C-920F-4B149BFDAFAA}" type="pres">
      <dgm:prSet presAssocID="{90E0C9CB-EF11-423B-A394-B98E899BAD49}" presName="bgRect" presStyleLbl="bgShp" presStyleIdx="2" presStyleCnt="5"/>
      <dgm:spPr/>
    </dgm:pt>
    <dgm:pt modelId="{12253955-AE61-49A8-AB8C-3B2823D3162D}" type="pres">
      <dgm:prSet presAssocID="{90E0C9CB-EF11-423B-A394-B98E899BAD4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216F1D5-28DD-4330-BAE0-61DADA86E047}" type="pres">
      <dgm:prSet presAssocID="{90E0C9CB-EF11-423B-A394-B98E899BAD49}" presName="spaceRect" presStyleCnt="0"/>
      <dgm:spPr/>
    </dgm:pt>
    <dgm:pt modelId="{1F192F76-35C8-4697-B744-A1CC925D43E4}" type="pres">
      <dgm:prSet presAssocID="{90E0C9CB-EF11-423B-A394-B98E899BAD49}" presName="parTx" presStyleLbl="revTx" presStyleIdx="2" presStyleCnt="5" custLinFactNeighborX="-89" custLinFactNeighborY="-1024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9AA17083-6890-4600-8CA9-CF094C8F50F9}" type="pres">
      <dgm:prSet presAssocID="{F11649E0-447E-4FCC-8F49-62225A074266}" presName="sibTrans" presStyleCnt="0"/>
      <dgm:spPr/>
    </dgm:pt>
    <dgm:pt modelId="{F54DE4E7-CA23-4FD0-A59E-5248DC343A82}" type="pres">
      <dgm:prSet presAssocID="{1B87AC32-EA69-42B3-A91F-62EAF171DB2D}" presName="compNode" presStyleCnt="0"/>
      <dgm:spPr/>
    </dgm:pt>
    <dgm:pt modelId="{8EDCD936-651C-4676-B51B-E8905AF301B6}" type="pres">
      <dgm:prSet presAssocID="{1B87AC32-EA69-42B3-A91F-62EAF171DB2D}" presName="bgRect" presStyleLbl="bgShp" presStyleIdx="3" presStyleCnt="5"/>
      <dgm:spPr/>
    </dgm:pt>
    <dgm:pt modelId="{5BE02B89-37A9-4969-8B31-5825B36FB56D}" type="pres">
      <dgm:prSet presAssocID="{1B87AC32-EA69-42B3-A91F-62EAF171DB2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3945CFCA-0648-4082-882F-26900045FD7D}" type="pres">
      <dgm:prSet presAssocID="{1B87AC32-EA69-42B3-A91F-62EAF171DB2D}" presName="spaceRect" presStyleCnt="0"/>
      <dgm:spPr/>
    </dgm:pt>
    <dgm:pt modelId="{79E5CCAC-62C4-4D0C-B7BB-87AEAEAC8D17}" type="pres">
      <dgm:prSet presAssocID="{1B87AC32-EA69-42B3-A91F-62EAF171DB2D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A1F77197-944E-462B-9BCB-9B72452E7F12}" type="pres">
      <dgm:prSet presAssocID="{B764C1A9-D70A-4ED5-B163-9088B71CCF7A}" presName="sibTrans" presStyleCnt="0"/>
      <dgm:spPr/>
    </dgm:pt>
    <dgm:pt modelId="{00137597-BD53-447E-9B50-336DE44B4C15}" type="pres">
      <dgm:prSet presAssocID="{BAFECBF5-FD74-40DB-8665-530C51F06046}" presName="compNode" presStyleCnt="0"/>
      <dgm:spPr/>
    </dgm:pt>
    <dgm:pt modelId="{0D8060F8-E3F5-44C8-8C3B-76391CAE38FE}" type="pres">
      <dgm:prSet presAssocID="{BAFECBF5-FD74-40DB-8665-530C51F06046}" presName="bgRect" presStyleLbl="bgShp" presStyleIdx="4" presStyleCnt="5"/>
      <dgm:spPr/>
    </dgm:pt>
    <dgm:pt modelId="{8BECEA2A-94EF-43E8-872E-FA6444A27612}" type="pres">
      <dgm:prSet presAssocID="{BAFECBF5-FD74-40DB-8665-530C51F0604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telo"/>
        </a:ext>
      </dgm:extLst>
    </dgm:pt>
    <dgm:pt modelId="{E4F71E83-602C-4E4A-9BA4-67B245CDD881}" type="pres">
      <dgm:prSet presAssocID="{BAFECBF5-FD74-40DB-8665-530C51F06046}" presName="spaceRect" presStyleCnt="0"/>
      <dgm:spPr/>
    </dgm:pt>
    <dgm:pt modelId="{DDFA830B-AA53-46AD-91B5-DE5EE794110E}" type="pres">
      <dgm:prSet presAssocID="{BAFECBF5-FD74-40DB-8665-530C51F06046}" presName="parTx" presStyleLbl="revTx" presStyleIdx="4" presStyleCnt="5" custLinFactNeighborX="-89" custLinFactNeighborY="-583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A366FF76-E729-40B8-9835-A5C77A98613C}" type="presOf" srcId="{1A7366D5-6603-43A3-80D4-3EB4B5E4ED6C}" destId="{EC9933AF-3784-4938-BB69-62690661E4D9}" srcOrd="0" destOrd="0" presId="urn:microsoft.com/office/officeart/2018/2/layout/IconVerticalSolidList"/>
    <dgm:cxn modelId="{E29FB0C3-7F0C-4292-9CDA-575080DD5CC8}" srcId="{1A7366D5-6603-43A3-80D4-3EB4B5E4ED6C}" destId="{D3CBC55C-1235-4D39-80C8-1FC691949355}" srcOrd="1" destOrd="0" parTransId="{D626BEB9-8A53-4BB9-96CD-2C89E05B2E38}" sibTransId="{C801EB87-4C5C-45FA-8A78-1221A2151999}"/>
    <dgm:cxn modelId="{AFAD8F96-76BA-4993-8251-7AF3AFBCA42B}" srcId="{1A7366D5-6603-43A3-80D4-3EB4B5E4ED6C}" destId="{BAFECBF5-FD74-40DB-8665-530C51F06046}" srcOrd="4" destOrd="0" parTransId="{9D093560-FAE8-4D74-8A8A-87D7025F99DA}" sibTransId="{678D7D29-3C0F-49C9-8E88-22ED7DEEDB10}"/>
    <dgm:cxn modelId="{F4014EBD-3B6B-44D7-AD9D-2D7FCF369645}" type="presOf" srcId="{D3CBC55C-1235-4D39-80C8-1FC691949355}" destId="{629AB158-0ABD-402F-9A38-F62B13E7A4A2}" srcOrd="0" destOrd="0" presId="urn:microsoft.com/office/officeart/2018/2/layout/IconVerticalSolidList"/>
    <dgm:cxn modelId="{922D2B9A-9854-493C-ACBB-A3A3A08755A4}" type="presOf" srcId="{BAFECBF5-FD74-40DB-8665-530C51F06046}" destId="{DDFA830B-AA53-46AD-91B5-DE5EE794110E}" srcOrd="0" destOrd="0" presId="urn:microsoft.com/office/officeart/2018/2/layout/IconVerticalSolidList"/>
    <dgm:cxn modelId="{22FFBC55-5718-4E0D-90CB-D4BADA604587}" srcId="{1A7366D5-6603-43A3-80D4-3EB4B5E4ED6C}" destId="{90E0C9CB-EF11-423B-A394-B98E899BAD49}" srcOrd="2" destOrd="0" parTransId="{9D389C7A-73CB-4238-92D8-2F2EE1017CAA}" sibTransId="{F11649E0-447E-4FCC-8F49-62225A074266}"/>
    <dgm:cxn modelId="{4C76C8DC-2CFA-4276-A05D-4592464BC321}" srcId="{1A7366D5-6603-43A3-80D4-3EB4B5E4ED6C}" destId="{5F15B521-F239-4CC4-9464-00E5DAA97C0B}" srcOrd="0" destOrd="0" parTransId="{15651D13-1A4E-4A98-A8E7-4D2D058A9230}" sibTransId="{0193D568-0551-4822-BF7F-2173E34D8080}"/>
    <dgm:cxn modelId="{F609FC3A-44C8-476A-8BCE-9674E2F494E9}" type="presOf" srcId="{5F15B521-F239-4CC4-9464-00E5DAA97C0B}" destId="{FB62A7C9-E8B1-48A2-878D-7F49AF35BB2F}" srcOrd="0" destOrd="0" presId="urn:microsoft.com/office/officeart/2018/2/layout/IconVerticalSolidList"/>
    <dgm:cxn modelId="{621EE803-2319-47A6-9B38-2C97A30C35DC}" type="presOf" srcId="{90E0C9CB-EF11-423B-A394-B98E899BAD49}" destId="{1F192F76-35C8-4697-B744-A1CC925D43E4}" srcOrd="0" destOrd="0" presId="urn:microsoft.com/office/officeart/2018/2/layout/IconVerticalSolidList"/>
    <dgm:cxn modelId="{3055521E-237A-4649-86A6-4E7D284D3702}" srcId="{1A7366D5-6603-43A3-80D4-3EB4B5E4ED6C}" destId="{1B87AC32-EA69-42B3-A91F-62EAF171DB2D}" srcOrd="3" destOrd="0" parTransId="{B6FCC297-0F19-4778-9FF0-505D942FDAB7}" sibTransId="{B764C1A9-D70A-4ED5-B163-9088B71CCF7A}"/>
    <dgm:cxn modelId="{7F8D9CCB-D472-4DF1-B359-8DE2BCF1CD69}" type="presOf" srcId="{1B87AC32-EA69-42B3-A91F-62EAF171DB2D}" destId="{79E5CCAC-62C4-4D0C-B7BB-87AEAEAC8D17}" srcOrd="0" destOrd="0" presId="urn:microsoft.com/office/officeart/2018/2/layout/IconVerticalSolidList"/>
    <dgm:cxn modelId="{E5DD3BE5-AF15-4508-A616-269EC30EBB0B}" type="presParOf" srcId="{EC9933AF-3784-4938-BB69-62690661E4D9}" destId="{E8661D5D-D320-4659-A8EB-ABE8CF98A241}" srcOrd="0" destOrd="0" presId="urn:microsoft.com/office/officeart/2018/2/layout/IconVerticalSolidList"/>
    <dgm:cxn modelId="{08B264A6-C7C1-488B-B5C5-1DF9C3EFB55A}" type="presParOf" srcId="{E8661D5D-D320-4659-A8EB-ABE8CF98A241}" destId="{E08D4554-DA1E-4160-BAED-ED9F91A450C4}" srcOrd="0" destOrd="0" presId="urn:microsoft.com/office/officeart/2018/2/layout/IconVerticalSolidList"/>
    <dgm:cxn modelId="{A3D801BF-BF05-4F86-9166-13CA8401FD96}" type="presParOf" srcId="{E8661D5D-D320-4659-A8EB-ABE8CF98A241}" destId="{5D984081-038D-4642-9D64-3D98FB624D2C}" srcOrd="1" destOrd="0" presId="urn:microsoft.com/office/officeart/2018/2/layout/IconVerticalSolidList"/>
    <dgm:cxn modelId="{C52F3019-1357-4C57-A24D-26B5E7B502D4}" type="presParOf" srcId="{E8661D5D-D320-4659-A8EB-ABE8CF98A241}" destId="{3BA03C3B-B819-4E21-96BE-1A444B279265}" srcOrd="2" destOrd="0" presId="urn:microsoft.com/office/officeart/2018/2/layout/IconVerticalSolidList"/>
    <dgm:cxn modelId="{A532B10A-0D6C-4D68-9E38-8B6F8B6E75FF}" type="presParOf" srcId="{E8661D5D-D320-4659-A8EB-ABE8CF98A241}" destId="{FB62A7C9-E8B1-48A2-878D-7F49AF35BB2F}" srcOrd="3" destOrd="0" presId="urn:microsoft.com/office/officeart/2018/2/layout/IconVerticalSolidList"/>
    <dgm:cxn modelId="{F218A0DC-4ECB-457E-A3E5-980865246BA4}" type="presParOf" srcId="{EC9933AF-3784-4938-BB69-62690661E4D9}" destId="{246E86B3-1616-4B85-A377-959623154575}" srcOrd="1" destOrd="0" presId="urn:microsoft.com/office/officeart/2018/2/layout/IconVerticalSolidList"/>
    <dgm:cxn modelId="{E7AD9647-471B-4EAA-B7AA-1A76DE766053}" type="presParOf" srcId="{EC9933AF-3784-4938-BB69-62690661E4D9}" destId="{B422882B-2D6A-4F4B-9BAE-3ABBF826AA4B}" srcOrd="2" destOrd="0" presId="urn:microsoft.com/office/officeart/2018/2/layout/IconVerticalSolidList"/>
    <dgm:cxn modelId="{227CCB49-6A36-40F3-AD72-D6FE10798D1A}" type="presParOf" srcId="{B422882B-2D6A-4F4B-9BAE-3ABBF826AA4B}" destId="{2BBA2D0C-0599-4327-9737-009925006025}" srcOrd="0" destOrd="0" presId="urn:microsoft.com/office/officeart/2018/2/layout/IconVerticalSolidList"/>
    <dgm:cxn modelId="{FE5DA3F4-9EAC-4AC8-9DC1-66B9F4B102A0}" type="presParOf" srcId="{B422882B-2D6A-4F4B-9BAE-3ABBF826AA4B}" destId="{CD27EE9E-DFD9-4836-ADBD-7DADE95F6572}" srcOrd="1" destOrd="0" presId="urn:microsoft.com/office/officeart/2018/2/layout/IconVerticalSolidList"/>
    <dgm:cxn modelId="{72FF3756-CB71-444E-A198-B7BA9DBDBF5E}" type="presParOf" srcId="{B422882B-2D6A-4F4B-9BAE-3ABBF826AA4B}" destId="{C14A5072-A3C2-4816-9A5C-28850233D920}" srcOrd="2" destOrd="0" presId="urn:microsoft.com/office/officeart/2018/2/layout/IconVerticalSolidList"/>
    <dgm:cxn modelId="{CC7219EB-1556-49F4-9D58-E1D90B9B9F53}" type="presParOf" srcId="{B422882B-2D6A-4F4B-9BAE-3ABBF826AA4B}" destId="{629AB158-0ABD-402F-9A38-F62B13E7A4A2}" srcOrd="3" destOrd="0" presId="urn:microsoft.com/office/officeart/2018/2/layout/IconVerticalSolidList"/>
    <dgm:cxn modelId="{669402BF-7294-46FE-BC5D-FCBDD9EB0ECE}" type="presParOf" srcId="{EC9933AF-3784-4938-BB69-62690661E4D9}" destId="{C3A7E7E2-9712-4A74-889F-A39CE0547AAE}" srcOrd="3" destOrd="0" presId="urn:microsoft.com/office/officeart/2018/2/layout/IconVerticalSolidList"/>
    <dgm:cxn modelId="{E14920FA-C0C2-4CE9-A03A-510BDBE9B9CD}" type="presParOf" srcId="{EC9933AF-3784-4938-BB69-62690661E4D9}" destId="{A72F280E-20BA-4E01-A086-D78162087BD2}" srcOrd="4" destOrd="0" presId="urn:microsoft.com/office/officeart/2018/2/layout/IconVerticalSolidList"/>
    <dgm:cxn modelId="{6FF3678B-2D8B-483C-992E-528D6AB34A4F}" type="presParOf" srcId="{A72F280E-20BA-4E01-A086-D78162087BD2}" destId="{E7B99C7A-3E99-416C-920F-4B149BFDAFAA}" srcOrd="0" destOrd="0" presId="urn:microsoft.com/office/officeart/2018/2/layout/IconVerticalSolidList"/>
    <dgm:cxn modelId="{818CC9A7-78B1-48CC-8E2E-AAFE62AE06F6}" type="presParOf" srcId="{A72F280E-20BA-4E01-A086-D78162087BD2}" destId="{12253955-AE61-49A8-AB8C-3B2823D3162D}" srcOrd="1" destOrd="0" presId="urn:microsoft.com/office/officeart/2018/2/layout/IconVerticalSolidList"/>
    <dgm:cxn modelId="{51403DF2-A438-4D98-B235-CA5F578A5A1E}" type="presParOf" srcId="{A72F280E-20BA-4E01-A086-D78162087BD2}" destId="{E216F1D5-28DD-4330-BAE0-61DADA86E047}" srcOrd="2" destOrd="0" presId="urn:microsoft.com/office/officeart/2018/2/layout/IconVerticalSolidList"/>
    <dgm:cxn modelId="{6978506F-2774-440C-B13B-1A1CF66B3A57}" type="presParOf" srcId="{A72F280E-20BA-4E01-A086-D78162087BD2}" destId="{1F192F76-35C8-4697-B744-A1CC925D43E4}" srcOrd="3" destOrd="0" presId="urn:microsoft.com/office/officeart/2018/2/layout/IconVerticalSolidList"/>
    <dgm:cxn modelId="{DB2E43A9-C93F-4A6D-971E-3B5D58556B68}" type="presParOf" srcId="{EC9933AF-3784-4938-BB69-62690661E4D9}" destId="{9AA17083-6890-4600-8CA9-CF094C8F50F9}" srcOrd="5" destOrd="0" presId="urn:microsoft.com/office/officeart/2018/2/layout/IconVerticalSolidList"/>
    <dgm:cxn modelId="{DD028CAD-0878-4485-BD80-3B966614867E}" type="presParOf" srcId="{EC9933AF-3784-4938-BB69-62690661E4D9}" destId="{F54DE4E7-CA23-4FD0-A59E-5248DC343A82}" srcOrd="6" destOrd="0" presId="urn:microsoft.com/office/officeart/2018/2/layout/IconVerticalSolidList"/>
    <dgm:cxn modelId="{EDF03D10-570D-4D0D-BB7D-29C2CE63AD5D}" type="presParOf" srcId="{F54DE4E7-CA23-4FD0-A59E-5248DC343A82}" destId="{8EDCD936-651C-4676-B51B-E8905AF301B6}" srcOrd="0" destOrd="0" presId="urn:microsoft.com/office/officeart/2018/2/layout/IconVerticalSolidList"/>
    <dgm:cxn modelId="{03E96312-9F38-4584-BFD4-BDBAE908678E}" type="presParOf" srcId="{F54DE4E7-CA23-4FD0-A59E-5248DC343A82}" destId="{5BE02B89-37A9-4969-8B31-5825B36FB56D}" srcOrd="1" destOrd="0" presId="urn:microsoft.com/office/officeart/2018/2/layout/IconVerticalSolidList"/>
    <dgm:cxn modelId="{84CFB09A-CD21-4E79-A67C-68C9E25886B0}" type="presParOf" srcId="{F54DE4E7-CA23-4FD0-A59E-5248DC343A82}" destId="{3945CFCA-0648-4082-882F-26900045FD7D}" srcOrd="2" destOrd="0" presId="urn:microsoft.com/office/officeart/2018/2/layout/IconVerticalSolidList"/>
    <dgm:cxn modelId="{94A1BB19-6938-4965-BAE4-18DAD8567175}" type="presParOf" srcId="{F54DE4E7-CA23-4FD0-A59E-5248DC343A82}" destId="{79E5CCAC-62C4-4D0C-B7BB-87AEAEAC8D17}" srcOrd="3" destOrd="0" presId="urn:microsoft.com/office/officeart/2018/2/layout/IconVerticalSolidList"/>
    <dgm:cxn modelId="{42A5E033-F622-46B7-882A-CF6130C6E180}" type="presParOf" srcId="{EC9933AF-3784-4938-BB69-62690661E4D9}" destId="{A1F77197-944E-462B-9BCB-9B72452E7F12}" srcOrd="7" destOrd="0" presId="urn:microsoft.com/office/officeart/2018/2/layout/IconVerticalSolidList"/>
    <dgm:cxn modelId="{7E5D6D25-305C-4067-8001-2CCA7FDC34CE}" type="presParOf" srcId="{EC9933AF-3784-4938-BB69-62690661E4D9}" destId="{00137597-BD53-447E-9B50-336DE44B4C15}" srcOrd="8" destOrd="0" presId="urn:microsoft.com/office/officeart/2018/2/layout/IconVerticalSolidList"/>
    <dgm:cxn modelId="{CEF6FE17-9CC7-4DEE-BF92-6716682F77C8}" type="presParOf" srcId="{00137597-BD53-447E-9B50-336DE44B4C15}" destId="{0D8060F8-E3F5-44C8-8C3B-76391CAE38FE}" srcOrd="0" destOrd="0" presId="urn:microsoft.com/office/officeart/2018/2/layout/IconVerticalSolidList"/>
    <dgm:cxn modelId="{80B9D2CC-F0F1-423F-B0E2-38929B9A0607}" type="presParOf" srcId="{00137597-BD53-447E-9B50-336DE44B4C15}" destId="{8BECEA2A-94EF-43E8-872E-FA6444A27612}" srcOrd="1" destOrd="0" presId="urn:microsoft.com/office/officeart/2018/2/layout/IconVerticalSolidList"/>
    <dgm:cxn modelId="{6466BE9A-6D79-496C-A3FA-16828A568EA0}" type="presParOf" srcId="{00137597-BD53-447E-9B50-336DE44B4C15}" destId="{E4F71E83-602C-4E4A-9BA4-67B245CDD881}" srcOrd="2" destOrd="0" presId="urn:microsoft.com/office/officeart/2018/2/layout/IconVerticalSolidList"/>
    <dgm:cxn modelId="{0C58A827-A8B7-45B9-8D98-C525DF4A8D8E}" type="presParOf" srcId="{00137597-BD53-447E-9B50-336DE44B4C15}" destId="{DDFA830B-AA53-46AD-91B5-DE5EE794110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AB6A4-7204-8D46-B95B-80A569C09FC2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C93AF-70B8-9649-A2F6-16C9E5A7FB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65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1d0e38a95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1d0e38a95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566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36d459b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336d459b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606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7" name="Google Shape;4747;g1cedc5662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8" name="Google Shape;4748;g1cedc5662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440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7" name="Google Shape;4747;g1cedc5662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8" name="Google Shape;4748;g1cedc5662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01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31ff7c0f5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31ff7c0f5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375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C4120E-D8D4-4AFA-B0E2-7989D1701DE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297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C4120E-D8D4-4AFA-B0E2-7989D1701DE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881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C4120E-D8D4-4AFA-B0E2-7989D1701DE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838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31ff7c0f5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31ff7c0f5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7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36d459b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336d459b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88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7" name="Google Shape;4847;g131ff7c0f5b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8" name="Google Shape;4848;g131ff7c0f5b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288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31ff7c0f5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31ff7c0f5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48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7" name="Google Shape;4847;g131ff7c0f5b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8" name="Google Shape;4848;g131ff7c0f5b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47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36d459b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336d459b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71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7" name="Google Shape;4747;g1cedc5662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8" name="Google Shape;4748;g1cedc5662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123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7" name="Google Shape;4747;g1cedc5662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8" name="Google Shape;4748;g1cedc5662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805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7" name="Google Shape;4747;g1cedc5662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8" name="Google Shape;4748;g1cedc5662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42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21C7C3-77E0-5F4D-90CB-BE4937B45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6DA33F7-942A-054E-99AA-C9CB44DDA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A1CB1CCC-0318-1E43-98E5-65E3843C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26E84049-C9BD-CC4B-8507-926407BEB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71CC063B-F865-B240-B6E9-AA92905E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51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C6F5D9-1C71-B247-8A8C-02094990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F4B76233-B342-4149-B3F7-109C5DFD3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0F21EAF9-730A-4248-9D23-972D6FF4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5B8546D-ADD5-A042-8B0C-9B380B713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289AF5AF-E30B-D949-96CD-A99FB666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822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08BB5A33-EA90-0848-883D-AD9E4BFAF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7ACA3775-C8FE-8540-B0BC-EAF3257F1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06AD4D6-3216-6D44-BF8C-878BA815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A491BE10-D567-CF40-B712-C65EDE79B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18F32969-C435-3649-98CC-385C636C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29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9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subTitle" idx="1"/>
          </p:nvPr>
        </p:nvSpPr>
        <p:spPr>
          <a:xfrm>
            <a:off x="875367" y="4901333"/>
            <a:ext cx="3168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2"/>
          </p:nvPr>
        </p:nvSpPr>
        <p:spPr>
          <a:xfrm>
            <a:off x="875367" y="4268267"/>
            <a:ext cx="3168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subTitle" idx="3"/>
          </p:nvPr>
        </p:nvSpPr>
        <p:spPr>
          <a:xfrm>
            <a:off x="8148633" y="4901333"/>
            <a:ext cx="3168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4"/>
          </p:nvPr>
        </p:nvSpPr>
        <p:spPr>
          <a:xfrm>
            <a:off x="8148633" y="4268267"/>
            <a:ext cx="3168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subTitle" idx="5"/>
          </p:nvPr>
        </p:nvSpPr>
        <p:spPr>
          <a:xfrm>
            <a:off x="4512000" y="4901333"/>
            <a:ext cx="3168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6"/>
          </p:nvPr>
        </p:nvSpPr>
        <p:spPr>
          <a:xfrm>
            <a:off x="4512000" y="4268267"/>
            <a:ext cx="3168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56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 flipH="1">
            <a:off x="7131800" y="2706867"/>
            <a:ext cx="4109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806200" y="1372851"/>
            <a:ext cx="1434800" cy="13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9pPr>
          </a:lstStyle>
          <a:p>
            <a:r>
              <a:t>xx%</a:t>
            </a:r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1"/>
          </p:nvPr>
        </p:nvSpPr>
        <p:spPr>
          <a:xfrm flipH="1">
            <a:off x="7132067" y="4664033"/>
            <a:ext cx="3508400" cy="9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3"/>
          </p:nvPr>
        </p:nvSpPr>
        <p:spPr>
          <a:xfrm>
            <a:off x="950967" y="251400"/>
            <a:ext cx="5951200" cy="46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4" hasCustomPrompt="1"/>
          </p:nvPr>
        </p:nvSpPr>
        <p:spPr>
          <a:xfrm>
            <a:off x="10198833" y="241400"/>
            <a:ext cx="1042400" cy="47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0760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9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2357833" y="2781613"/>
            <a:ext cx="313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2"/>
          </p:nvPr>
        </p:nvSpPr>
        <p:spPr>
          <a:xfrm>
            <a:off x="2357833" y="2151209"/>
            <a:ext cx="3132800" cy="6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3" hasCustomPrompt="1"/>
          </p:nvPr>
        </p:nvSpPr>
        <p:spPr>
          <a:xfrm>
            <a:off x="1090600" y="2445600"/>
            <a:ext cx="1168400" cy="8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4"/>
          </p:nvPr>
        </p:nvSpPr>
        <p:spPr>
          <a:xfrm>
            <a:off x="2357833" y="4925447"/>
            <a:ext cx="313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5"/>
          </p:nvPr>
        </p:nvSpPr>
        <p:spPr>
          <a:xfrm>
            <a:off x="2357833" y="4295043"/>
            <a:ext cx="3132800" cy="6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6" hasCustomPrompt="1"/>
          </p:nvPr>
        </p:nvSpPr>
        <p:spPr>
          <a:xfrm>
            <a:off x="1090600" y="4592400"/>
            <a:ext cx="1168400" cy="8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7"/>
          </p:nvPr>
        </p:nvSpPr>
        <p:spPr>
          <a:xfrm>
            <a:off x="7614433" y="2781613"/>
            <a:ext cx="313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8"/>
          </p:nvPr>
        </p:nvSpPr>
        <p:spPr>
          <a:xfrm>
            <a:off x="7614433" y="2151209"/>
            <a:ext cx="3132800" cy="6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9" hasCustomPrompt="1"/>
          </p:nvPr>
        </p:nvSpPr>
        <p:spPr>
          <a:xfrm>
            <a:off x="6347200" y="2445600"/>
            <a:ext cx="1168400" cy="8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3"/>
          </p:nvPr>
        </p:nvSpPr>
        <p:spPr>
          <a:xfrm>
            <a:off x="7614433" y="4925447"/>
            <a:ext cx="313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4"/>
          </p:nvPr>
        </p:nvSpPr>
        <p:spPr>
          <a:xfrm>
            <a:off x="7614433" y="4295043"/>
            <a:ext cx="3132800" cy="6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5" hasCustomPrompt="1"/>
          </p:nvPr>
        </p:nvSpPr>
        <p:spPr>
          <a:xfrm>
            <a:off x="6347200" y="4592400"/>
            <a:ext cx="1168400" cy="8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03463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950967" y="2706867"/>
            <a:ext cx="4109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1372851"/>
            <a:ext cx="1434800" cy="13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551500" y="4664033"/>
            <a:ext cx="3508400" cy="9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3"/>
          </p:nvPr>
        </p:nvSpPr>
        <p:spPr>
          <a:xfrm>
            <a:off x="950967" y="251400"/>
            <a:ext cx="5951200" cy="46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inzel Decorative"/>
              <a:buNone/>
              <a:defRPr sz="1600">
                <a:latin typeface="Cinzel Decorative"/>
                <a:ea typeface="Cinzel Decorative"/>
                <a:cs typeface="Cinzel Decorative"/>
                <a:sym typeface="Cinzel Decorative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4" hasCustomPrompt="1"/>
          </p:nvPr>
        </p:nvSpPr>
        <p:spPr>
          <a:xfrm>
            <a:off x="10198833" y="241400"/>
            <a:ext cx="1042400" cy="47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9017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bre Nó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7">
            <a:extLst>
              <a:ext uri="{FF2B5EF4-FFF2-40B4-BE49-F238E27FC236}">
                <a16:creationId xmlns="" xmlns:a16="http://schemas.microsoft.com/office/drawing/2014/main" id="{E265C839-12C3-47EF-9941-39B43796B3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61215" y="0"/>
            <a:ext cx="6830785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="" xmlns:a16="http://schemas.microsoft.com/office/drawing/2014/main" id="{E6AB2BC9-972D-4B30-981B-BAD528A7F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002437"/>
            <a:ext cx="12186555" cy="285556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50000"/>
              </a:lnSpc>
              <a:spcBef>
                <a:spcPts val="0"/>
              </a:spcBef>
              <a:buNone/>
              <a:defRPr sz="50000" baseline="0">
                <a:solidFill>
                  <a:schemeClr val="bg1">
                    <a:alpha val="8000"/>
                  </a:schemeClr>
                </a:solidFill>
                <a:latin typeface="Kunstler Script" panose="030304020206070D0D06" pitchFamily="66" charset="0"/>
              </a:defRPr>
            </a:lvl1pPr>
          </a:lstStyle>
          <a:p>
            <a:pPr lvl="0" rtl="0"/>
            <a:r>
              <a:rPr lang="pt-BR" noProof="0"/>
              <a:t>Sobre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E1F2E92-C9AF-47A3-84EF-181F642A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pt-BR" noProof="0"/>
              <a:t>03/8/20XX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274F2C06-CE94-4D97-A7F5-08D8D7BF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="" xmlns:a16="http://schemas.microsoft.com/office/drawing/2014/main" id="{E210CA9D-6428-41AF-B478-FB553C04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214FDE4-5230-4BC7-8C8A-024BF947CD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901598"/>
            <a:ext cx="3684814" cy="336548"/>
          </a:xfrm>
          <a:prstGeom prst="rect">
            <a:avLst/>
          </a:prstGeom>
        </p:spPr>
        <p:txBody>
          <a:bodyPr rtlCol="0" anchor="b"/>
          <a:lstStyle>
            <a:lvl1pPr algn="l">
              <a:defRPr sz="2200" cap="all" spc="200" baseline="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="" xmlns:a16="http://schemas.microsoft.com/office/drawing/2014/main" id="{95062B64-8BE7-421C-8F8F-F0CEEB1C5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1" y="1454764"/>
            <a:ext cx="3684814" cy="2801597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accent6">
                    <a:lumMod val="10000"/>
                    <a:lumOff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adicionar um subtítulo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="" xmlns:a16="http://schemas.microsoft.com/office/drawing/2014/main" id="{51A8088E-EE7F-4006-9745-8926E1ABB691}"/>
              </a:ext>
            </a:extLst>
          </p:cNvPr>
          <p:cNvCxnSpPr>
            <a:cxnSpLocks/>
          </p:cNvCxnSpPr>
          <p:nvPr userDrawn="1"/>
        </p:nvCxnSpPr>
        <p:spPr>
          <a:xfrm>
            <a:off x="587189" y="0"/>
            <a:ext cx="0" cy="356300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935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nç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7">
            <a:extLst>
              <a:ext uri="{FF2B5EF4-FFF2-40B4-BE49-F238E27FC236}">
                <a16:creationId xmlns="" xmlns:a16="http://schemas.microsoft.com/office/drawing/2014/main" id="{216878F0-817D-4F26-8B43-746016119A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4661647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B0B4271A-ED63-46FF-9282-ECA9140C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pt-BR" noProof="0"/>
              <a:t>03/8/20XX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53F05D42-821E-4E1A-ACD8-5D4B39CFC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="" xmlns:a16="http://schemas.microsoft.com/office/drawing/2014/main" id="{E2A47555-EEE6-41B1-9AA5-E70CA2B6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fld id="{4F6357DA-28E9-40D3-918C-4D14E8263D8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88D863BC-52D6-4182-94E2-EA35621A8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0889" y="729426"/>
            <a:ext cx="5903262" cy="635397"/>
          </a:xfrm>
          <a:prstGeom prst="rect">
            <a:avLst/>
          </a:prstGeom>
        </p:spPr>
        <p:txBody>
          <a:bodyPr rtlCol="0" anchor="ctr"/>
          <a:lstStyle>
            <a:lvl1pPr algn="l">
              <a:defRPr sz="2200" cap="all" spc="200" baseline="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="" xmlns:a16="http://schemas.microsoft.com/office/drawing/2014/main" id="{4F792BF5-C216-472F-93C8-9E12D88E6B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60988" y="1625600"/>
            <a:ext cx="5903912" cy="4429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82412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são Geral do Produ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7">
            <a:extLst>
              <a:ext uri="{FF2B5EF4-FFF2-40B4-BE49-F238E27FC236}">
                <a16:creationId xmlns="" xmlns:a16="http://schemas.microsoft.com/office/drawing/2014/main" id="{FE652442-8170-498C-A898-AF94B2DD11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62439" y="0"/>
            <a:ext cx="5328822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3270AEB0-C94B-4451-9167-6BD905C0F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pt-BR" noProof="0"/>
              <a:t>03/8/20XX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972ADD39-75F0-48ED-9F83-73018639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="" xmlns:a16="http://schemas.microsoft.com/office/drawing/2014/main" id="{7446418F-6895-486C-A333-AE3A509B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5" name="Subtítulo 2">
            <a:extLst>
              <a:ext uri="{FF2B5EF4-FFF2-40B4-BE49-F238E27FC236}">
                <a16:creationId xmlns="" xmlns:a16="http://schemas.microsoft.com/office/drawing/2014/main" id="{AFEC7295-AA7A-4373-AFCC-01672D7926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154063"/>
            <a:ext cx="2383973" cy="1452926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accent6">
                    <a:lumMod val="10000"/>
                    <a:lumOff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adicionar o texto</a:t>
            </a:r>
          </a:p>
        </p:txBody>
      </p:sp>
      <p:sp>
        <p:nvSpPr>
          <p:cNvPr id="6" name="Espaço Reservado para Texto 15">
            <a:extLst>
              <a:ext uri="{FF2B5EF4-FFF2-40B4-BE49-F238E27FC236}">
                <a16:creationId xmlns="" xmlns:a16="http://schemas.microsoft.com/office/drawing/2014/main" id="{598ED1F4-A00A-4498-9EE6-005CF2D8FA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87638"/>
            <a:ext cx="2383973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0" name="Espaço Reservado para Texto 30">
            <a:extLst>
              <a:ext uri="{FF2B5EF4-FFF2-40B4-BE49-F238E27FC236}">
                <a16:creationId xmlns="" xmlns:a16="http://schemas.microsoft.com/office/drawing/2014/main" id="{CF8F506C-096D-434B-8C0A-B784CA4AC7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8746" y="2154063"/>
            <a:ext cx="2383972" cy="1422437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1" name="Espaço Reservado para Texto 15">
            <a:extLst>
              <a:ext uri="{FF2B5EF4-FFF2-40B4-BE49-F238E27FC236}">
                <a16:creationId xmlns="" xmlns:a16="http://schemas.microsoft.com/office/drawing/2014/main" id="{1DC47ED6-4130-40E7-8FC9-D611942AC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48746" y="1787638"/>
            <a:ext cx="2383972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2" name="Espaço Reservado para Texto 30">
            <a:extLst>
              <a:ext uri="{FF2B5EF4-FFF2-40B4-BE49-F238E27FC236}">
                <a16:creationId xmlns="" xmlns:a16="http://schemas.microsoft.com/office/drawing/2014/main" id="{ED4BD005-97C0-42DC-8C08-6B9F4DB001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415035"/>
            <a:ext cx="2383973" cy="133262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3" name="Espaço Reservado para Texto 15">
            <a:extLst>
              <a:ext uri="{FF2B5EF4-FFF2-40B4-BE49-F238E27FC236}">
                <a16:creationId xmlns="" xmlns:a16="http://schemas.microsoft.com/office/drawing/2014/main" id="{96E60615-9B40-4EAF-87C7-81C56B101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4048610"/>
            <a:ext cx="2383973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4" name="Espaço Reservado para Texto 30">
            <a:extLst>
              <a:ext uri="{FF2B5EF4-FFF2-40B4-BE49-F238E27FC236}">
                <a16:creationId xmlns="" xmlns:a16="http://schemas.microsoft.com/office/drawing/2014/main" id="{A88908D1-7E92-448F-A890-1C2E229F6C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8746" y="4415035"/>
            <a:ext cx="2383972" cy="133262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5" name="Espaço Reservado para Texto 15">
            <a:extLst>
              <a:ext uri="{FF2B5EF4-FFF2-40B4-BE49-F238E27FC236}">
                <a16:creationId xmlns="" xmlns:a16="http://schemas.microsoft.com/office/drawing/2014/main" id="{1BD5AD54-7BC4-4C94-BE3A-18B3144A2B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8746" y="4048610"/>
            <a:ext cx="2383972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kern="12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D3673029-D2A1-4074-ACCA-13D6DE34D6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93045"/>
            <a:ext cx="5094517" cy="296676"/>
          </a:xfrm>
          <a:prstGeom prst="rect">
            <a:avLst/>
          </a:prstGeom>
        </p:spPr>
        <p:txBody>
          <a:bodyPr rtlCol="0" anchor="ctr"/>
          <a:lstStyle>
            <a:lvl1pPr algn="l">
              <a:defRPr sz="2200" cap="all" spc="200" baseline="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</p:spTree>
    <p:extLst>
      <p:ext uri="{BB962C8B-B14F-4D97-AF65-F5344CB8AC3E}">
        <p14:creationId xmlns:p14="http://schemas.microsoft.com/office/powerpoint/2010/main" val="343559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34F2BD-40D9-2B41-8A43-38B10E749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B9D5B82-A371-B64F-9840-02B5257C9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F3AD7922-E0BE-D549-86E4-045FFC7F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6DAD3F5C-350E-6645-A88D-38BB9BDE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10232840-7F43-0748-80A2-F39DBF52D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348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64FF2CA-C39E-964B-A66A-805F9B3B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98E0AC31-E40F-204C-A6B5-C6A7C15B0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658C43C6-2220-C94B-A157-A3A0C97B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B94496D2-B8DE-A54A-9745-9D91EC91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95CFF610-BDF9-2C40-8FBB-18B83851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69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349790E-DDB3-A34C-8856-14A6AED5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65D109F-64D8-6C4F-BB2A-D7201B578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E6523474-AB31-AF46-AEE8-62D184DA2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A1C91007-618D-1F48-A2ED-3F403A9A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4B6F724B-62AC-B544-9FC6-80511306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A8D067FA-7CDC-5F40-AC99-F61E1A9A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34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8273167-C2C3-984E-B91C-41866343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4F082087-6FBC-B843-AB6F-383FD73D2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D20D9D8E-9EDD-644E-97AB-D9ACCAE08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B405C3B0-3829-894E-A4B8-394EFAE5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365EA23D-E91C-764C-8B65-83C7BA81B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5E8114A4-8176-D145-A0E7-BB8191FC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348A5401-E23E-A842-AD80-50E136BD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1020A591-CEF1-CD45-8C9F-D76A7535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93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86C4041-578A-7D4E-A6C6-C2147AFF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A385446E-7F78-9B48-8D7A-047387ACD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8636617F-3B89-FB4D-B31B-6543F0232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DD1B7F6E-AE00-2A48-AB07-9C2BE958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38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E0D0D846-0322-F840-9F20-370B5A9CD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86D908E3-529B-174B-B7DA-740304A28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3E913B0D-7739-0740-9099-60759195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72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D6291A8-A6A2-704A-85E1-0DE2F62B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A693068B-0807-AF45-9D1F-E810AAF8C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CF4240BB-BD54-C84A-B8D0-CB94A1981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A116F028-DB68-8044-968E-643979F4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4B58B6DA-20E2-1645-873D-1EB469F2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A048F2B8-0AC3-0B48-A530-1C545793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76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C4620B-4E22-B641-B981-55FC11F61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D591F38-E460-1B43-9022-CB2CD8CB5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C95EE1AC-B8D0-4E4D-931A-BD104995B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4B66001-A9F6-224A-B3F6-CA59E122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806C848E-5791-F54D-86E7-A5AFA607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88EAB4EF-60D8-9344-8FEA-E89DC062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73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70FB8713-B832-434A-8AA7-F683B431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BCB6CDB5-00CA-C245-9ADE-341E74E9E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F365AD99-EA98-7541-9F58-39E49BF2B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60A4C-8340-2243-B985-EC25520EBBD6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6974ADD-2CE4-D342-82C8-FF32CB774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CE196D9D-D9F5-074F-8AC9-EBCD70E63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37581-F5DE-5043-A2E4-F1D4773D32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97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3.jpg"/><Relationship Id="rId7" Type="http://schemas.openxmlformats.org/officeDocument/2006/relationships/diagramLayout" Target="../diagrams/layout1.xml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1.xml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DBF2299F-E6AB-CA42-8539-BDEC6CD06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08" y="5841278"/>
            <a:ext cx="1757845" cy="856136"/>
          </a:xfrm>
          <a:prstGeom prst="rect">
            <a:avLst/>
          </a:prstGeom>
        </p:spPr>
      </p:pic>
      <p:pic>
        <p:nvPicPr>
          <p:cNvPr id="3" name="Imagem 2" descr="Circuito em fundo preto&#10;&#10;Descrição gerada automaticamente com confiança média">
            <a:extLst>
              <a:ext uri="{FF2B5EF4-FFF2-40B4-BE49-F238E27FC236}">
                <a16:creationId xmlns="" xmlns:a16="http://schemas.microsoft.com/office/drawing/2014/main" id="{6D253E50-34A2-2E4A-868C-896AECCE9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294" y="0"/>
            <a:ext cx="12196249" cy="6858000"/>
          </a:xfrm>
          <a:prstGeom prst="rect">
            <a:avLst/>
          </a:prstGeom>
        </p:spPr>
      </p:pic>
      <p:sp>
        <p:nvSpPr>
          <p:cNvPr id="6" name="Nome do professor(a)">
            <a:extLst>
              <a:ext uri="{FF2B5EF4-FFF2-40B4-BE49-F238E27FC236}">
                <a16:creationId xmlns="" xmlns:a16="http://schemas.microsoft.com/office/drawing/2014/main" id="{7DC68E3A-38EB-4F4F-B739-51F06510F9FD}"/>
              </a:ext>
            </a:extLst>
          </p:cNvPr>
          <p:cNvSpPr txBox="1"/>
          <p:nvPr/>
        </p:nvSpPr>
        <p:spPr>
          <a:xfrm>
            <a:off x="1197824" y="1217932"/>
            <a:ext cx="9244012" cy="4462760"/>
          </a:xfrm>
          <a:prstGeom prst="rect">
            <a:avLst/>
          </a:prstGeom>
          <a:gradFill flip="none" rotWithShape="1">
            <a:gsLst>
              <a:gs pos="10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81000">
                <a:schemeClr val="accent1">
                  <a:lumMod val="75000"/>
                </a:schemeClr>
              </a:gs>
              <a:gs pos="8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Aspectos Centrais da Regulação da IA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dirty="0"/>
              <a:t>Abordagem principiológica, </a:t>
            </a:r>
            <a:r>
              <a:rPr lang="pt-BR" sz="2400" b="1" dirty="0"/>
              <a:t>regulação baseada em riscos</a:t>
            </a:r>
            <a:r>
              <a:rPr lang="pt-BR" sz="2400" dirty="0"/>
              <a:t>, regime de responsabilidade, governança multissetorial, estatuto de direitos, </a:t>
            </a:r>
            <a:r>
              <a:rPr lang="pt-BR" sz="2400" b="1" dirty="0"/>
              <a:t>decisões automatizadas</a:t>
            </a:r>
            <a:r>
              <a:rPr lang="pt-BR" sz="2400" dirty="0"/>
              <a:t>, </a:t>
            </a:r>
            <a:r>
              <a:rPr lang="pt-BR" sz="2400" b="1" dirty="0"/>
              <a:t>supervisão humana</a:t>
            </a:r>
            <a:r>
              <a:rPr lang="pt-BR" sz="2400" dirty="0"/>
              <a:t>, ética, privacidade e proteção de dados</a:t>
            </a:r>
            <a:endParaRPr lang="pt-PT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Ícone do Instagram">
            <a:extLst>
              <a:ext uri="{FF2B5EF4-FFF2-40B4-BE49-F238E27FC236}">
                <a16:creationId xmlns="" xmlns:a16="http://schemas.microsoft.com/office/drawing/2014/main" id="{DC138EF5-EF69-634E-939B-DCA5C1318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1359" y="4872522"/>
            <a:ext cx="372176" cy="387033"/>
          </a:xfrm>
          <a:prstGeom prst="rect">
            <a:avLst/>
          </a:prstGeom>
        </p:spPr>
      </p:pic>
      <p:pic>
        <p:nvPicPr>
          <p:cNvPr id="11" name="Ícone de e-mail">
            <a:extLst>
              <a:ext uri="{FF2B5EF4-FFF2-40B4-BE49-F238E27FC236}">
                <a16:creationId xmlns="" xmlns:a16="http://schemas.microsoft.com/office/drawing/2014/main" id="{E2F40632-899A-574B-9636-4460C1DC0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3088" y="4872522"/>
            <a:ext cx="372176" cy="387033"/>
          </a:xfrm>
          <a:prstGeom prst="rect">
            <a:avLst/>
          </a:prstGeom>
        </p:spPr>
      </p:pic>
      <p:sp>
        <p:nvSpPr>
          <p:cNvPr id="20" name="Nome do professor(a)">
            <a:extLst>
              <a:ext uri="{FF2B5EF4-FFF2-40B4-BE49-F238E27FC236}">
                <a16:creationId xmlns="" xmlns:a16="http://schemas.microsoft.com/office/drawing/2014/main" id="{4B1ABA91-A63E-2548-940B-9EE461F6C2D4}"/>
              </a:ext>
            </a:extLst>
          </p:cNvPr>
          <p:cNvSpPr txBox="1"/>
          <p:nvPr/>
        </p:nvSpPr>
        <p:spPr>
          <a:xfrm>
            <a:off x="4417539" y="4050154"/>
            <a:ext cx="479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Profa. </a:t>
            </a:r>
            <a:r>
              <a:rPr lang="pt-BR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Dra</a:t>
            </a:r>
            <a:r>
              <a:rPr lang="pt-BR" sz="2000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. Ana Carla Bliacheriene</a:t>
            </a:r>
          </a:p>
        </p:txBody>
      </p:sp>
      <p:sp>
        <p:nvSpPr>
          <p:cNvPr id="21" name="nome de usuário">
            <a:extLst>
              <a:ext uri="{FF2B5EF4-FFF2-40B4-BE49-F238E27FC236}">
                <a16:creationId xmlns="" xmlns:a16="http://schemas.microsoft.com/office/drawing/2014/main" id="{983F7BA3-1F95-AF4C-A907-B203A3879B90}"/>
              </a:ext>
            </a:extLst>
          </p:cNvPr>
          <p:cNvSpPr txBox="1"/>
          <p:nvPr/>
        </p:nvSpPr>
        <p:spPr>
          <a:xfrm>
            <a:off x="3404466" y="4864455"/>
            <a:ext cx="293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/</a:t>
            </a:r>
            <a:r>
              <a:rPr lang="pt-BR" sz="2000" dirty="0" err="1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anacarlabliacheriene</a:t>
            </a:r>
            <a:endParaRPr lang="pt-BR" sz="2000" dirty="0">
              <a:solidFill>
                <a:schemeClr val="bg1"/>
              </a:solidFill>
              <a:latin typeface="Montserrat" pitchFamily="2" charset="77"/>
              <a:ea typeface="Roboto Th" pitchFamily="2" charset="0"/>
              <a:cs typeface="Calibri" panose="020F0502020204030204" pitchFamily="34" charset="0"/>
            </a:endParaRPr>
          </a:p>
        </p:txBody>
      </p:sp>
      <p:sp>
        <p:nvSpPr>
          <p:cNvPr id="22" name="e-mail">
            <a:extLst>
              <a:ext uri="{FF2B5EF4-FFF2-40B4-BE49-F238E27FC236}">
                <a16:creationId xmlns="" xmlns:a16="http://schemas.microsoft.com/office/drawing/2014/main" id="{3C15CF5D-D1A3-6242-B291-4FEFD5A8C274}"/>
              </a:ext>
            </a:extLst>
          </p:cNvPr>
          <p:cNvSpPr txBox="1"/>
          <p:nvPr/>
        </p:nvSpPr>
        <p:spPr>
          <a:xfrm>
            <a:off x="6906194" y="4824580"/>
            <a:ext cx="2376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acb@usp.br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="" xmlns:a16="http://schemas.microsoft.com/office/drawing/2014/main" id="{40F7A3B5-1203-9040-A4CB-E7A39FD1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989" y="5016210"/>
            <a:ext cx="999286" cy="486689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277821BC-9F0A-BD4A-A47E-1A31C15085BD}"/>
              </a:ext>
            </a:extLst>
          </p:cNvPr>
          <p:cNvSpPr txBox="1"/>
          <p:nvPr/>
        </p:nvSpPr>
        <p:spPr>
          <a:xfrm>
            <a:off x="4684929" y="4450264"/>
            <a:ext cx="3516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NotoSerif" panose="02020600060500020200" pitchFamily="18" charset="0"/>
              </a:rPr>
              <a:t>EACH - USP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6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" name="Google Shape;4751;p65"/>
          <p:cNvSpPr txBox="1"/>
          <p:nvPr/>
        </p:nvSpPr>
        <p:spPr>
          <a:xfrm>
            <a:off x="5199900" y="2035733"/>
            <a:ext cx="2309200" cy="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90000"/>
              </a:lnSpc>
            </a:pPr>
            <a:endParaRPr sz="3200" dirty="0">
              <a:solidFill>
                <a:schemeClr val="dk1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cxnSp>
        <p:nvCxnSpPr>
          <p:cNvPr id="4774" name="Google Shape;4774;p65"/>
          <p:cNvCxnSpPr/>
          <p:nvPr/>
        </p:nvCxnSpPr>
        <p:spPr>
          <a:xfrm>
            <a:off x="16327900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5" name="Google Shape;4775;p65"/>
          <p:cNvCxnSpPr/>
          <p:nvPr/>
        </p:nvCxnSpPr>
        <p:spPr>
          <a:xfrm>
            <a:off x="15843233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6" name="Google Shape;4776;p65"/>
          <p:cNvCxnSpPr/>
          <p:nvPr/>
        </p:nvCxnSpPr>
        <p:spPr>
          <a:xfrm>
            <a:off x="15358567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7" name="Google Shape;4777;p65"/>
          <p:cNvCxnSpPr/>
          <p:nvPr/>
        </p:nvCxnSpPr>
        <p:spPr>
          <a:xfrm>
            <a:off x="14873900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78" name="Google Shape;47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37" y="1078354"/>
            <a:ext cx="1631433" cy="163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9" name="Google Shape;477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432" y="5912932"/>
            <a:ext cx="2237467" cy="22374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718C0333-A28B-0315-D861-869B3285DC44}"/>
              </a:ext>
            </a:extLst>
          </p:cNvPr>
          <p:cNvSpPr txBox="1"/>
          <p:nvPr/>
        </p:nvSpPr>
        <p:spPr>
          <a:xfrm>
            <a:off x="297116" y="222653"/>
            <a:ext cx="10814673" cy="542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4333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800" spc="100" dirty="0"/>
              <a:t>Confusão e redundância entre fundamentos e princípios</a:t>
            </a:r>
          </a:p>
          <a:p>
            <a:pPr marL="124333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800" spc="100" dirty="0"/>
              <a:t>Comprometimento da inovação, desenvolvimento econômico e competitividade nacional</a:t>
            </a:r>
          </a:p>
          <a:p>
            <a:pPr marL="124333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800" spc="100" dirty="0"/>
              <a:t>Sobrevalorização da supervisão humana, mesmo em situações em que a IA atuaria de forma melhor e menos custosa</a:t>
            </a:r>
          </a:p>
          <a:p>
            <a:pPr marL="124333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800" spc="100" dirty="0"/>
              <a:t>Não é capaz de regular todas as modalidades de IA existentes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CB05035B-0403-A100-8141-15ECD854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30FFCEE-6157-91FF-76ED-A39CE6D59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507683" y="6076950"/>
            <a:ext cx="1252660" cy="5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" name="Google Shape;4751;p65"/>
          <p:cNvSpPr txBox="1"/>
          <p:nvPr/>
        </p:nvSpPr>
        <p:spPr>
          <a:xfrm>
            <a:off x="5199900" y="2035733"/>
            <a:ext cx="2309200" cy="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90000"/>
              </a:lnSpc>
            </a:pPr>
            <a:endParaRPr sz="3200" dirty="0">
              <a:solidFill>
                <a:schemeClr val="dk1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cxnSp>
        <p:nvCxnSpPr>
          <p:cNvPr id="4774" name="Google Shape;4774;p65"/>
          <p:cNvCxnSpPr/>
          <p:nvPr/>
        </p:nvCxnSpPr>
        <p:spPr>
          <a:xfrm>
            <a:off x="16327900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5" name="Google Shape;4775;p65"/>
          <p:cNvCxnSpPr/>
          <p:nvPr/>
        </p:nvCxnSpPr>
        <p:spPr>
          <a:xfrm>
            <a:off x="15843233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6" name="Google Shape;4776;p65"/>
          <p:cNvCxnSpPr/>
          <p:nvPr/>
        </p:nvCxnSpPr>
        <p:spPr>
          <a:xfrm>
            <a:off x="15358567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7" name="Google Shape;4777;p65"/>
          <p:cNvCxnSpPr/>
          <p:nvPr/>
        </p:nvCxnSpPr>
        <p:spPr>
          <a:xfrm>
            <a:off x="14873900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78" name="Google Shape;47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37" y="1078354"/>
            <a:ext cx="1631433" cy="163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9" name="Google Shape;477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432" y="5912932"/>
            <a:ext cx="2237467" cy="22374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718C0333-A28B-0315-D861-869B3285DC44}"/>
              </a:ext>
            </a:extLst>
          </p:cNvPr>
          <p:cNvSpPr txBox="1"/>
          <p:nvPr/>
        </p:nvSpPr>
        <p:spPr>
          <a:xfrm>
            <a:off x="248249" y="-21446"/>
            <a:ext cx="10064235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4333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800" spc="100" dirty="0"/>
              <a:t>Confusão com conceitos da LGPD e do CDC, fazendo paralelos não adequados. </a:t>
            </a:r>
            <a:r>
              <a:rPr lang="pt-BR" sz="2800" spc="100"/>
              <a:t>Algumas </a:t>
            </a:r>
            <a:r>
              <a:rPr lang="pt-BR" sz="2800" spc="100" smtClean="0"/>
              <a:t>partes parecem </a:t>
            </a:r>
            <a:r>
              <a:rPr lang="pt-BR" sz="2800" spc="100" dirty="0"/>
              <a:t>o “capítulo não escrito da LGPD”. Bens jurídicos distintos, embora aproximados</a:t>
            </a:r>
          </a:p>
          <a:p>
            <a:pPr marL="124333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800" spc="100" dirty="0"/>
              <a:t>Ficção de que tudo em IA pode ser traduzido num caminho, fórmula ou algoritmo 100% rastreável </a:t>
            </a:r>
          </a:p>
          <a:p>
            <a:pPr marL="124333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800" spc="100" dirty="0"/>
              <a:t>Aplicação de IA em setores estratégicos (indústria, saúde, segurança, educação, agricultura) ficam comprometidos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CB05035B-0403-A100-8141-15ECD854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30FFCEE-6157-91FF-76ED-A39CE6D59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507683" y="6076950"/>
            <a:ext cx="1252660" cy="5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3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" name="Google Shape;4751;p65"/>
          <p:cNvSpPr txBox="1"/>
          <p:nvPr/>
        </p:nvSpPr>
        <p:spPr>
          <a:xfrm>
            <a:off x="5199900" y="2035733"/>
            <a:ext cx="2309200" cy="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90000"/>
              </a:lnSpc>
            </a:pPr>
            <a:endParaRPr sz="3200" dirty="0">
              <a:solidFill>
                <a:schemeClr val="dk1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cxnSp>
        <p:nvCxnSpPr>
          <p:cNvPr id="4774" name="Google Shape;4774;p65"/>
          <p:cNvCxnSpPr/>
          <p:nvPr/>
        </p:nvCxnSpPr>
        <p:spPr>
          <a:xfrm>
            <a:off x="16327900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5" name="Google Shape;4775;p65"/>
          <p:cNvCxnSpPr/>
          <p:nvPr/>
        </p:nvCxnSpPr>
        <p:spPr>
          <a:xfrm>
            <a:off x="15843233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6" name="Google Shape;4776;p65"/>
          <p:cNvCxnSpPr/>
          <p:nvPr/>
        </p:nvCxnSpPr>
        <p:spPr>
          <a:xfrm>
            <a:off x="15358567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7" name="Google Shape;4777;p65"/>
          <p:cNvCxnSpPr/>
          <p:nvPr/>
        </p:nvCxnSpPr>
        <p:spPr>
          <a:xfrm>
            <a:off x="14873900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78" name="Google Shape;47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37" y="1078354"/>
            <a:ext cx="1631433" cy="163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9" name="Google Shape;477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432" y="5912932"/>
            <a:ext cx="2237467" cy="22374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718C0333-A28B-0315-D861-869B3285DC44}"/>
              </a:ext>
            </a:extLst>
          </p:cNvPr>
          <p:cNvSpPr txBox="1"/>
          <p:nvPr/>
        </p:nvSpPr>
        <p:spPr>
          <a:xfrm>
            <a:off x="423814" y="753965"/>
            <a:ext cx="10064235" cy="4565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4333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2800" spc="100" dirty="0"/>
          </a:p>
          <a:p>
            <a:pPr marL="90043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800" spc="100" dirty="0"/>
              <a:t>			</a:t>
            </a:r>
            <a:r>
              <a:rPr lang="pt-BR" sz="3200" spc="100" dirty="0"/>
              <a:t>Regulação Baseada em Risco</a:t>
            </a:r>
          </a:p>
          <a:p>
            <a:pPr marL="3186430" lvl="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200" spc="100" dirty="0"/>
              <a:t>			X</a:t>
            </a:r>
          </a:p>
          <a:p>
            <a:pPr marL="1616075" lvl="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200" spc="100" dirty="0"/>
              <a:t>Regulação Baseada no Medo e na Punição</a:t>
            </a:r>
          </a:p>
          <a:p>
            <a:pPr marL="124333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2800" spc="100" dirty="0"/>
          </a:p>
          <a:p>
            <a:pPr marL="124333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2800" spc="100" dirty="0"/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CB05035B-0403-A100-8141-15ECD854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30FFCEE-6157-91FF-76ED-A39CE6D59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507683" y="6076950"/>
            <a:ext cx="1252660" cy="5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8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344;p73">
            <a:extLst>
              <a:ext uri="{FF2B5EF4-FFF2-40B4-BE49-F238E27FC236}">
                <a16:creationId xmlns="" xmlns:a16="http://schemas.microsoft.com/office/drawing/2014/main" id="{2DA23C55-BF32-6CB7-93CC-E9B4EE0BB8CA}"/>
              </a:ext>
            </a:extLst>
          </p:cNvPr>
          <p:cNvPicPr preferRelativeResize="0"/>
          <p:nvPr/>
        </p:nvPicPr>
        <p:blipFill rotWithShape="1">
          <a:blip r:embed="rId3"/>
          <a:srcRect t="19659" b="4404"/>
          <a:stretch/>
        </p:blipFill>
        <p:spPr>
          <a:xfrm>
            <a:off x="6336629" y="104774"/>
            <a:ext cx="5855371" cy="484293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18FE00E9-AD61-B7C7-8F9C-C28CA9936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75" y="6345238"/>
            <a:ext cx="609600" cy="4079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6C47D19-1631-18B8-1F2A-1215519B7B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507683" y="6076950"/>
            <a:ext cx="1252660" cy="510557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8ADB2A0F-D8CD-2A17-9F9E-7CF5F0912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Regulação Baseada em Risco</a:t>
            </a:r>
          </a:p>
        </p:txBody>
      </p:sp>
      <p:sp>
        <p:nvSpPr>
          <p:cNvPr id="6" name="Google Shape;309;p41">
            <a:extLst>
              <a:ext uri="{FF2B5EF4-FFF2-40B4-BE49-F238E27FC236}">
                <a16:creationId xmlns="" xmlns:a16="http://schemas.microsoft.com/office/drawing/2014/main" id="{686B42EB-8584-3585-988E-13CC7B1DF17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950967" y="1372851"/>
            <a:ext cx="1434800" cy="13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030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" name="Google Shape;4751;p65"/>
          <p:cNvSpPr txBox="1"/>
          <p:nvPr/>
        </p:nvSpPr>
        <p:spPr>
          <a:xfrm>
            <a:off x="5199900" y="2035733"/>
            <a:ext cx="2309200" cy="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90000"/>
              </a:lnSpc>
            </a:pPr>
            <a:endParaRPr sz="3200" dirty="0">
              <a:solidFill>
                <a:schemeClr val="dk1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cxnSp>
        <p:nvCxnSpPr>
          <p:cNvPr id="4774" name="Google Shape;4774;p65"/>
          <p:cNvCxnSpPr/>
          <p:nvPr/>
        </p:nvCxnSpPr>
        <p:spPr>
          <a:xfrm>
            <a:off x="16327900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5" name="Google Shape;4775;p65"/>
          <p:cNvCxnSpPr/>
          <p:nvPr/>
        </p:nvCxnSpPr>
        <p:spPr>
          <a:xfrm>
            <a:off x="15843233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6" name="Google Shape;4776;p65"/>
          <p:cNvCxnSpPr/>
          <p:nvPr/>
        </p:nvCxnSpPr>
        <p:spPr>
          <a:xfrm>
            <a:off x="15358567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7" name="Google Shape;4777;p65"/>
          <p:cNvCxnSpPr/>
          <p:nvPr/>
        </p:nvCxnSpPr>
        <p:spPr>
          <a:xfrm>
            <a:off x="14873900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78" name="Google Shape;47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37" y="1078354"/>
            <a:ext cx="1631433" cy="163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9" name="Google Shape;477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432" y="5912932"/>
            <a:ext cx="2237467" cy="223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CB05035B-0403-A100-8141-15ECD854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30FFCEE-6157-91FF-76ED-A39CE6D59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507683" y="6076950"/>
            <a:ext cx="1252660" cy="51055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CFA99FEE-10F1-7BDB-D9A3-DBFA4FC92326}"/>
              </a:ext>
            </a:extLst>
          </p:cNvPr>
          <p:cNvSpPr txBox="1"/>
          <p:nvPr/>
        </p:nvSpPr>
        <p:spPr>
          <a:xfrm>
            <a:off x="372455" y="29113"/>
            <a:ext cx="1174344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1. Identificação do Risco:</a:t>
            </a:r>
          </a:p>
          <a:p>
            <a:r>
              <a:rPr lang="pt-BR" sz="2800" dirty="0"/>
              <a:t>   - Identificação e caracterização dos riscos associados ao tema</a:t>
            </a:r>
          </a:p>
          <a:p>
            <a:r>
              <a:rPr lang="pt-BR" sz="2800" dirty="0"/>
              <a:t>   - Coleta de dados relevantes (pesquisas, estudos de caso, e consultas com especialistas)</a:t>
            </a:r>
          </a:p>
          <a:p>
            <a:endParaRPr lang="pt-BR" sz="2800" dirty="0"/>
          </a:p>
          <a:p>
            <a:r>
              <a:rPr lang="pt-BR" sz="2800" dirty="0"/>
              <a:t>2. Avaliação de Risco:</a:t>
            </a:r>
          </a:p>
          <a:p>
            <a:r>
              <a:rPr lang="pt-BR" sz="2800" dirty="0"/>
              <a:t>   - Análise quantitativa e qualitativa dos riscos identificados</a:t>
            </a:r>
          </a:p>
          <a:p>
            <a:r>
              <a:rPr lang="pt-BR" sz="2800" dirty="0"/>
              <a:t>   -  Escolher modelo de avaliação de risco, para estimar a probabilidade e o impacto dos riscos</a:t>
            </a:r>
          </a:p>
          <a:p>
            <a:endParaRPr lang="pt-BR" sz="2800" dirty="0"/>
          </a:p>
          <a:p>
            <a:r>
              <a:rPr lang="pt-BR" sz="2800" dirty="0"/>
              <a:t>3. Comunicação dos Riscos:</a:t>
            </a:r>
          </a:p>
          <a:p>
            <a:r>
              <a:rPr lang="pt-BR" sz="2800" dirty="0"/>
              <a:t>   - Relatório sobre os riscos identificados e avaliados</a:t>
            </a:r>
          </a:p>
          <a:p>
            <a:r>
              <a:rPr lang="pt-BR" sz="2800" dirty="0"/>
              <a:t>  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829485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" name="Google Shape;4751;p65"/>
          <p:cNvSpPr txBox="1"/>
          <p:nvPr/>
        </p:nvSpPr>
        <p:spPr>
          <a:xfrm>
            <a:off x="5199900" y="2035733"/>
            <a:ext cx="2309200" cy="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90000"/>
              </a:lnSpc>
            </a:pPr>
            <a:endParaRPr sz="3200" dirty="0">
              <a:solidFill>
                <a:schemeClr val="dk1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cxnSp>
        <p:nvCxnSpPr>
          <p:cNvPr id="4774" name="Google Shape;4774;p65"/>
          <p:cNvCxnSpPr/>
          <p:nvPr/>
        </p:nvCxnSpPr>
        <p:spPr>
          <a:xfrm>
            <a:off x="16327900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5" name="Google Shape;4775;p65"/>
          <p:cNvCxnSpPr/>
          <p:nvPr/>
        </p:nvCxnSpPr>
        <p:spPr>
          <a:xfrm>
            <a:off x="15843233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6" name="Google Shape;4776;p65"/>
          <p:cNvCxnSpPr/>
          <p:nvPr/>
        </p:nvCxnSpPr>
        <p:spPr>
          <a:xfrm>
            <a:off x="15358567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7" name="Google Shape;4777;p65"/>
          <p:cNvCxnSpPr/>
          <p:nvPr/>
        </p:nvCxnSpPr>
        <p:spPr>
          <a:xfrm>
            <a:off x="14873900" y="4228167"/>
            <a:ext cx="0" cy="7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78" name="Google Shape;47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37" y="1078354"/>
            <a:ext cx="1631433" cy="163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9" name="Google Shape;477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432" y="5912932"/>
            <a:ext cx="2237467" cy="223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CB05035B-0403-A100-8141-15ECD854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30FFCEE-6157-91FF-76ED-A39CE6D59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507683" y="6076950"/>
            <a:ext cx="1252660" cy="51055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CFA99FEE-10F1-7BDB-D9A3-DBFA4FC92326}"/>
              </a:ext>
            </a:extLst>
          </p:cNvPr>
          <p:cNvSpPr txBox="1"/>
          <p:nvPr/>
        </p:nvSpPr>
        <p:spPr>
          <a:xfrm>
            <a:off x="448552" y="403074"/>
            <a:ext cx="1174344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4. Desenvolvimento de Estratégias de Mitigação:</a:t>
            </a:r>
          </a:p>
          <a:p>
            <a:r>
              <a:rPr lang="pt-BR" sz="3200" dirty="0"/>
              <a:t>   - Propor estratégias de mitigação de risco baseadas nas avaliações realizadas: regulamentações; programas de educação;  comitês de supervisão.</a:t>
            </a:r>
          </a:p>
          <a:p>
            <a:endParaRPr lang="pt-BR" sz="3200" dirty="0"/>
          </a:p>
          <a:p>
            <a:r>
              <a:rPr lang="pt-BR" sz="3200" dirty="0"/>
              <a:t>6. Formulação de Propostas Legislativas:</a:t>
            </a:r>
          </a:p>
          <a:p>
            <a:r>
              <a:rPr lang="pt-BR" sz="3200" dirty="0"/>
              <a:t>   - Com base na análise de risco e nas estratégias de mitigação, elabore propostas legislativas.</a:t>
            </a:r>
          </a:p>
          <a:p>
            <a:r>
              <a:rPr lang="pt-BR" sz="3200" dirty="0"/>
              <a:t>   - Assegure que as propostas sejam flexíveis para acomodar novas informações e análises de risco à medida que se tornem disponíveis.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51719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relógio, pendurado, mesa, grande&#10;&#10;Descrição gerada automaticamente">
            <a:extLst>
              <a:ext uri="{FF2B5EF4-FFF2-40B4-BE49-F238E27FC236}">
                <a16:creationId xmlns="" xmlns:a16="http://schemas.microsoft.com/office/drawing/2014/main" id="{107CA501-1D17-1942-8F51-59E423B9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88" y="-90710"/>
            <a:ext cx="4843464" cy="703941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26979136-5440-3842-BC2E-6B81B7F68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825" y="5810520"/>
            <a:ext cx="1624013" cy="790955"/>
          </a:xfrm>
          <a:prstGeom prst="rect">
            <a:avLst/>
          </a:prstGeom>
        </p:spPr>
      </p:pic>
      <p:sp>
        <p:nvSpPr>
          <p:cNvPr id="9" name="Nome do professor(a)">
            <a:extLst>
              <a:ext uri="{FF2B5EF4-FFF2-40B4-BE49-F238E27FC236}">
                <a16:creationId xmlns="" xmlns:a16="http://schemas.microsoft.com/office/drawing/2014/main" id="{FADE9960-886E-6A4E-8ACF-F37D69B7E2D4}"/>
              </a:ext>
            </a:extLst>
          </p:cNvPr>
          <p:cNvSpPr txBox="1"/>
          <p:nvPr/>
        </p:nvSpPr>
        <p:spPr>
          <a:xfrm>
            <a:off x="-1276350" y="-700088"/>
            <a:ext cx="5991226" cy="1808318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 err="1">
                <a:solidFill>
                  <a:srgbClr val="232B30"/>
                </a:solidFill>
                <a:latin typeface="+mj-lt"/>
                <a:ea typeface="+mj-ea"/>
                <a:cs typeface="+mj-cs"/>
              </a:rPr>
              <a:t>Riscos</a:t>
            </a:r>
            <a:endParaRPr lang="en-US" sz="8800" b="1" dirty="0">
              <a:solidFill>
                <a:srgbClr val="232B3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="" xmlns:a16="http://schemas.microsoft.com/office/drawing/2014/main" id="{7068F447-4D65-D54F-97C3-037F38DF4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707606"/>
              </p:ext>
            </p:extLst>
          </p:nvPr>
        </p:nvGraphicFramePr>
        <p:xfrm>
          <a:off x="4946806" y="43165"/>
          <a:ext cx="6544154" cy="4000852"/>
        </p:xfrm>
        <a:graphic>
          <a:graphicData uri="http://schemas.openxmlformats.org/drawingml/2006/table">
            <a:tbl>
              <a:tblPr/>
              <a:tblGrid>
                <a:gridCol w="1027274">
                  <a:extLst>
                    <a:ext uri="{9D8B030D-6E8A-4147-A177-3AD203B41FA5}">
                      <a16:colId xmlns="" xmlns:a16="http://schemas.microsoft.com/office/drawing/2014/main" val="335563907"/>
                    </a:ext>
                  </a:extLst>
                </a:gridCol>
                <a:gridCol w="5516880">
                  <a:extLst>
                    <a:ext uri="{9D8B030D-6E8A-4147-A177-3AD203B41FA5}">
                      <a16:colId xmlns="" xmlns:a16="http://schemas.microsoft.com/office/drawing/2014/main" val="3022067409"/>
                    </a:ext>
                  </a:extLst>
                </a:gridCol>
              </a:tblGrid>
              <a:tr h="259781">
                <a:tc>
                  <a:txBody>
                    <a:bodyPr/>
                    <a:lstStyle/>
                    <a:p>
                      <a:r>
                        <a:rPr lang="pt-BR" sz="1800" dirty="0">
                          <a:effectLst/>
                        </a:rPr>
                        <a:t>Categoria de Risco</a:t>
                      </a:r>
                    </a:p>
                  </a:txBody>
                  <a:tcPr marL="64945" marR="64945" marT="32473" marB="32473" anchor="ctr">
                    <a:lnL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effectLst/>
                        </a:rPr>
                        <a:t>Áreas</a:t>
                      </a:r>
                    </a:p>
                  </a:txBody>
                  <a:tcPr marL="64945" marR="64945" marT="32473" marB="32473" anchor="ctr">
                    <a:lnL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094212"/>
                  </a:ext>
                </a:extLst>
              </a:tr>
              <a:tr h="2402978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rgbClr val="C00000"/>
                          </a:solidFill>
                          <a:effectLst/>
                        </a:rPr>
                        <a:t>Alto Risco</a:t>
                      </a:r>
                    </a:p>
                  </a:txBody>
                  <a:tcPr marL="64945" marR="64945" marT="32473" marB="32473" anchor="ctr">
                    <a:lnL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effectLst/>
                        </a:rPr>
                        <a:t>Art</a:t>
                      </a:r>
                      <a:r>
                        <a:rPr lang="pt-BR" sz="1600" dirty="0">
                          <a:effectLst/>
                        </a:rPr>
                        <a:t> 17 </a:t>
                      </a:r>
                    </a:p>
                    <a:p>
                      <a:r>
                        <a:rPr lang="pt-BR" sz="1800" b="1" dirty="0" err="1">
                          <a:solidFill>
                            <a:srgbClr val="FF0000"/>
                          </a:solidFill>
                          <a:effectLst/>
                        </a:rPr>
                        <a:t>I</a:t>
                      </a:r>
                      <a:r>
                        <a:rPr lang="pt-BR" sz="1800" b="1" dirty="0">
                          <a:solidFill>
                            <a:srgbClr val="FF0000"/>
                          </a:solidFill>
                          <a:effectLst/>
                        </a:rPr>
                        <a:t> - Infraestruturas críticas</a:t>
                      </a:r>
                    </a:p>
                    <a:p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II -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Educação e formação profissional 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</a:rPr>
                        <a:t>III - Recrutamento e gestão de trabalhadores </a:t>
                      </a:r>
                    </a:p>
                    <a:p>
                      <a:r>
                        <a:rPr lang="pt-BR" sz="1800" b="1" dirty="0">
                          <a:solidFill>
                            <a:srgbClr val="FF0000"/>
                          </a:solidFill>
                          <a:effectLst/>
                        </a:rPr>
                        <a:t>IV - Serviços públicos essenciais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V - Avaliação de crédito 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VI - Serviços de emergência </a:t>
                      </a:r>
                    </a:p>
                    <a:p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VII - Administração da justiça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VIII - Veículos autônomos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IX - Saúde</a:t>
                      </a:r>
                    </a:p>
                    <a:p>
                      <a:r>
                        <a:rPr lang="pt-BR" sz="1600" dirty="0" err="1">
                          <a:effectLst/>
                        </a:rPr>
                        <a:t>X</a:t>
                      </a:r>
                      <a:r>
                        <a:rPr lang="pt-BR" sz="1600" dirty="0">
                          <a:effectLst/>
                        </a:rPr>
                        <a:t> - Sistemas biométricos</a:t>
                      </a:r>
                    </a:p>
                    <a:p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</a:rPr>
                        <a:t>XI -Segurança pública </a:t>
                      </a:r>
                    </a:p>
                    <a:p>
                      <a:r>
                        <a:rPr lang="pt-BR" sz="1600" dirty="0">
                          <a:effectLst/>
                        </a:rPr>
                        <a:t>... </a:t>
                      </a:r>
                    </a:p>
                  </a:txBody>
                  <a:tcPr marL="64945" marR="64945" marT="32473" marB="32473" anchor="ctr">
                    <a:lnL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3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1431911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A562FAE3-BCF7-CD43-AAB1-4A28B796157B}"/>
              </a:ext>
            </a:extLst>
          </p:cNvPr>
          <p:cNvSpPr txBox="1"/>
          <p:nvPr/>
        </p:nvSpPr>
        <p:spPr>
          <a:xfrm>
            <a:off x="4946806" y="4056194"/>
            <a:ext cx="67411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Regras extras para sistemas de IA - Alto risco: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C00000"/>
                </a:solidFill>
                <a:effectLst/>
                <a:latin typeface="-apple-system"/>
              </a:rPr>
              <a:t>Obrigatoriedade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 de avaliação de impacto algorítmico (Art. 22, </a:t>
            </a:r>
            <a:r>
              <a:rPr lang="pt-BR" sz="2400" b="0" i="0" dirty="0" err="1">
                <a:solidFill>
                  <a:srgbClr val="1C1917"/>
                </a:solidFill>
                <a:effectLst/>
                <a:latin typeface="-apple-system"/>
              </a:rPr>
              <a:t>Arts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. 24 e 25)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C00000"/>
                </a:solidFill>
                <a:effectLst/>
                <a:latin typeface="-apple-system"/>
              </a:rPr>
              <a:t>Medidas adicionais 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de governança (Art. 20 - V)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2400" b="0" i="0" dirty="0" err="1">
                <a:solidFill>
                  <a:srgbClr val="1C1917"/>
                </a:solidFill>
                <a:effectLst/>
                <a:latin typeface="-apple-system"/>
              </a:rPr>
              <a:t>Publicização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 das conclusões da avaliação de impacto (Art. 26)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C00000"/>
                </a:solidFill>
                <a:effectLst/>
                <a:latin typeface="-apple-system"/>
              </a:rPr>
              <a:t>Responsabilidade objetiva </a:t>
            </a:r>
            <a:r>
              <a:rPr lang="pt-BR" sz="2400" b="0" i="0" dirty="0">
                <a:solidFill>
                  <a:srgbClr val="1C1917"/>
                </a:solidFill>
                <a:effectLst/>
                <a:latin typeface="-apple-system"/>
              </a:rPr>
              <a:t>por danos (Art. 27)</a:t>
            </a:r>
          </a:p>
        </p:txBody>
      </p:sp>
    </p:spTree>
    <p:extLst>
      <p:ext uri="{BB962C8B-B14F-4D97-AF65-F5344CB8AC3E}">
        <p14:creationId xmlns:p14="http://schemas.microsoft.com/office/powerpoint/2010/main" val="3361963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8"/>
          <p:cNvSpPr txBox="1">
            <a:spLocks noGrp="1"/>
          </p:cNvSpPr>
          <p:nvPr>
            <p:ph type="title"/>
          </p:nvPr>
        </p:nvSpPr>
        <p:spPr>
          <a:xfrm flipH="1">
            <a:off x="6297817" y="2706867"/>
            <a:ext cx="5053672" cy="190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pt-BR" dirty="0"/>
              <a:t>Benefícios para o Setor Público</a:t>
            </a:r>
          </a:p>
        </p:txBody>
      </p:sp>
      <p:sp>
        <p:nvSpPr>
          <p:cNvPr id="438" name="Google Shape;438;p48"/>
          <p:cNvSpPr txBox="1">
            <a:spLocks noGrp="1"/>
          </p:cNvSpPr>
          <p:nvPr>
            <p:ph type="title" idx="2"/>
          </p:nvPr>
        </p:nvSpPr>
        <p:spPr>
          <a:xfrm flipH="1">
            <a:off x="6297816" y="1368339"/>
            <a:ext cx="1434800" cy="13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pic>
        <p:nvPicPr>
          <p:cNvPr id="440" name="Google Shape;440;p48"/>
          <p:cNvPicPr preferRelativeResize="0"/>
          <p:nvPr/>
        </p:nvPicPr>
        <p:blipFill rotWithShape="1">
          <a:blip r:embed="rId3">
            <a:alphaModFix/>
          </a:blip>
          <a:srcRect l="1131" t="1234" r="16264"/>
          <a:stretch/>
        </p:blipFill>
        <p:spPr>
          <a:xfrm>
            <a:off x="-96733" y="1394201"/>
            <a:ext cx="6394551" cy="54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245276-60EC-1DCA-570C-6ADF92639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A6CD1B6-03B5-4C50-B127-4B08E58F46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127304" y="6210918"/>
            <a:ext cx="1252660" cy="5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2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="" xmlns:a16="http://schemas.microsoft.com/office/drawing/2014/main" id="{173CF312-33FE-4C78-AF0C-3801274129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1784" r="22885" b="-1"/>
          <a:stretch/>
        </p:blipFill>
        <p:spPr>
          <a:xfrm>
            <a:off x="0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5" name="Espaço Reservado para o Número do Slide 4">
            <a:extLst>
              <a:ext uri="{FF2B5EF4-FFF2-40B4-BE49-F238E27FC236}">
                <a16:creationId xmlns="" xmlns:a16="http://schemas.microsoft.com/office/drawing/2014/main" id="{E419B032-9B39-4E33-A8E4-7843247F4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F6357DA-28E9-40D3-918C-4D14E8263D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7" name="Título 16">
            <a:extLst>
              <a:ext uri="{FF2B5EF4-FFF2-40B4-BE49-F238E27FC236}">
                <a16:creationId xmlns="" xmlns:a16="http://schemas.microsoft.com/office/drawing/2014/main" id="{9B7C68D5-425C-4465-842E-6EC3B305D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9454" y="132237"/>
            <a:ext cx="6251110" cy="891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Poder</a:t>
            </a:r>
            <a:r>
              <a:rPr lang="en-US" sz="4600" dirty="0">
                <a:solidFill>
                  <a:schemeClr val="bg1"/>
                </a:solidFill>
              </a:rPr>
              <a:t> </a:t>
            </a:r>
            <a:r>
              <a:rPr lang="en-US" sz="4600" dirty="0" err="1">
                <a:solidFill>
                  <a:schemeClr val="bg1"/>
                </a:solidFill>
              </a:rPr>
              <a:t>legislativo</a:t>
            </a:r>
            <a:endParaRPr lang="en-US" sz="4600" dirty="0">
              <a:solidFill>
                <a:schemeClr val="bg1"/>
              </a:solidFill>
            </a:endParaRPr>
          </a:p>
        </p:txBody>
      </p:sp>
      <p:sp>
        <p:nvSpPr>
          <p:cNvPr id="18" name="Subtítulo 17">
            <a:extLst>
              <a:ext uri="{FF2B5EF4-FFF2-40B4-BE49-F238E27FC236}">
                <a16:creationId xmlns="" xmlns:a16="http://schemas.microsoft.com/office/drawing/2014/main" id="{37F7ED61-C894-4A41-AC49-EFA304B05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991" y="1216752"/>
            <a:ext cx="6772681" cy="4999325"/>
          </a:xfr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01625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530225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tx1"/>
              </a:solidFill>
            </a:endParaRPr>
          </a:p>
          <a:p>
            <a:pPr marL="530225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Processo Legislativo Baseado em Evidência</a:t>
            </a:r>
          </a:p>
          <a:p>
            <a:pPr marL="530225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Análise de Legislação</a:t>
            </a:r>
            <a:r>
              <a:rPr lang="pt-BR" sz="2000" dirty="0">
                <a:solidFill>
                  <a:schemeClr val="tx1"/>
                </a:solidFill>
              </a:rPr>
              <a:t>: comparação de propostas legislativas, identificando redundâncias ou conflitos com leis já existentes, inclusive nos Estados e Municípios</a:t>
            </a:r>
          </a:p>
          <a:p>
            <a:pPr marL="530225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Engajamento Cidadão</a:t>
            </a:r>
            <a:r>
              <a:rPr lang="pt-BR" sz="2000" dirty="0">
                <a:solidFill>
                  <a:schemeClr val="tx1"/>
                </a:solidFill>
              </a:rPr>
              <a:t>: analisar o feedback dos cidadãos em tempo real sobre a opinião pública e aumentar a participação social no processo legislativo</a:t>
            </a:r>
          </a:p>
          <a:p>
            <a:pPr marL="530225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Automatização de Tarefas Administrativas</a:t>
            </a:r>
            <a:r>
              <a:rPr lang="pt-BR" sz="2000" dirty="0">
                <a:solidFill>
                  <a:schemeClr val="tx1"/>
                </a:solidFill>
              </a:rPr>
              <a:t>, como agendamento de reuniões, gerenciamento de documentos e rotinas do andamento do processo legislativo</a:t>
            </a:r>
          </a:p>
          <a:p>
            <a:pPr marL="530225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Transparência</a:t>
            </a:r>
            <a:r>
              <a:rPr lang="pt-BR" sz="2000" dirty="0">
                <a:solidFill>
                  <a:schemeClr val="tx1"/>
                </a:solidFill>
              </a:rPr>
              <a:t>, com rastreamento do processo legislativo</a:t>
            </a:r>
          </a:p>
          <a:p>
            <a:pPr marL="530225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Monitoramento e indicadores precisos sobre o Impacto prévio e posterior de leis e políticas públicas </a:t>
            </a:r>
            <a:r>
              <a:rPr lang="pt-BR" sz="2000" dirty="0">
                <a:solidFill>
                  <a:schemeClr val="tx1"/>
                </a:solidFill>
              </a:rPr>
              <a:t>em tempo real</a:t>
            </a:r>
            <a:endParaRPr lang="en-US" sz="2000" dirty="0">
              <a:solidFill>
                <a:schemeClr val="tx1"/>
              </a:solidFill>
            </a:endParaRPr>
          </a:p>
          <a:p>
            <a:pPr marL="28575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06F7F30B-1F0C-E307-FD81-793E221DD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45" y="6377132"/>
            <a:ext cx="597460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25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EE6D12E8-1618-6FA5-756F-246DE24076FF}"/>
              </a:ext>
            </a:extLst>
          </p:cNvPr>
          <p:cNvSpPr txBox="1"/>
          <p:nvPr/>
        </p:nvSpPr>
        <p:spPr>
          <a:xfrm>
            <a:off x="994316" y="1576960"/>
            <a:ext cx="104698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Aprimoramento de Serviços Públicos</a:t>
            </a:r>
            <a:r>
              <a:rPr lang="pt-BR" sz="2800" dirty="0">
                <a:solidFill>
                  <a:schemeClr val="bg1"/>
                </a:solidFill>
              </a:rPr>
              <a:t>: melhora dos </a:t>
            </a:r>
            <a:r>
              <a:rPr lang="pt-BR" sz="2800" dirty="0" err="1">
                <a:solidFill>
                  <a:schemeClr val="bg1"/>
                </a:solidFill>
              </a:rPr>
              <a:t>E´s</a:t>
            </a:r>
            <a:r>
              <a:rPr lang="pt-BR" sz="2800" dirty="0">
                <a:solidFill>
                  <a:schemeClr val="bg1"/>
                </a:solidFill>
              </a:rPr>
              <a:t> dos serviços públicos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Tomada de Decisão Baseada em Dados ou Políticas Públicas Baseadas em Evidências</a:t>
            </a:r>
            <a:r>
              <a:rPr lang="pt-BR" sz="2800" dirty="0">
                <a:solidFill>
                  <a:schemeClr val="bg1"/>
                </a:solidFill>
              </a:rPr>
              <a:t>: analisando dados para auxiliar na tomada de decisão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Automatização de Tarefas e </a:t>
            </a:r>
            <a:r>
              <a:rPr lang="pt-BR" sz="2800" dirty="0">
                <a:solidFill>
                  <a:schemeClr val="bg1"/>
                </a:solidFill>
              </a:rPr>
              <a:t>de funções administrativas e operacionais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Personalização de Serviços governamentais </a:t>
            </a:r>
            <a:r>
              <a:rPr lang="pt-BR" sz="2800" dirty="0">
                <a:solidFill>
                  <a:schemeClr val="bg1"/>
                </a:solidFill>
              </a:rPr>
              <a:t>para atender às necessidades individuais dos cidadãos (equidade) e acessibilidade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Gestão de Recursos Humanos </a:t>
            </a:r>
            <a:r>
              <a:rPr lang="pt-BR" sz="2800" dirty="0">
                <a:solidFill>
                  <a:schemeClr val="bg1"/>
                </a:solidFill>
              </a:rPr>
              <a:t>otimizando desde a alocação de pessoal até a gestão de infraestruturas e formação continuada 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8713E7A3-DFCF-00D2-94BF-48808620E678}"/>
              </a:ext>
            </a:extLst>
          </p:cNvPr>
          <p:cNvCxnSpPr>
            <a:cxnSpLocks/>
          </p:cNvCxnSpPr>
          <p:nvPr/>
        </p:nvCxnSpPr>
        <p:spPr>
          <a:xfrm flipV="1">
            <a:off x="5360889" y="1364823"/>
            <a:ext cx="6831111" cy="30349"/>
          </a:xfrm>
          <a:prstGeom prst="line">
            <a:avLst/>
          </a:prstGeom>
          <a:ln>
            <a:solidFill>
              <a:srgbClr val="E2C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3C22D986-BC88-BBA8-1F37-69EAC5C1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6">
            <a:extLst>
              <a:ext uri="{FF2B5EF4-FFF2-40B4-BE49-F238E27FC236}">
                <a16:creationId xmlns="" xmlns:a16="http://schemas.microsoft.com/office/drawing/2014/main" id="{91FEE865-D4BC-D4AF-91C0-47E4D595E5C0}"/>
              </a:ext>
            </a:extLst>
          </p:cNvPr>
          <p:cNvSpPr txBox="1">
            <a:spLocks/>
          </p:cNvSpPr>
          <p:nvPr/>
        </p:nvSpPr>
        <p:spPr>
          <a:xfrm>
            <a:off x="2582706" y="376774"/>
            <a:ext cx="6251110" cy="9382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 err="1">
                <a:solidFill>
                  <a:schemeClr val="bg1"/>
                </a:solidFill>
              </a:rPr>
              <a:t>Poder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bg1"/>
                </a:solidFill>
              </a:rPr>
              <a:t>Executivo</a:t>
            </a:r>
            <a:endParaRPr lang="en-US" sz="4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1D781B-7788-45C2-01D0-302BEF7CC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315"/>
          <a:stretch/>
        </p:blipFill>
        <p:spPr>
          <a:xfrm>
            <a:off x="507683" y="6076950"/>
            <a:ext cx="1252660" cy="5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0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533" dirty="0"/>
              <a:t>Sumário</a:t>
            </a:r>
            <a:endParaRPr sz="4533" dirty="0"/>
          </a:p>
        </p:txBody>
      </p:sp>
      <p:sp>
        <p:nvSpPr>
          <p:cNvPr id="282" name="Google Shape;282;p39"/>
          <p:cNvSpPr txBox="1">
            <a:spLocks noGrp="1"/>
          </p:cNvSpPr>
          <p:nvPr>
            <p:ph type="subTitle" idx="2"/>
          </p:nvPr>
        </p:nvSpPr>
        <p:spPr>
          <a:xfrm>
            <a:off x="2401546" y="2715734"/>
            <a:ext cx="3132800" cy="68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dirty="0"/>
              <a:t>Quem sou </a:t>
            </a:r>
            <a:endParaRPr dirty="0"/>
          </a:p>
        </p:txBody>
      </p:sp>
      <p:sp>
        <p:nvSpPr>
          <p:cNvPr id="283" name="Google Shape;283;p39"/>
          <p:cNvSpPr txBox="1">
            <a:spLocks noGrp="1"/>
          </p:cNvSpPr>
          <p:nvPr>
            <p:ph type="title" idx="3"/>
          </p:nvPr>
        </p:nvSpPr>
        <p:spPr>
          <a:xfrm>
            <a:off x="1141583" y="2681697"/>
            <a:ext cx="1168400" cy="8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285" name="Google Shape;285;p39"/>
          <p:cNvSpPr txBox="1">
            <a:spLocks noGrp="1"/>
          </p:cNvSpPr>
          <p:nvPr>
            <p:ph type="subTitle" idx="5"/>
          </p:nvPr>
        </p:nvSpPr>
        <p:spPr>
          <a:xfrm>
            <a:off x="2401546" y="3945211"/>
            <a:ext cx="3738167" cy="68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pt-BR" dirty="0"/>
              <a:t>O PL 2338/2023</a:t>
            </a:r>
          </a:p>
        </p:txBody>
      </p:sp>
      <p:sp>
        <p:nvSpPr>
          <p:cNvPr id="286" name="Google Shape;286;p39"/>
          <p:cNvSpPr txBox="1">
            <a:spLocks noGrp="1"/>
          </p:cNvSpPr>
          <p:nvPr>
            <p:ph type="title" idx="6"/>
          </p:nvPr>
        </p:nvSpPr>
        <p:spPr>
          <a:xfrm>
            <a:off x="1233146" y="3858011"/>
            <a:ext cx="1168400" cy="8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288" name="Google Shape;288;p39"/>
          <p:cNvSpPr txBox="1">
            <a:spLocks noGrp="1"/>
          </p:cNvSpPr>
          <p:nvPr>
            <p:ph type="subTitle" idx="8"/>
          </p:nvPr>
        </p:nvSpPr>
        <p:spPr>
          <a:xfrm>
            <a:off x="7462260" y="2631872"/>
            <a:ext cx="3486967" cy="68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pt-BR" dirty="0"/>
              <a:t>Nossa equipe</a:t>
            </a:r>
            <a:endParaRPr dirty="0"/>
          </a:p>
        </p:txBody>
      </p:sp>
      <p:sp>
        <p:nvSpPr>
          <p:cNvPr id="289" name="Google Shape;289;p39"/>
          <p:cNvSpPr txBox="1">
            <a:spLocks noGrp="1"/>
          </p:cNvSpPr>
          <p:nvPr>
            <p:ph type="title" idx="9"/>
          </p:nvPr>
        </p:nvSpPr>
        <p:spPr>
          <a:xfrm>
            <a:off x="6293860" y="2572694"/>
            <a:ext cx="1168400" cy="8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291" name="Google Shape;291;p39"/>
          <p:cNvSpPr txBox="1">
            <a:spLocks noGrp="1"/>
          </p:cNvSpPr>
          <p:nvPr>
            <p:ph type="subTitle" idx="14"/>
          </p:nvPr>
        </p:nvSpPr>
        <p:spPr>
          <a:xfrm>
            <a:off x="7308113" y="3853697"/>
            <a:ext cx="4105000" cy="135762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pt-BR" dirty="0">
                <a:ea typeface="+mn-ea"/>
                <a:cs typeface="+mn-cs"/>
              </a:rPr>
              <a:t>Regulação Baseada em Risco</a:t>
            </a:r>
          </a:p>
          <a:p>
            <a:pPr marL="0" indent="0"/>
            <a:endParaRPr dirty="0"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 idx="15"/>
          </p:nvPr>
        </p:nvSpPr>
        <p:spPr>
          <a:xfrm>
            <a:off x="6231276" y="3675814"/>
            <a:ext cx="1168400" cy="8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pic>
        <p:nvPicPr>
          <p:cNvPr id="293" name="Google Shape;29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2984">
            <a:off x="-395335" y="-399402"/>
            <a:ext cx="2237467" cy="223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CA3710E-B3BC-26D2-102C-73658C68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ADBE0004-CC05-2D3D-E5CE-CE67AC1442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320792" y="6198079"/>
            <a:ext cx="1252660" cy="510557"/>
          </a:xfrm>
          <a:prstGeom prst="rect">
            <a:avLst/>
          </a:prstGeom>
        </p:spPr>
      </p:pic>
      <p:sp>
        <p:nvSpPr>
          <p:cNvPr id="8" name="Google Shape;286;p39">
            <a:extLst>
              <a:ext uri="{FF2B5EF4-FFF2-40B4-BE49-F238E27FC236}">
                <a16:creationId xmlns="" xmlns:a16="http://schemas.microsoft.com/office/drawing/2014/main" id="{292A6DF6-0BA4-AA6F-B9BF-DB013BBE7D62}"/>
              </a:ext>
            </a:extLst>
          </p:cNvPr>
          <p:cNvSpPr txBox="1">
            <a:spLocks/>
          </p:cNvSpPr>
          <p:nvPr/>
        </p:nvSpPr>
        <p:spPr>
          <a:xfrm>
            <a:off x="1233146" y="5021765"/>
            <a:ext cx="1168400" cy="8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5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9" name="Google Shape;286;p39">
            <a:extLst>
              <a:ext uri="{FF2B5EF4-FFF2-40B4-BE49-F238E27FC236}">
                <a16:creationId xmlns="" xmlns:a16="http://schemas.microsoft.com/office/drawing/2014/main" id="{623EB306-6F30-31A4-693F-7618D9FC39E3}"/>
              </a:ext>
            </a:extLst>
          </p:cNvPr>
          <p:cNvSpPr txBox="1">
            <a:spLocks/>
          </p:cNvSpPr>
          <p:nvPr/>
        </p:nvSpPr>
        <p:spPr>
          <a:xfrm>
            <a:off x="6231276" y="4876375"/>
            <a:ext cx="1168400" cy="8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5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rPr lang="en" dirty="0"/>
              <a:t>06</a:t>
            </a:r>
          </a:p>
        </p:txBody>
      </p:sp>
      <p:sp>
        <p:nvSpPr>
          <p:cNvPr id="10" name="Google Shape;285;p39">
            <a:extLst>
              <a:ext uri="{FF2B5EF4-FFF2-40B4-BE49-F238E27FC236}">
                <a16:creationId xmlns="" xmlns:a16="http://schemas.microsoft.com/office/drawing/2014/main" id="{26D80BE8-B190-81CD-CA95-3DE632920046}"/>
              </a:ext>
            </a:extLst>
          </p:cNvPr>
          <p:cNvSpPr txBox="1">
            <a:spLocks/>
          </p:cNvSpPr>
          <p:nvPr/>
        </p:nvSpPr>
        <p:spPr>
          <a:xfrm>
            <a:off x="2309983" y="5395575"/>
            <a:ext cx="3738167" cy="68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pPr marL="0" indent="0"/>
            <a:endParaRPr lang="pt-BR" dirty="0"/>
          </a:p>
        </p:txBody>
      </p:sp>
      <p:sp>
        <p:nvSpPr>
          <p:cNvPr id="11" name="Google Shape;285;p39">
            <a:extLst>
              <a:ext uri="{FF2B5EF4-FFF2-40B4-BE49-F238E27FC236}">
                <a16:creationId xmlns="" xmlns:a16="http://schemas.microsoft.com/office/drawing/2014/main" id="{7889EF29-1784-D9DC-59D7-EA8622E80C34}"/>
              </a:ext>
            </a:extLst>
          </p:cNvPr>
          <p:cNvSpPr txBox="1">
            <a:spLocks/>
          </p:cNvSpPr>
          <p:nvPr/>
        </p:nvSpPr>
        <p:spPr>
          <a:xfrm>
            <a:off x="7368655" y="5763757"/>
            <a:ext cx="3738167" cy="68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pPr marL="0" indent="0"/>
            <a:r>
              <a:rPr lang="pt-BR" dirty="0">
                <a:ea typeface="+mn-ea"/>
                <a:cs typeface="+mn-cs"/>
              </a:rPr>
              <a:t>Decisões Automatizadas</a:t>
            </a:r>
          </a:p>
          <a:p>
            <a:pPr marL="0" indent="0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16779DC4-CEEB-8671-96D9-983BDA4B649C}"/>
              </a:ext>
            </a:extLst>
          </p:cNvPr>
          <p:cNvSpPr txBox="1"/>
          <p:nvPr/>
        </p:nvSpPr>
        <p:spPr>
          <a:xfrm>
            <a:off x="2401546" y="4981356"/>
            <a:ext cx="2770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Cinzel Decorative"/>
                <a:sym typeface="Cinzel Decorative"/>
              </a:rPr>
              <a:t>Benefícios ao</a:t>
            </a:r>
          </a:p>
          <a:p>
            <a:r>
              <a:rPr lang="pt-BR" sz="3200" dirty="0">
                <a:latin typeface="Cinzel Decorative"/>
                <a:sym typeface="Cinzel Decorative"/>
              </a:rPr>
              <a:t>Setor Público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="" xmlns:a16="http://schemas.microsoft.com/office/drawing/2014/main" id="{085E5B6A-0758-4158-877E-C7279ECA01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2508" r="15332"/>
          <a:stretch/>
        </p:blipFill>
        <p:spPr>
          <a:xfrm>
            <a:off x="6803567" y="-29113"/>
            <a:ext cx="5388433" cy="6858000"/>
          </a:xfrm>
        </p:spPr>
      </p:pic>
      <p:cxnSp>
        <p:nvCxnSpPr>
          <p:cNvPr id="33" name="Conector reto 32">
            <a:extLst>
              <a:ext uri="{FF2B5EF4-FFF2-40B4-BE49-F238E27FC236}">
                <a16:creationId xmlns="" xmlns:a16="http://schemas.microsoft.com/office/drawing/2014/main" id="{0AA9E918-6E21-DB72-E3E3-2C2339EECB50}"/>
              </a:ext>
            </a:extLst>
          </p:cNvPr>
          <p:cNvCxnSpPr>
            <a:cxnSpLocks/>
          </p:cNvCxnSpPr>
          <p:nvPr/>
        </p:nvCxnSpPr>
        <p:spPr>
          <a:xfrm>
            <a:off x="609600" y="0"/>
            <a:ext cx="0" cy="3672114"/>
          </a:xfrm>
          <a:prstGeom prst="line">
            <a:avLst/>
          </a:prstGeom>
          <a:ln>
            <a:solidFill>
              <a:srgbClr val="E2C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4CF2D98-F207-4B22-43D6-4FD7EC420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6">
            <a:extLst>
              <a:ext uri="{FF2B5EF4-FFF2-40B4-BE49-F238E27FC236}">
                <a16:creationId xmlns="" xmlns:a16="http://schemas.microsoft.com/office/drawing/2014/main" id="{136D3A18-00D5-A873-3518-5718123E7E48}"/>
              </a:ext>
            </a:extLst>
          </p:cNvPr>
          <p:cNvSpPr txBox="1">
            <a:spLocks/>
          </p:cNvSpPr>
          <p:nvPr/>
        </p:nvSpPr>
        <p:spPr>
          <a:xfrm>
            <a:off x="6860710" y="47687"/>
            <a:ext cx="6251110" cy="9382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 err="1">
                <a:solidFill>
                  <a:schemeClr val="bg1"/>
                </a:solidFill>
              </a:rPr>
              <a:t>Poder</a:t>
            </a:r>
            <a:r>
              <a:rPr lang="en-US" sz="4600" dirty="0">
                <a:solidFill>
                  <a:schemeClr val="bg1"/>
                </a:solidFill>
              </a:rPr>
              <a:t> </a:t>
            </a:r>
            <a:r>
              <a:rPr lang="en-US" sz="4600" dirty="0" err="1">
                <a:solidFill>
                  <a:schemeClr val="bg1"/>
                </a:solidFill>
              </a:rPr>
              <a:t>Judiciário</a:t>
            </a:r>
            <a:endParaRPr lang="en-US" sz="4600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112D44B4-2D1F-BC35-1062-0C0BE58807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127304" y="6210918"/>
            <a:ext cx="1252660" cy="510557"/>
          </a:xfrm>
          <a:prstGeom prst="rect">
            <a:avLst/>
          </a:prstGeom>
        </p:spPr>
      </p:pic>
      <p:graphicFrame>
        <p:nvGraphicFramePr>
          <p:cNvPr id="35" name="Espaço Reservado para Texto 28">
            <a:extLst>
              <a:ext uri="{FF2B5EF4-FFF2-40B4-BE49-F238E27FC236}">
                <a16:creationId xmlns="" xmlns:a16="http://schemas.microsoft.com/office/drawing/2014/main" id="{1741C154-3325-B8B7-8A6D-4DE66875C1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5860256"/>
              </p:ext>
            </p:extLst>
          </p:nvPr>
        </p:nvGraphicFramePr>
        <p:xfrm>
          <a:off x="482602" y="1304051"/>
          <a:ext cx="6251108" cy="4961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Retângulo: Cantos Arredondados 3">
            <a:extLst>
              <a:ext uri="{FF2B5EF4-FFF2-40B4-BE49-F238E27FC236}">
                <a16:creationId xmlns="" xmlns:a16="http://schemas.microsoft.com/office/drawing/2014/main" id="{1F61AF11-BAD2-DF6B-A370-4B2265A9054A}"/>
              </a:ext>
            </a:extLst>
          </p:cNvPr>
          <p:cNvSpPr/>
          <p:nvPr/>
        </p:nvSpPr>
        <p:spPr>
          <a:xfrm>
            <a:off x="482602" y="239232"/>
            <a:ext cx="6251108" cy="82558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900113" lvl="0">
              <a:lnSpc>
                <a:spcPct val="100000"/>
              </a:lnSpc>
            </a:pPr>
            <a:r>
              <a:rPr lang="pt-BR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Automatização de processos </a:t>
            </a:r>
            <a:r>
              <a:rPr lang="pt-BR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para leitura de peças, realização de relatórios, checagem de documentação e preparo, realização de triagem de casos e agendamento de audiências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tângulo 4" descr="Martelo">
            <a:extLst>
              <a:ext uri="{FF2B5EF4-FFF2-40B4-BE49-F238E27FC236}">
                <a16:creationId xmlns="" xmlns:a16="http://schemas.microsoft.com/office/drawing/2014/main" id="{B2B14078-D9C4-4E2D-0A18-D7D9D47DF009}"/>
              </a:ext>
            </a:extLst>
          </p:cNvPr>
          <p:cNvSpPr/>
          <p:nvPr/>
        </p:nvSpPr>
        <p:spPr>
          <a:xfrm>
            <a:off x="705757" y="424989"/>
            <a:ext cx="454073" cy="454073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BFD8B2F5-F502-39DC-7AFA-CABF3A7824F3}"/>
              </a:ext>
            </a:extLst>
          </p:cNvPr>
          <p:cNvSpPr txBox="1"/>
          <p:nvPr/>
        </p:nvSpPr>
        <p:spPr>
          <a:xfrm>
            <a:off x="1302113" y="1367942"/>
            <a:ext cx="532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pt-BR" b="1" baseline="0"/>
              <a:t>Análise jurisprudencial </a:t>
            </a:r>
            <a:r>
              <a:rPr lang="pt-BR" baseline="0"/>
              <a:t>auxilio na análise de decisões passadas em apoio a julgamentos futuros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8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8"/>
          <p:cNvSpPr txBox="1">
            <a:spLocks noGrp="1"/>
          </p:cNvSpPr>
          <p:nvPr>
            <p:ph type="title"/>
          </p:nvPr>
        </p:nvSpPr>
        <p:spPr>
          <a:xfrm flipH="1">
            <a:off x="6297817" y="2706867"/>
            <a:ext cx="5053672" cy="190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pt-BR" dirty="0"/>
              <a:t>Decisões Automatizadas</a:t>
            </a:r>
          </a:p>
        </p:txBody>
      </p:sp>
      <p:sp>
        <p:nvSpPr>
          <p:cNvPr id="438" name="Google Shape;438;p48"/>
          <p:cNvSpPr txBox="1">
            <a:spLocks noGrp="1"/>
          </p:cNvSpPr>
          <p:nvPr>
            <p:ph type="title" idx="2"/>
          </p:nvPr>
        </p:nvSpPr>
        <p:spPr>
          <a:xfrm flipH="1">
            <a:off x="6297816" y="1368339"/>
            <a:ext cx="1434800" cy="13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06</a:t>
            </a:r>
            <a:endParaRPr dirty="0"/>
          </a:p>
        </p:txBody>
      </p:sp>
      <p:pic>
        <p:nvPicPr>
          <p:cNvPr id="440" name="Google Shape;440;p48"/>
          <p:cNvPicPr preferRelativeResize="0"/>
          <p:nvPr/>
        </p:nvPicPr>
        <p:blipFill rotWithShape="1">
          <a:blip r:embed="rId3">
            <a:alphaModFix/>
          </a:blip>
          <a:srcRect l="1131" t="1234" r="16264"/>
          <a:stretch/>
        </p:blipFill>
        <p:spPr>
          <a:xfrm>
            <a:off x="-96733" y="1394201"/>
            <a:ext cx="6394551" cy="54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245276-60EC-1DCA-570C-6ADF92639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A6CD1B6-03B5-4C50-B127-4B08E58F46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127304" y="6210918"/>
            <a:ext cx="1252660" cy="5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75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DBF2299F-E6AB-CA42-8539-BDEC6CD06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08" y="5841278"/>
            <a:ext cx="1757845" cy="856136"/>
          </a:xfrm>
          <a:prstGeom prst="rect">
            <a:avLst/>
          </a:prstGeom>
        </p:spPr>
      </p:pic>
      <p:pic>
        <p:nvPicPr>
          <p:cNvPr id="3" name="Imagem 2" descr="Circuito em fundo preto&#10;&#10;Descrição gerada automaticamente com confiança média">
            <a:extLst>
              <a:ext uri="{FF2B5EF4-FFF2-40B4-BE49-F238E27FC236}">
                <a16:creationId xmlns="" xmlns:a16="http://schemas.microsoft.com/office/drawing/2014/main" id="{6D253E50-34A2-2E4A-868C-896AECCE9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3" y="-5760"/>
            <a:ext cx="12196249" cy="6858000"/>
          </a:xfrm>
          <a:prstGeom prst="rect">
            <a:avLst/>
          </a:prstGeom>
        </p:spPr>
      </p:pic>
      <p:sp>
        <p:nvSpPr>
          <p:cNvPr id="6" name="Nome do professor(a)">
            <a:extLst>
              <a:ext uri="{FF2B5EF4-FFF2-40B4-BE49-F238E27FC236}">
                <a16:creationId xmlns="" xmlns:a16="http://schemas.microsoft.com/office/drawing/2014/main" id="{7DC68E3A-38EB-4F4F-B739-51F06510F9FD}"/>
              </a:ext>
            </a:extLst>
          </p:cNvPr>
          <p:cNvSpPr txBox="1"/>
          <p:nvPr/>
        </p:nvSpPr>
        <p:spPr>
          <a:xfrm>
            <a:off x="2726195" y="1500594"/>
            <a:ext cx="7075030" cy="4001095"/>
          </a:xfrm>
          <a:prstGeom prst="rect">
            <a:avLst/>
          </a:prstGeom>
          <a:gradFill flip="none" rotWithShape="1">
            <a:gsLst>
              <a:gs pos="10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81000">
                <a:schemeClr val="accent1">
                  <a:lumMod val="75000"/>
                </a:schemeClr>
              </a:gs>
              <a:gs pos="8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t-PT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Aspectos</a:t>
            </a:r>
            <a:r>
              <a:rPr lang="pt-PT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Centrais da Regulação da IA</a:t>
            </a:r>
          </a:p>
          <a:p>
            <a:pPr algn="ctr"/>
            <a:endParaRPr lang="pt-PT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PT" sz="6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Obrigada!</a:t>
            </a:r>
            <a:endParaRPr lang="pt-PT" sz="6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Ícone do Instagram">
            <a:extLst>
              <a:ext uri="{FF2B5EF4-FFF2-40B4-BE49-F238E27FC236}">
                <a16:creationId xmlns="" xmlns:a16="http://schemas.microsoft.com/office/drawing/2014/main" id="{DC138EF5-EF69-634E-939B-DCA5C1318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166" y="4857298"/>
            <a:ext cx="372176" cy="387033"/>
          </a:xfrm>
          <a:prstGeom prst="rect">
            <a:avLst/>
          </a:prstGeom>
        </p:spPr>
      </p:pic>
      <p:pic>
        <p:nvPicPr>
          <p:cNvPr id="11" name="Ícone de e-mail">
            <a:extLst>
              <a:ext uri="{FF2B5EF4-FFF2-40B4-BE49-F238E27FC236}">
                <a16:creationId xmlns="" xmlns:a16="http://schemas.microsoft.com/office/drawing/2014/main" id="{E2F40632-899A-574B-9636-4460C1DC0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3088" y="4872522"/>
            <a:ext cx="372176" cy="387033"/>
          </a:xfrm>
          <a:prstGeom prst="rect">
            <a:avLst/>
          </a:prstGeom>
        </p:spPr>
      </p:pic>
      <p:sp>
        <p:nvSpPr>
          <p:cNvPr id="20" name="Nome do professor(a)">
            <a:extLst>
              <a:ext uri="{FF2B5EF4-FFF2-40B4-BE49-F238E27FC236}">
                <a16:creationId xmlns="" xmlns:a16="http://schemas.microsoft.com/office/drawing/2014/main" id="{4B1ABA91-A63E-2548-940B-9EE461F6C2D4}"/>
              </a:ext>
            </a:extLst>
          </p:cNvPr>
          <p:cNvSpPr txBox="1"/>
          <p:nvPr/>
        </p:nvSpPr>
        <p:spPr>
          <a:xfrm>
            <a:off x="4417539" y="4050154"/>
            <a:ext cx="479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Profa. </a:t>
            </a:r>
            <a:r>
              <a:rPr lang="pt-BR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Dra</a:t>
            </a:r>
            <a:r>
              <a:rPr lang="pt-BR" sz="2000" dirty="0">
                <a:solidFill>
                  <a:schemeClr val="bg1"/>
                </a:solidFill>
                <a:effectLst/>
                <a:latin typeface="NotoSerif" panose="02020600060500020200" pitchFamily="18" charset="0"/>
              </a:rPr>
              <a:t>. Ana Carla Bliacheriene</a:t>
            </a:r>
          </a:p>
        </p:txBody>
      </p:sp>
      <p:sp>
        <p:nvSpPr>
          <p:cNvPr id="21" name="nome de usuário">
            <a:extLst>
              <a:ext uri="{FF2B5EF4-FFF2-40B4-BE49-F238E27FC236}">
                <a16:creationId xmlns="" xmlns:a16="http://schemas.microsoft.com/office/drawing/2014/main" id="{983F7BA3-1F95-AF4C-A907-B203A3879B90}"/>
              </a:ext>
            </a:extLst>
          </p:cNvPr>
          <p:cNvSpPr txBox="1"/>
          <p:nvPr/>
        </p:nvSpPr>
        <p:spPr>
          <a:xfrm>
            <a:off x="3419512" y="4864455"/>
            <a:ext cx="302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/</a:t>
            </a:r>
            <a:r>
              <a:rPr lang="pt-BR" sz="2000" dirty="0" err="1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anacarlabliacheriene</a:t>
            </a:r>
            <a:endParaRPr lang="pt-BR" sz="2000" dirty="0">
              <a:solidFill>
                <a:schemeClr val="bg1"/>
              </a:solidFill>
              <a:latin typeface="Montserrat" pitchFamily="2" charset="77"/>
              <a:ea typeface="Roboto Th" pitchFamily="2" charset="0"/>
              <a:cs typeface="Calibri" panose="020F0502020204030204" pitchFamily="34" charset="0"/>
            </a:endParaRPr>
          </a:p>
        </p:txBody>
      </p:sp>
      <p:sp>
        <p:nvSpPr>
          <p:cNvPr id="22" name="e-mail">
            <a:extLst>
              <a:ext uri="{FF2B5EF4-FFF2-40B4-BE49-F238E27FC236}">
                <a16:creationId xmlns="" xmlns:a16="http://schemas.microsoft.com/office/drawing/2014/main" id="{3C15CF5D-D1A3-6242-B291-4FEFD5A8C274}"/>
              </a:ext>
            </a:extLst>
          </p:cNvPr>
          <p:cNvSpPr txBox="1"/>
          <p:nvPr/>
        </p:nvSpPr>
        <p:spPr>
          <a:xfrm>
            <a:off x="6906194" y="4844221"/>
            <a:ext cx="2376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Montserrat" pitchFamily="2" charset="77"/>
                <a:ea typeface="Roboto Th" pitchFamily="2" charset="0"/>
                <a:cs typeface="Calibri" panose="020F0502020204030204" pitchFamily="34" charset="0"/>
              </a:rPr>
              <a:t>acb@usp.br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="" xmlns:a16="http://schemas.microsoft.com/office/drawing/2014/main" id="{40F7A3B5-1203-9040-A4CB-E7A39FD1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489" y="5177977"/>
            <a:ext cx="999286" cy="486689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277821BC-9F0A-BD4A-A47E-1A31C15085BD}"/>
              </a:ext>
            </a:extLst>
          </p:cNvPr>
          <p:cNvSpPr txBox="1"/>
          <p:nvPr/>
        </p:nvSpPr>
        <p:spPr>
          <a:xfrm>
            <a:off x="4684929" y="4450264"/>
            <a:ext cx="3516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NotoSerif" panose="02020600060500020200" pitchFamily="18" charset="0"/>
              </a:rPr>
              <a:t>EACH - Universidade de São Paulo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99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pt-BR" dirty="0"/>
              <a:t>Quem sou</a:t>
            </a:r>
          </a:p>
        </p:txBody>
      </p:sp>
      <p:sp>
        <p:nvSpPr>
          <p:cNvPr id="309" name="Google Shape;309;p4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pic>
        <p:nvPicPr>
          <p:cNvPr id="311" name="Google Shape;31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067" y="943301"/>
            <a:ext cx="7778960" cy="555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3F6E2B6-CCC8-28E4-1908-A8A4A773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A10CF91-B503-1C84-253D-848B340FB6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320792" y="6198079"/>
            <a:ext cx="1252660" cy="5105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AD383C0-6BEC-E6F9-00A8-0E693D55B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046" y="379833"/>
            <a:ext cx="6319127" cy="6098333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300" dirty="0"/>
              <a:t>Professora de Direito da EACH-USP</a:t>
            </a:r>
          </a:p>
          <a:p>
            <a:pPr marL="0" indent="0" algn="l"/>
            <a:endParaRPr lang="pt-BR" sz="2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300" dirty="0"/>
              <a:t>Advogada. Livre-docente em Direito Financeiro (FD-USP). Mestre e Doutora em Direito (PUC-SP)</a:t>
            </a:r>
          </a:p>
          <a:p>
            <a:pPr marL="0" indent="0" algn="l"/>
            <a:endParaRPr lang="pt-BR" sz="2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300" dirty="0"/>
              <a:t>Coordenadora do Grupo de Pesquisas da EACH-USP - </a:t>
            </a:r>
            <a:r>
              <a:rPr lang="pt-BR" sz="2300" dirty="0" err="1"/>
              <a:t>SmartCitiesBr</a:t>
            </a:r>
            <a:endParaRPr lang="pt-BR" sz="2300" dirty="0"/>
          </a:p>
          <a:p>
            <a:pPr marL="0" indent="0" algn="l"/>
            <a:endParaRPr lang="pt-BR" sz="2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300" dirty="0"/>
              <a:t>Atua nas áreas de Direito, Tecnologia, IA e Transformação Digital dos Governos e da Sociedade</a:t>
            </a:r>
          </a:p>
          <a:p>
            <a:pPr marL="0" indent="0" algn="l"/>
            <a:endParaRPr lang="pt-BR" sz="2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300" dirty="0"/>
              <a:t>Foi Conselheira do Conselho Nacional de Proteção de Dados e da Privacidade (CNPD) e também Coordenadora do Comitê de Inovação, Transição Digital de Governos e Políticas Públicas, do Instituto Rui Barbosa </a:t>
            </a:r>
          </a:p>
          <a:p>
            <a:pPr marL="0" indent="0" algn="l"/>
            <a:endParaRPr lang="pt-BR" sz="2300" dirty="0"/>
          </a:p>
        </p:txBody>
      </p:sp>
      <p:sp>
        <p:nvSpPr>
          <p:cNvPr id="4856" name="Google Shape;4856;p70"/>
          <p:cNvSpPr txBox="1">
            <a:spLocks noGrp="1"/>
          </p:cNvSpPr>
          <p:nvPr>
            <p:ph type="subTitle" idx="2"/>
          </p:nvPr>
        </p:nvSpPr>
        <p:spPr>
          <a:xfrm>
            <a:off x="423334" y="5273453"/>
            <a:ext cx="3930330" cy="7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2100" dirty="0">
                <a:latin typeface="+mn-lt"/>
                <a:ea typeface="+mn-ea"/>
                <a:cs typeface="+mn-cs"/>
              </a:rPr>
              <a:t>Profa. Dra. Ana Carla Bliacheriene</a:t>
            </a:r>
            <a:endParaRPr sz="2100" dirty="0"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F2C510BE-E9AB-53B7-7BF1-A711C00E8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A664D3D-E7BB-F9B7-C9A6-25C4605532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315"/>
          <a:stretch/>
        </p:blipFill>
        <p:spPr>
          <a:xfrm>
            <a:off x="320792" y="6198079"/>
            <a:ext cx="1252660" cy="510557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="" xmlns:a16="http://schemas.microsoft.com/office/drawing/2014/main" id="{9A09DC62-2668-7F0B-F1A9-7ECE757D4A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689DB2ED-27B8-6F43-CE92-1EEBD0929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38" y="373381"/>
            <a:ext cx="3377954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43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8"/>
          <p:cNvSpPr txBox="1">
            <a:spLocks noGrp="1"/>
          </p:cNvSpPr>
          <p:nvPr>
            <p:ph type="title"/>
          </p:nvPr>
        </p:nvSpPr>
        <p:spPr>
          <a:xfrm flipH="1">
            <a:off x="396103" y="3429000"/>
            <a:ext cx="4454502" cy="190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pt-BR" dirty="0"/>
              <a:t>Nossa Equipe</a:t>
            </a:r>
          </a:p>
        </p:txBody>
      </p:sp>
      <p:pic>
        <p:nvPicPr>
          <p:cNvPr id="2" name="Google Shape;677;p62">
            <a:extLst>
              <a:ext uri="{FF2B5EF4-FFF2-40B4-BE49-F238E27FC236}">
                <a16:creationId xmlns="" xmlns:a16="http://schemas.microsoft.com/office/drawing/2014/main" id="{77F55876-F499-047C-F81C-E3583424D3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525" t="38114" r="2949"/>
          <a:stretch/>
        </p:blipFill>
        <p:spPr>
          <a:xfrm flipH="1">
            <a:off x="5274732" y="575733"/>
            <a:ext cx="6917267" cy="628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77;p62">
            <a:extLst>
              <a:ext uri="{FF2B5EF4-FFF2-40B4-BE49-F238E27FC236}">
                <a16:creationId xmlns="" xmlns:a16="http://schemas.microsoft.com/office/drawing/2014/main" id="{B964FCBF-8805-1D7C-1B2E-E2DAC6D1B2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525" t="38114" r="2949"/>
          <a:stretch/>
        </p:blipFill>
        <p:spPr>
          <a:xfrm flipH="1">
            <a:off x="5274730" y="1447800"/>
            <a:ext cx="6917268" cy="5501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8910E2BC-E71B-B45B-8A28-69249B20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09;p41">
            <a:extLst>
              <a:ext uri="{FF2B5EF4-FFF2-40B4-BE49-F238E27FC236}">
                <a16:creationId xmlns="" xmlns:a16="http://schemas.microsoft.com/office/drawing/2014/main" id="{C013B3A4-7CB0-1B16-6C58-C020506EEF11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24349" y="2039851"/>
            <a:ext cx="1434800" cy="13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4" name="Google Shape;4854;p70"/>
          <p:cNvSpPr txBox="1">
            <a:spLocks noGrp="1"/>
          </p:cNvSpPr>
          <p:nvPr>
            <p:ph type="subTitle" idx="2"/>
          </p:nvPr>
        </p:nvSpPr>
        <p:spPr>
          <a:xfrm>
            <a:off x="1350340" y="2656120"/>
            <a:ext cx="3988056" cy="7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pt-BR" sz="2133" dirty="0"/>
              <a:t>Prof. Dr. L</a:t>
            </a:r>
            <a:r>
              <a:rPr lang="en" sz="2133" dirty="0"/>
              <a:t>uciano Vieira de Araújo</a:t>
            </a:r>
            <a:endParaRPr sz="2133" dirty="0"/>
          </a:p>
        </p:txBody>
      </p:sp>
      <p:sp>
        <p:nvSpPr>
          <p:cNvPr id="4856" name="Google Shape;4856;p70"/>
          <p:cNvSpPr txBox="1">
            <a:spLocks noGrp="1"/>
          </p:cNvSpPr>
          <p:nvPr>
            <p:ph type="subTitle" idx="4"/>
          </p:nvPr>
        </p:nvSpPr>
        <p:spPr>
          <a:xfrm>
            <a:off x="5290214" y="2702680"/>
            <a:ext cx="4084420" cy="7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2133" dirty="0"/>
              <a:t>Profa. Dra. Ana Carla Bliacheriene</a:t>
            </a:r>
            <a:endParaRPr sz="2133" dirty="0"/>
          </a:p>
        </p:txBody>
      </p:sp>
      <p:pic>
        <p:nvPicPr>
          <p:cNvPr id="4858" name="Google Shape;4858;p70"/>
          <p:cNvPicPr preferRelativeResize="0"/>
          <p:nvPr/>
        </p:nvPicPr>
        <p:blipFill>
          <a:blip r:embed="rId3"/>
          <a:srcRect t="6550" b="6550"/>
          <a:stretch/>
        </p:blipFill>
        <p:spPr>
          <a:xfrm>
            <a:off x="2253906" y="366600"/>
            <a:ext cx="2269331" cy="2107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4854;p70">
            <a:extLst>
              <a:ext uri="{FF2B5EF4-FFF2-40B4-BE49-F238E27FC236}">
                <a16:creationId xmlns="" xmlns:a16="http://schemas.microsoft.com/office/drawing/2014/main" id="{42E382DC-AEFF-4295-A1BF-12B327710A6F}"/>
              </a:ext>
            </a:extLst>
          </p:cNvPr>
          <p:cNvSpPr txBox="1">
            <a:spLocks/>
          </p:cNvSpPr>
          <p:nvPr/>
        </p:nvSpPr>
        <p:spPr>
          <a:xfrm>
            <a:off x="5464707" y="5510769"/>
            <a:ext cx="3988056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SemiBold"/>
              <a:buNone/>
              <a:defRPr sz="2400" b="0" i="0" u="none" strike="noStrike" cap="none">
                <a:solidFill>
                  <a:schemeClr val="dk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SemiBold"/>
              <a:buNone/>
              <a:defRPr sz="2400" b="0" i="0" u="none" strike="noStrike" cap="non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SemiBold"/>
              <a:buNone/>
              <a:defRPr sz="2400" b="0" i="0" u="none" strike="noStrike" cap="non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SemiBold"/>
              <a:buNone/>
              <a:defRPr sz="2400" b="0" i="0" u="none" strike="noStrike" cap="non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SemiBold"/>
              <a:buNone/>
              <a:defRPr sz="2400" b="0" i="0" u="none" strike="noStrike" cap="non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SemiBold"/>
              <a:buNone/>
              <a:defRPr sz="2400" b="0" i="0" u="none" strike="noStrike" cap="non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SemiBold"/>
              <a:buNone/>
              <a:defRPr sz="2400" b="0" i="0" u="none" strike="noStrike" cap="non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SemiBold"/>
              <a:buNone/>
              <a:defRPr sz="2400" b="0" i="0" u="none" strike="noStrike" cap="non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SemiBold"/>
              <a:buNone/>
              <a:defRPr sz="2400" b="0" i="0" u="none" strike="noStrike" cap="non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pPr marL="0" indent="0"/>
            <a:r>
              <a:rPr lang="pt-BR" sz="2133" dirty="0"/>
              <a:t>Profa. Dra. Fátima Nunes</a:t>
            </a:r>
          </a:p>
        </p:txBody>
      </p:sp>
      <p:pic>
        <p:nvPicPr>
          <p:cNvPr id="2052" name="Picture 4" descr="Membros">
            <a:extLst>
              <a:ext uri="{FF2B5EF4-FFF2-40B4-BE49-F238E27FC236}">
                <a16:creationId xmlns="" xmlns:a16="http://schemas.microsoft.com/office/drawing/2014/main" id="{50855316-61A4-9EED-DF96-4C8F4739F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40" y="3537158"/>
            <a:ext cx="2143453" cy="221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IRCUITOS LÓGICOS - EEC101">
            <a:extLst>
              <a:ext uri="{FF2B5EF4-FFF2-40B4-BE49-F238E27FC236}">
                <a16:creationId xmlns="" xmlns:a16="http://schemas.microsoft.com/office/drawing/2014/main" id="{B62D7029-C55C-C2ED-521F-E93E017D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84" y="3576716"/>
            <a:ext cx="2143453" cy="214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854;p70">
            <a:extLst>
              <a:ext uri="{FF2B5EF4-FFF2-40B4-BE49-F238E27FC236}">
                <a16:creationId xmlns="" xmlns:a16="http://schemas.microsoft.com/office/drawing/2014/main" id="{A1AF8631-07E3-3EA5-96EB-23BD51D275A3}"/>
              </a:ext>
            </a:extLst>
          </p:cNvPr>
          <p:cNvSpPr txBox="1">
            <a:spLocks/>
          </p:cNvSpPr>
          <p:nvPr/>
        </p:nvSpPr>
        <p:spPr>
          <a:xfrm>
            <a:off x="1385224" y="5880169"/>
            <a:ext cx="3988056" cy="7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3200" kern="1200">
                <a:solidFill>
                  <a:schemeClr val="tx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pPr marL="0" indent="0"/>
            <a:r>
              <a:rPr lang="pt-BR" sz="2133" dirty="0"/>
              <a:t>Prof. Dr. Dib Karan Júnior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BB8028E6-0135-3879-E92D-F2FA2FC9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09052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8A00DD3-1D15-E82C-FDD6-B61EC77370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315"/>
          <a:stretch/>
        </p:blipFill>
        <p:spPr>
          <a:xfrm>
            <a:off x="320792" y="6198079"/>
            <a:ext cx="1252660" cy="5105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8F1B173D-1060-9C55-FF1B-1049F64A4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4585" y="366600"/>
            <a:ext cx="1928300" cy="22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74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4590D9-1366-3540-ACC3-49B185791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57" y="207696"/>
            <a:ext cx="11353800" cy="1325563"/>
          </a:xfrm>
          <a:solidFill>
            <a:srgbClr val="1A3F3C"/>
          </a:solidFill>
        </p:spPr>
        <p:txBody>
          <a:bodyPr/>
          <a:lstStyle/>
          <a:p>
            <a:r>
              <a:rPr lang="pt-BR" dirty="0">
                <a:solidFill>
                  <a:srgbClr val="E0BD9A"/>
                </a:solidFill>
              </a:rPr>
              <a:t>Uso de IA na preparação para Audiência Pública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FAA36F5-AD33-5748-AB80-58E8E10DD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5874E2F9-849A-6B4B-9C19-D801596BB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31" y="1389959"/>
            <a:ext cx="11087512" cy="529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92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1"/>
          <p:cNvSpPr txBox="1">
            <a:spLocks noGrp="1"/>
          </p:cNvSpPr>
          <p:nvPr>
            <p:ph type="title"/>
          </p:nvPr>
        </p:nvSpPr>
        <p:spPr>
          <a:xfrm>
            <a:off x="950967" y="2706867"/>
            <a:ext cx="4571152" cy="190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pt-BR" dirty="0"/>
              <a:t>O PL 2338/23</a:t>
            </a:r>
          </a:p>
        </p:txBody>
      </p:sp>
      <p:sp>
        <p:nvSpPr>
          <p:cNvPr id="309" name="Google Shape;309;p4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pic>
        <p:nvPicPr>
          <p:cNvPr id="2" name="Google Shape;5343;p73">
            <a:extLst>
              <a:ext uri="{FF2B5EF4-FFF2-40B4-BE49-F238E27FC236}">
                <a16:creationId xmlns="" xmlns:a16="http://schemas.microsoft.com/office/drawing/2014/main" id="{03BCF986-A524-E0F6-7358-1DF94C08E7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282"/>
          <a:stretch/>
        </p:blipFill>
        <p:spPr>
          <a:xfrm flipH="1">
            <a:off x="5777451" y="1372851"/>
            <a:ext cx="4942583" cy="48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52516E65-E119-F7C6-BA65-B0D29E3E7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96" y="6438165"/>
            <a:ext cx="600500" cy="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7634250-EEF1-7F94-DE8B-8868829EE6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15"/>
          <a:stretch/>
        </p:blipFill>
        <p:spPr>
          <a:xfrm>
            <a:off x="320792" y="6198079"/>
            <a:ext cx="1252660" cy="5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1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Logotipo&#10;&#10;Descrição gerada automaticamente">
            <a:extLst>
              <a:ext uri="{FF2B5EF4-FFF2-40B4-BE49-F238E27FC236}">
                <a16:creationId xmlns="" xmlns:a16="http://schemas.microsoft.com/office/drawing/2014/main" id="{B1AE10A7-295D-C647-9A42-D5FACA805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3408"/>
            <a:ext cx="12192000" cy="6858000"/>
          </a:xfr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2F5A95-D9CA-8742-9246-68C22837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75633"/>
            <a:ext cx="5819775" cy="1325563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Proteção dos Direitos Fundamentais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47AA52A0-3162-6047-AAFE-785F7352D672}"/>
              </a:ext>
            </a:extLst>
          </p:cNvPr>
          <p:cNvSpPr txBox="1">
            <a:spLocks/>
          </p:cNvSpPr>
          <p:nvPr/>
        </p:nvSpPr>
        <p:spPr>
          <a:xfrm>
            <a:off x="5715001" y="2833689"/>
            <a:ext cx="2353666" cy="1163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bg1"/>
                </a:solidFill>
              </a:rPr>
              <a:t>Proteção dos dados pessoais 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75289448-D997-844D-BDA5-6F97EDD0B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766" y="5892600"/>
            <a:ext cx="1757845" cy="856136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D6211EED-18EA-CD33-44C5-127D95507376}"/>
              </a:ext>
            </a:extLst>
          </p:cNvPr>
          <p:cNvSpPr txBox="1">
            <a:spLocks/>
          </p:cNvSpPr>
          <p:nvPr/>
        </p:nvSpPr>
        <p:spPr>
          <a:xfrm>
            <a:off x="7505699" y="216794"/>
            <a:ext cx="4591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FF0000"/>
                </a:solidFill>
                <a:highlight>
                  <a:srgbClr val="E0D7D1"/>
                </a:highlight>
              </a:rPr>
              <a:t>Garantir a Implementação de Sistemas Seguros e Confiáveis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EAC61166-2423-487C-1FE0-B0531D57779C}"/>
              </a:ext>
            </a:extLst>
          </p:cNvPr>
          <p:cNvSpPr txBox="1">
            <a:spLocks/>
          </p:cNvSpPr>
          <p:nvPr/>
        </p:nvSpPr>
        <p:spPr>
          <a:xfrm>
            <a:off x="340323" y="1601196"/>
            <a:ext cx="4591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1"/>
                </a:solidFill>
              </a:rPr>
              <a:t>Em benefício da pessoa humana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354AB993-75AB-42F8-F5C2-567A7062C232}"/>
              </a:ext>
            </a:extLst>
          </p:cNvPr>
          <p:cNvSpPr txBox="1">
            <a:spLocks/>
          </p:cNvSpPr>
          <p:nvPr/>
        </p:nvSpPr>
        <p:spPr>
          <a:xfrm>
            <a:off x="333936" y="2833689"/>
            <a:ext cx="4591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1"/>
                </a:solidFill>
              </a:rPr>
              <a:t>Em benefício da Democracia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9939495F-B766-40FF-5D61-E33F15C4CF47}"/>
              </a:ext>
            </a:extLst>
          </p:cNvPr>
          <p:cNvSpPr txBox="1">
            <a:spLocks/>
          </p:cNvSpPr>
          <p:nvPr/>
        </p:nvSpPr>
        <p:spPr>
          <a:xfrm>
            <a:off x="340323" y="4427184"/>
            <a:ext cx="4591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1"/>
                </a:solidFill>
              </a:rPr>
              <a:t>Em benefício do Desenvolvimento Científico e Tecnológico</a:t>
            </a:r>
          </a:p>
        </p:txBody>
      </p:sp>
    </p:spTree>
    <p:extLst>
      <p:ext uri="{BB962C8B-B14F-4D97-AF65-F5344CB8AC3E}">
        <p14:creationId xmlns:p14="http://schemas.microsoft.com/office/powerpoint/2010/main" val="18128850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8850</TotalTime>
  <Words>981</Words>
  <Application>Microsoft Office PowerPoint</Application>
  <PresentationFormat>Widescreen</PresentationFormat>
  <Paragraphs>144</Paragraphs>
  <Slides>22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3" baseType="lpstr">
      <vt:lpstr>-apple-system</vt:lpstr>
      <vt:lpstr>Arial</vt:lpstr>
      <vt:lpstr>Calibri</vt:lpstr>
      <vt:lpstr>Calibri Light</vt:lpstr>
      <vt:lpstr>Cinzel Decorative</vt:lpstr>
      <vt:lpstr>Kunstler Script</vt:lpstr>
      <vt:lpstr>Montserrat</vt:lpstr>
      <vt:lpstr>NotoSerif</vt:lpstr>
      <vt:lpstr>Playfair Display SemiBold</vt:lpstr>
      <vt:lpstr>Roboto Th</vt:lpstr>
      <vt:lpstr>Tema do Office</vt:lpstr>
      <vt:lpstr>Apresentação do PowerPoint</vt:lpstr>
      <vt:lpstr>Sumário</vt:lpstr>
      <vt:lpstr>Quem sou</vt:lpstr>
      <vt:lpstr>Apresentação do PowerPoint</vt:lpstr>
      <vt:lpstr>Nossa Equipe</vt:lpstr>
      <vt:lpstr>Apresentação do PowerPoint</vt:lpstr>
      <vt:lpstr>Uso de IA na preparação para Audiência Pública </vt:lpstr>
      <vt:lpstr>O PL 2338/23</vt:lpstr>
      <vt:lpstr>Proteção dos Direitos Fundamentais</vt:lpstr>
      <vt:lpstr>Apresentação do PowerPoint</vt:lpstr>
      <vt:lpstr>Apresentação do PowerPoint</vt:lpstr>
      <vt:lpstr>Apresentação do PowerPoint</vt:lpstr>
      <vt:lpstr>Regulação Baseada em Risco</vt:lpstr>
      <vt:lpstr>Apresentação do PowerPoint</vt:lpstr>
      <vt:lpstr>Apresentação do PowerPoint</vt:lpstr>
      <vt:lpstr>Apresentação do PowerPoint</vt:lpstr>
      <vt:lpstr>Benefícios para o Setor Público</vt:lpstr>
      <vt:lpstr>Poder legislativo</vt:lpstr>
      <vt:lpstr>Apresentação do PowerPoint</vt:lpstr>
      <vt:lpstr>Apresentação do PowerPoint</vt:lpstr>
      <vt:lpstr>Decisões Automatizadas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Lara Araujo</dc:creator>
  <cp:lastModifiedBy>Felipe Luiz da Silva</cp:lastModifiedBy>
  <cp:revision>37</cp:revision>
  <dcterms:created xsi:type="dcterms:W3CDTF">2023-10-07T14:58:09Z</dcterms:created>
  <dcterms:modified xsi:type="dcterms:W3CDTF">2023-10-26T15:57:13Z</dcterms:modified>
</cp:coreProperties>
</file>