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6" r:id="rId2"/>
    <p:sldId id="257" r:id="rId3"/>
    <p:sldId id="260" r:id="rId4"/>
    <p:sldId id="258" r:id="rId5"/>
    <p:sldId id="259" r:id="rId6"/>
    <p:sldId id="288" r:id="rId7"/>
    <p:sldId id="261" r:id="rId8"/>
    <p:sldId id="268" r:id="rId9"/>
    <p:sldId id="269" r:id="rId10"/>
    <p:sldId id="289" r:id="rId11"/>
    <p:sldId id="262" r:id="rId12"/>
    <p:sldId id="272" r:id="rId13"/>
    <p:sldId id="274" r:id="rId14"/>
    <p:sldId id="275" r:id="rId15"/>
    <p:sldId id="276" r:id="rId16"/>
    <p:sldId id="277" r:id="rId17"/>
    <p:sldId id="280" r:id="rId18"/>
    <p:sldId id="282" r:id="rId19"/>
    <p:sldId id="283" r:id="rId20"/>
    <p:sldId id="284" r:id="rId21"/>
    <p:sldId id="285" r:id="rId22"/>
    <p:sldId id="265" r:id="rId23"/>
    <p:sldId id="264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D0747-8267-4443-9CE6-9A21CAF56F1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7D4C1-71EA-6D4B-97EB-68F49ED3F7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9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7D4C1-71EA-6D4B-97EB-68F49ED3F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20E5A16-8197-46DB-AFEE-2D9096910CC5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0310E49-82E6-4E0C-8449-8DDBCC9AA4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171600" y="1268760"/>
            <a:ext cx="6800800" cy="367240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4000" dirty="0">
                <a:solidFill>
                  <a:schemeClr val="tx1"/>
                </a:solidFill>
              </a:rPr>
              <a:t>PESQUISA</a:t>
            </a:r>
            <a:r>
              <a:rPr lang="pt-BR" sz="4400" b="1" dirty="0">
                <a:solidFill>
                  <a:schemeClr val="tx1"/>
                </a:solidFill>
              </a:rPr>
              <a:t> </a:t>
            </a:r>
          </a:p>
          <a:p>
            <a:endParaRPr lang="pt-BR" sz="4400" b="1" dirty="0">
              <a:solidFill>
                <a:schemeClr val="tx1"/>
              </a:solidFill>
            </a:endParaRPr>
          </a:p>
          <a:p>
            <a:r>
              <a:rPr lang="pt-BR" sz="4400" b="1" dirty="0">
                <a:solidFill>
                  <a:schemeClr val="tx1"/>
                </a:solidFill>
              </a:rPr>
              <a:t>VIOLÊNCIA E PRECONCEITOS NA ESCOLA</a:t>
            </a:r>
          </a:p>
          <a:p>
            <a:endParaRPr lang="pt-BR" sz="4000" b="1" dirty="0">
              <a:solidFill>
                <a:schemeClr val="bg1"/>
              </a:solidFill>
            </a:endParaRPr>
          </a:p>
          <a:p>
            <a:endParaRPr lang="pt-BR" sz="4000" b="1" dirty="0">
              <a:solidFill>
                <a:srgbClr val="000000"/>
              </a:solidFill>
            </a:endParaRPr>
          </a:p>
          <a:p>
            <a:r>
              <a:rPr lang="pt-BR" sz="4000" b="1" dirty="0">
                <a:solidFill>
                  <a:srgbClr val="000000"/>
                </a:solidFill>
              </a:rPr>
              <a:t>RELATÓRIO FINAL</a:t>
            </a:r>
          </a:p>
        </p:txBody>
      </p:sp>
    </p:spTree>
    <p:extLst>
      <p:ext uri="{BB962C8B-B14F-4D97-AF65-F5344CB8AC3E}">
        <p14:creationId xmlns:p14="http://schemas.microsoft.com/office/powerpoint/2010/main" val="16619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600" dirty="0">
                <a:solidFill>
                  <a:srgbClr val="FFFF00"/>
                </a:solidFill>
              </a:rPr>
              <a:t>RESULTADOS</a:t>
            </a:r>
          </a:p>
          <a:p>
            <a:pPr algn="just">
              <a:buNone/>
            </a:pPr>
            <a:endParaRPr lang="pt-BR" sz="2800" dirty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pt-BR" sz="4100" dirty="0"/>
              <a:t>2ª FASE  </a:t>
            </a:r>
          </a:p>
          <a:p>
            <a:pPr algn="ctr">
              <a:buNone/>
            </a:pPr>
            <a:r>
              <a:rPr lang="pt-BR" sz="4100" dirty="0"/>
              <a:t>PESQUISA DE CAMPO</a:t>
            </a:r>
          </a:p>
          <a:p>
            <a:pPr>
              <a:buNone/>
            </a:pPr>
            <a:endParaRPr lang="pt-BR" sz="2800" dirty="0">
              <a:solidFill>
                <a:schemeClr val="accent6"/>
              </a:solidFill>
            </a:endParaRPr>
          </a:p>
          <a:p>
            <a:pPr>
              <a:buNone/>
            </a:pPr>
            <a:endParaRPr lang="pt-BR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9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Participaram da pesquisa </a:t>
            </a:r>
            <a:r>
              <a:rPr lang="pt-BR" sz="2800" dirty="0">
                <a:solidFill>
                  <a:srgbClr val="000000"/>
                </a:solidFill>
              </a:rPr>
              <a:t>40</a:t>
            </a:r>
            <a:r>
              <a:rPr lang="pt-BR" sz="2800" dirty="0">
                <a:solidFill>
                  <a:schemeClr val="bg1"/>
                </a:solidFill>
              </a:rPr>
              <a:t> escolas públicas representando as </a:t>
            </a:r>
            <a:r>
              <a:rPr lang="pt-BR" sz="2800" dirty="0">
                <a:solidFill>
                  <a:srgbClr val="000000"/>
                </a:solidFill>
              </a:rPr>
              <a:t>cinco</a:t>
            </a:r>
            <a:r>
              <a:rPr lang="pt-BR" sz="2800" dirty="0">
                <a:solidFill>
                  <a:schemeClr val="bg1"/>
                </a:solidFill>
              </a:rPr>
              <a:t> regiões geográficas do país, </a:t>
            </a:r>
            <a:r>
              <a:rPr lang="pt-BR" sz="2800" dirty="0">
                <a:solidFill>
                  <a:srgbClr val="000000"/>
                </a:solidFill>
              </a:rPr>
              <a:t>em sua maioria da rede estadual, do ensino Fundamental e Médio.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3789040"/>
            <a:ext cx="850728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</a:rPr>
              <a:t>Total de participantes: </a:t>
            </a:r>
            <a:r>
              <a:rPr lang="pt-BR" sz="2800" dirty="0">
                <a:solidFill>
                  <a:srgbClr val="000000"/>
                </a:solidFill>
              </a:rPr>
              <a:t>1537</a:t>
            </a:r>
          </a:p>
          <a:p>
            <a:r>
              <a:rPr lang="pt-BR" sz="2800" dirty="0">
                <a:solidFill>
                  <a:schemeClr val="bg1"/>
                </a:solidFill>
              </a:rPr>
              <a:t>Estudantes: </a:t>
            </a:r>
            <a:r>
              <a:rPr lang="pt-BR" sz="2800" dirty="0">
                <a:solidFill>
                  <a:srgbClr val="000000"/>
                </a:solidFill>
              </a:rPr>
              <a:t>1029</a:t>
            </a:r>
          </a:p>
          <a:p>
            <a:r>
              <a:rPr lang="pt-BR" sz="2800" dirty="0">
                <a:solidFill>
                  <a:schemeClr val="bg1"/>
                </a:solidFill>
              </a:rPr>
              <a:t>Equipe escolar: </a:t>
            </a:r>
            <a:r>
              <a:rPr lang="pt-BR" sz="2800" dirty="0">
                <a:solidFill>
                  <a:srgbClr val="000000"/>
                </a:solidFill>
              </a:rPr>
              <a:t>379</a:t>
            </a:r>
          </a:p>
          <a:p>
            <a:r>
              <a:rPr lang="pt-BR" sz="2800" dirty="0">
                <a:solidFill>
                  <a:schemeClr val="bg1"/>
                </a:solidFill>
              </a:rPr>
              <a:t>Pais/responsáveis : </a:t>
            </a:r>
            <a:r>
              <a:rPr lang="pt-BR" sz="2800" dirty="0">
                <a:solidFill>
                  <a:srgbClr val="000000"/>
                </a:solidFill>
              </a:rPr>
              <a:t>129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849272" cy="5040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t-BR" sz="3600" dirty="0">
                <a:solidFill>
                  <a:srgbClr val="000000"/>
                </a:solidFill>
              </a:rPr>
              <a:t>O QUE DIZEM OS ATORES ESCOLARES?</a:t>
            </a:r>
            <a:br>
              <a:rPr lang="pt-BR" dirty="0">
                <a:solidFill>
                  <a:srgbClr val="000000"/>
                </a:solidFill>
              </a:rPr>
            </a:b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t-BR" sz="3500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3500" dirty="0">
                <a:solidFill>
                  <a:srgbClr val="000000"/>
                </a:solidFill>
              </a:rPr>
              <a:t>       Professores  -  concepções sobre violência e preconceito</a:t>
            </a:r>
          </a:p>
          <a:p>
            <a:pPr>
              <a:buNone/>
            </a:pPr>
            <a:endParaRPr lang="pt-BR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/>
                </a:solidFill>
              </a:rPr>
              <a:t>Violência significa constrangimento físico ou moral, com o uso da força e da coação; um desvio pela força externa</a:t>
            </a:r>
            <a:r>
              <a:rPr lang="pt-BR" sz="2800" dirty="0"/>
              <a:t>. Consideram violência a humilhação, coação, discussões, desrespeito e uso de drogas. </a:t>
            </a:r>
            <a:endParaRPr lang="pt-BR" sz="2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/>
                </a:solidFill>
              </a:rPr>
              <a:t>A violência verbal alcança uma dimensão psicológica que afeta não só os alunos, mas as pessoas da escola como um todo. </a:t>
            </a:r>
          </a:p>
          <a:p>
            <a:pPr>
              <a:spcAft>
                <a:spcPts val="600"/>
              </a:spcAft>
            </a:pPr>
            <a:r>
              <a:rPr lang="pt-BR" sz="2800" dirty="0"/>
              <a:t>Alguns tipos de preconceitos são entendidos como violência: a classificação e hierarquização dos alunos por classe social, origem familiar e região.</a:t>
            </a:r>
            <a:endParaRPr lang="pt-BR" sz="2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t-BR" sz="2800" dirty="0"/>
              <a:t>“</a:t>
            </a:r>
            <a:r>
              <a:rPr lang="pt-BR" sz="2800" i="1" dirty="0">
                <a:solidFill>
                  <a:schemeClr val="bg1"/>
                </a:solidFill>
              </a:rPr>
              <a:t>tudo aquilo que eu não quero sofrer, tudo aquilo que me agride”.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0"/>
            <a:ext cx="8229600" cy="836712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200" dirty="0">
                <a:solidFill>
                  <a:srgbClr val="000000"/>
                </a:solidFill>
              </a:rPr>
              <a:t>O QUE DIZEM OS ATORES ESCOLARES?</a:t>
            </a:r>
            <a:br>
              <a:rPr lang="pt-BR" sz="3200" dirty="0">
                <a:solidFill>
                  <a:srgbClr val="000000"/>
                </a:solidFill>
              </a:rPr>
            </a:br>
            <a:br>
              <a:rPr lang="pt-BR" sz="3200" dirty="0">
                <a:solidFill>
                  <a:srgbClr val="FFC000"/>
                </a:solidFill>
              </a:rPr>
            </a:br>
            <a:r>
              <a:rPr lang="pt-BR" sz="3200" dirty="0">
                <a:solidFill>
                  <a:srgbClr val="0070C0"/>
                </a:solidFill>
              </a:rPr>
              <a:t>Professores</a:t>
            </a:r>
            <a:br>
              <a:rPr lang="pt-BR" sz="3200" dirty="0">
                <a:solidFill>
                  <a:srgbClr val="0070C0"/>
                </a:solidFill>
              </a:rPr>
            </a:br>
            <a:br>
              <a:rPr lang="pt-BR" sz="3200" dirty="0">
                <a:solidFill>
                  <a:srgbClr val="0070C0"/>
                </a:solidFill>
              </a:rPr>
            </a:br>
            <a:br>
              <a:rPr lang="pt-BR" sz="3200" dirty="0">
                <a:solidFill>
                  <a:srgbClr val="0070C0"/>
                </a:solidFill>
              </a:rPr>
            </a:br>
            <a:br>
              <a:rPr lang="pt-BR" sz="3200" dirty="0">
                <a:solidFill>
                  <a:srgbClr val="0070C0"/>
                </a:solidFill>
              </a:rPr>
            </a:br>
            <a:br>
              <a:rPr lang="pt-BR" sz="3200" dirty="0">
                <a:solidFill>
                  <a:srgbClr val="0070C0"/>
                </a:solidFill>
              </a:rPr>
            </a:b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pt-BR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3500" dirty="0">
                <a:solidFill>
                  <a:srgbClr val="000000"/>
                </a:solidFill>
              </a:rPr>
              <a:t>   Professores – sentimentos frente à violência e ao preconceito</a:t>
            </a:r>
            <a:endParaRPr lang="pt-BR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 Impotência frente ao sistema educacional, aos alunos e à família;</a:t>
            </a:r>
          </a:p>
          <a:p>
            <a:pPr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 Despreparo para lidar com os alunos no ambiente escolar </a:t>
            </a:r>
          </a:p>
          <a:p>
            <a:pPr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 Fadiga, apatia, chateação, aborrecimento, desistência, abandono, além do medo das ameaças feitas pelos alunos</a:t>
            </a:r>
          </a:p>
          <a:p>
            <a:pPr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Depressão por </a:t>
            </a:r>
            <a:r>
              <a:rPr lang="pt-BR" sz="2400" i="1" dirty="0">
                <a:solidFill>
                  <a:schemeClr val="bg1"/>
                </a:solidFill>
              </a:rPr>
              <a:t>não terem mais expectativas de mudança</a:t>
            </a:r>
            <a:r>
              <a:rPr lang="pt-BR" sz="2400" dirty="0">
                <a:solidFill>
                  <a:schemeClr val="bg1"/>
                </a:solidFill>
              </a:rPr>
              <a:t>, síndrome do pânico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Adoecem de tristeza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 Indignação diante da conduta das famílias</a:t>
            </a:r>
          </a:p>
          <a:p>
            <a:pPr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Ceticismo em relação à melhoria da educação brasileira e valorização do trabalho realizado.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188640"/>
            <a:ext cx="8229600" cy="936104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rgbClr val="000000"/>
                </a:solidFill>
              </a:rPr>
              <a:t>O QUE DIZEM OS ATORES ESCOLARES?</a:t>
            </a:r>
            <a:br>
              <a:rPr lang="pt-BR" sz="3600" dirty="0">
                <a:solidFill>
                  <a:srgbClr val="FFC000"/>
                </a:solidFill>
              </a:rPr>
            </a:b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Professores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sz="3900" dirty="0">
                <a:solidFill>
                  <a:srgbClr val="000000"/>
                </a:solidFill>
              </a:rPr>
              <a:t>Professores - Preconceitos mencionados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3300" dirty="0">
                <a:solidFill>
                  <a:schemeClr val="bg1"/>
                </a:solidFill>
              </a:rPr>
              <a:t>Racial, de gênero, aparência física, </a:t>
            </a:r>
            <a:r>
              <a:rPr lang="pt-BR" sz="3300" i="1" dirty="0" err="1">
                <a:solidFill>
                  <a:schemeClr val="bg1"/>
                </a:solidFill>
              </a:rPr>
              <a:t>bullying</a:t>
            </a:r>
            <a:r>
              <a:rPr lang="pt-BR" sz="3300" dirty="0">
                <a:solidFill>
                  <a:schemeClr val="bg1"/>
                </a:solidFill>
              </a:rPr>
              <a:t> relacionada à obesidade, origem familiar, classe social: moradia; alunos/famílias das classes populares</a:t>
            </a:r>
          </a:p>
          <a:p>
            <a:pPr>
              <a:buFontTx/>
              <a:buChar char="-"/>
            </a:pPr>
            <a:r>
              <a:rPr lang="pt-BR" sz="3300" dirty="0">
                <a:solidFill>
                  <a:schemeClr val="bg1"/>
                </a:solidFill>
              </a:rPr>
              <a:t>Praticados pelos professores: tratam mal os alunos.</a:t>
            </a:r>
          </a:p>
          <a:p>
            <a:pPr algn="ctr">
              <a:buNone/>
            </a:pPr>
            <a:r>
              <a:rPr lang="pt-BR" sz="3300" i="1" dirty="0">
                <a:solidFill>
                  <a:schemeClr val="bg1"/>
                </a:solidFill>
              </a:rPr>
              <a:t>“O preconceito não ocorre somente entre alunos; está presente, também, entre professores, coordenadores e funcionários de forma geral”.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116632"/>
            <a:ext cx="8229600" cy="1008112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rgbClr val="000000"/>
                </a:solidFill>
              </a:rPr>
              <a:t>O QUE DIZEM OS ATORES ESCOLARES? </a:t>
            </a:r>
            <a:br>
              <a:rPr lang="pt-BR" sz="3600" dirty="0">
                <a:solidFill>
                  <a:srgbClr val="000000"/>
                </a:solidFill>
              </a:rPr>
            </a:br>
            <a:br>
              <a:rPr lang="pt-BR" sz="3600" dirty="0">
                <a:solidFill>
                  <a:srgbClr val="000000"/>
                </a:solidFill>
              </a:rPr>
            </a:br>
            <a:r>
              <a:rPr lang="pt-BR" sz="3600" dirty="0" err="1">
                <a:solidFill>
                  <a:srgbClr val="000000"/>
                </a:solidFill>
              </a:rPr>
              <a:t>Pais</a:t>
            </a:r>
            <a:r>
              <a:rPr lang="pt-BR" sz="3600" dirty="0" err="1">
                <a:solidFill>
                  <a:srgbClr val="0070C0"/>
                </a:solidFill>
              </a:rPr>
              <a:t>Pais</a:t>
            </a:r>
            <a:br>
              <a:rPr lang="pt-BR" sz="3600" dirty="0">
                <a:solidFill>
                  <a:srgbClr val="FFC000"/>
                </a:solidFill>
              </a:rPr>
            </a:br>
            <a:br>
              <a:rPr lang="pt-BR" dirty="0">
                <a:solidFill>
                  <a:srgbClr val="FFC000"/>
                </a:solidFill>
              </a:rPr>
            </a:br>
            <a:br>
              <a:rPr lang="pt-BR" dirty="0">
                <a:solidFill>
                  <a:srgbClr val="FFC000"/>
                </a:solidFill>
              </a:rPr>
            </a:b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84576"/>
          </a:xfrm>
        </p:spPr>
        <p:txBody>
          <a:bodyPr>
            <a:normAutofit fontScale="25000" lnSpcReduction="20000"/>
          </a:bodyPr>
          <a:lstStyle/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b="1" dirty="0"/>
          </a:p>
          <a:p>
            <a:r>
              <a:rPr lang="pt-BR" sz="7400" dirty="0">
                <a:solidFill>
                  <a:schemeClr val="bg1"/>
                </a:solidFill>
              </a:rPr>
              <a:t>- </a:t>
            </a:r>
          </a:p>
          <a:p>
            <a:pPr algn="r"/>
            <a:r>
              <a:rPr lang="pt-BR" sz="12800" dirty="0">
                <a:solidFill>
                  <a:srgbClr val="000000"/>
                </a:solidFill>
              </a:rPr>
              <a:t>Violência</a:t>
            </a:r>
          </a:p>
          <a:p>
            <a:pPr algn="r"/>
            <a:r>
              <a:rPr lang="pt-BR" sz="7400" dirty="0">
                <a:solidFill>
                  <a:schemeClr val="bg1"/>
                </a:solidFill>
              </a:rPr>
              <a:t> </a:t>
            </a:r>
            <a:r>
              <a:rPr lang="pt-BR" sz="8000" dirty="0">
                <a:solidFill>
                  <a:schemeClr val="bg1"/>
                </a:solidFill>
              </a:rPr>
              <a:t>Familiar ou doméstica;</a:t>
            </a:r>
          </a:p>
          <a:p>
            <a:pPr algn="r"/>
            <a:r>
              <a:rPr lang="pt-BR" sz="8000" dirty="0">
                <a:solidFill>
                  <a:schemeClr val="bg1"/>
                </a:solidFill>
              </a:rPr>
              <a:t> Gênero: abordagens violentas ou assédios; </a:t>
            </a:r>
          </a:p>
          <a:p>
            <a:pPr algn="r"/>
            <a:r>
              <a:rPr lang="pt-BR" sz="8000" dirty="0">
                <a:solidFill>
                  <a:schemeClr val="bg1"/>
                </a:solidFill>
              </a:rPr>
              <a:t> Dirigida ao professor, principalmente com palavras;</a:t>
            </a:r>
          </a:p>
          <a:p>
            <a:pPr algn="r"/>
            <a:r>
              <a:rPr lang="pt-BR" sz="8000" dirty="0">
                <a:solidFill>
                  <a:schemeClr val="bg1"/>
                </a:solidFill>
              </a:rPr>
              <a:t>  Na comunidade, violência externa influencia o cotidiano escolar;</a:t>
            </a:r>
          </a:p>
          <a:p>
            <a:pPr algn="r"/>
            <a:r>
              <a:rPr lang="pt-BR" sz="8000" dirty="0">
                <a:solidFill>
                  <a:schemeClr val="bg1"/>
                </a:solidFill>
              </a:rPr>
              <a:t>- Brigas entre alunos;</a:t>
            </a:r>
          </a:p>
          <a:p>
            <a:pPr algn="r"/>
            <a:r>
              <a:rPr lang="pt-BR" sz="8000" dirty="0">
                <a:solidFill>
                  <a:schemeClr val="bg1"/>
                </a:solidFill>
              </a:rPr>
              <a:t>- Alunos maiores que agridem menores;</a:t>
            </a:r>
          </a:p>
          <a:p>
            <a:pPr algn="r"/>
            <a:r>
              <a:rPr lang="pt-BR" sz="8000" dirty="0">
                <a:solidFill>
                  <a:schemeClr val="bg1"/>
                </a:solidFill>
              </a:rPr>
              <a:t>- Mães que tentam bater em aluno que brigou com seu filho;</a:t>
            </a:r>
          </a:p>
          <a:p>
            <a:pPr algn="r"/>
            <a:r>
              <a:rPr lang="pt-BR" sz="8000" dirty="0">
                <a:solidFill>
                  <a:schemeClr val="bg1"/>
                </a:solidFill>
              </a:rPr>
              <a:t>- Alunos violentos, que batem; </a:t>
            </a:r>
          </a:p>
          <a:p>
            <a:pPr algn="r"/>
            <a:r>
              <a:rPr lang="pt-BR" sz="8000" dirty="0">
                <a:solidFill>
                  <a:schemeClr val="bg1"/>
                </a:solidFill>
              </a:rPr>
              <a:t>- Uso e o tráfico de drogas.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404664"/>
            <a:ext cx="8229600" cy="72008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rgbClr val="000000"/>
                </a:solidFill>
              </a:rPr>
              <a:t>O QUE DIZEM OS ATORES ESCOLARES?</a:t>
            </a:r>
            <a:br>
              <a:rPr lang="pt-BR" sz="3600" dirty="0">
                <a:solidFill>
                  <a:srgbClr val="000000"/>
                </a:solidFill>
              </a:rPr>
            </a:br>
            <a:br>
              <a:rPr lang="pt-BR" dirty="0">
                <a:solidFill>
                  <a:srgbClr val="00000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Pais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>
                <a:solidFill>
                  <a:schemeClr val="bg1"/>
                </a:solidFill>
              </a:rPr>
              <a:t> </a:t>
            </a:r>
          </a:p>
          <a:p>
            <a:pPr algn="r">
              <a:buNone/>
            </a:pPr>
            <a:r>
              <a:rPr lang="pt-BR" sz="3000" b="1" dirty="0">
                <a:solidFill>
                  <a:srgbClr val="000000"/>
                </a:solidFill>
              </a:rPr>
              <a:t>Preconceitos</a:t>
            </a:r>
            <a:endParaRPr lang="pt-BR" sz="3000" dirty="0">
              <a:solidFill>
                <a:srgbClr val="000000"/>
              </a:solidFill>
            </a:endParaRPr>
          </a:p>
          <a:p>
            <a:pPr algn="r">
              <a:buNone/>
            </a:pPr>
            <a:r>
              <a:rPr lang="pt-BR" sz="2400" dirty="0">
                <a:solidFill>
                  <a:schemeClr val="bg1"/>
                </a:solidFill>
              </a:rPr>
              <a:t> Racial (</a:t>
            </a:r>
            <a:r>
              <a:rPr lang="pt-BR" sz="2400" i="1" dirty="0">
                <a:solidFill>
                  <a:schemeClr val="bg1"/>
                </a:solidFill>
              </a:rPr>
              <a:t>vermelhinho, sarará, neguinho, mulatinho, feijãozinho, arrozinho</a:t>
            </a:r>
            <a:r>
              <a:rPr lang="pt-BR" sz="2400" dirty="0">
                <a:solidFill>
                  <a:schemeClr val="bg1"/>
                </a:solidFill>
              </a:rPr>
              <a:t>)</a:t>
            </a:r>
          </a:p>
          <a:p>
            <a:pPr algn="r">
              <a:buNone/>
            </a:pPr>
            <a:r>
              <a:rPr lang="pt-BR" sz="2400" dirty="0">
                <a:solidFill>
                  <a:schemeClr val="bg1"/>
                </a:solidFill>
              </a:rPr>
              <a:t> Aparência física (</a:t>
            </a:r>
            <a:r>
              <a:rPr lang="pt-BR" sz="2400" i="1" dirty="0">
                <a:solidFill>
                  <a:schemeClr val="bg1"/>
                </a:solidFill>
              </a:rPr>
              <a:t>gordo, magro, alto</a:t>
            </a:r>
            <a:r>
              <a:rPr lang="pt-BR" sz="2400" dirty="0">
                <a:solidFill>
                  <a:schemeClr val="bg1"/>
                </a:solidFill>
              </a:rPr>
              <a:t> etc.)</a:t>
            </a:r>
          </a:p>
          <a:p>
            <a:pPr algn="r">
              <a:buNone/>
            </a:pPr>
            <a:r>
              <a:rPr lang="pt-BR" sz="2400" dirty="0">
                <a:solidFill>
                  <a:schemeClr val="bg1"/>
                </a:solidFill>
              </a:rPr>
              <a:t>Orientação sexual (</a:t>
            </a:r>
            <a:r>
              <a:rPr lang="pt-BR" sz="2400" i="1" dirty="0" err="1">
                <a:solidFill>
                  <a:schemeClr val="bg1"/>
                </a:solidFill>
              </a:rPr>
              <a:t>viadinho</a:t>
            </a:r>
            <a:r>
              <a:rPr lang="pt-BR" sz="2400" i="1" dirty="0">
                <a:solidFill>
                  <a:schemeClr val="bg1"/>
                </a:solidFill>
              </a:rPr>
              <a:t>, bichinha, mulherzinha</a:t>
            </a:r>
            <a:r>
              <a:rPr lang="pt-BR" sz="2400" dirty="0">
                <a:solidFill>
                  <a:schemeClr val="bg1"/>
                </a:solidFill>
              </a:rPr>
              <a:t> para os meninos e </a:t>
            </a:r>
            <a:r>
              <a:rPr lang="pt-BR" sz="2400" i="1" dirty="0">
                <a:solidFill>
                  <a:schemeClr val="bg1"/>
                </a:solidFill>
              </a:rPr>
              <a:t>machinho</a:t>
            </a:r>
            <a:r>
              <a:rPr lang="pt-BR" sz="2400" dirty="0">
                <a:solidFill>
                  <a:schemeClr val="bg1"/>
                </a:solidFill>
              </a:rPr>
              <a:t> para as meninas)</a:t>
            </a:r>
          </a:p>
          <a:p>
            <a:pPr algn="r">
              <a:buNone/>
            </a:pPr>
            <a:r>
              <a:rPr lang="pt-BR" sz="2400" dirty="0">
                <a:solidFill>
                  <a:schemeClr val="bg1"/>
                </a:solidFill>
              </a:rPr>
              <a:t> Religioso</a:t>
            </a:r>
          </a:p>
          <a:p>
            <a:pPr algn="r">
              <a:buNone/>
            </a:pPr>
            <a:r>
              <a:rPr lang="pt-BR" sz="2400" dirty="0">
                <a:solidFill>
                  <a:schemeClr val="bg1"/>
                </a:solidFill>
              </a:rPr>
              <a:t>Classe social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404664"/>
            <a:ext cx="8229600" cy="72008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rgbClr val="FFC000"/>
                </a:solidFill>
              </a:rPr>
              <a:t>O QUE DIZEM OS ATORES ESCOLARES?</a:t>
            </a:r>
            <a:br>
              <a:rPr lang="pt-BR" sz="3600" dirty="0">
                <a:solidFill>
                  <a:srgbClr val="FFC00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400" dirty="0">
                <a:solidFill>
                  <a:schemeClr val="bg1"/>
                </a:solidFill>
              </a:rPr>
              <a:t>Preconceitos: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Aparência física, não somente ligados ao peso corporal, mas também à vestimenta e ao uso de óculos; </a:t>
            </a:r>
          </a:p>
          <a:p>
            <a:pPr>
              <a:buFontTx/>
              <a:buChar char="-"/>
            </a:pPr>
            <a:r>
              <a:rPr lang="pt-BR" dirty="0"/>
              <a:t>Racismo, homofobia, preconceitos de classe e os relativos à aparência física.</a:t>
            </a:r>
            <a:endParaRPr lang="pt-BR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No ensino médio, novos alvos são agregados: os alunos novatos, as meninas grávidas, os roqueiros, o que aponta para uma ampliação das vivências de preconceito;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72148" y="1066513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ea typeface="+mj-ea"/>
                <a:cs typeface="+mj-cs"/>
              </a:rPr>
              <a:t>Alunos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404664"/>
            <a:ext cx="8229600" cy="72008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rgbClr val="FFC000"/>
                </a:solidFill>
              </a:rPr>
              <a:t>O QUE DIZEM OS ATORES ESCOLARES?</a:t>
            </a:r>
            <a:br>
              <a:rPr lang="pt-BR" sz="3600" dirty="0">
                <a:solidFill>
                  <a:srgbClr val="FFC00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pt-BR" sz="2400" dirty="0">
                <a:solidFill>
                  <a:schemeClr val="bg1"/>
                </a:solidFill>
              </a:rPr>
              <a:t> </a:t>
            </a:r>
          </a:p>
          <a:p>
            <a:pPr lvl="0">
              <a:buNone/>
            </a:pPr>
            <a:r>
              <a:rPr lang="pt-BR" sz="2400" dirty="0">
                <a:solidFill>
                  <a:schemeClr val="bg1"/>
                </a:solidFill>
              </a:rPr>
              <a:t>- Estão expostos a violência física, verbal, </a:t>
            </a:r>
            <a:r>
              <a:rPr lang="pt-BR" sz="2400" dirty="0" err="1">
                <a:solidFill>
                  <a:schemeClr val="bg1"/>
                </a:solidFill>
              </a:rPr>
              <a:t>atitudinal</a:t>
            </a:r>
            <a:r>
              <a:rPr lang="pt-BR" sz="2400" dirty="0">
                <a:solidFill>
                  <a:schemeClr val="bg1"/>
                </a:solidFill>
              </a:rPr>
              <a:t>, sexual, institucional e social.</a:t>
            </a:r>
          </a:p>
          <a:p>
            <a:pPr lvl="0">
              <a:buNone/>
            </a:pPr>
            <a:r>
              <a:rPr lang="pt-BR" sz="2400" dirty="0">
                <a:solidFill>
                  <a:schemeClr val="bg1"/>
                </a:solidFill>
              </a:rPr>
              <a:t>- Indicam mais frequentemente as expressões físicas da violência.</a:t>
            </a:r>
          </a:p>
          <a:p>
            <a:pPr lvl="0">
              <a:buNone/>
            </a:pPr>
            <a:r>
              <a:rPr lang="pt-BR" sz="2400" dirty="0">
                <a:solidFill>
                  <a:schemeClr val="bg1"/>
                </a:solidFill>
              </a:rPr>
              <a:t>- Apontam diversas dimensões da violência, identificando preconceitos, racismo e homofobia como formas de violência. </a:t>
            </a:r>
          </a:p>
          <a:p>
            <a:pPr lvl="0">
              <a:buNone/>
            </a:pPr>
            <a:r>
              <a:rPr lang="pt-BR" sz="2400" dirty="0">
                <a:solidFill>
                  <a:schemeClr val="bg1"/>
                </a:solidFill>
              </a:rPr>
              <a:t>- Violência sexual, de orientação machista, faz parte da vivência de alunos.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72148" y="1066513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ea typeface="+mj-ea"/>
                <a:cs typeface="+mj-cs"/>
              </a:rPr>
              <a:t>Alunos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404664"/>
            <a:ext cx="8229600" cy="72008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rgbClr val="FFC000"/>
                </a:solidFill>
              </a:rPr>
              <a:t>O QUE DIZEM OS ATORES ESCOLARES?</a:t>
            </a:r>
            <a:br>
              <a:rPr lang="pt-BR" sz="3600" dirty="0">
                <a:solidFill>
                  <a:srgbClr val="FFC00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Escola é percebida como produtora/reprodutora da violência: práticas; precariedade dos elementos estruturais e recursos humanos; falta de diálogo e a omissão como expressões da violência institucional.</a:t>
            </a:r>
            <a:endParaRPr lang="pt-BR" sz="2400" dirty="0">
              <a:solidFill>
                <a:schemeClr val="bg1"/>
              </a:solidFill>
            </a:endParaRPr>
          </a:p>
          <a:p>
            <a:pPr lvl="0">
              <a:buFontTx/>
              <a:buChar char="-"/>
            </a:pPr>
            <a:r>
              <a:rPr lang="pt-BR" dirty="0"/>
              <a:t>Família apontada como produtora de violência.</a:t>
            </a:r>
          </a:p>
          <a:p>
            <a:pPr lvl="0">
              <a:buFontTx/>
              <a:buChar char="-"/>
            </a:pPr>
            <a:r>
              <a:rPr lang="pt-BR" dirty="0"/>
              <a:t>Bairro e sociedade - produtores e espaços de violência: ausência de recursos, de falta de segurança, proliferação das drogas</a:t>
            </a:r>
          </a:p>
          <a:p>
            <a:pPr lvl="0">
              <a:buFontTx/>
              <a:buChar char="-"/>
            </a:pPr>
            <a:endParaRPr lang="pt-BR" dirty="0"/>
          </a:p>
          <a:p>
            <a:pPr lvl="0">
              <a:buNone/>
            </a:pPr>
            <a:endParaRPr lang="pt-BR" dirty="0"/>
          </a:p>
          <a:p>
            <a:pPr lvl="0">
              <a:buFontTx/>
              <a:buChar char="-"/>
            </a:pPr>
            <a:endParaRPr lang="pt-BR" sz="2400" dirty="0">
              <a:solidFill>
                <a:schemeClr val="bg1"/>
              </a:solidFill>
            </a:endParaRPr>
          </a:p>
          <a:p>
            <a:pPr lvl="0">
              <a:buFontTx/>
              <a:buChar char="-"/>
            </a:pPr>
            <a:endParaRPr lang="pt-BR" sz="2400" dirty="0">
              <a:solidFill>
                <a:schemeClr val="bg1"/>
              </a:solidFill>
            </a:endParaRPr>
          </a:p>
          <a:p>
            <a:pPr lvl="0">
              <a:buFontTx/>
              <a:buChar char="-"/>
            </a:pPr>
            <a:endParaRPr lang="pt-BR" sz="2400" dirty="0">
              <a:solidFill>
                <a:schemeClr val="bg1"/>
              </a:solidFill>
            </a:endParaRPr>
          </a:p>
          <a:p>
            <a:pPr lvl="0">
              <a:buFontTx/>
              <a:buChar char="-"/>
            </a:pPr>
            <a:endParaRPr lang="pt-BR" sz="2400" dirty="0">
              <a:solidFill>
                <a:schemeClr val="bg1"/>
              </a:solidFill>
            </a:endParaRPr>
          </a:p>
          <a:p>
            <a:pPr lvl="0">
              <a:buNone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72148" y="1066513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ea typeface="+mj-ea"/>
                <a:cs typeface="+mj-cs"/>
              </a:rPr>
              <a:t>Alunos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</a:rPr>
              <a:t>INSTITUIÇÃO EXECUTORA</a:t>
            </a:r>
            <a:endParaRPr lang="pt-B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</a:rPr>
              <a:t>UNIVERSIDADE FEDERAL DE MATO GROSSO - UFMT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</a:rPr>
              <a:t>INSTITUIÇÕES PARCEIRAS</a:t>
            </a:r>
            <a:endParaRPr lang="pt-B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</a:rPr>
              <a:t>FÓRUM DE ENTIDADES NACIONAIS DA PSICOLOGIA BRASILEIRA - FENPB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</a:rPr>
              <a:t>CONSELHO FEDERAL DE PSICOLOGIA - CFP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</a:rPr>
              <a:t>ASSOCIAÇÃO BRASILEIRA DE ENSINO DE PSICOLOGIA - ABEP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</a:rPr>
              <a:t>ASSOCIAÇÃO BRASILEIRA DE PSICOLOGIA ESCOLAR E EDUCACIONAL - ABRAPEE 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</a:rPr>
              <a:t>FEDERAÇÃO NACIONAL DOS SINDICATOS DE PSICÓLOGOS - FENAPSI 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</a:rPr>
              <a:t> 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404664"/>
            <a:ext cx="8229600" cy="72008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rgbClr val="FFC000"/>
                </a:solidFill>
              </a:rPr>
              <a:t>O QUE DIZEM OS ATORES ESCOLARES?</a:t>
            </a:r>
            <a:br>
              <a:rPr lang="pt-BR" sz="3600" dirty="0">
                <a:solidFill>
                  <a:srgbClr val="FFC00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464496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i="1" dirty="0">
                <a:solidFill>
                  <a:schemeClr val="bg1"/>
                </a:solidFill>
              </a:rPr>
              <a:t>R</a:t>
            </a:r>
            <a:r>
              <a:rPr lang="pt-BR" sz="2400" dirty="0">
                <a:solidFill>
                  <a:schemeClr val="bg1"/>
                </a:solidFill>
              </a:rPr>
              <a:t>elações escolares marcadas, em certa medida, por agressões de diversas ordens, muitas delas motivadas ou relacionadas aos preconceitos e à discriminação, matizados pela condição etária, de gênero, de orientação sexual, de identidade racial, de necessidades especiais. </a:t>
            </a:r>
          </a:p>
          <a:p>
            <a:pPr>
              <a:buFontTx/>
              <a:buChar char="-"/>
            </a:pPr>
            <a:r>
              <a:rPr lang="pt-BR" dirty="0"/>
              <a:t>Os sentimentos que essas vivências engendram revelam tristeza, apreensão, vergonha, revolta, insegurança.</a:t>
            </a:r>
          </a:p>
          <a:p>
            <a:pPr lvl="0">
              <a:buFontTx/>
              <a:buChar char="-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72148" y="1066513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ea typeface="+mj-ea"/>
                <a:cs typeface="+mj-cs"/>
              </a:rPr>
              <a:t>Alunos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404664"/>
            <a:ext cx="8229600" cy="72008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3600" dirty="0">
                <a:solidFill>
                  <a:srgbClr val="FFC000"/>
                </a:solidFill>
              </a:rPr>
              <a:t>O QUE DIZEM OS ATORES ESCOLARES?</a:t>
            </a:r>
            <a:br>
              <a:rPr lang="pt-BR" sz="3600" dirty="0">
                <a:solidFill>
                  <a:srgbClr val="FFC00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pt-BR" sz="2400" i="1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pt-BR" sz="2400" i="1" dirty="0">
                <a:solidFill>
                  <a:schemeClr val="bg1"/>
                </a:solidFill>
              </a:rPr>
              <a:t>Para melhorar a escola:</a:t>
            </a:r>
          </a:p>
          <a:p>
            <a:pPr lvl="0">
              <a:buNone/>
            </a:pPr>
            <a:endParaRPr lang="pt-BR" sz="2400" i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Estrutura física;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Acesso à tecnologia;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Aulas dinâmicas - temas que envolvam dilemas cotidianos e sofrimento para os sujeitos (como homofobia, racismo); 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Gestão participativa, responsável e capaz de dialogar;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 Respeito nas relações e diálogo.</a:t>
            </a:r>
            <a:endParaRPr lang="pt-BR" sz="2400" i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72148" y="1066513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ea typeface="+mj-ea"/>
                <a:cs typeface="+mj-cs"/>
              </a:rPr>
              <a:t>Alunos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59" y="404664"/>
            <a:ext cx="8229600" cy="720080"/>
          </a:xfrm>
        </p:spPr>
        <p:txBody>
          <a:bodyPr anchor="t">
            <a:noAutofit/>
          </a:bodyPr>
          <a:lstStyle/>
          <a:p>
            <a:pPr algn="l"/>
            <a:r>
              <a:rPr lang="pt-BR" sz="3200" dirty="0">
                <a:solidFill>
                  <a:srgbClr val="FFC000"/>
                </a:solidFill>
              </a:rPr>
              <a:t>O QUE DIZEM OS ATORES ESCOLARES?</a:t>
            </a:r>
            <a:br>
              <a:rPr lang="pt-BR" sz="3200" dirty="0">
                <a:solidFill>
                  <a:srgbClr val="FFC000"/>
                </a:solidFill>
              </a:rPr>
            </a:b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Alunos, famílias, equipe escolar confirmam a vivência da violência e dos preconceitos na escola;</a:t>
            </a: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/>
            <a:r>
              <a:rPr lang="pt-BR" sz="2400" dirty="0">
                <a:solidFill>
                  <a:schemeClr val="bg1"/>
                </a:solidFill>
              </a:rPr>
              <a:t>A violência não está apenas nas agressões físicas, nos xingamentos, nos apelidos. Está também no currículo escolar que reproduz preconceitos, no silêncio e na omissão da escola;</a:t>
            </a:r>
          </a:p>
          <a:p>
            <a:pPr marL="0" lv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/>
            <a:r>
              <a:rPr lang="pt-BR" sz="2400" dirty="0">
                <a:solidFill>
                  <a:schemeClr val="bg1"/>
                </a:solidFill>
              </a:rPr>
              <a:t>Os alunos querem ser ouvidos;</a:t>
            </a:r>
          </a:p>
          <a:p>
            <a:pPr marL="0" lv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/>
            <a:r>
              <a:rPr lang="pt-BR" sz="2400" dirty="0">
                <a:solidFill>
                  <a:schemeClr val="bg1"/>
                </a:solidFill>
              </a:rPr>
              <a:t>Família, escola e alunos precisam dialogar como princípio de enfrentamento das dificuldades.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 anchor="t">
            <a:noAutofit/>
          </a:bodyPr>
          <a:lstStyle/>
          <a:p>
            <a:pPr algn="l"/>
            <a:r>
              <a:rPr lang="pt-BR" sz="3200" dirty="0">
                <a:solidFill>
                  <a:srgbClr val="FFC000"/>
                </a:solidFill>
              </a:rPr>
              <a:t>INDICATIVOS PARA O  ENFRENTAMENTO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bg1"/>
                </a:solidFill>
              </a:rPr>
              <a:t>Desenvolver material de referência e criar programas de formação continuada para a comunidade escolar;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bg1"/>
                </a:solidFill>
              </a:rPr>
              <a:t>Trazer a temática da violência e dos preconceitos para os projetos de formação das licenciaturas;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bg1"/>
                </a:solidFill>
              </a:rPr>
              <a:t>Elaborar políticas educacionais que valorizem a carreira docente: melhoria salarial, plano de carreira e reconhecimento pela sociedade;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bg1"/>
                </a:solidFill>
              </a:rPr>
              <a:t>Melhorar as condições estruturais da escola e das equipes de trabalho;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 anchor="t">
            <a:noAutofit/>
          </a:bodyPr>
          <a:lstStyle/>
          <a:p>
            <a:pPr algn="l"/>
            <a:r>
              <a:rPr lang="pt-BR" sz="3200" dirty="0">
                <a:solidFill>
                  <a:srgbClr val="FFC000"/>
                </a:solidFill>
              </a:rPr>
              <a:t>ALGUMAS PROPOSTAS DE ENFRENTAMENTO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substituir a cultura do medo – práticas restritivas por novas 	práticas simbólicas – novas formas de relação</a:t>
            </a:r>
          </a:p>
          <a:p>
            <a:pPr lvl="1"/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trabalhar com toda a comunidade – escolar e entorno</a:t>
            </a:r>
          </a:p>
          <a:p>
            <a:pPr lvl="1"/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ruptura com a visibilidade abjeta e com a invisibilidade – 	construção da visibilidade cidadã</a:t>
            </a:r>
          </a:p>
          <a:p>
            <a:pPr lvl="1"/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discussão acerca de gênero, das sexualidades e do racismo</a:t>
            </a:r>
          </a:p>
          <a:p>
            <a:pPr lvl="1"/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restauração da ética e da racionalidade comunicativa no 	enfrentamento da violência - substituir o ato violento pela 	palavra</a:t>
            </a:r>
          </a:p>
          <a:p>
            <a:pPr lvl="1"/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substituir o discurso repressivo pela escuta e diálogo</a:t>
            </a:r>
          </a:p>
          <a:p>
            <a:pPr lvl="1"/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adequar a educação à realidade dos alunos</a:t>
            </a:r>
          </a:p>
          <a:p>
            <a:pPr lvl="1"/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fortalecer laços de cooperação</a:t>
            </a:r>
          </a:p>
          <a:p>
            <a:pPr lvl="1">
              <a:buNone/>
            </a:pP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Destaque: cooperação e diálogo</a:t>
            </a:r>
          </a:p>
        </p:txBody>
      </p:sp>
    </p:spTree>
    <p:extLst>
      <p:ext uri="{BB962C8B-B14F-4D97-AF65-F5344CB8AC3E}">
        <p14:creationId xmlns:p14="http://schemas.microsoft.com/office/powerpoint/2010/main" val="8886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16632"/>
            <a:ext cx="6400800" cy="43204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</a:rPr>
              <a:t>UNIVERSIDADES FEDERAIS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360876" y="476672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accent1"/>
                </a:solidFill>
              </a:rPr>
              <a:t>Região Norte</a:t>
            </a:r>
            <a:endParaRPr lang="pt-BR" sz="2000" dirty="0">
              <a:solidFill>
                <a:schemeClr val="accent1"/>
              </a:solidFill>
            </a:endParaRPr>
          </a:p>
          <a:p>
            <a:r>
              <a:rPr lang="pt-BR" sz="2000" dirty="0">
                <a:solidFill>
                  <a:srgbClr val="800000"/>
                </a:solidFill>
              </a:rPr>
              <a:t>Universidade Federal do Pará - UFPA</a:t>
            </a:r>
          </a:p>
          <a:p>
            <a:r>
              <a:rPr lang="pt-BR" sz="2000" dirty="0">
                <a:solidFill>
                  <a:srgbClr val="800000"/>
                </a:solidFill>
              </a:rPr>
              <a:t>Universidade Federal do Amazonas – UFAM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360876" y="1715764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accent1"/>
                </a:solidFill>
              </a:rPr>
              <a:t>Região Nordeste</a:t>
            </a:r>
            <a:endParaRPr lang="pt-BR" sz="2000" dirty="0">
              <a:solidFill>
                <a:schemeClr val="accent1"/>
              </a:solidFill>
            </a:endParaRPr>
          </a:p>
          <a:p>
            <a:r>
              <a:rPr lang="pt-BR" sz="2000" dirty="0">
                <a:solidFill>
                  <a:srgbClr val="800000"/>
                </a:solidFill>
              </a:rPr>
              <a:t>Universidade Federal de Pernambuco - UFPE</a:t>
            </a:r>
          </a:p>
          <a:p>
            <a:r>
              <a:rPr lang="pt-BR" sz="2000" dirty="0">
                <a:solidFill>
                  <a:srgbClr val="800000"/>
                </a:solidFill>
              </a:rPr>
              <a:t>Universidade Federal da Bahia – UFBA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360876" y="295485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bg1"/>
                </a:solidFill>
              </a:rPr>
              <a:t>Região Centro-Oeste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rgbClr val="800000"/>
                </a:solidFill>
              </a:rPr>
              <a:t>Universidade Federal de Mato Grosso do Sul - UFMS</a:t>
            </a:r>
          </a:p>
          <a:p>
            <a:r>
              <a:rPr lang="pt-BR" sz="2000" dirty="0">
                <a:solidFill>
                  <a:srgbClr val="800000"/>
                </a:solidFill>
              </a:rPr>
              <a:t>Universidade Federal de Mato Grosso – UFMT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360876" y="4193948"/>
            <a:ext cx="6400800" cy="1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bg1"/>
                </a:solidFill>
              </a:rPr>
              <a:t>Região Sudeste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rgbClr val="800000"/>
                </a:solidFill>
              </a:rPr>
              <a:t>Universidade Federal de Uberlândia - UFU</a:t>
            </a:r>
          </a:p>
          <a:p>
            <a:r>
              <a:rPr lang="pt-BR" sz="2000" dirty="0">
                <a:solidFill>
                  <a:srgbClr val="800000"/>
                </a:solidFill>
              </a:rPr>
              <a:t>Universidade Federal do Rio de Janeiro – UFRJ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360876" y="5445224"/>
            <a:ext cx="6400800" cy="1209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accent1"/>
                </a:solidFill>
              </a:rPr>
              <a:t>Região Sul</a:t>
            </a:r>
            <a:endParaRPr lang="pt-BR" sz="2000" dirty="0">
              <a:solidFill>
                <a:schemeClr val="accent1"/>
              </a:solidFill>
            </a:endParaRPr>
          </a:p>
          <a:p>
            <a:r>
              <a:rPr lang="pt-BR" sz="2000" dirty="0">
                <a:solidFill>
                  <a:srgbClr val="800000"/>
                </a:solidFill>
              </a:rPr>
              <a:t>Universidade Federal de Santa Catarina - UFSC</a:t>
            </a:r>
          </a:p>
          <a:p>
            <a:r>
              <a:rPr lang="pt-BR" sz="2000" dirty="0">
                <a:solidFill>
                  <a:srgbClr val="800000"/>
                </a:solidFill>
              </a:rPr>
              <a:t>Universidade Federal do Rio Grande do Sul - UFRGS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rgbClr val="FFC000"/>
                </a:solidFill>
              </a:rPr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 fontScale="92500" lnSpcReduction="10000"/>
          </a:bodyPr>
          <a:lstStyle/>
          <a:p>
            <a:endParaRPr lang="pt-BR" sz="2800" dirty="0">
              <a:solidFill>
                <a:schemeClr val="bg1"/>
              </a:solidFill>
            </a:endParaRPr>
          </a:p>
          <a:p>
            <a:endParaRPr lang="pt-BR" sz="2800" dirty="0"/>
          </a:p>
          <a:p>
            <a:r>
              <a:rPr lang="pt-BR" sz="2800" dirty="0">
                <a:solidFill>
                  <a:schemeClr val="bg1"/>
                </a:solidFill>
              </a:rPr>
              <a:t>Contribuir para a proposição de políticas públicas que auxiliem no enfrentamento da violência e preconceitos na escola.</a:t>
            </a:r>
          </a:p>
          <a:p>
            <a:pPr marL="0" indent="0">
              <a:buNone/>
            </a:pP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Construir fundamentos para a elaboração de um programa nacional de enfrentamento da violência e dos preconceitos na escola.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rgbClr val="FFC000"/>
                </a:solidFill>
              </a:rPr>
              <a:t>DELINEAMENTO METODOLÓGICO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8000" dirty="0">
                <a:solidFill>
                  <a:schemeClr val="accent1"/>
                </a:solidFill>
              </a:rPr>
              <a:t>1ª fase:  levantamento da produção sobre o tema</a:t>
            </a:r>
          </a:p>
          <a:p>
            <a:pPr lvl="1"/>
            <a:r>
              <a:rPr lang="pt-BR" sz="8000" dirty="0">
                <a:solidFill>
                  <a:schemeClr val="bg1"/>
                </a:solidFill>
              </a:rPr>
              <a:t> evidenciar o estado da arte, destacando as concepções, abordagens e práticas exitosas</a:t>
            </a:r>
            <a:r>
              <a:rPr lang="pt-BR" sz="6200" dirty="0">
                <a:solidFill>
                  <a:schemeClr val="bg1"/>
                </a:solidFill>
              </a:rPr>
              <a:t>. </a:t>
            </a:r>
          </a:p>
          <a:p>
            <a:endParaRPr lang="pt-BR" sz="6200" dirty="0">
              <a:solidFill>
                <a:schemeClr val="bg1"/>
              </a:solidFill>
            </a:endParaRPr>
          </a:p>
          <a:p>
            <a:r>
              <a:rPr lang="pt-BR" sz="8000" dirty="0">
                <a:solidFill>
                  <a:schemeClr val="accent1"/>
                </a:solidFill>
              </a:rPr>
              <a:t>2ª fase: levantamento de experiências e estratégias de enfrentamento da violência e do preconceito pelas escolas</a:t>
            </a:r>
          </a:p>
          <a:p>
            <a:pPr lvl="1"/>
            <a:r>
              <a:rPr lang="pt-BR" sz="7200" dirty="0">
                <a:solidFill>
                  <a:schemeClr val="bg1"/>
                </a:solidFill>
              </a:rPr>
              <a:t>ouvir a comunidade escolar sobre suas vivências e impressões, bem como sobre suas estratégias de enfrentamento a respeito da violência e do preconceito na escola, utilizando metodologias participativas.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588" y="2708920"/>
            <a:ext cx="7416824" cy="34458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t-BR" sz="2800" dirty="0"/>
              <a:t>Levantamento da produção bibliográfica e documental sobre o tema Violência &amp; Preconceito na Escola</a:t>
            </a:r>
          </a:p>
          <a:p>
            <a:pPr marL="514350" indent="-514350">
              <a:buAutoNum type="arabicPeriod"/>
            </a:pPr>
            <a:r>
              <a:rPr lang="pt-BR" sz="2800" dirty="0">
                <a:solidFill>
                  <a:schemeClr val="bg1"/>
                </a:solidFill>
              </a:rPr>
              <a:t>Elaboração de plataforma nacional para inserção dos dados bibliográficos e documentais</a:t>
            </a:r>
          </a:p>
          <a:p>
            <a:pPr marL="514350" indent="-514350">
              <a:buAutoNum type="arabicPeriod"/>
            </a:pP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4847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PROCEDIMENTOS  DA PESQUISA DE CAMPO – 1a. FASE</a:t>
            </a:r>
          </a:p>
        </p:txBody>
      </p:sp>
    </p:spTree>
    <p:extLst>
      <p:ext uri="{BB962C8B-B14F-4D97-AF65-F5344CB8AC3E}">
        <p14:creationId xmlns:p14="http://schemas.microsoft.com/office/powerpoint/2010/main" val="319631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588" y="2708920"/>
            <a:ext cx="8280412" cy="4149080"/>
          </a:xfrm>
        </p:spPr>
        <p:txBody>
          <a:bodyPr>
            <a:normAutofit fontScale="62500" lnSpcReduction="20000"/>
          </a:bodyPr>
          <a:lstStyle/>
          <a:p>
            <a:pPr marL="0" lvl="1" indent="0" algn="r">
              <a:spcAft>
                <a:spcPts val="2000"/>
              </a:spcAft>
              <a:buNone/>
            </a:pPr>
            <a:endParaRPr lang="pt-BR" sz="3600" dirty="0"/>
          </a:p>
          <a:p>
            <a:pPr marL="0" lvl="1" indent="0" algn="r">
              <a:spcAft>
                <a:spcPts val="2000"/>
              </a:spcAft>
              <a:buNone/>
            </a:pPr>
            <a:r>
              <a:rPr lang="pt-BR" sz="3800" dirty="0"/>
              <a:t>oficinas com alunos</a:t>
            </a:r>
          </a:p>
          <a:p>
            <a:pPr marL="0" lvl="1" indent="0" algn="r">
              <a:spcAft>
                <a:spcPts val="2000"/>
              </a:spcAft>
              <a:buNone/>
            </a:pPr>
            <a:r>
              <a:rPr lang="pt-BR" sz="3800" dirty="0"/>
              <a:t>     		rodas de conversas com equipes escolares e familiares </a:t>
            </a:r>
            <a:endParaRPr lang="pt-BR" sz="3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sz="3800" dirty="0">
                <a:solidFill>
                  <a:srgbClr val="FFC000"/>
                </a:solidFill>
              </a:rPr>
              <a:t>“Baú da violência” </a:t>
            </a:r>
            <a:endParaRPr lang="pt-BR" sz="3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sz="3800" dirty="0">
                <a:solidFill>
                  <a:srgbClr val="FFC000"/>
                </a:solidFill>
              </a:rPr>
              <a:t>“Jogue aqui o seu preconceito”</a:t>
            </a:r>
            <a:endParaRPr lang="pt-BR" sz="3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3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sz="28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Imagem 3" descr="20140507_13105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14847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PROCEDIMENTOS  DA PESQUISA DE CAMPO – 2a. FASE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50405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sz="3600" dirty="0">
                <a:solidFill>
                  <a:srgbClr val="FFFF00"/>
                </a:solidFill>
              </a:rPr>
              <a:t>RESULTADOS</a:t>
            </a:r>
          </a:p>
          <a:p>
            <a:pPr algn="just">
              <a:buNone/>
            </a:pPr>
            <a:endParaRPr lang="pt-BR" sz="2800" dirty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pt-BR" sz="4100" dirty="0"/>
              <a:t>1ª FASE  </a:t>
            </a:r>
          </a:p>
          <a:p>
            <a:pPr algn="ctr">
              <a:buNone/>
            </a:pPr>
            <a:r>
              <a:rPr lang="pt-BR" sz="4100" dirty="0"/>
              <a:t>PESQUISA BIBLIOGRÁFICA  E</a:t>
            </a:r>
          </a:p>
          <a:p>
            <a:pPr algn="ctr">
              <a:buNone/>
            </a:pPr>
            <a:r>
              <a:rPr lang="pt-BR" sz="4100" dirty="0"/>
              <a:t>DOCUMENTAL</a:t>
            </a:r>
          </a:p>
          <a:p>
            <a:pPr>
              <a:buNone/>
            </a:pPr>
            <a:endParaRPr lang="pt-BR" sz="2800" dirty="0">
              <a:solidFill>
                <a:schemeClr val="accent6"/>
              </a:solidFill>
            </a:endParaRPr>
          </a:p>
          <a:p>
            <a:pPr>
              <a:buNone/>
            </a:pPr>
            <a:endParaRPr lang="pt-BR" sz="2800" dirty="0">
              <a:solidFill>
                <a:schemeClr val="accent6"/>
              </a:solidFill>
            </a:endParaRPr>
          </a:p>
          <a:p>
            <a:pPr algn="r">
              <a:buNone/>
            </a:pPr>
            <a:r>
              <a:rPr lang="pt-BR" sz="2800" dirty="0">
                <a:solidFill>
                  <a:schemeClr val="accent6"/>
                </a:solidFill>
              </a:rPr>
              <a:t>Relatório entregue em 2014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9036496" cy="494116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196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Gráfico 1 - Distribuição dos documentos segundo a temática estudada – total de 1358 produções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552</TotalTime>
  <Words>1244</Words>
  <Application>Microsoft Office PowerPoint</Application>
  <PresentationFormat>Apresentação na tela (4:3)</PresentationFormat>
  <Paragraphs>188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Arial Rounded MT Bold</vt:lpstr>
      <vt:lpstr>Calibri</vt:lpstr>
      <vt:lpstr>Sky</vt:lpstr>
      <vt:lpstr>Apresentação do PowerPoint</vt:lpstr>
      <vt:lpstr>Apresentação do PowerPoint</vt:lpstr>
      <vt:lpstr>Apresentação do PowerPoint</vt:lpstr>
      <vt:lpstr>OBJETIVOS</vt:lpstr>
      <vt:lpstr>DELINEAMENTO METODOLÓGICO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DIZEM OS ATORES ESCOLARES? </vt:lpstr>
      <vt:lpstr>O QUE DIZEM OS ATORES ESCOLARES?  Professores     </vt:lpstr>
      <vt:lpstr>O QUE DIZEM OS ATORES ESCOLARES?  Professores</vt:lpstr>
      <vt:lpstr>O QUE DIZEM OS ATORES ESCOLARES?   PaisPais   </vt:lpstr>
      <vt:lpstr>O QUE DIZEM OS ATORES ESCOLARES?  Pais</vt:lpstr>
      <vt:lpstr>O QUE DIZEM OS ATORES ESCOLARES? </vt:lpstr>
      <vt:lpstr>O QUE DIZEM OS ATORES ESCOLARES? </vt:lpstr>
      <vt:lpstr>O QUE DIZEM OS ATORES ESCOLARES? </vt:lpstr>
      <vt:lpstr>O QUE DIZEM OS ATORES ESCOLARES? </vt:lpstr>
      <vt:lpstr>O QUE DIZEM OS ATORES ESCOLARES? </vt:lpstr>
      <vt:lpstr>O QUE DIZEM OS ATORES ESCOLARES? </vt:lpstr>
      <vt:lpstr>INDICATIVOS PARA O  ENFRENTAMENTO</vt:lpstr>
      <vt:lpstr>ALGUMAS PROPOSTAS DE ENFRENTAMENTO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UFMT</dc:creator>
  <cp:lastModifiedBy>Angela Soligo</cp:lastModifiedBy>
  <cp:revision>82</cp:revision>
  <dcterms:created xsi:type="dcterms:W3CDTF">2015-09-02T18:37:41Z</dcterms:created>
  <dcterms:modified xsi:type="dcterms:W3CDTF">2018-05-30T03:16:54Z</dcterms:modified>
</cp:coreProperties>
</file>