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49" r:id="rId2"/>
    <p:sldId id="305" r:id="rId3"/>
    <p:sldId id="335" r:id="rId4"/>
    <p:sldId id="348" r:id="rId5"/>
    <p:sldId id="310" r:id="rId6"/>
    <p:sldId id="334" r:id="rId7"/>
    <p:sldId id="330" r:id="rId8"/>
    <p:sldId id="340" r:id="rId9"/>
    <p:sldId id="312" r:id="rId10"/>
    <p:sldId id="333" r:id="rId11"/>
    <p:sldId id="313" r:id="rId12"/>
    <p:sldId id="347" r:id="rId13"/>
    <p:sldId id="299" r:id="rId14"/>
    <p:sldId id="350" r:id="rId15"/>
    <p:sldId id="329" r:id="rId16"/>
    <p:sldId id="319" r:id="rId17"/>
    <p:sldId id="307" r:id="rId18"/>
    <p:sldId id="308" r:id="rId19"/>
    <p:sldId id="344" r:id="rId20"/>
    <p:sldId id="325" r:id="rId21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88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-2914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48475088712729"/>
          <c:y val="0.10657776238065765"/>
          <c:w val="0.80484109756909916"/>
          <c:h val="0.56846968736921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Área total destinada a advertências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6"/>
                <c:pt idx="0">
                  <c:v>Timor-Leste</c:v>
                </c:pt>
                <c:pt idx="1">
                  <c:v>Vanuatu</c:v>
                </c:pt>
                <c:pt idx="2">
                  <c:v>Nepal</c:v>
                </c:pt>
                <c:pt idx="3">
                  <c:v>Nova Zelândia</c:v>
                </c:pt>
                <c:pt idx="4">
                  <c:v>India</c:v>
                </c:pt>
                <c:pt idx="5">
                  <c:v>Tailândia</c:v>
                </c:pt>
                <c:pt idx="6">
                  <c:v>Austrália</c:v>
                </c:pt>
                <c:pt idx="7">
                  <c:v>Sri Lanka</c:v>
                </c:pt>
                <c:pt idx="8">
                  <c:v>Uruguai</c:v>
                </c:pt>
                <c:pt idx="9">
                  <c:v>Canada</c:v>
                </c:pt>
                <c:pt idx="10">
                  <c:v>Brunei</c:v>
                </c:pt>
                <c:pt idx="11">
                  <c:v>Myanmar</c:v>
                </c:pt>
                <c:pt idx="12">
                  <c:v>Laos</c:v>
                </c:pt>
                <c:pt idx="13">
                  <c:v>Senegal</c:v>
                </c:pt>
                <c:pt idx="14">
                  <c:v>Brasil</c:v>
                </c:pt>
                <c:pt idx="15">
                  <c:v>Austria</c:v>
                </c:pt>
              </c:strCache>
            </c:strRef>
          </c:cat>
          <c:val>
            <c:numRef>
              <c:f>Sheet1!$B$2:$B$17</c:f>
              <c:numCache>
                <c:formatCode>0%</c:formatCode>
                <c:ptCount val="16"/>
                <c:pt idx="0" formatCode="0.00%">
                  <c:v>0.92500000000000004</c:v>
                </c:pt>
                <c:pt idx="1">
                  <c:v>0.9</c:v>
                </c:pt>
                <c:pt idx="2">
                  <c:v>0.9</c:v>
                </c:pt>
                <c:pt idx="3" formatCode="0.00%">
                  <c:v>0.875</c:v>
                </c:pt>
                <c:pt idx="4">
                  <c:v>0.85</c:v>
                </c:pt>
                <c:pt idx="5">
                  <c:v>0.85</c:v>
                </c:pt>
                <c:pt idx="6" formatCode="0.00%">
                  <c:v>0.82499999999999996</c:v>
                </c:pt>
                <c:pt idx="7">
                  <c:v>0.8</c:v>
                </c:pt>
                <c:pt idx="8">
                  <c:v>0.8</c:v>
                </c:pt>
                <c:pt idx="9">
                  <c:v>0.75</c:v>
                </c:pt>
                <c:pt idx="10">
                  <c:v>0.75</c:v>
                </c:pt>
                <c:pt idx="11">
                  <c:v>0.75</c:v>
                </c:pt>
                <c:pt idx="12">
                  <c:v>0.75</c:v>
                </c:pt>
                <c:pt idx="13">
                  <c:v>0.7</c:v>
                </c:pt>
                <c:pt idx="14">
                  <c:v>0.65</c:v>
                </c:pt>
                <c:pt idx="15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E8-45F3-AD15-019A5F18B2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56124864"/>
        <c:axId val="55612453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Prevalência de fumantes (2016)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Timor-Leste</c:v>
                </c:pt>
                <c:pt idx="1">
                  <c:v>Vanuatu</c:v>
                </c:pt>
                <c:pt idx="2">
                  <c:v>Nepal</c:v>
                </c:pt>
                <c:pt idx="3">
                  <c:v>Nova Zelândia</c:v>
                </c:pt>
                <c:pt idx="4">
                  <c:v>India</c:v>
                </c:pt>
                <c:pt idx="5">
                  <c:v>Tailândia</c:v>
                </c:pt>
                <c:pt idx="6">
                  <c:v>Austrália</c:v>
                </c:pt>
                <c:pt idx="7">
                  <c:v>Sri Lanka</c:v>
                </c:pt>
                <c:pt idx="8">
                  <c:v>Uruguai</c:v>
                </c:pt>
                <c:pt idx="9">
                  <c:v>Canada</c:v>
                </c:pt>
                <c:pt idx="10">
                  <c:v>Brunei</c:v>
                </c:pt>
                <c:pt idx="11">
                  <c:v>Myanmar</c:v>
                </c:pt>
                <c:pt idx="12">
                  <c:v>Laos</c:v>
                </c:pt>
                <c:pt idx="13">
                  <c:v>Senegal</c:v>
                </c:pt>
                <c:pt idx="14">
                  <c:v>Brasil</c:v>
                </c:pt>
                <c:pt idx="15">
                  <c:v>Austria</c:v>
                </c:pt>
              </c:strCache>
            </c:strRef>
          </c:cat>
          <c:val>
            <c:numRef>
              <c:f>Sheet1!$C$2:$C$17</c:f>
              <c:numCache>
                <c:formatCode>0.00%</c:formatCode>
                <c:ptCount val="16"/>
                <c:pt idx="0">
                  <c:v>0.42599999999999999</c:v>
                </c:pt>
                <c:pt idx="1">
                  <c:v>0.186</c:v>
                </c:pt>
                <c:pt idx="2">
                  <c:v>0.22800000000000001</c:v>
                </c:pt>
                <c:pt idx="3">
                  <c:v>0.16</c:v>
                </c:pt>
                <c:pt idx="4">
                  <c:v>0.115</c:v>
                </c:pt>
                <c:pt idx="5">
                  <c:v>0.19900000000000001</c:v>
                </c:pt>
                <c:pt idx="6">
                  <c:v>0.14699999999999999</c:v>
                </c:pt>
                <c:pt idx="7">
                  <c:v>0.13</c:v>
                </c:pt>
                <c:pt idx="8">
                  <c:v>0.16800000000000001</c:v>
                </c:pt>
                <c:pt idx="9">
                  <c:v>0.14299999999999999</c:v>
                </c:pt>
                <c:pt idx="10">
                  <c:v>0.16900000000000001</c:v>
                </c:pt>
                <c:pt idx="11">
                  <c:v>0.20300000000000001</c:v>
                </c:pt>
                <c:pt idx="12">
                  <c:v>0.28899999999999998</c:v>
                </c:pt>
                <c:pt idx="13">
                  <c:v>8.2000000000000003E-2</c:v>
                </c:pt>
                <c:pt idx="14">
                  <c:v>0.13900000000000001</c:v>
                </c:pt>
                <c:pt idx="15">
                  <c:v>0.29599999999999999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E8-45F3-AD15-019A5F18B2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4287168"/>
        <c:axId val="474286840"/>
      </c:lineChart>
      <c:catAx>
        <c:axId val="55612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124536"/>
        <c:crosses val="autoZero"/>
        <c:auto val="1"/>
        <c:lblAlgn val="ctr"/>
        <c:lblOffset val="100"/>
        <c:noMultiLvlLbl val="0"/>
      </c:catAx>
      <c:valAx>
        <c:axId val="556124536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124864"/>
        <c:crosses val="autoZero"/>
        <c:crossBetween val="between"/>
      </c:valAx>
      <c:valAx>
        <c:axId val="474286840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287168"/>
        <c:crosses val="max"/>
        <c:crossBetween val="between"/>
      </c:valAx>
      <c:catAx>
        <c:axId val="474287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42868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1592905683508477E-3"/>
          <c:y val="0.84224562387773438"/>
          <c:w val="0.99484070943164915"/>
          <c:h val="9.3212747254963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317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strRef>
              <c:f>Sheet1!$A$2:$A$29</c:f>
              <c:strCach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strCache>
            </c:strRef>
          </c:cat>
          <c:val>
            <c:numRef>
              <c:f>Sheet1!$B$2:$B$29</c:f>
              <c:numCache>
                <c:formatCode>0.00%</c:formatCode>
                <c:ptCount val="28"/>
                <c:pt idx="0">
                  <c:v>0.16900000000000001</c:v>
                </c:pt>
                <c:pt idx="1">
                  <c:v>0.16400000000000001</c:v>
                </c:pt>
                <c:pt idx="2">
                  <c:v>0.16400000000000001</c:v>
                </c:pt>
                <c:pt idx="3">
                  <c:v>0.14499999999999999</c:v>
                </c:pt>
                <c:pt idx="4">
                  <c:v>0.151</c:v>
                </c:pt>
                <c:pt idx="5">
                  <c:v>0.161</c:v>
                </c:pt>
                <c:pt idx="6">
                  <c:v>0.153</c:v>
                </c:pt>
                <c:pt idx="7">
                  <c:v>0.152</c:v>
                </c:pt>
                <c:pt idx="8">
                  <c:v>0.14499999999999999</c:v>
                </c:pt>
                <c:pt idx="9" formatCode="0%">
                  <c:v>0.15</c:v>
                </c:pt>
                <c:pt idx="10" formatCode="0%">
                  <c:v>0.13</c:v>
                </c:pt>
                <c:pt idx="11">
                  <c:v>0.129</c:v>
                </c:pt>
                <c:pt idx="12">
                  <c:v>0.125</c:v>
                </c:pt>
                <c:pt idx="13">
                  <c:v>0.127</c:v>
                </c:pt>
                <c:pt idx="14">
                  <c:v>0.121</c:v>
                </c:pt>
                <c:pt idx="15">
                  <c:v>0.114</c:v>
                </c:pt>
                <c:pt idx="16">
                  <c:v>0.112</c:v>
                </c:pt>
                <c:pt idx="17">
                  <c:v>0.113</c:v>
                </c:pt>
                <c:pt idx="18">
                  <c:v>0.10299999999999999</c:v>
                </c:pt>
                <c:pt idx="19">
                  <c:v>9.2999999999999999E-2</c:v>
                </c:pt>
                <c:pt idx="20">
                  <c:v>8.7999999999999995E-2</c:v>
                </c:pt>
                <c:pt idx="21">
                  <c:v>9.4E-2</c:v>
                </c:pt>
                <c:pt idx="22">
                  <c:v>8.5000000000000006E-2</c:v>
                </c:pt>
                <c:pt idx="23">
                  <c:v>8.3000000000000004E-2</c:v>
                </c:pt>
                <c:pt idx="24" formatCode="0%">
                  <c:v>0.08</c:v>
                </c:pt>
                <c:pt idx="25">
                  <c:v>7.0999999999999994E-2</c:v>
                </c:pt>
                <c:pt idx="26">
                  <c:v>7.0999999999999994E-2</c:v>
                </c:pt>
                <c:pt idx="27">
                  <c:v>6.3E-2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89-4C0A-86E8-ECA36CA25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0384496"/>
        <c:axId val="650383512"/>
      </c:lineChart>
      <c:catAx>
        <c:axId val="65038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0383512"/>
        <c:crosses val="autoZero"/>
        <c:auto val="1"/>
        <c:lblAlgn val="ctr"/>
        <c:lblOffset val="100"/>
        <c:noMultiLvlLbl val="0"/>
      </c:catAx>
      <c:valAx>
        <c:axId val="650383512"/>
        <c:scaling>
          <c:orientation val="minMax"/>
          <c:max val="0.2"/>
          <c:min val="5.000000000000001E-2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0384496"/>
        <c:crosses val="autoZero"/>
        <c:crossBetween val="between"/>
        <c:majorUnit val="5.000000000000001E-2"/>
        <c:min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trendline>
            <c:spPr>
              <a:ln w="317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Sheet1!$A$2:$A$10</c:f>
              <c:numCache>
                <c:formatCode>General</c:formatCode>
                <c:ptCount val="9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Sheet1!$B$2:$B$10</c:f>
              <c:numCache>
                <c:formatCode>0.00%</c:formatCode>
                <c:ptCount val="9"/>
                <c:pt idx="0">
                  <c:v>0.378</c:v>
                </c:pt>
                <c:pt idx="1">
                  <c:v>0.32800000000000001</c:v>
                </c:pt>
                <c:pt idx="2">
                  <c:v>0.28699999999999998</c:v>
                </c:pt>
                <c:pt idx="3">
                  <c:v>0.27900000000000003</c:v>
                </c:pt>
                <c:pt idx="4">
                  <c:v>0.27100000000000002</c:v>
                </c:pt>
                <c:pt idx="5">
                  <c:v>0.26400000000000001</c:v>
                </c:pt>
                <c:pt idx="6">
                  <c:v>0.25700000000000001</c:v>
                </c:pt>
                <c:pt idx="7" formatCode="0%">
                  <c:v>0.25</c:v>
                </c:pt>
                <c:pt idx="8">
                  <c:v>0.24299999999999999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F3-4769-9249-662F385B3B1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32620224"/>
        <c:axId val="632624816"/>
      </c:lineChart>
      <c:dateAx>
        <c:axId val="63262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2624816"/>
        <c:crosses val="autoZero"/>
        <c:auto val="0"/>
        <c:lblOffset val="100"/>
        <c:baseTimeUnit val="days"/>
      </c:dateAx>
      <c:valAx>
        <c:axId val="632624816"/>
        <c:scaling>
          <c:orientation val="minMax"/>
          <c:min val="0.2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2620224"/>
        <c:crosses val="autoZero"/>
        <c:crossBetween val="between"/>
        <c:majorUnit val="5.000000000000001E-2"/>
        <c:minorUnit val="2.0000000000000004E-2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E3-4CDD-A4C1-3073A572F293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E3-4CDD-A4C1-3073A572F293}"/>
              </c:ext>
            </c:extLst>
          </c:dPt>
          <c:cat>
            <c:strRef>
              <c:f>Sheet1!$A$2:$A$3</c:f>
              <c:strCache>
                <c:ptCount val="2"/>
                <c:pt idx="0">
                  <c:v>Sem  Menthol</c:v>
                </c:pt>
                <c:pt idx="1">
                  <c:v>Menthol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E3-4CDD-A4C1-3073A572F2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414370078740158E-2"/>
          <c:y val="0.9360501968503937"/>
          <c:w val="0.32717125984251971"/>
          <c:h val="6.39498031496062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E79F1-594B-4087-A3CA-D3113B8643A2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8C86D-3803-4586-925C-4FAD3473A0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7849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C3F4B-7A16-4AA5-9D7A-744A5CD7A6B1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E2A93-9A73-4776-8D8D-5FCF2F184D1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57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0AC5F-5DD2-47F1-9AAC-613C6EEEBC00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2597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0AC5F-5DD2-47F1-9AAC-613C6EEEBC00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7485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E2A93-9A73-4776-8D8D-5FCF2F184D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36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0AC5F-5DD2-47F1-9AAC-613C6EEEBC00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4531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87416-8FE5-4805-9BBB-E3A5A2323B7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728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91DB6-EFEF-4244-B97B-11D423A7D7A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741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625079"/>
          </a:xfrm>
        </p:spPr>
        <p:txBody>
          <a:bodyPr/>
          <a:lstStyle>
            <a:lvl1pPr algn="l">
              <a:defRPr sz="2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3394472"/>
          </a:xfrm>
        </p:spPr>
        <p:txBody>
          <a:bodyPr/>
          <a:lstStyle>
            <a:lvl1pPr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</p:txBody>
      </p:sp>
    </p:spTree>
    <p:extLst>
      <p:ext uri="{BB962C8B-B14F-4D97-AF65-F5344CB8AC3E}">
        <p14:creationId xmlns:p14="http://schemas.microsoft.com/office/powerpoint/2010/main" val="56645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625079"/>
          </a:xfrm>
        </p:spPr>
        <p:txBody>
          <a:bodyPr/>
          <a:lstStyle>
            <a:lvl1pPr algn="l">
              <a:defRPr sz="2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3394472"/>
          </a:xfrm>
        </p:spPr>
        <p:txBody>
          <a:bodyPr/>
          <a:lstStyle>
            <a:lvl1pPr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</p:txBody>
      </p:sp>
    </p:spTree>
    <p:extLst>
      <p:ext uri="{BB962C8B-B14F-4D97-AF65-F5344CB8AC3E}">
        <p14:creationId xmlns:p14="http://schemas.microsoft.com/office/powerpoint/2010/main" val="90475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3462-8C28-405D-B32C-E94D9B9A9299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FCBC-75FE-4BD7-BC58-CCEE17199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532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itle Text"/>
          <p:cNvSpPr txBox="1">
            <a:spLocks noGrp="1"/>
          </p:cNvSpPr>
          <p:nvPr>
            <p:ph type="title"/>
          </p:nvPr>
        </p:nvSpPr>
        <p:spPr>
          <a:xfrm>
            <a:off x="1812728" y="133945"/>
            <a:ext cx="5518547" cy="1285876"/>
          </a:xfrm>
          <a:prstGeom prst="rect">
            <a:avLst/>
          </a:prstGeom>
        </p:spPr>
        <p:txBody>
          <a:bodyPr lIns="71437" tIns="71437" rIns="71437" bIns="71437" anchor="ctr">
            <a:noAutofit/>
          </a:bodyPr>
          <a:lstStyle>
            <a:lvl1pPr algn="ctr" defTabSz="164306">
              <a:lnSpc>
                <a:spcPct val="100000"/>
              </a:lnSpc>
              <a:defRPr sz="3319" b="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27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812728" y="1460004"/>
            <a:ext cx="5518547" cy="3013770"/>
          </a:xfrm>
          <a:prstGeom prst="rect">
            <a:avLst/>
          </a:prstGeom>
        </p:spPr>
        <p:txBody>
          <a:bodyPr lIns="71437" tIns="71437" rIns="71437" bIns="71437" anchor="ctr"/>
          <a:lstStyle>
            <a:lvl1pPr marL="311264" indent="-221966" defTabSz="164306">
              <a:lnSpc>
                <a:spcPct val="100000"/>
              </a:lnSpc>
              <a:spcBef>
                <a:spcPts val="675"/>
              </a:spcBef>
              <a:buSzPct val="171000"/>
              <a:buChar char="•"/>
              <a:defRPr sz="1631" spc="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436279" indent="-221966" defTabSz="164306">
              <a:lnSpc>
                <a:spcPct val="100000"/>
              </a:lnSpc>
              <a:spcBef>
                <a:spcPts val="675"/>
              </a:spcBef>
              <a:buSzPct val="171000"/>
              <a:buChar char="•"/>
              <a:defRPr sz="1631" spc="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561295" indent="-221966" defTabSz="164306">
              <a:lnSpc>
                <a:spcPct val="100000"/>
              </a:lnSpc>
              <a:spcBef>
                <a:spcPts val="675"/>
              </a:spcBef>
              <a:buSzPct val="171000"/>
              <a:buChar char="•"/>
              <a:defRPr sz="1631" spc="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686310" indent="-221966" defTabSz="164306">
              <a:lnSpc>
                <a:spcPct val="100000"/>
              </a:lnSpc>
              <a:spcBef>
                <a:spcPts val="675"/>
              </a:spcBef>
              <a:buSzPct val="171000"/>
              <a:buChar char="•"/>
              <a:defRPr sz="1631" spc="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811326" indent="-221966" defTabSz="164306">
              <a:lnSpc>
                <a:spcPct val="100000"/>
              </a:lnSpc>
              <a:spcBef>
                <a:spcPts val="675"/>
              </a:spcBef>
              <a:buSzPct val="171000"/>
              <a:buChar char="•"/>
              <a:defRPr sz="1631" spc="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82332" y="4882306"/>
            <a:ext cx="172641" cy="186929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164306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131261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E9173-44B8-4EC2-B799-C97E672E4B2F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FAAAC-6874-4FDF-9994-D59C922932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126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hyperlink" Target="https://data.worldbank.org/indicator/SH.PRV.SMOK?end=2016&amp;locations=IE-IS&amp;start=2000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://px.hagstofa.is/pxen/pxweb/en/Samfelag/Samfelag__heilbrigdismal__lifsvenjur_heilsa__1_afengiogreyk/HEI07102.px/table/tableViewLayout1/?rxid=865ecab3-e833-4444-ab5e-2d854c69897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xfordeconomics.com/my-oxford/projects/246456" TargetMode="External"/><Relationship Id="rId5" Type="http://schemas.openxmlformats.org/officeDocument/2006/relationships/image" Target="cid:image001.png@01D439FE.573FEA70" TargetMode="Externa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://gamapserver.who.int/gho/interactive_charts/tobacco/use/tablet/atlas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hyperlink" Target="http://www.cancer.ca/~/media/cancer.ca/CW/for%20media/Media%20releases/2018/CCS-international-warnings-report-2018---English---2-MB.pdf?la=fr-C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hyperlink" Target="https://data.worldbank.org/indicator/SH.PRV.SMOK?end=2016&amp;locations=AT-SN-TD-IE-IS-TL-NP-VU-NZ-HK&amp;start=2000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ncer.ca/~/media/cancer.ca/CW/for%20media/Media%20releases/2018/CCS-international-warnings-report-2018---English---2-MB.pdf?la=fr-CA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8174C9-C459-4B28-A422-8A2A656CBAB3}"/>
              </a:ext>
            </a:extLst>
          </p:cNvPr>
          <p:cNvSpPr txBox="1"/>
          <p:nvPr/>
        </p:nvSpPr>
        <p:spPr>
          <a:xfrm>
            <a:off x="914400" y="1684407"/>
            <a:ext cx="3070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AU" sz="4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PLS 769/2015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55FD1D-2508-4C28-8D68-77014317181D}"/>
              </a:ext>
            </a:extLst>
          </p:cNvPr>
          <p:cNvSpPr txBox="1"/>
          <p:nvPr/>
        </p:nvSpPr>
        <p:spPr>
          <a:xfrm>
            <a:off x="914400" y="2527433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ABIFUMO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C97054-7873-4F34-B6FD-A8289222B8DF}"/>
              </a:ext>
            </a:extLst>
          </p:cNvPr>
          <p:cNvSpPr txBox="1"/>
          <p:nvPr/>
        </p:nvSpPr>
        <p:spPr>
          <a:xfrm>
            <a:off x="900223" y="2896765"/>
            <a:ext cx="180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</a:rPr>
              <a:t>Novembro de 2018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433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6AAD540-4129-4FE7-B275-8989822EB7F9}"/>
              </a:ext>
            </a:extLst>
          </p:cNvPr>
          <p:cNvGraphicFramePr/>
          <p:nvPr>
            <p:extLst/>
          </p:nvPr>
        </p:nvGraphicFramePr>
        <p:xfrm>
          <a:off x="285153" y="1635646"/>
          <a:ext cx="4286847" cy="2861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95CDEC3-F611-4F24-BE7F-206CA07F7CA9}"/>
              </a:ext>
            </a:extLst>
          </p:cNvPr>
          <p:cNvGraphicFramePr/>
          <p:nvPr>
            <p:extLst/>
          </p:nvPr>
        </p:nvGraphicFramePr>
        <p:xfrm>
          <a:off x="4679503" y="1635646"/>
          <a:ext cx="4464497" cy="2861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0A17C43-667D-4489-B10B-11AC1842E123}"/>
              </a:ext>
            </a:extLst>
          </p:cNvPr>
          <p:cNvSpPr txBox="1"/>
          <p:nvPr/>
        </p:nvSpPr>
        <p:spPr>
          <a:xfrm>
            <a:off x="35497" y="4497169"/>
            <a:ext cx="453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Fonte de dados: </a:t>
            </a:r>
            <a:r>
              <a:rPr lang="pt-BR" sz="900" dirty="0">
                <a:hlinkClick r:id="rId4"/>
              </a:rPr>
              <a:t>http://px.hagstofa.is/pxen/pxweb/en/Samfelag/Samfelag__heilbrigdismal__lifsvenjur_heilsa__1_afengiogreyk/HEI07102.px/table/tableViewLayout1/?rxid=865ecab3-e833-4444-ab5e-2d854c698972</a:t>
            </a:r>
            <a:r>
              <a:rPr lang="pt-BR" sz="900" dirty="0"/>
              <a:t> (18 </a:t>
            </a:r>
            <a:r>
              <a:rPr lang="pt-BR" sz="900" dirty="0" err="1"/>
              <a:t>to</a:t>
            </a:r>
            <a:r>
              <a:rPr lang="pt-BR" sz="900" dirty="0"/>
              <a:t> 89 YO)</a:t>
            </a:r>
            <a:endParaRPr lang="en-US" sz="9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A9620F-D95C-4836-81BB-3801A057DB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848" y="1999726"/>
            <a:ext cx="1061198" cy="760859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5EC01BF5-15B9-4A1B-8BBC-62B9E9B625FD}"/>
              </a:ext>
            </a:extLst>
          </p:cNvPr>
          <p:cNvSpPr/>
          <p:nvPr/>
        </p:nvSpPr>
        <p:spPr>
          <a:xfrm>
            <a:off x="2195736" y="2459264"/>
            <a:ext cx="178532" cy="33689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4572E5-6041-4B70-8DAC-9E60C41020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7649" y="1938888"/>
            <a:ext cx="1061198" cy="636719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9C678BE1-2D21-458B-A2D4-787E362CB08D}"/>
              </a:ext>
            </a:extLst>
          </p:cNvPr>
          <p:cNvSpPr/>
          <p:nvPr/>
        </p:nvSpPr>
        <p:spPr>
          <a:xfrm>
            <a:off x="7198804" y="2524452"/>
            <a:ext cx="178532" cy="33689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4B4AC0-B5ED-4B1E-8194-D47466ED91AE}"/>
              </a:ext>
            </a:extLst>
          </p:cNvPr>
          <p:cNvSpPr txBox="1"/>
          <p:nvPr/>
        </p:nvSpPr>
        <p:spPr>
          <a:xfrm>
            <a:off x="4688692" y="4554721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Fonte de dados:</a:t>
            </a:r>
          </a:p>
          <a:p>
            <a:r>
              <a:rPr lang="en-US" sz="900" dirty="0">
                <a:hlinkClick r:id="rId7"/>
              </a:rPr>
              <a:t>https://data.worldbank.org/indicator/SH.PRV.SMOK?end=2016&amp;locations=IE-IS&amp;start=2000</a:t>
            </a:r>
            <a:r>
              <a:rPr lang="en-US" sz="900" dirty="0"/>
              <a:t> (15+ YO)</a:t>
            </a:r>
          </a:p>
          <a:p>
            <a:endParaRPr lang="en-US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63C7EC-F225-4151-AF49-79B465CD0079}"/>
              </a:ext>
            </a:extLst>
          </p:cNvPr>
          <p:cNvSpPr txBox="1"/>
          <p:nvPr/>
        </p:nvSpPr>
        <p:spPr>
          <a:xfrm>
            <a:off x="539552" y="91437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>
                <a:solidFill>
                  <a:schemeClr val="accent1">
                    <a:lumMod val="75000"/>
                  </a:schemeClr>
                </a:solidFill>
              </a:rPr>
              <a:t>“98,9% dos jovens de 14 a 17 anos frequentam locais onde existem a exposição dos maços de cigarros e 97,1% percebem ou notam estas propagandas”. 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</a:rPr>
              <a:t>Panfleto </a:t>
            </a:r>
            <a:r>
              <a:rPr lang="pt-BR" sz="1200" i="1" dirty="0">
                <a:solidFill>
                  <a:schemeClr val="accent1">
                    <a:lumMod val="75000"/>
                  </a:schemeClr>
                </a:solidFill>
              </a:rPr>
              <a:t>“Estatísticas relevantes PLS 769”</a:t>
            </a:r>
            <a:endParaRPr lang="en-US" sz="1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5685E61A-4175-4239-9540-833F6D8F0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ctr">
            <a:noAutofit/>
          </a:bodyPr>
          <a:lstStyle/>
          <a:p>
            <a:pPr algn="l"/>
            <a:r>
              <a:rPr lang="en-US" sz="1600" b="1" dirty="0">
                <a:latin typeface="+mn-lt"/>
                <a:cs typeface="Segoe UI Light" panose="020B0502040204020203" pitchFamily="34" charset="0"/>
              </a:rPr>
              <a:t>A </a:t>
            </a:r>
            <a:r>
              <a:rPr lang="en-US" sz="1600" b="1" dirty="0" err="1">
                <a:latin typeface="+mn-lt"/>
                <a:cs typeface="Segoe UI Light" panose="020B0502040204020203" pitchFamily="34" charset="0"/>
              </a:rPr>
              <a:t>proibição</a:t>
            </a:r>
            <a:r>
              <a:rPr lang="en-US" sz="1600" b="1" dirty="0">
                <a:latin typeface="+mn-lt"/>
                <a:cs typeface="Segoe UI Light" panose="020B0502040204020203" pitchFamily="34" charset="0"/>
              </a:rPr>
              <a:t> da </a:t>
            </a:r>
            <a:r>
              <a:rPr lang="en-US" sz="1600" b="1" dirty="0" err="1">
                <a:latin typeface="+mn-lt"/>
                <a:cs typeface="Segoe UI Light" panose="020B0502040204020203" pitchFamily="34" charset="0"/>
              </a:rPr>
              <a:t>exposição</a:t>
            </a:r>
            <a:r>
              <a:rPr lang="en-US" sz="1600" b="1" dirty="0">
                <a:latin typeface="+mn-lt"/>
                <a:cs typeface="Segoe UI Light" panose="020B0502040204020203" pitchFamily="34" charset="0"/>
              </a:rPr>
              <a:t> de </a:t>
            </a:r>
            <a:r>
              <a:rPr lang="en-US" sz="1600" b="1" dirty="0" err="1">
                <a:latin typeface="+mn-lt"/>
                <a:cs typeface="Segoe UI Light" panose="020B0502040204020203" pitchFamily="34" charset="0"/>
              </a:rPr>
              <a:t>cigarros</a:t>
            </a:r>
            <a:r>
              <a:rPr lang="en-US" sz="1600" b="1" dirty="0">
                <a:latin typeface="+mn-lt"/>
                <a:cs typeface="Segoe UI Light" panose="020B0502040204020203" pitchFamily="34" charset="0"/>
              </a:rPr>
              <a:t> </a:t>
            </a:r>
            <a:r>
              <a:rPr lang="en-US" sz="1600" b="1" dirty="0" err="1">
                <a:latin typeface="+mn-lt"/>
                <a:cs typeface="Segoe UI Light" panose="020B0502040204020203" pitchFamily="34" charset="0"/>
              </a:rPr>
              <a:t>influencia</a:t>
            </a:r>
            <a:r>
              <a:rPr lang="en-US" sz="1600" b="1" dirty="0">
                <a:latin typeface="+mn-lt"/>
                <a:cs typeface="Segoe UI Light" panose="020B0502040204020203" pitchFamily="34" charset="0"/>
              </a:rPr>
              <a:t> </a:t>
            </a:r>
            <a:r>
              <a:rPr lang="en-US" sz="1600" b="1" dirty="0" err="1">
                <a:latin typeface="+mn-lt"/>
                <a:cs typeface="Segoe UI Light" panose="020B0502040204020203" pitchFamily="34" charset="0"/>
              </a:rPr>
              <a:t>na</a:t>
            </a:r>
            <a:r>
              <a:rPr lang="en-US" sz="1600" b="1" dirty="0">
                <a:latin typeface="+mn-lt"/>
                <a:cs typeface="Segoe UI Light" panose="020B0502040204020203" pitchFamily="34" charset="0"/>
              </a:rPr>
              <a:t> </a:t>
            </a:r>
            <a:r>
              <a:rPr lang="en-US" sz="1600" b="1" dirty="0" err="1">
                <a:latin typeface="+mn-lt"/>
                <a:cs typeface="Segoe UI Light" panose="020B0502040204020203" pitchFamily="34" charset="0"/>
              </a:rPr>
              <a:t>redução</a:t>
            </a:r>
            <a:r>
              <a:rPr lang="en-US" sz="1600" b="1" dirty="0">
                <a:latin typeface="+mn-lt"/>
                <a:cs typeface="Segoe UI Light" panose="020B0502040204020203" pitchFamily="34" charset="0"/>
              </a:rPr>
              <a:t> da </a:t>
            </a:r>
            <a:r>
              <a:rPr lang="en-US" sz="1600" b="1" dirty="0" err="1">
                <a:latin typeface="+mn-lt"/>
                <a:cs typeface="Segoe UI Light" panose="020B0502040204020203" pitchFamily="34" charset="0"/>
              </a:rPr>
              <a:t>prevalência</a:t>
            </a:r>
            <a:r>
              <a:rPr lang="en-US" sz="1600" b="1" dirty="0">
                <a:latin typeface="+mn-lt"/>
                <a:cs typeface="Segoe UI Light" panose="020B0502040204020203" pitchFamily="34" charset="0"/>
              </a:rPr>
              <a:t> de </a:t>
            </a:r>
            <a:r>
              <a:rPr lang="en-US" sz="1600" b="1" dirty="0" err="1">
                <a:latin typeface="+mn-lt"/>
                <a:cs typeface="Segoe UI Light" panose="020B0502040204020203" pitchFamily="34" charset="0"/>
              </a:rPr>
              <a:t>fumantes</a:t>
            </a:r>
            <a:r>
              <a:rPr lang="en-US" sz="1600" b="1" dirty="0">
                <a:latin typeface="+mn-lt"/>
                <a:cs typeface="Segoe UI Light" panose="020B050204020402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69767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38D27CBA-4DE1-4A62-8F9A-8C952EECE43A}"/>
              </a:ext>
            </a:extLst>
          </p:cNvPr>
          <p:cNvSpPr txBox="1"/>
          <p:nvPr/>
        </p:nvSpPr>
        <p:spPr>
          <a:xfrm>
            <a:off x="457200" y="-160061"/>
            <a:ext cx="8424935" cy="848309"/>
          </a:xfrm>
          <a:prstGeom prst="rect">
            <a:avLst/>
          </a:prstGeom>
        </p:spPr>
        <p:txBody>
          <a:bodyPr vert="horz" lIns="53578" tIns="53578" rIns="53578" bIns="53578" rtlCol="0" anchor="ctr">
            <a:noAutofit/>
          </a:bodyPr>
          <a:lstStyle>
            <a:defPPr>
              <a:defRPr lang="pt-BR"/>
            </a:defPPr>
            <a:lvl1pPr defTabSz="219075">
              <a:lnSpc>
                <a:spcPct val="100000"/>
              </a:lnSpc>
              <a:spcBef>
                <a:spcPct val="0"/>
              </a:spcBef>
              <a:buNone/>
              <a:defRPr sz="2250" b="1">
                <a:solidFill>
                  <a:srgbClr val="002060"/>
                </a:solidFill>
                <a:latin typeface="Raleway-Light"/>
                <a:cs typeface="Helvetica"/>
              </a:defRPr>
            </a:lvl1pPr>
          </a:lstStyle>
          <a:p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Ainda assim, o PLS 769/15 requer que os produtos sejam escondidos dos consumidores... enquanto o mercado ilegal...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4105AF-AE7F-46F3-9428-554675B439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85"/>
          <a:stretch/>
        </p:blipFill>
        <p:spPr>
          <a:xfrm>
            <a:off x="512552" y="2924880"/>
            <a:ext cx="1434869" cy="182847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8">
            <a:extLst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41"/>
          <a:stretch/>
        </p:blipFill>
        <p:spPr>
          <a:xfrm>
            <a:off x="6269988" y="686919"/>
            <a:ext cx="2023420" cy="233346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3" descr="C:\Users\convidado\Downloads\WhatsApp Image 2017-08-23 at 10.41.16 (1).jpeg">
            <a:extLst/>
          </p:cNvPr>
          <p:cNvPicPr>
            <a:picLocks noChangeAspect="1" noChangeArrowheads="1"/>
          </p:cNvPicPr>
          <p:nvPr/>
        </p:nvPicPr>
        <p:blipFill>
          <a:blip r:embed="rId4" cstate="print"/>
          <a:srcRect l="38426" t="26043" r="14395" b="13060"/>
          <a:stretch>
            <a:fillRect/>
          </a:stretch>
        </p:blipFill>
        <p:spPr bwMode="auto">
          <a:xfrm>
            <a:off x="6269988" y="2961651"/>
            <a:ext cx="2058979" cy="149493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827" y="1962150"/>
            <a:ext cx="4077161" cy="305787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690" y="895350"/>
            <a:ext cx="3204970" cy="19241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411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1800" b="1" dirty="0"/>
              <a:t>O que dizer em relação a adoção de embalagens genéricas?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080" y="1133912"/>
            <a:ext cx="1142330" cy="864744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3236080" y="2042618"/>
            <a:ext cx="9914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chemeClr val="accent5">
                    <a:lumMod val="75000"/>
                  </a:schemeClr>
                </a:solidFill>
              </a:rPr>
              <a:t>Dinamarca</a:t>
            </a:r>
            <a:endParaRPr lang="en-US" sz="105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560" y="1138489"/>
            <a:ext cx="1290251" cy="860168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4551553" y="2038322"/>
            <a:ext cx="9914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chemeClr val="accent5">
                    <a:lumMod val="75000"/>
                  </a:schemeClr>
                </a:solidFill>
              </a:rPr>
              <a:t>Holanda</a:t>
            </a:r>
            <a:endParaRPr lang="en-US" sz="105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6" y="1133912"/>
            <a:ext cx="1381685" cy="864744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6156176" y="2038321"/>
            <a:ext cx="9914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chemeClr val="accent5">
                    <a:lumMod val="75000"/>
                  </a:schemeClr>
                </a:solidFill>
              </a:rPr>
              <a:t>Suécia</a:t>
            </a:r>
            <a:endParaRPr lang="en-US" sz="105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6080" y="2369094"/>
            <a:ext cx="1142330" cy="761553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3225829" y="3140580"/>
            <a:ext cx="9914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chemeClr val="accent5">
                    <a:lumMod val="75000"/>
                  </a:schemeClr>
                </a:solidFill>
              </a:rPr>
              <a:t>Panamá</a:t>
            </a:r>
            <a:endParaRPr lang="en-US" sz="105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5560" y="2367038"/>
            <a:ext cx="1080120" cy="720080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4601876" y="3109451"/>
            <a:ext cx="9914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chemeClr val="accent5">
                    <a:lumMod val="75000"/>
                  </a:schemeClr>
                </a:solidFill>
              </a:rPr>
              <a:t>Taiwan</a:t>
            </a:r>
            <a:endParaRPr lang="en-US" sz="105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0298" y="2291293"/>
            <a:ext cx="1326374" cy="795825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5977923" y="3109451"/>
            <a:ext cx="9914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chemeClr val="accent5">
                    <a:lumMod val="75000"/>
                  </a:schemeClr>
                </a:solidFill>
              </a:rPr>
              <a:t>Bulgária</a:t>
            </a:r>
            <a:endParaRPr lang="en-US" sz="105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4115" y="2367038"/>
            <a:ext cx="1080120" cy="720080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7593729" y="3071677"/>
            <a:ext cx="12148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chemeClr val="accent5">
                    <a:lumMod val="75000"/>
                  </a:schemeClr>
                </a:solidFill>
              </a:rPr>
              <a:t>República Tcheca</a:t>
            </a:r>
            <a:endParaRPr lang="en-US" sz="105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6079" y="3568237"/>
            <a:ext cx="1162928" cy="775285"/>
          </a:xfrm>
          <a:prstGeom prst="rect">
            <a:avLst/>
          </a:prstGeom>
        </p:spPr>
      </p:pic>
      <p:sp>
        <p:nvSpPr>
          <p:cNvPr id="30" name="CaixaDeTexto 29"/>
          <p:cNvSpPr txBox="1"/>
          <p:nvPr/>
        </p:nvSpPr>
        <p:spPr>
          <a:xfrm>
            <a:off x="3225829" y="4340910"/>
            <a:ext cx="9914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chemeClr val="accent5">
                    <a:lumMod val="75000"/>
                  </a:schemeClr>
                </a:solidFill>
              </a:rPr>
              <a:t>Grécia</a:t>
            </a:r>
            <a:endParaRPr lang="en-US" sz="105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5569" y="3567275"/>
            <a:ext cx="1160454" cy="773636"/>
          </a:xfrm>
          <a:prstGeom prst="rect">
            <a:avLst/>
          </a:prstGeom>
        </p:spPr>
      </p:pic>
      <p:sp>
        <p:nvSpPr>
          <p:cNvPr id="32" name="CaixaDeTexto 31"/>
          <p:cNvSpPr txBox="1"/>
          <p:nvPr/>
        </p:nvSpPr>
        <p:spPr>
          <a:xfrm>
            <a:off x="4551553" y="4337069"/>
            <a:ext cx="9914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chemeClr val="accent5">
                    <a:lumMod val="75000"/>
                  </a:schemeClr>
                </a:solidFill>
              </a:rPr>
              <a:t>Itália</a:t>
            </a:r>
            <a:endParaRPr lang="en-US" sz="105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21888" y="3520333"/>
            <a:ext cx="1234784" cy="823189"/>
          </a:xfrm>
          <a:prstGeom prst="rect">
            <a:avLst/>
          </a:prstGeom>
        </p:spPr>
      </p:pic>
      <p:sp>
        <p:nvSpPr>
          <p:cNvPr id="35" name="CaixaDeTexto 34"/>
          <p:cNvSpPr txBox="1"/>
          <p:nvPr/>
        </p:nvSpPr>
        <p:spPr>
          <a:xfrm>
            <a:off x="6010035" y="4337068"/>
            <a:ext cx="9914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chemeClr val="accent5">
                    <a:lumMod val="75000"/>
                  </a:schemeClr>
                </a:solidFill>
              </a:rPr>
              <a:t>Portugal</a:t>
            </a:r>
            <a:endParaRPr lang="en-US" sz="105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74071" y="3520332"/>
            <a:ext cx="1234784" cy="823189"/>
          </a:xfrm>
          <a:prstGeom prst="rect">
            <a:avLst/>
          </a:prstGeom>
        </p:spPr>
      </p:pic>
      <p:sp>
        <p:nvSpPr>
          <p:cNvPr id="37" name="CaixaDeTexto 36"/>
          <p:cNvSpPr txBox="1"/>
          <p:nvPr/>
        </p:nvSpPr>
        <p:spPr>
          <a:xfrm>
            <a:off x="7619440" y="4329914"/>
            <a:ext cx="9914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chemeClr val="accent5">
                    <a:lumMod val="75000"/>
                  </a:schemeClr>
                </a:solidFill>
              </a:rPr>
              <a:t>Espanha</a:t>
            </a:r>
            <a:endParaRPr lang="en-US" sz="10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7545655-26AE-4F41-BE4A-EC1C2EE3BC69}"/>
              </a:ext>
            </a:extLst>
          </p:cNvPr>
          <p:cNvSpPr txBox="1">
            <a:spLocks/>
          </p:cNvSpPr>
          <p:nvPr/>
        </p:nvSpPr>
        <p:spPr>
          <a:xfrm>
            <a:off x="7661450" y="999677"/>
            <a:ext cx="1266466" cy="124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pt-BR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</a:rPr>
              <a:t>Diversos países questionaram ou rejeitaram as embalagens genéricas porque não acreditam na sua efetividade</a:t>
            </a: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8D9148CD-3872-422F-BB77-B64D0EA55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20" y="1246614"/>
            <a:ext cx="2525909" cy="29723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165090-7604-4493-AAAD-9C9A689A39B2}"/>
              </a:ext>
            </a:extLst>
          </p:cNvPr>
          <p:cNvSpPr txBox="1"/>
          <p:nvPr/>
        </p:nvSpPr>
        <p:spPr>
          <a:xfrm>
            <a:off x="1113026" y="1589880"/>
            <a:ext cx="11423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800" dirty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84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pt-BR" sz="1800" b="1" dirty="0"/>
              <a:t>Embalagens genéricas – uma política </a:t>
            </a:r>
            <a:r>
              <a:rPr lang="pt-BR" sz="1800" b="1" dirty="0" err="1"/>
              <a:t>inefetiva</a:t>
            </a:r>
            <a:endParaRPr lang="en-US" sz="1800" b="1" dirty="0"/>
          </a:p>
        </p:txBody>
      </p:sp>
      <p:sp>
        <p:nvSpPr>
          <p:cNvPr id="15" name="Retângulo 14"/>
          <p:cNvSpPr/>
          <p:nvPr/>
        </p:nvSpPr>
        <p:spPr>
          <a:xfrm>
            <a:off x="4327780" y="601839"/>
            <a:ext cx="4606828" cy="44396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</a:rPr>
              <a:t>Os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dados </a:t>
            </a: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</a:rPr>
              <a:t>mais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</a:rPr>
              <a:t>recentes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do </a:t>
            </a: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</a:rPr>
              <a:t>governo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</a:rPr>
              <a:t>australiano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</a:rPr>
              <a:t>demonstram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</a:rPr>
              <a:t>redução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</a:rPr>
              <a:t>não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</a:rPr>
              <a:t>estatisticamente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</a:rPr>
              <a:t>significativa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no </a:t>
            </a: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</a:rPr>
              <a:t>consumo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</a:rPr>
              <a:t>diário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de </a:t>
            </a: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</a:rPr>
              <a:t>cigarros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de 2013 (12.8%) a 2016 (12.2%). </a:t>
            </a:r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É a </a:t>
            </a:r>
            <a:r>
              <a:rPr lang="en-US" sz="1500" b="1" dirty="0" err="1">
                <a:solidFill>
                  <a:schemeClr val="accent5">
                    <a:lumMod val="75000"/>
                  </a:schemeClr>
                </a:solidFill>
              </a:rPr>
              <a:t>primeira</a:t>
            </a:r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accent5">
                    <a:lumMod val="75000"/>
                  </a:schemeClr>
                </a:solidFill>
              </a:rPr>
              <a:t>vez</a:t>
            </a:r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 que </a:t>
            </a:r>
            <a:r>
              <a:rPr lang="en-US" sz="1500" b="1" dirty="0" err="1">
                <a:solidFill>
                  <a:schemeClr val="accent5">
                    <a:lumMod val="75000"/>
                  </a:schemeClr>
                </a:solidFill>
              </a:rPr>
              <a:t>não</a:t>
            </a:r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 se </a:t>
            </a:r>
            <a:r>
              <a:rPr lang="en-US" sz="1500" b="1" dirty="0" err="1">
                <a:solidFill>
                  <a:schemeClr val="accent5">
                    <a:lumMod val="75000"/>
                  </a:schemeClr>
                </a:solidFill>
              </a:rPr>
              <a:t>observa</a:t>
            </a:r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accent5">
                    <a:lumMod val="75000"/>
                  </a:schemeClr>
                </a:solidFill>
              </a:rPr>
              <a:t>tal</a:t>
            </a:r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accent5">
                    <a:lumMod val="75000"/>
                  </a:schemeClr>
                </a:solidFill>
              </a:rPr>
              <a:t>redução</a:t>
            </a:r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accent5">
                    <a:lumMod val="75000"/>
                  </a:schemeClr>
                </a:solidFill>
              </a:rPr>
              <a:t>em</a:t>
            </a:r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 23 anos</a:t>
            </a:r>
            <a:r>
              <a:rPr lang="en-US" sz="1600" b="1" baseline="30000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endParaRPr lang="en-US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que a </a:t>
            </a:r>
            <a:r>
              <a:rPr lang="en-US" sz="1500" b="1" dirty="0" err="1">
                <a:solidFill>
                  <a:schemeClr val="accent5">
                    <a:lumMod val="75000"/>
                  </a:schemeClr>
                </a:solidFill>
              </a:rPr>
              <a:t>quantidade</a:t>
            </a:r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 de </a:t>
            </a:r>
            <a:r>
              <a:rPr lang="en-US" sz="1500" b="1" dirty="0" err="1">
                <a:solidFill>
                  <a:schemeClr val="accent5">
                    <a:lumMod val="75000"/>
                  </a:schemeClr>
                </a:solidFill>
              </a:rPr>
              <a:t>tabaco</a:t>
            </a:r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accent5">
                    <a:lumMod val="75000"/>
                  </a:schemeClr>
                </a:solidFill>
              </a:rPr>
              <a:t>consumido</a:t>
            </a:r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accent5">
                    <a:lumMod val="75000"/>
                  </a:schemeClr>
                </a:solidFill>
              </a:rPr>
              <a:t>por</a:t>
            </a:r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accent5">
                    <a:lumMod val="75000"/>
                  </a:schemeClr>
                </a:solidFill>
              </a:rPr>
              <a:t>fumante</a:t>
            </a:r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</a:rPr>
              <a:t>não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</a:rPr>
              <a:t>teve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</a:rPr>
              <a:t>redução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</a:rPr>
              <a:t>significativa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1500" b="1" dirty="0" err="1">
                <a:solidFill>
                  <a:schemeClr val="accent5">
                    <a:lumMod val="75000"/>
                  </a:schemeClr>
                </a:solidFill>
              </a:rPr>
              <a:t>permanecendo</a:t>
            </a:r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accent5">
                    <a:lumMod val="75000"/>
                  </a:schemeClr>
                </a:solidFill>
              </a:rPr>
              <a:t>constante</a:t>
            </a:r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accent5">
                    <a:lumMod val="75000"/>
                  </a:schemeClr>
                </a:solidFill>
              </a:rPr>
              <a:t>em</a:t>
            </a:r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 96/94 </a:t>
            </a:r>
            <a:r>
              <a:rPr lang="en-US" sz="1500" b="1" dirty="0" err="1">
                <a:solidFill>
                  <a:schemeClr val="accent5">
                    <a:lumMod val="75000"/>
                  </a:schemeClr>
                </a:solidFill>
              </a:rPr>
              <a:t>cigarros</a:t>
            </a:r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accent5">
                    <a:lumMod val="75000"/>
                  </a:schemeClr>
                </a:solidFill>
              </a:rPr>
              <a:t>por</a:t>
            </a:r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accent5">
                    <a:lumMod val="75000"/>
                  </a:schemeClr>
                </a:solidFill>
              </a:rPr>
              <a:t>semana</a:t>
            </a:r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. </a:t>
            </a:r>
          </a:p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en-US" sz="1500" b="1" dirty="0" err="1">
                <a:solidFill>
                  <a:schemeClr val="accent5">
                    <a:lumMod val="75000"/>
                  </a:schemeClr>
                </a:solidFill>
              </a:rPr>
              <a:t>Análise</a:t>
            </a:r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accent5">
                    <a:lumMod val="75000"/>
                  </a:schemeClr>
                </a:solidFill>
              </a:rPr>
              <a:t>Pós-Implementação</a:t>
            </a:r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, do </a:t>
            </a:r>
            <a:r>
              <a:rPr lang="en-US" sz="1500" b="1" dirty="0" err="1">
                <a:solidFill>
                  <a:schemeClr val="accent5">
                    <a:lumMod val="75000"/>
                  </a:schemeClr>
                </a:solidFill>
              </a:rPr>
              <a:t>Governo</a:t>
            </a:r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accent5">
                    <a:lumMod val="75000"/>
                  </a:schemeClr>
                </a:solidFill>
              </a:rPr>
              <a:t>Australiano</a:t>
            </a:r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 (PIR) </a:t>
            </a: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</a:rPr>
              <a:t>não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</a:rPr>
              <a:t>dá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</a:rPr>
              <a:t>evidências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de que as </a:t>
            </a: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</a:rPr>
              <a:t>embalagens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</a:rPr>
              <a:t>genéricas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</a:rPr>
              <a:t>estão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</a:rPr>
              <a:t>funcionando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. Na </a:t>
            </a: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</a:rPr>
              <a:t>verdade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</a:rPr>
              <a:t>diz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que </a:t>
            </a:r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“</a:t>
            </a:r>
            <a:r>
              <a:rPr lang="en-US" sz="1500" b="1" dirty="0" err="1">
                <a:solidFill>
                  <a:schemeClr val="accent5">
                    <a:lumMod val="75000"/>
                  </a:schemeClr>
                </a:solidFill>
              </a:rPr>
              <a:t>não</a:t>
            </a:r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accent5">
                    <a:lumMod val="75000"/>
                  </a:schemeClr>
                </a:solidFill>
              </a:rPr>
              <a:t>foi</a:t>
            </a:r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accent5">
                    <a:lumMod val="75000"/>
                  </a:schemeClr>
                </a:solidFill>
              </a:rPr>
              <a:t>possível</a:t>
            </a:r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 […] </a:t>
            </a:r>
            <a:r>
              <a:rPr lang="en-US" sz="1500" b="1" dirty="0" err="1">
                <a:solidFill>
                  <a:schemeClr val="accent5">
                    <a:lumMod val="75000"/>
                  </a:schemeClr>
                </a:solidFill>
              </a:rPr>
              <a:t>quantificar</a:t>
            </a:r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 com </a:t>
            </a:r>
            <a:r>
              <a:rPr lang="en-US" sz="1500" b="1" dirty="0" err="1">
                <a:solidFill>
                  <a:schemeClr val="accent5">
                    <a:lumMod val="75000"/>
                  </a:schemeClr>
                </a:solidFill>
              </a:rPr>
              <a:t>confiabilidade</a:t>
            </a:r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accent5">
                    <a:lumMod val="75000"/>
                  </a:schemeClr>
                </a:solidFill>
              </a:rPr>
              <a:t>os</a:t>
            </a:r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accent5">
                    <a:lumMod val="75000"/>
                  </a:schemeClr>
                </a:solidFill>
              </a:rPr>
              <a:t>efeitos</a:t>
            </a:r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 das </a:t>
            </a:r>
            <a:r>
              <a:rPr lang="en-US" sz="1500" b="1" dirty="0" err="1">
                <a:solidFill>
                  <a:schemeClr val="accent5">
                    <a:lumMod val="75000"/>
                  </a:schemeClr>
                </a:solidFill>
              </a:rPr>
              <a:t>embalagens</a:t>
            </a:r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accent5">
                    <a:lumMod val="75000"/>
                  </a:schemeClr>
                </a:solidFill>
              </a:rPr>
              <a:t>genéricas</a:t>
            </a:r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accent5">
                    <a:lumMod val="75000"/>
                  </a:schemeClr>
                </a:solidFill>
              </a:rPr>
              <a:t>por</a:t>
            </a:r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accent5">
                    <a:lumMod val="75000"/>
                  </a:schemeClr>
                </a:solidFill>
              </a:rPr>
              <a:t>si</a:t>
            </a:r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accent5">
                    <a:lumMod val="75000"/>
                  </a:schemeClr>
                </a:solidFill>
              </a:rPr>
              <a:t>só</a:t>
            </a:r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accent5">
                    <a:lumMod val="75000"/>
                  </a:schemeClr>
                </a:solidFill>
              </a:rPr>
              <a:t>na</a:t>
            </a:r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accent5">
                    <a:lumMod val="75000"/>
                  </a:schemeClr>
                </a:solidFill>
              </a:rPr>
              <a:t>prevalência</a:t>
            </a:r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 de </a:t>
            </a:r>
            <a:r>
              <a:rPr lang="en-US" sz="1500" b="1" dirty="0" err="1">
                <a:solidFill>
                  <a:schemeClr val="accent5">
                    <a:lumMod val="75000"/>
                  </a:schemeClr>
                </a:solidFill>
              </a:rPr>
              <a:t>fumantes</a:t>
            </a:r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 e no </a:t>
            </a:r>
            <a:r>
              <a:rPr lang="en-US" sz="1500" b="1" dirty="0" err="1">
                <a:solidFill>
                  <a:schemeClr val="accent5">
                    <a:lumMod val="75000"/>
                  </a:schemeClr>
                </a:solidFill>
              </a:rPr>
              <a:t>consumo</a:t>
            </a:r>
            <a:r>
              <a:rPr lang="en-US" sz="1500" b="1" dirty="0">
                <a:solidFill>
                  <a:schemeClr val="accent5">
                    <a:lumMod val="75000"/>
                  </a:schemeClr>
                </a:solidFill>
              </a:rPr>
              <a:t> de tabaco.”</a:t>
            </a:r>
            <a:r>
              <a:rPr lang="en-US" sz="1200" baseline="30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05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000" i="1" dirty="0">
                <a:solidFill>
                  <a:schemeClr val="accent5">
                    <a:lumMod val="75000"/>
                  </a:schemeClr>
                </a:solidFill>
              </a:rPr>
              <a:t>1 Australian Institute of Health and Welfare. National Drug Strategy Household Survey 2016: Detailed Findings. (2017) </a:t>
            </a:r>
          </a:p>
          <a:p>
            <a:r>
              <a:rPr lang="en-US" sz="1000" i="1" dirty="0">
                <a:solidFill>
                  <a:schemeClr val="accent5">
                    <a:lumMod val="75000"/>
                  </a:schemeClr>
                </a:solidFill>
              </a:rPr>
              <a:t>2 Department of Health. Post-Implementation Review Tobacco Plain Packaging 2016. (2016)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84B1B9-F452-4B56-9D2B-4B9E83D8C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14550"/>
            <a:ext cx="3846235" cy="28196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E970E5-4751-419A-8280-C449C16F9134}"/>
              </a:ext>
            </a:extLst>
          </p:cNvPr>
          <p:cNvSpPr txBox="1"/>
          <p:nvPr/>
        </p:nvSpPr>
        <p:spPr>
          <a:xfrm>
            <a:off x="630767" y="1898526"/>
            <a:ext cx="3444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Prevalência (%) - consumo diário de tabaco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00" y="686360"/>
            <a:ext cx="21336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43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2937"/>
            <a:ext cx="8229600" cy="625079"/>
          </a:xfrm>
        </p:spPr>
        <p:txBody>
          <a:bodyPr>
            <a:noAutofit/>
          </a:bodyPr>
          <a:lstStyle/>
          <a:p>
            <a:r>
              <a:rPr lang="en-US" sz="1600" b="1" dirty="0" err="1"/>
              <a:t>Cigarros</a:t>
            </a:r>
            <a:r>
              <a:rPr lang="en-US" sz="1600" b="1" dirty="0"/>
              <a:t> com aroma </a:t>
            </a:r>
            <a:r>
              <a:rPr lang="en-US" sz="1600" b="1" dirty="0" err="1"/>
              <a:t>representam</a:t>
            </a:r>
            <a:r>
              <a:rPr lang="en-US" sz="1600" b="1" dirty="0"/>
              <a:t> </a:t>
            </a:r>
            <a:r>
              <a:rPr lang="en-US" sz="1600" b="1" dirty="0" err="1"/>
              <a:t>somente</a:t>
            </a:r>
            <a:r>
              <a:rPr lang="en-US" sz="1600" b="1" dirty="0"/>
              <a:t> 4% do </a:t>
            </a:r>
            <a:r>
              <a:rPr lang="en-US" sz="1600" b="1" dirty="0" err="1"/>
              <a:t>mercado</a:t>
            </a:r>
            <a:r>
              <a:rPr lang="en-US" sz="1600" b="1" dirty="0"/>
              <a:t> legal e </a:t>
            </a:r>
            <a:r>
              <a:rPr lang="en-US" sz="1600" b="1" dirty="0" err="1"/>
              <a:t>não</a:t>
            </a:r>
            <a:r>
              <a:rPr lang="en-US" sz="1600" b="1" dirty="0"/>
              <a:t> </a:t>
            </a:r>
            <a:r>
              <a:rPr lang="en-US" sz="1600" b="1" dirty="0" err="1"/>
              <a:t>representam</a:t>
            </a:r>
            <a:r>
              <a:rPr lang="en-US" sz="1600" b="1" dirty="0"/>
              <a:t> </a:t>
            </a:r>
            <a:br>
              <a:rPr lang="en-US" sz="1600" b="1" dirty="0"/>
            </a:br>
            <a:r>
              <a:rPr lang="en-US" sz="1600" b="1" dirty="0"/>
              <a:t>porta de entrada para </a:t>
            </a:r>
            <a:r>
              <a:rPr lang="en-US" sz="1600" b="1" dirty="0" err="1"/>
              <a:t>fumantes</a:t>
            </a:r>
            <a:r>
              <a:rPr lang="en-US" sz="1600" b="1" dirty="0"/>
              <a:t> </a:t>
            </a:r>
            <a:r>
              <a:rPr lang="en-US" sz="1600" b="1" dirty="0" err="1"/>
              <a:t>menores</a:t>
            </a:r>
            <a:r>
              <a:rPr lang="en-US" sz="1600" b="1" dirty="0"/>
              <a:t> de 18 </a:t>
            </a:r>
            <a:r>
              <a:rPr lang="en-US" sz="1600" b="1" dirty="0" err="1"/>
              <a:t>anos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874" y="1839151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</a:rPr>
              <a:t>30%</a:t>
            </a:r>
            <a:endParaRPr lang="en-GB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466047404"/>
              </p:ext>
            </p:extLst>
          </p:nvPr>
        </p:nvGraphicFramePr>
        <p:xfrm>
          <a:off x="-533400" y="1504950"/>
          <a:ext cx="4191000" cy="267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12288" y="2741467"/>
            <a:ext cx="1435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400" b="1" dirty="0">
                <a:solidFill>
                  <a:schemeClr val="bg1"/>
                </a:solidFill>
              </a:rPr>
              <a:t>4% </a:t>
            </a:r>
            <a:r>
              <a:rPr lang="es-CL" sz="1400" b="1" dirty="0" err="1">
                <a:solidFill>
                  <a:schemeClr val="bg1"/>
                </a:solidFill>
              </a:rPr>
              <a:t>Participação</a:t>
            </a:r>
            <a:r>
              <a:rPr lang="es-CL" sz="1400" b="1" dirty="0">
                <a:solidFill>
                  <a:schemeClr val="bg1"/>
                </a:solidFill>
              </a:rPr>
              <a:t> de mercado no Brasil</a:t>
            </a:r>
            <a:endParaRPr lang="es-CL" sz="1100" b="1" dirty="0">
              <a:solidFill>
                <a:schemeClr val="bg1"/>
              </a:solidFill>
            </a:endParaRPr>
          </a:p>
        </p:txBody>
      </p:sp>
      <p:pic>
        <p:nvPicPr>
          <p:cNvPr id="14" name="Picture 1" descr="cid:image001.png@01D439FE.573FEA70">
            <a:extLst>
              <a:ext uri="{FF2B5EF4-FFF2-40B4-BE49-F238E27FC236}">
                <a16:creationId xmlns:a16="http://schemas.microsoft.com/office/drawing/2014/main" id="{FADA5902-10FA-406F-BA9A-14C997D5D9EE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46" y="1041360"/>
            <a:ext cx="5004556" cy="357261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tângulo 28">
            <a:extLst>
              <a:ext uri="{FF2B5EF4-FFF2-40B4-BE49-F238E27FC236}">
                <a16:creationId xmlns:a16="http://schemas.microsoft.com/office/drawing/2014/main" id="{B05161C9-32CC-4BEC-B6A2-18E3AC761D95}"/>
              </a:ext>
            </a:extLst>
          </p:cNvPr>
          <p:cNvSpPr/>
          <p:nvPr/>
        </p:nvSpPr>
        <p:spPr>
          <a:xfrm>
            <a:off x="2895600" y="4685787"/>
            <a:ext cx="6324600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Oxford Economics, The influence of the availability of menthol cigarettes on youth smoking prevalence, December 2012. </a:t>
            </a:r>
            <a:r>
              <a:rPr lang="en-GB" sz="1000" u="sng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https://www.oxfordeconomics.com/my-oxford/projects/246456</a:t>
            </a:r>
            <a:r>
              <a:rPr lang="en-GB" sz="1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tângulo 29">
            <a:extLst>
              <a:ext uri="{FF2B5EF4-FFF2-40B4-BE49-F238E27FC236}">
                <a16:creationId xmlns:a16="http://schemas.microsoft.com/office/drawing/2014/main" id="{F1821CFE-1D82-4172-B62C-FCA599479A20}"/>
              </a:ext>
            </a:extLst>
          </p:cNvPr>
          <p:cNvSpPr/>
          <p:nvPr/>
        </p:nvSpPr>
        <p:spPr>
          <a:xfrm>
            <a:off x="5310064" y="2787774"/>
            <a:ext cx="144016" cy="108012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69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60712"/>
            <a:ext cx="8229600" cy="625079"/>
          </a:xfrm>
        </p:spPr>
        <p:txBody>
          <a:bodyPr vert="horz" lIns="68580" tIns="34290" rIns="68580" bIns="34290" rtlCol="0" anchor="ctr">
            <a:noAutofit/>
          </a:bodyPr>
          <a:lstStyle/>
          <a:p>
            <a:pPr algn="l"/>
            <a:r>
              <a:rPr lang="pt-BR" sz="1600" b="1" dirty="0">
                <a:latin typeface="+mn-lt"/>
                <a:cs typeface="Segoe UI Light" panose="020B0502040204020203" pitchFamily="34" charset="0"/>
              </a:rPr>
              <a:t>Paraguai inunda o mercado brasileiro com pelo menos 12 marcas de cigarros </a:t>
            </a:r>
            <a:br>
              <a:rPr lang="pt-BR" sz="1600" b="1" dirty="0">
                <a:latin typeface="+mn-lt"/>
                <a:cs typeface="Segoe UI Light" panose="020B0502040204020203" pitchFamily="34" charset="0"/>
              </a:rPr>
            </a:br>
            <a:r>
              <a:rPr lang="pt-BR" sz="1600" b="1" dirty="0">
                <a:latin typeface="+mn-lt"/>
                <a:cs typeface="Segoe UI Light" panose="020B0502040204020203" pitchFamily="34" charset="0"/>
              </a:rPr>
              <a:t>mentolados, inclusive com cápsulas</a:t>
            </a:r>
            <a:endParaRPr lang="en-US" sz="1600" b="1" dirty="0">
              <a:latin typeface="+mn-lt"/>
              <a:cs typeface="Segoe UI Light" panose="020B0502040204020203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95" y="971550"/>
            <a:ext cx="2872896" cy="17281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E81B3A-6567-4091-999F-578510784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07" y="2868731"/>
            <a:ext cx="3724473" cy="1830873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CC94814E-75E0-4C2C-BDA9-F090F2DBBF6F}"/>
              </a:ext>
            </a:extLst>
          </p:cNvPr>
          <p:cNvSpPr txBox="1">
            <a:spLocks/>
          </p:cNvSpPr>
          <p:nvPr/>
        </p:nvSpPr>
        <p:spPr>
          <a:xfrm>
            <a:off x="4572000" y="4158216"/>
            <a:ext cx="4104456" cy="36004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800" b="1" dirty="0">
                <a:solidFill>
                  <a:schemeClr val="tx2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rPr>
              <a:t>Proibir no Brasil é abrir ainda mais as portas para o contrabando.</a:t>
            </a:r>
            <a:endParaRPr lang="en-US" sz="1800" b="1" dirty="0">
              <a:solidFill>
                <a:schemeClr val="tx2">
                  <a:lumMod val="75000"/>
                </a:schemeClr>
              </a:solidFill>
              <a:latin typeface="+mn-lt"/>
              <a:cs typeface="Segoe UI Light" panose="020B0502040204020203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057" y="969433"/>
            <a:ext cx="4316342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4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1800" b="1" dirty="0"/>
              <a:t>Vender </a:t>
            </a:r>
            <a:r>
              <a:rPr lang="en-GB" sz="1800" b="1" dirty="0" err="1"/>
              <a:t>cigarros</a:t>
            </a:r>
            <a:r>
              <a:rPr lang="en-GB" sz="1800" b="1" dirty="0"/>
              <a:t> a </a:t>
            </a:r>
            <a:r>
              <a:rPr lang="en-GB" sz="1800" b="1" dirty="0" err="1"/>
              <a:t>menores</a:t>
            </a:r>
            <a:r>
              <a:rPr lang="en-GB" sz="1800" b="1" dirty="0"/>
              <a:t> de 18 </a:t>
            </a:r>
            <a:r>
              <a:rPr lang="en-GB" sz="1800" b="1" dirty="0" err="1"/>
              <a:t>anos</a:t>
            </a:r>
            <a:r>
              <a:rPr lang="en-GB" sz="1800" b="1" dirty="0"/>
              <a:t> é crime!</a:t>
            </a:r>
          </a:p>
        </p:txBody>
      </p:sp>
      <p:sp>
        <p:nvSpPr>
          <p:cNvPr id="2" name="Retângulo 1"/>
          <p:cNvSpPr/>
          <p:nvPr/>
        </p:nvSpPr>
        <p:spPr>
          <a:xfrm>
            <a:off x="1835696" y="1890551"/>
            <a:ext cx="5832648" cy="73866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1050" b="1" dirty="0" err="1">
                <a:solidFill>
                  <a:schemeClr val="accent5">
                    <a:lumMod val="50000"/>
                  </a:schemeClr>
                </a:solidFill>
              </a:rPr>
              <a:t>Estatuto</a:t>
            </a:r>
            <a:r>
              <a:rPr lang="en-GB" sz="1050" b="1" dirty="0">
                <a:solidFill>
                  <a:schemeClr val="accent5">
                    <a:lumMod val="50000"/>
                  </a:schemeClr>
                </a:solidFill>
              </a:rPr>
              <a:t> da </a:t>
            </a:r>
            <a:r>
              <a:rPr lang="en-GB" sz="1050" b="1" dirty="0" err="1">
                <a:solidFill>
                  <a:schemeClr val="accent5">
                    <a:lumMod val="50000"/>
                  </a:schemeClr>
                </a:solidFill>
              </a:rPr>
              <a:t>Criança</a:t>
            </a:r>
            <a:r>
              <a:rPr lang="en-GB" sz="1050" b="1" dirty="0">
                <a:solidFill>
                  <a:schemeClr val="accent5">
                    <a:lumMod val="50000"/>
                  </a:schemeClr>
                </a:solidFill>
              </a:rPr>
              <a:t> e do </a:t>
            </a:r>
            <a:r>
              <a:rPr lang="en-GB" sz="1050" b="1" dirty="0" err="1">
                <a:solidFill>
                  <a:schemeClr val="accent5">
                    <a:lumMod val="50000"/>
                  </a:schemeClr>
                </a:solidFill>
              </a:rPr>
              <a:t>Adolescente</a:t>
            </a:r>
            <a:r>
              <a:rPr lang="en-GB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r>
              <a:rPr lang="pt-BR" sz="1050" dirty="0">
                <a:solidFill>
                  <a:schemeClr val="accent5">
                    <a:lumMod val="50000"/>
                  </a:schemeClr>
                </a:solidFill>
              </a:rPr>
              <a:t>Art. 81. É proibida a venda à criança ou ao adolescente de:</a:t>
            </a:r>
          </a:p>
          <a:p>
            <a:r>
              <a:rPr lang="pt-BR" sz="1050" dirty="0">
                <a:solidFill>
                  <a:schemeClr val="accent5">
                    <a:lumMod val="50000"/>
                  </a:schemeClr>
                </a:solidFill>
              </a:rPr>
              <a:t>III - produtos cujos componentes possam causar dependência física ou psíquica ainda que por utilização indevida;</a:t>
            </a:r>
          </a:p>
        </p:txBody>
      </p:sp>
      <p:sp>
        <p:nvSpPr>
          <p:cNvPr id="3" name="Retângulo 2"/>
          <p:cNvSpPr/>
          <p:nvPr/>
        </p:nvSpPr>
        <p:spPr>
          <a:xfrm>
            <a:off x="1835696" y="2685567"/>
            <a:ext cx="5832648" cy="93102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1050" b="1" dirty="0" err="1">
                <a:solidFill>
                  <a:schemeClr val="accent5">
                    <a:lumMod val="50000"/>
                  </a:schemeClr>
                </a:solidFill>
              </a:rPr>
              <a:t>Estatuto</a:t>
            </a:r>
            <a:r>
              <a:rPr lang="en-GB" sz="1050" b="1" dirty="0">
                <a:solidFill>
                  <a:schemeClr val="accent5">
                    <a:lumMod val="50000"/>
                  </a:schemeClr>
                </a:solidFill>
              </a:rPr>
              <a:t> da </a:t>
            </a:r>
            <a:r>
              <a:rPr lang="en-GB" sz="1050" b="1" dirty="0" err="1">
                <a:solidFill>
                  <a:schemeClr val="accent5">
                    <a:lumMod val="50000"/>
                  </a:schemeClr>
                </a:solidFill>
              </a:rPr>
              <a:t>Criança</a:t>
            </a:r>
            <a:r>
              <a:rPr lang="en-GB" sz="1050" b="1" dirty="0">
                <a:solidFill>
                  <a:schemeClr val="accent5">
                    <a:lumMod val="50000"/>
                  </a:schemeClr>
                </a:solidFill>
              </a:rPr>
              <a:t> e do </a:t>
            </a:r>
            <a:r>
              <a:rPr lang="en-GB" sz="1050" b="1" dirty="0" err="1">
                <a:solidFill>
                  <a:schemeClr val="accent5">
                    <a:lumMod val="50000"/>
                  </a:schemeClr>
                </a:solidFill>
              </a:rPr>
              <a:t>Adolescente</a:t>
            </a:r>
            <a:r>
              <a:rPr lang="en-GB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r>
              <a:rPr lang="pt-BR" sz="1100" dirty="0">
                <a:solidFill>
                  <a:schemeClr val="accent5">
                    <a:lumMod val="50000"/>
                  </a:schemeClr>
                </a:solidFill>
              </a:rPr>
              <a:t>Art. 243.  Vender, fornecer, servir, ministrar ou entregar, ainda que gratuitamente, de qualquer forma, a criança ou a adolescente, bebida alcoólica ou, sem justa causa, outros produtos cujos componentes possam causar dependência física ou psíquica:           </a:t>
            </a:r>
          </a:p>
          <a:p>
            <a:r>
              <a:rPr lang="pt-BR" sz="1100" dirty="0">
                <a:solidFill>
                  <a:schemeClr val="accent5">
                    <a:lumMod val="50000"/>
                  </a:schemeClr>
                </a:solidFill>
              </a:rPr>
              <a:t>Pena - detenção de 2 (dois) a 4 (quatro) anos, e multa, se o fato não constitui crime mais grave.   </a:t>
            </a:r>
          </a:p>
        </p:txBody>
      </p:sp>
      <p:sp>
        <p:nvSpPr>
          <p:cNvPr id="5" name="Retângulo 4"/>
          <p:cNvSpPr/>
          <p:nvPr/>
        </p:nvSpPr>
        <p:spPr>
          <a:xfrm>
            <a:off x="1834425" y="3694381"/>
            <a:ext cx="5833919" cy="122341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1050" b="1" dirty="0">
                <a:solidFill>
                  <a:schemeClr val="accent5">
                    <a:lumMod val="50000"/>
                  </a:schemeClr>
                </a:solidFill>
              </a:rPr>
              <a:t>Lei Federal n. 9294/1996:</a:t>
            </a:r>
          </a:p>
          <a:p>
            <a:r>
              <a:rPr lang="pt-BR" sz="1050" dirty="0">
                <a:solidFill>
                  <a:schemeClr val="accent5">
                    <a:lumMod val="50000"/>
                  </a:schemeClr>
                </a:solidFill>
              </a:rPr>
              <a:t>Art. 3o-A Quanto aos produtos referidos no art. 2o desta Lei, são proibidos: </a:t>
            </a:r>
          </a:p>
          <a:p>
            <a:endParaRPr lang="pt-BR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t-BR" sz="1050" dirty="0">
                <a:solidFill>
                  <a:schemeClr val="accent5">
                    <a:lumMod val="50000"/>
                  </a:schemeClr>
                </a:solidFill>
              </a:rPr>
              <a:t>VIII – a comercialização em estabelecimento de ensino, em estabelecimento de saúde e em órgãos ou entidades da Administração Pública; (Redação dada pela Lei nº 10.702, de 14.7.2003)</a:t>
            </a:r>
          </a:p>
          <a:p>
            <a:endParaRPr lang="pt-BR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t-BR" sz="1050" dirty="0">
                <a:solidFill>
                  <a:schemeClr val="accent5">
                    <a:lumMod val="50000"/>
                  </a:schemeClr>
                </a:solidFill>
              </a:rPr>
              <a:t>IX – a venda a menores de dezoito anos. (Incluído pela Lei nº 10.702, de 14.7.2003)</a:t>
            </a:r>
            <a:endParaRPr lang="en-GB" sz="105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1131590"/>
            <a:ext cx="1620180" cy="10801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89A81A17-FF11-4AC2-8DE5-5D58E214F61E}"/>
              </a:ext>
            </a:extLst>
          </p:cNvPr>
          <p:cNvSpPr txBox="1">
            <a:spLocks/>
          </p:cNvSpPr>
          <p:nvPr/>
        </p:nvSpPr>
        <p:spPr>
          <a:xfrm>
            <a:off x="143508" y="747277"/>
            <a:ext cx="3924436" cy="1143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8275" indent="-168275" algn="l"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chemeClr val="tx2">
                    <a:lumMod val="75000"/>
                  </a:schemeClr>
                </a:solidFill>
              </a:rPr>
              <a:t>Não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2">
                    <a:lumMod val="75000"/>
                  </a:schemeClr>
                </a:solidFill>
              </a:rPr>
              <a:t>importa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2">
                    <a:lumMod val="75000"/>
                  </a:schemeClr>
                </a:solidFill>
              </a:rPr>
              <a:t>em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 que </a:t>
            </a:r>
            <a:r>
              <a:rPr lang="en-GB" sz="1600" dirty="0" err="1">
                <a:solidFill>
                  <a:schemeClr val="tx2">
                    <a:lumMod val="75000"/>
                  </a:schemeClr>
                </a:solidFill>
              </a:rPr>
              <a:t>embalagem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2">
                    <a:lumMod val="75000"/>
                  </a:schemeClr>
                </a:solidFill>
              </a:rPr>
              <a:t>esteja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168275" indent="-168275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Se é </a:t>
            </a:r>
            <a:r>
              <a:rPr lang="en-GB" sz="1600" dirty="0" err="1">
                <a:solidFill>
                  <a:schemeClr val="tx2">
                    <a:lumMod val="75000"/>
                  </a:schemeClr>
                </a:solidFill>
              </a:rPr>
              <a:t>exposto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2">
                    <a:lumMod val="75000"/>
                  </a:schemeClr>
                </a:solidFill>
              </a:rPr>
              <a:t>nos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2">
                    <a:lumMod val="75000"/>
                  </a:schemeClr>
                </a:solidFill>
              </a:rPr>
              <a:t>pontos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GB" sz="1600" dirty="0" err="1">
                <a:solidFill>
                  <a:schemeClr val="tx2">
                    <a:lumMod val="75000"/>
                  </a:schemeClr>
                </a:solidFill>
              </a:rPr>
              <a:t>venda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GB" sz="1600" dirty="0" err="1">
                <a:solidFill>
                  <a:schemeClr val="tx2">
                    <a:lumMod val="75000"/>
                  </a:schemeClr>
                </a:solidFill>
              </a:rPr>
              <a:t>ou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2">
                    <a:lumMod val="75000"/>
                  </a:schemeClr>
                </a:solidFill>
              </a:rPr>
              <a:t>não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168275" indent="-168275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Se </a:t>
            </a:r>
            <a:r>
              <a:rPr lang="en-GB" sz="1600" dirty="0" err="1">
                <a:solidFill>
                  <a:schemeClr val="tx2">
                    <a:lumMod val="75000"/>
                  </a:schemeClr>
                </a:solidFill>
              </a:rPr>
              <a:t>contém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2">
                    <a:lumMod val="75000"/>
                  </a:schemeClr>
                </a:solidFill>
              </a:rPr>
              <a:t>ingredientes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GB" sz="1600" dirty="0" err="1">
                <a:solidFill>
                  <a:schemeClr val="tx2">
                    <a:lumMod val="75000"/>
                  </a:schemeClr>
                </a:solidFill>
              </a:rPr>
              <a:t>ou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2">
                    <a:lumMod val="75000"/>
                  </a:schemeClr>
                </a:solidFill>
              </a:rPr>
              <a:t>não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168275" indent="-168275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27083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7481" y="170864"/>
            <a:ext cx="7560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</a:rPr>
              <a:t>Brasil já tem um dos percentuais de fumantes na população mais baixos do mundo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4C9402-2A56-4084-942E-37633F926DED}"/>
              </a:ext>
            </a:extLst>
          </p:cNvPr>
          <p:cNvSpPr/>
          <p:nvPr/>
        </p:nvSpPr>
        <p:spPr>
          <a:xfrm>
            <a:off x="1223628" y="4503277"/>
            <a:ext cx="680475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hlinkClick r:id="rId2"/>
              </a:rPr>
              <a:t>http://gamapserver.who.int/gho/interactive_charts/tobacco/use/tablet/atlas.html</a:t>
            </a:r>
            <a:endParaRPr lang="en-US" sz="13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F94E28-616E-439C-96D2-73E0A89A6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623" y="771550"/>
            <a:ext cx="6736556" cy="3721894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B2900244-C4D4-42ED-9E24-413CC2B6494B}"/>
              </a:ext>
            </a:extLst>
          </p:cNvPr>
          <p:cNvSpPr/>
          <p:nvPr/>
        </p:nvSpPr>
        <p:spPr>
          <a:xfrm>
            <a:off x="1763688" y="3801199"/>
            <a:ext cx="162018" cy="3240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64302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49493"/>
            <a:ext cx="8229600" cy="625079"/>
          </a:xfrm>
        </p:spPr>
        <p:txBody>
          <a:bodyPr>
            <a:noAutofit/>
          </a:bodyPr>
          <a:lstStyle/>
          <a:p>
            <a:pPr algn="l"/>
            <a:r>
              <a:rPr lang="en-GB" sz="1600" b="1" dirty="0"/>
              <a:t>O </a:t>
            </a:r>
            <a:r>
              <a:rPr lang="en-GB" sz="1600" b="1" dirty="0" err="1"/>
              <a:t>percentual</a:t>
            </a:r>
            <a:r>
              <a:rPr lang="en-GB" sz="1600" b="1" dirty="0"/>
              <a:t> de </a:t>
            </a:r>
            <a:r>
              <a:rPr lang="en-GB" sz="1600" b="1" dirty="0" err="1"/>
              <a:t>fumantes</a:t>
            </a:r>
            <a:r>
              <a:rPr lang="en-GB" sz="1600" b="1" dirty="0"/>
              <a:t> </a:t>
            </a:r>
            <a:r>
              <a:rPr lang="en-GB" sz="1600" b="1" dirty="0" err="1"/>
              <a:t>na</a:t>
            </a:r>
            <a:r>
              <a:rPr lang="en-GB" sz="1600" b="1" dirty="0"/>
              <a:t> </a:t>
            </a:r>
            <a:r>
              <a:rPr lang="en-GB" sz="1600" b="1" dirty="0" err="1"/>
              <a:t>população</a:t>
            </a:r>
            <a:r>
              <a:rPr lang="en-GB" sz="1600" b="1" dirty="0"/>
              <a:t> </a:t>
            </a:r>
            <a:r>
              <a:rPr lang="en-GB" sz="1600" b="1" dirty="0" err="1"/>
              <a:t>brasileira</a:t>
            </a:r>
            <a:r>
              <a:rPr lang="en-GB" sz="1600" b="1" dirty="0"/>
              <a:t> </a:t>
            </a:r>
            <a:r>
              <a:rPr lang="en-GB" sz="1600" b="1" dirty="0" err="1"/>
              <a:t>está</a:t>
            </a:r>
            <a:r>
              <a:rPr lang="en-GB" sz="1600" b="1" dirty="0"/>
              <a:t> </a:t>
            </a:r>
            <a:r>
              <a:rPr lang="en-GB" sz="1600" b="1" dirty="0" err="1"/>
              <a:t>caindo</a:t>
            </a:r>
            <a:r>
              <a:rPr lang="en-GB" sz="1600" b="1" dirty="0"/>
              <a:t> </a:t>
            </a:r>
            <a:r>
              <a:rPr lang="en-GB" sz="1600" b="1" dirty="0" err="1"/>
              <a:t>em</a:t>
            </a:r>
            <a:r>
              <a:rPr lang="en-GB" sz="1600" b="1" dirty="0"/>
              <a:t> </a:t>
            </a:r>
            <a:r>
              <a:rPr lang="en-GB" sz="1600" b="1" dirty="0" err="1"/>
              <a:t>percentual</a:t>
            </a:r>
            <a:r>
              <a:rPr lang="en-GB" sz="1600" b="1" dirty="0"/>
              <a:t> </a:t>
            </a:r>
            <a:br>
              <a:rPr lang="en-GB" sz="1600" b="1" dirty="0"/>
            </a:br>
            <a:r>
              <a:rPr lang="en-GB" sz="1600" b="1" dirty="0" err="1"/>
              <a:t>mais</a:t>
            </a:r>
            <a:r>
              <a:rPr lang="en-GB" sz="1600" b="1" dirty="0"/>
              <a:t> </a:t>
            </a:r>
            <a:r>
              <a:rPr lang="en-GB" sz="1600" b="1" dirty="0" err="1"/>
              <a:t>veloz</a:t>
            </a:r>
            <a:r>
              <a:rPr lang="en-GB" sz="1600" b="1" dirty="0"/>
              <a:t> que as </a:t>
            </a:r>
            <a:r>
              <a:rPr lang="en-GB" sz="1600" b="1" dirty="0" err="1"/>
              <a:t>previsões</a:t>
            </a:r>
            <a:endParaRPr lang="pt-BR" sz="1600" b="1" dirty="0"/>
          </a:p>
        </p:txBody>
      </p:sp>
      <p:grpSp>
        <p:nvGrpSpPr>
          <p:cNvPr id="7" name="Agrupar 6"/>
          <p:cNvGrpSpPr/>
          <p:nvPr/>
        </p:nvGrpSpPr>
        <p:grpSpPr>
          <a:xfrm>
            <a:off x="1619672" y="644732"/>
            <a:ext cx="2484277" cy="2515902"/>
            <a:chOff x="611560" y="973653"/>
            <a:chExt cx="3600401" cy="3482962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1560" y="973653"/>
              <a:ext cx="3600400" cy="28784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CaixaDeTexto 5"/>
            <p:cNvSpPr txBox="1"/>
            <p:nvPr/>
          </p:nvSpPr>
          <p:spPr>
            <a:xfrm>
              <a:off x="611561" y="3561848"/>
              <a:ext cx="3600400" cy="894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dirty="0">
                  <a:solidFill>
                    <a:srgbClr val="002060"/>
                  </a:solidFill>
                </a:rPr>
                <a:t>Fonte: OMS/Estadão. https://saude.estadao.com.br/noticias/geral,brasil-caminha-para-cortar-em-mais-de-50-taxa-de-fumantes-diz-oms,70002331944</a:t>
              </a:r>
              <a:endParaRPr lang="en-US" sz="9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726" y="2858918"/>
            <a:ext cx="4752528" cy="2075496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3671900" y="1896381"/>
            <a:ext cx="270030" cy="1620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375756" y="4934414"/>
            <a:ext cx="24302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rgbClr val="002060"/>
                </a:solidFill>
              </a:rPr>
              <a:t>Fonte: </a:t>
            </a:r>
            <a:r>
              <a:rPr lang="pt-BR" sz="900" dirty="0" err="1">
                <a:solidFill>
                  <a:srgbClr val="002060"/>
                </a:solidFill>
              </a:rPr>
              <a:t>Vigitel</a:t>
            </a:r>
            <a:r>
              <a:rPr lang="pt-BR" sz="900" dirty="0">
                <a:solidFill>
                  <a:srgbClr val="002060"/>
                </a:solidFill>
              </a:rPr>
              <a:t>/Ministério da Saúde 2017</a:t>
            </a:r>
            <a:endParaRPr lang="en-US" sz="900" dirty="0">
              <a:solidFill>
                <a:srgbClr val="002060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6426206" y="3948609"/>
            <a:ext cx="324036" cy="1620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6" name="Conector de Seta Reta 15"/>
          <p:cNvCxnSpPr>
            <a:cxnSpLocks/>
            <a:stCxn id="11" idx="4"/>
            <a:endCxn id="14" idx="1"/>
          </p:cNvCxnSpPr>
          <p:nvPr/>
        </p:nvCxnSpPr>
        <p:spPr>
          <a:xfrm>
            <a:off x="3806915" y="2058399"/>
            <a:ext cx="2666745" cy="19139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e 16"/>
          <p:cNvSpPr/>
          <p:nvPr/>
        </p:nvSpPr>
        <p:spPr>
          <a:xfrm>
            <a:off x="3671900" y="2328429"/>
            <a:ext cx="270030" cy="1620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8" name="Conector de Seta Reta 17"/>
          <p:cNvCxnSpPr>
            <a:cxnSpLocks/>
            <a:stCxn id="17" idx="5"/>
          </p:cNvCxnSpPr>
          <p:nvPr/>
        </p:nvCxnSpPr>
        <p:spPr>
          <a:xfrm>
            <a:off x="3902385" y="2466720"/>
            <a:ext cx="2685839" cy="22919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/>
          <p:cNvSpPr/>
          <p:nvPr/>
        </p:nvSpPr>
        <p:spPr>
          <a:xfrm>
            <a:off x="6450272" y="4781564"/>
            <a:ext cx="270030" cy="1620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Retângulo 2"/>
          <p:cNvSpPr/>
          <p:nvPr/>
        </p:nvSpPr>
        <p:spPr>
          <a:xfrm>
            <a:off x="4829399" y="662143"/>
            <a:ext cx="3476401" cy="19815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200" dirty="0">
                <a:solidFill>
                  <a:schemeClr val="accent5">
                    <a:lumMod val="50000"/>
                  </a:schemeClr>
                </a:solidFill>
              </a:rPr>
              <a:t>Brasil atingiu em 2016 uma prevalência de fumantes mais baixa que a estimada pela Organização Mundial da Saúde.</a:t>
            </a:r>
            <a:endParaRPr lang="pt-BR" sz="12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12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Contudo, os resultados obtidos pelas políticas de saúde pública são minados pelo aumento explosivo do contrabando.</a:t>
            </a:r>
          </a:p>
          <a:p>
            <a:pPr algn="just"/>
            <a:endParaRPr lang="pt-BR" sz="12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medidas propostas pelo PLS 769-2015 apenas resultam em AUMENTO do contrabando e, portanto, em falha nas intenções pretendidas.</a:t>
            </a:r>
          </a:p>
        </p:txBody>
      </p:sp>
    </p:spTree>
    <p:extLst>
      <p:ext uri="{BB962C8B-B14F-4D97-AF65-F5344CB8AC3E}">
        <p14:creationId xmlns:p14="http://schemas.microsoft.com/office/powerpoint/2010/main" val="4238962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786101"/>
            <a:ext cx="8229600" cy="315471"/>
          </a:xfrm>
          <a:noFill/>
        </p:spPr>
        <p:txBody>
          <a:bodyPr vert="horz" wrap="square" lIns="68580" tIns="34290" rIns="68580" bIns="34290" rtlCol="0" anchor="ctr">
            <a:spAutoFit/>
          </a:bodyPr>
          <a:lstStyle/>
          <a:p>
            <a:pPr algn="l">
              <a:spcBef>
                <a:spcPts val="281"/>
              </a:spcBef>
            </a:pPr>
            <a:r>
              <a:rPr lang="pt-BR" sz="1600" b="1" i="1" dirty="0">
                <a:ea typeface="+mn-ea"/>
                <a:cs typeface="Segoe UI Light" panose="020B0502040204020203" pitchFamily="34" charset="0"/>
              </a:rPr>
              <a:t>Algumas recomendações da OCDE sobre boas práticas regulatórias</a:t>
            </a:r>
            <a:endParaRPr lang="en-US" sz="1600" b="1" i="1" dirty="0"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876" y="2033194"/>
            <a:ext cx="1575306" cy="1922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tângulo 1"/>
          <p:cNvSpPr/>
          <p:nvPr/>
        </p:nvSpPr>
        <p:spPr>
          <a:xfrm>
            <a:off x="254274" y="1101572"/>
            <a:ext cx="58326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[...]</a:t>
            </a:r>
          </a:p>
          <a:p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A política deve ter objetivos claros e estruturas para a implementação que assegurem que, se a regulação for usada, os benefícios econômicos, sociais e ambientais justifiquem os custos, os efeitos distributivos sejam considerados e os benefícios líquidos maximizados. </a:t>
            </a:r>
          </a:p>
          <a:p>
            <a:endParaRPr lang="pt-BR" sz="1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Integrar a Avaliação do Impacto Regulatório (AIR) desde os estágios iniciais do processo de políticas para a formulação de novas propostas de regulação. </a:t>
            </a:r>
          </a:p>
          <a:p>
            <a:endParaRPr lang="pt-BR" sz="1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Identificar claramente os objetivos da política, e avaliar se a regulação é necessária e como ela pode ser mais efetiva e eficiente na consecução desses objetivos.</a:t>
            </a:r>
          </a:p>
          <a:p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[...]</a:t>
            </a:r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53921209-E586-4041-A445-5653E470529E}"/>
              </a:ext>
            </a:extLst>
          </p:cNvPr>
          <p:cNvSpPr txBox="1">
            <a:spLocks/>
          </p:cNvSpPr>
          <p:nvPr/>
        </p:nvSpPr>
        <p:spPr>
          <a:xfrm>
            <a:off x="494987" y="0"/>
            <a:ext cx="8191813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1600" b="1" dirty="0">
                <a:solidFill>
                  <a:schemeClr val="tx2">
                    <a:lumMod val="75000"/>
                  </a:schemeClr>
                </a:solidFill>
              </a:rPr>
              <a:t>As propostas contidas no PLS 769/15 deveriam ser acompanhada de Análise de Impacto Regulatório (AIR) algo que o Projeto de Lei não contempla</a:t>
            </a:r>
          </a:p>
        </p:txBody>
      </p:sp>
    </p:spTree>
    <p:extLst>
      <p:ext uri="{BB962C8B-B14F-4D97-AF65-F5344CB8AC3E}">
        <p14:creationId xmlns:p14="http://schemas.microsoft.com/office/powerpoint/2010/main" val="1049342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4800" y="1123950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t-BR" sz="1400" dirty="0">
                <a:solidFill>
                  <a:schemeClr val="accent5">
                    <a:lumMod val="50000"/>
                  </a:schemeClr>
                </a:solidFill>
              </a:rPr>
              <a:t>Produtos de tabaco já são altamente regulados no Brasil.</a:t>
            </a:r>
          </a:p>
          <a:p>
            <a:pPr marL="342900" indent="-342900" algn="just">
              <a:buFont typeface="+mj-lt"/>
              <a:buAutoNum type="arabicPeriod"/>
            </a:pPr>
            <a:endParaRPr lang="pt-BR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sz="1400" dirty="0">
                <a:solidFill>
                  <a:schemeClr val="accent5">
                    <a:lumMod val="50000"/>
                  </a:schemeClr>
                </a:solidFill>
              </a:rPr>
              <a:t>País já atingiu as previsões da OMS para o declínio no percentual de fumantes na população</a:t>
            </a:r>
          </a:p>
          <a:p>
            <a:pPr marL="342900" indent="-342900" algn="just">
              <a:buFont typeface="+mj-lt"/>
              <a:buAutoNum type="arabicPeriod"/>
            </a:pPr>
            <a:endParaRPr lang="pt-BR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sz="1400" dirty="0">
                <a:solidFill>
                  <a:schemeClr val="accent5">
                    <a:lumMod val="50000"/>
                  </a:schemeClr>
                </a:solidFill>
              </a:rPr>
              <a:t>Experiências internacionais provam que as embalagens genéricas não atingiram seu objetivo inicial</a:t>
            </a:r>
          </a:p>
          <a:p>
            <a:pPr marL="342900" indent="-342900" algn="just">
              <a:buFont typeface="+mj-lt"/>
              <a:buAutoNum type="arabicPeriod"/>
            </a:pPr>
            <a:endParaRPr lang="pt-BR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sz="1400" dirty="0">
                <a:solidFill>
                  <a:schemeClr val="accent5">
                    <a:lumMod val="50000"/>
                  </a:schemeClr>
                </a:solidFill>
              </a:rPr>
              <a:t>O banimento da exposição das embalagens nos pontos de venda não guarda correlação com a redução </a:t>
            </a:r>
          </a:p>
          <a:p>
            <a:pPr algn="just"/>
            <a:r>
              <a:rPr lang="pt-BR" sz="1400" dirty="0">
                <a:solidFill>
                  <a:schemeClr val="accent5">
                    <a:lumMod val="50000"/>
                  </a:schemeClr>
                </a:solidFill>
              </a:rPr>
              <a:t>        da prevalência de fumantes</a:t>
            </a:r>
          </a:p>
          <a:p>
            <a:pPr marL="342900" indent="-342900" algn="just">
              <a:buFont typeface="+mj-lt"/>
              <a:buAutoNum type="arabicPeriod"/>
            </a:pPr>
            <a:endParaRPr lang="pt-BR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pt-BR" sz="1400" dirty="0">
                <a:solidFill>
                  <a:schemeClr val="accent5">
                    <a:lumMod val="50000"/>
                  </a:schemeClr>
                </a:solidFill>
              </a:rPr>
              <a:t>Não há correlação entre o uso de mentol e o percentual de fumantes na população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pt-BR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pt-BR" sz="1400" dirty="0">
                <a:solidFill>
                  <a:schemeClr val="accent5">
                    <a:lumMod val="50000"/>
                  </a:schemeClr>
                </a:solidFill>
              </a:rPr>
              <a:t>A adoção das medidas acima contribuem para a elevação do mercado ilegal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pt-BR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pt-BR" sz="1400" dirty="0">
                <a:solidFill>
                  <a:schemeClr val="accent5">
                    <a:lumMod val="50000"/>
                  </a:schemeClr>
                </a:solidFill>
              </a:rPr>
              <a:t>As propostas do PLS 769/2015 deveriam ser precedidas de Análise Impacto Regulatório (AIR)</a:t>
            </a:r>
            <a:endParaRPr lang="en-GB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1628E3-E52E-40DE-839F-71B4CFA91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Considerações iniciais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559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39652" y="1923679"/>
            <a:ext cx="6102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</a:rPr>
              <a:t>Obrigado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53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17748" y="699542"/>
            <a:ext cx="806425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1400" dirty="0">
                <a:solidFill>
                  <a:schemeClr val="accent5">
                    <a:lumMod val="50000"/>
                  </a:schemeClr>
                </a:solidFill>
              </a:rPr>
              <a:t>Proibição total de propaganda, inclusive nos pontos de venda;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>
                <a:solidFill>
                  <a:schemeClr val="accent5">
                    <a:lumMod val="50000"/>
                  </a:schemeClr>
                </a:solidFill>
              </a:rPr>
              <a:t>Proibição de que uma marca induza a consumo ou que se venda como menos prejudicial que outra;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>
                <a:solidFill>
                  <a:schemeClr val="accent5">
                    <a:lumMod val="50000"/>
                  </a:schemeClr>
                </a:solidFill>
              </a:rPr>
              <a:t>100% de advertência de imagem na maior face, 30% de advertência de texto na face frontal e 100% de uma das laterais – restam apenas cerca de 5cm para exposição da marca na parte frontal;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>
                <a:solidFill>
                  <a:schemeClr val="accent5">
                    <a:lumMod val="50000"/>
                  </a:schemeClr>
                </a:solidFill>
              </a:rPr>
              <a:t>Proibição e criminalização de venda a menores de 18 anos;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>
                <a:solidFill>
                  <a:schemeClr val="accent5">
                    <a:lumMod val="50000"/>
                  </a:schemeClr>
                </a:solidFill>
              </a:rPr>
              <a:t>Proibição de iluminação do expositor de cigarros no ponto de venda;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>
                <a:solidFill>
                  <a:schemeClr val="accent5">
                    <a:lumMod val="50000"/>
                  </a:schemeClr>
                </a:solidFill>
              </a:rPr>
              <a:t>Proibição de que o expositor fique próximo de produtos para crianças (a partir de maio de 2020);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>
                <a:solidFill>
                  <a:schemeClr val="accent5">
                    <a:lumMod val="50000"/>
                  </a:schemeClr>
                </a:solidFill>
              </a:rPr>
              <a:t>Obrigação de análise laboratorial e declaração de mais de 100 substâncias diferentes para registro na Anvisa;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>
                <a:solidFill>
                  <a:schemeClr val="accent5">
                    <a:lumMod val="50000"/>
                  </a:schemeClr>
                </a:solidFill>
              </a:rPr>
              <a:t>Proibição total de patrocínio com marca de cigarros, seja para qualquer fim e em qualquer meio;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>
                <a:solidFill>
                  <a:schemeClr val="accent5">
                    <a:lumMod val="50000"/>
                  </a:schemeClr>
                </a:solidFill>
              </a:rPr>
              <a:t>Proibição de propaganda e venda pela internet;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>
                <a:solidFill>
                  <a:schemeClr val="accent5">
                    <a:lumMod val="50000"/>
                  </a:schemeClr>
                </a:solidFill>
              </a:rPr>
              <a:t>Proibição de venda em estabelecimentos de ensino, estabelecimentos de saúde e órgãos da Administração Pública;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>
                <a:solidFill>
                  <a:schemeClr val="accent5">
                    <a:lumMod val="50000"/>
                  </a:schemeClr>
                </a:solidFill>
              </a:rPr>
              <a:t>Proibição de distribuição gratuita de produtos de tabaco;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>
                <a:solidFill>
                  <a:schemeClr val="accent5">
                    <a:lumMod val="50000"/>
                  </a:schemeClr>
                </a:solidFill>
              </a:rPr>
              <a:t>Proibição de consumo de cigarros e congêneres em ambientes fechados ou parcialmente fechados: ambientes internos e externos com obstrução à circulação de ar 100% livres de fumaça em todo o País;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>
                <a:solidFill>
                  <a:schemeClr val="accent5">
                    <a:lumMod val="50000"/>
                  </a:schemeClr>
                </a:solidFill>
              </a:rPr>
              <a:t>Preço mínimo para venda de cigarros (R$5,00, enquanto o contrabando vende a cerca de R$3,00);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>
                <a:solidFill>
                  <a:schemeClr val="accent5">
                    <a:lumMod val="50000"/>
                  </a:schemeClr>
                </a:solidFill>
              </a:rPr>
              <a:t>Alta carga tributária, mais de 70% do valor final do produto em todo o País (em alguns casos Estados, como o DF, a 90%).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AEA5C2-39A5-41C4-9CC0-8EC067118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32" y="209550"/>
            <a:ext cx="8369052" cy="625079"/>
          </a:xfrm>
        </p:spPr>
        <p:txBody>
          <a:bodyPr>
            <a:normAutofit fontScale="90000"/>
          </a:bodyPr>
          <a:lstStyle/>
          <a:p>
            <a:r>
              <a:rPr lang="pt-BR" sz="2000" b="1" dirty="0">
                <a:cs typeface="Helvetica"/>
              </a:rPr>
              <a:t>A regulação atual de tabaco no Brasil já ostenta uma lista extensiva de proibições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  <a:cs typeface="Helvetica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387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ítulo 1">
            <a:extLst>
              <a:ext uri="{FF2B5EF4-FFF2-40B4-BE49-F238E27FC236}">
                <a16:creationId xmlns:a16="http://schemas.microsoft.com/office/drawing/2014/main" id="{66C80668-1E58-4356-881A-6017C3DD8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49645"/>
            <a:ext cx="8229600" cy="625079"/>
          </a:xfrm>
        </p:spPr>
        <p:txBody>
          <a:bodyPr>
            <a:normAutofit/>
          </a:bodyPr>
          <a:lstStyle/>
          <a:p>
            <a:pPr algn="l"/>
            <a:r>
              <a:rPr lang="pt-BR" sz="1600" b="1" dirty="0">
                <a:latin typeface="+mj-lt"/>
                <a:cs typeface="Helvetica"/>
              </a:rPr>
              <a:t>As embalagens de cigarros exibidas na última audiência pública não existem há anos no </a:t>
            </a:r>
            <a:br>
              <a:rPr lang="pt-BR" sz="1600" b="1" dirty="0">
                <a:latin typeface="+mj-lt"/>
                <a:cs typeface="Helvetica"/>
              </a:rPr>
            </a:br>
            <a:r>
              <a:rPr lang="pt-BR" sz="1600" b="1" dirty="0">
                <a:latin typeface="+mj-lt"/>
                <a:cs typeface="Helvetica"/>
              </a:rPr>
              <a:t>mercado e não refletem a realidade</a:t>
            </a:r>
            <a:endParaRPr lang="en-US" sz="1600" b="1" dirty="0">
              <a:latin typeface="+mj-lt"/>
              <a:cs typeface="Helvetica"/>
            </a:endParaRPr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917" y="1995686"/>
            <a:ext cx="2182383" cy="127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Conector de Seta Reta 39"/>
          <p:cNvCxnSpPr/>
          <p:nvPr/>
        </p:nvCxnSpPr>
        <p:spPr>
          <a:xfrm>
            <a:off x="3180580" y="2666199"/>
            <a:ext cx="1152128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/>
          <p:cNvSpPr txBox="1"/>
          <p:nvPr/>
        </p:nvSpPr>
        <p:spPr>
          <a:xfrm>
            <a:off x="611560" y="2306320"/>
            <a:ext cx="25007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just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l"/>
            <a:r>
              <a:rPr lang="pt-BR" sz="1400" dirty="0"/>
              <a:t>Cigarros de palha sem registro na ANVISA, mostrados como se fossem produtos lícitos</a:t>
            </a:r>
            <a:endParaRPr lang="en-US" sz="1400" dirty="0"/>
          </a:p>
        </p:txBody>
      </p:sp>
      <p:sp>
        <p:nvSpPr>
          <p:cNvPr id="22" name="CaixaDeTexto 41">
            <a:extLst>
              <a:ext uri="{FF2B5EF4-FFF2-40B4-BE49-F238E27FC236}">
                <a16:creationId xmlns:a16="http://schemas.microsoft.com/office/drawing/2014/main" id="{3847234A-D801-4767-AD2A-2E4B2B3A5E6C}"/>
              </a:ext>
            </a:extLst>
          </p:cNvPr>
          <p:cNvSpPr txBox="1"/>
          <p:nvPr/>
        </p:nvSpPr>
        <p:spPr>
          <a:xfrm>
            <a:off x="611561" y="843558"/>
            <a:ext cx="2448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just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l"/>
            <a:r>
              <a:rPr lang="pt-BR" sz="1400" dirty="0"/>
              <a:t>Produto não vendido no Brasil (legislação não permite produtos diferentes na mesma embalagem)</a:t>
            </a:r>
            <a:endParaRPr lang="en-US" sz="1400" dirty="0"/>
          </a:p>
        </p:txBody>
      </p:sp>
      <p:pic>
        <p:nvPicPr>
          <p:cNvPr id="23" name="Imagem 2">
            <a:extLst>
              <a:ext uri="{FF2B5EF4-FFF2-40B4-BE49-F238E27FC236}">
                <a16:creationId xmlns:a16="http://schemas.microsoft.com/office/drawing/2014/main" id="{84C6A461-A77C-46ED-9230-EF3033598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771550"/>
            <a:ext cx="800133" cy="990912"/>
          </a:xfrm>
          <a:prstGeom prst="rect">
            <a:avLst/>
          </a:prstGeom>
        </p:spPr>
      </p:pic>
      <p:cxnSp>
        <p:nvCxnSpPr>
          <p:cNvPr id="24" name="Conector de Seta Reta 39">
            <a:extLst>
              <a:ext uri="{FF2B5EF4-FFF2-40B4-BE49-F238E27FC236}">
                <a16:creationId xmlns:a16="http://schemas.microsoft.com/office/drawing/2014/main" id="{ABBCA91E-4D2B-4638-97CE-1778904CC684}"/>
              </a:ext>
            </a:extLst>
          </p:cNvPr>
          <p:cNvCxnSpPr/>
          <p:nvPr/>
        </p:nvCxnSpPr>
        <p:spPr>
          <a:xfrm>
            <a:off x="3180580" y="1275606"/>
            <a:ext cx="1152128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41">
            <a:extLst>
              <a:ext uri="{FF2B5EF4-FFF2-40B4-BE49-F238E27FC236}">
                <a16:creationId xmlns:a16="http://schemas.microsoft.com/office/drawing/2014/main" id="{5D42A4C6-6D77-4A7C-8EAB-F08984B3D04E}"/>
              </a:ext>
            </a:extLst>
          </p:cNvPr>
          <p:cNvSpPr txBox="1"/>
          <p:nvPr/>
        </p:nvSpPr>
        <p:spPr>
          <a:xfrm>
            <a:off x="611560" y="3671672"/>
            <a:ext cx="24482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just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l"/>
            <a:r>
              <a:rPr lang="pt-BR" sz="1400" dirty="0"/>
              <a:t>Produto retirado do mercado há mais de 4 anos (absolutamente desatualizado em relação às advertências atuais)</a:t>
            </a:r>
            <a:endParaRPr lang="en-US" sz="1400" dirty="0"/>
          </a:p>
        </p:txBody>
      </p:sp>
      <p:pic>
        <p:nvPicPr>
          <p:cNvPr id="13" name="Imagem 42">
            <a:extLst>
              <a:ext uri="{FF2B5EF4-FFF2-40B4-BE49-F238E27FC236}">
                <a16:creationId xmlns:a16="http://schemas.microsoft.com/office/drawing/2014/main" id="{DC040F93-0A85-4D9C-9FC5-5DA4596953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7780" y="3435846"/>
            <a:ext cx="2182383" cy="1636788"/>
          </a:xfrm>
          <a:prstGeom prst="rect">
            <a:avLst/>
          </a:prstGeom>
        </p:spPr>
      </p:pic>
      <p:cxnSp>
        <p:nvCxnSpPr>
          <p:cNvPr id="14" name="Conector de Seta Reta 39">
            <a:extLst>
              <a:ext uri="{FF2B5EF4-FFF2-40B4-BE49-F238E27FC236}">
                <a16:creationId xmlns:a16="http://schemas.microsoft.com/office/drawing/2014/main" id="{1729C9D0-80E9-444F-947E-1C0C7F743F16}"/>
              </a:ext>
            </a:extLst>
          </p:cNvPr>
          <p:cNvCxnSpPr/>
          <p:nvPr/>
        </p:nvCxnSpPr>
        <p:spPr>
          <a:xfrm>
            <a:off x="3154744" y="4247736"/>
            <a:ext cx="1152128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768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D70D5806-268D-4682-9608-916057D94978}"/>
              </a:ext>
            </a:extLst>
          </p:cNvPr>
          <p:cNvSpPr/>
          <p:nvPr/>
        </p:nvSpPr>
        <p:spPr>
          <a:xfrm>
            <a:off x="2913639" y="3230370"/>
            <a:ext cx="52326" cy="4571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350"/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DDD67DF0-E4F0-4D70-ABC6-7FA522848C10}"/>
              </a:ext>
            </a:extLst>
          </p:cNvPr>
          <p:cNvCxnSpPr>
            <a:cxnSpLocks/>
          </p:cNvCxnSpPr>
          <p:nvPr/>
        </p:nvCxnSpPr>
        <p:spPr>
          <a:xfrm>
            <a:off x="2970258" y="3323319"/>
            <a:ext cx="42180" cy="3339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F2670385-6F23-4973-B5B4-1726B3848481}"/>
              </a:ext>
            </a:extLst>
          </p:cNvPr>
          <p:cNvSpPr txBox="1"/>
          <p:nvPr/>
        </p:nvSpPr>
        <p:spPr>
          <a:xfrm>
            <a:off x="3060439" y="3529683"/>
            <a:ext cx="146167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25" b="1" dirty="0">
                <a:solidFill>
                  <a:schemeClr val="accent5">
                    <a:lumMod val="50000"/>
                  </a:schemeClr>
                </a:solidFill>
              </a:rPr>
              <a:t>Advertência amarela para maior destaque</a:t>
            </a:r>
            <a:endParaRPr lang="en-US" sz="825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014BFD23-C6ED-4185-92F2-243002119715}"/>
              </a:ext>
            </a:extLst>
          </p:cNvPr>
          <p:cNvSpPr/>
          <p:nvPr/>
        </p:nvSpPr>
        <p:spPr>
          <a:xfrm>
            <a:off x="2054920" y="2836086"/>
            <a:ext cx="92949" cy="9294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350"/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7CF02A09-E835-4C3C-89E0-E4B7FAD141D1}"/>
              </a:ext>
            </a:extLst>
          </p:cNvPr>
          <p:cNvCxnSpPr>
            <a:cxnSpLocks/>
          </p:cNvCxnSpPr>
          <p:nvPr/>
        </p:nvCxnSpPr>
        <p:spPr>
          <a:xfrm flipH="1">
            <a:off x="1948349" y="2858664"/>
            <a:ext cx="164659" cy="5902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FDFF0CA-1472-4C27-9414-7B8E0BB62719}"/>
              </a:ext>
            </a:extLst>
          </p:cNvPr>
          <p:cNvSpPr txBox="1"/>
          <p:nvPr/>
        </p:nvSpPr>
        <p:spPr>
          <a:xfrm>
            <a:off x="1406848" y="3448896"/>
            <a:ext cx="146167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25" b="1" dirty="0">
                <a:solidFill>
                  <a:schemeClr val="accent5">
                    <a:lumMod val="50000"/>
                  </a:schemeClr>
                </a:solidFill>
              </a:rPr>
              <a:t>Novas advertências de texto:</a:t>
            </a:r>
          </a:p>
          <a:p>
            <a:r>
              <a:rPr lang="pt-BR" sz="825" b="1" dirty="0">
                <a:solidFill>
                  <a:schemeClr val="accent5">
                    <a:lumMod val="50000"/>
                  </a:schemeClr>
                </a:solidFill>
              </a:rPr>
              <a:t>“Produto tóxico”</a:t>
            </a:r>
            <a:endParaRPr lang="en-US" sz="825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F78DF515-B7F3-4CB5-A01D-D192FD909399}"/>
              </a:ext>
            </a:extLst>
          </p:cNvPr>
          <p:cNvSpPr/>
          <p:nvPr/>
        </p:nvSpPr>
        <p:spPr>
          <a:xfrm>
            <a:off x="5251761" y="3210505"/>
            <a:ext cx="92949" cy="9294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350"/>
          </a:p>
        </p:txBody>
      </p: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4106BA32-E243-4FAD-9413-864016147F70}"/>
              </a:ext>
            </a:extLst>
          </p:cNvPr>
          <p:cNvCxnSpPr>
            <a:cxnSpLocks/>
          </p:cNvCxnSpPr>
          <p:nvPr/>
        </p:nvCxnSpPr>
        <p:spPr>
          <a:xfrm>
            <a:off x="5310886" y="3289842"/>
            <a:ext cx="251579" cy="1988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FAC70E52-768C-4A96-B857-73EEB15A0210}"/>
              </a:ext>
            </a:extLst>
          </p:cNvPr>
          <p:cNvSpPr txBox="1"/>
          <p:nvPr/>
        </p:nvSpPr>
        <p:spPr>
          <a:xfrm>
            <a:off x="5113319" y="3538568"/>
            <a:ext cx="198216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25" b="1" dirty="0">
                <a:solidFill>
                  <a:schemeClr val="accent5">
                    <a:lumMod val="50000"/>
                  </a:schemeClr>
                </a:solidFill>
              </a:rPr>
              <a:t>Nova advertência traseira de imagem e texto</a:t>
            </a:r>
            <a:endParaRPr lang="en-US" sz="825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739F555E-921B-4ED7-9273-9EBC3C0FC77D}"/>
              </a:ext>
            </a:extLst>
          </p:cNvPr>
          <p:cNvCxnSpPr>
            <a:cxnSpLocks/>
          </p:cNvCxnSpPr>
          <p:nvPr/>
        </p:nvCxnSpPr>
        <p:spPr>
          <a:xfrm flipH="1" flipV="1">
            <a:off x="5511304" y="1253323"/>
            <a:ext cx="269419" cy="9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DE3BF81F-5F0B-490A-ADFF-9D3CE5F831DA}"/>
              </a:ext>
            </a:extLst>
          </p:cNvPr>
          <p:cNvSpPr txBox="1"/>
          <p:nvPr/>
        </p:nvSpPr>
        <p:spPr>
          <a:xfrm>
            <a:off x="5859834" y="1104500"/>
            <a:ext cx="159248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25" b="1" dirty="0">
                <a:solidFill>
                  <a:schemeClr val="accent5">
                    <a:lumMod val="50000"/>
                  </a:schemeClr>
                </a:solidFill>
              </a:rPr>
              <a:t>Coloração vermelha para destacar a proibição de venda a menores</a:t>
            </a:r>
            <a:endParaRPr lang="en-US" sz="825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49928143-AEC4-40B5-8CE1-A1DDA244A51A}"/>
              </a:ext>
            </a:extLst>
          </p:cNvPr>
          <p:cNvCxnSpPr>
            <a:cxnSpLocks/>
          </p:cNvCxnSpPr>
          <p:nvPr/>
        </p:nvCxnSpPr>
        <p:spPr>
          <a:xfrm flipH="1" flipV="1">
            <a:off x="5511304" y="2293285"/>
            <a:ext cx="269419" cy="9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76F3B86E-4604-40C4-9826-D67F089C6D36}"/>
              </a:ext>
            </a:extLst>
          </p:cNvPr>
          <p:cNvSpPr txBox="1"/>
          <p:nvPr/>
        </p:nvSpPr>
        <p:spPr>
          <a:xfrm>
            <a:off x="5859834" y="2187967"/>
            <a:ext cx="14516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25" b="1" dirty="0">
                <a:solidFill>
                  <a:schemeClr val="accent5">
                    <a:lumMod val="50000"/>
                  </a:schemeClr>
                </a:solidFill>
              </a:rPr>
              <a:t>Proibição de se colocar a quantidade de nicotina, alcatrão e monóxido de carbono nos produtos</a:t>
            </a:r>
            <a:endParaRPr lang="en-US" sz="825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4" name="Título 1">
            <a:extLst>
              <a:ext uri="{FF2B5EF4-FFF2-40B4-BE49-F238E27FC236}">
                <a16:creationId xmlns:a16="http://schemas.microsoft.com/office/drawing/2014/main" id="{66C80668-1E58-4356-881A-6017C3DD8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6316"/>
            <a:ext cx="8229600" cy="625079"/>
          </a:xfrm>
        </p:spPr>
        <p:txBody>
          <a:bodyPr>
            <a:normAutofit/>
          </a:bodyPr>
          <a:lstStyle/>
          <a:p>
            <a:pPr algn="l"/>
            <a:r>
              <a:rPr lang="pt-BR" sz="1600" b="1" dirty="0">
                <a:latin typeface="+mj-lt"/>
                <a:cs typeface="Helvetica"/>
              </a:rPr>
              <a:t>As embalagens de cigarro no Brasil atualmente já são ostensivas em demonstrar os riscos à saúde no consumo de produtos derivados de tabaco</a:t>
            </a:r>
            <a:endParaRPr lang="en-US" sz="1600" b="1" dirty="0">
              <a:latin typeface="+mj-lt"/>
              <a:cs typeface="Helvetica"/>
            </a:endParaRPr>
          </a:p>
        </p:txBody>
      </p:sp>
      <p:pic>
        <p:nvPicPr>
          <p:cNvPr id="35" name="Picture 2" descr="http://www.verdinha.com.br/wp-content/uploads/2017/12/1513533782938564.jpg">
            <a:extLst>
              <a:ext uri="{FF2B5EF4-FFF2-40B4-BE49-F238E27FC236}">
                <a16:creationId xmlns:a16="http://schemas.microsoft.com/office/drawing/2014/main" id="{4608EEE7-B556-4159-96BB-47B85D137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3902017"/>
            <a:ext cx="1883799" cy="105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://www.verdinha.com.br/wp-content/uploads/2017/12/1513533957786238.jpg">
            <a:extLst>
              <a:ext uri="{FF2B5EF4-FFF2-40B4-BE49-F238E27FC236}">
                <a16:creationId xmlns:a16="http://schemas.microsoft.com/office/drawing/2014/main" id="{9EE21F43-D878-48E4-97AF-08674F1C4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37" y="3902017"/>
            <a:ext cx="1883799" cy="105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aixaDeTexto 6">
            <a:extLst>
              <a:ext uri="{FF2B5EF4-FFF2-40B4-BE49-F238E27FC236}">
                <a16:creationId xmlns:a16="http://schemas.microsoft.com/office/drawing/2014/main" id="{6CD0664A-A109-4980-8932-8EA3441B7616}"/>
              </a:ext>
            </a:extLst>
          </p:cNvPr>
          <p:cNvSpPr txBox="1"/>
          <p:nvPr/>
        </p:nvSpPr>
        <p:spPr>
          <a:xfrm>
            <a:off x="2229275" y="870978"/>
            <a:ext cx="146167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25" b="1" dirty="0">
                <a:solidFill>
                  <a:srgbClr val="002060"/>
                </a:solidFill>
              </a:rPr>
              <a:t>FRONTAL</a:t>
            </a:r>
            <a:endParaRPr lang="en-US" sz="825" b="1" dirty="0">
              <a:solidFill>
                <a:srgbClr val="002060"/>
              </a:solidFill>
            </a:endParaRPr>
          </a:p>
        </p:txBody>
      </p:sp>
      <p:sp>
        <p:nvSpPr>
          <p:cNvPr id="38" name="CaixaDeTexto 6">
            <a:extLst>
              <a:ext uri="{FF2B5EF4-FFF2-40B4-BE49-F238E27FC236}">
                <a16:creationId xmlns:a16="http://schemas.microsoft.com/office/drawing/2014/main" id="{ECA1CC2F-EBF0-47C2-BB3F-11227789D740}"/>
              </a:ext>
            </a:extLst>
          </p:cNvPr>
          <p:cNvSpPr txBox="1"/>
          <p:nvPr/>
        </p:nvSpPr>
        <p:spPr>
          <a:xfrm>
            <a:off x="4121639" y="885209"/>
            <a:ext cx="146167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25" b="1" dirty="0">
                <a:solidFill>
                  <a:srgbClr val="002060"/>
                </a:solidFill>
              </a:rPr>
              <a:t>TRASEIRO</a:t>
            </a:r>
            <a:endParaRPr lang="en-US" sz="825" b="1" dirty="0">
              <a:solidFill>
                <a:srgbClr val="002060"/>
              </a:solidFill>
            </a:endParaRPr>
          </a:p>
        </p:txBody>
      </p:sp>
      <p:sp>
        <p:nvSpPr>
          <p:cNvPr id="39" name="Elipse 23">
            <a:extLst>
              <a:ext uri="{FF2B5EF4-FFF2-40B4-BE49-F238E27FC236}">
                <a16:creationId xmlns:a16="http://schemas.microsoft.com/office/drawing/2014/main" id="{E4E4C629-CE0D-4E58-92F8-40048F456E65}"/>
              </a:ext>
            </a:extLst>
          </p:cNvPr>
          <p:cNvSpPr/>
          <p:nvPr/>
        </p:nvSpPr>
        <p:spPr>
          <a:xfrm>
            <a:off x="5685526" y="2293285"/>
            <a:ext cx="134752" cy="4631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350"/>
          </a:p>
        </p:txBody>
      </p:sp>
      <p:sp>
        <p:nvSpPr>
          <p:cNvPr id="40" name="Elipse 23">
            <a:extLst>
              <a:ext uri="{FF2B5EF4-FFF2-40B4-BE49-F238E27FC236}">
                <a16:creationId xmlns:a16="http://schemas.microsoft.com/office/drawing/2014/main" id="{7A2F567E-1235-4C13-8255-D6CB2EC07B2D}"/>
              </a:ext>
            </a:extLst>
          </p:cNvPr>
          <p:cNvSpPr/>
          <p:nvPr/>
        </p:nvSpPr>
        <p:spPr>
          <a:xfrm>
            <a:off x="5727328" y="1206305"/>
            <a:ext cx="92949" cy="9294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350"/>
          </a:p>
        </p:txBody>
      </p:sp>
      <p:sp>
        <p:nvSpPr>
          <p:cNvPr id="3" name="Colchete Esquerdo 2"/>
          <p:cNvSpPr/>
          <p:nvPr/>
        </p:nvSpPr>
        <p:spPr>
          <a:xfrm>
            <a:off x="1933855" y="1077455"/>
            <a:ext cx="114871" cy="1548536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/>
          <p:cNvSpPr txBox="1"/>
          <p:nvPr/>
        </p:nvSpPr>
        <p:spPr>
          <a:xfrm>
            <a:off x="1046808" y="1491630"/>
            <a:ext cx="9722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2060"/>
                </a:solidFill>
              </a:rPr>
              <a:t>5cm para exposição da marca</a:t>
            </a:r>
            <a:endParaRPr lang="en-US" sz="1400" b="1" dirty="0">
              <a:solidFill>
                <a:srgbClr val="002060"/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3032" y="916674"/>
            <a:ext cx="1877731" cy="26337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9612" y="861805"/>
            <a:ext cx="1981372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41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9DB287-F609-46C8-A6E9-DF9605A9C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21" y="1971881"/>
            <a:ext cx="3626979" cy="21871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47FFD8-3B18-4221-8733-4E4B61D40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93" y="4198892"/>
            <a:ext cx="3582307" cy="7509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70B0B99B-6027-4AEC-A813-7FC377B1B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7470"/>
            <a:ext cx="8229600" cy="625079"/>
          </a:xfrm>
        </p:spPr>
        <p:txBody>
          <a:bodyPr>
            <a:noAutofit/>
          </a:bodyPr>
          <a:lstStyle/>
          <a:p>
            <a:pPr algn="l"/>
            <a:r>
              <a:rPr lang="pt-BR" sz="1600" b="1" dirty="0">
                <a:latin typeface="+mj-lt"/>
                <a:cs typeface="Helvetica"/>
              </a:rPr>
              <a:t>Advertências sanitárias nas embalagens de derivados do tabaco no Brasil </a:t>
            </a:r>
            <a:br>
              <a:rPr lang="pt-BR" sz="1600" b="1" dirty="0">
                <a:latin typeface="+mj-lt"/>
                <a:cs typeface="Helvetica"/>
              </a:rPr>
            </a:br>
            <a:r>
              <a:rPr lang="pt-BR" sz="1600" b="1" dirty="0">
                <a:latin typeface="+mj-lt"/>
                <a:cs typeface="Helvetica"/>
              </a:rPr>
              <a:t>comparadas com outros países</a:t>
            </a:r>
            <a:endParaRPr lang="en-US" sz="1600" b="1" dirty="0">
              <a:latin typeface="+mj-lt"/>
              <a:cs typeface="Helvetic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9CB222-9E22-4335-AB89-ADE096920144}"/>
              </a:ext>
            </a:extLst>
          </p:cNvPr>
          <p:cNvSpPr txBox="1"/>
          <p:nvPr/>
        </p:nvSpPr>
        <p:spPr>
          <a:xfrm>
            <a:off x="4739447" y="3825618"/>
            <a:ext cx="35107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/>
              <a:t>Fonte (Prevalência de fumantes): </a:t>
            </a:r>
            <a:r>
              <a:rPr lang="en-US" sz="700" dirty="0">
                <a:hlinkClick r:id="rId5"/>
              </a:rPr>
              <a:t>https://data.worldbank.org/indicator/SH.PRV.SMOK?end=2016&amp;locations=AT-SN-TD-IE-IS-TL-NP-VU-NZ-HK&amp;start=2000</a:t>
            </a:r>
            <a:r>
              <a:rPr lang="en-US" sz="7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F10963-DD39-421D-983B-3E5FF1119FDA}"/>
              </a:ext>
            </a:extLst>
          </p:cNvPr>
          <p:cNvSpPr txBox="1"/>
          <p:nvPr/>
        </p:nvSpPr>
        <p:spPr>
          <a:xfrm>
            <a:off x="4739447" y="4308871"/>
            <a:ext cx="3510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" dirty="0"/>
              <a:t>Não foram encontrados dados sobre prevalência de fumantes em 2016 para os seguintes países: Hong Kong; Tajikistão; Camarões; e Chad.</a:t>
            </a:r>
            <a:endParaRPr lang="en-US" sz="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98D36A-34A5-42E0-80D0-D96AC233B4AF}"/>
              </a:ext>
            </a:extLst>
          </p:cNvPr>
          <p:cNvSpPr txBox="1"/>
          <p:nvPr/>
        </p:nvSpPr>
        <p:spPr>
          <a:xfrm>
            <a:off x="4956212" y="1182187"/>
            <a:ext cx="28025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ym typeface="Symbol" panose="05050102010706020507" pitchFamily="18" charset="2"/>
              </a:rPr>
              <a:t> = </a:t>
            </a:r>
            <a:r>
              <a:rPr lang="en-US" sz="900" dirty="0"/>
              <a:t>0.244632 (</a:t>
            </a:r>
            <a:r>
              <a:rPr lang="pt-BR" sz="900" dirty="0"/>
              <a:t>0 a 0.3 indica uma correlação desprezível)</a:t>
            </a:r>
            <a:r>
              <a:rPr lang="en-US" sz="900" dirty="0"/>
              <a:t>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EDC0745-C034-46C4-9BC2-21DCECDB43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8985647"/>
              </p:ext>
            </p:extLst>
          </p:nvPr>
        </p:nvGraphicFramePr>
        <p:xfrm>
          <a:off x="4602125" y="1150732"/>
          <a:ext cx="3510754" cy="2934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F9FC197-8A0D-4026-AC02-5A69DE3C2B22}"/>
              </a:ext>
            </a:extLst>
          </p:cNvPr>
          <p:cNvSpPr txBox="1"/>
          <p:nvPr/>
        </p:nvSpPr>
        <p:spPr>
          <a:xfrm>
            <a:off x="297321" y="4315392"/>
            <a:ext cx="4007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/>
              <a:t>Fonte </a:t>
            </a:r>
            <a:r>
              <a:rPr lang="pt-BR" sz="700" dirty="0">
                <a:hlinkClick r:id="rId7"/>
              </a:rPr>
              <a:t>http://www.cancer.ca/~/media/cancer.ca/CW/for%20media/Media%20releases/2018/CCS-international-warnings-report-2018---English---2-MB.pdf?la=fr-CA</a:t>
            </a:r>
            <a:r>
              <a:rPr lang="pt-BR" sz="700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B796A7-C194-4DC0-8BCF-7BC0CD4187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992" y="814761"/>
            <a:ext cx="1872208" cy="3153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F7EA41-7C48-4951-B614-A773AAEE02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372" y="1297603"/>
            <a:ext cx="1301724" cy="6169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842CB1A-7489-40BB-A9D6-8F01EE326E81}"/>
              </a:ext>
            </a:extLst>
          </p:cNvPr>
          <p:cNvSpPr txBox="1"/>
          <p:nvPr/>
        </p:nvSpPr>
        <p:spPr>
          <a:xfrm>
            <a:off x="1899581" y="1342132"/>
            <a:ext cx="100043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chemeClr val="accent1">
                    <a:lumMod val="75000"/>
                  </a:schemeClr>
                </a:solidFill>
              </a:rPr>
              <a:t>Fonte: Folha de São Paulo (21/10/2018)</a:t>
            </a:r>
            <a:endParaRPr lang="en-US" sz="105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459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ítulo 1">
            <a:extLst>
              <a:ext uri="{FF2B5EF4-FFF2-40B4-BE49-F238E27FC236}">
                <a16:creationId xmlns:a16="http://schemas.microsoft.com/office/drawing/2014/main" id="{66C80668-1E58-4356-881A-6017C3DD8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12" y="-79296"/>
            <a:ext cx="8229600" cy="625079"/>
          </a:xfrm>
        </p:spPr>
        <p:txBody>
          <a:bodyPr>
            <a:normAutofit/>
          </a:bodyPr>
          <a:lstStyle/>
          <a:p>
            <a:pPr algn="l"/>
            <a:r>
              <a:rPr lang="pt-BR" sz="1600" b="1" dirty="0">
                <a:cs typeface="Helvetica"/>
              </a:rPr>
              <a:t>Advertências sanitárias nas embalagens de derivados do tabaco no Brasil </a:t>
            </a:r>
            <a:br>
              <a:rPr lang="pt-BR" sz="1600" b="1" dirty="0">
                <a:cs typeface="Helvetica"/>
              </a:rPr>
            </a:br>
            <a:r>
              <a:rPr lang="pt-BR" sz="1600" b="1" dirty="0">
                <a:cs typeface="Helvetica"/>
              </a:rPr>
              <a:t>comparadas com outros países</a:t>
            </a:r>
            <a:endParaRPr lang="en-US" sz="1600" b="1" dirty="0">
              <a:cs typeface="Helvetica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7FC5B9A-21A9-4398-9125-7B083C9A648F}"/>
              </a:ext>
            </a:extLst>
          </p:cNvPr>
          <p:cNvSpPr txBox="1"/>
          <p:nvPr/>
        </p:nvSpPr>
        <p:spPr>
          <a:xfrm>
            <a:off x="467545" y="3334052"/>
            <a:ext cx="53185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solidFill>
                  <a:schemeClr val="tx2">
                    <a:lumMod val="75000"/>
                  </a:schemeClr>
                </a:solidFill>
              </a:rPr>
              <a:t>O Brasil foi o segundo país no mundo a adotar advertências gráficas e é pioneiro na sua implantação.</a:t>
            </a:r>
          </a:p>
          <a:p>
            <a:pPr algn="just"/>
            <a:endParaRPr lang="pt-BR" sz="14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pt-BR" sz="1400" dirty="0">
                <a:solidFill>
                  <a:schemeClr val="tx2">
                    <a:lumMod val="75000"/>
                  </a:schemeClr>
                </a:solidFill>
              </a:rPr>
              <a:t>Por outro lado, o Brasil é o MAIOR mercado mundial de cigarros contrabandeados, cigarros esses que normalmente não adotam as advertências sanitárias na forma prevista na legislação nacional!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467544" y="742949"/>
            <a:ext cx="5399856" cy="2443231"/>
            <a:chOff x="1814560" y="843558"/>
            <a:chExt cx="5709768" cy="25565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D67D9BF-4E8D-45E9-ACD6-21845A75C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14560" y="843558"/>
              <a:ext cx="5709768" cy="240411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4289D31-F4A6-4176-B664-7347E0A2B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0270" y="2509193"/>
              <a:ext cx="208168" cy="14401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7D48ABB-9433-45AD-9D65-BDEFB1CEB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2748" y="2693687"/>
              <a:ext cx="206240" cy="9147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71F1419-5ECA-4373-96EB-DB849F058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1269" y="2693687"/>
              <a:ext cx="206240" cy="9147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E9407CB-AC09-4B07-84B9-26925DC38808}"/>
                </a:ext>
              </a:extLst>
            </p:cNvPr>
            <p:cNvSpPr txBox="1"/>
            <p:nvPr/>
          </p:nvSpPr>
          <p:spPr>
            <a:xfrm>
              <a:off x="2037712" y="3092307"/>
              <a:ext cx="5400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700" dirty="0"/>
                <a:t>Fonte </a:t>
              </a:r>
              <a:r>
                <a:rPr lang="pt-BR" sz="700" dirty="0">
                  <a:hlinkClick r:id="rId6"/>
                </a:rPr>
                <a:t>http://www.cancer.ca/~/media/cancer.ca/CW/for%20media/Media%20releases/2018/CCS-international-warnings-report-2018---English---2-MB.pdf?la=fr-CA</a:t>
              </a:r>
              <a:r>
                <a:rPr lang="pt-BR" sz="700" dirty="0"/>
                <a:t> </a:t>
              </a:r>
            </a:p>
          </p:txBody>
        </p: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69288B57-EFB2-40EF-BAEE-1BD5DAD4724E}"/>
              </a:ext>
            </a:extLst>
          </p:cNvPr>
          <p:cNvSpPr txBox="1">
            <a:spLocks/>
          </p:cNvSpPr>
          <p:nvPr/>
        </p:nvSpPr>
        <p:spPr>
          <a:xfrm>
            <a:off x="6274621" y="1057063"/>
            <a:ext cx="1534398" cy="378359"/>
          </a:xfrm>
          <a:prstGeom prst="rect">
            <a:avLst/>
          </a:prstGeom>
        </p:spPr>
        <p:txBody>
          <a:bodyPr vert="horz" lIns="71437" tIns="71437" rIns="71437" bIns="71437" rtlCol="0" anchor="ctr">
            <a:noAutofit/>
          </a:bodyPr>
          <a:lstStyle>
            <a:lvl1pPr algn="ctr" defTabSz="16430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319" b="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algn="l"/>
            <a:r>
              <a:rPr lang="pt-BR" sz="1400" dirty="0">
                <a:solidFill>
                  <a:schemeClr val="tx2">
                    <a:lumMod val="75000"/>
                  </a:schemeClr>
                </a:solidFill>
                <a:latin typeface="+mj-lt"/>
                <a:cs typeface="Helvetica"/>
              </a:rPr>
              <a:t>... o contrabando não adota a rigidez da legislação nacional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+mj-lt"/>
              <a:cs typeface="Helvetic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1D0825-C764-4DAF-9FA2-AAE04E15EC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5613" y="3470392"/>
            <a:ext cx="762437" cy="111917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3961" y="1657350"/>
            <a:ext cx="1353429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24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1">
            <a:extLst/>
          </p:cNvPr>
          <p:cNvSpPr txBox="1">
            <a:spLocks/>
          </p:cNvSpPr>
          <p:nvPr/>
        </p:nvSpPr>
        <p:spPr>
          <a:xfrm>
            <a:off x="447890" y="59448"/>
            <a:ext cx="8248219" cy="378359"/>
          </a:xfrm>
          <a:prstGeom prst="rect">
            <a:avLst/>
          </a:prstGeom>
        </p:spPr>
        <p:txBody>
          <a:bodyPr vert="horz" lIns="53578" tIns="53578" rIns="53578" bIns="53578" rtlCol="0" anchor="ctr">
            <a:noAutofit/>
          </a:bodyPr>
          <a:lstStyle>
            <a:lvl1pPr algn="ctr" defTabSz="21907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25" b="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algn="l"/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+mj-lt"/>
                <a:cs typeface="Helvetica"/>
              </a:rPr>
              <a:t>As imagens exibidas na última audiência pública não mostram a realidade dos </a:t>
            </a:r>
          </a:p>
          <a:p>
            <a:pPr algn="l"/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+mj-lt"/>
                <a:cs typeface="Helvetica"/>
              </a:rPr>
              <a:t>expositores atualmente nos pontos de venda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+mj-lt"/>
              <a:cs typeface="Helvetica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472316"/>
            <a:ext cx="2027312" cy="1520484"/>
          </a:xfrm>
          <a:prstGeom prst="rect">
            <a:avLst/>
          </a:prstGeom>
        </p:spPr>
      </p:pic>
      <p:cxnSp>
        <p:nvCxnSpPr>
          <p:cNvPr id="48" name="Conector de Seta Reta 47"/>
          <p:cNvCxnSpPr>
            <a:cxnSpLocks/>
          </p:cNvCxnSpPr>
          <p:nvPr/>
        </p:nvCxnSpPr>
        <p:spPr>
          <a:xfrm>
            <a:off x="3635896" y="2715766"/>
            <a:ext cx="1512168" cy="72008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/>
          <p:cNvSpPr txBox="1"/>
          <p:nvPr/>
        </p:nvSpPr>
        <p:spPr>
          <a:xfrm>
            <a:off x="252673" y="1771531"/>
            <a:ext cx="353787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just"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/>
              <a:t>Iluminação dos displays foi proibida.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/>
              <a:t>Foi proibida qualquer forma de destaque aos produtos de tabaco.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/>
              <a:t>A partir de maio de 2020, já deverão ficar à maior distância possível de produtos destinados exclusivamente ao público infantil.</a:t>
            </a:r>
            <a:endParaRPr lang="en-US" dirty="0"/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3075806"/>
            <a:ext cx="2703084" cy="1520484"/>
          </a:xfrm>
          <a:prstGeom prst="rect">
            <a:avLst/>
          </a:prstGeom>
        </p:spPr>
      </p:pic>
      <p:cxnSp>
        <p:nvCxnSpPr>
          <p:cNvPr id="9" name="Conector de Seta Reta 8"/>
          <p:cNvCxnSpPr>
            <a:cxnSpLocks/>
          </p:cNvCxnSpPr>
          <p:nvPr/>
        </p:nvCxnSpPr>
        <p:spPr>
          <a:xfrm flipV="1">
            <a:off x="3635896" y="2139702"/>
            <a:ext cx="1584176" cy="57606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034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152D4C4-B4E8-43BC-95A7-4C9F649C6FA8}"/>
              </a:ext>
            </a:extLst>
          </p:cNvPr>
          <p:cNvSpPr txBox="1"/>
          <p:nvPr/>
        </p:nvSpPr>
        <p:spPr>
          <a:xfrm>
            <a:off x="4719273" y="782255"/>
            <a:ext cx="3201099" cy="253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t-BR" sz="105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Proibição de iluminação em expositores</a:t>
            </a:r>
            <a:endParaRPr lang="en-US" sz="105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9053BB2-BDCB-4A1E-9B1F-50362574A377}"/>
              </a:ext>
            </a:extLst>
          </p:cNvPr>
          <p:cNvSpPr txBox="1"/>
          <p:nvPr/>
        </p:nvSpPr>
        <p:spPr>
          <a:xfrm>
            <a:off x="4715701" y="1330796"/>
            <a:ext cx="3204671" cy="253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>
            <a:defPPr>
              <a:defRPr lang="pt-BR"/>
            </a:defPPr>
            <a:lvl1pPr algn="r">
              <a:defRPr sz="1400">
                <a:latin typeface="Segoe Condensed" panose="020B0606040200020203" pitchFamily="34" charset="0"/>
              </a:defRPr>
            </a:lvl1pPr>
          </a:lstStyle>
          <a:p>
            <a:pPr algn="ctr"/>
            <a:r>
              <a:rPr lang="pt-BR" sz="105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Proibição de efeitos visuais em expositores</a:t>
            </a:r>
            <a:endParaRPr lang="en-US" sz="105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11" name="Agrupar 140">
            <a:extLst>
              <a:ext uri="{FF2B5EF4-FFF2-40B4-BE49-F238E27FC236}">
                <a16:creationId xmlns:a16="http://schemas.microsoft.com/office/drawing/2014/main" id="{E48A54FB-D82B-439E-8CF4-76E89D9CD752}"/>
              </a:ext>
            </a:extLst>
          </p:cNvPr>
          <p:cNvGrpSpPr/>
          <p:nvPr/>
        </p:nvGrpSpPr>
        <p:grpSpPr>
          <a:xfrm>
            <a:off x="4256893" y="1211527"/>
            <a:ext cx="496001" cy="496001"/>
            <a:chOff x="6818930" y="2129644"/>
            <a:chExt cx="546557" cy="546557"/>
          </a:xfrm>
        </p:grpSpPr>
        <p:sp>
          <p:nvSpPr>
            <p:cNvPr id="12" name="Elipse 114">
              <a:extLst>
                <a:ext uri="{FF2B5EF4-FFF2-40B4-BE49-F238E27FC236}">
                  <a16:creationId xmlns:a16="http://schemas.microsoft.com/office/drawing/2014/main" id="{30161E28-B31D-45EB-97D0-0D70C8F83C8B}"/>
                </a:ext>
              </a:extLst>
            </p:cNvPr>
            <p:cNvSpPr/>
            <p:nvPr/>
          </p:nvSpPr>
          <p:spPr>
            <a:xfrm>
              <a:off x="6818930" y="2129644"/>
              <a:ext cx="546557" cy="546557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r" defTabSz="685808">
                <a:defRPr/>
              </a:pPr>
              <a:endParaRPr lang="en-US" sz="1350" dirty="0">
                <a:solidFill>
                  <a:prstClr val="white">
                    <a:lumMod val="50000"/>
                  </a:prstClr>
                </a:solidFill>
                <a:latin typeface="Segoe Condensed" panose="020B0606040200020203" pitchFamily="34" charset="0"/>
              </a:endParaRPr>
            </a:p>
          </p:txBody>
        </p:sp>
        <p:pic>
          <p:nvPicPr>
            <p:cNvPr id="13" name="Picture 50">
              <a:extLst>
                <a:ext uri="{FF2B5EF4-FFF2-40B4-BE49-F238E27FC236}">
                  <a16:creationId xmlns:a16="http://schemas.microsoft.com/office/drawing/2014/main" id="{8BFADE64-6C16-48F0-A495-C59823C73C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32169" y="2257859"/>
              <a:ext cx="343392" cy="290127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>
              <a:softEdge rad="31750"/>
            </a:effectLst>
          </p:spPr>
        </p:pic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E26A2B7D-25DA-4200-A289-29AC9BD44100}"/>
              </a:ext>
            </a:extLst>
          </p:cNvPr>
          <p:cNvGrpSpPr/>
          <p:nvPr/>
        </p:nvGrpSpPr>
        <p:grpSpPr>
          <a:xfrm>
            <a:off x="4260465" y="640044"/>
            <a:ext cx="496001" cy="496001"/>
            <a:chOff x="1562997" y="1504950"/>
            <a:chExt cx="546557" cy="546557"/>
          </a:xfrm>
        </p:grpSpPr>
        <p:sp>
          <p:nvSpPr>
            <p:cNvPr id="15" name="Elipse 111">
              <a:extLst>
                <a:ext uri="{FF2B5EF4-FFF2-40B4-BE49-F238E27FC236}">
                  <a16:creationId xmlns:a16="http://schemas.microsoft.com/office/drawing/2014/main" id="{4EB0FB0D-14DA-4AF4-9B58-534E22C88417}"/>
                </a:ext>
              </a:extLst>
            </p:cNvPr>
            <p:cNvSpPr/>
            <p:nvPr/>
          </p:nvSpPr>
          <p:spPr>
            <a:xfrm>
              <a:off x="1562997" y="1504950"/>
              <a:ext cx="546557" cy="546557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r" defTabSz="685808">
                <a:defRPr/>
              </a:pPr>
              <a:endParaRPr lang="en-US" sz="1350" dirty="0">
                <a:solidFill>
                  <a:prstClr val="white">
                    <a:lumMod val="50000"/>
                  </a:prstClr>
                </a:solidFill>
                <a:latin typeface="Segoe Condensed" panose="020B0606040200020203" pitchFamily="34" charset="0"/>
              </a:endParaRPr>
            </a:p>
          </p:txBody>
        </p:sp>
        <p:pic>
          <p:nvPicPr>
            <p:cNvPr id="16" name="Imagem 112">
              <a:extLst>
                <a:ext uri="{FF2B5EF4-FFF2-40B4-BE49-F238E27FC236}">
                  <a16:creationId xmlns:a16="http://schemas.microsoft.com/office/drawing/2014/main" id="{A4DA01C6-101C-4686-8D88-DAD01EF0A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3572" y="1622446"/>
              <a:ext cx="285407" cy="295492"/>
            </a:xfrm>
            <a:prstGeom prst="rect">
              <a:avLst/>
            </a:prstGeom>
          </p:spPr>
        </p:pic>
      </p:grp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BF6B6B5-126C-446D-B561-05FE0E143CC8}"/>
              </a:ext>
            </a:extLst>
          </p:cNvPr>
          <p:cNvSpPr txBox="1"/>
          <p:nvPr/>
        </p:nvSpPr>
        <p:spPr>
          <a:xfrm>
            <a:off x="4052689" y="72152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37C9CA27-37A7-401A-B33D-505A318BD95A}"/>
              </a:ext>
            </a:extLst>
          </p:cNvPr>
          <p:cNvSpPr txBox="1"/>
          <p:nvPr/>
        </p:nvSpPr>
        <p:spPr>
          <a:xfrm>
            <a:off x="4049117" y="1279796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B79B50F-E854-41C2-A6A6-37621E415E12}"/>
              </a:ext>
            </a:extLst>
          </p:cNvPr>
          <p:cNvSpPr txBox="1"/>
          <p:nvPr/>
        </p:nvSpPr>
        <p:spPr>
          <a:xfrm>
            <a:off x="4052689" y="187529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3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C364C9AA-2FC8-4066-A024-BE5866E5457C}"/>
              </a:ext>
            </a:extLst>
          </p:cNvPr>
          <p:cNvSpPr txBox="1"/>
          <p:nvPr/>
        </p:nvSpPr>
        <p:spPr>
          <a:xfrm>
            <a:off x="4052689" y="244202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4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2AF628-2178-489E-BD45-38B1DBDB8336}"/>
              </a:ext>
            </a:extLst>
          </p:cNvPr>
          <p:cNvSpPr txBox="1"/>
          <p:nvPr/>
        </p:nvSpPr>
        <p:spPr>
          <a:xfrm>
            <a:off x="4451630" y="1081730"/>
            <a:ext cx="912117" cy="6260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4288" tIns="14288" rIns="14288" bIns="14288" numCol="1" spcCol="38100" rtlCol="0" anchor="ctr">
            <a:spAutoFit/>
          </a:bodyPr>
          <a:lstStyle/>
          <a:p>
            <a:pPr algn="ctr" defTabSz="164306" hangingPunct="0"/>
            <a:r>
              <a:rPr lang="pt-BR" sz="3881" i="1" dirty="0">
                <a:solidFill>
                  <a:srgbClr val="C00000"/>
                </a:solidFill>
                <a:sym typeface="Gill Sans"/>
              </a:rPr>
              <a:t>x</a:t>
            </a:r>
            <a:endParaRPr lang="en-US" sz="3881" i="1" dirty="0">
              <a:solidFill>
                <a:srgbClr val="C00000"/>
              </a:solidFill>
              <a:sym typeface="Gill San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C234C6-9549-471E-8313-30A4B399FBD0}"/>
              </a:ext>
            </a:extLst>
          </p:cNvPr>
          <p:cNvSpPr txBox="1"/>
          <p:nvPr/>
        </p:nvSpPr>
        <p:spPr>
          <a:xfrm>
            <a:off x="4445851" y="528893"/>
            <a:ext cx="912117" cy="6260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4288" tIns="14288" rIns="14288" bIns="14288" numCol="1" spcCol="38100" rtlCol="0" anchor="ctr">
            <a:spAutoFit/>
          </a:bodyPr>
          <a:lstStyle/>
          <a:p>
            <a:pPr algn="ctr" defTabSz="164306" hangingPunct="0"/>
            <a:r>
              <a:rPr lang="pt-BR" sz="3881" i="1" dirty="0">
                <a:solidFill>
                  <a:srgbClr val="C00000"/>
                </a:solidFill>
                <a:sym typeface="Gill Sans"/>
              </a:rPr>
              <a:t>x</a:t>
            </a:r>
            <a:endParaRPr lang="en-US" sz="3881" i="1" dirty="0">
              <a:solidFill>
                <a:srgbClr val="C00000"/>
              </a:solidFill>
              <a:sym typeface="Gill Sans"/>
            </a:endParaRPr>
          </a:p>
        </p:txBody>
      </p:sp>
      <p:sp>
        <p:nvSpPr>
          <p:cNvPr id="34" name="CaixaDeTexto 6">
            <a:extLst>
              <a:ext uri="{FF2B5EF4-FFF2-40B4-BE49-F238E27FC236}">
                <a16:creationId xmlns:a16="http://schemas.microsoft.com/office/drawing/2014/main" id="{85DE6526-7CED-4531-B796-49FC7DB42BE9}"/>
              </a:ext>
            </a:extLst>
          </p:cNvPr>
          <p:cNvSpPr txBox="1"/>
          <p:nvPr/>
        </p:nvSpPr>
        <p:spPr>
          <a:xfrm>
            <a:off x="4721952" y="1956273"/>
            <a:ext cx="3198420" cy="253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400" b="1">
                <a:solidFill>
                  <a:srgbClr val="002060"/>
                </a:solidFill>
                <a:latin typeface="+mj-lt"/>
              </a:defRPr>
            </a:lvl1pPr>
          </a:lstStyle>
          <a:p>
            <a:r>
              <a:rPr lang="pt-BR" sz="1050" dirty="0">
                <a:solidFill>
                  <a:schemeClr val="accent5">
                    <a:lumMod val="50000"/>
                  </a:schemeClr>
                </a:solidFill>
              </a:rPr>
              <a:t>Proibição de atividades promocionais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7" name="Elipse 120">
            <a:extLst>
              <a:ext uri="{FF2B5EF4-FFF2-40B4-BE49-F238E27FC236}">
                <a16:creationId xmlns:a16="http://schemas.microsoft.com/office/drawing/2014/main" id="{32A8D9CF-F6C9-4EF8-8D1D-C92F972C3A59}"/>
              </a:ext>
            </a:extLst>
          </p:cNvPr>
          <p:cNvSpPr/>
          <p:nvPr/>
        </p:nvSpPr>
        <p:spPr>
          <a:xfrm>
            <a:off x="4263142" y="1828903"/>
            <a:ext cx="496001" cy="496001"/>
          </a:xfrm>
          <a:prstGeom prst="ellipse">
            <a:avLst/>
          </a:prstGeom>
          <a:solidFill>
            <a:sysClr val="window" lastClr="FFFFFF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r" defTabSz="685808">
              <a:defRPr/>
            </a:pPr>
            <a:endParaRPr lang="en-US" sz="1350" dirty="0">
              <a:solidFill>
                <a:prstClr val="white">
                  <a:lumMod val="50000"/>
                </a:prstClr>
              </a:solidFill>
              <a:latin typeface="Segoe Condensed" panose="020B0606040200020203" pitchFamily="34" charset="0"/>
            </a:endParaRPr>
          </a:p>
        </p:txBody>
      </p:sp>
      <p:sp>
        <p:nvSpPr>
          <p:cNvPr id="39" name="CaixaDeTexto 22">
            <a:extLst>
              <a:ext uri="{FF2B5EF4-FFF2-40B4-BE49-F238E27FC236}">
                <a16:creationId xmlns:a16="http://schemas.microsoft.com/office/drawing/2014/main" id="{7574A2DC-69D7-412F-9BCB-548A9F8E569C}"/>
              </a:ext>
            </a:extLst>
          </p:cNvPr>
          <p:cNvSpPr txBox="1"/>
          <p:nvPr/>
        </p:nvSpPr>
        <p:spPr>
          <a:xfrm>
            <a:off x="4055368" y="304745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5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7581723-E886-4774-86B1-091A63CF4A16}"/>
              </a:ext>
            </a:extLst>
          </p:cNvPr>
          <p:cNvSpPr txBox="1"/>
          <p:nvPr/>
        </p:nvSpPr>
        <p:spPr>
          <a:xfrm>
            <a:off x="4551113" y="1695954"/>
            <a:ext cx="912117" cy="6260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4288" tIns="14288" rIns="14288" bIns="14288" numCol="1" spcCol="38100" rtlCol="0" anchor="ctr">
            <a:spAutoFit/>
          </a:bodyPr>
          <a:lstStyle/>
          <a:p>
            <a:pPr algn="ctr" defTabSz="164306" hangingPunct="0"/>
            <a:r>
              <a:rPr lang="pt-BR" sz="3881" i="1" dirty="0">
                <a:solidFill>
                  <a:srgbClr val="C00000"/>
                </a:solidFill>
                <a:sym typeface="Gill Sans"/>
              </a:rPr>
              <a:t>x</a:t>
            </a:r>
            <a:endParaRPr lang="en-US" sz="3881" i="1" dirty="0">
              <a:solidFill>
                <a:srgbClr val="C00000"/>
              </a:solidFill>
              <a:sym typeface="Gill Sans"/>
            </a:endParaRPr>
          </a:p>
        </p:txBody>
      </p:sp>
      <p:pic>
        <p:nvPicPr>
          <p:cNvPr id="2088" name="Picture 40" descr="http://montesagency.com/wp-content/uploads/2016/11/B2C-list-compiling-1.jpg">
            <a:extLst>
              <a:ext uri="{FF2B5EF4-FFF2-40B4-BE49-F238E27FC236}">
                <a16:creationId xmlns:a16="http://schemas.microsoft.com/office/drawing/2014/main" id="{71B0BE57-C9AA-4B2E-90D3-D2A8EE078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394" y="1954903"/>
            <a:ext cx="485293" cy="24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ítulo 1">
            <a:extLst/>
          </p:cNvPr>
          <p:cNvSpPr txBox="1">
            <a:spLocks/>
          </p:cNvSpPr>
          <p:nvPr/>
        </p:nvSpPr>
        <p:spPr>
          <a:xfrm>
            <a:off x="514698" y="66045"/>
            <a:ext cx="7992888" cy="378359"/>
          </a:xfrm>
          <a:prstGeom prst="rect">
            <a:avLst/>
          </a:prstGeom>
        </p:spPr>
        <p:txBody>
          <a:bodyPr vert="horz" lIns="53578" tIns="53578" rIns="53578" bIns="53578" rtlCol="0" anchor="ctr">
            <a:noAutofit/>
          </a:bodyPr>
          <a:lstStyle>
            <a:lvl1pPr algn="ctr" defTabSz="21907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25" b="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algn="l"/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+mj-lt"/>
                <a:cs typeface="Helvetica"/>
              </a:rPr>
              <a:t>Restrições na exposição de embalagens de derivados do tabaco nos</a:t>
            </a:r>
          </a:p>
          <a:p>
            <a:pPr algn="l"/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+mj-lt"/>
                <a:cs typeface="Helvetica"/>
              </a:rPr>
              <a:t>pontos de venda (Maio 2018)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+mj-lt"/>
              <a:cs typeface="Helvetica"/>
            </a:endParaRPr>
          </a:p>
        </p:txBody>
      </p:sp>
      <p:sp>
        <p:nvSpPr>
          <p:cNvPr id="40" name="CaixaDeTexto 6">
            <a:extLst/>
          </p:cNvPr>
          <p:cNvSpPr txBox="1"/>
          <p:nvPr/>
        </p:nvSpPr>
        <p:spPr>
          <a:xfrm>
            <a:off x="4714105" y="4034940"/>
            <a:ext cx="3206267" cy="415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400" b="1">
                <a:solidFill>
                  <a:srgbClr val="002060"/>
                </a:solidFill>
                <a:latin typeface="+mj-lt"/>
              </a:defRPr>
            </a:lvl1pPr>
          </a:lstStyle>
          <a:p>
            <a:r>
              <a:rPr lang="pt-BR" sz="1050" dirty="0">
                <a:solidFill>
                  <a:schemeClr val="accent5">
                    <a:lumMod val="50000"/>
                  </a:schemeClr>
                </a:solidFill>
              </a:rPr>
              <a:t>Afastamento de produtos de tabaco daqueles destinados exclusivamente a crianças em 2020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1" name="Elipse 120">
            <a:extLst/>
          </p:cNvPr>
          <p:cNvSpPr/>
          <p:nvPr/>
        </p:nvSpPr>
        <p:spPr>
          <a:xfrm>
            <a:off x="4255295" y="3965959"/>
            <a:ext cx="496001" cy="496001"/>
          </a:xfrm>
          <a:prstGeom prst="ellipse">
            <a:avLst/>
          </a:prstGeom>
          <a:solidFill>
            <a:sysClr val="window" lastClr="FFFFFF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r" defTabSz="685808">
              <a:defRPr/>
            </a:pPr>
            <a:endParaRPr lang="en-US" sz="1350" dirty="0">
              <a:solidFill>
                <a:prstClr val="white">
                  <a:lumMod val="50000"/>
                </a:prstClr>
              </a:solidFill>
              <a:latin typeface="Segoe Condensed" panose="020B0606040200020203" pitchFamily="34" charset="0"/>
            </a:endParaRPr>
          </a:p>
        </p:txBody>
      </p:sp>
      <p:sp>
        <p:nvSpPr>
          <p:cNvPr id="42" name="CaixaDeTexto 22">
            <a:extLst/>
          </p:cNvPr>
          <p:cNvSpPr txBox="1"/>
          <p:nvPr/>
        </p:nvSpPr>
        <p:spPr>
          <a:xfrm>
            <a:off x="4047521" y="406956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7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8796" y="4083918"/>
            <a:ext cx="342402" cy="342402"/>
          </a:xfrm>
          <a:prstGeom prst="rect">
            <a:avLst/>
          </a:prstGeom>
        </p:spPr>
      </p:pic>
      <p:sp>
        <p:nvSpPr>
          <p:cNvPr id="45" name="CaixaDeTexto 6">
            <a:extLst/>
          </p:cNvPr>
          <p:cNvSpPr txBox="1"/>
          <p:nvPr/>
        </p:nvSpPr>
        <p:spPr>
          <a:xfrm>
            <a:off x="4752904" y="3610131"/>
            <a:ext cx="3167468" cy="253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400" b="1">
                <a:solidFill>
                  <a:srgbClr val="002060"/>
                </a:solidFill>
                <a:latin typeface="+mj-lt"/>
              </a:defRPr>
            </a:lvl1pPr>
          </a:lstStyle>
          <a:p>
            <a:r>
              <a:rPr lang="pt-BR" sz="1050" dirty="0">
                <a:solidFill>
                  <a:schemeClr val="accent5">
                    <a:lumMod val="50000"/>
                  </a:schemeClr>
                </a:solidFill>
              </a:rPr>
              <a:t>Advertência de saúde central em maio de 2019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7" name="CaixaDeTexto 22">
            <a:extLst/>
          </p:cNvPr>
          <p:cNvSpPr txBox="1"/>
          <p:nvPr/>
        </p:nvSpPr>
        <p:spPr>
          <a:xfrm>
            <a:off x="4047521" y="356396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6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44" name="Agrupar 7">
            <a:extLst>
              <a:ext uri="{FF2B5EF4-FFF2-40B4-BE49-F238E27FC236}">
                <a16:creationId xmlns:a16="http://schemas.microsoft.com/office/drawing/2014/main" id="{BCC0633B-016B-4BB9-8AFC-E0BE090BE97D}"/>
              </a:ext>
            </a:extLst>
          </p:cNvPr>
          <p:cNvGrpSpPr/>
          <p:nvPr/>
        </p:nvGrpSpPr>
        <p:grpSpPr>
          <a:xfrm>
            <a:off x="4255295" y="3469787"/>
            <a:ext cx="496001" cy="496001"/>
            <a:chOff x="4700944" y="2831737"/>
            <a:chExt cx="546557" cy="546557"/>
          </a:xfrm>
        </p:grpSpPr>
        <p:sp>
          <p:nvSpPr>
            <p:cNvPr id="49" name="Elipse 111">
              <a:extLst>
                <a:ext uri="{FF2B5EF4-FFF2-40B4-BE49-F238E27FC236}">
                  <a16:creationId xmlns:a16="http://schemas.microsoft.com/office/drawing/2014/main" id="{169DDE79-C6BB-4BEA-B586-C3228DBF849F}"/>
                </a:ext>
              </a:extLst>
            </p:cNvPr>
            <p:cNvSpPr/>
            <p:nvPr/>
          </p:nvSpPr>
          <p:spPr>
            <a:xfrm>
              <a:off x="4700944" y="2831737"/>
              <a:ext cx="546557" cy="546557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r" defTabSz="685808">
                <a:defRPr/>
              </a:pPr>
              <a:endParaRPr lang="en-US" sz="1350" dirty="0">
                <a:solidFill>
                  <a:prstClr val="white">
                    <a:lumMod val="50000"/>
                  </a:prstClr>
                </a:solidFill>
                <a:latin typeface="Segoe Condensed" panose="020B0606040200020203" pitchFamily="34" charset="0"/>
              </a:endParaRPr>
            </a:p>
          </p:txBody>
        </p:sp>
        <p:pic>
          <p:nvPicPr>
            <p:cNvPr id="50" name="Imagem 116">
              <a:extLst>
                <a:ext uri="{FF2B5EF4-FFF2-40B4-BE49-F238E27FC236}">
                  <a16:creationId xmlns:a16="http://schemas.microsoft.com/office/drawing/2014/main" id="{A4D4489C-56EA-4D1E-8A66-1E83DC9D9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46436" y="2978771"/>
              <a:ext cx="275451" cy="270490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A8766D3E-F940-469C-A43B-B350972DB0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" y="1419924"/>
            <a:ext cx="2675847" cy="2297759"/>
          </a:xfrm>
          <a:prstGeom prst="rect">
            <a:avLst/>
          </a:prstGeom>
        </p:spPr>
      </p:pic>
      <p:sp>
        <p:nvSpPr>
          <p:cNvPr id="43" name="CaixaDeTexto 5">
            <a:extLst>
              <a:ext uri="{FF2B5EF4-FFF2-40B4-BE49-F238E27FC236}">
                <a16:creationId xmlns:a16="http://schemas.microsoft.com/office/drawing/2014/main" id="{2B7F3422-C251-4795-B74F-B8BA8C761E58}"/>
              </a:ext>
            </a:extLst>
          </p:cNvPr>
          <p:cNvSpPr txBox="1"/>
          <p:nvPr/>
        </p:nvSpPr>
        <p:spPr>
          <a:xfrm>
            <a:off x="4719273" y="2509613"/>
            <a:ext cx="3201099" cy="253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>
            <a:defPPr>
              <a:defRPr lang="pt-BR"/>
            </a:defPPr>
            <a:lvl1pPr algn="r">
              <a:defRPr sz="1400">
                <a:latin typeface="Segoe Condensed" panose="020B0606040200020203" pitchFamily="34" charset="0"/>
              </a:defRPr>
            </a:lvl1pPr>
          </a:lstStyle>
          <a:p>
            <a:pPr algn="ctr"/>
            <a:r>
              <a:rPr lang="pt-BR" sz="105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Novas advertências de saúde também em expositores</a:t>
            </a:r>
            <a:endParaRPr lang="en-US" sz="105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6" name="CaixaDeTexto 6">
            <a:extLst>
              <a:ext uri="{FF2B5EF4-FFF2-40B4-BE49-F238E27FC236}">
                <a16:creationId xmlns:a16="http://schemas.microsoft.com/office/drawing/2014/main" id="{1866840D-8D5F-4661-8BF1-0980FF4617C1}"/>
              </a:ext>
            </a:extLst>
          </p:cNvPr>
          <p:cNvSpPr txBox="1"/>
          <p:nvPr/>
        </p:nvSpPr>
        <p:spPr>
          <a:xfrm>
            <a:off x="4719273" y="2959022"/>
            <a:ext cx="3201099" cy="415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400" b="1">
                <a:solidFill>
                  <a:srgbClr val="002060"/>
                </a:solidFill>
                <a:latin typeface="+mj-lt"/>
              </a:defRPr>
            </a:lvl1pPr>
          </a:lstStyle>
          <a:p>
            <a:pPr algn="l"/>
            <a:r>
              <a:rPr lang="pt-BR" sz="1050" dirty="0">
                <a:solidFill>
                  <a:schemeClr val="accent5">
                    <a:lumMod val="50000"/>
                  </a:schemeClr>
                </a:solidFill>
              </a:rPr>
              <a:t>Tabelas de preço contendo apenas marca do produto e preço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48" name="Agrupar 7">
            <a:extLst>
              <a:ext uri="{FF2B5EF4-FFF2-40B4-BE49-F238E27FC236}">
                <a16:creationId xmlns:a16="http://schemas.microsoft.com/office/drawing/2014/main" id="{CF73222B-18E9-4412-B82F-DC092DE73731}"/>
              </a:ext>
            </a:extLst>
          </p:cNvPr>
          <p:cNvGrpSpPr/>
          <p:nvPr/>
        </p:nvGrpSpPr>
        <p:grpSpPr>
          <a:xfrm>
            <a:off x="4260463" y="2366090"/>
            <a:ext cx="496001" cy="496001"/>
            <a:chOff x="4700944" y="2831737"/>
            <a:chExt cx="546557" cy="546557"/>
          </a:xfrm>
        </p:grpSpPr>
        <p:sp>
          <p:nvSpPr>
            <p:cNvPr id="51" name="Elipse 111">
              <a:extLst>
                <a:ext uri="{FF2B5EF4-FFF2-40B4-BE49-F238E27FC236}">
                  <a16:creationId xmlns:a16="http://schemas.microsoft.com/office/drawing/2014/main" id="{1C55756A-B3DC-448C-AA9D-27FB79EED095}"/>
                </a:ext>
              </a:extLst>
            </p:cNvPr>
            <p:cNvSpPr/>
            <p:nvPr/>
          </p:nvSpPr>
          <p:spPr>
            <a:xfrm>
              <a:off x="4700944" y="2831737"/>
              <a:ext cx="546557" cy="546557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r" defTabSz="685808">
                <a:defRPr/>
              </a:pPr>
              <a:endParaRPr lang="en-US" sz="1350" dirty="0">
                <a:solidFill>
                  <a:prstClr val="white">
                    <a:lumMod val="50000"/>
                  </a:prstClr>
                </a:solidFill>
                <a:latin typeface="Segoe Condensed" panose="020B0606040200020203" pitchFamily="34" charset="0"/>
              </a:endParaRPr>
            </a:p>
          </p:txBody>
        </p:sp>
        <p:pic>
          <p:nvPicPr>
            <p:cNvPr id="52" name="Imagem 116">
              <a:extLst>
                <a:ext uri="{FF2B5EF4-FFF2-40B4-BE49-F238E27FC236}">
                  <a16:creationId xmlns:a16="http://schemas.microsoft.com/office/drawing/2014/main" id="{06B58EDF-2808-47AE-8F4A-9570D37E3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46436" y="2978771"/>
              <a:ext cx="275451" cy="270490"/>
            </a:xfrm>
            <a:prstGeom prst="rect">
              <a:avLst/>
            </a:prstGeom>
          </p:spPr>
        </p:pic>
      </p:grpSp>
      <p:grpSp>
        <p:nvGrpSpPr>
          <p:cNvPr id="53" name="Agrupar 16">
            <a:extLst>
              <a:ext uri="{FF2B5EF4-FFF2-40B4-BE49-F238E27FC236}">
                <a16:creationId xmlns:a16="http://schemas.microsoft.com/office/drawing/2014/main" id="{63B57423-78FA-4B85-AEED-15745EE5A628}"/>
              </a:ext>
            </a:extLst>
          </p:cNvPr>
          <p:cNvGrpSpPr/>
          <p:nvPr/>
        </p:nvGrpSpPr>
        <p:grpSpPr>
          <a:xfrm>
            <a:off x="4260463" y="2913463"/>
            <a:ext cx="496001" cy="496001"/>
            <a:chOff x="4700944" y="3653597"/>
            <a:chExt cx="546557" cy="546557"/>
          </a:xfrm>
        </p:grpSpPr>
        <p:sp>
          <p:nvSpPr>
            <p:cNvPr id="54" name="Elipse 120">
              <a:extLst>
                <a:ext uri="{FF2B5EF4-FFF2-40B4-BE49-F238E27FC236}">
                  <a16:creationId xmlns:a16="http://schemas.microsoft.com/office/drawing/2014/main" id="{B89C65BD-F475-48C9-A55F-2A8468FB4656}"/>
                </a:ext>
              </a:extLst>
            </p:cNvPr>
            <p:cNvSpPr/>
            <p:nvPr/>
          </p:nvSpPr>
          <p:spPr>
            <a:xfrm>
              <a:off x="4700944" y="3653597"/>
              <a:ext cx="546557" cy="546557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r" defTabSz="685808">
                <a:defRPr/>
              </a:pPr>
              <a:endParaRPr lang="en-US" sz="1350" dirty="0">
                <a:solidFill>
                  <a:prstClr val="white">
                    <a:lumMod val="50000"/>
                  </a:prstClr>
                </a:solidFill>
                <a:latin typeface="Segoe Condensed" panose="020B0606040200020203" pitchFamily="34" charset="0"/>
              </a:endParaRPr>
            </a:p>
          </p:txBody>
        </p:sp>
        <p:pic>
          <p:nvPicPr>
            <p:cNvPr id="55" name="Imagem 18">
              <a:extLst>
                <a:ext uri="{FF2B5EF4-FFF2-40B4-BE49-F238E27FC236}">
                  <a16:creationId xmlns:a16="http://schemas.microsoft.com/office/drawing/2014/main" id="{D613D2B6-B721-4B27-8482-701E9BFDD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82281" y="3793197"/>
              <a:ext cx="198841" cy="3159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97080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1593</Words>
  <PresentationFormat>Apresentação na tela (16:9)</PresentationFormat>
  <Paragraphs>162</Paragraphs>
  <Slides>20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9" baseType="lpstr">
      <vt:lpstr>Arial</vt:lpstr>
      <vt:lpstr>Calibri</vt:lpstr>
      <vt:lpstr>Gill Sans</vt:lpstr>
      <vt:lpstr>Helvetica</vt:lpstr>
      <vt:lpstr>Segoe Condensed</vt:lpstr>
      <vt:lpstr>Segoe UI Light</vt:lpstr>
      <vt:lpstr>Symbol</vt:lpstr>
      <vt:lpstr>Times New Roman</vt:lpstr>
      <vt:lpstr>Tema do Office</vt:lpstr>
      <vt:lpstr>Apresentação do PowerPoint</vt:lpstr>
      <vt:lpstr>Considerações iniciais</vt:lpstr>
      <vt:lpstr>A regulação atual de tabaco no Brasil já ostenta uma lista extensiva de proibições </vt:lpstr>
      <vt:lpstr>As embalagens de cigarros exibidas na última audiência pública não existem há anos no  mercado e não refletem a realidade</vt:lpstr>
      <vt:lpstr>As embalagens de cigarro no Brasil atualmente já são ostensivas em demonstrar os riscos à saúde no consumo de produtos derivados de tabaco</vt:lpstr>
      <vt:lpstr>Advertências sanitárias nas embalagens de derivados do tabaco no Brasil  comparadas com outros países</vt:lpstr>
      <vt:lpstr>Advertências sanitárias nas embalagens de derivados do tabaco no Brasil  comparadas com outros países</vt:lpstr>
      <vt:lpstr>Apresentação do PowerPoint</vt:lpstr>
      <vt:lpstr>Apresentação do PowerPoint</vt:lpstr>
      <vt:lpstr>A proibição da exposição de cigarros influencia na redução da prevalência de fumantes?</vt:lpstr>
      <vt:lpstr>Apresentação do PowerPoint</vt:lpstr>
      <vt:lpstr>O que dizer em relação a adoção de embalagens genéricas?</vt:lpstr>
      <vt:lpstr>Embalagens genéricas – uma política inefetiva</vt:lpstr>
      <vt:lpstr>Cigarros com aroma representam somente 4% do mercado legal e não representam  porta de entrada para fumantes menores de 18 anos</vt:lpstr>
      <vt:lpstr>Paraguai inunda o mercado brasileiro com pelo menos 12 marcas de cigarros  mentolados, inclusive com cápsulas</vt:lpstr>
      <vt:lpstr>Vender cigarros a menores de 18 anos é crime!</vt:lpstr>
      <vt:lpstr>Apresentação do PowerPoint</vt:lpstr>
      <vt:lpstr>O percentual de fumantes na população brasileira está caindo em percentual  mais veloz que as previsões</vt:lpstr>
      <vt:lpstr>Algumas recomendações da OCDE sobre boas práticas regulatórias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2017-06-23T14:03:07Z</dcterms:created>
  <dcterms:modified xsi:type="dcterms:W3CDTF">2018-11-21T12:15:03Z</dcterms:modified>
</cp:coreProperties>
</file>