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  <p:sldMasterId id="2147483684" r:id="rId5"/>
    <p:sldMasterId id="2147483731" r:id="rId6"/>
    <p:sldMasterId id="2147483743" r:id="rId7"/>
    <p:sldMasterId id="2147483755" r:id="rId8"/>
    <p:sldMasterId id="2147483767" r:id="rId9"/>
  </p:sldMasterIdLst>
  <p:notesMasterIdLst>
    <p:notesMasterId r:id="rId28"/>
  </p:notesMasterIdLst>
  <p:sldIdLst>
    <p:sldId id="751" r:id="rId10"/>
    <p:sldId id="3443" r:id="rId11"/>
    <p:sldId id="8403" r:id="rId12"/>
    <p:sldId id="8428" r:id="rId13"/>
    <p:sldId id="8419" r:id="rId14"/>
    <p:sldId id="3436" r:id="rId15"/>
    <p:sldId id="3437" r:id="rId16"/>
    <p:sldId id="3438" r:id="rId17"/>
    <p:sldId id="8423" r:id="rId18"/>
    <p:sldId id="3440" r:id="rId19"/>
    <p:sldId id="3441" r:id="rId20"/>
    <p:sldId id="8427" r:id="rId21"/>
    <p:sldId id="8420" r:id="rId22"/>
    <p:sldId id="8422" r:id="rId23"/>
    <p:sldId id="8421" r:id="rId24"/>
    <p:sldId id="8424" r:id="rId25"/>
    <p:sldId id="3439" r:id="rId26"/>
    <p:sldId id="259" r:id="rId2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A2DA6FB-F5EE-C76E-7B24-F59ACBC4423A}" name="Ana Flavia" initials="AF" userId="f6786690d6825c44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94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9FD852-84C0-08A1-B5BA-91D9409E6A72}" v="2" dt="2024-10-30T20:36:39.699"/>
    <p1510:client id="{89ABF3F8-0020-772C-FEB3-E99D159D8E2A}" v="353" dt="2024-10-30T20:36:13.4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53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0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microsoft.com/office/2018/10/relationships/authors" Target="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viewProps" Target="viewProps.xml"/><Relationship Id="rId8" Type="http://schemas.openxmlformats.org/officeDocument/2006/relationships/slideMaster" Target="slideMasters/slideMaster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defRPr>
            </a:pPr>
            <a:r>
              <a:rPr lang="pt-BR" sz="2400" b="1" dirty="0"/>
              <a:t>Percentual do valor calórico total (%) provenientes do grupos alimentares segundo renda familiar. POF 2017-2018.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Roboto Slab" pitchFamily="2" charset="0"/>
              <a:ea typeface="Roboto Slab" pitchFamily="2" charset="0"/>
              <a:cs typeface="Roboto Slab" pitchFamily="2" charset="0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Primeiro quinto de renda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840-442F-8594-A7C8CAE6D427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840-442F-8594-A7C8CAE6D427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840-442F-8594-A7C8CAE6D427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840-442F-8594-A7C8CAE6D4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Roboto Slab" pitchFamily="2" charset="0"/>
                    <a:ea typeface="Roboto Slab" pitchFamily="2" charset="0"/>
                    <a:cs typeface="Roboto Slab" pitchFamily="2" charset="0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Alimentos in natura e minimamente processados</c:v>
                </c:pt>
                <c:pt idx="1">
                  <c:v>Ingredientes culinários</c:v>
                </c:pt>
                <c:pt idx="2">
                  <c:v>Alimentos processados</c:v>
                </c:pt>
                <c:pt idx="3">
                  <c:v>Alimentos ultraprocessados</c:v>
                </c:pt>
              </c:strCache>
            </c:strRef>
          </c:cat>
          <c:val>
            <c:numRef>
              <c:f>Planilha1!$B$2:$B$5</c:f>
              <c:numCache>
                <c:formatCode>General</c:formatCode>
                <c:ptCount val="4"/>
                <c:pt idx="0">
                  <c:v>55.6</c:v>
                </c:pt>
                <c:pt idx="1">
                  <c:v>23.3</c:v>
                </c:pt>
                <c:pt idx="2">
                  <c:v>8.4</c:v>
                </c:pt>
                <c:pt idx="3">
                  <c:v>12.5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840-442F-8594-A7C8CAE6D427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Último quinta de renda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Roboto Slab" pitchFamily="2" charset="0"/>
                    <a:ea typeface="Roboto Slab" pitchFamily="2" charset="0"/>
                    <a:cs typeface="Roboto Slab" pitchFamily="2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Alimentos in natura e minimamente processados</c:v>
                </c:pt>
                <c:pt idx="1">
                  <c:v>Ingredientes culinários</c:v>
                </c:pt>
                <c:pt idx="2">
                  <c:v>Alimentos processados</c:v>
                </c:pt>
                <c:pt idx="3">
                  <c:v>Alimentos ultraprocessados</c:v>
                </c:pt>
              </c:strCache>
            </c:strRef>
          </c:cat>
          <c:val>
            <c:numRef>
              <c:f>Planilha1!$C$2:$C$5</c:f>
              <c:numCache>
                <c:formatCode>General</c:formatCode>
                <c:ptCount val="4"/>
                <c:pt idx="0">
                  <c:v>44.2</c:v>
                </c:pt>
                <c:pt idx="1">
                  <c:v>20</c:v>
                </c:pt>
                <c:pt idx="2">
                  <c:v>11.1</c:v>
                </c:pt>
                <c:pt idx="3">
                  <c:v>24.7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840-442F-8594-A7C8CAE6D4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5727728"/>
        <c:axId val="435985176"/>
      </c:barChart>
      <c:catAx>
        <c:axId val="435727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defRPr>
            </a:pPr>
            <a:endParaRPr lang="pt-BR"/>
          </a:p>
        </c:txPr>
        <c:crossAx val="435985176"/>
        <c:crosses val="autoZero"/>
        <c:auto val="1"/>
        <c:lblAlgn val="ctr"/>
        <c:lblOffset val="100"/>
        <c:noMultiLvlLbl val="0"/>
      </c:catAx>
      <c:valAx>
        <c:axId val="435985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defRPr>
            </a:pPr>
            <a:endParaRPr lang="pt-BR"/>
          </a:p>
        </c:txPr>
        <c:crossAx val="435727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Roboto Slab" pitchFamily="2" charset="0"/>
              <a:ea typeface="Roboto Slab" pitchFamily="2" charset="0"/>
              <a:cs typeface="Roboto Slab" pitchFamily="2" charset="0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Roboto Slab" pitchFamily="2" charset="0"/>
          <a:ea typeface="Roboto Slab" pitchFamily="2" charset="0"/>
          <a:cs typeface="Roboto Slab" pitchFamily="2" charset="0"/>
        </a:defRPr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497621391076116"/>
          <c:y val="1.5625E-2"/>
          <c:w val="0.62823211942257218"/>
          <c:h val="0.8604441437007873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Menor quintil de renda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Poppins" panose="00000500000000000000" pitchFamily="2" charset="0"/>
                    <a:ea typeface="Roboto Slab" pitchFamily="2" charset="0"/>
                    <a:cs typeface="Poppins" panose="00000500000000000000" pitchFamily="2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Planilha1!$A$2:$A$9</c:f>
              <c:strCache>
                <c:ptCount val="8"/>
                <c:pt idx="0">
                  <c:v>Arroz</c:v>
                </c:pt>
                <c:pt idx="1">
                  <c:v>Feijão</c:v>
                </c:pt>
                <c:pt idx="2">
                  <c:v>Farinha de mandioca</c:v>
                </c:pt>
                <c:pt idx="3">
                  <c:v>Farinha de milho, mandioca e outras</c:v>
                </c:pt>
                <c:pt idx="4">
                  <c:v>Macarrão</c:v>
                </c:pt>
                <c:pt idx="5">
                  <c:v>Carne de aves</c:v>
                </c:pt>
                <c:pt idx="6">
                  <c:v>Peixes</c:v>
                </c:pt>
                <c:pt idx="7">
                  <c:v>Açúcar</c:v>
                </c:pt>
              </c:strCache>
            </c:strRef>
          </c:cat>
          <c:val>
            <c:numRef>
              <c:f>Planilha1!$B$2:$B$9</c:f>
              <c:numCache>
                <c:formatCode>General</c:formatCode>
                <c:ptCount val="8"/>
                <c:pt idx="0">
                  <c:v>20.100000000000001</c:v>
                </c:pt>
                <c:pt idx="1">
                  <c:v>5.4</c:v>
                </c:pt>
                <c:pt idx="2">
                  <c:v>3.6</c:v>
                </c:pt>
                <c:pt idx="3">
                  <c:v>3.1</c:v>
                </c:pt>
                <c:pt idx="4">
                  <c:v>3.1</c:v>
                </c:pt>
                <c:pt idx="5">
                  <c:v>5.6</c:v>
                </c:pt>
                <c:pt idx="6">
                  <c:v>0.7</c:v>
                </c:pt>
                <c:pt idx="7">
                  <c:v>11.5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BB-478F-BCE3-AC063EAA7574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Maior quintil de renda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Poppins" panose="00000500000000000000" pitchFamily="2" charset="0"/>
                    <a:ea typeface="Roboto Slab" pitchFamily="2" charset="0"/>
                    <a:cs typeface="Poppins" panose="00000500000000000000" pitchFamily="2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Planilha1!$A$2:$A$9</c:f>
              <c:strCache>
                <c:ptCount val="8"/>
                <c:pt idx="0">
                  <c:v>Arroz</c:v>
                </c:pt>
                <c:pt idx="1">
                  <c:v>Feijão</c:v>
                </c:pt>
                <c:pt idx="2">
                  <c:v>Farinha de mandioca</c:v>
                </c:pt>
                <c:pt idx="3">
                  <c:v>Farinha de milho, mandioca e outras</c:v>
                </c:pt>
                <c:pt idx="4">
                  <c:v>Macarrão</c:v>
                </c:pt>
                <c:pt idx="5">
                  <c:v>Carne de aves</c:v>
                </c:pt>
                <c:pt idx="6">
                  <c:v>Peixes</c:v>
                </c:pt>
                <c:pt idx="7">
                  <c:v>Açúcar</c:v>
                </c:pt>
              </c:strCache>
            </c:strRef>
          </c:cat>
          <c:val>
            <c:numRef>
              <c:f>Planilha1!$C$2:$C$9</c:f>
              <c:numCache>
                <c:formatCode>General</c:formatCode>
                <c:ptCount val="8"/>
                <c:pt idx="0">
                  <c:v>10.9</c:v>
                </c:pt>
                <c:pt idx="1">
                  <c:v>3.4</c:v>
                </c:pt>
                <c:pt idx="2">
                  <c:v>0.8</c:v>
                </c:pt>
                <c:pt idx="3">
                  <c:v>1.5</c:v>
                </c:pt>
                <c:pt idx="4">
                  <c:v>2.5</c:v>
                </c:pt>
                <c:pt idx="5">
                  <c:v>3.8</c:v>
                </c:pt>
                <c:pt idx="6">
                  <c:v>0.4</c:v>
                </c:pt>
                <c:pt idx="7">
                  <c:v>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BB-478F-BCE3-AC063EAA75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81383887"/>
        <c:axId val="440630255"/>
      </c:barChart>
      <c:catAx>
        <c:axId val="3813838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Roboto Slab" pitchFamily="2" charset="0"/>
                <a:cs typeface="Poppins" panose="00000500000000000000" pitchFamily="2" charset="0"/>
              </a:defRPr>
            </a:pPr>
            <a:endParaRPr lang="pt-BR"/>
          </a:p>
        </c:txPr>
        <c:crossAx val="440630255"/>
        <c:crosses val="autoZero"/>
        <c:auto val="1"/>
        <c:lblAlgn val="ctr"/>
        <c:lblOffset val="100"/>
        <c:noMultiLvlLbl val="0"/>
      </c:catAx>
      <c:valAx>
        <c:axId val="44063025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Roboto Slab" pitchFamily="2" charset="0"/>
                <a:cs typeface="Poppins" panose="00000500000000000000" pitchFamily="2" charset="0"/>
              </a:defRPr>
            </a:pPr>
            <a:endParaRPr lang="pt-BR"/>
          </a:p>
        </c:txPr>
        <c:crossAx val="3813838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506495112024037"/>
          <c:y val="0.933096875006723"/>
          <c:w val="0.64987009775951921"/>
          <c:h val="6.69031249932769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Poppins" panose="00000500000000000000" pitchFamily="2" charset="0"/>
              <a:ea typeface="Roboto Slab" pitchFamily="2" charset="0"/>
              <a:cs typeface="Poppins" panose="00000500000000000000" pitchFamily="2" charset="0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latin typeface="Poppins" panose="00000500000000000000" pitchFamily="2" charset="0"/>
          <a:ea typeface="Roboto Slab" pitchFamily="2" charset="0"/>
          <a:cs typeface="Poppins" panose="00000500000000000000" pitchFamily="2" charset="0"/>
        </a:defRPr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601788057742783"/>
          <c:y val="1.5625E-2"/>
          <c:w val="0.62823211942257218"/>
          <c:h val="0.8604441437007873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Menor quintil de renda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Slab" pitchFamily="2" charset="0"/>
                    <a:ea typeface="Roboto Slab" pitchFamily="2" charset="0"/>
                    <a:cs typeface="Roboto Slab" pitchFamily="2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Leite</c:v>
                </c:pt>
                <c:pt idx="1">
                  <c:v>Carne bovina</c:v>
                </c:pt>
                <c:pt idx="2">
                  <c:v>Carne suína</c:v>
                </c:pt>
                <c:pt idx="3">
                  <c:v>Frutas</c:v>
                </c:pt>
                <c:pt idx="4">
                  <c:v>ízes e tubérculos</c:v>
                </c:pt>
                <c:pt idx="5">
                  <c:v>Gordura animal</c:v>
                </c:pt>
                <c:pt idx="6">
                  <c:v>Queijos</c:v>
                </c:pt>
              </c:strCache>
            </c:strRef>
          </c:cat>
          <c:val>
            <c:numRef>
              <c:f>Planilha1!$B$2:$B$8</c:f>
              <c:numCache>
                <c:formatCode>General</c:formatCode>
                <c:ptCount val="7"/>
                <c:pt idx="0">
                  <c:v>4.3</c:v>
                </c:pt>
                <c:pt idx="1">
                  <c:v>2.7</c:v>
                </c:pt>
                <c:pt idx="2">
                  <c:v>0.6</c:v>
                </c:pt>
                <c:pt idx="3">
                  <c:v>1.8</c:v>
                </c:pt>
                <c:pt idx="4">
                  <c:v>0.9</c:v>
                </c:pt>
                <c:pt idx="5">
                  <c:v>0.4</c:v>
                </c:pt>
                <c:pt idx="6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5C-4CC2-A631-B6E21E083DBB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Maior quintil de renda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Slab" pitchFamily="2" charset="0"/>
                    <a:ea typeface="Roboto Slab" pitchFamily="2" charset="0"/>
                    <a:cs typeface="Roboto Slab" pitchFamily="2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Leite</c:v>
                </c:pt>
                <c:pt idx="1">
                  <c:v>Carne bovina</c:v>
                </c:pt>
                <c:pt idx="2">
                  <c:v>Carne suína</c:v>
                </c:pt>
                <c:pt idx="3">
                  <c:v>Frutas</c:v>
                </c:pt>
                <c:pt idx="4">
                  <c:v>ízes e tubérculos</c:v>
                </c:pt>
                <c:pt idx="5">
                  <c:v>Gordura animal</c:v>
                </c:pt>
                <c:pt idx="6">
                  <c:v>Queijos</c:v>
                </c:pt>
              </c:strCache>
            </c:strRef>
          </c:cat>
          <c:val>
            <c:numRef>
              <c:f>Planilha1!$C$2:$C$8</c:f>
              <c:numCache>
                <c:formatCode>General</c:formatCode>
                <c:ptCount val="7"/>
                <c:pt idx="0">
                  <c:v>5.4</c:v>
                </c:pt>
                <c:pt idx="1">
                  <c:v>3.9</c:v>
                </c:pt>
                <c:pt idx="2">
                  <c:v>0.9</c:v>
                </c:pt>
                <c:pt idx="3">
                  <c:v>3.9</c:v>
                </c:pt>
                <c:pt idx="4">
                  <c:v>1.4</c:v>
                </c:pt>
                <c:pt idx="5">
                  <c:v>1.2</c:v>
                </c:pt>
                <c:pt idx="6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5C-4CC2-A631-B6E21E083D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81383887"/>
        <c:axId val="440630255"/>
      </c:barChart>
      <c:catAx>
        <c:axId val="3813838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defRPr>
            </a:pPr>
            <a:endParaRPr lang="pt-BR"/>
          </a:p>
        </c:txPr>
        <c:crossAx val="440630255"/>
        <c:crosses val="autoZero"/>
        <c:auto val="1"/>
        <c:lblAlgn val="ctr"/>
        <c:lblOffset val="100"/>
        <c:noMultiLvlLbl val="0"/>
      </c:catAx>
      <c:valAx>
        <c:axId val="44063025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defRPr>
            </a:pPr>
            <a:endParaRPr lang="pt-BR"/>
          </a:p>
        </c:txPr>
        <c:crossAx val="3813838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Roboto Slab" pitchFamily="2" charset="0"/>
              <a:ea typeface="Roboto Slab" pitchFamily="2" charset="0"/>
              <a:cs typeface="Roboto Slab" pitchFamily="2" charset="0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latin typeface="Roboto Slab" pitchFamily="2" charset="0"/>
          <a:ea typeface="Roboto Slab" pitchFamily="2" charset="0"/>
          <a:cs typeface="Roboto Slab" pitchFamily="2" charset="0"/>
        </a:defRPr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67E603-A24F-488A-871D-FAB35EEB7E6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1772242-BADE-4FC4-9557-FF8AE360253A}">
      <dgm:prSet phldrT="[Texto]" custT="1"/>
      <dgm:spPr>
        <a:solidFill>
          <a:schemeClr val="bg2">
            <a:lumMod val="1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1600" dirty="0">
              <a:latin typeface="Poppins" panose="00000500000000000000" pitchFamily="2" charset="0"/>
              <a:cs typeface="Poppins" panose="00000500000000000000" pitchFamily="2" charset="0"/>
            </a:rPr>
            <a:t>Composição nutricional desbalanceada</a:t>
          </a:r>
        </a:p>
      </dgm:t>
    </dgm:pt>
    <dgm:pt modelId="{5D98F327-6E73-4824-B57D-8ED7DDAFD04A}" type="parTrans" cxnId="{B5A8B475-3FE9-4867-9759-26EB1CBC026E}">
      <dgm:prSet/>
      <dgm:spPr/>
      <dgm:t>
        <a:bodyPr/>
        <a:lstStyle/>
        <a:p>
          <a:endParaRPr lang="pt-BR" sz="1600"/>
        </a:p>
      </dgm:t>
    </dgm:pt>
    <dgm:pt modelId="{DAC157D7-E891-4AAC-9B5D-6E591022A35F}" type="sibTrans" cxnId="{B5A8B475-3FE9-4867-9759-26EB1CBC026E}">
      <dgm:prSet/>
      <dgm:spPr/>
      <dgm:t>
        <a:bodyPr/>
        <a:lstStyle/>
        <a:p>
          <a:endParaRPr lang="pt-BR" sz="1600"/>
        </a:p>
      </dgm:t>
    </dgm:pt>
    <dgm:pt modelId="{FBF7101D-C9F4-47E4-8AF0-C3F4F2763362}">
      <dgm:prSet phldrT="[Texto]" custT="1"/>
      <dgm:spPr>
        <a:solidFill>
          <a:schemeClr val="bg2">
            <a:lumMod val="10000"/>
          </a:scheme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163830" tIns="163830" rIns="163830" bIns="163830" numCol="1" spcCol="1270" anchor="ctr" anchorCtr="0"/>
        <a:lstStyle/>
        <a:p>
          <a:pPr marL="0" lvl="0" indent="0" algn="ctr" defTabSz="19113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1600" kern="1200" dirty="0">
              <a:solidFill>
                <a:prstClr val="white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rPr>
            <a:t>Tendem a afetar negativamente a cultura, a vida social e o ambiente</a:t>
          </a:r>
        </a:p>
      </dgm:t>
    </dgm:pt>
    <dgm:pt modelId="{06774FDC-ECF6-4102-B920-4E05407F80CE}" type="parTrans" cxnId="{672ABB48-4C1E-4C02-BDF3-C1A9663E7B01}">
      <dgm:prSet/>
      <dgm:spPr/>
      <dgm:t>
        <a:bodyPr/>
        <a:lstStyle/>
        <a:p>
          <a:endParaRPr lang="pt-BR" sz="1600"/>
        </a:p>
      </dgm:t>
    </dgm:pt>
    <dgm:pt modelId="{B698B7FE-BB9B-4468-A7B7-CD12E63B9F97}" type="sibTrans" cxnId="{672ABB48-4C1E-4C02-BDF3-C1A9663E7B01}">
      <dgm:prSet/>
      <dgm:spPr/>
      <dgm:t>
        <a:bodyPr/>
        <a:lstStyle/>
        <a:p>
          <a:endParaRPr lang="pt-BR" sz="1600"/>
        </a:p>
      </dgm:t>
    </dgm:pt>
    <dgm:pt modelId="{9861C267-AB2A-4A2F-B7FE-B4282A4C332F}">
      <dgm:prSet phldrT="[Texto]" custT="1"/>
      <dgm:spPr>
        <a:solidFill>
          <a:schemeClr val="bg2">
            <a:lumMod val="10000"/>
          </a:scheme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163830" tIns="163830" rIns="163830" bIns="163830" numCol="1" spcCol="1270" anchor="ctr" anchorCtr="0"/>
        <a:lstStyle/>
        <a:p>
          <a:pPr marL="0" lvl="0" indent="0" algn="ctr" defTabSz="19113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1600" kern="1200" dirty="0">
              <a:solidFill>
                <a:prstClr val="white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rPr>
            <a:t>Favorecem o consumo excessivo de calorias</a:t>
          </a:r>
        </a:p>
      </dgm:t>
    </dgm:pt>
    <dgm:pt modelId="{6A19F59F-1424-40B8-B8AB-3936334A6591}" type="parTrans" cxnId="{A4311FE2-DAA7-4FBC-9650-1D905476DB3B}">
      <dgm:prSet/>
      <dgm:spPr/>
      <dgm:t>
        <a:bodyPr/>
        <a:lstStyle/>
        <a:p>
          <a:endParaRPr lang="pt-BR" sz="1600"/>
        </a:p>
      </dgm:t>
    </dgm:pt>
    <dgm:pt modelId="{59C45ACA-58D4-4F39-A679-29531ED722F2}" type="sibTrans" cxnId="{A4311FE2-DAA7-4FBC-9650-1D905476DB3B}">
      <dgm:prSet/>
      <dgm:spPr/>
      <dgm:t>
        <a:bodyPr/>
        <a:lstStyle/>
        <a:p>
          <a:endParaRPr lang="pt-BR" sz="1600"/>
        </a:p>
      </dgm:t>
    </dgm:pt>
    <dgm:pt modelId="{C21D7594-48A3-48E9-9714-84F641AF255B}">
      <dgm:prSet phldrT="[Texto]" custT="1"/>
      <dgm:spPr>
        <a:solidFill>
          <a:schemeClr val="bg2">
            <a:lumMod val="10000"/>
          </a:scheme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163830" tIns="163830" rIns="163830" bIns="163830" numCol="1" spcCol="1270" anchor="ctr" anchorCtr="0"/>
        <a:lstStyle/>
        <a:p>
          <a:pPr marL="0" lvl="0" indent="0" algn="ctr" defTabSz="19113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1600" kern="1200" dirty="0">
              <a:solidFill>
                <a:prstClr val="white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rPr>
            <a:t>Os efeitos de longo prazo e o cumulativo da exposição a vários aditivos nem sempre são bem conhecidos</a:t>
          </a:r>
        </a:p>
      </dgm:t>
    </dgm:pt>
    <dgm:pt modelId="{93B69A69-642B-46E5-9FF2-210ABD036A4D}" type="parTrans" cxnId="{CD020379-FF20-4CB8-90F6-0B7451EEEB0D}">
      <dgm:prSet/>
      <dgm:spPr/>
      <dgm:t>
        <a:bodyPr/>
        <a:lstStyle/>
        <a:p>
          <a:endParaRPr lang="pt-BR" sz="1600"/>
        </a:p>
      </dgm:t>
    </dgm:pt>
    <dgm:pt modelId="{9E1EC033-E2C2-4815-93C4-E482F50C565F}" type="sibTrans" cxnId="{CD020379-FF20-4CB8-90F6-0B7451EEEB0D}">
      <dgm:prSet/>
      <dgm:spPr/>
      <dgm:t>
        <a:bodyPr/>
        <a:lstStyle/>
        <a:p>
          <a:endParaRPr lang="pt-BR" sz="1600"/>
        </a:p>
      </dgm:t>
    </dgm:pt>
    <dgm:pt modelId="{9E80F775-1574-4AD6-86FC-6A52211BE28F}">
      <dgm:prSet phldrT="[Texto]" custT="1"/>
      <dgm:spPr>
        <a:solidFill>
          <a:schemeClr val="bg2">
            <a:lumMod val="10000"/>
          </a:scheme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163830" tIns="163830" rIns="163830" bIns="163830" numCol="1" spcCol="1270" anchor="ctr" anchorCtr="0"/>
        <a:lstStyle/>
        <a:p>
          <a:pPr marL="0" lvl="0" indent="0" algn="ctr" defTabSz="19113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1600" kern="1200" dirty="0">
              <a:solidFill>
                <a:prstClr val="white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rPr>
            <a:t>Associados a doenças do coração, diabetes e câncer, entre outras</a:t>
          </a:r>
        </a:p>
      </dgm:t>
    </dgm:pt>
    <dgm:pt modelId="{C50F0F91-E8DB-42F5-ABFD-CD2413CAF637}" type="parTrans" cxnId="{A642A89E-B1B8-402F-A62A-3572F2BDF673}">
      <dgm:prSet/>
      <dgm:spPr/>
      <dgm:t>
        <a:bodyPr/>
        <a:lstStyle/>
        <a:p>
          <a:endParaRPr lang="pt-BR" sz="1600"/>
        </a:p>
      </dgm:t>
    </dgm:pt>
    <dgm:pt modelId="{C53C6C31-C33D-4862-8B61-ADAAAE9372A1}" type="sibTrans" cxnId="{A642A89E-B1B8-402F-A62A-3572F2BDF673}">
      <dgm:prSet/>
      <dgm:spPr/>
      <dgm:t>
        <a:bodyPr/>
        <a:lstStyle/>
        <a:p>
          <a:endParaRPr lang="pt-BR" sz="1600"/>
        </a:p>
      </dgm:t>
    </dgm:pt>
    <dgm:pt modelId="{27FF9AD3-0ADA-4E0D-A802-8357881D5935}" type="pres">
      <dgm:prSet presAssocID="{3467E603-A24F-488A-871D-FAB35EEB7E63}" presName="diagram" presStyleCnt="0">
        <dgm:presLayoutVars>
          <dgm:dir/>
          <dgm:resizeHandles val="exact"/>
        </dgm:presLayoutVars>
      </dgm:prSet>
      <dgm:spPr/>
    </dgm:pt>
    <dgm:pt modelId="{3765265C-91C9-4754-B287-BC308DFEA7F9}" type="pres">
      <dgm:prSet presAssocID="{61772242-BADE-4FC4-9557-FF8AE360253A}" presName="node" presStyleLbl="node1" presStyleIdx="0" presStyleCnt="5" custLinFactNeighborX="-49040" custLinFactNeighborY="-16806">
        <dgm:presLayoutVars>
          <dgm:bulletEnabled val="1"/>
        </dgm:presLayoutVars>
      </dgm:prSet>
      <dgm:spPr/>
    </dgm:pt>
    <dgm:pt modelId="{9805C5E4-6C0A-4B57-AB30-4F5C422BB993}" type="pres">
      <dgm:prSet presAssocID="{DAC157D7-E891-4AAC-9B5D-6E591022A35F}" presName="sibTrans" presStyleCnt="0"/>
      <dgm:spPr/>
    </dgm:pt>
    <dgm:pt modelId="{3B7691ED-EB56-4656-B231-0FD3C851023B}" type="pres">
      <dgm:prSet presAssocID="{FBF7101D-C9F4-47E4-8AF0-C3F4F2763362}" presName="node" presStyleLbl="node1" presStyleIdx="1" presStyleCnt="5">
        <dgm:presLayoutVars>
          <dgm:bulletEnabled val="1"/>
        </dgm:presLayoutVars>
      </dgm:prSet>
      <dgm:spPr>
        <a:xfrm>
          <a:off x="5238749" y="23018"/>
          <a:ext cx="4762500" cy="2857500"/>
        </a:xfrm>
        <a:prstGeom prst="rect">
          <a:avLst/>
        </a:prstGeom>
      </dgm:spPr>
    </dgm:pt>
    <dgm:pt modelId="{F1C600DA-14D9-4A2C-AA98-F3FADCB5E613}" type="pres">
      <dgm:prSet presAssocID="{B698B7FE-BB9B-4468-A7B7-CD12E63B9F97}" presName="sibTrans" presStyleCnt="0"/>
      <dgm:spPr/>
    </dgm:pt>
    <dgm:pt modelId="{BAD973D0-31AA-419F-B647-E24EC2962FCC}" type="pres">
      <dgm:prSet presAssocID="{9861C267-AB2A-4A2F-B7FE-B4282A4C332F}" presName="node" presStyleLbl="node1" presStyleIdx="2" presStyleCnt="5">
        <dgm:presLayoutVars>
          <dgm:bulletEnabled val="1"/>
        </dgm:presLayoutVars>
      </dgm:prSet>
      <dgm:spPr>
        <a:xfrm>
          <a:off x="10477499" y="23018"/>
          <a:ext cx="4762500" cy="2857500"/>
        </a:xfrm>
        <a:prstGeom prst="rect">
          <a:avLst/>
        </a:prstGeom>
      </dgm:spPr>
    </dgm:pt>
    <dgm:pt modelId="{68180C93-1A03-4BD8-93C8-DB77483A9193}" type="pres">
      <dgm:prSet presAssocID="{59C45ACA-58D4-4F39-A679-29531ED722F2}" presName="sibTrans" presStyleCnt="0"/>
      <dgm:spPr/>
    </dgm:pt>
    <dgm:pt modelId="{99E2DF2A-57E9-4E33-9E66-285FD1E668A8}" type="pres">
      <dgm:prSet presAssocID="{C21D7594-48A3-48E9-9714-84F641AF255B}" presName="node" presStyleLbl="node1" presStyleIdx="3" presStyleCnt="5">
        <dgm:presLayoutVars>
          <dgm:bulletEnabled val="1"/>
        </dgm:presLayoutVars>
      </dgm:prSet>
      <dgm:spPr>
        <a:xfrm>
          <a:off x="2619374" y="3356769"/>
          <a:ext cx="4762500" cy="2857500"/>
        </a:xfrm>
        <a:prstGeom prst="rect">
          <a:avLst/>
        </a:prstGeom>
      </dgm:spPr>
    </dgm:pt>
    <dgm:pt modelId="{28D31471-B646-4C5E-9B48-E30678D2199F}" type="pres">
      <dgm:prSet presAssocID="{9E1EC033-E2C2-4815-93C4-E482F50C565F}" presName="sibTrans" presStyleCnt="0"/>
      <dgm:spPr/>
    </dgm:pt>
    <dgm:pt modelId="{952CE997-0027-4BB5-967B-9A68610F8361}" type="pres">
      <dgm:prSet presAssocID="{9E80F775-1574-4AD6-86FC-6A52211BE28F}" presName="node" presStyleLbl="node1" presStyleIdx="4" presStyleCnt="5">
        <dgm:presLayoutVars>
          <dgm:bulletEnabled val="1"/>
        </dgm:presLayoutVars>
      </dgm:prSet>
      <dgm:spPr>
        <a:xfrm>
          <a:off x="7858124" y="3356769"/>
          <a:ext cx="4762500" cy="2857500"/>
        </a:xfrm>
        <a:prstGeom prst="rect">
          <a:avLst/>
        </a:prstGeom>
      </dgm:spPr>
    </dgm:pt>
  </dgm:ptLst>
  <dgm:cxnLst>
    <dgm:cxn modelId="{9776CB07-964C-4207-AC78-F0AB3B3CD7AF}" type="presOf" srcId="{9861C267-AB2A-4A2F-B7FE-B4282A4C332F}" destId="{BAD973D0-31AA-419F-B647-E24EC2962FCC}" srcOrd="0" destOrd="0" presId="urn:microsoft.com/office/officeart/2005/8/layout/default"/>
    <dgm:cxn modelId="{AF70B112-23A6-4E12-A538-9AACA793ED8A}" type="presOf" srcId="{3467E603-A24F-488A-871D-FAB35EEB7E63}" destId="{27FF9AD3-0ADA-4E0D-A802-8357881D5935}" srcOrd="0" destOrd="0" presId="urn:microsoft.com/office/officeart/2005/8/layout/default"/>
    <dgm:cxn modelId="{2619BC35-0DE4-4C7C-8264-ED369A228D38}" type="presOf" srcId="{FBF7101D-C9F4-47E4-8AF0-C3F4F2763362}" destId="{3B7691ED-EB56-4656-B231-0FD3C851023B}" srcOrd="0" destOrd="0" presId="urn:microsoft.com/office/officeart/2005/8/layout/default"/>
    <dgm:cxn modelId="{672ABB48-4C1E-4C02-BDF3-C1A9663E7B01}" srcId="{3467E603-A24F-488A-871D-FAB35EEB7E63}" destId="{FBF7101D-C9F4-47E4-8AF0-C3F4F2763362}" srcOrd="1" destOrd="0" parTransId="{06774FDC-ECF6-4102-B920-4E05407F80CE}" sibTransId="{B698B7FE-BB9B-4468-A7B7-CD12E63B9F97}"/>
    <dgm:cxn modelId="{84B09072-892B-4AC1-8C9D-EBE4E6047094}" type="presOf" srcId="{C21D7594-48A3-48E9-9714-84F641AF255B}" destId="{99E2DF2A-57E9-4E33-9E66-285FD1E668A8}" srcOrd="0" destOrd="0" presId="urn:microsoft.com/office/officeart/2005/8/layout/default"/>
    <dgm:cxn modelId="{B5A8B475-3FE9-4867-9759-26EB1CBC026E}" srcId="{3467E603-A24F-488A-871D-FAB35EEB7E63}" destId="{61772242-BADE-4FC4-9557-FF8AE360253A}" srcOrd="0" destOrd="0" parTransId="{5D98F327-6E73-4824-B57D-8ED7DDAFD04A}" sibTransId="{DAC157D7-E891-4AAC-9B5D-6E591022A35F}"/>
    <dgm:cxn modelId="{CD020379-FF20-4CB8-90F6-0B7451EEEB0D}" srcId="{3467E603-A24F-488A-871D-FAB35EEB7E63}" destId="{C21D7594-48A3-48E9-9714-84F641AF255B}" srcOrd="3" destOrd="0" parTransId="{93B69A69-642B-46E5-9FF2-210ABD036A4D}" sibTransId="{9E1EC033-E2C2-4815-93C4-E482F50C565F}"/>
    <dgm:cxn modelId="{A642A89E-B1B8-402F-A62A-3572F2BDF673}" srcId="{3467E603-A24F-488A-871D-FAB35EEB7E63}" destId="{9E80F775-1574-4AD6-86FC-6A52211BE28F}" srcOrd="4" destOrd="0" parTransId="{C50F0F91-E8DB-42F5-ABFD-CD2413CAF637}" sibTransId="{C53C6C31-C33D-4862-8B61-ADAAAE9372A1}"/>
    <dgm:cxn modelId="{59BB55A5-BF16-48C2-9B73-91332950FC7D}" type="presOf" srcId="{61772242-BADE-4FC4-9557-FF8AE360253A}" destId="{3765265C-91C9-4754-B287-BC308DFEA7F9}" srcOrd="0" destOrd="0" presId="urn:microsoft.com/office/officeart/2005/8/layout/default"/>
    <dgm:cxn modelId="{F447E2CB-7CA6-4D5D-BD2D-7D83047E0276}" type="presOf" srcId="{9E80F775-1574-4AD6-86FC-6A52211BE28F}" destId="{952CE997-0027-4BB5-967B-9A68610F8361}" srcOrd="0" destOrd="0" presId="urn:microsoft.com/office/officeart/2005/8/layout/default"/>
    <dgm:cxn modelId="{A4311FE2-DAA7-4FBC-9650-1D905476DB3B}" srcId="{3467E603-A24F-488A-871D-FAB35EEB7E63}" destId="{9861C267-AB2A-4A2F-B7FE-B4282A4C332F}" srcOrd="2" destOrd="0" parTransId="{6A19F59F-1424-40B8-B8AB-3936334A6591}" sibTransId="{59C45ACA-58D4-4F39-A679-29531ED722F2}"/>
    <dgm:cxn modelId="{C3DE9D6C-5255-4668-9381-F9C38C0006C0}" type="presParOf" srcId="{27FF9AD3-0ADA-4E0D-A802-8357881D5935}" destId="{3765265C-91C9-4754-B287-BC308DFEA7F9}" srcOrd="0" destOrd="0" presId="urn:microsoft.com/office/officeart/2005/8/layout/default"/>
    <dgm:cxn modelId="{C297474A-FAFD-407E-ABDA-B2BF51CC996D}" type="presParOf" srcId="{27FF9AD3-0ADA-4E0D-A802-8357881D5935}" destId="{9805C5E4-6C0A-4B57-AB30-4F5C422BB993}" srcOrd="1" destOrd="0" presId="urn:microsoft.com/office/officeart/2005/8/layout/default"/>
    <dgm:cxn modelId="{54D699F6-E3BB-411A-A6BB-73416F1C59B4}" type="presParOf" srcId="{27FF9AD3-0ADA-4E0D-A802-8357881D5935}" destId="{3B7691ED-EB56-4656-B231-0FD3C851023B}" srcOrd="2" destOrd="0" presId="urn:microsoft.com/office/officeart/2005/8/layout/default"/>
    <dgm:cxn modelId="{E244AEAA-A2EA-4708-909E-94A20E672B29}" type="presParOf" srcId="{27FF9AD3-0ADA-4E0D-A802-8357881D5935}" destId="{F1C600DA-14D9-4A2C-AA98-F3FADCB5E613}" srcOrd="3" destOrd="0" presId="urn:microsoft.com/office/officeart/2005/8/layout/default"/>
    <dgm:cxn modelId="{45084BE1-1288-44C3-8BEF-0324A6F35A48}" type="presParOf" srcId="{27FF9AD3-0ADA-4E0D-A802-8357881D5935}" destId="{BAD973D0-31AA-419F-B647-E24EC2962FCC}" srcOrd="4" destOrd="0" presId="urn:microsoft.com/office/officeart/2005/8/layout/default"/>
    <dgm:cxn modelId="{21FECBEB-3AF2-4586-99DF-7AFD747A8FE2}" type="presParOf" srcId="{27FF9AD3-0ADA-4E0D-A802-8357881D5935}" destId="{68180C93-1A03-4BD8-93C8-DB77483A9193}" srcOrd="5" destOrd="0" presId="urn:microsoft.com/office/officeart/2005/8/layout/default"/>
    <dgm:cxn modelId="{1FD2827F-8AD5-4D0C-A016-095250EFAD5D}" type="presParOf" srcId="{27FF9AD3-0ADA-4E0D-A802-8357881D5935}" destId="{99E2DF2A-57E9-4E33-9E66-285FD1E668A8}" srcOrd="6" destOrd="0" presId="urn:microsoft.com/office/officeart/2005/8/layout/default"/>
    <dgm:cxn modelId="{58AB3E3B-553B-4463-A333-88123BD3153E}" type="presParOf" srcId="{27FF9AD3-0ADA-4E0D-A802-8357881D5935}" destId="{28D31471-B646-4C5E-9B48-E30678D2199F}" srcOrd="7" destOrd="0" presId="urn:microsoft.com/office/officeart/2005/8/layout/default"/>
    <dgm:cxn modelId="{611D1542-1441-451B-9965-FDDA346D9389}" type="presParOf" srcId="{27FF9AD3-0ADA-4E0D-A802-8357881D5935}" destId="{952CE997-0027-4BB5-967B-9A68610F836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65265C-91C9-4754-B287-BC308DFEA7F9}">
      <dsp:nvSpPr>
        <dsp:cNvPr id="0" name=""/>
        <dsp:cNvSpPr/>
      </dsp:nvSpPr>
      <dsp:spPr>
        <a:xfrm>
          <a:off x="0" y="0"/>
          <a:ext cx="3174999" cy="1904999"/>
        </a:xfrm>
        <a:prstGeom prst="rect">
          <a:avLst/>
        </a:prstGeom>
        <a:solidFill>
          <a:schemeClr val="bg2">
            <a:lumMod val="1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1600" kern="1200" dirty="0">
              <a:latin typeface="Poppins" panose="00000500000000000000" pitchFamily="2" charset="0"/>
              <a:cs typeface="Poppins" panose="00000500000000000000" pitchFamily="2" charset="0"/>
            </a:rPr>
            <a:t>Composição nutricional desbalanceada</a:t>
          </a:r>
        </a:p>
      </dsp:txBody>
      <dsp:txXfrm>
        <a:off x="0" y="0"/>
        <a:ext cx="3174999" cy="1904999"/>
      </dsp:txXfrm>
    </dsp:sp>
    <dsp:sp modelId="{3B7691ED-EB56-4656-B231-0FD3C851023B}">
      <dsp:nvSpPr>
        <dsp:cNvPr id="0" name=""/>
        <dsp:cNvSpPr/>
      </dsp:nvSpPr>
      <dsp:spPr>
        <a:xfrm>
          <a:off x="3492500" y="15346"/>
          <a:ext cx="3174999" cy="1904999"/>
        </a:xfrm>
        <a:prstGeom prst="rect">
          <a:avLst/>
        </a:prstGeom>
        <a:solidFill>
          <a:schemeClr val="bg2">
            <a:lumMod val="10000"/>
          </a:scheme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1600" kern="1200" dirty="0">
              <a:solidFill>
                <a:prstClr val="white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rPr>
            <a:t>Tendem a afetar negativamente a cultura, a vida social e o ambiente</a:t>
          </a:r>
        </a:p>
      </dsp:txBody>
      <dsp:txXfrm>
        <a:off x="3492500" y="15346"/>
        <a:ext cx="3174999" cy="1904999"/>
      </dsp:txXfrm>
    </dsp:sp>
    <dsp:sp modelId="{BAD973D0-31AA-419F-B647-E24EC2962FCC}">
      <dsp:nvSpPr>
        <dsp:cNvPr id="0" name=""/>
        <dsp:cNvSpPr/>
      </dsp:nvSpPr>
      <dsp:spPr>
        <a:xfrm>
          <a:off x="6985000" y="15346"/>
          <a:ext cx="3174999" cy="1904999"/>
        </a:xfrm>
        <a:prstGeom prst="rect">
          <a:avLst/>
        </a:prstGeom>
        <a:solidFill>
          <a:schemeClr val="bg2">
            <a:lumMod val="10000"/>
          </a:scheme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1600" kern="1200" dirty="0">
              <a:solidFill>
                <a:prstClr val="white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rPr>
            <a:t>Favorecem o consumo excessivo de calorias</a:t>
          </a:r>
        </a:p>
      </dsp:txBody>
      <dsp:txXfrm>
        <a:off x="6985000" y="15346"/>
        <a:ext cx="3174999" cy="1904999"/>
      </dsp:txXfrm>
    </dsp:sp>
    <dsp:sp modelId="{99E2DF2A-57E9-4E33-9E66-285FD1E668A8}">
      <dsp:nvSpPr>
        <dsp:cNvPr id="0" name=""/>
        <dsp:cNvSpPr/>
      </dsp:nvSpPr>
      <dsp:spPr>
        <a:xfrm>
          <a:off x="1746250" y="2237846"/>
          <a:ext cx="3174999" cy="1904999"/>
        </a:xfrm>
        <a:prstGeom prst="rect">
          <a:avLst/>
        </a:prstGeom>
        <a:solidFill>
          <a:schemeClr val="bg2">
            <a:lumMod val="10000"/>
          </a:scheme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1600" kern="1200" dirty="0">
              <a:solidFill>
                <a:prstClr val="white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rPr>
            <a:t>Os efeitos de longo prazo e o cumulativo da exposição a vários aditivos nem sempre são bem conhecidos</a:t>
          </a:r>
        </a:p>
      </dsp:txBody>
      <dsp:txXfrm>
        <a:off x="1746250" y="2237846"/>
        <a:ext cx="3174999" cy="1904999"/>
      </dsp:txXfrm>
    </dsp:sp>
    <dsp:sp modelId="{952CE997-0027-4BB5-967B-9A68610F8361}">
      <dsp:nvSpPr>
        <dsp:cNvPr id="0" name=""/>
        <dsp:cNvSpPr/>
      </dsp:nvSpPr>
      <dsp:spPr>
        <a:xfrm>
          <a:off x="5238750" y="2237845"/>
          <a:ext cx="3174999" cy="1904999"/>
        </a:xfrm>
        <a:prstGeom prst="rect">
          <a:avLst/>
        </a:prstGeom>
        <a:solidFill>
          <a:schemeClr val="bg2">
            <a:lumMod val="10000"/>
          </a:scheme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1600" kern="1200" dirty="0">
              <a:solidFill>
                <a:prstClr val="white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rPr>
            <a:t>Associados a doenças do coração, diabetes e câncer, entre outras</a:t>
          </a:r>
        </a:p>
      </dsp:txBody>
      <dsp:txXfrm>
        <a:off x="5238750" y="2237845"/>
        <a:ext cx="3174999" cy="19049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7416A-ECEE-7243-9133-CBEAC15E922F}" type="datetimeFigureOut">
              <a:rPr lang="pt-BR" smtClean="0"/>
              <a:t>30/10/2024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6F56A0-AC46-6A47-9153-7EA43CBD56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9332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9A711-AE2A-40EB-B2C4-E383235D8CC9}" type="datetimeFigureOut">
              <a:rPr lang="pt-BR" smtClean="0"/>
              <a:t>30/10/2024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D9B7A-42B0-499D-B578-362DFCEE8F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9859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9A711-AE2A-40EB-B2C4-E383235D8CC9}" type="datetimeFigureOut">
              <a:rPr lang="pt-BR" smtClean="0"/>
              <a:t>30/10/2024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D9B7A-42B0-499D-B578-362DFCEE8F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4606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9A711-AE2A-40EB-B2C4-E383235D8CC9}" type="datetimeFigureOut">
              <a:rPr lang="pt-BR" smtClean="0"/>
              <a:t>30/10/2024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D9B7A-42B0-499D-B578-362DFCEE8F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6483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6AE70-C455-7043-A2DC-26490AC89773}" type="datetime1">
              <a:rPr lang="pt-BR" smtClean="0"/>
              <a:t>30/10/2024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A26EB-E6FC-490D-BD39-16750F36D5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24281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6DBFC-E771-B84F-AC51-62CB9649A188}" type="datetime1">
              <a:rPr lang="pt-BR" smtClean="0"/>
              <a:t>30/10/2024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A26EB-E6FC-490D-BD39-16750F36D5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7593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CC933-3F7F-2D4C-A189-AAEB6C01A86A}" type="datetime1">
              <a:rPr lang="pt-BR" smtClean="0"/>
              <a:t>30/10/2024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A26EB-E6FC-490D-BD39-16750F36D5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94389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77177-A2DA-174E-8DA8-795AEBB8DB19}" type="datetime1">
              <a:rPr lang="pt-BR" smtClean="0"/>
              <a:t>30/10/2024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A26EB-E6FC-490D-BD39-16750F36D5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03048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0A490-E944-2E41-85AC-91C765BAAA17}" type="datetime1">
              <a:rPr lang="pt-BR" smtClean="0"/>
              <a:t>30/10/2024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A26EB-E6FC-490D-BD39-16750F36D5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61997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047CA-2EB5-5847-87A1-1C938D2937A5}" type="datetime1">
              <a:rPr lang="pt-BR" smtClean="0"/>
              <a:t>30/10/2024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A26EB-E6FC-490D-BD39-16750F36D5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72571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1E31-9C87-BC41-9991-C777A6DBCCC9}" type="datetime1">
              <a:rPr lang="pt-BR" smtClean="0"/>
              <a:t>30/10/2024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A26EB-E6FC-490D-BD39-16750F36D5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90958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FF6AA-7E9A-E341-9957-ADD18B969310}" type="datetime1">
              <a:rPr lang="pt-BR" smtClean="0"/>
              <a:t>30/10/2024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A26EB-E6FC-490D-BD39-16750F36D5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4060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9A711-AE2A-40EB-B2C4-E383235D8CC9}" type="datetimeFigureOut">
              <a:rPr lang="pt-BR" smtClean="0"/>
              <a:t>30/10/2024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D9B7A-42B0-499D-B578-362DFCEE8F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92354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D16A3-CEDB-3C4D-A0D4-677B180978A7}" type="datetime1">
              <a:rPr lang="pt-BR" smtClean="0"/>
              <a:t>30/10/2024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A26EB-E6FC-490D-BD39-16750F36D5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09259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FECA8-45C4-6840-870D-4368BF3F64D5}" type="datetime1">
              <a:rPr lang="pt-BR" smtClean="0"/>
              <a:t>30/10/2024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A26EB-E6FC-490D-BD39-16750F36D5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75148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A5A48-4C0A-BE4F-87B2-298A53718D84}" type="datetime1">
              <a:rPr lang="pt-BR" smtClean="0"/>
              <a:t>30/10/2024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A26EB-E6FC-490D-BD39-16750F36D5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01510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4710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4133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7979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4206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4820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9183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036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9A711-AE2A-40EB-B2C4-E383235D8CC9}" type="datetimeFigureOut">
              <a:rPr lang="pt-BR" smtClean="0"/>
              <a:t>30/10/2024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D9B7A-42B0-499D-B578-362DFCEE8F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63053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1220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2903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2945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7860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3025530E-0046-C636-47C8-E7A1418F872D}"/>
              </a:ext>
            </a:extLst>
          </p:cNvPr>
          <p:cNvSpPr/>
          <p:nvPr userDrawn="1"/>
        </p:nvSpPr>
        <p:spPr>
          <a:xfrm>
            <a:off x="0" y="6069726"/>
            <a:ext cx="12192000" cy="788275"/>
          </a:xfrm>
          <a:prstGeom prst="rect">
            <a:avLst/>
          </a:prstGeom>
          <a:solidFill>
            <a:srgbClr val="36BAC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F5C35B2B-8095-2CF0-F988-3971DF9113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280" y="-155315"/>
            <a:ext cx="3455721" cy="1984115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48D207CB-34BA-6A1C-4502-9EF69AFC50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593" y="3972911"/>
            <a:ext cx="3611407" cy="211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3991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32F6-ADB5-4DAA-91A6-D81C47CF0A82}" type="datetimeFigureOut">
              <a:rPr lang="pt-BR" smtClean="0"/>
              <a:t>30/10/2024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740D-AF98-4E86-96E2-68426E4510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99942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32F6-ADB5-4DAA-91A6-D81C47CF0A82}" type="datetimeFigureOut">
              <a:rPr lang="pt-BR" smtClean="0"/>
              <a:t>30/10/2024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740D-AF98-4E86-96E2-68426E4510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61918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32F6-ADB5-4DAA-91A6-D81C47CF0A82}" type="datetimeFigureOut">
              <a:rPr lang="pt-BR" smtClean="0"/>
              <a:t>30/10/2024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740D-AF98-4E86-96E2-68426E4510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97099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32F6-ADB5-4DAA-91A6-D81C47CF0A82}" type="datetimeFigureOut">
              <a:rPr lang="pt-BR" smtClean="0"/>
              <a:t>30/10/2024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740D-AF98-4E86-96E2-68426E4510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54048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32F6-ADB5-4DAA-91A6-D81C47CF0A82}" type="datetimeFigureOut">
              <a:rPr lang="pt-BR" smtClean="0"/>
              <a:t>30/10/2024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740D-AF98-4E86-96E2-68426E4510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5603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9A711-AE2A-40EB-B2C4-E383235D8CC9}" type="datetimeFigureOut">
              <a:rPr lang="pt-BR" smtClean="0"/>
              <a:t>30/10/2024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D9B7A-42B0-499D-B578-362DFCEE8F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66462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32F6-ADB5-4DAA-91A6-D81C47CF0A82}" type="datetimeFigureOut">
              <a:rPr lang="pt-BR" smtClean="0"/>
              <a:t>30/10/2024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740D-AF98-4E86-96E2-68426E4510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17954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32F6-ADB5-4DAA-91A6-D81C47CF0A82}" type="datetimeFigureOut">
              <a:rPr lang="pt-BR" smtClean="0"/>
              <a:t>30/10/2024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740D-AF98-4E86-96E2-68426E4510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85283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32F6-ADB5-4DAA-91A6-D81C47CF0A82}" type="datetimeFigureOut">
              <a:rPr lang="pt-BR" smtClean="0"/>
              <a:t>30/10/2024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740D-AF98-4E86-96E2-68426E4510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20189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32F6-ADB5-4DAA-91A6-D81C47CF0A82}" type="datetimeFigureOut">
              <a:rPr lang="pt-BR" smtClean="0"/>
              <a:t>30/10/2024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740D-AF98-4E86-96E2-68426E4510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64389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32F6-ADB5-4DAA-91A6-D81C47CF0A82}" type="datetimeFigureOut">
              <a:rPr lang="pt-BR" smtClean="0"/>
              <a:t>30/10/2024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740D-AF98-4E86-96E2-68426E4510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71678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32F6-ADB5-4DAA-91A6-D81C47CF0A82}" type="datetimeFigureOut">
              <a:rPr lang="pt-BR" smtClean="0"/>
              <a:t>30/10/2024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740D-AF98-4E86-96E2-68426E4510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81833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6AE70-C455-7043-A2DC-26490AC89773}" type="datetime1">
              <a:rPr lang="pt-BR" smtClean="0"/>
              <a:t>30/10/2024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A26EB-E6FC-490D-BD39-16750F36D5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85246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6DBFC-E771-B84F-AC51-62CB9649A188}" type="datetime1">
              <a:rPr lang="pt-BR" smtClean="0"/>
              <a:t>30/10/2024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A26EB-E6FC-490D-BD39-16750F36D5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1721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CC933-3F7F-2D4C-A189-AAEB6C01A86A}" type="datetime1">
              <a:rPr lang="pt-BR" smtClean="0"/>
              <a:t>30/10/2024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A26EB-E6FC-490D-BD39-16750F36D5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31561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77177-A2DA-174E-8DA8-795AEBB8DB19}" type="datetime1">
              <a:rPr lang="pt-BR" smtClean="0"/>
              <a:t>30/10/2024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A26EB-E6FC-490D-BD39-16750F36D5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057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9A711-AE2A-40EB-B2C4-E383235D8CC9}" type="datetimeFigureOut">
              <a:rPr lang="pt-BR" smtClean="0"/>
              <a:t>30/10/2024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D9B7A-42B0-499D-B578-362DFCEE8F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523108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0A490-E944-2E41-85AC-91C765BAAA17}" type="datetime1">
              <a:rPr lang="pt-BR" smtClean="0"/>
              <a:t>30/10/2024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A26EB-E6FC-490D-BD39-16750F36D5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46389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047CA-2EB5-5847-87A1-1C938D2937A5}" type="datetime1">
              <a:rPr lang="pt-BR" smtClean="0"/>
              <a:t>30/10/2024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A26EB-E6FC-490D-BD39-16750F36D5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7380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1E31-9C87-BC41-9991-C777A6DBCCC9}" type="datetime1">
              <a:rPr lang="pt-BR" smtClean="0"/>
              <a:t>30/10/2024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A26EB-E6FC-490D-BD39-16750F36D5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14845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FF6AA-7E9A-E341-9957-ADD18B969310}" type="datetime1">
              <a:rPr lang="pt-BR" smtClean="0"/>
              <a:t>30/10/2024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A26EB-E6FC-490D-BD39-16750F36D5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89642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D16A3-CEDB-3C4D-A0D4-677B180978A7}" type="datetime1">
              <a:rPr lang="pt-BR" smtClean="0"/>
              <a:t>30/10/2024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A26EB-E6FC-490D-BD39-16750F36D5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37249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FECA8-45C4-6840-870D-4368BF3F64D5}" type="datetime1">
              <a:rPr lang="pt-BR" smtClean="0"/>
              <a:t>30/10/2024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A26EB-E6FC-490D-BD39-16750F36D5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05790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A5A48-4C0A-BE4F-87B2-298A53718D84}" type="datetime1">
              <a:rPr lang="pt-BR" smtClean="0"/>
              <a:t>30/10/2024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A26EB-E6FC-490D-BD39-16750F36D5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070233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9A711-AE2A-40EB-B2C4-E383235D8CC9}" type="datetimeFigureOut">
              <a:rPr lang="pt-BR" smtClean="0"/>
              <a:t>30/10/2024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D9B7A-42B0-499D-B578-362DFCEE8F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762716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9A711-AE2A-40EB-B2C4-E383235D8CC9}" type="datetimeFigureOut">
              <a:rPr lang="pt-BR" smtClean="0"/>
              <a:t>30/10/2024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D9B7A-42B0-499D-B578-362DFCEE8F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756074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9A711-AE2A-40EB-B2C4-E383235D8CC9}" type="datetimeFigureOut">
              <a:rPr lang="pt-BR" smtClean="0"/>
              <a:t>30/10/2024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D9B7A-42B0-499D-B578-362DFCEE8F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9782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9A711-AE2A-40EB-B2C4-E383235D8CC9}" type="datetimeFigureOut">
              <a:rPr lang="pt-BR" smtClean="0"/>
              <a:t>30/10/2024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D9B7A-42B0-499D-B578-362DFCEE8F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940727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9A711-AE2A-40EB-B2C4-E383235D8CC9}" type="datetimeFigureOut">
              <a:rPr lang="pt-BR" smtClean="0"/>
              <a:t>30/10/2024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D9B7A-42B0-499D-B578-362DFCEE8F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872676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9A711-AE2A-40EB-B2C4-E383235D8CC9}" type="datetimeFigureOut">
              <a:rPr lang="pt-BR" smtClean="0"/>
              <a:t>30/10/2024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D9B7A-42B0-499D-B578-362DFCEE8F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396743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9A711-AE2A-40EB-B2C4-E383235D8CC9}" type="datetimeFigureOut">
              <a:rPr lang="pt-BR" smtClean="0"/>
              <a:t>30/10/2024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D9B7A-42B0-499D-B578-362DFCEE8F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346420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9A711-AE2A-40EB-B2C4-E383235D8CC9}" type="datetimeFigureOut">
              <a:rPr lang="pt-BR" smtClean="0"/>
              <a:t>30/10/2024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D9B7A-42B0-499D-B578-362DFCEE8F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606804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9A711-AE2A-40EB-B2C4-E383235D8CC9}" type="datetimeFigureOut">
              <a:rPr lang="pt-BR" smtClean="0"/>
              <a:t>30/10/2024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D9B7A-42B0-499D-B578-362DFCEE8F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83785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9A711-AE2A-40EB-B2C4-E383235D8CC9}" type="datetimeFigureOut">
              <a:rPr lang="pt-BR" smtClean="0"/>
              <a:t>30/10/2024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D9B7A-42B0-499D-B578-362DFCEE8F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379813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9A711-AE2A-40EB-B2C4-E383235D8CC9}" type="datetimeFigureOut">
              <a:rPr lang="pt-BR" smtClean="0"/>
              <a:t>30/10/2024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D9B7A-42B0-499D-B578-362DFCEE8F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837024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9A711-AE2A-40EB-B2C4-E383235D8CC9}" type="datetimeFigureOut">
              <a:rPr lang="pt-BR" smtClean="0"/>
              <a:t>30/10/2024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D9B7A-42B0-499D-B578-362DFCEE8F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200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9A711-AE2A-40EB-B2C4-E383235D8CC9}" type="datetimeFigureOut">
              <a:rPr lang="pt-BR" smtClean="0"/>
              <a:t>30/10/2024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D9B7A-42B0-499D-B578-362DFCEE8F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8562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9A711-AE2A-40EB-B2C4-E383235D8CC9}" type="datetimeFigureOut">
              <a:rPr lang="pt-BR" smtClean="0"/>
              <a:t>30/10/2024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D9B7A-42B0-499D-B578-362DFCEE8F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3588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9A711-AE2A-40EB-B2C4-E383235D8CC9}" type="datetimeFigureOut">
              <a:rPr lang="pt-BR" smtClean="0"/>
              <a:t>30/10/2024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D9B7A-42B0-499D-B578-362DFCEE8F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769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9A711-AE2A-40EB-B2C4-E383235D8CC9}" type="datetimeFigureOut">
              <a:rPr lang="pt-BR" smtClean="0"/>
              <a:t>30/10/2024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D9B7A-42B0-499D-B578-362DFCEE8FDF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530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F05BF-86B8-BC41-92E5-8D78C41147E8}" type="datetime1">
              <a:rPr lang="pt-BR" smtClean="0"/>
              <a:t>30/10/2024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A26EB-E6FC-490D-BD39-16750F36D5B4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5" b="4266"/>
          <a:stretch/>
        </p:blipFill>
        <p:spPr>
          <a:xfrm>
            <a:off x="-1" y="0"/>
            <a:ext cx="12178203" cy="685800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5821984"/>
            <a:ext cx="2112264" cy="1036015"/>
          </a:xfrm>
          <a:prstGeom prst="rect">
            <a:avLst/>
          </a:prstGeom>
        </p:spPr>
      </p:pic>
      <p:sp>
        <p:nvSpPr>
          <p:cNvPr id="11" name="Retângulo 10"/>
          <p:cNvSpPr/>
          <p:nvPr userDrawn="1"/>
        </p:nvSpPr>
        <p:spPr>
          <a:xfrm>
            <a:off x="1819656" y="6428232"/>
            <a:ext cx="1042416" cy="2932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1951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555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79" r:id="rId12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132F6-ADB5-4DAA-91A6-D81C47CF0A82}" type="datetimeFigureOut">
              <a:rPr lang="pt-BR" smtClean="0"/>
              <a:t>30/10/2024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E740D-AF98-4E86-96E2-68426E4510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0792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F05BF-86B8-BC41-92E5-8D78C41147E8}" type="datetime1">
              <a:rPr lang="pt-BR" smtClean="0"/>
              <a:t>30/10/2024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A26EB-E6FC-490D-BD39-16750F36D5B4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5" b="4266"/>
          <a:stretch/>
        </p:blipFill>
        <p:spPr>
          <a:xfrm>
            <a:off x="-1" y="0"/>
            <a:ext cx="12178203" cy="685800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5821984"/>
            <a:ext cx="2112264" cy="1036015"/>
          </a:xfrm>
          <a:prstGeom prst="rect">
            <a:avLst/>
          </a:prstGeom>
        </p:spPr>
      </p:pic>
      <p:sp>
        <p:nvSpPr>
          <p:cNvPr id="11" name="Retângulo 10"/>
          <p:cNvSpPr/>
          <p:nvPr userDrawn="1"/>
        </p:nvSpPr>
        <p:spPr>
          <a:xfrm>
            <a:off x="1819656" y="6428232"/>
            <a:ext cx="1042416" cy="2932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7659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9A711-AE2A-40EB-B2C4-E383235D8CC9}" type="datetimeFigureOut">
              <a:rPr lang="pt-BR" smtClean="0"/>
              <a:t>30/10/2024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D9B7A-42B0-499D-B578-362DFCEE8FDF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817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ailto:gabinete.sesan@mds.gov.br" TargetMode="External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9" t="33505" r="8093" b="34565"/>
          <a:stretch/>
        </p:blipFill>
        <p:spPr>
          <a:xfrm>
            <a:off x="702529" y="5475249"/>
            <a:ext cx="3866788" cy="836342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277786" y="2228671"/>
            <a:ext cx="6812096" cy="32624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Secretaria Nacional de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Segurança Alimentar e Nutricional</a:t>
            </a:r>
          </a:p>
          <a:p>
            <a:pPr>
              <a:defRPr/>
            </a:pPr>
            <a:endParaRPr lang="pt-BR" sz="3600" b="1" dirty="0">
              <a:solidFill>
                <a:prstClr val="black"/>
              </a:solidFill>
              <a:latin typeface="Calibri"/>
              <a:ea typeface="Open Sans"/>
              <a:cs typeface="Open Sans"/>
            </a:endParaRPr>
          </a:p>
          <a:p>
            <a:pPr algn="ctr">
              <a:defRPr/>
            </a:pPr>
            <a:r>
              <a:rPr lang="pt-BR" sz="2000" b="1" dirty="0">
                <a:solidFill>
                  <a:srgbClr val="242424"/>
                </a:solidFill>
                <a:latin typeface="Segoe UI"/>
                <a:ea typeface="Open Sans"/>
                <a:cs typeface="Segoe UI"/>
              </a:rPr>
              <a:t>AUDIÊNCIA PÚBLICA - CCJ (REFORMA TRIBUTÁRIA)</a:t>
            </a:r>
            <a:endParaRPr lang="pt-BR" sz="2000" dirty="0">
              <a:solidFill>
                <a:prstClr val="black"/>
              </a:solidFill>
              <a:latin typeface="Segoe UI"/>
              <a:ea typeface="Open Sans"/>
              <a:cs typeface="Segoe UI"/>
            </a:endParaRPr>
          </a:p>
          <a:p>
            <a:pPr algn="ctr">
              <a:defRPr/>
            </a:pPr>
            <a:r>
              <a:rPr lang="pt-BR" sz="2200" b="1" dirty="0">
                <a:solidFill>
                  <a:srgbClr val="000000"/>
                </a:solidFill>
                <a:latin typeface="Calibri"/>
                <a:ea typeface="Open Sans"/>
                <a:cs typeface="Calibri"/>
              </a:rPr>
              <a:t>31/10/2024 Brasília (DF)</a:t>
            </a:r>
            <a:endParaRPr lang="en-US" sz="2200" dirty="0">
              <a:solidFill>
                <a:srgbClr val="000000"/>
              </a:solidFill>
              <a:latin typeface="Calibri"/>
              <a:ea typeface="Open Sans"/>
              <a:cs typeface="Calibri"/>
            </a:endParaRPr>
          </a:p>
          <a:p>
            <a:pPr algn="ctr">
              <a:defRPr/>
            </a:pPr>
            <a:endParaRPr lang="pt-BR" sz="2000" b="1" dirty="0">
              <a:solidFill>
                <a:srgbClr val="242424"/>
              </a:solidFill>
              <a:latin typeface="Segoe UI"/>
              <a:ea typeface="Open Sans"/>
              <a:cs typeface="Segoe UI"/>
            </a:endParaRPr>
          </a:p>
          <a:p>
            <a:pPr>
              <a:defRPr/>
            </a:pPr>
            <a:endParaRPr lang="pt-BR" sz="3600" b="1" dirty="0">
              <a:solidFill>
                <a:prstClr val="black"/>
              </a:solidFill>
              <a:latin typeface="Calibri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949716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93064" y="127000"/>
            <a:ext cx="11897336" cy="12312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/>
            <a:r>
              <a:rPr lang="en-US" sz="4667" dirty="0">
                <a:solidFill>
                  <a:prstClr val="black"/>
                </a:solidFill>
                <a:latin typeface="Poppins Ultra-Bold"/>
              </a:rPr>
              <a:t>Nova Cesta Básica</a:t>
            </a:r>
          </a:p>
          <a:p>
            <a:pPr defTabSz="609630"/>
            <a:r>
              <a:rPr lang="en-US" sz="3334" dirty="0">
                <a:solidFill>
                  <a:prstClr val="black"/>
                </a:solidFill>
                <a:latin typeface="Poppins Ultra-Bold"/>
              </a:rPr>
              <a:t>PROMOÇÃO DA ALIMENTAÇÃO SAUDÁVEL E ADEQUADA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2D419DAA-AC3B-9F9B-AB3B-53908F1B27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1677657"/>
              </p:ext>
            </p:extLst>
          </p:nvPr>
        </p:nvGraphicFramePr>
        <p:xfrm>
          <a:off x="217292" y="1549400"/>
          <a:ext cx="7700475" cy="5125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30830D77-C35F-41A1-6D25-FD8F77655BB3}"/>
              </a:ext>
            </a:extLst>
          </p:cNvPr>
          <p:cNvSpPr txBox="1"/>
          <p:nvPr/>
        </p:nvSpPr>
        <p:spPr>
          <a:xfrm>
            <a:off x="8898335" y="2209800"/>
            <a:ext cx="2857805" cy="1323439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defTabSz="609630">
              <a:buClr>
                <a:srgbClr val="000000"/>
              </a:buClr>
              <a:defRPr/>
            </a:pPr>
            <a:r>
              <a:rPr lang="pt-BR" sz="1600" kern="0" dirty="0">
                <a:solidFill>
                  <a:srgbClr val="000000"/>
                </a:solidFill>
                <a:latin typeface="Poppins" panose="00000500000000000000" pitchFamily="2" charset="0"/>
                <a:ea typeface="Roboto Slab" pitchFamily="2" charset="0"/>
                <a:cs typeface="Poppins" panose="00000500000000000000" pitchFamily="2" charset="0"/>
                <a:sym typeface="Arial"/>
              </a:rPr>
              <a:t>Maior consumo de alimentos in natura e minimamente processados entre famílias de menor renda.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5F2349A-3EE6-5C08-A1B3-4C8B8A9A9995}"/>
              </a:ext>
            </a:extLst>
          </p:cNvPr>
          <p:cNvSpPr txBox="1"/>
          <p:nvPr/>
        </p:nvSpPr>
        <p:spPr>
          <a:xfrm>
            <a:off x="8898335" y="3835400"/>
            <a:ext cx="3258228" cy="2062103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 kumimoji="0" sz="2400" b="1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ea typeface="Roboto Slab" pitchFamily="2" charset="0"/>
                <a:cs typeface="Poppins" panose="00000500000000000000" pitchFamily="2" charset="0"/>
              </a:defRPr>
            </a:lvl1pPr>
          </a:lstStyle>
          <a:p>
            <a:pPr defTabSz="609630"/>
            <a:r>
              <a:rPr lang="pt-BR" sz="1600" b="0" dirty="0">
                <a:sym typeface="Arial"/>
              </a:rPr>
              <a:t>Em relação aos alimentos ultraprocessados, com a exceção de biscoitos salgados e margarina, todos os demais subgrupos aumentam sua participação no total calórico com o aumento da renda. </a:t>
            </a:r>
          </a:p>
        </p:txBody>
      </p:sp>
      <p:pic>
        <p:nvPicPr>
          <p:cNvPr id="7" name="Gráfico 6" descr="Círculo com seta para a esquerda estrutura de tópicos">
            <a:extLst>
              <a:ext uri="{FF2B5EF4-FFF2-40B4-BE49-F238E27FC236}">
                <a16:creationId xmlns:a16="http://schemas.microsoft.com/office/drawing/2014/main" id="{47A971B1-3C4E-F31A-A35A-9D6E2CD470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36335" y="2475131"/>
            <a:ext cx="762000" cy="762000"/>
          </a:xfrm>
          <a:prstGeom prst="rect">
            <a:avLst/>
          </a:prstGeom>
        </p:spPr>
      </p:pic>
      <p:pic>
        <p:nvPicPr>
          <p:cNvPr id="9" name="Gráfico 8" descr="Círculo com seta para a esquerda estrutura de tópicos">
            <a:extLst>
              <a:ext uri="{FF2B5EF4-FFF2-40B4-BE49-F238E27FC236}">
                <a16:creationId xmlns:a16="http://schemas.microsoft.com/office/drawing/2014/main" id="{9EAD7166-631D-DF73-1F77-C856972379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36335" y="4293975"/>
            <a:ext cx="762000" cy="762000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DC76AF54-915D-CCFE-3DCE-486A1B46D36B}"/>
              </a:ext>
            </a:extLst>
          </p:cNvPr>
          <p:cNvSpPr txBox="1"/>
          <p:nvPr/>
        </p:nvSpPr>
        <p:spPr>
          <a:xfrm>
            <a:off x="193064" y="6467021"/>
            <a:ext cx="1345325" cy="23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>
              <a:buClr>
                <a:srgbClr val="000000"/>
              </a:buClr>
              <a:defRPr/>
            </a:pPr>
            <a:r>
              <a:rPr lang="pt-BR" sz="933" kern="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POF 2017-2018</a:t>
            </a:r>
          </a:p>
        </p:txBody>
      </p:sp>
    </p:spTree>
    <p:extLst>
      <p:ext uri="{BB962C8B-B14F-4D97-AF65-F5344CB8AC3E}">
        <p14:creationId xmlns:p14="http://schemas.microsoft.com/office/powerpoint/2010/main" val="2214194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93064" y="127000"/>
            <a:ext cx="11897336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667" dirty="0">
                <a:latin typeface="Poppins Ultra-Bold"/>
              </a:rPr>
              <a:t>Nova Cesta Básica</a:t>
            </a:r>
          </a:p>
          <a:p>
            <a:pPr algn="l"/>
            <a:r>
              <a:rPr lang="en-US" sz="3334" dirty="0">
                <a:latin typeface="Poppins Ultra-Bold"/>
              </a:rPr>
              <a:t>PROMOÇÃO DA ALIMENTAÇÃO SAUDÁVEL E ADEQUADA</a:t>
            </a:r>
          </a:p>
        </p:txBody>
      </p:sp>
      <p:pic>
        <p:nvPicPr>
          <p:cNvPr id="7" name="Gráfico 6" descr="Círculo com seta para a esquerda estrutura de tópicos">
            <a:extLst>
              <a:ext uri="{FF2B5EF4-FFF2-40B4-BE49-F238E27FC236}">
                <a16:creationId xmlns:a16="http://schemas.microsoft.com/office/drawing/2014/main" id="{47A971B1-3C4E-F31A-A35A-9D6E2CD470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65600" y="3310238"/>
            <a:ext cx="762000" cy="762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5C23F944-A662-9C9A-8BFE-231A419D3F74}"/>
              </a:ext>
            </a:extLst>
          </p:cNvPr>
          <p:cNvSpPr txBox="1"/>
          <p:nvPr/>
        </p:nvSpPr>
        <p:spPr>
          <a:xfrm>
            <a:off x="170400" y="3310238"/>
            <a:ext cx="3690401" cy="33855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800" dirty="0">
                <a:sym typeface="Arial"/>
              </a:rPr>
              <a:t>Entre as famílias de </a:t>
            </a:r>
            <a:r>
              <a:rPr lang="pt-BR" sz="800" b="1" u="sng" dirty="0">
                <a:sym typeface="Arial"/>
              </a:rPr>
              <a:t>MENOR RENDA</a:t>
            </a:r>
            <a:r>
              <a:rPr lang="pt-BR" sz="800" dirty="0">
                <a:sym typeface="Arial"/>
              </a:rPr>
              <a:t>, foi observado uma MAIOR participação no total calórico dos seguintes subgrupos de alimentos: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E9182817-9EC3-9C2F-93FD-D745A0D808D6}"/>
              </a:ext>
            </a:extLst>
          </p:cNvPr>
          <p:cNvGraphicFramePr/>
          <p:nvPr/>
        </p:nvGraphicFramePr>
        <p:xfrm>
          <a:off x="5011201" y="1452483"/>
          <a:ext cx="7010400" cy="492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CaixaDeTexto 9">
            <a:extLst>
              <a:ext uri="{FF2B5EF4-FFF2-40B4-BE49-F238E27FC236}">
                <a16:creationId xmlns:a16="http://schemas.microsoft.com/office/drawing/2014/main" id="{DAB6E1BB-029C-3A57-B632-8092213BB3F6}"/>
              </a:ext>
            </a:extLst>
          </p:cNvPr>
          <p:cNvSpPr txBox="1"/>
          <p:nvPr/>
        </p:nvSpPr>
        <p:spPr>
          <a:xfrm>
            <a:off x="10735697" y="6380084"/>
            <a:ext cx="1345325" cy="23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9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POF 2017-2018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C984C01-D781-1237-2F1B-87608D5B4401}"/>
              </a:ext>
            </a:extLst>
          </p:cNvPr>
          <p:cNvSpPr txBox="1"/>
          <p:nvPr/>
        </p:nvSpPr>
        <p:spPr>
          <a:xfrm>
            <a:off x="94566" y="2864265"/>
            <a:ext cx="4833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b="1" dirty="0">
                <a:latin typeface="Poppins" panose="00000500000000000000" pitchFamily="2" charset="0"/>
                <a:ea typeface="Tahoma" panose="020B0604030504040204" pitchFamily="34" charset="0"/>
                <a:cs typeface="Poppins" panose="00000500000000000000" pitchFamily="2" charset="0"/>
              </a:rPr>
              <a:t>DADOS DA AQUISIÇÃO DOMICILIAR</a:t>
            </a:r>
          </a:p>
        </p:txBody>
      </p:sp>
    </p:spTree>
    <p:extLst>
      <p:ext uri="{BB962C8B-B14F-4D97-AF65-F5344CB8AC3E}">
        <p14:creationId xmlns:p14="http://schemas.microsoft.com/office/powerpoint/2010/main" val="3351069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93064" y="127000"/>
            <a:ext cx="11897336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667" dirty="0">
                <a:latin typeface="Poppins Ultra-Bold"/>
              </a:rPr>
              <a:t>Nova Cesta Básica</a:t>
            </a:r>
          </a:p>
          <a:p>
            <a:pPr algn="l"/>
            <a:r>
              <a:rPr lang="en-US" sz="3334" dirty="0">
                <a:latin typeface="Poppins Ultra-Bold"/>
              </a:rPr>
              <a:t>PROMOÇÃO DA ALIMENTAÇÃO SAUDÁVEL E ADEQUADA</a:t>
            </a:r>
          </a:p>
        </p:txBody>
      </p:sp>
      <p:pic>
        <p:nvPicPr>
          <p:cNvPr id="7" name="Gráfico 6" descr="Círculo com seta para a esquerda estrutura de tópicos">
            <a:extLst>
              <a:ext uri="{FF2B5EF4-FFF2-40B4-BE49-F238E27FC236}">
                <a16:creationId xmlns:a16="http://schemas.microsoft.com/office/drawing/2014/main" id="{47A971B1-3C4E-F31A-A35A-9D6E2CD470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65600" y="3310238"/>
            <a:ext cx="762000" cy="762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5C23F944-A662-9C9A-8BFE-231A419D3F74}"/>
              </a:ext>
            </a:extLst>
          </p:cNvPr>
          <p:cNvSpPr txBox="1"/>
          <p:nvPr/>
        </p:nvSpPr>
        <p:spPr>
          <a:xfrm>
            <a:off x="170400" y="3310238"/>
            <a:ext cx="3690401" cy="33855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800" dirty="0">
                <a:sym typeface="Arial"/>
              </a:rPr>
              <a:t>Entre as famílias de </a:t>
            </a:r>
            <a:r>
              <a:rPr lang="pt-BR" sz="800" b="1" u="sng" dirty="0">
                <a:sym typeface="Arial"/>
              </a:rPr>
              <a:t>MAIOR RENDA</a:t>
            </a:r>
            <a:r>
              <a:rPr lang="pt-BR" sz="800" dirty="0">
                <a:sym typeface="Arial"/>
              </a:rPr>
              <a:t>, foi observado uma MAIOR participação no total calórico dos seguintes subgrupos de alimentos: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AB6E1BB-029C-3A57-B632-8092213BB3F6}"/>
              </a:ext>
            </a:extLst>
          </p:cNvPr>
          <p:cNvSpPr txBox="1"/>
          <p:nvPr/>
        </p:nvSpPr>
        <p:spPr>
          <a:xfrm>
            <a:off x="10703800" y="6594488"/>
            <a:ext cx="1345325" cy="23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9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POF 2017-2018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C984C01-D781-1237-2F1B-87608D5B4401}"/>
              </a:ext>
            </a:extLst>
          </p:cNvPr>
          <p:cNvSpPr txBox="1"/>
          <p:nvPr/>
        </p:nvSpPr>
        <p:spPr>
          <a:xfrm>
            <a:off x="94566" y="2864265"/>
            <a:ext cx="4833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b="1" dirty="0">
                <a:latin typeface="Poppins" panose="00000500000000000000" pitchFamily="2" charset="0"/>
                <a:ea typeface="Tahoma" panose="020B0604030504040204" pitchFamily="34" charset="0"/>
                <a:cs typeface="Poppins" panose="00000500000000000000" pitchFamily="2" charset="0"/>
              </a:rPr>
              <a:t>DADOS DA AQUISIÇÃO DOMICILIAR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FDF21A96-7573-C607-FE90-354B1EE99C38}"/>
              </a:ext>
            </a:extLst>
          </p:cNvPr>
          <p:cNvGrpSpPr/>
          <p:nvPr/>
        </p:nvGrpSpPr>
        <p:grpSpPr>
          <a:xfrm>
            <a:off x="4165600" y="1358106"/>
            <a:ext cx="7604125" cy="5338974"/>
            <a:chOff x="6096000" y="584166"/>
            <a:chExt cx="12192000" cy="8128000"/>
          </a:xfrm>
        </p:grpSpPr>
        <p:graphicFrame>
          <p:nvGraphicFramePr>
            <p:cNvPr id="12" name="Gráfico 11">
              <a:extLst>
                <a:ext uri="{FF2B5EF4-FFF2-40B4-BE49-F238E27FC236}">
                  <a16:creationId xmlns:a16="http://schemas.microsoft.com/office/drawing/2014/main" id="{B137A476-0110-DA7E-1AF2-A0083E66BCE2}"/>
                </a:ext>
              </a:extLst>
            </p:cNvPr>
            <p:cNvGraphicFramePr/>
            <p:nvPr/>
          </p:nvGraphicFramePr>
          <p:xfrm>
            <a:off x="6096000" y="584166"/>
            <a:ext cx="12192000" cy="8128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8C53D6D5-37FF-A545-0EA0-97A9DB890434}"/>
                </a:ext>
              </a:extLst>
            </p:cNvPr>
            <p:cNvSpPr txBox="1"/>
            <p:nvPr/>
          </p:nvSpPr>
          <p:spPr>
            <a:xfrm>
              <a:off x="7654154" y="2970296"/>
              <a:ext cx="2664372" cy="374845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200" dirty="0">
                  <a:latin typeface="Poppins" panose="00000500000000000000" pitchFamily="2" charset="0"/>
                  <a:ea typeface="Roboto Slab" pitchFamily="2" charset="0"/>
                  <a:cs typeface="Poppins" panose="00000500000000000000" pitchFamily="2" charset="0"/>
                </a:rPr>
                <a:t>Raízes e tubérculos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8382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93064" y="127000"/>
            <a:ext cx="11897336" cy="12312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/>
            <a:r>
              <a:rPr lang="en-US" sz="4667" dirty="0">
                <a:solidFill>
                  <a:prstClr val="black"/>
                </a:solidFill>
                <a:latin typeface="Poppins Ultra-Bold"/>
              </a:rPr>
              <a:t>Nova Cesta Básica</a:t>
            </a:r>
          </a:p>
          <a:p>
            <a:pPr defTabSz="609630"/>
            <a:r>
              <a:rPr lang="en-US" sz="3334" dirty="0">
                <a:solidFill>
                  <a:prstClr val="black"/>
                </a:solidFill>
                <a:latin typeface="Poppins Ultra-Bold"/>
              </a:rPr>
              <a:t>PROMOÇÃO DA ALIMENTAÇÃO SAUDÁVEL E ADEQUADA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C67C28C-BCD3-F33F-EC8C-79F1FFA961B3}"/>
              </a:ext>
            </a:extLst>
          </p:cNvPr>
          <p:cNvSpPr txBox="1"/>
          <p:nvPr/>
        </p:nvSpPr>
        <p:spPr>
          <a:xfrm>
            <a:off x="696687" y="3589502"/>
            <a:ext cx="10375640" cy="153477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600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O</a:t>
            </a:r>
            <a:r>
              <a:rPr lang="pt-BR" sz="1600" b="0" i="0" dirty="0">
                <a:solidFill>
                  <a:srgbClr val="000000"/>
                </a:solidFill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s </a:t>
            </a:r>
            <a:r>
              <a:rPr lang="pt-BR" sz="1600" b="1" i="0" dirty="0">
                <a:solidFill>
                  <a:srgbClr val="000000"/>
                </a:solidFill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alimentos que agora compõem a cesta básica</a:t>
            </a:r>
            <a:r>
              <a:rPr lang="pt-BR" sz="1600" b="0" i="0" dirty="0">
                <a:solidFill>
                  <a:srgbClr val="000000"/>
                </a:solidFill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, de acordo com o Decreto nº 11.936/24 e a Portaria MDS nº 966/24, </a:t>
            </a:r>
            <a:r>
              <a:rPr lang="pt-BR" sz="1600" b="1" i="0" dirty="0">
                <a:solidFill>
                  <a:srgbClr val="000000"/>
                </a:solidFill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constituíam, em 2017-2018, </a:t>
            </a:r>
            <a:r>
              <a:rPr lang="pt-BR" sz="1600" b="1" i="0" dirty="0">
                <a:solidFill>
                  <a:srgbClr val="FF0000"/>
                </a:solidFill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a base da alimentação das pessoas de baixa renda</a:t>
            </a:r>
            <a:r>
              <a:rPr lang="pt-BR" sz="1600" b="0" i="0" dirty="0">
                <a:solidFill>
                  <a:srgbClr val="FF0000"/>
                </a:solidFill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lang="pt-BR" sz="1600" b="0" i="0" dirty="0">
                <a:solidFill>
                  <a:srgbClr val="000000"/>
                </a:solidFill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em todos os estratos sociodemográficos avaliados, </a:t>
            </a:r>
            <a:r>
              <a:rPr lang="pt-BR" sz="1600" b="1" i="0" dirty="0">
                <a:solidFill>
                  <a:srgbClr val="FF0000"/>
                </a:solidFill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representando mais de 80% das calorias consumidas. </a:t>
            </a:r>
            <a:r>
              <a:rPr lang="pt-BR" sz="1600" b="0" i="0" dirty="0">
                <a:solidFill>
                  <a:srgbClr val="000000"/>
                </a:solidFill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Este valor superou 88% em domicílios da zona rural e da região Norte do país.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F545C10C-C1B5-369A-989B-4D93B3757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32" y="1474154"/>
            <a:ext cx="8305166" cy="2040387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9A397C29-D8A8-7F06-B1F7-1B65212BCA2D}"/>
              </a:ext>
            </a:extLst>
          </p:cNvPr>
          <p:cNvSpPr txBox="1"/>
          <p:nvPr/>
        </p:nvSpPr>
        <p:spPr>
          <a:xfrm>
            <a:off x="1035237" y="5199242"/>
            <a:ext cx="10037089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1600" i="0" dirty="0">
                <a:solidFill>
                  <a:srgbClr val="000000"/>
                </a:solidFill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A </a:t>
            </a:r>
            <a:r>
              <a:rPr lang="pt-BR" sz="1600" b="1" i="0" dirty="0">
                <a:solidFill>
                  <a:srgbClr val="000000"/>
                </a:solidFill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nova cesta básica</a:t>
            </a:r>
            <a:r>
              <a:rPr lang="pt-BR" sz="1600" i="0" dirty="0">
                <a:solidFill>
                  <a:srgbClr val="000000"/>
                </a:solidFill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, </a:t>
            </a:r>
            <a:r>
              <a:rPr lang="pt-BR" sz="1600" b="1" i="0" dirty="0">
                <a:solidFill>
                  <a:srgbClr val="000000"/>
                </a:solidFill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além de saudável e sustentável</a:t>
            </a:r>
            <a:r>
              <a:rPr lang="pt-BR" sz="1600" i="0" dirty="0">
                <a:solidFill>
                  <a:srgbClr val="000000"/>
                </a:solidFill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, </a:t>
            </a:r>
            <a:r>
              <a:rPr lang="pt-BR" sz="1600" b="1" i="0" dirty="0">
                <a:solidFill>
                  <a:srgbClr val="000000"/>
                </a:solidFill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reflete um padrão alimentar amplamente praticado pela população brasileira</a:t>
            </a:r>
            <a:r>
              <a:rPr lang="pt-BR" sz="1600" i="0" dirty="0">
                <a:solidFill>
                  <a:srgbClr val="000000"/>
                </a:solidFill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, o que evidencia a </a:t>
            </a:r>
            <a:r>
              <a:rPr lang="pt-BR" sz="1600" b="1" i="0" dirty="0">
                <a:solidFill>
                  <a:srgbClr val="000000"/>
                </a:solidFill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viabilidade cultural </a:t>
            </a:r>
            <a:r>
              <a:rPr lang="pt-BR" sz="1600" i="0" dirty="0">
                <a:solidFill>
                  <a:srgbClr val="000000"/>
                </a:solidFill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da implementação da cesta nas políticas públicas</a:t>
            </a:r>
            <a:r>
              <a:rPr lang="pt-BR" sz="1600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 e </a:t>
            </a:r>
            <a:r>
              <a:rPr lang="pt-BR" sz="1600" b="1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combate discursos hegemônicos e equivocados, baseados no censo comum, de que alimentos ultraprocessados seriam fontes importantes de alimentos em populações com maior risco de insegurança alimentar</a:t>
            </a:r>
            <a:r>
              <a:rPr lang="pt-BR" sz="1600" dirty="0">
                <a:solidFill>
                  <a:srgbClr val="00000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.</a:t>
            </a:r>
            <a:endParaRPr lang="pt-BR" sz="16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15" name="Seta: Curva para a Direita 14">
            <a:extLst>
              <a:ext uri="{FF2B5EF4-FFF2-40B4-BE49-F238E27FC236}">
                <a16:creationId xmlns:a16="http://schemas.microsoft.com/office/drawing/2014/main" id="{A4F60FEF-EBB1-9989-ABFA-69D2CE9CF32C}"/>
              </a:ext>
            </a:extLst>
          </p:cNvPr>
          <p:cNvSpPr/>
          <p:nvPr/>
        </p:nvSpPr>
        <p:spPr>
          <a:xfrm rot="18438315">
            <a:off x="247728" y="5032188"/>
            <a:ext cx="525734" cy="713689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814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F545C10C-C1B5-369A-989B-4D93B3757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1" y="287547"/>
            <a:ext cx="6411051" cy="1575047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DAD1ECC5-AB8B-BBA2-B70E-26457CA2E7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6784" y="0"/>
            <a:ext cx="5720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158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id="{BF284EB5-0F6D-E924-B3F8-1C10F0C95199}"/>
              </a:ext>
            </a:extLst>
          </p:cNvPr>
          <p:cNvSpPr txBox="1"/>
          <p:nvPr/>
        </p:nvSpPr>
        <p:spPr>
          <a:xfrm>
            <a:off x="533542" y="188641"/>
            <a:ext cx="11123978" cy="14127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6200" marR="7620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000" b="1" i="0" dirty="0">
                <a:solidFill>
                  <a:schemeClr val="accent4">
                    <a:lumMod val="7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Síntese dos principais ajustes recomendados para aprimorar o Projeto de Lei Complementar (PLC) 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nº 68/2024 que segue agora para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tramitação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Senado</a:t>
            </a:r>
            <a:r>
              <a:rPr lang="pt-BR" sz="2000" b="1" i="0" dirty="0">
                <a:solidFill>
                  <a:schemeClr val="accent4">
                    <a:lumMod val="7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 </a:t>
            </a:r>
          </a:p>
          <a:p>
            <a:pPr algn="ctr" defTabSz="609630">
              <a:lnSpc>
                <a:spcPct val="150000"/>
              </a:lnSpc>
              <a:spcBef>
                <a:spcPct val="0"/>
              </a:spcBef>
            </a:pP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5924A4D-4B82-C771-9C93-E335B6A7B9A2}"/>
              </a:ext>
            </a:extLst>
          </p:cNvPr>
          <p:cNvSpPr txBox="1"/>
          <p:nvPr/>
        </p:nvSpPr>
        <p:spPr>
          <a:xfrm>
            <a:off x="388189" y="1594616"/>
            <a:ext cx="11274489" cy="440120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61950" marR="7620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0" i="0" u="sng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Manter nas listas de alimentos da cesta básica e da alíquota reduzida apenas os alimentos </a:t>
            </a:r>
            <a:r>
              <a:rPr lang="pt-BR" sz="2000" b="0" i="1" u="sng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in natura</a:t>
            </a:r>
            <a:r>
              <a:rPr lang="pt-BR" sz="2000" b="0" i="0" u="sng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, minimamente processados, ingredientes culinários processados e alimentos processados considerados adequados e saudáveis,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 conforme o Decreto nº 11.936, de 5 de março de 2024 e Portaria MDS nº 966, de 6 de março de 2024; </a:t>
            </a:r>
          </a:p>
          <a:p>
            <a:pPr marL="361950" marR="7620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Manter na avaliação quinquenal a vinculação dos alimentos in natura e minimamente processados como um dos princípios considerados para definir tanto os alimentos que irão compor a Cesta Básica Nacional de Alimentos, quanto os alimentos com alíquota reduzida. </a:t>
            </a:r>
          </a:p>
          <a:p>
            <a:pPr marL="76200" marR="76200" algn="just">
              <a:spcBef>
                <a:spcPts val="600"/>
              </a:spcBef>
              <a:spcAft>
                <a:spcPts val="600"/>
              </a:spcAft>
            </a:pPr>
            <a:r>
              <a:rPr lang="pt-BR" sz="2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RETIRAR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: </a:t>
            </a:r>
            <a:endParaRPr lang="pt-BR" sz="20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76200" algn="just">
              <a:spcBef>
                <a:spcPts val="600"/>
              </a:spcBef>
              <a:spcAft>
                <a:spcPts val="600"/>
              </a:spcAft>
            </a:pPr>
            <a:r>
              <a:rPr lang="pt-B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Os </a:t>
            </a:r>
            <a:r>
              <a:rPr lang="pt-BR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produtos alimentícios ultraprocessados</a:t>
            </a:r>
            <a:r>
              <a:rPr lang="pt-B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de quaisquer benefícios tributários e/ou mecanismos de devolução de impostos, </a:t>
            </a:r>
            <a:r>
              <a:rPr lang="pt-BR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excluindo-os das listas de alimentos da cesta básica</a:t>
            </a:r>
            <a:r>
              <a:rPr lang="pt-B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(como a margarina e os cafés aromatizados solúveis e as preparações à base de extratos, essências ou concentrados de café onde se incluem as preparações prontas, que são produtos ultraprocessados) e </a:t>
            </a:r>
            <a:r>
              <a:rPr lang="pt-BR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da alíquota reduzida </a:t>
            </a:r>
            <a:r>
              <a:rPr lang="pt-B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(60%) (como as massas ultraprocessadas como o macarrão instantâneo, pão de forma ultraprocessado, bebidas lácteas ultraprocessadas e compostos lácteos). </a:t>
            </a:r>
          </a:p>
        </p:txBody>
      </p:sp>
    </p:spTree>
    <p:extLst>
      <p:ext uri="{BB962C8B-B14F-4D97-AF65-F5344CB8AC3E}">
        <p14:creationId xmlns:p14="http://schemas.microsoft.com/office/powerpoint/2010/main" val="3668456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id="{BF284EB5-0F6D-E924-B3F8-1C10F0C95199}"/>
              </a:ext>
            </a:extLst>
          </p:cNvPr>
          <p:cNvSpPr txBox="1"/>
          <p:nvPr/>
        </p:nvSpPr>
        <p:spPr>
          <a:xfrm>
            <a:off x="389768" y="188641"/>
            <a:ext cx="11123978" cy="12791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6200" marR="7620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b="1" i="0" dirty="0">
                <a:solidFill>
                  <a:schemeClr val="accent4">
                    <a:lumMod val="7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Síntese dos principais ajustes recomendados para aprimorar o Projeto de Lei Complementar (PLC)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nº 68/2024 que segue agora para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tramitação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Senado</a:t>
            </a:r>
            <a:r>
              <a:rPr lang="pt-BR" b="1" i="0" dirty="0">
                <a:solidFill>
                  <a:schemeClr val="accent4">
                    <a:lumMod val="7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 </a:t>
            </a:r>
          </a:p>
          <a:p>
            <a:pPr algn="ctr" defTabSz="609630">
              <a:lnSpc>
                <a:spcPct val="150000"/>
              </a:lnSpc>
              <a:spcBef>
                <a:spcPct val="0"/>
              </a:spcBef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5924A4D-4B82-C771-9C93-E335B6A7B9A2}"/>
              </a:ext>
            </a:extLst>
          </p:cNvPr>
          <p:cNvSpPr txBox="1"/>
          <p:nvPr/>
        </p:nvSpPr>
        <p:spPr>
          <a:xfrm>
            <a:off x="388189" y="1479598"/>
            <a:ext cx="11130716" cy="369331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61950" marR="7620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b="1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INCLUIR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: </a:t>
            </a:r>
            <a:endParaRPr lang="pt-BR" sz="2800" dirty="0">
              <a:latin typeface="Calibri"/>
              <a:cs typeface="Calibri"/>
            </a:endParaRPr>
          </a:p>
          <a:p>
            <a:pPr marR="76200" algn="just">
              <a:spcBef>
                <a:spcPts val="600"/>
              </a:spcBef>
              <a:spcAft>
                <a:spcPts val="600"/>
              </a:spcAft>
            </a:pPr>
            <a:r>
              <a:rPr lang="pt-BR" sz="2000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- Na alíquota zero, como parte da cesta básica, </a:t>
            </a:r>
            <a:r>
              <a:rPr lang="pt-BR" sz="2000" b="0" i="0" u="sng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arroz quebrado e grãos trabalhados de outro modo.</a:t>
            </a:r>
          </a:p>
          <a:p>
            <a:pPr marR="76200" algn="just">
              <a:spcBef>
                <a:spcPts val="600"/>
              </a:spcBef>
              <a:spcAft>
                <a:spcPts val="600"/>
              </a:spcAft>
            </a:pPr>
            <a:r>
              <a:rPr lang="pt-BR" sz="2000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- Na alíquota zero, como parte de produtos hortícolas e frutas com redução de 100% do IBS/CBS, </a:t>
            </a:r>
            <a:r>
              <a:rPr lang="pt-BR" sz="2000" b="0" i="0" u="sng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novos produtos hortícolas estratégicos para sociobiodiversidade e segurança alimentar brasileira, como castanhas e algumas leguminosas assim como formas de processamento mínimo que facilitam o consumo de alimentos saudáveis. </a:t>
            </a:r>
          </a:p>
          <a:p>
            <a:pPr marR="76200" algn="just">
              <a:spcBef>
                <a:spcPts val="600"/>
              </a:spcBef>
              <a:spcAft>
                <a:spcPts val="600"/>
              </a:spcAft>
            </a:pPr>
            <a:r>
              <a:rPr lang="pt-BR" sz="2000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- </a:t>
            </a:r>
            <a:r>
              <a:rPr lang="pt-BR" sz="2000" b="0" i="0" u="sng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Garantir tarifa reduzida para alimentos da sociobiodiversidade (como o óleo ou manteiga de castanha do Brasil, macaúba, pequi, buriti, cupuaçu), especiarias, água mineral e outros alimentos minimamente processados que ainda não estão contemplados com alíquota diferenciada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 (tais como seleta de legumes, algumas polpas de frutas e produtos hortícolas, algumas oleaginosas, farinhas e cereais). </a:t>
            </a:r>
          </a:p>
        </p:txBody>
      </p:sp>
    </p:spTree>
    <p:extLst>
      <p:ext uri="{BB962C8B-B14F-4D97-AF65-F5344CB8AC3E}">
        <p14:creationId xmlns:p14="http://schemas.microsoft.com/office/powerpoint/2010/main" val="656776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93064" y="127000"/>
            <a:ext cx="11897336" cy="12312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/>
            <a:r>
              <a:rPr lang="en-US" sz="4667" dirty="0">
                <a:solidFill>
                  <a:prstClr val="black"/>
                </a:solidFill>
                <a:latin typeface="Poppins Ultra-Bold"/>
              </a:rPr>
              <a:t>Nova Cesta Básica</a:t>
            </a:r>
          </a:p>
          <a:p>
            <a:pPr defTabSz="609630"/>
            <a:r>
              <a:rPr lang="en-US" sz="3334" dirty="0">
                <a:solidFill>
                  <a:prstClr val="black"/>
                </a:solidFill>
                <a:latin typeface="Poppins Ultra-Bold"/>
              </a:rPr>
              <a:t>PROMOÇÃO DA ALIMENTAÇÃO SAUDÁVEL E ADEQUADA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F07B39E-013F-7CC8-0FBA-FD14A07AC471}"/>
              </a:ext>
            </a:extLst>
          </p:cNvPr>
          <p:cNvSpPr txBox="1">
            <a:spLocks/>
          </p:cNvSpPr>
          <p:nvPr/>
        </p:nvSpPr>
        <p:spPr>
          <a:xfrm>
            <a:off x="3594100" y="1749188"/>
            <a:ext cx="5003800" cy="51141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09630">
              <a:spcBef>
                <a:spcPts val="0"/>
              </a:spcBef>
            </a:pPr>
            <a:r>
              <a:rPr lang="en-US" sz="3200" b="1" dirty="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Concluindo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23E61FA3-68D4-63D9-9BFC-E58204DECFD4}"/>
              </a:ext>
            </a:extLst>
          </p:cNvPr>
          <p:cNvSpPr txBox="1"/>
          <p:nvPr/>
        </p:nvSpPr>
        <p:spPr>
          <a:xfrm>
            <a:off x="379970" y="2568275"/>
            <a:ext cx="11533873" cy="35278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319"/>
              </a:lnSpc>
            </a:pPr>
            <a:endParaRPr lang="en-US" sz="1933" u="sng" dirty="0">
              <a:solidFill>
                <a:prstClr val="black"/>
              </a:solidFill>
              <a:latin typeface="Poppins Medium"/>
            </a:endParaRPr>
          </a:p>
          <a:p>
            <a:pPr marL="304800" indent="-304800" defTabSz="609630">
              <a:lnSpc>
                <a:spcPts val="3800"/>
              </a:lnSpc>
              <a:spcBef>
                <a:spcPts val="400"/>
              </a:spcBef>
              <a:spcAft>
                <a:spcPts val="400"/>
              </a:spcAft>
              <a:buFontTx/>
              <a:buChar char="-"/>
            </a:pPr>
            <a:r>
              <a:rPr lang="en-US" sz="2000" dirty="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Precisamos de uma cesta básica de alimentos saudável e adequada nutricionalmente;</a:t>
            </a:r>
          </a:p>
          <a:p>
            <a:pPr marL="304800" indent="-304800" defTabSz="609630">
              <a:lnSpc>
                <a:spcPts val="3800"/>
              </a:lnSpc>
              <a:spcBef>
                <a:spcPts val="400"/>
              </a:spcBef>
              <a:spcAft>
                <a:spcPts val="400"/>
              </a:spcAft>
              <a:buFontTx/>
              <a:buChar char="-"/>
            </a:pPr>
            <a:r>
              <a:rPr lang="en-US" sz="2000" dirty="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Que promova o consumo de alimentos </a:t>
            </a:r>
            <a:r>
              <a:rPr lang="en-US" sz="2000" i="1" dirty="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 natura </a:t>
            </a:r>
            <a:r>
              <a:rPr lang="en-US" sz="2000" dirty="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 minimamente processados;</a:t>
            </a:r>
          </a:p>
          <a:p>
            <a:pPr marL="304800" indent="-304800" defTabSz="609630">
              <a:lnSpc>
                <a:spcPts val="3800"/>
              </a:lnSpc>
              <a:spcBef>
                <a:spcPts val="400"/>
              </a:spcBef>
              <a:spcAft>
                <a:spcPts val="400"/>
              </a:spcAft>
              <a:buFontTx/>
              <a:buChar char="-"/>
            </a:pPr>
            <a:r>
              <a:rPr lang="en-US" sz="2000" dirty="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Que desincentive o consumo de ultraprocessados (excluindo todos os ultraprocessados da lista de alimentos com alíquota zero/reduzida)</a:t>
            </a:r>
          </a:p>
          <a:p>
            <a:pPr marL="304800" indent="-304800" defTabSz="609630">
              <a:lnSpc>
                <a:spcPts val="3800"/>
              </a:lnSpc>
              <a:spcBef>
                <a:spcPts val="400"/>
              </a:spcBef>
              <a:spcAft>
                <a:spcPts val="400"/>
              </a:spcAft>
              <a:buFontTx/>
              <a:buChar char="-"/>
            </a:pPr>
            <a:r>
              <a:rPr lang="en-US" sz="2000" dirty="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Que amplie o acesso da população brasileira, especialmente dos mais pobres, aos alimentos saudáveis.</a:t>
            </a:r>
          </a:p>
        </p:txBody>
      </p:sp>
    </p:spTree>
    <p:extLst>
      <p:ext uri="{BB962C8B-B14F-4D97-AF65-F5344CB8AC3E}">
        <p14:creationId xmlns:p14="http://schemas.microsoft.com/office/powerpoint/2010/main" val="29147572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433F848D-06ED-AF83-32D9-8AC4C36EA903}"/>
              </a:ext>
            </a:extLst>
          </p:cNvPr>
          <p:cNvSpPr txBox="1">
            <a:spLocks/>
          </p:cNvSpPr>
          <p:nvPr/>
        </p:nvSpPr>
        <p:spPr>
          <a:xfrm>
            <a:off x="2152650" y="710354"/>
            <a:ext cx="7886700" cy="17856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2944F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Obrigada</a:t>
            </a:r>
          </a:p>
        </p:txBody>
      </p:sp>
      <p:sp>
        <p:nvSpPr>
          <p:cNvPr id="6" name="Espaço Reservado para Texto 2">
            <a:extLst>
              <a:ext uri="{FF2B5EF4-FFF2-40B4-BE49-F238E27FC236}">
                <a16:creationId xmlns:a16="http://schemas.microsoft.com/office/drawing/2014/main" id="{6E0A4FBF-E67A-52FB-420F-397E18A60F9D}"/>
              </a:ext>
            </a:extLst>
          </p:cNvPr>
          <p:cNvSpPr txBox="1">
            <a:spLocks/>
          </p:cNvSpPr>
          <p:nvPr/>
        </p:nvSpPr>
        <p:spPr>
          <a:xfrm>
            <a:off x="924756" y="2495978"/>
            <a:ext cx="10342485" cy="241337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600" b="1" dirty="0">
                <a:solidFill>
                  <a:prstClr val="black"/>
                </a:solidFill>
                <a:latin typeface="Calibri" panose="020F0502020204030204"/>
              </a:rPr>
              <a:t>PATRÍCIA CHAVES GENTIL</a:t>
            </a:r>
            <a:endParaRPr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  <a:p>
            <a:pPr>
              <a:defRPr/>
            </a:pPr>
            <a:r>
              <a:rPr lang="en-US" dirty="0" err="1">
                <a:solidFill>
                  <a:prstClr val="black"/>
                </a:solidFill>
                <a:latin typeface="Calibri" panose="020F0502020204030204"/>
                <a:cs typeface="Calibri"/>
              </a:rPr>
              <a:t>Diretora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  <a:cs typeface="Calibri"/>
              </a:rPr>
              <a:t> de </a:t>
            </a:r>
            <a:r>
              <a:rPr lang="en-US" dirty="0" err="1">
                <a:solidFill>
                  <a:prstClr val="black"/>
                </a:solidFill>
                <a:latin typeface="Calibri" panose="020F0502020204030204"/>
                <a:cs typeface="Calibri"/>
              </a:rPr>
              <a:t>Promoção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  <a:cs typeface="Calibri"/>
              </a:rPr>
              <a:t> da </a:t>
            </a:r>
            <a:r>
              <a:rPr lang="en-US" dirty="0" err="1">
                <a:solidFill>
                  <a:prstClr val="black"/>
                </a:solidFill>
                <a:latin typeface="Calibri" panose="020F0502020204030204"/>
                <a:cs typeface="Calibri"/>
              </a:rPr>
              <a:t>Alimentação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  <a:cs typeface="Calibri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" panose="020F0502020204030204"/>
                <a:cs typeface="Calibri"/>
              </a:rPr>
              <a:t>Saudável</a:t>
            </a:r>
            <a:endParaRPr lang="en-US" dirty="0" err="1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ctr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Secretária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Nacional de Segurança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Alimentar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Nutricional</a:t>
            </a:r>
            <a:endParaRPr lang="en-US" sz="3600" b="1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Ministério do Desenvolvimento e Assistência Social, Família e Combate à Fome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Tel: +55 61 2030-1119/1120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E-mail: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gabinete.sesan@mds.gov.br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125744D-F0C3-3E81-54CE-346B4C4978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9" t="33505" r="8093" b="34565"/>
          <a:stretch/>
        </p:blipFill>
        <p:spPr>
          <a:xfrm>
            <a:off x="4162605" y="5457494"/>
            <a:ext cx="3866788" cy="83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377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93064" y="127000"/>
            <a:ext cx="11897336" cy="12312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/>
            <a:r>
              <a:rPr lang="en-US" sz="4667" dirty="0">
                <a:solidFill>
                  <a:srgbClr val="FAC090"/>
                </a:solidFill>
                <a:latin typeface="Poppins Ultra-Bold"/>
              </a:rPr>
              <a:t>Nova Cesta Básica</a:t>
            </a:r>
          </a:p>
          <a:p>
            <a:pPr defTabSz="609630"/>
            <a:r>
              <a:rPr lang="en-US" sz="3334" dirty="0">
                <a:solidFill>
                  <a:srgbClr val="FAC090"/>
                </a:solidFill>
                <a:latin typeface="Poppins Ultra-Bold"/>
              </a:rPr>
              <a:t>PROMOÇÃO DA ALIMENTAÇÃO SAUDÁVEL E ADEQUADA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200400" y="1964668"/>
            <a:ext cx="8382000" cy="4077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3199"/>
              </a:lnSpc>
            </a:pPr>
            <a:r>
              <a:rPr lang="en-US" sz="2133" dirty="0">
                <a:solidFill>
                  <a:srgbClr val="FFFFFF"/>
                </a:solidFill>
                <a:latin typeface="Poppins Medium"/>
              </a:rPr>
              <a:t>- Conjunto ​​​​​de alimentos que busca garantir o direito humano à alimentação adequada e saudável, à saúde e ao bem estar da população brasileira;</a:t>
            </a:r>
            <a:endParaRPr lang="pt-BR" sz="2133" dirty="0">
              <a:solidFill>
                <a:prstClr val="black"/>
              </a:solidFill>
              <a:latin typeface="Calibri"/>
            </a:endParaRPr>
          </a:p>
          <a:p>
            <a:pPr algn="r" defTabSz="609630">
              <a:lnSpc>
                <a:spcPts val="3199"/>
              </a:lnSpc>
            </a:pPr>
            <a:endParaRPr lang="en-US" sz="2133" dirty="0">
              <a:solidFill>
                <a:srgbClr val="FFFFFF"/>
              </a:solidFill>
              <a:latin typeface="Poppins Medium"/>
            </a:endParaRPr>
          </a:p>
          <a:p>
            <a:pPr defTabSz="609630">
              <a:lnSpc>
                <a:spcPts val="3199"/>
              </a:lnSpc>
            </a:pPr>
            <a:r>
              <a:rPr lang="en-US" sz="2133" dirty="0">
                <a:solidFill>
                  <a:srgbClr val="FFFFFF"/>
                </a:solidFill>
                <a:latin typeface="Poppins Medium"/>
              </a:rPr>
              <a:t>- Orientadora das Políticas Públicas de Segurança Alimentar e Nutricional  (da produção ao consumo de alimentos);</a:t>
            </a:r>
          </a:p>
          <a:p>
            <a:pPr defTabSz="609630">
              <a:lnSpc>
                <a:spcPts val="3199"/>
              </a:lnSpc>
            </a:pPr>
            <a:endParaRPr lang="en-US" sz="2133" dirty="0">
              <a:solidFill>
                <a:srgbClr val="FFFFFF"/>
              </a:solidFill>
              <a:latin typeface="Poppins Medium"/>
            </a:endParaRPr>
          </a:p>
          <a:p>
            <a:pPr defTabSz="609630">
              <a:lnSpc>
                <a:spcPts val="3199"/>
              </a:lnSpc>
            </a:pPr>
            <a:r>
              <a:rPr lang="en-US" sz="2133" dirty="0">
                <a:solidFill>
                  <a:srgbClr val="FFFFFF"/>
                </a:solidFill>
                <a:latin typeface="Poppins Medium"/>
              </a:rPr>
              <a:t>- No aspecto da alimentação, será composta por alimentos in natura ou minimamente processados e ingredientes culinários.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CF77003-6694-1436-4368-7489CBC6AF81}"/>
              </a:ext>
            </a:extLst>
          </p:cNvPr>
          <p:cNvSpPr txBox="1"/>
          <p:nvPr/>
        </p:nvSpPr>
        <p:spPr>
          <a:xfrm>
            <a:off x="190740" y="1717661"/>
            <a:ext cx="2854383" cy="4416544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defTabSz="609630"/>
            <a:r>
              <a:rPr lang="en-US" sz="1867" dirty="0">
                <a:solidFill>
                  <a:srgbClr val="FFFF99"/>
                </a:solidFill>
                <a:latin typeface="Poppins Medium"/>
              </a:rPr>
              <a:t>EMENDA CONSTITUCIONAL </a:t>
            </a:r>
          </a:p>
          <a:p>
            <a:pPr defTabSz="609630"/>
            <a:r>
              <a:rPr lang="en-US" sz="1867" dirty="0">
                <a:solidFill>
                  <a:srgbClr val="FFFF99"/>
                </a:solidFill>
                <a:latin typeface="Poppins Medium"/>
              </a:rPr>
              <a:t>Nº 132, de 2023</a:t>
            </a:r>
          </a:p>
          <a:p>
            <a:pPr defTabSz="609630"/>
            <a:endParaRPr lang="en-US" sz="1867" dirty="0">
              <a:solidFill>
                <a:srgbClr val="FFFF99"/>
              </a:solidFill>
              <a:latin typeface="Poppins Medium"/>
            </a:endParaRPr>
          </a:p>
          <a:p>
            <a:pPr defTabSz="609630"/>
            <a:r>
              <a:rPr lang="en-US" sz="1867" dirty="0">
                <a:solidFill>
                  <a:srgbClr val="FFFF99"/>
                </a:solidFill>
                <a:latin typeface="Poppins Medium"/>
              </a:rPr>
              <a:t>DECRETO</a:t>
            </a:r>
          </a:p>
          <a:p>
            <a:pPr defTabSz="609630"/>
            <a:r>
              <a:rPr lang="en-US" sz="1867" dirty="0">
                <a:solidFill>
                  <a:srgbClr val="FFFF99"/>
                </a:solidFill>
                <a:latin typeface="Poppins Medium"/>
              </a:rPr>
              <a:t>Nº 11.936/2024</a:t>
            </a:r>
          </a:p>
          <a:p>
            <a:pPr defTabSz="609630"/>
            <a:endParaRPr lang="en-US" sz="1867" dirty="0">
              <a:solidFill>
                <a:srgbClr val="FFFF99"/>
              </a:solidFill>
              <a:latin typeface="Poppins Medium"/>
            </a:endParaRPr>
          </a:p>
          <a:p>
            <a:pPr defTabSz="609630"/>
            <a:r>
              <a:rPr lang="en-US" sz="1867" dirty="0">
                <a:solidFill>
                  <a:srgbClr val="FFFF99"/>
                </a:solidFill>
                <a:latin typeface="Poppins Medium"/>
              </a:rPr>
              <a:t>PORTARIA MDS</a:t>
            </a:r>
          </a:p>
          <a:p>
            <a:pPr defTabSz="609630"/>
            <a:r>
              <a:rPr lang="en-US" sz="1867" dirty="0">
                <a:solidFill>
                  <a:srgbClr val="FFFF99"/>
                </a:solidFill>
                <a:latin typeface="Poppins Medium"/>
              </a:rPr>
              <a:t>Nº 966/2024</a:t>
            </a:r>
          </a:p>
          <a:p>
            <a:pPr defTabSz="609630"/>
            <a:endParaRPr lang="en-US" sz="1867" dirty="0">
              <a:solidFill>
                <a:srgbClr val="FFFF99"/>
              </a:solidFill>
              <a:latin typeface="Poppins Medium"/>
            </a:endParaRPr>
          </a:p>
          <a:p>
            <a:pPr defTabSz="609630"/>
            <a:r>
              <a:rPr lang="en-US" sz="1867" dirty="0">
                <a:solidFill>
                  <a:srgbClr val="FFFF99"/>
                </a:solidFill>
                <a:latin typeface="Poppins Medium"/>
              </a:rPr>
              <a:t>LEI ORGÂNICA DA SEGURANÇA ALIMENTAR E NUTRICIONAL</a:t>
            </a:r>
          </a:p>
          <a:p>
            <a:pPr defTabSz="609630"/>
            <a:r>
              <a:rPr lang="en-US" sz="1867" dirty="0">
                <a:solidFill>
                  <a:srgbClr val="FFFF99"/>
                </a:solidFill>
                <a:latin typeface="Poppins Medium"/>
              </a:rPr>
              <a:t>Nº 11.346/2006</a:t>
            </a:r>
            <a:endParaRPr lang="pt-BR" sz="1867" dirty="0">
              <a:solidFill>
                <a:srgbClr val="FFFF99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9828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93064" y="127000"/>
            <a:ext cx="11897336" cy="12312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/>
            <a:r>
              <a:rPr lang="en-US" sz="4667" dirty="0">
                <a:solidFill>
                  <a:srgbClr val="FAC090"/>
                </a:solidFill>
                <a:latin typeface="Poppins Ultra-Bold"/>
              </a:rPr>
              <a:t>Nova Cesta Básica</a:t>
            </a:r>
          </a:p>
          <a:p>
            <a:pPr defTabSz="609630"/>
            <a:r>
              <a:rPr lang="en-US" sz="3334" dirty="0">
                <a:solidFill>
                  <a:srgbClr val="FAC090"/>
                </a:solidFill>
                <a:latin typeface="Poppins Ultra-Bold"/>
              </a:rPr>
              <a:t>PROMOÇÃO DA ALIMENTAÇÃO SAUDÁVEL E ADEQUADA</a:t>
            </a:r>
          </a:p>
        </p:txBody>
      </p:sp>
      <p:sp>
        <p:nvSpPr>
          <p:cNvPr id="2" name="TextBox 2"/>
          <p:cNvSpPr txBox="1"/>
          <p:nvPr/>
        </p:nvSpPr>
        <p:spPr>
          <a:xfrm>
            <a:off x="455637" y="1540561"/>
            <a:ext cx="3398947" cy="513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/>
            <a:r>
              <a:rPr lang="en-US" sz="3334" dirty="0">
                <a:solidFill>
                  <a:srgbClr val="F5C8B4"/>
                </a:solidFill>
                <a:latin typeface="Poppins Bold"/>
              </a:rPr>
              <a:t>Critérios</a:t>
            </a:r>
          </a:p>
        </p:txBody>
      </p:sp>
      <p:sp>
        <p:nvSpPr>
          <p:cNvPr id="8" name="Freeform 5"/>
          <p:cNvSpPr/>
          <p:nvPr/>
        </p:nvSpPr>
        <p:spPr>
          <a:xfrm>
            <a:off x="451099" y="2640852"/>
            <a:ext cx="1706444" cy="1932394"/>
          </a:xfrm>
          <a:custGeom>
            <a:avLst/>
            <a:gdLst/>
            <a:ahLst/>
            <a:cxnLst/>
            <a:rect l="l" t="t" r="r" b="b"/>
            <a:pathLst>
              <a:path w="2353181" h="2813738">
                <a:moveTo>
                  <a:pt x="0" y="0"/>
                </a:moveTo>
                <a:lnTo>
                  <a:pt x="2353181" y="0"/>
                </a:lnTo>
                <a:lnTo>
                  <a:pt x="2353181" y="2813737"/>
                </a:lnTo>
                <a:lnTo>
                  <a:pt x="0" y="28137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388" b="-4388"/>
            </a:stretch>
          </a:blipFill>
        </p:spPr>
        <p:txBody>
          <a:bodyPr/>
          <a:lstStyle/>
          <a:p>
            <a:pPr defTabSz="609630"/>
            <a:endParaRPr lang="pt-BR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6"/>
          <p:cNvSpPr/>
          <p:nvPr/>
        </p:nvSpPr>
        <p:spPr>
          <a:xfrm>
            <a:off x="2494966" y="2640851"/>
            <a:ext cx="1375765" cy="1932395"/>
          </a:xfrm>
          <a:custGeom>
            <a:avLst/>
            <a:gdLst/>
            <a:ahLst/>
            <a:cxnLst/>
            <a:rect l="l" t="t" r="r" b="b"/>
            <a:pathLst>
              <a:path w="2202259" h="2813738">
                <a:moveTo>
                  <a:pt x="0" y="0"/>
                </a:moveTo>
                <a:lnTo>
                  <a:pt x="2202259" y="0"/>
                </a:lnTo>
                <a:lnTo>
                  <a:pt x="2202259" y="2813737"/>
                </a:lnTo>
                <a:lnTo>
                  <a:pt x="0" y="28137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2923"/>
            </a:stretch>
          </a:blipFill>
        </p:spPr>
        <p:txBody>
          <a:bodyPr/>
          <a:lstStyle/>
          <a:p>
            <a:pPr defTabSz="609630"/>
            <a:endParaRPr lang="pt-BR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Box 8"/>
          <p:cNvSpPr txBox="1"/>
          <p:nvPr/>
        </p:nvSpPr>
        <p:spPr>
          <a:xfrm>
            <a:off x="455637" y="1959877"/>
            <a:ext cx="4536167" cy="3747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3053"/>
              </a:lnSpc>
              <a:spcBef>
                <a:spcPct val="0"/>
              </a:spcBef>
            </a:pPr>
            <a:r>
              <a:rPr lang="en-US" sz="2133" dirty="0">
                <a:solidFill>
                  <a:srgbClr val="F5C8B4"/>
                </a:solidFill>
                <a:latin typeface="Poppins Medium"/>
              </a:rPr>
              <a:t>Todos alimentos listados em: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BB79E8-E264-2EF4-5495-1AAC81CF73E8}"/>
              </a:ext>
            </a:extLst>
          </p:cNvPr>
          <p:cNvSpPr txBox="1"/>
          <p:nvPr/>
        </p:nvSpPr>
        <p:spPr>
          <a:xfrm>
            <a:off x="190445" y="5121888"/>
            <a:ext cx="4353873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u="none" strike="noStrike" dirty="0">
                <a:solidFill>
                  <a:srgbClr val="F5C8B4"/>
                </a:solidFill>
                <a:latin typeface="Poppins Medium"/>
              </a:rPr>
              <a:t>Alimentos in natura e </a:t>
            </a:r>
            <a:r>
              <a:rPr lang="en-US" u="none" strike="noStrike" dirty="0" err="1">
                <a:solidFill>
                  <a:srgbClr val="F5C8B4"/>
                </a:solidFill>
                <a:latin typeface="Poppins Medium"/>
              </a:rPr>
              <a:t>minimamente</a:t>
            </a:r>
            <a:r>
              <a:rPr lang="en-US" u="none" strike="noStrike" dirty="0">
                <a:solidFill>
                  <a:srgbClr val="F5C8B4"/>
                </a:solidFill>
                <a:latin typeface="Poppins Medium"/>
              </a:rPr>
              <a:t> </a:t>
            </a:r>
            <a:r>
              <a:rPr lang="en-US" u="none" strike="noStrike" dirty="0" err="1">
                <a:solidFill>
                  <a:srgbClr val="F5C8B4"/>
                </a:solidFill>
                <a:latin typeface="Poppins Medium"/>
              </a:rPr>
              <a:t>processados</a:t>
            </a:r>
            <a:r>
              <a:rPr lang="en-US" u="none" strike="noStrike" dirty="0">
                <a:solidFill>
                  <a:srgbClr val="F5C8B4"/>
                </a:solidFill>
                <a:latin typeface="Poppins Medium"/>
              </a:rPr>
              <a:t> </a:t>
            </a:r>
            <a:r>
              <a:rPr lang="en-US" u="none" strike="noStrike" dirty="0" err="1">
                <a:solidFill>
                  <a:srgbClr val="F5C8B4"/>
                </a:solidFill>
                <a:latin typeface="Poppins Medium"/>
              </a:rPr>
              <a:t>mais</a:t>
            </a:r>
            <a:r>
              <a:rPr lang="en-US" u="none" strike="noStrike" dirty="0">
                <a:solidFill>
                  <a:srgbClr val="F5C8B4"/>
                </a:solidFill>
                <a:latin typeface="Poppins Medium"/>
              </a:rPr>
              <a:t> </a:t>
            </a:r>
            <a:r>
              <a:rPr lang="en-US" u="none" strike="noStrike" dirty="0" err="1">
                <a:solidFill>
                  <a:srgbClr val="F5C8B4"/>
                </a:solidFill>
                <a:latin typeface="Poppins Medium"/>
              </a:rPr>
              <a:t>consumidos</a:t>
            </a:r>
            <a:r>
              <a:rPr lang="en-US" u="none" strike="noStrike" dirty="0">
                <a:solidFill>
                  <a:srgbClr val="F5C8B4"/>
                </a:solidFill>
                <a:latin typeface="Poppins Medium"/>
              </a:rPr>
              <a:t>, </a:t>
            </a:r>
            <a:r>
              <a:rPr lang="en-US" u="none" strike="noStrike" dirty="0" err="1">
                <a:solidFill>
                  <a:srgbClr val="F5C8B4"/>
                </a:solidFill>
                <a:latin typeface="Poppins Medium"/>
              </a:rPr>
              <a:t>principalmente</a:t>
            </a:r>
            <a:r>
              <a:rPr lang="en-US" u="none" strike="noStrike" dirty="0">
                <a:solidFill>
                  <a:srgbClr val="F5C8B4"/>
                </a:solidFill>
                <a:latin typeface="Poppins Medium"/>
              </a:rPr>
              <a:t> entre </a:t>
            </a:r>
            <a:r>
              <a:rPr lang="en-US" u="none" strike="noStrike" dirty="0" err="1">
                <a:solidFill>
                  <a:srgbClr val="F5C8B4"/>
                </a:solidFill>
                <a:latin typeface="Poppins Medium"/>
              </a:rPr>
              <a:t>aqueles</a:t>
            </a:r>
            <a:r>
              <a:rPr lang="en-US" u="none" strike="noStrike" dirty="0">
                <a:solidFill>
                  <a:srgbClr val="F5C8B4"/>
                </a:solidFill>
                <a:latin typeface="Poppins Medium"/>
              </a:rPr>
              <a:t> </a:t>
            </a:r>
            <a:r>
              <a:rPr lang="en-US" u="none" strike="noStrike" dirty="0" err="1">
                <a:solidFill>
                  <a:srgbClr val="F5C8B4"/>
                </a:solidFill>
                <a:latin typeface="Poppins Medium"/>
              </a:rPr>
              <a:t>mais</a:t>
            </a:r>
            <a:r>
              <a:rPr lang="en-US" u="none" strike="noStrike" dirty="0">
                <a:solidFill>
                  <a:srgbClr val="F5C8B4"/>
                </a:solidFill>
                <a:latin typeface="Poppins Medium"/>
              </a:rPr>
              <a:t> de </a:t>
            </a:r>
            <a:r>
              <a:rPr lang="en-US" u="none" strike="noStrike" dirty="0" err="1">
                <a:solidFill>
                  <a:srgbClr val="F5C8B4"/>
                </a:solidFill>
                <a:latin typeface="Poppins Medium"/>
              </a:rPr>
              <a:t>menor</a:t>
            </a:r>
            <a:r>
              <a:rPr lang="en-US" u="none" strike="noStrike" dirty="0">
                <a:solidFill>
                  <a:srgbClr val="F5C8B4"/>
                </a:solidFill>
                <a:latin typeface="Poppins Medium"/>
              </a:rPr>
              <a:t> </a:t>
            </a:r>
            <a:r>
              <a:rPr lang="en-US" u="none" strike="noStrike" dirty="0" err="1">
                <a:solidFill>
                  <a:srgbClr val="F5C8B4"/>
                </a:solidFill>
                <a:latin typeface="Poppins Medium"/>
              </a:rPr>
              <a:t>renda</a:t>
            </a:r>
            <a:r>
              <a:rPr lang="en-US" u="none" strike="noStrike" dirty="0">
                <a:solidFill>
                  <a:srgbClr val="F5C8B4"/>
                </a:solidFill>
                <a:latin typeface="Poppins Medium"/>
              </a:rPr>
              <a:t>, </a:t>
            </a:r>
            <a:r>
              <a:rPr lang="en-US" u="none" strike="noStrike" dirty="0" err="1">
                <a:solidFill>
                  <a:srgbClr val="F5C8B4"/>
                </a:solidFill>
                <a:latin typeface="Poppins Medium"/>
              </a:rPr>
              <a:t>segundo</a:t>
            </a:r>
            <a:r>
              <a:rPr lang="en-US" u="none" strike="noStrike" dirty="0">
                <a:solidFill>
                  <a:srgbClr val="F5C8B4"/>
                </a:solidFill>
                <a:latin typeface="Poppins Medium"/>
              </a:rPr>
              <a:t> dados da POF 2017/2018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F4148085-2EFF-C0B2-5BE1-426C7159B8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8852" y="4857480"/>
            <a:ext cx="6438900" cy="1628775"/>
          </a:xfrm>
          <a:prstGeom prst="rect">
            <a:avLst/>
          </a:prstGeom>
        </p:spPr>
      </p:pic>
      <p:pic>
        <p:nvPicPr>
          <p:cNvPr id="12" name="Imagem 11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7E7020AF-CBD2-F67F-AAA2-EA105C88AA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3704" y="1964846"/>
            <a:ext cx="6098517" cy="289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392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93064" y="127000"/>
            <a:ext cx="11897336" cy="11695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/>
            <a:r>
              <a:rPr lang="en-US" sz="4400" dirty="0">
                <a:solidFill>
                  <a:srgbClr val="FAC090"/>
                </a:solidFill>
                <a:latin typeface="Poppins Ultra-Bold"/>
              </a:rPr>
              <a:t>Nova Cesta Básica</a:t>
            </a:r>
          </a:p>
          <a:p>
            <a:pPr defTabSz="609630"/>
            <a:r>
              <a:rPr lang="en-US" sz="3200" dirty="0">
                <a:solidFill>
                  <a:srgbClr val="FAC090"/>
                </a:solidFill>
                <a:latin typeface="Poppins Ultra-Bold"/>
              </a:rPr>
              <a:t>PROMOÇÃO DA ALIMENTAÇÃO SAUDÁVEL E ADEQUADA</a:t>
            </a:r>
          </a:p>
        </p:txBody>
      </p:sp>
      <p:sp>
        <p:nvSpPr>
          <p:cNvPr id="2" name="TextBox 2"/>
          <p:cNvSpPr txBox="1"/>
          <p:nvPr/>
        </p:nvSpPr>
        <p:spPr>
          <a:xfrm>
            <a:off x="455637" y="1540561"/>
            <a:ext cx="3398947" cy="513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/>
            <a:r>
              <a:rPr lang="en-US" sz="3334" dirty="0">
                <a:solidFill>
                  <a:srgbClr val="F5C8B4"/>
                </a:solidFill>
                <a:latin typeface="Poppins Bold"/>
              </a:rPr>
              <a:t>Critérios</a:t>
            </a:r>
          </a:p>
        </p:txBody>
      </p:sp>
      <p:sp>
        <p:nvSpPr>
          <p:cNvPr id="11" name="TextBox 8"/>
          <p:cNvSpPr txBox="1"/>
          <p:nvPr/>
        </p:nvSpPr>
        <p:spPr>
          <a:xfrm>
            <a:off x="455637" y="1959877"/>
            <a:ext cx="4536167" cy="3747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3053"/>
              </a:lnSpc>
              <a:spcBef>
                <a:spcPct val="0"/>
              </a:spcBef>
            </a:pPr>
            <a:r>
              <a:rPr lang="en-US" sz="2133" dirty="0">
                <a:solidFill>
                  <a:srgbClr val="F5C8B4"/>
                </a:solidFill>
                <a:latin typeface="Poppins Medium"/>
              </a:rPr>
              <a:t>Todos alimentos listados em:</a:t>
            </a:r>
          </a:p>
        </p:txBody>
      </p:sp>
      <p:pic>
        <p:nvPicPr>
          <p:cNvPr id="6" name="Imagem 5" descr="Frutas em caixas&#10;&#10;Descrição gerada automaticamente">
            <a:extLst>
              <a:ext uri="{FF2B5EF4-FFF2-40B4-BE49-F238E27FC236}">
                <a16:creationId xmlns:a16="http://schemas.microsoft.com/office/drawing/2014/main" id="{990A7E2F-D00C-C365-3F77-BD8F372AB1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833" y="2539671"/>
            <a:ext cx="3990975" cy="3705225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DEE21BE8-4F7D-FA8E-EF2E-011B4A68CE87}"/>
              </a:ext>
            </a:extLst>
          </p:cNvPr>
          <p:cNvSpPr txBox="1"/>
          <p:nvPr/>
        </p:nvSpPr>
        <p:spPr>
          <a:xfrm>
            <a:off x="5314585" y="1750537"/>
            <a:ext cx="6424537" cy="47089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2000" b="0" i="0" dirty="0">
                <a:solidFill>
                  <a:srgbClr val="FFFFFF"/>
                </a:solidFill>
                <a:effectLst/>
                <a:latin typeface="Poppins Medium"/>
                <a:cs typeface="Poppins Medium"/>
              </a:rPr>
              <a:t>A cesta básica de alimentos será composta por alimentos </a:t>
            </a:r>
            <a:r>
              <a:rPr lang="pt-BR" sz="2000" b="1" i="0" dirty="0">
                <a:solidFill>
                  <a:srgbClr val="FFFFFF"/>
                </a:solidFill>
                <a:effectLst/>
                <a:latin typeface="Poppins Medium"/>
                <a:cs typeface="Poppins Medium"/>
              </a:rPr>
              <a:t>in natura </a:t>
            </a:r>
            <a:r>
              <a:rPr lang="pt-BR" sz="2000" b="0" i="0" dirty="0">
                <a:solidFill>
                  <a:srgbClr val="FFFFFF"/>
                </a:solidFill>
                <a:effectLst/>
                <a:latin typeface="Poppins Medium"/>
                <a:cs typeface="Poppins Medium"/>
              </a:rPr>
              <a:t>ou </a:t>
            </a:r>
            <a:r>
              <a:rPr lang="pt-BR" sz="2000" b="1" i="0" dirty="0">
                <a:solidFill>
                  <a:srgbClr val="FFFFFF"/>
                </a:solidFill>
                <a:effectLst/>
                <a:latin typeface="Poppins Medium"/>
                <a:cs typeface="Poppins Medium"/>
              </a:rPr>
              <a:t>minimamente processados e ingredientes culinários</a:t>
            </a:r>
            <a:r>
              <a:rPr lang="pt-BR" sz="2000" b="0" i="0" dirty="0">
                <a:solidFill>
                  <a:srgbClr val="FFFFFF"/>
                </a:solidFill>
                <a:effectLst/>
                <a:latin typeface="Poppins Medium"/>
                <a:cs typeface="Poppins Medium"/>
              </a:rPr>
              <a:t>, e contemplará os seguintes grupos:</a:t>
            </a:r>
            <a:endParaRPr lang="pt-BR"/>
          </a:p>
          <a:p>
            <a:pPr algn="just"/>
            <a:endParaRPr lang="pt-BR" sz="2000" b="0" i="0" dirty="0">
              <a:solidFill>
                <a:srgbClr val="FFFFFF"/>
              </a:solidFill>
              <a:effectLst/>
              <a:latin typeface="Poppins Medium"/>
              <a:cs typeface="Poppins Medium"/>
            </a:endParaRPr>
          </a:p>
          <a:p>
            <a:pPr algn="just"/>
            <a:r>
              <a:rPr lang="pt-BR" sz="2000" b="0" i="0" dirty="0">
                <a:solidFill>
                  <a:srgbClr val="FFFFFF"/>
                </a:solidFill>
                <a:effectLst/>
                <a:latin typeface="Poppins Medium"/>
                <a:cs typeface="Poppins Medium"/>
              </a:rPr>
              <a:t>I - feijões (leguminosas);</a:t>
            </a:r>
          </a:p>
          <a:p>
            <a:pPr algn="just"/>
            <a:r>
              <a:rPr lang="pt-BR" sz="2000" b="0" i="0" dirty="0">
                <a:solidFill>
                  <a:srgbClr val="FFFFFF"/>
                </a:solidFill>
                <a:effectLst/>
                <a:latin typeface="Poppins Medium"/>
                <a:cs typeface="Poppins Medium"/>
              </a:rPr>
              <a:t>II - cereais;</a:t>
            </a:r>
          </a:p>
          <a:p>
            <a:pPr algn="just"/>
            <a:r>
              <a:rPr lang="pt-BR" sz="2000" b="0" i="0" dirty="0">
                <a:solidFill>
                  <a:srgbClr val="FFFFFF"/>
                </a:solidFill>
                <a:effectLst/>
                <a:latin typeface="Poppins Medium"/>
                <a:cs typeface="Poppins Medium"/>
              </a:rPr>
              <a:t>III - raízes e tubérculos;</a:t>
            </a:r>
          </a:p>
          <a:p>
            <a:pPr algn="just"/>
            <a:r>
              <a:rPr lang="pt-BR" sz="2000" b="0" i="0" dirty="0">
                <a:solidFill>
                  <a:srgbClr val="FFFFFF"/>
                </a:solidFill>
                <a:effectLst/>
                <a:latin typeface="Poppins Medium"/>
                <a:cs typeface="Poppins Medium"/>
              </a:rPr>
              <a:t>IV - legumes e verduras;</a:t>
            </a:r>
          </a:p>
          <a:p>
            <a:pPr algn="just"/>
            <a:r>
              <a:rPr lang="pt-BR" sz="2000" b="0" i="0" dirty="0">
                <a:solidFill>
                  <a:srgbClr val="FFFFFF"/>
                </a:solidFill>
                <a:effectLst/>
                <a:latin typeface="Poppins Medium"/>
                <a:cs typeface="Poppins Medium"/>
              </a:rPr>
              <a:t>V - frutas;</a:t>
            </a:r>
          </a:p>
          <a:p>
            <a:pPr algn="just"/>
            <a:r>
              <a:rPr lang="pt-BR" sz="2000" b="0" i="0" dirty="0">
                <a:solidFill>
                  <a:srgbClr val="FFFFFF"/>
                </a:solidFill>
                <a:effectLst/>
                <a:latin typeface="Poppins Medium"/>
                <a:cs typeface="Poppins Medium"/>
              </a:rPr>
              <a:t>VI - castanhas e nozes (oleaginosas);</a:t>
            </a:r>
          </a:p>
          <a:p>
            <a:pPr algn="just"/>
            <a:r>
              <a:rPr lang="pt-BR" sz="2000" b="0" i="0" dirty="0">
                <a:solidFill>
                  <a:srgbClr val="FFFFFF"/>
                </a:solidFill>
                <a:effectLst/>
                <a:latin typeface="Poppins Medium"/>
                <a:cs typeface="Poppins Medium"/>
              </a:rPr>
              <a:t>VII - carnes e ovos;</a:t>
            </a:r>
          </a:p>
          <a:p>
            <a:pPr algn="just"/>
            <a:r>
              <a:rPr lang="pt-BR" sz="2000" b="0" i="0" dirty="0">
                <a:solidFill>
                  <a:srgbClr val="FFFFFF"/>
                </a:solidFill>
                <a:effectLst/>
                <a:latin typeface="Poppins Medium"/>
                <a:cs typeface="Poppins Medium"/>
              </a:rPr>
              <a:t>VIII - leites e queijos;</a:t>
            </a:r>
          </a:p>
          <a:p>
            <a:pPr algn="just"/>
            <a:r>
              <a:rPr lang="pt-BR" sz="2000" b="0" i="0" dirty="0">
                <a:solidFill>
                  <a:srgbClr val="FFFFFF"/>
                </a:solidFill>
                <a:effectLst/>
                <a:latin typeface="Poppins Medium"/>
                <a:cs typeface="Poppins Medium"/>
              </a:rPr>
              <a:t>IX - açúcares, sal, óleos e gorduras; e</a:t>
            </a:r>
          </a:p>
          <a:p>
            <a:pPr algn="just"/>
            <a:r>
              <a:rPr lang="pt-BR" sz="2000" b="0" i="0" dirty="0">
                <a:solidFill>
                  <a:srgbClr val="FFFFFF"/>
                </a:solidFill>
                <a:effectLst/>
                <a:latin typeface="Poppins Medium"/>
                <a:cs typeface="Poppins Medium"/>
              </a:rPr>
              <a:t>X - café, chá, mate e especiarias.</a:t>
            </a:r>
          </a:p>
        </p:txBody>
      </p:sp>
    </p:spTree>
    <p:extLst>
      <p:ext uri="{BB962C8B-B14F-4D97-AF65-F5344CB8AC3E}">
        <p14:creationId xmlns:p14="http://schemas.microsoft.com/office/powerpoint/2010/main" val="3061721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93064" y="127000"/>
            <a:ext cx="11897336" cy="12312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/>
            <a:r>
              <a:rPr lang="en-US" sz="4667" dirty="0">
                <a:solidFill>
                  <a:srgbClr val="FAC090"/>
                </a:solidFill>
                <a:latin typeface="Poppins Ultra-Bold"/>
              </a:rPr>
              <a:t>Nova Cesta Básica</a:t>
            </a:r>
          </a:p>
          <a:p>
            <a:pPr defTabSz="609630"/>
            <a:r>
              <a:rPr lang="en-US" sz="3334" dirty="0">
                <a:solidFill>
                  <a:srgbClr val="FAC090"/>
                </a:solidFill>
                <a:latin typeface="Poppins Ultra-Bold"/>
              </a:rPr>
              <a:t>PROMOÇÃO DA ALIMENTAÇÃO SAUDÁVEL E ADEQUADA</a:t>
            </a:r>
          </a:p>
        </p:txBody>
      </p:sp>
      <p:pic>
        <p:nvPicPr>
          <p:cNvPr id="17" name="Gráfico 16" descr="Círculo com seta para a esquerda estrutura de tópicos">
            <a:extLst>
              <a:ext uri="{FF2B5EF4-FFF2-40B4-BE49-F238E27FC236}">
                <a16:creationId xmlns:a16="http://schemas.microsoft.com/office/drawing/2014/main" id="{BB00416C-F28B-3E72-4D07-4AC2C8334A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73962" y="4194110"/>
            <a:ext cx="762000" cy="762000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547AD4AF-DF14-A50A-BBF4-891226A288E2}"/>
              </a:ext>
            </a:extLst>
          </p:cNvPr>
          <p:cNvSpPr txBox="1"/>
          <p:nvPr/>
        </p:nvSpPr>
        <p:spPr>
          <a:xfrm>
            <a:off x="5943600" y="3248684"/>
            <a:ext cx="5994400" cy="3780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rtl="0" fontAlgn="base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t-BR" sz="1600" b="1" i="0" dirty="0">
                <a:solidFill>
                  <a:srgbClr val="FFFF00"/>
                </a:solidFill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A </a:t>
            </a:r>
            <a:r>
              <a:rPr lang="pt-BR" sz="1600" b="1" i="0" u="sng" dirty="0">
                <a:solidFill>
                  <a:srgbClr val="FFFF00"/>
                </a:solidFill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maioria</a:t>
            </a:r>
            <a:r>
              <a:rPr lang="pt-BR" sz="1600" b="1" i="0" dirty="0">
                <a:solidFill>
                  <a:srgbClr val="FFFF00"/>
                </a:solidFill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 dos alimentos in natura e minimamente processados, ingredientes culinários e alguns alimentos processados</a:t>
            </a:r>
            <a:r>
              <a:rPr lang="pt-BR" sz="1600" i="0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, preconizados pelo Decreto nº 11.936/2024 e </a:t>
            </a:r>
            <a:r>
              <a:rPr lang="pt-BR" sz="1600" dirty="0">
                <a:solidFill>
                  <a:schemeClr val="accent6">
                    <a:lumMod val="20000"/>
                    <a:lumOff val="80000"/>
                  </a:schemeClr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pela</a:t>
            </a:r>
            <a:r>
              <a:rPr lang="pt-BR" sz="1600" i="0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 Portaria MDS nº 966/2024, </a:t>
            </a:r>
            <a:r>
              <a:rPr lang="pt-BR" sz="1600" b="1" i="0" dirty="0">
                <a:solidFill>
                  <a:srgbClr val="FFFF00"/>
                </a:solidFill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estão ficando com alíquota zero ou reduzida</a:t>
            </a:r>
            <a:r>
              <a:rPr lang="pt-BR" sz="1600" i="0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;</a:t>
            </a:r>
          </a:p>
          <a:p>
            <a:pPr marL="285750" indent="-285750" algn="just" rtl="0" fontAlgn="base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t-BR" sz="1600" i="0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  </a:t>
            </a:r>
          </a:p>
          <a:p>
            <a:pPr marL="285750" indent="-285750" algn="just" rtl="0" fontAlgn="base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t-BR" sz="1600" i="0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Na </a:t>
            </a:r>
            <a:r>
              <a:rPr lang="pt-BR" sz="1600" b="1" i="0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avaliação quinquenal </a:t>
            </a:r>
            <a:r>
              <a:rPr lang="pt-BR" sz="1600" i="0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foi incluída a vinculação dos alimentos in natura e minimamente processados como um dos princípios considerados para definir tanto os alimentos que irão compor a Cesta Básica Nacional de Alimentos, quanto os alimentos com alíquota reduzida.  </a:t>
            </a:r>
          </a:p>
          <a:p>
            <a:pPr marL="285750" indent="-285750" defTabSz="609630">
              <a:lnSpc>
                <a:spcPct val="114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6">
                  <a:lumMod val="20000"/>
                  <a:lumOff val="80000"/>
                </a:schemeClr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9CCA96DD-9580-F56C-2301-22D4C9F584CF}"/>
              </a:ext>
            </a:extLst>
          </p:cNvPr>
          <p:cNvSpPr txBox="1"/>
          <p:nvPr/>
        </p:nvSpPr>
        <p:spPr>
          <a:xfrm>
            <a:off x="6486665" y="1540560"/>
            <a:ext cx="5043372" cy="513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just">
              <a:defRPr sz="6000">
                <a:solidFill>
                  <a:srgbClr val="F5C8B4"/>
                </a:solidFill>
                <a:latin typeface="Poppins Bold"/>
              </a:defRPr>
            </a:lvl1pPr>
          </a:lstStyle>
          <a:p>
            <a:pPr defTabSz="609630"/>
            <a:r>
              <a:rPr lang="en-US" sz="3334" dirty="0"/>
              <a:t>Conquistas e avanços</a:t>
            </a:r>
          </a:p>
        </p:txBody>
      </p:sp>
      <p:sp>
        <p:nvSpPr>
          <p:cNvPr id="22" name="TextBox 8">
            <a:extLst>
              <a:ext uri="{FF2B5EF4-FFF2-40B4-BE49-F238E27FC236}">
                <a16:creationId xmlns:a16="http://schemas.microsoft.com/office/drawing/2014/main" id="{C3C18AC8-EB23-8E05-F5DF-92F92DA3B8F7}"/>
              </a:ext>
            </a:extLst>
          </p:cNvPr>
          <p:cNvSpPr txBox="1"/>
          <p:nvPr/>
        </p:nvSpPr>
        <p:spPr>
          <a:xfrm>
            <a:off x="5764430" y="2053649"/>
            <a:ext cx="6295369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609630">
              <a:spcBef>
                <a:spcPct val="0"/>
              </a:spcBef>
            </a:pPr>
            <a:r>
              <a:rPr lang="pt-BR" i="0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Poppins Medium" panose="00000600000000000000" pitchFamily="2" charset="0"/>
                <a:ea typeface="Open Sans" panose="020B0606030504020204" pitchFamily="34" charset="0"/>
                <a:cs typeface="Poppins Medium" panose="00000600000000000000" pitchFamily="2" charset="0"/>
              </a:rPr>
              <a:t>Projeto de Lei Complementar (PLC) 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Poppins Medium" panose="00000600000000000000" pitchFamily="2" charset="0"/>
                <a:ea typeface="Open Sans" panose="020B0606030504020204" pitchFamily="34" charset="0"/>
                <a:cs typeface="Poppins Medium" panose="00000600000000000000" pitchFamily="2" charset="0"/>
              </a:rPr>
              <a:t>nº 68/2024 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Poppins Medium" panose="00000600000000000000" pitchFamily="2" charset="0"/>
                <a:ea typeface="Open Sans" panose="020B0606030504020204" pitchFamily="34" charset="0"/>
                <a:cs typeface="Poppins Medium" panose="00000600000000000000" pitchFamily="2" charset="0"/>
              </a:rPr>
              <a:t>entregue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Poppins Medium" panose="00000600000000000000" pitchFamily="2" charset="0"/>
                <a:ea typeface="Open Sans" panose="020B0606030504020204" pitchFamily="34" charset="0"/>
                <a:cs typeface="Poppins Medium" panose="00000600000000000000" pitchFamily="2" charset="0"/>
              </a:rPr>
              <a:t> 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Poppins Medium" panose="00000600000000000000" pitchFamily="2" charset="0"/>
                <a:ea typeface="Open Sans" panose="020B0606030504020204" pitchFamily="34" charset="0"/>
                <a:cs typeface="Poppins Medium" panose="00000600000000000000" pitchFamily="2" charset="0"/>
              </a:rPr>
              <a:t>pelo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Poppins Medium" panose="00000600000000000000" pitchFamily="2" charset="0"/>
                <a:ea typeface="Open Sans" panose="020B0606030504020204" pitchFamily="34" charset="0"/>
                <a:cs typeface="Poppins Medium" panose="00000600000000000000" pitchFamily="2" charset="0"/>
              </a:rPr>
              <a:t> 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Poppins Medium" panose="00000600000000000000" pitchFamily="2" charset="0"/>
                <a:ea typeface="Open Sans" panose="020B0606030504020204" pitchFamily="34" charset="0"/>
                <a:cs typeface="Poppins Medium" panose="00000600000000000000" pitchFamily="2" charset="0"/>
              </a:rPr>
              <a:t>Ministério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Poppins Medium" panose="00000600000000000000" pitchFamily="2" charset="0"/>
                <a:ea typeface="Open Sans" panose="020B0606030504020204" pitchFamily="34" charset="0"/>
                <a:cs typeface="Poppins Medium" panose="00000600000000000000" pitchFamily="2" charset="0"/>
              </a:rPr>
              <a:t> da Fazenda, que 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Poppins Medium" panose="00000600000000000000" pitchFamily="2" charset="0"/>
                <a:ea typeface="Open Sans" panose="020B0606030504020204" pitchFamily="34" charset="0"/>
                <a:cs typeface="Poppins Medium" panose="00000600000000000000" pitchFamily="2" charset="0"/>
              </a:rPr>
              <a:t>já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Poppins Medium" panose="00000600000000000000" pitchFamily="2" charset="0"/>
                <a:ea typeface="Open Sans" panose="020B0606030504020204" pitchFamily="34" charset="0"/>
                <a:cs typeface="Poppins Medium" panose="00000600000000000000" pitchFamily="2" charset="0"/>
              </a:rPr>
              <a:t>  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Poppins Medium" panose="00000600000000000000" pitchFamily="2" charset="0"/>
                <a:ea typeface="Open Sans" panose="020B0606030504020204" pitchFamily="34" charset="0"/>
                <a:cs typeface="Poppins Medium" panose="00000600000000000000" pitchFamily="2" charset="0"/>
              </a:rPr>
              <a:t>tramitou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Poppins Medium" panose="00000600000000000000" pitchFamily="2" charset="0"/>
                <a:ea typeface="Open Sans" panose="020B0606030504020204" pitchFamily="34" charset="0"/>
                <a:cs typeface="Poppins Medium" panose="00000600000000000000" pitchFamily="2" charset="0"/>
              </a:rPr>
              <a:t> 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Poppins Medium" panose="00000600000000000000" pitchFamily="2" charset="0"/>
                <a:ea typeface="Open Sans" panose="020B0606030504020204" pitchFamily="34" charset="0"/>
                <a:cs typeface="Poppins Medium" panose="00000600000000000000" pitchFamily="2" charset="0"/>
              </a:rPr>
              <a:t>na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Poppins Medium" panose="00000600000000000000" pitchFamily="2" charset="0"/>
                <a:ea typeface="Open Sans" panose="020B0606030504020204" pitchFamily="34" charset="0"/>
                <a:cs typeface="Poppins Medium" panose="00000600000000000000" pitchFamily="2" charset="0"/>
              </a:rPr>
              <a:t> 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Poppins Medium" panose="00000600000000000000" pitchFamily="2" charset="0"/>
                <a:ea typeface="Open Sans" panose="020B0606030504020204" pitchFamily="34" charset="0"/>
                <a:cs typeface="Poppins Medium" panose="00000600000000000000" pitchFamily="2" charset="0"/>
              </a:rPr>
              <a:t>Câmara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Poppins Medium" panose="00000600000000000000" pitchFamily="2" charset="0"/>
                <a:ea typeface="Open Sans" panose="020B0606030504020204" pitchFamily="34" charset="0"/>
                <a:cs typeface="Poppins Medium" panose="00000600000000000000" pitchFamily="2" charset="0"/>
              </a:rPr>
              <a:t> dos 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Poppins Medium" panose="00000600000000000000" pitchFamily="2" charset="0"/>
                <a:ea typeface="Open Sans" panose="020B0606030504020204" pitchFamily="34" charset="0"/>
                <a:cs typeface="Poppins Medium" panose="00000600000000000000" pitchFamily="2" charset="0"/>
              </a:rPr>
              <a:t>Deputados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Poppins Medium" panose="00000600000000000000" pitchFamily="2" charset="0"/>
                <a:ea typeface="Open Sans" panose="020B0606030504020204" pitchFamily="34" charset="0"/>
                <a:cs typeface="Poppins Medium" panose="00000600000000000000" pitchFamily="2" charset="0"/>
              </a:rPr>
              <a:t> e agora 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Poppins Medium" panose="00000600000000000000" pitchFamily="2" charset="0"/>
                <a:ea typeface="Open Sans" panose="020B0606030504020204" pitchFamily="34" charset="0"/>
                <a:cs typeface="Poppins Medium" panose="00000600000000000000" pitchFamily="2" charset="0"/>
              </a:rPr>
              <a:t>tramita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Poppins Medium" panose="00000600000000000000" pitchFamily="2" charset="0"/>
                <a:ea typeface="Open Sans" panose="020B0606030504020204" pitchFamily="34" charset="0"/>
                <a:cs typeface="Poppins Medium" panose="00000600000000000000" pitchFamily="2" charset="0"/>
              </a:rPr>
              <a:t> no 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Poppins Medium" panose="00000600000000000000" pitchFamily="2" charset="0"/>
                <a:ea typeface="Open Sans" panose="020B0606030504020204" pitchFamily="34" charset="0"/>
                <a:cs typeface="Poppins Medium" panose="00000600000000000000" pitchFamily="2" charset="0"/>
              </a:rPr>
              <a:t>Senado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  <a:latin typeface="Poppins Medium" panose="00000600000000000000" pitchFamily="2" charset="0"/>
              <a:ea typeface="Open Sans" panose="020B0606030504020204" pitchFamily="34" charset="0"/>
              <a:cs typeface="Poppins Medium" panose="00000600000000000000" pitchFamily="2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5B3BCDE-2AB5-EB56-00B3-266A659A0A79}"/>
              </a:ext>
            </a:extLst>
          </p:cNvPr>
          <p:cNvSpPr txBox="1"/>
          <p:nvPr/>
        </p:nvSpPr>
        <p:spPr>
          <a:xfrm>
            <a:off x="371335" y="1497520"/>
            <a:ext cx="5043372" cy="513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just">
              <a:defRPr sz="6000">
                <a:solidFill>
                  <a:srgbClr val="F5C8B4"/>
                </a:solidFill>
                <a:latin typeface="Poppins Bold"/>
              </a:defRPr>
            </a:lvl1pPr>
          </a:lstStyle>
          <a:p>
            <a:pPr defTabSz="609630"/>
            <a:r>
              <a:rPr lang="en-US" sz="3334" dirty="0"/>
              <a:t>Conquistas e avanços</a:t>
            </a: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39AAF570-644F-5D67-6412-9526DACFC005}"/>
              </a:ext>
            </a:extLst>
          </p:cNvPr>
          <p:cNvSpPr txBox="1"/>
          <p:nvPr/>
        </p:nvSpPr>
        <p:spPr>
          <a:xfrm>
            <a:off x="254000" y="2010609"/>
            <a:ext cx="5334000" cy="3747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3053"/>
              </a:lnSpc>
              <a:spcBef>
                <a:spcPct val="0"/>
              </a:spcBef>
            </a:pPr>
            <a:r>
              <a:rPr lang="en-US" sz="2133" dirty="0">
                <a:solidFill>
                  <a:srgbClr val="F5C8B4"/>
                </a:solidFill>
                <a:latin typeface="Poppins Medium"/>
              </a:rPr>
              <a:t>Emenda Constitucional nº 132/2023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5E15B33-F612-315B-7D32-95CE472EC846}"/>
              </a:ext>
            </a:extLst>
          </p:cNvPr>
          <p:cNvSpPr txBox="1"/>
          <p:nvPr/>
        </p:nvSpPr>
        <p:spPr>
          <a:xfrm>
            <a:off x="196491" y="2595584"/>
            <a:ext cx="5218333" cy="35373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63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1600" dirty="0">
                <a:solidFill>
                  <a:prstClr val="white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- A PEC </a:t>
            </a:r>
            <a:r>
              <a:rPr lang="en-US" sz="1600" dirty="0" err="1">
                <a:solidFill>
                  <a:prstClr val="white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criou</a:t>
            </a:r>
            <a:r>
              <a:rPr lang="en-US" sz="1600" dirty="0">
                <a:solidFill>
                  <a:prstClr val="white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 a cesta básica nacional de alimentos, a ser composta por produtos destinados à alimentação humana, considerando a diversidade regional e cultural da alimentação do país </a:t>
            </a:r>
            <a:r>
              <a:rPr lang="en-US" sz="1600" dirty="0">
                <a:solidFill>
                  <a:srgbClr val="EFE375"/>
                </a:solidFill>
                <a:latin typeface="Poppins Bold"/>
              </a:rPr>
              <a:t>com alíquotas reduzidas a zero (Art 8º)</a:t>
            </a:r>
            <a:r>
              <a:rPr lang="en-US" sz="1600" dirty="0">
                <a:solidFill>
                  <a:prstClr val="white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.</a:t>
            </a:r>
          </a:p>
          <a:p>
            <a:pPr defTabSz="60963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1600" dirty="0">
                <a:solidFill>
                  <a:prstClr val="white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- Art 9. </a:t>
            </a:r>
            <a:r>
              <a:rPr lang="en-US" sz="1600" b="1" dirty="0">
                <a:solidFill>
                  <a:srgbClr val="FFFF0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Prevê alíquota zero para produtos horticulas, frutas e ovos </a:t>
            </a:r>
            <a:r>
              <a:rPr lang="en-US" sz="1600" dirty="0">
                <a:solidFill>
                  <a:prstClr val="white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e a possibilidade de </a:t>
            </a:r>
            <a:r>
              <a:rPr lang="en-US" sz="1600" dirty="0">
                <a:solidFill>
                  <a:srgbClr val="EFE375"/>
                </a:solidFill>
                <a:latin typeface="Poppins Bold"/>
              </a:rPr>
              <a:t>redução em 60% </a:t>
            </a:r>
            <a:r>
              <a:rPr lang="en-US" sz="1600" dirty="0">
                <a:solidFill>
                  <a:prstClr val="white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para alimentos destinados ao consumo humano.</a:t>
            </a:r>
          </a:p>
          <a:p>
            <a:pPr defTabSz="60963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1600" dirty="0">
                <a:solidFill>
                  <a:prstClr val="white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- Art. 153. Possibilidade de </a:t>
            </a:r>
            <a:r>
              <a:rPr lang="en-US" sz="1600" dirty="0">
                <a:solidFill>
                  <a:srgbClr val="EFE375"/>
                </a:solidFill>
                <a:latin typeface="Poppins Bold"/>
              </a:rPr>
              <a:t>imposto seletivo </a:t>
            </a:r>
            <a:r>
              <a:rPr lang="en-US" sz="1600" dirty="0">
                <a:solidFill>
                  <a:prstClr val="white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para produtos prejudiciais à saúde e meio ambiente.</a:t>
            </a:r>
          </a:p>
        </p:txBody>
      </p:sp>
    </p:spTree>
    <p:extLst>
      <p:ext uri="{BB962C8B-B14F-4D97-AF65-F5344CB8AC3E}">
        <p14:creationId xmlns:p14="http://schemas.microsoft.com/office/powerpoint/2010/main" val="1396033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93064" y="127000"/>
            <a:ext cx="11897336" cy="12312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/>
            <a:r>
              <a:rPr lang="en-US" sz="4667" dirty="0">
                <a:solidFill>
                  <a:prstClr val="black"/>
                </a:solidFill>
                <a:latin typeface="Poppins Ultra-Bold"/>
              </a:rPr>
              <a:t>Nova Cesta Básica</a:t>
            </a:r>
          </a:p>
          <a:p>
            <a:pPr defTabSz="609630"/>
            <a:r>
              <a:rPr lang="en-US" sz="3334" dirty="0">
                <a:solidFill>
                  <a:prstClr val="black"/>
                </a:solidFill>
                <a:latin typeface="Poppins Ultra-Bold"/>
              </a:rPr>
              <a:t>PROMOÇÃO DA ALIMENTAÇÃO SAUDÁVEL E ADEQUADA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F07B39E-013F-7CC8-0FBA-FD14A07AC471}"/>
              </a:ext>
            </a:extLst>
          </p:cNvPr>
          <p:cNvSpPr txBox="1">
            <a:spLocks/>
          </p:cNvSpPr>
          <p:nvPr/>
        </p:nvSpPr>
        <p:spPr>
          <a:xfrm>
            <a:off x="883932" y="1458459"/>
            <a:ext cx="10515600" cy="60370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09630">
              <a:lnSpc>
                <a:spcPct val="110000"/>
              </a:lnSpc>
            </a:pPr>
            <a:r>
              <a:rPr lang="pt-BR" sz="3600" b="1" dirty="0">
                <a:solidFill>
                  <a:prstClr val="black"/>
                </a:solidFill>
                <a:latin typeface="Calibri"/>
              </a:rPr>
              <a:t>Impacto dos ultraprocessados na saúde</a:t>
            </a:r>
            <a:endParaRPr lang="pt-BR" sz="2933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9D2AA57E-2291-AF22-02FD-80FDEB550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902" y="2061875"/>
            <a:ext cx="4711560" cy="2423551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0E3147D7-1FB7-5ACA-4BB7-4D8E46A285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653" y="4627113"/>
            <a:ext cx="5284563" cy="1971226"/>
          </a:xfrm>
          <a:prstGeom prst="rect">
            <a:avLst/>
          </a:prstGeom>
        </p:spPr>
      </p:pic>
      <p:pic>
        <p:nvPicPr>
          <p:cNvPr id="13" name="Gráfico 12" descr="Círculo com seta para a esquerda estrutura de tópicos">
            <a:extLst>
              <a:ext uri="{FF2B5EF4-FFF2-40B4-BE49-F238E27FC236}">
                <a16:creationId xmlns:a16="http://schemas.microsoft.com/office/drawing/2014/main" id="{FE9D1A9A-CFF5-3357-C45B-E68160CD2B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47995" y="2368583"/>
            <a:ext cx="762000" cy="762000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E7BBE171-3292-64C0-C908-78CFF23D40A3}"/>
              </a:ext>
            </a:extLst>
          </p:cNvPr>
          <p:cNvSpPr txBox="1"/>
          <p:nvPr/>
        </p:nvSpPr>
        <p:spPr>
          <a:xfrm>
            <a:off x="5909995" y="2279812"/>
            <a:ext cx="6180405" cy="15491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630">
              <a:lnSpc>
                <a:spcPct val="120000"/>
              </a:lnSpc>
            </a:pPr>
            <a:r>
              <a:rPr lang="pt-BR" sz="2000" dirty="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2002 e 2009: mais de 1/4 (</a:t>
            </a:r>
            <a:r>
              <a:rPr lang="pt-BR" sz="2000" u="sng" dirty="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28,6%</a:t>
            </a:r>
            <a:r>
              <a:rPr lang="pt-BR" sz="2000" dirty="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) do aumento na </a:t>
            </a:r>
            <a:r>
              <a:rPr lang="pt-BR" sz="2000" b="1" dirty="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prevalência de obesidade </a:t>
            </a:r>
            <a:r>
              <a:rPr lang="pt-BR" sz="2000" dirty="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no Brasil foi atribuível ao aumento no consumo de alimentos ultraprocessados.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A684692F-ED0F-64AE-B3EA-78853A085A9F}"/>
              </a:ext>
            </a:extLst>
          </p:cNvPr>
          <p:cNvSpPr txBox="1"/>
          <p:nvPr/>
        </p:nvSpPr>
        <p:spPr>
          <a:xfrm>
            <a:off x="6345606" y="4493719"/>
            <a:ext cx="5568381" cy="206825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indent="0">
              <a:lnSpc>
                <a:spcPct val="120000"/>
              </a:lnSpc>
              <a:spcBef>
                <a:spcPts val="0"/>
              </a:spcBef>
              <a:buNone/>
              <a:defRPr sz="24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defTabSz="609630"/>
            <a:r>
              <a:rPr lang="pt-BR" sz="1800" dirty="0">
                <a:solidFill>
                  <a:prstClr val="black"/>
                </a:solidFill>
              </a:rPr>
              <a:t>O consumo de alimentos ultraprocessados foi responsável por aproximadamente </a:t>
            </a:r>
            <a:r>
              <a:rPr lang="pt-BR" sz="1800" b="1" dirty="0">
                <a:solidFill>
                  <a:prstClr val="black"/>
                </a:solidFill>
              </a:rPr>
              <a:t>57.000 mortes prematuras</a:t>
            </a:r>
            <a:r>
              <a:rPr lang="pt-BR" sz="1800" dirty="0">
                <a:solidFill>
                  <a:prstClr val="black"/>
                </a:solidFill>
              </a:rPr>
              <a:t> (95% intervalo de incerteza=33.493, 82.570) ou 10,5% de todas as mortes prematuras em adultos de 30 a 69 anos.</a:t>
            </a:r>
          </a:p>
        </p:txBody>
      </p:sp>
      <p:pic>
        <p:nvPicPr>
          <p:cNvPr id="18" name="Gráfico 17" descr="Círculo com seta para a esquerda estrutura de tópicos">
            <a:extLst>
              <a:ext uri="{FF2B5EF4-FFF2-40B4-BE49-F238E27FC236}">
                <a16:creationId xmlns:a16="http://schemas.microsoft.com/office/drawing/2014/main" id="{A30615B5-157A-7F3C-D0C4-461EBB0F8F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82857" y="5161500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513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93064" y="127000"/>
            <a:ext cx="11897336" cy="12312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/>
            <a:r>
              <a:rPr lang="en-US" sz="4667" dirty="0">
                <a:solidFill>
                  <a:prstClr val="black"/>
                </a:solidFill>
                <a:latin typeface="Poppins Ultra-Bold"/>
              </a:rPr>
              <a:t>Nova Cesta Básica</a:t>
            </a:r>
          </a:p>
          <a:p>
            <a:pPr defTabSz="609630"/>
            <a:r>
              <a:rPr lang="en-US" sz="3334" dirty="0">
                <a:solidFill>
                  <a:prstClr val="black"/>
                </a:solidFill>
                <a:latin typeface="Poppins Ultra-Bold"/>
              </a:rPr>
              <a:t>PROMOÇÃO DA ALIMENTAÇÃO SAUDÁVEL E ADEQUADA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F07B39E-013F-7CC8-0FBA-FD14A07AC471}"/>
              </a:ext>
            </a:extLst>
          </p:cNvPr>
          <p:cNvSpPr txBox="1">
            <a:spLocks/>
          </p:cNvSpPr>
          <p:nvPr/>
        </p:nvSpPr>
        <p:spPr>
          <a:xfrm>
            <a:off x="883932" y="1458459"/>
            <a:ext cx="10515600" cy="60370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09630">
              <a:lnSpc>
                <a:spcPct val="110000"/>
              </a:lnSpc>
            </a:pPr>
            <a:r>
              <a:rPr lang="pt-BR" sz="3600" b="1" dirty="0">
                <a:solidFill>
                  <a:prstClr val="black"/>
                </a:solidFill>
                <a:latin typeface="Calibri"/>
              </a:rPr>
              <a:t>Impacto dos ultraprocessados na saúde</a:t>
            </a:r>
            <a:endParaRPr lang="pt-BR" sz="2933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2C48669-A513-6C7A-1F70-AE09341EB1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32" y="2062162"/>
            <a:ext cx="5578669" cy="1849796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7698D9B4-0886-4E17-655A-A64FE270AA85}"/>
              </a:ext>
            </a:extLst>
          </p:cNvPr>
          <p:cNvSpPr txBox="1"/>
          <p:nvPr/>
        </p:nvSpPr>
        <p:spPr>
          <a:xfrm>
            <a:off x="553049" y="4130615"/>
            <a:ext cx="11079101" cy="273305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indent="0">
              <a:lnSpc>
                <a:spcPct val="120000"/>
              </a:lnSpc>
              <a:spcBef>
                <a:spcPts val="0"/>
              </a:spcBef>
              <a:buNone/>
              <a:defRPr sz="26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defTabSz="609630"/>
            <a:r>
              <a:rPr lang="pt-BR" sz="1800" dirty="0">
                <a:solidFill>
                  <a:prstClr val="black"/>
                </a:solidFill>
              </a:rPr>
              <a:t>- Revisão sistemática de meta-análises existentes sobre o </a:t>
            </a:r>
            <a:r>
              <a:rPr lang="pt-BR" sz="1800" b="1" dirty="0">
                <a:solidFill>
                  <a:prstClr val="black"/>
                </a:solidFill>
              </a:rPr>
              <a:t>impacto de alimentos ultraprocessados na saúde</a:t>
            </a:r>
            <a:r>
              <a:rPr lang="pt-BR" sz="1800" dirty="0">
                <a:solidFill>
                  <a:prstClr val="black"/>
                </a:solidFill>
              </a:rPr>
              <a:t>. Foram analisados vários estudos recentes e que envolveram quase </a:t>
            </a:r>
            <a:r>
              <a:rPr lang="pt-BR" sz="1800" b="1" dirty="0">
                <a:solidFill>
                  <a:prstClr val="black"/>
                </a:solidFill>
              </a:rPr>
              <a:t>10 milhões de pessoas</a:t>
            </a:r>
            <a:r>
              <a:rPr lang="pt-BR" sz="1800" dirty="0">
                <a:solidFill>
                  <a:prstClr val="black"/>
                </a:solidFill>
              </a:rPr>
              <a:t>. </a:t>
            </a:r>
          </a:p>
          <a:p>
            <a:pPr defTabSz="609630"/>
            <a:endParaRPr lang="pt-BR" sz="1800" dirty="0">
              <a:solidFill>
                <a:prstClr val="black"/>
              </a:solidFill>
            </a:endParaRPr>
          </a:p>
          <a:p>
            <a:pPr defTabSz="609630"/>
            <a:r>
              <a:rPr lang="pt-BR" sz="1800" dirty="0">
                <a:solidFill>
                  <a:prstClr val="black"/>
                </a:solidFill>
              </a:rPr>
              <a:t>- O estudo evidenciou que o maior consumo de ultraprocessados está associado com o </a:t>
            </a:r>
            <a:r>
              <a:rPr lang="pt-BR" sz="1800" b="1" dirty="0">
                <a:solidFill>
                  <a:prstClr val="black"/>
                </a:solidFill>
              </a:rPr>
              <a:t>aumento de risco </a:t>
            </a:r>
            <a:r>
              <a:rPr lang="pt-BR" sz="1800" dirty="0">
                <a:solidFill>
                  <a:prstClr val="black"/>
                </a:solidFill>
              </a:rPr>
              <a:t>de cerca de 32 desfechos de saúde que abrangem </a:t>
            </a:r>
            <a:r>
              <a:rPr lang="pt-BR" sz="1800" b="1" dirty="0">
                <a:solidFill>
                  <a:prstClr val="black"/>
                </a:solidFill>
              </a:rPr>
              <a:t>mortalidade, câncer, transtorno de saúde mental, doenças respiratórias, cardiovasculares, gastrointestinais e metabólicas</a:t>
            </a:r>
            <a:r>
              <a:rPr lang="pt-BR" sz="1800" dirty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20622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93064" y="127000"/>
            <a:ext cx="11897336" cy="12312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/>
            <a:r>
              <a:rPr lang="en-US" sz="4667" dirty="0">
                <a:solidFill>
                  <a:prstClr val="black"/>
                </a:solidFill>
                <a:latin typeface="Poppins Ultra-Bold"/>
              </a:rPr>
              <a:t>Nova Cesta Básica</a:t>
            </a:r>
          </a:p>
          <a:p>
            <a:pPr defTabSz="609630"/>
            <a:r>
              <a:rPr lang="en-US" sz="3334" dirty="0">
                <a:solidFill>
                  <a:prstClr val="black"/>
                </a:solidFill>
                <a:latin typeface="Poppins Ultra-Bold"/>
              </a:rPr>
              <a:t>PROMOÇÃO DA ALIMENTAÇÃO SAUDÁVEL E ADEQUADA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F07B39E-013F-7CC8-0FBA-FD14A07AC471}"/>
              </a:ext>
            </a:extLst>
          </p:cNvPr>
          <p:cNvSpPr txBox="1">
            <a:spLocks/>
          </p:cNvSpPr>
          <p:nvPr/>
        </p:nvSpPr>
        <p:spPr>
          <a:xfrm>
            <a:off x="883932" y="1458459"/>
            <a:ext cx="10515600" cy="60370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09630">
              <a:lnSpc>
                <a:spcPct val="110000"/>
              </a:lnSpc>
            </a:pPr>
            <a:r>
              <a:rPr lang="pt-BR" sz="3600" b="1" dirty="0">
                <a:solidFill>
                  <a:prstClr val="black"/>
                </a:solidFill>
                <a:latin typeface="Calibri"/>
              </a:rPr>
              <a:t>Por que os ultraprocessados devem ser evitados</a:t>
            </a:r>
            <a:endParaRPr lang="pt-BR" sz="2933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DF94814A-007C-5C6E-6DEF-0336E35918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8487963"/>
              </p:ext>
            </p:extLst>
          </p:nvPr>
        </p:nvGraphicFramePr>
        <p:xfrm>
          <a:off x="1063925" y="2217468"/>
          <a:ext cx="10160000" cy="415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508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642F2523-F939-0A0C-2B71-940A69FEF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35" y="1538378"/>
            <a:ext cx="3741984" cy="4894632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6A81815A-EB61-2BCC-5323-4D5FBB7BE2BE}"/>
              </a:ext>
            </a:extLst>
          </p:cNvPr>
          <p:cNvSpPr txBox="1"/>
          <p:nvPr/>
        </p:nvSpPr>
        <p:spPr>
          <a:xfrm>
            <a:off x="4411796" y="2839910"/>
            <a:ext cx="6923373" cy="129586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/>
              <a:t>Recomendação de que os alimentos ultraprocessados (conforme a classificação Nova de Alimentos) devem ser evitados, considerando os impactos negativos destes produtos para a saúde humana.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0DEEF8A3-B851-105B-12E1-4E797EDE6C7B}"/>
              </a:ext>
            </a:extLst>
          </p:cNvPr>
          <p:cNvSpPr txBox="1"/>
          <p:nvPr/>
        </p:nvSpPr>
        <p:spPr>
          <a:xfrm>
            <a:off x="193064" y="127000"/>
            <a:ext cx="11897336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/>
            <a:r>
              <a:rPr lang="en-US" sz="3600" dirty="0" err="1">
                <a:solidFill>
                  <a:prstClr val="black"/>
                </a:solidFill>
                <a:latin typeface="Times New Roman"/>
                <a:cs typeface="Times New Roman"/>
              </a:rPr>
              <a:t>Organização</a:t>
            </a:r>
            <a:r>
              <a:rPr lang="en-US" sz="3600" dirty="0">
                <a:solidFill>
                  <a:prstClr val="black"/>
                </a:solidFill>
                <a:latin typeface="Times New Roman"/>
                <a:cs typeface="Times New Roman"/>
              </a:rPr>
              <a:t> Mundial da </a:t>
            </a:r>
            <a:r>
              <a:rPr lang="en-US" sz="3600" dirty="0" err="1">
                <a:solidFill>
                  <a:prstClr val="black"/>
                </a:solidFill>
                <a:latin typeface="Times New Roman"/>
                <a:cs typeface="Times New Roman"/>
              </a:rPr>
              <a:t>Saúde</a:t>
            </a:r>
            <a:endParaRPr lang="pt-BR" sz="36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609630"/>
            <a:r>
              <a:rPr lang="en-US" sz="3600" dirty="0" err="1">
                <a:solidFill>
                  <a:prstClr val="black"/>
                </a:solidFill>
                <a:latin typeface="Times New Roman"/>
                <a:cs typeface="Calibri"/>
              </a:rPr>
              <a:t>Organização</a:t>
            </a:r>
            <a:r>
              <a:rPr lang="en-US" sz="3600" dirty="0">
                <a:latin typeface="Times New Roman"/>
                <a:cs typeface="Times New Roman"/>
              </a:rPr>
              <a:t> das </a:t>
            </a:r>
            <a:r>
              <a:rPr lang="en-US" sz="3600" dirty="0" err="1">
                <a:latin typeface="Times New Roman"/>
                <a:cs typeface="Times New Roman"/>
              </a:rPr>
              <a:t>Nações</a:t>
            </a:r>
            <a:r>
              <a:rPr lang="en-US" sz="3600" dirty="0">
                <a:latin typeface="Times New Roman"/>
                <a:cs typeface="Times New Roman"/>
              </a:rPr>
              <a:t> Unidas para </a:t>
            </a:r>
            <a:r>
              <a:rPr lang="en-US" sz="3600" dirty="0" err="1">
                <a:latin typeface="Times New Roman"/>
                <a:cs typeface="Times New Roman"/>
              </a:rPr>
              <a:t>Alimentação</a:t>
            </a:r>
            <a:r>
              <a:rPr lang="en-US" sz="3600" dirty="0">
                <a:latin typeface="Times New Roman"/>
                <a:cs typeface="Times New Roman"/>
              </a:rPr>
              <a:t> e Agricultura</a:t>
            </a:r>
            <a:endParaRPr lang="en-US" sz="36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69653430"/>
      </p:ext>
    </p:extLst>
  </p:cSld>
  <p:clrMapOvr>
    <a:masterClrMapping/>
  </p:clrMapOvr>
</p:sld>
</file>

<file path=ppt/theme/theme1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nkdiretodeAcesso xmlns="70dc7568-d292-4425-a8ea-df0d7a7db036">
      <Url xsi:nil="true"/>
      <Description xsi:nil="true"/>
    </LinkdiretodeAcesso>
    <TaxCatchAll xmlns="c5e4adff-eccc-4d52-819f-1eb1648badb9" xsi:nil="true"/>
    <lcf76f155ced4ddcb4097134ff3c332f xmlns="70dc7568-d292-4425-a8ea-df0d7a7db036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CD824244155424F86652D3D5251E764" ma:contentTypeVersion="15" ma:contentTypeDescription="Crie um novo documento." ma:contentTypeScope="" ma:versionID="605949afa091806abb96e6707b0b7474">
  <xsd:schema xmlns:xsd="http://www.w3.org/2001/XMLSchema" xmlns:xs="http://www.w3.org/2001/XMLSchema" xmlns:p="http://schemas.microsoft.com/office/2006/metadata/properties" xmlns:ns2="70dc7568-d292-4425-a8ea-df0d7a7db036" xmlns:ns3="c5e4adff-eccc-4d52-819f-1eb1648badb9" targetNamespace="http://schemas.microsoft.com/office/2006/metadata/properties" ma:root="true" ma:fieldsID="71695e92b9177c4b875e801e09366394" ns2:_="" ns3:_="">
    <xsd:import namespace="70dc7568-d292-4425-a8ea-df0d7a7db036"/>
    <xsd:import namespace="c5e4adff-eccc-4d52-819f-1eb1648badb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SearchProperties" minOccurs="0"/>
                <xsd:element ref="ns2:LinkdiretodeAcesso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dc7568-d292-4425-a8ea-df0d7a7db0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Marcações de imagem" ma:readOnly="false" ma:fieldId="{5cf76f15-5ced-4ddc-b409-7134ff3c332f}" ma:taxonomyMulti="true" ma:sspId="95557dcb-4169-490b-b25b-249c42b1d9a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inkdiretodeAcesso" ma:index="22" nillable="true" ma:displayName="Link direto de Acesso" ma:format="Hyperlink" ma:internalName="LinkdiretodeAcesso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e4adff-eccc-4d52-819f-1eb1648badb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8df5846a-ff36-4021-b94e-ba0f79d63baa}" ma:internalName="TaxCatchAll" ma:showField="CatchAllData" ma:web="c5e4adff-eccc-4d52-819f-1eb1648bad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0CA8D09-0B80-44F2-9032-40482C93E676}">
  <ds:schemaRefs>
    <ds:schemaRef ds:uri="http://purl.org/dc/terms/"/>
    <ds:schemaRef ds:uri="5a7341c5-5610-4175-a039-555f42ce7024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402846da-405e-42b1-b1e5-c470380168aa"/>
    <ds:schemaRef ds:uri="http://schemas.openxmlformats.org/package/2006/metadata/core-properties"/>
    <ds:schemaRef ds:uri="http://www.w3.org/XML/1998/namespace"/>
    <ds:schemaRef ds:uri="70dc7568-d292-4425-a8ea-df0d7a7db036"/>
    <ds:schemaRef ds:uri="c5e4adff-eccc-4d52-819f-1eb1648badb9"/>
  </ds:schemaRefs>
</ds:datastoreItem>
</file>

<file path=customXml/itemProps2.xml><?xml version="1.0" encoding="utf-8"?>
<ds:datastoreItem xmlns:ds="http://schemas.openxmlformats.org/officeDocument/2006/customXml" ds:itemID="{1365EE6C-DB65-4705-89E8-2126EE6C55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0dc7568-d292-4425-a8ea-df0d7a7db036"/>
    <ds:schemaRef ds:uri="c5e4adff-eccc-4d52-819f-1eb1648badb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60A0E0B-6D00-4B9A-A067-5ECFA9C9DBB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3701</TotalTime>
  <Words>1537</Words>
  <Application>Microsoft Office PowerPoint</Application>
  <PresentationFormat>Widescreen</PresentationFormat>
  <Paragraphs>124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6</vt:i4>
      </vt:variant>
      <vt:variant>
        <vt:lpstr>Títulos de slides</vt:lpstr>
      </vt:variant>
      <vt:variant>
        <vt:i4>18</vt:i4>
      </vt:variant>
    </vt:vector>
  </HeadingPairs>
  <TitlesOfParts>
    <vt:vector size="35" baseType="lpstr">
      <vt:lpstr>Arial</vt:lpstr>
      <vt:lpstr>Calibri</vt:lpstr>
      <vt:lpstr>Calibri Light</vt:lpstr>
      <vt:lpstr>Open Sans</vt:lpstr>
      <vt:lpstr>Poppins</vt:lpstr>
      <vt:lpstr>Poppins Bold</vt:lpstr>
      <vt:lpstr>Poppins Light</vt:lpstr>
      <vt:lpstr>Poppins Medium</vt:lpstr>
      <vt:lpstr>Poppins Ultra-Bold</vt:lpstr>
      <vt:lpstr>Segoe UI</vt:lpstr>
      <vt:lpstr>Times New Roman</vt:lpstr>
      <vt:lpstr>1_Personalizar design</vt:lpstr>
      <vt:lpstr>Personalizar design</vt:lpstr>
      <vt:lpstr>Office Theme</vt:lpstr>
      <vt:lpstr>1_Tema do Office</vt:lpstr>
      <vt:lpstr>2_Personalizar design</vt:lpstr>
      <vt:lpstr>3_Personalizar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Elaine Cristina Sgrignero Guilhem</dc:creator>
  <cp:lastModifiedBy>Patricia Chaves Gentil</cp:lastModifiedBy>
  <cp:revision>247</cp:revision>
  <dcterms:created xsi:type="dcterms:W3CDTF">2023-05-16T18:06:09Z</dcterms:created>
  <dcterms:modified xsi:type="dcterms:W3CDTF">2024-10-30T20:39:29Z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0x0101005CD824244155424F86652D3D5251E764</vt:lpwstr>
  </property>
  <property fmtid="{D5CDD505-2E9C-101B-9397-08002B2CF9AE}" pid="3" name="MediaServiceImageTags">
    <vt:lpwstr/>
  </property>
</Properties>
</file>