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1" r:id="rId2"/>
    <p:sldMasterId id="2147483769" r:id="rId3"/>
  </p:sldMasterIdLst>
  <p:notesMasterIdLst>
    <p:notesMasterId r:id="rId26"/>
  </p:notesMasterIdLst>
  <p:handoutMasterIdLst>
    <p:handoutMasterId r:id="rId27"/>
  </p:handoutMasterIdLst>
  <p:sldIdLst>
    <p:sldId id="593" r:id="rId4"/>
    <p:sldId id="789" r:id="rId5"/>
    <p:sldId id="785" r:id="rId6"/>
    <p:sldId id="786" r:id="rId7"/>
    <p:sldId id="787" r:id="rId8"/>
    <p:sldId id="788" r:id="rId9"/>
    <p:sldId id="810" r:id="rId10"/>
    <p:sldId id="781" r:id="rId11"/>
    <p:sldId id="782" r:id="rId12"/>
    <p:sldId id="807" r:id="rId13"/>
    <p:sldId id="803" r:id="rId14"/>
    <p:sldId id="796" r:id="rId15"/>
    <p:sldId id="765" r:id="rId16"/>
    <p:sldId id="767" r:id="rId17"/>
    <p:sldId id="766" r:id="rId18"/>
    <p:sldId id="801" r:id="rId19"/>
    <p:sldId id="804" r:id="rId20"/>
    <p:sldId id="805" r:id="rId21"/>
    <p:sldId id="806" r:id="rId22"/>
    <p:sldId id="774" r:id="rId23"/>
    <p:sldId id="775" r:id="rId24"/>
    <p:sldId id="653" r:id="rId25"/>
  </p:sldIdLst>
  <p:sldSz cx="9144000" cy="6858000" type="screen4x3"/>
  <p:notesSz cx="6797675" cy="99282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FDEAD7"/>
    <a:srgbClr val="F5800B"/>
    <a:srgbClr val="FBCECD"/>
    <a:srgbClr val="EB8015"/>
    <a:srgbClr val="D3D3D3"/>
    <a:srgbClr val="004D86"/>
    <a:srgbClr val="FFFF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8765" autoAdjust="0"/>
  </p:normalViewPr>
  <p:slideViewPr>
    <p:cSldViewPr>
      <p:cViewPr>
        <p:scale>
          <a:sx n="70" d="100"/>
          <a:sy n="70" d="100"/>
        </p:scale>
        <p:origin x="-1536" y="-162"/>
      </p:cViewPr>
      <p:guideLst>
        <p:guide orient="horz" pos="125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48" d="100"/>
          <a:sy n="48" d="100"/>
        </p:scale>
        <p:origin x="-268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7AB113-3C72-4313-9CE0-2D6CD08FD4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52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045566-8896-48AC-A8D5-8F1AEC695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2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-25400"/>
            <a:ext cx="9144000" cy="45008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0" y="260648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003462" y="1963415"/>
            <a:ext cx="707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Confederação da Agricultura e Pecuária do Brasil </a:t>
            </a:r>
          </a:p>
        </p:txBody>
      </p:sp>
      <p:pic>
        <p:nvPicPr>
          <p:cNvPr id="16" name="Picture 24" descr="http://jornale.com.br/mirian/wp-content/uploads/2009/03/navio-tcp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1504"/>
          <a:stretch/>
        </p:blipFill>
        <p:spPr bwMode="auto">
          <a:xfrm>
            <a:off x="6711032" y="2570476"/>
            <a:ext cx="2437417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7" name="Picture 2" descr="http://www.portosdoparana.pr.gov.br/arquivos/Image/fotos_materias/2008/06.2008/17_06_2008/DSC04137aa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/>
          <a:stretch>
            <a:fillRect/>
          </a:stretch>
        </p:blipFill>
        <p:spPr bwMode="auto">
          <a:xfrm>
            <a:off x="5022039" y="2564904"/>
            <a:ext cx="2634430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2" descr="barca%C3%A7a+e+ponte+ferrea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2" y="2565028"/>
            <a:ext cx="2679089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jc3.uol.com.br/blogs/repositorio/Foto_Marcelo%20Pizzato_Acervo%20Odebrecht.jpe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" y="2566932"/>
            <a:ext cx="2867400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/>
        </p:spPr>
      </p:pic>
      <p:pic>
        <p:nvPicPr>
          <p:cNvPr id="19" name="Picture 13" descr="eclusa1_tucurui_em_constr1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97" y="2565277"/>
            <a:ext cx="2376264" cy="1911311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9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45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36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8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7971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7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E2F0-57CB-4861-80FA-5BE3436962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6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0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7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00408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868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8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1310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075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39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840520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08502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748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9662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929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6310813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10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209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A8B6-057E-4129-AEEC-CFA8DB8F5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39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9871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114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65029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812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7221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0637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571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072606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0408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1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34541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7371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4026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118242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430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0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37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5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3682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571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1027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31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61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2051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8602" y="5024219"/>
              <a:ext cx="3802062" cy="144307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55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1336" y="5784652"/>
                <a:ext cx="3802063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6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3075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9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6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trator&amp;source=images&amp;cd=&amp;cad=rja&amp;docid=bqWY01VeYf7D1M&amp;tbnid=yiODGT3tU1omjM:&amp;ved=0CAUQjRw&amp;url=http://blogdojosecarlosfarina.blogspot.com/2013/04/trator.html&amp;ei=kcKkUYXhFYjO9ASh1YDgDA&amp;bvm=bv.47008514,d.eWU&amp;psig=AFQjCNHt-sp8oDPEFH4ewCPC8XIn9vg64Q&amp;ust=1369838604043435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-world.de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lheitadeira+transporte&amp;source=images&amp;cd=&amp;cad=rja&amp;docid=i3ILocyvYeoslM&amp;tbnid=-OV0F-Dg5_KK4M:&amp;ved=0CAUQjRw&amp;url=http://potenciatransportes.blogspot.com/&amp;ei=3LGkUZaHMY--9QSZgoHACw&amp;psig=AFQjCNGmdmzD_wF80AHilLtYkhpFgilSow&amp;ust=1369834245418697" TargetMode="External"/><Relationship Id="rId7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468313" y="4581525"/>
            <a:ext cx="7143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4635480"/>
            <a:ext cx="88569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ct val="10000"/>
              </a:spcBef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Ciclo de Palestras e Debates para discutir a Medida Provisória (MPV) nº 673/2015, no âmbito da Comissão de Agricultura e Reforma Agrária do Senado Federal (CRA).</a:t>
            </a:r>
          </a:p>
          <a:p>
            <a:pPr lvl="0" algn="r" eaLnBrk="1" hangingPunct="1">
              <a:defRPr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Anaximandro Doudement Almeida</a:t>
            </a:r>
            <a:endParaRPr lang="pt-BR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Coordenador de Assuntos Estratégicos</a:t>
            </a:r>
          </a:p>
          <a:p>
            <a:pPr lvl="0" algn="r" eaLnBrk="1" hangingPunct="1">
              <a:defRPr/>
            </a:pP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Brasília, 04 de maio de 2015</a:t>
            </a:r>
            <a:r>
              <a:rPr lang="pt-B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pt-BR" sz="14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9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69339" y="2052804"/>
            <a:ext cx="83529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400" dirty="0" smtClean="0">
                <a:latin typeface="Arial Narrow" pitchFamily="34" charset="0"/>
              </a:rPr>
              <a:t>De janeiro </a:t>
            </a:r>
            <a:r>
              <a:rPr lang="pt-BR" sz="2400" dirty="0">
                <a:latin typeface="Arial Narrow" pitchFamily="34" charset="0"/>
              </a:rPr>
              <a:t>a </a:t>
            </a:r>
            <a:r>
              <a:rPr lang="pt-BR" sz="2400" dirty="0" smtClean="0">
                <a:latin typeface="Arial Narrow" pitchFamily="34" charset="0"/>
              </a:rPr>
              <a:t>abril </a:t>
            </a:r>
            <a:r>
              <a:rPr lang="pt-BR" sz="2400" dirty="0">
                <a:latin typeface="Arial Narrow" pitchFamily="34" charset="0"/>
              </a:rPr>
              <a:t>de 2013 foram vendidas 26.286 máquinas agrícolas, deste total</a:t>
            </a:r>
            <a:r>
              <a:rPr lang="pt-BR" sz="2400" dirty="0">
                <a:solidFill>
                  <a:srgbClr val="C00000"/>
                </a:solidFill>
                <a:latin typeface="Arial Narrow" pitchFamily="34" charset="0"/>
              </a:rPr>
              <a:t>, 20.536 foram 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tratores</a:t>
            </a:r>
            <a:r>
              <a:rPr lang="pt-BR" sz="2400" dirty="0">
                <a:latin typeface="Arial Narrow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 Narrow" pitchFamily="34" charset="0"/>
              </a:rPr>
              <a:t>Sendo assim, se todos estes tratores fossem emplacados, o gasto total do setor produtivo iria ser de aproximadamente </a:t>
            </a:r>
            <a:r>
              <a:rPr lang="pt-BR" sz="2400" dirty="0">
                <a:solidFill>
                  <a:srgbClr val="C00000"/>
                </a:solidFill>
                <a:latin typeface="Arial Narrow" pitchFamily="34" charset="0"/>
              </a:rPr>
              <a:t>R$ 9 milhões de reais</a:t>
            </a:r>
            <a:r>
              <a:rPr lang="pt-BR" sz="2400" dirty="0">
                <a:latin typeface="Arial Narrow" pitchFamily="34" charset="0"/>
              </a:rPr>
              <a:t>. Não sendo contabilizado neste valor o custo operacional de cada </a:t>
            </a:r>
            <a:r>
              <a:rPr lang="pt-BR" sz="2400" dirty="0" smtClean="0">
                <a:latin typeface="Arial Narrow" pitchFamily="34" charset="0"/>
              </a:rPr>
              <a:t>produtor.</a:t>
            </a:r>
            <a:endParaRPr lang="pt-BR" sz="2400" dirty="0">
              <a:latin typeface="Arial Narrow" pitchFamily="34" charset="0"/>
            </a:endParaRPr>
          </a:p>
          <a:p>
            <a:pPr algn="just"/>
            <a:endParaRPr lang="pt-BR" sz="2400" dirty="0">
              <a:latin typeface="Arial Narrow" pitchFamily="34" charset="0"/>
            </a:endParaRPr>
          </a:p>
        </p:txBody>
      </p:sp>
      <p:pic>
        <p:nvPicPr>
          <p:cNvPr id="35842" name="Picture 2" descr="http://2.bp.blogspot.com/-0lL-HZZzTqM/UVxVBowXSaI/AAAAAAAAa6k/ZMNojwxQuIM/s1600/TR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0020"/>
            <a:ext cx="3502195" cy="23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Tratores - Vendas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7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6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  DO REGISTRO DE VEÍCULOS</a:t>
            </a:r>
            <a:br>
              <a:rPr lang="pt-BR" sz="2800" dirty="0" smtClean="0"/>
            </a:br>
            <a:r>
              <a:rPr lang="pt-BR" sz="2800" dirty="0"/>
              <a:t> </a:t>
            </a:r>
            <a:r>
              <a:rPr lang="pt-BR" sz="2800" dirty="0" smtClean="0"/>
              <a:t> (CÓDIGO DE TRÂNSITO BRASILEIRO)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00625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2000" dirty="0" smtClean="0"/>
              <a:t>Art. 120. Todo veículo automotor, elétrico, articulado, reboque ou </a:t>
            </a:r>
            <a:r>
              <a:rPr lang="pt-BR" sz="2000" dirty="0" err="1" smtClean="0"/>
              <a:t>semi-reboque</a:t>
            </a:r>
            <a:r>
              <a:rPr lang="pt-BR" sz="2000" dirty="0" smtClean="0"/>
              <a:t>, </a:t>
            </a:r>
            <a:r>
              <a:rPr lang="pt-BR" sz="2000" b="1" dirty="0" smtClean="0"/>
              <a:t>deve ser registrado </a:t>
            </a:r>
            <a:r>
              <a:rPr lang="pt-BR" sz="2000" dirty="0" smtClean="0"/>
              <a:t>perante o órgão executivo de trânsito do Estado ou do Distrito Federal, no Município de domicílio ou residência de seu proprietário, na forma da lei.</a:t>
            </a:r>
          </a:p>
          <a:p>
            <a:pPr algn="just">
              <a:buNone/>
            </a:pPr>
            <a:r>
              <a:rPr lang="pt-BR" sz="2000" dirty="0" smtClean="0"/>
              <a:t>	§ 1º [...]</a:t>
            </a:r>
          </a:p>
          <a:p>
            <a:pPr algn="just">
              <a:buNone/>
            </a:pPr>
            <a:r>
              <a:rPr lang="pt-BR" sz="2000" b="1" dirty="0" smtClean="0"/>
              <a:t>     § 2º O disposto neste artigo não se aplica ao veículo de uso bélico</a:t>
            </a:r>
            <a:r>
              <a:rPr lang="pt-BR" sz="2000" dirty="0" smtClean="0"/>
              <a:t>.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	Art. 121. Registrado o veículo, expedir-se-á o </a:t>
            </a:r>
            <a:r>
              <a:rPr lang="pt-BR" sz="2000" b="1" u="sng" dirty="0" smtClean="0"/>
              <a:t>Certificado de Registro de Veículo - CRV</a:t>
            </a:r>
            <a:r>
              <a:rPr lang="pt-BR" sz="2000" b="1" dirty="0" smtClean="0"/>
              <a:t> </a:t>
            </a:r>
            <a:r>
              <a:rPr lang="pt-BR" sz="2000" dirty="0" smtClean="0"/>
              <a:t>de acordo com os modelos e especificações estabelecidos pelo CONTRAN, contendo as características e condições de invulnerabilidade à falsificação e à adulteração.</a:t>
            </a:r>
          </a:p>
          <a:p>
            <a:pPr algn="just">
              <a:buNone/>
            </a:pPr>
            <a:r>
              <a:rPr lang="pt-BR" sz="2000" dirty="0" smtClean="0"/>
              <a:t>	Art. 122. Para a expedição do Certificado de Registro de Veículo o órgão executivo de trânsito consultará o cadastro do RENAVAM e exigirá do proprietário os seguintes documentos:</a:t>
            </a:r>
          </a:p>
          <a:p>
            <a:pPr algn="just">
              <a:buNone/>
            </a:pPr>
            <a:r>
              <a:rPr lang="pt-BR" sz="2000" dirty="0" smtClean="0"/>
              <a:t>	I - </a:t>
            </a:r>
            <a:r>
              <a:rPr lang="pt-BR" sz="2000" b="1" u="sng" dirty="0" smtClean="0"/>
              <a:t>nota fiscal</a:t>
            </a:r>
            <a:r>
              <a:rPr lang="pt-BR" sz="2000" dirty="0" smtClean="0"/>
              <a:t> fornecida pelo fabricante ou revendedor, ou documento equivalente expedido por autoridade competente; [...]</a:t>
            </a:r>
          </a:p>
          <a:p>
            <a:pPr algn="just"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481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5536" y="332656"/>
            <a:ext cx="748982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2800" dirty="0" smtClean="0">
                <a:solidFill>
                  <a:srgbClr val="000000"/>
                </a:solidFill>
              </a:rPr>
              <a:t>Da Identificação do Veículo</a:t>
            </a:r>
          </a:p>
          <a:p>
            <a:pPr eaLnBrk="1" hangingPunct="1">
              <a:spcBef>
                <a:spcPct val="10000"/>
              </a:spcBef>
            </a:pPr>
            <a:r>
              <a:rPr lang="pt-BR" sz="2800" dirty="0" smtClean="0">
                <a:solidFill>
                  <a:srgbClr val="000000"/>
                </a:solidFill>
                <a:latin typeface="Arial Narrow" pitchFamily="34" charset="0"/>
              </a:rPr>
              <a:t>(Artigo 114, Código de Trânsito Brasileiro)</a:t>
            </a:r>
          </a:p>
          <a:p>
            <a:pPr eaLnBrk="1" hangingPunct="1">
              <a:spcBef>
                <a:spcPct val="10000"/>
              </a:spcBef>
            </a:pPr>
            <a:endParaRPr lang="pt-BR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628800"/>
            <a:ext cx="849694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Art. 114. </a:t>
            </a:r>
            <a:r>
              <a:rPr lang="pt-BR" sz="2000" b="1" dirty="0" smtClean="0">
                <a:solidFill>
                  <a:srgbClr val="000000"/>
                </a:solidFill>
              </a:rPr>
              <a:t>O veículo será identificado obrigatoriamente por caracteres gravados no chassi ou no monobloco, reproduzidos em outras partes, conforme dispuser o CONTRAN.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 1º A gravação será realizada pelo fabricante ou montador, de modo a identificar o veículo, seu fabricante e as suas características, além do ano de fabricação, que não poderá ser alterado.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 2º As regravações, quando necessárias, dependerão de prévia autorização da autoridade executiva de trânsito e somente serão processadas por estabelecimento por ela credenciado, mediante a comprovação de propriedade do veículo, mantida a mesma identificação anterior, inclusive o ano de fabricação.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 § 3º Nenhum proprietário poderá, sem prévia permissão da autoridade executiva de trânsito, fazer, ou ordenar que se faça, modificações da identificação de seu veículo.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6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5536" y="260648"/>
            <a:ext cx="7489825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2800" dirty="0" smtClean="0">
                <a:solidFill>
                  <a:srgbClr val="000000"/>
                </a:solidFill>
              </a:rPr>
              <a:t>Da Identificação do Veículo</a:t>
            </a:r>
          </a:p>
          <a:p>
            <a:pPr eaLnBrk="1" hangingPunct="1">
              <a:spcBef>
                <a:spcPct val="10000"/>
              </a:spcBef>
            </a:pPr>
            <a:r>
              <a:rPr lang="pt-BR" sz="2800" dirty="0" smtClean="0">
                <a:solidFill>
                  <a:srgbClr val="000000"/>
                </a:solidFill>
                <a:latin typeface="Arial Narrow" pitchFamily="34" charset="0"/>
              </a:rPr>
              <a:t>(Artigo 115, § 4º, Código de Trânsito Brasileiro)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1412776"/>
            <a:ext cx="871296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Art</a:t>
            </a:r>
            <a:r>
              <a:rPr lang="pt-BR" sz="22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115. </a:t>
            </a:r>
            <a:r>
              <a:rPr lang="pt-BR" sz="2200" dirty="0">
                <a:solidFill>
                  <a:srgbClr val="000000"/>
                </a:solidFill>
                <a:latin typeface="Arial Narrow" pitchFamily="34" charset="0"/>
              </a:rPr>
              <a:t>O veículo será identificado externamente por meio de placas dianteira e traseira, sendo esta lacrada em sua estrutura, obedecidas as especificações e modelos estabelecidos pelo Conselho Nacional de Trânsito - CONTRAN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t-BR" sz="2200" strike="sngStrike" dirty="0" smtClean="0">
                <a:solidFill>
                  <a:srgbClr val="000000"/>
                </a:solidFill>
                <a:latin typeface="Arial Narrow" pitchFamily="34" charset="0"/>
              </a:rPr>
              <a:t>§ 4º Os aparelhos automotores destinados a puxar ou arrastar maquinaria de qualquer natureza ou a executar trabalhos agrícolas e de construção ou de pavimentação são sujeitos, </a:t>
            </a:r>
            <a:r>
              <a:rPr lang="pt-BR" sz="2200" b="1" strike="sngStrike" dirty="0" smtClean="0">
                <a:solidFill>
                  <a:srgbClr val="000000"/>
                </a:solidFill>
                <a:latin typeface="Arial Narrow" pitchFamily="34" charset="0"/>
              </a:rPr>
              <a:t>desde que lhes seja facultado transitar nas vias</a:t>
            </a:r>
            <a:r>
              <a:rPr lang="pt-BR" sz="2200" strike="sngStrike" dirty="0" smtClean="0">
                <a:solidFill>
                  <a:srgbClr val="000000"/>
                </a:solidFill>
                <a:latin typeface="Arial Narrow" pitchFamily="34" charset="0"/>
              </a:rPr>
              <a:t>, ao registro e licenciamento da repartição competente, devendo receber numeração especial.</a:t>
            </a:r>
          </a:p>
          <a:p>
            <a:pPr algn="just">
              <a:spcAft>
                <a:spcPts val="600"/>
              </a:spcAft>
            </a:pPr>
            <a:r>
              <a:rPr lang="pt-BR" sz="2200" strike="sngStrike" dirty="0" smtClean="0">
                <a:solidFill>
                  <a:srgbClr val="000000"/>
                </a:solidFill>
                <a:latin typeface="Arial Narrow" pitchFamily="34" charset="0"/>
              </a:rPr>
              <a:t>§ 4º  Os tratores e demais aparelhos automotores destinados a puxar ou a arrastar maquinário agrícola de qualquer natureza ou a executar trabalhos agrícolas e de construção ou de pavimentação são sujeitos, </a:t>
            </a:r>
            <a:r>
              <a:rPr lang="pt-BR" sz="2200" b="1" strike="sngStrike" dirty="0" smtClean="0">
                <a:solidFill>
                  <a:srgbClr val="000000"/>
                </a:solidFill>
                <a:latin typeface="Arial Narrow" pitchFamily="34" charset="0"/>
              </a:rPr>
              <a:t>desde que transitem em vias públicas</a:t>
            </a:r>
            <a:r>
              <a:rPr lang="pt-BR" sz="2200" strike="sngStrike" dirty="0" smtClean="0">
                <a:solidFill>
                  <a:srgbClr val="000000"/>
                </a:solidFill>
                <a:latin typeface="Arial Narrow" pitchFamily="34" charset="0"/>
              </a:rPr>
              <a:t>, ao registro e ao licenciamento na repartição competente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. (Redação dada pela Medida Provisória nº 646, de 2014)      (Vigência encerrada)</a:t>
            </a:r>
          </a:p>
        </p:txBody>
      </p:sp>
    </p:spTree>
    <p:extLst>
      <p:ext uri="{BB962C8B-B14F-4D97-AF65-F5344CB8AC3E}">
        <p14:creationId xmlns:p14="http://schemas.microsoft.com/office/powerpoint/2010/main" val="388786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dirty="0" smtClean="0">
                <a:solidFill>
                  <a:srgbClr val="000000"/>
                </a:solidFill>
              </a:rPr>
              <a:t>Da Identificação do Veículo</a:t>
            </a:r>
          </a:p>
          <a:p>
            <a:pPr eaLnBrk="1" hangingPunct="1">
              <a:spcBef>
                <a:spcPct val="10000"/>
              </a:spcBef>
            </a:pP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546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(Artigo 115, § 4,º Código de Trânsito Brasileiro)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412776"/>
            <a:ext cx="8820472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rgbClr val="000000"/>
                </a:solidFill>
                <a:latin typeface="Arial Narrow" pitchFamily="34" charset="0"/>
              </a:rPr>
              <a:t>Art. 115. O veículo será identificado externamente por meio de </a:t>
            </a:r>
            <a:r>
              <a:rPr lang="pt-BR" sz="2200" b="1" dirty="0">
                <a:solidFill>
                  <a:srgbClr val="000000"/>
                </a:solidFill>
                <a:latin typeface="Arial Narrow" pitchFamily="34" charset="0"/>
              </a:rPr>
              <a:t>placas dianteira e traseira</a:t>
            </a:r>
            <a:r>
              <a:rPr lang="pt-BR" sz="2200" dirty="0">
                <a:solidFill>
                  <a:srgbClr val="000000"/>
                </a:solidFill>
                <a:latin typeface="Arial Narrow" pitchFamily="34" charset="0"/>
              </a:rPr>
              <a:t>,</a:t>
            </a:r>
            <a:r>
              <a:rPr lang="pt-BR" sz="2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Arial Narrow" pitchFamily="34" charset="0"/>
              </a:rPr>
              <a:t>sendo esta lacrada em sua estrutura, obedecidas as especificações e modelos estabelecidos pelo Conselho Nacional de Trânsito - CONTRAN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pt-BR" sz="2000" strike="sngStrike" dirty="0" smtClean="0">
                <a:solidFill>
                  <a:srgbClr val="000000"/>
                </a:solidFill>
                <a:latin typeface="Arial Narrow" pitchFamily="34" charset="0"/>
              </a:rPr>
              <a:t>§ 4º Os aparelhos automotores destinados a puxar ou arrastar maquinaria de qualquer natureza ou a executar trabalhos agrícolas e de construção ou de pavimentação são sujeitos, desde que lhes seja facultado transitar nas vias, ao registro e licenciamento da repartição competente, devendo receber numeração especial.</a:t>
            </a:r>
            <a:endParaRPr lang="pt-BR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/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§ 4</a:t>
            </a:r>
            <a:r>
              <a:rPr lang="pt-BR" sz="2200" strike="sngStrike" dirty="0" smtClean="0">
                <a:solidFill>
                  <a:srgbClr val="000000"/>
                </a:solidFill>
                <a:latin typeface="Arial Narrow" pitchFamily="34" charset="0"/>
              </a:rPr>
              <a:t>º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 Os aparelhos automotores destinados a puxar ou a arrastar maquinaria de qualquer natureza ou a executar trabalhos de construção ou de pavimentação são sujeitos, </a:t>
            </a:r>
            <a:r>
              <a:rPr lang="pt-BR" sz="2200" b="1" dirty="0" smtClean="0">
                <a:solidFill>
                  <a:srgbClr val="000000"/>
                </a:solidFill>
                <a:latin typeface="Arial Narrow" pitchFamily="34" charset="0"/>
              </a:rPr>
              <a:t>se transitarem em via pública</a:t>
            </a:r>
            <a:r>
              <a:rPr lang="pt-BR" sz="220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ao registro e ao licenciamento da repartição competente</a:t>
            </a:r>
            <a:r>
              <a:rPr lang="pt-BR" sz="2200" dirty="0" smtClean="0">
                <a:latin typeface="Arial Narrow" pitchFamily="34" charset="0"/>
              </a:rPr>
              <a:t>.</a:t>
            </a:r>
            <a:r>
              <a:rPr lang="pt-BR" sz="2200" dirty="0" smtClean="0">
                <a:solidFill>
                  <a:srgbClr val="0000CC"/>
                </a:solidFill>
                <a:latin typeface="Arial Narrow" pitchFamily="34" charset="0"/>
              </a:rPr>
              <a:t> (Redação dada pela Medida Provisória nº 673, de 2015)</a:t>
            </a:r>
          </a:p>
          <a:p>
            <a:pPr algn="just"/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§ 4º-A.  Os tratores e demais aparelhos automotores destinados a puxar ou a arrastar maquinaria agrícola ou a executar trabalhos agrícolas são sujeitos </a:t>
            </a:r>
            <a:r>
              <a:rPr lang="pt-BR" sz="2200" b="1" dirty="0" smtClean="0">
                <a:solidFill>
                  <a:srgbClr val="000000"/>
                </a:solidFill>
                <a:latin typeface="Arial Narrow" pitchFamily="34" charset="0"/>
              </a:rPr>
              <a:t>ao registro único em cadastro específico da repartição competente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pt-BR" sz="2200" b="1" dirty="0" smtClean="0">
                <a:solidFill>
                  <a:srgbClr val="000000"/>
                </a:solidFill>
                <a:latin typeface="Arial Narrow" pitchFamily="34" charset="0"/>
              </a:rPr>
              <a:t>dispensado o licenciamento e o emplacamento</a:t>
            </a:r>
            <a:r>
              <a:rPr lang="pt-BR" sz="22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r>
              <a:rPr lang="pt-BR" sz="2200" dirty="0" smtClean="0">
                <a:latin typeface="Arial Narrow" pitchFamily="34" charset="0"/>
              </a:rPr>
              <a:t>  </a:t>
            </a:r>
            <a:r>
              <a:rPr lang="pt-BR" sz="2200" dirty="0" smtClean="0">
                <a:solidFill>
                  <a:srgbClr val="0000CC"/>
                </a:solidFill>
                <a:latin typeface="Arial Narrow" pitchFamily="34" charset="0"/>
              </a:rPr>
              <a:t>(Vide </a:t>
            </a:r>
            <a:r>
              <a:rPr lang="pt-BR" sz="2200" dirty="0" err="1" smtClean="0">
                <a:solidFill>
                  <a:srgbClr val="0000CC"/>
                </a:solidFill>
                <a:latin typeface="Arial Narrow" pitchFamily="34" charset="0"/>
              </a:rPr>
              <a:t>art</a:t>
            </a:r>
            <a:r>
              <a:rPr lang="pt-BR" sz="2200" dirty="0" smtClean="0">
                <a:solidFill>
                  <a:srgbClr val="0000CC"/>
                </a:solidFill>
                <a:latin typeface="Arial Narrow" pitchFamily="34" charset="0"/>
              </a:rPr>
              <a:t> 2º da Medida Provisória nº 673, de 2015) (Incluído pela Medida Provisória nº 673, de 2015)</a:t>
            </a:r>
          </a:p>
        </p:txBody>
      </p:sp>
    </p:spTree>
    <p:extLst>
      <p:ext uri="{BB962C8B-B14F-4D97-AF65-F5344CB8AC3E}">
        <p14:creationId xmlns:p14="http://schemas.microsoft.com/office/powerpoint/2010/main" val="388786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MERCOSUL/GMC/RES. Nº 88/94 </a:t>
            </a:r>
            <a:br>
              <a:rPr lang="pt-BR" sz="2000" dirty="0" smtClean="0"/>
            </a:br>
            <a:r>
              <a:rPr lang="pt-BR" sz="2000" dirty="0" smtClean="0"/>
              <a:t>REGULAMENTO TÉCNICO SOBRE CARACTERÍSTICAS DE PLACAS DE IDENTIFICAÇÃO DE VEÍCULOS 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dirty="0" smtClean="0"/>
              <a:t>PLACA DE IDENTIFICAÇÃO DE VEÍCULOS</a:t>
            </a:r>
          </a:p>
          <a:p>
            <a:pPr algn="just">
              <a:buNone/>
            </a:pPr>
            <a:r>
              <a:rPr lang="pt-BR" sz="2400" dirty="0" smtClean="0"/>
              <a:t>     Art. 1º Fica instituído o uso obrigatório de PLACA DE IDENTIFICAÇÃO DE VEÍCULOS, fixados na dianteira e traseira dos veículos. </a:t>
            </a:r>
          </a:p>
          <a:p>
            <a:pPr algn="just">
              <a:buNone/>
            </a:pPr>
            <a:r>
              <a:rPr lang="pt-BR" sz="2400" dirty="0" smtClean="0"/>
              <a:t>    </a:t>
            </a:r>
            <a:r>
              <a:rPr lang="pt-BR" sz="2400" dirty="0" err="1" smtClean="0"/>
              <a:t>Paragráfo</a:t>
            </a:r>
            <a:r>
              <a:rPr lang="pt-BR" sz="2400" dirty="0" smtClean="0"/>
              <a:t> Único: </a:t>
            </a:r>
            <a:r>
              <a:rPr lang="pt-BR" sz="2400" u="sng" dirty="0" smtClean="0"/>
              <a:t>Excetuam-se deste artigo as máquinas agrícolas</a:t>
            </a:r>
            <a:r>
              <a:rPr lang="pt-BR" sz="2400" dirty="0" smtClean="0"/>
              <a:t> o de terraplenagem tratores e máquinas industriais, veículos utilizados exclusivamente em competições esportivas e veículos destinados a operações esportivas e veículos destinados a operações militares de características especiais.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4612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Foi assim que a torcida do </a:t>
            </a:r>
            <a:r>
              <a:rPr lang="pt-BR" sz="2400" dirty="0" err="1" smtClean="0"/>
              <a:t>Guingamp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invadiu Paris para conquistar a Copa da França. 04/05/2014.</a:t>
            </a:r>
            <a:endParaRPr lang="pt-BR" dirty="0"/>
          </a:p>
        </p:txBody>
      </p:sp>
      <p:pic>
        <p:nvPicPr>
          <p:cNvPr id="4" name="Imagem 3" descr="A invasão dos tratores dos torcedores do Guingamp em Paris foi marca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5228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39552" y="611933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Fonte: http://trivela.uol.com.br/foi-assim-que-torcida-guingamp-invadiu-paris-para-conquistar-copa-da-franca/. Acesso em: 14/04/2015.</a:t>
            </a:r>
          </a:p>
          <a:p>
            <a:endParaRPr lang="pt-BR" u="sng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85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Foi assim que a torcida do </a:t>
            </a:r>
            <a:r>
              <a:rPr lang="pt-BR" sz="2400" dirty="0" err="1" smtClean="0"/>
              <a:t>Guingamp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invadiu Paris para conquistar a Copa da França. 04/05/2014.</a:t>
            </a:r>
            <a:endParaRPr lang="pt-BR" sz="2400" dirty="0"/>
          </a:p>
        </p:txBody>
      </p:sp>
      <p:pic>
        <p:nvPicPr>
          <p:cNvPr id="4" name="Imagem 3" descr="gu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8092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95536" y="625783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Fonte: http://trivela.uol.com.br/foi-assim-que-torcida-guingamp-invadiu-paris-para-conquistar-copa-da-franca/. Acesso em: 14/04/2015.</a:t>
            </a:r>
          </a:p>
        </p:txBody>
      </p:sp>
    </p:spTree>
    <p:extLst>
      <p:ext uri="{BB962C8B-B14F-4D97-AF65-F5344CB8AC3E}">
        <p14:creationId xmlns:p14="http://schemas.microsoft.com/office/powerpoint/2010/main" val="357737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4867"/>
            <a:ext cx="7429500" cy="1139825"/>
          </a:xfrm>
        </p:spPr>
        <p:txBody>
          <a:bodyPr/>
          <a:lstStyle/>
          <a:p>
            <a:r>
              <a:rPr lang="pt-BR" sz="2400" dirty="0"/>
              <a:t>Tratores nas ruas da </a:t>
            </a:r>
            <a:r>
              <a:rPr lang="pt-BR" sz="2400" dirty="0" smtClean="0"/>
              <a:t>Alemanha. </a:t>
            </a:r>
            <a:r>
              <a:rPr lang="pt-BR" sz="2400" dirty="0"/>
              <a:t>UE: produtores fazem novo protesto contra baixos </a:t>
            </a:r>
            <a:r>
              <a:rPr lang="pt-BR" sz="2400" dirty="0" smtClean="0"/>
              <a:t>preços.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 descr="http://wm.agripoint.com.br/imagens/banco/179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3284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95536" y="628193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</a:rPr>
              <a:t>Tratores </a:t>
            </a:r>
            <a:r>
              <a:rPr lang="pt-BR" sz="1200" dirty="0">
                <a:solidFill>
                  <a:srgbClr val="000000"/>
                </a:solidFill>
              </a:rPr>
              <a:t>nas ruas da Alemanha (Foto AP - </a:t>
            </a:r>
            <a:r>
              <a:rPr lang="pt-BR" sz="1200" dirty="0">
                <a:solidFill>
                  <a:srgbClr val="000000"/>
                </a:solidFill>
                <a:hlinkClick r:id="rId3"/>
              </a:rPr>
              <a:t>http://www.dw-world.de</a:t>
            </a:r>
            <a:r>
              <a:rPr lang="pt-BR" sz="1200" dirty="0" smtClean="0">
                <a:solidFill>
                  <a:srgbClr val="000000"/>
                </a:solidFill>
              </a:rPr>
              <a:t>).</a:t>
            </a:r>
          </a:p>
          <a:p>
            <a:r>
              <a:rPr lang="pt-BR" sz="1200" dirty="0">
                <a:solidFill>
                  <a:srgbClr val="000000"/>
                </a:solidFill>
              </a:rPr>
              <a:t>Fonte: http://</a:t>
            </a:r>
            <a:r>
              <a:rPr lang="pt-BR" sz="1200" dirty="0" smtClean="0">
                <a:solidFill>
                  <a:srgbClr val="000000"/>
                </a:solidFill>
              </a:rPr>
              <a:t>www.milkpoint.com.br/cadeia-do-leite/giro-lacteo/ue-produtores-fazem-novo-protesto-contra-baixos-precos-54018n.aspx. Acesso em: 14/04/2015.</a:t>
            </a:r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8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467544" y="1124744"/>
            <a:ext cx="1368152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OBJETO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Resolução n. 429/2012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95536" y="1700808"/>
            <a:ext cx="8424936" cy="178510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200" b="1" dirty="0" smtClean="0">
                <a:latin typeface="Arial Narrow" pitchFamily="34" charset="0"/>
              </a:rPr>
              <a:t>Registro de </a:t>
            </a:r>
            <a:r>
              <a:rPr lang="pt-BR" sz="2200" b="1" dirty="0">
                <a:latin typeface="Arial Narrow" pitchFamily="34" charset="0"/>
              </a:rPr>
              <a:t>tratores </a:t>
            </a:r>
            <a:r>
              <a:rPr lang="pt-BR" sz="2200" dirty="0">
                <a:latin typeface="Arial Narrow" pitchFamily="34" charset="0"/>
              </a:rPr>
              <a:t>destinados a puxar ou arrastar maquinaria de qualquer natureza ou a executar trabalhos agrícolas e de construção, de pavimentação ou guindastes </a:t>
            </a:r>
            <a:r>
              <a:rPr lang="pt-BR" sz="2200" b="1" dirty="0">
                <a:latin typeface="Arial Narrow" pitchFamily="34" charset="0"/>
              </a:rPr>
              <a:t>no Sistema do Registro Nacional de Veículos Automotores – RENAVAM</a:t>
            </a:r>
            <a:r>
              <a:rPr lang="pt-BR" sz="2200" dirty="0">
                <a:latin typeface="Arial Narrow" pitchFamily="34" charset="0"/>
              </a:rPr>
              <a:t>, sendo aplicado aos veículos fabricados a partir de 1º de janeiro de 2013 e os fabricados antes de 1º janeiro de </a:t>
            </a:r>
            <a:r>
              <a:rPr lang="pt-BR" sz="2200" dirty="0" smtClean="0">
                <a:latin typeface="Arial Narrow" pitchFamily="34" charset="0"/>
              </a:rPr>
              <a:t>2013.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Pontos Principais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7544" y="3573016"/>
            <a:ext cx="2160240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IDENTIFICAÇÃO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4077072"/>
            <a:ext cx="8496944" cy="286232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Arial Narrow" pitchFamily="34" charset="0"/>
              </a:rPr>
              <a:t>- gravação do Número de Identificação do Produto (PIN) no chassi ou na estrutura de operação</a:t>
            </a: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 que o compõe, de acordo com normas da ABNT;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Arial Narrow" pitchFamily="34" charset="0"/>
              </a:rPr>
              <a:t>gravação em etiqueta ou plaqueta</a:t>
            </a: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, destrutível no caso de tentativa de sua remoção, em pelo menos um dos seguintes pontos:  I - no conjunto motor/transmissão; e II - outro local a ser informado pelo fabricante, montador ou importador.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- Ao veículo objeto da Resolução, </a:t>
            </a:r>
            <a:r>
              <a:rPr lang="pt-BR" sz="2000" b="1" dirty="0" smtClean="0">
                <a:solidFill>
                  <a:srgbClr val="000000"/>
                </a:solidFill>
                <a:latin typeface="Arial Narrow" pitchFamily="34" charset="0"/>
              </a:rPr>
              <a:t>facultado a transitar em via pública, e portador do Certificado de Registro e Licenciamento de Veículo (CRLV), </a:t>
            </a:r>
            <a:r>
              <a:rPr lang="pt-BR" sz="2000" b="1" u="sng" dirty="0" smtClean="0">
                <a:solidFill>
                  <a:srgbClr val="000000"/>
                </a:solidFill>
                <a:latin typeface="Arial Narrow" pitchFamily="34" charset="0"/>
              </a:rPr>
              <a:t>é obrigatório o uso de placa traseira de identificação lacrada ao veículo</a:t>
            </a: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, juntamente com a tarjeta, em local de visualização integral, sendo dispensada a instalação de placa dianteira.</a:t>
            </a:r>
          </a:p>
        </p:txBody>
      </p:sp>
    </p:spTree>
    <p:extLst>
      <p:ext uri="{BB962C8B-B14F-4D97-AF65-F5344CB8AC3E}">
        <p14:creationId xmlns:p14="http://schemas.microsoft.com/office/powerpoint/2010/main" val="346801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23528" y="476672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CONCLUSÃO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7573" y="1988840"/>
            <a:ext cx="8293728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Tratores e máquinas agrícolas, mesmo que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facultadas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a transitar em via pública, </a:t>
            </a: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não possuem a finalidade de </a:t>
            </a:r>
            <a:r>
              <a:rPr lang="pt-BR" sz="2400" b="1" dirty="0" smtClean="0">
                <a:solidFill>
                  <a:srgbClr val="000000"/>
                </a:solidFill>
                <a:latin typeface="Arial Narrow" pitchFamily="34" charset="0"/>
              </a:rPr>
              <a:t>trânsito </a:t>
            </a: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rodoviário, uma vez que seu uso ocorre, quase que exclusivamente na propriedade ou nas áreas próximas desta propriedade.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pt-BR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Desta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forma,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não se deve editar normas para máquinas agrícolas da mesma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forma com que é feita para veículos que possuem a finalidade de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trânsito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rodoviário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(que exigem Certificado de Adequação à Legislação de Trânsito – CAT, Certificado de Registro e Licenciamento de Veículos – CRLV etc.).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4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5536" y="548680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CONCLUSÃO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5415" y="3356992"/>
            <a:ext cx="831361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No caso de máquinas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agrícolas:</a:t>
            </a:r>
          </a:p>
          <a:p>
            <a:pPr marL="457200" indent="-457200" algn="just">
              <a:buAutoNum type="alphaLcParenR"/>
            </a:pP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a </a:t>
            </a:r>
            <a:r>
              <a:rPr lang="pt-BR" sz="2400" b="1" dirty="0">
                <a:solidFill>
                  <a:srgbClr val="000000"/>
                </a:solidFill>
                <a:latin typeface="Arial Narrow" pitchFamily="34" charset="0"/>
              </a:rPr>
              <a:t>sua identificação pelo PIN e pela placa ou etiqueta já se torna eficiente para identificação e fiscalização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, dispensando o uso de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placas.</a:t>
            </a:r>
          </a:p>
          <a:p>
            <a:pPr marL="457200" indent="-457200" algn="just">
              <a:buAutoNum type="alphaLcParenR"/>
            </a:pP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número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de máquinas agrícolas é significativamente menor que o número de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carros,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motos, ônibus, caminhões, dentre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outros;</a:t>
            </a:r>
          </a:p>
          <a:p>
            <a:pPr marL="457200" indent="-457200" algn="just">
              <a:buAutoNum type="alphaLcParenR"/>
            </a:pP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c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irculação esporádica em vias públicas; </a:t>
            </a:r>
          </a:p>
          <a:p>
            <a:pPr marL="457200" indent="-457200" algn="just">
              <a:buAutoNum type="alphaLcParenR"/>
            </a:pP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sua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finalidade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é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de trafegar na propriedade ou 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proximidades. 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92160" y="1556792"/>
            <a:ext cx="8326731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just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MP 673/2013:</a:t>
            </a:r>
          </a:p>
          <a:p>
            <a:pPr lvl="0" algn="just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Sistema de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registro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único em cadastro específico para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todas as máquinas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agrícolas: sem licenciamento; dispensa de emplacamento; será emitido apenas o CRV, de forma a certificar o veículo. </a:t>
            </a:r>
          </a:p>
        </p:txBody>
      </p:sp>
    </p:spTree>
    <p:extLst>
      <p:ext uri="{BB962C8B-B14F-4D97-AF65-F5344CB8AC3E}">
        <p14:creationId xmlns:p14="http://schemas.microsoft.com/office/powerpoint/2010/main" val="3502336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468313" y="4581525"/>
            <a:ext cx="7143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7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539552" y="1730674"/>
            <a:ext cx="4464496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200" dirty="0">
                <a:latin typeface="Arial Narrow" panose="020B0606020202030204" pitchFamily="34" charset="0"/>
              </a:rPr>
              <a:t>Art. 144. O trator de roda, o trator de esteira, o trator misto ou o equipamento automotor destinado à movimentação de cargas ou execução de trabalho agrícola, de terraplenagem, de construção ou de pavimentação só podem ser conduzidos na via pública por condutor habilitado nas categorias C, D ou E.</a:t>
            </a:r>
          </a:p>
          <a:p>
            <a:pPr algn="just"/>
            <a:r>
              <a:rPr lang="pt-BR" sz="2200" dirty="0" smtClean="0">
                <a:latin typeface="Arial Narrow" panose="020B0606020202030204" pitchFamily="34" charset="0"/>
              </a:rPr>
              <a:t>Parágrafo </a:t>
            </a:r>
            <a:r>
              <a:rPr lang="pt-BR" sz="2200" dirty="0">
                <a:latin typeface="Arial Narrow" panose="020B0606020202030204" pitchFamily="34" charset="0"/>
              </a:rPr>
              <a:t>único.  O trator de roda e os equipamentos automotores destinados a executar trabalhos agrícolas </a:t>
            </a:r>
            <a:r>
              <a:rPr lang="pt-BR" sz="2200" b="1" dirty="0">
                <a:latin typeface="Arial Narrow" panose="020B0606020202030204" pitchFamily="34" charset="0"/>
              </a:rPr>
              <a:t>poderão ser conduzidos em via pública também por condutor habilitado na categoria B.</a:t>
            </a:r>
            <a:r>
              <a:rPr lang="pt-BR" sz="2200" dirty="0">
                <a:latin typeface="Arial Narrow" panose="020B0606020202030204" pitchFamily="34" charset="0"/>
              </a:rPr>
              <a:t>  </a:t>
            </a:r>
            <a:r>
              <a:rPr lang="pt-BR" sz="2200" dirty="0" smtClean="0">
                <a:latin typeface="Arial Narrow" panose="020B0606020202030204" pitchFamily="34" charset="0"/>
              </a:rPr>
              <a:t>(</a:t>
            </a:r>
            <a:r>
              <a:rPr lang="pt-BR" sz="2200" dirty="0">
                <a:latin typeface="Arial Narrow" panose="020B0606020202030204" pitchFamily="34" charset="0"/>
              </a:rPr>
              <a:t>Redação dada pela Lei nº 13.097, de 2015</a:t>
            </a:r>
            <a:r>
              <a:rPr lang="pt-BR" sz="2200" dirty="0" smtClean="0">
                <a:latin typeface="Arial Narrow" panose="020B0606020202030204" pitchFamily="34" charset="0"/>
              </a:rPr>
              <a:t>)</a:t>
            </a: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Trator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5687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Definição e Regras para Transitar em via Pública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7412" name="Picture 4" descr="http://www.portalguaira.com/PG/wp-content/uploads/2013/05/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22" y="2492896"/>
            <a:ext cx="34785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policiamilitar.pr.gov.br/arquivos/Image/rodoviaria/MaquinasAgricolas/FOTO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0" t="-5674" r="390" b="5674"/>
          <a:stretch/>
        </p:blipFill>
        <p:spPr bwMode="auto">
          <a:xfrm>
            <a:off x="5647861" y="4509120"/>
            <a:ext cx="349613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95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395536" y="1708852"/>
            <a:ext cx="8352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just"/>
            <a:r>
              <a:rPr lang="pt-BR" sz="2400" dirty="0" smtClean="0">
                <a:latin typeface="Arial Narrow" panose="020B0606020202030204" pitchFamily="34" charset="0"/>
              </a:rPr>
              <a:t>Aplicam-se</a:t>
            </a:r>
            <a:r>
              <a:rPr lang="pt-BR" sz="2400" dirty="0">
                <a:latin typeface="Arial Narrow" pitchFamily="34" charset="0"/>
              </a:rPr>
              <a:t>, basicamente, as mesmas regras </a:t>
            </a:r>
            <a:r>
              <a:rPr lang="pt-BR" sz="2400" dirty="0" smtClean="0">
                <a:latin typeface="Arial Narrow" pitchFamily="34" charset="0"/>
              </a:rPr>
              <a:t>para o trator</a:t>
            </a:r>
            <a:r>
              <a:rPr lang="pt-BR" sz="2400" dirty="0">
                <a:latin typeface="Arial Narrow" pitchFamily="34" charset="0"/>
              </a:rPr>
              <a:t>, entretanto, devido às dimensões excedentes e o perigo potencial que representam quando em deslocamento, </a:t>
            </a:r>
            <a:r>
              <a:rPr lang="pt-BR" sz="2400" dirty="0">
                <a:solidFill>
                  <a:srgbClr val="C00000"/>
                </a:solidFill>
                <a:latin typeface="Arial Narrow" pitchFamily="34" charset="0"/>
              </a:rPr>
              <a:t>é proibido o trânsito delas nas rodovias</a:t>
            </a:r>
            <a:r>
              <a:rPr lang="pt-BR" sz="2400" dirty="0">
                <a:latin typeface="Arial Narrow" pitchFamily="34" charset="0"/>
              </a:rPr>
              <a:t>, </a:t>
            </a:r>
            <a:r>
              <a:rPr lang="pt-BR" sz="2400" dirty="0" smtClean="0">
                <a:latin typeface="Arial Narrow" pitchFamily="34" charset="0"/>
              </a:rPr>
              <a:t>conforme </a:t>
            </a:r>
            <a:r>
              <a:rPr lang="pt-BR" sz="2400" dirty="0">
                <a:latin typeface="Arial Narrow" pitchFamily="34" charset="0"/>
              </a:rPr>
              <a:t>preceitua a Resolução nº 210/06 do CONTRAN </a:t>
            </a:r>
            <a:r>
              <a:rPr lang="pt-BR" sz="2400" dirty="0" smtClean="0">
                <a:latin typeface="Arial Narrow" pitchFamily="34" charset="0"/>
              </a:rPr>
              <a:t>(que </a:t>
            </a:r>
            <a:r>
              <a:rPr lang="pt-BR" sz="2400" dirty="0">
                <a:latin typeface="Arial Narrow" panose="020B0606020202030204" pitchFamily="34" charset="0"/>
              </a:rPr>
              <a:t>e</a:t>
            </a:r>
            <a:r>
              <a:rPr lang="pt-BR" sz="2400" dirty="0" smtClean="0">
                <a:latin typeface="Arial Narrow" panose="020B0606020202030204" pitchFamily="34" charset="0"/>
              </a:rPr>
              <a:t>stabelece </a:t>
            </a:r>
            <a:r>
              <a:rPr lang="pt-BR" sz="2400" dirty="0">
                <a:latin typeface="Arial Narrow" panose="020B0606020202030204" pitchFamily="34" charset="0"/>
              </a:rPr>
              <a:t>os limites de peso e dimensões para veículos que transitem por vias </a:t>
            </a:r>
            <a:r>
              <a:rPr lang="pt-BR" sz="2400" dirty="0" smtClean="0">
                <a:latin typeface="Arial Narrow" panose="020B0606020202030204" pitchFamily="34" charset="0"/>
              </a:rPr>
              <a:t>terrestres), </a:t>
            </a:r>
            <a:r>
              <a:rPr lang="pt-BR" sz="2400" dirty="0">
                <a:latin typeface="Arial Narrow" pitchFamily="34" charset="0"/>
              </a:rPr>
              <a:t>mesmo com a plataforma de coleta desmontada. </a:t>
            </a:r>
            <a:endParaRPr lang="pt-BR" sz="2400" dirty="0" smtClean="0">
              <a:latin typeface="Arial Narrow" pitchFamily="34" charset="0"/>
            </a:endParaRPr>
          </a:p>
          <a:p>
            <a:pPr lvl="0" algn="just"/>
            <a:r>
              <a:rPr lang="pt-BR" sz="2400" dirty="0" smtClean="0">
                <a:latin typeface="Arial Narrow" pitchFamily="34" charset="0"/>
              </a:rPr>
              <a:t>Dessa forma, 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o modo correto e seguro para o transporte desse veículo é embarcado em um caminhão.</a:t>
            </a:r>
          </a:p>
          <a:p>
            <a:pPr algn="just"/>
            <a:endParaRPr lang="pt-BR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Colheitadeiras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5687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Definição e Regras para Transitar em via Pública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0482" name="Picture 2" descr="http://www.rduirapuru.com.br/imagens/noticias/thumbsgg/129541554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25" y="5468923"/>
            <a:ext cx="2238875" cy="14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4.bp.blogspot.com/_JFlo-Mr730E/Sr66w61cupI/AAAAAAAAAJE/LV1vjTiDCvo/S660/260909+01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51124"/>
            <a:ext cx="2333125" cy="14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s3-sa-east-1.amazonaws.com/mfrural-produtos/268-108847-392510-transporte-de-carro-trator-maquina-leve-e-pesad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5"/>
          <a:stretch/>
        </p:blipFill>
        <p:spPr bwMode="auto">
          <a:xfrm>
            <a:off x="2238875" y="5457574"/>
            <a:ext cx="2333125" cy="14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s3-sa-east-1.amazonaws.com/mfrural-produtos/268-108847-392509-transporte-de-carro-trator-maquina-leve-e-pesad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51"/>
          <a:stretch/>
        </p:blipFill>
        <p:spPr bwMode="auto">
          <a:xfrm>
            <a:off x="0" y="5464355"/>
            <a:ext cx="2238875" cy="14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2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395536" y="1708852"/>
            <a:ext cx="835292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2400" dirty="0" smtClean="0">
                <a:latin typeface="Arial Narrow" pitchFamily="34" charset="0"/>
              </a:rPr>
              <a:t>Art</a:t>
            </a:r>
            <a:r>
              <a:rPr lang="pt-BR" sz="2400" dirty="0">
                <a:latin typeface="Arial Narrow" pitchFamily="34" charset="0"/>
              </a:rPr>
              <a:t>. 1º As dimensões autorizadas para veículos, com ou sem carga, são as seguintes: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I - </a:t>
            </a:r>
            <a:r>
              <a:rPr lang="pt-BR" sz="2000" dirty="0">
                <a:solidFill>
                  <a:srgbClr val="C00000"/>
                </a:solidFill>
                <a:latin typeface="Arial Narrow" pitchFamily="34" charset="0"/>
              </a:rPr>
              <a:t>largura máxima: </a:t>
            </a:r>
            <a:r>
              <a:rPr lang="pt-BR" sz="2000" dirty="0">
                <a:latin typeface="Arial Narrow" pitchFamily="34" charset="0"/>
              </a:rPr>
              <a:t>2,60m;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II - </a:t>
            </a:r>
            <a:r>
              <a:rPr lang="pt-BR" sz="2000" dirty="0">
                <a:solidFill>
                  <a:srgbClr val="C00000"/>
                </a:solidFill>
                <a:latin typeface="Arial Narrow" pitchFamily="34" charset="0"/>
              </a:rPr>
              <a:t>altura máxima: </a:t>
            </a:r>
            <a:r>
              <a:rPr lang="pt-BR" sz="2000" dirty="0">
                <a:latin typeface="Arial Narrow" pitchFamily="34" charset="0"/>
              </a:rPr>
              <a:t>4,40m;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III - </a:t>
            </a:r>
            <a:r>
              <a:rPr lang="pt-BR" sz="2000" dirty="0">
                <a:solidFill>
                  <a:srgbClr val="C00000"/>
                </a:solidFill>
                <a:latin typeface="Arial Narrow" pitchFamily="34" charset="0"/>
              </a:rPr>
              <a:t>comprimento total</a:t>
            </a:r>
            <a:r>
              <a:rPr lang="pt-BR" sz="2000" dirty="0">
                <a:latin typeface="Arial Narrow" pitchFamily="34" charset="0"/>
              </a:rPr>
              <a:t>: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a) veículos não-articulados: máximo de 14,00 metros;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b) veículos não-articulados de transporte coletivo urbano de passageiros que possuam 3º eixo de apoio direcional: máximo de 15 metros;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c) veículos articulados de transporte coletivo de passageiros: máximo 18,60 metros;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d) veículos articulados com duas unidades, do tipo </a:t>
            </a:r>
            <a:r>
              <a:rPr lang="pt-BR" sz="2000" dirty="0" smtClean="0">
                <a:latin typeface="Arial Narrow" pitchFamily="34" charset="0"/>
              </a:rPr>
              <a:t>caminhão-trator </a:t>
            </a:r>
            <a:r>
              <a:rPr lang="pt-BR" sz="2000" dirty="0">
                <a:latin typeface="Arial Narrow" pitchFamily="34" charset="0"/>
              </a:rPr>
              <a:t>e </a:t>
            </a:r>
            <a:r>
              <a:rPr lang="pt-BR" sz="2000" dirty="0" err="1">
                <a:latin typeface="Arial Narrow" pitchFamily="34" charset="0"/>
              </a:rPr>
              <a:t>semi-reboque</a:t>
            </a:r>
            <a:r>
              <a:rPr lang="pt-BR" sz="2000" dirty="0">
                <a:latin typeface="Arial Narrow" pitchFamily="34" charset="0"/>
              </a:rPr>
              <a:t>: máximo de 18,60 metros;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e) veículos articulados com duas unidades do tipo caminhão ou ônibus e reboque: máximo de 19,80;</a:t>
            </a:r>
          </a:p>
          <a:p>
            <a:pPr algn="just"/>
            <a:r>
              <a:rPr lang="pt-BR" sz="2000" dirty="0">
                <a:latin typeface="Arial Narrow" pitchFamily="34" charset="0"/>
              </a:rPr>
              <a:t>f) veículos articulados com mais de duas unidades: máximo de 19,80 metros.</a:t>
            </a:r>
          </a:p>
          <a:p>
            <a:pPr algn="just"/>
            <a:endParaRPr lang="pt-BR" sz="2400" dirty="0">
              <a:latin typeface="Arial Narrow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Dimensões autorizadas na Via (Veículos)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2792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Resolução n. 210/2006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0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395536" y="1708852"/>
            <a:ext cx="83529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pt-BR" sz="2400" dirty="0">
                <a:latin typeface="Arial Narrow" pitchFamily="34" charset="0"/>
              </a:rPr>
              <a:t>D</a:t>
            </a:r>
            <a:r>
              <a:rPr lang="pt-BR" sz="2400" dirty="0" smtClean="0">
                <a:latin typeface="Arial Narrow" pitchFamily="34" charset="0"/>
              </a:rPr>
              <a:t>everá </a:t>
            </a:r>
            <a:r>
              <a:rPr lang="pt-BR" sz="2400" dirty="0">
                <a:latin typeface="Arial Narrow" pitchFamily="34" charset="0"/>
              </a:rPr>
              <a:t>a manobra ser informada ao </a:t>
            </a:r>
            <a:r>
              <a:rPr lang="pt-BR" sz="2400" dirty="0">
                <a:solidFill>
                  <a:srgbClr val="C00000"/>
                </a:solidFill>
                <a:latin typeface="Arial Narrow" pitchFamily="34" charset="0"/>
              </a:rPr>
              <a:t>Posto de Policiamento Rodoviário </a:t>
            </a:r>
            <a:r>
              <a:rPr lang="pt-BR" sz="2400" dirty="0">
                <a:latin typeface="Arial Narrow" pitchFamily="34" charset="0"/>
              </a:rPr>
              <a:t>mais próximo, para que haja o acompanhamento desta operação por policiais rodoviários. Assim, garantirá a continuidade do trabalho com total </a:t>
            </a:r>
            <a:r>
              <a:rPr lang="pt-BR" sz="2400" dirty="0" smtClean="0">
                <a:latin typeface="Arial Narrow" pitchFamily="34" charset="0"/>
              </a:rPr>
              <a:t>segurança.</a:t>
            </a:r>
            <a:endParaRPr lang="pt-BR" sz="2000" dirty="0" smtClean="0">
              <a:latin typeface="Arial Narrow" pitchFamily="34" charset="0"/>
            </a:endParaRPr>
          </a:p>
          <a:p>
            <a:pPr algn="just"/>
            <a:endParaRPr lang="pt-BR" sz="2400" dirty="0">
              <a:latin typeface="Arial Narrow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Travessia de Propriedade Rural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5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70626" cy="1139825"/>
          </a:xfrm>
        </p:spPr>
        <p:txBody>
          <a:bodyPr/>
          <a:lstStyle/>
          <a:p>
            <a:r>
              <a:rPr lang="pt-BR" sz="2400" dirty="0" smtClean="0"/>
              <a:t>Cuidados na circulação de máquinas agrícolas.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534400" cy="3729583"/>
          </a:xfrm>
        </p:spPr>
        <p:txBody>
          <a:bodyPr/>
          <a:lstStyle/>
          <a:p>
            <a:pPr lvl="1">
              <a:buClrTx/>
            </a:pPr>
            <a:r>
              <a:rPr lang="pt-BR" dirty="0">
                <a:solidFill>
                  <a:srgbClr val="000000"/>
                </a:solidFill>
              </a:rPr>
              <a:t>Velocidade permitida; </a:t>
            </a:r>
          </a:p>
          <a:p>
            <a:pPr lvl="1">
              <a:buClrTx/>
            </a:pPr>
            <a:r>
              <a:rPr lang="pt-BR" dirty="0" smtClean="0">
                <a:solidFill>
                  <a:srgbClr val="000000"/>
                </a:solidFill>
              </a:rPr>
              <a:t>Necessidade </a:t>
            </a:r>
            <a:r>
              <a:rPr lang="pt-BR" dirty="0">
                <a:solidFill>
                  <a:srgbClr val="000000"/>
                </a:solidFill>
              </a:rPr>
              <a:t>de iluminação especifica na via;</a:t>
            </a:r>
          </a:p>
          <a:p>
            <a:pPr>
              <a:buClrTx/>
            </a:pPr>
            <a:r>
              <a:rPr lang="pt-BR" sz="800" dirty="0"/>
              <a:t> </a:t>
            </a:r>
            <a:endParaRPr lang="pt-BR" sz="4400" dirty="0"/>
          </a:p>
          <a:p>
            <a:pPr lvl="1">
              <a:buClrTx/>
            </a:pPr>
            <a:r>
              <a:rPr lang="pt-BR" dirty="0">
                <a:solidFill>
                  <a:srgbClr val="000000"/>
                </a:solidFill>
              </a:rPr>
              <a:t>Horário específico para o tráfego </a:t>
            </a:r>
            <a:r>
              <a:rPr lang="pt-BR" dirty="0" smtClean="0">
                <a:solidFill>
                  <a:srgbClr val="000000"/>
                </a:solidFill>
              </a:rPr>
              <a:t>(do nascer do sol ao por do sol);</a:t>
            </a:r>
            <a:endParaRPr lang="pt-BR" sz="4400" dirty="0"/>
          </a:p>
          <a:p>
            <a:pPr lvl="1">
              <a:buClrTx/>
            </a:pPr>
            <a:r>
              <a:rPr lang="pt-BR" dirty="0">
                <a:solidFill>
                  <a:srgbClr val="000000"/>
                </a:solidFill>
              </a:rPr>
              <a:t>Sinalização vertical nas rodovias informando o trânsito de </a:t>
            </a:r>
            <a:r>
              <a:rPr lang="pt-BR" dirty="0" smtClean="0">
                <a:solidFill>
                  <a:srgbClr val="000000"/>
                </a:solidFill>
              </a:rPr>
              <a:t>tratores;</a:t>
            </a:r>
          </a:p>
          <a:p>
            <a:pPr lvl="1">
              <a:buClrTx/>
            </a:pPr>
            <a:r>
              <a:rPr lang="pt-BR" dirty="0">
                <a:solidFill>
                  <a:srgbClr val="000000"/>
                </a:solidFill>
              </a:rPr>
              <a:t>Necessidade de carro de apoio.</a:t>
            </a:r>
          </a:p>
          <a:p>
            <a:pPr lvl="1">
              <a:buClrTx/>
            </a:pPr>
            <a:endParaRPr 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836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395535" y="1633965"/>
            <a:ext cx="29523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Seguro DPVAT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Simulação Custo do Emplacamento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74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2013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66833" y="1619960"/>
            <a:ext cx="29773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R$ 110,30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395535" y="2258184"/>
            <a:ext cx="29523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Taxa 1º Emplacamento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466833" y="2244179"/>
            <a:ext cx="29773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R$ 60,00 a 140,00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395534" y="2872249"/>
            <a:ext cx="29523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Guia do DETRAN/Lacre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466832" y="2858244"/>
            <a:ext cx="29773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R$ 20,00 a 50,00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395535" y="3492806"/>
            <a:ext cx="29523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Despachante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466833" y="3478801"/>
            <a:ext cx="29773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R$ 100,00 a 150,00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395535" y="4116698"/>
            <a:ext cx="29523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Valor da Placa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466833" y="4102693"/>
            <a:ext cx="29773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dirty="0" smtClean="0">
                <a:latin typeface="Arial Narrow" pitchFamily="34" charset="0"/>
              </a:rPr>
              <a:t>R$ 70,00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6" name="CaixaDeTexto 5"/>
          <p:cNvSpPr txBox="1">
            <a:spLocks noChangeArrowheads="1"/>
          </p:cNvSpPr>
          <p:nvPr/>
        </p:nvSpPr>
        <p:spPr bwMode="auto">
          <a:xfrm>
            <a:off x="383629" y="4730763"/>
            <a:ext cx="2952329" cy="52322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Total</a:t>
            </a:r>
            <a:endParaRPr lang="pt-BR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3454927" y="4716758"/>
            <a:ext cx="2977375" cy="523220"/>
          </a:xfrm>
          <a:prstGeom prst="rect">
            <a:avLst/>
          </a:prstGeom>
          <a:solidFill>
            <a:srgbClr val="FBCECD"/>
          </a:solidFill>
          <a:ln w="9525">
            <a:solidFill>
              <a:srgbClr val="FBCEC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800" b="1" dirty="0" smtClean="0">
                <a:latin typeface="Arial Narrow" pitchFamily="34" charset="0"/>
              </a:rPr>
              <a:t>R$ 360,30 a 520,00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44208" y="3012132"/>
            <a:ext cx="202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400" dirty="0"/>
              <a:t>Valor variável (cada Estado)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444208" y="3631311"/>
            <a:ext cx="202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400" dirty="0"/>
              <a:t>Valor variável (cada Estado)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44208" y="4270586"/>
            <a:ext cx="896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400" dirty="0" smtClean="0"/>
              <a:t>Facultativo</a:t>
            </a:r>
            <a:endParaRPr lang="pt-BR" sz="1400" dirty="0"/>
          </a:p>
        </p:txBody>
      </p:sp>
      <p:sp>
        <p:nvSpPr>
          <p:cNvPr id="21" name="Retângulo 20"/>
          <p:cNvSpPr/>
          <p:nvPr/>
        </p:nvSpPr>
        <p:spPr>
          <a:xfrm>
            <a:off x="383629" y="5589240"/>
            <a:ext cx="8085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Arial Narrow" pitchFamily="34" charset="0"/>
              </a:rPr>
              <a:t>As concessionárias prestam este serviço, porém cobram </a:t>
            </a: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em </a:t>
            </a:r>
            <a:r>
              <a:rPr lang="pt-BR" sz="2000" dirty="0">
                <a:solidFill>
                  <a:srgbClr val="000000"/>
                </a:solidFill>
                <a:latin typeface="Arial Narrow" pitchFamily="34" charset="0"/>
              </a:rPr>
              <a:t>média 30% a </a:t>
            </a: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mais.</a:t>
            </a:r>
          </a:p>
          <a:p>
            <a:pPr algn="ctr"/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 (R</a:t>
            </a:r>
            <a:r>
              <a:rPr lang="pt-BR" sz="2000" dirty="0">
                <a:solidFill>
                  <a:srgbClr val="000000"/>
                </a:solidFill>
                <a:latin typeface="Arial Narrow" pitchFamily="34" charset="0"/>
              </a:rPr>
              <a:t>$ 500,00 – R$ </a:t>
            </a: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1.000,00)</a:t>
            </a:r>
            <a:endParaRPr lang="pt-BR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8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971465" y="1892380"/>
            <a:ext cx="7201070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ctr"/>
            <a:r>
              <a:rPr lang="pt-BR" sz="2400" b="1" dirty="0">
                <a:latin typeface="Arial Narrow" pitchFamily="34" charset="0"/>
              </a:rPr>
              <a:t>Preencher e imprimir a </a:t>
            </a:r>
            <a:r>
              <a:rPr lang="pt-BR" sz="2400" b="1" dirty="0" smtClean="0">
                <a:latin typeface="Arial Narrow" pitchFamily="34" charset="0"/>
              </a:rPr>
              <a:t>ficha </a:t>
            </a:r>
            <a:r>
              <a:rPr lang="pt-BR" sz="2400" b="1" dirty="0">
                <a:latin typeface="Arial Narrow" pitchFamily="34" charset="0"/>
              </a:rPr>
              <a:t>de cadastro e a guia de arrecadação (DAE), no valor de R$ </a:t>
            </a:r>
            <a:r>
              <a:rPr lang="pt-BR" sz="2400" b="1" dirty="0" smtClean="0">
                <a:latin typeface="Arial Narrow" pitchFamily="34" charset="0"/>
              </a:rPr>
              <a:t>99,71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Arial Narrow" pitchFamily="34" charset="0"/>
              </a:rPr>
              <a:t>Passo a Passo do Emplacamento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1366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Simulação</a:t>
            </a: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969651" y="3083476"/>
            <a:ext cx="7202750" cy="15696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sz="2400" b="1" dirty="0" smtClean="0">
                <a:latin typeface="Arial Narrow" pitchFamily="34" charset="0"/>
              </a:rPr>
              <a:t>Documentos necessários:</a:t>
            </a:r>
          </a:p>
          <a:p>
            <a:pPr algn="ctr"/>
            <a:r>
              <a:rPr lang="pt-BR" b="1" dirty="0" smtClean="0">
                <a:latin typeface="Arial Narrow" pitchFamily="34" charset="0"/>
              </a:rPr>
              <a:t>Identidade </a:t>
            </a:r>
            <a:r>
              <a:rPr lang="pt-BR" b="1" dirty="0">
                <a:latin typeface="Arial Narrow" pitchFamily="34" charset="0"/>
              </a:rPr>
              <a:t>e CPF (originais e fotocópias) </a:t>
            </a:r>
            <a:endParaRPr lang="pt-BR" b="1" dirty="0" smtClean="0">
              <a:latin typeface="Arial Narrow" pitchFamily="34" charset="0"/>
            </a:endParaRPr>
          </a:p>
          <a:p>
            <a:pPr algn="ctr"/>
            <a:r>
              <a:rPr lang="pt-BR" b="1" dirty="0" smtClean="0">
                <a:latin typeface="Arial Narrow" pitchFamily="34" charset="0"/>
              </a:rPr>
              <a:t>ou </a:t>
            </a:r>
            <a:r>
              <a:rPr lang="pt-BR" b="1" dirty="0">
                <a:latin typeface="Arial Narrow" pitchFamily="34" charset="0"/>
              </a:rPr>
              <a:t>CNPJ (caso de pessoa jurídica</a:t>
            </a:r>
            <a:r>
              <a:rPr lang="pt-BR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pt-BR" b="1" dirty="0" smtClean="0">
                <a:latin typeface="Arial Narrow" pitchFamily="34" charset="0"/>
              </a:rPr>
              <a:t>Primeira </a:t>
            </a:r>
            <a:r>
              <a:rPr lang="pt-BR" b="1" dirty="0">
                <a:latin typeface="Arial Narrow" pitchFamily="34" charset="0"/>
              </a:rPr>
              <a:t>via da nota fiscal e decalque legível do chassi, que pode ser pedido na concessionária no momento de retirada do </a:t>
            </a:r>
            <a:r>
              <a:rPr lang="pt-BR" b="1" dirty="0" smtClean="0">
                <a:latin typeface="Arial Narrow" pitchFamily="34" charset="0"/>
              </a:rPr>
              <a:t>veículo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1004467" y="4983559"/>
            <a:ext cx="7201070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Efetuar o pagamento do seguro obrigatório</a:t>
            </a: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969517" y="5847655"/>
            <a:ext cx="7201070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Efetuar o pagamento da taxa do DETRAN /lacre</a:t>
            </a:r>
          </a:p>
        </p:txBody>
      </p:sp>
    </p:spTree>
    <p:extLst>
      <p:ext uri="{BB962C8B-B14F-4D97-AF65-F5344CB8AC3E}">
        <p14:creationId xmlns:p14="http://schemas.microsoft.com/office/powerpoint/2010/main" val="4045720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31857</TotalTime>
  <Words>1531</Words>
  <Application>Microsoft Office PowerPoint</Application>
  <PresentationFormat>Apresentação na tela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Slides de apresentação de exemplo</vt:lpstr>
      <vt:lpstr>1_Slides de apresentação de exemplo</vt:lpstr>
      <vt:lpstr>2_Slides de apresentação de 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Cuidados na circulação de máquinas agrícolas.</vt:lpstr>
      <vt:lpstr>Apresentação do PowerPoint</vt:lpstr>
      <vt:lpstr>Apresentação do PowerPoint</vt:lpstr>
      <vt:lpstr>Apresentação do PowerPoint</vt:lpstr>
      <vt:lpstr>Apresentação do PowerPoint</vt:lpstr>
      <vt:lpstr>  DO REGISTRO DE VEÍCULOS   (CÓDIGO DE TRÂNSITO BRASILEIRO)</vt:lpstr>
      <vt:lpstr>Apresentação do PowerPoint</vt:lpstr>
      <vt:lpstr>Apresentação do PowerPoint</vt:lpstr>
      <vt:lpstr>Apresentação do PowerPoint</vt:lpstr>
      <vt:lpstr>MERCOSUL/GMC/RES. Nº 88/94  REGULAMENTO TÉCNICO SOBRE CARACTERÍSTICAS DE PLACAS DE IDENTIFICAÇÃO DE VEÍCULOS </vt:lpstr>
      <vt:lpstr>Foi assim que a torcida do Guingamp invadiu Paris para conquistar a Copa da França. 04/05/2014.</vt:lpstr>
      <vt:lpstr>Foi assim que a torcida do Guingamp invadiu Paris para conquistar a Copa da França. 04/05/2014.</vt:lpstr>
      <vt:lpstr>Tratores nas ruas da Alemanha. UE: produtores fazem novo protesto contra baixos preços. </vt:lpstr>
      <vt:lpstr>Apresentação do PowerPoint</vt:lpstr>
      <vt:lpstr>Apresentação do PowerPoint</vt:lpstr>
      <vt:lpstr>Apresentação do PowerPoint</vt:lpstr>
    </vt:vector>
  </TitlesOfParts>
  <Company>CTIS Informática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Jander Vasconcelos</dc:creator>
  <cp:lastModifiedBy>Anaximandro Doudement Almeida</cp:lastModifiedBy>
  <cp:revision>1293</cp:revision>
  <cp:lastPrinted>2015-05-04T18:22:12Z</cp:lastPrinted>
  <dcterms:created xsi:type="dcterms:W3CDTF">2004-06-07T14:30:47Z</dcterms:created>
  <dcterms:modified xsi:type="dcterms:W3CDTF">2015-05-04T18:29:08Z</dcterms:modified>
</cp:coreProperties>
</file>