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721" r:id="rId2"/>
    <p:sldMasterId id="2147483769" r:id="rId3"/>
  </p:sldMasterIdLst>
  <p:notesMasterIdLst>
    <p:notesMasterId r:id="rId26"/>
  </p:notesMasterIdLst>
  <p:handoutMasterIdLst>
    <p:handoutMasterId r:id="rId27"/>
  </p:handoutMasterIdLst>
  <p:sldIdLst>
    <p:sldId id="593" r:id="rId4"/>
    <p:sldId id="789" r:id="rId5"/>
    <p:sldId id="785" r:id="rId6"/>
    <p:sldId id="786" r:id="rId7"/>
    <p:sldId id="787" r:id="rId8"/>
    <p:sldId id="788" r:id="rId9"/>
    <p:sldId id="810" r:id="rId10"/>
    <p:sldId id="781" r:id="rId11"/>
    <p:sldId id="782" r:id="rId12"/>
    <p:sldId id="807" r:id="rId13"/>
    <p:sldId id="803" r:id="rId14"/>
    <p:sldId id="796" r:id="rId15"/>
    <p:sldId id="765" r:id="rId16"/>
    <p:sldId id="767" r:id="rId17"/>
    <p:sldId id="766" r:id="rId18"/>
    <p:sldId id="801" r:id="rId19"/>
    <p:sldId id="804" r:id="rId20"/>
    <p:sldId id="805" r:id="rId21"/>
    <p:sldId id="806" r:id="rId22"/>
    <p:sldId id="774" r:id="rId23"/>
    <p:sldId id="775" r:id="rId24"/>
    <p:sldId id="653" r:id="rId25"/>
  </p:sldIdLst>
  <p:sldSz cx="9144000" cy="6858000" type="screen4x3"/>
  <p:notesSz cx="6797675" cy="9928225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CC"/>
    <a:srgbClr val="FDEAD7"/>
    <a:srgbClr val="F5800B"/>
    <a:srgbClr val="FBCECD"/>
    <a:srgbClr val="EB8015"/>
    <a:srgbClr val="D3D3D3"/>
    <a:srgbClr val="004D86"/>
    <a:srgbClr val="FFFF66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71" autoAdjust="0"/>
    <p:restoredTop sz="98765" autoAdjust="0"/>
  </p:normalViewPr>
  <p:slideViewPr>
    <p:cSldViewPr>
      <p:cViewPr>
        <p:scale>
          <a:sx n="70" d="100"/>
          <a:sy n="70" d="100"/>
        </p:scale>
        <p:origin x="-1536" y="-162"/>
      </p:cViewPr>
      <p:guideLst>
        <p:guide orient="horz" pos="1253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notesViewPr>
    <p:cSldViewPr>
      <p:cViewPr varScale="1">
        <p:scale>
          <a:sx n="48" d="100"/>
          <a:sy n="48" d="100"/>
        </p:scale>
        <p:origin x="-2688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>
            <a:lvl1pPr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94" y="0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>
            <a:lvl1pPr algn="r"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273"/>
            <a:ext cx="2945862" cy="49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b" anchorCtr="0" compatLnSpc="1">
            <a:prstTxWarp prst="textNoShape">
              <a:avLst/>
            </a:prstTxWarp>
          </a:bodyPr>
          <a:lstStyle>
            <a:lvl1pPr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94" y="9429273"/>
            <a:ext cx="2945862" cy="49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b" anchorCtr="0" compatLnSpc="1">
            <a:prstTxWarp prst="textNoShape">
              <a:avLst/>
            </a:prstTxWarp>
          </a:bodyPr>
          <a:lstStyle>
            <a:lvl1pPr algn="r"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A7AB113-3C72-4313-9CE0-2D6CD08FD43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55280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>
            <a:lvl1pPr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814" y="0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>
            <a:lvl1pPr algn="r"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093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952" y="4715406"/>
            <a:ext cx="4985772" cy="4467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813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b" anchorCtr="0" compatLnSpc="1">
            <a:prstTxWarp prst="textNoShape">
              <a:avLst/>
            </a:prstTxWarp>
          </a:bodyPr>
          <a:lstStyle>
            <a:lvl1pPr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814" y="9430813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b" anchorCtr="0" compatLnSpc="1">
            <a:prstTxWarp prst="textNoShape">
              <a:avLst/>
            </a:prstTxWarp>
          </a:bodyPr>
          <a:lstStyle>
            <a:lvl1pPr algn="r"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32045566-8896-48AC-A8D5-8F1AEC6952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7251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emf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3.emf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3.emf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rma livre 9"/>
          <p:cNvSpPr>
            <a:spLocks/>
          </p:cNvSpPr>
          <p:nvPr userDrawn="1"/>
        </p:nvSpPr>
        <p:spPr bwMode="auto">
          <a:xfrm rot="10800000">
            <a:off x="0" y="-25400"/>
            <a:ext cx="9144000" cy="45008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pic>
        <p:nvPicPr>
          <p:cNvPr id="13" name="Picture 7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290" y="260648"/>
            <a:ext cx="14112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95"/>
          <p:cNvSpPr txBox="1">
            <a:spLocks noChangeArrowheads="1"/>
          </p:cNvSpPr>
          <p:nvPr userDrawn="1"/>
        </p:nvSpPr>
        <p:spPr bwMode="auto">
          <a:xfrm>
            <a:off x="2003462" y="1963415"/>
            <a:ext cx="70723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Confederação da Agricultura e Pecuária do Brasil </a:t>
            </a:r>
          </a:p>
        </p:txBody>
      </p:sp>
      <p:pic>
        <p:nvPicPr>
          <p:cNvPr id="16" name="Picture 24" descr="http://jornale.com.br/mirian/wp-content/uploads/2009/03/navio-tcp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r="11504"/>
          <a:stretch/>
        </p:blipFill>
        <p:spPr bwMode="auto">
          <a:xfrm>
            <a:off x="6711032" y="2570476"/>
            <a:ext cx="2437417" cy="1911600"/>
          </a:xfrm>
          <a:prstGeom prst="rec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</p:spPr>
      </p:pic>
      <p:pic>
        <p:nvPicPr>
          <p:cNvPr id="17" name="Picture 2" descr="http://www.portosdoparana.pr.gov.br/arquivos/Image/fotos_materias/2008/06.2008/17_06_2008/DSC04137aa.jpg"/>
          <p:cNvPicPr>
            <a:picLocks noChangeAspect="1" noChangeArrowheads="1"/>
          </p:cNvPicPr>
          <p:nvPr userDrawn="1"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3"/>
          <a:stretch>
            <a:fillRect/>
          </a:stretch>
        </p:blipFill>
        <p:spPr bwMode="auto">
          <a:xfrm>
            <a:off x="5022039" y="2564904"/>
            <a:ext cx="2634430" cy="1910546"/>
          </a:xfrm>
          <a:prstGeom prst="flowChartInputOutpu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" name="Picture 12" descr="barca%C3%A7a+e+ponte+ferrea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172" y="2565028"/>
            <a:ext cx="2679089" cy="1910546"/>
          </a:xfrm>
          <a:prstGeom prst="flowChartInputOutpu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6" name="Picture 2" descr="http://jc3.uol.com.br/blogs/repositorio/Foto_Marcelo%20Pizzato_Acervo%20Odebrecht.jpeg"/>
          <p:cNvPicPr>
            <a:picLocks noChangeAspect="1" noChangeArrowheads="1"/>
          </p:cNvPicPr>
          <p:nvPr userDrawn="1"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" y="2566932"/>
            <a:ext cx="2867400" cy="1911600"/>
          </a:xfrm>
          <a:prstGeom prst="rec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/>
        </p:spPr>
      </p:pic>
      <p:pic>
        <p:nvPicPr>
          <p:cNvPr id="19" name="Picture 13" descr="eclusa1_tucurui_em_constr1"/>
          <p:cNvPicPr>
            <a:picLocks noChangeAspect="1" noChangeArrowheads="1"/>
          </p:cNvPicPr>
          <p:nvPr userDrawn="1"/>
        </p:nvPicPr>
        <p:blipFill>
          <a:blip r:embed="rId8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797" y="2565277"/>
            <a:ext cx="2376264" cy="1911311"/>
          </a:xfrm>
          <a:prstGeom prst="flowChartInputOutpu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24996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14577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6063" y="207963"/>
            <a:ext cx="2090737" cy="56753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23850" y="207963"/>
            <a:ext cx="6119813" cy="56753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53627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23850" y="207963"/>
            <a:ext cx="8362950" cy="56753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57871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23850" y="1052513"/>
            <a:ext cx="8229600" cy="4830762"/>
          </a:xfr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17971296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514850" y="1052513"/>
            <a:ext cx="4038600" cy="23383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14850" y="3543300"/>
            <a:ext cx="4038600" cy="23399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22732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075" y="-44450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5E2F0-57CB-4861-80FA-5BE34369627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8364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Documents and Settings\ROSE\Meus documentos\04 CNA\Apresentação SENADORA 0112\FOTOS AGRO\BOVINOCULTURA - 0804_resize.JPG"/>
          <p:cNvPicPr>
            <a:picLocks noChangeAspect="1" noChangeArrowheads="1"/>
          </p:cNvPicPr>
          <p:nvPr userDrawn="1"/>
        </p:nvPicPr>
        <p:blipFill>
          <a:blip r:embed="rId2" cstate="print">
            <a:lum bright="18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8688"/>
            <a:ext cx="1746250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Café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1" t="35020" r="41528" b="10481"/>
          <a:stretch>
            <a:fillRect/>
          </a:stretch>
        </p:blipFill>
        <p:spPr bwMode="auto">
          <a:xfrm>
            <a:off x="1730375" y="1428750"/>
            <a:ext cx="1484313" cy="203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14" descr="_MG_0341_resize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1490663"/>
            <a:ext cx="142875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C:\Documents and Settings\ROSE\Meus documentos\04 CNA\Apresentação SENADORA 0112\FOTOS AGRO\ARROZ - 024_resize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785938"/>
            <a:ext cx="1493837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Milho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3" t="25676" r="28561" b="20270"/>
          <a:stretch>
            <a:fillRect/>
          </a:stretch>
        </p:blipFill>
        <p:spPr bwMode="auto">
          <a:xfrm>
            <a:off x="6072188" y="1857375"/>
            <a:ext cx="1576387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C:\Documents and Settings\ROSE\Meus documentos\04 CNA\Apresentação SENADORA 0112\FOTOS AGRO\IMG_2903_resize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143125"/>
            <a:ext cx="1503362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orma livre 9"/>
          <p:cNvSpPr>
            <a:spLocks/>
          </p:cNvSpPr>
          <p:nvPr userDrawn="1"/>
        </p:nvSpPr>
        <p:spPr bwMode="auto">
          <a:xfrm rot="10800000">
            <a:off x="0" y="0"/>
            <a:ext cx="9144000" cy="236695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>
            <a:off x="0" y="2643182"/>
            <a:ext cx="9144000" cy="421481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Triângulo retângulo 11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chemeClr val="bg1"/>
              </a:solidFill>
            </a:endParaRPr>
          </a:p>
        </p:txBody>
      </p:sp>
      <p:pic>
        <p:nvPicPr>
          <p:cNvPr id="13" name="Picture 75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963" y="273050"/>
            <a:ext cx="14112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95"/>
          <p:cNvSpPr txBox="1">
            <a:spLocks noChangeArrowheads="1"/>
          </p:cNvSpPr>
          <p:nvPr userDrawn="1"/>
        </p:nvSpPr>
        <p:spPr bwMode="auto">
          <a:xfrm>
            <a:off x="214313" y="395288"/>
            <a:ext cx="7072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pt-BR" sz="24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Confederação da Agricultura e Pecuária do Brasil 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1500" y="3959239"/>
            <a:ext cx="7772400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5778" y="5715016"/>
            <a:ext cx="6400800" cy="5000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31041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90731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7004082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14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186885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9089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6131038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70758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24398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18405207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88085028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174831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6063" y="207963"/>
            <a:ext cx="2090737" cy="56753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23850" y="207963"/>
            <a:ext cx="6119813" cy="56753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4966253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23850" y="207963"/>
            <a:ext cx="8362950" cy="56753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7592993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23850" y="1052513"/>
            <a:ext cx="8229600" cy="4830762"/>
          </a:xfr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63108131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514850" y="1052513"/>
            <a:ext cx="4038600" cy="23383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14850" y="3543300"/>
            <a:ext cx="4038600" cy="23399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471027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020963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075" y="-44450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5A8B6-057E-4129-AEEC-CFA8DB8F50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43999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Documents and Settings\ROSE\Meus documentos\04 CNA\Apresentação SENADORA 0112\FOTOS AGRO\BOVINOCULTURA - 0804_resize.JPG"/>
          <p:cNvPicPr>
            <a:picLocks noChangeAspect="1" noChangeArrowheads="1"/>
          </p:cNvPicPr>
          <p:nvPr userDrawn="1"/>
        </p:nvPicPr>
        <p:blipFill>
          <a:blip r:embed="rId2" cstate="print">
            <a:lum bright="18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8688"/>
            <a:ext cx="1746250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Café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1" t="35020" r="41528" b="10481"/>
          <a:stretch>
            <a:fillRect/>
          </a:stretch>
        </p:blipFill>
        <p:spPr bwMode="auto">
          <a:xfrm>
            <a:off x="1730375" y="1428750"/>
            <a:ext cx="1484313" cy="203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14" descr="_MG_0341_resize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1490663"/>
            <a:ext cx="142875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C:\Documents and Settings\ROSE\Meus documentos\04 CNA\Apresentação SENADORA 0112\FOTOS AGRO\ARROZ - 024_resize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785938"/>
            <a:ext cx="1493837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Milho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3" t="25676" r="28561" b="20270"/>
          <a:stretch>
            <a:fillRect/>
          </a:stretch>
        </p:blipFill>
        <p:spPr bwMode="auto">
          <a:xfrm>
            <a:off x="6072188" y="1857375"/>
            <a:ext cx="1576387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C:\Documents and Settings\ROSE\Meus documentos\04 CNA\Apresentação SENADORA 0112\FOTOS AGRO\IMG_2903_resize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143125"/>
            <a:ext cx="1503362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orma livre 9"/>
          <p:cNvSpPr>
            <a:spLocks/>
          </p:cNvSpPr>
          <p:nvPr userDrawn="1"/>
        </p:nvSpPr>
        <p:spPr bwMode="auto">
          <a:xfrm rot="10800000">
            <a:off x="0" y="0"/>
            <a:ext cx="9144000" cy="236695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>
            <a:off x="0" y="2643182"/>
            <a:ext cx="9144000" cy="421481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Triângulo retângulo 11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75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963" y="273050"/>
            <a:ext cx="14112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95"/>
          <p:cNvSpPr txBox="1">
            <a:spLocks noChangeArrowheads="1"/>
          </p:cNvSpPr>
          <p:nvPr userDrawn="1"/>
        </p:nvSpPr>
        <p:spPr bwMode="auto">
          <a:xfrm>
            <a:off x="214313" y="395288"/>
            <a:ext cx="7072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pt-BR" sz="2400" b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Confederação da Agricultura e Pecuária do Brasil 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1500" y="3959239"/>
            <a:ext cx="7772400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5778" y="5715016"/>
            <a:ext cx="6400800" cy="5000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1987114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1911466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276502992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14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4781230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2722140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106375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6757173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07260687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3040823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14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21111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034541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6063" y="207963"/>
            <a:ext cx="2090737" cy="56753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23850" y="207963"/>
            <a:ext cx="6119813" cy="56753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9737166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23850" y="207963"/>
            <a:ext cx="8362950" cy="56753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2402642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23850" y="1052513"/>
            <a:ext cx="8229600" cy="4830762"/>
          </a:xfr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811824244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514850" y="1052513"/>
            <a:ext cx="4038600" cy="23383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14850" y="3543300"/>
            <a:ext cx="4038600" cy="23399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543051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940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553704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09501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2368289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575710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3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71625"/>
            <a:ext cx="85344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grpSp>
        <p:nvGrpSpPr>
          <p:cNvPr id="1027" name="Grupo 18"/>
          <p:cNvGrpSpPr>
            <a:grpSpLocks/>
          </p:cNvGrpSpPr>
          <p:nvPr userDrawn="1"/>
        </p:nvGrpSpPr>
        <p:grpSpPr bwMode="auto">
          <a:xfrm rot="10800000">
            <a:off x="4643438" y="0"/>
            <a:ext cx="4572000" cy="1870075"/>
            <a:chOff x="-53561" y="5001993"/>
            <a:chExt cx="4572000" cy="1870128"/>
          </a:xfrm>
        </p:grpSpPr>
        <p:sp>
          <p:nvSpPr>
            <p:cNvPr id="12" name="Forma livre 11"/>
            <p:cNvSpPr>
              <a:spLocks/>
            </p:cNvSpPr>
            <p:nvPr userDrawn="1"/>
          </p:nvSpPr>
          <p:spPr bwMode="auto">
            <a:xfrm>
              <a:off x="737014" y="5022631"/>
              <a:ext cx="3802063" cy="144307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-329" y="347"/>
                  </a:moveTo>
                  <a:lnTo>
                    <a:pt x="7156" y="682"/>
                  </a:lnTo>
                  <a:lnTo>
                    <a:pt x="5229" y="682"/>
                  </a:lnTo>
                  <a:lnTo>
                    <a:pt x="-328" y="345"/>
                  </a:lnTo>
                </a:path>
              </a:pathLst>
            </a:cu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1031" name="Grupo 17"/>
            <p:cNvGrpSpPr>
              <a:grpSpLocks/>
            </p:cNvGrpSpPr>
            <p:nvPr userDrawn="1"/>
          </p:nvGrpSpPr>
          <p:grpSpPr bwMode="auto">
            <a:xfrm>
              <a:off x="-53561" y="5785023"/>
              <a:ext cx="3802003" cy="1087098"/>
              <a:chOff x="-53561" y="5785023"/>
              <a:chExt cx="3802003" cy="1087098"/>
            </a:xfrm>
          </p:grpSpPr>
          <p:sp>
            <p:nvSpPr>
              <p:cNvPr id="13" name="Forma livre 12"/>
              <p:cNvSpPr>
                <a:spLocks/>
              </p:cNvSpPr>
              <p:nvPr userDrawn="1"/>
            </p:nvSpPr>
            <p:spPr bwMode="auto">
              <a:xfrm>
                <a:off x="-32923" y="5784652"/>
                <a:ext cx="3802062" cy="838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528"/>
                  </a:cxn>
                  <a:cxn ang="0">
                    <a:pos x="48" y="0"/>
                  </a:cxn>
                </a:cxnLst>
                <a:rect l="0" t="0" r="0" b="0"/>
                <a:pathLst>
                  <a:path w="5760" h="528">
                    <a:moveTo>
                      <a:pt x="817" y="97"/>
                    </a:moveTo>
                    <a:lnTo>
                      <a:pt x="6408" y="682"/>
                    </a:lnTo>
                    <a:lnTo>
                      <a:pt x="5232" y="685"/>
                    </a:lnTo>
                    <a:lnTo>
                      <a:pt x="829" y="101"/>
                    </a:lnTo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>
                <a:extLst/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Triângulo retângulo 13"/>
              <p:cNvSpPr>
                <a:spLocks/>
              </p:cNvSpPr>
              <p:nvPr userDrawn="1"/>
            </p:nvSpPr>
            <p:spPr bwMode="auto">
              <a:xfrm>
                <a:off x="-6042" y="5791253"/>
                <a:ext cx="3402314" cy="1080868"/>
              </a:xfrm>
              <a:prstGeom prst="rtTriangle">
                <a:avLst/>
              </a:prstGeom>
              <a:blipFill>
                <a:blip r:embed="rId17" cstate="print">
                  <a:alphaModFix amt="50000"/>
                </a:blip>
                <a:tile tx="0" ty="0" sx="50000" sy="50000" flip="none" algn="t"/>
              </a:blipFill>
              <a:ln w="12700" cap="rnd" cmpd="thickThin" algn="ctr">
                <a:noFill/>
                <a:prstDash val="solid"/>
              </a:ln>
              <a:effectLst>
                <a:fillOverlay blend="mult">
                  <a:gradFill flip="none" rotWithShape="1">
                    <a:gsLst>
                      <a:gs pos="0">
                        <a:schemeClr val="accent1">
                          <a:shade val="20000"/>
                          <a:satMod val="176000"/>
                          <a:alpha val="100000"/>
                        </a:schemeClr>
                      </a:gs>
                      <a:gs pos="18000">
                        <a:schemeClr val="accent1">
                          <a:shade val="48000"/>
                          <a:satMod val="153000"/>
                          <a:alpha val="100000"/>
                        </a:schemeClr>
                      </a:gs>
                      <a:gs pos="43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45000">
                        <a:schemeClr val="accent1">
                          <a:tint val="85000"/>
                          <a:satMod val="150000"/>
                          <a:alpha val="100000"/>
                        </a:schemeClr>
                      </a:gs>
                      <a:gs pos="50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79000">
                        <a:schemeClr val="accent1">
                          <a:shade val="53000"/>
                          <a:satMod val="150000"/>
                          <a:alpha val="100000"/>
                        </a:schemeClr>
                      </a:gs>
                      <a:gs pos="100000">
                        <a:schemeClr val="accent1">
                          <a:shade val="25000"/>
                          <a:satMod val="170000"/>
                          <a:alpha val="100000"/>
                        </a:schemeClr>
                      </a:gs>
                    </a:gsLst>
                    <a:lin ang="450000" scaled="1"/>
                    <a:tileRect/>
                  </a:gradFill>
                </a:fillOverlay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extLst/>
              </a:lstStyle>
              <a:p>
                <a:pPr algn="ctr" eaLnBrk="1" hangingPunct="1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6" name="Picture 4" descr="LOGOMARCA CNA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858125" y="266700"/>
            <a:ext cx="928688" cy="1162050"/>
          </a:xfrm>
          <a:prstGeom prst="rect">
            <a:avLst/>
          </a:prstGeom>
          <a:ln>
            <a:noFill/>
          </a:ln>
          <a:effectLst>
            <a:outerShdw blurRad="254000" dist="177800" dir="2820000" sx="101000" sy="101000" algn="tl" rotWithShape="0">
              <a:schemeClr val="bg2">
                <a:lumMod val="25000"/>
                <a:alpha val="72000"/>
              </a:schemeClr>
            </a:outerShdw>
          </a:effectLst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274638"/>
            <a:ext cx="74295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 estilo do texto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0" r:id="rId1"/>
    <p:sldLayoutId id="2147484221" r:id="rId2"/>
    <p:sldLayoutId id="2147484222" r:id="rId3"/>
    <p:sldLayoutId id="2147484223" r:id="rId4"/>
    <p:sldLayoutId id="2147484224" r:id="rId5"/>
    <p:sldLayoutId id="2147484225" r:id="rId6"/>
    <p:sldLayoutId id="2147484226" r:id="rId7"/>
    <p:sldLayoutId id="2147484227" r:id="rId8"/>
    <p:sldLayoutId id="2147484228" r:id="rId9"/>
    <p:sldLayoutId id="2147484229" r:id="rId10"/>
    <p:sldLayoutId id="2147484230" r:id="rId11"/>
    <p:sldLayoutId id="2147484231" r:id="rId12"/>
    <p:sldLayoutId id="2147484232" r:id="rId13"/>
    <p:sldLayoutId id="2147484233" r:id="rId14"/>
    <p:sldLayoutId id="2147484261" r:id="rId15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71625"/>
            <a:ext cx="85344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grpSp>
        <p:nvGrpSpPr>
          <p:cNvPr id="2051" name="Grupo 18"/>
          <p:cNvGrpSpPr>
            <a:grpSpLocks/>
          </p:cNvGrpSpPr>
          <p:nvPr userDrawn="1"/>
        </p:nvGrpSpPr>
        <p:grpSpPr bwMode="auto">
          <a:xfrm rot="10800000">
            <a:off x="4643438" y="0"/>
            <a:ext cx="4572000" cy="1870075"/>
            <a:chOff x="-53561" y="5001993"/>
            <a:chExt cx="4572000" cy="1870128"/>
          </a:xfrm>
        </p:grpSpPr>
        <p:sp>
          <p:nvSpPr>
            <p:cNvPr id="12" name="Forma livre 11"/>
            <p:cNvSpPr>
              <a:spLocks/>
            </p:cNvSpPr>
            <p:nvPr userDrawn="1"/>
          </p:nvSpPr>
          <p:spPr bwMode="auto">
            <a:xfrm>
              <a:off x="738602" y="5024219"/>
              <a:ext cx="3802062" cy="1443078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-329" y="347"/>
                  </a:moveTo>
                  <a:lnTo>
                    <a:pt x="7156" y="682"/>
                  </a:lnTo>
                  <a:lnTo>
                    <a:pt x="5229" y="682"/>
                  </a:lnTo>
                  <a:lnTo>
                    <a:pt x="-328" y="345"/>
                  </a:lnTo>
                </a:path>
              </a:pathLst>
            </a:cu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2055" name="Grupo 17"/>
            <p:cNvGrpSpPr>
              <a:grpSpLocks/>
            </p:cNvGrpSpPr>
            <p:nvPr userDrawn="1"/>
          </p:nvGrpSpPr>
          <p:grpSpPr bwMode="auto">
            <a:xfrm>
              <a:off x="-53561" y="5785023"/>
              <a:ext cx="3802003" cy="1087098"/>
              <a:chOff x="-53561" y="5785023"/>
              <a:chExt cx="3802003" cy="1087098"/>
            </a:xfrm>
          </p:grpSpPr>
          <p:sp>
            <p:nvSpPr>
              <p:cNvPr id="13" name="Forma livre 12"/>
              <p:cNvSpPr>
                <a:spLocks/>
              </p:cNvSpPr>
              <p:nvPr userDrawn="1"/>
            </p:nvSpPr>
            <p:spPr bwMode="auto">
              <a:xfrm>
                <a:off x="-31336" y="5784652"/>
                <a:ext cx="3802063" cy="838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528"/>
                  </a:cxn>
                  <a:cxn ang="0">
                    <a:pos x="48" y="0"/>
                  </a:cxn>
                </a:cxnLst>
                <a:rect l="0" t="0" r="0" b="0"/>
                <a:pathLst>
                  <a:path w="5760" h="528">
                    <a:moveTo>
                      <a:pt x="817" y="97"/>
                    </a:moveTo>
                    <a:lnTo>
                      <a:pt x="6408" y="682"/>
                    </a:lnTo>
                    <a:lnTo>
                      <a:pt x="5232" y="685"/>
                    </a:lnTo>
                    <a:lnTo>
                      <a:pt x="829" y="101"/>
                    </a:lnTo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>
                <a:extLst/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Triângulo retângulo 13"/>
              <p:cNvSpPr>
                <a:spLocks/>
              </p:cNvSpPr>
              <p:nvPr userDrawn="1"/>
            </p:nvSpPr>
            <p:spPr bwMode="auto">
              <a:xfrm>
                <a:off x="-6042" y="5791253"/>
                <a:ext cx="3402314" cy="1080868"/>
              </a:xfrm>
              <a:prstGeom prst="rtTriangle">
                <a:avLst/>
              </a:prstGeom>
              <a:blipFill>
                <a:blip r:embed="rId17" cstate="print">
                  <a:alphaModFix amt="50000"/>
                </a:blip>
                <a:tile tx="0" ty="0" sx="50000" sy="50000" flip="none" algn="t"/>
              </a:blipFill>
              <a:ln w="12700" cap="rnd" cmpd="thickThin" algn="ctr">
                <a:noFill/>
                <a:prstDash val="solid"/>
              </a:ln>
              <a:effectLst>
                <a:fillOverlay blend="mult">
                  <a:gradFill flip="none" rotWithShape="1">
                    <a:gsLst>
                      <a:gs pos="0">
                        <a:schemeClr val="accent1">
                          <a:shade val="20000"/>
                          <a:satMod val="176000"/>
                          <a:alpha val="100000"/>
                        </a:schemeClr>
                      </a:gs>
                      <a:gs pos="18000">
                        <a:schemeClr val="accent1">
                          <a:shade val="48000"/>
                          <a:satMod val="153000"/>
                          <a:alpha val="100000"/>
                        </a:schemeClr>
                      </a:gs>
                      <a:gs pos="43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45000">
                        <a:schemeClr val="accent1">
                          <a:tint val="85000"/>
                          <a:satMod val="150000"/>
                          <a:alpha val="100000"/>
                        </a:schemeClr>
                      </a:gs>
                      <a:gs pos="50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79000">
                        <a:schemeClr val="accent1">
                          <a:shade val="53000"/>
                          <a:satMod val="150000"/>
                          <a:alpha val="100000"/>
                        </a:schemeClr>
                      </a:gs>
                      <a:gs pos="100000">
                        <a:schemeClr val="accent1">
                          <a:shade val="25000"/>
                          <a:satMod val="170000"/>
                          <a:alpha val="100000"/>
                        </a:schemeClr>
                      </a:gs>
                    </a:gsLst>
                    <a:lin ang="450000" scaled="1"/>
                    <a:tileRect/>
                  </a:gradFill>
                </a:fillOverlay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extLst/>
              </a:lstStyle>
              <a:p>
                <a:pPr algn="ctr" eaLnBrk="1" hangingPunct="1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6" name="Picture 4" descr="LOGOMARCA CNA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858125" y="266700"/>
            <a:ext cx="928688" cy="1162050"/>
          </a:xfrm>
          <a:prstGeom prst="rect">
            <a:avLst/>
          </a:prstGeom>
          <a:ln>
            <a:noFill/>
          </a:ln>
          <a:effectLst>
            <a:outerShdw blurRad="254000" dist="177800" dir="2820000" sx="101000" sy="101000" algn="tl" rotWithShape="0">
              <a:schemeClr val="bg2">
                <a:lumMod val="25000"/>
                <a:alpha val="72000"/>
              </a:schemeClr>
            </a:outerShdw>
          </a:effectLst>
        </p:spPr>
      </p:pic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274638"/>
            <a:ext cx="74295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texto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2" r:id="rId1"/>
    <p:sldLayoutId id="2147484234" r:id="rId2"/>
    <p:sldLayoutId id="2147484235" r:id="rId3"/>
    <p:sldLayoutId id="2147484236" r:id="rId4"/>
    <p:sldLayoutId id="2147484237" r:id="rId5"/>
    <p:sldLayoutId id="2147484238" r:id="rId6"/>
    <p:sldLayoutId id="2147484239" r:id="rId7"/>
    <p:sldLayoutId id="2147484240" r:id="rId8"/>
    <p:sldLayoutId id="2147484241" r:id="rId9"/>
    <p:sldLayoutId id="2147484242" r:id="rId10"/>
    <p:sldLayoutId id="2147484243" r:id="rId11"/>
    <p:sldLayoutId id="2147484244" r:id="rId12"/>
    <p:sldLayoutId id="2147484245" r:id="rId13"/>
    <p:sldLayoutId id="2147484246" r:id="rId14"/>
    <p:sldLayoutId id="2147484263" r:id="rId15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71625"/>
            <a:ext cx="85344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grpSp>
        <p:nvGrpSpPr>
          <p:cNvPr id="3075" name="Grupo 18"/>
          <p:cNvGrpSpPr>
            <a:grpSpLocks/>
          </p:cNvGrpSpPr>
          <p:nvPr userDrawn="1"/>
        </p:nvGrpSpPr>
        <p:grpSpPr bwMode="auto">
          <a:xfrm rot="10800000">
            <a:off x="4643438" y="0"/>
            <a:ext cx="4572000" cy="1870075"/>
            <a:chOff x="-53561" y="5001993"/>
            <a:chExt cx="4572000" cy="1870128"/>
          </a:xfrm>
        </p:grpSpPr>
        <p:sp>
          <p:nvSpPr>
            <p:cNvPr id="12" name="Forma livre 11"/>
            <p:cNvSpPr>
              <a:spLocks/>
            </p:cNvSpPr>
            <p:nvPr userDrawn="1"/>
          </p:nvSpPr>
          <p:spPr bwMode="auto">
            <a:xfrm>
              <a:off x="737014" y="5022631"/>
              <a:ext cx="3802063" cy="144307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-329" y="347"/>
                  </a:moveTo>
                  <a:lnTo>
                    <a:pt x="7156" y="682"/>
                  </a:lnTo>
                  <a:lnTo>
                    <a:pt x="5229" y="682"/>
                  </a:lnTo>
                  <a:lnTo>
                    <a:pt x="-328" y="345"/>
                  </a:lnTo>
                </a:path>
              </a:pathLst>
            </a:cu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3079" name="Grupo 17"/>
            <p:cNvGrpSpPr>
              <a:grpSpLocks/>
            </p:cNvGrpSpPr>
            <p:nvPr userDrawn="1"/>
          </p:nvGrpSpPr>
          <p:grpSpPr bwMode="auto">
            <a:xfrm>
              <a:off x="-53561" y="5785023"/>
              <a:ext cx="3802003" cy="1087098"/>
              <a:chOff x="-53561" y="5785023"/>
              <a:chExt cx="3802003" cy="1087098"/>
            </a:xfrm>
          </p:grpSpPr>
          <p:sp>
            <p:nvSpPr>
              <p:cNvPr id="13" name="Forma livre 12"/>
              <p:cNvSpPr>
                <a:spLocks/>
              </p:cNvSpPr>
              <p:nvPr userDrawn="1"/>
            </p:nvSpPr>
            <p:spPr bwMode="auto">
              <a:xfrm>
                <a:off x="-32923" y="5784652"/>
                <a:ext cx="3802062" cy="838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528"/>
                  </a:cxn>
                  <a:cxn ang="0">
                    <a:pos x="48" y="0"/>
                  </a:cxn>
                </a:cxnLst>
                <a:rect l="0" t="0" r="0" b="0"/>
                <a:pathLst>
                  <a:path w="5760" h="528">
                    <a:moveTo>
                      <a:pt x="817" y="97"/>
                    </a:moveTo>
                    <a:lnTo>
                      <a:pt x="6408" y="682"/>
                    </a:lnTo>
                    <a:lnTo>
                      <a:pt x="5232" y="685"/>
                    </a:lnTo>
                    <a:lnTo>
                      <a:pt x="829" y="101"/>
                    </a:lnTo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>
                <a:extLst/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Triângulo retângulo 13"/>
              <p:cNvSpPr>
                <a:spLocks/>
              </p:cNvSpPr>
              <p:nvPr userDrawn="1"/>
            </p:nvSpPr>
            <p:spPr bwMode="auto">
              <a:xfrm>
                <a:off x="-6042" y="5791253"/>
                <a:ext cx="3402314" cy="1080868"/>
              </a:xfrm>
              <a:prstGeom prst="rtTriangle">
                <a:avLst/>
              </a:prstGeom>
              <a:blipFill>
                <a:blip r:embed="rId16" cstate="print">
                  <a:alphaModFix amt="50000"/>
                </a:blip>
                <a:tile tx="0" ty="0" sx="50000" sy="50000" flip="none" algn="t"/>
              </a:blipFill>
              <a:ln w="12700" cap="rnd" cmpd="thickThin" algn="ctr">
                <a:noFill/>
                <a:prstDash val="solid"/>
              </a:ln>
              <a:effectLst>
                <a:fillOverlay blend="mult">
                  <a:gradFill flip="none" rotWithShape="1">
                    <a:gsLst>
                      <a:gs pos="0">
                        <a:schemeClr val="accent1">
                          <a:shade val="20000"/>
                          <a:satMod val="176000"/>
                          <a:alpha val="100000"/>
                        </a:schemeClr>
                      </a:gs>
                      <a:gs pos="18000">
                        <a:schemeClr val="accent1">
                          <a:shade val="48000"/>
                          <a:satMod val="153000"/>
                          <a:alpha val="100000"/>
                        </a:schemeClr>
                      </a:gs>
                      <a:gs pos="43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45000">
                        <a:schemeClr val="accent1">
                          <a:tint val="85000"/>
                          <a:satMod val="150000"/>
                          <a:alpha val="100000"/>
                        </a:schemeClr>
                      </a:gs>
                      <a:gs pos="50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79000">
                        <a:schemeClr val="accent1">
                          <a:shade val="53000"/>
                          <a:satMod val="150000"/>
                          <a:alpha val="100000"/>
                        </a:schemeClr>
                      </a:gs>
                      <a:gs pos="100000">
                        <a:schemeClr val="accent1">
                          <a:shade val="25000"/>
                          <a:satMod val="170000"/>
                          <a:alpha val="100000"/>
                        </a:schemeClr>
                      </a:gs>
                    </a:gsLst>
                    <a:lin ang="450000" scaled="1"/>
                    <a:tileRect/>
                  </a:gradFill>
                </a:fillOverlay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extLst/>
              </a:lstStyle>
              <a:p>
                <a:pPr algn="ctr" eaLnBrk="1" hangingPunct="1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6" name="Picture 4" descr="LOGOMARCA CNA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858125" y="266700"/>
            <a:ext cx="928688" cy="1162050"/>
          </a:xfrm>
          <a:prstGeom prst="rect">
            <a:avLst/>
          </a:prstGeom>
          <a:ln>
            <a:noFill/>
          </a:ln>
          <a:effectLst>
            <a:outerShdw blurRad="254000" dist="177800" dir="2820000" sx="101000" sy="101000" algn="tl" rotWithShape="0">
              <a:schemeClr val="bg2">
                <a:lumMod val="25000"/>
                <a:alpha val="72000"/>
              </a:schemeClr>
            </a:outerShdw>
          </a:effectLst>
        </p:spPr>
      </p:pic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274638"/>
            <a:ext cx="74295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texto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4" r:id="rId1"/>
    <p:sldLayoutId id="2147484247" r:id="rId2"/>
    <p:sldLayoutId id="2147484248" r:id="rId3"/>
    <p:sldLayoutId id="2147484249" r:id="rId4"/>
    <p:sldLayoutId id="2147484250" r:id="rId5"/>
    <p:sldLayoutId id="2147484251" r:id="rId6"/>
    <p:sldLayoutId id="2147484252" r:id="rId7"/>
    <p:sldLayoutId id="2147484253" r:id="rId8"/>
    <p:sldLayoutId id="2147484254" r:id="rId9"/>
    <p:sldLayoutId id="2147484255" r:id="rId10"/>
    <p:sldLayoutId id="2147484256" r:id="rId11"/>
    <p:sldLayoutId id="2147484257" r:id="rId12"/>
    <p:sldLayoutId id="2147484258" r:id="rId13"/>
    <p:sldLayoutId id="2147484259" r:id="rId14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google.com/url?sa=i&amp;rct=j&amp;q=trator&amp;source=images&amp;cd=&amp;cad=rja&amp;docid=bqWY01VeYf7D1M&amp;tbnid=yiODGT3tU1omjM:&amp;ved=0CAUQjRw&amp;url=http://blogdojosecarlosfarina.blogspot.com/2013/04/trator.html&amp;ei=kcKkUYXhFYjO9ASh1YDgDA&amp;bvm=bv.47008514,d.eWU&amp;psig=AFQjCNHt-sp8oDPEFH4ewCPC8XIn9vg64Q&amp;ust=1369838604043435" TargetMode="Externa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w-world.de/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colheitadeira+transporte&amp;source=images&amp;cd=&amp;cad=rja&amp;docid=i3ILocyvYeoslM&amp;tbnid=-OV0F-Dg5_KK4M:&amp;ved=0CAUQjRw&amp;url=http://potenciatransportes.blogspot.com/&amp;ei=3LGkUZaHMY--9QSZgoHACw&amp;psig=AFQjCNGmdmzD_wF80AHilLtYkhpFgilSow&amp;ust=1369834245418697" TargetMode="External"/><Relationship Id="rId7" Type="http://schemas.microsoft.com/office/2007/relationships/hdphoto" Target="../media/hdphoto3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5" name="Rectangle 4"/>
          <p:cNvSpPr>
            <a:spLocks noChangeArrowheads="1"/>
          </p:cNvSpPr>
          <p:nvPr/>
        </p:nvSpPr>
        <p:spPr bwMode="auto">
          <a:xfrm>
            <a:off x="468313" y="4581525"/>
            <a:ext cx="7143750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1" hangingPunct="1">
              <a:defRPr/>
            </a:pP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79512" y="4635480"/>
            <a:ext cx="8856984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hangingPunct="1">
              <a:spcBef>
                <a:spcPct val="10000"/>
              </a:spcBef>
            </a:pP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Arial Narrow" pitchFamily="34" charset="0"/>
                <a:cs typeface="Arial" pitchFamily="34" charset="0"/>
              </a:rPr>
              <a:t>Ciclo de Palestras e Debates para discutir a Medida Provisória (MPV) nº 673/2015, no âmbito da Comissão de Agricultura e Reforma Agrária do Senado Federal (CRA).</a:t>
            </a:r>
          </a:p>
          <a:p>
            <a:pPr lvl="0" algn="r" eaLnBrk="1" hangingPunct="1">
              <a:defRPr/>
            </a:pPr>
            <a:r>
              <a:rPr lang="pt-BR" dirty="0" smtClean="0">
                <a:solidFill>
                  <a:schemeClr val="bg2">
                    <a:lumMod val="10000"/>
                  </a:schemeClr>
                </a:solidFill>
                <a:latin typeface="Arial Narrow" pitchFamily="34" charset="0"/>
                <a:cs typeface="Arial" pitchFamily="34" charset="0"/>
              </a:rPr>
              <a:t>Anaximandro Doudement Almeida</a:t>
            </a:r>
            <a:endParaRPr lang="pt-BR" dirty="0">
              <a:solidFill>
                <a:schemeClr val="bg2">
                  <a:lumMod val="10000"/>
                </a:schemeClr>
              </a:solidFill>
              <a:latin typeface="Arial Narrow" pitchFamily="34" charset="0"/>
              <a:cs typeface="Arial" pitchFamily="34" charset="0"/>
            </a:endParaRPr>
          </a:p>
          <a:p>
            <a:pPr lvl="0" algn="r" eaLnBrk="1" hangingPunct="1">
              <a:defRPr/>
            </a:pPr>
            <a:r>
              <a:rPr lang="pt-BR" sz="1400" dirty="0" smtClean="0">
                <a:solidFill>
                  <a:schemeClr val="bg2">
                    <a:lumMod val="10000"/>
                  </a:schemeClr>
                </a:solidFill>
                <a:latin typeface="Arial Narrow" pitchFamily="34" charset="0"/>
                <a:cs typeface="Arial" pitchFamily="34" charset="0"/>
              </a:rPr>
              <a:t>Coordenador de Assuntos Estratégicos</a:t>
            </a:r>
          </a:p>
          <a:p>
            <a:pPr lvl="0" algn="r" eaLnBrk="1" hangingPunct="1">
              <a:defRPr/>
            </a:pP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Arial Narrow" pitchFamily="34" charset="0"/>
                <a:cs typeface="Arial" pitchFamily="34" charset="0"/>
              </a:rPr>
              <a:t>Brasília, 04 de maio de 2015</a:t>
            </a:r>
            <a:r>
              <a:rPr lang="pt-BR" sz="1400" dirty="0" smtClean="0">
                <a:solidFill>
                  <a:schemeClr val="bg2">
                    <a:lumMod val="10000"/>
                  </a:schemeClr>
                </a:solidFill>
                <a:latin typeface="Arial Narrow" pitchFamily="34" charset="0"/>
                <a:cs typeface="Arial" pitchFamily="34" charset="0"/>
              </a:rPr>
              <a:t>.</a:t>
            </a:r>
            <a:endParaRPr lang="pt-BR" sz="1400" dirty="0">
              <a:solidFill>
                <a:schemeClr val="bg2">
                  <a:lumMod val="10000"/>
                </a:schemeClr>
              </a:solidFill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3922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369339" y="2052804"/>
            <a:ext cx="835292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just"/>
            <a:r>
              <a:rPr lang="pt-BR" sz="2400" dirty="0" smtClean="0">
                <a:latin typeface="Arial Narrow" pitchFamily="34" charset="0"/>
              </a:rPr>
              <a:t>De janeiro </a:t>
            </a:r>
            <a:r>
              <a:rPr lang="pt-BR" sz="2400" dirty="0">
                <a:latin typeface="Arial Narrow" pitchFamily="34" charset="0"/>
              </a:rPr>
              <a:t>a </a:t>
            </a:r>
            <a:r>
              <a:rPr lang="pt-BR" sz="2400" dirty="0" smtClean="0">
                <a:latin typeface="Arial Narrow" pitchFamily="34" charset="0"/>
              </a:rPr>
              <a:t>abril </a:t>
            </a:r>
            <a:r>
              <a:rPr lang="pt-BR" sz="2400" dirty="0">
                <a:latin typeface="Arial Narrow" pitchFamily="34" charset="0"/>
              </a:rPr>
              <a:t>de 2013 foram vendidas 26.286 máquinas agrícolas, deste total</a:t>
            </a:r>
            <a:r>
              <a:rPr lang="pt-BR" sz="2400" dirty="0">
                <a:solidFill>
                  <a:srgbClr val="C00000"/>
                </a:solidFill>
                <a:latin typeface="Arial Narrow" pitchFamily="34" charset="0"/>
              </a:rPr>
              <a:t>, 20.536 foram </a:t>
            </a:r>
            <a:r>
              <a:rPr lang="pt-BR" sz="2400" dirty="0" smtClean="0">
                <a:solidFill>
                  <a:srgbClr val="C00000"/>
                </a:solidFill>
                <a:latin typeface="Arial Narrow" pitchFamily="34" charset="0"/>
              </a:rPr>
              <a:t>tratores</a:t>
            </a:r>
            <a:r>
              <a:rPr lang="pt-BR" sz="2400" dirty="0">
                <a:latin typeface="Arial Narrow" pitchFamily="34" charset="0"/>
              </a:rPr>
              <a:t>.</a:t>
            </a:r>
          </a:p>
          <a:p>
            <a:pPr algn="just"/>
            <a:r>
              <a:rPr lang="pt-BR" sz="2400" dirty="0">
                <a:latin typeface="Arial Narrow" pitchFamily="34" charset="0"/>
              </a:rPr>
              <a:t>Sendo assim, se todos estes tratores fossem emplacados, o gasto total do setor produtivo iria ser de aproximadamente </a:t>
            </a:r>
            <a:r>
              <a:rPr lang="pt-BR" sz="2400" dirty="0">
                <a:solidFill>
                  <a:srgbClr val="C00000"/>
                </a:solidFill>
                <a:latin typeface="Arial Narrow" pitchFamily="34" charset="0"/>
              </a:rPr>
              <a:t>R$ 9 milhões de reais</a:t>
            </a:r>
            <a:r>
              <a:rPr lang="pt-BR" sz="2400" dirty="0">
                <a:latin typeface="Arial Narrow" pitchFamily="34" charset="0"/>
              </a:rPr>
              <a:t>. Não sendo contabilizado neste valor o custo operacional de cada </a:t>
            </a:r>
            <a:r>
              <a:rPr lang="pt-BR" sz="2400" dirty="0" smtClean="0">
                <a:latin typeface="Arial Narrow" pitchFamily="34" charset="0"/>
              </a:rPr>
              <a:t>produtor.</a:t>
            </a:r>
            <a:endParaRPr lang="pt-BR" sz="2400" dirty="0">
              <a:latin typeface="Arial Narrow" pitchFamily="34" charset="0"/>
            </a:endParaRPr>
          </a:p>
          <a:p>
            <a:pPr algn="just"/>
            <a:endParaRPr lang="pt-BR" sz="2400" dirty="0">
              <a:latin typeface="Arial Narrow" pitchFamily="34" charset="0"/>
            </a:endParaRPr>
          </a:p>
        </p:txBody>
      </p:sp>
      <p:pic>
        <p:nvPicPr>
          <p:cNvPr id="35842" name="Picture 2" descr="http://2.bp.blogspot.com/-0lL-HZZzTqM/UVxVBowXSaI/AAAAAAAAa6k/ZMNojwxQuIM/s1600/TRATOR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280020"/>
            <a:ext cx="3502195" cy="233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Arial Narrow" pitchFamily="34" charset="0"/>
              </a:rPr>
              <a:t>Tratores - Vendas</a:t>
            </a:r>
            <a:endParaRPr lang="pt-BR" dirty="0">
              <a:solidFill>
                <a:srgbClr val="00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4729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6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30678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 smtClean="0"/>
              <a:t>  DO REGISTRO DE VEÍCULOS</a:t>
            </a:r>
            <a:br>
              <a:rPr lang="pt-BR" sz="2800" dirty="0" smtClean="0"/>
            </a:br>
            <a:r>
              <a:rPr lang="pt-BR" sz="2800" dirty="0"/>
              <a:t> </a:t>
            </a:r>
            <a:r>
              <a:rPr lang="pt-BR" sz="2800" dirty="0" smtClean="0"/>
              <a:t> (CÓDIGO DE TRÂNSITO BRASILEIRO)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000625"/>
          </a:xfrm>
        </p:spPr>
        <p:txBody>
          <a:bodyPr/>
          <a:lstStyle/>
          <a:p>
            <a:pPr algn="just">
              <a:buNone/>
            </a:pPr>
            <a:r>
              <a:rPr lang="pt-BR" dirty="0" smtClean="0"/>
              <a:t>	</a:t>
            </a:r>
            <a:r>
              <a:rPr lang="pt-BR" sz="2000" dirty="0" smtClean="0"/>
              <a:t>Art. 120. Todo veículo automotor, elétrico, articulado, reboque ou </a:t>
            </a:r>
            <a:r>
              <a:rPr lang="pt-BR" sz="2000" dirty="0" err="1" smtClean="0"/>
              <a:t>semi-reboque</a:t>
            </a:r>
            <a:r>
              <a:rPr lang="pt-BR" sz="2000" dirty="0" smtClean="0"/>
              <a:t>, </a:t>
            </a:r>
            <a:r>
              <a:rPr lang="pt-BR" sz="2000" b="1" dirty="0" smtClean="0"/>
              <a:t>deve ser registrado </a:t>
            </a:r>
            <a:r>
              <a:rPr lang="pt-BR" sz="2000" dirty="0" smtClean="0"/>
              <a:t>perante o órgão executivo de trânsito do Estado ou do Distrito Federal, no Município de domicílio ou residência de seu proprietário, na forma da lei.</a:t>
            </a:r>
          </a:p>
          <a:p>
            <a:pPr algn="just">
              <a:buNone/>
            </a:pPr>
            <a:r>
              <a:rPr lang="pt-BR" sz="2000" dirty="0" smtClean="0"/>
              <a:t>	§ 1º [...]</a:t>
            </a:r>
          </a:p>
          <a:p>
            <a:pPr algn="just">
              <a:buNone/>
            </a:pPr>
            <a:r>
              <a:rPr lang="pt-BR" sz="2000" b="1" dirty="0" smtClean="0"/>
              <a:t>     § 2º O disposto neste artigo não se aplica ao veículo de uso bélico</a:t>
            </a:r>
            <a:r>
              <a:rPr lang="pt-BR" sz="2000" dirty="0" smtClean="0"/>
              <a:t>.</a:t>
            </a:r>
          </a:p>
          <a:p>
            <a:pPr algn="just">
              <a:buNone/>
            </a:pPr>
            <a:endParaRPr lang="pt-BR" sz="2000" dirty="0" smtClean="0"/>
          </a:p>
          <a:p>
            <a:pPr algn="just">
              <a:buNone/>
            </a:pPr>
            <a:r>
              <a:rPr lang="pt-BR" sz="2000" dirty="0" smtClean="0"/>
              <a:t>	Art. 121. Registrado o veículo, expedir-se-á o </a:t>
            </a:r>
            <a:r>
              <a:rPr lang="pt-BR" sz="2000" b="1" u="sng" dirty="0" smtClean="0"/>
              <a:t>Certificado de Registro de Veículo - CRV</a:t>
            </a:r>
            <a:r>
              <a:rPr lang="pt-BR" sz="2000" b="1" dirty="0" smtClean="0"/>
              <a:t> </a:t>
            </a:r>
            <a:r>
              <a:rPr lang="pt-BR" sz="2000" dirty="0" smtClean="0"/>
              <a:t>de acordo com os modelos e especificações estabelecidos pelo CONTRAN, contendo as características e condições de invulnerabilidade à falsificação e à adulteração.</a:t>
            </a:r>
          </a:p>
          <a:p>
            <a:pPr algn="just">
              <a:buNone/>
            </a:pPr>
            <a:r>
              <a:rPr lang="pt-BR" sz="2000" dirty="0" smtClean="0"/>
              <a:t>	Art. 122. Para a expedição do Certificado de Registro de Veículo o órgão executivo de trânsito consultará o cadastro do RENAVAM e exigirá do proprietário os seguintes documentos:</a:t>
            </a:r>
          </a:p>
          <a:p>
            <a:pPr algn="just">
              <a:buNone/>
            </a:pPr>
            <a:r>
              <a:rPr lang="pt-BR" sz="2000" dirty="0" smtClean="0"/>
              <a:t>	I - </a:t>
            </a:r>
            <a:r>
              <a:rPr lang="pt-BR" sz="2000" b="1" u="sng" dirty="0" smtClean="0"/>
              <a:t>nota fiscal</a:t>
            </a:r>
            <a:r>
              <a:rPr lang="pt-BR" sz="2000" dirty="0" smtClean="0"/>
              <a:t> fornecida pelo fabricante ou revendedor, ou documento equivalente expedido por autoridade competente; [...]</a:t>
            </a:r>
          </a:p>
          <a:p>
            <a:pPr algn="just">
              <a:buNone/>
            </a:pPr>
            <a:r>
              <a:rPr lang="pt-BR" sz="2000" dirty="0" smtClean="0"/>
              <a:t>	</a:t>
            </a:r>
          </a:p>
          <a:p>
            <a:pPr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48122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50"/>
          <p:cNvSpPr>
            <a:spLocks noChangeArrowheads="1"/>
          </p:cNvSpPr>
          <p:nvPr/>
        </p:nvSpPr>
        <p:spPr bwMode="auto">
          <a:xfrm>
            <a:off x="395536" y="332656"/>
            <a:ext cx="7489825" cy="1471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2800" dirty="0" smtClean="0">
                <a:solidFill>
                  <a:srgbClr val="000000"/>
                </a:solidFill>
              </a:rPr>
              <a:t>Da Identificação do Veículo</a:t>
            </a:r>
          </a:p>
          <a:p>
            <a:pPr eaLnBrk="1" hangingPunct="1">
              <a:spcBef>
                <a:spcPct val="10000"/>
              </a:spcBef>
            </a:pPr>
            <a:r>
              <a:rPr lang="pt-BR" sz="2800" dirty="0" smtClean="0">
                <a:solidFill>
                  <a:srgbClr val="000000"/>
                </a:solidFill>
                <a:latin typeface="Arial Narrow" pitchFamily="34" charset="0"/>
              </a:rPr>
              <a:t>(Artigo 114, Código de Trânsito Brasileiro)</a:t>
            </a:r>
          </a:p>
          <a:p>
            <a:pPr eaLnBrk="1" hangingPunct="1">
              <a:spcBef>
                <a:spcPct val="10000"/>
              </a:spcBef>
            </a:pPr>
            <a:endParaRPr lang="pt-BR" sz="2800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95536" y="1628800"/>
            <a:ext cx="8496944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pt-BR" sz="2000" dirty="0" smtClean="0">
                <a:solidFill>
                  <a:srgbClr val="000000"/>
                </a:solidFill>
              </a:rPr>
              <a:t>Art. 114. </a:t>
            </a:r>
            <a:r>
              <a:rPr lang="pt-BR" sz="2000" b="1" dirty="0" smtClean="0">
                <a:solidFill>
                  <a:srgbClr val="000000"/>
                </a:solidFill>
              </a:rPr>
              <a:t>O veículo será identificado obrigatoriamente por caracteres gravados no chassi ou no monobloco, reproduzidos em outras partes, conforme dispuser o CONTRAN.</a:t>
            </a:r>
          </a:p>
          <a:p>
            <a:pPr algn="just"/>
            <a:r>
              <a:rPr lang="pt-BR" sz="2000" dirty="0" smtClean="0">
                <a:solidFill>
                  <a:srgbClr val="000000"/>
                </a:solidFill>
              </a:rPr>
              <a:t>§ 1º A gravação será realizada pelo fabricante ou montador, de modo a identificar o veículo, seu fabricante e as suas características, além do ano de fabricação, que não poderá ser alterado.</a:t>
            </a:r>
          </a:p>
          <a:p>
            <a:pPr algn="just"/>
            <a:r>
              <a:rPr lang="pt-BR" sz="2000" dirty="0" smtClean="0">
                <a:solidFill>
                  <a:srgbClr val="000000"/>
                </a:solidFill>
              </a:rPr>
              <a:t>§ 2º As regravações, quando necessárias, dependerão de prévia autorização da autoridade executiva de trânsito e somente serão processadas por estabelecimento por ela credenciado, mediante a comprovação de propriedade do veículo, mantida a mesma identificação anterior, inclusive o ano de fabricação.</a:t>
            </a:r>
          </a:p>
          <a:p>
            <a:pPr algn="just"/>
            <a:r>
              <a:rPr lang="pt-BR" sz="2000" dirty="0" smtClean="0">
                <a:solidFill>
                  <a:srgbClr val="000000"/>
                </a:solidFill>
              </a:rPr>
              <a:t> § 3º Nenhum proprietário poderá, sem prévia permissão da autoridade executiva de trânsito, fazer, ou ordenar que se faça, modificações da identificação de seu veículo.</a:t>
            </a:r>
          </a:p>
          <a:p>
            <a:pPr algn="just"/>
            <a:endParaRPr lang="pt-BR" sz="2000" dirty="0" smtClean="0">
              <a:solidFill>
                <a:srgbClr val="00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8650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50"/>
          <p:cNvSpPr>
            <a:spLocks noChangeArrowheads="1"/>
          </p:cNvSpPr>
          <p:nvPr/>
        </p:nvSpPr>
        <p:spPr bwMode="auto">
          <a:xfrm>
            <a:off x="395536" y="260648"/>
            <a:ext cx="7489825" cy="997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2800" dirty="0" smtClean="0">
                <a:solidFill>
                  <a:srgbClr val="000000"/>
                </a:solidFill>
              </a:rPr>
              <a:t>Da Identificação do Veículo</a:t>
            </a:r>
          </a:p>
          <a:p>
            <a:pPr eaLnBrk="1" hangingPunct="1">
              <a:spcBef>
                <a:spcPct val="10000"/>
              </a:spcBef>
            </a:pPr>
            <a:r>
              <a:rPr lang="pt-BR" sz="2800" dirty="0" smtClean="0">
                <a:solidFill>
                  <a:srgbClr val="000000"/>
                </a:solidFill>
                <a:latin typeface="Arial Narrow" pitchFamily="34" charset="0"/>
              </a:rPr>
              <a:t>(Artigo 115, § 4º, Código de Trânsito Brasileiro)</a:t>
            </a:r>
          </a:p>
        </p:txBody>
      </p:sp>
      <p:sp>
        <p:nvSpPr>
          <p:cNvPr id="2" name="Retângulo 1"/>
          <p:cNvSpPr/>
          <p:nvPr/>
        </p:nvSpPr>
        <p:spPr>
          <a:xfrm>
            <a:off x="251520" y="1412776"/>
            <a:ext cx="8712968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200" dirty="0" smtClean="0">
                <a:solidFill>
                  <a:srgbClr val="000000"/>
                </a:solidFill>
                <a:latin typeface="Arial Narrow" pitchFamily="34" charset="0"/>
              </a:rPr>
              <a:t>Art</a:t>
            </a:r>
            <a:r>
              <a:rPr lang="pt-BR" sz="2200" dirty="0">
                <a:solidFill>
                  <a:srgbClr val="000000"/>
                </a:solidFill>
                <a:latin typeface="Arial Narrow" pitchFamily="34" charset="0"/>
              </a:rPr>
              <a:t>. </a:t>
            </a:r>
            <a:r>
              <a:rPr lang="pt-BR" sz="2200" dirty="0" smtClean="0">
                <a:solidFill>
                  <a:srgbClr val="000000"/>
                </a:solidFill>
                <a:latin typeface="Arial Narrow" pitchFamily="34" charset="0"/>
              </a:rPr>
              <a:t>115. </a:t>
            </a:r>
            <a:r>
              <a:rPr lang="pt-BR" sz="2200" dirty="0">
                <a:solidFill>
                  <a:srgbClr val="000000"/>
                </a:solidFill>
                <a:latin typeface="Arial Narrow" pitchFamily="34" charset="0"/>
              </a:rPr>
              <a:t>O veículo será identificado externamente por meio de placas dianteira e traseira, sendo esta lacrada em sua estrutura, obedecidas as especificações e modelos estabelecidos pelo Conselho Nacional de Trânsito - CONTRAN</a:t>
            </a:r>
            <a:r>
              <a:rPr lang="pt-BR" sz="2200" dirty="0" smtClean="0">
                <a:solidFill>
                  <a:srgbClr val="000000"/>
                </a:solidFill>
                <a:latin typeface="Arial Narrow" pitchFamily="34" charset="0"/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pt-BR" sz="2200" strike="sngStrike" dirty="0" smtClean="0">
                <a:solidFill>
                  <a:srgbClr val="000000"/>
                </a:solidFill>
                <a:latin typeface="Arial Narrow" pitchFamily="34" charset="0"/>
              </a:rPr>
              <a:t>§ 4º Os aparelhos automotores destinados a puxar ou arrastar maquinaria de qualquer natureza ou a executar trabalhos agrícolas e de construção ou de pavimentação são sujeitos, </a:t>
            </a:r>
            <a:r>
              <a:rPr lang="pt-BR" sz="2200" b="1" strike="sngStrike" dirty="0" smtClean="0">
                <a:solidFill>
                  <a:srgbClr val="000000"/>
                </a:solidFill>
                <a:latin typeface="Arial Narrow" pitchFamily="34" charset="0"/>
              </a:rPr>
              <a:t>desde que lhes seja facultado transitar nas vias</a:t>
            </a:r>
            <a:r>
              <a:rPr lang="pt-BR" sz="2200" strike="sngStrike" dirty="0" smtClean="0">
                <a:solidFill>
                  <a:srgbClr val="000000"/>
                </a:solidFill>
                <a:latin typeface="Arial Narrow" pitchFamily="34" charset="0"/>
              </a:rPr>
              <a:t>, ao registro e licenciamento da repartição competente, devendo receber numeração especial.</a:t>
            </a:r>
          </a:p>
          <a:p>
            <a:pPr algn="just">
              <a:spcAft>
                <a:spcPts val="600"/>
              </a:spcAft>
            </a:pPr>
            <a:r>
              <a:rPr lang="pt-BR" sz="2200" strike="sngStrike" dirty="0" smtClean="0">
                <a:solidFill>
                  <a:srgbClr val="000000"/>
                </a:solidFill>
                <a:latin typeface="Arial Narrow" pitchFamily="34" charset="0"/>
              </a:rPr>
              <a:t>§ 4º  Os tratores e demais aparelhos automotores destinados a puxar ou a arrastar maquinário agrícola de qualquer natureza ou a executar trabalhos agrícolas e de construção ou de pavimentação são sujeitos, </a:t>
            </a:r>
            <a:r>
              <a:rPr lang="pt-BR" sz="2200" b="1" strike="sngStrike" dirty="0" smtClean="0">
                <a:solidFill>
                  <a:srgbClr val="000000"/>
                </a:solidFill>
                <a:latin typeface="Arial Narrow" pitchFamily="34" charset="0"/>
              </a:rPr>
              <a:t>desde que transitem em vias públicas</a:t>
            </a:r>
            <a:r>
              <a:rPr lang="pt-BR" sz="2200" strike="sngStrike" dirty="0" smtClean="0">
                <a:solidFill>
                  <a:srgbClr val="000000"/>
                </a:solidFill>
                <a:latin typeface="Arial Narrow" pitchFamily="34" charset="0"/>
              </a:rPr>
              <a:t>, ao registro e ao licenciamento na repartição competente</a:t>
            </a:r>
            <a:r>
              <a:rPr lang="pt-BR" sz="2200" dirty="0" smtClean="0">
                <a:solidFill>
                  <a:srgbClr val="000000"/>
                </a:solidFill>
                <a:latin typeface="Arial Narrow" pitchFamily="34" charset="0"/>
              </a:rPr>
              <a:t>. (Redação dada pela Medida Provisória nº 646, de 2014)      (Vigência encerrada)</a:t>
            </a:r>
          </a:p>
        </p:txBody>
      </p:sp>
    </p:spTree>
    <p:extLst>
      <p:ext uri="{BB962C8B-B14F-4D97-AF65-F5344CB8AC3E}">
        <p14:creationId xmlns:p14="http://schemas.microsoft.com/office/powerpoint/2010/main" val="38878650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889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dirty="0" smtClean="0">
                <a:solidFill>
                  <a:srgbClr val="000000"/>
                </a:solidFill>
              </a:rPr>
              <a:t>Da Identificação do Veículo</a:t>
            </a:r>
          </a:p>
          <a:p>
            <a:pPr eaLnBrk="1" hangingPunct="1">
              <a:spcBef>
                <a:spcPct val="10000"/>
              </a:spcBef>
            </a:pPr>
            <a:endParaRPr lang="pt-BR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0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54634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rgbClr val="000000"/>
                </a:solidFill>
                <a:latin typeface="Arial Narrow" pitchFamily="34" charset="0"/>
              </a:rPr>
              <a:t>(Artigo 115, § 4,º Código de Trânsito Brasileiro)</a:t>
            </a:r>
            <a:endParaRPr lang="pt-BR" sz="2400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23528" y="1412776"/>
            <a:ext cx="8820472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pt-BR" sz="2200" dirty="0">
                <a:solidFill>
                  <a:srgbClr val="000000"/>
                </a:solidFill>
                <a:latin typeface="Arial Narrow" pitchFamily="34" charset="0"/>
              </a:rPr>
              <a:t>Art. 115. O veículo será identificado externamente por meio de </a:t>
            </a:r>
            <a:r>
              <a:rPr lang="pt-BR" sz="2200" b="1" dirty="0">
                <a:solidFill>
                  <a:srgbClr val="000000"/>
                </a:solidFill>
                <a:latin typeface="Arial Narrow" pitchFamily="34" charset="0"/>
              </a:rPr>
              <a:t>placas dianteira e traseira</a:t>
            </a:r>
            <a:r>
              <a:rPr lang="pt-BR" sz="2200" dirty="0">
                <a:solidFill>
                  <a:srgbClr val="000000"/>
                </a:solidFill>
                <a:latin typeface="Arial Narrow" pitchFamily="34" charset="0"/>
              </a:rPr>
              <a:t>,</a:t>
            </a:r>
            <a:r>
              <a:rPr lang="pt-BR" sz="2200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pt-BR" sz="2200" dirty="0">
                <a:solidFill>
                  <a:srgbClr val="000000"/>
                </a:solidFill>
                <a:latin typeface="Arial Narrow" pitchFamily="34" charset="0"/>
              </a:rPr>
              <a:t>sendo esta lacrada em sua estrutura, obedecidas as especificações e modelos estabelecidos pelo Conselho Nacional de Trânsito - CONTRAN</a:t>
            </a:r>
            <a:r>
              <a:rPr lang="pt-BR" sz="2200" dirty="0" smtClean="0">
                <a:solidFill>
                  <a:srgbClr val="000000"/>
                </a:solidFill>
                <a:latin typeface="Arial Narrow" pitchFamily="34" charset="0"/>
              </a:rPr>
              <a:t>.</a:t>
            </a:r>
          </a:p>
          <a:p>
            <a:pPr algn="just"/>
            <a:r>
              <a:rPr lang="pt-BR" sz="2000" strike="sngStrike" dirty="0" smtClean="0">
                <a:solidFill>
                  <a:srgbClr val="000000"/>
                </a:solidFill>
                <a:latin typeface="Arial Narrow" pitchFamily="34" charset="0"/>
              </a:rPr>
              <a:t>§ 4º Os aparelhos automotores destinados a puxar ou arrastar maquinaria de qualquer natureza ou a executar trabalhos agrícolas e de construção ou de pavimentação são sujeitos, desde que lhes seja facultado transitar nas vias, ao registro e licenciamento da repartição competente, devendo receber numeração especial.</a:t>
            </a:r>
            <a:endParaRPr lang="pt-BR" sz="2000" dirty="0" smtClean="0">
              <a:solidFill>
                <a:srgbClr val="000000"/>
              </a:solidFill>
              <a:latin typeface="Arial Narrow" pitchFamily="34" charset="0"/>
            </a:endParaRPr>
          </a:p>
          <a:p>
            <a:pPr algn="just"/>
            <a:r>
              <a:rPr lang="pt-BR" sz="2200" dirty="0" smtClean="0">
                <a:solidFill>
                  <a:srgbClr val="000000"/>
                </a:solidFill>
                <a:latin typeface="Arial Narrow" pitchFamily="34" charset="0"/>
              </a:rPr>
              <a:t>§ 4</a:t>
            </a:r>
            <a:r>
              <a:rPr lang="pt-BR" sz="2200" strike="sngStrike" dirty="0" smtClean="0">
                <a:solidFill>
                  <a:srgbClr val="000000"/>
                </a:solidFill>
                <a:latin typeface="Arial Narrow" pitchFamily="34" charset="0"/>
              </a:rPr>
              <a:t>º</a:t>
            </a:r>
            <a:r>
              <a:rPr lang="pt-BR" sz="2200" dirty="0" smtClean="0">
                <a:solidFill>
                  <a:srgbClr val="000000"/>
                </a:solidFill>
                <a:latin typeface="Arial Narrow" pitchFamily="34" charset="0"/>
              </a:rPr>
              <a:t> Os aparelhos automotores destinados a puxar ou a arrastar maquinaria de qualquer natureza ou a executar trabalhos de construção ou de pavimentação são sujeitos, </a:t>
            </a:r>
            <a:r>
              <a:rPr lang="pt-BR" sz="2200" b="1" dirty="0" smtClean="0">
                <a:solidFill>
                  <a:srgbClr val="000000"/>
                </a:solidFill>
                <a:latin typeface="Arial Narrow" pitchFamily="34" charset="0"/>
              </a:rPr>
              <a:t>se transitarem em via pública</a:t>
            </a:r>
            <a:r>
              <a:rPr lang="pt-BR" sz="2200" dirty="0" smtClean="0">
                <a:solidFill>
                  <a:srgbClr val="FF0000"/>
                </a:solidFill>
                <a:latin typeface="Arial Narrow" pitchFamily="34" charset="0"/>
              </a:rPr>
              <a:t>, </a:t>
            </a:r>
            <a:r>
              <a:rPr lang="pt-BR" sz="2200" dirty="0" smtClean="0">
                <a:solidFill>
                  <a:srgbClr val="000000"/>
                </a:solidFill>
                <a:latin typeface="Arial Narrow" pitchFamily="34" charset="0"/>
              </a:rPr>
              <a:t>ao registro e ao licenciamento da repartição competente</a:t>
            </a:r>
            <a:r>
              <a:rPr lang="pt-BR" sz="2200" dirty="0" smtClean="0">
                <a:latin typeface="Arial Narrow" pitchFamily="34" charset="0"/>
              </a:rPr>
              <a:t>.</a:t>
            </a:r>
            <a:r>
              <a:rPr lang="pt-BR" sz="2200" dirty="0" smtClean="0">
                <a:solidFill>
                  <a:srgbClr val="0000CC"/>
                </a:solidFill>
                <a:latin typeface="Arial Narrow" pitchFamily="34" charset="0"/>
              </a:rPr>
              <a:t> (Redação dada pela Medida Provisória nº 673, de 2015)</a:t>
            </a:r>
          </a:p>
          <a:p>
            <a:pPr algn="just"/>
            <a:r>
              <a:rPr lang="pt-BR" sz="2200" dirty="0" smtClean="0">
                <a:solidFill>
                  <a:srgbClr val="000000"/>
                </a:solidFill>
                <a:latin typeface="Arial Narrow" pitchFamily="34" charset="0"/>
              </a:rPr>
              <a:t>§ 4º-A.  Os tratores e demais aparelhos automotores destinados a puxar ou a arrastar maquinaria agrícola ou a executar trabalhos agrícolas são sujeitos </a:t>
            </a:r>
            <a:r>
              <a:rPr lang="pt-BR" sz="2200" b="1" dirty="0" smtClean="0">
                <a:solidFill>
                  <a:srgbClr val="000000"/>
                </a:solidFill>
                <a:latin typeface="Arial Narrow" pitchFamily="34" charset="0"/>
              </a:rPr>
              <a:t>ao registro único em cadastro específico da repartição competente</a:t>
            </a:r>
            <a:r>
              <a:rPr lang="pt-BR" sz="2200" dirty="0" smtClean="0">
                <a:solidFill>
                  <a:srgbClr val="000000"/>
                </a:solidFill>
                <a:latin typeface="Arial Narrow" pitchFamily="34" charset="0"/>
              </a:rPr>
              <a:t>, </a:t>
            </a:r>
            <a:r>
              <a:rPr lang="pt-BR" sz="2200" b="1" dirty="0" smtClean="0">
                <a:solidFill>
                  <a:srgbClr val="000000"/>
                </a:solidFill>
                <a:latin typeface="Arial Narrow" pitchFamily="34" charset="0"/>
              </a:rPr>
              <a:t>dispensado o licenciamento e o emplacamento</a:t>
            </a:r>
            <a:r>
              <a:rPr lang="pt-BR" sz="2200" dirty="0" smtClean="0">
                <a:solidFill>
                  <a:srgbClr val="000000"/>
                </a:solidFill>
                <a:latin typeface="Arial Narrow" pitchFamily="34" charset="0"/>
              </a:rPr>
              <a:t>.</a:t>
            </a:r>
            <a:r>
              <a:rPr lang="pt-BR" sz="2200" dirty="0" smtClean="0">
                <a:latin typeface="Arial Narrow" pitchFamily="34" charset="0"/>
              </a:rPr>
              <a:t>  </a:t>
            </a:r>
            <a:r>
              <a:rPr lang="pt-BR" sz="2200" dirty="0" smtClean="0">
                <a:solidFill>
                  <a:srgbClr val="0000CC"/>
                </a:solidFill>
                <a:latin typeface="Arial Narrow" pitchFamily="34" charset="0"/>
              </a:rPr>
              <a:t>(Vide </a:t>
            </a:r>
            <a:r>
              <a:rPr lang="pt-BR" sz="2200" dirty="0" err="1" smtClean="0">
                <a:solidFill>
                  <a:srgbClr val="0000CC"/>
                </a:solidFill>
                <a:latin typeface="Arial Narrow" pitchFamily="34" charset="0"/>
              </a:rPr>
              <a:t>art</a:t>
            </a:r>
            <a:r>
              <a:rPr lang="pt-BR" sz="2200" dirty="0" smtClean="0">
                <a:solidFill>
                  <a:srgbClr val="0000CC"/>
                </a:solidFill>
                <a:latin typeface="Arial Narrow" pitchFamily="34" charset="0"/>
              </a:rPr>
              <a:t> 2º da Medida Provisória nº 673, de 2015) (Incluído pela Medida Provisória nº 673, de 2015)</a:t>
            </a:r>
          </a:p>
        </p:txBody>
      </p:sp>
    </p:spTree>
    <p:extLst>
      <p:ext uri="{BB962C8B-B14F-4D97-AF65-F5344CB8AC3E}">
        <p14:creationId xmlns:p14="http://schemas.microsoft.com/office/powerpoint/2010/main" val="38878650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000" dirty="0" smtClean="0"/>
              <a:t>MERCOSUL/GMC/RES. Nº 88/94 </a:t>
            </a:r>
            <a:br>
              <a:rPr lang="pt-BR" sz="2000" dirty="0" smtClean="0"/>
            </a:br>
            <a:r>
              <a:rPr lang="pt-BR" sz="2000" dirty="0" smtClean="0"/>
              <a:t>REGULAMENTO TÉCNICO SOBRE CARACTERÍSTICAS DE PLACAS DE IDENTIFICAÇÃO DE VEÍCULOS </a:t>
            </a:r>
            <a:endParaRPr lang="pt-BR" sz="2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pt-BR" sz="2400" dirty="0" smtClean="0"/>
              <a:t>PLACA DE IDENTIFICAÇÃO DE VEÍCULOS</a:t>
            </a:r>
          </a:p>
          <a:p>
            <a:pPr algn="just">
              <a:buNone/>
            </a:pPr>
            <a:r>
              <a:rPr lang="pt-BR" sz="2400" dirty="0" smtClean="0"/>
              <a:t>     Art. 1º Fica instituído o uso obrigatório de PLACA DE IDENTIFICAÇÃO DE VEÍCULOS, fixados na dianteira e traseira dos veículos. </a:t>
            </a:r>
          </a:p>
          <a:p>
            <a:pPr algn="just">
              <a:buNone/>
            </a:pPr>
            <a:r>
              <a:rPr lang="pt-BR" sz="2400" dirty="0" smtClean="0"/>
              <a:t>    </a:t>
            </a:r>
            <a:r>
              <a:rPr lang="pt-BR" sz="2400" dirty="0" err="1" smtClean="0"/>
              <a:t>Paragráfo</a:t>
            </a:r>
            <a:r>
              <a:rPr lang="pt-BR" sz="2400" dirty="0" smtClean="0"/>
              <a:t> Único: </a:t>
            </a:r>
            <a:r>
              <a:rPr lang="pt-BR" sz="2400" u="sng" dirty="0" smtClean="0"/>
              <a:t>Excetuam-se deste artigo as máquinas agrícolas</a:t>
            </a:r>
            <a:r>
              <a:rPr lang="pt-BR" sz="2400" dirty="0" smtClean="0"/>
              <a:t> o de terraplenagem tratores e máquinas industriais, veículos utilizados exclusivamente em competições esportivas e veículos destinados a operações esportivas e veículos destinados a operações militares de características especiais.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9461209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dirty="0" smtClean="0"/>
              <a:t>Foi assim que a torcida do </a:t>
            </a:r>
            <a:r>
              <a:rPr lang="pt-BR" sz="2400" dirty="0" err="1" smtClean="0"/>
              <a:t>Guingamp</a:t>
            </a: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invadiu Paris para conquistar a Copa da França. 04/05/2014.</a:t>
            </a:r>
            <a:endParaRPr lang="pt-BR" dirty="0"/>
          </a:p>
        </p:txBody>
      </p:sp>
      <p:pic>
        <p:nvPicPr>
          <p:cNvPr id="4" name="Imagem 3" descr="A invasão dos tratores dos torcedores do Guingamp em Paris foi marcant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7488832" cy="45228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539552" y="6119336"/>
            <a:ext cx="8280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</a:rPr>
              <a:t>Fonte: http://trivela.uol.com.br/foi-assim-que-torcida-guingamp-invadiu-paris-para-conquistar-copa-da-franca/. Acesso em: 14/04/2015.</a:t>
            </a:r>
          </a:p>
          <a:p>
            <a:endParaRPr lang="pt-BR" u="sng" dirty="0" smtClean="0"/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73858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dirty="0" smtClean="0"/>
              <a:t>Foi assim que a torcida do </a:t>
            </a:r>
            <a:r>
              <a:rPr lang="pt-BR" sz="2400" dirty="0" err="1" smtClean="0"/>
              <a:t>Guingamp</a:t>
            </a: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invadiu Paris para conquistar a Copa da França. 04/05/2014.</a:t>
            </a:r>
            <a:endParaRPr lang="pt-BR" sz="2400" dirty="0"/>
          </a:p>
        </p:txBody>
      </p:sp>
      <p:pic>
        <p:nvPicPr>
          <p:cNvPr id="4" name="Imagem 3" descr="gui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280920" cy="47525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/>
          <p:cNvSpPr/>
          <p:nvPr/>
        </p:nvSpPr>
        <p:spPr>
          <a:xfrm>
            <a:off x="395536" y="6257835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</a:rPr>
              <a:t>Fonte: http://trivela.uol.com.br/foi-assim-que-torcida-guingamp-invadiu-paris-para-conquistar-copa-da-franca/. Acesso em: 14/04/2015.</a:t>
            </a:r>
          </a:p>
        </p:txBody>
      </p:sp>
    </p:spTree>
    <p:extLst>
      <p:ext uri="{BB962C8B-B14F-4D97-AF65-F5344CB8AC3E}">
        <p14:creationId xmlns:p14="http://schemas.microsoft.com/office/powerpoint/2010/main" val="35773758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184867"/>
            <a:ext cx="7429500" cy="1139825"/>
          </a:xfrm>
        </p:spPr>
        <p:txBody>
          <a:bodyPr/>
          <a:lstStyle/>
          <a:p>
            <a:r>
              <a:rPr lang="pt-BR" sz="2400" dirty="0"/>
              <a:t>Tratores nas ruas da </a:t>
            </a:r>
            <a:r>
              <a:rPr lang="pt-BR" sz="2400" dirty="0" smtClean="0"/>
              <a:t>Alemanha. </a:t>
            </a:r>
            <a:r>
              <a:rPr lang="pt-BR" sz="2400" dirty="0"/>
              <a:t>UE: produtores fazem novo protesto contra baixos </a:t>
            </a:r>
            <a:r>
              <a:rPr lang="pt-BR" sz="2400" dirty="0" smtClean="0"/>
              <a:t>preços.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pic>
        <p:nvPicPr>
          <p:cNvPr id="4" name="Imagem 3" descr="http://wm.agripoint.com.br/imagens/banco/1790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7632848" cy="496855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395536" y="6281936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000000"/>
                </a:solidFill>
              </a:rPr>
              <a:t>Tratores </a:t>
            </a:r>
            <a:r>
              <a:rPr lang="pt-BR" sz="1200" dirty="0">
                <a:solidFill>
                  <a:srgbClr val="000000"/>
                </a:solidFill>
              </a:rPr>
              <a:t>nas ruas da Alemanha (Foto AP - </a:t>
            </a:r>
            <a:r>
              <a:rPr lang="pt-BR" sz="1200" dirty="0">
                <a:solidFill>
                  <a:srgbClr val="000000"/>
                </a:solidFill>
                <a:hlinkClick r:id="rId3"/>
              </a:rPr>
              <a:t>http://www.dw-world.de</a:t>
            </a:r>
            <a:r>
              <a:rPr lang="pt-BR" sz="1200" dirty="0" smtClean="0">
                <a:solidFill>
                  <a:srgbClr val="000000"/>
                </a:solidFill>
              </a:rPr>
              <a:t>).</a:t>
            </a:r>
          </a:p>
          <a:p>
            <a:r>
              <a:rPr lang="pt-BR" sz="1200" dirty="0">
                <a:solidFill>
                  <a:srgbClr val="000000"/>
                </a:solidFill>
              </a:rPr>
              <a:t>Fonte: http://</a:t>
            </a:r>
            <a:r>
              <a:rPr lang="pt-BR" sz="1200" dirty="0" smtClean="0">
                <a:solidFill>
                  <a:srgbClr val="000000"/>
                </a:solidFill>
              </a:rPr>
              <a:t>www.milkpoint.com.br/cadeia-do-leite/giro-lacteo/ue-produtores-fazem-novo-protesto-contra-baixos-precos-54018n.aspx. Acesso em: 14/04/2015.</a:t>
            </a:r>
            <a:endParaRPr lang="pt-BR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7835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5"/>
          <p:cNvSpPr txBox="1">
            <a:spLocks noChangeArrowheads="1"/>
          </p:cNvSpPr>
          <p:nvPr/>
        </p:nvSpPr>
        <p:spPr bwMode="auto">
          <a:xfrm>
            <a:off x="467544" y="1124744"/>
            <a:ext cx="1368152" cy="430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OBJETO</a:t>
            </a:r>
            <a:endParaRPr lang="pt-BR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4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Arial Narrow" pitchFamily="34" charset="0"/>
              </a:rPr>
              <a:t>Resolução n. 429/2012</a:t>
            </a:r>
            <a:endParaRPr lang="pt-BR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395536" y="1700808"/>
            <a:ext cx="8424936" cy="1785104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just"/>
            <a:r>
              <a:rPr lang="pt-BR" sz="2200" b="1" dirty="0" smtClean="0">
                <a:latin typeface="Arial Narrow" pitchFamily="34" charset="0"/>
              </a:rPr>
              <a:t>Registro de </a:t>
            </a:r>
            <a:r>
              <a:rPr lang="pt-BR" sz="2200" b="1" dirty="0">
                <a:latin typeface="Arial Narrow" pitchFamily="34" charset="0"/>
              </a:rPr>
              <a:t>tratores </a:t>
            </a:r>
            <a:r>
              <a:rPr lang="pt-BR" sz="2200" dirty="0">
                <a:latin typeface="Arial Narrow" pitchFamily="34" charset="0"/>
              </a:rPr>
              <a:t>destinados a puxar ou arrastar maquinaria de qualquer natureza ou a executar trabalhos agrícolas e de construção, de pavimentação ou guindastes </a:t>
            </a:r>
            <a:r>
              <a:rPr lang="pt-BR" sz="2200" b="1" dirty="0">
                <a:latin typeface="Arial Narrow" pitchFamily="34" charset="0"/>
              </a:rPr>
              <a:t>no Sistema do Registro Nacional de Veículos Automotores – RENAVAM</a:t>
            </a:r>
            <a:r>
              <a:rPr lang="pt-BR" sz="2200" dirty="0">
                <a:latin typeface="Arial Narrow" pitchFamily="34" charset="0"/>
              </a:rPr>
              <a:t>, sendo aplicado aos veículos fabricados a partir de 1º de janeiro de 2013 e os fabricados antes de 1º janeiro de </a:t>
            </a:r>
            <a:r>
              <a:rPr lang="pt-BR" sz="2200" dirty="0" smtClean="0">
                <a:latin typeface="Arial Narrow" pitchFamily="34" charset="0"/>
              </a:rPr>
              <a:t>2013.</a:t>
            </a:r>
          </a:p>
        </p:txBody>
      </p:sp>
      <p:sp>
        <p:nvSpPr>
          <p:cNvPr id="7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21403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rgbClr val="000000"/>
                </a:solidFill>
                <a:latin typeface="Arial Narrow" pitchFamily="34" charset="0"/>
              </a:rPr>
              <a:t>Pontos Principais</a:t>
            </a:r>
            <a:endParaRPr lang="pt-BR" sz="2400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467544" y="3573016"/>
            <a:ext cx="2160240" cy="43088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IDENTIFICAÇÃO</a:t>
            </a:r>
            <a:endParaRPr lang="pt-BR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23528" y="4077072"/>
            <a:ext cx="8496944" cy="286232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000000"/>
                </a:solidFill>
                <a:latin typeface="Arial Narrow" pitchFamily="34" charset="0"/>
              </a:rPr>
              <a:t>- gravação do Número de Identificação do Produto (PIN) no chassi ou na estrutura de operação</a:t>
            </a:r>
            <a:r>
              <a:rPr lang="pt-BR" sz="2000" dirty="0" smtClean="0">
                <a:solidFill>
                  <a:srgbClr val="000000"/>
                </a:solidFill>
                <a:latin typeface="Arial Narrow" pitchFamily="34" charset="0"/>
              </a:rPr>
              <a:t> que o compõe, de acordo com normas da ABNT;</a:t>
            </a:r>
          </a:p>
          <a:p>
            <a:pPr algn="just"/>
            <a:r>
              <a:rPr lang="pt-BR" sz="2000" dirty="0" smtClean="0">
                <a:solidFill>
                  <a:srgbClr val="000000"/>
                </a:solidFill>
                <a:latin typeface="Arial Narrow" pitchFamily="34" charset="0"/>
              </a:rPr>
              <a:t>- </a:t>
            </a:r>
            <a:r>
              <a:rPr lang="pt-BR" sz="2000" b="1" dirty="0" smtClean="0">
                <a:solidFill>
                  <a:srgbClr val="000000"/>
                </a:solidFill>
                <a:latin typeface="Arial Narrow" pitchFamily="34" charset="0"/>
              </a:rPr>
              <a:t>gravação em etiqueta ou plaqueta</a:t>
            </a:r>
            <a:r>
              <a:rPr lang="pt-BR" sz="2000" dirty="0" smtClean="0">
                <a:solidFill>
                  <a:srgbClr val="000000"/>
                </a:solidFill>
                <a:latin typeface="Arial Narrow" pitchFamily="34" charset="0"/>
              </a:rPr>
              <a:t>, destrutível no caso de tentativa de sua remoção, em pelo menos um dos seguintes pontos:  I - no conjunto motor/transmissão; e II - outro local a ser informado pelo fabricante, montador ou importador.</a:t>
            </a:r>
          </a:p>
          <a:p>
            <a:pPr algn="just"/>
            <a:r>
              <a:rPr lang="pt-BR" sz="2000" dirty="0" smtClean="0">
                <a:solidFill>
                  <a:srgbClr val="000000"/>
                </a:solidFill>
                <a:latin typeface="Arial Narrow" pitchFamily="34" charset="0"/>
              </a:rPr>
              <a:t>- Ao veículo objeto da Resolução, </a:t>
            </a:r>
            <a:r>
              <a:rPr lang="pt-BR" sz="2000" b="1" dirty="0" smtClean="0">
                <a:solidFill>
                  <a:srgbClr val="000000"/>
                </a:solidFill>
                <a:latin typeface="Arial Narrow" pitchFamily="34" charset="0"/>
              </a:rPr>
              <a:t>facultado a transitar em via pública, e portador do Certificado de Registro e Licenciamento de Veículo (CRLV), </a:t>
            </a:r>
            <a:r>
              <a:rPr lang="pt-BR" sz="2000" b="1" u="sng" dirty="0" smtClean="0">
                <a:solidFill>
                  <a:srgbClr val="000000"/>
                </a:solidFill>
                <a:latin typeface="Arial Narrow" pitchFamily="34" charset="0"/>
              </a:rPr>
              <a:t>é obrigatório o uso de placa traseira de identificação lacrada ao veículo</a:t>
            </a:r>
            <a:r>
              <a:rPr lang="pt-BR" sz="2000" dirty="0" smtClean="0">
                <a:solidFill>
                  <a:srgbClr val="000000"/>
                </a:solidFill>
                <a:latin typeface="Arial Narrow" pitchFamily="34" charset="0"/>
              </a:rPr>
              <a:t>, juntamente com a tarjeta, em local de visualização integral, sendo dispensada a instalação de placa dianteira.</a:t>
            </a:r>
          </a:p>
        </p:txBody>
      </p:sp>
    </p:spTree>
    <p:extLst>
      <p:ext uri="{BB962C8B-B14F-4D97-AF65-F5344CB8AC3E}">
        <p14:creationId xmlns:p14="http://schemas.microsoft.com/office/powerpoint/2010/main" val="34680112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50"/>
          <p:cNvSpPr>
            <a:spLocks noChangeArrowheads="1"/>
          </p:cNvSpPr>
          <p:nvPr/>
        </p:nvSpPr>
        <p:spPr bwMode="auto">
          <a:xfrm>
            <a:off x="323528" y="476672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Arial Narrow" pitchFamily="34" charset="0"/>
              </a:rPr>
              <a:t>CONCLUSÃO</a:t>
            </a:r>
            <a:endParaRPr lang="pt-BR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97573" y="1988840"/>
            <a:ext cx="8293728" cy="349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400" dirty="0">
                <a:solidFill>
                  <a:srgbClr val="000000"/>
                </a:solidFill>
                <a:latin typeface="Arial Narrow" pitchFamily="34" charset="0"/>
              </a:rPr>
              <a:t>Tratores e máquinas agrícolas, mesmo que </a:t>
            </a:r>
            <a:r>
              <a:rPr lang="pt-BR" sz="2400" dirty="0" smtClean="0">
                <a:solidFill>
                  <a:srgbClr val="000000"/>
                </a:solidFill>
                <a:latin typeface="Arial Narrow" pitchFamily="34" charset="0"/>
              </a:rPr>
              <a:t>facultadas </a:t>
            </a:r>
            <a:r>
              <a:rPr lang="pt-BR" sz="2400" dirty="0">
                <a:solidFill>
                  <a:srgbClr val="000000"/>
                </a:solidFill>
                <a:latin typeface="Arial Narrow" pitchFamily="34" charset="0"/>
              </a:rPr>
              <a:t>a transitar em via pública, </a:t>
            </a:r>
            <a:r>
              <a:rPr lang="pt-BR" sz="2400" b="1" dirty="0">
                <a:solidFill>
                  <a:srgbClr val="000000"/>
                </a:solidFill>
                <a:latin typeface="Arial Narrow" pitchFamily="34" charset="0"/>
              </a:rPr>
              <a:t>não possuem a finalidade de </a:t>
            </a:r>
            <a:r>
              <a:rPr lang="pt-BR" sz="2400" b="1" dirty="0" smtClean="0">
                <a:solidFill>
                  <a:srgbClr val="000000"/>
                </a:solidFill>
                <a:latin typeface="Arial Narrow" pitchFamily="34" charset="0"/>
              </a:rPr>
              <a:t>trânsito </a:t>
            </a:r>
            <a:r>
              <a:rPr lang="pt-BR" sz="2400" b="1" dirty="0">
                <a:solidFill>
                  <a:srgbClr val="000000"/>
                </a:solidFill>
                <a:latin typeface="Arial Narrow" pitchFamily="34" charset="0"/>
              </a:rPr>
              <a:t>rodoviário, uma vez que seu uso ocorre, quase que exclusivamente na propriedade ou nas áreas próximas desta propriedade.</a:t>
            </a:r>
            <a:r>
              <a:rPr lang="pt-BR" sz="2400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endParaRPr lang="pt-BR" sz="2400" dirty="0" smtClean="0">
              <a:solidFill>
                <a:srgbClr val="000000"/>
              </a:solidFill>
              <a:latin typeface="Arial Narrow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400" dirty="0" smtClean="0">
                <a:solidFill>
                  <a:srgbClr val="000000"/>
                </a:solidFill>
                <a:latin typeface="Arial Narrow" pitchFamily="34" charset="0"/>
              </a:rPr>
              <a:t>Desta </a:t>
            </a:r>
            <a:r>
              <a:rPr lang="pt-BR" sz="2400" dirty="0">
                <a:solidFill>
                  <a:srgbClr val="000000"/>
                </a:solidFill>
                <a:latin typeface="Arial Narrow" pitchFamily="34" charset="0"/>
              </a:rPr>
              <a:t>forma, </a:t>
            </a:r>
            <a:r>
              <a:rPr lang="pt-BR" sz="2400" dirty="0" smtClean="0">
                <a:solidFill>
                  <a:srgbClr val="000000"/>
                </a:solidFill>
                <a:latin typeface="Arial Narrow" pitchFamily="34" charset="0"/>
              </a:rPr>
              <a:t>não se deve editar normas para máquinas agrícolas da mesma </a:t>
            </a:r>
            <a:r>
              <a:rPr lang="pt-BR" sz="2400" dirty="0">
                <a:solidFill>
                  <a:srgbClr val="000000"/>
                </a:solidFill>
                <a:latin typeface="Arial Narrow" pitchFamily="34" charset="0"/>
              </a:rPr>
              <a:t>forma com que é feita para veículos que possuem a finalidade de </a:t>
            </a:r>
            <a:r>
              <a:rPr lang="pt-BR" sz="2400" dirty="0" smtClean="0">
                <a:solidFill>
                  <a:srgbClr val="000000"/>
                </a:solidFill>
                <a:latin typeface="Arial Narrow" pitchFamily="34" charset="0"/>
              </a:rPr>
              <a:t>trânsito </a:t>
            </a:r>
            <a:r>
              <a:rPr lang="pt-BR" sz="2400" dirty="0">
                <a:solidFill>
                  <a:srgbClr val="000000"/>
                </a:solidFill>
                <a:latin typeface="Arial Narrow" pitchFamily="34" charset="0"/>
              </a:rPr>
              <a:t>rodoviário </a:t>
            </a:r>
            <a:r>
              <a:rPr lang="pt-BR" sz="2400" dirty="0" smtClean="0">
                <a:solidFill>
                  <a:srgbClr val="000000"/>
                </a:solidFill>
                <a:latin typeface="Arial Narrow" pitchFamily="34" charset="0"/>
              </a:rPr>
              <a:t>(que exigem Certificado de Adequação à Legislação de Trânsito – CAT, Certificado de Registro e Licenciamento de Veículos – CRLV etc.).</a:t>
            </a:r>
            <a:endParaRPr lang="pt-BR" sz="2400" dirty="0">
              <a:solidFill>
                <a:srgbClr val="00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6473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50"/>
          <p:cNvSpPr>
            <a:spLocks noChangeArrowheads="1"/>
          </p:cNvSpPr>
          <p:nvPr/>
        </p:nvSpPr>
        <p:spPr bwMode="auto">
          <a:xfrm>
            <a:off x="395536" y="548680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Arial Narrow" pitchFamily="34" charset="0"/>
              </a:rPr>
              <a:t>CONCLUSÃO</a:t>
            </a:r>
            <a:endParaRPr lang="pt-BR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555415" y="3356992"/>
            <a:ext cx="831361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rgbClr val="000000"/>
                </a:solidFill>
                <a:latin typeface="Arial Narrow" pitchFamily="34" charset="0"/>
              </a:rPr>
              <a:t>No caso de máquinas </a:t>
            </a:r>
            <a:r>
              <a:rPr lang="pt-BR" sz="2400" dirty="0" smtClean="0">
                <a:solidFill>
                  <a:srgbClr val="000000"/>
                </a:solidFill>
                <a:latin typeface="Arial Narrow" pitchFamily="34" charset="0"/>
              </a:rPr>
              <a:t>agrícolas:</a:t>
            </a:r>
          </a:p>
          <a:p>
            <a:pPr marL="457200" indent="-457200" algn="just">
              <a:buAutoNum type="alphaLcParenR"/>
            </a:pPr>
            <a:r>
              <a:rPr lang="pt-BR" sz="2400" dirty="0" smtClean="0">
                <a:solidFill>
                  <a:srgbClr val="000000"/>
                </a:solidFill>
                <a:latin typeface="Arial Narrow" pitchFamily="34" charset="0"/>
              </a:rPr>
              <a:t>a </a:t>
            </a:r>
            <a:r>
              <a:rPr lang="pt-BR" sz="2400" b="1" dirty="0">
                <a:solidFill>
                  <a:srgbClr val="000000"/>
                </a:solidFill>
                <a:latin typeface="Arial Narrow" pitchFamily="34" charset="0"/>
              </a:rPr>
              <a:t>sua identificação pelo PIN e pela placa ou etiqueta já se torna eficiente para identificação e fiscalização</a:t>
            </a:r>
            <a:r>
              <a:rPr lang="pt-BR" sz="2400" dirty="0">
                <a:solidFill>
                  <a:srgbClr val="000000"/>
                </a:solidFill>
                <a:latin typeface="Arial Narrow" pitchFamily="34" charset="0"/>
              </a:rPr>
              <a:t>, dispensando o uso de </a:t>
            </a:r>
            <a:r>
              <a:rPr lang="pt-BR" sz="2400" dirty="0" smtClean="0">
                <a:solidFill>
                  <a:srgbClr val="000000"/>
                </a:solidFill>
                <a:latin typeface="Arial Narrow" pitchFamily="34" charset="0"/>
              </a:rPr>
              <a:t>placas.</a:t>
            </a:r>
          </a:p>
          <a:p>
            <a:pPr marL="457200" indent="-457200" algn="just">
              <a:buAutoNum type="alphaLcParenR"/>
            </a:pPr>
            <a:r>
              <a:rPr lang="pt-BR" sz="2400" dirty="0" smtClean="0">
                <a:solidFill>
                  <a:srgbClr val="000000"/>
                </a:solidFill>
                <a:latin typeface="Arial Narrow" pitchFamily="34" charset="0"/>
              </a:rPr>
              <a:t>número </a:t>
            </a:r>
            <a:r>
              <a:rPr lang="pt-BR" sz="2400" dirty="0">
                <a:solidFill>
                  <a:srgbClr val="000000"/>
                </a:solidFill>
                <a:latin typeface="Arial Narrow" pitchFamily="34" charset="0"/>
              </a:rPr>
              <a:t>de máquinas agrícolas é significativamente menor que o número de </a:t>
            </a:r>
            <a:r>
              <a:rPr lang="pt-BR" sz="2400" dirty="0" smtClean="0">
                <a:solidFill>
                  <a:srgbClr val="000000"/>
                </a:solidFill>
                <a:latin typeface="Arial Narrow" pitchFamily="34" charset="0"/>
              </a:rPr>
              <a:t>carros, </a:t>
            </a:r>
            <a:r>
              <a:rPr lang="pt-BR" sz="2400" dirty="0">
                <a:solidFill>
                  <a:srgbClr val="000000"/>
                </a:solidFill>
                <a:latin typeface="Arial Narrow" pitchFamily="34" charset="0"/>
              </a:rPr>
              <a:t>motos, ônibus, caminhões, dentre </a:t>
            </a:r>
            <a:r>
              <a:rPr lang="pt-BR" sz="2400" dirty="0" smtClean="0">
                <a:solidFill>
                  <a:srgbClr val="000000"/>
                </a:solidFill>
                <a:latin typeface="Arial Narrow" pitchFamily="34" charset="0"/>
              </a:rPr>
              <a:t>outros;</a:t>
            </a:r>
          </a:p>
          <a:p>
            <a:pPr marL="457200" indent="-457200" algn="just">
              <a:buAutoNum type="alphaLcParenR"/>
            </a:pPr>
            <a:r>
              <a:rPr lang="pt-BR" sz="2400" dirty="0">
                <a:solidFill>
                  <a:srgbClr val="000000"/>
                </a:solidFill>
                <a:latin typeface="Arial Narrow" pitchFamily="34" charset="0"/>
              </a:rPr>
              <a:t>c</a:t>
            </a:r>
            <a:r>
              <a:rPr lang="pt-BR" sz="2400" dirty="0" smtClean="0">
                <a:solidFill>
                  <a:srgbClr val="000000"/>
                </a:solidFill>
                <a:latin typeface="Arial Narrow" pitchFamily="34" charset="0"/>
              </a:rPr>
              <a:t>irculação esporádica em vias públicas; </a:t>
            </a:r>
          </a:p>
          <a:p>
            <a:pPr marL="457200" indent="-457200" algn="just">
              <a:buAutoNum type="alphaLcParenR"/>
            </a:pPr>
            <a:r>
              <a:rPr lang="pt-BR" sz="2400" dirty="0" smtClean="0">
                <a:solidFill>
                  <a:srgbClr val="000000"/>
                </a:solidFill>
                <a:latin typeface="Arial Narrow" pitchFamily="34" charset="0"/>
              </a:rPr>
              <a:t>sua </a:t>
            </a:r>
            <a:r>
              <a:rPr lang="pt-BR" sz="2400" dirty="0">
                <a:solidFill>
                  <a:srgbClr val="000000"/>
                </a:solidFill>
                <a:latin typeface="Arial Narrow" pitchFamily="34" charset="0"/>
              </a:rPr>
              <a:t>finalidade </a:t>
            </a:r>
            <a:r>
              <a:rPr lang="pt-BR" sz="2400" dirty="0" smtClean="0">
                <a:solidFill>
                  <a:srgbClr val="000000"/>
                </a:solidFill>
                <a:latin typeface="Arial Narrow" pitchFamily="34" charset="0"/>
              </a:rPr>
              <a:t>é </a:t>
            </a:r>
            <a:r>
              <a:rPr lang="pt-BR" sz="2400" dirty="0">
                <a:solidFill>
                  <a:srgbClr val="000000"/>
                </a:solidFill>
                <a:latin typeface="Arial Narrow" pitchFamily="34" charset="0"/>
              </a:rPr>
              <a:t>de trafegar na propriedade ou </a:t>
            </a:r>
            <a:r>
              <a:rPr lang="pt-BR" sz="2400" dirty="0" smtClean="0">
                <a:solidFill>
                  <a:srgbClr val="000000"/>
                </a:solidFill>
                <a:latin typeface="Arial Narrow" pitchFamily="34" charset="0"/>
              </a:rPr>
              <a:t>proximidades. </a:t>
            </a:r>
            <a:endParaRPr lang="pt-BR" sz="2400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392160" y="1556792"/>
            <a:ext cx="8326731" cy="15696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lvl="0" algn="just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MP 673/2013:</a:t>
            </a:r>
          </a:p>
          <a:p>
            <a:pPr lvl="0" algn="just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Sistema de 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registro </a:t>
            </a: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único em cadastro específico para 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todas as máquinas </a:t>
            </a: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agrícolas: sem licenciamento; dispensa de emplacamento; será emitido apenas o CRV, de forma a certificar o veículo. </a:t>
            </a:r>
          </a:p>
        </p:txBody>
      </p:sp>
    </p:spTree>
    <p:extLst>
      <p:ext uri="{BB962C8B-B14F-4D97-AF65-F5344CB8AC3E}">
        <p14:creationId xmlns:p14="http://schemas.microsoft.com/office/powerpoint/2010/main" val="35023360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5" name="Rectangle 4"/>
          <p:cNvSpPr>
            <a:spLocks noChangeArrowheads="1"/>
          </p:cNvSpPr>
          <p:nvPr/>
        </p:nvSpPr>
        <p:spPr bwMode="auto">
          <a:xfrm>
            <a:off x="468313" y="4581525"/>
            <a:ext cx="7143750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1" hangingPunct="1">
              <a:defRPr/>
            </a:pP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1759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5"/>
          <p:cNvSpPr txBox="1">
            <a:spLocks noChangeArrowheads="1"/>
          </p:cNvSpPr>
          <p:nvPr/>
        </p:nvSpPr>
        <p:spPr bwMode="auto">
          <a:xfrm>
            <a:off x="539552" y="1730674"/>
            <a:ext cx="4464496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just"/>
            <a:r>
              <a:rPr lang="pt-BR" sz="2200" dirty="0">
                <a:latin typeface="Arial Narrow" panose="020B0606020202030204" pitchFamily="34" charset="0"/>
              </a:rPr>
              <a:t>Art. 144. O trator de roda, o trator de esteira, o trator misto ou o equipamento automotor destinado à movimentação de cargas ou execução de trabalho agrícola, de terraplenagem, de construção ou de pavimentação só podem ser conduzidos na via pública por condutor habilitado nas categorias C, D ou E.</a:t>
            </a:r>
          </a:p>
          <a:p>
            <a:pPr algn="just"/>
            <a:r>
              <a:rPr lang="pt-BR" sz="2200" dirty="0" smtClean="0">
                <a:latin typeface="Arial Narrow" panose="020B0606020202030204" pitchFamily="34" charset="0"/>
              </a:rPr>
              <a:t>Parágrafo </a:t>
            </a:r>
            <a:r>
              <a:rPr lang="pt-BR" sz="2200" dirty="0">
                <a:latin typeface="Arial Narrow" panose="020B0606020202030204" pitchFamily="34" charset="0"/>
              </a:rPr>
              <a:t>único.  O trator de roda e os equipamentos automotores destinados a executar trabalhos agrícolas </a:t>
            </a:r>
            <a:r>
              <a:rPr lang="pt-BR" sz="2200" b="1" dirty="0">
                <a:latin typeface="Arial Narrow" panose="020B0606020202030204" pitchFamily="34" charset="0"/>
              </a:rPr>
              <a:t>poderão ser conduzidos em via pública também por condutor habilitado na categoria B.</a:t>
            </a:r>
            <a:r>
              <a:rPr lang="pt-BR" sz="2200" dirty="0">
                <a:latin typeface="Arial Narrow" panose="020B0606020202030204" pitchFamily="34" charset="0"/>
              </a:rPr>
              <a:t>  </a:t>
            </a:r>
            <a:r>
              <a:rPr lang="pt-BR" sz="2200" dirty="0" smtClean="0">
                <a:latin typeface="Arial Narrow" panose="020B0606020202030204" pitchFamily="34" charset="0"/>
              </a:rPr>
              <a:t>(</a:t>
            </a:r>
            <a:r>
              <a:rPr lang="pt-BR" sz="2200" dirty="0">
                <a:latin typeface="Arial Narrow" panose="020B0606020202030204" pitchFamily="34" charset="0"/>
              </a:rPr>
              <a:t>Redação dada pela Lei nº 13.097, de 2015</a:t>
            </a:r>
            <a:r>
              <a:rPr lang="pt-BR" sz="2200" dirty="0" smtClean="0">
                <a:latin typeface="Arial Narrow" panose="020B0606020202030204" pitchFamily="34" charset="0"/>
              </a:rPr>
              <a:t>)</a:t>
            </a:r>
            <a:endParaRPr lang="pt-BR" sz="2200" dirty="0">
              <a:latin typeface="Arial Narrow" panose="020B0606020202030204" pitchFamily="34" charset="0"/>
            </a:endParaRPr>
          </a:p>
        </p:txBody>
      </p:sp>
      <p:sp>
        <p:nvSpPr>
          <p:cNvPr id="4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Arial Narrow" pitchFamily="34" charset="0"/>
              </a:rPr>
              <a:t>Trator</a:t>
            </a:r>
            <a:endParaRPr lang="pt-BR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0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56870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rgbClr val="000000"/>
                </a:solidFill>
                <a:latin typeface="Arial Narrow" pitchFamily="34" charset="0"/>
              </a:rPr>
              <a:t>Definição e Regras para Transitar em via Pública</a:t>
            </a:r>
            <a:endParaRPr lang="pt-BR" sz="2400" dirty="0">
              <a:solidFill>
                <a:srgbClr val="000000"/>
              </a:solidFill>
              <a:latin typeface="Arial Narrow" pitchFamily="34" charset="0"/>
            </a:endParaRPr>
          </a:p>
        </p:txBody>
      </p:sp>
      <p:pic>
        <p:nvPicPr>
          <p:cNvPr id="17412" name="Picture 4" descr="http://www.portalguaira.com/PG/wp-content/uploads/2013/05/trat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722" y="2492896"/>
            <a:ext cx="347859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http://www.policiamilitar.pr.gov.br/arquivos/Image/rodoviaria/MaquinasAgricolas/FOTO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90" t="-5674" r="390" b="5674"/>
          <a:stretch/>
        </p:blipFill>
        <p:spPr bwMode="auto">
          <a:xfrm>
            <a:off x="5647861" y="4509120"/>
            <a:ext cx="3496139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3954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5"/>
          <p:cNvSpPr txBox="1">
            <a:spLocks noChangeArrowheads="1"/>
          </p:cNvSpPr>
          <p:nvPr/>
        </p:nvSpPr>
        <p:spPr bwMode="auto">
          <a:xfrm>
            <a:off x="395536" y="1708852"/>
            <a:ext cx="8352928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lvl="0" algn="just"/>
            <a:r>
              <a:rPr lang="pt-BR" sz="2400" dirty="0" smtClean="0">
                <a:latin typeface="Arial Narrow" panose="020B0606020202030204" pitchFamily="34" charset="0"/>
              </a:rPr>
              <a:t>Aplicam-se</a:t>
            </a:r>
            <a:r>
              <a:rPr lang="pt-BR" sz="2400" dirty="0">
                <a:latin typeface="Arial Narrow" pitchFamily="34" charset="0"/>
              </a:rPr>
              <a:t>, basicamente, as mesmas regras </a:t>
            </a:r>
            <a:r>
              <a:rPr lang="pt-BR" sz="2400" dirty="0" smtClean="0">
                <a:latin typeface="Arial Narrow" pitchFamily="34" charset="0"/>
              </a:rPr>
              <a:t>para o trator</a:t>
            </a:r>
            <a:r>
              <a:rPr lang="pt-BR" sz="2400" dirty="0">
                <a:latin typeface="Arial Narrow" pitchFamily="34" charset="0"/>
              </a:rPr>
              <a:t>, entretanto, devido às dimensões excedentes e o perigo potencial que representam quando em deslocamento, </a:t>
            </a:r>
            <a:r>
              <a:rPr lang="pt-BR" sz="2400" dirty="0">
                <a:solidFill>
                  <a:srgbClr val="C00000"/>
                </a:solidFill>
                <a:latin typeface="Arial Narrow" pitchFamily="34" charset="0"/>
              </a:rPr>
              <a:t>é proibido o trânsito delas nas rodovias</a:t>
            </a:r>
            <a:r>
              <a:rPr lang="pt-BR" sz="2400" dirty="0">
                <a:latin typeface="Arial Narrow" pitchFamily="34" charset="0"/>
              </a:rPr>
              <a:t>, </a:t>
            </a:r>
            <a:r>
              <a:rPr lang="pt-BR" sz="2400" dirty="0" smtClean="0">
                <a:latin typeface="Arial Narrow" pitchFamily="34" charset="0"/>
              </a:rPr>
              <a:t>conforme </a:t>
            </a:r>
            <a:r>
              <a:rPr lang="pt-BR" sz="2400" dirty="0">
                <a:latin typeface="Arial Narrow" pitchFamily="34" charset="0"/>
              </a:rPr>
              <a:t>preceitua a Resolução nº 210/06 do CONTRAN </a:t>
            </a:r>
            <a:r>
              <a:rPr lang="pt-BR" sz="2400" dirty="0" smtClean="0">
                <a:latin typeface="Arial Narrow" pitchFamily="34" charset="0"/>
              </a:rPr>
              <a:t>(que </a:t>
            </a:r>
            <a:r>
              <a:rPr lang="pt-BR" sz="2400" dirty="0">
                <a:latin typeface="Arial Narrow" panose="020B0606020202030204" pitchFamily="34" charset="0"/>
              </a:rPr>
              <a:t>e</a:t>
            </a:r>
            <a:r>
              <a:rPr lang="pt-BR" sz="2400" dirty="0" smtClean="0">
                <a:latin typeface="Arial Narrow" panose="020B0606020202030204" pitchFamily="34" charset="0"/>
              </a:rPr>
              <a:t>stabelece </a:t>
            </a:r>
            <a:r>
              <a:rPr lang="pt-BR" sz="2400" dirty="0">
                <a:latin typeface="Arial Narrow" panose="020B0606020202030204" pitchFamily="34" charset="0"/>
              </a:rPr>
              <a:t>os limites de peso e dimensões para veículos que transitem por vias </a:t>
            </a:r>
            <a:r>
              <a:rPr lang="pt-BR" sz="2400" dirty="0" smtClean="0">
                <a:latin typeface="Arial Narrow" panose="020B0606020202030204" pitchFamily="34" charset="0"/>
              </a:rPr>
              <a:t>terrestres), </a:t>
            </a:r>
            <a:r>
              <a:rPr lang="pt-BR" sz="2400" dirty="0">
                <a:latin typeface="Arial Narrow" pitchFamily="34" charset="0"/>
              </a:rPr>
              <a:t>mesmo com a plataforma de coleta desmontada. </a:t>
            </a:r>
            <a:endParaRPr lang="pt-BR" sz="2400" dirty="0" smtClean="0">
              <a:latin typeface="Arial Narrow" pitchFamily="34" charset="0"/>
            </a:endParaRPr>
          </a:p>
          <a:p>
            <a:pPr lvl="0" algn="just"/>
            <a:r>
              <a:rPr lang="pt-BR" sz="2400" dirty="0" smtClean="0">
                <a:latin typeface="Arial Narrow" pitchFamily="34" charset="0"/>
              </a:rPr>
              <a:t>Dessa forma, </a:t>
            </a:r>
            <a:r>
              <a:rPr lang="pt-BR" sz="2400" dirty="0" smtClean="0">
                <a:solidFill>
                  <a:srgbClr val="C00000"/>
                </a:solidFill>
                <a:latin typeface="Arial Narrow" pitchFamily="34" charset="0"/>
              </a:rPr>
              <a:t>o modo correto e seguro para o transporte desse veículo é embarcado em um caminhão.</a:t>
            </a:r>
          </a:p>
          <a:p>
            <a:pPr algn="just"/>
            <a:endParaRPr lang="pt-BR" sz="2400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4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Arial Narrow" pitchFamily="34" charset="0"/>
              </a:rPr>
              <a:t>Colheitadeiras</a:t>
            </a:r>
            <a:endParaRPr lang="pt-BR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0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56870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rgbClr val="000000"/>
                </a:solidFill>
                <a:latin typeface="Arial Narrow" pitchFamily="34" charset="0"/>
              </a:rPr>
              <a:t>Definição e Regras para Transitar em via Pública</a:t>
            </a:r>
            <a:endParaRPr lang="pt-BR" sz="2400" dirty="0">
              <a:solidFill>
                <a:srgbClr val="000000"/>
              </a:solidFill>
              <a:latin typeface="Arial Narrow" pitchFamily="34" charset="0"/>
            </a:endParaRPr>
          </a:p>
        </p:txBody>
      </p:sp>
      <p:pic>
        <p:nvPicPr>
          <p:cNvPr id="20482" name="Picture 2" descr="http://www.rduirapuru.com.br/imagens/noticias/thumbsgg/1295415543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125" y="5468923"/>
            <a:ext cx="2238875" cy="142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ttp://4.bp.blogspot.com/_JFlo-Mr730E/Sr66w61cupI/AAAAAAAAAJE/LV1vjTiDCvo/S660/260909+018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451124"/>
            <a:ext cx="2333125" cy="143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https://s3-sa-east-1.amazonaws.com/mfrural-produtos/268-108847-392510-transporte-de-carro-trator-maquina-leve-e-pesad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55"/>
          <a:stretch/>
        </p:blipFill>
        <p:spPr bwMode="auto">
          <a:xfrm>
            <a:off x="2238875" y="5457574"/>
            <a:ext cx="2333125" cy="143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8" descr="https://s3-sa-east-1.amazonaws.com/mfrural-produtos/268-108847-392509-transporte-de-carro-trator-maquina-leve-e-pesad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251"/>
          <a:stretch/>
        </p:blipFill>
        <p:spPr bwMode="auto">
          <a:xfrm>
            <a:off x="0" y="5464355"/>
            <a:ext cx="2238875" cy="143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629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5"/>
          <p:cNvSpPr txBox="1">
            <a:spLocks noChangeArrowheads="1"/>
          </p:cNvSpPr>
          <p:nvPr/>
        </p:nvSpPr>
        <p:spPr bwMode="auto">
          <a:xfrm>
            <a:off x="395536" y="1708852"/>
            <a:ext cx="8352928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t-BR" sz="2400" dirty="0" smtClean="0">
                <a:latin typeface="Arial Narrow" pitchFamily="34" charset="0"/>
              </a:rPr>
              <a:t>Art</a:t>
            </a:r>
            <a:r>
              <a:rPr lang="pt-BR" sz="2400" dirty="0">
                <a:latin typeface="Arial Narrow" pitchFamily="34" charset="0"/>
              </a:rPr>
              <a:t>. 1º As dimensões autorizadas para veículos, com ou sem carga, são as seguintes:</a:t>
            </a:r>
          </a:p>
          <a:p>
            <a:pPr algn="just"/>
            <a:r>
              <a:rPr lang="pt-BR" sz="2000" dirty="0">
                <a:latin typeface="Arial Narrow" pitchFamily="34" charset="0"/>
              </a:rPr>
              <a:t>I - </a:t>
            </a:r>
            <a:r>
              <a:rPr lang="pt-BR" sz="2000" dirty="0">
                <a:solidFill>
                  <a:srgbClr val="C00000"/>
                </a:solidFill>
                <a:latin typeface="Arial Narrow" pitchFamily="34" charset="0"/>
              </a:rPr>
              <a:t>largura máxima: </a:t>
            </a:r>
            <a:r>
              <a:rPr lang="pt-BR" sz="2000" dirty="0">
                <a:latin typeface="Arial Narrow" pitchFamily="34" charset="0"/>
              </a:rPr>
              <a:t>2,60m;</a:t>
            </a:r>
          </a:p>
          <a:p>
            <a:pPr algn="just"/>
            <a:r>
              <a:rPr lang="pt-BR" sz="2000" dirty="0">
                <a:latin typeface="Arial Narrow" pitchFamily="34" charset="0"/>
              </a:rPr>
              <a:t>II - </a:t>
            </a:r>
            <a:r>
              <a:rPr lang="pt-BR" sz="2000" dirty="0">
                <a:solidFill>
                  <a:srgbClr val="C00000"/>
                </a:solidFill>
                <a:latin typeface="Arial Narrow" pitchFamily="34" charset="0"/>
              </a:rPr>
              <a:t>altura máxima: </a:t>
            </a:r>
            <a:r>
              <a:rPr lang="pt-BR" sz="2000" dirty="0">
                <a:latin typeface="Arial Narrow" pitchFamily="34" charset="0"/>
              </a:rPr>
              <a:t>4,40m;</a:t>
            </a:r>
          </a:p>
          <a:p>
            <a:pPr algn="just"/>
            <a:r>
              <a:rPr lang="pt-BR" sz="2000" dirty="0">
                <a:latin typeface="Arial Narrow" pitchFamily="34" charset="0"/>
              </a:rPr>
              <a:t>III - </a:t>
            </a:r>
            <a:r>
              <a:rPr lang="pt-BR" sz="2000" dirty="0">
                <a:solidFill>
                  <a:srgbClr val="C00000"/>
                </a:solidFill>
                <a:latin typeface="Arial Narrow" pitchFamily="34" charset="0"/>
              </a:rPr>
              <a:t>comprimento total</a:t>
            </a:r>
            <a:r>
              <a:rPr lang="pt-BR" sz="2000" dirty="0">
                <a:latin typeface="Arial Narrow" pitchFamily="34" charset="0"/>
              </a:rPr>
              <a:t>:</a:t>
            </a:r>
          </a:p>
          <a:p>
            <a:pPr algn="just"/>
            <a:r>
              <a:rPr lang="pt-BR" sz="2000" dirty="0">
                <a:latin typeface="Arial Narrow" pitchFamily="34" charset="0"/>
              </a:rPr>
              <a:t>a) veículos não-articulados: máximo de 14,00 metros;</a:t>
            </a:r>
          </a:p>
          <a:p>
            <a:pPr algn="just"/>
            <a:r>
              <a:rPr lang="pt-BR" sz="2000" dirty="0">
                <a:latin typeface="Arial Narrow" pitchFamily="34" charset="0"/>
              </a:rPr>
              <a:t>b) veículos não-articulados de transporte coletivo urbano de passageiros que possuam 3º eixo de apoio direcional: máximo de 15 metros;</a:t>
            </a:r>
          </a:p>
          <a:p>
            <a:pPr algn="just"/>
            <a:r>
              <a:rPr lang="pt-BR" sz="2000" dirty="0">
                <a:latin typeface="Arial Narrow" pitchFamily="34" charset="0"/>
              </a:rPr>
              <a:t>c) veículos articulados de transporte coletivo de passageiros: máximo 18,60 metros;</a:t>
            </a:r>
          </a:p>
          <a:p>
            <a:pPr algn="just"/>
            <a:r>
              <a:rPr lang="pt-BR" sz="2000" dirty="0">
                <a:latin typeface="Arial Narrow" pitchFamily="34" charset="0"/>
              </a:rPr>
              <a:t>d) veículos articulados com duas unidades, do tipo </a:t>
            </a:r>
            <a:r>
              <a:rPr lang="pt-BR" sz="2000" dirty="0" smtClean="0">
                <a:latin typeface="Arial Narrow" pitchFamily="34" charset="0"/>
              </a:rPr>
              <a:t>caminhão-trator </a:t>
            </a:r>
            <a:r>
              <a:rPr lang="pt-BR" sz="2000" dirty="0">
                <a:latin typeface="Arial Narrow" pitchFamily="34" charset="0"/>
              </a:rPr>
              <a:t>e </a:t>
            </a:r>
            <a:r>
              <a:rPr lang="pt-BR" sz="2000" dirty="0" err="1">
                <a:latin typeface="Arial Narrow" pitchFamily="34" charset="0"/>
              </a:rPr>
              <a:t>semi-reboque</a:t>
            </a:r>
            <a:r>
              <a:rPr lang="pt-BR" sz="2000" dirty="0">
                <a:latin typeface="Arial Narrow" pitchFamily="34" charset="0"/>
              </a:rPr>
              <a:t>: máximo de 18,60 metros;</a:t>
            </a:r>
          </a:p>
          <a:p>
            <a:pPr algn="just"/>
            <a:r>
              <a:rPr lang="pt-BR" sz="2000" dirty="0">
                <a:latin typeface="Arial Narrow" pitchFamily="34" charset="0"/>
              </a:rPr>
              <a:t>e) veículos articulados com duas unidades do tipo caminhão ou ônibus e reboque: máximo de 19,80;</a:t>
            </a:r>
          </a:p>
          <a:p>
            <a:pPr algn="just"/>
            <a:r>
              <a:rPr lang="pt-BR" sz="2000" dirty="0">
                <a:latin typeface="Arial Narrow" pitchFamily="34" charset="0"/>
              </a:rPr>
              <a:t>f) veículos articulados com mais de duas unidades: máximo de 19,80 metros.</a:t>
            </a:r>
          </a:p>
          <a:p>
            <a:pPr algn="just"/>
            <a:endParaRPr lang="pt-BR" sz="2400" dirty="0">
              <a:latin typeface="Arial Narrow" pitchFamily="34" charset="0"/>
            </a:endParaRPr>
          </a:p>
        </p:txBody>
      </p:sp>
      <p:sp>
        <p:nvSpPr>
          <p:cNvPr id="4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Arial Narrow" pitchFamily="34" charset="0"/>
              </a:rPr>
              <a:t>Dimensões autorizadas na Via (Veículos)</a:t>
            </a:r>
            <a:endParaRPr lang="pt-BR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0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27927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rgbClr val="000000"/>
                </a:solidFill>
                <a:latin typeface="Arial Narrow" pitchFamily="34" charset="0"/>
              </a:rPr>
              <a:t>Resolução n. 210/2006</a:t>
            </a:r>
            <a:endParaRPr lang="pt-BR" sz="2400" dirty="0">
              <a:solidFill>
                <a:srgbClr val="00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9076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5"/>
          <p:cNvSpPr txBox="1">
            <a:spLocks noChangeArrowheads="1"/>
          </p:cNvSpPr>
          <p:nvPr/>
        </p:nvSpPr>
        <p:spPr bwMode="auto">
          <a:xfrm>
            <a:off x="395536" y="1708852"/>
            <a:ext cx="835292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just"/>
            <a:r>
              <a:rPr lang="pt-BR" sz="2400" dirty="0">
                <a:latin typeface="Arial Narrow" pitchFamily="34" charset="0"/>
              </a:rPr>
              <a:t>D</a:t>
            </a:r>
            <a:r>
              <a:rPr lang="pt-BR" sz="2400" dirty="0" smtClean="0">
                <a:latin typeface="Arial Narrow" pitchFamily="34" charset="0"/>
              </a:rPr>
              <a:t>everá </a:t>
            </a:r>
            <a:r>
              <a:rPr lang="pt-BR" sz="2400" dirty="0">
                <a:latin typeface="Arial Narrow" pitchFamily="34" charset="0"/>
              </a:rPr>
              <a:t>a manobra ser informada ao </a:t>
            </a:r>
            <a:r>
              <a:rPr lang="pt-BR" sz="2400" dirty="0">
                <a:solidFill>
                  <a:srgbClr val="C00000"/>
                </a:solidFill>
                <a:latin typeface="Arial Narrow" pitchFamily="34" charset="0"/>
              </a:rPr>
              <a:t>Posto de Policiamento Rodoviário </a:t>
            </a:r>
            <a:r>
              <a:rPr lang="pt-BR" sz="2400" dirty="0">
                <a:latin typeface="Arial Narrow" pitchFamily="34" charset="0"/>
              </a:rPr>
              <a:t>mais próximo, para que haja o acompanhamento desta operação por policiais rodoviários. Assim, garantirá a continuidade do trabalho com total </a:t>
            </a:r>
            <a:r>
              <a:rPr lang="pt-BR" sz="2400" dirty="0" smtClean="0">
                <a:latin typeface="Arial Narrow" pitchFamily="34" charset="0"/>
              </a:rPr>
              <a:t>segurança.</a:t>
            </a:r>
            <a:endParaRPr lang="pt-BR" sz="2000" dirty="0" smtClean="0">
              <a:latin typeface="Arial Narrow" pitchFamily="34" charset="0"/>
            </a:endParaRPr>
          </a:p>
          <a:p>
            <a:pPr algn="just"/>
            <a:endParaRPr lang="pt-BR" sz="2400" dirty="0">
              <a:latin typeface="Arial Narrow" pitchFamily="34" charset="0"/>
            </a:endParaRPr>
          </a:p>
        </p:txBody>
      </p:sp>
      <p:sp>
        <p:nvSpPr>
          <p:cNvPr id="4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Arial Narrow" pitchFamily="34" charset="0"/>
              </a:rPr>
              <a:t>Travessia de Propriedade Rural</a:t>
            </a:r>
            <a:endParaRPr lang="pt-BR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0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pt-BR" sz="2400" dirty="0">
              <a:solidFill>
                <a:srgbClr val="00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3506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7670626" cy="1139825"/>
          </a:xfrm>
        </p:spPr>
        <p:txBody>
          <a:bodyPr/>
          <a:lstStyle/>
          <a:p>
            <a:r>
              <a:rPr lang="pt-BR" sz="2400" dirty="0" smtClean="0"/>
              <a:t>Cuidados na circulação de máquinas agrícolas.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988840"/>
            <a:ext cx="8534400" cy="3729583"/>
          </a:xfrm>
        </p:spPr>
        <p:txBody>
          <a:bodyPr/>
          <a:lstStyle/>
          <a:p>
            <a:pPr lvl="1">
              <a:buClrTx/>
            </a:pPr>
            <a:r>
              <a:rPr lang="pt-BR" dirty="0">
                <a:solidFill>
                  <a:srgbClr val="000000"/>
                </a:solidFill>
              </a:rPr>
              <a:t>Velocidade permitida; </a:t>
            </a:r>
          </a:p>
          <a:p>
            <a:pPr lvl="1">
              <a:buClrTx/>
            </a:pPr>
            <a:r>
              <a:rPr lang="pt-BR" dirty="0" smtClean="0">
                <a:solidFill>
                  <a:srgbClr val="000000"/>
                </a:solidFill>
              </a:rPr>
              <a:t>Necessidade </a:t>
            </a:r>
            <a:r>
              <a:rPr lang="pt-BR" dirty="0">
                <a:solidFill>
                  <a:srgbClr val="000000"/>
                </a:solidFill>
              </a:rPr>
              <a:t>de iluminação especifica na via;</a:t>
            </a:r>
          </a:p>
          <a:p>
            <a:pPr>
              <a:buClrTx/>
            </a:pPr>
            <a:r>
              <a:rPr lang="pt-BR" sz="800" dirty="0"/>
              <a:t> </a:t>
            </a:r>
            <a:endParaRPr lang="pt-BR" sz="4400" dirty="0"/>
          </a:p>
          <a:p>
            <a:pPr lvl="1">
              <a:buClrTx/>
            </a:pPr>
            <a:r>
              <a:rPr lang="pt-BR" dirty="0">
                <a:solidFill>
                  <a:srgbClr val="000000"/>
                </a:solidFill>
              </a:rPr>
              <a:t>Horário específico para o tráfego </a:t>
            </a:r>
            <a:r>
              <a:rPr lang="pt-BR" dirty="0" smtClean="0">
                <a:solidFill>
                  <a:srgbClr val="000000"/>
                </a:solidFill>
              </a:rPr>
              <a:t>(do nascer do sol ao por do sol);</a:t>
            </a:r>
            <a:endParaRPr lang="pt-BR" sz="4400" dirty="0"/>
          </a:p>
          <a:p>
            <a:pPr lvl="1">
              <a:buClrTx/>
            </a:pPr>
            <a:r>
              <a:rPr lang="pt-BR" dirty="0">
                <a:solidFill>
                  <a:srgbClr val="000000"/>
                </a:solidFill>
              </a:rPr>
              <a:t>Sinalização vertical nas rodovias informando o trânsito de </a:t>
            </a:r>
            <a:r>
              <a:rPr lang="pt-BR" dirty="0" smtClean="0">
                <a:solidFill>
                  <a:srgbClr val="000000"/>
                </a:solidFill>
              </a:rPr>
              <a:t>tratores;</a:t>
            </a:r>
          </a:p>
          <a:p>
            <a:pPr lvl="1">
              <a:buClrTx/>
            </a:pPr>
            <a:r>
              <a:rPr lang="pt-BR" dirty="0">
                <a:solidFill>
                  <a:srgbClr val="000000"/>
                </a:solidFill>
              </a:rPr>
              <a:t>Necessidade de carro de apoio.</a:t>
            </a:r>
          </a:p>
          <a:p>
            <a:pPr lvl="1">
              <a:buClrTx/>
            </a:pPr>
            <a:endParaRPr lang="pt-BR" dirty="0">
              <a:solidFill>
                <a:srgbClr val="000000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83659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5"/>
          <p:cNvSpPr txBox="1">
            <a:spLocks noChangeArrowheads="1"/>
          </p:cNvSpPr>
          <p:nvPr/>
        </p:nvSpPr>
        <p:spPr bwMode="auto">
          <a:xfrm>
            <a:off x="395535" y="1633965"/>
            <a:ext cx="2952329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400" dirty="0" smtClean="0">
                <a:latin typeface="Arial Narrow" pitchFamily="34" charset="0"/>
              </a:rPr>
              <a:t>Seguro DPVAT</a:t>
            </a:r>
            <a:endParaRPr lang="pt-BR" sz="2400" dirty="0">
              <a:latin typeface="Arial Narrow" pitchFamily="34" charset="0"/>
            </a:endParaRPr>
          </a:p>
        </p:txBody>
      </p:sp>
      <p:sp>
        <p:nvSpPr>
          <p:cNvPr id="4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Arial Narrow" pitchFamily="34" charset="0"/>
              </a:rPr>
              <a:t>Simulação Custo do Emplacamento</a:t>
            </a:r>
            <a:endParaRPr lang="pt-BR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7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7489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rgbClr val="000000"/>
                </a:solidFill>
                <a:latin typeface="Arial Narrow" pitchFamily="34" charset="0"/>
              </a:rPr>
              <a:t>2013</a:t>
            </a:r>
            <a:endParaRPr lang="pt-BR" sz="2400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3466833" y="1619960"/>
            <a:ext cx="297737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400" dirty="0" smtClean="0">
                <a:latin typeface="Arial Narrow" pitchFamily="34" charset="0"/>
              </a:rPr>
              <a:t>R$ 110,30</a:t>
            </a:r>
            <a:endParaRPr lang="pt-BR" sz="2400" dirty="0">
              <a:latin typeface="Arial Narrow" pitchFamily="34" charset="0"/>
            </a:endParaRPr>
          </a:p>
        </p:txBody>
      </p:sp>
      <p:sp>
        <p:nvSpPr>
          <p:cNvPr id="8" name="CaixaDeTexto 5"/>
          <p:cNvSpPr txBox="1">
            <a:spLocks noChangeArrowheads="1"/>
          </p:cNvSpPr>
          <p:nvPr/>
        </p:nvSpPr>
        <p:spPr bwMode="auto">
          <a:xfrm>
            <a:off x="395535" y="2258184"/>
            <a:ext cx="2952329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400" dirty="0" smtClean="0">
                <a:latin typeface="Arial Narrow" pitchFamily="34" charset="0"/>
              </a:rPr>
              <a:t>Taxa 1º Emplacamento</a:t>
            </a:r>
            <a:endParaRPr lang="pt-BR" sz="2400" dirty="0">
              <a:latin typeface="Arial Narrow" pitchFamily="34" charset="0"/>
            </a:endParaRPr>
          </a:p>
        </p:txBody>
      </p:sp>
      <p:sp>
        <p:nvSpPr>
          <p:cNvPr id="9" name="CaixaDeTexto 8"/>
          <p:cNvSpPr txBox="1">
            <a:spLocks noChangeArrowheads="1"/>
          </p:cNvSpPr>
          <p:nvPr/>
        </p:nvSpPr>
        <p:spPr bwMode="auto">
          <a:xfrm>
            <a:off x="3466833" y="2244179"/>
            <a:ext cx="297737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400" dirty="0" smtClean="0">
                <a:latin typeface="Arial Narrow" pitchFamily="34" charset="0"/>
              </a:rPr>
              <a:t>R$ 60,00 a 140,00</a:t>
            </a:r>
            <a:endParaRPr lang="pt-BR" sz="2400" dirty="0">
              <a:latin typeface="Arial Narrow" pitchFamily="34" charset="0"/>
            </a:endParaRPr>
          </a:p>
        </p:txBody>
      </p:sp>
      <p:sp>
        <p:nvSpPr>
          <p:cNvPr id="10" name="CaixaDeTexto 5"/>
          <p:cNvSpPr txBox="1">
            <a:spLocks noChangeArrowheads="1"/>
          </p:cNvSpPr>
          <p:nvPr/>
        </p:nvSpPr>
        <p:spPr bwMode="auto">
          <a:xfrm>
            <a:off x="395534" y="2872249"/>
            <a:ext cx="2952329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400" dirty="0" smtClean="0">
                <a:latin typeface="Arial Narrow" pitchFamily="34" charset="0"/>
              </a:rPr>
              <a:t>Guia do DETRAN/Lacre</a:t>
            </a:r>
            <a:endParaRPr lang="pt-BR" sz="2400" dirty="0">
              <a:latin typeface="Arial Narrow" pitchFamily="34" charset="0"/>
            </a:endParaRPr>
          </a:p>
        </p:txBody>
      </p:sp>
      <p:sp>
        <p:nvSpPr>
          <p:cNvPr id="11" name="CaixaDeTexto 10"/>
          <p:cNvSpPr txBox="1">
            <a:spLocks noChangeArrowheads="1"/>
          </p:cNvSpPr>
          <p:nvPr/>
        </p:nvSpPr>
        <p:spPr bwMode="auto">
          <a:xfrm>
            <a:off x="3466832" y="2858244"/>
            <a:ext cx="297737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400" dirty="0" smtClean="0">
                <a:latin typeface="Arial Narrow" pitchFamily="34" charset="0"/>
              </a:rPr>
              <a:t>R$ 20,00 a 50,00</a:t>
            </a:r>
            <a:endParaRPr lang="pt-BR" sz="2400" dirty="0">
              <a:latin typeface="Arial Narrow" pitchFamily="34" charset="0"/>
            </a:endParaRPr>
          </a:p>
        </p:txBody>
      </p:sp>
      <p:sp>
        <p:nvSpPr>
          <p:cNvPr id="12" name="CaixaDeTexto 5"/>
          <p:cNvSpPr txBox="1">
            <a:spLocks noChangeArrowheads="1"/>
          </p:cNvSpPr>
          <p:nvPr/>
        </p:nvSpPr>
        <p:spPr bwMode="auto">
          <a:xfrm>
            <a:off x="395535" y="3492806"/>
            <a:ext cx="2952329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400" dirty="0" smtClean="0">
                <a:latin typeface="Arial Narrow" pitchFamily="34" charset="0"/>
              </a:rPr>
              <a:t>Despachante</a:t>
            </a:r>
            <a:endParaRPr lang="pt-BR" sz="2400" dirty="0">
              <a:latin typeface="Arial Narrow" pitchFamily="34" charset="0"/>
            </a:endParaRPr>
          </a:p>
        </p:txBody>
      </p:sp>
      <p:sp>
        <p:nvSpPr>
          <p:cNvPr id="13" name="CaixaDeTexto 12"/>
          <p:cNvSpPr txBox="1">
            <a:spLocks noChangeArrowheads="1"/>
          </p:cNvSpPr>
          <p:nvPr/>
        </p:nvSpPr>
        <p:spPr bwMode="auto">
          <a:xfrm>
            <a:off x="3466833" y="3478801"/>
            <a:ext cx="297737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400" dirty="0" smtClean="0">
                <a:latin typeface="Arial Narrow" pitchFamily="34" charset="0"/>
              </a:rPr>
              <a:t>R$ 100,00 a 150,00</a:t>
            </a:r>
            <a:endParaRPr lang="pt-BR" sz="2400" dirty="0">
              <a:latin typeface="Arial Narrow" pitchFamily="34" charset="0"/>
            </a:endParaRPr>
          </a:p>
        </p:txBody>
      </p:sp>
      <p:sp>
        <p:nvSpPr>
          <p:cNvPr id="14" name="CaixaDeTexto 5"/>
          <p:cNvSpPr txBox="1">
            <a:spLocks noChangeArrowheads="1"/>
          </p:cNvSpPr>
          <p:nvPr/>
        </p:nvSpPr>
        <p:spPr bwMode="auto">
          <a:xfrm>
            <a:off x="395535" y="4116698"/>
            <a:ext cx="2952329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400" dirty="0" smtClean="0">
                <a:latin typeface="Arial Narrow" pitchFamily="34" charset="0"/>
              </a:rPr>
              <a:t>Valor da Placa</a:t>
            </a:r>
            <a:endParaRPr lang="pt-BR" sz="2400" dirty="0">
              <a:latin typeface="Arial Narrow" pitchFamily="34" charset="0"/>
            </a:endParaRPr>
          </a:p>
        </p:txBody>
      </p:sp>
      <p:sp>
        <p:nvSpPr>
          <p:cNvPr id="15" name="CaixaDeTexto 14"/>
          <p:cNvSpPr txBox="1">
            <a:spLocks noChangeArrowheads="1"/>
          </p:cNvSpPr>
          <p:nvPr/>
        </p:nvSpPr>
        <p:spPr bwMode="auto">
          <a:xfrm>
            <a:off x="3466833" y="4102693"/>
            <a:ext cx="297737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400" dirty="0" smtClean="0">
                <a:latin typeface="Arial Narrow" pitchFamily="34" charset="0"/>
              </a:rPr>
              <a:t>R$ 70,00</a:t>
            </a:r>
            <a:endParaRPr lang="pt-BR" sz="2400" dirty="0">
              <a:latin typeface="Arial Narrow" pitchFamily="34" charset="0"/>
            </a:endParaRPr>
          </a:p>
        </p:txBody>
      </p:sp>
      <p:sp>
        <p:nvSpPr>
          <p:cNvPr id="16" name="CaixaDeTexto 5"/>
          <p:cNvSpPr txBox="1">
            <a:spLocks noChangeArrowheads="1"/>
          </p:cNvSpPr>
          <p:nvPr/>
        </p:nvSpPr>
        <p:spPr bwMode="auto">
          <a:xfrm>
            <a:off x="383629" y="4730763"/>
            <a:ext cx="2952329" cy="523220"/>
          </a:xfrm>
          <a:prstGeom prst="rect">
            <a:avLst/>
          </a:prstGeom>
          <a:solidFill>
            <a:srgbClr val="C00000"/>
          </a:solidFill>
          <a:ln w="9525">
            <a:solidFill>
              <a:srgbClr val="C00000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Arial Narrow" pitchFamily="34" charset="0"/>
              </a:rPr>
              <a:t>Total</a:t>
            </a:r>
            <a:endParaRPr lang="pt-BR" sz="28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7" name="CaixaDeTexto 16"/>
          <p:cNvSpPr txBox="1">
            <a:spLocks noChangeArrowheads="1"/>
          </p:cNvSpPr>
          <p:nvPr/>
        </p:nvSpPr>
        <p:spPr bwMode="auto">
          <a:xfrm>
            <a:off x="3454927" y="4716758"/>
            <a:ext cx="2977375" cy="523220"/>
          </a:xfrm>
          <a:prstGeom prst="rect">
            <a:avLst/>
          </a:prstGeom>
          <a:solidFill>
            <a:srgbClr val="FBCECD"/>
          </a:solidFill>
          <a:ln w="9525">
            <a:solidFill>
              <a:srgbClr val="FBCECD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800" b="1" dirty="0" smtClean="0">
                <a:latin typeface="Arial Narrow" pitchFamily="34" charset="0"/>
              </a:rPr>
              <a:t>R$ 360,30 a 520,00</a:t>
            </a:r>
            <a:endParaRPr lang="pt-BR" sz="2800" b="1" dirty="0">
              <a:latin typeface="Arial Narrow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444208" y="3012132"/>
            <a:ext cx="20253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pt-BR"/>
            </a:defPPr>
            <a:lvl1pPr>
              <a:defRPr sz="2400">
                <a:solidFill>
                  <a:srgbClr val="000000"/>
                </a:solidFill>
                <a:latin typeface="Arial Narrow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t-BR" sz="1400" dirty="0"/>
              <a:t>Valor variável (cada Estado)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6444208" y="3631311"/>
            <a:ext cx="20253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pt-BR"/>
            </a:defPPr>
            <a:lvl1pPr>
              <a:defRPr sz="2400">
                <a:solidFill>
                  <a:srgbClr val="000000"/>
                </a:solidFill>
                <a:latin typeface="Arial Narrow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t-BR" sz="1400" dirty="0"/>
              <a:t>Valor variável (cada Estado)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6444208" y="4270586"/>
            <a:ext cx="89639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pt-BR"/>
            </a:defPPr>
            <a:lvl1pPr>
              <a:defRPr sz="2400">
                <a:solidFill>
                  <a:srgbClr val="000000"/>
                </a:solidFill>
                <a:latin typeface="Arial Narrow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t-BR" sz="1400" dirty="0" smtClean="0"/>
              <a:t>Facultativo</a:t>
            </a:r>
            <a:endParaRPr lang="pt-BR" sz="1400" dirty="0"/>
          </a:p>
        </p:txBody>
      </p:sp>
      <p:sp>
        <p:nvSpPr>
          <p:cNvPr id="21" name="Retângulo 20"/>
          <p:cNvSpPr/>
          <p:nvPr/>
        </p:nvSpPr>
        <p:spPr>
          <a:xfrm>
            <a:off x="383629" y="5589240"/>
            <a:ext cx="808594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rgbClr val="000000"/>
                </a:solidFill>
                <a:latin typeface="Arial Narrow" pitchFamily="34" charset="0"/>
              </a:rPr>
              <a:t>As concessionárias prestam este serviço, porém cobram </a:t>
            </a:r>
            <a:r>
              <a:rPr lang="pt-BR" sz="2000" dirty="0" smtClean="0">
                <a:solidFill>
                  <a:srgbClr val="000000"/>
                </a:solidFill>
                <a:latin typeface="Arial Narrow" pitchFamily="34" charset="0"/>
              </a:rPr>
              <a:t>em </a:t>
            </a:r>
            <a:r>
              <a:rPr lang="pt-BR" sz="2000" dirty="0">
                <a:solidFill>
                  <a:srgbClr val="000000"/>
                </a:solidFill>
                <a:latin typeface="Arial Narrow" pitchFamily="34" charset="0"/>
              </a:rPr>
              <a:t>média 30% a </a:t>
            </a:r>
            <a:r>
              <a:rPr lang="pt-BR" sz="2000" dirty="0" smtClean="0">
                <a:solidFill>
                  <a:srgbClr val="000000"/>
                </a:solidFill>
                <a:latin typeface="Arial Narrow" pitchFamily="34" charset="0"/>
              </a:rPr>
              <a:t>mais.</a:t>
            </a:r>
          </a:p>
          <a:p>
            <a:pPr algn="ctr"/>
            <a:r>
              <a:rPr lang="pt-BR" sz="2000" dirty="0" smtClean="0">
                <a:solidFill>
                  <a:srgbClr val="000000"/>
                </a:solidFill>
                <a:latin typeface="Arial Narrow" pitchFamily="34" charset="0"/>
              </a:rPr>
              <a:t> (R</a:t>
            </a:r>
            <a:r>
              <a:rPr lang="pt-BR" sz="2000" dirty="0">
                <a:solidFill>
                  <a:srgbClr val="000000"/>
                </a:solidFill>
                <a:latin typeface="Arial Narrow" pitchFamily="34" charset="0"/>
              </a:rPr>
              <a:t>$ 500,00 – R$ </a:t>
            </a:r>
            <a:r>
              <a:rPr lang="pt-BR" sz="2000" dirty="0" smtClean="0">
                <a:solidFill>
                  <a:srgbClr val="000000"/>
                </a:solidFill>
                <a:latin typeface="Arial Narrow" pitchFamily="34" charset="0"/>
              </a:rPr>
              <a:t>1.000,00)</a:t>
            </a:r>
            <a:endParaRPr lang="pt-BR" sz="2000" dirty="0">
              <a:solidFill>
                <a:srgbClr val="00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0865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5"/>
          <p:cNvSpPr txBox="1">
            <a:spLocks noChangeArrowheads="1"/>
          </p:cNvSpPr>
          <p:nvPr/>
        </p:nvSpPr>
        <p:spPr bwMode="auto">
          <a:xfrm>
            <a:off x="971465" y="1892380"/>
            <a:ext cx="7201070" cy="830997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lvl="0" algn="ctr"/>
            <a:r>
              <a:rPr lang="pt-BR" sz="2400" b="1" dirty="0">
                <a:latin typeface="Arial Narrow" pitchFamily="34" charset="0"/>
              </a:rPr>
              <a:t>Preencher e imprimir a </a:t>
            </a:r>
            <a:r>
              <a:rPr lang="pt-BR" sz="2400" b="1" dirty="0" smtClean="0">
                <a:latin typeface="Arial Narrow" pitchFamily="34" charset="0"/>
              </a:rPr>
              <a:t>ficha </a:t>
            </a:r>
            <a:r>
              <a:rPr lang="pt-BR" sz="2400" b="1" dirty="0">
                <a:latin typeface="Arial Narrow" pitchFamily="34" charset="0"/>
              </a:rPr>
              <a:t>de cadastro e a guia de arrecadação (DAE), no valor de R$ </a:t>
            </a:r>
            <a:r>
              <a:rPr lang="pt-BR" sz="2400" b="1" dirty="0" smtClean="0">
                <a:latin typeface="Arial Narrow" pitchFamily="34" charset="0"/>
              </a:rPr>
              <a:t>99,71</a:t>
            </a:r>
            <a:endParaRPr lang="pt-BR" sz="2400" b="1" dirty="0">
              <a:latin typeface="Arial Narrow" pitchFamily="34" charset="0"/>
            </a:endParaRPr>
          </a:p>
        </p:txBody>
      </p:sp>
      <p:sp>
        <p:nvSpPr>
          <p:cNvPr id="4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Arial Narrow" pitchFamily="34" charset="0"/>
              </a:rPr>
              <a:t>Passo a Passo do Emplacamento</a:t>
            </a:r>
            <a:endParaRPr lang="pt-BR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7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13660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rgbClr val="000000"/>
                </a:solidFill>
                <a:latin typeface="Arial Narrow" pitchFamily="34" charset="0"/>
              </a:rPr>
              <a:t>Simulação</a:t>
            </a:r>
            <a:endParaRPr lang="pt-BR" sz="2400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9" name="CaixaDeTexto 5"/>
          <p:cNvSpPr txBox="1">
            <a:spLocks noChangeArrowheads="1"/>
          </p:cNvSpPr>
          <p:nvPr/>
        </p:nvSpPr>
        <p:spPr bwMode="auto">
          <a:xfrm>
            <a:off x="969651" y="3083476"/>
            <a:ext cx="7202750" cy="156966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400" b="1" dirty="0" smtClean="0">
                <a:latin typeface="Arial Narrow" pitchFamily="34" charset="0"/>
              </a:rPr>
              <a:t>Documentos necessários:</a:t>
            </a:r>
          </a:p>
          <a:p>
            <a:pPr algn="ctr"/>
            <a:r>
              <a:rPr lang="pt-BR" b="1" dirty="0" smtClean="0">
                <a:latin typeface="Arial Narrow" pitchFamily="34" charset="0"/>
              </a:rPr>
              <a:t>Identidade </a:t>
            </a:r>
            <a:r>
              <a:rPr lang="pt-BR" b="1" dirty="0">
                <a:latin typeface="Arial Narrow" pitchFamily="34" charset="0"/>
              </a:rPr>
              <a:t>e CPF (originais e fotocópias) </a:t>
            </a:r>
            <a:endParaRPr lang="pt-BR" b="1" dirty="0" smtClean="0">
              <a:latin typeface="Arial Narrow" pitchFamily="34" charset="0"/>
            </a:endParaRPr>
          </a:p>
          <a:p>
            <a:pPr algn="ctr"/>
            <a:r>
              <a:rPr lang="pt-BR" b="1" dirty="0" smtClean="0">
                <a:latin typeface="Arial Narrow" pitchFamily="34" charset="0"/>
              </a:rPr>
              <a:t>ou </a:t>
            </a:r>
            <a:r>
              <a:rPr lang="pt-BR" b="1" dirty="0">
                <a:latin typeface="Arial Narrow" pitchFamily="34" charset="0"/>
              </a:rPr>
              <a:t>CNPJ (caso de pessoa jurídica</a:t>
            </a:r>
            <a:r>
              <a:rPr lang="pt-BR" b="1" dirty="0" smtClean="0">
                <a:latin typeface="Arial Narrow" pitchFamily="34" charset="0"/>
              </a:rPr>
              <a:t>)</a:t>
            </a:r>
          </a:p>
          <a:p>
            <a:pPr algn="ctr"/>
            <a:r>
              <a:rPr lang="pt-BR" b="1" dirty="0" smtClean="0">
                <a:latin typeface="Arial Narrow" pitchFamily="34" charset="0"/>
              </a:rPr>
              <a:t>Primeira </a:t>
            </a:r>
            <a:r>
              <a:rPr lang="pt-BR" b="1" dirty="0">
                <a:latin typeface="Arial Narrow" pitchFamily="34" charset="0"/>
              </a:rPr>
              <a:t>via da nota fiscal e decalque legível do chassi, que pode ser pedido na concessionária no momento de retirada do </a:t>
            </a:r>
            <a:r>
              <a:rPr lang="pt-BR" b="1" dirty="0" smtClean="0">
                <a:latin typeface="Arial Narrow" pitchFamily="34" charset="0"/>
              </a:rPr>
              <a:t>veículo</a:t>
            </a:r>
            <a:endParaRPr lang="pt-BR" b="1" dirty="0">
              <a:latin typeface="Arial Narrow" pitchFamily="34" charset="0"/>
            </a:endParaRPr>
          </a:p>
        </p:txBody>
      </p:sp>
      <p:sp>
        <p:nvSpPr>
          <p:cNvPr id="13" name="CaixaDeTexto 5"/>
          <p:cNvSpPr txBox="1">
            <a:spLocks noChangeArrowheads="1"/>
          </p:cNvSpPr>
          <p:nvPr/>
        </p:nvSpPr>
        <p:spPr bwMode="auto">
          <a:xfrm>
            <a:off x="1004467" y="4983559"/>
            <a:ext cx="7201070" cy="461665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2400" b="1">
                <a:solidFill>
                  <a:srgbClr val="000000"/>
                </a:solidFill>
                <a:latin typeface="Arial Narrow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t-BR" dirty="0"/>
              <a:t>Efetuar o pagamento do seguro obrigatório</a:t>
            </a:r>
          </a:p>
        </p:txBody>
      </p:sp>
      <p:sp>
        <p:nvSpPr>
          <p:cNvPr id="14" name="CaixaDeTexto 5"/>
          <p:cNvSpPr txBox="1">
            <a:spLocks noChangeArrowheads="1"/>
          </p:cNvSpPr>
          <p:nvPr/>
        </p:nvSpPr>
        <p:spPr bwMode="auto">
          <a:xfrm>
            <a:off x="969517" y="5847655"/>
            <a:ext cx="7201070" cy="461665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2400" b="1">
                <a:solidFill>
                  <a:srgbClr val="000000"/>
                </a:solidFill>
                <a:latin typeface="Arial Narrow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t-BR" dirty="0"/>
              <a:t>Efetuar o pagamento da taxa do DETRAN /lacre</a:t>
            </a:r>
          </a:p>
        </p:txBody>
      </p:sp>
    </p:spTree>
    <p:extLst>
      <p:ext uri="{BB962C8B-B14F-4D97-AF65-F5344CB8AC3E}">
        <p14:creationId xmlns:p14="http://schemas.microsoft.com/office/powerpoint/2010/main" val="40457203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s de apresentação de exemplo">
  <a:themeElements>
    <a:clrScheme name="">
      <a:dk1>
        <a:srgbClr val="0F4334"/>
      </a:dk1>
      <a:lt1>
        <a:srgbClr val="FFFFFF"/>
      </a:lt1>
      <a:dk2>
        <a:srgbClr val="43BD4C"/>
      </a:dk2>
      <a:lt2>
        <a:srgbClr val="F0F7BD"/>
      </a:lt2>
      <a:accent1>
        <a:srgbClr val="B2B838"/>
      </a:accent1>
      <a:accent2>
        <a:srgbClr val="E68B30"/>
      </a:accent2>
      <a:accent3>
        <a:srgbClr val="FFFFFF"/>
      </a:accent3>
      <a:accent4>
        <a:srgbClr val="0B382B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lides de apresentação de exemp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lides de apresentação de exemplo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3">
        <a:dk1>
          <a:srgbClr val="152A83"/>
        </a:dk1>
        <a:lt1>
          <a:srgbClr val="FFFFFF"/>
        </a:lt1>
        <a:dk2>
          <a:srgbClr val="0066CC"/>
        </a:dk2>
        <a:lt2>
          <a:srgbClr val="9CD5F4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lides de apresentação de exemplo">
  <a:themeElements>
    <a:clrScheme name="">
      <a:dk1>
        <a:srgbClr val="0F4334"/>
      </a:dk1>
      <a:lt1>
        <a:srgbClr val="FFFFFF"/>
      </a:lt1>
      <a:dk2>
        <a:srgbClr val="43BD4C"/>
      </a:dk2>
      <a:lt2>
        <a:srgbClr val="F0F7BD"/>
      </a:lt2>
      <a:accent1>
        <a:srgbClr val="B2B838"/>
      </a:accent1>
      <a:accent2>
        <a:srgbClr val="E68B30"/>
      </a:accent2>
      <a:accent3>
        <a:srgbClr val="FFFFFF"/>
      </a:accent3>
      <a:accent4>
        <a:srgbClr val="0B382B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lides de apresentação de exemp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lides de apresentação de exemplo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3">
        <a:dk1>
          <a:srgbClr val="152A83"/>
        </a:dk1>
        <a:lt1>
          <a:srgbClr val="FFFFFF"/>
        </a:lt1>
        <a:dk2>
          <a:srgbClr val="0066CC"/>
        </a:dk2>
        <a:lt2>
          <a:srgbClr val="9CD5F4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lides de apresentação de exemplo">
  <a:themeElements>
    <a:clrScheme name="">
      <a:dk1>
        <a:srgbClr val="0F4334"/>
      </a:dk1>
      <a:lt1>
        <a:srgbClr val="FFFFFF"/>
      </a:lt1>
      <a:dk2>
        <a:srgbClr val="43BD4C"/>
      </a:dk2>
      <a:lt2>
        <a:srgbClr val="F0F7BD"/>
      </a:lt2>
      <a:accent1>
        <a:srgbClr val="B2B838"/>
      </a:accent1>
      <a:accent2>
        <a:srgbClr val="E68B30"/>
      </a:accent2>
      <a:accent3>
        <a:srgbClr val="FFFFFF"/>
      </a:accent3>
      <a:accent4>
        <a:srgbClr val="0B382B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lides de apresentação de exemp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lides de apresentação de exemplo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3">
        <a:dk1>
          <a:srgbClr val="152A83"/>
        </a:dk1>
        <a:lt1>
          <a:srgbClr val="FFFFFF"/>
        </a:lt1>
        <a:dk2>
          <a:srgbClr val="0066CC"/>
        </a:dk2>
        <a:lt2>
          <a:srgbClr val="9CD5F4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31857</TotalTime>
  <Words>1531</Words>
  <Application>Microsoft Office PowerPoint</Application>
  <PresentationFormat>Apresentação na tela (4:3)</PresentationFormat>
  <Paragraphs>121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22</vt:i4>
      </vt:variant>
    </vt:vector>
  </HeadingPairs>
  <TitlesOfParts>
    <vt:vector size="25" baseType="lpstr">
      <vt:lpstr>Slides de apresentação de exemplo</vt:lpstr>
      <vt:lpstr>1_Slides de apresentação de exemplo</vt:lpstr>
      <vt:lpstr>2_Slides de apresentação de exemplo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Cuidados na circulação de máquinas agrícolas.</vt:lpstr>
      <vt:lpstr>Apresentação do PowerPoint</vt:lpstr>
      <vt:lpstr>Apresentação do PowerPoint</vt:lpstr>
      <vt:lpstr>Apresentação do PowerPoint</vt:lpstr>
      <vt:lpstr>Apresentação do PowerPoint</vt:lpstr>
      <vt:lpstr>  DO REGISTRO DE VEÍCULOS   (CÓDIGO DE TRÂNSITO BRASILEIRO)</vt:lpstr>
      <vt:lpstr>Apresentação do PowerPoint</vt:lpstr>
      <vt:lpstr>Apresentação do PowerPoint</vt:lpstr>
      <vt:lpstr>Apresentação do PowerPoint</vt:lpstr>
      <vt:lpstr>MERCOSUL/GMC/RES. Nº 88/94  REGULAMENTO TÉCNICO SOBRE CARACTERÍSTICAS DE PLACAS DE IDENTIFICAÇÃO DE VEÍCULOS </vt:lpstr>
      <vt:lpstr>Foi assim que a torcida do Guingamp invadiu Paris para conquistar a Copa da França. 04/05/2014.</vt:lpstr>
      <vt:lpstr>Foi assim que a torcida do Guingamp invadiu Paris para conquistar a Copa da França. 04/05/2014.</vt:lpstr>
      <vt:lpstr>Tratores nas ruas da Alemanha. UE: produtores fazem novo protesto contra baixos preços. </vt:lpstr>
      <vt:lpstr>Apresentação do PowerPoint</vt:lpstr>
      <vt:lpstr>Apresentação do PowerPoint</vt:lpstr>
      <vt:lpstr>Apresentação do PowerPoint</vt:lpstr>
    </vt:vector>
  </TitlesOfParts>
  <Company>CTIS Informática Ltda.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Jander Vasconcelos</dc:creator>
  <cp:lastModifiedBy>Anaximandro Doudement Almeida</cp:lastModifiedBy>
  <cp:revision>1293</cp:revision>
  <cp:lastPrinted>2015-05-04T18:22:12Z</cp:lastPrinted>
  <dcterms:created xsi:type="dcterms:W3CDTF">2004-06-07T14:30:47Z</dcterms:created>
  <dcterms:modified xsi:type="dcterms:W3CDTF">2015-05-04T18:29:08Z</dcterms:modified>
</cp:coreProperties>
</file>