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68" r:id="rId2"/>
    <p:sldId id="298" r:id="rId3"/>
    <p:sldId id="259" r:id="rId4"/>
    <p:sldId id="297" r:id="rId5"/>
    <p:sldId id="290" r:id="rId6"/>
    <p:sldId id="257" r:id="rId7"/>
    <p:sldId id="258" r:id="rId8"/>
    <p:sldId id="291" r:id="rId9"/>
    <p:sldId id="262" r:id="rId10"/>
    <p:sldId id="263" r:id="rId11"/>
    <p:sldId id="293" r:id="rId12"/>
    <p:sldId id="271" r:id="rId13"/>
    <p:sldId id="264" r:id="rId14"/>
    <p:sldId id="294" r:id="rId15"/>
    <p:sldId id="266" r:id="rId16"/>
    <p:sldId id="295" r:id="rId17"/>
    <p:sldId id="265" r:id="rId18"/>
    <p:sldId id="273" r:id="rId19"/>
    <p:sldId id="296" r:id="rId20"/>
    <p:sldId id="267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Playfair Display" panose="000005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eF4qEVABn0LyuzcNiV1TQn7P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80" autoAdjust="0"/>
  </p:normalViewPr>
  <p:slideViewPr>
    <p:cSldViewPr snapToGrid="0">
      <p:cViewPr varScale="1">
        <p:scale>
          <a:sx n="132" d="100"/>
          <a:sy n="132" d="100"/>
        </p:scale>
        <p:origin x="93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86c0579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86c05796_0_5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65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8082BFA-7EBA-7A69-9E03-C7B88C0CB85E}"/>
              </a:ext>
            </a:extLst>
          </p:cNvPr>
          <p:cNvSpPr txBox="1"/>
          <p:nvPr/>
        </p:nvSpPr>
        <p:spPr>
          <a:xfrm>
            <a:off x="2078264" y="2911320"/>
            <a:ext cx="298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Plano Nacional de Educação 2024 - 2034</a:t>
            </a:r>
          </a:p>
        </p:txBody>
      </p:sp>
    </p:spTree>
    <p:extLst>
      <p:ext uri="{BB962C8B-B14F-4D97-AF65-F5344CB8AC3E}">
        <p14:creationId xmlns:p14="http://schemas.microsoft.com/office/powerpoint/2010/main" val="381927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059C-BB0E-E398-00ED-2C8F5122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608" y="343009"/>
            <a:ext cx="7543800" cy="299546"/>
          </a:xfrm>
        </p:spPr>
        <p:txBody>
          <a:bodyPr>
            <a:noAutofit/>
          </a:bodyPr>
          <a:lstStyle/>
          <a:p>
            <a:r>
              <a:rPr lang="pt-BR" sz="2625" b="1" dirty="0"/>
              <a:t>Metodologia de Análise de Problema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173C0-4EEA-DA59-562B-A5C96A39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849086"/>
            <a:ext cx="8438493" cy="4180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/>
              <a:t> </a:t>
            </a:r>
            <a:r>
              <a:rPr lang="pt-BR" sz="9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75" b="1" dirty="0"/>
              <a:t>Etapas da Definição do Problema: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875" b="1" dirty="0"/>
          </a:p>
          <a:p>
            <a:pPr marL="535781" lvl="1" indent="-342900">
              <a:buFont typeface="+mj-lt"/>
              <a:buAutoNum type="arabicPeriod"/>
            </a:pPr>
            <a:endParaRPr lang="pt-BR" sz="1875" dirty="0"/>
          </a:p>
          <a:p>
            <a:pPr marL="192881" lvl="1" indent="0">
              <a:buNone/>
            </a:pPr>
            <a:endParaRPr lang="pt-BR" sz="1875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2137C94-F6FD-FC80-CAE2-9D0B5ED31FEF}"/>
              </a:ext>
            </a:extLst>
          </p:cNvPr>
          <p:cNvSpPr/>
          <p:nvPr/>
        </p:nvSpPr>
        <p:spPr>
          <a:xfrm>
            <a:off x="2170652" y="1594288"/>
            <a:ext cx="2435772" cy="9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50" dirty="0">
                <a:solidFill>
                  <a:schemeClr val="accent2"/>
                </a:solidFill>
              </a:rPr>
              <a:t>Formulação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EACD42-1FE4-AF82-C827-12924719770B}"/>
              </a:ext>
            </a:extLst>
          </p:cNvPr>
          <p:cNvSpPr/>
          <p:nvPr/>
        </p:nvSpPr>
        <p:spPr>
          <a:xfrm>
            <a:off x="2170652" y="2739256"/>
            <a:ext cx="2435772" cy="9636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50" dirty="0">
                <a:solidFill>
                  <a:schemeClr val="accent2"/>
                </a:solidFill>
              </a:rPr>
              <a:t>Descrição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47DC558-3757-3087-ABC2-49C54DB7B365}"/>
              </a:ext>
            </a:extLst>
          </p:cNvPr>
          <p:cNvSpPr/>
          <p:nvPr/>
        </p:nvSpPr>
        <p:spPr>
          <a:xfrm>
            <a:off x="2170652" y="3884228"/>
            <a:ext cx="2435772" cy="9636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50" dirty="0">
                <a:solidFill>
                  <a:schemeClr val="accent2"/>
                </a:solidFill>
              </a:rPr>
              <a:t>Explicação</a:t>
            </a:r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id="{61D108C8-E2D4-0C63-B055-21CF2C6BA390}"/>
              </a:ext>
            </a:extLst>
          </p:cNvPr>
          <p:cNvSpPr/>
          <p:nvPr/>
        </p:nvSpPr>
        <p:spPr>
          <a:xfrm>
            <a:off x="1340069" y="1530677"/>
            <a:ext cx="165539" cy="3317219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11" name="Estrela: 12 Pontas 10">
            <a:extLst>
              <a:ext uri="{FF2B5EF4-FFF2-40B4-BE49-F238E27FC236}">
                <a16:creationId xmlns:a16="http://schemas.microsoft.com/office/drawing/2014/main" id="{42FF11E3-18A0-B551-071A-DE59C7DF031A}"/>
              </a:ext>
            </a:extLst>
          </p:cNvPr>
          <p:cNvSpPr/>
          <p:nvPr/>
        </p:nvSpPr>
        <p:spPr>
          <a:xfrm>
            <a:off x="323193" y="1447800"/>
            <a:ext cx="1002162" cy="3490747"/>
          </a:xfrm>
          <a:prstGeom prst="star12">
            <a:avLst>
              <a:gd name="adj" fmla="val 361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300" dirty="0"/>
              <a:t>PROBLEMA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D9FD48-DE61-DCCD-D202-F132B729CA41}"/>
              </a:ext>
            </a:extLst>
          </p:cNvPr>
          <p:cNvSpPr txBox="1"/>
          <p:nvPr/>
        </p:nvSpPr>
        <p:spPr>
          <a:xfrm>
            <a:off x="4893618" y="1914539"/>
            <a:ext cx="392718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dirty="0"/>
              <a:t>De qual problema estamos falando?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AB8B9EF-82F5-533A-BF6C-04295DD06674}"/>
              </a:ext>
            </a:extLst>
          </p:cNvPr>
          <p:cNvSpPr txBox="1"/>
          <p:nvPr/>
        </p:nvSpPr>
        <p:spPr>
          <a:xfrm>
            <a:off x="4893619" y="2978366"/>
            <a:ext cx="39508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dirty="0"/>
              <a:t>Como o problema se manifesta na realidade?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FCCB865-6F23-CD3E-D199-9EB4BF392928}"/>
              </a:ext>
            </a:extLst>
          </p:cNvPr>
          <p:cNvSpPr txBox="1"/>
          <p:nvPr/>
        </p:nvSpPr>
        <p:spPr>
          <a:xfrm>
            <a:off x="4893618" y="4144179"/>
            <a:ext cx="39508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dirty="0"/>
              <a:t>Quais as causas do problema?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08BD7584-69CE-6B02-6098-68A1DC7CBC24}"/>
              </a:ext>
            </a:extLst>
          </p:cNvPr>
          <p:cNvSpPr/>
          <p:nvPr/>
        </p:nvSpPr>
        <p:spPr>
          <a:xfrm>
            <a:off x="1422838" y="1601402"/>
            <a:ext cx="676079" cy="3175767"/>
          </a:xfrm>
          <a:prstGeom prst="downArrow">
            <a:avLst/>
          </a:prstGeom>
          <a:gradFill flip="none" rotWithShape="1">
            <a:gsLst>
              <a:gs pos="100000">
                <a:srgbClr val="5D988F"/>
              </a:gs>
              <a:gs pos="100000">
                <a:srgbClr val="3F7282"/>
              </a:gs>
              <a:gs pos="0">
                <a:srgbClr val="002060"/>
              </a:gs>
              <a:gs pos="100000">
                <a:schemeClr val="accent6">
                  <a:lumMod val="89000"/>
                </a:schemeClr>
              </a:gs>
              <a:gs pos="100000">
                <a:srgbClr val="4B7B75"/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050" dirty="0"/>
              <a:t>ETAPAS   DA   DEFINIÇÃO  DO  PROBLEMA</a:t>
            </a:r>
          </a:p>
        </p:txBody>
      </p:sp>
    </p:spTree>
    <p:extLst>
      <p:ext uri="{BB962C8B-B14F-4D97-AF65-F5344CB8AC3E}">
        <p14:creationId xmlns:p14="http://schemas.microsoft.com/office/powerpoint/2010/main" val="108371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059C-BB0E-E398-00ED-2C8F5122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40" y="528145"/>
            <a:ext cx="7543800" cy="299546"/>
          </a:xfrm>
        </p:spPr>
        <p:txBody>
          <a:bodyPr>
            <a:noAutofit/>
          </a:bodyPr>
          <a:lstStyle/>
          <a:p>
            <a:pPr algn="ctr"/>
            <a:r>
              <a:rPr lang="pt-BR" sz="2625" b="1" dirty="0">
                <a:solidFill>
                  <a:srgbClr val="0070C0"/>
                </a:solidFill>
              </a:rPr>
              <a:t>Metodologia de Análise do Problema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173C0-4EEA-DA59-562B-A5C96A39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677918"/>
            <a:ext cx="8438493" cy="3883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/>
              <a:t> </a:t>
            </a:r>
            <a:r>
              <a:rPr lang="pt-BR" sz="900" b="1" dirty="0"/>
              <a:t> </a:t>
            </a:r>
          </a:p>
          <a:p>
            <a:pPr marL="0" indent="0" algn="ctr">
              <a:buNone/>
            </a:pPr>
            <a:endParaRPr lang="pt-BR" sz="1875" b="1" dirty="0"/>
          </a:p>
          <a:p>
            <a:pPr marL="0" indent="0" algn="ctr">
              <a:buNone/>
            </a:pPr>
            <a:r>
              <a:rPr lang="pt-BR" sz="1875" b="1" dirty="0"/>
              <a:t>“Se eu tivesse uma hora para salvar o mundo, gastaria 55 minutos definindo o problema e somente 5 minutos encontrando a solução.”</a:t>
            </a:r>
          </a:p>
          <a:p>
            <a:pPr marL="0" indent="0">
              <a:buNone/>
            </a:pPr>
            <a:r>
              <a:rPr lang="pt-BR" sz="900" b="1" dirty="0"/>
              <a:t>   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pt-BR" sz="1875" b="1" dirty="0"/>
              <a:t>Albert Einstein</a:t>
            </a:r>
          </a:p>
          <a:p>
            <a:pPr marL="0" indent="0">
              <a:buNone/>
            </a:pPr>
            <a:endParaRPr lang="pt-BR" sz="1875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75" dirty="0"/>
              <a:t> Uma vez que uma questão tenha sido reconhecida como um problema, ele precisa ser definido.</a:t>
            </a:r>
          </a:p>
          <a:p>
            <a:pPr marL="0" indent="0">
              <a:buNone/>
            </a:pPr>
            <a:endParaRPr lang="pt-BR" sz="135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75" dirty="0"/>
              <a:t> Como um problema é definido determina como ele será abordado.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645092-CCFE-A190-524D-2DE84B435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374945" y="4475638"/>
            <a:ext cx="1578769" cy="47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13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EB2E6-EB8E-BAAC-7D06-795951C1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316960"/>
            <a:ext cx="8481060" cy="38673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b="1" dirty="0">
                <a:solidFill>
                  <a:srgbClr val="0070C0"/>
                </a:solidFill>
              </a:rPr>
              <a:t>Metodologia de Análise de Problema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7B8135B1-DB45-2964-D345-88F1F46BE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9" y="1288708"/>
            <a:ext cx="7550642" cy="3344465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1CC62DC-D9E6-6BF7-F9DA-6DB3F2682BD7}"/>
              </a:ext>
            </a:extLst>
          </p:cNvPr>
          <p:cNvSpPr txBox="1"/>
          <p:nvPr/>
        </p:nvSpPr>
        <p:spPr>
          <a:xfrm>
            <a:off x="236220" y="804345"/>
            <a:ext cx="8602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1500" dirty="0"/>
              <a:t>Visualização da Análise do Problema por meio da Árvore de Problema (Modelo lógico causal)</a:t>
            </a:r>
          </a:p>
        </p:txBody>
      </p:sp>
    </p:spTree>
    <p:extLst>
      <p:ext uri="{BB962C8B-B14F-4D97-AF65-F5344CB8AC3E}">
        <p14:creationId xmlns:p14="http://schemas.microsoft.com/office/powerpoint/2010/main" val="41740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059C-BB0E-E398-00ED-2C8F5122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7" y="458298"/>
            <a:ext cx="7543800" cy="299546"/>
          </a:xfrm>
        </p:spPr>
        <p:txBody>
          <a:bodyPr>
            <a:noAutofit/>
          </a:bodyPr>
          <a:lstStyle/>
          <a:p>
            <a:r>
              <a:rPr lang="pt-BR" sz="2625" b="1" dirty="0">
                <a:solidFill>
                  <a:srgbClr val="0070C0"/>
                </a:solidFill>
              </a:rPr>
              <a:t>Metodologia de Análise de Problema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173C0-4EEA-DA59-562B-A5C96A39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677917"/>
            <a:ext cx="8438493" cy="4007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/>
              <a:t> </a:t>
            </a:r>
            <a:r>
              <a:rPr lang="pt-BR" sz="900" b="1" dirty="0"/>
              <a:t> </a:t>
            </a:r>
          </a:p>
          <a:p>
            <a:pPr marL="0" indent="0">
              <a:buNone/>
            </a:pPr>
            <a:endParaRPr lang="pt-BR" sz="1875" b="1" dirty="0"/>
          </a:p>
          <a:p>
            <a:pPr marL="535781" lvl="1" indent="-342900">
              <a:buFont typeface="+mj-lt"/>
              <a:buAutoNum type="arabicPeriod"/>
            </a:pPr>
            <a:endParaRPr lang="pt-BR" sz="1875" dirty="0"/>
          </a:p>
          <a:p>
            <a:pPr marL="192881" lvl="1" indent="0">
              <a:buNone/>
            </a:pPr>
            <a:endParaRPr lang="pt-BR" sz="1875" dirty="0"/>
          </a:p>
        </p:txBody>
      </p:sp>
      <p:sp>
        <p:nvSpPr>
          <p:cNvPr id="4" name="Estrela: 12 Pontas 3">
            <a:extLst>
              <a:ext uri="{FF2B5EF4-FFF2-40B4-BE49-F238E27FC236}">
                <a16:creationId xmlns:a16="http://schemas.microsoft.com/office/drawing/2014/main" id="{0A8B9CFA-FF83-D027-38A8-01E8A7F1689E}"/>
              </a:ext>
            </a:extLst>
          </p:cNvPr>
          <p:cNvSpPr/>
          <p:nvPr/>
        </p:nvSpPr>
        <p:spPr>
          <a:xfrm rot="16200000">
            <a:off x="1509966" y="171014"/>
            <a:ext cx="1005052" cy="3090914"/>
          </a:xfrm>
          <a:prstGeom prst="star12">
            <a:avLst>
              <a:gd name="adj" fmla="val 361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sz="2625" dirty="0"/>
              <a:t>Problema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F48323-C5C0-BD9F-EC22-F1B305E1FD01}"/>
              </a:ext>
            </a:extLst>
          </p:cNvPr>
          <p:cNvSpPr txBox="1"/>
          <p:nvPr/>
        </p:nvSpPr>
        <p:spPr>
          <a:xfrm>
            <a:off x="382314" y="2478024"/>
            <a:ext cx="82892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pt-BR" sz="1650" b="1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1650" dirty="0"/>
              <a:t>Problema é uma CONDIÇÃO DA REALIDADE que se quer mudar.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t-BR" sz="165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t-BR" sz="165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1650" dirty="0"/>
              <a:t>O problema é socialmente construído (a definição do problema é tanto subjetiva quanto objetiva).</a:t>
            </a:r>
          </a:p>
          <a:p>
            <a:pPr marL="942975" lvl="2" indent="-257175" algn="just">
              <a:buFont typeface="Wingdings" panose="05000000000000000000" pitchFamily="2" charset="2"/>
              <a:buChar char="ü"/>
            </a:pPr>
            <a:endParaRPr lang="pt-BR" sz="1650" b="1" dirty="0">
              <a:solidFill>
                <a:srgbClr val="FF0000"/>
              </a:solidFill>
            </a:endParaRPr>
          </a:p>
          <a:p>
            <a:pPr marL="942975" lvl="2" indent="-257175" algn="just">
              <a:buFont typeface="Wingdings" panose="05000000000000000000" pitchFamily="2" charset="2"/>
              <a:buChar char="ü"/>
            </a:pPr>
            <a:r>
              <a:rPr lang="pt-BR" sz="1650" b="1" dirty="0">
                <a:solidFill>
                  <a:srgbClr val="FF0000"/>
                </a:solidFill>
              </a:rPr>
              <a:t>Problema NÃO é a falta de algo!</a:t>
            </a:r>
            <a:endParaRPr lang="pt-BR" sz="1650" b="1" dirty="0"/>
          </a:p>
        </p:txBody>
      </p:sp>
    </p:spTree>
    <p:extLst>
      <p:ext uri="{BB962C8B-B14F-4D97-AF65-F5344CB8AC3E}">
        <p14:creationId xmlns:p14="http://schemas.microsoft.com/office/powerpoint/2010/main" val="277860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059C-BB0E-E398-00ED-2C8F5122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7" y="458298"/>
            <a:ext cx="7543800" cy="299546"/>
          </a:xfrm>
        </p:spPr>
        <p:txBody>
          <a:bodyPr>
            <a:noAutofit/>
          </a:bodyPr>
          <a:lstStyle/>
          <a:p>
            <a:r>
              <a:rPr lang="pt-BR" sz="2625" b="1" dirty="0">
                <a:solidFill>
                  <a:srgbClr val="0070C0"/>
                </a:solidFill>
              </a:rPr>
              <a:t>Metodologia de Análise de Problema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173C0-4EEA-DA59-562B-A5C96A39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677917"/>
            <a:ext cx="8438493" cy="4351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/>
              <a:t> </a:t>
            </a:r>
            <a:r>
              <a:rPr lang="pt-BR" sz="900" b="1" dirty="0"/>
              <a:t> </a:t>
            </a:r>
          </a:p>
          <a:p>
            <a:pPr marL="0" indent="0">
              <a:buNone/>
            </a:pPr>
            <a:endParaRPr lang="pt-BR" sz="1875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2137C94-F6FD-FC80-CAE2-9D0B5ED31FEF}"/>
              </a:ext>
            </a:extLst>
          </p:cNvPr>
          <p:cNvSpPr/>
          <p:nvPr/>
        </p:nvSpPr>
        <p:spPr>
          <a:xfrm>
            <a:off x="382314" y="980688"/>
            <a:ext cx="3808424" cy="6164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chemeClr val="accent2"/>
                </a:solidFill>
              </a:rPr>
              <a:t>1. Formulação do problema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EDA09A-0CD5-B08C-1501-6EEB31912359}"/>
              </a:ext>
            </a:extLst>
          </p:cNvPr>
          <p:cNvSpPr txBox="1"/>
          <p:nvPr/>
        </p:nvSpPr>
        <p:spPr>
          <a:xfrm>
            <a:off x="583456" y="1778255"/>
            <a:ext cx="8136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1650" b="1" dirty="0"/>
              <a:t>É a identificação de qual problema estamos falando.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pt-BR" sz="1650" b="1" dirty="0"/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pt-BR" sz="1650" b="1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1650" b="1" dirty="0"/>
              <a:t>Exemplos: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FD06CA5D-5E1B-4D59-555D-774C0690B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36110"/>
              </p:ext>
            </p:extLst>
          </p:nvPr>
        </p:nvGraphicFramePr>
        <p:xfrm>
          <a:off x="423698" y="3041192"/>
          <a:ext cx="8379372" cy="161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686">
                  <a:extLst>
                    <a:ext uri="{9D8B030D-6E8A-4147-A177-3AD203B41FA5}">
                      <a16:colId xmlns:a16="http://schemas.microsoft.com/office/drawing/2014/main" val="1114108696"/>
                    </a:ext>
                  </a:extLst>
                </a:gridCol>
                <a:gridCol w="4189686">
                  <a:extLst>
                    <a:ext uri="{9D8B030D-6E8A-4147-A177-3AD203B41FA5}">
                      <a16:colId xmlns:a16="http://schemas.microsoft.com/office/drawing/2014/main" val="253615897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Problema bem formulado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Problema mal formulado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3839117"/>
                  </a:ext>
                </a:extLst>
              </a:tr>
              <a:tr h="428965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Crianças de 6 a 11 anos da área rural da região norte não frequentam a escola.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Falta de ônibus escolar.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4279028"/>
                  </a:ext>
                </a:extLst>
              </a:tr>
              <a:tr h="428965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Cerca de 55% das crianças não estão alfabetizadas ao final do 2º ano do ensino fundamental 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Formação deficiente dos professores alfabetizadores.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7985410"/>
                  </a:ext>
                </a:extLst>
              </a:tr>
              <a:tr h="428965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Há cerca de 330 mil crianças de 4 a 5 anos fora da escola.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Falta de unidades de pré-escola.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7448973"/>
                  </a:ext>
                </a:extLst>
              </a:tr>
            </a:tbl>
          </a:graphicData>
        </a:graphic>
      </p:graphicFrame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id="{5C3D3199-50AC-EFCA-0F91-CBD2A59EB21E}"/>
              </a:ext>
            </a:extLst>
          </p:cNvPr>
          <p:cNvSpPr/>
          <p:nvPr/>
        </p:nvSpPr>
        <p:spPr>
          <a:xfrm>
            <a:off x="6150078" y="743180"/>
            <a:ext cx="2993922" cy="2070150"/>
          </a:xfrm>
          <a:prstGeom prst="cloudCallou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rgbClr val="FF0000"/>
              </a:solidFill>
            </a:endParaRPr>
          </a:p>
          <a:p>
            <a:pPr algn="ctr"/>
            <a:r>
              <a:rPr lang="pt-BR" sz="1600" dirty="0">
                <a:solidFill>
                  <a:srgbClr val="FF0000"/>
                </a:solidFill>
              </a:rPr>
              <a:t>Problema não pode ser a falta de uma solução pré-concebida ou uma solução ineficaz</a:t>
            </a:r>
          </a:p>
        </p:txBody>
      </p:sp>
    </p:spTree>
    <p:extLst>
      <p:ext uri="{BB962C8B-B14F-4D97-AF65-F5344CB8AC3E}">
        <p14:creationId xmlns:p14="http://schemas.microsoft.com/office/powerpoint/2010/main" val="19416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059C-BB0E-E398-00ED-2C8F5122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7" y="458298"/>
            <a:ext cx="7543800" cy="299546"/>
          </a:xfrm>
        </p:spPr>
        <p:txBody>
          <a:bodyPr>
            <a:noAutofit/>
          </a:bodyPr>
          <a:lstStyle/>
          <a:p>
            <a:r>
              <a:rPr lang="pt-BR" sz="2625" b="1" dirty="0">
                <a:solidFill>
                  <a:srgbClr val="0070C0"/>
                </a:solidFill>
              </a:rPr>
              <a:t>Metodologia de Análise de Problema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173C0-4EEA-DA59-562B-A5C96A39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677917"/>
            <a:ext cx="8438493" cy="4351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/>
              <a:t> </a:t>
            </a:r>
            <a:r>
              <a:rPr lang="pt-BR" sz="9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875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2137C94-F6FD-FC80-CAE2-9D0B5ED31FEF}"/>
              </a:ext>
            </a:extLst>
          </p:cNvPr>
          <p:cNvSpPr/>
          <p:nvPr/>
        </p:nvSpPr>
        <p:spPr>
          <a:xfrm>
            <a:off x="471450" y="977463"/>
            <a:ext cx="3488646" cy="6164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chemeClr val="accent2"/>
                </a:solidFill>
              </a:rPr>
              <a:t>2. Descrição do problema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851AB9-6F53-DAD7-D5C0-6858F4170421}"/>
              </a:ext>
            </a:extLst>
          </p:cNvPr>
          <p:cNvSpPr txBox="1"/>
          <p:nvPr/>
        </p:nvSpPr>
        <p:spPr>
          <a:xfrm>
            <a:off x="382314" y="1895483"/>
            <a:ext cx="8136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1650" b="1" dirty="0"/>
              <a:t>É a manifestação do problema na realidade.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pt-BR" sz="1650" b="1" dirty="0"/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pt-BR" sz="750" b="1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1650" b="1" dirty="0"/>
              <a:t>Exemplos: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pt-BR" sz="1650" b="1" dirty="0"/>
          </a:p>
          <a:p>
            <a:pPr lvl="2"/>
            <a:r>
              <a:rPr lang="pt-BR" sz="1650" b="1" dirty="0"/>
              <a:t>   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0CC341D-7AFB-570B-EF3E-5FEFFF5D2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0645"/>
              </p:ext>
            </p:extLst>
          </p:nvPr>
        </p:nvGraphicFramePr>
        <p:xfrm>
          <a:off x="323193" y="2829911"/>
          <a:ext cx="8379372" cy="187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955">
                  <a:extLst>
                    <a:ext uri="{9D8B030D-6E8A-4147-A177-3AD203B41FA5}">
                      <a16:colId xmlns:a16="http://schemas.microsoft.com/office/drawing/2014/main" val="1114108696"/>
                    </a:ext>
                  </a:extLst>
                </a:gridCol>
                <a:gridCol w="5821417">
                  <a:extLst>
                    <a:ext uri="{9D8B030D-6E8A-4147-A177-3AD203B41FA5}">
                      <a16:colId xmlns:a16="http://schemas.microsoft.com/office/drawing/2014/main" val="253615897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Formulação do problema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Descritores do problema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3839117"/>
                  </a:ext>
                </a:extLst>
              </a:tr>
              <a:tr h="428965">
                <a:tc rowSpan="3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Crianças de 6 a 11 anos da área rural da região norte não frequentam a escola.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A cobertura é desigual na região norte do Brasil, variando de 92,2% no Amapá a 98,1% no Tocantins.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4279028"/>
                  </a:ext>
                </a:extLst>
              </a:tr>
              <a:tr h="428965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Há, proporcionalmente, menor cobertura na área rural (92,6%) do que na área urbana (99,5%).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7985410"/>
                  </a:ext>
                </a:extLst>
              </a:tr>
              <a:tr h="428965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Em 2022, os 20% de maior renda alcançaram 99,9% de cobertura. Já os 20% mais pobres alcançaram cobertura de 95,3%.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7448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83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059C-BB0E-E398-00ED-2C8F5122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7" y="458298"/>
            <a:ext cx="7543800" cy="299546"/>
          </a:xfrm>
        </p:spPr>
        <p:txBody>
          <a:bodyPr>
            <a:noAutofit/>
          </a:bodyPr>
          <a:lstStyle/>
          <a:p>
            <a:r>
              <a:rPr lang="pt-BR" sz="2625" b="1" dirty="0">
                <a:solidFill>
                  <a:srgbClr val="0070C0"/>
                </a:solidFill>
              </a:rPr>
              <a:t>Metodologia de Análise de Problema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173C0-4EEA-DA59-562B-A5C96A39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54" y="677917"/>
            <a:ext cx="8438493" cy="4351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/>
              <a:t> </a:t>
            </a:r>
            <a:r>
              <a:rPr lang="pt-BR" sz="9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75" b="1" dirty="0"/>
              <a:t> Exemplos: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875" b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0CC341D-7AFB-570B-EF3E-5FEFFF5D2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27015"/>
              </p:ext>
            </p:extLst>
          </p:nvPr>
        </p:nvGraphicFramePr>
        <p:xfrm>
          <a:off x="323193" y="1387366"/>
          <a:ext cx="8379372" cy="331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357">
                  <a:extLst>
                    <a:ext uri="{9D8B030D-6E8A-4147-A177-3AD203B41FA5}">
                      <a16:colId xmlns:a16="http://schemas.microsoft.com/office/drawing/2014/main" val="1114108696"/>
                    </a:ext>
                  </a:extLst>
                </a:gridCol>
                <a:gridCol w="5826015">
                  <a:extLst>
                    <a:ext uri="{9D8B030D-6E8A-4147-A177-3AD203B41FA5}">
                      <a16:colId xmlns:a16="http://schemas.microsoft.com/office/drawing/2014/main" val="253615897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Formulação do problema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Descritores do problema</a:t>
                      </a:r>
                    </a:p>
                  </a:txBody>
                  <a:tcPr marL="68580" marR="68580" marT="34290" marB="34290" anchor="ctr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3839117"/>
                  </a:ext>
                </a:extLst>
              </a:tr>
              <a:tr h="42896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Cerca de 55% das crianças não estão alfabetizadas ao final do 2º ano do ensino fundamental.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A aprendizagem na etapa da alfabetização é desigual no Brasil, variando de uma proficiência de 751,7 em Santa Catarina a 694,3 no Amapá.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4279028"/>
                  </a:ext>
                </a:extLst>
              </a:tr>
              <a:tr h="428965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Observou-se na etapa da alfabetização uma queda de 24,1 pontos de proficiência média entre 2021 e 2019.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7985410"/>
                  </a:ext>
                </a:extLst>
              </a:tr>
              <a:tr h="428965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Entre 2021 e 2019, a queda na proficiência média variou entre 6,93% no Acre e 1,12% no Pará.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7448973"/>
                  </a:ext>
                </a:extLst>
              </a:tr>
              <a:tr h="480060">
                <a:tc rowSpan="3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Há cerca de 330 mil crianças de 4 a 5 anos fora da escola.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 cobertura é desigual no Brasil, variando de 68% no Amapá a 98,5% no Ceará.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7487210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Há, proporcionalmente, menor cobertura na área rural (91,6%) do que na área urbana (94,2%).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3425342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Em 2022, os 20% de maior renda alcançaram 98,1% de cobertura. Já os 20% mais pobres alcançaram cobertura de 91,7%.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900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969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059C-BB0E-E398-00ED-2C8F5122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7" y="458298"/>
            <a:ext cx="7543800" cy="299546"/>
          </a:xfrm>
        </p:spPr>
        <p:txBody>
          <a:bodyPr>
            <a:noAutofit/>
          </a:bodyPr>
          <a:lstStyle/>
          <a:p>
            <a:r>
              <a:rPr lang="pt-BR" sz="2625" b="1" dirty="0">
                <a:solidFill>
                  <a:srgbClr val="0070C0"/>
                </a:solidFill>
              </a:rPr>
              <a:t>Metodologia de Análise de Problema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173C0-4EEA-DA59-562B-A5C96A39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757843"/>
            <a:ext cx="8438493" cy="57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/>
              <a:t> </a:t>
            </a:r>
            <a:r>
              <a:rPr lang="pt-BR" sz="900" b="1" dirty="0"/>
              <a:t> </a:t>
            </a:r>
          </a:p>
          <a:p>
            <a:pPr marL="0" indent="0">
              <a:buNone/>
            </a:pPr>
            <a:endParaRPr lang="pt-BR" sz="1875" b="1" dirty="0"/>
          </a:p>
          <a:p>
            <a:pPr marL="535781" lvl="1" indent="-342900">
              <a:buFont typeface="+mj-lt"/>
              <a:buAutoNum type="arabicPeriod"/>
            </a:pPr>
            <a:endParaRPr lang="pt-BR" sz="1875" dirty="0"/>
          </a:p>
          <a:p>
            <a:pPr marL="192881" lvl="1" indent="0">
              <a:buNone/>
            </a:pPr>
            <a:endParaRPr lang="pt-BR" sz="1875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47DC558-3757-3087-ABC2-49C54DB7B365}"/>
              </a:ext>
            </a:extLst>
          </p:cNvPr>
          <p:cNvSpPr/>
          <p:nvPr/>
        </p:nvSpPr>
        <p:spPr>
          <a:xfrm>
            <a:off x="382314" y="1158571"/>
            <a:ext cx="3612928" cy="5789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rgbClr val="0070C0"/>
                </a:solidFill>
              </a:rPr>
              <a:t>3. Explicação do problema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16BE2F-908A-AA71-2D4F-1C5945A326E7}"/>
              </a:ext>
            </a:extLst>
          </p:cNvPr>
          <p:cNvSpPr txBox="1"/>
          <p:nvPr/>
        </p:nvSpPr>
        <p:spPr>
          <a:xfrm>
            <a:off x="269404" y="2003115"/>
            <a:ext cx="416156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pt-BR" sz="1650" dirty="0"/>
              <a:t>São as causas do problema;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pt-BR" sz="165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pt-BR" sz="1650" dirty="0"/>
              <a:t>A árvore de problema como ferramenta de construção de múltiplas hipóteses explicativas (causas potenciais); e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pt-BR" sz="165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pt-BR" sz="1650" dirty="0"/>
              <a:t>A mudança de causa potencial para efetiva envolve a avaliação da </a:t>
            </a:r>
            <a:r>
              <a:rPr lang="pt-BR" sz="1650" u="sng" dirty="0"/>
              <a:t>consistência lógica</a:t>
            </a:r>
            <a:r>
              <a:rPr lang="pt-BR" sz="1650" dirty="0"/>
              <a:t> e da </a:t>
            </a:r>
            <a:r>
              <a:rPr lang="pt-BR" sz="1650" u="sng" dirty="0"/>
              <a:t>base empírica (evidências)</a:t>
            </a:r>
            <a:r>
              <a:rPr lang="pt-BR" sz="1650" dirty="0"/>
              <a:t> da “causa potencial”.    </a:t>
            </a: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FCA7B282-876A-AA47-4EFD-79C581974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39" y="2273279"/>
            <a:ext cx="4161569" cy="23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4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5">
            <a:extLst>
              <a:ext uri="{FF2B5EF4-FFF2-40B4-BE49-F238E27FC236}">
                <a16:creationId xmlns:a16="http://schemas.microsoft.com/office/drawing/2014/main" id="{EB8BB890-795A-7A4A-E057-ADD85E067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37963"/>
              </p:ext>
            </p:extLst>
          </p:nvPr>
        </p:nvGraphicFramePr>
        <p:xfrm>
          <a:off x="70946" y="0"/>
          <a:ext cx="4430110" cy="211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06">
                  <a:extLst>
                    <a:ext uri="{9D8B030D-6E8A-4147-A177-3AD203B41FA5}">
                      <a16:colId xmlns:a16="http://schemas.microsoft.com/office/drawing/2014/main" val="1114108696"/>
                    </a:ext>
                  </a:extLst>
                </a:gridCol>
                <a:gridCol w="3296204">
                  <a:extLst>
                    <a:ext uri="{9D8B030D-6E8A-4147-A177-3AD203B41FA5}">
                      <a16:colId xmlns:a16="http://schemas.microsoft.com/office/drawing/2014/main" val="253615897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Problema 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Explicação (causas potenciais)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3839117"/>
                  </a:ext>
                </a:extLst>
              </a:tr>
              <a:tr h="2286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Crianças de 6 a 11 anos da área rural da região norte não frequentam a escola.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Crença dos pais na irrelevância do currículo.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427902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As crianças trabalham (custo de oportunidade) 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7985410"/>
                  </a:ext>
                </a:extLst>
              </a:tr>
              <a:tr h="243117">
                <a:tc vMerge="1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Há cerca de 330 mil crianças de 4 a 5 anos fora da escola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Educação de baixa qualidade.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7448973"/>
                  </a:ext>
                </a:extLst>
              </a:tr>
              <a:tr h="2431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Os pais não deixam as crianças ir à escola.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8745245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pt-BR" sz="11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pt-BR" sz="11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9849893"/>
                  </a:ext>
                </a:extLst>
              </a:tr>
            </a:tbl>
          </a:graphicData>
        </a:graphic>
      </p:graphicFrame>
      <p:graphicFrame>
        <p:nvGraphicFramePr>
          <p:cNvPr id="13" name="Tabela 5">
            <a:extLst>
              <a:ext uri="{FF2B5EF4-FFF2-40B4-BE49-F238E27FC236}">
                <a16:creationId xmlns:a16="http://schemas.microsoft.com/office/drawing/2014/main" id="{44511CE4-6CFE-082C-C035-D4B21BE07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78337"/>
              </p:ext>
            </p:extLst>
          </p:nvPr>
        </p:nvGraphicFramePr>
        <p:xfrm>
          <a:off x="2167759" y="2886161"/>
          <a:ext cx="6763407" cy="2041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124">
                  <a:extLst>
                    <a:ext uri="{9D8B030D-6E8A-4147-A177-3AD203B41FA5}">
                      <a16:colId xmlns:a16="http://schemas.microsoft.com/office/drawing/2014/main" val="1114108696"/>
                    </a:ext>
                  </a:extLst>
                </a:gridCol>
                <a:gridCol w="5032283">
                  <a:extLst>
                    <a:ext uri="{9D8B030D-6E8A-4147-A177-3AD203B41FA5}">
                      <a16:colId xmlns:a16="http://schemas.microsoft.com/office/drawing/2014/main" val="2536158973"/>
                    </a:ext>
                  </a:extLst>
                </a:gridCol>
              </a:tblGrid>
              <a:tr h="329135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Por quê?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Explicação (causas potenciais)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3839117"/>
                  </a:ext>
                </a:extLst>
              </a:tr>
              <a:tr h="282116">
                <a:tc rowSpan="5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As crianças não conseguem chegar à escola.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O acesso à escola é perigoso.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4279028"/>
                  </a:ext>
                </a:extLst>
              </a:tr>
              <a:tr h="282116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As famílias residem em área sem acesso terrestre 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7985410"/>
                  </a:ext>
                </a:extLst>
              </a:tr>
              <a:tr h="282116">
                <a:tc vMerge="1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Há cerca de 330 mil crianças de 4 a 5 anos fora da escola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Há crianças com deficiência ou dificuldade de locomoção.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7448973"/>
                  </a:ext>
                </a:extLst>
              </a:tr>
              <a:tr h="3489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rgbClr val="FF0000"/>
                          </a:solidFill>
                        </a:rPr>
                        <a:t>A escola está muito longe de casa e não existe meio de transporte.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8745245"/>
                  </a:ext>
                </a:extLst>
              </a:tr>
              <a:tr h="517079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8272939"/>
                  </a:ext>
                </a:extLst>
              </a:tr>
            </a:tbl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9C97156C-65EF-FB00-6720-8013BE0ECFDF}"/>
              </a:ext>
            </a:extLst>
          </p:cNvPr>
          <p:cNvSpPr/>
          <p:nvPr/>
        </p:nvSpPr>
        <p:spPr>
          <a:xfrm>
            <a:off x="1227675" y="2078030"/>
            <a:ext cx="3170956" cy="5908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2"/>
                </a:solidFill>
              </a:rPr>
              <a:t>As crianças têm dificuldade de acesso à escola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903091F-CE75-F196-BFB9-D7900E0A454D}"/>
              </a:ext>
            </a:extLst>
          </p:cNvPr>
          <p:cNvSpPr/>
          <p:nvPr/>
        </p:nvSpPr>
        <p:spPr>
          <a:xfrm>
            <a:off x="4121755" y="4449726"/>
            <a:ext cx="4809410" cy="43328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accent2"/>
                </a:solidFill>
              </a:rPr>
              <a:t>A péssima qualidade das estradas vicinais impede os ônibus escolares de transportarem as crianças</a:t>
            </a:r>
          </a:p>
        </p:txBody>
      </p:sp>
      <p:graphicFrame>
        <p:nvGraphicFramePr>
          <p:cNvPr id="8" name="Tabela 5">
            <a:extLst>
              <a:ext uri="{FF2B5EF4-FFF2-40B4-BE49-F238E27FC236}">
                <a16:creationId xmlns:a16="http://schemas.microsoft.com/office/drawing/2014/main" id="{1381B748-D04B-6E4D-8B7A-750F240CF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48596"/>
              </p:ext>
            </p:extLst>
          </p:nvPr>
        </p:nvGraphicFramePr>
        <p:xfrm>
          <a:off x="4713891" y="18608"/>
          <a:ext cx="4430110" cy="290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06">
                  <a:extLst>
                    <a:ext uri="{9D8B030D-6E8A-4147-A177-3AD203B41FA5}">
                      <a16:colId xmlns:a16="http://schemas.microsoft.com/office/drawing/2014/main" val="1114108696"/>
                    </a:ext>
                  </a:extLst>
                </a:gridCol>
                <a:gridCol w="3296204">
                  <a:extLst>
                    <a:ext uri="{9D8B030D-6E8A-4147-A177-3AD203B41FA5}">
                      <a16:colId xmlns:a16="http://schemas.microsoft.com/office/drawing/2014/main" val="2536158973"/>
                    </a:ext>
                  </a:extLst>
                </a:gridCol>
              </a:tblGrid>
              <a:tr h="381712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Por quê?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Explicação (causas potenciais)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3839117"/>
                  </a:ext>
                </a:extLst>
              </a:tr>
              <a:tr h="572567">
                <a:tc rowSpan="4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As crianças têm dificuldade de acesso à escola.</a:t>
                      </a:r>
                    </a:p>
                    <a:p>
                      <a:pPr algn="ctr"/>
                      <a:endParaRPr lang="pt-BR" sz="11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A escola não oferece todos  os anos escolares.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4279028"/>
                  </a:ext>
                </a:extLst>
              </a:tr>
              <a:tr h="453431">
                <a:tc v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Não existe vaga ou escola 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7985410"/>
                  </a:ext>
                </a:extLst>
              </a:tr>
              <a:tr h="476069">
                <a:tc vMerge="1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Há cerca de 330 mil crianças de 4 a 5 anos fora da escola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Os pais não podem pagar a taxa escolar.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7448973"/>
                  </a:ext>
                </a:extLst>
              </a:tr>
              <a:tr h="8179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8745245"/>
                  </a:ext>
                </a:extLst>
              </a:tr>
            </a:tbl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C8BAE03C-85D8-5835-11CA-92F8571F7F1F}"/>
              </a:ext>
            </a:extLst>
          </p:cNvPr>
          <p:cNvSpPr/>
          <p:nvPr/>
        </p:nvSpPr>
        <p:spPr>
          <a:xfrm>
            <a:off x="5984109" y="1923766"/>
            <a:ext cx="2947056" cy="7132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2"/>
                </a:solidFill>
              </a:rPr>
              <a:t>As crianças não conseguem chegar à escola</a:t>
            </a:r>
          </a:p>
        </p:txBody>
      </p: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D3070EC9-3513-D4C0-BB61-3328D90A8378}"/>
              </a:ext>
            </a:extLst>
          </p:cNvPr>
          <p:cNvCxnSpPr>
            <a:cxnSpLocks/>
            <a:stCxn id="9" idx="4"/>
            <a:endCxn id="13" idx="1"/>
          </p:cNvCxnSpPr>
          <p:nvPr/>
        </p:nvCxnSpPr>
        <p:spPr>
          <a:xfrm rot="5400000">
            <a:off x="4177750" y="627049"/>
            <a:ext cx="1269897" cy="5289878"/>
          </a:xfrm>
          <a:prstGeom prst="bentConnector4">
            <a:avLst>
              <a:gd name="adj1" fmla="val 9809"/>
              <a:gd name="adj2" fmla="val 1043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26738903-8F29-3687-73C5-28BEF8BEF4C4}"/>
              </a:ext>
            </a:extLst>
          </p:cNvPr>
          <p:cNvCxnSpPr>
            <a:cxnSpLocks/>
            <a:stCxn id="14" idx="6"/>
            <a:endCxn id="8" idx="1"/>
          </p:cNvCxnSpPr>
          <p:nvPr/>
        </p:nvCxnSpPr>
        <p:spPr>
          <a:xfrm flipV="1">
            <a:off x="4398631" y="1471988"/>
            <a:ext cx="315260" cy="90147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37D197A-7BD6-51A3-A1CB-64EF1316B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999299"/>
              </p:ext>
            </p:extLst>
          </p:nvPr>
        </p:nvGraphicFramePr>
        <p:xfrm>
          <a:off x="70946" y="2886161"/>
          <a:ext cx="1851524" cy="2172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524">
                  <a:extLst>
                    <a:ext uri="{9D8B030D-6E8A-4147-A177-3AD203B41FA5}">
                      <a16:colId xmlns:a16="http://schemas.microsoft.com/office/drawing/2014/main" val="2527540725"/>
                    </a:ext>
                  </a:extLst>
                </a:gridCol>
              </a:tblGrid>
              <a:tr h="50694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Descrição do problema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54000667"/>
                  </a:ext>
                </a:extLst>
              </a:tr>
              <a:tr h="917330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Em 2022, os 20% de maior renda alcançaram 99,9% de cobertura. Já os 20% mais pobres alcançaram cobertura de 95,3%.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4336886"/>
                  </a:ext>
                </a:extLst>
              </a:tr>
              <a:tr h="748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accent2"/>
                          </a:solidFill>
                        </a:rPr>
                        <a:t>Há, proporcionalmente, menor cobertura na área rural (92,6%) do que na área urbana (99,5%).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4368183"/>
                  </a:ext>
                </a:extLst>
              </a:tr>
            </a:tbl>
          </a:graphicData>
        </a:graphic>
      </p:graphicFrame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663F431F-051A-2DF0-06F1-0E714610FD7A}"/>
              </a:ext>
            </a:extLst>
          </p:cNvPr>
          <p:cNvSpPr/>
          <p:nvPr/>
        </p:nvSpPr>
        <p:spPr>
          <a:xfrm>
            <a:off x="481396" y="2102523"/>
            <a:ext cx="142922" cy="683471"/>
          </a:xfrm>
          <a:prstGeom prst="downArrow">
            <a:avLst/>
          </a:prstGeom>
          <a:gradFill flip="none" rotWithShape="1">
            <a:gsLst>
              <a:gs pos="100000">
                <a:srgbClr val="5D988F"/>
              </a:gs>
              <a:gs pos="100000">
                <a:srgbClr val="3F7282"/>
              </a:gs>
              <a:gs pos="0">
                <a:srgbClr val="002060"/>
              </a:gs>
              <a:gs pos="100000">
                <a:schemeClr val="accent6">
                  <a:lumMod val="89000"/>
                </a:schemeClr>
              </a:gs>
              <a:gs pos="100000">
                <a:srgbClr val="4B7B75"/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592574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059C-BB0E-E398-00ED-2C8F5122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7" y="458298"/>
            <a:ext cx="7543800" cy="299546"/>
          </a:xfrm>
        </p:spPr>
        <p:txBody>
          <a:bodyPr>
            <a:noAutofit/>
          </a:bodyPr>
          <a:lstStyle/>
          <a:p>
            <a:r>
              <a:rPr lang="pt-BR" sz="2625" b="1" dirty="0">
                <a:solidFill>
                  <a:srgbClr val="0070C0"/>
                </a:solidFill>
              </a:rPr>
              <a:t>Metodologia de Análise de Problema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173C0-4EEA-DA59-562B-A5C96A39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677917"/>
            <a:ext cx="8438493" cy="4351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/>
              <a:t> </a:t>
            </a:r>
            <a:r>
              <a:rPr lang="pt-BR" sz="900" b="1" dirty="0"/>
              <a:t> </a:t>
            </a:r>
          </a:p>
          <a:p>
            <a:pPr marL="0" indent="0">
              <a:buNone/>
            </a:pPr>
            <a:endParaRPr lang="pt-BR" sz="1875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EDA09A-0CD5-B08C-1501-6EEB31912359}"/>
              </a:ext>
            </a:extLst>
          </p:cNvPr>
          <p:cNvSpPr txBox="1"/>
          <p:nvPr/>
        </p:nvSpPr>
        <p:spPr>
          <a:xfrm>
            <a:off x="1672667" y="1544879"/>
            <a:ext cx="81368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pt-BR" sz="2250" b="1" dirty="0"/>
              <a:t>Consequências do problema mal definido: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pt-BR" sz="1650" b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FD06CA5D-5E1B-4D59-555D-774C0690B526}"/>
              </a:ext>
            </a:extLst>
          </p:cNvPr>
          <p:cNvGraphicFramePr>
            <a:graphicFrameLocks noGrp="1"/>
          </p:cNvGraphicFramePr>
          <p:nvPr/>
        </p:nvGraphicFramePr>
        <p:xfrm>
          <a:off x="382314" y="2569438"/>
          <a:ext cx="8379372" cy="75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686">
                  <a:extLst>
                    <a:ext uri="{9D8B030D-6E8A-4147-A177-3AD203B41FA5}">
                      <a16:colId xmlns:a16="http://schemas.microsoft.com/office/drawing/2014/main" val="1114108696"/>
                    </a:ext>
                  </a:extLst>
                </a:gridCol>
                <a:gridCol w="4189686">
                  <a:extLst>
                    <a:ext uri="{9D8B030D-6E8A-4147-A177-3AD203B41FA5}">
                      <a16:colId xmlns:a16="http://schemas.microsoft.com/office/drawing/2014/main" val="253615897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Problema bem formulado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Problema mal formulado</a:t>
                      </a:r>
                    </a:p>
                  </a:txBody>
                  <a:tcPr marL="68580" marR="68580" marT="34290" marB="34290">
                    <a:gradFill>
                      <a:gsLst>
                        <a:gs pos="100000">
                          <a:srgbClr val="5D988F"/>
                        </a:gs>
                        <a:gs pos="100000">
                          <a:srgbClr val="3F7282"/>
                        </a:gs>
                        <a:gs pos="0">
                          <a:srgbClr val="002060"/>
                        </a:gs>
                        <a:gs pos="100000">
                          <a:schemeClr val="accent6">
                            <a:lumMod val="89000"/>
                          </a:schemeClr>
                        </a:gs>
                        <a:gs pos="100000">
                          <a:srgbClr val="4B7B75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3839117"/>
                  </a:ext>
                </a:extLst>
              </a:tr>
              <a:tr h="428965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/>
                          </a:solidFill>
                        </a:rPr>
                        <a:t>Crianças de 6 a 11 anos da área rural da região norte não frequentam a escola.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</a:rPr>
                        <a:t>A escola está muito longe de casa e não existe meio de transporte.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14279028"/>
                  </a:ext>
                </a:extLst>
              </a:tr>
            </a:tbl>
          </a:graphicData>
        </a:graphic>
      </p:graphicFrame>
      <p:sp>
        <p:nvSpPr>
          <p:cNvPr id="8" name="Elipse 7">
            <a:extLst>
              <a:ext uri="{FF2B5EF4-FFF2-40B4-BE49-F238E27FC236}">
                <a16:creationId xmlns:a16="http://schemas.microsoft.com/office/drawing/2014/main" id="{4E750F07-7A54-E6E9-8D35-2E0233CA90F4}"/>
              </a:ext>
            </a:extLst>
          </p:cNvPr>
          <p:cNvSpPr/>
          <p:nvPr/>
        </p:nvSpPr>
        <p:spPr>
          <a:xfrm>
            <a:off x="5141693" y="3867466"/>
            <a:ext cx="2947056" cy="713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accent2"/>
                </a:solidFill>
              </a:rPr>
              <a:t>Soluções equivocadas!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25BDBDD7-F86D-2481-A1DB-393E3F272188}"/>
              </a:ext>
            </a:extLst>
          </p:cNvPr>
          <p:cNvSpPr/>
          <p:nvPr/>
        </p:nvSpPr>
        <p:spPr>
          <a:xfrm>
            <a:off x="6452755" y="3369538"/>
            <a:ext cx="322118" cy="4958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</p:spTree>
    <p:extLst>
      <p:ext uri="{BB962C8B-B14F-4D97-AF65-F5344CB8AC3E}">
        <p14:creationId xmlns:p14="http://schemas.microsoft.com/office/powerpoint/2010/main" val="106317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54257" t="31610" r="35804" b="52124"/>
          <a:stretch/>
        </p:blipFill>
        <p:spPr>
          <a:xfrm>
            <a:off x="-1" y="3226425"/>
            <a:ext cx="9144001" cy="506050"/>
          </a:xfrm>
          <a:prstGeom prst="rect">
            <a:avLst/>
          </a:prstGeom>
          <a:noFill/>
          <a:ln>
            <a:noFill/>
          </a:ln>
          <a:effectLst>
            <a:outerShdw blurRad="142875" dist="47625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950" y="110600"/>
            <a:ext cx="506100" cy="5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5" y="531800"/>
            <a:ext cx="91440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1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Ministério da Educação</a:t>
            </a:r>
            <a:br>
              <a:rPr lang="en" sz="11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Secretaria de Articulação Intersetorial e com os Sistemas de Ensino</a:t>
            </a:r>
          </a:p>
          <a:p>
            <a:pPr marL="0" lvl="0" indent="0" algn="ctr" rtl="0">
              <a:spcBef>
                <a:spcPts val="0"/>
              </a:spcBef>
              <a:spcAft>
                <a:spcPts val="300"/>
              </a:spcAft>
              <a:buNone/>
            </a:pPr>
            <a:endParaRPr sz="11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28625" y="3280900"/>
            <a:ext cx="9144000" cy="1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Mauricio Almeida Prado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Open Sans"/>
                <a:ea typeface="Open Sans"/>
                <a:cs typeface="Open Sans"/>
                <a:sym typeface="Open Sans"/>
              </a:rPr>
              <a:t>Servidor Federal da Carreira de Especialista em Políticas Públicas e Gestão Governamental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Open Sans"/>
                <a:ea typeface="Open Sans"/>
                <a:cs typeface="Open Sans"/>
                <a:sym typeface="Open Sans"/>
              </a:rPr>
              <a:t>Coordenador-Geral de Planos Decenais da Educação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Open Sans"/>
                <a:ea typeface="Open Sans"/>
                <a:cs typeface="Open Sans"/>
                <a:sym typeface="Open Sans"/>
              </a:rPr>
              <a:t>Doutor em Administração Pública e Governo – FGV/SP</a:t>
            </a:r>
          </a:p>
        </p:txBody>
      </p:sp>
      <p:sp>
        <p:nvSpPr>
          <p:cNvPr id="9" name="Google Shape;65;p14"/>
          <p:cNvSpPr txBox="1"/>
          <p:nvPr/>
        </p:nvSpPr>
        <p:spPr>
          <a:xfrm>
            <a:off x="128625" y="1037900"/>
            <a:ext cx="8829745" cy="11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Almeida Prado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latin typeface="Open Sans"/>
                <a:ea typeface="Open Sans"/>
                <a:cs typeface="Open Sans"/>
                <a:sym typeface="Open Sans"/>
              </a:rPr>
              <a:t>Audiência Pública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Open Sans"/>
                <a:ea typeface="Open Sans"/>
                <a:cs typeface="Open Sans"/>
                <a:sym typeface="Open Sans"/>
              </a:rPr>
              <a:t>Comissão de Educação, Cultura e Esporte do Senado Federal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Open Sans"/>
                <a:ea typeface="Open Sans"/>
                <a:cs typeface="Open Sans"/>
                <a:sym typeface="Open Sans"/>
              </a:rPr>
              <a:t>Tema: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5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342900">
              <a:buFont typeface="Arial"/>
              <a:buAutoNum type="arabicParenR"/>
            </a:pPr>
            <a:r>
              <a:rPr lang="pt-BR" sz="1200" b="1" dirty="0">
                <a:latin typeface="Open Sans"/>
                <a:ea typeface="Open Sans"/>
                <a:cs typeface="Open Sans"/>
                <a:sym typeface="Open Sans"/>
              </a:rPr>
              <a:t>Monitoramento, controle e </a:t>
            </a:r>
            <a:r>
              <a:rPr lang="pt-BR" sz="1200" b="1" i="1" dirty="0" err="1">
                <a:latin typeface="Open Sans"/>
                <a:ea typeface="Open Sans"/>
                <a:cs typeface="Open Sans"/>
                <a:sym typeface="Open Sans"/>
              </a:rPr>
              <a:t>accountability</a:t>
            </a:r>
            <a:r>
              <a:rPr lang="pt-BR" sz="1200" b="1" dirty="0">
                <a:latin typeface="Open Sans"/>
                <a:ea typeface="Open Sans"/>
                <a:cs typeface="Open Sans"/>
                <a:sym typeface="Open Sans"/>
              </a:rPr>
              <a:t> no novo PNE</a:t>
            </a:r>
          </a:p>
          <a:p>
            <a:pPr marL="342900" lvl="0" indent="-342900">
              <a:buAutoNum type="arabicParenR"/>
            </a:pPr>
            <a:endParaRPr lang="pt-BR"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0847F0C-0642-5B66-8976-90D636504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181742" y="4557486"/>
            <a:ext cx="1962258" cy="586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54EAE-DDD8-BC10-25E9-1D014922799C}"/>
              </a:ext>
            </a:extLst>
          </p:cNvPr>
          <p:cNvSpPr txBox="1">
            <a:spLocks/>
          </p:cNvSpPr>
          <p:nvPr/>
        </p:nvSpPr>
        <p:spPr>
          <a:xfrm>
            <a:off x="4673599" y="1928284"/>
            <a:ext cx="4357511" cy="235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layfair Display"/>
              <a:buNone/>
              <a:defRPr sz="52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pt-BR" sz="2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Obrigado!</a:t>
            </a:r>
          </a:p>
          <a:p>
            <a:pPr algn="l"/>
            <a:endParaRPr lang="pt-BR" sz="1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pt-BR" sz="2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Secretaria de Articulação Intersetorial e com os Sistemas de Ensino</a:t>
            </a:r>
          </a:p>
          <a:p>
            <a:pPr algn="l"/>
            <a:endParaRPr lang="pt-BR" sz="22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pt-BR" sz="2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E-mail: gabinetesase@mec.gov.br</a:t>
            </a:r>
          </a:p>
          <a:p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76050" y="114183"/>
            <a:ext cx="7422029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000" b="1" kern="1200" dirty="0">
                <a:solidFill>
                  <a:srgbClr val="0070C0"/>
                </a:solidFill>
                <a:latin typeface="+mj-lt"/>
                <a:ea typeface="+mn-ea"/>
                <a:cs typeface="+mn-cs"/>
                <a:sym typeface="Raleway Black"/>
              </a:rPr>
              <a:t>Audiência Pública (22/5/2023)</a:t>
            </a:r>
          </a:p>
        </p:txBody>
      </p:sp>
      <p:sp>
        <p:nvSpPr>
          <p:cNvPr id="121" name="Google Shape;121;p4"/>
          <p:cNvSpPr txBox="1"/>
          <p:nvPr/>
        </p:nvSpPr>
        <p:spPr>
          <a:xfrm>
            <a:off x="194386" y="791261"/>
            <a:ext cx="8558222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j-lt"/>
              </a:rPr>
              <a:t> Discutir o monitoramento, controle e </a:t>
            </a:r>
            <a:r>
              <a:rPr lang="pt-BR" sz="2400" b="1" i="1" dirty="0" err="1">
                <a:latin typeface="+mj-lt"/>
              </a:rPr>
              <a:t>accountability</a:t>
            </a:r>
            <a:r>
              <a:rPr lang="pt-BR" sz="2400" b="1" dirty="0">
                <a:latin typeface="+mj-lt"/>
              </a:rPr>
              <a:t> no novo PNE:</a:t>
            </a:r>
          </a:p>
          <a:p>
            <a:pPr marL="0" indent="0" algn="just">
              <a:buNone/>
            </a:pPr>
            <a:endParaRPr lang="pt-BR" sz="1800" b="1" i="0" dirty="0">
              <a:effectLst/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b="1" i="0" dirty="0">
                <a:effectLst/>
                <a:latin typeface="+mj-lt"/>
              </a:rPr>
              <a:t>Como transcorreram os processos de monitoramento, controle e responsabilização no atual Plano Nacional de Educação? Que lições podemos aprender desse processo no desenho e na discussão do novo PNE?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600" b="1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b="1" i="0" dirty="0">
                <a:effectLst/>
                <a:latin typeface="+mj-lt"/>
              </a:rPr>
              <a:t>Que característica o novo Plano Nacional de Educação precisa ter para ser mais amigável à avaliação e ao controle? Qual o desenho ideal para um plano decenal de educação?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600" b="1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b="1" i="0" dirty="0">
                <a:solidFill>
                  <a:srgbClr val="00B0F0"/>
                </a:solidFill>
                <a:effectLst/>
                <a:latin typeface="+mj-lt"/>
              </a:rPr>
              <a:t>Como garantir que a discussão do novo Plano Nacional de Educação seja participativa, democrática e, ao mesmo tempo, assegure características técnicas que permitam um maior controle sobre sua implementação?</a:t>
            </a:r>
            <a:endParaRPr lang="pt-BR" sz="1600" b="0" i="0" dirty="0">
              <a:solidFill>
                <a:srgbClr val="00B0F0"/>
              </a:solidFill>
              <a:effectLst/>
              <a:latin typeface="+mj-lt"/>
            </a:endParaRPr>
          </a:p>
          <a:p>
            <a:pPr marL="0" indent="0" algn="just">
              <a:buNone/>
            </a:pPr>
            <a:endParaRPr lang="pt-BR" sz="1600" dirty="0">
              <a:latin typeface="+mj-lt"/>
            </a:endParaRPr>
          </a:p>
        </p:txBody>
      </p:sp>
      <p:sp>
        <p:nvSpPr>
          <p:cNvPr id="2" name="Seta: para a Esquerda 1">
            <a:extLst>
              <a:ext uri="{FF2B5EF4-FFF2-40B4-BE49-F238E27FC236}">
                <a16:creationId xmlns:a16="http://schemas.microsoft.com/office/drawing/2014/main" id="{0BBB0080-4D0E-E982-3F8D-49FC062A747D}"/>
              </a:ext>
            </a:extLst>
          </p:cNvPr>
          <p:cNvSpPr/>
          <p:nvPr/>
        </p:nvSpPr>
        <p:spPr>
          <a:xfrm rot="1549299">
            <a:off x="6705600" y="4426857"/>
            <a:ext cx="994229" cy="519357"/>
          </a:xfrm>
          <a:prstGeom prst="lef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76050" y="114183"/>
            <a:ext cx="7422029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000" b="1" kern="1200" dirty="0">
                <a:solidFill>
                  <a:srgbClr val="0070C0"/>
                </a:solidFill>
                <a:latin typeface="+mj-lt"/>
                <a:ea typeface="+mn-ea"/>
                <a:cs typeface="+mn-cs"/>
                <a:sym typeface="Raleway Black"/>
              </a:rPr>
              <a:t>Plano Nacional de Educação – PNE </a:t>
            </a:r>
          </a:p>
        </p:txBody>
      </p:sp>
      <p:sp>
        <p:nvSpPr>
          <p:cNvPr id="121" name="Google Shape;121;p4"/>
          <p:cNvSpPr txBox="1"/>
          <p:nvPr/>
        </p:nvSpPr>
        <p:spPr>
          <a:xfrm>
            <a:off x="194386" y="791261"/>
            <a:ext cx="8558222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j-lt"/>
              </a:rPr>
              <a:t> Previsão constitucional (CF/88):</a:t>
            </a:r>
          </a:p>
          <a:p>
            <a:pPr marL="0" indent="0" algn="just">
              <a:buNone/>
            </a:pPr>
            <a:endParaRPr lang="pt-BR" sz="1800" b="1" i="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sz="1600" b="1" i="0" dirty="0">
                <a:effectLst/>
                <a:latin typeface="+mj-lt"/>
              </a:rPr>
              <a:t>Art. 214.</a:t>
            </a:r>
            <a:r>
              <a:rPr lang="pt-BR" sz="1600" b="0" i="0" dirty="0">
                <a:effectLst/>
                <a:latin typeface="+mj-lt"/>
              </a:rPr>
              <a:t> A lei estabelecerá o </a:t>
            </a:r>
            <a:r>
              <a:rPr lang="pt-BR" sz="1600" b="1" i="0" dirty="0">
                <a:effectLst/>
                <a:latin typeface="+mj-lt"/>
              </a:rPr>
              <a:t>plano nacional de educação</a:t>
            </a:r>
            <a:r>
              <a:rPr lang="pt-BR" sz="1600" b="0" i="0" dirty="0">
                <a:effectLst/>
                <a:latin typeface="+mj-lt"/>
              </a:rPr>
              <a:t>, de </a:t>
            </a:r>
            <a:r>
              <a:rPr lang="pt-BR" sz="1600" b="1" i="0" dirty="0">
                <a:effectLst/>
                <a:latin typeface="+mj-lt"/>
              </a:rPr>
              <a:t>duração decenal</a:t>
            </a:r>
            <a:r>
              <a:rPr lang="pt-BR" sz="1600" b="0" i="0" dirty="0">
                <a:effectLst/>
                <a:latin typeface="+mj-lt"/>
              </a:rPr>
              <a:t>, com o objetivo de articular o sistema nacional de educação em regime de colaboração e </a:t>
            </a:r>
            <a:r>
              <a:rPr lang="pt-BR" sz="1600" b="1" i="0" dirty="0">
                <a:effectLst/>
                <a:latin typeface="+mj-lt"/>
              </a:rPr>
              <a:t>definir diretrizes, objetivos, metas e estratégias de implementação</a:t>
            </a:r>
            <a:r>
              <a:rPr lang="pt-BR" sz="1600" b="0" i="0" dirty="0">
                <a:effectLst/>
                <a:latin typeface="+mj-lt"/>
              </a:rPr>
              <a:t> para assegurar a manutenção e desenvolvimento do ensino em seus diversos níveis, etapas e modalidades por meio de ações integradas dos poderes públicos das diferentes esferas federativas (...)</a:t>
            </a:r>
          </a:p>
          <a:p>
            <a:pPr marL="0" indent="0" algn="just">
              <a:buNone/>
            </a:pPr>
            <a:endParaRPr lang="pt-BR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j-lt"/>
              </a:rPr>
              <a:t> Prazo para entrega do PL PNE 2024-2034 (Lei 13.005/2014):</a:t>
            </a:r>
          </a:p>
          <a:p>
            <a:pPr marL="0" indent="0" algn="just">
              <a:buNone/>
            </a:pPr>
            <a:endParaRPr lang="pt-BR" sz="1600" b="1" i="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sz="1600" i="0" dirty="0">
                <a:effectLst/>
                <a:latin typeface="+mj-lt"/>
              </a:rPr>
              <a:t>Art. 12. </a:t>
            </a:r>
            <a:r>
              <a:rPr lang="pt-BR" sz="1600" b="1" i="0" dirty="0">
                <a:effectLst/>
                <a:latin typeface="+mj-lt"/>
              </a:rPr>
              <a:t> Até o final do primeiro semestre do nono ano de vigência deste PNE, o Poder Executivo encaminhará ao Congresso Nacional</a:t>
            </a:r>
            <a:r>
              <a:rPr lang="pt-BR" sz="1600" i="0" dirty="0">
                <a:effectLst/>
                <a:latin typeface="+mj-lt"/>
              </a:rPr>
              <a:t>, sem prejuízo das prerrogativas deste Poder, </a:t>
            </a:r>
            <a:r>
              <a:rPr lang="pt-BR" sz="1600" b="1" i="0" dirty="0">
                <a:effectLst/>
                <a:latin typeface="+mj-lt"/>
              </a:rPr>
              <a:t>o projeto de lei referente ao Plano Nacional de Educaçã</a:t>
            </a:r>
            <a:r>
              <a:rPr lang="pt-BR" sz="1600" i="0" dirty="0">
                <a:effectLst/>
                <a:latin typeface="+mj-lt"/>
              </a:rPr>
              <a:t>o a vigorar no período subsequente, que incluirá diagnóstico, diretrizes, metas e estratégias para o próximo decênio.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35254E6-4EB1-A282-F06F-7CB2DF109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68396" y="4583364"/>
            <a:ext cx="1875604" cy="560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94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7CD046F-AB2C-4D6D-EA24-375647CF4FDD}"/>
              </a:ext>
            </a:extLst>
          </p:cNvPr>
          <p:cNvSpPr txBox="1">
            <a:spLocks/>
          </p:cNvSpPr>
          <p:nvPr/>
        </p:nvSpPr>
        <p:spPr>
          <a:xfrm>
            <a:off x="380138" y="2062578"/>
            <a:ext cx="8438493" cy="84871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70C0"/>
                </a:solidFill>
              </a:rPr>
              <a:t>FLUXO PARA DA CONSTRUÇÃO DA PROJETO DE LEI DO PNE (2024-2034)</a:t>
            </a:r>
            <a:b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FDB778-53B4-8D60-6DFD-87DBCF7A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6869252" y="4371633"/>
            <a:ext cx="2274748" cy="679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79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>
            <a:extLst>
              <a:ext uri="{FF2B5EF4-FFF2-40B4-BE49-F238E27FC236}">
                <a16:creationId xmlns:a16="http://schemas.microsoft.com/office/drawing/2014/main" id="{ED8E6A39-CF02-5C7C-F7AB-2A3978B40199}"/>
              </a:ext>
            </a:extLst>
          </p:cNvPr>
          <p:cNvSpPr/>
          <p:nvPr/>
        </p:nvSpPr>
        <p:spPr>
          <a:xfrm>
            <a:off x="6794232" y="4025198"/>
            <a:ext cx="710393" cy="25549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GT PNE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357804D-F53E-AA95-EE73-91858832752E}"/>
              </a:ext>
            </a:extLst>
          </p:cNvPr>
          <p:cNvSpPr/>
          <p:nvPr/>
        </p:nvSpPr>
        <p:spPr>
          <a:xfrm>
            <a:off x="383242" y="2317030"/>
            <a:ext cx="1676009" cy="51098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Agenda do PNE (2024-2034)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20A5D15-D4CE-114C-6DBF-C06C9AA030E0}"/>
              </a:ext>
            </a:extLst>
          </p:cNvPr>
          <p:cNvSpPr/>
          <p:nvPr/>
        </p:nvSpPr>
        <p:spPr>
          <a:xfrm>
            <a:off x="1565739" y="1448428"/>
            <a:ext cx="1598856" cy="7762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CONAE Conferência Nacional de Educação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7066FFA-53EC-C781-D989-9FA7C0A78429}"/>
              </a:ext>
            </a:extLst>
          </p:cNvPr>
          <p:cNvSpPr/>
          <p:nvPr/>
        </p:nvSpPr>
        <p:spPr>
          <a:xfrm>
            <a:off x="1532674" y="3005566"/>
            <a:ext cx="1606530" cy="772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75" dirty="0">
                <a:solidFill>
                  <a:schemeClr val="accent2"/>
                </a:solidFill>
              </a:rPr>
              <a:t>CONAPE Conferência Nacional Popular de Educação</a:t>
            </a:r>
          </a:p>
        </p:txBody>
      </p:sp>
      <p:sp>
        <p:nvSpPr>
          <p:cNvPr id="18" name="Rolagem: Horizontal 17">
            <a:extLst>
              <a:ext uri="{FF2B5EF4-FFF2-40B4-BE49-F238E27FC236}">
                <a16:creationId xmlns:a16="http://schemas.microsoft.com/office/drawing/2014/main" id="{045AB86D-213C-7879-1EB2-2D083E8DB8D8}"/>
              </a:ext>
            </a:extLst>
          </p:cNvPr>
          <p:cNvSpPr/>
          <p:nvPr/>
        </p:nvSpPr>
        <p:spPr>
          <a:xfrm>
            <a:off x="5385546" y="1696046"/>
            <a:ext cx="2561666" cy="17371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25" dirty="0">
              <a:solidFill>
                <a:schemeClr val="accent2"/>
              </a:solidFill>
            </a:endParaRPr>
          </a:p>
          <a:p>
            <a:pPr algn="ctr"/>
            <a:endParaRPr lang="pt-BR" sz="1050" dirty="0">
              <a:solidFill>
                <a:schemeClr val="accent2"/>
              </a:solidFill>
            </a:endParaRPr>
          </a:p>
          <a:p>
            <a:pPr algn="ctr"/>
            <a:r>
              <a:rPr lang="pt-BR" sz="1050" dirty="0">
                <a:solidFill>
                  <a:schemeClr val="accent2"/>
                </a:solidFill>
              </a:rPr>
              <a:t>Análise de Problemas</a:t>
            </a:r>
          </a:p>
          <a:p>
            <a:pPr algn="ctr"/>
            <a:endParaRPr lang="pt-BR" sz="1050" dirty="0">
              <a:solidFill>
                <a:schemeClr val="accent2"/>
              </a:solidFill>
            </a:endParaRPr>
          </a:p>
          <a:p>
            <a:pPr marL="197644" lvl="1" indent="-134541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chemeClr val="accent2"/>
                </a:solidFill>
              </a:rPr>
              <a:t>Formulação do problema</a:t>
            </a:r>
          </a:p>
          <a:p>
            <a:pPr marL="197644" lvl="1" indent="-134541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chemeClr val="accent2"/>
                </a:solidFill>
              </a:rPr>
              <a:t>Descrição do problema</a:t>
            </a:r>
          </a:p>
          <a:p>
            <a:pPr marL="197644" lvl="1" indent="-134541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chemeClr val="accent2"/>
                </a:solidFill>
              </a:rPr>
              <a:t>Explicação do problema</a:t>
            </a:r>
          </a:p>
          <a:p>
            <a:pPr marL="197644" lvl="1" indent="-134541">
              <a:buFont typeface="Arial" panose="020B0604020202020204" pitchFamily="34" charset="0"/>
              <a:buChar char="•"/>
            </a:pPr>
            <a:r>
              <a:rPr lang="pt-BR" sz="900" dirty="0">
                <a:solidFill>
                  <a:schemeClr val="accent2"/>
                </a:solidFill>
              </a:rPr>
              <a:t>Temas-chave (área)</a:t>
            </a:r>
          </a:p>
          <a:p>
            <a:pPr marL="63103" lvl="1"/>
            <a:endParaRPr lang="pt-BR" sz="900" dirty="0">
              <a:solidFill>
                <a:schemeClr val="accent2"/>
              </a:solidFill>
            </a:endParaRPr>
          </a:p>
          <a:p>
            <a:pPr algn="ctr"/>
            <a:endParaRPr lang="pt-BR" sz="1125" dirty="0">
              <a:solidFill>
                <a:schemeClr val="accent2"/>
              </a:solidFill>
            </a:endParaRPr>
          </a:p>
          <a:p>
            <a:pPr algn="ctr"/>
            <a:endParaRPr lang="pt-BR" sz="1050" dirty="0">
              <a:solidFill>
                <a:schemeClr val="accent2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0C05579C-B392-54AE-0C10-B83B22A661D7}"/>
              </a:ext>
            </a:extLst>
          </p:cNvPr>
          <p:cNvSpPr/>
          <p:nvPr/>
        </p:nvSpPr>
        <p:spPr>
          <a:xfrm>
            <a:off x="6772620" y="3414950"/>
            <a:ext cx="1464009" cy="4151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Diálogo FNE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B579CD6B-66A1-4210-783F-CB9D44F163AF}"/>
              </a:ext>
            </a:extLst>
          </p:cNvPr>
          <p:cNvSpPr txBox="1"/>
          <p:nvPr/>
        </p:nvSpPr>
        <p:spPr>
          <a:xfrm>
            <a:off x="5111516" y="4232494"/>
            <a:ext cx="1337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Realizar diagnóstico </a:t>
            </a:r>
          </a:p>
          <a:p>
            <a:pPr algn="ctr"/>
            <a:r>
              <a:rPr lang="pt-BR" sz="900" dirty="0"/>
              <a:t>(Art. 12 da lei </a:t>
            </a:r>
          </a:p>
          <a:p>
            <a:pPr algn="ctr"/>
            <a:r>
              <a:rPr lang="pt-BR" sz="900" dirty="0"/>
              <a:t>13.005/14)</a:t>
            </a:r>
          </a:p>
        </p:txBody>
      </p:sp>
      <p:cxnSp>
        <p:nvCxnSpPr>
          <p:cNvPr id="155" name="Conector reto 154">
            <a:extLst>
              <a:ext uri="{FF2B5EF4-FFF2-40B4-BE49-F238E27FC236}">
                <a16:creationId xmlns:a16="http://schemas.microsoft.com/office/drawing/2014/main" id="{42888B61-71F8-5F74-C2BD-2E8F96CA7BEC}"/>
              </a:ext>
            </a:extLst>
          </p:cNvPr>
          <p:cNvCxnSpPr>
            <a:cxnSpLocks/>
          </p:cNvCxnSpPr>
          <p:nvPr/>
        </p:nvCxnSpPr>
        <p:spPr>
          <a:xfrm>
            <a:off x="6661546" y="4610339"/>
            <a:ext cx="0" cy="258372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7" name="Estrela: 5 Pontas 156">
            <a:extLst>
              <a:ext uri="{FF2B5EF4-FFF2-40B4-BE49-F238E27FC236}">
                <a16:creationId xmlns:a16="http://schemas.microsoft.com/office/drawing/2014/main" id="{98D89889-9A3E-E39B-1036-9F734FB13770}"/>
              </a:ext>
            </a:extLst>
          </p:cNvPr>
          <p:cNvSpPr/>
          <p:nvPr/>
        </p:nvSpPr>
        <p:spPr>
          <a:xfrm>
            <a:off x="6528860" y="4841607"/>
            <a:ext cx="265372" cy="2515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00BE774B-0318-D39F-72DD-BE7BD08E80FA}"/>
              </a:ext>
            </a:extLst>
          </p:cNvPr>
          <p:cNvCxnSpPr>
            <a:cxnSpLocks/>
            <a:stCxn id="4" idx="3"/>
            <a:endCxn id="21" idx="1"/>
          </p:cNvCxnSpPr>
          <p:nvPr/>
        </p:nvCxnSpPr>
        <p:spPr>
          <a:xfrm flipV="1">
            <a:off x="2059251" y="2571002"/>
            <a:ext cx="1323518" cy="1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etângulo 67">
            <a:extLst>
              <a:ext uri="{FF2B5EF4-FFF2-40B4-BE49-F238E27FC236}">
                <a16:creationId xmlns:a16="http://schemas.microsoft.com/office/drawing/2014/main" id="{7016FF7A-B78E-BCDC-2CFD-DE9CB012E8FD}"/>
              </a:ext>
            </a:extLst>
          </p:cNvPr>
          <p:cNvSpPr/>
          <p:nvPr/>
        </p:nvSpPr>
        <p:spPr>
          <a:xfrm>
            <a:off x="6368508" y="4210211"/>
            <a:ext cx="595742" cy="52931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accent2"/>
                </a:solidFill>
              </a:rPr>
              <a:t>INEP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850F95D7-889D-4486-9D17-F2ABA9967553}"/>
              </a:ext>
            </a:extLst>
          </p:cNvPr>
          <p:cNvCxnSpPr>
            <a:cxnSpLocks/>
            <a:stCxn id="18" idx="2"/>
            <a:endCxn id="68" idx="0"/>
          </p:cNvCxnSpPr>
          <p:nvPr/>
        </p:nvCxnSpPr>
        <p:spPr>
          <a:xfrm>
            <a:off x="6666379" y="3216058"/>
            <a:ext cx="0" cy="994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350C62CA-FFBA-84FD-1895-E678C27112FE}"/>
              </a:ext>
            </a:extLst>
          </p:cNvPr>
          <p:cNvSpPr/>
          <p:nvPr/>
        </p:nvSpPr>
        <p:spPr>
          <a:xfrm>
            <a:off x="3382769" y="300397"/>
            <a:ext cx="1332355" cy="45412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152E6A62-22D6-78D7-0781-7C56C57097DF}"/>
              </a:ext>
            </a:extLst>
          </p:cNvPr>
          <p:cNvSpPr/>
          <p:nvPr/>
        </p:nvSpPr>
        <p:spPr>
          <a:xfrm>
            <a:off x="3908076" y="649179"/>
            <a:ext cx="663924" cy="21687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SEB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E4C0589-2EC9-69B4-7039-1CEB309B2F64}"/>
              </a:ext>
            </a:extLst>
          </p:cNvPr>
          <p:cNvSpPr/>
          <p:nvPr/>
        </p:nvSpPr>
        <p:spPr>
          <a:xfrm>
            <a:off x="3908412" y="911965"/>
            <a:ext cx="663587" cy="24186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SECADI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4B6626D9-20F6-13AB-4F28-CFD10526344D}"/>
              </a:ext>
            </a:extLst>
          </p:cNvPr>
          <p:cNvSpPr/>
          <p:nvPr/>
        </p:nvSpPr>
        <p:spPr>
          <a:xfrm>
            <a:off x="3912625" y="1207634"/>
            <a:ext cx="659374" cy="22900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SETEC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7D0A01A3-0478-D928-DAA9-A0A5C06A2C90}"/>
              </a:ext>
            </a:extLst>
          </p:cNvPr>
          <p:cNvSpPr/>
          <p:nvPr/>
        </p:nvSpPr>
        <p:spPr>
          <a:xfrm>
            <a:off x="3908413" y="1503468"/>
            <a:ext cx="659374" cy="23099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SESU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27FEF96-C508-8C45-2603-A71E7508056F}"/>
              </a:ext>
            </a:extLst>
          </p:cNvPr>
          <p:cNvSpPr/>
          <p:nvPr/>
        </p:nvSpPr>
        <p:spPr>
          <a:xfrm>
            <a:off x="3908954" y="2103895"/>
            <a:ext cx="658494" cy="21313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CAPES</a:t>
            </a: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21E9AE3A-CE89-BD9B-B5CE-2953B06F613E}"/>
              </a:ext>
            </a:extLst>
          </p:cNvPr>
          <p:cNvSpPr/>
          <p:nvPr/>
        </p:nvSpPr>
        <p:spPr>
          <a:xfrm>
            <a:off x="3908075" y="2400521"/>
            <a:ext cx="658493" cy="21313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FNDE</a:t>
            </a:r>
          </a:p>
        </p:txBody>
      </p:sp>
      <p:sp>
        <p:nvSpPr>
          <p:cNvPr id="168" name="CaixaDeTexto 167">
            <a:extLst>
              <a:ext uri="{FF2B5EF4-FFF2-40B4-BE49-F238E27FC236}">
                <a16:creationId xmlns:a16="http://schemas.microsoft.com/office/drawing/2014/main" id="{04B8CB37-F806-6D59-B2E9-E84A159DB411}"/>
              </a:ext>
            </a:extLst>
          </p:cNvPr>
          <p:cNvSpPr txBox="1"/>
          <p:nvPr/>
        </p:nvSpPr>
        <p:spPr>
          <a:xfrm rot="5400000">
            <a:off x="2524329" y="2318927"/>
            <a:ext cx="21078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Dois integrantes de cada órgão ou entidade    (</a:t>
            </a:r>
            <a:r>
              <a:rPr lang="pt-BR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GT  PNE</a:t>
            </a:r>
            <a:r>
              <a:rPr lang="pt-BR" sz="1050" dirty="0"/>
              <a:t>)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EC70ED-3A96-14EE-93F4-9E55BB8549CB}"/>
              </a:ext>
            </a:extLst>
          </p:cNvPr>
          <p:cNvSpPr/>
          <p:nvPr/>
        </p:nvSpPr>
        <p:spPr>
          <a:xfrm>
            <a:off x="3908075" y="1799666"/>
            <a:ext cx="659373" cy="22900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SERES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AFA565C-ECD9-C81F-0922-F3150CBFFB8C}"/>
              </a:ext>
            </a:extLst>
          </p:cNvPr>
          <p:cNvSpPr/>
          <p:nvPr/>
        </p:nvSpPr>
        <p:spPr>
          <a:xfrm>
            <a:off x="3915492" y="2711014"/>
            <a:ext cx="658493" cy="2098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INEP</a:t>
            </a:r>
          </a:p>
        </p:txBody>
      </p:sp>
      <p:sp>
        <p:nvSpPr>
          <p:cNvPr id="23" name="Chave Direita 22">
            <a:extLst>
              <a:ext uri="{FF2B5EF4-FFF2-40B4-BE49-F238E27FC236}">
                <a16:creationId xmlns:a16="http://schemas.microsoft.com/office/drawing/2014/main" id="{B319C588-4ED8-D2D6-095B-9C8E4DDF7127}"/>
              </a:ext>
            </a:extLst>
          </p:cNvPr>
          <p:cNvSpPr/>
          <p:nvPr/>
        </p:nvSpPr>
        <p:spPr>
          <a:xfrm rot="10800000">
            <a:off x="3733970" y="643477"/>
            <a:ext cx="111763" cy="4176464"/>
          </a:xfrm>
          <a:prstGeom prst="rightBrace">
            <a:avLst/>
          </a:prstGeom>
          <a:ln w="63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6E32CC6-FAFF-ABF2-F106-39D36D45F05F}"/>
              </a:ext>
            </a:extLst>
          </p:cNvPr>
          <p:cNvSpPr/>
          <p:nvPr/>
        </p:nvSpPr>
        <p:spPr>
          <a:xfrm>
            <a:off x="3915493" y="3005565"/>
            <a:ext cx="658492" cy="2098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FNE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EE3221CF-3B1F-5C64-154F-E570A11C9902}"/>
              </a:ext>
            </a:extLst>
          </p:cNvPr>
          <p:cNvSpPr/>
          <p:nvPr/>
        </p:nvSpPr>
        <p:spPr>
          <a:xfrm>
            <a:off x="3391040" y="321677"/>
            <a:ext cx="542904" cy="25549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SASE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E4E8963-6397-9774-CCEB-E7B2BB8EE158}"/>
              </a:ext>
            </a:extLst>
          </p:cNvPr>
          <p:cNvSpPr/>
          <p:nvPr/>
        </p:nvSpPr>
        <p:spPr>
          <a:xfrm>
            <a:off x="3915492" y="3303329"/>
            <a:ext cx="658491" cy="25289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CE/CD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84C5FB-2F62-79E0-0CDE-77AE1F63D842}"/>
              </a:ext>
            </a:extLst>
          </p:cNvPr>
          <p:cNvSpPr/>
          <p:nvPr/>
        </p:nvSpPr>
        <p:spPr>
          <a:xfrm>
            <a:off x="3915492" y="3644318"/>
            <a:ext cx="651075" cy="22222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CE/SF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715CC45-EFF1-B0D5-4F4A-83ED3A9AB77B}"/>
              </a:ext>
            </a:extLst>
          </p:cNvPr>
          <p:cNvSpPr/>
          <p:nvPr/>
        </p:nvSpPr>
        <p:spPr>
          <a:xfrm>
            <a:off x="3908075" y="3941765"/>
            <a:ext cx="665908" cy="22222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CNE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766FFCDA-F4A2-1938-97C2-D0CE1B705FD9}"/>
              </a:ext>
            </a:extLst>
          </p:cNvPr>
          <p:cNvSpPr/>
          <p:nvPr/>
        </p:nvSpPr>
        <p:spPr>
          <a:xfrm>
            <a:off x="1564994" y="506100"/>
            <a:ext cx="1598856" cy="81603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75" dirty="0">
                <a:solidFill>
                  <a:schemeClr val="accent2"/>
                </a:solidFill>
              </a:rPr>
              <a:t>Relatório de monitoramento das metas do PNE (2014-2024)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2E038BD0-0A43-7F60-923D-48BC40484BF5}"/>
              </a:ext>
            </a:extLst>
          </p:cNvPr>
          <p:cNvSpPr/>
          <p:nvPr/>
        </p:nvSpPr>
        <p:spPr>
          <a:xfrm>
            <a:off x="1532674" y="3868471"/>
            <a:ext cx="1606530" cy="70452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Estudos e pesquisas</a:t>
            </a:r>
          </a:p>
        </p:txBody>
      </p: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0EE70117-D4E2-726C-91C3-5D68FAB3A9FA}"/>
              </a:ext>
            </a:extLst>
          </p:cNvPr>
          <p:cNvCxnSpPr>
            <a:cxnSpLocks/>
            <a:stCxn id="29" idx="2"/>
            <a:endCxn id="4" idx="0"/>
          </p:cNvCxnSpPr>
          <p:nvPr/>
        </p:nvCxnSpPr>
        <p:spPr>
          <a:xfrm rot="10800000" flipV="1">
            <a:off x="1221248" y="914118"/>
            <a:ext cx="343747" cy="140291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1D515556-B024-79F1-1B4A-822627F43075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 rot="10800000" flipV="1">
            <a:off x="1221247" y="1836554"/>
            <a:ext cx="344492" cy="48047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B2DC3308-8663-7F00-F97B-070B26E3DC60}"/>
              </a:ext>
            </a:extLst>
          </p:cNvPr>
          <p:cNvCxnSpPr>
            <a:cxnSpLocks/>
            <a:stCxn id="6" idx="2"/>
            <a:endCxn id="4" idx="2"/>
          </p:cNvCxnSpPr>
          <p:nvPr/>
        </p:nvCxnSpPr>
        <p:spPr>
          <a:xfrm rot="10800000">
            <a:off x="1221248" y="2828020"/>
            <a:ext cx="311427" cy="56358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9F641270-4BFB-C9FF-1227-049E0F475B75}"/>
              </a:ext>
            </a:extLst>
          </p:cNvPr>
          <p:cNvCxnSpPr>
            <a:cxnSpLocks/>
            <a:stCxn id="31" idx="2"/>
            <a:endCxn id="4" idx="2"/>
          </p:cNvCxnSpPr>
          <p:nvPr/>
        </p:nvCxnSpPr>
        <p:spPr>
          <a:xfrm rot="10800000">
            <a:off x="1221248" y="2828019"/>
            <a:ext cx="311427" cy="139271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E7884498-93CC-3971-FE90-BEB5F1539465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 flipV="1">
            <a:off x="4715124" y="2564624"/>
            <a:ext cx="670422" cy="6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113221C4-A136-AE09-BAB9-6F65C2A89233}"/>
              </a:ext>
            </a:extLst>
          </p:cNvPr>
          <p:cNvSpPr/>
          <p:nvPr/>
        </p:nvSpPr>
        <p:spPr>
          <a:xfrm>
            <a:off x="3912625" y="4253109"/>
            <a:ext cx="651075" cy="22900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accent2"/>
                </a:solidFill>
              </a:rPr>
              <a:t>Undime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0C24634-ADB0-F844-34CB-D59AFA46860F}"/>
              </a:ext>
            </a:extLst>
          </p:cNvPr>
          <p:cNvSpPr/>
          <p:nvPr/>
        </p:nvSpPr>
        <p:spPr>
          <a:xfrm>
            <a:off x="3920066" y="4564447"/>
            <a:ext cx="644678" cy="22222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accent2"/>
                </a:solidFill>
              </a:rPr>
              <a:t>Consed</a:t>
            </a:r>
          </a:p>
        </p:txBody>
      </p:sp>
    </p:spTree>
    <p:extLst>
      <p:ext uri="{BB962C8B-B14F-4D97-AF65-F5344CB8AC3E}">
        <p14:creationId xmlns:p14="http://schemas.microsoft.com/office/powerpoint/2010/main" val="152140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lagem: Horizontal 96">
            <a:extLst>
              <a:ext uri="{FF2B5EF4-FFF2-40B4-BE49-F238E27FC236}">
                <a16:creationId xmlns:a16="http://schemas.microsoft.com/office/drawing/2014/main" id="{EBCD0747-11D3-22C8-1900-CD698B1000E9}"/>
              </a:ext>
            </a:extLst>
          </p:cNvPr>
          <p:cNvSpPr/>
          <p:nvPr/>
        </p:nvSpPr>
        <p:spPr>
          <a:xfrm>
            <a:off x="368701" y="271352"/>
            <a:ext cx="3798356" cy="2420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125" b="1" dirty="0">
              <a:solidFill>
                <a:schemeClr val="accent2"/>
              </a:solidFill>
            </a:endParaRPr>
          </a:p>
          <a:p>
            <a:pPr algn="just"/>
            <a:r>
              <a:rPr lang="pt-BR" sz="1125" dirty="0">
                <a:solidFill>
                  <a:schemeClr val="accent2"/>
                </a:solidFill>
              </a:rPr>
              <a:t>Inep apresenta documento técnico com:</a:t>
            </a:r>
          </a:p>
          <a:p>
            <a:pPr algn="just"/>
            <a:endParaRPr lang="pt-BR" sz="1125" dirty="0">
              <a:solidFill>
                <a:schemeClr val="accent2"/>
              </a:solidFill>
            </a:endParaRPr>
          </a:p>
          <a:p>
            <a:pPr marL="257175" indent="-257175" algn="just">
              <a:buAutoNum type="arabicParenR"/>
            </a:pPr>
            <a:r>
              <a:rPr lang="pt-BR" sz="1125" dirty="0">
                <a:solidFill>
                  <a:schemeClr val="accent2"/>
                </a:solidFill>
              </a:rPr>
              <a:t>Diagnóstico dos problemas; e</a:t>
            </a:r>
          </a:p>
          <a:p>
            <a:pPr marL="257175" indent="-257175" algn="just">
              <a:buAutoNum type="arabicParenR"/>
            </a:pPr>
            <a:r>
              <a:rPr lang="pt-BR" sz="1125" dirty="0">
                <a:solidFill>
                  <a:schemeClr val="accent2"/>
                </a:solidFill>
              </a:rPr>
              <a:t>Proposição de diretrizes, objetivos e metas</a:t>
            </a:r>
            <a:r>
              <a:rPr lang="pt-BR" sz="1125" dirty="0"/>
              <a:t>.</a:t>
            </a:r>
            <a:endParaRPr lang="pt-BR" sz="1050" dirty="0"/>
          </a:p>
          <a:p>
            <a:endParaRPr lang="pt-BR" sz="1050" dirty="0"/>
          </a:p>
          <a:p>
            <a:endParaRPr lang="pt-BR" sz="1050" dirty="0"/>
          </a:p>
          <a:p>
            <a:endParaRPr lang="pt-BR" sz="1050" dirty="0"/>
          </a:p>
          <a:p>
            <a:endParaRPr lang="pt-BR" sz="1050" dirty="0"/>
          </a:p>
          <a:p>
            <a:endParaRPr lang="pt-BR" sz="1050" dirty="0"/>
          </a:p>
          <a:p>
            <a:endParaRPr lang="pt-BR" sz="1050" dirty="0"/>
          </a:p>
          <a:p>
            <a:endParaRPr lang="pt-BR" sz="1050" dirty="0">
              <a:solidFill>
                <a:schemeClr val="accent2"/>
              </a:solidFill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412C5B77-2172-1973-6E2A-AA8CDF7DCCB7}"/>
              </a:ext>
            </a:extLst>
          </p:cNvPr>
          <p:cNvSpPr/>
          <p:nvPr/>
        </p:nvSpPr>
        <p:spPr>
          <a:xfrm>
            <a:off x="1944727" y="1757320"/>
            <a:ext cx="800100" cy="251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Objetivos</a:t>
            </a: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B932D722-3D87-AD7A-3A73-1083DAA397E6}"/>
              </a:ext>
            </a:extLst>
          </p:cNvPr>
          <p:cNvSpPr/>
          <p:nvPr/>
        </p:nvSpPr>
        <p:spPr>
          <a:xfrm>
            <a:off x="2904578" y="2029267"/>
            <a:ext cx="800100" cy="251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Metas</a:t>
            </a:r>
          </a:p>
        </p:txBody>
      </p:sp>
      <p:cxnSp>
        <p:nvCxnSpPr>
          <p:cNvPr id="106" name="Conector: Angulado 105">
            <a:extLst>
              <a:ext uri="{FF2B5EF4-FFF2-40B4-BE49-F238E27FC236}">
                <a16:creationId xmlns:a16="http://schemas.microsoft.com/office/drawing/2014/main" id="{EF572FF9-17D3-160C-DCB5-83C006B2D114}"/>
              </a:ext>
            </a:extLst>
          </p:cNvPr>
          <p:cNvCxnSpPr>
            <a:stCxn id="98" idx="2"/>
            <a:endCxn id="99" idx="1"/>
          </p:cNvCxnSpPr>
          <p:nvPr/>
        </p:nvCxnSpPr>
        <p:spPr>
          <a:xfrm rot="16200000" flipH="1">
            <a:off x="2551604" y="1802090"/>
            <a:ext cx="146149" cy="55980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A15E4389-3A2D-07D0-AC45-1E73F8D9DC54}"/>
              </a:ext>
            </a:extLst>
          </p:cNvPr>
          <p:cNvCxnSpPr>
            <a:cxnSpLocks/>
          </p:cNvCxnSpPr>
          <p:nvPr/>
        </p:nvCxnSpPr>
        <p:spPr>
          <a:xfrm>
            <a:off x="2256482" y="319545"/>
            <a:ext cx="0" cy="240859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Estrela: 5 Pontas 35">
            <a:extLst>
              <a:ext uri="{FF2B5EF4-FFF2-40B4-BE49-F238E27FC236}">
                <a16:creationId xmlns:a16="http://schemas.microsoft.com/office/drawing/2014/main" id="{AFC110DA-5457-DC6F-4D32-F764A7CD3147}"/>
              </a:ext>
            </a:extLst>
          </p:cNvPr>
          <p:cNvSpPr/>
          <p:nvPr/>
        </p:nvSpPr>
        <p:spPr>
          <a:xfrm>
            <a:off x="2123796" y="134719"/>
            <a:ext cx="265372" cy="2515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olagem: Horizontal 36">
            <a:extLst>
              <a:ext uri="{FF2B5EF4-FFF2-40B4-BE49-F238E27FC236}">
                <a16:creationId xmlns:a16="http://schemas.microsoft.com/office/drawing/2014/main" id="{BE5B9D88-82CD-2B99-ADA9-8F399583DC52}"/>
              </a:ext>
            </a:extLst>
          </p:cNvPr>
          <p:cNvSpPr/>
          <p:nvPr/>
        </p:nvSpPr>
        <p:spPr>
          <a:xfrm>
            <a:off x="5821693" y="2165170"/>
            <a:ext cx="1647265" cy="9652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Definição das estratégias</a:t>
            </a:r>
          </a:p>
        </p:txBody>
      </p:sp>
      <p:sp>
        <p:nvSpPr>
          <p:cNvPr id="58" name="Rolagem: Horizontal 57">
            <a:extLst>
              <a:ext uri="{FF2B5EF4-FFF2-40B4-BE49-F238E27FC236}">
                <a16:creationId xmlns:a16="http://schemas.microsoft.com/office/drawing/2014/main" id="{9C878886-BCBE-0088-188E-E6350C1D789A}"/>
              </a:ext>
            </a:extLst>
          </p:cNvPr>
          <p:cNvSpPr/>
          <p:nvPr/>
        </p:nvSpPr>
        <p:spPr>
          <a:xfrm>
            <a:off x="4727603" y="3947729"/>
            <a:ext cx="3830320" cy="7569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Envio do Projeto de Lei do Plano Nacional de Educação (2024-2034)</a:t>
            </a:r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57C18949-B359-42DF-4471-CA20AB35FD58}"/>
              </a:ext>
            </a:extLst>
          </p:cNvPr>
          <p:cNvGrpSpPr/>
          <p:nvPr/>
        </p:nvGrpSpPr>
        <p:grpSpPr>
          <a:xfrm>
            <a:off x="3484125" y="3098719"/>
            <a:ext cx="3244513" cy="996915"/>
            <a:chOff x="1925053" y="3778431"/>
            <a:chExt cx="4326017" cy="1351021"/>
          </a:xfrm>
        </p:grpSpPr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94B39E9C-2C80-8732-074D-70825E34FAB6}"/>
                </a:ext>
              </a:extLst>
            </p:cNvPr>
            <p:cNvSpPr/>
            <p:nvPr/>
          </p:nvSpPr>
          <p:spPr>
            <a:xfrm>
              <a:off x="1925053" y="3778431"/>
              <a:ext cx="3937865" cy="118101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 dirty="0">
                <a:solidFill>
                  <a:schemeClr val="accent2"/>
                </a:solidFill>
              </a:endParaRPr>
            </a:p>
            <a:p>
              <a:pPr marL="128588" indent="-128588" algn="ctr">
                <a:buFontTx/>
                <a:buChar char="-"/>
              </a:pPr>
              <a:endParaRPr lang="pt-BR" sz="900" dirty="0">
                <a:solidFill>
                  <a:schemeClr val="accent2"/>
                </a:solidFill>
              </a:endParaRPr>
            </a:p>
          </p:txBody>
        </p:sp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500EF77B-79AF-C414-79B8-EF58F62BF18F}"/>
                </a:ext>
              </a:extLst>
            </p:cNvPr>
            <p:cNvGrpSpPr/>
            <p:nvPr/>
          </p:nvGrpSpPr>
          <p:grpSpPr>
            <a:xfrm>
              <a:off x="2288735" y="3846871"/>
              <a:ext cx="3962335" cy="1282581"/>
              <a:chOff x="2334390" y="3864423"/>
              <a:chExt cx="3962335" cy="1282581"/>
            </a:xfrm>
          </p:grpSpPr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FA829A43-C361-7F30-5DE0-C2D5508EB5B1}"/>
                  </a:ext>
                </a:extLst>
              </p:cNvPr>
              <p:cNvSpPr txBox="1"/>
              <p:nvPr/>
            </p:nvSpPr>
            <p:spPr>
              <a:xfrm>
                <a:off x="2334390" y="4171912"/>
                <a:ext cx="1566556" cy="359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125" dirty="0">
                    <a:solidFill>
                      <a:schemeClr val="accent2"/>
                    </a:solidFill>
                  </a:rPr>
                  <a:t>Diálogo FNE </a:t>
                </a:r>
              </a:p>
            </p:txBody>
          </p:sp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C9A65ABC-6FBB-F5F6-C7D7-720D872A2B4C}"/>
                  </a:ext>
                </a:extLst>
              </p:cNvPr>
              <p:cNvSpPr txBox="1"/>
              <p:nvPr/>
            </p:nvSpPr>
            <p:spPr>
              <a:xfrm>
                <a:off x="3713781" y="3864423"/>
                <a:ext cx="2582944" cy="128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pt-BR" sz="1125" dirty="0">
                    <a:solidFill>
                      <a:schemeClr val="accent2"/>
                    </a:solidFill>
                  </a:rPr>
                  <a:t>Diagnóstico;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pt-BR" sz="1125" dirty="0">
                    <a:solidFill>
                      <a:schemeClr val="accent2"/>
                    </a:solidFill>
                  </a:rPr>
                  <a:t>Objetivos;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pt-BR" sz="1125" dirty="0">
                    <a:solidFill>
                      <a:schemeClr val="accent2"/>
                    </a:solidFill>
                  </a:rPr>
                  <a:t>Metas; 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pt-BR" sz="1125" dirty="0">
                    <a:solidFill>
                      <a:schemeClr val="accent2"/>
                    </a:solidFill>
                  </a:rPr>
                  <a:t>Estratégias.</a:t>
                </a:r>
              </a:p>
              <a:p>
                <a:endParaRPr lang="pt-BR" sz="105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4" name="Chave Esquerda 53">
                <a:extLst>
                  <a:ext uri="{FF2B5EF4-FFF2-40B4-BE49-F238E27FC236}">
                    <a16:creationId xmlns:a16="http://schemas.microsoft.com/office/drawing/2014/main" id="{EF1CFF64-614E-E860-6518-F814ACEF3462}"/>
                  </a:ext>
                </a:extLst>
              </p:cNvPr>
              <p:cNvSpPr/>
              <p:nvPr/>
            </p:nvSpPr>
            <p:spPr>
              <a:xfrm>
                <a:off x="3722422" y="3922018"/>
                <a:ext cx="74784" cy="87115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sz="105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67" name="Estrela: 32 Pontas 66">
            <a:extLst>
              <a:ext uri="{FF2B5EF4-FFF2-40B4-BE49-F238E27FC236}">
                <a16:creationId xmlns:a16="http://schemas.microsoft.com/office/drawing/2014/main" id="{C2B83A98-CC44-A79D-D667-4F1F887919A5}"/>
              </a:ext>
            </a:extLst>
          </p:cNvPr>
          <p:cNvSpPr/>
          <p:nvPr/>
        </p:nvSpPr>
        <p:spPr>
          <a:xfrm>
            <a:off x="3614057" y="4038780"/>
            <a:ext cx="1312621" cy="87147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C732A98-9A9A-F426-90DC-D9B9E4B80C97}"/>
              </a:ext>
            </a:extLst>
          </p:cNvPr>
          <p:cNvSpPr txBox="1"/>
          <p:nvPr/>
        </p:nvSpPr>
        <p:spPr>
          <a:xfrm>
            <a:off x="3777883" y="4293610"/>
            <a:ext cx="99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FF0000"/>
                </a:solidFill>
              </a:rPr>
              <a:t>2º semestre de 2023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F477082-5AA6-1E36-B3F7-DF42331BB742}"/>
              </a:ext>
            </a:extLst>
          </p:cNvPr>
          <p:cNvSpPr/>
          <p:nvPr/>
        </p:nvSpPr>
        <p:spPr>
          <a:xfrm>
            <a:off x="1092483" y="1413832"/>
            <a:ext cx="800100" cy="251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Diretrizes</a:t>
            </a:r>
          </a:p>
        </p:txBody>
      </p: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738C01B5-6100-0B9A-9A5B-DC39FF32F3EC}"/>
              </a:ext>
            </a:extLst>
          </p:cNvPr>
          <p:cNvCxnSpPr>
            <a:cxnSpLocks/>
            <a:stCxn id="27" idx="2"/>
            <a:endCxn id="98" idx="1"/>
          </p:cNvCxnSpPr>
          <p:nvPr/>
        </p:nvCxnSpPr>
        <p:spPr>
          <a:xfrm rot="16200000" flipH="1">
            <a:off x="1609784" y="1548177"/>
            <a:ext cx="217691" cy="45219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DA9D6629-70C0-94C5-4F88-231B288A41C7}"/>
              </a:ext>
            </a:extLst>
          </p:cNvPr>
          <p:cNvSpPr/>
          <p:nvPr/>
        </p:nvSpPr>
        <p:spPr>
          <a:xfrm rot="16200000">
            <a:off x="6040488" y="-792598"/>
            <a:ext cx="1209676" cy="454150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923CF4D-9CCF-90FC-F85D-D62504259DE3}"/>
              </a:ext>
            </a:extLst>
          </p:cNvPr>
          <p:cNvSpPr/>
          <p:nvPr/>
        </p:nvSpPr>
        <p:spPr>
          <a:xfrm rot="16200000">
            <a:off x="4537319" y="1563315"/>
            <a:ext cx="633363" cy="25144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SEB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AF92C8-57BC-F382-B680-DF6C202BE03D}"/>
              </a:ext>
            </a:extLst>
          </p:cNvPr>
          <p:cNvSpPr/>
          <p:nvPr/>
        </p:nvSpPr>
        <p:spPr>
          <a:xfrm rot="16200000">
            <a:off x="4828202" y="1554849"/>
            <a:ext cx="633364" cy="26169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SECADI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C27DB6-7C7C-3FF3-F2C4-501A030B5913}"/>
              </a:ext>
            </a:extLst>
          </p:cNvPr>
          <p:cNvSpPr/>
          <p:nvPr/>
        </p:nvSpPr>
        <p:spPr>
          <a:xfrm rot="16200000">
            <a:off x="5099880" y="1567302"/>
            <a:ext cx="633363" cy="23679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SETEC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488911-F21D-0592-C4A2-BA79124F7358}"/>
              </a:ext>
            </a:extLst>
          </p:cNvPr>
          <p:cNvSpPr/>
          <p:nvPr/>
        </p:nvSpPr>
        <p:spPr>
          <a:xfrm rot="16200000">
            <a:off x="5388847" y="1559597"/>
            <a:ext cx="625362" cy="25087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SESU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43C256-9C4A-FBA1-5229-BF1614EF06EB}"/>
              </a:ext>
            </a:extLst>
          </p:cNvPr>
          <p:cNvSpPr/>
          <p:nvPr/>
        </p:nvSpPr>
        <p:spPr>
          <a:xfrm rot="16200000">
            <a:off x="5984852" y="1568565"/>
            <a:ext cx="620815" cy="2374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CAPES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492FFF2-AC4D-8E37-C06F-620BD11AEFF0}"/>
              </a:ext>
            </a:extLst>
          </p:cNvPr>
          <p:cNvSpPr/>
          <p:nvPr/>
        </p:nvSpPr>
        <p:spPr>
          <a:xfrm rot="16200000">
            <a:off x="6288175" y="1557657"/>
            <a:ext cx="620815" cy="25087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FNDE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DCB11CC-69F1-C8C2-C6A2-9C31848ABA16}"/>
              </a:ext>
            </a:extLst>
          </p:cNvPr>
          <p:cNvSpPr txBox="1"/>
          <p:nvPr/>
        </p:nvSpPr>
        <p:spPr>
          <a:xfrm>
            <a:off x="5483832" y="873243"/>
            <a:ext cx="21078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/>
              <a:t>Dois integrantes de cada órgão ou entidade    (</a:t>
            </a:r>
            <a:r>
              <a:rPr lang="pt-BR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GT PNE</a:t>
            </a:r>
            <a:r>
              <a:rPr lang="pt-BR" sz="1050" dirty="0"/>
              <a:t>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CDBA8E8-A98D-BE00-CFDF-C39ACCCCFBE0}"/>
              </a:ext>
            </a:extLst>
          </p:cNvPr>
          <p:cNvSpPr/>
          <p:nvPr/>
        </p:nvSpPr>
        <p:spPr>
          <a:xfrm rot="16200000">
            <a:off x="5677107" y="1567686"/>
            <a:ext cx="628231" cy="2382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SERES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10321C5-D0F5-F757-C097-F7A50B9C1BD0}"/>
              </a:ext>
            </a:extLst>
          </p:cNvPr>
          <p:cNvSpPr/>
          <p:nvPr/>
        </p:nvSpPr>
        <p:spPr>
          <a:xfrm rot="16200000">
            <a:off x="6590934" y="1557975"/>
            <a:ext cx="620814" cy="23540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INEP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3918269-DE89-D9E1-75E2-9C819EF05A70}"/>
              </a:ext>
            </a:extLst>
          </p:cNvPr>
          <p:cNvSpPr/>
          <p:nvPr/>
        </p:nvSpPr>
        <p:spPr>
          <a:xfrm>
            <a:off x="4264479" y="2054392"/>
            <a:ext cx="540955" cy="25549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SE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FB98E95-82F8-0523-F53B-E3F871891389}"/>
              </a:ext>
            </a:extLst>
          </p:cNvPr>
          <p:cNvSpPr/>
          <p:nvPr/>
        </p:nvSpPr>
        <p:spPr>
          <a:xfrm rot="16200000">
            <a:off x="6881775" y="1561683"/>
            <a:ext cx="628231" cy="23541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FNE</a:t>
            </a:r>
          </a:p>
        </p:txBody>
      </p:sp>
      <p:sp>
        <p:nvSpPr>
          <p:cNvPr id="46" name="Chave Esquerda 45">
            <a:extLst>
              <a:ext uri="{FF2B5EF4-FFF2-40B4-BE49-F238E27FC236}">
                <a16:creationId xmlns:a16="http://schemas.microsoft.com/office/drawing/2014/main" id="{D2BA95FA-E931-C374-D1F8-CC93EC38C953}"/>
              </a:ext>
            </a:extLst>
          </p:cNvPr>
          <p:cNvSpPr/>
          <p:nvPr/>
        </p:nvSpPr>
        <p:spPr>
          <a:xfrm rot="5400000">
            <a:off x="6728140" y="-800191"/>
            <a:ext cx="59687" cy="421092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272A46B-BCE5-2E55-A113-1F34D44B72BF}"/>
              </a:ext>
            </a:extLst>
          </p:cNvPr>
          <p:cNvSpPr/>
          <p:nvPr/>
        </p:nvSpPr>
        <p:spPr>
          <a:xfrm>
            <a:off x="4503654" y="911456"/>
            <a:ext cx="542904" cy="25549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SASE</a:t>
            </a:r>
          </a:p>
        </p:txBody>
      </p:sp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67A6C2C8-62E1-8BFB-65E1-27B3483247F3}"/>
              </a:ext>
            </a:extLst>
          </p:cNvPr>
          <p:cNvCxnSpPr>
            <a:cxnSpLocks/>
            <a:stCxn id="37" idx="2"/>
            <a:endCxn id="58" idx="0"/>
          </p:cNvCxnSpPr>
          <p:nvPr/>
        </p:nvCxnSpPr>
        <p:spPr>
          <a:xfrm flipH="1">
            <a:off x="6642763" y="3009742"/>
            <a:ext cx="2563" cy="1032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7AEA3BE9-7150-E7D8-C386-A9B5E5B50F8B}"/>
              </a:ext>
            </a:extLst>
          </p:cNvPr>
          <p:cNvCxnSpPr>
            <a:cxnSpLocks/>
            <a:stCxn id="97" idx="3"/>
            <a:endCxn id="3" idx="0"/>
          </p:cNvCxnSpPr>
          <p:nvPr/>
        </p:nvCxnSpPr>
        <p:spPr>
          <a:xfrm flipV="1">
            <a:off x="4167058" y="1478154"/>
            <a:ext cx="207518" cy="3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971751CF-C6AE-2691-A63E-0601116249F4}"/>
              </a:ext>
            </a:extLst>
          </p:cNvPr>
          <p:cNvSpPr/>
          <p:nvPr/>
        </p:nvSpPr>
        <p:spPr>
          <a:xfrm rot="16200000">
            <a:off x="7202959" y="1529633"/>
            <a:ext cx="620814" cy="27595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CE/CD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145F6DC-A1CE-F0DB-0757-96589B3EE282}"/>
              </a:ext>
            </a:extLst>
          </p:cNvPr>
          <p:cNvSpPr/>
          <p:nvPr/>
        </p:nvSpPr>
        <p:spPr>
          <a:xfrm rot="16200000">
            <a:off x="7508675" y="1547220"/>
            <a:ext cx="612747" cy="24885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CE/SF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1DACDC4-8662-BEB4-7218-D11DC6303976}"/>
              </a:ext>
            </a:extLst>
          </p:cNvPr>
          <p:cNvSpPr/>
          <p:nvPr/>
        </p:nvSpPr>
        <p:spPr>
          <a:xfrm rot="16200000">
            <a:off x="7823277" y="1540545"/>
            <a:ext cx="619456" cy="25549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CNE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CC058C54-46ED-BC90-3FC8-1D850BAC94A0}"/>
              </a:ext>
            </a:extLst>
          </p:cNvPr>
          <p:cNvCxnSpPr>
            <a:cxnSpLocks/>
            <a:stCxn id="3" idx="1"/>
            <a:endCxn id="37" idx="0"/>
          </p:cNvCxnSpPr>
          <p:nvPr/>
        </p:nvCxnSpPr>
        <p:spPr>
          <a:xfrm flipH="1">
            <a:off x="6645326" y="2082991"/>
            <a:ext cx="1" cy="202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D24E51F0-0B07-23A5-B5AD-5B52EA17418A}"/>
              </a:ext>
            </a:extLst>
          </p:cNvPr>
          <p:cNvSpPr/>
          <p:nvPr/>
        </p:nvSpPr>
        <p:spPr>
          <a:xfrm rot="16200000">
            <a:off x="8107449" y="1558520"/>
            <a:ext cx="612079" cy="2269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dirty="0">
                <a:solidFill>
                  <a:schemeClr val="accent2"/>
                </a:solidFill>
              </a:rPr>
              <a:t>Undime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F9A5D5D-0AED-E1CA-6EA6-D0DCA565D515}"/>
              </a:ext>
            </a:extLst>
          </p:cNvPr>
          <p:cNvSpPr/>
          <p:nvPr/>
        </p:nvSpPr>
        <p:spPr>
          <a:xfrm rot="16200000">
            <a:off x="8415474" y="1549237"/>
            <a:ext cx="612078" cy="2269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accent2"/>
                </a:solidFill>
              </a:rPr>
              <a:t>Consed</a:t>
            </a:r>
          </a:p>
        </p:txBody>
      </p:sp>
    </p:spTree>
    <p:extLst>
      <p:ext uri="{BB962C8B-B14F-4D97-AF65-F5344CB8AC3E}">
        <p14:creationId xmlns:p14="http://schemas.microsoft.com/office/powerpoint/2010/main" val="406831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7CD046F-AB2C-4D6D-EA24-375647CF4FDD}"/>
              </a:ext>
            </a:extLst>
          </p:cNvPr>
          <p:cNvSpPr txBox="1">
            <a:spLocks/>
          </p:cNvSpPr>
          <p:nvPr/>
        </p:nvSpPr>
        <p:spPr>
          <a:xfrm>
            <a:off x="380139" y="1218620"/>
            <a:ext cx="8438493" cy="26397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70C0"/>
                </a:solidFill>
              </a:rPr>
              <a:t>COMO GARANTIR A QUALIDADE TÉCNICA DO NOVO PLANO NACIONAL DE EDUCAÇÃO? </a:t>
            </a:r>
          </a:p>
          <a:p>
            <a:pPr algn="ctr"/>
            <a:endParaRPr lang="pt-BR" sz="2400" b="1" dirty="0">
              <a:solidFill>
                <a:srgbClr val="0070C0"/>
              </a:solidFill>
            </a:endParaRPr>
          </a:p>
          <a:p>
            <a:pPr algn="ctr"/>
            <a:endParaRPr lang="pt-BR" sz="2400" b="1" dirty="0">
              <a:solidFill>
                <a:srgbClr val="0070C0"/>
              </a:solidFill>
            </a:endParaRPr>
          </a:p>
          <a:p>
            <a:pPr algn="ctr"/>
            <a:endParaRPr lang="pt-BR" sz="2400" b="1" dirty="0">
              <a:solidFill>
                <a:srgbClr val="0070C0"/>
              </a:solidFill>
            </a:endParaRPr>
          </a:p>
          <a:p>
            <a:pPr algn="ctr"/>
            <a:endParaRPr lang="pt-BR" sz="2400" b="1" dirty="0">
              <a:solidFill>
                <a:srgbClr val="0070C0"/>
              </a:solidFill>
            </a:endParaRPr>
          </a:p>
          <a:p>
            <a:pPr algn="ctr"/>
            <a:r>
              <a:rPr lang="pt-BR" sz="2400" b="1" dirty="0">
                <a:solidFill>
                  <a:srgbClr val="0070C0"/>
                </a:solidFill>
              </a:rPr>
              <a:t>METODOLOGIA DE ANÁLISE DE PROBLEMA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2E773B9-8730-BC0E-5D94-68C4DC81B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239863" y="4296424"/>
            <a:ext cx="1578769" cy="47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63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059C-BB0E-E398-00ED-2C8F5122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627" y="231531"/>
            <a:ext cx="6498771" cy="299546"/>
          </a:xfrm>
        </p:spPr>
        <p:txBody>
          <a:bodyPr>
            <a:noAutofit/>
          </a:bodyPr>
          <a:lstStyle/>
          <a:p>
            <a:r>
              <a:rPr lang="pt-BR" sz="2625" b="1" dirty="0">
                <a:solidFill>
                  <a:srgbClr val="0070C0"/>
                </a:solidFill>
              </a:rPr>
              <a:t>Plano Nacional de Educação 2014 - 2024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173C0-4EEA-DA59-562B-A5C96A39A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524436"/>
            <a:ext cx="8438493" cy="4383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100" dirty="0"/>
              <a:t> </a:t>
            </a:r>
            <a:endParaRPr lang="pt-BR" sz="195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950" b="1" dirty="0"/>
              <a:t> Considerações iniciais:</a:t>
            </a:r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dirty="0"/>
              <a:t> PNE (2014-2024) apresenta evolução significativa em relação ao PNE (2001-2010)</a:t>
            </a:r>
          </a:p>
          <a:p>
            <a:pPr lvl="3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600" dirty="0"/>
              <a:t> Mas apresenta problemas: </a:t>
            </a:r>
          </a:p>
          <a:p>
            <a:pPr marL="0" lvl="1" indent="0">
              <a:buNone/>
            </a:pPr>
            <a:endParaRPr lang="pt-BR" sz="1950" dirty="0"/>
          </a:p>
          <a:p>
            <a:pPr marL="535781" lvl="1" indent="-342900">
              <a:buFont typeface="+mj-lt"/>
              <a:buAutoNum type="arabicPeriod"/>
            </a:pPr>
            <a:endParaRPr lang="pt-BR" sz="165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8A4BAC4-9B9C-D099-C1C2-3E50113E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3" b="25594"/>
          <a:stretch>
            <a:fillRect/>
          </a:stretch>
        </p:blipFill>
        <p:spPr bwMode="auto">
          <a:xfrm>
            <a:off x="7182918" y="4303351"/>
            <a:ext cx="1578769" cy="471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E947573-E2B9-DCA6-86AA-89EA795960C8}"/>
              </a:ext>
            </a:extLst>
          </p:cNvPr>
          <p:cNvSpPr/>
          <p:nvPr/>
        </p:nvSpPr>
        <p:spPr>
          <a:xfrm>
            <a:off x="382314" y="2479301"/>
            <a:ext cx="1580030" cy="5950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accent2"/>
                </a:solidFill>
              </a:rPr>
              <a:t>PNE (2014-2024)</a:t>
            </a:r>
            <a:endParaRPr lang="pt-BR" sz="1050" dirty="0">
              <a:solidFill>
                <a:schemeClr val="accent2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41FE37-18BA-F44C-5FD4-2D5C017E6490}"/>
              </a:ext>
            </a:extLst>
          </p:cNvPr>
          <p:cNvSpPr/>
          <p:nvPr/>
        </p:nvSpPr>
        <p:spPr>
          <a:xfrm>
            <a:off x="2551579" y="3074333"/>
            <a:ext cx="1580030" cy="5950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Ausência de diagnóstico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4B51ED-13C5-6BD6-6020-19D4C753A268}"/>
              </a:ext>
            </a:extLst>
          </p:cNvPr>
          <p:cNvSpPr/>
          <p:nvPr/>
        </p:nvSpPr>
        <p:spPr>
          <a:xfrm>
            <a:off x="4572000" y="3923724"/>
            <a:ext cx="2083804" cy="4061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Ausência de objetivos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2F760F-5A5E-7D99-A59A-63F1DC9F1CA8}"/>
              </a:ext>
            </a:extLst>
          </p:cNvPr>
          <p:cNvSpPr/>
          <p:nvPr/>
        </p:nvSpPr>
        <p:spPr>
          <a:xfrm>
            <a:off x="4572000" y="4409329"/>
            <a:ext cx="2083804" cy="4061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accent2"/>
                </a:solidFill>
              </a:rPr>
              <a:t>Metas com problemas de elaboração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3E82FC3A-0EAB-BD4B-425F-031E81E8FAAE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1713196" y="2533466"/>
            <a:ext cx="297516" cy="137925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5C585B37-6B07-5A13-4E20-73035537063A}"/>
              </a:ext>
            </a:extLst>
          </p:cNvPr>
          <p:cNvCxnSpPr>
            <a:stCxn id="6" idx="2"/>
            <a:endCxn id="7" idx="1"/>
          </p:cNvCxnSpPr>
          <p:nvPr/>
        </p:nvCxnSpPr>
        <p:spPr>
          <a:xfrm rot="16200000" flipH="1">
            <a:off x="3728071" y="3282888"/>
            <a:ext cx="457452" cy="123040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DCAC1ACD-98B9-6E99-9B71-19EBFB93626C}"/>
              </a:ext>
            </a:extLst>
          </p:cNvPr>
          <p:cNvCxnSpPr>
            <a:stCxn id="6" idx="2"/>
            <a:endCxn id="8" idx="1"/>
          </p:cNvCxnSpPr>
          <p:nvPr/>
        </p:nvCxnSpPr>
        <p:spPr>
          <a:xfrm rot="16200000" flipH="1">
            <a:off x="3485268" y="3525691"/>
            <a:ext cx="943058" cy="123040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267489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1541</Words>
  <Application>Microsoft Office PowerPoint</Application>
  <PresentationFormat>Apresentação na tela (16:9)</PresentationFormat>
  <Paragraphs>255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Open Sans</vt:lpstr>
      <vt:lpstr>Calibri</vt:lpstr>
      <vt:lpstr>Helvetica Neue</vt:lpstr>
      <vt:lpstr>Wingdings</vt:lpstr>
      <vt:lpstr>Playfair Display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Plano Nacional de Educação 2014 - 2024</vt:lpstr>
      <vt:lpstr>Metodologia de Análise de Problema</vt:lpstr>
      <vt:lpstr>Metodologia de Análise do Problema</vt:lpstr>
      <vt:lpstr>Metodologia de Análise de Problema</vt:lpstr>
      <vt:lpstr>Metodologia de Análise de Problema</vt:lpstr>
      <vt:lpstr>Metodologia de Análise de Problema</vt:lpstr>
      <vt:lpstr>Metodologia de Análise de Problema</vt:lpstr>
      <vt:lpstr>Metodologia de Análise de Problema</vt:lpstr>
      <vt:lpstr>Metodologia de Análise de Problema</vt:lpstr>
      <vt:lpstr>Apresentação do PowerPoint</vt:lpstr>
      <vt:lpstr>Metodologia de Análise de Problema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Mauricio Almeida Prado</cp:lastModifiedBy>
  <cp:revision>20</cp:revision>
  <dcterms:modified xsi:type="dcterms:W3CDTF">2023-05-22T11:23:07Z</dcterms:modified>
</cp:coreProperties>
</file>