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4"/>
  </p:notesMasterIdLst>
  <p:handoutMasterIdLst>
    <p:handoutMasterId r:id="rId25"/>
  </p:handoutMasterIdLst>
  <p:sldIdLst>
    <p:sldId id="1104" r:id="rId5"/>
    <p:sldId id="1103" r:id="rId6"/>
    <p:sldId id="1079" r:id="rId7"/>
    <p:sldId id="1014" r:id="rId8"/>
    <p:sldId id="1078" r:id="rId9"/>
    <p:sldId id="1109" r:id="rId10"/>
    <p:sldId id="1074" r:id="rId11"/>
    <p:sldId id="1085" r:id="rId12"/>
    <p:sldId id="1097" r:id="rId13"/>
    <p:sldId id="1061" r:id="rId14"/>
    <p:sldId id="1062" r:id="rId15"/>
    <p:sldId id="1189" r:id="rId16"/>
    <p:sldId id="1185" r:id="rId17"/>
    <p:sldId id="1190" r:id="rId18"/>
    <p:sldId id="1192" r:id="rId19"/>
    <p:sldId id="1193" r:id="rId20"/>
    <p:sldId id="1194" r:id="rId21"/>
    <p:sldId id="1191" r:id="rId22"/>
    <p:sldId id="1105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Brigida de Souza" initials="ABdS" lastIdx="8" clrIdx="0">
    <p:extLst>
      <p:ext uri="{19B8F6BF-5375-455C-9EA6-DF929625EA0E}">
        <p15:presenceInfo xmlns:p15="http://schemas.microsoft.com/office/powerpoint/2012/main" userId="Andrea Brigida de Souz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DB606"/>
    <a:srgbClr val="06F200"/>
    <a:srgbClr val="183EFF"/>
    <a:srgbClr val="FFD400"/>
    <a:srgbClr val="FF0000"/>
    <a:srgbClr val="03D100"/>
    <a:srgbClr val="F6F6F5"/>
    <a:srgbClr val="FFD100"/>
    <a:srgbClr val="00F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3DFA4D-44CA-7C0D-C20C-38296B70D390}" v="136" dt="2026-04-29T17:28:04.627"/>
    <p1510:client id="{92FADFD0-421D-BC97-E312-1CABA02F4B5E}" v="113" dt="2026-04-29T18:59:05.0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6EA000-0407-482A-8114-59951F7D247B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F7AF6ECA-7158-49E1-AD38-A354D2558A5D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>
              <a:solidFill>
                <a:schemeClr val="bg1"/>
              </a:solidFill>
              <a:effectLst/>
              <a:latin typeface="Montserrat ExtraBold" panose="00000900000000000000" pitchFamily="50" charset="0"/>
            </a:rPr>
            <a:t>COMITÊS</a:t>
          </a:r>
          <a:endParaRPr lang="pt-BR" sz="1800">
            <a:effectLst/>
            <a:latin typeface="Montserrat ExtraBold" panose="00000900000000000000" pitchFamily="50" charset="0"/>
          </a:endParaRPr>
        </a:p>
      </dgm:t>
    </dgm:pt>
    <dgm:pt modelId="{4C413AB9-7B1D-4AB6-9B0D-78D2887C0D42}" type="parTrans" cxnId="{DDAD33A8-6306-485B-99A6-3E4DC83CE4F2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FA764EBF-13A5-44D9-9216-5FCE473DAA6A}" type="sibTrans" cxnId="{DDAD33A8-6306-485B-99A6-3E4DC83CE4F2}">
      <dgm:prSet/>
      <dgm:spPr/>
      <dgm:t>
        <a:bodyPr/>
        <a:lstStyle/>
        <a:p>
          <a:endParaRPr lang="pt-BR"/>
        </a:p>
      </dgm:t>
    </dgm:pt>
    <dgm:pt modelId="{C60CD577-647D-4FAC-B2CC-D69030C837D6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>
              <a:effectLst/>
              <a:latin typeface="Montserrat ExtraBold" panose="00000900000000000000" pitchFamily="50" charset="0"/>
            </a:rPr>
            <a:t>MEDICAMENTOS</a:t>
          </a:r>
        </a:p>
      </dgm:t>
    </dgm:pt>
    <dgm:pt modelId="{0A972D64-7513-45BD-98F4-44175585B861}" type="parTrans" cxnId="{4E97B439-02B4-439E-99D9-73EA921C363E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75A9081B-E43E-4DE7-9D8D-8440A30CBADB}" type="sibTrans" cxnId="{4E97B439-02B4-439E-99D9-73EA921C363E}">
      <dgm:prSet/>
      <dgm:spPr/>
      <dgm:t>
        <a:bodyPr/>
        <a:lstStyle/>
        <a:p>
          <a:endParaRPr lang="pt-BR"/>
        </a:p>
      </dgm:t>
    </dgm:pt>
    <dgm:pt modelId="{DE835A1C-EF0C-405C-831E-B0EF50BEA8CE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>
              <a:effectLst/>
              <a:latin typeface="Montserrat ExtraBold" panose="00000900000000000000" pitchFamily="50" charset="0"/>
            </a:rPr>
            <a:t>PROTOCOLOS CLÍNICOS E</a:t>
          </a:r>
          <a:br>
            <a:rPr lang="pt-BR" sz="1800" b="1">
              <a:effectLst/>
              <a:latin typeface="Montserrat ExtraBold" panose="00000900000000000000" pitchFamily="50" charset="0"/>
            </a:rPr>
          </a:br>
          <a:r>
            <a:rPr lang="pt-BR" sz="1800" b="1">
              <a:effectLst/>
              <a:latin typeface="Montserrat ExtraBold" panose="00000900000000000000" pitchFamily="50" charset="0"/>
            </a:rPr>
            <a:t>DIRETRIZES TERAPÊUTICAS</a:t>
          </a:r>
        </a:p>
      </dgm:t>
    </dgm:pt>
    <dgm:pt modelId="{69A52F98-4492-4C7B-827A-9A74CAF79CBA}" type="parTrans" cxnId="{E2BD2B28-1BA6-48E5-9476-FA29A31EA87A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0CD831F5-974D-445B-96C3-38726FBFFC98}" type="sibTrans" cxnId="{E2BD2B28-1BA6-48E5-9476-FA29A31EA87A}">
      <dgm:prSet/>
      <dgm:spPr/>
      <dgm:t>
        <a:bodyPr/>
        <a:lstStyle/>
        <a:p>
          <a:endParaRPr lang="pt-BR"/>
        </a:p>
      </dgm:t>
    </dgm:pt>
    <dgm:pt modelId="{C35CF7E3-3725-4DB4-8C41-93B5CB33D5FE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>
              <a:solidFill>
                <a:schemeClr val="bg1"/>
              </a:solidFill>
              <a:effectLst/>
              <a:latin typeface="Montserrat ExtraBold" panose="00000900000000000000" pitchFamily="50" charset="0"/>
            </a:rPr>
            <a:t>SECRETARIA EXECUTIVA</a:t>
          </a:r>
          <a:endParaRPr lang="pt-BR" sz="1800">
            <a:effectLst/>
            <a:latin typeface="Montserrat ExtraBold" panose="00000900000000000000" pitchFamily="50" charset="0"/>
          </a:endParaRPr>
        </a:p>
      </dgm:t>
    </dgm:pt>
    <dgm:pt modelId="{9AC1057E-EDA3-4CAA-99D8-404C91D3A8F6}" type="parTrans" cxnId="{29800297-48CB-43C2-B6EB-90A3B51A94A7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6E53A6E3-DC26-4B39-88A7-239AC1FDED7B}" type="sibTrans" cxnId="{29800297-48CB-43C2-B6EB-90A3B51A94A7}">
      <dgm:prSet/>
      <dgm:spPr/>
      <dgm:t>
        <a:bodyPr/>
        <a:lstStyle/>
        <a:p>
          <a:endParaRPr lang="pt-BR"/>
        </a:p>
      </dgm:t>
    </dgm:pt>
    <dgm:pt modelId="{AF948992-24A3-42EA-9D3C-72DD73E604A5}">
      <dgm:prSet phldrT="[Texto]"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pPr algn="ctr"/>
          <a:r>
            <a:rPr lang="pt-BR" sz="1800" b="1" dirty="0">
              <a:effectLst/>
              <a:latin typeface="Montserrat ExtraBold" panose="00000900000000000000" pitchFamily="50" charset="0"/>
            </a:rPr>
            <a:t>DGITS</a:t>
          </a:r>
          <a:r>
            <a:rPr lang="pt-BR" sz="1400" dirty="0">
              <a:effectLst/>
              <a:latin typeface="Montserrat SemiBold" panose="00000700000000000000" pitchFamily="50" charset="0"/>
            </a:rPr>
            <a:t/>
          </a:r>
          <a:br>
            <a:rPr lang="pt-BR" sz="1400" dirty="0">
              <a:effectLst/>
              <a:latin typeface="Montserrat SemiBold" panose="00000700000000000000" pitchFamily="50" charset="0"/>
            </a:rPr>
          </a:br>
          <a:r>
            <a:rPr lang="pt-BR" sz="1400" dirty="0">
              <a:effectLst/>
              <a:latin typeface="Montserrat SemiBold" panose="00000700000000000000" pitchFamily="50" charset="0"/>
            </a:rPr>
            <a:t>Departamento de Gestão e Incorporação</a:t>
          </a:r>
          <a:br>
            <a:rPr lang="pt-BR" sz="1400" dirty="0">
              <a:effectLst/>
              <a:latin typeface="Montserrat SemiBold" panose="00000700000000000000" pitchFamily="50" charset="0"/>
            </a:rPr>
          </a:br>
          <a:r>
            <a:rPr lang="pt-BR" sz="1400" dirty="0">
              <a:effectLst/>
              <a:latin typeface="Montserrat SemiBold" panose="00000700000000000000" pitchFamily="50" charset="0"/>
            </a:rPr>
            <a:t>de Tecnologias em Saúde, </a:t>
          </a:r>
          <a:br>
            <a:rPr lang="pt-BR" sz="1400" dirty="0">
              <a:effectLst/>
              <a:latin typeface="Montserrat SemiBold" panose="00000700000000000000" pitchFamily="50" charset="0"/>
            </a:rPr>
          </a:br>
          <a:r>
            <a:rPr lang="pt-BR" sz="1400" dirty="0">
              <a:effectLst/>
              <a:latin typeface="Montserrat SemiBold" panose="00000700000000000000" pitchFamily="50" charset="0"/>
            </a:rPr>
            <a:t>criado pelo Decreto nº 7.797/2012</a:t>
          </a:r>
          <a:br>
            <a:rPr lang="pt-BR" sz="1400" dirty="0">
              <a:effectLst/>
              <a:latin typeface="Montserrat SemiBold" panose="00000700000000000000" pitchFamily="50" charset="0"/>
            </a:rPr>
          </a:br>
          <a:r>
            <a:rPr lang="pt-BR" sz="1400" dirty="0">
              <a:effectLst/>
              <a:latin typeface="Montserrat SemiBold" panose="00000700000000000000" pitchFamily="50" charset="0"/>
            </a:rPr>
            <a:t>(Decreto nº 12.036/2024)</a:t>
          </a:r>
          <a:br>
            <a:rPr lang="pt-BR" sz="1400" dirty="0">
              <a:effectLst/>
              <a:latin typeface="Montserrat SemiBold" panose="00000700000000000000" pitchFamily="50" charset="0"/>
            </a:rPr>
          </a:br>
          <a:r>
            <a:rPr lang="pt-BR" sz="2400" dirty="0">
              <a:effectLst/>
              <a:latin typeface="Montserrat SemiBold" panose="00000700000000000000" pitchFamily="50" charset="0"/>
            </a:rPr>
            <a:t/>
          </a:r>
          <a:br>
            <a:rPr lang="pt-BR" sz="2400" dirty="0">
              <a:effectLst/>
              <a:latin typeface="Montserrat SemiBold" panose="00000700000000000000" pitchFamily="50" charset="0"/>
            </a:rPr>
          </a:br>
          <a:r>
            <a:rPr lang="pt-BR" sz="1400" dirty="0">
              <a:effectLst/>
              <a:latin typeface="Montserrat SemiBold" panose="00000700000000000000" pitchFamily="50" charset="0"/>
            </a:rPr>
            <a:t>Secretaria de Ciência, Tecnologia e Inovação em Saúde </a:t>
          </a:r>
        </a:p>
      </dgm:t>
    </dgm:pt>
    <dgm:pt modelId="{FEB300C0-63CE-4B51-B987-55FA654DA646}" type="parTrans" cxnId="{0ADC6579-5DA2-4A59-B698-DB50DDEE17B2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A48A9F4D-BC07-4260-A170-80DED4027709}" type="sibTrans" cxnId="{0ADC6579-5DA2-4A59-B698-DB50DDEE17B2}">
      <dgm:prSet/>
      <dgm:spPr/>
      <dgm:t>
        <a:bodyPr/>
        <a:lstStyle/>
        <a:p>
          <a:endParaRPr lang="pt-BR"/>
        </a:p>
      </dgm:t>
    </dgm:pt>
    <dgm:pt modelId="{2A38329B-03CA-4C31-B312-A4303BA8D353}">
      <dgm:prSet custT="1"/>
      <dgm:spPr>
        <a:solidFill>
          <a:srgbClr val="183EFF"/>
        </a:solidFill>
        <a:ln>
          <a:noFill/>
        </a:ln>
        <a:effectLst/>
      </dgm:spPr>
      <dgm:t>
        <a:bodyPr/>
        <a:lstStyle/>
        <a:p>
          <a:r>
            <a:rPr lang="pt-BR" sz="1800" b="1">
              <a:effectLst/>
              <a:latin typeface="Montserrat ExtraBold" panose="00000900000000000000" pitchFamily="50" charset="0"/>
            </a:rPr>
            <a:t>PRODUTOS E PROCEDIMENTOS</a:t>
          </a:r>
        </a:p>
      </dgm:t>
    </dgm:pt>
    <dgm:pt modelId="{8E135995-E4FD-4118-AC16-562C351459CC}" type="parTrans" cxnId="{46A231DE-FEEB-46CA-8260-6F45DBFD7113}">
      <dgm:prSet/>
      <dgm:spPr>
        <a:ln>
          <a:solidFill>
            <a:srgbClr val="03D100"/>
          </a:solidFill>
        </a:ln>
      </dgm:spPr>
      <dgm:t>
        <a:bodyPr/>
        <a:lstStyle/>
        <a:p>
          <a:endParaRPr lang="pt-BR"/>
        </a:p>
      </dgm:t>
    </dgm:pt>
    <dgm:pt modelId="{0AD9F8E6-4AB9-446D-820C-3822E29ABA35}" type="sibTrans" cxnId="{46A231DE-FEEB-46CA-8260-6F45DBFD7113}">
      <dgm:prSet/>
      <dgm:spPr/>
      <dgm:t>
        <a:bodyPr/>
        <a:lstStyle/>
        <a:p>
          <a:endParaRPr lang="pt-BR"/>
        </a:p>
      </dgm:t>
    </dgm:pt>
    <dgm:pt modelId="{1BF09824-D633-420D-AF58-8D6218B8BBE4}">
      <dgm:prSet phldrT="[Texto]" phldr="1"/>
      <dgm:spPr>
        <a:solidFill>
          <a:srgbClr val="FFFFFF"/>
        </a:solidFill>
        <a:ln>
          <a:noFill/>
        </a:ln>
      </dgm:spPr>
      <dgm:t>
        <a:bodyPr/>
        <a:lstStyle/>
        <a:p>
          <a:endParaRPr lang="pt-BR">
            <a:solidFill>
              <a:srgbClr val="FFFFFF"/>
            </a:solidFill>
          </a:endParaRPr>
        </a:p>
      </dgm:t>
    </dgm:pt>
    <dgm:pt modelId="{570E8F6A-374E-44F0-9026-3E327418BED7}" type="sibTrans" cxnId="{AE989C91-1877-47D7-8786-08488F1004FA}">
      <dgm:prSet/>
      <dgm:spPr/>
      <dgm:t>
        <a:bodyPr/>
        <a:lstStyle/>
        <a:p>
          <a:endParaRPr lang="pt-BR"/>
        </a:p>
      </dgm:t>
    </dgm:pt>
    <dgm:pt modelId="{A8E922F6-033E-481E-8931-7B43BC4FA30A}" type="parTrans" cxnId="{AE989C91-1877-47D7-8786-08488F1004FA}">
      <dgm:prSet/>
      <dgm:spPr/>
      <dgm:t>
        <a:bodyPr/>
        <a:lstStyle/>
        <a:p>
          <a:endParaRPr lang="pt-BR"/>
        </a:p>
      </dgm:t>
    </dgm:pt>
    <dgm:pt modelId="{B2424280-0DC5-4543-8418-A724FE8F7293}" type="pres">
      <dgm:prSet presAssocID="{6B6EA000-0407-482A-8114-59951F7D247B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96720C3-A14A-4889-A36F-461ED1C480F8}" type="pres">
      <dgm:prSet presAssocID="{1BF09824-D633-420D-AF58-8D6218B8BBE4}" presName="root1" presStyleCnt="0"/>
      <dgm:spPr/>
    </dgm:pt>
    <dgm:pt modelId="{A10B9280-70EA-489B-8A66-AEC99284AE29}" type="pres">
      <dgm:prSet presAssocID="{1BF09824-D633-420D-AF58-8D6218B8BBE4}" presName="LevelOneTextNode" presStyleLbl="node0" presStyleIdx="0" presStyleCnt="1" custScaleX="49428">
        <dgm:presLayoutVars>
          <dgm:chPref val="3"/>
        </dgm:presLayoutVars>
      </dgm:prSet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F0101180-ABF0-446C-ACEE-8321973B8649}" type="pres">
      <dgm:prSet presAssocID="{1BF09824-D633-420D-AF58-8D6218B8BBE4}" presName="level2hierChild" presStyleCnt="0"/>
      <dgm:spPr/>
    </dgm:pt>
    <dgm:pt modelId="{ECA67727-2254-408C-85B4-E83FA8AA1603}" type="pres">
      <dgm:prSet presAssocID="{4C413AB9-7B1D-4AB6-9B0D-78D2887C0D42}" presName="conn2-1" presStyleLbl="parChTrans1D2" presStyleIdx="0" presStyleCnt="2"/>
      <dgm:spPr/>
      <dgm:t>
        <a:bodyPr/>
        <a:lstStyle/>
        <a:p>
          <a:endParaRPr lang="pt-BR"/>
        </a:p>
      </dgm:t>
    </dgm:pt>
    <dgm:pt modelId="{4752FCFC-3D20-4D55-8C68-23C9DD1150DB}" type="pres">
      <dgm:prSet presAssocID="{4C413AB9-7B1D-4AB6-9B0D-78D2887C0D42}" presName="connTx" presStyleLbl="parChTrans1D2" presStyleIdx="0" presStyleCnt="2"/>
      <dgm:spPr/>
      <dgm:t>
        <a:bodyPr/>
        <a:lstStyle/>
        <a:p>
          <a:endParaRPr lang="pt-BR"/>
        </a:p>
      </dgm:t>
    </dgm:pt>
    <dgm:pt modelId="{5BC32266-1B51-4F60-BC10-8953B3F1011A}" type="pres">
      <dgm:prSet presAssocID="{F7AF6ECA-7158-49E1-AD38-A354D2558A5D}" presName="root2" presStyleCnt="0"/>
      <dgm:spPr/>
    </dgm:pt>
    <dgm:pt modelId="{89B3BCA7-D3AC-4360-BB76-1A2D65DA5BBE}" type="pres">
      <dgm:prSet presAssocID="{F7AF6ECA-7158-49E1-AD38-A354D2558A5D}" presName="LevelTwoTextNode" presStyleLbl="node2" presStyleIdx="0" presStyleCnt="2" custScaleX="68452" custScaleY="5499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6C4B687E-E7E3-4329-95E7-6E4CB5B82797}" type="pres">
      <dgm:prSet presAssocID="{F7AF6ECA-7158-49E1-AD38-A354D2558A5D}" presName="level3hierChild" presStyleCnt="0"/>
      <dgm:spPr/>
    </dgm:pt>
    <dgm:pt modelId="{46D1A4F7-6C36-429B-ADDE-A10422EA3072}" type="pres">
      <dgm:prSet presAssocID="{0A972D64-7513-45BD-98F4-44175585B861}" presName="conn2-1" presStyleLbl="parChTrans1D3" presStyleIdx="0" presStyleCnt="4"/>
      <dgm:spPr/>
      <dgm:t>
        <a:bodyPr/>
        <a:lstStyle/>
        <a:p>
          <a:endParaRPr lang="pt-BR"/>
        </a:p>
      </dgm:t>
    </dgm:pt>
    <dgm:pt modelId="{1DBDDA40-7731-4D37-833C-9E1406DAC4D8}" type="pres">
      <dgm:prSet presAssocID="{0A972D64-7513-45BD-98F4-44175585B861}" presName="connTx" presStyleLbl="parChTrans1D3" presStyleIdx="0" presStyleCnt="4"/>
      <dgm:spPr/>
      <dgm:t>
        <a:bodyPr/>
        <a:lstStyle/>
        <a:p>
          <a:endParaRPr lang="pt-BR"/>
        </a:p>
      </dgm:t>
    </dgm:pt>
    <dgm:pt modelId="{B4D4758E-3A24-467F-813D-E5CC0A8F9C14}" type="pres">
      <dgm:prSet presAssocID="{C60CD577-647D-4FAC-B2CC-D69030C837D6}" presName="root2" presStyleCnt="0"/>
      <dgm:spPr/>
    </dgm:pt>
    <dgm:pt modelId="{E2EAF484-B3CF-497B-AFF5-F58B0F876BF6}" type="pres">
      <dgm:prSet presAssocID="{C60CD577-647D-4FAC-B2CC-D69030C837D6}" presName="LevelTwoTextNode" presStyleLbl="node3" presStyleIdx="0" presStyleCnt="4" custScaleX="122648" custScaleY="4076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89ADB23D-7FA7-479C-BA1D-202608E4C9DD}" type="pres">
      <dgm:prSet presAssocID="{C60CD577-647D-4FAC-B2CC-D69030C837D6}" presName="level3hierChild" presStyleCnt="0"/>
      <dgm:spPr/>
    </dgm:pt>
    <dgm:pt modelId="{94D3E925-EF0D-4133-8A43-892A8CEA201B}" type="pres">
      <dgm:prSet presAssocID="{8E135995-E4FD-4118-AC16-562C351459CC}" presName="conn2-1" presStyleLbl="parChTrans1D3" presStyleIdx="1" presStyleCnt="4"/>
      <dgm:spPr/>
      <dgm:t>
        <a:bodyPr/>
        <a:lstStyle/>
        <a:p>
          <a:endParaRPr lang="pt-BR"/>
        </a:p>
      </dgm:t>
    </dgm:pt>
    <dgm:pt modelId="{18ABBDC9-9666-461E-A770-2E79B2A68A65}" type="pres">
      <dgm:prSet presAssocID="{8E135995-E4FD-4118-AC16-562C351459CC}" presName="connTx" presStyleLbl="parChTrans1D3" presStyleIdx="1" presStyleCnt="4"/>
      <dgm:spPr/>
      <dgm:t>
        <a:bodyPr/>
        <a:lstStyle/>
        <a:p>
          <a:endParaRPr lang="pt-BR"/>
        </a:p>
      </dgm:t>
    </dgm:pt>
    <dgm:pt modelId="{858F6B26-6D41-4B3A-9841-93E25E4B1C10}" type="pres">
      <dgm:prSet presAssocID="{2A38329B-03CA-4C31-B312-A4303BA8D353}" presName="root2" presStyleCnt="0"/>
      <dgm:spPr/>
    </dgm:pt>
    <dgm:pt modelId="{4AACB571-6E4F-4AB6-A6F8-BAA38562D0F7}" type="pres">
      <dgm:prSet presAssocID="{2A38329B-03CA-4C31-B312-A4303BA8D353}" presName="LevelTwoTextNode" presStyleLbl="node3" presStyleIdx="1" presStyleCnt="4" custScaleX="122648" custScaleY="4076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EFA160B8-72CC-4B06-A990-51C0A575D1B0}" type="pres">
      <dgm:prSet presAssocID="{2A38329B-03CA-4C31-B312-A4303BA8D353}" presName="level3hierChild" presStyleCnt="0"/>
      <dgm:spPr/>
    </dgm:pt>
    <dgm:pt modelId="{B1984735-345B-4DFC-8D9F-B072FDBC7EAE}" type="pres">
      <dgm:prSet presAssocID="{69A52F98-4492-4C7B-827A-9A74CAF79CBA}" presName="conn2-1" presStyleLbl="parChTrans1D3" presStyleIdx="2" presStyleCnt="4"/>
      <dgm:spPr/>
      <dgm:t>
        <a:bodyPr/>
        <a:lstStyle/>
        <a:p>
          <a:endParaRPr lang="pt-BR"/>
        </a:p>
      </dgm:t>
    </dgm:pt>
    <dgm:pt modelId="{38993088-F87B-45F6-B00B-1CADD7A010F0}" type="pres">
      <dgm:prSet presAssocID="{69A52F98-4492-4C7B-827A-9A74CAF79CBA}" presName="connTx" presStyleLbl="parChTrans1D3" presStyleIdx="2" presStyleCnt="4"/>
      <dgm:spPr/>
      <dgm:t>
        <a:bodyPr/>
        <a:lstStyle/>
        <a:p>
          <a:endParaRPr lang="pt-BR"/>
        </a:p>
      </dgm:t>
    </dgm:pt>
    <dgm:pt modelId="{DC8A5235-6C1F-4853-86F9-F53A23294C93}" type="pres">
      <dgm:prSet presAssocID="{DE835A1C-EF0C-405C-831E-B0EF50BEA8CE}" presName="root2" presStyleCnt="0"/>
      <dgm:spPr/>
    </dgm:pt>
    <dgm:pt modelId="{DAE11262-ECBB-4C9B-940C-F1A2EDED970A}" type="pres">
      <dgm:prSet presAssocID="{DE835A1C-EF0C-405C-831E-B0EF50BEA8CE}" presName="LevelTwoTextNode" presStyleLbl="node3" presStyleIdx="2" presStyleCnt="4" custScaleX="122648" custScaleY="4809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D82D9024-2E36-4425-80E8-0C2BD656E737}" type="pres">
      <dgm:prSet presAssocID="{DE835A1C-EF0C-405C-831E-B0EF50BEA8CE}" presName="level3hierChild" presStyleCnt="0"/>
      <dgm:spPr/>
    </dgm:pt>
    <dgm:pt modelId="{994DC659-59EA-41D8-A4A2-B55634238856}" type="pres">
      <dgm:prSet presAssocID="{9AC1057E-EDA3-4CAA-99D8-404C91D3A8F6}" presName="conn2-1" presStyleLbl="parChTrans1D2" presStyleIdx="1" presStyleCnt="2"/>
      <dgm:spPr/>
      <dgm:t>
        <a:bodyPr/>
        <a:lstStyle/>
        <a:p>
          <a:endParaRPr lang="pt-BR"/>
        </a:p>
      </dgm:t>
    </dgm:pt>
    <dgm:pt modelId="{B0C76504-322B-4CA3-90B7-BAB7C8B07DD7}" type="pres">
      <dgm:prSet presAssocID="{9AC1057E-EDA3-4CAA-99D8-404C91D3A8F6}" presName="connTx" presStyleLbl="parChTrans1D2" presStyleIdx="1" presStyleCnt="2"/>
      <dgm:spPr/>
      <dgm:t>
        <a:bodyPr/>
        <a:lstStyle/>
        <a:p>
          <a:endParaRPr lang="pt-BR"/>
        </a:p>
      </dgm:t>
    </dgm:pt>
    <dgm:pt modelId="{DA1A5C0C-6869-4D0E-90F5-F0C5A9EF2B97}" type="pres">
      <dgm:prSet presAssocID="{C35CF7E3-3725-4DB4-8C41-93B5CB33D5FE}" presName="root2" presStyleCnt="0"/>
      <dgm:spPr/>
    </dgm:pt>
    <dgm:pt modelId="{BFC9FB79-4481-428A-BE80-A7CF52349B4B}" type="pres">
      <dgm:prSet presAssocID="{C35CF7E3-3725-4DB4-8C41-93B5CB33D5FE}" presName="LevelTwoTextNode" presStyleLbl="node2" presStyleIdx="1" presStyleCnt="2" custScaleX="68452" custScaleY="5499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A370873F-C5F2-4673-88AF-EF90639F4D98}" type="pres">
      <dgm:prSet presAssocID="{C35CF7E3-3725-4DB4-8C41-93B5CB33D5FE}" presName="level3hierChild" presStyleCnt="0"/>
      <dgm:spPr/>
    </dgm:pt>
    <dgm:pt modelId="{07A1CD58-6F9A-4ADD-82EE-D20E13E0573C}" type="pres">
      <dgm:prSet presAssocID="{FEB300C0-63CE-4B51-B987-55FA654DA646}" presName="conn2-1" presStyleLbl="parChTrans1D3" presStyleIdx="3" presStyleCnt="4"/>
      <dgm:spPr/>
      <dgm:t>
        <a:bodyPr/>
        <a:lstStyle/>
        <a:p>
          <a:endParaRPr lang="pt-BR"/>
        </a:p>
      </dgm:t>
    </dgm:pt>
    <dgm:pt modelId="{59E95B81-09A4-4652-8057-16C7202728A9}" type="pres">
      <dgm:prSet presAssocID="{FEB300C0-63CE-4B51-B987-55FA654DA646}" presName="connTx" presStyleLbl="parChTrans1D3" presStyleIdx="3" presStyleCnt="4"/>
      <dgm:spPr/>
      <dgm:t>
        <a:bodyPr/>
        <a:lstStyle/>
        <a:p>
          <a:endParaRPr lang="pt-BR"/>
        </a:p>
      </dgm:t>
    </dgm:pt>
    <dgm:pt modelId="{CF635A78-3243-4051-B1EC-25A6813FD024}" type="pres">
      <dgm:prSet presAssocID="{AF948992-24A3-42EA-9D3C-72DD73E604A5}" presName="root2" presStyleCnt="0"/>
      <dgm:spPr/>
    </dgm:pt>
    <dgm:pt modelId="{F17922B4-74BA-4F11-8D67-03980B22CD77}" type="pres">
      <dgm:prSet presAssocID="{AF948992-24A3-42EA-9D3C-72DD73E604A5}" presName="LevelTwoTextNode" presStyleLbl="node3" presStyleIdx="3" presStyleCnt="4" custScaleX="122648" custScaleY="14939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pt-BR"/>
        </a:p>
      </dgm:t>
    </dgm:pt>
    <dgm:pt modelId="{D1974E6D-8113-4F79-8B85-EC8AE84D9E87}" type="pres">
      <dgm:prSet presAssocID="{AF948992-24A3-42EA-9D3C-72DD73E604A5}" presName="level3hierChild" presStyleCnt="0"/>
      <dgm:spPr/>
    </dgm:pt>
  </dgm:ptLst>
  <dgm:cxnLst>
    <dgm:cxn modelId="{BF81535A-01A3-465B-A717-DEA80937C12C}" type="presOf" srcId="{F7AF6ECA-7158-49E1-AD38-A354D2558A5D}" destId="{89B3BCA7-D3AC-4360-BB76-1A2D65DA5BBE}" srcOrd="0" destOrd="0" presId="urn:microsoft.com/office/officeart/2005/8/layout/hierarchy2"/>
    <dgm:cxn modelId="{1805D81D-28D5-4B92-9C1B-33E1722F4CE3}" type="presOf" srcId="{FEB300C0-63CE-4B51-B987-55FA654DA646}" destId="{59E95B81-09A4-4652-8057-16C7202728A9}" srcOrd="1" destOrd="0" presId="urn:microsoft.com/office/officeart/2005/8/layout/hierarchy2"/>
    <dgm:cxn modelId="{AE989C91-1877-47D7-8786-08488F1004FA}" srcId="{6B6EA000-0407-482A-8114-59951F7D247B}" destId="{1BF09824-D633-420D-AF58-8D6218B8BBE4}" srcOrd="0" destOrd="0" parTransId="{A8E922F6-033E-481E-8931-7B43BC4FA30A}" sibTransId="{570E8F6A-374E-44F0-9026-3E327418BED7}"/>
    <dgm:cxn modelId="{DDAD33A8-6306-485B-99A6-3E4DC83CE4F2}" srcId="{1BF09824-D633-420D-AF58-8D6218B8BBE4}" destId="{F7AF6ECA-7158-49E1-AD38-A354D2558A5D}" srcOrd="0" destOrd="0" parTransId="{4C413AB9-7B1D-4AB6-9B0D-78D2887C0D42}" sibTransId="{FA764EBF-13A5-44D9-9216-5FCE473DAA6A}"/>
    <dgm:cxn modelId="{CBD060EE-15A3-473F-B05C-47BEE8032142}" type="presOf" srcId="{8E135995-E4FD-4118-AC16-562C351459CC}" destId="{94D3E925-EF0D-4133-8A43-892A8CEA201B}" srcOrd="0" destOrd="0" presId="urn:microsoft.com/office/officeart/2005/8/layout/hierarchy2"/>
    <dgm:cxn modelId="{47929BDB-901D-4742-9FD9-192BCAC28595}" type="presOf" srcId="{FEB300C0-63CE-4B51-B987-55FA654DA646}" destId="{07A1CD58-6F9A-4ADD-82EE-D20E13E0573C}" srcOrd="0" destOrd="0" presId="urn:microsoft.com/office/officeart/2005/8/layout/hierarchy2"/>
    <dgm:cxn modelId="{7C51539C-45CA-4102-93D4-B5A88C5E507F}" type="presOf" srcId="{0A972D64-7513-45BD-98F4-44175585B861}" destId="{1DBDDA40-7731-4D37-833C-9E1406DAC4D8}" srcOrd="1" destOrd="0" presId="urn:microsoft.com/office/officeart/2005/8/layout/hierarchy2"/>
    <dgm:cxn modelId="{9956BF87-E956-4D8B-9B37-A8EC0B4D79B1}" type="presOf" srcId="{69A52F98-4492-4C7B-827A-9A74CAF79CBA}" destId="{B1984735-345B-4DFC-8D9F-B072FDBC7EAE}" srcOrd="0" destOrd="0" presId="urn:microsoft.com/office/officeart/2005/8/layout/hierarchy2"/>
    <dgm:cxn modelId="{E2BD2B28-1BA6-48E5-9476-FA29A31EA87A}" srcId="{F7AF6ECA-7158-49E1-AD38-A354D2558A5D}" destId="{DE835A1C-EF0C-405C-831E-B0EF50BEA8CE}" srcOrd="2" destOrd="0" parTransId="{69A52F98-4492-4C7B-827A-9A74CAF79CBA}" sibTransId="{0CD831F5-974D-445B-96C3-38726FBFFC98}"/>
    <dgm:cxn modelId="{29800297-48CB-43C2-B6EB-90A3B51A94A7}" srcId="{1BF09824-D633-420D-AF58-8D6218B8BBE4}" destId="{C35CF7E3-3725-4DB4-8C41-93B5CB33D5FE}" srcOrd="1" destOrd="0" parTransId="{9AC1057E-EDA3-4CAA-99D8-404C91D3A8F6}" sibTransId="{6E53A6E3-DC26-4B39-88A7-239AC1FDED7B}"/>
    <dgm:cxn modelId="{52B81EA7-309A-4C17-A0D9-34CD506C158A}" type="presOf" srcId="{69A52F98-4492-4C7B-827A-9A74CAF79CBA}" destId="{38993088-F87B-45F6-B00B-1CADD7A010F0}" srcOrd="1" destOrd="0" presId="urn:microsoft.com/office/officeart/2005/8/layout/hierarchy2"/>
    <dgm:cxn modelId="{0ADC6579-5DA2-4A59-B698-DB50DDEE17B2}" srcId="{C35CF7E3-3725-4DB4-8C41-93B5CB33D5FE}" destId="{AF948992-24A3-42EA-9D3C-72DD73E604A5}" srcOrd="0" destOrd="0" parTransId="{FEB300C0-63CE-4B51-B987-55FA654DA646}" sibTransId="{A48A9F4D-BC07-4260-A170-80DED4027709}"/>
    <dgm:cxn modelId="{62AE334F-057A-43ED-A92E-B7D5B496FEF8}" type="presOf" srcId="{AF948992-24A3-42EA-9D3C-72DD73E604A5}" destId="{F17922B4-74BA-4F11-8D67-03980B22CD77}" srcOrd="0" destOrd="0" presId="urn:microsoft.com/office/officeart/2005/8/layout/hierarchy2"/>
    <dgm:cxn modelId="{99C308F1-0DA1-4A37-828B-A78263F2C53F}" type="presOf" srcId="{9AC1057E-EDA3-4CAA-99D8-404C91D3A8F6}" destId="{994DC659-59EA-41D8-A4A2-B55634238856}" srcOrd="0" destOrd="0" presId="urn:microsoft.com/office/officeart/2005/8/layout/hierarchy2"/>
    <dgm:cxn modelId="{004871DD-C84A-46D3-A468-47A867CA5F39}" type="presOf" srcId="{4C413AB9-7B1D-4AB6-9B0D-78D2887C0D42}" destId="{4752FCFC-3D20-4D55-8C68-23C9DD1150DB}" srcOrd="1" destOrd="0" presId="urn:microsoft.com/office/officeart/2005/8/layout/hierarchy2"/>
    <dgm:cxn modelId="{84B1C003-9414-4430-B625-A2B4EFBEEAB7}" type="presOf" srcId="{C35CF7E3-3725-4DB4-8C41-93B5CB33D5FE}" destId="{BFC9FB79-4481-428A-BE80-A7CF52349B4B}" srcOrd="0" destOrd="0" presId="urn:microsoft.com/office/officeart/2005/8/layout/hierarchy2"/>
    <dgm:cxn modelId="{64B1686A-4420-4462-82B2-FB1ECC4D84EF}" type="presOf" srcId="{1BF09824-D633-420D-AF58-8D6218B8BBE4}" destId="{A10B9280-70EA-489B-8A66-AEC99284AE29}" srcOrd="0" destOrd="0" presId="urn:microsoft.com/office/officeart/2005/8/layout/hierarchy2"/>
    <dgm:cxn modelId="{B6F2DA7D-9379-4372-8B09-F09EFBC2E117}" type="presOf" srcId="{C60CD577-647D-4FAC-B2CC-D69030C837D6}" destId="{E2EAF484-B3CF-497B-AFF5-F58B0F876BF6}" srcOrd="0" destOrd="0" presId="urn:microsoft.com/office/officeart/2005/8/layout/hierarchy2"/>
    <dgm:cxn modelId="{D29B80DB-9BF6-41C5-8180-A7D76687028C}" type="presOf" srcId="{DE835A1C-EF0C-405C-831E-B0EF50BEA8CE}" destId="{DAE11262-ECBB-4C9B-940C-F1A2EDED970A}" srcOrd="0" destOrd="0" presId="urn:microsoft.com/office/officeart/2005/8/layout/hierarchy2"/>
    <dgm:cxn modelId="{1709A193-1A99-405E-9192-5C02339E6CC6}" type="presOf" srcId="{9AC1057E-EDA3-4CAA-99D8-404C91D3A8F6}" destId="{B0C76504-322B-4CA3-90B7-BAB7C8B07DD7}" srcOrd="1" destOrd="0" presId="urn:microsoft.com/office/officeart/2005/8/layout/hierarchy2"/>
    <dgm:cxn modelId="{9F377B97-4F0A-45E8-B707-1B205A514DBE}" type="presOf" srcId="{6B6EA000-0407-482A-8114-59951F7D247B}" destId="{B2424280-0DC5-4543-8418-A724FE8F7293}" srcOrd="0" destOrd="0" presId="urn:microsoft.com/office/officeart/2005/8/layout/hierarchy2"/>
    <dgm:cxn modelId="{46A231DE-FEEB-46CA-8260-6F45DBFD7113}" srcId="{F7AF6ECA-7158-49E1-AD38-A354D2558A5D}" destId="{2A38329B-03CA-4C31-B312-A4303BA8D353}" srcOrd="1" destOrd="0" parTransId="{8E135995-E4FD-4118-AC16-562C351459CC}" sibTransId="{0AD9F8E6-4AB9-446D-820C-3822E29ABA35}"/>
    <dgm:cxn modelId="{445E4E4F-6909-44C6-BC87-97B969C5A9F7}" type="presOf" srcId="{0A972D64-7513-45BD-98F4-44175585B861}" destId="{46D1A4F7-6C36-429B-ADDE-A10422EA3072}" srcOrd="0" destOrd="0" presId="urn:microsoft.com/office/officeart/2005/8/layout/hierarchy2"/>
    <dgm:cxn modelId="{D947B1AB-EA1B-47A6-A3E8-405EE303D01F}" type="presOf" srcId="{4C413AB9-7B1D-4AB6-9B0D-78D2887C0D42}" destId="{ECA67727-2254-408C-85B4-E83FA8AA1603}" srcOrd="0" destOrd="0" presId="urn:microsoft.com/office/officeart/2005/8/layout/hierarchy2"/>
    <dgm:cxn modelId="{600B3EAF-6E17-4BA1-8BE7-873AF7B95FCB}" type="presOf" srcId="{8E135995-E4FD-4118-AC16-562C351459CC}" destId="{18ABBDC9-9666-461E-A770-2E79B2A68A65}" srcOrd="1" destOrd="0" presId="urn:microsoft.com/office/officeart/2005/8/layout/hierarchy2"/>
    <dgm:cxn modelId="{4E97B439-02B4-439E-99D9-73EA921C363E}" srcId="{F7AF6ECA-7158-49E1-AD38-A354D2558A5D}" destId="{C60CD577-647D-4FAC-B2CC-D69030C837D6}" srcOrd="0" destOrd="0" parTransId="{0A972D64-7513-45BD-98F4-44175585B861}" sibTransId="{75A9081B-E43E-4DE7-9D8D-8440A30CBADB}"/>
    <dgm:cxn modelId="{BEA6DF32-06ED-4E25-9C1B-8964951EF25A}" type="presOf" srcId="{2A38329B-03CA-4C31-B312-A4303BA8D353}" destId="{4AACB571-6E4F-4AB6-A6F8-BAA38562D0F7}" srcOrd="0" destOrd="0" presId="urn:microsoft.com/office/officeart/2005/8/layout/hierarchy2"/>
    <dgm:cxn modelId="{476CB368-3E28-4064-B2E8-E3BAF5D425DC}" type="presParOf" srcId="{B2424280-0DC5-4543-8418-A724FE8F7293}" destId="{196720C3-A14A-4889-A36F-461ED1C480F8}" srcOrd="0" destOrd="0" presId="urn:microsoft.com/office/officeart/2005/8/layout/hierarchy2"/>
    <dgm:cxn modelId="{FB1EF968-E1EC-40A9-8762-5D8B421E7F86}" type="presParOf" srcId="{196720C3-A14A-4889-A36F-461ED1C480F8}" destId="{A10B9280-70EA-489B-8A66-AEC99284AE29}" srcOrd="0" destOrd="0" presId="urn:microsoft.com/office/officeart/2005/8/layout/hierarchy2"/>
    <dgm:cxn modelId="{3EB3E26E-D7CA-4BF7-9A68-CABBDD086FD0}" type="presParOf" srcId="{196720C3-A14A-4889-A36F-461ED1C480F8}" destId="{F0101180-ABF0-446C-ACEE-8321973B8649}" srcOrd="1" destOrd="0" presId="urn:microsoft.com/office/officeart/2005/8/layout/hierarchy2"/>
    <dgm:cxn modelId="{48192277-12E5-4D2D-97DA-B12C6C3E2C30}" type="presParOf" srcId="{F0101180-ABF0-446C-ACEE-8321973B8649}" destId="{ECA67727-2254-408C-85B4-E83FA8AA1603}" srcOrd="0" destOrd="0" presId="urn:microsoft.com/office/officeart/2005/8/layout/hierarchy2"/>
    <dgm:cxn modelId="{B1ECE4C3-8120-4BA4-BE3E-A03DFB357CC4}" type="presParOf" srcId="{ECA67727-2254-408C-85B4-E83FA8AA1603}" destId="{4752FCFC-3D20-4D55-8C68-23C9DD1150DB}" srcOrd="0" destOrd="0" presId="urn:microsoft.com/office/officeart/2005/8/layout/hierarchy2"/>
    <dgm:cxn modelId="{ADC5B6BC-A434-454B-B960-6C4C92A44AE4}" type="presParOf" srcId="{F0101180-ABF0-446C-ACEE-8321973B8649}" destId="{5BC32266-1B51-4F60-BC10-8953B3F1011A}" srcOrd="1" destOrd="0" presId="urn:microsoft.com/office/officeart/2005/8/layout/hierarchy2"/>
    <dgm:cxn modelId="{84A35D8A-C5F6-4940-A334-465C71CB5039}" type="presParOf" srcId="{5BC32266-1B51-4F60-BC10-8953B3F1011A}" destId="{89B3BCA7-D3AC-4360-BB76-1A2D65DA5BBE}" srcOrd="0" destOrd="0" presId="urn:microsoft.com/office/officeart/2005/8/layout/hierarchy2"/>
    <dgm:cxn modelId="{5BDEA05F-2FDD-4188-BCBF-A22FADFDD6B9}" type="presParOf" srcId="{5BC32266-1B51-4F60-BC10-8953B3F1011A}" destId="{6C4B687E-E7E3-4329-95E7-6E4CB5B82797}" srcOrd="1" destOrd="0" presId="urn:microsoft.com/office/officeart/2005/8/layout/hierarchy2"/>
    <dgm:cxn modelId="{8D20DC54-A9D3-4D1A-8C97-B55F73E98C40}" type="presParOf" srcId="{6C4B687E-E7E3-4329-95E7-6E4CB5B82797}" destId="{46D1A4F7-6C36-429B-ADDE-A10422EA3072}" srcOrd="0" destOrd="0" presId="urn:microsoft.com/office/officeart/2005/8/layout/hierarchy2"/>
    <dgm:cxn modelId="{ED5042FC-07B2-4393-B81B-F328FFC02A98}" type="presParOf" srcId="{46D1A4F7-6C36-429B-ADDE-A10422EA3072}" destId="{1DBDDA40-7731-4D37-833C-9E1406DAC4D8}" srcOrd="0" destOrd="0" presId="urn:microsoft.com/office/officeart/2005/8/layout/hierarchy2"/>
    <dgm:cxn modelId="{755F24F9-0C5B-4606-B8A2-F48EDDA62C24}" type="presParOf" srcId="{6C4B687E-E7E3-4329-95E7-6E4CB5B82797}" destId="{B4D4758E-3A24-467F-813D-E5CC0A8F9C14}" srcOrd="1" destOrd="0" presId="urn:microsoft.com/office/officeart/2005/8/layout/hierarchy2"/>
    <dgm:cxn modelId="{0EA07C1A-C19F-4FD8-915D-DE17131F0F0D}" type="presParOf" srcId="{B4D4758E-3A24-467F-813D-E5CC0A8F9C14}" destId="{E2EAF484-B3CF-497B-AFF5-F58B0F876BF6}" srcOrd="0" destOrd="0" presId="urn:microsoft.com/office/officeart/2005/8/layout/hierarchy2"/>
    <dgm:cxn modelId="{F5EAE791-E0AB-4505-B0A1-E89177F66870}" type="presParOf" srcId="{B4D4758E-3A24-467F-813D-E5CC0A8F9C14}" destId="{89ADB23D-7FA7-479C-BA1D-202608E4C9DD}" srcOrd="1" destOrd="0" presId="urn:microsoft.com/office/officeart/2005/8/layout/hierarchy2"/>
    <dgm:cxn modelId="{CC590A97-F4E3-4324-96D9-CEABA2AED79E}" type="presParOf" srcId="{6C4B687E-E7E3-4329-95E7-6E4CB5B82797}" destId="{94D3E925-EF0D-4133-8A43-892A8CEA201B}" srcOrd="2" destOrd="0" presId="urn:microsoft.com/office/officeart/2005/8/layout/hierarchy2"/>
    <dgm:cxn modelId="{14A5548E-54EF-45DA-ADEA-6D551721AEAC}" type="presParOf" srcId="{94D3E925-EF0D-4133-8A43-892A8CEA201B}" destId="{18ABBDC9-9666-461E-A770-2E79B2A68A65}" srcOrd="0" destOrd="0" presId="urn:microsoft.com/office/officeart/2005/8/layout/hierarchy2"/>
    <dgm:cxn modelId="{A50D55E8-32ED-4953-A953-7355BFFE7126}" type="presParOf" srcId="{6C4B687E-E7E3-4329-95E7-6E4CB5B82797}" destId="{858F6B26-6D41-4B3A-9841-93E25E4B1C10}" srcOrd="3" destOrd="0" presId="urn:microsoft.com/office/officeart/2005/8/layout/hierarchy2"/>
    <dgm:cxn modelId="{38DFB2F7-E73F-4DB7-B0E9-3F8B688F4574}" type="presParOf" srcId="{858F6B26-6D41-4B3A-9841-93E25E4B1C10}" destId="{4AACB571-6E4F-4AB6-A6F8-BAA38562D0F7}" srcOrd="0" destOrd="0" presId="urn:microsoft.com/office/officeart/2005/8/layout/hierarchy2"/>
    <dgm:cxn modelId="{6BA13304-C236-4A03-88F1-FDB57BE1E36A}" type="presParOf" srcId="{858F6B26-6D41-4B3A-9841-93E25E4B1C10}" destId="{EFA160B8-72CC-4B06-A990-51C0A575D1B0}" srcOrd="1" destOrd="0" presId="urn:microsoft.com/office/officeart/2005/8/layout/hierarchy2"/>
    <dgm:cxn modelId="{BAB76E41-9782-4FBB-8406-107C23AEC91B}" type="presParOf" srcId="{6C4B687E-E7E3-4329-95E7-6E4CB5B82797}" destId="{B1984735-345B-4DFC-8D9F-B072FDBC7EAE}" srcOrd="4" destOrd="0" presId="urn:microsoft.com/office/officeart/2005/8/layout/hierarchy2"/>
    <dgm:cxn modelId="{D51A5E31-96F4-403F-8FF4-3AD2BEE746F7}" type="presParOf" srcId="{B1984735-345B-4DFC-8D9F-B072FDBC7EAE}" destId="{38993088-F87B-45F6-B00B-1CADD7A010F0}" srcOrd="0" destOrd="0" presId="urn:microsoft.com/office/officeart/2005/8/layout/hierarchy2"/>
    <dgm:cxn modelId="{CBDB0579-9CEA-4A15-9277-46BD43EDFF75}" type="presParOf" srcId="{6C4B687E-E7E3-4329-95E7-6E4CB5B82797}" destId="{DC8A5235-6C1F-4853-86F9-F53A23294C93}" srcOrd="5" destOrd="0" presId="urn:microsoft.com/office/officeart/2005/8/layout/hierarchy2"/>
    <dgm:cxn modelId="{F83C3236-C095-462C-BA73-6D91CEBA6428}" type="presParOf" srcId="{DC8A5235-6C1F-4853-86F9-F53A23294C93}" destId="{DAE11262-ECBB-4C9B-940C-F1A2EDED970A}" srcOrd="0" destOrd="0" presId="urn:microsoft.com/office/officeart/2005/8/layout/hierarchy2"/>
    <dgm:cxn modelId="{0147AB12-0081-4F9B-8947-DD61BEF88A76}" type="presParOf" srcId="{DC8A5235-6C1F-4853-86F9-F53A23294C93}" destId="{D82D9024-2E36-4425-80E8-0C2BD656E737}" srcOrd="1" destOrd="0" presId="urn:microsoft.com/office/officeart/2005/8/layout/hierarchy2"/>
    <dgm:cxn modelId="{6826D36E-A9ED-41B4-B43B-0CF8D1348B02}" type="presParOf" srcId="{F0101180-ABF0-446C-ACEE-8321973B8649}" destId="{994DC659-59EA-41D8-A4A2-B55634238856}" srcOrd="2" destOrd="0" presId="urn:microsoft.com/office/officeart/2005/8/layout/hierarchy2"/>
    <dgm:cxn modelId="{273C6C00-1F03-4E83-AFFB-A73E6198A390}" type="presParOf" srcId="{994DC659-59EA-41D8-A4A2-B55634238856}" destId="{B0C76504-322B-4CA3-90B7-BAB7C8B07DD7}" srcOrd="0" destOrd="0" presId="urn:microsoft.com/office/officeart/2005/8/layout/hierarchy2"/>
    <dgm:cxn modelId="{A77154D3-4FE5-4654-AF2C-BAD15138E18E}" type="presParOf" srcId="{F0101180-ABF0-446C-ACEE-8321973B8649}" destId="{DA1A5C0C-6869-4D0E-90F5-F0C5A9EF2B97}" srcOrd="3" destOrd="0" presId="urn:microsoft.com/office/officeart/2005/8/layout/hierarchy2"/>
    <dgm:cxn modelId="{0F802750-4429-48D5-9524-60A4D54543D3}" type="presParOf" srcId="{DA1A5C0C-6869-4D0E-90F5-F0C5A9EF2B97}" destId="{BFC9FB79-4481-428A-BE80-A7CF52349B4B}" srcOrd="0" destOrd="0" presId="urn:microsoft.com/office/officeart/2005/8/layout/hierarchy2"/>
    <dgm:cxn modelId="{B1FBAC2D-8F78-4D79-81E0-0B20BC6B07AE}" type="presParOf" srcId="{DA1A5C0C-6869-4D0E-90F5-F0C5A9EF2B97}" destId="{A370873F-C5F2-4673-88AF-EF90639F4D98}" srcOrd="1" destOrd="0" presId="urn:microsoft.com/office/officeart/2005/8/layout/hierarchy2"/>
    <dgm:cxn modelId="{4CCC705B-503C-471C-8357-26FCBD40C115}" type="presParOf" srcId="{A370873F-C5F2-4673-88AF-EF90639F4D98}" destId="{07A1CD58-6F9A-4ADD-82EE-D20E13E0573C}" srcOrd="0" destOrd="0" presId="urn:microsoft.com/office/officeart/2005/8/layout/hierarchy2"/>
    <dgm:cxn modelId="{15310B0D-2982-4CB1-9F61-4C7D3D209AA4}" type="presParOf" srcId="{07A1CD58-6F9A-4ADD-82EE-D20E13E0573C}" destId="{59E95B81-09A4-4652-8057-16C7202728A9}" srcOrd="0" destOrd="0" presId="urn:microsoft.com/office/officeart/2005/8/layout/hierarchy2"/>
    <dgm:cxn modelId="{F052444D-5677-4615-9546-AA76810643A8}" type="presParOf" srcId="{A370873F-C5F2-4673-88AF-EF90639F4D98}" destId="{CF635A78-3243-4051-B1EC-25A6813FD024}" srcOrd="1" destOrd="0" presId="urn:microsoft.com/office/officeart/2005/8/layout/hierarchy2"/>
    <dgm:cxn modelId="{60DCD0D3-C27B-4CFD-9DDB-4D6A9EA6B583}" type="presParOf" srcId="{CF635A78-3243-4051-B1EC-25A6813FD024}" destId="{F17922B4-74BA-4F11-8D67-03980B22CD77}" srcOrd="0" destOrd="0" presId="urn:microsoft.com/office/officeart/2005/8/layout/hierarchy2"/>
    <dgm:cxn modelId="{AF14364B-7719-4578-8D93-B8F6A4518E60}" type="presParOf" srcId="{CF635A78-3243-4051-B1EC-25A6813FD024}" destId="{D1974E6D-8113-4F79-8B85-EC8AE84D9E87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FE9306-47AD-4159-BAC8-476732D6608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745BF9D2-928C-4917-80FE-F937A9C38FB4}">
      <dgm:prSet phldrT="[Texto]" custT="1"/>
      <dgm:spPr/>
      <dgm:t>
        <a:bodyPr/>
        <a:lstStyle/>
        <a:p>
          <a:r>
            <a:rPr lang="pt-BR" sz="1500" b="1">
              <a:effectLst/>
              <a:latin typeface="Montserrat Medium" panose="00000600000000000000" pitchFamily="50" charset="0"/>
            </a:rPr>
            <a:t>Pautas e Atas das reuniões da </a:t>
          </a:r>
          <a:r>
            <a:rPr lang="pt-BR" sz="1500" b="1" err="1">
              <a:effectLst/>
              <a:latin typeface="Montserrat Medium" panose="00000600000000000000" pitchFamily="50" charset="0"/>
            </a:rPr>
            <a:t>Conitec</a:t>
          </a:r>
          <a:endParaRPr lang="pt-BR" sz="1500" b="1">
            <a:effectLst/>
            <a:latin typeface="Montserrat Medium" panose="00000600000000000000" pitchFamily="50" charset="0"/>
          </a:endParaRPr>
        </a:p>
      </dgm:t>
    </dgm:pt>
    <dgm:pt modelId="{5AC0BAD7-73D3-4DEC-83A2-6CFEC14E6EF4}" type="parTrans" cxnId="{FF1534AD-B8F1-4581-87B3-E54B131C4F44}">
      <dgm:prSet/>
      <dgm:spPr/>
      <dgm:t>
        <a:bodyPr/>
        <a:lstStyle/>
        <a:p>
          <a:endParaRPr lang="pt-BR" sz="1400" b="0">
            <a:effectLst/>
            <a:latin typeface="Montserrat Medium" panose="00000600000000000000" pitchFamily="50" charset="0"/>
          </a:endParaRPr>
        </a:p>
      </dgm:t>
    </dgm:pt>
    <dgm:pt modelId="{09594F65-157F-482C-9586-C1794AC35B73}" type="sibTrans" cxnId="{FF1534AD-B8F1-4581-87B3-E54B131C4F44}">
      <dgm:prSet custT="1"/>
      <dgm:spPr/>
      <dgm:t>
        <a:bodyPr/>
        <a:lstStyle/>
        <a:p>
          <a:r>
            <a:rPr lang="pt-BR" sz="1500" b="1">
              <a:effectLst/>
              <a:latin typeface="Montserrat Medium" panose="00000600000000000000" pitchFamily="50" charset="0"/>
            </a:rPr>
            <a:t>Gravações das reuniões</a:t>
          </a:r>
          <a:br>
            <a:rPr lang="pt-BR" sz="1500" b="1">
              <a:effectLst/>
              <a:latin typeface="Montserrat Medium" panose="00000600000000000000" pitchFamily="50" charset="0"/>
            </a:rPr>
          </a:br>
          <a:r>
            <a:rPr lang="pt-BR" sz="1500" b="1">
              <a:effectLst/>
              <a:latin typeface="Montserrat Medium" panose="00000600000000000000" pitchFamily="50" charset="0"/>
            </a:rPr>
            <a:t>da </a:t>
          </a:r>
          <a:r>
            <a:rPr lang="pt-BR" sz="1500" b="1" err="1">
              <a:effectLst/>
              <a:latin typeface="Montserrat Medium" panose="00000600000000000000" pitchFamily="50" charset="0"/>
            </a:rPr>
            <a:t>Conitec</a:t>
          </a:r>
          <a:endParaRPr lang="pt-BR" sz="1500" b="1">
            <a:effectLst/>
            <a:latin typeface="Montserrat Medium" panose="00000600000000000000" pitchFamily="50" charset="0"/>
          </a:endParaRPr>
        </a:p>
      </dgm:t>
    </dgm:pt>
    <dgm:pt modelId="{4385C1DB-1602-4448-A2E5-79D4315C390F}">
      <dgm:prSet phldrT="[Texto]" custT="1"/>
      <dgm:spPr/>
      <dgm:t>
        <a:bodyPr/>
        <a:lstStyle/>
        <a:p>
          <a:r>
            <a:rPr lang="pt-BR" sz="1500" b="1" err="1">
              <a:effectLst/>
              <a:latin typeface="Montserrat Medium" panose="00000600000000000000" pitchFamily="50" charset="0"/>
            </a:rPr>
            <a:t>Conitec</a:t>
          </a:r>
          <a:r>
            <a:rPr lang="pt-BR" sz="1500" b="1">
              <a:effectLst/>
              <a:latin typeface="Montserrat Medium" panose="00000600000000000000" pitchFamily="50" charset="0"/>
            </a:rPr>
            <a:t> em tempo real</a:t>
          </a:r>
        </a:p>
      </dgm:t>
    </dgm:pt>
    <dgm:pt modelId="{D1DBF9F2-4861-410A-AC55-590FD7AED450}" type="parTrans" cxnId="{B0AF11EE-60EA-46A8-872A-ED950C4C4AFC}">
      <dgm:prSet/>
      <dgm:spPr/>
      <dgm:t>
        <a:bodyPr/>
        <a:lstStyle/>
        <a:p>
          <a:endParaRPr lang="pt-BR" sz="1400" b="0">
            <a:effectLst/>
            <a:latin typeface="Montserrat Medium" panose="00000600000000000000" pitchFamily="50" charset="0"/>
          </a:endParaRPr>
        </a:p>
      </dgm:t>
    </dgm:pt>
    <dgm:pt modelId="{F3FFB54B-5059-4C8B-BDD1-B23F2A0A4747}" type="sibTrans" cxnId="{B0AF11EE-60EA-46A8-872A-ED950C4C4AFC}">
      <dgm:prSet custT="1"/>
      <dgm:spPr/>
      <dgm:t>
        <a:bodyPr/>
        <a:lstStyle/>
        <a:p>
          <a:r>
            <a:rPr lang="pt-BR" sz="1500" b="1">
              <a:effectLst/>
              <a:latin typeface="Montserrat Medium" panose="00000600000000000000" pitchFamily="50" charset="0"/>
            </a:rPr>
            <a:t>Demandas avaliadas e em avaliação</a:t>
          </a:r>
        </a:p>
      </dgm:t>
    </dgm:pt>
    <dgm:pt modelId="{BEB29890-64E8-4345-B2FA-4AD4F1613573}">
      <dgm:prSet phldrT="[Texto]" custT="1"/>
      <dgm:spPr/>
      <dgm:t>
        <a:bodyPr/>
        <a:lstStyle/>
        <a:p>
          <a:r>
            <a:rPr lang="pt-BR" sz="1500" b="1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50" charset="0"/>
            </a:rPr>
            <a:t>Conitec</a:t>
          </a:r>
          <a:r>
            <a:rPr lang="pt-BR" sz="1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50" charset="0"/>
            </a:rPr>
            <a:t> em números</a:t>
          </a:r>
        </a:p>
      </dgm:t>
    </dgm:pt>
    <dgm:pt modelId="{00AEB157-EB9F-45B8-A87E-B64D3AE5BBA6}" type="parTrans" cxnId="{CF5D8A91-D2EB-48DB-BF5B-B83B6FCBDD9C}">
      <dgm:prSet/>
      <dgm:spPr/>
      <dgm:t>
        <a:bodyPr/>
        <a:lstStyle/>
        <a:p>
          <a:endParaRPr lang="pt-BR" sz="1400" b="0">
            <a:effectLst/>
            <a:latin typeface="Montserrat Medium" panose="00000600000000000000" pitchFamily="50" charset="0"/>
          </a:endParaRPr>
        </a:p>
      </dgm:t>
    </dgm:pt>
    <dgm:pt modelId="{559FE079-BE26-479B-B423-D09BA8A468BC}" type="sibTrans" cxnId="{CF5D8A91-D2EB-48DB-BF5B-B83B6FCBDD9C}">
      <dgm:prSet custT="1"/>
      <dgm:spPr/>
      <dgm:t>
        <a:bodyPr/>
        <a:lstStyle/>
        <a:p>
          <a:r>
            <a:rPr lang="pt-BR" sz="15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50" charset="0"/>
            </a:rPr>
            <a:t>Dossiês dos demandantes</a:t>
          </a:r>
        </a:p>
      </dgm:t>
    </dgm:pt>
    <dgm:pt modelId="{7F74C00F-1F53-4870-98B2-1C1F27FC9C31}" type="pres">
      <dgm:prSet presAssocID="{8EFE9306-47AD-4159-BAC8-476732D66089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50134211-BAF1-4719-9A52-EB70B3461991}" type="pres">
      <dgm:prSet presAssocID="{745BF9D2-928C-4917-80FE-F937A9C38FB4}" presName="composite" presStyleCnt="0"/>
      <dgm:spPr/>
    </dgm:pt>
    <dgm:pt modelId="{F933EB96-EE1F-4585-A9A3-E92348C146CE}" type="pres">
      <dgm:prSet presAssocID="{745BF9D2-928C-4917-80FE-F937A9C38FB4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384EEF7-D580-4D92-8AC6-7483537B6405}" type="pres">
      <dgm:prSet presAssocID="{745BF9D2-928C-4917-80FE-F937A9C38FB4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4F3615D1-51E7-43FB-B398-4BB04B20B9EA}" type="pres">
      <dgm:prSet presAssocID="{745BF9D2-928C-4917-80FE-F937A9C38FB4}" presName="BalanceSpacing" presStyleCnt="0"/>
      <dgm:spPr/>
    </dgm:pt>
    <dgm:pt modelId="{5F6FC9C4-5BE6-40AD-B391-648CC1D425D8}" type="pres">
      <dgm:prSet presAssocID="{745BF9D2-928C-4917-80FE-F937A9C38FB4}" presName="BalanceSpacing1" presStyleCnt="0"/>
      <dgm:spPr/>
    </dgm:pt>
    <dgm:pt modelId="{F0AC17A3-D2CD-493A-9DEC-D658E908E766}" type="pres">
      <dgm:prSet presAssocID="{09594F65-157F-482C-9586-C1794AC35B73}" presName="Accent1Text" presStyleLbl="node1" presStyleIdx="1" presStyleCnt="6"/>
      <dgm:spPr/>
      <dgm:t>
        <a:bodyPr/>
        <a:lstStyle/>
        <a:p>
          <a:endParaRPr lang="pt-BR"/>
        </a:p>
      </dgm:t>
    </dgm:pt>
    <dgm:pt modelId="{D347436D-13B9-456F-8322-B8AB43EE9FBE}" type="pres">
      <dgm:prSet presAssocID="{09594F65-157F-482C-9586-C1794AC35B73}" presName="spaceBetweenRectangles" presStyleCnt="0"/>
      <dgm:spPr/>
    </dgm:pt>
    <dgm:pt modelId="{9087CCD0-BE6A-4241-8B51-00B757EBD776}" type="pres">
      <dgm:prSet presAssocID="{4385C1DB-1602-4448-A2E5-79D4315C390F}" presName="composite" presStyleCnt="0"/>
      <dgm:spPr/>
    </dgm:pt>
    <dgm:pt modelId="{E08AD601-AFB4-40DF-8C8D-44DF973AFD44}" type="pres">
      <dgm:prSet presAssocID="{4385C1DB-1602-4448-A2E5-79D4315C390F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E1D6460-812C-4C88-8E60-8B6C784965A4}" type="pres">
      <dgm:prSet presAssocID="{4385C1DB-1602-4448-A2E5-79D4315C390F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017EB74D-B08F-463D-90EF-E090F3CF25B1}" type="pres">
      <dgm:prSet presAssocID="{4385C1DB-1602-4448-A2E5-79D4315C390F}" presName="BalanceSpacing" presStyleCnt="0"/>
      <dgm:spPr/>
    </dgm:pt>
    <dgm:pt modelId="{D86E2747-AB98-4C4A-AA39-0D58A3FCA093}" type="pres">
      <dgm:prSet presAssocID="{4385C1DB-1602-4448-A2E5-79D4315C390F}" presName="BalanceSpacing1" presStyleCnt="0"/>
      <dgm:spPr/>
    </dgm:pt>
    <dgm:pt modelId="{B2D14134-B542-4B70-893E-7C4B7FA2CB60}" type="pres">
      <dgm:prSet presAssocID="{F3FFB54B-5059-4C8B-BDD1-B23F2A0A4747}" presName="Accent1Text" presStyleLbl="node1" presStyleIdx="3" presStyleCnt="6" custLinFactX="-100000" custLinFactNeighborX="-117391" custLinFactNeighborY="-414"/>
      <dgm:spPr/>
      <dgm:t>
        <a:bodyPr/>
        <a:lstStyle/>
        <a:p>
          <a:endParaRPr lang="pt-BR"/>
        </a:p>
      </dgm:t>
    </dgm:pt>
    <dgm:pt modelId="{39015607-9879-44B0-9C55-EC3474941EBD}" type="pres">
      <dgm:prSet presAssocID="{F3FFB54B-5059-4C8B-BDD1-B23F2A0A4747}" presName="spaceBetweenRectangles" presStyleCnt="0"/>
      <dgm:spPr/>
    </dgm:pt>
    <dgm:pt modelId="{F89ADF2D-862A-4545-862E-F31CC3170CAA}" type="pres">
      <dgm:prSet presAssocID="{BEB29890-64E8-4345-B2FA-4AD4F1613573}" presName="composite" presStyleCnt="0"/>
      <dgm:spPr/>
    </dgm:pt>
    <dgm:pt modelId="{05D17450-F41B-41E7-A570-60CD1CD7F73E}" type="pres">
      <dgm:prSet presAssocID="{BEB29890-64E8-4345-B2FA-4AD4F1613573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F895EB3-62E2-4484-8874-6A356AB8C7F6}" type="pres">
      <dgm:prSet presAssocID="{BEB29890-64E8-4345-B2FA-4AD4F1613573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</dgm:pt>
    <dgm:pt modelId="{8EEAA4E7-C971-4AD8-B14C-088C0178412A}" type="pres">
      <dgm:prSet presAssocID="{BEB29890-64E8-4345-B2FA-4AD4F1613573}" presName="BalanceSpacing" presStyleCnt="0"/>
      <dgm:spPr/>
    </dgm:pt>
    <dgm:pt modelId="{48E71DFB-966C-4F26-8906-2846EA600EB3}" type="pres">
      <dgm:prSet presAssocID="{BEB29890-64E8-4345-B2FA-4AD4F1613573}" presName="BalanceSpacing1" presStyleCnt="0"/>
      <dgm:spPr/>
    </dgm:pt>
    <dgm:pt modelId="{AFF5423A-AC93-455C-8031-F9BF26325E29}" type="pres">
      <dgm:prSet presAssocID="{559FE079-BE26-479B-B423-D09BA8A468BC}" presName="Accent1Text" presStyleLbl="node1" presStyleIdx="5" presStyleCnt="6"/>
      <dgm:spPr/>
      <dgm:t>
        <a:bodyPr/>
        <a:lstStyle/>
        <a:p>
          <a:endParaRPr lang="pt-BR"/>
        </a:p>
      </dgm:t>
    </dgm:pt>
  </dgm:ptLst>
  <dgm:cxnLst>
    <dgm:cxn modelId="{2EE0E369-875D-4594-B68D-23A073EDEE04}" type="presOf" srcId="{BEB29890-64E8-4345-B2FA-4AD4F1613573}" destId="{05D17450-F41B-41E7-A570-60CD1CD7F73E}" srcOrd="0" destOrd="0" presId="urn:microsoft.com/office/officeart/2008/layout/AlternatingHexagons"/>
    <dgm:cxn modelId="{4D218B7D-B813-4091-8B78-98B3A68F60EA}" type="presOf" srcId="{8EFE9306-47AD-4159-BAC8-476732D66089}" destId="{7F74C00F-1F53-4870-98B2-1C1F27FC9C31}" srcOrd="0" destOrd="0" presId="urn:microsoft.com/office/officeart/2008/layout/AlternatingHexagons"/>
    <dgm:cxn modelId="{FF1534AD-B8F1-4581-87B3-E54B131C4F44}" srcId="{8EFE9306-47AD-4159-BAC8-476732D66089}" destId="{745BF9D2-928C-4917-80FE-F937A9C38FB4}" srcOrd="0" destOrd="0" parTransId="{5AC0BAD7-73D3-4DEC-83A2-6CFEC14E6EF4}" sibTransId="{09594F65-157F-482C-9586-C1794AC35B73}"/>
    <dgm:cxn modelId="{CF5D8A91-D2EB-48DB-BF5B-B83B6FCBDD9C}" srcId="{8EFE9306-47AD-4159-BAC8-476732D66089}" destId="{BEB29890-64E8-4345-B2FA-4AD4F1613573}" srcOrd="2" destOrd="0" parTransId="{00AEB157-EB9F-45B8-A87E-B64D3AE5BBA6}" sibTransId="{559FE079-BE26-479B-B423-D09BA8A468BC}"/>
    <dgm:cxn modelId="{B0AF11EE-60EA-46A8-872A-ED950C4C4AFC}" srcId="{8EFE9306-47AD-4159-BAC8-476732D66089}" destId="{4385C1DB-1602-4448-A2E5-79D4315C390F}" srcOrd="1" destOrd="0" parTransId="{D1DBF9F2-4861-410A-AC55-590FD7AED450}" sibTransId="{F3FFB54B-5059-4C8B-BDD1-B23F2A0A4747}"/>
    <dgm:cxn modelId="{A265A6BA-5887-4DCB-B6A4-34740EBBD13C}" type="presOf" srcId="{09594F65-157F-482C-9586-C1794AC35B73}" destId="{F0AC17A3-D2CD-493A-9DEC-D658E908E766}" srcOrd="0" destOrd="0" presId="urn:microsoft.com/office/officeart/2008/layout/AlternatingHexagons"/>
    <dgm:cxn modelId="{26533157-80EB-4248-B624-039360E022CE}" type="presOf" srcId="{745BF9D2-928C-4917-80FE-F937A9C38FB4}" destId="{F933EB96-EE1F-4585-A9A3-E92348C146CE}" srcOrd="0" destOrd="0" presId="urn:microsoft.com/office/officeart/2008/layout/AlternatingHexagons"/>
    <dgm:cxn modelId="{85F69C25-D568-47A0-BAE1-B17DA19B55C8}" type="presOf" srcId="{559FE079-BE26-479B-B423-D09BA8A468BC}" destId="{AFF5423A-AC93-455C-8031-F9BF26325E29}" srcOrd="0" destOrd="0" presId="urn:microsoft.com/office/officeart/2008/layout/AlternatingHexagons"/>
    <dgm:cxn modelId="{FD7301E0-81A1-4B9D-B3CA-874003DF48A5}" type="presOf" srcId="{4385C1DB-1602-4448-A2E5-79D4315C390F}" destId="{E08AD601-AFB4-40DF-8C8D-44DF973AFD44}" srcOrd="0" destOrd="0" presId="urn:microsoft.com/office/officeart/2008/layout/AlternatingHexagons"/>
    <dgm:cxn modelId="{DFDD4963-B219-45E5-B62F-934B7D9B0EE5}" type="presOf" srcId="{F3FFB54B-5059-4C8B-BDD1-B23F2A0A4747}" destId="{B2D14134-B542-4B70-893E-7C4B7FA2CB60}" srcOrd="0" destOrd="0" presId="urn:microsoft.com/office/officeart/2008/layout/AlternatingHexagons"/>
    <dgm:cxn modelId="{6025934C-93DC-4C2F-94C4-E36698E4DE98}" type="presParOf" srcId="{7F74C00F-1F53-4870-98B2-1C1F27FC9C31}" destId="{50134211-BAF1-4719-9A52-EB70B3461991}" srcOrd="0" destOrd="0" presId="urn:microsoft.com/office/officeart/2008/layout/AlternatingHexagons"/>
    <dgm:cxn modelId="{477E375F-3B64-4B14-A7C7-DBF769CA1B0A}" type="presParOf" srcId="{50134211-BAF1-4719-9A52-EB70B3461991}" destId="{F933EB96-EE1F-4585-A9A3-E92348C146CE}" srcOrd="0" destOrd="0" presId="urn:microsoft.com/office/officeart/2008/layout/AlternatingHexagons"/>
    <dgm:cxn modelId="{8B59730F-A70B-4668-826C-EF85607014BB}" type="presParOf" srcId="{50134211-BAF1-4719-9A52-EB70B3461991}" destId="{E384EEF7-D580-4D92-8AC6-7483537B6405}" srcOrd="1" destOrd="0" presId="urn:microsoft.com/office/officeart/2008/layout/AlternatingHexagons"/>
    <dgm:cxn modelId="{08214FC1-745E-4D39-A335-3ACF90137339}" type="presParOf" srcId="{50134211-BAF1-4719-9A52-EB70B3461991}" destId="{4F3615D1-51E7-43FB-B398-4BB04B20B9EA}" srcOrd="2" destOrd="0" presId="urn:microsoft.com/office/officeart/2008/layout/AlternatingHexagons"/>
    <dgm:cxn modelId="{1A8024B5-C9EE-44C4-8A6F-262650337AA1}" type="presParOf" srcId="{50134211-BAF1-4719-9A52-EB70B3461991}" destId="{5F6FC9C4-5BE6-40AD-B391-648CC1D425D8}" srcOrd="3" destOrd="0" presId="urn:microsoft.com/office/officeart/2008/layout/AlternatingHexagons"/>
    <dgm:cxn modelId="{BC41D24F-3960-48E7-B0AE-C0B022B4EED3}" type="presParOf" srcId="{50134211-BAF1-4719-9A52-EB70B3461991}" destId="{F0AC17A3-D2CD-493A-9DEC-D658E908E766}" srcOrd="4" destOrd="0" presId="urn:microsoft.com/office/officeart/2008/layout/AlternatingHexagons"/>
    <dgm:cxn modelId="{573D1364-6A6E-4470-BE88-4E0AE0435D4B}" type="presParOf" srcId="{7F74C00F-1F53-4870-98B2-1C1F27FC9C31}" destId="{D347436D-13B9-456F-8322-B8AB43EE9FBE}" srcOrd="1" destOrd="0" presId="urn:microsoft.com/office/officeart/2008/layout/AlternatingHexagons"/>
    <dgm:cxn modelId="{2406EEF4-F4A9-44B1-A93D-021871BB3CE4}" type="presParOf" srcId="{7F74C00F-1F53-4870-98B2-1C1F27FC9C31}" destId="{9087CCD0-BE6A-4241-8B51-00B757EBD776}" srcOrd="2" destOrd="0" presId="urn:microsoft.com/office/officeart/2008/layout/AlternatingHexagons"/>
    <dgm:cxn modelId="{91412B93-B909-4996-9D6B-A90EF35B19C3}" type="presParOf" srcId="{9087CCD0-BE6A-4241-8B51-00B757EBD776}" destId="{E08AD601-AFB4-40DF-8C8D-44DF973AFD44}" srcOrd="0" destOrd="0" presId="urn:microsoft.com/office/officeart/2008/layout/AlternatingHexagons"/>
    <dgm:cxn modelId="{A3512B71-72B3-46D5-B950-D99C4BEA014C}" type="presParOf" srcId="{9087CCD0-BE6A-4241-8B51-00B757EBD776}" destId="{9E1D6460-812C-4C88-8E60-8B6C784965A4}" srcOrd="1" destOrd="0" presId="urn:microsoft.com/office/officeart/2008/layout/AlternatingHexagons"/>
    <dgm:cxn modelId="{6D77D594-2674-498E-AA8A-78676C8F1DDB}" type="presParOf" srcId="{9087CCD0-BE6A-4241-8B51-00B757EBD776}" destId="{017EB74D-B08F-463D-90EF-E090F3CF25B1}" srcOrd="2" destOrd="0" presId="urn:microsoft.com/office/officeart/2008/layout/AlternatingHexagons"/>
    <dgm:cxn modelId="{040D11B8-7B2B-40F9-83CD-53494F8570A9}" type="presParOf" srcId="{9087CCD0-BE6A-4241-8B51-00B757EBD776}" destId="{D86E2747-AB98-4C4A-AA39-0D58A3FCA093}" srcOrd="3" destOrd="0" presId="urn:microsoft.com/office/officeart/2008/layout/AlternatingHexagons"/>
    <dgm:cxn modelId="{2BAE382C-927C-43C8-AFA1-9A91FB2D098F}" type="presParOf" srcId="{9087CCD0-BE6A-4241-8B51-00B757EBD776}" destId="{B2D14134-B542-4B70-893E-7C4B7FA2CB60}" srcOrd="4" destOrd="0" presId="urn:microsoft.com/office/officeart/2008/layout/AlternatingHexagons"/>
    <dgm:cxn modelId="{2CC32030-2843-4521-AF75-8434C83DCF9B}" type="presParOf" srcId="{7F74C00F-1F53-4870-98B2-1C1F27FC9C31}" destId="{39015607-9879-44B0-9C55-EC3474941EBD}" srcOrd="3" destOrd="0" presId="urn:microsoft.com/office/officeart/2008/layout/AlternatingHexagons"/>
    <dgm:cxn modelId="{EA25C6BC-993C-40AB-81CF-8A06784A3BF8}" type="presParOf" srcId="{7F74C00F-1F53-4870-98B2-1C1F27FC9C31}" destId="{F89ADF2D-862A-4545-862E-F31CC3170CAA}" srcOrd="4" destOrd="0" presId="urn:microsoft.com/office/officeart/2008/layout/AlternatingHexagons"/>
    <dgm:cxn modelId="{6CF42D71-FAC4-4FAE-8518-0EBF73890096}" type="presParOf" srcId="{F89ADF2D-862A-4545-862E-F31CC3170CAA}" destId="{05D17450-F41B-41E7-A570-60CD1CD7F73E}" srcOrd="0" destOrd="0" presId="urn:microsoft.com/office/officeart/2008/layout/AlternatingHexagons"/>
    <dgm:cxn modelId="{FEC9F469-0792-4579-9FBD-C3949A4F7F3D}" type="presParOf" srcId="{F89ADF2D-862A-4545-862E-F31CC3170CAA}" destId="{5F895EB3-62E2-4484-8874-6A356AB8C7F6}" srcOrd="1" destOrd="0" presId="urn:microsoft.com/office/officeart/2008/layout/AlternatingHexagons"/>
    <dgm:cxn modelId="{AA3DB48B-2951-4449-ABF3-DF44FF4635DA}" type="presParOf" srcId="{F89ADF2D-862A-4545-862E-F31CC3170CAA}" destId="{8EEAA4E7-C971-4AD8-B14C-088C0178412A}" srcOrd="2" destOrd="0" presId="urn:microsoft.com/office/officeart/2008/layout/AlternatingHexagons"/>
    <dgm:cxn modelId="{E8762390-70C4-42E6-AE4A-D016C150BE67}" type="presParOf" srcId="{F89ADF2D-862A-4545-862E-F31CC3170CAA}" destId="{48E71DFB-966C-4F26-8906-2846EA600EB3}" srcOrd="3" destOrd="0" presId="urn:microsoft.com/office/officeart/2008/layout/AlternatingHexagons"/>
    <dgm:cxn modelId="{6FA5E4F2-AD9B-42C9-9A9E-2AFD81E1ABBA}" type="presParOf" srcId="{F89ADF2D-862A-4545-862E-F31CC3170CAA}" destId="{AFF5423A-AC93-455C-8031-F9BF26325E29}" srcOrd="4" destOrd="0" presId="urn:microsoft.com/office/officeart/2008/layout/AlternatingHexagon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0B9280-70EA-489B-8A66-AEC99284AE29}">
      <dsp:nvSpPr>
        <dsp:cNvPr id="0" name=""/>
        <dsp:cNvSpPr/>
      </dsp:nvSpPr>
      <dsp:spPr>
        <a:xfrm>
          <a:off x="168925" y="1896167"/>
          <a:ext cx="1633629" cy="1652534"/>
        </a:xfrm>
        <a:prstGeom prst="ellipse">
          <a:avLst/>
        </a:prstGeom>
        <a:solidFill>
          <a:srgbClr val="FFFF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3100" kern="1200">
            <a:solidFill>
              <a:srgbClr val="FFFFFF"/>
            </a:solidFill>
          </a:endParaRPr>
        </a:p>
      </dsp:txBody>
      <dsp:txXfrm>
        <a:off x="408164" y="2138175"/>
        <a:ext cx="1155151" cy="1168518"/>
      </dsp:txXfrm>
    </dsp:sp>
    <dsp:sp modelId="{ECA67727-2254-408C-85B4-E83FA8AA1603}">
      <dsp:nvSpPr>
        <dsp:cNvPr id="0" name=""/>
        <dsp:cNvSpPr/>
      </dsp:nvSpPr>
      <dsp:spPr>
        <a:xfrm rot="18800806">
          <a:off x="1500570" y="1994383"/>
          <a:ext cx="1925997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925997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00" kern="1200"/>
        </a:p>
      </dsp:txBody>
      <dsp:txXfrm>
        <a:off x="2415419" y="1973979"/>
        <a:ext cx="96299" cy="96299"/>
      </dsp:txXfrm>
    </dsp:sp>
    <dsp:sp modelId="{89B3BCA7-D3AC-4360-BB76-1A2D65DA5BBE}">
      <dsp:nvSpPr>
        <dsp:cNvPr id="0" name=""/>
        <dsp:cNvSpPr/>
      </dsp:nvSpPr>
      <dsp:spPr>
        <a:xfrm>
          <a:off x="3124582" y="867402"/>
          <a:ext cx="2262386" cy="908844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>
              <a:solidFill>
                <a:schemeClr val="bg1"/>
              </a:solidFill>
              <a:effectLst/>
              <a:latin typeface="Montserrat ExtraBold" panose="00000900000000000000" pitchFamily="50" charset="0"/>
            </a:rPr>
            <a:t>COMITÊS</a:t>
          </a:r>
          <a:endParaRPr lang="pt-BR" sz="1800" kern="1200">
            <a:effectLst/>
            <a:latin typeface="Montserrat ExtraBold" panose="00000900000000000000" pitchFamily="50" charset="0"/>
          </a:endParaRPr>
        </a:p>
      </dsp:txBody>
      <dsp:txXfrm>
        <a:off x="3168948" y="911768"/>
        <a:ext cx="2173654" cy="820112"/>
      </dsp:txXfrm>
    </dsp:sp>
    <dsp:sp modelId="{46D1A4F7-6C36-429B-ADDE-A10422EA3072}">
      <dsp:nvSpPr>
        <dsp:cNvPr id="0" name=""/>
        <dsp:cNvSpPr/>
      </dsp:nvSpPr>
      <dsp:spPr>
        <a:xfrm rot="19403522">
          <a:off x="5224530" y="803023"/>
          <a:ext cx="1646905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646905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6006810" y="789597"/>
        <a:ext cx="82345" cy="82345"/>
      </dsp:txXfrm>
    </dsp:sp>
    <dsp:sp modelId="{E2EAF484-B3CF-497B-AFF5-F58B0F876BF6}">
      <dsp:nvSpPr>
        <dsp:cNvPr id="0" name=""/>
        <dsp:cNvSpPr/>
      </dsp:nvSpPr>
      <dsp:spPr>
        <a:xfrm>
          <a:off x="6708996" y="2862"/>
          <a:ext cx="4053601" cy="673705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>
              <a:effectLst/>
              <a:latin typeface="Montserrat ExtraBold" panose="00000900000000000000" pitchFamily="50" charset="0"/>
            </a:rPr>
            <a:t>MEDICAMENTOS</a:t>
          </a:r>
        </a:p>
      </dsp:txBody>
      <dsp:txXfrm>
        <a:off x="6741884" y="35750"/>
        <a:ext cx="3987825" cy="607929"/>
      </dsp:txXfrm>
    </dsp:sp>
    <dsp:sp modelId="{94D3E925-EF0D-4133-8A43-892A8CEA201B}">
      <dsp:nvSpPr>
        <dsp:cNvPr id="0" name=""/>
        <dsp:cNvSpPr/>
      </dsp:nvSpPr>
      <dsp:spPr>
        <a:xfrm rot="21442725">
          <a:off x="5386276" y="1263816"/>
          <a:ext cx="1323412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323412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6014897" y="1258477"/>
        <a:ext cx="66170" cy="66170"/>
      </dsp:txXfrm>
    </dsp:sp>
    <dsp:sp modelId="{4AACB571-6E4F-4AB6-A6F8-BAA38562D0F7}">
      <dsp:nvSpPr>
        <dsp:cNvPr id="0" name=""/>
        <dsp:cNvSpPr/>
      </dsp:nvSpPr>
      <dsp:spPr>
        <a:xfrm>
          <a:off x="6708996" y="924447"/>
          <a:ext cx="4053601" cy="673705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>
              <a:effectLst/>
              <a:latin typeface="Montserrat ExtraBold" panose="00000900000000000000" pitchFamily="50" charset="0"/>
            </a:rPr>
            <a:t>PRODUTOS E PROCEDIMENTOS</a:t>
          </a:r>
        </a:p>
      </dsp:txBody>
      <dsp:txXfrm>
        <a:off x="6741884" y="957335"/>
        <a:ext cx="3987825" cy="607929"/>
      </dsp:txXfrm>
    </dsp:sp>
    <dsp:sp modelId="{B1984735-345B-4DFC-8D9F-B072FDBC7EAE}">
      <dsp:nvSpPr>
        <dsp:cNvPr id="0" name=""/>
        <dsp:cNvSpPr/>
      </dsp:nvSpPr>
      <dsp:spPr>
        <a:xfrm rot="2092821">
          <a:off x="5242210" y="1754871"/>
          <a:ext cx="1611545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611545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6007694" y="1742328"/>
        <a:ext cx="80577" cy="80577"/>
      </dsp:txXfrm>
    </dsp:sp>
    <dsp:sp modelId="{DAE11262-ECBB-4C9B-940C-F1A2EDED970A}">
      <dsp:nvSpPr>
        <dsp:cNvPr id="0" name=""/>
        <dsp:cNvSpPr/>
      </dsp:nvSpPr>
      <dsp:spPr>
        <a:xfrm>
          <a:off x="6708996" y="1846033"/>
          <a:ext cx="4053601" cy="794753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>
              <a:effectLst/>
              <a:latin typeface="Montserrat ExtraBold" panose="00000900000000000000" pitchFamily="50" charset="0"/>
            </a:rPr>
            <a:t>PROTOCOLOS CLÍNICOS E</a:t>
          </a:r>
          <a:br>
            <a:rPr lang="pt-BR" sz="1800" b="1" kern="1200">
              <a:effectLst/>
              <a:latin typeface="Montserrat ExtraBold" panose="00000900000000000000" pitchFamily="50" charset="0"/>
            </a:rPr>
          </a:br>
          <a:r>
            <a:rPr lang="pt-BR" sz="1800" b="1" kern="1200">
              <a:effectLst/>
              <a:latin typeface="Montserrat ExtraBold" panose="00000900000000000000" pitchFamily="50" charset="0"/>
            </a:rPr>
            <a:t>DIRETRIZES TERAPÊUTICAS</a:t>
          </a:r>
        </a:p>
      </dsp:txBody>
      <dsp:txXfrm>
        <a:off x="6747793" y="1884830"/>
        <a:ext cx="3976007" cy="717159"/>
      </dsp:txXfrm>
    </dsp:sp>
    <dsp:sp modelId="{994DC659-59EA-41D8-A4A2-B55634238856}">
      <dsp:nvSpPr>
        <dsp:cNvPr id="0" name=""/>
        <dsp:cNvSpPr/>
      </dsp:nvSpPr>
      <dsp:spPr>
        <a:xfrm rot="2799194">
          <a:off x="1500570" y="3394993"/>
          <a:ext cx="1925997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925997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600" kern="1200"/>
        </a:p>
      </dsp:txBody>
      <dsp:txXfrm>
        <a:off x="2415419" y="3374589"/>
        <a:ext cx="96299" cy="96299"/>
      </dsp:txXfrm>
    </dsp:sp>
    <dsp:sp modelId="{BFC9FB79-4481-428A-BE80-A7CF52349B4B}">
      <dsp:nvSpPr>
        <dsp:cNvPr id="0" name=""/>
        <dsp:cNvSpPr/>
      </dsp:nvSpPr>
      <dsp:spPr>
        <a:xfrm>
          <a:off x="3124582" y="3668622"/>
          <a:ext cx="2262386" cy="908844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>
              <a:solidFill>
                <a:schemeClr val="bg1"/>
              </a:solidFill>
              <a:effectLst/>
              <a:latin typeface="Montserrat ExtraBold" panose="00000900000000000000" pitchFamily="50" charset="0"/>
            </a:rPr>
            <a:t>SECRETARIA EXECUTIVA</a:t>
          </a:r>
          <a:endParaRPr lang="pt-BR" sz="1800" kern="1200">
            <a:effectLst/>
            <a:latin typeface="Montserrat ExtraBold" panose="00000900000000000000" pitchFamily="50" charset="0"/>
          </a:endParaRPr>
        </a:p>
      </dsp:txBody>
      <dsp:txXfrm>
        <a:off x="3168948" y="3712988"/>
        <a:ext cx="2173654" cy="820112"/>
      </dsp:txXfrm>
    </dsp:sp>
    <dsp:sp modelId="{07A1CD58-6F9A-4ADD-82EE-D20E13E0573C}">
      <dsp:nvSpPr>
        <dsp:cNvPr id="0" name=""/>
        <dsp:cNvSpPr/>
      </dsp:nvSpPr>
      <dsp:spPr>
        <a:xfrm>
          <a:off x="5386969" y="4095298"/>
          <a:ext cx="1322027" cy="55492"/>
        </a:xfrm>
        <a:custGeom>
          <a:avLst/>
          <a:gdLst/>
          <a:ahLst/>
          <a:cxnLst/>
          <a:rect l="0" t="0" r="0" b="0"/>
          <a:pathLst>
            <a:path>
              <a:moveTo>
                <a:pt x="0" y="27746"/>
              </a:moveTo>
              <a:lnTo>
                <a:pt x="1322027" y="27746"/>
              </a:lnTo>
            </a:path>
          </a:pathLst>
        </a:custGeom>
        <a:noFill/>
        <a:ln w="12700" cap="flat" cmpd="sng" algn="ctr">
          <a:solidFill>
            <a:srgbClr val="03D1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6014932" y="4089993"/>
        <a:ext cx="66101" cy="66101"/>
      </dsp:txXfrm>
    </dsp:sp>
    <dsp:sp modelId="{F17922B4-74BA-4F11-8D67-03980B22CD77}">
      <dsp:nvSpPr>
        <dsp:cNvPr id="0" name=""/>
        <dsp:cNvSpPr/>
      </dsp:nvSpPr>
      <dsp:spPr>
        <a:xfrm>
          <a:off x="6708996" y="2888667"/>
          <a:ext cx="4053601" cy="2468754"/>
        </a:xfrm>
        <a:prstGeom prst="roundRect">
          <a:avLst/>
        </a:prstGeom>
        <a:solidFill>
          <a:srgbClr val="183EF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>
              <a:effectLst/>
              <a:latin typeface="Montserrat ExtraBold" panose="00000900000000000000" pitchFamily="50" charset="0"/>
            </a:rPr>
            <a:t>DGITS</a:t>
          </a:r>
          <a:r>
            <a:rPr lang="pt-BR" sz="1400" kern="1200" dirty="0">
              <a:effectLst/>
              <a:latin typeface="Montserrat SemiBold" panose="00000700000000000000" pitchFamily="50" charset="0"/>
            </a:rPr>
            <a:t/>
          </a:r>
          <a:br>
            <a:rPr lang="pt-BR" sz="1400" kern="1200" dirty="0">
              <a:effectLst/>
              <a:latin typeface="Montserrat SemiBold" panose="00000700000000000000" pitchFamily="50" charset="0"/>
            </a:rPr>
          </a:br>
          <a:r>
            <a:rPr lang="pt-BR" sz="1400" kern="1200" dirty="0">
              <a:effectLst/>
              <a:latin typeface="Montserrat SemiBold" panose="00000700000000000000" pitchFamily="50" charset="0"/>
            </a:rPr>
            <a:t>Departamento de Gestão e Incorporação</a:t>
          </a:r>
          <a:br>
            <a:rPr lang="pt-BR" sz="1400" kern="1200" dirty="0">
              <a:effectLst/>
              <a:latin typeface="Montserrat SemiBold" panose="00000700000000000000" pitchFamily="50" charset="0"/>
            </a:rPr>
          </a:br>
          <a:r>
            <a:rPr lang="pt-BR" sz="1400" kern="1200" dirty="0">
              <a:effectLst/>
              <a:latin typeface="Montserrat SemiBold" panose="00000700000000000000" pitchFamily="50" charset="0"/>
            </a:rPr>
            <a:t>de Tecnologias em Saúde, </a:t>
          </a:r>
          <a:br>
            <a:rPr lang="pt-BR" sz="1400" kern="1200" dirty="0">
              <a:effectLst/>
              <a:latin typeface="Montserrat SemiBold" panose="00000700000000000000" pitchFamily="50" charset="0"/>
            </a:rPr>
          </a:br>
          <a:r>
            <a:rPr lang="pt-BR" sz="1400" kern="1200" dirty="0">
              <a:effectLst/>
              <a:latin typeface="Montserrat SemiBold" panose="00000700000000000000" pitchFamily="50" charset="0"/>
            </a:rPr>
            <a:t>criado pelo Decreto nº 7.797/2012</a:t>
          </a:r>
          <a:br>
            <a:rPr lang="pt-BR" sz="1400" kern="1200" dirty="0">
              <a:effectLst/>
              <a:latin typeface="Montserrat SemiBold" panose="00000700000000000000" pitchFamily="50" charset="0"/>
            </a:rPr>
          </a:br>
          <a:r>
            <a:rPr lang="pt-BR" sz="1400" kern="1200" dirty="0">
              <a:effectLst/>
              <a:latin typeface="Montserrat SemiBold" panose="00000700000000000000" pitchFamily="50" charset="0"/>
            </a:rPr>
            <a:t>(Decreto nº 12.036/2024)</a:t>
          </a:r>
          <a:br>
            <a:rPr lang="pt-BR" sz="1400" kern="1200" dirty="0">
              <a:effectLst/>
              <a:latin typeface="Montserrat SemiBold" panose="00000700000000000000" pitchFamily="50" charset="0"/>
            </a:rPr>
          </a:br>
          <a:r>
            <a:rPr lang="pt-BR" sz="2400" kern="1200" dirty="0">
              <a:effectLst/>
              <a:latin typeface="Montserrat SemiBold" panose="00000700000000000000" pitchFamily="50" charset="0"/>
            </a:rPr>
            <a:t/>
          </a:r>
          <a:br>
            <a:rPr lang="pt-BR" sz="2400" kern="1200" dirty="0">
              <a:effectLst/>
              <a:latin typeface="Montserrat SemiBold" panose="00000700000000000000" pitchFamily="50" charset="0"/>
            </a:rPr>
          </a:br>
          <a:r>
            <a:rPr lang="pt-BR" sz="1400" kern="1200" dirty="0">
              <a:effectLst/>
              <a:latin typeface="Montserrat SemiBold" panose="00000700000000000000" pitchFamily="50" charset="0"/>
            </a:rPr>
            <a:t>Secretaria de Ciência, Tecnologia e Inovação em Saúde </a:t>
          </a:r>
        </a:p>
      </dsp:txBody>
      <dsp:txXfrm>
        <a:off x="6829511" y="3009182"/>
        <a:ext cx="3812571" cy="22277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33EB96-EE1F-4585-A9A3-E92348C146CE}">
      <dsp:nvSpPr>
        <dsp:cNvPr id="0" name=""/>
        <dsp:cNvSpPr/>
      </dsp:nvSpPr>
      <dsp:spPr>
        <a:xfrm rot="5400000">
          <a:off x="7200197" y="149174"/>
          <a:ext cx="2277530" cy="19814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>
              <a:effectLst/>
              <a:latin typeface="Montserrat Medium" panose="00000600000000000000" pitchFamily="50" charset="0"/>
            </a:rPr>
            <a:t>Pautas e Atas das reuniões da </a:t>
          </a:r>
          <a:r>
            <a:rPr lang="pt-BR" sz="1500" b="1" kern="1200" err="1">
              <a:effectLst/>
              <a:latin typeface="Montserrat Medium" panose="00000600000000000000" pitchFamily="50" charset="0"/>
            </a:rPr>
            <a:t>Conitec</a:t>
          </a:r>
          <a:endParaRPr lang="pt-BR" sz="1500" b="1" kern="1200">
            <a:effectLst/>
            <a:latin typeface="Montserrat Medium" panose="00000600000000000000" pitchFamily="50" charset="0"/>
          </a:endParaRPr>
        </a:p>
      </dsp:txBody>
      <dsp:txXfrm rot="-5400000">
        <a:off x="7657012" y="356050"/>
        <a:ext cx="1363899" cy="1567700"/>
      </dsp:txXfrm>
    </dsp:sp>
    <dsp:sp modelId="{E384EEF7-D580-4D92-8AC6-7483537B6405}">
      <dsp:nvSpPr>
        <dsp:cNvPr id="0" name=""/>
        <dsp:cNvSpPr/>
      </dsp:nvSpPr>
      <dsp:spPr>
        <a:xfrm>
          <a:off x="9389814" y="456640"/>
          <a:ext cx="2541723" cy="1366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AC17A3-D2CD-493A-9DEC-D658E908E766}">
      <dsp:nvSpPr>
        <dsp:cNvPr id="0" name=""/>
        <dsp:cNvSpPr/>
      </dsp:nvSpPr>
      <dsp:spPr>
        <a:xfrm rot="5400000">
          <a:off x="5060229" y="149174"/>
          <a:ext cx="2277530" cy="19814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80000"/>
            <a:hueOff val="112308"/>
            <a:satOff val="-3561"/>
            <a:lumOff val="69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>
              <a:effectLst/>
              <a:latin typeface="Montserrat Medium" panose="00000600000000000000" pitchFamily="50" charset="0"/>
            </a:rPr>
            <a:t>Gravações das reuniões</a:t>
          </a:r>
          <a:br>
            <a:rPr lang="pt-BR" sz="1500" b="1" kern="1200">
              <a:effectLst/>
              <a:latin typeface="Montserrat Medium" panose="00000600000000000000" pitchFamily="50" charset="0"/>
            </a:rPr>
          </a:br>
          <a:r>
            <a:rPr lang="pt-BR" sz="1500" b="1" kern="1200">
              <a:effectLst/>
              <a:latin typeface="Montserrat Medium" panose="00000600000000000000" pitchFamily="50" charset="0"/>
            </a:rPr>
            <a:t>da </a:t>
          </a:r>
          <a:r>
            <a:rPr lang="pt-BR" sz="1500" b="1" kern="1200" err="1">
              <a:effectLst/>
              <a:latin typeface="Montserrat Medium" panose="00000600000000000000" pitchFamily="50" charset="0"/>
            </a:rPr>
            <a:t>Conitec</a:t>
          </a:r>
          <a:endParaRPr lang="pt-BR" sz="1500" b="1" kern="1200">
            <a:effectLst/>
            <a:latin typeface="Montserrat Medium" panose="00000600000000000000" pitchFamily="50" charset="0"/>
          </a:endParaRPr>
        </a:p>
      </dsp:txBody>
      <dsp:txXfrm rot="-5400000">
        <a:off x="5517044" y="356050"/>
        <a:ext cx="1363899" cy="1567700"/>
      </dsp:txXfrm>
    </dsp:sp>
    <dsp:sp modelId="{E08AD601-AFB4-40DF-8C8D-44DF973AFD44}">
      <dsp:nvSpPr>
        <dsp:cNvPr id="0" name=""/>
        <dsp:cNvSpPr/>
      </dsp:nvSpPr>
      <dsp:spPr>
        <a:xfrm rot="5400000">
          <a:off x="6126113" y="2082341"/>
          <a:ext cx="2277530" cy="19814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80000"/>
            <a:hueOff val="224616"/>
            <a:satOff val="-7122"/>
            <a:lumOff val="138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err="1">
              <a:effectLst/>
              <a:latin typeface="Montserrat Medium" panose="00000600000000000000" pitchFamily="50" charset="0"/>
            </a:rPr>
            <a:t>Conitec</a:t>
          </a:r>
          <a:r>
            <a:rPr lang="pt-BR" sz="1500" b="1" kern="1200">
              <a:effectLst/>
              <a:latin typeface="Montserrat Medium" panose="00000600000000000000" pitchFamily="50" charset="0"/>
            </a:rPr>
            <a:t> em tempo real</a:t>
          </a:r>
        </a:p>
      </dsp:txBody>
      <dsp:txXfrm rot="-5400000">
        <a:off x="6582928" y="2289217"/>
        <a:ext cx="1363899" cy="1567700"/>
      </dsp:txXfrm>
    </dsp:sp>
    <dsp:sp modelId="{9E1D6460-812C-4C88-8E60-8B6C784965A4}">
      <dsp:nvSpPr>
        <dsp:cNvPr id="0" name=""/>
        <dsp:cNvSpPr/>
      </dsp:nvSpPr>
      <dsp:spPr>
        <a:xfrm>
          <a:off x="3732429" y="2389808"/>
          <a:ext cx="2459732" cy="1366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D14134-B542-4B70-893E-7C4B7FA2CB60}">
      <dsp:nvSpPr>
        <dsp:cNvPr id="0" name=""/>
        <dsp:cNvSpPr/>
      </dsp:nvSpPr>
      <dsp:spPr>
        <a:xfrm rot="5400000">
          <a:off x="3958584" y="2072912"/>
          <a:ext cx="2277530" cy="19814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80000"/>
            <a:hueOff val="336924"/>
            <a:satOff val="-10684"/>
            <a:lumOff val="2071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>
              <a:effectLst/>
              <a:latin typeface="Montserrat Medium" panose="00000600000000000000" pitchFamily="50" charset="0"/>
            </a:rPr>
            <a:t>Demandas avaliadas e em avaliação</a:t>
          </a:r>
        </a:p>
      </dsp:txBody>
      <dsp:txXfrm rot="-5400000">
        <a:off x="4415399" y="2279788"/>
        <a:ext cx="1363899" cy="1567700"/>
      </dsp:txXfrm>
    </dsp:sp>
    <dsp:sp modelId="{05D17450-F41B-41E7-A570-60CD1CD7F73E}">
      <dsp:nvSpPr>
        <dsp:cNvPr id="0" name=""/>
        <dsp:cNvSpPr/>
      </dsp:nvSpPr>
      <dsp:spPr>
        <a:xfrm rot="5400000">
          <a:off x="7200197" y="4015509"/>
          <a:ext cx="2277530" cy="19814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80000"/>
            <a:hueOff val="449232"/>
            <a:satOff val="-14245"/>
            <a:lumOff val="276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50" charset="0"/>
            </a:rPr>
            <a:t>Conitec</a:t>
          </a:r>
          <a:r>
            <a:rPr lang="pt-BR" sz="15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50" charset="0"/>
            </a:rPr>
            <a:t> em números</a:t>
          </a:r>
        </a:p>
      </dsp:txBody>
      <dsp:txXfrm rot="-5400000">
        <a:off x="7657012" y="4222385"/>
        <a:ext cx="1363899" cy="1567700"/>
      </dsp:txXfrm>
    </dsp:sp>
    <dsp:sp modelId="{5F895EB3-62E2-4484-8874-6A356AB8C7F6}">
      <dsp:nvSpPr>
        <dsp:cNvPr id="0" name=""/>
        <dsp:cNvSpPr/>
      </dsp:nvSpPr>
      <dsp:spPr>
        <a:xfrm>
          <a:off x="9389814" y="4322976"/>
          <a:ext cx="2541723" cy="13665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F5423A-AC93-455C-8031-F9BF26325E29}">
      <dsp:nvSpPr>
        <dsp:cNvPr id="0" name=""/>
        <dsp:cNvSpPr/>
      </dsp:nvSpPr>
      <dsp:spPr>
        <a:xfrm rot="5400000">
          <a:off x="5060229" y="4015509"/>
          <a:ext cx="2277530" cy="1981451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shade val="80000"/>
            <a:hueOff val="561541"/>
            <a:satOff val="-17806"/>
            <a:lumOff val="345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 panose="00000600000000000000" pitchFamily="50" charset="0"/>
            </a:rPr>
            <a:t>Dossiês dos demandantes</a:t>
          </a:r>
        </a:p>
      </dsp:txBody>
      <dsp:txXfrm rot="-5400000">
        <a:off x="5517044" y="4222385"/>
        <a:ext cx="1363899" cy="15677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9E7F6-CFEE-4129-A4FA-B7DF9AA68895}" type="datetimeFigureOut">
              <a:rPr lang="pt-BR" smtClean="0"/>
              <a:t>04/05/2026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E0732-7C0E-4881-9594-2767432CFCA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9440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20494-C441-4E17-8799-068E8D41BFD9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A8667-3526-4782-AB87-81383F3F43C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73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765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F4914-21C4-3E8C-410E-2D7B98C643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BB5FF94-4C8C-D91D-CA41-FF3C7E75D6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35B3A31-9479-A9DB-9A8C-1624880EB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585D381-AAFF-950A-EBED-6C14F75C57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4984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588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552A5-DAD2-ADC7-1EB5-9C077CBF5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BE7B30B6-87A4-5136-51A9-E938372862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4AC5D1A-EE05-3D2F-33B5-4E3628F9F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CA0A03B-FD06-4688-4811-5C0A064184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2061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635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FCD4B7-AD68-111F-AFE2-B58082277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E615CD6-9538-DED6-8AAF-284E06DBF9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9B14EA0E-BA1E-2900-5528-A3B4FEFB50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3538AD-69C8-B2A6-BDAC-9BAB5CB8F0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743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815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99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733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1F10E-BFBA-CF9A-8CE0-D59043DC5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C8DB2C8-FBB8-27AD-595E-524CFF5F26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55287EA-10B5-9795-68A1-B83A224CAB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751E3B-4D8E-36EC-3ABF-362297700D3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497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11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747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113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DA8667-3526-4782-AB87-81383F3F43C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398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9103A12-6945-47C8-8758-1196B35EC40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-1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D889A00-7C5F-49E8-BB13-62960BBC234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43514" y="2119863"/>
            <a:ext cx="4208970" cy="2618271"/>
          </a:xfrm>
          <a:custGeom>
            <a:avLst/>
            <a:gdLst>
              <a:gd name="connsiteX0" fmla="*/ 4105851 w 4208970"/>
              <a:gd name="connsiteY0" fmla="*/ 2394918 h 2618271"/>
              <a:gd name="connsiteX1" fmla="*/ 4178898 w 4208970"/>
              <a:gd name="connsiteY1" fmla="*/ 2424562 h 2618271"/>
              <a:gd name="connsiteX2" fmla="*/ 4208970 w 4208970"/>
              <a:gd name="connsiteY2" fmla="*/ 2497181 h 2618271"/>
              <a:gd name="connsiteX3" fmla="*/ 4178898 w 4208970"/>
              <a:gd name="connsiteY3" fmla="*/ 2570222 h 2618271"/>
              <a:gd name="connsiteX4" fmla="*/ 4105851 w 4208970"/>
              <a:gd name="connsiteY4" fmla="*/ 2600300 h 2618271"/>
              <a:gd name="connsiteX5" fmla="*/ 4030671 w 4208970"/>
              <a:gd name="connsiteY5" fmla="*/ 2570222 h 2618271"/>
              <a:gd name="connsiteX6" fmla="*/ 4000164 w 4208970"/>
              <a:gd name="connsiteY6" fmla="*/ 2497181 h 2618271"/>
              <a:gd name="connsiteX7" fmla="*/ 4030671 w 4208970"/>
              <a:gd name="connsiteY7" fmla="*/ 2424562 h 2618271"/>
              <a:gd name="connsiteX8" fmla="*/ 4105851 w 4208970"/>
              <a:gd name="connsiteY8" fmla="*/ 2394918 h 2618271"/>
              <a:gd name="connsiteX9" fmla="*/ 2048396 w 4208970"/>
              <a:gd name="connsiteY9" fmla="*/ 2009825 h 2618271"/>
              <a:gd name="connsiteX10" fmla="*/ 1911273 w 4208970"/>
              <a:gd name="connsiteY10" fmla="*/ 2072857 h 2618271"/>
              <a:gd name="connsiteX11" fmla="*/ 1867830 w 4208970"/>
              <a:gd name="connsiteY11" fmla="*/ 2189535 h 2618271"/>
              <a:gd name="connsiteX12" fmla="*/ 1911273 w 4208970"/>
              <a:gd name="connsiteY12" fmla="*/ 2306213 h 2618271"/>
              <a:gd name="connsiteX13" fmla="*/ 2048396 w 4208970"/>
              <a:gd name="connsiteY13" fmla="*/ 2369245 h 2618271"/>
              <a:gd name="connsiteX14" fmla="*/ 2176579 w 4208970"/>
              <a:gd name="connsiteY14" fmla="*/ 2317291 h 2618271"/>
              <a:gd name="connsiteX15" fmla="*/ 2228961 w 4208970"/>
              <a:gd name="connsiteY15" fmla="*/ 2189535 h 2618271"/>
              <a:gd name="connsiteX16" fmla="*/ 2176151 w 4208970"/>
              <a:gd name="connsiteY16" fmla="*/ 2062207 h 2618271"/>
              <a:gd name="connsiteX17" fmla="*/ 2048396 w 4208970"/>
              <a:gd name="connsiteY17" fmla="*/ 2009825 h 2618271"/>
              <a:gd name="connsiteX18" fmla="*/ 3233661 w 4208970"/>
              <a:gd name="connsiteY18" fmla="*/ 1781336 h 2618271"/>
              <a:gd name="connsiteX19" fmla="*/ 3288283 w 4208970"/>
              <a:gd name="connsiteY19" fmla="*/ 1783890 h 2618271"/>
              <a:gd name="connsiteX20" fmla="*/ 3288283 w 4208970"/>
              <a:gd name="connsiteY20" fmla="*/ 2050901 h 2618271"/>
              <a:gd name="connsiteX21" fmla="*/ 3168797 w 4208970"/>
              <a:gd name="connsiteY21" fmla="*/ 2022661 h 2618271"/>
              <a:gd name="connsiteX22" fmla="*/ 2989582 w 4208970"/>
              <a:gd name="connsiteY22" fmla="*/ 2136478 h 2618271"/>
              <a:gd name="connsiteX23" fmla="*/ 2974218 w 4208970"/>
              <a:gd name="connsiteY23" fmla="*/ 2246871 h 2618271"/>
              <a:gd name="connsiteX24" fmla="*/ 2974218 w 4208970"/>
              <a:gd name="connsiteY24" fmla="*/ 2586608 h 2618271"/>
              <a:gd name="connsiteX25" fmla="*/ 2692672 w 4208970"/>
              <a:gd name="connsiteY25" fmla="*/ 2586608 h 2618271"/>
              <a:gd name="connsiteX26" fmla="*/ 2692672 w 4208970"/>
              <a:gd name="connsiteY26" fmla="*/ 1792461 h 2618271"/>
              <a:gd name="connsiteX27" fmla="*/ 2974218 w 4208970"/>
              <a:gd name="connsiteY27" fmla="*/ 1792461 h 2618271"/>
              <a:gd name="connsiteX28" fmla="*/ 2974218 w 4208970"/>
              <a:gd name="connsiteY28" fmla="*/ 1922537 h 2618271"/>
              <a:gd name="connsiteX29" fmla="*/ 3069809 w 4208970"/>
              <a:gd name="connsiteY29" fmla="*/ 1822413 h 2618271"/>
              <a:gd name="connsiteX30" fmla="*/ 3233661 w 4208970"/>
              <a:gd name="connsiteY30" fmla="*/ 1781336 h 2618271"/>
              <a:gd name="connsiteX31" fmla="*/ 1973423 w 4208970"/>
              <a:gd name="connsiteY31" fmla="*/ 1767644 h 2618271"/>
              <a:gd name="connsiteX32" fmla="*/ 2132381 w 4208970"/>
              <a:gd name="connsiteY32" fmla="*/ 1802731 h 2618271"/>
              <a:gd name="connsiteX33" fmla="*/ 2220404 w 4208970"/>
              <a:gd name="connsiteY33" fmla="*/ 1870336 h 2618271"/>
              <a:gd name="connsiteX34" fmla="*/ 2220404 w 4208970"/>
              <a:gd name="connsiteY34" fmla="*/ 1792461 h 2618271"/>
              <a:gd name="connsiteX35" fmla="*/ 2501949 w 4208970"/>
              <a:gd name="connsiteY35" fmla="*/ 1792461 h 2618271"/>
              <a:gd name="connsiteX36" fmla="*/ 2501949 w 4208970"/>
              <a:gd name="connsiteY36" fmla="*/ 2586608 h 2618271"/>
              <a:gd name="connsiteX37" fmla="*/ 2220404 w 4208970"/>
              <a:gd name="connsiteY37" fmla="*/ 2586608 h 2618271"/>
              <a:gd name="connsiteX38" fmla="*/ 2220404 w 4208970"/>
              <a:gd name="connsiteY38" fmla="*/ 2498465 h 2618271"/>
              <a:gd name="connsiteX39" fmla="*/ 2139213 w 4208970"/>
              <a:gd name="connsiteY39" fmla="*/ 2572060 h 2618271"/>
              <a:gd name="connsiteX40" fmla="*/ 1975977 w 4208970"/>
              <a:gd name="connsiteY40" fmla="*/ 2612281 h 2618271"/>
              <a:gd name="connsiteX41" fmla="*/ 1712750 w 4208970"/>
              <a:gd name="connsiteY41" fmla="*/ 2510552 h 2618271"/>
              <a:gd name="connsiteX42" fmla="*/ 1575159 w 4208970"/>
              <a:gd name="connsiteY42" fmla="*/ 2189107 h 2618271"/>
              <a:gd name="connsiteX43" fmla="*/ 1716173 w 4208970"/>
              <a:gd name="connsiteY43" fmla="*/ 1864252 h 2618271"/>
              <a:gd name="connsiteX44" fmla="*/ 1973423 w 4208970"/>
              <a:gd name="connsiteY44" fmla="*/ 1767644 h 2618271"/>
              <a:gd name="connsiteX45" fmla="*/ 3449091 w 4208970"/>
              <a:gd name="connsiteY45" fmla="*/ 1553704 h 2618271"/>
              <a:gd name="connsiteX46" fmla="*/ 3730637 w 4208970"/>
              <a:gd name="connsiteY46" fmla="*/ 1553704 h 2618271"/>
              <a:gd name="connsiteX47" fmla="*/ 3730637 w 4208970"/>
              <a:gd name="connsiteY47" fmla="*/ 1792461 h 2618271"/>
              <a:gd name="connsiteX48" fmla="*/ 3890664 w 4208970"/>
              <a:gd name="connsiteY48" fmla="*/ 1792461 h 2618271"/>
              <a:gd name="connsiteX49" fmla="*/ 3890664 w 4208970"/>
              <a:gd name="connsiteY49" fmla="*/ 2022661 h 2618271"/>
              <a:gd name="connsiteX50" fmla="*/ 3730637 w 4208970"/>
              <a:gd name="connsiteY50" fmla="*/ 2022661 h 2618271"/>
              <a:gd name="connsiteX51" fmla="*/ 3730637 w 4208970"/>
              <a:gd name="connsiteY51" fmla="*/ 2586608 h 2618271"/>
              <a:gd name="connsiteX52" fmla="*/ 3449091 w 4208970"/>
              <a:gd name="connsiteY52" fmla="*/ 2586608 h 2618271"/>
              <a:gd name="connsiteX53" fmla="*/ 3449091 w 4208970"/>
              <a:gd name="connsiteY53" fmla="*/ 2022661 h 2618271"/>
              <a:gd name="connsiteX54" fmla="*/ 3356669 w 4208970"/>
              <a:gd name="connsiteY54" fmla="*/ 2022661 h 2618271"/>
              <a:gd name="connsiteX55" fmla="*/ 3356669 w 4208970"/>
              <a:gd name="connsiteY55" fmla="*/ 1792461 h 2618271"/>
              <a:gd name="connsiteX56" fmla="*/ 3449091 w 4208970"/>
              <a:gd name="connsiteY56" fmla="*/ 1792461 h 2618271"/>
              <a:gd name="connsiteX57" fmla="*/ 1058316 w 4208970"/>
              <a:gd name="connsiteY57" fmla="*/ 1553704 h 2618271"/>
              <a:gd name="connsiteX58" fmla="*/ 1339862 w 4208970"/>
              <a:gd name="connsiteY58" fmla="*/ 1553704 h 2618271"/>
              <a:gd name="connsiteX59" fmla="*/ 1339862 w 4208970"/>
              <a:gd name="connsiteY59" fmla="*/ 1792461 h 2618271"/>
              <a:gd name="connsiteX60" fmla="*/ 1499889 w 4208970"/>
              <a:gd name="connsiteY60" fmla="*/ 1792461 h 2618271"/>
              <a:gd name="connsiteX61" fmla="*/ 1499889 w 4208970"/>
              <a:gd name="connsiteY61" fmla="*/ 2022661 h 2618271"/>
              <a:gd name="connsiteX62" fmla="*/ 1339862 w 4208970"/>
              <a:gd name="connsiteY62" fmla="*/ 2022661 h 2618271"/>
              <a:gd name="connsiteX63" fmla="*/ 1339862 w 4208970"/>
              <a:gd name="connsiteY63" fmla="*/ 2586608 h 2618271"/>
              <a:gd name="connsiteX64" fmla="*/ 1058316 w 4208970"/>
              <a:gd name="connsiteY64" fmla="*/ 2586608 h 2618271"/>
              <a:gd name="connsiteX65" fmla="*/ 1058316 w 4208970"/>
              <a:gd name="connsiteY65" fmla="*/ 2022661 h 2618271"/>
              <a:gd name="connsiteX66" fmla="*/ 965894 w 4208970"/>
              <a:gd name="connsiteY66" fmla="*/ 2022661 h 2618271"/>
              <a:gd name="connsiteX67" fmla="*/ 965894 w 4208970"/>
              <a:gd name="connsiteY67" fmla="*/ 1792461 h 2618271"/>
              <a:gd name="connsiteX68" fmla="*/ 1058316 w 4208970"/>
              <a:gd name="connsiteY68" fmla="*/ 1792461 h 2618271"/>
              <a:gd name="connsiteX69" fmla="*/ 444140 w 4208970"/>
              <a:gd name="connsiteY69" fmla="*/ 1390253 h 2618271"/>
              <a:gd name="connsiteX70" fmla="*/ 814685 w 4208970"/>
              <a:gd name="connsiteY70" fmla="*/ 1485243 h 2618271"/>
              <a:gd name="connsiteX71" fmla="*/ 693167 w 4208970"/>
              <a:gd name="connsiteY71" fmla="*/ 1721433 h 2618271"/>
              <a:gd name="connsiteX72" fmla="*/ 492397 w 4208970"/>
              <a:gd name="connsiteY72" fmla="*/ 1643559 h 2618271"/>
              <a:gd name="connsiteX73" fmla="*/ 404882 w 4208970"/>
              <a:gd name="connsiteY73" fmla="*/ 1668470 h 2618271"/>
              <a:gd name="connsiteX74" fmla="*/ 361131 w 4208970"/>
              <a:gd name="connsiteY74" fmla="*/ 1744057 h 2618271"/>
              <a:gd name="connsiteX75" fmla="*/ 418561 w 4208970"/>
              <a:gd name="connsiteY75" fmla="*/ 1823924 h 2618271"/>
              <a:gd name="connsiteX76" fmla="*/ 572865 w 4208970"/>
              <a:gd name="connsiteY76" fmla="*/ 1877182 h 2618271"/>
              <a:gd name="connsiteX77" fmla="*/ 802597 w 4208970"/>
              <a:gd name="connsiteY77" fmla="*/ 2010841 h 2618271"/>
              <a:gd name="connsiteX78" fmla="*/ 861752 w 4208970"/>
              <a:gd name="connsiteY78" fmla="*/ 2200178 h 2618271"/>
              <a:gd name="connsiteX79" fmla="*/ 601600 w 4208970"/>
              <a:gd name="connsiteY79" fmla="*/ 2586568 h 2618271"/>
              <a:gd name="connsiteX80" fmla="*/ 406486 w 4208970"/>
              <a:gd name="connsiteY80" fmla="*/ 2618271 h 2618271"/>
              <a:gd name="connsiteX81" fmla="*/ 0 w 4208970"/>
              <a:gd name="connsiteY81" fmla="*/ 2485628 h 2618271"/>
              <a:gd name="connsiteX82" fmla="*/ 130075 w 4208970"/>
              <a:gd name="connsiteY82" fmla="*/ 2240880 h 2618271"/>
              <a:gd name="connsiteX83" fmla="*/ 398477 w 4208970"/>
              <a:gd name="connsiteY83" fmla="*/ 2364966 h 2618271"/>
              <a:gd name="connsiteX84" fmla="*/ 498815 w 4208970"/>
              <a:gd name="connsiteY84" fmla="*/ 2337301 h 2618271"/>
              <a:gd name="connsiteX85" fmla="*/ 546831 w 4208970"/>
              <a:gd name="connsiteY85" fmla="*/ 2249131 h 2618271"/>
              <a:gd name="connsiteX86" fmla="*/ 493681 w 4208970"/>
              <a:gd name="connsiteY86" fmla="*/ 2162685 h 2618271"/>
              <a:gd name="connsiteX87" fmla="*/ 360810 w 4208970"/>
              <a:gd name="connsiteY87" fmla="*/ 2109949 h 2618271"/>
              <a:gd name="connsiteX88" fmla="*/ 218513 w 4208970"/>
              <a:gd name="connsiteY88" fmla="*/ 2063791 h 2618271"/>
              <a:gd name="connsiteX89" fmla="*/ 139649 w 4208970"/>
              <a:gd name="connsiteY89" fmla="*/ 2017634 h 2618271"/>
              <a:gd name="connsiteX90" fmla="*/ 46211 w 4208970"/>
              <a:gd name="connsiteY90" fmla="*/ 1785147 h 2618271"/>
              <a:gd name="connsiteX91" fmla="*/ 142912 w 4208970"/>
              <a:gd name="connsiteY91" fmla="*/ 1515903 h 2618271"/>
              <a:gd name="connsiteX92" fmla="*/ 444140 w 4208970"/>
              <a:gd name="connsiteY92" fmla="*/ 1390253 h 2618271"/>
              <a:gd name="connsiteX93" fmla="*/ 1275382 w 4208970"/>
              <a:gd name="connsiteY93" fmla="*/ 528861 h 2618271"/>
              <a:gd name="connsiteX94" fmla="*/ 1159614 w 4208970"/>
              <a:gd name="connsiteY94" fmla="*/ 571609 h 2618271"/>
              <a:gd name="connsiteX95" fmla="*/ 1115355 w 4208970"/>
              <a:gd name="connsiteY95" fmla="*/ 663215 h 2618271"/>
              <a:gd name="connsiteX96" fmla="*/ 1434554 w 4208970"/>
              <a:gd name="connsiteY96" fmla="*/ 663215 h 2618271"/>
              <a:gd name="connsiteX97" fmla="*/ 1275382 w 4208970"/>
              <a:gd name="connsiteY97" fmla="*/ 528861 h 2618271"/>
              <a:gd name="connsiteX98" fmla="*/ 1264257 w 4208970"/>
              <a:gd name="connsiteY98" fmla="*/ 351718 h 2618271"/>
              <a:gd name="connsiteX99" fmla="*/ 1634802 w 4208970"/>
              <a:gd name="connsiteY99" fmla="*/ 540333 h 2618271"/>
              <a:gd name="connsiteX100" fmla="*/ 1697273 w 4208970"/>
              <a:gd name="connsiteY100" fmla="*/ 787234 h 2618271"/>
              <a:gd name="connsiteX101" fmla="*/ 1697273 w 4208970"/>
              <a:gd name="connsiteY101" fmla="*/ 823243 h 2618271"/>
              <a:gd name="connsiteX102" fmla="*/ 1107653 w 4208970"/>
              <a:gd name="connsiteY102" fmla="*/ 823243 h 2618271"/>
              <a:gd name="connsiteX103" fmla="*/ 1279554 w 4208970"/>
              <a:gd name="connsiteY103" fmla="*/ 1002097 h 2618271"/>
              <a:gd name="connsiteX104" fmla="*/ 1414016 w 4208970"/>
              <a:gd name="connsiteY104" fmla="*/ 926790 h 2618271"/>
              <a:gd name="connsiteX105" fmla="*/ 1686148 w 4208970"/>
              <a:gd name="connsiteY105" fmla="*/ 926790 h 2618271"/>
              <a:gd name="connsiteX106" fmla="*/ 1590303 w 4208970"/>
              <a:gd name="connsiteY106" fmla="*/ 1093142 h 2618271"/>
              <a:gd name="connsiteX107" fmla="*/ 1283084 w 4208970"/>
              <a:gd name="connsiteY107" fmla="*/ 1199778 h 2618271"/>
              <a:gd name="connsiteX108" fmla="*/ 915107 w 4208970"/>
              <a:gd name="connsiteY108" fmla="*/ 1050876 h 2618271"/>
              <a:gd name="connsiteX109" fmla="*/ 822684 w 4208970"/>
              <a:gd name="connsiteY109" fmla="*/ 779599 h 2618271"/>
              <a:gd name="connsiteX110" fmla="*/ 938212 w 4208970"/>
              <a:gd name="connsiteY110" fmla="*/ 470669 h 2618271"/>
              <a:gd name="connsiteX111" fmla="*/ 1264257 w 4208970"/>
              <a:gd name="connsiteY111" fmla="*/ 351718 h 2618271"/>
              <a:gd name="connsiteX112" fmla="*/ 3410508 w 4208970"/>
              <a:gd name="connsiteY112" fmla="*/ 345728 h 2618271"/>
              <a:gd name="connsiteX113" fmla="*/ 3668092 w 4208970"/>
              <a:gd name="connsiteY113" fmla="*/ 397074 h 2618271"/>
              <a:gd name="connsiteX114" fmla="*/ 3573102 w 4208970"/>
              <a:gd name="connsiteY114" fmla="*/ 578495 h 2618271"/>
              <a:gd name="connsiteX115" fmla="*/ 3423037 w 4208970"/>
              <a:gd name="connsiteY115" fmla="*/ 537418 h 2618271"/>
              <a:gd name="connsiteX116" fmla="*/ 3338624 w 4208970"/>
              <a:gd name="connsiteY116" fmla="*/ 596105 h 2618271"/>
              <a:gd name="connsiteX117" fmla="*/ 3372774 w 4208970"/>
              <a:gd name="connsiteY117" fmla="*/ 639254 h 2618271"/>
              <a:gd name="connsiteX118" fmla="*/ 3463257 w 4208970"/>
              <a:gd name="connsiteY118" fmla="*/ 662360 h 2618271"/>
              <a:gd name="connsiteX119" fmla="*/ 3625464 w 4208970"/>
              <a:gd name="connsiteY119" fmla="*/ 735955 h 2618271"/>
              <a:gd name="connsiteX120" fmla="*/ 3691198 w 4208970"/>
              <a:gd name="connsiteY120" fmla="*/ 900261 h 2618271"/>
              <a:gd name="connsiteX121" fmla="*/ 3600487 w 4208970"/>
              <a:gd name="connsiteY121" fmla="*/ 1107356 h 2618271"/>
              <a:gd name="connsiteX122" fmla="*/ 3313807 w 4208970"/>
              <a:gd name="connsiteY122" fmla="*/ 1198067 h 2618271"/>
              <a:gd name="connsiteX123" fmla="*/ 2996319 w 4208970"/>
              <a:gd name="connsiteY123" fmla="*/ 1106500 h 2618271"/>
              <a:gd name="connsiteX124" fmla="*/ 3098155 w 4208970"/>
              <a:gd name="connsiteY124" fmla="*/ 907963 h 2618271"/>
              <a:gd name="connsiteX125" fmla="*/ 3321749 w 4208970"/>
              <a:gd name="connsiteY125" fmla="*/ 986694 h 2618271"/>
              <a:gd name="connsiteX126" fmla="*/ 3409652 w 4208970"/>
              <a:gd name="connsiteY126" fmla="*/ 925934 h 2618271"/>
              <a:gd name="connsiteX127" fmla="*/ 3378925 w 4208970"/>
              <a:gd name="connsiteY127" fmla="*/ 877156 h 2618271"/>
              <a:gd name="connsiteX128" fmla="*/ 3290140 w 4208970"/>
              <a:gd name="connsiteY128" fmla="*/ 850627 h 2618271"/>
              <a:gd name="connsiteX129" fmla="*/ 3188545 w 4208970"/>
              <a:gd name="connsiteY129" fmla="*/ 824139 h 2618271"/>
              <a:gd name="connsiteX130" fmla="*/ 3073298 w 4208970"/>
              <a:gd name="connsiteY130" fmla="*/ 719923 h 2618271"/>
              <a:gd name="connsiteX131" fmla="*/ 3057078 w 4208970"/>
              <a:gd name="connsiteY131" fmla="*/ 627648 h 2618271"/>
              <a:gd name="connsiteX132" fmla="*/ 3128106 w 4208970"/>
              <a:gd name="connsiteY132" fmla="*/ 445678 h 2618271"/>
              <a:gd name="connsiteX133" fmla="*/ 3410508 w 4208970"/>
              <a:gd name="connsiteY133" fmla="*/ 345728 h 2618271"/>
              <a:gd name="connsiteX134" fmla="*/ 1886992 w 4208970"/>
              <a:gd name="connsiteY134" fmla="*/ 135210 h 2618271"/>
              <a:gd name="connsiteX135" fmla="*/ 2168537 w 4208970"/>
              <a:gd name="connsiteY135" fmla="*/ 135210 h 2618271"/>
              <a:gd name="connsiteX136" fmla="*/ 2168537 w 4208970"/>
              <a:gd name="connsiteY136" fmla="*/ 373968 h 2618271"/>
              <a:gd name="connsiteX137" fmla="*/ 2328564 w 4208970"/>
              <a:gd name="connsiteY137" fmla="*/ 373968 h 2618271"/>
              <a:gd name="connsiteX138" fmla="*/ 2328564 w 4208970"/>
              <a:gd name="connsiteY138" fmla="*/ 604168 h 2618271"/>
              <a:gd name="connsiteX139" fmla="*/ 2168537 w 4208970"/>
              <a:gd name="connsiteY139" fmla="*/ 604168 h 2618271"/>
              <a:gd name="connsiteX140" fmla="*/ 2168537 w 4208970"/>
              <a:gd name="connsiteY140" fmla="*/ 1168115 h 2618271"/>
              <a:gd name="connsiteX141" fmla="*/ 1886992 w 4208970"/>
              <a:gd name="connsiteY141" fmla="*/ 1168115 h 2618271"/>
              <a:gd name="connsiteX142" fmla="*/ 1886992 w 4208970"/>
              <a:gd name="connsiteY142" fmla="*/ 604168 h 2618271"/>
              <a:gd name="connsiteX143" fmla="*/ 1794569 w 4208970"/>
              <a:gd name="connsiteY143" fmla="*/ 604168 h 2618271"/>
              <a:gd name="connsiteX144" fmla="*/ 1794569 w 4208970"/>
              <a:gd name="connsiteY144" fmla="*/ 373968 h 2618271"/>
              <a:gd name="connsiteX145" fmla="*/ 1886992 w 4208970"/>
              <a:gd name="connsiteY145" fmla="*/ 373968 h 2618271"/>
              <a:gd name="connsiteX146" fmla="*/ 2598948 w 4208970"/>
              <a:gd name="connsiteY146" fmla="*/ 0 h 2618271"/>
              <a:gd name="connsiteX147" fmla="*/ 2862523 w 4208970"/>
              <a:gd name="connsiteY147" fmla="*/ 0 h 2618271"/>
              <a:gd name="connsiteX148" fmla="*/ 2577554 w 4208970"/>
              <a:gd name="connsiteY148" fmla="*/ 513457 h 2618271"/>
              <a:gd name="connsiteX149" fmla="*/ 2397844 w 4208970"/>
              <a:gd name="connsiteY149" fmla="*/ 513457 h 2618271"/>
              <a:gd name="connsiteX150" fmla="*/ 52201 w 4208970"/>
              <a:gd name="connsiteY150" fmla="*/ 0 h 2618271"/>
              <a:gd name="connsiteX151" fmla="*/ 355996 w 4208970"/>
              <a:gd name="connsiteY151" fmla="*/ 0 h 2618271"/>
              <a:gd name="connsiteX152" fmla="*/ 355996 w 4208970"/>
              <a:gd name="connsiteY152" fmla="*/ 914809 h 2618271"/>
              <a:gd name="connsiteX153" fmla="*/ 720551 w 4208970"/>
              <a:gd name="connsiteY153" fmla="*/ 914809 h 2618271"/>
              <a:gd name="connsiteX154" fmla="*/ 720551 w 4208970"/>
              <a:gd name="connsiteY154" fmla="*/ 1168115 h 2618271"/>
              <a:gd name="connsiteX155" fmla="*/ 52201 w 4208970"/>
              <a:gd name="connsiteY155" fmla="*/ 1168115 h 2618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</a:cxnLst>
            <a:rect l="l" t="t" r="r" b="b"/>
            <a:pathLst>
              <a:path w="4208970" h="2618271">
                <a:moveTo>
                  <a:pt x="4105851" y="2394918"/>
                </a:moveTo>
                <a:cubicBezTo>
                  <a:pt x="4134502" y="2394918"/>
                  <a:pt x="4158851" y="2404799"/>
                  <a:pt x="4178898" y="2424562"/>
                </a:cubicBezTo>
                <a:cubicBezTo>
                  <a:pt x="4198947" y="2444324"/>
                  <a:pt x="4208970" y="2468531"/>
                  <a:pt x="4208970" y="2497181"/>
                </a:cubicBezTo>
                <a:cubicBezTo>
                  <a:pt x="4208970" y="2525822"/>
                  <a:pt x="4198947" y="2550169"/>
                  <a:pt x="4178898" y="2570222"/>
                </a:cubicBezTo>
                <a:cubicBezTo>
                  <a:pt x="4158851" y="2590274"/>
                  <a:pt x="4134502" y="2600300"/>
                  <a:pt x="4105851" y="2600300"/>
                </a:cubicBezTo>
                <a:cubicBezTo>
                  <a:pt x="4076069" y="2600300"/>
                  <a:pt x="4051009" y="2590274"/>
                  <a:pt x="4030671" y="2570222"/>
                </a:cubicBezTo>
                <a:cubicBezTo>
                  <a:pt x="4010333" y="2550169"/>
                  <a:pt x="4000164" y="2525822"/>
                  <a:pt x="4000164" y="2497181"/>
                </a:cubicBezTo>
                <a:cubicBezTo>
                  <a:pt x="4000164" y="2468531"/>
                  <a:pt x="4010333" y="2444324"/>
                  <a:pt x="4030671" y="2424562"/>
                </a:cubicBezTo>
                <a:cubicBezTo>
                  <a:pt x="4051009" y="2404799"/>
                  <a:pt x="4076069" y="2394918"/>
                  <a:pt x="4105851" y="2394918"/>
                </a:cubicBezTo>
                <a:close/>
                <a:moveTo>
                  <a:pt x="2048396" y="2009825"/>
                </a:moveTo>
                <a:cubicBezTo>
                  <a:pt x="1992753" y="2009825"/>
                  <a:pt x="1947046" y="2030836"/>
                  <a:pt x="1911273" y="2072857"/>
                </a:cubicBezTo>
                <a:cubicBezTo>
                  <a:pt x="1882311" y="2106918"/>
                  <a:pt x="1867830" y="2145811"/>
                  <a:pt x="1867830" y="2189535"/>
                </a:cubicBezTo>
                <a:cubicBezTo>
                  <a:pt x="1867830" y="2233259"/>
                  <a:pt x="1882311" y="2272151"/>
                  <a:pt x="1911273" y="2306213"/>
                </a:cubicBezTo>
                <a:cubicBezTo>
                  <a:pt x="1946475" y="2348234"/>
                  <a:pt x="1992183" y="2369245"/>
                  <a:pt x="2048396" y="2369245"/>
                </a:cubicBezTo>
                <a:cubicBezTo>
                  <a:pt x="2098930" y="2369245"/>
                  <a:pt x="2141658" y="2351927"/>
                  <a:pt x="2176579" y="2317291"/>
                </a:cubicBezTo>
                <a:cubicBezTo>
                  <a:pt x="2211501" y="2282655"/>
                  <a:pt x="2228961" y="2240069"/>
                  <a:pt x="2228961" y="2189535"/>
                </a:cubicBezTo>
                <a:cubicBezTo>
                  <a:pt x="2228961" y="2139571"/>
                  <a:pt x="2211358" y="2097128"/>
                  <a:pt x="2176151" y="2062207"/>
                </a:cubicBezTo>
                <a:cubicBezTo>
                  <a:pt x="2140945" y="2027285"/>
                  <a:pt x="2098360" y="2009825"/>
                  <a:pt x="2048396" y="2009825"/>
                </a:cubicBezTo>
                <a:close/>
                <a:moveTo>
                  <a:pt x="3233661" y="1781336"/>
                </a:moveTo>
                <a:cubicBezTo>
                  <a:pt x="3248459" y="1781336"/>
                  <a:pt x="3266666" y="1782188"/>
                  <a:pt x="3288283" y="1783890"/>
                </a:cubicBezTo>
                <a:lnTo>
                  <a:pt x="3288283" y="2050901"/>
                </a:lnTo>
                <a:cubicBezTo>
                  <a:pt x="3249025" y="2032075"/>
                  <a:pt x="3209196" y="2022661"/>
                  <a:pt x="3168797" y="2022661"/>
                </a:cubicBezTo>
                <a:cubicBezTo>
                  <a:pt x="3076633" y="2022661"/>
                  <a:pt x="3016895" y="2060600"/>
                  <a:pt x="2989582" y="2136478"/>
                </a:cubicBezTo>
                <a:cubicBezTo>
                  <a:pt x="2979339" y="2163862"/>
                  <a:pt x="2974218" y="2200660"/>
                  <a:pt x="2974218" y="2246871"/>
                </a:cubicBezTo>
                <a:lnTo>
                  <a:pt x="2974218" y="2586608"/>
                </a:lnTo>
                <a:lnTo>
                  <a:pt x="2692672" y="2586608"/>
                </a:lnTo>
                <a:lnTo>
                  <a:pt x="2692672" y="1792461"/>
                </a:lnTo>
                <a:lnTo>
                  <a:pt x="2974218" y="1792461"/>
                </a:lnTo>
                <a:lnTo>
                  <a:pt x="2974218" y="1922537"/>
                </a:lnTo>
                <a:cubicBezTo>
                  <a:pt x="3003804" y="1876326"/>
                  <a:pt x="3035668" y="1842951"/>
                  <a:pt x="3069809" y="1822413"/>
                </a:cubicBezTo>
                <a:cubicBezTo>
                  <a:pt x="3115887" y="1795029"/>
                  <a:pt x="3170504" y="1781336"/>
                  <a:pt x="3233661" y="1781336"/>
                </a:cubicBezTo>
                <a:close/>
                <a:moveTo>
                  <a:pt x="1973423" y="1767644"/>
                </a:moveTo>
                <a:cubicBezTo>
                  <a:pt x="2029823" y="1767644"/>
                  <a:pt x="2082809" y="1779340"/>
                  <a:pt x="2132381" y="1802731"/>
                </a:cubicBezTo>
                <a:cubicBezTo>
                  <a:pt x="2160861" y="1816423"/>
                  <a:pt x="2190202" y="1838958"/>
                  <a:pt x="2220404" y="1870336"/>
                </a:cubicBezTo>
                <a:lnTo>
                  <a:pt x="2220404" y="1792461"/>
                </a:lnTo>
                <a:lnTo>
                  <a:pt x="2501949" y="1792461"/>
                </a:lnTo>
                <a:lnTo>
                  <a:pt x="2501949" y="2586608"/>
                </a:lnTo>
                <a:lnTo>
                  <a:pt x="2220404" y="2586608"/>
                </a:lnTo>
                <a:lnTo>
                  <a:pt x="2220404" y="2498465"/>
                </a:lnTo>
                <a:cubicBezTo>
                  <a:pt x="2193625" y="2532125"/>
                  <a:pt x="2166562" y="2556657"/>
                  <a:pt x="2139213" y="2572060"/>
                </a:cubicBezTo>
                <a:cubicBezTo>
                  <a:pt x="2091353" y="2598874"/>
                  <a:pt x="2036941" y="2612281"/>
                  <a:pt x="1975977" y="2612281"/>
                </a:cubicBezTo>
                <a:cubicBezTo>
                  <a:pt x="1877413" y="2612281"/>
                  <a:pt x="1789670" y="2578372"/>
                  <a:pt x="1712750" y="2510552"/>
                </a:cubicBezTo>
                <a:cubicBezTo>
                  <a:pt x="1621023" y="2429620"/>
                  <a:pt x="1575159" y="2322472"/>
                  <a:pt x="1575159" y="2189107"/>
                </a:cubicBezTo>
                <a:cubicBezTo>
                  <a:pt x="1575159" y="2053460"/>
                  <a:pt x="1622164" y="1945175"/>
                  <a:pt x="1716173" y="1864252"/>
                </a:cubicBezTo>
                <a:cubicBezTo>
                  <a:pt x="1790811" y="1799847"/>
                  <a:pt x="1876561" y="1767644"/>
                  <a:pt x="1973423" y="1767644"/>
                </a:cubicBezTo>
                <a:close/>
                <a:moveTo>
                  <a:pt x="3449091" y="1553704"/>
                </a:moveTo>
                <a:lnTo>
                  <a:pt x="3730637" y="1553704"/>
                </a:lnTo>
                <a:lnTo>
                  <a:pt x="3730637" y="1792461"/>
                </a:lnTo>
                <a:lnTo>
                  <a:pt x="3890664" y="1792461"/>
                </a:lnTo>
                <a:lnTo>
                  <a:pt x="3890664" y="2022661"/>
                </a:lnTo>
                <a:lnTo>
                  <a:pt x="3730637" y="2022661"/>
                </a:lnTo>
                <a:lnTo>
                  <a:pt x="3730637" y="2586608"/>
                </a:lnTo>
                <a:lnTo>
                  <a:pt x="3449091" y="2586608"/>
                </a:lnTo>
                <a:lnTo>
                  <a:pt x="3449091" y="2022661"/>
                </a:lnTo>
                <a:lnTo>
                  <a:pt x="3356669" y="2022661"/>
                </a:lnTo>
                <a:lnTo>
                  <a:pt x="3356669" y="1792461"/>
                </a:lnTo>
                <a:lnTo>
                  <a:pt x="3449091" y="1792461"/>
                </a:lnTo>
                <a:close/>
                <a:moveTo>
                  <a:pt x="1058316" y="1553704"/>
                </a:moveTo>
                <a:lnTo>
                  <a:pt x="1339862" y="1553704"/>
                </a:lnTo>
                <a:lnTo>
                  <a:pt x="1339862" y="1792461"/>
                </a:lnTo>
                <a:lnTo>
                  <a:pt x="1499889" y="1792461"/>
                </a:lnTo>
                <a:lnTo>
                  <a:pt x="1499889" y="2022661"/>
                </a:lnTo>
                <a:lnTo>
                  <a:pt x="1339862" y="2022661"/>
                </a:lnTo>
                <a:lnTo>
                  <a:pt x="1339862" y="2586608"/>
                </a:lnTo>
                <a:lnTo>
                  <a:pt x="1058316" y="2586608"/>
                </a:lnTo>
                <a:lnTo>
                  <a:pt x="1058316" y="2022661"/>
                </a:lnTo>
                <a:lnTo>
                  <a:pt x="965894" y="2022661"/>
                </a:lnTo>
                <a:lnTo>
                  <a:pt x="965894" y="1792461"/>
                </a:lnTo>
                <a:lnTo>
                  <a:pt x="1058316" y="1792461"/>
                </a:lnTo>
                <a:close/>
                <a:moveTo>
                  <a:pt x="444140" y="1390253"/>
                </a:moveTo>
                <a:cubicBezTo>
                  <a:pt x="570222" y="1390253"/>
                  <a:pt x="693737" y="1421917"/>
                  <a:pt x="814685" y="1485243"/>
                </a:cubicBezTo>
                <a:lnTo>
                  <a:pt x="693167" y="1721433"/>
                </a:lnTo>
                <a:cubicBezTo>
                  <a:pt x="626818" y="1669517"/>
                  <a:pt x="559895" y="1643559"/>
                  <a:pt x="492397" y="1643559"/>
                </a:cubicBezTo>
                <a:cubicBezTo>
                  <a:pt x="459798" y="1643559"/>
                  <a:pt x="430626" y="1651862"/>
                  <a:pt x="404882" y="1668470"/>
                </a:cubicBezTo>
                <a:cubicBezTo>
                  <a:pt x="375715" y="1687368"/>
                  <a:pt x="361131" y="1712564"/>
                  <a:pt x="361131" y="1744057"/>
                </a:cubicBezTo>
                <a:cubicBezTo>
                  <a:pt x="361131" y="1774972"/>
                  <a:pt x="380274" y="1801594"/>
                  <a:pt x="418561" y="1823924"/>
                </a:cubicBezTo>
                <a:cubicBezTo>
                  <a:pt x="435712" y="1834238"/>
                  <a:pt x="487146" y="1851990"/>
                  <a:pt x="572865" y="1877182"/>
                </a:cubicBezTo>
                <a:cubicBezTo>
                  <a:pt x="680308" y="1908595"/>
                  <a:pt x="756885" y="1953148"/>
                  <a:pt x="802597" y="2010841"/>
                </a:cubicBezTo>
                <a:cubicBezTo>
                  <a:pt x="842034" y="2059958"/>
                  <a:pt x="861752" y="2123071"/>
                  <a:pt x="861752" y="2200178"/>
                </a:cubicBezTo>
                <a:cubicBezTo>
                  <a:pt x="861752" y="2397797"/>
                  <a:pt x="775035" y="2526593"/>
                  <a:pt x="601600" y="2586568"/>
                </a:cubicBezTo>
                <a:cubicBezTo>
                  <a:pt x="541126" y="2607704"/>
                  <a:pt x="476088" y="2618271"/>
                  <a:pt x="406486" y="2618271"/>
                </a:cubicBezTo>
                <a:cubicBezTo>
                  <a:pt x="260436" y="2618271"/>
                  <a:pt x="124941" y="2574057"/>
                  <a:pt x="0" y="2485628"/>
                </a:cubicBezTo>
                <a:lnTo>
                  <a:pt x="130075" y="2240880"/>
                </a:lnTo>
                <a:cubicBezTo>
                  <a:pt x="221544" y="2323604"/>
                  <a:pt x="311011" y="2364966"/>
                  <a:pt x="398477" y="2364966"/>
                </a:cubicBezTo>
                <a:cubicBezTo>
                  <a:pt x="437922" y="2364966"/>
                  <a:pt x="471368" y="2355744"/>
                  <a:pt x="498815" y="2337301"/>
                </a:cubicBezTo>
                <a:cubicBezTo>
                  <a:pt x="530826" y="2316557"/>
                  <a:pt x="546831" y="2287167"/>
                  <a:pt x="546831" y="2249131"/>
                </a:cubicBezTo>
                <a:cubicBezTo>
                  <a:pt x="546831" y="2214552"/>
                  <a:pt x="529114" y="2185737"/>
                  <a:pt x="493681" y="2162685"/>
                </a:cubicBezTo>
                <a:cubicBezTo>
                  <a:pt x="467393" y="2145392"/>
                  <a:pt x="423102" y="2127813"/>
                  <a:pt x="360810" y="2109949"/>
                </a:cubicBezTo>
                <a:cubicBezTo>
                  <a:pt x="285378" y="2087726"/>
                  <a:pt x="237946" y="2072340"/>
                  <a:pt x="218513" y="2063791"/>
                </a:cubicBezTo>
                <a:cubicBezTo>
                  <a:pt x="187652" y="2050687"/>
                  <a:pt x="161364" y="2035302"/>
                  <a:pt x="139649" y="2017634"/>
                </a:cubicBezTo>
                <a:cubicBezTo>
                  <a:pt x="77357" y="1966350"/>
                  <a:pt x="46211" y="1888855"/>
                  <a:pt x="46211" y="1785147"/>
                </a:cubicBezTo>
                <a:cubicBezTo>
                  <a:pt x="46211" y="1676876"/>
                  <a:pt x="78444" y="1587128"/>
                  <a:pt x="142912" y="1515903"/>
                </a:cubicBezTo>
                <a:cubicBezTo>
                  <a:pt x="218219" y="1432137"/>
                  <a:pt x="318628" y="1390253"/>
                  <a:pt x="444140" y="1390253"/>
                </a:cubicBezTo>
                <a:close/>
                <a:moveTo>
                  <a:pt x="1275382" y="528861"/>
                </a:moveTo>
                <a:cubicBezTo>
                  <a:pt x="1227718" y="528861"/>
                  <a:pt x="1189129" y="543110"/>
                  <a:pt x="1159614" y="571609"/>
                </a:cubicBezTo>
                <a:cubicBezTo>
                  <a:pt x="1136348" y="594295"/>
                  <a:pt x="1121595" y="624831"/>
                  <a:pt x="1115355" y="663215"/>
                </a:cubicBezTo>
                <a:lnTo>
                  <a:pt x="1434554" y="663215"/>
                </a:lnTo>
                <a:cubicBezTo>
                  <a:pt x="1414693" y="573646"/>
                  <a:pt x="1361636" y="528861"/>
                  <a:pt x="1275382" y="528861"/>
                </a:cubicBezTo>
                <a:close/>
                <a:moveTo>
                  <a:pt x="1264257" y="351718"/>
                </a:moveTo>
                <a:cubicBezTo>
                  <a:pt x="1437121" y="351718"/>
                  <a:pt x="1560636" y="414590"/>
                  <a:pt x="1634802" y="540333"/>
                </a:cubicBezTo>
                <a:cubicBezTo>
                  <a:pt x="1676449" y="611201"/>
                  <a:pt x="1697273" y="693501"/>
                  <a:pt x="1697273" y="787234"/>
                </a:cubicBezTo>
                <a:lnTo>
                  <a:pt x="1697273" y="823243"/>
                </a:lnTo>
                <a:lnTo>
                  <a:pt x="1107653" y="823243"/>
                </a:lnTo>
                <a:cubicBezTo>
                  <a:pt x="1107653" y="942479"/>
                  <a:pt x="1164953" y="1002097"/>
                  <a:pt x="1279554" y="1002097"/>
                </a:cubicBezTo>
                <a:cubicBezTo>
                  <a:pt x="1337996" y="1002097"/>
                  <a:pt x="1382816" y="976995"/>
                  <a:pt x="1414016" y="926790"/>
                </a:cubicBezTo>
                <a:lnTo>
                  <a:pt x="1686148" y="926790"/>
                </a:lnTo>
                <a:cubicBezTo>
                  <a:pt x="1664469" y="998451"/>
                  <a:pt x="1632520" y="1053902"/>
                  <a:pt x="1590303" y="1093142"/>
                </a:cubicBezTo>
                <a:cubicBezTo>
                  <a:pt x="1513855" y="1164233"/>
                  <a:pt x="1411448" y="1199778"/>
                  <a:pt x="1283084" y="1199778"/>
                </a:cubicBezTo>
                <a:cubicBezTo>
                  <a:pt x="1119919" y="1199778"/>
                  <a:pt x="997259" y="1150144"/>
                  <a:pt x="915107" y="1050876"/>
                </a:cubicBezTo>
                <a:cubicBezTo>
                  <a:pt x="853492" y="976709"/>
                  <a:pt x="822684" y="886284"/>
                  <a:pt x="822684" y="779599"/>
                </a:cubicBezTo>
                <a:cubicBezTo>
                  <a:pt x="822684" y="652946"/>
                  <a:pt x="861194" y="549970"/>
                  <a:pt x="938212" y="470669"/>
                </a:cubicBezTo>
                <a:cubicBezTo>
                  <a:pt x="1015231" y="391368"/>
                  <a:pt x="1123912" y="351718"/>
                  <a:pt x="1264257" y="351718"/>
                </a:cubicBezTo>
                <a:close/>
                <a:moveTo>
                  <a:pt x="3410508" y="345728"/>
                </a:moveTo>
                <a:cubicBezTo>
                  <a:pt x="3498936" y="345728"/>
                  <a:pt x="3584798" y="362843"/>
                  <a:pt x="3668092" y="397074"/>
                </a:cubicBezTo>
                <a:lnTo>
                  <a:pt x="3573102" y="578495"/>
                </a:lnTo>
                <a:cubicBezTo>
                  <a:pt x="3520803" y="551111"/>
                  <a:pt x="3470781" y="537418"/>
                  <a:pt x="3423037" y="537418"/>
                </a:cubicBezTo>
                <a:cubicBezTo>
                  <a:pt x="3366761" y="537418"/>
                  <a:pt x="3338624" y="556981"/>
                  <a:pt x="3338624" y="596105"/>
                </a:cubicBezTo>
                <a:cubicBezTo>
                  <a:pt x="3338624" y="613942"/>
                  <a:pt x="3350007" y="628325"/>
                  <a:pt x="3372774" y="639254"/>
                </a:cubicBezTo>
                <a:cubicBezTo>
                  <a:pt x="3383016" y="644389"/>
                  <a:pt x="3413177" y="652091"/>
                  <a:pt x="3463257" y="662360"/>
                </a:cubicBezTo>
                <a:cubicBezTo>
                  <a:pt x="3536675" y="677763"/>
                  <a:pt x="3590744" y="702295"/>
                  <a:pt x="3625464" y="735955"/>
                </a:cubicBezTo>
                <a:cubicBezTo>
                  <a:pt x="3669286" y="778173"/>
                  <a:pt x="3691198" y="832942"/>
                  <a:pt x="3691198" y="900261"/>
                </a:cubicBezTo>
                <a:cubicBezTo>
                  <a:pt x="3691198" y="984697"/>
                  <a:pt x="3660961" y="1053728"/>
                  <a:pt x="3600487" y="1107356"/>
                </a:cubicBezTo>
                <a:cubicBezTo>
                  <a:pt x="3532597" y="1167830"/>
                  <a:pt x="3437036" y="1198067"/>
                  <a:pt x="3313807" y="1198067"/>
                </a:cubicBezTo>
                <a:cubicBezTo>
                  <a:pt x="3204839" y="1198067"/>
                  <a:pt x="3099010" y="1167545"/>
                  <a:pt x="2996319" y="1106500"/>
                </a:cubicBezTo>
                <a:lnTo>
                  <a:pt x="3098155" y="907963"/>
                </a:lnTo>
                <a:cubicBezTo>
                  <a:pt x="3178373" y="960450"/>
                  <a:pt x="3252905" y="986694"/>
                  <a:pt x="3321749" y="986694"/>
                </a:cubicBezTo>
                <a:cubicBezTo>
                  <a:pt x="3380351" y="986694"/>
                  <a:pt x="3409652" y="966440"/>
                  <a:pt x="3409652" y="925934"/>
                </a:cubicBezTo>
                <a:cubicBezTo>
                  <a:pt x="3409652" y="904826"/>
                  <a:pt x="3399410" y="888566"/>
                  <a:pt x="3378925" y="877156"/>
                </a:cubicBezTo>
                <a:cubicBezTo>
                  <a:pt x="3365830" y="869739"/>
                  <a:pt x="3336235" y="860896"/>
                  <a:pt x="3290140" y="850627"/>
                </a:cubicBezTo>
                <a:cubicBezTo>
                  <a:pt x="3238348" y="839235"/>
                  <a:pt x="3204483" y="830405"/>
                  <a:pt x="3188545" y="824139"/>
                </a:cubicBezTo>
                <a:cubicBezTo>
                  <a:pt x="3131636" y="801934"/>
                  <a:pt x="3093221" y="767195"/>
                  <a:pt x="3073298" y="719923"/>
                </a:cubicBezTo>
                <a:cubicBezTo>
                  <a:pt x="3062485" y="694286"/>
                  <a:pt x="3057078" y="663527"/>
                  <a:pt x="3057078" y="627648"/>
                </a:cubicBezTo>
                <a:cubicBezTo>
                  <a:pt x="3057078" y="558162"/>
                  <a:pt x="3080754" y="497505"/>
                  <a:pt x="3128106" y="445678"/>
                </a:cubicBezTo>
                <a:cubicBezTo>
                  <a:pt x="3189151" y="379045"/>
                  <a:pt x="3283284" y="345728"/>
                  <a:pt x="3410508" y="345728"/>
                </a:cubicBezTo>
                <a:close/>
                <a:moveTo>
                  <a:pt x="1886992" y="135210"/>
                </a:moveTo>
                <a:lnTo>
                  <a:pt x="2168537" y="135210"/>
                </a:lnTo>
                <a:lnTo>
                  <a:pt x="2168537" y="373968"/>
                </a:lnTo>
                <a:lnTo>
                  <a:pt x="2328564" y="373968"/>
                </a:lnTo>
                <a:lnTo>
                  <a:pt x="2328564" y="604168"/>
                </a:lnTo>
                <a:lnTo>
                  <a:pt x="2168537" y="604168"/>
                </a:lnTo>
                <a:lnTo>
                  <a:pt x="2168537" y="1168115"/>
                </a:lnTo>
                <a:lnTo>
                  <a:pt x="1886992" y="1168115"/>
                </a:lnTo>
                <a:lnTo>
                  <a:pt x="1886992" y="604168"/>
                </a:lnTo>
                <a:lnTo>
                  <a:pt x="1794569" y="604168"/>
                </a:lnTo>
                <a:lnTo>
                  <a:pt x="1794569" y="373968"/>
                </a:lnTo>
                <a:lnTo>
                  <a:pt x="1886992" y="373968"/>
                </a:lnTo>
                <a:close/>
                <a:moveTo>
                  <a:pt x="2598948" y="0"/>
                </a:moveTo>
                <a:lnTo>
                  <a:pt x="2862523" y="0"/>
                </a:lnTo>
                <a:lnTo>
                  <a:pt x="2577554" y="513457"/>
                </a:lnTo>
                <a:lnTo>
                  <a:pt x="2397844" y="513457"/>
                </a:lnTo>
                <a:close/>
                <a:moveTo>
                  <a:pt x="52201" y="0"/>
                </a:moveTo>
                <a:lnTo>
                  <a:pt x="355996" y="0"/>
                </a:lnTo>
                <a:lnTo>
                  <a:pt x="355996" y="914809"/>
                </a:lnTo>
                <a:lnTo>
                  <a:pt x="720551" y="914809"/>
                </a:lnTo>
                <a:lnTo>
                  <a:pt x="720551" y="1168115"/>
                </a:lnTo>
                <a:lnTo>
                  <a:pt x="52201" y="1168115"/>
                </a:lnTo>
                <a:close/>
              </a:path>
            </a:pathLst>
          </a:custGeom>
          <a:solidFill>
            <a:schemeClr val="bg1"/>
          </a:solidFill>
          <a:effectLst>
            <a:outerShdw blurRad="584200" sx="102000" sy="102000" algn="ctr" rotWithShape="0">
              <a:prstClr val="black">
                <a:alpha val="5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7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co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781175" y="5286375"/>
            <a:ext cx="9134476" cy="40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>
                    <a:lumMod val="95000"/>
                    <a:lumOff val="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Pessoa</a:t>
            </a:r>
          </a:p>
        </p:txBody>
      </p:sp>
      <p:cxnSp>
        <p:nvCxnSpPr>
          <p:cNvPr id="7" name="Conector reto 6"/>
          <p:cNvCxnSpPr>
            <a:stCxn id="9" idx="1"/>
          </p:cNvCxnSpPr>
          <p:nvPr userDrawn="1"/>
        </p:nvCxnSpPr>
        <p:spPr>
          <a:xfrm flipH="1">
            <a:off x="1276350" y="5486400"/>
            <a:ext cx="504825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Conector reto 12"/>
          <p:cNvCxnSpPr/>
          <p:nvPr userDrawn="1"/>
        </p:nvCxnSpPr>
        <p:spPr>
          <a:xfrm>
            <a:off x="1276350" y="5991225"/>
            <a:ext cx="9639301" cy="0"/>
          </a:xfrm>
          <a:prstGeom prst="line">
            <a:avLst/>
          </a:prstGeom>
          <a:ln cap="rnd">
            <a:solidFill>
              <a:srgbClr val="03C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>
                <a:solidFill>
                  <a:schemeClr val="tx1">
                    <a:lumMod val="95000"/>
                    <a:lumOff val="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317729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spa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0" y="1085850"/>
            <a:ext cx="9639301" cy="40767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Aspas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 hasCustomPrompt="1"/>
          </p:nvPr>
        </p:nvSpPr>
        <p:spPr>
          <a:xfrm>
            <a:off x="1276350" y="5286375"/>
            <a:ext cx="9639301" cy="400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0">
                <a:solidFill>
                  <a:schemeClr val="tx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Pessoa</a:t>
            </a:r>
          </a:p>
        </p:txBody>
      </p:sp>
      <p:sp>
        <p:nvSpPr>
          <p:cNvPr id="12" name="CaixaDeTexto 11"/>
          <p:cNvSpPr txBox="1"/>
          <p:nvPr userDrawn="1"/>
        </p:nvSpPr>
        <p:spPr>
          <a:xfrm>
            <a:off x="552450" y="295275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>
                <a:solidFill>
                  <a:srgbClr val="183EFF"/>
                </a:solidFill>
              </a:rPr>
              <a:t>“</a:t>
            </a:r>
          </a:p>
        </p:txBody>
      </p:sp>
      <p:sp>
        <p:nvSpPr>
          <p:cNvPr id="17" name="CaixaDeTexto 16"/>
          <p:cNvSpPr txBox="1"/>
          <p:nvPr userDrawn="1"/>
        </p:nvSpPr>
        <p:spPr>
          <a:xfrm rot="10800000">
            <a:off x="10591801" y="3201472"/>
            <a:ext cx="10486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600" b="1">
                <a:solidFill>
                  <a:schemeClr val="tx1">
                    <a:lumMod val="65000"/>
                    <a:lumOff val="35000"/>
                  </a:schemeClr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2809213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1/4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44271" y="394971"/>
            <a:ext cx="8548369" cy="13693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44271" y="5330476"/>
            <a:ext cx="6099809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3E2E41F-A220-420D-8F86-395E5FDF23A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144272" y="2078959"/>
            <a:ext cx="8549004" cy="2936875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3CF00"/>
              </a:buClr>
              <a:buFont typeface="Courier New" panose="02070309020205020404" pitchFamily="49" charset="0"/>
              <a:buChar char="o"/>
              <a:defRPr>
                <a:latin typeface="Montserrat" panose="00000500000000000000" pitchFamily="50" charset="0"/>
              </a:defRPr>
            </a:lvl1pPr>
            <a:lvl2pPr marL="685800" indent="-228600">
              <a:buClr>
                <a:srgbClr val="03CF00"/>
              </a:buClr>
              <a:buFont typeface="Courier New" panose="02070309020205020404" pitchFamily="49" charset="0"/>
              <a:buChar char="o"/>
              <a:defRPr>
                <a:latin typeface="Montserrat" panose="00000500000000000000" pitchFamily="50" charset="0"/>
              </a:defRPr>
            </a:lvl2pPr>
            <a:lvl3pPr marL="1143000" indent="-228600">
              <a:buClr>
                <a:srgbClr val="03CF00"/>
              </a:buClr>
              <a:buFont typeface="Courier New" panose="02070309020205020404" pitchFamily="49" charset="0"/>
              <a:buChar char="o"/>
              <a:defRPr>
                <a:latin typeface="Montserrat" panose="00000500000000000000" pitchFamily="50" charset="0"/>
              </a:defRPr>
            </a:lvl3pPr>
            <a:lvl4pPr marL="1600200" indent="-228600">
              <a:buClr>
                <a:srgbClr val="03CF00"/>
              </a:buClr>
              <a:buFont typeface="Courier New" panose="02070309020205020404" pitchFamily="49" charset="0"/>
              <a:buChar char="o"/>
              <a:defRPr>
                <a:latin typeface="Montserrat" panose="00000500000000000000" pitchFamily="50" charset="0"/>
              </a:defRPr>
            </a:lvl4pPr>
            <a:lvl5pPr marL="2057400" indent="-228600">
              <a:buClr>
                <a:srgbClr val="03CF00"/>
              </a:buClr>
              <a:buFont typeface="Courier New" panose="02070309020205020404" pitchFamily="49" charset="0"/>
              <a:buChar char="o"/>
              <a:defRPr>
                <a:latin typeface="Montserrat" panose="00000500000000000000" pitchFamily="50" charset="0"/>
              </a:defRPr>
            </a:lvl5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9818586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esquer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085850"/>
            <a:ext cx="3886200" cy="12858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2619375"/>
            <a:ext cx="3886200" cy="327910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CC7624-8FD6-2D50-7C98-A23CCFB6C8D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5975" y="1085850"/>
            <a:ext cx="5359078" cy="4812634"/>
          </a:xfrm>
          <a:prstGeom prst="rect">
            <a:avLst/>
          </a:prstGeom>
        </p:spPr>
        <p:txBody>
          <a:bodyPr/>
          <a:lstStyle>
            <a:lvl1pPr>
              <a:defRPr>
                <a:latin typeface="Montserrat" panose="00000500000000000000" pitchFamily="50" charset="0"/>
              </a:defRPr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13097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6933011" y="1924050"/>
            <a:ext cx="3886200" cy="1714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1924050"/>
            <a:ext cx="6096000" cy="36480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6933011" y="3910474"/>
            <a:ext cx="3886200" cy="166165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418013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767446"/>
            <a:ext cx="3886200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4558021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2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33011" y="3767446"/>
            <a:ext cx="3886200" cy="6667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33011" y="4558020"/>
            <a:ext cx="3886200" cy="8953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4118876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964672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3143556"/>
            <a:ext cx="3886200" cy="4137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4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4" name="Espaço Reservado para Imagem 3"/>
          <p:cNvSpPr>
            <a:spLocks noGrp="1"/>
          </p:cNvSpPr>
          <p:nvPr>
            <p:ph type="pic" sz="quarter" idx="19"/>
          </p:nvPr>
        </p:nvSpPr>
        <p:spPr>
          <a:xfrm>
            <a:off x="1190624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933010" y="3143556"/>
            <a:ext cx="3886200" cy="41464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933010" y="5215246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Imagem 3"/>
          <p:cNvSpPr>
            <a:spLocks noGrp="1"/>
          </p:cNvSpPr>
          <p:nvPr>
            <p:ph type="pic" sz="quarter" idx="22"/>
          </p:nvPr>
        </p:nvSpPr>
        <p:spPr>
          <a:xfrm>
            <a:off x="6933010" y="3767138"/>
            <a:ext cx="3886201" cy="123825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49243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exto com gráfico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000124" y="2457451"/>
            <a:ext cx="38862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000124" y="3857625"/>
            <a:ext cx="3886200" cy="13074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5" name="Espaço Reservado para Gráfico 4"/>
          <p:cNvSpPr>
            <a:spLocks noGrp="1"/>
          </p:cNvSpPr>
          <p:nvPr>
            <p:ph type="chart" sz="quarter" idx="17"/>
          </p:nvPr>
        </p:nvSpPr>
        <p:spPr>
          <a:xfrm>
            <a:off x="5723336" y="1085850"/>
            <a:ext cx="5095875" cy="4812634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89934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ações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7991475" y="1085850"/>
            <a:ext cx="2827736" cy="441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7" name="Espaço Reservado para Imagem 2"/>
          <p:cNvSpPr>
            <a:spLocks noGrp="1"/>
          </p:cNvSpPr>
          <p:nvPr>
            <p:ph type="pic" sz="quarter" idx="16"/>
          </p:nvPr>
        </p:nvSpPr>
        <p:spPr>
          <a:xfrm>
            <a:off x="127635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360706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1360706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3500438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3500438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638800" y="4466196"/>
            <a:ext cx="1857375" cy="65722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>
                <a:solidFill>
                  <a:schemeClr val="tx1">
                    <a:lumMod val="85000"/>
                    <a:lumOff val="1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638800" y="5256771"/>
            <a:ext cx="1857375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2" name="Espaço Reservado para Imagem 2"/>
          <p:cNvSpPr>
            <a:spLocks noGrp="1"/>
          </p:cNvSpPr>
          <p:nvPr>
            <p:ph type="pic" sz="quarter" idx="25"/>
          </p:nvPr>
        </p:nvSpPr>
        <p:spPr>
          <a:xfrm>
            <a:off x="3381375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23" name="Espaço Reservado para Imagem 2"/>
          <p:cNvSpPr>
            <a:spLocks noGrp="1"/>
          </p:cNvSpPr>
          <p:nvPr>
            <p:ph type="pic" sz="quarter" idx="26"/>
          </p:nvPr>
        </p:nvSpPr>
        <p:spPr>
          <a:xfrm>
            <a:off x="5486400" y="0"/>
            <a:ext cx="2105025" cy="4191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74577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3C1CA0A4-F05B-5773-BC79-24B6F476C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46441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6A3DBB9-38FD-425E-8F3E-ADA35762745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88526" y="-145473"/>
            <a:ext cx="7067538" cy="7003474"/>
          </a:xfrm>
          <a:custGeom>
            <a:avLst/>
            <a:gdLst>
              <a:gd name="connsiteX0" fmla="*/ 7003473 w 7067538"/>
              <a:gd name="connsiteY0" fmla="*/ 1635436 h 7003474"/>
              <a:gd name="connsiteX1" fmla="*/ 7003473 w 7067538"/>
              <a:gd name="connsiteY1" fmla="*/ 7003473 h 7003474"/>
              <a:gd name="connsiteX2" fmla="*/ 1635438 w 7067538"/>
              <a:gd name="connsiteY2" fmla="*/ 6998843 h 7003474"/>
              <a:gd name="connsiteX3" fmla="*/ 7003473 w 7067538"/>
              <a:gd name="connsiteY3" fmla="*/ 1635436 h 7003474"/>
              <a:gd name="connsiteX4" fmla="*/ 7067538 w 7067538"/>
              <a:gd name="connsiteY4" fmla="*/ 293 h 7003474"/>
              <a:gd name="connsiteX5" fmla="*/ 7054132 w 7067538"/>
              <a:gd name="connsiteY5" fmla="*/ 1465638 h 7003474"/>
              <a:gd name="connsiteX6" fmla="*/ 3105420 w 7067538"/>
              <a:gd name="connsiteY6" fmla="*/ 3069599 h 7003474"/>
              <a:gd name="connsiteX7" fmla="*/ 1465406 w 7067538"/>
              <a:gd name="connsiteY7" fmla="*/ 7003474 h 7003474"/>
              <a:gd name="connsiteX8" fmla="*/ 0 w 7067538"/>
              <a:gd name="connsiteY8" fmla="*/ 7003473 h 7003474"/>
              <a:gd name="connsiteX9" fmla="*/ 2073972 w 7067538"/>
              <a:gd name="connsiteY9" fmla="*/ 2028671 h 7003474"/>
              <a:gd name="connsiteX10" fmla="*/ 7067538 w 7067538"/>
              <a:gd name="connsiteY10" fmla="*/ 293 h 7003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067538" h="7003474">
                <a:moveTo>
                  <a:pt x="7003473" y="1635436"/>
                </a:moveTo>
                <a:lnTo>
                  <a:pt x="7003473" y="7003473"/>
                </a:lnTo>
                <a:lnTo>
                  <a:pt x="1635438" y="6998843"/>
                </a:lnTo>
                <a:cubicBezTo>
                  <a:pt x="1637993" y="4035967"/>
                  <a:pt x="4040596" y="1635436"/>
                  <a:pt x="7003473" y="1635436"/>
                </a:cubicBezTo>
                <a:close/>
                <a:moveTo>
                  <a:pt x="7067538" y="293"/>
                </a:moveTo>
                <a:lnTo>
                  <a:pt x="7054132" y="1465638"/>
                </a:lnTo>
                <a:cubicBezTo>
                  <a:pt x="5576628" y="1452122"/>
                  <a:pt x="4154985" y="2029591"/>
                  <a:pt x="3105420" y="3069599"/>
                </a:cubicBezTo>
                <a:cubicBezTo>
                  <a:pt x="2055855" y="4109606"/>
                  <a:pt x="1465406" y="5525907"/>
                  <a:pt x="1465406" y="7003474"/>
                </a:cubicBezTo>
                <a:lnTo>
                  <a:pt x="0" y="7003473"/>
                </a:lnTo>
                <a:cubicBezTo>
                  <a:pt x="0" y="5134934"/>
                  <a:pt x="746686" y="3343870"/>
                  <a:pt x="2073972" y="2028671"/>
                </a:cubicBezTo>
                <a:cubicBezTo>
                  <a:pt x="3401258" y="713471"/>
                  <a:pt x="5199077" y="-16799"/>
                  <a:pt x="7067538" y="29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0284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à dire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5" y="797453"/>
            <a:ext cx="8715376" cy="69797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190625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5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1190625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1190625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6019801" y="265302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6019801" y="324849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6019801" y="4462771"/>
            <a:ext cx="3886200" cy="4140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4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6019801" y="5058240"/>
            <a:ext cx="3886200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383321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ot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0" y="971550"/>
            <a:ext cx="12192000" cy="4600576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3567113" y="5667840"/>
            <a:ext cx="5057775" cy="6291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9309814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tópicos com ícon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l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654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1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654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17" hasCustomPrompt="1"/>
          </p:nvPr>
        </p:nvSpPr>
        <p:spPr>
          <a:xfrm>
            <a:off x="6988660" y="3767446"/>
            <a:ext cx="3238501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18" hasCustomPrompt="1"/>
          </p:nvPr>
        </p:nvSpPr>
        <p:spPr>
          <a:xfrm>
            <a:off x="6988659" y="4291320"/>
            <a:ext cx="3238501" cy="8953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3461738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gráfico de progres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190624" y="1092728"/>
            <a:ext cx="9628587" cy="640822"/>
          </a:xfrm>
          <a:prstGeom prst="rect">
            <a:avLst/>
          </a:prstGeom>
        </p:spPr>
        <p:txBody>
          <a:bodyPr wrap="square" anchor="t" anchorCtr="0">
            <a:normAutofit/>
          </a:bodyPr>
          <a:lstStyle>
            <a:lvl1pPr algn="ctr">
              <a:defRPr sz="4400" b="1" spc="0" baseline="0">
                <a:solidFill>
                  <a:srgbClr val="183EFF"/>
                </a:solidFill>
              </a:defRPr>
            </a:lvl1pPr>
          </a:lstStyle>
          <a:p>
            <a:r>
              <a:rPr lang="pt-BR"/>
              <a:t>Título</a:t>
            </a:r>
          </a:p>
        </p:txBody>
      </p:sp>
      <p:sp>
        <p:nvSpPr>
          <p:cNvPr id="10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190624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3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1877460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30%</a:t>
            </a:r>
          </a:p>
        </p:txBody>
      </p:sp>
      <p:sp>
        <p:nvSpPr>
          <p:cNvPr id="32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7947425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5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8634261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90%</a:t>
            </a:r>
          </a:p>
        </p:txBody>
      </p:sp>
      <p:sp>
        <p:nvSpPr>
          <p:cNvPr id="36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4565888" y="2803499"/>
            <a:ext cx="2871786" cy="28067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9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252724" y="4205902"/>
            <a:ext cx="1498115" cy="38545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60%</a:t>
            </a:r>
          </a:p>
        </p:txBody>
      </p:sp>
      <p:sp>
        <p:nvSpPr>
          <p:cNvPr id="40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2619375" y="5222209"/>
            <a:ext cx="6857999" cy="71278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2006068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ações sem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>
            <a:extLst>
              <a:ext uri="{FF2B5EF4-FFF2-40B4-BE49-F238E27FC236}">
                <a16:creationId xmlns:a16="http://schemas.microsoft.com/office/drawing/2014/main" id="{E2E83493-C7F4-C7B2-D2BD-755425FFEBF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957388" y="1085850"/>
            <a:ext cx="3143250" cy="4812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Texto</a:t>
            </a:r>
          </a:p>
        </p:txBody>
      </p:sp>
      <p:sp>
        <p:nvSpPr>
          <p:cNvPr id="7" name="Espaço Reservado para Texto 3"/>
          <p:cNvSpPr>
            <a:spLocks noGrp="1"/>
          </p:cNvSpPr>
          <p:nvPr>
            <p:ph type="body" sz="quarter" idx="19" hasCustomPrompt="1"/>
          </p:nvPr>
        </p:nvSpPr>
        <p:spPr>
          <a:xfrm>
            <a:off x="5723336" y="108585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8" name="Espaço Reservado para Texto 3"/>
          <p:cNvSpPr>
            <a:spLocks noGrp="1"/>
          </p:cNvSpPr>
          <p:nvPr>
            <p:ph type="body" sz="quarter" idx="20" hasCustomPrompt="1"/>
          </p:nvPr>
        </p:nvSpPr>
        <p:spPr>
          <a:xfrm>
            <a:off x="5723336" y="161280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6" name="Espaço Reservado para Texto 3"/>
          <p:cNvSpPr>
            <a:spLocks noGrp="1"/>
          </p:cNvSpPr>
          <p:nvPr>
            <p:ph type="body" sz="quarter" idx="21" hasCustomPrompt="1"/>
          </p:nvPr>
        </p:nvSpPr>
        <p:spPr>
          <a:xfrm>
            <a:off x="5723336" y="484765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7" name="Espaço Reservado para Texto 3"/>
          <p:cNvSpPr>
            <a:spLocks noGrp="1"/>
          </p:cNvSpPr>
          <p:nvPr>
            <p:ph type="body" sz="quarter" idx="22" hasCustomPrompt="1"/>
          </p:nvPr>
        </p:nvSpPr>
        <p:spPr>
          <a:xfrm>
            <a:off x="5723336" y="5374609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18" name="Espaço Reservado para Texto 3"/>
          <p:cNvSpPr>
            <a:spLocks noGrp="1"/>
          </p:cNvSpPr>
          <p:nvPr>
            <p:ph type="body" sz="quarter" idx="23" hasCustomPrompt="1"/>
          </p:nvPr>
        </p:nvSpPr>
        <p:spPr>
          <a:xfrm>
            <a:off x="5723336" y="3593720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19" name="Espaço Reservado para Texto 3"/>
          <p:cNvSpPr>
            <a:spLocks noGrp="1"/>
          </p:cNvSpPr>
          <p:nvPr>
            <p:ph type="body" sz="quarter" idx="24" hasCustomPrompt="1"/>
          </p:nvPr>
        </p:nvSpPr>
        <p:spPr>
          <a:xfrm>
            <a:off x="5723336" y="4120675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20" name="Espaço Reservado para Texto 3"/>
          <p:cNvSpPr>
            <a:spLocks noGrp="1"/>
          </p:cNvSpPr>
          <p:nvPr>
            <p:ph type="body" sz="quarter" idx="25" hasCustomPrompt="1"/>
          </p:nvPr>
        </p:nvSpPr>
        <p:spPr>
          <a:xfrm>
            <a:off x="5723336" y="2339785"/>
            <a:ext cx="5095875" cy="3238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21" name="Espaço Reservado para Texto 3"/>
          <p:cNvSpPr>
            <a:spLocks noGrp="1"/>
          </p:cNvSpPr>
          <p:nvPr>
            <p:ph type="body" sz="quarter" idx="26" hasCustomPrompt="1"/>
          </p:nvPr>
        </p:nvSpPr>
        <p:spPr>
          <a:xfrm>
            <a:off x="5723336" y="2866740"/>
            <a:ext cx="5095875" cy="52387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3708316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âmina de Aber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8541560-C1DA-B090-79D4-D29BAABC6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5EAA027-B7AC-E312-3D74-EFF272CDB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875" y="2324784"/>
            <a:ext cx="7110249" cy="1543023"/>
          </a:xfrm>
          <a:prstGeom prst="rect">
            <a:avLst/>
          </a:prstGeom>
        </p:spPr>
        <p:txBody>
          <a:bodyPr/>
          <a:lstStyle>
            <a:lvl1pPr algn="ctr">
              <a:defRPr lang="pt-BR" sz="5400" b="1" kern="1200" dirty="0">
                <a:solidFill>
                  <a:srgbClr val="183EFF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399768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Fin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984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45AF-6772-4B96-8C64-125A6A4AE56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73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fotos com texto de apo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08042F7E-415C-1C9E-840D-52A0033B7EA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1F607B2-00A9-937D-8269-29A3E21E02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843088" y="928688"/>
            <a:ext cx="2100262" cy="49697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8"/>
          </p:nvPr>
        </p:nvSpPr>
        <p:spPr>
          <a:xfrm>
            <a:off x="814387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8" name="Espaço Reservado para Imagem 2"/>
          <p:cNvSpPr>
            <a:spLocks noGrp="1"/>
          </p:cNvSpPr>
          <p:nvPr>
            <p:ph type="pic" sz="quarter" idx="19"/>
          </p:nvPr>
        </p:nvSpPr>
        <p:spPr>
          <a:xfrm>
            <a:off x="4391025" y="0"/>
            <a:ext cx="375285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9258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âmina 1/2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4" hasCustomPrompt="1"/>
          </p:nvPr>
        </p:nvSpPr>
        <p:spPr>
          <a:xfrm>
            <a:off x="1276351" y="1085850"/>
            <a:ext cx="3886200" cy="3476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rgbClr val="183EFF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pt-BR"/>
              <a:t>Título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14" name="Espaço Reservado para Texto 3"/>
          <p:cNvSpPr>
            <a:spLocks noGrp="1"/>
          </p:cNvSpPr>
          <p:nvPr>
            <p:ph type="body" sz="quarter" idx="16" hasCustomPrompt="1"/>
          </p:nvPr>
        </p:nvSpPr>
        <p:spPr>
          <a:xfrm>
            <a:off x="1276351" y="4765931"/>
            <a:ext cx="3886200" cy="11325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defRPr>
            </a:lvl1pPr>
          </a:lstStyle>
          <a:p>
            <a:pPr lvl="0"/>
            <a:r>
              <a:rPr lang="pt-BR"/>
              <a:t>Texto de apoio</a:t>
            </a:r>
          </a:p>
        </p:txBody>
      </p:sp>
    </p:spTree>
    <p:extLst>
      <p:ext uri="{BB962C8B-B14F-4D97-AF65-F5344CB8AC3E}">
        <p14:creationId xmlns:p14="http://schemas.microsoft.com/office/powerpoint/2010/main" val="179526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âmin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1136B438-876F-4751-7E8C-E90A1F6FF92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494993" y="1847419"/>
            <a:ext cx="8344764" cy="2620238"/>
          </a:xfrm>
          <a:prstGeom prst="rect">
            <a:avLst/>
          </a:prstGeom>
        </p:spPr>
        <p:txBody>
          <a:bodyPr wrap="square" anchor="ctr" anchorCtr="1">
            <a:normAutofit/>
          </a:bodyPr>
          <a:lstStyle>
            <a:lvl1pPr algn="l">
              <a:defRPr sz="6000" b="1" spc="0" baseline="0">
                <a:solidFill>
                  <a:srgbClr val="03CF00"/>
                </a:solidFill>
                <a:latin typeface="Montserrat" panose="00000500000000000000" pitchFamily="50" charset="0"/>
              </a:defRPr>
            </a:lvl1pPr>
          </a:lstStyle>
          <a:p>
            <a:r>
              <a:rPr lang="pt-BR"/>
              <a:t>Título Principal da Apresentação</a:t>
            </a:r>
          </a:p>
        </p:txBody>
      </p:sp>
    </p:spTree>
    <p:extLst>
      <p:ext uri="{BB962C8B-B14F-4D97-AF65-F5344CB8AC3E}">
        <p14:creationId xmlns:p14="http://schemas.microsoft.com/office/powerpoint/2010/main" val="3523780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6C472B-E851-42AA-AA58-91181E5E5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47D6D1-0219-4FDF-9459-22340B5618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C5196C-9CD3-424A-9389-68E1F6DE02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97C2D-021F-463A-B10A-639F1335C6F7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BD7438-58D5-4463-BDE1-4A1BC385F9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2CD38-80A1-484B-BEC4-0BE73E4761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7B0FE-933D-4D61-BAEA-383F1DDE3E2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76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4" r:id="rId3"/>
    <p:sldLayoutId id="2147483689" r:id="rId4"/>
    <p:sldLayoutId id="2147483690" r:id="rId5"/>
    <p:sldLayoutId id="2147483695" r:id="rId6"/>
    <p:sldLayoutId id="2147483696" r:id="rId7"/>
    <p:sldLayoutId id="2147483697" r:id="rId8"/>
    <p:sldLayoutId id="2147483671" r:id="rId9"/>
    <p:sldLayoutId id="2147483672" r:id="rId10"/>
    <p:sldLayoutId id="2147483673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6" r:id="rId22"/>
    <p:sldLayoutId id="2147483687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Montserrat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2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1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3.png"/><Relationship Id="rId4" Type="http://schemas.openxmlformats.org/officeDocument/2006/relationships/diagramData" Target="../diagrams/data1.xml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2"/>
          <p:cNvSpPr>
            <a:spLocks noGrp="1"/>
          </p:cNvSpPr>
          <p:nvPr>
            <p:ph type="ctrTitle"/>
          </p:nvPr>
        </p:nvSpPr>
        <p:spPr>
          <a:xfrm>
            <a:off x="1266496" y="2098544"/>
            <a:ext cx="9659007" cy="977314"/>
          </a:xfrm>
        </p:spPr>
        <p:txBody>
          <a:bodyPr>
            <a:noAutofit/>
          </a:bodyPr>
          <a:lstStyle/>
          <a:p>
            <a:r>
              <a:rPr lang="pt-BR" sz="3200">
                <a:solidFill>
                  <a:schemeClr val="bg1"/>
                </a:solidFill>
                <a:latin typeface="Montserrat ExtraBold" panose="00000900000000000000" pitchFamily="50" charset="0"/>
              </a:rPr>
              <a:t>Comissão Nacional de Incorporação</a:t>
            </a:r>
            <a:br>
              <a:rPr lang="pt-BR" sz="3200">
                <a:solidFill>
                  <a:schemeClr val="bg1"/>
                </a:solidFill>
                <a:latin typeface="Montserrat ExtraBold" panose="00000900000000000000" pitchFamily="50" charset="0"/>
              </a:rPr>
            </a:br>
            <a:r>
              <a:rPr lang="pt-BR" sz="3200">
                <a:solidFill>
                  <a:schemeClr val="bg1"/>
                </a:solidFill>
                <a:latin typeface="Montserrat ExtraBold" panose="00000900000000000000" pitchFamily="50" charset="0"/>
              </a:rPr>
              <a:t>de Tecnologias no Sistema Único de Saúde</a:t>
            </a:r>
            <a:endParaRPr lang="pt-BR" sz="3200" b="1">
              <a:solidFill>
                <a:schemeClr val="bg1"/>
              </a:solidFill>
              <a:latin typeface="Montserrat ExtraBold" panose="00000900000000000000" pitchFamily="2" charset="0"/>
            </a:endParaRP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93" y="175096"/>
            <a:ext cx="905070" cy="90507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415"/>
            <a:ext cx="2233611" cy="104441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7110" y="4898766"/>
            <a:ext cx="5641717" cy="119407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1E82BBD-3954-DFE8-9C5E-288AE8B365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" y="3898900"/>
            <a:ext cx="2794000" cy="2959100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7508ACD9-CDA3-605A-6A29-5EBD1037B3AD}"/>
              </a:ext>
            </a:extLst>
          </p:cNvPr>
          <p:cNvSpPr txBox="1"/>
          <p:nvPr/>
        </p:nvSpPr>
        <p:spPr>
          <a:xfrm>
            <a:off x="2115254" y="4178121"/>
            <a:ext cx="91295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>
                <a:solidFill>
                  <a:schemeClr val="bg1"/>
                </a:solidFill>
              </a:rPr>
              <a:t>Departamento de Gestão e Incorporação de Tecnologias em Saúde (DGITS)</a:t>
            </a:r>
          </a:p>
          <a:p>
            <a:r>
              <a:rPr lang="pt-BR">
                <a:solidFill>
                  <a:schemeClr val="bg1"/>
                </a:solidFill>
              </a:rPr>
              <a:t>Secretaria de Ciência, Tecnologia e Inovação em Saúde (SCTIE)</a:t>
            </a:r>
          </a:p>
          <a:p>
            <a:r>
              <a:rPr lang="pt-BR">
                <a:solidFill>
                  <a:schemeClr val="bg1"/>
                </a:solidFill>
              </a:rPr>
              <a:t>Ministério da Saúde (MS)</a:t>
            </a: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007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aphicFrame>
        <p:nvGraphicFramePr>
          <p:cNvPr id="22" name="Diagrama 21"/>
          <p:cNvGraphicFramePr/>
          <p:nvPr>
            <p:extLst>
              <p:ext uri="{D42A27DB-BD31-4B8C-83A1-F6EECF244321}">
                <p14:modId xmlns:p14="http://schemas.microsoft.com/office/powerpoint/2010/main" val="94093272"/>
              </p:ext>
            </p:extLst>
          </p:nvPr>
        </p:nvGraphicFramePr>
        <p:xfrm>
          <a:off x="540327" y="550717"/>
          <a:ext cx="15663968" cy="61461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3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73412"/>
            <a:ext cx="9946830" cy="996663"/>
            <a:chOff x="7162801" y="550183"/>
            <a:chExt cx="4267200" cy="1328887"/>
          </a:xfrm>
        </p:grpSpPr>
        <p:sp>
          <p:nvSpPr>
            <p:cNvPr id="24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Transparência</a:t>
              </a:r>
              <a:endParaRPr lang="en-US" sz="4400" b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31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PARTICIPAÇÃO SOCIAL</a:t>
              </a:r>
              <a:endPara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32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m 7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3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2" name="Agrupar 1"/>
          <p:cNvGrpSpPr/>
          <p:nvPr/>
        </p:nvGrpSpPr>
        <p:grpSpPr>
          <a:xfrm>
            <a:off x="902123" y="617082"/>
            <a:ext cx="9946830" cy="1044111"/>
            <a:chOff x="1097090" y="873412"/>
            <a:chExt cx="9946830" cy="1044111"/>
          </a:xfrm>
        </p:grpSpPr>
        <p:grpSp>
          <p:nvGrpSpPr>
            <p:cNvPr id="23" name="Group 10">
              <a:extLst>
                <a:ext uri="{FF2B5EF4-FFF2-40B4-BE49-F238E27FC236}">
                  <a16:creationId xmlns:a16="http://schemas.microsoft.com/office/drawing/2014/main" id="{DA3751E0-FEC4-CD16-F58D-76E61E02245B}"/>
                </a:ext>
              </a:extLst>
            </p:cNvPr>
            <p:cNvGrpSpPr/>
            <p:nvPr/>
          </p:nvGrpSpPr>
          <p:grpSpPr>
            <a:xfrm>
              <a:off x="1097090" y="873412"/>
              <a:ext cx="9946830" cy="996663"/>
              <a:chOff x="7162801" y="550183"/>
              <a:chExt cx="4267200" cy="1328887"/>
            </a:xfrm>
          </p:grpSpPr>
          <p:sp>
            <p:nvSpPr>
              <p:cNvPr id="24" name="TextBox 11">
                <a:extLst>
                  <a:ext uri="{FF2B5EF4-FFF2-40B4-BE49-F238E27FC236}">
                    <a16:creationId xmlns:a16="http://schemas.microsoft.com/office/drawing/2014/main" id="{68C738A0-251B-2188-6048-D6D005A40549}"/>
                  </a:ext>
                </a:extLst>
              </p:cNvPr>
              <p:cNvSpPr txBox="1"/>
              <p:nvPr/>
            </p:nvSpPr>
            <p:spPr>
              <a:xfrm>
                <a:off x="7162801" y="935220"/>
                <a:ext cx="4267199" cy="943850"/>
              </a:xfrm>
              <a:prstGeom prst="rect">
                <a:avLst/>
              </a:prstGeom>
              <a:noFill/>
            </p:spPr>
            <p:txBody>
              <a:bodyPr wrap="square" lIns="0" rIns="0" rtlCol="0">
                <a:spAutoFit/>
              </a:bodyPr>
              <a:lstStyle/>
              <a:p>
                <a:r>
                  <a:rPr lang="en-US" sz="4000" b="1">
                    <a:solidFill>
                      <a:srgbClr val="183EFF"/>
                    </a:solidFill>
                    <a:latin typeface="Montserrat SemiBold" panose="00000700000000000000" pitchFamily="50" charset="0"/>
                    <a:ea typeface="Montserrat" charset="0"/>
                    <a:cs typeface="Montserrat" charset="0"/>
                  </a:rPr>
                  <a:t>Site</a:t>
                </a:r>
                <a:endParaRPr lang="en-US" sz="4400" b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endParaRPr>
              </a:p>
            </p:txBody>
          </p:sp>
          <p:sp>
            <p:nvSpPr>
              <p:cNvPr id="31" name="TextBox 12">
                <a:extLst>
                  <a:ext uri="{FF2B5EF4-FFF2-40B4-BE49-F238E27FC236}">
                    <a16:creationId xmlns:a16="http://schemas.microsoft.com/office/drawing/2014/main" id="{C580227C-D561-F66E-A59E-1EFB427734D3}"/>
                  </a:ext>
                </a:extLst>
              </p:cNvPr>
              <p:cNvSpPr txBox="1"/>
              <p:nvPr/>
            </p:nvSpPr>
            <p:spPr>
              <a:xfrm>
                <a:off x="7162801" y="550183"/>
                <a:ext cx="4267200" cy="492444"/>
              </a:xfrm>
              <a:prstGeom prst="rect">
                <a:avLst/>
              </a:prstGeom>
              <a:noFill/>
            </p:spPr>
            <p:txBody>
              <a:bodyPr wrap="square" lIns="0" rIns="0" rtlCol="0" anchor="b">
                <a:spAutoFit/>
              </a:bodyPr>
              <a:lstStyle/>
              <a:p>
                <a:r>
                  <a:rPr lang="en-US" spc="30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Montserrat Light" panose="00000400000000000000" pitchFamily="50" charset="0"/>
                    <a:ea typeface="Montserrat" charset="0"/>
                    <a:cs typeface="Montserrat" charset="0"/>
                  </a:rPr>
                  <a:t>https://www.gov.br/conitec</a:t>
                </a:r>
                <a:endParaRPr lang="en-US" sz="1600" spc="30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endParaRPr>
              </a:p>
            </p:txBody>
          </p:sp>
        </p:grpSp>
        <p:cxnSp>
          <p:nvCxnSpPr>
            <p:cNvPr id="32" name="Straight Connector 13">
              <a:extLst>
                <a:ext uri="{FF2B5EF4-FFF2-40B4-BE49-F238E27FC236}">
                  <a16:creationId xmlns:a16="http://schemas.microsoft.com/office/drawing/2014/main" id="{B3F5694D-CB9A-2106-4965-2405B669DD84}"/>
                </a:ext>
              </a:extLst>
            </p:cNvPr>
            <p:cNvCxnSpPr>
              <a:cxnSpLocks/>
            </p:cNvCxnSpPr>
            <p:nvPr/>
          </p:nvCxnSpPr>
          <p:spPr>
            <a:xfrm>
              <a:off x="1144508" y="1917523"/>
              <a:ext cx="1103299" cy="0"/>
            </a:xfrm>
            <a:prstGeom prst="line">
              <a:avLst/>
            </a:prstGeom>
            <a:ln w="53975">
              <a:solidFill>
                <a:srgbClr val="183E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461" y="1232658"/>
            <a:ext cx="11157650" cy="6242424"/>
          </a:xfrm>
          <a:prstGeom prst="rect">
            <a:avLst/>
          </a:prstGeom>
          <a:effectLst/>
        </p:spPr>
      </p:pic>
      <p:pic>
        <p:nvPicPr>
          <p:cNvPr id="8" name="Espaço Reservado para Imagem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" b="39976"/>
          <a:stretch/>
        </p:blipFill>
        <p:spPr>
          <a:xfrm>
            <a:off x="3893018" y="1603496"/>
            <a:ext cx="6992536" cy="4359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DB91A-D5B0-1EFC-7A5B-74C3D6486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A5F61762-5715-52E0-61C5-B7935CE64E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4" name="TextBox 12">
            <a:extLst>
              <a:ext uri="{FF2B5EF4-FFF2-40B4-BE49-F238E27FC236}">
                <a16:creationId xmlns:a16="http://schemas.microsoft.com/office/drawing/2014/main" id="{A5580F8B-0DA9-7061-6CA9-C6DFA15B95B4}"/>
              </a:ext>
            </a:extLst>
          </p:cNvPr>
          <p:cNvSpPr txBox="1"/>
          <p:nvPr/>
        </p:nvSpPr>
        <p:spPr>
          <a:xfrm>
            <a:off x="1125655" y="468807"/>
            <a:ext cx="9327070" cy="33855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600" spc="300">
              <a:solidFill>
                <a:schemeClr val="tx1">
                  <a:lumMod val="65000"/>
                  <a:lumOff val="35000"/>
                </a:schemeClr>
              </a:solidFill>
              <a:latin typeface="Montserrat Light" panose="00000400000000000000" pitchFamily="50" charset="0"/>
              <a:ea typeface="Montserrat" charset="0"/>
              <a:cs typeface="Montserrat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4A3D1DF-531B-FE64-B942-7D92E4029C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  <p:sp>
        <p:nvSpPr>
          <p:cNvPr id="9" name="AutoShape 2" descr="Explicação biológica da Hipofosfatemia Ligada ao Cromossomo X (HLX) e estimativas de prevalência no Brasil.">
            <a:extLst>
              <a:ext uri="{FF2B5EF4-FFF2-40B4-BE49-F238E27FC236}">
                <a16:creationId xmlns:a16="http://schemas.microsoft.com/office/drawing/2014/main" id="{FC914654-FDBB-07EB-4E9E-43C6A753CE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DAD1787-D1B4-7CCF-049C-74C04A4B256D}"/>
              </a:ext>
            </a:extLst>
          </p:cNvPr>
          <p:cNvSpPr txBox="1"/>
          <p:nvPr/>
        </p:nvSpPr>
        <p:spPr>
          <a:xfrm>
            <a:off x="454535" y="301681"/>
            <a:ext cx="9327068" cy="1323439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r>
              <a:rPr lang="pt-BR" sz="4000" b="1" dirty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Tecnologias </a:t>
            </a:r>
            <a:r>
              <a:rPr lang="pt-BR" sz="4000" b="1" dirty="0" smtClean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já avaliadas</a:t>
            </a:r>
            <a:endParaRPr lang="pt-BR" sz="40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  <a:p>
            <a:r>
              <a:rPr lang="pt-BR" sz="4000" b="1" dirty="0" smtClean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Câncer </a:t>
            </a:r>
            <a:r>
              <a:rPr lang="pt-BR" sz="4000" b="1" dirty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de ovário</a:t>
            </a:r>
            <a:endParaRPr lang="pt-BR" sz="40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pic>
        <p:nvPicPr>
          <p:cNvPr id="2" name="Imagem 1" descr="Tabela&#10;&#10;O conteúdo gerado por IA pode estar incorreto.">
            <a:extLst>
              <a:ext uri="{FF2B5EF4-FFF2-40B4-BE49-F238E27FC236}">
                <a16:creationId xmlns:a16="http://schemas.microsoft.com/office/drawing/2014/main" id="{201946A6-6D2F-AED8-DFE0-80D6017015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987" y="2044877"/>
            <a:ext cx="11878027" cy="3445580"/>
          </a:xfrm>
          <a:prstGeom prst="rect">
            <a:avLst/>
          </a:prstGeom>
        </p:spPr>
      </p:pic>
      <p:pic>
        <p:nvPicPr>
          <p:cNvPr id="12" name="Imagem 11" descr="Tabela&#10;&#10;O conteúdo gerado por IA pode estar incorreto.">
            <a:extLst>
              <a:ext uri="{FF2B5EF4-FFF2-40B4-BE49-F238E27FC236}">
                <a16:creationId xmlns:a16="http://schemas.microsoft.com/office/drawing/2014/main" id="{201946A6-6D2F-AED8-DFE0-80D6017015B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CFDFE"/>
              </a:clrFrom>
              <a:clrTo>
                <a:srgbClr val="FCFDFE">
                  <a:alpha val="0"/>
                </a:srgbClr>
              </a:clrTo>
            </a:clrChange>
          </a:blip>
          <a:srcRect l="816" t="76129" r="95192" b="10765"/>
          <a:stretch/>
        </p:blipFill>
        <p:spPr>
          <a:xfrm>
            <a:off x="251530" y="3626012"/>
            <a:ext cx="474134" cy="45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9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4" name="TextBox 12">
            <a:extLst>
              <a:ext uri="{FF2B5EF4-FFF2-40B4-BE49-F238E27FC236}">
                <a16:creationId xmlns:a16="http://schemas.microsoft.com/office/drawing/2014/main" id="{C580227C-D561-F66E-A59E-1EFB427734D3}"/>
              </a:ext>
            </a:extLst>
          </p:cNvPr>
          <p:cNvSpPr txBox="1"/>
          <p:nvPr/>
        </p:nvSpPr>
        <p:spPr>
          <a:xfrm>
            <a:off x="1125655" y="468807"/>
            <a:ext cx="9327070" cy="33855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600" spc="300">
              <a:solidFill>
                <a:schemeClr val="tx1">
                  <a:lumMod val="65000"/>
                  <a:lumOff val="35000"/>
                </a:schemeClr>
              </a:solidFill>
              <a:latin typeface="Montserrat Light" panose="00000400000000000000" pitchFamily="50" charset="0"/>
              <a:ea typeface="Montserrat" charset="0"/>
              <a:cs typeface="Montserrat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  <p:sp>
        <p:nvSpPr>
          <p:cNvPr id="9" name="AutoShape 2" descr="Explicação biológica da Hipofosfatemia Ligada ao Cromossomo X (HLX) e estimativas de prevalência no Brasil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D98B7AC9-D501-8488-1E70-1BAE8E65BF30}"/>
              </a:ext>
            </a:extLst>
          </p:cNvPr>
          <p:cNvSpPr txBox="1"/>
          <p:nvPr/>
        </p:nvSpPr>
        <p:spPr>
          <a:xfrm>
            <a:off x="454535" y="301681"/>
            <a:ext cx="9327068" cy="1323439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r>
              <a:rPr lang="pt-BR" sz="4000" b="1" dirty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Tecnologias </a:t>
            </a:r>
            <a:r>
              <a:rPr lang="pt-BR" sz="4000" b="1" dirty="0" smtClean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já avaliadas</a:t>
            </a:r>
            <a:endParaRPr lang="pt-BR" sz="40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  <a:p>
            <a:r>
              <a:rPr lang="pt-BR" sz="4000" b="1" dirty="0" smtClean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Câncer </a:t>
            </a:r>
            <a:r>
              <a:rPr lang="pt-BR" sz="4000" b="1" dirty="0" smtClean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de </a:t>
            </a:r>
            <a:r>
              <a:rPr lang="pt-BR" sz="4000" b="1" dirty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colo </a:t>
            </a:r>
            <a:r>
              <a:rPr lang="pt-BR" sz="4000" b="1" dirty="0" smtClean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do </a:t>
            </a:r>
            <a:r>
              <a:rPr lang="pt-BR" sz="4000" b="1" dirty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útero</a:t>
            </a:r>
            <a:endParaRPr lang="pt-BR" sz="40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pic>
        <p:nvPicPr>
          <p:cNvPr id="13" name="Imagem 12" descr="Tabela&#10;&#10;O conteúdo gerado por IA pode estar incorreto.">
            <a:extLst>
              <a:ext uri="{FF2B5EF4-FFF2-40B4-BE49-F238E27FC236}">
                <a16:creationId xmlns:a16="http://schemas.microsoft.com/office/drawing/2014/main" id="{4F55BC42-96F9-E02D-7358-4601E195B0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85" t="29784" r="1677" b="34412"/>
          <a:stretch/>
        </p:blipFill>
        <p:spPr>
          <a:xfrm>
            <a:off x="155575" y="2547839"/>
            <a:ext cx="11931391" cy="249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0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39F0AF-F04E-DF4B-F086-B02A9C4097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9AE6EF16-7506-FB3A-5CF7-1690C6FD4E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4" name="TextBox 12">
            <a:extLst>
              <a:ext uri="{FF2B5EF4-FFF2-40B4-BE49-F238E27FC236}">
                <a16:creationId xmlns:a16="http://schemas.microsoft.com/office/drawing/2014/main" id="{1E4FFE3F-2A21-A5B3-A4ED-C5F2A2F878B9}"/>
              </a:ext>
            </a:extLst>
          </p:cNvPr>
          <p:cNvSpPr txBox="1"/>
          <p:nvPr/>
        </p:nvSpPr>
        <p:spPr>
          <a:xfrm>
            <a:off x="1125655" y="468807"/>
            <a:ext cx="9327070" cy="33855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600" spc="300">
              <a:solidFill>
                <a:schemeClr val="tx1">
                  <a:lumMod val="65000"/>
                  <a:lumOff val="35000"/>
                </a:schemeClr>
              </a:solidFill>
              <a:latin typeface="Montserrat Light" panose="00000400000000000000" pitchFamily="50" charset="0"/>
              <a:ea typeface="Montserrat" charset="0"/>
              <a:cs typeface="Montserrat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5AAB721-2026-AD5B-C045-48EEBA439B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  <p:sp>
        <p:nvSpPr>
          <p:cNvPr id="9" name="AutoShape 2" descr="Explicação biológica da Hipofosfatemia Ligada ao Cromossomo X (HLX) e estimativas de prevalência no Brasil.">
            <a:extLst>
              <a:ext uri="{FF2B5EF4-FFF2-40B4-BE49-F238E27FC236}">
                <a16:creationId xmlns:a16="http://schemas.microsoft.com/office/drawing/2014/main" id="{7558C06E-1E86-8FC0-D6A1-FBC4783E43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6DF423C4-3309-7848-538F-698D0B167D0D}"/>
              </a:ext>
            </a:extLst>
          </p:cNvPr>
          <p:cNvSpPr txBox="1"/>
          <p:nvPr/>
        </p:nvSpPr>
        <p:spPr>
          <a:xfrm>
            <a:off x="454534" y="301681"/>
            <a:ext cx="9626443" cy="707886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r>
              <a:rPr lang="pt-BR" sz="4000" b="1" dirty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Tecnologias em </a:t>
            </a:r>
            <a:r>
              <a:rPr lang="pt-BR" sz="4000" b="1" dirty="0" smtClean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avaliação pela </a:t>
            </a:r>
            <a:r>
              <a:rPr lang="pt-BR" sz="4000" b="1" dirty="0" err="1" smtClean="0">
                <a:solidFill>
                  <a:srgbClr val="183EFF"/>
                </a:solidFill>
                <a:latin typeface="Montserrat SemiBold"/>
                <a:ea typeface="Montserrat" charset="0"/>
                <a:cs typeface="Montserrat" charset="0"/>
              </a:rPr>
              <a:t>Conitec</a:t>
            </a:r>
            <a:endParaRPr lang="pt-BR" sz="4000" b="1" dirty="0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grpSp>
        <p:nvGrpSpPr>
          <p:cNvPr id="14" name="Agrupar 13"/>
          <p:cNvGrpSpPr/>
          <p:nvPr/>
        </p:nvGrpSpPr>
        <p:grpSpPr>
          <a:xfrm>
            <a:off x="849649" y="1523999"/>
            <a:ext cx="10574710" cy="5110004"/>
            <a:chOff x="454535" y="1142329"/>
            <a:chExt cx="11116576" cy="5390490"/>
          </a:xfrm>
        </p:grpSpPr>
        <p:pic>
          <p:nvPicPr>
            <p:cNvPr id="7" name="Imagem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54535" y="1142329"/>
              <a:ext cx="11116576" cy="5390490"/>
            </a:xfrm>
            <a:prstGeom prst="rect">
              <a:avLst/>
            </a:prstGeom>
          </p:spPr>
        </p:pic>
        <p:pic>
          <p:nvPicPr>
            <p:cNvPr id="12" name="Imagem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94133" y="2392058"/>
              <a:ext cx="3330224" cy="1773541"/>
            </a:xfrm>
            <a:prstGeom prst="rect">
              <a:avLst/>
            </a:prstGeom>
          </p:spPr>
        </p:pic>
        <p:pic>
          <p:nvPicPr>
            <p:cNvPr id="13" name="Imagem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23644" y="2392057"/>
              <a:ext cx="3364089" cy="17735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527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2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89" y="851352"/>
            <a:ext cx="10586912" cy="1612216"/>
            <a:chOff x="7162801" y="550183"/>
            <a:chExt cx="4267201" cy="2149626"/>
          </a:xfrm>
        </p:grpSpPr>
        <p:sp>
          <p:nvSpPr>
            <p:cNvPr id="3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176458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Demandas de </a:t>
              </a:r>
              <a:r>
                <a:rPr lang="en-US" sz="4000" b="1" dirty="0" err="1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diretrizes</a:t>
              </a:r>
              <a:r>
                <a:rPr lang="en-US" sz="4000" b="1" dirty="0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 </a:t>
              </a:r>
              <a:r>
                <a:rPr lang="en-US" sz="4000" b="1" dirty="0" err="1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clínicas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4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2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pt-BR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DECRETOS </a:t>
              </a:r>
              <a:r>
                <a:rPr lang="pt-BR" spc="3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7.508/2011, 7.646/2011 e 11.161/2022</a:t>
              </a:r>
            </a:p>
          </p:txBody>
        </p:sp>
      </p:grp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  <p:pic>
        <p:nvPicPr>
          <p:cNvPr id="17" name="Picture 2" descr="Inbox Icon | Mail Icon - UpLabs">
            <a:extLst>
              <a:ext uri="{FF2B5EF4-FFF2-40B4-BE49-F238E27FC236}">
                <a16:creationId xmlns:a16="http://schemas.microsoft.com/office/drawing/2014/main" id="{4976D002-0733-8152-9889-7AFAAE9B0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934" y="3194828"/>
            <a:ext cx="1580665" cy="1185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tângulo Arredondado 18"/>
          <p:cNvSpPr/>
          <p:nvPr/>
        </p:nvSpPr>
        <p:spPr>
          <a:xfrm>
            <a:off x="4266285" y="2680584"/>
            <a:ext cx="7004189" cy="648900"/>
          </a:xfrm>
          <a:prstGeom prst="roundRect">
            <a:avLst/>
          </a:prstGeom>
          <a:noFill/>
          <a:ln w="38100">
            <a:solidFill>
              <a:srgbClr val="F5B6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Incorporação, alteração ou exclusão de tecnologias</a:t>
            </a:r>
          </a:p>
        </p:txBody>
      </p:sp>
      <p:pic>
        <p:nvPicPr>
          <p:cNvPr id="20" name="Picture 2" descr="Drugs - Free healthcare and medical icons">
            <a:extLst>
              <a:ext uri="{FF2B5EF4-FFF2-40B4-BE49-F238E27FC236}">
                <a16:creationId xmlns:a16="http://schemas.microsoft.com/office/drawing/2014/main" id="{FCBD708F-BA28-3578-AF44-7863F0B17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762" y="2712369"/>
            <a:ext cx="609698" cy="585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tângulo Arredondado 21"/>
          <p:cNvSpPr/>
          <p:nvPr/>
        </p:nvSpPr>
        <p:spPr>
          <a:xfrm>
            <a:off x="4266285" y="3578925"/>
            <a:ext cx="6999992" cy="648900"/>
          </a:xfrm>
          <a:prstGeom prst="roundRect">
            <a:avLst/>
          </a:prstGeom>
          <a:noFill/>
          <a:ln w="38100">
            <a:solidFill>
              <a:srgbClr val="F5B6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Demanda de Área Técnica do Ministério da Saúde</a:t>
            </a:r>
          </a:p>
        </p:txBody>
      </p:sp>
      <p:pic>
        <p:nvPicPr>
          <p:cNvPr id="23" name="Picture 4">
            <a:extLst>
              <a:ext uri="{FF2B5EF4-FFF2-40B4-BE49-F238E27FC236}">
                <a16:creationId xmlns:a16="http://schemas.microsoft.com/office/drawing/2014/main" id="{9881428F-6C2A-2B99-A708-E15421929A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0533" y="3667717"/>
            <a:ext cx="1010796" cy="47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tângulo Arredondado 24"/>
          <p:cNvSpPr/>
          <p:nvPr/>
        </p:nvSpPr>
        <p:spPr>
          <a:xfrm>
            <a:off x="4293988" y="4477266"/>
            <a:ext cx="6972289" cy="648900"/>
          </a:xfrm>
          <a:prstGeom prst="roundRect">
            <a:avLst/>
          </a:prstGeom>
          <a:noFill/>
          <a:ln w="38100">
            <a:solidFill>
              <a:srgbClr val="F5B6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Atualização baseada nas evidências disponíveis </a:t>
            </a:r>
          </a:p>
        </p:txBody>
      </p:sp>
      <p:pic>
        <p:nvPicPr>
          <p:cNvPr id="26" name="Picture 6" descr="Updated - Free arrows icons">
            <a:extLst>
              <a:ext uri="{FF2B5EF4-FFF2-40B4-BE49-F238E27FC236}">
                <a16:creationId xmlns:a16="http://schemas.microsoft.com/office/drawing/2014/main" id="{1540F8A9-B849-2795-3DF7-B68C8F8B92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85" y="4501847"/>
            <a:ext cx="756611" cy="679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55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cxnSp>
        <p:nvCxnSpPr>
          <p:cNvPr id="15" name="Conector reto 14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6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826154" y="596413"/>
            <a:ext cx="6562198" cy="1273662"/>
            <a:chOff x="7162801" y="180850"/>
            <a:chExt cx="4267200" cy="1698220"/>
          </a:xfrm>
        </p:grpSpPr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 err="1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Câncer</a:t>
              </a:r>
              <a:r>
                <a:rPr lang="en-US" sz="4000" b="1" dirty="0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 de </a:t>
              </a:r>
              <a:r>
                <a:rPr lang="en-US" sz="4000" b="1" dirty="0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o</a:t>
              </a:r>
              <a:r>
                <a:rPr lang="en-US" sz="4000" b="1" dirty="0" err="1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vário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8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180850"/>
              <a:ext cx="4267200" cy="86177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DIRETRIZES DIAGNÓSTICAS </a:t>
              </a:r>
              <a:r>
                <a:rPr lang="en-US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E TERAPÊUTICA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19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873572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097091" y="2162511"/>
            <a:ext cx="3553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Em atualização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Montserrat Light" panose="00000400000000000000" pitchFamily="50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415"/>
            <a:ext cx="2233611" cy="104441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5409" y="2776830"/>
            <a:ext cx="7265502" cy="279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9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cxnSp>
        <p:nvCxnSpPr>
          <p:cNvPr id="15" name="Conector reto 14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6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780998" y="873412"/>
            <a:ext cx="7324421" cy="996663"/>
            <a:chOff x="7162801" y="550183"/>
            <a:chExt cx="4267200" cy="1328887"/>
          </a:xfrm>
        </p:grpSpPr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dirty="0" err="1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Câncer</a:t>
              </a:r>
              <a:r>
                <a:rPr lang="en-US" sz="4000" b="1" dirty="0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 de </a:t>
              </a:r>
              <a:r>
                <a:rPr lang="en-US" sz="4000" b="1" dirty="0" err="1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colo</a:t>
              </a:r>
              <a:r>
                <a:rPr lang="en-US" sz="4000" b="1" dirty="0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 do </a:t>
              </a:r>
              <a:r>
                <a:rPr lang="en-US" sz="4000" b="1" dirty="0" err="1" smtClean="0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útero</a:t>
              </a:r>
              <a:endParaRPr lang="en-US" sz="4400" b="1" dirty="0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8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DIRETRIZES CLÍNICAS</a:t>
              </a:r>
              <a:endParaRPr lang="en-US" sz="1600" spc="3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19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828416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097091" y="2162511"/>
            <a:ext cx="63084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6F200"/>
              </a:buClr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Em elaboração (diretrizes novas):</a:t>
            </a:r>
          </a:p>
          <a:p>
            <a:pPr marL="800100" lvl="1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Diretrizes Brasileiras - Parte II</a:t>
            </a:r>
          </a:p>
          <a:p>
            <a:pPr marL="800100" lvl="1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PCDT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Montserrat Light" panose="00000400000000000000" pitchFamily="50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415"/>
            <a:ext cx="2233611" cy="104441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8531" y="2972084"/>
            <a:ext cx="7653866" cy="311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65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D70E9-9278-9705-AF29-8CF7C0643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extLst>
              <a:ext uri="{FF2B5EF4-FFF2-40B4-BE49-F238E27FC236}">
                <a16:creationId xmlns:a16="http://schemas.microsoft.com/office/drawing/2014/main" id="{72C3DF7C-8AE2-8A74-A42B-9D0B6704B8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4" name="TextBox 12">
            <a:extLst>
              <a:ext uri="{FF2B5EF4-FFF2-40B4-BE49-F238E27FC236}">
                <a16:creationId xmlns:a16="http://schemas.microsoft.com/office/drawing/2014/main" id="{A595B6D8-15D9-EC71-F21F-E62A31A090FD}"/>
              </a:ext>
            </a:extLst>
          </p:cNvPr>
          <p:cNvSpPr txBox="1"/>
          <p:nvPr/>
        </p:nvSpPr>
        <p:spPr>
          <a:xfrm>
            <a:off x="1125655" y="468807"/>
            <a:ext cx="9327070" cy="338553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600" spc="300">
              <a:solidFill>
                <a:schemeClr val="tx1">
                  <a:lumMod val="65000"/>
                  <a:lumOff val="35000"/>
                </a:schemeClr>
              </a:solidFill>
              <a:latin typeface="Montserrat Light" panose="00000400000000000000" pitchFamily="50" charset="0"/>
              <a:ea typeface="Montserrat" charset="0"/>
              <a:cs typeface="Montserrat" charset="0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4CFD76C-C36B-D5A6-345E-03CCD276E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  <p:sp>
        <p:nvSpPr>
          <p:cNvPr id="9" name="AutoShape 2" descr="Explicação biológica da Hipofosfatemia Ligada ao Cromossomo X (HLX) e estimativas de prevalência no Brasil.">
            <a:extLst>
              <a:ext uri="{FF2B5EF4-FFF2-40B4-BE49-F238E27FC236}">
                <a16:creationId xmlns:a16="http://schemas.microsoft.com/office/drawing/2014/main" id="{7C868E58-B5AE-8672-B441-D59A5567CD0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3" name="Imagem 2" descr="Interface gráfica do usuário, Texto&#10;&#10;O conteúdo gerado por IA pode estar incorreto.">
            <a:extLst>
              <a:ext uri="{FF2B5EF4-FFF2-40B4-BE49-F238E27FC236}">
                <a16:creationId xmlns:a16="http://schemas.microsoft.com/office/drawing/2014/main" id="{17C5DC96-D262-0024-9D92-C7E62B427B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25" t="5404" r="1951" b="19753"/>
          <a:stretch>
            <a:fillRect/>
          </a:stretch>
        </p:blipFill>
        <p:spPr>
          <a:xfrm>
            <a:off x="310797" y="963259"/>
            <a:ext cx="11640014" cy="5132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32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415"/>
            <a:ext cx="2233611" cy="1044419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93" y="175096"/>
            <a:ext cx="905070" cy="905070"/>
          </a:xfrm>
          <a:prstGeom prst="rect">
            <a:avLst/>
          </a:prstGeom>
        </p:spPr>
      </p:pic>
      <p:grpSp>
        <p:nvGrpSpPr>
          <p:cNvPr id="2" name="Agrupar 1"/>
          <p:cNvGrpSpPr/>
          <p:nvPr/>
        </p:nvGrpSpPr>
        <p:grpSpPr>
          <a:xfrm>
            <a:off x="-18662" y="2491989"/>
            <a:ext cx="12192000" cy="1874022"/>
            <a:chOff x="-18662" y="2619375"/>
            <a:chExt cx="12192000" cy="1874022"/>
          </a:xfrm>
        </p:grpSpPr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4031" y="2619375"/>
              <a:ext cx="7503938" cy="1588212"/>
            </a:xfrm>
            <a:prstGeom prst="rect">
              <a:avLst/>
            </a:prstGeom>
          </p:spPr>
        </p:pic>
        <p:sp>
          <p:nvSpPr>
            <p:cNvPr id="7" name="CaixaDeTexto 6"/>
            <p:cNvSpPr txBox="1"/>
            <p:nvPr/>
          </p:nvSpPr>
          <p:spPr>
            <a:xfrm>
              <a:off x="-18662" y="4093287"/>
              <a:ext cx="12192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u="sng">
                  <a:solidFill>
                    <a:schemeClr val="bg1"/>
                  </a:solidFill>
                  <a:latin typeface="Montserrat ExtraBold" panose="00000900000000000000" pitchFamily="50" charset="0"/>
                </a:rPr>
                <a:t>conitec@saude.gov.br</a:t>
              </a:r>
            </a:p>
          </p:txBody>
        </p:sp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21E82BBD-3954-DFE8-9C5E-288AE8B365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" y="3898900"/>
            <a:ext cx="27940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>
            <a:extLst>
              <a:ext uri="{FF2B5EF4-FFF2-40B4-BE49-F238E27FC236}">
                <a16:creationId xmlns:a16="http://schemas.microsoft.com/office/drawing/2014/main" id="{7CCDFC68-995B-57A6-F90D-8AEE12D0B19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7" b="1134"/>
          <a:stretch/>
        </p:blipFill>
        <p:spPr>
          <a:xfrm>
            <a:off x="-103517" y="-21265"/>
            <a:ext cx="12313401" cy="6921796"/>
          </a:xfrm>
          <a:prstGeom prst="rect">
            <a:avLst/>
          </a:prstGeom>
        </p:spPr>
      </p:pic>
      <p:sp>
        <p:nvSpPr>
          <p:cNvPr id="19" name="Retângulo 18">
            <a:extLst>
              <a:ext uri="{FF2B5EF4-FFF2-40B4-BE49-F238E27FC236}">
                <a16:creationId xmlns:a16="http://schemas.microsoft.com/office/drawing/2014/main" id="{F47AF4CE-789F-6ECE-7873-D3F1BEFFCF68}"/>
              </a:ext>
            </a:extLst>
          </p:cNvPr>
          <p:cNvSpPr/>
          <p:nvPr/>
        </p:nvSpPr>
        <p:spPr>
          <a:xfrm>
            <a:off x="1462119" y="705989"/>
            <a:ext cx="4662636" cy="5446023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BC3D5DF1-2D2C-FEFB-4878-51A430A6322F}"/>
              </a:ext>
            </a:extLst>
          </p:cNvPr>
          <p:cNvSpPr>
            <a:spLocks/>
          </p:cNvSpPr>
          <p:nvPr/>
        </p:nvSpPr>
        <p:spPr bwMode="auto">
          <a:xfrm>
            <a:off x="1790908" y="2344056"/>
            <a:ext cx="4148896" cy="2423142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0" y="0"/>
                </a:moveTo>
                <a:lnTo>
                  <a:pt x="21599" y="0"/>
                </a:lnTo>
                <a:lnTo>
                  <a:pt x="21599" y="21600"/>
                </a:lnTo>
                <a:lnTo>
                  <a:pt x="0" y="21600"/>
                </a:lnTo>
                <a:close/>
              </a:path>
            </a:pathLst>
          </a:cu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 cmpd="sng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50800" tIns="50800" rIns="50800" bIns="50800" anchor="t"/>
          <a:lstStyle>
            <a:lvl1pPr eaLnBrk="0" hangingPunct="0"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1pPr>
            <a:lvl2pPr marL="742950" indent="-285750" eaLnBrk="0" hangingPunct="0"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2pPr>
            <a:lvl3pPr marL="1143000" indent="-228600" eaLnBrk="0" hangingPunct="0"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3pPr>
            <a:lvl4pPr marL="1600200" indent="-228600" eaLnBrk="0" hangingPunct="0"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4pPr>
            <a:lvl5pPr marL="2057400" indent="-228600" eaLnBrk="0" hangingPunct="0"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5pPr>
            <a:lvl6pPr marL="25146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6pPr>
            <a:lvl7pPr marL="29718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7pPr>
            <a:lvl8pPr marL="34290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8pPr>
            <a:lvl9pPr marL="3886200" indent="-228600" defTabSz="825500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panose="020B0502020104020203" pitchFamily="34" charset="-79"/>
                <a:ea typeface="ＭＳ Ｐゴシック" panose="020B0600070205080204" pitchFamily="34" charset="-128"/>
                <a:sym typeface="Gill Sans" panose="020B0502020104020203" pitchFamily="34" charset="-79"/>
              </a:defRPr>
            </a:lvl9pPr>
          </a:lstStyle>
          <a:p>
            <a:r>
              <a:rPr lang="pt-BR" sz="1800">
                <a:solidFill>
                  <a:schemeClr val="bg1"/>
                </a:solidFill>
                <a:latin typeface="Montserrat" panose="00000500000000000000" pitchFamily="50" charset="0"/>
              </a:rPr>
              <a:t>A Conitec é um órgão colegiado permanente, integrante da estrutura do Ministério da Saúde, e tem por objetivo assessorar a Pasta nas atribuições relativas à incorporação, exclusão ou alteração de tecnologias em saúde, pelo SUS, bem como na constituição ou alteração de Protocolos Clínicos e Diretrizes Terapêuticas (PCDT).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2B5F8B0B-1677-7698-1B61-669C79BA4CF1}"/>
              </a:ext>
            </a:extLst>
          </p:cNvPr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5531" y="5367485"/>
            <a:ext cx="304605" cy="1062000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636A0DAC-F7AB-8785-307B-4B52D25076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71" y="5491937"/>
            <a:ext cx="885239" cy="937548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09722FA-D9CC-D429-2C43-0F31AB6BE2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557" y="284671"/>
            <a:ext cx="885239" cy="937548"/>
          </a:xfrm>
          <a:prstGeom prst="rect">
            <a:avLst/>
          </a:prstGeom>
        </p:spPr>
      </p:pic>
      <p:grpSp>
        <p:nvGrpSpPr>
          <p:cNvPr id="2" name="Agrupar 1"/>
          <p:cNvGrpSpPr/>
          <p:nvPr/>
        </p:nvGrpSpPr>
        <p:grpSpPr>
          <a:xfrm>
            <a:off x="1789567" y="1285731"/>
            <a:ext cx="4631627" cy="934959"/>
            <a:chOff x="1717648" y="859904"/>
            <a:chExt cx="4631627" cy="934959"/>
          </a:xfrm>
        </p:grpSpPr>
        <p:sp>
          <p:nvSpPr>
            <p:cNvPr id="9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1717648" y="1086977"/>
              <a:ext cx="4631626" cy="707886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err="1">
                  <a:solidFill>
                    <a:schemeClr val="bg1"/>
                  </a:solidFill>
                  <a:latin typeface="Montserrat" panose="00000500000000000000" pitchFamily="50" charset="0"/>
                  <a:ea typeface="Montserrat" charset="0"/>
                  <a:cs typeface="Montserrat" charset="0"/>
                </a:rPr>
                <a:t>Conitec</a:t>
              </a:r>
              <a:endParaRPr lang="en-US" sz="4400" b="1">
                <a:solidFill>
                  <a:schemeClr val="bg1"/>
                </a:solidFill>
                <a:latin typeface="Montserrat" panose="000005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0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1717648" y="859904"/>
              <a:ext cx="4631627" cy="36933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>
                  <a:solidFill>
                    <a:schemeClr val="bg1"/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ESTRUTURA</a:t>
              </a:r>
              <a:endParaRPr lang="en-US" sz="1600" spc="300">
                <a:solidFill>
                  <a:schemeClr val="bg1"/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pic>
        <p:nvPicPr>
          <p:cNvPr id="12" name="Imagem 11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415"/>
            <a:ext cx="2233611" cy="104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719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305439503"/>
              </p:ext>
            </p:extLst>
          </p:nvPr>
        </p:nvGraphicFramePr>
        <p:xfrm>
          <a:off x="599060" y="1091316"/>
          <a:ext cx="10931524" cy="53602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3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6291071" cy="996663"/>
            <a:chOff x="7162801" y="550183"/>
            <a:chExt cx="4267200" cy="1328887"/>
          </a:xfrm>
        </p:grpSpPr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Estrutura</a:t>
              </a:r>
              <a:endParaRPr lang="en-US" sz="4400" b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5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CONITEC</a:t>
              </a:r>
              <a:endPara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6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/>
          <p:cNvPicPr>
            <a:picLocks noChangeAspect="1"/>
          </p:cNvPicPr>
          <p:nvPr/>
        </p:nvPicPr>
        <p:blipFill>
          <a:blip r:embed="rId9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35" y="2759352"/>
            <a:ext cx="2049156" cy="2049156"/>
          </a:xfrm>
          <a:prstGeom prst="rect">
            <a:avLst/>
          </a:prstGeom>
        </p:spPr>
      </p:pic>
      <p:sp>
        <p:nvSpPr>
          <p:cNvPr id="8" name="Seta para Baixo 7"/>
          <p:cNvSpPr/>
          <p:nvPr/>
        </p:nvSpPr>
        <p:spPr>
          <a:xfrm>
            <a:off x="9267024" y="5446937"/>
            <a:ext cx="194476" cy="278074"/>
          </a:xfrm>
          <a:prstGeom prst="downArrow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45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cxnSp>
        <p:nvCxnSpPr>
          <p:cNvPr id="10" name="Conector reto 9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1033907" y="742058"/>
            <a:ext cx="6291070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4000" b="1" err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Comitês</a:t>
            </a:r>
            <a:endParaRPr lang="en-US" sz="4400" b="1">
              <a:solidFill>
                <a:srgbClr val="183EFF"/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cxnSp>
        <p:nvCxnSpPr>
          <p:cNvPr id="17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097090" y="1452942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1040310" y="1495524"/>
            <a:ext cx="1011137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Criação de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3 Comitês Temáticos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responsáveis pela emissão de relatórios e pareceres conclusivos destinados a assessorar o Ministério da Saúde:</a:t>
            </a:r>
          </a:p>
          <a:p>
            <a:pPr algn="just"/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  <a:ea typeface="Cooper Hewitt" pitchFamily="50" charset="0"/>
            </a:endParaRPr>
          </a:p>
          <a:p>
            <a:pPr algn="just"/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Cada Comitê da CONITEC é composto por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dezessete membros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, com direito a 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voto (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Decreto 12.716/2025) que  inclui uma cadeira rotativa para organizações da sociedade civil (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OSCs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)</a:t>
            </a:r>
          </a:p>
          <a:p>
            <a:pPr algn="just"/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  <a:ea typeface="Cooper Hewitt" pitchFamily="50" charset="0"/>
            </a:endParaRPr>
          </a:p>
          <a:p>
            <a:pPr marL="514350" indent="-514350" algn="just">
              <a:buClr>
                <a:srgbClr val="0000FF"/>
              </a:buClr>
              <a:buFont typeface="+mj-lt"/>
              <a:buAutoNum type="romanU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na incorporação, exclusão ou alteração, pelo SUS, de tecnologias em saúde; </a:t>
            </a:r>
          </a:p>
          <a:p>
            <a:pPr marL="514350" indent="-514350" algn="just">
              <a:buClr>
                <a:srgbClr val="0000FF"/>
              </a:buClr>
              <a:buFont typeface="+mj-lt"/>
              <a:buAutoNum type="romanUcPeriod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  <a:ea typeface="Cooper Hewitt" pitchFamily="50" charset="0"/>
            </a:endParaRPr>
          </a:p>
          <a:p>
            <a:pPr marL="514350" indent="-514350" algn="just">
              <a:buClr>
                <a:srgbClr val="0000FF"/>
              </a:buClr>
              <a:buFont typeface="+mj-lt"/>
              <a:buAutoNum type="romanUcPeriod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na constituição ou alteração de Protocolos Clínicos e Diretrizes Terapêuticas (PCDT); e</a:t>
            </a:r>
          </a:p>
          <a:p>
            <a:pPr marL="514350" indent="-514350" algn="just">
              <a:buClr>
                <a:srgbClr val="0000FF"/>
              </a:buClr>
              <a:buFont typeface="+mj-lt"/>
              <a:buAutoNum type="romanUcPeriod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0"/>
              <a:ea typeface="Cooper Hewitt" pitchFamily="50" charset="0"/>
            </a:endParaRPr>
          </a:p>
          <a:p>
            <a:pPr marL="514350" indent="-514350" algn="just">
              <a:buClr>
                <a:srgbClr val="0000FF"/>
              </a:buClr>
              <a:buFont typeface="+mj-lt"/>
              <a:buAutoNum type="romanUcPeriod"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na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  <a:ea typeface="Cooper Hewitt" pitchFamily="50" charset="0"/>
              </a:rPr>
              <a:t>atualização da RENAME.</a:t>
            </a:r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28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8392350" cy="996663"/>
            <a:chOff x="7162801" y="550183"/>
            <a:chExt cx="4267200" cy="1328887"/>
          </a:xfrm>
        </p:grpSpPr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Composição</a:t>
              </a:r>
              <a:r>
                <a:rPr lang="en-US" sz="4000" b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 dos </a:t>
              </a:r>
              <a:r>
                <a:rPr lang="en-US" sz="4000" b="1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Comitês</a:t>
              </a:r>
              <a:endParaRPr lang="en-US" sz="4400" b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5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DECRETO Nº 12.716/2025</a:t>
              </a:r>
              <a:endPara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6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Arredondado 16"/>
          <p:cNvSpPr/>
          <p:nvPr/>
        </p:nvSpPr>
        <p:spPr>
          <a:xfrm>
            <a:off x="3191856" y="2214179"/>
            <a:ext cx="8244968" cy="4277656"/>
          </a:xfrm>
          <a:prstGeom prst="roundRect">
            <a:avLst>
              <a:gd name="adj" fmla="val 10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68C738A0-251B-2188-6048-D6D005A40549}"/>
              </a:ext>
            </a:extLst>
          </p:cNvPr>
          <p:cNvSpPr txBox="1"/>
          <p:nvPr/>
        </p:nvSpPr>
        <p:spPr>
          <a:xfrm>
            <a:off x="627871" y="2947347"/>
            <a:ext cx="2300166" cy="186204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1500" b="1">
                <a:solidFill>
                  <a:srgbClr val="183EFF"/>
                </a:solidFill>
                <a:latin typeface="Montserrat ExtraBold" panose="00000900000000000000" pitchFamily="50" charset="0"/>
                <a:ea typeface="Montserrat" charset="0"/>
                <a:cs typeface="Montserrat" charset="0"/>
              </a:rPr>
              <a:t>17</a:t>
            </a:r>
            <a:endParaRPr lang="en-US" sz="4400" b="1" spc="300">
              <a:solidFill>
                <a:srgbClr val="183EFF"/>
              </a:solidFill>
              <a:latin typeface="Montserrat ExtraBold" panose="00000900000000000000" pitchFamily="50" charset="0"/>
              <a:ea typeface="Montserrat" charset="0"/>
              <a:cs typeface="Montserrat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7459784" y="2257453"/>
            <a:ext cx="375910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Agência Nacional de Saúde Suplementar (ANS)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Agência Nacional de Vigilância Sanitária (ANVISA)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Associação Médica Brasileira (AMB)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Conselho Nacional de Saúde (CNS)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Conselho Nacional de Secretários de Saúde (CONASS)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Conselho Nacional de Secretarias Municipais de Saúde (CONASEMS)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Conselho Federal de Medicina (CFM)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Núcleo de Avaliação de Tecnologias em Saúde (NATS)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Organização da Sociedade Civil (OSC)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3437218" y="2214179"/>
            <a:ext cx="3811576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Representantes das 8 secretarias do MS</a:t>
            </a:r>
          </a:p>
          <a:p>
            <a:pPr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Sec. de Ciência, Tecnologia e Inovação em </a:t>
            </a:r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Saúde(SCTIE)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0"/>
              <a:ea typeface="Calibri"/>
              <a:cs typeface="Calibri"/>
            </a:endParaRPr>
          </a:p>
          <a:p>
            <a:pPr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Secretaria-Executiva (SE)</a:t>
            </a:r>
          </a:p>
          <a:p>
            <a:pPr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Sec. de Saúde Indígena (SESAI)</a:t>
            </a:r>
          </a:p>
          <a:p>
            <a:pPr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Sec. de Atenção Especializada à Saúde (SAES)</a:t>
            </a:r>
          </a:p>
          <a:p>
            <a:pPr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Sec. de Vigilância em Saúde e Ambiente (SVSA)</a:t>
            </a:r>
          </a:p>
          <a:p>
            <a:pPr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Sec. de Atenção Primária à Saúde (SAPS)</a:t>
            </a:r>
          </a:p>
          <a:p>
            <a:pPr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Sec. de Gestão do Trabalho e da Educação na Saúde (SGTES)</a:t>
            </a:r>
          </a:p>
          <a:p>
            <a:pPr lvl="1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Secretaria de informação e Saúde Digital (SEIDIGI)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575042" y="4575211"/>
            <a:ext cx="2405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(cada Comitê)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sp>
        <p:nvSpPr>
          <p:cNvPr id="22" name="Colchete Esquerdo 21"/>
          <p:cNvSpPr/>
          <p:nvPr/>
        </p:nvSpPr>
        <p:spPr>
          <a:xfrm>
            <a:off x="2761893" y="2432016"/>
            <a:ext cx="144739" cy="3070760"/>
          </a:xfrm>
          <a:prstGeom prst="leftBracket">
            <a:avLst/>
          </a:prstGeom>
          <a:ln>
            <a:solidFill>
              <a:srgbClr val="03C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A05542-4CAC-7A72-F15E-05C874A20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id="{CD1678ED-E9F2-E97A-6BC9-2A9C9D4003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Group 10">
            <a:extLst>
              <a:ext uri="{FF2B5EF4-FFF2-40B4-BE49-F238E27FC236}">
                <a16:creationId xmlns:a16="http://schemas.microsoft.com/office/drawing/2014/main" id="{45191362-436F-7763-5A72-F6BBDE67331A}"/>
              </a:ext>
            </a:extLst>
          </p:cNvPr>
          <p:cNvGrpSpPr/>
          <p:nvPr/>
        </p:nvGrpSpPr>
        <p:grpSpPr>
          <a:xfrm>
            <a:off x="1097090" y="851352"/>
            <a:ext cx="8392350" cy="996663"/>
            <a:chOff x="7162801" y="550183"/>
            <a:chExt cx="4267200" cy="1328887"/>
          </a:xfrm>
        </p:grpSpPr>
        <p:sp>
          <p:nvSpPr>
            <p:cNvPr id="4" name="TextBox 11">
              <a:extLst>
                <a:ext uri="{FF2B5EF4-FFF2-40B4-BE49-F238E27FC236}">
                  <a16:creationId xmlns:a16="http://schemas.microsoft.com/office/drawing/2014/main" id="{FB8033B9-0A0C-7BDA-C7D8-C1D472E2395F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Composição</a:t>
              </a:r>
              <a:r>
                <a:rPr lang="en-US" sz="4000" b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 dos </a:t>
              </a:r>
              <a:r>
                <a:rPr lang="en-US" sz="4000" b="1" err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Comitês</a:t>
              </a:r>
              <a:endParaRPr lang="en-US" sz="4400" b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5" name="TextBox 12">
              <a:extLst>
                <a:ext uri="{FF2B5EF4-FFF2-40B4-BE49-F238E27FC236}">
                  <a16:creationId xmlns:a16="http://schemas.microsoft.com/office/drawing/2014/main" id="{32900450-6892-279C-FA8B-B1D953AFF817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DECRETO Nº 12.716/2025</a:t>
              </a:r>
              <a:endPara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6" name="Straight Connector 13">
            <a:extLst>
              <a:ext uri="{FF2B5EF4-FFF2-40B4-BE49-F238E27FC236}">
                <a16:creationId xmlns:a16="http://schemas.microsoft.com/office/drawing/2014/main" id="{35E1BE56-0663-077E-120B-7E8EDF50B7EC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tângulo Arredondado 16">
            <a:extLst>
              <a:ext uri="{FF2B5EF4-FFF2-40B4-BE49-F238E27FC236}">
                <a16:creationId xmlns:a16="http://schemas.microsoft.com/office/drawing/2014/main" id="{DA9D1293-71D5-FE9E-F549-056F229AAEDA}"/>
              </a:ext>
            </a:extLst>
          </p:cNvPr>
          <p:cNvSpPr/>
          <p:nvPr/>
        </p:nvSpPr>
        <p:spPr>
          <a:xfrm>
            <a:off x="3033695" y="2947347"/>
            <a:ext cx="8244968" cy="1862048"/>
          </a:xfrm>
          <a:prstGeom prst="roundRect">
            <a:avLst>
              <a:gd name="adj" fmla="val 1041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020BEF80-46F7-1D93-D02F-2F0FC52B0B11}"/>
              </a:ext>
            </a:extLst>
          </p:cNvPr>
          <p:cNvSpPr txBox="1"/>
          <p:nvPr/>
        </p:nvSpPr>
        <p:spPr>
          <a:xfrm>
            <a:off x="627871" y="2947347"/>
            <a:ext cx="2300166" cy="186204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11500" b="1">
                <a:solidFill>
                  <a:srgbClr val="183EFF"/>
                </a:solidFill>
                <a:latin typeface="Montserrat ExtraBold" panose="00000900000000000000" pitchFamily="50" charset="0"/>
                <a:ea typeface="Montserrat" charset="0"/>
                <a:cs typeface="Montserrat" charset="0"/>
              </a:rPr>
              <a:t>3</a:t>
            </a:r>
            <a:endParaRPr lang="en-US" sz="4400" b="1" spc="300">
              <a:solidFill>
                <a:srgbClr val="183EFF"/>
              </a:solidFill>
              <a:latin typeface="Montserrat ExtraBold" panose="00000900000000000000" pitchFamily="50" charset="0"/>
              <a:ea typeface="Montserrat" charset="0"/>
              <a:cs typeface="Montserrat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0FA7A75-2815-F1FF-6C8F-65D0F0C45AA1}"/>
              </a:ext>
            </a:extLst>
          </p:cNvPr>
          <p:cNvSpPr txBox="1"/>
          <p:nvPr/>
        </p:nvSpPr>
        <p:spPr>
          <a:xfrm>
            <a:off x="3268684" y="3284123"/>
            <a:ext cx="5654631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Aft>
                <a:spcPts val="600"/>
              </a:spcAft>
            </a:pPr>
            <a:r>
              <a:rPr lang="pt-BR" sz="14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MEMBROS OUVINTES</a:t>
            </a: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: 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Conselho Nacional de Justiça (CNJ)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Conselho Nacional do Ministério Público (CNMP)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0"/>
                <a:ea typeface="Calibri"/>
                <a:cs typeface="Calibri"/>
              </a:rPr>
              <a:t>Conselho Superior da Defensoria Pública (CSDP)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474E772A-58BB-F946-C00C-C2AE93E7A3D5}"/>
              </a:ext>
            </a:extLst>
          </p:cNvPr>
          <p:cNvSpPr txBox="1"/>
          <p:nvPr/>
        </p:nvSpPr>
        <p:spPr>
          <a:xfrm>
            <a:off x="575042" y="4575211"/>
            <a:ext cx="2405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>
                <a:solidFill>
                  <a:schemeClr val="tx1">
                    <a:lumMod val="50000"/>
                    <a:lumOff val="50000"/>
                  </a:schemeClr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rPr>
              <a:t>(cada Comitê)</a:t>
            </a:r>
            <a:endParaRPr lang="en-US" sz="1200">
              <a:solidFill>
                <a:schemeClr val="tx1">
                  <a:lumMod val="50000"/>
                  <a:lumOff val="50000"/>
                </a:schemeClr>
              </a:solidFill>
              <a:latin typeface="Montserrat SemiBold" panose="00000700000000000000" pitchFamily="50" charset="0"/>
              <a:ea typeface="Montserrat" charset="0"/>
              <a:cs typeface="Montserrat" charset="0"/>
            </a:endParaRPr>
          </a:p>
        </p:txBody>
      </p:sp>
      <p:sp>
        <p:nvSpPr>
          <p:cNvPr id="22" name="Colchete Esquerdo 21">
            <a:extLst>
              <a:ext uri="{FF2B5EF4-FFF2-40B4-BE49-F238E27FC236}">
                <a16:creationId xmlns:a16="http://schemas.microsoft.com/office/drawing/2014/main" id="{46618B48-3AF1-F66F-93E7-E0796481D08B}"/>
              </a:ext>
            </a:extLst>
          </p:cNvPr>
          <p:cNvSpPr/>
          <p:nvPr/>
        </p:nvSpPr>
        <p:spPr>
          <a:xfrm>
            <a:off x="2743200" y="2743200"/>
            <a:ext cx="237665" cy="2266787"/>
          </a:xfrm>
          <a:prstGeom prst="leftBracket">
            <a:avLst/>
          </a:prstGeom>
          <a:ln>
            <a:solidFill>
              <a:srgbClr val="03C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58BAC349-14E1-13D5-B022-5C398759EA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07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2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51352"/>
            <a:ext cx="8392350" cy="996663"/>
            <a:chOff x="7162801" y="550183"/>
            <a:chExt cx="4267200" cy="1328887"/>
          </a:xfrm>
        </p:grpSpPr>
        <p:sp>
          <p:nvSpPr>
            <p:cNvPr id="3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Incorporação de Tecnologias</a:t>
              </a:r>
              <a:endParaRPr lang="en-US" sz="4400" b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4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REGRAS</a:t>
              </a:r>
              <a:endPara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5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767408" y="5377421"/>
            <a:ext cx="4536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tx1">
                  <a:lumMod val="75000"/>
                  <a:lumOff val="25000"/>
                </a:schemeClr>
              </a:buClr>
              <a:buSzPct val="100000"/>
            </a:pPr>
            <a:r>
              <a:rPr lang="pt-BR" sz="135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De acordo com a Lei nº 12.401/2011, o prazo é de </a:t>
            </a:r>
            <a:r>
              <a:rPr lang="pt-BR" sz="135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180 dias </a:t>
            </a:r>
            <a:r>
              <a:rPr lang="pt-BR" sz="135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para a conclusão de pedidos recebidos pela </a:t>
            </a:r>
            <a:r>
              <a:rPr lang="pt-BR" sz="1350" err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Conitec</a:t>
            </a:r>
            <a:r>
              <a:rPr lang="pt-BR" sz="135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, prorrogáveis </a:t>
            </a:r>
            <a:r>
              <a:rPr lang="pt-BR" sz="135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por mais 90 dias</a:t>
            </a:r>
            <a:r>
              <a:rPr lang="pt-BR" sz="135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.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6888088" y="5377421"/>
            <a:ext cx="4608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Clr>
                <a:schemeClr val="tx1">
                  <a:lumMod val="75000"/>
                  <a:lumOff val="25000"/>
                </a:schemeClr>
              </a:buClr>
              <a:buSzPct val="100000"/>
            </a:pPr>
            <a:r>
              <a:rPr lang="pt-BR" sz="135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De acordo com o Decreto nº 7.646/2011, após publicação de portaria de incorporação de uma tecnologia, ainda existe um </a:t>
            </a:r>
            <a:r>
              <a:rPr lang="pt-BR" sz="1350" b="1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prazo máximo de 180 dias </a:t>
            </a:r>
            <a:r>
              <a:rPr lang="pt-BR" sz="135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50" charset="0"/>
              </a:rPr>
              <a:t>para que esta seja ofertada no SUS.</a:t>
            </a:r>
          </a:p>
        </p:txBody>
      </p:sp>
      <p:grpSp>
        <p:nvGrpSpPr>
          <p:cNvPr id="8" name="Agrupar 7"/>
          <p:cNvGrpSpPr/>
          <p:nvPr/>
        </p:nvGrpSpPr>
        <p:grpSpPr>
          <a:xfrm>
            <a:off x="508716" y="2417907"/>
            <a:ext cx="11174568" cy="3086260"/>
            <a:chOff x="508716" y="2417907"/>
            <a:chExt cx="11174568" cy="3086260"/>
          </a:xfrm>
        </p:grpSpPr>
        <p:pic>
          <p:nvPicPr>
            <p:cNvPr id="9" name="Imagem 8"/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rgbClr val="0000FF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508716" y="2417907"/>
              <a:ext cx="11174568" cy="3086260"/>
            </a:xfrm>
            <a:prstGeom prst="rect">
              <a:avLst/>
            </a:prstGeom>
            <a:effectLst>
              <a:outerShdw blurRad="50800" dist="38100" dir="2700000" algn="tl" rotWithShape="0">
                <a:schemeClr val="bg1">
                  <a:lumMod val="85000"/>
                  <a:alpha val="40000"/>
                </a:schemeClr>
              </a:outerShdw>
            </a:effectLst>
          </p:spPr>
        </p:pic>
        <p:grpSp>
          <p:nvGrpSpPr>
            <p:cNvPr id="10" name="Agrupar 9"/>
            <p:cNvGrpSpPr/>
            <p:nvPr/>
          </p:nvGrpSpPr>
          <p:grpSpPr>
            <a:xfrm>
              <a:off x="5643465" y="3970368"/>
              <a:ext cx="886408" cy="886408"/>
              <a:chOff x="5643465" y="3970368"/>
              <a:chExt cx="886408" cy="886408"/>
            </a:xfrm>
          </p:grpSpPr>
          <p:sp>
            <p:nvSpPr>
              <p:cNvPr id="11" name="Elipse 10"/>
              <p:cNvSpPr/>
              <p:nvPr/>
            </p:nvSpPr>
            <p:spPr>
              <a:xfrm>
                <a:off x="5643465" y="3970368"/>
                <a:ext cx="886408" cy="88640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2" name="CaixaDeTexto 11"/>
              <p:cNvSpPr txBox="1"/>
              <p:nvPr/>
            </p:nvSpPr>
            <p:spPr>
              <a:xfrm>
                <a:off x="5768827" y="4251989"/>
                <a:ext cx="654346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t-BR" sz="1500" b="1" dirty="0">
                    <a:solidFill>
                      <a:srgbClr val="004D4D"/>
                    </a:solidFill>
                    <a:latin typeface="Arial Black" panose="020B0A04020102020204" pitchFamily="34" charset="0"/>
                  </a:rPr>
                  <a:t>DOU</a:t>
                </a:r>
              </a:p>
            </p:txBody>
          </p:sp>
        </p:grp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838"/>
            <a:ext cx="2233611" cy="104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81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cxnSp>
        <p:nvCxnSpPr>
          <p:cNvPr id="15" name="Conector reto 14"/>
          <p:cNvCxnSpPr/>
          <p:nvPr/>
        </p:nvCxnSpPr>
        <p:spPr>
          <a:xfrm>
            <a:off x="11469826" y="6424613"/>
            <a:ext cx="0" cy="92868"/>
          </a:xfrm>
          <a:prstGeom prst="line">
            <a:avLst/>
          </a:prstGeom>
          <a:ln cap="rnd">
            <a:solidFill>
              <a:schemeClr val="bg2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16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97090" y="873412"/>
            <a:ext cx="6291071" cy="996663"/>
            <a:chOff x="7162801" y="550183"/>
            <a:chExt cx="4267200" cy="1328887"/>
          </a:xfrm>
        </p:grpSpPr>
        <p:sp>
          <p:nvSpPr>
            <p:cNvPr id="17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94385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4000" b="1">
                  <a:solidFill>
                    <a:srgbClr val="183EFF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ATS</a:t>
              </a:r>
              <a:endParaRPr lang="en-US" sz="4400" b="1">
                <a:solidFill>
                  <a:srgbClr val="183EFF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18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>
                  <a:solidFill>
                    <a:schemeClr val="tx1">
                      <a:lumMod val="65000"/>
                      <a:lumOff val="35000"/>
                    </a:schemeClr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RELATÓRIOS TÉCNICOS</a:t>
              </a:r>
              <a:endParaRPr lang="en-US" sz="1600" spc="30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19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144508" y="1917523"/>
            <a:ext cx="1103299" cy="0"/>
          </a:xfrm>
          <a:prstGeom prst="line">
            <a:avLst/>
          </a:prstGeom>
          <a:ln w="53975">
            <a:solidFill>
              <a:srgbClr val="183E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097091" y="2162511"/>
            <a:ext cx="606571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Doença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Tecnologia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Análise das evidências apresentadas pelo demandante (evidências clínicas, avaliação econômica e impacto orçamentário)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Busca e Análise de Evidências 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Experiências internacionais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Monitoramento do Horizonte Tecnológico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Perspectiva do Paciente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Recomendação da Conitec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Consulta Pública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Deliberação Final</a:t>
            </a:r>
          </a:p>
          <a:p>
            <a:pPr marL="342900" indent="-342900">
              <a:buClr>
                <a:srgbClr val="06F200"/>
              </a:buClr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Light" panose="00000400000000000000" pitchFamily="50" charset="0"/>
              </a:rPr>
              <a:t>Decisão</a:t>
            </a:r>
          </a:p>
        </p:txBody>
      </p:sp>
      <p:pic>
        <p:nvPicPr>
          <p:cNvPr id="21" name="Imagem 20"/>
          <p:cNvPicPr/>
          <p:nvPr/>
        </p:nvPicPr>
        <p:blipFill rotWithShape="1">
          <a:blip r:embed="rId3"/>
          <a:srcRect l="64161" t="11026" r="20832" b="19714"/>
          <a:stretch/>
        </p:blipFill>
        <p:spPr bwMode="auto">
          <a:xfrm rot="390040">
            <a:off x="7522105" y="920041"/>
            <a:ext cx="3665717" cy="5189921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schemeClr val="bg1">
                <a:lumMod val="95000"/>
                <a:alpha val="40000"/>
              </a:scheme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8094C0E-8081-4049-B210-7F8BD09F93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727" y="133415"/>
            <a:ext cx="2233611" cy="104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7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m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5"/>
          <p:cNvSpPr/>
          <p:nvPr/>
        </p:nvSpPr>
        <p:spPr>
          <a:xfrm>
            <a:off x="1" y="0"/>
            <a:ext cx="4996206" cy="685800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6"/>
          <p:cNvSpPr/>
          <p:nvPr/>
        </p:nvSpPr>
        <p:spPr>
          <a:xfrm>
            <a:off x="772996" y="1411514"/>
            <a:ext cx="4223212" cy="4034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10">
            <a:extLst>
              <a:ext uri="{FF2B5EF4-FFF2-40B4-BE49-F238E27FC236}">
                <a16:creationId xmlns:a16="http://schemas.microsoft.com/office/drawing/2014/main" id="{DA3751E0-FEC4-CD16-F58D-76E61E02245B}"/>
              </a:ext>
            </a:extLst>
          </p:cNvPr>
          <p:cNvGrpSpPr/>
          <p:nvPr/>
        </p:nvGrpSpPr>
        <p:grpSpPr>
          <a:xfrm>
            <a:off x="1087120" y="2923992"/>
            <a:ext cx="3556000" cy="935108"/>
            <a:chOff x="7162801" y="550183"/>
            <a:chExt cx="4267200" cy="1246814"/>
          </a:xfrm>
        </p:grpSpPr>
        <p:sp>
          <p:nvSpPr>
            <p:cNvPr id="6" name="TextBox 11">
              <a:extLst>
                <a:ext uri="{FF2B5EF4-FFF2-40B4-BE49-F238E27FC236}">
                  <a16:creationId xmlns:a16="http://schemas.microsoft.com/office/drawing/2014/main" id="{68C738A0-251B-2188-6048-D6D005A40549}"/>
                </a:ext>
              </a:extLst>
            </p:cNvPr>
            <p:cNvSpPr txBox="1"/>
            <p:nvPr/>
          </p:nvSpPr>
          <p:spPr>
            <a:xfrm>
              <a:off x="7162801" y="935220"/>
              <a:ext cx="4267199" cy="861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sz="3600" b="1" err="1">
                  <a:solidFill>
                    <a:schemeClr val="bg1"/>
                  </a:solidFill>
                  <a:latin typeface="Montserrat SemiBold" panose="00000700000000000000" pitchFamily="50" charset="0"/>
                  <a:ea typeface="Montserrat" charset="0"/>
                  <a:cs typeface="Montserrat" charset="0"/>
                </a:rPr>
                <a:t>Parâmetros</a:t>
              </a:r>
              <a:endParaRPr lang="en-US" sz="3600" b="1">
                <a:solidFill>
                  <a:schemeClr val="bg1"/>
                </a:solidFill>
                <a:latin typeface="Montserrat SemiBold" panose="00000700000000000000" pitchFamily="50" charset="0"/>
                <a:ea typeface="Montserrat" charset="0"/>
                <a:cs typeface="Montserrat" charset="0"/>
              </a:endParaRPr>
            </a:p>
          </p:txBody>
        </p:sp>
        <p:sp>
          <p:nvSpPr>
            <p:cNvPr id="7" name="TextBox 12">
              <a:extLst>
                <a:ext uri="{FF2B5EF4-FFF2-40B4-BE49-F238E27FC236}">
                  <a16:creationId xmlns:a16="http://schemas.microsoft.com/office/drawing/2014/main" id="{C580227C-D561-F66E-A59E-1EFB427734D3}"/>
                </a:ext>
              </a:extLst>
            </p:cNvPr>
            <p:cNvSpPr txBox="1"/>
            <p:nvPr/>
          </p:nvSpPr>
          <p:spPr>
            <a:xfrm>
              <a:off x="7162801" y="550183"/>
              <a:ext cx="4267200" cy="49244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pc="300">
                  <a:solidFill>
                    <a:schemeClr val="bg1"/>
                  </a:solidFill>
                  <a:latin typeface="Montserrat Light" panose="00000400000000000000" pitchFamily="50" charset="0"/>
                  <a:ea typeface="Montserrat" charset="0"/>
                  <a:cs typeface="Montserrat" charset="0"/>
                </a:rPr>
                <a:t>TOMADA DE DECISÃO</a:t>
              </a:r>
              <a:endParaRPr lang="en-US" sz="1600" spc="300">
                <a:solidFill>
                  <a:schemeClr val="bg1"/>
                </a:solidFill>
                <a:latin typeface="Montserrat Light" panose="00000400000000000000" pitchFamily="50" charset="0"/>
                <a:ea typeface="Montserrat" charset="0"/>
                <a:cs typeface="Montserrat" charset="0"/>
              </a:endParaRPr>
            </a:p>
          </p:txBody>
        </p:sp>
      </p:grpSp>
      <p:cxnSp>
        <p:nvCxnSpPr>
          <p:cNvPr id="8" name="Straight Connector 13">
            <a:extLst>
              <a:ext uri="{FF2B5EF4-FFF2-40B4-BE49-F238E27FC236}">
                <a16:creationId xmlns:a16="http://schemas.microsoft.com/office/drawing/2014/main" id="{B3F5694D-CB9A-2106-4965-2405B669DD84}"/>
              </a:ext>
            </a:extLst>
          </p:cNvPr>
          <p:cNvCxnSpPr>
            <a:cxnSpLocks/>
          </p:cNvCxnSpPr>
          <p:nvPr/>
        </p:nvCxnSpPr>
        <p:spPr>
          <a:xfrm>
            <a:off x="1096886" y="3959683"/>
            <a:ext cx="467489" cy="0"/>
          </a:xfrm>
          <a:prstGeom prst="line">
            <a:avLst/>
          </a:prstGeom>
          <a:ln w="539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rredondar Retângulo em um Canto Diagonal 8"/>
          <p:cNvSpPr/>
          <p:nvPr/>
        </p:nvSpPr>
        <p:spPr>
          <a:xfrm>
            <a:off x="5685443" y="848854"/>
            <a:ext cx="2855467" cy="2534577"/>
          </a:xfrm>
          <a:prstGeom prst="round2DiagRect">
            <a:avLst/>
          </a:prstGeom>
          <a:noFill/>
          <a:ln w="57150">
            <a:solidFill>
              <a:srgbClr val="03D1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Arredondar Retângulo em um Canto Diagonal 9"/>
          <p:cNvSpPr/>
          <p:nvPr/>
        </p:nvSpPr>
        <p:spPr>
          <a:xfrm>
            <a:off x="8711221" y="848854"/>
            <a:ext cx="2855467" cy="2534577"/>
          </a:xfrm>
          <a:prstGeom prst="round2DiagRect">
            <a:avLst/>
          </a:prstGeom>
          <a:noFill/>
          <a:ln w="57150">
            <a:solidFill>
              <a:srgbClr val="FE303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Arredondar Retângulo em um Canto Diagonal 10"/>
          <p:cNvSpPr/>
          <p:nvPr/>
        </p:nvSpPr>
        <p:spPr>
          <a:xfrm>
            <a:off x="5685443" y="3529789"/>
            <a:ext cx="2855467" cy="2534577"/>
          </a:xfrm>
          <a:prstGeom prst="round2DiagRect">
            <a:avLst/>
          </a:prstGeom>
          <a:noFill/>
          <a:ln w="57150">
            <a:solidFill>
              <a:srgbClr val="FECF16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Arredondar Retângulo em um Canto Diagonal 11"/>
          <p:cNvSpPr/>
          <p:nvPr/>
        </p:nvSpPr>
        <p:spPr>
          <a:xfrm>
            <a:off x="8711221" y="3529788"/>
            <a:ext cx="2855467" cy="2534577"/>
          </a:xfrm>
          <a:prstGeom prst="round2DiagRect">
            <a:avLst/>
          </a:prstGeom>
          <a:noFill/>
          <a:ln w="57150">
            <a:solidFill>
              <a:srgbClr val="183EFF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5726853" y="1155190"/>
            <a:ext cx="2771708" cy="240065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183EFF"/>
              </a:buClr>
            </a:pPr>
            <a:r>
              <a:rPr lang="pt-BR" sz="1600" dirty="0">
                <a:solidFill>
                  <a:srgbClr val="183EFF"/>
                </a:solidFill>
                <a:latin typeface="Montserrat ExtraBold" panose="00000900000000000000" pitchFamily="50" charset="0"/>
              </a:rPr>
              <a:t>CLÍNICA</a:t>
            </a:r>
          </a:p>
          <a:p>
            <a:pPr algn="ctr">
              <a:buClr>
                <a:srgbClr val="183EFF"/>
              </a:buClr>
            </a:pPr>
            <a:endParaRPr lang="pt-BR" sz="600" dirty="0">
              <a:solidFill>
                <a:srgbClr val="183EFF"/>
              </a:solidFill>
              <a:latin typeface="Montserrat ExtraBold" panose="00000900000000000000" pitchFamily="50" charset="0"/>
            </a:endParaRP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segurança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eficácia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população beneficiada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indicações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Efetividade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outros resultados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Montserrat Medium" panose="00000600000000000000" pitchFamily="50" charset="0"/>
              <a:cs typeface="Calibri Light" panose="020F030202020403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778240" y="893581"/>
            <a:ext cx="2702560" cy="243143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183EFF"/>
              </a:buClr>
            </a:pPr>
            <a:r>
              <a:rPr lang="pt-BR" sz="1600">
                <a:solidFill>
                  <a:srgbClr val="183EFF"/>
                </a:solidFill>
                <a:latin typeface="Montserrat ExtraBold" panose="00000900000000000000" pitchFamily="50" charset="0"/>
              </a:rPr>
              <a:t>ECONÔMICA</a:t>
            </a:r>
          </a:p>
          <a:p>
            <a:pPr algn="ctr">
              <a:buClr>
                <a:srgbClr val="183EFF"/>
              </a:buClr>
            </a:pPr>
            <a:endParaRPr lang="pt-BR" sz="600">
              <a:solidFill>
                <a:srgbClr val="183EFF"/>
              </a:solidFill>
              <a:latin typeface="Montserrat ExtraBold" panose="00000900000000000000" pitchFamily="50" charset="0"/>
            </a:endParaRP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impacto orçamentário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eficiência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custos de oportunidade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custo-efetividade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custo-utilidade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custos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5684504" y="3840874"/>
            <a:ext cx="2856406" cy="190821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183EFF"/>
              </a:buClr>
            </a:pPr>
            <a:r>
              <a:rPr lang="pt-BR" sz="1600">
                <a:solidFill>
                  <a:srgbClr val="183EFF"/>
                </a:solidFill>
                <a:latin typeface="Montserrat ExtraBold" panose="00000900000000000000" pitchFamily="50" charset="0"/>
              </a:rPr>
              <a:t>PACIENTE</a:t>
            </a:r>
          </a:p>
          <a:p>
            <a:pPr algn="ctr">
              <a:buClr>
                <a:srgbClr val="183EFF"/>
              </a:buClr>
            </a:pPr>
            <a:endParaRPr lang="pt-BR" sz="600">
              <a:solidFill>
                <a:srgbClr val="183EFF"/>
              </a:solidFill>
              <a:latin typeface="Montserrat ExtraBold" panose="00000900000000000000" pitchFamily="50" charset="0"/>
            </a:endParaRP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ética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impacto social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aceitabilidade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reações psicológicas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Conveniência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outros aspectos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8711221" y="3837943"/>
            <a:ext cx="2855467" cy="190821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buClr>
                <a:srgbClr val="183EFF"/>
              </a:buClr>
            </a:pPr>
            <a:r>
              <a:rPr lang="pt-BR" sz="1600">
                <a:solidFill>
                  <a:srgbClr val="183EFF"/>
                </a:solidFill>
                <a:latin typeface="Montserrat ExtraBold" panose="00000900000000000000" pitchFamily="50" charset="0"/>
              </a:rPr>
              <a:t>ORGANIZACIONAL</a:t>
            </a:r>
          </a:p>
          <a:p>
            <a:pPr algn="ctr">
              <a:buClr>
                <a:srgbClr val="183EFF"/>
              </a:buClr>
            </a:pPr>
            <a:endParaRPr lang="pt-BR" sz="600">
              <a:solidFill>
                <a:srgbClr val="183EFF"/>
              </a:solidFill>
              <a:latin typeface="Montserrat ExtraBold" panose="00000900000000000000" pitchFamily="50" charset="0"/>
            </a:endParaRP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difusão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acessibilidade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logística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capacitação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utilização</a:t>
            </a:r>
          </a:p>
          <a:p>
            <a:pPr marL="342900" indent="-342900">
              <a:buClr>
                <a:srgbClr val="183EFF"/>
              </a:buClr>
              <a:buFont typeface="Arial" panose="020B0604020202020204" pitchFamily="34" charset="0"/>
              <a:buChar char="•"/>
            </a:pPr>
            <a:r>
              <a:rPr lang="pt-BR" sz="1600">
                <a:solidFill>
                  <a:schemeClr val="tx1">
                    <a:lumMod val="65000"/>
                    <a:lumOff val="35000"/>
                  </a:schemeClr>
                </a:solidFill>
                <a:latin typeface="Montserrat Medium" panose="00000600000000000000" pitchFamily="50" charset="0"/>
                <a:cs typeface="Calibri Light" panose="020F0302020204030204" pitchFamily="34" charset="0"/>
              </a:rPr>
              <a:t>sustentabilidade</a:t>
            </a: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21E82BBD-3954-DFE8-9C5E-288AE8B365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720" y="3898900"/>
            <a:ext cx="2794000" cy="295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1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B0F0"/>
      </a:accent1>
      <a:accent2>
        <a:srgbClr val="33CCCC"/>
      </a:accent2>
      <a:accent3>
        <a:srgbClr val="007AD6"/>
      </a:accent3>
      <a:accent4>
        <a:srgbClr val="00B0F0"/>
      </a:accent4>
      <a:accent5>
        <a:srgbClr val="33CCCC"/>
      </a:accent5>
      <a:accent6>
        <a:srgbClr val="007AD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0769C0909E9684429E0F251EE587A6FD" ma:contentTypeVersion="17" ma:contentTypeDescription="Crie um novo documento." ma:contentTypeScope="" ma:versionID="1a4784194d0d99e03cdcb91e09d4686a">
  <xsd:schema xmlns:xsd="http://www.w3.org/2001/XMLSchema" xmlns:xs="http://www.w3.org/2001/XMLSchema" xmlns:p="http://schemas.microsoft.com/office/2006/metadata/properties" xmlns:ns2="0f8d95bb-5006-4662-ba07-941997c185d1" xmlns:ns3="400e53df-fbd2-4ff3-8f2a-4c10a7fb9c9b" targetNamespace="http://schemas.microsoft.com/office/2006/metadata/properties" ma:root="true" ma:fieldsID="bc8ad035954babd659c9b04c0d0e35e4" ns2:_="" ns3:_="">
    <xsd:import namespace="0f8d95bb-5006-4662-ba07-941997c185d1"/>
    <xsd:import namespace="400e53df-fbd2-4ff3-8f2a-4c10a7fb9c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8d95bb-5006-4662-ba07-941997c185d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Marcações de imagem" ma:readOnly="false" ma:fieldId="{5cf76f15-5ced-4ddc-b409-7134ff3c332f}" ma:taxonomyMulti="true" ma:sspId="08562b07-c12b-440e-8652-dcaac954a86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0e53df-fbd2-4ff3-8f2a-4c10a7fb9c9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db43242-ac86-43fb-a82c-cb9be3cec028}" ma:internalName="TaxCatchAll" ma:showField="CatchAllData" ma:web="400e53df-fbd2-4ff3-8f2a-4c10a7fb9c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8d95bb-5006-4662-ba07-941997c185d1">
      <Terms xmlns="http://schemas.microsoft.com/office/infopath/2007/PartnerControls"/>
    </lcf76f155ced4ddcb4097134ff3c332f>
    <TaxCatchAll xmlns="400e53df-fbd2-4ff3-8f2a-4c10a7fb9c9b" xsi:nil="true"/>
  </documentManagement>
</p:properties>
</file>

<file path=customXml/itemProps1.xml><?xml version="1.0" encoding="utf-8"?>
<ds:datastoreItem xmlns:ds="http://schemas.openxmlformats.org/officeDocument/2006/customXml" ds:itemID="{D058D5FB-8807-41EB-908B-11F306758A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152438-A1D7-4B89-89EA-5B3583329A74}">
  <ds:schemaRefs>
    <ds:schemaRef ds:uri="0f8d95bb-5006-4662-ba07-941997c185d1"/>
    <ds:schemaRef ds:uri="400e53df-fbd2-4ff3-8f2a-4c10a7fb9c9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ABB363A-41BE-47D1-A27B-FA746BF893E4}">
  <ds:schemaRefs>
    <ds:schemaRef ds:uri="400e53df-fbd2-4ff3-8f2a-4c10a7fb9c9b"/>
    <ds:schemaRef ds:uri="http://schemas.microsoft.com/office/2006/metadata/properties"/>
    <ds:schemaRef ds:uri="http://schemas.microsoft.com/office/2006/documentManagement/types"/>
    <ds:schemaRef ds:uri="0f8d95bb-5006-4662-ba07-941997c185d1"/>
    <ds:schemaRef ds:uri="http://purl.org/dc/dcmitype/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</TotalTime>
  <Words>719</Words>
  <Application>Microsoft Office PowerPoint</Application>
  <PresentationFormat>Widescreen</PresentationFormat>
  <Paragraphs>150</Paragraphs>
  <Slides>19</Slides>
  <Notes>14</Notes>
  <HiddenSlides>0</HiddenSlides>
  <MMClips>0</MMClips>
  <ScaleCrop>false</ScaleCrop>
  <HeadingPairs>
    <vt:vector size="6" baseType="variant">
      <vt:variant>
        <vt:lpstr>Fontes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34" baseType="lpstr">
      <vt:lpstr>ＭＳ Ｐゴシック</vt:lpstr>
      <vt:lpstr>Arial</vt:lpstr>
      <vt:lpstr>Arial Black</vt:lpstr>
      <vt:lpstr>Calibri</vt:lpstr>
      <vt:lpstr>Calibri Light</vt:lpstr>
      <vt:lpstr>Cooper Hewitt</vt:lpstr>
      <vt:lpstr>Courier New</vt:lpstr>
      <vt:lpstr>Gill Sans</vt:lpstr>
      <vt:lpstr>Montserrat</vt:lpstr>
      <vt:lpstr>Montserrat ExtraBold</vt:lpstr>
      <vt:lpstr>Montserrat Light</vt:lpstr>
      <vt:lpstr>Montserrat Medium</vt:lpstr>
      <vt:lpstr>Montserrat SemiBold</vt:lpstr>
      <vt:lpstr>Wingdings</vt:lpstr>
      <vt:lpstr>Office Theme</vt:lpstr>
      <vt:lpstr>Comissão Nacional de Incorporação de Tecnologias no Sistema Único de Saúde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Apresentação_março_Conitec_07_04_2026_gov</dc:title>
  <dc:subject>Apresentação_janeiro_Conitec_09_02_2026_gov</dc:subject>
  <dc:creator>DGITS</dc:creator>
  <cp:keywords>Apresentação_março_Conitec_07_04_2026_gov</cp:keywords>
  <cp:lastModifiedBy>Marta da Cunha Lobo Souto Maior</cp:lastModifiedBy>
  <cp:revision>31</cp:revision>
  <dcterms:created xsi:type="dcterms:W3CDTF">2018-08-25T04:03:43Z</dcterms:created>
  <dcterms:modified xsi:type="dcterms:W3CDTF">2026-05-04T14:16:55Z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0x0101000769C0909E9684429E0F251EE587A6FD</vt:lpwstr>
  </property>
</Properties>
</file>