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9" r:id="rId2"/>
    <p:sldId id="284" r:id="rId3"/>
    <p:sldId id="267" r:id="rId4"/>
    <p:sldId id="2267" r:id="rId5"/>
    <p:sldId id="2275" r:id="rId6"/>
    <p:sldId id="2298" r:id="rId7"/>
    <p:sldId id="2268" r:id="rId8"/>
    <p:sldId id="2276" r:id="rId9"/>
    <p:sldId id="2277" r:id="rId10"/>
    <p:sldId id="2278" r:id="rId11"/>
    <p:sldId id="2280" r:id="rId12"/>
    <p:sldId id="2284" r:id="rId13"/>
    <p:sldId id="2299" r:id="rId14"/>
    <p:sldId id="2296" r:id="rId15"/>
    <p:sldId id="2285" r:id="rId16"/>
    <p:sldId id="2297" r:id="rId17"/>
    <p:sldId id="2287" r:id="rId18"/>
    <p:sldId id="2300" r:id="rId19"/>
    <p:sldId id="257" r:id="rId20"/>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88"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00"/>
    <a:srgbClr val="33CC33"/>
    <a:srgbClr val="003366"/>
    <a:srgbClr val="00FF00"/>
    <a:srgbClr val="FFCC00"/>
    <a:srgbClr val="003399"/>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77" autoAdjust="0"/>
    <p:restoredTop sz="94660"/>
  </p:normalViewPr>
  <p:slideViewPr>
    <p:cSldViewPr snapToGrid="0" showGuides="1">
      <p:cViewPr varScale="1">
        <p:scale>
          <a:sx n="92" d="100"/>
          <a:sy n="92" d="100"/>
        </p:scale>
        <p:origin x="648" y="90"/>
      </p:cViewPr>
      <p:guideLst>
        <p:guide orient="horz" pos="4088"/>
        <p:guide pos="384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 de Título">
    <p:spTree>
      <p:nvGrpSpPr>
        <p:cNvPr id="1" name=""/>
        <p:cNvGrpSpPr/>
        <p:nvPr/>
      </p:nvGrpSpPr>
      <p:grpSpPr>
        <a:xfrm>
          <a:off x="0" y="0"/>
          <a:ext cx="0" cy="0"/>
          <a:chOff x="0" y="0"/>
          <a:chExt cx="0" cy="0"/>
        </a:xfrm>
      </p:grpSpPr>
      <p:pic>
        <p:nvPicPr>
          <p:cNvPr id="8" name="Imagem 7" descr="Logotipo, nome da empresa&#10;&#10;Descrição gerada automaticamente">
            <a:extLst>
              <a:ext uri="{FF2B5EF4-FFF2-40B4-BE49-F238E27FC236}">
                <a16:creationId xmlns:a16="http://schemas.microsoft.com/office/drawing/2014/main" xmlns="" id="{B0479F9C-2BFC-DFA5-59F8-11EE4AD5471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714152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ítulo e Texto Vertical">
    <p:spTree>
      <p:nvGrpSpPr>
        <p:cNvPr id="1" name=""/>
        <p:cNvGrpSpPr/>
        <p:nvPr/>
      </p:nvGrpSpPr>
      <p:grpSpPr>
        <a:xfrm>
          <a:off x="0" y="0"/>
          <a:ext cx="0" cy="0"/>
          <a:chOff x="0" y="0"/>
          <a:chExt cx="0" cy="0"/>
        </a:xfrm>
      </p:grpSpPr>
    </p:spTree>
    <p:extLst>
      <p:ext uri="{BB962C8B-B14F-4D97-AF65-F5344CB8AC3E}">
        <p14:creationId xmlns:p14="http://schemas.microsoft.com/office/powerpoint/2010/main" val="2548580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xmlns="" id="{77E7707D-CB6A-D7C2-7074-A3425F05DDFC}"/>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xmlns="" id="{23F9605F-5D33-ABCC-6F43-59FAAA5F4E36}"/>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8789FAA2-7687-7CF2-CF8E-C32837E7527C}"/>
              </a:ext>
            </a:extLst>
          </p:cNvPr>
          <p:cNvSpPr>
            <a:spLocks noGrp="1"/>
          </p:cNvSpPr>
          <p:nvPr>
            <p:ph type="dt" sz="half" idx="10"/>
          </p:nvPr>
        </p:nvSpPr>
        <p:spPr/>
        <p:txBody>
          <a:bodyPr/>
          <a:lstStyle/>
          <a:p>
            <a:fld id="{C5D8D71F-B468-47A1-B6B7-A881057D4935}" type="datetimeFigureOut">
              <a:rPr lang="pt-BR" smtClean="0"/>
              <a:t>15/08/2023</a:t>
            </a:fld>
            <a:endParaRPr lang="pt-BR"/>
          </a:p>
        </p:txBody>
      </p:sp>
      <p:sp>
        <p:nvSpPr>
          <p:cNvPr id="5" name="Espaço Reservado para Rodapé 4">
            <a:extLst>
              <a:ext uri="{FF2B5EF4-FFF2-40B4-BE49-F238E27FC236}">
                <a16:creationId xmlns:a16="http://schemas.microsoft.com/office/drawing/2014/main" xmlns="" id="{B107ABB9-7FC1-9858-DA1F-2073D9346E30}"/>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xmlns="" id="{FC1B35DF-3800-BBF4-474A-7547621AAC89}"/>
              </a:ext>
            </a:extLst>
          </p:cNvPr>
          <p:cNvSpPr>
            <a:spLocks noGrp="1"/>
          </p:cNvSpPr>
          <p:nvPr>
            <p:ph type="sldNum" sz="quarter" idx="12"/>
          </p:nvPr>
        </p:nvSpPr>
        <p:spPr/>
        <p:txBody>
          <a:bodyPr/>
          <a:lstStyle/>
          <a:p>
            <a:fld id="{1A6DEBFB-CC2E-4EBE-B66A-22C6F23FD55B}" type="slidenum">
              <a:rPr lang="pt-BR" smtClean="0"/>
              <a:t>‹nº›</a:t>
            </a:fld>
            <a:endParaRPr lang="pt-BR"/>
          </a:p>
        </p:txBody>
      </p:sp>
    </p:spTree>
    <p:extLst>
      <p:ext uri="{BB962C8B-B14F-4D97-AF65-F5344CB8AC3E}">
        <p14:creationId xmlns:p14="http://schemas.microsoft.com/office/powerpoint/2010/main" val="36176390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FF2DD9D-9508-106F-253C-A170A860769B}"/>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xmlns="" id="{8F235F04-7936-5D8A-DBC6-5729DF382DC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xmlns="" id="{FCCC2494-F8A2-E646-4D05-CA8AF544DC82}"/>
              </a:ext>
            </a:extLst>
          </p:cNvPr>
          <p:cNvSpPr>
            <a:spLocks noGrp="1"/>
          </p:cNvSpPr>
          <p:nvPr>
            <p:ph type="dt" sz="half" idx="10"/>
          </p:nvPr>
        </p:nvSpPr>
        <p:spPr>
          <a:xfrm>
            <a:off x="838200" y="6356350"/>
            <a:ext cx="2743200" cy="365125"/>
          </a:xfrm>
          <a:prstGeom prst="rect">
            <a:avLst/>
          </a:prstGeom>
        </p:spPr>
        <p:txBody>
          <a:bodyPr/>
          <a:lstStyle/>
          <a:p>
            <a:fld id="{7661C99E-75A9-4F76-B93C-C44266AB053E}" type="datetimeFigureOut">
              <a:rPr lang="pt-BR" smtClean="0"/>
              <a:t>15/08/2023</a:t>
            </a:fld>
            <a:endParaRPr lang="pt-BR"/>
          </a:p>
        </p:txBody>
      </p:sp>
      <p:sp>
        <p:nvSpPr>
          <p:cNvPr id="5" name="Espaço Reservado para Rodapé 4">
            <a:extLst>
              <a:ext uri="{FF2B5EF4-FFF2-40B4-BE49-F238E27FC236}">
                <a16:creationId xmlns:a16="http://schemas.microsoft.com/office/drawing/2014/main" xmlns="" id="{614C48DD-70C8-B619-CAA8-0B44920032CD}"/>
              </a:ext>
            </a:extLst>
          </p:cNvPr>
          <p:cNvSpPr>
            <a:spLocks noGrp="1"/>
          </p:cNvSpPr>
          <p:nvPr>
            <p:ph type="ftr" sz="quarter" idx="11"/>
          </p:nvPr>
        </p:nvSpPr>
        <p:spPr>
          <a:xfrm>
            <a:off x="4038600" y="6356350"/>
            <a:ext cx="4114800" cy="365125"/>
          </a:xfrm>
          <a:prstGeom prst="rect">
            <a:avLst/>
          </a:prstGeom>
        </p:spPr>
        <p:txBody>
          <a:bodyPr/>
          <a:lstStyle/>
          <a:p>
            <a:endParaRPr lang="pt-BR"/>
          </a:p>
        </p:txBody>
      </p:sp>
      <p:sp>
        <p:nvSpPr>
          <p:cNvPr id="6" name="Espaço Reservado para Número de Slide 5">
            <a:extLst>
              <a:ext uri="{FF2B5EF4-FFF2-40B4-BE49-F238E27FC236}">
                <a16:creationId xmlns:a16="http://schemas.microsoft.com/office/drawing/2014/main" xmlns="" id="{035A7B96-E656-8AE8-DD5F-49CC2422B9B0}"/>
              </a:ext>
            </a:extLst>
          </p:cNvPr>
          <p:cNvSpPr>
            <a:spLocks noGrp="1"/>
          </p:cNvSpPr>
          <p:nvPr>
            <p:ph type="sldNum" sz="quarter" idx="12"/>
          </p:nvPr>
        </p:nvSpPr>
        <p:spPr>
          <a:xfrm>
            <a:off x="8610600" y="6356350"/>
            <a:ext cx="2743200" cy="365125"/>
          </a:xfrm>
          <a:prstGeom prst="rect">
            <a:avLst/>
          </a:prstGeom>
        </p:spPr>
        <p:txBody>
          <a:bodyPr/>
          <a:lstStyle/>
          <a:p>
            <a:fld id="{DB1784A9-3C43-45F5-AEC7-78889F79E9FC}" type="slidenum">
              <a:rPr lang="pt-BR" smtClean="0"/>
              <a:t>‹nº›</a:t>
            </a:fld>
            <a:endParaRPr lang="pt-BR"/>
          </a:p>
        </p:txBody>
      </p:sp>
    </p:spTree>
    <p:extLst>
      <p:ext uri="{BB962C8B-B14F-4D97-AF65-F5344CB8AC3E}">
        <p14:creationId xmlns:p14="http://schemas.microsoft.com/office/powerpoint/2010/main" val="1892613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e Conteúdo">
    <p:spTree>
      <p:nvGrpSpPr>
        <p:cNvPr id="1" name=""/>
        <p:cNvGrpSpPr/>
        <p:nvPr/>
      </p:nvGrpSpPr>
      <p:grpSpPr>
        <a:xfrm>
          <a:off x="0" y="0"/>
          <a:ext cx="0" cy="0"/>
          <a:chOff x="0" y="0"/>
          <a:chExt cx="0" cy="0"/>
        </a:xfrm>
      </p:grpSpPr>
      <p:pic>
        <p:nvPicPr>
          <p:cNvPr id="8" name="Imagem 7" descr="Uma imagem contendo Padrão do plano de fundo&#10;&#10;Descrição gerada automaticamente">
            <a:extLst>
              <a:ext uri="{FF2B5EF4-FFF2-40B4-BE49-F238E27FC236}">
                <a16:creationId xmlns:a16="http://schemas.microsoft.com/office/drawing/2014/main" xmlns="" id="{B216B12E-1C87-6254-06FC-98A8D39BFE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855159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údo com Legenda">
    <p:spTree>
      <p:nvGrpSpPr>
        <p:cNvPr id="1" name=""/>
        <p:cNvGrpSpPr/>
        <p:nvPr/>
      </p:nvGrpSpPr>
      <p:grpSpPr>
        <a:xfrm>
          <a:off x="0" y="0"/>
          <a:ext cx="0" cy="0"/>
          <a:chOff x="0" y="0"/>
          <a:chExt cx="0" cy="0"/>
        </a:xfrm>
      </p:grpSpPr>
      <p:pic>
        <p:nvPicPr>
          <p:cNvPr id="9" name="Imagem 8" descr="Uma imagem contendo Padrão do plano de fundo&#10;&#10;Descrição gerada automaticamente">
            <a:extLst>
              <a:ext uri="{FF2B5EF4-FFF2-40B4-BE49-F238E27FC236}">
                <a16:creationId xmlns:a16="http://schemas.microsoft.com/office/drawing/2014/main" xmlns="" id="{7D97CC40-F61C-F03B-B143-7FF070C6105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894006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abeçalho da Seção">
    <p:spTree>
      <p:nvGrpSpPr>
        <p:cNvPr id="1" name=""/>
        <p:cNvGrpSpPr/>
        <p:nvPr/>
      </p:nvGrpSpPr>
      <p:grpSpPr>
        <a:xfrm>
          <a:off x="0" y="0"/>
          <a:ext cx="0" cy="0"/>
          <a:chOff x="0" y="0"/>
          <a:chExt cx="0" cy="0"/>
        </a:xfrm>
      </p:grpSpPr>
      <p:pic>
        <p:nvPicPr>
          <p:cNvPr id="8" name="Imagem 7" descr="Uma imagem contendo Padrão do plano de fundo&#10;&#10;Descrição gerada automaticamente">
            <a:extLst>
              <a:ext uri="{FF2B5EF4-FFF2-40B4-BE49-F238E27FC236}">
                <a16:creationId xmlns:a16="http://schemas.microsoft.com/office/drawing/2014/main" xmlns="" id="{C84AD3BC-A4DA-7CA2-77B0-84F9F8FE0CD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507326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uas Partes de Conteúdo">
    <p:spTree>
      <p:nvGrpSpPr>
        <p:cNvPr id="1" name=""/>
        <p:cNvGrpSpPr/>
        <p:nvPr/>
      </p:nvGrpSpPr>
      <p:grpSpPr>
        <a:xfrm>
          <a:off x="0" y="0"/>
          <a:ext cx="0" cy="0"/>
          <a:chOff x="0" y="0"/>
          <a:chExt cx="0" cy="0"/>
        </a:xfrm>
      </p:grpSpPr>
      <p:pic>
        <p:nvPicPr>
          <p:cNvPr id="9" name="Imagem 8" descr="Uma imagem contendo Forma&#10;&#10;Descrição gerada automaticamente">
            <a:extLst>
              <a:ext uri="{FF2B5EF4-FFF2-40B4-BE49-F238E27FC236}">
                <a16:creationId xmlns:a16="http://schemas.microsoft.com/office/drawing/2014/main" xmlns="" id="{882090A2-AF0B-18EB-3B2E-E402EA42C3A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07859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ação">
    <p:spTree>
      <p:nvGrpSpPr>
        <p:cNvPr id="1" name=""/>
        <p:cNvGrpSpPr/>
        <p:nvPr/>
      </p:nvGrpSpPr>
      <p:grpSpPr>
        <a:xfrm>
          <a:off x="0" y="0"/>
          <a:ext cx="0" cy="0"/>
          <a:chOff x="0" y="0"/>
          <a:chExt cx="0" cy="0"/>
        </a:xfrm>
      </p:grpSpPr>
      <p:pic>
        <p:nvPicPr>
          <p:cNvPr id="11" name="Imagem 10" descr="Uma imagem contendo Padrão do plano de fundo&#10;&#10;Descrição gerada automaticamente">
            <a:extLst>
              <a:ext uri="{FF2B5EF4-FFF2-40B4-BE49-F238E27FC236}">
                <a16:creationId xmlns:a16="http://schemas.microsoft.com/office/drawing/2014/main" xmlns="" id="{75606A2C-3087-3290-1716-375A711704D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756001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omente Título">
    <p:spTree>
      <p:nvGrpSpPr>
        <p:cNvPr id="1" name=""/>
        <p:cNvGrpSpPr/>
        <p:nvPr/>
      </p:nvGrpSpPr>
      <p:grpSpPr>
        <a:xfrm>
          <a:off x="0" y="0"/>
          <a:ext cx="0" cy="0"/>
          <a:chOff x="0" y="0"/>
          <a:chExt cx="0" cy="0"/>
        </a:xfrm>
      </p:grpSpPr>
      <p:pic>
        <p:nvPicPr>
          <p:cNvPr id="7" name="Imagem 6" descr="Uma imagem contendo Forma&#10;&#10;Descrição gerada automaticamente">
            <a:extLst>
              <a:ext uri="{FF2B5EF4-FFF2-40B4-BE49-F238E27FC236}">
                <a16:creationId xmlns:a16="http://schemas.microsoft.com/office/drawing/2014/main" xmlns="" id="{F33037D4-0443-D5C8-C7D0-7E7454022F3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059680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pic>
        <p:nvPicPr>
          <p:cNvPr id="6" name="Imagem 5" descr="Uma imagem contendo Seta&#10;&#10;Descrição gerada automaticamente">
            <a:extLst>
              <a:ext uri="{FF2B5EF4-FFF2-40B4-BE49-F238E27FC236}">
                <a16:creationId xmlns:a16="http://schemas.microsoft.com/office/drawing/2014/main" xmlns="" id="{EDFD891D-9465-7228-1A73-7B3DEC4F9F2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172799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m com Legenda">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1179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xmlns="" id="{1C8D4AAF-363C-E562-2B79-20E6D789959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xmlns="" id="{B56623B7-6330-ED12-A50D-B8FDDA70EE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A4C9DCA1-7861-58A4-1DB6-F32E5FE42A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D8D71F-B468-47A1-B6B7-A881057D4935}" type="datetimeFigureOut">
              <a:rPr lang="pt-BR" smtClean="0"/>
              <a:t>15/08/2023</a:t>
            </a:fld>
            <a:endParaRPr lang="pt-BR"/>
          </a:p>
        </p:txBody>
      </p:sp>
      <p:sp>
        <p:nvSpPr>
          <p:cNvPr id="5" name="Espaço Reservado para Rodapé 4">
            <a:extLst>
              <a:ext uri="{FF2B5EF4-FFF2-40B4-BE49-F238E27FC236}">
                <a16:creationId xmlns:a16="http://schemas.microsoft.com/office/drawing/2014/main" xmlns="" id="{83758C30-53AB-BA36-F7C5-7221C2C167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xmlns="" id="{058BFCAC-E6BB-5F4E-21CB-A9B224F7E9F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6DEBFB-CC2E-4EBE-B66A-22C6F23FD55B}" type="slidenum">
              <a:rPr lang="pt-BR" smtClean="0"/>
              <a:t>‹nº›</a:t>
            </a:fld>
            <a:endParaRPr lang="pt-BR"/>
          </a:p>
        </p:txBody>
      </p:sp>
    </p:spTree>
    <p:extLst>
      <p:ext uri="{BB962C8B-B14F-4D97-AF65-F5344CB8AC3E}">
        <p14:creationId xmlns:p14="http://schemas.microsoft.com/office/powerpoint/2010/main" val="12054337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01447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m 7" descr="Uma imagem contendo Forma&#10;&#10;Descrição gerada automaticamente">
            <a:extLst>
              <a:ext uri="{FF2B5EF4-FFF2-40B4-BE49-F238E27FC236}">
                <a16:creationId xmlns:a16="http://schemas.microsoft.com/office/drawing/2014/main" xmlns="" id="{9F8052B7-148B-5AA8-8333-F8A3EFAE8325}"/>
              </a:ext>
            </a:extLst>
          </p:cNvPr>
          <p:cNvPicPr>
            <a:picLocks noChangeAspect="1"/>
          </p:cNvPicPr>
          <p:nvPr/>
        </p:nvPicPr>
        <p:blipFill rotWithShape="1">
          <a:blip r:embed="rId2">
            <a:extLst>
              <a:ext uri="{28A0092B-C50C-407E-A947-70E740481C1C}">
                <a14:useLocalDpi xmlns:a14="http://schemas.microsoft.com/office/drawing/2010/main" val="0"/>
              </a:ext>
            </a:extLst>
          </a:blip>
          <a:srcRect t="40613" r="22018" b="46447"/>
          <a:stretch/>
        </p:blipFill>
        <p:spPr>
          <a:xfrm>
            <a:off x="0" y="-1984"/>
            <a:ext cx="9507557" cy="887426"/>
          </a:xfrm>
          <a:prstGeom prst="rect">
            <a:avLst/>
          </a:prstGeom>
        </p:spPr>
      </p:pic>
      <p:pic>
        <p:nvPicPr>
          <p:cNvPr id="6" name="Picture 2" descr="Instituto UNECS - União Nacional de Entidades do Comércio e Serviços - Home  | Facebook">
            <a:extLst>
              <a:ext uri="{FF2B5EF4-FFF2-40B4-BE49-F238E27FC236}">
                <a16:creationId xmlns:a16="http://schemas.microsoft.com/office/drawing/2014/main" xmlns="" id="{4B1FA7C2-8378-0DE8-A3F3-AA4F8F2597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7779" y="164526"/>
            <a:ext cx="1311861" cy="74148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ela 4">
            <a:extLst>
              <a:ext uri="{FF2B5EF4-FFF2-40B4-BE49-F238E27FC236}">
                <a16:creationId xmlns:a16="http://schemas.microsoft.com/office/drawing/2014/main" xmlns="" id="{26E7DC45-2B60-A4D2-5786-FCEC1CF206D3}"/>
              </a:ext>
            </a:extLst>
          </p:cNvPr>
          <p:cNvGraphicFramePr>
            <a:graphicFrameLocks noGrp="1"/>
          </p:cNvGraphicFramePr>
          <p:nvPr>
            <p:extLst>
              <p:ext uri="{D42A27DB-BD31-4B8C-83A1-F6EECF244321}">
                <p14:modId xmlns:p14="http://schemas.microsoft.com/office/powerpoint/2010/main" val="2227083655"/>
              </p:ext>
            </p:extLst>
          </p:nvPr>
        </p:nvGraphicFramePr>
        <p:xfrm>
          <a:off x="334962" y="1164537"/>
          <a:ext cx="11414677" cy="5331896"/>
        </p:xfrm>
        <a:graphic>
          <a:graphicData uri="http://schemas.openxmlformats.org/drawingml/2006/table">
            <a:tbl>
              <a:tblPr firstRow="1" firstCol="1" bandRow="1">
                <a:tableStyleId>{5C22544A-7EE6-4342-B048-85BDC9FD1C3A}</a:tableStyleId>
              </a:tblPr>
              <a:tblGrid>
                <a:gridCol w="5774008">
                  <a:extLst>
                    <a:ext uri="{9D8B030D-6E8A-4147-A177-3AD203B41FA5}">
                      <a16:colId xmlns:a16="http://schemas.microsoft.com/office/drawing/2014/main" xmlns="" val="1292058119"/>
                    </a:ext>
                  </a:extLst>
                </a:gridCol>
                <a:gridCol w="5640669">
                  <a:extLst>
                    <a:ext uri="{9D8B030D-6E8A-4147-A177-3AD203B41FA5}">
                      <a16:colId xmlns:a16="http://schemas.microsoft.com/office/drawing/2014/main" xmlns="" val="3098369908"/>
                    </a:ext>
                  </a:extLst>
                </a:gridCol>
              </a:tblGrid>
              <a:tr h="415448">
                <a:tc gridSpan="2">
                  <a:txBody>
                    <a:bodyPr/>
                    <a:lstStyle/>
                    <a:p>
                      <a:pPr marL="0" marR="0" lvl="0" indent="0" algn="l" defTabSz="914400" rtl="0" eaLnBrk="1" fontAlgn="auto" latinLnBrk="0" hangingPunct="1">
                        <a:lnSpc>
                          <a:spcPct val="114000"/>
                        </a:lnSpc>
                        <a:spcBef>
                          <a:spcPts val="600"/>
                        </a:spcBef>
                        <a:spcAft>
                          <a:spcPts val="600"/>
                        </a:spcAft>
                        <a:buClrTx/>
                        <a:buSzTx/>
                        <a:buFontTx/>
                        <a:buNone/>
                        <a:tabLst/>
                        <a:defRPr/>
                      </a:pPr>
                      <a:r>
                        <a:rPr lang="pt-BR" sz="2000" dirty="0">
                          <a:solidFill>
                            <a:srgbClr val="003366"/>
                          </a:solidFill>
                          <a:effectLst/>
                        </a:rPr>
                        <a:t>Pleito 4) Garantia do aproveitamento de saldos credores do IPI, PIS e COFINS. </a:t>
                      </a:r>
                    </a:p>
                  </a:txBody>
                  <a:tcPr>
                    <a:solidFill>
                      <a:srgbClr val="99CC00"/>
                    </a:solidFill>
                  </a:tcPr>
                </a:tc>
                <a:tc hMerge="1">
                  <a:txBody>
                    <a:bodyPr/>
                    <a:lstStyle/>
                    <a:p>
                      <a:pPr algn="ctr">
                        <a:lnSpc>
                          <a:spcPct val="114000"/>
                        </a:lnSpc>
                        <a:spcBef>
                          <a:spcPts val="600"/>
                        </a:spcBef>
                        <a:spcAft>
                          <a:spcPts val="600"/>
                        </a:spcAft>
                      </a:pP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extLst>
                  <a:ext uri="{0D108BD9-81ED-4DB2-BD59-A6C34878D82A}">
                    <a16:rowId xmlns:a16="http://schemas.microsoft.com/office/drawing/2014/main" xmlns="" val="2221241402"/>
                  </a:ext>
                </a:extLst>
              </a:tr>
              <a:tr h="350487">
                <a:tc>
                  <a:txBody>
                    <a:bodyPr/>
                    <a:lstStyle/>
                    <a:p>
                      <a:pPr algn="ctr">
                        <a:lnSpc>
                          <a:spcPct val="114000"/>
                        </a:lnSpc>
                        <a:spcBef>
                          <a:spcPts val="600"/>
                        </a:spcBef>
                        <a:spcAft>
                          <a:spcPts val="600"/>
                        </a:spcAft>
                      </a:pPr>
                      <a:r>
                        <a:rPr lang="pt-BR" sz="1600" dirty="0">
                          <a:solidFill>
                            <a:schemeClr val="bg1"/>
                          </a:solidFill>
                          <a:effectLst/>
                        </a:rPr>
                        <a:t>TEXTO ATUAL</a:t>
                      </a:r>
                      <a:endParaRPr lang="pt-BR"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tc>
                  <a:txBody>
                    <a:bodyPr/>
                    <a:lstStyle/>
                    <a:p>
                      <a:pPr algn="ctr">
                        <a:lnSpc>
                          <a:spcPct val="114000"/>
                        </a:lnSpc>
                        <a:spcBef>
                          <a:spcPts val="600"/>
                        </a:spcBef>
                        <a:spcAft>
                          <a:spcPts val="600"/>
                        </a:spcAft>
                      </a:pPr>
                      <a:r>
                        <a:rPr lang="pt-BR" sz="1600" b="1" dirty="0">
                          <a:solidFill>
                            <a:schemeClr val="bg1"/>
                          </a:solidFill>
                          <a:effectLst/>
                        </a:rPr>
                        <a:t>PROPOSTA</a:t>
                      </a:r>
                      <a:endParaRPr lang="pt-BR"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extLst>
                  <a:ext uri="{0D108BD9-81ED-4DB2-BD59-A6C34878D82A}">
                    <a16:rowId xmlns:a16="http://schemas.microsoft.com/office/drawing/2014/main" xmlns="" val="1319614182"/>
                  </a:ext>
                </a:extLst>
              </a:tr>
              <a:tr h="4559228">
                <a:tc>
                  <a:txBody>
                    <a:bodyPr/>
                    <a:lstStyle/>
                    <a:p>
                      <a:pPr marL="0" marR="0" lvl="0" indent="0" algn="l" defTabSz="914400" rtl="0" eaLnBrk="1" fontAlgn="auto" latinLnBrk="0" hangingPunct="1">
                        <a:lnSpc>
                          <a:spcPct val="114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Calibri" panose="020F0502020204030204" pitchFamily="34" charset="0"/>
                          <a:ea typeface="Calibri" panose="020F0502020204030204" pitchFamily="34" charset="0"/>
                          <a:cs typeface="Times New Roman" panose="02020603050405020304" pitchFamily="18" charset="0"/>
                        </a:rPr>
                        <a:t>Art. 134. Os saldos credores relativos ao imposto previsto no art. 155, II, da Constituição Federal existentes ao final de 2032 serão aproveitados pelos contribuintes na forma deste artigo.</a:t>
                      </a:r>
                    </a:p>
                  </a:txBody>
                  <a:tcPr>
                    <a:solidFill>
                      <a:schemeClr val="bg1">
                        <a:lumMod val="85000"/>
                      </a:schemeClr>
                    </a:solidFill>
                  </a:tcPr>
                </a:tc>
                <a:tc>
                  <a:txBody>
                    <a:bodyPr/>
                    <a:lstStyle/>
                    <a:p>
                      <a:pPr marL="0" marR="0" lvl="0" indent="0" algn="l" defTabSz="914400" rtl="0" eaLnBrk="1" fontAlgn="auto" latinLnBrk="0" hangingPunct="1">
                        <a:lnSpc>
                          <a:spcPct val="114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Calibri" panose="020F0502020204030204" pitchFamily="34" charset="0"/>
                          <a:ea typeface="Calibri" panose="020F0502020204030204" pitchFamily="34" charset="0"/>
                          <a:cs typeface="Times New Roman" panose="02020603050405020304" pitchFamily="18" charset="0"/>
                        </a:rPr>
                        <a:t>Art. 134. Os saldos credores relativos aos tributos previstos nos artigos 153, IV, 155, II, 195, I, “b” e IV, e do Programa de Integração Social a que se refere o artigo 239, da Constituição Federal, existentes ao final de 2032, serão aproveitados pelos contribuintes, nos termos de lei complementar.</a:t>
                      </a:r>
                    </a:p>
                    <a:p>
                      <a:pPr marL="0" marR="0" lvl="0" indent="0" algn="l" defTabSz="914400" rtl="0" eaLnBrk="1" fontAlgn="auto" latinLnBrk="0" hangingPunct="1">
                        <a:lnSpc>
                          <a:spcPct val="100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mn-lt"/>
                        <a:ea typeface="+mn-ea"/>
                        <a:cs typeface="+mn-cs"/>
                      </a:endParaRPr>
                    </a:p>
                    <a:p>
                      <a:pPr marL="0" marR="0" lvl="0" indent="0" algn="l" defTabSz="914400" rtl="0" eaLnBrk="1" fontAlgn="auto" latinLnBrk="0" hangingPunct="1">
                        <a:lnSpc>
                          <a:spcPct val="100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mn-lt"/>
                        <a:ea typeface="+mn-ea"/>
                        <a:cs typeface="+mn-cs"/>
                      </a:endParaRPr>
                    </a:p>
                    <a:p>
                      <a:pPr marL="0" marR="0" lvl="0" indent="0" algn="l" defTabSz="914400" rtl="0" eaLnBrk="1" fontAlgn="auto" latinLnBrk="0" hangingPunct="1">
                        <a:lnSpc>
                          <a:spcPct val="100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mn-lt"/>
                        <a:ea typeface="+mn-ea"/>
                        <a:cs typeface="+mn-cs"/>
                      </a:endParaRPr>
                    </a:p>
                    <a:p>
                      <a:pPr marL="0" marR="0" lvl="0" indent="0" algn="l" defTabSz="914400" rtl="0" eaLnBrk="1" fontAlgn="auto" latinLnBrk="0" hangingPunct="1">
                        <a:lnSpc>
                          <a:spcPct val="100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mn-lt"/>
                        <a:ea typeface="+mn-ea"/>
                        <a:cs typeface="+mn-cs"/>
                      </a:endParaRPr>
                    </a:p>
                    <a:p>
                      <a:pPr marL="0" marR="0" lvl="0" indent="0" algn="l" defTabSz="914400" rtl="0" eaLnBrk="1" fontAlgn="auto" latinLnBrk="0" hangingPunct="1">
                        <a:lnSpc>
                          <a:spcPct val="100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mn-lt"/>
                        <a:ea typeface="+mn-ea"/>
                        <a:cs typeface="+mn-cs"/>
                      </a:endParaRPr>
                    </a:p>
                    <a:p>
                      <a:pPr marL="0" marR="0" lvl="0" indent="0" algn="l" defTabSz="914400" rtl="0" eaLnBrk="1" fontAlgn="auto" latinLnBrk="0" hangingPunct="1">
                        <a:lnSpc>
                          <a:spcPct val="100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mn-lt"/>
                        <a:ea typeface="+mn-ea"/>
                        <a:cs typeface="+mn-cs"/>
                      </a:endParaRPr>
                    </a:p>
                    <a:p>
                      <a:pPr marL="0" marR="0" lvl="0" indent="0" algn="l" defTabSz="914400" rtl="0" eaLnBrk="1" fontAlgn="auto" latinLnBrk="0" hangingPunct="1">
                        <a:lnSpc>
                          <a:spcPct val="100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mn-lt"/>
                        <a:ea typeface="+mn-ea"/>
                        <a:cs typeface="+mn-cs"/>
                      </a:endParaRPr>
                    </a:p>
                    <a:p>
                      <a:pPr marL="0" marR="0" lvl="0" indent="0" algn="l" defTabSz="914400" rtl="0" eaLnBrk="1" fontAlgn="auto" latinLnBrk="0" hangingPunct="1">
                        <a:lnSpc>
                          <a:spcPct val="100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mn-lt"/>
                        <a:ea typeface="+mn-ea"/>
                        <a:cs typeface="+mn-cs"/>
                      </a:endParaRPr>
                    </a:p>
                  </a:txBody>
                  <a:tcPr>
                    <a:solidFill>
                      <a:schemeClr val="bg1">
                        <a:lumMod val="85000"/>
                      </a:schemeClr>
                    </a:solidFill>
                  </a:tcPr>
                </a:tc>
                <a:extLst>
                  <a:ext uri="{0D108BD9-81ED-4DB2-BD59-A6C34878D82A}">
                    <a16:rowId xmlns:a16="http://schemas.microsoft.com/office/drawing/2014/main" xmlns="" val="1136987200"/>
                  </a:ext>
                </a:extLst>
              </a:tr>
            </a:tbl>
          </a:graphicData>
        </a:graphic>
      </p:graphicFrame>
      <p:sp>
        <p:nvSpPr>
          <p:cNvPr id="9" name="Título 1">
            <a:extLst>
              <a:ext uri="{FF2B5EF4-FFF2-40B4-BE49-F238E27FC236}">
                <a16:creationId xmlns:a16="http://schemas.microsoft.com/office/drawing/2014/main" xmlns="" id="{AD81B3CF-E4C1-9574-0109-075F99B3536B}"/>
              </a:ext>
            </a:extLst>
          </p:cNvPr>
          <p:cNvSpPr txBox="1">
            <a:spLocks/>
          </p:cNvSpPr>
          <p:nvPr/>
        </p:nvSpPr>
        <p:spPr>
          <a:xfrm>
            <a:off x="235651" y="104530"/>
            <a:ext cx="8801345" cy="573571"/>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pt-BR" sz="2400" b="1" i="0" u="none" strike="noStrike" kern="1200" cap="none" spc="0" normalizeH="0" baseline="0" noProof="0" dirty="0">
                <a:ln>
                  <a:noFill/>
                </a:ln>
                <a:solidFill>
                  <a:prstClr val="white"/>
                </a:solidFill>
                <a:effectLst/>
                <a:uLnTx/>
                <a:uFillTx/>
                <a:latin typeface="Calibri" panose="020F0502020204030204"/>
                <a:ea typeface="+mj-ea"/>
                <a:cs typeface="+mj-cs"/>
              </a:rPr>
              <a:t>SUGESTÕES DE APERFEIÇOAMENTO DA REFORMA TRIBUTÁRIA         A SEREM APRESENTADAS AO SENADO FEDERAL</a:t>
            </a:r>
          </a:p>
        </p:txBody>
      </p:sp>
    </p:spTree>
    <p:extLst>
      <p:ext uri="{BB962C8B-B14F-4D97-AF65-F5344CB8AC3E}">
        <p14:creationId xmlns:p14="http://schemas.microsoft.com/office/powerpoint/2010/main" val="2522954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m 7" descr="Uma imagem contendo Forma&#10;&#10;Descrição gerada automaticamente">
            <a:extLst>
              <a:ext uri="{FF2B5EF4-FFF2-40B4-BE49-F238E27FC236}">
                <a16:creationId xmlns:a16="http://schemas.microsoft.com/office/drawing/2014/main" xmlns="" id="{9F8052B7-148B-5AA8-8333-F8A3EFAE8325}"/>
              </a:ext>
            </a:extLst>
          </p:cNvPr>
          <p:cNvPicPr>
            <a:picLocks noChangeAspect="1"/>
          </p:cNvPicPr>
          <p:nvPr/>
        </p:nvPicPr>
        <p:blipFill rotWithShape="1">
          <a:blip r:embed="rId2">
            <a:extLst>
              <a:ext uri="{28A0092B-C50C-407E-A947-70E740481C1C}">
                <a14:useLocalDpi xmlns:a14="http://schemas.microsoft.com/office/drawing/2010/main" val="0"/>
              </a:ext>
            </a:extLst>
          </a:blip>
          <a:srcRect t="40613" r="22018" b="46447"/>
          <a:stretch/>
        </p:blipFill>
        <p:spPr>
          <a:xfrm>
            <a:off x="0" y="-1984"/>
            <a:ext cx="9507557" cy="887426"/>
          </a:xfrm>
          <a:prstGeom prst="rect">
            <a:avLst/>
          </a:prstGeom>
        </p:spPr>
      </p:pic>
      <p:pic>
        <p:nvPicPr>
          <p:cNvPr id="6" name="Picture 2" descr="Instituto UNECS - União Nacional de Entidades do Comércio e Serviços - Home  | Facebook">
            <a:extLst>
              <a:ext uri="{FF2B5EF4-FFF2-40B4-BE49-F238E27FC236}">
                <a16:creationId xmlns:a16="http://schemas.microsoft.com/office/drawing/2014/main" xmlns="" id="{4B1FA7C2-8378-0DE8-A3F3-AA4F8F2597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7779" y="164526"/>
            <a:ext cx="1311861" cy="74148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ela 4">
            <a:extLst>
              <a:ext uri="{FF2B5EF4-FFF2-40B4-BE49-F238E27FC236}">
                <a16:creationId xmlns:a16="http://schemas.microsoft.com/office/drawing/2014/main" xmlns="" id="{2F2DCD2A-1E5F-C841-252D-BCC189B87D1B}"/>
              </a:ext>
            </a:extLst>
          </p:cNvPr>
          <p:cNvGraphicFramePr>
            <a:graphicFrameLocks noGrp="1"/>
          </p:cNvGraphicFramePr>
          <p:nvPr>
            <p:extLst>
              <p:ext uri="{D42A27DB-BD31-4B8C-83A1-F6EECF244321}">
                <p14:modId xmlns:p14="http://schemas.microsoft.com/office/powerpoint/2010/main" val="2789205705"/>
              </p:ext>
            </p:extLst>
          </p:nvPr>
        </p:nvGraphicFramePr>
        <p:xfrm>
          <a:off x="334962" y="1164537"/>
          <a:ext cx="11414677" cy="5325163"/>
        </p:xfrm>
        <a:graphic>
          <a:graphicData uri="http://schemas.openxmlformats.org/drawingml/2006/table">
            <a:tbl>
              <a:tblPr firstRow="1" firstCol="1" bandRow="1">
                <a:tableStyleId>{5C22544A-7EE6-4342-B048-85BDC9FD1C3A}</a:tableStyleId>
              </a:tblPr>
              <a:tblGrid>
                <a:gridCol w="5774008">
                  <a:extLst>
                    <a:ext uri="{9D8B030D-6E8A-4147-A177-3AD203B41FA5}">
                      <a16:colId xmlns:a16="http://schemas.microsoft.com/office/drawing/2014/main" xmlns="" val="1292058119"/>
                    </a:ext>
                  </a:extLst>
                </a:gridCol>
                <a:gridCol w="5640669">
                  <a:extLst>
                    <a:ext uri="{9D8B030D-6E8A-4147-A177-3AD203B41FA5}">
                      <a16:colId xmlns:a16="http://schemas.microsoft.com/office/drawing/2014/main" xmlns="" val="3098369908"/>
                    </a:ext>
                  </a:extLst>
                </a:gridCol>
              </a:tblGrid>
              <a:tr h="427995">
                <a:tc gridSpan="2">
                  <a:txBody>
                    <a:bodyPr/>
                    <a:lstStyle/>
                    <a:p>
                      <a:pPr marL="0" marR="0" lvl="0" indent="0" algn="l" defTabSz="914400" rtl="0" eaLnBrk="1" fontAlgn="auto" latinLnBrk="0" hangingPunct="1">
                        <a:lnSpc>
                          <a:spcPct val="114000"/>
                        </a:lnSpc>
                        <a:spcBef>
                          <a:spcPts val="600"/>
                        </a:spcBef>
                        <a:spcAft>
                          <a:spcPts val="600"/>
                        </a:spcAft>
                        <a:buClrTx/>
                        <a:buSzTx/>
                        <a:buFontTx/>
                        <a:buNone/>
                        <a:tabLst/>
                        <a:defRPr/>
                      </a:pPr>
                      <a:r>
                        <a:rPr lang="pt-BR" sz="2000" dirty="0">
                          <a:solidFill>
                            <a:srgbClr val="003366"/>
                          </a:solidFill>
                          <a:effectLst/>
                        </a:rPr>
                        <a:t>Pleito 5) Redução do prazo para aproveitamento dos saldos credores de ICMS.</a:t>
                      </a:r>
                    </a:p>
                  </a:txBody>
                  <a:tcPr>
                    <a:solidFill>
                      <a:srgbClr val="99CC00"/>
                    </a:solidFill>
                  </a:tcPr>
                </a:tc>
                <a:tc hMerge="1">
                  <a:txBody>
                    <a:bodyPr/>
                    <a:lstStyle/>
                    <a:p>
                      <a:pPr algn="ctr">
                        <a:lnSpc>
                          <a:spcPct val="114000"/>
                        </a:lnSpc>
                        <a:spcBef>
                          <a:spcPts val="600"/>
                        </a:spcBef>
                        <a:spcAft>
                          <a:spcPts val="600"/>
                        </a:spcAft>
                      </a:pP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extLst>
                  <a:ext uri="{0D108BD9-81ED-4DB2-BD59-A6C34878D82A}">
                    <a16:rowId xmlns:a16="http://schemas.microsoft.com/office/drawing/2014/main" xmlns="" val="2221241402"/>
                  </a:ext>
                </a:extLst>
              </a:tr>
              <a:tr h="361072">
                <a:tc>
                  <a:txBody>
                    <a:bodyPr/>
                    <a:lstStyle/>
                    <a:p>
                      <a:pPr algn="ctr">
                        <a:lnSpc>
                          <a:spcPct val="114000"/>
                        </a:lnSpc>
                        <a:spcBef>
                          <a:spcPts val="600"/>
                        </a:spcBef>
                        <a:spcAft>
                          <a:spcPts val="600"/>
                        </a:spcAft>
                      </a:pPr>
                      <a:r>
                        <a:rPr lang="pt-BR" sz="1600" dirty="0">
                          <a:solidFill>
                            <a:schemeClr val="bg1"/>
                          </a:solidFill>
                          <a:effectLst/>
                        </a:rPr>
                        <a:t>TEXTO ATUAL</a:t>
                      </a:r>
                      <a:endParaRPr lang="pt-BR"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tc>
                  <a:txBody>
                    <a:bodyPr/>
                    <a:lstStyle/>
                    <a:p>
                      <a:pPr algn="ctr">
                        <a:lnSpc>
                          <a:spcPct val="114000"/>
                        </a:lnSpc>
                        <a:spcBef>
                          <a:spcPts val="600"/>
                        </a:spcBef>
                        <a:spcAft>
                          <a:spcPts val="600"/>
                        </a:spcAft>
                      </a:pPr>
                      <a:r>
                        <a:rPr lang="pt-BR" sz="1600" b="1" dirty="0">
                          <a:solidFill>
                            <a:schemeClr val="bg1"/>
                          </a:solidFill>
                          <a:effectLst/>
                        </a:rPr>
                        <a:t>PROPOSTA</a:t>
                      </a:r>
                      <a:endParaRPr lang="pt-BR"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extLst>
                  <a:ext uri="{0D108BD9-81ED-4DB2-BD59-A6C34878D82A}">
                    <a16:rowId xmlns:a16="http://schemas.microsoft.com/office/drawing/2014/main" xmlns="" val="1319614182"/>
                  </a:ext>
                </a:extLst>
              </a:tr>
              <a:tr h="4536096">
                <a:tc>
                  <a:txBody>
                    <a:bodyPr/>
                    <a:lstStyle/>
                    <a:p>
                      <a:pPr marL="0" marR="0" lvl="0" indent="0" algn="just" defTabSz="914400" rtl="0" eaLnBrk="1" fontAlgn="auto" latinLnBrk="0" hangingPunct="1">
                        <a:lnSpc>
                          <a:spcPct val="114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mn-lt"/>
                          <a:ea typeface="+mn-ea"/>
                          <a:cs typeface="+mn-cs"/>
                        </a:rPr>
                        <a:t>Art. 134. Os saldos credores relativos ao imposto previsto no art. 155, II, da Constituição Federal existentes ao final de 2032 serão aproveitados pelos contribuintes na forma deste artigo. </a:t>
                      </a:r>
                    </a:p>
                    <a:p>
                      <a:pPr marL="0" marR="0" lvl="0" indent="0" algn="just" defTabSz="914400" rtl="0" eaLnBrk="1" fontAlgn="auto" latinLnBrk="0" hangingPunct="1">
                        <a:lnSpc>
                          <a:spcPct val="114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mn-lt"/>
                          <a:ea typeface="+mn-ea"/>
                          <a:cs typeface="+mn-cs"/>
                        </a:rPr>
                        <a:t>§ 3º O saldo dos créditos homologados será informado pelos Estados e pelo Distrito Federal ao Conselho Federativo do Imposto sobre Bens e Serviços para que seja compensado com o imposto de que trata o art. 156-A da Constituição Federal: </a:t>
                      </a:r>
                    </a:p>
                    <a:p>
                      <a:pPr marL="0" marR="0" lvl="0" indent="0" algn="just" defTabSz="914400" rtl="0" eaLnBrk="1" fontAlgn="auto" latinLnBrk="0" hangingPunct="1">
                        <a:lnSpc>
                          <a:spcPct val="114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mn-lt"/>
                          <a:ea typeface="+mn-ea"/>
                          <a:cs typeface="+mn-cs"/>
                        </a:rPr>
                        <a:t>I – pelo prazo remanescente, apurado nos termos do art. 20, § 5º, da Lei Complementar nº 87, de 13 de setembro de 1996, para os créditos relativos à entrada de mercadorias destinadas ao ativo permanente; </a:t>
                      </a:r>
                    </a:p>
                    <a:p>
                      <a:pPr marL="0" marR="0" lvl="0" indent="0" algn="just" defTabSz="914400" rtl="0" eaLnBrk="1" fontAlgn="auto" latinLnBrk="0" hangingPunct="1">
                        <a:lnSpc>
                          <a:spcPct val="114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mn-lt"/>
                          <a:ea typeface="+mn-ea"/>
                          <a:cs typeface="+mn-cs"/>
                        </a:rPr>
                        <a:t>II – em 240 (duzentos e quarenta) parcelas mensais, iguais e sucessivas, nos demais casos. </a:t>
                      </a:r>
                      <a:endParaRPr kumimoji="0" lang="pt-BR" sz="1400" b="1" i="0" u="none" strike="noStrike" kern="1200" cap="none" spc="0" normalizeH="0" baseline="0" noProof="0" dirty="0">
                        <a:ln>
                          <a:noFill/>
                        </a:ln>
                        <a:solidFill>
                          <a:srgbClr val="003366"/>
                        </a:solidFill>
                        <a:effectLst/>
                        <a:uLnTx/>
                        <a:uFillTx/>
                        <a:latin typeface="Calibri" panose="020F0502020204030204" pitchFamily="34" charset="0"/>
                        <a:ea typeface="Calibri" panose="020F0502020204030204" pitchFamily="34" charset="0"/>
                        <a:cs typeface="Times New Roman" panose="02020603050405020304" pitchFamily="18" charset="0"/>
                      </a:endParaRPr>
                    </a:p>
                  </a:txBody>
                  <a:tcPr>
                    <a:solidFill>
                      <a:schemeClr val="bg1">
                        <a:lumMod val="85000"/>
                      </a:schemeClr>
                    </a:solidFill>
                  </a:tcPr>
                </a:tc>
                <a:tc>
                  <a:txBody>
                    <a:bodyPr/>
                    <a:lstStyle/>
                    <a:p>
                      <a:pPr marL="0" marR="0" lvl="0" indent="0" algn="l" defTabSz="914400" rtl="0" eaLnBrk="1" fontAlgn="auto" latinLnBrk="0" hangingPunct="1">
                        <a:lnSpc>
                          <a:spcPct val="114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Calibri" panose="020F0502020204030204" pitchFamily="34" charset="0"/>
                          <a:ea typeface="Calibri" panose="020F0502020204030204" pitchFamily="34" charset="0"/>
                          <a:cs typeface="Times New Roman" panose="02020603050405020304" pitchFamily="18" charset="0"/>
                        </a:rPr>
                        <a:t>Art. 134. Os saldos credores relativos aos tributos previstos nos artigos 153, IV, 155, II, 195, I, “b” e IV, e do Programa de Integração Social a que se refere o artigo 239, da Constituição Federal, existentes ao final de 2032, serão aproveitados pelos contribuintes, nos termos de lei complementar. (NR)</a:t>
                      </a:r>
                    </a:p>
                    <a:p>
                      <a:pPr marL="0" marR="0" lvl="0" indent="0" algn="l" defTabSz="914400" rtl="0" eaLnBrk="1" fontAlgn="auto" latinLnBrk="0" hangingPunct="1">
                        <a:lnSpc>
                          <a:spcPct val="114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mn-lt"/>
                          <a:ea typeface="+mn-ea"/>
                          <a:cs typeface="+mn-cs"/>
                        </a:rPr>
                        <a:t>§ 3º .....................................................</a:t>
                      </a:r>
                      <a:endParaRPr kumimoji="0" lang="pt-BR" sz="1400" b="1" i="0" u="none" strike="noStrike" kern="1200" cap="none" spc="0" normalizeH="0" baseline="0" noProof="0" dirty="0">
                        <a:ln>
                          <a:noFill/>
                        </a:ln>
                        <a:solidFill>
                          <a:srgbClr val="003366"/>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14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mn-lt"/>
                          <a:ea typeface="+mn-ea"/>
                          <a:cs typeface="+mn-cs"/>
                        </a:rPr>
                        <a:t>II – em </a:t>
                      </a:r>
                      <a:r>
                        <a:rPr kumimoji="0" lang="pt-BR" sz="1400" b="1" i="0" u="none" strike="noStrike" kern="1200" cap="none" spc="0" normalizeH="0" baseline="0" noProof="0" dirty="0">
                          <a:ln>
                            <a:noFill/>
                          </a:ln>
                          <a:solidFill>
                            <a:srgbClr val="003366"/>
                          </a:solidFill>
                          <a:effectLst/>
                          <a:highlight>
                            <a:srgbClr val="FFFF00"/>
                          </a:highlight>
                          <a:uLnTx/>
                          <a:uFillTx/>
                          <a:latin typeface="+mn-lt"/>
                          <a:ea typeface="+mn-ea"/>
                          <a:cs typeface="+mn-cs"/>
                        </a:rPr>
                        <a:t>48 (quarenta e oito) parcelas mensais, iguais e sucessivas</a:t>
                      </a:r>
                      <a:r>
                        <a:rPr kumimoji="0" lang="pt-BR" sz="1400" b="1" i="0" u="none" strike="noStrike" kern="1200" cap="none" spc="0" normalizeH="0" baseline="0" noProof="0" dirty="0">
                          <a:ln>
                            <a:noFill/>
                          </a:ln>
                          <a:solidFill>
                            <a:srgbClr val="003366"/>
                          </a:solidFill>
                          <a:effectLst/>
                          <a:uLnTx/>
                          <a:uFillTx/>
                          <a:latin typeface="+mn-lt"/>
                          <a:ea typeface="+mn-ea"/>
                          <a:cs typeface="+mn-cs"/>
                        </a:rPr>
                        <a:t>, nos demais casos. (NR)</a:t>
                      </a:r>
                    </a:p>
                    <a:p>
                      <a:pPr marL="0" marR="0" lvl="0" indent="0" algn="just" defTabSz="914400" rtl="0" eaLnBrk="1" fontAlgn="auto" latinLnBrk="0" hangingPunct="1">
                        <a:lnSpc>
                          <a:spcPct val="114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mn-lt"/>
                          <a:ea typeface="+mn-ea"/>
                          <a:cs typeface="+mn-cs"/>
                        </a:rPr>
                        <a:t>§ 4º  O saldo dos créditos homologados relativos aos tributos previstos no </a:t>
                      </a:r>
                      <a:r>
                        <a:rPr kumimoji="0" lang="pt-BR" sz="1400" b="1" i="0" u="none" strike="noStrike" kern="1200" cap="none" spc="0" normalizeH="0" baseline="0" noProof="0" dirty="0">
                          <a:ln>
                            <a:noFill/>
                          </a:ln>
                          <a:solidFill>
                            <a:srgbClr val="003366"/>
                          </a:solidFill>
                          <a:effectLst/>
                          <a:uLnTx/>
                          <a:uFillTx/>
                          <a:latin typeface="Calibri" panose="020F0502020204030204" pitchFamily="34" charset="0"/>
                          <a:ea typeface="Calibri" panose="020F0502020204030204" pitchFamily="34" charset="0"/>
                          <a:cs typeface="Times New Roman" panose="02020603050405020304" pitchFamily="18" charset="0"/>
                        </a:rPr>
                        <a:t>artigos 153, IV, 195, I, “b” e IV, e do Programa de Integração Social a que se refere o artigo 239 será compensado com a contribuição de que trata o art. 195, V, </a:t>
                      </a:r>
                      <a:r>
                        <a:rPr kumimoji="0" lang="pt-BR" sz="1400" b="1" i="0" u="none" strike="noStrike" kern="1200" cap="none" spc="0" normalizeH="0" baseline="0" noProof="0" dirty="0">
                          <a:ln>
                            <a:noFill/>
                          </a:ln>
                          <a:solidFill>
                            <a:srgbClr val="003366"/>
                          </a:solidFill>
                          <a:effectLst/>
                          <a:uLnTx/>
                          <a:uFillTx/>
                          <a:latin typeface="+mn-lt"/>
                          <a:ea typeface="+mn-ea"/>
                          <a:cs typeface="+mn-cs"/>
                        </a:rPr>
                        <a:t>da Constituição Federal, </a:t>
                      </a:r>
                      <a:r>
                        <a:rPr kumimoji="0" lang="pt-BR" sz="1400" b="1" i="0" u="none" strike="noStrike" kern="1200" cap="none" spc="0" normalizeH="0" baseline="0" noProof="0" dirty="0">
                          <a:ln>
                            <a:noFill/>
                          </a:ln>
                          <a:solidFill>
                            <a:srgbClr val="003366"/>
                          </a:solidFill>
                          <a:effectLst/>
                          <a:highlight>
                            <a:srgbClr val="FFFF00"/>
                          </a:highlight>
                          <a:uLnTx/>
                          <a:uFillTx/>
                          <a:latin typeface="+mn-lt"/>
                          <a:ea typeface="+mn-ea"/>
                          <a:cs typeface="+mn-cs"/>
                        </a:rPr>
                        <a:t>48 (quarenta e oito) parcelas mensais, iguais e sucessivas.</a:t>
                      </a:r>
                    </a:p>
                    <a:p>
                      <a:pPr marL="0" marR="0" lvl="0" indent="0" algn="l" defTabSz="914400" rtl="0" eaLnBrk="1" fontAlgn="auto" latinLnBrk="0" hangingPunct="1">
                        <a:lnSpc>
                          <a:spcPct val="100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mn-lt"/>
                        <a:ea typeface="+mn-ea"/>
                        <a:cs typeface="+mn-cs"/>
                      </a:endParaRPr>
                    </a:p>
                    <a:p>
                      <a:pPr marL="0" marR="0" lvl="0" indent="0" algn="l" defTabSz="914400" rtl="0" eaLnBrk="1" fontAlgn="auto" latinLnBrk="0" hangingPunct="1">
                        <a:lnSpc>
                          <a:spcPct val="100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mn-lt"/>
                        <a:ea typeface="+mn-ea"/>
                        <a:cs typeface="+mn-cs"/>
                      </a:endParaRPr>
                    </a:p>
                  </a:txBody>
                  <a:tcPr>
                    <a:solidFill>
                      <a:schemeClr val="bg1">
                        <a:lumMod val="85000"/>
                      </a:schemeClr>
                    </a:solidFill>
                  </a:tcPr>
                </a:tc>
                <a:extLst>
                  <a:ext uri="{0D108BD9-81ED-4DB2-BD59-A6C34878D82A}">
                    <a16:rowId xmlns:a16="http://schemas.microsoft.com/office/drawing/2014/main" xmlns="" val="1136987200"/>
                  </a:ext>
                </a:extLst>
              </a:tr>
            </a:tbl>
          </a:graphicData>
        </a:graphic>
      </p:graphicFrame>
      <p:sp>
        <p:nvSpPr>
          <p:cNvPr id="9" name="Título 1">
            <a:extLst>
              <a:ext uri="{FF2B5EF4-FFF2-40B4-BE49-F238E27FC236}">
                <a16:creationId xmlns:a16="http://schemas.microsoft.com/office/drawing/2014/main" xmlns="" id="{A56F50CB-8865-4CE0-9B4B-F109DEF50222}"/>
              </a:ext>
            </a:extLst>
          </p:cNvPr>
          <p:cNvSpPr txBox="1">
            <a:spLocks/>
          </p:cNvSpPr>
          <p:nvPr/>
        </p:nvSpPr>
        <p:spPr>
          <a:xfrm>
            <a:off x="235651" y="104530"/>
            <a:ext cx="8801345" cy="573571"/>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pt-BR" sz="2400" b="1" i="0" u="none" strike="noStrike" kern="1200" cap="none" spc="0" normalizeH="0" baseline="0" noProof="0" dirty="0">
                <a:ln>
                  <a:noFill/>
                </a:ln>
                <a:solidFill>
                  <a:prstClr val="white"/>
                </a:solidFill>
                <a:effectLst/>
                <a:uLnTx/>
                <a:uFillTx/>
                <a:latin typeface="Calibri" panose="020F0502020204030204"/>
                <a:ea typeface="+mj-ea"/>
                <a:cs typeface="+mj-cs"/>
              </a:rPr>
              <a:t>SUGESTÕES DE APERFEIÇOAMENTO DA REFORMA TRIBUTÁRIA         A SEREM APRESENTADAS AO SENADO FEDERAL</a:t>
            </a:r>
          </a:p>
        </p:txBody>
      </p:sp>
    </p:spTree>
    <p:extLst>
      <p:ext uri="{BB962C8B-B14F-4D97-AF65-F5344CB8AC3E}">
        <p14:creationId xmlns:p14="http://schemas.microsoft.com/office/powerpoint/2010/main" val="5858589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m 7" descr="Uma imagem contendo Forma&#10;&#10;Descrição gerada automaticamente">
            <a:extLst>
              <a:ext uri="{FF2B5EF4-FFF2-40B4-BE49-F238E27FC236}">
                <a16:creationId xmlns:a16="http://schemas.microsoft.com/office/drawing/2014/main" xmlns="" id="{9F8052B7-148B-5AA8-8333-F8A3EFAE8325}"/>
              </a:ext>
            </a:extLst>
          </p:cNvPr>
          <p:cNvPicPr>
            <a:picLocks noChangeAspect="1"/>
          </p:cNvPicPr>
          <p:nvPr/>
        </p:nvPicPr>
        <p:blipFill rotWithShape="1">
          <a:blip r:embed="rId2">
            <a:extLst>
              <a:ext uri="{28A0092B-C50C-407E-A947-70E740481C1C}">
                <a14:useLocalDpi xmlns:a14="http://schemas.microsoft.com/office/drawing/2010/main" val="0"/>
              </a:ext>
            </a:extLst>
          </a:blip>
          <a:srcRect t="40613" r="22018" b="46447"/>
          <a:stretch/>
        </p:blipFill>
        <p:spPr>
          <a:xfrm>
            <a:off x="0" y="-1984"/>
            <a:ext cx="9507557" cy="887426"/>
          </a:xfrm>
          <a:prstGeom prst="rect">
            <a:avLst/>
          </a:prstGeom>
        </p:spPr>
      </p:pic>
      <p:pic>
        <p:nvPicPr>
          <p:cNvPr id="6" name="Picture 2" descr="Instituto UNECS - União Nacional de Entidades do Comércio e Serviços - Home  | Facebook">
            <a:extLst>
              <a:ext uri="{FF2B5EF4-FFF2-40B4-BE49-F238E27FC236}">
                <a16:creationId xmlns:a16="http://schemas.microsoft.com/office/drawing/2014/main" xmlns="" id="{4B1FA7C2-8378-0DE8-A3F3-AA4F8F2597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7779" y="164526"/>
            <a:ext cx="1311861" cy="74148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ela 4">
            <a:extLst>
              <a:ext uri="{FF2B5EF4-FFF2-40B4-BE49-F238E27FC236}">
                <a16:creationId xmlns:a16="http://schemas.microsoft.com/office/drawing/2014/main" xmlns="" id="{20900F7F-97FF-3D52-CE82-4B168702588B}"/>
              </a:ext>
            </a:extLst>
          </p:cNvPr>
          <p:cNvGraphicFramePr>
            <a:graphicFrameLocks noGrp="1"/>
          </p:cNvGraphicFramePr>
          <p:nvPr>
            <p:extLst>
              <p:ext uri="{D42A27DB-BD31-4B8C-83A1-F6EECF244321}">
                <p14:modId xmlns:p14="http://schemas.microsoft.com/office/powerpoint/2010/main" val="3977062443"/>
              </p:ext>
            </p:extLst>
          </p:nvPr>
        </p:nvGraphicFramePr>
        <p:xfrm>
          <a:off x="334962" y="1164537"/>
          <a:ext cx="11414677" cy="5325164"/>
        </p:xfrm>
        <a:graphic>
          <a:graphicData uri="http://schemas.openxmlformats.org/drawingml/2006/table">
            <a:tbl>
              <a:tblPr firstRow="1" firstCol="1" bandRow="1">
                <a:tableStyleId>{5C22544A-7EE6-4342-B048-85BDC9FD1C3A}</a:tableStyleId>
              </a:tblPr>
              <a:tblGrid>
                <a:gridCol w="5774008">
                  <a:extLst>
                    <a:ext uri="{9D8B030D-6E8A-4147-A177-3AD203B41FA5}">
                      <a16:colId xmlns:a16="http://schemas.microsoft.com/office/drawing/2014/main" xmlns="" val="1292058119"/>
                    </a:ext>
                  </a:extLst>
                </a:gridCol>
                <a:gridCol w="5640669">
                  <a:extLst>
                    <a:ext uri="{9D8B030D-6E8A-4147-A177-3AD203B41FA5}">
                      <a16:colId xmlns:a16="http://schemas.microsoft.com/office/drawing/2014/main" xmlns="" val="3098369908"/>
                    </a:ext>
                  </a:extLst>
                </a:gridCol>
              </a:tblGrid>
              <a:tr h="785213">
                <a:tc gridSpan="2">
                  <a:txBody>
                    <a:bodyPr/>
                    <a:lstStyle/>
                    <a:p>
                      <a:pPr marL="0" marR="0" lvl="0" indent="0" algn="l" defTabSz="914400" rtl="0" eaLnBrk="1" fontAlgn="auto" latinLnBrk="0" hangingPunct="1">
                        <a:lnSpc>
                          <a:spcPct val="114000"/>
                        </a:lnSpc>
                        <a:spcBef>
                          <a:spcPts val="600"/>
                        </a:spcBef>
                        <a:spcAft>
                          <a:spcPts val="600"/>
                        </a:spcAft>
                        <a:buClrTx/>
                        <a:buSzTx/>
                        <a:buFontTx/>
                        <a:buNone/>
                        <a:tabLst/>
                        <a:defRPr/>
                      </a:pPr>
                      <a:r>
                        <a:rPr lang="pt-BR" sz="2000" dirty="0">
                          <a:solidFill>
                            <a:srgbClr val="003366"/>
                          </a:solidFill>
                          <a:effectLst/>
                        </a:rPr>
                        <a:t>Pleito 6) Redução em 60% das alíquotas de bens e serviços relacionados a sistemas para gestão                         do comércio e para conformidade fiscal e contábil. </a:t>
                      </a:r>
                    </a:p>
                  </a:txBody>
                  <a:tcPr>
                    <a:solidFill>
                      <a:srgbClr val="99CC00"/>
                    </a:solidFill>
                  </a:tcPr>
                </a:tc>
                <a:tc hMerge="1">
                  <a:txBody>
                    <a:bodyPr/>
                    <a:lstStyle/>
                    <a:p>
                      <a:pPr algn="ctr">
                        <a:lnSpc>
                          <a:spcPct val="114000"/>
                        </a:lnSpc>
                        <a:spcBef>
                          <a:spcPts val="600"/>
                        </a:spcBef>
                        <a:spcAft>
                          <a:spcPts val="600"/>
                        </a:spcAft>
                      </a:pP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extLst>
                  <a:ext uri="{0D108BD9-81ED-4DB2-BD59-A6C34878D82A}">
                    <a16:rowId xmlns:a16="http://schemas.microsoft.com/office/drawing/2014/main" xmlns="" val="2221241402"/>
                  </a:ext>
                </a:extLst>
              </a:tr>
              <a:tr h="362166">
                <a:tc>
                  <a:txBody>
                    <a:bodyPr/>
                    <a:lstStyle/>
                    <a:p>
                      <a:pPr algn="ctr">
                        <a:lnSpc>
                          <a:spcPct val="114000"/>
                        </a:lnSpc>
                        <a:spcBef>
                          <a:spcPts val="600"/>
                        </a:spcBef>
                        <a:spcAft>
                          <a:spcPts val="600"/>
                        </a:spcAft>
                      </a:pPr>
                      <a:r>
                        <a:rPr lang="pt-BR" sz="1600" dirty="0">
                          <a:solidFill>
                            <a:schemeClr val="bg1"/>
                          </a:solidFill>
                          <a:effectLst/>
                        </a:rPr>
                        <a:t>TEXTO ATUAL</a:t>
                      </a:r>
                      <a:endParaRPr lang="pt-BR"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tc>
                  <a:txBody>
                    <a:bodyPr/>
                    <a:lstStyle/>
                    <a:p>
                      <a:pPr algn="ctr">
                        <a:lnSpc>
                          <a:spcPct val="114000"/>
                        </a:lnSpc>
                        <a:spcBef>
                          <a:spcPts val="600"/>
                        </a:spcBef>
                        <a:spcAft>
                          <a:spcPts val="600"/>
                        </a:spcAft>
                      </a:pPr>
                      <a:r>
                        <a:rPr lang="pt-BR" sz="1600" b="1" dirty="0">
                          <a:solidFill>
                            <a:schemeClr val="bg1"/>
                          </a:solidFill>
                          <a:effectLst/>
                        </a:rPr>
                        <a:t>PROPOSTA</a:t>
                      </a:r>
                      <a:endParaRPr lang="pt-BR"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extLst>
                  <a:ext uri="{0D108BD9-81ED-4DB2-BD59-A6C34878D82A}">
                    <a16:rowId xmlns:a16="http://schemas.microsoft.com/office/drawing/2014/main" xmlns="" val="1319614182"/>
                  </a:ext>
                </a:extLst>
              </a:tr>
              <a:tr h="4177785">
                <a:tc>
                  <a:txBody>
                    <a:bodyPr/>
                    <a:lstStyle/>
                    <a:p>
                      <a:pPr marL="0" marR="0" lvl="0" indent="0" algn="just" defTabSz="914400" rtl="0" eaLnBrk="1" fontAlgn="auto" latinLnBrk="0" hangingPunct="1">
                        <a:lnSpc>
                          <a:spcPct val="114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mn-lt"/>
                          <a:ea typeface="+mn-ea"/>
                          <a:cs typeface="+mn-cs"/>
                        </a:rPr>
                        <a:t>Art. 9º A lei complementar que instituir o imposto de que trata o art. 156-A e a contribuição de que trata o art. 195, V, ambos da Constituição Federal, poderá prever os regimes diferenciados de tributação de que trata este artigo, desde que sejam uniformes em todo o território nacional e sejam realizados os respectivos ajustes nas alíquotas de referência com vistas a reequilibrar a arrecadação da esfera federativa. </a:t>
                      </a:r>
                    </a:p>
                    <a:p>
                      <a:pPr marL="0" marR="0" lvl="0" indent="0" algn="just" defTabSz="914400" rtl="0" eaLnBrk="1" fontAlgn="auto" latinLnBrk="0" hangingPunct="1">
                        <a:lnSpc>
                          <a:spcPct val="114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mn-lt"/>
                          <a:ea typeface="+mn-ea"/>
                          <a:cs typeface="+mn-cs"/>
                        </a:rPr>
                        <a:t>§ 1º Lei complementar definirá as operações com bens ou serviços sobre as quais as alíquotas dos tributos de que trata o caput serão reduzidas em 60% (sessenta por cento), referentes a:</a:t>
                      </a:r>
                    </a:p>
                    <a:p>
                      <a:pPr marL="0" marR="0" lvl="0" indent="0" algn="just" defTabSz="914400" rtl="0" eaLnBrk="1" fontAlgn="auto" latinLnBrk="0" hangingPunct="1">
                        <a:lnSpc>
                          <a:spcPct val="114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mn-lt"/>
                          <a:ea typeface="+mn-ea"/>
                          <a:cs typeface="+mn-cs"/>
                        </a:rPr>
                        <a:t>IX – bens e serviços relacionados a segurança e soberania nacional, segurança da informação e segurança cibernética.</a:t>
                      </a:r>
                    </a:p>
                  </a:txBody>
                  <a:tcPr>
                    <a:solidFill>
                      <a:schemeClr val="bg1">
                        <a:lumMod val="85000"/>
                      </a:schemeClr>
                    </a:solidFill>
                  </a:tcPr>
                </a:tc>
                <a:tc>
                  <a:txBody>
                    <a:bodyPr/>
                    <a:lstStyle/>
                    <a:p>
                      <a:pPr marL="0" marR="0" lvl="0" indent="0" algn="l" defTabSz="914400" rtl="0" eaLnBrk="1" fontAlgn="auto" latinLnBrk="0" hangingPunct="1">
                        <a:lnSpc>
                          <a:spcPct val="114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Calibri" panose="020F0502020204030204" pitchFamily="34" charset="0"/>
                          <a:ea typeface="Calibri" panose="020F0502020204030204" pitchFamily="34" charset="0"/>
                          <a:cs typeface="Times New Roman" panose="02020603050405020304" pitchFamily="18" charset="0"/>
                        </a:rPr>
                        <a:t>Inclusão do inciso XI:</a:t>
                      </a:r>
                    </a:p>
                    <a:p>
                      <a:pPr marL="0" marR="0" lvl="0" indent="0" algn="l" defTabSz="914400" rtl="0" eaLnBrk="1" fontAlgn="auto" latinLnBrk="0" hangingPunct="1">
                        <a:lnSpc>
                          <a:spcPct val="114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Calibri" panose="020F0502020204030204" pitchFamily="34" charset="0"/>
                          <a:ea typeface="Calibri" panose="020F0502020204030204" pitchFamily="34" charset="0"/>
                          <a:cs typeface="Times New Roman" panose="02020603050405020304" pitchFamily="18" charset="0"/>
                        </a:rPr>
                        <a:t>XI – serviços relacionados a sistemas para gestão o comércio e para conformidade fiscal e contábil.</a:t>
                      </a:r>
                    </a:p>
                    <a:p>
                      <a:pPr marL="0" marR="0" lvl="0" indent="0" algn="l" defTabSz="914400" rtl="0" eaLnBrk="1" fontAlgn="auto" latinLnBrk="0" hangingPunct="1">
                        <a:lnSpc>
                          <a:spcPct val="114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4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4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4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4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4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mn-lt"/>
                        <a:ea typeface="+mn-ea"/>
                        <a:cs typeface="+mn-cs"/>
                      </a:endParaRPr>
                    </a:p>
                    <a:p>
                      <a:pPr marL="0" marR="0" lvl="0" indent="0" algn="l" defTabSz="914400" rtl="0" eaLnBrk="1" fontAlgn="auto" latinLnBrk="0" hangingPunct="1">
                        <a:lnSpc>
                          <a:spcPct val="100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mn-lt"/>
                        <a:ea typeface="+mn-ea"/>
                        <a:cs typeface="+mn-cs"/>
                      </a:endParaRPr>
                    </a:p>
                  </a:txBody>
                  <a:tcPr>
                    <a:solidFill>
                      <a:schemeClr val="bg1">
                        <a:lumMod val="85000"/>
                      </a:schemeClr>
                    </a:solidFill>
                  </a:tcPr>
                </a:tc>
                <a:extLst>
                  <a:ext uri="{0D108BD9-81ED-4DB2-BD59-A6C34878D82A}">
                    <a16:rowId xmlns:a16="http://schemas.microsoft.com/office/drawing/2014/main" xmlns="" val="1136987200"/>
                  </a:ext>
                </a:extLst>
              </a:tr>
            </a:tbl>
          </a:graphicData>
        </a:graphic>
      </p:graphicFrame>
      <p:sp>
        <p:nvSpPr>
          <p:cNvPr id="7" name="Título 1">
            <a:extLst>
              <a:ext uri="{FF2B5EF4-FFF2-40B4-BE49-F238E27FC236}">
                <a16:creationId xmlns:a16="http://schemas.microsoft.com/office/drawing/2014/main" xmlns="" id="{D2273A7E-ACBF-F553-20D1-F0DF75AF0C50}"/>
              </a:ext>
            </a:extLst>
          </p:cNvPr>
          <p:cNvSpPr txBox="1">
            <a:spLocks/>
          </p:cNvSpPr>
          <p:nvPr/>
        </p:nvSpPr>
        <p:spPr>
          <a:xfrm>
            <a:off x="235651" y="104530"/>
            <a:ext cx="8801345" cy="573571"/>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pt-BR" sz="2400" b="1" i="0" u="none" strike="noStrike" kern="1200" cap="none" spc="0" normalizeH="0" baseline="0" noProof="0" dirty="0">
                <a:ln>
                  <a:noFill/>
                </a:ln>
                <a:solidFill>
                  <a:prstClr val="white"/>
                </a:solidFill>
                <a:effectLst/>
                <a:uLnTx/>
                <a:uFillTx/>
                <a:latin typeface="Calibri" panose="020F0502020204030204"/>
                <a:ea typeface="+mj-ea"/>
                <a:cs typeface="+mj-cs"/>
              </a:rPr>
              <a:t>SUGESTÕES DE APERFEIÇOAMENTO DA REFORMA TRIBUTÁRIA         A SEREM APRESENTADAS AO SENADO FEDERAL</a:t>
            </a:r>
          </a:p>
        </p:txBody>
      </p:sp>
    </p:spTree>
    <p:extLst>
      <p:ext uri="{BB962C8B-B14F-4D97-AF65-F5344CB8AC3E}">
        <p14:creationId xmlns:p14="http://schemas.microsoft.com/office/powerpoint/2010/main" val="15278792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m 7" descr="Uma imagem contendo Forma&#10;&#10;Descrição gerada automaticamente">
            <a:extLst>
              <a:ext uri="{FF2B5EF4-FFF2-40B4-BE49-F238E27FC236}">
                <a16:creationId xmlns:a16="http://schemas.microsoft.com/office/drawing/2014/main" xmlns="" id="{9F8052B7-148B-5AA8-8333-F8A3EFAE8325}"/>
              </a:ext>
            </a:extLst>
          </p:cNvPr>
          <p:cNvPicPr>
            <a:picLocks noChangeAspect="1"/>
          </p:cNvPicPr>
          <p:nvPr/>
        </p:nvPicPr>
        <p:blipFill rotWithShape="1">
          <a:blip r:embed="rId2">
            <a:extLst>
              <a:ext uri="{28A0092B-C50C-407E-A947-70E740481C1C}">
                <a14:useLocalDpi xmlns:a14="http://schemas.microsoft.com/office/drawing/2010/main" val="0"/>
              </a:ext>
            </a:extLst>
          </a:blip>
          <a:srcRect t="40613" r="22018" b="46447"/>
          <a:stretch/>
        </p:blipFill>
        <p:spPr>
          <a:xfrm>
            <a:off x="0" y="-1984"/>
            <a:ext cx="9507557" cy="887426"/>
          </a:xfrm>
          <a:prstGeom prst="rect">
            <a:avLst/>
          </a:prstGeom>
        </p:spPr>
      </p:pic>
      <p:pic>
        <p:nvPicPr>
          <p:cNvPr id="6" name="Picture 2" descr="Instituto UNECS - União Nacional de Entidades do Comércio e Serviços - Home  | Facebook">
            <a:extLst>
              <a:ext uri="{FF2B5EF4-FFF2-40B4-BE49-F238E27FC236}">
                <a16:creationId xmlns:a16="http://schemas.microsoft.com/office/drawing/2014/main" xmlns="" id="{4B1FA7C2-8378-0DE8-A3F3-AA4F8F2597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7779" y="164526"/>
            <a:ext cx="1311861" cy="74148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ela 4">
            <a:extLst>
              <a:ext uri="{FF2B5EF4-FFF2-40B4-BE49-F238E27FC236}">
                <a16:creationId xmlns:a16="http://schemas.microsoft.com/office/drawing/2014/main" xmlns="" id="{60D5CC03-2255-3B2B-D6C4-A05C4BF9293C}"/>
              </a:ext>
            </a:extLst>
          </p:cNvPr>
          <p:cNvGraphicFramePr>
            <a:graphicFrameLocks noGrp="1"/>
          </p:cNvGraphicFramePr>
          <p:nvPr>
            <p:extLst>
              <p:ext uri="{D42A27DB-BD31-4B8C-83A1-F6EECF244321}">
                <p14:modId xmlns:p14="http://schemas.microsoft.com/office/powerpoint/2010/main" val="3080522769"/>
              </p:ext>
            </p:extLst>
          </p:nvPr>
        </p:nvGraphicFramePr>
        <p:xfrm>
          <a:off x="334962" y="1164539"/>
          <a:ext cx="11414677" cy="5333397"/>
        </p:xfrm>
        <a:graphic>
          <a:graphicData uri="http://schemas.openxmlformats.org/drawingml/2006/table">
            <a:tbl>
              <a:tblPr firstRow="1" firstCol="1" bandRow="1">
                <a:tableStyleId>{5C22544A-7EE6-4342-B048-85BDC9FD1C3A}</a:tableStyleId>
              </a:tblPr>
              <a:tblGrid>
                <a:gridCol w="5774008">
                  <a:extLst>
                    <a:ext uri="{9D8B030D-6E8A-4147-A177-3AD203B41FA5}">
                      <a16:colId xmlns:a16="http://schemas.microsoft.com/office/drawing/2014/main" xmlns="" val="1292058119"/>
                    </a:ext>
                  </a:extLst>
                </a:gridCol>
                <a:gridCol w="5640669">
                  <a:extLst>
                    <a:ext uri="{9D8B030D-6E8A-4147-A177-3AD203B41FA5}">
                      <a16:colId xmlns:a16="http://schemas.microsoft.com/office/drawing/2014/main" xmlns="" val="3098369908"/>
                    </a:ext>
                  </a:extLst>
                </a:gridCol>
              </a:tblGrid>
              <a:tr h="760935">
                <a:tc gridSpan="2">
                  <a:txBody>
                    <a:bodyPr/>
                    <a:lstStyle/>
                    <a:p>
                      <a:pPr marL="0" marR="0" lvl="0" indent="0" algn="l" defTabSz="914400" rtl="0" eaLnBrk="1" fontAlgn="auto" latinLnBrk="0" hangingPunct="1">
                        <a:lnSpc>
                          <a:spcPct val="114000"/>
                        </a:lnSpc>
                        <a:spcBef>
                          <a:spcPts val="600"/>
                        </a:spcBef>
                        <a:spcAft>
                          <a:spcPts val="600"/>
                        </a:spcAft>
                        <a:buClrTx/>
                        <a:buSzTx/>
                        <a:buFontTx/>
                        <a:buNone/>
                        <a:tabLst/>
                        <a:defRPr/>
                      </a:pPr>
                      <a:r>
                        <a:rPr lang="pt-BR" sz="2000" dirty="0">
                          <a:solidFill>
                            <a:srgbClr val="003366"/>
                          </a:solidFill>
                          <a:effectLst/>
                        </a:rPr>
                        <a:t>Pleito 7) Supressão da possibilidade de instituição, por parte dos Estados e do Distrito Federal,                        de contribuição sobre produtos primários e semielaborados. </a:t>
                      </a:r>
                    </a:p>
                  </a:txBody>
                  <a:tcPr>
                    <a:solidFill>
                      <a:srgbClr val="99CC00"/>
                    </a:solidFill>
                  </a:tcPr>
                </a:tc>
                <a:tc hMerge="1">
                  <a:txBody>
                    <a:bodyPr/>
                    <a:lstStyle/>
                    <a:p>
                      <a:pPr algn="ctr">
                        <a:lnSpc>
                          <a:spcPct val="114000"/>
                        </a:lnSpc>
                        <a:spcBef>
                          <a:spcPts val="600"/>
                        </a:spcBef>
                        <a:spcAft>
                          <a:spcPts val="600"/>
                        </a:spcAft>
                      </a:pP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extLst>
                  <a:ext uri="{0D108BD9-81ED-4DB2-BD59-A6C34878D82A}">
                    <a16:rowId xmlns:a16="http://schemas.microsoft.com/office/drawing/2014/main" xmlns="" val="2221241402"/>
                  </a:ext>
                </a:extLst>
              </a:tr>
              <a:tr h="350968">
                <a:tc>
                  <a:txBody>
                    <a:bodyPr/>
                    <a:lstStyle/>
                    <a:p>
                      <a:pPr algn="ctr">
                        <a:lnSpc>
                          <a:spcPct val="114000"/>
                        </a:lnSpc>
                        <a:spcBef>
                          <a:spcPts val="600"/>
                        </a:spcBef>
                        <a:spcAft>
                          <a:spcPts val="600"/>
                        </a:spcAft>
                      </a:pPr>
                      <a:r>
                        <a:rPr lang="pt-BR" sz="1600" dirty="0">
                          <a:solidFill>
                            <a:schemeClr val="bg1"/>
                          </a:solidFill>
                          <a:effectLst/>
                        </a:rPr>
                        <a:t>TEXTO ATUAL</a:t>
                      </a:r>
                      <a:endParaRPr lang="pt-BR"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tc>
                  <a:txBody>
                    <a:bodyPr/>
                    <a:lstStyle/>
                    <a:p>
                      <a:pPr algn="ctr">
                        <a:lnSpc>
                          <a:spcPct val="114000"/>
                        </a:lnSpc>
                        <a:spcBef>
                          <a:spcPts val="600"/>
                        </a:spcBef>
                        <a:spcAft>
                          <a:spcPts val="600"/>
                        </a:spcAft>
                      </a:pPr>
                      <a:r>
                        <a:rPr lang="pt-BR" sz="1600" b="1" dirty="0">
                          <a:solidFill>
                            <a:schemeClr val="bg1"/>
                          </a:solidFill>
                          <a:effectLst/>
                        </a:rPr>
                        <a:t>PROPOSTA</a:t>
                      </a:r>
                      <a:endParaRPr lang="pt-BR"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extLst>
                  <a:ext uri="{0D108BD9-81ED-4DB2-BD59-A6C34878D82A}">
                    <a16:rowId xmlns:a16="http://schemas.microsoft.com/office/drawing/2014/main" xmlns="" val="1319614182"/>
                  </a:ext>
                </a:extLst>
              </a:tr>
              <a:tr h="4213257">
                <a:tc>
                  <a:txBody>
                    <a:bodyPr/>
                    <a:lstStyle/>
                    <a:p>
                      <a:pPr marL="0" marR="0" lvl="0" indent="0" algn="just" defTabSz="914400" rtl="0" eaLnBrk="1" fontAlgn="auto" latinLnBrk="0" hangingPunct="1">
                        <a:lnSpc>
                          <a:spcPct val="114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mn-lt"/>
                          <a:ea typeface="+mn-ea"/>
                          <a:cs typeface="+mn-cs"/>
                        </a:rPr>
                        <a:t>Art. 19. Os Estados e o Distrito Federal poderão instituir contribuição sobre produtos primários e semielaborados, produzidos nos respectivos territórios, para investimento em obras de infraestrutura e habitação, em substituição a contribuição a fundos estaduais, estabelecida como condição à aplicação de diferimento, de regime especial ou de outro tratamento diferenciado, relacionados com o imposto de que trata o art. 155, II, da Constituição Federal, prevista na respectiva legislação estadual em 30 de abril de 2023. </a:t>
                      </a:r>
                    </a:p>
                    <a:p>
                      <a:pPr marL="0" marR="0" lvl="0" indent="0" algn="just" defTabSz="914400" rtl="0" eaLnBrk="1" fontAlgn="auto" latinLnBrk="0" hangingPunct="1">
                        <a:lnSpc>
                          <a:spcPct val="114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mn-lt"/>
                        <a:ea typeface="+mn-ea"/>
                        <a:cs typeface="+mn-cs"/>
                      </a:endParaRPr>
                    </a:p>
                    <a:p>
                      <a:pPr marL="0" marR="0" lvl="0" indent="0" algn="just" defTabSz="914400" rtl="0" eaLnBrk="1" fontAlgn="auto" latinLnBrk="0" hangingPunct="1">
                        <a:lnSpc>
                          <a:spcPct val="114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mn-lt"/>
                          <a:ea typeface="+mn-ea"/>
                          <a:cs typeface="+mn-cs"/>
                        </a:rPr>
                        <a:t>Parágrafo único. O disposto neste artigo aplica-se até 31 de dezembro de 2043.</a:t>
                      </a:r>
                    </a:p>
                    <a:p>
                      <a:pPr marL="0" marR="0" lvl="0" indent="0" algn="just" defTabSz="914400" rtl="0" eaLnBrk="1" fontAlgn="auto" latinLnBrk="0" hangingPunct="1">
                        <a:lnSpc>
                          <a:spcPct val="114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mn-lt"/>
                        <a:ea typeface="+mn-ea"/>
                        <a:cs typeface="+mn-cs"/>
                      </a:endParaRPr>
                    </a:p>
                    <a:p>
                      <a:pPr marL="0" marR="0" lvl="0" indent="0" algn="just" defTabSz="914400" rtl="0" eaLnBrk="1" fontAlgn="auto" latinLnBrk="0" hangingPunct="1">
                        <a:lnSpc>
                          <a:spcPct val="114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mn-lt"/>
                        <a:ea typeface="+mn-ea"/>
                        <a:cs typeface="+mn-cs"/>
                      </a:endParaRPr>
                    </a:p>
                  </a:txBody>
                  <a:tcPr>
                    <a:solidFill>
                      <a:schemeClr val="bg1">
                        <a:lumMod val="85000"/>
                      </a:schemeClr>
                    </a:solidFill>
                  </a:tcPr>
                </a:tc>
                <a:tc>
                  <a:txBody>
                    <a:bodyPr/>
                    <a:lstStyle/>
                    <a:p>
                      <a:pPr marL="0" marR="0" lvl="0" indent="0" algn="l" defTabSz="914400" rtl="0" eaLnBrk="1" fontAlgn="auto" latinLnBrk="0" hangingPunct="1">
                        <a:lnSpc>
                          <a:spcPct val="114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Calibri" panose="020F0502020204030204" pitchFamily="34" charset="0"/>
                          <a:ea typeface="Calibri" panose="020F0502020204030204" pitchFamily="34" charset="0"/>
                          <a:cs typeface="Times New Roman" panose="02020603050405020304" pitchFamily="18" charset="0"/>
                        </a:rPr>
                        <a:t>Supressão do artigo 19.</a:t>
                      </a:r>
                    </a:p>
                    <a:p>
                      <a:pPr marL="0" marR="0" lvl="0" indent="0" algn="l" defTabSz="914400" rtl="0" eaLnBrk="1" fontAlgn="auto" latinLnBrk="0" hangingPunct="1">
                        <a:lnSpc>
                          <a:spcPct val="114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4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4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4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4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4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mn-lt"/>
                        <a:ea typeface="+mn-ea"/>
                        <a:cs typeface="+mn-cs"/>
                      </a:endParaRPr>
                    </a:p>
                    <a:p>
                      <a:pPr marL="0" marR="0" lvl="0" indent="0" algn="l" defTabSz="914400" rtl="0" eaLnBrk="1" fontAlgn="auto" latinLnBrk="0" hangingPunct="1">
                        <a:lnSpc>
                          <a:spcPct val="100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mn-lt"/>
                        <a:ea typeface="+mn-ea"/>
                        <a:cs typeface="+mn-cs"/>
                      </a:endParaRPr>
                    </a:p>
                  </a:txBody>
                  <a:tcPr>
                    <a:solidFill>
                      <a:schemeClr val="bg1">
                        <a:lumMod val="85000"/>
                      </a:schemeClr>
                    </a:solidFill>
                  </a:tcPr>
                </a:tc>
                <a:extLst>
                  <a:ext uri="{0D108BD9-81ED-4DB2-BD59-A6C34878D82A}">
                    <a16:rowId xmlns:a16="http://schemas.microsoft.com/office/drawing/2014/main" xmlns="" val="1136987200"/>
                  </a:ext>
                </a:extLst>
              </a:tr>
            </a:tbl>
          </a:graphicData>
        </a:graphic>
      </p:graphicFrame>
      <p:sp>
        <p:nvSpPr>
          <p:cNvPr id="7" name="Título 1">
            <a:extLst>
              <a:ext uri="{FF2B5EF4-FFF2-40B4-BE49-F238E27FC236}">
                <a16:creationId xmlns:a16="http://schemas.microsoft.com/office/drawing/2014/main" xmlns="" id="{0C5CC8C9-A4B1-C230-C288-F51642906D31}"/>
              </a:ext>
            </a:extLst>
          </p:cNvPr>
          <p:cNvSpPr txBox="1">
            <a:spLocks/>
          </p:cNvSpPr>
          <p:nvPr/>
        </p:nvSpPr>
        <p:spPr>
          <a:xfrm>
            <a:off x="235651" y="104530"/>
            <a:ext cx="8801345" cy="573571"/>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pt-BR" sz="2400" b="1" i="0" u="none" strike="noStrike" kern="1200" cap="none" spc="0" normalizeH="0" baseline="0" noProof="0" dirty="0">
                <a:ln>
                  <a:noFill/>
                </a:ln>
                <a:solidFill>
                  <a:prstClr val="white"/>
                </a:solidFill>
                <a:effectLst/>
                <a:uLnTx/>
                <a:uFillTx/>
                <a:latin typeface="Calibri" panose="020F0502020204030204"/>
                <a:ea typeface="+mj-ea"/>
                <a:cs typeface="+mj-cs"/>
              </a:rPr>
              <a:t>SUGESTÕES DE APERFEIÇOAMENTO DA REFORMA TRIBUTÁRIA         A SEREM APRESENTADAS AO SENADO FEDERAL</a:t>
            </a:r>
          </a:p>
        </p:txBody>
      </p:sp>
    </p:spTree>
    <p:extLst>
      <p:ext uri="{BB962C8B-B14F-4D97-AF65-F5344CB8AC3E}">
        <p14:creationId xmlns:p14="http://schemas.microsoft.com/office/powerpoint/2010/main" val="1803324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m 7" descr="Uma imagem contendo Forma&#10;&#10;Descrição gerada automaticamente">
            <a:extLst>
              <a:ext uri="{FF2B5EF4-FFF2-40B4-BE49-F238E27FC236}">
                <a16:creationId xmlns:a16="http://schemas.microsoft.com/office/drawing/2014/main" xmlns="" id="{9F8052B7-148B-5AA8-8333-F8A3EFAE8325}"/>
              </a:ext>
            </a:extLst>
          </p:cNvPr>
          <p:cNvPicPr>
            <a:picLocks noChangeAspect="1"/>
          </p:cNvPicPr>
          <p:nvPr/>
        </p:nvPicPr>
        <p:blipFill rotWithShape="1">
          <a:blip r:embed="rId2">
            <a:extLst>
              <a:ext uri="{28A0092B-C50C-407E-A947-70E740481C1C}">
                <a14:useLocalDpi xmlns:a14="http://schemas.microsoft.com/office/drawing/2010/main" val="0"/>
              </a:ext>
            </a:extLst>
          </a:blip>
          <a:srcRect t="40613" r="22018" b="46447"/>
          <a:stretch/>
        </p:blipFill>
        <p:spPr>
          <a:xfrm>
            <a:off x="0" y="-1984"/>
            <a:ext cx="9507557" cy="887426"/>
          </a:xfrm>
          <a:prstGeom prst="rect">
            <a:avLst/>
          </a:prstGeom>
        </p:spPr>
      </p:pic>
      <p:pic>
        <p:nvPicPr>
          <p:cNvPr id="6" name="Picture 2" descr="Instituto UNECS - União Nacional de Entidades do Comércio e Serviços - Home  | Facebook">
            <a:extLst>
              <a:ext uri="{FF2B5EF4-FFF2-40B4-BE49-F238E27FC236}">
                <a16:creationId xmlns:a16="http://schemas.microsoft.com/office/drawing/2014/main" xmlns="" id="{4B1FA7C2-8378-0DE8-A3F3-AA4F8F2597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7779" y="164526"/>
            <a:ext cx="1311861" cy="74148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ela 4">
            <a:extLst>
              <a:ext uri="{FF2B5EF4-FFF2-40B4-BE49-F238E27FC236}">
                <a16:creationId xmlns:a16="http://schemas.microsoft.com/office/drawing/2014/main" xmlns="" id="{56E5C440-A9B8-4D41-C72B-D4406468D715}"/>
              </a:ext>
            </a:extLst>
          </p:cNvPr>
          <p:cNvGraphicFramePr>
            <a:graphicFrameLocks noGrp="1"/>
          </p:cNvGraphicFramePr>
          <p:nvPr>
            <p:extLst>
              <p:ext uri="{D42A27DB-BD31-4B8C-83A1-F6EECF244321}">
                <p14:modId xmlns:p14="http://schemas.microsoft.com/office/powerpoint/2010/main" val="1760675444"/>
              </p:ext>
            </p:extLst>
          </p:nvPr>
        </p:nvGraphicFramePr>
        <p:xfrm>
          <a:off x="334962" y="1164539"/>
          <a:ext cx="11414677" cy="5331123"/>
        </p:xfrm>
        <a:graphic>
          <a:graphicData uri="http://schemas.openxmlformats.org/drawingml/2006/table">
            <a:tbl>
              <a:tblPr firstRow="1" firstCol="1" bandRow="1">
                <a:tableStyleId>{5C22544A-7EE6-4342-B048-85BDC9FD1C3A}</a:tableStyleId>
              </a:tblPr>
              <a:tblGrid>
                <a:gridCol w="5774008">
                  <a:extLst>
                    <a:ext uri="{9D8B030D-6E8A-4147-A177-3AD203B41FA5}">
                      <a16:colId xmlns:a16="http://schemas.microsoft.com/office/drawing/2014/main" xmlns="" val="1292058119"/>
                    </a:ext>
                  </a:extLst>
                </a:gridCol>
                <a:gridCol w="5640669">
                  <a:extLst>
                    <a:ext uri="{9D8B030D-6E8A-4147-A177-3AD203B41FA5}">
                      <a16:colId xmlns:a16="http://schemas.microsoft.com/office/drawing/2014/main" xmlns="" val="3098369908"/>
                    </a:ext>
                  </a:extLst>
                </a:gridCol>
              </a:tblGrid>
              <a:tr h="415866">
                <a:tc gridSpan="2">
                  <a:txBody>
                    <a:bodyPr/>
                    <a:lstStyle/>
                    <a:p>
                      <a:pPr marL="0" marR="0" lvl="0" indent="0" algn="l" defTabSz="914400" rtl="0" eaLnBrk="1" fontAlgn="auto" latinLnBrk="0" hangingPunct="1">
                        <a:lnSpc>
                          <a:spcPct val="114000"/>
                        </a:lnSpc>
                        <a:spcBef>
                          <a:spcPts val="600"/>
                        </a:spcBef>
                        <a:spcAft>
                          <a:spcPts val="600"/>
                        </a:spcAft>
                        <a:buClrTx/>
                        <a:buSzTx/>
                        <a:buFontTx/>
                        <a:buNone/>
                        <a:tabLst/>
                        <a:defRPr/>
                      </a:pPr>
                      <a:r>
                        <a:rPr lang="pt-BR" sz="2000" dirty="0">
                          <a:solidFill>
                            <a:srgbClr val="003366"/>
                          </a:solidFill>
                          <a:effectLst/>
                        </a:rPr>
                        <a:t>Pleito 8) Estabelecer alíquota máxima para cada ente federado. </a:t>
                      </a:r>
                    </a:p>
                  </a:txBody>
                  <a:tcPr>
                    <a:solidFill>
                      <a:srgbClr val="99CC00"/>
                    </a:solidFill>
                  </a:tcPr>
                </a:tc>
                <a:tc hMerge="1">
                  <a:txBody>
                    <a:bodyPr/>
                    <a:lstStyle/>
                    <a:p>
                      <a:pPr algn="ctr">
                        <a:lnSpc>
                          <a:spcPct val="114000"/>
                        </a:lnSpc>
                        <a:spcBef>
                          <a:spcPts val="600"/>
                        </a:spcBef>
                        <a:spcAft>
                          <a:spcPts val="600"/>
                        </a:spcAft>
                      </a:pP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extLst>
                  <a:ext uri="{0D108BD9-81ED-4DB2-BD59-A6C34878D82A}">
                    <a16:rowId xmlns:a16="http://schemas.microsoft.com/office/drawing/2014/main" xmlns="" val="2221241402"/>
                  </a:ext>
                </a:extLst>
              </a:tr>
              <a:tr h="350840">
                <a:tc>
                  <a:txBody>
                    <a:bodyPr/>
                    <a:lstStyle/>
                    <a:p>
                      <a:pPr algn="ctr">
                        <a:lnSpc>
                          <a:spcPct val="114000"/>
                        </a:lnSpc>
                        <a:spcBef>
                          <a:spcPts val="600"/>
                        </a:spcBef>
                        <a:spcAft>
                          <a:spcPts val="600"/>
                        </a:spcAft>
                      </a:pPr>
                      <a:r>
                        <a:rPr lang="pt-BR" sz="1600" dirty="0">
                          <a:solidFill>
                            <a:schemeClr val="bg1"/>
                          </a:solidFill>
                          <a:effectLst/>
                        </a:rPr>
                        <a:t>TEXTO ATUAL</a:t>
                      </a:r>
                      <a:endParaRPr lang="pt-BR"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tc>
                  <a:txBody>
                    <a:bodyPr/>
                    <a:lstStyle/>
                    <a:p>
                      <a:pPr algn="ctr">
                        <a:lnSpc>
                          <a:spcPct val="114000"/>
                        </a:lnSpc>
                        <a:spcBef>
                          <a:spcPts val="600"/>
                        </a:spcBef>
                        <a:spcAft>
                          <a:spcPts val="600"/>
                        </a:spcAft>
                      </a:pPr>
                      <a:r>
                        <a:rPr lang="pt-BR" sz="1600" b="1" dirty="0">
                          <a:solidFill>
                            <a:schemeClr val="bg1"/>
                          </a:solidFill>
                          <a:effectLst/>
                        </a:rPr>
                        <a:t>PROPOSTA</a:t>
                      </a:r>
                      <a:endParaRPr lang="pt-BR"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extLst>
                  <a:ext uri="{0D108BD9-81ED-4DB2-BD59-A6C34878D82A}">
                    <a16:rowId xmlns:a16="http://schemas.microsoft.com/office/drawing/2014/main" xmlns="" val="1319614182"/>
                  </a:ext>
                </a:extLst>
              </a:tr>
              <a:tr h="4558455">
                <a:tc>
                  <a:txBody>
                    <a:bodyPr/>
                    <a:lstStyle/>
                    <a:p>
                      <a:pPr>
                        <a:lnSpc>
                          <a:spcPct val="114000"/>
                        </a:lnSpc>
                        <a:spcBef>
                          <a:spcPts val="600"/>
                        </a:spcBef>
                        <a:spcAft>
                          <a:spcPts val="600"/>
                        </a:spcAft>
                      </a:pPr>
                      <a:r>
                        <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rPr>
                        <a:t>Art. 156-A. Lei complementar instituirá imposto sobre bens e serviços de competência dos</a:t>
                      </a:r>
                    </a:p>
                    <a:p>
                      <a:pPr>
                        <a:lnSpc>
                          <a:spcPct val="114000"/>
                        </a:lnSpc>
                        <a:spcBef>
                          <a:spcPts val="600"/>
                        </a:spcBef>
                        <a:spcAft>
                          <a:spcPts val="600"/>
                        </a:spcAft>
                      </a:pPr>
                      <a:r>
                        <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rPr>
                        <a:t>Estados, do Distrito Federal e dos Municípios. </a:t>
                      </a:r>
                    </a:p>
                    <a:p>
                      <a:pPr>
                        <a:lnSpc>
                          <a:spcPct val="114000"/>
                        </a:lnSpc>
                        <a:spcBef>
                          <a:spcPts val="600"/>
                        </a:spcBef>
                        <a:spcAft>
                          <a:spcPts val="600"/>
                        </a:spcAft>
                      </a:pPr>
                      <a:r>
                        <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rPr>
                        <a:t>§ 1º O imposto previsto no caput atenderá ao seguinte:</a:t>
                      </a:r>
                    </a:p>
                    <a:p>
                      <a:pPr>
                        <a:lnSpc>
                          <a:spcPct val="114000"/>
                        </a:lnSpc>
                        <a:spcBef>
                          <a:spcPts val="600"/>
                        </a:spcBef>
                        <a:spcAft>
                          <a:spcPts val="600"/>
                        </a:spcAft>
                      </a:pPr>
                      <a:r>
                        <a:rPr lang="pt-BR" sz="1400" b="1" dirty="0">
                          <a:solidFill>
                            <a:srgbClr val="003366"/>
                          </a:solidFill>
                        </a:rPr>
                        <a:t>XII – resolução do Senado Federal fixará alíquota de referência do imposto para cada esfera federativa, nos termos de lei complementar, que será aplicada salvo disposição em contrário em lei específica, nos termos do disposto no inciso V deste parágrafo. </a:t>
                      </a:r>
                    </a:p>
                    <a:p>
                      <a:pPr>
                        <a:lnSpc>
                          <a:spcPct val="114000"/>
                        </a:lnSpc>
                        <a:spcBef>
                          <a:spcPts val="600"/>
                        </a:spcBef>
                        <a:spcAft>
                          <a:spcPts val="600"/>
                        </a:spcAft>
                      </a:pPr>
                      <a:endPar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4000"/>
                        </a:lnSpc>
                        <a:spcBef>
                          <a:spcPts val="600"/>
                        </a:spcBef>
                        <a:spcAft>
                          <a:spcPts val="600"/>
                        </a:spcAft>
                      </a:pPr>
                      <a:endPar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4000"/>
                        </a:lnSpc>
                        <a:spcBef>
                          <a:spcPts val="600"/>
                        </a:spcBef>
                        <a:spcAft>
                          <a:spcPts val="600"/>
                        </a:spcAft>
                      </a:pPr>
                      <a:endPar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chemeClr val="bg1">
                        <a:lumMod val="85000"/>
                      </a:schemeClr>
                    </a:solidFill>
                  </a:tcPr>
                </a:tc>
                <a:tc>
                  <a:txBody>
                    <a:bodyPr/>
                    <a:lstStyle/>
                    <a:p>
                      <a:pPr>
                        <a:lnSpc>
                          <a:spcPct val="114000"/>
                        </a:lnSpc>
                        <a:spcBef>
                          <a:spcPts val="600"/>
                        </a:spcBef>
                        <a:spcAft>
                          <a:spcPts val="600"/>
                        </a:spcAft>
                      </a:pPr>
                      <a:r>
                        <a:rPr lang="pt-BR" sz="1400" b="1" dirty="0">
                          <a:solidFill>
                            <a:srgbClr val="003366"/>
                          </a:solidFill>
                        </a:rPr>
                        <a:t>XII – resolução do Senado Federal fixará </a:t>
                      </a:r>
                      <a:r>
                        <a:rPr lang="pt-BR" sz="1400" b="1" dirty="0">
                          <a:solidFill>
                            <a:srgbClr val="003366"/>
                          </a:solidFill>
                          <a:highlight>
                            <a:srgbClr val="FFFF00"/>
                          </a:highlight>
                        </a:rPr>
                        <a:t>alíquota de referência </a:t>
                      </a:r>
                      <a:r>
                        <a:rPr lang="pt-BR" sz="1400" b="1" dirty="0">
                          <a:solidFill>
                            <a:srgbClr val="003366"/>
                          </a:solidFill>
                        </a:rPr>
                        <a:t>do imposto para cada esfera federativa, nos termos de lei complementar, que será aplicada salvo disposição em contrário em lei específica, não podendo ser superior à alíquota máxima, nos termos do inciso XIII. </a:t>
                      </a:r>
                    </a:p>
                    <a:p>
                      <a:pPr marL="0" marR="0" lvl="0" indent="0" algn="l" defTabSz="914400" rtl="0" eaLnBrk="1" fontAlgn="auto" latinLnBrk="0" hangingPunct="1">
                        <a:lnSpc>
                          <a:spcPct val="114000"/>
                        </a:lnSpc>
                        <a:spcBef>
                          <a:spcPts val="600"/>
                        </a:spcBef>
                        <a:spcAft>
                          <a:spcPts val="600"/>
                        </a:spcAft>
                        <a:buClrTx/>
                        <a:buSzTx/>
                        <a:buFontTx/>
                        <a:buNone/>
                        <a:tabLst/>
                        <a:defRPr/>
                      </a:pPr>
                      <a:r>
                        <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rPr>
                        <a:t>XIII - </a:t>
                      </a:r>
                      <a:r>
                        <a:rPr lang="pt-BR" sz="1400" b="1" dirty="0">
                          <a:solidFill>
                            <a:srgbClr val="003366"/>
                          </a:solidFill>
                        </a:rPr>
                        <a:t>resolução do Senado Federal fixará </a:t>
                      </a:r>
                      <a:r>
                        <a:rPr lang="pt-BR" sz="1400" b="1" dirty="0">
                          <a:solidFill>
                            <a:srgbClr val="003366"/>
                          </a:solidFill>
                          <a:highlight>
                            <a:srgbClr val="FFFF00"/>
                          </a:highlight>
                        </a:rPr>
                        <a:t>alíquota máxima </a:t>
                      </a:r>
                      <a:r>
                        <a:rPr lang="pt-BR" sz="1400" b="1" dirty="0">
                          <a:solidFill>
                            <a:srgbClr val="003366"/>
                          </a:solidFill>
                        </a:rPr>
                        <a:t>do imposto para cada esfera federativa.</a:t>
                      </a:r>
                      <a:endPar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chemeClr val="bg1">
                        <a:lumMod val="85000"/>
                      </a:schemeClr>
                    </a:solidFill>
                  </a:tcPr>
                </a:tc>
                <a:extLst>
                  <a:ext uri="{0D108BD9-81ED-4DB2-BD59-A6C34878D82A}">
                    <a16:rowId xmlns:a16="http://schemas.microsoft.com/office/drawing/2014/main" xmlns="" val="1136987200"/>
                  </a:ext>
                </a:extLst>
              </a:tr>
            </a:tbl>
          </a:graphicData>
        </a:graphic>
      </p:graphicFrame>
      <p:sp>
        <p:nvSpPr>
          <p:cNvPr id="7" name="Título 1">
            <a:extLst>
              <a:ext uri="{FF2B5EF4-FFF2-40B4-BE49-F238E27FC236}">
                <a16:creationId xmlns:a16="http://schemas.microsoft.com/office/drawing/2014/main" xmlns="" id="{0B99AC8C-C0B7-A9D2-7A6B-0E2BAC156AD0}"/>
              </a:ext>
            </a:extLst>
          </p:cNvPr>
          <p:cNvSpPr txBox="1">
            <a:spLocks/>
          </p:cNvSpPr>
          <p:nvPr/>
        </p:nvSpPr>
        <p:spPr>
          <a:xfrm>
            <a:off x="235651" y="104530"/>
            <a:ext cx="8801345" cy="573571"/>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pt-BR" sz="2400" b="1" i="0" u="none" strike="noStrike" kern="1200" cap="none" spc="0" normalizeH="0" baseline="0" noProof="0" dirty="0">
                <a:ln>
                  <a:noFill/>
                </a:ln>
                <a:solidFill>
                  <a:prstClr val="white"/>
                </a:solidFill>
                <a:effectLst/>
                <a:uLnTx/>
                <a:uFillTx/>
                <a:latin typeface="Calibri" panose="020F0502020204030204"/>
                <a:ea typeface="+mj-ea"/>
                <a:cs typeface="+mj-cs"/>
              </a:rPr>
              <a:t>SUGESTÕES DE APERFEIÇOAMENTO DA REFORMA TRIBUTÁRIA         A SEREM APRESENTADAS AO SENADO FEDERAL</a:t>
            </a:r>
          </a:p>
        </p:txBody>
      </p:sp>
    </p:spTree>
    <p:extLst>
      <p:ext uri="{BB962C8B-B14F-4D97-AF65-F5344CB8AC3E}">
        <p14:creationId xmlns:p14="http://schemas.microsoft.com/office/powerpoint/2010/main" val="1612892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m 7" descr="Uma imagem contendo Forma&#10;&#10;Descrição gerada automaticamente">
            <a:extLst>
              <a:ext uri="{FF2B5EF4-FFF2-40B4-BE49-F238E27FC236}">
                <a16:creationId xmlns:a16="http://schemas.microsoft.com/office/drawing/2014/main" xmlns="" id="{9F8052B7-148B-5AA8-8333-F8A3EFAE8325}"/>
              </a:ext>
            </a:extLst>
          </p:cNvPr>
          <p:cNvPicPr>
            <a:picLocks noChangeAspect="1"/>
          </p:cNvPicPr>
          <p:nvPr/>
        </p:nvPicPr>
        <p:blipFill rotWithShape="1">
          <a:blip r:embed="rId2">
            <a:extLst>
              <a:ext uri="{28A0092B-C50C-407E-A947-70E740481C1C}">
                <a14:useLocalDpi xmlns:a14="http://schemas.microsoft.com/office/drawing/2010/main" val="0"/>
              </a:ext>
            </a:extLst>
          </a:blip>
          <a:srcRect t="40613" r="22018" b="46447"/>
          <a:stretch/>
        </p:blipFill>
        <p:spPr>
          <a:xfrm>
            <a:off x="0" y="-1984"/>
            <a:ext cx="9507557" cy="887426"/>
          </a:xfrm>
          <a:prstGeom prst="rect">
            <a:avLst/>
          </a:prstGeom>
        </p:spPr>
      </p:pic>
      <p:pic>
        <p:nvPicPr>
          <p:cNvPr id="6" name="Picture 2" descr="Instituto UNECS - União Nacional de Entidades do Comércio e Serviços - Home  | Facebook">
            <a:extLst>
              <a:ext uri="{FF2B5EF4-FFF2-40B4-BE49-F238E27FC236}">
                <a16:creationId xmlns:a16="http://schemas.microsoft.com/office/drawing/2014/main" xmlns="" id="{4B1FA7C2-8378-0DE8-A3F3-AA4F8F2597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7779" y="164526"/>
            <a:ext cx="1311861" cy="74148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ela 4">
            <a:extLst>
              <a:ext uri="{FF2B5EF4-FFF2-40B4-BE49-F238E27FC236}">
                <a16:creationId xmlns:a16="http://schemas.microsoft.com/office/drawing/2014/main" xmlns="" id="{47824875-69F6-B642-E007-C4F7ED256351}"/>
              </a:ext>
            </a:extLst>
          </p:cNvPr>
          <p:cNvGraphicFramePr>
            <a:graphicFrameLocks noGrp="1"/>
          </p:cNvGraphicFramePr>
          <p:nvPr>
            <p:extLst>
              <p:ext uri="{D42A27DB-BD31-4B8C-83A1-F6EECF244321}">
                <p14:modId xmlns:p14="http://schemas.microsoft.com/office/powerpoint/2010/main" val="1182547003"/>
              </p:ext>
            </p:extLst>
          </p:nvPr>
        </p:nvGraphicFramePr>
        <p:xfrm>
          <a:off x="334962" y="1164539"/>
          <a:ext cx="11414677" cy="5331123"/>
        </p:xfrm>
        <a:graphic>
          <a:graphicData uri="http://schemas.openxmlformats.org/drawingml/2006/table">
            <a:tbl>
              <a:tblPr firstRow="1" firstCol="1" bandRow="1">
                <a:tableStyleId>{5C22544A-7EE6-4342-B048-85BDC9FD1C3A}</a:tableStyleId>
              </a:tblPr>
              <a:tblGrid>
                <a:gridCol w="5774008">
                  <a:extLst>
                    <a:ext uri="{9D8B030D-6E8A-4147-A177-3AD203B41FA5}">
                      <a16:colId xmlns:a16="http://schemas.microsoft.com/office/drawing/2014/main" xmlns="" val="1292058119"/>
                    </a:ext>
                  </a:extLst>
                </a:gridCol>
                <a:gridCol w="5640669">
                  <a:extLst>
                    <a:ext uri="{9D8B030D-6E8A-4147-A177-3AD203B41FA5}">
                      <a16:colId xmlns:a16="http://schemas.microsoft.com/office/drawing/2014/main" xmlns="" val="3098369908"/>
                    </a:ext>
                  </a:extLst>
                </a:gridCol>
              </a:tblGrid>
              <a:tr h="415866">
                <a:tc gridSpan="2">
                  <a:txBody>
                    <a:bodyPr/>
                    <a:lstStyle/>
                    <a:p>
                      <a:pPr marL="0" marR="0" lvl="0" indent="0" algn="l" defTabSz="914400" rtl="0" eaLnBrk="1" fontAlgn="auto" latinLnBrk="0" hangingPunct="1">
                        <a:lnSpc>
                          <a:spcPct val="114000"/>
                        </a:lnSpc>
                        <a:spcBef>
                          <a:spcPts val="600"/>
                        </a:spcBef>
                        <a:spcAft>
                          <a:spcPts val="600"/>
                        </a:spcAft>
                        <a:buClrTx/>
                        <a:buSzTx/>
                        <a:buFontTx/>
                        <a:buNone/>
                        <a:tabLst/>
                        <a:defRPr/>
                      </a:pPr>
                      <a:r>
                        <a:rPr lang="pt-BR" sz="2000" dirty="0">
                          <a:solidFill>
                            <a:srgbClr val="003366"/>
                          </a:solidFill>
                          <a:effectLst/>
                        </a:rPr>
                        <a:t>Pleito 9) Exclusão do condicionamento do crédito ao pagamento do imposto.</a:t>
                      </a:r>
                    </a:p>
                  </a:txBody>
                  <a:tcPr>
                    <a:solidFill>
                      <a:srgbClr val="99CC00"/>
                    </a:solidFill>
                  </a:tcPr>
                </a:tc>
                <a:tc hMerge="1">
                  <a:txBody>
                    <a:bodyPr/>
                    <a:lstStyle/>
                    <a:p>
                      <a:pPr algn="ctr">
                        <a:lnSpc>
                          <a:spcPct val="114000"/>
                        </a:lnSpc>
                        <a:spcBef>
                          <a:spcPts val="600"/>
                        </a:spcBef>
                        <a:spcAft>
                          <a:spcPts val="600"/>
                        </a:spcAft>
                      </a:pP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extLst>
                  <a:ext uri="{0D108BD9-81ED-4DB2-BD59-A6C34878D82A}">
                    <a16:rowId xmlns:a16="http://schemas.microsoft.com/office/drawing/2014/main" xmlns="" val="2221241402"/>
                  </a:ext>
                </a:extLst>
              </a:tr>
              <a:tr h="350840">
                <a:tc>
                  <a:txBody>
                    <a:bodyPr/>
                    <a:lstStyle/>
                    <a:p>
                      <a:pPr algn="ctr">
                        <a:lnSpc>
                          <a:spcPct val="114000"/>
                        </a:lnSpc>
                        <a:spcBef>
                          <a:spcPts val="600"/>
                        </a:spcBef>
                        <a:spcAft>
                          <a:spcPts val="600"/>
                        </a:spcAft>
                      </a:pPr>
                      <a:r>
                        <a:rPr lang="pt-BR" sz="1600" dirty="0">
                          <a:solidFill>
                            <a:schemeClr val="bg1"/>
                          </a:solidFill>
                          <a:effectLst/>
                        </a:rPr>
                        <a:t>TEXTO ATUAL</a:t>
                      </a:r>
                      <a:endParaRPr lang="pt-BR"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tc>
                  <a:txBody>
                    <a:bodyPr/>
                    <a:lstStyle/>
                    <a:p>
                      <a:pPr algn="ctr">
                        <a:lnSpc>
                          <a:spcPct val="114000"/>
                        </a:lnSpc>
                        <a:spcBef>
                          <a:spcPts val="600"/>
                        </a:spcBef>
                        <a:spcAft>
                          <a:spcPts val="600"/>
                        </a:spcAft>
                      </a:pPr>
                      <a:r>
                        <a:rPr lang="pt-BR" sz="1600" b="1" dirty="0">
                          <a:solidFill>
                            <a:schemeClr val="bg1"/>
                          </a:solidFill>
                          <a:effectLst/>
                        </a:rPr>
                        <a:t>PROPOSTA</a:t>
                      </a:r>
                      <a:endParaRPr lang="pt-BR"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extLst>
                  <a:ext uri="{0D108BD9-81ED-4DB2-BD59-A6C34878D82A}">
                    <a16:rowId xmlns:a16="http://schemas.microsoft.com/office/drawing/2014/main" xmlns="" val="1319614182"/>
                  </a:ext>
                </a:extLst>
              </a:tr>
              <a:tr h="4558455">
                <a:tc>
                  <a:txBody>
                    <a:bodyPr/>
                    <a:lstStyle/>
                    <a:p>
                      <a:pPr>
                        <a:lnSpc>
                          <a:spcPct val="114000"/>
                        </a:lnSpc>
                        <a:spcBef>
                          <a:spcPts val="600"/>
                        </a:spcBef>
                        <a:spcAft>
                          <a:spcPts val="600"/>
                        </a:spcAft>
                      </a:pPr>
                      <a:r>
                        <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rPr>
                        <a:t>Art. 156-A</a:t>
                      </a:r>
                    </a:p>
                    <a:p>
                      <a:pPr>
                        <a:lnSpc>
                          <a:spcPct val="114000"/>
                        </a:lnSpc>
                        <a:spcBef>
                          <a:spcPts val="600"/>
                        </a:spcBef>
                        <a:spcAft>
                          <a:spcPts val="600"/>
                        </a:spcAft>
                      </a:pPr>
                      <a:r>
                        <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rPr>
                        <a:t>§ 5º Lei complementar disporá sobre:</a:t>
                      </a:r>
                    </a:p>
                    <a:p>
                      <a:pPr>
                        <a:lnSpc>
                          <a:spcPct val="114000"/>
                        </a:lnSpc>
                        <a:spcBef>
                          <a:spcPts val="600"/>
                        </a:spcBef>
                        <a:spcAft>
                          <a:spcPts val="600"/>
                        </a:spcAft>
                      </a:pPr>
                      <a:r>
                        <a:rPr lang="pt-BR" sz="1400" b="1" dirty="0">
                          <a:solidFill>
                            <a:srgbClr val="003366"/>
                          </a:solidFill>
                        </a:rPr>
                        <a:t>II – o regime de compensação, podendo estabelecer hipóteses em que o aproveitamento do crédito ficará condicionado à verificação do efetivo recolhimento do imposto incidente sobre a operação, desde que: </a:t>
                      </a:r>
                    </a:p>
                    <a:p>
                      <a:pPr marL="342900" indent="-342900">
                        <a:lnSpc>
                          <a:spcPct val="114000"/>
                        </a:lnSpc>
                        <a:spcBef>
                          <a:spcPts val="600"/>
                        </a:spcBef>
                        <a:spcAft>
                          <a:spcPts val="600"/>
                        </a:spcAft>
                        <a:buAutoNum type="alphaLcParenR"/>
                      </a:pPr>
                      <a:r>
                        <a:rPr lang="pt-BR" sz="1400" b="1" dirty="0">
                          <a:solidFill>
                            <a:srgbClr val="003366"/>
                          </a:solidFill>
                        </a:rPr>
                        <a:t>o adquirente possa efetuar o recolhimento do imposto incidente nas suas aquisições de bens ou serviços; ou </a:t>
                      </a:r>
                    </a:p>
                    <a:p>
                      <a:pPr marL="342900" indent="-342900">
                        <a:lnSpc>
                          <a:spcPct val="114000"/>
                        </a:lnSpc>
                        <a:spcBef>
                          <a:spcPts val="600"/>
                        </a:spcBef>
                        <a:spcAft>
                          <a:spcPts val="600"/>
                        </a:spcAft>
                        <a:buAutoNum type="alphaLcParenR"/>
                      </a:pPr>
                      <a:r>
                        <a:rPr lang="pt-BR" sz="1400" b="1" dirty="0">
                          <a:solidFill>
                            <a:srgbClr val="003366"/>
                          </a:solidFill>
                        </a:rPr>
                        <a:t>o recolhimento do imposto ocorra na liquidação financeira da operação;</a:t>
                      </a:r>
                    </a:p>
                    <a:p>
                      <a:pPr marL="342900" indent="-342900">
                        <a:lnSpc>
                          <a:spcPct val="114000"/>
                        </a:lnSpc>
                        <a:spcBef>
                          <a:spcPts val="600"/>
                        </a:spcBef>
                        <a:spcAft>
                          <a:spcPts val="600"/>
                        </a:spcAft>
                        <a:buAutoNum type="alphaLcParenR"/>
                      </a:pPr>
                      <a:endPar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4000"/>
                        </a:lnSpc>
                        <a:spcBef>
                          <a:spcPts val="600"/>
                        </a:spcBef>
                        <a:spcAft>
                          <a:spcPts val="600"/>
                        </a:spcAft>
                        <a:buAutoNum type="alphaLcParenR"/>
                      </a:pPr>
                      <a:endPar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4000"/>
                        </a:lnSpc>
                        <a:spcBef>
                          <a:spcPts val="600"/>
                        </a:spcBef>
                        <a:spcAft>
                          <a:spcPts val="600"/>
                        </a:spcAft>
                        <a:buAutoNum type="alphaLcParenR"/>
                      </a:pPr>
                      <a:endPar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chemeClr val="bg1">
                        <a:lumMod val="85000"/>
                      </a:schemeClr>
                    </a:solidFill>
                  </a:tcPr>
                </a:tc>
                <a:tc>
                  <a:txBody>
                    <a:bodyPr/>
                    <a:lstStyle/>
                    <a:p>
                      <a:pPr>
                        <a:lnSpc>
                          <a:spcPct val="114000"/>
                        </a:lnSpc>
                        <a:spcBef>
                          <a:spcPts val="600"/>
                        </a:spcBef>
                        <a:spcAft>
                          <a:spcPts val="600"/>
                        </a:spcAft>
                      </a:pPr>
                      <a:r>
                        <a:rPr lang="pt-BR" sz="1400" b="1" dirty="0">
                          <a:solidFill>
                            <a:srgbClr val="003366"/>
                          </a:solidFill>
                        </a:rPr>
                        <a:t>Supressão do inciso II. </a:t>
                      </a:r>
                    </a:p>
                  </a:txBody>
                  <a:tcPr>
                    <a:solidFill>
                      <a:schemeClr val="bg1">
                        <a:lumMod val="85000"/>
                      </a:schemeClr>
                    </a:solidFill>
                  </a:tcPr>
                </a:tc>
                <a:extLst>
                  <a:ext uri="{0D108BD9-81ED-4DB2-BD59-A6C34878D82A}">
                    <a16:rowId xmlns:a16="http://schemas.microsoft.com/office/drawing/2014/main" xmlns="" val="1136987200"/>
                  </a:ext>
                </a:extLst>
              </a:tr>
            </a:tbl>
          </a:graphicData>
        </a:graphic>
      </p:graphicFrame>
      <p:sp>
        <p:nvSpPr>
          <p:cNvPr id="7" name="Título 1">
            <a:extLst>
              <a:ext uri="{FF2B5EF4-FFF2-40B4-BE49-F238E27FC236}">
                <a16:creationId xmlns:a16="http://schemas.microsoft.com/office/drawing/2014/main" xmlns="" id="{718C6ECA-7382-9244-4CE6-2F25BB3DBE72}"/>
              </a:ext>
            </a:extLst>
          </p:cNvPr>
          <p:cNvSpPr txBox="1">
            <a:spLocks/>
          </p:cNvSpPr>
          <p:nvPr/>
        </p:nvSpPr>
        <p:spPr>
          <a:xfrm>
            <a:off x="235651" y="104530"/>
            <a:ext cx="8801345" cy="573571"/>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pt-BR" sz="2400" b="1" i="0" u="none" strike="noStrike" kern="1200" cap="none" spc="0" normalizeH="0" baseline="0" noProof="0" dirty="0">
                <a:ln>
                  <a:noFill/>
                </a:ln>
                <a:solidFill>
                  <a:prstClr val="white"/>
                </a:solidFill>
                <a:effectLst/>
                <a:uLnTx/>
                <a:uFillTx/>
                <a:latin typeface="Calibri" panose="020F0502020204030204"/>
                <a:ea typeface="+mj-ea"/>
                <a:cs typeface="+mj-cs"/>
              </a:rPr>
              <a:t>SUGESTÕES DE APERFEIÇOAMENTO DA REFORMA TRIBUTÁRIA         A SEREM APRESENTADAS AO SENADO FEDERAL</a:t>
            </a:r>
          </a:p>
        </p:txBody>
      </p:sp>
    </p:spTree>
    <p:extLst>
      <p:ext uri="{BB962C8B-B14F-4D97-AF65-F5344CB8AC3E}">
        <p14:creationId xmlns:p14="http://schemas.microsoft.com/office/powerpoint/2010/main" val="30564151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m 7" descr="Uma imagem contendo Forma&#10;&#10;Descrição gerada automaticamente">
            <a:extLst>
              <a:ext uri="{FF2B5EF4-FFF2-40B4-BE49-F238E27FC236}">
                <a16:creationId xmlns:a16="http://schemas.microsoft.com/office/drawing/2014/main" xmlns="" id="{9F8052B7-148B-5AA8-8333-F8A3EFAE8325}"/>
              </a:ext>
            </a:extLst>
          </p:cNvPr>
          <p:cNvPicPr>
            <a:picLocks noChangeAspect="1"/>
          </p:cNvPicPr>
          <p:nvPr/>
        </p:nvPicPr>
        <p:blipFill rotWithShape="1">
          <a:blip r:embed="rId2">
            <a:extLst>
              <a:ext uri="{28A0092B-C50C-407E-A947-70E740481C1C}">
                <a14:useLocalDpi xmlns:a14="http://schemas.microsoft.com/office/drawing/2010/main" val="0"/>
              </a:ext>
            </a:extLst>
          </a:blip>
          <a:srcRect t="40613" r="22018" b="46447"/>
          <a:stretch/>
        </p:blipFill>
        <p:spPr>
          <a:xfrm>
            <a:off x="0" y="-1984"/>
            <a:ext cx="9507557" cy="887426"/>
          </a:xfrm>
          <a:prstGeom prst="rect">
            <a:avLst/>
          </a:prstGeom>
        </p:spPr>
      </p:pic>
      <p:pic>
        <p:nvPicPr>
          <p:cNvPr id="6" name="Picture 2" descr="Instituto UNECS - União Nacional de Entidades do Comércio e Serviços - Home  | Facebook">
            <a:extLst>
              <a:ext uri="{FF2B5EF4-FFF2-40B4-BE49-F238E27FC236}">
                <a16:creationId xmlns:a16="http://schemas.microsoft.com/office/drawing/2014/main" xmlns="" id="{4B1FA7C2-8378-0DE8-A3F3-AA4F8F2597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7779" y="164526"/>
            <a:ext cx="1311861" cy="74148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ela 4">
            <a:extLst>
              <a:ext uri="{FF2B5EF4-FFF2-40B4-BE49-F238E27FC236}">
                <a16:creationId xmlns:a16="http://schemas.microsoft.com/office/drawing/2014/main" xmlns="" id="{ABA4253E-88D7-0804-5F21-F277F4B76D2D}"/>
              </a:ext>
            </a:extLst>
          </p:cNvPr>
          <p:cNvGraphicFramePr>
            <a:graphicFrameLocks noGrp="1"/>
          </p:cNvGraphicFramePr>
          <p:nvPr>
            <p:extLst>
              <p:ext uri="{D42A27DB-BD31-4B8C-83A1-F6EECF244321}">
                <p14:modId xmlns:p14="http://schemas.microsoft.com/office/powerpoint/2010/main" val="1966931977"/>
              </p:ext>
            </p:extLst>
          </p:nvPr>
        </p:nvGraphicFramePr>
        <p:xfrm>
          <a:off x="334962" y="1164539"/>
          <a:ext cx="11414677" cy="5539740"/>
        </p:xfrm>
        <a:graphic>
          <a:graphicData uri="http://schemas.openxmlformats.org/drawingml/2006/table">
            <a:tbl>
              <a:tblPr firstRow="1" firstCol="1" bandRow="1">
                <a:tableStyleId>{5C22544A-7EE6-4342-B048-85BDC9FD1C3A}</a:tableStyleId>
              </a:tblPr>
              <a:tblGrid>
                <a:gridCol w="5774008">
                  <a:extLst>
                    <a:ext uri="{9D8B030D-6E8A-4147-A177-3AD203B41FA5}">
                      <a16:colId xmlns:a16="http://schemas.microsoft.com/office/drawing/2014/main" xmlns="" val="1292058119"/>
                    </a:ext>
                  </a:extLst>
                </a:gridCol>
                <a:gridCol w="5640669">
                  <a:extLst>
                    <a:ext uri="{9D8B030D-6E8A-4147-A177-3AD203B41FA5}">
                      <a16:colId xmlns:a16="http://schemas.microsoft.com/office/drawing/2014/main" xmlns="" val="3098369908"/>
                    </a:ext>
                  </a:extLst>
                </a:gridCol>
              </a:tblGrid>
              <a:tr h="736879">
                <a:tc gridSpan="2">
                  <a:txBody>
                    <a:bodyPr/>
                    <a:lstStyle/>
                    <a:p>
                      <a:pPr marL="0" marR="0" lvl="0" indent="0" algn="l" defTabSz="914400" rtl="0" eaLnBrk="1" fontAlgn="auto" latinLnBrk="0" hangingPunct="1">
                        <a:lnSpc>
                          <a:spcPct val="114000"/>
                        </a:lnSpc>
                        <a:spcBef>
                          <a:spcPts val="600"/>
                        </a:spcBef>
                        <a:spcAft>
                          <a:spcPts val="600"/>
                        </a:spcAft>
                        <a:buClrTx/>
                        <a:buSzTx/>
                        <a:buFontTx/>
                        <a:buNone/>
                        <a:tabLst/>
                        <a:defRPr/>
                      </a:pPr>
                      <a:r>
                        <a:rPr lang="pt-BR" sz="2000" dirty="0">
                          <a:solidFill>
                            <a:srgbClr val="003366"/>
                          </a:solidFill>
                          <a:effectLst/>
                        </a:rPr>
                        <a:t>Pleito 10) Restrição às exceções ao direito ao crédito integral da CBS e IBS nos regimes especiais                    de tributação, inclusive ao Simples Nacional.</a:t>
                      </a:r>
                    </a:p>
                  </a:txBody>
                  <a:tcPr>
                    <a:solidFill>
                      <a:srgbClr val="99CC00"/>
                    </a:solidFill>
                  </a:tcPr>
                </a:tc>
                <a:tc hMerge="1">
                  <a:txBody>
                    <a:bodyPr/>
                    <a:lstStyle/>
                    <a:p>
                      <a:pPr algn="ctr">
                        <a:lnSpc>
                          <a:spcPct val="114000"/>
                        </a:lnSpc>
                        <a:spcBef>
                          <a:spcPts val="600"/>
                        </a:spcBef>
                        <a:spcAft>
                          <a:spcPts val="600"/>
                        </a:spcAft>
                      </a:pP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extLst>
                  <a:ext uri="{0D108BD9-81ED-4DB2-BD59-A6C34878D82A}">
                    <a16:rowId xmlns:a16="http://schemas.microsoft.com/office/drawing/2014/main" xmlns="" val="2221241402"/>
                  </a:ext>
                </a:extLst>
              </a:tr>
              <a:tr h="339873">
                <a:tc>
                  <a:txBody>
                    <a:bodyPr/>
                    <a:lstStyle/>
                    <a:p>
                      <a:pPr algn="ctr">
                        <a:lnSpc>
                          <a:spcPct val="114000"/>
                        </a:lnSpc>
                        <a:spcBef>
                          <a:spcPts val="600"/>
                        </a:spcBef>
                        <a:spcAft>
                          <a:spcPts val="600"/>
                        </a:spcAft>
                      </a:pPr>
                      <a:r>
                        <a:rPr lang="pt-BR" sz="1600" dirty="0">
                          <a:solidFill>
                            <a:schemeClr val="bg1"/>
                          </a:solidFill>
                          <a:effectLst/>
                        </a:rPr>
                        <a:t>TEXTO ATUAL</a:t>
                      </a:r>
                      <a:endParaRPr lang="pt-BR"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tc>
                  <a:txBody>
                    <a:bodyPr/>
                    <a:lstStyle/>
                    <a:p>
                      <a:pPr algn="ctr">
                        <a:lnSpc>
                          <a:spcPct val="114000"/>
                        </a:lnSpc>
                        <a:spcBef>
                          <a:spcPts val="600"/>
                        </a:spcBef>
                        <a:spcAft>
                          <a:spcPts val="600"/>
                        </a:spcAft>
                      </a:pPr>
                      <a:r>
                        <a:rPr lang="pt-BR" sz="1600" b="1" dirty="0">
                          <a:solidFill>
                            <a:schemeClr val="bg1"/>
                          </a:solidFill>
                          <a:effectLst/>
                        </a:rPr>
                        <a:t>PROPOSTA</a:t>
                      </a:r>
                      <a:endParaRPr lang="pt-BR"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extLst>
                  <a:ext uri="{0D108BD9-81ED-4DB2-BD59-A6C34878D82A}">
                    <a16:rowId xmlns:a16="http://schemas.microsoft.com/office/drawing/2014/main" xmlns="" val="1319614182"/>
                  </a:ext>
                </a:extLst>
              </a:tr>
              <a:tr h="4248409">
                <a:tc>
                  <a:txBody>
                    <a:bodyPr/>
                    <a:lstStyle/>
                    <a:p>
                      <a:pPr algn="just">
                        <a:lnSpc>
                          <a:spcPct val="100000"/>
                        </a:lnSpc>
                        <a:spcBef>
                          <a:spcPts val="600"/>
                        </a:spcBef>
                        <a:spcAft>
                          <a:spcPts val="600"/>
                        </a:spcAft>
                      </a:pPr>
                      <a:r>
                        <a:rPr lang="pt-BR" sz="1200" b="1" dirty="0">
                          <a:solidFill>
                            <a:srgbClr val="003366"/>
                          </a:solidFill>
                        </a:rPr>
                        <a:t>Art. 156-A. Lei complementar instituirá imposto sobre bens e serviços de competência dos Estados, do Distrito Federal e dos Municípios. </a:t>
                      </a:r>
                    </a:p>
                    <a:p>
                      <a:pPr algn="just">
                        <a:lnSpc>
                          <a:spcPct val="100000"/>
                        </a:lnSpc>
                        <a:spcBef>
                          <a:spcPts val="600"/>
                        </a:spcBef>
                        <a:spcAft>
                          <a:spcPts val="600"/>
                        </a:spcAft>
                      </a:pPr>
                      <a:r>
                        <a:rPr lang="pt-BR" sz="1200" b="1" dirty="0">
                          <a:solidFill>
                            <a:srgbClr val="003366"/>
                          </a:solidFill>
                        </a:rPr>
                        <a:t>§ 5º Lei complementar disporá sobre:</a:t>
                      </a:r>
                    </a:p>
                    <a:p>
                      <a:pPr algn="just">
                        <a:lnSpc>
                          <a:spcPct val="100000"/>
                        </a:lnSpc>
                        <a:spcBef>
                          <a:spcPts val="600"/>
                        </a:spcBef>
                        <a:spcAft>
                          <a:spcPts val="600"/>
                        </a:spcAft>
                      </a:pPr>
                      <a:r>
                        <a:rPr lang="pt-BR" sz="1200" b="1" dirty="0">
                          <a:solidFill>
                            <a:srgbClr val="003366"/>
                          </a:solidFill>
                        </a:rPr>
                        <a:t>V – os regimes específicos de tributação para: </a:t>
                      </a:r>
                    </a:p>
                    <a:p>
                      <a:pPr algn="just">
                        <a:lnSpc>
                          <a:spcPct val="100000"/>
                        </a:lnSpc>
                        <a:spcBef>
                          <a:spcPts val="600"/>
                        </a:spcBef>
                        <a:spcAft>
                          <a:spcPts val="600"/>
                        </a:spcAft>
                      </a:pPr>
                      <a:r>
                        <a:rPr lang="pt-BR" sz="1200" b="1" dirty="0">
                          <a:solidFill>
                            <a:srgbClr val="003366"/>
                          </a:solidFill>
                        </a:rPr>
                        <a:t>a) combustíveis e lubrificantes sobre os quais o imposto incidirá uma única vez, qualquer que seja a sua finalidade, hipótese em que:</a:t>
                      </a:r>
                    </a:p>
                    <a:p>
                      <a:pPr algn="just">
                        <a:lnSpc>
                          <a:spcPct val="100000"/>
                        </a:lnSpc>
                        <a:spcBef>
                          <a:spcPts val="600"/>
                        </a:spcBef>
                        <a:spcAft>
                          <a:spcPts val="600"/>
                        </a:spcAft>
                      </a:pPr>
                      <a:r>
                        <a:rPr lang="pt-BR" sz="1200" b="1" dirty="0">
                          <a:solidFill>
                            <a:srgbClr val="003366"/>
                          </a:solidFill>
                        </a:rPr>
                        <a:t>2. será vedada a apropriação de créditos em relação às aquisições dos produtos de que trata esta alínea destinados a distribuição, comercialização ou revenda; e</a:t>
                      </a:r>
                    </a:p>
                    <a:p>
                      <a:pPr algn="just">
                        <a:lnSpc>
                          <a:spcPct val="100000"/>
                        </a:lnSpc>
                        <a:spcBef>
                          <a:spcPts val="600"/>
                        </a:spcBef>
                        <a:spcAft>
                          <a:spcPts val="600"/>
                        </a:spcAft>
                      </a:pPr>
                      <a:r>
                        <a:rPr lang="pt-BR" sz="1200" b="1" dirty="0" err="1">
                          <a:solidFill>
                            <a:srgbClr val="003366"/>
                          </a:solidFill>
                        </a:rPr>
                        <a:t>b</a:t>
                      </a:r>
                      <a:r>
                        <a:rPr lang="pt-BR" sz="1200" b="1" dirty="0">
                          <a:solidFill>
                            <a:srgbClr val="003366"/>
                          </a:solidFill>
                        </a:rPr>
                        <a:t>) serviços financeiros, operações com bens imóveis, planos de assistência à saúde e concursos de prognósticos, podendo prever:</a:t>
                      </a:r>
                    </a:p>
                    <a:p>
                      <a:pPr marL="228600" indent="-228600" algn="just">
                        <a:lnSpc>
                          <a:spcPct val="100000"/>
                        </a:lnSpc>
                        <a:spcBef>
                          <a:spcPts val="600"/>
                        </a:spcBef>
                        <a:spcAft>
                          <a:spcPts val="600"/>
                        </a:spcAft>
                        <a:buAutoNum type="arabicPeriod"/>
                      </a:pPr>
                      <a:r>
                        <a:rPr lang="pt-BR" sz="1200" b="1" dirty="0">
                          <a:solidFill>
                            <a:srgbClr val="003366"/>
                          </a:solidFill>
                        </a:rPr>
                        <a:t>alterações nas alíquotas, nas regras de creditamento e na base de cálculo, admitida, em relação aos adquirentes dos bens e serviços de que trata esta alínea, a não aplicação do disposto no § 1º, VIII; </a:t>
                      </a:r>
                    </a:p>
                    <a:p>
                      <a:pPr marL="0" indent="0" algn="just">
                        <a:lnSpc>
                          <a:spcPct val="100000"/>
                        </a:lnSpc>
                        <a:spcBef>
                          <a:spcPts val="600"/>
                        </a:spcBef>
                        <a:spcAft>
                          <a:spcPts val="600"/>
                        </a:spcAft>
                        <a:buNone/>
                      </a:pPr>
                      <a:r>
                        <a:rPr lang="pt-BR" sz="1200" b="1" dirty="0" err="1">
                          <a:solidFill>
                            <a:srgbClr val="003366"/>
                          </a:solidFill>
                        </a:rPr>
                        <a:t>d</a:t>
                      </a:r>
                      <a:r>
                        <a:rPr lang="pt-BR" sz="1200" b="1" dirty="0">
                          <a:solidFill>
                            <a:srgbClr val="003366"/>
                          </a:solidFill>
                        </a:rPr>
                        <a:t>) sociedades cooperativas, que será optativo, com vistas a assegurar sua competitividade, observados os princípios da livre concorrência e da isonomia tributária, definindo, inclusive:</a:t>
                      </a:r>
                    </a:p>
                    <a:p>
                      <a:pPr marL="0" indent="0" algn="just">
                        <a:lnSpc>
                          <a:spcPct val="100000"/>
                        </a:lnSpc>
                        <a:spcBef>
                          <a:spcPts val="600"/>
                        </a:spcBef>
                        <a:spcAft>
                          <a:spcPts val="600"/>
                        </a:spcAft>
                        <a:buNone/>
                      </a:pPr>
                      <a:r>
                        <a:rPr lang="pt-BR" sz="1200" b="1" dirty="0">
                          <a:solidFill>
                            <a:srgbClr val="003366"/>
                          </a:solidFill>
                        </a:rPr>
                        <a:t>2. regime de aproveitamento do crédito das etapas anteriores; </a:t>
                      </a:r>
                    </a:p>
                  </a:txBody>
                  <a:tcPr>
                    <a:solidFill>
                      <a:schemeClr val="bg1">
                        <a:lumMod val="85000"/>
                      </a:schemeClr>
                    </a:solidFill>
                  </a:tcPr>
                </a:tc>
                <a:tc>
                  <a:txBody>
                    <a:bodyPr/>
                    <a:lstStyle/>
                    <a:p>
                      <a:pPr>
                        <a:lnSpc>
                          <a:spcPct val="100000"/>
                        </a:lnSpc>
                        <a:spcBef>
                          <a:spcPts val="600"/>
                        </a:spcBef>
                        <a:spcAft>
                          <a:spcPts val="600"/>
                        </a:spcAft>
                      </a:pPr>
                      <a:r>
                        <a:rPr lang="pt-BR" sz="1200" b="1" dirty="0">
                          <a:solidFill>
                            <a:srgbClr val="003366"/>
                          </a:solidFill>
                        </a:rPr>
                        <a:t>Supressão total do item 2, alínea a.</a:t>
                      </a:r>
                    </a:p>
                    <a:p>
                      <a:pPr>
                        <a:lnSpc>
                          <a:spcPct val="100000"/>
                        </a:lnSpc>
                        <a:spcBef>
                          <a:spcPts val="600"/>
                        </a:spcBef>
                        <a:spcAft>
                          <a:spcPts val="600"/>
                        </a:spcAft>
                      </a:pPr>
                      <a:r>
                        <a:rPr lang="pt-BR" sz="1200" b="1" dirty="0" err="1">
                          <a:solidFill>
                            <a:srgbClr val="003366"/>
                          </a:solidFill>
                        </a:rPr>
                        <a:t>b</a:t>
                      </a:r>
                      <a:r>
                        <a:rPr lang="pt-BR" sz="1200" b="1" dirty="0">
                          <a:solidFill>
                            <a:srgbClr val="003366"/>
                          </a:solidFill>
                        </a:rPr>
                        <a:t>) ..............................................................</a:t>
                      </a:r>
                    </a:p>
                    <a:p>
                      <a:pPr>
                        <a:lnSpc>
                          <a:spcPct val="100000"/>
                        </a:lnSpc>
                        <a:spcBef>
                          <a:spcPts val="600"/>
                        </a:spcBef>
                        <a:spcAft>
                          <a:spcPts val="600"/>
                        </a:spcAft>
                      </a:pPr>
                      <a:r>
                        <a:rPr lang="pt-BR" sz="1200" b="1" dirty="0">
                          <a:solidFill>
                            <a:srgbClr val="003366"/>
                          </a:solidFill>
                        </a:rPr>
                        <a:t>1. alterações nas alíquotas </a:t>
                      </a:r>
                      <a:r>
                        <a:rPr lang="pt-BR" sz="1200" b="1" dirty="0">
                          <a:solidFill>
                            <a:srgbClr val="003366"/>
                          </a:solidFill>
                          <a:highlight>
                            <a:srgbClr val="FFFF00"/>
                          </a:highlight>
                        </a:rPr>
                        <a:t>e na base de cálculo, admitida</a:t>
                      </a:r>
                      <a:r>
                        <a:rPr lang="pt-BR" sz="1200" b="1" dirty="0">
                          <a:solidFill>
                            <a:srgbClr val="003366"/>
                          </a:solidFill>
                        </a:rPr>
                        <a:t>, em relação aos adquirentes dos bens e serviços de que trata esta alínea, a não aplicação do disposto no § 1º, VIII;</a:t>
                      </a:r>
                    </a:p>
                    <a:p>
                      <a:pPr>
                        <a:lnSpc>
                          <a:spcPct val="100000"/>
                        </a:lnSpc>
                        <a:spcBef>
                          <a:spcPts val="600"/>
                        </a:spcBef>
                        <a:spcAft>
                          <a:spcPts val="600"/>
                        </a:spcAft>
                      </a:pPr>
                      <a:r>
                        <a:rPr lang="pt-BR" sz="1200" b="1" dirty="0">
                          <a:solidFill>
                            <a:srgbClr val="003366"/>
                          </a:solidFill>
                        </a:rPr>
                        <a:t>Supressão total do item 2, alínea d.</a:t>
                      </a:r>
                    </a:p>
                  </a:txBody>
                  <a:tcPr>
                    <a:solidFill>
                      <a:schemeClr val="bg1">
                        <a:lumMod val="85000"/>
                      </a:schemeClr>
                    </a:solidFill>
                  </a:tcPr>
                </a:tc>
                <a:extLst>
                  <a:ext uri="{0D108BD9-81ED-4DB2-BD59-A6C34878D82A}">
                    <a16:rowId xmlns:a16="http://schemas.microsoft.com/office/drawing/2014/main" xmlns="" val="1136987200"/>
                  </a:ext>
                </a:extLst>
              </a:tr>
            </a:tbl>
          </a:graphicData>
        </a:graphic>
      </p:graphicFrame>
      <p:sp>
        <p:nvSpPr>
          <p:cNvPr id="7" name="Título 1">
            <a:extLst>
              <a:ext uri="{FF2B5EF4-FFF2-40B4-BE49-F238E27FC236}">
                <a16:creationId xmlns:a16="http://schemas.microsoft.com/office/drawing/2014/main" xmlns="" id="{4FE18246-2ABF-8042-5079-A8C9CE774BE0}"/>
              </a:ext>
            </a:extLst>
          </p:cNvPr>
          <p:cNvSpPr txBox="1">
            <a:spLocks/>
          </p:cNvSpPr>
          <p:nvPr/>
        </p:nvSpPr>
        <p:spPr>
          <a:xfrm>
            <a:off x="235651" y="104530"/>
            <a:ext cx="8801345" cy="573571"/>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pt-BR" sz="2400" b="1" i="0" u="none" strike="noStrike" kern="1200" cap="none" spc="0" normalizeH="0" baseline="0" noProof="0" dirty="0">
                <a:ln>
                  <a:noFill/>
                </a:ln>
                <a:solidFill>
                  <a:prstClr val="white"/>
                </a:solidFill>
                <a:effectLst/>
                <a:uLnTx/>
                <a:uFillTx/>
                <a:latin typeface="Calibri" panose="020F0502020204030204"/>
                <a:ea typeface="+mj-ea"/>
                <a:cs typeface="+mj-cs"/>
              </a:rPr>
              <a:t>SUGESTÕES DE APERFEIÇOAMENTO DA REFORMA TRIBUTÁRIA         A SEREM APRESENTADAS AO SENADO FEDERAL</a:t>
            </a:r>
          </a:p>
        </p:txBody>
      </p:sp>
    </p:spTree>
    <p:extLst>
      <p:ext uri="{BB962C8B-B14F-4D97-AF65-F5344CB8AC3E}">
        <p14:creationId xmlns:p14="http://schemas.microsoft.com/office/powerpoint/2010/main" val="29825695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m 7" descr="Uma imagem contendo Forma&#10;&#10;Descrição gerada automaticamente">
            <a:extLst>
              <a:ext uri="{FF2B5EF4-FFF2-40B4-BE49-F238E27FC236}">
                <a16:creationId xmlns:a16="http://schemas.microsoft.com/office/drawing/2014/main" xmlns="" id="{9F8052B7-148B-5AA8-8333-F8A3EFAE8325}"/>
              </a:ext>
            </a:extLst>
          </p:cNvPr>
          <p:cNvPicPr>
            <a:picLocks noChangeAspect="1"/>
          </p:cNvPicPr>
          <p:nvPr/>
        </p:nvPicPr>
        <p:blipFill rotWithShape="1">
          <a:blip r:embed="rId2">
            <a:extLst>
              <a:ext uri="{28A0092B-C50C-407E-A947-70E740481C1C}">
                <a14:useLocalDpi xmlns:a14="http://schemas.microsoft.com/office/drawing/2010/main" val="0"/>
              </a:ext>
            </a:extLst>
          </a:blip>
          <a:srcRect t="40613" r="22018" b="46447"/>
          <a:stretch/>
        </p:blipFill>
        <p:spPr>
          <a:xfrm>
            <a:off x="0" y="-1984"/>
            <a:ext cx="9507557" cy="887426"/>
          </a:xfrm>
          <a:prstGeom prst="rect">
            <a:avLst/>
          </a:prstGeom>
        </p:spPr>
      </p:pic>
      <p:pic>
        <p:nvPicPr>
          <p:cNvPr id="6" name="Picture 2" descr="Instituto UNECS - União Nacional de Entidades do Comércio e Serviços - Home  | Facebook">
            <a:extLst>
              <a:ext uri="{FF2B5EF4-FFF2-40B4-BE49-F238E27FC236}">
                <a16:creationId xmlns:a16="http://schemas.microsoft.com/office/drawing/2014/main" xmlns="" id="{4B1FA7C2-8378-0DE8-A3F3-AA4F8F2597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7779" y="164526"/>
            <a:ext cx="1311861" cy="74148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ela 4">
            <a:extLst>
              <a:ext uri="{FF2B5EF4-FFF2-40B4-BE49-F238E27FC236}">
                <a16:creationId xmlns:a16="http://schemas.microsoft.com/office/drawing/2014/main" xmlns="" id="{515744C8-2D56-4277-E823-2027AE10B028}"/>
              </a:ext>
            </a:extLst>
          </p:cNvPr>
          <p:cNvGraphicFramePr>
            <a:graphicFrameLocks noGrp="1"/>
          </p:cNvGraphicFramePr>
          <p:nvPr>
            <p:extLst>
              <p:ext uri="{D42A27DB-BD31-4B8C-83A1-F6EECF244321}">
                <p14:modId xmlns:p14="http://schemas.microsoft.com/office/powerpoint/2010/main" val="2840376877"/>
              </p:ext>
            </p:extLst>
          </p:nvPr>
        </p:nvGraphicFramePr>
        <p:xfrm>
          <a:off x="334962" y="1164539"/>
          <a:ext cx="11414677" cy="5339636"/>
        </p:xfrm>
        <a:graphic>
          <a:graphicData uri="http://schemas.openxmlformats.org/drawingml/2006/table">
            <a:tbl>
              <a:tblPr firstRow="1" firstCol="1" bandRow="1">
                <a:tableStyleId>{5C22544A-7EE6-4342-B048-85BDC9FD1C3A}</a:tableStyleId>
              </a:tblPr>
              <a:tblGrid>
                <a:gridCol w="5774008">
                  <a:extLst>
                    <a:ext uri="{9D8B030D-6E8A-4147-A177-3AD203B41FA5}">
                      <a16:colId xmlns:a16="http://schemas.microsoft.com/office/drawing/2014/main" xmlns="" val="1292058119"/>
                    </a:ext>
                  </a:extLst>
                </a:gridCol>
                <a:gridCol w="5640669">
                  <a:extLst>
                    <a:ext uri="{9D8B030D-6E8A-4147-A177-3AD203B41FA5}">
                      <a16:colId xmlns:a16="http://schemas.microsoft.com/office/drawing/2014/main" xmlns="" val="3098369908"/>
                    </a:ext>
                  </a:extLst>
                </a:gridCol>
              </a:tblGrid>
              <a:tr h="756666">
                <a:tc gridSpan="2">
                  <a:txBody>
                    <a:bodyPr/>
                    <a:lstStyle/>
                    <a:p>
                      <a:pPr marL="0" marR="0" lvl="0" indent="0" algn="l" defTabSz="914400" rtl="0" eaLnBrk="1" fontAlgn="auto" latinLnBrk="0" hangingPunct="1">
                        <a:lnSpc>
                          <a:spcPct val="114000"/>
                        </a:lnSpc>
                        <a:spcBef>
                          <a:spcPts val="600"/>
                        </a:spcBef>
                        <a:spcAft>
                          <a:spcPts val="600"/>
                        </a:spcAft>
                        <a:buClrTx/>
                        <a:buSzTx/>
                        <a:buFontTx/>
                        <a:buNone/>
                        <a:tabLst/>
                        <a:defRPr/>
                      </a:pPr>
                      <a:r>
                        <a:rPr lang="pt-BR" sz="2000" dirty="0">
                          <a:solidFill>
                            <a:srgbClr val="003366"/>
                          </a:solidFill>
                          <a:effectLst/>
                        </a:rPr>
                        <a:t>Pleito 11) Substituir o imposto seletivo por uma alíquota majorada do IBS e da CBS e vedar a incidência sobre alimentos, energia elétrica, combustíveis e telecomunicações.</a:t>
                      </a:r>
                    </a:p>
                  </a:txBody>
                  <a:tcPr>
                    <a:solidFill>
                      <a:srgbClr val="99CC00"/>
                    </a:solidFill>
                  </a:tcPr>
                </a:tc>
                <a:tc hMerge="1">
                  <a:txBody>
                    <a:bodyPr/>
                    <a:lstStyle/>
                    <a:p>
                      <a:pPr algn="ctr">
                        <a:lnSpc>
                          <a:spcPct val="114000"/>
                        </a:lnSpc>
                        <a:spcBef>
                          <a:spcPts val="600"/>
                        </a:spcBef>
                        <a:spcAft>
                          <a:spcPts val="600"/>
                        </a:spcAft>
                      </a:pP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extLst>
                  <a:ext uri="{0D108BD9-81ED-4DB2-BD59-A6C34878D82A}">
                    <a16:rowId xmlns:a16="http://schemas.microsoft.com/office/drawing/2014/main" xmlns="" val="2221241402"/>
                  </a:ext>
                </a:extLst>
              </a:tr>
              <a:tr h="348999">
                <a:tc>
                  <a:txBody>
                    <a:bodyPr/>
                    <a:lstStyle/>
                    <a:p>
                      <a:pPr algn="ctr">
                        <a:lnSpc>
                          <a:spcPct val="114000"/>
                        </a:lnSpc>
                        <a:spcBef>
                          <a:spcPts val="600"/>
                        </a:spcBef>
                        <a:spcAft>
                          <a:spcPts val="600"/>
                        </a:spcAft>
                      </a:pPr>
                      <a:r>
                        <a:rPr lang="pt-BR" sz="1600" dirty="0">
                          <a:solidFill>
                            <a:schemeClr val="bg1"/>
                          </a:solidFill>
                          <a:effectLst/>
                        </a:rPr>
                        <a:t>TEXTO ATUAL</a:t>
                      </a:r>
                      <a:endParaRPr lang="pt-BR"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tc>
                  <a:txBody>
                    <a:bodyPr/>
                    <a:lstStyle/>
                    <a:p>
                      <a:pPr algn="ctr">
                        <a:lnSpc>
                          <a:spcPct val="114000"/>
                        </a:lnSpc>
                        <a:spcBef>
                          <a:spcPts val="600"/>
                        </a:spcBef>
                        <a:spcAft>
                          <a:spcPts val="600"/>
                        </a:spcAft>
                      </a:pPr>
                      <a:r>
                        <a:rPr lang="pt-BR" sz="1600" b="1" dirty="0">
                          <a:solidFill>
                            <a:schemeClr val="bg1"/>
                          </a:solidFill>
                          <a:effectLst/>
                        </a:rPr>
                        <a:t>PROPOSTA</a:t>
                      </a:r>
                      <a:endParaRPr lang="pt-BR"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extLst>
                  <a:ext uri="{0D108BD9-81ED-4DB2-BD59-A6C34878D82A}">
                    <a16:rowId xmlns:a16="http://schemas.microsoft.com/office/drawing/2014/main" xmlns="" val="1319614182"/>
                  </a:ext>
                </a:extLst>
              </a:tr>
              <a:tr h="4219496">
                <a:tc>
                  <a:txBody>
                    <a:bodyPr/>
                    <a:lstStyle/>
                    <a:p>
                      <a:pPr algn="just">
                        <a:lnSpc>
                          <a:spcPct val="107000"/>
                        </a:lnSpc>
                        <a:spcAft>
                          <a:spcPts val="0"/>
                        </a:spcAft>
                      </a:pPr>
                      <a:r>
                        <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rPr>
                        <a:t>Art. 153</a:t>
                      </a:r>
                    </a:p>
                    <a:p>
                      <a:pPr algn="just">
                        <a:lnSpc>
                          <a:spcPct val="107000"/>
                        </a:lnSpc>
                        <a:spcAft>
                          <a:spcPts val="0"/>
                        </a:spcAft>
                      </a:pPr>
                      <a:r>
                        <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rPr>
                        <a:t>VIII – produção, comercialização ou importação de bens e serviços prejudiciais à saúde ou ao</a:t>
                      </a:r>
                      <a:r>
                        <a:rPr lang="pt-BR" sz="1400" b="1" baseline="0"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rPr>
                        <a:t> </a:t>
                      </a:r>
                      <a:r>
                        <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rPr>
                        <a:t>meio ambiente, nos termos da lei. </a:t>
                      </a:r>
                    </a:p>
                    <a:p>
                      <a:pPr algn="just">
                        <a:lnSpc>
                          <a:spcPct val="107000"/>
                        </a:lnSpc>
                        <a:spcAft>
                          <a:spcPts val="0"/>
                        </a:spcAft>
                      </a:pPr>
                      <a:endPar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pt-BR" sz="1400" b="1" dirty="0">
                          <a:solidFill>
                            <a:srgbClr val="003366"/>
                          </a:solidFill>
                        </a:rPr>
                        <a:t>Art. 155. ............................................................. </a:t>
                      </a:r>
                    </a:p>
                    <a:p>
                      <a:pPr algn="just">
                        <a:lnSpc>
                          <a:spcPct val="107000"/>
                        </a:lnSpc>
                        <a:spcAft>
                          <a:spcPts val="0"/>
                        </a:spcAft>
                      </a:pPr>
                      <a:r>
                        <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rPr>
                        <a:t>§ 3º À exceção dos impostos de que tratam o inciso II do caput deste artigo e os arts. 153, I, II e</a:t>
                      </a:r>
                    </a:p>
                    <a:p>
                      <a:pPr algn="just">
                        <a:lnSpc>
                          <a:spcPct val="107000"/>
                        </a:lnSpc>
                        <a:spcAft>
                          <a:spcPts val="0"/>
                        </a:spcAft>
                      </a:pPr>
                      <a:r>
                        <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rPr>
                        <a:t>VIII, e 156-A, nenhum outro imposto poderá incidir sobre operações relativas a energia elétrica, serviços de telecomunicações, derivados de petróleo, combustíveis e minerais do País.</a:t>
                      </a:r>
                    </a:p>
                    <a:p>
                      <a:pPr algn="just">
                        <a:lnSpc>
                          <a:spcPct val="107000"/>
                        </a:lnSpc>
                        <a:spcAft>
                          <a:spcPts val="0"/>
                        </a:spcAft>
                      </a:pPr>
                      <a:endPar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pt-BR" sz="1400" b="1" dirty="0">
                          <a:solidFill>
                            <a:srgbClr val="003366"/>
                          </a:solidFill>
                        </a:rPr>
                        <a:t>Art. 9º ..................................................................</a:t>
                      </a:r>
                    </a:p>
                    <a:p>
                      <a:pPr algn="just">
                        <a:lnSpc>
                          <a:spcPct val="107000"/>
                        </a:lnSpc>
                        <a:spcAft>
                          <a:spcPts val="0"/>
                        </a:spcAft>
                      </a:pPr>
                      <a:r>
                        <a:rPr lang="pt-BR" sz="1400" b="1" dirty="0">
                          <a:solidFill>
                            <a:srgbClr val="003366"/>
                          </a:solidFill>
                        </a:rPr>
                        <a:t>§ 3º Lei complementar definirá as hipóteses em que será concedida: </a:t>
                      </a:r>
                      <a:endPar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rPr>
                        <a:t>Supressão do inciso VIII, do art. 153 e § 3º, do art. 155.</a:t>
                      </a:r>
                    </a:p>
                    <a:p>
                      <a:pPr>
                        <a:lnSpc>
                          <a:spcPct val="107000"/>
                        </a:lnSpc>
                        <a:spcAft>
                          <a:spcPts val="0"/>
                        </a:spcAft>
                      </a:pPr>
                      <a:endPar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pt-BR" sz="1400" b="1" dirty="0">
                          <a:solidFill>
                            <a:srgbClr val="003366"/>
                          </a:solidFill>
                        </a:rPr>
                        <a:t>Art. 9º ..............................................................</a:t>
                      </a:r>
                    </a:p>
                    <a:p>
                      <a:pPr algn="just">
                        <a:lnSpc>
                          <a:spcPct val="107000"/>
                        </a:lnSpc>
                        <a:spcAft>
                          <a:spcPts val="0"/>
                        </a:spcAft>
                      </a:pPr>
                      <a:r>
                        <a:rPr lang="pt-BR" sz="1400" b="1" dirty="0">
                          <a:solidFill>
                            <a:srgbClr val="003366"/>
                          </a:solidFill>
                        </a:rPr>
                        <a:t>§ 3º Lei complementar definirá as hipóteses em que será estabelecida:</a:t>
                      </a:r>
                    </a:p>
                    <a:p>
                      <a:pPr algn="just">
                        <a:lnSpc>
                          <a:spcPct val="107000"/>
                        </a:lnSpc>
                        <a:spcAft>
                          <a:spcPts val="0"/>
                        </a:spcAft>
                      </a:pPr>
                      <a:endParaRPr lang="pt-BR" sz="1400" b="1" dirty="0">
                        <a:solidFill>
                          <a:srgbClr val="003366"/>
                        </a:solidFill>
                      </a:endParaRPr>
                    </a:p>
                    <a:p>
                      <a:pPr algn="just">
                        <a:lnSpc>
                          <a:spcPct val="107000"/>
                        </a:lnSpc>
                        <a:spcAft>
                          <a:spcPts val="0"/>
                        </a:spcAft>
                      </a:pPr>
                      <a:r>
                        <a:rPr lang="pt-BR" sz="1400" b="1" dirty="0">
                          <a:solidFill>
                            <a:srgbClr val="003366"/>
                          </a:solidFill>
                        </a:rPr>
                        <a:t>V – majoração em até </a:t>
                      </a:r>
                      <a:r>
                        <a:rPr lang="pt-BR" sz="1400" b="1" dirty="0" err="1">
                          <a:solidFill>
                            <a:srgbClr val="003366"/>
                          </a:solidFill>
                        </a:rPr>
                        <a:t>xxx</a:t>
                      </a:r>
                      <a:r>
                        <a:rPr lang="pt-BR" sz="1400" b="1" dirty="0">
                          <a:solidFill>
                            <a:srgbClr val="003366"/>
                          </a:solidFill>
                        </a:rPr>
                        <a:t>% das alíquotas dos tributos referidos no </a:t>
                      </a:r>
                      <a:r>
                        <a:rPr lang="pt-BR" sz="1400" b="1" i="1" dirty="0">
                          <a:solidFill>
                            <a:srgbClr val="003366"/>
                          </a:solidFill>
                        </a:rPr>
                        <a:t>caput</a:t>
                      </a:r>
                      <a:r>
                        <a:rPr lang="pt-BR" sz="1400" b="1" dirty="0">
                          <a:solidFill>
                            <a:srgbClr val="003366"/>
                          </a:solidFill>
                        </a:rPr>
                        <a:t> sobre a </a:t>
                      </a:r>
                      <a:r>
                        <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rPr>
                        <a:t>produção, comercialização ou importação de bens e serviços prejudiciais à saúde ou ao</a:t>
                      </a:r>
                      <a:r>
                        <a:rPr lang="pt-BR" sz="1400" b="1" baseline="0"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rPr>
                        <a:t> </a:t>
                      </a:r>
                      <a:r>
                        <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rPr>
                        <a:t>meio ambiente, vedada a sua incidência sobre alimentos, energia elétrica, serviços de telecomunicações, derivados de petróleo, combustíveis e minerais do País.</a:t>
                      </a:r>
                    </a:p>
                  </a:txBody>
                  <a:tcPr marL="68580" marR="68580" marT="0" marB="0">
                    <a:solidFill>
                      <a:schemeClr val="bg1">
                        <a:lumMod val="85000"/>
                      </a:schemeClr>
                    </a:solidFill>
                  </a:tcPr>
                </a:tc>
                <a:extLst>
                  <a:ext uri="{0D108BD9-81ED-4DB2-BD59-A6C34878D82A}">
                    <a16:rowId xmlns:a16="http://schemas.microsoft.com/office/drawing/2014/main" xmlns="" val="1136987200"/>
                  </a:ext>
                </a:extLst>
              </a:tr>
            </a:tbl>
          </a:graphicData>
        </a:graphic>
      </p:graphicFrame>
      <p:sp>
        <p:nvSpPr>
          <p:cNvPr id="7" name="Título 1">
            <a:extLst>
              <a:ext uri="{FF2B5EF4-FFF2-40B4-BE49-F238E27FC236}">
                <a16:creationId xmlns:a16="http://schemas.microsoft.com/office/drawing/2014/main" xmlns="" id="{6801A0FB-F5E5-3E49-21FD-6B4C9489ABC9}"/>
              </a:ext>
            </a:extLst>
          </p:cNvPr>
          <p:cNvSpPr txBox="1">
            <a:spLocks/>
          </p:cNvSpPr>
          <p:nvPr/>
        </p:nvSpPr>
        <p:spPr>
          <a:xfrm>
            <a:off x="235651" y="104530"/>
            <a:ext cx="8801345" cy="573571"/>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pt-BR" sz="2400" b="1" i="0" u="none" strike="noStrike" kern="1200" cap="none" spc="0" normalizeH="0" baseline="0" noProof="0" dirty="0">
                <a:ln>
                  <a:noFill/>
                </a:ln>
                <a:solidFill>
                  <a:prstClr val="white"/>
                </a:solidFill>
                <a:effectLst/>
                <a:uLnTx/>
                <a:uFillTx/>
                <a:latin typeface="Calibri" panose="020F0502020204030204"/>
                <a:ea typeface="+mj-ea"/>
                <a:cs typeface="+mj-cs"/>
              </a:rPr>
              <a:t>SUGESTÕES DE APERFEIÇOAMENTO DA REFORMA TRIBUTÁRIA         A SEREM APRESENTADAS AO SENADO FEDERAL</a:t>
            </a:r>
          </a:p>
        </p:txBody>
      </p:sp>
    </p:spTree>
    <p:extLst>
      <p:ext uri="{BB962C8B-B14F-4D97-AF65-F5344CB8AC3E}">
        <p14:creationId xmlns:p14="http://schemas.microsoft.com/office/powerpoint/2010/main" val="41021212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m 7" descr="Uma imagem contendo Forma&#10;&#10;Descrição gerada automaticamente">
            <a:extLst>
              <a:ext uri="{FF2B5EF4-FFF2-40B4-BE49-F238E27FC236}">
                <a16:creationId xmlns:a16="http://schemas.microsoft.com/office/drawing/2014/main" xmlns="" id="{9F8052B7-148B-5AA8-8333-F8A3EFAE8325}"/>
              </a:ext>
            </a:extLst>
          </p:cNvPr>
          <p:cNvPicPr>
            <a:picLocks noChangeAspect="1"/>
          </p:cNvPicPr>
          <p:nvPr/>
        </p:nvPicPr>
        <p:blipFill rotWithShape="1">
          <a:blip r:embed="rId2">
            <a:extLst>
              <a:ext uri="{28A0092B-C50C-407E-A947-70E740481C1C}">
                <a14:useLocalDpi xmlns:a14="http://schemas.microsoft.com/office/drawing/2010/main" val="0"/>
              </a:ext>
            </a:extLst>
          </a:blip>
          <a:srcRect t="40613" r="22018" b="46447"/>
          <a:stretch/>
        </p:blipFill>
        <p:spPr>
          <a:xfrm>
            <a:off x="0" y="-1984"/>
            <a:ext cx="9507557" cy="887426"/>
          </a:xfrm>
          <a:prstGeom prst="rect">
            <a:avLst/>
          </a:prstGeom>
        </p:spPr>
      </p:pic>
      <p:pic>
        <p:nvPicPr>
          <p:cNvPr id="6" name="Picture 2" descr="Instituto UNECS - União Nacional de Entidades do Comércio e Serviços - Home  | Facebook">
            <a:extLst>
              <a:ext uri="{FF2B5EF4-FFF2-40B4-BE49-F238E27FC236}">
                <a16:creationId xmlns:a16="http://schemas.microsoft.com/office/drawing/2014/main" xmlns="" id="{4B1FA7C2-8378-0DE8-A3F3-AA4F8F2597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7779" y="164526"/>
            <a:ext cx="1311861" cy="74148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ela 4">
            <a:extLst>
              <a:ext uri="{FF2B5EF4-FFF2-40B4-BE49-F238E27FC236}">
                <a16:creationId xmlns:a16="http://schemas.microsoft.com/office/drawing/2014/main" xmlns="" id="{48F76E6E-5B97-4FD8-5A55-734D12BDAB01}"/>
              </a:ext>
            </a:extLst>
          </p:cNvPr>
          <p:cNvGraphicFramePr>
            <a:graphicFrameLocks noGrp="1"/>
          </p:cNvGraphicFramePr>
          <p:nvPr>
            <p:extLst>
              <p:ext uri="{D42A27DB-BD31-4B8C-83A1-F6EECF244321}">
                <p14:modId xmlns:p14="http://schemas.microsoft.com/office/powerpoint/2010/main" val="1353550214"/>
              </p:ext>
            </p:extLst>
          </p:nvPr>
        </p:nvGraphicFramePr>
        <p:xfrm>
          <a:off x="334962" y="1164539"/>
          <a:ext cx="11414677" cy="5339636"/>
        </p:xfrm>
        <a:graphic>
          <a:graphicData uri="http://schemas.openxmlformats.org/drawingml/2006/table">
            <a:tbl>
              <a:tblPr firstRow="1" firstCol="1" bandRow="1">
                <a:tableStyleId>{5C22544A-7EE6-4342-B048-85BDC9FD1C3A}</a:tableStyleId>
              </a:tblPr>
              <a:tblGrid>
                <a:gridCol w="5774008">
                  <a:extLst>
                    <a:ext uri="{9D8B030D-6E8A-4147-A177-3AD203B41FA5}">
                      <a16:colId xmlns:a16="http://schemas.microsoft.com/office/drawing/2014/main" xmlns="" val="1292058119"/>
                    </a:ext>
                  </a:extLst>
                </a:gridCol>
                <a:gridCol w="5640669">
                  <a:extLst>
                    <a:ext uri="{9D8B030D-6E8A-4147-A177-3AD203B41FA5}">
                      <a16:colId xmlns:a16="http://schemas.microsoft.com/office/drawing/2014/main" xmlns="" val="3098369908"/>
                    </a:ext>
                  </a:extLst>
                </a:gridCol>
              </a:tblGrid>
              <a:tr h="756666">
                <a:tc gridSpan="2">
                  <a:txBody>
                    <a:bodyPr/>
                    <a:lstStyle/>
                    <a:p>
                      <a:pPr marL="0" marR="0" lvl="0" indent="0" algn="l" defTabSz="914400" rtl="0" eaLnBrk="1" fontAlgn="auto" latinLnBrk="0" hangingPunct="1">
                        <a:lnSpc>
                          <a:spcPct val="114000"/>
                        </a:lnSpc>
                        <a:spcBef>
                          <a:spcPts val="600"/>
                        </a:spcBef>
                        <a:spcAft>
                          <a:spcPts val="600"/>
                        </a:spcAft>
                        <a:buClrTx/>
                        <a:buSzTx/>
                        <a:buFontTx/>
                        <a:buNone/>
                        <a:tabLst/>
                        <a:defRPr/>
                      </a:pPr>
                      <a:r>
                        <a:rPr lang="pt-BR" sz="2000" dirty="0">
                          <a:solidFill>
                            <a:srgbClr val="003366"/>
                          </a:solidFill>
                          <a:effectLst/>
                        </a:rPr>
                        <a:t>Pleito 12) Apresentação de estudo de impacto econômico-financeiro e orçamentário para justificar a fixação ou majoração de alíquotas estabelecidas por lei complementar.</a:t>
                      </a:r>
                    </a:p>
                  </a:txBody>
                  <a:tcPr>
                    <a:solidFill>
                      <a:srgbClr val="99CC00"/>
                    </a:solidFill>
                  </a:tcPr>
                </a:tc>
                <a:tc hMerge="1">
                  <a:txBody>
                    <a:bodyPr/>
                    <a:lstStyle/>
                    <a:p>
                      <a:pPr algn="ctr">
                        <a:lnSpc>
                          <a:spcPct val="114000"/>
                        </a:lnSpc>
                        <a:spcBef>
                          <a:spcPts val="600"/>
                        </a:spcBef>
                        <a:spcAft>
                          <a:spcPts val="600"/>
                        </a:spcAft>
                      </a:pP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extLst>
                  <a:ext uri="{0D108BD9-81ED-4DB2-BD59-A6C34878D82A}">
                    <a16:rowId xmlns:a16="http://schemas.microsoft.com/office/drawing/2014/main" xmlns="" val="2221241402"/>
                  </a:ext>
                </a:extLst>
              </a:tr>
              <a:tr h="348999">
                <a:tc>
                  <a:txBody>
                    <a:bodyPr/>
                    <a:lstStyle/>
                    <a:p>
                      <a:pPr algn="ctr">
                        <a:lnSpc>
                          <a:spcPct val="114000"/>
                        </a:lnSpc>
                        <a:spcBef>
                          <a:spcPts val="600"/>
                        </a:spcBef>
                        <a:spcAft>
                          <a:spcPts val="600"/>
                        </a:spcAft>
                      </a:pPr>
                      <a:r>
                        <a:rPr lang="pt-BR" sz="1600" dirty="0">
                          <a:solidFill>
                            <a:schemeClr val="bg1"/>
                          </a:solidFill>
                          <a:effectLst/>
                        </a:rPr>
                        <a:t>TEXTO ATUAL</a:t>
                      </a:r>
                      <a:endParaRPr lang="pt-BR"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tc>
                  <a:txBody>
                    <a:bodyPr/>
                    <a:lstStyle/>
                    <a:p>
                      <a:pPr algn="ctr">
                        <a:lnSpc>
                          <a:spcPct val="114000"/>
                        </a:lnSpc>
                        <a:spcBef>
                          <a:spcPts val="600"/>
                        </a:spcBef>
                        <a:spcAft>
                          <a:spcPts val="600"/>
                        </a:spcAft>
                      </a:pPr>
                      <a:r>
                        <a:rPr lang="pt-BR" sz="1600" b="1" dirty="0">
                          <a:solidFill>
                            <a:schemeClr val="bg1"/>
                          </a:solidFill>
                          <a:effectLst/>
                        </a:rPr>
                        <a:t>PROPOSTA</a:t>
                      </a:r>
                      <a:endParaRPr lang="pt-BR"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extLst>
                  <a:ext uri="{0D108BD9-81ED-4DB2-BD59-A6C34878D82A}">
                    <a16:rowId xmlns:a16="http://schemas.microsoft.com/office/drawing/2014/main" xmlns="" val="1319614182"/>
                  </a:ext>
                </a:extLst>
              </a:tr>
              <a:tr h="4219496">
                <a:tc>
                  <a:txBody>
                    <a:bodyPr/>
                    <a:lstStyle/>
                    <a:p>
                      <a:pPr algn="just">
                        <a:lnSpc>
                          <a:spcPct val="107000"/>
                        </a:lnSpc>
                        <a:spcAft>
                          <a:spcPts val="0"/>
                        </a:spcAft>
                      </a:pPr>
                      <a:r>
                        <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rPr>
                        <a:t>Texto inexistente</a:t>
                      </a:r>
                    </a:p>
                  </a:txBody>
                  <a:tcPr marL="68580" marR="68580" marT="0" marB="0">
                    <a:solidFill>
                      <a:schemeClr val="bg1">
                        <a:lumMod val="85000"/>
                      </a:schemeClr>
                    </a:solidFill>
                  </a:tcPr>
                </a:tc>
                <a:tc>
                  <a:txBody>
                    <a:bodyPr/>
                    <a:lstStyle/>
                    <a:p>
                      <a:pPr>
                        <a:lnSpc>
                          <a:spcPct val="107000"/>
                        </a:lnSpc>
                        <a:spcAft>
                          <a:spcPts val="0"/>
                        </a:spcAft>
                      </a:pPr>
                      <a:endPar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pt-BR" sz="1400" b="1" dirty="0">
                          <a:solidFill>
                            <a:srgbClr val="003366"/>
                          </a:solidFill>
                        </a:rPr>
                        <a:t>Art. 9º .................................................................................</a:t>
                      </a:r>
                      <a:endParaRPr lang="pt-BR" sz="1400" b="1" i="0" kern="1200" dirty="0">
                        <a:solidFill>
                          <a:srgbClr val="003366"/>
                        </a:solidFill>
                        <a:effectLst/>
                        <a:latin typeface="+mn-lt"/>
                        <a:ea typeface="+mn-ea"/>
                        <a:cs typeface="+mn-cs"/>
                      </a:endParaRPr>
                    </a:p>
                    <a:p>
                      <a:pPr algn="just">
                        <a:lnSpc>
                          <a:spcPct val="107000"/>
                        </a:lnSpc>
                        <a:spcAft>
                          <a:spcPts val="0"/>
                        </a:spcAft>
                      </a:pPr>
                      <a:endParaRPr lang="pt-BR" sz="1400" b="1" i="0" kern="1200" dirty="0">
                        <a:solidFill>
                          <a:srgbClr val="003366"/>
                        </a:solidFill>
                        <a:effectLst/>
                        <a:latin typeface="+mn-lt"/>
                        <a:ea typeface="+mn-ea"/>
                        <a:cs typeface="+mn-cs"/>
                      </a:endParaRPr>
                    </a:p>
                    <a:p>
                      <a:pPr algn="just">
                        <a:lnSpc>
                          <a:spcPct val="107000"/>
                        </a:lnSpc>
                        <a:spcAft>
                          <a:spcPts val="0"/>
                        </a:spcAft>
                      </a:pPr>
                      <a:r>
                        <a:rPr lang="pt-BR" sz="1400" b="1" dirty="0">
                          <a:solidFill>
                            <a:srgbClr val="003366"/>
                          </a:solidFill>
                        </a:rPr>
                        <a:t>§ 10. As leis complementares previstas no </a:t>
                      </a:r>
                      <a:r>
                        <a:rPr lang="pt-BR" sz="1400" b="1" i="1" dirty="0">
                          <a:solidFill>
                            <a:srgbClr val="003366"/>
                          </a:solidFill>
                        </a:rPr>
                        <a:t>caput</a:t>
                      </a:r>
                      <a:r>
                        <a:rPr lang="pt-BR" sz="1400" b="1" dirty="0">
                          <a:solidFill>
                            <a:srgbClr val="003366"/>
                          </a:solidFill>
                        </a:rPr>
                        <a:t> e nos parágrafos anteriores deverão ser suportadas por estudo de impacto econômico-financeiro e orçamentário que embase a razoabilidade da proposta de fixação ou majoração da alíquota.</a:t>
                      </a:r>
                    </a:p>
                    <a:p>
                      <a:pPr algn="just">
                        <a:lnSpc>
                          <a:spcPct val="107000"/>
                        </a:lnSpc>
                        <a:spcAft>
                          <a:spcPts val="0"/>
                        </a:spcAft>
                      </a:pPr>
                      <a:endParaRPr lang="pt-BR" sz="1400" b="1" dirty="0">
                        <a:solidFill>
                          <a:srgbClr val="003366"/>
                        </a:solidFill>
                      </a:endParaRPr>
                    </a:p>
                  </a:txBody>
                  <a:tcPr marL="68580" marR="68580" marT="0" marB="0">
                    <a:solidFill>
                      <a:schemeClr val="bg1">
                        <a:lumMod val="85000"/>
                      </a:schemeClr>
                    </a:solidFill>
                  </a:tcPr>
                </a:tc>
                <a:extLst>
                  <a:ext uri="{0D108BD9-81ED-4DB2-BD59-A6C34878D82A}">
                    <a16:rowId xmlns:a16="http://schemas.microsoft.com/office/drawing/2014/main" xmlns="" val="1136987200"/>
                  </a:ext>
                </a:extLst>
              </a:tr>
            </a:tbl>
          </a:graphicData>
        </a:graphic>
      </p:graphicFrame>
      <p:sp>
        <p:nvSpPr>
          <p:cNvPr id="7" name="Título 1">
            <a:extLst>
              <a:ext uri="{FF2B5EF4-FFF2-40B4-BE49-F238E27FC236}">
                <a16:creationId xmlns:a16="http://schemas.microsoft.com/office/drawing/2014/main" xmlns="" id="{9880F0CC-0C2B-A869-0CE2-0633AD631CB2}"/>
              </a:ext>
            </a:extLst>
          </p:cNvPr>
          <p:cNvSpPr txBox="1">
            <a:spLocks/>
          </p:cNvSpPr>
          <p:nvPr/>
        </p:nvSpPr>
        <p:spPr>
          <a:xfrm>
            <a:off x="235651" y="104530"/>
            <a:ext cx="8801345" cy="573571"/>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pt-BR" sz="2400" b="1" i="0" u="none" strike="noStrike" kern="1200" cap="none" spc="0" normalizeH="0" baseline="0" noProof="0" dirty="0">
                <a:ln>
                  <a:noFill/>
                </a:ln>
                <a:solidFill>
                  <a:prstClr val="white"/>
                </a:solidFill>
                <a:effectLst/>
                <a:uLnTx/>
                <a:uFillTx/>
                <a:latin typeface="Calibri" panose="020F0502020204030204"/>
                <a:ea typeface="+mj-ea"/>
                <a:cs typeface="+mj-cs"/>
              </a:rPr>
              <a:t>SUGESTÕES DE APERFEIÇOAMENTO DA REFORMA TRIBUTÁRIA         A SEREM APRESENTADAS AO SENADO FEDERAL</a:t>
            </a:r>
          </a:p>
        </p:txBody>
      </p:sp>
    </p:spTree>
    <p:extLst>
      <p:ext uri="{BB962C8B-B14F-4D97-AF65-F5344CB8AC3E}">
        <p14:creationId xmlns:p14="http://schemas.microsoft.com/office/powerpoint/2010/main" val="40139558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37129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xmlns="" id="{303FB1B0-D323-232D-41A4-621A96F27A0F}"/>
              </a:ext>
            </a:extLst>
          </p:cNvPr>
          <p:cNvSpPr txBox="1"/>
          <p:nvPr/>
        </p:nvSpPr>
        <p:spPr>
          <a:xfrm>
            <a:off x="457647" y="2469140"/>
            <a:ext cx="10471585" cy="1295868"/>
          </a:xfrm>
          <a:prstGeom prst="rect">
            <a:avLst/>
          </a:prstGeom>
          <a:noFill/>
        </p:spPr>
        <p:txBody>
          <a:bodyPr wrap="square" rtlCol="0">
            <a:spAutoFit/>
          </a:bodyPr>
          <a:lstStyle/>
          <a:p>
            <a:pPr marL="0" marR="0" lvl="0" indent="0" algn="just" defTabSz="914400" rtl="0" eaLnBrk="1" fontAlgn="auto" latinLnBrk="0" hangingPunct="1">
              <a:lnSpc>
                <a:spcPct val="150000"/>
              </a:lnSpc>
              <a:spcBef>
                <a:spcPct val="0"/>
              </a:spcBef>
              <a:spcAft>
                <a:spcPts val="0"/>
              </a:spcAft>
              <a:buClrTx/>
              <a:buSzTx/>
              <a:buFontTx/>
              <a:buNone/>
              <a:tabLst/>
              <a:defRPr/>
            </a:pPr>
            <a:r>
              <a:rPr kumimoji="0" lang="pt-BR" altLang="pt-BR" sz="1800" b="0" i="0" u="none" strike="noStrike" kern="1200" cap="none" spc="0" normalizeH="0" baseline="0" noProof="0">
                <a:ln>
                  <a:noFill/>
                </a:ln>
                <a:solidFill>
                  <a:srgbClr val="002060"/>
                </a:solidFill>
                <a:effectLst/>
                <a:uLnTx/>
                <a:uFillTx/>
                <a:latin typeface="Calibri" panose="020F0502020204030204"/>
                <a:ea typeface="+mn-ea"/>
                <a:cs typeface="+mn-cs"/>
              </a:rPr>
              <a:t>O Instituto UNECS é a organização responsável por realizar a ponte entre as demandas dos setores produtivos de comércio e de serviços e o Congresso Nacional, dar </a:t>
            </a:r>
            <a:r>
              <a:rPr kumimoji="0" lang="pt-BR" altLang="pt-BR" sz="1800" b="1" i="0" u="none" strike="noStrike" kern="1200" cap="none" spc="0" normalizeH="0" baseline="0" noProof="0">
                <a:ln>
                  <a:noFill/>
                </a:ln>
                <a:solidFill>
                  <a:srgbClr val="002060"/>
                </a:solidFill>
                <a:effectLst/>
                <a:uLnTx/>
                <a:uFillTx/>
                <a:latin typeface="Calibri" panose="020F0502020204030204"/>
                <a:ea typeface="+mn-ea"/>
                <a:cs typeface="+mn-cs"/>
              </a:rPr>
              <a:t>suporte para Frente Parlamentar Mista do Comércio e Serviços </a:t>
            </a:r>
            <a:r>
              <a:rPr kumimoji="0" lang="pt-BR" altLang="pt-BR" sz="1800" b="0" i="0" u="none" strike="noStrike" kern="1200" cap="none" spc="0" normalizeH="0" baseline="0" noProof="0">
                <a:ln>
                  <a:noFill/>
                </a:ln>
                <a:solidFill>
                  <a:srgbClr val="002060"/>
                </a:solidFill>
                <a:effectLst/>
                <a:uLnTx/>
                <a:uFillTx/>
                <a:latin typeface="Calibri" panose="020F0502020204030204"/>
                <a:ea typeface="+mn-ea"/>
                <a:cs typeface="+mn-cs"/>
              </a:rPr>
              <a:t>e defender os interesses do setor no Brasil, que </a:t>
            </a:r>
            <a:r>
              <a:rPr kumimoji="0" lang="pt-BR" altLang="pt-BR" sz="1800" b="1" i="0" u="none" strike="noStrike" kern="1200" cap="none" spc="0" normalizeH="0" baseline="0" noProof="0">
                <a:ln>
                  <a:noFill/>
                </a:ln>
                <a:solidFill>
                  <a:srgbClr val="002060"/>
                </a:solidFill>
                <a:effectLst/>
                <a:uLnTx/>
                <a:uFillTx/>
                <a:latin typeface="Calibri" panose="020F0502020204030204"/>
                <a:ea typeface="+mn-ea"/>
                <a:cs typeface="+mn-cs"/>
              </a:rPr>
              <a:t>representa</a:t>
            </a:r>
            <a:r>
              <a:rPr kumimoji="0" lang="pt-BR" altLang="pt-BR" sz="1800" b="0" i="0" u="none" strike="noStrike" kern="1200" cap="none" spc="0" normalizeH="0" baseline="0" noProof="0">
                <a:ln>
                  <a:noFill/>
                </a:ln>
                <a:solidFill>
                  <a:srgbClr val="002060"/>
                </a:solidFill>
                <a:effectLst/>
                <a:uLnTx/>
                <a:uFillTx/>
                <a:latin typeface="Calibri" panose="020F0502020204030204"/>
                <a:ea typeface="+mn-ea"/>
                <a:cs typeface="+mn-cs"/>
              </a:rPr>
              <a:t>:</a:t>
            </a:r>
            <a:endParaRPr kumimoji="0" lang="pt-BR" sz="1800" b="0" i="0" u="none" strike="noStrike" kern="1200" cap="none" spc="0" normalizeH="0" baseline="0" noProof="0">
              <a:ln>
                <a:noFill/>
              </a:ln>
              <a:solidFill>
                <a:srgbClr val="002060"/>
              </a:solidFill>
              <a:effectLst/>
              <a:uLnTx/>
              <a:uFillTx/>
              <a:latin typeface="Calibri" panose="020F0502020204030204"/>
              <a:ea typeface="+mn-ea"/>
              <a:cs typeface="+mn-cs"/>
            </a:endParaRPr>
          </a:p>
        </p:txBody>
      </p:sp>
      <p:sp>
        <p:nvSpPr>
          <p:cNvPr id="3" name="Título 1">
            <a:extLst>
              <a:ext uri="{FF2B5EF4-FFF2-40B4-BE49-F238E27FC236}">
                <a16:creationId xmlns:a16="http://schemas.microsoft.com/office/drawing/2014/main" xmlns="" id="{7833BDDC-ECC6-F26E-32F4-31F8231ADDA8}"/>
              </a:ext>
            </a:extLst>
          </p:cNvPr>
          <p:cNvSpPr txBox="1">
            <a:spLocks/>
          </p:cNvSpPr>
          <p:nvPr/>
        </p:nvSpPr>
        <p:spPr>
          <a:xfrm>
            <a:off x="526472" y="605372"/>
            <a:ext cx="9590921" cy="573571"/>
          </a:xfrm>
          <a:prstGeom prst="rect">
            <a:avLst/>
          </a:prstGeom>
        </p:spPr>
        <p:txBody>
          <a:bodyPr vert="horz" lIns="91440" tIns="45720" rIns="91440" bIns="45720" rtlCol="0" anchor="b">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pt-BR" sz="3200" b="1" i="0" u="none" strike="noStrike" kern="1200" cap="none" spc="0" normalizeH="0" baseline="0" noProof="0">
                <a:ln>
                  <a:noFill/>
                </a:ln>
                <a:solidFill>
                  <a:srgbClr val="002060"/>
                </a:solidFill>
                <a:effectLst/>
                <a:uLnTx/>
                <a:uFillTx/>
                <a:latin typeface="Calibri" panose="020F0502020204030204"/>
                <a:ea typeface="+mj-ea"/>
                <a:cs typeface="+mj-cs"/>
              </a:rPr>
              <a:t>INSTITUTO NACIONAL DO COMÉRCIO E SERVIÇOS</a:t>
            </a:r>
          </a:p>
        </p:txBody>
      </p:sp>
      <p:sp>
        <p:nvSpPr>
          <p:cNvPr id="4" name="CaixaDeTexto 3">
            <a:extLst>
              <a:ext uri="{FF2B5EF4-FFF2-40B4-BE49-F238E27FC236}">
                <a16:creationId xmlns:a16="http://schemas.microsoft.com/office/drawing/2014/main" xmlns="" id="{711A2BBF-F8AC-BB9C-E88B-85E212B9F921}"/>
              </a:ext>
            </a:extLst>
          </p:cNvPr>
          <p:cNvSpPr txBox="1"/>
          <p:nvPr/>
        </p:nvSpPr>
        <p:spPr>
          <a:xfrm>
            <a:off x="526473" y="3871452"/>
            <a:ext cx="4546972" cy="2610843"/>
          </a:xfrm>
          <a:prstGeom prst="rect">
            <a:avLst/>
          </a:prstGeom>
          <a:noFill/>
        </p:spPr>
        <p:txBody>
          <a:bodyPr wrap="square" rtlCol="0">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pt-BR" altLang="pt-BR" sz="2800" b="1" i="0" u="none" strike="noStrike" kern="1200" cap="none" spc="0" normalizeH="0" baseline="0" noProof="0">
                <a:ln>
                  <a:noFill/>
                </a:ln>
                <a:solidFill>
                  <a:srgbClr val="92D050"/>
                </a:solidFill>
                <a:effectLst/>
                <a:uLnTx/>
                <a:uFillTx/>
                <a:latin typeface="Calibri" panose="020F0502020204030204"/>
                <a:ea typeface="+mn-ea"/>
                <a:cs typeface="+mn-cs"/>
              </a:rPr>
              <a:t>73%</a:t>
            </a:r>
            <a:r>
              <a:rPr kumimoji="0" lang="pt-BR" altLang="pt-BR" sz="2400" b="1" i="0" u="none" strike="noStrike" kern="1200" cap="none" spc="0" normalizeH="0" baseline="0" noProof="0">
                <a:ln>
                  <a:noFill/>
                </a:ln>
                <a:solidFill>
                  <a:srgbClr val="92D050"/>
                </a:solidFill>
                <a:effectLst/>
                <a:uLnTx/>
                <a:uFillTx/>
                <a:latin typeface="Calibri" panose="020F0502020204030204"/>
                <a:ea typeface="+mn-ea"/>
                <a:cs typeface="+mn-cs"/>
              </a:rPr>
              <a:t> </a:t>
            </a:r>
            <a:r>
              <a:rPr kumimoji="0" lang="pt-BR" altLang="pt-BR" sz="1800" b="0" i="0" u="none" strike="noStrike" kern="1200" cap="none" spc="0" normalizeH="0" baseline="0" noProof="0">
                <a:ln>
                  <a:noFill/>
                </a:ln>
                <a:solidFill>
                  <a:srgbClr val="002060"/>
                </a:solidFill>
                <a:effectLst/>
                <a:uLnTx/>
                <a:uFillTx/>
                <a:latin typeface="Calibri" panose="020F0502020204030204"/>
                <a:ea typeface="+mn-ea"/>
                <a:cs typeface="+mn-cs"/>
              </a:rPr>
              <a:t>PIB, o Setor do Comércio e Serviços;</a:t>
            </a: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pt-BR" altLang="pt-BR" sz="2800" b="1" i="0" u="none" strike="noStrike" kern="1200" cap="none" spc="0" normalizeH="0" baseline="0" noProof="0">
                <a:ln>
                  <a:noFill/>
                </a:ln>
                <a:solidFill>
                  <a:srgbClr val="92D050"/>
                </a:solidFill>
                <a:effectLst/>
                <a:uLnTx/>
                <a:uFillTx/>
                <a:latin typeface="Calibri" panose="020F0502020204030204"/>
                <a:ea typeface="+mn-ea"/>
                <a:cs typeface="+mn-cs"/>
              </a:rPr>
              <a:t>17%</a:t>
            </a:r>
            <a:r>
              <a:rPr kumimoji="0" lang="pt-BR" altLang="pt-BR" sz="2400" b="0" i="0" u="none" strike="noStrike" kern="1200" cap="none" spc="0" normalizeH="0" baseline="0" noProof="0">
                <a:ln>
                  <a:noFill/>
                </a:ln>
                <a:solidFill>
                  <a:srgbClr val="92D050"/>
                </a:solidFill>
                <a:effectLst/>
                <a:uLnTx/>
                <a:uFillTx/>
                <a:latin typeface="Calibri" panose="020F0502020204030204"/>
                <a:ea typeface="+mn-ea"/>
                <a:cs typeface="+mn-cs"/>
              </a:rPr>
              <a:t> </a:t>
            </a:r>
            <a:r>
              <a:rPr kumimoji="0" lang="pt-BR" altLang="pt-BR" sz="1800" b="0" i="0" u="none" strike="noStrike" kern="1200" cap="none" spc="0" normalizeH="0" baseline="0" noProof="0">
                <a:ln>
                  <a:noFill/>
                </a:ln>
                <a:solidFill>
                  <a:srgbClr val="002060"/>
                </a:solidFill>
                <a:effectLst/>
                <a:uLnTx/>
                <a:uFillTx/>
                <a:latin typeface="Calibri" panose="020F0502020204030204"/>
                <a:ea typeface="+mn-ea"/>
                <a:cs typeface="+mn-cs"/>
              </a:rPr>
              <a:t>do PIB, as Entidades Associadas;</a:t>
            </a: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pt-BR" altLang="pt-BR" sz="2800" b="1" i="0" u="none" strike="noStrike" kern="1200" cap="none" spc="0" normalizeH="0" baseline="0" noProof="0">
                <a:ln>
                  <a:noFill/>
                </a:ln>
                <a:solidFill>
                  <a:srgbClr val="92D050"/>
                </a:solidFill>
                <a:effectLst/>
                <a:uLnTx/>
                <a:uFillTx/>
                <a:latin typeface="Calibri" panose="020F0502020204030204"/>
                <a:ea typeface="+mn-ea"/>
                <a:cs typeface="+mn-cs"/>
              </a:rPr>
              <a:t>27</a:t>
            </a:r>
            <a:r>
              <a:rPr kumimoji="0" lang="pt-BR" altLang="pt-BR" sz="2400" b="0" i="0" u="none" strike="noStrike" kern="1200" cap="none" spc="0" normalizeH="0" baseline="0" noProof="0">
                <a:ln>
                  <a:noFill/>
                </a:ln>
                <a:solidFill>
                  <a:srgbClr val="002060"/>
                </a:solidFill>
                <a:effectLst/>
                <a:uLnTx/>
                <a:uFillTx/>
                <a:latin typeface="Calibri" panose="020F0502020204030204"/>
                <a:ea typeface="+mn-ea"/>
                <a:cs typeface="+mn-cs"/>
              </a:rPr>
              <a:t> </a:t>
            </a:r>
            <a:r>
              <a:rPr kumimoji="0" lang="pt-BR" altLang="pt-BR" sz="1800" b="0" i="0" u="none" strike="noStrike" kern="1200" cap="none" spc="0" normalizeH="0" baseline="0" noProof="0">
                <a:ln>
                  <a:noFill/>
                </a:ln>
                <a:solidFill>
                  <a:srgbClr val="002060"/>
                </a:solidFill>
                <a:effectLst/>
                <a:uLnTx/>
                <a:uFillTx/>
                <a:latin typeface="Calibri" panose="020F0502020204030204"/>
                <a:ea typeface="+mn-ea"/>
                <a:cs typeface="+mn-cs"/>
              </a:rPr>
              <a:t>milhões de empregos;</a:t>
            </a: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pt-BR" altLang="pt-BR" sz="2800" b="1" i="0" u="none" strike="noStrike" kern="1200" cap="none" spc="0" normalizeH="0" baseline="0" noProof="0">
                <a:ln>
                  <a:noFill/>
                </a:ln>
                <a:solidFill>
                  <a:srgbClr val="92D050"/>
                </a:solidFill>
                <a:effectLst/>
                <a:uLnTx/>
                <a:uFillTx/>
                <a:latin typeface="Calibri" panose="020F0502020204030204"/>
                <a:ea typeface="+mn-ea"/>
                <a:cs typeface="+mn-cs"/>
              </a:rPr>
              <a:t>80%</a:t>
            </a:r>
            <a:r>
              <a:rPr kumimoji="0" lang="pt-BR" altLang="pt-BR" sz="2400" b="0" i="0" u="none" strike="noStrike" kern="1200" cap="none" spc="0" normalizeH="0" baseline="0" noProof="0">
                <a:ln>
                  <a:noFill/>
                </a:ln>
                <a:solidFill>
                  <a:srgbClr val="92D050"/>
                </a:solidFill>
                <a:effectLst/>
                <a:uLnTx/>
                <a:uFillTx/>
                <a:latin typeface="Calibri" panose="020F0502020204030204"/>
                <a:ea typeface="+mn-ea"/>
                <a:cs typeface="+mn-cs"/>
              </a:rPr>
              <a:t> </a:t>
            </a:r>
            <a:r>
              <a:rPr kumimoji="0" lang="pt-BR" altLang="pt-BR" sz="1800" b="0" i="0" u="none" strike="noStrike" kern="1200" cap="none" spc="0" normalizeH="0" baseline="0" noProof="0">
                <a:ln>
                  <a:noFill/>
                </a:ln>
                <a:solidFill>
                  <a:srgbClr val="002060"/>
                </a:solidFill>
                <a:effectLst/>
                <a:uLnTx/>
                <a:uFillTx/>
                <a:latin typeface="Calibri" panose="020F0502020204030204"/>
                <a:ea typeface="+mn-ea"/>
                <a:cs typeface="+mn-cs"/>
              </a:rPr>
              <a:t>das empresas ativas no país.</a:t>
            </a:r>
            <a:endParaRPr kumimoji="0" lang="pt-BR" sz="1800" b="0" i="0" u="none" strike="noStrike" kern="1200" cap="none" spc="0" normalizeH="0" baseline="0" noProof="0">
              <a:ln>
                <a:noFill/>
              </a:ln>
              <a:solidFill>
                <a:srgbClr val="002060"/>
              </a:solidFill>
              <a:effectLst/>
              <a:uLnTx/>
              <a:uFillTx/>
              <a:latin typeface="Calibri" panose="020F0502020204030204"/>
              <a:ea typeface="+mn-ea"/>
              <a:cs typeface="+mn-cs"/>
            </a:endParaRPr>
          </a:p>
        </p:txBody>
      </p:sp>
      <p:pic>
        <p:nvPicPr>
          <p:cNvPr id="5" name="Imagem 4">
            <a:extLst>
              <a:ext uri="{FF2B5EF4-FFF2-40B4-BE49-F238E27FC236}">
                <a16:creationId xmlns:a16="http://schemas.microsoft.com/office/drawing/2014/main" xmlns="" id="{B2A38BAA-B1E9-061B-6C10-00CFDC4C166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487" y="1698631"/>
            <a:ext cx="9601669" cy="573571"/>
          </a:xfrm>
          <a:prstGeom prst="rect">
            <a:avLst/>
          </a:prstGeom>
        </p:spPr>
      </p:pic>
    </p:spTree>
    <p:extLst>
      <p:ext uri="{BB962C8B-B14F-4D97-AF65-F5344CB8AC3E}">
        <p14:creationId xmlns:p14="http://schemas.microsoft.com/office/powerpoint/2010/main" val="3453959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xmlns="" id="{4D975092-2735-1ACC-F1D2-060EDD345033}"/>
              </a:ext>
            </a:extLst>
          </p:cNvPr>
          <p:cNvSpPr txBox="1"/>
          <p:nvPr/>
        </p:nvSpPr>
        <p:spPr>
          <a:xfrm>
            <a:off x="847397" y="2803082"/>
            <a:ext cx="9268694"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3600" b="1" i="0" u="none" strike="noStrike" kern="1200" cap="none" spc="0" normalizeH="0" baseline="0" noProof="0" dirty="0">
                <a:ln>
                  <a:noFill/>
                </a:ln>
                <a:solidFill>
                  <a:prstClr val="white"/>
                </a:solidFill>
                <a:effectLst/>
                <a:uLnTx/>
                <a:uFillTx/>
                <a:latin typeface="Calibri" panose="020F0502020204030204"/>
                <a:ea typeface="+mn-ea"/>
                <a:cs typeface="+mn-cs"/>
              </a:rPr>
              <a:t>PLEITOS UNECS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3600" i="0" u="none" strike="noStrike" kern="1200" cap="none" spc="0" normalizeH="0" baseline="0" noProof="0" dirty="0">
                <a:ln>
                  <a:noFill/>
                </a:ln>
                <a:solidFill>
                  <a:prstClr val="white"/>
                </a:solidFill>
                <a:effectLst/>
                <a:uLnTx/>
                <a:uFillTx/>
                <a:latin typeface="Calibri" panose="020F0502020204030204"/>
                <a:ea typeface="+mn-ea"/>
                <a:cs typeface="+mn-cs"/>
              </a:rPr>
              <a:t>RELATIVOS À REFORMA TRIBUTÁRIA</a:t>
            </a:r>
          </a:p>
        </p:txBody>
      </p:sp>
    </p:spTree>
    <p:extLst>
      <p:ext uri="{BB962C8B-B14F-4D97-AF65-F5344CB8AC3E}">
        <p14:creationId xmlns:p14="http://schemas.microsoft.com/office/powerpoint/2010/main" val="822857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m 7" descr="Uma imagem contendo Forma&#10;&#10;Descrição gerada automaticamente">
            <a:extLst>
              <a:ext uri="{FF2B5EF4-FFF2-40B4-BE49-F238E27FC236}">
                <a16:creationId xmlns:a16="http://schemas.microsoft.com/office/drawing/2014/main" xmlns="" id="{9F8052B7-148B-5AA8-8333-F8A3EFAE8325}"/>
              </a:ext>
            </a:extLst>
          </p:cNvPr>
          <p:cNvPicPr>
            <a:picLocks noChangeAspect="1"/>
          </p:cNvPicPr>
          <p:nvPr/>
        </p:nvPicPr>
        <p:blipFill rotWithShape="1">
          <a:blip r:embed="rId2">
            <a:extLst>
              <a:ext uri="{28A0092B-C50C-407E-A947-70E740481C1C}">
                <a14:useLocalDpi xmlns:a14="http://schemas.microsoft.com/office/drawing/2010/main" val="0"/>
              </a:ext>
            </a:extLst>
          </a:blip>
          <a:srcRect t="40613" r="22018" b="46447"/>
          <a:stretch/>
        </p:blipFill>
        <p:spPr>
          <a:xfrm>
            <a:off x="0" y="-1984"/>
            <a:ext cx="9507557" cy="887426"/>
          </a:xfrm>
          <a:prstGeom prst="rect">
            <a:avLst/>
          </a:prstGeom>
        </p:spPr>
      </p:pic>
      <p:sp>
        <p:nvSpPr>
          <p:cNvPr id="2" name="Título 1">
            <a:extLst>
              <a:ext uri="{FF2B5EF4-FFF2-40B4-BE49-F238E27FC236}">
                <a16:creationId xmlns:a16="http://schemas.microsoft.com/office/drawing/2014/main" xmlns="" id="{05083995-5AC3-D94D-4610-69476680D222}"/>
              </a:ext>
            </a:extLst>
          </p:cNvPr>
          <p:cNvSpPr txBox="1">
            <a:spLocks/>
          </p:cNvSpPr>
          <p:nvPr/>
        </p:nvSpPr>
        <p:spPr>
          <a:xfrm>
            <a:off x="235651" y="104530"/>
            <a:ext cx="8801345" cy="573571"/>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pt-BR" sz="2400" b="1" i="0" u="none" strike="noStrike" kern="1200" cap="none" spc="0" normalizeH="0" baseline="0" noProof="0" dirty="0">
                <a:ln>
                  <a:noFill/>
                </a:ln>
                <a:solidFill>
                  <a:prstClr val="white"/>
                </a:solidFill>
                <a:effectLst/>
                <a:uLnTx/>
                <a:uFillTx/>
                <a:latin typeface="Calibri" panose="020F0502020204030204"/>
                <a:ea typeface="+mj-ea"/>
                <a:cs typeface="+mj-cs"/>
              </a:rPr>
              <a:t>AVANÇOS DA REFORMA TRIBUTÁRIA                                                                  NA CÂMARA DOS DEPUTADOS</a:t>
            </a:r>
          </a:p>
        </p:txBody>
      </p:sp>
      <p:pic>
        <p:nvPicPr>
          <p:cNvPr id="6" name="Picture 2" descr="Instituto UNECS - União Nacional de Entidades do Comércio e Serviços - Home  | Facebook">
            <a:extLst>
              <a:ext uri="{FF2B5EF4-FFF2-40B4-BE49-F238E27FC236}">
                <a16:creationId xmlns:a16="http://schemas.microsoft.com/office/drawing/2014/main" xmlns="" id="{E4BCABF4-C7A9-7F22-7FA4-DD839E3B8E1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7779" y="164526"/>
            <a:ext cx="1311861" cy="741487"/>
          </a:xfrm>
          <a:prstGeom prst="rect">
            <a:avLst/>
          </a:prstGeom>
          <a:noFill/>
          <a:extLst>
            <a:ext uri="{909E8E84-426E-40DD-AFC4-6F175D3DCCD1}">
              <a14:hiddenFill xmlns:a14="http://schemas.microsoft.com/office/drawing/2010/main">
                <a:solidFill>
                  <a:srgbClr val="FFFFFF"/>
                </a:solidFill>
              </a14:hiddenFill>
            </a:ext>
          </a:extLst>
        </p:spPr>
      </p:pic>
      <p:sp>
        <p:nvSpPr>
          <p:cNvPr id="3" name="CaixaDeTexto 2">
            <a:extLst>
              <a:ext uri="{FF2B5EF4-FFF2-40B4-BE49-F238E27FC236}">
                <a16:creationId xmlns:a16="http://schemas.microsoft.com/office/drawing/2014/main" xmlns="" id="{C3C5FBDA-B68A-30D3-32A1-CEA90264237F}"/>
              </a:ext>
            </a:extLst>
          </p:cNvPr>
          <p:cNvSpPr txBox="1"/>
          <p:nvPr/>
        </p:nvSpPr>
        <p:spPr>
          <a:xfrm>
            <a:off x="235651" y="1094678"/>
            <a:ext cx="11513989" cy="5642314"/>
          </a:xfrm>
          <a:prstGeom prst="rect">
            <a:avLst/>
          </a:prstGeom>
          <a:noFill/>
        </p:spPr>
        <p:txBody>
          <a:bodyPr wrap="square" rtlCol="0">
            <a:spAutoFit/>
          </a:bodyPr>
          <a:lstStyle/>
          <a:p>
            <a:pPr marL="342900" marR="0" lvl="0" indent="-342900" algn="l" defTabSz="914400" rtl="0" eaLnBrk="1" fontAlgn="auto" latinLnBrk="0" hangingPunct="1">
              <a:lnSpc>
                <a:spcPts val="3400"/>
              </a:lnSpc>
              <a:spcBef>
                <a:spcPts val="600"/>
              </a:spcBef>
              <a:spcAft>
                <a:spcPts val="600"/>
              </a:spcAft>
              <a:buClrTx/>
              <a:buSzTx/>
              <a:buFontTx/>
              <a:buAutoNum type="arabicParenR"/>
              <a:tabLst/>
              <a:defRPr/>
            </a:pPr>
            <a:r>
              <a:rPr kumimoji="0" lang="pt-BR" sz="2000" b="1" i="0" u="none" strike="noStrike" kern="1200" cap="none" spc="0" normalizeH="0" baseline="0" noProof="0" dirty="0">
                <a:ln>
                  <a:noFill/>
                </a:ln>
                <a:solidFill>
                  <a:srgbClr val="002060"/>
                </a:solidFill>
                <a:effectLst/>
                <a:uLnTx/>
                <a:uFillTx/>
                <a:latin typeface="Calibri" panose="020F0502020204030204"/>
                <a:ea typeface="Arial" panose="020B0604020202020204" pitchFamily="34" charset="0"/>
                <a:cs typeface="+mn-cs"/>
              </a:rPr>
              <a:t>Criação da Cesta Básica Nacional de Alimentos com alíquotas dos tributos reduzidas a zero;</a:t>
            </a:r>
            <a:endParaRPr kumimoji="0" lang="pt-BR" sz="2000" b="1" i="0" u="none" strike="noStrike" kern="1200" cap="none" spc="0" normalizeH="0" baseline="0" noProof="0" dirty="0">
              <a:ln>
                <a:noFill/>
              </a:ln>
              <a:solidFill>
                <a:srgbClr val="002060"/>
              </a:solidFill>
              <a:effectLst/>
              <a:highlight>
                <a:srgbClr val="FFFF00"/>
              </a:highlight>
              <a:uLnTx/>
              <a:uFillTx/>
              <a:latin typeface="Calibri" panose="020F0502020204030204"/>
              <a:ea typeface="Arial" panose="020B0604020202020204" pitchFamily="34" charset="0"/>
              <a:cs typeface="+mn-cs"/>
            </a:endParaRPr>
          </a:p>
          <a:p>
            <a:pPr marL="342900" marR="0" lvl="0" indent="-342900" algn="l" defTabSz="914400" rtl="0" eaLnBrk="1" fontAlgn="auto" latinLnBrk="0" hangingPunct="1">
              <a:lnSpc>
                <a:spcPts val="3400"/>
              </a:lnSpc>
              <a:spcBef>
                <a:spcPts val="600"/>
              </a:spcBef>
              <a:spcAft>
                <a:spcPts val="600"/>
              </a:spcAft>
              <a:buClrTx/>
              <a:buSzTx/>
              <a:buFontTx/>
              <a:buAutoNum type="arabicParenR"/>
              <a:tabLst/>
              <a:defRPr/>
            </a:pPr>
            <a:r>
              <a:rPr kumimoji="0" lang="pt-BR" sz="2000" b="1" i="0" u="none" strike="noStrike" kern="1200" cap="none" spc="0" normalizeH="0" baseline="0" noProof="0" dirty="0">
                <a:ln>
                  <a:noFill/>
                </a:ln>
                <a:solidFill>
                  <a:srgbClr val="002060"/>
                </a:solidFill>
                <a:effectLst/>
                <a:uLnTx/>
                <a:uFillTx/>
                <a:latin typeface="Calibri" panose="020F0502020204030204"/>
                <a:ea typeface="Arial" panose="020B0604020202020204" pitchFamily="34" charset="0"/>
                <a:cs typeface="+mn-cs"/>
              </a:rPr>
              <a:t>Produtos destinados à</a:t>
            </a:r>
            <a:r>
              <a:rPr kumimoji="0" lang="pt-BR" sz="2000" b="1" i="0" u="none" strike="noStrike" kern="1200" cap="none" spc="0" normalizeH="0" noProof="0" dirty="0">
                <a:ln>
                  <a:noFill/>
                </a:ln>
                <a:solidFill>
                  <a:srgbClr val="002060"/>
                </a:solidFill>
                <a:effectLst/>
                <a:uLnTx/>
                <a:uFillTx/>
                <a:latin typeface="Calibri" panose="020F0502020204030204"/>
                <a:ea typeface="Arial" panose="020B0604020202020204" pitchFamily="34" charset="0"/>
                <a:cs typeface="+mn-cs"/>
              </a:rPr>
              <a:t> alimentação humana</a:t>
            </a:r>
            <a:r>
              <a:rPr kumimoji="0" lang="pt-BR" sz="2000" b="1" i="0" u="none" strike="noStrike" kern="1200" cap="none" spc="0" normalizeH="0" baseline="0" noProof="0" dirty="0">
                <a:ln>
                  <a:noFill/>
                </a:ln>
                <a:solidFill>
                  <a:srgbClr val="002060"/>
                </a:solidFill>
                <a:effectLst/>
                <a:uLnTx/>
                <a:uFillTx/>
                <a:latin typeface="Calibri" panose="020F0502020204030204"/>
                <a:ea typeface="Arial" panose="020B0604020202020204" pitchFamily="34" charset="0"/>
                <a:cs typeface="+mn-cs"/>
              </a:rPr>
              <a:t> com redução de 60% na alíquota;</a:t>
            </a:r>
          </a:p>
          <a:p>
            <a:pPr marL="342900" marR="0" lvl="0" indent="-342900" algn="l" defTabSz="914400" rtl="0" eaLnBrk="1" fontAlgn="auto" latinLnBrk="0" hangingPunct="1">
              <a:lnSpc>
                <a:spcPts val="3400"/>
              </a:lnSpc>
              <a:spcBef>
                <a:spcPts val="600"/>
              </a:spcBef>
              <a:spcAft>
                <a:spcPts val="600"/>
              </a:spcAft>
              <a:buClrTx/>
              <a:buSzTx/>
              <a:buFontTx/>
              <a:buAutoNum type="arabicParenR"/>
              <a:tabLst/>
              <a:defRPr/>
            </a:pPr>
            <a:r>
              <a:rPr kumimoji="0" lang="pt-BR" sz="2000" b="1" i="0" u="none" strike="noStrike" kern="1200" cap="none" spc="0" normalizeH="0" baseline="0" noProof="0" dirty="0">
                <a:ln>
                  <a:noFill/>
                </a:ln>
                <a:solidFill>
                  <a:srgbClr val="002060"/>
                </a:solidFill>
                <a:effectLst/>
                <a:uLnTx/>
                <a:uFillTx/>
                <a:latin typeface="Calibri" panose="020F0502020204030204"/>
                <a:ea typeface="Arial" panose="020B0604020202020204" pitchFamily="34" charset="0"/>
                <a:cs typeface="+mn-cs"/>
              </a:rPr>
              <a:t>Produtos para a saúde menstrual</a:t>
            </a:r>
            <a:r>
              <a:rPr kumimoji="0" lang="pt-BR" sz="2000" b="1" i="0" u="none" strike="noStrike" kern="1200" cap="none" spc="0" normalizeH="0" noProof="0" dirty="0">
                <a:ln>
                  <a:noFill/>
                </a:ln>
                <a:solidFill>
                  <a:srgbClr val="002060"/>
                </a:solidFill>
                <a:effectLst/>
                <a:uLnTx/>
                <a:uFillTx/>
                <a:latin typeface="Calibri" panose="020F0502020204030204"/>
                <a:ea typeface="Arial" panose="020B0604020202020204" pitchFamily="34" charset="0"/>
                <a:cs typeface="+mn-cs"/>
              </a:rPr>
              <a:t> </a:t>
            </a:r>
            <a:r>
              <a:rPr kumimoji="0" lang="pt-BR" sz="2000" b="1" i="0" u="none" strike="noStrike" kern="1200" cap="none" spc="0" normalizeH="0" baseline="0" noProof="0" dirty="0">
                <a:ln>
                  <a:noFill/>
                </a:ln>
                <a:solidFill>
                  <a:srgbClr val="002060"/>
                </a:solidFill>
                <a:effectLst/>
                <a:uLnTx/>
                <a:uFillTx/>
                <a:latin typeface="Calibri" panose="020F0502020204030204"/>
                <a:ea typeface="Arial" panose="020B0604020202020204" pitchFamily="34" charset="0"/>
                <a:cs typeface="+mn-cs"/>
              </a:rPr>
              <a:t>com redução de até 100% na alíquota;</a:t>
            </a:r>
          </a:p>
          <a:p>
            <a:pPr marL="342900" lvl="0" indent="-342900">
              <a:lnSpc>
                <a:spcPts val="3400"/>
              </a:lnSpc>
              <a:spcBef>
                <a:spcPts val="600"/>
              </a:spcBef>
              <a:spcAft>
                <a:spcPts val="600"/>
              </a:spcAft>
              <a:buFontTx/>
              <a:buAutoNum type="arabicParenR"/>
              <a:defRPr/>
            </a:pPr>
            <a:r>
              <a:rPr lang="pt-BR" sz="2000" b="1" dirty="0">
                <a:solidFill>
                  <a:srgbClr val="002060"/>
                </a:solidFill>
                <a:ea typeface="Arial" panose="020B0604020202020204" pitchFamily="34" charset="0"/>
              </a:rPr>
              <a:t>Produtos hortícolas, frutas e ovos com redução em 100% das alíquotas;</a:t>
            </a:r>
            <a:endParaRPr kumimoji="0" lang="pt-BR" sz="2000" b="1" i="0" u="none" strike="noStrike" kern="1200" cap="none" spc="0" normalizeH="0" baseline="0" noProof="0" dirty="0">
              <a:ln>
                <a:noFill/>
              </a:ln>
              <a:solidFill>
                <a:srgbClr val="002060"/>
              </a:solidFill>
              <a:effectLst/>
              <a:highlight>
                <a:srgbClr val="FFFF00"/>
              </a:highlight>
              <a:uLnTx/>
              <a:uFillTx/>
              <a:latin typeface="Calibri" panose="020F0502020204030204"/>
              <a:ea typeface="Arial" panose="020B0604020202020204" pitchFamily="34" charset="0"/>
              <a:cs typeface="+mn-cs"/>
            </a:endParaRPr>
          </a:p>
          <a:p>
            <a:pPr marL="342900" marR="0" lvl="0" indent="-342900" algn="l" defTabSz="914400" rtl="0" eaLnBrk="1" fontAlgn="auto" latinLnBrk="0" hangingPunct="1">
              <a:lnSpc>
                <a:spcPts val="3400"/>
              </a:lnSpc>
              <a:spcBef>
                <a:spcPts val="600"/>
              </a:spcBef>
              <a:spcAft>
                <a:spcPts val="600"/>
              </a:spcAft>
              <a:buClrTx/>
              <a:buSzTx/>
              <a:buFontTx/>
              <a:buAutoNum type="arabicParenR"/>
              <a:tabLst/>
              <a:defRPr/>
            </a:pPr>
            <a:r>
              <a:rPr lang="pt-BR" sz="2000" b="1" dirty="0">
                <a:solidFill>
                  <a:srgbClr val="002060"/>
                </a:solidFill>
                <a:latin typeface="Calibri" panose="020F0502020204030204"/>
                <a:ea typeface="Arial" panose="020B0604020202020204" pitchFamily="34" charset="0"/>
              </a:rPr>
              <a:t>Higiene pessoal com redução</a:t>
            </a:r>
            <a:r>
              <a:rPr kumimoji="0" lang="pt-BR" sz="2000" b="1" i="0" u="none" strike="noStrike" kern="1200" cap="none" spc="0" normalizeH="0" baseline="0" noProof="0" dirty="0">
                <a:ln>
                  <a:noFill/>
                </a:ln>
                <a:solidFill>
                  <a:srgbClr val="002060"/>
                </a:solidFill>
                <a:effectLst/>
                <a:uLnTx/>
                <a:uFillTx/>
                <a:latin typeface="Calibri" panose="020F0502020204030204"/>
                <a:ea typeface="Arial" panose="020B0604020202020204" pitchFamily="34" charset="0"/>
                <a:cs typeface="+mn-cs"/>
              </a:rPr>
              <a:t> de 60% na alíquota;</a:t>
            </a:r>
          </a:p>
          <a:p>
            <a:pPr marL="342900" indent="-342900">
              <a:lnSpc>
                <a:spcPts val="3400"/>
              </a:lnSpc>
              <a:spcBef>
                <a:spcPts val="600"/>
              </a:spcBef>
              <a:spcAft>
                <a:spcPts val="600"/>
              </a:spcAft>
              <a:buFontTx/>
              <a:buAutoNum type="arabicParenR"/>
              <a:defRPr/>
            </a:pPr>
            <a:r>
              <a:rPr lang="pt-BR" sz="2000" b="1" dirty="0">
                <a:solidFill>
                  <a:srgbClr val="002060"/>
                </a:solidFill>
                <a:latin typeface="Calibri" panose="020F0502020204030204"/>
              </a:rPr>
              <a:t>Bares e restaurantes com regime específico para tributação definido em Lei Complementar;</a:t>
            </a:r>
          </a:p>
          <a:p>
            <a:pPr marL="342900" indent="-342900">
              <a:lnSpc>
                <a:spcPts val="3400"/>
              </a:lnSpc>
              <a:spcBef>
                <a:spcPts val="600"/>
              </a:spcBef>
              <a:spcAft>
                <a:spcPts val="600"/>
              </a:spcAft>
              <a:buFontTx/>
              <a:buAutoNum type="arabicParenR"/>
              <a:defRPr/>
            </a:pPr>
            <a:r>
              <a:rPr lang="pt-BR" sz="2000" b="1" dirty="0">
                <a:solidFill>
                  <a:srgbClr val="002060"/>
                </a:solidFill>
                <a:latin typeface="Calibri" panose="020F0502020204030204"/>
              </a:rPr>
              <a:t>Empresas do Simples Nacional geram créditos tributários em montante equivalente ao cobrado por meio do regime único. No caso do recolhimento em separado, gerará crédito de maneira integral;</a:t>
            </a:r>
          </a:p>
          <a:p>
            <a:pPr marL="342900" indent="-342900">
              <a:lnSpc>
                <a:spcPts val="3400"/>
              </a:lnSpc>
              <a:spcBef>
                <a:spcPts val="600"/>
              </a:spcBef>
              <a:spcAft>
                <a:spcPts val="600"/>
              </a:spcAft>
              <a:buFontTx/>
              <a:buAutoNum type="arabicParenR"/>
              <a:defRPr/>
            </a:pPr>
            <a:r>
              <a:rPr lang="pt-BR" sz="2000" b="1" dirty="0">
                <a:solidFill>
                  <a:srgbClr val="002060"/>
                </a:solidFill>
                <a:latin typeface="Calibri" panose="020F0502020204030204"/>
              </a:rPr>
              <a:t>Aproveitamento de saldos credores do ICMS;</a:t>
            </a:r>
          </a:p>
          <a:p>
            <a:pPr marL="342900" indent="-342900">
              <a:lnSpc>
                <a:spcPts val="3400"/>
              </a:lnSpc>
              <a:spcBef>
                <a:spcPts val="600"/>
              </a:spcBef>
              <a:spcAft>
                <a:spcPts val="600"/>
              </a:spcAft>
              <a:buFontTx/>
              <a:buAutoNum type="arabicParenR"/>
              <a:defRPr/>
            </a:pPr>
            <a:r>
              <a:rPr lang="pt-BR" sz="2000" b="1" dirty="0">
                <a:solidFill>
                  <a:srgbClr val="002060"/>
                </a:solidFill>
                <a:latin typeface="Calibri" panose="020F0502020204030204"/>
              </a:rPr>
              <a:t>As alíquotas de referência serão revisadas anualmente com vistas à manutenção da carga tributária.</a:t>
            </a:r>
            <a:endParaRPr lang="pt-BR" sz="2000" b="1" dirty="0">
              <a:solidFill>
                <a:srgbClr val="FF0000"/>
              </a:solidFill>
              <a:latin typeface="Calibri" panose="020F0502020204030204"/>
            </a:endParaRPr>
          </a:p>
        </p:txBody>
      </p:sp>
    </p:spTree>
    <p:extLst>
      <p:ext uri="{BB962C8B-B14F-4D97-AF65-F5344CB8AC3E}">
        <p14:creationId xmlns:p14="http://schemas.microsoft.com/office/powerpoint/2010/main" val="21109778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m 7" descr="Uma imagem contendo Forma&#10;&#10;Descrição gerada automaticamente">
            <a:extLst>
              <a:ext uri="{FF2B5EF4-FFF2-40B4-BE49-F238E27FC236}">
                <a16:creationId xmlns:a16="http://schemas.microsoft.com/office/drawing/2014/main" xmlns="" id="{9F8052B7-148B-5AA8-8333-F8A3EFAE8325}"/>
              </a:ext>
            </a:extLst>
          </p:cNvPr>
          <p:cNvPicPr>
            <a:picLocks noChangeAspect="1"/>
          </p:cNvPicPr>
          <p:nvPr/>
        </p:nvPicPr>
        <p:blipFill rotWithShape="1">
          <a:blip r:embed="rId2">
            <a:extLst>
              <a:ext uri="{28A0092B-C50C-407E-A947-70E740481C1C}">
                <a14:useLocalDpi xmlns:a14="http://schemas.microsoft.com/office/drawing/2010/main" val="0"/>
              </a:ext>
            </a:extLst>
          </a:blip>
          <a:srcRect t="40613" r="22018" b="46447"/>
          <a:stretch/>
        </p:blipFill>
        <p:spPr>
          <a:xfrm>
            <a:off x="0" y="-1984"/>
            <a:ext cx="9507557" cy="887426"/>
          </a:xfrm>
          <a:prstGeom prst="rect">
            <a:avLst/>
          </a:prstGeom>
        </p:spPr>
      </p:pic>
      <p:pic>
        <p:nvPicPr>
          <p:cNvPr id="7" name="Picture 2" descr="Instituto UNECS - União Nacional de Entidades do Comércio e Serviços - Home  | Facebook">
            <a:extLst>
              <a:ext uri="{FF2B5EF4-FFF2-40B4-BE49-F238E27FC236}">
                <a16:creationId xmlns:a16="http://schemas.microsoft.com/office/drawing/2014/main" xmlns="" id="{2E8CDCAB-7E0F-0006-FAB2-6EDF6B92D3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7779" y="164526"/>
            <a:ext cx="1311861" cy="741487"/>
          </a:xfrm>
          <a:prstGeom prst="rect">
            <a:avLst/>
          </a:prstGeom>
          <a:noFill/>
          <a:extLst>
            <a:ext uri="{909E8E84-426E-40DD-AFC4-6F175D3DCCD1}">
              <a14:hiddenFill xmlns:a14="http://schemas.microsoft.com/office/drawing/2010/main">
                <a:solidFill>
                  <a:srgbClr val="FFFFFF"/>
                </a:solidFill>
              </a14:hiddenFill>
            </a:ext>
          </a:extLst>
        </p:spPr>
      </p:pic>
      <p:sp>
        <p:nvSpPr>
          <p:cNvPr id="3" name="CaixaDeTexto 2">
            <a:extLst>
              <a:ext uri="{FF2B5EF4-FFF2-40B4-BE49-F238E27FC236}">
                <a16:creationId xmlns:a16="http://schemas.microsoft.com/office/drawing/2014/main" xmlns="" id="{BA6DDB55-EFA5-4F51-6A61-3BB665A63898}"/>
              </a:ext>
            </a:extLst>
          </p:cNvPr>
          <p:cNvSpPr txBox="1"/>
          <p:nvPr/>
        </p:nvSpPr>
        <p:spPr>
          <a:xfrm>
            <a:off x="222846" y="1073133"/>
            <a:ext cx="11279377" cy="5122941"/>
          </a:xfrm>
          <a:prstGeom prst="rect">
            <a:avLst/>
          </a:prstGeom>
          <a:noFill/>
        </p:spPr>
        <p:txBody>
          <a:bodyPr wrap="square" rtlCol="0">
            <a:spAutoFit/>
          </a:bodyPr>
          <a:lstStyle/>
          <a:p>
            <a:pPr marL="342900" indent="-342900">
              <a:lnSpc>
                <a:spcPct val="150000"/>
              </a:lnSpc>
              <a:spcBef>
                <a:spcPts val="600"/>
              </a:spcBef>
              <a:spcAft>
                <a:spcPts val="600"/>
              </a:spcAft>
              <a:buFontTx/>
              <a:buAutoNum type="arabicParenR"/>
              <a:defRPr/>
            </a:pPr>
            <a:r>
              <a:rPr lang="pt-BR" sz="2000" b="1" dirty="0">
                <a:solidFill>
                  <a:srgbClr val="002060"/>
                </a:solidFill>
                <a:latin typeface="Calibri" panose="020F0502020204030204"/>
              </a:rPr>
              <a:t>Ampliar redução de 60% da alíquota para produtos de Higiene (supressão do termo: pessoal);</a:t>
            </a:r>
          </a:p>
          <a:p>
            <a:pPr marL="342900" indent="-342900">
              <a:lnSpc>
                <a:spcPct val="150000"/>
              </a:lnSpc>
              <a:spcBef>
                <a:spcPts val="600"/>
              </a:spcBef>
              <a:spcAft>
                <a:spcPts val="600"/>
              </a:spcAft>
              <a:buFontTx/>
              <a:buAutoNum type="arabicParenR"/>
              <a:defRPr/>
            </a:pPr>
            <a:r>
              <a:rPr lang="pt-BR" sz="2000" b="1" dirty="0">
                <a:solidFill>
                  <a:srgbClr val="002060"/>
                </a:solidFill>
                <a:latin typeface="Calibri" panose="020F0502020204030204"/>
              </a:rPr>
              <a:t>Possibilitar o creditamento da folha de pagamento;</a:t>
            </a:r>
          </a:p>
          <a:p>
            <a:pPr marL="342900" indent="-342900">
              <a:lnSpc>
                <a:spcPct val="150000"/>
              </a:lnSpc>
              <a:spcBef>
                <a:spcPts val="600"/>
              </a:spcBef>
              <a:spcAft>
                <a:spcPts val="600"/>
              </a:spcAft>
              <a:buFontTx/>
              <a:buAutoNum type="arabicParenR"/>
              <a:defRPr/>
            </a:pPr>
            <a:r>
              <a:rPr lang="pt-BR" sz="2000" b="1" dirty="0">
                <a:solidFill>
                  <a:srgbClr val="002060"/>
                </a:solidFill>
                <a:latin typeface="Calibri" panose="020F0502020204030204"/>
              </a:rPr>
              <a:t>Supressão dos trechos relativas ao IPTU e ITCMD;</a:t>
            </a:r>
          </a:p>
          <a:p>
            <a:pPr marL="342900" indent="-342900">
              <a:lnSpc>
                <a:spcPct val="150000"/>
              </a:lnSpc>
              <a:spcBef>
                <a:spcPts val="600"/>
              </a:spcBef>
              <a:spcAft>
                <a:spcPts val="600"/>
              </a:spcAft>
              <a:buFontTx/>
              <a:buAutoNum type="arabicParenR"/>
              <a:defRPr/>
            </a:pPr>
            <a:r>
              <a:rPr lang="pt-BR" sz="2000" b="1" dirty="0">
                <a:solidFill>
                  <a:srgbClr val="002060"/>
                </a:solidFill>
                <a:latin typeface="Calibri" panose="020F0502020204030204"/>
              </a:rPr>
              <a:t>Garantia do aproveitamento de saldos credores do IPI, PIS e COFINS;</a:t>
            </a:r>
          </a:p>
          <a:p>
            <a:pPr marL="342900" indent="-342900">
              <a:lnSpc>
                <a:spcPct val="150000"/>
              </a:lnSpc>
              <a:spcBef>
                <a:spcPts val="600"/>
              </a:spcBef>
              <a:spcAft>
                <a:spcPts val="600"/>
              </a:spcAft>
              <a:buFontTx/>
              <a:buAutoNum type="arabicParenR"/>
              <a:defRPr/>
            </a:pPr>
            <a:r>
              <a:rPr lang="pt-BR" sz="2000" b="1" dirty="0">
                <a:solidFill>
                  <a:srgbClr val="002060"/>
                </a:solidFill>
                <a:latin typeface="Calibri" panose="020F0502020204030204"/>
              </a:rPr>
              <a:t>Redução do prazo para aproveitamento dos saldos credores de ICMS;</a:t>
            </a:r>
          </a:p>
          <a:p>
            <a:pPr marL="342900" indent="-342900">
              <a:lnSpc>
                <a:spcPct val="150000"/>
              </a:lnSpc>
              <a:spcBef>
                <a:spcPts val="600"/>
              </a:spcBef>
              <a:spcAft>
                <a:spcPts val="600"/>
              </a:spcAft>
              <a:buFontTx/>
              <a:buAutoNum type="arabicParenR"/>
              <a:defRPr/>
            </a:pPr>
            <a:r>
              <a:rPr lang="pt-BR" sz="2000" b="1" dirty="0">
                <a:solidFill>
                  <a:srgbClr val="002060"/>
                </a:solidFill>
                <a:latin typeface="Calibri" panose="020F0502020204030204"/>
              </a:rPr>
              <a:t>Redução em 60% das alíquotas de bens e serviços relacionados a sistemas para gestão do comércio e para conformidade fiscal e contábil;</a:t>
            </a:r>
          </a:p>
          <a:p>
            <a:pPr marL="342900" indent="-342900">
              <a:lnSpc>
                <a:spcPct val="150000"/>
              </a:lnSpc>
              <a:spcBef>
                <a:spcPts val="600"/>
              </a:spcBef>
              <a:spcAft>
                <a:spcPts val="600"/>
              </a:spcAft>
              <a:buFontTx/>
              <a:buAutoNum type="arabicParenR"/>
              <a:defRPr/>
            </a:pPr>
            <a:r>
              <a:rPr lang="pt-BR" sz="2000" b="1" dirty="0">
                <a:solidFill>
                  <a:srgbClr val="002060"/>
                </a:solidFill>
                <a:latin typeface="Calibri" panose="020F0502020204030204"/>
              </a:rPr>
              <a:t>Supressão da possibilidade de instituição, por parte dos Estados e do Distrito Federal, de contribuição sobre produtos primários e semielaborados.</a:t>
            </a:r>
          </a:p>
        </p:txBody>
      </p:sp>
      <p:sp>
        <p:nvSpPr>
          <p:cNvPr id="4" name="Título 1">
            <a:extLst>
              <a:ext uri="{FF2B5EF4-FFF2-40B4-BE49-F238E27FC236}">
                <a16:creationId xmlns:a16="http://schemas.microsoft.com/office/drawing/2014/main" xmlns="" id="{E8D20842-4C9D-D90E-CD18-2D7BD189CB28}"/>
              </a:ext>
            </a:extLst>
          </p:cNvPr>
          <p:cNvSpPr txBox="1">
            <a:spLocks/>
          </p:cNvSpPr>
          <p:nvPr/>
        </p:nvSpPr>
        <p:spPr>
          <a:xfrm>
            <a:off x="235651" y="104530"/>
            <a:ext cx="8801345" cy="573571"/>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pt-BR" sz="2400" b="1" i="0" u="none" strike="noStrike" kern="1200" cap="none" spc="0" normalizeH="0" baseline="0" noProof="0" dirty="0">
                <a:ln>
                  <a:noFill/>
                </a:ln>
                <a:solidFill>
                  <a:prstClr val="white"/>
                </a:solidFill>
                <a:effectLst/>
                <a:uLnTx/>
                <a:uFillTx/>
                <a:latin typeface="Calibri" panose="020F0502020204030204"/>
                <a:ea typeface="+mj-ea"/>
                <a:cs typeface="+mj-cs"/>
              </a:rPr>
              <a:t>SUGESTÕES DE APERFEIÇOAMENTO DA REFORMA TRIBUTÁRIA         A SEREM APRESENTADAS AO SENADO FEDERAL</a:t>
            </a:r>
          </a:p>
        </p:txBody>
      </p:sp>
    </p:spTree>
    <p:extLst>
      <p:ext uri="{BB962C8B-B14F-4D97-AF65-F5344CB8AC3E}">
        <p14:creationId xmlns:p14="http://schemas.microsoft.com/office/powerpoint/2010/main" val="1081834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m 7" descr="Uma imagem contendo Forma&#10;&#10;Descrição gerada automaticamente">
            <a:extLst>
              <a:ext uri="{FF2B5EF4-FFF2-40B4-BE49-F238E27FC236}">
                <a16:creationId xmlns:a16="http://schemas.microsoft.com/office/drawing/2014/main" xmlns="" id="{9F8052B7-148B-5AA8-8333-F8A3EFAE8325}"/>
              </a:ext>
            </a:extLst>
          </p:cNvPr>
          <p:cNvPicPr>
            <a:picLocks noChangeAspect="1"/>
          </p:cNvPicPr>
          <p:nvPr/>
        </p:nvPicPr>
        <p:blipFill rotWithShape="1">
          <a:blip r:embed="rId2">
            <a:extLst>
              <a:ext uri="{28A0092B-C50C-407E-A947-70E740481C1C}">
                <a14:useLocalDpi xmlns:a14="http://schemas.microsoft.com/office/drawing/2010/main" val="0"/>
              </a:ext>
            </a:extLst>
          </a:blip>
          <a:srcRect t="40613" r="22018" b="46447"/>
          <a:stretch/>
        </p:blipFill>
        <p:spPr>
          <a:xfrm>
            <a:off x="0" y="-1984"/>
            <a:ext cx="9507557" cy="887426"/>
          </a:xfrm>
          <a:prstGeom prst="rect">
            <a:avLst/>
          </a:prstGeom>
        </p:spPr>
      </p:pic>
      <p:pic>
        <p:nvPicPr>
          <p:cNvPr id="7" name="Picture 2" descr="Instituto UNECS - União Nacional de Entidades do Comércio e Serviços - Home  | Facebook">
            <a:extLst>
              <a:ext uri="{FF2B5EF4-FFF2-40B4-BE49-F238E27FC236}">
                <a16:creationId xmlns:a16="http://schemas.microsoft.com/office/drawing/2014/main" xmlns="" id="{2E8CDCAB-7E0F-0006-FAB2-6EDF6B92D3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7779" y="164526"/>
            <a:ext cx="1311861" cy="741487"/>
          </a:xfrm>
          <a:prstGeom prst="rect">
            <a:avLst/>
          </a:prstGeom>
          <a:noFill/>
          <a:extLst>
            <a:ext uri="{909E8E84-426E-40DD-AFC4-6F175D3DCCD1}">
              <a14:hiddenFill xmlns:a14="http://schemas.microsoft.com/office/drawing/2010/main">
                <a:solidFill>
                  <a:srgbClr val="FFFFFF"/>
                </a:solidFill>
              </a14:hiddenFill>
            </a:ext>
          </a:extLst>
        </p:spPr>
      </p:pic>
      <p:sp>
        <p:nvSpPr>
          <p:cNvPr id="3" name="CaixaDeTexto 2">
            <a:extLst>
              <a:ext uri="{FF2B5EF4-FFF2-40B4-BE49-F238E27FC236}">
                <a16:creationId xmlns:a16="http://schemas.microsoft.com/office/drawing/2014/main" xmlns="" id="{86562AF9-E9F2-EEB2-0DE5-DB2A010BD6A3}"/>
              </a:ext>
            </a:extLst>
          </p:cNvPr>
          <p:cNvSpPr txBox="1"/>
          <p:nvPr/>
        </p:nvSpPr>
        <p:spPr>
          <a:xfrm>
            <a:off x="237630" y="1086392"/>
            <a:ext cx="11161811" cy="4045723"/>
          </a:xfrm>
          <a:prstGeom prst="rect">
            <a:avLst/>
          </a:prstGeom>
          <a:noFill/>
        </p:spPr>
        <p:txBody>
          <a:bodyPr wrap="square" rtlCol="0">
            <a:spAutoFit/>
          </a:bodyPr>
          <a:lstStyle>
            <a:defPPr>
              <a:defRPr lang="pt-BR"/>
            </a:defPPr>
            <a:lvl1pPr marL="342900" indent="-342900">
              <a:lnSpc>
                <a:spcPct val="150000"/>
              </a:lnSpc>
              <a:spcBef>
                <a:spcPts val="600"/>
              </a:spcBef>
              <a:spcAft>
                <a:spcPts val="600"/>
              </a:spcAft>
              <a:buFontTx/>
              <a:buAutoNum type="arabicParenR"/>
              <a:defRPr sz="2000" i="1">
                <a:solidFill>
                  <a:srgbClr val="002060"/>
                </a:solidFill>
                <a:latin typeface="Calibri" panose="020F0502020204030204"/>
              </a:defRPr>
            </a:lvl1pPr>
          </a:lstStyle>
          <a:p>
            <a:pPr marL="447675" indent="-447675">
              <a:buFont typeface="+mj-lt"/>
              <a:buAutoNum type="arabicParenR" startAt="8"/>
            </a:pPr>
            <a:r>
              <a:rPr lang="pt-BR" b="1" i="0" dirty="0"/>
              <a:t>Estabelecer alíquota máxima para cada ente federado;</a:t>
            </a:r>
          </a:p>
          <a:p>
            <a:pPr marL="447675" indent="-447675">
              <a:buAutoNum type="arabicParenR" startAt="8"/>
            </a:pPr>
            <a:r>
              <a:rPr lang="pt-BR" b="1" i="0" dirty="0"/>
              <a:t>Exclusão do condicionamento do crédito ao pagamento do imposto;</a:t>
            </a:r>
          </a:p>
          <a:p>
            <a:pPr marL="447675" indent="-447675">
              <a:buAutoNum type="arabicParenR" startAt="8"/>
            </a:pPr>
            <a:r>
              <a:rPr lang="pt-BR" b="1" i="0" dirty="0"/>
              <a:t>Restrição às exceções ao direito ao crédito integral da CBS e IBS nos regimes especiais de tributação, inclusive ao Simples Nacional;</a:t>
            </a:r>
          </a:p>
          <a:p>
            <a:pPr marL="447675" indent="-447675">
              <a:buNone/>
            </a:pPr>
            <a:r>
              <a:rPr lang="pt-BR" b="1" i="0" dirty="0"/>
              <a:t>11)  Substituir o imposto seletivo por uma alíquota majorada do IBS e da CBS e vedar a incidência sobre alimentos, energia elétrica, combustíveis e telecomunicações;</a:t>
            </a:r>
          </a:p>
          <a:p>
            <a:pPr marL="447675" indent="-447675">
              <a:buNone/>
            </a:pPr>
            <a:r>
              <a:rPr lang="pt-BR" b="1" i="0" dirty="0"/>
              <a:t>12)  Apresentação de impacto regulatório para apresentação de lei complementar.</a:t>
            </a:r>
          </a:p>
        </p:txBody>
      </p:sp>
      <p:sp>
        <p:nvSpPr>
          <p:cNvPr id="9" name="Título 1">
            <a:extLst>
              <a:ext uri="{FF2B5EF4-FFF2-40B4-BE49-F238E27FC236}">
                <a16:creationId xmlns:a16="http://schemas.microsoft.com/office/drawing/2014/main" xmlns="" id="{7A351508-649F-842E-5DC0-6C5FD2EA53BF}"/>
              </a:ext>
            </a:extLst>
          </p:cNvPr>
          <p:cNvSpPr txBox="1">
            <a:spLocks/>
          </p:cNvSpPr>
          <p:nvPr/>
        </p:nvSpPr>
        <p:spPr>
          <a:xfrm>
            <a:off x="235651" y="104530"/>
            <a:ext cx="8801345" cy="573571"/>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pt-BR" sz="2400" b="1" i="0" u="none" strike="noStrike" kern="1200" cap="none" spc="0" normalizeH="0" baseline="0" noProof="0" dirty="0">
                <a:ln>
                  <a:noFill/>
                </a:ln>
                <a:solidFill>
                  <a:prstClr val="white"/>
                </a:solidFill>
                <a:effectLst/>
                <a:uLnTx/>
                <a:uFillTx/>
                <a:latin typeface="Calibri" panose="020F0502020204030204"/>
                <a:ea typeface="+mj-ea"/>
                <a:cs typeface="+mj-cs"/>
              </a:rPr>
              <a:t>SUGESTÕES DE APERFEIÇOAMENTO DA REFORMA TRIBUTÁRIA         A SEREM APRESENTADAS AO SENADO FEDERAL</a:t>
            </a:r>
          </a:p>
        </p:txBody>
      </p:sp>
    </p:spTree>
    <p:extLst>
      <p:ext uri="{BB962C8B-B14F-4D97-AF65-F5344CB8AC3E}">
        <p14:creationId xmlns:p14="http://schemas.microsoft.com/office/powerpoint/2010/main" val="94722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m 7" descr="Uma imagem contendo Forma&#10;&#10;Descrição gerada automaticamente">
            <a:extLst>
              <a:ext uri="{FF2B5EF4-FFF2-40B4-BE49-F238E27FC236}">
                <a16:creationId xmlns:a16="http://schemas.microsoft.com/office/drawing/2014/main" xmlns="" id="{9F8052B7-148B-5AA8-8333-F8A3EFAE8325}"/>
              </a:ext>
            </a:extLst>
          </p:cNvPr>
          <p:cNvPicPr>
            <a:picLocks noChangeAspect="1"/>
          </p:cNvPicPr>
          <p:nvPr/>
        </p:nvPicPr>
        <p:blipFill rotWithShape="1">
          <a:blip r:embed="rId2">
            <a:extLst>
              <a:ext uri="{28A0092B-C50C-407E-A947-70E740481C1C}">
                <a14:useLocalDpi xmlns:a14="http://schemas.microsoft.com/office/drawing/2010/main" val="0"/>
              </a:ext>
            </a:extLst>
          </a:blip>
          <a:srcRect t="40613" r="22018" b="46447"/>
          <a:stretch/>
        </p:blipFill>
        <p:spPr>
          <a:xfrm>
            <a:off x="0" y="-1984"/>
            <a:ext cx="9507557" cy="887426"/>
          </a:xfrm>
          <a:prstGeom prst="rect">
            <a:avLst/>
          </a:prstGeom>
        </p:spPr>
      </p:pic>
      <p:pic>
        <p:nvPicPr>
          <p:cNvPr id="6" name="Picture 2" descr="Instituto UNECS - União Nacional de Entidades do Comércio e Serviços - Home  | Facebook">
            <a:extLst>
              <a:ext uri="{FF2B5EF4-FFF2-40B4-BE49-F238E27FC236}">
                <a16:creationId xmlns:a16="http://schemas.microsoft.com/office/drawing/2014/main" xmlns="" id="{4B1FA7C2-8378-0DE8-A3F3-AA4F8F2597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7779" y="164526"/>
            <a:ext cx="1311861" cy="74148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ela 3">
            <a:extLst>
              <a:ext uri="{FF2B5EF4-FFF2-40B4-BE49-F238E27FC236}">
                <a16:creationId xmlns:a16="http://schemas.microsoft.com/office/drawing/2014/main" xmlns="" id="{2CA4D7EB-BC9B-9EB5-0195-2AABC12CD86D}"/>
              </a:ext>
            </a:extLst>
          </p:cNvPr>
          <p:cNvGraphicFramePr>
            <a:graphicFrameLocks noGrp="1"/>
          </p:cNvGraphicFramePr>
          <p:nvPr>
            <p:extLst>
              <p:ext uri="{D42A27DB-BD31-4B8C-83A1-F6EECF244321}">
                <p14:modId xmlns:p14="http://schemas.microsoft.com/office/powerpoint/2010/main" val="2500038803"/>
              </p:ext>
            </p:extLst>
          </p:nvPr>
        </p:nvGraphicFramePr>
        <p:xfrm>
          <a:off x="334962" y="1164536"/>
          <a:ext cx="11414677" cy="4977744"/>
        </p:xfrm>
        <a:graphic>
          <a:graphicData uri="http://schemas.openxmlformats.org/drawingml/2006/table">
            <a:tbl>
              <a:tblPr firstRow="1" firstCol="1" bandRow="1">
                <a:tableStyleId>{5C22544A-7EE6-4342-B048-85BDC9FD1C3A}</a:tableStyleId>
              </a:tblPr>
              <a:tblGrid>
                <a:gridCol w="5774008">
                  <a:extLst>
                    <a:ext uri="{9D8B030D-6E8A-4147-A177-3AD203B41FA5}">
                      <a16:colId xmlns:a16="http://schemas.microsoft.com/office/drawing/2014/main" xmlns="" val="1292058119"/>
                    </a:ext>
                  </a:extLst>
                </a:gridCol>
                <a:gridCol w="5640669">
                  <a:extLst>
                    <a:ext uri="{9D8B030D-6E8A-4147-A177-3AD203B41FA5}">
                      <a16:colId xmlns:a16="http://schemas.microsoft.com/office/drawing/2014/main" xmlns="" val="3098369908"/>
                    </a:ext>
                  </a:extLst>
                </a:gridCol>
              </a:tblGrid>
              <a:tr h="441304">
                <a:tc gridSpan="2">
                  <a:txBody>
                    <a:bodyPr/>
                    <a:lstStyle/>
                    <a:p>
                      <a:pPr marL="0" marR="0" lvl="0" indent="0" algn="l" defTabSz="914400" rtl="0" eaLnBrk="1" fontAlgn="auto" latinLnBrk="0" hangingPunct="1">
                        <a:lnSpc>
                          <a:spcPct val="114000"/>
                        </a:lnSpc>
                        <a:spcBef>
                          <a:spcPts val="600"/>
                        </a:spcBef>
                        <a:spcAft>
                          <a:spcPts val="600"/>
                        </a:spcAft>
                        <a:buClrTx/>
                        <a:buSzTx/>
                        <a:buFontTx/>
                        <a:buNone/>
                        <a:tabLst/>
                        <a:defRPr/>
                      </a:pPr>
                      <a:r>
                        <a:rPr lang="pt-BR" sz="2000" dirty="0">
                          <a:solidFill>
                            <a:srgbClr val="003366"/>
                          </a:solidFill>
                          <a:effectLst/>
                        </a:rPr>
                        <a:t>PLEITO 1) Ampliação do escopo de produtos de higiene com redução de 60% da alíquota dos tributos. </a:t>
                      </a:r>
                      <a:endParaRPr lang="pt-BR" sz="2000"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99CC00"/>
                    </a:solidFill>
                  </a:tcPr>
                </a:tc>
                <a:tc hMerge="1">
                  <a:txBody>
                    <a:bodyPr/>
                    <a:lstStyle/>
                    <a:p>
                      <a:pPr algn="ctr">
                        <a:lnSpc>
                          <a:spcPct val="114000"/>
                        </a:lnSpc>
                        <a:spcBef>
                          <a:spcPts val="600"/>
                        </a:spcBef>
                        <a:spcAft>
                          <a:spcPts val="600"/>
                        </a:spcAft>
                      </a:pP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extLst>
                  <a:ext uri="{0D108BD9-81ED-4DB2-BD59-A6C34878D82A}">
                    <a16:rowId xmlns:a16="http://schemas.microsoft.com/office/drawing/2014/main" xmlns="" val="2221241402"/>
                  </a:ext>
                </a:extLst>
              </a:tr>
              <a:tr h="197822">
                <a:tc>
                  <a:txBody>
                    <a:bodyPr/>
                    <a:lstStyle/>
                    <a:p>
                      <a:pPr algn="ctr">
                        <a:lnSpc>
                          <a:spcPct val="114000"/>
                        </a:lnSpc>
                        <a:spcBef>
                          <a:spcPts val="600"/>
                        </a:spcBef>
                        <a:spcAft>
                          <a:spcPts val="600"/>
                        </a:spcAft>
                      </a:pPr>
                      <a:r>
                        <a:rPr lang="pt-BR" sz="1600" dirty="0">
                          <a:solidFill>
                            <a:schemeClr val="bg1"/>
                          </a:solidFill>
                          <a:effectLst/>
                        </a:rPr>
                        <a:t>TEXTO ATUAL</a:t>
                      </a:r>
                      <a:endParaRPr lang="pt-BR"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tc>
                  <a:txBody>
                    <a:bodyPr/>
                    <a:lstStyle/>
                    <a:p>
                      <a:pPr algn="ctr">
                        <a:lnSpc>
                          <a:spcPct val="114000"/>
                        </a:lnSpc>
                        <a:spcBef>
                          <a:spcPts val="600"/>
                        </a:spcBef>
                        <a:spcAft>
                          <a:spcPts val="600"/>
                        </a:spcAft>
                      </a:pPr>
                      <a:r>
                        <a:rPr lang="pt-BR" sz="1600" b="1" dirty="0">
                          <a:solidFill>
                            <a:schemeClr val="bg1"/>
                          </a:solidFill>
                          <a:effectLst/>
                        </a:rPr>
                        <a:t>PROPOSTA</a:t>
                      </a:r>
                      <a:endParaRPr lang="pt-BR"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extLst>
                  <a:ext uri="{0D108BD9-81ED-4DB2-BD59-A6C34878D82A}">
                    <a16:rowId xmlns:a16="http://schemas.microsoft.com/office/drawing/2014/main" xmlns="" val="1319614182"/>
                  </a:ext>
                </a:extLst>
              </a:tr>
              <a:tr h="2340322">
                <a:tc>
                  <a:txBody>
                    <a:bodyPr/>
                    <a:lstStyle/>
                    <a:p>
                      <a:pPr algn="just">
                        <a:lnSpc>
                          <a:spcPct val="114000"/>
                        </a:lnSpc>
                        <a:spcBef>
                          <a:spcPts val="600"/>
                        </a:spcBef>
                        <a:spcAft>
                          <a:spcPts val="600"/>
                        </a:spcAft>
                      </a:pPr>
                      <a:r>
                        <a:rPr lang="pt-BR" sz="1400" b="1" dirty="0">
                          <a:solidFill>
                            <a:srgbClr val="003366"/>
                          </a:solidFill>
                          <a:effectLst/>
                        </a:rPr>
                        <a:t>Art. 9º A lei complementar que instituir o imposto de que trata o art. 156-A e a contribuição de</a:t>
                      </a:r>
                      <a:r>
                        <a:rPr lang="pt-BR" sz="1400" b="1" baseline="0" dirty="0">
                          <a:solidFill>
                            <a:srgbClr val="003366"/>
                          </a:solidFill>
                          <a:effectLst/>
                        </a:rPr>
                        <a:t> </a:t>
                      </a:r>
                      <a:r>
                        <a:rPr lang="pt-BR" sz="1400" b="1" dirty="0">
                          <a:solidFill>
                            <a:srgbClr val="003366"/>
                          </a:solidFill>
                          <a:effectLst/>
                        </a:rPr>
                        <a:t>que trata o art. 195, V, ambos da Constituição Federal, poderá prever os regimes diferenciados</a:t>
                      </a:r>
                      <a:r>
                        <a:rPr lang="pt-BR" sz="1400" b="1" baseline="0" dirty="0">
                          <a:solidFill>
                            <a:srgbClr val="003366"/>
                          </a:solidFill>
                          <a:effectLst/>
                        </a:rPr>
                        <a:t> </a:t>
                      </a:r>
                      <a:r>
                        <a:rPr lang="pt-BR" sz="1400" b="1" dirty="0">
                          <a:solidFill>
                            <a:srgbClr val="003366"/>
                          </a:solidFill>
                          <a:effectLst/>
                        </a:rPr>
                        <a:t>de tributação de que trata este artigo, desde que sejam uniformes em todo o território nacional e</a:t>
                      </a:r>
                      <a:r>
                        <a:rPr lang="pt-BR" sz="1400" b="1" baseline="0" dirty="0">
                          <a:solidFill>
                            <a:srgbClr val="003366"/>
                          </a:solidFill>
                          <a:effectLst/>
                        </a:rPr>
                        <a:t> </a:t>
                      </a:r>
                      <a:r>
                        <a:rPr lang="pt-BR" sz="1400" b="1" dirty="0">
                          <a:solidFill>
                            <a:srgbClr val="003366"/>
                          </a:solidFill>
                          <a:effectLst/>
                        </a:rPr>
                        <a:t>sejam realizados os respectivos ajustes nas alíquotas de referência com vistas a reequilibrar a</a:t>
                      </a:r>
                      <a:r>
                        <a:rPr lang="pt-BR" sz="1400" b="1" baseline="0" dirty="0">
                          <a:solidFill>
                            <a:srgbClr val="003366"/>
                          </a:solidFill>
                          <a:effectLst/>
                        </a:rPr>
                        <a:t> </a:t>
                      </a:r>
                      <a:r>
                        <a:rPr lang="pt-BR" sz="1400" b="1" dirty="0">
                          <a:solidFill>
                            <a:srgbClr val="003366"/>
                          </a:solidFill>
                          <a:effectLst/>
                        </a:rPr>
                        <a:t>arrecadação da esfera federativa. </a:t>
                      </a:r>
                    </a:p>
                    <a:p>
                      <a:pPr algn="just">
                        <a:lnSpc>
                          <a:spcPct val="114000"/>
                        </a:lnSpc>
                        <a:spcBef>
                          <a:spcPts val="600"/>
                        </a:spcBef>
                        <a:spcAft>
                          <a:spcPts val="600"/>
                        </a:spcAft>
                      </a:pPr>
                      <a:r>
                        <a:rPr lang="pt-BR" sz="1400" b="1" dirty="0">
                          <a:solidFill>
                            <a:srgbClr val="003366"/>
                          </a:solidFill>
                          <a:effectLst/>
                        </a:rPr>
                        <a:t>Parágrafo único. Lei complementar definirá os produtos destinados à alimentação humana que comporão a Cesta Básica Nacional de Alimentos, sobre os quais as alíquotas dos tributos previstos nos </a:t>
                      </a:r>
                      <a:r>
                        <a:rPr lang="pt-BR" sz="1400" b="1" dirty="0" err="1">
                          <a:solidFill>
                            <a:srgbClr val="003366"/>
                          </a:solidFill>
                          <a:effectLst/>
                        </a:rPr>
                        <a:t>arts</a:t>
                      </a:r>
                      <a:r>
                        <a:rPr lang="pt-BR" sz="1400" b="1" dirty="0">
                          <a:solidFill>
                            <a:srgbClr val="003366"/>
                          </a:solidFill>
                          <a:effectLst/>
                        </a:rPr>
                        <a:t>. 156-A e 195, V, da Constituição Federal serão reduzidas a zero.</a:t>
                      </a:r>
                    </a:p>
                    <a:p>
                      <a:pPr algn="just">
                        <a:lnSpc>
                          <a:spcPct val="114000"/>
                        </a:lnSpc>
                        <a:spcBef>
                          <a:spcPts val="600"/>
                        </a:spcBef>
                        <a:spcAft>
                          <a:spcPts val="600"/>
                        </a:spcAft>
                      </a:pPr>
                      <a:r>
                        <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rPr>
                        <a:t>§ 1º Lei complementar definirá as operações com bens ou serviços sobre as quais as alíquotas</a:t>
                      </a:r>
                      <a:r>
                        <a:rPr lang="pt-BR" sz="1400" b="1" baseline="0"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rPr>
                        <a:t> </a:t>
                      </a:r>
                      <a:r>
                        <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rPr>
                        <a:t>dos tributos de que trata o caput serão reduzidas em 60% (sessenta por cento), referentes a:</a:t>
                      </a:r>
                    </a:p>
                    <a:p>
                      <a:pPr algn="just">
                        <a:lnSpc>
                          <a:spcPct val="114000"/>
                        </a:lnSpc>
                        <a:spcBef>
                          <a:spcPts val="600"/>
                        </a:spcBef>
                        <a:spcAft>
                          <a:spcPts val="600"/>
                        </a:spcAft>
                      </a:pPr>
                      <a:r>
                        <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rPr>
                        <a:t>VII – insumos agropecuários e aquícolas, alimentos destinados ao consumo humano e produtos</a:t>
                      </a:r>
                      <a:r>
                        <a:rPr lang="pt-BR" sz="1400" b="1" baseline="0"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rPr>
                        <a:t> </a:t>
                      </a:r>
                      <a:r>
                        <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rPr>
                        <a:t>de higiene pessoal;</a:t>
                      </a:r>
                    </a:p>
                  </a:txBody>
                  <a:tcPr>
                    <a:solidFill>
                      <a:schemeClr val="bg1">
                        <a:lumMod val="85000"/>
                      </a:schemeClr>
                    </a:solidFill>
                  </a:tcPr>
                </a:tc>
                <a:tc>
                  <a:txBody>
                    <a:bodyPr/>
                    <a:lstStyle/>
                    <a:p>
                      <a:pPr>
                        <a:lnSpc>
                          <a:spcPct val="114000"/>
                        </a:lnSpc>
                        <a:spcBef>
                          <a:spcPts val="600"/>
                        </a:spcBef>
                        <a:spcAft>
                          <a:spcPts val="600"/>
                        </a:spcAft>
                      </a:pPr>
                      <a:r>
                        <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rPr>
                        <a:t>VII – insumos agropecuários e aquícolas, alimentos destinados ao consumo humano e </a:t>
                      </a:r>
                      <a:r>
                        <a:rPr lang="pt-BR" sz="1400" b="1" dirty="0">
                          <a:solidFill>
                            <a:srgbClr val="003366"/>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produtos</a:t>
                      </a:r>
                      <a:r>
                        <a:rPr lang="pt-BR" sz="1400" b="1" baseline="0" dirty="0">
                          <a:solidFill>
                            <a:srgbClr val="003366"/>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r>
                        <a:rPr lang="pt-BR" sz="1400" b="1" dirty="0">
                          <a:solidFill>
                            <a:srgbClr val="003366"/>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de higiene</a:t>
                      </a:r>
                      <a:r>
                        <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rPr>
                        <a:t>;</a:t>
                      </a:r>
                    </a:p>
                  </a:txBody>
                  <a:tcPr>
                    <a:solidFill>
                      <a:schemeClr val="bg1">
                        <a:lumMod val="85000"/>
                      </a:schemeClr>
                    </a:solidFill>
                  </a:tcPr>
                </a:tc>
                <a:extLst>
                  <a:ext uri="{0D108BD9-81ED-4DB2-BD59-A6C34878D82A}">
                    <a16:rowId xmlns:a16="http://schemas.microsoft.com/office/drawing/2014/main" xmlns="" val="1136987200"/>
                  </a:ext>
                </a:extLst>
              </a:tr>
            </a:tbl>
          </a:graphicData>
        </a:graphic>
      </p:graphicFrame>
      <p:sp>
        <p:nvSpPr>
          <p:cNvPr id="7" name="Título 1">
            <a:extLst>
              <a:ext uri="{FF2B5EF4-FFF2-40B4-BE49-F238E27FC236}">
                <a16:creationId xmlns:a16="http://schemas.microsoft.com/office/drawing/2014/main" xmlns="" id="{4293A293-CD3A-0CEA-C314-1E70F4B31CFA}"/>
              </a:ext>
            </a:extLst>
          </p:cNvPr>
          <p:cNvSpPr txBox="1">
            <a:spLocks/>
          </p:cNvSpPr>
          <p:nvPr/>
        </p:nvSpPr>
        <p:spPr>
          <a:xfrm>
            <a:off x="235651" y="104530"/>
            <a:ext cx="8801345" cy="573571"/>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pt-BR" sz="2400" b="1" i="0" u="none" strike="noStrike" kern="1200" cap="none" spc="0" normalizeH="0" baseline="0" noProof="0" dirty="0">
                <a:ln>
                  <a:noFill/>
                </a:ln>
                <a:solidFill>
                  <a:prstClr val="white"/>
                </a:solidFill>
                <a:effectLst/>
                <a:uLnTx/>
                <a:uFillTx/>
                <a:latin typeface="Calibri" panose="020F0502020204030204"/>
                <a:ea typeface="+mj-ea"/>
                <a:cs typeface="+mj-cs"/>
              </a:rPr>
              <a:t>SUGESTÕES DE APERFEIÇOAMENTO DA REFORMA TRIBUTÁRIA         A SEREM APRESENTADAS AO SENADO FEDERAL</a:t>
            </a:r>
          </a:p>
        </p:txBody>
      </p:sp>
    </p:spTree>
    <p:extLst>
      <p:ext uri="{BB962C8B-B14F-4D97-AF65-F5344CB8AC3E}">
        <p14:creationId xmlns:p14="http://schemas.microsoft.com/office/powerpoint/2010/main" val="107690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m 7" descr="Uma imagem contendo Forma&#10;&#10;Descrição gerada automaticamente">
            <a:extLst>
              <a:ext uri="{FF2B5EF4-FFF2-40B4-BE49-F238E27FC236}">
                <a16:creationId xmlns:a16="http://schemas.microsoft.com/office/drawing/2014/main" xmlns="" id="{9F8052B7-148B-5AA8-8333-F8A3EFAE8325}"/>
              </a:ext>
            </a:extLst>
          </p:cNvPr>
          <p:cNvPicPr>
            <a:picLocks noChangeAspect="1"/>
          </p:cNvPicPr>
          <p:nvPr/>
        </p:nvPicPr>
        <p:blipFill rotWithShape="1">
          <a:blip r:embed="rId2">
            <a:extLst>
              <a:ext uri="{28A0092B-C50C-407E-A947-70E740481C1C}">
                <a14:useLocalDpi xmlns:a14="http://schemas.microsoft.com/office/drawing/2010/main" val="0"/>
              </a:ext>
            </a:extLst>
          </a:blip>
          <a:srcRect t="40613" r="22018" b="46447"/>
          <a:stretch/>
        </p:blipFill>
        <p:spPr>
          <a:xfrm>
            <a:off x="0" y="-1984"/>
            <a:ext cx="9507557" cy="887426"/>
          </a:xfrm>
          <a:prstGeom prst="rect">
            <a:avLst/>
          </a:prstGeom>
        </p:spPr>
      </p:pic>
      <p:pic>
        <p:nvPicPr>
          <p:cNvPr id="6" name="Picture 2" descr="Instituto UNECS - União Nacional de Entidades do Comércio e Serviços - Home  | Facebook">
            <a:extLst>
              <a:ext uri="{FF2B5EF4-FFF2-40B4-BE49-F238E27FC236}">
                <a16:creationId xmlns:a16="http://schemas.microsoft.com/office/drawing/2014/main" xmlns="" id="{4B1FA7C2-8378-0DE8-A3F3-AA4F8F2597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7779" y="164526"/>
            <a:ext cx="1311861" cy="74148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ela 4">
            <a:extLst>
              <a:ext uri="{FF2B5EF4-FFF2-40B4-BE49-F238E27FC236}">
                <a16:creationId xmlns:a16="http://schemas.microsoft.com/office/drawing/2014/main" xmlns="" id="{5EFC055A-BB1E-EE4E-C19D-273B46C0D73F}"/>
              </a:ext>
            </a:extLst>
          </p:cNvPr>
          <p:cNvGraphicFramePr>
            <a:graphicFrameLocks noGrp="1"/>
          </p:cNvGraphicFramePr>
          <p:nvPr>
            <p:extLst>
              <p:ext uri="{D42A27DB-BD31-4B8C-83A1-F6EECF244321}">
                <p14:modId xmlns:p14="http://schemas.microsoft.com/office/powerpoint/2010/main" val="3956751625"/>
              </p:ext>
            </p:extLst>
          </p:nvPr>
        </p:nvGraphicFramePr>
        <p:xfrm>
          <a:off x="334962" y="1164536"/>
          <a:ext cx="11414677" cy="4105148"/>
        </p:xfrm>
        <a:graphic>
          <a:graphicData uri="http://schemas.openxmlformats.org/drawingml/2006/table">
            <a:tbl>
              <a:tblPr firstRow="1" firstCol="1" bandRow="1">
                <a:tableStyleId>{5C22544A-7EE6-4342-B048-85BDC9FD1C3A}</a:tableStyleId>
              </a:tblPr>
              <a:tblGrid>
                <a:gridCol w="5774008">
                  <a:extLst>
                    <a:ext uri="{9D8B030D-6E8A-4147-A177-3AD203B41FA5}">
                      <a16:colId xmlns:a16="http://schemas.microsoft.com/office/drawing/2014/main" xmlns="" val="1292058119"/>
                    </a:ext>
                  </a:extLst>
                </a:gridCol>
                <a:gridCol w="5640669">
                  <a:extLst>
                    <a:ext uri="{9D8B030D-6E8A-4147-A177-3AD203B41FA5}">
                      <a16:colId xmlns:a16="http://schemas.microsoft.com/office/drawing/2014/main" xmlns="" val="3098369908"/>
                    </a:ext>
                  </a:extLst>
                </a:gridCol>
              </a:tblGrid>
              <a:tr h="375953">
                <a:tc gridSpan="2">
                  <a:txBody>
                    <a:bodyPr/>
                    <a:lstStyle/>
                    <a:p>
                      <a:pPr marL="0" marR="0" lvl="0" indent="0" algn="l" defTabSz="914400" rtl="0" eaLnBrk="1" fontAlgn="auto" latinLnBrk="0" hangingPunct="1">
                        <a:lnSpc>
                          <a:spcPct val="114000"/>
                        </a:lnSpc>
                        <a:spcBef>
                          <a:spcPts val="600"/>
                        </a:spcBef>
                        <a:spcAft>
                          <a:spcPts val="600"/>
                        </a:spcAft>
                        <a:buClrTx/>
                        <a:buSzTx/>
                        <a:buFontTx/>
                        <a:buNone/>
                        <a:tabLst/>
                        <a:defRPr/>
                      </a:pPr>
                      <a:r>
                        <a:rPr lang="pt-BR" sz="2000" dirty="0">
                          <a:solidFill>
                            <a:srgbClr val="003366"/>
                          </a:solidFill>
                          <a:effectLst/>
                        </a:rPr>
                        <a:t>Pleito 2) Possibilitar o </a:t>
                      </a:r>
                      <a:r>
                        <a:rPr lang="pt-BR" sz="2000" dirty="0" err="1">
                          <a:solidFill>
                            <a:srgbClr val="003366"/>
                          </a:solidFill>
                          <a:effectLst/>
                        </a:rPr>
                        <a:t>creditamento</a:t>
                      </a:r>
                      <a:r>
                        <a:rPr lang="pt-BR" sz="2000" dirty="0">
                          <a:solidFill>
                            <a:srgbClr val="003366"/>
                          </a:solidFill>
                          <a:effectLst/>
                        </a:rPr>
                        <a:t> da folha de pagamento. </a:t>
                      </a:r>
                    </a:p>
                  </a:txBody>
                  <a:tcPr>
                    <a:solidFill>
                      <a:srgbClr val="99CC00"/>
                    </a:solidFill>
                  </a:tcPr>
                </a:tc>
                <a:tc hMerge="1">
                  <a:txBody>
                    <a:bodyPr/>
                    <a:lstStyle/>
                    <a:p>
                      <a:pPr algn="ctr">
                        <a:lnSpc>
                          <a:spcPct val="114000"/>
                        </a:lnSpc>
                        <a:spcBef>
                          <a:spcPts val="600"/>
                        </a:spcBef>
                        <a:spcAft>
                          <a:spcPts val="600"/>
                        </a:spcAft>
                      </a:pP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extLst>
                  <a:ext uri="{0D108BD9-81ED-4DB2-BD59-A6C34878D82A}">
                    <a16:rowId xmlns:a16="http://schemas.microsoft.com/office/drawing/2014/main" xmlns="" val="2221241402"/>
                  </a:ext>
                </a:extLst>
              </a:tr>
              <a:tr h="168527">
                <a:tc>
                  <a:txBody>
                    <a:bodyPr/>
                    <a:lstStyle/>
                    <a:p>
                      <a:pPr algn="ctr">
                        <a:lnSpc>
                          <a:spcPct val="114000"/>
                        </a:lnSpc>
                        <a:spcBef>
                          <a:spcPts val="600"/>
                        </a:spcBef>
                        <a:spcAft>
                          <a:spcPts val="600"/>
                        </a:spcAft>
                      </a:pPr>
                      <a:r>
                        <a:rPr lang="pt-BR" sz="1600" dirty="0">
                          <a:solidFill>
                            <a:schemeClr val="bg1"/>
                          </a:solidFill>
                          <a:effectLst/>
                        </a:rPr>
                        <a:t>TEXTO ATUAL</a:t>
                      </a:r>
                      <a:endParaRPr lang="pt-BR"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tc>
                  <a:txBody>
                    <a:bodyPr/>
                    <a:lstStyle/>
                    <a:p>
                      <a:pPr algn="ctr">
                        <a:lnSpc>
                          <a:spcPct val="114000"/>
                        </a:lnSpc>
                        <a:spcBef>
                          <a:spcPts val="600"/>
                        </a:spcBef>
                        <a:spcAft>
                          <a:spcPts val="600"/>
                        </a:spcAft>
                      </a:pPr>
                      <a:r>
                        <a:rPr lang="pt-BR" sz="1600" b="1" dirty="0">
                          <a:solidFill>
                            <a:schemeClr val="bg1"/>
                          </a:solidFill>
                          <a:effectLst/>
                        </a:rPr>
                        <a:t>PROPOSTA</a:t>
                      </a:r>
                      <a:endParaRPr lang="pt-BR"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extLst>
                  <a:ext uri="{0D108BD9-81ED-4DB2-BD59-A6C34878D82A}">
                    <a16:rowId xmlns:a16="http://schemas.microsoft.com/office/drawing/2014/main" xmlns="" val="1319614182"/>
                  </a:ext>
                </a:extLst>
              </a:tr>
              <a:tr h="1792941">
                <a:tc>
                  <a:txBody>
                    <a:bodyPr/>
                    <a:lstStyle/>
                    <a:p>
                      <a:pPr algn="just">
                        <a:lnSpc>
                          <a:spcPct val="114000"/>
                        </a:lnSpc>
                        <a:spcBef>
                          <a:spcPts val="600"/>
                        </a:spcBef>
                        <a:spcAft>
                          <a:spcPts val="600"/>
                        </a:spcAft>
                      </a:pPr>
                      <a:r>
                        <a:rPr lang="pt-BR" sz="1400" b="1" dirty="0">
                          <a:solidFill>
                            <a:srgbClr val="003366"/>
                          </a:solidFill>
                          <a:effectLst/>
                        </a:rPr>
                        <a:t>Texto inexistente </a:t>
                      </a:r>
                      <a:endParaRPr lang="pt-BR" sz="1400" b="1" dirty="0">
                        <a:solidFill>
                          <a:srgbClr val="003366"/>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chemeClr val="bg1">
                        <a:lumMod val="85000"/>
                      </a:schemeClr>
                    </a:solidFill>
                  </a:tcPr>
                </a:tc>
                <a:tc>
                  <a:txBody>
                    <a:bodyPr/>
                    <a:lstStyle/>
                    <a:p>
                      <a:pPr marL="0" marR="0" lvl="0" indent="0" algn="l" defTabSz="914400" rtl="0" eaLnBrk="1" fontAlgn="auto" latinLnBrk="0" hangingPunct="1">
                        <a:lnSpc>
                          <a:spcPct val="114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mn-lt"/>
                          <a:ea typeface="+mn-ea"/>
                          <a:cs typeface="+mn-cs"/>
                        </a:rPr>
                        <a:t>Art. 149-B. .................................................................... </a:t>
                      </a:r>
                    </a:p>
                    <a:p>
                      <a:pPr marL="0" marR="0" lvl="0" indent="0" algn="just" defTabSz="914400" rtl="0" eaLnBrk="1" fontAlgn="auto" latinLnBrk="0" hangingPunct="1">
                        <a:lnSpc>
                          <a:spcPct val="114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mn-lt"/>
                          <a:ea typeface="+mn-ea"/>
                          <a:cs typeface="+mn-cs"/>
                        </a:rPr>
                        <a:t>§2° Para efeito do disposto no inciso III do caput, com exceção das situações expressamente previstas nesta Constituição Federal, ficam excluídos da base de cálculo dos tributos previstos no art. 156-A e no art. 195, V, o valor pago a quaisquer outros tributos integrantes da cadeia de produção dos bens e serviços, inclusive aqueles encargos previdenciários incidentes sobre a folha de pagamentos, nos termos de Lei Complementar.</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mn-lt"/>
                          <a:ea typeface="+mn-ea"/>
                          <a:cs typeface="+mn-cs"/>
                        </a:rPr>
                        <a:t>§3° Lei Complementar tratará de regime tributário especial, com relação às alíquotas do tributo previsto no art. 195, V, para as empresas cuja relação entre a folha total de pagamentos e o faturamento total for superior a 30% (trinta por cento).</a:t>
                      </a:r>
                    </a:p>
                  </a:txBody>
                  <a:tcPr>
                    <a:solidFill>
                      <a:schemeClr val="bg1">
                        <a:lumMod val="85000"/>
                      </a:schemeClr>
                    </a:solidFill>
                  </a:tcPr>
                </a:tc>
                <a:extLst>
                  <a:ext uri="{0D108BD9-81ED-4DB2-BD59-A6C34878D82A}">
                    <a16:rowId xmlns:a16="http://schemas.microsoft.com/office/drawing/2014/main" xmlns="" val="1136987200"/>
                  </a:ext>
                </a:extLst>
              </a:tr>
            </a:tbl>
          </a:graphicData>
        </a:graphic>
      </p:graphicFrame>
      <p:sp>
        <p:nvSpPr>
          <p:cNvPr id="9" name="Título 1">
            <a:extLst>
              <a:ext uri="{FF2B5EF4-FFF2-40B4-BE49-F238E27FC236}">
                <a16:creationId xmlns:a16="http://schemas.microsoft.com/office/drawing/2014/main" xmlns="" id="{36DB3372-CECE-A3A1-B323-FE8012842F3A}"/>
              </a:ext>
            </a:extLst>
          </p:cNvPr>
          <p:cNvSpPr txBox="1">
            <a:spLocks/>
          </p:cNvSpPr>
          <p:nvPr/>
        </p:nvSpPr>
        <p:spPr>
          <a:xfrm>
            <a:off x="235651" y="104530"/>
            <a:ext cx="8801345" cy="573571"/>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pt-BR" sz="2400" b="1" i="0" u="none" strike="noStrike" kern="1200" cap="none" spc="0" normalizeH="0" baseline="0" noProof="0" dirty="0">
                <a:ln>
                  <a:noFill/>
                </a:ln>
                <a:solidFill>
                  <a:prstClr val="white"/>
                </a:solidFill>
                <a:effectLst/>
                <a:uLnTx/>
                <a:uFillTx/>
                <a:latin typeface="Calibri" panose="020F0502020204030204"/>
                <a:ea typeface="+mj-ea"/>
                <a:cs typeface="+mj-cs"/>
              </a:rPr>
              <a:t>SUGESTÕES DE APERFEIÇOAMENTO DA REFORMA TRIBUTÁRIA         A SEREM APRESENTADAS AO SENADO FEDERAL</a:t>
            </a:r>
          </a:p>
        </p:txBody>
      </p:sp>
    </p:spTree>
    <p:extLst>
      <p:ext uri="{BB962C8B-B14F-4D97-AF65-F5344CB8AC3E}">
        <p14:creationId xmlns:p14="http://schemas.microsoft.com/office/powerpoint/2010/main" val="5228954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m 7" descr="Uma imagem contendo Forma&#10;&#10;Descrição gerada automaticamente">
            <a:extLst>
              <a:ext uri="{FF2B5EF4-FFF2-40B4-BE49-F238E27FC236}">
                <a16:creationId xmlns:a16="http://schemas.microsoft.com/office/drawing/2014/main" xmlns="" id="{9F8052B7-148B-5AA8-8333-F8A3EFAE8325}"/>
              </a:ext>
            </a:extLst>
          </p:cNvPr>
          <p:cNvPicPr>
            <a:picLocks noChangeAspect="1"/>
          </p:cNvPicPr>
          <p:nvPr/>
        </p:nvPicPr>
        <p:blipFill rotWithShape="1">
          <a:blip r:embed="rId2">
            <a:extLst>
              <a:ext uri="{28A0092B-C50C-407E-A947-70E740481C1C}">
                <a14:useLocalDpi xmlns:a14="http://schemas.microsoft.com/office/drawing/2010/main" val="0"/>
              </a:ext>
            </a:extLst>
          </a:blip>
          <a:srcRect t="40613" r="22018" b="46447"/>
          <a:stretch/>
        </p:blipFill>
        <p:spPr>
          <a:xfrm>
            <a:off x="0" y="-1984"/>
            <a:ext cx="9507557" cy="887426"/>
          </a:xfrm>
          <a:prstGeom prst="rect">
            <a:avLst/>
          </a:prstGeom>
        </p:spPr>
      </p:pic>
      <p:pic>
        <p:nvPicPr>
          <p:cNvPr id="6" name="Picture 2" descr="Instituto UNECS - União Nacional de Entidades do Comércio e Serviços - Home  | Facebook">
            <a:extLst>
              <a:ext uri="{FF2B5EF4-FFF2-40B4-BE49-F238E27FC236}">
                <a16:creationId xmlns:a16="http://schemas.microsoft.com/office/drawing/2014/main" xmlns="" id="{4B1FA7C2-8378-0DE8-A3F3-AA4F8F2597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7779" y="164526"/>
            <a:ext cx="1311861" cy="74148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ela 4">
            <a:extLst>
              <a:ext uri="{FF2B5EF4-FFF2-40B4-BE49-F238E27FC236}">
                <a16:creationId xmlns:a16="http://schemas.microsoft.com/office/drawing/2014/main" xmlns="" id="{EA196592-F066-53FE-799C-83A1D46C93CF}"/>
              </a:ext>
            </a:extLst>
          </p:cNvPr>
          <p:cNvGraphicFramePr>
            <a:graphicFrameLocks noGrp="1"/>
          </p:cNvGraphicFramePr>
          <p:nvPr>
            <p:extLst>
              <p:ext uri="{D42A27DB-BD31-4B8C-83A1-F6EECF244321}">
                <p14:modId xmlns:p14="http://schemas.microsoft.com/office/powerpoint/2010/main" val="1460272680"/>
              </p:ext>
            </p:extLst>
          </p:nvPr>
        </p:nvGraphicFramePr>
        <p:xfrm>
          <a:off x="334962" y="1164537"/>
          <a:ext cx="11414677" cy="5344668"/>
        </p:xfrm>
        <a:graphic>
          <a:graphicData uri="http://schemas.openxmlformats.org/drawingml/2006/table">
            <a:tbl>
              <a:tblPr firstRow="1" firstCol="1" bandRow="1">
                <a:tableStyleId>{5C22544A-7EE6-4342-B048-85BDC9FD1C3A}</a:tableStyleId>
              </a:tblPr>
              <a:tblGrid>
                <a:gridCol w="5774008">
                  <a:extLst>
                    <a:ext uri="{9D8B030D-6E8A-4147-A177-3AD203B41FA5}">
                      <a16:colId xmlns:a16="http://schemas.microsoft.com/office/drawing/2014/main" xmlns="" val="1292058119"/>
                    </a:ext>
                  </a:extLst>
                </a:gridCol>
                <a:gridCol w="5640669">
                  <a:extLst>
                    <a:ext uri="{9D8B030D-6E8A-4147-A177-3AD203B41FA5}">
                      <a16:colId xmlns:a16="http://schemas.microsoft.com/office/drawing/2014/main" xmlns="" val="3098369908"/>
                    </a:ext>
                  </a:extLst>
                </a:gridCol>
              </a:tblGrid>
              <a:tr h="312968">
                <a:tc gridSpan="2">
                  <a:txBody>
                    <a:bodyPr/>
                    <a:lstStyle/>
                    <a:p>
                      <a:pPr marL="0" marR="0" lvl="0" indent="0" algn="l" defTabSz="914400" rtl="0" eaLnBrk="1" fontAlgn="auto" latinLnBrk="0" hangingPunct="1">
                        <a:lnSpc>
                          <a:spcPct val="114000"/>
                        </a:lnSpc>
                        <a:spcBef>
                          <a:spcPts val="600"/>
                        </a:spcBef>
                        <a:spcAft>
                          <a:spcPts val="600"/>
                        </a:spcAft>
                        <a:buClrTx/>
                        <a:buSzTx/>
                        <a:buFontTx/>
                        <a:buNone/>
                        <a:tabLst/>
                        <a:defRPr/>
                      </a:pPr>
                      <a:r>
                        <a:rPr lang="pt-BR" sz="2000" dirty="0">
                          <a:solidFill>
                            <a:srgbClr val="003366"/>
                          </a:solidFill>
                          <a:effectLst/>
                        </a:rPr>
                        <a:t>Pleito 3) Supressão dos trechos relativos a impostos sobre o patrimônio (IPTU e ITCMD).</a:t>
                      </a:r>
                    </a:p>
                  </a:txBody>
                  <a:tcPr>
                    <a:solidFill>
                      <a:srgbClr val="99CC00"/>
                    </a:solidFill>
                  </a:tcPr>
                </a:tc>
                <a:tc hMerge="1">
                  <a:txBody>
                    <a:bodyPr/>
                    <a:lstStyle/>
                    <a:p>
                      <a:pPr algn="ctr">
                        <a:lnSpc>
                          <a:spcPct val="114000"/>
                        </a:lnSpc>
                        <a:spcBef>
                          <a:spcPts val="600"/>
                        </a:spcBef>
                        <a:spcAft>
                          <a:spcPts val="600"/>
                        </a:spcAft>
                      </a:pP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extLst>
                  <a:ext uri="{0D108BD9-81ED-4DB2-BD59-A6C34878D82A}">
                    <a16:rowId xmlns:a16="http://schemas.microsoft.com/office/drawing/2014/main" xmlns="" val="2221241402"/>
                  </a:ext>
                </a:extLst>
              </a:tr>
              <a:tr h="176742">
                <a:tc>
                  <a:txBody>
                    <a:bodyPr/>
                    <a:lstStyle/>
                    <a:p>
                      <a:pPr algn="ctr">
                        <a:lnSpc>
                          <a:spcPct val="114000"/>
                        </a:lnSpc>
                        <a:spcBef>
                          <a:spcPts val="600"/>
                        </a:spcBef>
                        <a:spcAft>
                          <a:spcPts val="600"/>
                        </a:spcAft>
                      </a:pPr>
                      <a:r>
                        <a:rPr lang="pt-BR" sz="1600" dirty="0">
                          <a:solidFill>
                            <a:schemeClr val="bg1"/>
                          </a:solidFill>
                          <a:effectLst/>
                        </a:rPr>
                        <a:t>TEXTO ATUAL</a:t>
                      </a:r>
                      <a:endParaRPr lang="pt-BR"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tc>
                  <a:txBody>
                    <a:bodyPr/>
                    <a:lstStyle/>
                    <a:p>
                      <a:pPr algn="ctr">
                        <a:lnSpc>
                          <a:spcPct val="114000"/>
                        </a:lnSpc>
                        <a:spcBef>
                          <a:spcPts val="600"/>
                        </a:spcBef>
                        <a:spcAft>
                          <a:spcPts val="600"/>
                        </a:spcAft>
                      </a:pPr>
                      <a:r>
                        <a:rPr lang="pt-BR" sz="1600" b="1" dirty="0">
                          <a:solidFill>
                            <a:schemeClr val="bg1"/>
                          </a:solidFill>
                          <a:effectLst/>
                        </a:rPr>
                        <a:t>PROPOSTA</a:t>
                      </a:r>
                      <a:endParaRPr lang="pt-BR"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3366"/>
                    </a:solidFill>
                  </a:tcPr>
                </a:tc>
                <a:extLst>
                  <a:ext uri="{0D108BD9-81ED-4DB2-BD59-A6C34878D82A}">
                    <a16:rowId xmlns:a16="http://schemas.microsoft.com/office/drawing/2014/main" xmlns="" val="1319614182"/>
                  </a:ext>
                </a:extLst>
              </a:tr>
              <a:tr h="2285456">
                <a:tc>
                  <a:txBody>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Calibri" panose="020F0502020204030204" pitchFamily="34" charset="0"/>
                          <a:ea typeface="Calibri" panose="020F0502020204030204" pitchFamily="34" charset="0"/>
                          <a:cs typeface="Times New Roman" panose="02020603050405020304" pitchFamily="18" charset="0"/>
                        </a:rPr>
                        <a:t>Art. 155.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Calibri" panose="020F0502020204030204" pitchFamily="34" charset="0"/>
                          <a:ea typeface="Calibri" panose="020F0502020204030204" pitchFamily="34" charset="0"/>
                          <a:cs typeface="Times New Roman" panose="02020603050405020304" pitchFamily="18" charset="0"/>
                        </a:rPr>
                        <a:t>§ 1º .....................................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Calibri" panose="020F0502020204030204" pitchFamily="34" charset="0"/>
                          <a:ea typeface="Calibri" panose="020F0502020204030204" pitchFamily="34" charset="0"/>
                          <a:cs typeface="Times New Roman" panose="02020603050405020304" pitchFamily="18" charset="0"/>
                        </a:rPr>
                        <a:t>II – relativamente a bens móveis, títulos e créditos, compete ao Estado onde era domiciliado o de cujus, ou tiver domicílio o doador, ou ao Distrito Federal;</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Calibri" panose="020F0502020204030204" pitchFamily="34" charset="0"/>
                          <a:ea typeface="Calibri" panose="020F0502020204030204" pitchFamily="34" charset="0"/>
                          <a:cs typeface="Times New Roman" panose="02020603050405020304" pitchFamily="18" charset="0"/>
                        </a:rPr>
                        <a:t>VI – será progressivo em razão do valor da transmissão ou da doação; e</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Calibri" panose="020F0502020204030204" pitchFamily="34" charset="0"/>
                          <a:ea typeface="Calibri" panose="020F0502020204030204" pitchFamily="34" charset="0"/>
                          <a:cs typeface="Times New Roman" panose="02020603050405020304" pitchFamily="18" charset="0"/>
                        </a:rPr>
                        <a:t>VII - não incidirá sobre as transmissões e as doações para as instituições sem fins lucrativos com finalidade de relevância pública e social, inclusive as organizações assistenciais e beneficentes de entidades religiosas e institutos científicos e tecnológicos, e por elas realizadas na consecução dos seus objetivos sociais, observadas as condições estabelecidas em lei complementar.</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mn-lt"/>
                          <a:ea typeface="+mn-ea"/>
                          <a:cs typeface="+mn-cs"/>
                        </a:rPr>
                        <a:t>“Art. 156. ..............................................................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mn-lt"/>
                          <a:ea typeface="+mn-ea"/>
                          <a:cs typeface="+mn-cs"/>
                        </a:rPr>
                        <a:t>§ 1º .....................................................................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mn-lt"/>
                          <a:ea typeface="+mn-ea"/>
                          <a:cs typeface="+mn-cs"/>
                        </a:rPr>
                        <a:t>III – ter sua base de cálculo atualizada pelo Poder Executivo, conforme critérios estabelecidos em lei municipal.</a:t>
                      </a:r>
                      <a:endParaRPr kumimoji="0" lang="pt-BR" sz="1400" b="1" i="0" u="none" strike="noStrike" kern="1200" cap="none" spc="0" normalizeH="0" baseline="0" noProof="0" dirty="0">
                        <a:ln>
                          <a:noFill/>
                        </a:ln>
                        <a:solidFill>
                          <a:srgbClr val="003366"/>
                        </a:solidFill>
                        <a:effectLst/>
                        <a:uLnTx/>
                        <a:uFillTx/>
                        <a:latin typeface="Calibri" panose="020F0502020204030204" pitchFamily="34" charset="0"/>
                        <a:ea typeface="Calibri" panose="020F0502020204030204" pitchFamily="34" charset="0"/>
                        <a:cs typeface="Times New Roman" panose="02020603050405020304" pitchFamily="18" charset="0"/>
                      </a:endParaRPr>
                    </a:p>
                  </a:txBody>
                  <a:tcPr>
                    <a:solidFill>
                      <a:schemeClr val="bg1">
                        <a:lumMod val="85000"/>
                      </a:schemeClr>
                    </a:solidFill>
                  </a:tcPr>
                </a:tc>
                <a:tc>
                  <a:txBody>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pt-BR" sz="1400" b="1" i="0" u="none" strike="noStrike" kern="1200" cap="none" spc="0" normalizeH="0" baseline="0" noProof="0" dirty="0">
                          <a:ln>
                            <a:noFill/>
                          </a:ln>
                          <a:solidFill>
                            <a:srgbClr val="003366"/>
                          </a:solidFill>
                          <a:effectLst/>
                          <a:uLnTx/>
                          <a:uFillTx/>
                          <a:latin typeface="+mn-lt"/>
                          <a:ea typeface="+mn-ea"/>
                          <a:cs typeface="+mn-cs"/>
                        </a:rPr>
                        <a:t>Supressão dos incisos II, VI, VII do § 1º, do art. 155, e inciso III, § 1º  do art. 156.</a:t>
                      </a:r>
                    </a:p>
                    <a:p>
                      <a:pPr marL="0" marR="0" lvl="0" indent="0" algn="l" defTabSz="914400" rtl="0" eaLnBrk="1" fontAlgn="auto" latinLnBrk="0" hangingPunct="1">
                        <a:lnSpc>
                          <a:spcPct val="100000"/>
                        </a:lnSpc>
                        <a:spcBef>
                          <a:spcPts val="600"/>
                        </a:spcBef>
                        <a:spcAft>
                          <a:spcPts val="600"/>
                        </a:spcAft>
                        <a:buClrTx/>
                        <a:buSzTx/>
                        <a:buFontTx/>
                        <a:buNone/>
                        <a:tabLst/>
                        <a:defRPr/>
                      </a:pPr>
                      <a:endParaRPr kumimoji="0" lang="pt-BR" sz="1400" b="1" i="0" u="none" strike="noStrike" kern="1200" cap="none" spc="0" normalizeH="0" baseline="0" noProof="0" dirty="0">
                        <a:ln>
                          <a:noFill/>
                        </a:ln>
                        <a:solidFill>
                          <a:srgbClr val="003366"/>
                        </a:solidFill>
                        <a:effectLst/>
                        <a:uLnTx/>
                        <a:uFillTx/>
                        <a:latin typeface="+mn-lt"/>
                        <a:ea typeface="+mn-ea"/>
                        <a:cs typeface="+mn-cs"/>
                      </a:endParaRPr>
                    </a:p>
                  </a:txBody>
                  <a:tcPr>
                    <a:solidFill>
                      <a:schemeClr val="bg1">
                        <a:lumMod val="85000"/>
                      </a:schemeClr>
                    </a:solidFill>
                  </a:tcPr>
                </a:tc>
                <a:extLst>
                  <a:ext uri="{0D108BD9-81ED-4DB2-BD59-A6C34878D82A}">
                    <a16:rowId xmlns:a16="http://schemas.microsoft.com/office/drawing/2014/main" xmlns="" val="1136987200"/>
                  </a:ext>
                </a:extLst>
              </a:tr>
            </a:tbl>
          </a:graphicData>
        </a:graphic>
      </p:graphicFrame>
      <p:sp>
        <p:nvSpPr>
          <p:cNvPr id="9" name="Título 1">
            <a:extLst>
              <a:ext uri="{FF2B5EF4-FFF2-40B4-BE49-F238E27FC236}">
                <a16:creationId xmlns:a16="http://schemas.microsoft.com/office/drawing/2014/main" xmlns="" id="{542B241E-7D38-8D3B-D18C-449E80A651D9}"/>
              </a:ext>
            </a:extLst>
          </p:cNvPr>
          <p:cNvSpPr txBox="1">
            <a:spLocks/>
          </p:cNvSpPr>
          <p:nvPr/>
        </p:nvSpPr>
        <p:spPr>
          <a:xfrm>
            <a:off x="235651" y="104530"/>
            <a:ext cx="8801345" cy="573571"/>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pt-BR" sz="2400" b="1" i="0" u="none" strike="noStrike" kern="1200" cap="none" spc="0" normalizeH="0" baseline="0" noProof="0" dirty="0">
                <a:ln>
                  <a:noFill/>
                </a:ln>
                <a:solidFill>
                  <a:prstClr val="white"/>
                </a:solidFill>
                <a:effectLst/>
                <a:uLnTx/>
                <a:uFillTx/>
                <a:latin typeface="Calibri" panose="020F0502020204030204"/>
                <a:ea typeface="+mj-ea"/>
                <a:cs typeface="+mj-cs"/>
              </a:rPr>
              <a:t>SUGESTÕES DE APERFEIÇOAMENTO DA REFORMA TRIBUTÁRIA         A SEREM APRESENTADAS AO SENADO FEDERAL</a:t>
            </a:r>
          </a:p>
        </p:txBody>
      </p:sp>
    </p:spTree>
    <p:extLst>
      <p:ext uri="{BB962C8B-B14F-4D97-AF65-F5344CB8AC3E}">
        <p14:creationId xmlns:p14="http://schemas.microsoft.com/office/powerpoint/2010/main" val="4200860433"/>
      </p:ext>
    </p:extLst>
  </p:cSld>
  <p:clrMapOvr>
    <a:masterClrMapping/>
  </p:clrMapOvr>
</p:sld>
</file>

<file path=ppt/theme/theme1.xml><?xml version="1.0" encoding="utf-8"?>
<a:theme xmlns:a="http://schemas.openxmlformats.org/drawingml/2006/main" name="1_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605</TotalTime>
  <Words>2746</Words>
  <Application>Microsoft Office PowerPoint</Application>
  <PresentationFormat>Widescreen</PresentationFormat>
  <Paragraphs>183</Paragraphs>
  <Slides>19</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19</vt:i4>
      </vt:variant>
    </vt:vector>
  </HeadingPairs>
  <TitlesOfParts>
    <vt:vector size="24" baseType="lpstr">
      <vt:lpstr>Arial</vt:lpstr>
      <vt:lpstr>Calibri</vt:lpstr>
      <vt:lpstr>Calibri Light</vt:lpstr>
      <vt:lpstr>Times New Roman</vt:lpstr>
      <vt:lpstr>1_Tema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Rodrigo Cantusio Segurado</dc:creator>
  <cp:lastModifiedBy>Erika Mara Barbacena</cp:lastModifiedBy>
  <cp:revision>111</cp:revision>
  <dcterms:created xsi:type="dcterms:W3CDTF">2023-04-26T22:29:12Z</dcterms:created>
  <dcterms:modified xsi:type="dcterms:W3CDTF">2023-08-15T12:57:44Z</dcterms:modified>
</cp:coreProperties>
</file>