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8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81e2e34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981e2e34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81e2e34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981e2e34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981e2e34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981e2e34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981e2e34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981e2e34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981e2e34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981e2e34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981e2e34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981e2e34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981e2e34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981e2e34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981e2e34b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981e2e34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981e2e34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981e2e34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981e2e34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981e2e3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981e2e34b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981e2e34b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81e2e34b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981e2e34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981e2e34b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981e2e34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981e2e34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981e2e34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981e2e34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981e2e34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981e2e34b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981e2e34b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81e2e34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981e2e34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981e2e34b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981e2e34b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981e2e34b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981e2e3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981e2e34b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981e2e34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981e2e34b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981e2e34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981e2e34b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981e2e34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26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981e2e34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981e2e34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81e2e34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981e2e34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augusto.miranda@funcef.com.b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00000"/>
              </a:lnSpc>
              <a:spcBef>
                <a:spcPts val="1600"/>
              </a:spcBef>
              <a:spcAft>
                <a:spcPts val="0"/>
              </a:spcAft>
              <a:buNone/>
            </a:pPr>
            <a:endParaRPr/>
          </a:p>
          <a:p>
            <a:pPr marL="0" lvl="0" indent="0" algn="ctr" rtl="0">
              <a:lnSpc>
                <a:spcPct val="100000"/>
              </a:lnSpc>
              <a:spcBef>
                <a:spcPts val="0"/>
              </a:spcBef>
              <a:spcAft>
                <a:spcPts val="0"/>
              </a:spcAft>
              <a:buNone/>
            </a:pPr>
            <a:r>
              <a:rPr lang="pt-BR" sz="2200">
                <a:solidFill>
                  <a:srgbClr val="FFFFFF"/>
                </a:solidFill>
              </a:rPr>
              <a:t>Comissão de Direitos Humanos e Legislação Participativa</a:t>
            </a:r>
            <a:endParaRPr sz="2200">
              <a:solidFill>
                <a:srgbClr val="FFFFFF"/>
              </a:solidFill>
            </a:endParaRPr>
          </a:p>
          <a:p>
            <a:pPr marL="0" lvl="0" indent="0" algn="ctr" rtl="0">
              <a:lnSpc>
                <a:spcPct val="100000"/>
              </a:lnSpc>
              <a:spcBef>
                <a:spcPts val="0"/>
              </a:spcBef>
              <a:spcAft>
                <a:spcPts val="0"/>
              </a:spcAft>
              <a:buNone/>
            </a:pPr>
            <a:r>
              <a:rPr lang="pt-BR" sz="2200">
                <a:solidFill>
                  <a:srgbClr val="FFFFFF"/>
                </a:solidFill>
              </a:rPr>
              <a:t>Senado Federal</a:t>
            </a:r>
            <a:endParaRPr sz="2200">
              <a:solidFill>
                <a:srgbClr val="FFFFFF"/>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r" rtl="0">
              <a:lnSpc>
                <a:spcPct val="100000"/>
              </a:lnSpc>
              <a:spcBef>
                <a:spcPts val="0"/>
              </a:spcBef>
              <a:spcAft>
                <a:spcPts val="0"/>
              </a:spcAft>
              <a:buNone/>
            </a:pPr>
            <a:endParaRPr/>
          </a:p>
          <a:p>
            <a:pPr marL="0" lvl="0" indent="0" algn="r" rtl="0">
              <a:lnSpc>
                <a:spcPct val="100000"/>
              </a:lnSpc>
              <a:spcBef>
                <a:spcPts val="0"/>
              </a:spcBef>
              <a:spcAft>
                <a:spcPts val="0"/>
              </a:spcAft>
              <a:buNone/>
            </a:pPr>
            <a:r>
              <a:rPr lang="pt-BR">
                <a:solidFill>
                  <a:srgbClr val="FFFFFF"/>
                </a:solidFill>
              </a:rPr>
              <a:t>Antonio Augusto de Miranda e Souza</a:t>
            </a:r>
            <a:endParaRPr>
              <a:solidFill>
                <a:srgbClr val="FFFFFF"/>
              </a:solidFill>
            </a:endParaRPr>
          </a:p>
          <a:p>
            <a:pPr marL="0" lvl="0" indent="0" algn="r" rtl="0">
              <a:lnSpc>
                <a:spcPct val="100000"/>
              </a:lnSpc>
              <a:spcBef>
                <a:spcPts val="0"/>
              </a:spcBef>
              <a:spcAft>
                <a:spcPts val="0"/>
              </a:spcAft>
              <a:buNone/>
            </a:pPr>
            <a:r>
              <a:rPr lang="pt-BR">
                <a:solidFill>
                  <a:srgbClr val="FFFFFF"/>
                </a:solidFill>
              </a:rPr>
              <a:t>Diretor Eleito - FUNCEF</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r>
              <a:rPr lang="pt-BR" dirty="0">
                <a:solidFill>
                  <a:srgbClr val="FFFFFF"/>
                </a:solidFill>
              </a:rPr>
              <a:t>1.1 - IRREGULARIDADES ADMINISTRATIVAS - </a:t>
            </a:r>
            <a:r>
              <a:rPr lang="pt-BR" i="1" dirty="0">
                <a:solidFill>
                  <a:srgbClr val="FFFFFF"/>
                </a:solidFill>
              </a:rPr>
              <a:t>RESOLUÇÃO CMN 3792/2009 </a:t>
            </a:r>
            <a:endParaRPr i="1" dirty="0">
              <a:solidFill>
                <a:srgbClr val="FFFFFF"/>
              </a:solidFill>
            </a:endParaRPr>
          </a:p>
          <a:p>
            <a:pPr marL="457200" lvl="0" indent="0" algn="ctr" rtl="0">
              <a:lnSpc>
                <a:spcPct val="150000"/>
              </a:lnSpc>
              <a:spcBef>
                <a:spcPts val="0"/>
              </a:spcBef>
              <a:spcAft>
                <a:spcPts val="0"/>
              </a:spcAft>
              <a:buNone/>
            </a:pPr>
            <a:r>
              <a:rPr lang="pt-BR" sz="1100" dirty="0">
                <a:solidFill>
                  <a:srgbClr val="FFFFFF"/>
                </a:solidFill>
              </a:rPr>
              <a:t>		</a:t>
            </a:r>
            <a:endParaRPr sz="1100" dirty="0">
              <a:solidFill>
                <a:srgbClr val="FFFFFF"/>
              </a:solidFill>
            </a:endParaRPr>
          </a:p>
          <a:p>
            <a:pPr marL="457200" lvl="0" indent="0" algn="ctr" rtl="0">
              <a:lnSpc>
                <a:spcPct val="150000"/>
              </a:lnSpc>
              <a:spcBef>
                <a:spcPts val="0"/>
              </a:spcBef>
              <a:spcAft>
                <a:spcPts val="0"/>
              </a:spcAft>
              <a:buNone/>
            </a:pPr>
            <a:r>
              <a:rPr lang="pt-BR" sz="1400" b="1" dirty="0">
                <a:solidFill>
                  <a:srgbClr val="FFFFFF"/>
                </a:solidFill>
              </a:rPr>
              <a:t>CAPÍTULO 2 - DAS DIRETRIZES PARA APLICAÇÃO DOS RECURSOS PELOS ADMINISTRADORES </a:t>
            </a:r>
            <a:endParaRPr sz="1400" b="1" dirty="0">
              <a:solidFill>
                <a:srgbClr val="FFFFFF"/>
              </a:solidFill>
            </a:endParaRPr>
          </a:p>
          <a:p>
            <a:pPr marL="457200" lvl="0" indent="0" algn="ctr" rtl="0">
              <a:lnSpc>
                <a:spcPct val="150000"/>
              </a:lnSpc>
              <a:spcBef>
                <a:spcPts val="0"/>
              </a:spcBef>
              <a:spcAft>
                <a:spcPts val="0"/>
              </a:spcAft>
              <a:buNone/>
            </a:pPr>
            <a:endParaRPr sz="800" b="1" dirty="0">
              <a:solidFill>
                <a:srgbClr val="FFFFFF"/>
              </a:solidFill>
            </a:endParaRPr>
          </a:p>
          <a:p>
            <a:pPr marL="457200" lvl="0" indent="0" algn="ctr" rtl="0">
              <a:lnSpc>
                <a:spcPct val="150000"/>
              </a:lnSpc>
              <a:spcBef>
                <a:spcPts val="0"/>
              </a:spcBef>
              <a:spcAft>
                <a:spcPts val="0"/>
              </a:spcAft>
              <a:buNone/>
            </a:pPr>
            <a:r>
              <a:rPr lang="pt-BR" sz="1400" dirty="0">
                <a:solidFill>
                  <a:srgbClr val="FFFFFF"/>
                </a:solidFill>
              </a:rPr>
              <a:t>Art. 4º Na aplicação dos recursos dos planos, os administradores da EFPC devem:</a:t>
            </a:r>
            <a:endParaRPr sz="1400" dirty="0">
              <a:solidFill>
                <a:srgbClr val="FFFFFF"/>
              </a:solidFill>
            </a:endParaRPr>
          </a:p>
          <a:p>
            <a:pPr marL="457200" lvl="0" indent="0" algn="ctr" rtl="0">
              <a:lnSpc>
                <a:spcPct val="150000"/>
              </a:lnSpc>
              <a:spcBef>
                <a:spcPts val="0"/>
              </a:spcBef>
              <a:spcAft>
                <a:spcPts val="0"/>
              </a:spcAft>
              <a:buNone/>
            </a:pPr>
            <a:endParaRPr sz="800" b="1" dirty="0">
              <a:solidFill>
                <a:srgbClr val="FFFFFF"/>
              </a:solidFill>
            </a:endParaRPr>
          </a:p>
          <a:p>
            <a:pPr marL="457200" lvl="0" indent="0" algn="ctr" rtl="0">
              <a:lnSpc>
                <a:spcPct val="150000"/>
              </a:lnSpc>
              <a:spcBef>
                <a:spcPts val="0"/>
              </a:spcBef>
              <a:spcAft>
                <a:spcPts val="0"/>
              </a:spcAft>
              <a:buNone/>
            </a:pPr>
            <a:r>
              <a:rPr lang="pt-BR" sz="1400" b="1" i="1" dirty="0" err="1">
                <a:solidFill>
                  <a:srgbClr val="FFFFFF"/>
                </a:solidFill>
              </a:rPr>
              <a:t>I</a:t>
            </a:r>
            <a:r>
              <a:rPr lang="pt-BR" sz="1400" b="1" i="1" dirty="0">
                <a:solidFill>
                  <a:srgbClr val="FFFFFF"/>
                </a:solidFill>
              </a:rPr>
              <a:t> - observar os princípios de segurança, rentabilidade, solvência, liquidez e transparência;</a:t>
            </a:r>
            <a:endParaRPr sz="1400" b="1" i="1" dirty="0">
              <a:solidFill>
                <a:srgbClr val="FFFFFF"/>
              </a:solidFill>
            </a:endParaRPr>
          </a:p>
          <a:p>
            <a:pPr marL="457200" lvl="0" indent="0" algn="ctr" rtl="0">
              <a:lnSpc>
                <a:spcPct val="150000"/>
              </a:lnSpc>
              <a:spcBef>
                <a:spcPts val="0"/>
              </a:spcBef>
              <a:spcAft>
                <a:spcPts val="0"/>
              </a:spcAft>
              <a:buNone/>
            </a:pPr>
            <a:r>
              <a:rPr lang="pt-BR" sz="1400" b="1" i="1" dirty="0">
                <a:solidFill>
                  <a:srgbClr val="FFFFFF"/>
                </a:solidFill>
              </a:rPr>
              <a:t>II - exercer suas atividades com boa fé, lealdade e diligência;</a:t>
            </a:r>
            <a:endParaRPr sz="1400" b="1" i="1" dirty="0">
              <a:solidFill>
                <a:srgbClr val="FFFFFF"/>
              </a:solidFill>
            </a:endParaRPr>
          </a:p>
          <a:p>
            <a:pPr marL="457200" lvl="0" indent="0" algn="ctr" rtl="0">
              <a:lnSpc>
                <a:spcPct val="150000"/>
              </a:lnSpc>
              <a:spcBef>
                <a:spcPts val="0"/>
              </a:spcBef>
              <a:spcAft>
                <a:spcPts val="0"/>
              </a:spcAft>
              <a:buNone/>
            </a:pPr>
            <a:r>
              <a:rPr lang="pt-BR" sz="1400" b="1" i="1" dirty="0">
                <a:solidFill>
                  <a:srgbClr val="FFFFFF"/>
                </a:solidFill>
              </a:rPr>
              <a:t>III - zelar por elevados padrões éticos; e</a:t>
            </a:r>
            <a:endParaRPr sz="1400" b="1" i="1" dirty="0">
              <a:solidFill>
                <a:srgbClr val="FFFFFF"/>
              </a:solidFill>
            </a:endParaRPr>
          </a:p>
          <a:p>
            <a:pPr marL="457200" lvl="0" indent="0" algn="ctr" rtl="0">
              <a:lnSpc>
                <a:spcPct val="150000"/>
              </a:lnSpc>
              <a:spcBef>
                <a:spcPts val="0"/>
              </a:spcBef>
              <a:spcAft>
                <a:spcPts val="0"/>
              </a:spcAft>
              <a:buNone/>
            </a:pPr>
            <a:r>
              <a:rPr lang="pt-BR" sz="1400" b="1" i="1" dirty="0">
                <a:solidFill>
                  <a:srgbClr val="FFFFFF"/>
                </a:solidFill>
              </a:rPr>
              <a:t>IV - adotar práticas que garantam o cumprimento do seu dever fiduciário em relação aos participantes dos planos de benefícios.</a:t>
            </a:r>
            <a:endParaRPr sz="1400" b="1" i="1" dirty="0">
              <a:solidFill>
                <a:srgbClr val="FFFFFF"/>
              </a:solidFill>
            </a:endParaRPr>
          </a:p>
          <a:p>
            <a:pPr marL="457200" lvl="0" indent="0" algn="ctr" rtl="0">
              <a:lnSpc>
                <a:spcPct val="150000"/>
              </a:lnSpc>
              <a:spcBef>
                <a:spcPts val="0"/>
              </a:spcBef>
              <a:spcAft>
                <a:spcPts val="0"/>
              </a:spcAft>
              <a:buNone/>
            </a:pPr>
            <a:r>
              <a:rPr lang="pt-BR" sz="1100" dirty="0">
                <a:solidFill>
                  <a:srgbClr val="FFFFFF"/>
                </a:solidFill>
              </a:rPr>
              <a:t>				</a:t>
            </a:r>
            <a:endParaRPr sz="1100" dirty="0">
              <a:solidFill>
                <a:srgbClr val="FFFFFF"/>
              </a:solidFill>
            </a:endParaRPr>
          </a:p>
          <a:p>
            <a:pPr marL="457200" lvl="0" indent="0" algn="ctr" rtl="0">
              <a:lnSpc>
                <a:spcPct val="150000"/>
              </a:lnSpc>
              <a:spcBef>
                <a:spcPts val="0"/>
              </a:spcBef>
              <a:spcAft>
                <a:spcPts val="0"/>
              </a:spcAft>
              <a:buNone/>
            </a:pPr>
            <a:r>
              <a:rPr lang="pt-BR" sz="1100" dirty="0">
                <a:solidFill>
                  <a:srgbClr val="FFFFFF"/>
                </a:solidFill>
              </a:rPr>
              <a:t>			</a:t>
            </a:r>
            <a:endParaRPr sz="1100" dirty="0">
              <a:solidFill>
                <a:srgbClr val="FFFFFF"/>
              </a:solidFill>
            </a:endParaRPr>
          </a:p>
          <a:p>
            <a:pPr marL="457200" lvl="0" indent="0" algn="ctr" rtl="0">
              <a:lnSpc>
                <a:spcPct val="150000"/>
              </a:lnSpc>
              <a:spcBef>
                <a:spcPts val="0"/>
              </a:spcBef>
              <a:spcAft>
                <a:spcPts val="0"/>
              </a:spcAft>
              <a:buNone/>
            </a:pPr>
            <a:r>
              <a:rPr lang="pt-BR" sz="1100" dirty="0">
                <a:solidFill>
                  <a:srgbClr val="FFFFFF"/>
                </a:solidFill>
              </a:rPr>
              <a:t>		</a:t>
            </a:r>
            <a:endParaRPr sz="1100" dirty="0">
              <a:solidFill>
                <a:srgbClr val="FFFFFF"/>
              </a:solidFill>
            </a:endParaRPr>
          </a:p>
          <a:p>
            <a:pPr marL="457200" lvl="0" indent="0" algn="ctr" rtl="0">
              <a:lnSpc>
                <a:spcPct val="150000"/>
              </a:lnSpc>
              <a:spcBef>
                <a:spcPts val="0"/>
              </a:spcBef>
              <a:spcAft>
                <a:spcPts val="0"/>
              </a:spcAft>
              <a:buNone/>
            </a:pPr>
            <a:endParaRPr i="1" dirty="0">
              <a:solidFill>
                <a:srgbClr val="FFFFFF"/>
              </a:solidFill>
            </a:endParaRPr>
          </a:p>
          <a:p>
            <a:pPr marL="457200" lvl="0" indent="0" algn="ctr" rtl="0">
              <a:lnSpc>
                <a:spcPct val="150000"/>
              </a:lnSpc>
              <a:spcBef>
                <a:spcPts val="0"/>
              </a:spcBef>
              <a:spcAft>
                <a:spcPts val="0"/>
              </a:spcAft>
              <a:buNone/>
            </a:pPr>
            <a:endParaRPr i="1" dirty="0">
              <a:solidFill>
                <a:srgbClr val="FFFFFF"/>
              </a:solidFill>
            </a:endParaRPr>
          </a:p>
          <a:p>
            <a:pPr marL="457200" lvl="0" indent="0" algn="ctr" rtl="0">
              <a:lnSpc>
                <a:spcPct val="150000"/>
              </a:lnSpc>
              <a:spcBef>
                <a:spcPts val="0"/>
              </a:spcBef>
              <a:spcAft>
                <a:spcPts val="0"/>
              </a:spcAft>
              <a:buNone/>
            </a:pPr>
            <a:endParaRPr sz="1200"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17 AUTOS DE INFRAÇÃO LAVRADOS</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20 DIRIGENTES, GESTORES AUTUADOS</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3 JULGAMENTOS CONCLUÍDOS - CRPC</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MONTANTE MULTAS APLICADAS: </a:t>
            </a:r>
            <a:r>
              <a:rPr lang="pt-BR" dirty="0" err="1">
                <a:solidFill>
                  <a:srgbClr val="FFFFFF"/>
                </a:solidFill>
              </a:rPr>
              <a:t>R</a:t>
            </a:r>
            <a:r>
              <a:rPr lang="pt-BR" dirty="0">
                <a:solidFill>
                  <a:srgbClr val="FFFFFF"/>
                </a:solidFill>
              </a:rPr>
              <a:t>$ 2.118 MIL</a:t>
            </a:r>
            <a:endParaRPr dirty="0">
              <a:solidFill>
                <a:srgbClr val="FFFFFF"/>
              </a:solidFill>
            </a:endParaRPr>
          </a:p>
          <a:p>
            <a:pPr marL="457200" lvl="0" indent="0" algn="ctr" rtl="0">
              <a:lnSpc>
                <a:spcPct val="150000"/>
              </a:lnSpc>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12" name="Google Shape;112;p22"/>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1.1 - IRREGULARIDADES ADMINISTRATIVAS - DECRETO 4942/2003</a:t>
            </a:r>
            <a:endParaRPr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17 AUTOS DE INFRAÇÃO LAVRADOS</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58 AUTUADOS (DIRIGENTES, GESTORES, ANALISTAS, ETC)</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09 AUTOS CONFIRMADOS - PREVIC</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2 JULGAMENTOS CONCLUÍDOS - CRPC</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MONTANTE MULTAS: </a:t>
            </a:r>
            <a:r>
              <a:rPr lang="pt-BR" dirty="0" err="1">
                <a:solidFill>
                  <a:srgbClr val="FFFFFF"/>
                </a:solidFill>
              </a:rPr>
              <a:t>R</a:t>
            </a:r>
            <a:r>
              <a:rPr lang="pt-BR" dirty="0">
                <a:solidFill>
                  <a:srgbClr val="FFFFFF"/>
                </a:solidFill>
              </a:rPr>
              <a:t>$ 2.118 MIL*</a:t>
            </a:r>
            <a:endParaRPr sz="1200" dirty="0"/>
          </a:p>
          <a:p>
            <a:pPr marL="457200" lvl="0" indent="0" algn="r" rtl="0">
              <a:lnSpc>
                <a:spcPct val="150000"/>
              </a:lnSpc>
              <a:spcBef>
                <a:spcPts val="0"/>
              </a:spcBef>
              <a:spcAft>
                <a:spcPts val="0"/>
              </a:spcAft>
              <a:buNone/>
            </a:pPr>
            <a:r>
              <a:rPr lang="pt-BR" sz="1200" dirty="0"/>
              <a:t>*C/ RATIFICAÇÃO PREVIC</a:t>
            </a: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18" name="Google Shape;118;p23"/>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a:solidFill>
                <a:srgbClr val="FFFFFF"/>
              </a:solidFill>
            </a:endParaRPr>
          </a:p>
          <a:p>
            <a:pPr marL="457200" lvl="0" indent="0" algn="ctr" rtl="0">
              <a:lnSpc>
                <a:spcPct val="150000"/>
              </a:lnSpc>
              <a:spcBef>
                <a:spcPts val="0"/>
              </a:spcBef>
              <a:spcAft>
                <a:spcPts val="0"/>
              </a:spcAft>
              <a:buNone/>
            </a:pPr>
            <a:r>
              <a:rPr lang="pt-BR">
                <a:solidFill>
                  <a:srgbClr val="FFFFFF"/>
                </a:solidFill>
              </a:rPr>
              <a:t>1.2 - IRREGULARIDADES CÍVEIS - LEI 8429/92 - IMPROBIDADE ADM</a:t>
            </a:r>
            <a:endParaRPr>
              <a:solidFill>
                <a:srgbClr val="FFFFFF"/>
              </a:solidFill>
            </a:endParaRPr>
          </a:p>
          <a:p>
            <a:pPr marL="0" lvl="0" indent="0" algn="just" rtl="0">
              <a:spcBef>
                <a:spcPts val="0"/>
              </a:spcBef>
              <a:spcAft>
                <a:spcPts val="0"/>
              </a:spcAft>
              <a:buNone/>
            </a:pPr>
            <a:r>
              <a:rPr lang="pt-BR" sz="1200">
                <a:solidFill>
                  <a:srgbClr val="FFFFFF"/>
                </a:solidFill>
              </a:rPr>
              <a:t>Art. 1° Os atos de improbidade praticados por qualquer agente público, servidor ou não, contra a administração direta, indireta ou fundacional de qualquer dos Poderes da União, dos Estados, do Distrito Federal, dos Municípios, de Território, de empresa incorporada ao patrimônio público ou de entidade para cuja criação ou custeio o erário haja concorrido ou concorra com mais de cinqüenta por cento do patrimônio ou da receita anual, serão punidos na forma desta lei.</a:t>
            </a:r>
            <a:endParaRPr sz="1200">
              <a:solidFill>
                <a:srgbClr val="FFFFFF"/>
              </a:solidFill>
            </a:endParaRPr>
          </a:p>
          <a:p>
            <a:pPr marL="0" lvl="0" indent="0" algn="just" rtl="0">
              <a:spcBef>
                <a:spcPts val="0"/>
              </a:spcBef>
              <a:spcAft>
                <a:spcPts val="0"/>
              </a:spcAft>
              <a:buNone/>
            </a:pPr>
            <a:endParaRPr sz="1200">
              <a:solidFill>
                <a:srgbClr val="FFFFFF"/>
              </a:solidFill>
            </a:endParaRPr>
          </a:p>
          <a:p>
            <a:pPr marL="0" lvl="0" indent="0" algn="just" rtl="0">
              <a:spcBef>
                <a:spcPts val="0"/>
              </a:spcBef>
              <a:spcAft>
                <a:spcPts val="0"/>
              </a:spcAft>
              <a:buNone/>
            </a:pPr>
            <a:r>
              <a:rPr lang="pt-BR" sz="1200">
                <a:solidFill>
                  <a:srgbClr val="FFFFFF"/>
                </a:solidFill>
              </a:rPr>
              <a:t>Parágrafo único. Estão também sujeitos às penalidades desta lei </a:t>
            </a:r>
            <a:r>
              <a:rPr lang="pt-BR" sz="1200" b="1" i="1" u="sng">
                <a:solidFill>
                  <a:srgbClr val="FFFFFF"/>
                </a:solidFill>
              </a:rPr>
              <a:t>os atos de improbidade praticados contra o patrimônio de entidade que receba subvenção, benefício ou incentivo, fiscal ou creditício, de órgão público </a:t>
            </a:r>
            <a:r>
              <a:rPr lang="pt-BR" sz="1200">
                <a:solidFill>
                  <a:srgbClr val="FFFFFF"/>
                </a:solidFill>
              </a:rPr>
              <a:t>bem como daquelas para cuja criação ou custeio o erário haja concorrido ou concorra com menos de cinqüenta por cento do patrimônio ou da receita anual, limitando-se, nestes casos, a sanção patrimonial à repercussão do ilícito sobre a contribuição dos cofres públicos.</a:t>
            </a:r>
            <a:endParaRPr sz="1200">
              <a:solidFill>
                <a:srgbClr val="FFFFFF"/>
              </a:solidFill>
            </a:endParaRPr>
          </a:p>
          <a:p>
            <a:pPr marL="0" lvl="0" indent="0" algn="just" rtl="0">
              <a:spcBef>
                <a:spcPts val="0"/>
              </a:spcBef>
              <a:spcAft>
                <a:spcPts val="0"/>
              </a:spcAft>
              <a:buNone/>
            </a:pPr>
            <a:endParaRPr sz="1200">
              <a:solidFill>
                <a:srgbClr val="FFFFFF"/>
              </a:solidFill>
            </a:endParaRPr>
          </a:p>
          <a:p>
            <a:pPr marL="0" lvl="0" indent="0" algn="just" rtl="0">
              <a:spcBef>
                <a:spcPts val="0"/>
              </a:spcBef>
              <a:spcAft>
                <a:spcPts val="0"/>
              </a:spcAft>
              <a:buNone/>
            </a:pPr>
            <a:r>
              <a:rPr lang="pt-BR" sz="1200">
                <a:solidFill>
                  <a:srgbClr val="FFFFFF"/>
                </a:solidFill>
              </a:rPr>
              <a:t>Art. 2° </a:t>
            </a:r>
            <a:r>
              <a:rPr lang="pt-BR" sz="1200" b="1" i="1" u="sng">
                <a:solidFill>
                  <a:srgbClr val="FFFFFF"/>
                </a:solidFill>
              </a:rPr>
              <a:t>Reputa-se agente público</a:t>
            </a:r>
            <a:r>
              <a:rPr lang="pt-BR" sz="1200" i="1">
                <a:solidFill>
                  <a:srgbClr val="FFFFFF"/>
                </a:solidFill>
              </a:rPr>
              <a:t>,</a:t>
            </a:r>
            <a:r>
              <a:rPr lang="pt-BR" sz="1200">
                <a:solidFill>
                  <a:srgbClr val="FFFFFF"/>
                </a:solidFill>
              </a:rPr>
              <a:t> para os efeitos desta lei, </a:t>
            </a:r>
            <a:r>
              <a:rPr lang="pt-BR" sz="1200" b="1" i="1" u="sng">
                <a:solidFill>
                  <a:srgbClr val="FFFFFF"/>
                </a:solidFill>
              </a:rPr>
              <a:t>todo aquele que exerce</a:t>
            </a:r>
            <a:r>
              <a:rPr lang="pt-BR" sz="1200">
                <a:solidFill>
                  <a:srgbClr val="FFFFFF"/>
                </a:solidFill>
              </a:rPr>
              <a:t>, ainda que transitoriamente ou sem remuneração, por eleição, nomeação, designação, contratação ou qualquer outra forma de investidura ou vínculo, </a:t>
            </a:r>
            <a:r>
              <a:rPr lang="pt-BR" sz="1200" b="1" i="1" u="sng">
                <a:solidFill>
                  <a:srgbClr val="FFFFFF"/>
                </a:solidFill>
              </a:rPr>
              <a:t>mandato, cargo, emprego ou função nas entidades mencionadas no artigo anterior.</a:t>
            </a:r>
            <a:endParaRPr sz="1200" b="1" i="1" u="sng">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457200" lvl="0" indent="0" algn="r" rtl="0">
              <a:lnSpc>
                <a:spcPct val="150000"/>
              </a:lnSpc>
              <a:spcBef>
                <a:spcPts val="0"/>
              </a:spcBef>
              <a:spcAft>
                <a:spcPts val="0"/>
              </a:spcAft>
              <a:buNone/>
            </a:pP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24" name="Google Shape;124;p24"/>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1.2 - IRREGULARIDADES CÍVEIS - LEI 8429/92 - IMPROBIDADE ADM</a:t>
            </a:r>
            <a:endParaRPr dirty="0">
              <a:solidFill>
                <a:srgbClr val="FFFFFF"/>
              </a:solidFill>
            </a:endParaRPr>
          </a:p>
          <a:p>
            <a:pPr marL="0" lvl="0" indent="0" algn="l" rtl="0">
              <a:lnSpc>
                <a:spcPct val="150000"/>
              </a:lnSpc>
              <a:spcBef>
                <a:spcPts val="0"/>
              </a:spcBef>
              <a:spcAft>
                <a:spcPts val="0"/>
              </a:spcAft>
              <a:buNone/>
            </a:pPr>
            <a:endParaRPr sz="1100" b="1" dirty="0">
              <a:solidFill>
                <a:srgbClr val="FFFFFF"/>
              </a:solidFill>
            </a:endParaRPr>
          </a:p>
          <a:p>
            <a:pPr marL="0" lvl="0" indent="0" algn="l" rtl="0">
              <a:lnSpc>
                <a:spcPct val="150000"/>
              </a:lnSpc>
              <a:spcBef>
                <a:spcPts val="0"/>
              </a:spcBef>
              <a:spcAft>
                <a:spcPts val="0"/>
              </a:spcAft>
              <a:buNone/>
            </a:pPr>
            <a:r>
              <a:rPr lang="pt-BR" sz="1400" b="1" dirty="0">
                <a:solidFill>
                  <a:srgbClr val="FFFFFF"/>
                </a:solidFill>
              </a:rPr>
              <a:t>Dos Atos de Improbidade Administrativa que Causam Prejuízo ao Erário</a:t>
            </a:r>
            <a:endParaRPr sz="1400" b="1" dirty="0">
              <a:solidFill>
                <a:srgbClr val="FFFFFF"/>
              </a:solidFill>
            </a:endParaRPr>
          </a:p>
          <a:p>
            <a:pPr marL="0" lvl="0" indent="0" algn="l" rtl="0">
              <a:lnSpc>
                <a:spcPct val="150000"/>
              </a:lnSpc>
              <a:spcBef>
                <a:spcPts val="0"/>
              </a:spcBef>
              <a:spcAft>
                <a:spcPts val="0"/>
              </a:spcAft>
              <a:buNone/>
            </a:pPr>
            <a:r>
              <a:rPr lang="pt-BR" sz="1400" dirty="0">
                <a:solidFill>
                  <a:srgbClr val="FFFFFF"/>
                </a:solidFill>
              </a:rPr>
              <a:t>        </a:t>
            </a:r>
            <a:endParaRPr sz="1200" dirty="0">
              <a:solidFill>
                <a:srgbClr val="FFFFFF"/>
              </a:solidFill>
            </a:endParaRPr>
          </a:p>
          <a:p>
            <a:pPr marL="0" lvl="0" indent="0" algn="l" rtl="0">
              <a:lnSpc>
                <a:spcPct val="150000"/>
              </a:lnSpc>
              <a:spcBef>
                <a:spcPts val="0"/>
              </a:spcBef>
              <a:spcAft>
                <a:spcPts val="0"/>
              </a:spcAft>
              <a:buNone/>
            </a:pPr>
            <a:r>
              <a:rPr lang="pt-BR" sz="1500" dirty="0">
                <a:solidFill>
                  <a:srgbClr val="FFFFFF"/>
                </a:solidFill>
              </a:rPr>
              <a:t>Art. 10. Constitui ato de improbidade administrativa que causa lesão ao erário qualquer ação ou omissão, dolosa ou culposa, que enseje perda patrimonial, desvio, apropriação, malbaratamento ou dilapidação dos bens ou haveres das entidades referidas no art. 1º desta lei, e notadamente:</a:t>
            </a:r>
            <a:endParaRPr sz="1500" dirty="0">
              <a:solidFill>
                <a:srgbClr val="FFFFFF"/>
              </a:solidFill>
            </a:endParaRPr>
          </a:p>
          <a:p>
            <a:pPr marL="0" lvl="0" indent="0" algn="l" rtl="0">
              <a:lnSpc>
                <a:spcPct val="150000"/>
              </a:lnSpc>
              <a:spcBef>
                <a:spcPts val="0"/>
              </a:spcBef>
              <a:spcAft>
                <a:spcPts val="0"/>
              </a:spcAft>
              <a:buNone/>
            </a:pPr>
            <a:endParaRPr sz="1500" dirty="0">
              <a:solidFill>
                <a:srgbClr val="FFFFFF"/>
              </a:solidFill>
            </a:endParaRPr>
          </a:p>
          <a:p>
            <a:pPr marL="0" lvl="0" indent="0" algn="l" rtl="0">
              <a:lnSpc>
                <a:spcPct val="150000"/>
              </a:lnSpc>
              <a:spcBef>
                <a:spcPts val="0"/>
              </a:spcBef>
              <a:spcAft>
                <a:spcPts val="0"/>
              </a:spcAft>
              <a:buNone/>
            </a:pPr>
            <a:r>
              <a:rPr lang="pt-BR" sz="1500" dirty="0">
                <a:solidFill>
                  <a:srgbClr val="FFFFFF"/>
                </a:solidFill>
              </a:rPr>
              <a:t> </a:t>
            </a:r>
            <a:r>
              <a:rPr lang="pt-BR" sz="1500" dirty="0" err="1">
                <a:solidFill>
                  <a:srgbClr val="FFFFFF"/>
                </a:solidFill>
              </a:rPr>
              <a:t>I</a:t>
            </a:r>
            <a:r>
              <a:rPr lang="pt-BR" sz="1500" dirty="0">
                <a:solidFill>
                  <a:srgbClr val="FFFFFF"/>
                </a:solidFill>
              </a:rPr>
              <a:t> - facilitar ou concorrer por qualquer forma para a incorporação ao patrimônio particular, de pessoa física ou jurídica, de bens, rendas, verbas ou valores integrantes do acervo patrimonial das entidades mencionadas no art. 1º desta lei;</a:t>
            </a:r>
            <a:endParaRPr sz="15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30" name="Google Shape;130;p25"/>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1.2 - IRREGULARIDADES CÍVEIS - LEI 8429/92 - IMPROBIDADE ADM</a:t>
            </a:r>
            <a:endParaRPr dirty="0">
              <a:solidFill>
                <a:srgbClr val="FFFFFF"/>
              </a:solidFill>
            </a:endParaRPr>
          </a:p>
          <a:p>
            <a:pPr marL="0" lvl="0" indent="0" algn="l" rtl="0">
              <a:lnSpc>
                <a:spcPct val="150000"/>
              </a:lnSpc>
              <a:spcBef>
                <a:spcPts val="0"/>
              </a:spcBef>
              <a:spcAft>
                <a:spcPts val="0"/>
              </a:spcAft>
              <a:buNone/>
            </a:pPr>
            <a:endParaRPr sz="1100" b="1" dirty="0">
              <a:solidFill>
                <a:srgbClr val="FFFFFF"/>
              </a:solidFill>
            </a:endParaRPr>
          </a:p>
          <a:p>
            <a:pPr marL="0" lvl="0" indent="0" algn="l" rtl="0">
              <a:lnSpc>
                <a:spcPct val="150000"/>
              </a:lnSpc>
              <a:spcBef>
                <a:spcPts val="0"/>
              </a:spcBef>
              <a:spcAft>
                <a:spcPts val="0"/>
              </a:spcAft>
              <a:buNone/>
            </a:pPr>
            <a:r>
              <a:rPr lang="pt-BR" sz="1300" b="1" dirty="0">
                <a:solidFill>
                  <a:srgbClr val="FFFFFF"/>
                </a:solidFill>
              </a:rPr>
              <a:t>Dos Atos de Improbidade Administrativa que Atentam Contra os Princípios da Administração Pública</a:t>
            </a:r>
            <a:endParaRPr sz="1300" b="1" dirty="0">
              <a:solidFill>
                <a:srgbClr val="FFFFFF"/>
              </a:solidFill>
            </a:endParaRPr>
          </a:p>
          <a:p>
            <a:pPr marL="0" lvl="0" indent="0" algn="l" rtl="0">
              <a:lnSpc>
                <a:spcPct val="150000"/>
              </a:lnSpc>
              <a:spcBef>
                <a:spcPts val="0"/>
              </a:spcBef>
              <a:spcAft>
                <a:spcPts val="0"/>
              </a:spcAft>
              <a:buNone/>
            </a:pPr>
            <a:endParaRPr sz="1300" dirty="0">
              <a:solidFill>
                <a:srgbClr val="FFFFFF"/>
              </a:solidFill>
            </a:endParaRPr>
          </a:p>
          <a:p>
            <a:pPr marL="0" lvl="0" indent="0" algn="l" rtl="0">
              <a:lnSpc>
                <a:spcPct val="150000"/>
              </a:lnSpc>
              <a:spcBef>
                <a:spcPts val="0"/>
              </a:spcBef>
              <a:spcAft>
                <a:spcPts val="0"/>
              </a:spcAft>
              <a:buNone/>
            </a:pPr>
            <a:r>
              <a:rPr lang="pt-BR" sz="1600" dirty="0">
                <a:solidFill>
                  <a:srgbClr val="FFFFFF"/>
                </a:solidFill>
              </a:rPr>
              <a:t>Art. 11. Constitui ato de improbidade administrativa que atenta contra os princípios da administração pública qualquer ação ou omissão que viole os deveres de honestidade, imparcialidade, legalidade, e lealdade às instituições, e notadamente:</a:t>
            </a:r>
            <a:endParaRPr sz="1600" dirty="0">
              <a:solidFill>
                <a:srgbClr val="FFFFFF"/>
              </a:solidFill>
            </a:endParaRPr>
          </a:p>
          <a:p>
            <a:pPr marL="0" lvl="0" indent="0" algn="l" rtl="0">
              <a:lnSpc>
                <a:spcPct val="150000"/>
              </a:lnSpc>
              <a:spcBef>
                <a:spcPts val="0"/>
              </a:spcBef>
              <a:spcAft>
                <a:spcPts val="0"/>
              </a:spcAft>
              <a:buNone/>
            </a:pPr>
            <a:endParaRPr sz="1600" dirty="0">
              <a:solidFill>
                <a:srgbClr val="FFFFFF"/>
              </a:solidFill>
            </a:endParaRPr>
          </a:p>
          <a:p>
            <a:pPr marL="0" lvl="0" indent="0" algn="l" rtl="0">
              <a:lnSpc>
                <a:spcPct val="150000"/>
              </a:lnSpc>
              <a:spcBef>
                <a:spcPts val="0"/>
              </a:spcBef>
              <a:spcAft>
                <a:spcPts val="0"/>
              </a:spcAft>
              <a:buNone/>
            </a:pPr>
            <a:r>
              <a:rPr lang="pt-BR" sz="1600" dirty="0" err="1">
                <a:solidFill>
                  <a:srgbClr val="FFFFFF"/>
                </a:solidFill>
              </a:rPr>
              <a:t>I</a:t>
            </a:r>
            <a:r>
              <a:rPr lang="pt-BR" sz="1600" dirty="0">
                <a:solidFill>
                  <a:srgbClr val="FFFFFF"/>
                </a:solidFill>
              </a:rPr>
              <a:t> - praticar ato visando fim proibido em lei ou regulamento ou diverso daquele previsto, na regra de competência;</a:t>
            </a:r>
            <a:endParaRPr sz="1600" dirty="0">
              <a:solidFill>
                <a:srgbClr val="FFFFFF"/>
              </a:solidFill>
            </a:endParaRPr>
          </a:p>
          <a:p>
            <a:pPr marL="0" lvl="0" indent="0" algn="l" rtl="0">
              <a:lnSpc>
                <a:spcPct val="150000"/>
              </a:lnSpc>
              <a:spcBef>
                <a:spcPts val="0"/>
              </a:spcBef>
              <a:spcAft>
                <a:spcPts val="0"/>
              </a:spcAft>
              <a:buNone/>
            </a:pPr>
            <a:endParaRPr sz="1400" b="1"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36" name="Google Shape;136;p26"/>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1.2 - IRREGULARIDADES CÍVEIS - LEI 8429/92 - IMPROBIDADE ADM</a:t>
            </a:r>
            <a:endParaRPr dirty="0">
              <a:solidFill>
                <a:srgbClr val="FFFFFF"/>
              </a:solidFill>
            </a:endParaRPr>
          </a:p>
          <a:p>
            <a:pPr marL="0" lvl="0" indent="0" algn="ctr" rtl="0">
              <a:lnSpc>
                <a:spcPct val="150000"/>
              </a:lnSpc>
              <a:spcBef>
                <a:spcPts val="0"/>
              </a:spcBef>
              <a:spcAft>
                <a:spcPts val="0"/>
              </a:spcAft>
              <a:buNone/>
            </a:pPr>
            <a:endParaRPr sz="1400" b="1" dirty="0">
              <a:solidFill>
                <a:srgbClr val="FFFFFF"/>
              </a:solidFill>
            </a:endParaRPr>
          </a:p>
          <a:p>
            <a:pPr marL="0" indent="0" algn="ctr">
              <a:spcBef>
                <a:spcPts val="500"/>
              </a:spcBef>
              <a:buNone/>
            </a:pPr>
            <a:r>
              <a:rPr lang="pt-BR" sz="1400" dirty="0">
                <a:solidFill>
                  <a:srgbClr val="FFFFFF"/>
                </a:solidFill>
              </a:rPr>
              <a:t>AÇÕES CÍVEIS DE IMPROBIDADE ADMINISTRATIVA – REPARAÇÃO TOTAL : </a:t>
            </a:r>
            <a:r>
              <a:rPr lang="pt-BR" sz="1400" dirty="0" err="1">
                <a:solidFill>
                  <a:srgbClr val="FFFFFF"/>
                </a:solidFill>
              </a:rPr>
              <a:t>R</a:t>
            </a:r>
            <a:r>
              <a:rPr lang="pt-BR" sz="1400" dirty="0">
                <a:solidFill>
                  <a:srgbClr val="FFFFFF"/>
                </a:solidFill>
              </a:rPr>
              <a:t>$ 2,5 BILHÕES</a:t>
            </a:r>
          </a:p>
          <a:p>
            <a:pPr marL="0" lvl="0" indent="0" algn="ctr" rtl="0">
              <a:spcBef>
                <a:spcPts val="500"/>
              </a:spcBef>
              <a:spcAft>
                <a:spcPts val="0"/>
              </a:spcAft>
              <a:buNone/>
            </a:pPr>
            <a:endParaRPr sz="1400"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CEVIX - PROCESSO 1019167-10.2017.4.01.3400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ENSEADA/GRADIENTE - PROCESSO 1006513-54.2018.4.01.3400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RG ESTALEIROS - PROCESSO 1017983-19.2017.4.01.3400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SALAS DO ED. OAB/DF - PROCESSO 1017685-27.2017.4.01.3400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GLOBAL EQUITY - PROCESSO A  AUTUAR</a:t>
            </a:r>
            <a:endParaRPr sz="1400"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l" rtl="0">
              <a:lnSpc>
                <a:spcPct val="150000"/>
              </a:lnSpc>
              <a:spcBef>
                <a:spcPts val="0"/>
              </a:spcBef>
              <a:spcAft>
                <a:spcPts val="0"/>
              </a:spcAft>
              <a:buNone/>
            </a:pPr>
            <a:endParaRPr sz="1300" b="1"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42" name="Google Shape;142;p27"/>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a:solidFill>
                <a:srgbClr val="FFFFFF"/>
              </a:solidFill>
            </a:endParaRPr>
          </a:p>
          <a:p>
            <a:pPr marL="457200" lvl="0" indent="0" algn="ctr" rtl="0">
              <a:lnSpc>
                <a:spcPct val="150000"/>
              </a:lnSpc>
              <a:spcBef>
                <a:spcPts val="0"/>
              </a:spcBef>
              <a:spcAft>
                <a:spcPts val="0"/>
              </a:spcAft>
              <a:buNone/>
            </a:pPr>
            <a:r>
              <a:rPr lang="pt-BR">
                <a:solidFill>
                  <a:srgbClr val="FFFFFF"/>
                </a:solidFill>
              </a:rPr>
              <a:t>1.3 - IRREGULARIDADES PENAIS - LEI 7492/86 - </a:t>
            </a:r>
            <a:endParaRPr>
              <a:solidFill>
                <a:srgbClr val="FFFFFF"/>
              </a:solidFill>
            </a:endParaRPr>
          </a:p>
          <a:p>
            <a:pPr marL="457200" lvl="0" indent="0" algn="ctr" rtl="0">
              <a:lnSpc>
                <a:spcPct val="150000"/>
              </a:lnSpc>
              <a:spcBef>
                <a:spcPts val="0"/>
              </a:spcBef>
              <a:spcAft>
                <a:spcPts val="0"/>
              </a:spcAft>
              <a:buNone/>
            </a:pPr>
            <a:r>
              <a:rPr lang="pt-BR">
                <a:solidFill>
                  <a:srgbClr val="FFFFFF"/>
                </a:solidFill>
              </a:rPr>
              <a:t>CRIMES CONTRA O SISTEMA FINANCEIRO (COLARINHO BRANCO)</a:t>
            </a:r>
            <a:endParaRPr>
              <a:solidFill>
                <a:srgbClr val="FFFFFF"/>
              </a:solidFill>
            </a:endParaRPr>
          </a:p>
          <a:p>
            <a:pPr marL="0" lvl="0" indent="0" algn="ctr" rtl="0">
              <a:lnSpc>
                <a:spcPct val="150000"/>
              </a:lnSpc>
              <a:spcBef>
                <a:spcPts val="0"/>
              </a:spcBef>
              <a:spcAft>
                <a:spcPts val="0"/>
              </a:spcAft>
              <a:buNone/>
            </a:pPr>
            <a:endParaRPr sz="1400" b="1">
              <a:solidFill>
                <a:srgbClr val="FFFFFF"/>
              </a:solidFill>
            </a:endParaRPr>
          </a:p>
          <a:p>
            <a:pPr marL="0" lvl="0" indent="0" algn="just" rtl="0">
              <a:spcBef>
                <a:spcPts val="0"/>
              </a:spcBef>
              <a:spcAft>
                <a:spcPts val="0"/>
              </a:spcAft>
              <a:buNone/>
            </a:pPr>
            <a:r>
              <a:rPr lang="pt-BR" sz="1300">
                <a:solidFill>
                  <a:srgbClr val="FFFFFF"/>
                </a:solidFill>
              </a:rPr>
              <a:t>Art. 1º </a:t>
            </a:r>
            <a:r>
              <a:rPr lang="pt-BR" sz="1300" b="1" i="1" u="sng">
                <a:solidFill>
                  <a:srgbClr val="FFFFFF"/>
                </a:solidFill>
              </a:rPr>
              <a:t>Considera-se instituição financeira,</a:t>
            </a:r>
            <a:r>
              <a:rPr lang="pt-BR" sz="1300">
                <a:solidFill>
                  <a:srgbClr val="FFFFFF"/>
                </a:solidFill>
              </a:rPr>
              <a:t> para efeito desta lei, a pessoa jurídica de direito público ou privado, que tenha como atividade principal ou acessória, cumulativamente ou não, </a:t>
            </a:r>
            <a:r>
              <a:rPr lang="pt-BR" sz="1300" b="1" i="1" u="sng">
                <a:solidFill>
                  <a:srgbClr val="FFFFFF"/>
                </a:solidFill>
              </a:rPr>
              <a:t>a captação, intermediação ou aplicação de recursos financeiros de terceiros</a:t>
            </a:r>
            <a:r>
              <a:rPr lang="pt-BR" sz="1300">
                <a:solidFill>
                  <a:srgbClr val="FFFFFF"/>
                </a:solidFill>
              </a:rPr>
              <a:t>, em moeda nacional ou estrangeira, ou a custódia, emissão, distribuição, negociação, intermediação ou administração de valores mobiliários.</a:t>
            </a:r>
            <a:endParaRPr sz="1300">
              <a:solidFill>
                <a:srgbClr val="FFFFFF"/>
              </a:solidFill>
            </a:endParaRPr>
          </a:p>
          <a:p>
            <a:pPr marL="0" lvl="0" indent="0" algn="just" rtl="0">
              <a:spcBef>
                <a:spcPts val="0"/>
              </a:spcBef>
              <a:spcAft>
                <a:spcPts val="0"/>
              </a:spcAft>
              <a:buNone/>
            </a:pPr>
            <a:endParaRPr sz="1300">
              <a:solidFill>
                <a:srgbClr val="FFFFFF"/>
              </a:solidFill>
            </a:endParaRPr>
          </a:p>
          <a:p>
            <a:pPr marL="0" lvl="0" indent="0" algn="just" rtl="0">
              <a:spcBef>
                <a:spcPts val="0"/>
              </a:spcBef>
              <a:spcAft>
                <a:spcPts val="0"/>
              </a:spcAft>
              <a:buNone/>
            </a:pPr>
            <a:r>
              <a:rPr lang="pt-BR" sz="1300">
                <a:solidFill>
                  <a:srgbClr val="FFFFFF"/>
                </a:solidFill>
              </a:rPr>
              <a:t>Parágrafo único. Equipara-se à instituição financeira:</a:t>
            </a:r>
            <a:endParaRPr sz="1300">
              <a:solidFill>
                <a:srgbClr val="FFFFFF"/>
              </a:solidFill>
            </a:endParaRPr>
          </a:p>
          <a:p>
            <a:pPr marL="0" lvl="0" indent="0" algn="just" rtl="0">
              <a:spcBef>
                <a:spcPts val="0"/>
              </a:spcBef>
              <a:spcAft>
                <a:spcPts val="0"/>
              </a:spcAft>
              <a:buNone/>
            </a:pPr>
            <a:endParaRPr sz="1300">
              <a:solidFill>
                <a:srgbClr val="FFFFFF"/>
              </a:solidFill>
            </a:endParaRPr>
          </a:p>
          <a:p>
            <a:pPr marL="0" lvl="0" indent="0" algn="just" rtl="0">
              <a:spcBef>
                <a:spcPts val="0"/>
              </a:spcBef>
              <a:spcAft>
                <a:spcPts val="0"/>
              </a:spcAft>
              <a:buNone/>
            </a:pPr>
            <a:r>
              <a:rPr lang="pt-BR" sz="1300">
                <a:solidFill>
                  <a:srgbClr val="FFFFFF"/>
                </a:solidFill>
              </a:rPr>
              <a:t>I - </a:t>
            </a:r>
            <a:r>
              <a:rPr lang="pt-BR" sz="1300" b="1" i="1" u="sng">
                <a:solidFill>
                  <a:srgbClr val="FFFFFF"/>
                </a:solidFill>
              </a:rPr>
              <a:t>a pessoa jurídica que capte ou administre</a:t>
            </a:r>
            <a:r>
              <a:rPr lang="pt-BR" sz="1300">
                <a:solidFill>
                  <a:srgbClr val="FFFFFF"/>
                </a:solidFill>
              </a:rPr>
              <a:t> seguros, câmbio, consórcio, capitalização ou qualquer tipo de poupança, </a:t>
            </a:r>
            <a:r>
              <a:rPr lang="pt-BR" sz="1300" b="1" i="1" u="sng">
                <a:solidFill>
                  <a:srgbClr val="FFFFFF"/>
                </a:solidFill>
              </a:rPr>
              <a:t>ou recursos de terceiros</a:t>
            </a:r>
            <a:r>
              <a:rPr lang="pt-BR" sz="1300">
                <a:solidFill>
                  <a:srgbClr val="FFFFFF"/>
                </a:solidFill>
              </a:rPr>
              <a:t>;</a:t>
            </a:r>
            <a:endParaRPr sz="1300">
              <a:solidFill>
                <a:srgbClr val="FFFFFF"/>
              </a:solidFill>
            </a:endParaRPr>
          </a:p>
          <a:p>
            <a:pPr marL="0" lvl="0" indent="0" algn="ctr" rtl="0">
              <a:spcBef>
                <a:spcPts val="0"/>
              </a:spcBef>
              <a:spcAft>
                <a:spcPts val="0"/>
              </a:spcAft>
              <a:buNone/>
            </a:pPr>
            <a:endParaRPr sz="1400">
              <a:solidFill>
                <a:srgbClr val="FFFFFF"/>
              </a:solidFill>
            </a:endParaRPr>
          </a:p>
          <a:p>
            <a:pPr marL="0" lvl="0" indent="0" algn="l" rtl="0">
              <a:lnSpc>
                <a:spcPct val="150000"/>
              </a:lnSpc>
              <a:spcBef>
                <a:spcPts val="0"/>
              </a:spcBef>
              <a:spcAft>
                <a:spcPts val="0"/>
              </a:spcAft>
              <a:buNone/>
            </a:pPr>
            <a:endParaRPr sz="1300" b="1">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457200" lvl="0" indent="0" algn="r" rtl="0">
              <a:lnSpc>
                <a:spcPct val="150000"/>
              </a:lnSpc>
              <a:spcBef>
                <a:spcPts val="0"/>
              </a:spcBef>
              <a:spcAft>
                <a:spcPts val="0"/>
              </a:spcAft>
              <a:buNone/>
            </a:pP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48" name="Google Shape;148;p28"/>
          <p:cNvSpPr txBox="1">
            <a:spLocks noGrp="1"/>
          </p:cNvSpPr>
          <p:nvPr>
            <p:ph type="body" idx="1"/>
          </p:nvPr>
        </p:nvSpPr>
        <p:spPr>
          <a:xfrm>
            <a:off x="311700" y="1169256"/>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r>
              <a:rPr lang="pt-BR">
                <a:solidFill>
                  <a:srgbClr val="FFFFFF"/>
                </a:solidFill>
              </a:rPr>
              <a:t>1.3 - IRREGULARIDADES PENAIS - LEI 7492/86 - </a:t>
            </a:r>
            <a:endParaRPr>
              <a:solidFill>
                <a:srgbClr val="FFFFFF"/>
              </a:solidFill>
            </a:endParaRPr>
          </a:p>
          <a:p>
            <a:pPr marL="457200" lvl="0" indent="0" algn="ctr" rtl="0">
              <a:lnSpc>
                <a:spcPct val="150000"/>
              </a:lnSpc>
              <a:spcBef>
                <a:spcPts val="0"/>
              </a:spcBef>
              <a:spcAft>
                <a:spcPts val="0"/>
              </a:spcAft>
              <a:buNone/>
            </a:pPr>
            <a:r>
              <a:rPr lang="pt-BR">
                <a:solidFill>
                  <a:srgbClr val="FFFFFF"/>
                </a:solidFill>
              </a:rPr>
              <a:t>CRIMES CONTRA O SISTEMA FINANCEIRO (COLARINHO BRANCO)</a:t>
            </a:r>
            <a:endParaRPr>
              <a:solidFill>
                <a:srgbClr val="FFFFFF"/>
              </a:solidFill>
            </a:endParaRPr>
          </a:p>
          <a:p>
            <a:pPr marL="0" lvl="0" indent="0" algn="ctr" rtl="0">
              <a:lnSpc>
                <a:spcPct val="150000"/>
              </a:lnSpc>
              <a:spcBef>
                <a:spcPts val="0"/>
              </a:spcBef>
              <a:spcAft>
                <a:spcPts val="0"/>
              </a:spcAft>
              <a:buNone/>
            </a:pPr>
            <a:endParaRPr sz="1000" b="1">
              <a:solidFill>
                <a:srgbClr val="FFFFFF"/>
              </a:solidFill>
            </a:endParaRPr>
          </a:p>
          <a:p>
            <a:pPr marL="0" lvl="0" indent="0" algn="ctr" rtl="0">
              <a:spcBef>
                <a:spcPts val="0"/>
              </a:spcBef>
              <a:spcAft>
                <a:spcPts val="0"/>
              </a:spcAft>
              <a:buNone/>
            </a:pPr>
            <a:r>
              <a:rPr lang="pt-BR" sz="1400">
                <a:solidFill>
                  <a:srgbClr val="FFFFFF"/>
                </a:solidFill>
              </a:rPr>
              <a:t> DOS CRIMES CONTRA O SISTEMA FINANCEIRO NACIONAL</a:t>
            </a:r>
            <a:endParaRPr sz="1400">
              <a:solidFill>
                <a:srgbClr val="FFFFFF"/>
              </a:solidFill>
            </a:endParaRPr>
          </a:p>
          <a:p>
            <a:pPr marL="0" lvl="0" indent="0" algn="l" rtl="0">
              <a:spcBef>
                <a:spcPts val="0"/>
              </a:spcBef>
              <a:spcAft>
                <a:spcPts val="0"/>
              </a:spcAft>
              <a:buNone/>
            </a:pPr>
            <a:endParaRPr sz="1000">
              <a:solidFill>
                <a:srgbClr val="FFFFFF"/>
              </a:solidFill>
            </a:endParaRPr>
          </a:p>
          <a:p>
            <a:pPr marL="0" lvl="0" indent="0" algn="just" rtl="0">
              <a:spcBef>
                <a:spcPts val="0"/>
              </a:spcBef>
              <a:spcAft>
                <a:spcPts val="0"/>
              </a:spcAft>
              <a:buNone/>
            </a:pPr>
            <a:r>
              <a:rPr lang="pt-BR" sz="1000">
                <a:solidFill>
                  <a:srgbClr val="FFFFFF"/>
                </a:solidFill>
              </a:rPr>
              <a:t> </a:t>
            </a:r>
            <a:r>
              <a:rPr lang="pt-BR" sz="1200">
                <a:solidFill>
                  <a:srgbClr val="FFFFFF"/>
                </a:solidFill>
              </a:rPr>
              <a:t>Art. 4º Gerir fraudulentamente instituição financeira - Pena - Reclusão, de 3 (três) a 12 (doze) anos, e multa.</a:t>
            </a:r>
            <a:endParaRPr sz="1200">
              <a:solidFill>
                <a:srgbClr val="FFFFFF"/>
              </a:solidFill>
            </a:endParaRPr>
          </a:p>
          <a:p>
            <a:pPr marL="0" lvl="0" indent="0" algn="just" rtl="0">
              <a:spcBef>
                <a:spcPts val="0"/>
              </a:spcBef>
              <a:spcAft>
                <a:spcPts val="0"/>
              </a:spcAft>
              <a:buNone/>
            </a:pPr>
            <a:r>
              <a:rPr lang="pt-BR" sz="1200">
                <a:solidFill>
                  <a:srgbClr val="FFFFFF"/>
                </a:solidFill>
              </a:rPr>
              <a:t> </a:t>
            </a:r>
            <a:br>
              <a:rPr lang="pt-BR" sz="1200">
                <a:solidFill>
                  <a:srgbClr val="FFFFFF"/>
                </a:solidFill>
              </a:rPr>
            </a:br>
            <a:r>
              <a:rPr lang="pt-BR" sz="1200">
                <a:solidFill>
                  <a:srgbClr val="FFFFFF"/>
                </a:solidFill>
              </a:rPr>
              <a:t>Parágrafo único. Se a gestão é temerária - Pena - Reclusão, de 2 (dois) a 8 (oito) anos, e multa.</a:t>
            </a:r>
            <a:endParaRPr sz="1200">
              <a:solidFill>
                <a:srgbClr val="FFFFFF"/>
              </a:solidFill>
            </a:endParaRPr>
          </a:p>
          <a:p>
            <a:pPr marL="0" lvl="0" indent="0" algn="just" rtl="0">
              <a:spcBef>
                <a:spcPts val="0"/>
              </a:spcBef>
              <a:spcAft>
                <a:spcPts val="0"/>
              </a:spcAft>
              <a:buNone/>
            </a:pPr>
            <a:r>
              <a:rPr lang="pt-BR" sz="1200">
                <a:solidFill>
                  <a:srgbClr val="FFFFFF"/>
                </a:solidFill>
              </a:rPr>
              <a:t> </a:t>
            </a:r>
            <a:endParaRPr sz="1200">
              <a:solidFill>
                <a:srgbClr val="FFFFFF"/>
              </a:solidFill>
            </a:endParaRPr>
          </a:p>
          <a:p>
            <a:pPr marL="0" lvl="0" indent="0" algn="just" rtl="0">
              <a:spcBef>
                <a:spcPts val="0"/>
              </a:spcBef>
              <a:spcAft>
                <a:spcPts val="0"/>
              </a:spcAft>
              <a:buNone/>
            </a:pPr>
            <a:r>
              <a:rPr lang="pt-BR" sz="1200">
                <a:solidFill>
                  <a:srgbClr val="FFFFFF"/>
                </a:solidFill>
              </a:rPr>
              <a:t>Art. 5º Apropriar-se, quaisquer das pessoas mencionadas no art. 25 desta lei, de dinheiro, título, valor ou qualquer outro bem móvel de que tem a posse, ou desviá-lo em proveito próprio ou alheio - Pena - Reclusão, de 2 (dois) a 6 (seis) anos, e multa.</a:t>
            </a:r>
            <a:endParaRPr sz="1200">
              <a:solidFill>
                <a:srgbClr val="FFFFFF"/>
              </a:solidFill>
            </a:endParaRPr>
          </a:p>
          <a:p>
            <a:pPr marL="0" lvl="0" indent="0" algn="just" rtl="0">
              <a:spcBef>
                <a:spcPts val="0"/>
              </a:spcBef>
              <a:spcAft>
                <a:spcPts val="0"/>
              </a:spcAft>
              <a:buNone/>
            </a:pPr>
            <a:endParaRPr sz="1200">
              <a:solidFill>
                <a:srgbClr val="FFFFFF"/>
              </a:solidFill>
            </a:endParaRPr>
          </a:p>
          <a:p>
            <a:pPr marL="0" lvl="0" indent="0" algn="just" rtl="0">
              <a:spcBef>
                <a:spcPts val="0"/>
              </a:spcBef>
              <a:spcAft>
                <a:spcPts val="0"/>
              </a:spcAft>
              <a:buNone/>
            </a:pPr>
            <a:r>
              <a:rPr lang="pt-BR" sz="1200">
                <a:solidFill>
                  <a:srgbClr val="FFFFFF"/>
                </a:solidFill>
              </a:rPr>
              <a:t>Art. 7º Emitir, oferecer ou negociar, de qualquer modo, títulos ou valores mobiliários:</a:t>
            </a:r>
            <a:endParaRPr sz="1200">
              <a:solidFill>
                <a:srgbClr val="FFFFFF"/>
              </a:solidFill>
            </a:endParaRPr>
          </a:p>
          <a:p>
            <a:pPr marL="0" lvl="0" indent="0" algn="just" rtl="0">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r>
              <a:rPr lang="pt-BR" sz="1200">
                <a:solidFill>
                  <a:srgbClr val="FFFFFF"/>
                </a:solidFill>
              </a:rPr>
              <a:t> III - sem lastro ou garantia suficientes, nos termos da legislação - Pena - Reclusão, de 2 (dois) a 8 (oito) anos, e multa.</a:t>
            </a:r>
            <a:endParaRPr sz="1200">
              <a:solidFill>
                <a:srgbClr val="FFFFFF"/>
              </a:solidFill>
            </a:endParaRPr>
          </a:p>
          <a:p>
            <a:pPr marL="0" lvl="0" indent="0" algn="l" rtl="0">
              <a:lnSpc>
                <a:spcPct val="150000"/>
              </a:lnSpc>
              <a:spcBef>
                <a:spcPts val="0"/>
              </a:spcBef>
              <a:spcAft>
                <a:spcPts val="0"/>
              </a:spcAft>
              <a:buNone/>
            </a:pPr>
            <a:endParaRPr sz="10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457200" lvl="0" indent="0" algn="r" rtl="0">
              <a:lnSpc>
                <a:spcPct val="150000"/>
              </a:lnSpc>
              <a:spcBef>
                <a:spcPts val="0"/>
              </a:spcBef>
              <a:spcAft>
                <a:spcPts val="0"/>
              </a:spcAft>
              <a:buNone/>
            </a:pP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54" name="Google Shape;154;p29"/>
          <p:cNvSpPr txBox="1">
            <a:spLocks noGrp="1"/>
          </p:cNvSpPr>
          <p:nvPr>
            <p:ph type="body" idx="1"/>
          </p:nvPr>
        </p:nvSpPr>
        <p:spPr>
          <a:xfrm>
            <a:off x="311700" y="1169256"/>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r>
              <a:rPr lang="pt-BR" dirty="0">
                <a:solidFill>
                  <a:srgbClr val="FFFFFF"/>
                </a:solidFill>
              </a:rPr>
              <a:t>1.3 - IRREGULARIDADES PENAIS - LEI 7492/86 - </a:t>
            </a:r>
            <a:endParaRPr dirty="0">
              <a:solidFill>
                <a:srgbClr val="FFFFFF"/>
              </a:solidFill>
            </a:endParaRPr>
          </a:p>
          <a:p>
            <a:pPr marL="457200" lvl="0" indent="0" algn="ctr" rtl="0">
              <a:lnSpc>
                <a:spcPct val="150000"/>
              </a:lnSpc>
              <a:spcBef>
                <a:spcPts val="0"/>
              </a:spcBef>
              <a:spcAft>
                <a:spcPts val="0"/>
              </a:spcAft>
              <a:buNone/>
            </a:pPr>
            <a:r>
              <a:rPr lang="pt-BR" dirty="0">
                <a:solidFill>
                  <a:srgbClr val="FFFFFF"/>
                </a:solidFill>
              </a:rPr>
              <a:t>CRIMES CONTRA O SISTEMA FINANCEIRO (COLARINHO BRANCO)</a:t>
            </a:r>
            <a:endParaRPr dirty="0">
              <a:solidFill>
                <a:srgbClr val="FFFFFF"/>
              </a:solidFill>
            </a:endParaRPr>
          </a:p>
          <a:p>
            <a:pPr marL="0" lvl="0" indent="0" algn="ctr" rtl="0">
              <a:lnSpc>
                <a:spcPct val="150000"/>
              </a:lnSpc>
              <a:spcBef>
                <a:spcPts val="0"/>
              </a:spcBef>
              <a:spcAft>
                <a:spcPts val="0"/>
              </a:spcAft>
              <a:buNone/>
            </a:pPr>
            <a:endParaRPr sz="1000" b="1" dirty="0">
              <a:solidFill>
                <a:srgbClr val="FFFFFF"/>
              </a:solidFill>
            </a:endParaRPr>
          </a:p>
          <a:p>
            <a:pPr marL="0" lvl="0" indent="0" algn="ctr" rtl="0">
              <a:spcBef>
                <a:spcPts val="0"/>
              </a:spcBef>
              <a:spcAft>
                <a:spcPts val="0"/>
              </a:spcAft>
              <a:buNone/>
            </a:pPr>
            <a:r>
              <a:rPr lang="pt-BR" sz="1400" dirty="0">
                <a:solidFill>
                  <a:srgbClr val="FFFFFF"/>
                </a:solidFill>
              </a:rPr>
              <a:t>AÇÕES PENAIS:</a:t>
            </a:r>
          </a:p>
          <a:p>
            <a:pPr marL="0" lvl="0" indent="0" algn="ctr" rtl="0">
              <a:spcBef>
                <a:spcPts val="0"/>
              </a:spcBef>
              <a:spcAft>
                <a:spcPts val="0"/>
              </a:spcAft>
              <a:buNone/>
            </a:pP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CEVIX - PROCESSO 0023307-07.2017.4.01.3400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ENSEADA/GRADIENTE - PROCESSO 1005186-74.2018.4.01.3400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RG ESTALEIROS - PROCESSO 1019222-24.2018.4.01.3400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SALAS DO ED. OAB/DF - PROCESSO 1023258-12.2018.4.01.3400</a:t>
            </a:r>
            <a:endParaRPr sz="1400" dirty="0">
              <a:solidFill>
                <a:srgbClr val="FFFFFF"/>
              </a:solidFill>
            </a:endParaRPr>
          </a:p>
          <a:p>
            <a:pPr marL="0" lvl="0" indent="0" algn="ctr" rtl="0">
              <a:spcBef>
                <a:spcPts val="500"/>
              </a:spcBef>
              <a:spcAft>
                <a:spcPts val="0"/>
              </a:spcAft>
              <a:buNone/>
            </a:pPr>
            <a:r>
              <a:rPr lang="pt-BR" sz="1400" dirty="0">
                <a:solidFill>
                  <a:srgbClr val="FFFFFF"/>
                </a:solidFill>
              </a:rPr>
              <a:t>FIP GLOBAL EQUITY - PROCESSO 001001842-51.2019.4.01.3400**</a:t>
            </a:r>
            <a:endParaRPr sz="1400"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ctr" rtl="0">
              <a:spcBef>
                <a:spcPts val="500"/>
              </a:spcBef>
              <a:spcAft>
                <a:spcPts val="0"/>
              </a:spcAft>
              <a:buNone/>
            </a:pPr>
            <a:r>
              <a:rPr lang="pt-BR" sz="1400" dirty="0">
                <a:solidFill>
                  <a:srgbClr val="FFFFFF"/>
                </a:solidFill>
              </a:rPr>
              <a:t>(**OBS: AGUARDANDO A MANIFESTAÇÃO DA JUSTIÇA PELO ACEITE DA DENÚNCIA)</a:t>
            </a:r>
            <a:endParaRPr sz="1400"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ctr" rtl="0">
              <a:spcBef>
                <a:spcPts val="500"/>
              </a:spcBef>
              <a:spcAft>
                <a:spcPts val="0"/>
              </a:spcAft>
              <a:buNone/>
            </a:pPr>
            <a:r>
              <a:rPr lang="pt-BR" sz="1400" dirty="0">
                <a:solidFill>
                  <a:srgbClr val="FFFFFF"/>
                </a:solidFill>
              </a:rPr>
              <a:t> </a:t>
            </a:r>
            <a:endParaRPr sz="10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60" name="Google Shape;160;p30"/>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2000" dirty="0">
              <a:solidFill>
                <a:srgbClr val="FFFFFF"/>
              </a:solidFill>
            </a:endParaRPr>
          </a:p>
          <a:p>
            <a:pPr marL="457200" lvl="0" indent="0" algn="ctr" rtl="0">
              <a:lnSpc>
                <a:spcPct val="150000"/>
              </a:lnSpc>
              <a:spcBef>
                <a:spcPts val="0"/>
              </a:spcBef>
              <a:spcAft>
                <a:spcPts val="0"/>
              </a:spcAft>
              <a:buNone/>
            </a:pPr>
            <a:r>
              <a:rPr lang="pt-BR" sz="2000" dirty="0">
                <a:solidFill>
                  <a:srgbClr val="FFFFFF"/>
                </a:solidFill>
              </a:rPr>
              <a:t>PARTE 2 - REGULAÇÃO FRÁGIL</a:t>
            </a:r>
            <a:endParaRPr sz="2000" dirty="0">
              <a:solidFill>
                <a:srgbClr val="FFFFFF"/>
              </a:solidFill>
            </a:endParaRPr>
          </a:p>
          <a:p>
            <a:pPr marL="457200" lvl="0" indent="-330200" rtl="0">
              <a:spcBef>
                <a:spcPts val="1800"/>
              </a:spcBef>
              <a:spcAft>
                <a:spcPts val="0"/>
              </a:spcAft>
              <a:buClr>
                <a:srgbClr val="FFFFFF"/>
              </a:buClr>
              <a:buSzPts val="1600"/>
              <a:buAutoNum type="arabicPeriod"/>
            </a:pPr>
            <a:r>
              <a:rPr lang="pt-BR" sz="1600" dirty="0">
                <a:solidFill>
                  <a:srgbClr val="FFFFFF"/>
                </a:solidFill>
              </a:rPr>
              <a:t>SUPREMACIA DECISÓRIA DAS PATROCINADORAS (LC 109, ART 35);</a:t>
            </a:r>
            <a:br>
              <a:rPr lang="pt-BR" sz="1600" dirty="0">
                <a:solidFill>
                  <a:srgbClr val="FFFFFF"/>
                </a:solidFill>
              </a:rPr>
            </a:br>
            <a:endParaRPr sz="1600" dirty="0">
              <a:solidFill>
                <a:srgbClr val="FFFFFF"/>
              </a:solidFill>
            </a:endParaRPr>
          </a:p>
          <a:p>
            <a:pPr marL="457200" lvl="0" indent="-330200" rtl="0">
              <a:spcBef>
                <a:spcPts val="0"/>
              </a:spcBef>
              <a:spcAft>
                <a:spcPts val="0"/>
              </a:spcAft>
              <a:buClr>
                <a:srgbClr val="FFFFFF"/>
              </a:buClr>
              <a:buSzPts val="1600"/>
              <a:buAutoNum type="arabicPeriod"/>
            </a:pPr>
            <a:r>
              <a:rPr lang="pt-BR" sz="1600" dirty="0">
                <a:solidFill>
                  <a:srgbClr val="FFFFFF"/>
                </a:solidFill>
              </a:rPr>
              <a:t>OPACIDADE TOLERADA (CF, ART 202, §1);</a:t>
            </a:r>
            <a:br>
              <a:rPr lang="pt-BR" sz="1600" dirty="0">
                <a:solidFill>
                  <a:srgbClr val="FFFFFF"/>
                </a:solidFill>
              </a:rPr>
            </a:br>
            <a:endParaRPr sz="1600" dirty="0">
              <a:solidFill>
                <a:srgbClr val="FFFFFF"/>
              </a:solidFill>
            </a:endParaRPr>
          </a:p>
          <a:p>
            <a:pPr marL="457200" lvl="0" indent="-330200" rtl="0">
              <a:spcBef>
                <a:spcPts val="0"/>
              </a:spcBef>
              <a:spcAft>
                <a:spcPts val="0"/>
              </a:spcAft>
              <a:buClr>
                <a:srgbClr val="FFFFFF"/>
              </a:buClr>
              <a:buSzPts val="1600"/>
              <a:buAutoNum type="arabicPeriod"/>
            </a:pPr>
            <a:r>
              <a:rPr lang="pt-BR" sz="1600" dirty="0">
                <a:solidFill>
                  <a:srgbClr val="FFFFFF"/>
                </a:solidFill>
              </a:rPr>
              <a:t>RECORRÊNCIA DE CONFLITOS DE INTERESSE (LC 109, ART 71);</a:t>
            </a:r>
            <a:br>
              <a:rPr lang="pt-BR" sz="1600" dirty="0">
                <a:solidFill>
                  <a:srgbClr val="FFFFFF"/>
                </a:solidFill>
              </a:rPr>
            </a:br>
            <a:endParaRPr sz="1600" dirty="0">
              <a:solidFill>
                <a:srgbClr val="FFFFFF"/>
              </a:solidFill>
            </a:endParaRPr>
          </a:p>
          <a:p>
            <a:pPr marL="457200" lvl="0" indent="-330200" rtl="0">
              <a:spcBef>
                <a:spcPts val="0"/>
              </a:spcBef>
              <a:spcAft>
                <a:spcPts val="0"/>
              </a:spcAft>
              <a:buClr>
                <a:srgbClr val="FFFFFF"/>
              </a:buClr>
              <a:buSzPts val="1600"/>
              <a:buAutoNum type="arabicPeriod"/>
            </a:pPr>
            <a:r>
              <a:rPr lang="pt-BR" sz="1600" dirty="0">
                <a:solidFill>
                  <a:srgbClr val="FFFFFF"/>
                </a:solidFill>
              </a:rPr>
              <a:t>SANÇÕES ADMINISTRATIVAS BRANDAS (DEC 4942/2003);</a:t>
            </a:r>
            <a:br>
              <a:rPr lang="pt-BR" sz="1600" dirty="0">
                <a:solidFill>
                  <a:srgbClr val="FFFFFF"/>
                </a:solidFill>
              </a:rPr>
            </a:br>
            <a:endParaRPr sz="1600" dirty="0">
              <a:solidFill>
                <a:srgbClr val="FFFFFF"/>
              </a:solidFill>
            </a:endParaRPr>
          </a:p>
          <a:p>
            <a:pPr marL="457200" lvl="0" indent="-330200" rtl="0">
              <a:spcBef>
                <a:spcPts val="0"/>
              </a:spcBef>
              <a:spcAft>
                <a:spcPts val="0"/>
              </a:spcAft>
              <a:buClr>
                <a:srgbClr val="FFFFFF"/>
              </a:buClr>
              <a:buSzPts val="1600"/>
              <a:buAutoNum type="arabicPeriod"/>
            </a:pPr>
            <a:r>
              <a:rPr lang="pt-BR" sz="1600" dirty="0">
                <a:solidFill>
                  <a:srgbClr val="FFFFFF"/>
                </a:solidFill>
              </a:rPr>
              <a:t>RISCOS DE LIQUIDEZ/SOLVÊNCIA SEM SANÇÃO (DEC 4942/2003)</a:t>
            </a:r>
            <a:br>
              <a:rPr lang="pt-BR" sz="1600" dirty="0">
                <a:solidFill>
                  <a:srgbClr val="FFFFFF"/>
                </a:solidFill>
              </a:rPr>
            </a:br>
            <a:endParaRPr sz="1600" dirty="0">
              <a:solidFill>
                <a:srgbClr val="FFFFFF"/>
              </a:solidFill>
            </a:endParaRPr>
          </a:p>
          <a:p>
            <a:pPr marL="457200" lvl="0" indent="0" algn="ctr" rtl="0">
              <a:spcBef>
                <a:spcPts val="1800"/>
              </a:spcBef>
              <a:spcAft>
                <a:spcPts val="0"/>
              </a:spcAft>
              <a:buNone/>
            </a:pPr>
            <a:endParaRPr sz="1100" b="1" dirty="0">
              <a:solidFill>
                <a:srgbClr val="FFFFFF"/>
              </a:solidFill>
            </a:endParaRPr>
          </a:p>
          <a:p>
            <a:pPr marL="0" lvl="0" indent="0" algn="ctr" rtl="0">
              <a:spcBef>
                <a:spcPts val="1800"/>
              </a:spcBef>
              <a:spcAft>
                <a:spcPts val="0"/>
              </a:spcAft>
              <a:buNone/>
            </a:pPr>
            <a:endParaRPr dirty="0">
              <a:solidFill>
                <a:srgbClr val="FFFFFF"/>
              </a:solidFill>
            </a:endParaRPr>
          </a:p>
          <a:p>
            <a:pPr marL="0" lvl="0" indent="0" algn="ctr" rtl="0">
              <a:spcBef>
                <a:spcPts val="500"/>
              </a:spcBef>
              <a:spcAft>
                <a:spcPts val="0"/>
              </a:spcAft>
              <a:buNone/>
            </a:pPr>
            <a:endParaRPr dirty="0">
              <a:solidFill>
                <a:srgbClr val="FFFFFF"/>
              </a:solidFill>
            </a:endParaRPr>
          </a:p>
          <a:p>
            <a:pPr marL="0" lvl="0" indent="0" algn="ctr" rtl="0">
              <a:spcBef>
                <a:spcPts val="500"/>
              </a:spcBef>
              <a:spcAft>
                <a:spcPts val="0"/>
              </a:spcAft>
              <a:buNone/>
            </a:pPr>
            <a:endParaRPr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l" rtl="0">
              <a:lnSpc>
                <a:spcPct val="150000"/>
              </a:lnSpc>
              <a:spcBef>
                <a:spcPts val="0"/>
              </a:spcBef>
              <a:spcAft>
                <a:spcPts val="0"/>
              </a:spcAft>
              <a:buNone/>
            </a:pPr>
            <a:endParaRPr sz="1300" b="1"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pt-BR" sz="2200">
                <a:solidFill>
                  <a:srgbClr val="FFFFFF"/>
                </a:solidFill>
              </a:rPr>
              <a:t>Marco Inaugural: CPI dos Fundos de Pensão (2015/2016)</a:t>
            </a: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pt-BR">
                <a:solidFill>
                  <a:srgbClr val="FFFFFF"/>
                </a:solidFill>
              </a:rPr>
              <a:t>859 páginas</a:t>
            </a:r>
            <a:endParaRPr>
              <a:solidFill>
                <a:srgbClr val="FFFFFF"/>
              </a:solidFill>
            </a:endParaRPr>
          </a:p>
          <a:p>
            <a:pPr marL="0" lvl="0" indent="0" algn="ctr" rtl="0">
              <a:lnSpc>
                <a:spcPct val="100000"/>
              </a:lnSpc>
              <a:spcBef>
                <a:spcPts val="0"/>
              </a:spcBef>
              <a:spcAft>
                <a:spcPts val="0"/>
              </a:spcAft>
              <a:buNone/>
            </a:pPr>
            <a:r>
              <a:rPr lang="pt-BR">
                <a:solidFill>
                  <a:srgbClr val="FFFFFF"/>
                </a:solidFill>
              </a:rPr>
              <a:t>15 episódios investigados</a:t>
            </a:r>
            <a:endParaRPr>
              <a:solidFill>
                <a:srgbClr val="FFFFFF"/>
              </a:solidFill>
            </a:endParaRPr>
          </a:p>
          <a:p>
            <a:pPr marL="0" lvl="0" indent="0" algn="ctr" rtl="0">
              <a:lnSpc>
                <a:spcPct val="100000"/>
              </a:lnSpc>
              <a:spcBef>
                <a:spcPts val="0"/>
              </a:spcBef>
              <a:spcAft>
                <a:spcPts val="0"/>
              </a:spcAft>
              <a:buNone/>
            </a:pPr>
            <a:r>
              <a:rPr lang="pt-BR">
                <a:solidFill>
                  <a:srgbClr val="FFFFFF"/>
                </a:solidFill>
              </a:rPr>
              <a:t>348 encaminhamentos para responsabilização adm/civil/penal</a:t>
            </a:r>
            <a:endParaRPr>
              <a:solidFill>
                <a:srgbClr val="FFFFFF"/>
              </a:solidFill>
            </a:endParaRPr>
          </a:p>
          <a:p>
            <a:pPr marL="0" lvl="0" indent="0" algn="ctr" rtl="0">
              <a:lnSpc>
                <a:spcPct val="100000"/>
              </a:lnSpc>
              <a:spcBef>
                <a:spcPts val="0"/>
              </a:spcBef>
              <a:spcAft>
                <a:spcPts val="0"/>
              </a:spcAft>
              <a:buNone/>
            </a:pPr>
            <a:endParaRPr/>
          </a:p>
          <a:p>
            <a:pPr marL="0" lvl="0" indent="0" algn="r" rtl="0">
              <a:lnSpc>
                <a:spcPct val="100000"/>
              </a:lnSpc>
              <a:spcBef>
                <a:spcPts val="0"/>
              </a:spcBef>
              <a:spcAft>
                <a:spcPts val="0"/>
              </a:spcAft>
              <a:buNone/>
            </a:pPr>
            <a:endParaRPr>
              <a:solidFill>
                <a:srgbClr val="FFFFFF"/>
              </a:solidFill>
            </a:endParaRPr>
          </a:p>
        </p:txBody>
      </p:sp>
      <p:pic>
        <p:nvPicPr>
          <p:cNvPr id="62" name="Google Shape;62;p14"/>
          <p:cNvPicPr preferRelativeResize="0"/>
          <p:nvPr/>
        </p:nvPicPr>
        <p:blipFill>
          <a:blip r:embed="rId3">
            <a:alphaModFix/>
          </a:blip>
          <a:stretch>
            <a:fillRect/>
          </a:stretch>
        </p:blipFill>
        <p:spPr>
          <a:xfrm>
            <a:off x="2225200" y="1683275"/>
            <a:ext cx="4824326" cy="2221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66" name="Google Shape;166;p31"/>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a:solidFill>
                <a:srgbClr val="FFFFFF"/>
              </a:solidFill>
            </a:endParaRPr>
          </a:p>
          <a:p>
            <a:pPr marL="457200" lvl="0" indent="0" algn="ctr" rtl="0">
              <a:lnSpc>
                <a:spcPct val="150000"/>
              </a:lnSpc>
              <a:spcBef>
                <a:spcPts val="0"/>
              </a:spcBef>
              <a:spcAft>
                <a:spcPts val="0"/>
              </a:spcAft>
              <a:buNone/>
            </a:pPr>
            <a:r>
              <a:rPr lang="pt-BR" sz="2000">
                <a:solidFill>
                  <a:srgbClr val="FFFFFF"/>
                </a:solidFill>
              </a:rPr>
              <a:t>PARTE 2 - REGULAÇÃO FRÁGIL</a:t>
            </a:r>
            <a:endParaRPr sz="2000">
              <a:solidFill>
                <a:srgbClr val="FFFFFF"/>
              </a:solidFill>
            </a:endParaRPr>
          </a:p>
          <a:p>
            <a:pPr marL="457200" lvl="0" indent="-298450" algn="l" rtl="0">
              <a:spcBef>
                <a:spcPts val="2000"/>
              </a:spcBef>
              <a:spcAft>
                <a:spcPts val="0"/>
              </a:spcAft>
              <a:buClr>
                <a:srgbClr val="FFFFFF"/>
              </a:buClr>
              <a:buSzPts val="1100"/>
              <a:buAutoNum type="arabicPeriod" startAt="6"/>
            </a:pPr>
            <a:r>
              <a:rPr lang="pt-BR" sz="1600">
                <a:solidFill>
                  <a:srgbClr val="FFFFFF"/>
                </a:solidFill>
              </a:rPr>
              <a:t>TOMADA DE RISCO DISSOCIADA DE LIQUIDEZ/MATURIDADE (CMN 3792/2009);</a:t>
            </a:r>
            <a:br>
              <a:rPr lang="pt-BR" sz="1600">
                <a:solidFill>
                  <a:srgbClr val="FFFFFF"/>
                </a:solidFill>
              </a:rPr>
            </a:br>
            <a:endParaRPr sz="1600">
              <a:solidFill>
                <a:srgbClr val="FFFFFF"/>
              </a:solidFill>
            </a:endParaRPr>
          </a:p>
          <a:p>
            <a:pPr marL="457200" lvl="0" indent="-298450" algn="l" rtl="0">
              <a:spcBef>
                <a:spcPts val="0"/>
              </a:spcBef>
              <a:spcAft>
                <a:spcPts val="0"/>
              </a:spcAft>
              <a:buClr>
                <a:srgbClr val="FFFFFF"/>
              </a:buClr>
              <a:buSzPts val="1100"/>
              <a:buAutoNum type="arabicPeriod" startAt="6"/>
            </a:pPr>
            <a:r>
              <a:rPr lang="pt-BR" sz="1600">
                <a:solidFill>
                  <a:srgbClr val="FFFFFF"/>
                </a:solidFill>
              </a:rPr>
              <a:t>AUSÊNCIA DA GESTÃO TEMERÁRIA/FRAUDULENTA EM EFPC (LEI 7492/86);</a:t>
            </a:r>
            <a:br>
              <a:rPr lang="pt-BR" sz="1600">
                <a:solidFill>
                  <a:srgbClr val="FFFFFF"/>
                </a:solidFill>
              </a:rPr>
            </a:br>
            <a:endParaRPr sz="1600">
              <a:solidFill>
                <a:srgbClr val="FFFFFF"/>
              </a:solidFill>
            </a:endParaRPr>
          </a:p>
          <a:p>
            <a:pPr marL="457200" lvl="0" indent="-298450" algn="l" rtl="0">
              <a:spcBef>
                <a:spcPts val="0"/>
              </a:spcBef>
              <a:spcAft>
                <a:spcPts val="0"/>
              </a:spcAft>
              <a:buClr>
                <a:srgbClr val="FFFFFF"/>
              </a:buClr>
              <a:buSzPts val="1100"/>
              <a:buAutoNum type="arabicPeriod" startAt="6"/>
            </a:pPr>
            <a:r>
              <a:rPr lang="pt-BR" sz="1600">
                <a:solidFill>
                  <a:srgbClr val="FFFFFF"/>
                </a:solidFill>
              </a:rPr>
              <a:t>EQUACIONAMENTOS DRACONIANOS (LC 109, ART 21);</a:t>
            </a:r>
            <a:br>
              <a:rPr lang="pt-BR" sz="1600">
                <a:solidFill>
                  <a:srgbClr val="FFFFFF"/>
                </a:solidFill>
              </a:rPr>
            </a:br>
            <a:endParaRPr sz="1600">
              <a:solidFill>
                <a:srgbClr val="FFFFFF"/>
              </a:solidFill>
            </a:endParaRPr>
          </a:p>
          <a:p>
            <a:pPr marL="457200" lvl="0" indent="-298450" algn="l" rtl="0">
              <a:spcBef>
                <a:spcPts val="0"/>
              </a:spcBef>
              <a:spcAft>
                <a:spcPts val="0"/>
              </a:spcAft>
              <a:buClr>
                <a:srgbClr val="FFFFFF"/>
              </a:buClr>
              <a:buSzPts val="1100"/>
              <a:buAutoNum type="arabicPeriod" startAt="6"/>
            </a:pPr>
            <a:r>
              <a:rPr lang="pt-BR" sz="1600">
                <a:solidFill>
                  <a:srgbClr val="FFFFFF"/>
                </a:solidFill>
              </a:rPr>
              <a:t>BAIXA AUTONOMIA ENTE SUPERVISOR/FISCALIZADOR (LEI 12154/09);</a:t>
            </a:r>
            <a:br>
              <a:rPr lang="pt-BR" sz="1600">
                <a:solidFill>
                  <a:srgbClr val="FFFFFF"/>
                </a:solidFill>
              </a:rPr>
            </a:br>
            <a:endParaRPr sz="1600">
              <a:solidFill>
                <a:srgbClr val="FFFFFF"/>
              </a:solidFill>
            </a:endParaRPr>
          </a:p>
          <a:p>
            <a:pPr marL="457200" lvl="0" indent="-298450" algn="l" rtl="0">
              <a:spcBef>
                <a:spcPts val="0"/>
              </a:spcBef>
              <a:spcAft>
                <a:spcPts val="0"/>
              </a:spcAft>
              <a:buClr>
                <a:srgbClr val="FFFFFF"/>
              </a:buClr>
              <a:buSzPts val="1100"/>
              <a:buAutoNum type="arabicPeriod" startAt="6"/>
            </a:pPr>
            <a:r>
              <a:rPr lang="pt-BR" sz="1600">
                <a:solidFill>
                  <a:srgbClr val="FFFFFF"/>
                </a:solidFill>
              </a:rPr>
              <a:t>AUSÊNCIA DO FUNDO DE SOLVÊNCIA (LC 109, ART 11)</a:t>
            </a:r>
            <a:br>
              <a:rPr lang="pt-BR" sz="1600">
                <a:solidFill>
                  <a:srgbClr val="FFFFFF"/>
                </a:solidFill>
              </a:rPr>
            </a:br>
            <a:endParaRPr sz="1600">
              <a:solidFill>
                <a:srgbClr val="FFFFFF"/>
              </a:solidFill>
            </a:endParaRPr>
          </a:p>
          <a:p>
            <a:pPr marL="457200" lvl="0" indent="0" algn="ctr" rtl="0">
              <a:spcBef>
                <a:spcPts val="2000"/>
              </a:spcBef>
              <a:spcAft>
                <a:spcPts val="0"/>
              </a:spcAft>
              <a:buNone/>
            </a:pPr>
            <a:endParaRPr sz="1600">
              <a:solidFill>
                <a:srgbClr val="FFFFFF"/>
              </a:solidFill>
            </a:endParaRPr>
          </a:p>
          <a:p>
            <a:pPr marL="457200" lvl="0" indent="0" algn="ctr" rtl="0">
              <a:spcBef>
                <a:spcPts val="1800"/>
              </a:spcBef>
              <a:spcAft>
                <a:spcPts val="0"/>
              </a:spcAft>
              <a:buNone/>
            </a:pPr>
            <a:endParaRPr sz="1100" b="1">
              <a:solidFill>
                <a:srgbClr val="FFFFFF"/>
              </a:solidFill>
            </a:endParaRPr>
          </a:p>
          <a:p>
            <a:pPr marL="0" lvl="0" indent="0" algn="ctr" rtl="0">
              <a:spcBef>
                <a:spcPts val="1800"/>
              </a:spcBef>
              <a:spcAft>
                <a:spcPts val="0"/>
              </a:spcAft>
              <a:buNone/>
            </a:pPr>
            <a:endParaRPr>
              <a:solidFill>
                <a:srgbClr val="FFFFFF"/>
              </a:solidFill>
            </a:endParaRPr>
          </a:p>
          <a:p>
            <a:pPr marL="0" lvl="0" indent="0" algn="ctr" rtl="0">
              <a:spcBef>
                <a:spcPts val="500"/>
              </a:spcBef>
              <a:spcAft>
                <a:spcPts val="0"/>
              </a:spcAft>
              <a:buNone/>
            </a:pPr>
            <a:endParaRPr>
              <a:solidFill>
                <a:srgbClr val="FFFFFF"/>
              </a:solidFill>
            </a:endParaRPr>
          </a:p>
          <a:p>
            <a:pPr marL="0" lvl="0" indent="0" algn="ctr" rtl="0">
              <a:spcBef>
                <a:spcPts val="500"/>
              </a:spcBef>
              <a:spcAft>
                <a:spcPts val="0"/>
              </a:spcAft>
              <a:buNone/>
            </a:pPr>
            <a:endParaRPr>
              <a:solidFill>
                <a:srgbClr val="FFFFFF"/>
              </a:solidFill>
            </a:endParaRPr>
          </a:p>
          <a:p>
            <a:pPr marL="0" lvl="0" indent="0" algn="ctr" rtl="0">
              <a:spcBef>
                <a:spcPts val="500"/>
              </a:spcBef>
              <a:spcAft>
                <a:spcPts val="0"/>
              </a:spcAft>
              <a:buNone/>
            </a:pPr>
            <a:endParaRPr sz="1400">
              <a:solidFill>
                <a:srgbClr val="FFFFFF"/>
              </a:solidFill>
            </a:endParaRPr>
          </a:p>
          <a:p>
            <a:pPr marL="0" lvl="0" indent="0" algn="l" rtl="0">
              <a:lnSpc>
                <a:spcPct val="150000"/>
              </a:lnSpc>
              <a:spcBef>
                <a:spcPts val="0"/>
              </a:spcBef>
              <a:spcAft>
                <a:spcPts val="0"/>
              </a:spcAft>
              <a:buNone/>
            </a:pPr>
            <a:endParaRPr sz="1300" b="1">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457200" lvl="0" indent="0" algn="r" rtl="0">
              <a:lnSpc>
                <a:spcPct val="150000"/>
              </a:lnSpc>
              <a:spcBef>
                <a:spcPts val="0"/>
              </a:spcBef>
              <a:spcAft>
                <a:spcPts val="0"/>
              </a:spcAft>
              <a:buNone/>
            </a:pP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72" name="Google Shape;172;p32"/>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None/>
            </a:pPr>
            <a:r>
              <a:rPr lang="pt-BR">
                <a:solidFill>
                  <a:srgbClr val="FFFFFF"/>
                </a:solidFill>
              </a:rPr>
              <a:t>PARTE 3 - OBJETIVOS PREVENTIVOS</a:t>
            </a:r>
            <a:endParaRPr>
              <a:solidFill>
                <a:srgbClr val="FFFFFF"/>
              </a:solidFill>
            </a:endParaRPr>
          </a:p>
          <a:p>
            <a:pPr marL="0" lvl="0" indent="0" algn="ctr" rtl="0">
              <a:spcBef>
                <a:spcPts val="500"/>
              </a:spcBef>
              <a:spcAft>
                <a:spcPts val="0"/>
              </a:spcAft>
              <a:buNone/>
            </a:pPr>
            <a:endParaRPr sz="1400">
              <a:solidFill>
                <a:srgbClr val="FFFFFF"/>
              </a:solidFill>
            </a:endParaRPr>
          </a:p>
          <a:p>
            <a:pPr marL="457200" lvl="0" indent="-330200" algn="l" rtl="0">
              <a:spcBef>
                <a:spcPts val="500"/>
              </a:spcBef>
              <a:spcAft>
                <a:spcPts val="0"/>
              </a:spcAft>
              <a:buClr>
                <a:srgbClr val="FFFFFF"/>
              </a:buClr>
              <a:buSzPts val="1600"/>
              <a:buChar char="●"/>
            </a:pPr>
            <a:r>
              <a:rPr lang="pt-BR" sz="1600">
                <a:solidFill>
                  <a:srgbClr val="FFFFFF"/>
                </a:solidFill>
              </a:rPr>
              <a:t>PROMOÇÃO DA TRANSPARÊNCIA</a:t>
            </a:r>
            <a:endParaRPr sz="1600">
              <a:solidFill>
                <a:srgbClr val="FFFFFF"/>
              </a:solidFill>
            </a:endParaRPr>
          </a:p>
          <a:p>
            <a:pPr marL="457200" lvl="0" indent="0" algn="l" rtl="0">
              <a:spcBef>
                <a:spcPts val="500"/>
              </a:spcBef>
              <a:spcAft>
                <a:spcPts val="0"/>
              </a:spcAft>
              <a:buNone/>
            </a:pPr>
            <a:endParaRPr sz="1600">
              <a:solidFill>
                <a:srgbClr val="FFFFFF"/>
              </a:solidFill>
            </a:endParaRPr>
          </a:p>
          <a:p>
            <a:pPr marL="457200" lvl="0" indent="-330200" algn="l" rtl="0">
              <a:spcBef>
                <a:spcPts val="500"/>
              </a:spcBef>
              <a:spcAft>
                <a:spcPts val="0"/>
              </a:spcAft>
              <a:buClr>
                <a:srgbClr val="FFFFFF"/>
              </a:buClr>
              <a:buSzPts val="1600"/>
              <a:buChar char="●"/>
            </a:pPr>
            <a:r>
              <a:rPr lang="pt-BR" sz="1600">
                <a:solidFill>
                  <a:srgbClr val="FFFFFF"/>
                </a:solidFill>
              </a:rPr>
              <a:t>REDUZIR CONFLITOS DE INTERESSE/INGERÊNCIA</a:t>
            </a:r>
            <a:endParaRPr sz="1600">
              <a:solidFill>
                <a:srgbClr val="FFFFFF"/>
              </a:solidFill>
            </a:endParaRPr>
          </a:p>
          <a:p>
            <a:pPr marL="457200" lvl="0" indent="0" algn="l" rtl="0">
              <a:spcBef>
                <a:spcPts val="500"/>
              </a:spcBef>
              <a:spcAft>
                <a:spcPts val="0"/>
              </a:spcAft>
              <a:buNone/>
            </a:pPr>
            <a:endParaRPr sz="1600">
              <a:solidFill>
                <a:srgbClr val="FFFFFF"/>
              </a:solidFill>
            </a:endParaRPr>
          </a:p>
          <a:p>
            <a:pPr marL="457200" lvl="0" indent="-330200" algn="l" rtl="0">
              <a:spcBef>
                <a:spcPts val="500"/>
              </a:spcBef>
              <a:spcAft>
                <a:spcPts val="0"/>
              </a:spcAft>
              <a:buClr>
                <a:srgbClr val="FFFFFF"/>
              </a:buClr>
              <a:buSzPts val="1600"/>
              <a:buChar char="●"/>
            </a:pPr>
            <a:r>
              <a:rPr lang="pt-BR" sz="1600">
                <a:solidFill>
                  <a:srgbClr val="FFFFFF"/>
                </a:solidFill>
              </a:rPr>
              <a:t>COMBATER IMPUNIDADE/AUMENTAR RIGOR </a:t>
            </a:r>
            <a:endParaRPr sz="1600">
              <a:solidFill>
                <a:srgbClr val="FFFFFF"/>
              </a:solidFill>
            </a:endParaRPr>
          </a:p>
          <a:p>
            <a:pPr marL="457200" lvl="0" indent="0" algn="l" rtl="0">
              <a:spcBef>
                <a:spcPts val="500"/>
              </a:spcBef>
              <a:spcAft>
                <a:spcPts val="0"/>
              </a:spcAft>
              <a:buNone/>
            </a:pPr>
            <a:endParaRPr sz="1600">
              <a:solidFill>
                <a:srgbClr val="FFFFFF"/>
              </a:solidFill>
            </a:endParaRPr>
          </a:p>
          <a:p>
            <a:pPr marL="457200" lvl="0" indent="-330200" algn="l" rtl="0">
              <a:spcBef>
                <a:spcPts val="500"/>
              </a:spcBef>
              <a:spcAft>
                <a:spcPts val="0"/>
              </a:spcAft>
              <a:buClr>
                <a:srgbClr val="FFFFFF"/>
              </a:buClr>
              <a:buSzPts val="1600"/>
              <a:buChar char="●"/>
            </a:pPr>
            <a:r>
              <a:rPr lang="pt-BR" sz="1600">
                <a:solidFill>
                  <a:srgbClr val="FFFFFF"/>
                </a:solidFill>
              </a:rPr>
              <a:t>MELHORAR GOVERNANÇA</a:t>
            </a:r>
            <a:endParaRPr sz="1600">
              <a:solidFill>
                <a:srgbClr val="FFFFFF"/>
              </a:solidFill>
            </a:endParaRPr>
          </a:p>
          <a:p>
            <a:pPr marL="457200" lvl="0" indent="0" algn="l" rtl="0">
              <a:spcBef>
                <a:spcPts val="500"/>
              </a:spcBef>
              <a:spcAft>
                <a:spcPts val="0"/>
              </a:spcAft>
              <a:buNone/>
            </a:pPr>
            <a:endParaRPr sz="1600">
              <a:solidFill>
                <a:srgbClr val="FFFFFF"/>
              </a:solidFill>
            </a:endParaRPr>
          </a:p>
          <a:p>
            <a:pPr marL="457200" lvl="0" indent="-330200" algn="l" rtl="0">
              <a:spcBef>
                <a:spcPts val="500"/>
              </a:spcBef>
              <a:spcAft>
                <a:spcPts val="0"/>
              </a:spcAft>
              <a:buClr>
                <a:srgbClr val="FFFFFF"/>
              </a:buClr>
              <a:buSzPts val="1600"/>
              <a:buChar char="●"/>
            </a:pPr>
            <a:r>
              <a:rPr lang="pt-BR" sz="1600">
                <a:solidFill>
                  <a:srgbClr val="FFFFFF"/>
                </a:solidFill>
              </a:rPr>
              <a:t>AUMENTAR JUSTIÇA</a:t>
            </a:r>
            <a:endParaRPr sz="1600">
              <a:solidFill>
                <a:srgbClr val="FFFFFF"/>
              </a:solidFill>
            </a:endParaRPr>
          </a:p>
          <a:p>
            <a:pPr marL="0" lvl="0" indent="0" algn="ctr" rtl="0">
              <a:spcBef>
                <a:spcPts val="500"/>
              </a:spcBef>
              <a:spcAft>
                <a:spcPts val="0"/>
              </a:spcAft>
              <a:buNone/>
            </a:pPr>
            <a:endParaRPr sz="1400">
              <a:solidFill>
                <a:srgbClr val="FFFFFF"/>
              </a:solidFill>
            </a:endParaRPr>
          </a:p>
          <a:p>
            <a:pPr marL="0" lvl="0" indent="0" algn="ctr" rtl="0">
              <a:spcBef>
                <a:spcPts val="500"/>
              </a:spcBef>
              <a:spcAft>
                <a:spcPts val="0"/>
              </a:spcAft>
              <a:buNone/>
            </a:pPr>
            <a:endParaRPr>
              <a:solidFill>
                <a:srgbClr val="FFFFFF"/>
              </a:solidFill>
            </a:endParaRPr>
          </a:p>
          <a:p>
            <a:pPr marL="0" lvl="0" indent="0" algn="ctr" rtl="0">
              <a:spcBef>
                <a:spcPts val="500"/>
              </a:spcBef>
              <a:spcAft>
                <a:spcPts val="0"/>
              </a:spcAft>
              <a:buNone/>
            </a:pPr>
            <a:endParaRPr sz="1400">
              <a:solidFill>
                <a:srgbClr val="FFFFFF"/>
              </a:solidFill>
            </a:endParaRPr>
          </a:p>
          <a:p>
            <a:pPr marL="0" lvl="0" indent="0" algn="l" rtl="0">
              <a:lnSpc>
                <a:spcPct val="150000"/>
              </a:lnSpc>
              <a:spcBef>
                <a:spcPts val="0"/>
              </a:spcBef>
              <a:spcAft>
                <a:spcPts val="0"/>
              </a:spcAft>
              <a:buNone/>
            </a:pPr>
            <a:endParaRPr sz="1300" b="1">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0" lvl="0" indent="0" algn="l" rtl="0">
              <a:lnSpc>
                <a:spcPct val="150000"/>
              </a:lnSpc>
              <a:spcBef>
                <a:spcPts val="0"/>
              </a:spcBef>
              <a:spcAft>
                <a:spcPts val="0"/>
              </a:spcAft>
              <a:buNone/>
            </a:pPr>
            <a:endParaRPr sz="1200">
              <a:solidFill>
                <a:srgbClr val="FFFFFF"/>
              </a:solidFill>
            </a:endParaRPr>
          </a:p>
          <a:p>
            <a:pPr marL="457200" lvl="0" indent="0" algn="r" rtl="0">
              <a:lnSpc>
                <a:spcPct val="150000"/>
              </a:lnSpc>
              <a:spcBef>
                <a:spcPts val="0"/>
              </a:spcBef>
              <a:spcAft>
                <a:spcPts val="0"/>
              </a:spcAft>
              <a:buNone/>
            </a:pP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78" name="Google Shape;178;p33"/>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dirty="0">
              <a:solidFill>
                <a:srgbClr val="FFFFFF"/>
              </a:solidFill>
            </a:endParaRPr>
          </a:p>
          <a:p>
            <a:pPr marL="0" lvl="0" indent="0" algn="ctr" rtl="0">
              <a:spcBef>
                <a:spcPts val="500"/>
              </a:spcBef>
              <a:spcAft>
                <a:spcPts val="0"/>
              </a:spcAft>
              <a:buNone/>
            </a:pPr>
            <a:r>
              <a:rPr lang="pt-BR" dirty="0">
                <a:solidFill>
                  <a:srgbClr val="FFFFFF"/>
                </a:solidFill>
              </a:rPr>
              <a:t>PARTE 3 - 10 MEDIDAS PREVENTIVAS</a:t>
            </a:r>
            <a:endParaRPr dirty="0">
              <a:solidFill>
                <a:srgbClr val="FFFFFF"/>
              </a:solidFill>
            </a:endParaRPr>
          </a:p>
          <a:p>
            <a:pPr marL="0" lvl="0" indent="0" algn="ctr" rtl="0">
              <a:spcBef>
                <a:spcPts val="500"/>
              </a:spcBef>
              <a:spcAft>
                <a:spcPts val="0"/>
              </a:spcAft>
              <a:buNone/>
            </a:pPr>
            <a:endParaRPr dirty="0">
              <a:solidFill>
                <a:srgbClr val="FFFFFF"/>
              </a:solidFill>
            </a:endParaRPr>
          </a:p>
          <a:p>
            <a:pPr marL="457200" lvl="0" indent="-342900" algn="l" rtl="0">
              <a:lnSpc>
                <a:spcPct val="200000"/>
              </a:lnSpc>
              <a:spcBef>
                <a:spcPts val="500"/>
              </a:spcBef>
              <a:spcAft>
                <a:spcPts val="0"/>
              </a:spcAft>
              <a:buClr>
                <a:srgbClr val="FFFFFF"/>
              </a:buClr>
              <a:buSzPts val="1800"/>
              <a:buChar char="●"/>
            </a:pPr>
            <a:r>
              <a:rPr lang="pt-BR" dirty="0">
                <a:solidFill>
                  <a:srgbClr val="FFFFFF"/>
                </a:solidFill>
              </a:rPr>
              <a:t>COMITÊ AVALIAÇÃO TRANSAÇÕES C/ PARTES RELACIONADAS</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TRANSPARÊNCIA ELETRÔNICA: ATAS, CONTRATOS, SALÁRIOS, ETC</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DISCRIMINAÇÃO CONTÁBIL DOS RESULTADOS</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POLÍTICAS DE TRATAMENTO DE CONFLITOS DE INTERESSE</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REQUISITOS ADMISSIONAIS "PADRÃO FICHA LIMPA"</a:t>
            </a:r>
            <a:endParaRPr dirty="0">
              <a:solidFill>
                <a:srgbClr val="FFFFFF"/>
              </a:solidFill>
            </a:endParaRPr>
          </a:p>
          <a:p>
            <a:pPr marL="457200" lvl="0" indent="0" algn="l" rtl="0">
              <a:spcBef>
                <a:spcPts val="500"/>
              </a:spcBef>
              <a:spcAft>
                <a:spcPts val="0"/>
              </a:spcAft>
              <a:buNone/>
            </a:pPr>
            <a:endParaRPr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l" rtl="0">
              <a:lnSpc>
                <a:spcPct val="150000"/>
              </a:lnSpc>
              <a:spcBef>
                <a:spcPts val="0"/>
              </a:spcBef>
              <a:spcAft>
                <a:spcPts val="0"/>
              </a:spcAft>
              <a:buNone/>
            </a:pPr>
            <a:endParaRPr sz="1300" b="1"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84" name="Google Shape;184;p34"/>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dirty="0">
              <a:solidFill>
                <a:srgbClr val="FFFFFF"/>
              </a:solidFill>
            </a:endParaRPr>
          </a:p>
          <a:p>
            <a:pPr marL="0" lvl="0" indent="0" algn="ctr" rtl="0">
              <a:spcBef>
                <a:spcPts val="500"/>
              </a:spcBef>
              <a:spcAft>
                <a:spcPts val="0"/>
              </a:spcAft>
              <a:buNone/>
            </a:pPr>
            <a:r>
              <a:rPr lang="pt-BR" dirty="0">
                <a:solidFill>
                  <a:srgbClr val="FFFFFF"/>
                </a:solidFill>
              </a:rPr>
              <a:t>PARTE 3 - 10 MEDIDAS PREVENTIVAS</a:t>
            </a:r>
            <a:endParaRPr dirty="0">
              <a:solidFill>
                <a:srgbClr val="FFFFFF"/>
              </a:solidFill>
            </a:endParaRPr>
          </a:p>
          <a:p>
            <a:pPr marL="0" lvl="0" indent="0" algn="ctr" rtl="0">
              <a:spcBef>
                <a:spcPts val="500"/>
              </a:spcBef>
              <a:spcAft>
                <a:spcPts val="0"/>
              </a:spcAft>
              <a:buNone/>
            </a:pPr>
            <a:endParaRPr dirty="0">
              <a:solidFill>
                <a:srgbClr val="FFFFFF"/>
              </a:solidFill>
            </a:endParaRPr>
          </a:p>
          <a:p>
            <a:pPr marL="457200" lvl="0" indent="-342900" algn="l" rtl="0">
              <a:lnSpc>
                <a:spcPct val="200000"/>
              </a:lnSpc>
              <a:spcBef>
                <a:spcPts val="500"/>
              </a:spcBef>
              <a:spcAft>
                <a:spcPts val="0"/>
              </a:spcAft>
              <a:buClr>
                <a:srgbClr val="FFFFFF"/>
              </a:buClr>
              <a:buSzPts val="1800"/>
              <a:buChar char="●"/>
            </a:pPr>
            <a:r>
              <a:rPr lang="pt-BR" dirty="0">
                <a:solidFill>
                  <a:srgbClr val="FFFFFF"/>
                </a:solidFill>
              </a:rPr>
              <a:t>ASSEMBLEIA GERAL DE PARTICIPANTES</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ABOLIÇÃO VOTO DE QUALIDADE</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MAIOR RIGOR SANCIONATÓRIO</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INDEPENDÊNCIA ÓRGÃO FISCALIZADOR</a:t>
            </a:r>
            <a:endParaRPr dirty="0">
              <a:solidFill>
                <a:srgbClr val="FFFFFF"/>
              </a:solidFill>
            </a:endParaRPr>
          </a:p>
          <a:p>
            <a:pPr marL="457200" lvl="0" indent="-342900" algn="l" rtl="0">
              <a:lnSpc>
                <a:spcPct val="200000"/>
              </a:lnSpc>
              <a:spcBef>
                <a:spcPts val="0"/>
              </a:spcBef>
              <a:spcAft>
                <a:spcPts val="0"/>
              </a:spcAft>
              <a:buClr>
                <a:srgbClr val="FFFFFF"/>
              </a:buClr>
              <a:buSzPts val="1800"/>
              <a:buChar char="●"/>
            </a:pPr>
            <a:r>
              <a:rPr lang="pt-BR" dirty="0">
                <a:solidFill>
                  <a:srgbClr val="FFFFFF"/>
                </a:solidFill>
              </a:rPr>
              <a:t>LIMITAÇÃO DOS EQUACIONAMENTOS</a:t>
            </a:r>
            <a:endParaRPr dirty="0">
              <a:solidFill>
                <a:srgbClr val="FFFFFF"/>
              </a:solidFill>
            </a:endParaRPr>
          </a:p>
          <a:p>
            <a:pPr marL="457200" lvl="0" indent="0" algn="l" rtl="0">
              <a:spcBef>
                <a:spcPts val="500"/>
              </a:spcBef>
              <a:spcAft>
                <a:spcPts val="0"/>
              </a:spcAft>
              <a:buNone/>
            </a:pPr>
            <a:endParaRPr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l" rtl="0">
              <a:lnSpc>
                <a:spcPct val="150000"/>
              </a:lnSpc>
              <a:spcBef>
                <a:spcPts val="0"/>
              </a:spcBef>
              <a:spcAft>
                <a:spcPts val="0"/>
              </a:spcAft>
              <a:buNone/>
            </a:pPr>
            <a:endParaRPr sz="1300" b="1"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90" name="Google Shape;190;p35"/>
          <p:cNvSpPr txBox="1">
            <a:spLocks noGrp="1"/>
          </p:cNvSpPr>
          <p:nvPr>
            <p:ph type="body" idx="1"/>
          </p:nvPr>
        </p:nvSpPr>
        <p:spPr>
          <a:xfrm>
            <a:off x="311700" y="1152475"/>
            <a:ext cx="8520600" cy="3750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sz="1200" dirty="0">
              <a:solidFill>
                <a:srgbClr val="FFFFFF"/>
              </a:solidFill>
            </a:endParaRPr>
          </a:p>
          <a:p>
            <a:pPr marL="0" lvl="0" indent="0" algn="ctr" rtl="0">
              <a:spcBef>
                <a:spcPts val="500"/>
              </a:spcBef>
              <a:spcAft>
                <a:spcPts val="0"/>
              </a:spcAft>
              <a:buNone/>
            </a:pPr>
            <a:r>
              <a:rPr lang="pt-BR" dirty="0">
                <a:solidFill>
                  <a:srgbClr val="FFFFFF"/>
                </a:solidFill>
              </a:rPr>
              <a:t>PARTE 3  - ALTERAÇÕES LEGAIS NECESSÁRIAS:</a:t>
            </a:r>
            <a:endParaRPr dirty="0">
              <a:solidFill>
                <a:srgbClr val="FFFFFF"/>
              </a:solidFill>
            </a:endParaRPr>
          </a:p>
          <a:p>
            <a:pPr marL="0" lvl="0" indent="0" algn="ctr" rtl="0">
              <a:spcBef>
                <a:spcPts val="500"/>
              </a:spcBef>
              <a:spcAft>
                <a:spcPts val="0"/>
              </a:spcAft>
              <a:buNone/>
            </a:pPr>
            <a:endParaRPr dirty="0">
              <a:solidFill>
                <a:srgbClr val="FFFFFF"/>
              </a:solidFill>
            </a:endParaRPr>
          </a:p>
          <a:p>
            <a:pPr marL="457200" lvl="0" indent="-342900" algn="l" rtl="0">
              <a:lnSpc>
                <a:spcPct val="150000"/>
              </a:lnSpc>
              <a:spcBef>
                <a:spcPts val="500"/>
              </a:spcBef>
              <a:spcAft>
                <a:spcPts val="0"/>
              </a:spcAft>
              <a:buClr>
                <a:srgbClr val="FFFFFF"/>
              </a:buClr>
              <a:buSzPts val="1800"/>
              <a:buChar char="●"/>
            </a:pPr>
            <a:r>
              <a:rPr lang="pt-BR" dirty="0">
                <a:solidFill>
                  <a:srgbClr val="FFFFFF"/>
                </a:solidFill>
              </a:rPr>
              <a:t>REFORMULAÇÃO DECRETO 4942/2003: MAIOR RIGOR E DEFINIÇÃO DE PRAZOS </a:t>
            </a:r>
            <a:r>
              <a:rPr lang="pt-BR" dirty="0" err="1">
                <a:solidFill>
                  <a:srgbClr val="FFFFFF"/>
                </a:solidFill>
              </a:rPr>
              <a:t>P</a:t>
            </a:r>
            <a:r>
              <a:rPr lang="pt-BR" dirty="0">
                <a:solidFill>
                  <a:srgbClr val="FFFFFF"/>
                </a:solidFill>
              </a:rPr>
              <a:t>/ PODER PÚBLICO;</a:t>
            </a:r>
            <a:endParaRPr dirty="0">
              <a:solidFill>
                <a:srgbClr val="FFFFFF"/>
              </a:solidFill>
            </a:endParaRPr>
          </a:p>
          <a:p>
            <a:pPr marL="457200" lvl="0" indent="-342900" algn="l" rtl="0">
              <a:lnSpc>
                <a:spcPct val="150000"/>
              </a:lnSpc>
              <a:spcBef>
                <a:spcPts val="0"/>
              </a:spcBef>
              <a:spcAft>
                <a:spcPts val="0"/>
              </a:spcAft>
              <a:buClr>
                <a:srgbClr val="FFFFFF"/>
              </a:buClr>
              <a:buSzPts val="1800"/>
              <a:buChar char="●"/>
            </a:pPr>
            <a:r>
              <a:rPr lang="pt-BR" dirty="0">
                <a:solidFill>
                  <a:srgbClr val="FFFFFF"/>
                </a:solidFill>
              </a:rPr>
              <a:t>EXTENSÃO DA LEI 7492/86 AOS FUNDOS DE PENSÃO (PLS 312/2016)</a:t>
            </a:r>
            <a:endParaRPr dirty="0">
              <a:solidFill>
                <a:srgbClr val="FFFFFF"/>
              </a:solidFill>
            </a:endParaRPr>
          </a:p>
          <a:p>
            <a:pPr marL="457200" lvl="0" indent="-342900" algn="l" rtl="0">
              <a:lnSpc>
                <a:spcPct val="150000"/>
              </a:lnSpc>
              <a:spcBef>
                <a:spcPts val="0"/>
              </a:spcBef>
              <a:spcAft>
                <a:spcPts val="0"/>
              </a:spcAft>
              <a:buClr>
                <a:srgbClr val="FFFFFF"/>
              </a:buClr>
              <a:buSzPts val="1800"/>
              <a:buChar char="●"/>
            </a:pPr>
            <a:r>
              <a:rPr lang="pt-BR" dirty="0">
                <a:solidFill>
                  <a:srgbClr val="FFFFFF"/>
                </a:solidFill>
              </a:rPr>
              <a:t>ALTERAÇÃO DAS LEIS COMPLEMENTARES 108/2001 E 109/2001 (PLP 439/2017 E OUTRAS PROPOSTAS)</a:t>
            </a:r>
            <a:endParaRPr dirty="0">
              <a:solidFill>
                <a:srgbClr val="FFFFFF"/>
              </a:solidFill>
            </a:endParaRPr>
          </a:p>
          <a:p>
            <a:pPr marL="457200" lvl="0" indent="-342900" algn="l" rtl="0">
              <a:lnSpc>
                <a:spcPct val="150000"/>
              </a:lnSpc>
              <a:spcBef>
                <a:spcPts val="0"/>
              </a:spcBef>
              <a:spcAft>
                <a:spcPts val="0"/>
              </a:spcAft>
              <a:buClr>
                <a:srgbClr val="FFFFFF"/>
              </a:buClr>
              <a:buSzPts val="1800"/>
              <a:buChar char="●"/>
            </a:pPr>
            <a:r>
              <a:rPr lang="pt-BR" dirty="0">
                <a:solidFill>
                  <a:srgbClr val="FFFFFF"/>
                </a:solidFill>
              </a:rPr>
              <a:t>ALTERAÇÃO LEI ORDINÁRIA 12154/2009, SOBRE PREVIC (PL 4798/16 E OUTRAS PROPOSTAS)</a:t>
            </a:r>
            <a:endParaRPr dirty="0">
              <a:solidFill>
                <a:srgbClr val="FFFFFF"/>
              </a:solidFill>
            </a:endParaRPr>
          </a:p>
          <a:p>
            <a:pPr marL="0" lvl="0" indent="0" algn="ctr" rtl="0">
              <a:spcBef>
                <a:spcPts val="500"/>
              </a:spcBef>
              <a:spcAft>
                <a:spcPts val="0"/>
              </a:spcAft>
              <a:buNone/>
            </a:pPr>
            <a:endParaRPr sz="1400" dirty="0">
              <a:solidFill>
                <a:srgbClr val="FFFFFF"/>
              </a:solidFill>
            </a:endParaRPr>
          </a:p>
          <a:p>
            <a:pPr marL="0" lvl="0" indent="0" algn="l" rtl="0">
              <a:lnSpc>
                <a:spcPct val="150000"/>
              </a:lnSpc>
              <a:spcBef>
                <a:spcPts val="0"/>
              </a:spcBef>
              <a:spcAft>
                <a:spcPts val="0"/>
              </a:spcAft>
              <a:buNone/>
            </a:pPr>
            <a:endParaRPr sz="1300" b="1"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0" lvl="0" indent="0" algn="l" rtl="0">
              <a:lnSpc>
                <a:spcPct val="150000"/>
              </a:lnSpc>
              <a:spcBef>
                <a:spcPts val="0"/>
              </a:spcBef>
              <a:spcAft>
                <a:spcPts val="0"/>
              </a:spcAft>
              <a:buNone/>
            </a:pPr>
            <a:endParaRPr sz="1200" dirty="0">
              <a:solidFill>
                <a:srgbClr val="FFFFFF"/>
              </a:solidFill>
            </a:endParaRPr>
          </a:p>
          <a:p>
            <a:pPr marL="457200" lvl="0" indent="0" algn="r" rtl="0">
              <a:lnSpc>
                <a:spcPct val="150000"/>
              </a:lnSpc>
              <a:spcBef>
                <a:spcPts val="0"/>
              </a:spcBef>
              <a:spcAft>
                <a:spcPts val="0"/>
              </a:spcAft>
              <a:buNone/>
            </a:pPr>
            <a:endParaRP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96" name="Google Shape;19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lnSpc>
                <a:spcPct val="100000"/>
              </a:lnSpc>
              <a:spcBef>
                <a:spcPts val="1600"/>
              </a:spcBef>
              <a:spcAft>
                <a:spcPts val="0"/>
              </a:spcAft>
              <a:buNone/>
            </a:pPr>
            <a:endParaRPr dirty="0"/>
          </a:p>
          <a:p>
            <a:pPr marL="0" lvl="0" indent="0" algn="ctr" rtl="0">
              <a:lnSpc>
                <a:spcPct val="100000"/>
              </a:lnSpc>
              <a:spcBef>
                <a:spcPts val="0"/>
              </a:spcBef>
              <a:spcAft>
                <a:spcPts val="0"/>
              </a:spcAft>
              <a:buNone/>
            </a:pPr>
            <a:r>
              <a:rPr lang="pt-BR" sz="2200" dirty="0">
                <a:solidFill>
                  <a:srgbClr val="FFFFFF"/>
                </a:solidFill>
              </a:rPr>
              <a:t>OBRIGADO!</a:t>
            </a:r>
            <a:endParaRPr sz="2200" dirty="0">
              <a:solidFill>
                <a:srgbClr val="FFFFFF"/>
              </a:solidFill>
            </a:endParaRPr>
          </a:p>
          <a:p>
            <a:pPr marL="0" lvl="0" indent="0" algn="ctr" rtl="0">
              <a:lnSpc>
                <a:spcPct val="100000"/>
              </a:lnSpc>
              <a:spcBef>
                <a:spcPts val="0"/>
              </a:spcBef>
              <a:spcAft>
                <a:spcPts val="0"/>
              </a:spcAft>
              <a:buNone/>
            </a:pPr>
            <a:endParaRPr lang="en-US" sz="2200" dirty="0">
              <a:solidFill>
                <a:srgbClr val="FFFFFF"/>
              </a:solidFill>
            </a:endParaRPr>
          </a:p>
          <a:p>
            <a:pPr marL="0" lvl="0" indent="0" algn="ctr" rtl="0">
              <a:lnSpc>
                <a:spcPct val="100000"/>
              </a:lnSpc>
              <a:spcBef>
                <a:spcPts val="0"/>
              </a:spcBef>
              <a:spcAft>
                <a:spcPts val="0"/>
              </a:spcAft>
              <a:buNone/>
            </a:pPr>
            <a:endParaRPr lang="pt-BR" sz="2200" dirty="0">
              <a:solidFill>
                <a:srgbClr val="FFFFFF"/>
              </a:solidFill>
            </a:endParaRPr>
          </a:p>
          <a:p>
            <a:pPr marL="0" lvl="0" indent="0" algn="ctr" rtl="0">
              <a:lnSpc>
                <a:spcPct val="100000"/>
              </a:lnSpc>
              <a:spcBef>
                <a:spcPts val="0"/>
              </a:spcBef>
              <a:spcAft>
                <a:spcPts val="0"/>
              </a:spcAft>
              <a:buNone/>
            </a:pPr>
            <a:endParaRPr sz="2200" dirty="0">
              <a:solidFill>
                <a:srgbClr val="FFFFFF"/>
              </a:solidFill>
            </a:endParaRPr>
          </a:p>
          <a:p>
            <a:pPr marL="0" lvl="0" indent="0" algn="ctr" rtl="0">
              <a:lnSpc>
                <a:spcPct val="100000"/>
              </a:lnSpc>
              <a:spcBef>
                <a:spcPts val="0"/>
              </a:spcBef>
              <a:spcAft>
                <a:spcPts val="0"/>
              </a:spcAft>
              <a:buNone/>
            </a:pPr>
            <a:r>
              <a:rPr lang="pt-BR" sz="2200" dirty="0">
                <a:solidFill>
                  <a:srgbClr val="FFFFFF"/>
                </a:solidFill>
              </a:rPr>
              <a:t>Contatos:</a:t>
            </a:r>
            <a:endParaRPr sz="2200" dirty="0">
              <a:solidFill>
                <a:srgbClr val="FFFFFF"/>
              </a:solidFill>
            </a:endParaRPr>
          </a:p>
          <a:p>
            <a:pPr marL="0" lvl="0" indent="0" algn="ctr" rtl="0">
              <a:lnSpc>
                <a:spcPct val="100000"/>
              </a:lnSpc>
              <a:spcBef>
                <a:spcPts val="0"/>
              </a:spcBef>
              <a:spcAft>
                <a:spcPts val="0"/>
              </a:spcAft>
              <a:buNone/>
            </a:pPr>
            <a:r>
              <a:rPr lang="pt-BR" sz="2200" dirty="0" err="1">
                <a:solidFill>
                  <a:srgbClr val="FFFFFF"/>
                </a:solidFill>
              </a:rPr>
              <a:t>email</a:t>
            </a:r>
            <a:r>
              <a:rPr lang="pt-BR" sz="2200" dirty="0">
                <a:solidFill>
                  <a:srgbClr val="FFFFFF"/>
                </a:solidFill>
              </a:rPr>
              <a:t>: </a:t>
            </a:r>
            <a:r>
              <a:rPr lang="pt-BR" sz="2200" u="sng" dirty="0">
                <a:solidFill>
                  <a:schemeClr val="hlink"/>
                </a:solidFill>
                <a:hlinkClick r:id="rId3"/>
              </a:rPr>
              <a:t>augusto.miranda@funcef.com.br</a:t>
            </a:r>
            <a:endParaRPr sz="2200" dirty="0">
              <a:solidFill>
                <a:srgbClr val="FFFFFF"/>
              </a:solidFill>
            </a:endParaRPr>
          </a:p>
          <a:p>
            <a:pPr marL="0" lvl="0" indent="0" algn="ctr" rtl="0">
              <a:lnSpc>
                <a:spcPct val="100000"/>
              </a:lnSpc>
              <a:spcBef>
                <a:spcPts val="0"/>
              </a:spcBef>
              <a:spcAft>
                <a:spcPts val="0"/>
              </a:spcAft>
              <a:buNone/>
            </a:pPr>
            <a:r>
              <a:rPr lang="pt-BR" sz="2200" dirty="0">
                <a:solidFill>
                  <a:srgbClr val="FFFFFF"/>
                </a:solidFill>
              </a:rPr>
              <a:t>fone: (61)98625-0732</a:t>
            </a:r>
            <a:endParaRPr sz="2200" dirty="0">
              <a:solidFill>
                <a:srgbClr val="FFFFFF"/>
              </a:solidFill>
            </a:endParaRPr>
          </a:p>
          <a:p>
            <a:pPr marL="0" lvl="0" indent="0" algn="r" rtl="0">
              <a:lnSpc>
                <a:spcPct val="100000"/>
              </a:lnSpc>
              <a:spcBef>
                <a:spcPts val="0"/>
              </a:spcBef>
              <a:spcAft>
                <a:spcPts val="0"/>
              </a:spcAft>
              <a:buNone/>
            </a:pPr>
            <a:endParaRPr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pt-BR" sz="2200">
                <a:solidFill>
                  <a:srgbClr val="FFFFFF"/>
                </a:solidFill>
              </a:rPr>
              <a:t>Desdobramento criminal: Operação Greenfield (05/09/2016)</a:t>
            </a: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pt-BR">
                <a:solidFill>
                  <a:srgbClr val="FFFFFF"/>
                </a:solidFill>
              </a:rPr>
              <a:t>103 denunciados, em 10 investimentos, todos da FUNCEF</a:t>
            </a:r>
            <a:endParaRPr>
              <a:solidFill>
                <a:srgbClr val="FFFFFF"/>
              </a:solidFill>
            </a:endParaRPr>
          </a:p>
          <a:p>
            <a:pPr marL="0" lvl="0" indent="0" algn="ctr" rtl="0">
              <a:lnSpc>
                <a:spcPct val="100000"/>
              </a:lnSpc>
              <a:spcBef>
                <a:spcPts val="0"/>
              </a:spcBef>
              <a:spcAft>
                <a:spcPts val="0"/>
              </a:spcAft>
              <a:buNone/>
            </a:pPr>
            <a:r>
              <a:rPr lang="pt-BR">
                <a:solidFill>
                  <a:srgbClr val="FFFFFF"/>
                </a:solidFill>
              </a:rPr>
              <a:t>R$ 8 bilhões em bens bloqueados</a:t>
            </a:r>
            <a:endParaRPr>
              <a:solidFill>
                <a:srgbClr val="FFFFFF"/>
              </a:solidFill>
            </a:endParaRPr>
          </a:p>
          <a:p>
            <a:pPr marL="0" lvl="0" indent="0" algn="ctr" rtl="0">
              <a:lnSpc>
                <a:spcPct val="100000"/>
              </a:lnSpc>
              <a:spcBef>
                <a:spcPts val="0"/>
              </a:spcBef>
              <a:spcAft>
                <a:spcPts val="0"/>
              </a:spcAft>
              <a:buNone/>
            </a:pPr>
            <a:r>
              <a:rPr lang="pt-BR">
                <a:solidFill>
                  <a:srgbClr val="FFFFFF"/>
                </a:solidFill>
              </a:rPr>
              <a:t>prisões temporárias, conduções coercitivas, busca e apreensão, afastamento judicial</a:t>
            </a:r>
            <a:endParaRPr>
              <a:solidFill>
                <a:srgbClr val="FFFFFF"/>
              </a:solidFill>
            </a:endParaRPr>
          </a:p>
          <a:p>
            <a:pPr marL="0" lvl="0" indent="0" algn="ctr" rtl="0">
              <a:lnSpc>
                <a:spcPct val="100000"/>
              </a:lnSpc>
              <a:spcBef>
                <a:spcPts val="0"/>
              </a:spcBef>
              <a:spcAft>
                <a:spcPts val="0"/>
              </a:spcAft>
              <a:buNone/>
            </a:pPr>
            <a:endParaRPr>
              <a:solidFill>
                <a:srgbClr val="FFFFFF"/>
              </a:solidFill>
            </a:endParaRPr>
          </a:p>
          <a:p>
            <a:pPr marL="0" lvl="0" indent="0" algn="r" rtl="0">
              <a:lnSpc>
                <a:spcPct val="100000"/>
              </a:lnSpc>
              <a:spcBef>
                <a:spcPts val="0"/>
              </a:spcBef>
              <a:spcAft>
                <a:spcPts val="0"/>
              </a:spcAft>
              <a:buNone/>
            </a:pPr>
            <a:endParaRPr>
              <a:solidFill>
                <a:srgbClr val="FFFFFF"/>
              </a:solidFill>
            </a:endParaRPr>
          </a:p>
        </p:txBody>
      </p:sp>
      <p:pic>
        <p:nvPicPr>
          <p:cNvPr id="69" name="Google Shape;69;p15"/>
          <p:cNvPicPr preferRelativeResize="0"/>
          <p:nvPr/>
        </p:nvPicPr>
        <p:blipFill>
          <a:blip r:embed="rId3">
            <a:alphaModFix/>
          </a:blip>
          <a:stretch>
            <a:fillRect/>
          </a:stretch>
        </p:blipFill>
        <p:spPr>
          <a:xfrm>
            <a:off x="2119313" y="1655950"/>
            <a:ext cx="4905375" cy="222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200">
              <a:solidFill>
                <a:srgbClr val="FFFFFF"/>
              </a:solidFill>
            </a:endParaRPr>
          </a:p>
          <a:p>
            <a:pPr marL="457200" lvl="0" indent="0" algn="ctr" rtl="0">
              <a:lnSpc>
                <a:spcPct val="150000"/>
              </a:lnSpc>
              <a:spcBef>
                <a:spcPts val="0"/>
              </a:spcBef>
              <a:spcAft>
                <a:spcPts val="0"/>
              </a:spcAft>
              <a:buNone/>
            </a:pPr>
            <a:r>
              <a:rPr lang="pt-BR" sz="2200">
                <a:solidFill>
                  <a:srgbClr val="FFFFFF"/>
                </a:solidFill>
              </a:rPr>
              <a:t>DÉFICIT EQUACIONADO FUNCEF - DEZ/2018:</a:t>
            </a:r>
            <a:endParaRPr sz="2200">
              <a:solidFill>
                <a:srgbClr val="FFFFFF"/>
              </a:solidFill>
            </a:endParaRPr>
          </a:p>
          <a:p>
            <a:pPr marL="457200" lvl="0" indent="0" algn="ctr" rtl="0">
              <a:lnSpc>
                <a:spcPct val="150000"/>
              </a:lnSpc>
              <a:spcBef>
                <a:spcPts val="0"/>
              </a:spcBef>
              <a:spcAft>
                <a:spcPts val="0"/>
              </a:spcAft>
              <a:buNone/>
            </a:pPr>
            <a:r>
              <a:rPr lang="pt-BR" sz="2200">
                <a:solidFill>
                  <a:srgbClr val="FFFFFF"/>
                </a:solidFill>
              </a:rPr>
              <a:t>R$ 21,248 BILHÕES</a:t>
            </a:r>
            <a:endParaRPr sz="2200">
              <a:solidFill>
                <a:srgbClr val="FFFFFF"/>
              </a:solidFill>
            </a:endParaRPr>
          </a:p>
          <a:p>
            <a:pPr marL="457200" lvl="0" indent="0" algn="ctr" rtl="0">
              <a:lnSpc>
                <a:spcPct val="150000"/>
              </a:lnSpc>
              <a:spcBef>
                <a:spcPts val="0"/>
              </a:spcBef>
              <a:spcAft>
                <a:spcPts val="0"/>
              </a:spcAft>
              <a:buNone/>
            </a:pPr>
            <a:endParaRPr sz="2200">
              <a:solidFill>
                <a:srgbClr val="FFFFFF"/>
              </a:solidFill>
            </a:endParaRPr>
          </a:p>
          <a:p>
            <a:pPr marL="457200" lvl="0" indent="0" algn="ctr" rtl="0">
              <a:lnSpc>
                <a:spcPct val="150000"/>
              </a:lnSpc>
              <a:spcBef>
                <a:spcPts val="0"/>
              </a:spcBef>
              <a:spcAft>
                <a:spcPts val="0"/>
              </a:spcAft>
              <a:buNone/>
            </a:pPr>
            <a:r>
              <a:rPr lang="pt-BR" sz="2200">
                <a:solidFill>
                  <a:srgbClr val="FFFFFF"/>
                </a:solidFill>
              </a:rPr>
              <a:t>INSUFICIÊNCIA PATRIMONIAL - DEZ/2018: </a:t>
            </a:r>
            <a:endParaRPr sz="2200">
              <a:solidFill>
                <a:srgbClr val="FFFFFF"/>
              </a:solidFill>
            </a:endParaRPr>
          </a:p>
          <a:p>
            <a:pPr marL="457200" lvl="0" indent="0" algn="ctr" rtl="0">
              <a:lnSpc>
                <a:spcPct val="150000"/>
              </a:lnSpc>
              <a:spcBef>
                <a:spcPts val="0"/>
              </a:spcBef>
              <a:spcAft>
                <a:spcPts val="0"/>
              </a:spcAft>
              <a:buNone/>
            </a:pPr>
            <a:r>
              <a:rPr lang="pt-BR" sz="2200">
                <a:solidFill>
                  <a:srgbClr val="FFFFFF"/>
                </a:solidFill>
              </a:rPr>
              <a:t>26,25%</a:t>
            </a:r>
            <a:endParaRPr sz="2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200">
              <a:solidFill>
                <a:srgbClr val="FFFFFF"/>
              </a:solidFill>
            </a:endParaRPr>
          </a:p>
          <a:p>
            <a:pPr marL="457200" lvl="0" indent="0" algn="ctr" rtl="0">
              <a:lnSpc>
                <a:spcPct val="150000"/>
              </a:lnSpc>
              <a:spcBef>
                <a:spcPts val="0"/>
              </a:spcBef>
              <a:spcAft>
                <a:spcPts val="0"/>
              </a:spcAft>
              <a:buNone/>
            </a:pPr>
            <a:r>
              <a:rPr lang="pt-BR" sz="2200">
                <a:solidFill>
                  <a:srgbClr val="FFFFFF"/>
                </a:solidFill>
              </a:rPr>
              <a:t>CAUSA CENTRAL DOS EQUACIONAMENTOS:</a:t>
            </a:r>
            <a:endParaRPr sz="2200">
              <a:solidFill>
                <a:srgbClr val="FFFFFF"/>
              </a:solidFill>
            </a:endParaRPr>
          </a:p>
          <a:p>
            <a:pPr marL="457200" lvl="0" indent="0" algn="ctr" rtl="0">
              <a:lnSpc>
                <a:spcPct val="150000"/>
              </a:lnSpc>
              <a:spcBef>
                <a:spcPts val="0"/>
              </a:spcBef>
              <a:spcAft>
                <a:spcPts val="0"/>
              </a:spcAft>
              <a:buNone/>
            </a:pPr>
            <a:endParaRPr sz="1500">
              <a:solidFill>
                <a:srgbClr val="FFFFFF"/>
              </a:solidFill>
            </a:endParaRPr>
          </a:p>
          <a:p>
            <a:pPr marL="457200" lvl="0" indent="0" algn="ctr" rtl="0">
              <a:lnSpc>
                <a:spcPct val="150000"/>
              </a:lnSpc>
              <a:spcBef>
                <a:spcPts val="0"/>
              </a:spcBef>
              <a:spcAft>
                <a:spcPts val="0"/>
              </a:spcAft>
              <a:buNone/>
            </a:pPr>
            <a:r>
              <a:rPr lang="pt-BR" sz="2200">
                <a:solidFill>
                  <a:srgbClr val="FFFFFF"/>
                </a:solidFill>
              </a:rPr>
              <a:t>ACENTUADA REDUÇÃO DA RENTABILIDADE + PERDAS PATRIMONIAIS COM INVESTIMENTOS</a:t>
            </a:r>
            <a:endParaRPr sz="2200">
              <a:solidFill>
                <a:srgbClr val="FFFFFF"/>
              </a:solidFill>
            </a:endParaRPr>
          </a:p>
          <a:p>
            <a:pPr marL="457200" lvl="0" indent="0" algn="ctr" rtl="0">
              <a:lnSpc>
                <a:spcPct val="150000"/>
              </a:lnSpc>
              <a:spcBef>
                <a:spcPts val="0"/>
              </a:spcBef>
              <a:spcAft>
                <a:spcPts val="0"/>
              </a:spcAft>
              <a:buNone/>
            </a:pPr>
            <a:endParaRPr sz="1500">
              <a:solidFill>
                <a:srgbClr val="FFFFFF"/>
              </a:solidFill>
            </a:endParaRPr>
          </a:p>
          <a:p>
            <a:pPr marL="457200" lvl="0" indent="0" algn="ctr" rtl="0">
              <a:lnSpc>
                <a:spcPct val="150000"/>
              </a:lnSpc>
              <a:spcBef>
                <a:spcPts val="0"/>
              </a:spcBef>
              <a:spcAft>
                <a:spcPts val="0"/>
              </a:spcAft>
              <a:buNone/>
            </a:pPr>
            <a:r>
              <a:rPr lang="pt-BR" sz="2200">
                <a:solidFill>
                  <a:srgbClr val="FFFFFF"/>
                </a:solidFill>
              </a:rPr>
              <a:t>PRINCIPAL SEGMENTO: </a:t>
            </a:r>
            <a:endParaRPr sz="2200">
              <a:solidFill>
                <a:srgbClr val="FFFFFF"/>
              </a:solidFill>
            </a:endParaRPr>
          </a:p>
          <a:p>
            <a:pPr marL="457200" lvl="0" indent="0" algn="ctr" rtl="0">
              <a:lnSpc>
                <a:spcPct val="150000"/>
              </a:lnSpc>
              <a:spcBef>
                <a:spcPts val="0"/>
              </a:spcBef>
              <a:spcAft>
                <a:spcPts val="0"/>
              </a:spcAft>
              <a:buNone/>
            </a:pPr>
            <a:r>
              <a:rPr lang="pt-BR" sz="2200">
                <a:solidFill>
                  <a:srgbClr val="FFFFFF"/>
                </a:solidFill>
              </a:rPr>
              <a:t>FUNDOS DE INVESTIM. PARTICIPAÇÕES - FIP</a:t>
            </a:r>
            <a:endParaRPr sz="2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200">
              <a:solidFill>
                <a:srgbClr val="FFFFFF"/>
              </a:solidFill>
            </a:endParaRPr>
          </a:p>
          <a:p>
            <a:pPr marL="457200" lvl="0" indent="0" algn="ctr" rtl="0">
              <a:lnSpc>
                <a:spcPct val="150000"/>
              </a:lnSpc>
              <a:spcBef>
                <a:spcPts val="0"/>
              </a:spcBef>
              <a:spcAft>
                <a:spcPts val="0"/>
              </a:spcAft>
              <a:buNone/>
            </a:pPr>
            <a:endParaRPr sz="2200">
              <a:solidFill>
                <a:srgbClr val="FFFFFF"/>
              </a:solidFill>
            </a:endParaRPr>
          </a:p>
        </p:txBody>
      </p:sp>
      <p:pic>
        <p:nvPicPr>
          <p:cNvPr id="88" name="Google Shape;88;p18"/>
          <p:cNvPicPr preferRelativeResize="0"/>
          <p:nvPr/>
        </p:nvPicPr>
        <p:blipFill>
          <a:blip r:embed="rId3">
            <a:alphaModFix/>
          </a:blip>
          <a:stretch>
            <a:fillRect/>
          </a:stretch>
        </p:blipFill>
        <p:spPr>
          <a:xfrm>
            <a:off x="847450" y="1152475"/>
            <a:ext cx="7743551" cy="3798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200">
              <a:solidFill>
                <a:srgbClr val="FFFFFF"/>
              </a:solidFill>
            </a:endParaRPr>
          </a:p>
          <a:p>
            <a:pPr marL="457200" lvl="0" indent="0" algn="ctr" rtl="0">
              <a:lnSpc>
                <a:spcPct val="150000"/>
              </a:lnSpc>
              <a:spcBef>
                <a:spcPts val="0"/>
              </a:spcBef>
              <a:spcAft>
                <a:spcPts val="0"/>
              </a:spcAft>
              <a:buNone/>
            </a:pPr>
            <a:endParaRPr sz="2200">
              <a:solidFill>
                <a:srgbClr val="FFFFFF"/>
              </a:solidFill>
            </a:endParaRPr>
          </a:p>
        </p:txBody>
      </p:sp>
      <p:pic>
        <p:nvPicPr>
          <p:cNvPr id="6" name="Imagem 5" descr="Uma imagem contendo texto&#10;&#10;Descrição gerada automaticamente">
            <a:extLst>
              <a:ext uri="{FF2B5EF4-FFF2-40B4-BE49-F238E27FC236}">
                <a16:creationId xmlns:a16="http://schemas.microsoft.com/office/drawing/2014/main" id="{3ED80898-6733-7B4F-86A5-265EEEAEF091}"/>
              </a:ext>
            </a:extLst>
          </p:cNvPr>
          <p:cNvPicPr>
            <a:picLocks noChangeAspect="1"/>
          </p:cNvPicPr>
          <p:nvPr/>
        </p:nvPicPr>
        <p:blipFill>
          <a:blip r:embed="rId3"/>
          <a:stretch>
            <a:fillRect/>
          </a:stretch>
        </p:blipFill>
        <p:spPr>
          <a:xfrm>
            <a:off x="444500" y="1331988"/>
            <a:ext cx="4127500" cy="3336874"/>
          </a:xfrm>
          <a:prstGeom prst="rect">
            <a:avLst/>
          </a:prstGeom>
        </p:spPr>
      </p:pic>
      <p:pic>
        <p:nvPicPr>
          <p:cNvPr id="8" name="Imagem 7" descr="Uma imagem contendo pessoa&#10;&#10;Descrição gerada automaticamente">
            <a:extLst>
              <a:ext uri="{FF2B5EF4-FFF2-40B4-BE49-F238E27FC236}">
                <a16:creationId xmlns:a16="http://schemas.microsoft.com/office/drawing/2014/main" id="{9DE17DB2-E2AE-F84F-8B0E-88311346583E}"/>
              </a:ext>
            </a:extLst>
          </p:cNvPr>
          <p:cNvPicPr>
            <a:picLocks noChangeAspect="1"/>
          </p:cNvPicPr>
          <p:nvPr/>
        </p:nvPicPr>
        <p:blipFill>
          <a:blip r:embed="rId4"/>
          <a:stretch>
            <a:fillRect/>
          </a:stretch>
        </p:blipFill>
        <p:spPr>
          <a:xfrm>
            <a:off x="4829979" y="1331987"/>
            <a:ext cx="4002321" cy="3336875"/>
          </a:xfrm>
          <a:prstGeom prst="rect">
            <a:avLst/>
          </a:prstGeom>
        </p:spPr>
      </p:pic>
    </p:spTree>
    <p:extLst>
      <p:ext uri="{BB962C8B-B14F-4D97-AF65-F5344CB8AC3E}">
        <p14:creationId xmlns:p14="http://schemas.microsoft.com/office/powerpoint/2010/main" val="396939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lnSpc>
                <a:spcPct val="100000"/>
              </a:lnSpc>
              <a:spcBef>
                <a:spcPts val="1600"/>
              </a:spcBef>
              <a:spcAft>
                <a:spcPts val="0"/>
              </a:spcAft>
              <a:buNone/>
            </a:pPr>
            <a:r>
              <a:rPr lang="pt-BR" sz="2200">
                <a:solidFill>
                  <a:srgbClr val="FFFFFF"/>
                </a:solidFill>
              </a:rPr>
              <a:t>PARTE 1: IRREGULARIDADES</a:t>
            </a: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0" lvl="0" indent="0" algn="ctr" rtl="0">
              <a:lnSpc>
                <a:spcPct val="100000"/>
              </a:lnSpc>
              <a:spcBef>
                <a:spcPts val="0"/>
              </a:spcBef>
              <a:spcAft>
                <a:spcPts val="0"/>
              </a:spcAft>
              <a:buNone/>
            </a:pPr>
            <a:endParaRPr sz="2200">
              <a:solidFill>
                <a:srgbClr val="FFFFFF"/>
              </a:solidFill>
            </a:endParaRPr>
          </a:p>
          <a:p>
            <a:pPr marL="457200" lvl="0" indent="-368300" algn="ctr" rtl="0">
              <a:lnSpc>
                <a:spcPct val="150000"/>
              </a:lnSpc>
              <a:spcBef>
                <a:spcPts val="0"/>
              </a:spcBef>
              <a:spcAft>
                <a:spcPts val="0"/>
              </a:spcAft>
              <a:buClr>
                <a:srgbClr val="FFFFFF"/>
              </a:buClr>
              <a:buSzPts val="2200"/>
              <a:buChar char="●"/>
            </a:pPr>
            <a:r>
              <a:rPr lang="pt-BR" sz="2200">
                <a:solidFill>
                  <a:srgbClr val="FFFFFF"/>
                </a:solidFill>
              </a:rPr>
              <a:t>ADMINISTRATIVAS</a:t>
            </a:r>
            <a:endParaRPr sz="2200">
              <a:solidFill>
                <a:srgbClr val="FFFFFF"/>
              </a:solidFill>
            </a:endParaRPr>
          </a:p>
          <a:p>
            <a:pPr marL="457200" lvl="0" indent="-368300" algn="ctr" rtl="0">
              <a:lnSpc>
                <a:spcPct val="150000"/>
              </a:lnSpc>
              <a:spcBef>
                <a:spcPts val="0"/>
              </a:spcBef>
              <a:spcAft>
                <a:spcPts val="0"/>
              </a:spcAft>
              <a:buClr>
                <a:srgbClr val="FFFFFF"/>
              </a:buClr>
              <a:buSzPts val="2200"/>
              <a:buChar char="●"/>
            </a:pPr>
            <a:r>
              <a:rPr lang="pt-BR" sz="2200">
                <a:solidFill>
                  <a:srgbClr val="FFFFFF"/>
                </a:solidFill>
              </a:rPr>
              <a:t>CÍVEIS</a:t>
            </a:r>
            <a:endParaRPr sz="2200">
              <a:solidFill>
                <a:srgbClr val="FFFFFF"/>
              </a:solidFill>
            </a:endParaRPr>
          </a:p>
          <a:p>
            <a:pPr marL="457200" lvl="0" indent="-368300" algn="ctr" rtl="0">
              <a:lnSpc>
                <a:spcPct val="150000"/>
              </a:lnSpc>
              <a:spcBef>
                <a:spcPts val="0"/>
              </a:spcBef>
              <a:spcAft>
                <a:spcPts val="0"/>
              </a:spcAft>
              <a:buClr>
                <a:srgbClr val="FFFFFF"/>
              </a:buClr>
              <a:buSzPts val="2200"/>
              <a:buChar char="●"/>
            </a:pPr>
            <a:r>
              <a:rPr lang="pt-BR" sz="2200">
                <a:solidFill>
                  <a:srgbClr val="FFFFFF"/>
                </a:solidFill>
              </a:rPr>
              <a:t>PENAIS</a:t>
            </a:r>
            <a:endParaRPr sz="2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sz="2000"/>
              <a:t>IRREGULARIDADES, TRANSPARÊNCIA E GOVERNANÇA </a:t>
            </a:r>
            <a:endParaRPr sz="2000"/>
          </a:p>
          <a:p>
            <a:pPr marL="0" lvl="0" indent="0" algn="ctr" rtl="0">
              <a:spcBef>
                <a:spcPts val="0"/>
              </a:spcBef>
              <a:spcAft>
                <a:spcPts val="0"/>
              </a:spcAft>
              <a:buNone/>
            </a:pPr>
            <a:r>
              <a:rPr lang="pt-BR" sz="2000"/>
              <a:t>NOS FUNDOS DE PENSÃO</a:t>
            </a:r>
            <a:endParaRPr sz="2000">
              <a:solidFill>
                <a:schemeClr val="lt2"/>
              </a:solidFill>
            </a:endParaRPr>
          </a:p>
          <a:p>
            <a:pPr marL="0" lvl="0" indent="0" algn="ctr" rtl="0">
              <a:spcBef>
                <a:spcPts val="0"/>
              </a:spcBef>
              <a:spcAft>
                <a:spcPts val="0"/>
              </a:spcAft>
              <a:buNone/>
            </a:pP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endParaRPr>
              <a:solidFill>
                <a:srgbClr val="FFFFFF"/>
              </a:solidFill>
            </a:endParaRPr>
          </a:p>
          <a:p>
            <a:pPr marL="457200" lvl="0" indent="0" algn="ctr" rtl="0">
              <a:lnSpc>
                <a:spcPct val="150000"/>
              </a:lnSpc>
              <a:spcBef>
                <a:spcPts val="0"/>
              </a:spcBef>
              <a:spcAft>
                <a:spcPts val="0"/>
              </a:spcAft>
              <a:buNone/>
            </a:pPr>
            <a:r>
              <a:rPr lang="pt-BR">
                <a:solidFill>
                  <a:srgbClr val="FFFFFF"/>
                </a:solidFill>
              </a:rPr>
              <a:t>1.1 - IRREGULARIDADES ADMINISTRATIVAS - DECRETO 4942/2003</a:t>
            </a:r>
            <a:endParaRPr>
              <a:solidFill>
                <a:srgbClr val="FFFFFF"/>
              </a:solidFill>
            </a:endParaRPr>
          </a:p>
          <a:p>
            <a:pPr marL="457200" lvl="0" indent="0" algn="ctr" rtl="0">
              <a:lnSpc>
                <a:spcPct val="150000"/>
              </a:lnSpc>
              <a:spcBef>
                <a:spcPts val="0"/>
              </a:spcBef>
              <a:spcAft>
                <a:spcPts val="0"/>
              </a:spcAft>
              <a:buNone/>
            </a:pPr>
            <a:endParaRPr sz="1200" i="1">
              <a:solidFill>
                <a:srgbClr val="FFFFFF"/>
              </a:solidFill>
            </a:endParaRPr>
          </a:p>
          <a:p>
            <a:pPr marL="457200" lvl="0" indent="0" algn="ctr" rtl="0">
              <a:lnSpc>
                <a:spcPct val="150000"/>
              </a:lnSpc>
              <a:spcBef>
                <a:spcPts val="0"/>
              </a:spcBef>
              <a:spcAft>
                <a:spcPts val="0"/>
              </a:spcAft>
              <a:buNone/>
            </a:pPr>
            <a:r>
              <a:rPr lang="pt-BR" i="1">
                <a:solidFill>
                  <a:srgbClr val="FFFFFF"/>
                </a:solidFill>
              </a:rPr>
              <a:t>"Art. 64: </a:t>
            </a:r>
            <a:r>
              <a:rPr lang="pt-BR" b="1" i="1" u="sng">
                <a:solidFill>
                  <a:srgbClr val="FFFFFF"/>
                </a:solidFill>
              </a:rPr>
              <a:t>Aplicar os recursos</a:t>
            </a:r>
            <a:r>
              <a:rPr lang="pt-BR" i="1">
                <a:solidFill>
                  <a:srgbClr val="FFFFFF"/>
                </a:solidFill>
              </a:rPr>
              <a:t> garantidores das reservas técnicas, provisões e fundos dos planos de benefícios </a:t>
            </a:r>
            <a:r>
              <a:rPr lang="pt-BR" b="1" i="1" u="sng">
                <a:solidFill>
                  <a:srgbClr val="FFFFFF"/>
                </a:solidFill>
              </a:rPr>
              <a:t>em desacordo</a:t>
            </a:r>
            <a:r>
              <a:rPr lang="pt-BR" i="1">
                <a:solidFill>
                  <a:srgbClr val="FFFFFF"/>
                </a:solidFill>
              </a:rPr>
              <a:t> com as diretrizes estabelecidas pelo Conselho Monetário Nacional."</a:t>
            </a:r>
            <a:endParaRPr i="1">
              <a:solidFill>
                <a:srgbClr val="FFFFFF"/>
              </a:solidFill>
            </a:endParaRPr>
          </a:p>
          <a:p>
            <a:pPr marL="457200" lvl="0" indent="0" algn="ctr" rtl="0">
              <a:lnSpc>
                <a:spcPct val="150000"/>
              </a:lnSpc>
              <a:spcBef>
                <a:spcPts val="0"/>
              </a:spcBef>
              <a:spcAft>
                <a:spcPts val="0"/>
              </a:spcAft>
              <a:buNone/>
            </a:pPr>
            <a:endParaRPr i="1">
              <a:solidFill>
                <a:srgbClr val="FFFFFF"/>
              </a:solidFill>
            </a:endParaRPr>
          </a:p>
          <a:p>
            <a:pPr marL="457200" lvl="0" indent="0" algn="l" rtl="0">
              <a:lnSpc>
                <a:spcPct val="15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1387</Words>
  <Application>Microsoft Macintosh PowerPoint</Application>
  <PresentationFormat>Apresentação na tela (16:9)</PresentationFormat>
  <Paragraphs>378</Paragraphs>
  <Slides>25</Slides>
  <Notes>25</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25</vt:i4>
      </vt:variant>
    </vt:vector>
  </HeadingPairs>
  <TitlesOfParts>
    <vt:vector size="27" baseType="lpstr">
      <vt:lpstr>Arial</vt:lpstr>
      <vt:lpstr>Simple Dark</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lpstr>IRREGULARIDADES, TRANSPARÊNCIA E GOVERNANÇA  NOS FUNDOS DE PENSÃO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IRREGULARIDADES, TRANSPARÊNCIA E GOVERNANÇA  NOS FUNDOS DE PENSÃO </dc:title>
  <cp:lastModifiedBy>Usuário do Microsoft Office</cp:lastModifiedBy>
  <cp:revision>2</cp:revision>
  <dcterms:modified xsi:type="dcterms:W3CDTF">2019-06-12T15:34:44Z</dcterms:modified>
</cp:coreProperties>
</file>