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57" r:id="rId5"/>
    <p:sldId id="258" r:id="rId6"/>
    <p:sldId id="267" r:id="rId7"/>
    <p:sldId id="270" r:id="rId8"/>
    <p:sldId id="271" r:id="rId9"/>
    <p:sldId id="264" r:id="rId10"/>
    <p:sldId id="272" r:id="rId11"/>
    <p:sldId id="259" r:id="rId12"/>
    <p:sldId id="273" r:id="rId13"/>
    <p:sldId id="274" r:id="rId14"/>
    <p:sldId id="278" r:id="rId15"/>
    <p:sldId id="275" r:id="rId16"/>
    <p:sldId id="279" r:id="rId17"/>
    <p:sldId id="276" r:id="rId18"/>
    <p:sldId id="280" r:id="rId19"/>
    <p:sldId id="260" r:id="rId20"/>
  </p:sldIdLst>
  <p:sldSz cx="12188825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>
      <p:cViewPr varScale="1">
        <p:scale>
          <a:sx n="103" d="100"/>
          <a:sy n="103" d="100"/>
        </p:scale>
        <p:origin x="150" y="312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48"/>
    </p:cViewPr>
  </p:sorterViewPr>
  <p:notesViewPr>
    <p:cSldViewPr>
      <p:cViewPr varScale="1">
        <p:scale>
          <a:sx n="100" d="100"/>
          <a:sy n="100" d="100"/>
        </p:scale>
        <p:origin x="2550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6CC1AE7-E042-4394-AD5A-FA7F71843C03}" type="datetime1">
              <a:rPr lang="pt-BR" smtClean="0"/>
              <a:t>26/03/2018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567D4A-04CB-4EDF-8FB1-342A02FC8EC5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6D87F-3EE7-4668-96A4-CAC885775F45}" type="datetime1">
              <a:rPr lang="pt-BR" smtClean="0"/>
              <a:pPr/>
              <a:t>26/03/2018</a:t>
            </a:fld>
            <a:endParaRPr lang="pt-BR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1351F-DBB1-4664-ADA9-83BC7CB8848D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o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4596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o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7168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o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1357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o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pt-BR" smtClean="0"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9388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o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4204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o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1351F-DBB1-4664-ADA9-83BC7CB8848D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7517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>
              <a:defRPr sz="600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  <a:noFill/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B264484-4705-4BA0-8EF1-81BED73BFEA2}" type="datetime1">
              <a:rPr lang="pt-BR" noProof="0" smtClean="0"/>
              <a:t>26/03/2018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8785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600200">
              <a:defRPr/>
            </a:lvl6pPr>
            <a:lvl7pPr marL="1874520">
              <a:defRPr/>
            </a:lvl7pPr>
            <a:lvl8pPr marL="2148840">
              <a:defRPr/>
            </a:lvl8pPr>
            <a:lvl9pPr marL="2423160">
              <a:defRPr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D45C28-964F-4B82-A766-131E570AE7D1}" type="datetime1">
              <a:rPr lang="pt-BR" noProof="0" smtClean="0"/>
              <a:t>26/03/2018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870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3584B7-BABE-47B4-9C20-8EDC0A2867E9}" type="datetime1">
              <a:rPr lang="pt-BR" noProof="0" smtClean="0"/>
              <a:t>26/03/2018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619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F39A21-4C5B-4FE1-BC62-9950767DB5EC}" type="datetime1">
              <a:rPr lang="pt-BR" noProof="0" smtClean="0"/>
              <a:t>26/03/2018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1944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>
              <a:defRPr sz="4800" b="0" i="0" cap="none" baseline="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  <a:noFill/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51C10D-9C10-4AB6-815A-091BB853E46D}" type="datetime1">
              <a:rPr lang="pt-BR" noProof="0" smtClean="0"/>
              <a:t>26/03/2018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215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BAEE44-16DA-4438-80C2-C5D98E3FF064}" type="datetime1">
              <a:rPr lang="pt-BR" noProof="0" smtClean="0"/>
              <a:t>26/03/2018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7" name="Espaço reservado para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1934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3D6197-6D4A-4C32-9DB7-5B585B96F0B1}" type="datetime1">
              <a:rPr lang="pt-BR" noProof="0" smtClean="0"/>
              <a:t>26/03/2018</a:t>
            </a:fld>
            <a:endParaRPr lang="pt-BR" noProof="0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9" name="Espaço reservado para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0576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84D8FD-457F-49E0-9199-B74B1605C514}" type="datetime1">
              <a:rPr lang="pt-BR" noProof="0" smtClean="0"/>
              <a:t>26/03/2018</a:t>
            </a:fld>
            <a:endParaRPr lang="pt-BR" noProof="0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5" name="Espaço reservado para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95118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9359C7-A942-4890-A971-FB52F0982CF5}" type="datetime1">
              <a:rPr lang="pt-BR" noProof="0" smtClean="0"/>
              <a:t>26/03/2018</a:t>
            </a:fld>
            <a:endParaRPr lang="pt-BR" noProof="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4" name="Espaço reservado para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391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6F0C68-71D5-4571-8E1F-EA82B471DADA}" type="datetime1">
              <a:rPr lang="pt-BR" noProof="0" smtClean="0"/>
              <a:t>26/03/2018</a:t>
            </a:fld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7" name="Espaço reservado para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1FEFA0A-2F20-4B60-98C6-5FFDA469AA1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2280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imagem 2" descr="Um espaço reservado vazio para adicionar uma imagem. Clique no espaço reservado e selecione a imagem que você deseja adicionar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  <a:noFill/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09995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CFE9B44-9558-4CB9-B8DC-FA3D1CC31ABE}" type="datetime1">
              <a:rPr lang="pt-BR" noProof="0" smtClean="0"/>
              <a:t>26/03/2018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Adicionar um rodapé</a:t>
            </a:r>
          </a:p>
        </p:txBody>
      </p:sp>
      <p:sp>
        <p:nvSpPr>
          <p:cNvPr id="6" name="Espaço reservado para número do slide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81FEFA0A-2F20-4B60-98C6-5FFDA469AA1C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69573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Clr>
          <a:schemeClr val="accent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6758" y="3729050"/>
            <a:ext cx="11495308" cy="1842120"/>
          </a:xfrm>
        </p:spPr>
        <p:txBody>
          <a:bodyPr rtlCol="0">
            <a:noAutofit/>
          </a:bodyPr>
          <a:lstStyle/>
          <a:p>
            <a:pPr algn="ctr" rtl="0"/>
            <a:r>
              <a:rPr lang="pt-BR" sz="6600" dirty="0">
                <a:cs typeface="Arial" panose="020B0604020202020204" pitchFamily="34" charset="0"/>
              </a:rPr>
              <a:t>Desenvolvimento da Ciência e Tecnologia no Brasil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10236" y="5805264"/>
            <a:ext cx="2880320" cy="725143"/>
          </a:xfrm>
        </p:spPr>
        <p:txBody>
          <a:bodyPr rtlCol="0">
            <a:normAutofit fontScale="85000" lnSpcReduction="10000"/>
          </a:bodyPr>
          <a:lstStyle/>
          <a:p>
            <a:pPr algn="ctr" rtl="0"/>
            <a:r>
              <a:rPr lang="pt-BR" dirty="0">
                <a:latin typeface="+mj-lt"/>
                <a:cs typeface="Arial" panose="020B0604020202020204" pitchFamily="34" charset="0"/>
              </a:rPr>
              <a:t>Mario Neto Borges</a:t>
            </a:r>
          </a:p>
          <a:p>
            <a:pPr algn="ctr" rtl="0"/>
            <a:r>
              <a:rPr lang="pt-BR" dirty="0">
                <a:latin typeface="+mj-lt"/>
                <a:cs typeface="Arial" panose="020B0604020202020204" pitchFamily="34" charset="0"/>
              </a:rPr>
              <a:t>Presidente do CNPq</a:t>
            </a:r>
          </a:p>
        </p:txBody>
      </p:sp>
      <p:pic>
        <p:nvPicPr>
          <p:cNvPr id="1026" name="Picture 2" descr="Image result for senado federal">
            <a:extLst>
              <a:ext uri="{FF2B5EF4-FFF2-40B4-BE49-F238E27FC236}">
                <a16:creationId xmlns:a16="http://schemas.microsoft.com/office/drawing/2014/main" xmlns="" id="{B6572DBE-525D-496C-8EF0-EDC83AD36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460" y="217529"/>
            <a:ext cx="3762377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411B76F8-FF5E-46F7-8530-80F483826E1B}"/>
              </a:ext>
            </a:extLst>
          </p:cNvPr>
          <p:cNvSpPr txBox="1">
            <a:spLocks/>
          </p:cNvSpPr>
          <p:nvPr/>
        </p:nvSpPr>
        <p:spPr>
          <a:xfrm>
            <a:off x="2223982" y="1788621"/>
            <a:ext cx="7740860" cy="5453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cs typeface="Arial" panose="020B0604020202020204" pitchFamily="34" charset="0"/>
              </a:rPr>
              <a:t>Comissão Senado do Futuro - CSF</a:t>
            </a:r>
          </a:p>
        </p:txBody>
      </p:sp>
      <p:pic>
        <p:nvPicPr>
          <p:cNvPr id="7" name="Picture 4" descr="Resultado de imagem para cnpq">
            <a:extLst>
              <a:ext uri="{FF2B5EF4-FFF2-40B4-BE49-F238E27FC236}">
                <a16:creationId xmlns:a16="http://schemas.microsoft.com/office/drawing/2014/main" xmlns="" id="{7C34586E-0F51-42C8-8745-B2E7128F9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4" y="331828"/>
            <a:ext cx="3607609" cy="1086060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2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FD1B4A8-79D0-4B00-A1F2-8AF1AF709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52" y="939250"/>
            <a:ext cx="11881320" cy="2559346"/>
          </a:xfrm>
        </p:spPr>
        <p:txBody>
          <a:bodyPr>
            <a:normAutofit fontScale="92500" lnSpcReduction="10000"/>
          </a:bodyPr>
          <a:lstStyle/>
          <a:p>
            <a:pPr marL="342900" indent="-342900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partir de 1973, quando foi criada a Empresa Brasileira de Pesquisa Agropecuária (Embrapa),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 Brasil desenvolveu sua agricultura tropical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‒ por sinal, a que avança mais rapidamente no mundo.</a:t>
            </a:r>
          </a:p>
          <a:p>
            <a:pPr marL="342900" indent="-342900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 século passado, desenvolvemos o álcool produzido de cana de açúcar. Essa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‒ e de resto toda a técnica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 produção de biocombustíveis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‒ tem, no Brasil, enorme futuro</a:t>
            </a:r>
          </a:p>
          <a:p>
            <a:pPr marL="342900" indent="-342900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desenvolvimento o boi tropical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com base na genética.</a:t>
            </a:r>
          </a:p>
          <a:p>
            <a:pPr marL="342900" indent="-342900"/>
            <a:endParaRPr lang="pt-B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2">
            <a:extLst>
              <a:ext uri="{FF2B5EF4-FFF2-40B4-BE49-F238E27FC236}">
                <a16:creationId xmlns:a16="http://schemas.microsoft.com/office/drawing/2014/main" xmlns="" id="{3CA1C323-6A0C-4BD5-B38F-7A5076704312}"/>
              </a:ext>
            </a:extLst>
          </p:cNvPr>
          <p:cNvSpPr txBox="1">
            <a:spLocks/>
          </p:cNvSpPr>
          <p:nvPr/>
        </p:nvSpPr>
        <p:spPr>
          <a:xfrm>
            <a:off x="3214092" y="199636"/>
            <a:ext cx="6874310" cy="637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Estatura e protagonismo</a:t>
            </a:r>
            <a:endParaRPr lang="pt-BR" dirty="0"/>
          </a:p>
        </p:txBody>
      </p:sp>
      <p:pic>
        <p:nvPicPr>
          <p:cNvPr id="7" name="Picture 2" descr="http://portal.cbpf.br/images/ultimas-noticias/2018/soja-em-Rondnia.jpg">
            <a:extLst>
              <a:ext uri="{FF2B5EF4-FFF2-40B4-BE49-F238E27FC236}">
                <a16:creationId xmlns:a16="http://schemas.microsoft.com/office/drawing/2014/main" xmlns="" id="{E90E32A5-F933-4C1E-B6AB-06E531675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5" y="3672975"/>
            <a:ext cx="4248472" cy="282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0778D074-38C4-45CB-B24F-D3FA1C41A1C2}"/>
              </a:ext>
            </a:extLst>
          </p:cNvPr>
          <p:cNvSpPr/>
          <p:nvPr/>
        </p:nvSpPr>
        <p:spPr>
          <a:xfrm>
            <a:off x="-20663" y="6427531"/>
            <a:ext cx="4429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Rondônia, cultivares de soja desenvolvidos pela Embrapa</a:t>
            </a:r>
          </a:p>
          <a:p>
            <a:pPr algn="ctr" fontAlgn="base"/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(Crédito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RRRufino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/Embrapa)</a:t>
            </a:r>
            <a:endParaRPr lang="pt-BR" sz="1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Image result for cana de açucar">
            <a:extLst>
              <a:ext uri="{FF2B5EF4-FFF2-40B4-BE49-F238E27FC236}">
                <a16:creationId xmlns:a16="http://schemas.microsoft.com/office/drawing/2014/main" xmlns="" id="{9D29EF80-B8B3-4D6D-87DF-838CD171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79" y="3653595"/>
            <a:ext cx="4248473" cy="285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E54198E0-305A-4436-9F94-D190A63E8F4D}"/>
              </a:ext>
            </a:extLst>
          </p:cNvPr>
          <p:cNvSpPr/>
          <p:nvPr/>
        </p:nvSpPr>
        <p:spPr>
          <a:xfrm>
            <a:off x="4445713" y="6506817"/>
            <a:ext cx="41008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https://exame.abril.com.br/noticias-sobre/cana-de-acucar/</a:t>
            </a:r>
          </a:p>
        </p:txBody>
      </p:sp>
      <p:pic>
        <p:nvPicPr>
          <p:cNvPr id="11270" name="Picture 6" descr="Image result for boi">
            <a:extLst>
              <a:ext uri="{FF2B5EF4-FFF2-40B4-BE49-F238E27FC236}">
                <a16:creationId xmlns:a16="http://schemas.microsoft.com/office/drawing/2014/main" xmlns="" id="{C8F82DE3-0B16-4C9B-AD95-E51F13B44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601" y="3639098"/>
            <a:ext cx="3297999" cy="28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53F410E4-D90A-47E6-A257-325765676A29}"/>
              </a:ext>
            </a:extLst>
          </p:cNvPr>
          <p:cNvSpPr/>
          <p:nvPr/>
        </p:nvSpPr>
        <p:spPr>
          <a:xfrm>
            <a:off x="8694514" y="6427531"/>
            <a:ext cx="3605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http://sfagro.uol.com.br/negocios-ficaram-mais-lentos-no-mercado-do-boi-diz-scot-consultoria/</a:t>
            </a:r>
          </a:p>
        </p:txBody>
      </p:sp>
      <p:pic>
        <p:nvPicPr>
          <p:cNvPr id="14" name="Picture 4" descr="Resultado de imagem para cnpq">
            <a:extLst>
              <a:ext uri="{FF2B5EF4-FFF2-40B4-BE49-F238E27FC236}">
                <a16:creationId xmlns:a16="http://schemas.microsoft.com/office/drawing/2014/main" xmlns="" id="{CC771D34-7273-4C13-B52B-D46D67C25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2" y="-2730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0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FD1B4A8-79D0-4B00-A1F2-8AF1AF709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22" y="902520"/>
            <a:ext cx="7152118" cy="5902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BRASIL será o maior produtor de soja do planeta no próximo ano graças à: </a:t>
            </a:r>
          </a:p>
          <a:p>
            <a:pPr marL="342900" indent="-342900"/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Tuneo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Sedyama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desenvolvimento da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soja do cerrado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que levou a um crescimento exponencial da produção nacional. 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Johanna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Döbereiner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, processo de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Fixação Biológica de Nitrogênio – FBN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economia anual de US$ 2 bilhões ao Brasil.</a:t>
            </a:r>
          </a:p>
        </p:txBody>
      </p:sp>
      <p:sp>
        <p:nvSpPr>
          <p:cNvPr id="4" name="Título 12">
            <a:extLst>
              <a:ext uri="{FF2B5EF4-FFF2-40B4-BE49-F238E27FC236}">
                <a16:creationId xmlns:a16="http://schemas.microsoft.com/office/drawing/2014/main" xmlns="" id="{3CA1C323-6A0C-4BD5-B38F-7A5076704312}"/>
              </a:ext>
            </a:extLst>
          </p:cNvPr>
          <p:cNvSpPr txBox="1">
            <a:spLocks/>
          </p:cNvSpPr>
          <p:nvPr/>
        </p:nvSpPr>
        <p:spPr>
          <a:xfrm>
            <a:off x="3214092" y="199636"/>
            <a:ext cx="6874310" cy="637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Estatura e protagonismo</a:t>
            </a:r>
            <a:endParaRPr lang="pt-BR" dirty="0"/>
          </a:p>
        </p:txBody>
      </p:sp>
      <p:pic>
        <p:nvPicPr>
          <p:cNvPr id="11" name="Picture 4" descr="Resultado de imagem para cnpq">
            <a:extLst>
              <a:ext uri="{FF2B5EF4-FFF2-40B4-BE49-F238E27FC236}">
                <a16:creationId xmlns:a16="http://schemas.microsoft.com/office/drawing/2014/main" xmlns="" id="{845FEE86-6DA0-4F8E-BB43-3A53C8AF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" y="-2729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304" y="902927"/>
            <a:ext cx="4520342" cy="2892044"/>
          </a:xfrm>
          <a:prstGeom prst="rect">
            <a:avLst/>
          </a:prstGeom>
        </p:spPr>
      </p:pic>
      <p:pic>
        <p:nvPicPr>
          <p:cNvPr id="1026" name="Picture 2" descr="Image result for Johanna DÃ¶bereiner">
            <a:extLst>
              <a:ext uri="{FF2B5EF4-FFF2-40B4-BE49-F238E27FC236}">
                <a16:creationId xmlns:a16="http://schemas.microsoft.com/office/drawing/2014/main" xmlns="" id="{AD20423D-E203-4908-BFBE-C4071EF7D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56" y="3839412"/>
            <a:ext cx="452034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0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FD1B4A8-79D0-4B00-A1F2-8AF1AF709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18" y="941249"/>
            <a:ext cx="11899332" cy="2181501"/>
          </a:xfrm>
        </p:spPr>
        <p:txBody>
          <a:bodyPr>
            <a:noAutofit/>
          </a:bodyPr>
          <a:lstStyle/>
          <a:p>
            <a:pPr marL="342900" indent="-342900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omos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líderes na tecnologia de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exploração de petróleo em águas profundas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Instituições estatais de pesquisa desenvolveram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tecnologias de produção de vacinas e de soros para tratamento de peçonhas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ítulo 12">
            <a:extLst>
              <a:ext uri="{FF2B5EF4-FFF2-40B4-BE49-F238E27FC236}">
                <a16:creationId xmlns:a16="http://schemas.microsoft.com/office/drawing/2014/main" xmlns="" id="{3CA1C323-6A0C-4BD5-B38F-7A5076704312}"/>
              </a:ext>
            </a:extLst>
          </p:cNvPr>
          <p:cNvSpPr txBox="1">
            <a:spLocks/>
          </p:cNvSpPr>
          <p:nvPr/>
        </p:nvSpPr>
        <p:spPr>
          <a:xfrm>
            <a:off x="3214092" y="199636"/>
            <a:ext cx="6874310" cy="637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Estatura e protagonismo</a:t>
            </a:r>
            <a:endParaRPr lang="pt-BR" dirty="0"/>
          </a:p>
        </p:txBody>
      </p:sp>
      <p:pic>
        <p:nvPicPr>
          <p:cNvPr id="15364" name="Picture 4" descr="Image result for petróleo">
            <a:extLst>
              <a:ext uri="{FF2B5EF4-FFF2-40B4-BE49-F238E27FC236}">
                <a16:creationId xmlns:a16="http://schemas.microsoft.com/office/drawing/2014/main" xmlns="" id="{53E25593-D2D4-4D59-92B8-E09B0E82E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21" y="3187988"/>
            <a:ext cx="4351259" cy="326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age result for vacinas e peçonhas">
            <a:extLst>
              <a:ext uri="{FF2B5EF4-FFF2-40B4-BE49-F238E27FC236}">
                <a16:creationId xmlns:a16="http://schemas.microsoft.com/office/drawing/2014/main" xmlns="" id="{872EE437-E4B8-4AB2-B762-A0D8FB69B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717" y="3187988"/>
            <a:ext cx="3031754" cy="327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Image result for vacinas e peçonhas">
            <a:extLst>
              <a:ext uri="{FF2B5EF4-FFF2-40B4-BE49-F238E27FC236}">
                <a16:creationId xmlns:a16="http://schemas.microsoft.com/office/drawing/2014/main" xmlns="" id="{69BF485F-E0BB-4ED8-9BC3-F14EBB264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712" y="3746441"/>
            <a:ext cx="4328341" cy="21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m para cnpq">
            <a:extLst>
              <a:ext uri="{FF2B5EF4-FFF2-40B4-BE49-F238E27FC236}">
                <a16:creationId xmlns:a16="http://schemas.microsoft.com/office/drawing/2014/main" xmlns="" id="{6E876977-EB5E-4CEC-B257-BEC0249C5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" y="10519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FD1B4A8-79D0-4B00-A1F2-8AF1AF709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482" y="1836204"/>
            <a:ext cx="7805124" cy="4221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Pesquisadora da Fiocruz Pernambuco, Celina </a:t>
            </a:r>
            <a:r>
              <a:rPr lang="pt-BR" sz="3600" dirty="0" err="1">
                <a:latin typeface="Arial" panose="020B0604020202020204" pitchFamily="34" charset="0"/>
                <a:cs typeface="Arial" panose="020B0604020202020204" pitchFamily="34" charset="0"/>
              </a:rPr>
              <a:t>Turchi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, recebe Medalha </a:t>
            </a:r>
            <a:r>
              <a:rPr lang="pt-BR" sz="3600" dirty="0" err="1">
                <a:latin typeface="Arial" panose="020B0604020202020204" pitchFamily="34" charset="0"/>
                <a:cs typeface="Arial" panose="020B0604020202020204" pitchFamily="34" charset="0"/>
              </a:rPr>
              <a:t>Mietta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 Santiago na Câmara dos Deputados. 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A pesquisadora desenvolveu estudos sobre crianças afetadas pela transmissão congênita do vírus </a:t>
            </a:r>
            <a:r>
              <a:rPr lang="pt-B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zika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ítulo 12">
            <a:extLst>
              <a:ext uri="{FF2B5EF4-FFF2-40B4-BE49-F238E27FC236}">
                <a16:creationId xmlns:a16="http://schemas.microsoft.com/office/drawing/2014/main" xmlns="" id="{3CA1C323-6A0C-4BD5-B38F-7A5076704312}"/>
              </a:ext>
            </a:extLst>
          </p:cNvPr>
          <p:cNvSpPr txBox="1">
            <a:spLocks/>
          </p:cNvSpPr>
          <p:nvPr/>
        </p:nvSpPr>
        <p:spPr>
          <a:xfrm>
            <a:off x="3214092" y="199636"/>
            <a:ext cx="6874310" cy="637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Estatura e protagonismo</a:t>
            </a:r>
            <a:endParaRPr lang="pt-BR" dirty="0"/>
          </a:p>
        </p:txBody>
      </p:sp>
      <p:pic>
        <p:nvPicPr>
          <p:cNvPr id="20482" name="Picture 2" descr="Image may contain: 3 people, people smiling, people standing">
            <a:extLst>
              <a:ext uri="{FF2B5EF4-FFF2-40B4-BE49-F238E27FC236}">
                <a16:creationId xmlns:a16="http://schemas.microsoft.com/office/drawing/2014/main" xmlns="" id="{E22C420E-2C41-4DD3-A845-89BFFD88E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61" y="1440160"/>
            <a:ext cx="375988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m para cnpq">
            <a:extLst>
              <a:ext uri="{FF2B5EF4-FFF2-40B4-BE49-F238E27FC236}">
                <a16:creationId xmlns:a16="http://schemas.microsoft.com/office/drawing/2014/main" xmlns="" id="{723366EE-B8BB-45BA-8D0D-48818AA9D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" y="-2734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07EA3B8E-1CCD-4DDC-A5F2-B72071A88BB2}"/>
              </a:ext>
            </a:extLst>
          </p:cNvPr>
          <p:cNvSpPr/>
          <p:nvPr/>
        </p:nvSpPr>
        <p:spPr>
          <a:xfrm>
            <a:off x="9334772" y="6514348"/>
            <a:ext cx="1899262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Fundação Oswaldo Cruz</a:t>
            </a:r>
          </a:p>
        </p:txBody>
      </p:sp>
    </p:spTree>
    <p:extLst>
      <p:ext uri="{BB962C8B-B14F-4D97-AF65-F5344CB8AC3E}">
        <p14:creationId xmlns:p14="http://schemas.microsoft.com/office/powerpoint/2010/main" val="14078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FD1B4A8-79D0-4B00-A1F2-8AF1AF709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03" y="1844824"/>
            <a:ext cx="11737304" cy="48965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dirty="0"/>
              <a:t>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Está nascendo a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economia inteiramente baseada no conhecimento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, e nações que não o cultivarem correm o risco de ficar à margem da civilização. Em resumo,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nunca a ciência foi tão importante. </a:t>
            </a:r>
          </a:p>
          <a:p>
            <a:pPr marL="0" indent="0" algn="ctr"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É vital que o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Brasil formule e pratique consistentemente uma agenda de desenvolvimento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cuja ambição tem de ser correspondente à sua enorme área e à sua grande população. </a:t>
            </a:r>
          </a:p>
          <a:p>
            <a:pPr marL="0" indent="0" algn="ctr"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O Brasil não pode pensar pequeno ‒ </a:t>
            </a:r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seu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planejamento tem de visar à influência em escala planetária, além de protagonismo científico e cultural.</a:t>
            </a:r>
          </a:p>
          <a:p>
            <a:pPr marL="0" indent="0" algn="ctr">
              <a:buNone/>
            </a:pPr>
            <a:endParaRPr lang="pt-BR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Resultado de imagem para cnpq">
            <a:extLst>
              <a:ext uri="{FF2B5EF4-FFF2-40B4-BE49-F238E27FC236}">
                <a16:creationId xmlns:a16="http://schemas.microsoft.com/office/drawing/2014/main" xmlns="" id="{2167E26E-6594-476D-BAEE-4409AEE97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8" y="691997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5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29DBCE7-AE4D-4F4D-9968-D770ABF69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76" y="1196752"/>
            <a:ext cx="11701300" cy="5400600"/>
          </a:xfrm>
        </p:spPr>
        <p:txBody>
          <a:bodyPr>
            <a:noAutofit/>
          </a:bodyPr>
          <a:lstStyle/>
          <a:p>
            <a:pPr marL="457200" indent="-457200" fontAlgn="base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Derrubar os vetos da LEI 13.243/2018.</a:t>
            </a:r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Manutenção das fontes de financiamento – sem cortes ou contingenciamento = tesouro (fonte 100).</a:t>
            </a:r>
            <a:endParaRPr lang="pt-BR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base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Não contingenciamento do FNDCT.</a:t>
            </a:r>
          </a:p>
          <a:p>
            <a:pPr marL="457200" indent="-457200" fontAlgn="base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pt-BR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Aprovação do Fundo Privado </a:t>
            </a:r>
            <a:r>
              <a:rPr lang="pt-BR" sz="3000" b="1" smtClean="0">
                <a:latin typeface="Arial" panose="020B0604020202020204" pitchFamily="34" charset="0"/>
                <a:cs typeface="Arial" panose="020B0604020202020204" pitchFamily="34" charset="0"/>
              </a:rPr>
              <a:t>para CT&amp;I.</a:t>
            </a:r>
          </a:p>
        </p:txBody>
      </p:sp>
      <p:sp>
        <p:nvSpPr>
          <p:cNvPr id="4" name="Título 12">
            <a:extLst>
              <a:ext uri="{FF2B5EF4-FFF2-40B4-BE49-F238E27FC236}">
                <a16:creationId xmlns:a16="http://schemas.microsoft.com/office/drawing/2014/main" xmlns="" id="{CBA6C6B3-4252-4021-82CA-F9A7AB4B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092" y="114718"/>
            <a:ext cx="6874310" cy="782960"/>
          </a:xfrm>
        </p:spPr>
        <p:txBody>
          <a:bodyPr rtlCol="0">
            <a:normAutofit/>
          </a:bodyPr>
          <a:lstStyle/>
          <a:p>
            <a:pPr algn="ctr" rtl="0"/>
            <a:r>
              <a:rPr lang="pt-BR" b="1" dirty="0" smtClean="0">
                <a:solidFill>
                  <a:schemeClr val="bg1"/>
                </a:solidFill>
              </a:rPr>
              <a:t>DEMANDAS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Resultado de imagem para cnpq">
            <a:extLst>
              <a:ext uri="{FF2B5EF4-FFF2-40B4-BE49-F238E27FC236}">
                <a16:creationId xmlns:a16="http://schemas.microsoft.com/office/drawing/2014/main" xmlns="" id="{D3845226-1E8C-4398-A117-B8BB59146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" y="0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6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72843" y="2084516"/>
            <a:ext cx="5232647" cy="759296"/>
          </a:xfrm>
        </p:spPr>
        <p:txBody>
          <a:bodyPr rtlCol="0">
            <a:normAutofit/>
          </a:bodyPr>
          <a:lstStyle/>
          <a:p>
            <a:pPr rtl="0"/>
            <a:r>
              <a:rPr lang="pt-BR" dirty="0">
                <a:latin typeface="Goudy Stout" panose="0202090407030B020401" pitchFamily="18" charset="0"/>
              </a:rPr>
              <a:t>CIÊNCIA</a:t>
            </a:r>
            <a:r>
              <a:rPr lang="pt-BR" dirty="0"/>
              <a:t> É POP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A661444-BC20-4E48-9156-F2348ED9A10C}"/>
              </a:ext>
            </a:extLst>
          </p:cNvPr>
          <p:cNvSpPr txBox="1">
            <a:spLocks/>
          </p:cNvSpPr>
          <p:nvPr/>
        </p:nvSpPr>
        <p:spPr>
          <a:xfrm>
            <a:off x="4294212" y="2669704"/>
            <a:ext cx="5232647" cy="7592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Goudy Stout" panose="0202090407030B020401" pitchFamily="18" charset="0"/>
              </a:rPr>
              <a:t>CIÊNCIA</a:t>
            </a:r>
            <a:r>
              <a:rPr lang="pt-BR" dirty="0"/>
              <a:t> É TECH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8E61C51B-1658-4A1C-8ED7-CD0B7F75B6F7}"/>
              </a:ext>
            </a:extLst>
          </p:cNvPr>
          <p:cNvSpPr txBox="1">
            <a:spLocks/>
          </p:cNvSpPr>
          <p:nvPr/>
        </p:nvSpPr>
        <p:spPr>
          <a:xfrm>
            <a:off x="5834059" y="3355674"/>
            <a:ext cx="5232647" cy="7592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Goudy Stout" panose="0202090407030B020401" pitchFamily="18" charset="0"/>
              </a:rPr>
              <a:t>CIÊNCIA</a:t>
            </a:r>
            <a:r>
              <a:rPr lang="pt-BR" dirty="0"/>
              <a:t> É TUDO</a:t>
            </a:r>
          </a:p>
        </p:txBody>
      </p:sp>
      <p:pic>
        <p:nvPicPr>
          <p:cNvPr id="13" name="Picture 2" descr="Image result for senado federal">
            <a:extLst>
              <a:ext uri="{FF2B5EF4-FFF2-40B4-BE49-F238E27FC236}">
                <a16:creationId xmlns:a16="http://schemas.microsoft.com/office/drawing/2014/main" xmlns="" id="{F5D34879-EB25-4BF9-9EA6-4F5F7C73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192" y="5596272"/>
            <a:ext cx="3762377" cy="123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xmlns="" id="{408B0E3A-2A9C-4337-A23F-DD0248BD31BB}"/>
              </a:ext>
            </a:extLst>
          </p:cNvPr>
          <p:cNvSpPr txBox="1">
            <a:spLocks/>
          </p:cNvSpPr>
          <p:nvPr/>
        </p:nvSpPr>
        <p:spPr>
          <a:xfrm>
            <a:off x="1775465" y="4365104"/>
            <a:ext cx="3454851" cy="655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OBRIGADO!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xmlns="" id="{60CBA7F3-51BC-485A-82F9-2588D302E430}"/>
              </a:ext>
            </a:extLst>
          </p:cNvPr>
          <p:cNvSpPr txBox="1">
            <a:spLocks/>
          </p:cNvSpPr>
          <p:nvPr/>
        </p:nvSpPr>
        <p:spPr>
          <a:xfrm>
            <a:off x="1485900" y="4992141"/>
            <a:ext cx="4255176" cy="885131"/>
          </a:xfrm>
          <a:prstGeom prst="rect">
            <a:avLst/>
          </a:prstGeom>
        </p:spPr>
        <p:txBody>
          <a:bodyPr vert="horz" lIns="457200" tIns="45720" rIns="45720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i="0" kern="1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sz="1800" dirty="0"/>
              <a:t>Mario </a:t>
            </a:r>
            <a:r>
              <a:rPr lang="en-US" sz="1800" dirty="0" err="1"/>
              <a:t>Neto</a:t>
            </a:r>
            <a:r>
              <a:rPr lang="en-US" sz="1800" dirty="0"/>
              <a:t> Borges</a:t>
            </a:r>
          </a:p>
          <a:p>
            <a:r>
              <a:rPr lang="en-US" sz="1800" dirty="0"/>
              <a:t>www.cnpq.br</a:t>
            </a:r>
          </a:p>
        </p:txBody>
      </p:sp>
      <p:pic>
        <p:nvPicPr>
          <p:cNvPr id="16" name="Picture 4" descr="Resultado de imagem para cnpq">
            <a:extLst>
              <a:ext uri="{FF2B5EF4-FFF2-40B4-BE49-F238E27FC236}">
                <a16:creationId xmlns:a16="http://schemas.microsoft.com/office/drawing/2014/main" xmlns="" id="{99284658-E055-4FA7-9063-F41C19C0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4" y="259399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36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NPq Institucional 2016 II a - Parte">
            <a:hlinkClick r:id="" action="ppaction://media"/>
            <a:extLst>
              <a:ext uri="{FF2B5EF4-FFF2-40B4-BE49-F238E27FC236}">
                <a16:creationId xmlns:a16="http://schemas.microsoft.com/office/drawing/2014/main" xmlns="" id="{12967F4E-CF26-487D-86FF-BFDF96297B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659" y="980728"/>
            <a:ext cx="10133505" cy="5700262"/>
          </a:xfrm>
          <a:prstGeom prst="rect">
            <a:avLst/>
          </a:prstGeom>
        </p:spPr>
      </p:pic>
      <p:sp>
        <p:nvSpPr>
          <p:cNvPr id="9" name="Título 12">
            <a:extLst>
              <a:ext uri="{FF2B5EF4-FFF2-40B4-BE49-F238E27FC236}">
                <a16:creationId xmlns:a16="http://schemas.microsoft.com/office/drawing/2014/main" xmlns="" id="{41611ED7-2B32-44FA-8B5F-CF4EEEFC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800" y="306152"/>
            <a:ext cx="9576433" cy="782960"/>
          </a:xfrm>
        </p:spPr>
        <p:txBody>
          <a:bodyPr rtlCol="0">
            <a:noAutofit/>
          </a:bodyPr>
          <a:lstStyle/>
          <a:p>
            <a:pPr algn="ctr"/>
            <a:r>
              <a:rPr lang="en-US" dirty="0"/>
              <a:t>Principal </a:t>
            </a:r>
            <a:r>
              <a:rPr lang="en-US" dirty="0" err="1"/>
              <a:t>Agência</a:t>
            </a:r>
            <a:r>
              <a:rPr lang="en-US" dirty="0"/>
              <a:t> de </a:t>
            </a:r>
            <a:r>
              <a:rPr lang="en-US" dirty="0" err="1"/>
              <a:t>Fomento</a:t>
            </a:r>
            <a:r>
              <a:rPr lang="en-US" dirty="0"/>
              <a:t> à </a:t>
            </a:r>
            <a:r>
              <a:rPr lang="en-US" dirty="0" err="1"/>
              <a:t>Ciência</a:t>
            </a:r>
            <a:r>
              <a:rPr lang="en-US" dirty="0"/>
              <a:t>, </a:t>
            </a:r>
            <a:r>
              <a:rPr lang="en-US" dirty="0" err="1"/>
              <a:t>Tecnologia</a:t>
            </a:r>
            <a:r>
              <a:rPr lang="en-US" dirty="0"/>
              <a:t> e </a:t>
            </a:r>
            <a:r>
              <a:rPr lang="en-US" dirty="0" err="1"/>
              <a:t>Inovação</a:t>
            </a:r>
            <a:r>
              <a:rPr lang="en-US" dirty="0"/>
              <a:t> do </a:t>
            </a:r>
            <a:r>
              <a:rPr lang="en-US" dirty="0" err="1"/>
              <a:t>Brasil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11" name="Picture 4" descr="Resultado de imagem para cnpq">
            <a:extLst>
              <a:ext uri="{FF2B5EF4-FFF2-40B4-BE49-F238E27FC236}">
                <a16:creationId xmlns:a16="http://schemas.microsoft.com/office/drawing/2014/main" xmlns="" id="{E5EA9A02-DCD8-4D60-99FD-F3CA8A455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8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7B30E8D9-0653-4E3F-AE44-88D8191F7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4" y="1410397"/>
            <a:ext cx="3392214" cy="5088321"/>
          </a:xfrm>
          <a:prstGeom prst="rect">
            <a:avLst/>
          </a:prstGeom>
        </p:spPr>
      </p:pic>
      <p:pic>
        <p:nvPicPr>
          <p:cNvPr id="16" name="Imagem 15" descr="Uma imagem contendo objeto ao ar livre, moinho de vento, ao ar livre, céu&#10;&#10;Descrição gerada com muito alta confiança">
            <a:extLst>
              <a:ext uri="{FF2B5EF4-FFF2-40B4-BE49-F238E27FC236}">
                <a16:creationId xmlns:a16="http://schemas.microsoft.com/office/drawing/2014/main" xmlns="" id="{CA8A60C0-3E29-4A68-A553-F1DADE17D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979" y="2305048"/>
            <a:ext cx="6261823" cy="3525174"/>
          </a:xfrm>
          <a:prstGeom prst="rect">
            <a:avLst/>
          </a:prstGeom>
        </p:spPr>
      </p:pic>
      <p:sp>
        <p:nvSpPr>
          <p:cNvPr id="17" name="Título 12">
            <a:extLst>
              <a:ext uri="{FF2B5EF4-FFF2-40B4-BE49-F238E27FC236}">
                <a16:creationId xmlns:a16="http://schemas.microsoft.com/office/drawing/2014/main" xmlns="" id="{458BFCD6-27F2-48E0-8752-7869C949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092" y="114719"/>
            <a:ext cx="6874310" cy="782960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Ventos de mudanças</a:t>
            </a:r>
          </a:p>
        </p:txBody>
      </p:sp>
      <p:pic>
        <p:nvPicPr>
          <p:cNvPr id="19" name="Picture 4" descr="Resultado de imagem para cnpq">
            <a:extLst>
              <a:ext uri="{FF2B5EF4-FFF2-40B4-BE49-F238E27FC236}">
                <a16:creationId xmlns:a16="http://schemas.microsoft.com/office/drawing/2014/main" xmlns="" id="{32E6B55D-9E68-40A4-9ED5-80602BF76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34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5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29DBCE7-AE4D-4F4D-9968-D770ABF69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76" y="1196752"/>
            <a:ext cx="11701300" cy="5400600"/>
          </a:xfrm>
        </p:spPr>
        <p:txBody>
          <a:bodyPr>
            <a:noAutofit/>
          </a:bodyPr>
          <a:lstStyle/>
          <a:p>
            <a:pPr marL="342900" indent="-342900" fontAlgn="base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Revolução Industrial (RI)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‒ a mais importante ocorrência histórica desde a invenção da escrita ‒, há mais de um século e meio,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fundamenta-se na ciência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fontAlgn="base"/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Em 1700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, China e Índia tinham, cada uma, um PIB superior ao da Europa. Mas, já no final do século 19, a Europa, onde se iniciou a RI, era a região mais rica do mundo. O Reino Unido, berço da RI, com território e população minúsculos, já havia colonizado a China e a Índia, e tinha um PIB superior ao da Ásia.</a:t>
            </a:r>
          </a:p>
          <a:p>
            <a:pPr marL="342900" indent="-342900" fontAlgn="base"/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O conhecimento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- com seu crescimento exponencial ‒ </a:t>
            </a:r>
            <a:r>
              <a:rPr lang="pt-BR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é, e ainda será,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por longo tempo ‒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o propulsor do desenvolvimento social e econômico das nações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ítulo 12">
            <a:extLst>
              <a:ext uri="{FF2B5EF4-FFF2-40B4-BE49-F238E27FC236}">
                <a16:creationId xmlns:a16="http://schemas.microsoft.com/office/drawing/2014/main" xmlns="" id="{CBA6C6B3-4252-4021-82CA-F9A7AB4B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092" y="114718"/>
            <a:ext cx="6874310" cy="782960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O despertar</a:t>
            </a:r>
          </a:p>
        </p:txBody>
      </p:sp>
      <p:pic>
        <p:nvPicPr>
          <p:cNvPr id="6" name="Picture 4" descr="Resultado de imagem para cnpq">
            <a:extLst>
              <a:ext uri="{FF2B5EF4-FFF2-40B4-BE49-F238E27FC236}">
                <a16:creationId xmlns:a16="http://schemas.microsoft.com/office/drawing/2014/main" xmlns="" id="{D3845226-1E8C-4398-A117-B8BB59146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" y="0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10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29DBCE7-AE4D-4F4D-9968-D770ABF69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0519" y="897678"/>
            <a:ext cx="7278793" cy="5845604"/>
          </a:xfrm>
        </p:spPr>
        <p:txBody>
          <a:bodyPr>
            <a:noAutofit/>
          </a:bodyPr>
          <a:lstStyle/>
          <a:p>
            <a:pPr marL="342900" indent="-342900" fontAlgn="base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Iniciou-se a 4ª RI, que envolve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tecnologias disruptivas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mudarão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inteiramente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o mundo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fontAlgn="base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Com a automatização de quase tudo pelo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desenvolvimento da inteligência artificial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as empresas industriais e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até mesmo as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de serviços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– as quais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migraram para países emergentes 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atraídas por salários baixos ‒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serão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provavelmente </a:t>
            </a:r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repatriadas e operadas por robôs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ítulo 12">
            <a:extLst>
              <a:ext uri="{FF2B5EF4-FFF2-40B4-BE49-F238E27FC236}">
                <a16:creationId xmlns:a16="http://schemas.microsoft.com/office/drawing/2014/main" xmlns="" id="{CBA6C6B3-4252-4021-82CA-F9A7AB4B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092" y="114718"/>
            <a:ext cx="6874310" cy="782960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Economia do Conhecimento</a:t>
            </a:r>
          </a:p>
        </p:txBody>
      </p:sp>
      <p:pic>
        <p:nvPicPr>
          <p:cNvPr id="5122" name="Picture 2" descr="Image result for industria 4.0">
            <a:extLst>
              <a:ext uri="{FF2B5EF4-FFF2-40B4-BE49-F238E27FC236}">
                <a16:creationId xmlns:a16="http://schemas.microsoft.com/office/drawing/2014/main" xmlns="" id="{430142CA-1243-41BA-8659-9D275151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" y="2132856"/>
            <a:ext cx="47625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m para cnpq">
            <a:extLst>
              <a:ext uri="{FF2B5EF4-FFF2-40B4-BE49-F238E27FC236}">
                <a16:creationId xmlns:a16="http://schemas.microsoft.com/office/drawing/2014/main" xmlns="" id="{5D1F125A-2115-456B-A168-F40B751B8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" y="10521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7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3250599" y="34660"/>
            <a:ext cx="6874310" cy="782960"/>
          </a:xfrm>
        </p:spPr>
        <p:txBody>
          <a:bodyPr rtlCol="0">
            <a:normAutofit/>
          </a:bodyPr>
          <a:lstStyle/>
          <a:p>
            <a:pPr rtl="0"/>
            <a:r>
              <a:rPr lang="pt-BR" dirty="0"/>
              <a:t>Impacto da Ciência Brasileira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2AF7B56-C582-4C7E-9A12-65ACEB7DEE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6"/>
          <a:stretch/>
        </p:blipFill>
        <p:spPr>
          <a:xfrm>
            <a:off x="79130" y="1196752"/>
            <a:ext cx="12030563" cy="529191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A09DDF0A-3287-4DCD-A0B6-23CE3E371242}"/>
              </a:ext>
            </a:extLst>
          </p:cNvPr>
          <p:cNvSpPr/>
          <p:nvPr/>
        </p:nvSpPr>
        <p:spPr>
          <a:xfrm>
            <a:off x="333772" y="6488668"/>
            <a:ext cx="3025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http://www.scimagojr.com/worldreport.php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xmlns="" id="{D14B48CA-BF6E-4F6D-9A2E-14066AE1C980}"/>
              </a:ext>
            </a:extLst>
          </p:cNvPr>
          <p:cNvSpPr/>
          <p:nvPr/>
        </p:nvSpPr>
        <p:spPr>
          <a:xfrm rot="5400000">
            <a:off x="3286100" y="3933056"/>
            <a:ext cx="792088" cy="21602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Picture 4" descr="Resultado de imagem para cnpq">
            <a:extLst>
              <a:ext uri="{FF2B5EF4-FFF2-40B4-BE49-F238E27FC236}">
                <a16:creationId xmlns:a16="http://schemas.microsoft.com/office/drawing/2014/main" xmlns="" id="{F1328831-3B29-4A18-AA21-0EF9517BE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" y="-2736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108F129-0821-4054-A04B-9FA7A45B4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48" y="980728"/>
            <a:ext cx="11953328" cy="5877272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2400"/>
              </a:spcBef>
            </a:pP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“Enquanto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os países altamente industrializados investem de 2,5% a 4%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do produto interno bruto (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PIB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pesquisa e desenvolvimento (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P&amp;D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) ‒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três quartos dos quais oriundos das empresas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‒, o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investimento brasileiro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no setor é cerca de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1% do PIB, 60% disso oriundos do governo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Para enfrentamento da crise financeira que o mundo vem sofrendo desde 2008, 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os governos nos países industrializados aumentaram o investimento em ciência, e as empresas, o investimento em tecnologia.</a:t>
            </a:r>
          </a:p>
          <a:p>
            <a:pPr marL="0" indent="0"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“Ciência, tecnologia e inovação (CT&amp;I) são o caminho mais eficaz para desenvolver a economia”</a:t>
            </a:r>
          </a:p>
        </p:txBody>
      </p:sp>
      <p:sp>
        <p:nvSpPr>
          <p:cNvPr id="4" name="Título 12">
            <a:extLst>
              <a:ext uri="{FF2B5EF4-FFF2-40B4-BE49-F238E27FC236}">
                <a16:creationId xmlns:a16="http://schemas.microsoft.com/office/drawing/2014/main" xmlns="" id="{929A6ABA-6A33-49E8-BFE6-1C25AA1B9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092" y="199636"/>
            <a:ext cx="6874310" cy="637031"/>
          </a:xfrm>
        </p:spPr>
        <p:txBody>
          <a:bodyPr rtlCol="0">
            <a:normAutofit/>
          </a:bodyPr>
          <a:lstStyle/>
          <a:p>
            <a:r>
              <a:rPr lang="pt-BR" dirty="0"/>
              <a:t>Estatura e protagonismo</a:t>
            </a:r>
          </a:p>
        </p:txBody>
      </p:sp>
      <p:pic>
        <p:nvPicPr>
          <p:cNvPr id="6" name="Picture 4" descr="Resultado de imagem para cnpq">
            <a:extLst>
              <a:ext uri="{FF2B5EF4-FFF2-40B4-BE49-F238E27FC236}">
                <a16:creationId xmlns:a16="http://schemas.microsoft.com/office/drawing/2014/main" xmlns="" id="{D8628343-9E72-4257-B160-647F83F6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" y="-2732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9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esenvolvimento da ciência e tecnologia no brasil">
            <a:extLst>
              <a:ext uri="{FF2B5EF4-FFF2-40B4-BE49-F238E27FC236}">
                <a16:creationId xmlns:a16="http://schemas.microsoft.com/office/drawing/2014/main" xmlns="" id="{BF52C8E7-E256-441F-8B07-C804863ED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85" y="1641468"/>
            <a:ext cx="11577453" cy="50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2">
            <a:extLst>
              <a:ext uri="{FF2B5EF4-FFF2-40B4-BE49-F238E27FC236}">
                <a16:creationId xmlns:a16="http://schemas.microsoft.com/office/drawing/2014/main" xmlns="" id="{3C108A06-74C7-45E5-85B3-91A2F7298FC0}"/>
              </a:ext>
            </a:extLst>
          </p:cNvPr>
          <p:cNvSpPr txBox="1">
            <a:spLocks/>
          </p:cNvSpPr>
          <p:nvPr/>
        </p:nvSpPr>
        <p:spPr>
          <a:xfrm>
            <a:off x="3214092" y="199636"/>
            <a:ext cx="6874310" cy="637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Estatura e protagonismo</a:t>
            </a:r>
            <a:endParaRPr lang="pt-BR" dirty="0"/>
          </a:p>
        </p:txBody>
      </p:sp>
      <p:pic>
        <p:nvPicPr>
          <p:cNvPr id="10" name="Picture 4" descr="Resultado de imagem para cnpq">
            <a:extLst>
              <a:ext uri="{FF2B5EF4-FFF2-40B4-BE49-F238E27FC236}">
                <a16:creationId xmlns:a16="http://schemas.microsoft.com/office/drawing/2014/main" xmlns="" id="{B207D711-2C03-48A5-ABB9-3601AFD18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0" y="10524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2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FD1B4A8-79D0-4B00-A1F2-8AF1AF709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52" y="1988840"/>
            <a:ext cx="11881320" cy="3240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/>
              <a:t> </a:t>
            </a:r>
            <a:r>
              <a:rPr lang="pt-BR" sz="5400" dirty="0">
                <a:latin typeface="Arial" panose="020B0604020202020204" pitchFamily="34" charset="0"/>
                <a:cs typeface="Arial" panose="020B0604020202020204" pitchFamily="34" charset="0"/>
              </a:rPr>
              <a:t>Sempre que o Brasil teve de desenvolver tecnologia própria, por não haver de quem comprá-la, o resultado foi positivo e ágil.</a:t>
            </a:r>
          </a:p>
        </p:txBody>
      </p:sp>
      <p:sp>
        <p:nvSpPr>
          <p:cNvPr id="4" name="Título 12">
            <a:extLst>
              <a:ext uri="{FF2B5EF4-FFF2-40B4-BE49-F238E27FC236}">
                <a16:creationId xmlns:a16="http://schemas.microsoft.com/office/drawing/2014/main" xmlns="" id="{3CA1C323-6A0C-4BD5-B38F-7A5076704312}"/>
              </a:ext>
            </a:extLst>
          </p:cNvPr>
          <p:cNvSpPr txBox="1">
            <a:spLocks/>
          </p:cNvSpPr>
          <p:nvPr/>
        </p:nvSpPr>
        <p:spPr>
          <a:xfrm>
            <a:off x="3214092" y="199636"/>
            <a:ext cx="6874310" cy="637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Estatura e protagonismo</a:t>
            </a:r>
            <a:endParaRPr lang="pt-BR" dirty="0"/>
          </a:p>
        </p:txBody>
      </p:sp>
      <p:pic>
        <p:nvPicPr>
          <p:cNvPr id="6" name="Picture 4" descr="Resultado de imagem para cnpq">
            <a:extLst>
              <a:ext uri="{FF2B5EF4-FFF2-40B4-BE49-F238E27FC236}">
                <a16:creationId xmlns:a16="http://schemas.microsoft.com/office/drawing/2014/main" xmlns="" id="{8E344720-AA76-4D83-8787-C559B8B76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2" y="-2729"/>
            <a:ext cx="2874943" cy="865493"/>
          </a:xfrm>
          <a:prstGeom prst="roundRect">
            <a:avLst>
              <a:gd name="adj" fmla="val 4380"/>
            </a:avLst>
          </a:prstGeom>
          <a:noFill/>
          <a:ln w="38100">
            <a:noFill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7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delo de design Hexagonal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4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891740_TF03460519.potx" id="{6C5FDAAF-DB2C-4EB2-9DED-4BB33ACB5943}" vid="{82CC6691-4F2A-4184-A26E-546BACDB29F6}"/>
    </a:ext>
  </a:extLst>
</a:theme>
</file>

<file path=ppt/theme/theme2.xml><?xml version="1.0" encoding="utf-8"?>
<a:theme xmlns:a="http://schemas.openxmlformats.org/drawingml/2006/main" name="Tema do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427FAC-CD3A-494C-985C-09E26C5EA507}">
  <ds:schemaRefs>
    <ds:schemaRef ds:uri="a4f35948-e619-41b3-aa29-22878b09cfd2"/>
    <ds:schemaRef ds:uri="http://purl.org/dc/elements/1.1/"/>
    <ds:schemaRef ds:uri="http://schemas.microsoft.com/office/2006/metadata/properties"/>
    <ds:schemaRef ds:uri="http://www.w3.org/XML/1998/namespace"/>
    <ds:schemaRef ds:uri="40262f94-9f35-4ac3-9a90-690165a166b7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ED73A5-C2D2-4D49-BB89-167E8E32C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1D6E40-F509-498A-BF02-00C895783B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Slides de design hexagonal</Template>
  <TotalTime>1079</TotalTime>
  <Words>706</Words>
  <Application>Microsoft Office PowerPoint</Application>
  <PresentationFormat>Personalizados</PresentationFormat>
  <Paragraphs>63</Paragraphs>
  <Slides>16</Slides>
  <Notes>6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4" baseType="lpstr">
      <vt:lpstr>Arial</vt:lpstr>
      <vt:lpstr>Century Gothic</vt:lpstr>
      <vt:lpstr>Euphemia</vt:lpstr>
      <vt:lpstr>Goudy Stout</vt:lpstr>
      <vt:lpstr>Palatino Linotype</vt:lpstr>
      <vt:lpstr>Segoe UI Semilight</vt:lpstr>
      <vt:lpstr>Wingdings</vt:lpstr>
      <vt:lpstr>Modelo de design Hexagonal</vt:lpstr>
      <vt:lpstr>Desenvolvimento da Ciência e Tecnologia no Brasil</vt:lpstr>
      <vt:lpstr>Principal Agência de Fomento à Ciência, Tecnologia e Inovação do Brasil.</vt:lpstr>
      <vt:lpstr>Ventos de mudanças</vt:lpstr>
      <vt:lpstr>O despertar</vt:lpstr>
      <vt:lpstr>Economia do Conhecimento</vt:lpstr>
      <vt:lpstr>Impacto da Ciência Brasileira</vt:lpstr>
      <vt:lpstr>Estatura e protagonismo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DEMANDAS</vt:lpstr>
      <vt:lpstr>CIÊNCIA É POP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Desenvolvimento da Ciência e Tecnologia no Brasil</dc:title>
  <dc:creator>Marcos Fonseca</dc:creator>
  <cp:lastModifiedBy>Mario Neto Borges</cp:lastModifiedBy>
  <cp:revision>68</cp:revision>
  <dcterms:created xsi:type="dcterms:W3CDTF">2018-03-20T23:47:34Z</dcterms:created>
  <dcterms:modified xsi:type="dcterms:W3CDTF">2018-03-26T19:43:25Z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