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mp4" ContentType="video/unknown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8"/>
  </p:notesMasterIdLst>
  <p:sldIdLst>
    <p:sldId id="352" r:id="rId2"/>
    <p:sldId id="317" r:id="rId3"/>
    <p:sldId id="318" r:id="rId4"/>
    <p:sldId id="308" r:id="rId5"/>
    <p:sldId id="319" r:id="rId6"/>
    <p:sldId id="320" r:id="rId7"/>
    <p:sldId id="321" r:id="rId8"/>
    <p:sldId id="265" r:id="rId9"/>
    <p:sldId id="258" r:id="rId10"/>
    <p:sldId id="262" r:id="rId11"/>
    <p:sldId id="310" r:id="rId12"/>
    <p:sldId id="261" r:id="rId13"/>
    <p:sldId id="367" r:id="rId14"/>
    <p:sldId id="313" r:id="rId15"/>
    <p:sldId id="363" r:id="rId16"/>
    <p:sldId id="365" r:id="rId17"/>
    <p:sldId id="366" r:id="rId18"/>
    <p:sldId id="425" r:id="rId19"/>
    <p:sldId id="368" r:id="rId20"/>
    <p:sldId id="422" r:id="rId21"/>
    <p:sldId id="353" r:id="rId22"/>
    <p:sldId id="354" r:id="rId23"/>
    <p:sldId id="423" r:id="rId24"/>
    <p:sldId id="355" r:id="rId25"/>
    <p:sldId id="359" r:id="rId26"/>
    <p:sldId id="360" r:id="rId27"/>
    <p:sldId id="358" r:id="rId28"/>
    <p:sldId id="361" r:id="rId29"/>
    <p:sldId id="381" r:id="rId30"/>
    <p:sldId id="362" r:id="rId31"/>
    <p:sldId id="357" r:id="rId32"/>
    <p:sldId id="412" r:id="rId33"/>
    <p:sldId id="416" r:id="rId34"/>
    <p:sldId id="413" r:id="rId35"/>
    <p:sldId id="427" r:id="rId36"/>
    <p:sldId id="414" r:id="rId37"/>
    <p:sldId id="415" r:id="rId38"/>
    <p:sldId id="417" r:id="rId39"/>
    <p:sldId id="418" r:id="rId40"/>
    <p:sldId id="419" r:id="rId41"/>
    <p:sldId id="420" r:id="rId42"/>
    <p:sldId id="421" r:id="rId43"/>
    <p:sldId id="374" r:id="rId44"/>
    <p:sldId id="376" r:id="rId45"/>
    <p:sldId id="378" r:id="rId46"/>
    <p:sldId id="380" r:id="rId47"/>
    <p:sldId id="375" r:id="rId48"/>
    <p:sldId id="426" r:id="rId49"/>
    <p:sldId id="379" r:id="rId50"/>
    <p:sldId id="396" r:id="rId51"/>
    <p:sldId id="397" r:id="rId52"/>
    <p:sldId id="398" r:id="rId53"/>
    <p:sldId id="399" r:id="rId54"/>
    <p:sldId id="400" r:id="rId55"/>
    <p:sldId id="401" r:id="rId56"/>
    <p:sldId id="402" r:id="rId57"/>
    <p:sldId id="403" r:id="rId58"/>
    <p:sldId id="404" r:id="rId59"/>
    <p:sldId id="405" r:id="rId60"/>
    <p:sldId id="406" r:id="rId61"/>
    <p:sldId id="407" r:id="rId62"/>
    <p:sldId id="408" r:id="rId63"/>
    <p:sldId id="409" r:id="rId64"/>
    <p:sldId id="410" r:id="rId65"/>
    <p:sldId id="411" r:id="rId66"/>
    <p:sldId id="307" r:id="rId67"/>
    <p:sldId id="351" r:id="rId68"/>
    <p:sldId id="429" r:id="rId69"/>
    <p:sldId id="306" r:id="rId70"/>
    <p:sldId id="305" r:id="rId71"/>
    <p:sldId id="324" r:id="rId72"/>
    <p:sldId id="322" r:id="rId73"/>
    <p:sldId id="395" r:id="rId74"/>
    <p:sldId id="326" r:id="rId75"/>
    <p:sldId id="323" r:id="rId76"/>
    <p:sldId id="299" r:id="rId7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1F1"/>
    <a:srgbClr val="FFD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3" autoAdjust="0"/>
    <p:restoredTop sz="96406" autoAdjust="0"/>
  </p:normalViewPr>
  <p:slideViewPr>
    <p:cSldViewPr snapToGrid="0" snapToObjects="1">
      <p:cViewPr>
        <p:scale>
          <a:sx n="100" d="100"/>
          <a:sy n="100" d="100"/>
        </p:scale>
        <p:origin x="-2152" y="-8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presProps" Target="presProps.xml"/><Relationship Id="rId81" Type="http://schemas.openxmlformats.org/officeDocument/2006/relationships/viewProps" Target="viewProps.xml"/><Relationship Id="rId82" Type="http://schemas.openxmlformats.org/officeDocument/2006/relationships/theme" Target="theme/theme1.xml"/><Relationship Id="rId83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notesMaster" Target="notesMasters/notesMaster1.xml"/><Relationship Id="rId79" Type="http://schemas.openxmlformats.org/officeDocument/2006/relationships/printerSettings" Target="printerSettings/printerSettings1.bin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97A17-FCA1-F047-B16E-8B45DF813FD0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ACCD8-1F15-B14D-90F7-64E2B2847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32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4F938F-970F-4EA5-858B-428BFA891DA2}" type="slidenum">
              <a:rPr lang="pt-BR" smtClean="0"/>
              <a:t>76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0677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8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87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1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7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1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4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8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3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5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05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080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BCE5B-5533-5548-8077-FF21C744A764}" type="datetimeFigureOut">
              <a:rPr lang="en-US" smtClean="0"/>
              <a:t>04/12/19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8AC3-A9A0-F84B-B1FE-987F22FE4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6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13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emf"/><Relationship Id="rId19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emf"/><Relationship Id="rId3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3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jpg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52.png"/><Relationship Id="rId5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6" Type="http://schemas.openxmlformats.org/officeDocument/2006/relationships/image" Target="../media/image56.jpeg"/><Relationship Id="rId7" Type="http://schemas.openxmlformats.org/officeDocument/2006/relationships/image" Target="../media/image57.jpeg"/><Relationship Id="rId8" Type="http://schemas.openxmlformats.org/officeDocument/2006/relationships/image" Target="../media/image58.jpeg"/><Relationship Id="rId9" Type="http://schemas.openxmlformats.org/officeDocument/2006/relationships/image" Target="../media/image59.jpeg"/><Relationship Id="rId10" Type="http://schemas.openxmlformats.org/officeDocument/2006/relationships/image" Target="../media/image60.jpeg"/><Relationship Id="rId11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jpeg"/><Relationship Id="rId9" Type="http://schemas.openxmlformats.org/officeDocument/2006/relationships/image" Target="../media/image72.jpeg"/><Relationship Id="rId10" Type="http://schemas.openxmlformats.org/officeDocument/2006/relationships/image" Target="../media/image73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jpeg"/><Relationship Id="rId5" Type="http://schemas.openxmlformats.org/officeDocument/2006/relationships/image" Target="../media/image77.jpeg"/><Relationship Id="rId6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6" Type="http://schemas.openxmlformats.org/officeDocument/2006/relationships/image" Target="../media/image10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5" Type="http://schemas.openxmlformats.org/officeDocument/2006/relationships/image" Target="../media/image111.png"/><Relationship Id="rId6" Type="http://schemas.openxmlformats.org/officeDocument/2006/relationships/image" Target="../media/image112.png"/><Relationship Id="rId7" Type="http://schemas.openxmlformats.org/officeDocument/2006/relationships/image" Target="../media/image113.png"/><Relationship Id="rId8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6" Type="http://schemas.openxmlformats.org/officeDocument/2006/relationships/image" Target="../media/image119.png"/><Relationship Id="rId7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4" Type="http://schemas.openxmlformats.org/officeDocument/2006/relationships/image" Target="../media/image125.png"/><Relationship Id="rId5" Type="http://schemas.openxmlformats.org/officeDocument/2006/relationships/image" Target="../media/image12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9.png"/><Relationship Id="rId7" Type="http://schemas.openxmlformats.org/officeDocument/2006/relationships/image" Target="../media/image123.jpe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4" Type="http://schemas.openxmlformats.org/officeDocument/2006/relationships/image" Target="../media/image128.png"/><Relationship Id="rId5" Type="http://schemas.openxmlformats.org/officeDocument/2006/relationships/image" Target="../media/image129.png"/><Relationship Id="rId6" Type="http://schemas.openxmlformats.org/officeDocument/2006/relationships/image" Target="../media/image131.jpeg"/><Relationship Id="rId7" Type="http://schemas.openxmlformats.org/officeDocument/2006/relationships/image" Target="../media/image132.jpeg"/><Relationship Id="rId8" Type="http://schemas.openxmlformats.org/officeDocument/2006/relationships/image" Target="../media/image13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24.jpeg"/><Relationship Id="rId5" Type="http://schemas.openxmlformats.org/officeDocument/2006/relationships/image" Target="../media/image137.png"/><Relationship Id="rId6" Type="http://schemas.openxmlformats.org/officeDocument/2006/relationships/image" Target="../media/image138.png"/><Relationship Id="rId7" Type="http://schemas.openxmlformats.org/officeDocument/2006/relationships/image" Target="../media/image139.png"/><Relationship Id="rId8" Type="http://schemas.openxmlformats.org/officeDocument/2006/relationships/image" Target="../media/image140.jpeg"/><Relationship Id="rId9" Type="http://schemas.openxmlformats.org/officeDocument/2006/relationships/image" Target="../media/image141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image" Target="../media/image145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Relationship Id="rId8" Type="http://schemas.openxmlformats.org/officeDocument/2006/relationships/image" Target="../media/image148.png"/><Relationship Id="rId9" Type="http://schemas.openxmlformats.org/officeDocument/2006/relationships/image" Target="../media/image12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4" Type="http://schemas.openxmlformats.org/officeDocument/2006/relationships/image" Target="../media/image150.jpeg"/><Relationship Id="rId5" Type="http://schemas.openxmlformats.org/officeDocument/2006/relationships/image" Target="../media/image151.jpeg"/><Relationship Id="rId6" Type="http://schemas.openxmlformats.org/officeDocument/2006/relationships/image" Target="../media/image152.jpeg"/><Relationship Id="rId7" Type="http://schemas.openxmlformats.org/officeDocument/2006/relationships/image" Target="../media/image153.jpeg"/><Relationship Id="rId8" Type="http://schemas.openxmlformats.org/officeDocument/2006/relationships/image" Target="../media/image15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4" Type="http://schemas.openxmlformats.org/officeDocument/2006/relationships/image" Target="../media/image52.png"/><Relationship Id="rId5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160.png"/><Relationship Id="rId5" Type="http://schemas.openxmlformats.org/officeDocument/2006/relationships/image" Target="../media/image161.png"/><Relationship Id="rId6" Type="http://schemas.openxmlformats.org/officeDocument/2006/relationships/image" Target="../media/image162.jpeg"/><Relationship Id="rId7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3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4" Type="http://schemas.openxmlformats.org/officeDocument/2006/relationships/image" Target="../media/image165.png"/><Relationship Id="rId5" Type="http://schemas.openxmlformats.org/officeDocument/2006/relationships/image" Target="../media/image166.png"/><Relationship Id="rId6" Type="http://schemas.openxmlformats.org/officeDocument/2006/relationships/image" Target="../media/image167.png"/><Relationship Id="rId7" Type="http://schemas.openxmlformats.org/officeDocument/2006/relationships/image" Target="../media/image168.png"/><Relationship Id="rId8" Type="http://schemas.openxmlformats.org/officeDocument/2006/relationships/image" Target="../media/image169.png"/><Relationship Id="rId9" Type="http://schemas.openxmlformats.org/officeDocument/2006/relationships/image" Target="../media/image128.png"/><Relationship Id="rId10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Relationship Id="rId8" Type="http://schemas.openxmlformats.org/officeDocument/2006/relationships/image" Target="../media/image175.png"/><Relationship Id="rId9" Type="http://schemas.openxmlformats.org/officeDocument/2006/relationships/image" Target="../media/image176.png"/><Relationship Id="rId10" Type="http://schemas.openxmlformats.org/officeDocument/2006/relationships/image" Target="../media/image128.png"/><Relationship Id="rId11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4" Type="http://schemas.openxmlformats.org/officeDocument/2006/relationships/image" Target="../media/image179.png"/><Relationship Id="rId5" Type="http://schemas.openxmlformats.org/officeDocument/2006/relationships/image" Target="../media/image180.png"/><Relationship Id="rId6" Type="http://schemas.openxmlformats.org/officeDocument/2006/relationships/image" Target="../media/image181.emf"/><Relationship Id="rId7" Type="http://schemas.openxmlformats.org/officeDocument/2006/relationships/image" Target="../media/image18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4" Type="http://schemas.openxmlformats.org/officeDocument/2006/relationships/image" Target="../media/image185.png"/><Relationship Id="rId5" Type="http://schemas.openxmlformats.org/officeDocument/2006/relationships/image" Target="../media/image186.png"/><Relationship Id="rId6" Type="http://schemas.openxmlformats.org/officeDocument/2006/relationships/image" Target="../media/image187.png"/><Relationship Id="rId7" Type="http://schemas.openxmlformats.org/officeDocument/2006/relationships/image" Target="../media/image188.png"/><Relationship Id="rId8" Type="http://schemas.openxmlformats.org/officeDocument/2006/relationships/image" Target="../media/image189.png"/><Relationship Id="rId9" Type="http://schemas.openxmlformats.org/officeDocument/2006/relationships/image" Target="../media/image19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4" Type="http://schemas.openxmlformats.org/officeDocument/2006/relationships/image" Target="../media/image193.png"/><Relationship Id="rId5" Type="http://schemas.openxmlformats.org/officeDocument/2006/relationships/image" Target="../media/image194.png"/><Relationship Id="rId6" Type="http://schemas.openxmlformats.org/officeDocument/2006/relationships/image" Target="../media/image195.png"/><Relationship Id="rId7" Type="http://schemas.openxmlformats.org/officeDocument/2006/relationships/image" Target="../media/image196.jpeg"/><Relationship Id="rId8" Type="http://schemas.openxmlformats.org/officeDocument/2006/relationships/image" Target="../media/image19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4" Type="http://schemas.openxmlformats.org/officeDocument/2006/relationships/image" Target="../media/image200.jpeg"/><Relationship Id="rId5" Type="http://schemas.openxmlformats.org/officeDocument/2006/relationships/image" Target="../media/image201.png"/><Relationship Id="rId6" Type="http://schemas.openxmlformats.org/officeDocument/2006/relationships/image" Target="../media/image202.png"/><Relationship Id="rId7" Type="http://schemas.openxmlformats.org/officeDocument/2006/relationships/image" Target="../media/image20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4" Type="http://schemas.openxmlformats.org/officeDocument/2006/relationships/image" Target="../media/image206.png"/><Relationship Id="rId5" Type="http://schemas.openxmlformats.org/officeDocument/2006/relationships/image" Target="../media/image207.png"/><Relationship Id="rId6" Type="http://schemas.openxmlformats.org/officeDocument/2006/relationships/image" Target="../media/image208.png"/><Relationship Id="rId7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4" Type="http://schemas.openxmlformats.org/officeDocument/2006/relationships/image" Target="../media/image212.png"/><Relationship Id="rId5" Type="http://schemas.openxmlformats.org/officeDocument/2006/relationships/image" Target="../media/image213.png"/><Relationship Id="rId6" Type="http://schemas.openxmlformats.org/officeDocument/2006/relationships/image" Target="../media/image214.png"/><Relationship Id="rId7" Type="http://schemas.openxmlformats.org/officeDocument/2006/relationships/image" Target="../media/image2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4" Type="http://schemas.openxmlformats.org/officeDocument/2006/relationships/image" Target="../media/image218.png"/><Relationship Id="rId5" Type="http://schemas.openxmlformats.org/officeDocument/2006/relationships/image" Target="../media/image219.png"/><Relationship Id="rId6" Type="http://schemas.openxmlformats.org/officeDocument/2006/relationships/image" Target="../media/image220.png"/><Relationship Id="rId7" Type="http://schemas.openxmlformats.org/officeDocument/2006/relationships/image" Target="../media/image22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4" Type="http://schemas.openxmlformats.org/officeDocument/2006/relationships/image" Target="../media/image223.png"/><Relationship Id="rId5" Type="http://schemas.openxmlformats.org/officeDocument/2006/relationships/image" Target="../media/image224.png"/><Relationship Id="rId6" Type="http://schemas.openxmlformats.org/officeDocument/2006/relationships/image" Target="../media/image225.png"/><Relationship Id="rId7" Type="http://schemas.openxmlformats.org/officeDocument/2006/relationships/image" Target="../media/image226.png"/><Relationship Id="rId8" Type="http://schemas.openxmlformats.org/officeDocument/2006/relationships/image" Target="../media/image227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4" Type="http://schemas.openxmlformats.org/officeDocument/2006/relationships/image" Target="../media/image230.png"/><Relationship Id="rId5" Type="http://schemas.openxmlformats.org/officeDocument/2006/relationships/image" Target="../media/image231.png"/><Relationship Id="rId6" Type="http://schemas.openxmlformats.org/officeDocument/2006/relationships/image" Target="../media/image232.png"/><Relationship Id="rId7" Type="http://schemas.openxmlformats.org/officeDocument/2006/relationships/image" Target="../media/image23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4" Type="http://schemas.openxmlformats.org/officeDocument/2006/relationships/image" Target="../media/image95.png"/><Relationship Id="rId5" Type="http://schemas.openxmlformats.org/officeDocument/2006/relationships/image" Target="../media/image89.png"/><Relationship Id="rId6" Type="http://schemas.openxmlformats.org/officeDocument/2006/relationships/image" Target="../media/image237.png"/><Relationship Id="rId7" Type="http://schemas.openxmlformats.org/officeDocument/2006/relationships/image" Target="../media/image238.png"/><Relationship Id="rId8" Type="http://schemas.openxmlformats.org/officeDocument/2006/relationships/image" Target="../media/image23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4" Type="http://schemas.openxmlformats.org/officeDocument/2006/relationships/image" Target="../media/image242.png"/><Relationship Id="rId5" Type="http://schemas.openxmlformats.org/officeDocument/2006/relationships/image" Target="../media/image243.png"/><Relationship Id="rId6" Type="http://schemas.openxmlformats.org/officeDocument/2006/relationships/image" Target="../media/image24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45.png"/><Relationship Id="rId5" Type="http://schemas.openxmlformats.org/officeDocument/2006/relationships/image" Target="../media/image246.png"/><Relationship Id="rId1" Type="http://schemas.microsoft.com/office/2007/relationships/media" Target="../media/media5.mp4"/><Relationship Id="rId2" Type="http://schemas.openxmlformats.org/officeDocument/2006/relationships/video" Target="../media/media5.mp4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3.png"/><Relationship Id="rId5" Type="http://schemas.openxmlformats.org/officeDocument/2006/relationships/image" Target="../media/image247.jpeg"/><Relationship Id="rId1" Type="http://schemas.microsoft.com/office/2007/relationships/media" Target="../media/media6.mp4"/><Relationship Id="rId2" Type="http://schemas.openxmlformats.org/officeDocument/2006/relationships/video" Target="../media/media6.mp4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4" Type="http://schemas.openxmlformats.org/officeDocument/2006/relationships/image" Target="../media/image25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8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1.png"/><Relationship Id="rId3" Type="http://schemas.openxmlformats.org/officeDocument/2006/relationships/image" Target="../media/image252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3.jpeg"/><Relationship Id="rId3" Type="http://schemas.openxmlformats.org/officeDocument/2006/relationships/image" Target="../media/image3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4" Type="http://schemas.openxmlformats.org/officeDocument/2006/relationships/image" Target="../media/image255.jpeg"/><Relationship Id="rId5" Type="http://schemas.openxmlformats.org/officeDocument/2006/relationships/image" Target="../media/image256.jpeg"/><Relationship Id="rId6" Type="http://schemas.openxmlformats.org/officeDocument/2006/relationships/image" Target="../media/image257.jpeg"/><Relationship Id="rId7" Type="http://schemas.openxmlformats.org/officeDocument/2006/relationships/image" Target="../media/image258.jpeg"/><Relationship Id="rId8" Type="http://schemas.openxmlformats.org/officeDocument/2006/relationships/image" Target="../media/image259.jpeg"/><Relationship Id="rId9" Type="http://schemas.openxmlformats.org/officeDocument/2006/relationships/image" Target="../media/image260.jpeg"/><Relationship Id="rId10" Type="http://schemas.openxmlformats.org/officeDocument/2006/relationships/image" Target="../media/image26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841502" y="2460379"/>
            <a:ext cx="549377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+mj-lt"/>
                <a:cs typeface="Open Sans Light"/>
              </a:rPr>
              <a:t>CÓDIGO </a:t>
            </a:r>
            <a:r>
              <a:rPr lang="pt-BR" sz="1200" b="1" dirty="0">
                <a:latin typeface="+mj-lt"/>
                <a:cs typeface="Open Sans Light"/>
              </a:rPr>
              <a:t>PENAL (Decreto Lei 2.848/1940)</a:t>
            </a:r>
          </a:p>
          <a:p>
            <a:r>
              <a:rPr lang="pt-BR" sz="1200" dirty="0">
                <a:latin typeface="+mj-lt"/>
                <a:cs typeface="Open Sans Light"/>
              </a:rPr>
              <a:t>Calúnia</a:t>
            </a:r>
            <a:br>
              <a:rPr lang="pt-BR" sz="1200" dirty="0">
                <a:latin typeface="+mj-lt"/>
                <a:cs typeface="Open Sans Light"/>
              </a:rPr>
            </a:br>
            <a:r>
              <a:rPr lang="pt-BR" sz="1200" dirty="0">
                <a:latin typeface="+mj-lt"/>
                <a:cs typeface="Open Sans Light"/>
              </a:rPr>
              <a:t>Art. 138. Caluniar alguém, imputando-lhe falsamente fato definido como crime:</a:t>
            </a:r>
            <a:br>
              <a:rPr lang="pt-BR" sz="1200" dirty="0">
                <a:latin typeface="+mj-lt"/>
                <a:cs typeface="Open Sans Light"/>
              </a:rPr>
            </a:br>
            <a:r>
              <a:rPr lang="pt-BR" sz="1200" dirty="0">
                <a:latin typeface="+mj-lt"/>
                <a:cs typeface="Open Sans Light"/>
              </a:rPr>
              <a:t>Pena – detenção, de seis meses a dois anos, e multa</a:t>
            </a:r>
            <a:r>
              <a:rPr lang="pt-BR" sz="1200" dirty="0" smtClean="0">
                <a:latin typeface="+mj-lt"/>
                <a:cs typeface="Open Sans Light"/>
              </a:rPr>
              <a:t>.</a:t>
            </a:r>
          </a:p>
          <a:p>
            <a:endParaRPr lang="pt-BR" sz="1200" dirty="0">
              <a:latin typeface="+mj-lt"/>
              <a:cs typeface="Open Sans Light"/>
            </a:endParaRPr>
          </a:p>
          <a:p>
            <a:r>
              <a:rPr lang="pt-BR" sz="1200" dirty="0">
                <a:latin typeface="+mj-lt"/>
                <a:cs typeface="Open Sans Light"/>
              </a:rPr>
              <a:t>Difamação</a:t>
            </a:r>
            <a:br>
              <a:rPr lang="pt-BR" sz="1200" dirty="0">
                <a:latin typeface="+mj-lt"/>
                <a:cs typeface="Open Sans Light"/>
              </a:rPr>
            </a:br>
            <a:r>
              <a:rPr lang="pt-BR" sz="1200" dirty="0">
                <a:latin typeface="+mj-lt"/>
                <a:cs typeface="Open Sans Light"/>
              </a:rPr>
              <a:t>Art. 139. Difamar alguém, imputando-lhe fato ofensivo à sua reputação:</a:t>
            </a:r>
            <a:br>
              <a:rPr lang="pt-BR" sz="1200" dirty="0">
                <a:latin typeface="+mj-lt"/>
                <a:cs typeface="Open Sans Light"/>
              </a:rPr>
            </a:br>
            <a:r>
              <a:rPr lang="pt-BR" sz="1200" dirty="0">
                <a:latin typeface="+mj-lt"/>
                <a:cs typeface="Open Sans Light"/>
              </a:rPr>
              <a:t>Pena – detenção, de três meses a um ano, e multa</a:t>
            </a:r>
            <a:r>
              <a:rPr lang="pt-BR" sz="1200" dirty="0" smtClean="0">
                <a:latin typeface="+mj-lt"/>
                <a:cs typeface="Open Sans Light"/>
              </a:rPr>
              <a:t>.</a:t>
            </a:r>
          </a:p>
          <a:p>
            <a:endParaRPr lang="pt-BR" sz="1200" dirty="0">
              <a:latin typeface="+mj-lt"/>
              <a:cs typeface="Open Sans Light"/>
            </a:endParaRPr>
          </a:p>
          <a:p>
            <a:r>
              <a:rPr lang="pt-BR" sz="1200" dirty="0">
                <a:latin typeface="+mj-lt"/>
                <a:cs typeface="Open Sans Light"/>
              </a:rPr>
              <a:t>Injúria</a:t>
            </a:r>
            <a:br>
              <a:rPr lang="pt-BR" sz="1200" dirty="0">
                <a:latin typeface="+mj-lt"/>
                <a:cs typeface="Open Sans Light"/>
              </a:rPr>
            </a:br>
            <a:r>
              <a:rPr lang="pt-BR" sz="1200" dirty="0">
                <a:latin typeface="+mj-lt"/>
                <a:cs typeface="Open Sans Light"/>
              </a:rPr>
              <a:t>Art. 140. Injuriar alguém, ofendendo-lhe a dignidade ou o decoro:</a:t>
            </a:r>
            <a:br>
              <a:rPr lang="pt-BR" sz="1200" dirty="0">
                <a:latin typeface="+mj-lt"/>
                <a:cs typeface="Open Sans Light"/>
              </a:rPr>
            </a:br>
            <a:r>
              <a:rPr lang="pt-BR" sz="1200" dirty="0">
                <a:latin typeface="+mj-lt"/>
                <a:cs typeface="Open Sans Light"/>
              </a:rPr>
              <a:t>Pena – detenção, de um a seis meses, ou multa.</a:t>
            </a:r>
            <a:br>
              <a:rPr lang="pt-BR" sz="1200" dirty="0">
                <a:latin typeface="+mj-lt"/>
                <a:cs typeface="Open Sans Light"/>
              </a:rPr>
            </a:br>
            <a:endParaRPr lang="pt-BR" sz="1200" dirty="0">
              <a:latin typeface="+mj-lt"/>
              <a:cs typeface="Open Sans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51000" y="1351642"/>
            <a:ext cx="5878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chemeClr val="bg1">
                    <a:lumMod val="50000"/>
                  </a:schemeClr>
                </a:solidFill>
                <a:cs typeface="Open Sans Light"/>
              </a:rPr>
              <a:t>É </a:t>
            </a:r>
            <a:r>
              <a:rPr lang="pt-BR" sz="6600" b="1" dirty="0" smtClean="0">
                <a:solidFill>
                  <a:srgbClr val="FF0000"/>
                </a:solidFill>
                <a:latin typeface="+mj-lt"/>
                <a:cs typeface="Open Sans Light"/>
              </a:rPr>
              <a:t>CRIME!</a:t>
            </a:r>
            <a:endParaRPr lang="pt-BR" sz="6600" b="1" dirty="0" smtClean="0">
              <a:solidFill>
                <a:schemeClr val="bg1">
                  <a:lumMod val="50000"/>
                </a:schemeClr>
              </a:solidFill>
              <a:latin typeface="+mj-lt"/>
              <a:cs typeface="Open Sans Light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1841501" y="2383965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395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2549348" y="1335895"/>
            <a:ext cx="0" cy="29940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549348" y="1335895"/>
            <a:ext cx="15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549348" y="4329993"/>
            <a:ext cx="15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686" y="2233284"/>
            <a:ext cx="990376" cy="99037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417410" y="785026"/>
            <a:ext cx="262802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+mj-lt"/>
                <a:cs typeface="Open Sans Light"/>
              </a:rPr>
              <a:t>- Seguidores: 5,4 milhões</a:t>
            </a:r>
            <a:endParaRPr lang="pt-BR" sz="1100" dirty="0">
              <a:latin typeface="+mj-lt"/>
              <a:cs typeface="Open Sans Light"/>
            </a:endParaRPr>
          </a:p>
          <a:p>
            <a:r>
              <a:rPr lang="pt-BR" sz="2000" dirty="0" smtClean="0">
                <a:latin typeface="+mj-lt"/>
                <a:cs typeface="Open Sans SemiBold"/>
              </a:rPr>
              <a:t>ROBÔS:</a:t>
            </a:r>
            <a:endParaRPr lang="pt-BR" sz="2000" dirty="0">
              <a:latin typeface="+mj-lt"/>
              <a:cs typeface="Open Sans SemiBold"/>
            </a:endParaRPr>
          </a:p>
          <a:p>
            <a:r>
              <a:rPr lang="pt-BR" sz="2400" dirty="0" smtClean="0">
                <a:latin typeface="+mj-lt"/>
                <a:cs typeface="Open Sans SemiBold"/>
              </a:rPr>
              <a:t>1.402.017</a:t>
            </a:r>
          </a:p>
        </p:txBody>
      </p:sp>
      <p:pic>
        <p:nvPicPr>
          <p:cNvPr id="20" name="Picture 19" descr="WhatsApp Image 2019-11-17 at 23.53.27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130" y="798278"/>
            <a:ext cx="2357980" cy="1139908"/>
          </a:xfrm>
          <a:prstGeom prst="rect">
            <a:avLst/>
          </a:prstGeom>
        </p:spPr>
      </p:pic>
      <p:pic>
        <p:nvPicPr>
          <p:cNvPr id="21" name="Picture 20" descr="WhatsApp Image 2019-11-18 at 21.53.39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950" y="3707892"/>
            <a:ext cx="2360158" cy="115732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419539" y="3701799"/>
            <a:ext cx="247516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+mj-lt"/>
                <a:cs typeface="Open Sans Light"/>
              </a:rPr>
              <a:t>- Seguidores: 1,7 milhão</a:t>
            </a:r>
            <a:endParaRPr lang="pt-BR" sz="1100" dirty="0">
              <a:latin typeface="+mj-lt"/>
              <a:cs typeface="Open Sans Light"/>
            </a:endParaRPr>
          </a:p>
          <a:p>
            <a:r>
              <a:rPr lang="pt-BR" sz="2000" dirty="0" smtClean="0">
                <a:latin typeface="+mj-lt"/>
                <a:cs typeface="Open Sans SemiBold"/>
              </a:rPr>
              <a:t>ROBÔS:</a:t>
            </a:r>
          </a:p>
          <a:p>
            <a:r>
              <a:rPr lang="pt-BR" sz="2400" dirty="0" smtClean="0">
                <a:latin typeface="+mj-lt"/>
                <a:cs typeface="Open Sans SemiBold"/>
              </a:rPr>
              <a:t>468.775</a:t>
            </a:r>
          </a:p>
        </p:txBody>
      </p:sp>
      <p:pic>
        <p:nvPicPr>
          <p:cNvPr id="23" name="Picture 22" descr="WhatsApp Image 2019-11-19 at 13.30.57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3" b="57839"/>
          <a:stretch/>
        </p:blipFill>
        <p:spPr>
          <a:xfrm>
            <a:off x="2679797" y="3683174"/>
            <a:ext cx="1617103" cy="1293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 descr="WhatsApp Image 2019-11-19 at 13.30.57 (1)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" b="63235"/>
          <a:stretch/>
        </p:blipFill>
        <p:spPr>
          <a:xfrm>
            <a:off x="2679797" y="778767"/>
            <a:ext cx="1617103" cy="111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7024" y="4246649"/>
            <a:ext cx="166688" cy="16668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6294" y="1271988"/>
            <a:ext cx="166688" cy="1666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51721" y="4928240"/>
            <a:ext cx="4592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dirty="0" smtClean="0">
                <a:latin typeface="+mj-lt"/>
                <a:cs typeface="Open Sans Light"/>
              </a:rPr>
              <a:t>API desenvolvido por </a:t>
            </a:r>
            <a:r>
              <a:rPr lang="pt-BR" sz="900" dirty="0" err="1" smtClean="0">
                <a:latin typeface="+mj-lt"/>
                <a:cs typeface="Open Sans Light"/>
              </a:rPr>
              <a:t>https</a:t>
            </a:r>
            <a:r>
              <a:rPr lang="pt-BR" sz="900" dirty="0" smtClean="0">
                <a:latin typeface="+mj-lt"/>
                <a:cs typeface="Open Sans Light"/>
              </a:rPr>
              <a:t>://</a:t>
            </a:r>
            <a:r>
              <a:rPr lang="pt-BR" sz="900" dirty="0" err="1" smtClean="0">
                <a:latin typeface="+mj-lt"/>
                <a:cs typeface="Open Sans Light"/>
              </a:rPr>
              <a:t>github.com</a:t>
            </a:r>
            <a:r>
              <a:rPr lang="pt-BR" sz="900" dirty="0" smtClean="0">
                <a:latin typeface="+mj-lt"/>
                <a:cs typeface="Open Sans Light"/>
              </a:rPr>
              <a:t>/</a:t>
            </a:r>
            <a:r>
              <a:rPr lang="pt-BR" sz="900" dirty="0" err="1" smtClean="0">
                <a:latin typeface="+mj-lt"/>
                <a:cs typeface="Open Sans Light"/>
              </a:rPr>
              <a:t>cuducos</a:t>
            </a:r>
            <a:r>
              <a:rPr lang="pt-BR" sz="900" dirty="0" smtClean="0">
                <a:latin typeface="+mj-lt"/>
                <a:cs typeface="Open Sans Light"/>
              </a:rPr>
              <a:t>/</a:t>
            </a:r>
            <a:r>
              <a:rPr lang="pt-BR" sz="900" dirty="0" err="1" smtClean="0">
                <a:latin typeface="+mj-lt"/>
                <a:cs typeface="Open Sans Light"/>
              </a:rPr>
              <a:t>bot-followers</a:t>
            </a:r>
            <a:endParaRPr lang="pt-BR" sz="900" dirty="0">
              <a:latin typeface="+mj-lt"/>
              <a:cs typeface="Open Sans Ligh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6525" y="2599518"/>
            <a:ext cx="1308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latin typeface="+mj-lt"/>
                <a:cs typeface="Open Sans SemiBold"/>
              </a:rPr>
              <a:t>BOTOMETER.ORG</a:t>
            </a:r>
            <a:endParaRPr lang="pt-BR" sz="1200" dirty="0">
              <a:latin typeface="+mj-lt"/>
              <a:cs typeface="Open Sans SemiBold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0"/>
            <a:ext cx="1578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Estrutura de Robôs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37407" y="2249572"/>
            <a:ext cx="57070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FF0000"/>
                </a:solidFill>
              </a:rPr>
              <a:t>1,87 MILHÃO DE ROBÔS EM APENAS DUAS CONTAS DE TWITTER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5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9-12-01 às 09.41.2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4" t="16271" r="22145" b="34633"/>
          <a:stretch/>
        </p:blipFill>
        <p:spPr>
          <a:xfrm>
            <a:off x="-1" y="0"/>
            <a:ext cx="9144001" cy="5124627"/>
          </a:xfrm>
          <a:prstGeom prst="rect">
            <a:avLst/>
          </a:prstGeom>
        </p:spPr>
      </p:pic>
      <p:pic>
        <p:nvPicPr>
          <p:cNvPr id="3" name="Picture 2" descr="WhatsApp Image 2019-11-29 at 14.57.26 (1)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1" b="6701"/>
          <a:stretch/>
        </p:blipFill>
        <p:spPr>
          <a:xfrm>
            <a:off x="3314700" y="172357"/>
            <a:ext cx="2502243" cy="4626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2" name="Straight Connector 31"/>
          <p:cNvCxnSpPr>
            <a:stCxn id="3" idx="3"/>
          </p:cNvCxnSpPr>
          <p:nvPr/>
        </p:nvCxnSpPr>
        <p:spPr>
          <a:xfrm>
            <a:off x="5816943" y="2485572"/>
            <a:ext cx="977557" cy="1288142"/>
          </a:xfrm>
          <a:prstGeom prst="line">
            <a:avLst/>
          </a:prstGeom>
          <a:ln w="28575" cmpd="sng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3500" y="825372"/>
            <a:ext cx="29995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+mj-lt"/>
                <a:cs typeface="Open Sans Light"/>
              </a:rPr>
              <a:t>Máquina de </a:t>
            </a:r>
            <a:r>
              <a:rPr lang="pt-BR" sz="2000" dirty="0" err="1" smtClean="0">
                <a:latin typeface="+mj-lt"/>
                <a:cs typeface="Open Sans Light"/>
              </a:rPr>
              <a:t>Retwitees</a:t>
            </a:r>
            <a:r>
              <a:rPr lang="pt-BR" sz="2000" dirty="0" smtClean="0">
                <a:latin typeface="+mj-lt"/>
                <a:cs typeface="Open Sans Light"/>
              </a:rPr>
              <a:t>:</a:t>
            </a:r>
          </a:p>
          <a:p>
            <a:endParaRPr lang="pt-BR" sz="2000" dirty="0">
              <a:latin typeface="+mj-lt"/>
              <a:cs typeface="Open Sans Light"/>
            </a:endParaRPr>
          </a:p>
          <a:p>
            <a:pPr marL="285750" indent="-285750">
              <a:buFont typeface="Arial"/>
              <a:buChar char="•"/>
            </a:pPr>
            <a:r>
              <a:rPr lang="pt-BR" sz="1600" dirty="0" smtClean="0">
                <a:latin typeface="+mj-lt"/>
                <a:cs typeface="Open Sans SemiBold"/>
              </a:rPr>
              <a:t>Sem personalização de perfil</a:t>
            </a:r>
          </a:p>
          <a:p>
            <a:pPr marL="285750" indent="-285750">
              <a:buFont typeface="Arial"/>
              <a:buChar char="•"/>
            </a:pPr>
            <a:r>
              <a:rPr lang="pt-BR" sz="1600" dirty="0" smtClean="0">
                <a:latin typeface="+mj-lt"/>
                <a:cs typeface="Open Sans SemiBold"/>
              </a:rPr>
              <a:t>Nenhum conteúdo original</a:t>
            </a:r>
          </a:p>
          <a:p>
            <a:pPr marL="285750" indent="-285750">
              <a:buFont typeface="Arial"/>
              <a:buChar char="•"/>
            </a:pPr>
            <a:r>
              <a:rPr lang="pt-BR" sz="1600" dirty="0" smtClean="0">
                <a:latin typeface="+mj-lt"/>
                <a:cs typeface="Open Sans SemiBold"/>
              </a:rPr>
              <a:t>88.000 </a:t>
            </a:r>
            <a:r>
              <a:rPr lang="pt-BR" sz="1600" dirty="0" err="1" smtClean="0">
                <a:latin typeface="+mj-lt"/>
                <a:cs typeface="Open Sans SemiBold"/>
              </a:rPr>
              <a:t>retwitees</a:t>
            </a:r>
            <a:r>
              <a:rPr lang="pt-BR" sz="1600" dirty="0" smtClean="0">
                <a:latin typeface="+mj-lt"/>
                <a:cs typeface="Open Sans SemiBold"/>
              </a:rPr>
              <a:t> em 1 ano</a:t>
            </a:r>
          </a:p>
          <a:p>
            <a:pPr marL="285750" indent="-285750">
              <a:buFont typeface="Arial"/>
              <a:buChar char="•"/>
            </a:pPr>
            <a:r>
              <a:rPr lang="pt-BR" sz="1600" dirty="0" smtClean="0">
                <a:latin typeface="+mj-lt"/>
                <a:cs typeface="Open Sans SemiBold"/>
              </a:rPr>
              <a:t>1.123 </a:t>
            </a:r>
            <a:r>
              <a:rPr lang="pt-BR" sz="1600" dirty="0" smtClean="0">
                <a:solidFill>
                  <a:srgbClr val="3366FF"/>
                </a:solidFill>
                <a:latin typeface="+mj-lt"/>
                <a:cs typeface="Open Sans SemiBold"/>
              </a:rPr>
              <a:t>#</a:t>
            </a:r>
            <a:r>
              <a:rPr lang="pt-BR" sz="1600" dirty="0" err="1" smtClean="0">
                <a:solidFill>
                  <a:srgbClr val="3366FF"/>
                </a:solidFill>
                <a:latin typeface="+mj-lt"/>
                <a:cs typeface="Open Sans SemiBold"/>
              </a:rPr>
              <a:t>foragilmarmendes</a:t>
            </a:r>
            <a:r>
              <a:rPr lang="pt-BR" sz="1600" dirty="0" smtClean="0">
                <a:solidFill>
                  <a:srgbClr val="3366FF"/>
                </a:solidFill>
                <a:latin typeface="+mj-lt"/>
                <a:cs typeface="Open Sans SemiBold"/>
              </a:rPr>
              <a:t> </a:t>
            </a:r>
            <a:r>
              <a:rPr lang="pt-BR" sz="1600" dirty="0" smtClean="0">
                <a:latin typeface="+mj-lt"/>
                <a:cs typeface="Open Sans SemiBold"/>
              </a:rPr>
              <a:t>em um único dia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0" y="0"/>
            <a:ext cx="1578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Estrutura de Robôs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sp>
        <p:nvSpPr>
          <p:cNvPr id="7" name="Oval 6"/>
          <p:cNvSpPr/>
          <p:nvPr/>
        </p:nvSpPr>
        <p:spPr>
          <a:xfrm>
            <a:off x="6490607" y="3469821"/>
            <a:ext cx="607786" cy="607786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3" idx="3"/>
          </p:cNvCxnSpPr>
          <p:nvPr/>
        </p:nvCxnSpPr>
        <p:spPr>
          <a:xfrm>
            <a:off x="5816943" y="2485572"/>
            <a:ext cx="977557" cy="1288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682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 flipH="1">
            <a:off x="2683659" y="2723260"/>
            <a:ext cx="15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686" y="2233284"/>
            <a:ext cx="990376" cy="99037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403855" y="2244959"/>
            <a:ext cx="262802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+mj-lt"/>
                <a:cs typeface="Open Sans Light"/>
              </a:rPr>
              <a:t>- Seguidores: 164 mil</a:t>
            </a:r>
            <a:endParaRPr lang="pt-BR" sz="1100" dirty="0">
              <a:latin typeface="+mj-lt"/>
              <a:cs typeface="Open Sans Light"/>
            </a:endParaRPr>
          </a:p>
          <a:p>
            <a:r>
              <a:rPr lang="pt-BR" sz="2000" dirty="0" smtClean="0">
                <a:latin typeface="+mj-lt"/>
                <a:cs typeface="Open Sans SemiBold"/>
              </a:rPr>
              <a:t>ROBÔS:</a:t>
            </a:r>
            <a:endParaRPr lang="pt-BR" sz="2000" dirty="0">
              <a:latin typeface="+mj-lt"/>
              <a:cs typeface="Open Sans SemiBold"/>
            </a:endParaRPr>
          </a:p>
          <a:p>
            <a:r>
              <a:rPr lang="pt-BR" sz="2400" dirty="0" smtClean="0">
                <a:latin typeface="+mj-lt"/>
                <a:cs typeface="Open Sans SemiBold"/>
              </a:rPr>
              <a:t>26 mil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605" y="2659353"/>
            <a:ext cx="166688" cy="1666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51721" y="4928240"/>
            <a:ext cx="4592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dirty="0" smtClean="0">
                <a:latin typeface="+mj-lt"/>
                <a:cs typeface="Open Sans Light"/>
              </a:rPr>
              <a:t>API desenvolvido por </a:t>
            </a:r>
            <a:r>
              <a:rPr lang="pt-BR" sz="900" dirty="0" err="1" smtClean="0">
                <a:latin typeface="+mj-lt"/>
                <a:cs typeface="Open Sans Light"/>
              </a:rPr>
              <a:t>https</a:t>
            </a:r>
            <a:r>
              <a:rPr lang="pt-BR" sz="900" dirty="0" smtClean="0">
                <a:latin typeface="+mj-lt"/>
                <a:cs typeface="Open Sans Light"/>
              </a:rPr>
              <a:t>://</a:t>
            </a:r>
            <a:r>
              <a:rPr lang="pt-BR" sz="900" dirty="0" err="1" smtClean="0">
                <a:latin typeface="+mj-lt"/>
                <a:cs typeface="Open Sans Light"/>
              </a:rPr>
              <a:t>github.com</a:t>
            </a:r>
            <a:r>
              <a:rPr lang="pt-BR" sz="900" dirty="0" smtClean="0">
                <a:latin typeface="+mj-lt"/>
                <a:cs typeface="Open Sans Light"/>
              </a:rPr>
              <a:t>/</a:t>
            </a:r>
            <a:r>
              <a:rPr lang="pt-BR" sz="900" dirty="0" err="1" smtClean="0">
                <a:latin typeface="+mj-lt"/>
                <a:cs typeface="Open Sans Light"/>
              </a:rPr>
              <a:t>cuducos</a:t>
            </a:r>
            <a:r>
              <a:rPr lang="pt-BR" sz="900" dirty="0" smtClean="0">
                <a:latin typeface="+mj-lt"/>
                <a:cs typeface="Open Sans Light"/>
              </a:rPr>
              <a:t>/</a:t>
            </a:r>
            <a:r>
              <a:rPr lang="pt-BR" sz="900" dirty="0" err="1" smtClean="0">
                <a:latin typeface="+mj-lt"/>
                <a:cs typeface="Open Sans Light"/>
              </a:rPr>
              <a:t>bot-followers</a:t>
            </a:r>
            <a:endParaRPr lang="pt-BR" sz="900" dirty="0">
              <a:latin typeface="+mj-lt"/>
              <a:cs typeface="Open Sans Light"/>
            </a:endParaRPr>
          </a:p>
        </p:txBody>
      </p:sp>
      <p:pic>
        <p:nvPicPr>
          <p:cNvPr id="2" name="Picture 1" descr="WhatsApp Image 2019-11-19 at 15.02.11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" b="63129"/>
          <a:stretch/>
        </p:blipFill>
        <p:spPr>
          <a:xfrm>
            <a:off x="2850167" y="2262280"/>
            <a:ext cx="1363138" cy="939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216525" y="2599518"/>
            <a:ext cx="1308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latin typeface="+mj-lt"/>
                <a:cs typeface="Open Sans SemiBold"/>
              </a:rPr>
              <a:t>BOTOMETER.ORG</a:t>
            </a:r>
            <a:endParaRPr lang="pt-BR" sz="1200" dirty="0">
              <a:latin typeface="+mj-lt"/>
              <a:cs typeface="Open Sans SemiBold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04942" y="3667367"/>
            <a:ext cx="7425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i="1" dirty="0" smtClean="0">
                <a:solidFill>
                  <a:srgbClr val="FF0000"/>
                </a:solidFill>
                <a:latin typeface="+mj-lt"/>
                <a:cs typeface="Open Sans Light"/>
              </a:rPr>
              <a:t>Partido de robôs?</a:t>
            </a:r>
          </a:p>
        </p:txBody>
      </p:sp>
      <p:pic>
        <p:nvPicPr>
          <p:cNvPr id="3" name="Picture 2" descr="WhatsApp Image 2019-11-28 at 10.20.39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790" y="2135604"/>
            <a:ext cx="2331357" cy="11753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0"/>
            <a:ext cx="1578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Estrutura de Robôs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797458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2694231"/>
            <a:ext cx="71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bg1">
                    <a:lumMod val="65000"/>
                  </a:schemeClr>
                </a:solidFill>
                <a:cs typeface="Open Sans Light"/>
              </a:rPr>
              <a:t>O</a:t>
            </a:r>
            <a:r>
              <a:rPr lang="pt-BR" sz="4800" b="1" dirty="0" smtClean="0">
                <a:solidFill>
                  <a:srgbClr val="FF0000"/>
                </a:solidFill>
                <a:cs typeface="Open Sans Light"/>
              </a:rPr>
              <a:t> MECANISMO</a:t>
            </a:r>
            <a:endParaRPr lang="pt-BR" sz="4800" b="1" dirty="0" smtClean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2665192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96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4382" y="483030"/>
            <a:ext cx="721732" cy="721732"/>
            <a:chOff x="4145644" y="1565375"/>
            <a:chExt cx="1932214" cy="193221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38809" t="3130" r="10477" b="6309"/>
            <a:stretch/>
          </p:blipFill>
          <p:spPr>
            <a:xfrm>
              <a:off x="4145644" y="1565375"/>
              <a:ext cx="1932214" cy="1932214"/>
            </a:xfrm>
            <a:prstGeom prst="ellipse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4145644" y="1565375"/>
              <a:ext cx="1932214" cy="1932214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6" name="Straight Arrow Connector 45"/>
          <p:cNvCxnSpPr>
            <a:stCxn id="3" idx="4"/>
          </p:cNvCxnSpPr>
          <p:nvPr/>
        </p:nvCxnSpPr>
        <p:spPr>
          <a:xfrm flipH="1">
            <a:off x="862730" y="1204762"/>
            <a:ext cx="2518" cy="26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96205" y="1470725"/>
            <a:ext cx="1533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1 – DETERMINA O ALVO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1192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O Mecanismo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293906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4382" y="483030"/>
            <a:ext cx="721732" cy="721732"/>
            <a:chOff x="4145644" y="1565375"/>
            <a:chExt cx="1932214" cy="193221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38809" t="3130" r="10477" b="6309"/>
            <a:stretch/>
          </p:blipFill>
          <p:spPr>
            <a:xfrm>
              <a:off x="4145644" y="1565375"/>
              <a:ext cx="1932214" cy="1932214"/>
            </a:xfrm>
            <a:prstGeom prst="ellipse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4145644" y="1565375"/>
              <a:ext cx="1932214" cy="1932214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249735" y="2491991"/>
            <a:ext cx="1596591" cy="2507990"/>
            <a:chOff x="3193162" y="1357186"/>
            <a:chExt cx="1596591" cy="2507990"/>
          </a:xfrm>
        </p:grpSpPr>
        <p:pic>
          <p:nvPicPr>
            <p:cNvPr id="21" name="Picture 20" descr="PRINT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" b="8113"/>
            <a:stretch/>
          </p:blipFill>
          <p:spPr>
            <a:xfrm>
              <a:off x="3193162" y="1357186"/>
              <a:ext cx="1596591" cy="25079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3" name="Rectangle 32"/>
            <p:cNvSpPr/>
            <p:nvPr/>
          </p:nvSpPr>
          <p:spPr>
            <a:xfrm>
              <a:off x="3358315" y="1941287"/>
              <a:ext cx="1286276" cy="96764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96205" y="2385484"/>
            <a:ext cx="20446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 smtClean="0"/>
              <a:t>Perfis</a:t>
            </a:r>
            <a:r>
              <a:rPr lang="en-US" sz="1000" dirty="0" smtClean="0"/>
              <a:t> / </a:t>
            </a:r>
            <a:r>
              <a:rPr lang="en-US" sz="1000" dirty="0" err="1" smtClean="0"/>
              <a:t>Assessores</a:t>
            </a:r>
            <a:r>
              <a:rPr lang="en-US" sz="1000" dirty="0" smtClean="0"/>
              <a:t> </a:t>
            </a:r>
            <a:r>
              <a:rPr lang="en-US" sz="1000" dirty="0" err="1"/>
              <a:t>P</a:t>
            </a:r>
            <a:r>
              <a:rPr lang="en-US" sz="1000" dirty="0" err="1" smtClean="0"/>
              <a:t>arlamentares</a:t>
            </a:r>
            <a:r>
              <a:rPr lang="en-US" sz="1000" dirty="0" smtClean="0"/>
              <a:t>:</a:t>
            </a:r>
          </a:p>
          <a:p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Bolsofeios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Bolsolindas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Bolsoneas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smtClean="0"/>
              <a:t>Carlos </a:t>
            </a:r>
            <a:r>
              <a:rPr lang="en-US" sz="1000" dirty="0" err="1"/>
              <a:t>O</a:t>
            </a:r>
            <a:r>
              <a:rPr lang="en-US" sz="1000" dirty="0" err="1" smtClean="0"/>
              <a:t>pressor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Presidente</a:t>
            </a:r>
            <a:r>
              <a:rPr lang="en-US" sz="1000" dirty="0" smtClean="0"/>
              <a:t> </a:t>
            </a:r>
            <a:r>
              <a:rPr lang="en-US" sz="1000" dirty="0" err="1" smtClean="0"/>
              <a:t>Bolsonaro</a:t>
            </a:r>
            <a:r>
              <a:rPr lang="en-US" sz="1000" dirty="0" smtClean="0"/>
              <a:t> BR</a:t>
            </a:r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Snapnaro</a:t>
            </a:r>
            <a:endParaRPr lang="en-US" sz="1000" dirty="0" smtClean="0"/>
          </a:p>
        </p:txBody>
      </p:sp>
      <p:cxnSp>
        <p:nvCxnSpPr>
          <p:cNvPr id="46" name="Straight Arrow Connector 45"/>
          <p:cNvCxnSpPr>
            <a:stCxn id="3" idx="4"/>
          </p:cNvCxnSpPr>
          <p:nvPr/>
        </p:nvCxnSpPr>
        <p:spPr>
          <a:xfrm flipH="1">
            <a:off x="862730" y="1204762"/>
            <a:ext cx="2518" cy="26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36" idx="2"/>
          </p:cNvCxnSpPr>
          <p:nvPr/>
        </p:nvCxnSpPr>
        <p:spPr>
          <a:xfrm rot="16200000" flipH="1">
            <a:off x="1238994" y="3588472"/>
            <a:ext cx="890291" cy="113119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96205" y="1470725"/>
            <a:ext cx="1533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1 – DETERMINA O ALVO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76557" y="2189050"/>
            <a:ext cx="2290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2 - COORDENAÇÃO DE ATAQUES</a:t>
            </a:r>
            <a:endParaRPr lang="en-US" sz="1200" dirty="0">
              <a:solidFill>
                <a:srgbClr val="0000FF"/>
              </a:solidFill>
            </a:endParaRPr>
          </a:p>
        </p:txBody>
      </p:sp>
      <p:cxnSp>
        <p:nvCxnSpPr>
          <p:cNvPr id="52" name="Straight Arrow Connector 51"/>
          <p:cNvCxnSpPr>
            <a:stCxn id="27" idx="2"/>
          </p:cNvCxnSpPr>
          <p:nvPr/>
        </p:nvCxnSpPr>
        <p:spPr>
          <a:xfrm>
            <a:off x="862730" y="1932390"/>
            <a:ext cx="0" cy="453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0"/>
            <a:ext cx="1192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O Mecanismo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5729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4382" y="483030"/>
            <a:ext cx="721732" cy="721732"/>
            <a:chOff x="4145644" y="1565375"/>
            <a:chExt cx="1932214" cy="193221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38809" t="3130" r="10477" b="6309"/>
            <a:stretch/>
          </p:blipFill>
          <p:spPr>
            <a:xfrm>
              <a:off x="4145644" y="1565375"/>
              <a:ext cx="1932214" cy="1932214"/>
            </a:xfrm>
            <a:prstGeom prst="ellipse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4145644" y="1565375"/>
              <a:ext cx="1932214" cy="1932214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249735" y="2491991"/>
            <a:ext cx="1596591" cy="2507990"/>
            <a:chOff x="3193162" y="1357186"/>
            <a:chExt cx="1596591" cy="2507990"/>
          </a:xfrm>
        </p:grpSpPr>
        <p:pic>
          <p:nvPicPr>
            <p:cNvPr id="21" name="Picture 20" descr="PRINT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" b="8113"/>
            <a:stretch/>
          </p:blipFill>
          <p:spPr>
            <a:xfrm>
              <a:off x="3193162" y="1357186"/>
              <a:ext cx="1596591" cy="25079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3" name="Rectangle 32"/>
            <p:cNvSpPr/>
            <p:nvPr/>
          </p:nvSpPr>
          <p:spPr>
            <a:xfrm>
              <a:off x="3358315" y="1941287"/>
              <a:ext cx="1286276" cy="96764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6" name="Straight Arrow Connector 45"/>
          <p:cNvCxnSpPr>
            <a:stCxn id="3" idx="4"/>
          </p:cNvCxnSpPr>
          <p:nvPr/>
        </p:nvCxnSpPr>
        <p:spPr>
          <a:xfrm flipH="1">
            <a:off x="862730" y="1204762"/>
            <a:ext cx="2518" cy="26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rot="5400000" flipH="1" flipV="1">
            <a:off x="1936469" y="1485661"/>
            <a:ext cx="1546420" cy="4662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96205" y="1470725"/>
            <a:ext cx="1533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1 – DETERMINA O ALVO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76557" y="2189050"/>
            <a:ext cx="2290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2 - COORDENAÇÃO DE ATAQUES</a:t>
            </a:r>
            <a:endParaRPr lang="en-US" sz="1200" dirty="0">
              <a:solidFill>
                <a:srgbClr val="0000FF"/>
              </a:solidFill>
            </a:endParaRPr>
          </a:p>
        </p:txBody>
      </p:sp>
      <p:pic>
        <p:nvPicPr>
          <p:cNvPr id="34" name="Picture 33" descr="Captura de Tela 2019-12-01 às 12.55.2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t="11288" r="10538" b="12170"/>
          <a:stretch/>
        </p:blipFill>
        <p:spPr>
          <a:xfrm>
            <a:off x="3410857" y="523722"/>
            <a:ext cx="2710561" cy="1622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Rectangle 34"/>
          <p:cNvSpPr/>
          <p:nvPr/>
        </p:nvSpPr>
        <p:spPr>
          <a:xfrm>
            <a:off x="6344598" y="44718"/>
            <a:ext cx="20446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MAVs (PERFIS FALSOS):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Ódio</a:t>
            </a:r>
            <a:r>
              <a:rPr lang="en-US" sz="1200" dirty="0"/>
              <a:t> do </a:t>
            </a:r>
            <a:r>
              <a:rPr lang="en-US" sz="1200" dirty="0" err="1"/>
              <a:t>Bem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Isentões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Left_Dex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endParaRPr lang="en-US" sz="1200" dirty="0"/>
          </a:p>
          <a:p>
            <a:r>
              <a:rPr lang="en-US" sz="1200" dirty="0"/>
              <a:t>OUTROS PERFIS</a:t>
            </a:r>
          </a:p>
          <a:p>
            <a:pPr marL="171450" indent="-171450">
              <a:buFont typeface="Arial"/>
              <a:buChar char="•"/>
            </a:pPr>
            <a:endParaRPr lang="en-US" sz="1200" dirty="0"/>
          </a:p>
          <a:p>
            <a:r>
              <a:rPr lang="en-US" sz="1200" dirty="0"/>
              <a:t>SITES DE NOTÍCIAS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Brasil</a:t>
            </a:r>
            <a:r>
              <a:rPr lang="en-US" sz="1200" dirty="0"/>
              <a:t> </a:t>
            </a:r>
            <a:r>
              <a:rPr lang="en-US" sz="1200" dirty="0" err="1"/>
              <a:t>Paralelo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Crítica</a:t>
            </a:r>
            <a:r>
              <a:rPr lang="en-US" sz="1200" dirty="0"/>
              <a:t> </a:t>
            </a:r>
            <a:r>
              <a:rPr lang="en-US" sz="1200" dirty="0" err="1"/>
              <a:t>Nacional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Senso</a:t>
            </a:r>
            <a:r>
              <a:rPr lang="en-US" sz="1200" dirty="0"/>
              <a:t> </a:t>
            </a:r>
            <a:r>
              <a:rPr lang="en-US" sz="1200" dirty="0" err="1"/>
              <a:t>Incomum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Terça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endParaRPr lang="en-US" sz="1200" dirty="0"/>
          </a:p>
        </p:txBody>
      </p:sp>
      <p:pic>
        <p:nvPicPr>
          <p:cNvPr id="37" name="Picture 36" descr="WhatsApp Image 2019-12-01 at 11.52.15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" b="8968"/>
          <a:stretch/>
        </p:blipFill>
        <p:spPr>
          <a:xfrm>
            <a:off x="2942799" y="52695"/>
            <a:ext cx="970684" cy="1749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Rectangle 40"/>
          <p:cNvSpPr/>
          <p:nvPr/>
        </p:nvSpPr>
        <p:spPr>
          <a:xfrm>
            <a:off x="3913482" y="244917"/>
            <a:ext cx="22079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3 - PUBLICAÇÕES EM MASSA</a:t>
            </a:r>
          </a:p>
        </p:txBody>
      </p:sp>
      <p:cxnSp>
        <p:nvCxnSpPr>
          <p:cNvPr id="52" name="Straight Arrow Connector 51"/>
          <p:cNvCxnSpPr>
            <a:stCxn id="27" idx="2"/>
          </p:cNvCxnSpPr>
          <p:nvPr/>
        </p:nvCxnSpPr>
        <p:spPr>
          <a:xfrm>
            <a:off x="862730" y="1932390"/>
            <a:ext cx="0" cy="453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96205" y="2385484"/>
            <a:ext cx="20446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 smtClean="0"/>
              <a:t>Perfis</a:t>
            </a:r>
            <a:r>
              <a:rPr lang="en-US" sz="1000" dirty="0" smtClean="0"/>
              <a:t> / </a:t>
            </a:r>
            <a:r>
              <a:rPr lang="en-US" sz="1000" dirty="0" err="1" smtClean="0"/>
              <a:t>Assessores</a:t>
            </a:r>
            <a:r>
              <a:rPr lang="en-US" sz="1000" dirty="0" smtClean="0"/>
              <a:t> </a:t>
            </a:r>
            <a:r>
              <a:rPr lang="en-US" sz="1000" dirty="0" err="1"/>
              <a:t>P</a:t>
            </a:r>
            <a:r>
              <a:rPr lang="en-US" sz="1000" dirty="0" err="1" smtClean="0"/>
              <a:t>arlamentares</a:t>
            </a:r>
            <a:r>
              <a:rPr lang="en-US" sz="1000" dirty="0" smtClean="0"/>
              <a:t>:</a:t>
            </a:r>
          </a:p>
          <a:p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Bolsofeios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Bolsolindas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Bolsoneas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smtClean="0"/>
              <a:t>Carlos </a:t>
            </a:r>
            <a:r>
              <a:rPr lang="en-US" sz="1000" dirty="0" err="1"/>
              <a:t>O</a:t>
            </a:r>
            <a:r>
              <a:rPr lang="en-US" sz="1000" dirty="0" err="1" smtClean="0"/>
              <a:t>pressor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Presidente</a:t>
            </a:r>
            <a:r>
              <a:rPr lang="en-US" sz="1000" dirty="0" smtClean="0"/>
              <a:t> </a:t>
            </a:r>
            <a:r>
              <a:rPr lang="en-US" sz="1000" dirty="0" err="1" smtClean="0"/>
              <a:t>Bolsonaro</a:t>
            </a:r>
            <a:r>
              <a:rPr lang="en-US" sz="1000" dirty="0" smtClean="0"/>
              <a:t> BR</a:t>
            </a:r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Snapnaro</a:t>
            </a:r>
            <a:endParaRPr lang="en-US" sz="1000" dirty="0" smtClean="0"/>
          </a:p>
        </p:txBody>
      </p:sp>
      <p:cxnSp>
        <p:nvCxnSpPr>
          <p:cNvPr id="25" name="Elbow Connector 24"/>
          <p:cNvCxnSpPr>
            <a:stCxn id="24" idx="2"/>
          </p:cNvCxnSpPr>
          <p:nvPr/>
        </p:nvCxnSpPr>
        <p:spPr>
          <a:xfrm rot="16200000" flipH="1">
            <a:off x="1238994" y="3588472"/>
            <a:ext cx="890291" cy="113119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0"/>
            <a:ext cx="1192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O Mecanismo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7494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4382" y="483030"/>
            <a:ext cx="721732" cy="721732"/>
            <a:chOff x="4145644" y="1565375"/>
            <a:chExt cx="1932214" cy="193221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38809" t="3130" r="10477" b="6309"/>
            <a:stretch/>
          </p:blipFill>
          <p:spPr>
            <a:xfrm>
              <a:off x="4145644" y="1565375"/>
              <a:ext cx="1932214" cy="1932214"/>
            </a:xfrm>
            <a:prstGeom prst="ellipse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4145644" y="1565375"/>
              <a:ext cx="1932214" cy="1932214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249735" y="2491991"/>
            <a:ext cx="1596591" cy="2507990"/>
            <a:chOff x="3193162" y="1357186"/>
            <a:chExt cx="1596591" cy="2507990"/>
          </a:xfrm>
        </p:grpSpPr>
        <p:pic>
          <p:nvPicPr>
            <p:cNvPr id="21" name="Picture 20" descr="PRINT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" b="8113"/>
            <a:stretch/>
          </p:blipFill>
          <p:spPr>
            <a:xfrm>
              <a:off x="3193162" y="1357186"/>
              <a:ext cx="1596591" cy="25079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3" name="Rectangle 32"/>
            <p:cNvSpPr/>
            <p:nvPr/>
          </p:nvSpPr>
          <p:spPr>
            <a:xfrm>
              <a:off x="3358315" y="1941287"/>
              <a:ext cx="1286276" cy="96764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6" name="Straight Arrow Connector 45"/>
          <p:cNvCxnSpPr>
            <a:stCxn id="3" idx="4"/>
          </p:cNvCxnSpPr>
          <p:nvPr/>
        </p:nvCxnSpPr>
        <p:spPr>
          <a:xfrm flipH="1">
            <a:off x="862730" y="1204762"/>
            <a:ext cx="2518" cy="26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rot="5400000" flipH="1" flipV="1">
            <a:off x="1936469" y="1485661"/>
            <a:ext cx="1546420" cy="4662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96205" y="1470725"/>
            <a:ext cx="1533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1 – DETERMINA O ALVO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76557" y="2189050"/>
            <a:ext cx="2290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2 - COORDENAÇÃO DE ATAQUES</a:t>
            </a:r>
            <a:endParaRPr lang="en-US" sz="1200" dirty="0">
              <a:solidFill>
                <a:srgbClr val="0000FF"/>
              </a:solidFill>
            </a:endParaRPr>
          </a:p>
        </p:txBody>
      </p:sp>
      <p:pic>
        <p:nvPicPr>
          <p:cNvPr id="34" name="Picture 33" descr="Captura de Tela 2019-12-01 às 12.55.2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t="11288" r="10538" b="12170"/>
          <a:stretch/>
        </p:blipFill>
        <p:spPr>
          <a:xfrm>
            <a:off x="3410857" y="523722"/>
            <a:ext cx="2710561" cy="1622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36" descr="WhatsApp Image 2019-12-01 at 11.52.15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" b="8968"/>
          <a:stretch/>
        </p:blipFill>
        <p:spPr>
          <a:xfrm>
            <a:off x="2942799" y="52695"/>
            <a:ext cx="970684" cy="1749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8" name="Elbow Connector 37"/>
          <p:cNvCxnSpPr>
            <a:stCxn id="49" idx="2"/>
            <a:endCxn id="39" idx="0"/>
          </p:cNvCxnSpPr>
          <p:nvPr/>
        </p:nvCxnSpPr>
        <p:spPr>
          <a:xfrm rot="5400000">
            <a:off x="5928728" y="1504525"/>
            <a:ext cx="589692" cy="228672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1274" y="2942734"/>
            <a:ext cx="1637873" cy="611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/>
          <p:cNvSpPr/>
          <p:nvPr/>
        </p:nvSpPr>
        <p:spPr>
          <a:xfrm>
            <a:off x="4261274" y="4242614"/>
            <a:ext cx="204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#</a:t>
            </a:r>
            <a:r>
              <a:rPr lang="en-US" sz="1200" dirty="0" err="1" smtClean="0"/>
              <a:t>AlcolumbreMaquiavelico</a:t>
            </a:r>
            <a:endParaRPr lang="en-US" sz="1200" dirty="0" smtClean="0"/>
          </a:p>
          <a:p>
            <a:r>
              <a:rPr lang="en-US" sz="1200" dirty="0" smtClean="0"/>
              <a:t>#</a:t>
            </a:r>
            <a:r>
              <a:rPr lang="en-US" sz="1200" dirty="0" err="1" smtClean="0"/>
              <a:t>DeixeDeSeguiraPepa</a:t>
            </a:r>
            <a:endParaRPr lang="en-US" sz="1200" dirty="0" smtClean="0"/>
          </a:p>
          <a:p>
            <a:r>
              <a:rPr lang="en-US" sz="1200" dirty="0" smtClean="0"/>
              <a:t>#</a:t>
            </a:r>
            <a:r>
              <a:rPr lang="en-US" sz="1200" dirty="0" err="1" smtClean="0"/>
              <a:t>ForaGilmarMendes</a:t>
            </a:r>
            <a:endParaRPr lang="en-US" sz="1200" dirty="0"/>
          </a:p>
        </p:txBody>
      </p:sp>
      <p:sp>
        <p:nvSpPr>
          <p:cNvPr id="41" name="Rectangle 40"/>
          <p:cNvSpPr/>
          <p:nvPr/>
        </p:nvSpPr>
        <p:spPr>
          <a:xfrm>
            <a:off x="3913482" y="244917"/>
            <a:ext cx="22079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3 - PUBLICAÇÕES EM MASSA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261274" y="3744663"/>
            <a:ext cx="1637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4 - CRESCIMENTO ARTIFICIAL (BOTs)</a:t>
            </a:r>
          </a:p>
        </p:txBody>
      </p:sp>
      <p:cxnSp>
        <p:nvCxnSpPr>
          <p:cNvPr id="52" name="Straight Arrow Connector 51"/>
          <p:cNvCxnSpPr>
            <a:stCxn id="27" idx="2"/>
          </p:cNvCxnSpPr>
          <p:nvPr/>
        </p:nvCxnSpPr>
        <p:spPr>
          <a:xfrm>
            <a:off x="862730" y="1932390"/>
            <a:ext cx="0" cy="453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96205" y="2385484"/>
            <a:ext cx="20446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 smtClean="0"/>
              <a:t>Perfis</a:t>
            </a:r>
            <a:r>
              <a:rPr lang="en-US" sz="1000" dirty="0" smtClean="0"/>
              <a:t> / </a:t>
            </a:r>
            <a:r>
              <a:rPr lang="en-US" sz="1000" dirty="0" err="1" smtClean="0"/>
              <a:t>Assessores</a:t>
            </a:r>
            <a:r>
              <a:rPr lang="en-US" sz="1000" dirty="0" smtClean="0"/>
              <a:t> </a:t>
            </a:r>
            <a:r>
              <a:rPr lang="en-US" sz="1000" dirty="0" err="1"/>
              <a:t>P</a:t>
            </a:r>
            <a:r>
              <a:rPr lang="en-US" sz="1000" dirty="0" err="1" smtClean="0"/>
              <a:t>arlamentares</a:t>
            </a:r>
            <a:r>
              <a:rPr lang="en-US" sz="1000" dirty="0" smtClean="0"/>
              <a:t>:</a:t>
            </a:r>
          </a:p>
          <a:p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Bolsofeios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Bolsolindas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Bolsoneas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smtClean="0"/>
              <a:t>Carlos </a:t>
            </a:r>
            <a:r>
              <a:rPr lang="en-US" sz="1000" dirty="0" err="1"/>
              <a:t>O</a:t>
            </a:r>
            <a:r>
              <a:rPr lang="en-US" sz="1000" dirty="0" err="1" smtClean="0"/>
              <a:t>pressor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Presidente</a:t>
            </a:r>
            <a:r>
              <a:rPr lang="en-US" sz="1000" dirty="0" smtClean="0"/>
              <a:t> </a:t>
            </a:r>
            <a:r>
              <a:rPr lang="en-US" sz="1000" dirty="0" err="1" smtClean="0"/>
              <a:t>Bolsonaro</a:t>
            </a:r>
            <a:r>
              <a:rPr lang="en-US" sz="1000" dirty="0" smtClean="0"/>
              <a:t> BR</a:t>
            </a:r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Snapnaro</a:t>
            </a:r>
            <a:endParaRPr lang="en-US" sz="1000" dirty="0" smtClean="0"/>
          </a:p>
        </p:txBody>
      </p:sp>
      <p:cxnSp>
        <p:nvCxnSpPr>
          <p:cNvPr id="32" name="Elbow Connector 31"/>
          <p:cNvCxnSpPr>
            <a:stCxn id="31" idx="2"/>
          </p:cNvCxnSpPr>
          <p:nvPr/>
        </p:nvCxnSpPr>
        <p:spPr>
          <a:xfrm rot="16200000" flipH="1">
            <a:off x="1238994" y="3588472"/>
            <a:ext cx="890291" cy="113119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0" y="0"/>
            <a:ext cx="1192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O Mecanismo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344598" y="44718"/>
            <a:ext cx="20446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MAVs (PERFIS FALSOS):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Ódio</a:t>
            </a:r>
            <a:r>
              <a:rPr lang="en-US" sz="1200" dirty="0"/>
              <a:t> do </a:t>
            </a:r>
            <a:r>
              <a:rPr lang="en-US" sz="1200" dirty="0" err="1"/>
              <a:t>Bem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Isentões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Left_Dex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endParaRPr lang="en-US" sz="1200" dirty="0"/>
          </a:p>
          <a:p>
            <a:r>
              <a:rPr lang="en-US" sz="1200" dirty="0"/>
              <a:t>OUTROS PERFIS</a:t>
            </a:r>
          </a:p>
          <a:p>
            <a:pPr marL="171450" indent="-171450">
              <a:buFont typeface="Arial"/>
              <a:buChar char="•"/>
            </a:pPr>
            <a:endParaRPr lang="en-US" sz="1200" dirty="0"/>
          </a:p>
          <a:p>
            <a:r>
              <a:rPr lang="en-US" sz="1200" dirty="0"/>
              <a:t>SITES DE NOTÍCIAS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Brasil</a:t>
            </a:r>
            <a:r>
              <a:rPr lang="en-US" sz="1200" dirty="0"/>
              <a:t> </a:t>
            </a:r>
            <a:r>
              <a:rPr lang="en-US" sz="1200" dirty="0" err="1"/>
              <a:t>Paralelo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Crítica</a:t>
            </a:r>
            <a:r>
              <a:rPr lang="en-US" sz="1200" dirty="0"/>
              <a:t> </a:t>
            </a:r>
            <a:r>
              <a:rPr lang="en-US" sz="1200" dirty="0" err="1"/>
              <a:t>Nacional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Senso</a:t>
            </a:r>
            <a:r>
              <a:rPr lang="en-US" sz="1200" dirty="0"/>
              <a:t> </a:t>
            </a:r>
            <a:r>
              <a:rPr lang="en-US" sz="1200" dirty="0" err="1"/>
              <a:t>Incomum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Terça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01876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04382" y="483030"/>
            <a:ext cx="721732" cy="721732"/>
            <a:chOff x="4145644" y="1565375"/>
            <a:chExt cx="1932214" cy="193221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l="38809" t="3130" r="10477" b="6309"/>
            <a:stretch/>
          </p:blipFill>
          <p:spPr>
            <a:xfrm>
              <a:off x="4145644" y="1565375"/>
              <a:ext cx="1932214" cy="1932214"/>
            </a:xfrm>
            <a:prstGeom prst="ellipse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4145644" y="1565375"/>
              <a:ext cx="1932214" cy="1932214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249735" y="2491991"/>
            <a:ext cx="1596591" cy="2507990"/>
            <a:chOff x="3193162" y="1357186"/>
            <a:chExt cx="1596591" cy="2507990"/>
          </a:xfrm>
        </p:grpSpPr>
        <p:pic>
          <p:nvPicPr>
            <p:cNvPr id="21" name="Picture 20" descr="PRINT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7" b="8113"/>
            <a:stretch/>
          </p:blipFill>
          <p:spPr>
            <a:xfrm>
              <a:off x="3193162" y="1357186"/>
              <a:ext cx="1596591" cy="25079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3" name="Rectangle 32"/>
            <p:cNvSpPr/>
            <p:nvPr/>
          </p:nvSpPr>
          <p:spPr>
            <a:xfrm>
              <a:off x="3358315" y="1941287"/>
              <a:ext cx="1286276" cy="967648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6" name="Straight Arrow Connector 45"/>
          <p:cNvCxnSpPr>
            <a:stCxn id="3" idx="4"/>
          </p:cNvCxnSpPr>
          <p:nvPr/>
        </p:nvCxnSpPr>
        <p:spPr>
          <a:xfrm flipH="1">
            <a:off x="862730" y="1204762"/>
            <a:ext cx="2518" cy="26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rot="5400000" flipH="1" flipV="1">
            <a:off x="1936469" y="1485661"/>
            <a:ext cx="1546420" cy="4662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96205" y="1470725"/>
            <a:ext cx="1533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1 – DETERMINA O ALVO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76557" y="2189050"/>
            <a:ext cx="2290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2 - COORDENAÇÃO DE ATAQUES</a:t>
            </a:r>
            <a:endParaRPr lang="en-US" sz="1200" dirty="0">
              <a:solidFill>
                <a:srgbClr val="0000FF"/>
              </a:solidFill>
            </a:endParaRPr>
          </a:p>
        </p:txBody>
      </p:sp>
      <p:pic>
        <p:nvPicPr>
          <p:cNvPr id="34" name="Picture 33" descr="Captura de Tela 2019-12-01 às 12.55.2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t="11288" r="10538" b="12170"/>
          <a:stretch/>
        </p:blipFill>
        <p:spPr>
          <a:xfrm>
            <a:off x="3410857" y="523722"/>
            <a:ext cx="2710561" cy="1622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36" descr="WhatsApp Image 2019-12-01 at 11.52.15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" b="8968"/>
          <a:stretch/>
        </p:blipFill>
        <p:spPr>
          <a:xfrm>
            <a:off x="2942799" y="52695"/>
            <a:ext cx="970684" cy="1749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8" name="Elbow Connector 37"/>
          <p:cNvCxnSpPr>
            <a:stCxn id="49" idx="2"/>
            <a:endCxn id="39" idx="0"/>
          </p:cNvCxnSpPr>
          <p:nvPr/>
        </p:nvCxnSpPr>
        <p:spPr>
          <a:xfrm rot="5400000">
            <a:off x="5928728" y="1504525"/>
            <a:ext cx="589692" cy="228672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1274" y="2942734"/>
            <a:ext cx="1637873" cy="611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/>
          <p:cNvSpPr/>
          <p:nvPr/>
        </p:nvSpPr>
        <p:spPr>
          <a:xfrm>
            <a:off x="4261274" y="4242614"/>
            <a:ext cx="204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#</a:t>
            </a:r>
            <a:r>
              <a:rPr lang="en-US" sz="1200" dirty="0" err="1" smtClean="0"/>
              <a:t>AlcolumbreMaquiavelico</a:t>
            </a:r>
            <a:endParaRPr lang="en-US" sz="1200" dirty="0" smtClean="0"/>
          </a:p>
          <a:p>
            <a:r>
              <a:rPr lang="en-US" sz="1200" dirty="0" smtClean="0"/>
              <a:t>#</a:t>
            </a:r>
            <a:r>
              <a:rPr lang="en-US" sz="1200" dirty="0" err="1" smtClean="0"/>
              <a:t>DeixeDeSeguiraPepa</a:t>
            </a:r>
            <a:endParaRPr lang="en-US" sz="1200" dirty="0" smtClean="0"/>
          </a:p>
          <a:p>
            <a:r>
              <a:rPr lang="en-US" sz="1200" dirty="0" smtClean="0"/>
              <a:t>#</a:t>
            </a:r>
            <a:r>
              <a:rPr lang="en-US" sz="1200" dirty="0" err="1" smtClean="0"/>
              <a:t>ForaGilmarMendes</a:t>
            </a:r>
            <a:endParaRPr lang="en-US" sz="1200" dirty="0"/>
          </a:p>
        </p:txBody>
      </p:sp>
      <p:sp>
        <p:nvSpPr>
          <p:cNvPr id="41" name="Rectangle 40"/>
          <p:cNvSpPr/>
          <p:nvPr/>
        </p:nvSpPr>
        <p:spPr>
          <a:xfrm>
            <a:off x="3913482" y="244917"/>
            <a:ext cx="22079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3 - PUBLICAÇÕES EM MASSA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261274" y="3744663"/>
            <a:ext cx="1637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4 - CRESCIMENTO ARTIFICIAL (BOTs)</a:t>
            </a:r>
          </a:p>
        </p:txBody>
      </p:sp>
      <p:cxnSp>
        <p:nvCxnSpPr>
          <p:cNvPr id="44" name="Straight Arrow Connector 43"/>
          <p:cNvCxnSpPr>
            <a:stCxn id="39" idx="3"/>
            <a:endCxn id="45" idx="1"/>
          </p:cNvCxnSpPr>
          <p:nvPr/>
        </p:nvCxnSpPr>
        <p:spPr>
          <a:xfrm>
            <a:off x="5899147" y="3248441"/>
            <a:ext cx="523429" cy="47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576" y="2792079"/>
            <a:ext cx="2585571" cy="922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6917268" y="3768925"/>
            <a:ext cx="17922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5 - PAUTA MOVIMENTOS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835745" y="4225160"/>
            <a:ext cx="204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200" dirty="0" err="1" smtClean="0"/>
              <a:t>Movimento</a:t>
            </a:r>
            <a:r>
              <a:rPr lang="en-US" sz="1200" dirty="0" smtClean="0"/>
              <a:t> </a:t>
            </a:r>
            <a:r>
              <a:rPr lang="en-US" sz="1200" dirty="0" err="1" smtClean="0"/>
              <a:t>Conservador</a:t>
            </a:r>
            <a:endParaRPr lang="en-US" sz="1200" dirty="0" smtClean="0"/>
          </a:p>
          <a:p>
            <a:pPr marL="171450" indent="-171450">
              <a:buFont typeface="Arial"/>
              <a:buChar char="•"/>
            </a:pPr>
            <a:r>
              <a:rPr lang="en-US" sz="1200" dirty="0" err="1" smtClean="0"/>
              <a:t>Direita</a:t>
            </a:r>
            <a:r>
              <a:rPr lang="en-US" sz="1200" dirty="0" smtClean="0"/>
              <a:t> SP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err="1" smtClean="0"/>
              <a:t>Avança</a:t>
            </a:r>
            <a:r>
              <a:rPr lang="en-US" sz="1200" dirty="0" smtClean="0"/>
              <a:t> </a:t>
            </a:r>
            <a:r>
              <a:rPr lang="en-US" sz="1200" dirty="0" err="1" smtClean="0"/>
              <a:t>Brasil</a:t>
            </a:r>
            <a:endParaRPr lang="en-US" sz="1200" dirty="0"/>
          </a:p>
        </p:txBody>
      </p:sp>
      <p:cxnSp>
        <p:nvCxnSpPr>
          <p:cNvPr id="52" name="Straight Arrow Connector 51"/>
          <p:cNvCxnSpPr>
            <a:stCxn id="27" idx="2"/>
          </p:cNvCxnSpPr>
          <p:nvPr/>
        </p:nvCxnSpPr>
        <p:spPr>
          <a:xfrm>
            <a:off x="862730" y="1932390"/>
            <a:ext cx="0" cy="4530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96205" y="2385484"/>
            <a:ext cx="20446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 smtClean="0"/>
              <a:t>Perfis</a:t>
            </a:r>
            <a:r>
              <a:rPr lang="en-US" sz="1000" dirty="0" smtClean="0"/>
              <a:t> / </a:t>
            </a:r>
            <a:r>
              <a:rPr lang="en-US" sz="1000" dirty="0" err="1" smtClean="0"/>
              <a:t>Assessores</a:t>
            </a:r>
            <a:r>
              <a:rPr lang="en-US" sz="1000" dirty="0" smtClean="0"/>
              <a:t> </a:t>
            </a:r>
            <a:r>
              <a:rPr lang="en-US" sz="1000" dirty="0" err="1"/>
              <a:t>P</a:t>
            </a:r>
            <a:r>
              <a:rPr lang="en-US" sz="1000" dirty="0" err="1" smtClean="0"/>
              <a:t>arlamentares</a:t>
            </a:r>
            <a:r>
              <a:rPr lang="en-US" sz="1000" dirty="0" smtClean="0"/>
              <a:t>:</a:t>
            </a:r>
          </a:p>
          <a:p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Bolsofeios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Bolsolindas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Bolsoneas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smtClean="0"/>
              <a:t>Carlos </a:t>
            </a:r>
            <a:r>
              <a:rPr lang="en-US" sz="1000" dirty="0" err="1"/>
              <a:t>O</a:t>
            </a:r>
            <a:r>
              <a:rPr lang="en-US" sz="1000" dirty="0" err="1" smtClean="0"/>
              <a:t>pressor</a:t>
            </a:r>
            <a:endParaRPr lang="en-US" sz="1000" dirty="0" smtClean="0"/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Presidente</a:t>
            </a:r>
            <a:r>
              <a:rPr lang="en-US" sz="1000" dirty="0" smtClean="0"/>
              <a:t> </a:t>
            </a:r>
            <a:r>
              <a:rPr lang="en-US" sz="1000" dirty="0" err="1" smtClean="0"/>
              <a:t>Bolsonaro</a:t>
            </a:r>
            <a:r>
              <a:rPr lang="en-US" sz="1000" dirty="0" smtClean="0"/>
              <a:t> BR</a:t>
            </a:r>
          </a:p>
          <a:p>
            <a:pPr marL="285750" indent="-285750">
              <a:buFont typeface="Arial"/>
              <a:buChar char="•"/>
            </a:pPr>
            <a:r>
              <a:rPr lang="en-US" sz="1000" dirty="0" err="1" smtClean="0"/>
              <a:t>Snapnaro</a:t>
            </a:r>
            <a:endParaRPr lang="en-US" sz="1000" dirty="0" smtClean="0"/>
          </a:p>
        </p:txBody>
      </p:sp>
      <p:cxnSp>
        <p:nvCxnSpPr>
          <p:cNvPr id="32" name="Elbow Connector 31"/>
          <p:cNvCxnSpPr>
            <a:stCxn id="31" idx="2"/>
          </p:cNvCxnSpPr>
          <p:nvPr/>
        </p:nvCxnSpPr>
        <p:spPr>
          <a:xfrm rot="16200000" flipH="1">
            <a:off x="1238994" y="3588472"/>
            <a:ext cx="890291" cy="113119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0" y="0"/>
            <a:ext cx="1192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O Mecanismo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344598" y="44718"/>
            <a:ext cx="20446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MAVs (PERFIS FALSOS):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Ódio</a:t>
            </a:r>
            <a:r>
              <a:rPr lang="en-US" sz="1200" dirty="0"/>
              <a:t> do </a:t>
            </a:r>
            <a:r>
              <a:rPr lang="en-US" sz="1200" dirty="0" err="1"/>
              <a:t>Bem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Isentões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Left_Dex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endParaRPr lang="en-US" sz="1200" dirty="0"/>
          </a:p>
          <a:p>
            <a:r>
              <a:rPr lang="en-US" sz="1200" dirty="0"/>
              <a:t>OUTROS PERFIS</a:t>
            </a:r>
          </a:p>
          <a:p>
            <a:pPr marL="171450" indent="-171450">
              <a:buFont typeface="Arial"/>
              <a:buChar char="•"/>
            </a:pPr>
            <a:endParaRPr lang="en-US" sz="1200" dirty="0"/>
          </a:p>
          <a:p>
            <a:r>
              <a:rPr lang="en-US" sz="1200" dirty="0"/>
              <a:t>SITES DE NOTÍCIAS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Brasil</a:t>
            </a:r>
            <a:r>
              <a:rPr lang="en-US" sz="1200" dirty="0"/>
              <a:t> </a:t>
            </a:r>
            <a:r>
              <a:rPr lang="en-US" sz="1200" dirty="0" err="1"/>
              <a:t>Paralelo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Crítica</a:t>
            </a:r>
            <a:r>
              <a:rPr lang="en-US" sz="1200" dirty="0"/>
              <a:t> </a:t>
            </a:r>
            <a:r>
              <a:rPr lang="en-US" sz="1200" dirty="0" err="1"/>
              <a:t>Nacional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Senso</a:t>
            </a:r>
            <a:r>
              <a:rPr lang="en-US" sz="1200" dirty="0"/>
              <a:t> </a:t>
            </a:r>
            <a:r>
              <a:rPr lang="en-US" sz="1200" dirty="0" err="1"/>
              <a:t>Incomum</a:t>
            </a:r>
            <a:endParaRPr lang="en-US" sz="1200" dirty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Terça</a:t>
            </a:r>
            <a:r>
              <a:rPr lang="en-US" sz="1200" dirty="0"/>
              <a:t> </a:t>
            </a:r>
            <a:r>
              <a:rPr lang="en-US" sz="1200" dirty="0" err="1"/>
              <a:t>Livre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28367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2694231"/>
            <a:ext cx="71210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7F7F7F"/>
                </a:solidFill>
                <a:cs typeface="Open Sans Light"/>
              </a:rPr>
              <a:t>ORGANIZAÇÃO DA </a:t>
            </a:r>
            <a:r>
              <a:rPr lang="pt-BR" sz="4400" b="1" dirty="0" smtClean="0">
                <a:solidFill>
                  <a:srgbClr val="FF0000"/>
                </a:solidFill>
                <a:cs typeface="Open Sans Light"/>
              </a:rPr>
              <a:t>MILÍCIA</a:t>
            </a:r>
            <a:endParaRPr lang="pt-BR" sz="4400" b="1" dirty="0" smtClean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2665192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79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9-11-29 às 13.55.0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8" t="12346" b="15309"/>
          <a:stretch/>
        </p:blipFill>
        <p:spPr>
          <a:xfrm>
            <a:off x="-28324" y="0"/>
            <a:ext cx="9172324" cy="5143500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 flipV="1">
            <a:off x="4595493" y="1875684"/>
            <a:ext cx="927694" cy="23407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392334" y="132432"/>
            <a:ext cx="2475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PARTIR DE UM ALVO</a:t>
            </a:r>
            <a:r>
              <a:rPr lang="is-IS" dirty="0" smtClean="0"/>
              <a:t>…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0" y="0"/>
            <a:ext cx="155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 teia em 24 horas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39509" y="1414019"/>
            <a:ext cx="84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WWF</a:t>
            </a:r>
          </a:p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DiCaprio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cxnSp>
        <p:nvCxnSpPr>
          <p:cNvPr id="67" name="Straight Connector 66"/>
          <p:cNvCxnSpPr>
            <a:endCxn id="70" idx="2"/>
          </p:cNvCxnSpPr>
          <p:nvPr/>
        </p:nvCxnSpPr>
        <p:spPr>
          <a:xfrm flipV="1">
            <a:off x="5663614" y="460233"/>
            <a:ext cx="8450" cy="953786"/>
          </a:xfrm>
          <a:prstGeom prst="line">
            <a:avLst/>
          </a:prstGeom>
          <a:ln>
            <a:solidFill>
              <a:srgbClr val="3366FF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180057" y="183234"/>
            <a:ext cx="984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Alvo</a:t>
            </a:r>
            <a:r>
              <a:rPr lang="en-US" sz="1200" dirty="0" smtClean="0">
                <a:solidFill>
                  <a:srgbClr val="0000FF"/>
                </a:solidFill>
              </a:rPr>
              <a:t> da </a:t>
            </a:r>
            <a:r>
              <a:rPr lang="en-US" sz="1200" dirty="0" err="1" smtClean="0">
                <a:solidFill>
                  <a:srgbClr val="0000FF"/>
                </a:solidFill>
              </a:rPr>
              <a:t>vez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089397" y="4216417"/>
            <a:ext cx="1150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jairbolsonaro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26054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955" y="941314"/>
            <a:ext cx="783771" cy="108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560" y="3008545"/>
            <a:ext cx="524426" cy="728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272" y="3012528"/>
            <a:ext cx="527651" cy="733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3833" y="3021600"/>
            <a:ext cx="523193" cy="72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7677" y="3018177"/>
            <a:ext cx="523193" cy="72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759" y="3018177"/>
            <a:ext cx="510141" cy="709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5767" y="3008545"/>
            <a:ext cx="520699" cy="72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8975" y="3015303"/>
            <a:ext cx="523193" cy="72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7895" y="3008545"/>
            <a:ext cx="517071" cy="718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4321" y="3015302"/>
            <a:ext cx="519565" cy="722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1009" y="944538"/>
            <a:ext cx="783771" cy="108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51778" y="969579"/>
            <a:ext cx="748252" cy="1040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0" name="Straight Connector 59"/>
          <p:cNvCxnSpPr>
            <a:stCxn id="19" idx="3"/>
            <a:endCxn id="7" idx="1"/>
          </p:cNvCxnSpPr>
          <p:nvPr/>
        </p:nvCxnSpPr>
        <p:spPr>
          <a:xfrm flipV="1">
            <a:off x="4254780" y="1486035"/>
            <a:ext cx="322175" cy="32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7" idx="2"/>
            <a:endCxn id="18" idx="0"/>
          </p:cNvCxnSpPr>
          <p:nvPr/>
        </p:nvCxnSpPr>
        <p:spPr>
          <a:xfrm rot="5400000">
            <a:off x="2609200" y="655660"/>
            <a:ext cx="984547" cy="373473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7" idx="2"/>
            <a:endCxn id="17" idx="0"/>
          </p:cNvCxnSpPr>
          <p:nvPr/>
        </p:nvCxnSpPr>
        <p:spPr>
          <a:xfrm rot="5400000">
            <a:off x="3078741" y="1118445"/>
            <a:ext cx="977790" cy="28024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Elbow Connector 65"/>
          <p:cNvCxnSpPr>
            <a:stCxn id="7" idx="2"/>
            <a:endCxn id="16" idx="0"/>
          </p:cNvCxnSpPr>
          <p:nvPr/>
        </p:nvCxnSpPr>
        <p:spPr>
          <a:xfrm rot="5400000">
            <a:off x="3542433" y="1588895"/>
            <a:ext cx="984548" cy="186826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7" idx="2"/>
            <a:endCxn id="15" idx="0"/>
          </p:cNvCxnSpPr>
          <p:nvPr/>
        </p:nvCxnSpPr>
        <p:spPr>
          <a:xfrm rot="5400000">
            <a:off x="3998584" y="2038288"/>
            <a:ext cx="977790" cy="96272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7" idx="2"/>
            <a:endCxn id="12" idx="0"/>
          </p:cNvCxnSpPr>
          <p:nvPr/>
        </p:nvCxnSpPr>
        <p:spPr>
          <a:xfrm rot="16200000" flipH="1">
            <a:off x="4930346" y="2069249"/>
            <a:ext cx="987422" cy="91043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7" idx="2"/>
            <a:endCxn id="11" idx="0"/>
          </p:cNvCxnSpPr>
          <p:nvPr/>
        </p:nvCxnSpPr>
        <p:spPr>
          <a:xfrm rot="16200000" flipH="1">
            <a:off x="5371713" y="1627882"/>
            <a:ext cx="990845" cy="179658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7" idx="2"/>
            <a:endCxn id="10" idx="0"/>
          </p:cNvCxnSpPr>
          <p:nvPr/>
        </p:nvCxnSpPr>
        <p:spPr>
          <a:xfrm rot="16200000" flipH="1">
            <a:off x="5845583" y="1154012"/>
            <a:ext cx="981773" cy="273525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7" idx="2"/>
            <a:endCxn id="8" idx="0"/>
          </p:cNvCxnSpPr>
          <p:nvPr/>
        </p:nvCxnSpPr>
        <p:spPr>
          <a:xfrm rot="16200000" flipH="1">
            <a:off x="6306412" y="693184"/>
            <a:ext cx="977790" cy="36529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14"/>
          <a:srcRect l="42211" t="9793" r="27276"/>
          <a:stretch/>
        </p:blipFill>
        <p:spPr>
          <a:xfrm>
            <a:off x="4712526" y="1069405"/>
            <a:ext cx="510141" cy="844593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15"/>
          <a:srcRect r="59733"/>
          <a:stretch/>
        </p:blipFill>
        <p:spPr>
          <a:xfrm>
            <a:off x="3602118" y="1072629"/>
            <a:ext cx="510141" cy="844593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2001" y="149468"/>
            <a:ext cx="1281985" cy="1786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38143" y="552345"/>
            <a:ext cx="1229896" cy="1229896"/>
          </a:xfrm>
          <a:prstGeom prst="rect">
            <a:avLst/>
          </a:prstGeom>
        </p:spPr>
      </p:pic>
      <p:sp>
        <p:nvSpPr>
          <p:cNvPr id="97" name="Rectangle 96"/>
          <p:cNvSpPr/>
          <p:nvPr/>
        </p:nvSpPr>
        <p:spPr>
          <a:xfrm>
            <a:off x="793839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Carla</a:t>
            </a:r>
          </a:p>
          <a:p>
            <a:pPr algn="ctr"/>
            <a:r>
              <a:rPr lang="en-US" sz="1100" dirty="0" err="1" smtClean="0"/>
              <a:t>Zambelli</a:t>
            </a:r>
            <a:endParaRPr lang="en-US" sz="1100" dirty="0" smtClean="0"/>
          </a:p>
        </p:txBody>
      </p:sp>
      <p:sp>
        <p:nvSpPr>
          <p:cNvPr id="98" name="Rectangle 97"/>
          <p:cNvSpPr/>
          <p:nvPr/>
        </p:nvSpPr>
        <p:spPr>
          <a:xfrm>
            <a:off x="7263832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Gil</a:t>
            </a:r>
          </a:p>
          <a:p>
            <a:pPr algn="ctr"/>
            <a:r>
              <a:rPr lang="en-US" sz="1100" dirty="0" err="1" smtClean="0"/>
              <a:t>Diniz</a:t>
            </a:r>
            <a:endParaRPr lang="en-US" sz="1100" dirty="0" smtClean="0"/>
          </a:p>
        </p:txBody>
      </p:sp>
      <p:sp>
        <p:nvSpPr>
          <p:cNvPr id="99" name="Rectangle 98"/>
          <p:cNvSpPr/>
          <p:nvPr/>
        </p:nvSpPr>
        <p:spPr>
          <a:xfrm>
            <a:off x="8193772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Douglas</a:t>
            </a:r>
          </a:p>
          <a:p>
            <a:pPr algn="ctr"/>
            <a:r>
              <a:rPr lang="en-US" sz="1100" dirty="0" smtClean="0"/>
              <a:t>Garcia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1730366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err="1" smtClean="0"/>
              <a:t>Bia</a:t>
            </a:r>
            <a:endParaRPr lang="en-US" sz="1100" dirty="0" smtClean="0"/>
          </a:p>
          <a:p>
            <a:pPr algn="ctr"/>
            <a:r>
              <a:rPr lang="en-US" sz="1100" dirty="0" err="1" smtClean="0"/>
              <a:t>Kicis</a:t>
            </a:r>
            <a:endParaRPr lang="en-US" sz="1100" dirty="0" smtClean="0"/>
          </a:p>
        </p:txBody>
      </p:sp>
      <p:sp>
        <p:nvSpPr>
          <p:cNvPr id="103" name="Rectangle 102"/>
          <p:cNvSpPr/>
          <p:nvPr/>
        </p:nvSpPr>
        <p:spPr>
          <a:xfrm>
            <a:off x="3430374" y="513651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Carlos</a:t>
            </a:r>
          </a:p>
          <a:p>
            <a:pPr algn="ctr"/>
            <a:r>
              <a:rPr lang="en-US" sz="1100" dirty="0" err="1" smtClean="0"/>
              <a:t>Bolsonaro</a:t>
            </a:r>
            <a:endParaRPr lang="en-US" sz="1100" dirty="0" smtClean="0"/>
          </a:p>
        </p:txBody>
      </p:sp>
      <p:sp>
        <p:nvSpPr>
          <p:cNvPr id="104" name="Rectangle 103"/>
          <p:cNvSpPr/>
          <p:nvPr/>
        </p:nvSpPr>
        <p:spPr>
          <a:xfrm>
            <a:off x="4465113" y="538692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 smtClean="0"/>
              <a:t>Eduardo</a:t>
            </a:r>
          </a:p>
          <a:p>
            <a:pPr algn="r"/>
            <a:r>
              <a:rPr lang="en-US" sz="1100" dirty="0" err="1" smtClean="0"/>
              <a:t>Bolsonaro</a:t>
            </a:r>
            <a:endParaRPr lang="en-US" sz="1100" dirty="0" smtClean="0"/>
          </a:p>
        </p:txBody>
      </p:sp>
      <p:sp>
        <p:nvSpPr>
          <p:cNvPr id="105" name="Rectangle 104"/>
          <p:cNvSpPr/>
          <p:nvPr/>
        </p:nvSpPr>
        <p:spPr>
          <a:xfrm>
            <a:off x="64595" y="592415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Flávio</a:t>
            </a:r>
            <a:endParaRPr lang="en-US" sz="11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Bolsonaro</a:t>
            </a:r>
            <a:endParaRPr lang="en-US" sz="11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757555" y="587984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Jair</a:t>
            </a:r>
            <a:endParaRPr lang="en-US" sz="11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100" dirty="0" err="1" smtClean="0">
                <a:solidFill>
                  <a:schemeClr val="bg1">
                    <a:lumMod val="50000"/>
                  </a:schemeClr>
                </a:solidFill>
              </a:rPr>
              <a:t>Bolsonaro</a:t>
            </a:r>
            <a:endParaRPr lang="en-US" sz="11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6325164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Daniel </a:t>
            </a:r>
            <a:r>
              <a:rPr lang="en-US" sz="1100" dirty="0" err="1" smtClean="0"/>
              <a:t>Silveira</a:t>
            </a:r>
            <a:endParaRPr lang="en-US" sz="1100" dirty="0" smtClean="0"/>
          </a:p>
        </p:txBody>
      </p:sp>
      <p:sp>
        <p:nvSpPr>
          <p:cNvPr id="108" name="Rectangle 107"/>
          <p:cNvSpPr/>
          <p:nvPr/>
        </p:nvSpPr>
        <p:spPr>
          <a:xfrm>
            <a:off x="2386572" y="526200"/>
            <a:ext cx="8578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err="1" smtClean="0"/>
              <a:t>Gabinete</a:t>
            </a:r>
            <a:endParaRPr lang="en-US" sz="1100" dirty="0" smtClean="0"/>
          </a:p>
          <a:p>
            <a:pPr algn="ctr"/>
            <a:r>
              <a:rPr lang="en-US" sz="1100" dirty="0" smtClean="0"/>
              <a:t>Do </a:t>
            </a:r>
            <a:r>
              <a:rPr lang="en-US" sz="1100" dirty="0" err="1" smtClean="0"/>
              <a:t>Ódio</a:t>
            </a:r>
            <a:endParaRPr lang="en-US" sz="1100" dirty="0" smtClean="0"/>
          </a:p>
        </p:txBody>
      </p:sp>
      <p:cxnSp>
        <p:nvCxnSpPr>
          <p:cNvPr id="114" name="Straight Connector 113"/>
          <p:cNvCxnSpPr/>
          <p:nvPr/>
        </p:nvCxnSpPr>
        <p:spPr>
          <a:xfrm flipH="1" flipV="1">
            <a:off x="974321" y="4319028"/>
            <a:ext cx="7909665" cy="5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974321" y="4146521"/>
            <a:ext cx="0" cy="1725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8883986" y="4146521"/>
            <a:ext cx="0" cy="1725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4424289" y="4449204"/>
            <a:ext cx="1089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+ </a:t>
            </a:r>
            <a:r>
              <a:rPr lang="en-US" sz="1100" dirty="0" err="1" smtClean="0"/>
              <a:t>Assessores</a:t>
            </a:r>
            <a:endParaRPr lang="en-US" sz="1100" dirty="0" smtClean="0"/>
          </a:p>
          <a:p>
            <a:pPr algn="ctr"/>
            <a:r>
              <a:rPr lang="en-US" sz="1100" dirty="0" smtClean="0"/>
              <a:t>+ </a:t>
            </a:r>
            <a:r>
              <a:rPr lang="en-US" sz="1100" dirty="0" err="1" smtClean="0"/>
              <a:t>Publicadores</a:t>
            </a:r>
            <a:endParaRPr lang="en-US" sz="1100" dirty="0" smtClean="0"/>
          </a:p>
          <a:p>
            <a:pPr algn="ctr"/>
            <a:r>
              <a:rPr lang="en-US" sz="1100" dirty="0" smtClean="0"/>
              <a:t>+ </a:t>
            </a:r>
            <a:r>
              <a:rPr lang="en-US" sz="1100" dirty="0" err="1" smtClean="0"/>
              <a:t>Movimentos</a:t>
            </a:r>
            <a:endParaRPr lang="en-US" sz="1100" dirty="0" smtClean="0"/>
          </a:p>
        </p:txBody>
      </p:sp>
      <p:cxnSp>
        <p:nvCxnSpPr>
          <p:cNvPr id="122" name="Straight Connector 121"/>
          <p:cNvCxnSpPr/>
          <p:nvPr/>
        </p:nvCxnSpPr>
        <p:spPr>
          <a:xfrm>
            <a:off x="4968840" y="4319027"/>
            <a:ext cx="0" cy="1725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Rectangle 124"/>
          <p:cNvSpPr/>
          <p:nvPr/>
        </p:nvSpPr>
        <p:spPr>
          <a:xfrm>
            <a:off x="2667830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Filipe Barros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4528574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Caroline</a:t>
            </a:r>
          </a:p>
          <a:p>
            <a:pPr algn="ctr"/>
            <a:r>
              <a:rPr lang="en-US" sz="1100" dirty="0" smtClean="0"/>
              <a:t>De Toni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3543757" y="3727273"/>
            <a:ext cx="880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Chris</a:t>
            </a:r>
          </a:p>
          <a:p>
            <a:pPr algn="ctr"/>
            <a:r>
              <a:rPr lang="en-US" sz="1100" dirty="0" err="1" smtClean="0"/>
              <a:t>Tonietto</a:t>
            </a:r>
            <a:endParaRPr lang="en-US" sz="1100" dirty="0" smtClean="0"/>
          </a:p>
        </p:txBody>
      </p:sp>
      <p:sp>
        <p:nvSpPr>
          <p:cNvPr id="128" name="Rectangle 127"/>
          <p:cNvSpPr/>
          <p:nvPr/>
        </p:nvSpPr>
        <p:spPr>
          <a:xfrm>
            <a:off x="5399867" y="3727273"/>
            <a:ext cx="9588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/>
              <a:t>Ana</a:t>
            </a:r>
          </a:p>
          <a:p>
            <a:pPr algn="ctr"/>
            <a:r>
              <a:rPr lang="en-US" sz="1100" dirty="0" err="1" smtClean="0"/>
              <a:t>Campagnolo</a:t>
            </a:r>
            <a:endParaRPr lang="en-US" sz="1100" dirty="0" smtClean="0"/>
          </a:p>
        </p:txBody>
      </p:sp>
      <p:sp>
        <p:nvSpPr>
          <p:cNvPr id="55" name="TextBox 54"/>
          <p:cNvSpPr txBox="1"/>
          <p:nvPr/>
        </p:nvSpPr>
        <p:spPr>
          <a:xfrm>
            <a:off x="0" y="0"/>
            <a:ext cx="2477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 Organização da Milícia Digital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8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0523" y="836472"/>
            <a:ext cx="1079500" cy="127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9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526" y="819516"/>
            <a:ext cx="1079500" cy="1270000"/>
          </a:xfrm>
          <a:prstGeom prst="rect">
            <a:avLst/>
          </a:prstGeom>
        </p:spPr>
      </p:pic>
      <p:cxnSp>
        <p:nvCxnSpPr>
          <p:cNvPr id="54" name="Straight Connector 53"/>
          <p:cNvCxnSpPr>
            <a:stCxn id="20" idx="3"/>
            <a:endCxn id="19" idx="1"/>
          </p:cNvCxnSpPr>
          <p:nvPr/>
        </p:nvCxnSpPr>
        <p:spPr>
          <a:xfrm flipV="1">
            <a:off x="3200030" y="1489259"/>
            <a:ext cx="270979" cy="3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5219" y="2552239"/>
            <a:ext cx="11408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/>
              <a:t>Parlamentares</a:t>
            </a:r>
            <a:r>
              <a:rPr lang="en-US" sz="1100" dirty="0" smtClean="0"/>
              <a:t>, </a:t>
            </a:r>
            <a:r>
              <a:rPr lang="en-US" sz="1100" dirty="0" err="1" smtClean="0"/>
              <a:t>dentre</a:t>
            </a:r>
            <a:r>
              <a:rPr lang="en-US" sz="1100" dirty="0" smtClean="0"/>
              <a:t> </a:t>
            </a:r>
            <a:r>
              <a:rPr lang="en-US" sz="1100" dirty="0" err="1" smtClean="0"/>
              <a:t>eles</a:t>
            </a:r>
            <a:r>
              <a:rPr lang="en-US" sz="1100" dirty="0" smtClean="0"/>
              <a:t>:</a:t>
            </a:r>
          </a:p>
        </p:txBody>
      </p:sp>
      <p:cxnSp>
        <p:nvCxnSpPr>
          <p:cNvPr id="58" name="Straight Connector 57"/>
          <p:cNvCxnSpPr>
            <a:stCxn id="13" idx="0"/>
            <a:endCxn id="7" idx="2"/>
          </p:cNvCxnSpPr>
          <p:nvPr/>
        </p:nvCxnSpPr>
        <p:spPr>
          <a:xfrm flipH="1" flipV="1">
            <a:off x="4968841" y="2030755"/>
            <a:ext cx="2989" cy="9874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387929" y="1485680"/>
            <a:ext cx="998643" cy="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497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58" y="1714394"/>
            <a:ext cx="783771" cy="108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058" y="1714394"/>
            <a:ext cx="783771" cy="108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2" name="Straight Connector 61"/>
          <p:cNvCxnSpPr>
            <a:stCxn id="20" idx="3"/>
            <a:endCxn id="19" idx="1"/>
          </p:cNvCxnSpPr>
          <p:nvPr/>
        </p:nvCxnSpPr>
        <p:spPr>
          <a:xfrm>
            <a:off x="4143829" y="2259115"/>
            <a:ext cx="6894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4"/>
          <a:srcRect r="59733"/>
          <a:stretch/>
        </p:blipFill>
        <p:spPr>
          <a:xfrm>
            <a:off x="4964367" y="1842485"/>
            <a:ext cx="510141" cy="84459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979714" y="3057071"/>
            <a:ext cx="7121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chemeClr val="bg1">
                    <a:lumMod val="50000"/>
                  </a:schemeClr>
                </a:solidFill>
                <a:cs typeface="Open Sans Light"/>
              </a:rPr>
              <a:t>GABINETE DO </a:t>
            </a:r>
            <a:r>
              <a:rPr lang="pt-BR" sz="6600" b="1" dirty="0" smtClean="0">
                <a:solidFill>
                  <a:srgbClr val="FF0000"/>
                </a:solidFill>
                <a:cs typeface="Open Sans Light"/>
              </a:rPr>
              <a:t>ÓDIO</a:t>
            </a:r>
            <a:endParaRPr lang="pt-BR" sz="6600" b="1" dirty="0" smtClean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3028032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03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47380" y="710320"/>
            <a:ext cx="51966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800" i="1" dirty="0" smtClean="0">
                <a:solidFill>
                  <a:srgbClr val="7F7F7F"/>
                </a:solidFill>
              </a:rPr>
              <a:t>“</a:t>
            </a:r>
            <a:r>
              <a:rPr lang="en-US" sz="2800" i="1" dirty="0" err="1" smtClean="0">
                <a:solidFill>
                  <a:srgbClr val="7F7F7F"/>
                </a:solidFill>
              </a:rPr>
              <a:t>Cuidam</a:t>
            </a:r>
            <a:r>
              <a:rPr lang="en-US" sz="2800" i="1" dirty="0" smtClean="0">
                <a:solidFill>
                  <a:srgbClr val="7F7F7F"/>
                </a:solidFill>
              </a:rPr>
              <a:t> </a:t>
            </a:r>
            <a:r>
              <a:rPr lang="en-US" sz="2800" i="1" dirty="0" err="1" smtClean="0">
                <a:solidFill>
                  <a:srgbClr val="7F7F7F"/>
                </a:solidFill>
              </a:rPr>
              <a:t>diretamente</a:t>
            </a:r>
            <a:r>
              <a:rPr lang="en-US" sz="2800" i="1" dirty="0" smtClean="0">
                <a:solidFill>
                  <a:srgbClr val="7F7F7F"/>
                </a:solidFill>
              </a:rPr>
              <a:t> da </a:t>
            </a:r>
            <a:r>
              <a:rPr lang="en-US" sz="2800" i="1" dirty="0" err="1" smtClean="0">
                <a:solidFill>
                  <a:srgbClr val="7F7F7F"/>
                </a:solidFill>
              </a:rPr>
              <a:t>comunicação</a:t>
            </a:r>
            <a:r>
              <a:rPr lang="en-US" sz="2800" i="1" dirty="0" smtClean="0">
                <a:solidFill>
                  <a:srgbClr val="7F7F7F"/>
                </a:solidFill>
              </a:rPr>
              <a:t> do </a:t>
            </a:r>
            <a:r>
              <a:rPr lang="en-US" sz="2800" i="1" dirty="0" err="1" smtClean="0">
                <a:solidFill>
                  <a:srgbClr val="7F7F7F"/>
                </a:solidFill>
              </a:rPr>
              <a:t>Presidente</a:t>
            </a:r>
            <a:r>
              <a:rPr lang="en-US" sz="2800" i="1" dirty="0" smtClean="0">
                <a:solidFill>
                  <a:srgbClr val="7F7F7F"/>
                </a:solidFill>
              </a:rPr>
              <a:t>”</a:t>
            </a:r>
          </a:p>
          <a:p>
            <a:pPr algn="r"/>
            <a:r>
              <a:rPr lang="en-US" sz="2800" dirty="0" smtClean="0">
                <a:solidFill>
                  <a:srgbClr val="7F7F7F"/>
                </a:solidFill>
              </a:rPr>
              <a:t>_Gen. Santos Cruz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3072702"/>
            <a:ext cx="6857999" cy="209025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850413" y="2862511"/>
            <a:ext cx="12245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/>
              <a:t>Mateus</a:t>
            </a:r>
            <a:r>
              <a:rPr lang="en-US" sz="1100" dirty="0" smtClean="0"/>
              <a:t> </a:t>
            </a:r>
            <a:r>
              <a:rPr lang="en-US" sz="1100" dirty="0" err="1" smtClean="0"/>
              <a:t>Diniz</a:t>
            </a:r>
            <a:endParaRPr lang="en-US" sz="1100" dirty="0" smtClean="0"/>
          </a:p>
        </p:txBody>
      </p:sp>
      <p:sp>
        <p:nvSpPr>
          <p:cNvPr id="21" name="Rectangle 20"/>
          <p:cNvSpPr/>
          <p:nvPr/>
        </p:nvSpPr>
        <p:spPr>
          <a:xfrm>
            <a:off x="3790996" y="3303171"/>
            <a:ext cx="12245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Filipe Martins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670828" y="3774533"/>
            <a:ext cx="12245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/>
              <a:t>Tercio</a:t>
            </a:r>
            <a:r>
              <a:rPr lang="en-US" sz="1100" dirty="0" smtClean="0"/>
              <a:t> Arnaud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95373" y="2852123"/>
            <a:ext cx="12245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José </a:t>
            </a:r>
            <a:r>
              <a:rPr lang="en-US" sz="1100" dirty="0" err="1" smtClean="0"/>
              <a:t>Matheus</a:t>
            </a:r>
            <a:endParaRPr lang="en-US" sz="11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2413001" y="3158904"/>
            <a:ext cx="12245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Carlos </a:t>
            </a:r>
            <a:r>
              <a:rPr lang="en-US" sz="1100" dirty="0" err="1" smtClean="0"/>
              <a:t>Bolsonaro</a:t>
            </a:r>
            <a:endParaRPr lang="en-US" sz="1100" dirty="0" smtClean="0"/>
          </a:p>
        </p:txBody>
      </p:sp>
      <p:pic>
        <p:nvPicPr>
          <p:cNvPr id="3" name="Picture 2" descr="Captura de Tela 2019-12-02 às 15.40.3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7" t="20297" r="32804" b="12875"/>
          <a:stretch/>
        </p:blipFill>
        <p:spPr>
          <a:xfrm>
            <a:off x="45356" y="63497"/>
            <a:ext cx="3642026" cy="2943465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45356" y="2803076"/>
            <a:ext cx="3247573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9431" y="2955476"/>
            <a:ext cx="1669144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44282" y="4498360"/>
            <a:ext cx="203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solidFill>
                  <a:srgbClr val="FF0000"/>
                </a:solidFill>
              </a:rPr>
              <a:t>d</a:t>
            </a:r>
            <a:r>
              <a:rPr lang="pt-BR" sz="1400" dirty="0" smtClean="0">
                <a:solidFill>
                  <a:srgbClr val="FF0000"/>
                </a:solidFill>
              </a:rPr>
              <a:t>estinados a perseguir desafetos 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4282" y="3739391"/>
            <a:ext cx="203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err="1" smtClean="0">
                <a:solidFill>
                  <a:srgbClr val="FF0000"/>
                </a:solidFill>
              </a:rPr>
              <a:t>R</a:t>
            </a:r>
            <a:r>
              <a:rPr lang="pt-BR" sz="2000" dirty="0" smtClean="0">
                <a:solidFill>
                  <a:srgbClr val="FF0000"/>
                </a:solidFill>
              </a:rPr>
              <a:t>$ 491.300</a:t>
            </a:r>
          </a:p>
          <a:p>
            <a:pPr algn="ctr"/>
            <a:r>
              <a:rPr lang="pt-BR" sz="1400" dirty="0"/>
              <a:t>p</a:t>
            </a:r>
            <a:r>
              <a:rPr lang="pt-BR" sz="1400" dirty="0" smtClean="0"/>
              <a:t>or ano </a:t>
            </a:r>
          </a:p>
          <a:p>
            <a:pPr algn="ctr"/>
            <a:r>
              <a:rPr lang="pt-BR" sz="1400" dirty="0" smtClean="0"/>
              <a:t>de dinheiro público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71204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19-12-03 at 18.39.21 (1)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1" r="34307" b="24478"/>
          <a:stretch/>
        </p:blipFill>
        <p:spPr>
          <a:xfrm>
            <a:off x="294871" y="4160895"/>
            <a:ext cx="1102130" cy="647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WhatsApp Image 2019-12-03 at 18.39.21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12797" b="15135"/>
          <a:stretch/>
        </p:blipFill>
        <p:spPr>
          <a:xfrm>
            <a:off x="294871" y="2723721"/>
            <a:ext cx="1124856" cy="653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1678214" y="2660220"/>
            <a:ext cx="6740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 – Eduardo Gomes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acabou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me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ligar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do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palácio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depois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passou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 EDUARDO, o 02.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ir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terça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com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dossiê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da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Joice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Graças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Muvuca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virei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best friend dos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homi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Joice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inimiga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número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1. As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volta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que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mundo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dá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né!”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78214" y="4160895"/>
            <a:ext cx="674007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 –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Senador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Eduardo Gomes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é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muito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amigo. Se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tornou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lider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do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governo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no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congresso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Então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melhorou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muito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arrumar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um cargo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lá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6" descr="Captura de Tela 2019-12-04 às 04.25.0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" t="12168" r="31482" b="57598"/>
          <a:stretch/>
        </p:blipFill>
        <p:spPr>
          <a:xfrm>
            <a:off x="-1" y="459045"/>
            <a:ext cx="5195759" cy="15820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b="32296"/>
          <a:stretch/>
        </p:blipFill>
        <p:spPr>
          <a:xfrm>
            <a:off x="90810" y="-1"/>
            <a:ext cx="2088585" cy="316945"/>
          </a:xfrm>
          <a:prstGeom prst="rect">
            <a:avLst/>
          </a:prstGeom>
        </p:spPr>
      </p:pic>
      <p:pic>
        <p:nvPicPr>
          <p:cNvPr id="10" name="Picture 9" descr="Captura de Tela 2019-12-04 às 04.30.1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2" t="12169" r="31372" b="42681"/>
          <a:stretch/>
        </p:blipFill>
        <p:spPr>
          <a:xfrm>
            <a:off x="5978072" y="99787"/>
            <a:ext cx="3057071" cy="186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75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2694231"/>
            <a:ext cx="71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cs typeface="Open Sans Light"/>
              </a:rPr>
              <a:t>CENTRAL DE </a:t>
            </a:r>
            <a:r>
              <a:rPr lang="pt-BR" sz="4800" b="1" dirty="0" smtClean="0">
                <a:solidFill>
                  <a:srgbClr val="FF0000"/>
                </a:solidFill>
                <a:cs typeface="Open Sans Light"/>
              </a:rPr>
              <a:t>BOATOS</a:t>
            </a:r>
            <a:endParaRPr lang="pt-BR" sz="4800" b="1" dirty="0" smtClean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2665192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446" y="1388246"/>
            <a:ext cx="783771" cy="108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/>
          <a:srcRect l="42211" t="9793" r="27276"/>
          <a:stretch/>
        </p:blipFill>
        <p:spPr>
          <a:xfrm>
            <a:off x="4271017" y="1516337"/>
            <a:ext cx="510141" cy="84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02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armem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" y="-4224"/>
            <a:ext cx="9151508" cy="514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41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4">
            <a:extLst>
              <a:ext uri="{FF2B5EF4-FFF2-40B4-BE49-F238E27FC236}">
                <a16:creationId xmlns:a16="http://schemas.microsoft.com/office/drawing/2014/main" xmlns="" id="{D63B4593-1C2B-430D-A981-C35E4814DA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74" t="2007" r="2210" b="4236"/>
          <a:stretch/>
        </p:blipFill>
        <p:spPr>
          <a:xfrm>
            <a:off x="507998" y="368300"/>
            <a:ext cx="2201890" cy="4110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1">
            <a:extLst>
              <a:ext uri="{FF2B5EF4-FFF2-40B4-BE49-F238E27FC236}">
                <a16:creationId xmlns:a16="http://schemas.microsoft.com/office/drawing/2014/main" xmlns="" id="{AEFC176F-1160-460E-B830-F37473DE8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673" y="368300"/>
            <a:ext cx="5577969" cy="1883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BEC92AEF-FFB6-4FD2-9E06-421FD2D01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673" y="2454700"/>
            <a:ext cx="2900327" cy="2466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7">
            <a:extLst>
              <a:ext uri="{FF2B5EF4-FFF2-40B4-BE49-F238E27FC236}">
                <a16:creationId xmlns:a16="http://schemas.microsoft.com/office/drawing/2014/main" xmlns="" id="{CB84BE66-E776-458A-B8C0-3B107818FF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7800" y="2454700"/>
            <a:ext cx="2245842" cy="2466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666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3347343"/>
            <a:ext cx="71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cs typeface="Open Sans Light"/>
              </a:rPr>
              <a:t>ATAQUES </a:t>
            </a:r>
            <a:r>
              <a:rPr lang="pt-BR" sz="4800" b="1" dirty="0" smtClean="0">
                <a:solidFill>
                  <a:srgbClr val="FF0000"/>
                </a:solidFill>
                <a:cs typeface="Open Sans Light"/>
              </a:rPr>
              <a:t>COORDENADOS</a:t>
            </a:r>
            <a:endParaRPr lang="pt-BR" sz="4800" b="1" dirty="0" smtClean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3318304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679" y="1061161"/>
            <a:ext cx="783771" cy="108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84" y="2391188"/>
            <a:ext cx="524426" cy="728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996" y="2395171"/>
            <a:ext cx="527651" cy="733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6557" y="2404243"/>
            <a:ext cx="523193" cy="72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401" y="2400820"/>
            <a:ext cx="523193" cy="72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483" y="2400820"/>
            <a:ext cx="510141" cy="709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8491" y="2391188"/>
            <a:ext cx="520699" cy="72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01699" y="2397946"/>
            <a:ext cx="523193" cy="72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0619" y="2391188"/>
            <a:ext cx="517071" cy="718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045" y="2397945"/>
            <a:ext cx="519565" cy="722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1" name="Elbow Connector 20"/>
          <p:cNvCxnSpPr>
            <a:stCxn id="8" idx="2"/>
            <a:endCxn id="17" idx="0"/>
          </p:cNvCxnSpPr>
          <p:nvPr/>
        </p:nvCxnSpPr>
        <p:spPr>
          <a:xfrm rot="5400000">
            <a:off x="2540526" y="406905"/>
            <a:ext cx="247343" cy="373473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8" idx="2"/>
            <a:endCxn id="16" idx="0"/>
          </p:cNvCxnSpPr>
          <p:nvPr/>
        </p:nvCxnSpPr>
        <p:spPr>
          <a:xfrm rot="5400000">
            <a:off x="3010067" y="869690"/>
            <a:ext cx="240586" cy="28024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8" idx="2"/>
            <a:endCxn id="15" idx="0"/>
          </p:cNvCxnSpPr>
          <p:nvPr/>
        </p:nvCxnSpPr>
        <p:spPr>
          <a:xfrm rot="5400000">
            <a:off x="3473759" y="1340140"/>
            <a:ext cx="247344" cy="186826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8" idx="2"/>
            <a:endCxn id="14" idx="0"/>
          </p:cNvCxnSpPr>
          <p:nvPr/>
        </p:nvCxnSpPr>
        <p:spPr>
          <a:xfrm rot="5400000">
            <a:off x="3929910" y="1789533"/>
            <a:ext cx="240586" cy="96272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8" idx="2"/>
            <a:endCxn id="12" idx="0"/>
          </p:cNvCxnSpPr>
          <p:nvPr/>
        </p:nvCxnSpPr>
        <p:spPr>
          <a:xfrm rot="16200000" flipH="1">
            <a:off x="4861672" y="1820494"/>
            <a:ext cx="250218" cy="91043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8" idx="2"/>
            <a:endCxn id="11" idx="0"/>
          </p:cNvCxnSpPr>
          <p:nvPr/>
        </p:nvCxnSpPr>
        <p:spPr>
          <a:xfrm rot="16200000" flipH="1">
            <a:off x="5303039" y="1379127"/>
            <a:ext cx="253641" cy="179658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8" idx="2"/>
            <a:endCxn id="10" idx="0"/>
          </p:cNvCxnSpPr>
          <p:nvPr/>
        </p:nvCxnSpPr>
        <p:spPr>
          <a:xfrm rot="16200000" flipH="1">
            <a:off x="5776909" y="905257"/>
            <a:ext cx="244569" cy="273525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8" idx="2"/>
            <a:endCxn id="9" idx="0"/>
          </p:cNvCxnSpPr>
          <p:nvPr/>
        </p:nvCxnSpPr>
        <p:spPr>
          <a:xfrm rot="16200000" flipH="1">
            <a:off x="6237738" y="444429"/>
            <a:ext cx="240586" cy="36529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2"/>
          <a:srcRect l="42211" t="9793" r="27276"/>
          <a:stretch/>
        </p:blipFill>
        <p:spPr>
          <a:xfrm>
            <a:off x="4275250" y="1189252"/>
            <a:ext cx="510141" cy="84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47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3078"/>
            <a:ext cx="38644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i="1" dirty="0" smtClean="0">
                <a:solidFill>
                  <a:srgbClr val="595959"/>
                </a:solidFill>
              </a:rPr>
              <a:t>Organização com </a:t>
            </a:r>
            <a:r>
              <a:rPr lang="x-none" sz="1600" i="1" dirty="0">
                <a:solidFill>
                  <a:srgbClr val="595959"/>
                </a:solidFill>
              </a:rPr>
              <a:t>A</a:t>
            </a:r>
            <a:r>
              <a:rPr lang="x-none" sz="1600" i="1" dirty="0" smtClean="0">
                <a:solidFill>
                  <a:srgbClr val="595959"/>
                </a:solidFill>
              </a:rPr>
              <a:t>tuação </a:t>
            </a:r>
            <a:r>
              <a:rPr lang="x-none" sz="1600" i="1" dirty="0">
                <a:solidFill>
                  <a:srgbClr val="595959"/>
                </a:solidFill>
              </a:rPr>
              <a:t>P</a:t>
            </a:r>
            <a:r>
              <a:rPr lang="x-none" sz="1600" i="1" dirty="0" smtClean="0">
                <a:solidFill>
                  <a:srgbClr val="595959"/>
                </a:solidFill>
              </a:rPr>
              <a:t>ermanente</a:t>
            </a:r>
            <a:endParaRPr lang="en-US" sz="1600" dirty="0" smtClean="0">
              <a:solidFill>
                <a:srgbClr val="595959"/>
              </a:solidFill>
            </a:endParaRPr>
          </a:p>
        </p:txBody>
      </p:sp>
      <p:pic>
        <p:nvPicPr>
          <p:cNvPr id="10" name="Picture 9" descr="WhatsApp Image 2019-12-03 at 06.53.46 (1)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1"/>
          <a:stretch/>
        </p:blipFill>
        <p:spPr>
          <a:xfrm>
            <a:off x="156542" y="559461"/>
            <a:ext cx="1714259" cy="3159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WhatsApp Image 2019-12-03 at 06.53.46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" t="3315" b="4644"/>
          <a:stretch/>
        </p:blipFill>
        <p:spPr>
          <a:xfrm>
            <a:off x="2139556" y="559461"/>
            <a:ext cx="3085585" cy="2365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Elbow Connector 15"/>
          <p:cNvCxnSpPr>
            <a:endCxn id="12" idx="2"/>
          </p:cNvCxnSpPr>
          <p:nvPr/>
        </p:nvCxnSpPr>
        <p:spPr>
          <a:xfrm flipV="1">
            <a:off x="1870801" y="2925068"/>
            <a:ext cx="1811548" cy="431361"/>
          </a:xfrm>
          <a:prstGeom prst="bentConnector2">
            <a:avLst/>
          </a:prstGeom>
          <a:ln w="12700" cmpd="sng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686" y="190500"/>
            <a:ext cx="1626650" cy="468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532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9">
            <a:extLst>
              <a:ext uri="{FF2B5EF4-FFF2-40B4-BE49-F238E27FC236}">
                <a16:creationId xmlns:a16="http://schemas.microsoft.com/office/drawing/2014/main" xmlns="" id="{B5AE936A-3EE8-44B9-B981-B832624406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991"/>
          <a:stretch/>
        </p:blipFill>
        <p:spPr>
          <a:xfrm>
            <a:off x="3227288" y="519661"/>
            <a:ext cx="3104569" cy="608606"/>
          </a:xfrm>
          <a:prstGeom prst="rect">
            <a:avLst/>
          </a:prstGeom>
        </p:spPr>
      </p:pic>
      <p:pic>
        <p:nvPicPr>
          <p:cNvPr id="41" name="Picture 40" descr="PRINT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" b="8113"/>
          <a:stretch/>
        </p:blipFill>
        <p:spPr>
          <a:xfrm>
            <a:off x="552475" y="1352254"/>
            <a:ext cx="2322283" cy="3566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4">
            <a:extLst>
              <a:ext uri="{FF2B5EF4-FFF2-40B4-BE49-F238E27FC236}">
                <a16:creationId xmlns:a16="http://schemas.microsoft.com/office/drawing/2014/main" xmlns="" id="{467C0242-9C2B-4B27-8E12-68DAF2F88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8071" y="0"/>
            <a:ext cx="4658673" cy="6299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73078"/>
            <a:ext cx="2168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 smtClean="0">
                <a:solidFill>
                  <a:srgbClr val="595959"/>
                </a:solidFill>
              </a:rPr>
              <a:t>Determinam</a:t>
            </a:r>
            <a:r>
              <a:rPr lang="en-US" sz="1600" i="1" dirty="0" smtClean="0">
                <a:solidFill>
                  <a:srgbClr val="595959"/>
                </a:solidFill>
              </a:rPr>
              <a:t> um </a:t>
            </a:r>
            <a:r>
              <a:rPr lang="en-US" sz="1600" i="1" dirty="0" err="1" smtClean="0">
                <a:solidFill>
                  <a:srgbClr val="595959"/>
                </a:solidFill>
              </a:rPr>
              <a:t>alvo</a:t>
            </a:r>
            <a:r>
              <a:rPr lang="is-IS" sz="1600" i="1" dirty="0" smtClean="0">
                <a:solidFill>
                  <a:srgbClr val="595959"/>
                </a:solidFill>
              </a:rPr>
              <a:t>…</a:t>
            </a:r>
            <a:endParaRPr lang="en-US" sz="1600" dirty="0" smtClean="0">
              <a:solidFill>
                <a:srgbClr val="595959"/>
              </a:solidFill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A8940E50-7995-4192-A5E3-31802B78C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288" y="1352253"/>
            <a:ext cx="2323791" cy="3566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548186" y="4227286"/>
            <a:ext cx="607786" cy="607786"/>
          </a:xfrm>
          <a:prstGeom prst="ellipse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Elbow Connector 7"/>
          <p:cNvCxnSpPr>
            <a:stCxn id="2" idx="0"/>
            <a:endCxn id="11" idx="1"/>
          </p:cNvCxnSpPr>
          <p:nvPr/>
        </p:nvCxnSpPr>
        <p:spPr>
          <a:xfrm rot="5400000" flipH="1" flipV="1">
            <a:off x="4266415" y="2713944"/>
            <a:ext cx="1099006" cy="1927678"/>
          </a:xfrm>
          <a:prstGeom prst="bentConnector2">
            <a:avLst/>
          </a:prstGeom>
          <a:ln w="12700" cmpd="sng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779757" y="2912836"/>
            <a:ext cx="18505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/>
              <a:t>Joice</a:t>
            </a:r>
            <a:r>
              <a:rPr lang="en-US" sz="1100" dirty="0" smtClean="0"/>
              <a:t> </a:t>
            </a:r>
            <a:r>
              <a:rPr lang="en-US" sz="1100" dirty="0" err="1" smtClean="0"/>
              <a:t>Hasselman</a:t>
            </a:r>
            <a:r>
              <a:rPr lang="en-US" sz="1100" dirty="0" smtClean="0"/>
              <a:t> –</a:t>
            </a:r>
          </a:p>
          <a:p>
            <a:r>
              <a:rPr lang="en-US" sz="1100" dirty="0" smtClean="0"/>
              <a:t>N</a:t>
            </a:r>
            <a:r>
              <a:rPr lang="en-US" sz="1100" baseline="30000" dirty="0" smtClean="0"/>
              <a:t>o</a:t>
            </a:r>
            <a:r>
              <a:rPr lang="en-US" sz="1100" dirty="0" smtClean="0"/>
              <a:t> 25 </a:t>
            </a:r>
            <a:r>
              <a:rPr lang="en-US" sz="1100" dirty="0" err="1" smtClean="0"/>
              <a:t>na</a:t>
            </a:r>
            <a:r>
              <a:rPr lang="en-US" sz="1100" dirty="0" smtClean="0"/>
              <a:t> </a:t>
            </a:r>
            <a:r>
              <a:rPr lang="en-US" sz="1100" dirty="0" err="1" smtClean="0"/>
              <a:t>lista</a:t>
            </a:r>
            <a:r>
              <a:rPr lang="en-US" sz="1100" dirty="0" smtClean="0"/>
              <a:t> de </a:t>
            </a:r>
            <a:r>
              <a:rPr lang="en-US" sz="1100" dirty="0" err="1" smtClean="0"/>
              <a:t>ataques</a:t>
            </a:r>
            <a:endParaRPr lang="en-US" sz="1100" dirty="0" smtClean="0"/>
          </a:p>
        </p:txBody>
      </p:sp>
      <p:sp>
        <p:nvSpPr>
          <p:cNvPr id="10" name="Oval 9"/>
          <p:cNvSpPr/>
          <p:nvPr/>
        </p:nvSpPr>
        <p:spPr>
          <a:xfrm>
            <a:off x="1459943" y="2873829"/>
            <a:ext cx="607786" cy="607786"/>
          </a:xfrm>
          <a:prstGeom prst="ellipse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779757" y="4015438"/>
            <a:ext cx="309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Apaguem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fotos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em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redes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sociais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com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traidores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potencial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traidores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48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9-11-29 às 13.55.0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8" t="12346" b="15309"/>
          <a:stretch/>
        </p:blipFill>
        <p:spPr>
          <a:xfrm>
            <a:off x="-28324" y="0"/>
            <a:ext cx="9172324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82263" y="132432"/>
            <a:ext cx="2613366" cy="5078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PRINCIPAIS REFERÊNCIAS:</a:t>
            </a:r>
          </a:p>
          <a:p>
            <a:endParaRPr lang="en-US" dirty="0" smtClean="0"/>
          </a:p>
          <a:p>
            <a:r>
              <a:rPr lang="en-US" dirty="0" err="1" smtClean="0"/>
              <a:t>Políticos</a:t>
            </a:r>
            <a:r>
              <a:rPr lang="en-US" dirty="0" smtClean="0"/>
              <a:t>: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 smtClean="0"/>
              <a:t>Jair</a:t>
            </a:r>
            <a:r>
              <a:rPr lang="en-US" dirty="0" smtClean="0"/>
              <a:t> </a:t>
            </a:r>
            <a:r>
              <a:rPr lang="en-US" dirty="0" err="1" smtClean="0"/>
              <a:t>Bolsonaro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Eduardo </a:t>
            </a:r>
            <a:r>
              <a:rPr lang="en-US" dirty="0" err="1" smtClean="0"/>
              <a:t>Bolsonaro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Abraham </a:t>
            </a:r>
            <a:r>
              <a:rPr lang="en-US" dirty="0" err="1" smtClean="0"/>
              <a:t>Weintraub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Carla </a:t>
            </a:r>
            <a:r>
              <a:rPr lang="en-US" dirty="0" err="1" smtClean="0"/>
              <a:t>Zambelli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Daniel </a:t>
            </a:r>
            <a:r>
              <a:rPr lang="en-US" dirty="0" err="1" smtClean="0"/>
              <a:t>Silveira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Influenciadores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FF0000"/>
                </a:solidFill>
              </a:rPr>
              <a:t>Olavo</a:t>
            </a:r>
            <a:r>
              <a:rPr lang="en-US" dirty="0" smtClean="0">
                <a:solidFill>
                  <a:srgbClr val="FF0000"/>
                </a:solidFill>
              </a:rPr>
              <a:t> de </a:t>
            </a:r>
            <a:r>
              <a:rPr lang="en-US" dirty="0" err="1" smtClean="0">
                <a:solidFill>
                  <a:srgbClr val="FF0000"/>
                </a:solidFill>
              </a:rPr>
              <a:t>Carvalho</a:t>
            </a: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Leandro </a:t>
            </a:r>
            <a:r>
              <a:rPr lang="en-US" dirty="0" err="1" smtClean="0">
                <a:solidFill>
                  <a:srgbClr val="FF0000"/>
                </a:solidFill>
              </a:rPr>
              <a:t>Ruschel</a:t>
            </a:r>
            <a:endParaRPr lang="en-US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Allan dos Santos</a:t>
            </a:r>
          </a:p>
          <a:p>
            <a:endParaRPr lang="en-US" dirty="0" smtClean="0"/>
          </a:p>
          <a:p>
            <a:r>
              <a:rPr lang="en-US" dirty="0" err="1" smtClean="0">
                <a:solidFill>
                  <a:srgbClr val="9BBB59"/>
                </a:solidFill>
              </a:rPr>
              <a:t>Publicadores</a:t>
            </a:r>
            <a:r>
              <a:rPr lang="en-US" dirty="0" smtClean="0">
                <a:solidFill>
                  <a:srgbClr val="9BBB59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9BBB59"/>
                </a:solidFill>
              </a:rPr>
              <a:t>Lets_Dex</a:t>
            </a:r>
            <a:endParaRPr lang="en-US" dirty="0" smtClean="0">
              <a:solidFill>
                <a:srgbClr val="9BBB59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 err="1" smtClean="0">
                <a:solidFill>
                  <a:srgbClr val="9BBB59"/>
                </a:solidFill>
              </a:rPr>
              <a:t>Terça</a:t>
            </a:r>
            <a:r>
              <a:rPr lang="en-US" dirty="0" smtClean="0">
                <a:solidFill>
                  <a:srgbClr val="9BBB59"/>
                </a:solidFill>
              </a:rPr>
              <a:t> </a:t>
            </a:r>
            <a:r>
              <a:rPr lang="en-US" dirty="0" err="1" smtClean="0">
                <a:solidFill>
                  <a:srgbClr val="9BBB59"/>
                </a:solidFill>
              </a:rPr>
              <a:t>Livre</a:t>
            </a:r>
            <a:endParaRPr lang="en-US" dirty="0" smtClean="0">
              <a:solidFill>
                <a:srgbClr val="9BBB59"/>
              </a:solidFill>
            </a:endParaRP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89400" y="142240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bolsonarosp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014133" y="841072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carlazambelli17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4089397" y="4216417"/>
            <a:ext cx="1150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jairbolsonaro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1065185" y="2663814"/>
            <a:ext cx="111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leandroruschel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37045" y="780579"/>
            <a:ext cx="775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9BBB59"/>
                </a:solidFill>
              </a:rPr>
              <a:t>terçalivre</a:t>
            </a:r>
            <a:endParaRPr lang="en-US" sz="1200" dirty="0">
              <a:solidFill>
                <a:srgbClr val="9BBB5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5185" y="1306904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9BBB59"/>
                </a:solidFill>
              </a:rPr>
              <a:t>l</a:t>
            </a:r>
            <a:r>
              <a:rPr lang="en-US" sz="1200" dirty="0" err="1" smtClean="0">
                <a:solidFill>
                  <a:srgbClr val="9BBB59"/>
                </a:solidFill>
              </a:rPr>
              <a:t>ets_dex</a:t>
            </a:r>
            <a:endParaRPr lang="en-US" sz="1200" dirty="0">
              <a:solidFill>
                <a:srgbClr val="9BBB59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39067" y="470940"/>
            <a:ext cx="1073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oproprioolavo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98501" y="1426296"/>
            <a:ext cx="107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allanter</a:t>
            </a:r>
            <a:r>
              <a:rPr lang="en-US" sz="1200" dirty="0" err="1">
                <a:solidFill>
                  <a:srgbClr val="FF0000"/>
                </a:solidFill>
              </a:rPr>
              <a:t>c</a:t>
            </a:r>
            <a:r>
              <a:rPr lang="en-US" sz="1200" dirty="0" err="1" smtClean="0">
                <a:solidFill>
                  <a:srgbClr val="FF0000"/>
                </a:solidFill>
              </a:rPr>
              <a:t>alivre</a:t>
            </a:r>
            <a:endParaRPr lang="en-US" sz="12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>
            <a:endCxn id="38" idx="0"/>
          </p:cNvCxnSpPr>
          <p:nvPr/>
        </p:nvCxnSpPr>
        <p:spPr>
          <a:xfrm flipH="1">
            <a:off x="3334309" y="4216417"/>
            <a:ext cx="1261184" cy="214134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17" idx="3"/>
          </p:cNvCxnSpPr>
          <p:nvPr/>
        </p:nvCxnSpPr>
        <p:spPr>
          <a:xfrm flipH="1">
            <a:off x="5171748" y="1564798"/>
            <a:ext cx="221519" cy="1149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0" idx="0"/>
            <a:endCxn id="22" idx="2"/>
          </p:cNvCxnSpPr>
          <p:nvPr/>
        </p:nvCxnSpPr>
        <p:spPr>
          <a:xfrm flipH="1" flipV="1">
            <a:off x="1420411" y="1583903"/>
            <a:ext cx="204408" cy="107991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0" idx="0"/>
            <a:endCxn id="24" idx="2"/>
          </p:cNvCxnSpPr>
          <p:nvPr/>
        </p:nvCxnSpPr>
        <p:spPr>
          <a:xfrm flipV="1">
            <a:off x="1624819" y="1703295"/>
            <a:ext cx="910924" cy="96051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4" idx="3"/>
            <a:endCxn id="17" idx="1"/>
          </p:cNvCxnSpPr>
          <p:nvPr/>
        </p:nvCxnSpPr>
        <p:spPr>
          <a:xfrm>
            <a:off x="3072984" y="1564796"/>
            <a:ext cx="1016416" cy="114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22" idx="3"/>
            <a:endCxn id="24" idx="1"/>
          </p:cNvCxnSpPr>
          <p:nvPr/>
        </p:nvCxnSpPr>
        <p:spPr>
          <a:xfrm>
            <a:off x="1775636" y="1445404"/>
            <a:ext cx="222865" cy="11939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2" idx="0"/>
            <a:endCxn id="21" idx="2"/>
          </p:cNvCxnSpPr>
          <p:nvPr/>
        </p:nvCxnSpPr>
        <p:spPr>
          <a:xfrm flipV="1">
            <a:off x="1420411" y="1057578"/>
            <a:ext cx="1304421" cy="24932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21" idx="2"/>
          </p:cNvCxnSpPr>
          <p:nvPr/>
        </p:nvCxnSpPr>
        <p:spPr>
          <a:xfrm flipV="1">
            <a:off x="2461591" y="1057578"/>
            <a:ext cx="263241" cy="36871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7" idx="0"/>
            <a:endCxn id="21" idx="2"/>
          </p:cNvCxnSpPr>
          <p:nvPr/>
        </p:nvCxnSpPr>
        <p:spPr>
          <a:xfrm flipH="1" flipV="1">
            <a:off x="2724832" y="1057578"/>
            <a:ext cx="1905742" cy="36482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7" idx="0"/>
            <a:endCxn id="18" idx="2"/>
          </p:cNvCxnSpPr>
          <p:nvPr/>
        </p:nvCxnSpPr>
        <p:spPr>
          <a:xfrm flipH="1" flipV="1">
            <a:off x="3677135" y="1148849"/>
            <a:ext cx="953439" cy="27355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endCxn id="23" idx="2"/>
          </p:cNvCxnSpPr>
          <p:nvPr/>
        </p:nvCxnSpPr>
        <p:spPr>
          <a:xfrm flipV="1">
            <a:off x="3539067" y="747939"/>
            <a:ext cx="536641" cy="9313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23" idx="1"/>
            <a:endCxn id="21" idx="0"/>
          </p:cNvCxnSpPr>
          <p:nvPr/>
        </p:nvCxnSpPr>
        <p:spPr>
          <a:xfrm flipH="1">
            <a:off x="2724832" y="609440"/>
            <a:ext cx="814235" cy="17113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17" idx="0"/>
            <a:endCxn id="23" idx="2"/>
          </p:cNvCxnSpPr>
          <p:nvPr/>
        </p:nvCxnSpPr>
        <p:spPr>
          <a:xfrm flipH="1" flipV="1">
            <a:off x="4075708" y="747939"/>
            <a:ext cx="554866" cy="67446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083167" y="2069763"/>
            <a:ext cx="1201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abrahanweint</a:t>
            </a:r>
            <a:endParaRPr lang="en-US" sz="1400" dirty="0"/>
          </a:p>
        </p:txBody>
      </p:sp>
      <p:cxnSp>
        <p:nvCxnSpPr>
          <p:cNvPr id="72" name="Straight Connector 71"/>
          <p:cNvCxnSpPr>
            <a:endCxn id="68" idx="2"/>
          </p:cNvCxnSpPr>
          <p:nvPr/>
        </p:nvCxnSpPr>
        <p:spPr>
          <a:xfrm flipV="1">
            <a:off x="1546935" y="2377540"/>
            <a:ext cx="1137018" cy="28627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endCxn id="24" idx="2"/>
          </p:cNvCxnSpPr>
          <p:nvPr/>
        </p:nvCxnSpPr>
        <p:spPr>
          <a:xfrm flipV="1">
            <a:off x="2531533" y="1703295"/>
            <a:ext cx="4210" cy="36646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68" idx="3"/>
            <a:endCxn id="17" idx="2"/>
          </p:cNvCxnSpPr>
          <p:nvPr/>
        </p:nvCxnSpPr>
        <p:spPr>
          <a:xfrm flipV="1">
            <a:off x="3284738" y="1730179"/>
            <a:ext cx="1345836" cy="49347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68" idx="3"/>
            <a:endCxn id="39" idx="2"/>
          </p:cNvCxnSpPr>
          <p:nvPr/>
        </p:nvCxnSpPr>
        <p:spPr>
          <a:xfrm flipV="1">
            <a:off x="3284738" y="1891680"/>
            <a:ext cx="92268" cy="3319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845168" y="1583903"/>
            <a:ext cx="1063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danielpmerj</a:t>
            </a:r>
            <a:endParaRPr lang="en-US" sz="1400" dirty="0"/>
          </a:p>
        </p:txBody>
      </p:sp>
      <p:cxnSp>
        <p:nvCxnSpPr>
          <p:cNvPr id="41" name="Straight Connector 40"/>
          <p:cNvCxnSpPr>
            <a:endCxn id="18" idx="2"/>
          </p:cNvCxnSpPr>
          <p:nvPr/>
        </p:nvCxnSpPr>
        <p:spPr>
          <a:xfrm flipV="1">
            <a:off x="3386667" y="1148849"/>
            <a:ext cx="290468" cy="41594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3783270" y="1564797"/>
            <a:ext cx="292438" cy="1524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2706218" y="4097867"/>
            <a:ext cx="1256182" cy="922866"/>
          </a:xfrm>
          <a:prstGeom prst="ellipse">
            <a:avLst/>
          </a:prstGeom>
          <a:noFill/>
          <a:ln>
            <a:solidFill>
              <a:srgbClr val="3366FF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706218" y="4430551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GRANDE MÍDIA</a:t>
            </a:r>
            <a:endParaRPr lang="en-US" sz="1200" dirty="0">
              <a:solidFill>
                <a:srgbClr val="3366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39509" y="1414019"/>
            <a:ext cx="84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WWF</a:t>
            </a:r>
          </a:p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DiCaprio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141694" y="2377539"/>
            <a:ext cx="716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biakicis</a:t>
            </a:r>
            <a:endParaRPr lang="en-US" sz="1400" dirty="0"/>
          </a:p>
        </p:txBody>
      </p:sp>
      <p:cxnSp>
        <p:nvCxnSpPr>
          <p:cNvPr id="50" name="Straight Connector 49"/>
          <p:cNvCxnSpPr>
            <a:stCxn id="48" idx="0"/>
            <a:endCxn id="17" idx="2"/>
          </p:cNvCxnSpPr>
          <p:nvPr/>
        </p:nvCxnSpPr>
        <p:spPr>
          <a:xfrm flipV="1">
            <a:off x="3499869" y="1730179"/>
            <a:ext cx="1130705" cy="64736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8" idx="0"/>
            <a:endCxn id="39" idx="2"/>
          </p:cNvCxnSpPr>
          <p:nvPr/>
        </p:nvCxnSpPr>
        <p:spPr>
          <a:xfrm flipH="1" flipV="1">
            <a:off x="3377006" y="1891680"/>
            <a:ext cx="122863" cy="48585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8" idx="0"/>
            <a:endCxn id="18" idx="2"/>
          </p:cNvCxnSpPr>
          <p:nvPr/>
        </p:nvCxnSpPr>
        <p:spPr>
          <a:xfrm flipV="1">
            <a:off x="3499869" y="1148849"/>
            <a:ext cx="177266" cy="122869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 flipV="1">
            <a:off x="2683953" y="2377541"/>
            <a:ext cx="428665" cy="1523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4595493" y="1875684"/>
            <a:ext cx="927694" cy="23407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4570015" y="2223883"/>
            <a:ext cx="1256182" cy="922866"/>
          </a:xfrm>
          <a:prstGeom prst="ellipse">
            <a:avLst/>
          </a:prstGeom>
          <a:noFill/>
          <a:ln>
            <a:solidFill>
              <a:srgbClr val="3366FF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4570015" y="2556567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PERFIS OFICIAIS</a:t>
            </a:r>
            <a:endParaRPr lang="en-US" sz="1200" dirty="0">
              <a:solidFill>
                <a:srgbClr val="3366FF"/>
              </a:solidFill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 flipV="1">
            <a:off x="4595493" y="1875684"/>
            <a:ext cx="927694" cy="23407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endCxn id="73" idx="2"/>
          </p:cNvCxnSpPr>
          <p:nvPr/>
        </p:nvCxnSpPr>
        <p:spPr>
          <a:xfrm flipV="1">
            <a:off x="5663614" y="460233"/>
            <a:ext cx="8450" cy="953786"/>
          </a:xfrm>
          <a:prstGeom prst="line">
            <a:avLst/>
          </a:prstGeom>
          <a:ln>
            <a:solidFill>
              <a:srgbClr val="3366FF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180057" y="183234"/>
            <a:ext cx="984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Alvo</a:t>
            </a:r>
            <a:r>
              <a:rPr lang="en-US" sz="1200" dirty="0" smtClean="0">
                <a:solidFill>
                  <a:srgbClr val="0000FF"/>
                </a:solidFill>
              </a:rPr>
              <a:t> da </a:t>
            </a:r>
            <a:r>
              <a:rPr lang="en-US" sz="1200" dirty="0" err="1" smtClean="0">
                <a:solidFill>
                  <a:srgbClr val="0000FF"/>
                </a:solidFill>
              </a:rPr>
              <a:t>vez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0"/>
            <a:ext cx="155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 teia em 24 horas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548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9">
            <a:extLst>
              <a:ext uri="{FF2B5EF4-FFF2-40B4-BE49-F238E27FC236}">
                <a16:creationId xmlns:a16="http://schemas.microsoft.com/office/drawing/2014/main" xmlns="" id="{B5AE936A-3EE8-44B9-B981-B832624406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991"/>
          <a:stretch/>
        </p:blipFill>
        <p:spPr>
          <a:xfrm>
            <a:off x="3227288" y="519661"/>
            <a:ext cx="3104569" cy="608606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0" y="73078"/>
            <a:ext cx="20083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rgbClr val="595959"/>
                </a:solidFill>
              </a:rPr>
              <a:t>E </a:t>
            </a:r>
            <a:r>
              <a:rPr lang="en-US" sz="1600" i="1" dirty="0" err="1" smtClean="0">
                <a:solidFill>
                  <a:srgbClr val="595959"/>
                </a:solidFill>
              </a:rPr>
              <a:t>atacam</a:t>
            </a:r>
            <a:r>
              <a:rPr lang="en-US" sz="1600" i="1" dirty="0" smtClean="0">
                <a:solidFill>
                  <a:srgbClr val="595959"/>
                </a:solidFill>
              </a:rPr>
              <a:t> </a:t>
            </a:r>
            <a:r>
              <a:rPr lang="en-US" sz="1600" i="1" dirty="0" err="1" smtClean="0">
                <a:solidFill>
                  <a:srgbClr val="595959"/>
                </a:solidFill>
              </a:rPr>
              <a:t>em</a:t>
            </a:r>
            <a:r>
              <a:rPr lang="en-US" sz="1600" i="1" dirty="0" smtClean="0">
                <a:solidFill>
                  <a:srgbClr val="595959"/>
                </a:solidFill>
              </a:rPr>
              <a:t> </a:t>
            </a:r>
            <a:r>
              <a:rPr lang="en-US" sz="1600" i="1" dirty="0" err="1" smtClean="0">
                <a:solidFill>
                  <a:srgbClr val="595959"/>
                </a:solidFill>
              </a:rPr>
              <a:t>bando</a:t>
            </a:r>
            <a:r>
              <a:rPr lang="en-US" sz="1600" i="1" dirty="0" smtClean="0">
                <a:solidFill>
                  <a:srgbClr val="595959"/>
                </a:solidFill>
              </a:rPr>
              <a:t>!</a:t>
            </a:r>
            <a:endParaRPr lang="en-US" sz="1600" dirty="0" smtClean="0">
              <a:solidFill>
                <a:srgbClr val="595959"/>
              </a:solidFill>
            </a:endParaRP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xmlns="" id="{467C0242-9C2B-4B27-8E12-68DAF2F88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071" y="0"/>
            <a:ext cx="4658673" cy="62992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FDA5F98F-E3CF-42F7-A70F-6B6C25467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" t="2646" r="5319" b="2973"/>
          <a:stretch/>
        </p:blipFill>
        <p:spPr bwMode="auto">
          <a:xfrm>
            <a:off x="744272" y="3494770"/>
            <a:ext cx="1016578" cy="1517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A14E9463-50A9-462E-856B-6DEBD1742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2" y="739706"/>
            <a:ext cx="1563764" cy="2341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xmlns="" id="{98C0738E-6D91-41F5-9374-61B50DD4B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111" y="2573740"/>
            <a:ext cx="1882178" cy="235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xmlns="" id="{0B6D171C-CC28-4A6A-BA66-D940F7FB62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" t="7621" r="14261"/>
          <a:stretch/>
        </p:blipFill>
        <p:spPr bwMode="auto">
          <a:xfrm>
            <a:off x="3893012" y="1255267"/>
            <a:ext cx="1582044" cy="2002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xmlns="" id="{84674734-313B-428D-ADA5-7DBDB6FA1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" r="13837"/>
          <a:stretch/>
        </p:blipFill>
        <p:spPr bwMode="auto">
          <a:xfrm>
            <a:off x="6331857" y="561451"/>
            <a:ext cx="1694543" cy="2073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xmlns="" id="{4376BA18-65D1-47EB-98D2-C0BDAD161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158" y="1482558"/>
            <a:ext cx="1691130" cy="235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ABA4BE9A-C6C6-4DC2-99AF-C7DE6FAA2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915" y="2528768"/>
            <a:ext cx="1684054" cy="235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AF315D8F-91DE-487C-9016-500F0FE10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34" r="25219" b="3925"/>
          <a:stretch/>
        </p:blipFill>
        <p:spPr bwMode="auto">
          <a:xfrm>
            <a:off x="6912375" y="3135050"/>
            <a:ext cx="1766942" cy="1651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91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9FE91AB-1086-4E31-A2FB-6C1946CE7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3880" y="85972"/>
            <a:ext cx="3456215" cy="1631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3">
            <a:extLst>
              <a:ext uri="{FF2B5EF4-FFF2-40B4-BE49-F238E27FC236}">
                <a16:creationId xmlns:a16="http://schemas.microsoft.com/office/drawing/2014/main" xmlns="" id="{E9FC904A-2A0D-4498-B7D7-F02E3226DA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8616" b="26923"/>
          <a:stretch/>
        </p:blipFill>
        <p:spPr>
          <a:xfrm>
            <a:off x="335642" y="648684"/>
            <a:ext cx="3093358" cy="355656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254305" y="1249345"/>
            <a:ext cx="3234149" cy="540540"/>
          </a:xfrm>
          <a:prstGeom prst="ellipse">
            <a:avLst/>
          </a:prstGeom>
          <a:noFill/>
          <a:ln w="12700" cmpd="sng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m 6">
            <a:extLst>
              <a:ext uri="{FF2B5EF4-FFF2-40B4-BE49-F238E27FC236}">
                <a16:creationId xmlns:a16="http://schemas.microsoft.com/office/drawing/2014/main" xmlns="" id="{2A178563-BB78-407A-AEE0-890205839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610" y="946046"/>
            <a:ext cx="2752034" cy="1542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0" y="73078"/>
            <a:ext cx="2413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rgbClr val="595959"/>
                </a:solidFill>
              </a:rPr>
              <a:t>Com a </a:t>
            </a:r>
            <a:r>
              <a:rPr lang="en-US" sz="1600" i="1" dirty="0" err="1" smtClean="0">
                <a:solidFill>
                  <a:srgbClr val="595959"/>
                </a:solidFill>
              </a:rPr>
              <a:t>ajuda</a:t>
            </a:r>
            <a:r>
              <a:rPr lang="en-US" sz="1600" i="1" dirty="0" smtClean="0">
                <a:solidFill>
                  <a:srgbClr val="595959"/>
                </a:solidFill>
              </a:rPr>
              <a:t> de </a:t>
            </a:r>
            <a:r>
              <a:rPr lang="en-US" sz="1600" i="1" dirty="0" err="1" smtClean="0">
                <a:solidFill>
                  <a:srgbClr val="595959"/>
                </a:solidFill>
              </a:rPr>
              <a:t>robôs</a:t>
            </a:r>
            <a:r>
              <a:rPr lang="is-IS" sz="1600" i="1" dirty="0" smtClean="0">
                <a:solidFill>
                  <a:srgbClr val="595959"/>
                </a:solidFill>
              </a:rPr>
              <a:t>…</a:t>
            </a:r>
            <a:endParaRPr lang="en-US" sz="1600" dirty="0" smtClean="0">
              <a:solidFill>
                <a:srgbClr val="595959"/>
              </a:solidFill>
            </a:endParaRPr>
          </a:p>
        </p:txBody>
      </p:sp>
      <p:pic>
        <p:nvPicPr>
          <p:cNvPr id="16" name="Imagem 8">
            <a:extLst>
              <a:ext uri="{FF2B5EF4-FFF2-40B4-BE49-F238E27FC236}">
                <a16:creationId xmlns:a16="http://schemas.microsoft.com/office/drawing/2014/main" xmlns="" id="{EF964948-BFCE-4A5F-AD4D-9AF128C475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43" t="3978" r="1122"/>
          <a:stretch/>
        </p:blipFill>
        <p:spPr>
          <a:xfrm>
            <a:off x="4105728" y="2079172"/>
            <a:ext cx="4615544" cy="1704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m 7">
            <a:extLst>
              <a:ext uri="{FF2B5EF4-FFF2-40B4-BE49-F238E27FC236}">
                <a16:creationId xmlns:a16="http://schemas.microsoft.com/office/drawing/2014/main" xmlns="" id="{C19237A8-78CB-4A92-8294-9B3E9EBE3E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0286" y="2851638"/>
            <a:ext cx="2708966" cy="2029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529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3347343"/>
            <a:ext cx="71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0000"/>
                </a:solidFill>
                <a:cs typeface="Open Sans Light"/>
              </a:rPr>
              <a:t>MÍLICIA </a:t>
            </a:r>
            <a:r>
              <a:rPr lang="pt-BR" sz="4800" b="1" dirty="0" smtClean="0">
                <a:solidFill>
                  <a:srgbClr val="7F7F7F"/>
                </a:solidFill>
                <a:cs typeface="Open Sans Light"/>
              </a:rPr>
              <a:t>DIGITAL</a:t>
            </a:r>
            <a:endParaRPr lang="pt-BR" sz="4800" b="1" dirty="0" smtClean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3318304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982780" y="3056694"/>
            <a:ext cx="10891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err="1" smtClean="0"/>
              <a:t>Publicadores</a:t>
            </a:r>
            <a:endParaRPr lang="en-US" sz="1100" dirty="0" smtClean="0"/>
          </a:p>
        </p:txBody>
      </p:sp>
    </p:spTree>
    <p:extLst>
      <p:ext uri="{BB962C8B-B14F-4D97-AF65-F5344CB8AC3E}">
        <p14:creationId xmlns:p14="http://schemas.microsoft.com/office/powerpoint/2010/main" val="220509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33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 smtClean="0">
                <a:solidFill>
                  <a:srgbClr val="7F7F7F"/>
                </a:solidFill>
                <a:latin typeface="+mj-lt"/>
                <a:cs typeface="Open Sans Light"/>
              </a:rPr>
              <a:t>Bolsofeios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15" name="Imagem 3">
            <a:extLst>
              <a:ext uri="{FF2B5EF4-FFF2-40B4-BE49-F238E27FC236}">
                <a16:creationId xmlns:a16="http://schemas.microsoft.com/office/drawing/2014/main" xmlns="" id="{6CD7E7BA-6145-4B6D-918F-040D885835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695"/>
          <a:stretch/>
        </p:blipFill>
        <p:spPr>
          <a:xfrm>
            <a:off x="3835359" y="2695130"/>
            <a:ext cx="1374408" cy="220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m 4">
            <a:extLst>
              <a:ext uri="{FF2B5EF4-FFF2-40B4-BE49-F238E27FC236}">
                <a16:creationId xmlns:a16="http://schemas.microsoft.com/office/drawing/2014/main" xmlns="" id="{22C203F7-74C6-4361-BC60-9DC03DC771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1658"/>
          <a:stretch/>
        </p:blipFill>
        <p:spPr>
          <a:xfrm>
            <a:off x="4310155" y="1341370"/>
            <a:ext cx="1481345" cy="2203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m 1">
            <a:extLst>
              <a:ext uri="{FF2B5EF4-FFF2-40B4-BE49-F238E27FC236}">
                <a16:creationId xmlns:a16="http://schemas.microsoft.com/office/drawing/2014/main" xmlns="" id="{703DE394-CD86-48B8-8934-E864E76C76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5198" y="2408776"/>
            <a:ext cx="1860924" cy="2644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m 2">
            <a:extLst>
              <a:ext uri="{FF2B5EF4-FFF2-40B4-BE49-F238E27FC236}">
                <a16:creationId xmlns:a16="http://schemas.microsoft.com/office/drawing/2014/main" xmlns="" id="{7661F4BA-6F5C-4096-8170-9F5828AE33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778" y="978413"/>
            <a:ext cx="1862135" cy="2635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m 11">
            <a:extLst>
              <a:ext uri="{FF2B5EF4-FFF2-40B4-BE49-F238E27FC236}">
                <a16:creationId xmlns:a16="http://schemas.microsoft.com/office/drawing/2014/main" xmlns="" id="{B9D0A3F5-C552-492D-B2F5-A984BD8E9D9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8" t="2097" r="12218"/>
          <a:stretch/>
        </p:blipFill>
        <p:spPr>
          <a:xfrm>
            <a:off x="2554996" y="1541293"/>
            <a:ext cx="1248264" cy="195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WhatsApp Image 2019-12-04 at 09.07.24 (1)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769" y="1"/>
            <a:ext cx="4982308" cy="121803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5281903" y="163286"/>
            <a:ext cx="1136482" cy="607786"/>
          </a:xfrm>
          <a:prstGeom prst="ellipse">
            <a:avLst/>
          </a:prstGeom>
          <a:noFill/>
          <a:ln w="12700" cmpd="sng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WhatsApp Video 2019-12-04 at 11.03.5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t="60367" b="38017"/>
          <a:stretch/>
        </p:blipFill>
        <p:spPr>
          <a:xfrm>
            <a:off x="6221483" y="2086428"/>
            <a:ext cx="2224018" cy="6350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18385" y="1540443"/>
            <a:ext cx="1737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  <a:latin typeface="+mj-lt"/>
                <a:cs typeface="Open Sans Light"/>
              </a:rPr>
              <a:t>Tocar </a:t>
            </a:r>
            <a:r>
              <a:rPr lang="pt-BR" sz="2400" dirty="0" smtClean="0">
                <a:solidFill>
                  <a:srgbClr val="FF0000"/>
                </a:solidFill>
                <a:latin typeface="+mj-lt"/>
                <a:cs typeface="Open Sans Light"/>
              </a:rPr>
              <a:t>áudio:</a:t>
            </a:r>
            <a:endParaRPr lang="pt-BR" sz="2400" dirty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420251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4606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GACB e Aliança pelo Brasil (Central de Ataques Coordenados) 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3" name="Picture 2" descr="WhatsApp Image 2019-12-04 at 09.08.17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40"/>
          <a:stretch/>
        </p:blipFill>
        <p:spPr>
          <a:xfrm>
            <a:off x="100190" y="1237582"/>
            <a:ext cx="2152316" cy="1883834"/>
          </a:xfrm>
          <a:prstGeom prst="rect">
            <a:avLst/>
          </a:prstGeom>
        </p:spPr>
      </p:pic>
      <p:pic>
        <p:nvPicPr>
          <p:cNvPr id="4" name="Picture 3" descr="WhatsApp Image 2019-12-04 at 09.08.18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3" b="29354"/>
          <a:stretch/>
        </p:blipFill>
        <p:spPr>
          <a:xfrm>
            <a:off x="1629833" y="666082"/>
            <a:ext cx="1529643" cy="1909197"/>
          </a:xfrm>
          <a:prstGeom prst="rect">
            <a:avLst/>
          </a:prstGeom>
        </p:spPr>
      </p:pic>
      <p:pic>
        <p:nvPicPr>
          <p:cNvPr id="8" name="Picture 7" descr="WhatsApp Image 2019-12-04 at 09.08.20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63" b="19342"/>
          <a:stretch/>
        </p:blipFill>
        <p:spPr>
          <a:xfrm>
            <a:off x="2192443" y="2490611"/>
            <a:ext cx="2038491" cy="234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WhatsApp Image 2019-12-04 at 09.08.21 (1)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5" b="29904"/>
          <a:stretch/>
        </p:blipFill>
        <p:spPr>
          <a:xfrm>
            <a:off x="3966634" y="1185332"/>
            <a:ext cx="2436395" cy="2420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 descr="WhatsApp Image 2019-12-04 at 09.08.19.jpe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2" b="25514"/>
          <a:stretch/>
        </p:blipFill>
        <p:spPr>
          <a:xfrm>
            <a:off x="5910328" y="2349499"/>
            <a:ext cx="2436395" cy="2511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WhatsApp Image 2019-12-04 at 09.08.20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2" b="18930"/>
          <a:stretch/>
        </p:blipFill>
        <p:spPr>
          <a:xfrm>
            <a:off x="5621050" y="437446"/>
            <a:ext cx="1413340" cy="165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5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502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Professora Marisa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11" name="Imagem 5">
            <a:extLst>
              <a:ext uri="{FF2B5EF4-FFF2-40B4-BE49-F238E27FC236}">
                <a16:creationId xmlns:a16="http://schemas.microsoft.com/office/drawing/2014/main" xmlns="" id="{C44C489C-6B82-4CEA-9DCE-44856FF15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902" y="1963312"/>
            <a:ext cx="1845738" cy="2331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Imagem">
            <a:extLst>
              <a:ext uri="{FF2B5EF4-FFF2-40B4-BE49-F238E27FC236}">
                <a16:creationId xmlns:a16="http://schemas.microsoft.com/office/drawing/2014/main" xmlns="" id="{106ADA36-8234-432D-9ED9-172A3D5CF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0" r="25405"/>
          <a:stretch/>
        </p:blipFill>
        <p:spPr bwMode="auto">
          <a:xfrm>
            <a:off x="712663" y="902928"/>
            <a:ext cx="1391430" cy="2916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7">
            <a:extLst>
              <a:ext uri="{FF2B5EF4-FFF2-40B4-BE49-F238E27FC236}">
                <a16:creationId xmlns:a16="http://schemas.microsoft.com/office/drawing/2014/main" xmlns="" id="{45857EB1-34A7-423E-B872-EE9CB5EE5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4181" y="3971655"/>
            <a:ext cx="1401239" cy="1020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m 8">
            <a:extLst>
              <a:ext uri="{FF2B5EF4-FFF2-40B4-BE49-F238E27FC236}">
                <a16:creationId xmlns:a16="http://schemas.microsoft.com/office/drawing/2014/main" xmlns="" id="{CFAE71A9-942F-43F5-82FE-D9A8805BA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4181" y="2676864"/>
            <a:ext cx="1401239" cy="1020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m 9">
            <a:extLst>
              <a:ext uri="{FF2B5EF4-FFF2-40B4-BE49-F238E27FC236}">
                <a16:creationId xmlns:a16="http://schemas.microsoft.com/office/drawing/2014/main" xmlns="" id="{B6C1003A-1AA3-41EE-8B72-CBE5274683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4181" y="1388720"/>
            <a:ext cx="1401239" cy="1020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m 3">
            <a:extLst>
              <a:ext uri="{FF2B5EF4-FFF2-40B4-BE49-F238E27FC236}">
                <a16:creationId xmlns:a16="http://schemas.microsoft.com/office/drawing/2014/main" xmlns="" id="{8F275FD5-3E89-460E-A37E-90C4C45639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6395" y="1963312"/>
            <a:ext cx="1845739" cy="2331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m 4">
            <a:extLst>
              <a:ext uri="{FF2B5EF4-FFF2-40B4-BE49-F238E27FC236}">
                <a16:creationId xmlns:a16="http://schemas.microsoft.com/office/drawing/2014/main" xmlns="" id="{80DA10CB-A3A5-420D-9786-75E84C7FCD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1441" y="616205"/>
            <a:ext cx="1845739" cy="2331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741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3683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Pátria Amada </a:t>
            </a:r>
            <a:r>
              <a:rPr lang="pt-BR" sz="1400" dirty="0" err="1" smtClean="0">
                <a:solidFill>
                  <a:srgbClr val="7F7F7F"/>
                </a:solidFill>
                <a:latin typeface="+mj-lt"/>
                <a:cs typeface="Open Sans Light"/>
              </a:rPr>
              <a:t>Br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19" name="Imagem 1">
            <a:extLst>
              <a:ext uri="{FF2B5EF4-FFF2-40B4-BE49-F238E27FC236}">
                <a16:creationId xmlns:a16="http://schemas.microsoft.com/office/drawing/2014/main" xmlns="" id="{4D70658A-BCD8-4481-AEE0-B6877D0C5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312" y="766334"/>
            <a:ext cx="1562524" cy="2146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m 8">
            <a:extLst>
              <a:ext uri="{FF2B5EF4-FFF2-40B4-BE49-F238E27FC236}">
                <a16:creationId xmlns:a16="http://schemas.microsoft.com/office/drawing/2014/main" xmlns="" id="{DF4F8FDD-247D-47A9-A705-3BA5AC1C7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31" y="506441"/>
            <a:ext cx="2151394" cy="2955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m 9">
            <a:extLst>
              <a:ext uri="{FF2B5EF4-FFF2-40B4-BE49-F238E27FC236}">
                <a16:creationId xmlns:a16="http://schemas.microsoft.com/office/drawing/2014/main" xmlns="" id="{E62733DC-EF1D-4167-A179-2FADBFFAD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495" y="745472"/>
            <a:ext cx="1562524" cy="2146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m 10">
            <a:extLst>
              <a:ext uri="{FF2B5EF4-FFF2-40B4-BE49-F238E27FC236}">
                <a16:creationId xmlns:a16="http://schemas.microsoft.com/office/drawing/2014/main" xmlns="" id="{74C8DF82-ED72-4223-9B63-D3A014885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508" y="766334"/>
            <a:ext cx="1562524" cy="2126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m 2">
            <a:extLst>
              <a:ext uri="{FF2B5EF4-FFF2-40B4-BE49-F238E27FC236}">
                <a16:creationId xmlns:a16="http://schemas.microsoft.com/office/drawing/2014/main" xmlns="" id="{3A1B5825-4FB3-4444-82DA-3397F063A8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39" y="2691169"/>
            <a:ext cx="3051962" cy="1592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agem 7">
            <a:extLst>
              <a:ext uri="{FF2B5EF4-FFF2-40B4-BE49-F238E27FC236}">
                <a16:creationId xmlns:a16="http://schemas.microsoft.com/office/drawing/2014/main" xmlns="" id="{FC3DA7FB-EE0B-4BA8-BB0B-6B51C257E8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7472" y="2691169"/>
            <a:ext cx="3051962" cy="1592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Oval 24"/>
          <p:cNvSpPr/>
          <p:nvPr/>
        </p:nvSpPr>
        <p:spPr>
          <a:xfrm>
            <a:off x="229431" y="513593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38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879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>
                <a:solidFill>
                  <a:srgbClr val="7F7F7F"/>
                </a:solidFill>
                <a:latin typeface="+mj-lt"/>
                <a:cs typeface="Open Sans Light"/>
              </a:rPr>
              <a:t>S</a:t>
            </a:r>
            <a:r>
              <a:rPr lang="pt-BR" sz="1400" dirty="0" err="1" smtClean="0">
                <a:solidFill>
                  <a:srgbClr val="7F7F7F"/>
                </a:solidFill>
                <a:latin typeface="+mj-lt"/>
                <a:cs typeface="Open Sans Light"/>
              </a:rPr>
              <a:t>napnaro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9" name="Imagem 3">
            <a:extLst>
              <a:ext uri="{FF2B5EF4-FFF2-40B4-BE49-F238E27FC236}">
                <a16:creationId xmlns:a16="http://schemas.microsoft.com/office/drawing/2014/main" xmlns="" id="{E0434632-DA4D-4F58-ACF2-40337139D3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966"/>
          <a:stretch/>
        </p:blipFill>
        <p:spPr>
          <a:xfrm>
            <a:off x="301839" y="2774286"/>
            <a:ext cx="2628234" cy="1809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2">
            <a:extLst>
              <a:ext uri="{FF2B5EF4-FFF2-40B4-BE49-F238E27FC236}">
                <a16:creationId xmlns:a16="http://schemas.microsoft.com/office/drawing/2014/main" xmlns="" id="{5870898D-0469-4EF1-AFF3-B703EAC09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153" y="535215"/>
            <a:ext cx="1867320" cy="2559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4">
            <a:extLst>
              <a:ext uri="{FF2B5EF4-FFF2-40B4-BE49-F238E27FC236}">
                <a16:creationId xmlns:a16="http://schemas.microsoft.com/office/drawing/2014/main" xmlns="" id="{C0A8F3BF-A556-4590-B8E0-E7B34C647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981" y="2333905"/>
            <a:ext cx="1410813" cy="180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5">
            <a:extLst>
              <a:ext uri="{FF2B5EF4-FFF2-40B4-BE49-F238E27FC236}">
                <a16:creationId xmlns:a16="http://schemas.microsoft.com/office/drawing/2014/main" xmlns="" id="{22611B25-2102-45BC-93DF-D3E7639AC7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3022" y="535214"/>
            <a:ext cx="1778000" cy="2559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m 6">
            <a:extLst>
              <a:ext uri="{FF2B5EF4-FFF2-40B4-BE49-F238E27FC236}">
                <a16:creationId xmlns:a16="http://schemas.microsoft.com/office/drawing/2014/main" xmlns="" id="{C000F410-0772-46E6-8552-C0DE5A956A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594" y="535216"/>
            <a:ext cx="1715846" cy="2559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m 7">
            <a:extLst>
              <a:ext uri="{FF2B5EF4-FFF2-40B4-BE49-F238E27FC236}">
                <a16:creationId xmlns:a16="http://schemas.microsoft.com/office/drawing/2014/main" xmlns="" id="{33642762-9F78-4E2A-96C6-9360262F26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1303" y="2896387"/>
            <a:ext cx="3103437" cy="180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8620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43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Pavão Misterioso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11" name="Imagem 4">
            <a:extLst>
              <a:ext uri="{FF2B5EF4-FFF2-40B4-BE49-F238E27FC236}">
                <a16:creationId xmlns:a16="http://schemas.microsoft.com/office/drawing/2014/main" xmlns="" id="{2ED9DB36-6DDD-48D9-8171-4E0F14548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56" y="1143000"/>
            <a:ext cx="2589964" cy="2196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5">
            <a:extLst>
              <a:ext uri="{FF2B5EF4-FFF2-40B4-BE49-F238E27FC236}">
                <a16:creationId xmlns:a16="http://schemas.microsoft.com/office/drawing/2014/main" xmlns="" id="{BE4C1E30-BB27-459A-BD79-AAC31C182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925" y="3066056"/>
            <a:ext cx="5120146" cy="1533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m 3">
            <a:extLst>
              <a:ext uri="{FF2B5EF4-FFF2-40B4-BE49-F238E27FC236}">
                <a16:creationId xmlns:a16="http://schemas.microsoft.com/office/drawing/2014/main" xmlns="" id="{EEB97CA1-E4EB-48D5-852C-EC428F12DE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928" y="2266965"/>
            <a:ext cx="2555216" cy="2754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m 6">
            <a:extLst>
              <a:ext uri="{FF2B5EF4-FFF2-40B4-BE49-F238E27FC236}">
                <a16:creationId xmlns:a16="http://schemas.microsoft.com/office/drawing/2014/main" xmlns="" id="{2A10DB1D-8A9D-48DE-8AEC-7D29FA00F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4674" y="1143001"/>
            <a:ext cx="2044872" cy="2196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WhatsApp Image 2019-12-04 at 10.13.25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354" y="0"/>
            <a:ext cx="4035778" cy="20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0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22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 smtClean="0">
                <a:solidFill>
                  <a:srgbClr val="7F7F7F"/>
                </a:solidFill>
                <a:latin typeface="+mj-lt"/>
                <a:cs typeface="Open Sans Light"/>
              </a:rPr>
              <a:t>Bolsoneas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13" name="Imagem 3">
            <a:extLst>
              <a:ext uri="{FF2B5EF4-FFF2-40B4-BE49-F238E27FC236}">
                <a16:creationId xmlns:a16="http://schemas.microsoft.com/office/drawing/2014/main" xmlns="" id="{E62DBE2A-46D8-4BDC-8CE9-31AC68ECD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91" y="1341920"/>
            <a:ext cx="4463896" cy="1175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m 1">
            <a:extLst>
              <a:ext uri="{FF2B5EF4-FFF2-40B4-BE49-F238E27FC236}">
                <a16:creationId xmlns:a16="http://schemas.microsoft.com/office/drawing/2014/main" xmlns="" id="{68F738C0-9875-4031-AC4B-2540F4F17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24" y="598714"/>
            <a:ext cx="1911018" cy="1583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m 2">
            <a:extLst>
              <a:ext uri="{FF2B5EF4-FFF2-40B4-BE49-F238E27FC236}">
                <a16:creationId xmlns:a16="http://schemas.microsoft.com/office/drawing/2014/main" xmlns="" id="{BBC3F9D3-D389-44EE-98BA-308F6D864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37" y="2007455"/>
            <a:ext cx="4539643" cy="2925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m 4">
            <a:extLst>
              <a:ext uri="{FF2B5EF4-FFF2-40B4-BE49-F238E27FC236}">
                <a16:creationId xmlns:a16="http://schemas.microsoft.com/office/drawing/2014/main" xmlns="" id="{755AFB40-7490-4AB5-A7E5-032B9D242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3165" y="2877354"/>
            <a:ext cx="4810906" cy="1583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0286" y="141514"/>
            <a:ext cx="5969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07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9-11-29 às 13.55.01.png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28" t="12346" b="15309"/>
          <a:stretch/>
        </p:blipFill>
        <p:spPr>
          <a:xfrm>
            <a:off x="-28324" y="0"/>
            <a:ext cx="9172324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85467" y="121357"/>
            <a:ext cx="2506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POLÍTICOS:</a:t>
            </a:r>
          </a:p>
          <a:p>
            <a:endParaRPr lang="pt-BR" dirty="0" smtClean="0"/>
          </a:p>
          <a:p>
            <a:pPr marL="171450" indent="-171450">
              <a:buFont typeface="Arial"/>
              <a:buChar char="•"/>
            </a:pPr>
            <a:r>
              <a:rPr lang="pt-BR" sz="1200" dirty="0" smtClean="0"/>
              <a:t>Aliados incondicionais do clã Bolsonaro;</a:t>
            </a:r>
          </a:p>
          <a:p>
            <a:pPr marL="171450" indent="-171450">
              <a:buFont typeface="Arial"/>
              <a:buChar char="•"/>
            </a:pPr>
            <a:r>
              <a:rPr lang="pt-BR" sz="1200" dirty="0" smtClean="0"/>
              <a:t>Seguem as instruções de Eduardo Bolsonaro; </a:t>
            </a:r>
          </a:p>
          <a:p>
            <a:pPr marL="171450" indent="-171450">
              <a:buFont typeface="Arial"/>
              <a:buChar char="•"/>
            </a:pPr>
            <a:r>
              <a:rPr lang="pt-BR" sz="1200" dirty="0" smtClean="0"/>
              <a:t>Ativam a militância política.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89400" y="142240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bolsonarosp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3014133" y="841072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carlazambelli17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089397" y="4216417"/>
            <a:ext cx="1150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jairbolsonaro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2083167" y="2069763"/>
            <a:ext cx="1201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abrahanweint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2845168" y="1583903"/>
            <a:ext cx="1063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danielpmerj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3141694" y="2377539"/>
            <a:ext cx="716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biakicis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1065185" y="2663814"/>
            <a:ext cx="111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leandroruschel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37045" y="780579"/>
            <a:ext cx="775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accent3"/>
                </a:solidFill>
              </a:rPr>
              <a:t>terçalivre</a:t>
            </a:r>
            <a:endParaRPr lang="en-US" sz="1200" dirty="0">
              <a:solidFill>
                <a:schemeClr val="accent3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65185" y="1306904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3"/>
                </a:solidFill>
              </a:rPr>
              <a:t>l</a:t>
            </a:r>
            <a:r>
              <a:rPr lang="en-US" sz="1200" dirty="0" err="1" smtClean="0">
                <a:solidFill>
                  <a:schemeClr val="accent3"/>
                </a:solidFill>
              </a:rPr>
              <a:t>ets_dex</a:t>
            </a:r>
            <a:endParaRPr lang="en-US" sz="1200" dirty="0">
              <a:solidFill>
                <a:schemeClr val="accent3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39067" y="470940"/>
            <a:ext cx="1073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oproprioolavo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98501" y="1426296"/>
            <a:ext cx="107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allanter</a:t>
            </a:r>
            <a:r>
              <a:rPr lang="en-US" sz="1200" dirty="0" err="1">
                <a:solidFill>
                  <a:srgbClr val="FF0000"/>
                </a:solidFill>
              </a:rPr>
              <a:t>c</a:t>
            </a:r>
            <a:r>
              <a:rPr lang="en-US" sz="1200" dirty="0" err="1" smtClean="0">
                <a:solidFill>
                  <a:srgbClr val="FF0000"/>
                </a:solidFill>
              </a:rPr>
              <a:t>alivre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06218" y="4430551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GRANDE MÍDIA</a:t>
            </a:r>
            <a:endParaRPr lang="en-US" sz="1200" dirty="0">
              <a:solidFill>
                <a:srgbClr val="3366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239509" y="1414019"/>
            <a:ext cx="84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WWF</a:t>
            </a:r>
          </a:p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DiCaprio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70015" y="2556567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PERFIS OFICIAIS</a:t>
            </a:r>
            <a:endParaRPr lang="en-US" sz="1200" dirty="0">
              <a:solidFill>
                <a:srgbClr val="3366FF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4595493" y="1875684"/>
            <a:ext cx="927694" cy="23407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endCxn id="57" idx="2"/>
          </p:cNvCxnSpPr>
          <p:nvPr/>
        </p:nvCxnSpPr>
        <p:spPr>
          <a:xfrm flipV="1">
            <a:off x="5663614" y="460233"/>
            <a:ext cx="8450" cy="953786"/>
          </a:xfrm>
          <a:prstGeom prst="line">
            <a:avLst/>
          </a:prstGeom>
          <a:ln>
            <a:solidFill>
              <a:srgbClr val="3366FF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180057" y="183234"/>
            <a:ext cx="984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Alvo</a:t>
            </a:r>
            <a:r>
              <a:rPr lang="en-US" sz="1200" dirty="0" smtClean="0">
                <a:solidFill>
                  <a:srgbClr val="0000FF"/>
                </a:solidFill>
              </a:rPr>
              <a:t> da </a:t>
            </a:r>
            <a:r>
              <a:rPr lang="en-US" sz="1200" dirty="0" err="1" smtClean="0">
                <a:solidFill>
                  <a:srgbClr val="0000FF"/>
                </a:solidFill>
              </a:rPr>
              <a:t>vez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H="1">
            <a:off x="3334309" y="4216417"/>
            <a:ext cx="1261184" cy="214134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5171748" y="1564798"/>
            <a:ext cx="221519" cy="1149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617960" y="1891680"/>
            <a:ext cx="900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douglasgarcia</a:t>
            </a:r>
            <a:endParaRPr lang="en-US" sz="1000" dirty="0"/>
          </a:p>
        </p:txBody>
      </p:sp>
      <p:sp>
        <p:nvSpPr>
          <p:cNvPr id="62" name="TextBox 61"/>
          <p:cNvSpPr txBox="1"/>
          <p:nvPr/>
        </p:nvSpPr>
        <p:spPr>
          <a:xfrm>
            <a:off x="3014133" y="1414019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carlosjordy</a:t>
            </a:r>
            <a:endParaRPr lang="en-US" sz="1000" dirty="0"/>
          </a:p>
        </p:txBody>
      </p:sp>
      <p:sp>
        <p:nvSpPr>
          <p:cNvPr id="63" name="TextBox 62"/>
          <p:cNvSpPr txBox="1"/>
          <p:nvPr/>
        </p:nvSpPr>
        <p:spPr>
          <a:xfrm>
            <a:off x="2323230" y="1753180"/>
            <a:ext cx="7806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caroldetoni</a:t>
            </a:r>
            <a:endParaRPr lang="en-US" sz="1000" dirty="0"/>
          </a:p>
        </p:txBody>
      </p:sp>
      <p:sp>
        <p:nvSpPr>
          <p:cNvPr id="64" name="TextBox 63"/>
          <p:cNvSpPr txBox="1"/>
          <p:nvPr/>
        </p:nvSpPr>
        <p:spPr>
          <a:xfrm>
            <a:off x="3386905" y="1796726"/>
            <a:ext cx="821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filipebarrost</a:t>
            </a:r>
            <a:endParaRPr lang="en-US" sz="1000" dirty="0"/>
          </a:p>
        </p:txBody>
      </p:sp>
      <p:sp>
        <p:nvSpPr>
          <p:cNvPr id="65" name="TextBox 64"/>
          <p:cNvSpPr txBox="1"/>
          <p:nvPr/>
        </p:nvSpPr>
        <p:spPr>
          <a:xfrm>
            <a:off x="1949433" y="1223096"/>
            <a:ext cx="8791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000000"/>
                </a:solidFill>
              </a:rPr>
              <a:t>carteiroreaca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08040" y="2152552"/>
            <a:ext cx="9192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depheliolopes</a:t>
            </a:r>
            <a:endParaRPr lang="en-US" sz="1000" dirty="0"/>
          </a:p>
        </p:txBody>
      </p:sp>
      <p:sp>
        <p:nvSpPr>
          <p:cNvPr id="67" name="TextBox 66"/>
          <p:cNvSpPr txBox="1"/>
          <p:nvPr/>
        </p:nvSpPr>
        <p:spPr>
          <a:xfrm>
            <a:off x="2373913" y="2323772"/>
            <a:ext cx="887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somosaliança</a:t>
            </a:r>
            <a:endParaRPr lang="en-US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0" y="0"/>
            <a:ext cx="155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 teia em 24 horas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22580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778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 smtClean="0">
                <a:solidFill>
                  <a:srgbClr val="7F7F7F"/>
                </a:solidFill>
                <a:latin typeface="+mj-lt"/>
                <a:cs typeface="Open Sans Light"/>
              </a:rPr>
              <a:t>Left</a:t>
            </a:r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 </a:t>
            </a:r>
            <a:r>
              <a:rPr lang="pt-BR" sz="1400" dirty="0" err="1" smtClean="0">
                <a:solidFill>
                  <a:srgbClr val="7F7F7F"/>
                </a:solidFill>
                <a:latin typeface="+mj-lt"/>
                <a:cs typeface="Open Sans Light"/>
              </a:rPr>
              <a:t>Dex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7" name="Imagem 10">
            <a:extLst>
              <a:ext uri="{FF2B5EF4-FFF2-40B4-BE49-F238E27FC236}">
                <a16:creationId xmlns:a16="http://schemas.microsoft.com/office/drawing/2014/main" xmlns="" id="{35E49095-418F-45E0-8787-133E28D72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585" y="450365"/>
            <a:ext cx="3963364" cy="788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11">
            <a:extLst>
              <a:ext uri="{FF2B5EF4-FFF2-40B4-BE49-F238E27FC236}">
                <a16:creationId xmlns:a16="http://schemas.microsoft.com/office/drawing/2014/main" xmlns="" id="{212357E0-CEA7-4A32-8F0D-C1B08B474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135" y="3418766"/>
            <a:ext cx="2522872" cy="1470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12">
            <a:extLst>
              <a:ext uri="{FF2B5EF4-FFF2-40B4-BE49-F238E27FC236}">
                <a16:creationId xmlns:a16="http://schemas.microsoft.com/office/drawing/2014/main" xmlns="" id="{26B86036-5153-41F0-A45C-3FFB41A49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85" y="617816"/>
            <a:ext cx="2574136" cy="1808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13">
            <a:extLst>
              <a:ext uri="{FF2B5EF4-FFF2-40B4-BE49-F238E27FC236}">
                <a16:creationId xmlns:a16="http://schemas.microsoft.com/office/drawing/2014/main" xmlns="" id="{2F0AA3CE-1063-4ACA-8AC1-6F1CFF60CA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6436" y="1817629"/>
            <a:ext cx="2472149" cy="1441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4">
            <a:extLst>
              <a:ext uri="{FF2B5EF4-FFF2-40B4-BE49-F238E27FC236}">
                <a16:creationId xmlns:a16="http://schemas.microsoft.com/office/drawing/2014/main" xmlns="" id="{EB34ADDE-69C0-47DC-B821-FA3D07F766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085" y="3032481"/>
            <a:ext cx="2574136" cy="1977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15">
            <a:extLst>
              <a:ext uri="{FF2B5EF4-FFF2-40B4-BE49-F238E27FC236}">
                <a16:creationId xmlns:a16="http://schemas.microsoft.com/office/drawing/2014/main" xmlns="" id="{A45E8EE2-5848-49B9-BFBD-1CFF5D45D1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9090" y="2212266"/>
            <a:ext cx="2328674" cy="1536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m 16">
            <a:extLst>
              <a:ext uri="{FF2B5EF4-FFF2-40B4-BE49-F238E27FC236}">
                <a16:creationId xmlns:a16="http://schemas.microsoft.com/office/drawing/2014/main" xmlns="" id="{01DC64AA-FA57-4CB2-96DD-5BE490818F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3758" y="1096764"/>
            <a:ext cx="1849569" cy="1441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1972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13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Ódio do Bem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19" name="Imagem 1">
            <a:extLst>
              <a:ext uri="{FF2B5EF4-FFF2-40B4-BE49-F238E27FC236}">
                <a16:creationId xmlns:a16="http://schemas.microsoft.com/office/drawing/2014/main" xmlns="" id="{57BBD8F8-2F57-44DE-906C-80A595661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54" y="577478"/>
            <a:ext cx="2369689" cy="1459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m 4">
            <a:extLst>
              <a:ext uri="{FF2B5EF4-FFF2-40B4-BE49-F238E27FC236}">
                <a16:creationId xmlns:a16="http://schemas.microsoft.com/office/drawing/2014/main" xmlns="" id="{F9A0D8FB-8936-4C11-A5F4-04F60A48D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010" y="307777"/>
            <a:ext cx="2399559" cy="1814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m 6">
            <a:extLst>
              <a:ext uri="{FF2B5EF4-FFF2-40B4-BE49-F238E27FC236}">
                <a16:creationId xmlns:a16="http://schemas.microsoft.com/office/drawing/2014/main" xmlns="" id="{3DDC651B-397A-4447-8FDE-57B719A8B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714" y="1530647"/>
            <a:ext cx="2711927" cy="2999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agem 7">
            <a:extLst>
              <a:ext uri="{FF2B5EF4-FFF2-40B4-BE49-F238E27FC236}">
                <a16:creationId xmlns:a16="http://schemas.microsoft.com/office/drawing/2014/main" xmlns="" id="{A5A2B6CC-775F-472D-B6C4-F2AFE6F9F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680" y="613764"/>
            <a:ext cx="2057510" cy="3305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m 3">
            <a:extLst>
              <a:ext uri="{FF2B5EF4-FFF2-40B4-BE49-F238E27FC236}">
                <a16:creationId xmlns:a16="http://schemas.microsoft.com/office/drawing/2014/main" xmlns="" id="{80D23B17-1A6C-45D4-91F8-1357FF15D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5374" y="2888796"/>
            <a:ext cx="2080809" cy="2060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m 5">
            <a:extLst>
              <a:ext uri="{FF2B5EF4-FFF2-40B4-BE49-F238E27FC236}">
                <a16:creationId xmlns:a16="http://schemas.microsoft.com/office/drawing/2014/main" xmlns="" id="{A695EBF5-211F-4767-802B-D2A174F631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3766" y="3221428"/>
            <a:ext cx="2452223" cy="1590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4233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05954" y="2141499"/>
            <a:ext cx="21849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Mais um alvo: </a:t>
            </a:r>
          </a:p>
          <a:p>
            <a:r>
              <a:rPr lang="pt-BR" sz="3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Lava-jato</a:t>
            </a:r>
            <a:endParaRPr lang="pt-BR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2" descr="Imagem">
            <a:extLst>
              <a:ext uri="{FF2B5EF4-FFF2-40B4-BE49-F238E27FC236}">
                <a16:creationId xmlns:a16="http://schemas.microsoft.com/office/drawing/2014/main" xmlns="" id="{017B47A8-F705-4CB0-88EF-5F274D929F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" b="5690"/>
          <a:stretch/>
        </p:blipFill>
        <p:spPr bwMode="auto">
          <a:xfrm>
            <a:off x="3254800" y="544286"/>
            <a:ext cx="2259869" cy="4263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m">
            <a:extLst>
              <a:ext uri="{FF2B5EF4-FFF2-40B4-BE49-F238E27FC236}">
                <a16:creationId xmlns:a16="http://schemas.microsoft.com/office/drawing/2014/main" xmlns="" id="{96F77532-3576-4785-93EF-8B503BF48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" b="5690"/>
          <a:stretch/>
        </p:blipFill>
        <p:spPr bwMode="auto">
          <a:xfrm>
            <a:off x="5911900" y="544286"/>
            <a:ext cx="2259869" cy="4263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1">
            <a:extLst>
              <a:ext uri="{FF2B5EF4-FFF2-40B4-BE49-F238E27FC236}">
                <a16:creationId xmlns:a16="http://schemas.microsoft.com/office/drawing/2014/main" xmlns="" id="{57BBD8F8-2F57-44DE-906C-80A595661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54" y="577478"/>
            <a:ext cx="2369689" cy="1459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113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Ódio do Bem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336143" y="1560286"/>
            <a:ext cx="743857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90900" y="1676402"/>
            <a:ext cx="168910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90900" y="1788891"/>
            <a:ext cx="168910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36143" y="3810005"/>
            <a:ext cx="785585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09042" y="3924312"/>
            <a:ext cx="337457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005286" y="1016000"/>
            <a:ext cx="1859643" cy="1315357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389093" y="1895936"/>
            <a:ext cx="168910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398164" y="2004788"/>
            <a:ext cx="168910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387286" y="2120904"/>
            <a:ext cx="45900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226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3347343"/>
            <a:ext cx="71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7F7F7F"/>
                </a:solidFill>
                <a:cs typeface="Open Sans Light"/>
              </a:rPr>
              <a:t>MOBILIZAÇÃO DO </a:t>
            </a:r>
            <a:r>
              <a:rPr lang="pt-BR" sz="4800" b="1" dirty="0" smtClean="0">
                <a:solidFill>
                  <a:srgbClr val="FF0000"/>
                </a:solidFill>
                <a:cs typeface="Open Sans Light"/>
              </a:rPr>
              <a:t>CRIME</a:t>
            </a:r>
            <a:endParaRPr lang="pt-BR" sz="4800" b="1" dirty="0" smtClean="0">
              <a:solidFill>
                <a:schemeClr val="bg1">
                  <a:lumMod val="50000"/>
                </a:schemeClr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3318304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2" descr="A imagem pode conter: texto">
            <a:extLst>
              <a:ext uri="{FF2B5EF4-FFF2-40B4-BE49-F238E27FC236}">
                <a16:creationId xmlns:a16="http://schemas.microsoft.com/office/drawing/2014/main" xmlns="" id="{7D958021-BDB2-4E86-B4F5-A11F35209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190" y="1634001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4" descr="Nenhuma descrição de foto disponível.">
            <a:extLst>
              <a:ext uri="{FF2B5EF4-FFF2-40B4-BE49-F238E27FC236}">
                <a16:creationId xmlns:a16="http://schemas.microsoft.com/office/drawing/2014/main" xmlns="" id="{566ACA61-A009-4E6D-B85A-011B6C9C5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48" y="1634001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8" descr="Nenhuma descrição de foto disponível.">
            <a:extLst>
              <a:ext uri="{FF2B5EF4-FFF2-40B4-BE49-F238E27FC236}">
                <a16:creationId xmlns:a16="http://schemas.microsoft.com/office/drawing/2014/main" xmlns="" id="{3E79739E-66D1-49AD-A752-DE8DDFB1C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055" y="1690425"/>
            <a:ext cx="940289" cy="94028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10" descr="Nenhuma descrição de foto disponível.">
            <a:extLst>
              <a:ext uri="{FF2B5EF4-FFF2-40B4-BE49-F238E27FC236}">
                <a16:creationId xmlns:a16="http://schemas.microsoft.com/office/drawing/2014/main" xmlns="" id="{8BCE6F12-EDA8-4325-9DA2-0FC174A08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465" y="1690425"/>
            <a:ext cx="940289" cy="94028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42681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WhatsApp Video 2019-12-02 at 15.13.3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703782" y="99786"/>
            <a:ext cx="2349500" cy="2368096"/>
            <a:chOff x="2770500" y="231820"/>
            <a:chExt cx="4496800" cy="4660900"/>
          </a:xfrm>
        </p:grpSpPr>
        <p:pic>
          <p:nvPicPr>
            <p:cNvPr id="20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500" y="231820"/>
              <a:ext cx="4496800" cy="28660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500" y="3070623"/>
              <a:ext cx="4496800" cy="18220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7" name="Picture 2" descr="A imagem pode conter: texto">
            <a:extLst>
              <a:ext uri="{FF2B5EF4-FFF2-40B4-BE49-F238E27FC236}">
                <a16:creationId xmlns:a16="http://schemas.microsoft.com/office/drawing/2014/main" xmlns="" id="{7D958021-BDB2-4E86-B4F5-A11F35209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0" y="164430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73576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0">
            <a:extLst>
              <a:ext uri="{FF2B5EF4-FFF2-40B4-BE49-F238E27FC236}">
                <a16:creationId xmlns:a16="http://schemas.microsoft.com/office/drawing/2014/main" xmlns="" id="{29CAA8B2-9F90-41F9-A895-C5DE0A4204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" t="1932" r="36594" b="2709"/>
          <a:stretch/>
        </p:blipFill>
        <p:spPr>
          <a:xfrm>
            <a:off x="1791855" y="164430"/>
            <a:ext cx="3276132" cy="3330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m 10">
            <a:extLst>
              <a:ext uri="{FF2B5EF4-FFF2-40B4-BE49-F238E27FC236}">
                <a16:creationId xmlns:a16="http://schemas.microsoft.com/office/drawing/2014/main" xmlns="" id="{29CAA8B2-9F90-41F9-A895-C5DE0A4204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437" t="1790" r="4717" b="68493"/>
          <a:stretch/>
        </p:blipFill>
        <p:spPr>
          <a:xfrm>
            <a:off x="204190" y="2402048"/>
            <a:ext cx="3049673" cy="1857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0" name="Straight Connector 19"/>
          <p:cNvCxnSpPr/>
          <p:nvPr/>
        </p:nvCxnSpPr>
        <p:spPr>
          <a:xfrm>
            <a:off x="2039257" y="3574153"/>
            <a:ext cx="943429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30943" y="3770095"/>
            <a:ext cx="21517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2" descr="A imagem pode conter: texto">
            <a:extLst>
              <a:ext uri="{FF2B5EF4-FFF2-40B4-BE49-F238E27FC236}">
                <a16:creationId xmlns:a16="http://schemas.microsoft.com/office/drawing/2014/main" xmlns="" id="{7D958021-BDB2-4E86-B4F5-A11F35209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0" y="164430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9" name="Group 18"/>
          <p:cNvGrpSpPr/>
          <p:nvPr/>
        </p:nvGrpSpPr>
        <p:grpSpPr>
          <a:xfrm>
            <a:off x="3628119" y="2857719"/>
            <a:ext cx="1932665" cy="2167018"/>
            <a:chOff x="5751286" y="671286"/>
            <a:chExt cx="2349500" cy="2368096"/>
          </a:xfrm>
        </p:grpSpPr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1286" y="671286"/>
              <a:ext cx="2349500" cy="14561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1286" y="2113616"/>
              <a:ext cx="2349500" cy="925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7" name="Picture 2" descr="A imagem pode conter: 1 pessoa, Ã³culos e barb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642" y="338967"/>
            <a:ext cx="882609" cy="87849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A imagem pode conter: 1 pessoa, sorrindo, ter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036" y="1848346"/>
            <a:ext cx="887215" cy="887215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A imagem pode conter: 1 pesso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036" y="3358469"/>
            <a:ext cx="872604" cy="877845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aixaDeTexto 7"/>
          <p:cNvSpPr txBox="1"/>
          <p:nvPr/>
        </p:nvSpPr>
        <p:spPr>
          <a:xfrm>
            <a:off x="6841262" y="338967"/>
            <a:ext cx="18762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7F7F7F"/>
                </a:solidFill>
              </a:rPr>
              <a:t>EDSON PIRES SALOMÃO</a:t>
            </a:r>
          </a:p>
          <a:p>
            <a:r>
              <a:rPr lang="pt-BR" sz="1400" dirty="0">
                <a:solidFill>
                  <a:srgbClr val="7F7F7F"/>
                </a:solidFill>
              </a:rPr>
              <a:t>Presidente</a:t>
            </a:r>
          </a:p>
        </p:txBody>
      </p:sp>
      <p:sp>
        <p:nvSpPr>
          <p:cNvPr id="31" name="CaixaDeTexto 13"/>
          <p:cNvSpPr txBox="1"/>
          <p:nvPr/>
        </p:nvSpPr>
        <p:spPr>
          <a:xfrm>
            <a:off x="6841262" y="1780501"/>
            <a:ext cx="200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7F7F7F"/>
                </a:solidFill>
              </a:rPr>
              <a:t>DOUGLAS GARCIA BISPO DOS SANTOS</a:t>
            </a:r>
          </a:p>
          <a:p>
            <a:r>
              <a:rPr lang="pt-BR" sz="1400" dirty="0">
                <a:solidFill>
                  <a:srgbClr val="7F7F7F"/>
                </a:solidFill>
              </a:rPr>
              <a:t>Vice-Presidente e Membro Fundador</a:t>
            </a:r>
          </a:p>
        </p:txBody>
      </p:sp>
      <p:sp>
        <p:nvSpPr>
          <p:cNvPr id="32" name="CaixaDeTexto 14"/>
          <p:cNvSpPr txBox="1"/>
          <p:nvPr/>
        </p:nvSpPr>
        <p:spPr>
          <a:xfrm>
            <a:off x="6841262" y="3358469"/>
            <a:ext cx="1607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7F7F7F"/>
                </a:solidFill>
              </a:rPr>
              <a:t>JORGE LUIZ SALDANHA</a:t>
            </a:r>
          </a:p>
          <a:p>
            <a:r>
              <a:rPr lang="pt-BR" sz="1400" dirty="0">
                <a:solidFill>
                  <a:srgbClr val="7F7F7F"/>
                </a:solidFill>
              </a:rPr>
              <a:t>II Vice-Presidente e Membro Fundador</a:t>
            </a:r>
          </a:p>
        </p:txBody>
      </p:sp>
    </p:spTree>
    <p:extLst>
      <p:ext uri="{BB962C8B-B14F-4D97-AF65-F5344CB8AC3E}">
        <p14:creationId xmlns:p14="http://schemas.microsoft.com/office/powerpoint/2010/main" val="242168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A imagem pode conter: texto">
            <a:extLst>
              <a:ext uri="{FF2B5EF4-FFF2-40B4-BE49-F238E27FC236}">
                <a16:creationId xmlns:a16="http://schemas.microsoft.com/office/drawing/2014/main" xmlns="" id="{7D958021-BDB2-4E86-B4F5-A11F35209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0" y="164430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04" y="1325700"/>
            <a:ext cx="2907310" cy="3541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72" y="164430"/>
            <a:ext cx="2587104" cy="3541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74" y="1152024"/>
            <a:ext cx="2777286" cy="3541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1534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Nenhuma descrição de foto disponível.">
            <a:extLst>
              <a:ext uri="{FF2B5EF4-FFF2-40B4-BE49-F238E27FC236}">
                <a16:creationId xmlns:a16="http://schemas.microsoft.com/office/drawing/2014/main" xmlns="" id="{566ACA61-A009-4E6D-B85A-011B6C9C5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0" y="164430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1369784" y="242355"/>
            <a:ext cx="39279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i="1" dirty="0" smtClean="0">
                <a:solidFill>
                  <a:srgbClr val="595959"/>
                </a:solidFill>
              </a:rPr>
              <a:t>Movimento ligado a Ted Martins</a:t>
            </a:r>
            <a:endParaRPr lang="en-US" sz="1600" dirty="0" smtClean="0">
              <a:solidFill>
                <a:srgbClr val="595959"/>
              </a:solidFill>
            </a:endParaRPr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25" y="2302392"/>
            <a:ext cx="2004443" cy="2311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Joice fucinho de porco">
            <a:hlinkClick r:id="" action="ppaction://media"/>
            <a:extLst>
              <a:ext uri="{FF2B5EF4-FFF2-40B4-BE49-F238E27FC236}">
                <a16:creationId xmlns:a16="http://schemas.microsoft.com/office/drawing/2014/main" xmlns="" id="{56C7D8D7-0F73-4EF6-A66A-3EE27E298E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1946" y="2302392"/>
            <a:ext cx="2595452" cy="1831796"/>
          </a:xfrm>
          <a:prstGeom prst="rect">
            <a:avLst/>
          </a:prstGeom>
        </p:spPr>
      </p:pic>
      <p:pic>
        <p:nvPicPr>
          <p:cNvPr id="38" name="Imagem 3">
            <a:extLst>
              <a:ext uri="{FF2B5EF4-FFF2-40B4-BE49-F238E27FC236}">
                <a16:creationId xmlns:a16="http://schemas.microsoft.com/office/drawing/2014/main" xmlns="" id="{BF0FCC25-EEE9-4E4C-A150-12A8FFA6CD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4486" y="1014452"/>
            <a:ext cx="4514432" cy="1742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2" descr="A imagem pode conter: 1 pessoa, text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686" y="2618900"/>
            <a:ext cx="2714453" cy="1627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619" y="3787958"/>
            <a:ext cx="3287039" cy="1232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335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4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07" y="1885998"/>
            <a:ext cx="2071608" cy="2779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58" y="1368928"/>
            <a:ext cx="2276762" cy="2779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5FB6954F-719C-4C00-9EB6-26BE74CD3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65" y="2103712"/>
            <a:ext cx="2042036" cy="2741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xmlns="" id="{EFF99351-CF59-4AB1-BEF9-137ED1FED6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713146" y="580909"/>
            <a:ext cx="1412210" cy="1404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xmlns="" id="{EF0DFECC-4877-4F53-B5F9-74F416FDD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888" y="1407445"/>
            <a:ext cx="2093886" cy="2741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">
            <a:extLst>
              <a:ext uri="{FF2B5EF4-FFF2-40B4-BE49-F238E27FC236}">
                <a16:creationId xmlns:a16="http://schemas.microsoft.com/office/drawing/2014/main" xmlns="" id="{1BA8C3D2-4AE9-46E6-BB10-6B95B0887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8544" y="3400927"/>
            <a:ext cx="2631669" cy="136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xmlns="" id="{DDE86F8C-EE6B-4539-8FB0-19B7126D6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270589" y="245311"/>
            <a:ext cx="1412212" cy="1404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xmlns="" id="{E55C3B8E-04AA-466E-BCA0-418B3ADC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695" y="1885998"/>
            <a:ext cx="1438580" cy="1404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Nenhuma descrição de foto disponível.">
            <a:extLst>
              <a:ext uri="{FF2B5EF4-FFF2-40B4-BE49-F238E27FC236}">
                <a16:creationId xmlns:a16="http://schemas.microsoft.com/office/drawing/2014/main" xmlns="" id="{566ACA61-A009-4E6D-B85A-011B6C9C5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0" y="164430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1369784" y="242355"/>
            <a:ext cx="39279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i="1" dirty="0" smtClean="0">
                <a:solidFill>
                  <a:srgbClr val="595959"/>
                </a:solidFill>
              </a:rPr>
              <a:t>Movimento ligado a Ted Martins</a:t>
            </a:r>
            <a:endParaRPr lang="en-US" sz="1600" dirty="0" smtClea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859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8" descr="Nenhuma descrição de foto disponível.">
            <a:extLst>
              <a:ext uri="{FF2B5EF4-FFF2-40B4-BE49-F238E27FC236}">
                <a16:creationId xmlns:a16="http://schemas.microsoft.com/office/drawing/2014/main" xmlns="" id="{3E79739E-66D1-49AD-A752-DE8DDFB1C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0" y="164431"/>
            <a:ext cx="987594" cy="9875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2" descr="Imagem">
            <a:extLst>
              <a:ext uri="{FF2B5EF4-FFF2-40B4-BE49-F238E27FC236}">
                <a16:creationId xmlns:a16="http://schemas.microsoft.com/office/drawing/2014/main" xmlns="" id="{9C74A0C1-1904-43F2-9CE1-5E63592DE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587" y="192310"/>
            <a:ext cx="1845967" cy="1919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2">
            <a:extLst>
              <a:ext uri="{FF2B5EF4-FFF2-40B4-BE49-F238E27FC236}">
                <a16:creationId xmlns:a16="http://schemas.microsoft.com/office/drawing/2014/main" xmlns="" id="{EAF57CA3-4AA3-4F4C-B01E-B6423336A2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62" y="1571167"/>
            <a:ext cx="2622062" cy="1919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m 5">
            <a:extLst>
              <a:ext uri="{FF2B5EF4-FFF2-40B4-BE49-F238E27FC236}">
                <a16:creationId xmlns:a16="http://schemas.microsoft.com/office/drawing/2014/main" xmlns="" id="{D78BAB94-BD50-482A-BE30-73106A0E9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56" y="3225015"/>
            <a:ext cx="2361291" cy="1728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m 7">
            <a:extLst>
              <a:ext uri="{FF2B5EF4-FFF2-40B4-BE49-F238E27FC236}">
                <a16:creationId xmlns:a16="http://schemas.microsoft.com/office/drawing/2014/main" xmlns="" id="{53FB9B1F-F8E8-42F6-856F-FFEE290C56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277" y="192309"/>
            <a:ext cx="2613692" cy="191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m 9">
            <a:extLst>
              <a:ext uri="{FF2B5EF4-FFF2-40B4-BE49-F238E27FC236}">
                <a16:creationId xmlns:a16="http://schemas.microsoft.com/office/drawing/2014/main" xmlns="" id="{899F2F52-0CA8-496A-9F8E-C138AFC485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185" y="1682869"/>
            <a:ext cx="2662489" cy="1728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m 11">
            <a:extLst>
              <a:ext uri="{FF2B5EF4-FFF2-40B4-BE49-F238E27FC236}">
                <a16:creationId xmlns:a16="http://schemas.microsoft.com/office/drawing/2014/main" xmlns="" id="{9ADCF9D5-3C9D-466E-82E7-4970B0DBFD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1" y="2626329"/>
            <a:ext cx="2648856" cy="1728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95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9-11-29 às 13.55.01.png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28" t="12346" b="15309"/>
          <a:stretch/>
        </p:blipFill>
        <p:spPr>
          <a:xfrm>
            <a:off x="-28324" y="0"/>
            <a:ext cx="9172324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02400" y="147774"/>
            <a:ext cx="24892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INFLUENCIADORES: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pt-BR" sz="1200" dirty="0">
                <a:solidFill>
                  <a:srgbClr val="FF0000"/>
                </a:solidFill>
              </a:rPr>
              <a:t>Normalmente, discípulos de Olavo de Carvalho;</a:t>
            </a:r>
          </a:p>
          <a:p>
            <a:pPr marL="171450" indent="-171450">
              <a:buFont typeface="Arial"/>
              <a:buChar char="•"/>
            </a:pPr>
            <a:r>
              <a:rPr lang="pt-BR" sz="1200" dirty="0">
                <a:solidFill>
                  <a:srgbClr val="FF0000"/>
                </a:solidFill>
              </a:rPr>
              <a:t>Compartilham as ideias em busca de audiência;</a:t>
            </a:r>
          </a:p>
          <a:p>
            <a:pPr marL="171450" indent="-171450">
              <a:buFont typeface="Arial"/>
              <a:buChar char="•"/>
            </a:pPr>
            <a:r>
              <a:rPr lang="pt-BR" sz="1200" dirty="0">
                <a:solidFill>
                  <a:srgbClr val="FF0000"/>
                </a:solidFill>
              </a:rPr>
              <a:t>Servem como temática para a “bolha”.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29161" y="620140"/>
            <a:ext cx="10004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opropriopontes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7033" y="1070696"/>
            <a:ext cx="9114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silviogrimaldo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08276" y="321734"/>
            <a:ext cx="9743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taiguara_sousa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26526" y="2417593"/>
            <a:ext cx="6126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clawild1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66271" y="2171372"/>
            <a:ext cx="6774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filipitrielli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78926" y="2569993"/>
            <a:ext cx="877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flaviomorgen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26526" y="1672517"/>
            <a:ext cx="844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flaviogordon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5185" y="2663814"/>
            <a:ext cx="111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leandroruschel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9067" y="470940"/>
            <a:ext cx="1073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oproprioolavo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8501" y="1426296"/>
            <a:ext cx="107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allanter</a:t>
            </a:r>
            <a:r>
              <a:rPr lang="en-US" sz="1200" dirty="0" err="1">
                <a:solidFill>
                  <a:srgbClr val="FF0000"/>
                </a:solidFill>
              </a:rPr>
              <a:t>c</a:t>
            </a:r>
            <a:r>
              <a:rPr lang="en-US" sz="1200" dirty="0" err="1" smtClean="0">
                <a:solidFill>
                  <a:srgbClr val="FF0000"/>
                </a:solidFill>
              </a:rPr>
              <a:t>alivre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89400" y="142240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bolsonarosp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3014133" y="841072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carlazambelli17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089397" y="4216417"/>
            <a:ext cx="1150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jairbolsonaro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2083167" y="2069763"/>
            <a:ext cx="1201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abrahanweint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2845168" y="1583903"/>
            <a:ext cx="1063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danielpmerj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3141694" y="2377539"/>
            <a:ext cx="716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biakicis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2337045" y="780579"/>
            <a:ext cx="775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9BBB59"/>
                </a:solidFill>
              </a:rPr>
              <a:t>terçalivre</a:t>
            </a:r>
            <a:endParaRPr lang="en-US" sz="1200" dirty="0">
              <a:solidFill>
                <a:srgbClr val="9BBB59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65185" y="1306904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9BBB59"/>
                </a:solidFill>
              </a:rPr>
              <a:t>l</a:t>
            </a:r>
            <a:r>
              <a:rPr lang="en-US" sz="1200" dirty="0" err="1" smtClean="0">
                <a:solidFill>
                  <a:srgbClr val="9BBB59"/>
                </a:solidFill>
              </a:rPr>
              <a:t>ets_dex</a:t>
            </a:r>
            <a:endParaRPr lang="en-US" sz="1200" dirty="0">
              <a:solidFill>
                <a:srgbClr val="9BBB5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06218" y="4430551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GRANDE MÍDIA</a:t>
            </a:r>
            <a:endParaRPr lang="en-US" sz="1200" dirty="0">
              <a:solidFill>
                <a:srgbClr val="3366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39509" y="1414019"/>
            <a:ext cx="84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WWF</a:t>
            </a:r>
          </a:p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DiCaprio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70015" y="2556567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PERFIS OFICIAIS</a:t>
            </a:r>
            <a:endParaRPr lang="en-US" sz="1200" dirty="0">
              <a:solidFill>
                <a:srgbClr val="3366FF"/>
              </a:solidFill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4595493" y="1875684"/>
            <a:ext cx="927694" cy="23407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endCxn id="51" idx="2"/>
          </p:cNvCxnSpPr>
          <p:nvPr/>
        </p:nvCxnSpPr>
        <p:spPr>
          <a:xfrm flipV="1">
            <a:off x="5663614" y="460233"/>
            <a:ext cx="8450" cy="953786"/>
          </a:xfrm>
          <a:prstGeom prst="line">
            <a:avLst/>
          </a:prstGeom>
          <a:ln>
            <a:solidFill>
              <a:srgbClr val="3366FF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180057" y="183234"/>
            <a:ext cx="984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Alvo</a:t>
            </a:r>
            <a:r>
              <a:rPr lang="en-US" sz="1200" dirty="0" smtClean="0">
                <a:solidFill>
                  <a:srgbClr val="0000FF"/>
                </a:solidFill>
              </a:rPr>
              <a:t> da </a:t>
            </a:r>
            <a:r>
              <a:rPr lang="en-US" sz="1200" dirty="0" err="1" smtClean="0">
                <a:solidFill>
                  <a:srgbClr val="0000FF"/>
                </a:solidFill>
              </a:rPr>
              <a:t>vez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 flipH="1">
            <a:off x="3334309" y="4216417"/>
            <a:ext cx="1261184" cy="214134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5171748" y="1564798"/>
            <a:ext cx="221519" cy="1149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617960" y="1891680"/>
            <a:ext cx="900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douglasgarcia</a:t>
            </a:r>
            <a:endParaRPr lang="en-US" sz="1000" dirty="0"/>
          </a:p>
        </p:txBody>
      </p:sp>
      <p:sp>
        <p:nvSpPr>
          <p:cNvPr id="55" name="TextBox 54"/>
          <p:cNvSpPr txBox="1"/>
          <p:nvPr/>
        </p:nvSpPr>
        <p:spPr>
          <a:xfrm>
            <a:off x="3014133" y="1414019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carlosjordy</a:t>
            </a:r>
            <a:endParaRPr lang="en-US" sz="1000" dirty="0"/>
          </a:p>
        </p:txBody>
      </p:sp>
      <p:sp>
        <p:nvSpPr>
          <p:cNvPr id="56" name="TextBox 55"/>
          <p:cNvSpPr txBox="1"/>
          <p:nvPr/>
        </p:nvSpPr>
        <p:spPr>
          <a:xfrm>
            <a:off x="2323230" y="1753180"/>
            <a:ext cx="7806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caroldetoni</a:t>
            </a:r>
            <a:endParaRPr lang="en-US" sz="1000" dirty="0"/>
          </a:p>
        </p:txBody>
      </p:sp>
      <p:sp>
        <p:nvSpPr>
          <p:cNvPr id="57" name="TextBox 56"/>
          <p:cNvSpPr txBox="1"/>
          <p:nvPr/>
        </p:nvSpPr>
        <p:spPr>
          <a:xfrm>
            <a:off x="3386905" y="1796726"/>
            <a:ext cx="821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filipebarrost</a:t>
            </a:r>
            <a:endParaRPr lang="en-US" sz="1000" dirty="0"/>
          </a:p>
        </p:txBody>
      </p:sp>
      <p:sp>
        <p:nvSpPr>
          <p:cNvPr id="58" name="TextBox 57"/>
          <p:cNvSpPr txBox="1"/>
          <p:nvPr/>
        </p:nvSpPr>
        <p:spPr>
          <a:xfrm>
            <a:off x="1949433" y="1223096"/>
            <a:ext cx="8791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000000"/>
                </a:solidFill>
              </a:rPr>
              <a:t>carteiroreaca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408040" y="2152552"/>
            <a:ext cx="9192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depheliolopes</a:t>
            </a:r>
            <a:endParaRPr lang="en-US" sz="1000" dirty="0"/>
          </a:p>
        </p:txBody>
      </p:sp>
      <p:sp>
        <p:nvSpPr>
          <p:cNvPr id="60" name="TextBox 59"/>
          <p:cNvSpPr txBox="1"/>
          <p:nvPr/>
        </p:nvSpPr>
        <p:spPr>
          <a:xfrm>
            <a:off x="2373913" y="2323772"/>
            <a:ext cx="887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somosaliança</a:t>
            </a:r>
            <a:endParaRPr lang="en-US" sz="1000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0"/>
            <a:ext cx="155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 teia em 24 horas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076354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3347343"/>
            <a:ext cx="71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cs typeface="Open Sans Light"/>
              </a:rPr>
              <a:t>QUEM É </a:t>
            </a:r>
            <a:r>
              <a:rPr lang="pt-BR" sz="4800" b="1" dirty="0" smtClean="0">
                <a:solidFill>
                  <a:srgbClr val="FF0000"/>
                </a:solidFill>
                <a:cs typeface="Open Sans Light"/>
              </a:rPr>
              <a:t>GIL DINIZ</a:t>
            </a:r>
            <a:endParaRPr lang="pt-BR" sz="4800" b="1" dirty="0" smtClean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3318304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712" y="1768928"/>
            <a:ext cx="821992" cy="1142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6814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1">
            <a:extLst>
              <a:ext uri="{FF2B5EF4-FFF2-40B4-BE49-F238E27FC236}">
                <a16:creationId xmlns:a16="http://schemas.microsoft.com/office/drawing/2014/main" xmlns="" id="{475BF5D1-83DB-4756-B7FC-BC062286E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00414"/>
            <a:ext cx="3821429" cy="1552321"/>
          </a:xfrm>
          <a:prstGeom prst="rect">
            <a:avLst/>
          </a:prstGeom>
        </p:spPr>
      </p:pic>
      <p:pic>
        <p:nvPicPr>
          <p:cNvPr id="11" name="Imagem 6">
            <a:extLst>
              <a:ext uri="{FF2B5EF4-FFF2-40B4-BE49-F238E27FC236}">
                <a16:creationId xmlns:a16="http://schemas.microsoft.com/office/drawing/2014/main" xmlns="" id="{D9195EB5-E542-431E-8A1E-ECCD53E64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152735"/>
            <a:ext cx="3821430" cy="1775194"/>
          </a:xfrm>
          <a:prstGeom prst="rect">
            <a:avLst/>
          </a:prstGeom>
        </p:spPr>
      </p:pic>
      <p:pic>
        <p:nvPicPr>
          <p:cNvPr id="12" name="Imagem 9">
            <a:extLst>
              <a:ext uri="{FF2B5EF4-FFF2-40B4-BE49-F238E27FC236}">
                <a16:creationId xmlns:a16="http://schemas.microsoft.com/office/drawing/2014/main" xmlns="" id="{3E99C8FA-69EB-46C6-97F0-7851338AE7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754" b="26676"/>
          <a:stretch/>
        </p:blipFill>
        <p:spPr>
          <a:xfrm>
            <a:off x="1" y="-1"/>
            <a:ext cx="3821428" cy="608671"/>
          </a:xfrm>
          <a:prstGeom prst="rect">
            <a:avLst/>
          </a:prstGeom>
        </p:spPr>
      </p:pic>
      <p:pic>
        <p:nvPicPr>
          <p:cNvPr id="9" name="Imagem 22">
            <a:extLst>
              <a:ext uri="{FF2B5EF4-FFF2-40B4-BE49-F238E27FC236}">
                <a16:creationId xmlns:a16="http://schemas.microsoft.com/office/drawing/2014/main" xmlns="" id="{1204B4D4-195E-4AD7-80D4-BF0498DA97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5" r="12082"/>
          <a:stretch/>
        </p:blipFill>
        <p:spPr>
          <a:xfrm>
            <a:off x="3590450" y="126999"/>
            <a:ext cx="5553550" cy="501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3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>
            <a:extLst>
              <a:ext uri="{FF2B5EF4-FFF2-40B4-BE49-F238E27FC236}">
                <a16:creationId xmlns:a16="http://schemas.microsoft.com/office/drawing/2014/main" xmlns="" id="{EC7395A2-9320-461E-89C7-3991527A0F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29" b="6467"/>
          <a:stretch/>
        </p:blipFill>
        <p:spPr>
          <a:xfrm>
            <a:off x="-1" y="-1"/>
            <a:ext cx="3686711" cy="714511"/>
          </a:xfrm>
          <a:prstGeom prst="rect">
            <a:avLst/>
          </a:prstGeom>
        </p:spPr>
      </p:pic>
      <p:pic>
        <p:nvPicPr>
          <p:cNvPr id="6" name="Imagem 7">
            <a:extLst>
              <a:ext uri="{FF2B5EF4-FFF2-40B4-BE49-F238E27FC236}">
                <a16:creationId xmlns:a16="http://schemas.microsoft.com/office/drawing/2014/main" xmlns="" id="{C38D7705-D8CA-4487-BCA3-A850F9C70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81017"/>
            <a:ext cx="3770369" cy="1886410"/>
          </a:xfrm>
          <a:prstGeom prst="rect">
            <a:avLst/>
          </a:prstGeom>
        </p:spPr>
      </p:pic>
      <p:pic>
        <p:nvPicPr>
          <p:cNvPr id="7" name="Imagem 9">
            <a:extLst>
              <a:ext uri="{FF2B5EF4-FFF2-40B4-BE49-F238E27FC236}">
                <a16:creationId xmlns:a16="http://schemas.microsoft.com/office/drawing/2014/main" xmlns="" id="{C2BA32E3-0557-49EE-A552-BB8FEB788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0643"/>
            <a:ext cx="2370716" cy="2902857"/>
          </a:xfrm>
          <a:prstGeom prst="rect">
            <a:avLst/>
          </a:prstGeom>
        </p:spPr>
      </p:pic>
      <p:pic>
        <p:nvPicPr>
          <p:cNvPr id="8" name="Imagem 13">
            <a:extLst>
              <a:ext uri="{FF2B5EF4-FFF2-40B4-BE49-F238E27FC236}">
                <a16:creationId xmlns:a16="http://schemas.microsoft.com/office/drawing/2014/main" xmlns="" id="{3F2A6151-3B83-4164-9A4C-8FA07CD793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84" t="16048" r="4817"/>
          <a:stretch/>
        </p:blipFill>
        <p:spPr>
          <a:xfrm>
            <a:off x="4180345" y="299365"/>
            <a:ext cx="3990724" cy="2658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4">
            <a:extLst>
              <a:ext uri="{FF2B5EF4-FFF2-40B4-BE49-F238E27FC236}">
                <a16:creationId xmlns:a16="http://schemas.microsoft.com/office/drawing/2014/main" xmlns="" id="{1EFA962B-5DB1-4EB8-83EA-1E0E1EF79D7F}"/>
              </a:ext>
            </a:extLst>
          </p:cNvPr>
          <p:cNvPicPr/>
          <p:nvPr/>
        </p:nvPicPr>
        <p:blipFill rotWithShape="1">
          <a:blip r:embed="rId6"/>
          <a:srcRect t="6577"/>
          <a:stretch/>
        </p:blipFill>
        <p:spPr bwMode="auto">
          <a:xfrm>
            <a:off x="4180345" y="3202862"/>
            <a:ext cx="1236880" cy="1664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xmlns="" id="{C19237A8-78CB-4A92-8294-9B3E9EBE3E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9928" y="3202862"/>
            <a:ext cx="2221363" cy="1664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0395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79714" y="3347343"/>
            <a:ext cx="7121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bg1">
                    <a:lumMod val="50000"/>
                  </a:schemeClr>
                </a:solidFill>
                <a:cs typeface="Open Sans Light"/>
              </a:rPr>
              <a:t>GABINETE DO </a:t>
            </a:r>
            <a:r>
              <a:rPr lang="pt-BR" sz="4800" b="1" dirty="0" smtClean="0">
                <a:solidFill>
                  <a:srgbClr val="FF0000"/>
                </a:solidFill>
                <a:cs typeface="Open Sans Light"/>
              </a:rPr>
              <a:t>CRIME</a:t>
            </a:r>
            <a:endParaRPr lang="pt-BR" sz="4800" b="1" dirty="0" smtClean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1841501" y="3318304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712" y="1768929"/>
            <a:ext cx="821992" cy="114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4685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9">
            <a:extLst>
              <a:ext uri="{FF2B5EF4-FFF2-40B4-BE49-F238E27FC236}">
                <a16:creationId xmlns:a16="http://schemas.microsoft.com/office/drawing/2014/main" xmlns="" id="{737395EB-B64C-4BD5-89B6-B36F18D454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"/>
          <a:stretch/>
        </p:blipFill>
        <p:spPr>
          <a:xfrm>
            <a:off x="-136071" y="0"/>
            <a:ext cx="9280071" cy="52569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4929" y="2503700"/>
            <a:ext cx="2032000" cy="21862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4929" y="3164463"/>
            <a:ext cx="20320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err="1" smtClean="0">
                <a:solidFill>
                  <a:srgbClr val="FF0000"/>
                </a:solidFill>
              </a:rPr>
              <a:t>R</a:t>
            </a:r>
            <a:r>
              <a:rPr lang="pt-BR" sz="2400" dirty="0" smtClean="0">
                <a:solidFill>
                  <a:srgbClr val="FF0000"/>
                </a:solidFill>
              </a:rPr>
              <a:t>$ 1.380.000 por ano para milícia digital.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4929" y="2503700"/>
            <a:ext cx="203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 smtClean="0"/>
              <a:t>Gab</a:t>
            </a:r>
            <a:r>
              <a:rPr lang="pt-BR" dirty="0" smtClean="0"/>
              <a:t>. Dep. Estadual Douglas</a:t>
            </a:r>
            <a:r>
              <a:rPr lang="pt-BR" dirty="0"/>
              <a:t> </a:t>
            </a:r>
            <a:r>
              <a:rPr lang="pt-BR" dirty="0" smtClean="0"/>
              <a:t>Garcia (SP)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44929" y="4332250"/>
            <a:ext cx="203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* Dinheiro público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575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$ 24.730,88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pic>
        <p:nvPicPr>
          <p:cNvPr id="4" name="Picture 2" descr="A imagem pode conter: 1 pessoa, Ã³culos e barba">
            <a:extLst>
              <a:ext uri="{FF2B5EF4-FFF2-40B4-BE49-F238E27FC236}">
                <a16:creationId xmlns:a16="http://schemas.microsoft.com/office/drawing/2014/main" xmlns="" id="{1F523EA6-BEDB-4F78-800A-D2CEC91E0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6" y="1658218"/>
            <a:ext cx="706497" cy="70319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3" y="4293043"/>
            <a:ext cx="1998356" cy="75937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EDSON </a:t>
            </a:r>
          </a:p>
          <a:p>
            <a:r>
              <a:rPr lang="pt-BR" sz="1400" b="1" dirty="0" smtClean="0">
                <a:latin typeface="+mj-lt"/>
                <a:cs typeface="Open Sans SemiBold"/>
              </a:rPr>
              <a:t>SALOMÃO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46" y="85461"/>
            <a:ext cx="2655473" cy="2363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661" y="1658218"/>
            <a:ext cx="2865077" cy="3050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29" y="2295072"/>
            <a:ext cx="2343134" cy="2686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637" y="2569144"/>
            <a:ext cx="1939334" cy="2412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637" y="217713"/>
            <a:ext cx="3760632" cy="1296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val 22"/>
          <p:cNvSpPr/>
          <p:nvPr/>
        </p:nvSpPr>
        <p:spPr>
          <a:xfrm>
            <a:off x="2873643" y="474806"/>
            <a:ext cx="1256182" cy="24183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498570" y="435527"/>
            <a:ext cx="1256182" cy="24183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565229" y="2361417"/>
            <a:ext cx="1256182" cy="24183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689244" y="99144"/>
            <a:ext cx="1617544" cy="1179927"/>
            <a:chOff x="5751286" y="671286"/>
            <a:chExt cx="2349500" cy="2368096"/>
          </a:xfrm>
        </p:grpSpPr>
        <p:pic>
          <p:nvPicPr>
            <p:cNvPr id="30" name="Picture 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1286" y="671286"/>
              <a:ext cx="2349500" cy="14561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1286" y="2113616"/>
              <a:ext cx="2349500" cy="925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5425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$ 18.204,09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JORGE L.</a:t>
            </a:r>
          </a:p>
          <a:p>
            <a:r>
              <a:rPr lang="pt-BR" sz="1400" b="1" dirty="0" smtClean="0">
                <a:latin typeface="+mj-lt"/>
                <a:cs typeface="Open Sans SemiBold"/>
              </a:rPr>
              <a:t>SALDANHA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5" name="Picture 6" descr="A imagem pode conter: 1 pessoa">
            <a:extLst>
              <a:ext uri="{FF2B5EF4-FFF2-40B4-BE49-F238E27FC236}">
                <a16:creationId xmlns:a16="http://schemas.microsoft.com/office/drawing/2014/main" xmlns="" id="{CBAD4B67-82E6-4C90-B0EB-62F9F7678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2" y="1640776"/>
            <a:ext cx="722528" cy="72686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95804" y="4227286"/>
            <a:ext cx="2016545" cy="777376"/>
            <a:chOff x="322168" y="332185"/>
            <a:chExt cx="8436769" cy="3252365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68" y="332185"/>
              <a:ext cx="8436769" cy="3252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2683" y="2621757"/>
              <a:ext cx="5506254" cy="946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6" descr="Resultado de imagem para seta vermelha 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19474">
              <a:off x="2444760" y="2708365"/>
              <a:ext cx="1259805" cy="857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104" y="231820"/>
            <a:ext cx="3677895" cy="1518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m 2">
            <a:extLst>
              <a:ext uri="{FF2B5EF4-FFF2-40B4-BE49-F238E27FC236}">
                <a16:creationId xmlns:a16="http://schemas.microsoft.com/office/drawing/2014/main" xmlns="" id="{135D49D6-A7B9-495F-B265-A9E64A7D08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1" t="2405" r="34156" b="15362"/>
          <a:stretch/>
        </p:blipFill>
        <p:spPr>
          <a:xfrm>
            <a:off x="2497267" y="1872306"/>
            <a:ext cx="2753126" cy="2608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m 7">
            <a:extLst>
              <a:ext uri="{FF2B5EF4-FFF2-40B4-BE49-F238E27FC236}">
                <a16:creationId xmlns:a16="http://schemas.microsoft.com/office/drawing/2014/main" xmlns="" id="{09D5D71C-4987-446C-9D24-D1776B25DE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0" r="30522"/>
          <a:stretch/>
        </p:blipFill>
        <p:spPr>
          <a:xfrm>
            <a:off x="6128569" y="783954"/>
            <a:ext cx="2771915" cy="2899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858" y="3498697"/>
            <a:ext cx="3561558" cy="1423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Oval 33"/>
          <p:cNvSpPr/>
          <p:nvPr/>
        </p:nvSpPr>
        <p:spPr>
          <a:xfrm>
            <a:off x="2657932" y="1971345"/>
            <a:ext cx="1099982" cy="24183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357260" y="877569"/>
            <a:ext cx="1099982" cy="24183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689244" y="99144"/>
            <a:ext cx="1617544" cy="1179927"/>
            <a:chOff x="5751286" y="671286"/>
            <a:chExt cx="2349500" cy="2368096"/>
          </a:xfrm>
        </p:grpSpPr>
        <p:pic>
          <p:nvPicPr>
            <p:cNvPr id="39" name="Picture 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1286" y="671286"/>
              <a:ext cx="2349500" cy="14561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1286" y="2113616"/>
              <a:ext cx="2349500" cy="925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72572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" name="Imagem 2">
            <a:extLst>
              <a:ext uri="{FF2B5EF4-FFF2-40B4-BE49-F238E27FC236}">
                <a16:creationId xmlns:a16="http://schemas.microsoft.com/office/drawing/2014/main" xmlns="" id="{9503320C-7FEC-43DC-BBAD-BFACB72A6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97" y="114048"/>
            <a:ext cx="1963745" cy="2353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Imagem 5">
            <a:extLst>
              <a:ext uri="{FF2B5EF4-FFF2-40B4-BE49-F238E27FC236}">
                <a16:creationId xmlns:a16="http://schemas.microsoft.com/office/drawing/2014/main" xmlns="" id="{0B67EE1A-AD00-4D7C-B405-3620672D4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168" y="2222423"/>
            <a:ext cx="2502072" cy="2552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Imagem 1">
            <a:extLst>
              <a:ext uri="{FF2B5EF4-FFF2-40B4-BE49-F238E27FC236}">
                <a16:creationId xmlns:a16="http://schemas.microsoft.com/office/drawing/2014/main" xmlns="" id="{1DE007E9-3FB3-4478-B404-FB320D662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643" y="238409"/>
            <a:ext cx="2761298" cy="3116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Oval 35"/>
          <p:cNvSpPr/>
          <p:nvPr/>
        </p:nvSpPr>
        <p:spPr>
          <a:xfrm>
            <a:off x="6223305" y="217714"/>
            <a:ext cx="1632551" cy="34576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ALEXANDRE B. DA SILVA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38" name="Imagem 1">
            <a:extLst>
              <a:ext uri="{FF2B5EF4-FFF2-40B4-BE49-F238E27FC236}">
                <a16:creationId xmlns:a16="http://schemas.microsoft.com/office/drawing/2014/main" xmlns="" id="{BAB931D6-283C-4834-BBB2-D40A70F5A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47" y="1658912"/>
            <a:ext cx="700447" cy="68627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9" name="TextBox 38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$ 9.317,24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/>
          <a:srcRect b="62723"/>
          <a:stretch/>
        </p:blipFill>
        <p:spPr>
          <a:xfrm>
            <a:off x="348342" y="217715"/>
            <a:ext cx="2418444" cy="899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50" y="4163785"/>
            <a:ext cx="2016309" cy="79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43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$ 9.317,24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ANDRÉ</a:t>
            </a:r>
          </a:p>
          <a:p>
            <a:r>
              <a:rPr lang="pt-BR" sz="1400" b="1" dirty="0" smtClean="0">
                <a:latin typeface="+mj-lt"/>
                <a:cs typeface="Open Sans SemiBold"/>
              </a:rPr>
              <a:t>PETROS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9" y="4191000"/>
            <a:ext cx="2002773" cy="809170"/>
          </a:xfrm>
          <a:prstGeom prst="rect">
            <a:avLst/>
          </a:prstGeom>
        </p:spPr>
      </p:pic>
      <p:pic>
        <p:nvPicPr>
          <p:cNvPr id="23" name="Picture 2" descr="A imagem pode conter: 1 pessoa, barba e close-up">
            <a:extLst>
              <a:ext uri="{FF2B5EF4-FFF2-40B4-BE49-F238E27FC236}">
                <a16:creationId xmlns:a16="http://schemas.microsoft.com/office/drawing/2014/main" xmlns="" id="{71FAC44F-B575-4262-AF9E-EF2D02EEB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9" y="1642174"/>
            <a:ext cx="752684" cy="75268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">
            <a:extLst>
              <a:ext uri="{FF2B5EF4-FFF2-40B4-BE49-F238E27FC236}">
                <a16:creationId xmlns:a16="http://schemas.microsoft.com/office/drawing/2014/main" xmlns="" id="{DF2FD719-5443-4CB1-9380-BBCC7C7F3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5787" y="281059"/>
            <a:ext cx="3323092" cy="2123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Imagem 6">
            <a:extLst>
              <a:ext uri="{FF2B5EF4-FFF2-40B4-BE49-F238E27FC236}">
                <a16:creationId xmlns:a16="http://schemas.microsoft.com/office/drawing/2014/main" xmlns="" id="{A38ABA05-4207-4F21-B3C8-367EB174D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9753" y="432387"/>
            <a:ext cx="3314189" cy="2389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Imagem 1">
            <a:extLst>
              <a:ext uri="{FF2B5EF4-FFF2-40B4-BE49-F238E27FC236}">
                <a16:creationId xmlns:a16="http://schemas.microsoft.com/office/drawing/2014/main" xmlns="" id="{74226050-5CDF-42FC-A461-7DD1ACE2E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4960" y="2204357"/>
            <a:ext cx="2586362" cy="281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Imagem 7">
            <a:extLst>
              <a:ext uri="{FF2B5EF4-FFF2-40B4-BE49-F238E27FC236}">
                <a16:creationId xmlns:a16="http://schemas.microsoft.com/office/drawing/2014/main" xmlns="" id="{C0AA346F-B72D-4552-9044-04846F926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9729" y="2096496"/>
            <a:ext cx="3683421" cy="183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Oval 40"/>
          <p:cNvSpPr/>
          <p:nvPr/>
        </p:nvSpPr>
        <p:spPr>
          <a:xfrm>
            <a:off x="2464960" y="2276874"/>
            <a:ext cx="1362833" cy="282263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85" y="239896"/>
            <a:ext cx="2315375" cy="1030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Straight Connector 44"/>
          <p:cNvCxnSpPr/>
          <p:nvPr/>
        </p:nvCxnSpPr>
        <p:spPr>
          <a:xfrm>
            <a:off x="237818" y="1160504"/>
            <a:ext cx="12854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7" name="Picture 2" descr="A imagem pode conter: 7 pessoas, pessoas sorrindo, pessoas em pé e barba">
            <a:extLst>
              <a:ext uri="{FF2B5EF4-FFF2-40B4-BE49-F238E27FC236}">
                <a16:creationId xmlns:a16="http://schemas.microsoft.com/office/drawing/2014/main" xmlns="" id="{8E2DC164-D309-4587-9124-E2A2A069D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018" y="3583576"/>
            <a:ext cx="2025861" cy="1416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461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$ 6.836,59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CARLOS H.</a:t>
            </a:r>
          </a:p>
          <a:p>
            <a:r>
              <a:rPr lang="pt-BR" sz="1400" b="1" dirty="0" smtClean="0">
                <a:latin typeface="+mj-lt"/>
                <a:cs typeface="Open Sans SemiBold"/>
              </a:rPr>
              <a:t>OLÍMPIO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4" name="Picture 23" descr="A imagem pode conter: 2 pessoas, pessoas sorrindo, pessoas em pé e texto">
            <a:extLst>
              <a:ext uri="{FF2B5EF4-FFF2-40B4-BE49-F238E27FC236}">
                <a16:creationId xmlns:a16="http://schemas.microsoft.com/office/drawing/2014/main" xmlns="" id="{4D9BD44A-3E47-42E4-857D-183470D884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9" t="21539" r="42974" b="47307"/>
          <a:stretch/>
        </p:blipFill>
        <p:spPr bwMode="auto">
          <a:xfrm>
            <a:off x="139396" y="1672505"/>
            <a:ext cx="713866" cy="67713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39" y="4200071"/>
            <a:ext cx="1946126" cy="752502"/>
          </a:xfrm>
          <a:prstGeom prst="rect">
            <a:avLst/>
          </a:prstGeom>
        </p:spPr>
      </p:pic>
      <p:pic>
        <p:nvPicPr>
          <p:cNvPr id="29" name="Imagem 2">
            <a:extLst>
              <a:ext uri="{FF2B5EF4-FFF2-40B4-BE49-F238E27FC236}">
                <a16:creationId xmlns:a16="http://schemas.microsoft.com/office/drawing/2014/main" xmlns="" id="{7FDBBCAE-57B6-40FF-9C97-778BB2F920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1" t="2460" r="28852" b="2208"/>
          <a:stretch/>
        </p:blipFill>
        <p:spPr>
          <a:xfrm>
            <a:off x="4091215" y="168321"/>
            <a:ext cx="3053974" cy="3887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Imagem 7">
            <a:extLst>
              <a:ext uri="{FF2B5EF4-FFF2-40B4-BE49-F238E27FC236}">
                <a16:creationId xmlns:a16="http://schemas.microsoft.com/office/drawing/2014/main" xmlns="" id="{F9F30750-B220-426F-B0B9-E547CEF2F8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9" t="2693" r="28796"/>
          <a:stretch/>
        </p:blipFill>
        <p:spPr>
          <a:xfrm>
            <a:off x="6309139" y="1217434"/>
            <a:ext cx="2496122" cy="3599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95"/>
          <a:stretch/>
        </p:blipFill>
        <p:spPr bwMode="auto">
          <a:xfrm>
            <a:off x="208939" y="168321"/>
            <a:ext cx="2807888" cy="811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/>
          <p:cNvCxnSpPr/>
          <p:nvPr/>
        </p:nvCxnSpPr>
        <p:spPr>
          <a:xfrm>
            <a:off x="776961" y="731155"/>
            <a:ext cx="165418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6" descr="A imagem pode conter: 9 pessoas, pessoas sorrindo, pessoas em pÃ©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04" y="1603410"/>
            <a:ext cx="1989950" cy="1492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A imagem pode conter: 2 pessoas, pessoas sorrindo, text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143" y="3567679"/>
            <a:ext cx="2009711" cy="1264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81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9-11-29 às 13.55.01.png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28" t="12346" b="15309"/>
          <a:stretch/>
        </p:blipFill>
        <p:spPr>
          <a:xfrm>
            <a:off x="-28324" y="0"/>
            <a:ext cx="9172324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85466" y="116989"/>
            <a:ext cx="25061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9BBB59"/>
                </a:solidFill>
              </a:rPr>
              <a:t>PUBLICADORES:</a:t>
            </a:r>
          </a:p>
          <a:p>
            <a:endParaRPr lang="pt-BR" dirty="0" smtClean="0">
              <a:solidFill>
                <a:srgbClr val="9BBB59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pt-BR" sz="1200" dirty="0" smtClean="0">
                <a:solidFill>
                  <a:srgbClr val="9BBB59"/>
                </a:solidFill>
              </a:rPr>
              <a:t>São pautados por políticos e influenciadores;</a:t>
            </a:r>
          </a:p>
          <a:p>
            <a:pPr marL="171450" indent="-171450">
              <a:buFont typeface="Arial"/>
              <a:buChar char="•"/>
            </a:pPr>
            <a:r>
              <a:rPr lang="pt-BR" sz="1200" dirty="0" smtClean="0">
                <a:solidFill>
                  <a:srgbClr val="9BBB59"/>
                </a:solidFill>
              </a:rPr>
              <a:t>Participam do “movimento de manada”;</a:t>
            </a:r>
          </a:p>
          <a:p>
            <a:pPr marL="171450" indent="-171450">
              <a:buFont typeface="Arial"/>
              <a:buChar char="•"/>
            </a:pPr>
            <a:r>
              <a:rPr lang="pt-BR" dirty="0" smtClean="0"/>
              <a:t>Muitos são perfis falsos</a:t>
            </a:r>
            <a:r>
              <a:rPr lang="pt-BR" sz="1200" dirty="0" smtClean="0">
                <a:solidFill>
                  <a:srgbClr val="9BBB59"/>
                </a:solidFill>
              </a:rPr>
              <a:t>, para dificultar responsabilização por conteúdos falsos;</a:t>
            </a:r>
          </a:p>
          <a:p>
            <a:pPr marL="171450" indent="-171450">
              <a:buFont typeface="Arial"/>
              <a:buChar char="•"/>
            </a:pPr>
            <a:r>
              <a:rPr lang="pt-BR" sz="1200" dirty="0" smtClean="0">
                <a:solidFill>
                  <a:srgbClr val="9BBB59"/>
                </a:solidFill>
              </a:rPr>
              <a:t>Alguns usados por assessores parlamentares.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29161" y="620140"/>
            <a:ext cx="10004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opropriopontes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7033" y="1070696"/>
            <a:ext cx="9114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silviogrimaldo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08276" y="321734"/>
            <a:ext cx="9743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taiguara_sousa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26526" y="2417593"/>
            <a:ext cx="6126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clawild1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66271" y="2171372"/>
            <a:ext cx="6774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filipitrielli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78926" y="2569993"/>
            <a:ext cx="877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flaviomorgen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26526" y="1672517"/>
            <a:ext cx="844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FF0000"/>
                </a:solidFill>
              </a:rPr>
              <a:t>flaviogordon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5185" y="2663814"/>
            <a:ext cx="111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leandroruschel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9067" y="470940"/>
            <a:ext cx="1073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oproprioolavo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8501" y="1426296"/>
            <a:ext cx="107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0000"/>
                </a:solidFill>
              </a:rPr>
              <a:t>allanter</a:t>
            </a:r>
            <a:r>
              <a:rPr lang="en-US" sz="1200" dirty="0" err="1">
                <a:solidFill>
                  <a:srgbClr val="FF0000"/>
                </a:solidFill>
              </a:rPr>
              <a:t>c</a:t>
            </a:r>
            <a:r>
              <a:rPr lang="en-US" sz="1200" dirty="0" err="1" smtClean="0">
                <a:solidFill>
                  <a:srgbClr val="FF0000"/>
                </a:solidFill>
              </a:rPr>
              <a:t>alivre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89400" y="1422402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bolsonarosp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3014133" y="841072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carlazambelli17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089397" y="4216417"/>
            <a:ext cx="1150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jairbolsonaro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2083167" y="2069763"/>
            <a:ext cx="1201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abrahanweint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2845168" y="1583903"/>
            <a:ext cx="1063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danielpmerj</a:t>
            </a:r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3141694" y="2377539"/>
            <a:ext cx="716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biakicis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2337045" y="780579"/>
            <a:ext cx="775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9BBB59"/>
                </a:solidFill>
              </a:rPr>
              <a:t>terçalivre</a:t>
            </a:r>
            <a:endParaRPr lang="en-US" sz="1200" dirty="0">
              <a:solidFill>
                <a:srgbClr val="9BBB59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65185" y="1306904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rgbClr val="9BBB59"/>
                </a:solidFill>
              </a:rPr>
              <a:t>l</a:t>
            </a:r>
            <a:r>
              <a:rPr lang="en-US" sz="1200" dirty="0" err="1" smtClean="0">
                <a:solidFill>
                  <a:srgbClr val="9BBB59"/>
                </a:solidFill>
              </a:rPr>
              <a:t>ets_dex</a:t>
            </a:r>
            <a:endParaRPr lang="en-US" sz="1200" dirty="0">
              <a:solidFill>
                <a:srgbClr val="9BBB5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06218" y="4430551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GRANDE MÍDIA</a:t>
            </a:r>
            <a:endParaRPr lang="en-US" sz="1200" dirty="0">
              <a:solidFill>
                <a:srgbClr val="3366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39509" y="1414019"/>
            <a:ext cx="84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WWF</a:t>
            </a:r>
          </a:p>
          <a:p>
            <a:pPr algn="ctr"/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DiCaprio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20067" y="811357"/>
            <a:ext cx="9562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rgbClr val="9BBB59"/>
                </a:solidFill>
              </a:rPr>
              <a:t>b</a:t>
            </a:r>
            <a:r>
              <a:rPr lang="en-US" sz="1000" dirty="0" err="1" smtClean="0">
                <a:solidFill>
                  <a:srgbClr val="9BBB59"/>
                </a:solidFill>
              </a:rPr>
              <a:t>rasil_paralelo</a:t>
            </a:r>
            <a:endParaRPr lang="en-US" sz="1000" dirty="0">
              <a:solidFill>
                <a:srgbClr val="9BBB59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656049" y="1314615"/>
            <a:ext cx="6831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9BBB59"/>
                </a:solidFill>
              </a:rPr>
              <a:t>criticanac</a:t>
            </a:r>
            <a:endParaRPr lang="en-US" sz="1000" dirty="0">
              <a:solidFill>
                <a:srgbClr val="9BBB59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59634" y="2536125"/>
            <a:ext cx="634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9BBB59"/>
                </a:solidFill>
              </a:rPr>
              <a:t>sensoinc</a:t>
            </a:r>
            <a:endParaRPr lang="en-US" sz="1000" dirty="0">
              <a:solidFill>
                <a:srgbClr val="9BBB59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60004" y="2741393"/>
            <a:ext cx="1003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9BBB59"/>
                </a:solidFill>
              </a:rPr>
              <a:t>conexaopolitica</a:t>
            </a:r>
            <a:endParaRPr lang="en-US" sz="1000" dirty="0">
              <a:solidFill>
                <a:srgbClr val="9BBB59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67290" y="2864503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9BBB59"/>
                </a:solidFill>
              </a:rPr>
              <a:t>belinhapoodlebr</a:t>
            </a:r>
            <a:endParaRPr lang="en-US" sz="1000" dirty="0">
              <a:solidFill>
                <a:srgbClr val="9BBB59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70969" y="1094977"/>
            <a:ext cx="709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9BBB59"/>
                </a:solidFill>
              </a:rPr>
              <a:t>bolsoneas</a:t>
            </a:r>
            <a:endParaRPr lang="en-US" sz="1000" dirty="0">
              <a:solidFill>
                <a:srgbClr val="9BBB59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70015" y="2556567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PERFIS OFICIAIS</a:t>
            </a:r>
            <a:endParaRPr lang="en-US" sz="1200" dirty="0">
              <a:solidFill>
                <a:srgbClr val="3366FF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412200" y="1988992"/>
            <a:ext cx="684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9BBB59"/>
                </a:solidFill>
              </a:rPr>
              <a:t>isentoes2</a:t>
            </a:r>
            <a:endParaRPr lang="en-US" sz="1000" dirty="0">
              <a:solidFill>
                <a:srgbClr val="9BBB59"/>
              </a:solidFill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4595493" y="1875684"/>
            <a:ext cx="927694" cy="23407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59" idx="2"/>
          </p:cNvCxnSpPr>
          <p:nvPr/>
        </p:nvCxnSpPr>
        <p:spPr>
          <a:xfrm flipV="1">
            <a:off x="5663614" y="460233"/>
            <a:ext cx="8450" cy="953786"/>
          </a:xfrm>
          <a:prstGeom prst="line">
            <a:avLst/>
          </a:prstGeom>
          <a:ln>
            <a:solidFill>
              <a:srgbClr val="3366FF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180057" y="183234"/>
            <a:ext cx="984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Alvo</a:t>
            </a:r>
            <a:r>
              <a:rPr lang="en-US" sz="1200" dirty="0" smtClean="0">
                <a:solidFill>
                  <a:srgbClr val="0000FF"/>
                </a:solidFill>
              </a:rPr>
              <a:t> da </a:t>
            </a:r>
            <a:r>
              <a:rPr lang="en-US" sz="1200" dirty="0" err="1" smtClean="0">
                <a:solidFill>
                  <a:srgbClr val="0000FF"/>
                </a:solidFill>
              </a:rPr>
              <a:t>vez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H="1">
            <a:off x="3334309" y="4216417"/>
            <a:ext cx="1261184" cy="214134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5171748" y="1564798"/>
            <a:ext cx="221519" cy="1149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617960" y="1891680"/>
            <a:ext cx="900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douglasgarcia</a:t>
            </a:r>
            <a:endParaRPr lang="en-US" sz="1000" dirty="0"/>
          </a:p>
        </p:txBody>
      </p:sp>
      <p:sp>
        <p:nvSpPr>
          <p:cNvPr id="63" name="TextBox 62"/>
          <p:cNvSpPr txBox="1"/>
          <p:nvPr/>
        </p:nvSpPr>
        <p:spPr>
          <a:xfrm>
            <a:off x="3014133" y="1414019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carlosjordy</a:t>
            </a:r>
            <a:endParaRPr lang="en-US" sz="1000" dirty="0"/>
          </a:p>
        </p:txBody>
      </p:sp>
      <p:sp>
        <p:nvSpPr>
          <p:cNvPr id="64" name="TextBox 63"/>
          <p:cNvSpPr txBox="1"/>
          <p:nvPr/>
        </p:nvSpPr>
        <p:spPr>
          <a:xfrm>
            <a:off x="2323230" y="1753180"/>
            <a:ext cx="7806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caroldetoni</a:t>
            </a:r>
            <a:endParaRPr lang="en-US" sz="1000" dirty="0"/>
          </a:p>
        </p:txBody>
      </p:sp>
      <p:sp>
        <p:nvSpPr>
          <p:cNvPr id="65" name="TextBox 64"/>
          <p:cNvSpPr txBox="1"/>
          <p:nvPr/>
        </p:nvSpPr>
        <p:spPr>
          <a:xfrm>
            <a:off x="3386905" y="1796726"/>
            <a:ext cx="821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filipebarrost</a:t>
            </a:r>
            <a:endParaRPr lang="en-US" sz="1000" dirty="0"/>
          </a:p>
        </p:txBody>
      </p:sp>
      <p:sp>
        <p:nvSpPr>
          <p:cNvPr id="66" name="TextBox 65"/>
          <p:cNvSpPr txBox="1"/>
          <p:nvPr/>
        </p:nvSpPr>
        <p:spPr>
          <a:xfrm>
            <a:off x="1949433" y="1223096"/>
            <a:ext cx="8791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000000"/>
                </a:solidFill>
              </a:rPr>
              <a:t>carteiroreaca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408040" y="2152552"/>
            <a:ext cx="9192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depheliolopes</a:t>
            </a:r>
            <a:endParaRPr lang="en-US" sz="1000" dirty="0"/>
          </a:p>
        </p:txBody>
      </p:sp>
      <p:sp>
        <p:nvSpPr>
          <p:cNvPr id="68" name="TextBox 67"/>
          <p:cNvSpPr txBox="1"/>
          <p:nvPr/>
        </p:nvSpPr>
        <p:spPr>
          <a:xfrm>
            <a:off x="2373913" y="2323772"/>
            <a:ext cx="887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somosaliança</a:t>
            </a:r>
            <a:endParaRPr lang="en-US" sz="1000" dirty="0"/>
          </a:p>
        </p:txBody>
      </p:sp>
      <p:sp>
        <p:nvSpPr>
          <p:cNvPr id="45" name="TextBox 44"/>
          <p:cNvSpPr txBox="1"/>
          <p:nvPr/>
        </p:nvSpPr>
        <p:spPr>
          <a:xfrm>
            <a:off x="0" y="0"/>
            <a:ext cx="155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 teia em 24 horas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42552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$ 7.338,01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DYLAN</a:t>
            </a:r>
          </a:p>
          <a:p>
            <a:r>
              <a:rPr lang="pt-BR" sz="1400" b="1" dirty="0" smtClean="0">
                <a:latin typeface="+mj-lt"/>
                <a:cs typeface="Open Sans SemiBold"/>
              </a:rPr>
              <a:t>DANTAS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1" name="Picture 2" descr="A imagem pode conter: 1 pessoa">
            <a:extLst>
              <a:ext uri="{FF2B5EF4-FFF2-40B4-BE49-F238E27FC236}">
                <a16:creationId xmlns:a16="http://schemas.microsoft.com/office/drawing/2014/main" xmlns="" id="{9AA06F22-DE53-4F08-B60F-78430E216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4" y="1577275"/>
            <a:ext cx="790368" cy="79036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3" y="4209143"/>
            <a:ext cx="2035378" cy="785327"/>
          </a:xfrm>
          <a:prstGeom prst="rect">
            <a:avLst/>
          </a:prstGeom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551" y="1300419"/>
            <a:ext cx="3090949" cy="3727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4111"/>
          <a:stretch/>
        </p:blipFill>
        <p:spPr bwMode="auto">
          <a:xfrm>
            <a:off x="5324155" y="1955593"/>
            <a:ext cx="3464074" cy="2669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Straight Connector 31"/>
          <p:cNvCxnSpPr/>
          <p:nvPr/>
        </p:nvCxnSpPr>
        <p:spPr>
          <a:xfrm>
            <a:off x="5420202" y="2634356"/>
            <a:ext cx="18694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2433551" y="4853338"/>
            <a:ext cx="2047735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715" y="159215"/>
            <a:ext cx="4572557" cy="1418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7"/>
          <a:srcRect b="27936"/>
          <a:stretch/>
        </p:blipFill>
        <p:spPr>
          <a:xfrm>
            <a:off x="219252" y="159215"/>
            <a:ext cx="2158272" cy="1136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1" name="Straight Connector 40"/>
          <p:cNvCxnSpPr/>
          <p:nvPr/>
        </p:nvCxnSpPr>
        <p:spPr>
          <a:xfrm>
            <a:off x="633806" y="629128"/>
            <a:ext cx="141916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2712952" y="1461335"/>
            <a:ext cx="1078906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880748" y="397249"/>
            <a:ext cx="144203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75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$ 7.699,70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1" y="4178299"/>
            <a:ext cx="1987153" cy="720272"/>
          </a:xfrm>
          <a:prstGeom prst="rect">
            <a:avLst/>
          </a:prstGeom>
        </p:spPr>
      </p:pic>
      <p:pic>
        <p:nvPicPr>
          <p:cNvPr id="24" name="Imagem 1">
            <a:extLst>
              <a:ext uri="{FF2B5EF4-FFF2-40B4-BE49-F238E27FC236}">
                <a16:creationId xmlns:a16="http://schemas.microsoft.com/office/drawing/2014/main" xmlns="" id="{5FE268BF-DCB3-4126-B89B-8C7F8A3EB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5" y="1639167"/>
            <a:ext cx="705297" cy="71940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5" name="TextBox 24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JHONATAN VALENCIO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398" y="175399"/>
            <a:ext cx="3498245" cy="1831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061" y="1639167"/>
            <a:ext cx="3320397" cy="2549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570" y="2587978"/>
            <a:ext cx="3160959" cy="2176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Oval 37"/>
          <p:cNvSpPr/>
          <p:nvPr/>
        </p:nvSpPr>
        <p:spPr>
          <a:xfrm>
            <a:off x="3314398" y="3525664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667061" y="1773064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314398" y="1809524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 t="45938" r="2258"/>
          <a:stretch/>
        </p:blipFill>
        <p:spPr bwMode="auto">
          <a:xfrm>
            <a:off x="104475" y="244928"/>
            <a:ext cx="2662311" cy="626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Straight Connector 42"/>
          <p:cNvCxnSpPr/>
          <p:nvPr/>
        </p:nvCxnSpPr>
        <p:spPr>
          <a:xfrm>
            <a:off x="1304647" y="595154"/>
            <a:ext cx="66764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853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$ 6.318,07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LILIAN GOULART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30" y="4322516"/>
            <a:ext cx="1992730" cy="700614"/>
          </a:xfrm>
          <a:prstGeom prst="rect">
            <a:avLst/>
          </a:prstGeom>
        </p:spPr>
      </p:pic>
      <p:pic>
        <p:nvPicPr>
          <p:cNvPr id="26" name="Picture 2" descr="A imagem pode conter: 1 pessoa, sorrindo">
            <a:extLst>
              <a:ext uri="{FF2B5EF4-FFF2-40B4-BE49-F238E27FC236}">
                <a16:creationId xmlns:a16="http://schemas.microsoft.com/office/drawing/2014/main" xmlns="" id="{9F0CC715-8B0C-4E42-B02A-C9E75EB15A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8" r="30273" b="50000"/>
          <a:stretch/>
        </p:blipFill>
        <p:spPr bwMode="auto">
          <a:xfrm>
            <a:off x="96529" y="1638299"/>
            <a:ext cx="747719" cy="74141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649" y="316858"/>
            <a:ext cx="2758994" cy="3725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575" y="2677282"/>
            <a:ext cx="2942354" cy="2345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94" y="180740"/>
            <a:ext cx="3046977" cy="1865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val 30"/>
          <p:cNvSpPr/>
          <p:nvPr/>
        </p:nvSpPr>
        <p:spPr>
          <a:xfrm>
            <a:off x="3269040" y="437767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716511" y="232403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06482" y="2749117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04" y="107466"/>
            <a:ext cx="2624043" cy="11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Straight Connector 35"/>
          <p:cNvCxnSpPr/>
          <p:nvPr/>
        </p:nvCxnSpPr>
        <p:spPr>
          <a:xfrm>
            <a:off x="659608" y="915569"/>
            <a:ext cx="16471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387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$ 11.674,67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LUCAS</a:t>
            </a:r>
          </a:p>
          <a:p>
            <a:r>
              <a:rPr lang="pt-BR" sz="1400" b="1" dirty="0" smtClean="0">
                <a:latin typeface="+mj-lt"/>
                <a:cs typeface="Open Sans SemiBold"/>
              </a:rPr>
              <a:t>REIS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9" y="4172857"/>
            <a:ext cx="1975875" cy="750660"/>
          </a:xfrm>
          <a:prstGeom prst="rect">
            <a:avLst/>
          </a:prstGeom>
        </p:spPr>
      </p:pic>
      <p:pic>
        <p:nvPicPr>
          <p:cNvPr id="20" name="Picture 2" descr="A imagem pode conter: 2 pessoas, barba e texto">
            <a:extLst>
              <a:ext uri="{FF2B5EF4-FFF2-40B4-BE49-F238E27FC236}">
                <a16:creationId xmlns:a16="http://schemas.microsoft.com/office/drawing/2014/main" xmlns="" id="{E6B334A3-D9D9-4517-BA48-2C4368976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0" y="1641931"/>
            <a:ext cx="707572" cy="7075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315" y="1007015"/>
            <a:ext cx="2610388" cy="2921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814" y="471714"/>
            <a:ext cx="2842031" cy="3077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318" y="2540452"/>
            <a:ext cx="2175994" cy="2512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24"/>
          <p:cNvSpPr/>
          <p:nvPr/>
        </p:nvSpPr>
        <p:spPr>
          <a:xfrm>
            <a:off x="6244029" y="1075401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028252" y="4693084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162814" y="163937"/>
            <a:ext cx="3020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 smtClean="0">
                <a:solidFill>
                  <a:srgbClr val="FF0000"/>
                </a:solidFill>
                <a:latin typeface="+mj-lt"/>
                <a:cs typeface="Open Sans Light"/>
              </a:rPr>
              <a:t>Incitação ao crime de terrorismo:</a:t>
            </a:r>
            <a:endParaRPr lang="pt-BR" sz="1400" i="1" dirty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  <p:pic>
        <p:nvPicPr>
          <p:cNvPr id="28" name="Imagem 1">
            <a:extLst>
              <a:ext uri="{FF2B5EF4-FFF2-40B4-BE49-F238E27FC236}">
                <a16:creationId xmlns:a16="http://schemas.microsoft.com/office/drawing/2014/main" xmlns="" id="{6F313B4D-4171-45ED-A3BE-8DCB92F88F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31" y="191142"/>
            <a:ext cx="2470684" cy="1219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9436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$ 6.836,59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MAICON</a:t>
            </a:r>
          </a:p>
          <a:p>
            <a:r>
              <a:rPr lang="pt-BR" sz="1400" b="1" dirty="0" smtClean="0">
                <a:latin typeface="+mj-lt"/>
                <a:cs typeface="Open Sans SemiBold"/>
              </a:rPr>
              <a:t>TROPIANO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pic>
        <p:nvPicPr>
          <p:cNvPr id="20" name="Picture 2" descr="A imagem pode conter: 2 pessoas, barba e texto">
            <a:extLst>
              <a:ext uri="{FF2B5EF4-FFF2-40B4-BE49-F238E27FC236}">
                <a16:creationId xmlns:a16="http://schemas.microsoft.com/office/drawing/2014/main" xmlns="" id="{E6B334A3-D9D9-4517-BA48-2C4368976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0" y="1641931"/>
            <a:ext cx="707572" cy="70757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30" y="4154713"/>
            <a:ext cx="1992729" cy="7726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11286" y="9434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094" y="196975"/>
            <a:ext cx="3076433" cy="2896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m 2">
            <a:extLst>
              <a:ext uri="{FF2B5EF4-FFF2-40B4-BE49-F238E27FC236}">
                <a16:creationId xmlns:a16="http://schemas.microsoft.com/office/drawing/2014/main" xmlns="" id="{0511F665-12DF-4DF9-9417-F670D2E785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4" t="3182" r="48695" b="14795"/>
          <a:stretch/>
        </p:blipFill>
        <p:spPr>
          <a:xfrm>
            <a:off x="3721676" y="466787"/>
            <a:ext cx="1999477" cy="2836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970" y="2722078"/>
            <a:ext cx="2993183" cy="1940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m 6">
            <a:extLst>
              <a:ext uri="{FF2B5EF4-FFF2-40B4-BE49-F238E27FC236}">
                <a16:creationId xmlns:a16="http://schemas.microsoft.com/office/drawing/2014/main" xmlns="" id="{3DF78074-1742-492F-AFC0-DF1E7A4696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1359" y="2467882"/>
            <a:ext cx="3127856" cy="1686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/>
          <a:srcRect t="30947"/>
          <a:stretch/>
        </p:blipFill>
        <p:spPr>
          <a:xfrm>
            <a:off x="315685" y="196975"/>
            <a:ext cx="2151744" cy="1178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1" name="Straight Connector 30"/>
          <p:cNvCxnSpPr/>
          <p:nvPr/>
        </p:nvCxnSpPr>
        <p:spPr>
          <a:xfrm>
            <a:off x="333827" y="484929"/>
            <a:ext cx="160644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97114" y="721756"/>
            <a:ext cx="13752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596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2202777" y="0"/>
            <a:ext cx="0" cy="51435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2722078"/>
            <a:ext cx="23067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Light"/>
              </a:rPr>
              <a:t>Lotação:</a:t>
            </a:r>
          </a:p>
          <a:p>
            <a:r>
              <a:rPr lang="pt-BR" sz="1400" dirty="0" smtClean="0">
                <a:latin typeface="+mj-lt"/>
                <a:cs typeface="Open Sans Light"/>
              </a:rPr>
              <a:t>Gabinete Dep. Douglas Garcia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r>
              <a:rPr lang="pt-BR" sz="1400" b="1" dirty="0" smtClean="0">
                <a:latin typeface="+mj-lt"/>
                <a:cs typeface="Open Sans Light"/>
              </a:rPr>
              <a:t>Remuneração:</a:t>
            </a:r>
          </a:p>
          <a:p>
            <a:r>
              <a:rPr lang="pt-BR" sz="1400" dirty="0" err="1" smtClean="0">
                <a:latin typeface="+mj-lt"/>
                <a:cs typeface="Open Sans Light"/>
              </a:rPr>
              <a:t>R</a:t>
            </a:r>
            <a:r>
              <a:rPr lang="pt-BR" sz="1400" dirty="0" smtClean="0">
                <a:latin typeface="+mj-lt"/>
                <a:cs typeface="Open Sans Light"/>
              </a:rPr>
              <a:t>$ 6.836,59</a:t>
            </a:r>
          </a:p>
          <a:p>
            <a:endParaRPr lang="pt-BR" sz="1400" dirty="0">
              <a:latin typeface="+mj-lt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0532" y="1513775"/>
            <a:ext cx="1208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+mj-lt"/>
                <a:cs typeface="Open Sans SemiBold"/>
              </a:rPr>
              <a:t>MATHEUS GALDINO</a:t>
            </a:r>
            <a:endParaRPr lang="pt-BR" sz="1400" b="1" dirty="0">
              <a:latin typeface="+mj-lt"/>
              <a:cs typeface="Open Sans SemiBold"/>
            </a:endParaRPr>
          </a:p>
          <a:p>
            <a:r>
              <a:rPr lang="pt-BR" sz="1400" dirty="0" smtClean="0">
                <a:latin typeface="+mj-lt"/>
                <a:cs typeface="Open Sans SemiBold"/>
              </a:rPr>
              <a:t>Movimento Conservador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11286" y="9434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30" y="4209144"/>
            <a:ext cx="1971471" cy="739302"/>
          </a:xfrm>
          <a:prstGeom prst="rect">
            <a:avLst/>
          </a:prstGeom>
        </p:spPr>
      </p:pic>
      <p:pic>
        <p:nvPicPr>
          <p:cNvPr id="24" name="Picture 2" descr="A imagem pode conter: 1 pessoa, sorrindo">
            <a:extLst>
              <a:ext uri="{FF2B5EF4-FFF2-40B4-BE49-F238E27FC236}">
                <a16:creationId xmlns:a16="http://schemas.microsoft.com/office/drawing/2014/main" xmlns="" id="{16B184EE-9D58-43CE-90CE-2EC757A12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7" y="1633601"/>
            <a:ext cx="721229" cy="721229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1">
            <a:extLst>
              <a:ext uri="{FF2B5EF4-FFF2-40B4-BE49-F238E27FC236}">
                <a16:creationId xmlns:a16="http://schemas.microsoft.com/office/drawing/2014/main" xmlns="" id="{E0BF2D3B-E645-40BD-989D-B1AF705BE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87" y="140105"/>
            <a:ext cx="3370798" cy="1163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399" y="1104830"/>
            <a:ext cx="2639741" cy="3173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00" y="2590785"/>
            <a:ext cx="2844818" cy="1941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m 2">
            <a:extLst>
              <a:ext uri="{FF2B5EF4-FFF2-40B4-BE49-F238E27FC236}">
                <a16:creationId xmlns:a16="http://schemas.microsoft.com/office/drawing/2014/main" xmlns="" id="{DBF957A4-D4E3-4563-B2B1-F9DAA9F186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100" y="930417"/>
            <a:ext cx="2705773" cy="1406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Oval 25"/>
          <p:cNvSpPr/>
          <p:nvPr/>
        </p:nvSpPr>
        <p:spPr>
          <a:xfrm>
            <a:off x="2823859" y="1206210"/>
            <a:ext cx="1605817" cy="231879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22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14500" y="1351642"/>
            <a:ext cx="57246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FF0000"/>
                </a:solidFill>
                <a:latin typeface="+mj-lt"/>
                <a:cs typeface="Open Sans Light"/>
              </a:rPr>
              <a:t>CRIME</a:t>
            </a:r>
            <a:r>
              <a:rPr lang="pt-BR" sz="6600" b="1" dirty="0" smtClean="0">
                <a:solidFill>
                  <a:srgbClr val="3366FF"/>
                </a:solidFill>
                <a:latin typeface="+mj-lt"/>
                <a:cs typeface="Open Sans Light"/>
              </a:rPr>
              <a:t> </a:t>
            </a:r>
            <a:r>
              <a:rPr lang="pt-BR" sz="6600" b="1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Open Sans Light"/>
              </a:rPr>
              <a:t>VIRTUAL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3511" y="2311397"/>
            <a:ext cx="57181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7F7F7F"/>
                </a:solidFill>
                <a:latin typeface="+mj-lt"/>
                <a:cs typeface="Open Sans Light"/>
              </a:rPr>
              <a:t>CONSEQUÊNCIAS</a:t>
            </a:r>
            <a:r>
              <a:rPr lang="pt-BR" sz="4400" b="1" dirty="0" smtClean="0">
                <a:solidFill>
                  <a:srgbClr val="3366FF"/>
                </a:solidFill>
                <a:latin typeface="+mj-lt"/>
                <a:cs typeface="Open Sans Light"/>
              </a:rPr>
              <a:t> </a:t>
            </a:r>
            <a:r>
              <a:rPr lang="pt-BR" sz="4400" b="1" dirty="0" smtClean="0">
                <a:solidFill>
                  <a:srgbClr val="FF0000"/>
                </a:solidFill>
                <a:latin typeface="+mj-lt"/>
                <a:cs typeface="Open Sans Light"/>
              </a:rPr>
              <a:t>REAIS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841501" y="2383965"/>
            <a:ext cx="54937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877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8018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Ataques a Reputações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4" name="Imagem 2">
            <a:extLst>
              <a:ext uri="{FF2B5EF4-FFF2-40B4-BE49-F238E27FC236}">
                <a16:creationId xmlns:a16="http://schemas.microsoft.com/office/drawing/2014/main" xmlns="" id="{041B2ECC-3B4C-476B-8AD0-314B52CBBC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9" r="12654"/>
          <a:stretch/>
        </p:blipFill>
        <p:spPr>
          <a:xfrm>
            <a:off x="3147825" y="1251856"/>
            <a:ext cx="4745361" cy="3727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val 4"/>
          <p:cNvSpPr/>
          <p:nvPr/>
        </p:nvSpPr>
        <p:spPr>
          <a:xfrm>
            <a:off x="6054672" y="1623785"/>
            <a:ext cx="1748773" cy="535214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WhatsApp Image 2019-12-03 at 09.58.55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5" b="33510"/>
          <a:stretch/>
        </p:blipFill>
        <p:spPr>
          <a:xfrm>
            <a:off x="1420239" y="1623785"/>
            <a:ext cx="2761689" cy="3153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WhatsApp Image 2019-12-03 at 18.39.21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12797" b="15135"/>
          <a:stretch/>
        </p:blipFill>
        <p:spPr>
          <a:xfrm>
            <a:off x="125537" y="371278"/>
            <a:ext cx="1124856" cy="653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508880" y="307777"/>
            <a:ext cx="6740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 – Eduardo Gomes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acabou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de me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ligar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do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palácio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depois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passou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para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 EDUARDO, o 02.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ir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terça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com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dossiê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da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Joice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Graças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Muvuca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virei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best friend dos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homi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Joice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inimiga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número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1. As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volta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que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o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mundo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dá</a:t>
            </a:r>
            <a:r>
              <a:rPr lang="en-U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né!”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098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8018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Ataques a Reputações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4" name="Imagem 5">
            <a:extLst>
              <a:ext uri="{FF2B5EF4-FFF2-40B4-BE49-F238E27FC236}">
                <a16:creationId xmlns:a16="http://schemas.microsoft.com/office/drawing/2014/main" xmlns="" id="{D78BAB94-BD50-482A-BE30-73106A0E9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56" y="2685541"/>
            <a:ext cx="2780904" cy="2035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10">
            <a:extLst>
              <a:ext uri="{FF2B5EF4-FFF2-40B4-BE49-F238E27FC236}">
                <a16:creationId xmlns:a16="http://schemas.microsoft.com/office/drawing/2014/main" xmlns="" id="{919D1728-2FE0-4E49-AEF8-D18191F65A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6" r="10692"/>
          <a:stretch/>
        </p:blipFill>
        <p:spPr>
          <a:xfrm>
            <a:off x="5213561" y="628241"/>
            <a:ext cx="2762039" cy="1461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13">
            <a:extLst>
              <a:ext uri="{FF2B5EF4-FFF2-40B4-BE49-F238E27FC236}">
                <a16:creationId xmlns:a16="http://schemas.microsoft.com/office/drawing/2014/main" xmlns="" id="{71F78600-99BD-48A1-8854-FC3768846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39" y="307777"/>
            <a:ext cx="2035703" cy="2669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14">
            <a:extLst>
              <a:ext uri="{FF2B5EF4-FFF2-40B4-BE49-F238E27FC236}">
                <a16:creationId xmlns:a16="http://schemas.microsoft.com/office/drawing/2014/main" xmlns="" id="{396F7C87-5064-4763-A196-B853EA549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2260" y="147633"/>
            <a:ext cx="1780646" cy="2422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Resultado de imagem para rodrigo maia não é brasileiro">
            <a:extLst>
              <a:ext uri="{FF2B5EF4-FFF2-40B4-BE49-F238E27FC236}">
                <a16:creationId xmlns:a16="http://schemas.microsoft.com/office/drawing/2014/main" xmlns="" id="{C1115CB0-3ABF-43AF-BBAB-C8F9EF62C2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56"/>
          <a:stretch/>
        </p:blipFill>
        <p:spPr bwMode="auto">
          <a:xfrm>
            <a:off x="5859008" y="2237824"/>
            <a:ext cx="2812724" cy="2312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1">
            <a:extLst>
              <a:ext uri="{FF2B5EF4-FFF2-40B4-BE49-F238E27FC236}">
                <a16:creationId xmlns:a16="http://schemas.microsoft.com/office/drawing/2014/main" xmlns="" id="{7C139BA1-34CF-411E-A900-7C41E05F9E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9803" y="2916116"/>
            <a:ext cx="2026205" cy="1982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3">
            <a:extLst>
              <a:ext uri="{FF2B5EF4-FFF2-40B4-BE49-F238E27FC236}">
                <a16:creationId xmlns:a16="http://schemas.microsoft.com/office/drawing/2014/main" xmlns="" id="{17F7B0C8-85FA-420F-BA0D-194DD7EE16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9684" y="1359036"/>
            <a:ext cx="2936594" cy="2033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0057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tura de Tela 2019-12-01 às 20.12.5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1" t="17460" r="23214" b="24162"/>
          <a:stretch/>
        </p:blipFill>
        <p:spPr>
          <a:xfrm>
            <a:off x="199577" y="2032005"/>
            <a:ext cx="4562928" cy="3002643"/>
          </a:xfrm>
          <a:prstGeom prst="rect">
            <a:avLst/>
          </a:prstGeom>
        </p:spPr>
      </p:pic>
      <p:pic>
        <p:nvPicPr>
          <p:cNvPr id="6" name="Picture 5" descr="Captura de Tela 2019-12-01 às 20.09.3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" t="17527" r="4475" b="17989"/>
          <a:stretch/>
        </p:blipFill>
        <p:spPr>
          <a:xfrm>
            <a:off x="4662715" y="307776"/>
            <a:ext cx="3918856" cy="16876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1929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Ataques a Vida Humana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5" name="Picture 4" descr="Captura de Tela 2019-12-01 às 20.05.03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4" t="60317" r="16931" b="18518"/>
          <a:stretch/>
        </p:blipFill>
        <p:spPr>
          <a:xfrm>
            <a:off x="3193142" y="2122713"/>
            <a:ext cx="5733143" cy="1088572"/>
          </a:xfrm>
          <a:prstGeom prst="rect">
            <a:avLst/>
          </a:prstGeom>
        </p:spPr>
      </p:pic>
      <p:pic>
        <p:nvPicPr>
          <p:cNvPr id="7" name="Picture 6" descr="Captura de Tela 2019-12-01 às 20.03.22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8" t="27160" r="42614" b="52028"/>
          <a:stretch/>
        </p:blipFill>
        <p:spPr>
          <a:xfrm>
            <a:off x="521226" y="517071"/>
            <a:ext cx="3456215" cy="1070429"/>
          </a:xfrm>
          <a:prstGeom prst="rect">
            <a:avLst/>
          </a:prstGeom>
        </p:spPr>
      </p:pic>
      <p:pic>
        <p:nvPicPr>
          <p:cNvPr id="9" name="Picture 8" descr="Captura de Tela 2019-12-01 às 20.15.3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60141" r="39419" b="15520"/>
          <a:stretch/>
        </p:blipFill>
        <p:spPr>
          <a:xfrm>
            <a:off x="4789714" y="3401786"/>
            <a:ext cx="3918857" cy="12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05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9-11-29 às 13.55.01.png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28" t="12346" b="15309"/>
          <a:stretch/>
        </p:blipFill>
        <p:spPr>
          <a:xfrm>
            <a:off x="-28324" y="0"/>
            <a:ext cx="9172324" cy="51435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829161" y="620140"/>
            <a:ext cx="10004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opropriopontes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7033" y="1070696"/>
            <a:ext cx="9114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silviogrimaldo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08276" y="321734"/>
            <a:ext cx="9743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taiguara_sousa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26526" y="2417593"/>
            <a:ext cx="6126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75000"/>
                  </a:schemeClr>
                </a:solidFill>
              </a:rPr>
              <a:t>clawild1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66271" y="2171372"/>
            <a:ext cx="6774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filipitrielli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78926" y="2569993"/>
            <a:ext cx="877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flaviomorgen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26526" y="1672517"/>
            <a:ext cx="844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flaviogordon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5185" y="2663814"/>
            <a:ext cx="111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bg1">
                    <a:lumMod val="75000"/>
                  </a:schemeClr>
                </a:solidFill>
              </a:rPr>
              <a:t>leandroruschel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9067" y="470940"/>
            <a:ext cx="1073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bg1">
                    <a:lumMod val="75000"/>
                  </a:schemeClr>
                </a:solidFill>
              </a:rPr>
              <a:t>oproprioolavo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8501" y="1426296"/>
            <a:ext cx="107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bg1">
                    <a:lumMod val="75000"/>
                  </a:schemeClr>
                </a:solidFill>
              </a:rPr>
              <a:t>allanter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c</a:t>
            </a:r>
            <a:r>
              <a:rPr lang="en-US" sz="1200" dirty="0" err="1" smtClean="0">
                <a:solidFill>
                  <a:schemeClr val="bg1">
                    <a:lumMod val="75000"/>
                  </a:schemeClr>
                </a:solidFill>
              </a:rPr>
              <a:t>alivre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14133" y="841072"/>
            <a:ext cx="13260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</a:rPr>
              <a:t>carlazambelli17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89397" y="4216417"/>
            <a:ext cx="1150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>
                    <a:lumMod val="75000"/>
                  </a:schemeClr>
                </a:solidFill>
              </a:rPr>
              <a:t>jairbolsonaro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83167" y="2069763"/>
            <a:ext cx="1201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>
                    <a:lumMod val="75000"/>
                  </a:schemeClr>
                </a:solidFill>
              </a:rPr>
              <a:t>abrahanweint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45168" y="1583903"/>
            <a:ext cx="1063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>
                    <a:lumMod val="75000"/>
                  </a:schemeClr>
                </a:solidFill>
              </a:rPr>
              <a:t>danielpmerj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41694" y="2377539"/>
            <a:ext cx="716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chemeClr val="bg1">
                    <a:lumMod val="75000"/>
                  </a:schemeClr>
                </a:solidFill>
              </a:rPr>
              <a:t>biakicis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37045" y="780579"/>
            <a:ext cx="7755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bg1">
                    <a:lumMod val="75000"/>
                  </a:schemeClr>
                </a:solidFill>
              </a:rPr>
              <a:t>terçalivre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65185" y="1306904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l</a:t>
            </a:r>
            <a:r>
              <a:rPr lang="en-US" sz="1200" dirty="0" err="1" smtClean="0">
                <a:solidFill>
                  <a:schemeClr val="bg1">
                    <a:lumMod val="75000"/>
                  </a:schemeClr>
                </a:solidFill>
              </a:rPr>
              <a:t>ets_dex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06218" y="4430551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GRANDE MÍDIA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39509" y="1414019"/>
            <a:ext cx="84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WWF</a:t>
            </a:r>
          </a:p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(</a:t>
            </a:r>
            <a:r>
              <a:rPr lang="en-US" sz="1200" dirty="0" err="1" smtClean="0">
                <a:solidFill>
                  <a:srgbClr val="3366FF"/>
                </a:solidFill>
              </a:rPr>
              <a:t>DiCaprio</a:t>
            </a:r>
            <a:r>
              <a:rPr lang="en-US" sz="1200" dirty="0" smtClean="0">
                <a:solidFill>
                  <a:srgbClr val="3366FF"/>
                </a:solidFill>
              </a:rPr>
              <a:t>)</a:t>
            </a:r>
            <a:endParaRPr lang="en-US" sz="1200" dirty="0">
              <a:solidFill>
                <a:srgbClr val="3366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20067" y="811357"/>
            <a:ext cx="9562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rasil_paralelo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656049" y="1314615"/>
            <a:ext cx="6831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criticanac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59634" y="2536125"/>
            <a:ext cx="634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sensoinc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60004" y="2741393"/>
            <a:ext cx="1003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conexaopolitica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67290" y="2864503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belinhapoodlebr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70969" y="1094977"/>
            <a:ext cx="709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</a:rPr>
              <a:t>bolsoneas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70015" y="2556567"/>
            <a:ext cx="1256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</a:rPr>
              <a:t>PERFIS OFICIAIS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412200" y="1988992"/>
            <a:ext cx="684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75000"/>
                  </a:schemeClr>
                </a:solidFill>
              </a:rPr>
              <a:t>isentoes2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1567290" y="1070697"/>
            <a:ext cx="4342443" cy="3359854"/>
          </a:xfrm>
          <a:prstGeom prst="line">
            <a:avLst/>
          </a:prstGeom>
          <a:ln w="28575" cmpd="sng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195937" y="3082240"/>
            <a:ext cx="1984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+mj-lt"/>
                <a:cs typeface="Open Sans Light"/>
              </a:rPr>
              <a:t>(VIDA REAL)</a:t>
            </a:r>
            <a:endParaRPr lang="pt-BR" sz="1600" dirty="0" smtClean="0">
              <a:latin typeface="+mj-lt"/>
              <a:cs typeface="Open Sans SemiBold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93933" y="480199"/>
            <a:ext cx="26500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@</a:t>
            </a:r>
            <a:r>
              <a:rPr lang="pt-BR" dirty="0" err="1" smtClean="0"/>
              <a:t>bolsoranorosp</a:t>
            </a:r>
            <a:r>
              <a:rPr lang="pt-BR" dirty="0" smtClean="0"/>
              <a:t> faz a conexão entre VIDA REAL e a BOLHA.</a:t>
            </a:r>
          </a:p>
          <a:p>
            <a:endParaRPr lang="pt-BR" dirty="0"/>
          </a:p>
          <a:p>
            <a:r>
              <a:rPr lang="pt-BR" dirty="0" smtClean="0"/>
              <a:t>Expansão para fora da bolha fica a cargo de robôs.</a:t>
            </a:r>
          </a:p>
        </p:txBody>
      </p:sp>
      <p:cxnSp>
        <p:nvCxnSpPr>
          <p:cNvPr id="56" name="Straight Connector 55"/>
          <p:cNvCxnSpPr>
            <a:stCxn id="42" idx="0"/>
            <a:endCxn id="57" idx="2"/>
          </p:cNvCxnSpPr>
          <p:nvPr/>
        </p:nvCxnSpPr>
        <p:spPr>
          <a:xfrm flipV="1">
            <a:off x="5663614" y="460233"/>
            <a:ext cx="8450" cy="953786"/>
          </a:xfrm>
          <a:prstGeom prst="line">
            <a:avLst/>
          </a:prstGeom>
          <a:ln>
            <a:solidFill>
              <a:srgbClr val="3366FF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180057" y="183234"/>
            <a:ext cx="984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(</a:t>
            </a:r>
            <a:r>
              <a:rPr lang="en-US" sz="1200" dirty="0" err="1" smtClean="0">
                <a:solidFill>
                  <a:srgbClr val="0000FF"/>
                </a:solidFill>
              </a:rPr>
              <a:t>Alvo</a:t>
            </a:r>
            <a:r>
              <a:rPr lang="en-US" sz="1200" dirty="0" smtClean="0">
                <a:solidFill>
                  <a:srgbClr val="0000FF"/>
                </a:solidFill>
              </a:rPr>
              <a:t> da </a:t>
            </a:r>
            <a:r>
              <a:rPr lang="en-US" sz="1200" dirty="0" err="1" smtClean="0">
                <a:solidFill>
                  <a:srgbClr val="0000FF"/>
                </a:solidFill>
              </a:rPr>
              <a:t>vez</a:t>
            </a:r>
            <a:r>
              <a:rPr lang="en-US" sz="1200" dirty="0" smtClean="0">
                <a:solidFill>
                  <a:srgbClr val="0000FF"/>
                </a:solidFill>
              </a:rPr>
              <a:t>)</a:t>
            </a:r>
            <a:endParaRPr lang="en-US" sz="1200" dirty="0">
              <a:solidFill>
                <a:srgbClr val="0000FF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4595493" y="1875684"/>
            <a:ext cx="927694" cy="2340733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endCxn id="67" idx="3"/>
          </p:cNvCxnSpPr>
          <p:nvPr/>
        </p:nvCxnSpPr>
        <p:spPr>
          <a:xfrm flipH="1">
            <a:off x="5126393" y="1560025"/>
            <a:ext cx="266875" cy="0"/>
          </a:xfrm>
          <a:prstGeom prst="line">
            <a:avLst/>
          </a:prstGeom>
          <a:ln w="28575" cmpd="sng"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3334309" y="4216417"/>
            <a:ext cx="1261184" cy="214134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617960" y="1891680"/>
            <a:ext cx="900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douglasgarcia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014133" y="1414019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carlosjordy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323230" y="1753180"/>
            <a:ext cx="7806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caroldetoni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386905" y="1796726"/>
            <a:ext cx="821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filipebarrost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949433" y="1223096"/>
            <a:ext cx="8791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carteiroreaca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08040" y="2152552"/>
            <a:ext cx="9192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65000"/>
                  </a:schemeClr>
                </a:solidFill>
              </a:rPr>
              <a:t>depheliolopes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659951" y="1359970"/>
            <a:ext cx="1466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3366FF"/>
                </a:solidFill>
              </a:rPr>
              <a:t>bolsonarosp</a:t>
            </a:r>
            <a:endParaRPr lang="en-US" sz="2000" dirty="0">
              <a:solidFill>
                <a:srgbClr val="3366FF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014133" y="962221"/>
            <a:ext cx="2473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+mj-lt"/>
                <a:cs typeface="Open Sans Light"/>
              </a:rPr>
              <a:t>(A BOLHA)</a:t>
            </a:r>
            <a:endParaRPr lang="pt-BR" sz="1600" dirty="0" smtClean="0">
              <a:latin typeface="+mj-lt"/>
              <a:cs typeface="Open Sans SemiBold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373913" y="2323772"/>
            <a:ext cx="887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rgbClr val="A6A6A6"/>
                </a:solidFill>
              </a:rPr>
              <a:t>somosaliança</a:t>
            </a:r>
            <a:endParaRPr lang="en-US" sz="1000" dirty="0">
              <a:solidFill>
                <a:srgbClr val="A6A6A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93933" y="3127788"/>
            <a:ext cx="26286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FF0000"/>
                </a:solidFill>
              </a:rPr>
              <a:t>30 MIL INTERAÇÕES</a:t>
            </a:r>
          </a:p>
          <a:p>
            <a:r>
              <a:rPr lang="pt-BR" sz="2800" dirty="0" smtClean="0">
                <a:solidFill>
                  <a:srgbClr val="FF0000"/>
                </a:solidFill>
              </a:rPr>
              <a:t>EM 24 HORAS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0" y="0"/>
            <a:ext cx="155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 teia em 24 horas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637874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26272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Ataques a Liberdade de Imprensa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8" name="WhatsApp Video 2019-12-02 at 10.01.4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8142" y="861787"/>
            <a:ext cx="6321985" cy="3552824"/>
          </a:xfrm>
          <a:prstGeom prst="rect">
            <a:avLst/>
          </a:prstGeom>
        </p:spPr>
      </p:pic>
      <p:pic>
        <p:nvPicPr>
          <p:cNvPr id="9" name="Imagem 7">
            <a:extLst>
              <a:ext uri="{FF2B5EF4-FFF2-40B4-BE49-F238E27FC236}">
                <a16:creationId xmlns="" xmlns:a16="http://schemas.microsoft.com/office/drawing/2014/main" id="{CBF04768-CB71-4812-822C-2468CF39C5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87" t="2722" r="1579" b="9358"/>
          <a:stretch/>
        </p:blipFill>
        <p:spPr>
          <a:xfrm>
            <a:off x="172358" y="1565150"/>
            <a:ext cx="2639786" cy="1487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172358" y="1062819"/>
            <a:ext cx="21849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exemplo da extrema esquerda…</a:t>
            </a:r>
            <a:endParaRPr lang="pt-BR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3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25963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Ataques a Democracia e a Justiça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358" y="4296719"/>
            <a:ext cx="6041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Open Sans Light"/>
              </a:rPr>
              <a:t>“SAPÃO”: Referência ao ministro Gilmar Mendes</a:t>
            </a:r>
          </a:p>
          <a:p>
            <a:pPr algn="r"/>
            <a:r>
              <a:rPr lang="pt-B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Open Sans Light"/>
              </a:rPr>
              <a:t>“ISENTÃO”: Referência a pessoas de direita que não apoiam Jair Bolsonaro</a:t>
            </a:r>
            <a:endParaRPr lang="pt-BR" sz="1400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Open Sans Light"/>
            </a:endParaRPr>
          </a:p>
        </p:txBody>
      </p:sp>
      <p:pic>
        <p:nvPicPr>
          <p:cNvPr id="10" name="WhatsApp Video 2019-12-02 at 17.04.5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358" y="399258"/>
            <a:ext cx="6295571" cy="3546801"/>
          </a:xfrm>
          <a:prstGeom prst="rect">
            <a:avLst/>
          </a:prstGeom>
        </p:spPr>
      </p:pic>
      <p:pic>
        <p:nvPicPr>
          <p:cNvPr id="7" name="Picture 6" descr="WhatsApp Image 2019-12-02 at 09.59.13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929" y="1277416"/>
            <a:ext cx="2110095" cy="3542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val 10"/>
          <p:cNvSpPr/>
          <p:nvPr/>
        </p:nvSpPr>
        <p:spPr>
          <a:xfrm>
            <a:off x="6638300" y="1295552"/>
            <a:ext cx="1256182" cy="24183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Elbow Connector 7"/>
          <p:cNvCxnSpPr/>
          <p:nvPr/>
        </p:nvCxnSpPr>
        <p:spPr>
          <a:xfrm rot="10800000">
            <a:off x="8064752" y="-1598129"/>
            <a:ext cx="654399" cy="270487"/>
          </a:xfrm>
          <a:prstGeom prst="bentConnector3">
            <a:avLst>
              <a:gd name="adj1" fmla="val 50000"/>
            </a:avLst>
          </a:prstGeom>
          <a:ln w="12700" cmpd="sng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721930" y="738664"/>
            <a:ext cx="18505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Carlos H. </a:t>
            </a:r>
            <a:r>
              <a:rPr lang="en-US" sz="1100" dirty="0" err="1" smtClean="0"/>
              <a:t>Olímpio</a:t>
            </a:r>
            <a:r>
              <a:rPr lang="en-US" sz="1100" dirty="0" smtClean="0"/>
              <a:t>, assessor do Dep. Douglas Garcia</a:t>
            </a:r>
          </a:p>
        </p:txBody>
      </p:sp>
    </p:spTree>
    <p:extLst>
      <p:ext uri="{BB962C8B-B14F-4D97-AF65-F5344CB8AC3E}">
        <p14:creationId xmlns:p14="http://schemas.microsoft.com/office/powerpoint/2010/main" val="1594151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5">
            <a:extLst>
              <a:ext uri="{FF2B5EF4-FFF2-40B4-BE49-F238E27FC236}">
                <a16:creationId xmlns:a16="http://schemas.microsoft.com/office/drawing/2014/main" xmlns="" id="{63C41C96-06E3-415A-9439-A448395C9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53" y="2767130"/>
            <a:ext cx="4336142" cy="1061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Imagem">
            <a:extLst>
              <a:ext uri="{FF2B5EF4-FFF2-40B4-BE49-F238E27FC236}">
                <a16:creationId xmlns:a16="http://schemas.microsoft.com/office/drawing/2014/main" xmlns="" id="{27FD93B4-F545-4773-9853-3E15D24F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24" y="824036"/>
            <a:ext cx="3742934" cy="3939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1316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Principais Alvos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8" name="Imagem 4">
            <a:extLst>
              <a:ext uri="{FF2B5EF4-FFF2-40B4-BE49-F238E27FC236}">
                <a16:creationId xmlns:a16="http://schemas.microsoft.com/office/drawing/2014/main" xmlns="" id="{F760C314-8D66-49B7-A634-65CD1F78E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501" y="1351645"/>
            <a:ext cx="3710213" cy="1442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1393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340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Laudos Periciais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pic>
        <p:nvPicPr>
          <p:cNvPr id="2" name="Picture 1" descr="Captura de Tela 2019-12-03 às 14.02.3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" t="23810" r="3372" b="19048"/>
          <a:stretch/>
        </p:blipFill>
        <p:spPr>
          <a:xfrm>
            <a:off x="124036" y="1106709"/>
            <a:ext cx="8879413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812" y="-81644"/>
            <a:ext cx="1238729" cy="16056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04328" y="778319"/>
            <a:ext cx="1999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008000"/>
                </a:solidFill>
                <a:latin typeface="+mj-lt"/>
                <a:cs typeface="Open Sans Light"/>
              </a:rPr>
              <a:t>MATERIAL VERDADEIRO!</a:t>
            </a:r>
            <a:endParaRPr lang="pt-BR" sz="1400" dirty="0">
              <a:solidFill>
                <a:srgbClr val="008000"/>
              </a:solidFill>
              <a:latin typeface="+mj-lt"/>
              <a:cs typeface="Open Sans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036" y="307777"/>
            <a:ext cx="49222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i="1" dirty="0" smtClean="0">
                <a:solidFill>
                  <a:srgbClr val="008000"/>
                </a:solidFill>
                <a:latin typeface="+mj-lt"/>
                <a:cs typeface="Open Sans Light"/>
              </a:rPr>
              <a:t>Mais de 100 páginas de verificação de autenticidade do material  </a:t>
            </a:r>
            <a:endParaRPr lang="pt-BR" sz="1400" i="1" dirty="0">
              <a:solidFill>
                <a:srgbClr val="008000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72738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305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Requerimentos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7999" y="434771"/>
            <a:ext cx="82096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1 - </a:t>
            </a:r>
            <a:r>
              <a:rPr lang="en-US" dirty="0" err="1"/>
              <a:t>Encaminhamento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TWITTER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informações</a:t>
            </a:r>
            <a:r>
              <a:rPr lang="en-US" dirty="0"/>
              <a:t> de </a:t>
            </a:r>
            <a:r>
              <a:rPr lang="en-US" dirty="0" err="1"/>
              <a:t>Murilo</a:t>
            </a:r>
            <a:r>
              <a:rPr lang="en-US" dirty="0"/>
              <a:t> </a:t>
            </a:r>
            <a:r>
              <a:rPr lang="en-US" dirty="0" err="1"/>
              <a:t>Defanti</a:t>
            </a:r>
            <a:endParaRPr lang="en-US" dirty="0"/>
          </a:p>
          <a:p>
            <a:endParaRPr lang="en-US" dirty="0"/>
          </a:p>
          <a:p>
            <a:r>
              <a:rPr lang="en-US" dirty="0"/>
              <a:t>2 - </a:t>
            </a:r>
            <a:r>
              <a:rPr lang="en-US" dirty="0" err="1"/>
              <a:t>Encaminhamento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FACEBOOK e </a:t>
            </a:r>
            <a:r>
              <a:rPr lang="en-US" dirty="0" err="1"/>
              <a:t>ao</a:t>
            </a:r>
            <a:r>
              <a:rPr lang="en-US" dirty="0"/>
              <a:t> TWITTER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apresente</a:t>
            </a:r>
            <a:r>
              <a:rPr lang="en-US" dirty="0"/>
              <a:t> as </a:t>
            </a:r>
            <a:r>
              <a:rPr lang="en-US" dirty="0" err="1"/>
              <a:t>informações</a:t>
            </a:r>
            <a:r>
              <a:rPr lang="en-US" dirty="0"/>
              <a:t> de </a:t>
            </a:r>
            <a:r>
              <a:rPr lang="en-US" dirty="0" err="1"/>
              <a:t>Bolsofeios</a:t>
            </a:r>
            <a:r>
              <a:rPr lang="en-US" dirty="0"/>
              <a:t>, </a:t>
            </a:r>
            <a:r>
              <a:rPr lang="en-US" dirty="0" err="1"/>
              <a:t>Bolsolindas</a:t>
            </a:r>
            <a:r>
              <a:rPr lang="en-US" dirty="0"/>
              <a:t>, </a:t>
            </a:r>
            <a:r>
              <a:rPr lang="en-US" dirty="0" err="1"/>
              <a:t>Bolsoneas</a:t>
            </a:r>
            <a:r>
              <a:rPr lang="en-US" dirty="0"/>
              <a:t>, Carlos </a:t>
            </a:r>
            <a:r>
              <a:rPr lang="en-US" dirty="0" err="1"/>
              <a:t>Opressor</a:t>
            </a:r>
            <a:r>
              <a:rPr lang="en-US" dirty="0"/>
              <a:t>, </a:t>
            </a:r>
            <a:r>
              <a:rPr lang="en-US" dirty="0" err="1"/>
              <a:t>Snapnaro</a:t>
            </a:r>
            <a:r>
              <a:rPr lang="en-US" dirty="0"/>
              <a:t>, </a:t>
            </a:r>
            <a:r>
              <a:rPr lang="en-US" dirty="0" err="1"/>
              <a:t>PresidenteBolsonaroBR</a:t>
            </a:r>
            <a:r>
              <a:rPr lang="en-US" dirty="0"/>
              <a:t>, </a:t>
            </a:r>
            <a:r>
              <a:rPr lang="en-US" dirty="0" err="1"/>
              <a:t>Conservador</a:t>
            </a:r>
            <a:r>
              <a:rPr lang="en-US" dirty="0"/>
              <a:t> Liberal, Patria Amada BR, </a:t>
            </a:r>
            <a:r>
              <a:rPr lang="en-US" dirty="0" err="1"/>
              <a:t>Acorda</a:t>
            </a:r>
            <a:r>
              <a:rPr lang="en-US" dirty="0"/>
              <a:t> </a:t>
            </a:r>
            <a:r>
              <a:rPr lang="en-US" dirty="0" err="1"/>
              <a:t>Brasil</a:t>
            </a:r>
            <a:r>
              <a:rPr lang="en-US" dirty="0"/>
              <a:t>, </a:t>
            </a:r>
            <a:r>
              <a:rPr lang="en-US" dirty="0" err="1"/>
              <a:t>Grupo</a:t>
            </a:r>
            <a:r>
              <a:rPr lang="en-US" dirty="0"/>
              <a:t> SECRETO 2 GO</a:t>
            </a:r>
          </a:p>
          <a:p>
            <a:endParaRPr lang="en-US" dirty="0"/>
          </a:p>
          <a:p>
            <a:r>
              <a:rPr lang="en-US" dirty="0"/>
              <a:t>3 - </a:t>
            </a:r>
            <a:r>
              <a:rPr lang="en-US" dirty="0" err="1"/>
              <a:t>Encaminhamento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empresa</a:t>
            </a:r>
            <a:r>
              <a:rPr lang="en-US" dirty="0"/>
              <a:t> TWITTER BRASIL com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informações</a:t>
            </a:r>
            <a:r>
              <a:rPr lang="en-US" dirty="0"/>
              <a:t> de Left </a:t>
            </a:r>
            <a:r>
              <a:rPr lang="en-US" dirty="0" err="1"/>
              <a:t>Dex</a:t>
            </a:r>
            <a:r>
              <a:rPr lang="en-US" dirty="0"/>
              <a:t> e </a:t>
            </a:r>
            <a:r>
              <a:rPr lang="en-US" dirty="0" err="1"/>
              <a:t>Ódio</a:t>
            </a:r>
            <a:r>
              <a:rPr lang="en-US" dirty="0"/>
              <a:t> do </a:t>
            </a:r>
            <a:r>
              <a:rPr lang="en-US" dirty="0" err="1"/>
              <a:t>Bem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4 - </a:t>
            </a:r>
            <a:r>
              <a:rPr lang="en-US" dirty="0" err="1"/>
              <a:t>Encaminhamento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TWITTER e </a:t>
            </a:r>
            <a:r>
              <a:rPr lang="en-US" dirty="0" err="1"/>
              <a:t>ao</a:t>
            </a:r>
            <a:r>
              <a:rPr lang="en-US" dirty="0"/>
              <a:t> FACEBOOK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apresente</a:t>
            </a:r>
            <a:r>
              <a:rPr lang="en-US" dirty="0"/>
              <a:t> as </a:t>
            </a:r>
            <a:r>
              <a:rPr lang="en-US" dirty="0" err="1"/>
              <a:t>informações</a:t>
            </a:r>
            <a:r>
              <a:rPr lang="en-US" dirty="0"/>
              <a:t> Edson </a:t>
            </a:r>
            <a:r>
              <a:rPr lang="en-US" dirty="0" err="1"/>
              <a:t>Pires</a:t>
            </a:r>
            <a:r>
              <a:rPr lang="en-US" dirty="0"/>
              <a:t> </a:t>
            </a:r>
            <a:r>
              <a:rPr lang="en-US" dirty="0" err="1"/>
              <a:t>Salomão</a:t>
            </a:r>
            <a:r>
              <a:rPr lang="en-US" dirty="0"/>
              <a:t>, Jorge Luiz </a:t>
            </a:r>
            <a:r>
              <a:rPr lang="en-US" dirty="0" err="1"/>
              <a:t>Saldanha</a:t>
            </a:r>
            <a:r>
              <a:rPr lang="en-US" dirty="0"/>
              <a:t>, </a:t>
            </a:r>
            <a:r>
              <a:rPr lang="en-US" dirty="0" err="1"/>
              <a:t>Alexandre</a:t>
            </a:r>
            <a:r>
              <a:rPr lang="en-US" dirty="0"/>
              <a:t> Barbosa da Silva, Carlos Henrique </a:t>
            </a:r>
            <a:r>
              <a:rPr lang="en-US" dirty="0" err="1"/>
              <a:t>Olímpio</a:t>
            </a:r>
            <a:r>
              <a:rPr lang="en-US" dirty="0"/>
              <a:t>, Dylan Roberto </a:t>
            </a:r>
            <a:r>
              <a:rPr lang="en-US" dirty="0" err="1"/>
              <a:t>Viana</a:t>
            </a:r>
            <a:r>
              <a:rPr lang="en-US" dirty="0"/>
              <a:t> </a:t>
            </a:r>
            <a:r>
              <a:rPr lang="en-US" dirty="0" err="1"/>
              <a:t>Dantas</a:t>
            </a:r>
            <a:r>
              <a:rPr lang="en-US" dirty="0"/>
              <a:t>, </a:t>
            </a:r>
            <a:r>
              <a:rPr lang="en-US" dirty="0" err="1"/>
              <a:t>Jhonatan</a:t>
            </a:r>
            <a:r>
              <a:rPr lang="en-US" dirty="0"/>
              <a:t> </a:t>
            </a:r>
            <a:r>
              <a:rPr lang="en-US" dirty="0" err="1"/>
              <a:t>Valencio</a:t>
            </a:r>
            <a:r>
              <a:rPr lang="en-US" dirty="0"/>
              <a:t>, André </a:t>
            </a:r>
            <a:r>
              <a:rPr lang="en-US" dirty="0" err="1"/>
              <a:t>Petros</a:t>
            </a:r>
            <a:r>
              <a:rPr lang="en-US" dirty="0"/>
              <a:t>, Carlos Henrique </a:t>
            </a:r>
            <a:r>
              <a:rPr lang="en-US" dirty="0" err="1"/>
              <a:t>Olímpio</a:t>
            </a:r>
            <a:r>
              <a:rPr lang="en-US" dirty="0"/>
              <a:t>, </a:t>
            </a:r>
            <a:r>
              <a:rPr lang="en-US" dirty="0" err="1"/>
              <a:t>Lilian</a:t>
            </a:r>
            <a:r>
              <a:rPr lang="en-US" dirty="0"/>
              <a:t> </a:t>
            </a:r>
            <a:r>
              <a:rPr lang="en-US" dirty="0" err="1"/>
              <a:t>Goulart</a:t>
            </a:r>
            <a:r>
              <a:rPr lang="en-US" dirty="0"/>
              <a:t>, Lucas </a:t>
            </a:r>
            <a:r>
              <a:rPr lang="en-US" dirty="0" err="1"/>
              <a:t>Licio</a:t>
            </a:r>
            <a:r>
              <a:rPr lang="en-US" dirty="0"/>
              <a:t> Reis, </a:t>
            </a:r>
            <a:r>
              <a:rPr lang="en-US" dirty="0" err="1"/>
              <a:t>Maicon</a:t>
            </a:r>
            <a:r>
              <a:rPr lang="en-US" dirty="0"/>
              <a:t> </a:t>
            </a:r>
            <a:r>
              <a:rPr lang="en-US" dirty="0" err="1"/>
              <a:t>Tropiano</a:t>
            </a:r>
            <a:r>
              <a:rPr lang="en-US" dirty="0"/>
              <a:t>, </a:t>
            </a:r>
            <a:r>
              <a:rPr lang="en-US" dirty="0" err="1"/>
              <a:t>Matheus</a:t>
            </a:r>
            <a:r>
              <a:rPr lang="en-US" dirty="0"/>
              <a:t> </a:t>
            </a:r>
            <a:r>
              <a:rPr lang="en-US" dirty="0" err="1"/>
              <a:t>Galdino</a:t>
            </a:r>
            <a:r>
              <a:rPr lang="en-US" dirty="0"/>
              <a:t> dos Santos, </a:t>
            </a:r>
            <a:r>
              <a:rPr lang="en-US" dirty="0" err="1"/>
              <a:t>Stefanny</a:t>
            </a:r>
            <a:r>
              <a:rPr lang="en-US" dirty="0"/>
              <a:t> </a:t>
            </a:r>
            <a:r>
              <a:rPr lang="en-US" dirty="0" err="1"/>
              <a:t>Aparecida</a:t>
            </a:r>
            <a:r>
              <a:rPr lang="en-US" dirty="0"/>
              <a:t> </a:t>
            </a:r>
            <a:r>
              <a:rPr lang="en-US" dirty="0" err="1"/>
              <a:t>Ribeiro</a:t>
            </a:r>
            <a:r>
              <a:rPr lang="en-US" dirty="0"/>
              <a:t> </a:t>
            </a:r>
            <a:r>
              <a:rPr lang="en-US" dirty="0" err="1"/>
              <a:t>Papaiano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632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m">
            <a:extLst>
              <a:ext uri="{FF2B5EF4-FFF2-40B4-BE49-F238E27FC236}">
                <a16:creationId xmlns:a16="http://schemas.microsoft.com/office/drawing/2014/main" xmlns="" id="{BF52E8E9-383F-4B08-A154-22E96667DA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" b="3479"/>
          <a:stretch/>
        </p:blipFill>
        <p:spPr bwMode="auto">
          <a:xfrm>
            <a:off x="1288143" y="-3482"/>
            <a:ext cx="7855857" cy="514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-3483"/>
            <a:ext cx="1814286" cy="5146983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3416"/>
            <a:ext cx="2311231" cy="231123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0989" y="1123361"/>
            <a:ext cx="19900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rgbClr val="FF0000"/>
                </a:solidFill>
                <a:latin typeface="+mj-lt"/>
                <a:cs typeface="Open Sans Light"/>
              </a:rPr>
              <a:t>Uma das maiores</a:t>
            </a:r>
            <a:endParaRPr lang="pt-BR" sz="2000" dirty="0">
              <a:solidFill>
                <a:srgbClr val="FF0000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0783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F8E3AD1-7CBA-4FF9-9B4F-E208912755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295" y="4552937"/>
            <a:ext cx="885245" cy="49126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49DBF84-2371-4BFA-9691-1CD7AD123E14}"/>
              </a:ext>
            </a:extLst>
          </p:cNvPr>
          <p:cNvSpPr txBox="1"/>
          <p:nvPr/>
        </p:nvSpPr>
        <p:spPr>
          <a:xfrm>
            <a:off x="0" y="1"/>
            <a:ext cx="1441938" cy="207749"/>
          </a:xfrm>
          <a:prstGeom prst="rect">
            <a:avLst/>
          </a:prstGeom>
          <a:solidFill>
            <a:schemeClr val="tx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CPMI FAKE NEWS</a:t>
            </a:r>
          </a:p>
        </p:txBody>
      </p:sp>
      <p:pic>
        <p:nvPicPr>
          <p:cNvPr id="1032" name="Picture 8" descr="Resultado de imagem para JOICE PROTESTO BRASIL">
            <a:extLst>
              <a:ext uri="{FF2B5EF4-FFF2-40B4-BE49-F238E27FC236}">
                <a16:creationId xmlns:a16="http://schemas.microsoft.com/office/drawing/2014/main" xmlns="" id="{F7E88F38-BE48-4917-955D-3D5DD0A10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500" y="1683663"/>
            <a:ext cx="2505375" cy="16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B5C8329-460C-4F1C-9A5D-301116925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50" y="0"/>
            <a:ext cx="2846561" cy="162197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505F708-8776-49F5-8E7B-B12FC0F8CF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08" y="0"/>
            <a:ext cx="3093792" cy="171335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D9E670D4-53E6-4CE1-AF39-6706C12ECB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038" y="1571958"/>
            <a:ext cx="3304142" cy="187923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B309912B-AD40-4002-8EF6-9B4AF42306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51" y="3148542"/>
            <a:ext cx="3610875" cy="203111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D1CD3662-5DF7-4465-A37D-66515D31C9F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2" r="28400"/>
          <a:stretch/>
        </p:blipFill>
        <p:spPr>
          <a:xfrm>
            <a:off x="7470625" y="3309792"/>
            <a:ext cx="1673375" cy="1833708"/>
          </a:xfrm>
          <a:prstGeom prst="rect">
            <a:avLst/>
          </a:prstGeom>
        </p:spPr>
      </p:pic>
      <p:pic>
        <p:nvPicPr>
          <p:cNvPr id="1026" name="Picture 2" descr="Resultado de imagem para manifestação paulista">
            <a:extLst>
              <a:ext uri="{FF2B5EF4-FFF2-40B4-BE49-F238E27FC236}">
                <a16:creationId xmlns:a16="http://schemas.microsoft.com/office/drawing/2014/main" xmlns="" id="{FB6BC9FF-98CC-4427-9594-B125530B4E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22"/>
          <a:stretch/>
        </p:blipFill>
        <p:spPr bwMode="auto">
          <a:xfrm>
            <a:off x="-35000" y="0"/>
            <a:ext cx="407178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01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2331830"/>
            <a:ext cx="205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+mj-lt"/>
                <a:cs typeface="Open Sans SemiBold"/>
              </a:rPr>
              <a:t>BOTOMETER.ORG</a:t>
            </a:r>
            <a:endParaRPr lang="pt-BR" sz="2000" dirty="0">
              <a:latin typeface="+mj-lt"/>
              <a:cs typeface="Open Sans Semi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01747" y="1443182"/>
            <a:ext cx="49833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  <a:cs typeface="Open Sans Light"/>
              </a:rPr>
              <a:t>Durante 4 anos, reuniram mais de </a:t>
            </a:r>
            <a:r>
              <a:rPr lang="pt-BR" sz="1400" dirty="0" smtClean="0">
                <a:latin typeface="+mj-lt"/>
                <a:cs typeface="Open Sans SemiBold"/>
              </a:rPr>
              <a:t>1.000 características</a:t>
            </a:r>
            <a:r>
              <a:rPr lang="pt-BR" sz="1400" dirty="0" smtClean="0">
                <a:latin typeface="+mj-lt"/>
                <a:cs typeface="Open Sans Light"/>
              </a:rPr>
              <a:t> que diferenciam humanos de robôs, classificadas em 3 categorias:</a:t>
            </a:r>
          </a:p>
          <a:p>
            <a:endParaRPr lang="pt-BR" sz="1400" dirty="0" smtClean="0">
              <a:latin typeface="+mj-lt"/>
              <a:cs typeface="Open Sans Light"/>
            </a:endParaRPr>
          </a:p>
          <a:p>
            <a:pPr marL="285750" indent="-285750">
              <a:buFont typeface="Arial"/>
              <a:buChar char="•"/>
            </a:pPr>
            <a:r>
              <a:rPr lang="pt-BR" sz="1400" b="1" dirty="0" smtClean="0">
                <a:latin typeface="+mj-lt"/>
                <a:cs typeface="Open Sans SemiBold"/>
              </a:rPr>
              <a:t>Perfil: </a:t>
            </a:r>
            <a:r>
              <a:rPr lang="pt-BR" sz="1400" dirty="0" smtClean="0">
                <a:latin typeface="+mj-lt"/>
                <a:cs typeface="Open Sans Light"/>
              </a:rPr>
              <a:t>pouca personalização do perfil, sem foto, idioma, localização, etc.</a:t>
            </a:r>
          </a:p>
          <a:p>
            <a:endParaRPr lang="pt-BR" sz="1400" dirty="0" smtClean="0">
              <a:latin typeface="+mj-lt"/>
              <a:cs typeface="Open Sans Light"/>
            </a:endParaRPr>
          </a:p>
          <a:p>
            <a:pPr marL="285750" indent="-285750">
              <a:buFont typeface="Arial"/>
              <a:buChar char="•"/>
            </a:pPr>
            <a:r>
              <a:rPr lang="pt-BR" sz="1400" b="1" dirty="0" smtClean="0">
                <a:latin typeface="+mj-lt"/>
                <a:cs typeface="Open Sans SemiBold"/>
              </a:rPr>
              <a:t>Padrão social:</a:t>
            </a:r>
            <a:r>
              <a:rPr lang="pt-BR" sz="1400" dirty="0" smtClean="0">
                <a:latin typeface="+mj-lt"/>
                <a:cs typeface="Open Sans SemiBold"/>
              </a:rPr>
              <a:t> sem conteúdos originais, </a:t>
            </a:r>
            <a:r>
              <a:rPr lang="pt-BR" sz="1400" dirty="0" err="1" smtClean="0">
                <a:latin typeface="+mj-lt"/>
                <a:cs typeface="Open Sans Light"/>
              </a:rPr>
              <a:t>retwittam</a:t>
            </a:r>
            <a:r>
              <a:rPr lang="pt-BR" sz="1400" dirty="0" smtClean="0">
                <a:latin typeface="+mj-lt"/>
                <a:cs typeface="Open Sans Light"/>
              </a:rPr>
              <a:t> conteúdos vindos de poucos perfis.</a:t>
            </a:r>
          </a:p>
          <a:p>
            <a:endParaRPr lang="pt-BR" sz="1400" dirty="0">
              <a:latin typeface="+mj-lt"/>
              <a:cs typeface="Open Sans Light"/>
            </a:endParaRPr>
          </a:p>
          <a:p>
            <a:pPr marL="285750" indent="-285750">
              <a:buFont typeface="Arial"/>
              <a:buChar char="•"/>
            </a:pPr>
            <a:r>
              <a:rPr lang="pt-BR" sz="1400" b="1" dirty="0" smtClean="0">
                <a:latin typeface="+mj-lt"/>
                <a:cs typeface="Open Sans SemiBold"/>
              </a:rPr>
              <a:t>Atividade: </a:t>
            </a:r>
            <a:r>
              <a:rPr lang="pt-BR" sz="1400" dirty="0" smtClean="0">
                <a:latin typeface="+mj-lt"/>
                <a:cs typeface="Open Sans Light"/>
              </a:rPr>
              <a:t>seguem o mesmo padrão de atividade, atuando em conjunto, ao mesmo tempo, com o mesmo conteúdo, em enorme quantidade em curto período.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399" y="2739688"/>
            <a:ext cx="2285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latin typeface="+mj-lt"/>
                <a:cs typeface="Open Sans Light"/>
              </a:rPr>
              <a:t>(Metodologia desenvolvida por cientistas de dados da Universidade de Indiana EUA para identificar robôs)</a:t>
            </a:r>
            <a:endParaRPr lang="pt-BR" sz="1100" dirty="0">
              <a:latin typeface="+mj-lt"/>
              <a:cs typeface="Open Sans Ligh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549348" y="1335895"/>
            <a:ext cx="0" cy="29940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549348" y="1335895"/>
            <a:ext cx="15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549348" y="4329993"/>
            <a:ext cx="15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51721" y="4928240"/>
            <a:ext cx="4592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900">
                <a:latin typeface="Open Sans Light"/>
                <a:cs typeface="Open Sans Light"/>
              </a:defRPr>
            </a:lvl1pPr>
          </a:lstStyle>
          <a:p>
            <a:r>
              <a:rPr lang="pt-BR" dirty="0">
                <a:latin typeface="+mj-lt"/>
              </a:rPr>
              <a:t>Método </a:t>
            </a:r>
            <a:r>
              <a:rPr lang="pt-BR" dirty="0" err="1">
                <a:latin typeface="+mj-lt"/>
              </a:rPr>
              <a:t>Botometer</a:t>
            </a:r>
            <a:r>
              <a:rPr lang="pt-BR" dirty="0">
                <a:latin typeface="+mj-lt"/>
              </a:rPr>
              <a:t>: </a:t>
            </a:r>
            <a:r>
              <a:rPr lang="en-US" dirty="0">
                <a:latin typeface="+mj-lt"/>
              </a:rPr>
              <a:t>https://</a:t>
            </a:r>
            <a:r>
              <a:rPr lang="en-US" dirty="0" err="1">
                <a:latin typeface="+mj-lt"/>
              </a:rPr>
              <a:t>onlinelibrary.wiley.com</a:t>
            </a:r>
            <a:r>
              <a:rPr lang="en-US" dirty="0">
                <a:latin typeface="+mj-lt"/>
              </a:rPr>
              <a:t>/</a:t>
            </a:r>
            <a:r>
              <a:rPr lang="en-US" dirty="0" err="1">
                <a:latin typeface="+mj-lt"/>
              </a:rPr>
              <a:t>doi</a:t>
            </a:r>
            <a:r>
              <a:rPr lang="en-US" dirty="0">
                <a:latin typeface="+mj-lt"/>
              </a:rPr>
              <a:t>/full/10.1002/hbe2.115</a:t>
            </a:r>
            <a:endParaRPr lang="pt-BR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578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Estrutura de Robôs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41606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6525" y="2599518"/>
            <a:ext cx="1308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latin typeface="+mj-lt"/>
                <a:cs typeface="Open Sans SemiBold"/>
              </a:rPr>
              <a:t>BOTOMETER.ORG</a:t>
            </a:r>
            <a:endParaRPr lang="pt-BR" sz="1200" dirty="0">
              <a:latin typeface="+mj-lt"/>
              <a:cs typeface="Open Sans SemiBold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549348" y="1335895"/>
            <a:ext cx="0" cy="29940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549348" y="1335895"/>
            <a:ext cx="15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549348" y="4329993"/>
            <a:ext cx="152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686" y="2233284"/>
            <a:ext cx="990376" cy="990376"/>
          </a:xfrm>
          <a:prstGeom prst="rect">
            <a:avLst/>
          </a:prstGeom>
        </p:spPr>
      </p:pic>
      <p:pic>
        <p:nvPicPr>
          <p:cNvPr id="23" name="Picture 22" descr="WhatsApp Image 2019-11-19 at 13.30.57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3" b="57839"/>
          <a:stretch/>
        </p:blipFill>
        <p:spPr>
          <a:xfrm>
            <a:off x="2679797" y="3683174"/>
            <a:ext cx="1617103" cy="1293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 descr="WhatsApp Image 2019-11-19 at 13.30.57 (1)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" b="63235"/>
          <a:stretch/>
        </p:blipFill>
        <p:spPr>
          <a:xfrm>
            <a:off x="2679797" y="778767"/>
            <a:ext cx="1617103" cy="111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7024" y="4246649"/>
            <a:ext cx="166688" cy="16668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6294" y="1271988"/>
            <a:ext cx="166688" cy="16668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51721" y="4928240"/>
            <a:ext cx="4592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dirty="0" smtClean="0">
                <a:latin typeface="+mj-lt"/>
                <a:cs typeface="Open Sans Light"/>
              </a:rPr>
              <a:t>API desenvolvido por </a:t>
            </a:r>
            <a:r>
              <a:rPr lang="pt-BR" sz="900" dirty="0" err="1" smtClean="0">
                <a:latin typeface="+mj-lt"/>
                <a:cs typeface="Open Sans Light"/>
              </a:rPr>
              <a:t>https</a:t>
            </a:r>
            <a:r>
              <a:rPr lang="pt-BR" sz="900" dirty="0" smtClean="0">
                <a:latin typeface="+mj-lt"/>
                <a:cs typeface="Open Sans Light"/>
              </a:rPr>
              <a:t>://</a:t>
            </a:r>
            <a:r>
              <a:rPr lang="pt-BR" sz="900" dirty="0" err="1" smtClean="0">
                <a:latin typeface="+mj-lt"/>
                <a:cs typeface="Open Sans Light"/>
              </a:rPr>
              <a:t>github.com</a:t>
            </a:r>
            <a:r>
              <a:rPr lang="pt-BR" sz="900" dirty="0" smtClean="0">
                <a:latin typeface="+mj-lt"/>
                <a:cs typeface="Open Sans Light"/>
              </a:rPr>
              <a:t>/</a:t>
            </a:r>
            <a:r>
              <a:rPr lang="pt-BR" sz="900" dirty="0" err="1" smtClean="0">
                <a:latin typeface="+mj-lt"/>
                <a:cs typeface="Open Sans Light"/>
              </a:rPr>
              <a:t>cuducos</a:t>
            </a:r>
            <a:r>
              <a:rPr lang="pt-BR" sz="900" dirty="0" smtClean="0">
                <a:latin typeface="+mj-lt"/>
                <a:cs typeface="Open Sans Light"/>
              </a:rPr>
              <a:t>/</a:t>
            </a:r>
            <a:r>
              <a:rPr lang="pt-BR" sz="900" dirty="0" err="1" smtClean="0">
                <a:latin typeface="+mj-lt"/>
                <a:cs typeface="Open Sans Light"/>
              </a:rPr>
              <a:t>bot-followers</a:t>
            </a:r>
            <a:endParaRPr lang="pt-BR" sz="900" dirty="0">
              <a:latin typeface="+mj-lt"/>
              <a:cs typeface="Open Sans Ligh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701748" y="2370014"/>
            <a:ext cx="2285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+mj-lt"/>
                <a:cs typeface="Open Sans Light"/>
              </a:rPr>
              <a:t>(Aplicativo desenvolvido para identificação das características de robôs </a:t>
            </a:r>
            <a:r>
              <a:rPr lang="pt-BR" sz="1100" dirty="0">
                <a:latin typeface="+mj-lt"/>
                <a:cs typeface="Open Sans Light"/>
              </a:rPr>
              <a:t>n</a:t>
            </a:r>
            <a:r>
              <a:rPr lang="pt-BR" sz="1100" dirty="0" smtClean="0">
                <a:latin typeface="+mj-lt"/>
                <a:cs typeface="Open Sans Light"/>
              </a:rPr>
              <a:t>os dados públicos dos seguidores)</a:t>
            </a:r>
            <a:endParaRPr lang="pt-BR" sz="1100" dirty="0">
              <a:latin typeface="+mj-lt"/>
              <a:cs typeface="Open Sans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0"/>
            <a:ext cx="1578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7F7F7F"/>
                </a:solidFill>
                <a:latin typeface="+mj-lt"/>
                <a:cs typeface="Open Sans Light"/>
              </a:rPr>
              <a:t>Estrutura de Robôs</a:t>
            </a:r>
            <a:endParaRPr lang="pt-BR" sz="1400" dirty="0">
              <a:solidFill>
                <a:srgbClr val="7F7F7F"/>
              </a:solidFill>
              <a:latin typeface="+mj-l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49801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13227</TotalTime>
  <Words>1661</Words>
  <Application>Microsoft Macintosh PowerPoint</Application>
  <PresentationFormat>On-screen Show (16:9)</PresentationFormat>
  <Paragraphs>534</Paragraphs>
  <Slides>76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PAR Corretora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Luiz Henrique Passos</dc:creator>
  <cp:lastModifiedBy>Luiz Henrique Passos</cp:lastModifiedBy>
  <cp:revision>249</cp:revision>
  <dcterms:created xsi:type="dcterms:W3CDTF">2019-11-19T13:38:34Z</dcterms:created>
  <dcterms:modified xsi:type="dcterms:W3CDTF">2019-12-04T15:19:38Z</dcterms:modified>
</cp:coreProperties>
</file>