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57" r:id="rId5"/>
    <p:sldId id="258" r:id="rId6"/>
    <p:sldId id="259" r:id="rId7"/>
    <p:sldId id="260" r:id="rId8"/>
    <p:sldId id="261" r:id="rId9"/>
    <p:sldId id="262" r:id="rId10"/>
    <p:sldId id="268" r:id="rId11"/>
    <p:sldId id="263" r:id="rId12"/>
    <p:sldId id="265" r:id="rId13"/>
    <p:sldId id="266" r:id="rId14"/>
    <p:sldId id="269" r:id="rId15"/>
    <p:sldId id="281" r:id="rId16"/>
    <p:sldId id="271" r:id="rId17"/>
    <p:sldId id="272" r:id="rId18"/>
    <p:sldId id="273" r:id="rId19"/>
    <p:sldId id="276" r:id="rId20"/>
    <p:sldId id="277" r:id="rId21"/>
    <p:sldId id="278" r:id="rId22"/>
    <p:sldId id="279" r:id="rId23"/>
    <p:sldId id="280" r:id="rId24"/>
    <p:sldId id="289" r:id="rId25"/>
    <p:sldId id="291" r:id="rId26"/>
    <p:sldId id="290" r:id="rId27"/>
    <p:sldId id="292" r:id="rId28"/>
    <p:sldId id="282" r:id="rId29"/>
    <p:sldId id="283" r:id="rId30"/>
    <p:sldId id="288" r:id="rId31"/>
    <p:sldId id="284" r:id="rId32"/>
    <p:sldId id="286" r:id="rId33"/>
    <p:sldId id="287" r:id="rId34"/>
    <p:sldId id="294" r:id="rId35"/>
    <p:sldId id="293"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3ACD83F-9180-4FA1-ADED-43A1DAA52900}" type="datetimeFigureOut">
              <a:rPr lang="pt-BR" smtClean="0"/>
              <a:t>26/08/2013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77881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3ACD83F-9180-4FA1-ADED-43A1DAA52900}" type="datetimeFigureOut">
              <a:rPr lang="pt-BR" smtClean="0"/>
              <a:t>26/08/2013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42105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3ACD83F-9180-4FA1-ADED-43A1DAA52900}" type="datetimeFigureOut">
              <a:rPr lang="pt-BR" smtClean="0"/>
              <a:t>26/08/2013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48099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3ACD83F-9180-4FA1-ADED-43A1DAA52900}" type="datetimeFigureOut">
              <a:rPr lang="pt-BR" smtClean="0"/>
              <a:t>26/08/2013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244420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3ACD83F-9180-4FA1-ADED-43A1DAA52900}" type="datetimeFigureOut">
              <a:rPr lang="pt-BR" smtClean="0"/>
              <a:t>26/08/2013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207082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3ACD83F-9180-4FA1-ADED-43A1DAA52900}" type="datetimeFigureOut">
              <a:rPr lang="pt-BR" smtClean="0"/>
              <a:t>26/08/2013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337636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3ACD83F-9180-4FA1-ADED-43A1DAA52900}" type="datetimeFigureOut">
              <a:rPr lang="pt-BR" smtClean="0"/>
              <a:t>26/08/2013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59235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3ACD83F-9180-4FA1-ADED-43A1DAA52900}" type="datetimeFigureOut">
              <a:rPr lang="pt-BR" smtClean="0"/>
              <a:t>26/08/2013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66385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3ACD83F-9180-4FA1-ADED-43A1DAA52900}" type="datetimeFigureOut">
              <a:rPr lang="pt-BR" smtClean="0"/>
              <a:t>26/08/2013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4887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3ACD83F-9180-4FA1-ADED-43A1DAA52900}" type="datetimeFigureOut">
              <a:rPr lang="pt-BR" smtClean="0"/>
              <a:t>26/08/2013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298923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3ACD83F-9180-4FA1-ADED-43A1DAA52900}" type="datetimeFigureOut">
              <a:rPr lang="pt-BR" smtClean="0"/>
              <a:t>26/08/2013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389A41-3748-4036-8348-5C42CC3D5356}" type="slidenum">
              <a:rPr lang="pt-BR" smtClean="0"/>
              <a:t>‹nº›</a:t>
            </a:fld>
            <a:endParaRPr lang="pt-BR"/>
          </a:p>
        </p:txBody>
      </p:sp>
    </p:spTree>
    <p:extLst>
      <p:ext uri="{BB962C8B-B14F-4D97-AF65-F5344CB8AC3E}">
        <p14:creationId xmlns:p14="http://schemas.microsoft.com/office/powerpoint/2010/main" val="255199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CD83F-9180-4FA1-ADED-43A1DAA52900}" type="datetimeFigureOut">
              <a:rPr lang="pt-BR" smtClean="0"/>
              <a:t>26/08/2013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89A41-3748-4036-8348-5C42CC3D5356}" type="slidenum">
              <a:rPr lang="pt-BR" smtClean="0"/>
              <a:t>‹nº›</a:t>
            </a:fld>
            <a:endParaRPr lang="pt-BR"/>
          </a:p>
        </p:txBody>
      </p:sp>
    </p:spTree>
    <p:extLst>
      <p:ext uri="{BB962C8B-B14F-4D97-AF65-F5344CB8AC3E}">
        <p14:creationId xmlns:p14="http://schemas.microsoft.com/office/powerpoint/2010/main" val="321196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530578"/>
            <a:ext cx="9144000" cy="2979385"/>
          </a:xfrm>
        </p:spPr>
        <p:txBody>
          <a:bodyPr>
            <a:normAutofit fontScale="90000"/>
          </a:bodyPr>
          <a:lstStyle/>
          <a:p>
            <a:r>
              <a:rPr lang="pt-BR" dirty="0" smtClean="0"/>
              <a:t>Notas para subsidiar a discussão sobre o futuro dos orçamentos públicos no Brasil</a:t>
            </a:r>
            <a:endParaRPr lang="pt-BR" dirty="0"/>
          </a:p>
        </p:txBody>
      </p:sp>
      <p:sp>
        <p:nvSpPr>
          <p:cNvPr id="3" name="Subtítulo 2"/>
          <p:cNvSpPr>
            <a:spLocks noGrp="1"/>
          </p:cNvSpPr>
          <p:nvPr>
            <p:ph type="subTitle" idx="1"/>
          </p:nvPr>
        </p:nvSpPr>
        <p:spPr>
          <a:xfrm>
            <a:off x="1524000" y="3838223"/>
            <a:ext cx="9144000" cy="2573866"/>
          </a:xfrm>
        </p:spPr>
        <p:txBody>
          <a:bodyPr>
            <a:noAutofit/>
          </a:bodyPr>
          <a:lstStyle/>
          <a:p>
            <a:r>
              <a:rPr lang="pt-BR" sz="2800" dirty="0" smtClean="0"/>
              <a:t>Cláudio Hamilton Matos dos Santos </a:t>
            </a:r>
          </a:p>
          <a:p>
            <a:r>
              <a:rPr lang="pt-BR" sz="2800" dirty="0" smtClean="0"/>
              <a:t>Diretor de Estudos e Políticas Macroeconômicas – DIMAC – IPEA </a:t>
            </a:r>
          </a:p>
          <a:p>
            <a:r>
              <a:rPr lang="pt-BR" sz="2800" dirty="0" smtClean="0"/>
              <a:t>Apresentação na Comissão de Assuntos Econômicos do Senado Federal</a:t>
            </a:r>
          </a:p>
          <a:p>
            <a:r>
              <a:rPr lang="pt-BR" sz="2800" dirty="0" smtClean="0"/>
              <a:t> Brasília, 26 de agosto de 2013</a:t>
            </a:r>
            <a:endParaRPr lang="pt-BR" sz="2800" dirty="0"/>
          </a:p>
        </p:txBody>
      </p:sp>
    </p:spTree>
    <p:extLst>
      <p:ext uri="{BB962C8B-B14F-4D97-AF65-F5344CB8AC3E}">
        <p14:creationId xmlns:p14="http://schemas.microsoft.com/office/powerpoint/2010/main" val="100449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0"/>
            <a:ext cx="10515600" cy="6176963"/>
          </a:xfrm>
        </p:spPr>
        <p:txBody>
          <a:bodyPr/>
          <a:lstStyle/>
          <a:p>
            <a:endParaRPr lang="pt-BR" dirty="0" smtClean="0"/>
          </a:p>
          <a:p>
            <a:endParaRPr lang="pt-BR" dirty="0"/>
          </a:p>
          <a:p>
            <a:endParaRPr lang="pt-BR" dirty="0" smtClean="0"/>
          </a:p>
          <a:p>
            <a:endParaRPr lang="pt-BR" dirty="0"/>
          </a:p>
          <a:p>
            <a:r>
              <a:rPr lang="pt-BR" sz="4000" dirty="0" smtClean="0"/>
              <a:t>Parte 2: A dinâmica recente da arrecadação tributária no Brasil</a:t>
            </a:r>
            <a:endParaRPr lang="pt-BR" sz="4000" dirty="0"/>
          </a:p>
        </p:txBody>
      </p:sp>
    </p:spTree>
    <p:extLst>
      <p:ext uri="{BB962C8B-B14F-4D97-AF65-F5344CB8AC3E}">
        <p14:creationId xmlns:p14="http://schemas.microsoft.com/office/powerpoint/2010/main" val="130518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7689" y="227965"/>
            <a:ext cx="11774311" cy="823595"/>
          </a:xfrm>
        </p:spPr>
        <p:txBody>
          <a:bodyPr>
            <a:normAutofit/>
          </a:bodyPr>
          <a:lstStyle/>
          <a:p>
            <a:r>
              <a:rPr lang="pt-BR" dirty="0" smtClean="0"/>
              <a:t>O fim da escalada da carga tributária bruta?  </a:t>
            </a:r>
            <a:endParaRPr lang="pt-BR" dirty="0"/>
          </a:p>
        </p:txBody>
      </p:sp>
      <p:pic>
        <p:nvPicPr>
          <p:cNvPr id="4" name="Espaço Reservado para Conteúdo 3"/>
          <p:cNvPicPr>
            <a:picLocks noGrp="1" noChangeAspect="1"/>
          </p:cNvPicPr>
          <p:nvPr>
            <p:ph idx="1"/>
          </p:nvPr>
        </p:nvPicPr>
        <p:blipFill>
          <a:blip r:embed="rId2"/>
          <a:stretch>
            <a:fillRect/>
          </a:stretch>
        </p:blipFill>
        <p:spPr>
          <a:xfrm>
            <a:off x="1016000" y="1051560"/>
            <a:ext cx="8940800" cy="5530313"/>
          </a:xfrm>
          <a:prstGeom prst="rect">
            <a:avLst/>
          </a:prstGeom>
        </p:spPr>
      </p:pic>
    </p:spTree>
    <p:extLst>
      <p:ext uri="{BB962C8B-B14F-4D97-AF65-F5344CB8AC3E}">
        <p14:creationId xmlns:p14="http://schemas.microsoft.com/office/powerpoint/2010/main" val="261608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composição dos aumentos da carga tributária na última década</a:t>
            </a:r>
            <a:endParaRPr lang="pt-BR" dirty="0"/>
          </a:p>
        </p:txBody>
      </p:sp>
      <p:pic>
        <p:nvPicPr>
          <p:cNvPr id="6" name="Espaço Reservado para Conteúdo 5"/>
          <p:cNvPicPr>
            <a:picLocks noGrp="1" noChangeAspect="1"/>
          </p:cNvPicPr>
          <p:nvPr>
            <p:ph idx="1"/>
          </p:nvPr>
        </p:nvPicPr>
        <p:blipFill>
          <a:blip r:embed="rId2"/>
          <a:stretch>
            <a:fillRect/>
          </a:stretch>
        </p:blipFill>
        <p:spPr>
          <a:xfrm>
            <a:off x="838200" y="2387599"/>
            <a:ext cx="9547577" cy="4470401"/>
          </a:xfrm>
          <a:prstGeom prst="rect">
            <a:avLst/>
          </a:prstGeom>
        </p:spPr>
      </p:pic>
      <p:sp>
        <p:nvSpPr>
          <p:cNvPr id="8" name="CaixaDeTexto 7"/>
          <p:cNvSpPr txBox="1"/>
          <p:nvPr/>
        </p:nvSpPr>
        <p:spPr>
          <a:xfrm>
            <a:off x="1095022" y="1690688"/>
            <a:ext cx="3397084" cy="584775"/>
          </a:xfrm>
          <a:prstGeom prst="rect">
            <a:avLst/>
          </a:prstGeom>
          <a:noFill/>
        </p:spPr>
        <p:txBody>
          <a:bodyPr wrap="none" rtlCol="0">
            <a:spAutoFit/>
          </a:bodyPr>
          <a:lstStyle/>
          <a:p>
            <a:r>
              <a:rPr lang="pt-BR" sz="3200" dirty="0" smtClean="0"/>
              <a:t>Dados em % do PIB</a:t>
            </a:r>
            <a:endParaRPr lang="pt-BR" sz="3200" dirty="0"/>
          </a:p>
        </p:txBody>
      </p:sp>
    </p:spTree>
    <p:extLst>
      <p:ext uri="{BB962C8B-B14F-4D97-AF65-F5344CB8AC3E}">
        <p14:creationId xmlns:p14="http://schemas.microsoft.com/office/powerpoint/2010/main" val="111279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3526"/>
            <a:ext cx="10515600" cy="1091142"/>
          </a:xfrm>
        </p:spPr>
        <p:txBody>
          <a:bodyPr>
            <a:normAutofit fontScale="90000"/>
          </a:bodyPr>
          <a:lstStyle/>
          <a:p>
            <a:r>
              <a:rPr lang="pt-BR" dirty="0" smtClean="0"/>
              <a:t>O que houve com a arrecadação tributária na última década</a:t>
            </a:r>
            <a:endParaRPr lang="pt-BR" dirty="0"/>
          </a:p>
        </p:txBody>
      </p:sp>
      <p:sp>
        <p:nvSpPr>
          <p:cNvPr id="3" name="Espaço Reservado para Conteúdo 2"/>
          <p:cNvSpPr>
            <a:spLocks noGrp="1"/>
          </p:cNvSpPr>
          <p:nvPr>
            <p:ph idx="1"/>
          </p:nvPr>
        </p:nvSpPr>
        <p:spPr>
          <a:xfrm>
            <a:off x="838200" y="1354668"/>
            <a:ext cx="10515600" cy="5226754"/>
          </a:xfrm>
        </p:spPr>
        <p:txBody>
          <a:bodyPr>
            <a:normAutofit fontScale="92500" lnSpcReduction="10000"/>
          </a:bodyPr>
          <a:lstStyle/>
          <a:p>
            <a:pPr marL="0" indent="0">
              <a:buNone/>
            </a:pPr>
            <a:r>
              <a:rPr lang="pt-BR" dirty="0" smtClean="0"/>
              <a:t>1 - O crescimento da CTB posterior a 2004 ocorreu de forma autônoma – sem a criação de novos tributos ou elevação de alíquotas. O crescimento anterior até 2004 foi essencialmente legislado; </a:t>
            </a:r>
          </a:p>
          <a:p>
            <a:pPr marL="0" indent="0">
              <a:buNone/>
            </a:pPr>
            <a:r>
              <a:rPr lang="pt-BR" dirty="0" smtClean="0"/>
              <a:t>2 – Os tributos sobre a folha de pagamentos são os maiores responsáveis pelo aumento da CTB na última década – refletindo, em grande medida, a dinâmica virtuosa ocorrida no mercado de trabalho;</a:t>
            </a:r>
          </a:p>
          <a:p>
            <a:pPr marL="0" indent="0">
              <a:buNone/>
            </a:pPr>
            <a:r>
              <a:rPr lang="pt-BR" dirty="0" smtClean="0"/>
              <a:t>3 – A tributação sobre a renda – essencialmente das empresas (lucros) – também cresceu consideravelmente no período, sem que tenha havido maiores mudanças na legislação;</a:t>
            </a:r>
          </a:p>
          <a:p>
            <a:pPr marL="0" indent="0">
              <a:buNone/>
            </a:pPr>
            <a:r>
              <a:rPr lang="pt-BR" dirty="0" smtClean="0"/>
              <a:t>4 – A tributação sobre produtos e produção também cresceu, principalmente por conta dos impostos sobre importações, o IOF (em grande parte, por conta do fim da CPMF) e do ISS. </a:t>
            </a:r>
          </a:p>
          <a:p>
            <a:pPr marL="0" indent="0">
              <a:buNone/>
            </a:pPr>
            <a:r>
              <a:rPr lang="pt-BR" dirty="0" smtClean="0"/>
              <a:t>5 – A tributação sobre o patrimônio, mais progressiva, é pequena e caiu por conta do fim da CPMF.</a:t>
            </a:r>
            <a:endParaRPr lang="pt-BR" dirty="0"/>
          </a:p>
        </p:txBody>
      </p:sp>
    </p:spTree>
    <p:extLst>
      <p:ext uri="{BB962C8B-B14F-4D97-AF65-F5344CB8AC3E}">
        <p14:creationId xmlns:p14="http://schemas.microsoft.com/office/powerpoint/2010/main" val="139628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89542"/>
          </a:xfrm>
        </p:spPr>
        <p:txBody>
          <a:bodyPr>
            <a:normAutofit fontScale="90000"/>
          </a:bodyPr>
          <a:lstStyle/>
          <a:p>
            <a:r>
              <a:rPr lang="pt-BR" dirty="0" smtClean="0"/>
              <a:t>Qual o cenário provável da arrecadação tributária nos próximos anos? </a:t>
            </a:r>
            <a:endParaRPr lang="pt-BR" dirty="0"/>
          </a:p>
        </p:txBody>
      </p:sp>
      <p:sp>
        <p:nvSpPr>
          <p:cNvPr id="3" name="Espaço Reservado para Conteúdo 2"/>
          <p:cNvSpPr>
            <a:spLocks noGrp="1"/>
          </p:cNvSpPr>
          <p:nvPr>
            <p:ph idx="1"/>
          </p:nvPr>
        </p:nvSpPr>
        <p:spPr>
          <a:xfrm>
            <a:off x="838200" y="1444978"/>
            <a:ext cx="10515600" cy="4731985"/>
          </a:xfrm>
        </p:spPr>
        <p:txBody>
          <a:bodyPr/>
          <a:lstStyle/>
          <a:p>
            <a:pPr marL="0" indent="0">
              <a:buNone/>
            </a:pPr>
            <a:r>
              <a:rPr lang="pt-BR" dirty="0" smtClean="0"/>
              <a:t>1 – Espera-se um crescimento menos intenso das receitas tributárias nos próximos anos, possivelmente acompanhando o PIB em termos reais (por oposição a crescer em relação a este último);</a:t>
            </a:r>
          </a:p>
          <a:p>
            <a:pPr marL="0" indent="0">
              <a:buNone/>
            </a:pPr>
            <a:r>
              <a:rPr lang="pt-BR" dirty="0" smtClean="0"/>
              <a:t>2 – Em grande medida este cenário se deve às perspectivas de uma redução no ritmo de crescimento do emprego formal (e, portanto, da tributação incidente sobre a folha de pagamentos) – que, não obstante, deve continuar crescendo – e da continuidade do processo de desonerações tributárias sobre insumos básicos e a folha de pagamentos.  </a:t>
            </a:r>
            <a:endParaRPr lang="pt-BR" dirty="0"/>
          </a:p>
        </p:txBody>
      </p:sp>
    </p:spTree>
    <p:extLst>
      <p:ext uri="{BB962C8B-B14F-4D97-AF65-F5344CB8AC3E}">
        <p14:creationId xmlns:p14="http://schemas.microsoft.com/office/powerpoint/2010/main" val="312077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5792"/>
            <a:ext cx="10515600" cy="1325563"/>
          </a:xfrm>
        </p:spPr>
        <p:txBody>
          <a:bodyPr>
            <a:noAutofit/>
          </a:bodyPr>
          <a:lstStyle/>
          <a:p>
            <a:r>
              <a:rPr lang="pt-BR" sz="3600" dirty="0" smtClean="0"/>
              <a:t>A carga tributária brasileira comparada a dos países da OCDE (para os quais existem dados e cujos níveis de desenvolvimento aspiramos)</a:t>
            </a:r>
            <a:endParaRPr lang="pt-BR" sz="3600" dirty="0"/>
          </a:p>
        </p:txBody>
      </p:sp>
      <p:pic>
        <p:nvPicPr>
          <p:cNvPr id="4" name="Espaço Reservado para Conteúdo 3"/>
          <p:cNvPicPr>
            <a:picLocks noGrp="1" noChangeAspect="1"/>
          </p:cNvPicPr>
          <p:nvPr>
            <p:ph idx="1"/>
          </p:nvPr>
        </p:nvPicPr>
        <p:blipFill>
          <a:blip r:embed="rId2"/>
          <a:stretch>
            <a:fillRect/>
          </a:stretch>
        </p:blipFill>
        <p:spPr>
          <a:xfrm>
            <a:off x="838199" y="1636889"/>
            <a:ext cx="9795933" cy="5068711"/>
          </a:xfrm>
          <a:prstGeom prst="rect">
            <a:avLst/>
          </a:prstGeom>
        </p:spPr>
      </p:pic>
    </p:spTree>
    <p:extLst>
      <p:ext uri="{BB962C8B-B14F-4D97-AF65-F5344CB8AC3E}">
        <p14:creationId xmlns:p14="http://schemas.microsoft.com/office/powerpoint/2010/main" val="13907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93511"/>
            <a:ext cx="10515600" cy="5883452"/>
          </a:xfrm>
        </p:spPr>
        <p:txBody>
          <a:bodyPr/>
          <a:lstStyle/>
          <a:p>
            <a:endParaRPr lang="pt-BR" dirty="0" smtClean="0"/>
          </a:p>
          <a:p>
            <a:endParaRPr lang="pt-BR" dirty="0"/>
          </a:p>
          <a:p>
            <a:endParaRPr lang="pt-BR" dirty="0" smtClean="0"/>
          </a:p>
          <a:p>
            <a:endParaRPr lang="pt-BR" dirty="0"/>
          </a:p>
          <a:p>
            <a:endParaRPr lang="pt-BR" dirty="0" smtClean="0"/>
          </a:p>
          <a:p>
            <a:r>
              <a:rPr lang="pt-BR" sz="4000" dirty="0" smtClean="0"/>
              <a:t>Parte 3: A dinâmica recente dos gastos públicos no Brasil </a:t>
            </a:r>
          </a:p>
          <a:p>
            <a:endParaRPr lang="pt-BR" dirty="0"/>
          </a:p>
        </p:txBody>
      </p:sp>
    </p:spTree>
    <p:extLst>
      <p:ext uri="{BB962C8B-B14F-4D97-AF65-F5344CB8AC3E}">
        <p14:creationId xmlns:p14="http://schemas.microsoft.com/office/powerpoint/2010/main" val="285652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286103"/>
            <a:ext cx="11390489" cy="910519"/>
          </a:xfrm>
        </p:spPr>
        <p:txBody>
          <a:bodyPr>
            <a:normAutofit fontScale="90000"/>
          </a:bodyPr>
          <a:lstStyle/>
          <a:p>
            <a:r>
              <a:rPr lang="pt-BR" dirty="0" smtClean="0"/>
              <a:t>Três maneiras, pelo menos, de ver os gastos públicos</a:t>
            </a:r>
            <a:endParaRPr lang="pt-BR" dirty="0"/>
          </a:p>
        </p:txBody>
      </p:sp>
      <p:sp>
        <p:nvSpPr>
          <p:cNvPr id="3" name="Espaço Reservado para Conteúdo 2"/>
          <p:cNvSpPr>
            <a:spLocks noGrp="1"/>
          </p:cNvSpPr>
          <p:nvPr>
            <p:ph idx="1"/>
          </p:nvPr>
        </p:nvSpPr>
        <p:spPr>
          <a:xfrm>
            <a:off x="838200" y="1196622"/>
            <a:ext cx="10515600" cy="4980341"/>
          </a:xfrm>
        </p:spPr>
        <p:txBody>
          <a:bodyPr>
            <a:normAutofit fontScale="92500" lnSpcReduction="10000"/>
          </a:bodyPr>
          <a:lstStyle/>
          <a:p>
            <a:r>
              <a:rPr lang="pt-BR" dirty="0" smtClean="0"/>
              <a:t>A primeira maneira de olhar os gastos públicos é dividindo as despesas nas chamadas “categorias econômicas” – i.e. olhando quanto o governo gasta com (i) servidores públicos ativos e inativos (RPPS); (</a:t>
            </a:r>
            <a:r>
              <a:rPr lang="pt-BR" dirty="0" err="1" smtClean="0"/>
              <a:t>ii</a:t>
            </a:r>
            <a:r>
              <a:rPr lang="pt-BR" dirty="0" smtClean="0"/>
              <a:t>) transferências às famílias (RGPS, LOAS, Bolsa Família e </a:t>
            </a:r>
            <a:r>
              <a:rPr lang="pt-BR" dirty="0" err="1" smtClean="0"/>
              <a:t>etc</a:t>
            </a:r>
            <a:r>
              <a:rPr lang="pt-BR" dirty="0" smtClean="0"/>
              <a:t>); (</a:t>
            </a:r>
            <a:r>
              <a:rPr lang="pt-BR" dirty="0" err="1" smtClean="0"/>
              <a:t>iii</a:t>
            </a:r>
            <a:r>
              <a:rPr lang="pt-BR" dirty="0" smtClean="0"/>
              <a:t>) compra de bens e serviços “de custeio” (passagens </a:t>
            </a:r>
            <a:r>
              <a:rPr lang="pt-BR" dirty="0" err="1" smtClean="0"/>
              <a:t>áereas</a:t>
            </a:r>
            <a:r>
              <a:rPr lang="pt-BR" dirty="0" smtClean="0"/>
              <a:t>, contas de luz e telefone, medicamentos para hospitais, giz para escolas e etc..); (</a:t>
            </a:r>
            <a:r>
              <a:rPr lang="pt-BR" dirty="0" err="1" smtClean="0"/>
              <a:t>iv</a:t>
            </a:r>
            <a:r>
              <a:rPr lang="pt-BR" dirty="0" smtClean="0"/>
              <a:t>) investimentos; e (v) juros da dívida pública;</a:t>
            </a:r>
          </a:p>
          <a:p>
            <a:r>
              <a:rPr lang="pt-BR" dirty="0" smtClean="0"/>
              <a:t>Uma segunda maneira de olhar os gastos públicos é dividindo as despesas “por função” – i.e. olhando quanto o governo gasta com saúde, educação, transporte, defesa e </a:t>
            </a:r>
            <a:r>
              <a:rPr lang="pt-BR" dirty="0" err="1" smtClean="0"/>
              <a:t>etc</a:t>
            </a:r>
            <a:r>
              <a:rPr lang="pt-BR" dirty="0" smtClean="0"/>
              <a:t>; </a:t>
            </a:r>
          </a:p>
          <a:p>
            <a:r>
              <a:rPr lang="pt-BR" dirty="0" smtClean="0"/>
              <a:t>Uma terceira maneira de olhar os gastos públicos é analisando os resultados práticos deste último – i.e. olhando indicadores de resultado final da ação do governo; </a:t>
            </a:r>
            <a:endParaRPr lang="pt-BR" dirty="0"/>
          </a:p>
          <a:p>
            <a:r>
              <a:rPr lang="pt-BR" dirty="0" smtClean="0"/>
              <a:t>Esta apresentação segue esta lógica.</a:t>
            </a:r>
            <a:endParaRPr lang="pt-BR" dirty="0"/>
          </a:p>
        </p:txBody>
      </p:sp>
    </p:spTree>
    <p:extLst>
      <p:ext uri="{BB962C8B-B14F-4D97-AF65-F5344CB8AC3E}">
        <p14:creationId xmlns:p14="http://schemas.microsoft.com/office/powerpoint/2010/main" val="281326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Quanto o(s) governo(s) gasta(m) com funcionários públicos ativos? </a:t>
            </a:r>
            <a:endParaRPr lang="pt-BR" dirty="0"/>
          </a:p>
        </p:txBody>
      </p:sp>
      <p:pic>
        <p:nvPicPr>
          <p:cNvPr id="4" name="Espaço Reservado para Conteúdo 3"/>
          <p:cNvPicPr>
            <a:picLocks noGrp="1" noChangeAspect="1"/>
          </p:cNvPicPr>
          <p:nvPr>
            <p:ph idx="1"/>
          </p:nvPr>
        </p:nvPicPr>
        <p:blipFill>
          <a:blip r:embed="rId2"/>
          <a:stretch>
            <a:fillRect/>
          </a:stretch>
        </p:blipFill>
        <p:spPr>
          <a:xfrm>
            <a:off x="936978" y="2223912"/>
            <a:ext cx="8376355" cy="3939822"/>
          </a:xfrm>
          <a:prstGeom prst="rect">
            <a:avLst/>
          </a:prstGeom>
        </p:spPr>
      </p:pic>
      <p:sp>
        <p:nvSpPr>
          <p:cNvPr id="5" name="CaixaDeTexto 4"/>
          <p:cNvSpPr txBox="1"/>
          <p:nvPr/>
        </p:nvSpPr>
        <p:spPr>
          <a:xfrm>
            <a:off x="711200" y="1690688"/>
            <a:ext cx="11365025" cy="369332"/>
          </a:xfrm>
          <a:prstGeom prst="rect">
            <a:avLst/>
          </a:prstGeom>
          <a:noFill/>
        </p:spPr>
        <p:txBody>
          <a:bodyPr wrap="square" rtlCol="0">
            <a:spAutoFit/>
          </a:bodyPr>
          <a:lstStyle/>
          <a:p>
            <a:r>
              <a:rPr lang="pt-BR" dirty="0" smtClean="0"/>
              <a:t>Resposta: cerca de 12% do PIB o que é possivelmente pouco mais do que devia e daí a cautela do atual governo federal</a:t>
            </a:r>
            <a:endParaRPr lang="pt-BR" dirty="0"/>
          </a:p>
        </p:txBody>
      </p:sp>
    </p:spTree>
    <p:extLst>
      <p:ext uri="{BB962C8B-B14F-4D97-AF65-F5344CB8AC3E}">
        <p14:creationId xmlns:p14="http://schemas.microsoft.com/office/powerpoint/2010/main" val="407036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3289" y="207080"/>
            <a:ext cx="10947400" cy="1325563"/>
          </a:xfrm>
        </p:spPr>
        <p:txBody>
          <a:bodyPr>
            <a:normAutofit fontScale="90000"/>
          </a:bodyPr>
          <a:lstStyle/>
          <a:p>
            <a:r>
              <a:rPr lang="pt-BR" dirty="0" smtClean="0"/>
              <a:t>Quanto o(s) governo(s) gasta(m) com transferências às famílias (inclusive de servidores inativos)?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773289" y="1678694"/>
            <a:ext cx="9962444" cy="4970462"/>
          </a:xfrm>
          <a:prstGeom prst="rect">
            <a:avLst/>
          </a:prstGeom>
        </p:spPr>
      </p:pic>
    </p:spTree>
    <p:extLst>
      <p:ext uri="{BB962C8B-B14F-4D97-AF65-F5344CB8AC3E}">
        <p14:creationId xmlns:p14="http://schemas.microsoft.com/office/powerpoint/2010/main" val="44019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66964"/>
          </a:xfrm>
        </p:spPr>
        <p:txBody>
          <a:bodyPr/>
          <a:lstStyle/>
          <a:p>
            <a:r>
              <a:rPr lang="pt-BR" dirty="0" smtClean="0"/>
              <a:t>Uma apresentação em 4 partes</a:t>
            </a:r>
            <a:endParaRPr lang="pt-BR" dirty="0"/>
          </a:p>
        </p:txBody>
      </p:sp>
      <p:sp>
        <p:nvSpPr>
          <p:cNvPr id="3" name="Espaço Reservado para Conteúdo 2"/>
          <p:cNvSpPr>
            <a:spLocks noGrp="1"/>
          </p:cNvSpPr>
          <p:nvPr>
            <p:ph idx="1"/>
          </p:nvPr>
        </p:nvSpPr>
        <p:spPr>
          <a:xfrm>
            <a:off x="225778" y="1207912"/>
            <a:ext cx="11672711" cy="5542844"/>
          </a:xfrm>
        </p:spPr>
        <p:txBody>
          <a:bodyPr>
            <a:normAutofit/>
          </a:bodyPr>
          <a:lstStyle/>
          <a:p>
            <a:r>
              <a:rPr lang="pt-BR" sz="3200" dirty="0" smtClean="0"/>
              <a:t>Parte 1: Os panos de fundo demográfico e socioeconômico;</a:t>
            </a:r>
          </a:p>
          <a:p>
            <a:r>
              <a:rPr lang="pt-BR" sz="3200" dirty="0" smtClean="0"/>
              <a:t>Parte 2: A dinâmica das receitas tributárias na última década e perspectivas futuras; </a:t>
            </a:r>
          </a:p>
          <a:p>
            <a:r>
              <a:rPr lang="pt-BR" sz="3200" dirty="0" smtClean="0"/>
              <a:t>Parte 3: Os gastos  – e os insuficientes indicadores da quantidade produzida de serviços públicos – no Brasil;</a:t>
            </a:r>
          </a:p>
          <a:p>
            <a:r>
              <a:rPr lang="pt-BR" sz="3200" dirty="0" smtClean="0"/>
              <a:t>Parte 4: Algumas considerações sobre a institucionalidade brasileira, com ênfase no processo orçamentário e no regime de metas de superávit primário explicitadas na LDO.  </a:t>
            </a:r>
            <a:endParaRPr lang="pt-BR" sz="3200" dirty="0"/>
          </a:p>
        </p:txBody>
      </p:sp>
    </p:spTree>
    <p:extLst>
      <p:ext uri="{BB962C8B-B14F-4D97-AF65-F5344CB8AC3E}">
        <p14:creationId xmlns:p14="http://schemas.microsoft.com/office/powerpoint/2010/main" val="390445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6"/>
            <a:ext cx="11128023" cy="684742"/>
          </a:xfrm>
        </p:spPr>
        <p:txBody>
          <a:bodyPr>
            <a:normAutofit fontScale="90000"/>
          </a:bodyPr>
          <a:lstStyle/>
          <a:p>
            <a:r>
              <a:rPr lang="pt-BR" dirty="0" smtClean="0"/>
              <a:t>Lembretes importantes sobre estas transferências...</a:t>
            </a:r>
            <a:endParaRPr lang="pt-BR" dirty="0"/>
          </a:p>
        </p:txBody>
      </p:sp>
      <p:sp>
        <p:nvSpPr>
          <p:cNvPr id="3" name="Espaço Reservado para Conteúdo 2"/>
          <p:cNvSpPr>
            <a:spLocks noGrp="1"/>
          </p:cNvSpPr>
          <p:nvPr>
            <p:ph idx="1"/>
          </p:nvPr>
        </p:nvSpPr>
        <p:spPr>
          <a:xfrm>
            <a:off x="838200" y="1185333"/>
            <a:ext cx="10515600" cy="4991630"/>
          </a:xfrm>
        </p:spPr>
        <p:txBody>
          <a:bodyPr>
            <a:normAutofit fontScale="92500" lnSpcReduction="10000"/>
          </a:bodyPr>
          <a:lstStyle/>
          <a:p>
            <a:r>
              <a:rPr lang="pt-BR" dirty="0" smtClean="0"/>
              <a:t>Atualmente, os benefícios pagos pelo Regime Geral da Previdência Social (RGPS) são 26 milhões (16 milhões dos quais são de valor igual a 1 SM), enquanto 4 milhões de pessoas recebem benefícios de prestação continuada previstos na Lei Orgânica de Assistência Social (LOAS) – 2,3 milhões com algum tipo de deficiência e 1,7 milhões aposentados. Mais de 13 milhões de famílias (e mais de 40 milhões de pessoas) são assistidas pelo Programa Bolsa Família (PBF). Perto de 27 milhões de contas do Fundo de Garantia do Tempo de Serviço (FGTS) são sacadas a cada ano. Cerca de 17 milhões de brasileiros recebem o abono salarial e 8 milhões recebem seguro-desemprego. E há no país, ainda, quase 1 milhão de funcionários públicos federais e cerca de 2,5 milhões de servidores públicos estaduais e municipais aposentados ou instituidores de pensão.</a:t>
            </a:r>
          </a:p>
          <a:p>
            <a:r>
              <a:rPr lang="pt-BR" dirty="0" smtClean="0"/>
              <a:t>As transferências públicas afetam, desta forma, o bem estar presente de dezenas de milhões de brasileiros, em todos os cantos do país.  </a:t>
            </a:r>
            <a:endParaRPr lang="pt-BR" dirty="0"/>
          </a:p>
        </p:txBody>
      </p:sp>
    </p:spTree>
    <p:extLst>
      <p:ext uri="{BB962C8B-B14F-4D97-AF65-F5344CB8AC3E}">
        <p14:creationId xmlns:p14="http://schemas.microsoft.com/office/powerpoint/2010/main" val="1962106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066" y="353836"/>
            <a:ext cx="11717867" cy="1325563"/>
          </a:xfrm>
        </p:spPr>
        <p:txBody>
          <a:bodyPr>
            <a:normAutofit/>
          </a:bodyPr>
          <a:lstStyle/>
          <a:p>
            <a:r>
              <a:rPr lang="pt-BR" sz="3600" dirty="0" smtClean="0"/>
              <a:t>Quanto o(s) governo(s) gasta(m) com investimentos (FBCF)? </a:t>
            </a:r>
            <a:endParaRPr lang="pt-BR" sz="3600" dirty="0"/>
          </a:p>
        </p:txBody>
      </p:sp>
      <p:pic>
        <p:nvPicPr>
          <p:cNvPr id="4" name="Espaço Reservado para Conteúdo 3"/>
          <p:cNvPicPr>
            <a:picLocks noGrp="1" noChangeAspect="1"/>
          </p:cNvPicPr>
          <p:nvPr>
            <p:ph idx="1"/>
          </p:nvPr>
        </p:nvPicPr>
        <p:blipFill>
          <a:blip r:embed="rId2"/>
          <a:stretch>
            <a:fillRect/>
          </a:stretch>
        </p:blipFill>
        <p:spPr>
          <a:xfrm>
            <a:off x="812800" y="1411111"/>
            <a:ext cx="9810044" cy="5260622"/>
          </a:xfrm>
          <a:prstGeom prst="rect">
            <a:avLst/>
          </a:prstGeom>
        </p:spPr>
      </p:pic>
    </p:spTree>
    <p:extLst>
      <p:ext uri="{BB962C8B-B14F-4D97-AF65-F5344CB8AC3E}">
        <p14:creationId xmlns:p14="http://schemas.microsoft.com/office/powerpoint/2010/main" val="3443538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52475"/>
          </a:xfrm>
        </p:spPr>
        <p:txBody>
          <a:bodyPr/>
          <a:lstStyle/>
          <a:p>
            <a:r>
              <a:rPr lang="pt-BR" dirty="0" smtClean="0"/>
              <a:t>Quanto o(s) governo(s) gasta(m) com juros?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474133" y="1275644"/>
            <a:ext cx="9302369" cy="5271911"/>
          </a:xfrm>
          <a:prstGeom prst="rect">
            <a:avLst/>
          </a:prstGeom>
        </p:spPr>
      </p:pic>
    </p:spTree>
    <p:extLst>
      <p:ext uri="{BB962C8B-B14F-4D97-AF65-F5344CB8AC3E}">
        <p14:creationId xmlns:p14="http://schemas.microsoft.com/office/powerpoint/2010/main" val="3949684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Quanto o(s) governo(s) gasta(m) por função? </a:t>
            </a:r>
            <a:endParaRPr lang="pt-BR" dirty="0"/>
          </a:p>
        </p:txBody>
      </p:sp>
      <p:pic>
        <p:nvPicPr>
          <p:cNvPr id="4" name="Espaço Reservado para Conteúdo 3"/>
          <p:cNvPicPr>
            <a:picLocks noGrp="1" noChangeAspect="1"/>
          </p:cNvPicPr>
          <p:nvPr>
            <p:ph idx="1"/>
          </p:nvPr>
        </p:nvPicPr>
        <p:blipFill>
          <a:blip r:embed="rId2"/>
          <a:stretch>
            <a:fillRect/>
          </a:stretch>
        </p:blipFill>
        <p:spPr>
          <a:xfrm>
            <a:off x="838200" y="1501422"/>
            <a:ext cx="9355667" cy="4944533"/>
          </a:xfrm>
          <a:prstGeom prst="rect">
            <a:avLst/>
          </a:prstGeom>
        </p:spPr>
      </p:pic>
    </p:spTree>
    <p:extLst>
      <p:ext uri="{BB962C8B-B14F-4D97-AF65-F5344CB8AC3E}">
        <p14:creationId xmlns:p14="http://schemas.microsoft.com/office/powerpoint/2010/main" val="24114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Isto é muito ou pouco? O caso da saúde (1)</a:t>
            </a:r>
            <a:endParaRPr lang="pt-BR" dirty="0"/>
          </a:p>
        </p:txBody>
      </p:sp>
      <p:pic>
        <p:nvPicPr>
          <p:cNvPr id="4" name="Espaço Reservado para Conteúdo 3"/>
          <p:cNvPicPr>
            <a:picLocks noGrp="1" noChangeAspect="1"/>
          </p:cNvPicPr>
          <p:nvPr>
            <p:ph idx="1"/>
          </p:nvPr>
        </p:nvPicPr>
        <p:blipFill>
          <a:blip r:embed="rId2"/>
          <a:stretch>
            <a:fillRect/>
          </a:stretch>
        </p:blipFill>
        <p:spPr>
          <a:xfrm>
            <a:off x="838200" y="1995886"/>
            <a:ext cx="9152467" cy="4698425"/>
          </a:xfrm>
          <a:prstGeom prst="rect">
            <a:avLst/>
          </a:prstGeom>
        </p:spPr>
      </p:pic>
      <p:sp>
        <p:nvSpPr>
          <p:cNvPr id="5" name="CaixaDeTexto 4"/>
          <p:cNvSpPr txBox="1"/>
          <p:nvPr/>
        </p:nvSpPr>
        <p:spPr>
          <a:xfrm>
            <a:off x="1546578" y="1411111"/>
            <a:ext cx="7540978" cy="584775"/>
          </a:xfrm>
          <a:prstGeom prst="rect">
            <a:avLst/>
          </a:prstGeom>
          <a:noFill/>
        </p:spPr>
        <p:txBody>
          <a:bodyPr wrap="square" rtlCol="0">
            <a:spAutoFit/>
          </a:bodyPr>
          <a:lstStyle/>
          <a:p>
            <a:r>
              <a:rPr lang="pt-BR" sz="3200" dirty="0" smtClean="0"/>
              <a:t>Gasto com saúde pública em % do PIB </a:t>
            </a:r>
            <a:endParaRPr lang="pt-BR" sz="3200" dirty="0"/>
          </a:p>
        </p:txBody>
      </p:sp>
    </p:spTree>
    <p:extLst>
      <p:ext uri="{BB962C8B-B14F-4D97-AF65-F5344CB8AC3E}">
        <p14:creationId xmlns:p14="http://schemas.microsoft.com/office/powerpoint/2010/main" val="345390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75053"/>
          </a:xfrm>
        </p:spPr>
        <p:txBody>
          <a:bodyPr/>
          <a:lstStyle/>
          <a:p>
            <a:r>
              <a:rPr lang="pt-BR" dirty="0" smtClean="0"/>
              <a:t>Isto é muito ou pouco? O caso da saúde (2)</a:t>
            </a:r>
            <a:endParaRPr lang="pt-BR" dirty="0"/>
          </a:p>
        </p:txBody>
      </p:sp>
      <p:pic>
        <p:nvPicPr>
          <p:cNvPr id="5" name="Espaço Reservado para Conteúdo 4"/>
          <p:cNvPicPr>
            <a:picLocks noGrp="1" noChangeAspect="1"/>
          </p:cNvPicPr>
          <p:nvPr>
            <p:ph idx="1"/>
          </p:nvPr>
        </p:nvPicPr>
        <p:blipFill>
          <a:blip r:embed="rId2"/>
          <a:stretch>
            <a:fillRect/>
          </a:stretch>
        </p:blipFill>
        <p:spPr>
          <a:xfrm>
            <a:off x="496710" y="1813631"/>
            <a:ext cx="10442223" cy="4903258"/>
          </a:xfrm>
          <a:prstGeom prst="rect">
            <a:avLst/>
          </a:prstGeom>
        </p:spPr>
      </p:pic>
      <p:sp>
        <p:nvSpPr>
          <p:cNvPr id="4" name="CaixaDeTexto 3"/>
          <p:cNvSpPr txBox="1"/>
          <p:nvPr/>
        </p:nvSpPr>
        <p:spPr>
          <a:xfrm>
            <a:off x="973667" y="1038578"/>
            <a:ext cx="9604022" cy="584775"/>
          </a:xfrm>
          <a:prstGeom prst="rect">
            <a:avLst/>
          </a:prstGeom>
          <a:noFill/>
        </p:spPr>
        <p:txBody>
          <a:bodyPr wrap="square" rtlCol="0">
            <a:spAutoFit/>
          </a:bodyPr>
          <a:lstStyle/>
          <a:p>
            <a:r>
              <a:rPr lang="pt-BR" sz="3200" dirty="0" smtClean="0"/>
              <a:t>Gasto com saúde pública por habitante (US$ 2005 – PPP)  </a:t>
            </a:r>
            <a:endParaRPr lang="pt-BR" sz="3200" dirty="0"/>
          </a:p>
        </p:txBody>
      </p:sp>
    </p:spTree>
    <p:extLst>
      <p:ext uri="{BB962C8B-B14F-4D97-AF65-F5344CB8AC3E}">
        <p14:creationId xmlns:p14="http://schemas.microsoft.com/office/powerpoint/2010/main" val="57308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823222" cy="1325563"/>
          </a:xfrm>
        </p:spPr>
        <p:txBody>
          <a:bodyPr/>
          <a:lstStyle/>
          <a:p>
            <a:r>
              <a:rPr lang="pt-BR" dirty="0" smtClean="0"/>
              <a:t>Isto é muito ou pouco? O caso da educação (1)</a:t>
            </a:r>
            <a:endParaRPr lang="pt-BR" dirty="0"/>
          </a:p>
        </p:txBody>
      </p:sp>
      <p:pic>
        <p:nvPicPr>
          <p:cNvPr id="5" name="Espaço Reservado para Conteúdo 4"/>
          <p:cNvPicPr>
            <a:picLocks noGrp="1" noChangeAspect="1"/>
          </p:cNvPicPr>
          <p:nvPr>
            <p:ph idx="1"/>
          </p:nvPr>
        </p:nvPicPr>
        <p:blipFill>
          <a:blip r:embed="rId2"/>
          <a:stretch>
            <a:fillRect/>
          </a:stretch>
        </p:blipFill>
        <p:spPr>
          <a:xfrm>
            <a:off x="838200" y="1995886"/>
            <a:ext cx="9491133" cy="4540381"/>
          </a:xfrm>
          <a:prstGeom prst="rect">
            <a:avLst/>
          </a:prstGeom>
        </p:spPr>
      </p:pic>
      <p:sp>
        <p:nvSpPr>
          <p:cNvPr id="4" name="CaixaDeTexto 3"/>
          <p:cNvSpPr txBox="1"/>
          <p:nvPr/>
        </p:nvSpPr>
        <p:spPr>
          <a:xfrm>
            <a:off x="1546578" y="1411111"/>
            <a:ext cx="7540978" cy="584775"/>
          </a:xfrm>
          <a:prstGeom prst="rect">
            <a:avLst/>
          </a:prstGeom>
          <a:noFill/>
        </p:spPr>
        <p:txBody>
          <a:bodyPr wrap="square" rtlCol="0">
            <a:spAutoFit/>
          </a:bodyPr>
          <a:lstStyle/>
          <a:p>
            <a:r>
              <a:rPr lang="pt-BR" sz="3200" dirty="0" smtClean="0"/>
              <a:t>Gasto com educação pública em % do PIB </a:t>
            </a:r>
            <a:endParaRPr lang="pt-BR" sz="3200" dirty="0"/>
          </a:p>
        </p:txBody>
      </p:sp>
    </p:spTree>
    <p:extLst>
      <p:ext uri="{BB962C8B-B14F-4D97-AF65-F5344CB8AC3E}">
        <p14:creationId xmlns:p14="http://schemas.microsoft.com/office/powerpoint/2010/main" val="183588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868378" cy="662164"/>
          </a:xfrm>
        </p:spPr>
        <p:txBody>
          <a:bodyPr>
            <a:normAutofit fontScale="90000"/>
          </a:bodyPr>
          <a:lstStyle/>
          <a:p>
            <a:r>
              <a:rPr lang="pt-BR" dirty="0" smtClean="0"/>
              <a:t>Isto é muito ou pouco? O caso da educação (2)</a:t>
            </a:r>
            <a:endParaRPr lang="pt-BR" dirty="0"/>
          </a:p>
        </p:txBody>
      </p:sp>
      <p:pic>
        <p:nvPicPr>
          <p:cNvPr id="5" name="Espaço Reservado para Conteúdo 4"/>
          <p:cNvPicPr>
            <a:picLocks noGrp="1" noChangeAspect="1"/>
          </p:cNvPicPr>
          <p:nvPr>
            <p:ph idx="1"/>
          </p:nvPr>
        </p:nvPicPr>
        <p:blipFill>
          <a:blip r:embed="rId2"/>
          <a:stretch>
            <a:fillRect/>
          </a:stretch>
        </p:blipFill>
        <p:spPr>
          <a:xfrm>
            <a:off x="993422" y="1332088"/>
            <a:ext cx="9821334" cy="5147733"/>
          </a:xfrm>
          <a:prstGeom prst="rect">
            <a:avLst/>
          </a:prstGeom>
        </p:spPr>
      </p:pic>
      <p:sp>
        <p:nvSpPr>
          <p:cNvPr id="6" name="CaixaDeTexto 5"/>
          <p:cNvSpPr txBox="1"/>
          <p:nvPr/>
        </p:nvSpPr>
        <p:spPr>
          <a:xfrm>
            <a:off x="1659467" y="1039700"/>
            <a:ext cx="7540978" cy="584775"/>
          </a:xfrm>
          <a:prstGeom prst="rect">
            <a:avLst/>
          </a:prstGeom>
          <a:noFill/>
        </p:spPr>
        <p:txBody>
          <a:bodyPr wrap="square" rtlCol="0">
            <a:spAutoFit/>
          </a:bodyPr>
          <a:lstStyle/>
          <a:p>
            <a:r>
              <a:rPr lang="pt-BR" sz="3200" dirty="0" smtClean="0"/>
              <a:t>Gasto com educação pública por habitante </a:t>
            </a:r>
            <a:endParaRPr lang="pt-BR" sz="3200" dirty="0"/>
          </a:p>
        </p:txBody>
      </p:sp>
    </p:spTree>
    <p:extLst>
      <p:ext uri="{BB962C8B-B14F-4D97-AF65-F5344CB8AC3E}">
        <p14:creationId xmlns:p14="http://schemas.microsoft.com/office/powerpoint/2010/main" val="356639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902244" cy="1325563"/>
          </a:xfrm>
        </p:spPr>
        <p:txBody>
          <a:bodyPr>
            <a:noAutofit/>
          </a:bodyPr>
          <a:lstStyle/>
          <a:p>
            <a:r>
              <a:rPr lang="pt-BR" sz="3200" dirty="0" smtClean="0"/>
              <a:t>Os poucos indicadores de desempenho acompanhados sistematicamente pelo IBGE sobre a produção de bens e serviços públicos (1): As matrículas dos censos escolares do INEP</a:t>
            </a:r>
            <a:endParaRPr lang="pt-BR" sz="3200" dirty="0"/>
          </a:p>
        </p:txBody>
      </p:sp>
      <p:pic>
        <p:nvPicPr>
          <p:cNvPr id="4" name="Espaço Reservado para Conteúdo 3"/>
          <p:cNvPicPr>
            <a:picLocks noGrp="1" noChangeAspect="1"/>
          </p:cNvPicPr>
          <p:nvPr>
            <p:ph idx="1"/>
          </p:nvPr>
        </p:nvPicPr>
        <p:blipFill>
          <a:blip r:embed="rId2"/>
          <a:stretch>
            <a:fillRect/>
          </a:stretch>
        </p:blipFill>
        <p:spPr>
          <a:xfrm>
            <a:off x="372533" y="1690687"/>
            <a:ext cx="10690578" cy="4981045"/>
          </a:xfrm>
          <a:prstGeom prst="rect">
            <a:avLst/>
          </a:prstGeom>
        </p:spPr>
      </p:pic>
    </p:spTree>
    <p:extLst>
      <p:ext uri="{BB962C8B-B14F-4D97-AF65-F5344CB8AC3E}">
        <p14:creationId xmlns:p14="http://schemas.microsoft.com/office/powerpoint/2010/main" val="769221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200" dirty="0" smtClean="0"/>
              <a:t>Os poucos indicadores de desempenho acompanhados sistematicamente pelo IBGE sobre a produção de bens e serviços públicos (2): Os dados de internações e atendimentos ambulatoriais do DATASUS  </a:t>
            </a:r>
            <a:endParaRPr lang="pt-BR" sz="3200" dirty="0"/>
          </a:p>
        </p:txBody>
      </p:sp>
      <p:pic>
        <p:nvPicPr>
          <p:cNvPr id="4" name="Espaço Reservado para Conteúdo 3"/>
          <p:cNvPicPr>
            <a:picLocks noGrp="1" noChangeAspect="1"/>
          </p:cNvPicPr>
          <p:nvPr>
            <p:ph idx="1"/>
          </p:nvPr>
        </p:nvPicPr>
        <p:blipFill>
          <a:blip r:embed="rId2"/>
          <a:stretch>
            <a:fillRect/>
          </a:stretch>
        </p:blipFill>
        <p:spPr>
          <a:xfrm>
            <a:off x="733777" y="1941513"/>
            <a:ext cx="10453511" cy="4651198"/>
          </a:xfrm>
          <a:prstGeom prst="rect">
            <a:avLst/>
          </a:prstGeom>
        </p:spPr>
      </p:pic>
    </p:spTree>
    <p:extLst>
      <p:ext uri="{BB962C8B-B14F-4D97-AF65-F5344CB8AC3E}">
        <p14:creationId xmlns:p14="http://schemas.microsoft.com/office/powerpoint/2010/main" val="352108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25778"/>
            <a:ext cx="10515600" cy="5951185"/>
          </a:xfrm>
        </p:spPr>
        <p:txBody>
          <a:bodyPr/>
          <a:lstStyle/>
          <a:p>
            <a:endParaRPr lang="pt-BR" dirty="0" smtClean="0"/>
          </a:p>
          <a:p>
            <a:endParaRPr lang="pt-BR" dirty="0"/>
          </a:p>
          <a:p>
            <a:endParaRPr lang="pt-BR" dirty="0" smtClean="0"/>
          </a:p>
          <a:p>
            <a:r>
              <a:rPr lang="pt-BR" sz="4800" dirty="0" smtClean="0"/>
              <a:t>Parte 1: Os panos de fundo demográfico e socioeconômico</a:t>
            </a:r>
            <a:endParaRPr lang="pt-BR" sz="4800" dirty="0"/>
          </a:p>
        </p:txBody>
      </p:sp>
    </p:spTree>
    <p:extLst>
      <p:ext uri="{BB962C8B-B14F-4D97-AF65-F5344CB8AC3E}">
        <p14:creationId xmlns:p14="http://schemas.microsoft.com/office/powerpoint/2010/main" val="2621017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Qual o cenário provável para a dinâmica dos gastos públicos nos próximos anos? </a:t>
            </a:r>
            <a:endParaRPr lang="pt-BR" dirty="0"/>
          </a:p>
        </p:txBody>
      </p:sp>
      <p:sp>
        <p:nvSpPr>
          <p:cNvPr id="3" name="Espaço Reservado para Conteúdo 2"/>
          <p:cNvSpPr>
            <a:spLocks noGrp="1"/>
          </p:cNvSpPr>
          <p:nvPr>
            <p:ph idx="1"/>
          </p:nvPr>
        </p:nvSpPr>
        <p:spPr>
          <a:xfrm>
            <a:off x="838200" y="1825624"/>
            <a:ext cx="10515600" cy="4755797"/>
          </a:xfrm>
        </p:spPr>
        <p:txBody>
          <a:bodyPr>
            <a:normAutofit fontScale="85000" lnSpcReduction="20000"/>
          </a:bodyPr>
          <a:lstStyle/>
          <a:p>
            <a:r>
              <a:rPr lang="pt-BR" dirty="0" smtClean="0"/>
              <a:t>Continuação da pressão por gastos em saúde, em particular, tendo em vista o envelhecimento da população;</a:t>
            </a:r>
          </a:p>
          <a:p>
            <a:r>
              <a:rPr lang="pt-BR" dirty="0" smtClean="0"/>
              <a:t>Mesmo os gastos em educação – que tenderiam a cair por motivos demográficos- devem continuar a subir. Estes e outros gastos são claramente inferiores em termos per capita aos anseios expressos da sociedade diariamente nos meios de comunicação;</a:t>
            </a:r>
          </a:p>
          <a:p>
            <a:r>
              <a:rPr lang="pt-BR" dirty="0" smtClean="0"/>
              <a:t>Os gastos com juros – embora tenham caído relativamente bastante nos últimos anos – continuam muito altos para os padrões internacionais e tenderão a subir com o aperto da política monetária; </a:t>
            </a:r>
          </a:p>
          <a:p>
            <a:r>
              <a:rPr lang="pt-BR" dirty="0" smtClean="0"/>
              <a:t>Os gastos com as transferências públicas de assistência e previdência também deverão continuar em alta, acompanhando a dinâmica demográfica e do salário mínimo;</a:t>
            </a:r>
          </a:p>
          <a:p>
            <a:r>
              <a:rPr lang="pt-BR" dirty="0" smtClean="0"/>
              <a:t>Estas dinâmicas – associadas ao baixo dinamismo relativo da arrecadação tributária – continuarão a restringir os graus de liberdade para as demais políticas públicas. </a:t>
            </a:r>
            <a:endParaRPr lang="pt-BR" dirty="0"/>
          </a:p>
        </p:txBody>
      </p:sp>
    </p:spTree>
    <p:extLst>
      <p:ext uri="{BB962C8B-B14F-4D97-AF65-F5344CB8AC3E}">
        <p14:creationId xmlns:p14="http://schemas.microsoft.com/office/powerpoint/2010/main" val="1883100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27378"/>
            <a:ext cx="10515600" cy="5849585"/>
          </a:xfrm>
        </p:spPr>
        <p:txBody>
          <a:bodyPr/>
          <a:lstStyle/>
          <a:p>
            <a:pPr marL="0" indent="0">
              <a:buNone/>
            </a:pPr>
            <a:endParaRPr lang="pt-BR" dirty="0" smtClean="0"/>
          </a:p>
          <a:p>
            <a:pPr marL="0" indent="0">
              <a:buNone/>
            </a:pPr>
            <a:endParaRPr lang="pt-BR" dirty="0"/>
          </a:p>
          <a:p>
            <a:pPr marL="0" indent="0">
              <a:buNone/>
            </a:pPr>
            <a:endParaRPr lang="pt-BR" dirty="0" smtClean="0"/>
          </a:p>
          <a:p>
            <a:pPr marL="0" indent="0">
              <a:buNone/>
            </a:pPr>
            <a:endParaRPr lang="pt-BR" dirty="0"/>
          </a:p>
          <a:p>
            <a:pPr marL="0" indent="0">
              <a:buNone/>
            </a:pPr>
            <a:endParaRPr lang="pt-BR" dirty="0" smtClean="0"/>
          </a:p>
          <a:p>
            <a:pPr marL="0" indent="0">
              <a:buNone/>
            </a:pPr>
            <a:r>
              <a:rPr lang="pt-BR" sz="3600" dirty="0" smtClean="0"/>
              <a:t>Parte IV: Brevíssimas notas sobre a complexa institucionalidade fiscal – e orçamentária - brasileira</a:t>
            </a:r>
            <a:endParaRPr lang="pt-BR" sz="3600" dirty="0"/>
          </a:p>
        </p:txBody>
      </p:sp>
    </p:spTree>
    <p:extLst>
      <p:ext uri="{BB962C8B-B14F-4D97-AF65-F5344CB8AC3E}">
        <p14:creationId xmlns:p14="http://schemas.microsoft.com/office/powerpoint/2010/main" val="28783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Dois problemas importantes (1): O acúmulo de </a:t>
            </a:r>
            <a:r>
              <a:rPr lang="pt-BR" dirty="0" err="1" smtClean="0"/>
              <a:t>RAPNPs</a:t>
            </a:r>
            <a:r>
              <a:rPr lang="pt-BR" dirty="0" smtClean="0"/>
              <a:t>, notadamente de investimento</a:t>
            </a:r>
            <a:endParaRPr lang="pt-BR" dirty="0"/>
          </a:p>
        </p:txBody>
      </p:sp>
      <p:pic>
        <p:nvPicPr>
          <p:cNvPr id="4" name="Espaço Reservado para Conteúdo 3"/>
          <p:cNvPicPr>
            <a:picLocks noGrp="1" noChangeAspect="1"/>
          </p:cNvPicPr>
          <p:nvPr>
            <p:ph idx="1"/>
          </p:nvPr>
        </p:nvPicPr>
        <p:blipFill>
          <a:blip r:embed="rId2"/>
          <a:stretch>
            <a:fillRect/>
          </a:stretch>
        </p:blipFill>
        <p:spPr>
          <a:xfrm>
            <a:off x="1501422" y="2014424"/>
            <a:ext cx="7766756" cy="4442820"/>
          </a:xfrm>
          <a:prstGeom prst="rect">
            <a:avLst/>
          </a:prstGeom>
        </p:spPr>
      </p:pic>
    </p:spTree>
    <p:extLst>
      <p:ext uri="{BB962C8B-B14F-4D97-AF65-F5344CB8AC3E}">
        <p14:creationId xmlns:p14="http://schemas.microsoft.com/office/powerpoint/2010/main" val="10891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Dois problemas importantes (2): A pressão para alcançar a meta no final do ano e os investimentos públicos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1456268" y="1825625"/>
            <a:ext cx="8698628" cy="4351338"/>
          </a:xfrm>
          <a:prstGeom prst="rect">
            <a:avLst/>
          </a:prstGeom>
        </p:spPr>
      </p:pic>
    </p:spTree>
    <p:extLst>
      <p:ext uri="{BB962C8B-B14F-4D97-AF65-F5344CB8AC3E}">
        <p14:creationId xmlns:p14="http://schemas.microsoft.com/office/powerpoint/2010/main" val="3464655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Duas sugestões fortes</a:t>
            </a:r>
            <a:endParaRPr lang="pt-BR" dirty="0"/>
          </a:p>
        </p:txBody>
      </p:sp>
      <p:sp>
        <p:nvSpPr>
          <p:cNvPr id="3" name="Espaço Reservado para Conteúdo 2"/>
          <p:cNvSpPr>
            <a:spLocks noGrp="1"/>
          </p:cNvSpPr>
          <p:nvPr>
            <p:ph idx="1"/>
          </p:nvPr>
        </p:nvSpPr>
        <p:spPr/>
        <p:txBody>
          <a:bodyPr/>
          <a:lstStyle/>
          <a:p>
            <a:r>
              <a:rPr lang="pt-BR" dirty="0" smtClean="0"/>
              <a:t>A primeira é o orçamento plurianual, tal como praticado no Reino Unido desde 1960, precisamente para evitar atropelos no final do ano, restos a pagar não processados e etc.</a:t>
            </a:r>
          </a:p>
          <a:p>
            <a:r>
              <a:rPr lang="pt-BR" dirty="0" smtClean="0"/>
              <a:t>A segunda é a retirada dos investimentos públicos da meta de superávit primário, tendo em vista as óbvias externalidades positivas deste investimento para as receitas </a:t>
            </a:r>
            <a:r>
              <a:rPr lang="pt-BR" smtClean="0"/>
              <a:t>públicas futuras. </a:t>
            </a:r>
            <a:endParaRPr lang="pt-BR" dirty="0"/>
          </a:p>
        </p:txBody>
      </p:sp>
    </p:spTree>
    <p:extLst>
      <p:ext uri="{BB962C8B-B14F-4D97-AF65-F5344CB8AC3E}">
        <p14:creationId xmlns:p14="http://schemas.microsoft.com/office/powerpoint/2010/main" val="2255561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64444"/>
            <a:ext cx="10515600" cy="5612519"/>
          </a:xfrm>
        </p:spPr>
        <p:txBody>
          <a:bodyPr>
            <a:normAutofit/>
          </a:bodyPr>
          <a:lstStyle/>
          <a:p>
            <a:r>
              <a:rPr lang="pt-BR" sz="4800" dirty="0" smtClean="0"/>
              <a:t>MUITO OBRIGADO!</a:t>
            </a:r>
          </a:p>
          <a:p>
            <a:r>
              <a:rPr lang="pt-BR" sz="4800" dirty="0" smtClean="0"/>
              <a:t>Favor enviar dúvidas, sugestões e críticas devem para claudio.santos@ipea.gov.br</a:t>
            </a:r>
            <a:endParaRPr lang="pt-BR" sz="4800" dirty="0"/>
          </a:p>
        </p:txBody>
      </p:sp>
    </p:spTree>
    <p:extLst>
      <p:ext uri="{BB962C8B-B14F-4D97-AF65-F5344CB8AC3E}">
        <p14:creationId xmlns:p14="http://schemas.microsoft.com/office/powerpoint/2010/main" val="309917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O pano de fundo demográfico (1): Uma população cada vez menos jovem...</a:t>
            </a:r>
            <a:endParaRPr lang="pt-BR" dirty="0"/>
          </a:p>
        </p:txBody>
      </p:sp>
      <p:sp>
        <p:nvSpPr>
          <p:cNvPr id="3" name="Espaço Reservado para Conteúdo 2"/>
          <p:cNvSpPr>
            <a:spLocks noGrp="1"/>
          </p:cNvSpPr>
          <p:nvPr>
            <p:ph idx="1"/>
          </p:nvPr>
        </p:nvSpPr>
        <p:spPr>
          <a:xfrm>
            <a:off x="917222" y="1690687"/>
            <a:ext cx="10515600" cy="4520141"/>
          </a:xfrm>
        </p:spPr>
        <p:txBody>
          <a:bodyPr/>
          <a:lstStyle/>
          <a:p>
            <a:r>
              <a:rPr lang="pt-BR" dirty="0" smtClean="0"/>
              <a:t>A redução no número de jovens não é apenas relativa,  é também absoluta! Mas notem que teremos novos números do IBGE ainda nesta semana.</a:t>
            </a:r>
          </a:p>
          <a:p>
            <a:pPr marL="0" indent="0">
              <a:buNone/>
            </a:pPr>
            <a:endParaRPr lang="pt-BR" dirty="0"/>
          </a:p>
        </p:txBody>
      </p:sp>
      <p:pic>
        <p:nvPicPr>
          <p:cNvPr id="4" name="Imagem 3"/>
          <p:cNvPicPr>
            <a:picLocks noChangeAspect="1"/>
          </p:cNvPicPr>
          <p:nvPr/>
        </p:nvPicPr>
        <p:blipFill>
          <a:blip r:embed="rId2"/>
          <a:stretch>
            <a:fillRect/>
          </a:stretch>
        </p:blipFill>
        <p:spPr>
          <a:xfrm>
            <a:off x="1061155" y="2946045"/>
            <a:ext cx="8782756" cy="3580871"/>
          </a:xfrm>
          <a:prstGeom prst="rect">
            <a:avLst/>
          </a:prstGeom>
        </p:spPr>
      </p:pic>
    </p:spTree>
    <p:extLst>
      <p:ext uri="{BB962C8B-B14F-4D97-AF65-F5344CB8AC3E}">
        <p14:creationId xmlns:p14="http://schemas.microsoft.com/office/powerpoint/2010/main" val="213498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5689" y="146757"/>
            <a:ext cx="10859911" cy="1253066"/>
          </a:xfrm>
        </p:spPr>
        <p:txBody>
          <a:bodyPr>
            <a:normAutofit fontScale="90000"/>
          </a:bodyPr>
          <a:lstStyle/>
          <a:p>
            <a:r>
              <a:rPr lang="pt-BR" dirty="0" smtClean="0"/>
              <a:t>O pano de fundo demográfico (2): ... e cada vez mais urbana.</a:t>
            </a:r>
            <a:endParaRPr lang="pt-BR" dirty="0"/>
          </a:p>
        </p:txBody>
      </p:sp>
      <p:sp>
        <p:nvSpPr>
          <p:cNvPr id="3" name="Espaço Reservado para Conteúdo 2"/>
          <p:cNvSpPr>
            <a:spLocks noGrp="1"/>
          </p:cNvSpPr>
          <p:nvPr>
            <p:ph idx="1"/>
          </p:nvPr>
        </p:nvSpPr>
        <p:spPr>
          <a:xfrm>
            <a:off x="826911" y="1509536"/>
            <a:ext cx="10515600" cy="4936420"/>
          </a:xfrm>
        </p:spPr>
        <p:txBody>
          <a:bodyPr>
            <a:normAutofit lnSpcReduction="10000"/>
          </a:bodyPr>
          <a:lstStyle/>
          <a:p>
            <a:endParaRPr lang="pt-BR" dirty="0" smtClean="0"/>
          </a:p>
          <a:p>
            <a:endParaRPr lang="pt-BR" dirty="0"/>
          </a:p>
          <a:p>
            <a:endParaRPr lang="pt-BR" dirty="0" smtClean="0"/>
          </a:p>
          <a:p>
            <a:endParaRPr lang="pt-BR" dirty="0"/>
          </a:p>
          <a:p>
            <a:endParaRPr lang="pt-BR" dirty="0" smtClean="0"/>
          </a:p>
          <a:p>
            <a:r>
              <a:rPr lang="pt-BR" dirty="0" smtClean="0"/>
              <a:t>Cerca de 170 milhões de pessoas vivem em áreas urbanas no Brasil (nossa transição rural-urbano já se deu, não somos, neste sentido a China ou a Índia), 86 milhões destas em apenas 39 regiões metropolitanas e/ou RIDES. E destas 20 milhões vivem na RM de São Paulo, 12 milhões na RM do Rio de Janeiro, 5,5 milhões na RM de Belo Horizonte, 4 milhões na RM de Porto Alegre, 3,6 milhões da RM de Recife, 3,5 milhões na RIDE de Brasília e por ai vai.  </a:t>
            </a:r>
          </a:p>
          <a:p>
            <a:endParaRPr lang="pt-BR" dirty="0" smtClean="0"/>
          </a:p>
          <a:p>
            <a:endParaRPr lang="pt-BR" dirty="0"/>
          </a:p>
          <a:p>
            <a:endParaRPr lang="pt-BR" dirty="0" smtClean="0"/>
          </a:p>
          <a:p>
            <a:endParaRPr lang="pt-BR" dirty="0"/>
          </a:p>
          <a:p>
            <a:endParaRPr lang="pt-BR" dirty="0"/>
          </a:p>
        </p:txBody>
      </p:sp>
      <p:pic>
        <p:nvPicPr>
          <p:cNvPr id="4" name="Imagem 3"/>
          <p:cNvPicPr>
            <a:picLocks noChangeAspect="1"/>
          </p:cNvPicPr>
          <p:nvPr/>
        </p:nvPicPr>
        <p:blipFill>
          <a:blip r:embed="rId2"/>
          <a:stretch>
            <a:fillRect/>
          </a:stretch>
        </p:blipFill>
        <p:spPr>
          <a:xfrm>
            <a:off x="1241776" y="1645003"/>
            <a:ext cx="6558846" cy="2136775"/>
          </a:xfrm>
          <a:prstGeom prst="rect">
            <a:avLst/>
          </a:prstGeom>
        </p:spPr>
      </p:pic>
    </p:spTree>
    <p:extLst>
      <p:ext uri="{BB962C8B-B14F-4D97-AF65-F5344CB8AC3E}">
        <p14:creationId xmlns:p14="http://schemas.microsoft.com/office/powerpoint/2010/main" val="237514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3673"/>
            <a:ext cx="10515600" cy="1034697"/>
          </a:xfrm>
        </p:spPr>
        <p:txBody>
          <a:bodyPr>
            <a:normAutofit fontScale="90000"/>
          </a:bodyPr>
          <a:lstStyle/>
          <a:p>
            <a:r>
              <a:rPr lang="pt-BR" dirty="0" smtClean="0"/>
              <a:t>O pano de fundo socioeconômico(1): Uma população urbana que trabalha, em grande parte, fora de casa</a:t>
            </a:r>
            <a:endParaRPr lang="pt-BR" dirty="0"/>
          </a:p>
        </p:txBody>
      </p:sp>
      <p:sp>
        <p:nvSpPr>
          <p:cNvPr id="3" name="Espaço Reservado para Conteúdo 2"/>
          <p:cNvSpPr>
            <a:spLocks noGrp="1"/>
          </p:cNvSpPr>
          <p:nvPr>
            <p:ph idx="1"/>
          </p:nvPr>
        </p:nvSpPr>
        <p:spPr>
          <a:xfrm>
            <a:off x="838200" y="1603022"/>
            <a:ext cx="10515600" cy="4797778"/>
          </a:xfrm>
        </p:spPr>
        <p:txBody>
          <a:bodyPr/>
          <a:lstStyle/>
          <a:p>
            <a:r>
              <a:rPr lang="pt-BR" dirty="0" smtClean="0"/>
              <a:t>Mais de 20 milhões de empregos formais criados na última década</a:t>
            </a:r>
            <a:endParaRPr lang="pt-BR" dirty="0"/>
          </a:p>
        </p:txBody>
      </p:sp>
      <p:pic>
        <p:nvPicPr>
          <p:cNvPr id="4" name="Imagem 3"/>
          <p:cNvPicPr>
            <a:picLocks noChangeAspect="1"/>
          </p:cNvPicPr>
          <p:nvPr/>
        </p:nvPicPr>
        <p:blipFill>
          <a:blip r:embed="rId2"/>
          <a:stretch>
            <a:fillRect/>
          </a:stretch>
        </p:blipFill>
        <p:spPr>
          <a:xfrm>
            <a:off x="1199430" y="2163673"/>
            <a:ext cx="8700926" cy="4694327"/>
          </a:xfrm>
          <a:prstGeom prst="rect">
            <a:avLst/>
          </a:prstGeom>
        </p:spPr>
      </p:pic>
    </p:spTree>
    <p:extLst>
      <p:ext uri="{BB962C8B-B14F-4D97-AF65-F5344CB8AC3E}">
        <p14:creationId xmlns:p14="http://schemas.microsoft.com/office/powerpoint/2010/main" val="235942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 pano de fundo socioeconômico(2): Uma população urbana que trabalha, cada vez mais, fora de casa, consumindo e prestando de serviços</a:t>
            </a:r>
            <a:endParaRPr lang="pt-BR" dirty="0"/>
          </a:p>
        </p:txBody>
      </p:sp>
      <p:graphicFrame>
        <p:nvGraphicFramePr>
          <p:cNvPr id="4" name="Gráfico 2"/>
          <p:cNvGraphicFramePr>
            <a:graphicFrameLocks/>
          </p:cNvGraphicFramePr>
          <p:nvPr>
            <p:extLst>
              <p:ext uri="{D42A27DB-BD31-4B8C-83A1-F6EECF244321}">
                <p14:modId xmlns:p14="http://schemas.microsoft.com/office/powerpoint/2010/main" val="1881489602"/>
              </p:ext>
            </p:extLst>
          </p:nvPr>
        </p:nvGraphicFramePr>
        <p:xfrm>
          <a:off x="747890" y="2156178"/>
          <a:ext cx="9086850" cy="4701822"/>
        </p:xfrm>
        <a:graphic>
          <a:graphicData uri="http://schemas.openxmlformats.org/presentationml/2006/ole">
            <mc:AlternateContent xmlns:mc="http://schemas.openxmlformats.org/markup-compatibility/2006">
              <mc:Choice xmlns:v="urn:schemas-microsoft-com:vml" Requires="v">
                <p:oleObj spid="_x0000_s1042" r:id="rId3" imgW="8815580" imgH="5066215" progId="Excel.Chart.8">
                  <p:embed/>
                </p:oleObj>
              </mc:Choice>
              <mc:Fallback>
                <p:oleObj r:id="rId3" imgW="8815580" imgH="506621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90" y="2156178"/>
                        <a:ext cx="9086850" cy="4701822"/>
                      </a:xfrm>
                      <a:prstGeom prst="rect">
                        <a:avLst/>
                      </a:prstGeom>
                      <a:noFill/>
                      <a:ln>
                        <a:noFill/>
                      </a:ln>
                    </p:spPr>
                  </p:pic>
                </p:oleObj>
              </mc:Fallback>
            </mc:AlternateContent>
          </a:graphicData>
        </a:graphic>
      </p:graphicFrame>
      <p:sp>
        <p:nvSpPr>
          <p:cNvPr id="5" name="CaixaDeTexto 4"/>
          <p:cNvSpPr txBox="1"/>
          <p:nvPr/>
        </p:nvSpPr>
        <p:spPr>
          <a:xfrm>
            <a:off x="1896533" y="1971512"/>
            <a:ext cx="6679393" cy="369332"/>
          </a:xfrm>
          <a:prstGeom prst="rect">
            <a:avLst/>
          </a:prstGeom>
          <a:noFill/>
        </p:spPr>
        <p:txBody>
          <a:bodyPr wrap="none" rtlCol="0">
            <a:spAutoFit/>
          </a:bodyPr>
          <a:lstStyle/>
          <a:p>
            <a:r>
              <a:rPr lang="pt-BR" dirty="0" smtClean="0"/>
              <a:t>Composição Setorial dos Empregos Formais Criados na última década</a:t>
            </a:r>
            <a:endParaRPr lang="pt-BR" dirty="0"/>
          </a:p>
        </p:txBody>
      </p:sp>
    </p:spTree>
    <p:extLst>
      <p:ext uri="{BB962C8B-B14F-4D97-AF65-F5344CB8AC3E}">
        <p14:creationId xmlns:p14="http://schemas.microsoft.com/office/powerpoint/2010/main" val="243368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O pano de fundo socioeconômico(3): E com maior poder aquisitivo...</a:t>
            </a:r>
            <a:endParaRPr lang="pt-BR" dirty="0"/>
          </a:p>
        </p:txBody>
      </p:sp>
      <p:pic>
        <p:nvPicPr>
          <p:cNvPr id="4" name="Espaço Reservado para Conteúdo 3"/>
          <p:cNvPicPr>
            <a:picLocks noGrp="1" noChangeAspect="1"/>
          </p:cNvPicPr>
          <p:nvPr>
            <p:ph idx="1"/>
          </p:nvPr>
        </p:nvPicPr>
        <p:blipFill>
          <a:blip r:embed="rId2"/>
          <a:stretch>
            <a:fillRect/>
          </a:stretch>
        </p:blipFill>
        <p:spPr>
          <a:xfrm>
            <a:off x="5644444" y="2098003"/>
            <a:ext cx="5709356" cy="4563886"/>
          </a:xfrm>
          <a:prstGeom prst="rect">
            <a:avLst/>
          </a:prstGeom>
        </p:spPr>
      </p:pic>
      <p:pic>
        <p:nvPicPr>
          <p:cNvPr id="5" name="Imagem 4"/>
          <p:cNvPicPr>
            <a:picLocks noChangeAspect="1"/>
          </p:cNvPicPr>
          <p:nvPr/>
        </p:nvPicPr>
        <p:blipFill>
          <a:blip r:embed="rId3"/>
          <a:stretch>
            <a:fillRect/>
          </a:stretch>
        </p:blipFill>
        <p:spPr>
          <a:xfrm>
            <a:off x="135467" y="2212337"/>
            <a:ext cx="5294490" cy="4335218"/>
          </a:xfrm>
          <a:prstGeom prst="rect">
            <a:avLst/>
          </a:prstGeom>
        </p:spPr>
      </p:pic>
      <p:sp>
        <p:nvSpPr>
          <p:cNvPr id="6" name="CaixaDeTexto 5"/>
          <p:cNvSpPr txBox="1"/>
          <p:nvPr/>
        </p:nvSpPr>
        <p:spPr>
          <a:xfrm>
            <a:off x="653469" y="1566006"/>
            <a:ext cx="4776488" cy="646331"/>
          </a:xfrm>
          <a:prstGeom prst="rect">
            <a:avLst/>
          </a:prstGeom>
          <a:noFill/>
        </p:spPr>
        <p:txBody>
          <a:bodyPr wrap="square" rtlCol="0">
            <a:spAutoFit/>
          </a:bodyPr>
          <a:lstStyle/>
          <a:p>
            <a:r>
              <a:rPr lang="pt-BR" dirty="0" smtClean="0"/>
              <a:t>Composição (por faixa de renda) dos empregos formais gerados em 2012 (CAGED) </a:t>
            </a:r>
            <a:endParaRPr lang="pt-BR" dirty="0"/>
          </a:p>
        </p:txBody>
      </p:sp>
    </p:spTree>
    <p:extLst>
      <p:ext uri="{BB962C8B-B14F-4D97-AF65-F5344CB8AC3E}">
        <p14:creationId xmlns:p14="http://schemas.microsoft.com/office/powerpoint/2010/main" val="25865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865555" cy="1325563"/>
          </a:xfrm>
        </p:spPr>
        <p:txBody>
          <a:bodyPr>
            <a:normAutofit fontScale="90000"/>
          </a:bodyPr>
          <a:lstStyle/>
          <a:p>
            <a:r>
              <a:rPr lang="pt-BR" dirty="0" smtClean="0"/>
              <a:t>O pano de fundo socioeconômico(4): o que é simultaneamente causa (junto com os programas sociais do governo) e consequência das melhoras distributivas no país.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838200" y="2133072"/>
            <a:ext cx="9358489" cy="4538662"/>
          </a:xfrm>
          <a:prstGeom prst="rect">
            <a:avLst/>
          </a:prstGeom>
        </p:spPr>
      </p:pic>
    </p:spTree>
    <p:extLst>
      <p:ext uri="{BB962C8B-B14F-4D97-AF65-F5344CB8AC3E}">
        <p14:creationId xmlns:p14="http://schemas.microsoft.com/office/powerpoint/2010/main" val="114123893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1629</Words>
  <Application>Microsoft Office PowerPoint</Application>
  <PresentationFormat>Widescreen</PresentationFormat>
  <Paragraphs>100</Paragraphs>
  <Slides>35</Slides>
  <Notes>0</Notes>
  <HiddenSlides>0</HiddenSlides>
  <MMClips>0</MMClips>
  <ScaleCrop>false</ScaleCrop>
  <HeadingPairs>
    <vt:vector size="8" baseType="variant">
      <vt:variant>
        <vt:lpstr>Fontes usadas</vt:lpstr>
      </vt:variant>
      <vt:variant>
        <vt:i4>3</vt:i4>
      </vt:variant>
      <vt:variant>
        <vt:lpstr>Tema</vt:lpstr>
      </vt:variant>
      <vt:variant>
        <vt:i4>1</vt:i4>
      </vt:variant>
      <vt:variant>
        <vt:lpstr>Servidores OLE inseridos</vt:lpstr>
      </vt:variant>
      <vt:variant>
        <vt:i4>1</vt:i4>
      </vt:variant>
      <vt:variant>
        <vt:lpstr>Títulos de slides</vt:lpstr>
      </vt:variant>
      <vt:variant>
        <vt:i4>35</vt:i4>
      </vt:variant>
    </vt:vector>
  </HeadingPairs>
  <TitlesOfParts>
    <vt:vector size="40" baseType="lpstr">
      <vt:lpstr>Arial</vt:lpstr>
      <vt:lpstr>Calibri</vt:lpstr>
      <vt:lpstr>Calibri Light</vt:lpstr>
      <vt:lpstr>Tema do Office</vt:lpstr>
      <vt:lpstr>Microsoft Excel Chart</vt:lpstr>
      <vt:lpstr>Notas para subsidiar a discussão sobre o futuro dos orçamentos públicos no Brasil</vt:lpstr>
      <vt:lpstr>Uma apresentação em 4 partes</vt:lpstr>
      <vt:lpstr>Apresentação do PowerPoint</vt:lpstr>
      <vt:lpstr>O pano de fundo demográfico (1): Uma população cada vez menos jovem...</vt:lpstr>
      <vt:lpstr>O pano de fundo demográfico (2): ... e cada vez mais urbana.</vt:lpstr>
      <vt:lpstr>O pano de fundo socioeconômico(1): Uma população urbana que trabalha, em grande parte, fora de casa</vt:lpstr>
      <vt:lpstr>O pano de fundo socioeconômico(2): Uma população urbana que trabalha, cada vez mais, fora de casa, consumindo e prestando de serviços</vt:lpstr>
      <vt:lpstr>O pano de fundo socioeconômico(3): E com maior poder aquisitivo...</vt:lpstr>
      <vt:lpstr>O pano de fundo socioeconômico(4): o que é simultaneamente causa (junto com os programas sociais do governo) e consequência das melhoras distributivas no país.</vt:lpstr>
      <vt:lpstr>Apresentação do PowerPoint</vt:lpstr>
      <vt:lpstr>O fim da escalada da carga tributária bruta?  </vt:lpstr>
      <vt:lpstr>A composição dos aumentos da carga tributária na última década</vt:lpstr>
      <vt:lpstr>O que houve com a arrecadação tributária na última década</vt:lpstr>
      <vt:lpstr>Qual o cenário provável da arrecadação tributária nos próximos anos? </vt:lpstr>
      <vt:lpstr>A carga tributária brasileira comparada a dos países da OCDE (para os quais existem dados e cujos níveis de desenvolvimento aspiramos)</vt:lpstr>
      <vt:lpstr>Apresentação do PowerPoint</vt:lpstr>
      <vt:lpstr>Três maneiras, pelo menos, de ver os gastos públicos</vt:lpstr>
      <vt:lpstr>Quanto o(s) governo(s) gasta(m) com funcionários públicos ativos? </vt:lpstr>
      <vt:lpstr>Quanto o(s) governo(s) gasta(m) com transferências às famílias (inclusive de servidores inativos)?</vt:lpstr>
      <vt:lpstr>Lembretes importantes sobre estas transferências...</vt:lpstr>
      <vt:lpstr>Quanto o(s) governo(s) gasta(m) com investimentos (FBCF)? </vt:lpstr>
      <vt:lpstr>Quanto o(s) governo(s) gasta(m) com juros?</vt:lpstr>
      <vt:lpstr>Quanto o(s) governo(s) gasta(m) por função? </vt:lpstr>
      <vt:lpstr>Isto é muito ou pouco? O caso da saúde (1)</vt:lpstr>
      <vt:lpstr>Isto é muito ou pouco? O caso da saúde (2)</vt:lpstr>
      <vt:lpstr>Isto é muito ou pouco? O caso da educação (1)</vt:lpstr>
      <vt:lpstr>Isto é muito ou pouco? O caso da educação (2)</vt:lpstr>
      <vt:lpstr>Os poucos indicadores de desempenho acompanhados sistematicamente pelo IBGE sobre a produção de bens e serviços públicos (1): As matrículas dos censos escolares do INEP</vt:lpstr>
      <vt:lpstr>Os poucos indicadores de desempenho acompanhados sistematicamente pelo IBGE sobre a produção de bens e serviços públicos (2): Os dados de internações e atendimentos ambulatoriais do DATASUS  </vt:lpstr>
      <vt:lpstr>Qual o cenário provável para a dinâmica dos gastos públicos nos próximos anos? </vt:lpstr>
      <vt:lpstr>Apresentação do PowerPoint</vt:lpstr>
      <vt:lpstr>Dois problemas importantes (1): O acúmulo de RAPNPs, notadamente de investimento</vt:lpstr>
      <vt:lpstr>Dois problemas importantes (2): A pressão para alcançar a meta no final do ano e os investimentos públicos</vt:lpstr>
      <vt:lpstr>Duas sugestões fortes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Notas sobre o futuro dos Orçamentos Públicos no Brasil</dc:title>
  <dc:creator>Claudio Hamilton Matos dos Santos</dc:creator>
  <cp:lastModifiedBy>Claudio Hamilton Matos dos Santos</cp:lastModifiedBy>
  <cp:revision>32</cp:revision>
  <dcterms:created xsi:type="dcterms:W3CDTF">2013-08-26T12:42:12Z</dcterms:created>
  <dcterms:modified xsi:type="dcterms:W3CDTF">2013-08-26T21:42:25Z</dcterms:modified>
</cp:coreProperties>
</file>