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4"/>
  </p:sldMasterIdLst>
  <p:notesMasterIdLst>
    <p:notesMasterId r:id="rId37"/>
  </p:notesMasterIdLst>
  <p:handoutMasterIdLst>
    <p:handoutMasterId r:id="rId38"/>
  </p:handoutMasterIdLst>
  <p:sldIdLst>
    <p:sldId id="834" r:id="rId5"/>
    <p:sldId id="804" r:id="rId6"/>
    <p:sldId id="719" r:id="rId7"/>
    <p:sldId id="868" r:id="rId8"/>
    <p:sldId id="547" r:id="rId9"/>
    <p:sldId id="829" r:id="rId10"/>
    <p:sldId id="667" r:id="rId11"/>
    <p:sldId id="721" r:id="rId12"/>
    <p:sldId id="880" r:id="rId13"/>
    <p:sldId id="731" r:id="rId14"/>
    <p:sldId id="734" r:id="rId15"/>
    <p:sldId id="808" r:id="rId16"/>
    <p:sldId id="835" r:id="rId17"/>
    <p:sldId id="846" r:id="rId18"/>
    <p:sldId id="855" r:id="rId19"/>
    <p:sldId id="856" r:id="rId20"/>
    <p:sldId id="879" r:id="rId21"/>
    <p:sldId id="858" r:id="rId22"/>
    <p:sldId id="878" r:id="rId23"/>
    <p:sldId id="877" r:id="rId24"/>
    <p:sldId id="865" r:id="rId25"/>
    <p:sldId id="854" r:id="rId26"/>
    <p:sldId id="847" r:id="rId27"/>
    <p:sldId id="869" r:id="rId28"/>
    <p:sldId id="871" r:id="rId29"/>
    <p:sldId id="853" r:id="rId30"/>
    <p:sldId id="874" r:id="rId31"/>
    <p:sldId id="866" r:id="rId32"/>
    <p:sldId id="872" r:id="rId33"/>
    <p:sldId id="859" r:id="rId34"/>
    <p:sldId id="876" r:id="rId35"/>
    <p:sldId id="875" r:id="rId36"/>
  </p:sldIdLst>
  <p:sldSz cx="9906000" cy="6858000" type="A4"/>
  <p:notesSz cx="6662738" cy="98329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5991"/>
    <a:srgbClr val="604A7B"/>
    <a:srgbClr val="6D66A0"/>
    <a:srgbClr val="E46C0A"/>
    <a:srgbClr val="9E85E3"/>
    <a:srgbClr val="009999"/>
    <a:srgbClr val="54416B"/>
    <a:srgbClr val="6600CC"/>
    <a:srgbClr val="B6A4EA"/>
    <a:srgbClr val="C3B4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4" autoAdjust="0"/>
    <p:restoredTop sz="94939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2880"/>
        <p:guide orient="horz" pos="3456"/>
        <p:guide pos="1104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26"/>
    </p:cViewPr>
  </p:sorterViewPr>
  <p:notesViewPr>
    <p:cSldViewPr>
      <p:cViewPr varScale="1">
        <p:scale>
          <a:sx n="71" d="100"/>
          <a:sy n="71" d="100"/>
        </p:scale>
        <p:origin x="-2268" y="-108"/>
      </p:cViewPr>
      <p:guideLst>
        <p:guide orient="horz" pos="3098"/>
        <p:guide pos="21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357" cy="4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>
            <a:lvl1pPr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826" y="0"/>
            <a:ext cx="2886357" cy="4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>
            <a:lvl1pPr algn="r"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826" y="9339666"/>
            <a:ext cx="2886357" cy="4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b" anchorCtr="0" compatLnSpc="1">
            <a:prstTxWarp prst="textNoShape">
              <a:avLst/>
            </a:prstTxWarp>
          </a:bodyPr>
          <a:lstStyle>
            <a:lvl1pPr algn="r"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fld id="{46659F7D-BF72-47F2-A300-0975990057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469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357" cy="4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>
            <a:lvl1pPr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826" y="0"/>
            <a:ext cx="2886357" cy="4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>
            <a:lvl1pPr algn="r"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8338" y="738188"/>
            <a:ext cx="532606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4" y="4670624"/>
            <a:ext cx="5330813" cy="44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39666"/>
            <a:ext cx="2886357" cy="4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b" anchorCtr="0" compatLnSpc="1">
            <a:prstTxWarp prst="textNoShape">
              <a:avLst/>
            </a:prstTxWarp>
          </a:bodyPr>
          <a:lstStyle>
            <a:lvl1pPr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826" y="9339666"/>
            <a:ext cx="2886357" cy="4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8" tIns="45728" rIns="91458" bIns="45728" numCol="1" anchor="b" anchorCtr="0" compatLnSpc="1">
            <a:prstTxWarp prst="textNoShape">
              <a:avLst/>
            </a:prstTxWarp>
          </a:bodyPr>
          <a:lstStyle>
            <a:lvl1pPr algn="r" defTabSz="914229">
              <a:defRPr sz="1200">
                <a:latin typeface="Arial" charset="0"/>
              </a:defRPr>
            </a:lvl1pPr>
          </a:lstStyle>
          <a:p>
            <a:pPr>
              <a:defRPr/>
            </a:pPr>
            <a:fld id="{5FB132FC-1C1A-4B04-B7F3-D573FC7687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93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Telefonia fixa e banda larga (87% de todos</a:t>
            </a:r>
            <a:r>
              <a:rPr lang="pt-BR" baseline="0" dirty="0" smtClean="0"/>
              <a:t> </a:t>
            </a:r>
            <a:r>
              <a:rPr lang="pt-BR" baseline="0" smtClean="0"/>
              <a:t>os municípios </a:t>
            </a:r>
            <a:r>
              <a:rPr lang="pt-BR" baseline="0" dirty="0" smtClean="0"/>
              <a:t>do brasil)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132FC-1C1A-4B04-B7F3-D573FC76878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208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000"/>
              </a:lnSpc>
              <a:spcAft>
                <a:spcPts val="0"/>
              </a:spcAft>
              <a:buClr>
                <a:srgbClr val="78683C"/>
              </a:buClr>
              <a:defRPr/>
            </a:pP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Desse total, são 23 mil km de cabos submarinos, interligando EUA, Bermudas, Venezuela e as cidades brasileiras de Fortaleza, Rio de Janeiro e São Paulo.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132FC-1C1A-4B04-B7F3-D573FC76878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537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3270" y="9338085"/>
            <a:ext cx="2887913" cy="493309"/>
          </a:xfrm>
          <a:noFill/>
        </p:spPr>
        <p:txBody>
          <a:bodyPr/>
          <a:lstStyle/>
          <a:p>
            <a:pPr defTabSz="912813">
              <a:buClr>
                <a:srgbClr val="1F497D"/>
              </a:buClr>
            </a:pPr>
            <a:fld id="{A4AE9DFB-DBE0-44F1-B410-502EF0D1572D}" type="slidenum">
              <a:rPr lang="en-US" smtClean="0">
                <a:solidFill>
                  <a:srgbClr val="000000"/>
                </a:solidFill>
              </a:rPr>
              <a:pPr defTabSz="912813">
                <a:buClr>
                  <a:srgbClr val="1F497D"/>
                </a:buClr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773270" y="9556281"/>
            <a:ext cx="2887913" cy="2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19163"/>
            <a:fld id="{A05E2BBA-154A-40B6-A7E6-780E4212AA76}" type="slidenum">
              <a:rPr lang="pt-BR">
                <a:solidFill>
                  <a:srgbClr val="000000"/>
                </a:solidFill>
                <a:ea typeface="ＭＳ Ｐゴシック" pitchFamily="34" charset="-128"/>
              </a:rPr>
              <a:pPr algn="r" defTabSz="919163"/>
              <a:t>7</a:t>
            </a:fld>
            <a:endParaRPr lang="pt-BR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929" y="5284098"/>
            <a:ext cx="5677798" cy="268790"/>
          </a:xfrm>
          <a:noFill/>
          <a:ln/>
        </p:spPr>
        <p:txBody>
          <a:bodyPr/>
          <a:lstStyle/>
          <a:p>
            <a:pPr eaLnBrk="1" hangingPunct="1"/>
            <a:r>
              <a:rPr lang="pt-BR" dirty="0" smtClean="0"/>
              <a:t>Todos usuários tem 15 minutos de acesso gratuito</a:t>
            </a:r>
            <a:r>
              <a:rPr lang="pt-BR" baseline="0" dirty="0" smtClean="0"/>
              <a:t> diariamente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78683C"/>
              </a:buClr>
              <a:defRPr/>
            </a:pPr>
            <a:r>
              <a:rPr lang="pt-BR" sz="1000" b="1" kern="1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Verdana" pitchFamily="34" charset="0"/>
                <a:cs typeface="Verdana" pitchFamily="34" charset="0"/>
              </a:rPr>
              <a:t>COM INVESTIMENTO DE </a:t>
            </a:r>
            <a:r>
              <a:rPr lang="pt-BR" sz="1000" b="1" kern="1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Verdana" pitchFamily="34" charset="0"/>
                <a:cs typeface="Verdana" pitchFamily="34" charset="0"/>
              </a:rPr>
              <a:t>R$ 1 BILHÃO</a:t>
            </a:r>
            <a:r>
              <a:rPr lang="pt-BR" sz="1000" b="1" kern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000" b="1" kern="12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Verdana" pitchFamily="34" charset="0"/>
                <a:cs typeface="Verdana" pitchFamily="34" charset="0"/>
              </a:rPr>
              <a:t>ATÉ 2014 EM MELHORIAS DE PROCESSOS DE VENDA, ENTREGA E ATENDIMENTO, A OI VAI APRIMORAR A RELAÇÃO COM O CLIENTE E DAR MAIS AGILIDADE ÀS SOLUÇÕES</a:t>
            </a:r>
            <a:endParaRPr lang="pt-BR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132FC-1C1A-4B04-B7F3-D573FC76878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770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n-lt"/>
                <a:ea typeface="Verdana" pitchFamily="34" charset="0"/>
                <a:cs typeface="Verdana" pitchFamily="34" charset="0"/>
              </a:rPr>
              <a:t>Obs.: Cerca de 50% das reclamações de clientes refere-se a contas e cobranças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132FC-1C1A-4B04-B7F3-D573FC76878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530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FA98058-6187-4757-9C3A-11B756DD8AA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10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9F5C6-BC29-4D5A-B585-FAE45DEA6383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sz="1400" b="1" kern="1200" dirty="0" smtClean="0">
                <a:solidFill>
                  <a:schemeClr val="accent4"/>
                </a:solidFill>
                <a:latin typeface="Arial" charset="0"/>
                <a:ea typeface="+mn-ea"/>
                <a:cs typeface="+mn-cs"/>
              </a:rPr>
              <a:t>OI E DESCARTE CERTO CELEBRAM PARCERIA ESTRATÉGICA PARA A CONSTRUÇÃO DE CINCO FÁBRICAS DE RECICLAGEM DE LIXO ELETROELETRÔNICO NO PAÍS</a:t>
            </a:r>
            <a:endParaRPr lang="pt-BR" sz="1400" kern="1200" dirty="0" smtClean="0">
              <a:solidFill>
                <a:schemeClr val="accent4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Primeira fábrica foi inaugurada em Americana, São Paulo.</a:t>
            </a:r>
            <a:b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Oi é a primeira operadora de telefonia e a primeira empresa privada a fechar uma parceria estratégica que viabiliza a gestão de resíduos sólidos.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132FC-1C1A-4B04-B7F3-D573FC76878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919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82100" cy="838200"/>
          </a:xfrm>
          <a:prstGeom prst="rect">
            <a:avLst/>
          </a:prstGeom>
        </p:spPr>
        <p:txBody>
          <a:bodyPr anchor="ctr"/>
          <a:lstStyle>
            <a:lvl1pPr algn="l"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066800"/>
            <a:ext cx="94488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82178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82100" cy="838200"/>
          </a:xfrm>
          <a:prstGeom prst="rect">
            <a:avLst/>
          </a:prstGeom>
        </p:spPr>
        <p:txBody>
          <a:bodyPr anchor="ctr"/>
          <a:lstStyle>
            <a:lvl1pPr algn="l"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820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15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04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450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42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5" descr="S22_debora_04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1600" y="147637"/>
            <a:ext cx="85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38" r:id="rId2"/>
    <p:sldLayoutId id="2147484553" r:id="rId3"/>
    <p:sldLayoutId id="2147484540" r:id="rId4"/>
    <p:sldLayoutId id="2147484559" r:id="rId5"/>
    <p:sldLayoutId id="2147484560" r:id="rId6"/>
    <p:sldLayoutId id="2147484561" r:id="rId7"/>
    <p:sldLayoutId id="2147484562" r:id="rId8"/>
    <p:sldLayoutId id="2147484563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5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5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3.png"/><Relationship Id="rId5" Type="http://schemas.openxmlformats.org/officeDocument/2006/relationships/tags" Target="../tags/tag12.xml"/><Relationship Id="rId15" Type="http://schemas.openxmlformats.org/officeDocument/2006/relationships/image" Target="../media/image54.png"/><Relationship Id="rId10" Type="http://schemas.openxmlformats.org/officeDocument/2006/relationships/image" Target="../media/image50.jpe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152" y="0"/>
            <a:ext cx="376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Picture 2" descr="R:\Gestão_de_Conteúdo\Marca_Oi\Logos_e_Banners\Logos\Oi_todomundo_logo_1_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7744" y="404813"/>
            <a:ext cx="3506656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-167714" y="1979471"/>
            <a:ext cx="46346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4000" dirty="0" smtClean="0">
                <a:solidFill>
                  <a:schemeClr val="bg1"/>
                </a:solidFill>
              </a:rPr>
              <a:t>Audiência Pública</a:t>
            </a:r>
          </a:p>
          <a:p>
            <a:pPr eaLnBrk="1" hangingPunct="1"/>
            <a:r>
              <a:rPr lang="pt-BR" sz="4000" dirty="0" smtClean="0">
                <a:solidFill>
                  <a:schemeClr val="bg1"/>
                </a:solidFill>
              </a:rPr>
              <a:t>          Senado Federal 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873332" y="4221539"/>
            <a:ext cx="666106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3200" dirty="0" smtClean="0">
              <a:solidFill>
                <a:schemeClr val="bg1"/>
              </a:solidFill>
            </a:endParaRPr>
          </a:p>
          <a:p>
            <a:pPr eaLnBrk="1" hangingPunct="1"/>
            <a:endParaRPr lang="pt-BR" sz="3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pt-BR" sz="3200" dirty="0" smtClean="0">
                <a:solidFill>
                  <a:schemeClr val="bg1"/>
                </a:solidFill>
              </a:rPr>
              <a:t>Comissão Meio Ambiente, Consumidor</a:t>
            </a:r>
          </a:p>
          <a:p>
            <a:pPr eaLnBrk="1" hangingPunct="1"/>
            <a:r>
              <a:rPr lang="pt-BR" sz="3200" dirty="0" smtClean="0">
                <a:solidFill>
                  <a:schemeClr val="bg1"/>
                </a:solidFill>
              </a:rPr>
              <a:t>e Fiscalização Financeira </a:t>
            </a:r>
            <a:r>
              <a:rPr lang="pt-BR" sz="3200" smtClean="0">
                <a:solidFill>
                  <a:schemeClr val="bg1"/>
                </a:solidFill>
              </a:rPr>
              <a:t>– </a:t>
            </a:r>
            <a:r>
              <a:rPr lang="pt-BR" sz="3200" smtClean="0">
                <a:solidFill>
                  <a:schemeClr val="bg1"/>
                </a:solidFill>
              </a:rPr>
              <a:t>CMA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pt-BR" sz="2000" dirty="0" smtClean="0">
                <a:solidFill>
                  <a:schemeClr val="bg1"/>
                </a:solidFill>
              </a:rPr>
              <a:t>  	   31/10/2013</a:t>
            </a:r>
            <a:endParaRPr lang="pt-BR" sz="2000" dirty="0">
              <a:solidFill>
                <a:schemeClr val="bg1"/>
              </a:solidFill>
            </a:endParaRPr>
          </a:p>
          <a:p>
            <a:pPr algn="r" eaLnBrk="1" hangingPunct="1"/>
            <a:endParaRPr lang="pt-BR" sz="3200" dirty="0">
              <a:solidFill>
                <a:schemeClr val="bg1"/>
              </a:solidFill>
            </a:endParaRPr>
          </a:p>
          <a:p>
            <a:pPr algn="r" eaLnBrk="1" hangingPunct="1"/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38100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Qualidade do Serviço Móvel Celular  </a:t>
            </a:r>
            <a:endParaRPr lang="pt-B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00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2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6333" y="2393430"/>
            <a:ext cx="8686800" cy="97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751294" y="2590800"/>
            <a:ext cx="47244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buClr>
                <a:srgbClr val="78683C"/>
              </a:buClr>
              <a:defRPr/>
            </a:pPr>
            <a:r>
              <a:rPr lang="pt-BR" sz="3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CALL CENTER </a:t>
            </a:r>
            <a:r>
              <a:rPr lang="pt-BR" sz="30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INTEGRADO</a:t>
            </a:r>
            <a:endParaRPr lang="pt-BR" sz="30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8" name="Picture 8" descr="H:\OI\5-PLANEJAMENTO\KIT OI\PPT Oi\outra site antártica - S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50657">
            <a:off x="453442" y="1204510"/>
            <a:ext cx="3894542" cy="258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4436695" y="914400"/>
            <a:ext cx="4931637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78683C"/>
              </a:buClr>
              <a:defRPr/>
            </a:pPr>
            <a:r>
              <a:rPr lang="pt-BR" sz="2800" b="1" dirty="0" smtClean="0">
                <a:latin typeface="+mj-lt"/>
                <a:ea typeface="Verdana" pitchFamily="34" charset="0"/>
                <a:cs typeface="Verdana" pitchFamily="34" charset="0"/>
              </a:rPr>
              <a:t>INVESTIMENTO DE</a:t>
            </a:r>
          </a:p>
          <a:p>
            <a:pPr>
              <a:spcAft>
                <a:spcPts val="0"/>
              </a:spcAft>
              <a:buClr>
                <a:srgbClr val="78683C"/>
              </a:buClr>
              <a:defRPr/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R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$ 1 BILHÃO</a:t>
            </a: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pt-BR" sz="44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  <a:buClr>
                <a:srgbClr val="78683C"/>
              </a:buClr>
              <a:defRPr/>
            </a:pPr>
            <a:r>
              <a:rPr lang="pt-BR" sz="2800" b="1" dirty="0" smtClean="0">
                <a:latin typeface="+mj-lt"/>
                <a:ea typeface="Verdana" pitchFamily="34" charset="0"/>
                <a:cs typeface="Verdana" pitchFamily="34" charset="0"/>
              </a:rPr>
              <a:t>EM ATENDIMENTO ATÉ 2014.</a:t>
            </a:r>
          </a:p>
        </p:txBody>
      </p:sp>
      <p:sp>
        <p:nvSpPr>
          <p:cNvPr id="14" name="CaixaDeTexto 50"/>
          <p:cNvSpPr txBox="1">
            <a:spLocks noChangeArrowheads="1"/>
          </p:cNvSpPr>
          <p:nvPr/>
        </p:nvSpPr>
        <p:spPr bwMode="auto">
          <a:xfrm>
            <a:off x="475930" y="6367242"/>
            <a:ext cx="2665403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7" tIns="45623" rIns="91247" bIns="456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1600" b="1" dirty="0">
                <a:latin typeface="+mn-lt"/>
              </a:rPr>
              <a:t>Postos de trabalho</a:t>
            </a:r>
            <a:endParaRPr lang="pt-BR" sz="1600" dirty="0">
              <a:latin typeface="+mn-lt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81209" y="5105400"/>
            <a:ext cx="14622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17.5 mil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486228" y="5490734"/>
            <a:ext cx="2336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600" b="1" dirty="0">
                <a:latin typeface="+mn-lt"/>
              </a:rPr>
              <a:t>Posições de Atendimento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509822" y="4662714"/>
            <a:ext cx="2599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600" b="1" dirty="0">
                <a:latin typeface="+mn-lt"/>
              </a:rPr>
              <a:t>Chamadas/mês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81209" y="4267200"/>
            <a:ext cx="1925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17 milhões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57200" y="5949525"/>
            <a:ext cx="14622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32.5 mil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gray">
          <a:xfrm>
            <a:off x="5439228" y="4267200"/>
            <a:ext cx="392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3.9 milhões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6348781" y="5708661"/>
            <a:ext cx="310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+ de 1 milhão</a:t>
            </a: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7141814" y="4616417"/>
            <a:ext cx="2335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1600" b="1" dirty="0">
                <a:latin typeface="+mn-lt"/>
              </a:rPr>
              <a:t>horas em treinamento</a:t>
            </a:r>
          </a:p>
          <a:p>
            <a:pPr algn="r" eaLnBrk="1" hangingPunct="1"/>
            <a:r>
              <a:rPr lang="pt-BR" sz="1200" dirty="0">
                <a:latin typeface="+mn-lt"/>
              </a:rPr>
              <a:t>Uma média/mês de 322 mil horas </a:t>
            </a: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6348781" y="6106180"/>
            <a:ext cx="3185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1600" b="1" dirty="0">
                <a:latin typeface="+mn-lt"/>
              </a:rPr>
              <a:t>monitorias qualitativas/ano</a:t>
            </a:r>
          </a:p>
          <a:p>
            <a:pPr algn="r" eaLnBrk="1" hangingPunct="1"/>
            <a:r>
              <a:rPr lang="pt-BR" sz="1200" dirty="0">
                <a:latin typeface="+mn-lt"/>
              </a:rPr>
              <a:t>Aproximadamente 3 monitorias/mês/atendente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ATENDIMENTO Oi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:\BUREAU\Oi\Planejamento Estrategico\noteboo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68098"/>
            <a:ext cx="85423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3"/>
          <p:cNvSpPr/>
          <p:nvPr/>
        </p:nvSpPr>
        <p:spPr>
          <a:xfrm>
            <a:off x="218290" y="887105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 smtClean="0">
                <a:latin typeface="Calibri"/>
              </a:rPr>
              <a:t>PLATAFORMA DE ATENDIMENTO ONLINE, OFERECENDO MAIS FACILIDADES E CONTROLE PARA O CLIENTE </a:t>
            </a: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4419600" y="1371600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b="1" dirty="0" smtClean="0">
                <a:latin typeface="+mn-lt"/>
                <a:ea typeface="Verdana" pitchFamily="34" charset="0"/>
                <a:cs typeface="Verdana" pitchFamily="34" charset="0"/>
              </a:rPr>
              <a:t>Alguns serviços disponíveis na “Minha Oi”</a:t>
            </a:r>
          </a:p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+mn-lt"/>
                <a:ea typeface="Verdana" pitchFamily="34" charset="0"/>
                <a:cs typeface="Verdana" pitchFamily="34" charset="0"/>
              </a:rPr>
              <a:t>2ª </a:t>
            </a:r>
            <a:r>
              <a:rPr lang="pt-BR" sz="1600" dirty="0">
                <a:latin typeface="+mn-lt"/>
                <a:ea typeface="Verdana" pitchFamily="34" charset="0"/>
                <a:cs typeface="Verdana" pitchFamily="34" charset="0"/>
              </a:rPr>
              <a:t>via de </a:t>
            </a:r>
            <a:r>
              <a:rPr lang="pt-BR" sz="1600" dirty="0" smtClean="0">
                <a:latin typeface="+mn-lt"/>
                <a:ea typeface="Verdana" pitchFamily="34" charset="0"/>
                <a:cs typeface="Verdana" pitchFamily="34" charset="0"/>
              </a:rPr>
              <a:t>conta </a:t>
            </a:r>
          </a:p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+mn-lt"/>
                <a:ea typeface="Verdana" pitchFamily="34" charset="0"/>
                <a:cs typeface="Verdana" pitchFamily="34" charset="0"/>
              </a:rPr>
              <a:t>Conta detalhada</a:t>
            </a:r>
            <a:endParaRPr lang="pt-BR" sz="16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+mn-lt"/>
                <a:ea typeface="Verdana" pitchFamily="34" charset="0"/>
                <a:cs typeface="Verdana" pitchFamily="34" charset="0"/>
              </a:rPr>
              <a:t>Cadastro débito automático</a:t>
            </a:r>
          </a:p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+mn-lt"/>
                <a:ea typeface="Verdana" pitchFamily="34" charset="0"/>
                <a:cs typeface="Verdana" pitchFamily="34" charset="0"/>
              </a:rPr>
              <a:t>Alteração de vencimento</a:t>
            </a:r>
          </a:p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+mn-lt"/>
                <a:ea typeface="Verdana" pitchFamily="34" charset="0"/>
                <a:cs typeface="Verdana" pitchFamily="34" charset="0"/>
              </a:rPr>
              <a:t>Solicitar mudança </a:t>
            </a:r>
            <a:r>
              <a:rPr lang="pt-BR" sz="1600" dirty="0">
                <a:latin typeface="+mn-lt"/>
                <a:ea typeface="Verdana" pitchFamily="34" charset="0"/>
                <a:cs typeface="Verdana" pitchFamily="34" charset="0"/>
              </a:rPr>
              <a:t>endereço do </a:t>
            </a:r>
            <a:r>
              <a:rPr lang="pt-BR" sz="1600" dirty="0" smtClean="0">
                <a:latin typeface="+mn-lt"/>
                <a:ea typeface="Verdana" pitchFamily="34" charset="0"/>
                <a:cs typeface="Verdana" pitchFamily="34" charset="0"/>
              </a:rPr>
              <a:t>telefone ou reparo</a:t>
            </a:r>
            <a:endParaRPr lang="pt-BR" sz="16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+mn-lt"/>
                <a:ea typeface="Verdana" pitchFamily="34" charset="0"/>
                <a:cs typeface="Verdana" pitchFamily="34" charset="0"/>
              </a:rPr>
              <a:t>Recarga </a:t>
            </a:r>
            <a:r>
              <a:rPr lang="pt-BR" sz="1600" dirty="0">
                <a:latin typeface="+mn-lt"/>
                <a:ea typeface="Verdana" pitchFamily="34" charset="0"/>
                <a:cs typeface="Verdana" pitchFamily="34" charset="0"/>
              </a:rPr>
              <a:t>do Pré-pago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defRPr/>
            </a:pPr>
            <a:endParaRPr lang="pt-BR" sz="8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1600" b="1" dirty="0" smtClean="0">
                <a:latin typeface="+mn-lt"/>
                <a:ea typeface="Verdana" pitchFamily="34" charset="0"/>
                <a:cs typeface="Verdana" pitchFamily="34" charset="0"/>
              </a:rPr>
              <a:t>5 </a:t>
            </a:r>
            <a:r>
              <a:rPr lang="pt-BR" sz="1600" b="1" dirty="0">
                <a:latin typeface="+mn-lt"/>
                <a:ea typeface="Verdana" pitchFamily="34" charset="0"/>
                <a:cs typeface="Verdana" pitchFamily="34" charset="0"/>
              </a:rPr>
              <a:t>milhões de clientes únicos, gerenciando os gastos online de aproximadamente 13 milhões de terminais (</a:t>
            </a:r>
            <a:r>
              <a:rPr lang="pt-BR" sz="1600" b="1" dirty="0" err="1">
                <a:latin typeface="+mn-lt"/>
                <a:ea typeface="Verdana" pitchFamily="34" charset="0"/>
                <a:cs typeface="Verdana" pitchFamily="34" charset="0"/>
              </a:rPr>
              <a:t>abr</a:t>
            </a:r>
            <a:r>
              <a:rPr lang="pt-BR" sz="1600" b="1" dirty="0">
                <a:latin typeface="+mn-lt"/>
                <a:ea typeface="Verdana" pitchFamily="34" charset="0"/>
                <a:cs typeface="Verdana" pitchFamily="34" charset="0"/>
              </a:rPr>
              <a:t>/12</a:t>
            </a:r>
            <a:r>
              <a:rPr lang="pt-BR" sz="1600" b="1" dirty="0" smtClean="0">
                <a:latin typeface="+mn-lt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defRPr/>
            </a:pPr>
            <a:endParaRPr lang="pt-BR" sz="8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lvl="0" algn="just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1600" b="1" dirty="0" smtClean="0">
                <a:latin typeface="+mn-lt"/>
              </a:rPr>
              <a:t>Prêmio </a:t>
            </a:r>
            <a:r>
              <a:rPr lang="pt-BR" sz="1600" b="1" dirty="0">
                <a:latin typeface="+mn-lt"/>
              </a:rPr>
              <a:t>internacional na categoria </a:t>
            </a:r>
            <a:r>
              <a:rPr lang="pt-BR" sz="1600" b="1" i="1" dirty="0">
                <a:latin typeface="+mn-lt"/>
              </a:rPr>
              <a:t>"Best Self-Service Technology" no 8th </a:t>
            </a:r>
            <a:r>
              <a:rPr lang="pt-BR" sz="1600" b="1" i="1" dirty="0" err="1">
                <a:latin typeface="+mn-lt"/>
              </a:rPr>
              <a:t>Annual</a:t>
            </a:r>
            <a:r>
              <a:rPr lang="pt-BR" sz="1600" b="1" i="1" dirty="0">
                <a:latin typeface="+mn-lt"/>
              </a:rPr>
              <a:t> Top Ranking Performers in </a:t>
            </a:r>
            <a:r>
              <a:rPr lang="pt-BR" sz="1600" b="1" i="1" dirty="0" err="1">
                <a:latin typeface="+mn-lt"/>
              </a:rPr>
              <a:t>the</a:t>
            </a:r>
            <a:r>
              <a:rPr lang="pt-BR" sz="1600" b="1" i="1" dirty="0">
                <a:latin typeface="+mn-lt"/>
              </a:rPr>
              <a:t> </a:t>
            </a:r>
            <a:r>
              <a:rPr lang="pt-BR" sz="1600" b="1" i="1" dirty="0" err="1">
                <a:latin typeface="+mn-lt"/>
              </a:rPr>
              <a:t>Contact</a:t>
            </a:r>
            <a:r>
              <a:rPr lang="pt-BR" sz="1600" b="1" i="1" dirty="0">
                <a:latin typeface="+mn-lt"/>
              </a:rPr>
              <a:t> Center </a:t>
            </a:r>
            <a:r>
              <a:rPr lang="pt-BR" sz="1600" b="1" i="1" dirty="0" err="1">
                <a:latin typeface="+mn-lt"/>
              </a:rPr>
              <a:t>Industry</a:t>
            </a:r>
            <a:r>
              <a:rPr lang="pt-BR" sz="1600" b="1" i="1" dirty="0">
                <a:latin typeface="+mn-lt"/>
              </a:rPr>
              <a:t> </a:t>
            </a:r>
            <a:r>
              <a:rPr lang="pt-BR" sz="1600" b="1" i="1" dirty="0" err="1">
                <a:latin typeface="+mn-lt"/>
              </a:rPr>
              <a:t>Awards</a:t>
            </a:r>
            <a:r>
              <a:rPr lang="pt-BR" sz="1600" b="1" i="1" dirty="0">
                <a:latin typeface="+mn-lt"/>
              </a:rPr>
              <a:t> </a:t>
            </a:r>
            <a:r>
              <a:rPr lang="pt-BR" sz="1600" b="1" i="1" dirty="0" err="1">
                <a:latin typeface="+mn-lt"/>
              </a:rPr>
              <a:t>Program</a:t>
            </a:r>
            <a:r>
              <a:rPr lang="pt-BR" sz="1600" b="1" i="1" dirty="0">
                <a:latin typeface="+mn-lt"/>
              </a:rPr>
              <a:t> das </a:t>
            </a:r>
            <a:r>
              <a:rPr lang="pt-BR" sz="1600" b="1" i="1" dirty="0" smtClean="0">
                <a:latin typeface="+mn-lt"/>
              </a:rPr>
              <a:t>Américas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“MINHA Oi”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4800600" y="990600"/>
            <a:ext cx="4495800" cy="51247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Layout mais simplificado: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kern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342900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Cabeçalho e resumo da fatura na primeira página</a:t>
            </a:r>
          </a:p>
          <a:p>
            <a:pPr marL="342900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Resumo do plano</a:t>
            </a:r>
          </a:p>
          <a:p>
            <a:pPr marL="342900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Itens fiscais</a:t>
            </a:r>
          </a:p>
          <a:p>
            <a:pPr marL="342900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Detalhes do consumo</a:t>
            </a:r>
          </a:p>
          <a:p>
            <a:pPr marL="342900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kern="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Possibilidade de pagamentos através de lotéricas, farmácias e outras redes credenciadas.</a:t>
            </a:r>
            <a:endParaRPr lang="pt-BR" sz="2400" kern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 FATURA - Móvel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896435"/>
            <a:ext cx="4114800" cy="5676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536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3799" y="1219200"/>
            <a:ext cx="5939333" cy="24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6" descr="https://mail.google.com/mail/u/0/?ui=2&amp;ik=4c43eead45&amp;view=att&amp;th=13da37c831f6da2a&amp;attid=0.1&amp;disp=emb&amp;zw&amp;atsh=1"/>
          <p:cNvSpPr>
            <a:spLocks noChangeAspect="1" noChangeArrowheads="1"/>
          </p:cNvSpPr>
          <p:nvPr/>
        </p:nvSpPr>
        <p:spPr bwMode="auto">
          <a:xfrm>
            <a:off x="173038" y="-1965325"/>
            <a:ext cx="58769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984625" cy="54832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 FATURA - Fixo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48200" y="1600200"/>
            <a:ext cx="472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bg1"/>
                </a:solidFill>
                <a:latin typeface="+mn-lt"/>
              </a:rPr>
              <a:t>Novo modelo da fatura dá mais transparência ao consumo dos clientes também para a telefonia fixa.</a:t>
            </a:r>
            <a:endParaRPr lang="pt-BR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47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2013" y="3581401"/>
            <a:ext cx="1189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4241801" y="1405762"/>
            <a:ext cx="56038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pt-BR" sz="2400" b="1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accent4"/>
                </a:solidFill>
                <a:latin typeface="+mj-lt"/>
              </a:rPr>
              <a:t>342 MILHÕES DE ACESSOS  </a:t>
            </a:r>
            <a:r>
              <a:rPr lang="pt-BR" sz="2400" b="1" dirty="0" smtClean="0">
                <a:solidFill>
                  <a:schemeClr val="accent4"/>
                </a:solidFill>
                <a:latin typeface="+mj-lt"/>
              </a:rPr>
              <a:t>NO BRASIL</a:t>
            </a:r>
            <a:endParaRPr lang="pt-BR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57200" y="609600"/>
            <a:ext cx="3352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78683C"/>
              </a:buClr>
              <a:defRPr/>
            </a:pPr>
            <a:endParaRPr lang="pt-BR" sz="3200" b="1" dirty="0">
              <a:solidFill>
                <a:srgbClr val="FFC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6" name="Picture 44" descr="S13_andre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800" y="5654675"/>
            <a:ext cx="48514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5243513" y="4468813"/>
            <a:ext cx="100488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0,87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5049838" y="5859463"/>
            <a:ext cx="13509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4"/>
                </a:solidFill>
                <a:latin typeface="+mj-lt"/>
              </a:rPr>
              <a:t>TELEFONIA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7315200" y="5859463"/>
            <a:ext cx="957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BANCO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7404100" y="3059113"/>
            <a:ext cx="771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3,5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02188" y="6424613"/>
            <a:ext cx="47053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Fonte: 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Anatel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 Febraban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76" name="Retângulo 24"/>
          <p:cNvSpPr>
            <a:spLocks noChangeArrowheads="1"/>
          </p:cNvSpPr>
          <p:nvPr/>
        </p:nvSpPr>
        <p:spPr bwMode="auto">
          <a:xfrm>
            <a:off x="304800" y="1143000"/>
            <a:ext cx="3429000" cy="43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sz="3200" b="1" dirty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NOS RANKINGS DE </a:t>
            </a:r>
            <a:r>
              <a:rPr lang="pt-BR" sz="3200" b="1" dirty="0" smtClean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RECLAMAÇÕES DE </a:t>
            </a:r>
            <a:r>
              <a:rPr lang="pt-BR" sz="3200" b="1" dirty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CONSUMIDORES, </a:t>
            </a:r>
            <a:br>
              <a:rPr lang="pt-BR" sz="3200" b="1" dirty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pt-BR" sz="3200" b="1" dirty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É NECESSÁRIO CONSIDERAR </a:t>
            </a:r>
            <a:br>
              <a:rPr lang="pt-BR" sz="3200" b="1" dirty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pt-BR" sz="3200" b="1" dirty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A PROPORÇÃO ENTRE NÚMERO DE QUEIXAS  E BASE DE CLIENTES</a:t>
            </a:r>
          </a:p>
        </p:txBody>
      </p:sp>
      <p:sp>
        <p:nvSpPr>
          <p:cNvPr id="15377" name="Retângulo 27"/>
          <p:cNvSpPr>
            <a:spLocks noChangeArrowheads="1"/>
          </p:cNvSpPr>
          <p:nvPr/>
        </p:nvSpPr>
        <p:spPr bwMode="auto">
          <a:xfrm>
            <a:off x="4241800" y="140527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78683C"/>
              </a:buClr>
              <a:defRPr/>
            </a:pPr>
            <a:r>
              <a:rPr lang="pt-BR" sz="2800" b="1" dirty="0">
                <a:solidFill>
                  <a:schemeClr val="accent4"/>
                </a:solidFill>
                <a:latin typeface="+mj-lt"/>
              </a:rPr>
              <a:t>SETOR DE </a:t>
            </a:r>
            <a:r>
              <a:rPr lang="pt-BR" sz="2800" b="1" dirty="0" smtClean="0">
                <a:solidFill>
                  <a:schemeClr val="accent4"/>
                </a:solidFill>
                <a:latin typeface="+mj-lt"/>
              </a:rPr>
              <a:t>TELECOM</a:t>
            </a:r>
            <a:endParaRPr lang="pt-BR" sz="28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5378" name="CaixaDeTexto 24"/>
          <p:cNvSpPr txBox="1">
            <a:spLocks noChangeArrowheads="1"/>
          </p:cNvSpPr>
          <p:nvPr/>
        </p:nvSpPr>
        <p:spPr bwMode="auto">
          <a:xfrm>
            <a:off x="4343400" y="282466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 smtClean="0">
                <a:latin typeface="+mn-lt"/>
              </a:rPr>
              <a:t>PROPORÇÃO DE RECLAMAÇÕES POR NÚMERO DE CLIENTE (por milhão)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9" name="Imagem 15" descr="S22_debora_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1600" y="147637"/>
            <a:ext cx="85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8271" y="5055282"/>
            <a:ext cx="1156329" cy="73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61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2352"/>
          <a:stretch>
            <a:fillRect/>
          </a:stretch>
        </p:blipFill>
        <p:spPr bwMode="auto">
          <a:xfrm>
            <a:off x="0" y="-228600"/>
            <a:ext cx="9906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172075" y="-3657600"/>
            <a:ext cx="15065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172075" y="-3657600"/>
            <a:ext cx="15065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33400" y="341313"/>
            <a:ext cx="883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accent4"/>
                </a:solidFill>
                <a:latin typeface="+mj-lt"/>
                <a:ea typeface="Verdana" pitchFamily="34" charset="0"/>
                <a:cs typeface="Verdana" pitchFamily="34" charset="0"/>
              </a:rPr>
              <a:t>A </a:t>
            </a:r>
            <a:r>
              <a:rPr lang="pt-BR" sz="2800" b="1" smtClean="0">
                <a:solidFill>
                  <a:schemeClr val="accent4"/>
                </a:solidFill>
                <a:latin typeface="+mj-lt"/>
                <a:ea typeface="Verdana" pitchFamily="34" charset="0"/>
                <a:cs typeface="Verdana" pitchFamily="34" charset="0"/>
              </a:rPr>
              <a:t>OI OFERECE </a:t>
            </a:r>
            <a:r>
              <a:rPr lang="pt-BR" sz="2800" b="1" dirty="0" smtClean="0">
                <a:solidFill>
                  <a:schemeClr val="accent4"/>
                </a:solidFill>
                <a:latin typeface="+mj-lt"/>
                <a:ea typeface="Verdana" pitchFamily="34" charset="0"/>
                <a:cs typeface="Verdana" pitchFamily="34" charset="0"/>
              </a:rPr>
              <a:t>UMA EXPERIÊNCIA EM INTERNET MÓVEL MAIS COMPLETA, COM 4G, </a:t>
            </a:r>
            <a:r>
              <a:rPr lang="pt-BR" sz="2800" b="1" dirty="0">
                <a:solidFill>
                  <a:schemeClr val="accent4"/>
                </a:solidFill>
                <a:latin typeface="+mj-lt"/>
                <a:ea typeface="Verdana" pitchFamily="34" charset="0"/>
                <a:cs typeface="Verdana" pitchFamily="34" charset="0"/>
              </a:rPr>
              <a:t>WI </a:t>
            </a:r>
            <a:r>
              <a:rPr lang="pt-BR" sz="2800" b="1" dirty="0" smtClean="0">
                <a:solidFill>
                  <a:schemeClr val="accent4"/>
                </a:solidFill>
                <a:latin typeface="+mj-lt"/>
                <a:ea typeface="Verdana" pitchFamily="34" charset="0"/>
                <a:cs typeface="Verdana" pitchFamily="34" charset="0"/>
              </a:rPr>
              <a:t>FI E </a:t>
            </a:r>
            <a:r>
              <a:rPr lang="pt-BR" sz="2800" b="1" dirty="0">
                <a:solidFill>
                  <a:schemeClr val="accent4"/>
                </a:solidFill>
                <a:latin typeface="+mj-lt"/>
                <a:ea typeface="Verdana" pitchFamily="34" charset="0"/>
                <a:cs typeface="Verdana" pitchFamily="34" charset="0"/>
              </a:rPr>
              <a:t>3G</a:t>
            </a:r>
          </a:p>
        </p:txBody>
      </p:sp>
      <p:sp>
        <p:nvSpPr>
          <p:cNvPr id="21" name="Rectângulo 19"/>
          <p:cNvSpPr/>
          <p:nvPr/>
        </p:nvSpPr>
        <p:spPr>
          <a:xfrm flipH="1">
            <a:off x="-1" y="4572000"/>
            <a:ext cx="9906000" cy="2057400"/>
          </a:xfrm>
          <a:prstGeom prst="rect">
            <a:avLst/>
          </a:prstGeom>
          <a:solidFill>
            <a:schemeClr val="accent4">
              <a:lumMod val="50000"/>
              <a:alpha val="4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4"/>
              </a:solidFill>
            </a:endParaRPr>
          </a:p>
        </p:txBody>
      </p:sp>
      <p:sp>
        <p:nvSpPr>
          <p:cNvPr id="23" name="CaixaDeTexto 2"/>
          <p:cNvSpPr txBox="1">
            <a:spLocks noChangeArrowheads="1"/>
          </p:cNvSpPr>
          <p:nvPr/>
        </p:nvSpPr>
        <p:spPr bwMode="auto">
          <a:xfrm>
            <a:off x="685800" y="762000"/>
            <a:ext cx="4518025" cy="3940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pt-BR" sz="25000" b="1" dirty="0" smtClean="0">
                <a:solidFill>
                  <a:srgbClr val="FFC000"/>
                </a:solidFill>
                <a:latin typeface="+mj-lt"/>
              </a:rPr>
              <a:t>4G</a:t>
            </a:r>
          </a:p>
        </p:txBody>
      </p:sp>
      <p:grpSp>
        <p:nvGrpSpPr>
          <p:cNvPr id="37" name="Grupo 48"/>
          <p:cNvGrpSpPr>
            <a:grpSpLocks/>
          </p:cNvGrpSpPr>
          <p:nvPr/>
        </p:nvGrpSpPr>
        <p:grpSpPr bwMode="auto">
          <a:xfrm>
            <a:off x="0" y="3581400"/>
            <a:ext cx="9144000" cy="1295400"/>
            <a:chOff x="0" y="5562600"/>
            <a:chExt cx="9906000" cy="1295400"/>
          </a:xfrm>
        </p:grpSpPr>
        <p:sp>
          <p:nvSpPr>
            <p:cNvPr id="38" name="Seta para a direita 37"/>
            <p:cNvSpPr/>
            <p:nvPr/>
          </p:nvSpPr>
          <p:spPr>
            <a:xfrm>
              <a:off x="0" y="5562600"/>
              <a:ext cx="9906000" cy="1295400"/>
            </a:xfrm>
            <a:prstGeom prst="rightArrow">
              <a:avLst/>
            </a:prstGeom>
            <a:solidFill>
              <a:srgbClr val="E37E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E37E0F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902944" y="6025356"/>
              <a:ext cx="1590675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800"/>
                </a:spcAft>
                <a:buClr>
                  <a:srgbClr val="78683C"/>
                </a:buClr>
                <a:defRPr/>
              </a:pPr>
              <a:r>
                <a:rPr lang="pt-BR" b="1" dirty="0">
                  <a:solidFill>
                    <a:prstClr val="white"/>
                  </a:solidFill>
                  <a:latin typeface="+mj-lt"/>
                  <a:ea typeface="Verdana" pitchFamily="34" charset="0"/>
                  <a:cs typeface="Verdana" pitchFamily="34" charset="0"/>
                </a:rPr>
                <a:t>ABRIL 2013</a:t>
              </a:r>
              <a:endParaRPr lang="pt-BR" b="1" dirty="0">
                <a:latin typeface="+mj-lt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3937780" y="6019800"/>
              <a:ext cx="1971675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800"/>
                </a:spcAft>
                <a:buClr>
                  <a:srgbClr val="78683C"/>
                </a:buClr>
                <a:defRPr/>
              </a:pPr>
              <a:r>
                <a:rPr lang="pt-BR" b="1" dirty="0">
                  <a:solidFill>
                    <a:prstClr val="white"/>
                  </a:solidFill>
                  <a:latin typeface="+mj-lt"/>
                  <a:ea typeface="Verdana" pitchFamily="34" charset="0"/>
                  <a:cs typeface="Verdana" pitchFamily="34" charset="0"/>
                </a:rPr>
                <a:t>DEZEMBRO 2013</a:t>
              </a:r>
              <a:endParaRPr lang="pt-BR" b="1" dirty="0">
                <a:latin typeface="+mj-lt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945597" y="6019800"/>
              <a:ext cx="1971675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800"/>
                </a:spcAft>
                <a:buClr>
                  <a:srgbClr val="78683C"/>
                </a:buClr>
                <a:defRPr/>
              </a:pPr>
              <a:r>
                <a:rPr lang="pt-BR" b="1" dirty="0">
                  <a:solidFill>
                    <a:prstClr val="white"/>
                  </a:solidFill>
                  <a:latin typeface="+mj-lt"/>
                  <a:ea typeface="Verdana" pitchFamily="34" charset="0"/>
                  <a:cs typeface="Verdana" pitchFamily="34" charset="0"/>
                </a:rPr>
                <a:t>MAIO 2014</a:t>
              </a:r>
              <a:endParaRPr lang="pt-BR" b="1" dirty="0">
                <a:latin typeface="+mj-lt"/>
              </a:endParaRP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5257801" y="1752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EM 2013, ESTÁ INSTALANDO </a:t>
            </a:r>
            <a:r>
              <a:rPr lang="pt-BR" sz="2400" b="1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742 ESTAÇÕES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pt-BR" sz="2000" b="1" dirty="0" smtClean="0">
                <a:solidFill>
                  <a:srgbClr val="FFC000"/>
                </a:solidFill>
                <a:latin typeface="+mn-lt"/>
                <a:ea typeface="Verdana" pitchFamily="34" charset="0"/>
                <a:cs typeface="Verdana" pitchFamily="34" charset="0"/>
              </a:rPr>
              <a:t>DE 4G NAS CIDADES-SEDE DA COPA DAS CONFEDERAÇÕES COM COBERTURA DE REDE DA COMPANHIA</a:t>
            </a:r>
            <a:endParaRPr lang="pt-BR" sz="2000" dirty="0">
              <a:latin typeface="+mn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76200" y="4647218"/>
            <a:ext cx="3048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solidFill>
                  <a:prstClr val="white"/>
                </a:solidFill>
                <a:latin typeface="+mn-lt"/>
                <a:ea typeface="Verdana" pitchFamily="34" charset="0"/>
                <a:cs typeface="Verdana" pitchFamily="34" charset="0"/>
              </a:rPr>
              <a:t>50% de cobertura 4G nas 6 cidades-sede da Copa das Confederações: Rio, BH, BSB, Fortaleza, Salvador e Recife.</a:t>
            </a:r>
            <a:endParaRPr lang="pt-BR" sz="1700" dirty="0" smtClean="0">
              <a:latin typeface="+mn-lt"/>
            </a:endParaRPr>
          </a:p>
          <a:p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200400" y="4608746"/>
            <a:ext cx="266700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solidFill>
                  <a:prstClr val="white"/>
                </a:solidFill>
                <a:latin typeface="+mn-lt"/>
                <a:ea typeface="Verdana" pitchFamily="34" charset="0"/>
                <a:cs typeface="Verdana" pitchFamily="34" charset="0"/>
              </a:rPr>
              <a:t>50% de cobertura 4G nas outras cidades-sede da Copa do Mundo: POA, Manaus, SP, Cuiabá, Curitiba e Natal.</a:t>
            </a:r>
          </a:p>
          <a:p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6006665" y="4618672"/>
            <a:ext cx="20573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solidFill>
                  <a:prstClr val="white"/>
                </a:solidFill>
                <a:latin typeface="+mn-lt"/>
                <a:ea typeface="Verdana" pitchFamily="34" charset="0"/>
                <a:cs typeface="Verdana" pitchFamily="34" charset="0"/>
              </a:rPr>
              <a:t>Demais capitais e cidades com mais de 500 mil habitantes.</a:t>
            </a:r>
          </a:p>
        </p:txBody>
      </p:sp>
      <p:cxnSp>
        <p:nvCxnSpPr>
          <p:cNvPr id="31" name="Conector reto 30"/>
          <p:cNvCxnSpPr/>
          <p:nvPr/>
        </p:nvCxnSpPr>
        <p:spPr>
          <a:xfrm rot="16200000" flipH="1">
            <a:off x="2362199" y="5391803"/>
            <a:ext cx="1524000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H="1">
            <a:off x="5105399" y="5391804"/>
            <a:ext cx="1524000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138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133599" y="5791200"/>
            <a:ext cx="3680739" cy="3751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i="1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Prazo previsto: 2º trimestre 2013</a:t>
            </a:r>
            <a:endParaRPr lang="pt-BR" b="1" i="1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43" y="646278"/>
            <a:ext cx="9570615" cy="628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788250" y="612427"/>
            <a:ext cx="995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139</a:t>
            </a:r>
            <a:endParaRPr lang="pt-BR" sz="14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05276" y="912911"/>
            <a:ext cx="995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278</a:t>
            </a:r>
            <a:endParaRPr lang="pt-BR" sz="14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13948" y="1371600"/>
            <a:ext cx="995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463</a:t>
            </a:r>
            <a:endParaRPr lang="pt-BR" sz="14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046466" y="6166358"/>
            <a:ext cx="995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6</a:t>
            </a:r>
            <a:endParaRPr lang="pt-BR" sz="12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86318" y="6400800"/>
            <a:ext cx="995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12</a:t>
            </a:r>
            <a:endParaRPr lang="pt-BR" sz="12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86097" y="5791200"/>
            <a:ext cx="995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43</a:t>
            </a:r>
            <a:endParaRPr lang="pt-BR" sz="12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83362" y="5334000"/>
            <a:ext cx="995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136</a:t>
            </a:r>
            <a:endParaRPr lang="pt-BR" sz="12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79056" y="4876800"/>
            <a:ext cx="995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rgbClr val="00B0F0"/>
                </a:solidFill>
                <a:latin typeface="Antique Olive" pitchFamily="34" charset="0"/>
                <a:cs typeface="Arial" pitchFamily="34" charset="0"/>
              </a:rPr>
              <a:t>Total: 288</a:t>
            </a:r>
            <a:endParaRPr lang="pt-BR" sz="1200" b="1" dirty="0">
              <a:solidFill>
                <a:srgbClr val="00B0F0"/>
              </a:solidFill>
              <a:latin typeface="Antique Olive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200" y="-76200"/>
            <a:ext cx="9182100" cy="838200"/>
          </a:xfrm>
        </p:spPr>
        <p:txBody>
          <a:bodyPr/>
          <a:lstStyle/>
          <a:p>
            <a:r>
              <a:rPr lang="pt-BR" dirty="0"/>
              <a:t>CRONOGRAMA 4G E TELEFONIA RURAL </a:t>
            </a:r>
          </a:p>
        </p:txBody>
      </p:sp>
    </p:spTree>
    <p:extLst>
      <p:ext uri="{BB962C8B-B14F-4D97-AF65-F5344CB8AC3E}">
        <p14:creationId xmlns:p14="http://schemas.microsoft.com/office/powerpoint/2010/main" xmlns="" val="242856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431"/>
            <a:ext cx="86963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658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"/>
          <a:stretch>
            <a:fillRect/>
          </a:stretch>
        </p:blipFill>
        <p:spPr bwMode="auto">
          <a:xfrm>
            <a:off x="0" y="0"/>
            <a:ext cx="990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381000" y="223897"/>
            <a:ext cx="94821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  <a:latin typeface="Calibri" pitchFamily="34" charset="0"/>
              </a:rPr>
              <a:t>A ALTA CARGA TRIBUTÁRIA BRASILEIRA </a:t>
            </a:r>
            <a:r>
              <a:rPr lang="pt-BR" sz="3200" b="1" dirty="0" smtClean="0">
                <a:solidFill>
                  <a:srgbClr val="FFFFFF"/>
                </a:solidFill>
                <a:latin typeface="Calibri" pitchFamily="34" charset="0"/>
              </a:rPr>
              <a:t>DIFICULTA UMA POLÍTICA DE PREÇOS MAIS AGRESSIVA </a:t>
            </a:r>
          </a:p>
          <a:p>
            <a:r>
              <a:rPr lang="pt-BR" sz="3200" b="1" dirty="0" smtClean="0">
                <a:solidFill>
                  <a:srgbClr val="FFC000"/>
                </a:solidFill>
                <a:latin typeface="Calibri" pitchFamily="34" charset="0"/>
              </a:rPr>
              <a:t>E RESTRINGE OS INVESTIMENTOS DE </a:t>
            </a:r>
          </a:p>
          <a:p>
            <a:r>
              <a:rPr lang="pt-BR" sz="3200" b="1" dirty="0" smtClean="0">
                <a:solidFill>
                  <a:srgbClr val="FFC000"/>
                </a:solidFill>
                <a:latin typeface="Calibri" pitchFamily="34" charset="0"/>
              </a:rPr>
              <a:t>INFRAESTRUTURA EM TELECOMUNICAÇÕES</a:t>
            </a:r>
            <a:endParaRPr lang="pt-BR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34763" y="3003284"/>
            <a:ext cx="49705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USUÁRIOS DOS SERVIÇOS DE TELECOM PAGARAM EM 2012 R$ 61 BILHÕES EM TRIBUTOS SOBRE A CONTA DE TELEFONE (SÓ DE ICMS FORAM R$ 33 </a:t>
            </a:r>
            <a:r>
              <a:rPr lang="pt-BR" sz="3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BILHÕES – 54% DO TOTAL)</a:t>
            </a:r>
            <a:endParaRPr lang="pt-BR" dirty="0"/>
          </a:p>
        </p:txBody>
      </p:sp>
      <p:sp>
        <p:nvSpPr>
          <p:cNvPr id="5" name="Retângulo 10"/>
          <p:cNvSpPr>
            <a:spLocks noChangeArrowheads="1"/>
          </p:cNvSpPr>
          <p:nvPr/>
        </p:nvSpPr>
        <p:spPr bwMode="auto">
          <a:xfrm>
            <a:off x="5334000" y="5461337"/>
            <a:ext cx="37455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A cada hora, foram pagos R$ 7 milhões em impostos em </a:t>
            </a:r>
            <a:endParaRPr lang="pt-BR" sz="2000" b="1" dirty="0" smtClean="0">
              <a:solidFill>
                <a:schemeClr val="accent4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pt-BR" sz="20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telecom</a:t>
            </a:r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no ano passado </a:t>
            </a:r>
          </a:p>
        </p:txBody>
      </p:sp>
      <p:pic>
        <p:nvPicPr>
          <p:cNvPr id="6" name="Imagem 5" descr="usuarios dos servicos de telefonia pagaram em 20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2684463"/>
            <a:ext cx="4494155" cy="270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6"/>
          <p:cNvSpPr txBox="1">
            <a:spLocks noChangeArrowheads="1"/>
          </p:cNvSpPr>
          <p:nvPr/>
        </p:nvSpPr>
        <p:spPr bwMode="auto">
          <a:xfrm>
            <a:off x="228600" y="6381750"/>
            <a:ext cx="137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 smtClean="0"/>
              <a:t>Telebrasil</a:t>
            </a:r>
            <a:endParaRPr lang="pt-BR" sz="1000" dirty="0" smtClean="0"/>
          </a:p>
        </p:txBody>
      </p:sp>
      <p:pic>
        <p:nvPicPr>
          <p:cNvPr id="8" name="Imagem 15" descr="S22_debora_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1600" y="147637"/>
            <a:ext cx="85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3.gstatic.com/images?q=tbn:ANd9GcTts1P_-NdN2wPYztVobCopcqwZrfY7bonKSfH8NuuPdYsJIyH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63000" y="5715000"/>
            <a:ext cx="62718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66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-40380"/>
            <a:ext cx="5562600" cy="691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04800" y="609600"/>
            <a:ext cx="4648200" cy="5486400"/>
          </a:xfrm>
        </p:spPr>
        <p:txBody>
          <a:bodyPr/>
          <a:lstStyle/>
          <a:p>
            <a:pPr marL="0" indent="0">
              <a:buNone/>
            </a:pPr>
            <a:r>
              <a:rPr lang="pt-BR" sz="4000" b="1" dirty="0" smtClean="0"/>
              <a:t>O </a:t>
            </a:r>
            <a:r>
              <a:rPr lang="pt-B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limite</a:t>
            </a:r>
            <a:r>
              <a:rPr lang="pt-BR" sz="4000" b="1" dirty="0"/>
              <a:t> de exposição </a:t>
            </a:r>
            <a:endParaRPr lang="pt-BR" sz="4000" b="1" dirty="0" smtClean="0"/>
          </a:p>
          <a:p>
            <a:pPr marL="0" indent="0">
              <a:buNone/>
            </a:pPr>
            <a:r>
              <a:rPr lang="pt-BR" sz="4000" b="1" dirty="0" smtClean="0"/>
              <a:t>à </a:t>
            </a:r>
            <a:r>
              <a:rPr lang="pt-B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radiação</a:t>
            </a:r>
            <a:r>
              <a:rPr lang="pt-BR" sz="4000" b="1" dirty="0"/>
              <a:t> emitida </a:t>
            </a:r>
            <a:endParaRPr lang="pt-BR" sz="4000" b="1" dirty="0" smtClean="0"/>
          </a:p>
          <a:p>
            <a:pPr marL="0" indent="0">
              <a:buNone/>
            </a:pPr>
            <a:r>
              <a:rPr lang="pt-BR" sz="4000" b="1" dirty="0" smtClean="0"/>
              <a:t>pelas </a:t>
            </a:r>
            <a:r>
              <a:rPr lang="pt-B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antenas</a:t>
            </a:r>
            <a:r>
              <a:rPr lang="pt-BR" sz="4000" b="1" dirty="0"/>
              <a:t> é regulamentada pela </a:t>
            </a:r>
            <a:endParaRPr lang="pt-BR" sz="4000" b="1" dirty="0" smtClean="0"/>
          </a:p>
          <a:p>
            <a:pPr marL="0" indent="0">
              <a:buNone/>
            </a:pPr>
            <a:r>
              <a:rPr lang="pt-B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</a:t>
            </a:r>
            <a:r>
              <a:rPr lang="pt-B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Federal </a:t>
            </a:r>
            <a:r>
              <a:rPr lang="pt-BR" sz="4000" b="1" dirty="0"/>
              <a:t>11.934/09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2400" y="650480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OMS</a:t>
            </a:r>
            <a:r>
              <a:rPr lang="pt-BR" sz="1400" dirty="0">
                <a:latin typeface="+mj-lt"/>
              </a:rPr>
              <a:t>: Organização Mundial da Saúde </a:t>
            </a:r>
          </a:p>
        </p:txBody>
      </p:sp>
    </p:spTree>
    <p:extLst>
      <p:ext uri="{BB962C8B-B14F-4D97-AF65-F5344CB8AC3E}">
        <p14:creationId xmlns:p14="http://schemas.microsoft.com/office/powerpoint/2010/main" xmlns="" val="779989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1719" y="0"/>
            <a:ext cx="43768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57200" y="3161529"/>
            <a:ext cx="401743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dirty="0">
                <a:solidFill>
                  <a:srgbClr val="000000"/>
                </a:solidFill>
                <a:latin typeface="+mn-lt"/>
              </a:rPr>
              <a:t>Empresa pioneira na prestação de serviços convergentes no país, oferece transmissão de voz local e de longa distância, telefonia móvel, banda larga e TV por assinatura.</a:t>
            </a:r>
          </a:p>
        </p:txBody>
      </p:sp>
      <p:pic>
        <p:nvPicPr>
          <p:cNvPr id="14342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9400" y="583132"/>
            <a:ext cx="3135520" cy="28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928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Mundial da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1901" y="1600200"/>
            <a:ext cx="68580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“</a:t>
            </a:r>
            <a:r>
              <a:rPr lang="pt-BR" sz="2400" b="1" dirty="0"/>
              <a:t>Considerando os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níveis muito baixos de exposição </a:t>
            </a:r>
            <a:r>
              <a:rPr lang="pt-BR" sz="2400" b="1" dirty="0"/>
              <a:t>e os resultados das pesquisas reunidas até o momento,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não existe evidência científica </a:t>
            </a:r>
            <a:r>
              <a:rPr lang="pt-BR" sz="2400" b="1" dirty="0"/>
              <a:t>convincente de que os fracos sinais de radiofrequência provenientes de estações </a:t>
            </a:r>
            <a:r>
              <a:rPr lang="pt-BR" sz="2400" b="1" dirty="0" err="1"/>
              <a:t>rádio-base</a:t>
            </a:r>
            <a:r>
              <a:rPr lang="pt-BR" sz="2400" b="1" dirty="0"/>
              <a:t> e de redes sem fio,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causem efeitos adversos à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saúde</a:t>
            </a:r>
            <a:r>
              <a:rPr lang="pt-BR" sz="2400" dirty="0"/>
              <a:t>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955" y="6474023"/>
            <a:ext cx="2402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Fonte</a:t>
            </a:r>
            <a:r>
              <a:rPr lang="en-US" sz="1400" dirty="0">
                <a:latin typeface="+mn-lt"/>
              </a:rPr>
              <a:t>: Fact sheet 304 da OMS </a:t>
            </a:r>
            <a:endParaRPr lang="pt-BR" sz="1400" dirty="0"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295400" y="1385047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57200" y="5334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275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152" y="0"/>
            <a:ext cx="376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Picture 2" descr="R:\Gestão_de_Conteúdo\Marca_Oi\Logos_e_Banners\Logos\Oi_todomundo_logo_1_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9109" y="404813"/>
            <a:ext cx="3506656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240300" y="4868863"/>
            <a:ext cx="36355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2400" dirty="0" smtClean="0">
                <a:solidFill>
                  <a:schemeClr val="bg1"/>
                </a:solidFill>
              </a:rPr>
              <a:t>Marcos Mesquita </a:t>
            </a:r>
            <a:endParaRPr lang="pt-BR" sz="2400" dirty="0">
              <a:solidFill>
                <a:schemeClr val="bg1"/>
              </a:solidFill>
            </a:endParaRPr>
          </a:p>
          <a:p>
            <a:pPr algn="r" eaLnBrk="1" hangingPunct="1"/>
            <a:r>
              <a:rPr lang="pt-BR" sz="2400" dirty="0" smtClean="0">
                <a:solidFill>
                  <a:schemeClr val="bg1"/>
                </a:solidFill>
              </a:rPr>
              <a:t>(61) 8626.9208</a:t>
            </a:r>
            <a:endParaRPr lang="pt-BR" sz="2400" dirty="0">
              <a:solidFill>
                <a:schemeClr val="bg1"/>
              </a:solidFill>
            </a:endParaRPr>
          </a:p>
          <a:p>
            <a:pPr algn="r" eaLnBrk="1" hangingPunct="1"/>
            <a:r>
              <a:rPr lang="pt-BR" sz="2400" dirty="0" smtClean="0">
                <a:solidFill>
                  <a:schemeClr val="bg1"/>
                </a:solidFill>
              </a:rPr>
              <a:t>marcos.augusto@oi.net.br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8983" y="3276601"/>
            <a:ext cx="4318396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935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76400" y="2819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+mj-lt"/>
              </a:rPr>
              <a:t>BACK UP </a:t>
            </a:r>
            <a:endParaRPr lang="pt-BR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52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49075" y="1447800"/>
            <a:ext cx="893167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CONTRIBUIÇÃO PARA </a:t>
            </a:r>
          </a:p>
          <a:p>
            <a:pPr algn="ctr">
              <a:defRPr/>
            </a:pPr>
            <a:r>
              <a:rPr lang="pt-BR" sz="7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 DESENVOLVIMENTO </a:t>
            </a:r>
          </a:p>
          <a:p>
            <a:pPr algn="ctr">
              <a:defRPr/>
            </a:pPr>
            <a:r>
              <a:rPr lang="pt-BR" sz="7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xmlns="" val="411431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3"/>
          <p:cNvSpPr>
            <a:spLocks noChangeArrowheads="1"/>
          </p:cNvSpPr>
          <p:nvPr/>
        </p:nvSpPr>
        <p:spPr bwMode="auto">
          <a:xfrm>
            <a:off x="1600200" y="717352"/>
            <a:ext cx="6692900" cy="2031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 OI É PARCEIRA DO GOVERNO FEDERAL NO PLANO NACIONAL DE BANDA LARGA (PNBL)</a:t>
            </a:r>
          </a:p>
          <a:p>
            <a:pPr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35" name="Retângulo 3"/>
          <p:cNvSpPr>
            <a:spLocks noChangeArrowheads="1"/>
          </p:cNvSpPr>
          <p:nvPr/>
        </p:nvSpPr>
        <p:spPr bwMode="auto">
          <a:xfrm>
            <a:off x="1612900" y="3053477"/>
            <a:ext cx="6692900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companhia atingiu o número de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pt-BR" sz="5400" b="1" dirty="0" smtClean="0">
                <a:solidFill>
                  <a:schemeClr val="accent4"/>
                </a:solidFill>
                <a:latin typeface="Calibri" pitchFamily="34" charset="0"/>
              </a:rPr>
              <a:t>1.184.000 </a:t>
            </a:r>
            <a:r>
              <a:rPr lang="pt-BR" sz="5400" b="1" dirty="0">
                <a:solidFill>
                  <a:schemeClr val="accent4"/>
                </a:solidFill>
                <a:latin typeface="Calibri" pitchFamily="34" charset="0"/>
              </a:rPr>
              <a:t>clientes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programa, distribuídos em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2.733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municípios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brasileiros que já foram beneficiados pelas ofertas do Oi Velox  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nos moldes do PNBL. Com esse resultado, a companhia atingiu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56% 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do total de municípios de sua área de atuação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em menos da metade do prazo fixado para atingir essa meta – até o final de 2014.</a:t>
            </a:r>
          </a:p>
        </p:txBody>
      </p:sp>
      <p:grpSp>
        <p:nvGrpSpPr>
          <p:cNvPr id="136" name="Grupo 135"/>
          <p:cNvGrpSpPr/>
          <p:nvPr/>
        </p:nvGrpSpPr>
        <p:grpSpPr>
          <a:xfrm>
            <a:off x="-762000" y="2215277"/>
            <a:ext cx="9753600" cy="861187"/>
            <a:chOff x="0" y="5132388"/>
            <a:chExt cx="9753600" cy="861187"/>
          </a:xfrm>
        </p:grpSpPr>
        <p:pic>
          <p:nvPicPr>
            <p:cNvPr id="137" name="Imagem 4" descr="S03_Allan_1.png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36325"/>
              <a:ext cx="2079625" cy="8572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8" name="Imagem 3" descr="S03_Allan_1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25" y="5132388"/>
              <a:ext cx="7673975" cy="85725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7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07263" y="6635606"/>
            <a:ext cx="2522537" cy="1461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marL="782638" indent="-782638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algn="r">
              <a:lnSpc>
                <a:spcPct val="95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000" i="1" dirty="0">
                <a:latin typeface="+mj-lt"/>
              </a:rPr>
              <a:t>Fonte: </a:t>
            </a:r>
            <a:r>
              <a:rPr lang="pt-BR" sz="1000" i="1" dirty="0" smtClean="0">
                <a:latin typeface="+mj-lt"/>
              </a:rPr>
              <a:t>análise de equipe Oi</a:t>
            </a:r>
            <a:endParaRPr lang="pt-BR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1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228600" y="5006794"/>
            <a:ext cx="4673071" cy="1381124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28600" y="2959575"/>
            <a:ext cx="4673071" cy="1833087"/>
          </a:xfrm>
          <a:prstGeom prst="rect">
            <a:avLst/>
          </a:prstGeom>
          <a:solidFill>
            <a:srgbClr val="7670B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aixaDeTexto 13"/>
          <p:cNvSpPr txBox="1">
            <a:spLocks noChangeArrowheads="1"/>
          </p:cNvSpPr>
          <p:nvPr/>
        </p:nvSpPr>
        <p:spPr bwMode="auto">
          <a:xfrm>
            <a:off x="342900" y="3124200"/>
            <a:ext cx="4419733" cy="14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ESCOLAS E ALUNOS ATENDIDOS PELA OI</a:t>
            </a:r>
          </a:p>
          <a:p>
            <a:pPr algn="r" eaLnBrk="1" hangingPunct="1">
              <a:lnSpc>
                <a:spcPct val="85000"/>
              </a:lnSpc>
            </a:pPr>
            <a:r>
              <a:rPr lang="pt-BR" dirty="0">
                <a:solidFill>
                  <a:schemeClr val="bg1"/>
                </a:solidFill>
                <a:latin typeface="+mj-lt"/>
              </a:rPr>
              <a:t>100% das escolas públicas urbanas de ensino médio e fundamental nas Regiões I e </a:t>
            </a:r>
            <a:r>
              <a:rPr lang="pt-BR" dirty="0" smtClean="0">
                <a:solidFill>
                  <a:schemeClr val="bg1"/>
                </a:solidFill>
                <a:latin typeface="+mj-lt"/>
              </a:rPr>
              <a:t>II</a:t>
            </a:r>
          </a:p>
          <a:p>
            <a:pPr algn="r" eaLnBrk="1" hangingPunct="1">
              <a:lnSpc>
                <a:spcPct val="85000"/>
              </a:lnSpc>
            </a:pPr>
            <a:r>
              <a:rPr lang="pt-BR" dirty="0" smtClean="0">
                <a:solidFill>
                  <a:schemeClr val="bg1"/>
                </a:solidFill>
                <a:latin typeface="+mj-lt"/>
              </a:rPr>
              <a:t>(4.854 municípios)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CaixaDeTexto 13"/>
          <p:cNvSpPr txBox="1">
            <a:spLocks noChangeArrowheads="1"/>
          </p:cNvSpPr>
          <p:nvPr/>
        </p:nvSpPr>
        <p:spPr bwMode="auto">
          <a:xfrm>
            <a:off x="228600" y="5162550"/>
            <a:ext cx="4518289" cy="1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ts val="8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~50 </a:t>
            </a:r>
            <a:r>
              <a:rPr lang="pt-BR" sz="2000" b="1" dirty="0">
                <a:solidFill>
                  <a:schemeClr val="bg1"/>
                </a:solidFill>
                <a:latin typeface="+mn-lt"/>
              </a:rPr>
              <a:t>mil escolas 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com banda </a:t>
            </a:r>
            <a:r>
              <a:rPr lang="pt-BR" sz="2000" b="1" dirty="0">
                <a:solidFill>
                  <a:schemeClr val="bg1"/>
                </a:solidFill>
                <a:latin typeface="+mn-lt"/>
              </a:rPr>
              <a:t>larga gratuita</a:t>
            </a:r>
          </a:p>
          <a:p>
            <a:pPr algn="r" eaLnBrk="1" hangingPunct="1">
              <a:lnSpc>
                <a:spcPct val="85000"/>
              </a:lnSpc>
              <a:spcBef>
                <a:spcPts val="800"/>
              </a:spcBef>
            </a:pPr>
            <a:r>
              <a:rPr lang="pt-BR" sz="2000" b="1" dirty="0">
                <a:solidFill>
                  <a:schemeClr val="bg1"/>
                </a:solidFill>
                <a:latin typeface="+mn-lt"/>
              </a:rPr>
              <a:t>~ 30 milhões 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de alunos</a:t>
            </a:r>
          </a:p>
          <a:p>
            <a:pPr algn="r" eaLnBrk="1" hangingPunct="1">
              <a:lnSpc>
                <a:spcPct val="85000"/>
              </a:lnSpc>
              <a:spcBef>
                <a:spcPts val="800"/>
              </a:spcBef>
            </a:pPr>
            <a:r>
              <a:rPr lang="pt-BR" sz="2000" b="1" dirty="0">
                <a:solidFill>
                  <a:schemeClr val="bg1"/>
                </a:solidFill>
                <a:latin typeface="+mn-lt"/>
              </a:rPr>
              <a:t>78% dos alunos 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da rede pública do Brasil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81000" y="5493655"/>
            <a:ext cx="42231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124737" y="6559662"/>
            <a:ext cx="276370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pt-BR" sz="900" b="1" dirty="0">
                <a:latin typeface="Arial" charset="0"/>
              </a:rPr>
              <a:t>Fonte: </a:t>
            </a:r>
            <a:r>
              <a:rPr lang="pt-BR" sz="900" dirty="0">
                <a:latin typeface="Arial" charset="0"/>
              </a:rPr>
              <a:t>INEP, IBGE, análise da equipe</a:t>
            </a:r>
          </a:p>
        </p:txBody>
      </p:sp>
      <p:sp>
        <p:nvSpPr>
          <p:cNvPr id="15" name="Retângulo 23"/>
          <p:cNvSpPr>
            <a:spLocks noChangeArrowheads="1"/>
          </p:cNvSpPr>
          <p:nvPr/>
        </p:nvSpPr>
        <p:spPr bwMode="auto">
          <a:xfrm>
            <a:off x="381000" y="228600"/>
            <a:ext cx="9220200" cy="2526835"/>
          </a:xfrm>
          <a:prstGeom prst="rect">
            <a:avLst/>
          </a:prstGeom>
          <a:noFill/>
          <a:ln>
            <a:noFill/>
          </a:ln>
          <a:extLst/>
        </p:spPr>
        <p:txBody>
          <a:bodyPr lIns="63999" tIns="31999" rIns="63999" bIns="31999">
            <a:spAutoFit/>
          </a:bodyPr>
          <a:lstStyle/>
          <a:p>
            <a:pPr>
              <a:spcAft>
                <a:spcPts val="425"/>
              </a:spcAft>
              <a:defRPr/>
            </a:pPr>
            <a:r>
              <a:rPr lang="pt-BR" sz="4000" b="1" dirty="0">
                <a:solidFill>
                  <a:srgbClr val="E46C0A"/>
                </a:solidFill>
                <a:latin typeface="+mj-lt"/>
                <a:cs typeface="Tahoma" pitchFamily="34" charset="0"/>
              </a:rPr>
              <a:t>A EMPRESA COLOCOU EM </a:t>
            </a:r>
            <a:br>
              <a:rPr lang="pt-BR" sz="4000" b="1" dirty="0">
                <a:solidFill>
                  <a:srgbClr val="E46C0A"/>
                </a:solidFill>
                <a:latin typeface="+mj-lt"/>
                <a:cs typeface="Tahoma" pitchFamily="34" charset="0"/>
              </a:rPr>
            </a:br>
            <a:r>
              <a:rPr lang="pt-BR" sz="4000" b="1" dirty="0">
                <a:solidFill>
                  <a:srgbClr val="E46C0A"/>
                </a:solidFill>
                <a:latin typeface="+mj-lt"/>
                <a:cs typeface="Tahoma" pitchFamily="34" charset="0"/>
              </a:rPr>
              <a:t>TORNO DE 30 MILHÕES DE JOVENS </a:t>
            </a:r>
            <a:br>
              <a:rPr lang="pt-BR" sz="4000" b="1" dirty="0">
                <a:solidFill>
                  <a:srgbClr val="E46C0A"/>
                </a:solidFill>
                <a:latin typeface="+mj-lt"/>
                <a:cs typeface="Tahoma" pitchFamily="34" charset="0"/>
              </a:rPr>
            </a:br>
            <a:r>
              <a:rPr lang="pt-BR" sz="4000" b="1" dirty="0">
                <a:solidFill>
                  <a:srgbClr val="E46C0A"/>
                </a:solidFill>
                <a:latin typeface="+mj-lt"/>
                <a:cs typeface="Tahoma" pitchFamily="34" charset="0"/>
              </a:rPr>
              <a:t>NA ERA </a:t>
            </a:r>
            <a:r>
              <a:rPr lang="pt-BR" sz="4000" b="1" dirty="0" smtClean="0">
                <a:solidFill>
                  <a:srgbClr val="E46C0A"/>
                </a:solidFill>
                <a:latin typeface="+mj-lt"/>
                <a:cs typeface="Tahoma" pitchFamily="34" charset="0"/>
              </a:rPr>
              <a:t>DIGITAL COM O PROGRAMA BANDA LARGA NAS ESCOLAS</a:t>
            </a:r>
            <a:endParaRPr lang="pt-BR" sz="4000" b="1" dirty="0">
              <a:solidFill>
                <a:srgbClr val="E46C0A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3" name="Picture 6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81536" y="2959576"/>
            <a:ext cx="4824464" cy="39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78"/>
          <p:cNvSpPr>
            <a:spLocks noChangeArrowheads="1"/>
          </p:cNvSpPr>
          <p:nvPr/>
        </p:nvSpPr>
        <p:spPr bwMode="gray">
          <a:xfrm>
            <a:off x="7008812" y="3124200"/>
            <a:ext cx="1982788" cy="430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 defTabSz="912206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Proporção das escolas</a:t>
            </a:r>
          </a:p>
          <a:p>
            <a:pPr algn="ctr" defTabSz="912206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%, 100% = 48 mil</a:t>
            </a:r>
          </a:p>
        </p:txBody>
      </p:sp>
      <p:sp>
        <p:nvSpPr>
          <p:cNvPr id="39" name="Retângulo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8188" y="3937000"/>
            <a:ext cx="504825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4245" tIns="0" rIns="24245" bIns="0" anchor="ctr"/>
          <a:lstStyle/>
          <a:p>
            <a:pPr>
              <a:buClr>
                <a:srgbClr val="000000"/>
              </a:buClr>
              <a:defRPr/>
            </a:pPr>
            <a:fld id="{8CDBDF3F-8212-45CB-B6A8-FF60E73640AE}" type="datetime'''''''''1''0''''''''''''''0''''''''''''''%'''''''''''''''">
              <a:rPr lang="en-US" sz="1600" b="1">
                <a:solidFill>
                  <a:schemeClr val="bg1">
                    <a:lumMod val="95000"/>
                  </a:schemeClr>
                </a:solidFill>
                <a:latin typeface="+mj-lt"/>
              </a:rPr>
              <a:pPr>
                <a:buClr>
                  <a:srgbClr val="000000"/>
                </a:buClr>
                <a:defRPr/>
              </a:pPr>
              <a:t>100%</a:t>
            </a:fld>
            <a:endParaRPr lang="pt-BR" sz="1600" b="1" dirty="0">
              <a:solidFill>
                <a:schemeClr val="bg1">
                  <a:lumMod val="95000"/>
                </a:schemeClr>
              </a:solidFill>
              <a:latin typeface="+mj-lt"/>
              <a:sym typeface="Arial" pitchFamily="34" charset="0"/>
            </a:endParaRPr>
          </a:p>
        </p:txBody>
      </p:sp>
      <p:sp>
        <p:nvSpPr>
          <p:cNvPr id="40" name="Retângulo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58188" y="4722813"/>
            <a:ext cx="407987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4245" tIns="0" rIns="24245" bIns="0" anchor="ctr"/>
          <a:lstStyle/>
          <a:p>
            <a:pPr>
              <a:buClr>
                <a:srgbClr val="000000"/>
              </a:buClr>
              <a:defRPr/>
            </a:pPr>
            <a:fld id="{AFF5706C-5AB6-41DC-BC08-4316CA440EBD}" type="datetime'''''''9''''''''''''''''''''''''''''1''''''%'''''''''">
              <a:rPr lang="en-US" sz="1600">
                <a:solidFill>
                  <a:schemeClr val="bg1">
                    <a:lumMod val="95000"/>
                  </a:schemeClr>
                </a:solidFill>
                <a:latin typeface="+mj-lt"/>
              </a:rPr>
              <a:pPr>
                <a:buClr>
                  <a:srgbClr val="000000"/>
                </a:buClr>
                <a:defRPr/>
              </a:pPr>
              <a:t>91%</a:t>
            </a:fld>
            <a:endParaRPr lang="pt-BR" sz="1600" dirty="0">
              <a:solidFill>
                <a:schemeClr val="bg1">
                  <a:lumMod val="95000"/>
                </a:schemeClr>
              </a:solidFill>
              <a:latin typeface="+mj-lt"/>
              <a:sym typeface="Arial" pitchFamily="34" charset="0"/>
            </a:endParaRPr>
          </a:p>
        </p:txBody>
      </p:sp>
      <p:sp>
        <p:nvSpPr>
          <p:cNvPr id="42" name="Retângulo 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58188" y="6173113"/>
            <a:ext cx="4064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4245" tIns="0" rIns="24245" bIns="0" anchor="ctr"/>
          <a:lstStyle/>
          <a:p>
            <a:pPr>
              <a:buClr>
                <a:srgbClr val="000000"/>
              </a:buClr>
              <a:defRPr/>
            </a:pPr>
            <a:fld id="{65F4C16E-389B-47A8-9E5B-6CB6BB26AF77}" type="datetime'''''5''''''3''''''''''''''''''''''''%'''''''''''''''''">
              <a:rPr lang="en-US" sz="1600">
                <a:solidFill>
                  <a:schemeClr val="bg1">
                    <a:lumMod val="95000"/>
                  </a:schemeClr>
                </a:solidFill>
                <a:latin typeface="+mj-lt"/>
              </a:rPr>
              <a:pPr>
                <a:buClr>
                  <a:srgbClr val="000000"/>
                </a:buClr>
                <a:defRPr/>
              </a:pPr>
              <a:t>53%</a:t>
            </a:fld>
            <a:endParaRPr lang="pt-BR" sz="1600" dirty="0">
              <a:solidFill>
                <a:schemeClr val="bg1">
                  <a:lumMod val="95000"/>
                </a:schemeClr>
              </a:solidFill>
              <a:latin typeface="+mj-lt"/>
              <a:sym typeface="Arial" pitchFamily="34" charset="0"/>
            </a:endParaRPr>
          </a:p>
        </p:txBody>
      </p:sp>
      <p:sp>
        <p:nvSpPr>
          <p:cNvPr id="43" name="Retângulo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58188" y="5472113"/>
            <a:ext cx="407987" cy="211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24245" tIns="0" rIns="24245" bIns="0" anchor="ctr"/>
          <a:lstStyle/>
          <a:p>
            <a:pPr>
              <a:buClr>
                <a:srgbClr val="000000"/>
              </a:buClr>
              <a:defRPr/>
            </a:pPr>
            <a:fld id="{54AED147-85F9-4FF2-B7A0-4637A8385CF5}" type="datetime'''8''''5''''''''''''''''%'''''''''">
              <a:rPr lang="en-US" sz="1600">
                <a:solidFill>
                  <a:schemeClr val="bg1">
                    <a:lumMod val="95000"/>
                  </a:schemeClr>
                </a:solidFill>
                <a:latin typeface="+mj-lt"/>
              </a:rPr>
              <a:pPr>
                <a:buClr>
                  <a:srgbClr val="000000"/>
                </a:buClr>
                <a:defRPr/>
              </a:pPr>
              <a:t>85%</a:t>
            </a:fld>
            <a:endParaRPr lang="pt-BR" sz="1600">
              <a:solidFill>
                <a:schemeClr val="bg1">
                  <a:lumMod val="95000"/>
                </a:schemeClr>
              </a:solidFill>
              <a:latin typeface="+mj-lt"/>
              <a:sym typeface="Arial" pitchFamily="34" charset="0"/>
            </a:endParaRPr>
          </a:p>
        </p:txBody>
      </p:sp>
      <p:pic>
        <p:nvPicPr>
          <p:cNvPr id="44" name="Picture 44" descr="S13_andre_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70713" y="3719513"/>
            <a:ext cx="1397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aixaDeTexto 3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91200" y="4572000"/>
            <a:ext cx="11049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Rede pública de distribuição de água</a:t>
            </a:r>
          </a:p>
        </p:txBody>
      </p:sp>
      <p:sp>
        <p:nvSpPr>
          <p:cNvPr id="46" name="CaixaDeTexto 3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91200" y="5519738"/>
            <a:ext cx="11049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Água filtrada</a:t>
            </a:r>
          </a:p>
        </p:txBody>
      </p:sp>
      <p:sp>
        <p:nvSpPr>
          <p:cNvPr id="47" name="CaixaDeTexto 3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1200" y="6122313"/>
            <a:ext cx="11049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Rede pública de esgoto</a:t>
            </a:r>
          </a:p>
        </p:txBody>
      </p:sp>
      <p:sp>
        <p:nvSpPr>
          <p:cNvPr id="48" name="CaixaDeTexto 3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91200" y="3886200"/>
            <a:ext cx="11049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Banda larga da Oi</a:t>
            </a:r>
          </a:p>
        </p:txBody>
      </p:sp>
      <p:pic>
        <p:nvPicPr>
          <p:cNvPr id="49" name="Picture 45" descr="S13_andre_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10413" y="6029008"/>
            <a:ext cx="1225550" cy="95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4" descr="S13_andre_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4612" y="3719513"/>
            <a:ext cx="1412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ector reto 50"/>
          <p:cNvCxnSpPr/>
          <p:nvPr/>
        </p:nvCxnSpPr>
        <p:spPr>
          <a:xfrm>
            <a:off x="381000" y="5867400"/>
            <a:ext cx="42231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5" descr="S13_andre_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48500" y="5241925"/>
            <a:ext cx="1225550" cy="74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5" descr="S13_andre_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48500" y="4495800"/>
            <a:ext cx="12255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5" descr="S13_andre_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48500" y="3581400"/>
            <a:ext cx="1225550" cy="86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4" descr="S13_andre_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623969" y="2967832"/>
            <a:ext cx="1412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4" descr="S13_andre_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623969" y="3753863"/>
            <a:ext cx="1412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4" descr="S13_andre_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623969" y="4517927"/>
            <a:ext cx="1412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237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4321175" y="1219200"/>
            <a:ext cx="4365625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solidFill>
                  <a:srgbClr val="E46C0A"/>
                </a:solidFill>
                <a:latin typeface="+mj-lt"/>
              </a:rPr>
              <a:t>A OI CONTRIBUI PARA</a:t>
            </a:r>
            <a:br>
              <a:rPr lang="pt-BR" sz="2800" b="1" dirty="0" smtClean="0">
                <a:solidFill>
                  <a:srgbClr val="E46C0A"/>
                </a:solidFill>
                <a:latin typeface="+mj-lt"/>
              </a:rPr>
            </a:br>
            <a:r>
              <a:rPr lang="pt-BR" sz="2800" b="1" dirty="0" smtClean="0">
                <a:solidFill>
                  <a:srgbClr val="E46C0A"/>
                </a:solidFill>
                <a:latin typeface="+mj-lt"/>
              </a:rPr>
              <a:t>DEIXAR A BASE BRASILEIRA</a:t>
            </a:r>
            <a:br>
              <a:rPr lang="pt-BR" sz="2800" b="1" dirty="0" smtClean="0">
                <a:solidFill>
                  <a:srgbClr val="E46C0A"/>
                </a:solidFill>
                <a:latin typeface="+mj-lt"/>
              </a:rPr>
            </a:br>
            <a:r>
              <a:rPr lang="pt-BR" sz="2800" b="1" dirty="0" smtClean="0">
                <a:solidFill>
                  <a:srgbClr val="E46C0A"/>
                </a:solidFill>
                <a:latin typeface="+mj-lt"/>
              </a:rPr>
              <a:t>NA ANTÁRTICA UM POUCO</a:t>
            </a:r>
            <a:br>
              <a:rPr lang="pt-BR" sz="2800" b="1" dirty="0" smtClean="0">
                <a:solidFill>
                  <a:srgbClr val="E46C0A"/>
                </a:solidFill>
                <a:latin typeface="+mj-lt"/>
              </a:rPr>
            </a:br>
            <a:r>
              <a:rPr lang="pt-BR" sz="2800" b="1" dirty="0" smtClean="0">
                <a:solidFill>
                  <a:srgbClr val="E46C0A"/>
                </a:solidFill>
                <a:latin typeface="+mj-lt"/>
              </a:rPr>
              <a:t>MAIS  PERTO DE CASA</a:t>
            </a:r>
            <a:endParaRPr lang="pt-BR" sz="2800" b="1" dirty="0">
              <a:solidFill>
                <a:srgbClr val="E46C0A"/>
              </a:solidFill>
              <a:latin typeface="+mj-lt"/>
            </a:endParaRPr>
          </a:p>
        </p:txBody>
      </p:sp>
      <p:sp>
        <p:nvSpPr>
          <p:cNvPr id="12" name="Rectângulo 5"/>
          <p:cNvSpPr/>
          <p:nvPr/>
        </p:nvSpPr>
        <p:spPr>
          <a:xfrm>
            <a:off x="4313237" y="3044825"/>
            <a:ext cx="52879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Oi reconstruiu sistema de telecom na base Comandante Ferraz, destruída em incêndio em 2012  </a:t>
            </a:r>
          </a:p>
          <a:p>
            <a:pPr>
              <a:defRPr/>
            </a:pPr>
            <a:endParaRPr lang="pt-BR" dirty="0">
              <a:latin typeface="+mj-lt"/>
            </a:endParaRPr>
          </a:p>
          <a:p>
            <a:pPr>
              <a:defRPr/>
            </a:pPr>
            <a:r>
              <a:rPr lang="pt-BR" dirty="0">
                <a:latin typeface="+mj-lt"/>
              </a:rPr>
              <a:t>Equipe técnica atuou por 40 dias em condições climáticas adversas para restabelecer infraestrutura 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de telecomunicações</a:t>
            </a:r>
          </a:p>
          <a:p>
            <a:pPr>
              <a:defRPr/>
            </a:pPr>
            <a:endParaRPr lang="pt-BR" dirty="0">
              <a:latin typeface="+mj-lt"/>
            </a:endParaRPr>
          </a:p>
          <a:p>
            <a:pPr>
              <a:defRPr/>
            </a:pPr>
            <a:r>
              <a:rPr lang="pt-BR" b="1" dirty="0">
                <a:latin typeface="+mj-lt"/>
              </a:rPr>
              <a:t>Convênio da Oi com Marinha garante serviços de voz, dados, internet, telefonia móvel e sinal de TV para pesquisadores e militares no </a:t>
            </a:r>
            <a:r>
              <a:rPr lang="pt-BR" b="1" dirty="0" smtClean="0">
                <a:latin typeface="+mj-lt"/>
              </a:rPr>
              <a:t>continente.</a:t>
            </a:r>
            <a:endParaRPr lang="pt-BR" b="1" dirty="0">
              <a:latin typeface="+mj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29616">
            <a:off x="201296" y="540582"/>
            <a:ext cx="400843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50831">
            <a:off x="357631" y="3642681"/>
            <a:ext cx="38703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9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382">
            <a:off x="5057908" y="730251"/>
            <a:ext cx="4055269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3394" y="3357563"/>
            <a:ext cx="4199731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86450" y="3441700"/>
            <a:ext cx="467783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800"/>
              </a:spcBef>
            </a:pPr>
            <a:r>
              <a:rPr lang="pt-BR" sz="1600">
                <a:latin typeface="Arial" charset="0"/>
              </a:rPr>
              <a:t>41 pontos de fronteira</a:t>
            </a:r>
          </a:p>
          <a:p>
            <a:pPr eaLnBrk="1" hangingPunct="1">
              <a:lnSpc>
                <a:spcPct val="150000"/>
              </a:lnSpc>
              <a:spcBef>
                <a:spcPts val="800"/>
              </a:spcBef>
            </a:pPr>
            <a:r>
              <a:rPr lang="pt-BR" sz="1600">
                <a:latin typeface="Arial" charset="0"/>
              </a:rPr>
              <a:t>03 companhias de fronteiras</a:t>
            </a:r>
          </a:p>
          <a:p>
            <a:pPr eaLnBrk="1" hangingPunct="1">
              <a:lnSpc>
                <a:spcPct val="150000"/>
              </a:lnSpc>
              <a:spcBef>
                <a:spcPts val="800"/>
              </a:spcBef>
            </a:pPr>
            <a:r>
              <a:rPr lang="pt-BR" sz="1600">
                <a:latin typeface="Arial" charset="0"/>
              </a:rPr>
              <a:t>08 batalhões</a:t>
            </a:r>
            <a:endParaRPr lang="pt-BR" sz="1600" b="1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800"/>
              </a:spcBef>
            </a:pPr>
            <a:r>
              <a:rPr lang="pt-BR" sz="1600">
                <a:latin typeface="Arial" charset="0"/>
              </a:rPr>
              <a:t>06 regimentos de cavalaria mecanizada</a:t>
            </a:r>
          </a:p>
          <a:p>
            <a:pPr eaLnBrk="1" hangingPunct="1">
              <a:lnSpc>
                <a:spcPct val="150000"/>
              </a:lnSpc>
              <a:spcBef>
                <a:spcPts val="800"/>
              </a:spcBef>
            </a:pPr>
            <a:r>
              <a:rPr lang="pt-BR" sz="1600">
                <a:latin typeface="Arial" charset="0"/>
              </a:rPr>
              <a:t>06 hospitais militares</a:t>
            </a:r>
          </a:p>
          <a:p>
            <a:pPr eaLnBrk="1" hangingPunct="1">
              <a:lnSpc>
                <a:spcPct val="150000"/>
              </a:lnSpc>
              <a:spcBef>
                <a:spcPts val="800"/>
              </a:spcBef>
            </a:pPr>
            <a:r>
              <a:rPr lang="pt-BR" sz="1600">
                <a:latin typeface="Arial" charset="0"/>
              </a:rPr>
              <a:t>01 ponto de acesso no exterior </a:t>
            </a:r>
            <a:r>
              <a:rPr lang="pt-BR" sz="1600" i="1">
                <a:latin typeface="Arial" charset="0"/>
              </a:rPr>
              <a:t>(Brabatt-Haiti</a:t>
            </a:r>
            <a:r>
              <a:rPr lang="pt-BR" sz="1400" i="1">
                <a:latin typeface="Arial" charset="0"/>
              </a:rPr>
              <a:t>)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727473" y="3886200"/>
            <a:ext cx="3771503" cy="0"/>
          </a:xfrm>
          <a:prstGeom prst="line">
            <a:avLst/>
          </a:prstGeom>
          <a:ln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27473" y="4392613"/>
            <a:ext cx="3771503" cy="0"/>
          </a:xfrm>
          <a:prstGeom prst="line">
            <a:avLst/>
          </a:prstGeom>
          <a:ln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27473" y="4841875"/>
            <a:ext cx="3771503" cy="0"/>
          </a:xfrm>
          <a:prstGeom prst="line">
            <a:avLst/>
          </a:prstGeom>
          <a:ln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27473" y="5341938"/>
            <a:ext cx="3771503" cy="0"/>
          </a:xfrm>
          <a:prstGeom prst="line">
            <a:avLst/>
          </a:prstGeom>
          <a:ln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27473" y="5805488"/>
            <a:ext cx="3771503" cy="0"/>
          </a:xfrm>
          <a:prstGeom prst="line">
            <a:avLst/>
          </a:prstGeom>
          <a:ln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572000" cy="3328078"/>
          </a:xfrm>
        </p:spPr>
        <p:txBody>
          <a:bodyPr/>
          <a:lstStyle/>
          <a:p>
            <a:r>
              <a:rPr lang="pt-BR" dirty="0" smtClean="0"/>
              <a:t>LEVAMOS  TELEFONIA E COMUNICAÇÃO DE DADOS ÀS FRONTEIRAS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9993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7907733" cy="547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tângulo 4"/>
          <p:cNvSpPr>
            <a:spLocks noChangeArrowheads="1"/>
          </p:cNvSpPr>
          <p:nvPr/>
        </p:nvSpPr>
        <p:spPr bwMode="auto">
          <a:xfrm>
            <a:off x="76200" y="762000"/>
            <a:ext cx="5257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190500">
              <a:buClr>
                <a:srgbClr val="78683C"/>
              </a:buClr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Política de Sustentabilidade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324" name="Retângulo 5"/>
          <p:cNvSpPr>
            <a:spLocks noChangeArrowheads="1"/>
          </p:cNvSpPr>
          <p:nvPr/>
        </p:nvSpPr>
        <p:spPr bwMode="auto">
          <a:xfrm>
            <a:off x="76200" y="1524000"/>
            <a:ext cx="5776912" cy="38882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Redução de consumo de água e energia</a:t>
            </a:r>
            <a:b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(programas de eficiência energética)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dirty="0" smtClean="0">
                <a:latin typeface="+mn-lt"/>
                <a:ea typeface="Verdana" pitchFamily="34" charset="0"/>
                <a:cs typeface="Verdana" pitchFamily="34" charset="0"/>
              </a:rPr>
              <a:t>Inventário 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de Carbono e Gases do Efeito Estufa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b="1" dirty="0" smtClean="0">
                <a:latin typeface="+mn-lt"/>
                <a:ea typeface="Verdana" pitchFamily="34" charset="0"/>
                <a:cs typeface="Verdana" pitchFamily="34" charset="0"/>
              </a:rPr>
              <a:t>Coleta </a:t>
            </a: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seletiva de aparelhos, baterias e acessórios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dirty="0" smtClean="0">
                <a:latin typeface="+mn-lt"/>
                <a:ea typeface="Verdana" pitchFamily="34" charset="0"/>
                <a:cs typeface="Verdana" pitchFamily="34" charset="0"/>
              </a:rPr>
              <a:t>Iniciativas 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de acessibilidade para pessoas com deficiência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b="1" dirty="0" smtClean="0">
                <a:latin typeface="+mn-lt"/>
                <a:ea typeface="Verdana" pitchFamily="34" charset="0"/>
                <a:cs typeface="Verdana" pitchFamily="34" charset="0"/>
              </a:rPr>
              <a:t>Índice </a:t>
            </a: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de Sustentabilidade Empresarial (ISE)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dirty="0" smtClean="0">
                <a:latin typeface="+mn-lt"/>
                <a:ea typeface="Verdana" pitchFamily="34" charset="0"/>
                <a:cs typeface="Verdana" pitchFamily="34" charset="0"/>
              </a:rPr>
              <a:t>Índice 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Carbono Eficiente (ICO2)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b="1" dirty="0" smtClean="0">
                <a:latin typeface="+mn-lt"/>
                <a:ea typeface="Verdana" pitchFamily="34" charset="0"/>
                <a:cs typeface="Verdana" pitchFamily="34" charset="0"/>
              </a:rPr>
              <a:t>Relatório </a:t>
            </a: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Anual de Sustentabilidade (padrão GRI)</a:t>
            </a:r>
          </a:p>
          <a:p>
            <a:pPr marL="95250">
              <a:spcBef>
                <a:spcPts val="800"/>
              </a:spcBef>
              <a:buClr>
                <a:srgbClr val="78683C"/>
              </a:buClr>
              <a:defRPr/>
            </a:pPr>
            <a:r>
              <a:rPr lang="pt-BR" sz="2000" dirty="0" smtClean="0">
                <a:latin typeface="+mn-lt"/>
                <a:ea typeface="Verdana" pitchFamily="34" charset="0"/>
                <a:cs typeface="Verdana" pitchFamily="34" charset="0"/>
              </a:rPr>
              <a:t>Assinatura 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do Pacto Global da </a:t>
            </a:r>
            <a:r>
              <a:rPr lang="pt-BR" sz="2000" dirty="0" smtClean="0">
                <a:latin typeface="+mn-lt"/>
                <a:ea typeface="Verdana" pitchFamily="34" charset="0"/>
                <a:cs typeface="Verdana" pitchFamily="34" charset="0"/>
              </a:rPr>
              <a:t>ONU</a:t>
            </a:r>
            <a:endParaRPr lang="pt-BR" sz="2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5" name="Picture 15" descr="P:\BUREAU\Oi\Planejamento Estrategico\The%20Globalk%20Compact%20We%20Suppo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53400" y="5387975"/>
            <a:ext cx="1219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P:\BUREAU\Oi\Planejamento Estrategico\KIT OI velho\PPT Oi\GR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8800" y="5611812"/>
            <a:ext cx="1981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P:\BUREAU\Oi\Planejamento Estrategico\KIT OI velho\PPT Oi\logo IS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162" y="5743976"/>
            <a:ext cx="2535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P:\BUREAU\Oi\Planejamento Estrategico\KIT OI velho\PPT Oi\ICO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76600" y="5638800"/>
            <a:ext cx="1981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UM MUNDO SUSTENTÁVEL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010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228600" y="3048000"/>
            <a:ext cx="6210035" cy="35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4" defTabSz="400050" eaLnBrk="0" hangingPunct="0"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dirty="0">
                <a:latin typeface="+mj-lt"/>
              </a:rPr>
              <a:t>Total do financiamento da construção das cinco fábricas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será de </a:t>
            </a:r>
            <a:r>
              <a:rPr lang="pt-BR" sz="2400" b="1" dirty="0">
                <a:solidFill>
                  <a:srgbClr val="FFC000"/>
                </a:solidFill>
                <a:latin typeface="+mj-lt"/>
              </a:rPr>
              <a:t>R$ 10 milhões </a:t>
            </a:r>
            <a:r>
              <a:rPr lang="pt-BR" dirty="0">
                <a:latin typeface="+mj-lt"/>
              </a:rPr>
              <a:t>ao longo de seis anos.</a:t>
            </a:r>
            <a:endParaRPr lang="pt-BR" b="1" dirty="0" smtClean="0">
              <a:solidFill>
                <a:srgbClr val="000000"/>
              </a:solidFill>
              <a:latin typeface="+mj-lt"/>
            </a:endParaRPr>
          </a:p>
          <a:p>
            <a:pPr marL="0" lvl="4" defTabSz="400050" eaLnBrk="0" hangingPunct="0"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b="1" dirty="0" smtClean="0">
                <a:solidFill>
                  <a:srgbClr val="000000"/>
                </a:solidFill>
                <a:latin typeface="+mj-lt"/>
              </a:rPr>
              <a:t>Construção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de 05 fábricas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(RS, AM, GO , RJ e NO)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de reciclagem de lixo eletrônico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e ampliação da unidade em Americana (SP);</a:t>
            </a:r>
          </a:p>
          <a:p>
            <a:pPr marL="0" lvl="4" defTabSz="400050" eaLnBrk="0" hangingPunct="0"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dirty="0">
                <a:solidFill>
                  <a:srgbClr val="000000"/>
                </a:solidFill>
                <a:latin typeface="+mj-lt"/>
              </a:rPr>
              <a:t>Parceiro especializado em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coleta, manejo de resíduos e reciclagem de produtos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eletroeletrônicos velhos ou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sem uso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0" lvl="4" defTabSz="400050" eaLnBrk="0" hangingPunct="0"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dirty="0">
                <a:solidFill>
                  <a:srgbClr val="000000"/>
                </a:solidFill>
                <a:latin typeface="+mj-lt"/>
              </a:rPr>
              <a:t>Capacidade de processamento de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1.200 toneladas de resíduos por mês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0" lvl="4" defTabSz="400050" eaLnBrk="0" hangingPunct="0"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dirty="0">
                <a:solidFill>
                  <a:srgbClr val="000000"/>
                </a:solidFill>
                <a:latin typeface="+mj-lt"/>
              </a:rPr>
              <a:t>Gerarão cerca de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5 mil empregos diretos e indiretos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0" lvl="4" defTabSz="400050" eaLnBrk="0" hangingPunct="0"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pt-BR" dirty="0">
                <a:solidFill>
                  <a:srgbClr val="000000"/>
                </a:solidFill>
                <a:latin typeface="+mj-lt"/>
              </a:rPr>
              <a:t>Desconto de 20% para o Colaborador que utilizar o serviço.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852223" y="5828328"/>
            <a:ext cx="5137017" cy="0"/>
          </a:xfrm>
          <a:prstGeom prst="line">
            <a:avLst/>
          </a:prstGeom>
          <a:ln>
            <a:solidFill>
              <a:srgbClr val="F26522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852223" y="5142528"/>
            <a:ext cx="5137017" cy="0"/>
          </a:xfrm>
          <a:prstGeom prst="line">
            <a:avLst/>
          </a:prstGeom>
          <a:ln>
            <a:solidFill>
              <a:srgbClr val="F26522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852223" y="4494828"/>
            <a:ext cx="5137017" cy="0"/>
          </a:xfrm>
          <a:prstGeom prst="line">
            <a:avLst/>
          </a:prstGeom>
          <a:ln>
            <a:solidFill>
              <a:srgbClr val="F26522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52223" y="3770928"/>
            <a:ext cx="5137017" cy="0"/>
          </a:xfrm>
          <a:prstGeom prst="line">
            <a:avLst/>
          </a:prstGeom>
          <a:ln>
            <a:solidFill>
              <a:srgbClr val="F26522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Imagem 358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0" y="1"/>
            <a:ext cx="9906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m 358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727" y="387350"/>
            <a:ext cx="592984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1762" y="3052240"/>
            <a:ext cx="3195638" cy="19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reto 13"/>
          <p:cNvCxnSpPr/>
          <p:nvPr/>
        </p:nvCxnSpPr>
        <p:spPr>
          <a:xfrm>
            <a:off x="852223" y="6228378"/>
            <a:ext cx="5137017" cy="0"/>
          </a:xfrm>
          <a:prstGeom prst="line">
            <a:avLst/>
          </a:prstGeom>
          <a:ln>
            <a:solidFill>
              <a:srgbClr val="F26522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974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3"/>
          <p:cNvPicPr preferRelativeResize="0">
            <a:picLocks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6200" y="5477400"/>
            <a:ext cx="8382000" cy="1152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152400" y="76200"/>
            <a:ext cx="9067800" cy="13388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t-BR" sz="2700" b="1" dirty="0">
                <a:latin typeface="+mj-lt"/>
                <a:ea typeface="Verdana" pitchFamily="34" charset="0"/>
                <a:cs typeface="Verdana" pitchFamily="34" charset="0"/>
              </a:rPr>
              <a:t>A Oi TEM PAPEL FUNDAMENTAL PARA O DESENVOLVIMENTO DO PAÍS, INVESTINDO, GERANDO IMPOSTOS E EMPREGOS </a:t>
            </a:r>
            <a:endParaRPr lang="pt-BR" sz="27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pt-BR" sz="2700" b="1" dirty="0" smtClean="0">
                <a:latin typeface="+mj-lt"/>
                <a:ea typeface="Verdana" pitchFamily="34" charset="0"/>
                <a:cs typeface="Verdana" pitchFamily="34" charset="0"/>
              </a:rPr>
              <a:t>E </a:t>
            </a:r>
            <a:r>
              <a:rPr lang="pt-BR" sz="2700" b="1" dirty="0">
                <a:latin typeface="+mj-lt"/>
                <a:ea typeface="Verdana" pitchFamily="34" charset="0"/>
                <a:cs typeface="Verdana" pitchFamily="34" charset="0"/>
              </a:rPr>
              <a:t>DISTRIBUINDO SEUS RESULTADOS</a:t>
            </a:r>
          </a:p>
        </p:txBody>
      </p:sp>
      <p:pic>
        <p:nvPicPr>
          <p:cNvPr id="8204" name="Imagem 2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6200" y="3474699"/>
            <a:ext cx="8382000" cy="11525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0" name="Rectângulo 29"/>
          <p:cNvSpPr/>
          <p:nvPr/>
        </p:nvSpPr>
        <p:spPr>
          <a:xfrm>
            <a:off x="474663" y="5930814"/>
            <a:ext cx="2192337" cy="512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Aft>
                <a:spcPts val="12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160 MIL</a:t>
            </a:r>
            <a:r>
              <a:rPr lang="pt-BR" sz="4000" b="1" i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empregos</a:t>
            </a:r>
            <a:endParaRPr lang="pt-BR" dirty="0">
              <a:latin typeface="+mj-lt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2836863" y="5930814"/>
            <a:ext cx="2116137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15 MIL</a:t>
            </a:r>
          </a:p>
          <a:p>
            <a:pPr algn="ctr">
              <a:lnSpc>
                <a:spcPts val="1600"/>
              </a:lnSpc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empregos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diretos</a:t>
            </a:r>
            <a:endParaRPr lang="pt-BR" dirty="0">
              <a:latin typeface="+mj-lt"/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5257800" y="5930814"/>
            <a:ext cx="21336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pt-BR" sz="4000" b="1" dirty="0" smtClean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145 MIL</a:t>
            </a:r>
            <a:r>
              <a:rPr lang="pt-BR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pt-BR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empregos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indiretos</a:t>
            </a:r>
            <a:endParaRPr lang="pt-BR" dirty="0">
              <a:latin typeface="+mj-lt"/>
            </a:endParaRPr>
          </a:p>
        </p:txBody>
      </p:sp>
      <p:pic>
        <p:nvPicPr>
          <p:cNvPr id="8198" name="Imagem 1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6200" y="1503363"/>
            <a:ext cx="8359315" cy="11525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ângulo 1"/>
          <p:cNvSpPr/>
          <p:nvPr/>
        </p:nvSpPr>
        <p:spPr bwMode="auto">
          <a:xfrm>
            <a:off x="-304800" y="2039938"/>
            <a:ext cx="4100512" cy="271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R$ 102 BILHÕES</a:t>
            </a:r>
            <a:endParaRPr lang="pt-BR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4419600" y="1741488"/>
            <a:ext cx="44100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Aft>
                <a:spcPts val="0"/>
              </a:spcAft>
              <a:buClr>
                <a:srgbClr val="78683C"/>
              </a:buClr>
              <a:defRPr/>
            </a:pPr>
            <a:r>
              <a:rPr lang="pt-BR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Total de investimento em </a:t>
            </a:r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expansão e</a:t>
            </a:r>
            <a:endParaRPr lang="pt-BR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  <a:buClr>
                <a:srgbClr val="78683C"/>
              </a:buClr>
              <a:defRPr/>
            </a:pPr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qualidade </a:t>
            </a:r>
            <a:r>
              <a:rPr lang="pt-BR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desde sua </a:t>
            </a:r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criação, em 1998</a:t>
            </a:r>
            <a:endParaRPr lang="pt-BR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1" name="Imagem 32" descr="S1_Pablito.png"/>
          <p:cNvPicPr>
            <a:picLocks noChangeAspect="1"/>
          </p:cNvPicPr>
          <p:nvPr/>
        </p:nvPicPr>
        <p:blipFill>
          <a:blip r:embed="rId3" cstate="email">
            <a:grayscl/>
            <a:biLevel thresh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58200" y="1884363"/>
            <a:ext cx="9382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8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6200" y="2493624"/>
            <a:ext cx="8372653" cy="11525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2" name="Rectângulo 21"/>
          <p:cNvSpPr/>
          <p:nvPr/>
        </p:nvSpPr>
        <p:spPr>
          <a:xfrm>
            <a:off x="-150813" y="3060700"/>
            <a:ext cx="3952876" cy="271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R$ 120</a:t>
            </a:r>
            <a:r>
              <a:rPr lang="pt-BR" sz="4000" b="1" dirty="0">
                <a:solidFill>
                  <a:srgbClr val="E37E0F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BILHÕES</a:t>
            </a:r>
            <a:r>
              <a:rPr lang="pt-BR" sz="4000" b="1" dirty="0">
                <a:solidFill>
                  <a:srgbClr val="E37E0F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pt-BR" sz="4000" dirty="0">
              <a:solidFill>
                <a:srgbClr val="E37E0F"/>
              </a:solidFill>
              <a:latin typeface="+mj-lt"/>
            </a:endParaRPr>
          </a:p>
        </p:txBody>
      </p:sp>
      <p:sp>
        <p:nvSpPr>
          <p:cNvPr id="23" name="Retângulo 8"/>
          <p:cNvSpPr>
            <a:spLocks noChangeArrowheads="1"/>
          </p:cNvSpPr>
          <p:nvPr/>
        </p:nvSpPr>
        <p:spPr bwMode="auto">
          <a:xfrm>
            <a:off x="4495800" y="2722563"/>
            <a:ext cx="31242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Recolhidos em tributos diretos e </a:t>
            </a:r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indiretos desde 1998</a:t>
            </a:r>
            <a:endParaRPr lang="pt-BR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5" name="Imagem 35" descr="S2_Pablito_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40700" y="3332163"/>
            <a:ext cx="19939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 preferRelativeResize="0">
            <a:picLocks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6200" y="4465824"/>
            <a:ext cx="8382000" cy="1152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" name="Rectângulo 24"/>
          <p:cNvSpPr/>
          <p:nvPr/>
        </p:nvSpPr>
        <p:spPr>
          <a:xfrm>
            <a:off x="52388" y="5233988"/>
            <a:ext cx="1600200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400"/>
              </a:lnSpc>
              <a:defRPr/>
            </a:pP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4495800" y="4664075"/>
            <a:ext cx="2590800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Total de acessos de </a:t>
            </a:r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clientes </a:t>
            </a:r>
            <a:r>
              <a:rPr lang="pt-BR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em todo o país</a:t>
            </a:r>
          </a:p>
        </p:txBody>
      </p:sp>
      <p:pic>
        <p:nvPicPr>
          <p:cNvPr id="3089" name="Imagem 33" descr="S1_Pablito_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58200" y="4703763"/>
            <a:ext cx="9906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24"/>
          <p:cNvSpPr/>
          <p:nvPr/>
        </p:nvSpPr>
        <p:spPr>
          <a:xfrm>
            <a:off x="152400" y="5045075"/>
            <a:ext cx="3352800" cy="36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74,3</a:t>
            </a:r>
            <a:r>
              <a:rPr lang="pt-BR" sz="4000" b="1" dirty="0">
                <a:solidFill>
                  <a:srgbClr val="E37E0F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>
                <a:solidFill>
                  <a:srgbClr val="FFC000"/>
                </a:solidFill>
                <a:latin typeface="+mj-lt"/>
              </a:rPr>
              <a:t>MILHÕES</a:t>
            </a:r>
            <a:endParaRPr lang="pt-BR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6" name="Retângulo 8"/>
          <p:cNvSpPr>
            <a:spLocks noChangeArrowheads="1"/>
          </p:cNvSpPr>
          <p:nvPr/>
        </p:nvSpPr>
        <p:spPr bwMode="auto">
          <a:xfrm>
            <a:off x="4495800" y="3581400"/>
            <a:ext cx="35814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100% dos municípios brasileiros atendidos. Presença nacional e capilaridade em </a:t>
            </a:r>
            <a:r>
              <a:rPr lang="pt-BR" sz="16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34 mil localidades</a:t>
            </a:r>
            <a:endParaRPr lang="pt-BR" sz="4000" b="1" dirty="0">
              <a:solidFill>
                <a:srgbClr val="FFC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-381000" y="4025900"/>
            <a:ext cx="480060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pt-BR" sz="4000" b="1" dirty="0" smtClean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5.565 </a:t>
            </a:r>
            <a:r>
              <a:rPr lang="pt-BR" sz="4000" b="1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MUNICÍPIOS</a:t>
            </a:r>
            <a:r>
              <a:rPr lang="pt-BR" sz="4000" dirty="0">
                <a:solidFill>
                  <a:srgbClr val="FFC0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pt-BR" sz="40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21128" y="1569184"/>
            <a:ext cx="6780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Produção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e Distribuição de Cartões e Comissionamento de Agentes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Cobrança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do Serviço é feita on-line , inclusive em roaming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As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recargas on-line implicam em tarifas bancárias </a:t>
            </a:r>
            <a:endParaRPr lang="pt-BR" sz="20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A tarifa maior por minuto é obrigatória para cobrir custos fixos , por um cliente  que tem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baixo perfil de uso do </a:t>
            </a: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serviço</a:t>
            </a:r>
            <a:endParaRPr lang="pt-BR" sz="20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21128" y="4083784"/>
            <a:ext cx="6780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Perfil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de uso bastante </a:t>
            </a: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superior,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o que dilui os custos fixos da operação.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O consumo de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outros serviços como telefonia fixa, banda larga, e TV por Assinatura , </a:t>
            </a:r>
            <a:r>
              <a:rPr lang="pt-BR" sz="2000" b="1" dirty="0" smtClean="0">
                <a:latin typeface="+mj-lt"/>
                <a:ea typeface="Verdana" pitchFamily="34" charset="0"/>
                <a:cs typeface="Verdana" pitchFamily="34" charset="0"/>
              </a:rPr>
              <a:t>permite </a:t>
            </a:r>
            <a:r>
              <a:rPr lang="pt-BR" sz="2000" b="1" dirty="0">
                <a:latin typeface="+mj-lt"/>
                <a:ea typeface="Verdana" pitchFamily="34" charset="0"/>
                <a:cs typeface="Verdana" pitchFamily="34" charset="0"/>
              </a:rPr>
              <a:t>oferta de pacotes mais atrativas para o consumidor.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CUSTO PRÉ PAGO x PÓS PAGO</a:t>
            </a:r>
            <a:endParaRPr lang="pt-BR" dirty="0"/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304800" y="2057400"/>
            <a:ext cx="2209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PRÉ PAGO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304800" y="4495800"/>
            <a:ext cx="2209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PÓS PAGO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667000" y="2911336"/>
            <a:ext cx="0" cy="196546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524000" y="3886200"/>
            <a:ext cx="533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836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PRÉ-PAGO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572000" y="914400"/>
            <a:ext cx="487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Plataforma específica para envio de SMS após ligação efetuada para informar saldo.</a:t>
            </a:r>
          </a:p>
          <a:p>
            <a:pPr marL="628650" lvl="1">
              <a:spcAft>
                <a:spcPts val="900"/>
              </a:spcAft>
            </a:pPr>
            <a:r>
              <a:rPr lang="pt-BR" sz="1600" dirty="0" err="1">
                <a:latin typeface="+mn-lt"/>
              </a:rPr>
              <a:t>Ex</a:t>
            </a:r>
            <a:r>
              <a:rPr lang="pt-BR" sz="1600" dirty="0">
                <a:latin typeface="+mn-lt"/>
              </a:rPr>
              <a:t>.:Saldo atual recarga: </a:t>
            </a:r>
            <a:r>
              <a:rPr lang="pt-BR" sz="1600" dirty="0" err="1">
                <a:latin typeface="+mn-lt"/>
              </a:rPr>
              <a:t>R$xx,xx</a:t>
            </a:r>
            <a:r>
              <a:rPr lang="pt-BR" sz="1600" dirty="0">
                <a:latin typeface="+mn-lt"/>
              </a:rPr>
              <a:t> valido ate </a:t>
            </a:r>
            <a:r>
              <a:rPr lang="pt-BR" sz="1600" dirty="0" err="1">
                <a:latin typeface="+mn-lt"/>
              </a:rPr>
              <a:t>xx</a:t>
            </a:r>
            <a:r>
              <a:rPr lang="pt-BR" sz="1600" dirty="0">
                <a:latin typeface="+mn-lt"/>
              </a:rPr>
              <a:t>/</a:t>
            </a:r>
            <a:r>
              <a:rPr lang="pt-BR" sz="1600" dirty="0" err="1">
                <a:latin typeface="+mn-lt"/>
              </a:rPr>
              <a:t>xx</a:t>
            </a:r>
            <a:r>
              <a:rPr lang="pt-BR" sz="1600" dirty="0">
                <a:latin typeface="+mn-lt"/>
              </a:rPr>
              <a:t>. Saldo </a:t>
            </a:r>
            <a:r>
              <a:rPr lang="pt-BR" sz="1600" dirty="0" err="1">
                <a:latin typeface="+mn-lt"/>
              </a:rPr>
              <a:t>bonus</a:t>
            </a:r>
            <a:r>
              <a:rPr lang="pt-BR" sz="1600" dirty="0">
                <a:latin typeface="+mn-lt"/>
              </a:rPr>
              <a:t> </a:t>
            </a:r>
            <a:r>
              <a:rPr lang="pt-BR" sz="1600" dirty="0" err="1">
                <a:latin typeface="+mn-lt"/>
              </a:rPr>
              <a:t>diario</a:t>
            </a:r>
            <a:r>
              <a:rPr lang="pt-BR" sz="1600" dirty="0">
                <a:latin typeface="+mn-lt"/>
              </a:rPr>
              <a:t>: </a:t>
            </a:r>
            <a:r>
              <a:rPr lang="pt-BR" sz="1600" dirty="0" err="1">
                <a:latin typeface="+mn-lt"/>
              </a:rPr>
              <a:t>R$xx,xx</a:t>
            </a:r>
            <a:r>
              <a:rPr lang="pt-BR" sz="1600" dirty="0">
                <a:latin typeface="+mn-lt"/>
              </a:rPr>
              <a:t>. Detalhe saldo recarga:*804. Outros saldos de </a:t>
            </a:r>
            <a:r>
              <a:rPr lang="pt-BR" sz="1600" dirty="0" err="1">
                <a:latin typeface="+mn-lt"/>
              </a:rPr>
              <a:t>bonus</a:t>
            </a:r>
            <a:r>
              <a:rPr lang="pt-BR" sz="1600" dirty="0">
                <a:latin typeface="+mn-lt"/>
              </a:rPr>
              <a:t>:*805</a:t>
            </a: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b="1" dirty="0">
                <a:latin typeface="+mn-lt"/>
              </a:rPr>
              <a:t>Validade Recarga </a:t>
            </a:r>
            <a:r>
              <a:rPr lang="pt-BR" sz="1600" dirty="0">
                <a:latin typeface="+mn-lt"/>
              </a:rPr>
              <a:t>: Após a expiração do crédito o saldo pode ser reativado com uma nova recarga pela validade da mesma.</a:t>
            </a:r>
            <a:endParaRPr lang="pt-BR" sz="1600" b="1" dirty="0">
              <a:latin typeface="+mn-lt"/>
            </a:endParaRP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b="1" dirty="0">
                <a:latin typeface="+mn-lt"/>
              </a:rPr>
              <a:t>ICMS </a:t>
            </a:r>
            <a:r>
              <a:rPr lang="pt-BR" sz="1600" dirty="0">
                <a:latin typeface="+mn-lt"/>
              </a:rPr>
              <a:t>: a medida que o cliente faz consumo de serviços de Telecom são emitidas </a:t>
            </a:r>
            <a:r>
              <a:rPr lang="pt-BR" sz="1600" dirty="0" err="1">
                <a:latin typeface="+mn-lt"/>
              </a:rPr>
              <a:t>NFs</a:t>
            </a:r>
            <a:r>
              <a:rPr lang="pt-BR" sz="1600" dirty="0">
                <a:latin typeface="+mn-lt"/>
              </a:rPr>
              <a:t> (individualizada e diária após 07/04/2013 e consolidada por UF antes desse período) para recolhimento do ICMS.</a:t>
            </a:r>
            <a:endParaRPr lang="pt-BR" sz="1600" b="1" dirty="0">
              <a:latin typeface="+mn-lt"/>
            </a:endParaRP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pt-BR" sz="1600" b="1" dirty="0">
                <a:latin typeface="+mn-lt"/>
              </a:rPr>
              <a:t>Custo de produção</a:t>
            </a:r>
            <a:r>
              <a:rPr lang="pt-BR" sz="1600" dirty="0">
                <a:latin typeface="+mn-lt"/>
              </a:rPr>
              <a:t>, disponibilização e comissionamento de cartões para recarga : </a:t>
            </a:r>
            <a:r>
              <a:rPr lang="pt-BR" sz="1600" b="1" dirty="0">
                <a:latin typeface="+mn-lt"/>
              </a:rPr>
              <a:t>Físico, </a:t>
            </a:r>
            <a:r>
              <a:rPr lang="pt-BR" sz="1600" b="1" dirty="0" err="1">
                <a:latin typeface="+mn-lt"/>
              </a:rPr>
              <a:t>on</a:t>
            </a:r>
            <a:r>
              <a:rPr lang="pt-BR" sz="1600" b="1" dirty="0">
                <a:latin typeface="+mn-lt"/>
              </a:rPr>
              <a:t> </a:t>
            </a:r>
            <a:r>
              <a:rPr lang="pt-BR" sz="1600" b="1" dirty="0" err="1">
                <a:latin typeface="+mn-lt"/>
              </a:rPr>
              <a:t>line</a:t>
            </a:r>
            <a:r>
              <a:rPr lang="pt-BR" sz="1600" b="1" dirty="0">
                <a:latin typeface="+mn-lt"/>
              </a:rPr>
              <a:t> e off </a:t>
            </a:r>
            <a:r>
              <a:rPr lang="pt-BR" sz="1600" b="1" dirty="0" err="1">
                <a:latin typeface="+mn-lt"/>
              </a:rPr>
              <a:t>line</a:t>
            </a:r>
            <a:r>
              <a:rPr lang="pt-BR" sz="1600" b="1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500" y="2916069"/>
            <a:ext cx="4237256" cy="37132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450" y="943008"/>
            <a:ext cx="4267200" cy="202879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75986" y="928494"/>
            <a:ext cx="4237256" cy="56862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728029" y="5322108"/>
            <a:ext cx="4876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n-lt"/>
              </a:rPr>
              <a:t>Valores </a:t>
            </a:r>
            <a:r>
              <a:rPr lang="pt-BR" sz="1600" dirty="0" smtClean="0">
                <a:latin typeface="+mn-lt"/>
              </a:rPr>
              <a:t>aprovados pela Anatel??</a:t>
            </a:r>
            <a:endParaRPr lang="pt-BR" sz="1600" dirty="0">
              <a:latin typeface="+mn-lt"/>
            </a:endParaRPr>
          </a:p>
        </p:txBody>
      </p:sp>
      <p:sp>
        <p:nvSpPr>
          <p:cNvPr id="10" name="Seta para a esquerda 9"/>
          <p:cNvSpPr/>
          <p:nvPr/>
        </p:nvSpPr>
        <p:spPr>
          <a:xfrm>
            <a:off x="2561772" y="943008"/>
            <a:ext cx="304800" cy="27619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724400" y="5660662"/>
            <a:ext cx="482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n-lt"/>
              </a:rPr>
              <a:t>IMPORTANTE : Todos os Custos são regulamentados</a:t>
            </a: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2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 PRÉ-PAGO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9175" y="1295400"/>
            <a:ext cx="7670025" cy="45218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95400" y="5867400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Você ganha bônus todo dia até o 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dia 05 do mês seguinte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*Envie até 500 SMS para Oi e até 30 para outras operadoras. Apenas para recargas a partir de R$ 20.</a:t>
            </a:r>
            <a:b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** A taxa de transmissão é reduzida para ate 50Kbps depois do consumo da franquia de 5MB.</a:t>
            </a:r>
          </a:p>
          <a:p>
            <a:r>
              <a:rPr lang="pt-BR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*** Cliente com chip Oi podem aderir a oferta com a 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taxa </a:t>
            </a:r>
            <a:r>
              <a:rPr lang="pt-BR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R$ 9,90.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" y="762000"/>
            <a:ext cx="227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Rio de Janeiro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58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875" y="2953238"/>
            <a:ext cx="9981581" cy="3935046"/>
          </a:xfrm>
          <a:prstGeom prst="rect">
            <a:avLst/>
          </a:prstGeom>
        </p:spPr>
      </p:pic>
      <p:sp>
        <p:nvSpPr>
          <p:cNvPr id="2" name="Retângulo 23"/>
          <p:cNvSpPr>
            <a:spLocks noChangeArrowheads="1"/>
          </p:cNvSpPr>
          <p:nvPr/>
        </p:nvSpPr>
        <p:spPr bwMode="auto">
          <a:xfrm>
            <a:off x="1200150" y="457200"/>
            <a:ext cx="6800850" cy="2281238"/>
          </a:xfrm>
          <a:prstGeom prst="rect">
            <a:avLst/>
          </a:prstGeom>
          <a:noFill/>
          <a:ln>
            <a:noFill/>
          </a:ln>
          <a:extLst/>
        </p:spPr>
        <p:txBody>
          <a:bodyPr lIns="63999" tIns="31999" rIns="63999" bIns="31999">
            <a:spAutoFit/>
          </a:bodyPr>
          <a:lstStyle/>
          <a:p>
            <a:pPr>
              <a:spcAft>
                <a:spcPts val="425"/>
              </a:spcAft>
              <a:defRPr/>
            </a:pPr>
            <a:r>
              <a:rPr lang="pt-BR" sz="3600" b="1" dirty="0">
                <a:latin typeface="+mj-lt"/>
                <a:ea typeface="Verdana" pitchFamily="34" charset="0"/>
                <a:cs typeface="Verdana" pitchFamily="34" charset="0"/>
              </a:rPr>
              <a:t>A OI ESTÁ PRESENTE COM TELEFONIA FIXA E BANDA LARGA ONDE OUTROS SERVIÇOS BÁSICOS AINDA NÃO EXISTEM</a:t>
            </a: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gray">
          <a:xfrm>
            <a:off x="685800" y="3587748"/>
            <a:ext cx="1430338" cy="984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r" defTabSz="912206"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600" b="1" dirty="0">
                <a:solidFill>
                  <a:srgbClr val="FFC000"/>
                </a:solidFill>
                <a:latin typeface="+mj-lt"/>
              </a:rPr>
              <a:t>Municípios</a:t>
            </a:r>
            <a:br>
              <a:rPr lang="pt-BR" sz="1600" b="1" dirty="0">
                <a:solidFill>
                  <a:srgbClr val="FFC000"/>
                </a:solidFill>
                <a:latin typeface="+mj-lt"/>
              </a:rPr>
            </a:br>
            <a:r>
              <a:rPr lang="pt-BR" sz="1600" b="1" dirty="0">
                <a:solidFill>
                  <a:srgbClr val="FFC000"/>
                </a:solidFill>
                <a:latin typeface="+mj-lt"/>
              </a:rPr>
              <a:t>com serviços básicos</a:t>
            </a:r>
            <a:r>
              <a:rPr lang="pt-BR" sz="1600" dirty="0">
                <a:solidFill>
                  <a:srgbClr val="FFC000"/>
                </a:solidFill>
                <a:latin typeface="+mj-lt"/>
              </a:rPr>
              <a:t/>
            </a:r>
            <a:br>
              <a:rPr lang="pt-BR" sz="1600" dirty="0">
                <a:solidFill>
                  <a:srgbClr val="FFC000"/>
                </a:solidFill>
                <a:latin typeface="+mj-lt"/>
              </a:rPr>
            </a:br>
            <a:r>
              <a:rPr lang="pt-BR" sz="1400" u="sng" dirty="0">
                <a:solidFill>
                  <a:srgbClr val="FFC000"/>
                </a:solidFill>
                <a:latin typeface="+mj-lt"/>
              </a:rPr>
              <a:t>(Regiões I e II)</a:t>
            </a:r>
            <a:endParaRPr lang="pt-BR" sz="1400" u="sng" baseline="30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528725" y="4162423"/>
            <a:ext cx="1143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Telefonia fixa e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Banda larga Oi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4148969" y="4162423"/>
            <a:ext cx="950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Agência dos</a:t>
            </a:r>
            <a:br>
              <a:rPr lang="pt-BR" sz="1200" b="1" dirty="0">
                <a:solidFill>
                  <a:schemeClr val="bg1"/>
                </a:solidFill>
                <a:latin typeface="+mj-lt"/>
              </a:rPr>
            </a:br>
            <a:r>
              <a:rPr lang="pt-BR" sz="1200" b="1" dirty="0">
                <a:solidFill>
                  <a:schemeClr val="bg1"/>
                </a:solidFill>
                <a:latin typeface="+mj-lt"/>
              </a:rPr>
              <a:t>Correios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5793083" y="4279898"/>
            <a:ext cx="713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Hospital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7288126" y="4162423"/>
            <a:ext cx="733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Agência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bancária</a:t>
            </a:r>
          </a:p>
        </p:txBody>
      </p:sp>
      <p:pic>
        <p:nvPicPr>
          <p:cNvPr id="20492" name="Picture 43" descr="S13_andre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4559298"/>
            <a:ext cx="8763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4" descr="S13_andre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0" y="3322636"/>
            <a:ext cx="1412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44" descr="S13_andre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3175" y="3322636"/>
            <a:ext cx="1412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44" descr="S13_andre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1938" y="3322636"/>
            <a:ext cx="1412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4" descr="S13_andre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69113" y="3322636"/>
            <a:ext cx="1412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ângulo 24"/>
          <p:cNvSpPr/>
          <p:nvPr/>
        </p:nvSpPr>
        <p:spPr>
          <a:xfrm>
            <a:off x="1420813" y="4768848"/>
            <a:ext cx="801687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100" b="1" dirty="0">
                <a:solidFill>
                  <a:srgbClr val="FFC000"/>
                </a:solidFill>
                <a:latin typeface="+mj-lt"/>
              </a:rPr>
              <a:t>Total</a:t>
            </a:r>
            <a:r>
              <a:rPr lang="pt-BR" sz="1100" dirty="0">
                <a:solidFill>
                  <a:srgbClr val="FFC000"/>
                </a:solidFill>
                <a:latin typeface="+mj-lt"/>
              </a:rPr>
              <a:t/>
            </a:r>
            <a:br>
              <a:rPr lang="pt-BR" sz="1100" dirty="0">
                <a:solidFill>
                  <a:srgbClr val="FFC000"/>
                </a:solidFill>
                <a:latin typeface="+mj-lt"/>
              </a:rPr>
            </a:br>
            <a:r>
              <a:rPr lang="pt-BR" sz="1100" dirty="0">
                <a:solidFill>
                  <a:srgbClr val="FFC000"/>
                </a:solidFill>
                <a:latin typeface="+mj-lt"/>
              </a:rPr>
              <a:t>municípios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1244600" y="5354636"/>
            <a:ext cx="97790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100" b="1" dirty="0">
                <a:solidFill>
                  <a:srgbClr val="FFC000"/>
                </a:solidFill>
                <a:latin typeface="+mj-lt"/>
              </a:rPr>
              <a:t>Penetração</a:t>
            </a:r>
            <a:r>
              <a:rPr lang="pt-BR" sz="1100" dirty="0">
                <a:solidFill>
                  <a:srgbClr val="FFC000"/>
                </a:solidFill>
                <a:latin typeface="+mj-lt"/>
              </a:rPr>
              <a:t/>
            </a:r>
            <a:br>
              <a:rPr lang="pt-BR" sz="1100" dirty="0">
                <a:solidFill>
                  <a:srgbClr val="FFC000"/>
                </a:solidFill>
                <a:latin typeface="+mj-lt"/>
              </a:rPr>
            </a:br>
            <a:r>
              <a:rPr lang="pt-BR" sz="1100" dirty="0">
                <a:solidFill>
                  <a:srgbClr val="FFC000"/>
                </a:solidFill>
                <a:latin typeface="+mj-lt"/>
              </a:rPr>
              <a:t>% do total</a:t>
            </a:r>
            <a:br>
              <a:rPr lang="pt-BR" sz="1100" dirty="0">
                <a:solidFill>
                  <a:srgbClr val="FFC000"/>
                </a:solidFill>
                <a:latin typeface="+mj-lt"/>
              </a:rPr>
            </a:br>
            <a:r>
              <a:rPr lang="pt-BR" sz="1100" dirty="0">
                <a:solidFill>
                  <a:srgbClr val="FFC000"/>
                </a:solidFill>
                <a:latin typeface="+mj-lt"/>
              </a:rPr>
              <a:t>de municípios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2717800" y="4845048"/>
            <a:ext cx="773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4.854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ângulo 27"/>
          <p:cNvSpPr/>
          <p:nvPr/>
        </p:nvSpPr>
        <p:spPr>
          <a:xfrm>
            <a:off x="4252913" y="4845048"/>
            <a:ext cx="773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4.547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5783263" y="4845048"/>
            <a:ext cx="771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3.227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ângulo 29"/>
          <p:cNvSpPr/>
          <p:nvPr/>
        </p:nvSpPr>
        <p:spPr>
          <a:xfrm>
            <a:off x="7307263" y="4845048"/>
            <a:ext cx="771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2.897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ângulo 30"/>
          <p:cNvSpPr/>
          <p:nvPr/>
        </p:nvSpPr>
        <p:spPr>
          <a:xfrm>
            <a:off x="2727325" y="5507036"/>
            <a:ext cx="7620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100%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4327525" y="5507036"/>
            <a:ext cx="6334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92%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ângulo 32"/>
          <p:cNvSpPr/>
          <p:nvPr/>
        </p:nvSpPr>
        <p:spPr>
          <a:xfrm>
            <a:off x="5856288" y="5507036"/>
            <a:ext cx="6334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66%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7380288" y="5507036"/>
            <a:ext cx="6334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59%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07263" y="6489412"/>
            <a:ext cx="2522537" cy="2923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marL="782638" indent="-782638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20788" eaLnBrk="0" hangingPunct="0"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20788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r"/>
              </a:tabLs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algn="r">
              <a:lnSpc>
                <a:spcPct val="95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pt-BR" sz="1000" i="1" dirty="0">
                <a:solidFill>
                  <a:schemeClr val="bg1"/>
                </a:solidFill>
                <a:latin typeface="+mn-lt"/>
              </a:rPr>
              <a:t>Fonte: </a:t>
            </a:r>
            <a:r>
              <a:rPr lang="pt-BR" sz="1000" i="1" dirty="0" smtClean="0">
                <a:solidFill>
                  <a:schemeClr val="bg1"/>
                </a:solidFill>
                <a:latin typeface="+mn-lt"/>
              </a:rPr>
              <a:t>Censo 2010, IBGE, Banco Central, Correios, CNES e análise de equipe</a:t>
            </a:r>
            <a:endParaRPr lang="pt-BR" sz="1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315200" y="3067050"/>
            <a:ext cx="65246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25"/>
              </a:spcAft>
              <a:defRPr/>
            </a:pPr>
            <a:r>
              <a:rPr lang="pt-BR" sz="7200" b="1" u="sng" dirty="0">
                <a:solidFill>
                  <a:srgbClr val="FFC000"/>
                </a:solidFill>
                <a:latin typeface="+mj-lt"/>
                <a:cs typeface="Tahoma" pitchFamily="34" charset="0"/>
              </a:rPr>
              <a:t>$</a:t>
            </a:r>
          </a:p>
        </p:txBody>
      </p:sp>
      <p:pic>
        <p:nvPicPr>
          <p:cNvPr id="55" name="Imagem 15" descr="S22_debora_0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1600" y="147637"/>
            <a:ext cx="85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232864"/>
            <a:ext cx="619798" cy="8057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455" y="3276600"/>
            <a:ext cx="1109145" cy="7798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525" y="3200400"/>
            <a:ext cx="859411" cy="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87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2" descr="P:\BUREAU\Oi\Planejamento Estrategico\ame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-152400"/>
            <a:ext cx="657770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28601" y="1825268"/>
            <a:ext cx="533400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b="1" dirty="0">
                <a:latin typeface="+mn-lt"/>
                <a:ea typeface="Verdana" pitchFamily="34" charset="0"/>
                <a:cs typeface="Verdana" pitchFamily="34" charset="0"/>
              </a:rPr>
              <a:t>A REDE DE TELECOM DA OI É UMA DAS MAIORES E MAIS DIVERSIFICADAS DO </a:t>
            </a:r>
            <a:r>
              <a:rPr lang="pt-BR" b="1" dirty="0" smtClean="0">
                <a:latin typeface="+mn-lt"/>
                <a:ea typeface="Verdana" pitchFamily="34" charset="0"/>
                <a:cs typeface="Verdana" pitchFamily="34" charset="0"/>
              </a:rPr>
              <a:t>MUNDO</a:t>
            </a:r>
          </a:p>
          <a:p>
            <a:pPr>
              <a:lnSpc>
                <a:spcPts val="2400"/>
              </a:lnSpc>
              <a:spcAft>
                <a:spcPts val="1800"/>
              </a:spcAft>
              <a:buClr>
                <a:srgbClr val="78683C"/>
              </a:buClr>
              <a:defRPr/>
            </a:pPr>
            <a:r>
              <a:rPr lang="pt-BR" b="1" dirty="0" smtClean="0">
                <a:latin typeface="+mn-lt"/>
                <a:ea typeface="Verdana" pitchFamily="34" charset="0"/>
                <a:cs typeface="Verdana" pitchFamily="34" charset="0"/>
              </a:rPr>
              <a:t>A </a:t>
            </a:r>
            <a:r>
              <a:rPr lang="pt-BR" b="1" dirty="0">
                <a:latin typeface="+mn-lt"/>
                <a:ea typeface="Verdana" pitchFamily="34" charset="0"/>
                <a:cs typeface="Verdana" pitchFamily="34" charset="0"/>
              </a:rPr>
              <a:t>MAIOR REDE DE FIBRA ÓTICA DO PAÍS </a:t>
            </a:r>
          </a:p>
          <a:p>
            <a:pPr>
              <a:lnSpc>
                <a:spcPts val="2000"/>
              </a:lnSpc>
              <a:spcAft>
                <a:spcPts val="0"/>
              </a:spcAft>
              <a:buClr>
                <a:srgbClr val="78683C"/>
              </a:buClr>
              <a:defRPr/>
            </a:pPr>
            <a:r>
              <a:rPr lang="pt-BR" b="1" dirty="0">
                <a:latin typeface="+mn-lt"/>
                <a:ea typeface="Verdana" pitchFamily="34" charset="0"/>
                <a:cs typeface="Verdana" pitchFamily="34" charset="0"/>
              </a:rPr>
              <a:t>178 MIL KM DE EXTENSÃO DE FIBRA CONECTANDO  TODO TERRITÓRIO </a:t>
            </a:r>
            <a:r>
              <a:rPr lang="pt-BR" b="1" dirty="0" smtClean="0">
                <a:latin typeface="+mn-lt"/>
                <a:ea typeface="Verdana" pitchFamily="34" charset="0"/>
                <a:cs typeface="Verdana" pitchFamily="34" charset="0"/>
              </a:rPr>
              <a:t>BRASILEIRO</a:t>
            </a:r>
          </a:p>
          <a:p>
            <a:pPr>
              <a:lnSpc>
                <a:spcPts val="2000"/>
              </a:lnSpc>
              <a:spcAft>
                <a:spcPts val="0"/>
              </a:spcAft>
              <a:buClr>
                <a:srgbClr val="78683C"/>
              </a:buClr>
              <a:defRPr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Desse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total, são 23 mil km de cabos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submarinos.</a:t>
            </a:r>
          </a:p>
          <a:p>
            <a:pPr>
              <a:lnSpc>
                <a:spcPts val="2000"/>
              </a:lnSpc>
              <a:spcAft>
                <a:spcPts val="0"/>
              </a:spcAft>
              <a:buClr>
                <a:srgbClr val="78683C"/>
              </a:buClr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pt-BR" b="1" dirty="0" smtClean="0">
                <a:latin typeface="+mn-lt"/>
              </a:rPr>
              <a:t>PRESENÇA </a:t>
            </a:r>
            <a:r>
              <a:rPr lang="pt-BR" b="1" dirty="0">
                <a:latin typeface="+mn-lt"/>
              </a:rPr>
              <a:t>MÓVEL </a:t>
            </a:r>
            <a:r>
              <a:rPr lang="pt-BR" b="1" dirty="0" smtClean="0">
                <a:latin typeface="+mn-lt"/>
              </a:rPr>
              <a:t>EM </a:t>
            </a:r>
            <a:r>
              <a:rPr lang="pt-BR" b="1" dirty="0">
                <a:latin typeface="+mn-lt"/>
              </a:rPr>
              <a:t>TODOS OS ESTADOS BRASILEIROS E FIXA EM </a:t>
            </a:r>
            <a:r>
              <a:rPr lang="pt-BR" b="1" dirty="0" smtClean="0">
                <a:latin typeface="+mn-lt"/>
              </a:rPr>
              <a:t>4.854 </a:t>
            </a:r>
            <a:r>
              <a:rPr lang="pt-BR" b="1" dirty="0">
                <a:latin typeface="+mn-lt"/>
              </a:rPr>
              <a:t>MUNICÍPIOS </a:t>
            </a:r>
            <a:endParaRPr lang="pt-BR" b="1" dirty="0" smtClean="0">
              <a:latin typeface="+mn-lt"/>
            </a:endParaRPr>
          </a:p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30.000km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de anéis metropolitanos</a:t>
            </a:r>
          </a:p>
          <a:p>
            <a:endParaRPr lang="pt-BR" b="1" dirty="0" smtClean="0">
              <a:latin typeface="+mn-lt"/>
            </a:endParaRPr>
          </a:p>
          <a:p>
            <a:r>
              <a:rPr lang="pt-BR" b="1" dirty="0" smtClean="0">
                <a:latin typeface="+mn-lt"/>
              </a:rPr>
              <a:t>MAIOR REDE PÚBLICA DE WI-FI DO BRASIL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Mais de 4.500 localidades atendidas por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satélite</a:t>
            </a:r>
            <a:endParaRPr lang="pt-BR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INFRAESTRUTURA ABRAGENTE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19"/>
          <p:cNvSpPr>
            <a:spLocks noChangeArrowheads="1"/>
          </p:cNvSpPr>
          <p:nvPr/>
        </p:nvSpPr>
        <p:spPr bwMode="auto">
          <a:xfrm>
            <a:off x="0" y="1066800"/>
            <a:ext cx="9906000" cy="4921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63" tIns="45681" rIns="91363" bIns="45681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SEGMENTOS</a:t>
            </a:r>
          </a:p>
        </p:txBody>
      </p:sp>
      <p:sp>
        <p:nvSpPr>
          <p:cNvPr id="26" name="Retângulo 35"/>
          <p:cNvSpPr/>
          <p:nvPr>
            <p:custDataLst>
              <p:tags r:id="rId1"/>
            </p:custDataLst>
          </p:nvPr>
        </p:nvSpPr>
        <p:spPr bwMode="auto">
          <a:xfrm>
            <a:off x="256115" y="4276337"/>
            <a:ext cx="1092625" cy="638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VOZ FIXA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1066800" y="4277023"/>
            <a:ext cx="2031574" cy="6381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BANDA LARGA</a:t>
            </a:r>
          </a:p>
        </p:txBody>
      </p:sp>
      <p:sp>
        <p:nvSpPr>
          <p:cNvPr id="30" name="Retângulo 35"/>
          <p:cNvSpPr/>
          <p:nvPr>
            <p:custDataLst>
              <p:tags r:id="rId2"/>
            </p:custDataLst>
          </p:nvPr>
        </p:nvSpPr>
        <p:spPr bwMode="auto">
          <a:xfrm>
            <a:off x="2545596" y="4276337"/>
            <a:ext cx="1520344" cy="638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TV PAGA</a:t>
            </a:r>
          </a:p>
        </p:txBody>
      </p:sp>
      <p:pic>
        <p:nvPicPr>
          <p:cNvPr id="5137" name="Imagem 45" descr="S12_marilia0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4623098"/>
            <a:ext cx="1111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4"/>
          <p:cNvGrpSpPr/>
          <p:nvPr/>
        </p:nvGrpSpPr>
        <p:grpSpPr>
          <a:xfrm>
            <a:off x="1447800" y="1441450"/>
            <a:ext cx="1889125" cy="2480747"/>
            <a:chOff x="1600199" y="1441450"/>
            <a:chExt cx="1889125" cy="2480747"/>
          </a:xfrm>
        </p:grpSpPr>
        <p:pic>
          <p:nvPicPr>
            <p:cNvPr id="5124" name="Imagem 46" descr="S12_marilia01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199" y="1441450"/>
              <a:ext cx="1889125" cy="169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1812923" y="2965450"/>
              <a:ext cx="1463675" cy="5143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charset="0"/>
                </a:rPr>
                <a:t>RESIDENCIAL</a:t>
              </a:r>
            </a:p>
          </p:txBody>
        </p:sp>
        <p:sp>
          <p:nvSpPr>
            <p:cNvPr id="35" name="Retângulo 21"/>
            <p:cNvSpPr>
              <a:spLocks noChangeArrowheads="1"/>
            </p:cNvSpPr>
            <p:nvPr/>
          </p:nvSpPr>
          <p:spPr bwMode="auto">
            <a:xfrm>
              <a:off x="1752599" y="3522087"/>
              <a:ext cx="15969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18,3 milhões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040187" y="1476828"/>
            <a:ext cx="1825625" cy="2485572"/>
            <a:chOff x="4040187" y="1503363"/>
            <a:chExt cx="1825625" cy="2485572"/>
          </a:xfrm>
        </p:grpSpPr>
        <p:sp>
          <p:nvSpPr>
            <p:cNvPr id="33" name="Retângulo 35"/>
            <p:cNvSpPr/>
            <p:nvPr>
              <p:custDataLst>
                <p:tags r:id="rId4"/>
              </p:custDataLst>
            </p:nvPr>
          </p:nvSpPr>
          <p:spPr bwMode="auto">
            <a:xfrm>
              <a:off x="4156375" y="2979839"/>
              <a:ext cx="1577009" cy="58293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MOBILIDADE </a:t>
              </a:r>
              <a:b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PESSOAL</a:t>
              </a:r>
            </a:p>
          </p:txBody>
        </p:sp>
        <p:pic>
          <p:nvPicPr>
            <p:cNvPr id="5142" name="Imagem 45" descr="S12_marilia0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187" y="1503363"/>
              <a:ext cx="1825625" cy="160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tângulo 22"/>
            <p:cNvSpPr>
              <a:spLocks noChangeArrowheads="1"/>
            </p:cNvSpPr>
            <p:nvPr/>
          </p:nvSpPr>
          <p:spPr bwMode="auto">
            <a:xfrm>
              <a:off x="4194288" y="3588825"/>
              <a:ext cx="15969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46,3 milhões 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858000" y="1690688"/>
            <a:ext cx="1576387" cy="2272191"/>
            <a:chOff x="6858000" y="1690688"/>
            <a:chExt cx="1576387" cy="2272191"/>
          </a:xfrm>
        </p:grpSpPr>
        <p:pic>
          <p:nvPicPr>
            <p:cNvPr id="5126" name="Imagem 48" descr="S12_marilia01.pn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888161" y="1690688"/>
              <a:ext cx="1546226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85"/>
            <p:cNvSpPr txBox="1">
              <a:spLocks noChangeArrowheads="1"/>
            </p:cNvSpPr>
            <p:nvPr/>
          </p:nvSpPr>
          <p:spPr bwMode="auto">
            <a:xfrm>
              <a:off x="6858000" y="2971800"/>
              <a:ext cx="1576387" cy="584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charset="0"/>
                </a:rPr>
                <a:t>CORPORATIVO </a:t>
              </a:r>
            </a:p>
            <a:p>
              <a:pPr algn="ctr" eaLnBrk="1" hangingPunct="1"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charset="0"/>
                </a:rPr>
                <a:t>E EMPRESARIAL</a:t>
              </a:r>
            </a:p>
          </p:txBody>
        </p:sp>
        <p:sp>
          <p:nvSpPr>
            <p:cNvPr id="37" name="Retângulo 23"/>
            <p:cNvSpPr>
              <a:spLocks noChangeArrowheads="1"/>
            </p:cNvSpPr>
            <p:nvPr/>
          </p:nvSpPr>
          <p:spPr bwMode="auto">
            <a:xfrm>
              <a:off x="7010400" y="3562769"/>
              <a:ext cx="12715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9 milhões </a:t>
              </a:r>
            </a:p>
          </p:txBody>
        </p:sp>
      </p:grpSp>
      <p:pic>
        <p:nvPicPr>
          <p:cNvPr id="5146" name="Imagem 45" descr="S12_marilia0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200" y="4758036"/>
            <a:ext cx="11525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Imagem 45" descr="S12_marilia0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9550" y="4762798"/>
            <a:ext cx="11112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have esquerda 26"/>
          <p:cNvSpPr/>
          <p:nvPr/>
        </p:nvSpPr>
        <p:spPr>
          <a:xfrm rot="5400000">
            <a:off x="2311002" y="1983714"/>
            <a:ext cx="457202" cy="4566975"/>
          </a:xfrm>
          <a:prstGeom prst="leftBrace">
            <a:avLst>
              <a:gd name="adj1" fmla="val 33333"/>
              <a:gd name="adj2" fmla="val 5390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52400" y="5710535"/>
            <a:ext cx="116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+mn-lt"/>
              </a:rPr>
              <a:t>12,5 milhões de </a:t>
            </a:r>
            <a:r>
              <a:rPr lang="pt-BR" sz="1400" b="1" dirty="0" smtClean="0">
                <a:latin typeface="+mn-lt"/>
              </a:rPr>
              <a:t>linhas</a:t>
            </a:r>
            <a:endParaRPr lang="pt-BR" sz="1400" b="1" dirty="0">
              <a:latin typeface="+mn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482659" y="5710535"/>
            <a:ext cx="116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n-lt"/>
              </a:rPr>
              <a:t>5,1 </a:t>
            </a:r>
            <a:r>
              <a:rPr lang="pt-BR" sz="1400" b="1" dirty="0">
                <a:latin typeface="+mn-lt"/>
              </a:rPr>
              <a:t>milhões de </a:t>
            </a:r>
            <a:r>
              <a:rPr lang="pt-BR" sz="1400" b="1" dirty="0" smtClean="0">
                <a:latin typeface="+mn-lt"/>
              </a:rPr>
              <a:t>acessos</a:t>
            </a:r>
            <a:endParaRPr lang="pt-BR" sz="14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690359" y="5710535"/>
            <a:ext cx="116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n-lt"/>
              </a:rPr>
              <a:t>757 mil Clientes</a:t>
            </a:r>
            <a:endParaRPr lang="pt-BR" sz="1400" b="1" dirty="0">
              <a:latin typeface="+mn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784174" y="5715000"/>
            <a:ext cx="116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+mn-lt"/>
              </a:rPr>
              <a:t>727 mil </a:t>
            </a:r>
            <a:endParaRPr lang="pt-BR" sz="1400" b="1" dirty="0" smtClean="0">
              <a:latin typeface="+mn-lt"/>
            </a:endParaRPr>
          </a:p>
          <a:p>
            <a:pPr algn="ctr"/>
            <a:r>
              <a:rPr lang="pt-BR" sz="1400" b="1" dirty="0" smtClean="0">
                <a:latin typeface="+mn-lt"/>
              </a:rPr>
              <a:t>terminais</a:t>
            </a:r>
            <a:endParaRPr lang="pt-BR" sz="1400" b="1" dirty="0">
              <a:latin typeface="+mn-l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766013" y="6581001"/>
            <a:ext cx="407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latin typeface="+mn-lt"/>
              </a:rPr>
              <a:t>Unidades </a:t>
            </a:r>
            <a:r>
              <a:rPr lang="pt-BR" sz="1200" dirty="0">
                <a:latin typeface="+mn-lt"/>
              </a:rPr>
              <a:t>Geradoras de </a:t>
            </a:r>
            <a:r>
              <a:rPr lang="pt-BR" sz="1200" dirty="0" smtClean="0">
                <a:latin typeface="+mn-lt"/>
              </a:rPr>
              <a:t>Receita - </a:t>
            </a:r>
            <a:r>
              <a:rPr lang="pt-BR" sz="1200" dirty="0" err="1" smtClean="0">
                <a:latin typeface="+mn-lt"/>
              </a:rPr>
              <a:t>UGR’s</a:t>
            </a:r>
            <a:endParaRPr lang="pt-BR" sz="1200" dirty="0">
              <a:latin typeface="+mn-lt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PRODUTOS DIVERSIFICADOS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6574" y="4779292"/>
            <a:ext cx="886516" cy="870300"/>
          </a:xfrm>
          <a:prstGeom prst="rect">
            <a:avLst/>
          </a:prstGeom>
          <a:effectLst>
            <a:outerShdw blurRad="50800" dist="1143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9" name="Retângulo 35"/>
          <p:cNvSpPr/>
          <p:nvPr>
            <p:custDataLst>
              <p:tags r:id="rId3"/>
            </p:custDataLst>
          </p:nvPr>
        </p:nvSpPr>
        <p:spPr bwMode="auto">
          <a:xfrm>
            <a:off x="3936574" y="4276337"/>
            <a:ext cx="886516" cy="638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TUP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35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 hidden="1"/>
          <p:cNvGraphicFramePr>
            <a:graphicFrameLocks/>
          </p:cNvGraphicFramePr>
          <p:nvPr/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18675" name="think-cell Slide" r:id="rId5" imgW="360" imgH="360" progId="">
              <p:embed/>
            </p:oleObj>
          </a:graphicData>
        </a:graphic>
      </p:graphicFrame>
      <p:sp>
        <p:nvSpPr>
          <p:cNvPr id="18435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762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pt-B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81000" y="304800"/>
            <a:ext cx="6889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 smtClean="0">
                <a:latin typeface="+mj-lt"/>
              </a:rPr>
              <a:t>TELEFONIA </a:t>
            </a:r>
            <a:r>
              <a:rPr lang="pt-BR" sz="3600" b="1" dirty="0">
                <a:latin typeface="+mj-lt"/>
              </a:rPr>
              <a:t>PÚBLICA </a:t>
            </a:r>
            <a:endParaRPr lang="pt-BR" sz="3600" b="1" dirty="0" smtClean="0">
              <a:latin typeface="+mj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935287" y="1624786"/>
            <a:ext cx="61325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latin typeface="+mn-lt"/>
              </a:rPr>
              <a:t>R</a:t>
            </a:r>
            <a:r>
              <a:rPr lang="pt-BR" sz="2000" b="1" dirty="0">
                <a:latin typeface="+mn-lt"/>
              </a:rPr>
              <a:t>$ 377 </a:t>
            </a:r>
            <a:r>
              <a:rPr lang="pt-BR" sz="2000" b="1" dirty="0" smtClean="0">
                <a:latin typeface="+mn-lt"/>
              </a:rPr>
              <a:t>milhões investidos em 2012 para manutenção  e substituições de </a:t>
            </a:r>
            <a:r>
              <a:rPr lang="pt-BR" sz="2000" b="1" dirty="0" err="1" smtClean="0">
                <a:latin typeface="+mn-lt"/>
              </a:rPr>
              <a:t>TUP´s</a:t>
            </a:r>
            <a:r>
              <a:rPr lang="pt-BR" sz="2000" b="1" dirty="0" smtClean="0">
                <a:latin typeface="+mn-lt"/>
              </a:rPr>
              <a:t> .</a:t>
            </a:r>
          </a:p>
          <a:p>
            <a:pPr>
              <a:defRPr/>
            </a:pPr>
            <a:endParaRPr lang="pt-BR" sz="800" b="1" dirty="0" smtClean="0">
              <a:solidFill>
                <a:schemeClr val="accent4"/>
              </a:solidFill>
              <a:latin typeface="+mn-lt"/>
            </a:endParaRPr>
          </a:p>
          <a:p>
            <a:pPr>
              <a:defRPr/>
            </a:pPr>
            <a:r>
              <a:rPr lang="pt-BR" sz="2000" b="1" dirty="0">
                <a:latin typeface="+mn-lt"/>
              </a:rPr>
              <a:t>Mais de </a:t>
            </a:r>
            <a:r>
              <a:rPr lang="pt-BR" sz="2000" b="1" dirty="0" smtClean="0">
                <a:latin typeface="+mn-lt"/>
              </a:rPr>
              <a:t>727 </a:t>
            </a:r>
            <a:r>
              <a:rPr lang="pt-BR" sz="2000" b="1" dirty="0">
                <a:latin typeface="+mn-lt"/>
              </a:rPr>
              <a:t>mil “orelhões” em 4.854 municípios.</a:t>
            </a:r>
            <a:r>
              <a:rPr lang="pt-BR" sz="2000" b="1" dirty="0">
                <a:solidFill>
                  <a:schemeClr val="accent4"/>
                </a:solidFill>
                <a:latin typeface="+mn-lt"/>
              </a:rPr>
              <a:t> </a:t>
            </a:r>
            <a:r>
              <a:rPr lang="pt-BR" sz="2000" dirty="0">
                <a:latin typeface="+mn-lt"/>
              </a:rPr>
              <a:t> </a:t>
            </a:r>
            <a:endParaRPr lang="pt-BR" sz="2000" dirty="0" smtClean="0">
              <a:latin typeface="+mn-lt"/>
            </a:endParaRPr>
          </a:p>
          <a:p>
            <a:pPr>
              <a:defRPr/>
            </a:pPr>
            <a:r>
              <a:rPr lang="pt-BR" sz="1600" dirty="0" smtClean="0">
                <a:latin typeface="+mn-lt"/>
              </a:rPr>
              <a:t>75</a:t>
            </a:r>
            <a:r>
              <a:rPr lang="pt-BR" sz="1600" dirty="0">
                <a:latin typeface="+mn-lt"/>
              </a:rPr>
              <a:t>% da planta de </a:t>
            </a:r>
            <a:r>
              <a:rPr lang="pt-BR" sz="1600" dirty="0" err="1">
                <a:latin typeface="+mn-lt"/>
              </a:rPr>
              <a:t>TUP´s</a:t>
            </a:r>
            <a:r>
              <a:rPr lang="pt-BR" sz="1600" dirty="0">
                <a:latin typeface="+mn-lt"/>
              </a:rPr>
              <a:t> do </a:t>
            </a:r>
            <a:r>
              <a:rPr lang="pt-BR" sz="1600" dirty="0" smtClean="0">
                <a:latin typeface="+mn-lt"/>
              </a:rPr>
              <a:t>Brasil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Vandalismo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em telefones públicos atinge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mensalmente média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de 17% do total 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orelhões.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8" name="Picture 2" descr="image0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947" y="1605534"/>
            <a:ext cx="2115940" cy="205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:\BUREAU\Oi\Planejamento Estrategico\orelhao_wifi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9000" y="3841315"/>
            <a:ext cx="1808630" cy="271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143000" y="4201686"/>
            <a:ext cx="5486400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78683C"/>
              </a:buClr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Integração de serviços com acesso Wi-Fi gratuito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Clr>
                <a:srgbClr val="78683C"/>
              </a:buClr>
              <a:defRPr/>
            </a:pPr>
            <a:r>
              <a:rPr lang="pt-BR" sz="2000" b="1" dirty="0" smtClean="0">
                <a:latin typeface="+mn-lt"/>
                <a:ea typeface="Verdana" pitchFamily="34" charset="0"/>
                <a:cs typeface="Verdana" pitchFamily="34" charset="0"/>
              </a:rPr>
              <a:t>Oi moderniza </a:t>
            </a: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o </a:t>
            </a:r>
            <a:r>
              <a:rPr lang="pt-BR" sz="2000" b="1" dirty="0" smtClean="0">
                <a:latin typeface="+mn-lt"/>
                <a:ea typeface="Verdana" pitchFamily="34" charset="0"/>
                <a:cs typeface="Verdana" pitchFamily="34" charset="0"/>
              </a:rPr>
              <a:t>serviço da </a:t>
            </a:r>
            <a:r>
              <a:rPr lang="pt-BR" sz="2000" b="1" dirty="0">
                <a:latin typeface="+mn-lt"/>
                <a:ea typeface="Verdana" pitchFamily="34" charset="0"/>
                <a:cs typeface="Verdana" pitchFamily="34" charset="0"/>
              </a:rPr>
              <a:t>telefonia pública </a:t>
            </a:r>
            <a:endParaRPr lang="pt-BR" sz="20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Clr>
                <a:srgbClr val="78683C"/>
              </a:buClr>
              <a:defRPr/>
            </a:pPr>
            <a:r>
              <a:rPr lang="pt-BR" sz="2000" b="1" dirty="0" smtClean="0">
                <a:latin typeface="+mn-lt"/>
                <a:ea typeface="Verdana" pitchFamily="34" charset="0"/>
                <a:cs typeface="Verdana" pitchFamily="34" charset="0"/>
              </a:rPr>
              <a:t>Amplia a capilaridade da oferta de Internet móvel  via Wi-Fi</a:t>
            </a:r>
            <a:endParaRPr lang="pt-BR" sz="20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219200" y="990600"/>
            <a:ext cx="71707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R$ 12,6 BILHÕES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-19580" y="5119140"/>
            <a:ext cx="9942513" cy="1761068"/>
          </a:xfrm>
          <a:prstGeom prst="roundRect">
            <a:avLst>
              <a:gd name="adj" fmla="val 4763"/>
            </a:avLst>
          </a:prstGeom>
          <a:solidFill>
            <a:schemeClr val="accent4"/>
          </a:solidFill>
          <a:ln>
            <a:noFill/>
            <a:prstDash val="lgDashDot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6933" y="5431928"/>
            <a:ext cx="9906000" cy="10900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0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REDE – ATENDIMENTO – FATURAMENTO</a:t>
            </a:r>
          </a:p>
          <a:p>
            <a:pPr algn="ctr">
              <a:spcAft>
                <a:spcPts val="10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PRODUTOS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– CANAIS DE VENDA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4600" y="3213847"/>
            <a:ext cx="995362" cy="91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89350" y="2927257"/>
            <a:ext cx="954088" cy="12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6788" y="2681288"/>
            <a:ext cx="954087" cy="14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76925" y="2705100"/>
            <a:ext cx="981075" cy="143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40"/>
          <p:cNvGrpSpPr>
            <a:grpSpLocks/>
          </p:cNvGrpSpPr>
          <p:nvPr/>
        </p:nvGrpSpPr>
        <p:grpSpPr bwMode="auto">
          <a:xfrm>
            <a:off x="2579687" y="3402759"/>
            <a:ext cx="920750" cy="930474"/>
            <a:chOff x="584865" y="4746524"/>
            <a:chExt cx="920086" cy="799310"/>
          </a:xfrm>
        </p:grpSpPr>
        <p:sp>
          <p:nvSpPr>
            <p:cNvPr id="18" name="CaixaDeTexto 11"/>
            <p:cNvSpPr txBox="1">
              <a:spLocks noChangeArrowheads="1"/>
            </p:cNvSpPr>
            <p:nvPr/>
          </p:nvSpPr>
          <p:spPr bwMode="auto">
            <a:xfrm>
              <a:off x="584865" y="5286731"/>
              <a:ext cx="920086" cy="25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rgbClr val="7670B3"/>
                  </a:solidFill>
                  <a:latin typeface="+mn-lt"/>
                </a:rPr>
                <a:t>2010</a:t>
              </a:r>
            </a:p>
          </p:txBody>
        </p:sp>
        <p:sp>
          <p:nvSpPr>
            <p:cNvPr id="19" name="CaixaDeTexto 15"/>
            <p:cNvSpPr txBox="1">
              <a:spLocks noChangeArrowheads="1"/>
            </p:cNvSpPr>
            <p:nvPr/>
          </p:nvSpPr>
          <p:spPr bwMode="auto">
            <a:xfrm>
              <a:off x="666750" y="4746524"/>
              <a:ext cx="752476" cy="26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chemeClr val="bg1"/>
                  </a:solidFill>
                  <a:latin typeface="+mn-lt"/>
                </a:rPr>
                <a:t>3,1</a:t>
              </a:r>
            </a:p>
          </p:txBody>
        </p:sp>
      </p:grpSp>
      <p:grpSp>
        <p:nvGrpSpPr>
          <p:cNvPr id="20" name="Grupo 41"/>
          <p:cNvGrpSpPr>
            <a:grpSpLocks/>
          </p:cNvGrpSpPr>
          <p:nvPr/>
        </p:nvGrpSpPr>
        <p:grpSpPr bwMode="auto">
          <a:xfrm>
            <a:off x="3695700" y="3027268"/>
            <a:ext cx="920750" cy="1325517"/>
            <a:chOff x="1537365" y="4407527"/>
            <a:chExt cx="920086" cy="1138201"/>
          </a:xfrm>
        </p:grpSpPr>
        <p:sp>
          <p:nvSpPr>
            <p:cNvPr id="21" name="CaixaDeTexto 12"/>
            <p:cNvSpPr txBox="1">
              <a:spLocks noChangeArrowheads="1"/>
            </p:cNvSpPr>
            <p:nvPr/>
          </p:nvSpPr>
          <p:spPr bwMode="auto">
            <a:xfrm>
              <a:off x="1537365" y="5286731"/>
              <a:ext cx="920086" cy="25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rgbClr val="7670B3"/>
                  </a:solidFill>
                  <a:latin typeface="+mn-lt"/>
                </a:rPr>
                <a:t>2011</a:t>
              </a:r>
            </a:p>
          </p:txBody>
        </p:sp>
        <p:sp>
          <p:nvSpPr>
            <p:cNvPr id="22" name="CaixaDeTexto 16"/>
            <p:cNvSpPr txBox="1">
              <a:spLocks noChangeArrowheads="1"/>
            </p:cNvSpPr>
            <p:nvPr/>
          </p:nvSpPr>
          <p:spPr bwMode="auto">
            <a:xfrm>
              <a:off x="1642141" y="4407527"/>
              <a:ext cx="710534" cy="26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chemeClr val="bg1"/>
                  </a:solidFill>
                  <a:latin typeface="+mn-lt"/>
                </a:rPr>
                <a:t>5,0</a:t>
              </a:r>
            </a:p>
          </p:txBody>
        </p:sp>
      </p:grpSp>
      <p:grpSp>
        <p:nvGrpSpPr>
          <p:cNvPr id="23" name="Grupo 42"/>
          <p:cNvGrpSpPr>
            <a:grpSpLocks/>
          </p:cNvGrpSpPr>
          <p:nvPr/>
        </p:nvGrpSpPr>
        <p:grpSpPr bwMode="auto">
          <a:xfrm>
            <a:off x="4791075" y="2790824"/>
            <a:ext cx="920750" cy="1568446"/>
            <a:chOff x="2480340" y="4197977"/>
            <a:chExt cx="920086" cy="1347027"/>
          </a:xfrm>
        </p:grpSpPr>
        <p:sp>
          <p:nvSpPr>
            <p:cNvPr id="24" name="CaixaDeTexto 13"/>
            <p:cNvSpPr txBox="1">
              <a:spLocks noChangeArrowheads="1"/>
            </p:cNvSpPr>
            <p:nvPr/>
          </p:nvSpPr>
          <p:spPr bwMode="auto">
            <a:xfrm>
              <a:off x="2480340" y="5285963"/>
              <a:ext cx="920086" cy="25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rgbClr val="7670B3"/>
                  </a:solidFill>
                  <a:latin typeface="+mn-lt"/>
                </a:rPr>
                <a:t>2012</a:t>
              </a:r>
            </a:p>
          </p:txBody>
        </p:sp>
        <p:sp>
          <p:nvSpPr>
            <p:cNvPr id="25" name="CaixaDeTexto 17"/>
            <p:cNvSpPr txBox="1">
              <a:spLocks noChangeArrowheads="1"/>
            </p:cNvSpPr>
            <p:nvPr/>
          </p:nvSpPr>
          <p:spPr bwMode="auto">
            <a:xfrm>
              <a:off x="2575591" y="4197977"/>
              <a:ext cx="729584" cy="26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chemeClr val="bg1"/>
                  </a:solidFill>
                  <a:latin typeface="+mn-lt"/>
                </a:rPr>
                <a:t>6,6</a:t>
              </a:r>
            </a:p>
          </p:txBody>
        </p:sp>
      </p:grpSp>
      <p:grpSp>
        <p:nvGrpSpPr>
          <p:cNvPr id="26" name="Grupo 43"/>
          <p:cNvGrpSpPr>
            <a:grpSpLocks/>
          </p:cNvGrpSpPr>
          <p:nvPr/>
        </p:nvGrpSpPr>
        <p:grpSpPr bwMode="auto">
          <a:xfrm>
            <a:off x="5969000" y="2790824"/>
            <a:ext cx="752475" cy="1568446"/>
            <a:chOff x="3505199" y="4197977"/>
            <a:chExt cx="752476" cy="1347027"/>
          </a:xfrm>
        </p:grpSpPr>
        <p:sp>
          <p:nvSpPr>
            <p:cNvPr id="27" name="CaixaDeTexto 26"/>
            <p:cNvSpPr txBox="1"/>
            <p:nvPr/>
          </p:nvSpPr>
          <p:spPr>
            <a:xfrm>
              <a:off x="3505199" y="5285963"/>
              <a:ext cx="752476" cy="259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pitchFamily="34" charset="0"/>
                </a:rPr>
                <a:t>2013</a:t>
              </a:r>
            </a:p>
          </p:txBody>
        </p:sp>
        <p:sp>
          <p:nvSpPr>
            <p:cNvPr id="28" name="CaixaDeTexto 18"/>
            <p:cNvSpPr txBox="1">
              <a:spLocks noChangeArrowheads="1"/>
            </p:cNvSpPr>
            <p:nvPr/>
          </p:nvSpPr>
          <p:spPr bwMode="auto">
            <a:xfrm>
              <a:off x="3505199" y="4197977"/>
              <a:ext cx="752475" cy="26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sz="1600" b="1" dirty="0">
                  <a:solidFill>
                    <a:schemeClr val="bg1"/>
                  </a:solidFill>
                  <a:latin typeface="+mn-lt"/>
                </a:rPr>
                <a:t>6,0</a:t>
              </a:r>
            </a:p>
          </p:txBody>
        </p:sp>
      </p:grpSp>
      <p:sp>
        <p:nvSpPr>
          <p:cNvPr id="3" name="Retângulo de cantos arredondados 2"/>
          <p:cNvSpPr/>
          <p:nvPr/>
        </p:nvSpPr>
        <p:spPr>
          <a:xfrm>
            <a:off x="4678180" y="2535438"/>
            <a:ext cx="2179820" cy="1884162"/>
          </a:xfrm>
          <a:prstGeom prst="roundRect">
            <a:avLst>
              <a:gd name="adj" fmla="val 9314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a typeface="Verdana" pitchFamily="34" charset="0"/>
                <a:cs typeface="Verdana" pitchFamily="34" charset="0"/>
              </a:rPr>
              <a:t>INVESTIMENTOS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04888"/>
            <a:ext cx="63912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47800" y="533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Detalhamento da Cobertura Móvel -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357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_ywUIgpJzU2Ubnx0FCeD_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n4BcupgkebRUlakFya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SR8dgitUqB0AYimXIJ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_SdVUe.k2NRfal34PV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fdS0d5QEKdHjzIy5xa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Xp6j.06EuEcIpj0tG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hoUHLfHE6OElgsqOd_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uwwMxkjkS9foqfe1aS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uwwMxkjkS9foqfe1aS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uwwMxkjkS9foqfe1aS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uwwMxkjkS9foqfe1aS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nicOIZ90eXmNLuwL5O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_ywUIgpJzU2Ubnx0FCeD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C._ACJkk2LZBXn.uK1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UC.f8_WUy710SoYWl20g"/>
</p:tagLst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ategoria xmlns="86fab7f2-26b4-406c-ae07-8bce96de5af7">Apresentações</Categoria>
    <Descri_x00e7__x00e3_o xmlns="86fab7f2-26b4-406c-ae07-8bce96de5af7">Apresentação básica para ser utilizada, caso seja permitido apresentar nas audiências e CPIS</Descri_x00e7__x00e3_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112A737FC92A4CB33AD4758F2E5864" ma:contentTypeVersion="4" ma:contentTypeDescription="Crie um novo documento." ma:contentTypeScope="" ma:versionID="1fbeeb8bff30444675b5c2536a8402d7">
  <xsd:schema xmlns:xsd="http://www.w3.org/2001/XMLSchema" xmlns:xs="http://www.w3.org/2001/XMLSchema" xmlns:p="http://schemas.microsoft.com/office/2006/metadata/properties" xmlns:ns2="86fab7f2-26b4-406c-ae07-8bce96de5af7" targetNamespace="http://schemas.microsoft.com/office/2006/metadata/properties" ma:root="true" ma:fieldsID="67c0d524ba887519f72d3b3f59a3b19b" ns2:_="">
    <xsd:import namespace="86fab7f2-26b4-406c-ae07-8bce96de5af7"/>
    <xsd:element name="properties">
      <xsd:complexType>
        <xsd:sequence>
          <xsd:element name="documentManagement">
            <xsd:complexType>
              <xsd:all>
                <xsd:element ref="ns2:Descri_x00e7__x00e3_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ab7f2-26b4-406c-ae07-8bce96de5af7" elementFormDefault="qualified">
    <xsd:import namespace="http://schemas.microsoft.com/office/2006/documentManagement/types"/>
    <xsd:import namespace="http://schemas.microsoft.com/office/infopath/2007/PartnerControls"/>
    <xsd:element name="Descri_x00e7__x00e3_o" ma:index="8" nillable="true" ma:displayName="Descrição" ma:indexed="true" ma:internalName="Descri_x00e7__x00e3_o">
      <xsd:simpleType>
        <xsd:restriction base="dms:Text">
          <xsd:maxLength value="255"/>
        </xsd:restriction>
      </xsd:simpleType>
    </xsd:element>
    <xsd:element name="Categoria" ma:index="9" nillable="true" ma:displayName="Categoria" ma:default="Selecione" ma:format="Dropdown" ma:internalName="Categoria">
      <xsd:simpleType>
        <xsd:restriction base="dms:Choice">
          <xsd:enumeration value="Selecione"/>
          <xsd:enumeration value="Apresentações"/>
          <xsd:enumeration value="Processos"/>
          <xsd:enumeration value="Tutoriai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B1C44-39C9-4536-B511-C6E8A4802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D5E7A-69FF-4848-A971-8162358599B1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86fab7f2-26b4-406c-ae07-8bce96de5af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5379687-A50F-4609-8E2C-E4A4CBDD6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ab7f2-26b4-406c-ae07-8bce96de5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16050</TotalTime>
  <Words>1489</Words>
  <Application>Microsoft Office PowerPoint</Application>
  <PresentationFormat>Papel A4 (210 x 297 mm)</PresentationFormat>
  <Paragraphs>277</Paragraphs>
  <Slides>32</Slides>
  <Notes>9</Notes>
  <HiddenSlides>11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Personalizar design</vt:lpstr>
      <vt:lpstr>think-cell Slide</vt:lpstr>
      <vt:lpstr>Slide 1</vt:lpstr>
      <vt:lpstr>Slide 2</vt:lpstr>
      <vt:lpstr>Slide 3</vt:lpstr>
      <vt:lpstr>Slide 4</vt:lpstr>
      <vt:lpstr>INFRAESTRUTURA ABRAGENTE</vt:lpstr>
      <vt:lpstr>PRODUTOS DIVERSIFICADOS</vt:lpstr>
      <vt:lpstr>Slide 7</vt:lpstr>
      <vt:lpstr>INVESTIMENTOS</vt:lpstr>
      <vt:lpstr>Slide 9</vt:lpstr>
      <vt:lpstr>ATENDIMENTO Oi</vt:lpstr>
      <vt:lpstr>“MINHA Oi”</vt:lpstr>
      <vt:lpstr>NOVA FATURA - Móvel</vt:lpstr>
      <vt:lpstr>NOVA FATURA - Fixo</vt:lpstr>
      <vt:lpstr>Slide 14</vt:lpstr>
      <vt:lpstr>Slide 15</vt:lpstr>
      <vt:lpstr>CRONOGRAMA 4G E TELEFONIA RURAL </vt:lpstr>
      <vt:lpstr>Slide 17</vt:lpstr>
      <vt:lpstr>Slide 18</vt:lpstr>
      <vt:lpstr>Slide 19</vt:lpstr>
      <vt:lpstr>Organização Mundial da Saúde</vt:lpstr>
      <vt:lpstr>Slide 21</vt:lpstr>
      <vt:lpstr>Slide 22</vt:lpstr>
      <vt:lpstr>Slide 23</vt:lpstr>
      <vt:lpstr>Slide 24</vt:lpstr>
      <vt:lpstr>Slide 25</vt:lpstr>
      <vt:lpstr>Slide 26</vt:lpstr>
      <vt:lpstr>LEVAMOS  TELEFONIA E COMUNICAÇÃO DE DADOS ÀS FRONTEIRAS</vt:lpstr>
      <vt:lpstr>POR UM MUNDO SUSTENTÁVEL</vt:lpstr>
      <vt:lpstr>Slide 29</vt:lpstr>
      <vt:lpstr>CUSTO PRÉ PAGO x PÓS PAGO</vt:lpstr>
      <vt:lpstr>CARACTERÍSTICAS PRÉ-PAGO</vt:lpstr>
      <vt:lpstr>OFERTA PRÉ-PAGO</vt:lpstr>
    </vt:vector>
  </TitlesOfParts>
  <Company>FSB Comunicações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CPI_ApresentaçãoPadrao_RI_VFB</dc:title>
  <dc:creator>lucienne.conde</dc:creator>
  <cp:lastModifiedBy>operne</cp:lastModifiedBy>
  <cp:revision>1751</cp:revision>
  <cp:lastPrinted>2013-06-07T19:38:15Z</cp:lastPrinted>
  <dcterms:created xsi:type="dcterms:W3CDTF">2005-05-12T15:00:41Z</dcterms:created>
  <dcterms:modified xsi:type="dcterms:W3CDTF">2013-10-31T10:49:40Z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0x01010077112A737FC92A4CB33AD4758F2E5864</vt:lpwstr>
  </property>
</Properties>
</file>