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7" r:id="rId1"/>
  </p:sldMasterIdLst>
  <p:notesMasterIdLst>
    <p:notesMasterId r:id="rId21"/>
  </p:notesMasterIdLst>
  <p:handoutMasterIdLst>
    <p:handoutMasterId r:id="rId22"/>
  </p:handoutMasterIdLst>
  <p:sldIdLst>
    <p:sldId id="256" r:id="rId2"/>
    <p:sldId id="382" r:id="rId3"/>
    <p:sldId id="425" r:id="rId4"/>
    <p:sldId id="380" r:id="rId5"/>
    <p:sldId id="426" r:id="rId6"/>
    <p:sldId id="420" r:id="rId7"/>
    <p:sldId id="421" r:id="rId8"/>
    <p:sldId id="423" r:id="rId9"/>
    <p:sldId id="424" r:id="rId10"/>
    <p:sldId id="427" r:id="rId11"/>
    <p:sldId id="428" r:id="rId12"/>
    <p:sldId id="429" r:id="rId13"/>
    <p:sldId id="430" r:id="rId14"/>
    <p:sldId id="464" r:id="rId15"/>
    <p:sldId id="469" r:id="rId16"/>
    <p:sldId id="474" r:id="rId17"/>
    <p:sldId id="475" r:id="rId18"/>
    <p:sldId id="470" r:id="rId19"/>
    <p:sldId id="404" r:id="rId2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929F"/>
    <a:srgbClr val="41646C"/>
    <a:srgbClr val="CEE8EE"/>
    <a:srgbClr val="6F91C1"/>
    <a:srgbClr val="0F4098"/>
    <a:srgbClr val="0F40C0"/>
    <a:srgbClr val="1659BF"/>
    <a:srgbClr val="2C4C76"/>
    <a:srgbClr val="A5A5A5"/>
    <a:srgbClr val="C1D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9" autoAdjust="0"/>
    <p:restoredTop sz="89115" autoAdjust="0"/>
  </p:normalViewPr>
  <p:slideViewPr>
    <p:cSldViewPr snapToGrid="0">
      <p:cViewPr varScale="1">
        <p:scale>
          <a:sx n="92" d="100"/>
          <a:sy n="92" d="100"/>
        </p:scale>
        <p:origin x="26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574"/>
    </p:cViewPr>
  </p:sorterViewPr>
  <p:notesViewPr>
    <p:cSldViewPr snapToGrid="0">
      <p:cViewPr varScale="1">
        <p:scale>
          <a:sx n="62" d="100"/>
          <a:sy n="62" d="100"/>
        </p:scale>
        <p:origin x="21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onardo.maciel\Desktop\Apresenta&#231;&#227;o%20Institucional%20Previc%20-%20Resp.%20CGPE%20-%20Gr&#225;ficos%20DIAC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rodo\DIACE\CGMI\CGMI-PIA\98%20-%20Diversos\Gr&#225;ficos%20-%20CGMI%20-%20Apresenta&#231;&#227;o%20Institucional%20CGPE_Previc\Apresenta&#231;&#227;o%20Institucional%20CGPE_Previc%20-%20Gr&#225;ficos%20CGMI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rodo\DIACE\CGMI\CGMI-PIA\98%20-%20Diversos\Gr&#225;ficos%20-%20CGMI%20-%20Apresenta&#231;&#227;o%20Institucional%20CGPE_Previc\Apresenta&#231;&#227;o%20Institucional%20CGPE_Previc%20-%20Gr&#225;ficos%20CGMI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373572649572649"/>
          <c:y val="5.6586738351254481E-2"/>
          <c:w val="0.65920871794871783"/>
          <c:h val="0.6960116140001735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'Alocação de Invest - Desde 1999'!$B$15</c:f>
              <c:strCache>
                <c:ptCount val="1"/>
                <c:pt idx="0">
                  <c:v>Título Público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7742136752136753E-2"/>
                  <c:y val="3.90842911877394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4.23333333333333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1999'!$C$15:$T$15</c:f>
              <c:numCache>
                <c:formatCode>0%</c:formatCode>
                <c:ptCount val="18"/>
                <c:pt idx="0">
                  <c:v>0.44050486728687605</c:v>
                </c:pt>
                <c:pt idx="1">
                  <c:v>0.49269357395038332</c:v>
                </c:pt>
                <c:pt idx="2">
                  <c:v>0.58031621990303739</c:v>
                </c:pt>
                <c:pt idx="3">
                  <c:v>0.454457023316089</c:v>
                </c:pt>
                <c:pt idx="4">
                  <c:v>0.44734389583558237</c:v>
                </c:pt>
                <c:pt idx="5">
                  <c:v>0.48399436449964994</c:v>
                </c:pt>
                <c:pt idx="6">
                  <c:v>0.47273114123047694</c:v>
                </c:pt>
                <c:pt idx="7">
                  <c:v>0.44593394656143392</c:v>
                </c:pt>
                <c:pt idx="8">
                  <c:v>0.4258588008198248</c:v>
                </c:pt>
                <c:pt idx="9">
                  <c:v>0.47660600895595978</c:v>
                </c:pt>
                <c:pt idx="10">
                  <c:v>0.44692424064684605</c:v>
                </c:pt>
                <c:pt idx="11">
                  <c:v>0.42727123903860875</c:v>
                </c:pt>
                <c:pt idx="12">
                  <c:v>0.42890480211918919</c:v>
                </c:pt>
                <c:pt idx="13">
                  <c:v>0.43271930189293895</c:v>
                </c:pt>
                <c:pt idx="14">
                  <c:v>0.42065615278558316</c:v>
                </c:pt>
                <c:pt idx="15">
                  <c:v>0.43918783489295243</c:v>
                </c:pt>
                <c:pt idx="16">
                  <c:v>0.50903175089179287</c:v>
                </c:pt>
                <c:pt idx="17">
                  <c:v>0.51413230087362527</c:v>
                </c:pt>
              </c:numCache>
            </c:numRef>
          </c:val>
        </c:ser>
        <c:ser>
          <c:idx val="1"/>
          <c:order val="1"/>
          <c:tx>
            <c:strRef>
              <c:f>'Alocação de Invest - Desde 1999'!$B$16</c:f>
              <c:strCache>
                <c:ptCount val="1"/>
                <c:pt idx="0">
                  <c:v>Ações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7974102564102561E-2"/>
                  <c:y val="-2.15598488989280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4.2333333333333334E-2"/>
                  <c:y val="-4.559717954598581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1999'!$C$16:$T$16</c:f>
              <c:numCache>
                <c:formatCode>0%</c:formatCode>
                <c:ptCount val="18"/>
                <c:pt idx="0">
                  <c:v>0.34465603612266754</c:v>
                </c:pt>
                <c:pt idx="1">
                  <c:v>0.31915787097867548</c:v>
                </c:pt>
                <c:pt idx="2">
                  <c:v>0.2540938926900928</c:v>
                </c:pt>
                <c:pt idx="3">
                  <c:v>0.27600625069901641</c:v>
                </c:pt>
                <c:pt idx="4">
                  <c:v>0.31070188323419923</c:v>
                </c:pt>
                <c:pt idx="5">
                  <c:v>0.30335604239074965</c:v>
                </c:pt>
                <c:pt idx="6">
                  <c:v>0.31039013530677756</c:v>
                </c:pt>
                <c:pt idx="7">
                  <c:v>0.3355479729754105</c:v>
                </c:pt>
                <c:pt idx="8">
                  <c:v>0.36917140869779558</c:v>
                </c:pt>
                <c:pt idx="9">
                  <c:v>0.27348343341211778</c:v>
                </c:pt>
                <c:pt idx="10">
                  <c:v>0.32184193886715584</c:v>
                </c:pt>
                <c:pt idx="11">
                  <c:v>0.32912062244560536</c:v>
                </c:pt>
                <c:pt idx="12">
                  <c:v>0.30518053776700776</c:v>
                </c:pt>
                <c:pt idx="13">
                  <c:v>0.28579061553918811</c:v>
                </c:pt>
                <c:pt idx="14">
                  <c:v>0.2830789388083097</c:v>
                </c:pt>
                <c:pt idx="15">
                  <c:v>0.23854067862618702</c:v>
                </c:pt>
                <c:pt idx="16">
                  <c:v>0.17479310289086605</c:v>
                </c:pt>
                <c:pt idx="17">
                  <c:v>0.17303588436141953</c:v>
                </c:pt>
              </c:numCache>
            </c:numRef>
          </c:val>
        </c:ser>
        <c:ser>
          <c:idx val="2"/>
          <c:order val="2"/>
          <c:tx>
            <c:strRef>
              <c:f>'Alocação de Invest - Desde 1999'!$B$17</c:f>
              <c:strCache>
                <c:ptCount val="1"/>
                <c:pt idx="0">
                  <c:v>Título Privado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3418803418803456E-2"/>
                  <c:y val="-2.279858977299290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4.23333333333333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1999'!$C$17:$T$17</c:f>
              <c:numCache>
                <c:formatCode>0%</c:formatCode>
                <c:ptCount val="18"/>
                <c:pt idx="0">
                  <c:v>9.1390358800535157E-2</c:v>
                </c:pt>
                <c:pt idx="1">
                  <c:v>7.3069399751656924E-2</c:v>
                </c:pt>
                <c:pt idx="2">
                  <c:v>7.1599633511238256E-2</c:v>
                </c:pt>
                <c:pt idx="3">
                  <c:v>0.12948815071367709</c:v>
                </c:pt>
                <c:pt idx="4">
                  <c:v>0.11473429975879589</c:v>
                </c:pt>
                <c:pt idx="5">
                  <c:v>9.7072269287544852E-2</c:v>
                </c:pt>
                <c:pt idx="6">
                  <c:v>0.10372130996387577</c:v>
                </c:pt>
                <c:pt idx="7">
                  <c:v>8.2896071722271703E-2</c:v>
                </c:pt>
                <c:pt idx="8">
                  <c:v>7.0067850786234828E-2</c:v>
                </c:pt>
                <c:pt idx="9">
                  <c:v>0.10632371373736006</c:v>
                </c:pt>
                <c:pt idx="10">
                  <c:v>9.5516649652780367E-2</c:v>
                </c:pt>
                <c:pt idx="11">
                  <c:v>0.10083860161508083</c:v>
                </c:pt>
                <c:pt idx="12">
                  <c:v>0.11360678699059813</c:v>
                </c:pt>
                <c:pt idx="13">
                  <c:v>0.11469100335109167</c:v>
                </c:pt>
                <c:pt idx="14">
                  <c:v>0.11231681665528905</c:v>
                </c:pt>
                <c:pt idx="15">
                  <c:v>0.11135237468167743</c:v>
                </c:pt>
                <c:pt idx="16">
                  <c:v>0.1052257924236347</c:v>
                </c:pt>
                <c:pt idx="17">
                  <c:v>0.10070017671877707</c:v>
                </c:pt>
              </c:numCache>
            </c:numRef>
          </c:val>
        </c:ser>
        <c:ser>
          <c:idx val="3"/>
          <c:order val="3"/>
          <c:tx>
            <c:strRef>
              <c:f>'Alocação de Invest - Desde 1999'!$B$18</c:f>
              <c:strCache>
                <c:ptCount val="1"/>
                <c:pt idx="0">
                  <c:v>Operação Compromissada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4.77606837606836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1999'!$C$18:$T$18</c:f>
              <c:numCache>
                <c:formatCode>0%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4.0019159269907414E-2</c:v>
                </c:pt>
                <c:pt idx="4">
                  <c:v>2.6887256960955851E-2</c:v>
                </c:pt>
                <c:pt idx="5">
                  <c:v>3.0086511201521105E-2</c:v>
                </c:pt>
                <c:pt idx="6">
                  <c:v>3.1723753257768723E-2</c:v>
                </c:pt>
                <c:pt idx="7">
                  <c:v>4.1456851088795849E-2</c:v>
                </c:pt>
                <c:pt idx="8">
                  <c:v>5.1004977747287399E-2</c:v>
                </c:pt>
                <c:pt idx="9">
                  <c:v>4.9906745747363486E-2</c:v>
                </c:pt>
                <c:pt idx="10">
                  <c:v>4.3337182767729021E-2</c:v>
                </c:pt>
                <c:pt idx="11">
                  <c:v>5.2179370551825144E-2</c:v>
                </c:pt>
                <c:pt idx="12">
                  <c:v>4.5511215406019663E-2</c:v>
                </c:pt>
                <c:pt idx="13">
                  <c:v>5.2609501764933994E-2</c:v>
                </c:pt>
                <c:pt idx="14">
                  <c:v>5.4922782671590266E-2</c:v>
                </c:pt>
                <c:pt idx="15">
                  <c:v>7.3031896445469938E-2</c:v>
                </c:pt>
                <c:pt idx="16">
                  <c:v>7.8047266288460523E-2</c:v>
                </c:pt>
                <c:pt idx="17">
                  <c:v>8.4918813221780604E-2</c:v>
                </c:pt>
              </c:numCache>
            </c:numRef>
          </c:val>
        </c:ser>
        <c:ser>
          <c:idx val="4"/>
          <c:order val="4"/>
          <c:tx>
            <c:strRef>
              <c:f>'Alocação de Invest - Desde 1999'!$B$19</c:f>
              <c:strCache>
                <c:ptCount val="1"/>
                <c:pt idx="0">
                  <c:v>Operações com participantes e Imóveis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5589743589743631E-2"/>
                  <c:y val="-1.139929488649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4.77606837606836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1999'!$C$19:$T$19</c:f>
              <c:numCache>
                <c:formatCode>0%</c:formatCode>
                <c:ptCount val="18"/>
                <c:pt idx="0">
                  <c:v>0.12108189810011066</c:v>
                </c:pt>
                <c:pt idx="1">
                  <c:v>0.11378779028877707</c:v>
                </c:pt>
                <c:pt idx="2">
                  <c:v>9.321310363320863E-2</c:v>
                </c:pt>
                <c:pt idx="3">
                  <c:v>0.1033454878975397</c:v>
                </c:pt>
                <c:pt idx="4">
                  <c:v>9.1064476281448842E-2</c:v>
                </c:pt>
                <c:pt idx="5">
                  <c:v>7.4528836410595212E-2</c:v>
                </c:pt>
                <c:pt idx="6">
                  <c:v>6.4952569409678321E-2</c:v>
                </c:pt>
                <c:pt idx="7">
                  <c:v>4.8215992651510609E-2</c:v>
                </c:pt>
                <c:pt idx="8">
                  <c:v>4.0865761652717512E-2</c:v>
                </c:pt>
                <c:pt idx="9">
                  <c:v>4.8550192485904267E-2</c:v>
                </c:pt>
                <c:pt idx="10">
                  <c:v>4.7191737982323095E-2</c:v>
                </c:pt>
                <c:pt idx="11">
                  <c:v>5.0294974157820048E-2</c:v>
                </c:pt>
                <c:pt idx="12">
                  <c:v>5.7765050258376374E-2</c:v>
                </c:pt>
                <c:pt idx="13">
                  <c:v>6.1297147968904869E-2</c:v>
                </c:pt>
                <c:pt idx="14">
                  <c:v>7.1389544315499376E-2</c:v>
                </c:pt>
                <c:pt idx="15">
                  <c:v>7.3936669774140415E-2</c:v>
                </c:pt>
                <c:pt idx="16">
                  <c:v>7.6733463673316016E-2</c:v>
                </c:pt>
                <c:pt idx="17">
                  <c:v>7.410081175816717E-2</c:v>
                </c:pt>
              </c:numCache>
            </c:numRef>
          </c:val>
        </c:ser>
        <c:ser>
          <c:idx val="5"/>
          <c:order val="5"/>
          <c:tx>
            <c:strRef>
              <c:f>'Alocação de Invest - Desde 1999'!$B$20</c:f>
              <c:strCache>
                <c:ptCount val="1"/>
                <c:pt idx="0">
                  <c:v>Outros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4.776068376068360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marL="0" algn="ctr" defTabSz="457200" rtl="0" eaLnBrk="1" latinLnBrk="0" hangingPunct="1">
                  <a:defRPr lang="pt-BR"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'Alocação de Invest - Desde 1999'!$C$14:$T$14</c:f>
              <c:numCache>
                <c:formatCode>General</c:formatCode>
                <c:ptCount val="18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 formatCode="mmm\-yy">
                  <c:v>42430</c:v>
                </c:pt>
              </c:numCache>
            </c:numRef>
          </c:cat>
          <c:val>
            <c:numRef>
              <c:f>'Alocação de Invest - Desde 1999'!$C$20:$T$20</c:f>
              <c:numCache>
                <c:formatCode>0%</c:formatCode>
                <c:ptCount val="18"/>
                <c:pt idx="0">
                  <c:v>2.3668396898106738E-3</c:v>
                </c:pt>
                <c:pt idx="1">
                  <c:v>1.2913650305071964E-3</c:v>
                </c:pt>
                <c:pt idx="2">
                  <c:v>7.7715026242294882E-4</c:v>
                </c:pt>
                <c:pt idx="3">
                  <c:v>-3.3160718962297162E-3</c:v>
                </c:pt>
                <c:pt idx="4">
                  <c:v>9.2681879290176811E-3</c:v>
                </c:pt>
                <c:pt idx="5">
                  <c:v>1.0961976209939361E-2</c:v>
                </c:pt>
                <c:pt idx="6">
                  <c:v>1.6481090831422837E-2</c:v>
                </c:pt>
                <c:pt idx="7">
                  <c:v>4.5949165000577372E-2</c:v>
                </c:pt>
                <c:pt idx="8">
                  <c:v>4.3031200296139972E-2</c:v>
                </c:pt>
                <c:pt idx="9">
                  <c:v>4.5129905661294642E-2</c:v>
                </c:pt>
                <c:pt idx="10">
                  <c:v>4.5188250083165751E-2</c:v>
                </c:pt>
                <c:pt idx="11">
                  <c:v>4.0295192191059835E-2</c:v>
                </c:pt>
                <c:pt idx="12">
                  <c:v>4.9031607458808801E-2</c:v>
                </c:pt>
                <c:pt idx="13">
                  <c:v>5.2892429482942434E-2</c:v>
                </c:pt>
                <c:pt idx="14">
                  <c:v>5.7635764763728524E-2</c:v>
                </c:pt>
                <c:pt idx="15">
                  <c:v>6.3950545579572887E-2</c:v>
                </c:pt>
                <c:pt idx="16">
                  <c:v>5.616862383192988E-2</c:v>
                </c:pt>
                <c:pt idx="17">
                  <c:v>5.3112013066230437E-2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2670728"/>
        <c:axId val="362671904"/>
      </c:barChart>
      <c:catAx>
        <c:axId val="362670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41646C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pt-BR" sz="20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2671904"/>
        <c:crosses val="autoZero"/>
        <c:auto val="1"/>
        <c:lblAlgn val="ctr"/>
        <c:lblOffset val="100"/>
        <c:noMultiLvlLbl val="0"/>
      </c:catAx>
      <c:valAx>
        <c:axId val="362671904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362670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1.4198745519713269E-2"/>
          <c:w val="0.22760863247863247"/>
          <c:h val="0.911772257180463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pt-BR" sz="1900" b="1" i="0" u="none" strike="noStrike" kern="1200" baseline="0">
              <a:solidFill>
                <a:srgbClr val="41646C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solidFill>
        <a:srgbClr val="41646C"/>
      </a:solidFill>
      <a:round/>
    </a:ln>
    <a:effectLst/>
  </c:spPr>
  <c:txPr>
    <a:bodyPr/>
    <a:lstStyle/>
    <a:p>
      <a:pPr algn="ctr">
        <a:defRPr lang="pt-BR" sz="1800" b="0" i="0" u="none" strike="noStrike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37222222222222"/>
          <c:y val="0.1574155696599279"/>
          <c:w val="0.83462465348108927"/>
          <c:h val="0.6841096836579637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'Sup e Def x Risco País'!$C$6</c:f>
              <c:strCache>
                <c:ptCount val="1"/>
                <c:pt idx="0">
                  <c:v>Superávit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'Sup e Def x Risco País'!$D$4:$O$4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 formatCode="mmm\-yy">
                  <c:v>42522</c:v>
                </c:pt>
              </c:numCache>
            </c:numRef>
          </c:cat>
          <c:val>
            <c:numRef>
              <c:f>'Sup e Def x Risco País'!$D$6:$O$6</c:f>
              <c:numCache>
                <c:formatCode>_("R$"* #,##0.00_);_("R$"* \(#,##0.00\);_("R$"* "-"??_);_(@_)</c:formatCode>
                <c:ptCount val="12"/>
                <c:pt idx="0">
                  <c:v>31255288722.489994</c:v>
                </c:pt>
                <c:pt idx="1">
                  <c:v>51081659913.849976</c:v>
                </c:pt>
                <c:pt idx="2">
                  <c:v>72711031167.050034</c:v>
                </c:pt>
                <c:pt idx="3">
                  <c:v>36091592940.129997</c:v>
                </c:pt>
                <c:pt idx="4">
                  <c:v>64886980037.110023</c:v>
                </c:pt>
                <c:pt idx="5">
                  <c:v>50824082608.539948</c:v>
                </c:pt>
                <c:pt idx="6">
                  <c:v>46418337563.880005</c:v>
                </c:pt>
                <c:pt idx="7">
                  <c:v>51379498558.970009</c:v>
                </c:pt>
                <c:pt idx="8">
                  <c:v>37733167108.820007</c:v>
                </c:pt>
                <c:pt idx="9">
                  <c:v>27714702187.499992</c:v>
                </c:pt>
                <c:pt idx="10" formatCode="#,##0.00">
                  <c:v>13781365000</c:v>
                </c:pt>
                <c:pt idx="11" formatCode="#,##0.00">
                  <c:v>16774486423.040001</c:v>
                </c:pt>
              </c:numCache>
            </c:numRef>
          </c:val>
        </c:ser>
        <c:ser>
          <c:idx val="1"/>
          <c:order val="1"/>
          <c:tx>
            <c:strRef>
              <c:f>'Sup e Def x Risco País'!$C$7</c:f>
              <c:strCache>
                <c:ptCount val="1"/>
                <c:pt idx="0">
                  <c:v>Déficit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'Sup e Def x Risco País'!$D$4:$O$4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 formatCode="mmm\-yy">
                  <c:v>42522</c:v>
                </c:pt>
              </c:numCache>
            </c:numRef>
          </c:cat>
          <c:val>
            <c:numRef>
              <c:f>'Sup e Def x Risco País'!$D$7:$O$7</c:f>
              <c:numCache>
                <c:formatCode>_("R$"* #,##0.00_);_("R$"* \(#,##0.00\);_("R$"* "-"??_);_(@_)</c:formatCode>
                <c:ptCount val="12"/>
                <c:pt idx="0">
                  <c:v>-10022338914.720001</c:v>
                </c:pt>
                <c:pt idx="1">
                  <c:v>-10665574416.970001</c:v>
                </c:pt>
                <c:pt idx="2">
                  <c:v>-10650787805.659998</c:v>
                </c:pt>
                <c:pt idx="3">
                  <c:v>-14097110150.15</c:v>
                </c:pt>
                <c:pt idx="4">
                  <c:v>-11527126248.559999</c:v>
                </c:pt>
                <c:pt idx="5">
                  <c:v>-4833963139.25</c:v>
                </c:pt>
                <c:pt idx="6">
                  <c:v>-8730795010.2499981</c:v>
                </c:pt>
                <c:pt idx="7">
                  <c:v>-9109909672.2999992</c:v>
                </c:pt>
                <c:pt idx="8">
                  <c:v>-21722795933.050003</c:v>
                </c:pt>
                <c:pt idx="9" formatCode="#,##0.00">
                  <c:v>-30999774403.230003</c:v>
                </c:pt>
                <c:pt idx="10" formatCode="#,##0.00">
                  <c:v>-77841474000</c:v>
                </c:pt>
                <c:pt idx="11" formatCode="#,##0.00">
                  <c:v>-83951178502.710007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100"/>
        <c:axId val="565261656"/>
        <c:axId val="565262048"/>
      </c:bar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5261656"/>
        <c:axId val="565262048"/>
        <c:extLst>
          <c:ext xmlns:c15="http://schemas.microsoft.com/office/drawing/2012/chart" uri="{02D57815-91ED-43cb-92C2-25804820EDAC}">
            <c15:filteredLine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'Sup e Def x Risco País'!$C$6</c15:sqref>
                        </c15:formulaRef>
                      </c:ext>
                    </c:extLst>
                    <c:strCache>
                      <c:ptCount val="1"/>
                      <c:pt idx="0">
                        <c:v>Superávit</c:v>
                      </c:pt>
                    </c:strCache>
                  </c:strRef>
                </c:tx>
                <c:spPr>
                  <a:ln w="31750" cap="rnd">
                    <a:solidFill>
                      <a:schemeClr val="accent4"/>
                    </a:solidFill>
                    <a:round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'Sup e Def x Risco País'!$D$4:$M$4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  <c:pt idx="6">
                        <c:v>2011</c:v>
                      </c:pt>
                      <c:pt idx="7">
                        <c:v>2012</c:v>
                      </c:pt>
                      <c:pt idx="8">
                        <c:v>2013</c:v>
                      </c:pt>
                      <c:pt idx="9">
                        <c:v>2014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'Sup e Def x Risco País'!$D$6:$M$6</c15:sqref>
                        </c15:formulaRef>
                      </c:ext>
                    </c:extLst>
                    <c:numCache>
                      <c:formatCode>_("R$"* #,##0.00_);_("R$"* \(#,##0.00\);_("R$"* "-"??_);_(@_)</c:formatCode>
                      <c:ptCount val="10"/>
                      <c:pt idx="0">
                        <c:v>31255288722.489994</c:v>
                      </c:pt>
                      <c:pt idx="1">
                        <c:v>51081659913.849976</c:v>
                      </c:pt>
                      <c:pt idx="2">
                        <c:v>72711031167.050034</c:v>
                      </c:pt>
                      <c:pt idx="3">
                        <c:v>36091592940.129997</c:v>
                      </c:pt>
                      <c:pt idx="4">
                        <c:v>64886980037.110023</c:v>
                      </c:pt>
                      <c:pt idx="5">
                        <c:v>50824082608.539948</c:v>
                      </c:pt>
                      <c:pt idx="6">
                        <c:v>46418337563.880005</c:v>
                      </c:pt>
                      <c:pt idx="7">
                        <c:v>51379498558.970009</c:v>
                      </c:pt>
                      <c:pt idx="8">
                        <c:v>37733167108.820007</c:v>
                      </c:pt>
                      <c:pt idx="9">
                        <c:v>27714702187.499992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'Sup e Def x Risco País'!$C$7</c15:sqref>
                        </c15:formulaRef>
                      </c:ext>
                    </c:extLst>
                    <c:strCache>
                      <c:ptCount val="1"/>
                      <c:pt idx="0">
                        <c:v>Déficit</c:v>
                      </c:pt>
                    </c:strCache>
                  </c:strRef>
                </c:tx>
                <c:spPr>
                  <a:ln w="31750" cap="rnd">
                    <a:solidFill>
                      <a:schemeClr val="accent5"/>
                    </a:solidFill>
                    <a:round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'Sup e Def x Risco País'!$D$4:$M$4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  <c:pt idx="6">
                        <c:v>2011</c:v>
                      </c:pt>
                      <c:pt idx="7">
                        <c:v>2012</c:v>
                      </c:pt>
                      <c:pt idx="8">
                        <c:v>2013</c:v>
                      </c:pt>
                      <c:pt idx="9">
                        <c:v>2014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'Sup e Def x Risco País'!$D$7:$M$7</c15:sqref>
                        </c15:formulaRef>
                      </c:ext>
                    </c:extLst>
                    <c:numCache>
                      <c:formatCode>_("R$"* #,##0.00_);_("R$"* \(#,##0.00\);_("R$"* "-"??_);_(@_)</c:formatCode>
                      <c:ptCount val="10"/>
                      <c:pt idx="0">
                        <c:v>-10022338914.720001</c:v>
                      </c:pt>
                      <c:pt idx="1">
                        <c:v>-10665574416.970001</c:v>
                      </c:pt>
                      <c:pt idx="2">
                        <c:v>-10650787805.659998</c:v>
                      </c:pt>
                      <c:pt idx="3">
                        <c:v>-14097110150.15</c:v>
                      </c:pt>
                      <c:pt idx="4">
                        <c:v>-11527126248.559999</c:v>
                      </c:pt>
                      <c:pt idx="5">
                        <c:v>-4833963139.25</c:v>
                      </c:pt>
                      <c:pt idx="6">
                        <c:v>-8730795010.2499981</c:v>
                      </c:pt>
                      <c:pt idx="7">
                        <c:v>-9109909672.2999992</c:v>
                      </c:pt>
                      <c:pt idx="8">
                        <c:v>-21722795933.050003</c:v>
                      </c:pt>
                      <c:pt idx="9" formatCode="#,##0.00">
                        <c:v>-30999774403.230003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lineChart>
        <c:grouping val="standard"/>
        <c:varyColors val="0"/>
        <c:ser>
          <c:idx val="2"/>
          <c:order val="2"/>
          <c:tx>
            <c:strRef>
              <c:f>'Sup e Def x Risco País'!$C$10</c:f>
              <c:strCache>
                <c:ptCount val="1"/>
                <c:pt idx="0">
                  <c:v>Risco-Brasil</c:v>
                </c:pt>
              </c:strCache>
            </c:strRef>
          </c:tx>
          <c:spPr>
            <a:ln w="31750" cap="rnd">
              <a:solidFill>
                <a:srgbClr val="C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'Sup e Def x Risco País'!$D$4:$M$4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'Sup e Def x Risco País'!$D$10:$O$10</c:f>
              <c:numCache>
                <c:formatCode>_-* #,##0_-;\-* #,##0_-;_-* "-"??_-;_-@_-</c:formatCode>
                <c:ptCount val="12"/>
                <c:pt idx="0">
                  <c:v>311</c:v>
                </c:pt>
                <c:pt idx="1">
                  <c:v>192</c:v>
                </c:pt>
                <c:pt idx="2">
                  <c:v>221</c:v>
                </c:pt>
                <c:pt idx="3">
                  <c:v>428</c:v>
                </c:pt>
                <c:pt idx="4">
                  <c:v>192</c:v>
                </c:pt>
                <c:pt idx="5">
                  <c:v>189</c:v>
                </c:pt>
                <c:pt idx="6">
                  <c:v>208</c:v>
                </c:pt>
                <c:pt idx="7">
                  <c:v>142</c:v>
                </c:pt>
                <c:pt idx="8">
                  <c:v>224</c:v>
                </c:pt>
                <c:pt idx="9">
                  <c:v>259</c:v>
                </c:pt>
                <c:pt idx="10">
                  <c:v>523</c:v>
                </c:pt>
                <c:pt idx="11">
                  <c:v>350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5262440"/>
        <c:axId val="565271456"/>
      </c:lineChart>
      <c:catAx>
        <c:axId val="56526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pt-BR" sz="18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262048"/>
        <c:crosses val="autoZero"/>
        <c:auto val="1"/>
        <c:lblAlgn val="ctr"/>
        <c:lblOffset val="100"/>
        <c:noMultiLvlLbl val="0"/>
      </c:catAx>
      <c:valAx>
        <c:axId val="565262048"/>
        <c:scaling>
          <c:orientation val="minMax"/>
          <c:max val="80000000000"/>
          <c:min val="-80000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R$&quot;* #,##0.00_);_(&quot;R$&quot;* \(#,##0.00\);_(&quot;R$&quot;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pt-BR" sz="18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261656"/>
        <c:crosses val="autoZero"/>
        <c:crossBetween val="between"/>
        <c:majorUnit val="20000000000"/>
        <c:dispUnits>
          <c:builtInUnit val="billions"/>
          <c:dispUnitsLbl>
            <c:layout>
              <c:manualLayout>
                <c:xMode val="edge"/>
                <c:yMode val="edge"/>
                <c:x val="4.9653846153846163E-3"/>
                <c:y val="0.15741556965992792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valAx>
        <c:axId val="565271456"/>
        <c:scaling>
          <c:orientation val="minMax"/>
          <c:max val="550"/>
          <c:min val="0"/>
        </c:scaling>
        <c:delete val="0"/>
        <c:axPos val="r"/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marL="0" algn="ctr" defTabSz="457200" rtl="0" eaLnBrk="1" latinLnBrk="0" hangingPunct="1">
              <a:defRPr lang="pt-BR" sz="16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262440"/>
        <c:crosses val="max"/>
        <c:crossBetween val="between"/>
        <c:majorUnit val="50"/>
      </c:valAx>
      <c:catAx>
        <c:axId val="565262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52714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algn="ctr" defTabSz="457200" rtl="0" eaLnBrk="1" latinLnBrk="0" hangingPunct="1">
            <a:defRPr lang="pt-BR" sz="1800" b="1" i="0" u="none" strike="noStrike" kern="1200" baseline="0">
              <a:solidFill>
                <a:srgbClr val="41646C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rgbClr val="41646C"/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617606837606833E-2"/>
          <c:y val="4.1864942528735634E-2"/>
          <c:w val="0.87709071628370006"/>
          <c:h val="0.711682758620689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'Rentabilidade x TMA - Desde1995'!$B$5</c:f>
              <c:strCache>
                <c:ptCount val="1"/>
                <c:pt idx="0">
                  <c:v>Rentabilidade</c:v>
                </c:pt>
              </c:strCache>
            </c:strRef>
          </c:tx>
          <c:spPr>
            <a:solidFill>
              <a:srgbClr val="41646C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9"/>
              <c:layout>
                <c:manualLayout>
                  <c:x val="4.67242694598791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41646C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'Rentabilidade x TMA - Desde1995'!$D$4:$W$4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'Rentabilidade x TMA - Desde1995'!$D$7:$W$7</c:f>
              <c:numCache>
                <c:formatCode>0%</c:formatCode>
                <c:ptCount val="20"/>
                <c:pt idx="0">
                  <c:v>0.24920000000000009</c:v>
                </c:pt>
                <c:pt idx="1">
                  <c:v>0.58411052000000008</c:v>
                </c:pt>
                <c:pt idx="2">
                  <c:v>0.93578305544000018</c:v>
                </c:pt>
                <c:pt idx="3">
                  <c:v>1.0770952184871203</c:v>
                </c:pt>
                <c:pt idx="4">
                  <c:v>1.818715509714286</c:v>
                </c:pt>
                <c:pt idx="5">
                  <c:v>2.1205166789342806</c:v>
                </c:pt>
                <c:pt idx="6">
                  <c:v>2.4988567734141345</c:v>
                </c:pt>
                <c:pt idx="7">
                  <c:v>3.1272274022227124</c:v>
                </c:pt>
                <c:pt idx="8">
                  <c:v>4.3556264960442306</c:v>
                </c:pt>
                <c:pt idx="9">
                  <c:v>5.498343494452155</c:v>
                </c:pt>
                <c:pt idx="10">
                  <c:v>6.7462806282953354</c:v>
                </c:pt>
                <c:pt idx="11">
                  <c:v>8.5691230638013014</c:v>
                </c:pt>
                <c:pt idx="12">
                  <c:v>11.0559839710765</c:v>
                </c:pt>
                <c:pt idx="13">
                  <c:v>10.922050402937757</c:v>
                </c:pt>
                <c:pt idx="14">
                  <c:v>13.507971800072301</c:v>
                </c:pt>
                <c:pt idx="15">
                  <c:v>15.499916328222227</c:v>
                </c:pt>
                <c:pt idx="16">
                  <c:v>17.148257969411627</c:v>
                </c:pt>
                <c:pt idx="17">
                  <c:v>19.997534470609253</c:v>
                </c:pt>
                <c:pt idx="18">
                  <c:v>20.713550396057027</c:v>
                </c:pt>
                <c:pt idx="19">
                  <c:v>22.29863957496919</c:v>
                </c:pt>
              </c:numCache>
            </c:numRef>
          </c:val>
        </c:ser>
        <c:ser>
          <c:idx val="1"/>
          <c:order val="1"/>
          <c:tx>
            <c:strRef>
              <c:f>'Rentabilidade x TMA - Desde1995'!$B$10</c:f>
              <c:strCache>
                <c:ptCount val="1"/>
                <c:pt idx="0">
                  <c:v> Taxa Máxima Atuarial (TMA)</c:v>
                </c:pt>
              </c:strCache>
            </c:strRef>
          </c:tx>
          <c:spPr>
            <a:solidFill>
              <a:srgbClr val="CEE8EE"/>
            </a:solidFill>
            <a:ln w="9525" cap="flat" cmpd="sng" algn="ctr">
              <a:noFill/>
              <a:round/>
            </a:ln>
            <a:effectLst/>
          </c:spPr>
          <c:invertIfNegative val="0"/>
          <c:dLbls>
            <c:dLbl>
              <c:idx val="19"/>
              <c:layout>
                <c:manualLayout>
                  <c:x val="2.9317188680708341E-2"/>
                  <c:y val="-8.345184360353750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41646C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'Rentabilidade x TMA - Desde1995'!$D$4:$W$4</c:f>
              <c:numCache>
                <c:formatCode>General</c:formatCode>
                <c:ptCount val="2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</c:numCache>
            </c:numRef>
          </c:cat>
          <c:val>
            <c:numRef>
              <c:f>'Rentabilidade x TMA - Desde1995'!$D$12:$W$12</c:f>
              <c:numCache>
                <c:formatCode>0%</c:formatCode>
                <c:ptCount val="20"/>
                <c:pt idx="0">
                  <c:v>0.29299999999999993</c:v>
                </c:pt>
                <c:pt idx="1">
                  <c:v>0.49561309999999992</c:v>
                </c:pt>
                <c:pt idx="2">
                  <c:v>0.65414808859999996</c:v>
                </c:pt>
                <c:pt idx="3">
                  <c:v>0.79706648345504005</c:v>
                </c:pt>
                <c:pt idx="4">
                  <c:v>1.065548216083223</c:v>
                </c:pt>
                <c:pt idx="5">
                  <c:v>1.3049452543272686</c:v>
                </c:pt>
                <c:pt idx="6">
                  <c:v>1.6739669895450642</c:v>
                </c:pt>
                <c:pt idx="7">
                  <c:v>2.2520786526847072</c:v>
                </c:pt>
                <c:pt idx="8">
                  <c:v>2.805257231506376</c:v>
                </c:pt>
                <c:pt idx="9">
                  <c:v>3.2809143854446727</c:v>
                </c:pt>
                <c:pt idx="10">
                  <c:v>3.7667981681926435</c:v>
                </c:pt>
                <c:pt idx="11">
                  <c:v>4.194856643696343</c:v>
                </c:pt>
                <c:pt idx="12">
                  <c:v>4.7907067007283137</c:v>
                </c:pt>
                <c:pt idx="13">
                  <c:v>5.5359706531120478</c:v>
                </c:pt>
                <c:pt idx="14">
                  <c:v>6.2130972127744561</c:v>
                </c:pt>
                <c:pt idx="15">
                  <c:v>7.1399802046159735</c:v>
                </c:pt>
                <c:pt idx="16">
                  <c:v>8.1525937420702004</c:v>
                </c:pt>
                <c:pt idx="17">
                  <c:v>9.3030747754484242</c:v>
                </c:pt>
                <c:pt idx="18">
                  <c:v>10.501322371833076</c:v>
                </c:pt>
                <c:pt idx="19">
                  <c:v>11.889531982113329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64808152"/>
        <c:axId val="564804232"/>
      </c:barChart>
      <c:catAx>
        <c:axId val="564808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4804232"/>
        <c:crosses val="autoZero"/>
        <c:auto val="1"/>
        <c:lblAlgn val="ctr"/>
        <c:lblOffset val="100"/>
        <c:noMultiLvlLbl val="0"/>
      </c:catAx>
      <c:valAx>
        <c:axId val="5648042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4808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974188034188034"/>
          <c:y val="0.91767580645161295"/>
          <c:w val="0.5244478632478633"/>
          <c:h val="6.8668279569892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41646C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solidFill>
        <a:srgbClr val="41646C"/>
      </a:solidFill>
      <a:round/>
    </a:ln>
    <a:effectLst/>
  </c:spPr>
  <c:txPr>
    <a:bodyPr/>
    <a:lstStyle/>
    <a:p>
      <a:pPr>
        <a:defRPr sz="2000" b="1">
          <a:solidFill>
            <a:srgbClr val="41646C"/>
          </a:solidFill>
        </a:defRPr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56ED8C-7312-4081-A499-8D7E36176AD5}" type="doc">
      <dgm:prSet loTypeId="urn:microsoft.com/office/officeart/2005/8/layout/pyramid1" loCatId="pyramid" qsTypeId="urn:microsoft.com/office/officeart/2005/8/quickstyle/simple5" qsCatId="simple" csTypeId="urn:microsoft.com/office/officeart/2005/8/colors/accent1_3" csCatId="accent1" phldr="1"/>
      <dgm:spPr/>
    </dgm:pt>
    <dgm:pt modelId="{2FC2673D-0DD5-4B17-A8F7-98DBF4F813AF}">
      <dgm:prSet phldrT="[Texto]" custT="1"/>
      <dgm:spPr>
        <a:solidFill>
          <a:srgbClr val="C1DAE0"/>
        </a:solidFill>
      </dgm:spPr>
      <dgm:t>
        <a:bodyPr/>
        <a:lstStyle/>
        <a:p>
          <a:r>
            <a:rPr lang="pt-BR" sz="2400" b="1" dirty="0" smtClean="0">
              <a:solidFill>
                <a:srgbClr val="41646C"/>
              </a:solidFill>
            </a:rPr>
            <a:t>Regime Próprios dos Servidores Públicos - RPPS</a:t>
          </a:r>
          <a:endParaRPr lang="pt-BR" sz="2400" b="1" dirty="0">
            <a:solidFill>
              <a:srgbClr val="41646C"/>
            </a:solidFill>
          </a:endParaRPr>
        </a:p>
      </dgm:t>
    </dgm:pt>
    <dgm:pt modelId="{3F8401BA-4F50-4619-8D4E-1C68CB84AC36}" type="parTrans" cxnId="{E27A6ACD-D7C4-4712-9397-D543B80D2BBA}">
      <dgm:prSet/>
      <dgm:spPr/>
      <dgm:t>
        <a:bodyPr/>
        <a:lstStyle/>
        <a:p>
          <a:endParaRPr lang="pt-BR"/>
        </a:p>
      </dgm:t>
    </dgm:pt>
    <dgm:pt modelId="{BDF12077-CA5A-4EE0-AFA9-A8FFBEFBC3C6}" type="sibTrans" cxnId="{E27A6ACD-D7C4-4712-9397-D543B80D2BBA}">
      <dgm:prSet/>
      <dgm:spPr/>
      <dgm:t>
        <a:bodyPr/>
        <a:lstStyle/>
        <a:p>
          <a:endParaRPr lang="pt-BR"/>
        </a:p>
      </dgm:t>
    </dgm:pt>
    <dgm:pt modelId="{B1D4F36D-489F-4BD2-AFF0-35ACBD56CE5E}">
      <dgm:prSet phldrT="[Texto]" custT="1"/>
      <dgm:spPr>
        <a:solidFill>
          <a:srgbClr val="60929F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Regime Geral de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Previdência Social - RGPS</a:t>
          </a:r>
          <a:endParaRPr lang="pt-BR" sz="2400" b="1" dirty="0">
            <a:solidFill>
              <a:schemeClr val="bg1"/>
            </a:solidFill>
          </a:endParaRPr>
        </a:p>
      </dgm:t>
    </dgm:pt>
    <dgm:pt modelId="{74D9736E-5179-4CAE-B936-A98BAF83D304}" type="parTrans" cxnId="{D963D63A-FD85-41A2-AC20-EB33D867955B}">
      <dgm:prSet/>
      <dgm:spPr/>
      <dgm:t>
        <a:bodyPr/>
        <a:lstStyle/>
        <a:p>
          <a:endParaRPr lang="pt-BR"/>
        </a:p>
      </dgm:t>
    </dgm:pt>
    <dgm:pt modelId="{15EE7849-14D2-40F6-B63B-F78C6041CA62}" type="sibTrans" cxnId="{D963D63A-FD85-41A2-AC20-EB33D867955B}">
      <dgm:prSet/>
      <dgm:spPr/>
      <dgm:t>
        <a:bodyPr/>
        <a:lstStyle/>
        <a:p>
          <a:endParaRPr lang="pt-BR"/>
        </a:p>
      </dgm:t>
    </dgm:pt>
    <dgm:pt modelId="{6B022C86-9763-4AF5-9C37-116B294CC7BA}">
      <dgm:prSet phldrT="[Texto]" custT="1"/>
      <dgm:spPr>
        <a:solidFill>
          <a:srgbClr val="41646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t-BR" sz="2400" b="1" dirty="0" smtClean="0"/>
        </a:p>
        <a:p>
          <a:pPr>
            <a:lnSpc>
              <a:spcPct val="100000"/>
            </a:lnSpc>
            <a:spcAft>
              <a:spcPts val="0"/>
            </a:spcAft>
          </a:pPr>
          <a:endParaRPr lang="pt-BR" sz="2400" b="1" dirty="0" smtClean="0">
            <a:solidFill>
              <a:schemeClr val="bg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Previdência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Complementar</a:t>
          </a:r>
          <a:endParaRPr lang="pt-BR" sz="2400" b="1" dirty="0">
            <a:solidFill>
              <a:schemeClr val="bg1"/>
            </a:solidFill>
          </a:endParaRPr>
        </a:p>
      </dgm:t>
    </dgm:pt>
    <dgm:pt modelId="{D9278E81-DC1D-478B-A49D-DCD08D926FEF}" type="sibTrans" cxnId="{C29B3D87-EF66-45DE-A1CD-53C451258B99}">
      <dgm:prSet/>
      <dgm:spPr/>
      <dgm:t>
        <a:bodyPr/>
        <a:lstStyle/>
        <a:p>
          <a:endParaRPr lang="pt-BR"/>
        </a:p>
      </dgm:t>
    </dgm:pt>
    <dgm:pt modelId="{A4DCC66F-1EA9-40DD-B7E8-E29350ECC5A2}" type="parTrans" cxnId="{C29B3D87-EF66-45DE-A1CD-53C451258B99}">
      <dgm:prSet/>
      <dgm:spPr/>
      <dgm:t>
        <a:bodyPr/>
        <a:lstStyle/>
        <a:p>
          <a:endParaRPr lang="pt-BR"/>
        </a:p>
      </dgm:t>
    </dgm:pt>
    <dgm:pt modelId="{358CDA43-7B87-4CA3-862C-E6B0396EF724}" type="pres">
      <dgm:prSet presAssocID="{6D56ED8C-7312-4081-A499-8D7E36176AD5}" presName="Name0" presStyleCnt="0">
        <dgm:presLayoutVars>
          <dgm:dir/>
          <dgm:animLvl val="lvl"/>
          <dgm:resizeHandles val="exact"/>
        </dgm:presLayoutVars>
      </dgm:prSet>
      <dgm:spPr/>
    </dgm:pt>
    <dgm:pt modelId="{ABB5DC3E-DC13-4D4E-929C-28C5A235EF89}" type="pres">
      <dgm:prSet presAssocID="{6B022C86-9763-4AF5-9C37-116B294CC7BA}" presName="Name8" presStyleCnt="0"/>
      <dgm:spPr/>
    </dgm:pt>
    <dgm:pt modelId="{582A7FB2-B0BD-4DAE-B988-BE67F18F9869}" type="pres">
      <dgm:prSet presAssocID="{6B022C86-9763-4AF5-9C37-116B294CC7BA}" presName="level" presStyleLbl="node1" presStyleIdx="0" presStyleCnt="3" custScaleX="100928" custScaleY="101840" custLinFactNeighborX="-225" custLinFactNeighborY="70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38BAB6-0F3B-4B3E-BA70-AF0C1D6322D3}" type="pres">
      <dgm:prSet presAssocID="{6B022C86-9763-4AF5-9C37-116B294CC7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CF517E-A35D-470E-B388-963F5F6B9733}" type="pres">
      <dgm:prSet presAssocID="{2FC2673D-0DD5-4B17-A8F7-98DBF4F813AF}" presName="Name8" presStyleCnt="0"/>
      <dgm:spPr/>
    </dgm:pt>
    <dgm:pt modelId="{CE8FB4A0-3678-413A-91F8-EC42E30BCA24}" type="pres">
      <dgm:prSet presAssocID="{2FC2673D-0DD5-4B17-A8F7-98DBF4F813AF}" presName="level" presStyleLbl="node1" presStyleIdx="1" presStyleCnt="3" custScaleX="1002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641F3E-3884-4D80-933B-DA6F2B342CD4}" type="pres">
      <dgm:prSet presAssocID="{2FC2673D-0DD5-4B17-A8F7-98DBF4F813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C163D-66A4-46ED-B6D4-9A00A75B910A}" type="pres">
      <dgm:prSet presAssocID="{B1D4F36D-489F-4BD2-AFF0-35ACBD56CE5E}" presName="Name8" presStyleCnt="0"/>
      <dgm:spPr/>
    </dgm:pt>
    <dgm:pt modelId="{A08C3545-C26D-4C9E-96D3-B3387C74EDD2}" type="pres">
      <dgm:prSet presAssocID="{B1D4F36D-489F-4BD2-AFF0-35ACBD56CE5E}" presName="level" presStyleLbl="node1" presStyleIdx="2" presStyleCnt="3" custLinFactNeighborY="61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5A07D7-F89A-4BE8-AD25-B5F2367D11F7}" type="pres">
      <dgm:prSet presAssocID="{B1D4F36D-489F-4BD2-AFF0-35ACBD56CE5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090CBDB-162D-4679-874A-060897C702B9}" type="presOf" srcId="{B1D4F36D-489F-4BD2-AFF0-35ACBD56CE5E}" destId="{5B5A07D7-F89A-4BE8-AD25-B5F2367D11F7}" srcOrd="1" destOrd="0" presId="urn:microsoft.com/office/officeart/2005/8/layout/pyramid1"/>
    <dgm:cxn modelId="{D963D63A-FD85-41A2-AC20-EB33D867955B}" srcId="{6D56ED8C-7312-4081-A499-8D7E36176AD5}" destId="{B1D4F36D-489F-4BD2-AFF0-35ACBD56CE5E}" srcOrd="2" destOrd="0" parTransId="{74D9736E-5179-4CAE-B936-A98BAF83D304}" sibTransId="{15EE7849-14D2-40F6-B63B-F78C6041CA62}"/>
    <dgm:cxn modelId="{72A0CA0E-4B99-499C-ADFF-D0B5B004246A}" type="presOf" srcId="{B1D4F36D-489F-4BD2-AFF0-35ACBD56CE5E}" destId="{A08C3545-C26D-4C9E-96D3-B3387C74EDD2}" srcOrd="0" destOrd="0" presId="urn:microsoft.com/office/officeart/2005/8/layout/pyramid1"/>
    <dgm:cxn modelId="{9D055BF5-3900-4947-9CEA-3E8B4D3519EC}" type="presOf" srcId="{6B022C86-9763-4AF5-9C37-116B294CC7BA}" destId="{582A7FB2-B0BD-4DAE-B988-BE67F18F9869}" srcOrd="0" destOrd="0" presId="urn:microsoft.com/office/officeart/2005/8/layout/pyramid1"/>
    <dgm:cxn modelId="{071FE270-4E5B-47FD-9CE0-185ECCDEFA10}" type="presOf" srcId="{6D56ED8C-7312-4081-A499-8D7E36176AD5}" destId="{358CDA43-7B87-4CA3-862C-E6B0396EF724}" srcOrd="0" destOrd="0" presId="urn:microsoft.com/office/officeart/2005/8/layout/pyramid1"/>
    <dgm:cxn modelId="{C29B3D87-EF66-45DE-A1CD-53C451258B99}" srcId="{6D56ED8C-7312-4081-A499-8D7E36176AD5}" destId="{6B022C86-9763-4AF5-9C37-116B294CC7BA}" srcOrd="0" destOrd="0" parTransId="{A4DCC66F-1EA9-40DD-B7E8-E29350ECC5A2}" sibTransId="{D9278E81-DC1D-478B-A49D-DCD08D926FEF}"/>
    <dgm:cxn modelId="{C837BC4E-A6AB-42BD-8D9B-1CC4F9201079}" type="presOf" srcId="{2FC2673D-0DD5-4B17-A8F7-98DBF4F813AF}" destId="{EE641F3E-3884-4D80-933B-DA6F2B342CD4}" srcOrd="1" destOrd="0" presId="urn:microsoft.com/office/officeart/2005/8/layout/pyramid1"/>
    <dgm:cxn modelId="{E3DE780D-2FAE-43AA-AB7E-E4437F533D97}" type="presOf" srcId="{2FC2673D-0DD5-4B17-A8F7-98DBF4F813AF}" destId="{CE8FB4A0-3678-413A-91F8-EC42E30BCA24}" srcOrd="0" destOrd="0" presId="urn:microsoft.com/office/officeart/2005/8/layout/pyramid1"/>
    <dgm:cxn modelId="{37E6D645-5DDD-4D90-A5AF-9D6DCFE9BA9C}" type="presOf" srcId="{6B022C86-9763-4AF5-9C37-116B294CC7BA}" destId="{2B38BAB6-0F3B-4B3E-BA70-AF0C1D6322D3}" srcOrd="1" destOrd="0" presId="urn:microsoft.com/office/officeart/2005/8/layout/pyramid1"/>
    <dgm:cxn modelId="{E27A6ACD-D7C4-4712-9397-D543B80D2BBA}" srcId="{6D56ED8C-7312-4081-A499-8D7E36176AD5}" destId="{2FC2673D-0DD5-4B17-A8F7-98DBF4F813AF}" srcOrd="1" destOrd="0" parTransId="{3F8401BA-4F50-4619-8D4E-1C68CB84AC36}" sibTransId="{BDF12077-CA5A-4EE0-AFA9-A8FFBEFBC3C6}"/>
    <dgm:cxn modelId="{137304B5-A7E4-4E8E-91D0-D1D8498664B4}" type="presParOf" srcId="{358CDA43-7B87-4CA3-862C-E6B0396EF724}" destId="{ABB5DC3E-DC13-4D4E-929C-28C5A235EF89}" srcOrd="0" destOrd="0" presId="urn:microsoft.com/office/officeart/2005/8/layout/pyramid1"/>
    <dgm:cxn modelId="{4D32A6BE-E284-45FA-B06D-C9AB4AC055CD}" type="presParOf" srcId="{ABB5DC3E-DC13-4D4E-929C-28C5A235EF89}" destId="{582A7FB2-B0BD-4DAE-B988-BE67F18F9869}" srcOrd="0" destOrd="0" presId="urn:microsoft.com/office/officeart/2005/8/layout/pyramid1"/>
    <dgm:cxn modelId="{B5E06A05-5199-42F5-A3C2-C0885FA245CD}" type="presParOf" srcId="{ABB5DC3E-DC13-4D4E-929C-28C5A235EF89}" destId="{2B38BAB6-0F3B-4B3E-BA70-AF0C1D6322D3}" srcOrd="1" destOrd="0" presId="urn:microsoft.com/office/officeart/2005/8/layout/pyramid1"/>
    <dgm:cxn modelId="{06C56BF4-F684-4E2A-92DD-DDA993C8AACA}" type="presParOf" srcId="{358CDA43-7B87-4CA3-862C-E6B0396EF724}" destId="{ECCF517E-A35D-470E-B388-963F5F6B9733}" srcOrd="1" destOrd="0" presId="urn:microsoft.com/office/officeart/2005/8/layout/pyramid1"/>
    <dgm:cxn modelId="{B7C3F011-08AF-4E00-9829-25391DB69672}" type="presParOf" srcId="{ECCF517E-A35D-470E-B388-963F5F6B9733}" destId="{CE8FB4A0-3678-413A-91F8-EC42E30BCA24}" srcOrd="0" destOrd="0" presId="urn:microsoft.com/office/officeart/2005/8/layout/pyramid1"/>
    <dgm:cxn modelId="{750076EF-1E75-4ACD-BC83-57B7B55963D0}" type="presParOf" srcId="{ECCF517E-A35D-470E-B388-963F5F6B9733}" destId="{EE641F3E-3884-4D80-933B-DA6F2B342CD4}" srcOrd="1" destOrd="0" presId="urn:microsoft.com/office/officeart/2005/8/layout/pyramid1"/>
    <dgm:cxn modelId="{890A9707-9267-438A-A9AF-C91441FD9285}" type="presParOf" srcId="{358CDA43-7B87-4CA3-862C-E6B0396EF724}" destId="{1CAC163D-66A4-46ED-B6D4-9A00A75B910A}" srcOrd="2" destOrd="0" presId="urn:microsoft.com/office/officeart/2005/8/layout/pyramid1"/>
    <dgm:cxn modelId="{F19E4819-FA1A-45C6-BD8B-609DD63E1B51}" type="presParOf" srcId="{1CAC163D-66A4-46ED-B6D4-9A00A75B910A}" destId="{A08C3545-C26D-4C9E-96D3-B3387C74EDD2}" srcOrd="0" destOrd="0" presId="urn:microsoft.com/office/officeart/2005/8/layout/pyramid1"/>
    <dgm:cxn modelId="{73060A9C-ADF5-43BE-AFB8-A5EB1C8425FE}" type="presParOf" srcId="{1CAC163D-66A4-46ED-B6D4-9A00A75B910A}" destId="{5B5A07D7-F89A-4BE8-AD25-B5F2367D11F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8BE024-8CC4-41E7-B5A9-DC442756CB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CB7E497A-2E2A-467B-ADCE-A030786437C1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2000" b="1" dirty="0" smtClean="0">
              <a:solidFill>
                <a:srgbClr val="41646C"/>
              </a:solidFill>
              <a:latin typeface="+mn-lt"/>
            </a:rPr>
            <a:t>Planos geridos por Entidades de Previdência Complementar Fechada – EFPC (privadas)</a:t>
          </a:r>
          <a:endParaRPr lang="pt-BR" sz="2000" b="1" dirty="0">
            <a:solidFill>
              <a:srgbClr val="41646C"/>
            </a:solidFill>
          </a:endParaRPr>
        </a:p>
      </dgm:t>
    </dgm:pt>
    <dgm:pt modelId="{C2442455-303E-4389-A78A-9C6D1FD1942E}" type="parTrans" cxnId="{FF2418BA-5409-43B6-A5F5-39310F9BB03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BC6AF005-416D-42DD-B4E1-ABD26C4247F8}" type="sibTrans" cxnId="{FF2418BA-5409-43B6-A5F5-39310F9BB039}">
      <dgm:prSet/>
      <dgm:spPr>
        <a:ln>
          <a:solidFill>
            <a:srgbClr val="41646C"/>
          </a:solidFill>
        </a:ln>
      </dgm:spPr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D6CB5EAF-875D-400E-B7A1-5A77749DCCBC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2000" b="1" dirty="0" smtClean="0">
              <a:solidFill>
                <a:srgbClr val="41646C"/>
              </a:solidFill>
              <a:latin typeface="+mn-lt"/>
            </a:rPr>
            <a:t>Desvinculados do contrato de trabalho</a:t>
          </a:r>
          <a:endParaRPr lang="pt-BR" sz="2000" b="1" dirty="0">
            <a:solidFill>
              <a:srgbClr val="41646C"/>
            </a:solidFill>
          </a:endParaRPr>
        </a:p>
      </dgm:t>
    </dgm:pt>
    <dgm:pt modelId="{EAC3BF6A-9D56-4FDE-A807-F6973C8BB516}" type="parTrans" cxnId="{15623802-63A8-42D3-B4C5-BB75A66F474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0527C44-671F-4BFB-B9E4-97DC3F326C7C}" type="sibTrans" cxnId="{15623802-63A8-42D3-B4C5-BB75A66F474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E46181E2-1696-4BE7-ACAF-D1CD08FDC182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2000" b="1" dirty="0" smtClean="0">
              <a:solidFill>
                <a:srgbClr val="41646C"/>
              </a:solidFill>
              <a:latin typeface="+mn-lt"/>
            </a:rPr>
            <a:t>Estabelecidos pelo empregador aos empregados ou por associações profissionais/sindicatos para seus afiliados</a:t>
          </a:r>
          <a:endParaRPr lang="pt-BR" sz="2000" b="1" dirty="0">
            <a:solidFill>
              <a:srgbClr val="41646C"/>
            </a:solidFill>
          </a:endParaRPr>
        </a:p>
      </dgm:t>
    </dgm:pt>
    <dgm:pt modelId="{17289BEF-8087-4959-938C-E739A798930A}" type="par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39DF07DB-6CC6-48CA-9B0C-F1C61913C279}" type="sib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BE999581-3C9A-43AC-B52E-5494E2FA5B4D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2000" b="1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2000" b="1" dirty="0">
            <a:solidFill>
              <a:srgbClr val="41646C"/>
            </a:solidFill>
          </a:endParaRPr>
        </a:p>
      </dgm:t>
    </dgm:pt>
    <dgm:pt modelId="{C6977A22-A4F3-458D-9279-3B5449141EF8}" type="par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8C03C2CB-192A-41BB-BC85-04004EB45718}" type="sib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61D408BA-8D26-47C0-8AE7-DC0CF5C5A326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2000" b="1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2000" b="1" dirty="0">
            <a:solidFill>
              <a:srgbClr val="41646C"/>
            </a:solidFill>
            <a:latin typeface="+mn-lt"/>
          </a:endParaRPr>
        </a:p>
      </dgm:t>
    </dgm:pt>
    <dgm:pt modelId="{01417064-1583-468E-8149-C5295DBFBA49}" type="sib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3DDF10F5-A684-44FB-B895-4E6663C48AFF}" type="par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F355B5C-E936-4FB7-819A-12534EB5A63A}" type="pres">
      <dgm:prSet presAssocID="{018BE024-8CC4-41E7-B5A9-DC442756CB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716B9A52-A570-4723-A62F-88F23D485506}" type="pres">
      <dgm:prSet presAssocID="{018BE024-8CC4-41E7-B5A9-DC442756CBA8}" presName="Name1" presStyleCnt="0"/>
      <dgm:spPr/>
      <dgm:t>
        <a:bodyPr/>
        <a:lstStyle/>
        <a:p>
          <a:endParaRPr lang="pt-BR"/>
        </a:p>
      </dgm:t>
    </dgm:pt>
    <dgm:pt modelId="{28EB28C4-0A0B-4AD7-80F7-F46318CDF353}" type="pres">
      <dgm:prSet presAssocID="{018BE024-8CC4-41E7-B5A9-DC442756CBA8}" presName="cycle" presStyleCnt="0"/>
      <dgm:spPr/>
      <dgm:t>
        <a:bodyPr/>
        <a:lstStyle/>
        <a:p>
          <a:endParaRPr lang="pt-BR"/>
        </a:p>
      </dgm:t>
    </dgm:pt>
    <dgm:pt modelId="{648D22EE-3B0D-406D-999D-2982D4FB14BD}" type="pres">
      <dgm:prSet presAssocID="{018BE024-8CC4-41E7-B5A9-DC442756CBA8}" presName="srcNode" presStyleLbl="node1" presStyleIdx="0" presStyleCnt="5"/>
      <dgm:spPr/>
      <dgm:t>
        <a:bodyPr/>
        <a:lstStyle/>
        <a:p>
          <a:endParaRPr lang="pt-BR"/>
        </a:p>
      </dgm:t>
    </dgm:pt>
    <dgm:pt modelId="{5CEF82B9-6DD7-4265-8377-94C0CD151274}" type="pres">
      <dgm:prSet presAssocID="{018BE024-8CC4-41E7-B5A9-DC442756CBA8}" presName="conn" presStyleLbl="parChTrans1D2" presStyleIdx="0" presStyleCnt="1"/>
      <dgm:spPr/>
      <dgm:t>
        <a:bodyPr/>
        <a:lstStyle/>
        <a:p>
          <a:endParaRPr lang="pt-BR"/>
        </a:p>
      </dgm:t>
    </dgm:pt>
    <dgm:pt modelId="{CEB4BD3C-163E-4888-AFC1-CF1F52D3042E}" type="pres">
      <dgm:prSet presAssocID="{018BE024-8CC4-41E7-B5A9-DC442756CBA8}" presName="extraNode" presStyleLbl="node1" presStyleIdx="0" presStyleCnt="5"/>
      <dgm:spPr/>
      <dgm:t>
        <a:bodyPr/>
        <a:lstStyle/>
        <a:p>
          <a:endParaRPr lang="pt-BR"/>
        </a:p>
      </dgm:t>
    </dgm:pt>
    <dgm:pt modelId="{C271D2E7-4A3F-4645-A981-9B92100A15DC}" type="pres">
      <dgm:prSet presAssocID="{018BE024-8CC4-41E7-B5A9-DC442756CBA8}" presName="dstNode" presStyleLbl="node1" presStyleIdx="0" presStyleCnt="5"/>
      <dgm:spPr/>
      <dgm:t>
        <a:bodyPr/>
        <a:lstStyle/>
        <a:p>
          <a:endParaRPr lang="pt-BR"/>
        </a:p>
      </dgm:t>
    </dgm:pt>
    <dgm:pt modelId="{39A4489F-1F94-49C5-9D89-29C8FCAEC724}" type="pres">
      <dgm:prSet presAssocID="{CB7E497A-2E2A-467B-ADCE-A030786437C1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E4DF1-747C-4960-8712-5929DA7303CE}" type="pres">
      <dgm:prSet presAssocID="{CB7E497A-2E2A-467B-ADCE-A030786437C1}" presName="accent_1" presStyleCnt="0"/>
      <dgm:spPr/>
      <dgm:t>
        <a:bodyPr/>
        <a:lstStyle/>
        <a:p>
          <a:endParaRPr lang="pt-BR"/>
        </a:p>
      </dgm:t>
    </dgm:pt>
    <dgm:pt modelId="{C8C18ECF-BE23-4985-B589-B80A0FAB3B50}" type="pres">
      <dgm:prSet presAssocID="{CB7E497A-2E2A-467B-ADCE-A030786437C1}" presName="accentRepeatNode" presStyleLbl="solidFgAcc1" presStyleIdx="0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59CD09B6-17F1-425A-A622-B0DB879D2156}" type="pres">
      <dgm:prSet presAssocID="{D6CB5EAF-875D-400E-B7A1-5A77749DCCB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4CE851-41AE-4974-A03D-F455FDBAB773}" type="pres">
      <dgm:prSet presAssocID="{D6CB5EAF-875D-400E-B7A1-5A77749DCCBC}" presName="accent_2" presStyleCnt="0"/>
      <dgm:spPr/>
      <dgm:t>
        <a:bodyPr/>
        <a:lstStyle/>
        <a:p>
          <a:endParaRPr lang="pt-BR"/>
        </a:p>
      </dgm:t>
    </dgm:pt>
    <dgm:pt modelId="{78C4C587-9CE5-429D-B129-C27B523C0837}" type="pres">
      <dgm:prSet presAssocID="{D6CB5EAF-875D-400E-B7A1-5A77749DCCBC}" presName="accentRepeatNode" presStyleLbl="solidFgAcc1" presStyleIdx="1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874DF154-774F-426E-AA5A-F54DE3C6922B}" type="pres">
      <dgm:prSet presAssocID="{E46181E2-1696-4BE7-ACAF-D1CD08FDC18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EC92C6-EB04-4F80-BBD5-6EC397A66033}" type="pres">
      <dgm:prSet presAssocID="{E46181E2-1696-4BE7-ACAF-D1CD08FDC182}" presName="accent_3" presStyleCnt="0"/>
      <dgm:spPr/>
      <dgm:t>
        <a:bodyPr/>
        <a:lstStyle/>
        <a:p>
          <a:endParaRPr lang="pt-BR"/>
        </a:p>
      </dgm:t>
    </dgm:pt>
    <dgm:pt modelId="{E40D104C-643E-4910-BF06-D806A0312D34}" type="pres">
      <dgm:prSet presAssocID="{E46181E2-1696-4BE7-ACAF-D1CD08FDC182}" presName="accentRepeatNode" presStyleLbl="solidFgAcc1" presStyleIdx="2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2CA3E1A4-1FA4-470B-AE56-EF1107AF10A8}" type="pres">
      <dgm:prSet presAssocID="{BE999581-3C9A-43AC-B52E-5494E2FA5B4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461B69-5410-4EFC-A09F-9D76EC824132}" type="pres">
      <dgm:prSet presAssocID="{BE999581-3C9A-43AC-B52E-5494E2FA5B4D}" presName="accent_4" presStyleCnt="0"/>
      <dgm:spPr/>
    </dgm:pt>
    <dgm:pt modelId="{E4EB85FF-944C-4719-8FA0-3E533054A7F5}" type="pres">
      <dgm:prSet presAssocID="{BE999581-3C9A-43AC-B52E-5494E2FA5B4D}" presName="accentRepeatNode" presStyleLbl="solidFgAcc1" presStyleIdx="3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07ED59BD-1A0D-492E-86F4-46BF171C5415}" type="pres">
      <dgm:prSet presAssocID="{61D408BA-8D26-47C0-8AE7-DC0CF5C5A32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85DE4-059F-4EFB-9C77-94823EE74B7A}" type="pres">
      <dgm:prSet presAssocID="{61D408BA-8D26-47C0-8AE7-DC0CF5C5A326}" presName="accent_5" presStyleCnt="0"/>
      <dgm:spPr/>
    </dgm:pt>
    <dgm:pt modelId="{A92EBB70-8AEC-4856-A9C5-6081F2ECB638}" type="pres">
      <dgm:prSet presAssocID="{61D408BA-8D26-47C0-8AE7-DC0CF5C5A326}" presName="accentRepeatNode" presStyleLbl="solidFgAcc1" presStyleIdx="4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</dgm:ptLst>
  <dgm:cxnLst>
    <dgm:cxn modelId="{FF2418BA-5409-43B6-A5F5-39310F9BB039}" srcId="{018BE024-8CC4-41E7-B5A9-DC442756CBA8}" destId="{CB7E497A-2E2A-467B-ADCE-A030786437C1}" srcOrd="0" destOrd="0" parTransId="{C2442455-303E-4389-A78A-9C6D1FD1942E}" sibTransId="{BC6AF005-416D-42DD-B4E1-ABD26C4247F8}"/>
    <dgm:cxn modelId="{F5E1724E-849F-4F5D-9D94-A82E242B3E7F}" type="presOf" srcId="{E46181E2-1696-4BE7-ACAF-D1CD08FDC182}" destId="{874DF154-774F-426E-AA5A-F54DE3C6922B}" srcOrd="0" destOrd="0" presId="urn:microsoft.com/office/officeart/2008/layout/VerticalCurvedList"/>
    <dgm:cxn modelId="{895BD874-BF4E-47B7-BB50-B5C0DE0ADD16}" type="presOf" srcId="{BE999581-3C9A-43AC-B52E-5494E2FA5B4D}" destId="{2CA3E1A4-1FA4-470B-AE56-EF1107AF10A8}" srcOrd="0" destOrd="0" presId="urn:microsoft.com/office/officeart/2008/layout/VerticalCurvedList"/>
    <dgm:cxn modelId="{15623802-63A8-42D3-B4C5-BB75A66F4749}" srcId="{018BE024-8CC4-41E7-B5A9-DC442756CBA8}" destId="{D6CB5EAF-875D-400E-B7A1-5A77749DCCBC}" srcOrd="1" destOrd="0" parTransId="{EAC3BF6A-9D56-4FDE-A807-F6973C8BB516}" sibTransId="{A0527C44-671F-4BFB-B9E4-97DC3F326C7C}"/>
    <dgm:cxn modelId="{C956FB14-9443-43EB-AC44-DC49FA4A9D1C}" srcId="{018BE024-8CC4-41E7-B5A9-DC442756CBA8}" destId="{BE999581-3C9A-43AC-B52E-5494E2FA5B4D}" srcOrd="3" destOrd="0" parTransId="{C6977A22-A4F3-458D-9279-3B5449141EF8}" sibTransId="{8C03C2CB-192A-41BB-BC85-04004EB45718}"/>
    <dgm:cxn modelId="{53CA7157-22D1-4AF4-B514-B3B65244D14D}" type="presOf" srcId="{CB7E497A-2E2A-467B-ADCE-A030786437C1}" destId="{39A4489F-1F94-49C5-9D89-29C8FCAEC724}" srcOrd="0" destOrd="0" presId="urn:microsoft.com/office/officeart/2008/layout/VerticalCurvedList"/>
    <dgm:cxn modelId="{103B89FF-FDED-444B-9F11-9C216BDDB827}" type="presOf" srcId="{018BE024-8CC4-41E7-B5A9-DC442756CBA8}" destId="{AF355B5C-E936-4FB7-819A-12534EB5A63A}" srcOrd="0" destOrd="0" presId="urn:microsoft.com/office/officeart/2008/layout/VerticalCurvedList"/>
    <dgm:cxn modelId="{3722FBCB-529B-4C55-B606-37C7C8375FD3}" srcId="{018BE024-8CC4-41E7-B5A9-DC442756CBA8}" destId="{E46181E2-1696-4BE7-ACAF-D1CD08FDC182}" srcOrd="2" destOrd="0" parTransId="{17289BEF-8087-4959-938C-E739A798930A}" sibTransId="{39DF07DB-6CC6-48CA-9B0C-F1C61913C279}"/>
    <dgm:cxn modelId="{6F8DCF73-7C26-4E54-BAEA-5ABAB2CFF47A}" type="presOf" srcId="{BC6AF005-416D-42DD-B4E1-ABD26C4247F8}" destId="{5CEF82B9-6DD7-4265-8377-94C0CD151274}" srcOrd="0" destOrd="0" presId="urn:microsoft.com/office/officeart/2008/layout/VerticalCurvedList"/>
    <dgm:cxn modelId="{AD91F5B2-47F8-42D0-B399-E0FC89416375}" type="presOf" srcId="{D6CB5EAF-875D-400E-B7A1-5A77749DCCBC}" destId="{59CD09B6-17F1-425A-A622-B0DB879D2156}" srcOrd="0" destOrd="0" presId="urn:microsoft.com/office/officeart/2008/layout/VerticalCurvedList"/>
    <dgm:cxn modelId="{9075EBF8-47D5-4191-A8FD-57CBF59A60BC}" srcId="{018BE024-8CC4-41E7-B5A9-DC442756CBA8}" destId="{61D408BA-8D26-47C0-8AE7-DC0CF5C5A326}" srcOrd="4" destOrd="0" parTransId="{3DDF10F5-A684-44FB-B895-4E6663C48AFF}" sibTransId="{01417064-1583-468E-8149-C5295DBFBA49}"/>
    <dgm:cxn modelId="{EB074ECE-2C48-4CDF-BC85-8189731CEBDA}" type="presOf" srcId="{61D408BA-8D26-47C0-8AE7-DC0CF5C5A326}" destId="{07ED59BD-1A0D-492E-86F4-46BF171C5415}" srcOrd="0" destOrd="0" presId="urn:microsoft.com/office/officeart/2008/layout/VerticalCurvedList"/>
    <dgm:cxn modelId="{B1BF7E22-5CBC-4B6A-9931-610F760D80A0}" type="presParOf" srcId="{AF355B5C-E936-4FB7-819A-12534EB5A63A}" destId="{716B9A52-A570-4723-A62F-88F23D485506}" srcOrd="0" destOrd="0" presId="urn:microsoft.com/office/officeart/2008/layout/VerticalCurvedList"/>
    <dgm:cxn modelId="{C762EAE3-7FE5-4389-9D31-2D689832CD6F}" type="presParOf" srcId="{716B9A52-A570-4723-A62F-88F23D485506}" destId="{28EB28C4-0A0B-4AD7-80F7-F46318CDF353}" srcOrd="0" destOrd="0" presId="urn:microsoft.com/office/officeart/2008/layout/VerticalCurvedList"/>
    <dgm:cxn modelId="{986E36E3-79B0-409D-982D-4E6D536679FA}" type="presParOf" srcId="{28EB28C4-0A0B-4AD7-80F7-F46318CDF353}" destId="{648D22EE-3B0D-406D-999D-2982D4FB14BD}" srcOrd="0" destOrd="0" presId="urn:microsoft.com/office/officeart/2008/layout/VerticalCurvedList"/>
    <dgm:cxn modelId="{FB4D0CF4-E0BF-4071-9822-D4DFD9704A5D}" type="presParOf" srcId="{28EB28C4-0A0B-4AD7-80F7-F46318CDF353}" destId="{5CEF82B9-6DD7-4265-8377-94C0CD151274}" srcOrd="1" destOrd="0" presId="urn:microsoft.com/office/officeart/2008/layout/VerticalCurvedList"/>
    <dgm:cxn modelId="{853CADB9-94F4-4D20-BD9A-66FA74576500}" type="presParOf" srcId="{28EB28C4-0A0B-4AD7-80F7-F46318CDF353}" destId="{CEB4BD3C-163E-4888-AFC1-CF1F52D3042E}" srcOrd="2" destOrd="0" presId="urn:microsoft.com/office/officeart/2008/layout/VerticalCurvedList"/>
    <dgm:cxn modelId="{947AB9C2-3981-43B5-ACB2-F160CEC74A3D}" type="presParOf" srcId="{28EB28C4-0A0B-4AD7-80F7-F46318CDF353}" destId="{C271D2E7-4A3F-4645-A981-9B92100A15DC}" srcOrd="3" destOrd="0" presId="urn:microsoft.com/office/officeart/2008/layout/VerticalCurvedList"/>
    <dgm:cxn modelId="{B4EACBDB-EEBE-43A2-99AE-219FD92F103F}" type="presParOf" srcId="{716B9A52-A570-4723-A62F-88F23D485506}" destId="{39A4489F-1F94-49C5-9D89-29C8FCAEC724}" srcOrd="1" destOrd="0" presId="urn:microsoft.com/office/officeart/2008/layout/VerticalCurvedList"/>
    <dgm:cxn modelId="{28D8ABE4-D5C8-4044-BD89-2EEA9741FCD7}" type="presParOf" srcId="{716B9A52-A570-4723-A62F-88F23D485506}" destId="{98CE4DF1-747C-4960-8712-5929DA7303CE}" srcOrd="2" destOrd="0" presId="urn:microsoft.com/office/officeart/2008/layout/VerticalCurvedList"/>
    <dgm:cxn modelId="{A5AE0146-DB76-4DAB-A7ED-A85209E03511}" type="presParOf" srcId="{98CE4DF1-747C-4960-8712-5929DA7303CE}" destId="{C8C18ECF-BE23-4985-B589-B80A0FAB3B50}" srcOrd="0" destOrd="0" presId="urn:microsoft.com/office/officeart/2008/layout/VerticalCurvedList"/>
    <dgm:cxn modelId="{D9484664-4E46-4EC9-A7F2-8BE9D090553D}" type="presParOf" srcId="{716B9A52-A570-4723-A62F-88F23D485506}" destId="{59CD09B6-17F1-425A-A622-B0DB879D2156}" srcOrd="3" destOrd="0" presId="urn:microsoft.com/office/officeart/2008/layout/VerticalCurvedList"/>
    <dgm:cxn modelId="{D08C3CF7-B6F0-4AB6-AF4E-D9859EDF8EA9}" type="presParOf" srcId="{716B9A52-A570-4723-A62F-88F23D485506}" destId="{1A4CE851-41AE-4974-A03D-F455FDBAB773}" srcOrd="4" destOrd="0" presId="urn:microsoft.com/office/officeart/2008/layout/VerticalCurvedList"/>
    <dgm:cxn modelId="{17295BF3-CF9F-4E56-8769-69E32648E389}" type="presParOf" srcId="{1A4CE851-41AE-4974-A03D-F455FDBAB773}" destId="{78C4C587-9CE5-429D-B129-C27B523C0837}" srcOrd="0" destOrd="0" presId="urn:microsoft.com/office/officeart/2008/layout/VerticalCurvedList"/>
    <dgm:cxn modelId="{34A3D6E5-B1E3-4C7D-A3A8-0E6A6987F671}" type="presParOf" srcId="{716B9A52-A570-4723-A62F-88F23D485506}" destId="{874DF154-774F-426E-AA5A-F54DE3C6922B}" srcOrd="5" destOrd="0" presId="urn:microsoft.com/office/officeart/2008/layout/VerticalCurvedList"/>
    <dgm:cxn modelId="{6C401D6E-293B-44C4-98CA-A9CF7C6869C0}" type="presParOf" srcId="{716B9A52-A570-4723-A62F-88F23D485506}" destId="{8FEC92C6-EB04-4F80-BBD5-6EC397A66033}" srcOrd="6" destOrd="0" presId="urn:microsoft.com/office/officeart/2008/layout/VerticalCurvedList"/>
    <dgm:cxn modelId="{489A08D9-3D1C-4A89-8F6A-0484A8CFA31D}" type="presParOf" srcId="{8FEC92C6-EB04-4F80-BBD5-6EC397A66033}" destId="{E40D104C-643E-4910-BF06-D806A0312D34}" srcOrd="0" destOrd="0" presId="urn:microsoft.com/office/officeart/2008/layout/VerticalCurvedList"/>
    <dgm:cxn modelId="{342EDE58-AB85-4D34-A695-3B5BB0CB116C}" type="presParOf" srcId="{716B9A52-A570-4723-A62F-88F23D485506}" destId="{2CA3E1A4-1FA4-470B-AE56-EF1107AF10A8}" srcOrd="7" destOrd="0" presId="urn:microsoft.com/office/officeart/2008/layout/VerticalCurvedList"/>
    <dgm:cxn modelId="{D07122BF-D649-43E3-A4DF-F844757A93E6}" type="presParOf" srcId="{716B9A52-A570-4723-A62F-88F23D485506}" destId="{8F461B69-5410-4EFC-A09F-9D76EC824132}" srcOrd="8" destOrd="0" presId="urn:microsoft.com/office/officeart/2008/layout/VerticalCurvedList"/>
    <dgm:cxn modelId="{DA2B5686-3049-41D5-BF58-0FD89F08D6FB}" type="presParOf" srcId="{8F461B69-5410-4EFC-A09F-9D76EC824132}" destId="{E4EB85FF-944C-4719-8FA0-3E533054A7F5}" srcOrd="0" destOrd="0" presId="urn:microsoft.com/office/officeart/2008/layout/VerticalCurvedList"/>
    <dgm:cxn modelId="{E8241DAD-714A-4DC1-BD35-FDE4A14748FC}" type="presParOf" srcId="{716B9A52-A570-4723-A62F-88F23D485506}" destId="{07ED59BD-1A0D-492E-86F4-46BF171C5415}" srcOrd="9" destOrd="0" presId="urn:microsoft.com/office/officeart/2008/layout/VerticalCurvedList"/>
    <dgm:cxn modelId="{EE9FDECF-95B6-4B4D-AA7E-856651003F2C}" type="presParOf" srcId="{716B9A52-A570-4723-A62F-88F23D485506}" destId="{09E85DE4-059F-4EFB-9C77-94823EE74B7A}" srcOrd="10" destOrd="0" presId="urn:microsoft.com/office/officeart/2008/layout/VerticalCurvedList"/>
    <dgm:cxn modelId="{A4CCC372-3DE8-4B60-BFF1-BD2AD648086A}" type="presParOf" srcId="{09E85DE4-059F-4EFB-9C77-94823EE74B7A}" destId="{A92EBB70-8AEC-4856-A9C5-6081F2ECB638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A7FB2-B0BD-4DAE-B988-BE67F18F9869}">
      <dsp:nvSpPr>
        <dsp:cNvPr id="0" name=""/>
        <dsp:cNvSpPr/>
      </dsp:nvSpPr>
      <dsp:spPr>
        <a:xfrm>
          <a:off x="2621328" y="11864"/>
          <a:ext cx="2713373" cy="1708995"/>
        </a:xfrm>
        <a:prstGeom prst="trapezoid">
          <a:avLst>
            <a:gd name="adj" fmla="val 78655"/>
          </a:avLst>
        </a:prstGeom>
        <a:solidFill>
          <a:srgbClr val="41646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pt-BR" sz="2400" b="1" kern="1200" dirty="0" smtClean="0"/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pt-BR" sz="2400" b="1" kern="1200" dirty="0" smtClean="0">
            <a:solidFill>
              <a:schemeClr val="bg1"/>
            </a:solidFill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Previdência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Complementar</a:t>
          </a:r>
          <a:endParaRPr lang="pt-BR" sz="2400" b="1" kern="1200" dirty="0">
            <a:solidFill>
              <a:schemeClr val="bg1"/>
            </a:solidFill>
          </a:endParaRPr>
        </a:p>
      </dsp:txBody>
      <dsp:txXfrm>
        <a:off x="2621328" y="11864"/>
        <a:ext cx="2713373" cy="1708995"/>
      </dsp:txXfrm>
    </dsp:sp>
    <dsp:sp modelId="{CE8FB4A0-3678-413A-91F8-EC42E30BCA24}">
      <dsp:nvSpPr>
        <dsp:cNvPr id="0" name=""/>
        <dsp:cNvSpPr/>
      </dsp:nvSpPr>
      <dsp:spPr>
        <a:xfrm>
          <a:off x="1314011" y="1708995"/>
          <a:ext cx="5340104" cy="1678117"/>
        </a:xfrm>
        <a:prstGeom prst="trapezoid">
          <a:avLst>
            <a:gd name="adj" fmla="val 78655"/>
          </a:avLst>
        </a:prstGeom>
        <a:solidFill>
          <a:srgbClr val="C1DAE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41646C"/>
              </a:solidFill>
            </a:rPr>
            <a:t>Regime Próprios dos Servidores Públicos - RPPS</a:t>
          </a:r>
          <a:endParaRPr lang="pt-BR" sz="2400" b="1" kern="1200" dirty="0">
            <a:solidFill>
              <a:srgbClr val="41646C"/>
            </a:solidFill>
          </a:endParaRPr>
        </a:p>
      </dsp:txBody>
      <dsp:txXfrm>
        <a:off x="2248529" y="1708995"/>
        <a:ext cx="3471067" cy="1678117"/>
      </dsp:txXfrm>
    </dsp:sp>
    <dsp:sp modelId="{A08C3545-C26D-4C9E-96D3-B3387C74EDD2}">
      <dsp:nvSpPr>
        <dsp:cNvPr id="0" name=""/>
        <dsp:cNvSpPr/>
      </dsp:nvSpPr>
      <dsp:spPr>
        <a:xfrm>
          <a:off x="0" y="3387113"/>
          <a:ext cx="7968127" cy="1678117"/>
        </a:xfrm>
        <a:prstGeom prst="trapezoid">
          <a:avLst>
            <a:gd name="adj" fmla="val 78655"/>
          </a:avLst>
        </a:prstGeom>
        <a:solidFill>
          <a:srgbClr val="60929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Regime Geral de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Previdência Social - RGPS</a:t>
          </a:r>
          <a:endParaRPr lang="pt-BR" sz="2400" b="1" kern="1200" dirty="0">
            <a:solidFill>
              <a:schemeClr val="bg1"/>
            </a:solidFill>
          </a:endParaRPr>
        </a:p>
      </dsp:txBody>
      <dsp:txXfrm>
        <a:off x="1394422" y="3387113"/>
        <a:ext cx="5179282" cy="16781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F82B9-6DD7-4265-8377-94C0CD151274}">
      <dsp:nvSpPr>
        <dsp:cNvPr id="0" name=""/>
        <dsp:cNvSpPr/>
      </dsp:nvSpPr>
      <dsp:spPr>
        <a:xfrm>
          <a:off x="-6103361" y="-933819"/>
          <a:ext cx="7265429" cy="7265429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12700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4489F-1F94-49C5-9D89-29C8FCAEC724}">
      <dsp:nvSpPr>
        <dsp:cNvPr id="0" name=""/>
        <dsp:cNvSpPr/>
      </dsp:nvSpPr>
      <dsp:spPr>
        <a:xfrm>
          <a:off x="507788" y="337253"/>
          <a:ext cx="10117075" cy="674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73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41646C"/>
              </a:solidFill>
              <a:latin typeface="+mn-lt"/>
            </a:rPr>
            <a:t>Planos geridos por Entidades de Previdência Complementar Fechada – EFPC (privadas)</a:t>
          </a:r>
          <a:endParaRPr lang="pt-BR" sz="2000" b="1" kern="1200" dirty="0">
            <a:solidFill>
              <a:srgbClr val="41646C"/>
            </a:solidFill>
          </a:endParaRPr>
        </a:p>
      </dsp:txBody>
      <dsp:txXfrm>
        <a:off x="507788" y="337253"/>
        <a:ext cx="10117075" cy="674939"/>
      </dsp:txXfrm>
    </dsp:sp>
    <dsp:sp modelId="{C8C18ECF-BE23-4985-B589-B80A0FAB3B50}">
      <dsp:nvSpPr>
        <dsp:cNvPr id="0" name=""/>
        <dsp:cNvSpPr/>
      </dsp:nvSpPr>
      <dsp:spPr>
        <a:xfrm>
          <a:off x="85951" y="252886"/>
          <a:ext cx="843674" cy="843674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D09B6-17F1-425A-A622-B0DB879D2156}">
      <dsp:nvSpPr>
        <dsp:cNvPr id="0" name=""/>
        <dsp:cNvSpPr/>
      </dsp:nvSpPr>
      <dsp:spPr>
        <a:xfrm>
          <a:off x="991430" y="1349339"/>
          <a:ext cx="9633433" cy="674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73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41646C"/>
              </a:solidFill>
              <a:latin typeface="+mn-lt"/>
            </a:rPr>
            <a:t>Desvinculados do contrato de trabalho</a:t>
          </a:r>
          <a:endParaRPr lang="pt-BR" sz="2000" b="1" kern="1200" dirty="0">
            <a:solidFill>
              <a:srgbClr val="41646C"/>
            </a:solidFill>
          </a:endParaRPr>
        </a:p>
      </dsp:txBody>
      <dsp:txXfrm>
        <a:off x="991430" y="1349339"/>
        <a:ext cx="9633433" cy="674939"/>
      </dsp:txXfrm>
    </dsp:sp>
    <dsp:sp modelId="{78C4C587-9CE5-429D-B129-C27B523C0837}">
      <dsp:nvSpPr>
        <dsp:cNvPr id="0" name=""/>
        <dsp:cNvSpPr/>
      </dsp:nvSpPr>
      <dsp:spPr>
        <a:xfrm>
          <a:off x="569593" y="1264972"/>
          <a:ext cx="843674" cy="843674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DF154-774F-426E-AA5A-F54DE3C6922B}">
      <dsp:nvSpPr>
        <dsp:cNvPr id="0" name=""/>
        <dsp:cNvSpPr/>
      </dsp:nvSpPr>
      <dsp:spPr>
        <a:xfrm>
          <a:off x="1139869" y="2361425"/>
          <a:ext cx="9484993" cy="674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73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41646C"/>
              </a:solidFill>
              <a:latin typeface="+mn-lt"/>
            </a:rPr>
            <a:t>Estabelecidos pelo empregador aos empregados ou por associações profissionais/sindicatos para seus afiliados</a:t>
          </a:r>
          <a:endParaRPr lang="pt-BR" sz="2000" b="1" kern="1200" dirty="0">
            <a:solidFill>
              <a:srgbClr val="41646C"/>
            </a:solidFill>
          </a:endParaRPr>
        </a:p>
      </dsp:txBody>
      <dsp:txXfrm>
        <a:off x="1139869" y="2361425"/>
        <a:ext cx="9484993" cy="674939"/>
      </dsp:txXfrm>
    </dsp:sp>
    <dsp:sp modelId="{E40D104C-643E-4910-BF06-D806A0312D34}">
      <dsp:nvSpPr>
        <dsp:cNvPr id="0" name=""/>
        <dsp:cNvSpPr/>
      </dsp:nvSpPr>
      <dsp:spPr>
        <a:xfrm>
          <a:off x="718032" y="2277057"/>
          <a:ext cx="843674" cy="843674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3E1A4-1FA4-470B-AE56-EF1107AF10A8}">
      <dsp:nvSpPr>
        <dsp:cNvPr id="0" name=""/>
        <dsp:cNvSpPr/>
      </dsp:nvSpPr>
      <dsp:spPr>
        <a:xfrm>
          <a:off x="991430" y="3373510"/>
          <a:ext cx="9633433" cy="674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73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2000" b="1" kern="1200" dirty="0">
            <a:solidFill>
              <a:srgbClr val="41646C"/>
            </a:solidFill>
          </a:endParaRPr>
        </a:p>
      </dsp:txBody>
      <dsp:txXfrm>
        <a:off x="991430" y="3373510"/>
        <a:ext cx="9633433" cy="674939"/>
      </dsp:txXfrm>
    </dsp:sp>
    <dsp:sp modelId="{E4EB85FF-944C-4719-8FA0-3E533054A7F5}">
      <dsp:nvSpPr>
        <dsp:cNvPr id="0" name=""/>
        <dsp:cNvSpPr/>
      </dsp:nvSpPr>
      <dsp:spPr>
        <a:xfrm>
          <a:off x="569593" y="3289143"/>
          <a:ext cx="843674" cy="843674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ED59BD-1A0D-492E-86F4-46BF171C5415}">
      <dsp:nvSpPr>
        <dsp:cNvPr id="0" name=""/>
        <dsp:cNvSpPr/>
      </dsp:nvSpPr>
      <dsp:spPr>
        <a:xfrm>
          <a:off x="507788" y="4385596"/>
          <a:ext cx="10117075" cy="6749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573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b="1" kern="1200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2000" b="1" kern="1200" dirty="0">
            <a:solidFill>
              <a:srgbClr val="41646C"/>
            </a:solidFill>
            <a:latin typeface="+mn-lt"/>
          </a:endParaRPr>
        </a:p>
      </dsp:txBody>
      <dsp:txXfrm>
        <a:off x="507788" y="4385596"/>
        <a:ext cx="10117075" cy="674939"/>
      </dsp:txXfrm>
    </dsp:sp>
    <dsp:sp modelId="{A92EBB70-8AEC-4856-A9C5-6081F2ECB638}">
      <dsp:nvSpPr>
        <dsp:cNvPr id="0" name=""/>
        <dsp:cNvSpPr/>
      </dsp:nvSpPr>
      <dsp:spPr>
        <a:xfrm>
          <a:off x="85951" y="4301228"/>
          <a:ext cx="843674" cy="843674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0.94104</cdr:y>
    </cdr:from>
    <cdr:to>
      <cdr:x>0.10013</cdr:x>
      <cdr:y>0.9962</cdr:y>
    </cdr:to>
    <cdr:sp macro="" textlink="">
      <cdr:nvSpPr>
        <cdr:cNvPr id="2" name="CaixaDeTexto 4"/>
        <cdr:cNvSpPr txBox="1"/>
      </cdr:nvSpPr>
      <cdr:spPr>
        <a:xfrm xmlns:a="http://schemas.openxmlformats.org/drawingml/2006/main">
          <a:off x="0" y="5250997"/>
          <a:ext cx="117151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400" b="1" dirty="0">
              <a:solidFill>
                <a:srgbClr val="41646C"/>
              </a:solidFill>
            </a:rPr>
            <a:t>Fonte: </a:t>
          </a:r>
          <a:r>
            <a:rPr lang="pt-BR" sz="1400" b="1" dirty="0" smtClean="0">
              <a:solidFill>
                <a:srgbClr val="41646C"/>
              </a:solidFill>
            </a:rPr>
            <a:t>Previc</a:t>
          </a:r>
        </a:p>
      </cdr:txBody>
    </cdr:sp>
  </cdr:relSizeAnchor>
  <cdr:relSizeAnchor xmlns:cdr="http://schemas.openxmlformats.org/drawingml/2006/chartDrawing">
    <cdr:from>
      <cdr:x>0.40162</cdr:x>
      <cdr:y>0.85721</cdr:y>
    </cdr:from>
    <cdr:to>
      <cdr:x>0.51412</cdr:x>
      <cdr:y>0.98567</cdr:y>
    </cdr:to>
    <cdr:sp macro="" textlink="">
      <cdr:nvSpPr>
        <cdr:cNvPr id="3" name="CaixaDeTexto 6"/>
        <cdr:cNvSpPr txBox="1"/>
      </cdr:nvSpPr>
      <cdr:spPr>
        <a:xfrm xmlns:a="http://schemas.openxmlformats.org/drawingml/2006/main">
          <a:off x="4699000" y="4377119"/>
          <a:ext cx="1316181" cy="6559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b="1">
              <a:solidFill>
                <a:srgbClr val="41646C"/>
              </a:solidFill>
            </a:rPr>
            <a:t>Resolução 3121/2003</a:t>
          </a:r>
        </a:p>
      </cdr:txBody>
    </cdr:sp>
  </cdr:relSizeAnchor>
  <cdr:relSizeAnchor xmlns:cdr="http://schemas.openxmlformats.org/drawingml/2006/chartDrawing">
    <cdr:from>
      <cdr:x>0.51834</cdr:x>
      <cdr:y>0.85721</cdr:y>
    </cdr:from>
    <cdr:to>
      <cdr:x>0.63084</cdr:x>
      <cdr:y>0.98567</cdr:y>
    </cdr:to>
    <cdr:sp macro="" textlink="">
      <cdr:nvSpPr>
        <cdr:cNvPr id="4" name="CaixaDeTexto 7"/>
        <cdr:cNvSpPr txBox="1"/>
      </cdr:nvSpPr>
      <cdr:spPr>
        <a:xfrm xmlns:a="http://schemas.openxmlformats.org/drawingml/2006/main">
          <a:off x="6064599" y="4377119"/>
          <a:ext cx="1316181" cy="6559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b="1">
              <a:solidFill>
                <a:srgbClr val="41646C"/>
              </a:solidFill>
            </a:rPr>
            <a:t>Resolução 3456/2007</a:t>
          </a:r>
        </a:p>
      </cdr:txBody>
    </cdr:sp>
  </cdr:relSizeAnchor>
  <cdr:relSizeAnchor xmlns:cdr="http://schemas.openxmlformats.org/drawingml/2006/chartDrawing">
    <cdr:from>
      <cdr:x>0.4481</cdr:x>
      <cdr:y>0.8153</cdr:y>
    </cdr:from>
    <cdr:to>
      <cdr:x>0.46764</cdr:x>
      <cdr:y>0.86465</cdr:y>
    </cdr:to>
    <cdr:sp macro="" textlink="">
      <cdr:nvSpPr>
        <cdr:cNvPr id="5" name="Seta para baixo 4"/>
        <cdr:cNvSpPr/>
      </cdr:nvSpPr>
      <cdr:spPr>
        <a:xfrm xmlns:a="http://schemas.openxmlformats.org/drawingml/2006/main">
          <a:off x="5242790" y="4163113"/>
          <a:ext cx="228600" cy="25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EE8EE"/>
        </a:solidFill>
        <a:ln xmlns:a="http://schemas.openxmlformats.org/drawingml/2006/main">
          <a:solidFill>
            <a:srgbClr val="41646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 sz="1800"/>
        </a:p>
      </cdr:txBody>
    </cdr:sp>
  </cdr:relSizeAnchor>
  <cdr:relSizeAnchor xmlns:cdr="http://schemas.openxmlformats.org/drawingml/2006/chartDrawing">
    <cdr:from>
      <cdr:x>0.62269</cdr:x>
      <cdr:y>0.85721</cdr:y>
    </cdr:from>
    <cdr:to>
      <cdr:x>0.73519</cdr:x>
      <cdr:y>0.98567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7285530" y="4377119"/>
          <a:ext cx="1316181" cy="65594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b="1">
              <a:solidFill>
                <a:srgbClr val="41646C"/>
              </a:solidFill>
            </a:rPr>
            <a:t>Resolução 3792/2009</a:t>
          </a:r>
        </a:p>
      </cdr:txBody>
    </cdr:sp>
  </cdr:relSizeAnchor>
  <cdr:relSizeAnchor xmlns:cdr="http://schemas.openxmlformats.org/drawingml/2006/chartDrawing">
    <cdr:from>
      <cdr:x>0.59576</cdr:x>
      <cdr:y>0.8153</cdr:y>
    </cdr:from>
    <cdr:to>
      <cdr:x>0.61529</cdr:x>
      <cdr:y>0.86465</cdr:y>
    </cdr:to>
    <cdr:sp macro="" textlink="">
      <cdr:nvSpPr>
        <cdr:cNvPr id="7" name="Seta para baixo 6"/>
        <cdr:cNvSpPr/>
      </cdr:nvSpPr>
      <cdr:spPr>
        <a:xfrm xmlns:a="http://schemas.openxmlformats.org/drawingml/2006/main">
          <a:off x="6970339" y="4163113"/>
          <a:ext cx="228600" cy="25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EE8EE"/>
        </a:solidFill>
        <a:ln xmlns:a="http://schemas.openxmlformats.org/drawingml/2006/main">
          <a:solidFill>
            <a:srgbClr val="41646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 sz="1800"/>
        </a:p>
      </cdr:txBody>
    </cdr:sp>
  </cdr:relSizeAnchor>
  <cdr:relSizeAnchor xmlns:cdr="http://schemas.openxmlformats.org/drawingml/2006/chartDrawing">
    <cdr:from>
      <cdr:x>0.78031</cdr:x>
      <cdr:y>0.83875</cdr:y>
    </cdr:from>
    <cdr:to>
      <cdr:x>0.9862</cdr:x>
      <cdr:y>0.99385</cdr:y>
    </cdr:to>
    <cdr:sp macro="" textlink="">
      <cdr:nvSpPr>
        <cdr:cNvPr id="8" name="Texto explicativo retangular com cantos arredondados 7"/>
        <cdr:cNvSpPr/>
      </cdr:nvSpPr>
      <cdr:spPr>
        <a:xfrm xmlns:a="http://schemas.openxmlformats.org/drawingml/2006/main">
          <a:off x="9129627" y="4282868"/>
          <a:ext cx="2408913" cy="792000"/>
        </a:xfrm>
        <a:prstGeom xmlns:a="http://schemas.openxmlformats.org/drawingml/2006/main" prst="wedgeRoundRectCallout">
          <a:avLst>
            <a:gd name="adj1" fmla="val -69580"/>
            <a:gd name="adj2" fmla="val 2699"/>
            <a:gd name="adj3" fmla="val 16667"/>
          </a:avLst>
        </a:prstGeom>
        <a:solidFill xmlns:a="http://schemas.openxmlformats.org/drawingml/2006/main">
          <a:srgbClr val="CEE8EE"/>
        </a:solidFill>
        <a:ln xmlns:a="http://schemas.openxmlformats.org/drawingml/2006/main">
          <a:solidFill>
            <a:srgbClr val="41646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1800" b="1" dirty="0">
              <a:solidFill>
                <a:srgbClr val="C00000"/>
              </a:solidFill>
            </a:rPr>
            <a:t>Alterações normativas sobre Gestão de Investimentos</a:t>
          </a:r>
        </a:p>
      </cdr:txBody>
    </cdr:sp>
  </cdr:relSizeAnchor>
  <cdr:relSizeAnchor xmlns:cdr="http://schemas.openxmlformats.org/drawingml/2006/chartDrawing">
    <cdr:from>
      <cdr:x>0.66917</cdr:x>
      <cdr:y>0.81205</cdr:y>
    </cdr:from>
    <cdr:to>
      <cdr:x>0.68871</cdr:x>
      <cdr:y>0.8614</cdr:y>
    </cdr:to>
    <cdr:sp macro="" textlink="">
      <cdr:nvSpPr>
        <cdr:cNvPr id="9" name="Seta para baixo 8"/>
        <cdr:cNvSpPr/>
      </cdr:nvSpPr>
      <cdr:spPr>
        <a:xfrm xmlns:a="http://schemas.openxmlformats.org/drawingml/2006/main">
          <a:off x="7829320" y="4146550"/>
          <a:ext cx="228600" cy="25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CEE8EE"/>
        </a:solidFill>
        <a:ln xmlns:a="http://schemas.openxmlformats.org/drawingml/2006/main">
          <a:solidFill>
            <a:srgbClr val="41646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pt-BR" sz="18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0.94574</cdr:y>
    </cdr:from>
    <cdr:to>
      <cdr:x>0.17731</cdr:x>
      <cdr:y>1</cdr:y>
    </cdr:to>
    <cdr:sp macro="" textlink="">
      <cdr:nvSpPr>
        <cdr:cNvPr id="4" name="Retângulo 3"/>
        <cdr:cNvSpPr/>
      </cdr:nvSpPr>
      <cdr:spPr>
        <a:xfrm xmlns:a="http://schemas.openxmlformats.org/drawingml/2006/main">
          <a:off x="0" y="4827801"/>
          <a:ext cx="2074511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200" b="1" dirty="0">
              <a:solidFill>
                <a:srgbClr val="41646C"/>
              </a:solidFill>
            </a:rPr>
            <a:t>Fonte: </a:t>
          </a:r>
          <a:r>
            <a:rPr lang="pt-BR" sz="1200" b="1" dirty="0" smtClean="0">
              <a:solidFill>
                <a:srgbClr val="41646C"/>
              </a:solidFill>
            </a:rPr>
            <a:t>Previc </a:t>
          </a:r>
          <a:r>
            <a:rPr lang="pt-BR" sz="1200" b="1" dirty="0">
              <a:solidFill>
                <a:srgbClr val="41646C"/>
              </a:solidFill>
            </a:rPr>
            <a:t>e Ipea</a:t>
          </a:r>
          <a:r>
            <a:rPr lang="pt-BR" sz="1200" b="1" dirty="0" smtClean="0">
              <a:solidFill>
                <a:srgbClr val="41646C"/>
              </a:solidFill>
            </a:rPr>
            <a:t>.</a:t>
          </a:r>
          <a:endParaRPr lang="pt-BR" sz="12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0.95691</cdr:x>
      <cdr:y>0.15168</cdr:y>
    </cdr:from>
    <cdr:to>
      <cdr:x>0.97645</cdr:x>
      <cdr:y>0.3103</cdr:y>
    </cdr:to>
    <cdr:sp macro="" textlink="">
      <cdr:nvSpPr>
        <cdr:cNvPr id="2" name="Seta para cima e para baixo 1"/>
        <cdr:cNvSpPr/>
      </cdr:nvSpPr>
      <cdr:spPr>
        <a:xfrm xmlns:a="http://schemas.openxmlformats.org/drawingml/2006/main">
          <a:off x="13264854" y="846364"/>
          <a:ext cx="270867" cy="885100"/>
        </a:xfrm>
        <a:prstGeom xmlns:a="http://schemas.openxmlformats.org/drawingml/2006/main" prst="upDownArrow">
          <a:avLst/>
        </a:prstGeom>
        <a:solidFill xmlns:a="http://schemas.openxmlformats.org/drawingml/2006/main">
          <a:srgbClr val="CEE8EE"/>
        </a:solidFill>
        <a:ln xmlns:a="http://schemas.openxmlformats.org/drawingml/2006/main" w="28575">
          <a:solidFill>
            <a:srgbClr val="41646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  <cdr:relSizeAnchor xmlns:cdr="http://schemas.openxmlformats.org/drawingml/2006/chartDrawing">
    <cdr:from>
      <cdr:x>0</cdr:x>
      <cdr:y>0.93855</cdr:y>
    </cdr:from>
    <cdr:to>
      <cdr:x>0.16119</cdr:x>
      <cdr:y>1</cdr:y>
    </cdr:to>
    <cdr:sp macro="" textlink="">
      <cdr:nvSpPr>
        <cdr:cNvPr id="3" name="CaixaDeTexto 1"/>
        <cdr:cNvSpPr txBox="1"/>
      </cdr:nvSpPr>
      <cdr:spPr>
        <a:xfrm xmlns:a="http://schemas.openxmlformats.org/drawingml/2006/main">
          <a:off x="0" y="5237100"/>
          <a:ext cx="1885950" cy="3429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BR" sz="1000" b="1" dirty="0">
              <a:solidFill>
                <a:srgbClr val="41646C"/>
              </a:solidFill>
            </a:rPr>
            <a:t>Fonte:</a:t>
          </a:r>
          <a:r>
            <a:rPr lang="pt-BR" sz="1000" b="1" baseline="0" dirty="0">
              <a:solidFill>
                <a:srgbClr val="41646C"/>
              </a:solidFill>
            </a:rPr>
            <a:t> Previc. Valores aproximados entre 1995 a 1998.</a:t>
          </a:r>
          <a:endParaRPr lang="pt-BR" sz="1000" b="1" dirty="0">
            <a:solidFill>
              <a:srgbClr val="41646C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862" y="1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0FEDB-7B9C-4976-98FF-4F09718B7178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273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862" y="9428273"/>
            <a:ext cx="2946275" cy="4983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5E3EE-8300-4782-9C3E-17522D8E45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6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61AD8D-7BEB-4E39-8EB0-A88F7A9F95BE}" type="datetimeFigureOut">
              <a:rPr lang="pt-BR" smtClean="0"/>
              <a:t>06/12/2016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04053B2-ED5C-4D60-BA65-AD68C940FE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033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7516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585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68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11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22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059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4053B2-ED5C-4D60-BA65-AD68C940FECF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4179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redondar Retângulo em um Canto Diagonal 14"/>
          <p:cNvSpPr/>
          <p:nvPr userDrawn="1"/>
        </p:nvSpPr>
        <p:spPr>
          <a:xfrm>
            <a:off x="-2" y="-16629"/>
            <a:ext cx="12192002" cy="6898915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edondar Retângulo em um Canto Diagonal 15"/>
          <p:cNvSpPr/>
          <p:nvPr userDrawn="1"/>
        </p:nvSpPr>
        <p:spPr>
          <a:xfrm>
            <a:off x="101599" y="130629"/>
            <a:ext cx="11977200" cy="6637258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Imagem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657" y="294387"/>
            <a:ext cx="2571921" cy="513304"/>
          </a:xfrm>
          <a:prstGeom prst="rect">
            <a:avLst/>
          </a:prstGeom>
        </p:spPr>
      </p:pic>
      <p:sp>
        <p:nvSpPr>
          <p:cNvPr id="9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44436" y="1815606"/>
            <a:ext cx="7861465" cy="24832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 b="1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250958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_Fim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4ACB6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rredondar Retângulo em um Canto Diagonal 3"/>
          <p:cNvSpPr/>
          <p:nvPr userDrawn="1"/>
        </p:nvSpPr>
        <p:spPr>
          <a:xfrm>
            <a:off x="-2" y="-16629"/>
            <a:ext cx="12192002" cy="6898915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rredondar Retângulo em um Canto Diagonal 4"/>
          <p:cNvSpPr/>
          <p:nvPr userDrawn="1"/>
        </p:nvSpPr>
        <p:spPr>
          <a:xfrm>
            <a:off x="101599" y="130629"/>
            <a:ext cx="11977200" cy="6637258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3657" y="294387"/>
            <a:ext cx="2571921" cy="513304"/>
          </a:xfrm>
          <a:prstGeom prst="rect">
            <a:avLst/>
          </a:prstGeom>
        </p:spPr>
      </p:pic>
      <p:sp>
        <p:nvSpPr>
          <p:cNvPr id="7" name="Retângulo 6"/>
          <p:cNvSpPr/>
          <p:nvPr userDrawn="1"/>
        </p:nvSpPr>
        <p:spPr>
          <a:xfrm>
            <a:off x="-11875" y="-16629"/>
            <a:ext cx="8186057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8" name="Retângulo 7"/>
          <p:cNvSpPr/>
          <p:nvPr userDrawn="1"/>
        </p:nvSpPr>
        <p:spPr>
          <a:xfrm>
            <a:off x="101600" y="121327"/>
            <a:ext cx="8461830" cy="3338284"/>
          </a:xfrm>
          <a:prstGeom prst="rect">
            <a:avLst/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63897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-11602" y="798286"/>
            <a:ext cx="12203602" cy="6059714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tângulo 8"/>
          <p:cNvSpPr/>
          <p:nvPr userDrawn="1"/>
        </p:nvSpPr>
        <p:spPr>
          <a:xfrm>
            <a:off x="101598" y="899886"/>
            <a:ext cx="11988802" cy="5851434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609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11563466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067119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á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7" name="Espaço Reservado para Conteúdo 7"/>
          <p:cNvSpPr>
            <a:spLocks noGrp="1"/>
          </p:cNvSpPr>
          <p:nvPr>
            <p:ph type="body" idx="13"/>
          </p:nvPr>
        </p:nvSpPr>
        <p:spPr>
          <a:xfrm>
            <a:off x="843725" y="1341911"/>
            <a:ext cx="7789637" cy="461950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endParaRPr lang="en-US" sz="3600" dirty="0">
              <a:solidFill>
                <a:srgbClr val="41646C"/>
              </a:solidFill>
              <a:latin typeface="Calibri" pitchFamily="34"/>
              <a:ea typeface="SimSun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05941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 e Título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3704" y="6391975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 b="1">
                <a:solidFill>
                  <a:srgbClr val="41646C"/>
                </a:solidFill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4839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55075" y="1825625"/>
            <a:ext cx="4208813" cy="41391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3704" y="6391975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 b="1">
                <a:solidFill>
                  <a:srgbClr val="41646C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idx="14"/>
          </p:nvPr>
        </p:nvSpPr>
        <p:spPr>
          <a:xfrm>
            <a:off x="5225142" y="1825625"/>
            <a:ext cx="6130245" cy="4139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41646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84746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201392" y="1721922"/>
            <a:ext cx="6153996" cy="4139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55023" y="1724890"/>
            <a:ext cx="4108863" cy="41361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9" name="Espaço Reservado para Número de Slide 5"/>
          <p:cNvSpPr txBox="1">
            <a:spLocks/>
          </p:cNvSpPr>
          <p:nvPr userDrawn="1"/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3704" y="6391975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 b="1"/>
            </a:lvl1pPr>
          </a:lstStyle>
          <a:p>
            <a:endParaRPr lang="pt-BR" dirty="0"/>
          </a:p>
        </p:txBody>
      </p:sp>
      <p:sp>
        <p:nvSpPr>
          <p:cNvPr id="12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30190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3704" y="6391975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 b="1">
                <a:solidFill>
                  <a:srgbClr val="41646C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9" name="Espaço Reservado para Texto 2"/>
          <p:cNvSpPr>
            <a:spLocks noGrp="1"/>
          </p:cNvSpPr>
          <p:nvPr>
            <p:ph type="body" idx="14"/>
          </p:nvPr>
        </p:nvSpPr>
        <p:spPr>
          <a:xfrm>
            <a:off x="2297174" y="1508166"/>
            <a:ext cx="7445252" cy="43938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ct val="0"/>
              </a:spcBef>
              <a:buNone/>
              <a:defRPr sz="28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endParaRPr lang="pt-BR" b="1" dirty="0">
              <a:ln w="1905"/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243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4164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4164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219544" y="6381749"/>
            <a:ext cx="870856" cy="365125"/>
          </a:xfrm>
          <a:prstGeom prst="rect">
            <a:avLst/>
          </a:prstGeom>
        </p:spPr>
        <p:txBody>
          <a:bodyPr anchor="ctr"/>
          <a:lstStyle>
            <a:lvl1pPr algn="r"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fld id="{F76EFBB1-AB41-4C54-B255-4448F25F145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3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3704" y="6391975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100" b="1">
                <a:solidFill>
                  <a:srgbClr val="41646C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61089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_Fim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solidFill>
              <a:srgbClr val="41646C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rredondar Retângulo em um Canto Diagonal 3"/>
          <p:cNvSpPr/>
          <p:nvPr userDrawn="1"/>
        </p:nvSpPr>
        <p:spPr>
          <a:xfrm>
            <a:off x="-2" y="798286"/>
            <a:ext cx="12192002" cy="6084000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rredondar Retângulo em um Canto Diagonal 4"/>
          <p:cNvSpPr/>
          <p:nvPr userDrawn="1"/>
        </p:nvSpPr>
        <p:spPr>
          <a:xfrm>
            <a:off x="101599" y="899887"/>
            <a:ext cx="11977200" cy="5868000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7" y="161806"/>
            <a:ext cx="2571921" cy="513304"/>
          </a:xfrm>
          <a:prstGeom prst="rect">
            <a:avLst/>
          </a:prstGeom>
        </p:spPr>
      </p:pic>
      <p:sp>
        <p:nvSpPr>
          <p:cNvPr id="7" name="Retângulo 6"/>
          <p:cNvSpPr/>
          <p:nvPr userDrawn="1"/>
        </p:nvSpPr>
        <p:spPr>
          <a:xfrm>
            <a:off x="-11602" y="798286"/>
            <a:ext cx="8186057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8" name="Retângulo 7"/>
          <p:cNvSpPr/>
          <p:nvPr userDrawn="1"/>
        </p:nvSpPr>
        <p:spPr>
          <a:xfrm>
            <a:off x="101599" y="899887"/>
            <a:ext cx="8461376" cy="3350427"/>
          </a:xfrm>
          <a:prstGeom prst="rect">
            <a:avLst/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86379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Arredondar Retângulo em um Canto Diagonal 25"/>
          <p:cNvSpPr/>
          <p:nvPr userDrawn="1"/>
        </p:nvSpPr>
        <p:spPr>
          <a:xfrm>
            <a:off x="-2" y="798286"/>
            <a:ext cx="12192002" cy="6084000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Arredondar Retângulo em um Canto Diagonal 26"/>
          <p:cNvSpPr/>
          <p:nvPr userDrawn="1"/>
        </p:nvSpPr>
        <p:spPr>
          <a:xfrm>
            <a:off x="101599" y="899887"/>
            <a:ext cx="11977200" cy="5868000"/>
          </a:xfrm>
          <a:prstGeom prst="round2DiagRect">
            <a:avLst>
              <a:gd name="adj1" fmla="val 42003"/>
              <a:gd name="adj2" fmla="val 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Imagem 2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7" y="161806"/>
            <a:ext cx="2571921" cy="513304"/>
          </a:xfrm>
          <a:prstGeom prst="rect">
            <a:avLst/>
          </a:prstGeom>
        </p:spPr>
      </p:pic>
      <p:sp>
        <p:nvSpPr>
          <p:cNvPr id="31" name="Retângulo 30"/>
          <p:cNvSpPr/>
          <p:nvPr userDrawn="1"/>
        </p:nvSpPr>
        <p:spPr>
          <a:xfrm>
            <a:off x="-11602" y="798286"/>
            <a:ext cx="9518460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tângulo 29"/>
          <p:cNvSpPr/>
          <p:nvPr userDrawn="1"/>
        </p:nvSpPr>
        <p:spPr>
          <a:xfrm>
            <a:off x="101598" y="899887"/>
            <a:ext cx="11466287" cy="3338284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447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73" r:id="rId2"/>
    <p:sldLayoutId id="2147483820" r:id="rId3"/>
    <p:sldLayoutId id="2147483774" r:id="rId4"/>
    <p:sldLayoutId id="2147483818" r:id="rId5"/>
    <p:sldLayoutId id="2147483776" r:id="rId6"/>
    <p:sldLayoutId id="2147483769" r:id="rId7"/>
    <p:sldLayoutId id="2147483772" r:id="rId8"/>
    <p:sldLayoutId id="2147483816" r:id="rId9"/>
    <p:sldLayoutId id="2147483817" r:id="rId10"/>
    <p:sldLayoutId id="214748382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13"/>
          <p:cNvSpPr>
            <a:spLocks noGrp="1"/>
          </p:cNvSpPr>
          <p:nvPr>
            <p:ph type="body" idx="1"/>
          </p:nvPr>
        </p:nvSpPr>
        <p:spPr>
          <a:xfrm>
            <a:off x="2165268" y="2187369"/>
            <a:ext cx="7861465" cy="2483262"/>
          </a:xfrm>
        </p:spPr>
        <p:txBody>
          <a:bodyPr/>
          <a:lstStyle/>
          <a:p>
            <a:r>
              <a:rPr lang="pt-BR" sz="6000" dirty="0"/>
              <a:t>PREVIC</a:t>
            </a:r>
          </a:p>
          <a:p>
            <a:r>
              <a:rPr lang="pt-BR" i="0" dirty="0" smtClean="0"/>
              <a:t>Superintendência </a:t>
            </a:r>
            <a:r>
              <a:rPr lang="pt-BR" i="0" dirty="0"/>
              <a:t>Nacional de Previdência </a:t>
            </a:r>
            <a:r>
              <a:rPr lang="pt-BR" i="0" dirty="0" smtClean="0"/>
              <a:t>Complementar</a:t>
            </a:r>
          </a:p>
        </p:txBody>
      </p:sp>
    </p:spTree>
    <p:extLst>
      <p:ext uri="{BB962C8B-B14F-4D97-AF65-F5344CB8AC3E}">
        <p14:creationId xmlns:p14="http://schemas.microsoft.com/office/powerpoint/2010/main" val="413424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O Sistema de Previdência no Brasil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A Previdência Complementar Fechada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1" dirty="0" smtClean="0">
                <a:solidFill>
                  <a:srgbClr val="41646C"/>
                </a:solidFill>
                <a:latin typeface="Calibri" panose="020F0502020204030204" pitchFamily="34" charset="0"/>
              </a:rPr>
              <a:t>A Previc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b="1" dirty="0" smtClean="0">
                <a:solidFill>
                  <a:srgbClr val="41646C"/>
                </a:solidFill>
                <a:latin typeface="Calibri" panose="020F0502020204030204" pitchFamily="34" charset="0"/>
              </a:rPr>
              <a:t>Institucional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Números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pt-BR" sz="3200" dirty="0" smtClean="0">
              <a:solidFill>
                <a:srgbClr val="41646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7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PREVIC - Institucional</a:t>
            </a:r>
            <a:endParaRPr lang="pt-BR" dirty="0"/>
          </a:p>
        </p:txBody>
      </p:sp>
      <p:sp>
        <p:nvSpPr>
          <p:cNvPr id="17" name="Espaço Reservado para Texto 1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8371527" cy="597144"/>
          </a:xfrm>
        </p:spPr>
        <p:txBody>
          <a:bodyPr/>
          <a:lstStyle/>
          <a:p>
            <a:r>
              <a:rPr lang="pt-BR" altLang="pt-BR" sz="3600" dirty="0" smtClean="0">
                <a:latin typeface="Calibri Light" panose="020F0302020204030204"/>
              </a:rPr>
              <a:t>Organograma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2011436" y="2178363"/>
            <a:ext cx="9215124" cy="2919418"/>
            <a:chOff x="657726" y="1687689"/>
            <a:chExt cx="9215124" cy="2919418"/>
          </a:xfrm>
        </p:grpSpPr>
        <p:sp>
          <p:nvSpPr>
            <p:cNvPr id="15" name="Retângulo de cantos arredondados 14"/>
            <p:cNvSpPr/>
            <p:nvPr/>
          </p:nvSpPr>
          <p:spPr bwMode="auto">
            <a:xfrm>
              <a:off x="657726" y="1687689"/>
              <a:ext cx="7420376" cy="2919418"/>
            </a:xfrm>
            <a:prstGeom prst="roundRect">
              <a:avLst/>
            </a:prstGeom>
            <a:solidFill>
              <a:schemeClr val="bg1"/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lIns="0" tIns="0" rIns="0" bIns="0"/>
            <a:lstStyle/>
            <a:p>
              <a:pPr algn="ctr">
                <a:defRPr/>
              </a:pPr>
              <a:endParaRPr lang="pt-BR" sz="2000" b="1">
                <a:solidFill>
                  <a:prstClr val="black"/>
                </a:solidFill>
              </a:endParaRPr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auto">
            <a:xfrm>
              <a:off x="3601137" y="1924946"/>
              <a:ext cx="1710000" cy="100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DISUP</a:t>
              </a:r>
              <a:endParaRPr lang="pt-BR" altLang="pt-BR" b="1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18" name="AutoShape 6"/>
            <p:cNvSpPr>
              <a:spLocks noChangeArrowheads="1"/>
            </p:cNvSpPr>
            <p:nvPr/>
          </p:nvSpPr>
          <p:spPr bwMode="auto">
            <a:xfrm>
              <a:off x="881722" y="3272013"/>
              <a:ext cx="1729379" cy="10080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DITEC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Licenciamento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2681079" y="3272013"/>
              <a:ext cx="1727762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DIACE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Supervisão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 Indireta</a:t>
              </a:r>
            </a:p>
          </p:txBody>
        </p:sp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4479095" y="3272012"/>
              <a:ext cx="1729381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DIFIS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Supervisão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  <a:p>
              <a:r>
                <a:rPr lang="pt-BR" altLang="pt-BR" dirty="0">
                  <a:solidFill>
                    <a:srgbClr val="41646C"/>
                  </a:solidFill>
                  <a:latin typeface="Calibri" panose="020F0502020204030204"/>
                </a:rPr>
                <a:t> </a:t>
              </a:r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Direta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21" name="AutoShape 8"/>
            <p:cNvSpPr>
              <a:spLocks noChangeArrowheads="1"/>
            </p:cNvSpPr>
            <p:nvPr/>
          </p:nvSpPr>
          <p:spPr bwMode="auto">
            <a:xfrm>
              <a:off x="6276764" y="3272012"/>
              <a:ext cx="1709898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DIRAD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Administrativo</a:t>
              </a:r>
            </a:p>
            <a:p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23" name="AutoShape 10"/>
            <p:cNvSpPr>
              <a:spLocks noChangeArrowheads="1"/>
            </p:cNvSpPr>
            <p:nvPr/>
          </p:nvSpPr>
          <p:spPr bwMode="auto">
            <a:xfrm>
              <a:off x="8127388" y="3272074"/>
              <a:ext cx="1745462" cy="100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Procuradoria</a:t>
              </a:r>
            </a:p>
          </p:txBody>
        </p:sp>
      </p:grpSp>
      <p:sp>
        <p:nvSpPr>
          <p:cNvPr id="24" name="Retângulo de cantos arredondados 23"/>
          <p:cNvSpPr/>
          <p:nvPr/>
        </p:nvSpPr>
        <p:spPr>
          <a:xfrm>
            <a:off x="1836420" y="2258373"/>
            <a:ext cx="7561102" cy="3033718"/>
          </a:xfrm>
          <a:prstGeom prst="roundRect">
            <a:avLst/>
          </a:prstGeom>
          <a:noFill/>
          <a:ln>
            <a:solidFill>
              <a:srgbClr val="41646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>
              <a:solidFill>
                <a:prstClr val="whit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729441" y="1813475"/>
            <a:ext cx="2229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C00000"/>
                </a:solidFill>
              </a:rPr>
              <a:t>Diretoria Colegiada</a:t>
            </a:r>
            <a:endParaRPr lang="pt-BR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0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PREVIC - Institucional</a:t>
            </a:r>
            <a:endParaRPr lang="pt-BR" dirty="0"/>
          </a:p>
        </p:txBody>
      </p:sp>
      <p:sp>
        <p:nvSpPr>
          <p:cNvPr id="29" name="Espaço Reservado para Texto 1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8371527" cy="597144"/>
          </a:xfrm>
        </p:spPr>
        <p:txBody>
          <a:bodyPr/>
          <a:lstStyle/>
          <a:p>
            <a:r>
              <a:rPr lang="pt-BR" altLang="pt-BR" sz="3600" dirty="0" smtClean="0">
                <a:latin typeface="Calibri Light" panose="020F0302020204030204"/>
              </a:rPr>
              <a:t>Diretorias </a:t>
            </a: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523656"/>
              </p:ext>
            </p:extLst>
          </p:nvPr>
        </p:nvGraphicFramePr>
        <p:xfrm>
          <a:off x="1088192" y="1509935"/>
          <a:ext cx="10323725" cy="51880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06988"/>
                <a:gridCol w="716737"/>
              </a:tblGrid>
              <a:tr h="9818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DITEC</a:t>
                      </a:r>
                    </a:p>
                    <a:p>
                      <a:pPr marL="358775" indent="0" algn="just">
                        <a:spcAft>
                          <a:spcPts val="0"/>
                        </a:spcAft>
                      </a:pP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Licenciamento: 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autorização para criação, alteração e encerramento de entidades e planos de benefícios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DIACE </a:t>
                      </a:r>
                    </a:p>
                    <a:p>
                      <a:pPr marL="3587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Supervisão Indireta: 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monitoramento atuarial, contábil e de investimento dos planos de benefícios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DIFIS </a:t>
                      </a:r>
                    </a:p>
                    <a:p>
                      <a:pPr marL="3587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Supervisão Direta: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 fiscalização </a:t>
                      </a:r>
                      <a:r>
                        <a:rPr lang="pt-BR" altLang="pt-BR" sz="2100" i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in loco 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das EFPC e planos de benefícios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b="0" baseline="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 </a:t>
                      </a: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DIRAD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 </a:t>
                      </a:r>
                    </a:p>
                    <a:p>
                      <a:pPr marL="3587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Administrativo:</a:t>
                      </a: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 gestão de pessoas, orçamento e contabilidade, patrimônio e logística e </a:t>
                      </a:r>
                      <a:r>
                        <a:rPr lang="pt-BR" altLang="pt-BR" sz="2100" baseline="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sym typeface="ITC Zapf Dingbats"/>
                        </a:rPr>
                        <a:t>tecnologia da informação</a:t>
                      </a:r>
                      <a:endParaRPr lang="pt-BR" altLang="pt-BR" sz="2100" dirty="0" smtClean="0">
                        <a:solidFill>
                          <a:srgbClr val="41646C"/>
                        </a:solidFill>
                        <a:latin typeface="Calibri" panose="020F0502020204030204" pitchFamily="34" charset="0"/>
                        <a:sym typeface="ITC Zapf Dingbat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818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Procuradoria Federal</a:t>
                      </a:r>
                      <a:endParaRPr lang="pt-BR" altLang="pt-BR" sz="2100" dirty="0" smtClean="0">
                        <a:solidFill>
                          <a:srgbClr val="41646C"/>
                        </a:solidFill>
                        <a:latin typeface="Calibri" panose="020F0502020204030204" pitchFamily="34" charset="0"/>
                      </a:endParaRPr>
                    </a:p>
                    <a:p>
                      <a:pPr marL="3587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100" b="1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</a:rPr>
                        <a:t>Assessoria Jurídica : </a:t>
                      </a:r>
                      <a:r>
                        <a:rPr lang="pt-BR" altLang="pt-BR" sz="2100" kern="12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assessoria e consultoria jurídica, em matérias administrativas e finalísticas, e r</a:t>
                      </a:r>
                      <a:r>
                        <a:rPr lang="pt-BR" sz="2100" kern="1200" dirty="0" smtClean="0">
                          <a:solidFill>
                            <a:srgbClr val="41646C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epresentação judicial e extrajudicial da PREVIC</a:t>
                      </a:r>
                      <a:endParaRPr lang="en-US" altLang="pt-BR" sz="2100" kern="1200" dirty="0" smtClean="0">
                        <a:solidFill>
                          <a:srgbClr val="41646C"/>
                        </a:solidFill>
                        <a:latin typeface="Calibri" panose="020F0502020204030204" pitchFamily="34" charset="0"/>
                        <a:ea typeface="+mn-ea"/>
                        <a:cs typeface="+mn-cs"/>
                        <a:sym typeface="ITC Zapf Dingbat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21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40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O Sistema de Previdência no Brasil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A Previdência Complementar Fechada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1" dirty="0" smtClean="0">
                <a:solidFill>
                  <a:srgbClr val="41646C"/>
                </a:solidFill>
                <a:latin typeface="Calibri" panose="020F0502020204030204" pitchFamily="34" charset="0"/>
              </a:rPr>
              <a:t>A Previc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Institucional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b="1" dirty="0" smtClean="0">
                <a:solidFill>
                  <a:srgbClr val="41646C"/>
                </a:solidFill>
                <a:latin typeface="Calibri" panose="020F0502020204030204" pitchFamily="34" charset="0"/>
              </a:rPr>
              <a:t>Números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pt-BR" sz="3200" dirty="0" smtClean="0">
              <a:solidFill>
                <a:srgbClr val="41646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94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altLang="pt-BR" sz="3600" dirty="0"/>
              <a:t>Previdência Complementar </a:t>
            </a:r>
            <a:r>
              <a:rPr lang="pt-BR" altLang="pt-BR" sz="3600" dirty="0" smtClean="0"/>
              <a:t>Fechada</a:t>
            </a:r>
            <a:endParaRPr lang="pt-BR" altLang="pt-BR" sz="3600" dirty="0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PREVIC - </a:t>
            </a:r>
            <a:r>
              <a:rPr lang="pt-BR" sz="3200" dirty="0" smtClean="0"/>
              <a:t>Números</a:t>
            </a:r>
            <a:endParaRPr lang="pt-BR" sz="3200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83704" y="6350169"/>
            <a:ext cx="114080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pt-BR" sz="900" b="1" dirty="0">
                <a:solidFill>
                  <a:srgbClr val="41646C"/>
                </a:solidFill>
              </a:rPr>
              <a:t>Fonte: PREVIC. Estatística Trimestral – </a:t>
            </a:r>
            <a:r>
              <a:rPr lang="pt-BR" sz="900" b="1" dirty="0" err="1" smtClean="0">
                <a:solidFill>
                  <a:srgbClr val="41646C"/>
                </a:solidFill>
              </a:rPr>
              <a:t>Jun</a:t>
            </a:r>
            <a:r>
              <a:rPr lang="pt-BR" sz="900" b="1" dirty="0" smtClean="0">
                <a:solidFill>
                  <a:srgbClr val="41646C"/>
                </a:solidFill>
              </a:rPr>
              <a:t>/2016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900" b="1" dirty="0" smtClean="0">
                <a:solidFill>
                  <a:srgbClr val="41646C"/>
                </a:solidFill>
              </a:rPr>
              <a:t>Dados referentes ao 2º semestre de 2014.</a:t>
            </a:r>
            <a:endParaRPr lang="pt-BR" sz="900" b="1" dirty="0">
              <a:solidFill>
                <a:srgbClr val="41646C"/>
              </a:solidFill>
            </a:endParaRPr>
          </a:p>
          <a:p>
            <a:r>
              <a:rPr lang="pt-BR" sz="900" b="1" dirty="0" smtClean="0">
                <a:solidFill>
                  <a:srgbClr val="41646C"/>
                </a:solidFill>
              </a:rPr>
              <a:t>*</a:t>
            </a:r>
            <a:r>
              <a:rPr lang="pt-BR" sz="900" b="1" dirty="0">
                <a:solidFill>
                  <a:srgbClr val="41646C"/>
                </a:solidFill>
              </a:rPr>
              <a:t> *</a:t>
            </a:r>
            <a:r>
              <a:rPr lang="pt-BR" sz="900" b="1" dirty="0" smtClean="0">
                <a:solidFill>
                  <a:srgbClr val="41646C"/>
                </a:solidFill>
              </a:rPr>
              <a:t> </a:t>
            </a:r>
            <a:r>
              <a:rPr lang="pt-BR" sz="900" b="1" dirty="0">
                <a:solidFill>
                  <a:srgbClr val="41646C"/>
                </a:solidFill>
              </a:rPr>
              <a:t>O Índice de Solvência possibilita a análise sobre a capacidade de pagamento dos planos de benefícios no momento presente (critério estático) e ao longo do tempo conforme o amadurecimento desses planos (critério dinâmico). </a:t>
            </a:r>
          </a:p>
        </p:txBody>
      </p:sp>
      <p:grpSp>
        <p:nvGrpSpPr>
          <p:cNvPr id="29" name="Grupo 28"/>
          <p:cNvGrpSpPr/>
          <p:nvPr/>
        </p:nvGrpSpPr>
        <p:grpSpPr>
          <a:xfrm>
            <a:off x="1097656" y="1484416"/>
            <a:ext cx="9380176" cy="4938525"/>
            <a:chOff x="2586133" y="1766641"/>
            <a:chExt cx="7204637" cy="4227288"/>
          </a:xfrm>
        </p:grpSpPr>
        <p:sp>
          <p:nvSpPr>
            <p:cNvPr id="30" name="Retângulo de cantos arredondados 29"/>
            <p:cNvSpPr/>
            <p:nvPr/>
          </p:nvSpPr>
          <p:spPr>
            <a:xfrm>
              <a:off x="2586133" y="1766641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Entidades Fechadas de Previdência Complementar</a:t>
              </a:r>
            </a:p>
          </p:txBody>
        </p:sp>
        <p:sp>
          <p:nvSpPr>
            <p:cNvPr id="31" name="Retângulo de cantos arredondados 30"/>
            <p:cNvSpPr/>
            <p:nvPr/>
          </p:nvSpPr>
          <p:spPr>
            <a:xfrm>
              <a:off x="2586133" y="2163981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Planos de Benefícios </a:t>
              </a:r>
              <a:r>
                <a:rPr lang="pt-BR" sz="2300" b="1" dirty="0" smtClean="0">
                  <a:solidFill>
                    <a:srgbClr val="41646C"/>
                  </a:solidFill>
                </a:rPr>
                <a:t>Previdências</a:t>
              </a:r>
              <a:endParaRPr lang="pt-BR" sz="2300" b="1" dirty="0">
                <a:solidFill>
                  <a:srgbClr val="41646C"/>
                </a:solidFill>
              </a:endParaRPr>
            </a:p>
          </p:txBody>
        </p:sp>
        <p:sp>
          <p:nvSpPr>
            <p:cNvPr id="32" name="Retângulo de cantos arredondados 31"/>
            <p:cNvSpPr/>
            <p:nvPr/>
          </p:nvSpPr>
          <p:spPr>
            <a:xfrm>
              <a:off x="2586133" y="2561321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Patrocinadores de Planos de Benefícios</a:t>
              </a:r>
            </a:p>
          </p:txBody>
        </p:sp>
        <p:sp>
          <p:nvSpPr>
            <p:cNvPr id="33" name="Retângulo de cantos arredondados 32"/>
            <p:cNvSpPr/>
            <p:nvPr/>
          </p:nvSpPr>
          <p:spPr>
            <a:xfrm>
              <a:off x="2586133" y="2958661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Instituidores de Planos de Benefícios</a:t>
              </a:r>
            </a:p>
          </p:txBody>
        </p:sp>
        <p:sp>
          <p:nvSpPr>
            <p:cNvPr id="34" name="Retângulo de cantos arredondados 33"/>
            <p:cNvSpPr/>
            <p:nvPr/>
          </p:nvSpPr>
          <p:spPr>
            <a:xfrm>
              <a:off x="2586133" y="3356001"/>
              <a:ext cx="5228120" cy="1445908"/>
            </a:xfrm>
            <a:prstGeom prst="roundRect">
              <a:avLst>
                <a:gd name="adj" fmla="val 5374"/>
              </a:avLst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300" b="1" dirty="0">
                  <a:solidFill>
                    <a:srgbClr val="41646C"/>
                  </a:solidFill>
                </a:rPr>
                <a:t>Total da População Protegida *</a:t>
              </a:r>
            </a:p>
            <a:p>
              <a:pPr marL="2057400" indent="-358775" defTabSz="457200">
                <a:buFont typeface="Wingdings" panose="05000000000000000000" pitchFamily="2" charset="2"/>
                <a:buChar char="Ø"/>
                <a:tabLst>
                  <a:tab pos="2243138" algn="l"/>
                </a:tabLst>
              </a:pPr>
              <a:r>
                <a:rPr lang="pt-BR" sz="2300" b="1" dirty="0">
                  <a:solidFill>
                    <a:srgbClr val="41646C"/>
                  </a:solidFill>
                </a:rPr>
                <a:t>Participantes Ativos</a:t>
              </a:r>
            </a:p>
            <a:p>
              <a:pPr marL="2057400" indent="-358775" defTabSz="457200">
                <a:buFont typeface="Wingdings" panose="05000000000000000000" pitchFamily="2" charset="2"/>
                <a:buChar char="Ø"/>
                <a:tabLst>
                  <a:tab pos="2243138" algn="l"/>
                </a:tabLst>
              </a:pPr>
              <a:r>
                <a:rPr lang="pt-BR" sz="2300" b="1" dirty="0">
                  <a:solidFill>
                    <a:srgbClr val="41646C"/>
                  </a:solidFill>
                </a:rPr>
                <a:t>Aposentados </a:t>
              </a:r>
            </a:p>
            <a:p>
              <a:pPr marL="2057400" indent="-358775" defTabSz="457200">
                <a:buFont typeface="Wingdings" panose="05000000000000000000" pitchFamily="2" charset="2"/>
                <a:buChar char="Ø"/>
                <a:tabLst>
                  <a:tab pos="2243138" algn="l"/>
                </a:tabLst>
              </a:pPr>
              <a:r>
                <a:rPr lang="pt-BR" sz="2300" b="1" dirty="0">
                  <a:solidFill>
                    <a:srgbClr val="41646C"/>
                  </a:solidFill>
                </a:rPr>
                <a:t>Beneficiários de pensão</a:t>
              </a:r>
            </a:p>
            <a:p>
              <a:pPr marL="2057400" indent="-358775" defTabSz="457200">
                <a:buFont typeface="Wingdings" panose="05000000000000000000" pitchFamily="2" charset="2"/>
                <a:buChar char="Ø"/>
                <a:tabLst>
                  <a:tab pos="2243138" algn="l"/>
                </a:tabLst>
              </a:pPr>
              <a:r>
                <a:rPr lang="pt-BR" sz="2300" b="1" dirty="0">
                  <a:solidFill>
                    <a:srgbClr val="41646C"/>
                  </a:solidFill>
                </a:rPr>
                <a:t>Designados</a:t>
              </a:r>
            </a:p>
          </p:txBody>
        </p:sp>
        <p:sp>
          <p:nvSpPr>
            <p:cNvPr id="35" name="Retângulo de cantos arredondados 34"/>
            <p:cNvSpPr/>
            <p:nvPr/>
          </p:nvSpPr>
          <p:spPr>
            <a:xfrm>
              <a:off x="2586133" y="4839249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Ativo Total (bilhões)</a:t>
              </a:r>
            </a:p>
          </p:txBody>
        </p:sp>
        <p:sp>
          <p:nvSpPr>
            <p:cNvPr id="36" name="Retângulo de cantos arredondados 35"/>
            <p:cNvSpPr/>
            <p:nvPr/>
          </p:nvSpPr>
          <p:spPr>
            <a:xfrm>
              <a:off x="7840739" y="1766641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 smtClean="0">
                  <a:solidFill>
                    <a:prstClr val="white"/>
                  </a:solidFill>
                </a:rPr>
                <a:t>306</a:t>
              </a:r>
              <a:endParaRPr lang="pt-BR" sz="2300" b="1" dirty="0">
                <a:solidFill>
                  <a:prstClr val="white"/>
                </a:solidFill>
              </a:endParaRPr>
            </a:p>
          </p:txBody>
        </p:sp>
        <p:sp>
          <p:nvSpPr>
            <p:cNvPr id="37" name="Retângulo de cantos arredondados 36"/>
            <p:cNvSpPr/>
            <p:nvPr/>
          </p:nvSpPr>
          <p:spPr>
            <a:xfrm>
              <a:off x="7840739" y="2163981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 smtClean="0">
                  <a:solidFill>
                    <a:prstClr val="white"/>
                  </a:solidFill>
                </a:rPr>
                <a:t>1.090</a:t>
              </a:r>
              <a:endParaRPr lang="pt-BR" sz="2300" b="1" dirty="0">
                <a:solidFill>
                  <a:prstClr val="white"/>
                </a:solidFill>
              </a:endParaRPr>
            </a:p>
          </p:txBody>
        </p:sp>
        <p:sp>
          <p:nvSpPr>
            <p:cNvPr id="38" name="Retângulo de cantos arredondados 37"/>
            <p:cNvSpPr/>
            <p:nvPr/>
          </p:nvSpPr>
          <p:spPr>
            <a:xfrm>
              <a:off x="7840739" y="2561321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sz="2400" b="1" dirty="0"/>
                <a:t>2.688</a:t>
              </a:r>
            </a:p>
          </p:txBody>
        </p:sp>
        <p:sp>
          <p:nvSpPr>
            <p:cNvPr id="39" name="Retângulo de cantos arredondados 38"/>
            <p:cNvSpPr/>
            <p:nvPr/>
          </p:nvSpPr>
          <p:spPr>
            <a:xfrm>
              <a:off x="7840739" y="2958661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pt-BR" sz="2300" b="1" dirty="0">
                  <a:solidFill>
                    <a:prstClr val="white"/>
                  </a:solidFill>
                </a:rPr>
                <a:t>504</a:t>
              </a:r>
            </a:p>
          </p:txBody>
        </p:sp>
        <p:sp>
          <p:nvSpPr>
            <p:cNvPr id="40" name="Retângulo de cantos arredondados 39"/>
            <p:cNvSpPr/>
            <p:nvPr/>
          </p:nvSpPr>
          <p:spPr>
            <a:xfrm>
              <a:off x="7840739" y="3356001"/>
              <a:ext cx="1950031" cy="1445908"/>
            </a:xfrm>
            <a:prstGeom prst="roundRect">
              <a:avLst>
                <a:gd name="adj" fmla="val 4621"/>
              </a:avLst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7.126.243</a:t>
              </a:r>
            </a:p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2.524.036</a:t>
              </a:r>
            </a:p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558.299 </a:t>
              </a:r>
            </a:p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171.740 </a:t>
              </a:r>
            </a:p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3.872.168</a:t>
              </a:r>
            </a:p>
          </p:txBody>
        </p:sp>
        <p:sp>
          <p:nvSpPr>
            <p:cNvPr id="41" name="Retângulo de cantos arredondados 40"/>
            <p:cNvSpPr/>
            <p:nvPr/>
          </p:nvSpPr>
          <p:spPr>
            <a:xfrm>
              <a:off x="7840739" y="4839249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R$ 737,60</a:t>
              </a:r>
            </a:p>
          </p:txBody>
        </p:sp>
        <p:sp>
          <p:nvSpPr>
            <p:cNvPr id="42" name="Retângulo de cantos arredondados 41"/>
            <p:cNvSpPr/>
            <p:nvPr/>
          </p:nvSpPr>
          <p:spPr>
            <a:xfrm>
              <a:off x="2586133" y="5236589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57200"/>
              <a:r>
                <a:rPr lang="pt-BR" sz="2300" b="1" dirty="0">
                  <a:solidFill>
                    <a:srgbClr val="41646C"/>
                  </a:solidFill>
                </a:rPr>
                <a:t>Valor do Benefício Médio </a:t>
              </a:r>
            </a:p>
          </p:txBody>
        </p:sp>
        <p:sp>
          <p:nvSpPr>
            <p:cNvPr id="43" name="Retângulo de cantos arredondados 42"/>
            <p:cNvSpPr/>
            <p:nvPr/>
          </p:nvSpPr>
          <p:spPr>
            <a:xfrm>
              <a:off x="7840739" y="5236589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R$ 3.911,12</a:t>
              </a:r>
            </a:p>
          </p:txBody>
        </p:sp>
        <p:sp>
          <p:nvSpPr>
            <p:cNvPr id="44" name="Retângulo de cantos arredondados 43"/>
            <p:cNvSpPr/>
            <p:nvPr/>
          </p:nvSpPr>
          <p:spPr>
            <a:xfrm>
              <a:off x="2586133" y="5633929"/>
              <a:ext cx="5228120" cy="360000"/>
            </a:xfrm>
            <a:prstGeom prst="roundRect">
              <a:avLst/>
            </a:prstGeom>
            <a:solidFill>
              <a:srgbClr val="CEE8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2300" b="1" dirty="0" smtClean="0">
                  <a:solidFill>
                    <a:srgbClr val="41646C"/>
                  </a:solidFill>
                </a:rPr>
                <a:t>Índice de Solvência**</a:t>
              </a:r>
              <a:endParaRPr lang="pt-BR" sz="2300" b="1" dirty="0">
                <a:solidFill>
                  <a:srgbClr val="41646C"/>
                </a:solidFill>
              </a:endParaRPr>
            </a:p>
          </p:txBody>
        </p:sp>
        <p:sp>
          <p:nvSpPr>
            <p:cNvPr id="45" name="Retângulo de cantos arredondados 44"/>
            <p:cNvSpPr/>
            <p:nvPr/>
          </p:nvSpPr>
          <p:spPr>
            <a:xfrm>
              <a:off x="7840739" y="5633929"/>
              <a:ext cx="1950031" cy="360000"/>
            </a:xfrm>
            <a:prstGeom prst="roundRect">
              <a:avLst/>
            </a:prstGeom>
            <a:solidFill>
              <a:srgbClr val="6092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 defTabSz="457200"/>
              <a:r>
                <a:rPr lang="pt-BR" sz="2300" b="1" dirty="0">
                  <a:solidFill>
                    <a:prstClr val="white"/>
                  </a:solidFill>
                </a:rPr>
                <a:t>1,04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428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PREVIC - Números</a:t>
            </a:r>
          </a:p>
        </p:txBody>
      </p:sp>
      <p:graphicFrame>
        <p:nvGraphicFramePr>
          <p:cNvPr id="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46468"/>
              </p:ext>
            </p:extLst>
          </p:nvPr>
        </p:nvGraphicFramePr>
        <p:xfrm>
          <a:off x="1706150" y="1484416"/>
          <a:ext cx="8280998" cy="4775753"/>
        </p:xfrm>
        <a:graphic>
          <a:graphicData uri="http://schemas.openxmlformats.org/drawingml/2006/table">
            <a:tbl>
              <a:tblPr/>
              <a:tblGrid>
                <a:gridCol w="683304"/>
                <a:gridCol w="2014121"/>
                <a:gridCol w="1861191"/>
                <a:gridCol w="1861191"/>
                <a:gridCol w="1861191"/>
              </a:tblGrid>
              <a:tr h="83614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País 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92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 Investimentos Totais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(em bilhões de dólares)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92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PIB - %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929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Modelo de Adesão</a:t>
                      </a:r>
                    </a:p>
                  </a:txBody>
                  <a:tcPr marL="68585" marR="68585" marT="34293" marB="3429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0929F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EUA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13.941,62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83,0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</a:t>
                      </a:r>
                      <a:endParaRPr kumimoji="0" lang="pt-BR" sz="1900" b="0" i="0" u="none" strike="noStrike" cap="none" normalizeH="0" baseline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Reino Unido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2.676,15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100,7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Austrália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1.458,13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103,3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Mandatório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Holanda 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1.381,90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166,3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Voluntário¹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Japão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1.331,23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29,3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Canadá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1.260,16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71,3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Voluntário²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Suíça 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805,46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119,0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Mandatório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8</a:t>
                      </a:r>
                      <a:endParaRPr kumimoji="0" lang="pt-BR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Brasil</a:t>
                      </a:r>
                      <a:endParaRPr kumimoji="0" lang="pt-BR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275,34</a:t>
                      </a:r>
                      <a:endParaRPr kumimoji="0" lang="pt-BR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13,3</a:t>
                      </a:r>
                      <a:endParaRPr kumimoji="0" lang="pt-BR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9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1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Alemanha</a:t>
                      </a:r>
                      <a:endParaRPr kumimoji="0" lang="pt-BR" sz="1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235,47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6,2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Voluntário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1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México</a:t>
                      </a:r>
                      <a:endParaRPr kumimoji="0" lang="pt-BR" sz="1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181,25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14,8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Mandatório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78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pt-BR" sz="1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Chile</a:t>
                      </a:r>
                      <a:endParaRPr kumimoji="0" lang="pt-BR" sz="19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41646C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162,99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62,2</a:t>
                      </a: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</a:rPr>
                        <a:t>Mandatório</a:t>
                      </a:r>
                      <a:endParaRPr kumimoji="0" lang="pt-BR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5" marR="68585" marT="34293" marB="34293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60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PREVIC - Números</a:t>
            </a:r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/>
          </p:nvPr>
        </p:nvGraphicFramePr>
        <p:xfrm>
          <a:off x="246000" y="1484416"/>
          <a:ext cx="11700000" cy="5106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ângulo 2"/>
          <p:cNvSpPr/>
          <p:nvPr/>
        </p:nvSpPr>
        <p:spPr>
          <a:xfrm>
            <a:off x="403014" y="956686"/>
            <a:ext cx="47612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pt-BR" sz="2800" dirty="0"/>
              <a:t>Alocação dos Investimentos</a:t>
            </a:r>
            <a:endParaRPr lang="pt-BR" altLang="pt-BR" sz="2800" dirty="0"/>
          </a:p>
        </p:txBody>
      </p:sp>
    </p:spTree>
    <p:extLst>
      <p:ext uri="{BB962C8B-B14F-4D97-AF65-F5344CB8AC3E}">
        <p14:creationId xmlns:p14="http://schemas.microsoft.com/office/powerpoint/2010/main" val="66361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PREVIC - Números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/>
          </p:nvPr>
        </p:nvGraphicFramePr>
        <p:xfrm>
          <a:off x="246000" y="1484416"/>
          <a:ext cx="11700000" cy="51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ângulo 2"/>
          <p:cNvSpPr/>
          <p:nvPr/>
        </p:nvSpPr>
        <p:spPr>
          <a:xfrm>
            <a:off x="246000" y="1041461"/>
            <a:ext cx="4077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/>
              <a:t>Superávit/Déficit¹ X Risco-Brasil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660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PREVIC - Números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46000" y="1484416"/>
          <a:ext cx="11700000" cy="51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Espaço Reservado para Texto 7"/>
          <p:cNvSpPr>
            <a:spLocks noGrp="1"/>
          </p:cNvSpPr>
          <p:nvPr>
            <p:ph type="body" idx="13"/>
          </p:nvPr>
        </p:nvSpPr>
        <p:spPr>
          <a:xfrm>
            <a:off x="246000" y="887272"/>
            <a:ext cx="7282956" cy="597144"/>
          </a:xfrm>
        </p:spPr>
        <p:txBody>
          <a:bodyPr/>
          <a:lstStyle/>
          <a:p>
            <a:pPr marL="0" indent="0">
              <a:buNone/>
            </a:pPr>
            <a:r>
              <a:rPr lang="pt-BR" altLang="pt-BR" dirty="0"/>
              <a:t>Rentabilidade Acumulada x TMA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743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 idx="4294967295"/>
          </p:nvPr>
        </p:nvSpPr>
        <p:spPr>
          <a:xfrm>
            <a:off x="2131589" y="3152003"/>
            <a:ext cx="8051800" cy="2274887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/>
            <a:r>
              <a:rPr lang="pt-BR" sz="3600" b="1" dirty="0" smtClean="0">
                <a:solidFill>
                  <a:schemeClr val="bg1"/>
                </a:solidFill>
              </a:rPr>
              <a:t>“Planejamento </a:t>
            </a:r>
            <a:r>
              <a:rPr lang="pt-BR" sz="3600" b="1" dirty="0">
                <a:solidFill>
                  <a:schemeClr val="bg1"/>
                </a:solidFill>
              </a:rPr>
              <a:t>de longo prazo </a:t>
            </a:r>
            <a:r>
              <a:rPr lang="pt-BR" sz="3600" b="1" dirty="0" smtClean="0">
                <a:solidFill>
                  <a:schemeClr val="bg1"/>
                </a:solidFill>
              </a:rPr>
              <a:t/>
            </a:r>
            <a:br>
              <a:rPr lang="pt-BR" sz="3600" b="1" dirty="0" smtClean="0">
                <a:solidFill>
                  <a:schemeClr val="bg1"/>
                </a:solidFill>
              </a:rPr>
            </a:br>
            <a:r>
              <a:rPr lang="pt-BR" sz="3600" b="1" dirty="0" smtClean="0">
                <a:solidFill>
                  <a:schemeClr val="bg1"/>
                </a:solidFill>
              </a:rPr>
              <a:t>não </a:t>
            </a:r>
            <a:r>
              <a:rPr lang="pt-BR" sz="3600" b="1" dirty="0">
                <a:solidFill>
                  <a:schemeClr val="bg1"/>
                </a:solidFill>
              </a:rPr>
              <a:t>lida com decisões futuras, </a:t>
            </a:r>
            <a:r>
              <a:rPr lang="pt-BR" sz="3600" b="1" dirty="0" smtClean="0">
                <a:solidFill>
                  <a:schemeClr val="bg1"/>
                </a:solidFill>
              </a:rPr>
              <a:t/>
            </a:r>
            <a:br>
              <a:rPr lang="pt-BR" sz="3600" b="1" dirty="0" smtClean="0">
                <a:solidFill>
                  <a:schemeClr val="bg1"/>
                </a:solidFill>
              </a:rPr>
            </a:br>
            <a:r>
              <a:rPr lang="pt-BR" sz="3600" b="1" dirty="0" smtClean="0">
                <a:solidFill>
                  <a:schemeClr val="bg1"/>
                </a:solidFill>
              </a:rPr>
              <a:t>mas </a:t>
            </a:r>
            <a:r>
              <a:rPr lang="pt-BR" sz="3600" b="1" dirty="0">
                <a:solidFill>
                  <a:schemeClr val="bg1"/>
                </a:solidFill>
              </a:rPr>
              <a:t>com o futuro de decisões presentes</a:t>
            </a:r>
            <a:r>
              <a:rPr lang="pt-BR" sz="3600" b="1" dirty="0" smtClean="0">
                <a:solidFill>
                  <a:schemeClr val="bg1"/>
                </a:solidFill>
              </a:rPr>
              <a:t>.”</a:t>
            </a:r>
            <a:br>
              <a:rPr lang="pt-BR" sz="3600" b="1" dirty="0" smtClean="0">
                <a:solidFill>
                  <a:schemeClr val="bg1"/>
                </a:solidFill>
              </a:rPr>
            </a:br>
            <a:r>
              <a:rPr lang="pt-BR" sz="3600" b="1" dirty="0" smtClean="0">
                <a:solidFill>
                  <a:schemeClr val="bg1"/>
                </a:solidFill>
              </a:rPr>
              <a:t/>
            </a:r>
            <a:br>
              <a:rPr lang="pt-BR" sz="3600" b="1" dirty="0" smtClean="0">
                <a:solidFill>
                  <a:schemeClr val="bg1"/>
                </a:solidFill>
              </a:rPr>
            </a:br>
            <a:r>
              <a:rPr lang="pt-BR" sz="2400" b="1" dirty="0">
                <a:solidFill>
                  <a:schemeClr val="bg1"/>
                </a:solidFill>
              </a:rPr>
              <a:t>Peter Drucker</a:t>
            </a:r>
            <a:endParaRPr lang="pt-BR" sz="3600" b="1" dirty="0">
              <a:solidFill>
                <a:schemeClr val="bg1"/>
              </a:solidFill>
              <a:ea typeface="SimSun" pitchFamily="2"/>
              <a:cs typeface="Mangal" pitchFamily="2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144744" y="1807420"/>
            <a:ext cx="20254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chemeClr val="bg1"/>
                </a:solidFill>
                <a:latin typeface="+mj-lt"/>
                <a:ea typeface="SimSun" pitchFamily="2"/>
                <a:cs typeface="Mangal" pitchFamily="2"/>
              </a:rPr>
              <a:t>Obrigado</a:t>
            </a:r>
            <a:r>
              <a:rPr lang="pt-BR" sz="4000" b="1" dirty="0">
                <a:solidFill>
                  <a:schemeClr val="bg1"/>
                </a:solidFill>
              </a:rPr>
              <a:t>!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35068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6" name="Espaço Reservado para Conteúdo 7"/>
          <p:cNvSpPr>
            <a:spLocks noGrp="1"/>
          </p:cNvSpPr>
          <p:nvPr>
            <p:ph type="body" idx="13"/>
          </p:nvPr>
        </p:nvSpPr>
        <p:spPr>
          <a:xfrm>
            <a:off x="855448" y="1752219"/>
            <a:ext cx="7789637" cy="4619504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0" dirty="0" smtClean="0">
                <a:solidFill>
                  <a:srgbClr val="41646C"/>
                </a:solidFill>
                <a:latin typeface="Calibri" panose="020F0502020204030204" pitchFamily="34" charset="0"/>
              </a:rPr>
              <a:t>O Sistema de </a:t>
            </a:r>
            <a:r>
              <a:rPr lang="pt-BR" sz="3600" b="0" dirty="0">
                <a:solidFill>
                  <a:srgbClr val="41646C"/>
                </a:solidFill>
                <a:latin typeface="Calibri" panose="020F0502020204030204" pitchFamily="34" charset="0"/>
              </a:rPr>
              <a:t>Previdência </a:t>
            </a:r>
            <a:r>
              <a:rPr lang="pt-BR" sz="3600" b="0" dirty="0" smtClean="0">
                <a:solidFill>
                  <a:srgbClr val="41646C"/>
                </a:solidFill>
                <a:latin typeface="Calibri" panose="020F0502020204030204" pitchFamily="34" charset="0"/>
              </a:rPr>
              <a:t>no Brasil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0" dirty="0" smtClean="0">
                <a:solidFill>
                  <a:srgbClr val="41646C"/>
                </a:solidFill>
                <a:latin typeface="Calibri" panose="020F0502020204030204" pitchFamily="34" charset="0"/>
              </a:rPr>
              <a:t>A Previdência </a:t>
            </a:r>
            <a:r>
              <a:rPr lang="pt-BR" sz="3600" b="0" dirty="0">
                <a:solidFill>
                  <a:srgbClr val="41646C"/>
                </a:solidFill>
                <a:latin typeface="Calibri" panose="020F0502020204030204" pitchFamily="34" charset="0"/>
              </a:rPr>
              <a:t>Complementar Fechada </a:t>
            </a:r>
            <a:endParaRPr lang="pt-BR" sz="3600" b="0" dirty="0" smtClean="0">
              <a:solidFill>
                <a:srgbClr val="41646C"/>
              </a:solidFill>
              <a:latin typeface="Calibri" panose="020F0502020204030204" pitchFamily="34" charset="0"/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0" dirty="0" smtClean="0">
                <a:solidFill>
                  <a:srgbClr val="41646C"/>
                </a:solidFill>
                <a:latin typeface="Calibri" panose="020F0502020204030204" pitchFamily="34" charset="0"/>
              </a:rPr>
              <a:t>A Previc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rgbClr val="41646C"/>
                </a:solidFill>
                <a:latin typeface="Calibri" panose="020F0502020204030204" pitchFamily="34" charset="0"/>
              </a:rPr>
              <a:t>Institucional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rgbClr val="41646C"/>
                </a:solidFill>
                <a:latin typeface="Calibri" panose="020F0502020204030204" pitchFamily="34" charset="0"/>
              </a:rPr>
              <a:t>Números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endParaRPr lang="en-US" sz="3600" dirty="0">
              <a:solidFill>
                <a:srgbClr val="41646C"/>
              </a:solidFill>
              <a:latin typeface="Calibri" pitchFamily="34"/>
              <a:ea typeface="SimSun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755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7"/>
          <p:cNvSpPr txBox="1">
            <a:spLocks/>
          </p:cNvSpPr>
          <p:nvPr/>
        </p:nvSpPr>
        <p:spPr>
          <a:xfrm>
            <a:off x="832001" y="1728772"/>
            <a:ext cx="7789637" cy="461950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rgbClr val="41646C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latin typeface="Calibri" panose="020F0502020204030204" pitchFamily="34" charset="0"/>
              </a:rPr>
              <a:t>O Sistema de Previdência no Brasil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600" b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A Previdência Complementar Fechada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600" b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A Previc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Institucional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Números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</a:pPr>
            <a:endParaRPr lang="pt-BR" sz="3200" dirty="0" smtClean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388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Sistema de Previdência no Brasil </a:t>
            </a: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999367292"/>
              </p:ext>
            </p:extLst>
          </p:nvPr>
        </p:nvGraphicFramePr>
        <p:xfrm>
          <a:off x="148075" y="1349829"/>
          <a:ext cx="7968127" cy="5065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_s19472"/>
          <p:cNvSpPr>
            <a:spLocks noChangeArrowheads="1"/>
          </p:cNvSpPr>
          <p:nvPr/>
        </p:nvSpPr>
        <p:spPr bwMode="auto">
          <a:xfrm>
            <a:off x="7957038" y="1095350"/>
            <a:ext cx="3195464" cy="129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1275">
            <a:solidFill>
              <a:srgbClr val="41646C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67394" tIns="33698" rIns="67394" bIns="33698" anchor="ctr"/>
          <a:lstStyle/>
          <a:p>
            <a:pPr algn="ctr"/>
            <a:r>
              <a:rPr lang="pt-BR" sz="2800" b="1" dirty="0" smtClean="0">
                <a:solidFill>
                  <a:srgbClr val="41646C"/>
                </a:solidFill>
              </a:rPr>
              <a:t>Fechada </a:t>
            </a:r>
            <a:endParaRPr lang="pt-BR" sz="2800" b="1" dirty="0">
              <a:solidFill>
                <a:srgbClr val="41646C"/>
              </a:solidFill>
            </a:endParaRPr>
          </a:p>
          <a:p>
            <a:pPr algn="ctr"/>
            <a:r>
              <a:rPr lang="pt-BR" dirty="0">
                <a:solidFill>
                  <a:srgbClr val="41646C"/>
                </a:solidFill>
              </a:rPr>
              <a:t>Organizações sem fins lucrativos</a:t>
            </a:r>
          </a:p>
          <a:p>
            <a:pPr algn="ctr"/>
            <a:r>
              <a:rPr lang="pt-BR" dirty="0">
                <a:solidFill>
                  <a:srgbClr val="41646C"/>
                </a:solidFill>
              </a:rPr>
              <a:t>(Fundos de Pensão)</a:t>
            </a:r>
          </a:p>
          <a:p>
            <a:pPr algn="ctr"/>
            <a:r>
              <a:rPr lang="pt-BR" b="1" dirty="0" smtClean="0">
                <a:solidFill>
                  <a:srgbClr val="41646C"/>
                </a:solidFill>
              </a:rPr>
              <a:t>Previc</a:t>
            </a:r>
            <a:endParaRPr lang="pt-BR" b="1" dirty="0">
              <a:solidFill>
                <a:srgbClr val="41646C"/>
              </a:solidFill>
            </a:endParaRPr>
          </a:p>
        </p:txBody>
      </p:sp>
      <p:sp>
        <p:nvSpPr>
          <p:cNvPr id="16" name="_s19473"/>
          <p:cNvSpPr>
            <a:spLocks noChangeArrowheads="1"/>
          </p:cNvSpPr>
          <p:nvPr/>
        </p:nvSpPr>
        <p:spPr bwMode="auto">
          <a:xfrm>
            <a:off x="7957038" y="2583656"/>
            <a:ext cx="3195464" cy="1332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1275">
            <a:solidFill>
              <a:srgbClr val="41646C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67394" tIns="33698" rIns="67394" bIns="33698" anchor="ctr"/>
          <a:lstStyle/>
          <a:p>
            <a:pPr algn="ctr">
              <a:defRPr/>
            </a:pPr>
            <a:r>
              <a:rPr lang="pt-BR" sz="2800" b="1" dirty="0" smtClean="0">
                <a:solidFill>
                  <a:srgbClr val="41646C"/>
                </a:solidFill>
              </a:rPr>
              <a:t>Aberta </a:t>
            </a:r>
            <a:endParaRPr lang="pt-BR" sz="2000" b="1" dirty="0">
              <a:solidFill>
                <a:srgbClr val="41646C"/>
              </a:solidFill>
            </a:endParaRPr>
          </a:p>
          <a:p>
            <a:pPr algn="ctr">
              <a:defRPr/>
            </a:pPr>
            <a:r>
              <a:rPr lang="pt-BR" dirty="0">
                <a:solidFill>
                  <a:srgbClr val="41646C"/>
                </a:solidFill>
              </a:rPr>
              <a:t>Organizações com fins lucrativos</a:t>
            </a:r>
          </a:p>
          <a:p>
            <a:pPr algn="ctr">
              <a:defRPr/>
            </a:pPr>
            <a:r>
              <a:rPr lang="pt-BR" dirty="0">
                <a:solidFill>
                  <a:srgbClr val="41646C"/>
                </a:solidFill>
              </a:rPr>
              <a:t>(Companhias de seguros)</a:t>
            </a:r>
          </a:p>
          <a:p>
            <a:pPr algn="ctr">
              <a:defRPr/>
            </a:pPr>
            <a:r>
              <a:rPr lang="pt-BR" b="1" dirty="0" smtClean="0">
                <a:solidFill>
                  <a:srgbClr val="41646C"/>
                </a:solidFill>
              </a:rPr>
              <a:t>SUSEP</a:t>
            </a:r>
            <a:endParaRPr lang="pt-BR" b="1" dirty="0">
              <a:solidFill>
                <a:srgbClr val="41646C"/>
              </a:solidFill>
            </a:endParaRPr>
          </a:p>
        </p:txBody>
      </p:sp>
      <p:cxnSp>
        <p:nvCxnSpPr>
          <p:cNvPr id="20" name="Conector angulado 19"/>
          <p:cNvCxnSpPr>
            <a:endCxn id="16" idx="1"/>
          </p:cNvCxnSpPr>
          <p:nvPr/>
        </p:nvCxnSpPr>
        <p:spPr>
          <a:xfrm>
            <a:off x="5145437" y="2435125"/>
            <a:ext cx="2811601" cy="814531"/>
          </a:xfrm>
          <a:prstGeom prst="bentConnector3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do 31"/>
          <p:cNvCxnSpPr>
            <a:endCxn id="15" idx="1"/>
          </p:cNvCxnSpPr>
          <p:nvPr/>
        </p:nvCxnSpPr>
        <p:spPr>
          <a:xfrm flipV="1">
            <a:off x="5145437" y="1743350"/>
            <a:ext cx="2811601" cy="678888"/>
          </a:xfrm>
          <a:prstGeom prst="bentConnector3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58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O Sistema de Previdência no Brasil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b="1" dirty="0" smtClean="0">
                <a:solidFill>
                  <a:srgbClr val="41646C"/>
                </a:solidFill>
                <a:latin typeface="Calibri" panose="020F0502020204030204" pitchFamily="34" charset="0"/>
              </a:rPr>
              <a:t>A Previdência Complementar Fechada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Pct val="100000"/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A Previc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Institucional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Números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None/>
            </a:pPr>
            <a:endParaRPr lang="pt-BR" sz="3200" dirty="0" smtClean="0">
              <a:solidFill>
                <a:srgbClr val="41646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9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pt-BR" dirty="0" smtClean="0"/>
              <a:t>Previdência Complementar Fechada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pt-BR" dirty="0">
                <a:ln w="1905"/>
                <a:latin typeface="Calibri" panose="020F0502020204030204" pitchFamily="34" charset="0"/>
              </a:rPr>
              <a:t>Aspectos </a:t>
            </a:r>
            <a:r>
              <a:rPr lang="pt-BR" dirty="0" smtClean="0">
                <a:ln w="1905"/>
                <a:latin typeface="Calibri" panose="020F0502020204030204" pitchFamily="34" charset="0"/>
              </a:rPr>
              <a:t>Relevantes</a:t>
            </a:r>
            <a:endParaRPr lang="pt-BR" dirty="0">
              <a:ln w="1905"/>
              <a:latin typeface="Calibri" panose="020F050202020403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2989728"/>
              </p:ext>
            </p:extLst>
          </p:nvPr>
        </p:nvGraphicFramePr>
        <p:xfrm>
          <a:off x="191003" y="1378226"/>
          <a:ext cx="10701116" cy="5397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366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3"/>
          <p:cNvSpPr txBox="1">
            <a:spLocks/>
          </p:cNvSpPr>
          <p:nvPr/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pt-BR" smtClean="0">
                <a:solidFill>
                  <a:prstClr val="white"/>
                </a:solidFill>
              </a:rPr>
              <a:t>Previdência Complementar Fechada</a:t>
            </a:r>
            <a:endParaRPr lang="pt-BR" dirty="0" smtClean="0">
              <a:solidFill>
                <a:prstClr val="white"/>
              </a:solidFill>
            </a:endParaRPr>
          </a:p>
        </p:txBody>
      </p:sp>
      <p:sp>
        <p:nvSpPr>
          <p:cNvPr id="10" name="Espaço Reservado para Texto 3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74453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Funções de Estado</a:t>
            </a:r>
          </a:p>
        </p:txBody>
      </p:sp>
      <p:sp>
        <p:nvSpPr>
          <p:cNvPr id="9" name="Retângulo 8"/>
          <p:cNvSpPr/>
          <p:nvPr/>
        </p:nvSpPr>
        <p:spPr>
          <a:xfrm>
            <a:off x="862149" y="2538486"/>
            <a:ext cx="10371908" cy="3557514"/>
          </a:xfrm>
          <a:prstGeom prst="rect">
            <a:avLst/>
          </a:prstGeom>
          <a:solidFill>
            <a:schemeClr val="bg1"/>
          </a:solidFill>
          <a:ln w="57150">
            <a:solidFill>
              <a:srgbClr val="41646C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457200" lvl="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 smtClean="0">
                <a:solidFill>
                  <a:srgbClr val="41646C"/>
                </a:solidFill>
              </a:rPr>
              <a:t>Garantir </a:t>
            </a:r>
            <a:r>
              <a:rPr lang="pt-BR" sz="3600" dirty="0">
                <a:solidFill>
                  <a:srgbClr val="41646C"/>
                </a:solidFill>
              </a:rPr>
              <a:t>transparência para os participantes e assistidos</a:t>
            </a:r>
          </a:p>
          <a:p>
            <a:pPr marL="457200" lvl="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rgbClr val="41646C"/>
                </a:solidFill>
              </a:rPr>
              <a:t>Supervisionar </a:t>
            </a:r>
            <a:r>
              <a:rPr lang="pt-BR" sz="3600" dirty="0" smtClean="0">
                <a:solidFill>
                  <a:srgbClr val="41646C"/>
                </a:solidFill>
              </a:rPr>
              <a:t>para proteger </a:t>
            </a:r>
            <a:r>
              <a:rPr lang="pt-BR" sz="3600" dirty="0">
                <a:solidFill>
                  <a:srgbClr val="41646C"/>
                </a:solidFill>
              </a:rPr>
              <a:t>os interesses dos participantes e </a:t>
            </a:r>
            <a:r>
              <a:rPr lang="pt-BR" sz="3600" dirty="0" smtClean="0">
                <a:solidFill>
                  <a:srgbClr val="41646C"/>
                </a:solidFill>
              </a:rPr>
              <a:t>assistidos</a:t>
            </a:r>
          </a:p>
          <a:p>
            <a:pPr marL="45720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rgbClr val="41646C"/>
                </a:solidFill>
              </a:rPr>
              <a:t>Determinar padrões de segurança para proteger a solvência dos planos de </a:t>
            </a:r>
            <a:r>
              <a:rPr lang="pt-BR" sz="3600" dirty="0" smtClean="0">
                <a:solidFill>
                  <a:srgbClr val="41646C"/>
                </a:solidFill>
              </a:rPr>
              <a:t>previdência</a:t>
            </a:r>
            <a:endParaRPr lang="pt-BR" sz="3600" dirty="0">
              <a:solidFill>
                <a:srgbClr val="41646C"/>
              </a:solidFill>
            </a:endParaRPr>
          </a:p>
        </p:txBody>
      </p:sp>
      <p:sp>
        <p:nvSpPr>
          <p:cNvPr id="11" name="Fluxograma: Conector fora de página 10"/>
          <p:cNvSpPr/>
          <p:nvPr/>
        </p:nvSpPr>
        <p:spPr>
          <a:xfrm>
            <a:off x="862149" y="1652826"/>
            <a:ext cx="10371908" cy="949174"/>
          </a:xfrm>
          <a:prstGeom prst="flowChartOffpageConnector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1481864" y="1755568"/>
            <a:ext cx="1805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41646C"/>
                </a:solidFill>
              </a:rPr>
              <a:t>Regular</a:t>
            </a:r>
            <a:endParaRPr lang="pt-BR" sz="4000" b="1" dirty="0">
              <a:solidFill>
                <a:srgbClr val="41646C"/>
              </a:solidFill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4818673" y="1755568"/>
            <a:ext cx="1978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41646C"/>
                </a:solidFill>
              </a:rPr>
              <a:t>Orientar</a:t>
            </a:r>
            <a:endParaRPr lang="pt-BR" sz="4000" b="1" dirty="0">
              <a:solidFill>
                <a:srgbClr val="41646C"/>
              </a:solidFill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8327965" y="1755568"/>
            <a:ext cx="26306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41646C"/>
                </a:solidFill>
              </a:rPr>
              <a:t>Determinar</a:t>
            </a:r>
            <a:endParaRPr lang="pt-BR" sz="4000" b="1" dirty="0">
              <a:solidFill>
                <a:srgbClr val="4164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1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3"/>
          <p:cNvSpPr txBox="1">
            <a:spLocks/>
          </p:cNvSpPr>
          <p:nvPr/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pt-BR" dirty="0" smtClean="0">
                <a:solidFill>
                  <a:prstClr val="white"/>
                </a:solidFill>
              </a:rPr>
              <a:t>Previdência Complementar Fechada</a:t>
            </a:r>
          </a:p>
        </p:txBody>
      </p:sp>
      <p:sp>
        <p:nvSpPr>
          <p:cNvPr id="9" name="Espaço Reservado para Texto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pPr>
              <a:defRPr/>
            </a:pPr>
            <a:r>
              <a:rPr lang="pt-BR" dirty="0"/>
              <a:t>Legislação </a:t>
            </a:r>
            <a:r>
              <a:rPr lang="pt-BR" dirty="0" smtClean="0"/>
              <a:t>Relevante</a:t>
            </a:r>
            <a:endParaRPr lang="pt-BR" dirty="0"/>
          </a:p>
        </p:txBody>
      </p:sp>
      <p:graphicFrame>
        <p:nvGraphicFramePr>
          <p:cNvPr id="1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429904"/>
              </p:ext>
            </p:extLst>
          </p:nvPr>
        </p:nvGraphicFramePr>
        <p:xfrm>
          <a:off x="108419" y="1454433"/>
          <a:ext cx="11988001" cy="5230572"/>
        </p:xfrm>
        <a:graphic>
          <a:graphicData uri="http://schemas.openxmlformats.org/drawingml/2006/table">
            <a:tbl>
              <a:tblPr/>
              <a:tblGrid>
                <a:gridCol w="2563601"/>
                <a:gridCol w="9424400"/>
              </a:tblGrid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CF/88, Art. 202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Tratamento constitucional 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para o Regime de Previdência Complementar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LC 108/2001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Legislação sobre previdência complementar com 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enfoque nas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EFPC de empresas públicas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LC 109/2001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Legislação abrangente 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sobre previdência complementar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Lei 12.154/2009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Lei de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criação da PREVIC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Dec. 7075/2010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Aprova a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Estrutura Regimental da Previc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Dec. 4942/2003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Processo Sancionador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Res. CMN 3792/2009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Investimentos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Res. CGPC 13/2004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Controles Internos e Governança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Res. CGPC 18/2006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Parâmetros técnico-atuariais 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para estruturação de plano de benefícios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Res. CGPC 26/2008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Destinação de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Superávit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e Equacionamento de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Déficit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Recom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. CGPC 01/2008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Educação Financeira e Previdenciária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5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Recom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. CGPC 02/2009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Adoção da metodologia de </a:t>
                      </a:r>
                      <a:r>
                        <a:rPr kumimoji="0" lang="pt-BR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Supervisão Baseada em Riscos (SBR) </a:t>
                      </a:r>
                      <a:r>
                        <a:rPr kumimoji="0" lang="pt-BR" sz="2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para supervisão de EFPC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88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1573968" y="1595926"/>
            <a:ext cx="8806390" cy="4646556"/>
          </a:xfrm>
          <a:prstGeom prst="rect">
            <a:avLst/>
          </a:prstGeom>
          <a:noFill/>
          <a:ln w="28575">
            <a:solidFill>
              <a:srgbClr val="3494BA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lnSpc>
                <a:spcPct val="80000"/>
              </a:lnSpc>
              <a:spcBef>
                <a:spcPct val="20000"/>
              </a:spcBef>
            </a:pPr>
            <a:endParaRPr lang="pt-BR" altLang="pt-BR" sz="1800" b="1" kern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1800484" y="1805974"/>
            <a:ext cx="3629025" cy="1764170"/>
          </a:xfrm>
          <a:prstGeom prst="rect">
            <a:avLst/>
          </a:prstGeom>
          <a:solidFill>
            <a:srgbClr val="CEE8EE"/>
          </a:solidFill>
          <a:ln w="38100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ts val="1200"/>
              </a:spcBef>
            </a:pPr>
            <a:r>
              <a:rPr lang="pt-BR" b="1" kern="0" dirty="0" smtClean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Conselho </a:t>
            </a: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Nacional de Previdência Complementar </a:t>
            </a: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 </a:t>
            </a:r>
            <a:r>
              <a:rPr lang="pt-BR" altLang="pt-BR" b="1" kern="0" dirty="0">
                <a:solidFill>
                  <a:srgbClr val="3494BA"/>
                </a:solidFill>
                <a:latin typeface="Calibri" panose="020F0502020204030204"/>
              </a:rPr>
              <a:t>CNPC</a:t>
            </a:r>
          </a:p>
          <a:p>
            <a:pPr defTabSz="914400">
              <a:spcBef>
                <a:spcPct val="50000"/>
              </a:spcBef>
            </a:pPr>
            <a:r>
              <a:rPr lang="pt-BR" altLang="pt-BR" kern="0" dirty="0">
                <a:solidFill>
                  <a:srgbClr val="3494BA"/>
                </a:solidFill>
                <a:latin typeface="Calibri" panose="020F0502020204030204"/>
              </a:rPr>
              <a:t>(</a:t>
            </a: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Regulação)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6516756" y="1805974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Câmara de Recursos da Previdência Complementar </a:t>
            </a:r>
            <a:endParaRPr lang="pt-BR" b="1" kern="0" dirty="0" smtClean="0">
              <a:solidFill>
                <a:srgbClr val="2683C6">
                  <a:lumMod val="75000"/>
                </a:srgbClr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CRPC</a:t>
            </a:r>
            <a:endParaRPr lang="pt-BR" altLang="pt-BR" b="1" kern="0" dirty="0">
              <a:solidFill>
                <a:srgbClr val="3494BA"/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(Câmara de Recursos)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800484" y="4261247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Secretaria de Políticas de Previdência Complementar </a:t>
            </a:r>
            <a:endParaRPr lang="pt-BR" b="1" kern="0" dirty="0" smtClean="0">
              <a:solidFill>
                <a:srgbClr val="2683C6">
                  <a:lumMod val="75000"/>
                </a:srgbClr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SPPC/MPS</a:t>
            </a:r>
            <a:endParaRPr lang="pt-BR" altLang="pt-BR" b="1" kern="0" dirty="0">
              <a:solidFill>
                <a:srgbClr val="3494BA"/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(Políticas Públicas)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516756" y="4261247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kern="0" cap="none" spc="0" normalizeH="0" baseline="0">
                <a:ln>
                  <a:noFill/>
                </a:ln>
                <a:solidFill>
                  <a:srgbClr val="2683C6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</a:defRPr>
            </a:lvl1pPr>
            <a:lvl2pPr marL="742950" indent="-285750" algn="ctr">
              <a:defRPr sz="2000"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9pPr>
          </a:lstStyle>
          <a:p>
            <a:r>
              <a:rPr lang="pt-BR" sz="2000" dirty="0"/>
              <a:t>Superintendência Nacional de Previdência Complementar</a:t>
            </a:r>
            <a:endParaRPr lang="pt-BR" altLang="pt-BR" sz="2000" dirty="0"/>
          </a:p>
          <a:p>
            <a:r>
              <a:rPr lang="pt-BR" altLang="pt-BR" sz="2000" dirty="0">
                <a:solidFill>
                  <a:srgbClr val="3494BA"/>
                </a:solidFill>
              </a:rPr>
              <a:t>PREVIC</a:t>
            </a:r>
          </a:p>
          <a:p>
            <a:r>
              <a:rPr lang="pt-BR" altLang="pt-BR" sz="2000" b="0" dirty="0">
                <a:solidFill>
                  <a:srgbClr val="3494BA"/>
                </a:solidFill>
              </a:rPr>
              <a:t>(Supervisão)</a:t>
            </a:r>
          </a:p>
        </p:txBody>
      </p:sp>
      <p:sp>
        <p:nvSpPr>
          <p:cNvPr id="27" name="Setas cruzadas 26"/>
          <p:cNvSpPr/>
          <p:nvPr/>
        </p:nvSpPr>
        <p:spPr>
          <a:xfrm rot="18900000">
            <a:off x="5608723" y="3559478"/>
            <a:ext cx="724090" cy="724090"/>
          </a:xfrm>
          <a:prstGeom prst="quadArrow">
            <a:avLst>
              <a:gd name="adj1" fmla="val 7684"/>
              <a:gd name="adj2" fmla="val 10153"/>
              <a:gd name="adj3" fmla="val 11388"/>
            </a:avLst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Seta para cima e para baixo 27"/>
          <p:cNvSpPr/>
          <p:nvPr/>
        </p:nvSpPr>
        <p:spPr>
          <a:xfrm>
            <a:off x="3555619" y="3739879"/>
            <a:ext cx="118753" cy="360000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Seta para cima e para baixo 28"/>
          <p:cNvSpPr/>
          <p:nvPr/>
        </p:nvSpPr>
        <p:spPr>
          <a:xfrm>
            <a:off x="8304972" y="3735388"/>
            <a:ext cx="118753" cy="360000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Seta para cima e para baixo 29"/>
          <p:cNvSpPr/>
          <p:nvPr/>
        </p:nvSpPr>
        <p:spPr>
          <a:xfrm>
            <a:off x="5917786" y="2441369"/>
            <a:ext cx="118753" cy="545054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Seta para cima e para baixo 30"/>
          <p:cNvSpPr/>
          <p:nvPr/>
        </p:nvSpPr>
        <p:spPr>
          <a:xfrm>
            <a:off x="5917786" y="4870805"/>
            <a:ext cx="118753" cy="545054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Texto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/>
              <a:t>Estrutura</a:t>
            </a:r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0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pt-BR" dirty="0" smtClean="0">
                <a:solidFill>
                  <a:prstClr val="white"/>
                </a:solidFill>
              </a:rPr>
              <a:t>Previdência Complementar Fechada</a:t>
            </a:r>
          </a:p>
        </p:txBody>
      </p:sp>
      <p:pic>
        <p:nvPicPr>
          <p:cNvPr id="11" name="Imagem 10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750" y="5105435"/>
            <a:ext cx="469433" cy="469433"/>
          </a:xfrm>
          <a:prstGeom prst="rect">
            <a:avLst/>
          </a:prstGeom>
        </p:spPr>
      </p:pic>
      <p:pic>
        <p:nvPicPr>
          <p:cNvPr id="12" name="Imagem 11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750" y="2667097"/>
            <a:ext cx="469433" cy="469433"/>
          </a:xfrm>
          <a:prstGeom prst="rect">
            <a:avLst/>
          </a:prstGeom>
        </p:spPr>
      </p:pic>
      <p:pic>
        <p:nvPicPr>
          <p:cNvPr id="13" name="Imagem 12">
            <a:hlinkClick r:id="" action="ppaction://noac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3896" y="2666825"/>
            <a:ext cx="469433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18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17664</TotalTime>
  <Words>754</Words>
  <Application>Microsoft Office PowerPoint</Application>
  <PresentationFormat>Widescreen</PresentationFormat>
  <Paragraphs>254</Paragraphs>
  <Slides>19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9" baseType="lpstr">
      <vt:lpstr>SimSun</vt:lpstr>
      <vt:lpstr>Arial</vt:lpstr>
      <vt:lpstr>Calibri</vt:lpstr>
      <vt:lpstr>Calibri Light</vt:lpstr>
      <vt:lpstr>ITC Zapf Dingbats</vt:lpstr>
      <vt:lpstr>Mangal</vt:lpstr>
      <vt:lpstr>Times New Roman</vt:lpstr>
      <vt:lpstr>Wingdings</vt:lpstr>
      <vt:lpstr>Wingdings 2</vt:lpstr>
      <vt:lpstr>Personalizar design</vt:lpstr>
      <vt:lpstr>Apresentação do PowerPoint</vt:lpstr>
      <vt:lpstr>Sumário</vt:lpstr>
      <vt:lpstr>Sumário</vt:lpstr>
      <vt:lpstr>Sistema de Previdência no Brasil </vt:lpstr>
      <vt:lpstr>Sumário</vt:lpstr>
      <vt:lpstr>Previdência Complementar Fechada</vt:lpstr>
      <vt:lpstr>Apresentação do PowerPoint</vt:lpstr>
      <vt:lpstr>Apresentação do PowerPoint</vt:lpstr>
      <vt:lpstr>Apresentação do PowerPoint</vt:lpstr>
      <vt:lpstr>Sumário</vt:lpstr>
      <vt:lpstr>PREVIC - Institucional</vt:lpstr>
      <vt:lpstr>PREVIC - Institucional</vt:lpstr>
      <vt:lpstr>Sumário</vt:lpstr>
      <vt:lpstr>PREVIC - Números</vt:lpstr>
      <vt:lpstr>PREVIC - Números</vt:lpstr>
      <vt:lpstr>PREVIC - Números</vt:lpstr>
      <vt:lpstr>PREVIC - Números</vt:lpstr>
      <vt:lpstr>PREVIC - Números</vt:lpstr>
      <vt:lpstr>“Planejamento de longo prazo  não lida com decisões futuras,  mas com o futuro de decisões presentes.”  Peter Drucker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Bruna Romão Borges - PREVICDF</dc:creator>
  <cp:lastModifiedBy>Sergio Djundi Taniguchi - PREVICDF</cp:lastModifiedBy>
  <cp:revision>753</cp:revision>
  <cp:lastPrinted>2015-06-30T21:13:09Z</cp:lastPrinted>
  <dcterms:created xsi:type="dcterms:W3CDTF">2014-12-01T17:10:51Z</dcterms:created>
  <dcterms:modified xsi:type="dcterms:W3CDTF">2016-12-06T12:45:43Z</dcterms:modified>
</cp:coreProperties>
</file>