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556" r:id="rId2"/>
    <p:sldId id="818" r:id="rId3"/>
    <p:sldId id="672" r:id="rId4"/>
    <p:sldId id="828" r:id="rId5"/>
    <p:sldId id="829" r:id="rId6"/>
    <p:sldId id="830" r:id="rId7"/>
    <p:sldId id="831" r:id="rId8"/>
    <p:sldId id="832" r:id="rId9"/>
    <p:sldId id="833" r:id="rId10"/>
    <p:sldId id="807" r:id="rId11"/>
    <p:sldId id="808" r:id="rId12"/>
    <p:sldId id="809" r:id="rId13"/>
    <p:sldId id="810" r:id="rId14"/>
    <p:sldId id="811" r:id="rId15"/>
    <p:sldId id="723" r:id="rId16"/>
    <p:sldId id="741" r:id="rId17"/>
    <p:sldId id="757" r:id="rId18"/>
    <p:sldId id="756" r:id="rId19"/>
    <p:sldId id="742" r:id="rId20"/>
    <p:sldId id="787" r:id="rId21"/>
    <p:sldId id="790" r:id="rId22"/>
    <p:sldId id="792" r:id="rId23"/>
    <p:sldId id="819" r:id="rId24"/>
    <p:sldId id="674" r:id="rId25"/>
    <p:sldId id="733" r:id="rId26"/>
    <p:sldId id="806" r:id="rId27"/>
    <p:sldId id="725" r:id="rId28"/>
    <p:sldId id="834" r:id="rId29"/>
    <p:sldId id="802" r:id="rId30"/>
    <p:sldId id="803" r:id="rId31"/>
    <p:sldId id="804" r:id="rId32"/>
    <p:sldId id="805" r:id="rId33"/>
    <p:sldId id="838" r:id="rId34"/>
    <p:sldId id="839" r:id="rId35"/>
    <p:sldId id="840" r:id="rId36"/>
    <p:sldId id="712" r:id="rId3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iago Figueiredo Santana" initials="TF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C0006"/>
    <a:srgbClr val="984806"/>
    <a:srgbClr val="9C6500"/>
    <a:srgbClr val="E5B8B7"/>
    <a:srgbClr val="FABF8F"/>
    <a:srgbClr val="FFFF99"/>
    <a:srgbClr val="F9966F"/>
    <a:srgbClr val="FF866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4" autoAdjust="0"/>
    <p:restoredTop sz="94660"/>
  </p:normalViewPr>
  <p:slideViewPr>
    <p:cSldViewPr>
      <p:cViewPr>
        <p:scale>
          <a:sx n="70" d="100"/>
          <a:sy n="70" d="100"/>
        </p:scale>
        <p:origin x="-11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AD6D3A-EB75-4D08-8B00-BCF171070CD6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EC6DB2-18F9-47D0-922C-96DB4AB356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09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“valores médios calculados para um período relativamente longo e uniforme, compreendendo no mínimo três décadas consecutivas” e padrões climatológicos normais como “médias de dados climatológicos calculadas para períodos consecutivos de 30 anos. 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2BE26-9981-41D4-A47F-F1D251052A69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altLang="pt-BR" dirty="0" smtClean="0"/>
              <a:t>1 – </a:t>
            </a:r>
            <a:r>
              <a:rPr lang="pt-BR" altLang="pt-BR" u="sng" dirty="0" smtClean="0"/>
              <a:t>Região Hidrográfica do São Francisco – RHSF</a:t>
            </a:r>
            <a:r>
              <a:rPr lang="pt-BR" altLang="pt-BR" dirty="0" smtClean="0"/>
              <a:t>: É constituída pela </a:t>
            </a:r>
            <a:r>
              <a:rPr lang="pt-BR" altLang="pt-BR" b="1" dirty="0" smtClean="0"/>
              <a:t>bacia hidrográfica do rio São Francisco</a:t>
            </a:r>
            <a:r>
              <a:rPr lang="pt-BR" altLang="pt-BR" dirty="0" smtClean="0"/>
              <a:t>, a qual drena 40% da área do Estado;</a:t>
            </a:r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6ABF0-BC9B-4D77-9F6D-D5D72A51931C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A0254-0F83-426E-95E7-CAA4B018D3AB}" type="slidenum">
              <a:rPr lang="pt-BR" altLang="pt-BR" smtClean="0"/>
              <a:pPr/>
              <a:t>12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Coletas de água: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CA: 16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PAMPULHA: 179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 BÁSICA: 2.442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TOTAL: 2.637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Análises em 2014 (incluindo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ecotox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CA: 388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PAMPULHA: 4.475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 BÁSICA: 62.833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Total: 67.696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Foram feitas, em média: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coletas por dia útil (ou mais de uma coleta a cada hora).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266 análises  por dia útil (ou 33 análises prontas a cada hora trabalhada)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Aproximadamente 1,3 milhão de dados únicos, e aumentando Área total aproximada de MG = 586.000km2 Pontos em 371 corpos de água Pontos em 395 municípios (menos da metade dos existentes)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bacias hidrográficas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alt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B6C2E-DBF5-4270-B7F0-EA905BCDAA6E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itchFamily="34" charset="0"/>
              </a:rPr>
              <a:t>No Estado de Minas, a cobrança pelo uso de recursos hídricos foi regulamentada por meio do Decreto n° 44.046, de 13 de junho de 2005. </a:t>
            </a:r>
          </a:p>
          <a:p>
            <a:endParaRPr lang="pt-BR" altLang="pt-BR" smtClean="0">
              <a:latin typeface="Arial" pitchFamily="34" charset="0"/>
            </a:endParaRPr>
          </a:p>
          <a:p>
            <a:r>
              <a:rPr lang="pt-BR" altLang="pt-BR" smtClean="0">
                <a:latin typeface="Arial" pitchFamily="34" charset="0"/>
              </a:rPr>
              <a:t>A base de cálculo é determinada em função do uso da água, que por sua vez podem ser caracterizados como direto (captação, consumo, transposição e diluição) ou indireto (lançamento de efluentes e geração de energia). O parâmetro vazão é utilizado para o uso direto. A carga de poluente lançada, a área irrigada ou a energia produzida são os parâmetros utilizados para uso indireto.</a:t>
            </a:r>
          </a:p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EE883C5-4C08-43D9-8664-5501F135501F}" type="slidenum">
              <a:rPr lang="pt-BR" altLang="pt-BR" smtClean="0">
                <a:latin typeface="Arial" pitchFamily="34" charset="0"/>
              </a:rPr>
              <a:pPr>
                <a:spcBef>
                  <a:spcPct val="0"/>
                </a:spcBef>
              </a:pPr>
              <a:t>26</a:t>
            </a:fld>
            <a:endParaRPr lang="pt-BR" alt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87C2-F738-479E-BAAD-EAE15A600725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6E009-4F91-48E7-898E-6A7ECB9FC49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F985-90D6-47A5-9B99-111CE238A29D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B92FF-3C37-42BB-9DA4-DD222C85C09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D54F-93C2-40FA-8C98-3191AC6C6E39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68444-8008-4929-998F-503FCD49ED9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EE79-D08B-4D1B-9A3A-F96CB627C696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661E-1331-4A0C-A95B-CFFC5D6576F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20D6-87C4-46DD-A950-F9162E2CF1E4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E6882-5559-48B8-BCCA-19D9C89FE69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8B1D-76F9-489C-BD83-8000D31FAE2F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92DC5-D1BC-4F3B-BE03-58F5C045A31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974A-67DF-4C41-B5E6-9041F3004D97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EC24-9452-4290-B038-B5C03593A6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4E6D-E2B9-4613-9B6E-A379A0899D02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952ED-36A4-4525-8F55-13463550CF2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BA6C-9CE8-4C7C-AA7B-43F0E5B45C26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A76D-95A5-45A3-8C7F-E93944B06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EE00-5439-4300-9553-8DDB4F961EC7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7627-B360-452D-A0A3-A3BC66A3B08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96C8-A2D2-484D-8199-132CE410E105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D579-193B-4403-B1A9-D7C49EF842D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A1948-D635-4202-9796-139E3ED78A0F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8C5555C-685C-4FAF-8052-C08D1A762F7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arley.caetano@meioambiente.mg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365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94551" y="2896639"/>
            <a:ext cx="7597929" cy="2476577"/>
          </a:xfrm>
        </p:spPr>
        <p:txBody>
          <a:bodyPr/>
          <a:lstStyle/>
          <a:p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SENADO FEDERAL</a:t>
            </a:r>
            <a:r>
              <a:rPr lang="pt-B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Meio Ambiente, Defesa do Consumidor e Fiscalização e Controle do Senado Federal</a:t>
            </a:r>
            <a:b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“Gestão de Recursos Hídricos em Minas Gerais e a Revitalização do </a:t>
            </a: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</a:t>
            </a: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Francisco”</a:t>
            </a:r>
            <a:b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Novembro de 2015</a:t>
            </a:r>
            <a:endParaRPr lang="pt-BR" altLang="pt-BR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471972"/>
            <a:ext cx="8640960" cy="677108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800" b="1" dirty="0" smtClean="0">
                <a:solidFill>
                  <a:prstClr val="white"/>
                </a:solidFill>
              </a:rPr>
              <a:t>Monitoramento da Qualidade das Águas</a:t>
            </a:r>
            <a:endParaRPr lang="pt-BR" sz="3800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177569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22"/>
            <a:ext cx="9144000" cy="6464756"/>
          </a:xfrm>
          <a:prstGeom prst="rect">
            <a:avLst/>
          </a:prstGeom>
        </p:spPr>
      </p:pic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2268538" y="3200400"/>
            <a:ext cx="460692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595 PONTOS DE AMOSTRAGEM</a:t>
            </a:r>
          </a:p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EM MG </a:t>
            </a:r>
          </a:p>
        </p:txBody>
      </p:sp>
      <p:sp>
        <p:nvSpPr>
          <p:cNvPr id="4" name="CaixaDeTexto 10"/>
          <p:cNvSpPr txBox="1">
            <a:spLocks noChangeArrowheads="1"/>
          </p:cNvSpPr>
          <p:nvPr/>
        </p:nvSpPr>
        <p:spPr bwMode="auto">
          <a:xfrm>
            <a:off x="2377281" y="2157413"/>
            <a:ext cx="46069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ÁGUA SUPERFICIAL</a:t>
            </a:r>
          </a:p>
        </p:txBody>
      </p:sp>
    </p:spTree>
    <p:extLst>
      <p:ext uri="{BB962C8B-B14F-4D97-AF65-F5344CB8AC3E}">
        <p14:creationId xmlns:p14="http://schemas.microsoft.com/office/powerpoint/2010/main" val="5207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2"/>
          <p:cNvSpPr>
            <a:spLocks noChangeArrowheads="1"/>
          </p:cNvSpPr>
          <p:nvPr/>
        </p:nvSpPr>
        <p:spPr bwMode="auto">
          <a:xfrm>
            <a:off x="468313" y="1557338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chemeClr val="bg1"/>
                </a:solidFill>
              </a:rPr>
              <a:t>Caracterização Hidrográfica do Estado de Minas Gerais </a:t>
            </a:r>
          </a:p>
        </p:txBody>
      </p:sp>
      <p:pic>
        <p:nvPicPr>
          <p:cNvPr id="12291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10"/>
          <p:cNvSpPr txBox="1">
            <a:spLocks noChangeArrowheads="1"/>
          </p:cNvSpPr>
          <p:nvPr/>
        </p:nvSpPr>
        <p:spPr bwMode="auto">
          <a:xfrm>
            <a:off x="2268538" y="3200400"/>
            <a:ext cx="460692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146 PONTOS DE AMOSTRAGEM </a:t>
            </a:r>
          </a:p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EM MG</a:t>
            </a:r>
          </a:p>
        </p:txBody>
      </p:sp>
      <p:sp>
        <p:nvSpPr>
          <p:cNvPr id="5" name="CaixaDeTexto 10"/>
          <p:cNvSpPr txBox="1">
            <a:spLocks noChangeArrowheads="1"/>
          </p:cNvSpPr>
          <p:nvPr/>
        </p:nvSpPr>
        <p:spPr bwMode="auto">
          <a:xfrm>
            <a:off x="2377281" y="2157413"/>
            <a:ext cx="46069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ÁGUA SUBTERRÂNEA</a:t>
            </a:r>
          </a:p>
        </p:txBody>
      </p:sp>
    </p:spTree>
    <p:extLst>
      <p:ext uri="{BB962C8B-B14F-4D97-AF65-F5344CB8AC3E}">
        <p14:creationId xmlns:p14="http://schemas.microsoft.com/office/powerpoint/2010/main" val="3421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03252" cy="64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0"/>
          <p:cNvSpPr txBox="1">
            <a:spLocks noChangeArrowheads="1"/>
          </p:cNvSpPr>
          <p:nvPr/>
        </p:nvSpPr>
        <p:spPr bwMode="auto">
          <a:xfrm>
            <a:off x="1619672" y="3200400"/>
            <a:ext cx="626390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307 PONTOS </a:t>
            </a: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  <a:sym typeface="Wingdings" panose="05000000000000000000" pitchFamily="2" charset="2"/>
              </a:rPr>
              <a:t> ÁGUA SUPERFICIAL</a:t>
            </a:r>
            <a:endParaRPr lang="pt-BR" altLang="pt-BR" sz="2400" b="1" dirty="0" smtClean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6" name="CaixaDeTexto 10"/>
          <p:cNvSpPr txBox="1">
            <a:spLocks noChangeArrowheads="1"/>
          </p:cNvSpPr>
          <p:nvPr/>
        </p:nvSpPr>
        <p:spPr bwMode="auto">
          <a:xfrm>
            <a:off x="2285306" y="1700808"/>
            <a:ext cx="46069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BACIA DO RIO SÃO FRANCISCO </a:t>
            </a:r>
          </a:p>
        </p:txBody>
      </p:sp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1619672" y="4293096"/>
            <a:ext cx="626390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</a:rPr>
              <a:t>100 PONTOS </a:t>
            </a:r>
            <a:r>
              <a:rPr lang="pt-BR" altLang="pt-BR" sz="2400" b="1" dirty="0" smtClean="0">
                <a:solidFill>
                  <a:srgbClr val="0D0D0D"/>
                </a:solidFill>
                <a:latin typeface="Calibri" pitchFamily="34" charset="0"/>
                <a:sym typeface="Wingdings" panose="05000000000000000000" pitchFamily="2" charset="2"/>
              </a:rPr>
              <a:t> ÁGUA SUBTERRÂNEA</a:t>
            </a:r>
            <a:endParaRPr lang="pt-BR" altLang="pt-BR" sz="2400" b="1" dirty="0" smtClean="0">
              <a:solidFill>
                <a:srgbClr val="0D0D0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188640"/>
            <a:ext cx="8064894" cy="646331"/>
          </a:xfrm>
          <a:prstGeom prst="rect">
            <a:avLst/>
          </a:prstGeom>
          <a:solidFill>
            <a:srgbClr val="88A9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 da Qualidade das Águas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980728"/>
            <a:ext cx="8064894" cy="5798510"/>
          </a:xfrm>
          <a:prstGeom prst="rect">
            <a:avLst/>
          </a:prstGeom>
          <a:solidFill>
            <a:srgbClr val="88A9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endParaRPr lang="pt-BR" dirty="0" smtClean="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/>
                </a:solidFill>
                <a:latin typeface="Arial"/>
              </a:rPr>
              <a:t>Freqüência de coletas: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dirty="0" smtClean="0"/>
              <a:t>Superficial: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Trimestral – 4 campanhas ao ano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 Mensal – 12 campanhas ao ano (</a:t>
            </a:r>
            <a:r>
              <a:rPr lang="pt-BR" b="1" dirty="0" smtClean="0"/>
              <a:t>rio das Velhas</a:t>
            </a:r>
            <a:r>
              <a:rPr lang="pt-BR" dirty="0" smtClean="0"/>
              <a:t> e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dirty="0" smtClean="0"/>
              <a:t>rio Doce)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pt-BR" dirty="0" smtClean="0"/>
              <a:t>Subterrânea: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 Anual – Aquífero Guarani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 Semestral – Norte de Minas (sistema Bambuí), Bauru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dirty="0" smtClean="0"/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/>
                </a:solidFill>
                <a:latin typeface="Arial"/>
              </a:rPr>
              <a:t>Grupos de Indicadores: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Físico-Químicos: cerca de 52 parâmetros (SUPERFICIAL) e 72 parâmetros (SUBTERRÂNEA)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err="1" smtClean="0"/>
              <a:t>Macroinvertebrados</a:t>
            </a:r>
            <a:r>
              <a:rPr lang="pt-BR" dirty="0" smtClean="0"/>
              <a:t> bentônicos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Nutrientes (fósforo e nitrogênio)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err="1" smtClean="0"/>
              <a:t>Cianobactérias</a:t>
            </a:r>
            <a:endParaRPr lang="pt-BR" dirty="0" smtClean="0"/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Testes </a:t>
            </a:r>
            <a:r>
              <a:rPr lang="pt-BR" dirty="0" err="1" smtClean="0"/>
              <a:t>ecotoxicológicos</a:t>
            </a:r>
            <a:endParaRPr lang="pt-BR" dirty="0" smtClean="0"/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/>
                </a:solidFill>
                <a:latin typeface="Arial"/>
              </a:rPr>
              <a:t>Coletas e Análises:</a:t>
            </a:r>
          </a:p>
          <a:p>
            <a:pPr marL="800100" lvl="1" indent="-342900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dirty="0" smtClean="0"/>
              <a:t>SENAI/FIEMG</a:t>
            </a:r>
          </a:p>
          <a:p>
            <a:pPr marL="800100" lvl="1" indent="-342900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dirty="0" smtClean="0"/>
          </a:p>
          <a:p>
            <a:pPr lvl="1" algn="just">
              <a:lnSpc>
                <a:spcPct val="130000"/>
              </a:lnSpc>
              <a:spcBef>
                <a:spcPts val="0"/>
              </a:spcBef>
              <a:defRPr/>
            </a:pPr>
            <a:endParaRPr lang="pt-BR" dirty="0" smtClean="0"/>
          </a:p>
        </p:txBody>
      </p:sp>
      <p:pic>
        <p:nvPicPr>
          <p:cNvPr id="5" name="Picture 11" descr="colet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86512" y="1285860"/>
            <a:ext cx="1975911" cy="1480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10" descr="Z:\FOTOS ÁGUAS DE MINAS\ColetaTrimestral_ABRIL2003\Maurílioanalise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643702" y="4357694"/>
            <a:ext cx="1267709" cy="168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ixaDeTexto 1"/>
          <p:cNvSpPr txBox="1"/>
          <p:nvPr/>
        </p:nvSpPr>
        <p:spPr>
          <a:xfrm>
            <a:off x="1187624" y="602302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2.637 coletas de </a:t>
            </a:r>
            <a:r>
              <a:rPr lang="pt-BR" dirty="0">
                <a:solidFill>
                  <a:srgbClr val="00B050"/>
                </a:solidFill>
              </a:rPr>
              <a:t>a</a:t>
            </a:r>
            <a:r>
              <a:rPr lang="pt-BR" dirty="0" smtClean="0">
                <a:solidFill>
                  <a:srgbClr val="00B050"/>
                </a:solidFill>
              </a:rPr>
              <a:t>mostras água e 67.696 análises em </a:t>
            </a:r>
            <a:r>
              <a:rPr lang="pt-BR" u="sng" dirty="0" smtClean="0">
                <a:solidFill>
                  <a:srgbClr val="00B050"/>
                </a:solidFill>
              </a:rPr>
              <a:t>2014</a:t>
            </a:r>
            <a:endParaRPr lang="pt-BR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2321585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3617729"/>
            <a:ext cx="8640960" cy="1323439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Comitês de Bacia Hidrográfica em rios de domínio do Estado de Minas Gerais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55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573016"/>
            <a:ext cx="8640960" cy="1323439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Agências de Bacia Hidrográfica / Entidades Equiparadas em Minas Gerais</a:t>
            </a:r>
            <a:endParaRPr lang="pt-BR" sz="4000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249577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2636912"/>
            <a:ext cx="8640960" cy="1323439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Agências de Bacia Hidrográfica / Entidades Equiparadas</a:t>
            </a:r>
            <a:endParaRPr lang="pt-BR" sz="4000" dirty="0">
              <a:solidFill>
                <a:prstClr val="white"/>
              </a:solidFill>
            </a:endParaRPr>
          </a:p>
        </p:txBody>
      </p:sp>
      <p:pic>
        <p:nvPicPr>
          <p:cNvPr id="1026" name="Imagem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127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645024"/>
            <a:ext cx="8640960" cy="1261884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800" b="1" dirty="0" smtClean="0">
                <a:solidFill>
                  <a:prstClr val="white"/>
                </a:solidFill>
              </a:rPr>
              <a:t>Outorga do Direito de Uso de</a:t>
            </a:r>
          </a:p>
          <a:p>
            <a:pPr algn="ctr" eaLnBrk="1" hangingPunct="1">
              <a:defRPr/>
            </a:pPr>
            <a:r>
              <a:rPr lang="pt-BR" sz="3800" b="1" dirty="0" smtClean="0">
                <a:solidFill>
                  <a:prstClr val="white"/>
                </a:solidFill>
              </a:rPr>
              <a:t>Recursos Hídricos</a:t>
            </a:r>
            <a:endParaRPr lang="pt-BR" sz="3800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348880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2681625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DISPONIBILIDADE HÍDRICA EM</a:t>
            </a:r>
          </a:p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MINAS GERAIS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251520" y="115888"/>
            <a:ext cx="8568952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pt-BR" altLang="pt-BR" sz="2800" b="1" dirty="0" smtClean="0">
                <a:latin typeface="Calibri" pitchFamily="34" charset="0"/>
                <a:ea typeface="MS Gothic" pitchFamily="49" charset="-128"/>
              </a:rPr>
              <a:t>Quantidade de Outorgas Vigentes – São Francisco</a:t>
            </a:r>
            <a:endParaRPr kumimoji="1" lang="pt-BR" altLang="pt-BR" sz="2800" b="1" dirty="0">
              <a:latin typeface="Calibri" pitchFamily="34" charset="0"/>
              <a:ea typeface="MS Gothic" pitchFamily="49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4800"/>
            <a:ext cx="64008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>
            <a:spLocks noChangeArrowheads="1"/>
          </p:cNvSpPr>
          <p:nvPr/>
        </p:nvSpPr>
        <p:spPr bwMode="auto">
          <a:xfrm>
            <a:off x="251520" y="115888"/>
            <a:ext cx="8568952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kumimoji="1" lang="pt-BR" altLang="pt-BR" sz="2800" b="1" dirty="0" smtClean="0">
                <a:latin typeface="Calibri" pitchFamily="34" charset="0"/>
                <a:ea typeface="MS Gothic" pitchFamily="49" charset="-128"/>
              </a:rPr>
              <a:t>Finalidades na Bacia do São Francisco</a:t>
            </a:r>
            <a:endParaRPr kumimoji="1" lang="pt-BR" altLang="pt-BR" sz="2800" b="1" dirty="0">
              <a:latin typeface="Calibri" pitchFamily="34" charset="0"/>
              <a:ea typeface="MS Gothic" pitchFamily="49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60762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4771"/>
            <a:ext cx="5760640" cy="61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>
            <a:spLocks noChangeArrowheads="1"/>
          </p:cNvSpPr>
          <p:nvPr/>
        </p:nvSpPr>
        <p:spPr bwMode="auto">
          <a:xfrm>
            <a:off x="251520" y="115888"/>
            <a:ext cx="8568952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pt-BR" altLang="pt-BR" sz="2800" b="1" dirty="0" err="1">
                <a:latin typeface="Calibri" pitchFamily="34" charset="0"/>
                <a:ea typeface="MS Gothic" pitchFamily="49" charset="-128"/>
              </a:rPr>
              <a:t>DAC’s</a:t>
            </a:r>
            <a:r>
              <a:rPr kumimoji="1" lang="pt-BR" altLang="pt-BR" sz="2800" b="1" dirty="0">
                <a:latin typeface="Calibri" pitchFamily="34" charset="0"/>
                <a:ea typeface="MS Gothic" pitchFamily="49" charset="-128"/>
              </a:rPr>
              <a:t> </a:t>
            </a:r>
            <a:r>
              <a:rPr kumimoji="1" lang="pt-BR" altLang="pt-BR" sz="2800" b="1" dirty="0" smtClean="0">
                <a:latin typeface="Calibri" pitchFamily="34" charset="0"/>
                <a:ea typeface="MS Gothic" pitchFamily="49" charset="-128"/>
              </a:rPr>
              <a:t>São </a:t>
            </a:r>
            <a:r>
              <a:rPr kumimoji="1" lang="pt-BR" altLang="pt-BR" sz="2800" b="1" dirty="0">
                <a:latin typeface="Calibri" pitchFamily="34" charset="0"/>
                <a:ea typeface="MS Gothic" pitchFamily="49" charset="-128"/>
              </a:rPr>
              <a:t>Francisco</a:t>
            </a:r>
          </a:p>
        </p:txBody>
      </p:sp>
    </p:spTree>
    <p:extLst>
      <p:ext uri="{BB962C8B-B14F-4D97-AF65-F5344CB8AC3E}">
        <p14:creationId xmlns:p14="http://schemas.microsoft.com/office/powerpoint/2010/main" val="1597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0" y="2852936"/>
            <a:ext cx="914400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/>
              <a:t>AÇÕES VOLTADAS PARA A REVITALIZAÇÃO DA BACIA DO RIO SÃO FRANCISCO</a:t>
            </a:r>
          </a:p>
        </p:txBody>
      </p:sp>
    </p:spTree>
    <p:extLst>
      <p:ext uri="{BB962C8B-B14F-4D97-AF65-F5344CB8AC3E}">
        <p14:creationId xmlns:p14="http://schemas.microsoft.com/office/powerpoint/2010/main" val="22389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501008"/>
            <a:ext cx="8640960" cy="1261884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800" b="1" dirty="0" smtClean="0">
                <a:solidFill>
                  <a:prstClr val="white"/>
                </a:solidFill>
              </a:rPr>
              <a:t>Cobrança pelo Uso de </a:t>
            </a:r>
          </a:p>
          <a:p>
            <a:pPr algn="ctr" eaLnBrk="1" hangingPunct="1">
              <a:defRPr/>
            </a:pPr>
            <a:r>
              <a:rPr lang="pt-BR" sz="3800" b="1" dirty="0" smtClean="0">
                <a:solidFill>
                  <a:prstClr val="white"/>
                </a:solidFill>
              </a:rPr>
              <a:t>Recursos Hídricos</a:t>
            </a:r>
            <a:endParaRPr lang="pt-BR" sz="3800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204864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7167740" cy="548680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rgbClr val="006666"/>
                </a:solidFill>
              </a:rPr>
              <a:t>Cobrança pelo uso de recursos hídricos</a:t>
            </a:r>
            <a:endParaRPr lang="pt-BR" sz="2400" b="1" dirty="0">
              <a:solidFill>
                <a:srgbClr val="006666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0" y="620688"/>
            <a:ext cx="7924224" cy="563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0" y="188640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charset="0"/>
              </a:rPr>
              <a:t>SITUAÇÃO </a:t>
            </a:r>
            <a:r>
              <a:rPr lang="pt-BR" sz="2000" b="1" dirty="0" smtClean="0">
                <a:solidFill>
                  <a:schemeClr val="tx1"/>
                </a:solidFill>
                <a:latin typeface="Arial" charset="0"/>
              </a:rPr>
              <a:t>DA </a:t>
            </a:r>
            <a:r>
              <a:rPr lang="pt-BR" sz="2000" b="1" dirty="0">
                <a:solidFill>
                  <a:schemeClr val="tx1"/>
                </a:solidFill>
                <a:latin typeface="Arial" charset="0"/>
              </a:rPr>
              <a:t>IMPLEMENTAÇÃO </a:t>
            </a:r>
            <a:r>
              <a:rPr lang="pt-BR" sz="2000" b="1" dirty="0" smtClean="0">
                <a:solidFill>
                  <a:schemeClr val="tx1"/>
                </a:solidFill>
                <a:latin typeface="Arial" charset="0"/>
              </a:rPr>
              <a:t>DA COBRANÇA PELO USO DA ÁGUA</a:t>
            </a:r>
            <a:endParaRPr lang="pt-BR" sz="20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5" y="1196752"/>
            <a:ext cx="669713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717032"/>
            <a:ext cx="8640960" cy="692497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800" b="1" dirty="0" smtClean="0">
                <a:solidFill>
                  <a:prstClr val="white"/>
                </a:solidFill>
              </a:rPr>
              <a:t>Planos Diretores de Recursos Hídricos</a:t>
            </a:r>
            <a:endParaRPr lang="pt-BR" sz="3800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420888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70" y="188640"/>
            <a:ext cx="914400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charset="0"/>
              </a:rPr>
              <a:t>SITUAÇÃO DE </a:t>
            </a:r>
            <a:r>
              <a:rPr lang="pt-BR" sz="2000" b="1" dirty="0" smtClean="0">
                <a:solidFill>
                  <a:schemeClr val="tx1"/>
                </a:solidFill>
                <a:latin typeface="Arial" charset="0"/>
              </a:rPr>
              <a:t>ELABORAÇÃO DOS PLANOS DE RECURSOS HÍDRICOS</a:t>
            </a:r>
            <a:endParaRPr lang="pt-BR" sz="20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239"/>
            <a:ext cx="8022440" cy="56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70" y="188640"/>
            <a:ext cx="9144000" cy="3847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900" b="1" dirty="0" smtClean="0"/>
              <a:t>AÇÕES DE REVITALIZAÇÃO DAS UPGRHS DA BACIA DO SÃO FRANCISCO</a:t>
            </a:r>
            <a:endParaRPr lang="pt-BR" sz="19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62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9184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>
            <a:spLocks noChangeArrowheads="1"/>
          </p:cNvSpPr>
          <p:nvPr/>
        </p:nvSpPr>
        <p:spPr bwMode="auto">
          <a:xfrm>
            <a:off x="0" y="0"/>
            <a:ext cx="9144000" cy="511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latin typeface="+mn-lt"/>
              </a:rPr>
              <a:t>DISPONIBILIDADE </a:t>
            </a:r>
            <a:r>
              <a:rPr lang="pt-BR" altLang="pt-BR" sz="2400" b="1" dirty="0">
                <a:latin typeface="+mn-lt"/>
              </a:rPr>
              <a:t>HÍDRICA </a:t>
            </a:r>
            <a:r>
              <a:rPr lang="pt-BR" altLang="pt-BR" sz="2400" b="1" dirty="0" smtClean="0">
                <a:latin typeface="+mn-lt"/>
              </a:rPr>
              <a:t>– ÁGUA SUPERFICIAL</a:t>
            </a:r>
            <a:endParaRPr lang="pt-BR" alt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70" y="188640"/>
            <a:ext cx="9144000" cy="3847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900" b="1" dirty="0" smtClean="0"/>
              <a:t>AÇÕES DE REVITALIZAÇÃO DAS UPGRHS DA BACIA DO SÃO FRANCISCO</a:t>
            </a:r>
            <a:endParaRPr lang="pt-BR" sz="19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32077"/>
            <a:ext cx="8064895" cy="14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16832"/>
            <a:ext cx="8064895" cy="267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2" y="3573016"/>
            <a:ext cx="8064895" cy="29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0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70" y="188640"/>
            <a:ext cx="9144000" cy="3847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900" b="1" dirty="0" smtClean="0"/>
              <a:t>AÇÕES DE REVITALIZAÇÃO DAS UPGRHS DA BACIA DO SÃO FRANCISCO</a:t>
            </a:r>
            <a:endParaRPr lang="pt-BR" sz="19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32077"/>
            <a:ext cx="8064895" cy="14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7"/>
            <a:ext cx="8064896" cy="416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7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70" y="188640"/>
            <a:ext cx="9144000" cy="3847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900" b="1" dirty="0" smtClean="0"/>
              <a:t>AÇÕES DE REVITALIZAÇÃO DAS UPGRHS DA BACIA DO SÃO FRANCISCO</a:t>
            </a:r>
            <a:endParaRPr lang="pt-BR" sz="19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32077"/>
            <a:ext cx="8064895" cy="14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9242"/>
            <a:ext cx="8064896" cy="463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212976"/>
            <a:ext cx="8640960" cy="1846659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800" b="1" dirty="0">
                <a:solidFill>
                  <a:prstClr val="white"/>
                </a:solidFill>
              </a:rPr>
              <a:t>FHIDRO – Fundo de Recuperação, Proteção e Desenvolvimento Sustentável das Bacias Hidrográficas de Minas Gerais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1916832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789363"/>
            <a:ext cx="86741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41438"/>
            <a:ext cx="85534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468313" y="188913"/>
            <a:ext cx="52562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6666"/>
                </a:solidFill>
                <a:latin typeface="+mn-lt"/>
                <a:cs typeface="+mn-cs"/>
              </a:rPr>
              <a:t>Convênios e contratos Fhidro</a:t>
            </a:r>
            <a:endParaRPr lang="pt-BR" sz="3200" b="1" dirty="0">
              <a:solidFill>
                <a:srgbClr val="006666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468313" y="188913"/>
            <a:ext cx="52562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6666"/>
                </a:solidFill>
                <a:latin typeface="+mn-lt"/>
                <a:cs typeface="+mn-cs"/>
              </a:rPr>
              <a:t>Projetos em Trâmite</a:t>
            </a:r>
            <a:endParaRPr lang="pt-BR" sz="3200" b="1" dirty="0">
              <a:solidFill>
                <a:srgbClr val="006666"/>
              </a:solidFill>
              <a:latin typeface="+mn-lt"/>
              <a:cs typeface="+mn-cs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9200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35150" y="3716338"/>
          <a:ext cx="5616575" cy="1512887"/>
        </p:xfrm>
        <a:graphic>
          <a:graphicData uri="http://schemas.openxmlformats.org/drawingml/2006/table">
            <a:tbl>
              <a:tblPr/>
              <a:tblGrid>
                <a:gridCol w="3069524"/>
                <a:gridCol w="2547051"/>
              </a:tblGrid>
              <a:tr h="711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Projetos  em Trâmite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Quantidade de projetos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 total - Fhidro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R$ 2.435.287,40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6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75656" y="18448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07704" y="2222862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+mn-lt"/>
              </a:rPr>
              <a:t>MÁRLEY CAETANO DE MENDONÇA</a:t>
            </a:r>
          </a:p>
          <a:p>
            <a:pPr algn="ctr"/>
            <a:endParaRPr lang="pt-BR" sz="2000" dirty="0" smtClean="0">
              <a:latin typeface="+mn-lt"/>
            </a:endParaRPr>
          </a:p>
          <a:p>
            <a:pPr algn="ctr"/>
            <a:r>
              <a:rPr lang="pt-BR" sz="2000" dirty="0" smtClean="0">
                <a:latin typeface="+mn-lt"/>
              </a:rPr>
              <a:t>Diretor de Pesquisa, Desenvolvimento e Monitoramento das Águas</a:t>
            </a:r>
          </a:p>
          <a:p>
            <a:pPr algn="ctr"/>
            <a:endParaRPr lang="pt-BR" sz="2000" dirty="0">
              <a:latin typeface="+mn-lt"/>
            </a:endParaRPr>
          </a:p>
          <a:p>
            <a:pPr algn="ctr"/>
            <a:r>
              <a:rPr lang="pt-BR" sz="2000" dirty="0" smtClean="0">
                <a:latin typeface="+mn-lt"/>
              </a:rPr>
              <a:t>Instituto Mineiro de Gestão das Águas – IGAM</a:t>
            </a:r>
          </a:p>
          <a:p>
            <a:pPr algn="ctr"/>
            <a:endParaRPr lang="pt-BR" sz="2000" dirty="0" smtClean="0">
              <a:latin typeface="+mn-lt"/>
            </a:endParaRPr>
          </a:p>
          <a:p>
            <a:pPr algn="ctr"/>
            <a:r>
              <a:rPr lang="pt-BR" sz="2000" dirty="0">
                <a:latin typeface="+mn-lt"/>
                <a:hlinkClick r:id="rId2"/>
              </a:rPr>
              <a:t>m</a:t>
            </a:r>
            <a:r>
              <a:rPr lang="pt-BR" sz="2000" dirty="0" smtClean="0">
                <a:latin typeface="+mn-lt"/>
                <a:hlinkClick r:id="rId2"/>
              </a:rPr>
              <a:t>arley.caetano@meioambiente.mg.gov.br</a:t>
            </a:r>
            <a:endParaRPr lang="pt-BR" sz="2000" dirty="0" smtClean="0">
              <a:latin typeface="+mn-lt"/>
            </a:endParaRPr>
          </a:p>
          <a:p>
            <a:pPr algn="ctr"/>
            <a:r>
              <a:rPr lang="pt-BR" sz="2000" dirty="0" smtClean="0">
                <a:latin typeface="+mn-lt"/>
              </a:rPr>
              <a:t>(31) 3915 1273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1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3471972"/>
            <a:ext cx="8640960" cy="677108"/>
          </a:xfrm>
          <a:prstGeom prst="rect">
            <a:avLst/>
          </a:prstGeom>
          <a:solidFill>
            <a:srgbClr val="759C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800" b="1" dirty="0" smtClean="0">
                <a:solidFill>
                  <a:prstClr val="white"/>
                </a:solidFill>
              </a:rPr>
              <a:t>Monitoramento Hidrológico</a:t>
            </a:r>
            <a:endParaRPr lang="pt-BR" sz="3800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177569"/>
            <a:ext cx="8640960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prstClr val="white"/>
                </a:solidFill>
              </a:rPr>
              <a:t>BACIA HIDROGRÁFICA DO RIO SÃO FRANCISCO</a:t>
            </a:r>
            <a:endParaRPr lang="pt-BR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"/>
          <a:stretch/>
        </p:blipFill>
        <p:spPr>
          <a:xfrm>
            <a:off x="146413" y="548680"/>
            <a:ext cx="8962091" cy="6309320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1" cy="9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>
            <a:hlinkClick r:id="" action="ppaction://noaction"/>
          </p:cNvPr>
          <p:cNvSpPr/>
          <p:nvPr/>
        </p:nvSpPr>
        <p:spPr>
          <a:xfrm>
            <a:off x="827584" y="1484784"/>
            <a:ext cx="1944216" cy="18002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9C6500"/>
                </a:solidFill>
              </a:rPr>
              <a:t>Estado de Atenção</a:t>
            </a:r>
          </a:p>
        </p:txBody>
      </p:sp>
      <p:sp>
        <p:nvSpPr>
          <p:cNvPr id="5" name="Retângulo de cantos arredondados 4">
            <a:hlinkClick r:id="" action="ppaction://noaction"/>
          </p:cNvPr>
          <p:cNvSpPr/>
          <p:nvPr/>
        </p:nvSpPr>
        <p:spPr>
          <a:xfrm>
            <a:off x="6043864" y="1484784"/>
            <a:ext cx="1912512" cy="1764406"/>
          </a:xfrm>
          <a:prstGeom prst="roundRect">
            <a:avLst/>
          </a:prstGeom>
          <a:solidFill>
            <a:srgbClr val="E5B8B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9C0006"/>
                </a:solidFill>
              </a:rPr>
              <a:t>Estado </a:t>
            </a:r>
            <a:r>
              <a:rPr lang="pt-BR" sz="2800" b="1" dirty="0">
                <a:solidFill>
                  <a:srgbClr val="9C0006"/>
                </a:solidFill>
              </a:rPr>
              <a:t>de Restrição de Uso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3091536" y="2276872"/>
            <a:ext cx="166019" cy="2962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Retângulo de cantos arredondados 17">
            <a:hlinkClick r:id="" action="ppaction://noaction"/>
          </p:cNvPr>
          <p:cNvSpPr/>
          <p:nvPr/>
        </p:nvSpPr>
        <p:spPr>
          <a:xfrm>
            <a:off x="3379568" y="1484784"/>
            <a:ext cx="1912512" cy="1764406"/>
          </a:xfrm>
          <a:prstGeom prst="roundRect">
            <a:avLst/>
          </a:prstGeom>
          <a:solidFill>
            <a:srgbClr val="FABF8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984806"/>
                </a:solidFill>
              </a:rPr>
              <a:t>Estado de Alerta</a:t>
            </a:r>
          </a:p>
        </p:txBody>
      </p:sp>
      <p:sp>
        <p:nvSpPr>
          <p:cNvPr id="11" name="Retângulo de cantos arredondados 10">
            <a:hlinkClick r:id="" action="ppaction://noaction"/>
          </p:cNvPr>
          <p:cNvSpPr/>
          <p:nvPr/>
        </p:nvSpPr>
        <p:spPr>
          <a:xfrm>
            <a:off x="827584" y="3717032"/>
            <a:ext cx="1800200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Vazões  entre 100% a 200% da Q7,10, por período mínimo de 7 dias consecutivos.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2" name="Retângulo de cantos arredondados 11">
            <a:hlinkClick r:id="" action="ppaction://noaction"/>
          </p:cNvPr>
          <p:cNvSpPr/>
          <p:nvPr/>
        </p:nvSpPr>
        <p:spPr>
          <a:xfrm>
            <a:off x="3347864" y="3717032"/>
            <a:ext cx="187220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Vazões entre 100% e  70% da Q7,10 e/ou risco de desabastecimento em reservatórios até o final do período seco.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3" name="Retângulo de cantos arredondados 12">
            <a:hlinkClick r:id="" action="ppaction://noaction"/>
          </p:cNvPr>
          <p:cNvSpPr/>
          <p:nvPr/>
        </p:nvSpPr>
        <p:spPr>
          <a:xfrm>
            <a:off x="6084168" y="3717032"/>
            <a:ext cx="1800200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Vazões inferiores a 50% ou 70% da Q7,10 e/ou risco de desabastecimento em reservatórios até o final do período seco.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1763688" y="3356992"/>
            <a:ext cx="144016" cy="288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5580112" y="2204864"/>
            <a:ext cx="166019" cy="2962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4139952" y="3356992"/>
            <a:ext cx="144016" cy="288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6876256" y="3356992"/>
            <a:ext cx="144016" cy="288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 Box 7"/>
          <p:cNvSpPr>
            <a:spLocks noChangeArrowheads="1"/>
          </p:cNvSpPr>
          <p:nvPr/>
        </p:nvSpPr>
        <p:spPr bwMode="auto">
          <a:xfrm>
            <a:off x="0" y="0"/>
            <a:ext cx="9144000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2400" b="1" cap="all" dirty="0" smtClean="0">
                <a:solidFill>
                  <a:prstClr val="black"/>
                </a:solidFill>
              </a:rPr>
              <a:t>ESTÁGIOS PARA DECLARAÇÃO DE Escassez Hídrica DE ACORDO COM A DELIBERAÇÃO NORMATIVA CERH/MG Nº 49/2015</a:t>
            </a:r>
          </a:p>
        </p:txBody>
      </p:sp>
    </p:spTree>
    <p:extLst>
      <p:ext uri="{BB962C8B-B14F-4D97-AF65-F5344CB8AC3E}">
        <p14:creationId xmlns:p14="http://schemas.microsoft.com/office/powerpoint/2010/main" val="29215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93610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/>
              <a:t>A </a:t>
            </a:r>
            <a:r>
              <a:rPr lang="pt-BR" sz="2000" u="sng" dirty="0" smtClean="0"/>
              <a:t>Restrição </a:t>
            </a:r>
            <a:r>
              <a:rPr lang="pt-BR" sz="2000" u="sng" dirty="0"/>
              <a:t>de </a:t>
            </a:r>
            <a:r>
              <a:rPr lang="pt-BR" sz="2000" u="sng" dirty="0" smtClean="0"/>
              <a:t>Uso </a:t>
            </a:r>
            <a:r>
              <a:rPr lang="pt-BR" sz="2000" dirty="0"/>
              <a:t>para captações de água ocorrerá conforme o estado de vazões ou d</a:t>
            </a:r>
            <a:r>
              <a:rPr lang="pt-BR" sz="2000" dirty="0" smtClean="0"/>
              <a:t>e </a:t>
            </a:r>
            <a:r>
              <a:rPr lang="pt-BR" sz="2000" dirty="0"/>
              <a:t>armazenamento dos </a:t>
            </a:r>
            <a:r>
              <a:rPr lang="pt-BR" sz="2000" dirty="0" smtClean="0"/>
              <a:t>reservatórios, nos </a:t>
            </a:r>
            <a:r>
              <a:rPr lang="pt-BR" sz="2000" dirty="0"/>
              <a:t>seguintes termos:</a:t>
            </a:r>
          </a:p>
          <a:p>
            <a:pPr marL="0" indent="0" algn="just">
              <a:buNone/>
            </a:pP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82190"/>
              </p:ext>
            </p:extLst>
          </p:nvPr>
        </p:nvGraphicFramePr>
        <p:xfrm>
          <a:off x="1115616" y="2060848"/>
          <a:ext cx="6968932" cy="335524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84466"/>
                <a:gridCol w="3484466"/>
              </a:tblGrid>
              <a:tr h="4359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FINALIDADE DO USO</a:t>
                      </a:r>
                      <a:endParaRPr lang="pt-BR" sz="2000" b="1" dirty="0"/>
                    </a:p>
                  </a:txBody>
                  <a:tcPr marL="68580" marR="6858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RESTRIÇÃO (volume</a:t>
                      </a:r>
                      <a:r>
                        <a:rPr lang="pt-BR" sz="2000" baseline="0" dirty="0" smtClean="0"/>
                        <a:t> diário outorgado)</a:t>
                      </a:r>
                      <a:endParaRPr lang="pt-BR" sz="2000" b="1" dirty="0"/>
                    </a:p>
                  </a:txBody>
                  <a:tcPr marL="68580" marR="6858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52463">
                <a:tc>
                  <a:txBody>
                    <a:bodyPr/>
                    <a:lstStyle/>
                    <a:p>
                      <a:r>
                        <a:rPr lang="pt-BR" sz="2000" kern="1200" dirty="0" smtClean="0">
                          <a:effectLst/>
                        </a:rPr>
                        <a:t>Consumo humano, dessedentação animal e abastecimento público</a:t>
                      </a:r>
                      <a:endParaRPr lang="pt-BR" sz="20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20%</a:t>
                      </a:r>
                      <a:endParaRPr lang="pt-BR" sz="2000" dirty="0"/>
                    </a:p>
                  </a:txBody>
                  <a:tcPr marL="68580" marR="68580" anchor="ctr"/>
                </a:tc>
              </a:tr>
              <a:tr h="52771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Irrigação</a:t>
                      </a:r>
                      <a:endParaRPr lang="pt-BR" sz="20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25%</a:t>
                      </a:r>
                    </a:p>
                  </a:txBody>
                  <a:tcPr marL="68580" marR="68580" anchor="ctr"/>
                </a:tc>
              </a:tr>
              <a:tr h="56032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Industrial e agroindustrial</a:t>
                      </a:r>
                      <a:endParaRPr lang="pt-BR" sz="20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30%</a:t>
                      </a:r>
                      <a:endParaRPr lang="pt-BR" sz="2000" dirty="0"/>
                    </a:p>
                  </a:txBody>
                  <a:tcPr marL="68580" marR="68580" anchor="ctr"/>
                </a:tc>
              </a:tr>
              <a:tr h="56032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Demais finalidades</a:t>
                      </a:r>
                      <a:endParaRPr lang="pt-BR" sz="20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50%</a:t>
                      </a:r>
                      <a:endParaRPr lang="pt-BR" sz="20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0" y="0"/>
            <a:ext cx="9144000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2400" b="1" cap="all" dirty="0" smtClean="0">
                <a:solidFill>
                  <a:prstClr val="black"/>
                </a:solidFill>
              </a:rPr>
              <a:t>RESTRIÇÃO DE USO</a:t>
            </a:r>
          </a:p>
        </p:txBody>
      </p:sp>
    </p:spTree>
    <p:extLst>
      <p:ext uri="{BB962C8B-B14F-4D97-AF65-F5344CB8AC3E}">
        <p14:creationId xmlns:p14="http://schemas.microsoft.com/office/powerpoint/2010/main" val="14381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35496" y="37902"/>
            <a:ext cx="4896544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2400" b="1" cap="all" dirty="0" smtClean="0">
                <a:solidFill>
                  <a:prstClr val="black"/>
                </a:solidFill>
              </a:rPr>
              <a:t>Bacia São Francisco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692696"/>
            <a:ext cx="3960440" cy="662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</a:rPr>
              <a:t>Monitoramento Rios Estaduais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251520" y="5373216"/>
            <a:ext cx="3024336" cy="28803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Dados Indisponíveis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251520" y="3429000"/>
            <a:ext cx="3024336" cy="576064"/>
          </a:xfrm>
          <a:prstGeom prst="homePlate">
            <a:avLst/>
          </a:prstGeom>
          <a:solidFill>
            <a:srgbClr val="E5B8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990000"/>
                </a:solidFill>
              </a:rPr>
              <a:t>Estado de Escassez Hídrica/Restrição de Uso</a:t>
            </a:r>
            <a:endParaRPr lang="pt-BR" b="1" dirty="0">
              <a:solidFill>
                <a:srgbClr val="99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347864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47864" y="34917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03</a:t>
            </a:r>
            <a:endParaRPr lang="pt-BR" dirty="0"/>
          </a:p>
        </p:txBody>
      </p:sp>
      <p:sp>
        <p:nvSpPr>
          <p:cNvPr id="17" name="Pentágono 16"/>
          <p:cNvSpPr/>
          <p:nvPr/>
        </p:nvSpPr>
        <p:spPr>
          <a:xfrm>
            <a:off x="250843" y="1667301"/>
            <a:ext cx="3024336" cy="288032"/>
          </a:xfrm>
          <a:prstGeom prst="homePlate">
            <a:avLst/>
          </a:prstGeom>
          <a:solidFill>
            <a:srgbClr val="00CC00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333300"/>
                </a:solidFill>
              </a:rPr>
              <a:t>Estado Normal        </a:t>
            </a:r>
            <a:endParaRPr lang="pt-BR" b="1" dirty="0">
              <a:solidFill>
                <a:srgbClr val="3333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63888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03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r="6509"/>
          <a:stretch>
            <a:fillRect/>
          </a:stretch>
        </p:blipFill>
        <p:spPr>
          <a:xfrm>
            <a:off x="4919879" y="-10493"/>
            <a:ext cx="4188625" cy="682386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536" y="2132856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400" dirty="0" smtClean="0"/>
              <a:t>Buritis, </a:t>
            </a:r>
            <a:r>
              <a:rPr lang="pt-BR" sz="1400" dirty="0"/>
              <a:t>Jusante no Rio </a:t>
            </a:r>
            <a:r>
              <a:rPr lang="pt-BR" sz="1400" dirty="0" err="1"/>
              <a:t>Urucuia</a:t>
            </a:r>
            <a:r>
              <a:rPr lang="pt-BR" sz="14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sz="1400" dirty="0" smtClean="0"/>
              <a:t>Honório Bicalho, </a:t>
            </a:r>
            <a:r>
              <a:rPr lang="pt-BR" sz="1400" dirty="0"/>
              <a:t>no Rio das </a:t>
            </a:r>
            <a:r>
              <a:rPr lang="pt-BR" sz="1400" dirty="0" smtClean="0"/>
              <a:t>Velhas;</a:t>
            </a:r>
          </a:p>
          <a:p>
            <a:pPr marL="285750" indent="-285750" algn="just">
              <a:buFontTx/>
              <a:buChar char="-"/>
            </a:pPr>
            <a:r>
              <a:rPr lang="pt-BR" sz="1400" dirty="0" smtClean="0"/>
              <a:t>Ponte </a:t>
            </a:r>
            <a:r>
              <a:rPr lang="pt-BR" sz="1400" dirty="0"/>
              <a:t>Nova do </a:t>
            </a:r>
            <a:r>
              <a:rPr lang="pt-BR" sz="1400" dirty="0" smtClean="0"/>
              <a:t>Paraopeba, </a:t>
            </a:r>
            <a:r>
              <a:rPr lang="pt-BR" sz="1400" dirty="0"/>
              <a:t>no Rio </a:t>
            </a:r>
            <a:r>
              <a:rPr lang="pt-BR" sz="1400" dirty="0" smtClean="0"/>
              <a:t>Paraopeba.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8145" y="414908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400" dirty="0" smtClean="0"/>
              <a:t>Carmo </a:t>
            </a:r>
            <a:r>
              <a:rPr lang="pt-BR" sz="1400" dirty="0"/>
              <a:t>do </a:t>
            </a:r>
            <a:r>
              <a:rPr lang="pt-BR" sz="1400" dirty="0" smtClean="0"/>
              <a:t>Cajuru, </a:t>
            </a:r>
            <a:r>
              <a:rPr lang="pt-BR" sz="1400" dirty="0"/>
              <a:t>no Rio </a:t>
            </a:r>
            <a:r>
              <a:rPr lang="pt-BR" sz="1400" dirty="0" smtClean="0"/>
              <a:t>Pará;</a:t>
            </a:r>
          </a:p>
          <a:p>
            <a:pPr marL="285750" indent="-285750" algn="just">
              <a:buFontTx/>
              <a:buChar char="-"/>
            </a:pPr>
            <a:r>
              <a:rPr lang="pt-BR" sz="1400" dirty="0" smtClean="0"/>
              <a:t>Santo Hipólito, </a:t>
            </a:r>
            <a:r>
              <a:rPr lang="pt-BR" sz="1400" dirty="0"/>
              <a:t>no Rio das </a:t>
            </a:r>
            <a:r>
              <a:rPr lang="pt-BR" sz="1400" dirty="0" smtClean="0"/>
              <a:t>Velhas;</a:t>
            </a:r>
          </a:p>
          <a:p>
            <a:pPr marL="285750" indent="-285750" algn="just">
              <a:buFontTx/>
              <a:buChar char="-"/>
            </a:pPr>
            <a:r>
              <a:rPr lang="pt-BR" sz="1400" dirty="0" smtClean="0"/>
              <a:t>Jardim, </a:t>
            </a:r>
            <a:r>
              <a:rPr lang="pt-BR" sz="1400" dirty="0"/>
              <a:t>no Ribeirão Serra </a:t>
            </a:r>
            <a:r>
              <a:rPr lang="pt-BR" sz="1400" dirty="0" smtClean="0"/>
              <a:t>Azul.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585810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400" dirty="0" smtClean="0"/>
              <a:t>Jequitibá, </a:t>
            </a:r>
            <a:r>
              <a:rPr lang="pt-BR" sz="1400" dirty="0"/>
              <a:t>no Rio das </a:t>
            </a:r>
            <a:r>
              <a:rPr lang="pt-BR" sz="1400" dirty="0" smtClean="0"/>
              <a:t>Velhas;</a:t>
            </a:r>
          </a:p>
          <a:p>
            <a:pPr marL="285750" indent="-285750" algn="just">
              <a:buFontTx/>
              <a:buChar char="-"/>
            </a:pPr>
            <a:r>
              <a:rPr lang="pt-BR" sz="1400" dirty="0" smtClean="0"/>
              <a:t>Entre </a:t>
            </a:r>
            <a:r>
              <a:rPr lang="pt-BR" sz="1400" dirty="0"/>
              <a:t>Rios de </a:t>
            </a:r>
            <a:r>
              <a:rPr lang="pt-BR" sz="1400" dirty="0" smtClean="0"/>
              <a:t>Minas, </a:t>
            </a:r>
            <a:r>
              <a:rPr lang="pt-BR" sz="1400" dirty="0"/>
              <a:t>no Rio </a:t>
            </a:r>
            <a:r>
              <a:rPr lang="pt-BR" sz="1400" dirty="0" smtClean="0"/>
              <a:t>Brumado.</a:t>
            </a:r>
            <a:endParaRPr lang="pt-BR" sz="1400" dirty="0" smtClean="0"/>
          </a:p>
          <a:p>
            <a:pPr algn="just"/>
            <a:r>
              <a:rPr lang="pt-BR" sz="1400" dirty="0" smtClean="0"/>
              <a:t>(pertencem à ANA)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37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50768" r="13218" b="31097"/>
          <a:stretch/>
        </p:blipFill>
        <p:spPr bwMode="auto">
          <a:xfrm>
            <a:off x="230627" y="2193804"/>
            <a:ext cx="8784976" cy="137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251520" y="37902"/>
            <a:ext cx="878497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2400" b="1" cap="all" dirty="0" smtClean="0">
                <a:solidFill>
                  <a:prstClr val="black"/>
                </a:solidFill>
              </a:rPr>
              <a:t>Bacia São Francisco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663788" y="1182213"/>
            <a:ext cx="3960440" cy="6626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</a:rPr>
              <a:t>Monitoramento </a:t>
            </a:r>
            <a:r>
              <a:rPr lang="pt-BR" b="1" u="sng" dirty="0">
                <a:solidFill>
                  <a:schemeClr val="tx1"/>
                </a:solidFill>
              </a:rPr>
              <a:t>Reservatórios RMBH</a:t>
            </a:r>
          </a:p>
        </p:txBody>
      </p:sp>
    </p:spTree>
    <p:extLst>
      <p:ext uri="{BB962C8B-B14F-4D97-AF65-F5344CB8AC3E}">
        <p14:creationId xmlns:p14="http://schemas.microsoft.com/office/powerpoint/2010/main" val="36486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5842</TotalTime>
  <Words>834</Words>
  <Application>Microsoft Office PowerPoint</Application>
  <PresentationFormat>Apresentação na tela (4:3)</PresentationFormat>
  <Paragraphs>146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SENADO FEDERAL  Comissão de Meio Ambiente, Defesa do Consumidor e Fiscalização e Controle do Senado Federal  “Gestão de Recursos Hídricos em Minas Gerais e a Revitalização do Rio São Francisco”       Novembro de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Cobrança pelo uso de recursos hídricos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Daniela</dc:creator>
  <cp:lastModifiedBy>Marley</cp:lastModifiedBy>
  <cp:revision>428</cp:revision>
  <dcterms:created xsi:type="dcterms:W3CDTF">2013-07-19T12:46:41Z</dcterms:created>
  <dcterms:modified xsi:type="dcterms:W3CDTF">2015-11-17T01:33:37Z</dcterms:modified>
</cp:coreProperties>
</file>