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836" r:id="rId2"/>
    <p:sldId id="847" r:id="rId3"/>
    <p:sldId id="899" r:id="rId4"/>
    <p:sldId id="937" r:id="rId5"/>
    <p:sldId id="938" r:id="rId6"/>
    <p:sldId id="939" r:id="rId7"/>
    <p:sldId id="940" r:id="rId8"/>
    <p:sldId id="944" r:id="rId9"/>
    <p:sldId id="943" r:id="rId10"/>
    <p:sldId id="945" r:id="rId11"/>
    <p:sldId id="901" r:id="rId12"/>
    <p:sldId id="913" r:id="rId13"/>
    <p:sldId id="946" r:id="rId14"/>
    <p:sldId id="947" r:id="rId15"/>
    <p:sldId id="948" r:id="rId16"/>
    <p:sldId id="949" r:id="rId17"/>
    <p:sldId id="935" r:id="rId18"/>
  </p:sldIdLst>
  <p:sldSz cx="9906000" cy="6858000" type="A4"/>
  <p:notesSz cx="6888163" cy="100155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32">
          <p15:clr>
            <a:srgbClr val="A4A3A4"/>
          </p15:clr>
        </p15:guide>
        <p15:guide id="2" orient="horz" pos="482">
          <p15:clr>
            <a:srgbClr val="A4A3A4"/>
          </p15:clr>
        </p15:guide>
        <p15:guide id="3" orient="horz" pos="4247">
          <p15:clr>
            <a:srgbClr val="A4A3A4"/>
          </p15:clr>
        </p15:guide>
        <p15:guide id="4" pos="3216">
          <p15:clr>
            <a:srgbClr val="A4A3A4"/>
          </p15:clr>
        </p15:guide>
        <p15:guide id="5" pos="336">
          <p15:clr>
            <a:srgbClr val="A4A3A4"/>
          </p15:clr>
        </p15:guide>
        <p15:guide id="6" pos="59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093"/>
    <a:srgbClr val="20261A"/>
    <a:srgbClr val="39251B"/>
    <a:srgbClr val="000000"/>
    <a:srgbClr val="C0C0C0"/>
    <a:srgbClr val="996633"/>
    <a:srgbClr val="006600"/>
    <a:srgbClr val="FF6600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45" autoAdjust="0"/>
    <p:restoredTop sz="50000" autoAdjust="0"/>
  </p:normalViewPr>
  <p:slideViewPr>
    <p:cSldViewPr>
      <p:cViewPr>
        <p:scale>
          <a:sx n="125" d="100"/>
          <a:sy n="125" d="100"/>
        </p:scale>
        <p:origin x="-912" y="78"/>
      </p:cViewPr>
      <p:guideLst>
        <p:guide orient="horz" pos="2432"/>
        <p:guide orient="horz" pos="482"/>
        <p:guide orient="horz" pos="4247"/>
        <p:guide pos="3216"/>
        <p:guide pos="336"/>
        <p:guide pos="5932"/>
      </p:guideLst>
    </p:cSldViewPr>
  </p:slideViewPr>
  <p:outlineViewPr>
    <p:cViewPr>
      <p:scale>
        <a:sx n="20" d="100"/>
        <a:sy n="20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2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2985512" cy="50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0" tIns="46125" rIns="92250" bIns="46125" numCol="1" anchor="t" anchorCtr="0" compatLnSpc="1">
            <a:prstTxWarp prst="textNoShape">
              <a:avLst/>
            </a:prstTxWarp>
          </a:bodyPr>
          <a:lstStyle>
            <a:lvl1pPr algn="l" defTabSz="921043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653" y="2"/>
            <a:ext cx="2985512" cy="50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0" tIns="46125" rIns="92250" bIns="46125" numCol="1" anchor="t" anchorCtr="0" compatLnSpc="1">
            <a:prstTxWarp prst="textNoShape">
              <a:avLst/>
            </a:prstTxWarp>
          </a:bodyPr>
          <a:lstStyle>
            <a:lvl1pPr algn="r" defTabSz="921043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514442"/>
            <a:ext cx="2985512" cy="50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0" tIns="46125" rIns="92250" bIns="46125" numCol="1" anchor="b" anchorCtr="0" compatLnSpc="1">
            <a:prstTxWarp prst="textNoShape">
              <a:avLst/>
            </a:prstTxWarp>
          </a:bodyPr>
          <a:lstStyle>
            <a:lvl1pPr algn="l" defTabSz="921043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653" y="9514442"/>
            <a:ext cx="2985512" cy="50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0" tIns="46125" rIns="92250" bIns="46125" numCol="1" anchor="b" anchorCtr="0" compatLnSpc="1">
            <a:prstTxWarp prst="textNoShape">
              <a:avLst/>
            </a:prstTxWarp>
          </a:bodyPr>
          <a:lstStyle>
            <a:lvl1pPr algn="r" defTabSz="921043" eaLnBrk="1" hangingPunct="1">
              <a:defRPr sz="1200" smtClean="0"/>
            </a:lvl1pPr>
          </a:lstStyle>
          <a:p>
            <a:pPr>
              <a:defRPr/>
            </a:pPr>
            <a:fld id="{B3600E3B-0B73-43C9-ABA5-2A4891CDE5F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7383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2985512" cy="50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0" tIns="46125" rIns="92250" bIns="46125" numCol="1" anchor="t" anchorCtr="0" compatLnSpc="1">
            <a:prstTxWarp prst="textNoShape">
              <a:avLst/>
            </a:prstTxWarp>
          </a:bodyPr>
          <a:lstStyle>
            <a:lvl1pPr algn="l" defTabSz="92104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653" y="2"/>
            <a:ext cx="2985512" cy="50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0" tIns="46125" rIns="92250" bIns="46125" numCol="1" anchor="t" anchorCtr="0" compatLnSpc="1">
            <a:prstTxWarp prst="textNoShape">
              <a:avLst/>
            </a:prstTxWarp>
          </a:bodyPr>
          <a:lstStyle>
            <a:lvl1pPr algn="r" defTabSz="92104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1838" y="750888"/>
            <a:ext cx="5424487" cy="3754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743" y="4756421"/>
            <a:ext cx="5050678" cy="450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0" tIns="46125" rIns="92250" bIns="461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514442"/>
            <a:ext cx="2985512" cy="50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0" tIns="46125" rIns="92250" bIns="46125" numCol="1" anchor="b" anchorCtr="0" compatLnSpc="1">
            <a:prstTxWarp prst="textNoShape">
              <a:avLst/>
            </a:prstTxWarp>
          </a:bodyPr>
          <a:lstStyle>
            <a:lvl1pPr algn="l" defTabSz="92104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653" y="9514442"/>
            <a:ext cx="2985512" cy="50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0" tIns="46125" rIns="92250" bIns="46125" numCol="1" anchor="b" anchorCtr="0" compatLnSpc="1">
            <a:prstTxWarp prst="textNoShape">
              <a:avLst/>
            </a:prstTxWarp>
          </a:bodyPr>
          <a:lstStyle>
            <a:lvl1pPr algn="r" defTabSz="921043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C750B56-3706-457B-A1EE-876BDE8841C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8974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0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647" indent="-288326" defTabSz="9210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3304" indent="-230661" defTabSz="9210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625" indent="-230661" defTabSz="9210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948" indent="-230661" defTabSz="9210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7269" indent="-230661" defTabSz="9210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8591" indent="-230661" defTabSz="9210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9912" indent="-230661" defTabSz="9210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1234" indent="-230661" defTabSz="9210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EFE1D9F-49C5-490A-BF23-CF4310EE4F25}" type="slidenum">
              <a:rPr lang="pt-BR" altLang="pt-BR"/>
              <a:pPr>
                <a:spcBef>
                  <a:spcPct val="0"/>
                </a:spcBef>
              </a:pPr>
              <a:t>1</a:t>
            </a:fld>
            <a:endParaRPr lang="pt-BR" altLang="pt-B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349" y="4756421"/>
            <a:ext cx="5047470" cy="4508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81" tIns="43892" rIns="87781" bIns="43892"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59432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614" indent="-288314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3253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555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857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7159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8460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9761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1064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D3D0F2-EF33-4775-874C-DF4B4D7D264F}" type="slidenum">
              <a:rPr lang="pt-BR" altLang="pt-BR"/>
              <a:pPr>
                <a:spcBef>
                  <a:spcPct val="0"/>
                </a:spcBef>
              </a:pPr>
              <a:t>10</a:t>
            </a:fld>
            <a:endParaRPr lang="pt-BR" alt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50888"/>
            <a:ext cx="5426075" cy="375602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953" y="4756421"/>
            <a:ext cx="5044265" cy="4508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12280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614" indent="-288314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3253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555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857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7159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8460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9761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1064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D3D0F2-EF33-4775-874C-DF4B4D7D264F}" type="slidenum">
              <a:rPr lang="pt-BR" altLang="pt-BR"/>
              <a:pPr>
                <a:spcBef>
                  <a:spcPct val="0"/>
                </a:spcBef>
              </a:pPr>
              <a:t>11</a:t>
            </a:fld>
            <a:endParaRPr lang="pt-BR" alt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50888"/>
            <a:ext cx="5426075" cy="375602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953" y="4756421"/>
            <a:ext cx="5044265" cy="4508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12280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614" indent="-288314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3253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555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857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7159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8460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9761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1064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D3D0F2-EF33-4775-874C-DF4B4D7D264F}" type="slidenum">
              <a:rPr lang="pt-BR" altLang="pt-BR"/>
              <a:pPr>
                <a:spcBef>
                  <a:spcPct val="0"/>
                </a:spcBef>
              </a:pPr>
              <a:t>12</a:t>
            </a:fld>
            <a:endParaRPr lang="pt-BR" alt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50888"/>
            <a:ext cx="5426075" cy="375602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953" y="4756421"/>
            <a:ext cx="5044265" cy="4508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12280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614" indent="-288314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3253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555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857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7159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8460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9761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1064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D3D0F2-EF33-4775-874C-DF4B4D7D264F}" type="slidenum">
              <a:rPr lang="pt-BR" altLang="pt-BR"/>
              <a:pPr>
                <a:spcBef>
                  <a:spcPct val="0"/>
                </a:spcBef>
              </a:pPr>
              <a:t>13</a:t>
            </a:fld>
            <a:endParaRPr lang="pt-BR" alt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50888"/>
            <a:ext cx="5426075" cy="375602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953" y="4756421"/>
            <a:ext cx="5044265" cy="4508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12280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614" indent="-288314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3253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555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857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7159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8460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9761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1064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D3D0F2-EF33-4775-874C-DF4B4D7D264F}" type="slidenum">
              <a:rPr lang="pt-BR" altLang="pt-BR"/>
              <a:pPr>
                <a:spcBef>
                  <a:spcPct val="0"/>
                </a:spcBef>
              </a:pPr>
              <a:t>14</a:t>
            </a:fld>
            <a:endParaRPr lang="pt-BR" alt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50888"/>
            <a:ext cx="5426075" cy="375602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953" y="4756421"/>
            <a:ext cx="5044265" cy="4508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12280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614" indent="-288314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3253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555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857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7159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8460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9761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1064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D3D0F2-EF33-4775-874C-DF4B4D7D264F}" type="slidenum">
              <a:rPr lang="pt-BR" altLang="pt-BR"/>
              <a:pPr>
                <a:spcBef>
                  <a:spcPct val="0"/>
                </a:spcBef>
              </a:pPr>
              <a:t>15</a:t>
            </a:fld>
            <a:endParaRPr lang="pt-BR" alt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50888"/>
            <a:ext cx="5426075" cy="375602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953" y="4756421"/>
            <a:ext cx="5044265" cy="4508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12280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614" indent="-288314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3253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555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857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7159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8460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9761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1064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D3D0F2-EF33-4775-874C-DF4B4D7D264F}" type="slidenum">
              <a:rPr lang="pt-BR" altLang="pt-BR"/>
              <a:pPr>
                <a:spcBef>
                  <a:spcPct val="0"/>
                </a:spcBef>
              </a:pPr>
              <a:t>16</a:t>
            </a:fld>
            <a:endParaRPr lang="pt-BR" alt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50888"/>
            <a:ext cx="5426075" cy="375602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953" y="4756421"/>
            <a:ext cx="5044265" cy="4508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12280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0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647" indent="-288326" defTabSz="9210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3304" indent="-230661" defTabSz="9210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625" indent="-230661" defTabSz="9210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948" indent="-230661" defTabSz="9210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7269" indent="-230661" defTabSz="9210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8591" indent="-230661" defTabSz="9210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9912" indent="-230661" defTabSz="9210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1234" indent="-230661" defTabSz="9210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D3D0F2-EF33-4775-874C-DF4B4D7D264F}" type="slidenum">
              <a:rPr lang="pt-BR" altLang="pt-BR"/>
              <a:pPr>
                <a:spcBef>
                  <a:spcPct val="0"/>
                </a:spcBef>
              </a:pPr>
              <a:t>17</a:t>
            </a:fld>
            <a:endParaRPr lang="pt-BR" alt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50888"/>
            <a:ext cx="5426075" cy="375602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953" y="4756421"/>
            <a:ext cx="5044265" cy="4508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12280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0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647" indent="-288326" defTabSz="9210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3304" indent="-230661" defTabSz="9210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625" indent="-230661" defTabSz="9210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948" indent="-230661" defTabSz="9210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7269" indent="-230661" defTabSz="9210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8591" indent="-230661" defTabSz="9210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9912" indent="-230661" defTabSz="9210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1234" indent="-230661" defTabSz="9210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D3D0F2-EF33-4775-874C-DF4B4D7D264F}" type="slidenum">
              <a:rPr lang="pt-BR" altLang="pt-BR"/>
              <a:pPr>
                <a:spcBef>
                  <a:spcPct val="0"/>
                </a:spcBef>
              </a:pPr>
              <a:t>2</a:t>
            </a:fld>
            <a:endParaRPr lang="pt-BR" alt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0" y="750888"/>
            <a:ext cx="5429250" cy="3757612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952" y="4756420"/>
            <a:ext cx="5044265" cy="4508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12280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614" indent="-288314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3253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555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857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7159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8460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9761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1064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D3D0F2-EF33-4775-874C-DF4B4D7D264F}" type="slidenum">
              <a:rPr lang="pt-BR" altLang="pt-BR"/>
              <a:pPr>
                <a:spcBef>
                  <a:spcPct val="0"/>
                </a:spcBef>
              </a:pPr>
              <a:t>3</a:t>
            </a:fld>
            <a:endParaRPr lang="pt-BR" alt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50888"/>
            <a:ext cx="5426075" cy="375602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953" y="4756421"/>
            <a:ext cx="5044265" cy="4508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12280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614" indent="-288314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3253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555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857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7159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8460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9761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1064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D3D0F2-EF33-4775-874C-DF4B4D7D264F}" type="slidenum">
              <a:rPr lang="pt-BR" altLang="pt-BR"/>
              <a:pPr>
                <a:spcBef>
                  <a:spcPct val="0"/>
                </a:spcBef>
              </a:pPr>
              <a:t>4</a:t>
            </a:fld>
            <a:endParaRPr lang="pt-BR" alt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50888"/>
            <a:ext cx="5426075" cy="375602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953" y="4756421"/>
            <a:ext cx="5044265" cy="4508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12280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614" indent="-288314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3253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555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857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7159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8460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9761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1064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D3D0F2-EF33-4775-874C-DF4B4D7D264F}" type="slidenum">
              <a:rPr lang="pt-BR" altLang="pt-BR"/>
              <a:pPr>
                <a:spcBef>
                  <a:spcPct val="0"/>
                </a:spcBef>
              </a:pPr>
              <a:t>5</a:t>
            </a:fld>
            <a:endParaRPr lang="pt-BR" alt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50888"/>
            <a:ext cx="5426075" cy="375602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953" y="4756421"/>
            <a:ext cx="5044265" cy="4508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12280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614" indent="-288314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3253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555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857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7159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8460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9761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1064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D3D0F2-EF33-4775-874C-DF4B4D7D264F}" type="slidenum">
              <a:rPr lang="pt-BR" altLang="pt-BR"/>
              <a:pPr>
                <a:spcBef>
                  <a:spcPct val="0"/>
                </a:spcBef>
              </a:pPr>
              <a:t>6</a:t>
            </a:fld>
            <a:endParaRPr lang="pt-BR" alt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50888"/>
            <a:ext cx="5426075" cy="375602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953" y="4756421"/>
            <a:ext cx="5044265" cy="4508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12280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614" indent="-288314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3253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555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857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7159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8460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9761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1064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D3D0F2-EF33-4775-874C-DF4B4D7D264F}" type="slidenum">
              <a:rPr lang="pt-BR" altLang="pt-BR"/>
              <a:pPr>
                <a:spcBef>
                  <a:spcPct val="0"/>
                </a:spcBef>
              </a:pPr>
              <a:t>7</a:t>
            </a:fld>
            <a:endParaRPr lang="pt-BR" alt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50888"/>
            <a:ext cx="5426075" cy="375602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953" y="4756421"/>
            <a:ext cx="5044265" cy="4508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12280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614" indent="-288314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3253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555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857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7159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8460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9761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1064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D3D0F2-EF33-4775-874C-DF4B4D7D264F}" type="slidenum">
              <a:rPr lang="pt-BR" altLang="pt-BR"/>
              <a:pPr>
                <a:spcBef>
                  <a:spcPct val="0"/>
                </a:spcBef>
              </a:pPr>
              <a:t>8</a:t>
            </a:fld>
            <a:endParaRPr lang="pt-BR" alt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50888"/>
            <a:ext cx="5426075" cy="375602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953" y="4756421"/>
            <a:ext cx="5044265" cy="4508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12280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614" indent="-288314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3253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555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857" indent="-230651" defTabSz="9210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7159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8460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9761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1064" indent="-230651" defTabSz="9210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D3D0F2-EF33-4775-874C-DF4B4D7D264F}" type="slidenum">
              <a:rPr lang="pt-BR" altLang="pt-BR"/>
              <a:pPr>
                <a:spcBef>
                  <a:spcPct val="0"/>
                </a:spcBef>
              </a:pPr>
              <a:t>9</a:t>
            </a:fld>
            <a:endParaRPr lang="pt-BR" alt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50888"/>
            <a:ext cx="5426075" cy="375602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953" y="4756421"/>
            <a:ext cx="5044265" cy="4508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12280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953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endParaRPr kumimoji="1" lang="pt-PT" altLang="pt-BR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742950" y="990600"/>
            <a:ext cx="56134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endParaRPr kumimoji="1" lang="pt-PT" altLang="pt-BR" sz="2400">
              <a:latin typeface="Times New Roman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935413" y="4889500"/>
            <a:ext cx="52832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/>
            </a:p>
          </p:txBody>
        </p:sp>
      </p:grp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062538" y="2927350"/>
            <a:ext cx="3962400" cy="1822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>
              <a:buFont typeface="Monotype Sort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014413" y="1425575"/>
            <a:ext cx="84201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889250" y="6553200"/>
            <a:ext cx="206375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t-BR"/>
              <a:t>Setembro de 2005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629275" y="6553200"/>
            <a:ext cx="3552825" cy="304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113" y="5962650"/>
            <a:ext cx="635000" cy="885825"/>
          </a:xfrm>
        </p:spPr>
        <p:txBody>
          <a:bodyPr anchorCtr="0"/>
          <a:lstStyle>
            <a:lvl1pPr algn="l">
              <a:defRPr sz="2600" i="0" smtClean="0"/>
            </a:lvl1pPr>
          </a:lstStyle>
          <a:p>
            <a:pPr>
              <a:defRPr/>
            </a:pPr>
            <a:fld id="{BBDBCD36-4277-4FAC-9636-B1031A8956F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2142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0D9150-B8A1-41C4-B7DE-CF8961A5763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635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908B0C-655A-497F-9E36-41E9FB84851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49000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EF9665-5FE8-490C-BF5D-88C8E2665B2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6408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7C7C24-811F-4A13-AFA9-1DA9747D64E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739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331092-D802-44EE-8AC9-985508C53F5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3462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F0F665-F2AF-40C3-A085-9DF50BF3EDF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999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ECEDC1-9074-4667-B0BA-F554E5018E2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054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2FE9A0-5D08-4FE2-B7BD-74C549A1DDA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512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CF0379-5E5E-440B-899A-787A8720AF0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626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7EFCA1-A327-49BC-B999-2DB7C15A229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7971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63F22B-E2D3-494E-92BA-405F97FB306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231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7"/>
          <p:cNvGrpSpPr>
            <a:grpSpLocks/>
          </p:cNvGrpSpPr>
          <p:nvPr/>
        </p:nvGrpSpPr>
        <p:grpSpPr bwMode="auto">
          <a:xfrm>
            <a:off x="0" y="0"/>
            <a:ext cx="2286000" cy="6858000"/>
            <a:chOff x="0" y="0"/>
            <a:chExt cx="1440" cy="4320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6" cy="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/>
            </a:p>
          </p:txBody>
        </p:sp>
        <p:sp>
          <p:nvSpPr>
            <p:cNvPr id="1034" name="Rectangle 4"/>
            <p:cNvSpPr>
              <a:spLocks noChangeArrowheads="1"/>
            </p:cNvSpPr>
            <p:nvPr/>
          </p:nvSpPr>
          <p:spPr bwMode="auto">
            <a:xfrm>
              <a:off x="336" y="0"/>
              <a:ext cx="1104" cy="4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/>
            </a:p>
          </p:txBody>
        </p:sp>
      </p:grpSp>
      <p:sp>
        <p:nvSpPr>
          <p:cNvPr id="1027" name="AutoShape 5"/>
          <p:cNvSpPr>
            <a:spLocks noChangeArrowheads="1"/>
          </p:cNvSpPr>
          <p:nvPr/>
        </p:nvSpPr>
        <p:spPr bwMode="auto">
          <a:xfrm>
            <a:off x="533400" y="457200"/>
            <a:ext cx="553085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endParaRPr kumimoji="1" lang="pt-PT" altLang="pt-BR" sz="2400">
              <a:latin typeface="Times New Roman" pitchFamily="18" charset="0"/>
            </a:endParaRP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1350" y="6529388"/>
            <a:ext cx="3136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2700" y="649605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1600" b="1" i="1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854832-3E1D-42A6-A75F-6D7F8D5CDF7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1030" name="Picture 24" descr="novobann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3"/>
          <a:stretch>
            <a:fillRect/>
          </a:stretch>
        </p:blipFill>
        <p:spPr bwMode="auto">
          <a:xfrm>
            <a:off x="901700" y="0"/>
            <a:ext cx="90043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25"/>
          <p:cNvSpPr>
            <a:spLocks noChangeArrowheads="1"/>
          </p:cNvSpPr>
          <p:nvPr/>
        </p:nvSpPr>
        <p:spPr bwMode="auto">
          <a:xfrm>
            <a:off x="1562100" y="-17463"/>
            <a:ext cx="3319463" cy="51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defRPr/>
            </a:pPr>
            <a:r>
              <a:rPr lang="pt-BR" altLang="pt-BR" sz="1400" b="1">
                <a:latin typeface="Arial Unicode MS" pitchFamily="34" charset="-128"/>
              </a:rPr>
              <a:t>Ministério da Fazenda</a:t>
            </a:r>
          </a:p>
          <a:p>
            <a:pPr>
              <a:defRPr/>
            </a:pPr>
            <a:r>
              <a:rPr lang="pt-BR" altLang="pt-BR" sz="1400" b="1">
                <a:latin typeface="Arial Unicode MS" pitchFamily="34" charset="-128"/>
              </a:rPr>
              <a:t>Secretaria de Política Econômica</a:t>
            </a:r>
            <a:endParaRPr lang="pt-BR" altLang="pt-BR" sz="1400" b="1" i="1">
              <a:latin typeface="Arial Unicode MS" pitchFamily="34" charset="-128"/>
            </a:endParaRPr>
          </a:p>
        </p:txBody>
      </p:sp>
      <p:pic>
        <p:nvPicPr>
          <p:cNvPr id="1032" name="Picture 26" descr="novobann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" r="86360" b="5594"/>
          <a:stretch>
            <a:fillRect/>
          </a:stretch>
        </p:blipFill>
        <p:spPr bwMode="auto">
          <a:xfrm>
            <a:off x="914400" y="12700"/>
            <a:ext cx="685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787" r:id="rId1"/>
    <p:sldLayoutId id="2147490788" r:id="rId2"/>
    <p:sldLayoutId id="2147490789" r:id="rId3"/>
    <p:sldLayoutId id="2147490790" r:id="rId4"/>
    <p:sldLayoutId id="2147490791" r:id="rId5"/>
    <p:sldLayoutId id="2147490792" r:id="rId6"/>
    <p:sldLayoutId id="2147490793" r:id="rId7"/>
    <p:sldLayoutId id="2147490794" r:id="rId8"/>
    <p:sldLayoutId id="2147490795" r:id="rId9"/>
    <p:sldLayoutId id="2147490796" r:id="rId10"/>
    <p:sldLayoutId id="2147490797" r:id="rId11"/>
    <p:sldLayoutId id="2147490798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Arial Black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Arial Black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Arial Black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Arial Black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Arial Black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Arial Black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Arial Black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Arial Black" pitchFamily="34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/>
        <a:buChar char="ë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/>
        <a:buChar char="ç"/>
        <a:defRPr sz="2200">
          <a:solidFill>
            <a:schemeClr val="tx1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200">
          <a:solidFill>
            <a:schemeClr val="tx1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sz="2200">
          <a:solidFill>
            <a:schemeClr val="tx1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200">
          <a:solidFill>
            <a:schemeClr val="tx1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200">
          <a:solidFill>
            <a:schemeClr val="tx1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200">
          <a:solidFill>
            <a:schemeClr val="tx1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2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D82BA4C4-DEFC-41E7-8405-3A7BD317E588}" type="slidenum"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pPr/>
              <a:t>1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797866" y="5518973"/>
            <a:ext cx="82180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 eaLnBrk="1" hangingPunct="1"/>
            <a:r>
              <a:rPr lang="pt-BR" altLang="pt-BR" sz="2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Rudinei</a:t>
            </a:r>
            <a:r>
              <a:rPr lang="pt-BR" altLang="pt-BR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Marques</a:t>
            </a:r>
          </a:p>
          <a:p>
            <a:pPr algn="just" eaLnBrk="1" hangingPunct="1"/>
            <a:r>
              <a:rPr lang="pt-BR" altLang="pt-BR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Presidente do FONACATE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97866" y="2296148"/>
            <a:ext cx="8424936" cy="267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5400" b="1" dirty="0">
                <a:solidFill>
                  <a:srgbClr val="145093"/>
                </a:solidFill>
                <a:latin typeface="Arial Black" panose="020B0A04020102020204" pitchFamily="34" charset="0"/>
              </a:rPr>
              <a:t>PEC 006/2019</a:t>
            </a:r>
          </a:p>
          <a:p>
            <a:pPr algn="ctr" eaLnBrk="1" hangingPunct="1">
              <a:spcBef>
                <a:spcPts val="1440"/>
              </a:spcBef>
            </a:pPr>
            <a:r>
              <a:rPr lang="pt-BR" altLang="pt-BR" sz="3400" b="1" dirty="0">
                <a:solidFill>
                  <a:srgbClr val="145093"/>
                </a:solidFill>
                <a:latin typeface="Arial Black" panose="020B0A04020102020204" pitchFamily="34" charset="0"/>
              </a:rPr>
              <a:t>Ruim para a economia, péssima para os trabalhadores e servidores públicos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24F919D4-DBDF-004E-95EF-734FEA3ABC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92" y="260648"/>
            <a:ext cx="3241516" cy="153972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9866F892-AA47-0749-B535-629F789BF46A}"/>
              </a:ext>
            </a:extLst>
          </p:cNvPr>
          <p:cNvSpPr/>
          <p:nvPr/>
        </p:nvSpPr>
        <p:spPr>
          <a:xfrm>
            <a:off x="7448110" y="5672861"/>
            <a:ext cx="15723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AGOSTO 2019</a:t>
            </a:r>
            <a:endParaRPr lang="pt-BR" altLang="pt-BR" sz="7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660537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36B9FC8-221F-4A46-B589-890AD5382E7A}" type="slidenum"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pPr/>
              <a:t>10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07799" y="188640"/>
            <a:ext cx="838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</a:rPr>
              <a:t>1. A PEC 6/2019 agrava a crise econômica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707799" y="1916832"/>
            <a:ext cx="82776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Conclusão: é a reativação do mercado de trabalho e do crescimento que recupera receitas e a Previdência, e não o </a:t>
            </a:r>
            <a:r>
              <a:rPr lang="pt-BR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contrário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fragilizar direitos e cortar benefícios de toda a população (com exceção do 0,1% mais rico) </a:t>
            </a:r>
            <a:r>
              <a:rPr lang="pt-B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prejudica </a:t>
            </a: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o mercado interno e a própria retomada da economia</a:t>
            </a:r>
          </a:p>
        </p:txBody>
      </p:sp>
    </p:spTree>
    <p:extLst>
      <p:ext uri="{BB962C8B-B14F-4D97-AF65-F5344CB8AC3E}">
        <p14:creationId xmlns:p14="http://schemas.microsoft.com/office/powerpoint/2010/main" val="190346299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25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36B9FC8-221F-4A46-B589-890AD5382E7A}" type="slidenum"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pPr/>
              <a:t>11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07799" y="188640"/>
            <a:ext cx="838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2. Pontos críticos da reforma para servidores públicos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32207" y="726962"/>
            <a:ext cx="81369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+mj-lt"/>
              <a:buAutoNum type="romanUcPeriod"/>
            </a:pPr>
            <a:r>
              <a:rPr lang="pt-BR" sz="26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Alíquotas Progressivas</a:t>
            </a:r>
          </a:p>
        </p:txBody>
      </p:sp>
      <p:sp>
        <p:nvSpPr>
          <p:cNvPr id="3" name="AutoShape 2" descr="blob:https://web.whatsapp.com/71c6ea6e-fadc-45a6-8863-cc9ec1f7f26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blob:https://web.whatsapp.com/71c6ea6e-fadc-45a6-8863-cc9ec1f7f26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44" y="1628800"/>
            <a:ext cx="468052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69593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36B9FC8-221F-4A46-B589-890AD5382E7A}" type="slidenum"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pPr/>
              <a:t>12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07799" y="188640"/>
            <a:ext cx="838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</a:rPr>
              <a:t>2. Pontos críticos da reforma para servidores públicos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07799" y="747744"/>
            <a:ext cx="813690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+mj-lt"/>
              <a:buAutoNum type="romanUcPeriod" startAt="2"/>
            </a:pP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Contribuição Extraordinária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além do confisco via majoração desproporcional de alíquotas previdenciárias, o texto aprovado na Câmara permite a instituição de contribuição extraordinária em caso de déficit atuarial do RPPS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= cheque em branco para redução permanente da remuneração de aposentados e ativos no serviço público</a:t>
            </a:r>
          </a:p>
          <a:p>
            <a:pPr marL="571500" indent="-571500" algn="just">
              <a:buFont typeface="+mj-lt"/>
              <a:buAutoNum type="romanUcPeriod" startAt="3"/>
            </a:pPr>
            <a:r>
              <a:rPr lang="pt-BR" sz="2600" b="1" dirty="0">
                <a:latin typeface="Calibri" panose="020F0502020204030204" pitchFamily="34" charset="0"/>
                <a:cs typeface="Arial" panose="020B0604020202020204" pitchFamily="34" charset="0"/>
              </a:rPr>
              <a:t>Ampliação da base cálculo da contribuição do aposentado e pensionista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permissão para ampliação da base de cálculo da contribuição de aposentados e pensionistas</a:t>
            </a:r>
          </a:p>
          <a:p>
            <a:pPr marL="1428750" lvl="2" indent="-514350" algn="just">
              <a:buFont typeface="Arial" panose="020B0604020202020204" pitchFamily="34" charset="0"/>
              <a:buChar char="•"/>
            </a:pP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hoje: acima de R$ 5.839,45</a:t>
            </a:r>
          </a:p>
          <a:p>
            <a:pPr marL="1428750" lvl="2" indent="-514350" algn="just">
              <a:buFont typeface="Arial" panose="020B0604020202020204" pitchFamily="34" charset="0"/>
              <a:buChar char="•"/>
            </a:pP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PEC 6/2019: acima de R$ 998,00</a:t>
            </a:r>
            <a:endParaRPr lang="pt-BR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09232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36B9FC8-221F-4A46-B589-890AD5382E7A}" type="slidenum"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pPr/>
              <a:t>13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07799" y="188640"/>
            <a:ext cx="838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</a:rPr>
              <a:t>2. Pontos críticos da reforma para servidores públicos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07797" y="908720"/>
            <a:ext cx="856568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+mj-lt"/>
              <a:buAutoNum type="romanUcPeriod" startAt="4"/>
            </a:pP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Regra de Transição dos servidores anteriores a 2004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servidores que já se encontram em transição pois ingressaram no serviço público antes da EC 41/2003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nova transição, ou seja, </a:t>
            </a:r>
            <a:r>
              <a:rPr lang="pt-BR" sz="2600" u="sng" dirty="0">
                <a:latin typeface="Calibri" panose="020F0502020204030204" pitchFamily="34" charset="0"/>
                <a:cs typeface="Arial" panose="020B0604020202020204" pitchFamily="34" charset="0"/>
              </a:rPr>
              <a:t>a transição da transição (quantas mais haverá?) impõe pedágio de 100%</a:t>
            </a:r>
            <a:r>
              <a:rPr lang="pt-BR" sz="26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sobre o tempo que falta contribuir na data de aprovação da Emenda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na prática, poucos servidores contemplados pela regra, a maioria irá se aposentar somente nas novas idades mínimas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enquanto isso, </a:t>
            </a:r>
            <a:r>
              <a:rPr lang="pt-BR" sz="2600" u="sng" dirty="0">
                <a:latin typeface="Calibri" panose="020F0502020204030204" pitchFamily="34" charset="0"/>
                <a:cs typeface="Arial" panose="020B0604020202020204" pitchFamily="34" charset="0"/>
              </a:rPr>
              <a:t>pedágio proposto para os militares, que foram contemplados com GANHOS remuneratórios, é de 17%</a:t>
            </a:r>
            <a:endParaRPr lang="pt-BR" sz="2000" u="sng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9916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36B9FC8-221F-4A46-B589-890AD5382E7A}" type="slidenum"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pPr/>
              <a:t>14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07799" y="188640"/>
            <a:ext cx="838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</a:rPr>
              <a:t>2. Pontos críticos da reforma para servidores públicos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07799" y="747744"/>
            <a:ext cx="81369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+mj-lt"/>
              <a:buAutoNum type="romanUcPeriod" startAt="5"/>
            </a:pP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Regra de Transição dos servidores que ingressaram entre 2004 e </a:t>
            </a:r>
            <a:r>
              <a:rPr lang="pt-BR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2013</a:t>
            </a:r>
          </a:p>
          <a:p>
            <a:pPr marL="571500" indent="-571500" algn="just">
              <a:buFont typeface="+mj-lt"/>
              <a:buAutoNum type="romanUcPeriod" startAt="5"/>
            </a:pPr>
            <a:endParaRPr lang="pt-BR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Calibri" panose="020F0502020204030204" pitchFamily="34" charset="0"/>
                <a:cs typeface="Arial" panose="020B0604020202020204" pitchFamily="34" charset="0"/>
              </a:rPr>
              <a:t>arrocho de benefícios = RGPS</a:t>
            </a:r>
            <a:endParaRPr lang="pt-BR" sz="2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428750" lvl="2" indent="-514350" algn="just">
              <a:buFont typeface="Arial" panose="020B0604020202020204" pitchFamily="34" charset="0"/>
              <a:buChar char="•"/>
            </a:pP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hoje: média das 80% maiores remunerações</a:t>
            </a:r>
          </a:p>
          <a:p>
            <a:pPr marL="1428750" lvl="2" indent="-514350" algn="just">
              <a:buFont typeface="Arial" panose="020B0604020202020204" pitchFamily="34" charset="0"/>
              <a:buChar char="•"/>
            </a:pP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PEC 6/2019: média de todas as remunerações</a:t>
            </a:r>
          </a:p>
          <a:p>
            <a:pPr marL="1428750" lvl="2" indent="-514350" algn="just">
              <a:buFont typeface="Arial" panose="020B0604020202020204" pitchFamily="34" charset="0"/>
              <a:buChar char="•"/>
            </a:pP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hoje: 100% da média</a:t>
            </a:r>
          </a:p>
          <a:p>
            <a:pPr marL="1428750" lvl="2" indent="-514350" algn="just">
              <a:buFont typeface="Arial" panose="020B0604020202020204" pitchFamily="34" charset="0"/>
              <a:buChar char="•"/>
            </a:pP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PEC 6/2019: 100% da média só com 40 anos de contribuição para os homens e 35 para as </a:t>
            </a:r>
            <a:r>
              <a:rPr lang="pt-BR" sz="2600" dirty="0" smtClean="0">
                <a:latin typeface="Calibri" panose="020F0502020204030204" pitchFamily="34" charset="0"/>
                <a:cs typeface="Arial" panose="020B0604020202020204" pitchFamily="34" charset="0"/>
              </a:rPr>
              <a:t>mulheres</a:t>
            </a:r>
          </a:p>
          <a:p>
            <a:pPr marL="1428750" lvl="2" indent="-514350" algn="just">
              <a:buFont typeface="Arial" panose="020B0604020202020204" pitchFamily="34" charset="0"/>
              <a:buChar char="•"/>
            </a:pPr>
            <a:endParaRPr lang="pt-BR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a depender do caso, </a:t>
            </a:r>
            <a:r>
              <a:rPr lang="pt-BR" sz="2600" b="1" dirty="0">
                <a:latin typeface="Calibri" panose="020F0502020204030204" pitchFamily="34" charset="0"/>
                <a:cs typeface="Arial" panose="020B0604020202020204" pitchFamily="34" charset="0"/>
              </a:rPr>
              <a:t>perdas no valor da aposentadoria podem variar de 8% a 40%</a:t>
            </a:r>
          </a:p>
        </p:txBody>
      </p:sp>
    </p:spTree>
    <p:extLst>
      <p:ext uri="{BB962C8B-B14F-4D97-AF65-F5344CB8AC3E}">
        <p14:creationId xmlns:p14="http://schemas.microsoft.com/office/powerpoint/2010/main" val="389610216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36B9FC8-221F-4A46-B589-890AD5382E7A}" type="slidenum"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pPr/>
              <a:t>15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07799" y="188640"/>
            <a:ext cx="838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</a:rPr>
              <a:t>2. Pontos críticos da reforma para servidores públicos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07799" y="2348880"/>
            <a:ext cx="813690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 startAt="6"/>
            </a:pP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Pensão por </a:t>
            </a:r>
            <a:r>
              <a:rPr lang="pt-BR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morte</a:t>
            </a:r>
          </a:p>
          <a:p>
            <a:pPr marL="571500" indent="-571500">
              <a:buFont typeface="+mj-lt"/>
              <a:buAutoNum type="romanUcPeriod" startAt="6"/>
            </a:pPr>
            <a:endParaRPr lang="pt-BR" sz="20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Calibri" panose="020F0502020204030204" pitchFamily="34" charset="0"/>
                <a:cs typeface="Arial" panose="020B0604020202020204" pitchFamily="34" charset="0"/>
              </a:rPr>
              <a:t>nova </a:t>
            </a: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regra, assim como para o trabalhador do setor privado, avilta benefícios, que podem cair abaixo do salário mínimo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proíbe acumulação</a:t>
            </a:r>
          </a:p>
        </p:txBody>
      </p:sp>
    </p:spTree>
    <p:extLst>
      <p:ext uri="{BB962C8B-B14F-4D97-AF65-F5344CB8AC3E}">
        <p14:creationId xmlns:p14="http://schemas.microsoft.com/office/powerpoint/2010/main" val="147203927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6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36B9FC8-221F-4A46-B589-890AD5382E7A}" type="slidenum"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pPr/>
              <a:t>16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07799" y="188640"/>
            <a:ext cx="838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2. Pontos críticos da reforma para servidores públicos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07799" y="747744"/>
            <a:ext cx="81369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+mj-lt"/>
              <a:buAutoNum type="romanUcPeriod" startAt="7"/>
            </a:pPr>
            <a:r>
              <a:rPr lang="pt-BR" sz="26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Extinção do RPPS</a:t>
            </a:r>
            <a:endParaRPr lang="pt-BR" sz="26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60" y="1484784"/>
            <a:ext cx="468000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01545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36B9FC8-221F-4A46-B589-890AD5382E7A}" type="slidenum"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pPr/>
              <a:t>17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B809E0AB-63F5-4249-BBB7-F891E1A26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80" y="1772816"/>
            <a:ext cx="5629149" cy="267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230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72535" y="1546914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t-BR" sz="3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Lógica </a:t>
            </a:r>
            <a:r>
              <a:rPr lang="pt-BR" sz="3600" b="1" dirty="0">
                <a:latin typeface="Calibri" panose="020F0502020204030204" pitchFamily="34" charset="0"/>
                <a:cs typeface="Arial" panose="020B0604020202020204" pitchFamily="34" charset="0"/>
              </a:rPr>
              <a:t>original da PEC 6/2019 é mantida no Substitutivo da Câmara e agravará a crise econômica</a:t>
            </a:r>
          </a:p>
          <a:p>
            <a:pPr marL="457200" indent="-457200">
              <a:buFont typeface="+mj-lt"/>
              <a:buAutoNum type="arabicPeriod"/>
            </a:pPr>
            <a:endParaRPr lang="pt-BR" sz="36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sz="3600" b="1" dirty="0">
                <a:latin typeface="Calibri" panose="020F0502020204030204" pitchFamily="34" charset="0"/>
                <a:cs typeface="Arial" panose="020B0604020202020204" pitchFamily="34" charset="0"/>
              </a:rPr>
              <a:t>Pontos críticos para os servidores públicos</a:t>
            </a:r>
          </a:p>
          <a:p>
            <a:pPr marL="457200" indent="-457200">
              <a:buFont typeface="+mj-lt"/>
              <a:buAutoNum type="arabicPeriod"/>
            </a:pPr>
            <a:endParaRPr lang="pt-BR" sz="36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482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36B9FC8-221F-4A46-B589-890AD5382E7A}" type="slidenum"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pPr/>
              <a:t>2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41362" y="287070"/>
            <a:ext cx="838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SUMÁRIO</a:t>
            </a:r>
          </a:p>
        </p:txBody>
      </p:sp>
    </p:spTree>
    <p:extLst>
      <p:ext uri="{BB962C8B-B14F-4D97-AF65-F5344CB8AC3E}">
        <p14:creationId xmlns:p14="http://schemas.microsoft.com/office/powerpoint/2010/main" val="272564154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36B9FC8-221F-4A46-B589-890AD5382E7A}" type="slidenum"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pPr/>
              <a:t>3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07799" y="188640"/>
            <a:ext cx="838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</a:rPr>
              <a:t>1. A PEC 6/2019 agrava a crise econômica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31672" y="1196752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Lógica original da PEC 6/2019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endParaRPr lang="pt-BR" sz="2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14350" algn="just">
              <a:buFont typeface="+mj-lt"/>
              <a:buAutoNum type="alphaLcParenR"/>
            </a:pP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redução de despesa </a:t>
            </a: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= trabalhar mais para receber menos</a:t>
            </a:r>
          </a:p>
          <a:p>
            <a:pPr marL="971550" lvl="1" indent="-514350" algn="just">
              <a:buFont typeface="+mj-lt"/>
              <a:buAutoNum type="alphaLcParenR"/>
            </a:pP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desconstitucionalização</a:t>
            </a: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 = maior flexibilidade para “ajustes” futuros</a:t>
            </a:r>
          </a:p>
          <a:p>
            <a:pPr marL="971550" lvl="1" indent="-514350" algn="just">
              <a:buFont typeface="+mj-lt"/>
              <a:buAutoNum type="alphaLcParenR"/>
            </a:pP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capitalização</a:t>
            </a: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 = individualização dos riscos sociais, fim da solidariedade, implosão das receitas da Previdência Social</a:t>
            </a:r>
          </a:p>
        </p:txBody>
      </p:sp>
    </p:spTree>
    <p:extLst>
      <p:ext uri="{BB962C8B-B14F-4D97-AF65-F5344CB8AC3E}">
        <p14:creationId xmlns:p14="http://schemas.microsoft.com/office/powerpoint/2010/main" val="31984484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36B9FC8-221F-4A46-B589-890AD5382E7A}" type="slidenum"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pPr/>
              <a:t>4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07799" y="188640"/>
            <a:ext cx="838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</a:rPr>
              <a:t>1. A PEC 6/2019 agrava a crise econômica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46417" y="980728"/>
            <a:ext cx="81369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Substitutivo</a:t>
            </a: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 aprovado na Câmara evitou a destruição da Previdência Social ao: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excluir a capitalização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preservar o BPC e a aposentadoria rural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reduzir para 15 anos o tempo de contribuição das mulheres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No entanto, </a:t>
            </a: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permanecem</a:t>
            </a: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fragilização do direito </a:t>
            </a: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com a desconstitucionalização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ajuste concentrado em despesas e na exclusão</a:t>
            </a: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(arrocho de benefícios, 20 </a:t>
            </a: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anos de contribuição para homens, </a:t>
            </a:r>
            <a:r>
              <a:rPr lang="pt-B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regras </a:t>
            </a: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de transição </a:t>
            </a:r>
            <a:r>
              <a:rPr lang="pt-B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draconianas)</a:t>
            </a:r>
            <a:endParaRPr lang="pt-BR" sz="2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2876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36B9FC8-221F-4A46-B589-890AD5382E7A}" type="slidenum"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pPr/>
              <a:t>5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07799" y="188640"/>
            <a:ext cx="838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</a:rPr>
              <a:t>1. A PEC 6/2019 agrava a crise econômica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46417" y="901164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Arrocho de benefícios + postergação das aposentadorias + exclusão previdenciária </a:t>
            </a: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= “economia” de R$ 1 trilhão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Ex.: trabalhador com 25 anos de contribuição, </a:t>
            </a: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2 salários mínimos</a:t>
            </a: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, 65 anos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Aposentadoria</a:t>
            </a: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1428750" lvl="2" indent="-514350" algn="just">
              <a:buFont typeface="Arial" panose="020B0604020202020204" pitchFamily="34" charset="0"/>
              <a:buChar char="•"/>
            </a:pP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regra atual: R$ 1890,00</a:t>
            </a:r>
          </a:p>
          <a:p>
            <a:pPr marL="1428750" lvl="2" indent="-514350" algn="just">
              <a:buFont typeface="Arial" panose="020B0604020202020204" pitchFamily="34" charset="0"/>
              <a:buChar char="•"/>
            </a:pP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PEC 6/2019: R$ 1.250,00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Pensão por morte para o cônjuge</a:t>
            </a: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1428750" lvl="2" indent="-514350" algn="just">
              <a:buFont typeface="Arial" panose="020B0604020202020204" pitchFamily="34" charset="0"/>
              <a:buChar char="•"/>
            </a:pP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regra atual: R$ 1890,00</a:t>
            </a:r>
          </a:p>
          <a:p>
            <a:pPr marL="1428750" lvl="2" indent="-514350" algn="just">
              <a:buFont typeface="Arial" panose="020B0604020202020204" pitchFamily="34" charset="0"/>
              <a:buChar char="•"/>
            </a:pP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PEC 6/2019: R$ 754,00</a:t>
            </a:r>
          </a:p>
        </p:txBody>
      </p:sp>
    </p:spTree>
    <p:extLst>
      <p:ext uri="{BB962C8B-B14F-4D97-AF65-F5344CB8AC3E}">
        <p14:creationId xmlns:p14="http://schemas.microsoft.com/office/powerpoint/2010/main" val="242758532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36B9FC8-221F-4A46-B589-890AD5382E7A}" type="slidenum"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pPr/>
              <a:t>6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71991" y="1124744"/>
            <a:ext cx="83881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O diagnóstico da PEC 6/2019 desconsidera os efeitos do ciclo/crise econômico(a) sobre a </a:t>
            </a:r>
            <a:r>
              <a:rPr lang="pt-BR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receita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pt-BR" sz="2600" b="1" dirty="0">
                <a:latin typeface="Calibri" panose="020F0502020204030204" pitchFamily="34" charset="0"/>
                <a:cs typeface="Arial" panose="020B0604020202020204" pitchFamily="34" charset="0"/>
              </a:rPr>
              <a:t>piora dos resultados fiscais </a:t>
            </a:r>
            <a:r>
              <a:rPr lang="pt-BR" sz="2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depois </a:t>
            </a:r>
            <a:r>
              <a:rPr lang="pt-BR" sz="2600" b="1" dirty="0">
                <a:latin typeface="Calibri" panose="020F0502020204030204" pitchFamily="34" charset="0"/>
                <a:cs typeface="Arial" panose="020B0604020202020204" pitchFamily="34" charset="0"/>
              </a:rPr>
              <a:t>de 2014 </a:t>
            </a:r>
            <a:r>
              <a:rPr lang="pt-BR" sz="2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reflete</a:t>
            </a:r>
            <a:r>
              <a:rPr lang="pt-BR" sz="2600" dirty="0" smtClean="0">
                <a:latin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gravidade da crise econômica e </a:t>
            </a:r>
            <a:r>
              <a:rPr lang="pt-BR" sz="2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pt-BR" sz="2600" b="1" dirty="0">
                <a:latin typeface="Calibri" panose="020F0502020204030204" pitchFamily="34" charset="0"/>
                <a:cs typeface="Arial" panose="020B0604020202020204" pitchFamily="34" charset="0"/>
              </a:rPr>
              <a:t>redução de receitas</a:t>
            </a: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2600" b="1" dirty="0">
                <a:latin typeface="Calibri" panose="020F0502020204030204" pitchFamily="34" charset="0"/>
                <a:cs typeface="Arial" panose="020B0604020202020204" pitchFamily="34" charset="0"/>
              </a:rPr>
              <a:t>e não </a:t>
            </a:r>
            <a:r>
              <a:rPr lang="pt-BR" sz="2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suposta </a:t>
            </a:r>
            <a:r>
              <a:rPr lang="pt-BR" sz="2600" b="1" dirty="0">
                <a:latin typeface="Calibri" panose="020F0502020204030204" pitchFamily="34" charset="0"/>
                <a:cs typeface="Arial" panose="020B0604020202020204" pitchFamily="34" charset="0"/>
              </a:rPr>
              <a:t>explosão de </a:t>
            </a:r>
            <a:r>
              <a:rPr lang="pt-BR" sz="2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despesas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endParaRPr lang="pt-BR" sz="1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pt-BR" sz="2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pt-BR" sz="2600" b="1" dirty="0">
                <a:latin typeface="Calibri" panose="020F0502020204030204" pitchFamily="34" charset="0"/>
                <a:cs typeface="Arial" panose="020B0604020202020204" pitchFamily="34" charset="0"/>
              </a:rPr>
              <a:t>problema </a:t>
            </a:r>
            <a:r>
              <a:rPr lang="pt-BR" sz="2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não </a:t>
            </a:r>
            <a:r>
              <a:rPr lang="pt-BR" sz="2600" b="1" dirty="0">
                <a:latin typeface="Calibri" panose="020F0502020204030204" pitchFamily="34" charset="0"/>
                <a:cs typeface="Arial" panose="020B0604020202020204" pitchFamily="34" charset="0"/>
              </a:rPr>
              <a:t>repousa no tamanho e no desenho do </a:t>
            </a:r>
            <a:r>
              <a:rPr lang="pt-BR" sz="2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sistema </a:t>
            </a:r>
            <a:r>
              <a:rPr lang="pt-BR" sz="2600" b="1" dirty="0">
                <a:latin typeface="Calibri" panose="020F0502020204030204" pitchFamily="34" charset="0"/>
                <a:cs typeface="Arial" panose="020B0604020202020204" pitchFamily="34" charset="0"/>
              </a:rPr>
              <a:t>de proteção social </a:t>
            </a: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(R$ 1.270,00 foi o valor médio do benefício do RGPS em dez. 2018), que sempre pode ser aperfeiçoado, </a:t>
            </a:r>
            <a:r>
              <a:rPr lang="pt-BR" sz="2600" b="1" dirty="0">
                <a:latin typeface="Calibri" panose="020F0502020204030204" pitchFamily="34" charset="0"/>
                <a:cs typeface="Arial" panose="020B0604020202020204" pitchFamily="34" charset="0"/>
              </a:rPr>
              <a:t>ou no RPPS da União que já está reformado, mas na deterioração do mercado de trabalho e na fraqueza do crescimento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07799" y="188640"/>
            <a:ext cx="838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</a:rPr>
              <a:t>1. A PEC 6/2019 agrava a crise econômica</a:t>
            </a:r>
          </a:p>
        </p:txBody>
      </p:sp>
    </p:spTree>
    <p:extLst>
      <p:ext uri="{BB962C8B-B14F-4D97-AF65-F5344CB8AC3E}">
        <p14:creationId xmlns:p14="http://schemas.microsoft.com/office/powerpoint/2010/main" val="124286502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36B9FC8-221F-4A46-B589-890AD5382E7A}" type="slidenum"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pPr/>
              <a:t>7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07799" y="1013822"/>
            <a:ext cx="813690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RGPS Urbano – arrecadação líquida e despesas com benefícios </a:t>
            </a:r>
            <a:r>
              <a:rPr lang="pt-BR" sz="2000" dirty="0">
                <a:latin typeface="Calibri" panose="020F0502020204030204" pitchFamily="34" charset="0"/>
                <a:cs typeface="Arial" panose="020B0604020202020204" pitchFamily="34" charset="0"/>
              </a:rPr>
              <a:t>(var. anual real média por período)</a:t>
            </a:r>
            <a:endParaRPr lang="pt-BR" sz="2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2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2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2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2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2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2600" b="1" dirty="0">
                <a:latin typeface="Calibri" panose="020F0502020204030204" pitchFamily="34" charset="0"/>
                <a:cs typeface="Arial" panose="020B0604020202020204" pitchFamily="34" charset="0"/>
              </a:rPr>
              <a:t>Se o crescimento das receitas do RGPS Urbano se mantivesse nos patamares históricos </a:t>
            </a: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entre 2015 e 2018, em 2018 teriam alcançado R$ 540 bi e gerado </a:t>
            </a:r>
            <a:r>
              <a:rPr lang="pt-BR" sz="2600" b="1" dirty="0">
                <a:latin typeface="Calibri" panose="020F0502020204030204" pitchFamily="34" charset="0"/>
                <a:cs typeface="Arial" panose="020B0604020202020204" pitchFamily="34" charset="0"/>
              </a:rPr>
              <a:t>superávit de R$ 68 bi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07799" y="188640"/>
            <a:ext cx="838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</a:rPr>
              <a:t>1. A PEC 6/2019 agrava a crise econômica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2173982"/>
            <a:ext cx="7488832" cy="96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08540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36B9FC8-221F-4A46-B589-890AD5382E7A}" type="slidenum"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pPr/>
              <a:t>8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07799" y="1117188"/>
            <a:ext cx="81369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Não será a </a:t>
            </a: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reforma da Previdência, focada na retirada de R$ 1 trilhão dos trabalhadores/aposentados</a:t>
            </a: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em 10 anos</a:t>
            </a: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, que recuperará o </a:t>
            </a:r>
            <a:r>
              <a:rPr lang="pt-B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crescimento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em 2017, as transferências da previdência superaram as do FPM em 74% dos municípios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efeito recessivo</a:t>
            </a: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da compressão do gasto com previdência</a:t>
            </a: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 é maior que a própria redução do gasto, pois o multiplicador do PIB do RGPS = 1,23</a:t>
            </a:r>
          </a:p>
          <a:p>
            <a:endParaRPr lang="pt-BR" sz="2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07799" y="188640"/>
            <a:ext cx="838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</a:rPr>
              <a:t>1. A PEC 6/2019 agrava a crise econômica</a:t>
            </a:r>
          </a:p>
        </p:txBody>
      </p:sp>
    </p:spTree>
    <p:extLst>
      <p:ext uri="{BB962C8B-B14F-4D97-AF65-F5344CB8AC3E}">
        <p14:creationId xmlns:p14="http://schemas.microsoft.com/office/powerpoint/2010/main" val="364989449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36B9FC8-221F-4A46-B589-890AD5382E7A}" type="slidenum"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pPr/>
              <a:t>9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07799" y="738685"/>
            <a:ext cx="813690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“economia” fiscal de R$ 1 trilhão não irá se verificar</a:t>
            </a: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 porque: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pt-BR" sz="2500" dirty="0">
                <a:latin typeface="Calibri" panose="020F0502020204030204" pitchFamily="34" charset="0"/>
                <a:cs typeface="Arial" panose="020B0604020202020204" pitchFamily="34" charset="0"/>
              </a:rPr>
              <a:t>não inclui a </a:t>
            </a:r>
            <a:r>
              <a:rPr lang="pt-BR" sz="2500" b="1" dirty="0">
                <a:latin typeface="Calibri" panose="020F0502020204030204" pitchFamily="34" charset="0"/>
                <a:cs typeface="Arial" panose="020B0604020202020204" pitchFamily="34" charset="0"/>
              </a:rPr>
              <a:t>perda de receita </a:t>
            </a:r>
            <a:r>
              <a:rPr lang="pt-BR" sz="2500" dirty="0">
                <a:latin typeface="Calibri" panose="020F0502020204030204" pitchFamily="34" charset="0"/>
                <a:cs typeface="Arial" panose="020B0604020202020204" pitchFamily="34" charset="0"/>
              </a:rPr>
              <a:t>decorrente da </a:t>
            </a:r>
            <a:r>
              <a:rPr lang="pt-BR" sz="2500" dirty="0" err="1">
                <a:latin typeface="Calibri" panose="020F0502020204030204" pitchFamily="34" charset="0"/>
                <a:cs typeface="Arial" panose="020B0604020202020204" pitchFamily="34" charset="0"/>
              </a:rPr>
              <a:t>semi-estagnação</a:t>
            </a:r>
            <a:endParaRPr lang="pt-BR" sz="25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pt-BR" sz="2500" b="1" dirty="0">
                <a:latin typeface="Calibri" panose="020F0502020204030204" pitchFamily="34" charset="0"/>
                <a:cs typeface="Arial" panose="020B0604020202020204" pitchFamily="34" charset="0"/>
              </a:rPr>
              <a:t>no RPPS, não considera o setor público como empregador que paga o servidor ativo </a:t>
            </a:r>
            <a:r>
              <a:rPr lang="pt-BR" sz="2500" dirty="0">
                <a:latin typeface="Calibri" panose="020F0502020204030204" pitchFamily="34" charset="0"/>
                <a:cs typeface="Arial" panose="020B0604020202020204" pitchFamily="34" charset="0"/>
              </a:rPr>
              <a:t>obrigado pela reforma a postergar a </a:t>
            </a:r>
            <a:r>
              <a:rPr lang="pt-BR" sz="2500" dirty="0" smtClean="0">
                <a:latin typeface="Calibri" panose="020F0502020204030204" pitchFamily="34" charset="0"/>
                <a:cs typeface="Arial" panose="020B0604020202020204" pitchFamily="34" charset="0"/>
              </a:rPr>
              <a:t>aposentadoria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endParaRPr lang="pt-BR" sz="1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“A interpretação de simulações de despesas, no contexto de uma reforma do RPPS, deve ser cuidadosa. Ao contrário do que ocorre no RGPS, no RPPS a União se encontra tanto na posição de pagadora quanto na de empregadora...</a:t>
            </a:r>
            <a:r>
              <a:rPr lang="pt-BR" sz="2400" b="1" dirty="0">
                <a:latin typeface="Calibri" panose="020F0502020204030204" pitchFamily="34" charset="0"/>
                <a:cs typeface="Arial" panose="020B0604020202020204" pitchFamily="34" charset="0"/>
              </a:rPr>
              <a:t>Boa parte da economia das despesas de aposentadorias no RPPS se deve à postergação do período de </a:t>
            </a:r>
            <a:r>
              <a:rPr lang="pt-BR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atividade quando </a:t>
            </a:r>
            <a:r>
              <a:rPr lang="pt-BR" sz="2400" b="1" dirty="0">
                <a:latin typeface="Calibri" panose="020F0502020204030204" pitchFamily="34" charset="0"/>
                <a:cs typeface="Arial" panose="020B0604020202020204" pitchFamily="34" charset="0"/>
              </a:rPr>
              <a:t>o governo continua arcando com os salários</a:t>
            </a: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.” (IFI/Senado Federal)</a:t>
            </a:r>
            <a:endParaRPr lang="pt-BR" sz="26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07799" y="188640"/>
            <a:ext cx="838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</a:rPr>
              <a:t>1. A PEC 6/2019 agrava a crise econômica</a:t>
            </a:r>
          </a:p>
        </p:txBody>
      </p:sp>
    </p:spTree>
    <p:extLst>
      <p:ext uri="{BB962C8B-B14F-4D97-AF65-F5344CB8AC3E}">
        <p14:creationId xmlns:p14="http://schemas.microsoft.com/office/powerpoint/2010/main" val="30916823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apsulas">
  <a:themeElements>
    <a:clrScheme name="Capsula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a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Capsula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a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a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a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37564</TotalTime>
  <Words>1061</Words>
  <Application>Microsoft Office PowerPoint</Application>
  <PresentationFormat>Papel A4 (210 x 297 mm)</PresentationFormat>
  <Paragraphs>128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Capsulas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Administrador</dc:creator>
  <cp:lastModifiedBy>Braulio</cp:lastModifiedBy>
  <cp:revision>4792</cp:revision>
  <cp:lastPrinted>2019-08-15T14:06:43Z</cp:lastPrinted>
  <dcterms:created xsi:type="dcterms:W3CDTF">2004-07-05T18:50:00Z</dcterms:created>
  <dcterms:modified xsi:type="dcterms:W3CDTF">2019-08-15T16:16:41Z</dcterms:modified>
</cp:coreProperties>
</file>