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gif" ContentType="image/gif"/>
  <Default Extension="bin" ContentType="application/vnd.openxmlformats-officedocument.presentationml.printerSettings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76" r:id="rId4"/>
    <p:sldId id="270" r:id="rId5"/>
    <p:sldId id="271" r:id="rId6"/>
    <p:sldId id="272" r:id="rId7"/>
    <p:sldId id="273" r:id="rId8"/>
    <p:sldId id="274" r:id="rId9"/>
    <p:sldId id="264" r:id="rId10"/>
    <p:sldId id="266" r:id="rId11"/>
    <p:sldId id="275" r:id="rId12"/>
    <p:sldId id="277" r:id="rId13"/>
    <p:sldId id="26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0163-7A3F-6741-8A8B-514E77F8DD2A}" type="datetimeFigureOut">
              <a:rPr lang="en-US" smtClean="0"/>
              <a:t>18/09/20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EA5E2-99E1-FD42-ADA4-0B95FC1C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289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0163-7A3F-6741-8A8B-514E77F8DD2A}" type="datetimeFigureOut">
              <a:rPr lang="en-US" smtClean="0"/>
              <a:t>18/09/20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EA5E2-99E1-FD42-ADA4-0B95FC1C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65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0163-7A3F-6741-8A8B-514E77F8DD2A}" type="datetimeFigureOut">
              <a:rPr lang="en-US" smtClean="0"/>
              <a:t>18/09/20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EA5E2-99E1-FD42-ADA4-0B95FC1C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91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0163-7A3F-6741-8A8B-514E77F8DD2A}" type="datetimeFigureOut">
              <a:rPr lang="en-US" smtClean="0"/>
              <a:t>18/09/20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EA5E2-99E1-FD42-ADA4-0B95FC1C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645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0163-7A3F-6741-8A8B-514E77F8DD2A}" type="datetimeFigureOut">
              <a:rPr lang="en-US" smtClean="0"/>
              <a:t>18/09/20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EA5E2-99E1-FD42-ADA4-0B95FC1C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841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0163-7A3F-6741-8A8B-514E77F8DD2A}" type="datetimeFigureOut">
              <a:rPr lang="en-US" smtClean="0"/>
              <a:t>18/09/20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EA5E2-99E1-FD42-ADA4-0B95FC1C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16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0163-7A3F-6741-8A8B-514E77F8DD2A}" type="datetimeFigureOut">
              <a:rPr lang="en-US" smtClean="0"/>
              <a:t>18/09/20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EA5E2-99E1-FD42-ADA4-0B95FC1C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563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0163-7A3F-6741-8A8B-514E77F8DD2A}" type="datetimeFigureOut">
              <a:rPr lang="en-US" smtClean="0"/>
              <a:t>18/09/20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EA5E2-99E1-FD42-ADA4-0B95FC1C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991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0163-7A3F-6741-8A8B-514E77F8DD2A}" type="datetimeFigureOut">
              <a:rPr lang="en-US" smtClean="0"/>
              <a:t>18/09/20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EA5E2-99E1-FD42-ADA4-0B95FC1C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90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0163-7A3F-6741-8A8B-514E77F8DD2A}" type="datetimeFigureOut">
              <a:rPr lang="en-US" smtClean="0"/>
              <a:t>18/09/20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EA5E2-99E1-FD42-ADA4-0B95FC1C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856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0163-7A3F-6741-8A8B-514E77F8DD2A}" type="datetimeFigureOut">
              <a:rPr lang="en-US" smtClean="0"/>
              <a:t>18/09/20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EA5E2-99E1-FD42-ADA4-0B95FC1C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94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10163-7A3F-6741-8A8B-514E77F8DD2A}" type="datetimeFigureOut">
              <a:rPr lang="en-US" smtClean="0"/>
              <a:t>18/09/20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EA5E2-99E1-FD42-ADA4-0B95FC1C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212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73891"/>
            <a:ext cx="7772400" cy="4164640"/>
          </a:xfrm>
        </p:spPr>
        <p:txBody>
          <a:bodyPr>
            <a:normAutofit/>
          </a:bodyPr>
          <a:lstStyle/>
          <a:p>
            <a:r>
              <a:rPr lang="en-US" dirty="0" err="1" smtClean="0"/>
              <a:t>Impactos</a:t>
            </a:r>
            <a:r>
              <a:rPr lang="en-US" dirty="0" smtClean="0"/>
              <a:t> </a:t>
            </a:r>
            <a:r>
              <a:rPr lang="en-US" dirty="0" err="1" smtClean="0"/>
              <a:t>econômicos</a:t>
            </a:r>
            <a:r>
              <a:rPr lang="en-US" dirty="0" smtClean="0"/>
              <a:t> e </a:t>
            </a:r>
            <a:r>
              <a:rPr lang="en-US" dirty="0" err="1" smtClean="0"/>
              <a:t>federativos</a:t>
            </a:r>
            <a:r>
              <a:rPr lang="en-US" dirty="0" smtClean="0"/>
              <a:t> das </a:t>
            </a:r>
            <a:r>
              <a:rPr lang="en-US" dirty="0" err="1" smtClean="0"/>
              <a:t>propostas</a:t>
            </a:r>
            <a:r>
              <a:rPr lang="en-US" dirty="0" smtClean="0"/>
              <a:t> de </a:t>
            </a:r>
            <a:r>
              <a:rPr lang="en-US" dirty="0" err="1" smtClean="0"/>
              <a:t>reforma</a:t>
            </a:r>
            <a:r>
              <a:rPr lang="en-US" dirty="0" smtClean="0"/>
              <a:t> </a:t>
            </a:r>
            <a:r>
              <a:rPr lang="en-US" dirty="0" err="1" smtClean="0"/>
              <a:t>tributária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err="1" smtClean="0"/>
              <a:t>Estimativas</a:t>
            </a:r>
            <a:r>
              <a:rPr lang="en-US" sz="2400" dirty="0" smtClean="0"/>
              <a:t> </a:t>
            </a:r>
            <a:r>
              <a:rPr lang="en-US" sz="2400" dirty="0" err="1" smtClean="0"/>
              <a:t>atualizadas</a:t>
            </a:r>
            <a:r>
              <a:rPr lang="en-US" sz="2400" dirty="0" smtClean="0"/>
              <a:t> </a:t>
            </a:r>
            <a:r>
              <a:rPr lang="en-US" sz="2400" dirty="0" err="1" smtClean="0"/>
              <a:t>baseadas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no </a:t>
            </a:r>
            <a:r>
              <a:rPr lang="en-US" sz="2400" dirty="0" err="1" smtClean="0"/>
              <a:t>Texto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</a:t>
            </a:r>
            <a:r>
              <a:rPr lang="en-US" sz="2400" dirty="0" err="1" smtClean="0"/>
              <a:t>Discussão</a:t>
            </a:r>
            <a:r>
              <a:rPr lang="en-US" sz="2400" dirty="0" smtClean="0"/>
              <a:t> n. 2530, do IPEA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75076"/>
            <a:ext cx="6400800" cy="942164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Sérgio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Wulff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Gobetti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123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Bens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serviços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888" y="1417638"/>
            <a:ext cx="8219912" cy="5231679"/>
          </a:xfrm>
        </p:spPr>
        <p:txBody>
          <a:bodyPr>
            <a:normAutofit/>
          </a:bodyPr>
          <a:lstStyle/>
          <a:p>
            <a:pPr marL="342900" lvl="1" indent="-342900">
              <a:buFont typeface="Arial"/>
              <a:buChar char="•"/>
            </a:pPr>
            <a:r>
              <a:rPr lang="en-US" sz="2400" dirty="0"/>
              <a:t>O PIB de </a:t>
            </a:r>
            <a:r>
              <a:rPr lang="en-US" sz="2400" dirty="0" err="1"/>
              <a:t>serviços</a:t>
            </a:r>
            <a:r>
              <a:rPr lang="en-US" sz="2400" dirty="0"/>
              <a:t> </a:t>
            </a:r>
            <a:r>
              <a:rPr lang="en-US" sz="2400" dirty="0" err="1"/>
              <a:t>cresce</a:t>
            </a:r>
            <a:r>
              <a:rPr lang="en-US" sz="2400" dirty="0"/>
              <a:t> </a:t>
            </a:r>
            <a:r>
              <a:rPr lang="en-US" sz="2400" dirty="0" err="1"/>
              <a:t>mais</a:t>
            </a:r>
            <a:r>
              <a:rPr lang="en-US" sz="2400" dirty="0"/>
              <a:t> </a:t>
            </a:r>
            <a:r>
              <a:rPr lang="en-US" sz="2400" dirty="0" err="1" smtClean="0"/>
              <a:t>em</a:t>
            </a:r>
            <a:r>
              <a:rPr lang="en-US" sz="2400" dirty="0" smtClean="0"/>
              <a:t> </a:t>
            </a:r>
            <a:r>
              <a:rPr lang="en-US" sz="2400" dirty="0" err="1"/>
              <a:t>apenas</a:t>
            </a:r>
            <a:r>
              <a:rPr lang="en-US" sz="2400" dirty="0"/>
              <a:t> um </a:t>
            </a:r>
            <a:r>
              <a:rPr lang="en-US" sz="2400" dirty="0" err="1"/>
              <a:t>segmento</a:t>
            </a:r>
            <a:r>
              <a:rPr lang="en-US" sz="2400" dirty="0"/>
              <a:t>: </a:t>
            </a:r>
            <a:r>
              <a:rPr lang="en-US" sz="2400" dirty="0" err="1"/>
              <a:t>comunicação</a:t>
            </a:r>
            <a:r>
              <a:rPr lang="en-US" sz="2400" dirty="0"/>
              <a:t> e </a:t>
            </a:r>
            <a:r>
              <a:rPr lang="en-US" sz="2400" dirty="0" smtClean="0"/>
              <a:t>dados, </a:t>
            </a:r>
            <a:r>
              <a:rPr lang="en-US" sz="2400" dirty="0" err="1"/>
              <a:t>numa</a:t>
            </a:r>
            <a:r>
              <a:rPr lang="en-US" sz="2400" dirty="0"/>
              <a:t> </a:t>
            </a:r>
            <a:r>
              <a:rPr lang="en-US" sz="2400" dirty="0" err="1"/>
              <a:t>zona</a:t>
            </a:r>
            <a:r>
              <a:rPr lang="en-US" sz="2400" dirty="0"/>
              <a:t> </a:t>
            </a:r>
            <a:r>
              <a:rPr lang="en-US" sz="2400" dirty="0" err="1"/>
              <a:t>cinzenta</a:t>
            </a:r>
            <a:r>
              <a:rPr lang="en-US" sz="2400" dirty="0"/>
              <a:t> entre </a:t>
            </a:r>
            <a:r>
              <a:rPr lang="en-US" sz="2400" dirty="0" smtClean="0"/>
              <a:t>ICMS </a:t>
            </a:r>
            <a:r>
              <a:rPr lang="en-US" sz="2400" dirty="0"/>
              <a:t>e </a:t>
            </a:r>
            <a:r>
              <a:rPr lang="en-US" sz="2400" dirty="0" smtClean="0"/>
              <a:t>ISS</a:t>
            </a:r>
            <a:r>
              <a:rPr lang="en-US" sz="2400" dirty="0" smtClean="0"/>
              <a:t>.</a:t>
            </a:r>
          </a:p>
          <a:p>
            <a:pPr marL="857250" lvl="2" indent="-457200">
              <a:buFont typeface="Wingdings" charset="2"/>
              <a:buChar char="ü"/>
            </a:pPr>
            <a:r>
              <a:rPr lang="en-US" sz="2200" dirty="0"/>
              <a:t>A </a:t>
            </a:r>
            <a:r>
              <a:rPr lang="en-US" sz="2200" dirty="0" err="1"/>
              <a:t>divisão</a:t>
            </a:r>
            <a:r>
              <a:rPr lang="en-US" sz="2200" dirty="0"/>
              <a:t> entre o ISS e o ICMS </a:t>
            </a:r>
            <a:r>
              <a:rPr lang="en-US" sz="2200" dirty="0" err="1"/>
              <a:t>não</a:t>
            </a:r>
            <a:r>
              <a:rPr lang="en-US" sz="2200" dirty="0"/>
              <a:t> </a:t>
            </a:r>
            <a:r>
              <a:rPr lang="en-US" sz="2200" dirty="0" err="1"/>
              <a:t>é</a:t>
            </a:r>
            <a:r>
              <a:rPr lang="en-US" sz="2200" dirty="0"/>
              <a:t> </a:t>
            </a:r>
            <a:r>
              <a:rPr lang="en-US" sz="2200" dirty="0" err="1"/>
              <a:t>adequada</a:t>
            </a:r>
            <a:r>
              <a:rPr lang="en-US" sz="2200" dirty="0"/>
              <a:t> </a:t>
            </a:r>
            <a:r>
              <a:rPr lang="en-US" sz="2200" dirty="0" err="1"/>
              <a:t>nos</a:t>
            </a:r>
            <a:r>
              <a:rPr lang="en-US" sz="2200" dirty="0"/>
              <a:t> </a:t>
            </a:r>
            <a:r>
              <a:rPr lang="en-US" sz="2200" dirty="0" err="1"/>
              <a:t>novos</a:t>
            </a:r>
            <a:r>
              <a:rPr lang="en-US" sz="2200" dirty="0"/>
              <a:t> tempos de </a:t>
            </a:r>
            <a:r>
              <a:rPr lang="en-US" sz="2200" dirty="0" err="1"/>
              <a:t>economia</a:t>
            </a:r>
            <a:r>
              <a:rPr lang="en-US" sz="2200" dirty="0"/>
              <a:t> digital.</a:t>
            </a:r>
          </a:p>
          <a:p>
            <a:pPr marL="342900" lvl="1" indent="-342900">
              <a:buFont typeface="Arial"/>
              <a:buChar char="•"/>
            </a:pPr>
            <a:endParaRPr lang="en-US" sz="2600" dirty="0" smtClean="0"/>
          </a:p>
          <a:p>
            <a:pPr marL="342900" lvl="1" indent="-342900">
              <a:buFont typeface="Arial"/>
              <a:buChar char="•"/>
            </a:pPr>
            <a:endParaRPr lang="en-US" sz="2600" dirty="0" smtClean="0"/>
          </a:p>
          <a:p>
            <a:pPr marL="342900" lvl="1" indent="-342900">
              <a:buFont typeface="Arial"/>
              <a:buChar char="•"/>
            </a:pPr>
            <a:endParaRPr lang="en-US" sz="2600" dirty="0"/>
          </a:p>
          <a:p>
            <a:pPr marL="342900" lvl="1" indent="-342900">
              <a:buFont typeface="Arial"/>
              <a:buChar char="•"/>
            </a:pPr>
            <a:endParaRPr lang="en-US" sz="2600" dirty="0" smtClean="0"/>
          </a:p>
          <a:p>
            <a:pPr marL="342900" lvl="1" indent="-342900">
              <a:buFont typeface="Arial"/>
              <a:buChar char="•"/>
            </a:pPr>
            <a:endParaRPr lang="en-US" sz="2600" dirty="0" smtClean="0"/>
          </a:p>
          <a:p>
            <a:pPr marL="342900" lvl="1" indent="-342900">
              <a:buFont typeface="Arial"/>
              <a:buChar char="•"/>
            </a:pPr>
            <a:endParaRPr lang="en-US" sz="2600" dirty="0"/>
          </a:p>
          <a:p>
            <a:pPr marL="0" lvl="1" indent="0">
              <a:buNone/>
            </a:pPr>
            <a:endParaRPr lang="en-US" sz="2600" dirty="0" smtClean="0"/>
          </a:p>
          <a:p>
            <a:pPr marL="0" lvl="1" indent="0">
              <a:buNone/>
            </a:pPr>
            <a:endParaRPr lang="en-US" sz="2600" dirty="0"/>
          </a:p>
          <a:p>
            <a:pPr marL="0" lvl="1" indent="0">
              <a:buNone/>
            </a:pPr>
            <a:endParaRPr lang="en-US" sz="2600" dirty="0" smtClean="0"/>
          </a:p>
          <a:p>
            <a:pPr marL="342900" lvl="1" indent="-342900">
              <a:buFont typeface="Arial"/>
              <a:buChar char="•"/>
            </a:pPr>
            <a:endParaRPr lang="en-US" sz="2600" dirty="0"/>
          </a:p>
          <a:p>
            <a:pPr marL="342900" lvl="1" indent="-342900">
              <a:buFont typeface="Arial"/>
              <a:buChar char="•"/>
            </a:pPr>
            <a:endParaRPr lang="en-US" sz="2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281" y="2941651"/>
            <a:ext cx="8467153" cy="374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017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 a </a:t>
            </a:r>
            <a:r>
              <a:rPr lang="en-US" dirty="0" err="1" smtClean="0"/>
              <a:t>justiça</a:t>
            </a:r>
            <a:r>
              <a:rPr lang="en-US" dirty="0" smtClean="0"/>
              <a:t> </a:t>
            </a:r>
            <a:r>
              <a:rPr lang="en-US" dirty="0" err="1" smtClean="0"/>
              <a:t>tributária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888" y="1753329"/>
            <a:ext cx="8219912" cy="476387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Estudos</a:t>
            </a:r>
            <a:r>
              <a:rPr lang="en-US" sz="2800" dirty="0" smtClean="0"/>
              <a:t> </a:t>
            </a:r>
            <a:r>
              <a:rPr lang="en-US" sz="2800" dirty="0" err="1" smtClean="0"/>
              <a:t>indicam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a </a:t>
            </a:r>
            <a:r>
              <a:rPr lang="en-US" sz="2800" dirty="0" err="1" smtClean="0"/>
              <a:t>múltiplas</a:t>
            </a:r>
            <a:r>
              <a:rPr lang="en-US" sz="2800" dirty="0" smtClean="0"/>
              <a:t> </a:t>
            </a:r>
            <a:r>
              <a:rPr lang="en-US" sz="2800" dirty="0" err="1" smtClean="0"/>
              <a:t>alíquotas</a:t>
            </a:r>
            <a:r>
              <a:rPr lang="en-US" sz="2800" dirty="0" smtClean="0"/>
              <a:t> e </a:t>
            </a:r>
            <a:r>
              <a:rPr lang="en-US" sz="2800" dirty="0" err="1" smtClean="0"/>
              <a:t>desonerações</a:t>
            </a:r>
            <a:r>
              <a:rPr lang="en-US" sz="2800" dirty="0" smtClean="0"/>
              <a:t> </a:t>
            </a:r>
            <a:r>
              <a:rPr lang="en-US" sz="2800" dirty="0" err="1" smtClean="0"/>
              <a:t>tornam</a:t>
            </a:r>
            <a:r>
              <a:rPr lang="en-US" sz="2800" dirty="0" smtClean="0"/>
              <a:t> </a:t>
            </a:r>
            <a:r>
              <a:rPr lang="en-US" sz="2800" dirty="0" err="1" smtClean="0"/>
              <a:t>nosso</a:t>
            </a:r>
            <a:r>
              <a:rPr lang="en-US" sz="2800" dirty="0" smtClean="0"/>
              <a:t> </a:t>
            </a:r>
            <a:r>
              <a:rPr lang="en-US" sz="2800" dirty="0" err="1" smtClean="0"/>
              <a:t>modelo</a:t>
            </a:r>
            <a:r>
              <a:rPr lang="en-US" sz="2800" dirty="0" smtClean="0"/>
              <a:t> </a:t>
            </a:r>
            <a:r>
              <a:rPr lang="en-US" sz="2800" dirty="0" err="1" smtClean="0"/>
              <a:t>tributário</a:t>
            </a:r>
            <a:r>
              <a:rPr lang="en-US" sz="2800" dirty="0" smtClean="0"/>
              <a:t> </a:t>
            </a:r>
            <a:r>
              <a:rPr lang="en-US" sz="2800" dirty="0" err="1" smtClean="0"/>
              <a:t>mais</a:t>
            </a:r>
            <a:r>
              <a:rPr lang="en-US" sz="2800" dirty="0" smtClean="0"/>
              <a:t> </a:t>
            </a:r>
            <a:r>
              <a:rPr lang="en-US" sz="2800" dirty="0" err="1" smtClean="0"/>
              <a:t>regressivo</a:t>
            </a:r>
            <a:r>
              <a:rPr lang="en-US" sz="2800" dirty="0" smtClean="0"/>
              <a:t> do </a:t>
            </a:r>
            <a:r>
              <a:rPr lang="en-US" sz="2800" dirty="0" err="1" smtClean="0"/>
              <a:t>que</a:t>
            </a:r>
            <a:r>
              <a:rPr lang="en-US" sz="2800" dirty="0" smtClean="0"/>
              <a:t> um IBS de </a:t>
            </a:r>
            <a:r>
              <a:rPr lang="en-US" sz="2800" dirty="0" err="1" smtClean="0"/>
              <a:t>alíquota</a:t>
            </a:r>
            <a:r>
              <a:rPr lang="en-US" sz="2800" dirty="0" smtClean="0"/>
              <a:t> </a:t>
            </a:r>
            <a:r>
              <a:rPr lang="en-US" sz="2800" dirty="0" err="1" smtClean="0"/>
              <a:t>única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Exemplo</a:t>
            </a:r>
            <a:r>
              <a:rPr lang="en-US" sz="2800" dirty="0" smtClean="0"/>
              <a:t> do ICMS/RS</a:t>
            </a:r>
          </a:p>
          <a:p>
            <a:pPr lvl="1">
              <a:buFont typeface="Wingdings" charset="2"/>
              <a:buChar char="ü"/>
            </a:pPr>
            <a:r>
              <a:rPr lang="en-US" sz="2400" dirty="0" err="1" smtClean="0"/>
              <a:t>Al</a:t>
            </a:r>
            <a:r>
              <a:rPr lang="en-US" sz="2400" dirty="0" err="1" smtClean="0"/>
              <a:t>íquota</a:t>
            </a:r>
            <a:r>
              <a:rPr lang="en-US" sz="2400" dirty="0" smtClean="0"/>
              <a:t> </a:t>
            </a:r>
            <a:r>
              <a:rPr lang="en-US" sz="2400" dirty="0" err="1" smtClean="0"/>
              <a:t>efetiva</a:t>
            </a:r>
            <a:r>
              <a:rPr lang="en-US" sz="2400" dirty="0" smtClean="0"/>
              <a:t> </a:t>
            </a:r>
            <a:r>
              <a:rPr lang="en-US" sz="2400" dirty="0" err="1" smtClean="0"/>
              <a:t>média</a:t>
            </a:r>
            <a:r>
              <a:rPr lang="en-US" sz="2400" dirty="0" smtClean="0"/>
              <a:t> </a:t>
            </a:r>
            <a:r>
              <a:rPr lang="en-US" sz="2400" dirty="0" err="1" smtClean="0"/>
              <a:t>paga</a:t>
            </a:r>
            <a:r>
              <a:rPr lang="en-US" sz="2400" dirty="0" smtClean="0"/>
              <a:t> </a:t>
            </a:r>
            <a:r>
              <a:rPr lang="en-US" sz="2400" dirty="0" err="1" smtClean="0"/>
              <a:t>pelos</a:t>
            </a:r>
            <a:r>
              <a:rPr lang="en-US" sz="2400" dirty="0" smtClean="0"/>
              <a:t> </a:t>
            </a:r>
            <a:r>
              <a:rPr lang="en-US" sz="2400" dirty="0" err="1" smtClean="0"/>
              <a:t>mais</a:t>
            </a:r>
            <a:r>
              <a:rPr lang="en-US" sz="2400" dirty="0" smtClean="0"/>
              <a:t> </a:t>
            </a:r>
            <a:r>
              <a:rPr lang="en-US" sz="2400" dirty="0" err="1" smtClean="0"/>
              <a:t>pobres</a:t>
            </a:r>
            <a:r>
              <a:rPr lang="en-US" sz="2400" dirty="0" smtClean="0"/>
              <a:t> </a:t>
            </a:r>
            <a:r>
              <a:rPr lang="en-US" sz="2400" dirty="0" err="1" smtClean="0"/>
              <a:t>é</a:t>
            </a:r>
            <a:r>
              <a:rPr lang="en-US" sz="2400" dirty="0" smtClean="0"/>
              <a:t> </a:t>
            </a:r>
            <a:r>
              <a:rPr lang="en-US" sz="2400" dirty="0" err="1" smtClean="0"/>
              <a:t>maior</a:t>
            </a:r>
            <a:r>
              <a:rPr lang="en-US" sz="2400" dirty="0" smtClean="0"/>
              <a:t> do a </a:t>
            </a:r>
            <a:r>
              <a:rPr lang="en-US" sz="2400" dirty="0" err="1" smtClean="0"/>
              <a:t>paga</a:t>
            </a:r>
            <a:r>
              <a:rPr lang="en-US" sz="2400" dirty="0" smtClean="0"/>
              <a:t> </a:t>
            </a:r>
            <a:r>
              <a:rPr lang="en-US" sz="2400" dirty="0" err="1" smtClean="0"/>
              <a:t>pelos</a:t>
            </a:r>
            <a:r>
              <a:rPr lang="en-US" sz="2400" dirty="0" smtClean="0"/>
              <a:t> </a:t>
            </a:r>
            <a:r>
              <a:rPr lang="en-US" sz="2400" dirty="0" err="1" smtClean="0"/>
              <a:t>mais</a:t>
            </a:r>
            <a:r>
              <a:rPr lang="en-US" sz="2400" dirty="0" smtClean="0"/>
              <a:t> </a:t>
            </a:r>
            <a:r>
              <a:rPr lang="en-US" sz="2400" dirty="0" err="1" smtClean="0"/>
              <a:t>ricos</a:t>
            </a:r>
            <a:r>
              <a:rPr lang="en-US" sz="2400" dirty="0" smtClean="0"/>
              <a:t>, </a:t>
            </a:r>
            <a:r>
              <a:rPr lang="en-US" sz="2400" dirty="0" err="1" smtClean="0"/>
              <a:t>demonstrando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seletividade</a:t>
            </a:r>
            <a:r>
              <a:rPr lang="en-US" sz="2400" dirty="0" smtClean="0"/>
              <a:t> </a:t>
            </a:r>
            <a:r>
              <a:rPr lang="en-US" sz="2400" dirty="0" err="1" smtClean="0"/>
              <a:t>não</a:t>
            </a:r>
            <a:r>
              <a:rPr lang="en-US" sz="2400" dirty="0" smtClean="0"/>
              <a:t> </a:t>
            </a:r>
            <a:r>
              <a:rPr lang="en-US" sz="2400" dirty="0" err="1" smtClean="0"/>
              <a:t>está</a:t>
            </a:r>
            <a:r>
              <a:rPr lang="en-US" sz="2400" dirty="0" smtClean="0"/>
              <a:t> </a:t>
            </a:r>
            <a:r>
              <a:rPr lang="en-US" sz="2400" dirty="0" err="1" smtClean="0"/>
              <a:t>funcionando</a:t>
            </a:r>
            <a:r>
              <a:rPr lang="en-US" sz="2400" dirty="0" smtClean="0"/>
              <a:t>.</a:t>
            </a:r>
            <a:endParaRPr lang="en-US" sz="2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387" y="4926607"/>
            <a:ext cx="8198958" cy="1548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87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 a </a:t>
            </a:r>
            <a:r>
              <a:rPr lang="en-US" dirty="0" err="1" smtClean="0"/>
              <a:t>justiça</a:t>
            </a:r>
            <a:r>
              <a:rPr lang="en-US" dirty="0" smtClean="0"/>
              <a:t> </a:t>
            </a:r>
            <a:r>
              <a:rPr lang="en-US" dirty="0" err="1" smtClean="0"/>
              <a:t>tributária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888" y="1753329"/>
            <a:ext cx="8219912" cy="4763872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Mas </a:t>
            </a:r>
            <a:r>
              <a:rPr lang="en-US" sz="2800" dirty="0" smtClean="0"/>
              <a:t>a </a:t>
            </a:r>
            <a:r>
              <a:rPr lang="en-US" sz="2800" dirty="0" err="1" smtClean="0"/>
              <a:t>desoneração</a:t>
            </a:r>
            <a:r>
              <a:rPr lang="en-US" sz="2800" dirty="0" smtClean="0"/>
              <a:t> </a:t>
            </a:r>
            <a:r>
              <a:rPr lang="en-US" sz="2800" dirty="0"/>
              <a:t>da </a:t>
            </a:r>
            <a:r>
              <a:rPr lang="en-US" sz="2800" dirty="0" err="1"/>
              <a:t>cesta</a:t>
            </a:r>
            <a:r>
              <a:rPr lang="en-US" sz="2800" dirty="0"/>
              <a:t> </a:t>
            </a:r>
            <a:r>
              <a:rPr lang="en-US" sz="2800" dirty="0" err="1"/>
              <a:t>básica</a:t>
            </a:r>
            <a:r>
              <a:rPr lang="en-US" sz="2800" dirty="0"/>
              <a:t> </a:t>
            </a:r>
            <a:r>
              <a:rPr lang="en-US" sz="2800" dirty="0" err="1"/>
              <a:t>beneficia</a:t>
            </a:r>
            <a:r>
              <a:rPr lang="en-US" sz="2800" dirty="0"/>
              <a:t> </a:t>
            </a:r>
            <a:r>
              <a:rPr lang="en-US" sz="2800" dirty="0" err="1"/>
              <a:t>os</a:t>
            </a:r>
            <a:r>
              <a:rPr lang="en-US" sz="2800" dirty="0"/>
              <a:t> </a:t>
            </a:r>
            <a:r>
              <a:rPr lang="en-US" sz="2800" dirty="0" err="1"/>
              <a:t>mais</a:t>
            </a:r>
            <a:r>
              <a:rPr lang="en-US" sz="2800" dirty="0"/>
              <a:t> </a:t>
            </a:r>
            <a:r>
              <a:rPr lang="en-US" sz="2800" dirty="0" err="1"/>
              <a:t>pobres</a:t>
            </a:r>
            <a:r>
              <a:rPr lang="en-US" sz="2800" dirty="0"/>
              <a:t>?</a:t>
            </a:r>
            <a:endParaRPr lang="en-US" sz="2800" dirty="0" smtClean="0"/>
          </a:p>
          <a:p>
            <a:pPr lvl="1">
              <a:buFont typeface="Wingdings" charset="2"/>
              <a:buChar char="ü"/>
            </a:pPr>
            <a:r>
              <a:rPr lang="en-US" sz="2400" dirty="0" err="1" smtClean="0"/>
              <a:t>Não</a:t>
            </a:r>
            <a:r>
              <a:rPr lang="en-US" sz="2400" dirty="0" smtClean="0"/>
              <a:t>, </a:t>
            </a:r>
            <a:r>
              <a:rPr lang="en-US" sz="2400" dirty="0" err="1" smtClean="0"/>
              <a:t>estudo</a:t>
            </a:r>
            <a:r>
              <a:rPr lang="en-US" sz="2400" dirty="0" smtClean="0"/>
              <a:t> do </a:t>
            </a:r>
            <a:r>
              <a:rPr lang="en-US" sz="2400" dirty="0" err="1" smtClean="0"/>
              <a:t>Ministério</a:t>
            </a:r>
            <a:r>
              <a:rPr lang="en-US" sz="2400" dirty="0" smtClean="0"/>
              <a:t> da </a:t>
            </a:r>
            <a:r>
              <a:rPr lang="en-US" sz="2400" dirty="0" err="1" smtClean="0"/>
              <a:t>Economia</a:t>
            </a:r>
            <a:r>
              <a:rPr lang="en-US" sz="2400" dirty="0" smtClean="0"/>
              <a:t> </a:t>
            </a:r>
            <a:r>
              <a:rPr lang="en-US" sz="2400" dirty="0" err="1" smtClean="0"/>
              <a:t>indica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, no </a:t>
            </a:r>
            <a:r>
              <a:rPr lang="en-US" sz="2400" dirty="0" err="1" smtClean="0"/>
              <a:t>caso</a:t>
            </a:r>
            <a:r>
              <a:rPr lang="en-US" sz="2400" dirty="0" smtClean="0"/>
              <a:t> do PIS/</a:t>
            </a:r>
            <a:r>
              <a:rPr lang="en-US" sz="2400" dirty="0" err="1" smtClean="0"/>
              <a:t>Cofins</a:t>
            </a:r>
            <a:r>
              <a:rPr lang="en-US" sz="2400" dirty="0" smtClean="0"/>
              <a:t>, </a:t>
            </a:r>
            <a:r>
              <a:rPr lang="en-US" sz="2400" dirty="0" err="1" smtClean="0"/>
              <a:t>cerca</a:t>
            </a:r>
            <a:r>
              <a:rPr lang="en-US" sz="2400" dirty="0" smtClean="0"/>
              <a:t> de 10% da </a:t>
            </a:r>
            <a:r>
              <a:rPr lang="en-US" sz="2400" dirty="0" err="1" smtClean="0"/>
              <a:t>desoneração</a:t>
            </a:r>
            <a:r>
              <a:rPr lang="en-US" sz="2400" dirty="0" smtClean="0"/>
              <a:t> </a:t>
            </a:r>
            <a:r>
              <a:rPr lang="en-US" sz="2400" dirty="0" err="1" smtClean="0"/>
              <a:t>beneficia</a:t>
            </a:r>
            <a:r>
              <a:rPr lang="en-US" sz="2400" dirty="0" smtClean="0"/>
              <a:t> </a:t>
            </a:r>
            <a:r>
              <a:rPr lang="en-US" sz="2400" dirty="0" err="1" smtClean="0"/>
              <a:t>os</a:t>
            </a:r>
            <a:r>
              <a:rPr lang="en-US" sz="2400" dirty="0" smtClean="0"/>
              <a:t> 20% </a:t>
            </a:r>
            <a:r>
              <a:rPr lang="en-US" sz="2400" dirty="0" err="1" smtClean="0"/>
              <a:t>mais</a:t>
            </a:r>
            <a:r>
              <a:rPr lang="en-US" sz="2400" dirty="0" smtClean="0"/>
              <a:t> </a:t>
            </a:r>
            <a:r>
              <a:rPr lang="en-US" sz="2400" dirty="0" err="1" smtClean="0"/>
              <a:t>pobres</a:t>
            </a:r>
            <a:r>
              <a:rPr lang="en-US" sz="2400" dirty="0" smtClean="0"/>
              <a:t> e 30% </a:t>
            </a:r>
            <a:r>
              <a:rPr lang="en-US" sz="2400" dirty="0" err="1" smtClean="0"/>
              <a:t>beneficia</a:t>
            </a:r>
            <a:r>
              <a:rPr lang="en-US" sz="2400" dirty="0" smtClean="0"/>
              <a:t> </a:t>
            </a:r>
            <a:r>
              <a:rPr lang="en-US" sz="2400" dirty="0" err="1" smtClean="0"/>
              <a:t>os</a:t>
            </a:r>
            <a:r>
              <a:rPr lang="en-US" sz="2400" dirty="0" smtClean="0"/>
              <a:t> 20% </a:t>
            </a:r>
            <a:r>
              <a:rPr lang="en-US" sz="2400" dirty="0" err="1" smtClean="0"/>
              <a:t>mais</a:t>
            </a:r>
            <a:r>
              <a:rPr lang="en-US" sz="2400" dirty="0" smtClean="0"/>
              <a:t> </a:t>
            </a:r>
            <a:r>
              <a:rPr lang="en-US" sz="2400" dirty="0" err="1" smtClean="0"/>
              <a:t>ricos</a:t>
            </a:r>
            <a:r>
              <a:rPr lang="en-US" sz="2400" dirty="0" smtClean="0"/>
              <a:t>.</a:t>
            </a:r>
          </a:p>
          <a:p>
            <a:pPr lvl="1">
              <a:buFont typeface="Wingdings" charset="2"/>
              <a:buChar char="ü"/>
            </a:pPr>
            <a:r>
              <a:rPr lang="en-US" sz="2400" dirty="0" smtClean="0"/>
              <a:t>No </a:t>
            </a:r>
            <a:r>
              <a:rPr lang="en-US" sz="2400" dirty="0" err="1" smtClean="0"/>
              <a:t>caso</a:t>
            </a:r>
            <a:r>
              <a:rPr lang="en-US" sz="2400" dirty="0" smtClean="0"/>
              <a:t> do ICMS, </a:t>
            </a:r>
            <a:r>
              <a:rPr lang="en-US" sz="2400" dirty="0" err="1" smtClean="0"/>
              <a:t>encontramos</a:t>
            </a:r>
            <a:r>
              <a:rPr lang="en-US" sz="2400" dirty="0" smtClean="0"/>
              <a:t> </a:t>
            </a:r>
            <a:r>
              <a:rPr lang="en-US" sz="2400" dirty="0" err="1" smtClean="0"/>
              <a:t>resultado</a:t>
            </a:r>
            <a:r>
              <a:rPr lang="en-US" sz="2400" dirty="0" smtClean="0"/>
              <a:t> </a:t>
            </a:r>
            <a:r>
              <a:rPr lang="en-US" sz="2400" dirty="0" err="1" smtClean="0"/>
              <a:t>muito</a:t>
            </a:r>
            <a:r>
              <a:rPr lang="en-US" sz="2400" dirty="0" smtClean="0"/>
              <a:t> </a:t>
            </a:r>
            <a:r>
              <a:rPr lang="en-US" sz="2400" dirty="0" err="1" smtClean="0"/>
              <a:t>parecido</a:t>
            </a:r>
            <a:r>
              <a:rPr lang="en-US" sz="2400" dirty="0" smtClean="0"/>
              <a:t> no RS: </a:t>
            </a:r>
            <a:r>
              <a:rPr lang="en-US" sz="2400" dirty="0" err="1" smtClean="0"/>
              <a:t>os</a:t>
            </a:r>
            <a:r>
              <a:rPr lang="en-US" sz="2400" dirty="0" smtClean="0"/>
              <a:t> </a:t>
            </a:r>
            <a:r>
              <a:rPr lang="en-US" sz="2400" dirty="0" err="1" smtClean="0"/>
              <a:t>mais</a:t>
            </a:r>
            <a:r>
              <a:rPr lang="en-US" sz="2400" dirty="0" smtClean="0"/>
              <a:t> </a:t>
            </a:r>
            <a:r>
              <a:rPr lang="en-US" sz="2400" dirty="0" err="1" smtClean="0"/>
              <a:t>pobres</a:t>
            </a:r>
            <a:r>
              <a:rPr lang="en-US" sz="2400" dirty="0" smtClean="0"/>
              <a:t> </a:t>
            </a:r>
            <a:r>
              <a:rPr lang="en-US" sz="2400" dirty="0" err="1" smtClean="0"/>
              <a:t>recebem</a:t>
            </a:r>
            <a:r>
              <a:rPr lang="en-US" sz="2400" dirty="0" smtClean="0"/>
              <a:t> o </a:t>
            </a:r>
            <a:r>
              <a:rPr lang="en-US" sz="2400" dirty="0" err="1" smtClean="0"/>
              <a:t>equivalente</a:t>
            </a:r>
            <a:r>
              <a:rPr lang="en-US" sz="2400" dirty="0" smtClean="0"/>
              <a:t> a um </a:t>
            </a:r>
            <a:r>
              <a:rPr lang="en-US" sz="2400" dirty="0" err="1" smtClean="0"/>
              <a:t>cheque</a:t>
            </a:r>
            <a:r>
              <a:rPr lang="en-US" sz="2400" dirty="0" smtClean="0"/>
              <a:t> de 130 </a:t>
            </a:r>
            <a:r>
              <a:rPr lang="en-US" sz="2400" dirty="0" err="1" smtClean="0"/>
              <a:t>reais</a:t>
            </a:r>
            <a:r>
              <a:rPr lang="en-US" sz="2400" dirty="0" smtClean="0"/>
              <a:t> </a:t>
            </a:r>
            <a:r>
              <a:rPr lang="en-US" sz="2400" dirty="0" err="1" smtClean="0"/>
              <a:t>por</a:t>
            </a:r>
            <a:r>
              <a:rPr lang="en-US" sz="2400" dirty="0" smtClean="0"/>
              <a:t> </a:t>
            </a:r>
            <a:r>
              <a:rPr lang="en-US" sz="2400" dirty="0" err="1" smtClean="0"/>
              <a:t>ano</a:t>
            </a:r>
            <a:r>
              <a:rPr lang="en-US" sz="2400" dirty="0" smtClean="0"/>
              <a:t> (</a:t>
            </a:r>
            <a:r>
              <a:rPr lang="en-US" sz="2400" dirty="0" err="1" smtClean="0"/>
              <a:t>em</a:t>
            </a:r>
            <a:r>
              <a:rPr lang="en-US" sz="2400" dirty="0" smtClean="0"/>
              <a:t> </a:t>
            </a:r>
            <a:r>
              <a:rPr lang="en-US" sz="2400" dirty="0" err="1" smtClean="0"/>
              <a:t>desoneração</a:t>
            </a:r>
            <a:r>
              <a:rPr lang="en-US" sz="2400" dirty="0" smtClean="0"/>
              <a:t>) e </a:t>
            </a:r>
            <a:r>
              <a:rPr lang="en-US" sz="2400" dirty="0" err="1" smtClean="0"/>
              <a:t>os</a:t>
            </a:r>
            <a:r>
              <a:rPr lang="en-US" sz="2400" dirty="0" smtClean="0"/>
              <a:t> </a:t>
            </a:r>
            <a:r>
              <a:rPr lang="en-US" sz="2400" dirty="0" err="1" smtClean="0"/>
              <a:t>mais</a:t>
            </a:r>
            <a:r>
              <a:rPr lang="en-US" sz="2400" dirty="0" smtClean="0"/>
              <a:t> </a:t>
            </a:r>
            <a:r>
              <a:rPr lang="en-US" sz="2400" dirty="0" err="1" smtClean="0"/>
              <a:t>ricos</a:t>
            </a:r>
            <a:r>
              <a:rPr lang="en-US" sz="2400" dirty="0" smtClean="0"/>
              <a:t> um </a:t>
            </a:r>
            <a:r>
              <a:rPr lang="en-US" sz="2400" dirty="0" err="1" smtClean="0"/>
              <a:t>cheque</a:t>
            </a:r>
            <a:r>
              <a:rPr lang="en-US" sz="2400" dirty="0" smtClean="0"/>
              <a:t> de </a:t>
            </a:r>
            <a:r>
              <a:rPr lang="en-US" sz="2400" dirty="0" err="1" smtClean="0"/>
              <a:t>mais</a:t>
            </a:r>
            <a:r>
              <a:rPr lang="en-US" sz="2400" dirty="0" smtClean="0"/>
              <a:t> de 700 </a:t>
            </a:r>
            <a:r>
              <a:rPr lang="en-US" sz="2400" dirty="0" err="1" smtClean="0"/>
              <a:t>reais</a:t>
            </a:r>
            <a:r>
              <a:rPr lang="en-US" sz="2400" dirty="0" smtClean="0"/>
              <a:t>.</a:t>
            </a:r>
            <a:endParaRPr lang="en-US" sz="1600" dirty="0"/>
          </a:p>
          <a:p>
            <a:pPr lvl="1">
              <a:buFont typeface="Wingdings" charset="2"/>
              <a:buChar char="ü"/>
            </a:pPr>
            <a:r>
              <a:rPr lang="en-US" sz="2400" dirty="0" err="1" smtClean="0"/>
              <a:t>Literatura</a:t>
            </a:r>
            <a:r>
              <a:rPr lang="en-US" sz="2400" dirty="0" smtClean="0"/>
              <a:t> </a:t>
            </a:r>
            <a:r>
              <a:rPr lang="en-US" sz="2400" dirty="0" err="1" smtClean="0"/>
              <a:t>econômica</a:t>
            </a:r>
            <a:r>
              <a:rPr lang="en-US" sz="2400" dirty="0" smtClean="0"/>
              <a:t> tem </a:t>
            </a:r>
            <a:r>
              <a:rPr lang="en-US" sz="2400" dirty="0" err="1" smtClean="0"/>
              <a:t>demonstrado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desoneração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</a:t>
            </a:r>
            <a:r>
              <a:rPr lang="en-US" sz="2400" dirty="0" err="1" smtClean="0"/>
              <a:t>produto</a:t>
            </a:r>
            <a:r>
              <a:rPr lang="en-US" sz="2400" dirty="0" smtClean="0"/>
              <a:t> </a:t>
            </a:r>
            <a:r>
              <a:rPr lang="en-US" sz="2400" dirty="0" err="1" smtClean="0"/>
              <a:t>é</a:t>
            </a:r>
            <a:r>
              <a:rPr lang="en-US" sz="2400" dirty="0" smtClean="0"/>
              <a:t> </a:t>
            </a:r>
            <a:r>
              <a:rPr lang="en-US" sz="2400" dirty="0" err="1" smtClean="0"/>
              <a:t>ineficiente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</a:t>
            </a:r>
            <a:r>
              <a:rPr lang="en-US" sz="2400" dirty="0" err="1" smtClean="0"/>
              <a:t>reduzir</a:t>
            </a:r>
            <a:r>
              <a:rPr lang="en-US" sz="2400" dirty="0" smtClean="0"/>
              <a:t> </a:t>
            </a:r>
            <a:r>
              <a:rPr lang="en-US" sz="2400" dirty="0" err="1" smtClean="0"/>
              <a:t>desigualdade</a:t>
            </a:r>
            <a:r>
              <a:rPr lang="en-US" sz="2400" dirty="0" smtClean="0"/>
              <a:t> e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melhor</a:t>
            </a:r>
            <a:r>
              <a:rPr lang="en-US" sz="2400" dirty="0" smtClean="0"/>
              <a:t> </a:t>
            </a:r>
            <a:r>
              <a:rPr lang="en-US" sz="2400" dirty="0" err="1" smtClean="0"/>
              <a:t>é</a:t>
            </a:r>
            <a:r>
              <a:rPr lang="en-US" sz="2400" dirty="0" smtClean="0"/>
              <a:t> </a:t>
            </a:r>
            <a:r>
              <a:rPr lang="en-US" sz="2400" dirty="0" err="1" smtClean="0"/>
              <a:t>adotar</a:t>
            </a:r>
            <a:r>
              <a:rPr lang="en-US" sz="2400" dirty="0" smtClean="0"/>
              <a:t> </a:t>
            </a:r>
            <a:r>
              <a:rPr lang="en-US" sz="2400" dirty="0" err="1" smtClean="0"/>
              <a:t>mecanismo</a:t>
            </a:r>
            <a:r>
              <a:rPr lang="en-US" sz="2400" dirty="0" smtClean="0"/>
              <a:t> de </a:t>
            </a:r>
            <a:r>
              <a:rPr lang="en-US" sz="2400" dirty="0" err="1" smtClean="0"/>
              <a:t>desoneração</a:t>
            </a:r>
            <a:r>
              <a:rPr lang="en-US" sz="2400" dirty="0" smtClean="0"/>
              <a:t> </a:t>
            </a:r>
            <a:r>
              <a:rPr lang="en-US" sz="2400" dirty="0" err="1" smtClean="0"/>
              <a:t>personalizada</a:t>
            </a:r>
            <a:r>
              <a:rPr lang="en-US" sz="2400" dirty="0" smtClean="0"/>
              <a:t> (</a:t>
            </a:r>
            <a:r>
              <a:rPr lang="en-US" sz="2400" dirty="0" err="1" smtClean="0"/>
              <a:t>como</a:t>
            </a:r>
            <a:r>
              <a:rPr lang="en-US" sz="2400" dirty="0" smtClean="0"/>
              <a:t> </a:t>
            </a:r>
            <a:r>
              <a:rPr lang="en-US" sz="2400" dirty="0" err="1" smtClean="0"/>
              <a:t>previsto</a:t>
            </a:r>
            <a:r>
              <a:rPr lang="en-US" sz="2400" dirty="0" smtClean="0"/>
              <a:t> </a:t>
            </a:r>
            <a:r>
              <a:rPr lang="en-US" sz="2400" dirty="0" err="1" smtClean="0"/>
              <a:t>nas</a:t>
            </a:r>
            <a:r>
              <a:rPr lang="en-US" sz="2400" dirty="0" smtClean="0"/>
              <a:t> PECs 45 e 110 e </a:t>
            </a:r>
            <a:r>
              <a:rPr lang="en-US" sz="2400" dirty="0" err="1" smtClean="0"/>
              <a:t>como</a:t>
            </a:r>
            <a:r>
              <a:rPr lang="en-US" sz="2400" dirty="0" smtClean="0"/>
              <a:t> o RS </a:t>
            </a:r>
            <a:r>
              <a:rPr lang="en-US" sz="2400" dirty="0" err="1" smtClean="0"/>
              <a:t>está</a:t>
            </a:r>
            <a:r>
              <a:rPr lang="en-US" sz="2400" dirty="0" smtClean="0"/>
              <a:t> </a:t>
            </a:r>
            <a:r>
              <a:rPr lang="en-US" sz="2400" dirty="0" err="1" smtClean="0"/>
              <a:t>propondo</a:t>
            </a:r>
            <a:r>
              <a:rPr lang="en-US" sz="2400" dirty="0" smtClean="0"/>
              <a:t> </a:t>
            </a:r>
            <a:r>
              <a:rPr lang="en-US" sz="2400" dirty="0" err="1" smtClean="0"/>
              <a:t>em</a:t>
            </a:r>
            <a:r>
              <a:rPr lang="en-US" sz="2400" dirty="0" smtClean="0"/>
              <a:t> </a:t>
            </a:r>
            <a:r>
              <a:rPr lang="en-US" sz="2400" dirty="0" err="1" smtClean="0"/>
              <a:t>sua</a:t>
            </a:r>
            <a:r>
              <a:rPr lang="en-US" sz="2400" dirty="0" smtClean="0"/>
              <a:t> </a:t>
            </a:r>
            <a:r>
              <a:rPr lang="en-US" sz="2400" dirty="0" err="1" smtClean="0"/>
              <a:t>proposta</a:t>
            </a:r>
            <a:r>
              <a:rPr lang="en-US" sz="2400" dirty="0" smtClean="0"/>
              <a:t> de </a:t>
            </a:r>
            <a:r>
              <a:rPr lang="en-US" sz="2400" dirty="0" err="1" smtClean="0"/>
              <a:t>reforma</a:t>
            </a:r>
            <a:r>
              <a:rPr lang="en-US" sz="2400" dirty="0" smtClean="0"/>
              <a:t>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94837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Conclusão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888" y="1417638"/>
            <a:ext cx="8219912" cy="509956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A </a:t>
            </a:r>
            <a:r>
              <a:rPr lang="en-US" sz="2800" dirty="0" err="1" smtClean="0"/>
              <a:t>unificação</a:t>
            </a:r>
            <a:r>
              <a:rPr lang="en-US" sz="2800" dirty="0" smtClean="0"/>
              <a:t> dos </a:t>
            </a:r>
            <a:r>
              <a:rPr lang="en-US" sz="2800" dirty="0" err="1" smtClean="0"/>
              <a:t>tributos</a:t>
            </a:r>
            <a:r>
              <a:rPr lang="en-US" sz="2800" dirty="0" smtClean="0"/>
              <a:t> </a:t>
            </a:r>
            <a:r>
              <a:rPr lang="en-US" sz="2800" dirty="0" err="1" smtClean="0"/>
              <a:t>sobre</a:t>
            </a:r>
            <a:r>
              <a:rPr lang="en-US" sz="2800" dirty="0" smtClean="0"/>
              <a:t> </a:t>
            </a:r>
            <a:r>
              <a:rPr lang="en-US" sz="2800" dirty="0" err="1" smtClean="0"/>
              <a:t>consumo</a:t>
            </a:r>
            <a:r>
              <a:rPr lang="en-US" sz="2800" dirty="0" smtClean="0"/>
              <a:t> e o </a:t>
            </a:r>
            <a:r>
              <a:rPr lang="en-US" sz="2800" dirty="0" err="1" smtClean="0"/>
              <a:t>princípio</a:t>
            </a:r>
            <a:r>
              <a:rPr lang="en-US" sz="2800" dirty="0" smtClean="0"/>
              <a:t> do </a:t>
            </a:r>
            <a:r>
              <a:rPr lang="en-US" sz="2800" dirty="0" err="1" smtClean="0"/>
              <a:t>destino</a:t>
            </a:r>
            <a:r>
              <a:rPr lang="en-US" sz="2800" dirty="0" smtClean="0"/>
              <a:t> </a:t>
            </a:r>
            <a:r>
              <a:rPr lang="en-US" sz="2800" dirty="0" err="1" smtClean="0"/>
              <a:t>é</a:t>
            </a:r>
            <a:r>
              <a:rPr lang="en-US" sz="2800" dirty="0" smtClean="0"/>
              <a:t> o </a:t>
            </a:r>
            <a:r>
              <a:rPr lang="en-US" sz="2800" dirty="0" err="1" smtClean="0"/>
              <a:t>melhor</a:t>
            </a:r>
            <a:r>
              <a:rPr lang="en-US" sz="2800" dirty="0" smtClean="0"/>
              <a:t> </a:t>
            </a:r>
            <a:r>
              <a:rPr lang="en-US" sz="2800" dirty="0" err="1" smtClean="0"/>
              <a:t>caminho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modernizar</a:t>
            </a:r>
            <a:r>
              <a:rPr lang="en-US" sz="2800" dirty="0" smtClean="0"/>
              <a:t> </a:t>
            </a:r>
            <a:r>
              <a:rPr lang="en-US" sz="2800" dirty="0" err="1" smtClean="0"/>
              <a:t>nosso</a:t>
            </a:r>
            <a:r>
              <a:rPr lang="en-US" sz="2800" dirty="0" smtClean="0"/>
              <a:t> </a:t>
            </a:r>
            <a:r>
              <a:rPr lang="en-US" sz="2800" dirty="0" err="1" smtClean="0"/>
              <a:t>sistema</a:t>
            </a:r>
            <a:r>
              <a:rPr lang="en-US" sz="2800" dirty="0" smtClean="0"/>
              <a:t> </a:t>
            </a:r>
            <a:r>
              <a:rPr lang="en-US" sz="2800" dirty="0" err="1" smtClean="0"/>
              <a:t>tributário</a:t>
            </a:r>
            <a:r>
              <a:rPr lang="en-US" sz="2800" dirty="0" smtClean="0"/>
              <a:t> e </a:t>
            </a:r>
            <a:r>
              <a:rPr lang="en-US" sz="2800" dirty="0" err="1" smtClean="0"/>
              <a:t>corrigir</a:t>
            </a:r>
            <a:r>
              <a:rPr lang="en-US" sz="2800" dirty="0" smtClean="0"/>
              <a:t> </a:t>
            </a:r>
            <a:r>
              <a:rPr lang="en-US" sz="2800" dirty="0" err="1" smtClean="0"/>
              <a:t>várias</a:t>
            </a:r>
            <a:r>
              <a:rPr lang="en-US" sz="2800" dirty="0" smtClean="0"/>
              <a:t> </a:t>
            </a:r>
            <a:r>
              <a:rPr lang="en-US" sz="2800" dirty="0" err="1" smtClean="0"/>
              <a:t>distorções</a:t>
            </a:r>
            <a:r>
              <a:rPr lang="en-US" sz="2800" dirty="0" smtClean="0"/>
              <a:t> </a:t>
            </a:r>
            <a:r>
              <a:rPr lang="en-US" sz="2800" dirty="0" err="1" smtClean="0"/>
              <a:t>econômicas</a:t>
            </a:r>
            <a:r>
              <a:rPr lang="en-US" sz="2800" dirty="0" smtClean="0"/>
              <a:t> e </a:t>
            </a:r>
            <a:r>
              <a:rPr lang="en-US" sz="2800" dirty="0" err="1" smtClean="0"/>
              <a:t>federativas</a:t>
            </a:r>
            <a:r>
              <a:rPr lang="en-US" sz="2800" dirty="0" smtClean="0"/>
              <a:t>.</a:t>
            </a:r>
          </a:p>
          <a:p>
            <a:pPr lvl="1">
              <a:buFont typeface="Wingdings" charset="2"/>
              <a:buChar char="ü"/>
            </a:pPr>
            <a:r>
              <a:rPr lang="en-US" sz="2400" dirty="0" smtClean="0"/>
              <a:t>Mas </a:t>
            </a:r>
            <a:r>
              <a:rPr lang="en-US" sz="2400" dirty="0" err="1" smtClean="0"/>
              <a:t>reforma</a:t>
            </a:r>
            <a:r>
              <a:rPr lang="en-US" sz="2400" dirty="0" smtClean="0"/>
              <a:t> do IBS </a:t>
            </a:r>
            <a:r>
              <a:rPr lang="en-US" sz="2400" dirty="0" err="1" smtClean="0"/>
              <a:t>precisa</a:t>
            </a:r>
            <a:r>
              <a:rPr lang="en-US" sz="2400" dirty="0" smtClean="0"/>
              <a:t> </a:t>
            </a:r>
            <a:r>
              <a:rPr lang="en-US" sz="2400" dirty="0" err="1" smtClean="0"/>
              <a:t>ser</a:t>
            </a:r>
            <a:r>
              <a:rPr lang="en-US" sz="2400" dirty="0" smtClean="0"/>
              <a:t> </a:t>
            </a:r>
            <a:r>
              <a:rPr lang="en-US" sz="2400" dirty="0" err="1" smtClean="0"/>
              <a:t>complementada</a:t>
            </a:r>
            <a:r>
              <a:rPr lang="en-US" sz="2400" dirty="0" smtClean="0"/>
              <a:t> </a:t>
            </a:r>
            <a:r>
              <a:rPr lang="en-US" sz="2400" dirty="0" err="1" smtClean="0"/>
              <a:t>por</a:t>
            </a:r>
            <a:r>
              <a:rPr lang="en-US" sz="2400" dirty="0" smtClean="0"/>
              <a:t> </a:t>
            </a:r>
            <a:r>
              <a:rPr lang="en-US" sz="2400" dirty="0" err="1" smtClean="0"/>
              <a:t>reforma</a:t>
            </a:r>
            <a:r>
              <a:rPr lang="en-US" sz="2400" dirty="0" smtClean="0"/>
              <a:t> do </a:t>
            </a:r>
            <a:r>
              <a:rPr lang="en-US" sz="2400" dirty="0" err="1" smtClean="0"/>
              <a:t>modelo</a:t>
            </a:r>
            <a:r>
              <a:rPr lang="en-US" sz="2400" dirty="0" smtClean="0"/>
              <a:t> </a:t>
            </a:r>
            <a:r>
              <a:rPr lang="en-US" sz="2400" dirty="0" err="1" smtClean="0"/>
              <a:t>federativo</a:t>
            </a:r>
            <a:r>
              <a:rPr lang="en-US" sz="2400" dirty="0" smtClean="0"/>
              <a:t> </a:t>
            </a:r>
            <a:r>
              <a:rPr lang="en-US" sz="2400" dirty="0" err="1" smtClean="0"/>
              <a:t>também</a:t>
            </a:r>
            <a:r>
              <a:rPr lang="en-US" sz="2400" dirty="0" smtClean="0"/>
              <a:t>.</a:t>
            </a:r>
          </a:p>
          <a:p>
            <a:r>
              <a:rPr lang="en-US" sz="2800" dirty="0" err="1" smtClean="0"/>
              <a:t>Alíquota</a:t>
            </a:r>
            <a:r>
              <a:rPr lang="en-US" sz="2800" dirty="0" smtClean="0"/>
              <a:t> </a:t>
            </a:r>
            <a:r>
              <a:rPr lang="en-US" sz="2800" dirty="0" err="1" smtClean="0"/>
              <a:t>única</a:t>
            </a:r>
            <a:r>
              <a:rPr lang="en-US" sz="2800" dirty="0" smtClean="0"/>
              <a:t> de IBS </a:t>
            </a:r>
            <a:r>
              <a:rPr lang="en-US" sz="2800" dirty="0" err="1" smtClean="0"/>
              <a:t>é</a:t>
            </a:r>
            <a:r>
              <a:rPr lang="en-US" sz="2800" dirty="0" smtClean="0"/>
              <a:t> </a:t>
            </a:r>
            <a:r>
              <a:rPr lang="en-US" sz="2800" dirty="0" err="1" smtClean="0"/>
              <a:t>preferível</a:t>
            </a:r>
            <a:r>
              <a:rPr lang="en-US" sz="2800" dirty="0" smtClean="0"/>
              <a:t> a </a:t>
            </a:r>
            <a:r>
              <a:rPr lang="en-US" sz="2800" dirty="0" err="1" smtClean="0"/>
              <a:t>múltiplas</a:t>
            </a:r>
            <a:r>
              <a:rPr lang="en-US" sz="2800" dirty="0" smtClean="0"/>
              <a:t> </a:t>
            </a:r>
            <a:r>
              <a:rPr lang="en-US" sz="2800" dirty="0" err="1" smtClean="0"/>
              <a:t>alíquotas</a:t>
            </a:r>
            <a:r>
              <a:rPr lang="en-US" sz="2800" dirty="0" smtClean="0"/>
              <a:t> e </a:t>
            </a:r>
            <a:r>
              <a:rPr lang="en-US" sz="2800" dirty="0" err="1" smtClean="0"/>
              <a:t>questão</a:t>
            </a:r>
            <a:r>
              <a:rPr lang="en-US" sz="2800" dirty="0" smtClean="0"/>
              <a:t> </a:t>
            </a:r>
            <a:r>
              <a:rPr lang="en-US" sz="2800" dirty="0" err="1" smtClean="0"/>
              <a:t>distributiva</a:t>
            </a:r>
            <a:r>
              <a:rPr lang="en-US" sz="2800" dirty="0" smtClean="0"/>
              <a:t> </a:t>
            </a:r>
            <a:r>
              <a:rPr lang="en-US" sz="2800" dirty="0" err="1" smtClean="0"/>
              <a:t>é</a:t>
            </a:r>
            <a:r>
              <a:rPr lang="en-US" sz="2800" dirty="0" smtClean="0"/>
              <a:t> </a:t>
            </a:r>
            <a:r>
              <a:rPr lang="en-US" sz="2800" dirty="0" err="1" smtClean="0"/>
              <a:t>melhor</a:t>
            </a:r>
            <a:r>
              <a:rPr lang="en-US" sz="2800" dirty="0" smtClean="0"/>
              <a:t> </a:t>
            </a:r>
            <a:r>
              <a:rPr lang="en-US" sz="2800" dirty="0" err="1" smtClean="0"/>
              <a:t>resolvida</a:t>
            </a:r>
            <a:r>
              <a:rPr lang="en-US" sz="2800" dirty="0" smtClean="0"/>
              <a:t> com </a:t>
            </a:r>
            <a:r>
              <a:rPr lang="en-US" sz="2800" dirty="0" err="1" smtClean="0"/>
              <a:t>desoneração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personalizada</a:t>
            </a:r>
            <a:r>
              <a:rPr lang="en-US" sz="2800" dirty="0" smtClean="0"/>
              <a:t> e </a:t>
            </a:r>
            <a:r>
              <a:rPr lang="en-US" sz="2800" dirty="0" err="1" smtClean="0"/>
              <a:t>reforma</a:t>
            </a:r>
            <a:r>
              <a:rPr lang="en-US" sz="2800" dirty="0" smtClean="0"/>
              <a:t> do IR.</a:t>
            </a:r>
          </a:p>
          <a:p>
            <a:pPr lvl="1">
              <a:buFont typeface="Wingdings" charset="2"/>
              <a:buChar char="ü"/>
            </a:pPr>
            <a:r>
              <a:rPr lang="en-US" sz="2400" dirty="0" err="1" smtClean="0"/>
              <a:t>É</a:t>
            </a:r>
            <a:r>
              <a:rPr lang="en-US" sz="2400" dirty="0" smtClean="0"/>
              <a:t> </a:t>
            </a:r>
            <a:r>
              <a:rPr lang="en-US" sz="2400" dirty="0" err="1" smtClean="0"/>
              <a:t>preciso</a:t>
            </a:r>
            <a:r>
              <a:rPr lang="en-US" sz="2400" dirty="0" smtClean="0"/>
              <a:t> </a:t>
            </a:r>
            <a:r>
              <a:rPr lang="en-US" sz="2400" dirty="0" err="1" smtClean="0"/>
              <a:t>avançar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um </a:t>
            </a:r>
            <a:r>
              <a:rPr lang="en-US" sz="2400" dirty="0" err="1" smtClean="0"/>
              <a:t>modelo</a:t>
            </a:r>
            <a:r>
              <a:rPr lang="en-US" sz="2400" dirty="0" smtClean="0"/>
              <a:t> de IR </a:t>
            </a:r>
            <a:r>
              <a:rPr lang="en-US" sz="2400" dirty="0" err="1" smtClean="0"/>
              <a:t>amplo</a:t>
            </a:r>
            <a:r>
              <a:rPr lang="en-US" sz="2400" dirty="0" smtClean="0"/>
              <a:t>, </a:t>
            </a:r>
            <a:r>
              <a:rPr lang="en-US" sz="2400" dirty="0" err="1" smtClean="0"/>
              <a:t>que</a:t>
            </a:r>
            <a:r>
              <a:rPr lang="en-US" sz="2400" dirty="0" smtClean="0"/>
              <a:t> tribute </a:t>
            </a:r>
            <a:r>
              <a:rPr lang="en-US" sz="2400" dirty="0" err="1" smtClean="0"/>
              <a:t>todas</a:t>
            </a:r>
            <a:r>
              <a:rPr lang="en-US" sz="2400" dirty="0" smtClean="0"/>
              <a:t> as </a:t>
            </a:r>
            <a:r>
              <a:rPr lang="en-US" sz="2400" dirty="0" err="1" smtClean="0"/>
              <a:t>rendas</a:t>
            </a:r>
            <a:r>
              <a:rPr lang="en-US" sz="2400" dirty="0" smtClean="0"/>
              <a:t> das </a:t>
            </a:r>
            <a:r>
              <a:rPr lang="en-US" sz="2400" dirty="0" err="1" smtClean="0"/>
              <a:t>pessoas</a:t>
            </a:r>
            <a:r>
              <a:rPr lang="en-US" sz="2400" dirty="0" smtClean="0"/>
              <a:t> </a:t>
            </a:r>
            <a:r>
              <a:rPr lang="en-US" sz="2400" dirty="0" err="1" smtClean="0"/>
              <a:t>físicas</a:t>
            </a:r>
            <a:r>
              <a:rPr lang="en-US" sz="2400" dirty="0" smtClean="0"/>
              <a:t> (inclusive </a:t>
            </a:r>
            <a:r>
              <a:rPr lang="en-US" sz="2400" dirty="0" err="1" smtClean="0"/>
              <a:t>lucros</a:t>
            </a:r>
            <a:r>
              <a:rPr lang="en-US" sz="2400" dirty="0" smtClean="0"/>
              <a:t>), mas de forma </a:t>
            </a:r>
            <a:r>
              <a:rPr lang="en-US" sz="2400" dirty="0" err="1" smtClean="0"/>
              <a:t>combinada</a:t>
            </a:r>
            <a:r>
              <a:rPr lang="en-US" sz="2400" dirty="0" smtClean="0"/>
              <a:t> com </a:t>
            </a:r>
            <a:r>
              <a:rPr lang="en-US" sz="2400" dirty="0" err="1" smtClean="0"/>
              <a:t>ajustes</a:t>
            </a:r>
            <a:r>
              <a:rPr lang="en-US" sz="2400" dirty="0" smtClean="0"/>
              <a:t> no IRPJ.</a:t>
            </a:r>
          </a:p>
          <a:p>
            <a:pPr lvl="1">
              <a:buFont typeface="Wingdings" charset="2"/>
              <a:buChar char="ü"/>
            </a:pPr>
            <a:r>
              <a:rPr lang="en-US" sz="2400" dirty="0" err="1" smtClean="0"/>
              <a:t>Ampliação</a:t>
            </a:r>
            <a:r>
              <a:rPr lang="en-US" sz="2400" dirty="0" smtClean="0"/>
              <a:t> do IR </a:t>
            </a:r>
            <a:r>
              <a:rPr lang="en-US" sz="2400" dirty="0" err="1" smtClean="0"/>
              <a:t>pode</a:t>
            </a:r>
            <a:r>
              <a:rPr lang="en-US" sz="2400" dirty="0" smtClean="0"/>
              <a:t> </a:t>
            </a:r>
            <a:r>
              <a:rPr lang="en-US" sz="2400" dirty="0" err="1" smtClean="0"/>
              <a:t>servir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</a:t>
            </a:r>
            <a:r>
              <a:rPr lang="en-US" sz="2400" dirty="0" err="1" smtClean="0"/>
              <a:t>reduzir</a:t>
            </a:r>
            <a:r>
              <a:rPr lang="en-US" sz="2400" dirty="0" smtClean="0"/>
              <a:t> </a:t>
            </a:r>
            <a:r>
              <a:rPr lang="en-US" sz="2400" dirty="0" err="1" smtClean="0"/>
              <a:t>alíquota</a:t>
            </a:r>
            <a:r>
              <a:rPr lang="en-US" sz="2400" dirty="0" smtClean="0"/>
              <a:t> IBS. </a:t>
            </a:r>
          </a:p>
          <a:p>
            <a:pPr marL="914400" lvl="2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072568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Introdução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888" y="1417638"/>
            <a:ext cx="8219912" cy="50995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Vantagens</a:t>
            </a:r>
            <a:r>
              <a:rPr lang="en-US" sz="2800" dirty="0" smtClean="0"/>
              <a:t> de </a:t>
            </a:r>
            <a:r>
              <a:rPr lang="en-US" sz="2800" dirty="0" err="1" smtClean="0"/>
              <a:t>uma</a:t>
            </a:r>
            <a:r>
              <a:rPr lang="en-US" sz="2800" dirty="0" smtClean="0"/>
              <a:t> </a:t>
            </a:r>
            <a:r>
              <a:rPr lang="en-US" sz="2800" dirty="0" err="1" smtClean="0"/>
              <a:t>reforma</a:t>
            </a:r>
            <a:r>
              <a:rPr lang="en-US" sz="2800" dirty="0" smtClean="0"/>
              <a:t> </a:t>
            </a:r>
            <a:r>
              <a:rPr lang="en-US" sz="2800" dirty="0" err="1" smtClean="0"/>
              <a:t>tributária</a:t>
            </a:r>
            <a:r>
              <a:rPr lang="en-US" sz="2800" dirty="0" smtClean="0"/>
              <a:t> </a:t>
            </a:r>
            <a:r>
              <a:rPr lang="en-US" sz="2800" dirty="0" err="1" smtClean="0"/>
              <a:t>ampla</a:t>
            </a:r>
            <a:r>
              <a:rPr lang="en-US" sz="2800" dirty="0" smtClean="0"/>
              <a:t>,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unifique</a:t>
            </a:r>
            <a:r>
              <a:rPr lang="en-US" sz="2800" dirty="0" smtClean="0"/>
              <a:t> </a:t>
            </a:r>
            <a:r>
              <a:rPr lang="en-US" sz="2800" dirty="0" err="1" smtClean="0"/>
              <a:t>os</a:t>
            </a:r>
            <a:r>
              <a:rPr lang="en-US" sz="2800" dirty="0" smtClean="0"/>
              <a:t> </a:t>
            </a:r>
            <a:r>
              <a:rPr lang="en-US" sz="2800" dirty="0" err="1" smtClean="0"/>
              <a:t>diversos</a:t>
            </a:r>
            <a:r>
              <a:rPr lang="en-US" sz="2800" dirty="0" smtClean="0"/>
              <a:t> </a:t>
            </a:r>
            <a:r>
              <a:rPr lang="en-US" sz="2800" dirty="0" err="1" smtClean="0"/>
              <a:t>tributos</a:t>
            </a:r>
            <a:r>
              <a:rPr lang="en-US" sz="2800" dirty="0" smtClean="0"/>
              <a:t> </a:t>
            </a:r>
            <a:r>
              <a:rPr lang="en-US" sz="2800" dirty="0" err="1" smtClean="0"/>
              <a:t>sobre</a:t>
            </a:r>
            <a:r>
              <a:rPr lang="en-US" sz="2800" dirty="0" smtClean="0"/>
              <a:t> o </a:t>
            </a:r>
            <a:r>
              <a:rPr lang="en-US" sz="2800" dirty="0" err="1" smtClean="0"/>
              <a:t>consumo</a:t>
            </a:r>
            <a:r>
              <a:rPr lang="en-US" sz="2800" dirty="0" smtClean="0"/>
              <a:t>.</a:t>
            </a:r>
          </a:p>
          <a:p>
            <a:pPr lvl="1">
              <a:buFont typeface="Wingdings" charset="2"/>
              <a:buChar char="ü"/>
            </a:pPr>
            <a:r>
              <a:rPr lang="en-US" sz="2600" dirty="0" err="1" smtClean="0"/>
              <a:t>Ganhos</a:t>
            </a:r>
            <a:r>
              <a:rPr lang="en-US" sz="2600" dirty="0" smtClean="0"/>
              <a:t> </a:t>
            </a:r>
            <a:r>
              <a:rPr lang="en-US" sz="2600" dirty="0" err="1" smtClean="0"/>
              <a:t>em</a:t>
            </a:r>
            <a:r>
              <a:rPr lang="en-US" sz="2600" dirty="0" smtClean="0"/>
              <a:t> </a:t>
            </a:r>
            <a:r>
              <a:rPr lang="en-US" sz="2600" dirty="0" err="1" smtClean="0"/>
              <a:t>termos</a:t>
            </a:r>
            <a:r>
              <a:rPr lang="en-US" sz="2600" dirty="0" smtClean="0"/>
              <a:t> de </a:t>
            </a:r>
            <a:r>
              <a:rPr lang="en-US" sz="2600" dirty="0" err="1" smtClean="0"/>
              <a:t>crescimento</a:t>
            </a:r>
            <a:r>
              <a:rPr lang="en-US" sz="2600" dirty="0" smtClean="0"/>
              <a:t> </a:t>
            </a:r>
            <a:r>
              <a:rPr lang="en-US" sz="2600" dirty="0" err="1" smtClean="0"/>
              <a:t>econômico</a:t>
            </a:r>
            <a:r>
              <a:rPr lang="en-US" sz="2600" dirty="0" smtClean="0"/>
              <a:t>, </a:t>
            </a:r>
            <a:r>
              <a:rPr lang="en-US" sz="2600" dirty="0" err="1" smtClean="0"/>
              <a:t>estimados</a:t>
            </a:r>
            <a:r>
              <a:rPr lang="en-US" sz="2600" dirty="0" smtClean="0"/>
              <a:t> </a:t>
            </a:r>
            <a:r>
              <a:rPr lang="en-US" sz="2600" dirty="0" err="1" smtClean="0"/>
              <a:t>em</a:t>
            </a:r>
            <a:r>
              <a:rPr lang="en-US" sz="2600" dirty="0" smtClean="0"/>
              <a:t> 20% </a:t>
            </a:r>
            <a:r>
              <a:rPr lang="en-US" sz="2600" dirty="0" err="1" smtClean="0"/>
              <a:t>por</a:t>
            </a:r>
            <a:r>
              <a:rPr lang="en-US" sz="2600" dirty="0" smtClean="0"/>
              <a:t> </a:t>
            </a:r>
            <a:r>
              <a:rPr lang="en-US" sz="2600" dirty="0" err="1" smtClean="0"/>
              <a:t>Bráulio</a:t>
            </a:r>
            <a:r>
              <a:rPr lang="en-US" sz="2600" dirty="0" smtClean="0"/>
              <a:t> Borges, da FGV-RJ.</a:t>
            </a:r>
          </a:p>
          <a:p>
            <a:pPr lvl="1">
              <a:buFont typeface="Wingdings" charset="2"/>
              <a:buChar char="ü"/>
            </a:pPr>
            <a:r>
              <a:rPr lang="en-US" sz="2600" dirty="0" err="1" smtClean="0"/>
              <a:t>Efeitos</a:t>
            </a:r>
            <a:r>
              <a:rPr lang="en-US" sz="2600" dirty="0" smtClean="0"/>
              <a:t> </a:t>
            </a:r>
            <a:r>
              <a:rPr lang="en-US" sz="2600" dirty="0" err="1" smtClean="0"/>
              <a:t>redistributivos</a:t>
            </a:r>
            <a:r>
              <a:rPr lang="en-US" sz="2600" dirty="0" smtClean="0"/>
              <a:t> de </a:t>
            </a:r>
            <a:r>
              <a:rPr lang="en-US" sz="2600" dirty="0" err="1" smtClean="0"/>
              <a:t>três</a:t>
            </a:r>
            <a:r>
              <a:rPr lang="en-US" sz="2600" dirty="0" smtClean="0"/>
              <a:t> </a:t>
            </a:r>
            <a:r>
              <a:rPr lang="en-US" sz="2600" dirty="0" err="1" smtClean="0"/>
              <a:t>ordens</a:t>
            </a:r>
            <a:r>
              <a:rPr lang="en-US" sz="2600" dirty="0" smtClean="0"/>
              <a:t>:</a:t>
            </a:r>
            <a:endParaRPr lang="en-US" sz="2600" dirty="0"/>
          </a:p>
          <a:p>
            <a:pPr marL="1314450" lvl="2" indent="-457200">
              <a:buFont typeface="+mj-lt"/>
              <a:buAutoNum type="arabicPeriod"/>
            </a:pPr>
            <a:r>
              <a:rPr lang="en-US" dirty="0" err="1" smtClean="0"/>
              <a:t>Econômicos</a:t>
            </a:r>
            <a:r>
              <a:rPr lang="en-US" dirty="0" smtClean="0"/>
              <a:t>: </a:t>
            </a:r>
            <a:r>
              <a:rPr lang="en-US" dirty="0" err="1" smtClean="0"/>
              <a:t>indústria</a:t>
            </a:r>
            <a:r>
              <a:rPr lang="en-US" dirty="0" smtClean="0"/>
              <a:t> vs. </a:t>
            </a:r>
            <a:r>
              <a:rPr lang="en-US" dirty="0" err="1" smtClean="0"/>
              <a:t>serviços</a:t>
            </a:r>
            <a:endParaRPr lang="en-US" dirty="0" smtClean="0"/>
          </a:p>
          <a:p>
            <a:pPr marL="1314450" lvl="2" indent="-457200">
              <a:buFont typeface="+mj-lt"/>
              <a:buAutoNum type="arabicPeriod"/>
            </a:pPr>
            <a:r>
              <a:rPr lang="en-US" dirty="0" err="1" smtClean="0"/>
              <a:t>Sociais</a:t>
            </a:r>
            <a:r>
              <a:rPr lang="en-US" dirty="0" smtClean="0"/>
              <a:t>: </a:t>
            </a:r>
            <a:r>
              <a:rPr lang="en-US" dirty="0" err="1" smtClean="0"/>
              <a:t>redução</a:t>
            </a:r>
            <a:r>
              <a:rPr lang="en-US" dirty="0" smtClean="0"/>
              <a:t> de </a:t>
            </a:r>
            <a:r>
              <a:rPr lang="en-US" dirty="0" err="1" smtClean="0"/>
              <a:t>regressividade</a:t>
            </a:r>
            <a:r>
              <a:rPr lang="en-US" dirty="0" smtClean="0"/>
              <a:t> via </a:t>
            </a:r>
            <a:r>
              <a:rPr lang="en-US" dirty="0" err="1" smtClean="0"/>
              <a:t>unificação</a:t>
            </a:r>
            <a:r>
              <a:rPr lang="en-US" dirty="0" smtClean="0"/>
              <a:t> de </a:t>
            </a:r>
            <a:r>
              <a:rPr lang="en-US" dirty="0" err="1" smtClean="0"/>
              <a:t>alíquotas</a:t>
            </a:r>
            <a:r>
              <a:rPr lang="en-US" dirty="0" smtClean="0"/>
              <a:t> e </a:t>
            </a:r>
            <a:r>
              <a:rPr lang="en-US" dirty="0" err="1" smtClean="0"/>
              <a:t>eliminação</a:t>
            </a:r>
            <a:r>
              <a:rPr lang="en-US" dirty="0" smtClean="0"/>
              <a:t> de </a:t>
            </a:r>
            <a:r>
              <a:rPr lang="en-US" dirty="0" err="1" smtClean="0"/>
              <a:t>desonerações</a:t>
            </a:r>
            <a:r>
              <a:rPr lang="en-US" dirty="0" smtClean="0"/>
              <a:t>.</a:t>
            </a:r>
          </a:p>
          <a:p>
            <a:pPr marL="1314450" lvl="2" indent="-457200">
              <a:buFont typeface="+mj-lt"/>
              <a:buAutoNum type="arabicPeriod"/>
            </a:pPr>
            <a:r>
              <a:rPr lang="en-US" dirty="0" err="1" smtClean="0"/>
              <a:t>Federativos</a:t>
            </a:r>
            <a:r>
              <a:rPr lang="en-US" dirty="0" smtClean="0"/>
              <a:t>: </a:t>
            </a:r>
            <a:r>
              <a:rPr lang="en-US" dirty="0" err="1" smtClean="0"/>
              <a:t>distribuição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equilibrada</a:t>
            </a:r>
            <a:r>
              <a:rPr lang="en-US" dirty="0" smtClean="0"/>
              <a:t> de </a:t>
            </a:r>
            <a:r>
              <a:rPr lang="en-US" dirty="0" err="1" smtClean="0"/>
              <a:t>recursos</a:t>
            </a:r>
            <a:r>
              <a:rPr lang="en-US" dirty="0" smtClean="0"/>
              <a:t> via </a:t>
            </a:r>
            <a:r>
              <a:rPr lang="en-US" dirty="0" err="1" smtClean="0"/>
              <a:t>adoção</a:t>
            </a:r>
            <a:r>
              <a:rPr lang="en-US" dirty="0" smtClean="0"/>
              <a:t> do </a:t>
            </a:r>
            <a:r>
              <a:rPr lang="en-US" dirty="0" err="1" smtClean="0"/>
              <a:t>critério</a:t>
            </a:r>
            <a:r>
              <a:rPr lang="en-US" dirty="0" smtClean="0"/>
              <a:t> de </a:t>
            </a:r>
            <a:r>
              <a:rPr lang="en-US" dirty="0" err="1" smtClean="0"/>
              <a:t>destino</a:t>
            </a:r>
            <a:r>
              <a:rPr lang="en-US" dirty="0" smtClean="0"/>
              <a:t>.</a:t>
            </a:r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799854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Situação</a:t>
            </a:r>
            <a:r>
              <a:rPr lang="en-US" dirty="0" smtClean="0"/>
              <a:t> </a:t>
            </a:r>
            <a:r>
              <a:rPr lang="en-US" dirty="0" err="1" smtClean="0"/>
              <a:t>atua</a:t>
            </a:r>
            <a:r>
              <a:rPr lang="en-US" dirty="0" err="1"/>
              <a:t>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Nosso</a:t>
            </a:r>
            <a:r>
              <a:rPr lang="en-US" sz="2400" dirty="0"/>
              <a:t> </a:t>
            </a:r>
            <a:r>
              <a:rPr lang="en-US" sz="2400" dirty="0" err="1"/>
              <a:t>modelo</a:t>
            </a:r>
            <a:r>
              <a:rPr lang="en-US" sz="2400" dirty="0"/>
              <a:t> de </a:t>
            </a:r>
            <a:r>
              <a:rPr lang="en-US" sz="2400" dirty="0" err="1"/>
              <a:t>tributação</a:t>
            </a:r>
            <a:r>
              <a:rPr lang="en-US" sz="2400" dirty="0"/>
              <a:t> e </a:t>
            </a:r>
            <a:r>
              <a:rPr lang="en-US" sz="2400" dirty="0" err="1"/>
              <a:t>repartição</a:t>
            </a:r>
            <a:r>
              <a:rPr lang="en-US" sz="2400" dirty="0"/>
              <a:t> de </a:t>
            </a:r>
            <a:r>
              <a:rPr lang="en-US" sz="2400" dirty="0" err="1"/>
              <a:t>receitas</a:t>
            </a:r>
            <a:r>
              <a:rPr lang="en-US" sz="2400" dirty="0"/>
              <a:t> </a:t>
            </a:r>
            <a:r>
              <a:rPr lang="en-US" sz="2400" dirty="0" err="1"/>
              <a:t>gera</a:t>
            </a:r>
            <a:r>
              <a:rPr lang="en-US" sz="2400" dirty="0"/>
              <a:t> </a:t>
            </a:r>
            <a:r>
              <a:rPr lang="en-US" sz="2400" dirty="0" err="1"/>
              <a:t>desigualdade</a:t>
            </a:r>
            <a:r>
              <a:rPr lang="en-US" sz="2400" dirty="0"/>
              <a:t> e </a:t>
            </a:r>
            <a:r>
              <a:rPr lang="en-US" sz="2400" dirty="0" err="1"/>
              <a:t>distorções</a:t>
            </a:r>
            <a:r>
              <a:rPr lang="en-US" sz="2400" dirty="0"/>
              <a:t>, e as </a:t>
            </a:r>
            <a:r>
              <a:rPr lang="en-US" sz="2400" dirty="0" err="1"/>
              <a:t>transferências</a:t>
            </a:r>
            <a:r>
              <a:rPr lang="en-US" sz="2400" dirty="0"/>
              <a:t> </a:t>
            </a:r>
            <a:r>
              <a:rPr lang="en-US" sz="2400" dirty="0" err="1"/>
              <a:t>intergovernamentais</a:t>
            </a:r>
            <a:r>
              <a:rPr lang="en-US" sz="2400" dirty="0"/>
              <a:t> </a:t>
            </a:r>
            <a:r>
              <a:rPr lang="en-US" sz="2400" dirty="0" err="1"/>
              <a:t>não</a:t>
            </a:r>
            <a:r>
              <a:rPr lang="en-US" sz="2400" dirty="0"/>
              <a:t> </a:t>
            </a:r>
            <a:r>
              <a:rPr lang="en-US" sz="2400" dirty="0" err="1"/>
              <a:t>cumprem</a:t>
            </a:r>
            <a:r>
              <a:rPr lang="en-US" sz="2400" dirty="0"/>
              <a:t> o </a:t>
            </a:r>
            <a:r>
              <a:rPr lang="en-US" sz="2400" dirty="0" err="1"/>
              <a:t>devido</a:t>
            </a:r>
            <a:r>
              <a:rPr lang="en-US" sz="2400" dirty="0"/>
              <a:t> </a:t>
            </a:r>
            <a:r>
              <a:rPr lang="en-US" sz="2400" dirty="0" err="1"/>
              <a:t>papel</a:t>
            </a:r>
            <a:r>
              <a:rPr lang="en-US" sz="2400" dirty="0"/>
              <a:t> de </a:t>
            </a:r>
            <a:r>
              <a:rPr lang="en-US" sz="2400" dirty="0" err="1"/>
              <a:t>equalização</a:t>
            </a:r>
            <a:r>
              <a:rPr lang="en-US" sz="2400" dirty="0"/>
              <a:t>.</a:t>
            </a:r>
          </a:p>
          <a:p>
            <a:r>
              <a:rPr lang="en-US" sz="2400" dirty="0"/>
              <a:t>Fontes das</a:t>
            </a:r>
          </a:p>
          <a:p>
            <a:pPr marL="0" indent="0">
              <a:buNone/>
            </a:pPr>
            <a:r>
              <a:rPr lang="en-US" sz="2400" dirty="0"/>
              <a:t>     </a:t>
            </a:r>
            <a:r>
              <a:rPr lang="en-US" sz="2400" dirty="0" err="1"/>
              <a:t>distorções</a:t>
            </a:r>
            <a:r>
              <a:rPr lang="en-US" sz="2400" dirty="0"/>
              <a:t>:</a:t>
            </a:r>
          </a:p>
          <a:p>
            <a:pPr lvl="1"/>
            <a:r>
              <a:rPr lang="en-US" sz="2000" dirty="0" smtClean="0"/>
              <a:t>ICMS/ISS</a:t>
            </a:r>
            <a:endParaRPr lang="en-US" sz="2000" dirty="0"/>
          </a:p>
          <a:p>
            <a:pPr lvl="1"/>
            <a:r>
              <a:rPr lang="en-US" sz="2000" dirty="0" smtClean="0"/>
              <a:t>Royalties</a:t>
            </a:r>
            <a:endParaRPr lang="en-US" sz="2000" dirty="0"/>
          </a:p>
          <a:p>
            <a:pPr lvl="1"/>
            <a:r>
              <a:rPr lang="en-US" sz="2000" dirty="0" smtClean="0"/>
              <a:t>FPE</a:t>
            </a:r>
            <a:endParaRPr lang="en-US" sz="2000" dirty="0"/>
          </a:p>
          <a:p>
            <a:pPr lvl="1"/>
            <a:r>
              <a:rPr lang="en-US" sz="2000" dirty="0" smtClean="0"/>
              <a:t>FCDF</a:t>
            </a:r>
            <a:endParaRPr lang="en-US" sz="20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734B031E-FB72-4759-951B-4C08EB02C7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8588" y="2938694"/>
            <a:ext cx="5903975" cy="3780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911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Quem</a:t>
            </a:r>
            <a:r>
              <a:rPr lang="en-US" dirty="0" smtClean="0"/>
              <a:t> </a:t>
            </a:r>
            <a:r>
              <a:rPr lang="en-US" dirty="0" err="1" smtClean="0"/>
              <a:t>ganha</a:t>
            </a:r>
            <a:r>
              <a:rPr lang="en-US" dirty="0" smtClean="0"/>
              <a:t> e </a:t>
            </a:r>
            <a:r>
              <a:rPr lang="en-US" dirty="0" err="1" smtClean="0"/>
              <a:t>quem</a:t>
            </a:r>
            <a:r>
              <a:rPr lang="en-US" dirty="0" smtClean="0"/>
              <a:t> </a:t>
            </a:r>
            <a:r>
              <a:rPr lang="en-US" dirty="0" err="1" smtClean="0"/>
              <a:t>perde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888" y="1417638"/>
            <a:ext cx="8219912" cy="50995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Se </a:t>
            </a:r>
            <a:r>
              <a:rPr lang="en-US" sz="2400" dirty="0" err="1" smtClean="0"/>
              <a:t>não</a:t>
            </a:r>
            <a:r>
              <a:rPr lang="en-US" sz="2400" dirty="0" smtClean="0"/>
              <a:t> </a:t>
            </a:r>
            <a:r>
              <a:rPr lang="en-US" sz="2400" dirty="0" err="1" smtClean="0"/>
              <a:t>houvesse</a:t>
            </a:r>
            <a:r>
              <a:rPr lang="en-US" sz="2400" dirty="0" smtClean="0"/>
              <a:t> </a:t>
            </a:r>
            <a:r>
              <a:rPr lang="en-US" sz="2400" dirty="0" err="1" smtClean="0"/>
              <a:t>regra</a:t>
            </a:r>
            <a:r>
              <a:rPr lang="en-US" sz="2400" dirty="0" smtClean="0"/>
              <a:t> de </a:t>
            </a:r>
            <a:r>
              <a:rPr lang="en-US" sz="2400" dirty="0" err="1" smtClean="0"/>
              <a:t>transição</a:t>
            </a:r>
            <a:r>
              <a:rPr lang="en-US" sz="2400" dirty="0" smtClean="0"/>
              <a:t>, </a:t>
            </a:r>
            <a:r>
              <a:rPr lang="en-US" sz="2400" dirty="0" err="1" smtClean="0"/>
              <a:t>estes</a:t>
            </a:r>
            <a:r>
              <a:rPr lang="en-US" sz="2400" dirty="0" smtClean="0"/>
              <a:t> </a:t>
            </a:r>
            <a:r>
              <a:rPr lang="en-US" sz="2400" dirty="0" err="1" smtClean="0"/>
              <a:t>seriam</a:t>
            </a:r>
            <a:r>
              <a:rPr lang="en-US" sz="2400" dirty="0" smtClean="0"/>
              <a:t> </a:t>
            </a:r>
            <a:r>
              <a:rPr lang="en-US" sz="2400" dirty="0" err="1" smtClean="0"/>
              <a:t>os</a:t>
            </a:r>
            <a:r>
              <a:rPr lang="en-US" sz="2400" dirty="0" smtClean="0"/>
              <a:t> </a:t>
            </a:r>
            <a:r>
              <a:rPr lang="en-US" sz="2400" dirty="0" err="1" smtClean="0"/>
              <a:t>efeitos</a:t>
            </a:r>
            <a:r>
              <a:rPr lang="en-US" sz="2400" dirty="0" smtClean="0"/>
              <a:t> </a:t>
            </a:r>
            <a:r>
              <a:rPr lang="en-US" sz="2400" dirty="0" err="1" smtClean="0"/>
              <a:t>redistributivos</a:t>
            </a:r>
            <a:r>
              <a:rPr lang="en-US" sz="2400" dirty="0" smtClean="0"/>
              <a:t> </a:t>
            </a:r>
            <a:r>
              <a:rPr lang="en-US" sz="2400" dirty="0" err="1" smtClean="0"/>
              <a:t>imediatos</a:t>
            </a:r>
            <a:r>
              <a:rPr lang="en-US" sz="2400" dirty="0" smtClean="0"/>
              <a:t>, </a:t>
            </a:r>
            <a:r>
              <a:rPr lang="en-US" sz="2400" dirty="0" err="1" smtClean="0"/>
              <a:t>beneficiando</a:t>
            </a:r>
            <a:r>
              <a:rPr lang="en-US" sz="2400" dirty="0" smtClean="0"/>
              <a:t> </a:t>
            </a:r>
            <a:r>
              <a:rPr lang="en-US" sz="2400" dirty="0" err="1" smtClean="0"/>
              <a:t>em</a:t>
            </a:r>
            <a:r>
              <a:rPr lang="en-US" sz="2400" dirty="0" smtClean="0"/>
              <a:t> </a:t>
            </a:r>
            <a:r>
              <a:rPr lang="en-US" sz="2400" dirty="0" err="1" smtClean="0"/>
              <a:t>geral</a:t>
            </a:r>
            <a:r>
              <a:rPr lang="en-US" sz="2400" dirty="0" smtClean="0"/>
              <a:t> </a:t>
            </a:r>
            <a:r>
              <a:rPr lang="en-US" sz="2400" dirty="0" err="1" smtClean="0"/>
              <a:t>os</a:t>
            </a:r>
            <a:r>
              <a:rPr lang="en-US" sz="2400" dirty="0" smtClean="0"/>
              <a:t> </a:t>
            </a:r>
            <a:r>
              <a:rPr lang="en-US" sz="2400" dirty="0" err="1" smtClean="0"/>
              <a:t>estados</a:t>
            </a:r>
            <a:r>
              <a:rPr lang="en-US" sz="2400" dirty="0" smtClean="0"/>
              <a:t> </a:t>
            </a:r>
            <a:r>
              <a:rPr lang="en-US" sz="2400" dirty="0" err="1" smtClean="0"/>
              <a:t>menos</a:t>
            </a:r>
            <a:r>
              <a:rPr lang="en-US" sz="2400" dirty="0" smtClean="0"/>
              <a:t> </a:t>
            </a:r>
            <a:r>
              <a:rPr lang="en-US" sz="2400" dirty="0" err="1" smtClean="0"/>
              <a:t>desenvolvidos</a:t>
            </a:r>
            <a:r>
              <a:rPr lang="en-US" sz="2400" dirty="0" smtClean="0"/>
              <a:t>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B105A520-5D71-4F73-8596-D5D716AC2B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966" y="2623325"/>
            <a:ext cx="6324398" cy="4082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89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888" y="1761565"/>
            <a:ext cx="8219912" cy="47556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Imagem 4">
            <a:extLst>
              <a:ext uri="{FF2B5EF4-FFF2-40B4-BE49-F238E27FC236}">
                <a16:creationId xmlns="" xmlns:a16="http://schemas.microsoft.com/office/drawing/2014/main" id="{75E876EC-2083-4507-B840-B576B35D3B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687" y="423292"/>
            <a:ext cx="6643381" cy="6090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895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Quem</a:t>
            </a:r>
            <a:r>
              <a:rPr lang="en-US" dirty="0" smtClean="0"/>
              <a:t> </a:t>
            </a:r>
            <a:r>
              <a:rPr lang="en-US" dirty="0" err="1" smtClean="0"/>
              <a:t>ganha</a:t>
            </a:r>
            <a:r>
              <a:rPr lang="en-US" dirty="0" smtClean="0"/>
              <a:t> e </a:t>
            </a:r>
            <a:r>
              <a:rPr lang="en-US" dirty="0" err="1" smtClean="0"/>
              <a:t>quem</a:t>
            </a:r>
            <a:r>
              <a:rPr lang="en-US" dirty="0" smtClean="0"/>
              <a:t> </a:t>
            </a:r>
            <a:r>
              <a:rPr lang="en-US" dirty="0" err="1" smtClean="0"/>
              <a:t>perde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888" y="1417638"/>
            <a:ext cx="8219912" cy="5099563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Na </a:t>
            </a:r>
            <a:r>
              <a:rPr lang="en-US" sz="2400" dirty="0" err="1" smtClean="0"/>
              <a:t>esfera</a:t>
            </a:r>
            <a:r>
              <a:rPr lang="en-US" sz="2400" dirty="0" smtClean="0"/>
              <a:t> municipal, 4.567 </a:t>
            </a:r>
            <a:r>
              <a:rPr lang="en-US" sz="2400" dirty="0" err="1" smtClean="0"/>
              <a:t>municípios</a:t>
            </a:r>
            <a:r>
              <a:rPr lang="en-US" sz="2400" dirty="0" smtClean="0"/>
              <a:t> </a:t>
            </a:r>
            <a:r>
              <a:rPr lang="en-US" sz="2400" dirty="0" err="1" smtClean="0"/>
              <a:t>ganhariam</a:t>
            </a:r>
            <a:r>
              <a:rPr lang="en-US" sz="2400" dirty="0" smtClean="0"/>
              <a:t> com a </a:t>
            </a:r>
            <a:r>
              <a:rPr lang="en-US" sz="2400" dirty="0" err="1" smtClean="0"/>
              <a:t>reforma</a:t>
            </a:r>
            <a:r>
              <a:rPr lang="en-US" sz="2400" dirty="0" smtClean="0"/>
              <a:t> e </a:t>
            </a:r>
            <a:r>
              <a:rPr lang="en-US" sz="2400" dirty="0" err="1" smtClean="0"/>
              <a:t>apenas</a:t>
            </a:r>
            <a:r>
              <a:rPr lang="en-US" sz="2400" dirty="0" smtClean="0"/>
              <a:t> 1.001 </a:t>
            </a:r>
            <a:r>
              <a:rPr lang="en-US" sz="2400" dirty="0" err="1" smtClean="0"/>
              <a:t>perderiam</a:t>
            </a:r>
            <a:r>
              <a:rPr lang="en-US" sz="2400" dirty="0" smtClean="0"/>
              <a:t> (</a:t>
            </a:r>
            <a:r>
              <a:rPr lang="en-US" sz="2400" dirty="0" err="1" smtClean="0"/>
              <a:t>em</a:t>
            </a:r>
            <a:r>
              <a:rPr lang="en-US" sz="2400" dirty="0" smtClean="0"/>
              <a:t> </a:t>
            </a:r>
            <a:r>
              <a:rPr lang="en-US" sz="2400" dirty="0" err="1" smtClean="0"/>
              <a:t>termos</a:t>
            </a:r>
            <a:r>
              <a:rPr lang="en-US" sz="2400" dirty="0" smtClean="0"/>
              <a:t> </a:t>
            </a:r>
            <a:r>
              <a:rPr lang="en-US" sz="2400" dirty="0" err="1" smtClean="0"/>
              <a:t>relativos</a:t>
            </a:r>
            <a:r>
              <a:rPr lang="en-US" sz="2400" dirty="0" smtClean="0"/>
              <a:t>).</a:t>
            </a:r>
          </a:p>
          <a:p>
            <a:pPr lvl="1">
              <a:buFont typeface="Wingdings" charset="2"/>
              <a:buChar char="ü"/>
            </a:pPr>
            <a:r>
              <a:rPr lang="en-US" sz="2000" dirty="0" err="1" smtClean="0"/>
              <a:t>Os</a:t>
            </a:r>
            <a:r>
              <a:rPr lang="en-US" sz="2000" dirty="0" smtClean="0"/>
              <a:t> </a:t>
            </a:r>
            <a:r>
              <a:rPr lang="en-US" sz="2000" dirty="0" err="1" smtClean="0"/>
              <a:t>municípios</a:t>
            </a:r>
            <a:r>
              <a:rPr lang="en-US" sz="2000" dirty="0" smtClean="0"/>
              <a:t> </a:t>
            </a:r>
            <a:r>
              <a:rPr lang="en-US" sz="2000" dirty="0" err="1" smtClean="0"/>
              <a:t>ganhadores</a:t>
            </a:r>
            <a:r>
              <a:rPr lang="en-US" sz="2000" dirty="0" smtClean="0"/>
              <a:t> </a:t>
            </a:r>
            <a:r>
              <a:rPr lang="en-US" sz="2000" dirty="0" err="1" smtClean="0"/>
              <a:t>não</a:t>
            </a:r>
            <a:r>
              <a:rPr lang="en-US" sz="2000" dirty="0" smtClean="0"/>
              <a:t> </a:t>
            </a:r>
            <a:r>
              <a:rPr lang="en-US" sz="2000" dirty="0" err="1" smtClean="0"/>
              <a:t>só</a:t>
            </a:r>
            <a:r>
              <a:rPr lang="en-US" sz="2000" dirty="0" smtClean="0"/>
              <a:t> </a:t>
            </a:r>
            <a:r>
              <a:rPr lang="en-US" sz="2000" dirty="0" err="1" smtClean="0"/>
              <a:t>são</a:t>
            </a:r>
            <a:r>
              <a:rPr lang="en-US" sz="2000" dirty="0" smtClean="0"/>
              <a:t> </a:t>
            </a:r>
            <a:r>
              <a:rPr lang="en-US" sz="2000" dirty="0" err="1" smtClean="0"/>
              <a:t>maioria</a:t>
            </a:r>
            <a:r>
              <a:rPr lang="en-US" sz="2000" dirty="0" smtClean="0"/>
              <a:t> </a:t>
            </a:r>
            <a:r>
              <a:rPr lang="en-US" sz="2000" dirty="0" err="1" smtClean="0"/>
              <a:t>numérica</a:t>
            </a:r>
            <a:r>
              <a:rPr lang="en-US" sz="2000" dirty="0" smtClean="0"/>
              <a:t>, mas </a:t>
            </a:r>
            <a:r>
              <a:rPr lang="en-US" sz="2000" dirty="0" err="1" smtClean="0"/>
              <a:t>concentram</a:t>
            </a:r>
            <a:r>
              <a:rPr lang="en-US" sz="2000" dirty="0" smtClean="0"/>
              <a:t> 64% da </a:t>
            </a:r>
            <a:r>
              <a:rPr lang="en-US" sz="2000" dirty="0" err="1" smtClean="0"/>
              <a:t>população</a:t>
            </a:r>
            <a:r>
              <a:rPr lang="en-US" sz="2000" dirty="0" smtClean="0"/>
              <a:t> </a:t>
            </a:r>
            <a:r>
              <a:rPr lang="en-US" sz="2000" dirty="0" err="1" smtClean="0"/>
              <a:t>brasileira</a:t>
            </a:r>
            <a:r>
              <a:rPr lang="en-US" sz="2000" dirty="0" smtClean="0"/>
              <a:t>.</a:t>
            </a:r>
          </a:p>
          <a:p>
            <a:r>
              <a:rPr lang="en-US" sz="2400" dirty="0" err="1" smtClean="0"/>
              <a:t>Num</a:t>
            </a:r>
            <a:r>
              <a:rPr lang="en-US" sz="2400" dirty="0" smtClean="0"/>
              <a:t> </a:t>
            </a:r>
            <a:r>
              <a:rPr lang="en-US" sz="2400" dirty="0" err="1" smtClean="0"/>
              <a:t>cenário</a:t>
            </a:r>
            <a:r>
              <a:rPr lang="en-US" sz="2400" dirty="0" smtClean="0"/>
              <a:t> de </a:t>
            </a:r>
            <a:r>
              <a:rPr lang="en-US" sz="2400" dirty="0" err="1" smtClean="0"/>
              <a:t>crescimento</a:t>
            </a:r>
            <a:r>
              <a:rPr lang="en-US" sz="2400" dirty="0" smtClean="0"/>
              <a:t> do PIB de 2% </a:t>
            </a:r>
            <a:r>
              <a:rPr lang="en-US" sz="2400" dirty="0" err="1" smtClean="0"/>
              <a:t>ao</a:t>
            </a:r>
            <a:r>
              <a:rPr lang="en-US" sz="2400" dirty="0" smtClean="0"/>
              <a:t> </a:t>
            </a:r>
            <a:r>
              <a:rPr lang="en-US" sz="2400" dirty="0" err="1" smtClean="0"/>
              <a:t>ano</a:t>
            </a:r>
            <a:r>
              <a:rPr lang="en-US" sz="2400" dirty="0" smtClean="0"/>
              <a:t>, </a:t>
            </a:r>
            <a:r>
              <a:rPr lang="en-US" sz="2400" dirty="0" err="1" smtClean="0"/>
              <a:t>apenas</a:t>
            </a:r>
            <a:r>
              <a:rPr lang="en-US" sz="2400" dirty="0" smtClean="0"/>
              <a:t> 74 </a:t>
            </a:r>
            <a:r>
              <a:rPr lang="en-US" sz="2400" dirty="0" err="1" smtClean="0"/>
              <a:t>municípios</a:t>
            </a:r>
            <a:r>
              <a:rPr lang="en-US" sz="2400" dirty="0" smtClean="0"/>
              <a:t> </a:t>
            </a:r>
            <a:r>
              <a:rPr lang="en-US" sz="2400" dirty="0" err="1" smtClean="0"/>
              <a:t>chegariam</a:t>
            </a:r>
            <a:r>
              <a:rPr lang="en-US" sz="2400" dirty="0" smtClean="0"/>
              <a:t> </a:t>
            </a:r>
            <a:r>
              <a:rPr lang="en-US" sz="2400" dirty="0" err="1" smtClean="0"/>
              <a:t>ao</a:t>
            </a:r>
            <a:r>
              <a:rPr lang="en-US" sz="2400" dirty="0" smtClean="0"/>
              <a:t> final da </a:t>
            </a:r>
            <a:r>
              <a:rPr lang="en-US" sz="2400" dirty="0" err="1" smtClean="0"/>
              <a:t>transição</a:t>
            </a:r>
            <a:r>
              <a:rPr lang="en-US" sz="2400" dirty="0" smtClean="0"/>
              <a:t> da PEC 45 com </a:t>
            </a:r>
            <a:r>
              <a:rPr lang="en-US" sz="2400" dirty="0" err="1" smtClean="0"/>
              <a:t>uma</a:t>
            </a:r>
            <a:r>
              <a:rPr lang="en-US" sz="2400" dirty="0" smtClean="0"/>
              <a:t> </a:t>
            </a:r>
            <a:r>
              <a:rPr lang="en-US" sz="2400" dirty="0" err="1" smtClean="0"/>
              <a:t>receita</a:t>
            </a:r>
            <a:r>
              <a:rPr lang="en-US" sz="2400" dirty="0" smtClean="0"/>
              <a:t> </a:t>
            </a:r>
            <a:r>
              <a:rPr lang="en-US" sz="2400" dirty="0" err="1" smtClean="0"/>
              <a:t>menor</a:t>
            </a:r>
            <a:r>
              <a:rPr lang="en-US" sz="2400" dirty="0" smtClean="0"/>
              <a:t>, </a:t>
            </a:r>
            <a:r>
              <a:rPr lang="en-US" sz="2400" dirty="0" err="1" smtClean="0"/>
              <a:t>em</a:t>
            </a:r>
            <a:r>
              <a:rPr lang="en-US" sz="2400" dirty="0" smtClean="0"/>
              <a:t> </a:t>
            </a:r>
            <a:r>
              <a:rPr lang="en-US" sz="2400" dirty="0" err="1" smtClean="0"/>
              <a:t>termos</a:t>
            </a:r>
            <a:r>
              <a:rPr lang="en-US" sz="2400" dirty="0" smtClean="0"/>
              <a:t> </a:t>
            </a:r>
            <a:r>
              <a:rPr lang="en-US" sz="2400" dirty="0" err="1" smtClean="0"/>
              <a:t>reais</a:t>
            </a:r>
            <a:r>
              <a:rPr lang="en-US" sz="2400" dirty="0" smtClean="0"/>
              <a:t>, do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hoje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Restringindo</a:t>
            </a:r>
            <a:r>
              <a:rPr lang="en-US" sz="2400" dirty="0" smtClean="0"/>
              <a:t> </a:t>
            </a:r>
            <a:r>
              <a:rPr lang="en-US" sz="2400" dirty="0" err="1" smtClean="0"/>
              <a:t>análise</a:t>
            </a:r>
            <a:r>
              <a:rPr lang="en-US" sz="2400" dirty="0" smtClean="0"/>
              <a:t> </a:t>
            </a:r>
            <a:r>
              <a:rPr lang="en-US" sz="2400" dirty="0" err="1" smtClean="0"/>
              <a:t>ao</a:t>
            </a:r>
            <a:r>
              <a:rPr lang="en-US" sz="2400" dirty="0" smtClean="0"/>
              <a:t> ISS (</a:t>
            </a:r>
            <a:r>
              <a:rPr lang="en-US" sz="2400" dirty="0" err="1" smtClean="0"/>
              <a:t>fator</a:t>
            </a:r>
            <a:r>
              <a:rPr lang="en-US" sz="2400" dirty="0" smtClean="0"/>
              <a:t> de </a:t>
            </a:r>
            <a:r>
              <a:rPr lang="en-US" sz="2400" dirty="0" err="1" smtClean="0"/>
              <a:t>maiores</a:t>
            </a:r>
            <a:r>
              <a:rPr lang="en-US" sz="2400" dirty="0" smtClean="0"/>
              <a:t> </a:t>
            </a:r>
            <a:r>
              <a:rPr lang="en-US" sz="2400" dirty="0" err="1" smtClean="0"/>
              <a:t>resistência</a:t>
            </a:r>
            <a:r>
              <a:rPr lang="en-US" sz="2400" dirty="0" smtClean="0"/>
              <a:t> </a:t>
            </a:r>
            <a:r>
              <a:rPr lang="en-US" sz="2400" dirty="0" err="1" smtClean="0"/>
              <a:t>por</a:t>
            </a:r>
            <a:r>
              <a:rPr lang="en-US" sz="2400" dirty="0" smtClean="0"/>
              <a:t> parte de São Paulo e </a:t>
            </a:r>
            <a:r>
              <a:rPr lang="en-US" sz="2400" dirty="0" err="1" smtClean="0"/>
              <a:t>outras</a:t>
            </a:r>
            <a:r>
              <a:rPr lang="en-US" sz="2400" dirty="0" smtClean="0"/>
              <a:t> </a:t>
            </a:r>
            <a:r>
              <a:rPr lang="en-US" sz="2400" dirty="0" err="1" smtClean="0"/>
              <a:t>grandes</a:t>
            </a:r>
            <a:r>
              <a:rPr lang="en-US" sz="2400" dirty="0" smtClean="0"/>
              <a:t> </a:t>
            </a:r>
            <a:r>
              <a:rPr lang="en-US" sz="2400" dirty="0" err="1" smtClean="0"/>
              <a:t>cidades</a:t>
            </a:r>
            <a:r>
              <a:rPr lang="en-US" sz="2400" dirty="0" smtClean="0"/>
              <a:t>), </a:t>
            </a:r>
            <a:r>
              <a:rPr lang="en-US" sz="2400" dirty="0" err="1" smtClean="0"/>
              <a:t>somente</a:t>
            </a:r>
            <a:r>
              <a:rPr lang="en-US" sz="2400" dirty="0" smtClean="0"/>
              <a:t> 407 </a:t>
            </a:r>
            <a:r>
              <a:rPr lang="en-US" sz="2400" dirty="0" err="1" smtClean="0"/>
              <a:t>municípios</a:t>
            </a:r>
            <a:r>
              <a:rPr lang="en-US" sz="2400" dirty="0" smtClean="0"/>
              <a:t> </a:t>
            </a:r>
            <a:r>
              <a:rPr lang="en-US" sz="2400" dirty="0" err="1" smtClean="0"/>
              <a:t>poderiam</a:t>
            </a:r>
            <a:r>
              <a:rPr lang="en-US" sz="2400" dirty="0" smtClean="0"/>
              <a:t> </a:t>
            </a:r>
            <a:r>
              <a:rPr lang="en-US" sz="2400" dirty="0" err="1" smtClean="0"/>
              <a:t>arrecadar</a:t>
            </a:r>
            <a:r>
              <a:rPr lang="en-US" sz="2400" dirty="0" smtClean="0"/>
              <a:t> </a:t>
            </a:r>
            <a:r>
              <a:rPr lang="en-US" sz="2400" dirty="0" err="1" smtClean="0"/>
              <a:t>menos</a:t>
            </a:r>
            <a:r>
              <a:rPr lang="en-US" sz="2400" dirty="0" smtClean="0"/>
              <a:t> com o IBS.</a:t>
            </a:r>
          </a:p>
          <a:p>
            <a:pPr lvl="1">
              <a:buFont typeface="Wingdings" charset="2"/>
              <a:buChar char="ü"/>
            </a:pPr>
            <a:r>
              <a:rPr lang="en-US" sz="2000" dirty="0" smtClean="0"/>
              <a:t>Entre as 100 </a:t>
            </a:r>
            <a:r>
              <a:rPr lang="en-US" sz="2000" dirty="0" err="1" smtClean="0"/>
              <a:t>maiores</a:t>
            </a:r>
            <a:r>
              <a:rPr lang="en-US" sz="2000" dirty="0" smtClean="0"/>
              <a:t> </a:t>
            </a:r>
            <a:r>
              <a:rPr lang="en-US" sz="2000" dirty="0" err="1" smtClean="0"/>
              <a:t>cidades</a:t>
            </a:r>
            <a:r>
              <a:rPr lang="en-US" sz="2000" dirty="0" smtClean="0"/>
              <a:t>, </a:t>
            </a:r>
            <a:r>
              <a:rPr lang="en-US" sz="2000" dirty="0" err="1" smtClean="0"/>
              <a:t>apenas</a:t>
            </a:r>
            <a:r>
              <a:rPr lang="en-US" sz="2000" dirty="0" smtClean="0"/>
              <a:t> 32 </a:t>
            </a:r>
            <a:r>
              <a:rPr lang="en-US" sz="2000" dirty="0" err="1" smtClean="0"/>
              <a:t>estariam</a:t>
            </a:r>
            <a:r>
              <a:rPr lang="en-US" sz="2000" dirty="0" smtClean="0"/>
              <a:t> </a:t>
            </a:r>
            <a:r>
              <a:rPr lang="en-US" sz="2000" dirty="0" err="1" smtClean="0"/>
              <a:t>nesse</a:t>
            </a:r>
            <a:r>
              <a:rPr lang="en-US" sz="2000" dirty="0" smtClean="0"/>
              <a:t> </a:t>
            </a:r>
            <a:r>
              <a:rPr lang="en-US" sz="2000" dirty="0" err="1" smtClean="0"/>
              <a:t>grupo</a:t>
            </a:r>
            <a:r>
              <a:rPr lang="en-US" sz="2000" dirty="0" smtClean="0"/>
              <a:t> de </a:t>
            </a:r>
            <a:r>
              <a:rPr lang="en-US" sz="2000" dirty="0" err="1" smtClean="0"/>
              <a:t>perdedores</a:t>
            </a:r>
            <a:r>
              <a:rPr lang="en-US" sz="2000" dirty="0" smtClean="0"/>
              <a:t>.</a:t>
            </a:r>
          </a:p>
          <a:p>
            <a:r>
              <a:rPr lang="en-US" sz="2400" dirty="0" err="1" smtClean="0"/>
              <a:t>Ou</a:t>
            </a:r>
            <a:r>
              <a:rPr lang="en-US" sz="2400" dirty="0" smtClean="0"/>
              <a:t> </a:t>
            </a:r>
            <a:r>
              <a:rPr lang="en-US" sz="2400" dirty="0" err="1" smtClean="0"/>
              <a:t>seja</a:t>
            </a:r>
            <a:r>
              <a:rPr lang="en-US" sz="2400" dirty="0" smtClean="0"/>
              <a:t>, </a:t>
            </a:r>
            <a:r>
              <a:rPr lang="en-US" sz="2400" dirty="0" err="1" smtClean="0"/>
              <a:t>mesmo</a:t>
            </a:r>
            <a:r>
              <a:rPr lang="en-US" sz="2400" dirty="0" smtClean="0"/>
              <a:t> </a:t>
            </a:r>
            <a:r>
              <a:rPr lang="en-US" sz="2400" dirty="0" err="1" smtClean="0"/>
              <a:t>sem</a:t>
            </a:r>
            <a:r>
              <a:rPr lang="en-US" sz="2400" dirty="0" smtClean="0"/>
              <a:t> </a:t>
            </a:r>
            <a:r>
              <a:rPr lang="en-US" sz="2400" dirty="0" err="1" smtClean="0"/>
              <a:t>compensação</a:t>
            </a:r>
            <a:r>
              <a:rPr lang="en-US" sz="2400" dirty="0" smtClean="0"/>
              <a:t> </a:t>
            </a:r>
            <a:r>
              <a:rPr lang="en-US" sz="2400" dirty="0" err="1" smtClean="0"/>
              <a:t>ou</a:t>
            </a:r>
            <a:r>
              <a:rPr lang="en-US" sz="2400" dirty="0" smtClean="0"/>
              <a:t> </a:t>
            </a:r>
            <a:r>
              <a:rPr lang="en-US" sz="2400" dirty="0" err="1" smtClean="0"/>
              <a:t>transição</a:t>
            </a:r>
            <a:r>
              <a:rPr lang="en-US" sz="2400" dirty="0" smtClean="0"/>
              <a:t>, </a:t>
            </a:r>
            <a:r>
              <a:rPr lang="en-US" sz="2400" dirty="0" err="1" smtClean="0"/>
              <a:t>os</a:t>
            </a:r>
            <a:r>
              <a:rPr lang="en-US" sz="2400" dirty="0" smtClean="0"/>
              <a:t> </a:t>
            </a:r>
            <a:r>
              <a:rPr lang="en-US" sz="2400" dirty="0" err="1" smtClean="0"/>
              <a:t>perdedores</a:t>
            </a:r>
            <a:r>
              <a:rPr lang="en-US" sz="2400" dirty="0" smtClean="0"/>
              <a:t> </a:t>
            </a:r>
            <a:r>
              <a:rPr lang="en-US" sz="2400" dirty="0" err="1" smtClean="0"/>
              <a:t>são</a:t>
            </a:r>
            <a:r>
              <a:rPr lang="en-US" sz="2400" dirty="0" smtClean="0"/>
              <a:t> </a:t>
            </a:r>
            <a:r>
              <a:rPr lang="en-US" sz="2400" dirty="0" err="1" smtClean="0"/>
              <a:t>minoria</a:t>
            </a:r>
            <a:r>
              <a:rPr lang="en-US" sz="2400" dirty="0" smtClean="0"/>
              <a:t>, mas </a:t>
            </a:r>
            <a:r>
              <a:rPr lang="en-US" sz="2400" dirty="0" err="1" smtClean="0"/>
              <a:t>uma</a:t>
            </a:r>
            <a:r>
              <a:rPr lang="en-US" sz="2400" dirty="0" smtClean="0"/>
              <a:t> </a:t>
            </a:r>
            <a:r>
              <a:rPr lang="en-US" sz="2400" dirty="0" err="1" smtClean="0"/>
              <a:t>minorias</a:t>
            </a:r>
            <a:r>
              <a:rPr lang="en-US" sz="2400" dirty="0" smtClean="0"/>
              <a:t> com </a:t>
            </a:r>
            <a:r>
              <a:rPr lang="en-US" sz="2400" dirty="0" err="1" smtClean="0"/>
              <a:t>enorme</a:t>
            </a:r>
            <a:r>
              <a:rPr lang="en-US" sz="2400" dirty="0" smtClean="0"/>
              <a:t> </a:t>
            </a:r>
            <a:r>
              <a:rPr lang="en-US" sz="2400" dirty="0" err="1" smtClean="0"/>
              <a:t>poder</a:t>
            </a:r>
            <a:r>
              <a:rPr lang="en-US" sz="2400" dirty="0" smtClean="0"/>
              <a:t> de lobby.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793426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Distorções</a:t>
            </a:r>
            <a:r>
              <a:rPr lang="en-US" dirty="0" smtClean="0"/>
              <a:t> do </a:t>
            </a:r>
            <a:r>
              <a:rPr lang="en-US" dirty="0" err="1" smtClean="0"/>
              <a:t>modelo</a:t>
            </a:r>
            <a:r>
              <a:rPr lang="en-US" dirty="0" smtClean="0"/>
              <a:t> </a:t>
            </a:r>
            <a:r>
              <a:rPr lang="en-US" dirty="0" err="1" smtClean="0"/>
              <a:t>federativo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888" y="1417638"/>
            <a:ext cx="8219912" cy="5099563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Por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alguns</a:t>
            </a:r>
            <a:r>
              <a:rPr lang="en-US" sz="2400" dirty="0" smtClean="0"/>
              <a:t> </a:t>
            </a:r>
            <a:r>
              <a:rPr lang="en-US" sz="2400" dirty="0" err="1" smtClean="0"/>
              <a:t>municípios</a:t>
            </a:r>
            <a:r>
              <a:rPr lang="en-US" sz="2400" dirty="0" smtClean="0"/>
              <a:t> </a:t>
            </a:r>
            <a:r>
              <a:rPr lang="en-US" sz="2400" dirty="0" err="1" smtClean="0"/>
              <a:t>são</a:t>
            </a:r>
            <a:r>
              <a:rPr lang="en-US" sz="2400" dirty="0" smtClean="0"/>
              <a:t> </a:t>
            </a:r>
            <a:r>
              <a:rPr lang="en-US" sz="2400" dirty="0" err="1" smtClean="0"/>
              <a:t>tão</a:t>
            </a:r>
            <a:r>
              <a:rPr lang="en-US" sz="2400" dirty="0" smtClean="0"/>
              <a:t> </a:t>
            </a:r>
            <a:r>
              <a:rPr lang="en-US" sz="2400" dirty="0" err="1" smtClean="0"/>
              <a:t>pobres</a:t>
            </a:r>
            <a:r>
              <a:rPr lang="en-US" sz="2400" dirty="0" smtClean="0"/>
              <a:t> </a:t>
            </a:r>
            <a:r>
              <a:rPr lang="en-US" sz="2400" dirty="0" err="1" smtClean="0"/>
              <a:t>em</a:t>
            </a:r>
            <a:r>
              <a:rPr lang="en-US" sz="2400" dirty="0" smtClean="0"/>
              <a:t> </a:t>
            </a:r>
            <a:r>
              <a:rPr lang="en-US" sz="2400" dirty="0" err="1" smtClean="0"/>
              <a:t>receita</a:t>
            </a:r>
            <a:r>
              <a:rPr lang="en-US" sz="2400" dirty="0" smtClean="0"/>
              <a:t> </a:t>
            </a:r>
            <a:r>
              <a:rPr lang="en-US" sz="2400" dirty="0" err="1" smtClean="0"/>
              <a:t>enquanto</a:t>
            </a:r>
            <a:r>
              <a:rPr lang="en-US" sz="2400" dirty="0" smtClean="0"/>
              <a:t> outros </a:t>
            </a:r>
            <a:r>
              <a:rPr lang="en-US" sz="2400" dirty="0" err="1" smtClean="0"/>
              <a:t>são</a:t>
            </a:r>
            <a:r>
              <a:rPr lang="en-US" sz="2400" dirty="0" smtClean="0"/>
              <a:t> </a:t>
            </a:r>
            <a:r>
              <a:rPr lang="en-US" sz="2400" dirty="0" err="1" smtClean="0"/>
              <a:t>tão</a:t>
            </a:r>
            <a:r>
              <a:rPr lang="en-US" sz="2400" dirty="0" smtClean="0"/>
              <a:t> </a:t>
            </a:r>
            <a:r>
              <a:rPr lang="en-US" sz="2400" dirty="0" err="1" smtClean="0"/>
              <a:t>ricos</a:t>
            </a:r>
            <a:r>
              <a:rPr lang="en-US" sz="2400" dirty="0" smtClean="0"/>
              <a:t>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797" y="2282059"/>
            <a:ext cx="6751613" cy="446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366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Impactos</a:t>
            </a:r>
            <a:r>
              <a:rPr lang="en-US" dirty="0"/>
              <a:t> </a:t>
            </a:r>
            <a:r>
              <a:rPr lang="en-US" dirty="0" err="1"/>
              <a:t>federativos</a:t>
            </a:r>
            <a:r>
              <a:rPr lang="en-US" dirty="0"/>
              <a:t> PEC 45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Atenuação</a:t>
            </a:r>
            <a:r>
              <a:rPr lang="en-US" sz="2400" dirty="0" smtClean="0"/>
              <a:t> de parte das </a:t>
            </a:r>
            <a:r>
              <a:rPr lang="en-US" sz="2400" dirty="0" err="1" smtClean="0"/>
              <a:t>fontes</a:t>
            </a:r>
            <a:r>
              <a:rPr lang="en-US" sz="2400" dirty="0" smtClean="0"/>
              <a:t> de </a:t>
            </a:r>
            <a:r>
              <a:rPr lang="en-US" sz="2400" dirty="0" err="1" smtClean="0"/>
              <a:t>desigualdade</a:t>
            </a:r>
            <a:r>
              <a:rPr lang="is-IS" sz="2400" dirty="0" smtClean="0"/>
              <a:t>…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987" y="1940982"/>
            <a:ext cx="6628276" cy="4750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420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 ISS </a:t>
            </a:r>
            <a:r>
              <a:rPr lang="en-US" dirty="0" err="1" smtClean="0"/>
              <a:t>é</a:t>
            </a:r>
            <a:r>
              <a:rPr lang="en-US" dirty="0" smtClean="0"/>
              <a:t> o </a:t>
            </a:r>
            <a:r>
              <a:rPr lang="en-US" dirty="0" err="1" smtClean="0"/>
              <a:t>imposto</a:t>
            </a:r>
            <a:r>
              <a:rPr lang="en-US" dirty="0" smtClean="0"/>
              <a:t> do </a:t>
            </a:r>
            <a:r>
              <a:rPr lang="en-US" dirty="0" err="1" smtClean="0"/>
              <a:t>futuro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888" y="1417638"/>
            <a:ext cx="8219912" cy="50995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Não</a:t>
            </a:r>
            <a:r>
              <a:rPr lang="en-US" sz="2800" dirty="0" smtClean="0"/>
              <a:t>, o IBS de base </a:t>
            </a:r>
            <a:r>
              <a:rPr lang="en-US" sz="2800" dirty="0" err="1" smtClean="0"/>
              <a:t>ampla</a:t>
            </a:r>
            <a:r>
              <a:rPr lang="en-US" sz="2800" dirty="0" smtClean="0"/>
              <a:t>, </a:t>
            </a:r>
            <a:r>
              <a:rPr lang="en-US" sz="2800" dirty="0" err="1" smtClean="0"/>
              <a:t>unificando</a:t>
            </a:r>
            <a:r>
              <a:rPr lang="en-US" sz="2800" dirty="0" smtClean="0"/>
              <a:t> </a:t>
            </a:r>
            <a:r>
              <a:rPr lang="en-US" sz="2800" dirty="0" err="1" smtClean="0"/>
              <a:t>todos</a:t>
            </a:r>
            <a:r>
              <a:rPr lang="en-US" sz="2800" dirty="0" smtClean="0"/>
              <a:t> </a:t>
            </a:r>
            <a:r>
              <a:rPr lang="en-US" sz="2800" dirty="0" err="1" smtClean="0"/>
              <a:t>tributos</a:t>
            </a:r>
            <a:r>
              <a:rPr lang="en-US" sz="2800" dirty="0" smtClean="0"/>
              <a:t> </a:t>
            </a:r>
            <a:r>
              <a:rPr lang="en-US" sz="2800" dirty="0" err="1" smtClean="0"/>
              <a:t>sobre</a:t>
            </a:r>
            <a:r>
              <a:rPr lang="en-US" sz="2800" dirty="0" smtClean="0"/>
              <a:t> bens e </a:t>
            </a:r>
            <a:r>
              <a:rPr lang="en-US" sz="2800" dirty="0" err="1" smtClean="0"/>
              <a:t>serviços</a:t>
            </a:r>
            <a:r>
              <a:rPr lang="en-US" sz="2800" dirty="0" smtClean="0"/>
              <a:t>, </a:t>
            </a:r>
            <a:r>
              <a:rPr lang="en-US" sz="2800" dirty="0" err="1" smtClean="0"/>
              <a:t>é</a:t>
            </a:r>
            <a:r>
              <a:rPr lang="en-US" sz="2800" dirty="0" smtClean="0"/>
              <a:t> a </a:t>
            </a:r>
            <a:r>
              <a:rPr lang="en-US" sz="2800" dirty="0" err="1" smtClean="0"/>
              <a:t>tendência</a:t>
            </a:r>
            <a:r>
              <a:rPr lang="en-US" sz="2800" dirty="0" smtClean="0"/>
              <a:t> </a:t>
            </a:r>
            <a:r>
              <a:rPr lang="en-US" sz="2800" dirty="0" err="1" smtClean="0"/>
              <a:t>mundial</a:t>
            </a:r>
            <a:r>
              <a:rPr lang="en-US" sz="2800" dirty="0" smtClean="0"/>
              <a:t>. </a:t>
            </a:r>
          </a:p>
          <a:p>
            <a:pPr lvl="1"/>
            <a:r>
              <a:rPr lang="en-US" sz="2000" dirty="0" smtClean="0"/>
              <a:t>Mas o ISS </a:t>
            </a:r>
            <a:r>
              <a:rPr lang="en-US" sz="2000" dirty="0" err="1" smtClean="0"/>
              <a:t>não</a:t>
            </a:r>
            <a:r>
              <a:rPr lang="en-US" sz="2000" dirty="0" smtClean="0"/>
              <a:t> </a:t>
            </a:r>
            <a:r>
              <a:rPr lang="en-US" sz="2000" dirty="0" err="1" smtClean="0"/>
              <a:t>cresceu</a:t>
            </a:r>
            <a:r>
              <a:rPr lang="en-US" sz="2000" dirty="0" smtClean="0"/>
              <a:t> </a:t>
            </a:r>
            <a:r>
              <a:rPr lang="en-US" sz="2000" dirty="0" err="1" smtClean="0"/>
              <a:t>mais</a:t>
            </a:r>
            <a:r>
              <a:rPr lang="en-US" sz="2000" dirty="0" smtClean="0"/>
              <a:t> do </a:t>
            </a:r>
            <a:r>
              <a:rPr lang="en-US" sz="2000" dirty="0" err="1" smtClean="0"/>
              <a:t>que</a:t>
            </a:r>
            <a:r>
              <a:rPr lang="en-US" sz="2000" dirty="0" smtClean="0"/>
              <a:t> o ICMS e o PIS/</a:t>
            </a:r>
            <a:r>
              <a:rPr lang="en-US" sz="2000" dirty="0" err="1" smtClean="0"/>
              <a:t>Cofins</a:t>
            </a:r>
            <a:r>
              <a:rPr lang="en-US" sz="2000" dirty="0" smtClean="0"/>
              <a:t> </a:t>
            </a:r>
            <a:r>
              <a:rPr lang="en-US" sz="2000" dirty="0" err="1" smtClean="0"/>
              <a:t>nos</a:t>
            </a:r>
            <a:r>
              <a:rPr lang="en-US" sz="2000" dirty="0" smtClean="0"/>
              <a:t> </a:t>
            </a:r>
            <a:r>
              <a:rPr lang="en-US" sz="2000" dirty="0" err="1" smtClean="0"/>
              <a:t>últimos</a:t>
            </a:r>
            <a:r>
              <a:rPr lang="en-US" sz="2000" dirty="0" smtClean="0"/>
              <a:t> 17 </a:t>
            </a:r>
            <a:r>
              <a:rPr lang="en-US" sz="2000" dirty="0" err="1" smtClean="0"/>
              <a:t>anos</a:t>
            </a:r>
            <a:r>
              <a:rPr lang="en-US" sz="2000" dirty="0" smtClean="0"/>
              <a:t>? </a:t>
            </a:r>
            <a:r>
              <a:rPr lang="en-US" sz="2000" dirty="0" err="1" smtClean="0"/>
              <a:t>Sim</a:t>
            </a:r>
            <a:r>
              <a:rPr lang="en-US" sz="2000" dirty="0" smtClean="0"/>
              <a:t>, mas </a:t>
            </a:r>
            <a:r>
              <a:rPr lang="en-US" sz="2000" dirty="0" err="1" smtClean="0"/>
              <a:t>devido</a:t>
            </a:r>
            <a:r>
              <a:rPr lang="en-US" sz="2000" dirty="0" smtClean="0"/>
              <a:t> </a:t>
            </a:r>
            <a:r>
              <a:rPr lang="en-US" sz="2000" dirty="0" err="1" smtClean="0"/>
              <a:t>aos</a:t>
            </a:r>
            <a:r>
              <a:rPr lang="en-US" sz="2000" dirty="0" smtClean="0"/>
              <a:t> </a:t>
            </a:r>
            <a:r>
              <a:rPr lang="en-US" sz="2000" dirty="0" err="1" smtClean="0"/>
              <a:t>efeitos</a:t>
            </a:r>
            <a:r>
              <a:rPr lang="en-US" sz="2000" dirty="0" smtClean="0"/>
              <a:t> da LC 116/2003 e </a:t>
            </a:r>
            <a:r>
              <a:rPr lang="en-US" sz="2000" dirty="0" err="1" smtClean="0"/>
              <a:t>não</a:t>
            </a:r>
            <a:r>
              <a:rPr lang="en-US" sz="2000" dirty="0" smtClean="0"/>
              <a:t> </a:t>
            </a:r>
            <a:r>
              <a:rPr lang="en-US" sz="2000" dirty="0" err="1" smtClean="0"/>
              <a:t>pelo</a:t>
            </a:r>
            <a:r>
              <a:rPr lang="en-US" sz="2000" dirty="0" smtClean="0"/>
              <a:t> </a:t>
            </a:r>
            <a:r>
              <a:rPr lang="en-US" sz="2000" dirty="0" err="1" smtClean="0"/>
              <a:t>maior</a:t>
            </a:r>
            <a:r>
              <a:rPr lang="en-US" sz="2000" dirty="0" smtClean="0"/>
              <a:t> </a:t>
            </a:r>
            <a:r>
              <a:rPr lang="en-US" sz="2000" dirty="0" err="1" smtClean="0"/>
              <a:t>dinamismo</a:t>
            </a:r>
            <a:r>
              <a:rPr lang="en-US" sz="2000" dirty="0" smtClean="0"/>
              <a:t> da </a:t>
            </a:r>
            <a:r>
              <a:rPr lang="en-US" sz="2000" dirty="0" err="1" smtClean="0"/>
              <a:t>parcela</a:t>
            </a:r>
            <a:r>
              <a:rPr lang="en-US" sz="2000" dirty="0" smtClean="0"/>
              <a:t> dos </a:t>
            </a:r>
            <a:r>
              <a:rPr lang="en-US" sz="2000" dirty="0" err="1" smtClean="0"/>
              <a:t>serviços</a:t>
            </a:r>
            <a:r>
              <a:rPr lang="en-US" sz="2000" dirty="0" smtClean="0"/>
              <a:t> </a:t>
            </a:r>
            <a:r>
              <a:rPr lang="en-US" sz="2000" dirty="0" err="1" smtClean="0"/>
              <a:t>tributados</a:t>
            </a:r>
            <a:r>
              <a:rPr lang="en-US" sz="2000" dirty="0" smtClean="0"/>
              <a:t> </a:t>
            </a:r>
            <a:r>
              <a:rPr lang="en-US" sz="2000" dirty="0" err="1" smtClean="0"/>
              <a:t>pelo</a:t>
            </a:r>
            <a:r>
              <a:rPr lang="en-US" sz="2000" dirty="0" smtClean="0"/>
              <a:t> ISS.</a:t>
            </a:r>
          </a:p>
          <a:p>
            <a:pPr lvl="1"/>
            <a:r>
              <a:rPr lang="en-US" sz="2000" dirty="0" smtClean="0"/>
              <a:t>No </a:t>
            </a:r>
            <a:r>
              <a:rPr lang="en-US" sz="2000" dirty="0" err="1" smtClean="0"/>
              <a:t>período</a:t>
            </a:r>
            <a:r>
              <a:rPr lang="en-US" sz="2000" dirty="0" smtClean="0"/>
              <a:t> </a:t>
            </a:r>
            <a:r>
              <a:rPr lang="en-US" sz="2000" dirty="0" err="1" smtClean="0"/>
              <a:t>mais</a:t>
            </a:r>
            <a:r>
              <a:rPr lang="en-US" sz="2000" dirty="0" smtClean="0"/>
              <a:t> </a:t>
            </a:r>
            <a:r>
              <a:rPr lang="en-US" sz="2000" dirty="0" err="1" smtClean="0"/>
              <a:t>recente</a:t>
            </a:r>
            <a:r>
              <a:rPr lang="en-US" sz="2000" dirty="0" smtClean="0"/>
              <a:t>, o ISS </a:t>
            </a:r>
            <a:r>
              <a:rPr lang="en-US" sz="2000" dirty="0" err="1" smtClean="0"/>
              <a:t>já</a:t>
            </a:r>
            <a:r>
              <a:rPr lang="en-US" sz="2000" dirty="0" smtClean="0"/>
              <a:t> </a:t>
            </a:r>
            <a:r>
              <a:rPr lang="en-US" sz="2000" dirty="0" err="1" smtClean="0"/>
              <a:t>não</a:t>
            </a:r>
            <a:r>
              <a:rPr lang="en-US" sz="2000" dirty="0" smtClean="0"/>
              <a:t> </a:t>
            </a:r>
            <a:r>
              <a:rPr lang="en-US" sz="2000" dirty="0" err="1" smtClean="0"/>
              <a:t>está</a:t>
            </a:r>
            <a:r>
              <a:rPr lang="en-US" sz="2000" dirty="0" smtClean="0"/>
              <a:t> </a:t>
            </a:r>
            <a:r>
              <a:rPr lang="en-US" sz="2000" dirty="0" err="1" smtClean="0"/>
              <a:t>mais</a:t>
            </a:r>
            <a:r>
              <a:rPr lang="en-US" sz="2000" dirty="0" smtClean="0"/>
              <a:t> crescendo </a:t>
            </a:r>
            <a:r>
              <a:rPr lang="en-US" sz="2000" dirty="0" err="1" smtClean="0"/>
              <a:t>acima</a:t>
            </a:r>
            <a:r>
              <a:rPr lang="en-US" sz="2000" dirty="0" smtClean="0"/>
              <a:t> do ICMS, </a:t>
            </a:r>
            <a:r>
              <a:rPr lang="en-US" sz="2000" dirty="0" err="1" smtClean="0"/>
              <a:t>como</a:t>
            </a:r>
            <a:r>
              <a:rPr lang="en-US" sz="2000" dirty="0" smtClean="0"/>
              <a:t> </a:t>
            </a:r>
            <a:r>
              <a:rPr lang="en-US" sz="2000" dirty="0" err="1" smtClean="0"/>
              <a:t>mostra</a:t>
            </a:r>
            <a:r>
              <a:rPr lang="en-US" sz="2000" dirty="0" smtClean="0"/>
              <a:t> </a:t>
            </a:r>
            <a:r>
              <a:rPr lang="en-US" sz="2000" dirty="0" err="1" smtClean="0"/>
              <a:t>tabela</a:t>
            </a:r>
            <a:r>
              <a:rPr lang="en-US" sz="2000" dirty="0" smtClean="0"/>
              <a:t> </a:t>
            </a:r>
            <a:r>
              <a:rPr lang="en-US" sz="2000" dirty="0" err="1" smtClean="0"/>
              <a:t>abaixo</a:t>
            </a:r>
            <a:r>
              <a:rPr lang="en-US" sz="2000" dirty="0" smtClean="0"/>
              <a:t>, vide taxa annual </a:t>
            </a:r>
            <a:r>
              <a:rPr lang="en-US" sz="2000" dirty="0" err="1" smtClean="0"/>
              <a:t>média</a:t>
            </a:r>
            <a:r>
              <a:rPr lang="en-US" sz="2000" dirty="0" smtClean="0"/>
              <a:t> de </a:t>
            </a:r>
            <a:r>
              <a:rPr lang="en-US" sz="2000" dirty="0" err="1" smtClean="0"/>
              <a:t>crescimento</a:t>
            </a:r>
            <a:r>
              <a:rPr lang="en-US" sz="2000" dirty="0" smtClean="0"/>
              <a:t> entre 2012 e 2019.</a:t>
            </a:r>
          </a:p>
          <a:p>
            <a:pPr marL="914400" lvl="2" indent="0">
              <a:buNone/>
            </a:pPr>
            <a:endParaRPr lang="en-US" sz="16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527" y="4608862"/>
            <a:ext cx="8403759" cy="1851263"/>
          </a:xfrm>
          <a:prstGeom prst="rect">
            <a:avLst/>
          </a:prstGeom>
        </p:spPr>
      </p:pic>
      <p:sp>
        <p:nvSpPr>
          <p:cNvPr id="6" name="Frame 5"/>
          <p:cNvSpPr/>
          <p:nvPr/>
        </p:nvSpPr>
        <p:spPr>
          <a:xfrm>
            <a:off x="7549240" y="5350845"/>
            <a:ext cx="784893" cy="37099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Frame 6"/>
          <p:cNvSpPr/>
          <p:nvPr/>
        </p:nvSpPr>
        <p:spPr>
          <a:xfrm>
            <a:off x="7558930" y="6074005"/>
            <a:ext cx="784893" cy="37099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114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785</Words>
  <Application>Microsoft Macintosh PowerPoint</Application>
  <PresentationFormat>On-screen Show (4:3)</PresentationFormat>
  <Paragraphs>61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Impactos econômicos e federativos das propostas de reforma tributária  Estimativas atualizadas baseadas no Texto para Discussão n. 2530, do IPEA</vt:lpstr>
      <vt:lpstr>Introdução</vt:lpstr>
      <vt:lpstr>Situação atual</vt:lpstr>
      <vt:lpstr>Quem ganha e quem perde?</vt:lpstr>
      <vt:lpstr>PowerPoint Presentation</vt:lpstr>
      <vt:lpstr>Quem ganha e quem perde?</vt:lpstr>
      <vt:lpstr>Distorções do modelo federativo</vt:lpstr>
      <vt:lpstr>Impactos federativos PEC 45</vt:lpstr>
      <vt:lpstr>O ISS é o imposto do futuro?</vt:lpstr>
      <vt:lpstr>Bens ou serviços?</vt:lpstr>
      <vt:lpstr>E a justiça tributária?</vt:lpstr>
      <vt:lpstr>E a justiça tributária?</vt:lpstr>
      <vt:lpstr>Conclusão</vt:lpstr>
    </vt:vector>
  </TitlesOfParts>
  <Company>MADERO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Impactos redistributivos da reforma tributária  Estimativas atualizadas (TD 2530 – IPEA)</dc:title>
  <dc:creator>LARISSA LAKS</dc:creator>
  <cp:lastModifiedBy>LARISSA LAKS</cp:lastModifiedBy>
  <cp:revision>30</cp:revision>
  <dcterms:created xsi:type="dcterms:W3CDTF">2020-08-17T15:18:54Z</dcterms:created>
  <dcterms:modified xsi:type="dcterms:W3CDTF">2020-09-18T20:59:46Z</dcterms:modified>
</cp:coreProperties>
</file>