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y="6858000" cx="9144000"/>
  <p:notesSz cx="6797675" cy="992662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27" orient="horz"/>
        <p:guide pos="2141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2" y="2"/>
            <a:ext cx="2945239" cy="49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52438" y="2"/>
            <a:ext cx="2945239" cy="496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2" y="9430306"/>
            <a:ext cx="294523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52438" y="9430306"/>
            <a:ext cx="2945239" cy="49633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pt-BR" sz="12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p1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0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0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1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p11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2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2" name="Google Shape;192;p12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3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2" name="Google Shape;202;p13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4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2" name="Google Shape;212;p14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7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5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9" name="Google Shape;219;p15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2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3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4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4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5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p5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6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p6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8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8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9:notes"/>
          <p:cNvSpPr txBox="1"/>
          <p:nvPr>
            <p:ph idx="1" type="body"/>
          </p:nvPr>
        </p:nvSpPr>
        <p:spPr>
          <a:xfrm>
            <a:off x="905622" y="4714347"/>
            <a:ext cx="4986432" cy="446698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9:notes"/>
          <p:cNvSpPr/>
          <p:nvPr>
            <p:ph idx="2" type="sldImg"/>
          </p:nvPr>
        </p:nvSpPr>
        <p:spPr>
          <a:xfrm>
            <a:off x="919163" y="746125"/>
            <a:ext cx="4960937" cy="372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3" name="Google Shape;23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magem com Legenda" showMasterSp="0" type="picTx">
  <p:cSld name="PICTURE_WITH_CAPTION_TEXT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2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9" name="Google Shape;89;p12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0" name="Google Shape;90;p12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b="1" sz="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2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Calibri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2" name="Google Shape;92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2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95" name="Google Shape;95;p12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6" name="Google Shape;96;p12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2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l" type="vertTx">
  <p:cSld name="VERTICAL_TEXT"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13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1" name="Google Shape;10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texto verticais" type="vertTitleAndTx">
  <p:cSld name="VERTICAL_TITLE_AND_VERTICAL_TEXT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4"/>
          <p:cNvSpPr txBox="1"/>
          <p:nvPr>
            <p:ph type="title"/>
          </p:nvPr>
        </p:nvSpPr>
        <p:spPr>
          <a:xfrm rot="5400000">
            <a:off x="5052218" y="2491583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14"/>
          <p:cNvSpPr txBox="1"/>
          <p:nvPr>
            <p:ph idx="1" type="body"/>
          </p:nvPr>
        </p:nvSpPr>
        <p:spPr>
          <a:xfrm rot="5400000">
            <a:off x="861219" y="510383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ítulo e conteúdo" type="obj">
  <p:cSld name="OBJEC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4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ação" type="twoTxTwoObj">
  <p:cSld name="TWO_OBJECTS_WITH_TEXT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5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5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5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7" name="Google Shape;47;p5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5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lide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6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6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55" name="Google Shape;55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beçalho da Seção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7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7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Duas Partes de Conteúdo" type="twoObj">
  <p:cSld name="TWO_OBJECTS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8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8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8" name="Google Shape;68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omente título" type="titleOnly">
  <p:cSld name="TITLE_ONLY"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9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Em branco" type="blank">
  <p:cSld name="BLANK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nteúdo com Legenda" type="objTx">
  <p:cSld name="OBJECT_WITH_CAPTION_TEXT"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1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sz="26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1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11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indent="0" lvl="1" marL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indent="0" lvl="2" marL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indent="0" lvl="3" marL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indent="0" lvl="4" marL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indent="0" lvl="5" marL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indent="0" lvl="6" marL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indent="0" lvl="7" marL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indent="0" lvl="8" marL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3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1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Google Shape;12;p1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3" name="Google Shape;13;p1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alibri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alibri"/>
              <a:buChar char="•"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5" name="Google Shape;15;p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i="0" sz="1200" u="none" cap="none" strike="noStrike">
                <a:solidFill>
                  <a:srgbClr val="D0E9ED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grpSp>
        <p:nvGrpSpPr>
          <p:cNvPr id="17" name="Google Shape;17;p1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8" name="Google Shape;18;p1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19" name="Google Shape;19;p1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lt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3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30" name="Google Shape;30;p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alibri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2" name="Google Shape;32;p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sz="1200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33" name="Google Shape;33;p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1" sz="1200" u="none">
                <a:solidFill>
                  <a:srgbClr val="035C75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grpSp>
        <p:nvGrpSpPr>
          <p:cNvPr id="34" name="Google Shape;34;p3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5" name="Google Shape;35;p3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36" name="Google Shape;36;p3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24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significados.com.br/multidisciplinar/" TargetMode="External"/><Relationship Id="rId4" Type="http://schemas.openxmlformats.org/officeDocument/2006/relationships/hyperlink" Target="https://www.significados.com.br/multidisciplinar/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www.dicionarioinformal.com.br/multiprofissional/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nacoesunidas.org/comite-da-onu-sobre-pessoas-com-deficiencia-publica-nova-orientacao-legal/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1" Type="http://schemas.openxmlformats.org/officeDocument/2006/relationships/hyperlink" Target="http://www.planalto.gov.br/ccivil_03/_Ato2007-2010/2009/Decreto/D6949.htm" TargetMode="External"/><Relationship Id="rId10" Type="http://schemas.openxmlformats.org/officeDocument/2006/relationships/hyperlink" Target="http://www.planalto.gov.br/ccivil_03/_Ato2007-2010/2009/Decreto/D6949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planalto.gov.br/ccivil_03/Constituicao/Congresso/DLG/DLG-186-2008.htm" TargetMode="External"/><Relationship Id="rId4" Type="http://schemas.openxmlformats.org/officeDocument/2006/relationships/hyperlink" Target="http://www.planalto.gov.br/ccivil_03/Constituicao/Congresso/DLG/DLG-186-2008.htm" TargetMode="External"/><Relationship Id="rId9" Type="http://schemas.openxmlformats.org/officeDocument/2006/relationships/hyperlink" Target="http://www.planalto.gov.br/ccivil_03/_Ato2007-2010/2009/Decreto/D6949.htm" TargetMode="External"/><Relationship Id="rId5" Type="http://schemas.openxmlformats.org/officeDocument/2006/relationships/hyperlink" Target="http://www.planalto.gov.br/ccivil_03/Constituicao/Congresso/DLG/DLG-186-2008.htm" TargetMode="External"/><Relationship Id="rId6" Type="http://schemas.openxmlformats.org/officeDocument/2006/relationships/hyperlink" Target="http://www.planalto.gov.br/ccivil_03/Constituicao/Congresso/DLG/DLG-186-2008.htm" TargetMode="External"/><Relationship Id="rId7" Type="http://schemas.openxmlformats.org/officeDocument/2006/relationships/hyperlink" Target="http://www.planalto.gov.br/ccivil_03/Constituicao/Constituicao.htm#art5%C2%A73" TargetMode="External"/><Relationship Id="rId8" Type="http://schemas.openxmlformats.org/officeDocument/2006/relationships/hyperlink" Target="http://www.planalto.gov.br/ccivil_03/Constituicao/Constituicao.htm#art5%C2%A73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5"/>
          <p:cNvSpPr txBox="1"/>
          <p:nvPr>
            <p:ph type="ctrTitle"/>
          </p:nvPr>
        </p:nvSpPr>
        <p:spPr>
          <a:xfrm>
            <a:off x="714348" y="285728"/>
            <a:ext cx="8115328" cy="342902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lang="pt-BR" sz="3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t-BR" sz="36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AVALIAÇÃO BIOPSICOSSOCIAL – sob a ótica da Convenção Sobre as Pessoas com Deficiência e da Lei Brasileira de Inclusão</a:t>
            </a:r>
            <a:endParaRPr sz="36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5"/>
          <p:cNvSpPr txBox="1"/>
          <p:nvPr>
            <p:ph idx="1" type="subTitle"/>
          </p:nvPr>
        </p:nvSpPr>
        <p:spPr>
          <a:xfrm>
            <a:off x="428596" y="3929066"/>
            <a:ext cx="8182004" cy="2786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t/>
            </a:r>
            <a:endParaRPr b="1" sz="2400">
              <a:solidFill>
                <a:srgbClr val="FEFEF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b="1" lang="pt-BR" sz="24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Janilda Guimarães de Lima</a:t>
            </a:r>
            <a:endParaRPr/>
          </a:p>
          <a:p>
            <a:pPr indent="0" lvl="0" marL="0" rtl="0" algn="r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pt-BR" sz="24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Procuradora do Trabalho</a:t>
            </a:r>
            <a:endParaRPr sz="2400">
              <a:solidFill>
                <a:srgbClr val="FEFEF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lang="pt-BR" sz="24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Ministério Público do Trabalho</a:t>
            </a:r>
            <a:endParaRPr/>
          </a:p>
          <a:p>
            <a:pPr indent="0" lvl="0" marL="0" rtl="0" algn="r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rPr b="1" i="1" lang="pt-BR" sz="2400">
                <a:solidFill>
                  <a:srgbClr val="FEFEFE"/>
                </a:solidFill>
                <a:latin typeface="Calibri"/>
                <a:ea typeface="Calibri"/>
                <a:cs typeface="Calibri"/>
                <a:sym typeface="Calibri"/>
              </a:rPr>
              <a:t>janildaglima@gmail.com.br</a:t>
            </a:r>
            <a:endParaRPr/>
          </a:p>
        </p:txBody>
      </p:sp>
      <p:sp>
        <p:nvSpPr>
          <p:cNvPr id="116" name="Google Shape;116;p1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4"/>
          <p:cNvSpPr txBox="1"/>
          <p:nvPr>
            <p:ph type="title"/>
          </p:nvPr>
        </p:nvSpPr>
        <p:spPr>
          <a:xfrm>
            <a:off x="457200" y="620689"/>
            <a:ext cx="8229600" cy="64807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Calibri"/>
              <a:buNone/>
            </a:pPr>
            <a:r>
              <a:rPr b="1" lang="pt-BR" sz="2400"/>
              <a:t>2) </a:t>
            </a:r>
            <a:r>
              <a:rPr b="1" lang="pt-BR" sz="2400" u="sng"/>
              <a:t>Interpretação gramatical </a:t>
            </a:r>
            <a:r>
              <a:rPr b="1" lang="pt-BR" sz="2400"/>
              <a:t>do parágrafo único do art. 2º da LBI</a:t>
            </a:r>
            <a:endParaRPr sz="2400"/>
          </a:p>
        </p:txBody>
      </p:sp>
      <p:sp>
        <p:nvSpPr>
          <p:cNvPr id="178" name="Google Shape;178;p24"/>
          <p:cNvSpPr txBox="1"/>
          <p:nvPr>
            <p:ph idx="1" type="body"/>
          </p:nvPr>
        </p:nvSpPr>
        <p:spPr>
          <a:xfrm>
            <a:off x="457200" y="1268760"/>
            <a:ext cx="4040188" cy="79000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710"/>
              <a:buNone/>
            </a:pPr>
            <a:br>
              <a:rPr lang="pt-BR" sz="1800"/>
            </a:br>
            <a:r>
              <a:rPr lang="pt-BR" sz="2200"/>
              <a:t>Interpretação correta</a:t>
            </a:r>
            <a:endParaRPr sz="2200">
              <a:solidFill>
                <a:schemeClr val="dk1"/>
              </a:solidFill>
            </a:endParaRPr>
          </a:p>
          <a:p>
            <a:pPr indent="0" lvl="0" marL="0" rtl="0" algn="just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t/>
            </a:r>
            <a:endParaRPr sz="1800"/>
          </a:p>
        </p:txBody>
      </p:sp>
      <p:sp>
        <p:nvSpPr>
          <p:cNvPr id="179" name="Google Shape;179;p24"/>
          <p:cNvSpPr txBox="1"/>
          <p:nvPr>
            <p:ph idx="2" type="body"/>
          </p:nvPr>
        </p:nvSpPr>
        <p:spPr>
          <a:xfrm>
            <a:off x="4645025" y="1268760"/>
            <a:ext cx="4041775" cy="66796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25"/>
              <a:buNone/>
            </a:pPr>
            <a:br>
              <a:rPr lang="pt-BR" sz="1500"/>
            </a:br>
            <a:br>
              <a:rPr lang="pt-BR" sz="1500"/>
            </a:br>
            <a:r>
              <a:rPr lang="pt-BR" sz="2187"/>
              <a:t>Interpretação incorreta</a:t>
            </a:r>
            <a:endParaRPr sz="2187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SzPts val="1425"/>
              <a:buNone/>
            </a:pPr>
            <a:r>
              <a:t/>
            </a:r>
            <a:endParaRPr sz="1500"/>
          </a:p>
        </p:txBody>
      </p:sp>
      <p:sp>
        <p:nvSpPr>
          <p:cNvPr id="180" name="Google Shape;180;p24"/>
          <p:cNvSpPr txBox="1"/>
          <p:nvPr>
            <p:ph idx="3" type="body"/>
          </p:nvPr>
        </p:nvSpPr>
        <p:spPr>
          <a:xfrm>
            <a:off x="457200" y="2058765"/>
            <a:ext cx="4040188" cy="43015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67"/>
              <a:buChar char="⚫"/>
            </a:pPr>
            <a:r>
              <a:rPr lang="pt-BR" sz="1860"/>
              <a:t>§ 1º A avaliação da deficiência, </a:t>
            </a:r>
            <a:r>
              <a:rPr b="1" lang="pt-BR" sz="1860" u="sng"/>
              <a:t>quando necessária</a:t>
            </a:r>
            <a:r>
              <a:rPr lang="pt-BR" sz="1860"/>
              <a:t>, </a:t>
            </a:r>
            <a:r>
              <a:rPr b="1" lang="pt-BR" sz="1860"/>
              <a:t>será biopsicossocial</a:t>
            </a:r>
            <a:r>
              <a:rPr lang="pt-BR" sz="1860"/>
              <a:t>, realizada por equipe multiprofissional e interdisciplinar (...)</a:t>
            </a:r>
            <a:endParaRPr/>
          </a:p>
          <a:p>
            <a:pPr indent="-171465" lvl="0" marL="27432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20"/>
              <a:buNone/>
            </a:pPr>
            <a:r>
              <a:t/>
            </a:r>
            <a:endParaRPr sz="1704"/>
          </a:p>
          <a:p>
            <a:pPr indent="-274320" lvl="0" marL="27432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19"/>
              <a:buChar char="⚫"/>
            </a:pPr>
            <a:r>
              <a:rPr b="1" lang="pt-BR" sz="1704"/>
              <a:t>Oração</a:t>
            </a:r>
            <a:r>
              <a:rPr lang="pt-BR" sz="1704"/>
              <a:t> </a:t>
            </a:r>
            <a:r>
              <a:rPr b="1" lang="pt-BR" sz="1704" u="sng"/>
              <a:t>subordinada adverbial temporal</a:t>
            </a:r>
            <a:r>
              <a:rPr lang="pt-BR" sz="1704"/>
              <a:t>: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20"/>
              <a:buNone/>
            </a:pPr>
            <a:r>
              <a:t/>
            </a:r>
            <a:endParaRPr sz="1704"/>
          </a:p>
          <a:p>
            <a:pPr indent="0" lvl="0" marL="0" rtl="0" algn="ctr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19"/>
              <a:buNone/>
            </a:pPr>
            <a:r>
              <a:rPr lang="pt-BR" sz="1704"/>
              <a:t>Apresenta uma </a:t>
            </a:r>
            <a:r>
              <a:rPr b="1" lang="pt-BR" sz="1704"/>
              <a:t>circunstância</a:t>
            </a:r>
            <a:r>
              <a:rPr lang="pt-BR" sz="1704"/>
              <a:t> </a:t>
            </a:r>
            <a:r>
              <a:rPr b="1" lang="pt-BR" sz="1704"/>
              <a:t>de tempo</a:t>
            </a:r>
            <a:r>
              <a:rPr lang="pt-BR" sz="1704"/>
              <a:t> ao acontecimento da oração principal. </a:t>
            </a:r>
            <a:r>
              <a:rPr b="1" lang="pt-BR" sz="1704"/>
              <a:t>Pode ser iniciada </a:t>
            </a:r>
            <a:r>
              <a:rPr lang="pt-BR" sz="1704"/>
              <a:t>pelas seguintes </a:t>
            </a:r>
            <a:r>
              <a:rPr b="1" lang="pt-BR" sz="1704"/>
              <a:t>conjunções e locuções temporais: </a:t>
            </a:r>
            <a:r>
              <a:rPr b="1" lang="pt-BR" sz="1704" u="sng"/>
              <a:t>quando</a:t>
            </a:r>
            <a:r>
              <a:rPr lang="pt-BR" sz="1704"/>
              <a:t>, enquanto, agora que, logo que, desde que, assim que, tanto que, apenas, antes que, até que, sempre que, depois que, cada vez que, mal…</a:t>
            </a:r>
            <a:endParaRPr/>
          </a:p>
        </p:txBody>
      </p:sp>
      <p:sp>
        <p:nvSpPr>
          <p:cNvPr id="181" name="Google Shape;181;p24"/>
          <p:cNvSpPr txBox="1"/>
          <p:nvPr>
            <p:ph idx="4" type="body"/>
          </p:nvPr>
        </p:nvSpPr>
        <p:spPr>
          <a:xfrm>
            <a:off x="4645025" y="2132856"/>
            <a:ext cx="4041775" cy="43924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767"/>
              <a:buChar char="⚫"/>
            </a:pPr>
            <a:r>
              <a:rPr lang="pt-BR" sz="1860"/>
              <a:t>§ 1º A avaliação da deficiência, </a:t>
            </a:r>
            <a:r>
              <a:rPr b="1" lang="pt-BR" sz="1860" u="sng"/>
              <a:t>quando necessária</a:t>
            </a:r>
            <a:r>
              <a:rPr b="1" lang="pt-BR" sz="1860"/>
              <a:t> </a:t>
            </a:r>
            <a:r>
              <a:rPr lang="pt-BR" sz="1860"/>
              <a:t>(o </a:t>
            </a:r>
            <a:r>
              <a:rPr b="1" lang="pt-BR" sz="1860"/>
              <a:t>quando</a:t>
            </a:r>
            <a:r>
              <a:rPr lang="pt-BR" sz="1860"/>
              <a:t> está sendo interpretado como </a:t>
            </a:r>
            <a:r>
              <a:rPr b="1" lang="pt-BR" sz="1860" u="sng"/>
              <a:t>se</a:t>
            </a:r>
            <a:r>
              <a:rPr lang="pt-BR" sz="1860"/>
              <a:t>), será biopsicossocial, realizada por equipe multiprofissional e interdisciplinar (...)</a:t>
            </a:r>
            <a:endParaRPr/>
          </a:p>
          <a:p>
            <a:pPr indent="-171465" lvl="0" marL="27432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20"/>
              <a:buNone/>
            </a:pPr>
            <a:r>
              <a:t/>
            </a:r>
            <a:endParaRPr sz="1704"/>
          </a:p>
          <a:p>
            <a:pPr indent="-171465" lvl="0" marL="27432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20"/>
              <a:buNone/>
            </a:pPr>
            <a:r>
              <a:t/>
            </a:r>
            <a:endParaRPr sz="1704"/>
          </a:p>
          <a:p>
            <a:pPr indent="-274320" lvl="0" marL="27432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19"/>
              <a:buChar char="⚫"/>
            </a:pPr>
            <a:r>
              <a:rPr lang="pt-BR" sz="1704"/>
              <a:t>A interpretação que está sendo dada ao dispositivo pretende transformá-la, equivocadamente,  em </a:t>
            </a:r>
            <a:r>
              <a:rPr b="1" lang="pt-BR" sz="1704"/>
              <a:t>oração</a:t>
            </a:r>
            <a:r>
              <a:rPr lang="pt-BR" sz="1704"/>
              <a:t> </a:t>
            </a:r>
            <a:r>
              <a:rPr b="1" lang="pt-BR" sz="1704" u="sng"/>
              <a:t>subordinada adverbial condicional</a:t>
            </a:r>
            <a:r>
              <a:rPr b="1" lang="pt-BR" sz="1704"/>
              <a:t>: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20"/>
              <a:buNone/>
            </a:pPr>
            <a:r>
              <a:t/>
            </a:r>
            <a:endParaRPr sz="1704"/>
          </a:p>
          <a:p>
            <a:pPr indent="0" lvl="0" marL="0" rtl="0" algn="ctr">
              <a:lnSpc>
                <a:spcPct val="80000"/>
              </a:lnSpc>
              <a:spcBef>
                <a:spcPts val="341"/>
              </a:spcBef>
              <a:spcAft>
                <a:spcPts val="0"/>
              </a:spcAft>
              <a:buSzPts val="1619"/>
              <a:buNone/>
            </a:pPr>
            <a:r>
              <a:rPr lang="pt-BR" sz="1704"/>
              <a:t>Apresenta </a:t>
            </a:r>
            <a:r>
              <a:rPr b="1" lang="pt-BR" sz="1704"/>
              <a:t>condição para a realização ou não</a:t>
            </a:r>
            <a:r>
              <a:rPr lang="pt-BR" sz="1704"/>
              <a:t> de um acontecimento.</a:t>
            </a:r>
            <a:endParaRPr/>
          </a:p>
        </p:txBody>
      </p:sp>
      <p:sp>
        <p:nvSpPr>
          <p:cNvPr id="182" name="Google Shape;182;p2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5"/>
          <p:cNvSpPr txBox="1"/>
          <p:nvPr>
            <p:ph type="title"/>
          </p:nvPr>
        </p:nvSpPr>
        <p:spPr>
          <a:xfrm>
            <a:off x="457200" y="704088"/>
            <a:ext cx="8229600" cy="9967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80"/>
              <a:buFont typeface="Calibri"/>
              <a:buNone/>
            </a:pPr>
            <a:r>
              <a:rPr b="1" lang="pt-BR" sz="2880"/>
              <a:t>Convenção das ONU sobre os Direitos das Pessoas com Deficiência – CDPC</a:t>
            </a:r>
            <a:endParaRPr/>
          </a:p>
        </p:txBody>
      </p:sp>
      <p:sp>
        <p:nvSpPr>
          <p:cNvPr id="188" name="Google Shape;188;p25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61"/>
              <a:buChar char="⚫"/>
            </a:pPr>
            <a:r>
              <a:rPr lang="pt-BR" sz="2380"/>
              <a:t>Mudanças importantes trazidas pela Convenção para a proteção e promoção da </a:t>
            </a:r>
            <a:r>
              <a:rPr b="1" lang="pt-BR" sz="2380"/>
              <a:t>dignidade das pessoas com deficiência</a:t>
            </a:r>
            <a:r>
              <a:rPr lang="pt-BR" sz="2380"/>
              <a:t>: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SzPts val="2261"/>
              <a:buNone/>
            </a:pPr>
            <a:r>
              <a:t/>
            </a:r>
            <a:endParaRPr sz="2380"/>
          </a:p>
          <a:p>
            <a:pPr indent="0" lvl="0" marL="0" rtl="0" algn="just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SzPts val="2261"/>
              <a:buNone/>
            </a:pPr>
            <a:r>
              <a:rPr lang="pt-BR" sz="2380"/>
              <a:t>	a) trouxe um </a:t>
            </a:r>
            <a:r>
              <a:rPr b="1" lang="pt-BR" sz="2380"/>
              <a:t>novo conceito da deficiência</a:t>
            </a:r>
            <a:r>
              <a:rPr lang="pt-BR" sz="2380"/>
              <a:t>, construído sob o </a:t>
            </a:r>
            <a:r>
              <a:rPr b="1" lang="pt-BR" sz="2380"/>
              <a:t>paradigma da inclusão (modelo social) e </a:t>
            </a:r>
            <a:r>
              <a:rPr lang="pt-BR" sz="2380"/>
              <a:t>com </a:t>
            </a:r>
            <a:r>
              <a:rPr b="1" lang="pt-BR" sz="2380"/>
              <a:t>fundamento no conceito de saúde </a:t>
            </a:r>
            <a:r>
              <a:rPr lang="pt-BR" sz="2380"/>
              <a:t>adotado pela</a:t>
            </a:r>
            <a:r>
              <a:rPr b="1" lang="pt-BR" sz="2380"/>
              <a:t> OMS </a:t>
            </a:r>
            <a:r>
              <a:rPr lang="pt-BR" sz="2380"/>
              <a:t>(resultante da </a:t>
            </a:r>
            <a:r>
              <a:rPr b="1" lang="pt-BR" sz="2380"/>
              <a:t>dinâmica interação </a:t>
            </a:r>
            <a:r>
              <a:rPr lang="pt-BR" sz="2380"/>
              <a:t>dos fatores </a:t>
            </a:r>
            <a:r>
              <a:rPr b="1" lang="pt-BR" sz="2380"/>
              <a:t>físico, social e cultural</a:t>
            </a:r>
            <a:r>
              <a:rPr lang="pt-BR" sz="2380"/>
              <a:t>);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SzPts val="2261"/>
              <a:buNone/>
            </a:pPr>
            <a:r>
              <a:t/>
            </a:r>
            <a:endParaRPr sz="2380"/>
          </a:p>
          <a:p>
            <a:pPr indent="0" lvl="0" marL="0" rtl="0" algn="just">
              <a:lnSpc>
                <a:spcPct val="90000"/>
              </a:lnSpc>
              <a:spcBef>
                <a:spcPts val="476"/>
              </a:spcBef>
              <a:spcAft>
                <a:spcPts val="0"/>
              </a:spcAft>
              <a:buSzPts val="2261"/>
              <a:buNone/>
            </a:pPr>
            <a:r>
              <a:rPr lang="pt-BR" sz="2380"/>
              <a:t>	b) estabelece que os Estados Partes (sociedade) tem a </a:t>
            </a:r>
            <a:r>
              <a:rPr b="1" lang="pt-BR" sz="2380"/>
              <a:t>responsabilidade</a:t>
            </a:r>
            <a:r>
              <a:rPr lang="pt-BR" sz="2380"/>
              <a:t> pelo </a:t>
            </a:r>
            <a:r>
              <a:rPr b="1" lang="pt-BR" sz="2380"/>
              <a:t>reconhecimento e implementação dos direitos humanos e fundamentais</a:t>
            </a:r>
            <a:r>
              <a:rPr lang="pt-BR" sz="2380"/>
              <a:t> das pessoas com deficiência.</a:t>
            </a:r>
            <a:endParaRPr sz="2210"/>
          </a:p>
        </p:txBody>
      </p:sp>
      <p:sp>
        <p:nvSpPr>
          <p:cNvPr id="189" name="Google Shape;189;p2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6"/>
          <p:cNvSpPr txBox="1"/>
          <p:nvPr>
            <p:ph type="title"/>
          </p:nvPr>
        </p:nvSpPr>
        <p:spPr>
          <a:xfrm>
            <a:off x="457200" y="704088"/>
            <a:ext cx="8229600" cy="654843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40"/>
              <a:buFont typeface="Calibri"/>
              <a:buNone/>
            </a:pPr>
            <a:r>
              <a:rPr b="1" lang="pt-BR" sz="2340"/>
              <a:t>2) Interpretação racional – </a:t>
            </a:r>
            <a:r>
              <a:rPr b="1" i="1" lang="pt-BR" sz="2340"/>
              <a:t>mens legis </a:t>
            </a:r>
            <a:r>
              <a:rPr b="1" lang="pt-BR" sz="2340"/>
              <a:t>e </a:t>
            </a:r>
            <a:r>
              <a:rPr b="1" i="1" lang="pt-BR" sz="2340"/>
              <a:t>mens legislatoris </a:t>
            </a:r>
            <a:r>
              <a:rPr b="1" lang="pt-BR" sz="2340"/>
              <a:t>– </a:t>
            </a:r>
            <a:br>
              <a:rPr b="1" lang="pt-BR" sz="2340"/>
            </a:br>
            <a:r>
              <a:rPr b="1" lang="pt-BR" sz="2340"/>
              <a:t> parágrafo único do art. 2º da LBI</a:t>
            </a:r>
            <a:endParaRPr sz="2340"/>
          </a:p>
        </p:txBody>
      </p:sp>
      <p:sp>
        <p:nvSpPr>
          <p:cNvPr id="195" name="Google Shape;195;p26"/>
          <p:cNvSpPr txBox="1"/>
          <p:nvPr>
            <p:ph idx="1" type="body"/>
          </p:nvPr>
        </p:nvSpPr>
        <p:spPr>
          <a:xfrm>
            <a:off x="457200" y="1700808"/>
            <a:ext cx="4040188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pt-BR"/>
              <a:t>CDPD</a:t>
            </a:r>
            <a:endParaRPr/>
          </a:p>
        </p:txBody>
      </p:sp>
      <p:sp>
        <p:nvSpPr>
          <p:cNvPr id="196" name="Google Shape;196;p26"/>
          <p:cNvSpPr txBox="1"/>
          <p:nvPr>
            <p:ph idx="2" type="body"/>
          </p:nvPr>
        </p:nvSpPr>
        <p:spPr>
          <a:xfrm>
            <a:off x="4645025" y="1700809"/>
            <a:ext cx="4041775" cy="65484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pt-BR"/>
              <a:t>LBI</a:t>
            </a:r>
            <a:endParaRPr/>
          </a:p>
        </p:txBody>
      </p:sp>
      <p:sp>
        <p:nvSpPr>
          <p:cNvPr id="197" name="Google Shape;197;p26"/>
          <p:cNvSpPr txBox="1"/>
          <p:nvPr>
            <p:ph idx="3" type="body"/>
          </p:nvPr>
        </p:nvSpPr>
        <p:spPr>
          <a:xfrm>
            <a:off x="457200" y="2514600"/>
            <a:ext cx="4040188" cy="39387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74320" lvl="0" marL="27432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9"/>
              <a:buChar char="⚫"/>
            </a:pPr>
            <a:r>
              <a:rPr b="1" lang="pt-BR" sz="2220"/>
              <a:t>“Art. 1º Pessoas com deficiência</a:t>
            </a:r>
            <a:r>
              <a:rPr lang="pt-BR" sz="2220"/>
              <a:t> são aquelas que </a:t>
            </a:r>
            <a:r>
              <a:rPr b="1" lang="pt-BR" sz="2220"/>
              <a:t>têm </a:t>
            </a:r>
            <a:r>
              <a:rPr b="1" lang="pt-BR" sz="2220" u="sng">
                <a:solidFill>
                  <a:srgbClr val="089CA2"/>
                </a:solidFill>
              </a:rPr>
              <a:t>impedimentos</a:t>
            </a:r>
            <a:r>
              <a:rPr b="1" lang="pt-BR" sz="2220" u="sng"/>
              <a:t> de longo </a:t>
            </a:r>
            <a:r>
              <a:rPr b="1" lang="pt-BR" sz="2220"/>
              <a:t>prazo</a:t>
            </a:r>
            <a:r>
              <a:rPr lang="pt-BR" sz="2220"/>
              <a:t> de natureza física, mental, intelectual ou sensorial, </a:t>
            </a:r>
            <a:r>
              <a:rPr b="1" lang="pt-BR" sz="2220"/>
              <a:t>os quais</a:t>
            </a:r>
            <a:r>
              <a:rPr lang="pt-BR" sz="2220"/>
              <a:t>, </a:t>
            </a:r>
            <a:r>
              <a:rPr b="1" lang="pt-BR" sz="2775" u="sng"/>
              <a:t>em </a:t>
            </a:r>
            <a:r>
              <a:rPr b="1" lang="pt-BR" sz="2775" u="sng">
                <a:solidFill>
                  <a:srgbClr val="089CA2"/>
                </a:solidFill>
              </a:rPr>
              <a:t>interação</a:t>
            </a:r>
            <a:r>
              <a:rPr b="1" lang="pt-BR" sz="2220"/>
              <a:t> </a:t>
            </a:r>
            <a:r>
              <a:rPr b="1" lang="pt-BR" sz="2220" u="sng"/>
              <a:t>com</a:t>
            </a:r>
            <a:r>
              <a:rPr b="1" lang="pt-BR" sz="2220"/>
              <a:t> diversas </a:t>
            </a:r>
            <a:r>
              <a:rPr b="1" lang="pt-BR" sz="2220" u="sng"/>
              <a:t>barreiras</a:t>
            </a:r>
            <a:r>
              <a:rPr lang="pt-BR" sz="2220"/>
              <a:t>, </a:t>
            </a:r>
            <a:r>
              <a:rPr b="1" lang="pt-BR" sz="2220"/>
              <a:t>podem </a:t>
            </a:r>
            <a:r>
              <a:rPr b="1" lang="pt-BR" sz="2220" u="sng">
                <a:solidFill>
                  <a:srgbClr val="089CA2"/>
                </a:solidFill>
              </a:rPr>
              <a:t>obstruir</a:t>
            </a:r>
            <a:r>
              <a:rPr b="1" lang="pt-BR" sz="2220"/>
              <a:t> </a:t>
            </a:r>
            <a:r>
              <a:rPr lang="pt-BR" sz="2220"/>
              <a:t>sua </a:t>
            </a:r>
            <a:r>
              <a:rPr b="1" lang="pt-BR" sz="2220" u="sng"/>
              <a:t>participação plena e efetiva na sociedade</a:t>
            </a:r>
            <a:r>
              <a:rPr b="1" lang="pt-BR" sz="2220"/>
              <a:t> </a:t>
            </a:r>
            <a:r>
              <a:rPr lang="pt-BR" sz="2220"/>
              <a:t>em igualdades de condições com as demais pessoas;”</a:t>
            </a:r>
            <a:endParaRPr sz="2035"/>
          </a:p>
        </p:txBody>
      </p:sp>
      <p:sp>
        <p:nvSpPr>
          <p:cNvPr id="198" name="Google Shape;198;p26"/>
          <p:cNvSpPr txBox="1"/>
          <p:nvPr>
            <p:ph idx="4" type="body"/>
          </p:nvPr>
        </p:nvSpPr>
        <p:spPr>
          <a:xfrm>
            <a:off x="4716016" y="2514600"/>
            <a:ext cx="3970784" cy="39387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-274320" lvl="0" marL="27432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9"/>
              <a:buChar char="⚫"/>
            </a:pPr>
            <a:r>
              <a:rPr b="1" lang="pt-BR" sz="2220"/>
              <a:t>“</a:t>
            </a:r>
            <a:r>
              <a:rPr lang="pt-BR" sz="2220"/>
              <a:t>Art. 2º Considera-se </a:t>
            </a:r>
            <a:r>
              <a:rPr b="1" lang="pt-BR" sz="2220"/>
              <a:t>pessoa com deficiência </a:t>
            </a:r>
            <a:r>
              <a:rPr lang="pt-BR" sz="2220"/>
              <a:t>aquela que </a:t>
            </a:r>
            <a:r>
              <a:rPr b="1" lang="pt-BR" sz="2220"/>
              <a:t>tem </a:t>
            </a:r>
            <a:r>
              <a:rPr b="1" lang="pt-BR" sz="2220" u="sng">
                <a:solidFill>
                  <a:srgbClr val="089CA2"/>
                </a:solidFill>
              </a:rPr>
              <a:t>impedimento</a:t>
            </a:r>
            <a:r>
              <a:rPr b="1" lang="pt-BR" sz="2220" u="sng"/>
              <a:t> de longo </a:t>
            </a:r>
            <a:r>
              <a:rPr b="1" lang="pt-BR" sz="2220"/>
              <a:t>prazo</a:t>
            </a:r>
            <a:r>
              <a:rPr lang="pt-BR" sz="2220"/>
              <a:t> de natureza física, mental, intelectual ou sensorial, </a:t>
            </a:r>
            <a:r>
              <a:rPr b="1" lang="pt-BR" sz="2220"/>
              <a:t>o qual</a:t>
            </a:r>
            <a:r>
              <a:rPr lang="pt-BR" sz="2220"/>
              <a:t>, </a:t>
            </a:r>
            <a:r>
              <a:rPr b="1" lang="pt-BR" sz="2775" u="sng"/>
              <a:t>em </a:t>
            </a:r>
            <a:r>
              <a:rPr b="1" lang="pt-BR" sz="2775" u="sng">
                <a:solidFill>
                  <a:srgbClr val="089CA2"/>
                </a:solidFill>
              </a:rPr>
              <a:t>interação</a:t>
            </a:r>
            <a:r>
              <a:rPr b="1" lang="pt-BR" sz="2220"/>
              <a:t> </a:t>
            </a:r>
            <a:r>
              <a:rPr b="1" lang="pt-BR" sz="2220" u="sng"/>
              <a:t>com</a:t>
            </a:r>
            <a:r>
              <a:rPr b="1" lang="pt-BR" sz="2220"/>
              <a:t> uma ou mais </a:t>
            </a:r>
            <a:r>
              <a:rPr b="1" lang="pt-BR" sz="2220" u="sng"/>
              <a:t>barreiras</a:t>
            </a:r>
            <a:r>
              <a:rPr lang="pt-BR" sz="2220"/>
              <a:t>, </a:t>
            </a:r>
            <a:r>
              <a:rPr b="1" lang="pt-BR" sz="2220"/>
              <a:t>pode </a:t>
            </a:r>
            <a:r>
              <a:rPr b="1" lang="pt-BR" sz="2220" u="sng">
                <a:solidFill>
                  <a:srgbClr val="089CA2"/>
                </a:solidFill>
              </a:rPr>
              <a:t>obstruir</a:t>
            </a:r>
            <a:r>
              <a:rPr b="1" lang="pt-BR" sz="2220" u="sng"/>
              <a:t> sua participação plena e efetiva na sociedade</a:t>
            </a:r>
            <a:r>
              <a:rPr b="1" lang="pt-BR" sz="2220"/>
              <a:t> </a:t>
            </a:r>
            <a:r>
              <a:rPr lang="pt-BR" sz="2220"/>
              <a:t>em igualdade de condições com as demais pessoas.”</a:t>
            </a:r>
            <a:endParaRPr sz="2035"/>
          </a:p>
        </p:txBody>
      </p:sp>
      <p:sp>
        <p:nvSpPr>
          <p:cNvPr id="199" name="Google Shape;199;p2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7"/>
          <p:cNvSpPr txBox="1"/>
          <p:nvPr>
            <p:ph type="title"/>
          </p:nvPr>
        </p:nvSpPr>
        <p:spPr>
          <a:xfrm>
            <a:off x="457200" y="704088"/>
            <a:ext cx="8229600" cy="56355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pt-BR" sz="4500"/>
              <a:t>Novo conceito de deficiência</a:t>
            </a:r>
            <a:endParaRPr/>
          </a:p>
        </p:txBody>
      </p:sp>
      <p:sp>
        <p:nvSpPr>
          <p:cNvPr id="205" name="Google Shape;205;p27"/>
          <p:cNvSpPr txBox="1"/>
          <p:nvPr>
            <p:ph idx="1" type="body"/>
          </p:nvPr>
        </p:nvSpPr>
        <p:spPr>
          <a:xfrm>
            <a:off x="457200" y="1124745"/>
            <a:ext cx="4040188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pt-BR" u="sng">
                <a:solidFill>
                  <a:srgbClr val="105964"/>
                </a:solidFill>
              </a:rPr>
              <a:t>Paradigma da integração</a:t>
            </a:r>
            <a:endParaRPr u="sng">
              <a:solidFill>
                <a:srgbClr val="105964"/>
              </a:solidFill>
            </a:endParaRPr>
          </a:p>
        </p:txBody>
      </p:sp>
      <p:sp>
        <p:nvSpPr>
          <p:cNvPr id="206" name="Google Shape;206;p27"/>
          <p:cNvSpPr txBox="1"/>
          <p:nvPr>
            <p:ph idx="2" type="body"/>
          </p:nvPr>
        </p:nvSpPr>
        <p:spPr>
          <a:xfrm>
            <a:off x="4645025" y="1124745"/>
            <a:ext cx="4041775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pt-BR" u="sng">
                <a:solidFill>
                  <a:srgbClr val="02485C"/>
                </a:solidFill>
              </a:rPr>
              <a:t>Paradigma da inclusão</a:t>
            </a:r>
            <a:endParaRPr/>
          </a:p>
        </p:txBody>
      </p:sp>
      <p:sp>
        <p:nvSpPr>
          <p:cNvPr id="207" name="Google Shape;207;p27"/>
          <p:cNvSpPr txBox="1"/>
          <p:nvPr>
            <p:ph idx="3" type="body"/>
          </p:nvPr>
        </p:nvSpPr>
        <p:spPr>
          <a:xfrm>
            <a:off x="457200" y="1772816"/>
            <a:ext cx="4040188" cy="4587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rtl="0" algn="l">
              <a:lnSpc>
                <a:spcPct val="70000"/>
              </a:lnSpc>
              <a:spcBef>
                <a:spcPts val="0"/>
              </a:spcBef>
              <a:spcAft>
                <a:spcPts val="0"/>
              </a:spcAft>
              <a:buSzPts val="618"/>
              <a:buNone/>
            </a:pPr>
            <a:r>
              <a:t/>
            </a:r>
            <a:endParaRPr sz="650"/>
          </a:p>
          <a:p>
            <a:pPr indent="0" lvl="0" marL="0" rtl="0" algn="just">
              <a:lnSpc>
                <a:spcPct val="70000"/>
              </a:lnSpc>
              <a:spcBef>
                <a:spcPts val="130"/>
              </a:spcBef>
              <a:spcAft>
                <a:spcPts val="0"/>
              </a:spcAft>
              <a:buSzPts val="618"/>
              <a:buNone/>
            </a:pPr>
            <a:r>
              <a:t/>
            </a:r>
            <a:endParaRPr sz="65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rPr lang="pt-BR" sz="1600"/>
              <a:t>a) O </a:t>
            </a:r>
            <a:r>
              <a:rPr b="1" lang="pt-BR" sz="1600"/>
              <a:t>foco</a:t>
            </a:r>
            <a:r>
              <a:rPr lang="pt-BR" sz="1600"/>
              <a:t> está na </a:t>
            </a:r>
            <a:r>
              <a:rPr b="1" lang="pt-BR" sz="1600"/>
              <a:t>pessoa</a:t>
            </a:r>
            <a:r>
              <a:rPr lang="pt-BR" sz="1600"/>
              <a:t> com deficiência;</a:t>
            </a:r>
            <a:endParaRPr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rPr lang="pt-BR" sz="1600"/>
              <a:t>b) Baseado no </a:t>
            </a:r>
            <a:r>
              <a:rPr b="1" lang="pt-BR" sz="1600"/>
              <a:t>Modelo Médico </a:t>
            </a:r>
            <a:r>
              <a:rPr lang="pt-BR" sz="1600"/>
              <a:t>da deficiência, mecanicista;</a:t>
            </a:r>
            <a:endParaRPr sz="1600"/>
          </a:p>
          <a:p>
            <a:pPr indent="-177800" lvl="0" marL="27432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Font typeface="Calibri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rPr lang="pt-BR" sz="1600"/>
              <a:t>c) O </a:t>
            </a:r>
            <a:r>
              <a:rPr b="1" lang="pt-BR" sz="1600"/>
              <a:t>conceito</a:t>
            </a:r>
            <a:r>
              <a:rPr lang="pt-BR" sz="1600"/>
              <a:t> é </a:t>
            </a:r>
            <a:r>
              <a:rPr b="1" lang="pt-BR" sz="1600"/>
              <a:t>determinado </a:t>
            </a:r>
            <a:r>
              <a:rPr lang="pt-BR" sz="1600"/>
              <a:t>com</a:t>
            </a:r>
            <a:r>
              <a:rPr b="1" lang="pt-BR" sz="1600"/>
              <a:t> base nos impedimentos/limitações </a:t>
            </a:r>
            <a:r>
              <a:rPr lang="pt-BR" sz="1600"/>
              <a:t>que a pessoa tenha;</a:t>
            </a:r>
            <a:endParaRPr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rPr lang="pt-BR" sz="1600"/>
              <a:t>d) O </a:t>
            </a:r>
            <a:r>
              <a:rPr b="1" lang="pt-BR" sz="1600"/>
              <a:t>reconhecimento da deficiência </a:t>
            </a:r>
            <a:r>
              <a:rPr lang="pt-BR" sz="1600"/>
              <a:t>é feito a </a:t>
            </a:r>
            <a:r>
              <a:rPr b="1" lang="pt-BR" sz="1600"/>
              <a:t>partir da análise </a:t>
            </a:r>
            <a:r>
              <a:rPr lang="pt-BR" sz="1600"/>
              <a:t>de um </a:t>
            </a:r>
            <a:r>
              <a:rPr b="1" lang="pt-BR" sz="1600"/>
              <a:t>único</a:t>
            </a:r>
            <a:r>
              <a:rPr lang="pt-BR" sz="1600"/>
              <a:t> ramo </a:t>
            </a:r>
            <a:r>
              <a:rPr b="1" lang="pt-BR" sz="1600"/>
              <a:t>profissional, </a:t>
            </a:r>
            <a:r>
              <a:rPr b="1" lang="pt-BR" sz="1600" u="sng"/>
              <a:t>o médico</a:t>
            </a:r>
            <a:r>
              <a:rPr b="1" lang="pt-BR" sz="1600"/>
              <a:t>, privilegiando a visão organicista e limitada</a:t>
            </a:r>
            <a:r>
              <a:rPr lang="pt-BR" sz="1600"/>
              <a:t>;</a:t>
            </a:r>
            <a:endParaRPr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rPr lang="pt-BR" sz="1600"/>
              <a:t>e) Baseado na concepção de que </a:t>
            </a:r>
            <a:r>
              <a:rPr b="1" lang="pt-BR" sz="1600"/>
              <a:t>SAÚDE é</a:t>
            </a:r>
            <a:r>
              <a:rPr lang="pt-BR" sz="1600"/>
              <a:t> </a:t>
            </a:r>
            <a:r>
              <a:rPr b="1" lang="pt-BR" sz="1600"/>
              <a:t>mera ausência de doença</a:t>
            </a:r>
            <a:r>
              <a:rPr lang="pt-BR" sz="1600"/>
              <a:t> e que, como numa máquina, se uma das peças se ”avaria”, há que se centrar na sua reparação.</a:t>
            </a:r>
            <a:endParaRPr sz="1600"/>
          </a:p>
          <a:p>
            <a:pPr indent="0" lvl="0" marL="0" rtl="0" algn="just">
              <a:lnSpc>
                <a:spcPct val="70000"/>
              </a:lnSpc>
              <a:spcBef>
                <a:spcPts val="320"/>
              </a:spcBef>
              <a:spcAft>
                <a:spcPts val="0"/>
              </a:spcAft>
              <a:buSzPts val="1520"/>
              <a:buNone/>
            </a:pPr>
            <a:r>
              <a:t/>
            </a:r>
            <a:endParaRPr sz="1600"/>
          </a:p>
          <a:p>
            <a:pPr indent="-241141" lvl="0" marL="274320" rtl="0" algn="l">
              <a:lnSpc>
                <a:spcPct val="80000"/>
              </a:lnSpc>
              <a:spcBef>
                <a:spcPts val="11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550"/>
          </a:p>
        </p:txBody>
      </p:sp>
      <p:sp>
        <p:nvSpPr>
          <p:cNvPr id="208" name="Google Shape;208;p27"/>
          <p:cNvSpPr txBox="1"/>
          <p:nvPr>
            <p:ph idx="4" type="body"/>
          </p:nvPr>
        </p:nvSpPr>
        <p:spPr>
          <a:xfrm>
            <a:off x="4645025" y="1772816"/>
            <a:ext cx="4041775" cy="45875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Autofit/>
          </a:bodyPr>
          <a:lstStyle/>
          <a:p>
            <a:pPr indent="0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EFFAFC"/>
              </a:buClr>
              <a:buSzPts val="618"/>
              <a:buNone/>
            </a:pPr>
            <a:r>
              <a:t/>
            </a:r>
            <a:endParaRPr sz="650"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rPr lang="pt-BR" sz="1500"/>
              <a:t>a) O </a:t>
            </a:r>
            <a:r>
              <a:rPr b="1" lang="pt-BR" sz="1500"/>
              <a:t>foco está na sociedade</a:t>
            </a:r>
            <a:r>
              <a:rPr lang="pt-BR" sz="1500"/>
              <a:t>, que </a:t>
            </a:r>
            <a:r>
              <a:rPr b="1" lang="pt-BR" sz="1500"/>
              <a:t>causa ou agrava a deficiência </a:t>
            </a:r>
            <a:r>
              <a:rPr lang="pt-BR" sz="1500"/>
              <a:t>através de suas barreiras existentes na cultura e nas estruturas social/econômica;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t/>
            </a:r>
            <a:endParaRPr sz="1500"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rPr lang="pt-BR" sz="1500"/>
              <a:t>b) Baseado no </a:t>
            </a:r>
            <a:r>
              <a:rPr b="1" lang="pt-BR" sz="1500"/>
              <a:t>Modelo Social </a:t>
            </a:r>
            <a:r>
              <a:rPr lang="pt-BR" sz="1500"/>
              <a:t>da deficiência; 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t/>
            </a:r>
            <a:endParaRPr sz="1500"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rPr lang="pt-BR" sz="1500"/>
              <a:t>c) O </a:t>
            </a:r>
            <a:r>
              <a:rPr b="1" lang="pt-BR" sz="1500"/>
              <a:t>conceito é construído </a:t>
            </a:r>
            <a:r>
              <a:rPr lang="pt-BR" sz="1500"/>
              <a:t>a partir </a:t>
            </a:r>
            <a:r>
              <a:rPr b="1" lang="pt-BR" sz="1500"/>
              <a:t>da interação dinâmica </a:t>
            </a:r>
            <a:r>
              <a:rPr lang="pt-BR" sz="1500"/>
              <a:t>entre </a:t>
            </a:r>
            <a:r>
              <a:rPr b="1" lang="pt-BR" sz="1500"/>
              <a:t>os impedimentos </a:t>
            </a:r>
            <a:r>
              <a:rPr lang="pt-BR" sz="1500"/>
              <a:t>da pessoa </a:t>
            </a:r>
            <a:r>
              <a:rPr b="1" lang="pt-BR" sz="1500"/>
              <a:t>e as barreiras </a:t>
            </a:r>
            <a:r>
              <a:rPr lang="pt-BR" sz="1500"/>
              <a:t>do ambiente, partindo do ambiente e não dos impedimentos</a:t>
            </a:r>
            <a:r>
              <a:rPr b="1" lang="pt-BR" sz="1500"/>
              <a:t>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t/>
            </a:r>
            <a:endParaRPr b="1" sz="1500"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rPr lang="pt-BR" sz="1500"/>
              <a:t>d)  O </a:t>
            </a:r>
            <a:r>
              <a:rPr b="1" lang="pt-BR" sz="1500"/>
              <a:t>reconhecimento da deficiência </a:t>
            </a:r>
            <a:r>
              <a:rPr lang="pt-BR" sz="1500"/>
              <a:t>é feito a partir de </a:t>
            </a:r>
            <a:r>
              <a:rPr b="1" lang="pt-BR" sz="1500"/>
              <a:t>um olhar multifatorial </a:t>
            </a:r>
            <a:r>
              <a:rPr lang="pt-BR" sz="1500"/>
              <a:t>e </a:t>
            </a:r>
            <a:r>
              <a:rPr b="1" lang="pt-BR" sz="1500"/>
              <a:t>da integração </a:t>
            </a:r>
            <a:r>
              <a:rPr lang="pt-BR" sz="1500"/>
              <a:t>de </a:t>
            </a:r>
            <a:r>
              <a:rPr b="1" lang="pt-BR" sz="1500"/>
              <a:t>múltiplas perspectivas (interrelacional) </a:t>
            </a:r>
            <a:r>
              <a:rPr lang="pt-BR" sz="1500"/>
              <a:t>por </a:t>
            </a:r>
            <a:r>
              <a:rPr b="1" lang="pt-BR" sz="1500"/>
              <a:t>equipe multidisciplinar/multiprofissional, privilegiando sistêmica</a:t>
            </a:r>
            <a:r>
              <a:rPr lang="pt-BR" sz="1500"/>
              <a:t>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t/>
            </a:r>
            <a:endParaRPr sz="1500"/>
          </a:p>
          <a:p>
            <a:pPr indent="0" lvl="0" marL="0" rtl="0" algn="just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EFFAFC"/>
              </a:buClr>
              <a:buSzPts val="1425"/>
              <a:buNone/>
            </a:pPr>
            <a:r>
              <a:rPr lang="pt-BR" sz="1500"/>
              <a:t> e) Baseado na definição SAÚDE (Organização Mundial de Saúde - OMS): </a:t>
            </a:r>
            <a:r>
              <a:rPr b="1" lang="pt-BR" sz="1500"/>
              <a:t>“</a:t>
            </a:r>
            <a:r>
              <a:rPr lang="pt-BR" sz="1500"/>
              <a:t>A</a:t>
            </a:r>
            <a:r>
              <a:rPr b="1" lang="pt-BR" sz="1500"/>
              <a:t> saúde é </a:t>
            </a:r>
            <a:r>
              <a:rPr lang="pt-BR" sz="1500"/>
              <a:t>um</a:t>
            </a:r>
            <a:r>
              <a:rPr b="1" lang="pt-BR" sz="1500"/>
              <a:t> estado de </a:t>
            </a:r>
            <a:r>
              <a:rPr lang="pt-BR" sz="1500"/>
              <a:t>completo</a:t>
            </a:r>
            <a:r>
              <a:rPr b="1" lang="pt-BR" sz="1500"/>
              <a:t> bem estar (equilíbrio) físico, mental e social, e </a:t>
            </a:r>
            <a:r>
              <a:rPr lang="pt-BR" sz="1500"/>
              <a:t>não meramente a ausência de doenças ou enfermidades.” </a:t>
            </a:r>
            <a:r>
              <a:rPr b="1" lang="pt-BR" sz="1500"/>
              <a:t>A saúde é contextualizada – princípio da integralidade e complexidade</a:t>
            </a:r>
            <a:r>
              <a:rPr lang="pt-BR" sz="1500"/>
              <a:t>.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230"/>
              </a:spcBef>
              <a:spcAft>
                <a:spcPts val="0"/>
              </a:spcAft>
              <a:buClr>
                <a:srgbClr val="EFFAFC"/>
              </a:buClr>
              <a:buSzPts val="1093"/>
              <a:buNone/>
            </a:pPr>
            <a:r>
              <a:t/>
            </a:r>
            <a:endParaRPr sz="1150"/>
          </a:p>
          <a:p>
            <a:pPr indent="-241141" lvl="0" marL="274320" rtl="0" algn="l">
              <a:lnSpc>
                <a:spcPct val="80000"/>
              </a:lnSpc>
              <a:spcBef>
                <a:spcPts val="110"/>
              </a:spcBef>
              <a:spcAft>
                <a:spcPts val="0"/>
              </a:spcAft>
              <a:buSzPts val="523"/>
              <a:buNone/>
            </a:pPr>
            <a:r>
              <a:t/>
            </a:r>
            <a:endParaRPr sz="550"/>
          </a:p>
        </p:txBody>
      </p:sp>
      <p:sp>
        <p:nvSpPr>
          <p:cNvPr id="209" name="Google Shape;209;p2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8"/>
          <p:cNvSpPr txBox="1"/>
          <p:nvPr>
            <p:ph type="title"/>
          </p:nvPr>
        </p:nvSpPr>
        <p:spPr>
          <a:xfrm>
            <a:off x="457200" y="704088"/>
            <a:ext cx="8229600" cy="7086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pt-BR" sz="4000"/>
              <a:t>Significado de MULTIDISCIPLINAR</a:t>
            </a:r>
            <a:endParaRPr/>
          </a:p>
        </p:txBody>
      </p:sp>
      <p:sp>
        <p:nvSpPr>
          <p:cNvPr id="215" name="Google Shape;215;p28"/>
          <p:cNvSpPr txBox="1"/>
          <p:nvPr>
            <p:ph idx="1" type="body"/>
          </p:nvPr>
        </p:nvSpPr>
        <p:spPr>
          <a:xfrm>
            <a:off x="457200" y="1772816"/>
            <a:ext cx="8229600" cy="455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1710"/>
              <a:buChar char="⚫"/>
            </a:pPr>
            <a:r>
              <a:rPr lang="pt-BR" sz="1800"/>
              <a:t>Significado de Multidisciplinar – multidisciplinar </a:t>
            </a:r>
            <a:r>
              <a:rPr b="1" lang="pt-BR" sz="1800"/>
              <a:t>significa reunir várias disciplinas </a:t>
            </a:r>
            <a:r>
              <a:rPr lang="pt-BR" sz="1800"/>
              <a:t>em </a:t>
            </a:r>
            <a:r>
              <a:rPr b="1" lang="pt-BR" sz="1800"/>
              <a:t>busca</a:t>
            </a:r>
            <a:r>
              <a:rPr lang="pt-BR" sz="1800"/>
              <a:t> de um </a:t>
            </a:r>
            <a:r>
              <a:rPr b="1" lang="pt-BR" sz="1800"/>
              <a:t>objetivo final;</a:t>
            </a:r>
            <a:endParaRPr/>
          </a:p>
          <a:p>
            <a:pPr indent="-165735" lvl="0" marL="274320" rtl="0" algn="just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t/>
            </a:r>
            <a:endParaRPr sz="1800"/>
          </a:p>
          <a:p>
            <a:pPr indent="-274320" lvl="0" marL="274320" rtl="0" algn="just">
              <a:spcBef>
                <a:spcPts val="360"/>
              </a:spcBef>
              <a:spcAft>
                <a:spcPts val="0"/>
              </a:spcAft>
              <a:buSzPts val="1710"/>
              <a:buChar char="⚫"/>
            </a:pPr>
            <a:r>
              <a:rPr b="1" lang="pt-BR" sz="1800"/>
              <a:t>Multi</a:t>
            </a:r>
            <a:r>
              <a:rPr lang="pt-BR" sz="1800"/>
              <a:t>, é uma palavra de origem latina (</a:t>
            </a:r>
            <a:r>
              <a:rPr i="1" lang="pt-BR" sz="1800"/>
              <a:t>multus</a:t>
            </a:r>
            <a:r>
              <a:rPr lang="pt-BR" sz="1800"/>
              <a:t>), que significa múltiplo, ou seja, aquilo que </a:t>
            </a:r>
            <a:r>
              <a:rPr b="1" lang="pt-BR" sz="1800"/>
              <a:t>abrange muitos fatores</a:t>
            </a:r>
            <a:r>
              <a:rPr lang="pt-BR" sz="1800"/>
              <a:t>;</a:t>
            </a:r>
            <a:endParaRPr/>
          </a:p>
          <a:p>
            <a:pPr indent="-165735" lvl="0" marL="274320" rtl="0" algn="just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t/>
            </a:r>
            <a:endParaRPr sz="1800"/>
          </a:p>
          <a:p>
            <a:pPr indent="-274320" lvl="0" marL="274320" rtl="0" algn="just">
              <a:spcBef>
                <a:spcPts val="360"/>
              </a:spcBef>
              <a:spcAft>
                <a:spcPts val="0"/>
              </a:spcAft>
              <a:buSzPts val="1710"/>
              <a:buChar char="⚫"/>
            </a:pPr>
            <a:r>
              <a:rPr b="1" lang="pt-BR" sz="1800"/>
              <a:t>Disciplina</a:t>
            </a:r>
            <a:r>
              <a:rPr lang="pt-BR" sz="1800"/>
              <a:t>, no sentido pedagógico, é </a:t>
            </a:r>
            <a:r>
              <a:rPr b="1" lang="pt-BR" sz="1800"/>
              <a:t>um determinado campo do conhecimento</a:t>
            </a:r>
            <a:r>
              <a:rPr lang="pt-BR" sz="1800"/>
              <a:t>, que se utiliza para fins de estudo, como parte de um currículo escolar.</a:t>
            </a:r>
            <a:endParaRPr/>
          </a:p>
          <a:p>
            <a:pPr indent="0" lvl="0" marL="0" rtl="0" algn="just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rPr lang="pt-BR" sz="1800"/>
              <a:t>	Por exemplo:</a:t>
            </a:r>
            <a:endParaRPr/>
          </a:p>
          <a:p>
            <a:pPr indent="0" lvl="0" marL="0" rtl="0" algn="just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rPr lang="pt-BR" sz="1800"/>
              <a:t>	</a:t>
            </a:r>
            <a:r>
              <a:rPr b="1" lang="pt-BR" sz="1800"/>
              <a:t>Equipe multidisciplinar </a:t>
            </a:r>
            <a:r>
              <a:rPr lang="pt-BR" sz="1800"/>
              <a:t>é um </a:t>
            </a:r>
            <a:r>
              <a:rPr b="1" lang="pt-BR" sz="1800"/>
              <a:t>conjunto de especialistas</a:t>
            </a:r>
            <a:r>
              <a:rPr lang="pt-BR" sz="1800"/>
              <a:t>, em diversas áreas, </a:t>
            </a:r>
            <a:r>
              <a:rPr b="1" lang="pt-BR" sz="1800"/>
              <a:t>trabalhando em equipe</a:t>
            </a:r>
            <a:r>
              <a:rPr lang="pt-BR" sz="1800"/>
              <a:t>, em busca de um objetivo comum. </a:t>
            </a:r>
            <a:r>
              <a:rPr b="1" lang="pt-BR" sz="1800"/>
              <a:t>Ex: Especialistas da áreas de fisioterapia, fonoaudiologia, médicos, enfermeiros, nutricionistas.</a:t>
            </a:r>
            <a:endParaRPr sz="1800"/>
          </a:p>
          <a:p>
            <a:pPr indent="-165735" lvl="0" marL="274320" rtl="0" algn="l">
              <a:spcBef>
                <a:spcPts val="360"/>
              </a:spcBef>
              <a:spcAft>
                <a:spcPts val="0"/>
              </a:spcAft>
              <a:buSzPts val="1710"/>
              <a:buNone/>
            </a:pPr>
            <a:r>
              <a:t/>
            </a:r>
            <a:endParaRPr sz="1800" u="sng">
              <a:solidFill>
                <a:schemeClr val="hlink"/>
              </a:solidFill>
              <a:hlinkClick r:id="rId3"/>
            </a:endParaRPr>
          </a:p>
          <a:p>
            <a:pPr indent="-274320" lvl="0" marL="274320" rtl="0" algn="l">
              <a:spcBef>
                <a:spcPts val="320"/>
              </a:spcBef>
              <a:spcAft>
                <a:spcPts val="0"/>
              </a:spcAft>
              <a:buSzPts val="1520"/>
              <a:buChar char="⚫"/>
            </a:pPr>
            <a:r>
              <a:rPr lang="pt-BR" sz="1600" u="sng">
                <a:solidFill>
                  <a:schemeClr val="hlink"/>
                </a:solidFill>
                <a:hlinkClick r:id="rId4"/>
              </a:rPr>
              <a:t>https://www.significados.com.br/multidisciplinar/</a:t>
            </a:r>
            <a:endParaRPr sz="1600">
              <a:solidFill>
                <a:srgbClr val="0B5394"/>
              </a:solidFill>
            </a:endParaRPr>
          </a:p>
        </p:txBody>
      </p:sp>
      <p:sp>
        <p:nvSpPr>
          <p:cNvPr id="216" name="Google Shape;216;p2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2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pt-BR" sz="4000"/>
              <a:t>Significado de Equipe Multiprofissional </a:t>
            </a:r>
            <a:endParaRPr/>
          </a:p>
        </p:txBody>
      </p:sp>
      <p:sp>
        <p:nvSpPr>
          <p:cNvPr id="222" name="Google Shape;222;p29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17475" lvl="0" marL="274320" rtl="0" algn="l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720"/>
              </a:spcBef>
              <a:spcAft>
                <a:spcPts val="0"/>
              </a:spcAft>
              <a:buSzPts val="3420"/>
              <a:buNone/>
            </a:pPr>
            <a:r>
              <a:rPr lang="pt-BR" sz="3600"/>
              <a:t>1. </a:t>
            </a:r>
            <a:r>
              <a:rPr b="1" lang="pt-BR" sz="3600"/>
              <a:t>Multiprofissional</a:t>
            </a:r>
            <a:r>
              <a:rPr lang="pt-BR" sz="3600"/>
              <a:t>. Relativo a muitas disciplinas e profissionais. Trabalho que deve ser desempenhado por vários profissionai</a:t>
            </a:r>
            <a:r>
              <a:rPr lang="pt-BR"/>
              <a:t>s.</a:t>
            </a:r>
            <a:endParaRPr/>
          </a:p>
          <a:p>
            <a:pPr indent="-117475" lvl="0" marL="274320" rtl="0" algn="ctr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0" lvl="0" marL="0" rtl="0" algn="ctr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rPr lang="pt-BR"/>
              <a:t> </a:t>
            </a:r>
            <a:r>
              <a:rPr lang="pt-BR" sz="2400">
                <a:solidFill>
                  <a:srgbClr val="56A9F3"/>
                </a:solidFill>
              </a:rPr>
              <a:t>(</a:t>
            </a:r>
            <a:r>
              <a:rPr lang="pt-BR" sz="2400" u="sng">
                <a:solidFill>
                  <a:schemeClr val="hlink"/>
                </a:solidFill>
                <a:hlinkClick r:id="rId3"/>
              </a:rPr>
              <a:t>https://www.dicionarioinformal.com.br/multiprofissional/</a:t>
            </a:r>
            <a:r>
              <a:rPr lang="pt-BR" sz="2400">
                <a:solidFill>
                  <a:srgbClr val="56A9F3"/>
                </a:solidFill>
              </a:rPr>
              <a:t>)</a:t>
            </a:r>
            <a:endParaRPr/>
          </a:p>
          <a:p>
            <a:pPr indent="-129540" lvl="0" marL="274320" rtl="0" algn="l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t/>
            </a:r>
            <a:endParaRPr sz="2400">
              <a:solidFill>
                <a:srgbClr val="56A9F3"/>
              </a:solidFill>
            </a:endParaRPr>
          </a:p>
          <a:p>
            <a:pPr indent="-129540" lvl="0" marL="274320" rtl="0" algn="l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t/>
            </a:r>
            <a:endParaRPr sz="2400">
              <a:solidFill>
                <a:srgbClr val="56A9F3"/>
              </a:solidFill>
            </a:endParaRPr>
          </a:p>
        </p:txBody>
      </p:sp>
      <p:sp>
        <p:nvSpPr>
          <p:cNvPr id="223" name="Google Shape;223;p2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6"/>
          <p:cNvSpPr txBox="1"/>
          <p:nvPr>
            <p:ph type="title"/>
          </p:nvPr>
        </p:nvSpPr>
        <p:spPr>
          <a:xfrm>
            <a:off x="457200" y="704088"/>
            <a:ext cx="8229600" cy="6366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500"/>
              <a:buFont typeface="Calibri"/>
              <a:buNone/>
            </a:pPr>
            <a:r>
              <a:rPr lang="pt-BR" sz="4500"/>
              <a:t>Opinião do MPT</a:t>
            </a:r>
            <a:endParaRPr/>
          </a:p>
        </p:txBody>
      </p:sp>
      <p:sp>
        <p:nvSpPr>
          <p:cNvPr id="122" name="Google Shape;122;p16"/>
          <p:cNvSpPr txBox="1"/>
          <p:nvPr>
            <p:ph idx="1" type="body"/>
          </p:nvPr>
        </p:nvSpPr>
        <p:spPr>
          <a:xfrm>
            <a:off x="457200" y="1556792"/>
            <a:ext cx="8229600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473"/>
              <a:buNone/>
            </a:pPr>
            <a:r>
              <a:rPr lang="pt-BR" sz="1550"/>
              <a:t>I) A forma como a </a:t>
            </a:r>
            <a:r>
              <a:rPr b="1" lang="pt-BR" sz="1550"/>
              <a:t>Subsecretaria de Perícia Médica </a:t>
            </a:r>
            <a:r>
              <a:rPr lang="pt-BR" sz="1550"/>
              <a:t>Federal elaborou o </a:t>
            </a:r>
            <a:r>
              <a:rPr b="1" lang="pt-BR" sz="1550"/>
              <a:t>PROBAD – Protocolo Brasileiro de Avaliação da Deficiência, está em total dissonância e viola os princípios e as disposições da</a:t>
            </a:r>
            <a:r>
              <a:rPr b="1" lang="pt-BR" sz="1550" u="sng"/>
              <a:t> Convenção da ONU Sobre os Direitos das Pessoas com Deficiência</a:t>
            </a:r>
            <a:r>
              <a:rPr b="1" lang="pt-BR" sz="1550"/>
              <a:t> </a:t>
            </a:r>
            <a:r>
              <a:rPr lang="pt-BR" sz="1550"/>
              <a:t>e o </a:t>
            </a:r>
            <a:r>
              <a:rPr b="1" lang="pt-BR" sz="1550" u="sng"/>
              <a:t>Comentário Geral n. 7 do Comitê de Peritos do Protocolo Facultativo</a:t>
            </a:r>
            <a:r>
              <a:rPr lang="pt-BR" sz="1550"/>
              <a:t>, já que não garantiu </a:t>
            </a:r>
            <a:r>
              <a:rPr b="1" lang="pt-BR" sz="1550"/>
              <a:t>o lema que dá vida à CPCD</a:t>
            </a:r>
            <a:r>
              <a:rPr lang="pt-BR" sz="1550"/>
              <a:t>: </a:t>
            </a:r>
            <a:r>
              <a:rPr b="1" lang="pt-BR" sz="1550">
                <a:solidFill>
                  <a:srgbClr val="0B5394"/>
                </a:solidFill>
              </a:rPr>
              <a:t>NADA SOBRE NÓS, SEM NÓS!</a:t>
            </a:r>
            <a:r>
              <a:rPr lang="pt-BR" sz="1550">
                <a:solidFill>
                  <a:srgbClr val="0B5394"/>
                </a:solidFill>
              </a:rPr>
              <a:t> </a:t>
            </a:r>
            <a:r>
              <a:rPr b="1" lang="pt-BR" sz="1550"/>
              <a:t>Por isso deve ser totalmente rejeitado</a:t>
            </a:r>
            <a:r>
              <a:rPr lang="pt-BR" sz="1550"/>
              <a:t>.</a:t>
            </a:r>
            <a:endParaRPr/>
          </a:p>
          <a:p>
            <a:pPr indent="-180816" lvl="0" marL="27432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sz="1550"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rPr lang="pt-BR" sz="1550"/>
              <a:t>II) A </a:t>
            </a:r>
            <a:r>
              <a:rPr b="1" lang="pt-BR" sz="1550"/>
              <a:t>interpretação dada ao parágrafo único do art. 2º  da LBI, </a:t>
            </a:r>
            <a:r>
              <a:rPr lang="pt-BR" sz="1550"/>
              <a:t>que conclui ser a avaliação biopsicossocial opcional e condicionada a determinadas situações (e não a única opção de avaliação para a deficiência), é </a:t>
            </a:r>
            <a:r>
              <a:rPr b="1" lang="pt-BR" sz="1550"/>
              <a:t>equivocada, </a:t>
            </a:r>
            <a:r>
              <a:rPr lang="pt-BR" sz="1550"/>
              <a:t>considerando as normas de</a:t>
            </a:r>
            <a:r>
              <a:rPr b="1" lang="pt-BR" sz="1550"/>
              <a:t> hermenêutica jurídica (interpretação gramatical e racional) </a:t>
            </a:r>
            <a:r>
              <a:rPr lang="pt-BR" sz="1550"/>
              <a:t>e </a:t>
            </a:r>
            <a:r>
              <a:rPr b="1" lang="pt-BR" sz="1550"/>
              <a:t>as disposições da Convenção</a:t>
            </a:r>
            <a:r>
              <a:rPr lang="pt-BR" sz="1550"/>
              <a:t> Sobre os Direitos das Pessoas com Deficiência,  sendo que esta última </a:t>
            </a:r>
            <a:r>
              <a:rPr b="1" lang="pt-BR" sz="1550"/>
              <a:t>dá substância à LBI</a:t>
            </a:r>
            <a:r>
              <a:rPr lang="pt-BR" sz="1550"/>
              <a:t>.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sz="1550"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rPr lang="pt-BR" sz="1550"/>
              <a:t>III) A insistência da </a:t>
            </a:r>
            <a:r>
              <a:rPr b="1" lang="pt-BR" sz="1550"/>
              <a:t>Associação dos Peritos Médicos</a:t>
            </a:r>
            <a:r>
              <a:rPr lang="pt-BR" sz="1550"/>
              <a:t> e da </a:t>
            </a:r>
            <a:r>
              <a:rPr b="1" lang="pt-BR" sz="1550"/>
              <a:t>Subsecretaria de Perícia Médica Federal</a:t>
            </a:r>
            <a:r>
              <a:rPr lang="pt-BR" sz="1550"/>
              <a:t> em construir um modelo de avaliação da Pessoa com Deficiência com fundamento no</a:t>
            </a:r>
            <a:r>
              <a:rPr b="1" lang="pt-BR" sz="1550"/>
              <a:t> paradigma do MODELO MÉDICO</a:t>
            </a:r>
            <a:r>
              <a:rPr lang="pt-BR" sz="1550"/>
              <a:t>, que </a:t>
            </a:r>
            <a:r>
              <a:rPr b="1" lang="pt-BR" sz="1550"/>
              <a:t>pressupõe a análise unicamente por profissionais da área médica</a:t>
            </a:r>
            <a:r>
              <a:rPr lang="pt-BR" sz="1550"/>
              <a:t>, </a:t>
            </a:r>
            <a:r>
              <a:rPr b="1" lang="pt-BR" sz="1550"/>
              <a:t>também </a:t>
            </a:r>
            <a:r>
              <a:rPr b="1" lang="pt-BR" sz="1550" u="sng"/>
              <a:t>está em dissonância e viola a CONVENÇÃO DA ONU e a LBI</a:t>
            </a:r>
            <a:r>
              <a:rPr lang="pt-BR" sz="1550"/>
              <a:t>, na medida em que esse modelo impede que a avaliação seja feita por </a:t>
            </a:r>
            <a:r>
              <a:rPr b="1" lang="pt-BR" sz="1550"/>
              <a:t>equipe multidisciplinar/multiprofissional e na perspectiva sistêmica proposta pelo conceito de saúde estabelecido pela OMS.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b="1" sz="1550" u="sng"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rPr lang="pt-BR" sz="1550"/>
              <a:t>IV) Dada a importância da avaliação da deficiência para a efetivação dos direitos desse grupo, entendemos que precisamos, nós TODOS, governo, entidades de/para pessoas com deficiência, pessoas com deficiência e seus familiares, nos UNIR em prol da homologação de um instrumento que verdadeiramente implemente o paradigma que norteia a Convenção da ONU: Paradigma da Inclusão.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b="1" sz="1550" u="sng"/>
          </a:p>
          <a:p>
            <a:pPr indent="0" lvl="0" marL="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sz="1550"/>
          </a:p>
          <a:p>
            <a:pPr indent="-180816" lvl="0" marL="274320" rtl="0" algn="just">
              <a:lnSpc>
                <a:spcPct val="80000"/>
              </a:lnSpc>
              <a:spcBef>
                <a:spcPts val="310"/>
              </a:spcBef>
              <a:spcAft>
                <a:spcPts val="0"/>
              </a:spcAft>
              <a:buSzPts val="1473"/>
              <a:buNone/>
            </a:pPr>
            <a:r>
              <a:t/>
            </a:r>
            <a:endParaRPr sz="1550"/>
          </a:p>
          <a:p>
            <a:pPr indent="-152765" lvl="0" marL="274320" rtl="0" algn="l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None/>
            </a:pPr>
            <a:r>
              <a:t/>
            </a:r>
            <a:endParaRPr sz="2015"/>
          </a:p>
          <a:p>
            <a:pPr indent="-152765" lvl="0" marL="274320" rtl="0" algn="l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None/>
            </a:pPr>
            <a:r>
              <a:t/>
            </a:r>
            <a:endParaRPr sz="2015"/>
          </a:p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17"/>
          <p:cNvSpPr txBox="1"/>
          <p:nvPr>
            <p:ph type="title"/>
          </p:nvPr>
        </p:nvSpPr>
        <p:spPr>
          <a:xfrm>
            <a:off x="457200" y="704089"/>
            <a:ext cx="8229600" cy="63668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000"/>
              <a:buFont typeface="Calibri"/>
              <a:buNone/>
            </a:pPr>
            <a:r>
              <a:rPr lang="pt-BR" sz="4000"/>
              <a:t>I) A forma de elaboração do PROBAD</a:t>
            </a:r>
            <a:endParaRPr/>
          </a:p>
        </p:txBody>
      </p:sp>
      <p:sp>
        <p:nvSpPr>
          <p:cNvPr id="129" name="Google Shape;129;p17"/>
          <p:cNvSpPr txBox="1"/>
          <p:nvPr>
            <p:ph idx="1" type="body"/>
          </p:nvPr>
        </p:nvSpPr>
        <p:spPr>
          <a:xfrm>
            <a:off x="323528" y="1556792"/>
            <a:ext cx="8496944" cy="48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285"/>
              <a:buChar char="⚫"/>
            </a:pPr>
            <a:r>
              <a:rPr lang="pt-BR" sz="2405"/>
              <a:t>A forma utilizada pela </a:t>
            </a:r>
            <a:r>
              <a:rPr b="1" lang="pt-BR" sz="2405"/>
              <a:t>Subsecretaria de Perícia Médica Federal </a:t>
            </a:r>
            <a:r>
              <a:rPr lang="pt-BR" sz="2405"/>
              <a:t>do Ministério da Economia para elaborar o modelo de ​Avaliação Unificada da Pessoa com Deficiência, </a:t>
            </a:r>
            <a:r>
              <a:rPr b="1" lang="pt-BR" sz="2405"/>
              <a:t>consubstanciado no  PROBAD - Protocolo Brasileiro de Avaliação da Deficiência</a:t>
            </a:r>
            <a:r>
              <a:rPr lang="pt-BR" sz="2405"/>
              <a:t>, </a:t>
            </a:r>
            <a:r>
              <a:rPr b="1" lang="pt-BR" sz="2405" u="sng"/>
              <a:t>viola frontalmente a Convenção </a:t>
            </a:r>
            <a:r>
              <a:rPr lang="pt-BR" sz="2405"/>
              <a:t>da ONU Sobre os Direitos das Pessoas com Deficiência </a:t>
            </a:r>
            <a:r>
              <a:rPr b="1" lang="pt-BR" sz="2405"/>
              <a:t>em diversos pontos</a:t>
            </a:r>
            <a:r>
              <a:rPr lang="pt-BR" sz="2405"/>
              <a:t>, a se ver: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None/>
            </a:pPr>
            <a:r>
              <a:t/>
            </a:r>
            <a:endParaRPr sz="2405"/>
          </a:p>
          <a:p>
            <a:pPr indent="-274320" lvl="0" marL="27432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Font typeface="Calibri"/>
              <a:buChar char="-"/>
            </a:pPr>
            <a:r>
              <a:rPr lang="pt-BR" sz="2405"/>
              <a:t>nos seus </a:t>
            </a:r>
            <a:r>
              <a:rPr b="1" lang="pt-BR" sz="2405"/>
              <a:t>fundamentos</a:t>
            </a:r>
            <a:r>
              <a:rPr lang="pt-BR" sz="2405"/>
              <a:t> e </a:t>
            </a:r>
            <a:r>
              <a:rPr b="1" lang="pt-BR" sz="2405"/>
              <a:t>justificativas</a:t>
            </a:r>
            <a:r>
              <a:rPr lang="pt-BR" sz="2405"/>
              <a:t>: “f”, “g” e “y”* do seu preâmbulo;</a:t>
            </a:r>
            <a:endParaRPr/>
          </a:p>
          <a:p>
            <a:pPr indent="-129238" lvl="0" marL="27432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Font typeface="Calibri"/>
              <a:buNone/>
            </a:pPr>
            <a:r>
              <a:t/>
            </a:r>
            <a:endParaRPr sz="2405"/>
          </a:p>
          <a:p>
            <a:pPr indent="-274320" lvl="0" marL="27432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Font typeface="Calibri"/>
              <a:buChar char="-"/>
            </a:pPr>
            <a:r>
              <a:rPr lang="pt-BR" sz="2405"/>
              <a:t>nos seus arts. 1º, </a:t>
            </a:r>
            <a:r>
              <a:rPr b="1" lang="pt-BR" sz="2405"/>
              <a:t>3º (alíneas “a”, “c”*, “f”), art. 4º (alíneas “a”*, “c”, “d”* e parágrafo 3º*)</a:t>
            </a:r>
            <a:r>
              <a:rPr lang="pt-BR" sz="2405"/>
              <a:t> e 33 (parágrafo 3º)   . </a:t>
            </a:r>
            <a:br>
              <a:rPr lang="pt-BR" sz="2405"/>
            </a:br>
            <a:br>
              <a:rPr lang="pt-BR" sz="2405"/>
            </a:br>
            <a:endParaRPr sz="2405"/>
          </a:p>
        </p:txBody>
      </p:sp>
      <p:sp>
        <p:nvSpPr>
          <p:cNvPr id="130" name="Google Shape;130;p1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type="title"/>
          </p:nvPr>
        </p:nvSpPr>
        <p:spPr>
          <a:xfrm>
            <a:off x="457200" y="704088"/>
            <a:ext cx="8229600" cy="78069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60"/>
              <a:buFont typeface="Calibri"/>
              <a:buNone/>
            </a:pPr>
            <a:r>
              <a:rPr lang="pt-BR" sz="4860"/>
              <a:t>I) Violações à Convenção - CPCD</a:t>
            </a:r>
            <a:endParaRPr sz="4500"/>
          </a:p>
        </p:txBody>
      </p:sp>
      <p:sp>
        <p:nvSpPr>
          <p:cNvPr id="136" name="Google Shape;136;p18"/>
          <p:cNvSpPr txBox="1"/>
          <p:nvPr>
            <p:ph idx="1" type="body"/>
          </p:nvPr>
        </p:nvSpPr>
        <p:spPr>
          <a:xfrm>
            <a:off x="457200" y="1844824"/>
            <a:ext cx="8229600" cy="4479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660"/>
              <a:buChar char="⚫"/>
            </a:pPr>
            <a:r>
              <a:rPr b="1" lang="pt-BR" sz="2800" u="sng"/>
              <a:t>Artigo 3º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 u="sng"/>
          </a:p>
          <a:p>
            <a:pPr indent="-274320" lvl="0" marL="274320" rtl="0" algn="just">
              <a:spcBef>
                <a:spcPts val="560"/>
              </a:spcBef>
              <a:spcAft>
                <a:spcPts val="0"/>
              </a:spcAft>
              <a:buSzPts val="2660"/>
              <a:buFont typeface="Calibri"/>
              <a:buChar char="-"/>
            </a:pPr>
            <a:r>
              <a:rPr lang="pt-BR" sz="2800"/>
              <a:t>Os </a:t>
            </a:r>
            <a:r>
              <a:rPr b="1" lang="pt-BR" sz="2800"/>
              <a:t>princípios</a:t>
            </a:r>
            <a:r>
              <a:rPr lang="pt-BR" sz="2800"/>
              <a:t> da presente </a:t>
            </a:r>
            <a:r>
              <a:rPr b="1" lang="pt-BR" sz="2800"/>
              <a:t>Convenção</a:t>
            </a:r>
            <a:r>
              <a:rPr lang="pt-BR" sz="2800"/>
              <a:t> são:</a:t>
            </a:r>
            <a:endParaRPr/>
          </a:p>
          <a:p>
            <a:pPr indent="0" lvl="0" marL="0" rtl="0" algn="just"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pt-BR" sz="2800"/>
              <a:t>		</a:t>
            </a:r>
            <a:endParaRPr/>
          </a:p>
          <a:p>
            <a:pPr indent="0" lvl="0" marL="0" rtl="0" algn="just"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lang="pt-BR" sz="2800"/>
              <a:t>	c) A </a:t>
            </a:r>
            <a:r>
              <a:rPr b="1" lang="pt-BR" sz="2800" u="sng"/>
              <a:t>plena e efetiva participação</a:t>
            </a:r>
            <a:r>
              <a:rPr b="1" lang="pt-BR" sz="2800"/>
              <a:t> </a:t>
            </a:r>
            <a:r>
              <a:rPr lang="pt-BR" sz="2800"/>
              <a:t>e inclusão </a:t>
            </a:r>
            <a:r>
              <a:rPr b="1" lang="pt-BR" sz="2800"/>
              <a:t>na sociedade (…)</a:t>
            </a:r>
            <a:endParaRPr b="1" sz="2400"/>
          </a:p>
          <a:p>
            <a:pPr indent="0" lvl="0" marL="0" rtl="0" algn="just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t/>
            </a:r>
            <a:endParaRPr b="1" sz="2400"/>
          </a:p>
          <a:p>
            <a:pPr indent="0" lvl="0" marL="0" rtl="0" algn="ctr">
              <a:spcBef>
                <a:spcPts val="560"/>
              </a:spcBef>
              <a:spcAft>
                <a:spcPts val="0"/>
              </a:spcAft>
              <a:buSzPts val="2660"/>
              <a:buNone/>
            </a:pPr>
            <a:r>
              <a:rPr b="1" lang="pt-BR" sz="2800">
                <a:solidFill>
                  <a:srgbClr val="073763"/>
                </a:solidFill>
              </a:rPr>
              <a:t>(Nada sobre Nós, Sem Nós)</a:t>
            </a:r>
            <a:endParaRPr/>
          </a:p>
          <a:p>
            <a:pPr indent="0" lvl="0" marL="0" rtl="0" algn="just">
              <a:spcBef>
                <a:spcPts val="480"/>
              </a:spcBef>
              <a:spcAft>
                <a:spcPts val="0"/>
              </a:spcAft>
              <a:buSzPts val="2280"/>
              <a:buNone/>
            </a:pPr>
            <a:r>
              <a:t/>
            </a:r>
            <a:endParaRPr b="1" sz="2400"/>
          </a:p>
          <a:p>
            <a:pPr indent="0" lvl="0" marL="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  <p:sp>
        <p:nvSpPr>
          <p:cNvPr id="137" name="Google Shape;137;p1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9"/>
          <p:cNvSpPr txBox="1"/>
          <p:nvPr>
            <p:ph type="title"/>
          </p:nvPr>
        </p:nvSpPr>
        <p:spPr>
          <a:xfrm>
            <a:off x="457200" y="704088"/>
            <a:ext cx="8229600" cy="8005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Font typeface="Calibri"/>
              <a:buNone/>
            </a:pPr>
            <a:r>
              <a:rPr lang="pt-BR" sz="4800"/>
              <a:t>I) Violações à Convenção - CPCD</a:t>
            </a:r>
            <a:endParaRPr/>
          </a:p>
        </p:txBody>
      </p:sp>
      <p:sp>
        <p:nvSpPr>
          <p:cNvPr id="143" name="Google Shape;143;p19"/>
          <p:cNvSpPr txBox="1"/>
          <p:nvPr>
            <p:ph idx="1" type="body"/>
          </p:nvPr>
        </p:nvSpPr>
        <p:spPr>
          <a:xfrm>
            <a:off x="457200" y="1700808"/>
            <a:ext cx="8229600" cy="4896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285"/>
              <a:buChar char="⚫"/>
            </a:pPr>
            <a:r>
              <a:rPr b="1" lang="pt-BR" sz="2405" u="sng"/>
              <a:t>Artigo 4º</a:t>
            </a:r>
            <a:r>
              <a:rPr b="1" lang="pt-BR" sz="2405"/>
              <a:t>: Responsabilidades dos Estados Partes 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None/>
            </a:pPr>
            <a:r>
              <a:rPr b="1" lang="pt-BR" sz="2405"/>
              <a:t>		(</a:t>
            </a:r>
            <a:r>
              <a:rPr b="1" lang="pt-BR" sz="2405">
                <a:solidFill>
                  <a:srgbClr val="0B5394"/>
                </a:solidFill>
              </a:rPr>
              <a:t>Nada sobre Nós, Sem Nós</a:t>
            </a:r>
            <a:r>
              <a:rPr b="1" lang="pt-BR" sz="2405"/>
              <a:t>)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81"/>
              </a:spcBef>
              <a:spcAft>
                <a:spcPts val="0"/>
              </a:spcAft>
              <a:buSzPts val="2285"/>
              <a:buNone/>
            </a:pPr>
            <a:r>
              <a:t/>
            </a:r>
            <a:endParaRPr sz="2405"/>
          </a:p>
          <a:p>
            <a:pPr indent="-274320" lvl="0" marL="274320" rtl="0" algn="just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SzPts val="1582"/>
              <a:buFont typeface="Calibri"/>
              <a:buChar char="-"/>
            </a:pPr>
            <a:r>
              <a:rPr lang="pt-BR" sz="1665"/>
              <a:t>Dispõe que os </a:t>
            </a:r>
            <a:r>
              <a:rPr b="1" lang="pt-BR" sz="2035" u="sng"/>
              <a:t>Estados Partes comprometem-se</a:t>
            </a:r>
            <a:r>
              <a:rPr b="1" lang="pt-BR" sz="2035"/>
              <a:t> </a:t>
            </a:r>
            <a:r>
              <a:rPr lang="pt-BR" sz="1665"/>
              <a:t>a </a:t>
            </a:r>
            <a:r>
              <a:rPr b="1" lang="pt-BR" sz="1665"/>
              <a:t>assegurar</a:t>
            </a:r>
            <a:r>
              <a:rPr lang="pt-BR" sz="1665"/>
              <a:t> </a:t>
            </a:r>
            <a:r>
              <a:rPr b="1" lang="pt-BR" sz="1665"/>
              <a:t>o exercício de todos os direitos humanos e liberdades fundamentais</a:t>
            </a:r>
            <a:r>
              <a:rPr lang="pt-BR" sz="1665"/>
              <a:t> por todas as pessoas com deficiência que </a:t>
            </a:r>
            <a:r>
              <a:rPr b="1" lang="pt-BR" sz="1665" u="sng"/>
              <a:t>consistem</a:t>
            </a:r>
            <a:r>
              <a:rPr b="1" lang="pt-BR" sz="1665"/>
              <a:t> em</a:t>
            </a:r>
            <a:r>
              <a:rPr lang="pt-BR" sz="1665"/>
              <a:t>: 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SzPts val="1582"/>
              <a:buNone/>
            </a:pPr>
            <a:r>
              <a:rPr lang="pt-BR" sz="1665"/>
              <a:t>	</a:t>
            </a:r>
            <a:r>
              <a:rPr b="1" lang="pt-BR" sz="1665"/>
              <a:t>a)</a:t>
            </a:r>
            <a:r>
              <a:rPr lang="pt-BR" sz="1665"/>
              <a:t> </a:t>
            </a:r>
            <a:r>
              <a:rPr b="1" lang="pt-BR" sz="1665"/>
              <a:t>Adotar</a:t>
            </a:r>
            <a:r>
              <a:rPr lang="pt-BR" sz="1665"/>
              <a:t> todas as </a:t>
            </a:r>
            <a:r>
              <a:rPr b="1" lang="pt-BR" sz="1665"/>
              <a:t>medidas </a:t>
            </a:r>
            <a:r>
              <a:rPr b="1" lang="pt-BR" sz="1665" u="sng"/>
              <a:t>legislativas, administrativas e de qualquer outra </a:t>
            </a:r>
            <a:r>
              <a:rPr b="1" lang="pt-BR" sz="1665"/>
              <a:t>natureza</a:t>
            </a:r>
            <a:r>
              <a:rPr lang="pt-BR" sz="1665"/>
              <a:t>, </a:t>
            </a:r>
            <a:r>
              <a:rPr b="1" lang="pt-BR" sz="1665"/>
              <a:t>necessárias para a realização dos direitos reconhecidos </a:t>
            </a:r>
            <a:r>
              <a:rPr lang="pt-BR" sz="1665"/>
              <a:t>na presente Convenção;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SzPts val="1582"/>
              <a:buNone/>
            </a:pPr>
            <a:r>
              <a:rPr lang="pt-BR" sz="1665"/>
              <a:t>	(..)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SzPts val="1582"/>
              <a:buNone/>
            </a:pPr>
            <a:r>
              <a:rPr lang="pt-BR" sz="1665"/>
              <a:t>	</a:t>
            </a:r>
            <a:r>
              <a:rPr b="1" lang="pt-BR" sz="1665"/>
              <a:t>d) </a:t>
            </a:r>
            <a:r>
              <a:rPr b="1" lang="pt-BR" sz="2035"/>
              <a:t>Abster-se</a:t>
            </a:r>
            <a:r>
              <a:rPr b="1" lang="pt-BR" sz="1665"/>
              <a:t> de participar </a:t>
            </a:r>
            <a:r>
              <a:rPr lang="pt-BR" sz="1665"/>
              <a:t>em qualquer </a:t>
            </a:r>
            <a:r>
              <a:rPr b="1" lang="pt-BR" sz="1665"/>
              <a:t>ato ou prática incompatível </a:t>
            </a:r>
            <a:r>
              <a:rPr lang="pt-BR" sz="1665"/>
              <a:t>com a </a:t>
            </a:r>
            <a:r>
              <a:rPr b="1" lang="pt-BR" sz="1665"/>
              <a:t>presente Convenção e </a:t>
            </a:r>
            <a:r>
              <a:rPr b="1" lang="pt-BR" sz="2035" u="sng"/>
              <a:t>assegurar que as autoridades públicas e instituições</a:t>
            </a:r>
            <a:r>
              <a:rPr b="1" lang="pt-BR" sz="1665"/>
              <a:t> atuem em conformidade com a presente Convenção;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SzPts val="1582"/>
              <a:buNone/>
            </a:pPr>
            <a:r>
              <a:rPr b="1" lang="pt-BR" sz="1665"/>
              <a:t>	</a:t>
            </a:r>
            <a:r>
              <a:rPr lang="pt-BR" sz="1665"/>
              <a:t>(…)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07"/>
              </a:spcBef>
              <a:spcAft>
                <a:spcPts val="0"/>
              </a:spcAft>
              <a:buSzPts val="1669"/>
              <a:buNone/>
            </a:pPr>
            <a:r>
              <a:rPr lang="pt-BR" sz="1757"/>
              <a:t>	</a:t>
            </a:r>
            <a:r>
              <a:rPr b="1" lang="pt-BR" sz="1665"/>
              <a:t>3. </a:t>
            </a:r>
            <a:r>
              <a:rPr lang="pt-BR" sz="1665"/>
              <a:t>A </a:t>
            </a:r>
            <a:r>
              <a:rPr b="1" lang="pt-BR" sz="1665"/>
              <a:t>elaboração e implementação </a:t>
            </a:r>
            <a:r>
              <a:rPr lang="pt-BR" sz="1665"/>
              <a:t>de </a:t>
            </a:r>
            <a:r>
              <a:rPr b="1" lang="pt-BR" sz="1665"/>
              <a:t>legislação e políticas </a:t>
            </a:r>
            <a:r>
              <a:rPr lang="pt-BR" sz="1665"/>
              <a:t>para aplicar a presente Convenção e em outros processos de tomada de decisão relativos às pessoas com deficiência, </a:t>
            </a:r>
            <a:r>
              <a:rPr b="1" lang="pt-BR" sz="1665"/>
              <a:t>os </a:t>
            </a:r>
            <a:r>
              <a:rPr b="1" lang="pt-BR" sz="2035" u="sng"/>
              <a:t>Estados Partes realizarão</a:t>
            </a:r>
            <a:r>
              <a:rPr b="1" lang="pt-BR" sz="1665" u="sng"/>
              <a:t> </a:t>
            </a:r>
            <a:r>
              <a:rPr b="1" lang="pt-BR" sz="1665"/>
              <a:t>consultas estreitas e envolverão ativamente pessoas com deficiência, </a:t>
            </a:r>
            <a:r>
              <a:rPr b="1" lang="pt-BR" sz="1665" u="sng"/>
              <a:t>inclusive crianças com deficiência</a:t>
            </a:r>
            <a:r>
              <a:rPr b="1" lang="pt-BR" sz="1665"/>
              <a:t>, por intermédio de suas organizações representativas. </a:t>
            </a:r>
            <a:endParaRPr sz="1665"/>
          </a:p>
          <a:p>
            <a:pPr indent="0" lvl="0" marL="0" rtl="0" algn="just">
              <a:lnSpc>
                <a:spcPct val="80000"/>
              </a:lnSpc>
              <a:spcBef>
                <a:spcPts val="333"/>
              </a:spcBef>
              <a:spcAft>
                <a:spcPts val="0"/>
              </a:spcAft>
              <a:buSzPts val="1582"/>
              <a:buNone/>
            </a:pPr>
            <a:r>
              <a:t/>
            </a:r>
            <a:endParaRPr b="1" sz="1665"/>
          </a:p>
        </p:txBody>
      </p:sp>
      <p:sp>
        <p:nvSpPr>
          <p:cNvPr id="144" name="Google Shape;144;p1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0"/>
          <p:cNvSpPr txBox="1"/>
          <p:nvPr>
            <p:ph type="title"/>
          </p:nvPr>
        </p:nvSpPr>
        <p:spPr>
          <a:xfrm>
            <a:off x="457200" y="704088"/>
            <a:ext cx="8229600" cy="99672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r>
              <a:rPr lang="pt-BR" sz="3200"/>
              <a:t>I) Violação à nova orientação legal do Comitê de Peritos da CPCD (publicada em 03.10.18)</a:t>
            </a:r>
            <a:endParaRPr/>
          </a:p>
        </p:txBody>
      </p:sp>
      <p:sp>
        <p:nvSpPr>
          <p:cNvPr id="150" name="Google Shape;150;p20"/>
          <p:cNvSpPr txBox="1"/>
          <p:nvPr>
            <p:ph idx="1" type="body"/>
          </p:nvPr>
        </p:nvSpPr>
        <p:spPr>
          <a:xfrm>
            <a:off x="457200" y="2060848"/>
            <a:ext cx="8229600" cy="426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2665"/>
              <a:buNone/>
            </a:pPr>
            <a:r>
              <a:rPr b="1" lang="pt-BR" sz="2805"/>
              <a:t>Comentário Geral n. 7</a:t>
            </a:r>
            <a:endParaRPr/>
          </a:p>
          <a:p>
            <a:pPr indent="-164830" lvl="0" marL="274320" rtl="0" algn="l">
              <a:lnSpc>
                <a:spcPct val="80000"/>
              </a:lnSpc>
              <a:spcBef>
                <a:spcPts val="363"/>
              </a:spcBef>
              <a:spcAft>
                <a:spcPts val="0"/>
              </a:spcAft>
              <a:buSzPts val="1724"/>
              <a:buNone/>
            </a:pPr>
            <a:r>
              <a:t/>
            </a:r>
            <a:endParaRPr b="1" sz="1815"/>
          </a:p>
          <a:p>
            <a:pPr indent="-274320" lvl="0" marL="274320" rtl="0" algn="just">
              <a:lnSpc>
                <a:spcPct val="80000"/>
              </a:lnSpc>
              <a:spcBef>
                <a:spcPts val="363"/>
              </a:spcBef>
              <a:spcAft>
                <a:spcPts val="0"/>
              </a:spcAft>
              <a:buSzPts val="1724"/>
              <a:buChar char="⚫"/>
            </a:pPr>
            <a:r>
              <a:rPr b="1" lang="pt-BR" sz="1815" u="sng"/>
              <a:t>“Pessoas com deficiência e suas organizações representativas devem participar de processos públicos de tomada de decisões</a:t>
            </a:r>
            <a:r>
              <a:rPr lang="pt-BR" sz="1815" u="sng"/>
              <a:t> sobre seus próprios direitos humanos</a:t>
            </a:r>
            <a:r>
              <a:rPr lang="pt-BR" sz="1815"/>
              <a:t>, afirmou o Comitê das Nações Unidas sobre os Direitos das Pessoas com Deficiência.”</a:t>
            </a:r>
            <a:endParaRPr/>
          </a:p>
          <a:p>
            <a:pPr indent="-188055" lvl="0" marL="274320" rtl="0" algn="just">
              <a:lnSpc>
                <a:spcPct val="80000"/>
              </a:lnSpc>
              <a:spcBef>
                <a:spcPts val="286"/>
              </a:spcBef>
              <a:spcAft>
                <a:spcPts val="0"/>
              </a:spcAft>
              <a:buSzPts val="1359"/>
              <a:buNone/>
            </a:pPr>
            <a:r>
              <a:t/>
            </a:r>
            <a:endParaRPr b="1" sz="1430"/>
          </a:p>
          <a:p>
            <a:pPr indent="-274320" lvl="0" marL="274320" rtl="0" algn="just">
              <a:lnSpc>
                <a:spcPct val="80000"/>
              </a:lnSpc>
              <a:spcBef>
                <a:spcPts val="506"/>
              </a:spcBef>
              <a:spcAft>
                <a:spcPts val="0"/>
              </a:spcAft>
              <a:buSzPts val="2404"/>
              <a:buChar char="⚫"/>
            </a:pPr>
            <a:r>
              <a:rPr b="1" lang="pt-BR" sz="2530"/>
              <a:t>“</a:t>
            </a:r>
            <a:r>
              <a:rPr b="1" lang="pt-BR" sz="2530" u="sng">
                <a:solidFill>
                  <a:srgbClr val="105964"/>
                </a:solidFill>
              </a:rPr>
              <a:t>Nada sobre nós sem nós</a:t>
            </a:r>
            <a:r>
              <a:rPr b="1" lang="pt-BR" sz="1760">
                <a:solidFill>
                  <a:srgbClr val="105964"/>
                </a:solidFill>
              </a:rPr>
              <a:t>  </a:t>
            </a:r>
            <a:r>
              <a:rPr lang="pt-BR" sz="1815"/>
              <a:t>tem sido há tempos um mote de movimentos de direitos para pessoas com deficiência. Em seu comentário geral, </a:t>
            </a:r>
            <a:r>
              <a:rPr b="1" lang="pt-BR" sz="1815"/>
              <a:t>o Comitê destaca </a:t>
            </a:r>
            <a:r>
              <a:rPr lang="pt-BR" sz="1815"/>
              <a:t>que, </a:t>
            </a:r>
            <a:r>
              <a:rPr b="1" lang="pt-BR" sz="1815"/>
              <a:t>quando pessoas com deficiências são consultadas</a:t>
            </a:r>
            <a:r>
              <a:rPr lang="pt-BR" sz="1815"/>
              <a:t>, </a:t>
            </a:r>
            <a:r>
              <a:rPr b="1" lang="pt-BR" sz="1815"/>
              <a:t>isto leva a leis, políticas e programas</a:t>
            </a:r>
            <a:r>
              <a:rPr lang="pt-BR" sz="1815"/>
              <a:t> que </a:t>
            </a:r>
            <a:r>
              <a:rPr b="1" lang="pt-BR" sz="1815"/>
              <a:t>contribuem para sociedades </a:t>
            </a:r>
            <a:r>
              <a:rPr lang="pt-BR" sz="1815"/>
              <a:t>e ambientes mais </a:t>
            </a:r>
            <a:r>
              <a:rPr b="1" lang="pt-BR" sz="1815"/>
              <a:t>inclusivos.</a:t>
            </a:r>
            <a:r>
              <a:rPr lang="pt-BR" sz="1815"/>
              <a:t>”</a:t>
            </a:r>
            <a:endParaRPr/>
          </a:p>
          <a:p>
            <a:pPr indent="-188055" lvl="0" marL="274320" rtl="0" algn="just">
              <a:lnSpc>
                <a:spcPct val="80000"/>
              </a:lnSpc>
              <a:spcBef>
                <a:spcPts val="286"/>
              </a:spcBef>
              <a:spcAft>
                <a:spcPts val="0"/>
              </a:spcAft>
              <a:buSzPts val="1359"/>
              <a:buNone/>
            </a:pPr>
            <a:r>
              <a:t/>
            </a:r>
            <a:endParaRPr sz="1430"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286"/>
              </a:spcBef>
              <a:spcAft>
                <a:spcPts val="0"/>
              </a:spcAft>
              <a:buSzPts val="1359"/>
              <a:buNone/>
            </a:pPr>
            <a:r>
              <a:t/>
            </a:r>
            <a:endParaRPr sz="1430"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286"/>
              </a:spcBef>
              <a:spcAft>
                <a:spcPts val="0"/>
              </a:spcAft>
              <a:buSzPts val="1359"/>
              <a:buNone/>
            </a:pPr>
            <a:r>
              <a:t/>
            </a:r>
            <a:endParaRPr sz="1430">
              <a:solidFill>
                <a:srgbClr val="0C0C0C"/>
              </a:solidFill>
            </a:endParaRPr>
          </a:p>
          <a:p>
            <a:pPr indent="0" lvl="0" marL="0" rtl="0" algn="ctr">
              <a:lnSpc>
                <a:spcPct val="80000"/>
              </a:lnSpc>
              <a:spcBef>
                <a:spcPts val="286"/>
              </a:spcBef>
              <a:spcAft>
                <a:spcPts val="0"/>
              </a:spcAft>
              <a:buSzPts val="1359"/>
              <a:buNone/>
            </a:pPr>
            <a:r>
              <a:rPr lang="pt-BR" sz="1430">
                <a:solidFill>
                  <a:srgbClr val="0C0C0C"/>
                </a:solidFill>
              </a:rPr>
              <a:t>*</a:t>
            </a:r>
            <a:r>
              <a:rPr lang="pt-BR" sz="1430" u="sng">
                <a:solidFill>
                  <a:schemeClr val="hlink"/>
                </a:solidFill>
                <a:hlinkClick r:id="rId3"/>
              </a:rPr>
              <a:t> https://nacoesunidas.org/comite-da-onu-sobre-pessoas-com-deficiencia-publica-nova-orientacao-legal/</a:t>
            </a:r>
            <a:endParaRPr sz="1430">
              <a:solidFill>
                <a:srgbClr val="0C0C0C"/>
              </a:solidFill>
            </a:endParaRPr>
          </a:p>
        </p:txBody>
      </p:sp>
      <p:sp>
        <p:nvSpPr>
          <p:cNvPr id="151" name="Google Shape;151;p2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1"/>
          <p:cNvSpPr txBox="1"/>
          <p:nvPr>
            <p:ph type="title"/>
          </p:nvPr>
        </p:nvSpPr>
        <p:spPr>
          <a:xfrm>
            <a:off x="457200" y="704088"/>
            <a:ext cx="8229600" cy="9247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250"/>
              <a:buFont typeface="Calibri"/>
              <a:buNone/>
            </a:pPr>
            <a:r>
              <a:rPr lang="pt-BR" sz="2250"/>
              <a:t>I) Comitê de Peritos da Convenção Sobre os Direitos das Pessoas com Deficiência publica (03.10.18) nova orientação legal</a:t>
            </a:r>
            <a:endParaRPr/>
          </a:p>
        </p:txBody>
      </p:sp>
      <p:sp>
        <p:nvSpPr>
          <p:cNvPr id="157" name="Google Shape;157;p21"/>
          <p:cNvSpPr txBox="1"/>
          <p:nvPr>
            <p:ph idx="1" type="body"/>
          </p:nvPr>
        </p:nvSpPr>
        <p:spPr>
          <a:xfrm>
            <a:off x="457200" y="1916832"/>
            <a:ext cx="8229600" cy="46060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933"/>
              <a:buChar char="⚫"/>
            </a:pPr>
            <a:r>
              <a:rPr b="1" lang="pt-BR" sz="2035"/>
              <a:t>II. Conteúdo normativo dos artigos 4, parágrafo 3, e 33, parágrafo 3:</a:t>
            </a:r>
            <a:endParaRPr/>
          </a:p>
          <a:p>
            <a:pPr indent="0" lvl="0" marL="0" rtl="0" algn="just">
              <a:lnSpc>
                <a:spcPct val="90000"/>
              </a:lnSpc>
              <a:spcBef>
                <a:spcPts val="407"/>
              </a:spcBef>
              <a:spcAft>
                <a:spcPts val="0"/>
              </a:spcAft>
              <a:buSzPts val="1933"/>
              <a:buNone/>
            </a:pPr>
            <a:r>
              <a:t/>
            </a:r>
            <a:endParaRPr sz="2035"/>
          </a:p>
          <a:p>
            <a:pPr indent="-274320" lvl="0" marL="274320" rtl="0" algn="just">
              <a:lnSpc>
                <a:spcPct val="90000"/>
              </a:lnSpc>
              <a:spcBef>
                <a:spcPts val="388"/>
              </a:spcBef>
              <a:spcAft>
                <a:spcPts val="0"/>
              </a:spcAft>
              <a:buSzPts val="1845"/>
              <a:buChar char="⚫"/>
            </a:pPr>
            <a:r>
              <a:rPr lang="pt-BR" sz="1942"/>
              <a:t>Para cumprir as obrigações decorrentes do artigo 4, parágrafo 3, os </a:t>
            </a:r>
            <a:r>
              <a:rPr b="1" lang="pt-BR" sz="1942" u="sng"/>
              <a:t>Estados Partes devem incluir a obrigação de manter consultas estreitas e integrar ativamente as pessoas com deficiência</a:t>
            </a:r>
            <a:r>
              <a:rPr lang="pt-BR" sz="1942"/>
              <a:t>, por </a:t>
            </a:r>
            <a:r>
              <a:rPr b="1" lang="pt-BR" sz="1942"/>
              <a:t>meio de suas próprias organizações</a:t>
            </a:r>
            <a:r>
              <a:rPr lang="pt-BR" sz="1942"/>
              <a:t>, em estruturas e procedimentos legais e regulamentares </a:t>
            </a:r>
            <a:r>
              <a:rPr b="1" lang="pt-BR" sz="1942" u="sng"/>
              <a:t>em</a:t>
            </a:r>
            <a:r>
              <a:rPr b="1" lang="pt-BR" sz="1942"/>
              <a:t> </a:t>
            </a:r>
            <a:r>
              <a:rPr b="1" lang="pt-BR" sz="1942" u="sng"/>
              <a:t>todos os níveis e setores do governo</a:t>
            </a:r>
            <a:r>
              <a:rPr lang="pt-BR" sz="1942" u="sng"/>
              <a:t>. </a:t>
            </a:r>
            <a:endParaRPr/>
          </a:p>
          <a:p>
            <a:pPr indent="-157168" lvl="0" marL="274320" rtl="0" algn="just">
              <a:lnSpc>
                <a:spcPct val="90000"/>
              </a:lnSpc>
              <a:spcBef>
                <a:spcPts val="388"/>
              </a:spcBef>
              <a:spcAft>
                <a:spcPts val="0"/>
              </a:spcAft>
              <a:buSzPts val="1845"/>
              <a:buNone/>
            </a:pPr>
            <a:r>
              <a:t/>
            </a:r>
            <a:endParaRPr sz="1942"/>
          </a:p>
          <a:p>
            <a:pPr indent="-274320" lvl="0" marL="274320" rtl="0" algn="just">
              <a:lnSpc>
                <a:spcPct val="90000"/>
              </a:lnSpc>
              <a:spcBef>
                <a:spcPts val="388"/>
              </a:spcBef>
              <a:spcAft>
                <a:spcPts val="0"/>
              </a:spcAft>
              <a:buSzPts val="1845"/>
              <a:buChar char="⚫"/>
            </a:pPr>
            <a:r>
              <a:rPr lang="pt-BR" sz="1942"/>
              <a:t>Os </a:t>
            </a:r>
            <a:r>
              <a:rPr b="1" lang="pt-BR" sz="1942" u="sng"/>
              <a:t>Estados partes</a:t>
            </a:r>
            <a:r>
              <a:rPr b="1" lang="pt-BR" sz="1942"/>
              <a:t> devem </a:t>
            </a:r>
            <a:r>
              <a:rPr b="1" lang="pt-BR" sz="1942" u="sng"/>
              <a:t>considerar as consultas e a integração </a:t>
            </a:r>
            <a:r>
              <a:rPr b="1" lang="pt-BR" sz="1942"/>
              <a:t>de pessoas </a:t>
            </a:r>
            <a:r>
              <a:rPr lang="pt-BR" sz="1942"/>
              <a:t>com deficiência </a:t>
            </a:r>
            <a:r>
              <a:rPr b="1" lang="pt-BR" sz="1942" u="sng"/>
              <a:t>como uma medida obrigatória </a:t>
            </a:r>
            <a:r>
              <a:rPr b="1" lang="pt-BR" sz="1942"/>
              <a:t>antes de aprovar leis, regulamentos e políticas, gerais ou relacionadas à deficiência</a:t>
            </a:r>
            <a:r>
              <a:rPr lang="pt-BR" sz="1942"/>
              <a:t>. Portanto, as </a:t>
            </a:r>
            <a:r>
              <a:rPr b="1" lang="pt-BR" sz="1942" u="sng"/>
              <a:t>consultas devem começar nos estágios iniciais </a:t>
            </a:r>
            <a:r>
              <a:rPr b="1" lang="pt-BR" sz="1942"/>
              <a:t>e </a:t>
            </a:r>
            <a:r>
              <a:rPr b="1" lang="pt-BR" sz="1942" u="sng"/>
              <a:t>contribuir para o resultado </a:t>
            </a:r>
            <a:r>
              <a:rPr b="1" lang="pt-BR" sz="1942"/>
              <a:t>final em todos os processos de tomada de decisão</a:t>
            </a:r>
            <a:r>
              <a:rPr lang="pt-BR" sz="1942"/>
              <a:t>. As consultas </a:t>
            </a:r>
            <a:r>
              <a:rPr b="1" lang="pt-BR" sz="1942"/>
              <a:t>devem incluir organizações que representam a grande diversidade de pessoas com deficiência nos níveis local, nacional, regional e internacional</a:t>
            </a:r>
            <a:r>
              <a:rPr lang="pt-BR" sz="1942"/>
              <a:t>.</a:t>
            </a:r>
            <a:endParaRPr/>
          </a:p>
        </p:txBody>
      </p:sp>
      <p:sp>
        <p:nvSpPr>
          <p:cNvPr id="158" name="Google Shape;158;p2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 txBox="1"/>
          <p:nvPr>
            <p:ph type="title"/>
          </p:nvPr>
        </p:nvSpPr>
        <p:spPr>
          <a:xfrm>
            <a:off x="457200" y="704088"/>
            <a:ext cx="8229600" cy="106872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Calibri"/>
              <a:buNone/>
            </a:pPr>
            <a:r>
              <a:rPr lang="pt-BR" sz="3200"/>
              <a:t>2) Correta interpretação do parágrafo único do art. 2º da LBI</a:t>
            </a:r>
            <a:endParaRPr/>
          </a:p>
        </p:txBody>
      </p:sp>
      <p:sp>
        <p:nvSpPr>
          <p:cNvPr id="164" name="Google Shape;164;p22"/>
          <p:cNvSpPr txBox="1"/>
          <p:nvPr>
            <p:ph idx="1" type="body"/>
          </p:nvPr>
        </p:nvSpPr>
        <p:spPr>
          <a:xfrm>
            <a:off x="457200" y="2060848"/>
            <a:ext cx="8229600" cy="426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862"/>
              <a:buChar char="⚫"/>
            </a:pPr>
            <a:r>
              <a:rPr b="1" lang="pt-BR" sz="1960"/>
              <a:t>Interrelação da LBI com a CPCD da ONU</a:t>
            </a:r>
            <a:endParaRPr/>
          </a:p>
          <a:p>
            <a:pPr indent="-156083" lvl="0" marL="274320" rtl="0" algn="just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SzPts val="1862"/>
              <a:buNone/>
            </a:pPr>
            <a:r>
              <a:t/>
            </a:r>
            <a:endParaRPr b="1" sz="1960"/>
          </a:p>
          <a:p>
            <a:pPr indent="-274320" lvl="0" marL="274320" rtl="0" algn="just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SzPts val="1862"/>
              <a:buFont typeface="Calibri"/>
              <a:buChar char="-"/>
            </a:pPr>
            <a:r>
              <a:rPr lang="pt-BR" sz="1960"/>
              <a:t>O </a:t>
            </a:r>
            <a:r>
              <a:rPr b="1" lang="pt-BR" sz="1960"/>
              <a:t>parágrafo único </a:t>
            </a:r>
            <a:r>
              <a:rPr lang="pt-BR" sz="1960"/>
              <a:t>do </a:t>
            </a:r>
            <a:r>
              <a:rPr b="1" lang="pt-BR" sz="1960"/>
              <a:t>art. 1º da Lei n. 13.146/15 (LBI) </a:t>
            </a:r>
            <a:r>
              <a:rPr lang="pt-BR" sz="1960"/>
              <a:t>, dispõe expressamente que:  </a:t>
            </a:r>
            <a:endParaRPr/>
          </a:p>
          <a:p>
            <a:pPr indent="-156083" lvl="0" marL="274320" rtl="0" algn="just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SzPts val="1862"/>
              <a:buFont typeface="Calibri"/>
              <a:buNone/>
            </a:pPr>
            <a:r>
              <a:t/>
            </a:r>
            <a:endParaRPr sz="1960"/>
          </a:p>
          <a:p>
            <a:pPr indent="0" lvl="1" marL="36576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SzPts val="1547"/>
              <a:buNone/>
            </a:pPr>
            <a:r>
              <a:rPr lang="pt-BR" sz="1820"/>
              <a:t>“Esta Lei </a:t>
            </a:r>
            <a:r>
              <a:rPr b="1" lang="pt-BR" sz="1820"/>
              <a:t>tem como base a Convenção </a:t>
            </a:r>
            <a:r>
              <a:rPr lang="pt-BR" sz="1820"/>
              <a:t>sobre os Direitos das Pessoas com Deficiência</a:t>
            </a:r>
            <a:r>
              <a:rPr b="1" lang="pt-BR" sz="1820"/>
              <a:t> e seu Protocolo Facultativo</a:t>
            </a:r>
            <a:r>
              <a:rPr lang="pt-BR" sz="1820"/>
              <a:t>, </a:t>
            </a:r>
            <a:r>
              <a:rPr b="1" lang="pt-BR" sz="1820"/>
              <a:t>ratificados</a:t>
            </a:r>
            <a:r>
              <a:rPr lang="pt-BR" sz="1820"/>
              <a:t> pelo Congresso Nacional por meio do </a:t>
            </a:r>
            <a:r>
              <a:rPr b="1" lang="pt-BR" sz="1820" u="sng">
                <a:solidFill>
                  <a:schemeClr val="hlink"/>
                </a:solidFill>
                <a:hlinkClick r:id="rId3"/>
              </a:rPr>
              <a:t>Decreto Legislativo nº 186</a:t>
            </a:r>
            <a:r>
              <a:rPr lang="pt-BR" sz="1820" u="sng">
                <a:solidFill>
                  <a:schemeClr val="hlink"/>
                </a:solidFill>
                <a:hlinkClick r:id="rId4"/>
              </a:rPr>
              <a:t>, de 9 de julho de </a:t>
            </a:r>
            <a:r>
              <a:rPr b="1" lang="pt-BR" sz="1820" u="sng">
                <a:solidFill>
                  <a:schemeClr val="hlink"/>
                </a:solidFill>
                <a:hlinkClick r:id="rId5"/>
              </a:rPr>
              <a:t>2008</a:t>
            </a:r>
            <a:r>
              <a:rPr lang="pt-BR" sz="1820" u="sng">
                <a:solidFill>
                  <a:schemeClr val="hlink"/>
                </a:solidFill>
                <a:hlinkClick r:id="rId6"/>
              </a:rPr>
              <a:t> </a:t>
            </a:r>
            <a:r>
              <a:rPr lang="pt-BR" sz="1820"/>
              <a:t>, </a:t>
            </a:r>
            <a:r>
              <a:rPr b="1" lang="pt-BR" sz="1820"/>
              <a:t>em conformidade com o procedimento previsto no </a:t>
            </a:r>
            <a:r>
              <a:rPr b="1" lang="pt-BR" sz="1820" u="sng">
                <a:solidFill>
                  <a:schemeClr val="hlink"/>
                </a:solidFill>
                <a:hlinkClick r:id="rId7"/>
              </a:rPr>
              <a:t>§ 3º do art. 5º da Constituição da República Federativa do Brasil</a:t>
            </a:r>
            <a:r>
              <a:rPr lang="pt-BR" sz="1820" u="sng">
                <a:solidFill>
                  <a:schemeClr val="hlink"/>
                </a:solidFill>
                <a:hlinkClick r:id="rId8"/>
              </a:rPr>
              <a:t> </a:t>
            </a:r>
            <a:r>
              <a:rPr lang="pt-BR" sz="1820"/>
              <a:t>, </a:t>
            </a:r>
            <a:r>
              <a:rPr b="1" lang="pt-BR" sz="1820"/>
              <a:t>em vigor</a:t>
            </a:r>
            <a:r>
              <a:rPr lang="pt-BR" sz="1820"/>
              <a:t>, no plano jurídico externo, desde 31 de agosto de </a:t>
            </a:r>
            <a:r>
              <a:rPr b="1" lang="pt-BR" sz="1820"/>
              <a:t>2008</a:t>
            </a:r>
            <a:r>
              <a:rPr lang="pt-BR" sz="1820"/>
              <a:t>, e promulgados pelo </a:t>
            </a:r>
            <a:r>
              <a:rPr lang="pt-BR" sz="1820" u="sng">
                <a:solidFill>
                  <a:schemeClr val="hlink"/>
                </a:solidFill>
                <a:hlinkClick r:id="rId9"/>
              </a:rPr>
              <a:t>Decreto nº 6.949, de 25 de agosto de </a:t>
            </a:r>
            <a:r>
              <a:rPr b="1" lang="pt-BR" sz="1820" u="sng">
                <a:solidFill>
                  <a:schemeClr val="hlink"/>
                </a:solidFill>
                <a:hlinkClick r:id="rId10"/>
              </a:rPr>
              <a:t>2009</a:t>
            </a:r>
            <a:r>
              <a:rPr lang="pt-BR" sz="1820" u="sng">
                <a:solidFill>
                  <a:schemeClr val="hlink"/>
                </a:solidFill>
                <a:hlinkClick r:id="rId11"/>
              </a:rPr>
              <a:t> </a:t>
            </a:r>
            <a:r>
              <a:rPr lang="pt-BR" sz="1820"/>
              <a:t>, data de </a:t>
            </a:r>
            <a:r>
              <a:rPr b="1" lang="pt-BR" sz="1820"/>
              <a:t>início de sua vigência no plano interno</a:t>
            </a:r>
            <a:r>
              <a:rPr lang="pt-BR" sz="1820"/>
              <a:t>.”</a:t>
            </a:r>
            <a:endParaRPr/>
          </a:p>
          <a:p>
            <a:pPr indent="-148653" lvl="1" marL="640080" rtl="0" algn="just">
              <a:lnSpc>
                <a:spcPct val="80000"/>
              </a:lnSpc>
              <a:spcBef>
                <a:spcPts val="364"/>
              </a:spcBef>
              <a:spcAft>
                <a:spcPts val="0"/>
              </a:spcAft>
              <a:buSzPts val="1547"/>
              <a:buFont typeface="Calibri"/>
              <a:buNone/>
            </a:pPr>
            <a:r>
              <a:t/>
            </a:r>
            <a:endParaRPr sz="1820"/>
          </a:p>
          <a:p>
            <a:pPr indent="-274320" lvl="0" marL="274320" rtl="0" algn="just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SzPts val="1862"/>
              <a:buFont typeface="Calibri"/>
              <a:buChar char="-"/>
            </a:pPr>
            <a:r>
              <a:rPr b="1" lang="pt-BR" sz="1960"/>
              <a:t>Subordinação completa da LBI aos princípios e fundamentos inscritos na Convenção</a:t>
            </a:r>
            <a:r>
              <a:rPr lang="pt-BR" sz="1960"/>
              <a:t> Sobre os Direitos das Pessoas com Deficiência.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392"/>
              </a:spcBef>
              <a:spcAft>
                <a:spcPts val="0"/>
              </a:spcAft>
              <a:buSzPts val="1862"/>
              <a:buNone/>
            </a:pPr>
            <a:r>
              <a:rPr lang="pt-BR" sz="1960"/>
              <a:t> </a:t>
            </a:r>
            <a:endParaRPr sz="1820"/>
          </a:p>
        </p:txBody>
      </p:sp>
      <p:sp>
        <p:nvSpPr>
          <p:cNvPr id="165" name="Google Shape;165;p2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3"/>
          <p:cNvSpPr txBox="1"/>
          <p:nvPr>
            <p:ph type="title"/>
          </p:nvPr>
        </p:nvSpPr>
        <p:spPr>
          <a:xfrm>
            <a:off x="457200" y="704088"/>
            <a:ext cx="8229600" cy="92471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lang="pt-BR"/>
              <a:t>2) Como interpretar uma lei?</a:t>
            </a:r>
            <a:endParaRPr/>
          </a:p>
        </p:txBody>
      </p:sp>
      <p:sp>
        <p:nvSpPr>
          <p:cNvPr id="171" name="Google Shape;171;p2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just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1914"/>
              <a:buChar char="⚫"/>
            </a:pPr>
            <a:r>
              <a:rPr b="1" lang="pt-BR" sz="2015"/>
              <a:t>Hermenêutica jurídica </a:t>
            </a:r>
            <a:r>
              <a:rPr lang="pt-BR" sz="2015"/>
              <a:t>é a ciência que se ocupa da interpretação das normas jurídicas. </a:t>
            </a:r>
            <a:endParaRPr/>
          </a:p>
          <a:p>
            <a:pPr indent="0" lvl="0" marL="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None/>
            </a:pPr>
            <a:r>
              <a:t/>
            </a:r>
            <a:endParaRPr sz="2015"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Char char="⚫"/>
            </a:pPr>
            <a:r>
              <a:rPr b="1" lang="pt-BR" sz="2015"/>
              <a:t>Métodos interpretativos </a:t>
            </a:r>
            <a:r>
              <a:rPr lang="pt-BR" sz="2015"/>
              <a:t>– buscam o </a:t>
            </a:r>
            <a:r>
              <a:rPr b="1" lang="pt-BR" sz="2015"/>
              <a:t>sentido</a:t>
            </a:r>
            <a:r>
              <a:rPr lang="pt-BR" sz="2015"/>
              <a:t> e </a:t>
            </a:r>
            <a:r>
              <a:rPr b="1" lang="pt-BR" sz="2015"/>
              <a:t>alcance</a:t>
            </a:r>
            <a:r>
              <a:rPr lang="pt-BR" sz="2015"/>
              <a:t> da </a:t>
            </a:r>
            <a:r>
              <a:rPr b="1" lang="pt-BR" sz="2015"/>
              <a:t>lei</a:t>
            </a:r>
            <a:r>
              <a:rPr lang="pt-BR" sz="2015"/>
              <a:t> no</a:t>
            </a:r>
            <a:r>
              <a:rPr b="1" lang="pt-BR" sz="2015"/>
              <a:t> caso concreto</a:t>
            </a:r>
            <a:r>
              <a:rPr lang="pt-BR" sz="2015"/>
              <a:t>. </a:t>
            </a:r>
            <a:r>
              <a:rPr b="1" lang="pt-BR" sz="2015"/>
              <a:t>São quanto </a:t>
            </a:r>
            <a:r>
              <a:rPr lang="pt-BR" sz="2015"/>
              <a:t>aos </a:t>
            </a:r>
            <a:r>
              <a:rPr b="1" lang="pt-BR" sz="2015"/>
              <a:t>meios</a:t>
            </a:r>
            <a:r>
              <a:rPr lang="pt-BR" sz="2015"/>
              <a:t>:</a:t>
            </a:r>
            <a:endParaRPr/>
          </a:p>
          <a:p>
            <a:pPr indent="-152765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None/>
            </a:pPr>
            <a:r>
              <a:t/>
            </a:r>
            <a:endParaRPr sz="2015"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Char char="-"/>
            </a:pPr>
            <a:r>
              <a:rPr b="1" lang="pt-BR" sz="2015" u="sng"/>
              <a:t>Gramatical (literal ou filológica)</a:t>
            </a:r>
            <a:endParaRPr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Char char="-"/>
            </a:pPr>
            <a:r>
              <a:rPr b="1" lang="pt-BR" sz="2015" u="sng"/>
              <a:t>Racional</a:t>
            </a:r>
            <a:r>
              <a:rPr lang="pt-BR" sz="2015"/>
              <a:t> : </a:t>
            </a:r>
            <a:r>
              <a:rPr b="1" i="1" lang="pt-BR" sz="2015"/>
              <a:t>mens legis</a:t>
            </a:r>
            <a:r>
              <a:rPr lang="pt-BR" sz="2015"/>
              <a:t>(</a:t>
            </a:r>
            <a:r>
              <a:rPr lang="pt-BR" sz="2015" u="sng"/>
              <a:t>espírito da lei </a:t>
            </a:r>
            <a:r>
              <a:rPr i="1" lang="pt-BR" sz="2015"/>
              <a:t>- </a:t>
            </a:r>
            <a:r>
              <a:rPr lang="pt-BR" sz="2015"/>
              <a:t>raciocínio lógico</a:t>
            </a:r>
            <a:r>
              <a:rPr i="1" lang="pt-BR" sz="2015"/>
              <a:t>)</a:t>
            </a:r>
            <a:r>
              <a:rPr lang="pt-BR" sz="2015"/>
              <a:t>; </a:t>
            </a:r>
            <a:r>
              <a:rPr b="1" i="1" lang="pt-BR" sz="2015"/>
              <a:t>mens legislatoris </a:t>
            </a:r>
            <a:r>
              <a:rPr lang="pt-BR" sz="2015"/>
              <a:t>(</a:t>
            </a:r>
            <a:r>
              <a:rPr lang="pt-BR" sz="2015" u="sng"/>
              <a:t>intenção do legislador</a:t>
            </a:r>
            <a:r>
              <a:rPr lang="pt-BR" sz="2015"/>
              <a:t>); </a:t>
            </a:r>
            <a:r>
              <a:rPr i="1" lang="pt-BR" sz="2015"/>
              <a:t>occasio legis</a:t>
            </a:r>
            <a:r>
              <a:rPr lang="pt-BR" sz="2015"/>
              <a:t>; a </a:t>
            </a:r>
            <a:r>
              <a:rPr i="1" lang="pt-BR" sz="2015"/>
              <a:t>contrario sensu</a:t>
            </a:r>
            <a:r>
              <a:rPr lang="pt-BR" sz="2015"/>
              <a:t>; </a:t>
            </a:r>
            <a:r>
              <a:rPr i="1" lang="pt-BR" sz="2015"/>
              <a:t>a fortiori</a:t>
            </a:r>
            <a:r>
              <a:rPr lang="pt-BR" sz="2015"/>
              <a:t>; </a:t>
            </a:r>
            <a:endParaRPr/>
          </a:p>
          <a:p>
            <a:pPr indent="-152765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None/>
            </a:pPr>
            <a:r>
              <a:t/>
            </a:r>
            <a:endParaRPr sz="2015"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Char char="-"/>
            </a:pPr>
            <a:r>
              <a:rPr b="1" lang="pt-BR" sz="2015"/>
              <a:t>Sistemática</a:t>
            </a:r>
            <a:endParaRPr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Char char="-"/>
            </a:pPr>
            <a:r>
              <a:rPr b="1" lang="pt-BR" sz="2015"/>
              <a:t>Histórica</a:t>
            </a:r>
            <a:endParaRPr/>
          </a:p>
          <a:p>
            <a:pPr indent="-274320" lvl="0" marL="274320" rtl="0" algn="just">
              <a:lnSpc>
                <a:spcPct val="80000"/>
              </a:lnSpc>
              <a:spcBef>
                <a:spcPts val="403"/>
              </a:spcBef>
              <a:spcAft>
                <a:spcPts val="0"/>
              </a:spcAft>
              <a:buSzPts val="1914"/>
              <a:buFont typeface="Calibri"/>
              <a:buChar char="-"/>
            </a:pPr>
            <a:r>
              <a:rPr b="1" lang="pt-BR" sz="2015"/>
              <a:t>Teleológica (sociológica)</a:t>
            </a:r>
            <a:endParaRPr/>
          </a:p>
        </p:txBody>
      </p:sp>
      <p:sp>
        <p:nvSpPr>
          <p:cNvPr id="172" name="Google Shape;172;p2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uxo">
  <a:themeElements>
    <a:clrScheme name="Flux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Fluxo">
  <a:themeElements>
    <a:clrScheme name="Flux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