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1967" r:id="rId3"/>
    <p:sldId id="1833" r:id="rId4"/>
    <p:sldId id="1969" r:id="rId5"/>
    <p:sldId id="1968" r:id="rId6"/>
    <p:sldId id="1970" r:id="rId7"/>
    <p:sldId id="1972" r:id="rId8"/>
    <p:sldId id="1971" r:id="rId9"/>
    <p:sldId id="258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9FA6"/>
    <a:srgbClr val="00B41E"/>
    <a:srgbClr val="57C5A6"/>
    <a:srgbClr val="3EB08F"/>
    <a:srgbClr val="03B166"/>
    <a:srgbClr val="29DFA7"/>
    <a:srgbClr val="5AB1B7"/>
    <a:srgbClr val="267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g CO2/ MJ</c:v>
                </c:pt>
              </c:strCache>
            </c:strRef>
          </c:tx>
          <c:spPr>
            <a:pattFill prst="pct70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35F-4127-BBF2-E8C2E86D60B8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Plan1!$A$2:$A$14</c:f>
              <c:numCache>
                <c:formatCode>General</c:formatCode>
                <c:ptCount val="1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</c:numCache>
            </c:numRef>
          </c:cat>
          <c:val>
            <c:numRef>
              <c:f>Plan1!$B$2:$B$14</c:f>
              <c:numCache>
                <c:formatCode>General</c:formatCode>
                <c:ptCount val="13"/>
                <c:pt idx="0">
                  <c:v>74.25</c:v>
                </c:pt>
                <c:pt idx="1">
                  <c:v>73.55</c:v>
                </c:pt>
                <c:pt idx="2">
                  <c:v>73.510000000000005</c:v>
                </c:pt>
                <c:pt idx="3">
                  <c:v>72.83</c:v>
                </c:pt>
                <c:pt idx="4">
                  <c:v>72.55</c:v>
                </c:pt>
                <c:pt idx="5">
                  <c:v>72.34</c:v>
                </c:pt>
                <c:pt idx="6">
                  <c:v>71.81</c:v>
                </c:pt>
                <c:pt idx="7">
                  <c:v>70.62</c:v>
                </c:pt>
                <c:pt idx="8">
                  <c:v>69.489999999999995</c:v>
                </c:pt>
                <c:pt idx="9">
                  <c:v>68.39</c:v>
                </c:pt>
                <c:pt idx="10">
                  <c:v>67.489999999999995</c:v>
                </c:pt>
                <c:pt idx="11">
                  <c:v>66.75</c:v>
                </c:pt>
                <c:pt idx="12">
                  <c:v>66.099999999999994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5F-4127-BBF2-E8C2E86D60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25957528"/>
        <c:axId val="225955176"/>
      </c:barChart>
      <c:catAx>
        <c:axId val="225957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5955176"/>
        <c:crosses val="autoZero"/>
        <c:auto val="1"/>
        <c:lblAlgn val="ctr"/>
        <c:lblOffset val="100"/>
        <c:noMultiLvlLbl val="0"/>
      </c:catAx>
      <c:valAx>
        <c:axId val="225955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5957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g CO2/ MJ</c:v>
                </c:pt>
              </c:strCache>
            </c:strRef>
          </c:tx>
          <c:spPr>
            <a:pattFill prst="pct70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35F-4127-BBF2-E8C2E86D60B8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Plan1!$A$2:$A$14</c:f>
              <c:numCache>
                <c:formatCode>General</c:formatCode>
                <c:ptCount val="1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</c:numCache>
            </c:numRef>
          </c:cat>
          <c:val>
            <c:numRef>
              <c:f>Plan1!$B$2:$B$14</c:f>
              <c:numCache>
                <c:formatCode>General</c:formatCode>
                <c:ptCount val="13"/>
                <c:pt idx="0">
                  <c:v>74.25</c:v>
                </c:pt>
                <c:pt idx="1">
                  <c:v>73.55</c:v>
                </c:pt>
                <c:pt idx="2">
                  <c:v>73.510000000000005</c:v>
                </c:pt>
                <c:pt idx="3">
                  <c:v>72.83</c:v>
                </c:pt>
                <c:pt idx="4">
                  <c:v>72.55</c:v>
                </c:pt>
                <c:pt idx="5">
                  <c:v>72.34</c:v>
                </c:pt>
                <c:pt idx="6">
                  <c:v>71.81</c:v>
                </c:pt>
                <c:pt idx="7">
                  <c:v>70.62</c:v>
                </c:pt>
                <c:pt idx="8">
                  <c:v>69.489999999999995</c:v>
                </c:pt>
                <c:pt idx="9">
                  <c:v>68.39</c:v>
                </c:pt>
                <c:pt idx="10">
                  <c:v>67.489999999999995</c:v>
                </c:pt>
                <c:pt idx="11">
                  <c:v>66.75</c:v>
                </c:pt>
                <c:pt idx="12">
                  <c:v>66.099999999999994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5F-4127-BBF2-E8C2E86D60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25959096"/>
        <c:axId val="225955568"/>
      </c:barChart>
      <c:catAx>
        <c:axId val="225959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5955568"/>
        <c:crosses val="autoZero"/>
        <c:auto val="1"/>
        <c:lblAlgn val="ctr"/>
        <c:lblOffset val="100"/>
        <c:noMultiLvlLbl val="0"/>
      </c:catAx>
      <c:valAx>
        <c:axId val="225955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5959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85561865561425"/>
          <c:y val="3.0367484348769489E-2"/>
          <c:w val="0.80503667046502081"/>
          <c:h val="0.76748654235442038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54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57150"/>
              </a:sp3d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0,37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2D1-4941-8DEB-E5BE5023E74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4157396198359974E-2"/>
                  <c:y val="-8.99922524146029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2D1-4941-8DEB-E5BE5023E74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Planilha1!$A$2:$A$12</c:f>
              <c:numCache>
                <c:formatCode>General</c:formatCod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</c:numCache>
            </c:numRef>
          </c:cat>
          <c:val>
            <c:numRef>
              <c:f>Planilha1!$B$2:$B$12</c:f>
              <c:numCache>
                <c:formatCode>General</c:formatCode>
                <c:ptCount val="11"/>
                <c:pt idx="0">
                  <c:v>0.36821917808219179</c:v>
                </c:pt>
                <c:pt idx="1">
                  <c:v>28.7</c:v>
                </c:pt>
                <c:pt idx="2">
                  <c:v>41</c:v>
                </c:pt>
                <c:pt idx="3">
                  <c:v>49.8</c:v>
                </c:pt>
                <c:pt idx="4">
                  <c:v>59.6</c:v>
                </c:pt>
                <c:pt idx="5">
                  <c:v>66.900000000000006</c:v>
                </c:pt>
                <c:pt idx="6">
                  <c:v>73.3</c:v>
                </c:pt>
                <c:pt idx="7">
                  <c:v>79.5</c:v>
                </c:pt>
                <c:pt idx="8">
                  <c:v>85.1</c:v>
                </c:pt>
                <c:pt idx="9">
                  <c:v>90.1</c:v>
                </c:pt>
                <c:pt idx="10">
                  <c:v>95.5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2D1-4941-8DEB-E5BE5023E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959488"/>
        <c:axId val="225958312"/>
      </c:lineChart>
      <c:catAx>
        <c:axId val="225959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5958312"/>
        <c:crosses val="autoZero"/>
        <c:auto val="1"/>
        <c:lblAlgn val="ctr"/>
        <c:lblOffset val="100"/>
        <c:noMultiLvlLbl val="0"/>
      </c:catAx>
      <c:valAx>
        <c:axId val="225958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595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0.60244</cdr:x>
      <cdr:y>0.00519</cdr:y>
    </cdr:from>
    <cdr:to>
      <cdr:x>0.98358</cdr:x>
      <cdr:y>0.18488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xmlns="" id="{CFE26720-42B3-4389-91DD-815997D7BE48}"/>
            </a:ext>
          </a:extLst>
        </cdr:cNvPr>
        <cdr:cNvSpPr txBox="1"/>
      </cdr:nvSpPr>
      <cdr:spPr>
        <a:xfrm xmlns:a="http://schemas.openxmlformats.org/drawingml/2006/main">
          <a:off x="7284274" y="26410"/>
          <a:ext cx="4608336" cy="914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>
            <a:lnSpc>
              <a:spcPct val="150000"/>
            </a:lnSpc>
          </a:pPr>
          <a:endParaRPr lang="en-US" sz="1600" b="1" dirty="0">
            <a:solidFill>
              <a:srgbClr val="FF0000"/>
            </a:solidFill>
            <a:latin typeface="Century Gothic" panose="020B0502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17082-2485-40C2-A15D-F75B86BBC739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E646E-3B91-4B8A-B63E-5C92A8D680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8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297E3E-A4E6-46F8-ACC8-14F59D013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F9AE76C-58C9-4976-8B87-148CB1ABC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40AF1EE-47E7-414D-9CF3-E808B0AE9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9F5C373-CC35-4160-B92D-8FE365F8E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CE9AB08-B0C6-4120-9831-D364BA55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73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A6F6E4-A768-4406-BFEB-BE5868725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8566F6F-D6DF-407C-A237-4C9C09D18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3C39967-F2BC-442C-8F4A-F4DED2A8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B567756-6E3C-4CE3-AA58-B61A6C03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A239712-FC08-4BDC-A9D2-19A37ED3F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49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E24D273-3BC7-42CD-88FE-F7EE20FB5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4DB319D5-F953-4654-A38C-D1CF274C6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78755A7-0212-4290-AE5E-7272260A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B364A57-A7A4-4863-ABCA-B59FDA196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1732A57-9F4A-4516-BB35-E41A4678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14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E2BBCA-A130-4C8E-88A2-474A6111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5E97196-C0AD-4317-8A54-FFDBB3256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D0DA686-BA03-4CE7-A04A-831B197D9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8833234-58A7-42DB-ACD9-48F6E9F8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8AB8978-A05E-455F-A6B0-A3C91BE0B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26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1DB890-702B-48B7-87E3-B6E76F639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FCFDA20-A90F-49E0-BF2E-7468EBCC7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F092C98-FAC7-4E37-BD38-EBDF10765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5377473-F99F-4B56-9B84-ACD2114D9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907486F-8855-4A9F-83D3-47ADF8287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41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33121A-4072-4D5A-8B2F-B4FAF5EF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1E3EC40-9723-49CF-96FD-E44019A0F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927B2D9-147A-484E-80CE-2877B4314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EBAEDC2-0007-4C09-B908-157BCF90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50C441A-CEA9-41B2-BF62-A4CD046EB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C063D6B-0B82-4F03-BA85-D472EA627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45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BE1A68-B3F7-400D-8EE9-A20830C6C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5AC71C3-9DCE-4291-804D-9B5D8EA9F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0BD2040-F098-47CA-85B5-0B433DF28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E5FA9E23-D17F-49B9-97C6-65F117E62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E6C2D4C3-D15C-4F47-BB70-99CA1D0FB6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354C58E8-CFF9-4CF3-A814-5C1A07307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321956BF-86B8-4101-A438-6EADED464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CFB42131-F631-4187-BF6E-4D1DF919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3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D59E21-C8CB-438A-A407-A27F906F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95A941B2-073B-47EF-9D22-5A68FC636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A4248ADD-81C7-4991-BF91-5F3EAB5A4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21248A90-4C79-4814-80DF-3049026CB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35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9DC54C3D-597E-481A-A483-730856BBF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80D4643D-0248-4349-B35D-AA0D0ABF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6D29496D-BD90-41FE-88E9-E500EDE0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08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DFB3FF-E019-4850-B7B4-939D58B65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DF78398-F126-4FA7-BD9F-A76D3707E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FCCDB29-D756-4F6F-9AD8-146193ECD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C454AE1-06CE-4DC1-A473-D45E2C8A1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DEA0272-6953-4551-9238-C48D98B2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51E3AD5-B21D-4439-AB4E-029BB88AF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38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934330-06DE-42AD-BECD-4632D0A81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A7395689-A03B-42AF-89F2-ADDC0DF3F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4ECCDBD-13F3-41B2-8F28-602CCF3DE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B15E246-9973-426B-8143-04E5DBC8F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47C-A75E-43E9-B302-E812A03A13B5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21ADDB4-D255-4D4C-8B1A-E21BE8CE3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988F2C2-DD58-4526-B976-8028EEA2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74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D61D3029-8367-4865-98C4-6C15345A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D16238C-8727-4F16-9618-632A3763A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2343925-C0B6-4824-B1D7-DAE5424F5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9647C-A75E-43E9-B302-E812A03A13B5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F162357-DAA6-4EB3-B426-3B41E2033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8D3BC62-B41C-4546-9D8D-F8C06CFC3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68907-68AA-4219-BE13-50F9921D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63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vestuário&#10;&#10;Descrição gerada automaticamente">
            <a:extLst>
              <a:ext uri="{FF2B5EF4-FFF2-40B4-BE49-F238E27FC236}">
                <a16:creationId xmlns:a16="http://schemas.microsoft.com/office/drawing/2014/main" xmlns="" id="{188727CA-BEDA-4061-9F33-1D06CA5C6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8427FA9-B60D-4F3B-84C0-A297CC3007B8}"/>
              </a:ext>
            </a:extLst>
          </p:cNvPr>
          <p:cNvSpPr txBox="1"/>
          <p:nvPr/>
        </p:nvSpPr>
        <p:spPr>
          <a:xfrm>
            <a:off x="779192" y="2217695"/>
            <a:ext cx="9671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489FA6"/>
                </a:solidFill>
                <a:cs typeface="Aharoni" panose="020B0604020202020204" pitchFamily="2" charset="-79"/>
              </a:rPr>
              <a:t>Política Nacional de Biocombustíveis </a:t>
            </a:r>
          </a:p>
          <a:p>
            <a:r>
              <a:rPr lang="pt-BR" sz="4000" b="1" i="1" dirty="0">
                <a:solidFill>
                  <a:srgbClr val="489FA6"/>
                </a:solidFill>
                <a:cs typeface="Aharoni" panose="020B0604020202020204" pitchFamily="2" charset="-79"/>
              </a:rPr>
              <a:t>(</a:t>
            </a:r>
            <a:r>
              <a:rPr lang="pt-BR" sz="4000" b="1" i="1" dirty="0" err="1">
                <a:solidFill>
                  <a:srgbClr val="489FA6"/>
                </a:solidFill>
                <a:cs typeface="Aharoni" panose="020B0604020202020204" pitchFamily="2" charset="-79"/>
              </a:rPr>
              <a:t>RenovaBio</a:t>
            </a:r>
            <a:r>
              <a:rPr lang="pt-BR" sz="4000" b="1" i="1">
                <a:solidFill>
                  <a:srgbClr val="489FA6"/>
                </a:solidFill>
                <a:cs typeface="Aharoni" panose="020B0604020202020204" pitchFamily="2" charset="-79"/>
              </a:rPr>
              <a:t>)</a:t>
            </a:r>
            <a:endParaRPr lang="pt-BR" sz="4000" b="1" i="1" dirty="0">
              <a:solidFill>
                <a:srgbClr val="489FA6"/>
              </a:solidFill>
              <a:cs typeface="Aharoni" panose="020B0604020202020204" pitchFamily="2" charset="-79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2002C3A5-1431-4DA5-85FD-AD45B28838E1}"/>
              </a:ext>
            </a:extLst>
          </p:cNvPr>
          <p:cNvSpPr txBox="1"/>
          <p:nvPr/>
        </p:nvSpPr>
        <p:spPr>
          <a:xfrm>
            <a:off x="919155" y="4735263"/>
            <a:ext cx="3850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489FA6"/>
                </a:solidFill>
              </a:rPr>
              <a:t>LUCIANO RODRIGUES</a:t>
            </a:r>
          </a:p>
          <a:p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ECONOMIA E ANÁLISE SETORIAL</a:t>
            </a:r>
            <a:endParaRPr lang="pt-BR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C095947-3308-4C6A-BB09-00FA4DF327C1}"/>
              </a:ext>
            </a:extLst>
          </p:cNvPr>
          <p:cNvSpPr txBox="1"/>
          <p:nvPr/>
        </p:nvSpPr>
        <p:spPr>
          <a:xfrm>
            <a:off x="7134825" y="474459"/>
            <a:ext cx="525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solidFill>
                  <a:srgbClr val="489FA6"/>
                </a:solidFill>
                <a:cs typeface="Aharoni" panose="020B0604020202020204" pitchFamily="2" charset="-79"/>
              </a:rPr>
              <a:t>Comissão de Ciência, Tecnologia, Inovação, Comunicação e Informática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BF0CCBAC-7A30-4FDD-A1F6-65D42B75C26D}"/>
              </a:ext>
            </a:extLst>
          </p:cNvPr>
          <p:cNvSpPr/>
          <p:nvPr/>
        </p:nvSpPr>
        <p:spPr>
          <a:xfrm>
            <a:off x="7134825" y="170444"/>
            <a:ext cx="3968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489FA6"/>
                </a:solidFill>
                <a:cs typeface="Aharoni" panose="020B0604020202020204" pitchFamily="2" charset="-79"/>
              </a:rPr>
              <a:t>AUDIÊNCIA PÚBLICA SENADO FEDERAL</a:t>
            </a:r>
          </a:p>
        </p:txBody>
      </p:sp>
    </p:spTree>
    <p:extLst>
      <p:ext uri="{BB962C8B-B14F-4D97-AF65-F5344CB8AC3E}">
        <p14:creationId xmlns:p14="http://schemas.microsoft.com/office/powerpoint/2010/main" val="230582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7FB9A56F-EE6E-4F8C-9705-C86913D00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765" y="13048"/>
            <a:ext cx="2351235" cy="1052792"/>
          </a:xfrm>
          <a:prstGeom prst="rect">
            <a:avLst/>
          </a:prstGeom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xmlns="" id="{D7744C0D-B92E-461D-BE15-711AA7D9BDAB}"/>
              </a:ext>
            </a:extLst>
          </p:cNvPr>
          <p:cNvSpPr txBox="1"/>
          <p:nvPr/>
        </p:nvSpPr>
        <p:spPr>
          <a:xfrm>
            <a:off x="167396" y="142313"/>
            <a:ext cx="10568027" cy="5859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pt-BR"/>
            </a:defPPr>
            <a:lvl1pPr marL="170168"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rgbClr val="489FA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170164" defTabSz="1219170">
              <a:lnSpc>
                <a:spcPct val="120000"/>
              </a:lnSpc>
              <a:defRPr/>
            </a:pPr>
            <a:r>
              <a:rPr lang="pt-BR" sz="3400" dirty="0"/>
              <a:t>A VISÃO DO PRODUTOR DE ETANOL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7334A8D-5A34-48AF-BED6-62716EC84E35}"/>
              </a:ext>
            </a:extLst>
          </p:cNvPr>
          <p:cNvSpPr txBox="1"/>
          <p:nvPr/>
        </p:nvSpPr>
        <p:spPr>
          <a:xfrm>
            <a:off x="1026028" y="1343493"/>
            <a:ext cx="10139943" cy="4171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489FA6"/>
              </a:buClr>
            </a:pPr>
            <a:r>
              <a:rPr lang="pt-BR" sz="3200" b="1" dirty="0">
                <a:latin typeface="Calibri Light "/>
                <a:cs typeface="Arial Black" panose="020B0604020202020204" pitchFamily="34" charset="0"/>
              </a:rPr>
              <a:t>Elementos fundamentais do Programa:</a:t>
            </a:r>
          </a:p>
          <a:p>
            <a:pPr marL="541338" indent="-541338">
              <a:lnSpc>
                <a:spcPct val="150000"/>
              </a:lnSpc>
              <a:spcBef>
                <a:spcPts val="1200"/>
              </a:spcBef>
              <a:buClr>
                <a:srgbClr val="489FA6"/>
              </a:buClr>
              <a:buSzPct val="120000"/>
              <a:buFont typeface="+mj-lt"/>
              <a:buAutoNum type="arabicPeriod"/>
            </a:pPr>
            <a:r>
              <a:rPr lang="pt-BR" sz="3200" dirty="0">
                <a:latin typeface="Calibri Light "/>
                <a:cs typeface="Arial Black" panose="020B0604020202020204" pitchFamily="34" charset="0"/>
              </a:rPr>
              <a:t>Diretriz de longo prazo e maior previsibilidade</a:t>
            </a:r>
          </a:p>
          <a:p>
            <a:pPr marL="541338" indent="-541338">
              <a:lnSpc>
                <a:spcPct val="150000"/>
              </a:lnSpc>
              <a:spcBef>
                <a:spcPts val="1200"/>
              </a:spcBef>
              <a:buClr>
                <a:srgbClr val="489FA6"/>
              </a:buClr>
              <a:buSzPct val="120000"/>
              <a:buFont typeface="+mj-lt"/>
              <a:buAutoNum type="arabicPeriod"/>
            </a:pPr>
            <a:r>
              <a:rPr lang="pt-BR" sz="3200" dirty="0">
                <a:latin typeface="Calibri Light "/>
                <a:cs typeface="Arial Black" panose="020B0604020202020204" pitchFamily="34" charset="0"/>
              </a:rPr>
              <a:t>Reconhecimento dos benefícios ambiental e de saúde pública associados aos biocombustíveis </a:t>
            </a:r>
          </a:p>
          <a:p>
            <a:pPr marL="541338" indent="-541338">
              <a:lnSpc>
                <a:spcPct val="150000"/>
              </a:lnSpc>
              <a:spcBef>
                <a:spcPts val="1200"/>
              </a:spcBef>
              <a:buClr>
                <a:srgbClr val="489FA6"/>
              </a:buClr>
              <a:buSzPct val="120000"/>
              <a:buFont typeface="+mj-lt"/>
              <a:buAutoNum type="arabicPeriod"/>
            </a:pPr>
            <a:r>
              <a:rPr lang="pt-BR" sz="3200" dirty="0">
                <a:latin typeface="Calibri Light "/>
                <a:cs typeface="Arial Black" panose="020B0604020202020204" pitchFamily="34" charset="0"/>
              </a:rPr>
              <a:t>Mecanismo de estímulo a ganhos de eficiência </a:t>
            </a:r>
            <a:endParaRPr lang="pt-BR" sz="8800" dirty="0">
              <a:latin typeface="Calibri Light 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9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5E8891A-4850-4A2D-BA74-A5CFFE301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765" y="3717"/>
            <a:ext cx="2351235" cy="1052792"/>
          </a:xfrm>
          <a:prstGeom prst="rect">
            <a:avLst/>
          </a:prstGeom>
        </p:spPr>
      </p:pic>
      <p:sp>
        <p:nvSpPr>
          <p:cNvPr id="53" name="object 2">
            <a:extLst>
              <a:ext uri="{FF2B5EF4-FFF2-40B4-BE49-F238E27FC236}">
                <a16:creationId xmlns:a16="http://schemas.microsoft.com/office/drawing/2014/main" xmlns="" id="{DC8B3F1E-D483-4AF7-9139-6752CF614BDE}"/>
              </a:ext>
            </a:extLst>
          </p:cNvPr>
          <p:cNvSpPr txBox="1">
            <a:spLocks/>
          </p:cNvSpPr>
          <p:nvPr/>
        </p:nvSpPr>
        <p:spPr>
          <a:xfrm>
            <a:off x="89389" y="160357"/>
            <a:ext cx="10134351" cy="55156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0164" algn="l">
              <a:lnSpc>
                <a:spcPct val="120000"/>
              </a:lnSpc>
              <a:defRPr/>
            </a:pPr>
            <a:r>
              <a:rPr lang="pt-BR" sz="3200" b="1" dirty="0">
                <a:solidFill>
                  <a:srgbClr val="489F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DIRETRIZ DE LONGO PRAZO E MAIOR PREVISIBILIDADE</a:t>
            </a:r>
          </a:p>
        </p:txBody>
      </p:sp>
      <p:graphicFrame>
        <p:nvGraphicFramePr>
          <p:cNvPr id="18" name="Gráfico 17" descr=" 60">
            <a:extLst>
              <a:ext uri="{FF2B5EF4-FFF2-40B4-BE49-F238E27FC236}">
                <a16:creationId xmlns:a16="http://schemas.microsoft.com/office/drawing/2014/main" xmlns="" id="{E10B2D0F-EADF-461C-8CDE-FB4ADA9DE12E}"/>
              </a:ext>
            </a:extLst>
          </p:cNvPr>
          <p:cNvGraphicFramePr/>
          <p:nvPr/>
        </p:nvGraphicFramePr>
        <p:xfrm>
          <a:off x="307439" y="1930983"/>
          <a:ext cx="11707759" cy="4640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5BAFC2C3-97F3-4DC5-BF6C-24739941A6B7}"/>
              </a:ext>
            </a:extLst>
          </p:cNvPr>
          <p:cNvSpPr/>
          <p:nvPr/>
        </p:nvSpPr>
        <p:spPr>
          <a:xfrm>
            <a:off x="5777522" y="1851516"/>
            <a:ext cx="3601679" cy="4664443"/>
          </a:xfrm>
          <a:prstGeom prst="rect">
            <a:avLst/>
          </a:prstGeom>
          <a:noFill/>
          <a:ln w="19050">
            <a:solidFill>
              <a:srgbClr val="489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5A6242F7-84AB-4E1D-AA6E-77D35E01C0E0}"/>
              </a:ext>
            </a:extLst>
          </p:cNvPr>
          <p:cNvSpPr txBox="1"/>
          <p:nvPr/>
        </p:nvSpPr>
        <p:spPr>
          <a:xfrm>
            <a:off x="4120446" y="1989360"/>
            <a:ext cx="104067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333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32,24 </a:t>
            </a:r>
            <a:r>
              <a:rPr lang="pt-BR" sz="1067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MJ/litro</a:t>
            </a:r>
            <a:endParaRPr lang="pt-BR" sz="1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88F2D145-B6FF-4C36-8715-C7920AD3B1F9}"/>
              </a:ext>
            </a:extLst>
          </p:cNvPr>
          <p:cNvSpPr txBox="1"/>
          <p:nvPr/>
        </p:nvSpPr>
        <p:spPr>
          <a:xfrm>
            <a:off x="4107535" y="2671327"/>
            <a:ext cx="104067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333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22,36 </a:t>
            </a:r>
            <a:r>
              <a:rPr lang="pt-BR" sz="1067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MJ/litro</a:t>
            </a:r>
            <a:endParaRPr lang="pt-BR" sz="1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4216A11D-7493-4FDA-BFC4-E83E6A6AEAF5}"/>
              </a:ext>
            </a:extLst>
          </p:cNvPr>
          <p:cNvSpPr txBox="1"/>
          <p:nvPr/>
        </p:nvSpPr>
        <p:spPr>
          <a:xfrm>
            <a:off x="4088211" y="3361380"/>
            <a:ext cx="104067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333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21,35 </a:t>
            </a:r>
            <a:r>
              <a:rPr lang="pt-BR" sz="1067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MJ/litro</a:t>
            </a:r>
            <a:endParaRPr lang="pt-BR" sz="1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4EAEBD4A-34CE-45E1-BF0E-3AF457DF1C69}"/>
              </a:ext>
            </a:extLst>
          </p:cNvPr>
          <p:cNvSpPr txBox="1"/>
          <p:nvPr/>
        </p:nvSpPr>
        <p:spPr>
          <a:xfrm>
            <a:off x="4150817" y="4035955"/>
            <a:ext cx="95410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333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28,9 </a:t>
            </a:r>
            <a:r>
              <a:rPr lang="pt-BR" sz="1067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MJ/litro</a:t>
            </a:r>
            <a:endParaRPr lang="pt-BR" sz="1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BB28BD0A-AA0F-46FE-BC56-B18F4B555EED}"/>
              </a:ext>
            </a:extLst>
          </p:cNvPr>
          <p:cNvSpPr txBox="1"/>
          <p:nvPr/>
        </p:nvSpPr>
        <p:spPr>
          <a:xfrm>
            <a:off x="4107538" y="4700687"/>
            <a:ext cx="104067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333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34,42 </a:t>
            </a:r>
            <a:r>
              <a:rPr lang="pt-BR" sz="1067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MJ/litro</a:t>
            </a:r>
            <a:endParaRPr lang="pt-BR" sz="1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FBB94227-4189-4EC8-8F2A-E259EDC6C3F9}"/>
              </a:ext>
            </a:extLst>
          </p:cNvPr>
          <p:cNvSpPr txBox="1"/>
          <p:nvPr/>
        </p:nvSpPr>
        <p:spPr>
          <a:xfrm>
            <a:off x="4137280" y="5330676"/>
            <a:ext cx="100700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333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35,5 </a:t>
            </a:r>
            <a:r>
              <a:rPr lang="pt-B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MJ/litro</a:t>
            </a:r>
          </a:p>
        </p:txBody>
      </p:sp>
      <p:pic>
        <p:nvPicPr>
          <p:cNvPr id="26" name="Picture 2" descr="Ã­cone gota">
            <a:extLst>
              <a:ext uri="{FF2B5EF4-FFF2-40B4-BE49-F238E27FC236}">
                <a16:creationId xmlns:a16="http://schemas.microsoft.com/office/drawing/2014/main" xmlns="" id="{B25E811F-2F97-4F4D-A705-41ED0576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80" y="3143907"/>
            <a:ext cx="720000" cy="5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Ã­cone gota">
            <a:extLst>
              <a:ext uri="{FF2B5EF4-FFF2-40B4-BE49-F238E27FC236}">
                <a16:creationId xmlns:a16="http://schemas.microsoft.com/office/drawing/2014/main" xmlns="" id="{0D52CDA0-A077-4FC5-A718-3EA416BC9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919" y="3813935"/>
            <a:ext cx="720000" cy="5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Ã­cone gota">
            <a:extLst>
              <a:ext uri="{FF2B5EF4-FFF2-40B4-BE49-F238E27FC236}">
                <a16:creationId xmlns:a16="http://schemas.microsoft.com/office/drawing/2014/main" xmlns="" id="{F6DCAE1B-E109-44C8-AEAB-D2176C0B3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51" y="1806674"/>
            <a:ext cx="720000" cy="5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E9319458-7F66-45FA-96AC-54D1052CDABD}"/>
              </a:ext>
            </a:extLst>
          </p:cNvPr>
          <p:cNvSpPr txBox="1"/>
          <p:nvPr/>
        </p:nvSpPr>
        <p:spPr>
          <a:xfrm>
            <a:off x="1174876" y="1006507"/>
            <a:ext cx="229019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67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Volumes </a:t>
            </a:r>
            <a:r>
              <a:rPr lang="pt-BR" sz="1467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(bilhão l)</a:t>
            </a:r>
            <a:endParaRPr lang="pt-BR" sz="16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pt-BR" sz="1867" dirty="0">
                <a:latin typeface="Calibri Light" panose="020F0302020204030204" pitchFamily="34" charset="0"/>
                <a:cs typeface="Calibri Light" panose="020F0302020204030204" pitchFamily="34" charset="0"/>
              </a:rPr>
              <a:t> 2017</a:t>
            </a:r>
            <a:endParaRPr lang="pt-BR" sz="14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F8C5B395-8C45-432E-A748-07B016252823}"/>
              </a:ext>
            </a:extLst>
          </p:cNvPr>
          <p:cNvSpPr txBox="1"/>
          <p:nvPr/>
        </p:nvSpPr>
        <p:spPr>
          <a:xfrm>
            <a:off x="2196267" y="1885929"/>
            <a:ext cx="1211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Gasolina</a:t>
            </a:r>
          </a:p>
          <a:p>
            <a:pPr algn="ctr"/>
            <a:r>
              <a:rPr lang="pt-B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32,2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70D5B7D3-3357-4C9C-B9FE-B30524B89198}"/>
              </a:ext>
            </a:extLst>
          </p:cNvPr>
          <p:cNvSpPr txBox="1"/>
          <p:nvPr/>
        </p:nvSpPr>
        <p:spPr>
          <a:xfrm>
            <a:off x="2530408" y="3826995"/>
            <a:ext cx="551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GNV</a:t>
            </a:r>
          </a:p>
          <a:p>
            <a:pPr algn="ctr"/>
            <a:r>
              <a:rPr lang="pt-B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2,0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B2E52D4B-71D6-4CA1-82E5-622E38302974}"/>
              </a:ext>
            </a:extLst>
          </p:cNvPr>
          <p:cNvSpPr txBox="1"/>
          <p:nvPr/>
        </p:nvSpPr>
        <p:spPr>
          <a:xfrm>
            <a:off x="2463766" y="2554835"/>
            <a:ext cx="722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Anidro</a:t>
            </a:r>
          </a:p>
          <a:p>
            <a:pPr algn="ctr"/>
            <a:r>
              <a:rPr lang="pt-B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11,9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50A69C63-E383-4E4C-B342-E8B83431C818}"/>
              </a:ext>
            </a:extLst>
          </p:cNvPr>
          <p:cNvSpPr txBox="1"/>
          <p:nvPr/>
        </p:nvSpPr>
        <p:spPr>
          <a:xfrm>
            <a:off x="2333217" y="3160163"/>
            <a:ext cx="983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Hidratado</a:t>
            </a:r>
          </a:p>
          <a:p>
            <a:pPr algn="ctr"/>
            <a:r>
              <a:rPr lang="pt-B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13,6</a:t>
            </a:r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xmlns="" id="{80EF1182-455F-44E8-825A-DADDE253FB27}"/>
              </a:ext>
            </a:extLst>
          </p:cNvPr>
          <p:cNvCxnSpPr>
            <a:cxnSpLocks/>
          </p:cNvCxnSpPr>
          <p:nvPr/>
        </p:nvCxnSpPr>
        <p:spPr>
          <a:xfrm>
            <a:off x="1240437" y="881591"/>
            <a:ext cx="9000000" cy="6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FBD7E2B2-6248-4944-B894-C806B582AFF8}"/>
              </a:ext>
            </a:extLst>
          </p:cNvPr>
          <p:cNvSpPr txBox="1"/>
          <p:nvPr/>
        </p:nvSpPr>
        <p:spPr>
          <a:xfrm>
            <a:off x="5666525" y="979043"/>
            <a:ext cx="195335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67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Participação</a:t>
            </a:r>
          </a:p>
          <a:p>
            <a:pPr algn="ctr"/>
            <a:r>
              <a:rPr lang="pt-BR" sz="1867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energia </a:t>
            </a:r>
            <a:r>
              <a:rPr lang="pt-BR" sz="1867" dirty="0">
                <a:latin typeface="Calibri Light" panose="020F0302020204030204" pitchFamily="34" charset="0"/>
                <a:cs typeface="Calibri Light" panose="020F0302020204030204" pitchFamily="34" charset="0"/>
              </a:rPr>
              <a:t>(%)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3D4DDFCC-DB01-410E-A116-22F4AC9D87C3}"/>
              </a:ext>
            </a:extLst>
          </p:cNvPr>
          <p:cNvSpPr txBox="1"/>
          <p:nvPr/>
        </p:nvSpPr>
        <p:spPr>
          <a:xfrm>
            <a:off x="6128300" y="1912368"/>
            <a:ext cx="77938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867" dirty="0">
                <a:latin typeface="Calibri Light" panose="020F0302020204030204" pitchFamily="34" charset="0"/>
                <a:cs typeface="Calibri Light" panose="020F0302020204030204" pitchFamily="34" charset="0"/>
              </a:rPr>
              <a:t>27,1%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745A2B67-F274-47DB-8DD4-7D445F581186}"/>
              </a:ext>
            </a:extLst>
          </p:cNvPr>
          <p:cNvSpPr txBox="1"/>
          <p:nvPr/>
        </p:nvSpPr>
        <p:spPr>
          <a:xfrm>
            <a:off x="6189219" y="2608720"/>
            <a:ext cx="6575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867" dirty="0">
                <a:latin typeface="Calibri Light" panose="020F0302020204030204" pitchFamily="34" charset="0"/>
                <a:cs typeface="Calibri Light" panose="020F0302020204030204" pitchFamily="34" charset="0"/>
              </a:rPr>
              <a:t>6,9%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31DC5D4B-591F-476B-BD53-D2F6010AAD99}"/>
              </a:ext>
            </a:extLst>
          </p:cNvPr>
          <p:cNvSpPr txBox="1"/>
          <p:nvPr/>
        </p:nvSpPr>
        <p:spPr>
          <a:xfrm>
            <a:off x="6188135" y="3984476"/>
            <a:ext cx="6575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867" dirty="0">
                <a:latin typeface="Calibri Light" panose="020F0302020204030204" pitchFamily="34" charset="0"/>
                <a:cs typeface="Calibri Light" panose="020F0302020204030204" pitchFamily="34" charset="0"/>
              </a:rPr>
              <a:t>1,9%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74182677-EB76-4B99-ADF3-7247E30F023E}"/>
              </a:ext>
            </a:extLst>
          </p:cNvPr>
          <p:cNvSpPr txBox="1"/>
          <p:nvPr/>
        </p:nvSpPr>
        <p:spPr>
          <a:xfrm>
            <a:off x="7884910" y="1010851"/>
            <a:ext cx="2038599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67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Emissão média </a:t>
            </a:r>
          </a:p>
          <a:p>
            <a:pPr algn="ctr"/>
            <a:r>
              <a:rPr lang="pt-BR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gCO</a:t>
            </a:r>
            <a:r>
              <a:rPr lang="pt-BR" sz="1600" i="1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pt-BR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/MJ</a:t>
            </a:r>
          </a:p>
        </p:txBody>
      </p:sp>
      <p:sp>
        <p:nvSpPr>
          <p:cNvPr id="43" name="Igual a 42">
            <a:extLst>
              <a:ext uri="{FF2B5EF4-FFF2-40B4-BE49-F238E27FC236}">
                <a16:creationId xmlns:a16="http://schemas.microsoft.com/office/drawing/2014/main" xmlns="" id="{3F1821E2-31CA-44F5-96EA-30B981D66B1D}"/>
              </a:ext>
            </a:extLst>
          </p:cNvPr>
          <p:cNvSpPr/>
          <p:nvPr/>
        </p:nvSpPr>
        <p:spPr>
          <a:xfrm>
            <a:off x="9359526" y="3937933"/>
            <a:ext cx="564741" cy="454009"/>
          </a:xfrm>
          <a:prstGeom prst="mathEqual">
            <a:avLst/>
          </a:prstGeom>
          <a:solidFill>
            <a:srgbClr val="489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xmlns="" id="{8C2CCF11-BC26-4C2C-BF55-E5330612637E}"/>
              </a:ext>
            </a:extLst>
          </p:cNvPr>
          <p:cNvCxnSpPr>
            <a:cxnSpLocks/>
          </p:cNvCxnSpPr>
          <p:nvPr/>
        </p:nvCxnSpPr>
        <p:spPr>
          <a:xfrm flipV="1">
            <a:off x="3780568" y="2269732"/>
            <a:ext cx="1791649" cy="13176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>
            <a:extLst>
              <a:ext uri="{FF2B5EF4-FFF2-40B4-BE49-F238E27FC236}">
                <a16:creationId xmlns:a16="http://schemas.microsoft.com/office/drawing/2014/main" xmlns="" id="{2DE3A845-721F-41C9-B785-A90BD0182CA3}"/>
              </a:ext>
            </a:extLst>
          </p:cNvPr>
          <p:cNvGrpSpPr/>
          <p:nvPr/>
        </p:nvGrpSpPr>
        <p:grpSpPr>
          <a:xfrm>
            <a:off x="9921630" y="3337267"/>
            <a:ext cx="1571649" cy="1352735"/>
            <a:chOff x="7441218" y="2570572"/>
            <a:chExt cx="1178736" cy="1469905"/>
          </a:xfrm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xmlns="" id="{F1047A43-09A4-4E88-A019-128CEF2C649F}"/>
                </a:ext>
              </a:extLst>
            </p:cNvPr>
            <p:cNvSpPr/>
            <p:nvPr/>
          </p:nvSpPr>
          <p:spPr>
            <a:xfrm>
              <a:off x="7727350" y="3046621"/>
              <a:ext cx="708912" cy="993856"/>
            </a:xfrm>
            <a:prstGeom prst="rect">
              <a:avLst/>
            </a:prstGeom>
            <a:noFill/>
            <a:ln w="12700">
              <a:solidFill>
                <a:srgbClr val="489F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xmlns="" id="{E048BC33-5740-405F-8546-574C376D1010}"/>
                </a:ext>
              </a:extLst>
            </p:cNvPr>
            <p:cNvSpPr txBox="1"/>
            <p:nvPr/>
          </p:nvSpPr>
          <p:spPr>
            <a:xfrm>
              <a:off x="7715232" y="3163107"/>
              <a:ext cx="696344" cy="70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133" b="1" dirty="0">
                  <a:solidFill>
                    <a:schemeClr val="accent6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~74,25</a:t>
              </a:r>
            </a:p>
            <a:p>
              <a:pPr algn="ctr"/>
              <a:r>
                <a:rPr lang="pt-BR" sz="1467" i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gCO</a:t>
              </a:r>
              <a:r>
                <a:rPr lang="pt-BR" sz="1467" i="1" baseline="-25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</a:t>
              </a:r>
              <a:r>
                <a:rPr lang="pt-BR" sz="1467" i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/MJ</a:t>
              </a:r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xmlns="" id="{73456470-32DA-4572-82EE-5530BD69FEB6}"/>
                </a:ext>
              </a:extLst>
            </p:cNvPr>
            <p:cNvSpPr txBox="1"/>
            <p:nvPr/>
          </p:nvSpPr>
          <p:spPr>
            <a:xfrm>
              <a:off x="7441218" y="2570572"/>
              <a:ext cx="1178736" cy="367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Definido na meta</a:t>
              </a:r>
            </a:p>
          </p:txBody>
        </p:sp>
      </p:grp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xmlns="" id="{961932F8-0B53-46D7-97EF-A87B96A9446E}"/>
              </a:ext>
            </a:extLst>
          </p:cNvPr>
          <p:cNvCxnSpPr>
            <a:cxnSpLocks/>
          </p:cNvCxnSpPr>
          <p:nvPr/>
        </p:nvCxnSpPr>
        <p:spPr>
          <a:xfrm>
            <a:off x="1223740" y="1727455"/>
            <a:ext cx="9000000" cy="6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Ã­cone gota">
            <a:extLst>
              <a:ext uri="{FF2B5EF4-FFF2-40B4-BE49-F238E27FC236}">
                <a16:creationId xmlns:a16="http://schemas.microsoft.com/office/drawing/2014/main" xmlns="" id="{E23E25A7-8BBA-46CC-9EE1-D8780F5AA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72" y="2444555"/>
            <a:ext cx="720000" cy="5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aixaDeTexto 61">
            <a:extLst>
              <a:ext uri="{FF2B5EF4-FFF2-40B4-BE49-F238E27FC236}">
                <a16:creationId xmlns:a16="http://schemas.microsoft.com/office/drawing/2014/main" xmlns="" id="{4D13B729-772E-49DC-AB80-FA76BCC6C350}"/>
              </a:ext>
            </a:extLst>
          </p:cNvPr>
          <p:cNvSpPr txBox="1"/>
          <p:nvPr/>
        </p:nvSpPr>
        <p:spPr>
          <a:xfrm>
            <a:off x="2546237" y="4516262"/>
            <a:ext cx="51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QAv</a:t>
            </a:r>
            <a:endParaRPr lang="pt-BR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pt-B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6,7</a:t>
            </a:r>
          </a:p>
        </p:txBody>
      </p:sp>
      <p:pic>
        <p:nvPicPr>
          <p:cNvPr id="63" name="Picture 2" descr="Ã­cone gota">
            <a:extLst>
              <a:ext uri="{FF2B5EF4-FFF2-40B4-BE49-F238E27FC236}">
                <a16:creationId xmlns:a16="http://schemas.microsoft.com/office/drawing/2014/main" xmlns="" id="{F56A1EC4-1A98-4A5C-B38B-4FA77F133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09" y="4471651"/>
            <a:ext cx="720000" cy="5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Ã­cone gota">
            <a:extLst>
              <a:ext uri="{FF2B5EF4-FFF2-40B4-BE49-F238E27FC236}">
                <a16:creationId xmlns:a16="http://schemas.microsoft.com/office/drawing/2014/main" xmlns="" id="{8D1169BA-80D0-4D53-8D1D-F60CF68C0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69" y="5737922"/>
            <a:ext cx="720000" cy="5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aixaDeTexto 64">
            <a:extLst>
              <a:ext uri="{FF2B5EF4-FFF2-40B4-BE49-F238E27FC236}">
                <a16:creationId xmlns:a16="http://schemas.microsoft.com/office/drawing/2014/main" xmlns="" id="{D5A48B2F-F7D2-421C-BD64-4399C36D526F}"/>
              </a:ext>
            </a:extLst>
          </p:cNvPr>
          <p:cNvSpPr txBox="1"/>
          <p:nvPr/>
        </p:nvSpPr>
        <p:spPr>
          <a:xfrm>
            <a:off x="2383706" y="5821082"/>
            <a:ext cx="869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Biodesel</a:t>
            </a:r>
            <a:endParaRPr lang="pt-BR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pt-B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4,3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xmlns="" id="{FCAF52A6-E2EB-495D-A930-873EB7FEABC6}"/>
              </a:ext>
            </a:extLst>
          </p:cNvPr>
          <p:cNvSpPr txBox="1"/>
          <p:nvPr/>
        </p:nvSpPr>
        <p:spPr>
          <a:xfrm>
            <a:off x="2470222" y="5163497"/>
            <a:ext cx="673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Diesel</a:t>
            </a:r>
          </a:p>
          <a:p>
            <a:pPr algn="ctr"/>
            <a:r>
              <a:rPr lang="pt-B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50,5</a:t>
            </a:r>
          </a:p>
        </p:txBody>
      </p:sp>
      <p:cxnSp>
        <p:nvCxnSpPr>
          <p:cNvPr id="67" name="Conector de Seta Reta 66">
            <a:extLst>
              <a:ext uri="{FF2B5EF4-FFF2-40B4-BE49-F238E27FC236}">
                <a16:creationId xmlns:a16="http://schemas.microsoft.com/office/drawing/2014/main" xmlns="" id="{6521CD43-C875-4A77-B255-50BD105B396A}"/>
              </a:ext>
            </a:extLst>
          </p:cNvPr>
          <p:cNvCxnSpPr>
            <a:cxnSpLocks/>
          </p:cNvCxnSpPr>
          <p:nvPr/>
        </p:nvCxnSpPr>
        <p:spPr>
          <a:xfrm flipV="1">
            <a:off x="3780568" y="2962615"/>
            <a:ext cx="1791649" cy="13176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xmlns="" id="{D649F4E8-21DD-49B6-AAB4-D82656056911}"/>
              </a:ext>
            </a:extLst>
          </p:cNvPr>
          <p:cNvCxnSpPr>
            <a:cxnSpLocks/>
          </p:cNvCxnSpPr>
          <p:nvPr/>
        </p:nvCxnSpPr>
        <p:spPr>
          <a:xfrm flipV="1">
            <a:off x="3732046" y="3655499"/>
            <a:ext cx="1791649" cy="13176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>
            <a:extLst>
              <a:ext uri="{FF2B5EF4-FFF2-40B4-BE49-F238E27FC236}">
                <a16:creationId xmlns:a16="http://schemas.microsoft.com/office/drawing/2014/main" xmlns="" id="{7D0A8AED-FF08-4ECA-A502-6E0531E7A32C}"/>
              </a:ext>
            </a:extLst>
          </p:cNvPr>
          <p:cNvCxnSpPr>
            <a:cxnSpLocks/>
          </p:cNvCxnSpPr>
          <p:nvPr/>
        </p:nvCxnSpPr>
        <p:spPr>
          <a:xfrm flipV="1">
            <a:off x="3716486" y="4326819"/>
            <a:ext cx="1791649" cy="13176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>
            <a:extLst>
              <a:ext uri="{FF2B5EF4-FFF2-40B4-BE49-F238E27FC236}">
                <a16:creationId xmlns:a16="http://schemas.microsoft.com/office/drawing/2014/main" xmlns="" id="{AE733D05-7591-459C-8986-76A71E5CFEC0}"/>
              </a:ext>
            </a:extLst>
          </p:cNvPr>
          <p:cNvCxnSpPr>
            <a:cxnSpLocks/>
          </p:cNvCxnSpPr>
          <p:nvPr/>
        </p:nvCxnSpPr>
        <p:spPr>
          <a:xfrm flipV="1">
            <a:off x="3732046" y="4984963"/>
            <a:ext cx="1791649" cy="13176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>
            <a:extLst>
              <a:ext uri="{FF2B5EF4-FFF2-40B4-BE49-F238E27FC236}">
                <a16:creationId xmlns:a16="http://schemas.microsoft.com/office/drawing/2014/main" xmlns="" id="{B941C657-F28F-4EAA-95FD-054393CAC36C}"/>
              </a:ext>
            </a:extLst>
          </p:cNvPr>
          <p:cNvCxnSpPr>
            <a:cxnSpLocks/>
          </p:cNvCxnSpPr>
          <p:nvPr/>
        </p:nvCxnSpPr>
        <p:spPr>
          <a:xfrm flipV="1">
            <a:off x="3744957" y="5621543"/>
            <a:ext cx="1791649" cy="13176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de Seta Reta 71">
            <a:extLst>
              <a:ext uri="{FF2B5EF4-FFF2-40B4-BE49-F238E27FC236}">
                <a16:creationId xmlns:a16="http://schemas.microsoft.com/office/drawing/2014/main" xmlns="" id="{293617E9-E848-4373-9402-BEE017CC26F5}"/>
              </a:ext>
            </a:extLst>
          </p:cNvPr>
          <p:cNvCxnSpPr>
            <a:cxnSpLocks/>
          </p:cNvCxnSpPr>
          <p:nvPr/>
        </p:nvCxnSpPr>
        <p:spPr>
          <a:xfrm flipV="1">
            <a:off x="3736786" y="6316295"/>
            <a:ext cx="1791649" cy="13176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>
            <a:extLst>
              <a:ext uri="{FF2B5EF4-FFF2-40B4-BE49-F238E27FC236}">
                <a16:creationId xmlns:a16="http://schemas.microsoft.com/office/drawing/2014/main" xmlns="" id="{F86054C9-BBC0-46D1-818B-14D8F70FAA92}"/>
              </a:ext>
            </a:extLst>
          </p:cNvPr>
          <p:cNvSpPr txBox="1"/>
          <p:nvPr/>
        </p:nvSpPr>
        <p:spPr>
          <a:xfrm>
            <a:off x="4163729" y="6036044"/>
            <a:ext cx="95410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333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35,5 </a:t>
            </a:r>
            <a:r>
              <a:rPr lang="pt-BR" sz="1067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MJ/litro</a:t>
            </a:r>
            <a:endParaRPr lang="pt-BR" sz="1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xmlns="" id="{28595DA1-6ED0-42C5-8FFB-464424548403}"/>
              </a:ext>
            </a:extLst>
          </p:cNvPr>
          <p:cNvSpPr txBox="1"/>
          <p:nvPr/>
        </p:nvSpPr>
        <p:spPr>
          <a:xfrm>
            <a:off x="6189216" y="3298136"/>
            <a:ext cx="6575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867" dirty="0">
                <a:latin typeface="Calibri Light" panose="020F0302020204030204" pitchFamily="34" charset="0"/>
                <a:cs typeface="Calibri Light" panose="020F0302020204030204" pitchFamily="34" charset="0"/>
              </a:rPr>
              <a:t>7,6%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xmlns="" id="{9E553880-0C6C-42FD-B770-89B877B804EA}"/>
              </a:ext>
            </a:extLst>
          </p:cNvPr>
          <p:cNvSpPr txBox="1"/>
          <p:nvPr/>
        </p:nvSpPr>
        <p:spPr>
          <a:xfrm>
            <a:off x="6171799" y="4659353"/>
            <a:ext cx="6575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867" dirty="0">
                <a:latin typeface="Calibri Light" panose="020F0302020204030204" pitchFamily="34" charset="0"/>
                <a:cs typeface="Calibri Light" panose="020F0302020204030204" pitchFamily="34" charset="0"/>
              </a:rPr>
              <a:t>6,1%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xmlns="" id="{C606A441-C873-457B-A88E-8E1C9920CC88}"/>
              </a:ext>
            </a:extLst>
          </p:cNvPr>
          <p:cNvSpPr txBox="1"/>
          <p:nvPr/>
        </p:nvSpPr>
        <p:spPr>
          <a:xfrm>
            <a:off x="6127220" y="5278381"/>
            <a:ext cx="77938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867" dirty="0">
                <a:latin typeface="Calibri Light" panose="020F0302020204030204" pitchFamily="34" charset="0"/>
                <a:cs typeface="Calibri Light" panose="020F0302020204030204" pitchFamily="34" charset="0"/>
              </a:rPr>
              <a:t>46,7%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xmlns="" id="{8719D0F1-1CB5-4972-AD55-A49002788EA8}"/>
              </a:ext>
            </a:extLst>
          </p:cNvPr>
          <p:cNvSpPr txBox="1"/>
          <p:nvPr/>
        </p:nvSpPr>
        <p:spPr>
          <a:xfrm>
            <a:off x="6169051" y="5980100"/>
            <a:ext cx="6575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867" dirty="0">
                <a:latin typeface="Calibri Light" panose="020F0302020204030204" pitchFamily="34" charset="0"/>
                <a:cs typeface="Calibri Light" panose="020F0302020204030204" pitchFamily="34" charset="0"/>
              </a:rPr>
              <a:t>3,7%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xmlns="" id="{AD74286E-D17B-4E9A-9D55-671FED3E15EC}"/>
              </a:ext>
            </a:extLst>
          </p:cNvPr>
          <p:cNvSpPr txBox="1"/>
          <p:nvPr/>
        </p:nvSpPr>
        <p:spPr>
          <a:xfrm>
            <a:off x="8600558" y="1912368"/>
            <a:ext cx="6094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867" dirty="0">
                <a:latin typeface="Calibri Light" panose="020F0302020204030204" pitchFamily="34" charset="0"/>
                <a:cs typeface="Calibri Light" panose="020F0302020204030204" pitchFamily="34" charset="0"/>
              </a:rPr>
              <a:t>87,4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xmlns="" id="{EFBEE391-6A9A-46A8-A205-B6D586D875A7}"/>
              </a:ext>
            </a:extLst>
          </p:cNvPr>
          <p:cNvSpPr txBox="1"/>
          <p:nvPr/>
        </p:nvSpPr>
        <p:spPr>
          <a:xfrm>
            <a:off x="8600562" y="2608720"/>
            <a:ext cx="6094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867" dirty="0">
                <a:latin typeface="Calibri Light" panose="020F0302020204030204" pitchFamily="34" charset="0"/>
                <a:cs typeface="Calibri Light" panose="020F0302020204030204" pitchFamily="34" charset="0"/>
              </a:rPr>
              <a:t>22,6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xmlns="" id="{8B58928E-F151-46DA-A869-F6438B42C68C}"/>
              </a:ext>
            </a:extLst>
          </p:cNvPr>
          <p:cNvSpPr txBox="1"/>
          <p:nvPr/>
        </p:nvSpPr>
        <p:spPr>
          <a:xfrm>
            <a:off x="8599478" y="3984476"/>
            <a:ext cx="6094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867" dirty="0">
                <a:latin typeface="Calibri Light" panose="020F0302020204030204" pitchFamily="34" charset="0"/>
                <a:cs typeface="Calibri Light" panose="020F0302020204030204" pitchFamily="34" charset="0"/>
              </a:rPr>
              <a:t>78,1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xmlns="" id="{7321B593-2522-4FDF-AA89-ABA770B0D090}"/>
              </a:ext>
            </a:extLst>
          </p:cNvPr>
          <p:cNvSpPr txBox="1"/>
          <p:nvPr/>
        </p:nvSpPr>
        <p:spPr>
          <a:xfrm>
            <a:off x="8600558" y="3298136"/>
            <a:ext cx="6094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867" dirty="0">
                <a:latin typeface="Calibri Light" panose="020F0302020204030204" pitchFamily="34" charset="0"/>
                <a:cs typeface="Calibri Light" panose="020F0302020204030204" pitchFamily="34" charset="0"/>
              </a:rPr>
              <a:t>20,9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xmlns="" id="{362C1E62-D259-49B7-890D-DC7A40D7F252}"/>
              </a:ext>
            </a:extLst>
          </p:cNvPr>
          <p:cNvSpPr txBox="1"/>
          <p:nvPr/>
        </p:nvSpPr>
        <p:spPr>
          <a:xfrm>
            <a:off x="8583140" y="4659353"/>
            <a:ext cx="6094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867" dirty="0">
                <a:latin typeface="Calibri Light" panose="020F0302020204030204" pitchFamily="34" charset="0"/>
                <a:cs typeface="Calibri Light" panose="020F0302020204030204" pitchFamily="34" charset="0"/>
              </a:rPr>
              <a:t>87,5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xmlns="" id="{DBDA647D-E6FF-4F36-8042-EA57473DA988}"/>
              </a:ext>
            </a:extLst>
          </p:cNvPr>
          <p:cNvSpPr txBox="1"/>
          <p:nvPr/>
        </p:nvSpPr>
        <p:spPr>
          <a:xfrm>
            <a:off x="8599478" y="5278381"/>
            <a:ext cx="6094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867" dirty="0">
                <a:latin typeface="Calibri Light" panose="020F0302020204030204" pitchFamily="34" charset="0"/>
                <a:cs typeface="Calibri Light" panose="020F0302020204030204" pitchFamily="34" charset="0"/>
              </a:rPr>
              <a:t>86,5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xmlns="" id="{6DE22A8E-21CA-440E-A6EB-792DD5A33F84}"/>
              </a:ext>
            </a:extLst>
          </p:cNvPr>
          <p:cNvSpPr txBox="1"/>
          <p:nvPr/>
        </p:nvSpPr>
        <p:spPr>
          <a:xfrm>
            <a:off x="8580392" y="6002389"/>
            <a:ext cx="6094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867" dirty="0">
                <a:latin typeface="Calibri Light" panose="020F0302020204030204" pitchFamily="34" charset="0"/>
                <a:cs typeface="Calibri Light" panose="020F0302020204030204" pitchFamily="34" charset="0"/>
              </a:rPr>
              <a:t>22,4</a:t>
            </a:r>
          </a:p>
        </p:txBody>
      </p:sp>
      <p:pic>
        <p:nvPicPr>
          <p:cNvPr id="85" name="Picture 2" descr="Ã­cone gota">
            <a:extLst>
              <a:ext uri="{FF2B5EF4-FFF2-40B4-BE49-F238E27FC236}">
                <a16:creationId xmlns:a16="http://schemas.microsoft.com/office/drawing/2014/main" xmlns="" id="{834E108F-93E6-4908-A9C3-337052E5F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93" y="5119467"/>
            <a:ext cx="720000" cy="5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CaixaDeTexto 86" descr=" 63">
            <a:extLst>
              <a:ext uri="{FF2B5EF4-FFF2-40B4-BE49-F238E27FC236}">
                <a16:creationId xmlns:a16="http://schemas.microsoft.com/office/drawing/2014/main" xmlns="" id="{60588BA0-028E-4FC4-91B3-C2550A895EA4}"/>
              </a:ext>
            </a:extLst>
          </p:cNvPr>
          <p:cNvSpPr txBox="1"/>
          <p:nvPr/>
        </p:nvSpPr>
        <p:spPr>
          <a:xfrm>
            <a:off x="3088435" y="1314849"/>
            <a:ext cx="8926763" cy="75777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733" dirty="0">
                <a:latin typeface="Calibri Light" panose="020F0302020204030204" pitchFamily="34" charset="0"/>
                <a:cs typeface="Calibri Light" panose="020F0302020204030204" pitchFamily="34" charset="0"/>
              </a:rPr>
              <a:t>Meta de redução da Intensidade de Carbono (IC) da matriz de combustíveis do Brasil (g CO</a:t>
            </a:r>
            <a:r>
              <a:rPr lang="pt-BR" sz="1733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pt-BR" sz="1733" dirty="0">
                <a:latin typeface="Calibri Light" panose="020F0302020204030204" pitchFamily="34" charset="0"/>
                <a:cs typeface="Calibri Light" panose="020F0302020204030204" pitchFamily="34" charset="0"/>
              </a:rPr>
              <a:t>/ MJ) fixadas pelas Resoluções do CNPE nº 05/2018 e nº 15/2019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xmlns="" id="{96E210D8-7351-47DA-AEBF-63E223E79D3B}"/>
              </a:ext>
            </a:extLst>
          </p:cNvPr>
          <p:cNvSpPr txBox="1"/>
          <p:nvPr/>
        </p:nvSpPr>
        <p:spPr>
          <a:xfrm>
            <a:off x="3711475" y="1843232"/>
            <a:ext cx="5288783" cy="24058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lvl="1" algn="ctr" defTabSz="685800">
              <a:lnSpc>
                <a:spcPct val="150000"/>
              </a:lnSpc>
              <a:spcBef>
                <a:spcPts val="900"/>
              </a:spcBef>
              <a:buClr>
                <a:srgbClr val="70AD47">
                  <a:lumMod val="75000"/>
                </a:srgbClr>
              </a:buClr>
            </a:pPr>
            <a:r>
              <a:rPr lang="pt-BR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META DE DESCARBONIZAÇÃO </a:t>
            </a:r>
            <a:r>
              <a:rPr lang="pt-B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estabelece diretriz de longo prazo fundamentada na </a:t>
            </a:r>
            <a:r>
              <a:rPr lang="pt-BR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COMPETIÇÃO</a:t>
            </a:r>
            <a:r>
              <a:rPr lang="pt-B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entre os biocombustíveis</a:t>
            </a:r>
          </a:p>
          <a:p>
            <a:pPr marL="0" lvl="1" algn="ctr" defTabSz="685800">
              <a:lnSpc>
                <a:spcPct val="150000"/>
              </a:lnSpc>
              <a:spcBef>
                <a:spcPts val="900"/>
              </a:spcBef>
              <a:buClr>
                <a:srgbClr val="70AD47">
                  <a:lumMod val="75000"/>
                </a:srgbClr>
              </a:buClr>
            </a:pPr>
            <a:r>
              <a:rPr lang="pt-BR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SEM</a:t>
            </a:r>
            <a:r>
              <a:rPr lang="pt-B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definir metas volumétricas</a:t>
            </a:r>
          </a:p>
          <a:p>
            <a:pPr marL="0" lvl="1" algn="ctr" defTabSz="685800">
              <a:lnSpc>
                <a:spcPct val="150000"/>
              </a:lnSpc>
              <a:spcBef>
                <a:spcPts val="900"/>
              </a:spcBef>
              <a:buClr>
                <a:srgbClr val="70AD47">
                  <a:lumMod val="75000"/>
                </a:srgbClr>
              </a:buClr>
            </a:pPr>
            <a:r>
              <a:rPr lang="pt-BR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SEM</a:t>
            </a:r>
            <a:r>
              <a:rPr lang="pt-B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estabelecer mercado cativo</a:t>
            </a:r>
          </a:p>
          <a:p>
            <a:pPr marL="0" lvl="1" algn="ctr" defTabSz="685800">
              <a:lnSpc>
                <a:spcPct val="150000"/>
              </a:lnSpc>
              <a:spcBef>
                <a:spcPts val="900"/>
              </a:spcBef>
              <a:buClr>
                <a:srgbClr val="70AD47">
                  <a:lumMod val="75000"/>
                </a:srgbClr>
              </a:buClr>
            </a:pPr>
            <a:endParaRPr lang="pt-BR" sz="600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8033 -0.3101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74" y="-15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9" grpId="0" animBg="1"/>
      <p:bldP spid="19" grpId="1" animBg="1"/>
      <p:bldP spid="20" grpId="1"/>
      <p:bldP spid="21" grpId="1"/>
      <p:bldP spid="22" grpId="1"/>
      <p:bldP spid="23" grpId="1"/>
      <p:bldP spid="24" grpId="1"/>
      <p:bldP spid="25" grpId="1"/>
      <p:bldP spid="30" grpId="0"/>
      <p:bldP spid="32" grpId="1"/>
      <p:bldP spid="33" grpId="1"/>
      <p:bldP spid="34" grpId="1"/>
      <p:bldP spid="35" grpId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3" grpId="0" animBg="1"/>
      <p:bldP spid="43" grpId="1" animBg="1"/>
      <p:bldP spid="62" grpId="1"/>
      <p:bldP spid="65" grpId="1"/>
      <p:bldP spid="66" grpId="1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7" grpId="0"/>
      <p:bldP spid="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5E8891A-4850-4A2D-BA74-A5CFFE301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765" y="3717"/>
            <a:ext cx="2351235" cy="1052792"/>
          </a:xfrm>
          <a:prstGeom prst="rect">
            <a:avLst/>
          </a:prstGeom>
        </p:spPr>
      </p:pic>
      <p:sp>
        <p:nvSpPr>
          <p:cNvPr id="53" name="object 2">
            <a:extLst>
              <a:ext uri="{FF2B5EF4-FFF2-40B4-BE49-F238E27FC236}">
                <a16:creationId xmlns:a16="http://schemas.microsoft.com/office/drawing/2014/main" xmlns="" id="{DC8B3F1E-D483-4AF7-9139-6752CF614BDE}"/>
              </a:ext>
            </a:extLst>
          </p:cNvPr>
          <p:cNvSpPr txBox="1">
            <a:spLocks/>
          </p:cNvSpPr>
          <p:nvPr/>
        </p:nvSpPr>
        <p:spPr>
          <a:xfrm>
            <a:off x="216710" y="148783"/>
            <a:ext cx="10134351" cy="55156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0164" algn="l">
              <a:lnSpc>
                <a:spcPct val="120000"/>
              </a:lnSpc>
              <a:defRPr/>
            </a:pPr>
            <a:r>
              <a:rPr lang="pt-BR" sz="3200" b="1" dirty="0">
                <a:solidFill>
                  <a:srgbClr val="489F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RECONHECIMENTO EXTERNALIDADES POSITIVAS </a:t>
            </a:r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98C23CCA-34A7-46FA-BD1F-58F60901D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480" y="1710244"/>
            <a:ext cx="1269340" cy="1380471"/>
          </a:xfrm>
          <a:prstGeom prst="rect">
            <a:avLst/>
          </a:prstGeom>
        </p:spPr>
      </p:pic>
      <p:sp>
        <p:nvSpPr>
          <p:cNvPr id="61" name="Shape 333">
            <a:extLst>
              <a:ext uri="{FF2B5EF4-FFF2-40B4-BE49-F238E27FC236}">
                <a16:creationId xmlns:a16="http://schemas.microsoft.com/office/drawing/2014/main" xmlns="" id="{AFE72E52-5B4D-4476-BCA5-80945965EFAF}"/>
              </a:ext>
            </a:extLst>
          </p:cNvPr>
          <p:cNvSpPr txBox="1">
            <a:spLocks/>
          </p:cNvSpPr>
          <p:nvPr/>
        </p:nvSpPr>
        <p:spPr>
          <a:xfrm>
            <a:off x="1458742" y="1561065"/>
            <a:ext cx="2893338" cy="14311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Char char="➜"/>
              <a:defRPr sz="1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tabLst/>
              <a:defRPr/>
            </a:pP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rgbClr val="3495A2"/>
              </a:solidFill>
              <a:effectLst/>
              <a:uLnTx/>
              <a:uFillTx/>
              <a:latin typeface="+mn-lt"/>
              <a:cs typeface="Arial" panose="020B0604020202020204" pitchFamily="34" charset="0"/>
              <a:sym typeface="Muli"/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pt-BR" sz="2000" kern="0" dirty="0">
                <a:solidFill>
                  <a:srgbClr val="424242"/>
                </a:solidFill>
                <a:latin typeface="+mn-lt"/>
                <a:cs typeface="Arial" panose="020B0604020202020204" pitchFamily="34" charset="0"/>
              </a:rPr>
              <a:t>Até</a:t>
            </a:r>
            <a:r>
              <a:rPr lang="pt-BR" sz="2000" b="1" kern="0" dirty="0">
                <a:solidFill>
                  <a:srgbClr val="29DFA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sz="3200" b="1" kern="0" dirty="0">
                <a:solidFill>
                  <a:srgbClr val="29DFA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90</a:t>
            </a:r>
            <a:r>
              <a:rPr lang="pt-BR" sz="3200" b="1" dirty="0">
                <a:solidFill>
                  <a:srgbClr val="29DFA7"/>
                </a:solidFill>
                <a:latin typeface="Arial Black" panose="020B0A04020102020204" pitchFamily="34" charset="0"/>
              </a:rPr>
              <a:t>%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Muli"/>
              </a:rPr>
              <a:t> comparação com a gasolina </a:t>
            </a:r>
            <a:endParaRPr kumimoji="0" lang="en" sz="2000" b="0" i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+mn-lt"/>
              <a:cs typeface="Arial" panose="020B0604020202020204" pitchFamily="34" charset="0"/>
              <a:sym typeface="Muli"/>
            </a:endParaRP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xmlns="" id="{1227ED90-DB45-4DAB-8BD9-CD5AB51A3979}"/>
              </a:ext>
            </a:extLst>
          </p:cNvPr>
          <p:cNvSpPr txBox="1"/>
          <p:nvPr/>
        </p:nvSpPr>
        <p:spPr>
          <a:xfrm>
            <a:off x="536136" y="3532069"/>
            <a:ext cx="5559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9DFA7"/>
                </a:solidFill>
                <a:latin typeface="Arial Black" panose="020B0A04020102020204" pitchFamily="34" charset="0"/>
              </a:rPr>
              <a:t>Quase 600  milhões de toneladas de carbono evitadas </a:t>
            </a:r>
            <a:r>
              <a:rPr lang="pt-BR" kern="0" dirty="0">
                <a:solidFill>
                  <a:srgbClr val="424242"/>
                </a:solidFill>
                <a:cs typeface="Arial" panose="020B0604020202020204" pitchFamily="34" charset="0"/>
                <a:sym typeface="Muli"/>
              </a:rPr>
              <a:t>desde 2003 (ano de lançamento dos veículos </a:t>
            </a:r>
            <a:r>
              <a:rPr lang="pt-BR" kern="0" dirty="0" err="1">
                <a:solidFill>
                  <a:srgbClr val="424242"/>
                </a:solidFill>
                <a:cs typeface="Arial" panose="020B0604020202020204" pitchFamily="34" charset="0"/>
              </a:rPr>
              <a:t>flex</a:t>
            </a:r>
            <a:r>
              <a:rPr lang="pt-BR" kern="0" dirty="0">
                <a:solidFill>
                  <a:srgbClr val="424242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xmlns="" id="{994A5ED8-F7B1-49A8-A227-FEE6F2B3257E}"/>
              </a:ext>
            </a:extLst>
          </p:cNvPr>
          <p:cNvSpPr txBox="1"/>
          <p:nvPr/>
        </p:nvSpPr>
        <p:spPr>
          <a:xfrm>
            <a:off x="2607544" y="4971725"/>
            <a:ext cx="30085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29DFA7"/>
                </a:solidFill>
                <a:latin typeface="Arial Black" panose="020B0A04020102020204" pitchFamily="34" charset="0"/>
              </a:rPr>
              <a:t>4 bilhões de árvores</a:t>
            </a:r>
          </a:p>
          <a:p>
            <a:r>
              <a:rPr lang="pt-BR" kern="0" dirty="0">
                <a:solidFill>
                  <a:srgbClr val="424242"/>
                </a:solidFill>
                <a:cs typeface="Arial" panose="020B0604020202020204" pitchFamily="34" charset="0"/>
              </a:rPr>
              <a:t>para alcançar o mesmo nível de redução de emissões</a:t>
            </a:r>
          </a:p>
        </p:txBody>
      </p:sp>
      <p:pic>
        <p:nvPicPr>
          <p:cNvPr id="94" name="Imagem 93">
            <a:extLst>
              <a:ext uri="{FF2B5EF4-FFF2-40B4-BE49-F238E27FC236}">
                <a16:creationId xmlns:a16="http://schemas.microsoft.com/office/drawing/2014/main" xmlns="" id="{0D5F668D-7B43-4CF9-A3BB-CDDFC77B0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59" y="5017958"/>
            <a:ext cx="1452158" cy="115298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0618B04-1AC7-4359-97CB-CAFCEFA8F405}"/>
              </a:ext>
            </a:extLst>
          </p:cNvPr>
          <p:cNvSpPr/>
          <p:nvPr/>
        </p:nvSpPr>
        <p:spPr>
          <a:xfrm>
            <a:off x="1150242" y="998283"/>
            <a:ext cx="351033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rgbClr val="FFFFFF"/>
              </a:buClr>
              <a:buSzPct val="100000"/>
              <a:defRPr/>
            </a:pPr>
            <a:r>
              <a:rPr lang="pt-BR" b="1" kern="0" dirty="0">
                <a:solidFill>
                  <a:srgbClr val="3495A2"/>
                </a:solidFill>
                <a:cs typeface="Arial" panose="020B0604020202020204" pitchFamily="34" charset="0"/>
                <a:sym typeface="Muli"/>
              </a:rPr>
              <a:t>REDUÇÃO NAS EMISSÕES DE GASES EFEITO ESTUFA </a:t>
            </a:r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xmlns="" id="{B59DE55B-16E9-495C-AC6A-1896785D708A}"/>
              </a:ext>
            </a:extLst>
          </p:cNvPr>
          <p:cNvSpPr/>
          <p:nvPr/>
        </p:nvSpPr>
        <p:spPr>
          <a:xfrm>
            <a:off x="7106940" y="1140950"/>
            <a:ext cx="3510338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rgbClr val="FFFFFF"/>
              </a:buClr>
              <a:buSzPct val="100000"/>
              <a:defRPr/>
            </a:pPr>
            <a:r>
              <a:rPr lang="pt-BR" b="1" kern="0" dirty="0">
                <a:solidFill>
                  <a:srgbClr val="3495A2"/>
                </a:solidFill>
                <a:cs typeface="Arial" panose="020B0604020202020204" pitchFamily="34" charset="0"/>
                <a:sym typeface="Muli"/>
              </a:rPr>
              <a:t>REDUÇÃO NOS PROBLEMAS DE SAÚDE DECORRENTES DA POLUIÇÃO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2EEBD255-5943-41FC-BC5A-6E2D556C55FD}"/>
              </a:ext>
            </a:extLst>
          </p:cNvPr>
          <p:cNvSpPr/>
          <p:nvPr/>
        </p:nvSpPr>
        <p:spPr>
          <a:xfrm>
            <a:off x="7944092" y="6156664"/>
            <a:ext cx="4620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</a:t>
            </a:r>
            <a:r>
              <a:rPr 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Saldiva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 et al. Combustíveis para frota leve: cenários de mudança no perfil de consumo etanol / gasolina e impacto epidemiológico estimado em saúde. Relatório Técnico.</a:t>
            </a:r>
            <a:endParaRPr lang="pt-BR" sz="1200" dirty="0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xmlns="" id="{F958AB72-8A0D-432A-8163-885FA0A943FB}"/>
              </a:ext>
            </a:extLst>
          </p:cNvPr>
          <p:cNvSpPr txBox="1"/>
          <p:nvPr/>
        </p:nvSpPr>
        <p:spPr>
          <a:xfrm>
            <a:off x="6667679" y="2237442"/>
            <a:ext cx="51108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kern="0" dirty="0">
                <a:solidFill>
                  <a:srgbClr val="424242"/>
                </a:solidFill>
                <a:cs typeface="Arial" panose="020B0604020202020204" pitchFamily="34" charset="0"/>
                <a:sym typeface="Muli"/>
              </a:rPr>
              <a:t>Trabalho de pesquisadores da USP concluiu que o uso do etanol nas oito principais regiões metropolitanas foi responsável por  </a:t>
            </a:r>
            <a:r>
              <a:rPr lang="pt-BR" b="1" kern="0" dirty="0">
                <a:solidFill>
                  <a:srgbClr val="29DFA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redução de quase </a:t>
            </a:r>
            <a:r>
              <a:rPr lang="pt-BR" sz="2400" b="1" kern="0" dirty="0">
                <a:solidFill>
                  <a:srgbClr val="29DFA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1.400 </a:t>
            </a:r>
            <a:r>
              <a:rPr lang="pt-BR" sz="2000" b="1" kern="0" dirty="0">
                <a:solidFill>
                  <a:srgbClr val="29DFA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mortes </a:t>
            </a:r>
            <a:r>
              <a:rPr lang="pt-BR" b="1" dirty="0">
                <a:solidFill>
                  <a:srgbClr val="29DFA7"/>
                </a:solidFill>
                <a:latin typeface="Arial Black" panose="020B0A04020102020204" pitchFamily="34" charset="0"/>
              </a:rPr>
              <a:t>e mais de </a:t>
            </a:r>
            <a:r>
              <a:rPr lang="pt-BR" sz="2400" b="1" dirty="0">
                <a:solidFill>
                  <a:srgbClr val="29DFA7"/>
                </a:solidFill>
                <a:latin typeface="Arial Black" panose="020B0A04020102020204" pitchFamily="34" charset="0"/>
              </a:rPr>
              <a:t>9.000</a:t>
            </a:r>
            <a:r>
              <a:rPr lang="pt-BR" sz="2000" b="1" dirty="0">
                <a:solidFill>
                  <a:srgbClr val="29DFA7"/>
                </a:solidFill>
                <a:latin typeface="Arial Black" panose="020B0A04020102020204" pitchFamily="34" charset="0"/>
              </a:rPr>
              <a:t> internações por ano</a:t>
            </a:r>
          </a:p>
          <a:p>
            <a:endParaRPr lang="pt-BR" kern="0" dirty="0">
              <a:solidFill>
                <a:srgbClr val="424242"/>
              </a:solidFill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6E862B1D-31E4-49A5-BF8E-EC50E579CF3E}"/>
              </a:ext>
            </a:extLst>
          </p:cNvPr>
          <p:cNvSpPr/>
          <p:nvPr/>
        </p:nvSpPr>
        <p:spPr>
          <a:xfrm>
            <a:off x="7029035" y="4491225"/>
            <a:ext cx="511084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rgbClr val="29DFA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Economia de R$ 430 </a:t>
            </a:r>
            <a:r>
              <a:rPr lang="pt-BR" b="1" kern="0" dirty="0">
                <a:solidFill>
                  <a:srgbClr val="29DFA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milhões por ano </a:t>
            </a:r>
            <a:r>
              <a:rPr lang="pt-BR" sz="2000" kern="0" dirty="0">
                <a:solidFill>
                  <a:srgbClr val="424242"/>
                </a:solidFill>
                <a:cs typeface="Arial" panose="020B0604020202020204" pitchFamily="34" charset="0"/>
              </a:rPr>
              <a:t>de economia nos para o sistema de saúde pública e privada</a:t>
            </a:r>
          </a:p>
        </p:txBody>
      </p:sp>
    </p:spTree>
    <p:extLst>
      <p:ext uri="{BB962C8B-B14F-4D97-AF65-F5344CB8AC3E}">
        <p14:creationId xmlns:p14="http://schemas.microsoft.com/office/powerpoint/2010/main" val="396661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91" grpId="0"/>
      <p:bldP spid="92" grpId="0"/>
      <p:bldP spid="2" grpId="0"/>
      <p:bldP spid="95" grpId="0"/>
      <p:bldP spid="3" grpId="0"/>
      <p:bldP spid="9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5E8891A-4850-4A2D-BA74-A5CFFE301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765" y="3717"/>
            <a:ext cx="2351235" cy="1052792"/>
          </a:xfrm>
          <a:prstGeom prst="rect">
            <a:avLst/>
          </a:prstGeom>
        </p:spPr>
      </p:pic>
      <p:graphicFrame>
        <p:nvGraphicFramePr>
          <p:cNvPr id="18" name="Gráfico 17" descr=" 60">
            <a:extLst>
              <a:ext uri="{FF2B5EF4-FFF2-40B4-BE49-F238E27FC236}">
                <a16:creationId xmlns:a16="http://schemas.microsoft.com/office/drawing/2014/main" xmlns="" id="{E10B2D0F-EADF-461C-8CDE-FB4ADA9DE1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1641534"/>
              </p:ext>
            </p:extLst>
          </p:nvPr>
        </p:nvGraphicFramePr>
        <p:xfrm>
          <a:off x="307439" y="2315421"/>
          <a:ext cx="11707759" cy="4256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9" name="Gráfico 58" descr=" 81">
            <a:extLst>
              <a:ext uri="{FF2B5EF4-FFF2-40B4-BE49-F238E27FC236}">
                <a16:creationId xmlns:a16="http://schemas.microsoft.com/office/drawing/2014/main" xmlns="" id="{C95B3475-8788-4E14-9584-3100FD7004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4875615"/>
              </p:ext>
            </p:extLst>
          </p:nvPr>
        </p:nvGraphicFramePr>
        <p:xfrm>
          <a:off x="132882" y="2324267"/>
          <a:ext cx="12091203" cy="4599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6" name="CaixaDeTexto 85">
            <a:extLst>
              <a:ext uri="{FF2B5EF4-FFF2-40B4-BE49-F238E27FC236}">
                <a16:creationId xmlns:a16="http://schemas.microsoft.com/office/drawing/2014/main" xmlns="" id="{5436CC3D-7454-43B0-A684-FF283F9B06A6}"/>
              </a:ext>
            </a:extLst>
          </p:cNvPr>
          <p:cNvSpPr txBox="1"/>
          <p:nvPr/>
        </p:nvSpPr>
        <p:spPr>
          <a:xfrm>
            <a:off x="4466512" y="1233983"/>
            <a:ext cx="110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489F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ton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</a:t>
            </a:r>
            <a:r>
              <a:rPr lang="pt-BR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lang="pt-BR" sz="2133" baseline="-25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89" name="Agrupar 88">
            <a:extLst>
              <a:ext uri="{FF2B5EF4-FFF2-40B4-BE49-F238E27FC236}">
                <a16:creationId xmlns:a16="http://schemas.microsoft.com/office/drawing/2014/main" xmlns="" id="{3F3BDFC6-5580-4022-8660-CC31B81E0B82}"/>
              </a:ext>
            </a:extLst>
          </p:cNvPr>
          <p:cNvGrpSpPr/>
          <p:nvPr/>
        </p:nvGrpSpPr>
        <p:grpSpPr>
          <a:xfrm>
            <a:off x="10822" y="1495593"/>
            <a:ext cx="1326726" cy="1352735"/>
            <a:chOff x="7441218" y="2570572"/>
            <a:chExt cx="995044" cy="1469905"/>
          </a:xfrm>
        </p:grpSpPr>
        <p:sp>
          <p:nvSpPr>
            <p:cNvPr id="90" name="Retângulo 89">
              <a:extLst>
                <a:ext uri="{FF2B5EF4-FFF2-40B4-BE49-F238E27FC236}">
                  <a16:creationId xmlns:a16="http://schemas.microsoft.com/office/drawing/2014/main" xmlns="" id="{BBA68CEA-8D51-4E5F-BA51-6855F2E3B433}"/>
                </a:ext>
              </a:extLst>
            </p:cNvPr>
            <p:cNvSpPr/>
            <p:nvPr/>
          </p:nvSpPr>
          <p:spPr>
            <a:xfrm>
              <a:off x="7727350" y="3046621"/>
              <a:ext cx="708912" cy="993856"/>
            </a:xfrm>
            <a:prstGeom prst="rect">
              <a:avLst/>
            </a:prstGeom>
            <a:noFill/>
            <a:ln w="12700">
              <a:solidFill>
                <a:srgbClr val="489F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1" name="CaixaDeTexto 90">
              <a:extLst>
                <a:ext uri="{FF2B5EF4-FFF2-40B4-BE49-F238E27FC236}">
                  <a16:creationId xmlns:a16="http://schemas.microsoft.com/office/drawing/2014/main" xmlns="" id="{48D81477-AD8E-41C0-AD11-E7B0D2965BF8}"/>
                </a:ext>
              </a:extLst>
            </p:cNvPr>
            <p:cNvSpPr txBox="1"/>
            <p:nvPr/>
          </p:nvSpPr>
          <p:spPr>
            <a:xfrm>
              <a:off x="7715232" y="3163107"/>
              <a:ext cx="696344" cy="70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133" b="1" dirty="0">
                  <a:solidFill>
                    <a:schemeClr val="accent6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~74,25</a:t>
              </a:r>
            </a:p>
            <a:p>
              <a:pPr algn="ctr"/>
              <a:r>
                <a:rPr lang="pt-BR" sz="1467" i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gCO</a:t>
              </a:r>
              <a:r>
                <a:rPr lang="pt-BR" sz="1467" i="1" baseline="-25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</a:t>
              </a:r>
              <a:r>
                <a:rPr lang="pt-BR" sz="1467" i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/MJ</a:t>
              </a:r>
            </a:p>
          </p:txBody>
        </p:sp>
        <p:sp>
          <p:nvSpPr>
            <p:cNvPr id="92" name="CaixaDeTexto 91">
              <a:extLst>
                <a:ext uri="{FF2B5EF4-FFF2-40B4-BE49-F238E27FC236}">
                  <a16:creationId xmlns:a16="http://schemas.microsoft.com/office/drawing/2014/main" xmlns="" id="{9550D8D4-28A2-43D0-A6BD-553BCEC14E3B}"/>
                </a:ext>
              </a:extLst>
            </p:cNvPr>
            <p:cNvSpPr txBox="1"/>
            <p:nvPr/>
          </p:nvSpPr>
          <p:spPr>
            <a:xfrm>
              <a:off x="7441218" y="2570572"/>
              <a:ext cx="138548" cy="367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pt-BR" sz="16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93" name="object 2">
            <a:extLst>
              <a:ext uri="{FF2B5EF4-FFF2-40B4-BE49-F238E27FC236}">
                <a16:creationId xmlns:a16="http://schemas.microsoft.com/office/drawing/2014/main" xmlns="" id="{6A1DB79E-6FD7-4A98-8E4E-F1EF0EC34DF1}"/>
              </a:ext>
            </a:extLst>
          </p:cNvPr>
          <p:cNvSpPr txBox="1">
            <a:spLocks/>
          </p:cNvSpPr>
          <p:nvPr/>
        </p:nvSpPr>
        <p:spPr>
          <a:xfrm>
            <a:off x="103187" y="103556"/>
            <a:ext cx="10134351" cy="55156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0164" algn="l">
              <a:lnSpc>
                <a:spcPct val="120000"/>
              </a:lnSpc>
              <a:defRPr/>
            </a:pPr>
            <a:r>
              <a:rPr lang="pt-BR" sz="3200" b="1" dirty="0">
                <a:solidFill>
                  <a:srgbClr val="489F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RECONHECIMENTO EXTERNALIDADES POSITIVAS </a:t>
            </a:r>
          </a:p>
        </p:txBody>
      </p:sp>
      <p:sp>
        <p:nvSpPr>
          <p:cNvPr id="94" name="CaixaDeTexto 87">
            <a:extLst>
              <a:ext uri="{FF2B5EF4-FFF2-40B4-BE49-F238E27FC236}">
                <a16:creationId xmlns:a16="http://schemas.microsoft.com/office/drawing/2014/main" xmlns="" id="{010BF580-F7EB-477D-9F25-18AED04E9A57}"/>
              </a:ext>
            </a:extLst>
          </p:cNvPr>
          <p:cNvSpPr txBox="1"/>
          <p:nvPr/>
        </p:nvSpPr>
        <p:spPr>
          <a:xfrm>
            <a:off x="1379787" y="1176110"/>
            <a:ext cx="2511188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67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Crédito de Descarbonização (</a:t>
            </a:r>
            <a:r>
              <a:rPr lang="pt-BR" sz="18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CBio</a:t>
            </a:r>
            <a:r>
              <a:rPr lang="pt-BR" sz="1867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algn="ctr"/>
            <a:endParaRPr lang="pt-BR" sz="2400" baseline="-25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5" name="CaixaDeTexto 87">
            <a:extLst>
              <a:ext uri="{FF2B5EF4-FFF2-40B4-BE49-F238E27FC236}">
                <a16:creationId xmlns:a16="http://schemas.microsoft.com/office/drawing/2014/main" xmlns="" id="{6181C370-35AF-4BCB-B131-116E3474D424}"/>
              </a:ext>
            </a:extLst>
          </p:cNvPr>
          <p:cNvSpPr txBox="1"/>
          <p:nvPr/>
        </p:nvSpPr>
        <p:spPr>
          <a:xfrm>
            <a:off x="1768525" y="1083639"/>
            <a:ext cx="18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rgbClr val="489F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endParaRPr lang="pt-BR" sz="2800" baseline="-25000" dirty="0">
              <a:solidFill>
                <a:srgbClr val="489F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6" name="Imagem 95">
            <a:extLst>
              <a:ext uri="{FF2B5EF4-FFF2-40B4-BE49-F238E27FC236}">
                <a16:creationId xmlns:a16="http://schemas.microsoft.com/office/drawing/2014/main" xmlns="" id="{E05282B2-55C8-4C96-A26F-23DA4E29FE3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50191" y="1137433"/>
            <a:ext cx="716321" cy="716321"/>
          </a:xfrm>
          <a:prstGeom prst="rect">
            <a:avLst/>
          </a:prstGeom>
        </p:spPr>
      </p:pic>
      <p:pic>
        <p:nvPicPr>
          <p:cNvPr id="99" name="Picture 4" descr="Imagem relacionada">
            <a:extLst>
              <a:ext uri="{FF2B5EF4-FFF2-40B4-BE49-F238E27FC236}">
                <a16:creationId xmlns:a16="http://schemas.microsoft.com/office/drawing/2014/main" xmlns="" id="{43C5BD43-8672-4674-8FDC-7DC7A0C1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187" y="902056"/>
            <a:ext cx="1135888" cy="9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0" name="Conector angulado 59" descr=" 60">
            <a:extLst>
              <a:ext uri="{FF2B5EF4-FFF2-40B4-BE49-F238E27FC236}">
                <a16:creationId xmlns:a16="http://schemas.microsoft.com/office/drawing/2014/main" xmlns="" id="{A6C2E1E6-A898-490B-A6A2-C7317522DD6E}"/>
              </a:ext>
            </a:extLst>
          </p:cNvPr>
          <p:cNvCxnSpPr>
            <a:cxnSpLocks/>
          </p:cNvCxnSpPr>
          <p:nvPr/>
        </p:nvCxnSpPr>
        <p:spPr>
          <a:xfrm>
            <a:off x="6948354" y="1543309"/>
            <a:ext cx="854345" cy="12700"/>
          </a:xfrm>
          <a:prstGeom prst="bentConnector3">
            <a:avLst>
              <a:gd name="adj1" fmla="val 50000"/>
            </a:avLst>
          </a:prstGeom>
          <a:ln w="76200">
            <a:solidFill>
              <a:srgbClr val="489FA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tângulo 100">
            <a:extLst>
              <a:ext uri="{FF2B5EF4-FFF2-40B4-BE49-F238E27FC236}">
                <a16:creationId xmlns:a16="http://schemas.microsoft.com/office/drawing/2014/main" xmlns="" id="{1F562CA3-E7E7-4E5E-8E29-6D2540C80287}"/>
              </a:ext>
            </a:extLst>
          </p:cNvPr>
          <p:cNvSpPr/>
          <p:nvPr/>
        </p:nvSpPr>
        <p:spPr>
          <a:xfrm>
            <a:off x="5846142" y="1094375"/>
            <a:ext cx="2862104" cy="377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5000"/>
              </a:lnSpc>
              <a:buClr>
                <a:srgbClr val="70AD47">
                  <a:lumMod val="75000"/>
                </a:srgbClr>
              </a:buClr>
              <a:defRPr/>
            </a:pPr>
            <a:r>
              <a:rPr lang="pt-BR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Produtor</a:t>
            </a:r>
          </a:p>
        </p:txBody>
      </p:sp>
      <p:cxnSp>
        <p:nvCxnSpPr>
          <p:cNvPr id="102" name="Conector angulado 59" descr=" 60">
            <a:extLst>
              <a:ext uri="{FF2B5EF4-FFF2-40B4-BE49-F238E27FC236}">
                <a16:creationId xmlns:a16="http://schemas.microsoft.com/office/drawing/2014/main" xmlns="" id="{77045810-DD11-4BDC-9518-8AEC23FEFCD8}"/>
              </a:ext>
            </a:extLst>
          </p:cNvPr>
          <p:cNvCxnSpPr>
            <a:cxnSpLocks/>
          </p:cNvCxnSpPr>
          <p:nvPr/>
        </p:nvCxnSpPr>
        <p:spPr>
          <a:xfrm>
            <a:off x="9130440" y="1464465"/>
            <a:ext cx="911713" cy="35598"/>
          </a:xfrm>
          <a:prstGeom prst="bentConnector3">
            <a:avLst>
              <a:gd name="adj1" fmla="val 50000"/>
            </a:avLst>
          </a:prstGeom>
          <a:ln w="76200">
            <a:solidFill>
              <a:srgbClr val="489FA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tângulo 102">
            <a:extLst>
              <a:ext uri="{FF2B5EF4-FFF2-40B4-BE49-F238E27FC236}">
                <a16:creationId xmlns:a16="http://schemas.microsoft.com/office/drawing/2014/main" xmlns="" id="{8AA315BD-7714-4F31-A723-6F0AA8B2E03F}"/>
              </a:ext>
            </a:extLst>
          </p:cNvPr>
          <p:cNvSpPr/>
          <p:nvPr/>
        </p:nvSpPr>
        <p:spPr>
          <a:xfrm>
            <a:off x="9004531" y="759607"/>
            <a:ext cx="1367875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5000"/>
              </a:lnSpc>
              <a:buClr>
                <a:srgbClr val="70AD47">
                  <a:lumMod val="75000"/>
                </a:srgbClr>
              </a:buClr>
              <a:defRPr/>
            </a:pPr>
            <a:r>
              <a:rPr lang="pt-BR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Distribuidor e outros agentes </a:t>
            </a:r>
          </a:p>
        </p:txBody>
      </p:sp>
      <p:sp>
        <p:nvSpPr>
          <p:cNvPr id="104" name="Retângulo 103" descr=" 39">
            <a:extLst>
              <a:ext uri="{FF2B5EF4-FFF2-40B4-BE49-F238E27FC236}">
                <a16:creationId xmlns:a16="http://schemas.microsoft.com/office/drawing/2014/main" xmlns="" id="{F28B74FE-7845-4E93-8400-511C45E49122}"/>
              </a:ext>
            </a:extLst>
          </p:cNvPr>
          <p:cNvSpPr/>
          <p:nvPr/>
        </p:nvSpPr>
        <p:spPr>
          <a:xfrm>
            <a:off x="7554008" y="1815174"/>
            <a:ext cx="2200042" cy="992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5000"/>
              </a:lnSpc>
              <a:buClr>
                <a:srgbClr val="70AD47">
                  <a:lumMod val="75000"/>
                </a:srgbClr>
              </a:buClr>
              <a:defRPr/>
            </a:pPr>
            <a:r>
              <a:rPr lang="pt-BR" sz="16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Mecanismo de precificação </a:t>
            </a:r>
            <a:r>
              <a:rPr lang="pt-BR" sz="1600" b="1" dirty="0">
                <a:solidFill>
                  <a:srgbClr val="489F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VIA MERCADO</a:t>
            </a: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xmlns="" id="{A7C84CA3-724D-4A77-A05B-39798B53BFD3}"/>
              </a:ext>
            </a:extLst>
          </p:cNvPr>
          <p:cNvSpPr txBox="1"/>
          <p:nvPr/>
        </p:nvSpPr>
        <p:spPr>
          <a:xfrm>
            <a:off x="9983788" y="2515237"/>
            <a:ext cx="1394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CBios</a:t>
            </a:r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exigidos</a:t>
            </a:r>
            <a:endParaRPr lang="pt-BR" sz="2133" b="1" baseline="-250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59" grpId="0">
        <p:bldAsOne/>
      </p:bldGraphic>
      <p:bldP spid="86" grpId="0"/>
      <p:bldP spid="94" grpId="0"/>
      <p:bldP spid="95" grpId="0"/>
      <p:bldP spid="101" grpId="0"/>
      <p:bldP spid="103" grpId="0"/>
      <p:bldP spid="104" grpId="0"/>
      <p:bldP spid="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5E8891A-4850-4A2D-BA74-A5CFFE301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765" y="3717"/>
            <a:ext cx="2351235" cy="1052792"/>
          </a:xfrm>
          <a:prstGeom prst="rect">
            <a:avLst/>
          </a:prstGeom>
        </p:spPr>
      </p:pic>
      <p:sp>
        <p:nvSpPr>
          <p:cNvPr id="93" name="object 2">
            <a:extLst>
              <a:ext uri="{FF2B5EF4-FFF2-40B4-BE49-F238E27FC236}">
                <a16:creationId xmlns:a16="http://schemas.microsoft.com/office/drawing/2014/main" xmlns="" id="{6A1DB79E-6FD7-4A98-8E4E-F1EF0EC34DF1}"/>
              </a:ext>
            </a:extLst>
          </p:cNvPr>
          <p:cNvSpPr txBox="1">
            <a:spLocks/>
          </p:cNvSpPr>
          <p:nvPr/>
        </p:nvSpPr>
        <p:spPr>
          <a:xfrm>
            <a:off x="103187" y="103556"/>
            <a:ext cx="10134351" cy="55156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0164" algn="l">
              <a:lnSpc>
                <a:spcPct val="120000"/>
              </a:lnSpc>
              <a:defRPr/>
            </a:pPr>
            <a:r>
              <a:rPr lang="pt-BR" sz="3200" b="1" dirty="0">
                <a:solidFill>
                  <a:srgbClr val="489F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MECANISMO DE ESTÍMULO A GANHOS DE EFICIÊNCIA</a:t>
            </a:r>
          </a:p>
        </p:txBody>
      </p:sp>
      <p:grpSp>
        <p:nvGrpSpPr>
          <p:cNvPr id="20" name="Grupo 27">
            <a:extLst>
              <a:ext uri="{FF2B5EF4-FFF2-40B4-BE49-F238E27FC236}">
                <a16:creationId xmlns:a16="http://schemas.microsoft.com/office/drawing/2014/main" xmlns="" id="{135A7325-0DCB-44D8-AB1B-C45EB6593B55}"/>
              </a:ext>
            </a:extLst>
          </p:cNvPr>
          <p:cNvGrpSpPr/>
          <p:nvPr/>
        </p:nvGrpSpPr>
        <p:grpSpPr>
          <a:xfrm>
            <a:off x="5755059" y="3350423"/>
            <a:ext cx="2934889" cy="960983"/>
            <a:chOff x="-470079" y="5362143"/>
            <a:chExt cx="4908346" cy="1840651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xmlns="" id="{0F0757BB-883C-4801-9BBA-20EB49C3F2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22" r="15343"/>
            <a:stretch/>
          </p:blipFill>
          <p:spPr>
            <a:xfrm>
              <a:off x="-470079" y="5544027"/>
              <a:ext cx="1704910" cy="16587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Elipse 21">
              <a:extLst>
                <a:ext uri="{FF2B5EF4-FFF2-40B4-BE49-F238E27FC236}">
                  <a16:creationId xmlns:a16="http://schemas.microsoft.com/office/drawing/2014/main" xmlns="" id="{4785C730-BE18-4A85-9F99-91D5CDEF9079}"/>
                </a:ext>
              </a:extLst>
            </p:cNvPr>
            <p:cNvSpPr/>
            <p:nvPr/>
          </p:nvSpPr>
          <p:spPr>
            <a:xfrm>
              <a:off x="3293290" y="5362143"/>
              <a:ext cx="1144977" cy="1144979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3" name="Grupo 37">
            <a:extLst>
              <a:ext uri="{FF2B5EF4-FFF2-40B4-BE49-F238E27FC236}">
                <a16:creationId xmlns:a16="http://schemas.microsoft.com/office/drawing/2014/main" xmlns="" id="{EFD7016C-DE83-4E35-ACFB-FA4D4A32F64D}"/>
              </a:ext>
            </a:extLst>
          </p:cNvPr>
          <p:cNvGrpSpPr/>
          <p:nvPr/>
        </p:nvGrpSpPr>
        <p:grpSpPr>
          <a:xfrm>
            <a:off x="7106785" y="3463321"/>
            <a:ext cx="4225239" cy="858983"/>
            <a:chOff x="-1153534" y="5290468"/>
            <a:chExt cx="7066346" cy="1567101"/>
          </a:xfrm>
        </p:grpSpPr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xmlns="" id="{6256F6FA-8473-4731-B63B-BFC8C73C2C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37" t="2972" r="17896" b="1480"/>
            <a:stretch/>
          </p:blipFill>
          <p:spPr>
            <a:xfrm>
              <a:off x="-1153534" y="5290468"/>
              <a:ext cx="1567102" cy="15671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Elipse 24">
              <a:extLst>
                <a:ext uri="{FF2B5EF4-FFF2-40B4-BE49-F238E27FC236}">
                  <a16:creationId xmlns:a16="http://schemas.microsoft.com/office/drawing/2014/main" xmlns="" id="{73490A8B-5328-4577-BB1F-950FA28A9748}"/>
                </a:ext>
              </a:extLst>
            </p:cNvPr>
            <p:cNvSpPr/>
            <p:nvPr/>
          </p:nvSpPr>
          <p:spPr>
            <a:xfrm>
              <a:off x="4767834" y="5363940"/>
              <a:ext cx="1144978" cy="1144979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43">
            <a:extLst>
              <a:ext uri="{FF2B5EF4-FFF2-40B4-BE49-F238E27FC236}">
                <a16:creationId xmlns:a16="http://schemas.microsoft.com/office/drawing/2014/main" xmlns="" id="{A59C8AFE-05BA-40C5-815E-FDAC594885F7}"/>
              </a:ext>
            </a:extLst>
          </p:cNvPr>
          <p:cNvGrpSpPr/>
          <p:nvPr/>
        </p:nvGrpSpPr>
        <p:grpSpPr>
          <a:xfrm>
            <a:off x="9557701" y="3338327"/>
            <a:ext cx="1165973" cy="1037791"/>
            <a:chOff x="7889931" y="4778816"/>
            <a:chExt cx="640080" cy="660110"/>
          </a:xfrm>
        </p:grpSpPr>
        <p:grpSp>
          <p:nvGrpSpPr>
            <p:cNvPr id="27" name="Grupo 44">
              <a:extLst>
                <a:ext uri="{FF2B5EF4-FFF2-40B4-BE49-F238E27FC236}">
                  <a16:creationId xmlns:a16="http://schemas.microsoft.com/office/drawing/2014/main" xmlns="" id="{5C8BCA76-D04F-49E1-97EE-AB9B7E182886}"/>
                </a:ext>
              </a:extLst>
            </p:cNvPr>
            <p:cNvGrpSpPr/>
            <p:nvPr/>
          </p:nvGrpSpPr>
          <p:grpSpPr>
            <a:xfrm>
              <a:off x="7889931" y="4778816"/>
              <a:ext cx="640080" cy="640081"/>
              <a:chOff x="6743659" y="3456520"/>
              <a:chExt cx="1705200" cy="1688586"/>
            </a:xfrm>
            <a:no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xmlns="" id="{58A26D78-94FB-4EF0-B13F-267518FF8097}"/>
                  </a:ext>
                </a:extLst>
              </p:cNvPr>
              <p:cNvSpPr/>
              <p:nvPr/>
            </p:nvSpPr>
            <p:spPr>
              <a:xfrm rot="16200000">
                <a:off x="6751966" y="3448213"/>
                <a:ext cx="1688586" cy="1705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spcFirstLastPara="1" wrap="none" lIns="68580" tIns="34290" rIns="68580" bIns="34290" numCol="1">
                <a:prstTxWarp prst="textCircle">
                  <a:avLst/>
                </a:prstTxWarp>
                <a:spAutoFit/>
              </a:bodyPr>
              <a:lstStyle/>
              <a:p>
                <a:pPr algn="ctr" defTabSz="685800"/>
                <a:endParaRPr lang="en-US" sz="1050" b="1" dirty="0">
                  <a:ln w="1905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xmlns="" id="{40F6CC7B-86EA-49C4-BA08-FCD102E73F0A}"/>
                  </a:ext>
                </a:extLst>
              </p:cNvPr>
              <p:cNvSpPr/>
              <p:nvPr/>
            </p:nvSpPr>
            <p:spPr>
              <a:xfrm>
                <a:off x="6843772" y="3548331"/>
                <a:ext cx="1504967" cy="1504966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xmlns="" id="{F3704966-F6A1-45E5-83E5-1C03800AB06E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8025" y="4844566"/>
              <a:ext cx="612648" cy="5943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upo 49">
            <a:extLst>
              <a:ext uri="{FF2B5EF4-FFF2-40B4-BE49-F238E27FC236}">
                <a16:creationId xmlns:a16="http://schemas.microsoft.com/office/drawing/2014/main" xmlns="" id="{B219D6E2-7182-4B4D-A28D-61D09D64B96F}"/>
              </a:ext>
            </a:extLst>
          </p:cNvPr>
          <p:cNvGrpSpPr/>
          <p:nvPr/>
        </p:nvGrpSpPr>
        <p:grpSpPr>
          <a:xfrm>
            <a:off x="3053840" y="3356893"/>
            <a:ext cx="1041529" cy="989747"/>
            <a:chOff x="7148085" y="2442239"/>
            <a:chExt cx="1516377" cy="1604869"/>
          </a:xfrm>
          <a:noFill/>
        </p:grpSpPr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xmlns="" id="{0923FA5D-A31A-45FB-BFE0-550163DD297F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13" r="21415" b="9724"/>
            <a:stretch/>
          </p:blipFill>
          <p:spPr>
            <a:xfrm>
              <a:off x="7148085" y="2504388"/>
              <a:ext cx="1516377" cy="15427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3" name="Elipse 32">
              <a:extLst>
                <a:ext uri="{FF2B5EF4-FFF2-40B4-BE49-F238E27FC236}">
                  <a16:creationId xmlns:a16="http://schemas.microsoft.com/office/drawing/2014/main" xmlns="" id="{4868D405-2157-44C8-AFB2-3B2045DAC1DF}"/>
                </a:ext>
              </a:extLst>
            </p:cNvPr>
            <p:cNvSpPr/>
            <p:nvPr/>
          </p:nvSpPr>
          <p:spPr>
            <a:xfrm>
              <a:off x="7159495" y="2442239"/>
              <a:ext cx="1504967" cy="1504967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34" name="Grupo 58">
            <a:extLst>
              <a:ext uri="{FF2B5EF4-FFF2-40B4-BE49-F238E27FC236}">
                <a16:creationId xmlns:a16="http://schemas.microsoft.com/office/drawing/2014/main" xmlns="" id="{48A1F899-7640-4A41-B819-4A27DDC14BA6}"/>
              </a:ext>
            </a:extLst>
          </p:cNvPr>
          <p:cNvGrpSpPr/>
          <p:nvPr/>
        </p:nvGrpSpPr>
        <p:grpSpPr>
          <a:xfrm>
            <a:off x="4357541" y="3482636"/>
            <a:ext cx="1082096" cy="868892"/>
            <a:chOff x="6212728" y="1341619"/>
            <a:chExt cx="3283002" cy="3056280"/>
          </a:xfrm>
          <a:noFill/>
        </p:grpSpPr>
        <p:grpSp>
          <p:nvGrpSpPr>
            <p:cNvPr id="35" name="Grupo 59">
              <a:extLst>
                <a:ext uri="{FF2B5EF4-FFF2-40B4-BE49-F238E27FC236}">
                  <a16:creationId xmlns:a16="http://schemas.microsoft.com/office/drawing/2014/main" xmlns="" id="{7D6C0D7B-FA08-485E-9849-7FB8387C1E6E}"/>
                </a:ext>
              </a:extLst>
            </p:cNvPr>
            <p:cNvGrpSpPr/>
            <p:nvPr/>
          </p:nvGrpSpPr>
          <p:grpSpPr>
            <a:xfrm>
              <a:off x="6212728" y="1341619"/>
              <a:ext cx="3283002" cy="3056280"/>
              <a:chOff x="4164021" y="1917683"/>
              <a:chExt cx="3283002" cy="3056280"/>
            </a:xfrm>
            <a:grpFill/>
          </p:grpSpPr>
          <p:pic>
            <p:nvPicPr>
              <p:cNvPr id="37" name="Imagem 36">
                <a:extLst>
                  <a:ext uri="{FF2B5EF4-FFF2-40B4-BE49-F238E27FC236}">
                    <a16:creationId xmlns:a16="http://schemas.microsoft.com/office/drawing/2014/main" xmlns="" id="{E9C37870-04AC-401C-9413-00F84E84C7BE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34" r="8097"/>
              <a:stretch/>
            </p:blipFill>
            <p:spPr>
              <a:xfrm>
                <a:off x="4164021" y="1917683"/>
                <a:ext cx="3283002" cy="30562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xmlns="" id="{47C4631D-38EF-4435-9D45-404E739C1024}"/>
                  </a:ext>
                </a:extLst>
              </p:cNvPr>
              <p:cNvSpPr/>
              <p:nvPr/>
            </p:nvSpPr>
            <p:spPr>
              <a:xfrm>
                <a:off x="5331605" y="2172461"/>
                <a:ext cx="1504967" cy="1504967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xmlns="" id="{DF33CFAD-D1E1-4F36-A423-60E223036BD4}"/>
                </a:ext>
              </a:extLst>
            </p:cNvPr>
            <p:cNvSpPr/>
            <p:nvPr/>
          </p:nvSpPr>
          <p:spPr>
            <a:xfrm rot="16200000">
              <a:off x="7288502" y="1496280"/>
              <a:ext cx="1688586" cy="17051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1" wrap="none" lIns="68580" tIns="34290" rIns="68580" bIns="34290" numCol="1">
              <a:prstTxWarp prst="textCircle">
                <a:avLst/>
              </a:prstTxWarp>
              <a:spAutoFit/>
            </a:bodyPr>
            <a:lstStyle/>
            <a:p>
              <a:pPr algn="ctr" defTabSz="685800"/>
              <a:endParaRPr lang="en-US" sz="1500" b="1" dirty="0">
                <a:ln w="19050">
                  <a:noFill/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endParaRPr>
            </a:p>
          </p:txBody>
        </p:sp>
      </p:grp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662BDCAC-98BB-4BE3-8E73-D339D666B68B}"/>
              </a:ext>
            </a:extLst>
          </p:cNvPr>
          <p:cNvSpPr txBox="1"/>
          <p:nvPr/>
        </p:nvSpPr>
        <p:spPr>
          <a:xfrm>
            <a:off x="3338366" y="4323357"/>
            <a:ext cx="1019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Plantio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B01DA24E-A6B1-46AB-B7BD-4FD5D7FF909A}"/>
              </a:ext>
            </a:extLst>
          </p:cNvPr>
          <p:cNvSpPr txBox="1"/>
          <p:nvPr/>
        </p:nvSpPr>
        <p:spPr>
          <a:xfrm>
            <a:off x="4528991" y="4323357"/>
            <a:ext cx="1019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Colheita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8CBEB9F2-4E1C-4D0D-9B89-649912DB7F84}"/>
              </a:ext>
            </a:extLst>
          </p:cNvPr>
          <p:cNvSpPr txBox="1"/>
          <p:nvPr/>
        </p:nvSpPr>
        <p:spPr>
          <a:xfrm>
            <a:off x="5834436" y="4318552"/>
            <a:ext cx="1019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Produção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D92249A9-4BEE-4FF9-8E70-171D136A9C5F}"/>
              </a:ext>
            </a:extLst>
          </p:cNvPr>
          <p:cNvSpPr txBox="1"/>
          <p:nvPr/>
        </p:nvSpPr>
        <p:spPr>
          <a:xfrm>
            <a:off x="7072686" y="4327602"/>
            <a:ext cx="1019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Transporte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xmlns="" id="{BC67A6E6-A9FB-4816-8069-7054123092C5}"/>
              </a:ext>
            </a:extLst>
          </p:cNvPr>
          <p:cNvSpPr txBox="1"/>
          <p:nvPr/>
        </p:nvSpPr>
        <p:spPr>
          <a:xfrm>
            <a:off x="8371454" y="4351871"/>
            <a:ext cx="1180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Distribuição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xmlns="" id="{58E5FF09-D663-4B16-948E-0BB13EB18BD9}"/>
              </a:ext>
            </a:extLst>
          </p:cNvPr>
          <p:cNvSpPr txBox="1"/>
          <p:nvPr/>
        </p:nvSpPr>
        <p:spPr>
          <a:xfrm>
            <a:off x="9670861" y="4327602"/>
            <a:ext cx="1019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Consumo</a:t>
            </a: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xmlns="" id="{006F4ECC-91EF-4DED-BC53-08FDED95AB3D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611" y="3467073"/>
            <a:ext cx="917108" cy="86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xmlns="" id="{1E563A7E-AED8-4DB8-AAAD-B965314E101D}"/>
              </a:ext>
            </a:extLst>
          </p:cNvPr>
          <p:cNvCxnSpPr/>
          <p:nvPr/>
        </p:nvCxnSpPr>
        <p:spPr>
          <a:xfrm>
            <a:off x="6727215" y="3924987"/>
            <a:ext cx="405000" cy="265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xmlns="" id="{A20D482F-8676-439E-94C2-687763E8820B}"/>
              </a:ext>
            </a:extLst>
          </p:cNvPr>
          <p:cNvCxnSpPr/>
          <p:nvPr/>
        </p:nvCxnSpPr>
        <p:spPr>
          <a:xfrm>
            <a:off x="8029403" y="3930617"/>
            <a:ext cx="405000" cy="265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xmlns="" id="{C8CC69D6-3BE1-45F8-8BF5-D28D33FE4A70}"/>
              </a:ext>
            </a:extLst>
          </p:cNvPr>
          <p:cNvCxnSpPr/>
          <p:nvPr/>
        </p:nvCxnSpPr>
        <p:spPr>
          <a:xfrm>
            <a:off x="9333514" y="3936972"/>
            <a:ext cx="405000" cy="265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79">
            <a:extLst>
              <a:ext uri="{FF2B5EF4-FFF2-40B4-BE49-F238E27FC236}">
                <a16:creationId xmlns:a16="http://schemas.microsoft.com/office/drawing/2014/main" xmlns="" id="{F793E0B9-7159-46BC-875A-D7C550ADA2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19362" y="4702316"/>
            <a:ext cx="868748" cy="1282862"/>
            <a:chOff x="5848" y="85"/>
            <a:chExt cx="850" cy="1547"/>
          </a:xfrm>
          <a:solidFill>
            <a:srgbClr val="00B050"/>
          </a:solidFill>
        </p:grpSpPr>
        <p:sp>
          <p:nvSpPr>
            <p:cNvPr id="50" name="Freeform 80">
              <a:extLst>
                <a:ext uri="{FF2B5EF4-FFF2-40B4-BE49-F238E27FC236}">
                  <a16:creationId xmlns:a16="http://schemas.microsoft.com/office/drawing/2014/main" xmlns="" id="{1E09013C-9E2D-4539-A0FD-1DC23A0A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4" y="1608"/>
              <a:ext cx="85" cy="24"/>
            </a:xfrm>
            <a:custGeom>
              <a:avLst/>
              <a:gdLst>
                <a:gd name="T0" fmla="*/ 3 w 36"/>
                <a:gd name="T1" fmla="*/ 2 h 10"/>
                <a:gd name="T2" fmla="*/ 3 w 36"/>
                <a:gd name="T3" fmla="*/ 8 h 10"/>
                <a:gd name="T4" fmla="*/ 33 w 36"/>
                <a:gd name="T5" fmla="*/ 10 h 10"/>
                <a:gd name="T6" fmla="*/ 32 w 36"/>
                <a:gd name="T7" fmla="*/ 3 h 10"/>
                <a:gd name="T8" fmla="*/ 23 w 36"/>
                <a:gd name="T9" fmla="*/ 0 h 10"/>
                <a:gd name="T10" fmla="*/ 18 w 36"/>
                <a:gd name="T11" fmla="*/ 3 h 10"/>
                <a:gd name="T12" fmla="*/ 12 w 36"/>
                <a:gd name="T13" fmla="*/ 2 h 10"/>
                <a:gd name="T14" fmla="*/ 9 w 36"/>
                <a:gd name="T15" fmla="*/ 3 h 10"/>
                <a:gd name="T16" fmla="*/ 5 w 36"/>
                <a:gd name="T17" fmla="*/ 5 h 10"/>
                <a:gd name="T18" fmla="*/ 3 w 36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0">
                  <a:moveTo>
                    <a:pt x="3" y="2"/>
                  </a:moveTo>
                  <a:cubicBezTo>
                    <a:pt x="3" y="2"/>
                    <a:pt x="0" y="6"/>
                    <a:pt x="3" y="8"/>
                  </a:cubicBezTo>
                  <a:cubicBezTo>
                    <a:pt x="6" y="10"/>
                    <a:pt x="30" y="10"/>
                    <a:pt x="33" y="10"/>
                  </a:cubicBezTo>
                  <a:cubicBezTo>
                    <a:pt x="36" y="10"/>
                    <a:pt x="33" y="5"/>
                    <a:pt x="32" y="3"/>
                  </a:cubicBezTo>
                  <a:cubicBezTo>
                    <a:pt x="31" y="0"/>
                    <a:pt x="23" y="0"/>
                    <a:pt x="23" y="0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pt-BR" sz="2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xmlns="" id="{D8B07530-2D60-49B4-9851-1368583AA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9" y="1256"/>
              <a:ext cx="68" cy="355"/>
            </a:xfrm>
            <a:custGeom>
              <a:avLst/>
              <a:gdLst>
                <a:gd name="T0" fmla="*/ 0 w 29"/>
                <a:gd name="T1" fmla="*/ 150 h 150"/>
                <a:gd name="T2" fmla="*/ 4 w 29"/>
                <a:gd name="T3" fmla="*/ 147 h 150"/>
                <a:gd name="T4" fmla="*/ 8 w 29"/>
                <a:gd name="T5" fmla="*/ 149 h 150"/>
                <a:gd name="T6" fmla="*/ 17 w 29"/>
                <a:gd name="T7" fmla="*/ 147 h 150"/>
                <a:gd name="T8" fmla="*/ 24 w 29"/>
                <a:gd name="T9" fmla="*/ 147 h 150"/>
                <a:gd name="T10" fmla="*/ 29 w 29"/>
                <a:gd name="T11" fmla="*/ 150 h 150"/>
                <a:gd name="T12" fmla="*/ 25 w 29"/>
                <a:gd name="T13" fmla="*/ 75 h 150"/>
                <a:gd name="T14" fmla="*/ 28 w 29"/>
                <a:gd name="T15" fmla="*/ 0 h 150"/>
                <a:gd name="T16" fmla="*/ 17 w 29"/>
                <a:gd name="T17" fmla="*/ 0 h 150"/>
                <a:gd name="T18" fmla="*/ 15 w 29"/>
                <a:gd name="T19" fmla="*/ 8 h 150"/>
                <a:gd name="T20" fmla="*/ 11 w 29"/>
                <a:gd name="T21" fmla="*/ 2 h 150"/>
                <a:gd name="T22" fmla="*/ 3 w 29"/>
                <a:gd name="T23" fmla="*/ 7 h 150"/>
                <a:gd name="T24" fmla="*/ 5 w 29"/>
                <a:gd name="T25" fmla="*/ 75 h 150"/>
                <a:gd name="T26" fmla="*/ 0 w 29"/>
                <a:gd name="T2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150">
                  <a:moveTo>
                    <a:pt x="0" y="150"/>
                  </a:moveTo>
                  <a:cubicBezTo>
                    <a:pt x="4" y="147"/>
                    <a:pt x="4" y="147"/>
                    <a:pt x="4" y="147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0"/>
                    <a:pt x="25" y="108"/>
                    <a:pt x="25" y="75"/>
                  </a:cubicBezTo>
                  <a:cubicBezTo>
                    <a:pt x="24" y="42"/>
                    <a:pt x="28" y="0"/>
                    <a:pt x="2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5" y="51"/>
                    <a:pt x="5" y="75"/>
                  </a:cubicBezTo>
                  <a:cubicBezTo>
                    <a:pt x="5" y="98"/>
                    <a:pt x="0" y="150"/>
                    <a:pt x="0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pt-BR" sz="2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82">
              <a:extLst>
                <a:ext uri="{FF2B5EF4-FFF2-40B4-BE49-F238E27FC236}">
                  <a16:creationId xmlns:a16="http://schemas.microsoft.com/office/drawing/2014/main" xmlns="" id="{0F966479-77DC-45B2-8CBA-BB648E071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" y="911"/>
              <a:ext cx="378" cy="721"/>
            </a:xfrm>
            <a:custGeom>
              <a:avLst/>
              <a:gdLst>
                <a:gd name="T0" fmla="*/ 153 w 160"/>
                <a:gd name="T1" fmla="*/ 197 h 305"/>
                <a:gd name="T2" fmla="*/ 111 w 160"/>
                <a:gd name="T3" fmla="*/ 15 h 305"/>
                <a:gd name="T4" fmla="*/ 13 w 160"/>
                <a:gd name="T5" fmla="*/ 66 h 305"/>
                <a:gd name="T6" fmla="*/ 9 w 160"/>
                <a:gd name="T7" fmla="*/ 225 h 305"/>
                <a:gd name="T8" fmla="*/ 28 w 160"/>
                <a:gd name="T9" fmla="*/ 305 h 305"/>
                <a:gd name="T10" fmla="*/ 22 w 160"/>
                <a:gd name="T11" fmla="*/ 190 h 305"/>
                <a:gd name="T12" fmla="*/ 74 w 160"/>
                <a:gd name="T13" fmla="*/ 36 h 305"/>
                <a:gd name="T14" fmla="*/ 153 w 160"/>
                <a:gd name="T15" fmla="*/ 234 h 305"/>
                <a:gd name="T16" fmla="*/ 153 w 160"/>
                <a:gd name="T17" fmla="*/ 197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305">
                  <a:moveTo>
                    <a:pt x="153" y="197"/>
                  </a:moveTo>
                  <a:cubicBezTo>
                    <a:pt x="153" y="197"/>
                    <a:pt x="144" y="30"/>
                    <a:pt x="111" y="15"/>
                  </a:cubicBezTo>
                  <a:cubicBezTo>
                    <a:pt x="79" y="0"/>
                    <a:pt x="27" y="34"/>
                    <a:pt x="13" y="66"/>
                  </a:cubicBezTo>
                  <a:cubicBezTo>
                    <a:pt x="0" y="98"/>
                    <a:pt x="0" y="203"/>
                    <a:pt x="9" y="225"/>
                  </a:cubicBezTo>
                  <a:cubicBezTo>
                    <a:pt x="19" y="247"/>
                    <a:pt x="27" y="285"/>
                    <a:pt x="28" y="305"/>
                  </a:cubicBezTo>
                  <a:cubicBezTo>
                    <a:pt x="32" y="265"/>
                    <a:pt x="27" y="203"/>
                    <a:pt x="22" y="190"/>
                  </a:cubicBezTo>
                  <a:cubicBezTo>
                    <a:pt x="16" y="178"/>
                    <a:pt x="17" y="56"/>
                    <a:pt x="74" y="36"/>
                  </a:cubicBezTo>
                  <a:cubicBezTo>
                    <a:pt x="131" y="17"/>
                    <a:pt x="155" y="199"/>
                    <a:pt x="153" y="234"/>
                  </a:cubicBezTo>
                  <a:cubicBezTo>
                    <a:pt x="160" y="207"/>
                    <a:pt x="153" y="197"/>
                    <a:pt x="153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pt-BR" sz="2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83">
              <a:extLst>
                <a:ext uri="{FF2B5EF4-FFF2-40B4-BE49-F238E27FC236}">
                  <a16:creationId xmlns:a16="http://schemas.microsoft.com/office/drawing/2014/main" xmlns="" id="{6A368ED3-8617-4AAB-B748-869A1D16F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9" y="817"/>
              <a:ext cx="349" cy="713"/>
            </a:xfrm>
            <a:custGeom>
              <a:avLst/>
              <a:gdLst>
                <a:gd name="T0" fmla="*/ 6 w 148"/>
                <a:gd name="T1" fmla="*/ 194 h 302"/>
                <a:gd name="T2" fmla="*/ 33 w 148"/>
                <a:gd name="T3" fmla="*/ 15 h 302"/>
                <a:gd name="T4" fmla="*/ 133 w 148"/>
                <a:gd name="T5" fmla="*/ 66 h 302"/>
                <a:gd name="T6" fmla="*/ 139 w 148"/>
                <a:gd name="T7" fmla="*/ 165 h 302"/>
                <a:gd name="T8" fmla="*/ 125 w 148"/>
                <a:gd name="T9" fmla="*/ 302 h 302"/>
                <a:gd name="T10" fmla="*/ 121 w 148"/>
                <a:gd name="T11" fmla="*/ 151 h 302"/>
                <a:gd name="T12" fmla="*/ 74 w 148"/>
                <a:gd name="T13" fmla="*/ 29 h 302"/>
                <a:gd name="T14" fmla="*/ 6 w 148"/>
                <a:gd name="T15" fmla="*/ 231 h 302"/>
                <a:gd name="T16" fmla="*/ 6 w 148"/>
                <a:gd name="T17" fmla="*/ 19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02">
                  <a:moveTo>
                    <a:pt x="6" y="194"/>
                  </a:moveTo>
                  <a:cubicBezTo>
                    <a:pt x="6" y="194"/>
                    <a:pt x="2" y="29"/>
                    <a:pt x="33" y="15"/>
                  </a:cubicBezTo>
                  <a:cubicBezTo>
                    <a:pt x="64" y="0"/>
                    <a:pt x="120" y="33"/>
                    <a:pt x="133" y="66"/>
                  </a:cubicBezTo>
                  <a:cubicBezTo>
                    <a:pt x="146" y="98"/>
                    <a:pt x="148" y="143"/>
                    <a:pt x="139" y="165"/>
                  </a:cubicBezTo>
                  <a:cubicBezTo>
                    <a:pt x="130" y="187"/>
                    <a:pt x="126" y="282"/>
                    <a:pt x="125" y="302"/>
                  </a:cubicBezTo>
                  <a:cubicBezTo>
                    <a:pt x="122" y="262"/>
                    <a:pt x="116" y="163"/>
                    <a:pt x="121" y="151"/>
                  </a:cubicBezTo>
                  <a:cubicBezTo>
                    <a:pt x="126" y="138"/>
                    <a:pt x="128" y="49"/>
                    <a:pt x="74" y="29"/>
                  </a:cubicBezTo>
                  <a:cubicBezTo>
                    <a:pt x="20" y="10"/>
                    <a:pt x="5" y="195"/>
                    <a:pt x="6" y="231"/>
                  </a:cubicBezTo>
                  <a:cubicBezTo>
                    <a:pt x="0" y="204"/>
                    <a:pt x="6" y="194"/>
                    <a:pt x="6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pt-BR" sz="2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84">
              <a:extLst>
                <a:ext uri="{FF2B5EF4-FFF2-40B4-BE49-F238E27FC236}">
                  <a16:creationId xmlns:a16="http://schemas.microsoft.com/office/drawing/2014/main" xmlns="" id="{22836BF6-5C5F-4C8A-B05E-A506E0551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500"/>
              <a:ext cx="498" cy="766"/>
            </a:xfrm>
            <a:custGeom>
              <a:avLst/>
              <a:gdLst>
                <a:gd name="T0" fmla="*/ 198 w 211"/>
                <a:gd name="T1" fmla="*/ 324 h 324"/>
                <a:gd name="T2" fmla="*/ 209 w 211"/>
                <a:gd name="T3" fmla="*/ 317 h 324"/>
                <a:gd name="T4" fmla="*/ 197 w 211"/>
                <a:gd name="T5" fmla="*/ 108 h 324"/>
                <a:gd name="T6" fmla="*/ 91 w 211"/>
                <a:gd name="T7" fmla="*/ 21 h 324"/>
                <a:gd name="T8" fmla="*/ 16 w 211"/>
                <a:gd name="T9" fmla="*/ 299 h 324"/>
                <a:gd name="T10" fmla="*/ 77 w 211"/>
                <a:gd name="T11" fmla="*/ 75 h 324"/>
                <a:gd name="T12" fmla="*/ 168 w 211"/>
                <a:gd name="T13" fmla="*/ 87 h 324"/>
                <a:gd name="T14" fmla="*/ 198 w 211"/>
                <a:gd name="T1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324">
                  <a:moveTo>
                    <a:pt x="198" y="324"/>
                  </a:moveTo>
                  <a:cubicBezTo>
                    <a:pt x="209" y="317"/>
                    <a:pt x="209" y="317"/>
                    <a:pt x="209" y="317"/>
                  </a:cubicBezTo>
                  <a:cubicBezTo>
                    <a:pt x="209" y="317"/>
                    <a:pt x="211" y="145"/>
                    <a:pt x="197" y="108"/>
                  </a:cubicBezTo>
                  <a:cubicBezTo>
                    <a:pt x="184" y="70"/>
                    <a:pt x="149" y="0"/>
                    <a:pt x="91" y="21"/>
                  </a:cubicBezTo>
                  <a:cubicBezTo>
                    <a:pt x="33" y="43"/>
                    <a:pt x="0" y="262"/>
                    <a:pt x="16" y="299"/>
                  </a:cubicBezTo>
                  <a:cubicBezTo>
                    <a:pt x="20" y="276"/>
                    <a:pt x="42" y="95"/>
                    <a:pt x="77" y="75"/>
                  </a:cubicBezTo>
                  <a:cubicBezTo>
                    <a:pt x="113" y="55"/>
                    <a:pt x="149" y="60"/>
                    <a:pt x="168" y="87"/>
                  </a:cubicBezTo>
                  <a:cubicBezTo>
                    <a:pt x="186" y="113"/>
                    <a:pt x="199" y="300"/>
                    <a:pt x="198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pt-BR" sz="2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85">
              <a:extLst>
                <a:ext uri="{FF2B5EF4-FFF2-40B4-BE49-F238E27FC236}">
                  <a16:creationId xmlns:a16="http://schemas.microsoft.com/office/drawing/2014/main" xmlns="" id="{B1C31A80-99BA-45BB-8D0C-B84E1677A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5" y="732"/>
              <a:ext cx="284" cy="411"/>
            </a:xfrm>
            <a:custGeom>
              <a:avLst/>
              <a:gdLst>
                <a:gd name="T0" fmla="*/ 120 w 120"/>
                <a:gd name="T1" fmla="*/ 174 h 174"/>
                <a:gd name="T2" fmla="*/ 95 w 120"/>
                <a:gd name="T3" fmla="*/ 29 h 174"/>
                <a:gd name="T4" fmla="*/ 30 w 120"/>
                <a:gd name="T5" fmla="*/ 9 h 174"/>
                <a:gd name="T6" fmla="*/ 0 w 120"/>
                <a:gd name="T7" fmla="*/ 110 h 174"/>
                <a:gd name="T8" fmla="*/ 25 w 120"/>
                <a:gd name="T9" fmla="*/ 90 h 174"/>
                <a:gd name="T10" fmla="*/ 42 w 120"/>
                <a:gd name="T11" fmla="*/ 33 h 174"/>
                <a:gd name="T12" fmla="*/ 90 w 120"/>
                <a:gd name="T13" fmla="*/ 61 h 174"/>
                <a:gd name="T14" fmla="*/ 113 w 120"/>
                <a:gd name="T15" fmla="*/ 149 h 174"/>
                <a:gd name="T16" fmla="*/ 120 w 120"/>
                <a:gd name="T1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74">
                  <a:moveTo>
                    <a:pt x="120" y="174"/>
                  </a:moveTo>
                  <a:cubicBezTo>
                    <a:pt x="120" y="174"/>
                    <a:pt x="107" y="41"/>
                    <a:pt x="95" y="29"/>
                  </a:cubicBezTo>
                  <a:cubicBezTo>
                    <a:pt x="84" y="18"/>
                    <a:pt x="57" y="0"/>
                    <a:pt x="30" y="9"/>
                  </a:cubicBezTo>
                  <a:cubicBezTo>
                    <a:pt x="3" y="19"/>
                    <a:pt x="0" y="101"/>
                    <a:pt x="0" y="110"/>
                  </a:cubicBezTo>
                  <a:cubicBezTo>
                    <a:pt x="10" y="102"/>
                    <a:pt x="25" y="90"/>
                    <a:pt x="25" y="90"/>
                  </a:cubicBezTo>
                  <a:cubicBezTo>
                    <a:pt x="25" y="90"/>
                    <a:pt x="24" y="39"/>
                    <a:pt x="42" y="33"/>
                  </a:cubicBezTo>
                  <a:cubicBezTo>
                    <a:pt x="59" y="27"/>
                    <a:pt x="82" y="38"/>
                    <a:pt x="90" y="61"/>
                  </a:cubicBezTo>
                  <a:cubicBezTo>
                    <a:pt x="98" y="84"/>
                    <a:pt x="113" y="149"/>
                    <a:pt x="113" y="149"/>
                  </a:cubicBezTo>
                  <a:lnTo>
                    <a:pt x="12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pt-BR" sz="2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86">
              <a:extLst>
                <a:ext uri="{FF2B5EF4-FFF2-40B4-BE49-F238E27FC236}">
                  <a16:creationId xmlns:a16="http://schemas.microsoft.com/office/drawing/2014/main" xmlns="" id="{F0628116-380D-4D72-8686-5C42893A2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8" y="1046"/>
              <a:ext cx="196" cy="411"/>
            </a:xfrm>
            <a:custGeom>
              <a:avLst/>
              <a:gdLst>
                <a:gd name="T0" fmla="*/ 0 w 83"/>
                <a:gd name="T1" fmla="*/ 150 h 174"/>
                <a:gd name="T2" fmla="*/ 53 w 83"/>
                <a:gd name="T3" fmla="*/ 33 h 174"/>
                <a:gd name="T4" fmla="*/ 66 w 83"/>
                <a:gd name="T5" fmla="*/ 174 h 174"/>
                <a:gd name="T6" fmla="*/ 66 w 83"/>
                <a:gd name="T7" fmla="*/ 7 h 174"/>
                <a:gd name="T8" fmla="*/ 30 w 83"/>
                <a:gd name="T9" fmla="*/ 21 h 174"/>
                <a:gd name="T10" fmla="*/ 0 w 83"/>
                <a:gd name="T11" fmla="*/ 136 h 174"/>
                <a:gd name="T12" fmla="*/ 0 w 83"/>
                <a:gd name="T13" fmla="*/ 1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74">
                  <a:moveTo>
                    <a:pt x="0" y="150"/>
                  </a:moveTo>
                  <a:cubicBezTo>
                    <a:pt x="0" y="150"/>
                    <a:pt x="28" y="28"/>
                    <a:pt x="53" y="33"/>
                  </a:cubicBezTo>
                  <a:cubicBezTo>
                    <a:pt x="77" y="38"/>
                    <a:pt x="66" y="174"/>
                    <a:pt x="66" y="174"/>
                  </a:cubicBezTo>
                  <a:cubicBezTo>
                    <a:pt x="78" y="113"/>
                    <a:pt x="83" y="14"/>
                    <a:pt x="66" y="7"/>
                  </a:cubicBezTo>
                  <a:cubicBezTo>
                    <a:pt x="49" y="0"/>
                    <a:pt x="32" y="20"/>
                    <a:pt x="30" y="21"/>
                  </a:cubicBezTo>
                  <a:cubicBezTo>
                    <a:pt x="28" y="22"/>
                    <a:pt x="0" y="136"/>
                    <a:pt x="0" y="136"/>
                  </a:cubicBezTo>
                  <a:lnTo>
                    <a:pt x="0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pt-BR" sz="2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reeform 87">
              <a:extLst>
                <a:ext uri="{FF2B5EF4-FFF2-40B4-BE49-F238E27FC236}">
                  <a16:creationId xmlns:a16="http://schemas.microsoft.com/office/drawing/2014/main" xmlns="" id="{C3140041-FFEE-4A00-A7B2-9A6F3DEED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" y="921"/>
              <a:ext cx="255" cy="399"/>
            </a:xfrm>
            <a:custGeom>
              <a:avLst/>
              <a:gdLst>
                <a:gd name="T0" fmla="*/ 7 w 108"/>
                <a:gd name="T1" fmla="*/ 154 h 169"/>
                <a:gd name="T2" fmla="*/ 32 w 108"/>
                <a:gd name="T3" fmla="*/ 29 h 169"/>
                <a:gd name="T4" fmla="*/ 93 w 108"/>
                <a:gd name="T5" fmla="*/ 7 h 169"/>
                <a:gd name="T6" fmla="*/ 108 w 108"/>
                <a:gd name="T7" fmla="*/ 36 h 169"/>
                <a:gd name="T8" fmla="*/ 43 w 108"/>
                <a:gd name="T9" fmla="*/ 46 h 169"/>
                <a:gd name="T10" fmla="*/ 7 w 108"/>
                <a:gd name="T11" fmla="*/ 169 h 169"/>
                <a:gd name="T12" fmla="*/ 7 w 108"/>
                <a:gd name="T13" fmla="*/ 15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69">
                  <a:moveTo>
                    <a:pt x="7" y="154"/>
                  </a:moveTo>
                  <a:cubicBezTo>
                    <a:pt x="7" y="154"/>
                    <a:pt x="21" y="39"/>
                    <a:pt x="32" y="29"/>
                  </a:cubicBezTo>
                  <a:cubicBezTo>
                    <a:pt x="42" y="20"/>
                    <a:pt x="82" y="0"/>
                    <a:pt x="93" y="7"/>
                  </a:cubicBezTo>
                  <a:cubicBezTo>
                    <a:pt x="99" y="16"/>
                    <a:pt x="108" y="36"/>
                    <a:pt x="108" y="36"/>
                  </a:cubicBezTo>
                  <a:cubicBezTo>
                    <a:pt x="101" y="32"/>
                    <a:pt x="51" y="38"/>
                    <a:pt x="43" y="46"/>
                  </a:cubicBezTo>
                  <a:cubicBezTo>
                    <a:pt x="36" y="54"/>
                    <a:pt x="11" y="151"/>
                    <a:pt x="7" y="169"/>
                  </a:cubicBezTo>
                  <a:cubicBezTo>
                    <a:pt x="0" y="165"/>
                    <a:pt x="7" y="154"/>
                    <a:pt x="7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pt-BR" sz="2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reeform 88">
              <a:extLst>
                <a:ext uri="{FF2B5EF4-FFF2-40B4-BE49-F238E27FC236}">
                  <a16:creationId xmlns:a16="http://schemas.microsoft.com/office/drawing/2014/main" xmlns="" id="{8100D91C-76B0-4289-8DA7-45D1444A1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" y="85"/>
              <a:ext cx="92" cy="1162"/>
            </a:xfrm>
            <a:custGeom>
              <a:avLst/>
              <a:gdLst>
                <a:gd name="T0" fmla="*/ 3 w 39"/>
                <a:gd name="T1" fmla="*/ 491 h 492"/>
                <a:gd name="T2" fmla="*/ 6 w 39"/>
                <a:gd name="T3" fmla="*/ 492 h 492"/>
                <a:gd name="T4" fmla="*/ 21 w 39"/>
                <a:gd name="T5" fmla="*/ 331 h 492"/>
                <a:gd name="T6" fmla="*/ 35 w 39"/>
                <a:gd name="T7" fmla="*/ 98 h 492"/>
                <a:gd name="T8" fmla="*/ 6 w 39"/>
                <a:gd name="T9" fmla="*/ 0 h 492"/>
                <a:gd name="T10" fmla="*/ 20 w 39"/>
                <a:gd name="T11" fmla="*/ 149 h 492"/>
                <a:gd name="T12" fmla="*/ 0 w 39"/>
                <a:gd name="T13" fmla="*/ 332 h 492"/>
                <a:gd name="T14" fmla="*/ 3 w 39"/>
                <a:gd name="T15" fmla="*/ 491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92">
                  <a:moveTo>
                    <a:pt x="3" y="491"/>
                  </a:moveTo>
                  <a:cubicBezTo>
                    <a:pt x="6" y="492"/>
                    <a:pt x="6" y="492"/>
                    <a:pt x="6" y="492"/>
                  </a:cubicBezTo>
                  <a:cubicBezTo>
                    <a:pt x="6" y="492"/>
                    <a:pt x="5" y="359"/>
                    <a:pt x="21" y="331"/>
                  </a:cubicBezTo>
                  <a:cubicBezTo>
                    <a:pt x="37" y="302"/>
                    <a:pt x="39" y="153"/>
                    <a:pt x="35" y="98"/>
                  </a:cubicBezTo>
                  <a:cubicBezTo>
                    <a:pt x="32" y="42"/>
                    <a:pt x="6" y="0"/>
                    <a:pt x="6" y="0"/>
                  </a:cubicBezTo>
                  <a:cubicBezTo>
                    <a:pt x="6" y="0"/>
                    <a:pt x="24" y="105"/>
                    <a:pt x="20" y="149"/>
                  </a:cubicBezTo>
                  <a:cubicBezTo>
                    <a:pt x="15" y="193"/>
                    <a:pt x="1" y="320"/>
                    <a:pt x="0" y="332"/>
                  </a:cubicBezTo>
                  <a:cubicBezTo>
                    <a:pt x="0" y="344"/>
                    <a:pt x="3" y="491"/>
                    <a:pt x="3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pt-BR" sz="2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reeform 89">
              <a:extLst>
                <a:ext uri="{FF2B5EF4-FFF2-40B4-BE49-F238E27FC236}">
                  <a16:creationId xmlns:a16="http://schemas.microsoft.com/office/drawing/2014/main" xmlns="" id="{62678342-29B4-4D5F-8312-702774D48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" y="335"/>
              <a:ext cx="57" cy="491"/>
            </a:xfrm>
            <a:custGeom>
              <a:avLst/>
              <a:gdLst>
                <a:gd name="T0" fmla="*/ 14 w 24"/>
                <a:gd name="T1" fmla="*/ 178 h 208"/>
                <a:gd name="T2" fmla="*/ 19 w 24"/>
                <a:gd name="T3" fmla="*/ 208 h 208"/>
                <a:gd name="T4" fmla="*/ 24 w 24"/>
                <a:gd name="T5" fmla="*/ 171 h 208"/>
                <a:gd name="T6" fmla="*/ 19 w 24"/>
                <a:gd name="T7" fmla="*/ 0 h 208"/>
                <a:gd name="T8" fmla="*/ 14 w 24"/>
                <a:gd name="T9" fmla="*/ 17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8">
                  <a:moveTo>
                    <a:pt x="14" y="178"/>
                  </a:moveTo>
                  <a:cubicBezTo>
                    <a:pt x="19" y="208"/>
                    <a:pt x="19" y="208"/>
                    <a:pt x="19" y="208"/>
                  </a:cubicBezTo>
                  <a:cubicBezTo>
                    <a:pt x="24" y="171"/>
                    <a:pt x="24" y="171"/>
                    <a:pt x="24" y="171"/>
                  </a:cubicBezTo>
                  <a:cubicBezTo>
                    <a:pt x="24" y="171"/>
                    <a:pt x="12" y="42"/>
                    <a:pt x="19" y="0"/>
                  </a:cubicBezTo>
                  <a:cubicBezTo>
                    <a:pt x="5" y="36"/>
                    <a:pt x="0" y="135"/>
                    <a:pt x="14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pt-BR" sz="2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1" name="Seta em curva para a direita 134">
            <a:extLst>
              <a:ext uri="{FF2B5EF4-FFF2-40B4-BE49-F238E27FC236}">
                <a16:creationId xmlns:a16="http://schemas.microsoft.com/office/drawing/2014/main" xmlns="" id="{C5157F67-1CEA-4BC3-8012-F80260606459}"/>
              </a:ext>
            </a:extLst>
          </p:cNvPr>
          <p:cNvSpPr/>
          <p:nvPr/>
        </p:nvSpPr>
        <p:spPr>
          <a:xfrm>
            <a:off x="3432223" y="3091630"/>
            <a:ext cx="269978" cy="370367"/>
          </a:xfrm>
          <a:prstGeom prst="curvedRightArrow">
            <a:avLst>
              <a:gd name="adj1" fmla="val 18855"/>
              <a:gd name="adj2" fmla="val 50000"/>
              <a:gd name="adj3" fmla="val 25000"/>
            </a:avLst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xmlns="" id="{2C33F411-13BD-4F81-931F-8C780AF3A9E1}"/>
              </a:ext>
            </a:extLst>
          </p:cNvPr>
          <p:cNvSpPr txBox="1"/>
          <p:nvPr/>
        </p:nvSpPr>
        <p:spPr>
          <a:xfrm>
            <a:off x="3538973" y="3146475"/>
            <a:ext cx="636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9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GEE</a:t>
            </a:r>
            <a:endParaRPr lang="pt-BR" sz="900" baseline="-2500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3" name="Seta em curva para a direita 136">
            <a:extLst>
              <a:ext uri="{FF2B5EF4-FFF2-40B4-BE49-F238E27FC236}">
                <a16:creationId xmlns:a16="http://schemas.microsoft.com/office/drawing/2014/main" xmlns="" id="{62CAA5D5-AD3E-487F-A08C-34A322557C44}"/>
              </a:ext>
            </a:extLst>
          </p:cNvPr>
          <p:cNvSpPr/>
          <p:nvPr/>
        </p:nvSpPr>
        <p:spPr>
          <a:xfrm>
            <a:off x="4709394" y="3100284"/>
            <a:ext cx="269978" cy="370367"/>
          </a:xfrm>
          <a:prstGeom prst="curvedRightArrow">
            <a:avLst>
              <a:gd name="adj1" fmla="val 18855"/>
              <a:gd name="adj2" fmla="val 50000"/>
              <a:gd name="adj3" fmla="val 25000"/>
            </a:avLst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xmlns="" id="{52218083-48F8-4392-A32C-63F758BEB7C3}"/>
              </a:ext>
            </a:extLst>
          </p:cNvPr>
          <p:cNvSpPr txBox="1"/>
          <p:nvPr/>
        </p:nvSpPr>
        <p:spPr>
          <a:xfrm>
            <a:off x="4816144" y="3155128"/>
            <a:ext cx="636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9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GEE</a:t>
            </a:r>
            <a:endParaRPr lang="pt-BR" sz="900" baseline="-2500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5" name="Seta em curva para a direita 138">
            <a:extLst>
              <a:ext uri="{FF2B5EF4-FFF2-40B4-BE49-F238E27FC236}">
                <a16:creationId xmlns:a16="http://schemas.microsoft.com/office/drawing/2014/main" xmlns="" id="{2A16F1CC-B7DD-4C15-8059-D9F44D45D068}"/>
              </a:ext>
            </a:extLst>
          </p:cNvPr>
          <p:cNvSpPr/>
          <p:nvPr/>
        </p:nvSpPr>
        <p:spPr>
          <a:xfrm>
            <a:off x="5986461" y="3047651"/>
            <a:ext cx="269978" cy="370367"/>
          </a:xfrm>
          <a:prstGeom prst="curvedRightArrow">
            <a:avLst>
              <a:gd name="adj1" fmla="val 18855"/>
              <a:gd name="adj2" fmla="val 50000"/>
              <a:gd name="adj3" fmla="val 25000"/>
            </a:avLst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xmlns="" id="{959D8E83-E9F4-4E83-9B0B-3516AF030399}"/>
              </a:ext>
            </a:extLst>
          </p:cNvPr>
          <p:cNvSpPr txBox="1"/>
          <p:nvPr/>
        </p:nvSpPr>
        <p:spPr>
          <a:xfrm>
            <a:off x="6093211" y="3102495"/>
            <a:ext cx="636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9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GEE</a:t>
            </a:r>
            <a:endParaRPr lang="pt-BR" sz="900" baseline="-2500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7" name="Seta em curva para a direita 140">
            <a:extLst>
              <a:ext uri="{FF2B5EF4-FFF2-40B4-BE49-F238E27FC236}">
                <a16:creationId xmlns:a16="http://schemas.microsoft.com/office/drawing/2014/main" xmlns="" id="{62350475-434A-4BC8-8ED6-45FC4FE95B09}"/>
              </a:ext>
            </a:extLst>
          </p:cNvPr>
          <p:cNvSpPr/>
          <p:nvPr/>
        </p:nvSpPr>
        <p:spPr>
          <a:xfrm>
            <a:off x="7234081" y="3056831"/>
            <a:ext cx="269978" cy="370367"/>
          </a:xfrm>
          <a:prstGeom prst="curvedRightArrow">
            <a:avLst>
              <a:gd name="adj1" fmla="val 18855"/>
              <a:gd name="adj2" fmla="val 50000"/>
              <a:gd name="adj3" fmla="val 25000"/>
            </a:avLst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xmlns="" id="{F397B564-8817-4B85-B430-4818F3AC01CD}"/>
              </a:ext>
            </a:extLst>
          </p:cNvPr>
          <p:cNvSpPr txBox="1"/>
          <p:nvPr/>
        </p:nvSpPr>
        <p:spPr>
          <a:xfrm>
            <a:off x="7340832" y="3111676"/>
            <a:ext cx="636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9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GEE</a:t>
            </a:r>
            <a:endParaRPr lang="pt-BR" sz="900" baseline="-2500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9" name="Seta em curva para a direita 142">
            <a:extLst>
              <a:ext uri="{FF2B5EF4-FFF2-40B4-BE49-F238E27FC236}">
                <a16:creationId xmlns:a16="http://schemas.microsoft.com/office/drawing/2014/main" xmlns="" id="{14BA09AD-17C5-4F92-8F89-D7122AAF2CD7}"/>
              </a:ext>
            </a:extLst>
          </p:cNvPr>
          <p:cNvSpPr/>
          <p:nvPr/>
        </p:nvSpPr>
        <p:spPr>
          <a:xfrm>
            <a:off x="8646202" y="3037298"/>
            <a:ext cx="269978" cy="370367"/>
          </a:xfrm>
          <a:prstGeom prst="curvedRightArrow">
            <a:avLst>
              <a:gd name="adj1" fmla="val 18855"/>
              <a:gd name="adj2" fmla="val 50000"/>
              <a:gd name="adj3" fmla="val 25000"/>
            </a:avLst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xmlns="" id="{FDD905FC-B081-4583-8003-9562AA585C9E}"/>
              </a:ext>
            </a:extLst>
          </p:cNvPr>
          <p:cNvSpPr txBox="1"/>
          <p:nvPr/>
        </p:nvSpPr>
        <p:spPr>
          <a:xfrm>
            <a:off x="8752952" y="3092143"/>
            <a:ext cx="636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9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GEE</a:t>
            </a:r>
            <a:endParaRPr lang="pt-BR" sz="900" baseline="-2500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71" name="Grupo 160">
            <a:extLst>
              <a:ext uri="{FF2B5EF4-FFF2-40B4-BE49-F238E27FC236}">
                <a16:creationId xmlns:a16="http://schemas.microsoft.com/office/drawing/2014/main" xmlns="" id="{C52FF09C-A7CF-458F-B5AE-E3DC917E1C69}"/>
              </a:ext>
            </a:extLst>
          </p:cNvPr>
          <p:cNvGrpSpPr/>
          <p:nvPr/>
        </p:nvGrpSpPr>
        <p:grpSpPr>
          <a:xfrm rot="6381446">
            <a:off x="10110311" y="4195217"/>
            <a:ext cx="1116383" cy="819463"/>
            <a:chOff x="8847256" y="4496002"/>
            <a:chExt cx="1488510" cy="1092617"/>
          </a:xfrm>
        </p:grpSpPr>
        <p:pic>
          <p:nvPicPr>
            <p:cNvPr id="72" name="Picture 5">
              <a:extLst>
                <a:ext uri="{FF2B5EF4-FFF2-40B4-BE49-F238E27FC236}">
                  <a16:creationId xmlns:a16="http://schemas.microsoft.com/office/drawing/2014/main" xmlns="" id="{33BF1808-651E-4D45-836E-D660A0C4F5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400"/>
            <a:stretch/>
          </p:blipFill>
          <p:spPr bwMode="auto">
            <a:xfrm rot="2900808">
              <a:off x="9088938" y="4621692"/>
              <a:ext cx="1092617" cy="84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" name="Retângulo 72">
              <a:extLst>
                <a:ext uri="{FF2B5EF4-FFF2-40B4-BE49-F238E27FC236}">
                  <a16:creationId xmlns:a16="http://schemas.microsoft.com/office/drawing/2014/main" xmlns="" id="{50AD3228-0DD4-4BF9-8CFB-3290F0C4C5B4}"/>
                </a:ext>
              </a:extLst>
            </p:cNvPr>
            <p:cNvSpPr/>
            <p:nvPr/>
          </p:nvSpPr>
          <p:spPr>
            <a:xfrm rot="10858696">
              <a:off x="8847256" y="4909777"/>
              <a:ext cx="1488510" cy="46166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 defTabSz="685800"/>
              <a:r>
                <a:rPr lang="en-US" dirty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entury Gothic" panose="020B0502020202020204" pitchFamily="34" charset="0"/>
                </a:rPr>
                <a:t>CO</a:t>
              </a:r>
              <a:r>
                <a:rPr lang="en-US" baseline="-25000" dirty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entury Gothic" panose="020B0502020202020204" pitchFamily="34" charset="0"/>
                </a:rPr>
                <a:t>2</a:t>
              </a:r>
            </a:p>
          </p:txBody>
        </p:sp>
      </p:grpSp>
      <p:sp>
        <p:nvSpPr>
          <p:cNvPr id="74" name="CaixaDeTexto 73">
            <a:extLst>
              <a:ext uri="{FF2B5EF4-FFF2-40B4-BE49-F238E27FC236}">
                <a16:creationId xmlns:a16="http://schemas.microsoft.com/office/drawing/2014/main" xmlns="" id="{281570A2-42E5-4132-B04C-AB79E96B6828}"/>
              </a:ext>
            </a:extLst>
          </p:cNvPr>
          <p:cNvSpPr txBox="1"/>
          <p:nvPr/>
        </p:nvSpPr>
        <p:spPr>
          <a:xfrm>
            <a:off x="5025344" y="5064595"/>
            <a:ext cx="4162881" cy="992836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25000"/>
              </a:lnSpc>
            </a:pPr>
            <a:r>
              <a:rPr lang="pt-BR" sz="1600" b="1" dirty="0">
                <a:latin typeface="+mj-lt"/>
              </a:rPr>
              <a:t>PARA ATENDER CRITÉRIOS DE ELEGIBILIDADE </a:t>
            </a:r>
            <a:r>
              <a:rPr lang="pt-BR" sz="1600" b="1" dirty="0">
                <a:latin typeface="+mj-lt"/>
                <a:sym typeface="Wingdings" panose="05000000000000000000" pitchFamily="2" charset="2"/>
              </a:rPr>
              <a:t></a:t>
            </a:r>
            <a:r>
              <a:rPr lang="pt-BR" sz="1600" dirty="0">
                <a:latin typeface="+mj-lt"/>
              </a:rPr>
              <a:t> Crescimento da área não pode acontecer com supressão de vegetação nativa</a:t>
            </a:r>
          </a:p>
        </p:txBody>
      </p: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xmlns="" id="{837597AA-A287-497F-8E78-29FA334F4D09}"/>
              </a:ext>
            </a:extLst>
          </p:cNvPr>
          <p:cNvCxnSpPr/>
          <p:nvPr/>
        </p:nvCxnSpPr>
        <p:spPr>
          <a:xfrm>
            <a:off x="5382184" y="3850918"/>
            <a:ext cx="405000" cy="265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xmlns="" id="{1691A47D-19E5-4BDD-B717-E824203CFDDF}"/>
              </a:ext>
            </a:extLst>
          </p:cNvPr>
          <p:cNvCxnSpPr/>
          <p:nvPr/>
        </p:nvCxnSpPr>
        <p:spPr>
          <a:xfrm>
            <a:off x="4030892" y="3874668"/>
            <a:ext cx="405000" cy="265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ixaDeTexto 78">
            <a:extLst>
              <a:ext uri="{FF2B5EF4-FFF2-40B4-BE49-F238E27FC236}">
                <a16:creationId xmlns:a16="http://schemas.microsoft.com/office/drawing/2014/main" xmlns="" id="{C66253BD-8FF4-4BB9-8BA5-FCCB0E2923E7}"/>
              </a:ext>
            </a:extLst>
          </p:cNvPr>
          <p:cNvSpPr txBox="1"/>
          <p:nvPr/>
        </p:nvSpPr>
        <p:spPr>
          <a:xfrm>
            <a:off x="592835" y="1028092"/>
            <a:ext cx="5993716" cy="1218026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25000"/>
              </a:lnSpc>
            </a:pPr>
            <a:r>
              <a:rPr lang="pt-BR" sz="2000" b="1" dirty="0">
                <a:latin typeface="+mj-lt"/>
              </a:rPr>
              <a:t>NÚMERO DE CBIOS EMITIDO PELO PRODUTOR DEPENDERÁ DA SUA NOTA DE EFICIÊNCIA ENERGÉTICO-AMBIENTAL</a:t>
            </a:r>
            <a:endParaRPr lang="pt-BR" sz="2000" dirty="0">
              <a:latin typeface="+mj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9157D6D8-4551-48F6-9104-A7520A1307E6}"/>
              </a:ext>
            </a:extLst>
          </p:cNvPr>
          <p:cNvSpPr txBox="1"/>
          <p:nvPr/>
        </p:nvSpPr>
        <p:spPr>
          <a:xfrm>
            <a:off x="3047378" y="2419038"/>
            <a:ext cx="5165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+mj-lt"/>
              </a:rPr>
              <a:t>Mensuração baseada na análise de ciclo de vida</a:t>
            </a:r>
          </a:p>
        </p:txBody>
      </p:sp>
    </p:spTree>
    <p:extLst>
      <p:ext uri="{BB962C8B-B14F-4D97-AF65-F5344CB8AC3E}">
        <p14:creationId xmlns:p14="http://schemas.microsoft.com/office/powerpoint/2010/main" val="13745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61" grpId="0" animBg="1"/>
      <p:bldP spid="62" grpId="0"/>
      <p:bldP spid="63" grpId="0" animBg="1"/>
      <p:bldP spid="64" grpId="0"/>
      <p:bldP spid="65" grpId="0" animBg="1"/>
      <p:bldP spid="66" grpId="0"/>
      <p:bldP spid="67" grpId="0" animBg="1"/>
      <p:bldP spid="68" grpId="0"/>
      <p:bldP spid="69" grpId="0" animBg="1"/>
      <p:bldP spid="70" grpId="0"/>
      <p:bldP spid="74" grpId="0" animBg="1"/>
      <p:bldP spid="7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5E8891A-4850-4A2D-BA74-A5CFFE301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765" y="3717"/>
            <a:ext cx="2351235" cy="105279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39A5D50-E833-406B-8D7E-CBDA208185BD}"/>
              </a:ext>
            </a:extLst>
          </p:cNvPr>
          <p:cNvSpPr txBox="1"/>
          <p:nvPr/>
        </p:nvSpPr>
        <p:spPr>
          <a:xfrm>
            <a:off x="103187" y="116786"/>
            <a:ext cx="9521180" cy="55156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pt-BR"/>
            </a:defPPr>
            <a:lvl1pPr marL="170164">
              <a:lnSpc>
                <a:spcPct val="120000"/>
              </a:lnSpc>
              <a:spcBef>
                <a:spcPct val="0"/>
              </a:spcBef>
              <a:buNone/>
              <a:defRPr sz="3200" b="1">
                <a:solidFill>
                  <a:srgbClr val="489FA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PRODUÇÃO E DO PREÇO DO ETANOL NO BRASIL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7D4559F5-0821-4079-9484-0FEBA3E0FE78}"/>
              </a:ext>
            </a:extLst>
          </p:cNvPr>
          <p:cNvSpPr/>
          <p:nvPr/>
        </p:nvSpPr>
        <p:spPr>
          <a:xfrm>
            <a:off x="8921848" y="1586482"/>
            <a:ext cx="2965891" cy="3411182"/>
          </a:xfrm>
          <a:prstGeom prst="rect">
            <a:avLst/>
          </a:prstGeom>
          <a:noFill/>
          <a:ln>
            <a:noFill/>
          </a:ln>
        </p:spPr>
        <p:txBody>
          <a:bodyPr wrap="square" lIns="121912" tIns="60956" rIns="121912" bIns="60956">
            <a:spAutoFit/>
          </a:bodyPr>
          <a:lstStyle/>
          <a:p>
            <a:pPr marL="0" lvl="2">
              <a:buClr>
                <a:srgbClr val="006600"/>
              </a:buClr>
              <a:defRPr/>
            </a:pPr>
            <a:endParaRPr lang="pt-BR" sz="1867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  <a:p>
            <a:pPr marL="0" lvl="2" algn="just">
              <a:lnSpc>
                <a:spcPct val="150000"/>
              </a:lnSpc>
              <a:spcBef>
                <a:spcPts val="267"/>
              </a:spcBef>
              <a:buClr>
                <a:srgbClr val="81BD31"/>
              </a:buClr>
              <a:defRPr/>
            </a:pPr>
            <a:r>
              <a:rPr lang="pt-BR" sz="1867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sym typeface="Wingdings" panose="05000000000000000000" pitchFamily="2" charset="2"/>
              </a:rPr>
              <a:t>Nesse período a </a:t>
            </a:r>
            <a:r>
              <a:rPr lang="pt-BR" sz="18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sym typeface="Wingdings" panose="05000000000000000000" pitchFamily="2" charset="2"/>
              </a:rPr>
              <a:t>produção</a:t>
            </a:r>
            <a:r>
              <a:rPr lang="pt-BR" sz="1867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sym typeface="Wingdings" panose="05000000000000000000" pitchFamily="2" charset="2"/>
              </a:rPr>
              <a:t> de etanol foi </a:t>
            </a:r>
            <a:r>
              <a:rPr lang="pt-BR" sz="18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sym typeface="Wingdings" panose="05000000000000000000" pitchFamily="2" charset="2"/>
              </a:rPr>
              <a:t>multiplicada em mais de 50 vezes </a:t>
            </a:r>
            <a:r>
              <a:rPr lang="pt-BR" sz="1867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sym typeface="Wingdings" panose="05000000000000000000" pitchFamily="2" charset="2"/>
              </a:rPr>
              <a:t>e o </a:t>
            </a:r>
            <a:r>
              <a:rPr lang="pt-BR" sz="18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sym typeface="Wingdings" panose="05000000000000000000" pitchFamily="2" charset="2"/>
              </a:rPr>
              <a:t>preço real</a:t>
            </a:r>
            <a:r>
              <a:rPr lang="pt-BR" sz="1867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sym typeface="Wingdings" panose="05000000000000000000" pitchFamily="2" charset="2"/>
              </a:rPr>
              <a:t> do produto se </a:t>
            </a:r>
            <a:r>
              <a:rPr lang="pt-BR" sz="18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sym typeface="Wingdings" panose="05000000000000000000" pitchFamily="2" charset="2"/>
              </a:rPr>
              <a:t>reduziu para menos da  metade do valor inicial</a:t>
            </a:r>
            <a:endParaRPr lang="pt-BR" sz="1467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  <a:sym typeface="Wingdings" panose="05000000000000000000" pitchFamily="2" charset="2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56FBD53-9B56-42FB-AEBF-1C1A775E8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7" y="1056509"/>
            <a:ext cx="8705843" cy="56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1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5E8891A-4850-4A2D-BA74-A5CFFE301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765" y="3717"/>
            <a:ext cx="2351235" cy="1052792"/>
          </a:xfrm>
          <a:prstGeom prst="rect">
            <a:avLst/>
          </a:prstGeom>
        </p:spPr>
      </p:pic>
      <p:sp>
        <p:nvSpPr>
          <p:cNvPr id="93" name="object 2">
            <a:extLst>
              <a:ext uri="{FF2B5EF4-FFF2-40B4-BE49-F238E27FC236}">
                <a16:creationId xmlns:a16="http://schemas.microsoft.com/office/drawing/2014/main" xmlns="" id="{6A1DB79E-6FD7-4A98-8E4E-F1EF0EC34DF1}"/>
              </a:ext>
            </a:extLst>
          </p:cNvPr>
          <p:cNvSpPr txBox="1">
            <a:spLocks/>
          </p:cNvSpPr>
          <p:nvPr/>
        </p:nvSpPr>
        <p:spPr>
          <a:xfrm>
            <a:off x="103187" y="138280"/>
            <a:ext cx="10134351" cy="55156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0164" algn="l">
              <a:lnSpc>
                <a:spcPct val="120000"/>
              </a:lnSpc>
              <a:defRPr/>
            </a:pPr>
            <a:r>
              <a:rPr lang="pt-BR" sz="3200" b="1" dirty="0">
                <a:solidFill>
                  <a:srgbClr val="489F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CONSIDERAÇÕES E DESAFIOS</a:t>
            </a: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xmlns="" id="{A506A46F-EBC4-4A25-A2C4-7C20F602EB74}"/>
              </a:ext>
            </a:extLst>
          </p:cNvPr>
          <p:cNvSpPr/>
          <p:nvPr/>
        </p:nvSpPr>
        <p:spPr>
          <a:xfrm>
            <a:off x="707690" y="1588944"/>
            <a:ext cx="10635500" cy="3950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588" indent="-482588" algn="just">
              <a:lnSpc>
                <a:spcPct val="135000"/>
              </a:lnSpc>
              <a:spcAft>
                <a:spcPts val="2400"/>
              </a:spcAft>
              <a:buClr>
                <a:srgbClr val="489FA6"/>
              </a:buClr>
              <a:buSzPct val="120000"/>
              <a:buFont typeface="Wingdings" panose="05000000000000000000" pitchFamily="2" charset="2"/>
              <a:buChar char="ü"/>
            </a:pPr>
            <a:r>
              <a:rPr lang="pt-BR" sz="24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Término da regulamentação do Programa</a:t>
            </a:r>
            <a:endParaRPr lang="pt-BR" sz="2400" b="1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82588" indent="-482588" algn="just">
              <a:lnSpc>
                <a:spcPct val="135000"/>
              </a:lnSpc>
              <a:spcAft>
                <a:spcPts val="2400"/>
              </a:spcAft>
              <a:buClr>
                <a:srgbClr val="489FA6"/>
              </a:buClr>
              <a:buSzPct val="120000"/>
              <a:buFont typeface="Wingdings" panose="05000000000000000000" pitchFamily="2" charset="2"/>
              <a:buChar char="ü"/>
            </a:pPr>
            <a:r>
              <a:rPr lang="pt-BR" sz="24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Apoio à ANP para a operacionalização do </a:t>
            </a:r>
            <a:r>
              <a:rPr lang="pt-BR" sz="24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RenovaBio</a:t>
            </a:r>
            <a:endParaRPr lang="pt-BR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588" indent="-482588" algn="just">
              <a:lnSpc>
                <a:spcPct val="135000"/>
              </a:lnSpc>
              <a:spcAft>
                <a:spcPts val="2400"/>
              </a:spcAft>
              <a:buClr>
                <a:srgbClr val="489FA6"/>
              </a:buClr>
              <a:buSzPct val="120000"/>
              <a:buFont typeface="Wingdings" panose="05000000000000000000" pitchFamily="2" charset="2"/>
              <a:buChar char="ü"/>
            </a:pPr>
            <a:r>
              <a:rPr lang="pt-BR" sz="24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Manutenção da atual competitividade do etanol </a:t>
            </a:r>
          </a:p>
          <a:p>
            <a:pPr marL="482588" indent="-482588" algn="just">
              <a:lnSpc>
                <a:spcPct val="135000"/>
              </a:lnSpc>
              <a:spcAft>
                <a:spcPts val="2400"/>
              </a:spcAft>
              <a:buClr>
                <a:srgbClr val="489FA6"/>
              </a:buClr>
              <a:buSzPct val="120000"/>
              <a:buFont typeface="Wingdings" panose="05000000000000000000" pitchFamily="2" charset="2"/>
              <a:buChar char="ü"/>
            </a:pPr>
            <a:r>
              <a:rPr lang="pt-BR" sz="24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Inovações na produção e na forma de uso, incluindo políticas voltadas à indústria automobilística, pautadas na análise de ciclo de vida</a:t>
            </a:r>
          </a:p>
        </p:txBody>
      </p:sp>
    </p:spTree>
    <p:extLst>
      <p:ext uri="{BB962C8B-B14F-4D97-AF65-F5344CB8AC3E}">
        <p14:creationId xmlns:p14="http://schemas.microsoft.com/office/powerpoint/2010/main" val="124771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4144C82-EFDF-41A4-A0A7-BB03747B0D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148B534-532F-43E4-BAC4-7B07A2DD7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04" y="-118975"/>
            <a:ext cx="9149592" cy="514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978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509</Words>
  <Application>Microsoft Office PowerPoint</Application>
  <PresentationFormat>Widescreen</PresentationFormat>
  <Paragraphs>107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20" baseType="lpstr">
      <vt:lpstr>Aharoni</vt:lpstr>
      <vt:lpstr>Arial</vt:lpstr>
      <vt:lpstr>Arial Black</vt:lpstr>
      <vt:lpstr>Calibri</vt:lpstr>
      <vt:lpstr>Calibri Light</vt:lpstr>
      <vt:lpstr>Calibri Light </vt:lpstr>
      <vt:lpstr>Century Gothic</vt:lpstr>
      <vt:lpstr>Muli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William Silva</dc:creator>
  <cp:lastModifiedBy>Leomar Diniz</cp:lastModifiedBy>
  <cp:revision>23</cp:revision>
  <dcterms:created xsi:type="dcterms:W3CDTF">2019-06-24T16:13:27Z</dcterms:created>
  <dcterms:modified xsi:type="dcterms:W3CDTF">2019-11-06T11:23:36Z</dcterms:modified>
</cp:coreProperties>
</file>