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71" r:id="rId4"/>
    <p:sldId id="273" r:id="rId5"/>
    <p:sldId id="272" r:id="rId6"/>
    <p:sldId id="258" r:id="rId7"/>
    <p:sldId id="274" r:id="rId8"/>
    <p:sldId id="275" r:id="rId9"/>
    <p:sldId id="260" r:id="rId10"/>
    <p:sldId id="280" r:id="rId11"/>
    <p:sldId id="265" r:id="rId12"/>
    <p:sldId id="278" r:id="rId13"/>
    <p:sldId id="282" r:id="rId14"/>
    <p:sldId id="281" r:id="rId15"/>
    <p:sldId id="283" r:id="rId16"/>
    <p:sldId id="284" r:id="rId17"/>
    <p:sldId id="285" r:id="rId18"/>
    <p:sldId id="286" r:id="rId19"/>
    <p:sldId id="277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34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8BACC-25FB-428B-B3B0-C2DD9713589A}" type="datetimeFigureOut">
              <a:rPr lang="pt-BR"/>
              <a:pPr/>
              <a:t>19/05/2015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14B46-EE70-4054-BFE3-9ED6131E3B5D}" type="slidenum">
              <a:rPr lang="pt-BR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4709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71966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5426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76069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8154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915131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054791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409874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515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070074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07006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57778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2967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2361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15274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06252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22579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709027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650185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14B46-EE70-4054-BFE3-9ED6131E3B5D}" type="slidenum">
              <a:rPr lang="pt-BR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1761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279014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6633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12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99166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255603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754815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730208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43090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0816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5898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67488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4548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8666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4223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83870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07198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pPr/>
              <a:t>19.05.2015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61170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54A021"/>
                </a:solidFill>
              </a:rPr>
              <a:t>MP 671/2015 – Profut</a:t>
            </a:r>
            <a:br>
              <a:rPr lang="de-DE" b="1" dirty="0" smtClean="0">
                <a:solidFill>
                  <a:srgbClr val="54A021"/>
                </a:solidFill>
              </a:rPr>
            </a:br>
            <a:r>
              <a:rPr lang="de-DE" b="1" dirty="0" smtClean="0">
                <a:solidFill>
                  <a:srgbClr val="54A021"/>
                </a:solidFill>
              </a:rPr>
              <a:t>Aspectos de Constitucionalidade</a:t>
            </a:r>
            <a:br>
              <a:rPr lang="de-DE" b="1" dirty="0" smtClean="0">
                <a:solidFill>
                  <a:srgbClr val="54A021"/>
                </a:solidFill>
              </a:rPr>
            </a:br>
            <a:endParaRPr lang="de-D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de-DE" b="1" dirty="0" smtClean="0">
              <a:solidFill>
                <a:srgbClr val="54A021"/>
              </a:solidFill>
            </a:endParaRPr>
          </a:p>
          <a:p>
            <a:r>
              <a:rPr lang="de-DE" sz="2200" b="1" dirty="0" smtClean="0">
                <a:solidFill>
                  <a:srgbClr val="54A021"/>
                </a:solidFill>
              </a:rPr>
              <a:t>Prof. Drn. </a:t>
            </a:r>
            <a:r>
              <a:rPr lang="de-DE" sz="2200" b="1" dirty="0">
                <a:solidFill>
                  <a:srgbClr val="54A021"/>
                </a:solidFill>
              </a:rPr>
              <a:t>Wladimyr </a:t>
            </a:r>
            <a:r>
              <a:rPr lang="de-DE" sz="2200" b="1" dirty="0" smtClean="0">
                <a:solidFill>
                  <a:srgbClr val="54A021"/>
                </a:solidFill>
              </a:rPr>
              <a:t>Camargos</a:t>
            </a:r>
          </a:p>
          <a:p>
            <a:r>
              <a:rPr lang="de-DE" sz="2200" b="1" dirty="0" smtClean="0">
                <a:solidFill>
                  <a:srgbClr val="54A021"/>
                </a:solidFill>
              </a:rPr>
              <a:t>Universidade Federal de Goiás</a:t>
            </a:r>
            <a:endParaRPr lang="de-DE" sz="2200" b="1" dirty="0">
              <a:solidFill>
                <a:srgbClr val="54A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86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54A021"/>
                </a:solidFill>
              </a:rPr>
              <a:t>CONSTITUIÇÃO FEDERAL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pPr marL="0" indent="0">
              <a:buNone/>
            </a:pPr>
            <a:r>
              <a:rPr lang="pt-BR" b="1" dirty="0" smtClean="0">
                <a:latin typeface="Arial" charset="0"/>
                <a:cs typeface="Arial" charset="0"/>
              </a:rPr>
              <a:t>ONDE ESTÁ LOCALIZADO O ESPORTE NA CF?</a:t>
            </a:r>
          </a:p>
          <a:p>
            <a:pPr marL="0" indent="0">
              <a:buNone/>
            </a:pPr>
            <a:endParaRPr lang="pt-BR" b="1" dirty="0" smtClean="0">
              <a:latin typeface="Arial" charset="0"/>
              <a:cs typeface="Arial" charset="0"/>
            </a:endParaRPr>
          </a:p>
          <a:p>
            <a:r>
              <a:rPr lang="pt-BR" b="1" dirty="0" smtClean="0"/>
              <a:t>Título VIII – DA ORDEM SOCIAL, </a:t>
            </a:r>
          </a:p>
          <a:p>
            <a:endParaRPr lang="pt-BR" b="1" dirty="0" smtClean="0"/>
          </a:p>
          <a:p>
            <a:r>
              <a:rPr lang="pt-BR" b="1" dirty="0" smtClean="0"/>
              <a:t>Ao lado do direito à seguridade social, previdência, assistência, à saúde, à educação e à cultura. </a:t>
            </a:r>
          </a:p>
          <a:p>
            <a:endParaRPr lang="pt-BR" b="1" dirty="0">
              <a:latin typeface="Arial" charset="0"/>
              <a:cs typeface="Arial" charset="0"/>
            </a:endParaRPr>
          </a:p>
          <a:p>
            <a:r>
              <a:rPr lang="pt-BR" b="1" dirty="0" smtClean="0">
                <a:latin typeface="Arial" charset="0"/>
                <a:cs typeface="Arial" charset="0"/>
              </a:rPr>
              <a:t>DIREITO SOCIAL – DIREITOS HUMANOS</a:t>
            </a:r>
            <a:endParaRPr lang="pt-BR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8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O STF E A AUTONOMIA DESPORTIVA – ADI 2.937/2003 (EDT)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000" dirty="0"/>
              <a:t>INCONSTITUCIONALIDADE. Ação direta. Arts. 8º, I, 9º, § 5º, incs. I e II, e § 4º, 11, caput e §§ 1º, 2º, 3º, 4º, 5º e 6º, 12, 19, 30, § único, 32, caput e §§ 1º e 2º, 33, § único, incs. II e III, e 37, caput, incs. I e II, § 1º e inc. II, e § 3º, da Lei federal nº 10.671/2003. Estatuto de Defesa do Torcedor. Esporte. Alegação de incompetência legislativa da União, ofensa à autonomia das entidades desportivas, e de lesão a direitos e garantias individuais. Vulneração dos arts. 5º, incs. X, XVII, XVIII, LIV, LV e LVII, e § 2º, 18, caput, 24, inc. IX e § 1º, e 217, inc. I, da CF. Não ocorrência. </a:t>
            </a:r>
            <a:r>
              <a:rPr lang="pt-BR" sz="2000" b="1" dirty="0"/>
              <a:t>Normas de caráter geral, que impõem limitações válidas à autonomia relativa das entidades de desporto, sem lesionar direitos e garantias individuais. </a:t>
            </a:r>
            <a:r>
              <a:rPr lang="pt-BR" sz="2000" dirty="0"/>
              <a:t>Ação julgada improcedente. São constitucionais as normas constantes dos arts. 8º, I, 9º, § 5º, incs. I e II, e § 4º, 11, caput e §§ 1º, 2º, 3º, 4º, 5º e 6º, 12, 19, 30, § único, 32, caput e §§ 1º e 2º, 33, § único, incs. II e III, e 37, caput, incs. I e II, § 1º e inc. II, e § 3º, da Lei federal nº 10.671/2003, denominada Estatuto de Defesa do Torcedor</a:t>
            </a:r>
            <a:endParaRPr lang="pt-BR" sz="2000" b="1" dirty="0">
              <a:latin typeface="Trebuchet MS"/>
              <a:cs typeface="Arial" charset="0"/>
            </a:endParaRP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/>
            </a:r>
            <a:br>
              <a:rPr lang="pt-BR" b="1" dirty="0">
                <a:latin typeface="Arial" charset="0"/>
                <a:cs typeface="Arial" charset="0"/>
              </a:rPr>
            </a:br>
            <a:endParaRPr lang="pt-BR" sz="1100" b="1" dirty="0">
              <a:solidFill>
                <a:srgbClr val="404040"/>
              </a:solidFill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5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O STF E A AUTONOMIA DESPORTIVA – ADI 2.937/2003 (EDT)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000" b="1" dirty="0" smtClean="0"/>
              <a:t>JULGAMENTO SOBRE A ÓTICA DO DIREITO DO CONSUMIDOR</a:t>
            </a:r>
          </a:p>
          <a:p>
            <a:endParaRPr lang="pt-BR" sz="2000" b="1" dirty="0" smtClean="0"/>
          </a:p>
          <a:p>
            <a:r>
              <a:rPr lang="pt-BR" sz="2000" b="1" dirty="0"/>
              <a:t>MINISTRO CEZAR PELUSO (RELATOR)</a:t>
            </a:r>
            <a:endParaRPr lang="pt-BR" sz="2000" dirty="0"/>
          </a:p>
          <a:p>
            <a:pPr marL="0" indent="0">
              <a:buNone/>
            </a:pPr>
            <a:r>
              <a:rPr lang="pt-BR" sz="2000" dirty="0"/>
              <a:t>Não lhes é dado [aos dirigentes esportivos] </a:t>
            </a:r>
            <a:r>
              <a:rPr lang="pt-BR" sz="2000" b="1" dirty="0"/>
              <a:t>questionar lei que, de cunho tuitivo, </a:t>
            </a:r>
            <a:r>
              <a:rPr lang="pt-BR" sz="2000" b="1" u="sng" dirty="0"/>
              <a:t>suplementar ao Código de Defesa do Consumidor</a:t>
            </a:r>
            <a:r>
              <a:rPr lang="pt-BR" sz="2000" dirty="0"/>
              <a:t>, reverencia todas as provisões constitucionais. [grifei]</a:t>
            </a:r>
          </a:p>
          <a:p>
            <a:endParaRPr lang="pt-BR" sz="2000" dirty="0"/>
          </a:p>
          <a:p>
            <a:r>
              <a:rPr lang="pt-BR" sz="2000" b="1" dirty="0"/>
              <a:t>MINISTRO GILMAR MENDES</a:t>
            </a:r>
            <a:endParaRPr lang="pt-BR" sz="2000" dirty="0"/>
          </a:p>
          <a:p>
            <a:pPr marL="0" indent="0">
              <a:buNone/>
            </a:pPr>
            <a:r>
              <a:rPr lang="pt-BR" sz="2000" b="1" dirty="0"/>
              <a:t>Não seria admissível que nós tivéssemos, num campeonato nacional, por exemplo, </a:t>
            </a:r>
            <a:r>
              <a:rPr lang="pt-BR" sz="2000" b="1" u="sng" dirty="0"/>
              <a:t>disciplinas diversas sobre a temática relativa ao chamado Direito do Consumidor</a:t>
            </a:r>
            <a:r>
              <a:rPr lang="pt-BR" sz="2000" b="1" dirty="0"/>
              <a:t>,</a:t>
            </a:r>
            <a:r>
              <a:rPr lang="pt-BR" sz="2000" dirty="0"/>
              <a:t> utente, expectador, e as responsabilidades dos eventuais apresentadores, prestadores. Isso exige uma disciplina uniforme. [grifei]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67806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O STF E A AUTONOMIA DESPORTIVA – ADI 2.937/2003 (EDT)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69000"/>
          </a:xfrm>
        </p:spPr>
        <p:txBody>
          <a:bodyPr>
            <a:normAutofit fontScale="77500" lnSpcReduction="20000"/>
          </a:bodyPr>
          <a:lstStyle/>
          <a:p>
            <a:r>
              <a:rPr lang="pt-BR" sz="2000" b="1" dirty="0" smtClean="0"/>
              <a:t>JULGAMENTO SOBRE A ÓTICA DO DIREITO DO CONSUMIDOR</a:t>
            </a:r>
          </a:p>
          <a:p>
            <a:endParaRPr lang="pt-BR" sz="2000" b="1" dirty="0" smtClean="0"/>
          </a:p>
          <a:p>
            <a:r>
              <a:rPr lang="pt-BR" sz="2300" b="1" dirty="0"/>
              <a:t>MINISTRA ROSA WEBER</a:t>
            </a:r>
            <a:endParaRPr lang="pt-BR" sz="2300" dirty="0"/>
          </a:p>
          <a:p>
            <a:pPr marL="0" indent="0">
              <a:buNone/>
            </a:pPr>
            <a:r>
              <a:rPr lang="pt-BR" sz="2300" dirty="0"/>
              <a:t>[...] compartilho da compreensão de que este Estatuto de Defesa do Torcedor visa a assegurar ao torcedor o exercício da sua paixão com segurança, o máximo da segurança possível. Isso implica, necessariamente, imputar responsabilidade aos organizadores dos eventos desportivos. </a:t>
            </a:r>
            <a:r>
              <a:rPr lang="pt-BR" sz="2300" b="1" u="sng" dirty="0"/>
              <a:t>Como o Código de Defesa do Consumidor, ele tem por objeto e objetivo a defesa do torcedor. É o próprio artigo 1º que estipula que o Estatuto estabelece normas de proteção e defesa do torcedor.</a:t>
            </a:r>
            <a:r>
              <a:rPr lang="pt-BR" sz="2300" b="1" dirty="0"/>
              <a:t> </a:t>
            </a:r>
            <a:r>
              <a:rPr lang="pt-BR" sz="2300" dirty="0"/>
              <a:t>[grifei]</a:t>
            </a:r>
          </a:p>
          <a:p>
            <a:pPr marL="0" indent="0">
              <a:buNone/>
            </a:pPr>
            <a:endParaRPr lang="pt-BR" sz="2300" dirty="0"/>
          </a:p>
          <a:p>
            <a:r>
              <a:rPr lang="pt-BR" sz="2300" b="1" dirty="0"/>
              <a:t>MINISTRO AYRES BRITTO</a:t>
            </a:r>
            <a:endParaRPr lang="pt-BR" sz="2300" dirty="0"/>
          </a:p>
          <a:p>
            <a:pPr marL="0" indent="0">
              <a:buNone/>
            </a:pPr>
            <a:r>
              <a:rPr lang="pt-BR" sz="2300" dirty="0"/>
              <a:t>Há toda uma estrutura econômica em torno de certas práticas desportivas, e a figura do consumidor não pode deixar de ser considerada, como Vossa Excelência muito bem lembrou</a:t>
            </a:r>
            <a:r>
              <a:rPr lang="pt-BR" sz="2300" u="sng" dirty="0"/>
              <a:t>. </a:t>
            </a:r>
            <a:r>
              <a:rPr lang="pt-BR" sz="2300" b="1" u="sng" dirty="0"/>
              <a:t>Podemos colocar no enfoque dessas práticas desportivas a dicotomia fornecedor do espetáculo público/consumidor</a:t>
            </a:r>
            <a:r>
              <a:rPr lang="pt-BR" sz="2300" dirty="0"/>
              <a:t>. [grifei]</a:t>
            </a:r>
          </a:p>
          <a:p>
            <a:pPr marL="0" indent="0">
              <a:buNone/>
            </a:pPr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78274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O STF E A AUTONOMIA DESPORTIVA – ADI 2.937/2003 (EDT)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1879"/>
          </a:xfrm>
        </p:spPr>
        <p:txBody>
          <a:bodyPr>
            <a:normAutofit fontScale="77500" lnSpcReduction="20000"/>
          </a:bodyPr>
          <a:lstStyle/>
          <a:p>
            <a:endParaRPr lang="pt-BR" sz="2000" b="1" dirty="0" smtClean="0"/>
          </a:p>
          <a:p>
            <a:r>
              <a:rPr lang="pt-BR" sz="2600" b="1" dirty="0" smtClean="0"/>
              <a:t>AUTONOMIA NÃO É UM PRINCÍPIO ABSOLUTO</a:t>
            </a:r>
          </a:p>
          <a:p>
            <a:endParaRPr lang="pt-BR" sz="2600" b="1" dirty="0" smtClean="0"/>
          </a:p>
          <a:p>
            <a:r>
              <a:rPr lang="pt-BR" sz="2600" b="1" dirty="0" smtClean="0">
                <a:latin typeface="Trebuchet MS"/>
                <a:cs typeface="Arial" charset="0"/>
              </a:rPr>
              <a:t>NÃO DECLAROU A INVALIDADE DO PRINCÍPIO</a:t>
            </a:r>
          </a:p>
          <a:p>
            <a:endParaRPr lang="pt-BR" sz="2600" b="1" dirty="0" smtClean="0">
              <a:latin typeface="Trebuchet MS"/>
              <a:cs typeface="Arial" charset="0"/>
            </a:endParaRPr>
          </a:p>
          <a:p>
            <a:r>
              <a:rPr lang="pt-BR" sz="2600" b="1" dirty="0" smtClean="0">
                <a:latin typeface="Trebuchet MS"/>
                <a:cs typeface="Arial" charset="0"/>
              </a:rPr>
              <a:t>DIFERENÇA ENTRE LIMITE E CONDICIONAMENTO</a:t>
            </a:r>
          </a:p>
          <a:p>
            <a:endParaRPr lang="pt-BR" sz="2600" b="1" dirty="0" smtClean="0">
              <a:latin typeface="Trebuchet MS"/>
              <a:cs typeface="Arial" charset="0"/>
            </a:endParaRPr>
          </a:p>
          <a:p>
            <a:r>
              <a:rPr lang="pt-BR" sz="2600" b="1" dirty="0" smtClean="0">
                <a:latin typeface="Trebuchet MS"/>
                <a:cs typeface="Arial" charset="0"/>
              </a:rPr>
              <a:t>O PRINCÍPIO DA AUTONOMIA É OBJETIVO E INCONDICIONADO</a:t>
            </a:r>
          </a:p>
          <a:p>
            <a:endParaRPr lang="pt-BR" sz="2600" b="1" dirty="0" smtClean="0">
              <a:latin typeface="Trebuchet MS"/>
              <a:cs typeface="Arial" charset="0"/>
            </a:endParaRPr>
          </a:p>
          <a:p>
            <a:r>
              <a:rPr lang="pt-BR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cs typeface="Arial" charset="0"/>
              </a:rPr>
              <a:t>O STF JULGOU ANTES DA RESOLUÇÃO DA AG DA ONU SOBRE AUTONOMIA DESPORTIVA</a:t>
            </a:r>
            <a:endParaRPr lang="pt-BR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cs typeface="Arial" charset="0"/>
            </a:endParaRPr>
          </a:p>
          <a:p>
            <a:pPr marL="0" indent="0">
              <a:buNone/>
            </a:pPr>
            <a:r>
              <a:rPr lang="pt-BR" sz="2300" b="1" dirty="0">
                <a:latin typeface="Arial" charset="0"/>
                <a:cs typeface="Arial" charset="0"/>
              </a:rPr>
              <a:t/>
            </a:r>
            <a:br>
              <a:rPr lang="pt-BR" sz="2300" b="1" dirty="0">
                <a:latin typeface="Arial" charset="0"/>
                <a:cs typeface="Arial" charset="0"/>
              </a:rPr>
            </a:br>
            <a:endParaRPr lang="pt-BR" sz="1400" b="1" dirty="0">
              <a:solidFill>
                <a:srgbClr val="404040"/>
              </a:solidFill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865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IGUALDADE TRIBUTÁRIA – </a:t>
            </a:r>
            <a:br>
              <a:rPr lang="pt-BR" b="1" dirty="0" smtClean="0">
                <a:solidFill>
                  <a:srgbClr val="54A021"/>
                </a:solidFill>
              </a:rPr>
            </a:br>
            <a:r>
              <a:rPr lang="pt-BR" b="1" dirty="0" smtClean="0">
                <a:solidFill>
                  <a:srgbClr val="54A021"/>
                </a:solidFill>
              </a:rPr>
              <a:t>CENSURA TRIBUTÁRIA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1879"/>
          </a:xfrm>
        </p:spPr>
        <p:txBody>
          <a:bodyPr>
            <a:normAutofit/>
          </a:bodyPr>
          <a:lstStyle/>
          <a:p>
            <a:endParaRPr lang="pt-BR" sz="2000" b="1" dirty="0" smtClean="0"/>
          </a:p>
          <a:p>
            <a:r>
              <a:rPr lang="pt-BR" sz="2000" b="1" dirty="0">
                <a:solidFill>
                  <a:srgbClr val="54A021"/>
                </a:solidFill>
                <a:latin typeface="+mj-lt"/>
                <a:ea typeface="+mj-ea"/>
                <a:cs typeface="+mj-cs"/>
              </a:rPr>
              <a:t>REFINANCIAMENTOS RECENTES DA </a:t>
            </a:r>
            <a:r>
              <a:rPr lang="pt-BR" sz="2000" b="1" dirty="0" smtClean="0">
                <a:solidFill>
                  <a:srgbClr val="54A021"/>
                </a:solidFill>
                <a:latin typeface="+mj-lt"/>
                <a:ea typeface="+mj-ea"/>
                <a:cs typeface="+mj-cs"/>
              </a:rPr>
              <a:t>UNIÃO:</a:t>
            </a:r>
          </a:p>
          <a:p>
            <a:endParaRPr lang="pt-BR" sz="2000" b="1" dirty="0">
              <a:solidFill>
                <a:srgbClr val="54A02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pt-BR" sz="2000" b="1" dirty="0"/>
              <a:t>Refis, Paes, Paex e Refis da Crise: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</a:t>
            </a:r>
            <a:r>
              <a:rPr lang="pt-BR" sz="2000" b="1" dirty="0"/>
              <a:t>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386,4 bilhões </a:t>
            </a:r>
          </a:p>
          <a:p>
            <a:pPr lvl="1"/>
            <a:endParaRPr lang="pt-B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000" b="1" dirty="0" smtClean="0"/>
              <a:t>REFIS </a:t>
            </a:r>
            <a:r>
              <a:rPr lang="pt-BR" sz="2000" b="1" dirty="0"/>
              <a:t>DA COPA: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R$ 94 bilhões</a:t>
            </a:r>
            <a:b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ENTIDADES DESPORTIVAS: </a:t>
            </a:r>
            <a:r>
              <a:rPr lang="pt-B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R$ 3,3 </a:t>
            </a:r>
            <a:r>
              <a:rPr lang="pt-B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bilhões</a:t>
            </a:r>
          </a:p>
          <a:p>
            <a:pPr marL="457200" lvl="1" indent="0">
              <a:buNone/>
            </a:pPr>
            <a:r>
              <a:rPr lang="pt-B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*(dados da Câmara dos Deputados)</a:t>
            </a:r>
            <a:endParaRPr lang="pt-B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942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IGUALDADE TRIBUTÁRIA – </a:t>
            </a:r>
            <a:br>
              <a:rPr lang="pt-BR" b="1" dirty="0" smtClean="0">
                <a:solidFill>
                  <a:srgbClr val="54A021"/>
                </a:solidFill>
              </a:rPr>
            </a:br>
            <a:r>
              <a:rPr lang="pt-BR" b="1" dirty="0" smtClean="0">
                <a:solidFill>
                  <a:srgbClr val="54A021"/>
                </a:solidFill>
              </a:rPr>
              <a:t>CENSURA TRIBUTÁRIA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1879"/>
          </a:xfrm>
        </p:spPr>
        <p:txBody>
          <a:bodyPr>
            <a:normAutofit/>
          </a:bodyPr>
          <a:lstStyle/>
          <a:p>
            <a:endParaRPr lang="pt-BR" sz="2000" b="1" dirty="0" smtClean="0"/>
          </a:p>
          <a:p>
            <a:r>
              <a:rPr lang="pt-BR" sz="2000" b="1" dirty="0" smtClean="0">
                <a:solidFill>
                  <a:srgbClr val="54A021"/>
                </a:solidFill>
                <a:latin typeface="+mj-lt"/>
                <a:ea typeface="+mj-ea"/>
                <a:cs typeface="+mj-cs"/>
              </a:rPr>
              <a:t>CENSURA TRIBUTÁRIA:</a:t>
            </a:r>
          </a:p>
          <a:p>
            <a:endParaRPr lang="pt-BR" sz="2000" b="1" dirty="0">
              <a:solidFill>
                <a:srgbClr val="54A02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pt-BR" sz="2000" b="1" dirty="0"/>
              <a:t>Decreto-lei n, 1.938, de 1939, o Estado Novo </a:t>
            </a:r>
            <a:endParaRPr lang="pt-BR" sz="2000" b="1" dirty="0" smtClean="0"/>
          </a:p>
          <a:p>
            <a:pPr lvl="2"/>
            <a:r>
              <a:rPr lang="pt-BR" sz="1800" b="1" dirty="0" smtClean="0"/>
              <a:t>Condicionou a Liberdade de Imprensa (isenção tributária do papel moeda à censura do DIP)</a:t>
            </a:r>
          </a:p>
          <a:p>
            <a:pPr lvl="2"/>
            <a:r>
              <a:rPr lang="pt-BR" sz="1800" b="1" dirty="0" smtClean="0"/>
              <a:t>Liberdade de Imprensa não é princípio absoluto, porém sua fruição é </a:t>
            </a:r>
            <a:r>
              <a:rPr lang="pt-BR" sz="2000" b="1" u="sng" dirty="0" smtClean="0"/>
              <a:t>OBJETIVA e INCONDICIONADA</a:t>
            </a:r>
            <a:endParaRPr lang="pt-BR" sz="1800" b="1" u="sng" dirty="0" smtClean="0"/>
          </a:p>
          <a:p>
            <a:pPr lvl="2"/>
            <a:endParaRPr lang="pt-BR" sz="1800" b="1" dirty="0" smtClean="0"/>
          </a:p>
          <a:p>
            <a:pPr lvl="2"/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MESMO COM A AUTONOMIA DESPORTIVA</a:t>
            </a:r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68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ATLETA TRABALHADOR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1879"/>
          </a:xfrm>
        </p:spPr>
        <p:txBody>
          <a:bodyPr>
            <a:normAutofit/>
          </a:bodyPr>
          <a:lstStyle/>
          <a:p>
            <a:endParaRPr lang="pt-BR" sz="2000" b="1" dirty="0" smtClean="0"/>
          </a:p>
          <a:p>
            <a:r>
              <a:rPr lang="pt-BR" sz="2400" b="1" dirty="0" smtClean="0">
                <a:solidFill>
                  <a:srgbClr val="54A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NÃO HIPOSSUFICIENTE</a:t>
            </a:r>
          </a:p>
          <a:p>
            <a:endParaRPr lang="pt-BR" sz="2000" b="1" dirty="0">
              <a:solidFill>
                <a:srgbClr val="54A02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pt-BR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AUTEDETERMINAÇÃO DE ORGANIZAÇÃO SINDICAL</a:t>
            </a:r>
          </a:p>
          <a:p>
            <a:pPr lvl="1"/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NÃO-PATERNALISMO, NÃO-TUTELA</a:t>
            </a:r>
          </a:p>
          <a:p>
            <a:pPr lvl="1"/>
            <a:endParaRPr lang="pt-BR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DEMAIS SÓCIOS, TORCEDOR?</a:t>
            </a:r>
          </a:p>
          <a:p>
            <a:pPr lvl="1"/>
            <a:endParaRPr lang="pt-BR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97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83842"/>
            <a:ext cx="8596668" cy="1320800"/>
          </a:xfrm>
        </p:spPr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CONCLUSÕES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81879"/>
          </a:xfrm>
        </p:spPr>
        <p:txBody>
          <a:bodyPr>
            <a:normAutofit fontScale="92500"/>
          </a:bodyPr>
          <a:lstStyle/>
          <a:p>
            <a:endParaRPr lang="pt-BR" sz="2000" b="1" dirty="0" smtClean="0"/>
          </a:p>
          <a:p>
            <a:pPr marL="0" indent="0">
              <a:buNone/>
            </a:pPr>
            <a:endParaRPr lang="pt-BR" sz="2000" b="1" dirty="0">
              <a:solidFill>
                <a:srgbClr val="54A021"/>
              </a:solidFill>
              <a:latin typeface="+mj-lt"/>
              <a:ea typeface="+mj-ea"/>
              <a:cs typeface="+mj-cs"/>
            </a:endParaRPr>
          </a:p>
          <a:p>
            <a:pPr lvl="1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 PLAY TRABALHISTA E FINANCEIRO INADIÁVEL</a:t>
            </a:r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AUTONOMIA NÃO TUTELADA PELO ESTADO</a:t>
            </a:r>
          </a:p>
          <a:p>
            <a:pPr lvl="2"/>
            <a:r>
              <a:rPr lang="pt-B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MECANISMOS PRÓPRIOS DAS ENTIDADES DESPORTIVAS</a:t>
            </a:r>
          </a:p>
          <a:p>
            <a:pPr lvl="1"/>
            <a:endParaRPr lang="pt-BR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pt-B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INCONSTITUCIONALIDADE LATENTE DA MP 671/2015</a:t>
            </a:r>
          </a:p>
          <a:p>
            <a:pPr lvl="1"/>
            <a:endParaRPr lang="pt-B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98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OBRIGADO!!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b="1" cap="small" dirty="0"/>
              <a:t>Prof. Wladimyr Camargos</a:t>
            </a:r>
            <a:endParaRPr lang="pt-BR" dirty="0"/>
          </a:p>
          <a:p>
            <a:r>
              <a:rPr lang="pt-BR" b="1" cap="small" dirty="0" smtClean="0">
                <a:solidFill>
                  <a:schemeClr val="tx1"/>
                </a:solidFill>
              </a:rPr>
              <a:t>wvmc@uol.com.br</a:t>
            </a:r>
            <a:r>
              <a:rPr lang="pt-BR" b="1" cap="small" dirty="0" smtClean="0"/>
              <a:t> – (61) 9174-3019</a:t>
            </a:r>
            <a:endParaRPr lang="pt-BR" dirty="0"/>
          </a:p>
          <a:p>
            <a:r>
              <a:rPr lang="pt-BR" dirty="0"/>
              <a:t>Advogado na área de Direito Desportivo e Professor da Faculdade de Direito da Universidade Federal de Goiás, </a:t>
            </a:r>
            <a:endParaRPr lang="pt-BR" dirty="0" smtClean="0"/>
          </a:p>
          <a:p>
            <a:r>
              <a:rPr lang="pt-BR" dirty="0"/>
              <a:t>Presidente da Sociedade Brasileira de Direito Desportivo – SBDD</a:t>
            </a:r>
          </a:p>
          <a:p>
            <a:r>
              <a:rPr lang="pt-BR" dirty="0" smtClean="0"/>
              <a:t> </a:t>
            </a:r>
            <a:r>
              <a:rPr lang="pt-BR" dirty="0"/>
              <a:t>Foi chefe da Consultoria Jurídica do Ministério do Esporte, onde atuou como relator da Comissão que elaborou o anteprojeto de regulamentação da Lei Geral do Desporto, que resultou no Decreto n. 7.984, de 2013</a:t>
            </a:r>
            <a:r>
              <a:rPr lang="pt-BR" dirty="0" smtClean="0"/>
              <a:t>.</a:t>
            </a:r>
          </a:p>
          <a:p>
            <a:r>
              <a:rPr lang="pt-BR" dirty="0" smtClean="0"/>
              <a:t>É </a:t>
            </a:r>
            <a:r>
              <a:rPr lang="pt-BR" dirty="0"/>
              <a:t>membro e ex-presidente da Comissão de Estudos Jurídicos Desportivos do Conselho Nacional do Esporte, tendo nela presidido os trabalhos de reforma do Código Brasileiro de Justiça Desportiva - CBJD em 2009. </a:t>
            </a:r>
          </a:p>
        </p:txBody>
      </p:sp>
    </p:spTree>
    <p:extLst>
      <p:ext uri="{BB962C8B-B14F-4D97-AF65-F5344CB8AC3E}">
        <p14:creationId xmlns:p14="http://schemas.microsoft.com/office/powerpoint/2010/main" xmlns="" val="12775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54A021"/>
                </a:solidFill>
              </a:rPr>
              <a:t>AUTONOMIA = TENSÃO ENTRE PERFORMANCE X PARIDADADE DE ARMAS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b="1" dirty="0" smtClean="0"/>
              <a:t>CÓDIGO BINÁRIO</a:t>
            </a:r>
          </a:p>
          <a:p>
            <a:endParaRPr lang="pt-BR" b="1" dirty="0" smtClean="0"/>
          </a:p>
          <a:p>
            <a:r>
              <a:rPr lang="pt-BR" b="1" dirty="0" smtClean="0">
                <a:latin typeface="Trebuchet MS" charset="0"/>
              </a:rPr>
              <a:t>ALTO RENDIMENTO X IGUALDADE ESPORTIVA</a:t>
            </a:r>
          </a:p>
          <a:p>
            <a:endParaRPr lang="pt-BR" b="1" dirty="0" smtClean="0">
              <a:latin typeface="Trebuchet MS" charset="0"/>
            </a:endParaRPr>
          </a:p>
          <a:p>
            <a:r>
              <a:rPr lang="pt-BR" b="1" dirty="0" smtClean="0">
                <a:latin typeface="Trebuchet MS" charset="0"/>
              </a:rPr>
              <a:t>DUPLO ATRATIVO:   a melhor performance, o recorde X a incerteza do resultado</a:t>
            </a:r>
          </a:p>
          <a:p>
            <a:endParaRPr lang="pt-BR" b="1" dirty="0" smtClean="0">
              <a:latin typeface="Trebuchet MS" charset="0"/>
            </a:endParaRPr>
          </a:p>
          <a:p>
            <a:r>
              <a:rPr lang="pt-BR" b="1" dirty="0" smtClean="0">
                <a:latin typeface="Trebuchet MS" charset="0"/>
              </a:rPr>
              <a:t>ESPECIFICIDADE DESPORTIVA COMO COROLÁRIO DESTA TENSÃO PRINCIPIOLÓGICA</a:t>
            </a:r>
          </a:p>
          <a:p>
            <a:endParaRPr lang="pt-BR" b="1" dirty="0" smtClean="0">
              <a:latin typeface="Trebuchet MS" charset="0"/>
            </a:endParaRPr>
          </a:p>
          <a:p>
            <a:r>
              <a:rPr lang="pt-BR" b="1" dirty="0" smtClean="0">
                <a:latin typeface="Trebuchet MS" charset="0"/>
              </a:rPr>
              <a:t>ESPECIFICIDADE = órgãos normativos e judicantes especializados e linguagem esportiva universal, estandardizada mundialmente</a:t>
            </a:r>
          </a:p>
          <a:p>
            <a:endParaRPr lang="pt-BR" b="1" dirty="0" smtClean="0">
              <a:latin typeface="Trebuchet MS" charset="0"/>
            </a:endParaRPr>
          </a:p>
          <a:p>
            <a:r>
              <a:rPr lang="pt-BR" b="1" dirty="0" smtClean="0">
                <a:latin typeface="Trebuchet MS" charset="0"/>
              </a:rPr>
              <a:t>SURGE A “LEX SPORTIVA”</a:t>
            </a:r>
            <a:endParaRPr lang="pt-BR" b="1" dirty="0"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924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LEX SPORTIVA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SISTEMA JURÍDICO-ESPORTIVO (LEX SPORTIVA):</a:t>
            </a:r>
          </a:p>
          <a:p>
            <a:endParaRPr lang="pt-BR" b="1" dirty="0" smtClean="0"/>
          </a:p>
          <a:p>
            <a:pPr lvl="2"/>
            <a:r>
              <a:rPr lang="pt-BR" sz="1800" b="1" dirty="0" smtClean="0"/>
              <a:t>UNIVERSAL</a:t>
            </a:r>
          </a:p>
          <a:p>
            <a:pPr lvl="2"/>
            <a:r>
              <a:rPr lang="pt-BR" sz="1800" b="1" dirty="0" smtClean="0"/>
              <a:t>AUTÔNOMO</a:t>
            </a:r>
          </a:p>
          <a:p>
            <a:pPr lvl="2"/>
            <a:r>
              <a:rPr lang="pt-BR" sz="1800" b="1" dirty="0" smtClean="0"/>
              <a:t>POSSUI SUAS PRÓPRIAS FONTES NORMATIVAS</a:t>
            </a:r>
          </a:p>
          <a:p>
            <a:pPr lvl="2"/>
            <a:r>
              <a:rPr lang="pt-BR" sz="1800" b="1" dirty="0" smtClean="0"/>
              <a:t>POSSUI SEUS PRÓPRIOS ÓRGÃOS JUDICANTES</a:t>
            </a:r>
          </a:p>
          <a:p>
            <a:pPr lvl="2"/>
            <a:r>
              <a:rPr lang="pt-BR" sz="1800" b="1" dirty="0" smtClean="0"/>
              <a:t>LINGUAGEM UNIVERSAL</a:t>
            </a:r>
          </a:p>
          <a:p>
            <a:pPr lvl="2"/>
            <a:r>
              <a:rPr lang="pt-BR" sz="1800" b="1" dirty="0" smtClean="0"/>
              <a:t>AUTOPOIETICO</a:t>
            </a:r>
          </a:p>
          <a:p>
            <a:endParaRPr lang="pt-BR" b="1" dirty="0" smtClean="0"/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6062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“</a:t>
            </a:r>
            <a:r>
              <a:rPr lang="pt-BR" b="1" dirty="0">
                <a:solidFill>
                  <a:srgbClr val="54A021"/>
                </a:solidFill>
              </a:rPr>
              <a:t>Ein-Platz-Prinzip”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MONOPÓLIO DA MODALIDADE – UMA ENTIDADE PARA CADA MODALIDADE:</a:t>
            </a:r>
          </a:p>
          <a:p>
            <a:pPr lvl="2"/>
            <a:r>
              <a:rPr lang="pt-BR" b="1" dirty="0" smtClean="0"/>
              <a:t>NACIONAL</a:t>
            </a:r>
          </a:p>
          <a:p>
            <a:pPr lvl="2"/>
            <a:r>
              <a:rPr lang="pt-BR" b="1" dirty="0" smtClean="0"/>
              <a:t>CONTINENTAL</a:t>
            </a:r>
          </a:p>
          <a:p>
            <a:pPr lvl="2"/>
            <a:r>
              <a:rPr lang="pt-BR" b="1" dirty="0" smtClean="0"/>
              <a:t>INTERNACIONAL</a:t>
            </a:r>
          </a:p>
          <a:p>
            <a:endParaRPr lang="pt-BR" b="1" dirty="0" smtClean="0"/>
          </a:p>
          <a:p>
            <a:r>
              <a:rPr lang="pt-BR" b="1" dirty="0" smtClean="0"/>
              <a:t>MONOPÓLIO DO REGRAMENTO</a:t>
            </a:r>
          </a:p>
          <a:p>
            <a:r>
              <a:rPr lang="pt-BR" b="1" dirty="0" smtClean="0"/>
              <a:t>MONOPÓLIO DAS COMPETIÇÕES</a:t>
            </a:r>
          </a:p>
          <a:p>
            <a:r>
              <a:rPr lang="pt-BR" b="1" dirty="0" smtClean="0"/>
              <a:t>VÍNCULO JURÍDICO ESTATUTÁRIO (LEX SPORTIVA)</a:t>
            </a:r>
          </a:p>
          <a:p>
            <a:r>
              <a:rPr lang="pt-BR" b="1" dirty="0" smtClean="0"/>
              <a:t>JUSTIÇA DESPORTIVA ÚNICA</a:t>
            </a:r>
          </a:p>
          <a:p>
            <a:r>
              <a:rPr lang="pt-BR" b="1" dirty="0" smtClean="0"/>
              <a:t>PIRÂMIDE DAS MODALIDADES / PIRÂMIDE OLÍMPICA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42325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54A021"/>
                </a:solidFill>
              </a:rPr>
              <a:t>“</a:t>
            </a:r>
            <a:r>
              <a:rPr lang="pt-BR" b="1" dirty="0">
                <a:solidFill>
                  <a:srgbClr val="54A021"/>
                </a:solidFill>
              </a:rPr>
              <a:t>Ein-Platz-Prinzip”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ESTATUTO DA FIFA – ART. 15</a:t>
            </a:r>
          </a:p>
          <a:p>
            <a:endParaRPr lang="pt-BR" b="1" dirty="0" smtClean="0"/>
          </a:p>
          <a:p>
            <a:pPr marL="400050" lvl="1" indent="0">
              <a:buNone/>
            </a:pPr>
            <a:r>
              <a:rPr lang="pt-BR" b="1" dirty="0"/>
              <a:t>10. Admissão</a:t>
            </a:r>
          </a:p>
          <a:p>
            <a:pPr marL="400050" lvl="1" indent="0">
              <a:buNone/>
            </a:pPr>
            <a:r>
              <a:rPr lang="pt-BR" b="1" dirty="0"/>
              <a:t>1. Toda associação responsável por organizar e supervisionar o futebol em todas as suas formas no seu país pode converter-se em membro da FIFA. Por esta razão, recomenda-se que todas as associações membros da FIFA integrem todas as partes envolvidas determinantes no futebol em seu seio. Será reconhecida apenas uma associação por país, ressalvado o disposto nos números 5 e 6 do presente artigo</a:t>
            </a:r>
          </a:p>
          <a:p>
            <a:pPr marL="400050" lvl="1" indent="0">
              <a:buNone/>
            </a:pPr>
            <a:r>
              <a:rPr lang="pt-BR" b="1" dirty="0"/>
              <a:t>2. A qualidade de membro somente será permitida quando a associação seja membro de uma confederação. O Comitê Executivo poderá promulgar as diretrizes pertinentes que regulem o processo de admissão.</a:t>
            </a:r>
          </a:p>
          <a:p>
            <a:endParaRPr lang="pt-BR" b="1" dirty="0" smtClean="0"/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134838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54A021"/>
                </a:solidFill>
              </a:rPr>
              <a:t>AUTONOMIA </a:t>
            </a:r>
            <a:r>
              <a:rPr lang="pt-BR" b="1" dirty="0" smtClean="0">
                <a:solidFill>
                  <a:srgbClr val="54A021"/>
                </a:solidFill>
              </a:rPr>
              <a:t>DESPORTIVA – CONSELHO DA EUROPA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14453"/>
          </a:xfrm>
        </p:spPr>
        <p:txBody>
          <a:bodyPr>
            <a:normAutofit fontScale="92500" lnSpcReduction="10000"/>
          </a:bodyPr>
          <a:lstStyle/>
          <a:p>
            <a:r>
              <a:rPr lang="pt-BR" sz="1900" b="1" dirty="0"/>
              <a:t>CONSELHO DE MINISTROS – SOBRE O PRINCÍPIO DA AUTONOMIA ESPORTIVA </a:t>
            </a:r>
            <a:r>
              <a:rPr lang="pt-BR" b="1" dirty="0"/>
              <a:t>- </a:t>
            </a:r>
            <a:r>
              <a:rPr lang="pt-BR" b="1" i="1" dirty="0" smtClean="0"/>
              <a:t>RECOMMENDATION CM/REC(2011)3</a:t>
            </a:r>
            <a:endParaRPr lang="pt-BR" i="1" dirty="0" smtClean="0"/>
          </a:p>
          <a:p>
            <a:endParaRPr lang="pt-BR" dirty="0"/>
          </a:p>
          <a:p>
            <a:pPr lvl="0"/>
            <a:r>
              <a:rPr lang="pt-BR" sz="1900" dirty="0" smtClean="0"/>
              <a:t>estabelecer</a:t>
            </a:r>
            <a:r>
              <a:rPr lang="pt-BR" sz="1900" dirty="0"/>
              <a:t>, emendar e interpretar livremente as regras apropriadas ao seu esporte, sem indevidas influências políticas ou econômicas;</a:t>
            </a:r>
          </a:p>
          <a:p>
            <a:pPr lvl="0"/>
            <a:r>
              <a:rPr lang="pt-BR" sz="1900" dirty="0"/>
              <a:t>escolher seus líderes democraticamente, sem interferência de estados ou terceiros;</a:t>
            </a:r>
          </a:p>
          <a:p>
            <a:pPr lvl="0"/>
            <a:r>
              <a:rPr lang="pt-BR" sz="1900" dirty="0"/>
              <a:t>obter recursos adequadamente de fontes públicas ou de outra natureza, sem obrigações desproporcionais;</a:t>
            </a:r>
          </a:p>
          <a:p>
            <a:pPr lvl="0"/>
            <a:r>
              <a:rPr lang="pt-BR" sz="1900" dirty="0"/>
              <a:t>utilizar estes recursos para alcançar seus objetivos e executá-los em atividades de sua escolha sem restrições externas graves;</a:t>
            </a:r>
          </a:p>
          <a:p>
            <a:r>
              <a:rPr lang="pt-BR" sz="1900" dirty="0"/>
              <a:t>cooperar com as autoridades públicas para esclarecer a interpretação do quadro jurídico </a:t>
            </a:r>
            <a:r>
              <a:rPr lang="pt-BR" sz="1900" dirty="0" smtClean="0"/>
              <a:t>aplicável a </a:t>
            </a:r>
            <a:r>
              <a:rPr lang="pt-BR" sz="1900" dirty="0"/>
              <a:t>fim de evitar a insegurança </a:t>
            </a:r>
            <a:r>
              <a:rPr lang="pt-BR" sz="1900" dirty="0" smtClean="0"/>
              <a:t>jurídica.</a:t>
            </a:r>
            <a:endParaRPr lang="pt-BR" sz="1900" b="1" dirty="0">
              <a:latin typeface="Trebuchet M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246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54A021"/>
                </a:solidFill>
              </a:rPr>
              <a:t>AUTONOMIA </a:t>
            </a:r>
            <a:r>
              <a:rPr lang="pt-BR" b="1" dirty="0" smtClean="0">
                <a:solidFill>
                  <a:srgbClr val="54A021"/>
                </a:solidFill>
              </a:rPr>
              <a:t>DESPORTIVA</a:t>
            </a:r>
            <a:br>
              <a:rPr lang="pt-BR" b="1" dirty="0" smtClean="0">
                <a:solidFill>
                  <a:srgbClr val="54A021"/>
                </a:solidFill>
              </a:rPr>
            </a:br>
            <a:r>
              <a:rPr lang="pt-BR" b="1" dirty="0" smtClean="0">
                <a:solidFill>
                  <a:srgbClr val="54A021"/>
                </a:solidFill>
              </a:rPr>
              <a:t>ORGANIZAÇÃO DAS NAÇÕES UNIDAS - ONU</a:t>
            </a:r>
            <a:endParaRPr lang="pt-BR" b="1" dirty="0">
              <a:solidFill>
                <a:srgbClr val="54A02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/>
              <a:t>Resolução A/69/L.5</a:t>
            </a:r>
            <a:r>
              <a:rPr lang="pt-BR" dirty="0"/>
              <a:t>, tomada pela </a:t>
            </a:r>
            <a:r>
              <a:rPr lang="pt-BR" u="sng" dirty="0"/>
              <a:t>Assembleia Geral da Organização das Nações Unidas – ONU</a:t>
            </a:r>
            <a:r>
              <a:rPr lang="pt-BR" dirty="0"/>
              <a:t> – em 16 de outubro de 2014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b="1" dirty="0" smtClean="0"/>
              <a:t>A </a:t>
            </a:r>
            <a:r>
              <a:rPr lang="pt-BR" sz="2400" b="1" dirty="0"/>
              <a:t>Assembleia </a:t>
            </a:r>
            <a:r>
              <a:rPr lang="pt-BR" sz="2400" b="1" dirty="0" smtClean="0"/>
              <a:t>Geral...........</a:t>
            </a:r>
          </a:p>
          <a:p>
            <a:pPr marL="0" indent="0">
              <a:buNone/>
            </a:pPr>
            <a:r>
              <a:rPr lang="pt-BR" sz="2400" b="1" dirty="0" smtClean="0"/>
              <a:t>..................................</a:t>
            </a:r>
            <a:endParaRPr lang="pt-BR" sz="2400" b="1" dirty="0"/>
          </a:p>
          <a:p>
            <a:pPr marL="0" indent="0">
              <a:buNone/>
            </a:pPr>
            <a:r>
              <a:rPr lang="pt-BR" sz="2400" b="1" dirty="0" smtClean="0"/>
              <a:t>8</a:t>
            </a:r>
            <a:r>
              <a:rPr lang="pt-BR" sz="2400" b="1" dirty="0"/>
              <a:t>. Apoia a independência e a autonomia do esporte, assim como a missão do Comitê Olímpico Internacional como líder do movimento olímpico</a:t>
            </a:r>
            <a:r>
              <a:rPr lang="pt-BR" sz="2400" b="1" dirty="0" smtClean="0"/>
              <a:t>;</a:t>
            </a:r>
          </a:p>
          <a:p>
            <a:pPr marL="0" indent="0">
              <a:buNone/>
            </a:pPr>
            <a:r>
              <a:rPr lang="pt-BR" sz="2400" b="1" dirty="0" smtClean="0"/>
              <a:t>..................................</a:t>
            </a:r>
            <a:endParaRPr lang="pt-BR" sz="2400" b="1" dirty="0"/>
          </a:p>
          <a:p>
            <a:pPr marL="0" indent="0">
              <a:buNone/>
            </a:pPr>
            <a:endParaRPr lang="pt-BR" b="1" dirty="0">
              <a:latin typeface="Trebuchet M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09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54A021"/>
                </a:solidFill>
              </a:rPr>
              <a:t>AUTONOMIA DESPORTIVA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200" b="1" i="1" dirty="0" smtClean="0"/>
              <a:t>OPTING OUT </a:t>
            </a:r>
            <a:r>
              <a:rPr lang="pt-BR" sz="2200" b="1" dirty="0" smtClean="0"/>
              <a:t>– O DIREITO DE FICAR FORA</a:t>
            </a:r>
            <a:endParaRPr lang="pt-BR" sz="2200" i="1" dirty="0"/>
          </a:p>
          <a:p>
            <a:endParaRPr lang="pt-BR" dirty="0"/>
          </a:p>
          <a:p>
            <a:pPr lvl="2"/>
            <a:r>
              <a:rPr lang="pt-BR" sz="1800" b="1" dirty="0" smtClean="0"/>
              <a:t>AUTONOMIA = VOLUNTARISMO ORGÂNICO</a:t>
            </a:r>
          </a:p>
          <a:p>
            <a:pPr lvl="2"/>
            <a:endParaRPr lang="pt-BR" sz="1800" b="1" dirty="0" smtClean="0"/>
          </a:p>
          <a:p>
            <a:pPr lvl="2"/>
            <a:r>
              <a:rPr lang="pt-BR" sz="1800" b="1" dirty="0" smtClean="0">
                <a:latin typeface="Trebuchet MS" charset="0"/>
                <a:cs typeface="Arial" charset="0"/>
              </a:rPr>
              <a:t>DIREITO DE SEDE – REGISTRO CIVIL</a:t>
            </a:r>
          </a:p>
          <a:p>
            <a:pPr lvl="2"/>
            <a:endParaRPr lang="pt-BR" sz="1800" b="1" dirty="0" smtClean="0">
              <a:latin typeface="Trebuchet MS" charset="0"/>
              <a:cs typeface="Arial" charset="0"/>
            </a:endParaRPr>
          </a:p>
          <a:p>
            <a:pPr lvl="2"/>
            <a:r>
              <a:rPr lang="pt-BR" sz="1800" b="1" dirty="0" smtClean="0">
                <a:latin typeface="Trebuchet MS" charset="0"/>
                <a:cs typeface="Arial" charset="0"/>
              </a:rPr>
              <a:t>AUTORREGULAÇÃO</a:t>
            </a:r>
          </a:p>
          <a:p>
            <a:pPr lvl="2"/>
            <a:endParaRPr lang="pt-BR" sz="1800" b="1" dirty="0" smtClean="0">
              <a:latin typeface="Trebuchet MS" charset="0"/>
              <a:cs typeface="Arial" charset="0"/>
            </a:endParaRPr>
          </a:p>
          <a:p>
            <a:pPr lvl="2"/>
            <a:r>
              <a:rPr lang="pt-BR" sz="1800" b="1" dirty="0" smtClean="0">
                <a:latin typeface="Trebuchet MS" charset="0"/>
                <a:cs typeface="Arial" charset="0"/>
              </a:rPr>
              <a:t>AUTOGESTÃO</a:t>
            </a:r>
          </a:p>
          <a:p>
            <a:pPr lvl="2"/>
            <a:endParaRPr lang="pt-BR" sz="1800" b="1" dirty="0" smtClean="0">
              <a:latin typeface="Trebuchet MS" charset="0"/>
              <a:cs typeface="Arial" charset="0"/>
            </a:endParaRPr>
          </a:p>
          <a:p>
            <a:pPr lvl="2"/>
            <a:r>
              <a:rPr lang="pt-BR" sz="1800" b="1" dirty="0" smtClean="0">
                <a:latin typeface="Trebuchet MS" charset="0"/>
                <a:cs typeface="Arial" charset="0"/>
              </a:rPr>
              <a:t>PODER PRÓPRIO DE SANÇÃO</a:t>
            </a:r>
            <a:endParaRPr lang="pt-BR" sz="1800" b="1" dirty="0">
              <a:latin typeface="Trebuchet MS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276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54A021"/>
                </a:solidFill>
              </a:rPr>
              <a:t>CONSTITUIÇÃO FEDERAL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dirty="0"/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Art. 217. É dever do Estado fomentar práticas desportivas formais e não-formais, como direito de cada um, observados:</a:t>
            </a:r>
          </a:p>
          <a:p>
            <a:pPr marL="0" indent="0">
              <a:buNone/>
            </a:pPr>
            <a:r>
              <a:rPr lang="pt-BR" b="1" u="sng" dirty="0">
                <a:latin typeface="Arial" charset="0"/>
                <a:cs typeface="Arial" charset="0"/>
              </a:rPr>
              <a:t>I - a autonomia das entidades desportivas dirigentes e associações, quanto a sua organização e funcionamento;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II - a destinação de recursos públicos para a promoção prioritária do desporto educacional e, em casos específicos, para a do desporto de alto rendimento;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III - o tratamento diferenciado para o desporto profissional e o não- profissional;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IV - a proteção e o incentivo às manifestações desportivas de criação nacional.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§ 1º - O Poder Judiciário só admitirá ações relativas à disciplina e às competições desportivas após esgotarem-se as instâncias da justiça desportiva, regulada em lei.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§ 2º - A justiça desportiva terá o prazo máximo de sessenta dias, contados da instauração do processo, para proferir decisão final.</a:t>
            </a:r>
          </a:p>
          <a:p>
            <a:pPr marL="0" indent="0">
              <a:buNone/>
            </a:pPr>
            <a:r>
              <a:rPr lang="pt-BR" b="1" dirty="0">
                <a:latin typeface="Arial" charset="0"/>
                <a:cs typeface="Arial" charset="0"/>
              </a:rPr>
              <a:t>§ 3º - O Poder Público incentivará o lazer, como forma de promoção social.</a:t>
            </a:r>
          </a:p>
          <a:p>
            <a:endParaRPr lang="pt-BR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13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1500</Words>
  <Application>Microsoft Office PowerPoint</Application>
  <PresentationFormat>Personalizar</PresentationFormat>
  <Paragraphs>181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Facetado</vt:lpstr>
      <vt:lpstr>MP 671/2015 – Profut Aspectos de Constitucionalidade </vt:lpstr>
      <vt:lpstr>AUTONOMIA = TENSÃO ENTRE PERFORMANCE X PARIDADADE DE ARMAS</vt:lpstr>
      <vt:lpstr>LEX SPORTIVA</vt:lpstr>
      <vt:lpstr>“Ein-Platz-Prinzip”</vt:lpstr>
      <vt:lpstr>“Ein-Platz-Prinzip”</vt:lpstr>
      <vt:lpstr>AUTONOMIA DESPORTIVA – CONSELHO DA EUROPA</vt:lpstr>
      <vt:lpstr>AUTONOMIA DESPORTIVA ORGANIZAÇÃO DAS NAÇÕES UNIDAS - ONU</vt:lpstr>
      <vt:lpstr>AUTONOMIA DESPORTIVA</vt:lpstr>
      <vt:lpstr>CONSTITUIÇÃO FEDERAL</vt:lpstr>
      <vt:lpstr>CONSTITUIÇÃO FEDERAL</vt:lpstr>
      <vt:lpstr>O STF E A AUTONOMIA DESPORTIVA – ADI 2.937/2003 (EDT)</vt:lpstr>
      <vt:lpstr>O STF E A AUTONOMIA DESPORTIVA – ADI 2.937/2003 (EDT)</vt:lpstr>
      <vt:lpstr>O STF E A AUTONOMIA DESPORTIVA – ADI 2.937/2003 (EDT)</vt:lpstr>
      <vt:lpstr>O STF E A AUTONOMIA DESPORTIVA – ADI 2.937/2003 (EDT)</vt:lpstr>
      <vt:lpstr>IGUALDADE TRIBUTÁRIA –  CENSURA TRIBUTÁRIA</vt:lpstr>
      <vt:lpstr>IGUALDADE TRIBUTÁRIA –  CENSURA TRIBUTÁRIA</vt:lpstr>
      <vt:lpstr>ATLETA TRABALHADOR</vt:lpstr>
      <vt:lpstr>CONCLUSÕES</vt:lpstr>
      <vt:lpstr>OBRIGADO!!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PRINCIPIOLOGIA</dc:title>
  <dc:creator/>
  <cp:lastModifiedBy/>
  <cp:revision>8</cp:revision>
  <dcterms:created xsi:type="dcterms:W3CDTF">2012-07-30T23:50:35Z</dcterms:created>
  <dcterms:modified xsi:type="dcterms:W3CDTF">2015-05-19T13:58:23Z</dcterms:modified>
</cp:coreProperties>
</file>