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5"/>
  </p:notesMasterIdLst>
  <p:handoutMasterIdLst>
    <p:handoutMasterId r:id="rId16"/>
  </p:handoutMasterIdLst>
  <p:sldIdLst>
    <p:sldId id="315" r:id="rId2"/>
    <p:sldId id="317" r:id="rId3"/>
    <p:sldId id="326" r:id="rId4"/>
    <p:sldId id="323" r:id="rId5"/>
    <p:sldId id="328" r:id="rId6"/>
    <p:sldId id="321" r:id="rId7"/>
    <p:sldId id="329" r:id="rId8"/>
    <p:sldId id="327" r:id="rId9"/>
    <p:sldId id="322" r:id="rId10"/>
    <p:sldId id="324" r:id="rId11"/>
    <p:sldId id="325" r:id="rId12"/>
    <p:sldId id="319" r:id="rId13"/>
    <p:sldId id="320" r:id="rId14"/>
  </p:sldIdLst>
  <p:sldSz cx="9144000" cy="6858000" type="screen4x3"/>
  <p:notesSz cx="6797675" cy="98742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48" cy="4948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1227" y="0"/>
            <a:ext cx="2944869" cy="4948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831CB-0B3E-45AC-BD5D-AA7EE8EC1B9C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379438"/>
            <a:ext cx="2946448" cy="4948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1227" y="9379438"/>
            <a:ext cx="2944869" cy="4948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E2D70-0CE7-45A8-BB62-6096D71CCD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940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48" cy="4948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227" y="0"/>
            <a:ext cx="2944869" cy="4948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B2FC5-D231-4B4B-88B1-81BECCF0BF56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1235075"/>
            <a:ext cx="44402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558" y="4751767"/>
            <a:ext cx="5438140" cy="38878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379438"/>
            <a:ext cx="2946448" cy="4948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227" y="9379438"/>
            <a:ext cx="2944869" cy="4948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7C9E8-E36A-4628-8C11-EEF754FFB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9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7C9E8-E36A-4628-8C11-EEF754FFBC3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961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7C9E8-E36A-4628-8C11-EEF754FFBC3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78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7C9E8-E36A-4628-8C11-EEF754FFBC3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72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517-2689-4C68-8BD0-60BB0A20027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9528-521E-4D72-A2F8-6322E621B60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517-2689-4C68-8BD0-60BB0A20027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9528-521E-4D72-A2F8-6322E621B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517-2689-4C68-8BD0-60BB0A20027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9528-521E-4D72-A2F8-6322E621B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rmno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_CRM_transparent.png"/>
          <p:cNvPicPr>
            <a:picLocks noChangeAspect="1"/>
          </p:cNvPicPr>
          <p:nvPr userDrawn="1"/>
        </p:nvPicPr>
        <p:blipFill>
          <a:blip r:embed="rId2" cstate="print"/>
          <a:srcRect l="88768" r="9709"/>
          <a:stretch>
            <a:fillRect/>
          </a:stretch>
        </p:blipFill>
        <p:spPr bwMode="auto">
          <a:xfrm>
            <a:off x="207963" y="80963"/>
            <a:ext cx="42862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3" descr="LOGO_CRM_transparent.png"/>
          <p:cNvPicPr>
            <a:picLocks noChangeAspect="1"/>
          </p:cNvPicPr>
          <p:nvPr userDrawn="1"/>
        </p:nvPicPr>
        <p:blipFill>
          <a:blip r:embed="rId3" cstate="print"/>
          <a:srcRect l="983" r="667" b="36911"/>
          <a:stretch>
            <a:fillRect/>
          </a:stretch>
        </p:blipFill>
        <p:spPr bwMode="auto">
          <a:xfrm>
            <a:off x="7451725" y="6237288"/>
            <a:ext cx="1543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80991911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517-2689-4C68-8BD0-60BB0A20027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9528-521E-4D72-A2F8-6322E621B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517-2689-4C68-8BD0-60BB0A20027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9528-521E-4D72-A2F8-6322E621B60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517-2689-4C68-8BD0-60BB0A20027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9528-521E-4D72-A2F8-6322E621B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517-2689-4C68-8BD0-60BB0A20027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9528-521E-4D72-A2F8-6322E621B60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517-2689-4C68-8BD0-60BB0A20027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9528-521E-4D72-A2F8-6322E621B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517-2689-4C68-8BD0-60BB0A20027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9528-521E-4D72-A2F8-6322E621B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517-2689-4C68-8BD0-60BB0A20027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9528-521E-4D72-A2F8-6322E621B60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517-2689-4C68-8BD0-60BB0A20027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9528-521E-4D72-A2F8-6322E621B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4B9D517-2689-4C68-8BD0-60BB0A20027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2A9528-521E-4D72-A2F8-6322E621B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pp.powerbi.com/view?r=eyJrIjoiNjc4OGYyYjQtYWM2ZC00YjllLWJlYmEtYzdkNTQ1MTc1NjM2IiwidCI6IjQwZDZmOWI4LWVjYTctNDZhMi05MmQ0LWVhNGU5YzAxNzBlMSIsImMiOjR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04064" y="764704"/>
            <a:ext cx="726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Geração de Energia – Termoelétricas a Carvão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9552" y="1668864"/>
            <a:ext cx="3024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Europa:............ 16%</a:t>
            </a:r>
          </a:p>
          <a:p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EUA:................. 28%</a:t>
            </a:r>
          </a:p>
          <a:p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China:............... 65%</a:t>
            </a:r>
          </a:p>
          <a:p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África do Sul:.....76%</a:t>
            </a:r>
          </a:p>
          <a:p>
            <a:endParaRPr lang="pt-BR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Polônia:..............80%</a:t>
            </a:r>
          </a:p>
          <a:p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Brasil:.................1,5%</a:t>
            </a:r>
          </a:p>
          <a:p>
            <a:endParaRPr lang="pt-BR" b="1" u="sng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51991" y="5733256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Média Mundial de Geração a Carvão: 38% </a:t>
            </a:r>
          </a:p>
        </p:txBody>
      </p:sp>
      <p:pic>
        <p:nvPicPr>
          <p:cNvPr id="7" name="Imagem 2" descr="LOGO_CRM_transparent.png"/>
          <p:cNvPicPr>
            <a:picLocks noChangeAspect="1"/>
          </p:cNvPicPr>
          <p:nvPr/>
        </p:nvPicPr>
        <p:blipFill>
          <a:blip r:embed="rId3" cstate="print"/>
          <a:srcRect l="88768" r="9709"/>
          <a:stretch>
            <a:fillRect/>
          </a:stretch>
        </p:blipFill>
        <p:spPr bwMode="auto">
          <a:xfrm>
            <a:off x="214282" y="71414"/>
            <a:ext cx="22063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825" y="1412776"/>
            <a:ext cx="521942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838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020451"/>
            <a:ext cx="7730088" cy="5648909"/>
          </a:xfrm>
          <a:prstGeom prst="rect">
            <a:avLst/>
          </a:prstGeom>
        </p:spPr>
      </p:pic>
      <p:pic>
        <p:nvPicPr>
          <p:cNvPr id="4" name="Imagem 2" descr="LOGO_CRM_transparent.png"/>
          <p:cNvPicPr>
            <a:picLocks noChangeAspect="1"/>
          </p:cNvPicPr>
          <p:nvPr/>
        </p:nvPicPr>
        <p:blipFill>
          <a:blip r:embed="rId4" cstate="print"/>
          <a:srcRect l="88768" r="9709"/>
          <a:stretch>
            <a:fillRect/>
          </a:stretch>
        </p:blipFill>
        <p:spPr bwMode="auto">
          <a:xfrm>
            <a:off x="214282" y="71414"/>
            <a:ext cx="22063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619672" y="33265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Polo Carboquímico</a:t>
            </a:r>
          </a:p>
        </p:txBody>
      </p:sp>
    </p:spTree>
    <p:extLst>
      <p:ext uri="{BB962C8B-B14F-4D97-AF65-F5344CB8AC3E}">
        <p14:creationId xmlns:p14="http://schemas.microsoft.com/office/powerpoint/2010/main" val="82353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"/>
          <a:stretch/>
        </p:blipFill>
        <p:spPr bwMode="auto">
          <a:xfrm>
            <a:off x="827584" y="1434529"/>
            <a:ext cx="7973028" cy="444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 descr="LOGO_CRM_transparent.png"/>
          <p:cNvPicPr>
            <a:picLocks noChangeAspect="1"/>
          </p:cNvPicPr>
          <p:nvPr/>
        </p:nvPicPr>
        <p:blipFill>
          <a:blip r:embed="rId3" cstate="print"/>
          <a:srcRect l="88768" r="9709"/>
          <a:stretch>
            <a:fillRect/>
          </a:stretch>
        </p:blipFill>
        <p:spPr bwMode="auto">
          <a:xfrm>
            <a:off x="214282" y="71414"/>
            <a:ext cx="22063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286001" y="6359008"/>
            <a:ext cx="6857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Adaptado de NETL – </a:t>
            </a:r>
            <a:r>
              <a:rPr lang="pt-BR" sz="1400" dirty="0" err="1"/>
              <a:t>National</a:t>
            </a:r>
            <a:r>
              <a:rPr lang="pt-BR" sz="1400" dirty="0"/>
              <a:t> Energy Technology </a:t>
            </a:r>
            <a:r>
              <a:rPr lang="pt-BR" sz="1400" dirty="0" err="1"/>
              <a:t>Laboratory</a:t>
            </a:r>
            <a:r>
              <a:rPr lang="pt-BR" sz="1400" dirty="0"/>
              <a:t>.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843808" y="404664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Metanol</a:t>
            </a:r>
          </a:p>
        </p:txBody>
      </p:sp>
    </p:spTree>
    <p:extLst>
      <p:ext uri="{BB962C8B-B14F-4D97-AF65-F5344CB8AC3E}">
        <p14:creationId xmlns:p14="http://schemas.microsoft.com/office/powerpoint/2010/main" val="2860823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2" descr="LOGO_CRM_transparent.png"/>
          <p:cNvPicPr>
            <a:picLocks noChangeAspect="1"/>
          </p:cNvPicPr>
          <p:nvPr/>
        </p:nvPicPr>
        <p:blipFill>
          <a:blip r:embed="rId2" cstate="print"/>
          <a:srcRect l="88768" r="9709"/>
          <a:stretch>
            <a:fillRect/>
          </a:stretch>
        </p:blipFill>
        <p:spPr bwMode="auto">
          <a:xfrm>
            <a:off x="214282" y="71414"/>
            <a:ext cx="22063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483768" y="836712"/>
            <a:ext cx="4544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Polo Carboquímico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7544" y="1857018"/>
            <a:ext cx="86901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/>
              <a:t>Metanol </a:t>
            </a:r>
            <a:r>
              <a:rPr lang="pt-BR" sz="2000" dirty="0"/>
              <a:t>(Brasil importa 100% ao custo de </a:t>
            </a:r>
            <a:r>
              <a:rPr lang="pt-BR" sz="2000" b="1" dirty="0">
                <a:solidFill>
                  <a:srgbClr val="FF0000"/>
                </a:solidFill>
              </a:rPr>
              <a:t>US$ 575,00 </a:t>
            </a:r>
            <a:r>
              <a:rPr lang="pt-BR" sz="2000" dirty="0"/>
              <a:t>por tonelada)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/>
              <a:t>Ureia, amônia, hidrogênio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/>
              <a:t>Cimentos </a:t>
            </a:r>
            <a:r>
              <a:rPr lang="pt-BR" sz="2000" dirty="0"/>
              <a:t>(40% do volume são cinzas da queima do carvão)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371116" y="3975447"/>
            <a:ext cx="472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Valor da Tonelada do Carvão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47664" y="4708301"/>
            <a:ext cx="63257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Em Candiota:..................R$120,00/t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Em Santa Catarina:........R$ 330,00/t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Importada (CE e MA):.....R$ 800,00/t</a:t>
            </a:r>
          </a:p>
        </p:txBody>
      </p:sp>
    </p:spTree>
    <p:extLst>
      <p:ext uri="{BB962C8B-B14F-4D97-AF65-F5344CB8AC3E}">
        <p14:creationId xmlns:p14="http://schemas.microsoft.com/office/powerpoint/2010/main" val="3525137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2" descr="LOGO_CRM_transparent.png"/>
          <p:cNvPicPr>
            <a:picLocks noChangeAspect="1"/>
          </p:cNvPicPr>
          <p:nvPr/>
        </p:nvPicPr>
        <p:blipFill>
          <a:blip r:embed="rId2" cstate="print"/>
          <a:srcRect l="88768" r="9709"/>
          <a:stretch>
            <a:fillRect/>
          </a:stretch>
        </p:blipFill>
        <p:spPr bwMode="auto">
          <a:xfrm>
            <a:off x="214282" y="71414"/>
            <a:ext cx="22063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552395" y="4839714"/>
            <a:ext cx="5912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Transição Energética Justa e Inclusiva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43608" y="5517232"/>
            <a:ext cx="6657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2025 ................................................2040</a:t>
            </a:r>
          </a:p>
        </p:txBody>
      </p:sp>
      <p:pic>
        <p:nvPicPr>
          <p:cNvPr id="1026" name="Picture 2" descr="C:\Users\Public\Documents\APC\2023\1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27" y="836712"/>
            <a:ext cx="4496374" cy="38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27247" y="1367484"/>
            <a:ext cx="216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Proteção</a:t>
            </a:r>
          </a:p>
          <a:p>
            <a:pPr algn="ctr"/>
            <a:r>
              <a:rPr lang="pt-BR" b="1" dirty="0"/>
              <a:t>Ambiental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44008" y="3427375"/>
            <a:ext cx="216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Sucesso</a:t>
            </a:r>
          </a:p>
          <a:p>
            <a:pPr algn="ctr"/>
            <a:r>
              <a:rPr lang="pt-BR" b="1" dirty="0"/>
              <a:t>Econômico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95736" y="3477287"/>
            <a:ext cx="216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Responsabilidade</a:t>
            </a:r>
          </a:p>
          <a:p>
            <a:pPr algn="ctr"/>
            <a:r>
              <a:rPr lang="pt-BR" b="1" dirty="0"/>
              <a:t>Social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779912" y="249289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 Black" pitchFamily="34" charset="0"/>
              </a:rPr>
              <a:t>SUS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 Black" pitchFamily="34" charset="0"/>
              </a:rPr>
              <a:t>TENTA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 Black" pitchFamily="34" charset="0"/>
              </a:rPr>
              <a:t>BILIDADE</a:t>
            </a:r>
          </a:p>
        </p:txBody>
      </p:sp>
    </p:spTree>
    <p:extLst>
      <p:ext uri="{BB962C8B-B14F-4D97-AF65-F5344CB8AC3E}">
        <p14:creationId xmlns:p14="http://schemas.microsoft.com/office/powerpoint/2010/main" val="230547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2" descr="LOGO_CRM_transparent.png"/>
          <p:cNvPicPr>
            <a:picLocks noChangeAspect="1"/>
          </p:cNvPicPr>
          <p:nvPr/>
        </p:nvPicPr>
        <p:blipFill>
          <a:blip r:embed="rId2" cstate="print"/>
          <a:srcRect l="88768" r="9709"/>
          <a:stretch>
            <a:fillRect/>
          </a:stretch>
        </p:blipFill>
        <p:spPr bwMode="auto">
          <a:xfrm>
            <a:off x="214282" y="71414"/>
            <a:ext cx="22063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475626" y="832293"/>
            <a:ext cx="6771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Geração de Energia – Todas as Fontes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63855" y="1528641"/>
            <a:ext cx="681629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Brasil: ...................................... 195.152,46MW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RS:............................................   9.660 MW</a:t>
            </a:r>
          </a:p>
          <a:p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3762" y="4064991"/>
            <a:ext cx="85647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RS:...................     695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SC:....................    745 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0000"/>
                </a:solidFill>
              </a:rPr>
              <a:t>CE:....................1.085 MW*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0000"/>
                </a:solidFill>
              </a:rPr>
              <a:t>MA:....................  435 MW*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</a:rPr>
              <a:t>Brasil: ..............  2.960 MW </a:t>
            </a:r>
            <a:r>
              <a:rPr lang="pt-BR" sz="2000" dirty="0">
                <a:solidFill>
                  <a:srgbClr val="002060"/>
                </a:solidFill>
              </a:rPr>
              <a:t>.......</a:t>
            </a:r>
            <a:r>
              <a:rPr lang="pt-BR" sz="2000" b="1" dirty="0">
                <a:solidFill>
                  <a:srgbClr val="002060"/>
                </a:solidFill>
              </a:rPr>
              <a:t>1,5% da geração de todas as fontes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FF0000"/>
              </a:solidFill>
            </a:endParaRPr>
          </a:p>
          <a:p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92345" y="3645024"/>
            <a:ext cx="4783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Geração de Energia – Carvão Mineral </a:t>
            </a:r>
          </a:p>
        </p:txBody>
      </p:sp>
    </p:spTree>
    <p:extLst>
      <p:ext uri="{BB962C8B-B14F-4D97-AF65-F5344CB8AC3E}">
        <p14:creationId xmlns:p14="http://schemas.microsoft.com/office/powerpoint/2010/main" val="120109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19151"/>
              </p:ext>
            </p:extLst>
          </p:nvPr>
        </p:nvGraphicFramePr>
        <p:xfrm>
          <a:off x="539551" y="2478427"/>
          <a:ext cx="8352929" cy="26067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9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0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32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0901">
                <a:tc>
                  <a:txBody>
                    <a:bodyPr/>
                    <a:lstStyle/>
                    <a:p>
                      <a:r>
                        <a:rPr lang="pt-BR" dirty="0"/>
                        <a:t>Unidade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Cidade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Estado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096">
                <a:tc>
                  <a:txBody>
                    <a:bodyPr/>
                    <a:lstStyle/>
                    <a:p>
                      <a:r>
                        <a:rPr lang="pt-BR" dirty="0"/>
                        <a:t>Candiota Fase 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Candiota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Pampa Sul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Candiota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1212">
                <a:tc>
                  <a:txBody>
                    <a:bodyPr/>
                    <a:lstStyle/>
                    <a:p>
                      <a:r>
                        <a:rPr lang="pt-BR" dirty="0"/>
                        <a:t>Jorge Lacerda I,</a:t>
                      </a:r>
                      <a:r>
                        <a:rPr lang="pt-BR" baseline="0" dirty="0"/>
                        <a:t> </a:t>
                      </a:r>
                      <a:r>
                        <a:rPr lang="pt-BR" dirty="0"/>
                        <a:t>II, III e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Capivari de Baixo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901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Porto Pecém I 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São Gonçalo</a:t>
                      </a:r>
                      <a:r>
                        <a:rPr lang="pt-BR" baseline="0" dirty="0"/>
                        <a:t> do Amarante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0901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Porto Itaqui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São Luís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Imagem 2" descr="LOGO_CRM_transparent.png"/>
          <p:cNvPicPr>
            <a:picLocks noChangeAspect="1"/>
          </p:cNvPicPr>
          <p:nvPr/>
        </p:nvPicPr>
        <p:blipFill>
          <a:blip r:embed="rId2" cstate="print"/>
          <a:srcRect l="88768" r="9709"/>
          <a:stretch>
            <a:fillRect/>
          </a:stretch>
        </p:blipFill>
        <p:spPr bwMode="auto">
          <a:xfrm>
            <a:off x="214282" y="71414"/>
            <a:ext cx="22063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907704" y="1412776"/>
            <a:ext cx="5851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Termelétricas a Carvão no Brasil </a:t>
            </a:r>
          </a:p>
        </p:txBody>
      </p:sp>
    </p:spTree>
    <p:extLst>
      <p:ext uri="{BB962C8B-B14F-4D97-AF65-F5344CB8AC3E}">
        <p14:creationId xmlns:p14="http://schemas.microsoft.com/office/powerpoint/2010/main" val="184505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4" y="332656"/>
            <a:ext cx="9191465" cy="345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03228"/>
            <a:ext cx="9031257" cy="272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47664" y="6484694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Sistema de Informações de Geração da ANEEL (SIGA)</a:t>
            </a:r>
            <a:r>
              <a:rPr lang="pt-BR" dirty="0"/>
              <a:t>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504" y="4725144"/>
            <a:ext cx="88569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283968" y="2564904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8% da energia gerada de todas as fontes no RS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3568" y="64846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</a:t>
            </a:r>
          </a:p>
        </p:txBody>
      </p:sp>
    </p:spTree>
    <p:extLst>
      <p:ext uri="{BB962C8B-B14F-4D97-AF65-F5344CB8AC3E}">
        <p14:creationId xmlns:p14="http://schemas.microsoft.com/office/powerpoint/2010/main" val="145158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5" y="332656"/>
            <a:ext cx="8601581" cy="545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 descr="LOGO_CRM_transparent.png"/>
          <p:cNvPicPr>
            <a:picLocks noChangeAspect="1"/>
          </p:cNvPicPr>
          <p:nvPr/>
        </p:nvPicPr>
        <p:blipFill>
          <a:blip r:embed="rId4" cstate="print"/>
          <a:srcRect l="88768" r="9709"/>
          <a:stretch>
            <a:fillRect/>
          </a:stretch>
        </p:blipFill>
        <p:spPr bwMode="auto">
          <a:xfrm>
            <a:off x="214282" y="71414"/>
            <a:ext cx="22063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027293" y="603129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Candiota concentra 38% das reservas Brasileiras</a:t>
            </a:r>
          </a:p>
        </p:txBody>
      </p:sp>
    </p:spTree>
    <p:extLst>
      <p:ext uri="{BB962C8B-B14F-4D97-AF65-F5344CB8AC3E}">
        <p14:creationId xmlns:p14="http://schemas.microsoft.com/office/powerpoint/2010/main" val="255384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16625" y="4320480"/>
            <a:ext cx="9127375" cy="2276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bg1"/>
                </a:solidFill>
              </a:rPr>
              <a:t>Depois de muitos e muitos dias sem nada de chuva, apenas calor extremo, chegou ela, calma e preciosa! </a:t>
            </a:r>
            <a:br>
              <a:rPr lang="pt-BR" b="1">
                <a:solidFill>
                  <a:schemeClr val="bg1"/>
                </a:solidFill>
              </a:rPr>
            </a:br>
            <a:r>
              <a:rPr lang="pt-BR" b="1">
                <a:solidFill>
                  <a:schemeClr val="bg1"/>
                </a:solidFill>
              </a:rPr>
              <a:t>Nossa gratidão ao Pai Maior!</a:t>
            </a:r>
            <a:r>
              <a:rPr lang="pt-BR" b="1"/>
              <a:t/>
            </a:r>
            <a:br>
              <a:rPr lang="pt-BR" b="1"/>
            </a:br>
            <a:endParaRPr lang="pt-BR" b="1" dirty="0"/>
          </a:p>
        </p:txBody>
      </p:sp>
      <p:pic>
        <p:nvPicPr>
          <p:cNvPr id="13" name="Picture 3" descr="C:\Users\Public\Documents\APC\2023\Mapa R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677"/>
            <a:ext cx="9144000" cy="693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860032" y="43651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Franklin Gothic Heavy" pitchFamily="34" charset="0"/>
              </a:rPr>
              <a:t>Pelotas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971600" y="285293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Franklin Gothic Heavy" pitchFamily="34" charset="0"/>
              </a:rPr>
              <a:t>Uruguaiana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457557" y="4041861"/>
            <a:ext cx="1011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Franklin Gothic Heavy" pitchFamily="34" charset="0"/>
              </a:rPr>
              <a:t>Candiota</a:t>
            </a:r>
          </a:p>
        </p:txBody>
      </p:sp>
      <p:sp>
        <p:nvSpPr>
          <p:cNvPr id="17" name="Elipse 16"/>
          <p:cNvSpPr/>
          <p:nvPr/>
        </p:nvSpPr>
        <p:spPr>
          <a:xfrm>
            <a:off x="4932040" y="4725144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 flipV="1">
            <a:off x="3563888" y="4329267"/>
            <a:ext cx="195102" cy="17985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0000"/>
              </a:highlight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1331640" y="3093926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3077321" y="3338014"/>
            <a:ext cx="300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</a:rPr>
              <a:t>90.000 Km²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89AEA8F-5342-9D6A-6EC8-5BE2C30217A0}"/>
              </a:ext>
            </a:extLst>
          </p:cNvPr>
          <p:cNvSpPr txBox="1"/>
          <p:nvPr/>
        </p:nvSpPr>
        <p:spPr>
          <a:xfrm>
            <a:off x="1782042" y="479102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30 Municípios</a:t>
            </a:r>
          </a:p>
        </p:txBody>
      </p:sp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xmlns="" id="{0EE84B36-9DD6-5DD5-DE4B-0DE028D575A1}"/>
              </a:ext>
            </a:extLst>
          </p:cNvPr>
          <p:cNvCxnSpPr>
            <a:cxnSpLocks/>
          </p:cNvCxnSpPr>
          <p:nvPr/>
        </p:nvCxnSpPr>
        <p:spPr>
          <a:xfrm>
            <a:off x="1446757" y="3172215"/>
            <a:ext cx="2210694" cy="1263825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xmlns="" id="{99C5F2BE-48C7-C407-F14B-25A370D02E39}"/>
              </a:ext>
            </a:extLst>
          </p:cNvPr>
          <p:cNvCxnSpPr>
            <a:cxnSpLocks/>
          </p:cNvCxnSpPr>
          <p:nvPr/>
        </p:nvCxnSpPr>
        <p:spPr>
          <a:xfrm>
            <a:off x="3692098" y="4454068"/>
            <a:ext cx="1239942" cy="30708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AE0580A-BC17-AAF2-EB88-BF3D6318E06F}"/>
              </a:ext>
            </a:extLst>
          </p:cNvPr>
          <p:cNvSpPr txBox="1"/>
          <p:nvPr/>
        </p:nvSpPr>
        <p:spPr>
          <a:xfrm rot="696624">
            <a:off x="3983471" y="4608580"/>
            <a:ext cx="77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</a:rPr>
              <a:t>150 Km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B6B7353-3487-97B8-F25C-B584435F176F}"/>
              </a:ext>
            </a:extLst>
          </p:cNvPr>
          <p:cNvSpPr txBox="1"/>
          <p:nvPr/>
        </p:nvSpPr>
        <p:spPr>
          <a:xfrm rot="1604959">
            <a:off x="2199514" y="3790575"/>
            <a:ext cx="77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</a:rPr>
              <a:t>500 Km</a:t>
            </a:r>
          </a:p>
        </p:txBody>
      </p:sp>
    </p:spTree>
    <p:extLst>
      <p:ext uri="{BB962C8B-B14F-4D97-AF65-F5344CB8AC3E}">
        <p14:creationId xmlns:p14="http://schemas.microsoft.com/office/powerpoint/2010/main" val="329679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_CRM_transparent.png"/>
          <p:cNvPicPr>
            <a:picLocks noChangeAspect="1"/>
          </p:cNvPicPr>
          <p:nvPr/>
        </p:nvPicPr>
        <p:blipFill>
          <a:blip r:embed="rId2" cstate="print"/>
          <a:srcRect l="88768" r="9709"/>
          <a:stretch>
            <a:fillRect/>
          </a:stretch>
        </p:blipFill>
        <p:spPr bwMode="auto">
          <a:xfrm>
            <a:off x="214282" y="71414"/>
            <a:ext cx="22063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6"/>
          <a:stretch/>
        </p:blipFill>
        <p:spPr bwMode="auto">
          <a:xfrm>
            <a:off x="460067" y="260647"/>
            <a:ext cx="5353989" cy="368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254195" y="1954934"/>
            <a:ext cx="2429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Zero Hora 21/07/2023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4739075" y="4293096"/>
            <a:ext cx="32169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115616" y="4778464"/>
            <a:ext cx="39604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2A32ABA-EA22-1882-84B2-1B4E16BB0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948959"/>
            <a:ext cx="8651993" cy="27924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964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"/>
          <a:stretch/>
        </p:blipFill>
        <p:spPr bwMode="auto">
          <a:xfrm>
            <a:off x="439849" y="692696"/>
            <a:ext cx="859664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 descr="LOGO_CRM_transparent.png"/>
          <p:cNvPicPr>
            <a:picLocks noChangeAspect="1"/>
          </p:cNvPicPr>
          <p:nvPr/>
        </p:nvPicPr>
        <p:blipFill>
          <a:blip r:embed="rId3" cstate="print"/>
          <a:srcRect l="88768" r="9709"/>
          <a:stretch>
            <a:fillRect/>
          </a:stretch>
        </p:blipFill>
        <p:spPr bwMode="auto">
          <a:xfrm>
            <a:off x="214282" y="71414"/>
            <a:ext cx="22063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80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Documents\APC\2023\WhatsApp Image 2023-06-08 at 16.20.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69524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445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29929</TotalTime>
  <Words>275</Words>
  <Application>Microsoft Office PowerPoint</Application>
  <PresentationFormat>Apresentação na tela (4:3)</PresentationFormat>
  <Paragraphs>80</Paragraphs>
  <Slides>13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ADLaM Display</vt:lpstr>
      <vt:lpstr>Arial</vt:lpstr>
      <vt:lpstr>Arial Black</vt:lpstr>
      <vt:lpstr>Calibri</vt:lpstr>
      <vt:lpstr>Franklin Gothic Heavy</vt:lpstr>
      <vt:lpstr>Brilho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crm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imprensa</dc:creator>
  <cp:lastModifiedBy>Ronaldo Alves de Carvalho</cp:lastModifiedBy>
  <cp:revision>257</cp:revision>
  <cp:lastPrinted>2020-10-05T18:26:00Z</cp:lastPrinted>
  <dcterms:created xsi:type="dcterms:W3CDTF">2012-06-15T17:27:41Z</dcterms:created>
  <dcterms:modified xsi:type="dcterms:W3CDTF">2023-09-21T21:43:28Z</dcterms:modified>
</cp:coreProperties>
</file>