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handoutMasterIdLst>
    <p:handoutMasterId r:id="rId40"/>
  </p:handoutMasterIdLst>
  <p:sldIdLst>
    <p:sldId id="256" r:id="rId2"/>
    <p:sldId id="294" r:id="rId3"/>
    <p:sldId id="291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9" r:id="rId14"/>
    <p:sldId id="266" r:id="rId15"/>
    <p:sldId id="268" r:id="rId16"/>
    <p:sldId id="267" r:id="rId17"/>
    <p:sldId id="271" r:id="rId18"/>
    <p:sldId id="272" r:id="rId19"/>
    <p:sldId id="273" r:id="rId20"/>
    <p:sldId id="274" r:id="rId21"/>
    <p:sldId id="275" r:id="rId22"/>
    <p:sldId id="277" r:id="rId23"/>
    <p:sldId id="280" r:id="rId24"/>
    <p:sldId id="281" r:id="rId25"/>
    <p:sldId id="288" r:id="rId26"/>
    <p:sldId id="282" r:id="rId27"/>
    <p:sldId id="283" r:id="rId28"/>
    <p:sldId id="284" r:id="rId29"/>
    <p:sldId id="292" r:id="rId30"/>
    <p:sldId id="293" r:id="rId31"/>
    <p:sldId id="278" r:id="rId32"/>
    <p:sldId id="276" r:id="rId33"/>
    <p:sldId id="279" r:id="rId34"/>
    <p:sldId id="289" r:id="rId35"/>
    <p:sldId id="290" r:id="rId36"/>
    <p:sldId id="285" r:id="rId37"/>
    <p:sldId id="286" r:id="rId38"/>
    <p:sldId id="287" r:id="rId39"/>
  </p:sldIdLst>
  <p:sldSz cx="9144000" cy="6858000" type="screen4x3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59900-C8C3-4ED5-9FB9-21E73DCF1A6E}" type="datetimeFigureOut">
              <a:rPr lang="pt-BR" smtClean="0"/>
              <a:t>06/05/2014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26210-A199-448E-8486-2986465F19BA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5A84211C-0828-4665-AACB-F6E8FC90847B}" type="datetimeFigureOut">
              <a:rPr lang="pt-BR" smtClean="0"/>
              <a:pPr/>
              <a:t>06/05/2014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F5A5D1-AF4F-4B77-A438-CDE6219A56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2.bp.blogspot.com/-L6-iNRl85Hc/UfKMTerNdsI/AAAAAAAAE7Y/rczXNK1VxmA/s1600/9969.jpg" TargetMode="External"/><Relationship Id="rId7" Type="http://schemas.openxmlformats.org/officeDocument/2006/relationships/hyperlink" Target="http://pt.wikipedia.org/wiki/Ficheiro:Lula_-_foto_oficial05012007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hyperlink" Target="http://wp.clicrbs.com.br/rosanedeoliveira/files/2014/04/tarso.jpg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google.com.br/url?sa=i&amp;source=images&amp;cd=&amp;cad=rja&amp;docid=IbjVfzaVSz-IbM&amp;tbnid=BLLqQJgfZmsRhM:&amp;ved=0CAgQjRwwAA&amp;url=http://vitalvereador.wordpress.com/category/brasilia-urgente/&amp;ei=vetOUq_QIpOr4APY04GYDg&amp;psig=AFQjCNEeG7ri4Udo83BWXuQ_Y4JdDU7o7Q&amp;ust=1380990269610041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7.jpeg"/><Relationship Id="rId7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hyperlink" Target="http://www.google.com.br/url?sa=i&amp;source=images&amp;cd=&amp;cad=rja&amp;uact=8&amp;docid=5045osffzKrUmM&amp;tbnid=69a-qBaB-By64M:&amp;ved=0CAgQjRw&amp;url=http://www.capoeira-music.net/capoeira-mestres/capoeira-music-by-mestre-joao-grande/&amp;ei=5z1lU_avF_LJsQSR9YHQCw&amp;psig=AFQjCNHqfP9i-axwOmBuOvGFKJexITOhKA&amp;ust=1399230311482975" TargetMode="External"/><Relationship Id="rId9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apoeira-angola-bogota.info/wp-content/uploads/2009/02/caicara-300x233.jpg" TargetMode="External"/><Relationship Id="rId3" Type="http://schemas.openxmlformats.org/officeDocument/2006/relationships/image" Target="../media/image33.gif"/><Relationship Id="rId7" Type="http://schemas.openxmlformats.org/officeDocument/2006/relationships/image" Target="../media/image35.jpeg"/><Relationship Id="rId12" Type="http://schemas.openxmlformats.org/officeDocument/2006/relationships/image" Target="../media/image38.jpeg"/><Relationship Id="rId2" Type="http://schemas.openxmlformats.org/officeDocument/2006/relationships/hyperlink" Target="http://www.capoeira.jex.com.br/cronicas/dr+joao+grande+em+manhattan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capoeira-angola-bogota.info/wp-content/uploads/2009/02/n720402218_1337508_5406-300x225.jpg" TargetMode="External"/><Relationship Id="rId11" Type="http://schemas.openxmlformats.org/officeDocument/2006/relationships/image" Target="../media/image37.jpeg"/><Relationship Id="rId5" Type="http://schemas.openxmlformats.org/officeDocument/2006/relationships/image" Target="../media/image34.jpeg"/><Relationship Id="rId10" Type="http://schemas.openxmlformats.org/officeDocument/2006/relationships/hyperlink" Target="http://www.capoeira-angola-bogota.info/wp-content/uploads/2009/02/canjiquinha_2-213x300.jpg" TargetMode="External"/><Relationship Id="rId4" Type="http://schemas.openxmlformats.org/officeDocument/2006/relationships/hyperlink" Target="http://www.capoeira-angola-bogota.info/wp-content/uploads/2009/02/538883_475104352511413_941015294_n-300x229.jpg" TargetMode="External"/><Relationship Id="rId9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www.google.com.br/url?sa=i&amp;rct=j&amp;q=&amp;esrc=s&amp;frm=1&amp;source=images&amp;cd=&amp;cad=rja&amp;uact=8&amp;docid=6OqhLbvgRoe1oM&amp;tbnid=bxAxuvG8DQ6jGM:&amp;ved=0CAUQjRw&amp;url=http://capoeirasemmemoria.blogspot.com/2014/02/sekwencje-mestre-bimba.html&amp;ei=yUplU8DCHrDb8gGsxIDwCA&amp;bvm=bv.65788261,d.aWw&amp;psig=AFQjCNGAp8tcaAKPg8vfSNKqy8J1W24s3A&amp;ust=1399233584730466" TargetMode="Externa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3.bp.blogspot.com/_VcRetvJqu_U/S3uxKn0XtmI/AAAAAAAAGzU/dSNzKOf1B4Q/s1600-h/brulam.bmp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www.google.com.br/url?sa=i&amp;rct=j&amp;q=&amp;esrc=s&amp;frm=1&amp;source=images&amp;cd=&amp;cad=rja&amp;uact=8&amp;docid=EgADrrp94sZIFM&amp;tbnid=qCksvrv8vKWCzM:&amp;ved=0CAUQjRw&amp;url=http://cap-dep.blogspot.com/2010/09/duelar-de-quito.html&amp;ei=QEZlU7byIaKd8QHr8oHgDw&amp;bvm=bv.65788261,d.aWw&amp;psig=AFQjCNGE4PMBLSXk299sh4qGhDL9-6RDAQ&amp;ust=1399232081162158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hyperlink" Target="http://www.google.com.br/url?sa=i&amp;rct=j&amp;q=&amp;esrc=s&amp;frm=1&amp;source=images&amp;cd=&amp;cad=rja&amp;uact=8&amp;docid=00f4-VcIaq8XGM&amp;tbnid=38TlVsFp_sUEPM:&amp;ved=0CAUQjRw&amp;url=http://www.nestorcapoeira.net/galeria.htm&amp;ei=r0VlU9icDOLE8AGJnYCoBQ&amp;bvm=bv.65788261,d.aWw&amp;psig=AFQjCNGE4PMBLSXk299sh4qGhDL9-6RDAQ&amp;ust=1399232081162158" TargetMode="Externa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.br/url?sa=i&amp;rct=j&amp;q=&amp;esrc=s&amp;frm=1&amp;source=images&amp;cd=&amp;cad=rja&amp;uact=8&amp;docid=--AdOBqTUL2t9M&amp;tbnid=saB6uZNIvTXkZM:&amp;ved=0CAUQjRw&amp;url=http://www.blogsoestado.com/leopoldovaz/category/raizes/&amp;ei=oUllU7CBJauH8gHRhYCACg&amp;bvm=bv.65788261,d.aWw&amp;psig=AFQjCNGE4PMBLSXk299sh4qGhDL9-6RDAQ&amp;ust=1399232081162158" TargetMode="External"/><Relationship Id="rId3" Type="http://schemas.openxmlformats.org/officeDocument/2006/relationships/image" Target="../media/image47.jpeg"/><Relationship Id="rId7" Type="http://schemas.openxmlformats.org/officeDocument/2006/relationships/image" Target="../media/image49.jpeg"/><Relationship Id="rId2" Type="http://schemas.openxmlformats.org/officeDocument/2006/relationships/hyperlink" Target="http://www.google.com.br/url?sa=i&amp;rct=j&amp;q=&amp;esrc=s&amp;frm=1&amp;source=images&amp;cd=&amp;cad=rja&amp;uact=8&amp;docid=3r1OZrRiJFQB7M&amp;tbnid=AwsiZrNuGLaLtM:&amp;ved=0CAUQjRw&amp;url=http://pegadasnaareia.wix.com/capoeira/apps/blog/month/2012/12/page/5&amp;ei=LUhlU6LBCqSR8AGXkIEg&amp;bvm=bv.65788261,d.aWw&amp;psig=AFQjCNGE4PMBLSXk299sh4qGhDL9-6RDAQ&amp;ust=1399232081162158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2.bp.blogspot.com/_VcRetvJqu_U/SuC3iV82sOI/AAAAAAAAGRY/HK1YOX14Jq0/s1600-h/untitledgdyjyue.bmp" TargetMode="External"/><Relationship Id="rId5" Type="http://schemas.openxmlformats.org/officeDocument/2006/relationships/image" Target="../media/image48.jpeg"/><Relationship Id="rId10" Type="http://schemas.openxmlformats.org/officeDocument/2006/relationships/image" Target="../media/image51.jpeg"/><Relationship Id="rId4" Type="http://schemas.openxmlformats.org/officeDocument/2006/relationships/hyperlink" Target="http://2.bp.blogspot.com/_VcRetvJqu_U/SunChFUe_jI/AAAAAAAAGTg/nRh_H_qyMug/s1600-h/Vila%20Pereira%20DEca%20tocadoras%20tambor_jpg.jpg" TargetMode="External"/><Relationship Id="rId9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www.google.com.br/url?sa=i&amp;rct=j&amp;q=&amp;esrc=s&amp;frm=1&amp;source=images&amp;cd=&amp;cad=rja&amp;uact=8&amp;docid=_IqBylPYt6aYPM&amp;tbnid=h4I2x9Hl1mC3wM:&amp;ved=0CAUQjRw&amp;url=http://capoeira-utilitaria-capoeiragem.blogspot.com/2010/02/savate-missao-militar-francesa-sao.html&amp;ei=GEdlU5u7DYHD8AGT64GYAg&amp;bvm=bv.65788261,d.aWw&amp;psig=AFQjCNGE4PMBLSXk299sh4qGhDL9-6RDAQ&amp;ust=1399232081162158" TargetMode="Externa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www.google.com.br/url?sa=i&amp;rct=j&amp;q=&amp;esrc=s&amp;frm=1&amp;source=images&amp;cd=&amp;cad=rja&amp;uact=8&amp;docid=0fdLSvvW47CD2M&amp;tbnid=Nh1X3CwSUe0dPM:&amp;ved=0CAUQjRw&amp;url=http://professorleiteiro.blogspot.com/2011/11/falsos-mestres-direito-de-resposta.html&amp;ei=7kVlU7L2F4qu8AGMk4DADQ&amp;bvm=bv.65788261,d.aWw&amp;psig=AFQjCNGE4PMBLSXk299sh4qGhDL9-6RDAQ&amp;ust=1399232081162158" TargetMode="Externa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PALESTRA SENADO 2014\imagesCAYNBNW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75016"/>
            <a:ext cx="2790309" cy="252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m 12" descr="http://2.bp.blogspot.com/-L6-iNRl85Hc/UfKMTerNdsI/AAAAAAAAE7Y/rczXNK1VxmA/s320/9969.jpg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33056"/>
            <a:ext cx="3456384" cy="238886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aixaDeTexto 5"/>
          <p:cNvSpPr txBox="1"/>
          <p:nvPr/>
        </p:nvSpPr>
        <p:spPr>
          <a:xfrm>
            <a:off x="971600" y="332656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/>
              <a:t>A CAPOEIRA É UM BEM PÚBLICO!</a:t>
            </a:r>
            <a:endParaRPr lang="pt-BR" sz="3200" dirty="0"/>
          </a:p>
        </p:txBody>
      </p:sp>
      <p:pic>
        <p:nvPicPr>
          <p:cNvPr id="7" name="Picture 5" descr="Foto: Caco Argemi, Divulgaçã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33056"/>
            <a:ext cx="2790309" cy="23888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Lula - foto oficial05012007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7635"/>
            <a:ext cx="2304256" cy="26197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2749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95536" y="1412776"/>
            <a:ext cx="83529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00B050"/>
                </a:solidFill>
              </a:rPr>
              <a:t>AUDIÊNCIA </a:t>
            </a:r>
            <a:r>
              <a:rPr lang="pt-BR" sz="3600" dirty="0" smtClean="0">
                <a:solidFill>
                  <a:srgbClr val="00B050"/>
                </a:solidFill>
              </a:rPr>
              <a:t>PÚBLICA</a:t>
            </a:r>
          </a:p>
          <a:p>
            <a:pPr algn="ctr"/>
            <a:r>
              <a:rPr lang="pt-BR" sz="3600" dirty="0">
                <a:solidFill>
                  <a:srgbClr val="00B050"/>
                </a:solidFill>
              </a:rPr>
              <a:t/>
            </a:r>
            <a:br>
              <a:rPr lang="pt-BR" sz="3600" dirty="0">
                <a:solidFill>
                  <a:srgbClr val="00B050"/>
                </a:solidFill>
              </a:rPr>
            </a:br>
            <a:r>
              <a:rPr lang="pt-BR" sz="3600" dirty="0">
                <a:solidFill>
                  <a:srgbClr val="0070C0"/>
                </a:solidFill>
              </a:rPr>
              <a:t>SENADO </a:t>
            </a:r>
            <a:r>
              <a:rPr lang="pt-BR" sz="3600" dirty="0" smtClean="0">
                <a:solidFill>
                  <a:srgbClr val="0070C0"/>
                </a:solidFill>
              </a:rPr>
              <a:t>FEDERAL</a:t>
            </a:r>
          </a:p>
          <a:p>
            <a:pPr algn="ctr"/>
            <a:endParaRPr lang="pt-BR" sz="3600" dirty="0">
              <a:solidFill>
                <a:srgbClr val="0070C0"/>
              </a:solidFill>
            </a:endParaRPr>
          </a:p>
          <a:p>
            <a:pPr algn="ctr"/>
            <a:r>
              <a:rPr lang="pt-BR" sz="3600" dirty="0">
                <a:solidFill>
                  <a:srgbClr val="FFFF00"/>
                </a:solidFill>
              </a:rPr>
              <a:t>PROJETO DE LEI 31</a:t>
            </a:r>
          </a:p>
        </p:txBody>
      </p:sp>
    </p:spTree>
    <p:extLst>
      <p:ext uri="{BB962C8B-B14F-4D97-AF65-F5344CB8AC3E}">
        <p14:creationId xmlns="" xmlns:p14="http://schemas.microsoft.com/office/powerpoint/2010/main" val="2361966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20668" y="116632"/>
            <a:ext cx="9036496" cy="910952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18288" indent="0" algn="ctr">
              <a:lnSpc>
                <a:spcPct val="170000"/>
              </a:lnSpc>
              <a:buNone/>
            </a:pPr>
            <a:r>
              <a:rPr lang="pt-BR" b="1" dirty="0" smtClean="0">
                <a:solidFill>
                  <a:srgbClr val="FFFF00"/>
                </a:solidFill>
                <a:latin typeface="Arial Black" pitchFamily="34" charset="0"/>
              </a:rPr>
              <a:t>CONFEDERAÇÃO BRASILEIRA DE CAPOEIR</a:t>
            </a:r>
            <a:r>
              <a:rPr lang="pt-BR" b="1" dirty="0" smtClean="0">
                <a:solidFill>
                  <a:srgbClr val="FFFF00"/>
                </a:solidFill>
              </a:rPr>
              <a:t>A</a:t>
            </a:r>
            <a:endParaRPr lang="pt-BR" b="1" dirty="0">
              <a:solidFill>
                <a:srgbClr val="FFFF00"/>
              </a:solidFill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589" y="2762321"/>
            <a:ext cx="1712251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Bandeira CB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952" y="764704"/>
            <a:ext cx="2719527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69160"/>
            <a:ext cx="3960441" cy="64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096" y="4869160"/>
            <a:ext cx="4392488" cy="64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21" descr="http://t2.gstatic.com/images?q=tbn:ANd9GcTzJaXEHTVSyiGmTV60x8Qb9_W7NdGCE7r9EFXUXW253QD89ycGeQ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807" y="5763177"/>
            <a:ext cx="3056217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83782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39" y="50211"/>
            <a:ext cx="864096" cy="139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253530" y="3956311"/>
            <a:ext cx="53362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DIRETORIA – PRESIDENCIA CBC </a:t>
            </a:r>
          </a:p>
          <a:p>
            <a:r>
              <a:rPr lang="pt-BR" dirty="0" smtClean="0"/>
              <a:t>SECRETARIA EXECUTIVA</a:t>
            </a:r>
          </a:p>
          <a:p>
            <a:r>
              <a:rPr lang="pt-BR" dirty="0" smtClean="0"/>
              <a:t>CONSELHO SUPERIOR (CONSULTIVO)</a:t>
            </a:r>
          </a:p>
          <a:p>
            <a:r>
              <a:rPr lang="pt-BR" dirty="0" smtClean="0"/>
              <a:t>ASSEMBLÉIA GERAL</a:t>
            </a:r>
          </a:p>
          <a:p>
            <a:r>
              <a:rPr lang="en-US" dirty="0" smtClean="0"/>
              <a:t>CONSELHO FISCAL (FISCALIZADOR)</a:t>
            </a:r>
            <a:endParaRPr lang="pt-BR" dirty="0" smtClean="0"/>
          </a:p>
          <a:p>
            <a:r>
              <a:rPr lang="en-US" dirty="0" smtClean="0"/>
              <a:t>STJDD</a:t>
            </a:r>
            <a:endParaRPr lang="pt-BR" dirty="0" smtClean="0"/>
          </a:p>
          <a:p>
            <a:r>
              <a:rPr lang="en-US" dirty="0" smtClean="0"/>
              <a:t>TJDD</a:t>
            </a:r>
            <a:endParaRPr lang="pt-BR" dirty="0" smtClean="0"/>
          </a:p>
          <a:p>
            <a:r>
              <a:rPr lang="en-US" dirty="0" smtClean="0"/>
              <a:t>JJDD</a:t>
            </a:r>
            <a:endParaRPr lang="en-US" dirty="0"/>
          </a:p>
        </p:txBody>
      </p:sp>
      <p:sp>
        <p:nvSpPr>
          <p:cNvPr id="8" name="Oval 15"/>
          <p:cNvSpPr>
            <a:spLocks noChangeArrowheads="1"/>
          </p:cNvSpPr>
          <p:nvPr/>
        </p:nvSpPr>
        <p:spPr bwMode="auto">
          <a:xfrm>
            <a:off x="1542933" y="306363"/>
            <a:ext cx="3382236" cy="6477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t-BR" sz="800" dirty="0">
              <a:latin typeface="Arial" charset="0"/>
              <a:cs typeface="Times New Roman" pitchFamily="18" charset="0"/>
            </a:endParaRPr>
          </a:p>
          <a:p>
            <a:r>
              <a:rPr lang="pt-BR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CONFEDERAÇÃO</a:t>
            </a:r>
            <a:endParaRPr lang="pt-BR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" name="Oval 12"/>
          <p:cNvSpPr>
            <a:spLocks noChangeArrowheads="1"/>
          </p:cNvSpPr>
          <p:nvPr/>
        </p:nvSpPr>
        <p:spPr bwMode="auto">
          <a:xfrm>
            <a:off x="1432010" y="1191828"/>
            <a:ext cx="1908175" cy="503237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t-BR" sz="800" dirty="0">
              <a:latin typeface="Arial" charset="0"/>
              <a:cs typeface="Times New Roman" pitchFamily="18" charset="0"/>
            </a:endParaRPr>
          </a:p>
          <a:p>
            <a:pPr algn="ctr"/>
            <a:r>
              <a:rPr lang="pt-BR" sz="14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FILIADO</a:t>
            </a:r>
            <a:endParaRPr lang="pt-BR" sz="14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auto">
          <a:xfrm>
            <a:off x="3138184" y="1191828"/>
            <a:ext cx="1944687" cy="503237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t-BR" sz="800" dirty="0">
              <a:solidFill>
                <a:srgbClr val="000000"/>
              </a:solidFill>
              <a:latin typeface="Arial" charset="0"/>
              <a:cs typeface="Times New Roman" pitchFamily="18" charset="0"/>
            </a:endParaRPr>
          </a:p>
          <a:p>
            <a:pPr algn="ctr"/>
            <a:r>
              <a:rPr lang="pt-BR" sz="14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VINCULADO</a:t>
            </a:r>
            <a:endParaRPr lang="pt-BR" sz="14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" name="Oval 388"/>
          <p:cNvSpPr>
            <a:spLocks noChangeArrowheads="1"/>
          </p:cNvSpPr>
          <p:nvPr/>
        </p:nvSpPr>
        <p:spPr bwMode="auto">
          <a:xfrm>
            <a:off x="6871911" y="1191827"/>
            <a:ext cx="1835696" cy="503237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t-BR" sz="800" dirty="0">
              <a:latin typeface="Arial" charset="0"/>
              <a:cs typeface="Times New Roman" pitchFamily="18" charset="0"/>
            </a:endParaRPr>
          </a:p>
          <a:p>
            <a:pPr algn="ctr"/>
            <a:r>
              <a:rPr lang="pt-BR" sz="14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MERITÓRIO</a:t>
            </a:r>
            <a:endParaRPr lang="pt-BR" sz="14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174939" y="2829455"/>
            <a:ext cx="3059112" cy="323850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pt-BR" sz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EDUCAÇÃO</a:t>
            </a: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>
            <a:off x="6107322" y="2829455"/>
            <a:ext cx="2849432" cy="303199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pt-BR" sz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MINISTÉRIO </a:t>
            </a:r>
            <a:r>
              <a:rPr lang="pt-BR" sz="1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DA CULTURA</a:t>
            </a: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300351" y="3349292"/>
            <a:ext cx="2808288" cy="386457"/>
          </a:xfrm>
          <a:prstGeom prst="flowChartTerminator">
            <a:avLst/>
          </a:prstGeom>
          <a:gradFill rotWithShape="0">
            <a:gsLst>
              <a:gs pos="0">
                <a:srgbClr val="0000FF"/>
              </a:gs>
              <a:gs pos="50000">
                <a:srgbClr val="000076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CRIAÇÃO NACIONAL</a:t>
            </a: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5" name="Rectangle 293"/>
          <p:cNvSpPr>
            <a:spLocks noChangeArrowheads="1"/>
          </p:cNvSpPr>
          <p:nvPr/>
        </p:nvSpPr>
        <p:spPr bwMode="auto">
          <a:xfrm>
            <a:off x="109891" y="3735749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pt-BR">
              <a:latin typeface="Arial" charset="0"/>
            </a:endParaRPr>
          </a:p>
        </p:txBody>
      </p:sp>
      <p:sp>
        <p:nvSpPr>
          <p:cNvPr id="16" name="AutoShape 8"/>
          <p:cNvSpPr>
            <a:spLocks noChangeArrowheads="1"/>
          </p:cNvSpPr>
          <p:nvPr/>
        </p:nvSpPr>
        <p:spPr bwMode="auto">
          <a:xfrm>
            <a:off x="6107322" y="3464504"/>
            <a:ext cx="2627312" cy="356268"/>
          </a:xfrm>
          <a:prstGeom prst="flowChartTerminator">
            <a:avLst/>
          </a:prstGeom>
          <a:gradFill rotWithShape="0">
            <a:gsLst>
              <a:gs pos="0">
                <a:srgbClr val="0000FF"/>
              </a:gs>
              <a:gs pos="50000">
                <a:srgbClr val="000076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IDENTIDADE CULTURAL</a:t>
            </a: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auto">
          <a:xfrm>
            <a:off x="5652120" y="157296"/>
            <a:ext cx="3275384" cy="827904"/>
          </a:xfrm>
          <a:prstGeom prst="flowChartTerminator">
            <a:avLst/>
          </a:prstGeom>
          <a:gradFill rotWithShape="0">
            <a:gsLst>
              <a:gs pos="0">
                <a:srgbClr val="0000FF"/>
              </a:gs>
              <a:gs pos="50000">
                <a:srgbClr val="000076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Federações, Ligas, Grupos, Escolas, </a:t>
            </a:r>
            <a:r>
              <a:rPr lang="pt-BR" sz="1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Assoiciações</a:t>
            </a:r>
            <a:r>
              <a:rPr lang="pt-BR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 e Profissionais</a:t>
            </a:r>
            <a:endParaRPr lang="pt-B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8" name="Oval 388"/>
          <p:cNvSpPr>
            <a:spLocks noChangeArrowheads="1"/>
          </p:cNvSpPr>
          <p:nvPr/>
        </p:nvSpPr>
        <p:spPr bwMode="auto">
          <a:xfrm>
            <a:off x="4877214" y="1191828"/>
            <a:ext cx="2267668" cy="503237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t-BR" sz="800" dirty="0">
              <a:latin typeface="Arial" charset="0"/>
              <a:cs typeface="Times New Roman" pitchFamily="18" charset="0"/>
            </a:endParaRPr>
          </a:p>
          <a:p>
            <a:pPr algn="ctr"/>
            <a:r>
              <a:rPr lang="pt-BR" sz="14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RECONHECIDO</a:t>
            </a:r>
            <a:endParaRPr lang="pt-BR" sz="14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Oval 388"/>
          <p:cNvSpPr>
            <a:spLocks noChangeArrowheads="1"/>
          </p:cNvSpPr>
          <p:nvPr/>
        </p:nvSpPr>
        <p:spPr bwMode="auto">
          <a:xfrm>
            <a:off x="3168731" y="1836923"/>
            <a:ext cx="3072654" cy="1059653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pt-BR" sz="14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CONTRIBUINTES, PATROCINADORES E EVENTUAIS, </a:t>
            </a:r>
            <a:endParaRPr lang="pt-BR" sz="1400" b="1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673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39752" y="692696"/>
            <a:ext cx="6804248" cy="1219572"/>
          </a:xfrm>
        </p:spPr>
        <p:txBody>
          <a:bodyPr>
            <a:normAutofit/>
          </a:bodyPr>
          <a:lstStyle/>
          <a:p>
            <a:r>
              <a:rPr lang="pt-BR" sz="3200" dirty="0" smtClean="0"/>
              <a:t>Representações nas Unidades Federativas</a:t>
            </a:r>
            <a:endParaRPr lang="pt-BR" sz="320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05299758"/>
              </p:ext>
            </p:extLst>
          </p:nvPr>
        </p:nvGraphicFramePr>
        <p:xfrm>
          <a:off x="395536" y="2564904"/>
          <a:ext cx="8616584" cy="1799010"/>
        </p:xfrm>
        <a:graphic>
          <a:graphicData uri="http://schemas.openxmlformats.org/drawingml/2006/table">
            <a:tbl>
              <a:tblPr/>
              <a:tblGrid>
                <a:gridCol w="915512"/>
                <a:gridCol w="882601"/>
                <a:gridCol w="746472"/>
                <a:gridCol w="746471"/>
                <a:gridCol w="881106"/>
                <a:gridCol w="1018731"/>
                <a:gridCol w="746472"/>
                <a:gridCol w="881105"/>
                <a:gridCol w="949919"/>
                <a:gridCol w="848195"/>
              </a:tblGrid>
              <a:tr h="6480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AC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AM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s-ES_tradn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</a:t>
                      </a:r>
                      <a:endParaRPr kumimoji="0" lang="es-ES_tradn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s-ES_tradn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AP</a:t>
                      </a:r>
                      <a:endParaRPr kumimoji="0" lang="es-ES_tradnl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PB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RR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pt-B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RS</a:t>
                      </a: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SC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MS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60000"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DF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Picture 5" descr="Brazil-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8" y="332656"/>
            <a:ext cx="2014989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3742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87824" y="2182505"/>
            <a:ext cx="615617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dirty="0"/>
              <a:t>FUNDAÇÃO – 486.000</a:t>
            </a:r>
          </a:p>
          <a:p>
            <a:pPr>
              <a:defRPr/>
            </a:pPr>
            <a:r>
              <a:rPr lang="pt-BR" dirty="0"/>
              <a:t>NÚCLEOS – 353.000</a:t>
            </a:r>
          </a:p>
          <a:p>
            <a:pPr>
              <a:defRPr/>
            </a:pPr>
            <a:r>
              <a:rPr lang="pt-BR" dirty="0"/>
              <a:t>ESCOLA – 1.040.000</a:t>
            </a:r>
          </a:p>
          <a:p>
            <a:pPr>
              <a:defRPr/>
            </a:pPr>
            <a:r>
              <a:rPr lang="pt-BR" dirty="0"/>
              <a:t>ACADEMIAS – 469.000</a:t>
            </a:r>
          </a:p>
          <a:p>
            <a:pPr>
              <a:defRPr/>
            </a:pPr>
            <a:r>
              <a:rPr lang="pt-BR" dirty="0"/>
              <a:t>INSTITUTO  - 514.000</a:t>
            </a:r>
          </a:p>
          <a:p>
            <a:pPr>
              <a:defRPr/>
            </a:pPr>
            <a:r>
              <a:rPr lang="pt-BR" dirty="0"/>
              <a:t>ASSOCIAÇÃO – 1.510.000</a:t>
            </a:r>
          </a:p>
          <a:p>
            <a:pPr>
              <a:defRPr/>
            </a:pPr>
            <a:r>
              <a:rPr lang="pt-BR" dirty="0"/>
              <a:t>GRUPO – 1.610.000</a:t>
            </a:r>
          </a:p>
          <a:p>
            <a:pPr>
              <a:defRPr/>
            </a:pPr>
            <a:r>
              <a:rPr lang="pt-BR" dirty="0"/>
              <a:t>CAPOEIRA – </a:t>
            </a:r>
            <a:r>
              <a:rPr lang="pt-BR" dirty="0" smtClean="0"/>
              <a:t>8.740.000</a:t>
            </a:r>
          </a:p>
          <a:p>
            <a:pPr>
              <a:defRPr/>
            </a:pPr>
            <a:r>
              <a:rPr lang="pt-BR" dirty="0" smtClean="0"/>
              <a:t>Instituída em + 165 </a:t>
            </a:r>
            <a:r>
              <a:rPr lang="pt-BR" dirty="0" err="1" smtClean="0"/>
              <a:t>paises</a:t>
            </a:r>
            <a:endParaRPr lang="pt-BR" dirty="0"/>
          </a:p>
          <a:p>
            <a:pPr>
              <a:defRPr/>
            </a:pPr>
            <a:r>
              <a:rPr lang="pt-BR" sz="1200" dirty="0"/>
              <a:t>(Pesquisa Internet)</a:t>
            </a:r>
          </a:p>
        </p:txBody>
      </p:sp>
      <p:pic>
        <p:nvPicPr>
          <p:cNvPr id="3" name="Picture 4" descr="planets1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9700"/>
            <a:ext cx="2376264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3809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1582341"/>
            <a:ext cx="85689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charset="0"/>
              </a:rPr>
              <a:t>Instituída em 1992;</a:t>
            </a:r>
          </a:p>
          <a:p>
            <a:pPr algn="just"/>
            <a:r>
              <a:rPr lang="pt-BR" sz="2400" dirty="0" smtClean="0">
                <a:latin typeface="Arial" charset="0"/>
              </a:rPr>
              <a:t>Preservação e manutenção dos elementos históricos e formadores da manifestação cultural de matriz africana, afrodescendente e de criação nacional, pela via da institucionalização e organização sistêmica de desportivo, a fim de criar, estruturar e implementar, em parceria com órgãos dos Estados, políticas com escopo de: preservação do patrimônio  cultural e dos bens imateriais da sociedade brasileira; inserção educacional</a:t>
            </a:r>
            <a:r>
              <a:rPr lang="pt-BR" sz="2400" dirty="0">
                <a:latin typeface="Arial" charset="0"/>
              </a:rPr>
              <a:t> </a:t>
            </a:r>
            <a:r>
              <a:rPr lang="pt-BR" sz="2400" dirty="0" smtClean="0">
                <a:latin typeface="Arial" charset="0"/>
              </a:rPr>
              <a:t>e social pela via desportiva; ações afirmativas no sentido da reparação e cidadania aos afrodescendentes.</a:t>
            </a:r>
            <a:endParaRPr lang="pt-BR" sz="2400" dirty="0"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19672" y="701057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/>
              <a:t>Objetivo</a:t>
            </a:r>
            <a:endParaRPr lang="pt-BR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96" y="146574"/>
            <a:ext cx="864096" cy="139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6851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87758" y="94633"/>
            <a:ext cx="5328592" cy="1037526"/>
          </a:xfrm>
        </p:spPr>
        <p:txBody>
          <a:bodyPr>
            <a:noAutofit/>
          </a:bodyPr>
          <a:lstStyle/>
          <a:p>
            <a:pPr algn="ctr"/>
            <a:r>
              <a:rPr lang="pt-BR" sz="3200" dirty="0" smtClean="0">
                <a:latin typeface="Arial" charset="0"/>
              </a:rPr>
              <a:t/>
            </a:r>
            <a:br>
              <a:rPr lang="pt-BR" sz="3200" dirty="0" smtClean="0">
                <a:latin typeface="Arial" charset="0"/>
              </a:rPr>
            </a:br>
            <a:r>
              <a:rPr lang="pt-BR" sz="3200" dirty="0">
                <a:latin typeface="Arial" charset="0"/>
              </a:rPr>
              <a:t/>
            </a:r>
            <a:br>
              <a:rPr lang="pt-BR" sz="3200" dirty="0">
                <a:latin typeface="Arial" charset="0"/>
              </a:rPr>
            </a:br>
            <a:r>
              <a:rPr lang="pt-BR" sz="3200" dirty="0" smtClean="0">
                <a:latin typeface="Arial" charset="0"/>
              </a:rPr>
              <a:t/>
            </a:r>
            <a:br>
              <a:rPr lang="pt-BR" sz="3200" dirty="0" smtClean="0">
                <a:latin typeface="Arial" charset="0"/>
              </a:rPr>
            </a:br>
            <a:r>
              <a:rPr lang="pt-BR" sz="3200" dirty="0">
                <a:latin typeface="Arial" charset="0"/>
              </a:rPr>
              <a:t/>
            </a:r>
            <a:br>
              <a:rPr lang="pt-BR" sz="3200" dirty="0">
                <a:latin typeface="Arial" charset="0"/>
              </a:rPr>
            </a:br>
            <a:r>
              <a:rPr lang="pt-BR" sz="3200" dirty="0" smtClean="0">
                <a:latin typeface="Arial" charset="0"/>
              </a:rPr>
              <a:t>Reconhecimento</a:t>
            </a:r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491275" y="3054444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Luta Brasileira em 1941 - Deliberação CND 071/53 - Ata  de Homologação Desportiva do CND -  26/12/72 , lavrada em 16/01/73.</a:t>
            </a:r>
          </a:p>
          <a:p>
            <a:pPr algn="just"/>
            <a:endParaRPr lang="pt-B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BR" sz="2400" dirty="0" smtClean="0">
                <a:latin typeface="Arial" pitchFamily="34" charset="0"/>
                <a:cs typeface="Arial" pitchFamily="34" charset="0"/>
              </a:rPr>
              <a:t>06/06/99 - Por força da circular COB nº 075/98, para atender diretrizes do Comitê Olímpico Brasileiro, pelo qual foi reconhecida e integrada em 20/02/95 (hoje), como entidade de representação e administração da capoeira.</a:t>
            </a:r>
          </a:p>
          <a:p>
            <a:pPr algn="just"/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56959" y="1484784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b="1" dirty="0" smtClean="0">
                <a:latin typeface="Arial" charset="0"/>
              </a:rPr>
              <a:t>Confederação Brasileira de Pugilismo, em  05/03/1933,  oficializada pelo  Decreto  Lei  Federal      nº 3.199/41, por constituição desde sua fundação o “ Departamento </a:t>
            </a:r>
            <a:r>
              <a:rPr lang="pt-BR" sz="2400" dirty="0" smtClean="0">
                <a:latin typeface="Arial" charset="0"/>
              </a:rPr>
              <a:t>Especial de </a:t>
            </a:r>
            <a:r>
              <a:rPr lang="pt-BR" sz="2400" dirty="0" err="1" smtClean="0">
                <a:latin typeface="Arial" charset="0"/>
              </a:rPr>
              <a:t>Capoeiragem</a:t>
            </a:r>
            <a:r>
              <a:rPr lang="pt-BR" sz="2400" dirty="0" smtClean="0">
                <a:latin typeface="Arial" charset="0"/>
              </a:rPr>
              <a:t>  -  (Luta Brasileira)”;</a:t>
            </a:r>
            <a:endParaRPr lang="pt-BR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9493"/>
            <a:ext cx="864096" cy="139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C:\PALESTRA SENADO 2014\imagesCAYNBNW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625" y="94633"/>
            <a:ext cx="1584176" cy="13375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0533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68865" y="1888557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latin typeface="Arial" charset="0"/>
              </a:rPr>
              <a:t>Desmembramento  das Federações Estaduais, para a fundação de entidade específica</a:t>
            </a:r>
            <a:r>
              <a:rPr lang="pt-BR" dirty="0" smtClean="0">
                <a:latin typeface="Arial" charset="0"/>
              </a:rPr>
              <a:t>.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68865" y="3284984"/>
            <a:ext cx="82637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latin typeface="Arial" charset="0"/>
              </a:rPr>
              <a:t>Criação da CBC. Em 23/10/1992. Estatuto e Regulamento Técnico-Desportivo. Reformas: em 27/03/1994, por força da Lei Federal 8.672/93; em 02/05/1988, por força da Lei Federal  nº 9.615/98 e do Decreto Federal 2.574/98, </a:t>
            </a:r>
            <a:endParaRPr lang="pt-BR" sz="2400" dirty="0">
              <a:latin typeface="Arial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864096" cy="139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5144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7592" y="188640"/>
            <a:ext cx="8229600" cy="648072"/>
          </a:xfrm>
        </p:spPr>
        <p:txBody>
          <a:bodyPr>
            <a:normAutofit/>
          </a:bodyPr>
          <a:lstStyle/>
          <a:p>
            <a:r>
              <a:rPr lang="pt-BR" sz="2800" dirty="0" smtClean="0"/>
              <a:t>Histórico</a:t>
            </a:r>
            <a:endParaRPr lang="pt-BR" sz="2800" dirty="0"/>
          </a:p>
        </p:txBody>
      </p:sp>
      <p:sp>
        <p:nvSpPr>
          <p:cNvPr id="3" name="Retângulo 2"/>
          <p:cNvSpPr/>
          <p:nvPr/>
        </p:nvSpPr>
        <p:spPr>
          <a:xfrm>
            <a:off x="295908" y="764704"/>
            <a:ext cx="87129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sz="2000" dirty="0"/>
              <a:t>A Capoeira é concebida institucionalmente em sua multidiversidade, </a:t>
            </a:r>
            <a:r>
              <a:rPr lang="pt-BR" sz="2000" dirty="0" smtClean="0"/>
              <a:t>transversalidade, diversidade </a:t>
            </a:r>
            <a:r>
              <a:rPr lang="pt-BR" sz="2000" dirty="0"/>
              <a:t>e, como tal, incorpora aspectos do desporto formal e não </a:t>
            </a:r>
            <a:r>
              <a:rPr lang="pt-BR" sz="2000" dirty="0" smtClean="0"/>
              <a:t>formal, bem como, patrimônio cultural material e imaterial, e ações afirmativas no sentido da </a:t>
            </a:r>
            <a:r>
              <a:rPr lang="pt-BR" sz="2000" dirty="0" err="1" smtClean="0"/>
              <a:t>afrodescendência</a:t>
            </a:r>
            <a:r>
              <a:rPr lang="pt-BR" sz="2000" dirty="0" smtClean="0"/>
              <a:t>, numa manifestação de movimentos e gestos culturais do movimento corporal.</a:t>
            </a:r>
            <a:endParaRPr lang="pt-BR" sz="2000" dirty="0"/>
          </a:p>
        </p:txBody>
      </p:sp>
      <p:pic>
        <p:nvPicPr>
          <p:cNvPr id="2050" name="Picture 2" descr="C:\PALESTRA SENADO 2014\images[4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275" y="2548628"/>
            <a:ext cx="2524125" cy="16347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PALESTRA SENADO 2014\imagesCA6SY48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16" y="4488425"/>
            <a:ext cx="2490961" cy="16561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PALESTRA SENADO 2014\imagesCA6WJFZ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817" y="2525111"/>
            <a:ext cx="2343150" cy="16582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PALESTRA SENADO 2014\imagesCALCI1X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440" y="4488425"/>
            <a:ext cx="2312527" cy="16561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PALESTRA SENADO 2014\imagesCABDC5PX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48628"/>
            <a:ext cx="2533650" cy="16347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PALESTRA SENADO 2014\imagesCAEQ4UH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275" y="4488425"/>
            <a:ext cx="2476500" cy="16561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6449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3699" y="0"/>
            <a:ext cx="8723542" cy="1772816"/>
          </a:xfrm>
        </p:spPr>
        <p:txBody>
          <a:bodyPr>
            <a:noAutofit/>
          </a:bodyPr>
          <a:lstStyle/>
          <a:p>
            <a:pPr algn="just"/>
            <a:r>
              <a:rPr lang="pt-BR" sz="2800" dirty="0" smtClean="0"/>
              <a:t>Antiguidade, Metodologia e Didática a prática universal de movimentos de destreza culturais corporais, acompanhado ou não de instrumentos musicais.</a:t>
            </a:r>
            <a:endParaRPr lang="pt-BR" sz="2800" dirty="0"/>
          </a:p>
        </p:txBody>
      </p:sp>
      <p:pic>
        <p:nvPicPr>
          <p:cNvPr id="3" name="Picture 3" descr="C:\PALESTRA SENADO 2014\imagesCA4PQ5C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3831265"/>
            <a:ext cx="2016224" cy="18454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PALESTRA SENADO 2014\imagesCAADJT6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013176"/>
            <a:ext cx="1818282" cy="17365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PALESTRA SENADO 2014\imagesCAFB3AZ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5" y="1772816"/>
            <a:ext cx="2026799" cy="1460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PALESTRA SENADO 2014\imagesCADNAA1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499" y="2756736"/>
            <a:ext cx="1799004" cy="15841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PALESTRA SENADO 2014\imagesCALBSOD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77" y="4985306"/>
            <a:ext cx="1695629" cy="11997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PALESTRA SENADO 2014\imagesCAQNHIN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959" y="1739447"/>
            <a:ext cx="1746625" cy="1460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061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72294" y="332656"/>
            <a:ext cx="7543800" cy="576064"/>
          </a:xfrm>
        </p:spPr>
        <p:txBody>
          <a:bodyPr>
            <a:noAutofit/>
          </a:bodyPr>
          <a:lstStyle/>
          <a:p>
            <a:r>
              <a:rPr lang="pt-BR" sz="3200" dirty="0" smtClean="0"/>
              <a:t>.</a:t>
            </a:r>
            <a:endParaRPr lang="pt-BR" sz="3200" dirty="0"/>
          </a:p>
        </p:txBody>
      </p:sp>
      <p:pic>
        <p:nvPicPr>
          <p:cNvPr id="4098" name="Picture 2" descr="C:\PALESTRA SENADO 2014\imagesCA2KGVE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908" y="4682284"/>
            <a:ext cx="1875092" cy="21757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PALESTRA SENADO 2014\imagesCAJI1CU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450" y="620688"/>
            <a:ext cx="1844402" cy="2552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t2.gstatic.com/images?q=tbn:ANd9GcSwI069p0POpxGntJXwv-vknKLPLSBzemZAZoFx39NAF__dyGWp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924" y="4682284"/>
            <a:ext cx="1679789" cy="21757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Joao Grande and Joao Pequen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237891"/>
            <a:ext cx="2857500" cy="21757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Pastinha's academ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252" y="1076907"/>
            <a:ext cx="3810000" cy="26005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Photo by Pierre Verg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8" y="232351"/>
            <a:ext cx="2381250" cy="2552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Mestre Pastinh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29000"/>
            <a:ext cx="1872208" cy="21757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1276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59" y="188640"/>
            <a:ext cx="7543800" cy="914400"/>
          </a:xfrm>
        </p:spPr>
        <p:txBody>
          <a:bodyPr/>
          <a:lstStyle/>
          <a:p>
            <a:r>
              <a:rPr lang="pt-BR" sz="3200" dirty="0" smtClean="0"/>
              <a:t>DR. JOÃO GRANDE</a:t>
            </a:r>
            <a:endParaRPr lang="pt-BR" sz="3200" dirty="0"/>
          </a:p>
        </p:txBody>
      </p:sp>
      <p:pic>
        <p:nvPicPr>
          <p:cNvPr id="5122" name="Picture 2" descr="http://www.capoeira.jex.com.br/includes/imagem.php?id_jornal=13170&amp;id_noticia=103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901" y="1526494"/>
            <a:ext cx="2520280" cy="30963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076056" y="2504798"/>
            <a:ext cx="4067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dirty="0"/>
              <a:t>Dr. João Grande em Manhattan. Jornal do Capoeira - www.capoeira.jex.com.br. Edição 71 - de 30/Abril a 06/Maio de 2006. Miltinho Astronauta</a:t>
            </a:r>
            <a:endParaRPr lang="pt-BR" dirty="0"/>
          </a:p>
        </p:txBody>
      </p:sp>
      <p:pic>
        <p:nvPicPr>
          <p:cNvPr id="5124" name="Picture 4" descr="Mestre Pastinha, Mestre João Grande">
            <a:hlinkClick r:id="rId4" tooltip="Mestre Pastinha, Mestre João Grande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526494"/>
            <a:ext cx="1745317" cy="13264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Mestre João Pequeno">
            <a:hlinkClick r:id="rId6" tooltip="Mestre João Pequeno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104962"/>
            <a:ext cx="1428750" cy="12580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Mestre Caiçara">
            <a:hlinkClick r:id="rId8" tooltip="Mestre Caiçara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62" y="4642730"/>
            <a:ext cx="1428750" cy="15225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Mestre Canjiquinha">
            <a:hlinkClick r:id="rId10" tooltip="Mestre Canjiquinha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282" y="4622839"/>
            <a:ext cx="1224136" cy="16144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www.capoeira-angola-bogota.info/wp-content/uploads/2009/02/375970_482585455099795_1810660156_n-300x21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622839"/>
            <a:ext cx="3984972" cy="19025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3888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543800" cy="914400"/>
          </a:xfrm>
        </p:spPr>
        <p:txBody>
          <a:bodyPr>
            <a:normAutofit/>
          </a:bodyPr>
          <a:lstStyle/>
          <a:p>
            <a:r>
              <a:rPr lang="pt-BR" sz="3200" dirty="0" smtClean="0"/>
              <a:t>RECONHECIMENTO DIDÁTICO</a:t>
            </a:r>
            <a:endParaRPr lang="pt-BR" sz="3200" dirty="0"/>
          </a:p>
        </p:txBody>
      </p:sp>
      <p:pic>
        <p:nvPicPr>
          <p:cNvPr id="4" name="Picture 8" descr="C:\PALESTRA SENADO 2014\imagesCA5L4R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1616623" cy="19474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PALESTRA SENADO 2014\imagesCAZYJ0V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81128"/>
            <a:ext cx="1800225" cy="18857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grupojussaracapoeira.no.comunidades.net/imagens/ttttttttttttttttt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440" y="3155294"/>
            <a:ext cx="2905125" cy="19335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1719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543800" cy="914400"/>
          </a:xfrm>
        </p:spPr>
        <p:txBody>
          <a:bodyPr>
            <a:normAutofit/>
          </a:bodyPr>
          <a:lstStyle/>
          <a:p>
            <a:r>
              <a:rPr lang="pt-BR" sz="3200" dirty="0" smtClean="0"/>
              <a:t>SEQUENCIA CAPOEIRA REGIONAL</a:t>
            </a:r>
            <a:endParaRPr lang="pt-BR" sz="3200" dirty="0"/>
          </a:p>
        </p:txBody>
      </p:sp>
      <p:pic>
        <p:nvPicPr>
          <p:cNvPr id="4100" name="Picture 4" descr="https://encrypted-tbn1.gstatic.com/images?q=tbn:ANd9GcRL0T9x6_E25BCUjx_k0h2PXKbY8RLXKYB-sgqqs7ttRNngxUY-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844824"/>
            <a:ext cx="5191125" cy="3743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4760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543800" cy="914400"/>
          </a:xfrm>
        </p:spPr>
        <p:txBody>
          <a:bodyPr>
            <a:noAutofit/>
          </a:bodyPr>
          <a:lstStyle/>
          <a:p>
            <a:r>
              <a:rPr lang="pt-BR" sz="3200" dirty="0" smtClean="0"/>
              <a:t>GINASTICA NACIONAL</a:t>
            </a:r>
            <a:br>
              <a:rPr lang="pt-BR" sz="3200" dirty="0" smtClean="0"/>
            </a:br>
            <a:r>
              <a:rPr lang="pt-BR" sz="3200" dirty="0" smtClean="0"/>
              <a:t>ANIBAL BULAMARQUE</a:t>
            </a:r>
            <a:endParaRPr lang="pt-BR" sz="3200" dirty="0"/>
          </a:p>
        </p:txBody>
      </p:sp>
      <p:pic>
        <p:nvPicPr>
          <p:cNvPr id="3074" name="Picture 2" descr="http://3.bp.blogspot.com/_VcRetvJqu_U/S3uxKn0XtmI/AAAAAAAAGzU/dSNzKOf1B4Q/s400/brulam.bmp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703" y="1561467"/>
            <a:ext cx="6120680" cy="50722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encrypted-tbn3.gstatic.com/images?q=tbn:ANd9GcQ74t6e7bCXqGCbuzCm8k0b2NcqXt-dRV2gdfmUJr0gHne0QWL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5858"/>
            <a:ext cx="1781175" cy="2571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7993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data:image/jpeg;base64,/9j/4AAQSkZJRgABAQAAAQABAAD/2wCEAAkGBxMTEhUUEhMVFhUXGSAUGBgYGSEcGBYdGBwaHx8hGhggHCogHiYlHRgWIjEhJTUrLi4vGB8zRDMsNygtLisBCgoKBQUFDgUFDisZExkrKysrKysrKysrKysrKysrKysrKysrKysrKysrKysrKysrKysrKysrKysrKysrKysrK//AABEIAMsA+QMBIgACEQEDEQH/xAAcAAEAAgMBAQEAAAAAAAAAAAAABgcEBQgDAgH/xAA+EAACAQMCBAQEBAMHAwUBAAABAgMABBESIQUGEzEHIkFRFDJhcSNCgZEIUmIVM0NygqGxFySSU1RjwfEW/8QAFAEBAAAAAAAAAAAAAAAAAAAAAP/EABQRAQAAAAAAAAAAAAAAAAAAAAD/2gAMAwEAAhEDEQA/ALxpSlApSlApSlApSlApSlApSlApSlApSq95p8XLOxu2tZI5X0Aa3j0nSx304LDsNO+fXHpQWFSqs4h468OQN0o7iVh8vlCq3+otkft6VMuReaV4laLcrG0eWZCrb4Kn0bADDGNx65HcGgkNKUoFKUoFKUoFKUoFKUoFKUoFKUoFKUoFKUoFKUJoFKqHjfjvbxTtHBbtPGpKmXqBQxHqg0nIz6nG29SLljxWsb0pHGJRcP2gKeYkAlsPnRgBSckjI9M7UE8r5dgASSABuSewA9zUTm54AD6bWfIAcEmPToLFS76JGaNVKPq1AEaTtkEBZ2nxTYuI1eN8uyXJ1FyuMBIATHEqsezanGBnfeg0/H/Gbhtu5RDJcMpAJhAKfXDlgDj6Z7/fHpwrxl4VKPPK8J9pYz/ymof71VPi/wAlQWPSkt43RHYp3yu2dmy2oMNsEZDA58pU660oOz+Fcx2dztb3UMp76UkUsPuucjse9Z11dJEheR1RFGWZiFUAepJ2FcTJAxIAViW+UAHLfYevY/tWXJNczlIWaaUrlY4yWcqT3CJvj5RkD2+lBcXiR4zKyGDhjNlhh7jBUge0QIzkjPmOCPTfcVfyVZT3N/EI4BdPq6jpJujLnzGRj2G/zH1I7k4Mp5M8HL26KvcqbaDOTr/vWH9Mf5fu2PfBq7bDhvD+B2buMRRgDqSNvJKRnGTjLHJOFGwycAUGVZ8icNjOUsbfOQQTGGII7YLA4/St/DEqKFRQqjYADAA+gHaqx/66cN6mjRc6O3U0Lp9d8a9WO3pnc7e9icG4tDdQrNbyCSN+zD6dwQdwR7HegzaUpQaDnjmdOHWj3LoZNJCqgONTMcAasHA7nOD27VR1z468RaQMkduiA/JpY6h/UxbP6jFXJ4rWay8Ju0Yn5Ay4xkurKUUZG+pwq4G5zgb1ypFw2QzrbspjkZxERICpRmIHmGNQxn2z9KDsngXE1ubeG4QELKiyAHuNQzg/btWdWn5RsYILOGG2l60Ua6VfWH1evzDb12A2AwO1bigUrU80cwwWFu9xcNhVGwHzOx7Ko9ST+25OACa5ju/E/ijzvMt3ImptQRT+GmOwVDkYAwN+/rkk0HWVfjMAMnYDeufOEePd0iFbi2imb8rqxj/8lwwP6aajnPfind8Sj6JVIYNWoohJL4+UOxPmA74AAzg42GA6X4RxuC61m3lSVY20MyHUurAbAYbHAZdxkb47g1sKh/hLwRLXhduFHmlQXDn1LSgNv9l0r/pqYUClKUClKUClKUClKUHGnN3B3tLyeB0K6ZG05GAyajpZR7EYIxX7yYueIWezH/uItlzn+8Xtgg/sRV+czclW99c8QNyqCUCMwSFyOmskQUM2GA09SJwFIO4bvq2qnj3BLrh3FImgTpvGsUoLtGkIbTpOqUFY9DtHIMtoLZIxnuF33NzH1lkV/wATS0gOkMUUMiNJ3AKeZRIuxZVU7SRHGJw5um8tsNa6EWZAoEgEZIAAUYyIgGTyjLwsi5LaQIjZc0FTDcXVzZpcLI0L9C4jkS4ScquqREY9NlMcLdXfyLurFQhkfEbqO3QSIpb4ZUhjAJiIE7LGYdfomdDRuCy5iYavLkhg+MXRbhk2sDqL0tLMS4DF9WhCPzBCcOw3V2Gfmxz9w6+kglSaJtMiEMrYBwR2OCCK6ntOUHmfN65eAKEW3YKS+DGwNwyAI+JEYrGBpXUfQ4H7zf4a2F+CXiEUx360QCuT/UMYb9d9u4oIDyV45ZYR8SRVXTtPGp7j+eMZ2I9V9R232nI8V+D7H4webYfhy/7jp+X9cVU/EfAriCE9KSCVfQ6ijHc/lIwNsHv6+tYv/RDimCcQbenU3P1Hlx++KCdcw+O9qmpbOF5m9HfyR/t85x9hVXcU5g4hx26hgZgSzaY4x5YkzkliN84XPm3OBUg4H4GX8u9w8VsM4wT1Hxvk4U6fbbPr6VZPKfg/a2N1FcpPO7x5IDaQpLKV3wuezHbPtQQsfw/Tf+9j7f8ApHv/AOX+9WT4XcrXHDbaS3nkjkHVZ4imdkYDuCowcgnAz83eplSgV8SyBVLMQAASSewA7k191ouZgZTDagErO342PSGManB+khCRH6Smg0PCcyyR3d1IwnYCSKI7R2ccvU0BlwMGWNCru2SHGBjYV783cpWPEYlkm1JJjKTxgCZNAJK7DLbhzpIODqxg15c1wSXaPbRLqMUYkuAW88gIUi11oVCmVVbUc+UGNsedSN9wziUdxEJrSVnifGGGGAAUliNXmBOykHcMoyu7EhEuTZ762SSS6ijkdxrdIAitIyuwMuQ/TLMrREkhAV0HJ0kCbcH45Dc6xG2JIzplibaWI77OnpnBwwyDjIJFa+64erogTR0kHUjPl6QBB2B0kaQpZMDAMc7Y+UVSPjpe6LqG3SVi8UZEmCM/iYK6mA1FjGEzq22BAGo5DXeNPNrXl88SSaraA6ECnyswHnb6nVlQfYbdzmUeFfhVa3dl8TeCbVIWCKDoCqNgw2yxJyQe3bY1VvKPB1u7yG3eRYkdsM5IGANzgnbJAwB7kd67EsLRIYkijGEjURoPZVAAH7AUFZ3HgTw4/LJdL9nU/wDMdS6+5D4fM8DyWsZaABUwNIIUAKHUYDgaRgNkDfbepLSgUpSgUpSgUpSgUpSgUpSgifN5W3ngvWjaRMGzmCgHQk5UrIR3IWRVUj0ErEexy0jdL2EhWEbwvC+d8PGyPFkk/wApuTq9ds7isvm7T8Dd68aehJnV2xobvnaovxQskEEobWYOlcszsWZI4lUTFGKtqaWISLoyA3mYHUGBCb3NnHIjI6KyuCrAjZgwwQfuCagVrZKbaW0nPTa112cTKpcvA0QMbOgHm1IAuB8zRnBV8abEqK8yRlLy3kWIus6vbTFfm0orSx/XPlmA3H94fzBMBsOUeJme2QyEGZAIp8EEdRVXUQRthgQ6kd1dT61uqg3LLlLtSdmnQo0Svqx0suJtOACramQyYyS0QKoxdVnNApSlApSlApSlBjcSv44ImllbSiDJPc/YAbknsANyTiovbSTp1bh9LTT6enF5gELl1gQnSSU0sGfGyusjAEHbF5/4rZQ3MAvmGDG/RR89MyEoNRIBCsF2V2xp1sfesrgxhkcztKjw2ZYiVmUjqyIGkYSAkBFSTGM4DO4GFRAA39tALaF3YhnwZpnA09RwvmbGTjZQACThVUZ2qvbThMtqLVbNliuRYdSRVXPxbW5gyjxnscOw1DDnWdxpIrJ5q8SrCX/s4LqEmUtDK8iMYFXSQVMmy4c4TqDUoBLegzuOVLqG8uTcwY0RRsg0lWUPcGNnXykgMghTOklT1CwJ1HAfFrzLYwDT1l6enqRRqDrQHJEYj0hwcKAsftqUDEZxzbzpxw3t7PclSvUbyqe6qoCqD9Qqrn612PpGc437Z9dv/wBP71GuMXPC+HHrzra27uS2oRqJZCNyRpXWx8253+b60HKM3BLlV1tbzKm/mMbBfL33IxtkZ+9brlXxBv7DAhnJjH+FJ5o/0B3X/Tipb4m+LjXqfD2QeKBgRKzYDy5yNOxOFI7+pzjsN9f4b+FU9+VmuA0NpsdR2eYe0YPYf1nbfbO+Av7kfmZeI2cdysbR6sqVbfzLsdJ9RnODt27Vv6wuC8LitYI4IRpjjXSozk/qfUk5P61m0ClKUClKUClKxuJXXSikk0ltCM+kd20gnA+9Bk0rULxlYYFkvHSIlzH2KhjrYLpUknLAAgb96zeH8RinBMMiuFOltJ3U4Bww7qcEHB9xQZVKUoI1zRzrw6zPSvJ1VnXePSzkqdvMqqcA59cZ3qkrfnRHuG4euiaxkk6FvL0WaaFJXyNCk63YZXGrJ1Ro+CRg3FzF4ZcNvJJJZoCJpBgyI7KwOMBgudGRt3B7eta3gPg7w61mjmUzyPG4kQySDAZSCuyKucEZx++RtQWFWm5tv7SC3aW9ZViUggnOrWPl6ePNq9tO43PvW5rGvLKGbAljjk0NqAdQ2lsEZAI2OGO/saDlTlXnR+H8Qlu44i4k1qySsdZSRw+8m51ZVfMc5396v3knxPsuIFY1JhnIz0pMbkYyEfs/ftscAnG1STjPL1rdAi5t4pfKVyygsAwIOl/mXYncEEVicD5MsLRtdtaxxuBp14y4H+ZiT9/eg31KUoFKUoFKw/7Vh6gj6i62ZowAc+dVDFCewbSdWg7kAnGAazKCs/Ejw1m4peJIblYoEi0AEF216iSQmwAI05OSTprfcH8PLSLh39nyKZY2IeQlmUvJsdQw2VGVGFB7DfO5MurxS6jIJDqQO5DDA+5oINB4N8IUkm3d84wGlkwuPbSwO/1zUp5d5btbFDHaQrEpOWwSSx/qZiWOMnua21KCF+LV5excPleywCATK+orJGmN2j+o33yCO4zXL8/EJbh0FzcSuoOnVIzSdNSdyATn64Heu0ZYlZSrAMrAqQRkEHYgj12qv+KeDHC5mLBJYc+kT4X7gMGA/wCPpQRrkrwSgVkuLq4S5j2dEiH4UmdwWfPmUj0GM+5GxudVAAAGANgB2FQrkbw8Thk0jQXU7wuoHRfTgN6sSAATgADAGBnv6TagUpSgUpSgUpSgUpSg0POz4tCQ2kiWAhtvKfiIsHfbbvvtWHfTJamZg8892YVLFY9bBFMnT8gCxourq98E+bc4yJURWBxPg0FxjrxI+AQCRuAe4z3wdsjscD2oI5/bUk3k6sKwmzhuJJCmo/j9VfKM6W1aBjbbGMNqGnE5VjhgFwxtY7aUPCoSGPBZpYIW0lEPmAlaQYJ0qFJyPMxmdpw+KNEjjjVVRVRBj5VT5Rk77V7SwqwIZQQe4IznG4z9jQRXh/MtxM9vGsUYaaO5kbUcdMQTJGhZQxOSH8yZOG2zsa9JeY5RapJhFmYnCaHdWUy9NHOk5RWGl8tsASPQkbU8t2mkqLeNAVeM6BoIWXGsArgrq0jJGDtXzxDlq2mOXRx5BERHLJECi50hljdQ2nUxXOdOTjFBlcTvjGEVFDySEpGrNpUkKzeZtLFRhTuAfsai8PF5omuciPqzXqwR6FeRMi1iY5VcMSFjkH5QCBkgZNSq+4ZFMgjlQSKCCA25BXsQTvn696xbbly2jVkSIBWkE+AThZAFGpd/KfKCSMZJJ7k5DGu+Ovb2cc1zGFlbpoUB2EkrBQCV14GW3xqx/V6439tXUcZkuY4YkWTeXL6BEApJZSNSkksATsNOTjsd7Nw+Noui66o8BdLEn5cY3JySCAc98jNeU3CImXQ3UK51YMsm+CDg+fcZA8p2xkYwSKDVXnMjiZFjiRoWn+FMjSYJZUZ3MahWDBNDqQSp1Iwxtk5CceLTW6LHgXEUsq6/mHSMenIGQAwkzvuNhjO1fE3LUYngkiQKqSvM41vp1SRyKSsWrRljISTj1PuayuH8t2kDI0NvGjRhlQqMFQ+NQ+xwP2oMBeZXZbcpCNU11LaFS5wvQNwC2rT6/D5xj82PrWPNzNMkE7ssLSRPIqBGbTMIUDPpAVmGly0bZ2BU9u1bqPgUClSqEaZWnXDNgSSK6uQM4GRI+w2y2e+9ef8A/O24KGNDEUjMK9JiiqhIYroB09wDnGaD6hsIZ+jcvGvUwkwPswR1H3ws0gGf5s+gx78Q4mkJTqHSrkqHJ2DAFgD67qrnP9OPUV8XVm4iEcD6DqXzMSxVQwLBc9zpBUZ2Gc74wcm+s45o2ilRXjcaWVhkEfUUEduOZZ1jkk6EQSGL4iXVKQQpDsqoOnu2hcktpAJxv3rWcUP4XEdJKmW8t4UI8pBmSyXI8uxDSFsnP29KlV1wG2kcPJBGzAKMkeiHUoI7EK24B7GvROEQCR5emuuQhnJ3yU0aTg7Ajpx7j+Qe1BrDxFILlYF1OZXUOWmZzHqSVlJQ5CAmLSPl1FtsnNZ3HONR2wj1bvK/TjQd2IUsf2VWP12AySAfm75et5CxZWBZ1lOl2UGRNOlyobSWGhMMRnyD2rKv+HxzadYOpDrRlJDIxUrlWG48rMPYgmgwRxsx2TXV3EYjHG0kkYOogJn5c4zqABAbB8wBAOcfFvx53jkkS2kcIFK6GU9XV3CE4DaRgllyDnALMCBtJrNXiaKQdRGUowbfWpGCG98iseLg8Yj6WqUpkEZlfUunGNMmrXtgeuaDX3HMwCa0i6gWOSV9DrhBC2kjzYOrOrYgYKEHBr0g5kSSfpRI0gD9NmUg6Do15Ze6rggZbGTsAds/J5biMy6okaFE8qsSx6hk1kspGDuA2oknUc7EZObJwWIvI4Dq0oxIUkZNZ0hQTpYeYKAAw32HsMBhWfMYlMbpE3wzq7Gd8oF0AHJVlxp7jUSM7EBlywyeAccS662gYEMphJ1KwYhVbIIPs47/AO9ez8GgMCW+jEUejQoJXT0WVkwQQdiin9K9vgU6Zj82ls587ajk/wA+rV9O+wAHbagyaVjraAHIZ/nMhGokEkYxv+UeijbasigUpSgUpSgUpSgUpSgUpSgUpSgUpSgUpSgUpSgUpSgUpSgUpSgUpUU474icOtJhBPcAP+bSC4Qj0fTkqfvQSulfEMqsoZSGVgGBByCDuCCO4I9a+6BShrSJzdYlxGLuDWziMLrGSzKGAA9cgjHuTjvtQbulKUClKUClKUClKUChNKqT+Iy6nSzgWNwsMkhSUZ8zkDUg/wAvlcn66aC2Iplb5WB+xzX3XJfhbxye2v4hDKkfXIgcyDKYZh3GRvkAA+mT9a60oFKUoFKUoFKUoFKUoFKUoFKUoFKUoFVv4l+FUfEXE8LrBcAYY6crNj5dWCMEdtW+2B6CpnxjmWztTi5uYYmxkK7gMR7hc5Paojf+M3CY86ZZJSAT5I23IxsCwAyc/bY79shUHE+b+M8MROHM/wAP0F20qpZ1Y6gepuCBkgFceoOSDWJD4s8YVQovDgerRxs36syEn9auN+e+Xr7Q1wYGf5F+Igyy5P8AMUIAyc5ziv3mjiHLtmuuWCykZuyRRRSSNn1wBsO+5IFBXMnjbdSWU8E0MTyyKY1kx5Qr7NriOQxwTj07ZBwc1g9y5cyF2MhbWXJJYsTnUW75zvmpFztwoIY7uOPpQXhklhjI3jRXwBt5dwVOB2DAexMYoO0eW5ke1gaKXrJ01Ak28+BjJAAAORuPStlXKvhf4gScNnxIXe1faSPOdG/zoPQj1H5h9QCOnuD8UhuoUnt3EkbjKsP+CO4IOxB3BFBmUpSgUpSgUpWt43xPoqmNJeRumgY4GcFmOM5bSiu2kbnTjbOQGNx/ikiAxQLiRtKiVsdOIyMFBI7uRkEIBuSoJXVmopx3k+zmUpO+tjqjlkLF3iMhhbIZ86CGMJAO+iUjcAVm8Ms5I9avKJJJSTNIylGcuQupdIYLhcRBckYSA/5tvf3biSDG5k1R6dk6kkas4YP3wyxuvtiUH8uCES8MfDO0gijuJ4We6DMT1hjpkEgfhaimcAEHfuCD2qz6hEnGZ7aO9aG1STpMZzqkMbOHjVl0qEfW2dSndclds+kO8OOD8YnumuL2e9tw+mYDymKQBhlGjZ8ocYA8uwDbjsQuilKUClKUClKjPHecooWkihje5nQZMceAFOAcPI3lU4307tgE4oJHLKqqWYhVUZJJwAB3JJ7CtbwnmS0uWdLe5ilZPmCMCR+3cfUbd/aqJ8WPESa6t47RreS2kEjm4XVlG6TsgVHBxIoYNq2wGQDfGarHhc8qSo0BcS5wnTLByW2wpUht8423OaDtmleNkjiNBIwdwoDMF0hiBudOTjJ3xXtQKUrxvbpYo3kc4RFLsfYKCT/sKDWc0c0WthF1bqUIDnSvd5CPRFG57jfsMjJFc+86+MF5dsyW7G2tyNOlcdRgf5n7j7Lj9ak3PHLL8UnFzJO8QKKEiMYKwIwVlJfWAwZGkkZhkKYpl1NoAMD5n8PLi2DPGetCsfWLYEbouVU9SIsSpDkrgEnKntQaDgVglzPpmuY4FILNLJkj9huxJP8Ayakdxa8BjwvX4hOexeJI0TsMlVkGo75GDj7++y5J8H7y8Ie4BtYPdx+K222mM/XG7Y+masGHwFsQx1XFwylcAZUEN/Nq07/bFBWreGT3GH4Xcw3kbEeXUI5ogc7yxt2C7Akb5Paphy94Sw2Bku+LyxPDAA6qpOhz6hwwBPm0hV/NkAjfFRrmTwm4hZ3UYtNcySNpjljyrIcb9XHyfm82cYHcdqj/ADnxDiDXAt+KTTN0TowRtpUldaKdIfIBw53b3oN14u85w8Q+DWGF4RDGSVcacdURlQqj0CIpB7EOMdsmu69JpCxyST2A1HJwoAUZ+gAH6V50En5R5Qe+gvZVLD4WHqgAZ1tknT3/AJVk7b5x9jufBnmqe1v4YFJaG4cRvHk6QXwA4G+CNsn1Awcdx4cu8u8cMMkFtBcJDOB1AyiNXBBA8z42wTnB7VaHhx4OraSJc3rrLMh1JGuenGwPlbUcFiMAjYAE+uAaC2qUpQKUpQKp3xv5ymsrqzWBUyitOS4yCWygG2CMYY5B3yPTObirm3+IO1uRxESSqeg0apAw3XC7sD7NqZjj2IoNtwjxsVpz8VbLFESMNFlmTZVOoZGrK6txuMJsdO9h8AkF9057WXNvbyM8J0mMSuyqGUoVBCorTIDv8476N+Vak3COf+I2saxW9y0cajSqBUKjcnsVO5JJJ7mg6JmvVZkmRFYgKtxDcACSFxr6ZLE/hnVrQMFZXJTBAy1SThfF45lyDobOlo3IDo2FOkgEg7MpBBIIZSCQQa5x4F4p3Qnie+PWQHAk0qkiKSM4KqOou2TE2xKqdiqsJ0fB+O6zeRcSleSQCaKUKAA3cHIOQAQAAMFAMb4oLkpWHw22kjXTJMZcBQGZQrEgbk6cA5O/YYrMoFaDjvMohkWGKPqztjy6tKR6g5UyMASNRjYKAGJOBjcZ39UVzj4lLbcWuV6OuNVEDMrBZFZQdRR8HG5Q4PZolPoQQm/Fp5JtfVuJOmV1r0dcMYjUAu2oZZyI5opMFsP0nGlQGzqbF44VZMxxxxk9VArECMlwQF7YKxSrq9Vjkl3MoFaLgHPNrPKSJzE0pQRxSKF6EqGVl0yrs0T6nRg+MCQDt2k3MVw1rDkaVdyEgMxVAWLQqhlxlhpUpvsc2S9tZBCM81cvx3hgSRmMIdsXEQ1MnWOS0keBlGZ7eVm/K08i+m0v5J8JbSwlExZriUDCmRV0oc51Ku+D23JON/eo3Yr8Ms8dzIWTTIs5OTgSE6yvm09Ng06kHOm4+ZmDKRYvJ98xiW3nlEs8SLqkH+Mu4Dj7kEH17Hs65CQ0pSgVrOZ4S9ncoDgtBIoOwxlGHc7fvWzrF4lxCKCMyTOEQbZPqT2AA3JPsMk0EHlukbSELEvF1iyx5jj6mJCVzrBOxnjRtW8Ui5GsAaXisAbo4bL288cqKBrEgQjyK7ADExWEDJPmW1Y+acGvzg8EiPMtmuhJJzjq73BijWNUWKIppQxfD3HS6pJBgKlVLGvC643acLXDXBeQFgqBteWEYKsY1IEcTqEwi4COybERAqFu2N5HNGksTB43UOrDsQexr3rk3gXiVxC2khbru8UWF6JICMu+QQBjOCfMckbd8V1hE+QDgjIzg9xmg1fNXHUsbSW5k3Ea5AzjUx2VR9yQK5E5h45PezvcXD6pG/ZR6Ko9APb/AO66m8UeBvecMuIYydeBIoAyXMZ1acZHzYx+tcyclcxGwu47gRpJpOGVhnykjJTfZsZw3pQbHj/JhsbKKa6bFxcMDDCp+WMLqZpNu+WRdIxjJOT2re+CvIgvpzcToGtYTgq24lkwMLj2AIY/6Rg5OJR4yWg4lw+24paZdI1PUUHJRWxnIHqjAhvbOewzUc8HvElOH6ra6H/bO2sSAZMTEYJIAywOF+ox60HSdK87adZEV42DIwDKynKsCMggjYgj1r0oFKUoFKUoFY9/YxTIY5o0lQ90kUMpxuMqQRsd6yKiPibx+8sbQz2kMcmk/iFyfwlxswQY1DOx32yNiM4DS87cm8CSBviFhtNI1a4sLKNx2QAl89sYNc48ZW3EzfCmVodtJlCiTtvkKSO+cfTFbnl7g8/F71la4jWeTVIWmYjqH1C4U5Prp2wAcdquzlvwQsYGR7hnuXUbq2FiLZznQNyOwwSQd8g5wAp3itjxCXhVvc3BHwsEnQtwwAfTINyNhlQY1AJyck+gqw/4c+ZHPWsX1MqjrxHuqDIDr9MllYDtnV6ne4eLcFt7mHoTwpJFt5CNhp7Yx2x9K5bXiN3wri0/wimORZXjERTIePXqCle5VlCEEb4wQexoOs6wrPi9vK7xxTxSPGdMiI6syHJGGAOQcgjf2qqF5+41dWtzNFYpbRRQNIZpA+ThWz0cjDMMFuxUaME7iovyp4Nz3ViLnr9GaQa4UYeUr3BdgSRq2IwNvY52DoyqG/iN4FCj290gVZZS0cgGAZNIBDYzvjsTj1XftUVn5S4/YtqRLsb41W7mTVjOCRGxOO/zAd/TNaTi3COKzu8t1BeO0aF3eZH8iICxyWGwAJOKDQQWzOHI04RdZywXbKr5QSNRyw8oycZOMA162nEpov7uV0G2QrEA6W1rkdjh/MPY7969uX+DS3k6W8OnqOcDWwUfuTvgb4GTtsDV78D8CLOMo1zNLOR8yDyRtt228+AcnYj0/UI9yDzZPdtJKwBuYjGwxsk+5QrgnQjya3Ty4DPcBj8u0mtOLL07Oa2dSsU0scRDYUwOrMkTb7IIgjMWHkNi/wAzAVJeIcixIoNgq2rABXEYK9ZASdOpWUo5BZRKDkB277Ypm7l4re6bS5sEjaZyLeSW3eAwndunHJgeXHUwjZHm+gwHQ3AuMJdRl0DKVYxyI4w8Tr8ysO2RkbjIIIIJBrY1zzyhwrmHhiSPDDmNJQ0tsdLPL5d2TGSRjSuYznOBg6WxffCbmSSGN5YjDIygtExDFCe41DY/f/YHagy6g/NU/VvYdDA/CBmZT8jyzgRojNpbHlkKttlBcRtjFTiufudZeL2JuozapJaSPMySiPqaI7h2ZhrX5TiSRcuM/iPg4xgLE4LyslyzSTNKbcNhIi2FuGUpqnlC9y0kSHCnQxjMmD1DUO4pwS3uLbpNHBAZ7t7aBzHGnw5M7uoDICcdON16RKkSOQRh0ZZx4Z86JfxGMWrWrQohEeMRmNwQhj2Hl8pwMYxjBNfvPHLmQbmKIS6T1JbfQHExClC6IdjJ02ZSv+IuFOCEZAifK3gXFFiS7uHeRWDqICUVdJz8/wAxzgbjSR6e9XABVU8C8TbS20Rz3olgcMUch2mg07aJcJqYZDAOwDEaSQdRK2NwXjltdprtp45VGM6GBK5GQGHdT9Dg0H5zHJcrbSmzVHuAuY1kOFY+2cjfGcZIGcZIG9cr8W5Z4rPcuZrKczyEs2mDSrHG58ihN+5I7kk7k111Sgh3hXy7JZcNjguEVZCWeRc6vnJ2bcjOnSCBtt+tVN4n+FVyl20thBrt5fNpjAAhb1XGfl9QdgM49MnoqtFz3xFrfh91MgyyRMV+hIxn9M5/SgqX+HWe4lnnL3ErQwwrGsTOSg1sSuFJwNIjbGP5j71e9U5/DnwCSOGe7cFVm0pGD+ZYy2W+2Tgf5T71cdApSlApSlArRfGym1la8tdwCGiRlcOmkE4LFVxuw3xnHYZxW9rwvoS8boO7KVGfqCKCqZPCTh8s56LXdnPpE6JrQhMsd1xqbysAPm22xVpM4ggzIzuIkyzEZd9A3JVFGScZwo/SovzRrijEMMMwZIlkSaFJWDvHkCMrEwY5/wDlOjzfmway7ywuCVdeqxkkmV1MnkWNo5en5NWkeZYfTVljvjNBILC8WaNZE1aWGRqVkbf3VgCK+xbIGLhF1nu2BqO2Nz37bVE5pLzq2gSCaONExL5lIbVFIuCFkI8kgiJO+dWxAUhvuWK5jiVClxcM8cWv8QoVcOgdi6EYwp1FEA1dNhvqOAlcsYZSrAMrAggjIIPcEeoIrzt7pXaRV7xsEbbsSqvt7+V1rQRz3X9nQ7Si40xxynSplXDKsrhW8pYAOw7jscN2OnmtLvD9BZo4prgGR5C7TCP4WNVcKkglAMyAMAysPYDJAT6vmRAwIYAgjBB3BB9CK0XErS4jt7dIZJZem6LO2V68sYVgSC22rX02PYlVcDcgHQX3D75Y8RSXcjmF2jdnC4uGddPVGvAVUxhcFcBycsc0Gkl8GuG3JS4s5poYycgIdSnBPyFxqXcd8kbCrF5b4KtnAsCyzSqpJDTNrfc5xqAGw9K0eJ4DI7rcyyRl3RI/7iaNjhAFGQnTV1yoGs9NmCvWJwo3pf4eRp9LyyEzKkioqLBFpAaTLjMpb1GSj7gECgndYPFuLQ2yh5m0g6sYUsToR5GwFBJISNzj+mojbcTu/jofwroW0SvBKzq5aUqFCSuoTR5n1HMZY4ILaRsu75amNxbyRXB6+hmgaUgBLkFQdaAADBV9JA2BDAFgNRCQilec5YI2gAsAdIJwCcbAn71BODTcQcRK9xMXkmVZ8Wpj+HUQyuwUyJpYM4jTWBgbDcnUQn9YPEeMW8GBPPFFkZHUdV299yKjvBmvBLapNLIXLTPKpVdAhUyLFkqnzsWgO7Z8jfWsrm5LN2jjvJHQAGcDqmOM9Jo92AYByGKYUg7ntQb+QxIHlbQg05eQ4HlQE5Z/YAk77DJr0SVTkBgcbHBzj71GOMiSfg1xrjZpHtZQFKYdj03CHp4yrN5TpxkE49Kx7zi5WURWSwww6NXXYBImbXpIQ4w+kBiVAy2pQGXc0Hhe+EnCZCzG2Ksx1FllkGCTk4GvSPtipbY8MiiJZEUOQFd9Kh5NPbWwAz3P7mtHdcRu9YWMqAZJQSYWfRFEDlhhhqYsY1Vfqxw2k1p+Fcx3vUZJOmzpJGjwLGesFe3WQs5ViFIYrvgr+UEmgsClQjh/HruaOcxPG7JHBKcIQYzIzvNFpZt2WARkBseZ9yOwlvC5xJDHIGLq6h1YjBKsMjI9NiKDKr8Iz3r9pQAKUpQKUpQKUpQKUpQKUpQKUpQKUpQKUpQKUpQKUpQKUpQK/CoPcV+0oFKUoFeENoiM7qoDSEM5HdyqhQT9lUD9K96UGPfWglQoxYKfm0nBYeoJ7gH6YP1r1ijCqFUYUAAAdgB2FfdKBSlKBSlKBSlKD//Z"/>
          <p:cNvSpPr>
            <a:spLocks noChangeAspect="1" noChangeArrowheads="1"/>
          </p:cNvSpPr>
          <p:nvPr/>
        </p:nvSpPr>
        <p:spPr bwMode="auto">
          <a:xfrm>
            <a:off x="12065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150" name="Picture 6" descr="http://1.bp.blogspot.com/_VcRetvJqu_U/TIDUa4CD6WI/AAAAAAAAHk8/NOtmo9HGDMg/s320/Albrecht+D%C3%BCrer's+art+1512+-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20688"/>
            <a:ext cx="5760640" cy="56886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9123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543800" cy="914400"/>
          </a:xfrm>
        </p:spPr>
        <p:txBody>
          <a:bodyPr/>
          <a:lstStyle/>
          <a:p>
            <a:r>
              <a:rPr lang="pt-BR" sz="3200" dirty="0" smtClean="0"/>
              <a:t>MOVIMENTOS CULTURAIS</a:t>
            </a:r>
            <a:endParaRPr lang="pt-BR" sz="3200" dirty="0"/>
          </a:p>
        </p:txBody>
      </p:sp>
      <p:pic>
        <p:nvPicPr>
          <p:cNvPr id="5" name="Picture 4" descr="http://www.nestorcapoeira.net/img/galeria-10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688" y="2276872"/>
            <a:ext cx="3896289" cy="32403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6706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tatic.wix.com/media/4835cb_d803d3883f23c8fea8950dbc301cb09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376" y="1556793"/>
            <a:ext cx="2585692" cy="3456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2.bp.blogspot.com/_VcRetvJqu_U/SunChFUe_jI/AAAAAAAAGTg/nRh_H_qyMug/s400/Vila%2520Pereira%2520DEca%2520tocadoras%2520tambor_jpg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2288740" cy="31678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2.bp.blogspot.com/_VcRetvJqu_U/SuC3iV82sOI/AAAAAAAAGRY/HK1YOX14Jq0/s400/untitledgdyjyue.bmp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996952"/>
            <a:ext cx="2925325" cy="3600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3.bp.blogspot.com/_VcRetvJqu_U/SwwhFACgp9I/AAAAAAAAGXo/K5DMEv_eNG0/s1600/img00025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0552"/>
            <a:ext cx="2878136" cy="21586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s://encrypted-tbn1.gstatic.com/images?q=tbn:ANd9GcRokbd31WZ8cbb8WXjZ6hR7axY0LxPdvCcwwSqMcqqSVW8CYpar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2" y="4221088"/>
            <a:ext cx="2362200" cy="18573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2175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543800" cy="914400"/>
          </a:xfrm>
        </p:spPr>
        <p:txBody>
          <a:bodyPr/>
          <a:lstStyle/>
          <a:p>
            <a:r>
              <a:rPr lang="pt-BR" sz="3200" dirty="0" smtClean="0"/>
              <a:t>POPULAR</a:t>
            </a:r>
            <a:endParaRPr lang="pt-BR" sz="3200" dirty="0"/>
          </a:p>
        </p:txBody>
      </p:sp>
      <p:pic>
        <p:nvPicPr>
          <p:cNvPr id="10242" name="Picture 2" descr="https://encrypted-tbn2.gstatic.com/images?q=tbn:ANd9GcQH2uOj9t00splBAEKx9qb4796gq9NnE7hmjHsiJlAdOSJMn53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132" y="1930355"/>
            <a:ext cx="4657725" cy="3743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0557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543800" cy="914400"/>
          </a:xfrm>
        </p:spPr>
        <p:txBody>
          <a:bodyPr/>
          <a:lstStyle/>
          <a:p>
            <a:r>
              <a:rPr lang="pt-BR" sz="3200" dirty="0"/>
              <a:t>FORMA PRIMARIA </a:t>
            </a:r>
          </a:p>
        </p:txBody>
      </p:sp>
      <p:pic>
        <p:nvPicPr>
          <p:cNvPr id="4" name="Picture 2" descr="https://encrypted-tbn2.gstatic.com/images?q=tbn:ANd9GcQo8ojmFXxBMvaTjcuDtk2Tdrrx8EQF7Y8EayzapnvaG6mGX4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2857500" cy="21602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encrypted-tbn0.gstatic.com/images?q=tbn:ANd9GcQ1aVJPO7yPiEG1BYFTjhGSNDS7EMy6DUJwKX1BPkZ3B2tWM5eS7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572712"/>
            <a:ext cx="1994724" cy="2788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encrypted-tbn3.gstatic.com/images?q=tbn:ANd9GcQlfehqS6FSvjaRjI0lYN8cGLElIgl7EujnHEFqS-lpa-Fb7rkv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37112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5179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543800" cy="914400"/>
          </a:xfrm>
        </p:spPr>
        <p:txBody>
          <a:bodyPr>
            <a:normAutofit/>
          </a:bodyPr>
          <a:lstStyle/>
          <a:p>
            <a:r>
              <a:rPr lang="pt-BR" sz="3200" dirty="0"/>
              <a:t>FALSO MESTRE DE CAPOEIRA</a:t>
            </a:r>
          </a:p>
        </p:txBody>
      </p:sp>
      <p:pic>
        <p:nvPicPr>
          <p:cNvPr id="6" name="Picture 2" descr="http://1.bp.blogspot.com/-8geaQU9I8D4/TyBH_Jqi-qI/AAAAAAAABu8/cQJHVRQesIM/s640/capoeira+em+mo%25C3%25A7ambique+-+foto+daniel+de+andrade+sim%25C3%25B5e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84785"/>
            <a:ext cx="3312368" cy="46645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1490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9348" y="116632"/>
            <a:ext cx="7543800" cy="914400"/>
          </a:xfrm>
        </p:spPr>
        <p:txBody>
          <a:bodyPr>
            <a:normAutofit/>
          </a:bodyPr>
          <a:lstStyle/>
          <a:p>
            <a:r>
              <a:rPr lang="pt-BR" sz="3600" dirty="0" smtClean="0"/>
              <a:t>ATIVIDADES CULTURAIS</a:t>
            </a:r>
            <a:endParaRPr lang="pt-BR" sz="3600" dirty="0"/>
          </a:p>
        </p:txBody>
      </p:sp>
      <p:pic>
        <p:nvPicPr>
          <p:cNvPr id="15362" name="Picture 2" descr="C:\PALESTRA SENADO 2014\foto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633" y="3717032"/>
            <a:ext cx="2969263" cy="20784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PALESTRA SENADO 2014\images[1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27" y="1180342"/>
            <a:ext cx="1935658" cy="19356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PALESTRA SENADO 2014\imagesCA57J9L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04691"/>
            <a:ext cx="2298143" cy="12869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C:\PALESTRA SENADO 2014\imagesCAABWNT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29000"/>
            <a:ext cx="2790825" cy="1638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C:\PALESTRA SENADO 2014\imagesCAC5YVDU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287" y="1412776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81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543800" cy="914400"/>
          </a:xfrm>
        </p:spPr>
        <p:txBody>
          <a:bodyPr/>
          <a:lstStyle/>
          <a:p>
            <a:r>
              <a:rPr lang="pt-BR" sz="3200" dirty="0" smtClean="0"/>
              <a:t>ATIVIDADE ARTESANAL</a:t>
            </a:r>
            <a:endParaRPr lang="pt-BR" sz="3200" dirty="0"/>
          </a:p>
        </p:txBody>
      </p:sp>
      <p:pic>
        <p:nvPicPr>
          <p:cNvPr id="16386" name="Picture 2" descr="C:\PALESTRA SENADO 2014\imagesCAFR52Q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505075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2659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0100" y="404664"/>
            <a:ext cx="7543800" cy="914400"/>
          </a:xfrm>
        </p:spPr>
        <p:txBody>
          <a:bodyPr/>
          <a:lstStyle/>
          <a:p>
            <a:r>
              <a:rPr lang="pt-BR" sz="3200" dirty="0" smtClean="0"/>
              <a:t>ATIVIDADE MUSICAL</a:t>
            </a:r>
            <a:endParaRPr lang="pt-BR" sz="3200" dirty="0"/>
          </a:p>
        </p:txBody>
      </p:sp>
      <p:pic>
        <p:nvPicPr>
          <p:cNvPr id="18434" name="Picture 2" descr="C:\PALESTRA SENADO 2014\imagesCAQ9K7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2362200"/>
            <a:ext cx="2143125" cy="2133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1871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543800" cy="914400"/>
          </a:xfrm>
        </p:spPr>
        <p:txBody>
          <a:bodyPr/>
          <a:lstStyle/>
          <a:p>
            <a:r>
              <a:rPr lang="pt-BR" sz="3200" dirty="0" smtClean="0"/>
              <a:t>ATIVIDADE EDUCACIONAL</a:t>
            </a:r>
            <a:endParaRPr lang="pt-BR" sz="3200" dirty="0"/>
          </a:p>
        </p:txBody>
      </p:sp>
      <p:pic>
        <p:nvPicPr>
          <p:cNvPr id="17410" name="Picture 2" descr="C:\PALESTRA SENADO 2014\imagesCAFV1OH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566633"/>
            <a:ext cx="1619250" cy="2828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PALESTRA SENADO 2014\imagesCAZRSNK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109557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:\PALESTRA SENADO 2014\imagesCAMP2RV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401416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2682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0100" y="188640"/>
            <a:ext cx="7543800" cy="914400"/>
          </a:xfrm>
        </p:spPr>
        <p:txBody>
          <a:bodyPr>
            <a:normAutofit/>
          </a:bodyPr>
          <a:lstStyle/>
          <a:p>
            <a:r>
              <a:rPr lang="pt-BR" sz="3200" dirty="0" smtClean="0"/>
              <a:t>ATIVIDADE ESPORTIVA E LAZER</a:t>
            </a:r>
            <a:endParaRPr lang="pt-BR" sz="3200" dirty="0"/>
          </a:p>
        </p:txBody>
      </p:sp>
      <p:pic>
        <p:nvPicPr>
          <p:cNvPr id="19458" name="Picture 2" descr="C:\PALESTRA SENADO 2014\imagesCARNY5F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2600325" cy="1752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PALESTRA SENADO 2014\imagesCASXJXB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13" y="2505075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C:\PALESTRA SENADO 2014\imagesCAQP1B6W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62569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X Campeonato Brasileiro de Capoeira - 2 00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639" y="4352925"/>
            <a:ext cx="2322512" cy="19007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X Campeonato Brasileiro de Capoeira - 2 00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80852"/>
            <a:ext cx="2411760" cy="15404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0554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6084" y="188640"/>
            <a:ext cx="7543800" cy="914400"/>
          </a:xfrm>
        </p:spPr>
        <p:txBody>
          <a:bodyPr/>
          <a:lstStyle/>
          <a:p>
            <a:r>
              <a:rPr lang="pt-BR" sz="3200" dirty="0" smtClean="0"/>
              <a:t>POLÍTICAS PÚBLICA</a:t>
            </a:r>
            <a:endParaRPr lang="pt-BR" sz="32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755576" y="1268760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FORUNS</a:t>
            </a:r>
          </a:p>
          <a:p>
            <a:r>
              <a:rPr lang="pt-BR" dirty="0" smtClean="0"/>
              <a:t>CONCRESSOS</a:t>
            </a:r>
          </a:p>
          <a:p>
            <a:r>
              <a:rPr lang="pt-BR" dirty="0" smtClean="0"/>
              <a:t>CONVENÇÕES</a:t>
            </a:r>
          </a:p>
          <a:p>
            <a:r>
              <a:rPr lang="pt-BR" dirty="0" smtClean="0"/>
              <a:t>SEMINÁRIOS</a:t>
            </a:r>
          </a:p>
        </p:txBody>
      </p:sp>
      <p:pic>
        <p:nvPicPr>
          <p:cNvPr id="5" name="Picture 4" descr="C:\Capoeira Fotos\(418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53283"/>
            <a:ext cx="3960813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Capoeira Fotos\(130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65" y="2629060"/>
            <a:ext cx="180022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44062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5088" y="332656"/>
            <a:ext cx="8208912" cy="792088"/>
          </a:xfrm>
        </p:spPr>
        <p:txBody>
          <a:bodyPr/>
          <a:lstStyle/>
          <a:p>
            <a:r>
              <a:rPr lang="pt-BR" sz="3600" dirty="0" smtClean="0"/>
              <a:t>DVD 01 MESTRE PELE DA BOMBA</a:t>
            </a:r>
            <a:endParaRPr lang="pt-BR" sz="3600" dirty="0"/>
          </a:p>
        </p:txBody>
      </p:sp>
    </p:spTree>
    <p:extLst>
      <p:ext uri="{BB962C8B-B14F-4D97-AF65-F5344CB8AC3E}">
        <p14:creationId xmlns="" xmlns:p14="http://schemas.microsoft.com/office/powerpoint/2010/main" val="12313338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7543800" cy="914400"/>
          </a:xfrm>
        </p:spPr>
        <p:txBody>
          <a:bodyPr/>
          <a:lstStyle/>
          <a:p>
            <a:r>
              <a:rPr lang="pt-BR" sz="3600" dirty="0" smtClean="0"/>
              <a:t>DVD 02 – MESTRE OLAVO</a:t>
            </a:r>
            <a:endParaRPr lang="pt-BR" sz="3600" dirty="0"/>
          </a:p>
        </p:txBody>
      </p:sp>
    </p:spTree>
    <p:extLst>
      <p:ext uri="{BB962C8B-B14F-4D97-AF65-F5344CB8AC3E}">
        <p14:creationId xmlns="" xmlns:p14="http://schemas.microsoft.com/office/powerpoint/2010/main" val="5360905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onexoes da Capoeira Desportiv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7344816" cy="50405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9665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PALESTRA SENADO 2014\images[9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7272808" cy="56166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1672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543800" cy="914400"/>
          </a:xfrm>
        </p:spPr>
        <p:txBody>
          <a:bodyPr/>
          <a:lstStyle/>
          <a:p>
            <a:pPr algn="ctr"/>
            <a:r>
              <a:rPr lang="pt-BR" sz="3600" dirty="0" smtClean="0"/>
              <a:t>LEGISLAÇÃO</a:t>
            </a:r>
            <a:endParaRPr lang="pt-BR" sz="36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611560" y="1628800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CONSTITUIÇÃO FEDERAL</a:t>
            </a:r>
          </a:p>
          <a:p>
            <a:r>
              <a:rPr lang="pt-BR" dirty="0" smtClean="0"/>
              <a:t>LEGISLAÇÃO DESPORTIVA</a:t>
            </a:r>
          </a:p>
          <a:p>
            <a:r>
              <a:rPr lang="pt-BR" dirty="0" smtClean="0"/>
              <a:t>LEI DIRETRIZES E BASE DA EDUCAÇÃO</a:t>
            </a:r>
          </a:p>
          <a:p>
            <a:r>
              <a:rPr lang="pt-BR" dirty="0" smtClean="0"/>
              <a:t>LEI PATRIMONIO PUBLICO </a:t>
            </a:r>
          </a:p>
          <a:p>
            <a:r>
              <a:rPr lang="pt-BR" dirty="0" smtClean="0"/>
              <a:t>LEI 12.288 – ESTATUTO DA IGUALDADE RACIAL</a:t>
            </a:r>
          </a:p>
          <a:p>
            <a:r>
              <a:rPr lang="pt-BR" dirty="0" smtClean="0"/>
              <a:t>LEI </a:t>
            </a:r>
          </a:p>
          <a:p>
            <a:r>
              <a:rPr lang="pt-BR" dirty="0" smtClean="0"/>
              <a:t>LEI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57804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7543800" cy="914400"/>
          </a:xfrm>
        </p:spPr>
        <p:txBody>
          <a:bodyPr>
            <a:normAutofit/>
          </a:bodyPr>
          <a:lstStyle/>
          <a:p>
            <a:r>
              <a:rPr lang="pt-BR" dirty="0" smtClean="0"/>
              <a:t>PL 85 - VETO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7361104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7543800" cy="914400"/>
          </a:xfrm>
        </p:spPr>
        <p:txBody>
          <a:bodyPr/>
          <a:lstStyle/>
          <a:p>
            <a:r>
              <a:rPr lang="pt-BR" dirty="0" smtClean="0"/>
              <a:t>LEI 12.288 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4056301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543800" cy="914400"/>
          </a:xfrm>
        </p:spPr>
        <p:txBody>
          <a:bodyPr/>
          <a:lstStyle/>
          <a:p>
            <a:r>
              <a:rPr lang="pt-BR" dirty="0" smtClean="0"/>
              <a:t>PL 31 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62364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543800" cy="914400"/>
          </a:xfrm>
        </p:spPr>
        <p:txBody>
          <a:bodyPr/>
          <a:lstStyle/>
          <a:p>
            <a:r>
              <a:rPr lang="pt-BR" sz="3600" dirty="0" smtClean="0"/>
              <a:t>CONSIDERAÇÕES FINAIS</a:t>
            </a:r>
            <a:endParaRPr lang="pt-BR" sz="3600" dirty="0"/>
          </a:p>
        </p:txBody>
      </p:sp>
    </p:spTree>
    <p:extLst>
      <p:ext uri="{BB962C8B-B14F-4D97-AF65-F5344CB8AC3E}">
        <p14:creationId xmlns="" xmlns:p14="http://schemas.microsoft.com/office/powerpoint/2010/main" val="427917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060848"/>
            <a:ext cx="9022468" cy="4032448"/>
          </a:xfrm>
        </p:spPr>
        <p:txBody>
          <a:bodyPr>
            <a:noAutofit/>
          </a:bodyPr>
          <a:lstStyle/>
          <a:p>
            <a:r>
              <a:rPr lang="pt-BR" sz="2800" dirty="0"/>
              <a:t>GERSONILTO HELENO DE SOUSA</a:t>
            </a:r>
            <a:br>
              <a:rPr lang="pt-BR" sz="2800" dirty="0"/>
            </a:br>
            <a:r>
              <a:rPr lang="pt-BR" sz="2800" dirty="0" smtClean="0"/>
              <a:t>GRADUADO EM </a:t>
            </a:r>
            <a:r>
              <a:rPr lang="pt-BR" sz="2800" dirty="0"/>
              <a:t>EDUCACAO FISICA</a:t>
            </a:r>
            <a:br>
              <a:rPr lang="pt-BR" sz="2800" dirty="0"/>
            </a:br>
            <a:r>
              <a:rPr lang="pt-BR" sz="2800" dirty="0"/>
              <a:t>POS </a:t>
            </a:r>
            <a:r>
              <a:rPr lang="pt-BR" sz="2800" dirty="0" smtClean="0"/>
              <a:t>CRADUADO </a:t>
            </a:r>
            <a:r>
              <a:rPr lang="pt-BR" sz="2800" dirty="0"/>
              <a:t>E DOCÊNCIA </a:t>
            </a:r>
            <a:r>
              <a:rPr lang="pt-BR" sz="2800" dirty="0" smtClean="0"/>
              <a:t>ENSINO </a:t>
            </a:r>
            <a:r>
              <a:rPr lang="pt-BR" sz="2800" dirty="0"/>
              <a:t>SUPERIOR</a:t>
            </a:r>
            <a:br>
              <a:rPr lang="pt-BR" sz="2800" dirty="0"/>
            </a:br>
            <a:r>
              <a:rPr lang="pt-BR" sz="2800" dirty="0"/>
              <a:t>POS GRADUANDO EM </a:t>
            </a:r>
            <a:r>
              <a:rPr lang="pt-BR" sz="2800" dirty="0" smtClean="0"/>
              <a:t>PSICOPEDAGOGIA  </a:t>
            </a:r>
            <a:r>
              <a:rPr lang="pt-BR" sz="2800" dirty="0"/>
              <a:t>E CLINICA</a:t>
            </a:r>
            <a:br>
              <a:rPr lang="pt-BR" sz="2800" dirty="0"/>
            </a:br>
            <a:r>
              <a:rPr lang="pt-BR" sz="2800" dirty="0"/>
              <a:t>PRESIDENTE </a:t>
            </a:r>
            <a:r>
              <a:rPr lang="pt-BR" sz="2800" dirty="0" smtClean="0"/>
              <a:t>CBC</a:t>
            </a:r>
            <a:br>
              <a:rPr lang="pt-BR" sz="2800" dirty="0" smtClean="0"/>
            </a:br>
            <a:r>
              <a:rPr lang="pt-BR" sz="2800" dirty="0" smtClean="0"/>
              <a:t>MESTRE DE CAPOEIRA</a:t>
            </a:r>
            <a:br>
              <a:rPr lang="pt-BR" sz="2800" dirty="0" smtClean="0"/>
            </a:br>
            <a:r>
              <a:rPr lang="pt-BR" sz="2800" dirty="0" smtClean="0"/>
              <a:t>ESPECIALISTA EDUCAÇÃO QUILOMBOLA</a:t>
            </a:r>
            <a:r>
              <a:rPr lang="pt-BR" sz="2800" dirty="0"/>
              <a:t/>
            </a:r>
            <a:br>
              <a:rPr lang="pt-BR" sz="2800" dirty="0"/>
            </a:br>
            <a:endParaRPr lang="pt-BR" sz="2800" dirty="0"/>
          </a:p>
        </p:txBody>
      </p:sp>
      <p:pic>
        <p:nvPicPr>
          <p:cNvPr id="3" name="Picture 10" descr="Bandeira CB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" y="0"/>
            <a:ext cx="2719527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9230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r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r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508</TotalTime>
  <Words>546</Words>
  <Application>Microsoft Office PowerPoint</Application>
  <PresentationFormat>Apresentação na tela (4:3)</PresentationFormat>
  <Paragraphs>113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39" baseType="lpstr">
      <vt:lpstr>Elementar</vt:lpstr>
      <vt:lpstr>Slide 1</vt:lpstr>
      <vt:lpstr>Slide 2</vt:lpstr>
      <vt:lpstr>Slide 3</vt:lpstr>
      <vt:lpstr>Slide 4</vt:lpstr>
      <vt:lpstr>Representações nas Unidades Federativas</vt:lpstr>
      <vt:lpstr>Slide 6</vt:lpstr>
      <vt:lpstr>Slide 7</vt:lpstr>
      <vt:lpstr>    Reconhecimento</vt:lpstr>
      <vt:lpstr>Slide 9</vt:lpstr>
      <vt:lpstr>Histórico</vt:lpstr>
      <vt:lpstr>Antiguidade, Metodologia e Didática a prática universal de movimentos de destreza culturais corporais, acompanhado ou não de instrumentos musicais.</vt:lpstr>
      <vt:lpstr>.</vt:lpstr>
      <vt:lpstr>DR. JOÃO GRANDE</vt:lpstr>
      <vt:lpstr>RECONHECIMENTO DIDÁTICO</vt:lpstr>
      <vt:lpstr>SEQUENCIA CAPOEIRA REGIONAL</vt:lpstr>
      <vt:lpstr>GINASTICA NACIONAL ANIBAL BULAMARQUE</vt:lpstr>
      <vt:lpstr>Slide 17</vt:lpstr>
      <vt:lpstr>MOVIMENTOS CULTURAIS</vt:lpstr>
      <vt:lpstr>Slide 19</vt:lpstr>
      <vt:lpstr>POPULAR</vt:lpstr>
      <vt:lpstr>FORMA PRIMARIA </vt:lpstr>
      <vt:lpstr>FALSO MESTRE DE CAPOEIRA</vt:lpstr>
      <vt:lpstr>ATIVIDADES CULTURAIS</vt:lpstr>
      <vt:lpstr>ATIVIDADE ARTESANAL</vt:lpstr>
      <vt:lpstr>ATIVIDADE MUSICAL</vt:lpstr>
      <vt:lpstr>ATIVIDADE EDUCACIONAL</vt:lpstr>
      <vt:lpstr>ATIVIDADE ESPORTIVA E LAZER</vt:lpstr>
      <vt:lpstr>POLÍTICAS PÚBLICA</vt:lpstr>
      <vt:lpstr>DVD 01 MESTRE PELE DA BOMBA</vt:lpstr>
      <vt:lpstr>DVD 02 – MESTRE OLAVO</vt:lpstr>
      <vt:lpstr>Slide 31</vt:lpstr>
      <vt:lpstr>Slide 32</vt:lpstr>
      <vt:lpstr>LEGISLAÇÃO</vt:lpstr>
      <vt:lpstr>PL 85 - VETO</vt:lpstr>
      <vt:lpstr>LEI 12.288 </vt:lpstr>
      <vt:lpstr>PL 31 </vt:lpstr>
      <vt:lpstr>CONSIDERAÇÕES FINAIS</vt:lpstr>
      <vt:lpstr>GERSONILTO HELENO DE SOUSA GRADUADO EM EDUCACAO FISICA POS CRADUADO E DOCÊNCIA ENSINO SUPERIOR POS GRADUANDO EM PSICOPEDAGOGIA  E CLINICA PRESIDENTE CBC MESTRE DE CAPOEIRA ESPECIALISTA EDUCAÇÃO QUILOMBOLA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Master</dc:creator>
  <cp:lastModifiedBy>Adriana Nunes Gomes</cp:lastModifiedBy>
  <cp:revision>38</cp:revision>
  <dcterms:created xsi:type="dcterms:W3CDTF">2014-05-03T16:06:24Z</dcterms:created>
  <dcterms:modified xsi:type="dcterms:W3CDTF">2014-05-06T19:28:46Z</dcterms:modified>
</cp:coreProperties>
</file>