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693" r:id="rId2"/>
    <p:sldId id="1282" r:id="rId3"/>
    <p:sldId id="1293" r:id="rId4"/>
    <p:sldId id="1243" r:id="rId5"/>
    <p:sldId id="1296" r:id="rId6"/>
    <p:sldId id="1297" r:id="rId7"/>
    <p:sldId id="1294" r:id="rId8"/>
    <p:sldId id="1295" r:id="rId9"/>
    <p:sldId id="1291" r:id="rId10"/>
    <p:sldId id="1290" r:id="rId11"/>
    <p:sldId id="1280" r:id="rId12"/>
    <p:sldId id="1281" r:id="rId13"/>
    <p:sldId id="1275" r:id="rId14"/>
    <p:sldId id="1218" r:id="rId15"/>
    <p:sldId id="1219" r:id="rId16"/>
    <p:sldId id="1220" r:id="rId17"/>
    <p:sldId id="1285" r:id="rId18"/>
    <p:sldId id="1227" r:id="rId19"/>
    <p:sldId id="1289" r:id="rId20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48" y="-328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572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130E9367-6F88-6249-81AE-436437598A70}" type="presOf" srcId="{6F5795CA-FCF7-3D49-92E8-4F066CD012F3}" destId="{2C4EA2EF-7032-994A-8CDA-D08E93AE0AB3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A6D202CB-36CB-7349-BDD5-2CB32B421323}" type="presOf" srcId="{86D17B7E-E696-8941-8E58-7886025557FE}" destId="{C1B0984E-E3E0-C943-AF18-A37F5C5D8942}" srcOrd="0" destOrd="0" presId="urn:microsoft.com/office/officeart/2009/3/layout/CircleRelationship"/>
    <dgm:cxn modelId="{75C5F00B-C61A-8D48-967D-370E6343D575}" type="presOf" srcId="{738A3422-D32A-114F-8E34-8A2257CE464B}" destId="{EAA19F38-080A-2445-9C24-BF5FCF5EAE4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70359507-1650-A544-8EF9-38DA4FBAB03B}" type="presOf" srcId="{20780591-29E4-CF48-87F7-3F6B004E709A}" destId="{5C929E12-B5A9-524E-8637-7BDE97CEB999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FD24EECB-B3D1-124E-9E1A-D392855B4BEF}" type="presOf" srcId="{91032682-16C8-8746-92ED-AF58BF7EB348}" destId="{12638A83-E4F5-674B-9467-240AA0C5FB0A}" srcOrd="0" destOrd="0" presId="urn:microsoft.com/office/officeart/2009/3/layout/CircleRelationship"/>
    <dgm:cxn modelId="{93CF516A-C1F4-AE4A-917B-051D91515332}" type="presOf" srcId="{67399531-B4AD-494A-92F2-504158F3E707}" destId="{CD68683C-D877-F146-989D-683FF92CCE28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7710F605-B67E-DE49-9A53-AE53DE0CD3C9}" type="presOf" srcId="{96ED5622-202F-C947-BC45-A5FA037D119B}" destId="{3B8012C6-BDB5-5E42-AD5B-3E946D617566}" srcOrd="0" destOrd="0" presId="urn:microsoft.com/office/officeart/2009/3/layout/CircleRelationship"/>
    <dgm:cxn modelId="{38FC186D-A1AD-F046-9069-D1567D6C8F73}" type="presParOf" srcId="{12638A83-E4F5-674B-9467-240AA0C5FB0A}" destId="{CD68683C-D877-F146-989D-683FF92CCE28}" srcOrd="0" destOrd="0" presId="urn:microsoft.com/office/officeart/2009/3/layout/CircleRelationship"/>
    <dgm:cxn modelId="{3FF245A2-9F72-9744-A4E9-544D836FAE07}" type="presParOf" srcId="{12638A83-E4F5-674B-9467-240AA0C5FB0A}" destId="{58D9F01F-9E18-A346-A934-8987F4284017}" srcOrd="1" destOrd="0" presId="urn:microsoft.com/office/officeart/2009/3/layout/CircleRelationship"/>
    <dgm:cxn modelId="{3C6FD58F-1807-1646-BBCA-E5DDD6AB6404}" type="presParOf" srcId="{12638A83-E4F5-674B-9467-240AA0C5FB0A}" destId="{FEF05A9F-2AAC-074D-BD7A-9196CC8F387E}" srcOrd="2" destOrd="0" presId="urn:microsoft.com/office/officeart/2009/3/layout/CircleRelationship"/>
    <dgm:cxn modelId="{9B740324-D4B6-5D42-9820-C7F8A9CCAE37}" type="presParOf" srcId="{12638A83-E4F5-674B-9467-240AA0C5FB0A}" destId="{3E2BC93E-E0ED-0A4C-904E-34FEB557D6B3}" srcOrd="3" destOrd="0" presId="urn:microsoft.com/office/officeart/2009/3/layout/CircleRelationship"/>
    <dgm:cxn modelId="{A4AF14AA-314E-BD40-8007-40604BC902BB}" type="presParOf" srcId="{12638A83-E4F5-674B-9467-240AA0C5FB0A}" destId="{9AE0C5AB-F05E-C54F-946F-524451D97D6A}" srcOrd="4" destOrd="0" presId="urn:microsoft.com/office/officeart/2009/3/layout/CircleRelationship"/>
    <dgm:cxn modelId="{AE13243F-51EF-1449-BEFF-CFA8028C3566}" type="presParOf" srcId="{12638A83-E4F5-674B-9467-240AA0C5FB0A}" destId="{9B818891-721B-E249-A46D-3F104437D69C}" srcOrd="5" destOrd="0" presId="urn:microsoft.com/office/officeart/2009/3/layout/CircleRelationship"/>
    <dgm:cxn modelId="{70B617C5-69FF-0C43-91C0-6BC3A9378535}" type="presParOf" srcId="{12638A83-E4F5-674B-9467-240AA0C5FB0A}" destId="{3B8012C6-BDB5-5E42-AD5B-3E946D617566}" srcOrd="6" destOrd="0" presId="urn:microsoft.com/office/officeart/2009/3/layout/CircleRelationship"/>
    <dgm:cxn modelId="{FDD8239D-ACA9-314C-9ED2-63E1C8D8F3FB}" type="presParOf" srcId="{12638A83-E4F5-674B-9467-240AA0C5FB0A}" destId="{BB4D3749-C5A6-1F42-BA2E-174FCD75366C}" srcOrd="7" destOrd="0" presId="urn:microsoft.com/office/officeart/2009/3/layout/CircleRelationship"/>
    <dgm:cxn modelId="{E65176A6-B7AE-F744-AA5F-706D6F9B00CD}" type="presParOf" srcId="{BB4D3749-C5A6-1F42-BA2E-174FCD75366C}" destId="{307D2AE0-B61B-3F49-AF65-492CC44B7E00}" srcOrd="0" destOrd="0" presId="urn:microsoft.com/office/officeart/2009/3/layout/CircleRelationship"/>
    <dgm:cxn modelId="{38367150-2E2F-4449-A6EA-7E2CD19F8A62}" type="presParOf" srcId="{12638A83-E4F5-674B-9467-240AA0C5FB0A}" destId="{6B05C13D-FEEA-C64C-B5AB-429A48D8019E}" srcOrd="8" destOrd="0" presId="urn:microsoft.com/office/officeart/2009/3/layout/CircleRelationship"/>
    <dgm:cxn modelId="{A01675A3-6028-AF47-98A2-1868A9C8DE93}" type="presParOf" srcId="{6B05C13D-FEEA-C64C-B5AB-429A48D8019E}" destId="{B46D02DE-DFD9-264A-9122-1B111364DA6D}" srcOrd="0" destOrd="0" presId="urn:microsoft.com/office/officeart/2009/3/layout/CircleRelationship"/>
    <dgm:cxn modelId="{0353D71B-2E93-9245-A2D2-AF8E03FC5CE0}" type="presParOf" srcId="{12638A83-E4F5-674B-9467-240AA0C5FB0A}" destId="{5C929E12-B5A9-524E-8637-7BDE97CEB999}" srcOrd="9" destOrd="0" presId="urn:microsoft.com/office/officeart/2009/3/layout/CircleRelationship"/>
    <dgm:cxn modelId="{F8947004-04DD-484B-9D19-664DEEF3CF2E}" type="presParOf" srcId="{12638A83-E4F5-674B-9467-240AA0C5FB0A}" destId="{A458321B-FFC0-BD4F-9287-F448D405C256}" srcOrd="10" destOrd="0" presId="urn:microsoft.com/office/officeart/2009/3/layout/CircleRelationship"/>
    <dgm:cxn modelId="{472759B8-6262-D845-98EF-2AE5439ACC96}" type="presParOf" srcId="{A458321B-FFC0-BD4F-9287-F448D405C256}" destId="{CBAE351A-2575-EB4E-BDFE-AC8C89AB19F6}" srcOrd="0" destOrd="0" presId="urn:microsoft.com/office/officeart/2009/3/layout/CircleRelationship"/>
    <dgm:cxn modelId="{C7AA213A-D7D5-664A-AF6B-F98D640A5EEF}" type="presParOf" srcId="{12638A83-E4F5-674B-9467-240AA0C5FB0A}" destId="{A5B4C08C-AA14-F94A-9115-1C7612570EC3}" srcOrd="11" destOrd="0" presId="urn:microsoft.com/office/officeart/2009/3/layout/CircleRelationship"/>
    <dgm:cxn modelId="{A87B67CF-D1C8-614C-A764-FF615063054B}" type="presParOf" srcId="{A5B4C08C-AA14-F94A-9115-1C7612570EC3}" destId="{E87B16E0-7609-B741-ADEC-7ED3166C467B}" srcOrd="0" destOrd="0" presId="urn:microsoft.com/office/officeart/2009/3/layout/CircleRelationship"/>
    <dgm:cxn modelId="{35931083-B5BF-C943-826F-8D4199EB59F4}" type="presParOf" srcId="{12638A83-E4F5-674B-9467-240AA0C5FB0A}" destId="{04321634-7EAA-C442-9E3C-6235F031E2D1}" srcOrd="12" destOrd="0" presId="urn:microsoft.com/office/officeart/2009/3/layout/CircleRelationship"/>
    <dgm:cxn modelId="{1BF114A7-C6A7-DF42-9ACC-B165F8F0611D}" type="presParOf" srcId="{04321634-7EAA-C442-9E3C-6235F031E2D1}" destId="{A27AE5E0-C77F-1548-B6AC-19A721F18551}" srcOrd="0" destOrd="0" presId="urn:microsoft.com/office/officeart/2009/3/layout/CircleRelationship"/>
    <dgm:cxn modelId="{F62BE6EC-993B-B947-8DEF-F2D4CB8215BC}" type="presParOf" srcId="{12638A83-E4F5-674B-9467-240AA0C5FB0A}" destId="{2C4EA2EF-7032-994A-8CDA-D08E93AE0AB3}" srcOrd="13" destOrd="0" presId="urn:microsoft.com/office/officeart/2009/3/layout/CircleRelationship"/>
    <dgm:cxn modelId="{E3BB5577-5BA3-1A42-BC3E-9E4AB4741851}" type="presParOf" srcId="{12638A83-E4F5-674B-9467-240AA0C5FB0A}" destId="{20931715-7EAE-D343-813D-4E75C341ED7C}" srcOrd="14" destOrd="0" presId="urn:microsoft.com/office/officeart/2009/3/layout/CircleRelationship"/>
    <dgm:cxn modelId="{E13A9CEE-684F-CD4E-BBFB-663572E84D88}" type="presParOf" srcId="{20931715-7EAE-D343-813D-4E75C341ED7C}" destId="{233E81BF-6756-1A46-9ADA-2C3EBEC9678C}" srcOrd="0" destOrd="0" presId="urn:microsoft.com/office/officeart/2009/3/layout/CircleRelationship"/>
    <dgm:cxn modelId="{B941E280-48F9-5441-95B9-84BA3D8596F7}" type="presParOf" srcId="{12638A83-E4F5-674B-9467-240AA0C5FB0A}" destId="{EAA19F38-080A-2445-9C24-BF5FCF5EAE4A}" srcOrd="15" destOrd="0" presId="urn:microsoft.com/office/officeart/2009/3/layout/CircleRelationship"/>
    <dgm:cxn modelId="{6CA30C1C-2474-B641-97DA-4DA4146DC4A0}" type="presParOf" srcId="{12638A83-E4F5-674B-9467-240AA0C5FB0A}" destId="{4E3A32DE-4BB9-3148-B3A6-B205618EB141}" srcOrd="16" destOrd="0" presId="urn:microsoft.com/office/officeart/2009/3/layout/CircleRelationship"/>
    <dgm:cxn modelId="{AFC9651A-2D9C-F547-B9A7-1FEA5512AF1A}" type="presParOf" srcId="{4E3A32DE-4BB9-3148-B3A6-B205618EB141}" destId="{3B2A56C1-B96B-2340-9B03-CA89F8A21E79}" srcOrd="0" destOrd="0" presId="urn:microsoft.com/office/officeart/2009/3/layout/CircleRelationship"/>
    <dgm:cxn modelId="{EBD336B4-7F86-EA4B-9F10-7A4D56F0B561}" type="presParOf" srcId="{12638A83-E4F5-674B-9467-240AA0C5FB0A}" destId="{C1B0984E-E3E0-C943-AF18-A37F5C5D8942}" srcOrd="17" destOrd="0" presId="urn:microsoft.com/office/officeart/2009/3/layout/CircleRelationship"/>
    <dgm:cxn modelId="{7BF00E74-84F3-8449-9617-C988922D0000}" type="presParOf" srcId="{12638A83-E4F5-674B-9467-240AA0C5FB0A}" destId="{9EAD5373-AAF2-584E-A784-9920C80F048E}" srcOrd="18" destOrd="0" presId="urn:microsoft.com/office/officeart/2009/3/layout/CircleRelationship"/>
    <dgm:cxn modelId="{1A127480-F266-5446-950B-813DBCEBEECE}" type="presParOf" srcId="{9EAD5373-AAF2-584E-A784-9920C80F048E}" destId="{6F43751C-A657-5641-8282-9805A3E00C8B}" srcOrd="0" destOrd="0" presId="urn:microsoft.com/office/officeart/2009/3/layout/CircleRelationship"/>
    <dgm:cxn modelId="{F857F8F2-22F8-5544-8212-0518084E4E3F}" type="presParOf" srcId="{12638A83-E4F5-674B-9467-240AA0C5FB0A}" destId="{D9700332-47BC-454C-8230-0816D8CE441B}" srcOrd="19" destOrd="0" presId="urn:microsoft.com/office/officeart/2009/3/layout/CircleRelationship"/>
    <dgm:cxn modelId="{A901705C-1283-AA42-9371-DA305252DA42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30059" y="790867"/>
          <a:ext cx="2336747" cy="233714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2268" y="1133135"/>
        <a:ext cx="1652329" cy="1652613"/>
      </dsp:txXfrm>
    </dsp:sp>
    <dsp:sp modelId="{58D9F01F-9E18-A346-A934-8987F4284017}">
      <dsp:nvSpPr>
        <dsp:cNvPr id="0" name=""/>
        <dsp:cNvSpPr/>
      </dsp:nvSpPr>
      <dsp:spPr>
        <a:xfrm>
          <a:off x="1848579" y="29542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617317" y="1739342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17130" y="3154745"/>
          <a:ext cx="259798" cy="26019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901305" y="1053566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08371" y="2131512"/>
          <a:ext cx="188377" cy="188358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0" y="1068823"/>
          <a:ext cx="1588681" cy="123787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232657" y="1250106"/>
        <a:ext cx="1123367" cy="875312"/>
      </dsp:txXfrm>
    </dsp:sp>
    <dsp:sp modelId="{307D2AE0-B61B-3F49-AF65-492CC44B7E00}">
      <dsp:nvSpPr>
        <dsp:cNvPr id="0" name=""/>
        <dsp:cNvSpPr/>
      </dsp:nvSpPr>
      <dsp:spPr>
        <a:xfrm>
          <a:off x="2200888" y="1061919"/>
          <a:ext cx="259798" cy="26019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489191" y="2440988"/>
          <a:ext cx="469746" cy="46985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474734" y="626032"/>
          <a:ext cx="1414472" cy="1229697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681879" y="806117"/>
        <a:ext cx="1000182" cy="869527"/>
      </dsp:txXfrm>
    </dsp:sp>
    <dsp:sp modelId="{CBAE351A-2575-EB4E-BDFE-AC8C89AB19F6}">
      <dsp:nvSpPr>
        <dsp:cNvPr id="0" name=""/>
        <dsp:cNvSpPr/>
      </dsp:nvSpPr>
      <dsp:spPr>
        <a:xfrm>
          <a:off x="3282743" y="1421513"/>
          <a:ext cx="259798" cy="26019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310400" y="3000216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187467" y="2732087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736581" y="2307616"/>
          <a:ext cx="1784256" cy="115006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997879" y="2476039"/>
        <a:ext cx="1261660" cy="813219"/>
      </dsp:txXfrm>
    </dsp:sp>
    <dsp:sp modelId="{233E81BF-6756-1A46-9ADA-2C3EBEC9678C}">
      <dsp:nvSpPr>
        <dsp:cNvPr id="0" name=""/>
        <dsp:cNvSpPr/>
      </dsp:nvSpPr>
      <dsp:spPr>
        <a:xfrm>
          <a:off x="3885743" y="2374582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199147" y="3074691"/>
          <a:ext cx="1405276" cy="124222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04945" y="3256611"/>
        <a:ext cx="993680" cy="878389"/>
      </dsp:txXfrm>
    </dsp:sp>
    <dsp:sp modelId="{3B2A56C1-B96B-2340-9B03-CA89F8A21E79}">
      <dsp:nvSpPr>
        <dsp:cNvPr id="0" name=""/>
        <dsp:cNvSpPr/>
      </dsp:nvSpPr>
      <dsp:spPr>
        <a:xfrm>
          <a:off x="2275185" y="31885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077406" y="-140457"/>
          <a:ext cx="1460635" cy="121989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291311" y="38192"/>
        <a:ext cx="1032825" cy="862593"/>
      </dsp:txXfrm>
    </dsp:sp>
    <dsp:sp modelId="{6F43751C-A657-5641-8282-9805A3E00C8B}">
      <dsp:nvSpPr>
        <dsp:cNvPr id="0" name=""/>
        <dsp:cNvSpPr/>
      </dsp:nvSpPr>
      <dsp:spPr>
        <a:xfrm>
          <a:off x="1161216" y="1024331"/>
          <a:ext cx="188377" cy="18835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354642" y="228297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17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19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277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277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15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11/11/13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09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indipetro.org.br/w3/" TargetMode="Externa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divida-auditoriacidada.org.br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s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hyperlink" Target="http://www.bcb.gov.br/htms/infecon/notas.asp?idioma=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71558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</a:t>
            </a:r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Fattorelli</a:t>
            </a: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10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Senado Federal – Audiência Pública da Comissão de Assuntos Econômicos – CAE </a:t>
            </a: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11 de </a:t>
            </a:r>
            <a:r>
              <a:rPr lang="en-US" sz="28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novembro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2013</a:t>
            </a:r>
            <a:endParaRPr lang="en-US" sz="2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0" y="2565400"/>
            <a:ext cx="1013757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endParaRPr lang="pt-BR" sz="3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Sistema da Dívida nos Estados e Municípios</a:t>
            </a:r>
          </a:p>
          <a:p>
            <a:pPr algn="ctr" eaLnBrk="0" hangingPunct="0">
              <a:spcBef>
                <a:spcPts val="600"/>
              </a:spcBef>
            </a:pP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7" y="671551"/>
            <a:ext cx="7778533" cy="58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0" y="6496437"/>
            <a:ext cx="9906000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Senado Federal – Sistema SIGA BRASIL - Elaboração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Auditoria Cidadã da Dívida</a:t>
            </a: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560512" y="3718856"/>
            <a:ext cx="16398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</a:t>
            </a:r>
            <a:r>
              <a:rPr lang="pt-BR" sz="1800" smtClean="0"/>
              <a:t>753 </a:t>
            </a:r>
            <a:r>
              <a:rPr lang="pt-BR" sz="1800"/>
              <a:t>bilhões</a:t>
            </a:r>
          </a:p>
        </p:txBody>
      </p:sp>
      <p:cxnSp>
        <p:nvCxnSpPr>
          <p:cNvPr id="5126" name="Conector de seta reta 7"/>
          <p:cNvCxnSpPr>
            <a:cxnSpLocks noChangeShapeType="1"/>
          </p:cNvCxnSpPr>
          <p:nvPr/>
        </p:nvCxnSpPr>
        <p:spPr bwMode="auto">
          <a:xfrm flipH="1">
            <a:off x="2367756" y="3903006"/>
            <a:ext cx="665163" cy="0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7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</a:t>
            </a:r>
            <a:r>
              <a:rPr lang="pt-BR" sz="19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2012 </a:t>
            </a: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– Total = R$ 1,712  trilhão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3129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0" y="1196752"/>
            <a:ext cx="1784350" cy="40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PREVISÃO DE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GASTO com a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dirty="0" smtClean="0">
                <a:latin typeface="Tahoma" charset="0"/>
                <a:cs typeface="Tahoma" charset="0"/>
              </a:rPr>
              <a:t>DÍVIDA </a:t>
            </a:r>
            <a:r>
              <a:rPr lang="en-US" dirty="0" err="1" smtClean="0">
                <a:latin typeface="Tahoma" charset="0"/>
                <a:cs typeface="Tahoma" charset="0"/>
              </a:rPr>
              <a:t>em</a:t>
            </a:r>
            <a:r>
              <a:rPr lang="en-US" dirty="0" smtClean="0">
                <a:latin typeface="Tahoma" charset="0"/>
                <a:cs typeface="Tahoma" charset="0"/>
              </a:rPr>
              <a:t> 2014:</a:t>
            </a:r>
          </a:p>
          <a:p>
            <a:pPr algn="ctr" eaLnBrk="1" hangingPunct="1">
              <a:lnSpc>
                <a:spcPct val="120000"/>
              </a:lnSpc>
            </a:pPr>
            <a:endParaRPr lang="en-US" dirty="0"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R$ 1,002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TRILHÃO</a:t>
            </a:r>
          </a:p>
        </p:txBody>
      </p:sp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8575"/>
            <a:ext cx="8121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35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0025" y="115888"/>
            <a:ext cx="9937750" cy="71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</a:t>
            </a:r>
            <a:endParaRPr lang="pt-BR" sz="2800" b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Dívida absorvendo volumes crescentes de recursos</a:t>
            </a:r>
          </a:p>
          <a:p>
            <a:pPr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de 2014: </a:t>
            </a:r>
            <a:r>
              <a:rPr lang="pt-BR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$ 1,002 TRILHÃO</a:t>
            </a:r>
          </a:p>
          <a:p>
            <a:pPr>
              <a:defRPr/>
            </a:pPr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Na falta 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recursos para investimentos = País sendo leiloado (Seminário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auditório do Goldman Sachs 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NY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>
              <a:defRPr/>
            </a:pPr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PACOTE DE LEILÕES (Programa de Investimento em Logística – PIL)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Aeroportos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Portos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Rodovias		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Ferrovias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Energia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Leilão de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Libra</a:t>
            </a:r>
          </a:p>
          <a:p>
            <a:pPr>
              <a:defRPr/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 smtClean="0">
                <a:solidFill>
                  <a:srgbClr val="FFFFFF"/>
                </a:solidFill>
              </a:rPr>
              <a:t>Assistir  </a:t>
            </a:r>
            <a:r>
              <a:rPr lang="pt-BR" sz="2000" b="0" dirty="0">
                <a:solidFill>
                  <a:srgbClr val="FFFFFF"/>
                </a:solidFill>
              </a:rPr>
              <a:t>vídeo da Presidenta Dilma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</a:rPr>
              <a:t>em </a:t>
            </a:r>
            <a:r>
              <a:rPr lang="pt-BR" sz="2000" b="0" dirty="0">
                <a:solidFill>
                  <a:srgbClr val="FFFFFF"/>
                </a:solidFill>
                <a:hlinkClick r:id="rId2"/>
              </a:rPr>
              <a:t>http://www.sindipetro.org.br/w3/</a:t>
            </a:r>
            <a:r>
              <a:rPr lang="pt-BR" sz="2000" b="0" dirty="0">
                <a:solidFill>
                  <a:srgbClr val="FFFFFF"/>
                </a:solidFill>
              </a:rPr>
              <a:t>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Quem é Goldman Sachs:   </a:t>
            </a:r>
            <a:endParaRPr lang="pt-BR" sz="2000" b="0" dirty="0">
              <a:solidFill>
                <a:srgbClr val="FFFFFF"/>
              </a:solidFill>
              <a:hlinkClick r:id=""/>
            </a:endParaRP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  <a:hlinkClick r:id=""/>
              </a:rPr>
              <a:t>http://www.youtube.com/watch?v=eDNWitV5PBg&amp;feature=youtu.be</a:t>
            </a:r>
            <a:endParaRPr lang="pt-BR" sz="2000" b="0" dirty="0">
              <a:solidFill>
                <a:srgbClr val="FFFFFF"/>
              </a:solidFill>
            </a:endParaRPr>
          </a:p>
        </p:txBody>
      </p:sp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2" y="2852936"/>
            <a:ext cx="45545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</a:rPr>
              <a:t>pois a CPI da Dívida constatou que boa parte dos juros são contabilizados como tal.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7338"/>
            <a:ext cx="8858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9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370364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541736" y="1214439"/>
            <a:ext cx="8868965" cy="4941887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S" sz="250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17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9" y="620713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</p:spTree>
    <p:extLst>
      <p:ext uri="{BB962C8B-B14F-4D97-AF65-F5344CB8AC3E}">
        <p14:creationId xmlns:p14="http://schemas.microsoft.com/office/powerpoint/2010/main" val="234189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1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CONCLUSÃO </a:t>
            </a:r>
          </a:p>
          <a:p>
            <a:pPr marL="914400" lvl="1" indent="-457200" algn="ctr" defTabSz="449263" eaLnBrk="0" hangingPunct="0">
              <a:lnSpc>
                <a:spcPct val="140000"/>
              </a:lnSpc>
              <a:spcBef>
                <a:spcPts val="30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 smtClean="0">
                <a:solidFill>
                  <a:srgbClr val="FFFFFF"/>
                </a:solidFill>
                <a:latin typeface="Verdana" pitchFamily="34" charset="0"/>
                <a:cs typeface="Tahoma" pitchFamily="34" charset="0"/>
              </a:rPr>
              <a:t>PLP 238 é insuficiente</a:t>
            </a:r>
          </a:p>
          <a:p>
            <a:pPr marL="800100" lvl="1" indent="-342900" algn="ctr" defTabSz="449263" eaLnBrk="0" hangingPunct="0">
              <a:lnSpc>
                <a:spcPct val="140000"/>
              </a:lnSpc>
              <a:spcBef>
                <a:spcPts val="30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É necessário auditar a dívida dos estados e municípios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atuação do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“Sistema da Dívida” </a:t>
            </a:r>
            <a:endParaRPr lang="pt-BR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ctr" defTabSz="449263" eaLnBrk="0" hangingPunct="0">
              <a:lnSpc>
                <a:spcPct val="140000"/>
              </a:lnSpc>
              <a:spcBef>
                <a:spcPts val="30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Rever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política monetária e fiscal para garantir distribuição da renda e justiça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social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ctr" defTabSz="449263" eaLnBrk="0" hangingPunct="0">
              <a:lnSpc>
                <a:spcPct val="140000"/>
              </a:lnSpc>
              <a:spcBef>
                <a:spcPts val="30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Atender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Direitos Humanos </a:t>
            </a:r>
            <a:endParaRPr lang="pt-BR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ctr" defTabSz="449263" eaLnBrk="0" hangingPunct="0">
              <a:lnSpc>
                <a:spcPct val="140000"/>
              </a:lnSpc>
              <a:spcBef>
                <a:spcPts val="30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TRANSPARÊNCIA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9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92456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sz="3000" i="1" dirty="0" smtClean="0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 dirty="0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 dirty="0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 dirty="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 dirty="0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>
                <a:solidFill>
                  <a:srgbClr val="FFFFFF"/>
                </a:solidFill>
                <a:latin typeface="Verdana" charset="0"/>
                <a:hlinkClick r:id="rId4"/>
              </a:rPr>
              <a:t>https://www.facebook.com/</a:t>
            </a:r>
            <a:r>
              <a:rPr lang="pt-BR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dirty="0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3645024"/>
            <a:ext cx="5213782" cy="30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50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</a:t>
            </a: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opera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956623"/>
              </p:ext>
            </p:extLst>
          </p:nvPr>
        </p:nvGraphicFramePr>
        <p:xfrm>
          <a:off x="4304928" y="1384602"/>
          <a:ext cx="5601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39392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6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dívidas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                               bancos privados internacionais para pagar                             à União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264" y="3212976"/>
            <a:ext cx="23622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256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0512" y="38550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rgbClr val="92D050"/>
                </a:solidFill>
                <a:latin typeface="Tahoma"/>
                <a:cs typeface="Tahoma"/>
              </a:rPr>
              <a:t>RESUMO – Dívida dos Estados</a:t>
            </a:r>
            <a:endParaRPr lang="pt-PT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50485"/>
              </p:ext>
            </p:extLst>
          </p:nvPr>
        </p:nvGraphicFramePr>
        <p:xfrm>
          <a:off x="1315023" y="1340768"/>
          <a:ext cx="6979237" cy="450069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652825"/>
                <a:gridCol w="2326412"/>
              </a:tblGrid>
              <a:tr h="10805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VALOR TOTAL REFINANCIADO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(RETIFICADO)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R$ 113,18 </a:t>
                      </a:r>
                      <a:r>
                        <a:rPr lang="en-US" sz="2400" b="1" dirty="0" err="1" smtClean="0">
                          <a:solidFill>
                            <a:schemeClr val="bg2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>
                          <a:solidFill>
                            <a:schemeClr val="bg2"/>
                          </a:solidFill>
                        </a:rPr>
                        <a:t>Amortizações</a:t>
                      </a:r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/>
                          </a:solidFill>
                        </a:rPr>
                        <a:t>Pagas</a:t>
                      </a:r>
                      <a:endParaRPr lang="en-US" sz="2400" b="1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(1997</a:t>
                      </a:r>
                      <a:r>
                        <a:rPr lang="en-US" sz="2400" b="0" baseline="0" dirty="0" smtClean="0">
                          <a:solidFill>
                            <a:schemeClr val="bg2"/>
                          </a:solidFill>
                        </a:rPr>
                        <a:t> a 2011)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R$ 55,21 </a:t>
                      </a:r>
                      <a:r>
                        <a:rPr lang="en-US" sz="2400" b="1" dirty="0" err="1" smtClean="0">
                          <a:solidFill>
                            <a:schemeClr val="bg2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5093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Juros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Pagos</a:t>
                      </a:r>
                      <a:endParaRPr lang="en-US" sz="2400" b="1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/>
                        <a:t>(1998</a:t>
                      </a:r>
                      <a:r>
                        <a:rPr lang="en-US" sz="2400" b="0" baseline="0" dirty="0" smtClean="0"/>
                        <a:t> a 2011)</a:t>
                      </a:r>
                      <a:endParaRPr lang="en-US" sz="2400" b="0" dirty="0" smtClean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</a:t>
                      </a:r>
                      <a:r>
                        <a:rPr lang="en-US" sz="2400" b="1" baseline="0" dirty="0" smtClean="0"/>
                        <a:t>120,98 </a:t>
                      </a:r>
                      <a:r>
                        <a:rPr lang="en-US" sz="2400" b="1" baseline="0" dirty="0" err="1" smtClean="0"/>
                        <a:t>b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Saldo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em</a:t>
                      </a:r>
                      <a:r>
                        <a:rPr lang="en-US" sz="2400" b="1" dirty="0" smtClean="0"/>
                        <a:t> 31/12/2011</a:t>
                      </a:r>
                      <a:endParaRPr lang="en-US" sz="2400" b="1" dirty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R$ 369,36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7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600" y="980728"/>
            <a:ext cx="8064896" cy="51845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0512" y="260648"/>
            <a:ext cx="934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rgbClr val="92D050"/>
                </a:solidFill>
                <a:latin typeface="Tahoma"/>
                <a:cs typeface="Tahoma"/>
              </a:rPr>
              <a:t>Crescimento Acelerado da Dívida Externa </a:t>
            </a:r>
            <a:r>
              <a:rPr lang="pt-PT" dirty="0">
                <a:solidFill>
                  <a:srgbClr val="92D050"/>
                </a:solidFill>
                <a:latin typeface="Tahoma"/>
                <a:cs typeface="Tahoma"/>
              </a:rPr>
              <a:t>dos Estados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0592" y="638132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0" dirty="0">
                <a:solidFill>
                  <a:schemeClr val="tx1"/>
                </a:solidFill>
              </a:rPr>
              <a:t>Fonte: </a:t>
            </a:r>
            <a:r>
              <a:rPr lang="pt-BR" sz="1200" b="0" u="sng" dirty="0">
                <a:solidFill>
                  <a:schemeClr val="tx1"/>
                </a:solidFill>
                <a:hlinkClick r:id="rId3"/>
              </a:rPr>
              <a:t>http://www.bcb.gov.br/htms/infecon/notas.asp?idioma=p</a:t>
            </a:r>
            <a:r>
              <a:rPr lang="pt-BR" sz="1200" b="0" dirty="0">
                <a:solidFill>
                  <a:schemeClr val="tx1"/>
                </a:solidFill>
              </a:rPr>
              <a:t> , Política Fiscal, Quadro XI-B, dados de dezembro de cada ano (2008 a 2012), pesquisados nos demonstrativos de janeiro de cada ano posterior (2009 a 2013). </a:t>
            </a:r>
            <a:endParaRPr 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6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2438" y="142875"/>
            <a:ext cx="9453562" cy="1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Proposta do governo federal: PLP nº 238/2013</a:t>
            </a:r>
          </a:p>
          <a:p>
            <a:pPr algn="just"/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 algn="just">
              <a:spcBef>
                <a:spcPts val="1200"/>
              </a:spcBef>
            </a:pPr>
            <a:endParaRPr lang="pt-BR" dirty="0">
              <a:solidFill>
                <a:srgbClr val="92D050"/>
              </a:solidFill>
              <a:latin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960962"/>
            <a:ext cx="9001000" cy="56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739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2438" y="142875"/>
            <a:ext cx="9453562" cy="1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Proposta do governo federal: PLP nº 238/2013</a:t>
            </a:r>
          </a:p>
          <a:p>
            <a:pPr algn="just"/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 algn="just">
              <a:spcBef>
                <a:spcPts val="1200"/>
              </a:spcBef>
            </a:pPr>
            <a:endParaRPr lang="pt-BR" dirty="0">
              <a:solidFill>
                <a:srgbClr val="92D050"/>
              </a:solidFill>
              <a:latin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1340768"/>
            <a:ext cx="8783285" cy="36724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528" y="4860160"/>
            <a:ext cx="88569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Tal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proposta deixa as dívidas da maioria dos estados e municípios praticamente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inalteradas</a:t>
            </a:r>
          </a:p>
          <a:p>
            <a:pPr algn="ctr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2000" b="0" dirty="0" err="1">
                <a:solidFill>
                  <a:srgbClr val="3366FF"/>
                </a:solidFill>
                <a:latin typeface="Tahoma"/>
                <a:cs typeface="Tahoma"/>
              </a:rPr>
              <a:t>http</a:t>
            </a:r>
            <a:r>
              <a:rPr lang="pt-BR" sz="2000" b="0" dirty="0">
                <a:solidFill>
                  <a:srgbClr val="3366FF"/>
                </a:solidFill>
                <a:latin typeface="Tahoma"/>
                <a:cs typeface="Tahoma"/>
              </a:rPr>
              <a:t>://</a:t>
            </a:r>
            <a:r>
              <a:rPr lang="pt-BR" sz="2000" b="0" dirty="0" err="1">
                <a:solidFill>
                  <a:srgbClr val="3366FF"/>
                </a:solidFill>
                <a:latin typeface="Tahoma"/>
                <a:cs typeface="Tahoma"/>
              </a:rPr>
              <a:t>www.auditoriacidada.org.br</a:t>
            </a:r>
            <a:r>
              <a:rPr lang="pt-BR" sz="2000" b="0" dirty="0">
                <a:solidFill>
                  <a:srgbClr val="3366FF"/>
                </a:solidFill>
                <a:latin typeface="Tahoma"/>
                <a:cs typeface="Tahoma"/>
              </a:rPr>
              <a:t>/</a:t>
            </a:r>
            <a:r>
              <a:rPr lang="pt-BR" sz="2000" b="0" dirty="0" err="1">
                <a:solidFill>
                  <a:srgbClr val="3366FF"/>
                </a:solidFill>
                <a:latin typeface="Tahoma"/>
                <a:cs typeface="Tahoma"/>
              </a:rPr>
              <a:t>wp-content</a:t>
            </a:r>
            <a:r>
              <a:rPr lang="pt-BR" sz="2000" b="0" dirty="0">
                <a:solidFill>
                  <a:srgbClr val="3366FF"/>
                </a:solidFill>
                <a:latin typeface="Tahoma"/>
                <a:cs typeface="Tahoma"/>
              </a:rPr>
              <a:t>/uploads/2013/10/Nota-sobre-o-PLP-238-09.10.2013.pdf</a:t>
            </a:r>
          </a:p>
        </p:txBody>
      </p:sp>
    </p:spTree>
    <p:extLst>
      <p:ext uri="{BB962C8B-B14F-4D97-AF65-F5344CB8AC3E}">
        <p14:creationId xmlns:p14="http://schemas.microsoft.com/office/powerpoint/2010/main" val="29397324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73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endParaRPr lang="pt-BR" sz="800" dirty="0" smtClean="0">
              <a:solidFill>
                <a:srgbClr val="92D050"/>
              </a:solidFill>
              <a:latin typeface="Tahoma" charset="0"/>
            </a:endParaRP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 smtClean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distantes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marL="1257300" lvl="2" indent="-34290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3ª Pior distribuição de renda do mundo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1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21362</TotalTime>
  <Words>855</Words>
  <Application>Microsoft Macintosh PowerPoint</Application>
  <PresentationFormat>A4 Paper (210x297 mm)</PresentationFormat>
  <Paragraphs>221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1594</cp:revision>
  <cp:lastPrinted>2008-11-20T19:12:03Z</cp:lastPrinted>
  <dcterms:created xsi:type="dcterms:W3CDTF">2001-11-19T18:24:28Z</dcterms:created>
  <dcterms:modified xsi:type="dcterms:W3CDTF">2013-11-11T18:33:28Z</dcterms:modified>
</cp:coreProperties>
</file>