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6" r:id="rId11"/>
    <p:sldId id="269" r:id="rId12"/>
    <p:sldId id="270" r:id="rId13"/>
    <p:sldId id="26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/>
    <p:restoredTop sz="84824"/>
  </p:normalViewPr>
  <p:slideViewPr>
    <p:cSldViewPr snapToGrid="0" snapToObjects="1">
      <p:cViewPr varScale="1">
        <p:scale>
          <a:sx n="85" d="100"/>
          <a:sy n="85" d="100"/>
        </p:scale>
        <p:origin x="7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4D851-1593-D244-AACA-4F2B5DA81D71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15839-3AEB-1949-BD4C-4AC0A81056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78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15839-3AEB-1949-BD4C-4AC0A81056E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839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 smtClean="0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94079DF-C1B2-8449-8BDF-2B07781A68CE}" type="datetimeFigureOut">
              <a:rPr lang="pt-BR" smtClean="0"/>
              <a:t>11/05/2022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6E03F9-6FAF-BB45-AB84-88C3026204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0331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heumatology.oxfordjournals.org/content/43/5/662.ful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4400" dirty="0" smtClean="0"/>
              <a:t>PL 5983 /2019</a:t>
            </a:r>
            <a:br>
              <a:rPr lang="pt-BR" sz="4400" dirty="0" smtClean="0"/>
            </a:br>
            <a:r>
              <a:rPr lang="pt-BR" sz="4400" dirty="0" smtClean="0"/>
              <a:t>REGULAMENTA  O EXERCÍCIO PROFISSIONAL DE ACUPUNTURA-Relator Senador Eduardo  Girão 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Audiência  Pública do Senado Federal </a:t>
            </a:r>
          </a:p>
          <a:p>
            <a:r>
              <a:rPr lang="pt-BR" dirty="0" smtClean="0"/>
              <a:t>Conselheira Federal Dra. Tatiana Braganca de Azevedo Della </a:t>
            </a:r>
            <a:r>
              <a:rPr lang="pt-BR" dirty="0" err="1" smtClean="0"/>
              <a:t>Giustina</a:t>
            </a:r>
            <a:r>
              <a:rPr lang="pt-BR" dirty="0" smtClean="0"/>
              <a:t> - CFM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7667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3"/>
          <a:stretch/>
        </p:blipFill>
        <p:spPr>
          <a:xfrm>
            <a:off x="2493819" y="685800"/>
            <a:ext cx="7286131" cy="5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1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346998"/>
              </p:ext>
            </p:extLst>
          </p:nvPr>
        </p:nvGraphicFramePr>
        <p:xfrm>
          <a:off x="1574328" y="304902"/>
          <a:ext cx="8969232" cy="6217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308"/>
                <a:gridCol w="2242308"/>
                <a:gridCol w="2242308"/>
                <a:gridCol w="2242308"/>
              </a:tblGrid>
              <a:tr h="0">
                <a:tc>
                  <a:txBody>
                    <a:bodyPr/>
                    <a:lstStyle/>
                    <a:p>
                      <a:r>
                        <a:rPr lang="pt-BR" dirty="0" smtClean="0"/>
                        <a:t>DISCIPLINAS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MEDICINA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FISIOTERAPIA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BIOMEDICINA</a:t>
                      </a:r>
                      <a:endParaRPr lang="pt-BR" dirty="0"/>
                    </a:p>
                  </a:txBody>
                  <a:tcPr/>
                </a:tc>
              </a:tr>
              <a:tr h="536191">
                <a:tc>
                  <a:txBody>
                    <a:bodyPr/>
                    <a:lstStyle/>
                    <a:p>
                      <a:r>
                        <a:rPr lang="pt-BR" dirty="0" smtClean="0"/>
                        <a:t>ANATOMIA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 e 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Sistêmica  e do </a:t>
                      </a:r>
                      <a:r>
                        <a:rPr lang="pt-BR" dirty="0" err="1" smtClean="0"/>
                        <a:t>Ap</a:t>
                      </a:r>
                      <a:r>
                        <a:rPr lang="pt-BR" dirty="0" smtClean="0"/>
                        <a:t> Locomotor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Humana  e Médica</a:t>
                      </a:r>
                      <a:endParaRPr lang="pt-BR" dirty="0"/>
                    </a:p>
                  </a:txBody>
                  <a:tcPr/>
                </a:tc>
              </a:tr>
              <a:tr h="344378">
                <a:tc>
                  <a:txBody>
                    <a:bodyPr/>
                    <a:lstStyle/>
                    <a:p>
                      <a:r>
                        <a:rPr lang="pt-BR" dirty="0" smtClean="0"/>
                        <a:t>FISIOLOGIA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r>
                        <a:rPr lang="pt-BR" dirty="0" smtClean="0"/>
                        <a:t> e 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Humana </a:t>
                      </a:r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Fisiologia Básica </a:t>
                      </a:r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</a:tr>
              <a:tr h="594406"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Intr</a:t>
                      </a:r>
                      <a:r>
                        <a:rPr lang="pt-BR" dirty="0" smtClean="0"/>
                        <a:t> à CLINICA MEDICA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4378">
                <a:tc>
                  <a:txBody>
                    <a:bodyPr/>
                    <a:lstStyle/>
                    <a:p>
                      <a:r>
                        <a:rPr lang="pt-BR" dirty="0" smtClean="0"/>
                        <a:t>Patologia geral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mtClean="0"/>
                        <a:t>Patologia básica</a:t>
                      </a:r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Patologia Básica</a:t>
                      </a:r>
                      <a:endParaRPr lang="pt-BR" dirty="0"/>
                    </a:p>
                  </a:txBody>
                  <a:tcPr/>
                </a:tc>
              </a:tr>
              <a:tr h="594406">
                <a:tc>
                  <a:txBody>
                    <a:bodyPr/>
                    <a:lstStyle/>
                    <a:p>
                      <a:r>
                        <a:rPr lang="pt-BR" dirty="0" smtClean="0"/>
                        <a:t>Patologia aplicada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4378">
                <a:tc>
                  <a:txBody>
                    <a:bodyPr/>
                    <a:lstStyle/>
                    <a:p>
                      <a:r>
                        <a:rPr lang="pt-BR" dirty="0" smtClean="0"/>
                        <a:t>Clinica Médica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r>
                        <a:rPr lang="pt-BR" dirty="0" smtClean="0"/>
                        <a:t> e II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4406">
                <a:tc>
                  <a:txBody>
                    <a:bodyPr/>
                    <a:lstStyle/>
                    <a:p>
                      <a:r>
                        <a:rPr lang="pt-BR" dirty="0" smtClean="0"/>
                        <a:t>Patologia </a:t>
                      </a:r>
                      <a:r>
                        <a:rPr lang="pt-BR" dirty="0" err="1" smtClean="0"/>
                        <a:t>Cirurgica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4378">
                <a:tc>
                  <a:txBody>
                    <a:bodyPr/>
                    <a:lstStyle/>
                    <a:p>
                      <a:r>
                        <a:rPr lang="pt-BR" dirty="0" smtClean="0"/>
                        <a:t>Trauma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749713">
                <a:tc>
                  <a:txBody>
                    <a:bodyPr/>
                    <a:lstStyle/>
                    <a:p>
                      <a:r>
                        <a:rPr lang="pt-BR" dirty="0" smtClean="0"/>
                        <a:t>Internato</a:t>
                      </a:r>
                      <a:r>
                        <a:rPr lang="pt-BR" baseline="0" dirty="0" smtClean="0"/>
                        <a:t> em Medicina  Intensiva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  <a:p>
                      <a:endParaRPr lang="pt-BR" dirty="0" smtClean="0"/>
                    </a:p>
                    <a:p>
                      <a:endParaRPr lang="pt-BR" dirty="0" smtClean="0"/>
                    </a:p>
                  </a:txBody>
                  <a:tcPr/>
                </a:tc>
              </a:tr>
              <a:tr h="914402">
                <a:tc>
                  <a:txBody>
                    <a:bodyPr/>
                    <a:lstStyle/>
                    <a:p>
                      <a:r>
                        <a:rPr lang="pt-BR" dirty="0" smtClean="0"/>
                        <a:t>Internato  em Trauma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62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630711"/>
              </p:ext>
            </p:extLst>
          </p:nvPr>
        </p:nvGraphicFramePr>
        <p:xfrm>
          <a:off x="1561289" y="1427676"/>
          <a:ext cx="8534400" cy="3659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133600"/>
                <a:gridCol w="2133600"/>
                <a:gridCol w="2133600"/>
              </a:tblGrid>
              <a:tr h="312897">
                <a:tc>
                  <a:txBody>
                    <a:bodyPr/>
                    <a:lstStyle/>
                    <a:p>
                      <a:r>
                        <a:rPr lang="pt-BR" dirty="0" smtClean="0"/>
                        <a:t>DISCIPLINAS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MEDICINA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FISIOTERAPIA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BIOMEDICINA</a:t>
                      </a:r>
                      <a:endParaRPr lang="pt-BR" dirty="0"/>
                    </a:p>
                  </a:txBody>
                  <a:tcPr/>
                </a:tc>
              </a:tr>
              <a:tr h="547569">
                <a:tc>
                  <a:txBody>
                    <a:bodyPr/>
                    <a:lstStyle/>
                    <a:p>
                      <a:r>
                        <a:rPr lang="pt-BR" dirty="0" smtClean="0"/>
                        <a:t>Internato em Anestesia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r>
                        <a:rPr lang="pt-BR" dirty="0" smtClean="0"/>
                        <a:t> </a:t>
                      </a:r>
                      <a:r>
                        <a:rPr lang="pt-BR" baseline="0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7569">
                <a:tc>
                  <a:txBody>
                    <a:bodyPr/>
                    <a:lstStyle/>
                    <a:p>
                      <a:r>
                        <a:rPr lang="pt-BR" dirty="0" smtClean="0"/>
                        <a:t> Internato em </a:t>
                      </a:r>
                      <a:r>
                        <a:rPr lang="pt-BR" dirty="0" err="1" smtClean="0"/>
                        <a:t>Emergencia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r>
                        <a:rPr lang="pt-BR" dirty="0" smtClean="0"/>
                        <a:t>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7569">
                <a:tc>
                  <a:txBody>
                    <a:bodyPr/>
                    <a:lstStyle/>
                    <a:p>
                      <a:r>
                        <a:rPr lang="pt-BR" dirty="0" smtClean="0"/>
                        <a:t>Internato em medicina Interna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47569">
                <a:tc>
                  <a:txBody>
                    <a:bodyPr/>
                    <a:lstStyle/>
                    <a:p>
                      <a:r>
                        <a:rPr lang="pt-BR" dirty="0" smtClean="0"/>
                        <a:t>Internato</a:t>
                      </a:r>
                      <a:r>
                        <a:rPr lang="pt-BR" baseline="0" dirty="0" smtClean="0"/>
                        <a:t>  em Cirurgia Geral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 smtClean="0"/>
                        <a:t>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7372">
                <a:tc>
                  <a:txBody>
                    <a:bodyPr/>
                    <a:lstStyle/>
                    <a:p>
                      <a:r>
                        <a:rPr lang="pt-BR" dirty="0" smtClean="0"/>
                        <a:t>Total</a:t>
                      </a:r>
                      <a:r>
                        <a:rPr lang="pt-BR" baseline="0" dirty="0" smtClean="0"/>
                        <a:t> de horas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Min</a:t>
                      </a:r>
                      <a:r>
                        <a:rPr lang="pt-BR" baseline="0" dirty="0" smtClean="0"/>
                        <a:t> 7200hs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4442hs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4050 </a:t>
                      </a:r>
                      <a:r>
                        <a:rPr lang="pt-BR" dirty="0" err="1" smtClean="0"/>
                        <a:t>hs</a:t>
                      </a:r>
                      <a:endParaRPr lang="pt-BR" dirty="0"/>
                    </a:p>
                  </a:txBody>
                  <a:tcPr/>
                </a:tc>
              </a:tr>
              <a:tr h="312897">
                <a:tc>
                  <a:txBody>
                    <a:bodyPr/>
                    <a:lstStyle/>
                    <a:p>
                      <a:r>
                        <a:rPr lang="pt-BR" dirty="0" smtClean="0"/>
                        <a:t>Total de </a:t>
                      </a:r>
                      <a:r>
                        <a:rPr lang="pt-BR" dirty="0" err="1" smtClean="0"/>
                        <a:t>Periodos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12 </a:t>
                      </a:r>
                      <a:r>
                        <a:rPr lang="pt-BR" dirty="0" err="1" smtClean="0"/>
                        <a:t>periodos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10 </a:t>
                      </a:r>
                      <a:r>
                        <a:rPr lang="pt-BR" dirty="0" err="1" smtClean="0"/>
                        <a:t>periodos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 </a:t>
                      </a:r>
                      <a:r>
                        <a:rPr lang="pt-BR" dirty="0" err="1" smtClean="0"/>
                        <a:t>periodos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82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685800"/>
            <a:ext cx="8697180" cy="3615267"/>
          </a:xfrm>
        </p:spPr>
        <p:txBody>
          <a:bodyPr/>
          <a:lstStyle/>
          <a:p>
            <a:r>
              <a:rPr lang="pt-BR" dirty="0" smtClean="0"/>
              <a:t>ACUPUNTURA É PROCEDIMENTO INVASIVO , LOGO É ATO MÉDICO</a:t>
            </a:r>
          </a:p>
          <a:p>
            <a:r>
              <a:rPr lang="pt-BR" dirty="0" smtClean="0"/>
              <a:t>A SEGURANÇA  DO PACIENTE DEVE SER A PRIORIDADE.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85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ASPECTOS HISTÓRICOS DA ACUPUNTURA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História da acupuntura</a:t>
            </a:r>
          </a:p>
          <a:p>
            <a:r>
              <a:rPr lang="pt-BR" dirty="0" smtClean="0"/>
              <a:t>Evidências </a:t>
            </a:r>
            <a:r>
              <a:rPr lang="pt-BR" dirty="0"/>
              <a:t>arqueológicas permitem supor que a técnica era praticada no continente asiático, mais especificamente na China, </a:t>
            </a:r>
            <a:r>
              <a:rPr lang="pt-BR" b="1" dirty="0">
                <a:hlinkClick r:id="rId2"/>
              </a:rPr>
              <a:t>há mais de cinco mil anos</a:t>
            </a:r>
            <a:r>
              <a:rPr lang="pt-BR" dirty="0"/>
              <a:t>. Alguns doutrinadores, em suas obras, referem suas origens há quatro mil anos</a:t>
            </a:r>
            <a:r>
              <a:rPr lang="pt-BR" dirty="0" smtClean="0"/>
              <a:t>.</a:t>
            </a:r>
          </a:p>
          <a:p>
            <a:r>
              <a:rPr lang="pt-BR" dirty="0"/>
              <a:t>Na tradicional medicina chinesa, mestres antigos ensinavam ser a doença uma alteração das funções do corpo ou desgaste deste, provocado por fatores externos, como frio, calor, umidade, fatores emocionais, nutricionais ou envelhecimento. </a:t>
            </a:r>
            <a:r>
              <a:rPr lang="pt-BR" b="1" dirty="0"/>
              <a:t>Por meio da acupuntura seria possível a recuperação da saúde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6935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ASPECTOS HISTÓRICOS DA ACUPUNTURA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Tratado de Medicina Interna do Imperador Amarelo </a:t>
            </a:r>
            <a:r>
              <a:rPr lang="pt-BR" dirty="0"/>
              <a:t>(</a:t>
            </a:r>
            <a:r>
              <a:rPr lang="pt-BR" i="1" dirty="0"/>
              <a:t>Nei </a:t>
            </a:r>
            <a:r>
              <a:rPr lang="pt-BR" i="1" dirty="0" err="1"/>
              <a:t>Jing</a:t>
            </a:r>
            <a:r>
              <a:rPr lang="pt-BR" dirty="0" smtClean="0"/>
              <a:t>), diálogo </a:t>
            </a:r>
            <a:r>
              <a:rPr lang="pt-BR" dirty="0"/>
              <a:t>entre o lendário Imperador Amarelo (Huang Di</a:t>
            </a:r>
            <a:r>
              <a:rPr lang="pt-BR" i="1" dirty="0"/>
              <a:t>)</a:t>
            </a:r>
            <a:r>
              <a:rPr lang="pt-BR" dirty="0"/>
              <a:t> e seu ministro, </a:t>
            </a:r>
            <a:r>
              <a:rPr lang="pt-BR" dirty="0" err="1"/>
              <a:t>Qi</a:t>
            </a:r>
            <a:r>
              <a:rPr lang="pt-BR" dirty="0"/>
              <a:t> </a:t>
            </a:r>
            <a:r>
              <a:rPr lang="pt-BR" dirty="0" err="1"/>
              <a:t>Bai</a:t>
            </a:r>
            <a:r>
              <a:rPr lang="pt-BR" dirty="0"/>
              <a:t>, sobre os </a:t>
            </a:r>
            <a:r>
              <a:rPr lang="pt-BR" dirty="0" smtClean="0"/>
              <a:t>temas </a:t>
            </a:r>
            <a:r>
              <a:rPr lang="pt-BR" dirty="0"/>
              <a:t>da medicina</a:t>
            </a:r>
            <a:r>
              <a:rPr lang="pt-BR" dirty="0" smtClean="0"/>
              <a:t>, </a:t>
            </a:r>
            <a:r>
              <a:rPr lang="pt-BR" dirty="0"/>
              <a:t>durante Estados Combatentes (475-221 a.C.).</a:t>
            </a:r>
          </a:p>
          <a:p>
            <a:pPr marL="0" indent="0">
              <a:buNone/>
            </a:pP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30" y="2789067"/>
            <a:ext cx="4244221" cy="30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ASPECTOS HISTÓRICOS DA ACUPUNTURA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endParaRPr lang="pt-BR" sz="1400" dirty="0" smtClean="0"/>
          </a:p>
          <a:p>
            <a:pPr algn="just"/>
            <a:endParaRPr lang="pt-BR" sz="1400" dirty="0"/>
          </a:p>
          <a:p>
            <a:pPr algn="just"/>
            <a:r>
              <a:rPr lang="pt-BR" sz="1400" dirty="0" smtClean="0"/>
              <a:t>Durante </a:t>
            </a:r>
            <a:r>
              <a:rPr lang="pt-BR" sz="1400" dirty="0"/>
              <a:t>a dinastia Tang (618-907 d.C.), a acupuntura ganhou grande destaque, com a fundação do </a:t>
            </a:r>
            <a:r>
              <a:rPr lang="pt-BR" sz="1400" b="1" dirty="0"/>
              <a:t>Colégio Imperial de Medicina</a:t>
            </a:r>
            <a:r>
              <a:rPr lang="pt-BR" sz="1400" dirty="0"/>
              <a:t>, onde se formaram, oficialmente, os primeiros médicos </a:t>
            </a:r>
            <a:r>
              <a:rPr lang="pt-BR" sz="1400" dirty="0" err="1"/>
              <a:t>acupunturistas</a:t>
            </a:r>
            <a:r>
              <a:rPr lang="pt-BR" sz="1400" dirty="0" smtClean="0"/>
              <a:t>.</a:t>
            </a:r>
          </a:p>
          <a:p>
            <a:pPr algn="just"/>
            <a:r>
              <a:rPr lang="pt-BR" sz="1400" dirty="0" smtClean="0"/>
              <a:t>Em 1822 a prática de Acupuntura foi proibida na China </a:t>
            </a:r>
          </a:p>
          <a:p>
            <a:pPr algn="just"/>
            <a:r>
              <a:rPr lang="pt-BR" sz="1400" dirty="0"/>
              <a:t>No </a:t>
            </a:r>
            <a:r>
              <a:rPr lang="pt-BR" sz="1400" dirty="0" smtClean="0"/>
              <a:t>período  (1949 a 1976), paralelo </a:t>
            </a:r>
            <a:r>
              <a:rPr lang="pt-BR" sz="1400" dirty="0"/>
              <a:t>à grande </a:t>
            </a:r>
            <a:r>
              <a:rPr lang="pt-BR" sz="1400" dirty="0" smtClean="0"/>
              <a:t>revolução </a:t>
            </a:r>
            <a:r>
              <a:rPr lang="pt-BR" sz="1400" dirty="0"/>
              <a:t>cultural </a:t>
            </a:r>
            <a:r>
              <a:rPr lang="pt-BR" sz="1400" dirty="0" smtClean="0"/>
              <a:t>proletária, ocorreu a formação </a:t>
            </a:r>
            <a:r>
              <a:rPr lang="pt-BR" sz="1400" dirty="0"/>
              <a:t>dos médicos pés </a:t>
            </a:r>
            <a:r>
              <a:rPr lang="pt-BR" sz="1400" dirty="0" smtClean="0"/>
              <a:t>descalços.</a:t>
            </a:r>
            <a:endParaRPr lang="pt-BR" sz="1400" dirty="0"/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Após a década </a:t>
            </a:r>
            <a:r>
              <a:rPr lang="pt-BR" sz="1400" dirty="0"/>
              <a:t>de 1950, os médicos cirurgiões constataram que a acupuntura provocava efeito analgésico, tanto no procedimento cirúrgico como no pós-cirúrgico, fato que marcou o início da anestesia pela acupuntura.</a:t>
            </a:r>
          </a:p>
          <a:p>
            <a:pPr algn="just"/>
            <a:r>
              <a:rPr lang="pt-BR" sz="1400" dirty="0"/>
              <a:t>R</a:t>
            </a:r>
            <a:r>
              <a:rPr lang="pt-BR" sz="1400" dirty="0" smtClean="0"/>
              <a:t>econhecimento </a:t>
            </a:r>
            <a:r>
              <a:rPr lang="pt-BR" sz="1400" dirty="0"/>
              <a:t>oficial, em 1955, quando a MTC passou a ser igualada à medicina científica ocidental. </a:t>
            </a:r>
            <a:endParaRPr lang="pt-BR" sz="1400" dirty="0" smtClean="0"/>
          </a:p>
          <a:p>
            <a:pPr algn="just"/>
            <a:r>
              <a:rPr lang="pt-BR" sz="1400" b="1" dirty="0" smtClean="0"/>
              <a:t>Contudo , constata-se que o  conhecimentos </a:t>
            </a:r>
            <a:r>
              <a:rPr lang="pt-BR" sz="1400" b="1" dirty="0"/>
              <a:t>de anatomia, fisiologia e patologia para se obter o diagnóstico correto das doenças, </a:t>
            </a:r>
            <a:r>
              <a:rPr lang="pt-BR" sz="1400" b="1" dirty="0" smtClean="0"/>
              <a:t>faz com que se evite, </a:t>
            </a:r>
            <a:r>
              <a:rPr lang="pt-BR" sz="1400" b="1" dirty="0"/>
              <a:t>dessa forma, a ocorrência de complicações graves ocasionando óbitos, como já foi registrado na </a:t>
            </a:r>
            <a:r>
              <a:rPr lang="pt-BR" sz="1400" b="1" dirty="0" smtClean="0"/>
              <a:t>China, no período  revolucionário. </a:t>
            </a:r>
            <a:endParaRPr lang="pt-BR" sz="1400" b="1" dirty="0"/>
          </a:p>
          <a:p>
            <a:pPr marL="0" indent="0" algn="just">
              <a:buNone/>
            </a:pPr>
            <a:r>
              <a:rPr lang="pt-BR" sz="1400" b="1" dirty="0" smtClean="0"/>
              <a:t/>
            </a:r>
            <a:br>
              <a:rPr lang="pt-BR" sz="1400" b="1" dirty="0" smtClean="0"/>
            </a:b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794200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COMO OCORRE O RECONHECIMENTO DE UMA ESPECIALIDADE MÉDICA NO BRASIL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4212" y="527538"/>
            <a:ext cx="8534400" cy="3773529"/>
          </a:xfrm>
        </p:spPr>
        <p:txBody>
          <a:bodyPr>
            <a:noAutofit/>
          </a:bodyPr>
          <a:lstStyle/>
          <a:p>
            <a:pPr algn="just"/>
            <a:endParaRPr lang="pt-BR" sz="1400" b="1" dirty="0" smtClean="0"/>
          </a:p>
          <a:p>
            <a:pPr algn="just"/>
            <a:endParaRPr lang="pt-BR" sz="1400" b="1" dirty="0"/>
          </a:p>
          <a:p>
            <a:pPr algn="just"/>
            <a:r>
              <a:rPr lang="pt-BR" sz="1400" b="1" dirty="0" smtClean="0"/>
              <a:t>Resolução  </a:t>
            </a:r>
            <a:r>
              <a:rPr lang="pt-BR" sz="1400" b="1" dirty="0"/>
              <a:t>CFM  </a:t>
            </a:r>
            <a:r>
              <a:rPr lang="pt-BR" sz="1400" b="1" dirty="0" smtClean="0"/>
              <a:t>1.666/2003  </a:t>
            </a:r>
            <a:r>
              <a:rPr lang="pt-BR" sz="1400" dirty="0"/>
              <a:t>(</a:t>
            </a:r>
            <a:r>
              <a:rPr lang="pt-BR" sz="1400" dirty="0" smtClean="0"/>
              <a:t>Comissão </a:t>
            </a:r>
            <a:r>
              <a:rPr lang="pt-BR" sz="1400" dirty="0"/>
              <a:t>Mista de </a:t>
            </a:r>
            <a:r>
              <a:rPr lang="pt-BR" sz="1400" dirty="0" smtClean="0"/>
              <a:t>Especialidades)</a:t>
            </a:r>
          </a:p>
          <a:p>
            <a:pPr marL="0" indent="0" algn="just">
              <a:buNone/>
            </a:pPr>
            <a:r>
              <a:rPr lang="pt-BR" sz="1400" dirty="0" smtClean="0"/>
              <a:t>Dispõe </a:t>
            </a:r>
            <a:r>
              <a:rPr lang="pt-BR" sz="1400" dirty="0"/>
              <a:t>sobre a nova redação do Anexo II da </a:t>
            </a:r>
            <a:r>
              <a:rPr lang="pt-BR" sz="1400" dirty="0" smtClean="0"/>
              <a:t> </a:t>
            </a:r>
            <a:r>
              <a:rPr lang="pt-BR" sz="1400" b="1" dirty="0" smtClean="0"/>
              <a:t>Resolução </a:t>
            </a:r>
            <a:r>
              <a:rPr lang="pt-BR" sz="1400" b="1" dirty="0"/>
              <a:t>CFM nº 1.634/2002, </a:t>
            </a:r>
            <a:r>
              <a:rPr lang="pt-BR" sz="1400" dirty="0"/>
              <a:t>que celebra o </a:t>
            </a:r>
            <a:r>
              <a:rPr lang="pt-BR" sz="1400" dirty="0" smtClean="0"/>
              <a:t> convênio </a:t>
            </a:r>
            <a:r>
              <a:rPr lang="pt-BR" sz="1400" dirty="0"/>
              <a:t>de reconhecimento de especialidades </a:t>
            </a:r>
            <a:r>
              <a:rPr lang="pt-BR" sz="1400" dirty="0" smtClean="0"/>
              <a:t> médicas </a:t>
            </a:r>
            <a:r>
              <a:rPr lang="pt-BR" sz="1400" dirty="0"/>
              <a:t>firmado entre o Conselho </a:t>
            </a:r>
            <a:r>
              <a:rPr lang="pt-BR" sz="1400" dirty="0" smtClean="0"/>
              <a:t>       Federal </a:t>
            </a:r>
            <a:r>
              <a:rPr lang="pt-BR" sz="1400" dirty="0"/>
              <a:t>de </a:t>
            </a:r>
            <a:r>
              <a:rPr lang="pt-BR" sz="1400" dirty="0" smtClean="0"/>
              <a:t> Medicina </a:t>
            </a:r>
            <a:r>
              <a:rPr lang="pt-BR" sz="1400" dirty="0"/>
              <a:t>CFM, a Associação Médica Brasileira  </a:t>
            </a:r>
            <a:r>
              <a:rPr lang="pt-BR" sz="1400" dirty="0" smtClean="0"/>
              <a:t>AMB </a:t>
            </a:r>
            <a:r>
              <a:rPr lang="pt-BR" sz="1400" dirty="0"/>
              <a:t>e a Comissão Nacional de Residência Médica  (do MEC</a:t>
            </a:r>
            <a:r>
              <a:rPr lang="pt-BR" sz="1400" dirty="0" smtClean="0"/>
              <a:t>). (revogada pela atual Res. CFM 2.221/2018).</a:t>
            </a:r>
          </a:p>
          <a:p>
            <a:pPr algn="just"/>
            <a:r>
              <a:rPr lang="pt-BR" sz="1400" b="1" dirty="0" smtClean="0"/>
              <a:t>Nota </a:t>
            </a:r>
            <a:r>
              <a:rPr lang="pt-BR" sz="1400" b="1" dirty="0"/>
              <a:t>Técnica  85/2001(Fundamento para o CFM editar </a:t>
            </a:r>
            <a:r>
              <a:rPr lang="pt-BR" sz="1400" b="1" dirty="0" smtClean="0"/>
              <a:t>Resoluções </a:t>
            </a:r>
            <a:r>
              <a:rPr lang="pt-BR" sz="1400" b="1" dirty="0"/>
              <a:t>reconhecendo Especialidades </a:t>
            </a:r>
            <a:r>
              <a:rPr lang="pt-BR" sz="1300" b="1" dirty="0"/>
              <a:t>Médicas</a:t>
            </a:r>
            <a:r>
              <a:rPr lang="pt-BR" sz="1400" b="1" dirty="0"/>
              <a:t>). </a:t>
            </a:r>
            <a:r>
              <a:rPr lang="pt-BR" sz="1400" dirty="0"/>
              <a:t>Embasamento partir da Lei 3268/1957 ( </a:t>
            </a:r>
            <a:r>
              <a:rPr lang="pt-BR" sz="1400" dirty="0" smtClean="0"/>
              <a:t>É função </a:t>
            </a:r>
            <a:r>
              <a:rPr lang="pt-BR" sz="1400" dirty="0"/>
              <a:t>dos </a:t>
            </a:r>
            <a:r>
              <a:rPr lang="pt-BR" sz="1400" dirty="0" smtClean="0"/>
              <a:t>Conselhos </a:t>
            </a:r>
            <a:r>
              <a:rPr lang="pt-BR" sz="1400" dirty="0"/>
              <a:t>zelar pelo  desempenho ético e pelo prestigio da </a:t>
            </a:r>
            <a:r>
              <a:rPr lang="pt-BR" sz="1400" dirty="0" smtClean="0"/>
              <a:t>profissão  médica.</a:t>
            </a:r>
            <a:endParaRPr lang="pt-BR" sz="1400" dirty="0"/>
          </a:p>
          <a:p>
            <a:pPr algn="just"/>
            <a:r>
              <a:rPr lang="pt-BR" sz="1400" b="1" dirty="0" smtClean="0"/>
              <a:t>Resolução CNRM/SESU 5/20002</a:t>
            </a:r>
            <a:r>
              <a:rPr lang="pt-BR" sz="1400" dirty="0" smtClean="0"/>
              <a:t> ( revogada) – Acupuntura especialidade médica.</a:t>
            </a:r>
            <a:endParaRPr lang="pt-BR" sz="1400" dirty="0"/>
          </a:p>
          <a:p>
            <a:pPr algn="just"/>
            <a:r>
              <a:rPr lang="pt-BR" sz="1400" b="1" dirty="0"/>
              <a:t>Decreto  8516/2015  </a:t>
            </a:r>
            <a:r>
              <a:rPr lang="pt-BR" sz="1400" dirty="0"/>
              <a:t>(Regulamenta  a formação do Cadastro Nacional de Especialistas</a:t>
            </a:r>
            <a:r>
              <a:rPr lang="pt-BR" sz="1400" dirty="0" smtClean="0"/>
              <a:t>)</a:t>
            </a:r>
          </a:p>
          <a:p>
            <a:pPr algn="just"/>
            <a:r>
              <a:rPr lang="pt-BR" sz="1400" b="1" dirty="0" smtClean="0"/>
              <a:t>Resolução  CFM  2148/2016 homologa a Portaria  CME 01/2016. </a:t>
            </a:r>
          </a:p>
          <a:p>
            <a:pPr algn="just"/>
            <a:r>
              <a:rPr lang="pt-BR" sz="1400" b="1" dirty="0" smtClean="0"/>
              <a:t>Atual Resolução CFM 2.221/2018.</a:t>
            </a:r>
            <a:endParaRPr lang="pt-BR" sz="1400" b="1" dirty="0"/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853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ASPECTOS LEGAIS  NA ACUPUNTURA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b="1" dirty="0" smtClean="0"/>
              <a:t>Resolução  CFM 1.455/1995  </a:t>
            </a:r>
            <a:r>
              <a:rPr lang="pt-BR" dirty="0" smtClean="0"/>
              <a:t>: A Acupuntura passou a ser reconhecida como Especialidade Médica</a:t>
            </a:r>
          </a:p>
          <a:p>
            <a:pPr algn="just"/>
            <a:r>
              <a:rPr lang="pt-BR" b="1" dirty="0" smtClean="0"/>
              <a:t>Resolução  CFM 2.153/2016  e Resolução CFM 2214/2018 (exigências para fiscalização)- Acupuntura  é  grupo 3.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246613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LEI 12842/2013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 smtClean="0"/>
              <a:t>LEI 12.842/2013 </a:t>
            </a:r>
            <a:r>
              <a:rPr lang="pt-BR" dirty="0" smtClean="0"/>
              <a:t>–ATO MÉDICO são prerrogativas da profissão médica.</a:t>
            </a:r>
          </a:p>
          <a:p>
            <a:pPr algn="just"/>
            <a:r>
              <a:rPr lang="pt-BR" dirty="0" smtClean="0"/>
              <a:t>Art. 2º inciso II - é privativo do médico  a prevenção, o diagnóstico  e o tratamento das doenças </a:t>
            </a:r>
          </a:p>
          <a:p>
            <a:pPr algn="just"/>
            <a:r>
              <a:rPr lang="pt-BR" dirty="0" smtClean="0"/>
              <a:t>Art. 4º inciso III - </a:t>
            </a:r>
            <a:r>
              <a:rPr lang="pt-BR" dirty="0"/>
              <a:t>indicação </a:t>
            </a:r>
            <a:r>
              <a:rPr lang="pt-BR" dirty="0" smtClean="0"/>
              <a:t>da execução e execução  de </a:t>
            </a:r>
            <a:r>
              <a:rPr lang="pt-BR" dirty="0"/>
              <a:t>procedimentos invasivos, sejam diagnósticos, terapêuticos ou estéticos, incluindo os acessos vasculares profundos, as biópsias e as endoscopias</a:t>
            </a:r>
            <a:r>
              <a:rPr lang="pt-BR" dirty="0" smtClean="0"/>
              <a:t>;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6706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Procedimentos  invasivos: conceito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b="1" dirty="0" smtClean="0"/>
              <a:t>PARECER CFM 35/2016 </a:t>
            </a:r>
            <a:r>
              <a:rPr lang="pt-BR" dirty="0" smtClean="0"/>
              <a:t>....Procedimentos invasivos são aqueles que provocam o rompimento de barreiras naturais  ou penetram  em cavidades do organismo ,abrindo uma porta  ou acesso  para o meio interno .Há que se ressaltar  também que inexiste diferença entre procedimentos invasivos e os minimamente invasivos .Nos termos da lei ,o fato de ser minimamente invasivo  não torna o ato legal menos invasivo. Assim sendo, o ato invasivo é um ato privativo do </a:t>
            </a:r>
            <a:r>
              <a:rPr lang="pt-BR" dirty="0"/>
              <a:t>m</a:t>
            </a:r>
            <a:r>
              <a:rPr lang="pt-BR" dirty="0" smtClean="0"/>
              <a:t>édico, sendo vedada  a sua prática por outra profissão .</a:t>
            </a:r>
          </a:p>
          <a:p>
            <a:pPr algn="just"/>
            <a:r>
              <a:rPr lang="pt-BR" dirty="0" smtClean="0"/>
              <a:t>Assim, sendo podemos concluir que o médico é o profissional habilitado  legalmente  para a execução  de procedimentos invasivos, sejam diagnósticos, terapêuticos ou estéticos, incluindo  os acessos vasculares profundos ,as biópsias e as endoscopias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2300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-Sentença  recente (19/04/2022) da Justiça Federal  de MG ,por ação civil pública  o juiz  julgou improcedente  a ação proposta pelo MP contra o CFM e CRM-MG que tinha como objetivo compelir a retirada do portal eletrônico dos réus toda e qualquer notícia que sugira, insinue e/ou afirme que a prática da acupuntura é exclusiva da classe médica (1004717-55.2019.4.01.3800).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9982012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285</TotalTime>
  <Words>787</Words>
  <Application>Microsoft Office PowerPoint</Application>
  <PresentationFormat>Widescreen</PresentationFormat>
  <Paragraphs>98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3</vt:lpstr>
      <vt:lpstr>Fatia</vt:lpstr>
      <vt:lpstr>PL 5983 /2019 REGULAMENTA  O EXERCÍCIO PROFISSIONAL DE ACUPUNTURA-Relator Senador Eduardo  Girão </vt:lpstr>
      <vt:lpstr>ASPECTOS HISTÓRICOS DA ACUPUNTURA</vt:lpstr>
      <vt:lpstr>ASPECTOS HISTÓRICOS DA ACUPUNTURA</vt:lpstr>
      <vt:lpstr>ASPECTOS HISTÓRICOS DA ACUPUNTURA</vt:lpstr>
      <vt:lpstr>COMO OCORRE O RECONHECIMENTO DE UMA ESPECIALIDADE MÉDICA NO BRASIL</vt:lpstr>
      <vt:lpstr>ASPECTOS LEGAIS  NA ACUPUNTURA</vt:lpstr>
      <vt:lpstr>                     LEI 12842/2013 </vt:lpstr>
      <vt:lpstr>Procedimentos  invasivos: conceito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5983 /2019</dc:title>
  <dc:creator>Tatiana Della Giustina</dc:creator>
  <cp:lastModifiedBy>Ivan Cerqueira Filho</cp:lastModifiedBy>
  <cp:revision>31</cp:revision>
  <dcterms:created xsi:type="dcterms:W3CDTF">2022-05-10T11:00:12Z</dcterms:created>
  <dcterms:modified xsi:type="dcterms:W3CDTF">2022-05-11T21:27:16Z</dcterms:modified>
</cp:coreProperties>
</file>