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4"/>
  </p:notesMasterIdLst>
  <p:sldIdLst>
    <p:sldId id="262" r:id="rId2"/>
    <p:sldId id="296" r:id="rId3"/>
    <p:sldId id="291"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4" r:id="rId31"/>
    <p:sldId id="295" r:id="rId32"/>
    <p:sldId id="290" r:id="rId3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5527950c9f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g5527950c9f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5527950c9f_2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g5527950c9f_2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5527950c9f_2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3" name="Google Shape;213;g5527950c9f_2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5527950c9f_2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g5527950c9f_2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5527950c9f_2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5" name="Google Shape;225;g5527950c9f_2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5527950c9f_2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3" name="Google Shape;233;g5527950c9f_2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5527950c9f_2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9" name="Google Shape;239;g5527950c9f_2_1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5527950c9f_2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5" name="Google Shape;245;g5527950c9f_2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5527950c9f_2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g5527950c9f_2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5527950c9f_2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7" name="Google Shape;257;g5527950c9f_2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5527950c9f_2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3" name="Google Shape;263;g5527950c9f_2_1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5527950c9f_2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4" name="Google Shape;334;g5527950c9f_2_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69853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5527950c9f_2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9" name="Google Shape;269;g5527950c9f_2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5527950c9f_2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5" name="Google Shape;275;g5527950c9f_2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5527950c9f_2_1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1" name="Google Shape;281;g5527950c9f_2_1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5527950c9f_2_2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7" name="Google Shape;287;g5527950c9f_2_2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5527950c9f_2_2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3" name="Google Shape;293;g5527950c9f_2_2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5527950c9f_2_2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5" name="Google Shape;305;g5527950c9f_2_2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g5527950c9f_2_2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5" name="Google Shape;315;g5527950c9f_2_2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5527950c9f_2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1" name="Google Shape;321;g5527950c9f_2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g5527950c9f_2_2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 name="Google Shape;328;g5527950c9f_2_2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5527950c9f_2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4" name="Google Shape;334;g5527950c9f_2_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5527950c9f_2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g5527950c9f_2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11713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5527950c9f_2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4" name="Google Shape;334;g5527950c9f_2_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67499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5527950c9f_2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4" name="Google Shape;334;g5527950c9f_2_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15322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g5527950c9f_2_3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2" name="Google Shape;342;g5527950c9f_2_3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5527950c9f_2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g5527950c9f_2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5527950c9f_2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g5527950c9f_2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5527950c9f_2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g5527950c9f_2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5527950c9f_2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g5527950c9f_2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5527950c9f_2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g5527950c9f_2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5527950c9f_2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g5527950c9f_2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8"/>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08"/>
        <p:cNvGrpSpPr/>
        <p:nvPr/>
      </p:nvGrpSpPr>
      <p:grpSpPr>
        <a:xfrm>
          <a:off x="0" y="0"/>
          <a:ext cx="0" cy="0"/>
          <a:chOff x="0" y="0"/>
          <a:chExt cx="0" cy="0"/>
        </a:xfrm>
      </p:grpSpPr>
      <p:sp>
        <p:nvSpPr>
          <p:cNvPr id="209" name="Google Shape;209;p27"/>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V) Medidas para endurecer o cumprimento das penas</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12.850/2013</a:t>
            </a:r>
            <a:endParaRPr sz="1800" dirty="0">
              <a:latin typeface="Calibri" panose="020F0502020204030204" pitchFamily="34" charset="0"/>
              <a:cs typeface="Calibri" panose="020F0502020204030204" pitchFamily="34" charset="0"/>
              <a:sym typeface="Arial"/>
            </a:endParaRPr>
          </a:p>
        </p:txBody>
      </p:sp>
      <p:sp>
        <p:nvSpPr>
          <p:cNvPr id="210" name="Google Shape;210;p27"/>
          <p:cNvSpPr txBox="1"/>
          <p:nvPr/>
        </p:nvSpPr>
        <p:spPr>
          <a:xfrm>
            <a:off x="0" y="730125"/>
            <a:ext cx="12192000" cy="2100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2º</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8º As lideranças de organizações criminosas armadas ou que tenham armas à disposição deverão iniciar o cumprimento da pena em estabelecimentos penais de segurança máxima.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9º O condenado por integrar organização criminosa ou por crime praticado através de organização ou associação criminosa não poderá progredir de regime de cumprimento de pena ou obter livramento condicional ou outros benefícios prisionais se houver elementos probatórios que indiquem a manutenção do vínculo associativo.” (NR)</a:t>
            </a:r>
            <a:endParaRPr sz="120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14"/>
        <p:cNvGrpSpPr/>
        <p:nvPr/>
      </p:nvGrpSpPr>
      <p:grpSpPr>
        <a:xfrm>
          <a:off x="0" y="0"/>
          <a:ext cx="0" cy="0"/>
          <a:chOff x="0" y="0"/>
          <a:chExt cx="0" cy="0"/>
        </a:xfrm>
      </p:grpSpPr>
      <p:sp>
        <p:nvSpPr>
          <p:cNvPr id="215" name="Google Shape;215;p28"/>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VI) Medidas para alterar conceito de organização criminosa</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12.850/2013</a:t>
            </a:r>
            <a:endParaRPr sz="1800" dirty="0">
              <a:latin typeface="Calibri" panose="020F0502020204030204" pitchFamily="34" charset="0"/>
              <a:cs typeface="Calibri" panose="020F0502020204030204" pitchFamily="34" charset="0"/>
              <a:sym typeface="Arial"/>
            </a:endParaRPr>
          </a:p>
        </p:txBody>
      </p:sp>
      <p:sp>
        <p:nvSpPr>
          <p:cNvPr id="216" name="Google Shape;216;p28"/>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1º</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Considera-se organização criminosa a associação de 4 (quatro) ou mais pessoas estruturalmente ordenada e caracterizada pela divisão de tarefas, ainda que informalmente, e que: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 - tenham objetivo de obter, direta ou indiretamente, vantagem de qualquer natureza, mediante a prática de infrações penais cujas penas máximas sejam superiores a 4 (quatro) anos;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II - sejam de caráter transnacional; ou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III - se valham da violência ou da força de intimidação do vínculo associativo para adquirir, de modo direto ou indireto, o controle sobre a atividade criminal ou sobre a atividade econômica, tais como: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 o Primeiro Comando da Capital;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b) o Comando Vermelho;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c) a Família do Norte;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d) o Terceiro Comando Puro;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e) o Amigo dos Amigos; 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f) as milícias, ou outras associações como localmente denominadas.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(NR)</a:t>
            </a:r>
            <a:endParaRPr sz="120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20"/>
        <p:cNvGrpSpPr/>
        <p:nvPr/>
      </p:nvGrpSpPr>
      <p:grpSpPr>
        <a:xfrm>
          <a:off x="0" y="0"/>
          <a:ext cx="0" cy="0"/>
          <a:chOff x="0" y="0"/>
          <a:chExt cx="0" cy="0"/>
        </a:xfrm>
      </p:grpSpPr>
      <p:sp>
        <p:nvSpPr>
          <p:cNvPr id="221" name="Google Shape;221;p29"/>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VII) Medidas para elevar penas em crimes relativos a armas de fogo</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10.826/2003 (armas)</a:t>
            </a:r>
            <a:endParaRPr sz="1800" dirty="0">
              <a:latin typeface="Calibri" panose="020F0502020204030204" pitchFamily="34" charset="0"/>
              <a:cs typeface="Calibri" panose="020F0502020204030204" pitchFamily="34" charset="0"/>
              <a:sym typeface="Arial"/>
            </a:endParaRPr>
          </a:p>
        </p:txBody>
      </p:sp>
      <p:sp>
        <p:nvSpPr>
          <p:cNvPr id="222" name="Google Shape;222;p29"/>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20</a:t>
            </a:r>
            <a:r>
              <a:rPr lang="pt-BR" sz="1200">
                <a:latin typeface="Calibri"/>
                <a:ea typeface="Calibri"/>
                <a:cs typeface="Calibri"/>
                <a:sym typeface="Calibri"/>
              </a:rPr>
              <a:t>. Nos crimes previstos nos arts. 14, 15, 16, 17 e 18, a pena é aumentada da metade se: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 - forem praticados por integrante dos órgãos e empresas referidas nos arts. 6o , 7o e 8o desta Lei; ou</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II - o agente possuir registros criminais pretéritos, com condenação transitada em julgado ou proferida por órgão colegiado." (NR)</a:t>
            </a:r>
            <a:endParaRPr sz="1200">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26"/>
        <p:cNvGrpSpPr/>
        <p:nvPr/>
      </p:nvGrpSpPr>
      <p:grpSpPr>
        <a:xfrm>
          <a:off x="0" y="0"/>
          <a:ext cx="0" cy="0"/>
          <a:chOff x="0" y="0"/>
          <a:chExt cx="0" cy="0"/>
        </a:xfrm>
      </p:grpSpPr>
      <p:sp>
        <p:nvSpPr>
          <p:cNvPr id="227" name="Google Shape;227;p30"/>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VIII) Medidas para aprimorar o perdimento de produto do crime</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Penal</a:t>
            </a:r>
            <a:endParaRPr sz="1800" dirty="0">
              <a:latin typeface="Calibri" panose="020F0502020204030204" pitchFamily="34" charset="0"/>
              <a:cs typeface="Calibri" panose="020F0502020204030204" pitchFamily="34" charset="0"/>
              <a:sym typeface="Arial"/>
            </a:endParaRPr>
          </a:p>
        </p:txBody>
      </p:sp>
      <p:sp>
        <p:nvSpPr>
          <p:cNvPr id="228" name="Google Shape;228;p30"/>
          <p:cNvSpPr txBox="1"/>
          <p:nvPr/>
        </p:nvSpPr>
        <p:spPr>
          <a:xfrm>
            <a:off x="0" y="832038"/>
            <a:ext cx="12192000" cy="2100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91-A</a:t>
            </a:r>
            <a:r>
              <a:rPr lang="pt-BR" sz="1200">
                <a:latin typeface="Calibri"/>
                <a:ea typeface="Calibri"/>
                <a:cs typeface="Calibri"/>
                <a:sym typeface="Calibri"/>
              </a:rPr>
              <a:t>. No caso de condenação por infrações as quais a lei comine pena máxima superior a seis anos de reclusão, poderá ser decretada a perda, como produto ou proveito do crime, dos bens correspondentes à diferença entre o valor do patrimônio do condenado e aquele que seja compatível com o seu rendimento lícito.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A decretação da perda prevista no caput fica condicionada à existência de elementos probatórios que indiquem conduta criminosa habitual, reiterada ou profissional do condenado ou a sua vinculação a organização criminosa.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Para efeito do perdimento previsto neste artigo, entende-se por patrimônio do condenado todos os bens: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 - que estejam na sua titularidade, ou em relação aos quais ele tenha o domínio e o benefício direto ou indireto, na data da infração penal ou recebidos posteriormente; 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II - transferidos a terceiros a título gratuito ou mediante contraprestação irrisória, a partir do início da atividade criminal.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3º O condenado terá a oportunidade de demonstrar a inexistência da incompatibilidade ou a procedência lícita do patrimônio." (NR)</a:t>
            </a:r>
            <a:endParaRPr sz="1200">
              <a:latin typeface="Calibri"/>
              <a:ea typeface="Calibri"/>
              <a:cs typeface="Calibri"/>
              <a:sym typeface="Calibri"/>
            </a:endParaRPr>
          </a:p>
        </p:txBody>
      </p:sp>
      <p:sp>
        <p:nvSpPr>
          <p:cNvPr id="229" name="Google Shape;229;p30"/>
          <p:cNvSpPr txBox="1"/>
          <p:nvPr/>
        </p:nvSpPr>
        <p:spPr>
          <a:xfrm>
            <a:off x="162600" y="2749750"/>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700" dirty="0"/>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no Código de Processo Penal</a:t>
            </a:r>
            <a:endParaRPr sz="1800" dirty="0">
              <a:latin typeface="Calibri" panose="020F0502020204030204" pitchFamily="34" charset="0"/>
              <a:cs typeface="Calibri" panose="020F0502020204030204" pitchFamily="34" charset="0"/>
              <a:sym typeface="Arial"/>
            </a:endParaRPr>
          </a:p>
        </p:txBody>
      </p:sp>
      <p:sp>
        <p:nvSpPr>
          <p:cNvPr id="230" name="Google Shape;230;p30"/>
          <p:cNvSpPr txBox="1"/>
          <p:nvPr/>
        </p:nvSpPr>
        <p:spPr>
          <a:xfrm>
            <a:off x="0" y="3449300"/>
            <a:ext cx="12192000" cy="2100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124-A</a:t>
            </a:r>
            <a:r>
              <a:rPr lang="pt-BR" sz="1200">
                <a:latin typeface="Calibri"/>
                <a:ea typeface="Calibri"/>
                <a:cs typeface="Calibri"/>
                <a:sym typeface="Calibri"/>
              </a:rPr>
              <a:t>. No caso de decretação de perdimento de obras de arte ou de outros bens de relevante valor cultural ou artístico, poderão ser elas destinadas a museus públicos, se os crimes não tiverem vítima determinada ou se a vítima for a Administração Pública direta ou indireta." (NR)</a:t>
            </a:r>
            <a:endParaRPr sz="120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34"/>
        <p:cNvGrpSpPr/>
        <p:nvPr/>
      </p:nvGrpSpPr>
      <p:grpSpPr>
        <a:xfrm>
          <a:off x="0" y="0"/>
          <a:ext cx="0" cy="0"/>
          <a:chOff x="0" y="0"/>
          <a:chExt cx="0" cy="0"/>
        </a:xfrm>
      </p:grpSpPr>
      <p:sp>
        <p:nvSpPr>
          <p:cNvPr id="235" name="Google Shape;235;p31"/>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IX) Medida para permitir o uso do bem apreendido pelos órgãos de segurança pública</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no Código de Processo Penal</a:t>
            </a:r>
            <a:endParaRPr sz="1800" dirty="0">
              <a:latin typeface="Calibri" panose="020F0502020204030204" pitchFamily="34" charset="0"/>
              <a:cs typeface="Calibri" panose="020F0502020204030204" pitchFamily="34" charset="0"/>
              <a:sym typeface="Arial"/>
            </a:endParaRPr>
          </a:p>
        </p:txBody>
      </p:sp>
      <p:sp>
        <p:nvSpPr>
          <p:cNvPr id="236" name="Google Shape;236;p31"/>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133-A</a:t>
            </a:r>
            <a:r>
              <a:rPr lang="pt-BR" sz="1200">
                <a:latin typeface="Calibri"/>
                <a:ea typeface="Calibri"/>
                <a:cs typeface="Calibri"/>
                <a:sym typeface="Calibri"/>
              </a:rPr>
              <a:t>. O juiz poderá autorizar, constatado o interesse público, a utilização de bem sequestrado, apreendido ou sujeito a qualquer medida assecuratória pelos órgãos de segurança pública previstos no art. 144 da Constituição Federal para uso exclusivo em atividades de prevenção e repressão a infrações penais.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O órgão de segurança pública participante das ações de investigação ou repressão da infração penal que ensejou a constrição do bem terá prioridade.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Fora das hipóteses anteriores, demonstrado o interesse público, o juiz poderá autorizar o uso do bem pelos demais órgãos públicos.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3º Tratando-se de veículo, embarcação ou aeronave, o juiz ordenará à autoridade de trânsito ou ao órgão de registro e controle a expedição de certificado provisório de registro e licenciamento em favor do órgão público beneficiário, o qual estará isento do pagamento de multas, encargos e tributos anteriores.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4º Transitada em julgado a sentença penal condenatória com a decretação de perdimento dos bens, ressalvado o direito do lesado ou terceiro de boa-fé, o juiz poderá determinar a transferência definitiva da propriedade ao órgão público beneficiário ao qual foi custodiado na forma prevista nesta Seção.” (NR)</a:t>
            </a:r>
            <a:endParaRPr sz="120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40"/>
        <p:cNvGrpSpPr/>
        <p:nvPr/>
      </p:nvGrpSpPr>
      <p:grpSpPr>
        <a:xfrm>
          <a:off x="0" y="0"/>
          <a:ext cx="0" cy="0"/>
          <a:chOff x="0" y="0"/>
          <a:chExt cx="0" cy="0"/>
        </a:xfrm>
      </p:grpSpPr>
      <p:sp>
        <p:nvSpPr>
          <p:cNvPr id="241" name="Google Shape;241;p32"/>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X) Medidas para evitar a prescrição</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Penal</a:t>
            </a:r>
            <a:endParaRPr sz="1800" dirty="0">
              <a:latin typeface="Calibri" panose="020F0502020204030204" pitchFamily="34" charset="0"/>
              <a:cs typeface="Calibri" panose="020F0502020204030204" pitchFamily="34" charset="0"/>
              <a:sym typeface="Arial"/>
            </a:endParaRPr>
          </a:p>
        </p:txBody>
      </p:sp>
      <p:sp>
        <p:nvSpPr>
          <p:cNvPr id="242" name="Google Shape;242;p32"/>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1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116</a:t>
            </a:r>
            <a:r>
              <a:rPr lang="pt-BR" sz="1200">
                <a:latin typeface="Calibri"/>
                <a:ea typeface="Calibri"/>
                <a:cs typeface="Calibri"/>
                <a:sym typeface="Calibri"/>
              </a:rPr>
              <a:t>................................................................................................................................</a:t>
            </a:r>
            <a:endParaRPr sz="1200">
              <a:latin typeface="Calibri"/>
              <a:ea typeface="Calibri"/>
              <a:cs typeface="Calibri"/>
              <a:sym typeface="Calibri"/>
            </a:endParaRPr>
          </a:p>
          <a:p>
            <a:pPr marL="0" lvl="0" indent="0" algn="just" rtl="0">
              <a:spcBef>
                <a:spcPts val="0"/>
              </a:spcBef>
              <a:spcAft>
                <a:spcPts val="0"/>
              </a:spcAft>
              <a:buClr>
                <a:schemeClr val="dk1"/>
              </a:buClr>
              <a:buSzPts val="1100"/>
              <a:buFont typeface="Arial"/>
              <a:buNone/>
            </a:pPr>
            <a:r>
              <a:rPr lang="pt-BR" sz="1200">
                <a:latin typeface="Calibri"/>
                <a:ea typeface="Calibri"/>
                <a:cs typeface="Calibri"/>
                <a:sym typeface="Calibri"/>
              </a:rPr>
              <a:t>.............................................................................................................................................</a:t>
            </a:r>
            <a:endParaRPr sz="1200">
              <a:latin typeface="Calibri"/>
              <a:ea typeface="Calibri"/>
              <a:cs typeface="Calibri"/>
              <a:sym typeface="Calibri"/>
            </a:endParaRPr>
          </a:p>
          <a:p>
            <a:pPr marL="0" lvl="0" indent="0" algn="just" rtl="0">
              <a:spcBef>
                <a:spcPts val="0"/>
              </a:spcBef>
              <a:spcAft>
                <a:spcPts val="0"/>
              </a:spcAft>
              <a:buClr>
                <a:schemeClr val="dk1"/>
              </a:buClr>
              <a:buSzPts val="1100"/>
              <a:buFont typeface="Arial"/>
              <a:buNone/>
            </a:pPr>
            <a:r>
              <a:rPr lang="pt-BR" sz="1200">
                <a:latin typeface="Calibri"/>
                <a:ea typeface="Calibri"/>
                <a:cs typeface="Calibri"/>
                <a:sym typeface="Calibri"/>
              </a:rPr>
              <a:t>II - enquanto o agente cumpre pena no estrangeiro; e</a:t>
            </a:r>
            <a:endParaRPr sz="1200">
              <a:latin typeface="Calibri"/>
              <a:ea typeface="Calibri"/>
              <a:cs typeface="Calibri"/>
              <a:sym typeface="Calibri"/>
            </a:endParaRPr>
          </a:p>
          <a:p>
            <a:pPr marL="0" lvl="0" indent="0" algn="just" rtl="0">
              <a:spcBef>
                <a:spcPts val="0"/>
              </a:spcBef>
              <a:spcAft>
                <a:spcPts val="0"/>
              </a:spcAft>
              <a:buClr>
                <a:schemeClr val="dk1"/>
              </a:buClr>
              <a:buSzPts val="1100"/>
              <a:buFont typeface="Arial"/>
              <a:buNone/>
            </a:pPr>
            <a:r>
              <a:rPr lang="pt-BR" sz="1200">
                <a:latin typeface="Calibri"/>
                <a:ea typeface="Calibri"/>
                <a:cs typeface="Calibri"/>
                <a:sym typeface="Calibri"/>
              </a:rPr>
              <a:t>III - na pendência de embargos de declaração ou de recursos aos Tribunais Superiores, estes quando inadmissíveis.</a:t>
            </a:r>
            <a:endParaRPr sz="1200">
              <a:latin typeface="Calibri"/>
              <a:ea typeface="Calibri"/>
              <a:cs typeface="Calibri"/>
              <a:sym typeface="Calibri"/>
            </a:endParaRPr>
          </a:p>
          <a:p>
            <a:pPr marL="0" lvl="0" indent="0" algn="just" rtl="0">
              <a:spcBef>
                <a:spcPts val="0"/>
              </a:spcBef>
              <a:spcAft>
                <a:spcPts val="0"/>
              </a:spcAft>
              <a:buClr>
                <a:schemeClr val="dk1"/>
              </a:buClr>
              <a:buSzPts val="1100"/>
              <a:buFont typeface="Arial"/>
              <a:buNone/>
            </a:pPr>
            <a:r>
              <a:rPr lang="pt-BR" sz="1200">
                <a:latin typeface="Calibri"/>
                <a:ea typeface="Calibri"/>
                <a:cs typeface="Calibri"/>
                <a:sym typeface="Calibri"/>
              </a:rPr>
              <a:t>.........................................................................................................................................." (NR)</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117</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IV - pela publicação da sentença ou do acordão recorríveis;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V - pelo início ou continuação da execução provisória ou definitiva da pena; 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VI - pela reincidência.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(NR)</a:t>
            </a:r>
            <a:endParaRPr sz="1200">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46"/>
        <p:cNvGrpSpPr/>
        <p:nvPr/>
      </p:nvGrpSpPr>
      <p:grpSpPr>
        <a:xfrm>
          <a:off x="0" y="0"/>
          <a:ext cx="0" cy="0"/>
          <a:chOff x="0" y="0"/>
          <a:chExt cx="0" cy="0"/>
        </a:xfrm>
      </p:grpSpPr>
      <p:sp>
        <p:nvSpPr>
          <p:cNvPr id="247" name="Google Shape;247;p33"/>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XI) Medida para reformar o crime de resistência</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Penal</a:t>
            </a:r>
            <a:endParaRPr sz="1800" dirty="0">
              <a:latin typeface="Calibri" panose="020F0502020204030204" pitchFamily="34" charset="0"/>
              <a:cs typeface="Calibri" panose="020F0502020204030204" pitchFamily="34" charset="0"/>
              <a:sym typeface="Arial"/>
            </a:endParaRPr>
          </a:p>
        </p:txBody>
      </p:sp>
      <p:sp>
        <p:nvSpPr>
          <p:cNvPr id="248" name="Google Shape;248;p33"/>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329</a:t>
            </a: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Pena - detenção, de dois meses a dois anos, e multa.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1º Se o ato, em razão da resistência, não se executa:</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Pena - reclusão, de um a três anos, e multa.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2º Se da resistência resulta morte ou risco de morte ao funcionário ou a terceiro:</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Pena - reclusão, de seis a trinta anos, e multa.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3º As penas previstas no caput e no §1º são aplicáveis sem prejuízo das correspondentes à violência." (NR)</a:t>
            </a:r>
            <a:endParaRPr sz="1200" dirty="0">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52"/>
        <p:cNvGrpSpPr/>
        <p:nvPr/>
      </p:nvGrpSpPr>
      <p:grpSpPr>
        <a:xfrm>
          <a:off x="0" y="0"/>
          <a:ext cx="0" cy="0"/>
          <a:chOff x="0" y="0"/>
          <a:chExt cx="0" cy="0"/>
        </a:xfrm>
      </p:grpSpPr>
      <p:sp>
        <p:nvSpPr>
          <p:cNvPr id="253" name="Google Shape;253;p34"/>
          <p:cNvSpPr txBox="1"/>
          <p:nvPr/>
        </p:nvSpPr>
        <p:spPr>
          <a:xfrm>
            <a:off x="220550" y="0"/>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XII) Medidas para introduzir soluções negociadas no Código de Processo Penal e na Lei de Improbidade</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de Processo Penal</a:t>
            </a:r>
            <a:endParaRPr sz="1800" dirty="0">
              <a:latin typeface="Calibri" panose="020F0502020204030204" pitchFamily="34" charset="0"/>
              <a:cs typeface="Calibri" panose="020F0502020204030204" pitchFamily="34" charset="0"/>
              <a:sym typeface="Arial"/>
            </a:endParaRPr>
          </a:p>
        </p:txBody>
      </p:sp>
      <p:sp>
        <p:nvSpPr>
          <p:cNvPr id="254" name="Google Shape;254;p34"/>
          <p:cNvSpPr txBox="1"/>
          <p:nvPr/>
        </p:nvSpPr>
        <p:spPr>
          <a:xfrm>
            <a:off x="15550" y="476300"/>
            <a:ext cx="12192000" cy="5684803"/>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endParaRPr lang="pt-BR" sz="115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a:t>
            </a:r>
            <a:r>
              <a:rPr lang="pt-BR" sz="1170" b="1" dirty="0">
                <a:latin typeface="Calibri"/>
                <a:ea typeface="Calibri"/>
                <a:cs typeface="Calibri"/>
                <a:sym typeface="Calibri"/>
              </a:rPr>
              <a:t>Art. 28-A</a:t>
            </a:r>
            <a:r>
              <a:rPr lang="pt-BR" sz="1170" dirty="0">
                <a:latin typeface="Calibri"/>
                <a:ea typeface="Calibri"/>
                <a:cs typeface="Calibri"/>
                <a:sym typeface="Calibri"/>
              </a:rPr>
              <a:t>. Não sendo o caso de arquivamento e tendo o investigado confessado circunstanciadamente a prática de infração penal, sem violência ou grave ameaça, e com pena máxima não superior a quatro anos, o Ministério Público poderá propor acordo de não persecução penal, desde que necessário e suficiente para a reprovação e prevenção do crime, mediante as seguintes condições, ajustadas cumulativa ou alternativamente: </a:t>
            </a: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 - reparar o dano ou restituir a coisa à vítima, salvo impossibilidade de fazê-lo;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II - renunciar voluntariamente a bens e direitos, indicados pelo Ministério Público como instrumentos, produto ou proveito do crime;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III - prestar serviço à comunidade ou a entidades públicas por período correspondente à pena mínima cominada ao delito, diminuída de um a dois terços, em local a ser indicado pelo Ministério Público;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IV - pagar prestação pecuniária, a ser estipulada nos termos do art. 45 do Código Penal, a entidade pública ou de interesse social a ser indicada pelo Ministério Público, devendo a prestação ser destinada preferencialmente àquelas entidades que tenham como função proteger bens jurídicos iguais ou semelhantes aos aparentemente lesados pelo delito; e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V - cumprir, por prazo determinado, outra condição indicada pelo Ministério Público, desde que proporcional e compatível com a infração penal imputada.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1º Para aferição da pena máxima cominada ao delito, a que se refere o caput, serão consideradas as causas de aumento e diminuição aplicáveis ao caso concreto.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2º Não será admitida a proposta nos casos em que: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 - for cabível transação penal de competência dos Juizados Especiais Criminais, nos termos da lei;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II - for o investigado reincidente ou se houver elementos probatórios que indiquem conduta criminal habitual, reiterada ou profissional, salvo se insignificantes as infrações penais pretéritas;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III - ter sido o agente beneficiado anteriormente, no prazo de cinco anos, em acordo de não persecução penal, transação penal ou suspensão condicional do processo; e</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IV - não indicarem os antecedentes, a conduta social e a personalidade do agente, bem como os motivos e as circunstâncias, ser necessária e suficiente a adoção da medida.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3º O acordo será formalizado por escrito e será firmado pelo membro do Ministério Público, pelo investigado e seu defensor.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4º Para homologação do acordo, será realizada audiência na qual o juiz deverá verificar a sua legalidade e voluntariedade, devendo, para este fim, ouvir o investigado na presença do seu defensor.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5º Se o juiz considerar inadequadas ou insuficientes as condições celebradas, devolverá os autos ao Ministério Público para reformular a proposta de acordo de não persecução, com concordância do investigado e seu defensor.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6º Homologado judicialmente o acordo de não persecução penal, o juiz devolverá os autos ao Ministério Público para que inicie sua execução perante o juízo de execução penal.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7º O juiz poderá recusar homologação à proposta que não atender aos requisitos legais ou quando não for realizada a adequação, prevista no § 5º.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8º Recusada a homologação, o juiz fará remessa dos autos ao Ministério Público para análise da necessidade de complementação das investigações ou oferecimento de denúncia.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9º A vítima será intimada da homologação do acordo.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10. Descumpridas quaisquer das condições estipuladas no acordo, o Ministério Público deverá comunicar o juízo, para fins de sua rescisão e posterior oferecimento de denúncia.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11. O descumprimento do acordo de não persecução pelo investigado também poderá ser utilizado pelo membro do Ministério Público como justificativa para o eventual não oferecimento de suspensão condicional do processo.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12. A celebração e o cumprimento do acordo tratado neste artigo não constará de certidão de antecedentes criminais, salvo para os fins previstos no inciso III do §2º.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13. Cumprido integralmente o acordo, o juízo competente decretará a extinção de punibilidade.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14. Não corre a prescrição durante a vigência de acordo de não-persecução.” (NR)</a:t>
            </a:r>
            <a:endParaRPr sz="1170" dirty="0">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58"/>
        <p:cNvGrpSpPr/>
        <p:nvPr/>
      </p:nvGrpSpPr>
      <p:grpSpPr>
        <a:xfrm>
          <a:off x="0" y="0"/>
          <a:ext cx="0" cy="0"/>
          <a:chOff x="0" y="0"/>
          <a:chExt cx="0" cy="0"/>
        </a:xfrm>
      </p:grpSpPr>
      <p:sp>
        <p:nvSpPr>
          <p:cNvPr id="259" name="Google Shape;259;p35"/>
          <p:cNvSpPr txBox="1"/>
          <p:nvPr/>
        </p:nvSpPr>
        <p:spPr>
          <a:xfrm>
            <a:off x="57950" y="7188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395-A</a:t>
            </a:r>
            <a:r>
              <a:rPr lang="pt-BR" sz="1200">
                <a:latin typeface="Calibri"/>
                <a:ea typeface="Calibri"/>
                <a:cs typeface="Calibri"/>
                <a:sym typeface="Calibri"/>
              </a:rPr>
              <a:t>. Após o recebimento da denúncia ou da queixa e até o início da instrução, o Ministério Público ou o querelante e o acusado, assistido por seu defensor, poderão requerer mediante acordo penal a aplicação imediata das penas.</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São requisitos do acordo de que trata o caput deste artigo: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 - a confissão circunstanciada da prática da infração penal;</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II - o requerimento de que a pena privativa de liberdade seja aplicada dentro dos parâmetros legais e considerando as circunstâncias do caso penal, com a sugestão de penas em concreto ao juiz; e</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III - a expressa manifestação das partes no sentido de dispensar a produção de provas por elas indicadas e de renunciar ao direito de recurso.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As penas poderão ser diminuídas em até a metade ou poderá ser alterado o regime de cumprimento das penas ou promovida a substituição da pena privativa por restritiva de direitos, segundo a gravidade do crime, as circunstâncias do caso e o grau de colaboração do acusado para a rápida solução do processo.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3º Se houver cominação de pena de multa, esta deverá constar do acordo.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4º Se houver produto ou proveito da infração identificado, ou bem de valor equivalente, a sua destinação deverá constar do acordo.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5º Se houver vítima decorrente da infração, o acordo deverá prever valor mínimo para a reparação dos danos por ela sofridos, sem prejuízo do direito da vítima de demandar indenização complementar no juízo cível.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6º Para homologação do acordo, será realizada audiência na qual o juiz deverá verificar a sua legalidade e voluntariedade, devendo, para este fim, ouvir o acusado na presença do seu defensor.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7º O juiz não homologará o acordo se a proposta de penas formulada pelas partes for manifestamente ilegal ou manifestamente desproporcional à infração ou se as provas existentes no processo forem manifestamente insuficientes para uma condenação criminal.</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8º Para todos os efeitos, o acordo homologado é considerado sentença condenatória.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9º Se, por qualquer motivo, o acordo não for homologado, será ele desentranhado dos autos, ficando as partes proibidas de fazer quaisquer referências aos termos e condições então pactuados, tampouco o juiz em qualquer ato decisório.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10. No caso de acusado reincidente ou havendo elementos probatórios que indiquem conduta criminal habitual, reiterada ou profissional, o acordo deverá incluir o cumprimento de parcela da pena em regime fechado, salvo se insignificantes as infrações penais pretéritas.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11. A celebração do acordo exige a concordância de todas as partes, não sendo a falta de assentimento suprível por decisão judicial, e o Ministério Público ou o querelante poderão deixar de celebrar o acordo com base na gravidade e nas circunstâncias da infração penal." (NR)</a:t>
            </a:r>
            <a:endParaRPr sz="1200">
              <a:latin typeface="Calibri"/>
              <a:ea typeface="Calibri"/>
              <a:cs typeface="Calibri"/>
              <a:sym typeface="Calibri"/>
            </a:endParaRPr>
          </a:p>
        </p:txBody>
      </p:sp>
      <p:sp>
        <p:nvSpPr>
          <p:cNvPr id="260" name="Google Shape;260;p35"/>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pt-BR" sz="1800" b="1" dirty="0">
                <a:solidFill>
                  <a:schemeClr val="dk1"/>
                </a:solidFill>
                <a:latin typeface="Calibri" panose="020F0502020204030204" pitchFamily="34" charset="0"/>
                <a:cs typeface="Calibri" panose="020F0502020204030204" pitchFamily="34" charset="0"/>
              </a:rPr>
              <a:t>XII) Medidas para introduzir soluções negociadas no Código de Processo Penal e na Lei de Improbidade</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Clr>
                <a:schemeClr val="dk1"/>
              </a:buClr>
              <a:buFont typeface="Arial"/>
              <a:buNone/>
            </a:pPr>
            <a:r>
              <a:rPr lang="pt-BR" sz="1800" dirty="0">
                <a:solidFill>
                  <a:schemeClr val="dk1"/>
                </a:solidFill>
                <a:latin typeface="Calibri" panose="020F0502020204030204" pitchFamily="34" charset="0"/>
                <a:cs typeface="Calibri" panose="020F0502020204030204" pitchFamily="34" charset="0"/>
              </a:rPr>
              <a:t>Mudanças no Código de Processo Penal</a:t>
            </a:r>
            <a:endParaRPr sz="1800" dirty="0">
              <a:solidFill>
                <a:schemeClr val="dk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endParaRPr sz="17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64"/>
        <p:cNvGrpSpPr/>
        <p:nvPr/>
      </p:nvGrpSpPr>
      <p:grpSpPr>
        <a:xfrm>
          <a:off x="0" y="0"/>
          <a:ext cx="0" cy="0"/>
          <a:chOff x="0" y="0"/>
          <a:chExt cx="0" cy="0"/>
        </a:xfrm>
      </p:grpSpPr>
      <p:sp>
        <p:nvSpPr>
          <p:cNvPr id="265" name="Google Shape;265;p36"/>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pt-BR" sz="1800" b="1" dirty="0">
                <a:solidFill>
                  <a:schemeClr val="dk1"/>
                </a:solidFill>
                <a:latin typeface="Calibri" panose="020F0502020204030204" pitchFamily="34" charset="0"/>
                <a:cs typeface="Calibri" panose="020F0502020204030204" pitchFamily="34" charset="0"/>
              </a:rPr>
              <a:t>XII) Medidas para introduzir soluções negociadas no Código de Processo Penal e na Lei de Improbidade</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 na Lei n.º 8.429/1992</a:t>
            </a:r>
            <a:endParaRPr sz="1800" dirty="0">
              <a:solidFill>
                <a:schemeClr val="dk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p:txBody>
      </p:sp>
      <p:sp>
        <p:nvSpPr>
          <p:cNvPr id="266" name="Google Shape;266;p36"/>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17</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A transação, acordo ou conciliação nas ações de que trata este artigo poderão ser celebradas por meio de acordo de colaboração ou de leniência, de termo de ajustamento de conduta ou de termo de cessação de conduta, com aplicação, no que couber, das regras previstas na Lei nº 12.850, de 2 de agosto de 2013, e na Lei nº 12.846, de 1º de agosto de 2013.</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(NR)</a:t>
            </a:r>
            <a:endParaRPr sz="12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35"/>
        <p:cNvGrpSpPr/>
        <p:nvPr/>
      </p:nvGrpSpPr>
      <p:grpSpPr>
        <a:xfrm>
          <a:off x="0" y="0"/>
          <a:ext cx="0" cy="0"/>
          <a:chOff x="0" y="0"/>
          <a:chExt cx="0" cy="0"/>
        </a:xfrm>
      </p:grpSpPr>
      <p:sp>
        <p:nvSpPr>
          <p:cNvPr id="336" name="Google Shape;336;p46"/>
          <p:cNvSpPr txBox="1"/>
          <p:nvPr/>
        </p:nvSpPr>
        <p:spPr>
          <a:xfrm>
            <a:off x="879483" y="1874528"/>
            <a:ext cx="10865674" cy="4708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2000" b="1" dirty="0">
                <a:latin typeface="Calibri" panose="020F0502020204030204" pitchFamily="34" charset="0"/>
                <a:cs typeface="Calibri" panose="020F0502020204030204" pitchFamily="34" charset="0"/>
              </a:rPr>
              <a:t>Projeto de Lei nº 882, de 2019</a:t>
            </a:r>
            <a:endParaRPr sz="2000" b="1" dirty="0">
              <a:latin typeface="Calibri" panose="020F0502020204030204" pitchFamily="34" charset="0"/>
              <a:cs typeface="Calibri" panose="020F0502020204030204" pitchFamily="34" charset="0"/>
            </a:endParaRPr>
          </a:p>
        </p:txBody>
      </p:sp>
      <p:sp>
        <p:nvSpPr>
          <p:cNvPr id="6" name="Google Shape;330;p45">
            <a:extLst>
              <a:ext uri="{FF2B5EF4-FFF2-40B4-BE49-F238E27FC236}">
                <a16:creationId xmlns:a16="http://schemas.microsoft.com/office/drawing/2014/main" id="{7B48739F-D4AF-4ADD-9927-BC3C0994DD77}"/>
              </a:ext>
            </a:extLst>
          </p:cNvPr>
          <p:cNvSpPr txBox="1"/>
          <p:nvPr/>
        </p:nvSpPr>
        <p:spPr>
          <a:xfrm>
            <a:off x="879483" y="2345390"/>
            <a:ext cx="10928411" cy="1764971"/>
          </a:xfrm>
          <a:prstGeom prst="rect">
            <a:avLst/>
          </a:prstGeom>
          <a:noFill/>
          <a:ln>
            <a:noFill/>
          </a:ln>
        </p:spPr>
        <p:txBody>
          <a:bodyPr spcFirstLastPara="1" wrap="square" lIns="91425" tIns="45700" rIns="91425" bIns="45700" anchor="t" anchorCtr="0">
            <a:noAutofit/>
          </a:bodyPr>
          <a:lstStyle/>
          <a:p>
            <a:pPr algn="just"/>
            <a:r>
              <a:rPr lang="pt-BR" sz="1200" b="1" dirty="0">
                <a:latin typeface="Calibri" panose="020F0502020204030204" pitchFamily="34" charset="0"/>
                <a:cs typeface="Calibri" panose="020F0502020204030204" pitchFamily="34" charset="0"/>
              </a:rPr>
              <a:t>Ementa</a:t>
            </a:r>
          </a:p>
          <a:p>
            <a:r>
              <a:rPr lang="pt-BR" sz="1200" dirty="0">
                <a:latin typeface="Calibri" panose="020F0502020204030204" pitchFamily="34" charset="0"/>
                <a:cs typeface="Calibri" panose="020F0502020204030204" pitchFamily="34" charset="0"/>
              </a:rPr>
              <a:t>Altera o Decreto-Lei nº 2.848, de 7 de dezembro de 1940 - Código Penal, o Decreto-Lei nº 3.689, de 3 de outubro de 1941 - Código de Processo Penal, a Lei nº 7.210, de 11 de julho de 1984 - Lei de Execução Penal, a Lei nº 8.072, de 25 de julho de 1990, a Lei nº 8.429, de 2 de junho de 1992, a Lei nº 9.296, de 24 de julho de 1996, a Lei nº 9.613, de 3 de março de 1998, a Lei nº 10.826, de 22 de dezembro de 2003, a Lei nº 11.343, de 23 de agosto de 2006, a Lei nº 11.671, de 8 de maio de 2008, a Lei nº 12.037, de 1º de outubro de 2009, a Lei nº 12.850, de 2 de agosto de 2013, e a Lei nº 13.608, de 10 de janeiro de 2018, para estabelecer medidas contra a corrupção, o crime organizado e os crimes praticados com grave violência a pessoa.</a:t>
            </a:r>
          </a:p>
        </p:txBody>
      </p:sp>
      <p:sp>
        <p:nvSpPr>
          <p:cNvPr id="4" name="Google Shape;330;p45">
            <a:extLst>
              <a:ext uri="{FF2B5EF4-FFF2-40B4-BE49-F238E27FC236}">
                <a16:creationId xmlns:a16="http://schemas.microsoft.com/office/drawing/2014/main" id="{946FEA61-A5CC-415C-962C-E777AA6E535D}"/>
              </a:ext>
            </a:extLst>
          </p:cNvPr>
          <p:cNvSpPr txBox="1"/>
          <p:nvPr/>
        </p:nvSpPr>
        <p:spPr>
          <a:xfrm>
            <a:off x="879483" y="3895667"/>
            <a:ext cx="10928411" cy="429388"/>
          </a:xfrm>
          <a:prstGeom prst="rect">
            <a:avLst/>
          </a:prstGeom>
          <a:noFill/>
          <a:ln>
            <a:noFill/>
          </a:ln>
        </p:spPr>
        <p:txBody>
          <a:bodyPr spcFirstLastPara="1" wrap="square" lIns="91425" tIns="45700" rIns="91425" bIns="45700" anchor="t" anchorCtr="0">
            <a:noAutofit/>
          </a:bodyPr>
          <a:lstStyle/>
          <a:p>
            <a:r>
              <a:rPr lang="pt-BR" sz="1200" b="1" dirty="0">
                <a:latin typeface="Calibri" panose="020F0502020204030204" pitchFamily="34" charset="0"/>
                <a:cs typeface="Calibri" panose="020F0502020204030204" pitchFamily="34" charset="0"/>
              </a:rPr>
              <a:t>Art. 1º </a:t>
            </a:r>
            <a:r>
              <a:rPr lang="pt-BR" sz="1200" dirty="0">
                <a:latin typeface="Calibri" panose="020F0502020204030204" pitchFamily="34" charset="0"/>
                <a:cs typeface="Calibri" panose="020F0502020204030204" pitchFamily="34" charset="0"/>
              </a:rPr>
              <a:t>Esta Lei estabelece medidas contra a corrupção, o crime organizado e os crimes praticados com grave violência a pessoa.</a:t>
            </a:r>
          </a:p>
          <a:p>
            <a:endParaRPr lang="pt-BR"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902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70"/>
        <p:cNvGrpSpPr/>
        <p:nvPr/>
      </p:nvGrpSpPr>
      <p:grpSpPr>
        <a:xfrm>
          <a:off x="0" y="0"/>
          <a:ext cx="0" cy="0"/>
          <a:chOff x="0" y="0"/>
          <a:chExt cx="0" cy="0"/>
        </a:xfrm>
      </p:grpSpPr>
      <p:sp>
        <p:nvSpPr>
          <p:cNvPr id="271" name="Google Shape;271;p37"/>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pt-BR" sz="1800" b="1" dirty="0">
                <a:solidFill>
                  <a:schemeClr val="dk1"/>
                </a:solidFill>
                <a:latin typeface="Calibri" panose="020F0502020204030204" pitchFamily="34" charset="0"/>
                <a:cs typeface="Calibri" panose="020F0502020204030204" pitchFamily="34" charset="0"/>
              </a:rPr>
              <a:t>XIII) Medidas para alteração de procedimento para facilitar o julgamento de crimes com autoridades com foro</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Mudanças no Código de Processo Penal</a:t>
            </a:r>
            <a:endParaRPr sz="1800" dirty="0">
              <a:solidFill>
                <a:schemeClr val="dk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p:txBody>
      </p:sp>
      <p:sp>
        <p:nvSpPr>
          <p:cNvPr id="272" name="Google Shape;272;p37"/>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84-A</a:t>
            </a:r>
            <a:r>
              <a:rPr lang="pt-BR" sz="1200">
                <a:latin typeface="Calibri"/>
                <a:ea typeface="Calibri"/>
                <a:cs typeface="Calibri"/>
                <a:sym typeface="Calibri"/>
              </a:rPr>
              <a:t>. Se durante a investigação ou a instrução criminal surgirem provas de crimes funcionais cometidos por autoridade com prerrogativa de função, o juiz do processo extrairá cópia do feito ou das peças pertinentes e as remeterá ao Tribunal competente para apuração da conduta do agente, permanecendo a competência do juiz do processo em relação aos demais agentes e fatos.</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Parágrafo único. Poderá o Tribunal competente para apuração da conduta do agente com prerrogativa de função determinar a reunião dos feitos, caso seja imprescindível a unidade de processo e julgamento.” (NR)</a:t>
            </a:r>
            <a:endParaRPr sz="1200">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76"/>
        <p:cNvGrpSpPr/>
        <p:nvPr/>
      </p:nvGrpSpPr>
      <p:grpSpPr>
        <a:xfrm>
          <a:off x="0" y="0"/>
          <a:ext cx="0" cy="0"/>
          <a:chOff x="0" y="0"/>
          <a:chExt cx="0" cy="0"/>
        </a:xfrm>
      </p:grpSpPr>
      <p:sp>
        <p:nvSpPr>
          <p:cNvPr id="277" name="Google Shape;277;p38"/>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pt-BR" sz="1800" b="1" dirty="0">
                <a:solidFill>
                  <a:schemeClr val="dk1"/>
                </a:solidFill>
                <a:latin typeface="Calibri" panose="020F0502020204030204" pitchFamily="34" charset="0"/>
                <a:cs typeface="Calibri" panose="020F0502020204030204" pitchFamily="34" charset="0"/>
              </a:rPr>
              <a:t>XIV) Medidas para alterar o regime de interrogatório por videoconferência</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 no Código de Processo Penal</a:t>
            </a:r>
            <a:endParaRPr sz="1800" dirty="0">
              <a:solidFill>
                <a:schemeClr val="dk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p:txBody>
      </p:sp>
      <p:sp>
        <p:nvSpPr>
          <p:cNvPr id="278" name="Google Shape;278;p38"/>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185</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O juiz, por decisão fundamentada, de ofício ou a requerimento das partes, poderá realizar o interrogatório do réu preso por sistema de videoconferência ou outro recurso tecnológico de transmissão de sons e imagens em tempo real, desde que a medida seja necessária para atender a uma das seguintes finalidades:</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IV - responder à questão de ordem pública ou prevenir custos com deslocamento ou escolta de preso.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8° Aplica-se o disposto nos §§ 2o , 3o , 4o e 5o deste artigo, no que couber, à realização de outros atos processuais que dependam da participação de pessoa que esteja presa, como acareação, reconhecimento de pessoas e coisas, audiência de custódia e inquirição de testemunha ou tomada de declarações do ofendido.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10. Se o réu preso estiver recolhido em estabelecimento prisional localizado fora da Comarca ou da Subseção Judiciária, o interrogatório e a sua participação nas audiências deverão ocorrer na forma do § 2º, desde que exista o equipamento necessário." (NR)</a:t>
            </a:r>
            <a:endParaRPr sz="1200">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82"/>
        <p:cNvGrpSpPr/>
        <p:nvPr/>
      </p:nvGrpSpPr>
      <p:grpSpPr>
        <a:xfrm>
          <a:off x="0" y="0"/>
          <a:ext cx="0" cy="0"/>
          <a:chOff x="0" y="0"/>
          <a:chExt cx="0" cy="0"/>
        </a:xfrm>
      </p:grpSpPr>
      <p:sp>
        <p:nvSpPr>
          <p:cNvPr id="283" name="Google Shape;283;p39"/>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pt-BR" sz="1800" b="1" dirty="0">
                <a:solidFill>
                  <a:schemeClr val="dk1"/>
                </a:solidFill>
                <a:latin typeface="Calibri" panose="020F0502020204030204" pitchFamily="34" charset="0"/>
                <a:cs typeface="Calibri" panose="020F0502020204030204" pitchFamily="34" charset="0"/>
              </a:rPr>
              <a:t>XV) Medidas para dificultar a soltura de criminosos habituais</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 no Código de Processo Penal</a:t>
            </a:r>
            <a:endParaRPr sz="1800" dirty="0">
              <a:solidFill>
                <a:schemeClr val="dk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p:txBody>
      </p:sp>
      <p:sp>
        <p:nvSpPr>
          <p:cNvPr id="284" name="Google Shape;284;p39"/>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310</a:t>
            </a:r>
            <a:r>
              <a:rPr lang="pt-BR" sz="1200">
                <a:latin typeface="Calibri"/>
                <a:ea typeface="Calibri"/>
                <a:cs typeface="Calibri"/>
                <a:sym typeface="Calibri"/>
              </a:rPr>
              <a:t>................................................................................................................................ .............................................................................................................................................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Se o juiz verificar, pelo auto de prisão em flagrante, que o agente praticou o fato nas condições constantes dos incisos I a III do caput do art. 23 do Código Penal, poderá, fundamentadamente, conceder ao acusado liberdade provisória, mediante termo de comparecimento a todos os atos processuais, sob pena de revogação.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Se o juiz verificar que o agente é reincidente ou que está envolvido na prática habitual, reiterada ou profissional de infrações penais ou que integra organização criminosa, ou que porta arma de fogo de uso restrito em circunstâncias que indique ser membro de grupo criminoso, deverá denegar a liberdade provisória, com ou sem medidas cautelares, salvo se insignificantes ou de reduzido potencial ofensivo as condutas." (NR)</a:t>
            </a:r>
            <a:endParaRPr sz="1200">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88"/>
        <p:cNvGrpSpPr/>
        <p:nvPr/>
      </p:nvGrpSpPr>
      <p:grpSpPr>
        <a:xfrm>
          <a:off x="0" y="0"/>
          <a:ext cx="0" cy="0"/>
          <a:chOff x="0" y="0"/>
          <a:chExt cx="0" cy="0"/>
        </a:xfrm>
      </p:grpSpPr>
      <p:sp>
        <p:nvSpPr>
          <p:cNvPr id="289" name="Google Shape;289;p40"/>
          <p:cNvSpPr txBox="1"/>
          <p:nvPr/>
        </p:nvSpPr>
        <p:spPr>
          <a:xfrm>
            <a:off x="162600" y="0"/>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pt-BR" sz="1800" b="1" dirty="0">
                <a:solidFill>
                  <a:schemeClr val="dk1"/>
                </a:solidFill>
                <a:latin typeface="Calibri" panose="020F0502020204030204" pitchFamily="34" charset="0"/>
                <a:cs typeface="Calibri" panose="020F0502020204030204" pitchFamily="34" charset="0"/>
              </a:rPr>
              <a:t>XVI) Medidas para alterar o regime jurídico dos presídios federais</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Mudanças na Lei nº 11.671/2008</a:t>
            </a:r>
            <a:endParaRPr sz="1800" dirty="0">
              <a:solidFill>
                <a:schemeClr val="dk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p:txBody>
      </p:sp>
      <p:sp>
        <p:nvSpPr>
          <p:cNvPr id="290" name="Google Shape;290;p40"/>
          <p:cNvSpPr txBox="1"/>
          <p:nvPr/>
        </p:nvSpPr>
        <p:spPr>
          <a:xfrm>
            <a:off x="0" y="553575"/>
            <a:ext cx="12192000" cy="56382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a:t>
            </a:r>
            <a:r>
              <a:rPr lang="pt-BR" sz="1170" b="1" dirty="0">
                <a:latin typeface="Calibri"/>
                <a:ea typeface="Calibri"/>
                <a:cs typeface="Calibri"/>
                <a:sym typeface="Calibri"/>
              </a:rPr>
              <a:t>Art. 2º</a:t>
            </a:r>
            <a:r>
              <a:rPr lang="pt-BR" sz="1170" dirty="0">
                <a:latin typeface="Calibri"/>
                <a:ea typeface="Calibri"/>
                <a:cs typeface="Calibri"/>
                <a:sym typeface="Calibri"/>
              </a:rPr>
              <a:t>..................................................................................................................................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Parágrafo único. O juiz federal de execução penal será competente para toda ação de natureza cível ou penal que tenha por objeto fatos ou incidentes relacionados à execução da pena ou infrações penais ocorridas no estabelecimento penal federal.” (NR)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a:t>
            </a:r>
            <a:r>
              <a:rPr lang="pt-BR" sz="1170" b="1" dirty="0">
                <a:latin typeface="Calibri"/>
                <a:ea typeface="Calibri"/>
                <a:cs typeface="Calibri"/>
                <a:sym typeface="Calibri"/>
              </a:rPr>
              <a:t>Art. 3º</a:t>
            </a:r>
            <a:r>
              <a:rPr lang="pt-BR" sz="1170" dirty="0">
                <a:latin typeface="Calibri"/>
                <a:ea typeface="Calibri"/>
                <a:cs typeface="Calibri"/>
                <a:sym typeface="Calibri"/>
              </a:rPr>
              <a:t> Serão incluídos em estabelecimentos penais federais de segurança máxima aqueles cuja medida se justifique no interesse da segurança pública ou do próprio preso, condenado ou provisório.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1º A inclusão em estabelecimento penal federal, no atendimento de interesse da segurança pública, será em regime fechado de segurança máxima, com as seguintes características: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 - recolhimento em cela individual;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II - visita do cônjuge, da companheira, de parentes e amigos somente em dias determinados, que será assegurada por meio virtual ou no parlatório, com o máximo de duas pessoas por vez, além de eventuais crianças, separados por vidro e comunicação por meio de interfone, com filmagem e gravações;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III - banho de sol de até duas horas diárias; e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IV - monitoramento de todos os meios de comunicação, inclusive correspondência escrita.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2º Os atendimentos de advogados deverão ser previamente agendados, mediante requerimento, escrito ou oral, à direção do estabelecimento penal federal.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3º As penitenciárias federais de segurança máxima deverão dispor de monitoramento de áudio e vídeo no parlatório e nas áreas comuns, para fins de preservação da ordem interna e da segurança pública, sendo vedado seu uso nas celas.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4º As gravações das visitas não poderão ser utilizadas com meio de prova de infrações penais pretéritas ao ingresso do preso no estabelecimento.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5º As gravações de atendimentos de advogados só poderão ser autorizadas por decisão judicial fundamentada.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6º Os Diretores dos estabelecimentos penais de segurança máxima ou o Diretor do Sistema Penitenciário Federal poderão suspender e restringir o direito de visitas previsto no inciso II do §1º mediante ato motivado.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7º Configura o crime do art. 325 do Decreto-Lei nº 2.848, de 7 de dezembro de 1940 – Código Penal, a violação do disposto no § 4º.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8º O regime prisional previsto neste artigo poderá ser excepcionado por decisão do diretor do estabelecimento no caso de criminoso colaborador, extraditado, extraditando ou se presentes outras circunstâncias excepcionais.” (NR)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a:t>
            </a:r>
            <a:r>
              <a:rPr lang="pt-BR" sz="1170" b="1" dirty="0">
                <a:latin typeface="Calibri"/>
                <a:ea typeface="Calibri"/>
                <a:cs typeface="Calibri"/>
                <a:sym typeface="Calibri"/>
              </a:rPr>
              <a:t>Art. 10</a:t>
            </a:r>
            <a:r>
              <a:rPr lang="pt-BR" sz="1170" dirty="0">
                <a:latin typeface="Calibri"/>
                <a:ea typeface="Calibri"/>
                <a:cs typeface="Calibri"/>
                <a:sym typeface="Calibri"/>
              </a:rPr>
              <a:t>.................................................................................................................................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 1º O período de permanência será de até três anos, renováveis por iguais períodos, quando solicitado motivadamente pelo juízo de origem, observados os requisitos da transferência e se persistirem os motivos que a determinaram. ............................................................................................................................ " (NR)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a:t>
            </a:r>
            <a:r>
              <a:rPr lang="pt-BR" sz="1170" b="1" dirty="0">
                <a:latin typeface="Calibri"/>
                <a:ea typeface="Calibri"/>
                <a:cs typeface="Calibri"/>
                <a:sym typeface="Calibri"/>
              </a:rPr>
              <a:t>Art. 11-A</a:t>
            </a:r>
            <a:r>
              <a:rPr lang="pt-BR" sz="1170" dirty="0">
                <a:latin typeface="Calibri"/>
                <a:ea typeface="Calibri"/>
                <a:cs typeface="Calibri"/>
                <a:sym typeface="Calibri"/>
              </a:rPr>
              <a:t>. As decisões relativas à transferência ou à prorrogação da permanência do preso em estabelecimento penal federal de segurança máxima, à concessão ou à denegação de benefícios prisionais ou à imposição de sanções ao preso federal poderão ser tomadas por colegiado de juízes, na forma das normas de organização interna dos Tribunais.” (NR) </a:t>
            </a: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17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70" dirty="0">
                <a:latin typeface="Calibri"/>
                <a:ea typeface="Calibri"/>
                <a:cs typeface="Calibri"/>
                <a:sym typeface="Calibri"/>
              </a:rPr>
              <a:t>"</a:t>
            </a:r>
            <a:r>
              <a:rPr lang="pt-BR" sz="1170" b="1" dirty="0">
                <a:latin typeface="Calibri"/>
                <a:ea typeface="Calibri"/>
                <a:cs typeface="Calibri"/>
                <a:sym typeface="Calibri"/>
              </a:rPr>
              <a:t>Art. 11-B</a:t>
            </a:r>
            <a:r>
              <a:rPr lang="pt-BR" sz="1170" dirty="0">
                <a:latin typeface="Calibri"/>
                <a:ea typeface="Calibri"/>
                <a:cs typeface="Calibri"/>
                <a:sym typeface="Calibri"/>
              </a:rPr>
              <a:t>. Os Estados e o Distrito Federal poderão construir estabelecimentos penais de segurança máxima, a eles aplicando-se, no que couber, as mesmas regras previstas nesta lei." (NR)</a:t>
            </a:r>
            <a:endParaRPr sz="1170" dirty="0">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94"/>
        <p:cNvGrpSpPr/>
        <p:nvPr/>
      </p:nvGrpSpPr>
      <p:grpSpPr>
        <a:xfrm>
          <a:off x="0" y="0"/>
          <a:ext cx="0" cy="0"/>
          <a:chOff x="0" y="0"/>
          <a:chExt cx="0" cy="0"/>
        </a:xfrm>
      </p:grpSpPr>
      <p:sp>
        <p:nvSpPr>
          <p:cNvPr id="295" name="Google Shape;295;p41"/>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XVII) Medidas para aprimorar a investigação de crimes</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de Execução Penal (Banco Nacional de Perfil Genético)</a:t>
            </a:r>
            <a:endParaRPr sz="1800" dirty="0">
              <a:latin typeface="Calibri" panose="020F0502020204030204" pitchFamily="34" charset="0"/>
              <a:cs typeface="Calibri" panose="020F0502020204030204" pitchFamily="34" charset="0"/>
              <a:sym typeface="Arial"/>
            </a:endParaRPr>
          </a:p>
        </p:txBody>
      </p:sp>
      <p:sp>
        <p:nvSpPr>
          <p:cNvPr id="296" name="Google Shape;296;p41"/>
          <p:cNvSpPr txBox="1"/>
          <p:nvPr/>
        </p:nvSpPr>
        <p:spPr>
          <a:xfrm>
            <a:off x="0" y="719796"/>
            <a:ext cx="12192000" cy="13722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9º-A.</a:t>
            </a:r>
            <a:r>
              <a:rPr lang="pt-BR" sz="1200" dirty="0">
                <a:latin typeface="Calibri"/>
                <a:ea typeface="Calibri"/>
                <a:cs typeface="Calibri"/>
                <a:sym typeface="Calibri"/>
              </a:rPr>
              <a:t> Os condenados por crimes dolosos, mesmo sem trânsito em julgado, serão submetidos, obrigatoriamente, à identificação do perfil genético, mediante extração de DNA - ácido desoxirribonucleico, por técnica adequada e indolor, quando do ingresso no estabelecimento prisional.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3º Os condenados por crimes dolosos que não tiverem sido submetidos à identificação do perfil genético, quando do ingresso no estabelecimento prisional, poderão ser submetidos ao procedimento durante o cumprimento da pena.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4º Constitui falta grave a recusa do condenado em submeter-se ao procedimento de identificação do perfil genético.” (NR)</a:t>
            </a:r>
            <a:endParaRPr sz="1200" dirty="0">
              <a:latin typeface="Calibri"/>
              <a:ea typeface="Calibri"/>
              <a:cs typeface="Calibri"/>
              <a:sym typeface="Calibri"/>
            </a:endParaRPr>
          </a:p>
        </p:txBody>
      </p:sp>
      <p:sp>
        <p:nvSpPr>
          <p:cNvPr id="297" name="Google Shape;297;p41"/>
          <p:cNvSpPr txBox="1"/>
          <p:nvPr/>
        </p:nvSpPr>
        <p:spPr>
          <a:xfrm>
            <a:off x="162600" y="187922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700" dirty="0"/>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12.037/2009 (Banco Nacional de Perfil Genético)</a:t>
            </a:r>
            <a:endParaRPr sz="1800" dirty="0">
              <a:latin typeface="Calibri" panose="020F0502020204030204" pitchFamily="34" charset="0"/>
              <a:cs typeface="Calibri" panose="020F0502020204030204" pitchFamily="34" charset="0"/>
              <a:sym typeface="Arial"/>
            </a:endParaRPr>
          </a:p>
        </p:txBody>
      </p:sp>
      <p:sp>
        <p:nvSpPr>
          <p:cNvPr id="298" name="Google Shape;298;p41"/>
          <p:cNvSpPr txBox="1"/>
          <p:nvPr/>
        </p:nvSpPr>
        <p:spPr>
          <a:xfrm>
            <a:off x="0" y="2522000"/>
            <a:ext cx="12192000" cy="5643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7º-A.</a:t>
            </a:r>
            <a:r>
              <a:rPr lang="pt-BR" sz="1200">
                <a:latin typeface="Calibri"/>
                <a:ea typeface="Calibri"/>
                <a:cs typeface="Calibri"/>
                <a:sym typeface="Calibri"/>
              </a:rPr>
              <a:t> A exclusão dos perfis genéticos dos bancos de dados ocorrerá no caso de absolvição do acusado ou, mediante requerimento, decorridos vinte anos após o cumprimento da pena no caso do condenado." (NR)</a:t>
            </a:r>
            <a:endParaRPr sz="1200">
              <a:latin typeface="Calibri"/>
              <a:ea typeface="Calibri"/>
              <a:cs typeface="Calibri"/>
              <a:sym typeface="Calibri"/>
            </a:endParaRPr>
          </a:p>
        </p:txBody>
      </p:sp>
      <p:sp>
        <p:nvSpPr>
          <p:cNvPr id="299" name="Google Shape;299;p41"/>
          <p:cNvSpPr txBox="1"/>
          <p:nvPr/>
        </p:nvSpPr>
        <p:spPr>
          <a:xfrm>
            <a:off x="178150" y="3235200"/>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9.296/1996 (interceptação telefônica)</a:t>
            </a:r>
            <a:endParaRPr sz="1800" dirty="0">
              <a:latin typeface="Calibri" panose="020F0502020204030204" pitchFamily="34" charset="0"/>
              <a:cs typeface="Calibri" panose="020F0502020204030204" pitchFamily="34" charset="0"/>
              <a:sym typeface="Arial"/>
            </a:endParaRPr>
          </a:p>
        </p:txBody>
      </p:sp>
      <p:sp>
        <p:nvSpPr>
          <p:cNvPr id="300" name="Google Shape;300;p41"/>
          <p:cNvSpPr txBox="1"/>
          <p:nvPr/>
        </p:nvSpPr>
        <p:spPr>
          <a:xfrm>
            <a:off x="0" y="3650600"/>
            <a:ext cx="12192000" cy="5643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9º-A.</a:t>
            </a:r>
            <a:r>
              <a:rPr lang="pt-BR" sz="1200">
                <a:latin typeface="Calibri"/>
                <a:ea typeface="Calibri"/>
                <a:cs typeface="Calibri"/>
                <a:sym typeface="Calibri"/>
              </a:rPr>
              <a:t> A interceptação de comunicações em sistemas de informática e telemática poderá ocorrer por qualquer meio tecnológico disponível desde que assegurada a integridade da diligência e poderá incluir a apreensão do conteúdo de mensagens e arquivos eletrônicos já armazenado em caixas postais eletrônicas." (NR)</a:t>
            </a:r>
            <a:endParaRPr sz="1200">
              <a:latin typeface="Calibri"/>
              <a:ea typeface="Calibri"/>
              <a:cs typeface="Calibri"/>
              <a:sym typeface="Calibri"/>
            </a:endParaRPr>
          </a:p>
        </p:txBody>
      </p:sp>
      <p:sp>
        <p:nvSpPr>
          <p:cNvPr id="301" name="Google Shape;301;p41"/>
          <p:cNvSpPr txBox="1"/>
          <p:nvPr/>
        </p:nvSpPr>
        <p:spPr>
          <a:xfrm>
            <a:off x="178150" y="4214900"/>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11.343/2006 (drogas) para introdução de agente encoberto</a:t>
            </a:r>
            <a:endParaRPr sz="1800" dirty="0">
              <a:latin typeface="Calibri" panose="020F0502020204030204" pitchFamily="34" charset="0"/>
              <a:cs typeface="Calibri" panose="020F0502020204030204" pitchFamily="34" charset="0"/>
              <a:sym typeface="Arial"/>
            </a:endParaRPr>
          </a:p>
        </p:txBody>
      </p:sp>
      <p:sp>
        <p:nvSpPr>
          <p:cNvPr id="302" name="Google Shape;302;p41"/>
          <p:cNvSpPr txBox="1"/>
          <p:nvPr/>
        </p:nvSpPr>
        <p:spPr>
          <a:xfrm>
            <a:off x="0" y="4662675"/>
            <a:ext cx="12192000" cy="13026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33</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§1º........................................................................................................................................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IV - vende ou entrega drogas ou matéria-prima, insumo ou produto químico destinado à preparação de drogas, sem autorização ou em desacordo com a determinação legal ou regulamentar, a agente policial disfarçado, quando presentes elementos probatórios razoáveis de conduta criminal pré-existente.</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.....................................................................................................................................”(NR) </a:t>
            </a:r>
            <a:endParaRPr sz="1200">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06"/>
        <p:cNvGrpSpPr/>
        <p:nvPr/>
      </p:nvGrpSpPr>
      <p:grpSpPr>
        <a:xfrm>
          <a:off x="0" y="0"/>
          <a:ext cx="0" cy="0"/>
          <a:chOff x="0" y="0"/>
          <a:chExt cx="0" cy="0"/>
        </a:xfrm>
      </p:grpSpPr>
      <p:sp>
        <p:nvSpPr>
          <p:cNvPr id="307" name="Google Shape;307;p42"/>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lvl="0"/>
            <a:r>
              <a:rPr lang="pt-BR" sz="1800" b="1" dirty="0">
                <a:latin typeface="Calibri" panose="020F0502020204030204" pitchFamily="34" charset="0"/>
                <a:cs typeface="Calibri" panose="020F0502020204030204" pitchFamily="34" charset="0"/>
              </a:rPr>
              <a:t>XVII) Medidas para aprimorar a investigação de crimes</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9.613/1998 (lavagem) para introdução de agente encoberto</a:t>
            </a:r>
            <a:endParaRPr sz="1800" dirty="0">
              <a:latin typeface="Calibri" panose="020F0502020204030204" pitchFamily="34" charset="0"/>
              <a:cs typeface="Calibri" panose="020F0502020204030204" pitchFamily="34" charset="0"/>
              <a:sym typeface="Arial"/>
            </a:endParaRPr>
          </a:p>
        </p:txBody>
      </p:sp>
      <p:sp>
        <p:nvSpPr>
          <p:cNvPr id="308" name="Google Shape;308;p42"/>
          <p:cNvSpPr txBox="1"/>
          <p:nvPr/>
        </p:nvSpPr>
        <p:spPr>
          <a:xfrm>
            <a:off x="0" y="719801"/>
            <a:ext cx="12192000" cy="7098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1º</a:t>
            </a:r>
            <a:r>
              <a:rPr lang="pt-BR" sz="1200">
                <a:latin typeface="Calibri"/>
                <a:ea typeface="Calibri"/>
                <a:cs typeface="Calibri"/>
                <a:sym typeface="Calibri"/>
              </a:rPr>
              <a:t>.................................................................................................................................. .............................................................................................................................................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6º Não exclui o crime a participação, em qualquer fase da atividade criminal de lavagem, de agente policial disfarçado, quando presentes elementos probatórios razoáveis de conduta criminal pré-existente.” (NR)</a:t>
            </a:r>
            <a:endParaRPr sz="1200">
              <a:latin typeface="Calibri"/>
              <a:ea typeface="Calibri"/>
              <a:cs typeface="Calibri"/>
              <a:sym typeface="Calibri"/>
            </a:endParaRPr>
          </a:p>
        </p:txBody>
      </p:sp>
      <p:sp>
        <p:nvSpPr>
          <p:cNvPr id="309" name="Google Shape;309;p42"/>
          <p:cNvSpPr txBox="1"/>
          <p:nvPr/>
        </p:nvSpPr>
        <p:spPr>
          <a:xfrm>
            <a:off x="162600" y="147722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10.826/2003 (armas) para introdução de agente encoberto</a:t>
            </a:r>
            <a:endParaRPr sz="1800" dirty="0">
              <a:latin typeface="Calibri" panose="020F0502020204030204" pitchFamily="34" charset="0"/>
              <a:cs typeface="Calibri" panose="020F0502020204030204" pitchFamily="34" charset="0"/>
              <a:sym typeface="Arial"/>
            </a:endParaRPr>
          </a:p>
        </p:txBody>
      </p:sp>
      <p:sp>
        <p:nvSpPr>
          <p:cNvPr id="310" name="Google Shape;310;p42"/>
          <p:cNvSpPr txBox="1"/>
          <p:nvPr/>
        </p:nvSpPr>
        <p:spPr>
          <a:xfrm>
            <a:off x="0" y="1800823"/>
            <a:ext cx="12192000" cy="18669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17</a:t>
            </a:r>
            <a:r>
              <a:rPr lang="pt-BR" sz="1200">
                <a:latin typeface="Calibri"/>
                <a:ea typeface="Calibri"/>
                <a:cs typeface="Calibri"/>
                <a:sym typeface="Calibri"/>
              </a:rPr>
              <a:t>.................................................................................................................................. .............................................................................................................................................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Equipara-se à atividade comercial ou industrial, para efeito deste artigo, qualquer forma de prestação de serviços, fabricação ou comércio irregular ou clandestino, inclusive o exercido em residência.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Incorre na mesma pena a venda ou a entrega de arma de fogo, acessório ou munição, sem autorização ou em desacordo com a determinação legal ou regulamentar, a agente policial disfarçado, quando presentes elementos probatórios razoáveis de conduta criminal pré-existente.” (NR)</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18</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Parágrafo único. Incorre na mesma pena a venda ou a entrega de arma de fogo, acessório ou munição, em operação de importação, sem autorização da autoridade competente, a agente policial disfarçado, quando presentes elementos probatórios razoáveis de conduta criminal pré-existente.” (NR)</a:t>
            </a:r>
            <a:endParaRPr sz="1200">
              <a:latin typeface="Calibri"/>
              <a:ea typeface="Calibri"/>
              <a:cs typeface="Calibri"/>
              <a:sym typeface="Calibri"/>
            </a:endParaRPr>
          </a:p>
        </p:txBody>
      </p:sp>
      <p:sp>
        <p:nvSpPr>
          <p:cNvPr id="311" name="Google Shape;311;p42"/>
          <p:cNvSpPr txBox="1"/>
          <p:nvPr/>
        </p:nvSpPr>
        <p:spPr>
          <a:xfrm>
            <a:off x="162600" y="3802950"/>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10.826/2003 (armas)</a:t>
            </a:r>
            <a:endParaRPr sz="1800" dirty="0">
              <a:latin typeface="Calibri" panose="020F0502020204030204" pitchFamily="34" charset="0"/>
              <a:cs typeface="Calibri" panose="020F0502020204030204" pitchFamily="34" charset="0"/>
              <a:sym typeface="Arial"/>
            </a:endParaRPr>
          </a:p>
        </p:txBody>
      </p:sp>
      <p:sp>
        <p:nvSpPr>
          <p:cNvPr id="312" name="Google Shape;312;p42"/>
          <p:cNvSpPr txBox="1"/>
          <p:nvPr/>
        </p:nvSpPr>
        <p:spPr>
          <a:xfrm>
            <a:off x="0" y="4171448"/>
            <a:ext cx="12192000" cy="18669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34-A.</a:t>
            </a:r>
            <a:r>
              <a:rPr lang="pt-BR" sz="1200">
                <a:latin typeface="Calibri"/>
                <a:ea typeface="Calibri"/>
                <a:cs typeface="Calibri"/>
                <a:sym typeface="Calibri"/>
              </a:rPr>
              <a:t> Os dados relacionados à coleta de registros balísticos deverão ser armazenados em Banco Nacional de Perfis Balísticos gerenciados por unidade oficial de perícia criminal.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O Banco Nacional de Perfis Balísticos tem como objetivo cadastrar armas de fogo, armazenando características de classe e individualizadoras de projeteis e de estojos de munição deflagrados por arma de fogo.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O Banco Nacional de Perfis Balísticos será constituído pelos registros de elementos de munição deflagrados por armas de fogo relacionados a crimes, para subsidiar ações destinadas à apuração criminal federal, estaduais ou distrital.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3º O Banco Nacional de Perfis Balísticos será gerido nas unidades de perícia oficial da União, estaduais e distrital.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4º Os dados constantes do Banco Nacional de Perfis Balísticos terão caráter sigiloso, respondendo civil, penal e administrativamente aquele que permitir ou promover sua utilização para fins diversos dos previstos nesta Lei ou em decisão judicial.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5º É vedada a comercialização, total ou parcial, da base de dados do Banco Nacional de Perfis Balísticos.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6º A formação, a gestão e o acesso ao Banco Nacional de Perfis Balísticos serão objeto de regulamento do Poder Executivo Federal." (NR)</a:t>
            </a:r>
            <a:endParaRPr sz="1200">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16"/>
        <p:cNvGrpSpPr/>
        <p:nvPr/>
      </p:nvGrpSpPr>
      <p:grpSpPr>
        <a:xfrm>
          <a:off x="0" y="0"/>
          <a:ext cx="0" cy="0"/>
          <a:chOff x="0" y="0"/>
          <a:chExt cx="0" cy="0"/>
        </a:xfrm>
      </p:grpSpPr>
      <p:sp>
        <p:nvSpPr>
          <p:cNvPr id="317" name="Google Shape;317;p43"/>
          <p:cNvSpPr txBox="1"/>
          <p:nvPr/>
        </p:nvSpPr>
        <p:spPr>
          <a:xfrm>
            <a:off x="0" y="775750"/>
            <a:ext cx="12192000" cy="38598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7º-C</a:t>
            </a:r>
            <a:r>
              <a:rPr lang="pt-BR" sz="1200">
                <a:latin typeface="Calibri"/>
                <a:ea typeface="Calibri"/>
                <a:cs typeface="Calibri"/>
                <a:sym typeface="Calibri"/>
              </a:rPr>
              <a:t>. Fica autorizada a criação, no Ministério da Justiça e Segurança Pública, do Banco Nacional Multibiométrico e de Impressões Digitais.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O Banco Nacional Multibiométrico e de Impressões Digitais tem como objetivo armazenar dados de registros biométricos, de impressões digitais e, quando possível, de íris, face e voz, para subsidiar investigações criminais federais, estaduais ou distrital.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O Banco Nacional Multibiométrico e de Impressões Digitais será integrado pelos registros biométricos, de impressões digitais, íris, face e voz colhidos em investigações criminais ou por ocasião da identificação criminal.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3º Poderão ser colhidos os registros biométricos, de impressões digitais, íris, face e voz dos presos provisórios ou definitivos quando não tiverem sido extraídos por ocasião da identificação criminal.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4º Poderão integrar o Banco Nacional Multibiométrico e de Impressões Digitais ou com ele interoperar os dados de registros constantes em quaisquer bancos de dados geridos por órgãos dos Poderes Executivo, Legislativo e Judiciário das esferas federal, estadual e distrital, inclusive pelo Tribunal Superior Eleitoral e pelos Institutos de Identificação civil.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5º No caso de bancos de dados de identificação de natureza civil, administrativa ou eleitoral, a integração ou o compartilhamento dos registros será limitado às impressões digitais e das informações necessárias para identificação do seu titular.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6º A integração ou a interoperação dos dados de registros multibiométricos constantes em outros bancos de dados ocorrerá por meio de acordo ou convênio com a unidade gestora.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7º Os dados constantes do Banco Nacional Multibiométrico e de Impressões Digitais terão caráter sigiloso, respondendo civil, penal e administrativamente aquele que permitir ou promover sua utilização para fins diversos dos previstos nesta Lei ou em decisão judicial.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8º As informações obtidas a partir da coincidência de registros biométricos relacionados a crimes deverão ser consignadas em laudo pericial firmado por perito oficial devidamente habilitado.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9º É vedada a comercialização, total ou parcial, da base de dados do Banco Nacional Multibiométrico e de Impressões Digitais.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10. A autoridade policial e o Ministério Público poderão requerer ao juiz competente, no caso de inquérito ou ação penal instauradas, o acesso ao Banco Nacional Multibiométrico e de Impressões Digitais.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11. A formação, a gestão e o acesso ao Banco Nacional Multibiométrico e de Impressões Digitais serão objeto de regulamento do Poder Executivo Federal." (NR)</a:t>
            </a:r>
            <a:endParaRPr sz="1200">
              <a:latin typeface="Calibri"/>
              <a:ea typeface="Calibri"/>
              <a:cs typeface="Calibri"/>
              <a:sym typeface="Calibri"/>
            </a:endParaRPr>
          </a:p>
        </p:txBody>
      </p:sp>
      <p:sp>
        <p:nvSpPr>
          <p:cNvPr id="318" name="Google Shape;318;p43"/>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lvl="0"/>
            <a:r>
              <a:rPr lang="pt-BR" sz="1800" b="1" dirty="0">
                <a:latin typeface="Calibri" panose="020F0502020204030204" pitchFamily="34" charset="0"/>
                <a:cs typeface="Calibri" panose="020F0502020204030204" pitchFamily="34" charset="0"/>
              </a:rPr>
              <a:t>XVII) </a:t>
            </a:r>
            <a:r>
              <a:rPr lang="pt-BR" sz="1800" b="1" dirty="0">
                <a:solidFill>
                  <a:schemeClr val="dk1"/>
                </a:solidFill>
                <a:latin typeface="Calibri" panose="020F0502020204030204" pitchFamily="34" charset="0"/>
                <a:cs typeface="Calibri" panose="020F0502020204030204" pitchFamily="34" charset="0"/>
              </a:rPr>
              <a:t>Medidas para aprimorar a investigação de crimes</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 na Lei n.º 12.037/2009 (Banco Nacional </a:t>
            </a:r>
            <a:r>
              <a:rPr lang="pt-BR" sz="1800" dirty="0" err="1">
                <a:solidFill>
                  <a:schemeClr val="dk1"/>
                </a:solidFill>
                <a:latin typeface="Calibri" panose="020F0502020204030204" pitchFamily="34" charset="0"/>
                <a:cs typeface="Calibri" panose="020F0502020204030204" pitchFamily="34" charset="0"/>
              </a:rPr>
              <a:t>Multibiométrico</a:t>
            </a:r>
            <a:r>
              <a:rPr lang="pt-BR" sz="1800" dirty="0">
                <a:solidFill>
                  <a:schemeClr val="dk1"/>
                </a:solidFill>
                <a:latin typeface="Calibri" panose="020F0502020204030204" pitchFamily="34" charset="0"/>
                <a:cs typeface="Calibri" panose="020F0502020204030204" pitchFamily="34" charset="0"/>
              </a:rPr>
              <a:t> e de Impressões Digitais)</a:t>
            </a:r>
            <a:endParaRPr sz="1800" b="1" dirty="0">
              <a:solidFill>
                <a:schemeClr val="dk1"/>
              </a:solidFill>
              <a:latin typeface="Calibri" panose="020F0502020204030204" pitchFamily="34" charset="0"/>
              <a:cs typeface="Calibri" panose="020F0502020204030204" pitchFamily="34" charset="0"/>
            </a:endParaRPr>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a:p>
            <a:pPr marL="0" marR="0" lvl="0" indent="0" algn="l" rtl="0">
              <a:spcBef>
                <a:spcPts val="0"/>
              </a:spcBef>
              <a:spcAft>
                <a:spcPts val="0"/>
              </a:spcAft>
              <a:buNone/>
            </a:pPr>
            <a:endParaRPr sz="1700"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22"/>
        <p:cNvGrpSpPr/>
        <p:nvPr/>
      </p:nvGrpSpPr>
      <p:grpSpPr>
        <a:xfrm>
          <a:off x="0" y="0"/>
          <a:ext cx="0" cy="0"/>
          <a:chOff x="0" y="0"/>
          <a:chExt cx="0" cy="0"/>
        </a:xfrm>
      </p:grpSpPr>
      <p:sp>
        <p:nvSpPr>
          <p:cNvPr id="323" name="Google Shape;323;p44"/>
          <p:cNvSpPr txBox="1"/>
          <p:nvPr/>
        </p:nvSpPr>
        <p:spPr>
          <a:xfrm>
            <a:off x="471700" y="4733000"/>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1600">
              <a:solidFill>
                <a:schemeClr val="dk1"/>
              </a:solidFill>
            </a:endParaRPr>
          </a:p>
          <a:p>
            <a:pPr marL="0" marR="0" lvl="0" indent="0" algn="l" rtl="0">
              <a:spcBef>
                <a:spcPts val="0"/>
              </a:spcBef>
              <a:spcAft>
                <a:spcPts val="0"/>
              </a:spcAft>
              <a:buNone/>
            </a:pPr>
            <a:endParaRPr sz="1700" b="1"/>
          </a:p>
          <a:p>
            <a:pPr marL="0" marR="0" lvl="0" indent="0" algn="l" rtl="0">
              <a:spcBef>
                <a:spcPts val="0"/>
              </a:spcBef>
              <a:spcAft>
                <a:spcPts val="0"/>
              </a:spcAft>
              <a:buNone/>
            </a:pPr>
            <a:endParaRPr sz="1700" b="1"/>
          </a:p>
          <a:p>
            <a:pPr marL="0" marR="0" lvl="0" indent="0" algn="l" rtl="0">
              <a:spcBef>
                <a:spcPts val="0"/>
              </a:spcBef>
              <a:spcAft>
                <a:spcPts val="0"/>
              </a:spcAft>
              <a:buNone/>
            </a:pPr>
            <a:endParaRPr sz="1700" b="1"/>
          </a:p>
        </p:txBody>
      </p:sp>
      <p:sp>
        <p:nvSpPr>
          <p:cNvPr id="324" name="Google Shape;324;p44"/>
          <p:cNvSpPr txBox="1"/>
          <p:nvPr/>
        </p:nvSpPr>
        <p:spPr>
          <a:xfrm>
            <a:off x="0" y="602425"/>
            <a:ext cx="12192000" cy="56898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a:t>
            </a:r>
            <a:r>
              <a:rPr lang="pt-BR" sz="1160" b="1" dirty="0">
                <a:latin typeface="Calibri"/>
                <a:ea typeface="Calibri"/>
                <a:cs typeface="Calibri"/>
                <a:sym typeface="Calibri"/>
              </a:rPr>
              <a:t>Art. 3º</a:t>
            </a:r>
            <a:r>
              <a:rPr lang="pt-BR" sz="1160" dirty="0">
                <a:latin typeface="Calibri"/>
                <a:ea typeface="Calibri"/>
                <a:cs typeface="Calibri"/>
                <a:sym typeface="Calibri"/>
              </a:rPr>
              <a:t> Em qualquer fase da investigação ou da persecução penal de infrações penais praticadas por organizações criminosas, de infrações penais cujas penas máximas sejam superiores a 4 (quatro) anos ou de infrações penais conexas, serão permitidos, sem prejuízo de outros já previstos em lei, os seguintes meios de obtenção da prova: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(NR)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a:t>
            </a:r>
            <a:r>
              <a:rPr lang="pt-BR" sz="1160" b="1" dirty="0">
                <a:latin typeface="Calibri"/>
                <a:ea typeface="Calibri"/>
                <a:cs typeface="Calibri"/>
                <a:sym typeface="Calibri"/>
              </a:rPr>
              <a:t>Art. 3º-A</a:t>
            </a:r>
            <a:r>
              <a:rPr lang="pt-BR" sz="1160" dirty="0">
                <a:latin typeface="Calibri"/>
                <a:ea typeface="Calibri"/>
                <a:cs typeface="Calibri"/>
                <a:sym typeface="Calibri"/>
              </a:rPr>
              <a:t>. O Ministério Público Federal e a Polícia Federal poderão firmar acordos ou convênios com congêneres estrangeiros para constituir equipes conjuntas de investigação para a apuração de crimes de terrorismo, crimes transnacionais ou crimes cometidos por organizações criminosas internacionais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1º Respeitadas as suas atribuições e competências, outros órgãos federais e entes públicos estaduais poderão compor as equipes conjuntas de investigação.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2º O compartilhamento ou a transferência de provas no âmbito das equipes conjuntas de investigação devidamente constituídas dispensam formalização ou autenticação especiais, sendo exigida apenas a demonstração da cadeia de custódia.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3º Para a constituição de equipes conjuntas de investigação, não se exige a previsão em tratados.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4º A constituição e o funcionamento das equipes conjuntas de investigação serão regulamentadas em ato do Poder Executivo federal. " (NR)</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“Seção VI - Da escuta ambiental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b="1" dirty="0">
                <a:latin typeface="Calibri"/>
                <a:ea typeface="Calibri"/>
                <a:cs typeface="Calibri"/>
                <a:sym typeface="Calibri"/>
              </a:rPr>
              <a:t>Art. 21-A</a:t>
            </a:r>
            <a:r>
              <a:rPr lang="pt-BR" sz="1160" dirty="0">
                <a:latin typeface="Calibri"/>
                <a:ea typeface="Calibri"/>
                <a:cs typeface="Calibri"/>
                <a:sym typeface="Calibri"/>
              </a:rPr>
              <a:t>. Para investigação ou instrução criminal, poderá ser autorizada pelo juiz a requerimento da autoridade policial ou do Ministério Público a captação ambiental de sinais eletromagnéticos, ópticos ou acústicos quando: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I - a prova não puder ser feita por outros meios disponíveis e igualmente eficazes; e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II - houver elementos probatórios razoáveis de autoria e participação em infrações criminais cujas penas máximas sejam superiores a quatro anos ou em infrações penais conexas.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1º O requerimento deverá descrever circunstanciadamente o local e a forma de instalação do dispositivo de captação ambiental.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2º A instalação do dispositivo de captação ambiental poderá ser realizada, quando necessária, no período noturno ou por meio de operação policial disfarçada.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3º A captação ambiental não poderá exceder o prazo de quinze dias, renovável por decisão judicial por iguais períodos, se comprovada a indispensabilidade do meio de prova e quando presente atividade criminal permanente, habitual ou continuada.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4º A captação ambiental feita por um dos interlocutores sem o prévio conhecimento da autoridade policial ou do Ministério Público poderá ser utilizada como prova de infração criminal quando demonstrada a integridade da gravação.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5º Aplicam-se subsidiariamente à captação ambiental as regras previstas na legislação específica para a interceptação telefônica e telemática.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6º A captação ambiental de sinais ópticos em locais abertos ao público não depende de prévia autorização judicial.” (NR)</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a:t>
            </a:r>
            <a:r>
              <a:rPr lang="pt-BR" sz="1160" b="1" dirty="0">
                <a:latin typeface="Calibri"/>
                <a:ea typeface="Calibri"/>
                <a:cs typeface="Calibri"/>
                <a:sym typeface="Calibri"/>
              </a:rPr>
              <a:t>Art. 21-B</a:t>
            </a:r>
            <a:r>
              <a:rPr lang="pt-BR" sz="1160" dirty="0">
                <a:latin typeface="Calibri"/>
                <a:ea typeface="Calibri"/>
                <a:cs typeface="Calibri"/>
                <a:sym typeface="Calibri"/>
              </a:rPr>
              <a:t>. Realizar captação ambiental de sinais eletromagnéticos, ópticos ou acústicos para investigação ou instrução criminal sem autorização judicial, quando esta for exigida.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Pena - reclusão, de 2 (dois) a 4 (quatro) anos, e multa.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1º Não há crime se a captação é realizada por um dos interlocutores. </a:t>
            </a:r>
            <a:endParaRPr sz="116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160" dirty="0">
                <a:latin typeface="Calibri"/>
                <a:ea typeface="Calibri"/>
                <a:cs typeface="Calibri"/>
                <a:sym typeface="Calibri"/>
              </a:rPr>
              <a:t>§ 2º Incorre na mesma pena o funcionário público que descumprir determinação de sigilo das investigações que envolvam a captação ambiental ou que revelar o conteúdo das gravações enquanto mantido o sigilo judicial." (NR)</a:t>
            </a:r>
            <a:endParaRPr sz="1160" dirty="0">
              <a:latin typeface="Calibri"/>
              <a:ea typeface="Calibri"/>
              <a:cs typeface="Calibri"/>
              <a:sym typeface="Calibri"/>
            </a:endParaRPr>
          </a:p>
        </p:txBody>
      </p:sp>
      <p:sp>
        <p:nvSpPr>
          <p:cNvPr id="325" name="Google Shape;325;p44"/>
          <p:cNvSpPr txBox="1"/>
          <p:nvPr/>
        </p:nvSpPr>
        <p:spPr>
          <a:xfrm>
            <a:off x="162600" y="-1"/>
            <a:ext cx="11866800" cy="602425"/>
          </a:xfrm>
          <a:prstGeom prst="rect">
            <a:avLst/>
          </a:prstGeom>
          <a:noFill/>
          <a:ln>
            <a:noFill/>
          </a:ln>
        </p:spPr>
        <p:txBody>
          <a:bodyPr spcFirstLastPara="1" wrap="square" lIns="91425" tIns="45700" rIns="91425" bIns="45700" anchor="t" anchorCtr="0">
            <a:noAutofit/>
          </a:bodyPr>
          <a:lstStyle/>
          <a:p>
            <a:pPr lvl="0"/>
            <a:r>
              <a:rPr lang="pt-BR" sz="1800" b="1" dirty="0">
                <a:latin typeface="Calibri" panose="020F0502020204030204" pitchFamily="34" charset="0"/>
                <a:cs typeface="Calibri" panose="020F0502020204030204" pitchFamily="34" charset="0"/>
              </a:rPr>
              <a:t>XVII) </a:t>
            </a:r>
            <a:r>
              <a:rPr lang="pt-BR" sz="1800" b="1" dirty="0">
                <a:solidFill>
                  <a:schemeClr val="dk1"/>
                </a:solidFill>
                <a:latin typeface="Calibri" panose="020F0502020204030204" pitchFamily="34" charset="0"/>
                <a:cs typeface="Calibri" panose="020F0502020204030204" pitchFamily="34" charset="0"/>
              </a:rPr>
              <a:t>Medidas para aprimorar a investigação de crimes</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Mudanças na Lei n.º 12.850/2013</a:t>
            </a:r>
            <a:endParaRPr sz="1800" b="1" dirty="0">
              <a:latin typeface="Calibri" panose="020F0502020204030204" pitchFamily="34" charset="0"/>
              <a:cs typeface="Calibri" panose="020F050202020403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29"/>
        <p:cNvGrpSpPr/>
        <p:nvPr/>
      </p:nvGrpSpPr>
      <p:grpSpPr>
        <a:xfrm>
          <a:off x="0" y="0"/>
          <a:ext cx="0" cy="0"/>
          <a:chOff x="0" y="0"/>
          <a:chExt cx="0" cy="0"/>
        </a:xfrm>
      </p:grpSpPr>
      <p:sp>
        <p:nvSpPr>
          <p:cNvPr id="330" name="Google Shape;330;p45"/>
          <p:cNvSpPr txBox="1"/>
          <p:nvPr/>
        </p:nvSpPr>
        <p:spPr>
          <a:xfrm>
            <a:off x="0" y="811838"/>
            <a:ext cx="12192000" cy="37521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4º-A.</a:t>
            </a:r>
            <a:r>
              <a:rPr lang="pt-BR" sz="1200">
                <a:latin typeface="Calibri"/>
                <a:ea typeface="Calibri"/>
                <a:cs typeface="Calibri"/>
                <a:sym typeface="Calibri"/>
              </a:rPr>
              <a:t> A União, os Estados, o Distrito Federal e os Municípios e suas autarquias e fundações, empresas públicas e sociedades de economia mista, manterão unidade de ouvidoria ou correição, para assegurar a qualquer pessoa o direito de relatar informações sobre crimes contra a Administração Pública, ilícitos administrativos ou quaisquer ações ou omissões lesivas ao interesse público.</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Parágrafo único. Considerado razoável o relato pela unidade de ouvidoria ou correição, e procedido o encaminhamento para apuração, ao informante será assegurada proteção integral contra retaliações e estará isento de responsabilização civil ou penal em relação ao relato, salvo se tiver apresentado, de modo consciente, informações ou provas falsas.” (NR)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4º-B.</a:t>
            </a:r>
            <a:r>
              <a:rPr lang="pt-BR" sz="1200">
                <a:latin typeface="Calibri"/>
                <a:ea typeface="Calibri"/>
                <a:cs typeface="Calibri"/>
                <a:sym typeface="Calibri"/>
              </a:rPr>
              <a:t> O informante tem o direito de preservação de sua identidade, a qual apenas será revelada em caso de relevante interesse público ou interesse concreto para a apuração dos fatos.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Se a revelação da identidade do informante for imprescindível no curso de processo cível, de improbidade ou penal, a autoridade processante poderá determinar ao autor que opte entre a revelação da identidade ou a perda do valor probatório do depoimento prestado, ressalvada a validade das demais provas produzidas no processo.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Ninguém poderá ser condenado apenas com base no depoimento prestado pelo informante, quando mantida em sigilo a sua identidade.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3º A revelação da identidade somente será efetivada mediante comunicação prévia ao informante, com prazo de trinta dias, e com sua concordância.” (NR)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4º-C.</a:t>
            </a:r>
            <a:r>
              <a:rPr lang="pt-BR" sz="1200">
                <a:latin typeface="Calibri"/>
                <a:ea typeface="Calibri"/>
                <a:cs typeface="Calibri"/>
                <a:sym typeface="Calibri"/>
              </a:rPr>
              <a:t> Além das medidas de proteção previstas na Lei nº 9.807, de 13 de julho de 1999, é assegurada ao informante proteção contra ações ou omissões praticadas em retaliação ao exercício do direito de relatar, tais como demissão arbitrária, alteração injustificada de funções ou atribuições, imposição de sanções, de prejuízos remuneratórios ou materiais de qualquer espécie, retirada de benefícios, diretos ou indiretos, ou de negativa de fornecimento de referências profissionais positivas.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 1º A prática de ações ou omissões de retaliação ao informante configura falta disciplinar grave, sujeitando o agente à demissão a bem do serviço público.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O informante será ressarcido em dobro por eventuais danos materiais causados por ações ou omissões praticadas em retaliação, sem prejuízo de danos morais.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3º Quando as informações disponibilizadas resultarem em recuperação de produto de crime contra a Administração Pública, poderá ser fixada recompensa em favor do informante em até 5% (cinco por cento) do valor recuperado." (NR)</a:t>
            </a:r>
            <a:endParaRPr sz="1200">
              <a:latin typeface="Calibri"/>
              <a:ea typeface="Calibri"/>
              <a:cs typeface="Calibri"/>
              <a:sym typeface="Calibri"/>
            </a:endParaRPr>
          </a:p>
        </p:txBody>
      </p:sp>
      <p:sp>
        <p:nvSpPr>
          <p:cNvPr id="331" name="Google Shape;331;p45"/>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pt-BR" sz="1800" b="1" dirty="0">
                <a:solidFill>
                  <a:schemeClr val="dk1"/>
                </a:solidFill>
                <a:latin typeface="Calibri" panose="020F0502020204030204" pitchFamily="34" charset="0"/>
                <a:cs typeface="Calibri" panose="020F0502020204030204" pitchFamily="34" charset="0"/>
              </a:rPr>
              <a:t>XVIII) Introdução do “informante do bem” ou do </a:t>
            </a:r>
            <a:r>
              <a:rPr lang="pt-BR" sz="1800" b="1" dirty="0" err="1">
                <a:solidFill>
                  <a:schemeClr val="dk1"/>
                </a:solidFill>
                <a:latin typeface="Calibri" panose="020F0502020204030204" pitchFamily="34" charset="0"/>
                <a:cs typeface="Calibri" panose="020F0502020204030204" pitchFamily="34" charset="0"/>
              </a:rPr>
              <a:t>whistleblower</a:t>
            </a:r>
            <a:endParaRPr sz="1800" dirty="0">
              <a:solidFill>
                <a:schemeClr val="dk1"/>
              </a:solidFill>
              <a:latin typeface="Calibri" panose="020F0502020204030204" pitchFamily="34" charset="0"/>
              <a:cs typeface="Calibri" panose="020F0502020204030204" pitchFamily="34" charset="0"/>
            </a:endParaRPr>
          </a:p>
          <a:p>
            <a:pPr marL="0" lvl="0" indent="0" algn="l" rtl="0">
              <a:spcBef>
                <a:spcPts val="0"/>
              </a:spcBef>
              <a:spcAft>
                <a:spcPts val="0"/>
              </a:spcAft>
              <a:buNone/>
            </a:pPr>
            <a:r>
              <a:rPr lang="pt-BR" sz="1800" dirty="0">
                <a:solidFill>
                  <a:schemeClr val="dk1"/>
                </a:solidFill>
                <a:latin typeface="Calibri" panose="020F0502020204030204" pitchFamily="34" charset="0"/>
                <a:cs typeface="Calibri" panose="020F0502020204030204" pitchFamily="34" charset="0"/>
              </a:rPr>
              <a:t>Mudanças na Lei nº 13.608/2018</a:t>
            </a:r>
            <a:endParaRPr sz="1800" b="1" dirty="0">
              <a:latin typeface="Calibri" panose="020F0502020204030204" pitchFamily="34" charset="0"/>
              <a:cs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35"/>
        <p:cNvGrpSpPr/>
        <p:nvPr/>
      </p:nvGrpSpPr>
      <p:grpSpPr>
        <a:xfrm>
          <a:off x="0" y="0"/>
          <a:ext cx="0" cy="0"/>
          <a:chOff x="0" y="0"/>
          <a:chExt cx="0" cy="0"/>
        </a:xfrm>
      </p:grpSpPr>
      <p:sp>
        <p:nvSpPr>
          <p:cNvPr id="336" name="Google Shape;336;p46"/>
          <p:cNvSpPr txBox="1"/>
          <p:nvPr/>
        </p:nvSpPr>
        <p:spPr>
          <a:xfrm>
            <a:off x="879483" y="1874528"/>
            <a:ext cx="11866800" cy="4708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600" b="1" dirty="0"/>
              <a:t>Projeto de Lei Complementar nº 38, de 2019</a:t>
            </a:r>
            <a:endParaRPr sz="1700" b="1" dirty="0"/>
          </a:p>
        </p:txBody>
      </p:sp>
      <p:sp>
        <p:nvSpPr>
          <p:cNvPr id="6" name="Google Shape;330;p45">
            <a:extLst>
              <a:ext uri="{FF2B5EF4-FFF2-40B4-BE49-F238E27FC236}">
                <a16:creationId xmlns:a16="http://schemas.microsoft.com/office/drawing/2014/main" id="{7B48739F-D4AF-4ADD-9927-BC3C0994DD77}"/>
              </a:ext>
            </a:extLst>
          </p:cNvPr>
          <p:cNvSpPr txBox="1"/>
          <p:nvPr/>
        </p:nvSpPr>
        <p:spPr>
          <a:xfrm>
            <a:off x="879483" y="2345390"/>
            <a:ext cx="10928411" cy="1074129"/>
          </a:xfrm>
          <a:prstGeom prst="rect">
            <a:avLst/>
          </a:prstGeom>
          <a:noFill/>
          <a:ln>
            <a:noFill/>
          </a:ln>
        </p:spPr>
        <p:txBody>
          <a:bodyPr spcFirstLastPara="1" wrap="square" lIns="91425" tIns="45700" rIns="91425" bIns="45700" anchor="t" anchorCtr="0">
            <a:noAutofit/>
          </a:bodyPr>
          <a:lstStyle/>
          <a:p>
            <a:pPr algn="just"/>
            <a:r>
              <a:rPr lang="pt-BR" sz="1200" b="1" dirty="0">
                <a:latin typeface="Calibri" panose="020F0502020204030204" pitchFamily="34" charset="0"/>
                <a:cs typeface="Calibri" panose="020F0502020204030204" pitchFamily="34" charset="0"/>
              </a:rPr>
              <a:t>Ementa</a:t>
            </a:r>
          </a:p>
          <a:p>
            <a:pPr algn="just"/>
            <a:r>
              <a:rPr lang="pt-BR" sz="1200" dirty="0">
                <a:latin typeface="Calibri" panose="020F0502020204030204" pitchFamily="34" charset="0"/>
                <a:cs typeface="Calibri" panose="020F0502020204030204" pitchFamily="34" charset="0"/>
              </a:rPr>
              <a:t>Altera o Decreto-Lei nº 3.689, de 3 de outubro de 1941 - Código de Processo Penal, e a Lei nº 4.737, de 15 de julho de 1965 - Código Eleitoral, para estabelecer regras de competência da Justiça Comum e da Justiça Eleitoral. </a:t>
            </a:r>
          </a:p>
          <a:p>
            <a:pPr algn="just"/>
            <a:r>
              <a:rPr lang="pt-BR" sz="1200" b="1" dirty="0">
                <a:latin typeface="Calibri" panose="020F0502020204030204" pitchFamily="34" charset="0"/>
                <a:cs typeface="Calibri" panose="020F0502020204030204" pitchFamily="34" charset="0"/>
              </a:rPr>
              <a:t>Dados Complementares:</a:t>
            </a:r>
          </a:p>
          <a:p>
            <a:pPr algn="just"/>
            <a:r>
              <a:rPr lang="pt-BR" sz="1200" dirty="0">
                <a:latin typeface="Calibri" panose="020F0502020204030204" pitchFamily="34" charset="0"/>
                <a:cs typeface="Calibri" panose="020F0502020204030204" pitchFamily="34" charset="0"/>
              </a:rPr>
              <a:t>Estabelece limites entre as instâncias para julgamentos nas esferas dos crimes comuns e dos crimes eleitorais.</a:t>
            </a:r>
          </a:p>
        </p:txBody>
      </p:sp>
      <p:sp>
        <p:nvSpPr>
          <p:cNvPr id="13" name="Google Shape;330;p45">
            <a:extLst>
              <a:ext uri="{FF2B5EF4-FFF2-40B4-BE49-F238E27FC236}">
                <a16:creationId xmlns:a16="http://schemas.microsoft.com/office/drawing/2014/main" id="{C32C7E1D-24EF-44AC-8934-F8A43E60420E}"/>
              </a:ext>
            </a:extLst>
          </p:cNvPr>
          <p:cNvSpPr txBox="1"/>
          <p:nvPr/>
        </p:nvSpPr>
        <p:spPr>
          <a:xfrm>
            <a:off x="879483" y="3890381"/>
            <a:ext cx="10928411" cy="429388"/>
          </a:xfrm>
          <a:prstGeom prst="rect">
            <a:avLst/>
          </a:prstGeom>
          <a:noFill/>
          <a:ln>
            <a:noFill/>
          </a:ln>
        </p:spPr>
        <p:txBody>
          <a:bodyPr spcFirstLastPara="1" wrap="square" lIns="91425" tIns="45700" rIns="91425" bIns="45700" anchor="t" anchorCtr="0">
            <a:noAutofit/>
          </a:bodyPr>
          <a:lstStyle/>
          <a:p>
            <a:r>
              <a:rPr lang="pt-BR" sz="1200" b="1" dirty="0">
                <a:latin typeface="Calibri" panose="020F0502020204030204" pitchFamily="34" charset="0"/>
                <a:cs typeface="Calibri" panose="020F0502020204030204" pitchFamily="34" charset="0"/>
              </a:rPr>
              <a:t>Art. 1º </a:t>
            </a:r>
            <a:r>
              <a:rPr lang="pt-BR" sz="1200" dirty="0">
                <a:latin typeface="Calibri" panose="020F0502020204030204" pitchFamily="34" charset="0"/>
                <a:cs typeface="Calibri" panose="020F0502020204030204" pitchFamily="34" charset="0"/>
              </a:rPr>
              <a:t>O Decreto-Lei nº 3.689, de 3 de outubro de 1941 - Código de Processo Penal, passa a vigorar com as seguintes alterações:</a:t>
            </a:r>
          </a:p>
          <a:p>
            <a:endParaRPr lang="pt-BR" sz="1200" dirty="0">
              <a:latin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2"/>
        <p:cNvGrpSpPr/>
        <p:nvPr/>
      </p:nvGrpSpPr>
      <p:grpSpPr>
        <a:xfrm>
          <a:off x="0" y="0"/>
          <a:ext cx="0" cy="0"/>
          <a:chOff x="0" y="0"/>
          <a:chExt cx="0" cy="0"/>
        </a:xfrm>
      </p:grpSpPr>
      <p:sp>
        <p:nvSpPr>
          <p:cNvPr id="163" name="Google Shape;163;p20"/>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sym typeface="Arial"/>
              </a:rPr>
              <a:t>I) Medidas para assegurar a execução provisória da condenação criminal após julgamento em segunda instância</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sym typeface="Arial"/>
              </a:rPr>
              <a:t>Mudanças no Código de Processo Penal</a:t>
            </a:r>
            <a:endParaRPr sz="1800" dirty="0">
              <a:latin typeface="Calibri" panose="020F0502020204030204" pitchFamily="34" charset="0"/>
              <a:cs typeface="Calibri" panose="020F0502020204030204" pitchFamily="34" charset="0"/>
              <a:sym typeface="Arial"/>
            </a:endParaRPr>
          </a:p>
        </p:txBody>
      </p:sp>
      <p:sp>
        <p:nvSpPr>
          <p:cNvPr id="164" name="Google Shape;164;p20"/>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a:t>
            </a:r>
            <a:r>
              <a:rPr lang="pt-BR" sz="1180" b="1" dirty="0">
                <a:latin typeface="Calibri"/>
                <a:ea typeface="Calibri"/>
                <a:cs typeface="Calibri"/>
                <a:sym typeface="Calibri"/>
              </a:rPr>
              <a:t>Art. 617-A</a:t>
            </a:r>
            <a:r>
              <a:rPr lang="pt-BR" sz="1180" dirty="0">
                <a:latin typeface="Calibri"/>
                <a:ea typeface="Calibri"/>
                <a:cs typeface="Calibri"/>
                <a:sym typeface="Calibri"/>
              </a:rPr>
              <a:t>. Ao proferir acórdão condenatório, o tribunal determinará a execução provisória das penas privativas de liberdade, restritivas de direitos ou pecuniárias, sem prejuízo do conhecimento de recursos que vierem a ser interpostos.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 1º O tribunal poderá, excepcionalmente, deixar de autorizar a execução provisória das penas se houver uma questão constitucional ou legal relevante, cuja resolução por Tribunal Superior possa plausivelmente levar à revisão da condenação.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 2º Caberá ao relator comunicar o resultado ao juiz competente, sempre que possível de forma eletrônica, com cópia do voto e expressa menção à pena aplicada." (NR)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a:t>
            </a:r>
            <a:r>
              <a:rPr lang="pt-BR" sz="1180" b="1" dirty="0">
                <a:latin typeface="Calibri"/>
                <a:ea typeface="Calibri"/>
                <a:cs typeface="Calibri"/>
                <a:sym typeface="Calibri"/>
              </a:rPr>
              <a:t>Art. 637</a:t>
            </a:r>
            <a:r>
              <a:rPr lang="pt-BR" sz="1180" dirty="0">
                <a:latin typeface="Calibri"/>
                <a:ea typeface="Calibri"/>
                <a:cs typeface="Calibri"/>
                <a:sym typeface="Calibri"/>
              </a:rPr>
              <a:t>. O recurso extraordinário e o recurso especial interpostos contra acórdão condenatório não terão efeito suspensivo.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 1º Excepcionalmente, poderão o Supremo Tribunal Federal e o Superior Tribunal de Justiça atribuir efeito suspensivo ao recurso extraordinário e ao recurso especial, quando verificado cumulativamente que o recurso: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I - não tem propósito meramente protelatório; e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II - levanta uma questão de direito federal ou constitucional relevante, com repercussão geral e que pode resultar em absolvição, anulação da sentença, substituição da pena privativa de liberdade por restritiva de direitos ou alteração do regime de cumprimento da pena para o aberto.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 2º O pedido de concessão de efeito suspensivo poderá ser feito incidentemente no recurso ou através de petição em separado, dirigida diretamente ao Relator do recurso no Tribunal Superior e deverá conter cópias do acórdão impugnado, do recurso e de suas razões, das contrarrazões da parte contrária, de prova de sua tempestividade e das demais peças necessárias à compreensão da controvérsia." (NR)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a:t>
            </a:r>
            <a:r>
              <a:rPr lang="pt-BR" sz="1180" b="1" dirty="0">
                <a:latin typeface="Calibri"/>
                <a:ea typeface="Calibri"/>
                <a:cs typeface="Calibri"/>
                <a:sym typeface="Calibri"/>
              </a:rPr>
              <a:t>Art. 638</a:t>
            </a:r>
            <a:r>
              <a:rPr lang="pt-BR" sz="1180" dirty="0">
                <a:latin typeface="Calibri"/>
                <a:ea typeface="Calibri"/>
                <a:cs typeface="Calibri"/>
                <a:sym typeface="Calibri"/>
              </a:rPr>
              <a:t>. O recurso extraordinário e o recurso especial serão processados e julgados no Supremo Tribunal Federal e no Superior Tribunal de Justiça na forma estabelecida por leis especiais, pela lei processual civil e pelos respectivos regimentos internos." (NR)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a:t>
            </a:r>
            <a:r>
              <a:rPr lang="pt-BR" sz="1180" b="1" dirty="0">
                <a:latin typeface="Calibri"/>
                <a:ea typeface="Calibri"/>
                <a:cs typeface="Calibri"/>
                <a:sym typeface="Calibri"/>
              </a:rPr>
              <a:t>Art. 283</a:t>
            </a:r>
            <a:r>
              <a:rPr lang="pt-BR" sz="1180" dirty="0">
                <a:latin typeface="Calibri"/>
                <a:ea typeface="Calibri"/>
                <a:cs typeface="Calibri"/>
                <a:sym typeface="Calibri"/>
              </a:rPr>
              <a:t>. Ninguém poderá ser preso senão em flagrante delito ou por ordem escrita e fundamentada da autoridade judiciária competente, em decorrência de prisão cautelar ou em virtude de condenação criminal transitada em julgado ou exarada por órgão colegiado. ........................................................................................................................................” (NR)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a:t>
            </a:r>
            <a:r>
              <a:rPr lang="pt-BR" sz="1180" b="1" dirty="0">
                <a:latin typeface="Calibri"/>
                <a:ea typeface="Calibri"/>
                <a:cs typeface="Calibri"/>
                <a:sym typeface="Calibri"/>
              </a:rPr>
              <a:t>Art. 133</a:t>
            </a:r>
            <a:r>
              <a:rPr lang="pt-BR" sz="1180" dirty="0">
                <a:latin typeface="Calibri"/>
                <a:ea typeface="Calibri"/>
                <a:cs typeface="Calibri"/>
                <a:sym typeface="Calibri"/>
              </a:rPr>
              <a:t>. Iniciada a execução provisória ou definitiva da condenação, o juiz, de ofício ou a requerimento do interessado ou do Ministério Público, determinará a avaliação e a venda dos bens cujo perdimento foi decretado em leilão público.</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 § 1º Do dinheiro apurado, será recolhido aos cofres públicos o que não couber ao lesado ou a terceiro de boa-fé.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 2º O valor apurado deverá ser recolhido ao Fundo Penitenciário Nacional, salvo previsão diversa em lei especial.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 3º No caso de absolvição superveniente, fica assegurado ao acusado o direito à restituição dos valores acrescidos de correção monetária." (NR) </a:t>
            </a: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endParaRPr sz="1180" dirty="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180" dirty="0">
                <a:latin typeface="Calibri"/>
                <a:ea typeface="Calibri"/>
                <a:cs typeface="Calibri"/>
                <a:sym typeface="Calibri"/>
              </a:rPr>
              <a:t>“</a:t>
            </a:r>
            <a:r>
              <a:rPr lang="pt-BR" sz="1180" b="1" dirty="0">
                <a:latin typeface="Calibri"/>
                <a:ea typeface="Calibri"/>
                <a:cs typeface="Calibri"/>
                <a:sym typeface="Calibri"/>
              </a:rPr>
              <a:t>Art. 122</a:t>
            </a:r>
            <a:r>
              <a:rPr lang="pt-BR" sz="1180" dirty="0">
                <a:latin typeface="Calibri"/>
                <a:ea typeface="Calibri"/>
                <a:cs typeface="Calibri"/>
                <a:sym typeface="Calibri"/>
              </a:rPr>
              <a:t>. Sem prejuízo do disposto no art. 120, as coisas apreendidas serão alienadas nos termos do art. 133.” (NR)</a:t>
            </a:r>
            <a:endParaRPr sz="1180"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777176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35"/>
        <p:cNvGrpSpPr/>
        <p:nvPr/>
      </p:nvGrpSpPr>
      <p:grpSpPr>
        <a:xfrm>
          <a:off x="0" y="0"/>
          <a:ext cx="0" cy="0"/>
          <a:chOff x="0" y="0"/>
          <a:chExt cx="0" cy="0"/>
        </a:xfrm>
      </p:grpSpPr>
      <p:sp>
        <p:nvSpPr>
          <p:cNvPr id="337" name="Google Shape;337;p46"/>
          <p:cNvSpPr txBox="1"/>
          <p:nvPr/>
        </p:nvSpPr>
        <p:spPr>
          <a:xfrm>
            <a:off x="79898" y="1737275"/>
            <a:ext cx="12192000" cy="7098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79</a:t>
            </a: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II - no concurso entre a jurisdição comum e a do juízo de menores; e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III - no concurso entre a jurisdição comum e a eleitoral.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(NR)</a:t>
            </a:r>
            <a:endParaRPr sz="1200" dirty="0">
              <a:latin typeface="Calibri"/>
              <a:ea typeface="Calibri"/>
              <a:cs typeface="Calibri"/>
              <a:sym typeface="Calibri"/>
            </a:endParaRPr>
          </a:p>
        </p:txBody>
      </p:sp>
      <p:sp>
        <p:nvSpPr>
          <p:cNvPr id="338" name="Google Shape;338;p46"/>
          <p:cNvSpPr txBox="1"/>
          <p:nvPr/>
        </p:nvSpPr>
        <p:spPr>
          <a:xfrm>
            <a:off x="79898" y="2850553"/>
            <a:ext cx="11866800" cy="425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700" dirty="0"/>
              <a:t>Mudanças no Código Eleitoral (Lei nº 4.737/1965)</a:t>
            </a:r>
            <a:endParaRPr sz="1600" dirty="0">
              <a:latin typeface="Arial"/>
              <a:ea typeface="Arial"/>
              <a:cs typeface="Arial"/>
              <a:sym typeface="Arial"/>
            </a:endParaRPr>
          </a:p>
        </p:txBody>
      </p:sp>
      <p:sp>
        <p:nvSpPr>
          <p:cNvPr id="339" name="Google Shape;339;p46"/>
          <p:cNvSpPr txBox="1"/>
          <p:nvPr/>
        </p:nvSpPr>
        <p:spPr>
          <a:xfrm>
            <a:off x="79898" y="3276353"/>
            <a:ext cx="12192000" cy="1404707"/>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35</a:t>
            </a: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II - processar e julgar os crimes eleitorais, ressalvada a competência originária do Tribunal Superior e dos tribunais regionais;</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.....................................................................................................................................”(NR)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364</a:t>
            </a:r>
            <a:r>
              <a:rPr lang="pt-BR" sz="1200" dirty="0">
                <a:latin typeface="Calibri"/>
                <a:ea typeface="Calibri"/>
                <a:cs typeface="Calibri"/>
                <a:sym typeface="Calibri"/>
              </a:rPr>
              <a:t>. No processo e julgamento dos crimes eleitorais, assim como nos recursos e na execução, que lhes digam respeito, aplicar-se-á, como lei subsidiária ou supletiva, o Código de Processo Penal.” (NR)</a:t>
            </a:r>
            <a:endParaRPr sz="1200" dirty="0">
              <a:latin typeface="Calibri"/>
              <a:ea typeface="Calibri"/>
              <a:cs typeface="Calibri"/>
              <a:sym typeface="Calibri"/>
            </a:endParaRPr>
          </a:p>
        </p:txBody>
      </p:sp>
      <p:sp>
        <p:nvSpPr>
          <p:cNvPr id="10" name="Google Shape;338;p46">
            <a:extLst>
              <a:ext uri="{FF2B5EF4-FFF2-40B4-BE49-F238E27FC236}">
                <a16:creationId xmlns:a16="http://schemas.microsoft.com/office/drawing/2014/main" id="{0712B2C3-2021-43B9-9AB4-520C2E6A4A9B}"/>
              </a:ext>
            </a:extLst>
          </p:cNvPr>
          <p:cNvSpPr txBox="1"/>
          <p:nvPr/>
        </p:nvSpPr>
        <p:spPr>
          <a:xfrm>
            <a:off x="79899" y="1307570"/>
            <a:ext cx="11866800" cy="425801"/>
          </a:xfrm>
          <a:prstGeom prst="rect">
            <a:avLst/>
          </a:prstGeom>
          <a:noFill/>
          <a:ln>
            <a:noFill/>
          </a:ln>
        </p:spPr>
        <p:txBody>
          <a:bodyPr spcFirstLastPara="1" wrap="square" lIns="91425" tIns="45700" rIns="91425" bIns="45700" anchor="t" anchorCtr="0">
            <a:noAutofit/>
          </a:bodyPr>
          <a:lstStyle/>
          <a:p>
            <a:pPr lvl="0"/>
            <a:r>
              <a:rPr lang="pt-BR" sz="1700" dirty="0"/>
              <a:t>Mudanças no Código de Processo Penal</a:t>
            </a:r>
          </a:p>
        </p:txBody>
      </p:sp>
      <p:sp>
        <p:nvSpPr>
          <p:cNvPr id="11" name="Google Shape;338;p46">
            <a:extLst>
              <a:ext uri="{FF2B5EF4-FFF2-40B4-BE49-F238E27FC236}">
                <a16:creationId xmlns:a16="http://schemas.microsoft.com/office/drawing/2014/main" id="{F6832E83-CC74-47FF-A17F-F0B54C16F538}"/>
              </a:ext>
            </a:extLst>
          </p:cNvPr>
          <p:cNvSpPr txBox="1"/>
          <p:nvPr/>
        </p:nvSpPr>
        <p:spPr>
          <a:xfrm>
            <a:off x="79899" y="26633"/>
            <a:ext cx="11866800" cy="1012053"/>
          </a:xfrm>
          <a:prstGeom prst="rect">
            <a:avLst/>
          </a:prstGeom>
          <a:noFill/>
          <a:ln>
            <a:noFill/>
          </a:ln>
        </p:spPr>
        <p:txBody>
          <a:bodyPr spcFirstLastPara="1" wrap="square" lIns="91425" tIns="45700" rIns="91425" bIns="45700" anchor="t" anchorCtr="0">
            <a:noAutofit/>
          </a:bodyPr>
          <a:lstStyle/>
          <a:p>
            <a:pPr lvl="0">
              <a:lnSpc>
                <a:spcPct val="150000"/>
              </a:lnSpc>
            </a:pPr>
            <a:r>
              <a:rPr lang="pt-BR" sz="1800" b="1" dirty="0">
                <a:latin typeface="Calibri" panose="020F0502020204030204" pitchFamily="34" charset="0"/>
                <a:cs typeface="Calibri" panose="020F0502020204030204" pitchFamily="34" charset="0"/>
              </a:rPr>
              <a:t>XIX) Medidas para alteração da competência da Justiça eleitoral</a:t>
            </a:r>
          </a:p>
          <a:p>
            <a:r>
              <a:rPr lang="pt-BR" sz="1600" dirty="0">
                <a:latin typeface="Calibri" panose="020F0502020204030204" pitchFamily="34" charset="0"/>
                <a:cs typeface="Calibri" panose="020F0502020204030204" pitchFamily="34" charset="0"/>
              </a:rPr>
              <a:t>PLP 38/2019, altera o Decreto-Lei nº 3.689, de 3 de outubro de 1941 - Código de Processo Penal, e a Lei nº 4.737, de 15 de julho de 1965 - Código Eleitoral, para estabelecer regras de competência da Justiça Comum e da Justiça Eleitoral. </a:t>
            </a:r>
          </a:p>
          <a:p>
            <a:pPr lvl="0"/>
            <a:endParaRPr lang="pt-BR"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43481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35"/>
        <p:cNvGrpSpPr/>
        <p:nvPr/>
      </p:nvGrpSpPr>
      <p:grpSpPr>
        <a:xfrm>
          <a:off x="0" y="0"/>
          <a:ext cx="0" cy="0"/>
          <a:chOff x="0" y="0"/>
          <a:chExt cx="0" cy="0"/>
        </a:xfrm>
      </p:grpSpPr>
      <p:sp>
        <p:nvSpPr>
          <p:cNvPr id="336" name="Google Shape;336;p46"/>
          <p:cNvSpPr txBox="1"/>
          <p:nvPr/>
        </p:nvSpPr>
        <p:spPr>
          <a:xfrm>
            <a:off x="879483" y="1874528"/>
            <a:ext cx="11149760" cy="4708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600" b="1" dirty="0"/>
              <a:t>Projeto de Lei nº 881, de 2019</a:t>
            </a:r>
            <a:endParaRPr sz="1700" b="1" dirty="0"/>
          </a:p>
        </p:txBody>
      </p:sp>
      <p:sp>
        <p:nvSpPr>
          <p:cNvPr id="6" name="Google Shape;330;p45">
            <a:extLst>
              <a:ext uri="{FF2B5EF4-FFF2-40B4-BE49-F238E27FC236}">
                <a16:creationId xmlns:a16="http://schemas.microsoft.com/office/drawing/2014/main" id="{7B48739F-D4AF-4ADD-9927-BC3C0994DD77}"/>
              </a:ext>
            </a:extLst>
          </p:cNvPr>
          <p:cNvSpPr txBox="1"/>
          <p:nvPr/>
        </p:nvSpPr>
        <p:spPr>
          <a:xfrm>
            <a:off x="879483" y="2345390"/>
            <a:ext cx="10928411" cy="735161"/>
          </a:xfrm>
          <a:prstGeom prst="rect">
            <a:avLst/>
          </a:prstGeom>
          <a:noFill/>
          <a:ln>
            <a:noFill/>
          </a:ln>
        </p:spPr>
        <p:txBody>
          <a:bodyPr spcFirstLastPara="1" wrap="square" lIns="91425" tIns="45700" rIns="91425" bIns="45700" anchor="t" anchorCtr="0">
            <a:noAutofit/>
          </a:bodyPr>
          <a:lstStyle/>
          <a:p>
            <a:pPr algn="just"/>
            <a:r>
              <a:rPr lang="pt-BR" sz="1200" b="1" dirty="0">
                <a:latin typeface="Calibri" panose="020F0502020204030204" pitchFamily="34" charset="0"/>
                <a:cs typeface="Calibri" panose="020F0502020204030204" pitchFamily="34" charset="0"/>
              </a:rPr>
              <a:t>Ementa</a:t>
            </a:r>
          </a:p>
          <a:p>
            <a:pPr algn="just"/>
            <a:r>
              <a:rPr lang="pt-BR" sz="1200" dirty="0">
                <a:latin typeface="Calibri" panose="020F0502020204030204" pitchFamily="34" charset="0"/>
                <a:cs typeface="Calibri" panose="020F0502020204030204" pitchFamily="34" charset="0"/>
              </a:rPr>
              <a:t>Altera a Lei nº 4.737, de 15 de julho de 1965 - Código Eleitoral, para criminalizar o uso de caixa dois em eleições.</a:t>
            </a:r>
          </a:p>
        </p:txBody>
      </p:sp>
      <p:sp>
        <p:nvSpPr>
          <p:cNvPr id="4" name="Google Shape;330;p45">
            <a:extLst>
              <a:ext uri="{FF2B5EF4-FFF2-40B4-BE49-F238E27FC236}">
                <a16:creationId xmlns:a16="http://schemas.microsoft.com/office/drawing/2014/main" id="{5D3602F9-D9C1-429E-A25D-9F705D6ECA04}"/>
              </a:ext>
            </a:extLst>
          </p:cNvPr>
          <p:cNvSpPr txBox="1"/>
          <p:nvPr/>
        </p:nvSpPr>
        <p:spPr>
          <a:xfrm>
            <a:off x="941627" y="3429000"/>
            <a:ext cx="7021643" cy="429388"/>
          </a:xfrm>
          <a:prstGeom prst="rect">
            <a:avLst/>
          </a:prstGeom>
          <a:noFill/>
          <a:ln>
            <a:noFill/>
          </a:ln>
        </p:spPr>
        <p:txBody>
          <a:bodyPr spcFirstLastPara="1" wrap="square" lIns="91425" tIns="45700" rIns="91425" bIns="45700" anchor="t" anchorCtr="0">
            <a:noAutofit/>
          </a:bodyPr>
          <a:lstStyle/>
          <a:p>
            <a:r>
              <a:rPr lang="pt-BR" sz="1200" b="1" dirty="0">
                <a:latin typeface="Calibri" panose="020F0502020204030204" pitchFamily="34" charset="0"/>
                <a:cs typeface="Calibri" panose="020F0502020204030204" pitchFamily="34" charset="0"/>
              </a:rPr>
              <a:t>Art. 1º </a:t>
            </a:r>
            <a:r>
              <a:rPr lang="pt-BR" sz="1200" dirty="0">
                <a:latin typeface="Calibri" panose="020F0502020204030204" pitchFamily="34" charset="0"/>
                <a:cs typeface="Calibri" panose="020F0502020204030204" pitchFamily="34" charset="0"/>
              </a:rPr>
              <a:t>A Lei nº 4.737, de 15 de julho de 1965  - Código Eleitoral, passa a vigorar com as seguintes alterações:</a:t>
            </a:r>
          </a:p>
        </p:txBody>
      </p:sp>
    </p:spTree>
    <p:extLst>
      <p:ext uri="{BB962C8B-B14F-4D97-AF65-F5344CB8AC3E}">
        <p14:creationId xmlns:p14="http://schemas.microsoft.com/office/powerpoint/2010/main" val="21942966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43"/>
        <p:cNvGrpSpPr/>
        <p:nvPr/>
      </p:nvGrpSpPr>
      <p:grpSpPr>
        <a:xfrm>
          <a:off x="0" y="0"/>
          <a:ext cx="0" cy="0"/>
          <a:chOff x="0" y="0"/>
          <a:chExt cx="0" cy="0"/>
        </a:xfrm>
      </p:grpSpPr>
      <p:sp>
        <p:nvSpPr>
          <p:cNvPr id="344" name="Google Shape;344;p47"/>
          <p:cNvSpPr txBox="1"/>
          <p:nvPr/>
        </p:nvSpPr>
        <p:spPr>
          <a:xfrm>
            <a:off x="178150" y="107875"/>
            <a:ext cx="11866800" cy="925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XX) Medida para melhor criminalizar o uso de caixa dois em eleições </a:t>
            </a:r>
            <a:endParaRPr sz="1800" b="1"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600" dirty="0">
                <a:latin typeface="Calibri" panose="020F0502020204030204" pitchFamily="34" charset="0"/>
                <a:cs typeface="Calibri" panose="020F0502020204030204" pitchFamily="34" charset="0"/>
              </a:rPr>
              <a:t>PL 881/2019, altera a Lei nº 4.737, de 15 de julho de 1965 – Código Eleitoral, para criminalizar o uso de caixa dois em eleições</a:t>
            </a:r>
            <a:endParaRPr sz="16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600" dirty="0">
                <a:latin typeface="Calibri" panose="020F0502020204030204" pitchFamily="34" charset="0"/>
                <a:cs typeface="Calibri" panose="020F0502020204030204" pitchFamily="34" charset="0"/>
              </a:rPr>
              <a:t>Mudança no Código Eleitoral (Lei nº 4.737/1965)</a:t>
            </a:r>
            <a:endParaRPr sz="1600" dirty="0">
              <a:latin typeface="Calibri" panose="020F0502020204030204" pitchFamily="34" charset="0"/>
              <a:cs typeface="Calibri" panose="020F0502020204030204" pitchFamily="34" charset="0"/>
              <a:sym typeface="Arial"/>
            </a:endParaRPr>
          </a:p>
        </p:txBody>
      </p:sp>
      <p:sp>
        <p:nvSpPr>
          <p:cNvPr id="345" name="Google Shape;345;p47"/>
          <p:cNvSpPr txBox="1"/>
          <p:nvPr/>
        </p:nvSpPr>
        <p:spPr>
          <a:xfrm>
            <a:off x="15550" y="1205448"/>
            <a:ext cx="12192000" cy="138683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350-A.</a:t>
            </a:r>
            <a:r>
              <a:rPr lang="pt-BR" sz="1200" dirty="0">
                <a:latin typeface="Calibri"/>
                <a:ea typeface="Calibri"/>
                <a:cs typeface="Calibri"/>
                <a:sym typeface="Calibri"/>
              </a:rPr>
              <a:t> Arrecadar, receber, manter, movimentar ou utilizar qualquer recurso, valor, bens ou serviços estimáveis em dinheiro, paralelamente à contabilidade exigida pela legislação eleitoral.</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Pena - reclusão de 2 (dois) a 5 (cinco) anos, se o fato não constitui crime mais grave.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1º Incorre nas mesmas penas quem doar, contribuir ou fornecer recursos, valores, bens ou serviços nas circunstâncias estabelecidas no caput.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2º Incorrem nas mesmas penas os candidatos e os integrantes dos órgãos dos partidos políticos e das coligações quando concorrerem, de qualquer modo, para a prática criminosa.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3º A pena será aumentada em 1/3 (um terço) a 2/3 (dois terços), no caso de algum agente público concorrer, de qualquer modo, para a prática criminosa.” (NR)</a:t>
            </a:r>
            <a:endParaRPr sz="1200"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8"/>
        <p:cNvGrpSpPr/>
        <p:nvPr/>
      </p:nvGrpSpPr>
      <p:grpSpPr>
        <a:xfrm>
          <a:off x="0" y="0"/>
          <a:ext cx="0" cy="0"/>
          <a:chOff x="0" y="0"/>
          <a:chExt cx="0" cy="0"/>
        </a:xfrm>
      </p:grpSpPr>
      <p:sp>
        <p:nvSpPr>
          <p:cNvPr id="169" name="Google Shape;169;p21"/>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sym typeface="Arial"/>
              </a:rPr>
              <a:t>I) Medidas para assegurar a execução provisória da condenação criminal após julgamento em segunda instância</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sym typeface="Arial"/>
              </a:rPr>
              <a:t>Mudanças no Código Penal</a:t>
            </a:r>
            <a:endParaRPr sz="1800" dirty="0">
              <a:latin typeface="Calibri" panose="020F0502020204030204" pitchFamily="34" charset="0"/>
              <a:cs typeface="Calibri" panose="020F0502020204030204" pitchFamily="34" charset="0"/>
              <a:sym typeface="Arial"/>
            </a:endParaRPr>
          </a:p>
        </p:txBody>
      </p:sp>
      <p:sp>
        <p:nvSpPr>
          <p:cNvPr id="170" name="Google Shape;170;p21"/>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50</a:t>
            </a:r>
            <a:r>
              <a:rPr lang="pt-BR" sz="1200">
                <a:latin typeface="Calibri"/>
                <a:ea typeface="Calibri"/>
                <a:cs typeface="Calibri"/>
                <a:sym typeface="Calibri"/>
              </a:rPr>
              <a:t>. A multa deve ser paga dentro de dez dias depois de iniciada a execução definitiva ou provisória da condenação. A requerimento do condenado e conforme as circunstâncias, o juiz da execução penal pode permitir que o pagamento se realize em parcelas mensais. ....................................................................................................................................." (NR) </a:t>
            </a:r>
            <a:endParaRPr sz="120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endParaRPr sz="1200">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51</a:t>
            </a:r>
            <a:r>
              <a:rPr lang="pt-BR" sz="1200">
                <a:latin typeface="Calibri"/>
                <a:ea typeface="Calibri"/>
                <a:cs typeface="Calibri"/>
                <a:sym typeface="Calibri"/>
              </a:rPr>
              <a:t>. A multa será executada perante o juiz da execução penal e será considerada dívida de valor, aplicando-se-lhes as normas da legislação relativa à dívida ativa da Fazenda Pública, inclusive no que concerne às causas interruptivas e suspensivas da prescrição." (NR)</a:t>
            </a:r>
            <a:endParaRPr sz="1200">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4"/>
        <p:cNvGrpSpPr/>
        <p:nvPr/>
      </p:nvGrpSpPr>
      <p:grpSpPr>
        <a:xfrm>
          <a:off x="0" y="0"/>
          <a:ext cx="0" cy="0"/>
          <a:chOff x="0" y="0"/>
          <a:chExt cx="0" cy="0"/>
        </a:xfrm>
      </p:grpSpPr>
      <p:sp>
        <p:nvSpPr>
          <p:cNvPr id="175" name="Google Shape;175;p22"/>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sym typeface="Arial"/>
              </a:rPr>
              <a:t>I) Medidas para assegurar a execução provisória da condenação criminal após julgamento em segunda instância</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sym typeface="Arial"/>
              </a:rPr>
              <a:t>Mudanças n</a:t>
            </a:r>
            <a:r>
              <a:rPr lang="pt-BR" sz="1800" dirty="0">
                <a:latin typeface="Calibri" panose="020F0502020204030204" pitchFamily="34" charset="0"/>
                <a:cs typeface="Calibri" panose="020F0502020204030204" pitchFamily="34" charset="0"/>
              </a:rPr>
              <a:t>a Lei de Execução</a:t>
            </a:r>
            <a:r>
              <a:rPr lang="pt-BR" sz="1800" dirty="0">
                <a:latin typeface="Calibri" panose="020F0502020204030204" pitchFamily="34" charset="0"/>
                <a:cs typeface="Calibri" panose="020F0502020204030204" pitchFamily="34" charset="0"/>
                <a:sym typeface="Arial"/>
              </a:rPr>
              <a:t> Penal</a:t>
            </a:r>
            <a:endParaRPr sz="1800" dirty="0">
              <a:latin typeface="Calibri" panose="020F0502020204030204" pitchFamily="34" charset="0"/>
              <a:cs typeface="Calibri" panose="020F0502020204030204" pitchFamily="34" charset="0"/>
              <a:sym typeface="Arial"/>
            </a:endParaRPr>
          </a:p>
        </p:txBody>
      </p:sp>
      <p:sp>
        <p:nvSpPr>
          <p:cNvPr id="176" name="Google Shape;176;p22"/>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solidFill>
                  <a:schemeClr val="dk1"/>
                </a:solidFill>
                <a:latin typeface="Calibri"/>
                <a:ea typeface="Calibri"/>
                <a:cs typeface="Calibri"/>
                <a:sym typeface="Calibri"/>
              </a:rPr>
              <a:t>“</a:t>
            </a:r>
            <a:r>
              <a:rPr lang="pt-BR" sz="1200" b="1">
                <a:solidFill>
                  <a:schemeClr val="dk1"/>
                </a:solidFill>
                <a:latin typeface="Calibri"/>
                <a:ea typeface="Calibri"/>
                <a:cs typeface="Calibri"/>
                <a:sym typeface="Calibri"/>
              </a:rPr>
              <a:t>Art. 105</a:t>
            </a:r>
            <a:r>
              <a:rPr lang="pt-BR" sz="1200">
                <a:solidFill>
                  <a:schemeClr val="dk1"/>
                </a:solidFill>
                <a:latin typeface="Calibri"/>
                <a:ea typeface="Calibri"/>
                <a:cs typeface="Calibri"/>
                <a:sym typeface="Calibri"/>
              </a:rPr>
              <a:t>. Transitando em julgado a sentença que aplicar pena privativa de liberdade ou determinada a execução provisória após condenação em segunda instância, se o réu estiver ou vier a ser preso, o Juiz ordenará a expedição de guia de recolhimento para a execução.” (NR) </a:t>
            </a:r>
            <a:endParaRPr sz="12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solidFill>
                  <a:schemeClr val="dk1"/>
                </a:solidFill>
                <a:latin typeface="Calibri"/>
                <a:ea typeface="Calibri"/>
                <a:cs typeface="Calibri"/>
                <a:sym typeface="Calibri"/>
              </a:rPr>
              <a:t>“</a:t>
            </a:r>
            <a:r>
              <a:rPr lang="pt-BR" sz="1200" b="1">
                <a:solidFill>
                  <a:schemeClr val="dk1"/>
                </a:solidFill>
                <a:latin typeface="Calibri"/>
                <a:ea typeface="Calibri"/>
                <a:cs typeface="Calibri"/>
                <a:sym typeface="Calibri"/>
              </a:rPr>
              <a:t>Art. 147</a:t>
            </a:r>
            <a:r>
              <a:rPr lang="pt-BR" sz="1200">
                <a:solidFill>
                  <a:schemeClr val="dk1"/>
                </a:solidFill>
                <a:latin typeface="Calibri"/>
                <a:ea typeface="Calibri"/>
                <a:cs typeface="Calibri"/>
                <a:sym typeface="Calibri"/>
              </a:rPr>
              <a:t>. Transitada em julgado a sentença que aplicou pena restritiva de direitos ou determinada a execução provisória após condenação em segunda instância, o Juiz da execução, de ofício ou a requerimento do Ministério Público, promoverá a execução, podendo, para tanto, requisitar, quando necessário, a colaboração de entidades públicas ou solicitá-la a particulares.” (NR) </a:t>
            </a:r>
            <a:endParaRPr sz="12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solidFill>
                  <a:schemeClr val="dk1"/>
                </a:solidFill>
                <a:latin typeface="Calibri"/>
                <a:ea typeface="Calibri"/>
                <a:cs typeface="Calibri"/>
                <a:sym typeface="Calibri"/>
              </a:rPr>
              <a:t>“</a:t>
            </a:r>
            <a:r>
              <a:rPr lang="pt-BR" sz="1200" b="1">
                <a:solidFill>
                  <a:schemeClr val="dk1"/>
                </a:solidFill>
                <a:latin typeface="Calibri"/>
                <a:ea typeface="Calibri"/>
                <a:cs typeface="Calibri"/>
                <a:sym typeface="Calibri"/>
              </a:rPr>
              <a:t>Art. 164</a:t>
            </a:r>
            <a:r>
              <a:rPr lang="pt-BR" sz="1200">
                <a:solidFill>
                  <a:schemeClr val="dk1"/>
                </a:solidFill>
                <a:latin typeface="Calibri"/>
                <a:ea typeface="Calibri"/>
                <a:cs typeface="Calibri"/>
                <a:sym typeface="Calibri"/>
              </a:rPr>
              <a:t>. Extraída certidão da condenação em segunda instância ou com trânsito em julgado, que valerá como título executivo judicial, o Ministério Público requererá, em autos apartados, a citação do condenado para, no prazo de dez dias, pagar o valor da multa ou nomear bens à penhora. </a:t>
            </a:r>
            <a:endParaRPr sz="12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solidFill>
                  <a:schemeClr val="dk1"/>
                </a:solidFill>
                <a:latin typeface="Calibri"/>
                <a:ea typeface="Calibri"/>
                <a:cs typeface="Calibri"/>
                <a:sym typeface="Calibri"/>
              </a:rPr>
              <a:t>.....................................................................................................................................” (NR)</a:t>
            </a:r>
            <a:endParaRPr sz="12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80"/>
        <p:cNvGrpSpPr/>
        <p:nvPr/>
      </p:nvGrpSpPr>
      <p:grpSpPr>
        <a:xfrm>
          <a:off x="0" y="0"/>
          <a:ext cx="0" cy="0"/>
          <a:chOff x="0" y="0"/>
          <a:chExt cx="0" cy="0"/>
        </a:xfrm>
      </p:grpSpPr>
      <p:sp>
        <p:nvSpPr>
          <p:cNvPr id="181" name="Google Shape;181;p23"/>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II) Medidas para aumentar a efetividade do Tribunal do Júri</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de Processo Penal</a:t>
            </a:r>
            <a:endParaRPr sz="1800" dirty="0">
              <a:latin typeface="Calibri" panose="020F0502020204030204" pitchFamily="34" charset="0"/>
              <a:cs typeface="Calibri" panose="020F0502020204030204" pitchFamily="34" charset="0"/>
              <a:sym typeface="Arial"/>
            </a:endParaRPr>
          </a:p>
        </p:txBody>
      </p:sp>
      <p:sp>
        <p:nvSpPr>
          <p:cNvPr id="182" name="Google Shape;182;p23"/>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421</a:t>
            </a:r>
            <a:r>
              <a:rPr lang="pt-BR" sz="1200" dirty="0">
                <a:latin typeface="Calibri"/>
                <a:ea typeface="Calibri"/>
                <a:cs typeface="Calibri"/>
                <a:sym typeface="Calibri"/>
              </a:rPr>
              <a:t>. Proferida a decisão de pronúncia e de eventuais embargos de declaração, os autos serão encaminhados ao juiz-presidente do Tribunal do Júri, independentemente da interposição de outros recursos, que não obstarão o julgamento.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1º Havendo circunstância superveniente que altere a classificação do crime, o juiz ordenará a remessa dos autos ao Ministério Público.</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(NR)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492</a:t>
            </a: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 - ........................................................................................................................................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e) determinará a execução provisória das penas privativas de liberdade, restritivas de direito e pecuniárias, com expedição do mandado de prisão, se for o caso, sem prejuízo do conhecimento de recursos que vierem a ser interpostos;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3º O presidente poderá, excepcionalmente, deixar de autorizar a execução provisória das penas se houver uma questão substancial cuja resolução pelo Tribunal de Apelação possa plausivelmente levar à revisão da condenação.</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4º A apelação interposta contra decisão condenatória do Tribunal do Júri não terá efeito suspensivo.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5º Excepcionalmente, poderá o Tribunal de Apelação atribuir efeito suspensivo à apelação, quando verificado cumulativamente que o recurso: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 - não tem propósito meramente protelatório;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II - levanta uma questão substancial e que pode resultar em absolvição, anulação da sentença, novo julgamento, substituição da pena privativa de liberdade por restritiva de direitos ou alteração do regime de cumprimento da pena para o aberto.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6º O pedido de concessão de efeito suspensivo poderá ser feito incidentemente no recurso ou através de petição em separado dirigida diretamente ao Relator da apelação no Tribunal, e deverá conter cópias da sentença condenatória, do recurso e de suas razões, das contrarrazões da parte contrária, de prova de sua tempestividade, e das demais peças necessárias à compreensão da controvérsia." (NR)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584</a:t>
            </a:r>
            <a:r>
              <a:rPr lang="pt-BR" sz="1200" dirty="0">
                <a:latin typeface="Calibri"/>
                <a:ea typeface="Calibri"/>
                <a:cs typeface="Calibri"/>
                <a:sym typeface="Calibri"/>
              </a:rPr>
              <a:t>. Os recursos terão efeito suspensivo nos casos de perda da fiança, de concessão de livramento condicional e dos incisos XV, XVII e XXIV do art. 581.</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2º O recurso da pronúncia não tem efeito suspensivo, devendo ser processado através de cópias das peças principais dos autos ou, no caso de processo eletrônico, dos arquivos.</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(NR)</a:t>
            </a:r>
            <a:endParaRPr sz="1200" dirty="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86"/>
        <p:cNvGrpSpPr/>
        <p:nvPr/>
      </p:nvGrpSpPr>
      <p:grpSpPr>
        <a:xfrm>
          <a:off x="0" y="0"/>
          <a:ext cx="0" cy="0"/>
          <a:chOff x="0" y="0"/>
          <a:chExt cx="0" cy="0"/>
        </a:xfrm>
      </p:grpSpPr>
      <p:sp>
        <p:nvSpPr>
          <p:cNvPr id="187" name="Google Shape;187;p24"/>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III) Medidas para alteração das regras do julgamento dos embargos infringentes</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no Código de Processo Penal</a:t>
            </a:r>
            <a:endParaRPr sz="1800" dirty="0">
              <a:latin typeface="Calibri" panose="020F0502020204030204" pitchFamily="34" charset="0"/>
              <a:cs typeface="Calibri" panose="020F0502020204030204" pitchFamily="34" charset="0"/>
              <a:sym typeface="Arial"/>
            </a:endParaRPr>
          </a:p>
        </p:txBody>
      </p:sp>
      <p:sp>
        <p:nvSpPr>
          <p:cNvPr id="188" name="Google Shape;188;p24"/>
          <p:cNvSpPr txBox="1"/>
          <p:nvPr/>
        </p:nvSpPr>
        <p:spPr>
          <a:xfrm>
            <a:off x="15550" y="797750"/>
            <a:ext cx="12192000" cy="5577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609</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Quando houver voto vencido pela absolvição em segunda instância, admitem-se embargos infringentes e de nulidade, que poderão ser opostos dentro de dez dias, a contar da publicação do acórdão, na forma do art. 613.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Os embargos serão restritos à matéria objeto de divergência e suspendem a execução da condenação criminal." (NR)</a:t>
            </a:r>
            <a:endParaRPr sz="120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92"/>
        <p:cNvGrpSpPr/>
        <p:nvPr/>
      </p:nvGrpSpPr>
      <p:grpSpPr>
        <a:xfrm>
          <a:off x="0" y="0"/>
          <a:ext cx="0" cy="0"/>
          <a:chOff x="0" y="0"/>
          <a:chExt cx="0" cy="0"/>
        </a:xfrm>
      </p:grpSpPr>
      <p:sp>
        <p:nvSpPr>
          <p:cNvPr id="193" name="Google Shape;193;p25"/>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IV) Medidas relacionadas à legítima defesa</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Penal</a:t>
            </a:r>
            <a:endParaRPr sz="1800" dirty="0">
              <a:latin typeface="Calibri" panose="020F0502020204030204" pitchFamily="34" charset="0"/>
              <a:cs typeface="Calibri" panose="020F0502020204030204" pitchFamily="34" charset="0"/>
              <a:sym typeface="Arial"/>
            </a:endParaRPr>
          </a:p>
        </p:txBody>
      </p:sp>
      <p:sp>
        <p:nvSpPr>
          <p:cNvPr id="194" name="Google Shape;194;p25"/>
          <p:cNvSpPr txBox="1"/>
          <p:nvPr/>
        </p:nvSpPr>
        <p:spPr>
          <a:xfrm>
            <a:off x="15550" y="797750"/>
            <a:ext cx="12192000" cy="15591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23</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1º O agente, em qualquer das hipóteses deste artigo, responderá pelo excesso doloso ou culposo.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2º O juiz poderá reduzir a pena até a metade ou deixar de aplicá-la se o excesso decorrer de escusável medo, surpresa ou violenta emoção." (NR)</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a:t>
            </a:r>
            <a:r>
              <a:rPr lang="pt-BR" sz="1200" b="1">
                <a:latin typeface="Calibri"/>
                <a:ea typeface="Calibri"/>
                <a:cs typeface="Calibri"/>
                <a:sym typeface="Calibri"/>
              </a:rPr>
              <a:t>Art. 25</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Parágrafo único. Observados os requisitos do caput, considera-se em legítima defesa: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 - o agente policial ou de segurança pública que, em conflito armado ou em risco iminente de conflito armado, previne injusta e iminente agressão a direito seu ou de outrem; e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II - o agente policial ou de segurança pública que previne agressão ou risco de agressão a vítima mantida refém durante a prática de crimes." (NR)</a:t>
            </a:r>
            <a:endParaRPr sz="1200">
              <a:latin typeface="Calibri"/>
              <a:ea typeface="Calibri"/>
              <a:cs typeface="Calibri"/>
              <a:sym typeface="Calibri"/>
            </a:endParaRPr>
          </a:p>
        </p:txBody>
      </p:sp>
      <p:sp>
        <p:nvSpPr>
          <p:cNvPr id="195" name="Google Shape;195;p25"/>
          <p:cNvSpPr txBox="1"/>
          <p:nvPr/>
        </p:nvSpPr>
        <p:spPr>
          <a:xfrm>
            <a:off x="0" y="2567300"/>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700" dirty="0"/>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de Processo Penal</a:t>
            </a:r>
            <a:endParaRPr sz="1800" dirty="0">
              <a:latin typeface="Calibri" panose="020F0502020204030204" pitchFamily="34" charset="0"/>
              <a:cs typeface="Calibri" panose="020F0502020204030204" pitchFamily="34" charset="0"/>
              <a:sym typeface="Arial"/>
            </a:endParaRPr>
          </a:p>
        </p:txBody>
      </p:sp>
      <p:sp>
        <p:nvSpPr>
          <p:cNvPr id="196" name="Google Shape;196;p25"/>
          <p:cNvSpPr txBox="1"/>
          <p:nvPr/>
        </p:nvSpPr>
        <p:spPr>
          <a:xfrm>
            <a:off x="15550" y="3220050"/>
            <a:ext cx="12192000" cy="15591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309-A</a:t>
            </a:r>
            <a:r>
              <a:rPr lang="pt-BR" sz="1200">
                <a:latin typeface="Calibri"/>
                <a:ea typeface="Calibri"/>
                <a:cs typeface="Calibri"/>
                <a:sym typeface="Calibri"/>
              </a:rPr>
              <a:t>. Se a autoridade policial verificar, quando da lavratura do auto de prisão em flagrante, que o agente manifestamente praticou o fato nas condições constantes dos incisos I a III do caput do art. 23 do Código Penal, poderá, fundamentadamente, deixar de efetuar a prisão, sem prejuízo da investigação cabível, registrando em termo de compromisso a obrigatoriedade de comparecimento a todos os atos processuais, sob pena de revelia e prisão.”</a:t>
            </a:r>
            <a:endParaRPr sz="120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00"/>
        <p:cNvGrpSpPr/>
        <p:nvPr/>
      </p:nvGrpSpPr>
      <p:grpSpPr>
        <a:xfrm>
          <a:off x="0" y="0"/>
          <a:ext cx="0" cy="0"/>
          <a:chOff x="0" y="0"/>
          <a:chExt cx="0" cy="0"/>
        </a:xfrm>
      </p:grpSpPr>
      <p:sp>
        <p:nvSpPr>
          <p:cNvPr id="201" name="Google Shape;201;p26"/>
          <p:cNvSpPr txBox="1"/>
          <p:nvPr/>
        </p:nvSpPr>
        <p:spPr>
          <a:xfrm>
            <a:off x="178150" y="107875"/>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1800" b="1" dirty="0">
                <a:latin typeface="Calibri" panose="020F0502020204030204" pitchFamily="34" charset="0"/>
                <a:cs typeface="Calibri" panose="020F0502020204030204" pitchFamily="34" charset="0"/>
              </a:rPr>
              <a:t>V) Medidas para endurecer o cumprimento das penas</a:t>
            </a:r>
            <a:endParaRPr sz="1800" dirty="0">
              <a:latin typeface="Calibri" panose="020F0502020204030204" pitchFamily="34" charset="0"/>
              <a:cs typeface="Calibri" panose="020F0502020204030204" pitchFamily="34" charset="0"/>
            </a:endParaRPr>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Mudanças no Código Penal</a:t>
            </a:r>
            <a:endParaRPr sz="1800" dirty="0">
              <a:latin typeface="Calibri" panose="020F0502020204030204" pitchFamily="34" charset="0"/>
              <a:cs typeface="Calibri" panose="020F0502020204030204" pitchFamily="34" charset="0"/>
              <a:sym typeface="Arial"/>
            </a:endParaRPr>
          </a:p>
        </p:txBody>
      </p:sp>
      <p:sp>
        <p:nvSpPr>
          <p:cNvPr id="202" name="Google Shape;202;p26"/>
          <p:cNvSpPr txBox="1"/>
          <p:nvPr/>
        </p:nvSpPr>
        <p:spPr>
          <a:xfrm>
            <a:off x="0" y="748375"/>
            <a:ext cx="12192000" cy="2100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33</a:t>
            </a:r>
            <a:r>
              <a:rPr lang="pt-BR" sz="1200">
                <a:latin typeface="Calibri"/>
                <a:ea typeface="Calibri"/>
                <a:cs typeface="Calibri"/>
                <a:sym typeface="Calibri"/>
              </a:rPr>
              <a:t>.................................................................................................................................. .............................................................................................................................................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5º No caso de condenado reincidente ou havendo elementos probatórios que indiquem conduta criminal habitual, reiterada ou profissional, o regime inicial da pena será o fechado, salvo se insignificantes as infrações penais pretéritas ou de reduzido potencial ofensivo.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6º No caso de condenados pelos crimes previstos nos arts. 312, caput e § 1º, art. 317, caput e § 1º, e art. 333, caput e parágrafo único, o regime inicial da pena será o fechado, salvo se de pequeno valor a coisa apropriada ou a vantagem indevida ou se as circunstâncias previstas no art. 59 lhe forem todas favoráveis.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 7º No caso de condenados pelo crime previsto no art. 157, na forma do § 2º-A e do § 3º, inciso I, o regime inicial da pena será o fechado, salvo se as circunstâncias previstas no art. 59 lhe forem todas favoráveis." (NR)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a:t>
            </a:r>
            <a:r>
              <a:rPr lang="pt-BR" sz="1200" b="1">
                <a:latin typeface="Calibri"/>
                <a:ea typeface="Calibri"/>
                <a:cs typeface="Calibri"/>
                <a:sym typeface="Calibri"/>
              </a:rPr>
              <a:t>Art. 59</a:t>
            </a:r>
            <a:r>
              <a:rPr lang="pt-BR" sz="1200">
                <a:latin typeface="Calibri"/>
                <a:ea typeface="Calibri"/>
                <a:cs typeface="Calibri"/>
                <a:sym typeface="Calibri"/>
              </a:rPr>
              <a:t>.................................................................................................................................. </a:t>
            </a:r>
            <a:endParaRPr sz="120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a:latin typeface="Calibri"/>
                <a:ea typeface="Calibri"/>
                <a:cs typeface="Calibri"/>
                <a:sym typeface="Calibri"/>
              </a:rPr>
              <a:t>Parágrafo único. O juiz poderá, com observância dos critérios previstos neste artigo, fixar período mínimo de cumprimento da pena no regime inicial fechado ou semi-aberto antes da possibilidade de progressão." (NR)</a:t>
            </a:r>
            <a:endParaRPr sz="1200">
              <a:latin typeface="Calibri"/>
              <a:ea typeface="Calibri"/>
              <a:cs typeface="Calibri"/>
              <a:sym typeface="Calibri"/>
            </a:endParaRPr>
          </a:p>
        </p:txBody>
      </p:sp>
      <p:sp>
        <p:nvSpPr>
          <p:cNvPr id="203" name="Google Shape;203;p26"/>
          <p:cNvSpPr txBox="1"/>
          <p:nvPr/>
        </p:nvSpPr>
        <p:spPr>
          <a:xfrm>
            <a:off x="0" y="2740100"/>
            <a:ext cx="11866800" cy="564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700" dirty="0"/>
          </a:p>
          <a:p>
            <a:pPr marL="0" marR="0" lvl="0" indent="0" algn="l" rtl="0">
              <a:spcBef>
                <a:spcPts val="0"/>
              </a:spcBef>
              <a:spcAft>
                <a:spcPts val="0"/>
              </a:spcAft>
              <a:buNone/>
            </a:pPr>
            <a:r>
              <a:rPr lang="pt-BR" sz="1800" dirty="0">
                <a:latin typeface="Calibri" panose="020F0502020204030204" pitchFamily="34" charset="0"/>
                <a:cs typeface="Calibri" panose="020F0502020204030204" pitchFamily="34" charset="0"/>
              </a:rPr>
              <a:t>Mudança na Lei nº 8.072/1990 (crimes hediondos):</a:t>
            </a:r>
            <a:endParaRPr sz="1800" dirty="0">
              <a:latin typeface="Calibri" panose="020F0502020204030204" pitchFamily="34" charset="0"/>
              <a:cs typeface="Calibri" panose="020F0502020204030204" pitchFamily="34" charset="0"/>
              <a:sym typeface="Arial"/>
            </a:endParaRPr>
          </a:p>
        </p:txBody>
      </p:sp>
      <p:sp>
        <p:nvSpPr>
          <p:cNvPr id="204" name="Google Shape;204;p26"/>
          <p:cNvSpPr txBox="1"/>
          <p:nvPr/>
        </p:nvSpPr>
        <p:spPr>
          <a:xfrm>
            <a:off x="0" y="3304400"/>
            <a:ext cx="12192000" cy="21000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r>
              <a:rPr lang="pt-BR" sz="1200" b="1" dirty="0">
                <a:latin typeface="Calibri"/>
                <a:ea typeface="Calibri"/>
                <a:cs typeface="Calibri"/>
                <a:sym typeface="Calibri"/>
              </a:rPr>
              <a:t>Art. 2º</a:t>
            </a:r>
            <a:r>
              <a:rPr lang="pt-BR" sz="1200" dirty="0">
                <a:latin typeface="Calibri"/>
                <a:ea typeface="Calibri"/>
                <a:cs typeface="Calibri"/>
                <a:sym typeface="Calibri"/>
              </a:rPr>
              <a:t>..................................................................................................................................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5º A progressão de regime, no caso dos condenados aos crimes previstos neste artigo, dar-se-á somente após o cumprimento de 3/5 (três quintos) da pena quando o resultado envolver a morte da vítima.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6º A progressão de regime ficará também subordinada ao mérito do condenado e à constatação de condições pessoais que façam presumir que ele não voltará a delinquir.</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 7º Ficam vedadas aos condenados, definitiva ou provisoriamente, por crimes hediondos, de tortura ou de terrorismo: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 - durante o cumprimento do regime fechado, saídas temporárias por qualquer motivo do estabelecimento prisional, salvo, excepcionalmente, nos casos do art. 120 da Lei nº 7.210, de 11 de julho de 1984, ou para comparecer em audiências, sempre mediante escolta; e </a:t>
            </a:r>
            <a:endParaRPr sz="1200" dirty="0">
              <a:latin typeface="Calibri"/>
              <a:ea typeface="Calibri"/>
              <a:cs typeface="Calibri"/>
              <a:sym typeface="Calibri"/>
            </a:endParaRPr>
          </a:p>
          <a:p>
            <a:pPr marL="0" lvl="0" indent="0" algn="just" rtl="0">
              <a:spcBef>
                <a:spcPts val="0"/>
              </a:spcBef>
              <a:spcAft>
                <a:spcPts val="0"/>
              </a:spcAft>
              <a:buClr>
                <a:schemeClr val="dk1"/>
              </a:buClr>
              <a:buSzPts val="1200"/>
              <a:buFont typeface="Arial"/>
              <a:buNone/>
            </a:pPr>
            <a:r>
              <a:rPr lang="pt-BR" sz="1200" dirty="0">
                <a:latin typeface="Calibri"/>
                <a:ea typeface="Calibri"/>
                <a:cs typeface="Calibri"/>
                <a:sym typeface="Calibri"/>
              </a:rPr>
              <a:t>II - durante o cumprimento do regime </a:t>
            </a:r>
            <a:r>
              <a:rPr lang="pt-BR" sz="1200" dirty="0" err="1">
                <a:latin typeface="Calibri"/>
                <a:ea typeface="Calibri"/>
                <a:cs typeface="Calibri"/>
                <a:sym typeface="Calibri"/>
              </a:rPr>
              <a:t>semi-aberto</a:t>
            </a:r>
            <a:r>
              <a:rPr lang="pt-BR" sz="1200" dirty="0">
                <a:latin typeface="Calibri"/>
                <a:ea typeface="Calibri"/>
                <a:cs typeface="Calibri"/>
                <a:sym typeface="Calibri"/>
              </a:rPr>
              <a:t>, saídas temporárias por qualquer motivo do estabelecimento prisional, salvo, excepcionalmente, nos casos do art. 120 da Lei nº 7.210, de 11 de julho de 1984, ou para comparecer em audiências, sempre mediante escolta, ou para trabalho ou para cursos de instrução ou profissionalizante.”</a:t>
            </a:r>
            <a:endParaRPr sz="1200" dirty="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o Office">
  <a:themeElements>
    <a:clrScheme name="Escritório">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8645</Words>
  <Application>Microsoft Office PowerPoint</Application>
  <PresentationFormat>Widescreen</PresentationFormat>
  <Paragraphs>386</Paragraphs>
  <Slides>32</Slides>
  <Notes>32</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32</vt:i4>
      </vt:variant>
    </vt:vector>
  </HeadingPairs>
  <TitlesOfParts>
    <vt:vector size="35" baseType="lpstr">
      <vt:lpstr>Arial</vt:lpstr>
      <vt:lpstr>Calibri</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Lucas Alves de Lima Barros de Goes</dc:creator>
  <cp:lastModifiedBy>Natalia da Silva Rios dos Reis</cp:lastModifiedBy>
  <cp:revision>12</cp:revision>
  <dcterms:modified xsi:type="dcterms:W3CDTF">2019-03-26T22:00:24Z</dcterms:modified>
</cp:coreProperties>
</file>