
<file path=[Content_Types].xml><?xml version="1.0" encoding="utf-8"?>
<Types xmlns="http://schemas.openxmlformats.org/package/2006/content-types">
  <Default Extension="bin" ContentType="image/pn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media/image25.bin" ContentType="image/jpeg"/>
  <Override PartName="/ppt/tags/tag3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61"/>
  </p:sldMasterIdLst>
  <p:notesMasterIdLst>
    <p:notesMasterId r:id="rId75"/>
  </p:notesMasterIdLst>
  <p:sldIdLst>
    <p:sldId id="653" r:id="rId62"/>
    <p:sldId id="3366" r:id="rId63"/>
    <p:sldId id="3362" r:id="rId64"/>
    <p:sldId id="3353" r:id="rId65"/>
    <p:sldId id="3355" r:id="rId66"/>
    <p:sldId id="3363" r:id="rId67"/>
    <p:sldId id="3354" r:id="rId68"/>
    <p:sldId id="3364" r:id="rId69"/>
    <p:sldId id="3358" r:id="rId70"/>
    <p:sldId id="3360" r:id="rId71"/>
    <p:sldId id="3361" r:id="rId72"/>
    <p:sldId id="3351" r:id="rId73"/>
    <p:sldId id="3365" r:id="rId7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2ADB21-A0B7-B92E-6C72-65E723CDB11D}" name="Raphaela Bernardes Seixas | Machado Meyer Advogados" initials="RB" userId="S::RQH@machadomeyer.com.br::40558a27-1db3-4faa-858d-f963a34dff69" providerId="AD"/>
  <p188:author id="{5F6377C3-1515-BE8C-14E3-76BA7F2F5F27}" name="Aline Akemi Soares Kavashita | Machado Meyer Advogados" initials="AASK|MMA" userId="S::AFW@machadomeyer.com.br::94a4ca1c-dcb7-4a4a-ba62-33e9b2bf9fcd" providerId="AD"/>
  <p188:author id="{B4CEA6EE-8125-2F6F-309C-DF4B7C37E5B6}" name="Luciane Satie | Machado Meyer Advogados" initials="LS|MMA" userId="S::sat@machadomeyer.com.br::45f62445-2b07-4e82-93fe-ea8bb4f9e54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9A2"/>
    <a:srgbClr val="8AC640"/>
    <a:srgbClr val="2FC2DF"/>
    <a:srgbClr val="00222A"/>
    <a:srgbClr val="FAE100"/>
    <a:srgbClr val="C3C2C1"/>
    <a:srgbClr val="003D4C"/>
    <a:srgbClr val="686F12"/>
    <a:srgbClr val="9E2A2F"/>
    <a:srgbClr val="802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5" autoAdjust="0"/>
    <p:restoredTop sz="94830" autoAdjust="0"/>
  </p:normalViewPr>
  <p:slideViewPr>
    <p:cSldViewPr snapToGrid="0" showGuides="1">
      <p:cViewPr varScale="1">
        <p:scale>
          <a:sx n="60" d="100"/>
          <a:sy n="60" d="100"/>
        </p:scale>
        <p:origin x="1016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customXml" Target="../customXml/item13.xml" Id="rId13" /><Relationship Type="http://schemas.openxmlformats.org/officeDocument/2006/relationships/customXml" Target="../customXml/item18.xml" Id="rId18" /><Relationship Type="http://schemas.openxmlformats.org/officeDocument/2006/relationships/customXml" Target="../customXml/item26.xml" Id="rId26" /><Relationship Type="http://schemas.openxmlformats.org/officeDocument/2006/relationships/customXml" Target="../customXml/item39.xml" Id="rId39" /><Relationship Type="http://schemas.openxmlformats.org/officeDocument/2006/relationships/customXml" Target="../customXml/item21.xml" Id="rId21" /><Relationship Type="http://schemas.openxmlformats.org/officeDocument/2006/relationships/customXml" Target="../customXml/item34.xml" Id="rId34" /><Relationship Type="http://schemas.openxmlformats.org/officeDocument/2006/relationships/customXml" Target="../customXml/item42.xml" Id="rId42" /><Relationship Type="http://schemas.openxmlformats.org/officeDocument/2006/relationships/customXml" Target="../customXml/item47.xml" Id="rId47" /><Relationship Type="http://schemas.openxmlformats.org/officeDocument/2006/relationships/customXml" Target="../customXml/item50.xml" Id="rId50" /><Relationship Type="http://schemas.openxmlformats.org/officeDocument/2006/relationships/customXml" Target="../customXml/item55.xml" Id="rId55" /><Relationship Type="http://schemas.openxmlformats.org/officeDocument/2006/relationships/slide" Target="slides/slide2.xml" Id="rId63" /><Relationship Type="http://schemas.openxmlformats.org/officeDocument/2006/relationships/slide" Target="slides/slide7.xml" Id="rId68" /><Relationship Type="http://schemas.openxmlformats.org/officeDocument/2006/relationships/presProps" Target="presProps.xml" Id="rId76" /><Relationship Type="http://schemas.openxmlformats.org/officeDocument/2006/relationships/customXml" Target="../customXml/item7.xml" Id="rId7" /><Relationship Type="http://schemas.openxmlformats.org/officeDocument/2006/relationships/slide" Target="slides/slide10.xml" Id="rId71" /><Relationship Type="http://schemas.openxmlformats.org/officeDocument/2006/relationships/customXml" Target="../customXml/item2.xml" Id="rId2" /><Relationship Type="http://schemas.openxmlformats.org/officeDocument/2006/relationships/customXml" Target="../customXml/item16.xml" Id="rId16" /><Relationship Type="http://schemas.openxmlformats.org/officeDocument/2006/relationships/customXml" Target="../customXml/item29.xml" Id="rId29" /><Relationship Type="http://schemas.openxmlformats.org/officeDocument/2006/relationships/customXml" Target="../customXml/item11.xml" Id="rId11" /><Relationship Type="http://schemas.openxmlformats.org/officeDocument/2006/relationships/customXml" Target="../customXml/item24.xml" Id="rId24" /><Relationship Type="http://schemas.openxmlformats.org/officeDocument/2006/relationships/customXml" Target="../customXml/item32.xml" Id="rId32" /><Relationship Type="http://schemas.openxmlformats.org/officeDocument/2006/relationships/customXml" Target="../customXml/item37.xml" Id="rId37" /><Relationship Type="http://schemas.openxmlformats.org/officeDocument/2006/relationships/customXml" Target="../customXml/item40.xml" Id="rId40" /><Relationship Type="http://schemas.openxmlformats.org/officeDocument/2006/relationships/customXml" Target="../customXml/item45.xml" Id="rId45" /><Relationship Type="http://schemas.openxmlformats.org/officeDocument/2006/relationships/customXml" Target="../customXml/item53.xml" Id="rId53" /><Relationship Type="http://schemas.openxmlformats.org/officeDocument/2006/relationships/customXml" Target="../customXml/item58.xml" Id="rId58" /><Relationship Type="http://schemas.openxmlformats.org/officeDocument/2006/relationships/slide" Target="slides/slide5.xml" Id="rId66" /><Relationship Type="http://schemas.openxmlformats.org/officeDocument/2006/relationships/slide" Target="slides/slide13.xml" Id="rId74" /><Relationship Type="http://schemas.openxmlformats.org/officeDocument/2006/relationships/tableStyles" Target="tableStyles.xml" Id="rId79" /><Relationship Type="http://schemas.openxmlformats.org/officeDocument/2006/relationships/customXml" Target="../customXml/item5.xml" Id="rId5" /><Relationship Type="http://schemas.openxmlformats.org/officeDocument/2006/relationships/slideMaster" Target="slideMasters/slideMaster1.xml" Id="rId61" /><Relationship Type="http://schemas.openxmlformats.org/officeDocument/2006/relationships/customXml" Target="../customXml/item10.xml" Id="rId10" /><Relationship Type="http://schemas.openxmlformats.org/officeDocument/2006/relationships/customXml" Target="../customXml/item19.xml" Id="rId19" /><Relationship Type="http://schemas.openxmlformats.org/officeDocument/2006/relationships/customXml" Target="../customXml/item31.xml" Id="rId31" /><Relationship Type="http://schemas.openxmlformats.org/officeDocument/2006/relationships/customXml" Target="../customXml/item44.xml" Id="rId44" /><Relationship Type="http://schemas.openxmlformats.org/officeDocument/2006/relationships/customXml" Target="../customXml/item52.xml" Id="rId52" /><Relationship Type="http://schemas.openxmlformats.org/officeDocument/2006/relationships/customXml" Target="../customXml/item60.xml" Id="rId60" /><Relationship Type="http://schemas.openxmlformats.org/officeDocument/2006/relationships/slide" Target="slides/slide4.xml" Id="rId65" /><Relationship Type="http://schemas.openxmlformats.org/officeDocument/2006/relationships/slide" Target="slides/slide12.xml" Id="rId73" /><Relationship Type="http://schemas.openxmlformats.org/officeDocument/2006/relationships/theme" Target="theme/theme1.xml" Id="rId78" /><Relationship Type="http://schemas.openxmlformats.org/officeDocument/2006/relationships/customXml" Target="../customXml/item4.xml" Id="rId4" /><Relationship Type="http://schemas.openxmlformats.org/officeDocument/2006/relationships/customXml" Target="../customXml/item9.xml" Id="rId9" /><Relationship Type="http://schemas.openxmlformats.org/officeDocument/2006/relationships/customXml" Target="../customXml/item14.xml" Id="rId14" /><Relationship Type="http://schemas.openxmlformats.org/officeDocument/2006/relationships/customXml" Target="../customXml/item22.xml" Id="rId22" /><Relationship Type="http://schemas.openxmlformats.org/officeDocument/2006/relationships/customXml" Target="../customXml/item27.xml" Id="rId27" /><Relationship Type="http://schemas.openxmlformats.org/officeDocument/2006/relationships/customXml" Target="../customXml/item30.xml" Id="rId30" /><Relationship Type="http://schemas.openxmlformats.org/officeDocument/2006/relationships/customXml" Target="../customXml/item35.xml" Id="rId35" /><Relationship Type="http://schemas.openxmlformats.org/officeDocument/2006/relationships/customXml" Target="../customXml/item43.xml" Id="rId43" /><Relationship Type="http://schemas.openxmlformats.org/officeDocument/2006/relationships/customXml" Target="../customXml/item48.xml" Id="rId48" /><Relationship Type="http://schemas.openxmlformats.org/officeDocument/2006/relationships/customXml" Target="../customXml/item56.xml" Id="rId56" /><Relationship Type="http://schemas.openxmlformats.org/officeDocument/2006/relationships/slide" Target="slides/slide3.xml" Id="rId64" /><Relationship Type="http://schemas.openxmlformats.org/officeDocument/2006/relationships/slide" Target="slides/slide8.xml" Id="rId69" /><Relationship Type="http://schemas.openxmlformats.org/officeDocument/2006/relationships/viewProps" Target="viewProps.xml" Id="rId77" /><Relationship Type="http://schemas.openxmlformats.org/officeDocument/2006/relationships/customXml" Target="../customXml/item8.xml" Id="rId8" /><Relationship Type="http://schemas.openxmlformats.org/officeDocument/2006/relationships/customXml" Target="../customXml/item51.xml" Id="rId51" /><Relationship Type="http://schemas.openxmlformats.org/officeDocument/2006/relationships/slide" Target="slides/slide11.xml" Id="rId72" /><Relationship Type="http://schemas.microsoft.com/office/2018/10/relationships/authors" Target="authors.xml" Id="rId80" /><Relationship Type="http://schemas.openxmlformats.org/officeDocument/2006/relationships/customXml" Target="../customXml/item3.xml" Id="rId3" /><Relationship Type="http://schemas.openxmlformats.org/officeDocument/2006/relationships/customXml" Target="../customXml/item12.xml" Id="rId12" /><Relationship Type="http://schemas.openxmlformats.org/officeDocument/2006/relationships/customXml" Target="../customXml/item17.xml" Id="rId17" /><Relationship Type="http://schemas.openxmlformats.org/officeDocument/2006/relationships/customXml" Target="../customXml/item25.xml" Id="rId25" /><Relationship Type="http://schemas.openxmlformats.org/officeDocument/2006/relationships/customXml" Target="../customXml/item33.xml" Id="rId33" /><Relationship Type="http://schemas.openxmlformats.org/officeDocument/2006/relationships/customXml" Target="../customXml/item38.xml" Id="rId38" /><Relationship Type="http://schemas.openxmlformats.org/officeDocument/2006/relationships/customXml" Target="../customXml/item46.xml" Id="rId46" /><Relationship Type="http://schemas.openxmlformats.org/officeDocument/2006/relationships/customXml" Target="../customXml/item59.xml" Id="rId59" /><Relationship Type="http://schemas.openxmlformats.org/officeDocument/2006/relationships/slide" Target="slides/slide6.xml" Id="rId67" /><Relationship Type="http://schemas.openxmlformats.org/officeDocument/2006/relationships/customXml" Target="../customXml/item20.xml" Id="rId20" /><Relationship Type="http://schemas.openxmlformats.org/officeDocument/2006/relationships/customXml" Target="../customXml/item41.xml" Id="rId41" /><Relationship Type="http://schemas.openxmlformats.org/officeDocument/2006/relationships/customXml" Target="../customXml/item54.xml" Id="rId54" /><Relationship Type="http://schemas.openxmlformats.org/officeDocument/2006/relationships/slide" Target="slides/slide1.xml" Id="rId62" /><Relationship Type="http://schemas.openxmlformats.org/officeDocument/2006/relationships/slide" Target="slides/slide9.xml" Id="rId70" /><Relationship Type="http://schemas.openxmlformats.org/officeDocument/2006/relationships/notesMaster" Target="notesMasters/notesMaster1.xml" Id="rId75" /><Relationship Type="http://schemas.openxmlformats.org/officeDocument/2006/relationships/customXml" Target="../customXml/item1.xml" Id="rId1" /><Relationship Type="http://schemas.openxmlformats.org/officeDocument/2006/relationships/customXml" Target="../customXml/item6.xml" Id="rId6" /><Relationship Type="http://schemas.openxmlformats.org/officeDocument/2006/relationships/customXml" Target="../customXml/item15.xml" Id="rId15" /><Relationship Type="http://schemas.openxmlformats.org/officeDocument/2006/relationships/customXml" Target="../customXml/item23.xml" Id="rId23" /><Relationship Type="http://schemas.openxmlformats.org/officeDocument/2006/relationships/customXml" Target="../customXml/item28.xml" Id="rId28" /><Relationship Type="http://schemas.openxmlformats.org/officeDocument/2006/relationships/customXml" Target="../customXml/item36.xml" Id="rId36" /><Relationship Type="http://schemas.openxmlformats.org/officeDocument/2006/relationships/customXml" Target="../customXml/item49.xml" Id="rId49" /><Relationship Type="http://schemas.openxmlformats.org/officeDocument/2006/relationships/customXml" Target="../customXml/item57.xml" Id="rId57" /><Relationship Type="http://schemas.openxmlformats.org/officeDocument/2006/relationships/customXml" Target="/customXML/item3d.xml" Id="imanage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23072-B371-4F02-ABE1-699DD30E0657}" type="datetimeFigureOut">
              <a:rPr lang="pt-BR" smtClean="0"/>
              <a:t>20/11/2024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B3BDC-AB06-4CF2-8AC2-C46F24DC69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91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571500"/>
            <a:ext cx="11506200" cy="720762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t-BR" sz="2600" u="none" kern="1200" dirty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33325"/>
            <a:ext cx="5581650" cy="47817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400"/>
            </a:lvl1pPr>
            <a:lvl2pPr>
              <a:lnSpc>
                <a:spcPct val="100000"/>
              </a:lnSpc>
              <a:spcAft>
                <a:spcPts val="600"/>
              </a:spcAft>
              <a:defRPr sz="1400"/>
            </a:lvl2pPr>
            <a:lvl3pPr>
              <a:lnSpc>
                <a:spcPct val="100000"/>
              </a:lnSpc>
              <a:spcAft>
                <a:spcPts val="600"/>
              </a:spcAft>
              <a:defRPr sz="1400"/>
            </a:lvl3pPr>
            <a:lvl4pPr>
              <a:lnSpc>
                <a:spcPct val="100000"/>
              </a:lnSpc>
              <a:spcAft>
                <a:spcPts val="600"/>
              </a:spcAft>
              <a:defRPr sz="1400"/>
            </a:lvl4pPr>
            <a:lvl5pPr>
              <a:lnSpc>
                <a:spcPct val="100000"/>
              </a:lnSpc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452" y="1733325"/>
            <a:ext cx="5581648" cy="47817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400"/>
            </a:lvl1pPr>
            <a:lvl2pPr>
              <a:lnSpc>
                <a:spcPct val="100000"/>
              </a:lnSpc>
              <a:spcAft>
                <a:spcPts val="600"/>
              </a:spcAft>
              <a:defRPr sz="1400"/>
            </a:lvl2pPr>
            <a:lvl3pPr>
              <a:lnSpc>
                <a:spcPct val="100000"/>
              </a:lnSpc>
              <a:spcAft>
                <a:spcPts val="600"/>
              </a:spcAft>
              <a:defRPr sz="1400"/>
            </a:lvl3pPr>
            <a:lvl4pPr>
              <a:lnSpc>
                <a:spcPct val="100000"/>
              </a:lnSpc>
              <a:spcAft>
                <a:spcPts val="600"/>
              </a:spcAft>
              <a:defRPr sz="1400"/>
            </a:lvl4pPr>
            <a:lvl5pPr>
              <a:lnSpc>
                <a:spcPct val="100000"/>
              </a:lnSpc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BR" dirty="0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78685E3C-64F4-9870-CE61-CF04AEEF8D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1003" y="0"/>
            <a:ext cx="67468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4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áfico 21">
            <a:extLst>
              <a:ext uri="{FF2B5EF4-FFF2-40B4-BE49-F238E27FC236}">
                <a16:creationId xmlns:a16="http://schemas.microsoft.com/office/drawing/2014/main" id="{C5560583-2D84-F54F-00F3-7EA6D7F7EE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1004" y="0"/>
            <a:ext cx="674680" cy="46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262" y="524031"/>
            <a:ext cx="4899513" cy="2991391"/>
          </a:xfrm>
        </p:spPr>
        <p:txBody>
          <a:bodyPr>
            <a:noAutofit/>
          </a:bodyPr>
          <a:lstStyle>
            <a:lvl1pPr>
              <a:defRPr sz="4200" u="none"/>
            </a:lvl1pPr>
            <a:lvl2pPr>
              <a:defRPr sz="5200"/>
            </a:lvl2pPr>
            <a:lvl3pPr>
              <a:defRPr sz="5200"/>
            </a:lvl3pPr>
            <a:lvl4pPr>
              <a:defRPr sz="5200"/>
            </a:lvl4pPr>
            <a:lvl5pPr>
              <a:defRPr sz="5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2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3D167-A7CC-BC3F-1475-72FD8C2D21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571500"/>
            <a:ext cx="11522783" cy="720762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t-BR" sz="2600" u="none" kern="1200" dirty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3EC27-E94E-B902-9DA8-4FC55F5F1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744084"/>
            <a:ext cx="11506200" cy="477101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400"/>
            </a:lvl1pPr>
            <a:lvl2pPr>
              <a:lnSpc>
                <a:spcPct val="100000"/>
              </a:lnSpc>
              <a:spcAft>
                <a:spcPts val="600"/>
              </a:spcAft>
              <a:defRPr sz="1400"/>
            </a:lvl2pPr>
            <a:lvl3pPr>
              <a:lnSpc>
                <a:spcPct val="100000"/>
              </a:lnSpc>
              <a:spcAft>
                <a:spcPts val="600"/>
              </a:spcAft>
              <a:defRPr sz="1400"/>
            </a:lvl3pPr>
            <a:lvl4pPr>
              <a:lnSpc>
                <a:spcPct val="100000"/>
              </a:lnSpc>
              <a:spcAft>
                <a:spcPts val="600"/>
              </a:spcAft>
              <a:defRPr sz="1400"/>
            </a:lvl4pPr>
            <a:lvl5pPr>
              <a:lnSpc>
                <a:spcPct val="100000"/>
              </a:lnSpc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BR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40764638-EEA2-FF3B-7A66-9ABA7BFEF2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1003" y="0"/>
            <a:ext cx="67468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6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92B418F-1F95-D49F-6563-82AD5EE4C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92150"/>
            <a:ext cx="10945813" cy="7206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CLIQUE PARA EDITAR O TÍTULO MESTRE</a:t>
            </a:r>
            <a:endParaRPr lang="en-NL" dirty="0"/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04D19621-465D-8EEC-55BC-0D89305F129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>
            <a:lvl1pPr marL="0" indent="0">
              <a:buNone/>
              <a:defRPr/>
            </a:lvl1pPr>
            <a:lvl2pPr marL="174625" indent="-174625">
              <a:defRPr/>
            </a:lvl2pPr>
            <a:lvl3pPr marL="360363" indent="-185738">
              <a:defRPr/>
            </a:lvl3pPr>
            <a:lvl4pPr marL="534988" indent="-174625">
              <a:defRPr/>
            </a:lvl4pPr>
            <a:lvl5pPr marL="719138" indent="-184150"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9018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92B418F-1F95-D49F-6563-82AD5EE4C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92150"/>
            <a:ext cx="10945813" cy="7206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CLIQUE PARA EDITAR O TÍTULO MESTRE</a:t>
            </a:r>
            <a:endParaRPr lang="en-NL" dirty="0"/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04D19621-465D-8EEC-55BC-0D89305F129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>
            <a:lvl1pPr marL="0" indent="0">
              <a:buNone/>
              <a:defRPr/>
            </a:lvl1pPr>
            <a:lvl2pPr marL="174625" indent="-174625">
              <a:defRPr/>
            </a:lvl2pPr>
            <a:lvl3pPr marL="360363" indent="-185738">
              <a:defRPr/>
            </a:lvl3pPr>
            <a:lvl4pPr marL="534988" indent="-174625">
              <a:defRPr/>
            </a:lvl4pPr>
            <a:lvl5pPr marL="719138" indent="-184150"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D76AA01E-130B-1B2B-587B-FA6485294B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1003" y="0"/>
            <a:ext cx="674681" cy="46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2CBA181-570B-CED2-F73E-C184357FDF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4560" y="84438"/>
            <a:ext cx="1154920" cy="3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8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571500"/>
            <a:ext cx="11338147" cy="720762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t-BR" sz="2600" u="none" kern="1200" dirty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10465"/>
            <a:ext cx="5581650" cy="480463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400"/>
            </a:lvl1pPr>
            <a:lvl2pPr>
              <a:lnSpc>
                <a:spcPct val="100000"/>
              </a:lnSpc>
              <a:spcAft>
                <a:spcPts val="600"/>
              </a:spcAft>
              <a:defRPr sz="1400"/>
            </a:lvl2pPr>
            <a:lvl3pPr>
              <a:lnSpc>
                <a:spcPct val="100000"/>
              </a:lnSpc>
              <a:spcAft>
                <a:spcPts val="600"/>
              </a:spcAft>
              <a:defRPr sz="1400"/>
            </a:lvl3pPr>
            <a:lvl4pPr>
              <a:lnSpc>
                <a:spcPct val="100000"/>
              </a:lnSpc>
              <a:spcAft>
                <a:spcPts val="600"/>
              </a:spcAft>
              <a:defRPr sz="1400"/>
            </a:lvl4pPr>
            <a:lvl5pPr>
              <a:lnSpc>
                <a:spcPct val="100000"/>
              </a:lnSpc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4034" y="1710465"/>
            <a:ext cx="5581650" cy="446649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400"/>
            </a:lvl1pPr>
            <a:lvl2pPr>
              <a:lnSpc>
                <a:spcPct val="100000"/>
              </a:lnSpc>
              <a:spcAft>
                <a:spcPts val="600"/>
              </a:spcAft>
              <a:defRPr sz="1400"/>
            </a:lvl2pPr>
            <a:lvl3pPr>
              <a:lnSpc>
                <a:spcPct val="100000"/>
              </a:lnSpc>
              <a:spcAft>
                <a:spcPts val="600"/>
              </a:spcAft>
              <a:defRPr sz="1400"/>
            </a:lvl3pPr>
            <a:lvl4pPr>
              <a:lnSpc>
                <a:spcPct val="100000"/>
              </a:lnSpc>
              <a:spcAft>
                <a:spcPts val="600"/>
              </a:spcAft>
              <a:defRPr sz="1400"/>
            </a:lvl4pPr>
            <a:lvl5pPr>
              <a:lnSpc>
                <a:spcPct val="100000"/>
              </a:lnSpc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BR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E1A63A5E-0C59-8175-93DA-10B2582DC8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1003" y="6390000"/>
            <a:ext cx="67468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0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574093"/>
            <a:ext cx="11506199" cy="720762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t-BR" sz="2600" u="none" kern="1200" dirty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46677"/>
            <a:ext cx="5581650" cy="476842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400"/>
            </a:lvl1pPr>
            <a:lvl2pPr>
              <a:lnSpc>
                <a:spcPct val="100000"/>
              </a:lnSpc>
              <a:spcAft>
                <a:spcPts val="600"/>
              </a:spcAft>
              <a:defRPr sz="1400"/>
            </a:lvl2pPr>
            <a:lvl3pPr>
              <a:lnSpc>
                <a:spcPct val="100000"/>
              </a:lnSpc>
              <a:spcAft>
                <a:spcPts val="600"/>
              </a:spcAft>
              <a:defRPr sz="1400"/>
            </a:lvl3pPr>
            <a:lvl4pPr>
              <a:lnSpc>
                <a:spcPct val="100000"/>
              </a:lnSpc>
              <a:spcAft>
                <a:spcPts val="600"/>
              </a:spcAft>
              <a:defRPr sz="1400"/>
            </a:lvl4pPr>
            <a:lvl5pPr>
              <a:lnSpc>
                <a:spcPct val="100000"/>
              </a:lnSpc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4035" y="1746677"/>
            <a:ext cx="5565066" cy="476842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400"/>
            </a:lvl1pPr>
            <a:lvl2pPr>
              <a:lnSpc>
                <a:spcPct val="100000"/>
              </a:lnSpc>
              <a:spcAft>
                <a:spcPts val="600"/>
              </a:spcAft>
              <a:defRPr sz="1400"/>
            </a:lvl2pPr>
            <a:lvl3pPr>
              <a:lnSpc>
                <a:spcPct val="100000"/>
              </a:lnSpc>
              <a:spcAft>
                <a:spcPts val="600"/>
              </a:spcAft>
              <a:defRPr sz="1400"/>
            </a:lvl3pPr>
            <a:lvl4pPr>
              <a:lnSpc>
                <a:spcPct val="100000"/>
              </a:lnSpc>
              <a:spcAft>
                <a:spcPts val="600"/>
              </a:spcAft>
              <a:defRPr sz="1400"/>
            </a:lvl4pPr>
            <a:lvl5pPr>
              <a:lnSpc>
                <a:spcPct val="100000"/>
              </a:lnSpc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BR" dirty="0"/>
          </a:p>
        </p:txBody>
      </p:sp>
      <p:pic>
        <p:nvPicPr>
          <p:cNvPr id="23" name="Gráfico 22">
            <a:extLst>
              <a:ext uri="{FF2B5EF4-FFF2-40B4-BE49-F238E27FC236}">
                <a16:creationId xmlns:a16="http://schemas.microsoft.com/office/drawing/2014/main" id="{1B5DB08D-8DC9-9B53-7C17-35E90FA4FA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1003" y="0"/>
            <a:ext cx="67468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0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571500"/>
            <a:ext cx="11506199" cy="97537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t-BR" sz="2600" u="none" kern="1200" dirty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defTabSz="457200" fontAlgn="base">
              <a:lnSpc>
                <a:spcPct val="100000"/>
              </a:lnSpc>
              <a:spcAft>
                <a:spcPct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1730875"/>
            <a:ext cx="3714963" cy="4784223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pt-B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238518" y="1730876"/>
            <a:ext cx="3714963" cy="4784223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defRPr sz="1400"/>
            </a:lvl1pPr>
            <a:lvl2pPr>
              <a:spcAft>
                <a:spcPts val="600"/>
              </a:spcAft>
              <a:defRPr sz="14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B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134136" y="1730876"/>
            <a:ext cx="3714964" cy="4784223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defRPr sz="1400"/>
            </a:lvl1pPr>
            <a:lvl2pPr>
              <a:spcAft>
                <a:spcPts val="600"/>
              </a:spcAft>
              <a:defRPr sz="14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BR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1DCEE8C-CC85-C1E9-C7B5-974ED4271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1003" y="0"/>
            <a:ext cx="67468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088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571500"/>
            <a:ext cx="11522783" cy="720762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t-BR" sz="2600" u="none" kern="1200" dirty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744084"/>
            <a:ext cx="11506200" cy="477101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400"/>
            </a:lvl1pPr>
            <a:lvl2pPr>
              <a:lnSpc>
                <a:spcPct val="100000"/>
              </a:lnSpc>
              <a:spcAft>
                <a:spcPts val="600"/>
              </a:spcAft>
              <a:defRPr sz="1400"/>
            </a:lvl2pPr>
            <a:lvl3pPr>
              <a:lnSpc>
                <a:spcPct val="100000"/>
              </a:lnSpc>
              <a:spcAft>
                <a:spcPts val="600"/>
              </a:spcAft>
              <a:defRPr sz="1400"/>
            </a:lvl3pPr>
            <a:lvl4pPr>
              <a:lnSpc>
                <a:spcPct val="100000"/>
              </a:lnSpc>
              <a:spcAft>
                <a:spcPts val="600"/>
              </a:spcAft>
              <a:defRPr sz="1400"/>
            </a:lvl4pPr>
            <a:lvl5pPr>
              <a:lnSpc>
                <a:spcPct val="100000"/>
              </a:lnSpc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BR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3827EF5F-FF52-BCCC-1A3A-E0507E4CD6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1003" y="0"/>
            <a:ext cx="67468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5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42900" y="571500"/>
            <a:ext cx="6304790" cy="1364852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4200" u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9BCFEF8A-849F-EC04-4787-5C00E0A332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1003" y="0"/>
            <a:ext cx="67468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609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571500"/>
            <a:ext cx="5509848" cy="220734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pt-BR" sz="4200" u="none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  <a:endParaRPr lang="pt-BR" dirty="0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0C7321BC-E685-CE2B-156B-177BD1856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1003" y="0"/>
            <a:ext cx="67468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6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0" y="0"/>
            <a:ext cx="3276600" cy="6858000"/>
          </a:xfrm>
          <a:custGeom>
            <a:avLst/>
            <a:gdLst>
              <a:gd name="T0" fmla="*/ 696 w 2064"/>
              <a:gd name="T1" fmla="*/ 4320 h 4320"/>
              <a:gd name="T2" fmla="*/ 1644 w 2064"/>
              <a:gd name="T3" fmla="*/ 324 h 4320"/>
              <a:gd name="T4" fmla="*/ 1644 w 2064"/>
              <a:gd name="T5" fmla="*/ 324 h 4320"/>
              <a:gd name="T6" fmla="*/ 1652 w 2064"/>
              <a:gd name="T7" fmla="*/ 292 h 4320"/>
              <a:gd name="T8" fmla="*/ 1662 w 2064"/>
              <a:gd name="T9" fmla="*/ 262 h 4320"/>
              <a:gd name="T10" fmla="*/ 1676 w 2064"/>
              <a:gd name="T11" fmla="*/ 232 h 4320"/>
              <a:gd name="T12" fmla="*/ 1690 w 2064"/>
              <a:gd name="T13" fmla="*/ 202 h 4320"/>
              <a:gd name="T14" fmla="*/ 1708 w 2064"/>
              <a:gd name="T15" fmla="*/ 174 h 4320"/>
              <a:gd name="T16" fmla="*/ 1726 w 2064"/>
              <a:gd name="T17" fmla="*/ 148 h 4320"/>
              <a:gd name="T18" fmla="*/ 1748 w 2064"/>
              <a:gd name="T19" fmla="*/ 122 h 4320"/>
              <a:gd name="T20" fmla="*/ 1774 w 2064"/>
              <a:gd name="T21" fmla="*/ 98 h 4320"/>
              <a:gd name="T22" fmla="*/ 1800 w 2064"/>
              <a:gd name="T23" fmla="*/ 78 h 4320"/>
              <a:gd name="T24" fmla="*/ 1830 w 2064"/>
              <a:gd name="T25" fmla="*/ 58 h 4320"/>
              <a:gd name="T26" fmla="*/ 1862 w 2064"/>
              <a:gd name="T27" fmla="*/ 42 h 4320"/>
              <a:gd name="T28" fmla="*/ 1896 w 2064"/>
              <a:gd name="T29" fmla="*/ 26 h 4320"/>
              <a:gd name="T30" fmla="*/ 1934 w 2064"/>
              <a:gd name="T31" fmla="*/ 16 h 4320"/>
              <a:gd name="T32" fmla="*/ 1974 w 2064"/>
              <a:gd name="T33" fmla="*/ 6 h 4320"/>
              <a:gd name="T34" fmla="*/ 2018 w 2064"/>
              <a:gd name="T35" fmla="*/ 2 h 4320"/>
              <a:gd name="T36" fmla="*/ 2064 w 2064"/>
              <a:gd name="T37" fmla="*/ 0 h 4320"/>
              <a:gd name="T38" fmla="*/ 0 w 2064"/>
              <a:gd name="T39" fmla="*/ 0 h 4320"/>
              <a:gd name="T40" fmla="*/ 0 w 2064"/>
              <a:gd name="T41" fmla="*/ 4320 h 4320"/>
              <a:gd name="T42" fmla="*/ 696 w 2064"/>
              <a:gd name="T43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64" h="4320">
                <a:moveTo>
                  <a:pt x="696" y="4320"/>
                </a:moveTo>
                <a:lnTo>
                  <a:pt x="1644" y="324"/>
                </a:lnTo>
                <a:lnTo>
                  <a:pt x="1644" y="324"/>
                </a:lnTo>
                <a:lnTo>
                  <a:pt x="1652" y="292"/>
                </a:lnTo>
                <a:lnTo>
                  <a:pt x="1662" y="262"/>
                </a:lnTo>
                <a:lnTo>
                  <a:pt x="1676" y="232"/>
                </a:lnTo>
                <a:lnTo>
                  <a:pt x="1690" y="202"/>
                </a:lnTo>
                <a:lnTo>
                  <a:pt x="1708" y="174"/>
                </a:lnTo>
                <a:lnTo>
                  <a:pt x="1726" y="148"/>
                </a:lnTo>
                <a:lnTo>
                  <a:pt x="1748" y="122"/>
                </a:lnTo>
                <a:lnTo>
                  <a:pt x="1774" y="98"/>
                </a:lnTo>
                <a:lnTo>
                  <a:pt x="1800" y="78"/>
                </a:lnTo>
                <a:lnTo>
                  <a:pt x="1830" y="58"/>
                </a:lnTo>
                <a:lnTo>
                  <a:pt x="1862" y="42"/>
                </a:lnTo>
                <a:lnTo>
                  <a:pt x="1896" y="26"/>
                </a:lnTo>
                <a:lnTo>
                  <a:pt x="1934" y="16"/>
                </a:lnTo>
                <a:lnTo>
                  <a:pt x="1974" y="6"/>
                </a:lnTo>
                <a:lnTo>
                  <a:pt x="2018" y="2"/>
                </a:lnTo>
                <a:lnTo>
                  <a:pt x="2064" y="0"/>
                </a:lnTo>
                <a:lnTo>
                  <a:pt x="0" y="0"/>
                </a:lnTo>
                <a:lnTo>
                  <a:pt x="0" y="4320"/>
                </a:lnTo>
                <a:lnTo>
                  <a:pt x="696" y="4320"/>
                </a:lnTo>
                <a:close/>
              </a:path>
            </a:pathLst>
          </a:custGeom>
          <a:solidFill>
            <a:srgbClr val="FAE1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538" y="547729"/>
            <a:ext cx="5509848" cy="220734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pt-BR" sz="4200" u="none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  <a:endParaRPr lang="pt-BR" dirty="0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286BF864-E5D0-5DFC-29F9-359133A8E5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1003" y="0"/>
            <a:ext cx="67468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6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0"/>
            <a:ext cx="3276600" cy="6858000"/>
          </a:xfrm>
          <a:custGeom>
            <a:avLst/>
            <a:gdLst>
              <a:gd name="T0" fmla="*/ 696 w 2064"/>
              <a:gd name="T1" fmla="*/ 4320 h 4320"/>
              <a:gd name="T2" fmla="*/ 1644 w 2064"/>
              <a:gd name="T3" fmla="*/ 324 h 4320"/>
              <a:gd name="T4" fmla="*/ 1644 w 2064"/>
              <a:gd name="T5" fmla="*/ 324 h 4320"/>
              <a:gd name="T6" fmla="*/ 1652 w 2064"/>
              <a:gd name="T7" fmla="*/ 292 h 4320"/>
              <a:gd name="T8" fmla="*/ 1662 w 2064"/>
              <a:gd name="T9" fmla="*/ 262 h 4320"/>
              <a:gd name="T10" fmla="*/ 1676 w 2064"/>
              <a:gd name="T11" fmla="*/ 232 h 4320"/>
              <a:gd name="T12" fmla="*/ 1690 w 2064"/>
              <a:gd name="T13" fmla="*/ 202 h 4320"/>
              <a:gd name="T14" fmla="*/ 1708 w 2064"/>
              <a:gd name="T15" fmla="*/ 174 h 4320"/>
              <a:gd name="T16" fmla="*/ 1726 w 2064"/>
              <a:gd name="T17" fmla="*/ 148 h 4320"/>
              <a:gd name="T18" fmla="*/ 1748 w 2064"/>
              <a:gd name="T19" fmla="*/ 122 h 4320"/>
              <a:gd name="T20" fmla="*/ 1774 w 2064"/>
              <a:gd name="T21" fmla="*/ 98 h 4320"/>
              <a:gd name="T22" fmla="*/ 1800 w 2064"/>
              <a:gd name="T23" fmla="*/ 78 h 4320"/>
              <a:gd name="T24" fmla="*/ 1830 w 2064"/>
              <a:gd name="T25" fmla="*/ 58 h 4320"/>
              <a:gd name="T26" fmla="*/ 1862 w 2064"/>
              <a:gd name="T27" fmla="*/ 42 h 4320"/>
              <a:gd name="T28" fmla="*/ 1896 w 2064"/>
              <a:gd name="T29" fmla="*/ 26 h 4320"/>
              <a:gd name="T30" fmla="*/ 1934 w 2064"/>
              <a:gd name="T31" fmla="*/ 16 h 4320"/>
              <a:gd name="T32" fmla="*/ 1974 w 2064"/>
              <a:gd name="T33" fmla="*/ 6 h 4320"/>
              <a:gd name="T34" fmla="*/ 2018 w 2064"/>
              <a:gd name="T35" fmla="*/ 2 h 4320"/>
              <a:gd name="T36" fmla="*/ 2064 w 2064"/>
              <a:gd name="T37" fmla="*/ 0 h 4320"/>
              <a:gd name="T38" fmla="*/ 0 w 2064"/>
              <a:gd name="T39" fmla="*/ 0 h 4320"/>
              <a:gd name="T40" fmla="*/ 0 w 2064"/>
              <a:gd name="T41" fmla="*/ 4320 h 4320"/>
              <a:gd name="T42" fmla="*/ 696 w 2064"/>
              <a:gd name="T43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64" h="4320">
                <a:moveTo>
                  <a:pt x="696" y="4320"/>
                </a:moveTo>
                <a:lnTo>
                  <a:pt x="1644" y="324"/>
                </a:lnTo>
                <a:lnTo>
                  <a:pt x="1644" y="324"/>
                </a:lnTo>
                <a:lnTo>
                  <a:pt x="1652" y="292"/>
                </a:lnTo>
                <a:lnTo>
                  <a:pt x="1662" y="262"/>
                </a:lnTo>
                <a:lnTo>
                  <a:pt x="1676" y="232"/>
                </a:lnTo>
                <a:lnTo>
                  <a:pt x="1690" y="202"/>
                </a:lnTo>
                <a:lnTo>
                  <a:pt x="1708" y="174"/>
                </a:lnTo>
                <a:lnTo>
                  <a:pt x="1726" y="148"/>
                </a:lnTo>
                <a:lnTo>
                  <a:pt x="1748" y="122"/>
                </a:lnTo>
                <a:lnTo>
                  <a:pt x="1774" y="98"/>
                </a:lnTo>
                <a:lnTo>
                  <a:pt x="1800" y="78"/>
                </a:lnTo>
                <a:lnTo>
                  <a:pt x="1830" y="58"/>
                </a:lnTo>
                <a:lnTo>
                  <a:pt x="1862" y="42"/>
                </a:lnTo>
                <a:lnTo>
                  <a:pt x="1896" y="26"/>
                </a:lnTo>
                <a:lnTo>
                  <a:pt x="1934" y="16"/>
                </a:lnTo>
                <a:lnTo>
                  <a:pt x="1974" y="6"/>
                </a:lnTo>
                <a:lnTo>
                  <a:pt x="2018" y="2"/>
                </a:lnTo>
                <a:lnTo>
                  <a:pt x="2064" y="0"/>
                </a:lnTo>
                <a:lnTo>
                  <a:pt x="0" y="0"/>
                </a:lnTo>
                <a:lnTo>
                  <a:pt x="0" y="4320"/>
                </a:lnTo>
                <a:lnTo>
                  <a:pt x="696" y="4320"/>
                </a:lnTo>
                <a:close/>
              </a:path>
            </a:pathLst>
          </a:custGeom>
          <a:solidFill>
            <a:srgbClr val="70737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262" y="552661"/>
            <a:ext cx="5054016" cy="5284520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4200" u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B7C5C9B-3804-FD95-339A-36A8A72E22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1003" y="0"/>
            <a:ext cx="67468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06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7537" y="548640"/>
            <a:ext cx="11338147" cy="7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fontAlgn="base">
              <a:lnSpc>
                <a:spcPct val="100000"/>
              </a:lnSpc>
              <a:spcAft>
                <a:spcPct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537" y="1731981"/>
            <a:ext cx="11338148" cy="44449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042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52" r:id="rId3"/>
    <p:sldLayoutId id="2147483649" r:id="rId4"/>
    <p:sldLayoutId id="2147483650" r:id="rId5"/>
    <p:sldLayoutId id="2147483657" r:id="rId6"/>
    <p:sldLayoutId id="2147483658" r:id="rId7"/>
    <p:sldLayoutId id="2147483667" r:id="rId8"/>
    <p:sldLayoutId id="2147483660" r:id="rId9"/>
    <p:sldLayoutId id="2147483662" r:id="rId10"/>
    <p:sldLayoutId id="2147483651" r:id="rId11"/>
    <p:sldLayoutId id="2147483671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t-BR" sz="2600" u="none" kern="1200">
          <a:solidFill>
            <a:srgbClr val="54585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273050" indent="-27305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534988" indent="-2619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85838" indent="-27305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258888" indent="-27305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216" userDrawn="1">
          <p15:clr>
            <a:srgbClr val="F26B43"/>
          </p15:clr>
        </p15:guide>
        <p15:guide id="4" pos="3732" userDrawn="1">
          <p15:clr>
            <a:srgbClr val="F26B43"/>
          </p15:clr>
        </p15:guide>
        <p15:guide id="5" pos="3948" userDrawn="1">
          <p15:clr>
            <a:srgbClr val="F26B43"/>
          </p15:clr>
        </p15:guide>
        <p15:guide id="6" pos="7464" userDrawn="1">
          <p15:clr>
            <a:srgbClr val="F26B43"/>
          </p15:clr>
        </p15:guide>
        <p15:guide id="7" orient="horz" userDrawn="1">
          <p15:clr>
            <a:srgbClr val="F26B43"/>
          </p15:clr>
        </p15:guide>
        <p15:guide id="8" orient="horz" pos="4320" userDrawn="1">
          <p15:clr>
            <a:srgbClr val="F26B43"/>
          </p15:clr>
        </p15:guide>
        <p15:guide id="9" orient="horz" pos="360" userDrawn="1">
          <p15:clr>
            <a:srgbClr val="F26B43"/>
          </p15:clr>
        </p15:guide>
        <p15:guide id="10" orient="horz" pos="41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tags" Target="../tags/tag1.xml"/><Relationship Id="rId7" Type="http://schemas.openxmlformats.org/officeDocument/2006/relationships/image" Target="../media/image9.png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56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bin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3.svg"/><Relationship Id="rId2" Type="http://schemas.openxmlformats.org/officeDocument/2006/relationships/customXml" Target="../../customXml/item33.xml"/><Relationship Id="rId1" Type="http://schemas.openxmlformats.org/officeDocument/2006/relationships/customXml" Target="../../customXml/item46.xml"/><Relationship Id="rId6" Type="http://schemas.openxmlformats.org/officeDocument/2006/relationships/image" Target="../media/image32.png"/><Relationship Id="rId11" Type="http://schemas.openxmlformats.org/officeDocument/2006/relationships/image" Target="../media/image2.svg"/><Relationship Id="rId5" Type="http://schemas.openxmlformats.org/officeDocument/2006/relationships/image" Target="../media/image31.svg"/><Relationship Id="rId10" Type="http://schemas.openxmlformats.org/officeDocument/2006/relationships/image" Target="../media/image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9.svg"/><Relationship Id="rId12" Type="http://schemas.openxmlformats.org/officeDocument/2006/relationships/image" Target="../media/image1.png"/><Relationship Id="rId2" Type="http://schemas.openxmlformats.org/officeDocument/2006/relationships/customXml" Target="../../customXml/item28.xml"/><Relationship Id="rId1" Type="http://schemas.openxmlformats.org/officeDocument/2006/relationships/customXml" Target="../../customXml/item8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tags" Target="../tags/tag3.xml"/><Relationship Id="rId7" Type="http://schemas.openxmlformats.org/officeDocument/2006/relationships/image" Target="../media/image9.png"/><Relationship Id="rId2" Type="http://schemas.openxmlformats.org/officeDocument/2006/relationships/customXml" Target="../../customXml/item24.xml"/><Relationship Id="rId1" Type="http://schemas.openxmlformats.org/officeDocument/2006/relationships/customXml" Target="../../customXml/item17.xml"/><Relationship Id="rId6" Type="http://schemas.microsoft.com/office/2007/relationships/hdphoto" Target="../media/hdphoto2.wdp"/><Relationship Id="rId11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12.bin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svg"/><Relationship Id="rId2" Type="http://schemas.openxmlformats.org/officeDocument/2006/relationships/customXml" Target="../../customXml/item60.xml"/><Relationship Id="rId1" Type="http://schemas.openxmlformats.org/officeDocument/2006/relationships/customXml" Target="../../customXml/item59.xml"/><Relationship Id="rId6" Type="http://schemas.openxmlformats.org/officeDocument/2006/relationships/image" Target="../media/image1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svg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54.xml"/><Relationship Id="rId6" Type="http://schemas.openxmlformats.org/officeDocument/2006/relationships/image" Target="../media/image1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ustomXml" Target="../../customXml/item32.xml"/><Relationship Id="rId1" Type="http://schemas.openxmlformats.org/officeDocument/2006/relationships/customXml" Target="../../customXml/item5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2.xml"/><Relationship Id="rId7" Type="http://schemas.openxmlformats.org/officeDocument/2006/relationships/image" Target="../media/image1.png"/><Relationship Id="rId2" Type="http://schemas.openxmlformats.org/officeDocument/2006/relationships/customXml" Target="../../customXml/item50.xml"/><Relationship Id="rId1" Type="http://schemas.openxmlformats.org/officeDocument/2006/relationships/customXml" Target="../../customXml/item19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ustomXml" Target="../../customXml/item52.xml"/><Relationship Id="rId1" Type="http://schemas.openxmlformats.org/officeDocument/2006/relationships/customXml" Target="../../customXml/item3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1.png"/><Relationship Id="rId12" Type="http://schemas.openxmlformats.org/officeDocument/2006/relationships/image" Target="../media/image2.svg"/><Relationship Id="rId2" Type="http://schemas.openxmlformats.org/officeDocument/2006/relationships/customXml" Target="../../customXml/item58.xml"/><Relationship Id="rId1" Type="http://schemas.openxmlformats.org/officeDocument/2006/relationships/customXml" Target="../../customXml/item34.xml"/><Relationship Id="rId6" Type="http://schemas.openxmlformats.org/officeDocument/2006/relationships/image" Target="../media/image20.svg"/><Relationship Id="rId11" Type="http://schemas.openxmlformats.org/officeDocument/2006/relationships/image" Target="../media/image1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openxmlformats.org/officeDocument/2006/relationships/customXml" Target="../../customXml/item21.xml"/><Relationship Id="rId1" Type="http://schemas.openxmlformats.org/officeDocument/2006/relationships/customXml" Target="../../customXml/item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7.svg"/><Relationship Id="rId2" Type="http://schemas.openxmlformats.org/officeDocument/2006/relationships/customXml" Target="../../customXml/item30.xml"/><Relationship Id="rId1" Type="http://schemas.openxmlformats.org/officeDocument/2006/relationships/customXml" Target="../../customXml/item41.xml"/><Relationship Id="rId6" Type="http://schemas.openxmlformats.org/officeDocument/2006/relationships/image" Target="../media/image26.png"/><Relationship Id="rId11" Type="http://schemas.openxmlformats.org/officeDocument/2006/relationships/image" Target="../media/image24.svg"/><Relationship Id="rId5" Type="http://schemas.openxmlformats.org/officeDocument/2006/relationships/image" Target="../media/image2.svg"/><Relationship Id="rId10" Type="http://schemas.openxmlformats.org/officeDocument/2006/relationships/image" Target="../media/image23.png"/><Relationship Id="rId4" Type="http://schemas.openxmlformats.org/officeDocument/2006/relationships/image" Target="../media/image1.png"/><Relationship Id="rId9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3">
            <a:extLst>
              <a:ext uri="{FF2B5EF4-FFF2-40B4-BE49-F238E27FC236}">
                <a16:creationId xmlns:a16="http://schemas.microsoft.com/office/drawing/2014/main" id="{37BBA8CE-34C2-68D8-6929-C3341CBAC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170" y="2806903"/>
            <a:ext cx="5981751" cy="1452282"/>
          </a:xfrm>
        </p:spPr>
        <p:txBody>
          <a:bodyPr>
            <a:no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 Tributária Sobre o Consumo</a:t>
            </a:r>
            <a:b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56A0F76E-BF11-7E4E-B23B-0549D8DC9682}"/>
              </a:ext>
            </a:extLst>
          </p:cNvPr>
          <p:cNvSpPr/>
          <p:nvPr/>
        </p:nvSpPr>
        <p:spPr>
          <a:xfrm>
            <a:off x="0" y="-1"/>
            <a:ext cx="6210249" cy="6858350"/>
          </a:xfrm>
          <a:custGeom>
            <a:avLst/>
            <a:gdLst>
              <a:gd name="connsiteX0" fmla="*/ 0 w 6210249"/>
              <a:gd name="connsiteY0" fmla="*/ 0 h 6858350"/>
              <a:gd name="connsiteX1" fmla="*/ 3880629 w 6210249"/>
              <a:gd name="connsiteY1" fmla="*/ 0 h 6858350"/>
              <a:gd name="connsiteX2" fmla="*/ 5913886 w 6210249"/>
              <a:gd name="connsiteY2" fmla="*/ 2272657 h 6858350"/>
              <a:gd name="connsiteX3" fmla="*/ 5971479 w 6210249"/>
              <a:gd name="connsiteY3" fmla="*/ 3687855 h 6858350"/>
              <a:gd name="connsiteX4" fmla="*/ 3759704 w 6210249"/>
              <a:gd name="connsiteY4" fmla="*/ 6858350 h 6858350"/>
              <a:gd name="connsiteX5" fmla="*/ 0 w 6210249"/>
              <a:gd name="connsiteY5" fmla="*/ 6858350 h 685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0249" h="6858350">
                <a:moveTo>
                  <a:pt x="0" y="0"/>
                </a:moveTo>
                <a:lnTo>
                  <a:pt x="3880629" y="0"/>
                </a:lnTo>
                <a:lnTo>
                  <a:pt x="5913886" y="2272657"/>
                </a:lnTo>
                <a:cubicBezTo>
                  <a:pt x="6226975" y="2618357"/>
                  <a:pt x="6359305" y="3131587"/>
                  <a:pt x="5971479" y="3687855"/>
                </a:cubicBezTo>
                <a:cubicBezTo>
                  <a:pt x="5937539" y="3736490"/>
                  <a:pt x="4771259" y="5408303"/>
                  <a:pt x="3759704" y="6858350"/>
                </a:cubicBezTo>
                <a:lnTo>
                  <a:pt x="0" y="6858350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60014"/>
            </a:stretch>
          </a:blip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pt-BR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C7BB8382-682F-3E94-ECFD-679BE2D567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97943" y="0"/>
            <a:ext cx="2377160" cy="6858000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F02CEB91-D4A9-0A25-0BBB-59D2591A5F8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658" t="3822"/>
          <a:stretch/>
        </p:blipFill>
        <p:spPr>
          <a:xfrm>
            <a:off x="0" y="0"/>
            <a:ext cx="3497393" cy="5300662"/>
          </a:xfrm>
          <a:prstGeom prst="rect">
            <a:avLst/>
          </a:prstGeom>
        </p:spPr>
      </p:pic>
      <p:pic>
        <p:nvPicPr>
          <p:cNvPr id="2" name="Gráfico 5">
            <a:extLst>
              <a:ext uri="{FF2B5EF4-FFF2-40B4-BE49-F238E27FC236}">
                <a16:creationId xmlns:a16="http://schemas.microsoft.com/office/drawing/2014/main" id="{A470EED9-613C-9276-8EBD-675B3918F45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" b="53"/>
          <a:stretch/>
        </p:blipFill>
        <p:spPr>
          <a:xfrm>
            <a:off x="6945645" y="1353315"/>
            <a:ext cx="1781661" cy="659505"/>
          </a:xfrm>
          <a:prstGeom prst="rect">
            <a:avLst/>
          </a:prstGeom>
        </p:spPr>
      </p:pic>
      <p:sp>
        <p:nvSpPr>
          <p:cNvPr id="36" name="Título 1">
            <a:extLst>
              <a:ext uri="{FF2B5EF4-FFF2-40B4-BE49-F238E27FC236}">
                <a16:creationId xmlns:a16="http://schemas.microsoft.com/office/drawing/2014/main" id="{B29C4CD6-645B-FED7-F42B-2EB1024EC204}"/>
              </a:ext>
            </a:extLst>
          </p:cNvPr>
          <p:cNvSpPr txBox="1">
            <a:spLocks/>
          </p:cNvSpPr>
          <p:nvPr/>
        </p:nvSpPr>
        <p:spPr>
          <a:xfrm>
            <a:off x="6945646" y="5805641"/>
            <a:ext cx="4962728" cy="8176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rgbClr val="54585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800" kern="1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ani" panose="02040502050405020303" pitchFamily="18" charset="0"/>
              </a:rPr>
              <a:t>Fernanda Sá Freire Figlioulo</a:t>
            </a:r>
          </a:p>
          <a:p>
            <a:pPr algn="r"/>
            <a:endParaRPr lang="en-US" sz="1050" b="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ani" panose="02040502050405020303" pitchFamily="18" charset="0"/>
            </a:endParaRPr>
          </a:p>
          <a:p>
            <a:pPr algn="r"/>
            <a:r>
              <a:rPr lang="en-US" sz="1400" b="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ani" panose="02040502050405020303" pitchFamily="18" charset="0"/>
              </a:rPr>
              <a:t>21 de </a:t>
            </a:r>
            <a:r>
              <a:rPr lang="en-US" sz="1400" b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ani" panose="02040502050405020303" pitchFamily="18" charset="0"/>
              </a:rPr>
              <a:t>novembro</a:t>
            </a:r>
            <a:r>
              <a:rPr lang="en-US" sz="1400" b="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ani" panose="02040502050405020303" pitchFamily="18" charset="0"/>
              </a:rPr>
              <a:t> de 2024</a:t>
            </a:r>
          </a:p>
        </p:txBody>
      </p:sp>
      <p:pic>
        <p:nvPicPr>
          <p:cNvPr id="1026" name="Picture 2" descr="ABEEOlica – World Hydrogen Summit 2025">
            <a:extLst>
              <a:ext uri="{FF2B5EF4-FFF2-40B4-BE49-F238E27FC236}">
                <a16:creationId xmlns:a16="http://schemas.microsoft.com/office/drawing/2014/main" id="{8B68913B-8422-C4E3-6D5C-BAA9F9C07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274" y="1366838"/>
            <a:ext cx="1990243" cy="72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FC6AC56-FCE2-FEE0-FEEF-0F55F78F2679}"/>
              </a:ext>
            </a:extLst>
          </p:cNvPr>
          <p:cNvSpPr txBox="1"/>
          <p:nvPr/>
        </p:nvSpPr>
        <p:spPr>
          <a:xfrm>
            <a:off x="6795336" y="4977496"/>
            <a:ext cx="5157100" cy="7571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pt-BR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1600" b="1" kern="1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ani" panose="02040502050405020303" pitchFamily="18" charset="0"/>
              </a:defRPr>
            </a:lvl1pPr>
          </a:lstStyle>
          <a:p>
            <a:r>
              <a:rPr lang="pt-BR" dirty="0"/>
              <a:t>Audiência na Comissão de Constituição, Justiça e Cidadania do Senado Federal 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839368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6AEFBC4-8960-2A0B-784F-A12F79BE0684}"/>
              </a:ext>
            </a:extLst>
          </p:cNvPr>
          <p:cNvCxnSpPr>
            <a:cxnSpLocks/>
          </p:cNvCxnSpPr>
          <p:nvPr/>
        </p:nvCxnSpPr>
        <p:spPr>
          <a:xfrm>
            <a:off x="224287" y="694797"/>
            <a:ext cx="3736878" cy="0"/>
          </a:xfrm>
          <a:prstGeom prst="line">
            <a:avLst/>
          </a:prstGeom>
          <a:ln w="28575">
            <a:solidFill>
              <a:srgbClr val="2FC2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ítulo 1">
            <a:extLst>
              <a:ext uri="{FF2B5EF4-FFF2-40B4-BE49-F238E27FC236}">
                <a16:creationId xmlns:a16="http://schemas.microsoft.com/office/drawing/2014/main" id="{514859A8-2420-6502-D264-21DDCB3E69F3}"/>
              </a:ext>
            </a:extLst>
          </p:cNvPr>
          <p:cNvSpPr txBox="1">
            <a:spLocks/>
          </p:cNvSpPr>
          <p:nvPr/>
        </p:nvSpPr>
        <p:spPr>
          <a:xfrm>
            <a:off x="224287" y="211345"/>
            <a:ext cx="10234562" cy="22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t-BR" sz="2600" u="none" kern="1200" dirty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sz="2200" b="1" dirty="0">
                <a:solidFill>
                  <a:schemeClr val="tx1"/>
                </a:solidFill>
              </a:rPr>
              <a:t>ZONA DE PROCESSAMENTO DE EXPORTAÇÃO (ZPE)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1A961BF-7D3A-B1E8-6874-33C97245FC66}"/>
              </a:ext>
            </a:extLst>
          </p:cNvPr>
          <p:cNvSpPr/>
          <p:nvPr/>
        </p:nvSpPr>
        <p:spPr>
          <a:xfrm>
            <a:off x="432654" y="1463964"/>
            <a:ext cx="9625746" cy="4527761"/>
          </a:xfrm>
          <a:prstGeom prst="rect">
            <a:avLst/>
          </a:prstGeom>
          <a:noFill/>
          <a:ln w="19050">
            <a:solidFill>
              <a:srgbClr val="2FC2D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19">
            <a:extLst>
              <a:ext uri="{FF2B5EF4-FFF2-40B4-BE49-F238E27FC236}">
                <a16:creationId xmlns:a16="http://schemas.microsoft.com/office/drawing/2014/main" id="{E92B7059-C53B-4D5F-53DA-99A58B12BE40}"/>
              </a:ext>
            </a:extLst>
          </p:cNvPr>
          <p:cNvSpPr txBox="1"/>
          <p:nvPr/>
        </p:nvSpPr>
        <p:spPr>
          <a:xfrm>
            <a:off x="752324" y="1719466"/>
            <a:ext cx="9058167" cy="4201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14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EC 132/2023 prevê a manutenção da ZPE.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14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 PLP 68/2024 reduz as desonerações previstas na Lei nº 11.508/2007.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14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É necessário o aprimoramento do PLP para:</a:t>
            </a:r>
          </a:p>
          <a:p>
            <a:pPr marL="742950" lvl="1" indent="-28575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pt-BR" sz="14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Incluir no escopo da ZPE as </a:t>
            </a:r>
            <a:r>
              <a:rPr lang="pt-BR" sz="14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empresas prestadoras de serviços</a:t>
            </a:r>
            <a:r>
              <a:rPr lang="pt-BR" sz="1400" kern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pt-BR" sz="14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pt-BR" sz="14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Ampliação do rol de itens sujeitos à suspensão de IBS e CBS, adotando-se o termo </a:t>
            </a:r>
            <a:r>
              <a:rPr lang="pt-BR" sz="1400" b="1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insumos</a:t>
            </a:r>
            <a:r>
              <a:rPr lang="pt-BR" sz="14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bem como incluindo as aquisições de serviços.</a:t>
            </a:r>
          </a:p>
          <a:p>
            <a:pPr marL="742950" lvl="1" indent="-28575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pt-BR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 manutenção de conceitos restritos e a vinculação à utilização integral no processo produtivo implica em </a:t>
            </a:r>
            <a:r>
              <a:rPr lang="pt-BR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crescente judicialização</a:t>
            </a:r>
            <a:r>
              <a:rPr lang="pt-BR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pois pressupõe uma análise casuística. </a:t>
            </a:r>
          </a:p>
          <a:p>
            <a:pPr marL="742950" lvl="1" indent="-28575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pt-BR" sz="14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suspensão na aquisição de energia elétrica de fonte renovável para a produção de energia limpa deve ser ampliado para todas as empresas instaladas na ZPE (qualificação como insumo), mantendo-se a </a:t>
            </a:r>
            <a:r>
              <a:rPr lang="pt-BR" sz="1400" kern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estratégia de promoção da sustentabilidade.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1400" b="1" kern="100" dirty="0">
                <a:solidFill>
                  <a:srgbClr val="1D49A2"/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Alteração nos artigos 97 e 98.</a:t>
            </a:r>
            <a:endParaRPr lang="pt-BR" sz="14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Gráfico 16" descr="Viagens com preenchimento sólido">
            <a:extLst>
              <a:ext uri="{FF2B5EF4-FFF2-40B4-BE49-F238E27FC236}">
                <a16:creationId xmlns:a16="http://schemas.microsoft.com/office/drawing/2014/main" id="{45393356-EC6D-9C0D-3986-5128D4484D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4897" y="984515"/>
            <a:ext cx="1149338" cy="1149338"/>
          </a:xfrm>
          <a:prstGeom prst="rect">
            <a:avLst/>
          </a:prstGeom>
        </p:spPr>
      </p:pic>
      <p:pic>
        <p:nvPicPr>
          <p:cNvPr id="18" name="Gráfico 17" descr="Moedas estrutura de tópicos">
            <a:extLst>
              <a:ext uri="{FF2B5EF4-FFF2-40B4-BE49-F238E27FC236}">
                <a16:creationId xmlns:a16="http://schemas.microsoft.com/office/drawing/2014/main" id="{AC14A400-3CA6-CC7B-71ED-6D6675FC80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94680" y="2502985"/>
            <a:ext cx="1159555" cy="1159555"/>
          </a:xfrm>
          <a:prstGeom prst="rect">
            <a:avLst/>
          </a:prstGeom>
        </p:spPr>
      </p:pic>
      <p:pic>
        <p:nvPicPr>
          <p:cNvPr id="19" name="Picture 8" descr="Compras internacionais - ícones de comércio grátis">
            <a:extLst>
              <a:ext uri="{FF2B5EF4-FFF2-40B4-BE49-F238E27FC236}">
                <a16:creationId xmlns:a16="http://schemas.microsoft.com/office/drawing/2014/main" id="{AA2CE05A-5A72-60EC-5FEB-6A886692C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330" y="4141332"/>
            <a:ext cx="1002065" cy="100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Plataforma - ícones de interface grátis">
            <a:extLst>
              <a:ext uri="{FF2B5EF4-FFF2-40B4-BE49-F238E27FC236}">
                <a16:creationId xmlns:a16="http://schemas.microsoft.com/office/drawing/2014/main" id="{4829DD27-D926-8E08-D280-4DA8A7816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258" y="5543811"/>
            <a:ext cx="1014397" cy="101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8FEB319D-4261-4911-3968-C4D44DDE6A9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91003" y="0"/>
            <a:ext cx="674681" cy="468000"/>
          </a:xfrm>
          <a:prstGeom prst="rect">
            <a:avLst/>
          </a:prstGeom>
        </p:spPr>
      </p:pic>
      <p:sp>
        <p:nvSpPr>
          <p:cNvPr id="5" name="Retângulo: Cantos Arredondados 3">
            <a:extLst>
              <a:ext uri="{FF2B5EF4-FFF2-40B4-BE49-F238E27FC236}">
                <a16:creationId xmlns:a16="http://schemas.microsoft.com/office/drawing/2014/main" id="{21375754-3656-DC89-7128-F0D6240E7D27}"/>
              </a:ext>
            </a:extLst>
          </p:cNvPr>
          <p:cNvSpPr/>
          <p:nvPr/>
        </p:nvSpPr>
        <p:spPr>
          <a:xfrm>
            <a:off x="6665343" y="6091876"/>
            <a:ext cx="3393057" cy="507199"/>
          </a:xfrm>
          <a:prstGeom prst="roundRect">
            <a:avLst>
              <a:gd name="adj" fmla="val 5250"/>
            </a:avLst>
          </a:prstGeom>
          <a:solidFill>
            <a:srgbClr val="8AC640"/>
          </a:solidFill>
          <a:ln w="9525">
            <a:solidFill>
              <a:srgbClr val="8AC6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Emenda ao PLP: 1228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145618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tângulo 2053">
            <a:extLst>
              <a:ext uri="{FF2B5EF4-FFF2-40B4-BE49-F238E27FC236}">
                <a16:creationId xmlns:a16="http://schemas.microsoft.com/office/drawing/2014/main" id="{24221907-4319-C75B-83D9-19701D765E77}"/>
              </a:ext>
            </a:extLst>
          </p:cNvPr>
          <p:cNvSpPr/>
          <p:nvPr/>
        </p:nvSpPr>
        <p:spPr>
          <a:xfrm>
            <a:off x="1973178" y="1944370"/>
            <a:ext cx="9781057" cy="3855498"/>
          </a:xfrm>
          <a:prstGeom prst="rect">
            <a:avLst/>
          </a:prstGeom>
          <a:noFill/>
          <a:ln w="19050">
            <a:solidFill>
              <a:srgbClr val="2FC2D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1400" b="1" dirty="0">
              <a:solidFill>
                <a:srgbClr val="2FC2D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6AEFBC4-8960-2A0B-784F-A12F79BE0684}"/>
              </a:ext>
            </a:extLst>
          </p:cNvPr>
          <p:cNvCxnSpPr>
            <a:cxnSpLocks/>
          </p:cNvCxnSpPr>
          <p:nvPr/>
        </p:nvCxnSpPr>
        <p:spPr>
          <a:xfrm>
            <a:off x="224287" y="694797"/>
            <a:ext cx="3736878" cy="0"/>
          </a:xfrm>
          <a:prstGeom prst="line">
            <a:avLst/>
          </a:prstGeom>
          <a:ln w="28575">
            <a:solidFill>
              <a:srgbClr val="2FC2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ítulo 1">
            <a:extLst>
              <a:ext uri="{FF2B5EF4-FFF2-40B4-BE49-F238E27FC236}">
                <a16:creationId xmlns:a16="http://schemas.microsoft.com/office/drawing/2014/main" id="{514859A8-2420-6502-D264-21DDCB3E69F3}"/>
              </a:ext>
            </a:extLst>
          </p:cNvPr>
          <p:cNvSpPr txBox="1">
            <a:spLocks/>
          </p:cNvSpPr>
          <p:nvPr/>
        </p:nvSpPr>
        <p:spPr>
          <a:xfrm>
            <a:off x="224287" y="211345"/>
            <a:ext cx="10234562" cy="22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t-BR" sz="2600" u="none" kern="1200" dirty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sz="2200" b="1" dirty="0">
                <a:solidFill>
                  <a:schemeClr val="tx1"/>
                </a:solidFill>
              </a:rPr>
              <a:t>HIDROGÊNIO VERDE</a:t>
            </a: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A8FDAF40-508A-D6E3-2D27-DB17BD4425CF}"/>
              </a:ext>
            </a:extLst>
          </p:cNvPr>
          <p:cNvSpPr txBox="1"/>
          <p:nvPr/>
        </p:nvSpPr>
        <p:spPr>
          <a:xfrm>
            <a:off x="2301253" y="2280313"/>
            <a:ext cx="9058167" cy="3508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 sz="1400" kern="1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defRPr sz="1400" kern="1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2pPr>
          </a:lstStyle>
          <a:p>
            <a:pPr>
              <a:spcAft>
                <a:spcPts val="1800"/>
              </a:spcAft>
            </a:pPr>
            <a:r>
              <a:rPr lang="pt-BR" dirty="0"/>
              <a:t>Energia limpa, incluindo hidrogênio e amônia verde, é crucial para reduzir dependência de combustíveis fósseis e combater mudanças climáticas</a:t>
            </a:r>
          </a:p>
          <a:p>
            <a:pPr>
              <a:spcAft>
                <a:spcPts val="1800"/>
              </a:spcAft>
            </a:pPr>
            <a:r>
              <a:rPr lang="pt-BR" dirty="0"/>
              <a:t>Investidores buscam países que são protagonistas no desenvolvimento de políticas públicas, em especial tributária, de forma a viabilizar um melhor retorno do investimento.</a:t>
            </a:r>
          </a:p>
          <a:p>
            <a:pPr>
              <a:spcAft>
                <a:spcPts val="1800"/>
              </a:spcAft>
            </a:pPr>
            <a:r>
              <a:rPr lang="pt-BR" dirty="0"/>
              <a:t>O Brasil tem se destacado no incentivo ao desenvolvimento de energia limpa, com Marco Legal do Hidrogênio Verde (Lei nº 14.948/2024) e Programa de Desenvolvimento do Hidrogênio de Baixa Emissão de Carbono (Projeto de Lei nº 3.027/2024)</a:t>
            </a:r>
          </a:p>
          <a:p>
            <a:pPr>
              <a:spcAft>
                <a:spcPts val="1800"/>
              </a:spcAft>
            </a:pPr>
            <a:r>
              <a:rPr lang="pt-BR" dirty="0"/>
              <a:t>A Legislação tributária também deve contemplar mecanismos para fomentar esse setor, conforme previsto pelo art. 225, §1º, VIII, da CF/88. </a:t>
            </a:r>
          </a:p>
          <a:p>
            <a:pPr>
              <a:spcAft>
                <a:spcPts val="1800"/>
              </a:spcAft>
            </a:pPr>
            <a:r>
              <a:rPr lang="pt-BR" dirty="0"/>
              <a:t>Sugestão de desoneração da aquisição de energia elétrica destinada à produção de energia limpa, incluindo hidrogênio e amônia verde, obtidos de fontes renováveis de energia – </a:t>
            </a:r>
            <a:r>
              <a:rPr lang="pt-BR" b="1" dirty="0">
                <a:solidFill>
                  <a:srgbClr val="1D49A2"/>
                </a:solidFill>
                <a:highlight>
                  <a:srgbClr val="FFFF00"/>
                </a:highlight>
              </a:rPr>
              <a:t>Inclusão de um novo artigo no PLP.</a:t>
            </a:r>
          </a:p>
        </p:txBody>
      </p:sp>
      <p:pic>
        <p:nvPicPr>
          <p:cNvPr id="12" name="Gráfico 11" descr="Planta com raízes estrutura de tópicos">
            <a:extLst>
              <a:ext uri="{FF2B5EF4-FFF2-40B4-BE49-F238E27FC236}">
                <a16:creationId xmlns:a16="http://schemas.microsoft.com/office/drawing/2014/main" id="{7819BFB9-8A9A-9CE7-5327-32C7EE21FF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7764" y="1066066"/>
            <a:ext cx="914400" cy="914400"/>
          </a:xfrm>
          <a:prstGeom prst="rect">
            <a:avLst/>
          </a:prstGeom>
        </p:spPr>
      </p:pic>
      <p:pic>
        <p:nvPicPr>
          <p:cNvPr id="18" name="Gráfico 17" descr="Energia renovável com preenchimento sólido">
            <a:extLst>
              <a:ext uri="{FF2B5EF4-FFF2-40B4-BE49-F238E27FC236}">
                <a16:creationId xmlns:a16="http://schemas.microsoft.com/office/drawing/2014/main" id="{076AD4BF-64A7-A820-0923-F09349F738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7764" y="2597020"/>
            <a:ext cx="914400" cy="914400"/>
          </a:xfrm>
          <a:prstGeom prst="rect">
            <a:avLst/>
          </a:prstGeom>
        </p:spPr>
      </p:pic>
      <p:pic>
        <p:nvPicPr>
          <p:cNvPr id="20" name="Gráfico 19" descr="Sustentabilidade estrutura de tópicos">
            <a:extLst>
              <a:ext uri="{FF2B5EF4-FFF2-40B4-BE49-F238E27FC236}">
                <a16:creationId xmlns:a16="http://schemas.microsoft.com/office/drawing/2014/main" id="{11BC07F4-789D-F1C8-4C0C-D061494EB3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7764" y="4127974"/>
            <a:ext cx="914400" cy="914400"/>
          </a:xfrm>
          <a:prstGeom prst="rect">
            <a:avLst/>
          </a:prstGeom>
        </p:spPr>
      </p:pic>
      <p:pic>
        <p:nvPicPr>
          <p:cNvPr id="22" name="Gráfico 21" descr="Mão aberta com planta estrutura de tópicos">
            <a:extLst>
              <a:ext uri="{FF2B5EF4-FFF2-40B4-BE49-F238E27FC236}">
                <a16:creationId xmlns:a16="http://schemas.microsoft.com/office/drawing/2014/main" id="{885E3F79-F7B7-C589-0720-871105A343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7764" y="5658928"/>
            <a:ext cx="914400" cy="9144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733C211B-E4C3-2D3F-DDDD-D695762E567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91003" y="0"/>
            <a:ext cx="674681" cy="468000"/>
          </a:xfrm>
          <a:prstGeom prst="rect">
            <a:avLst/>
          </a:prstGeom>
        </p:spPr>
      </p:pic>
      <p:sp>
        <p:nvSpPr>
          <p:cNvPr id="3" name="Retângulo: Cantos Arredondados 3">
            <a:extLst>
              <a:ext uri="{FF2B5EF4-FFF2-40B4-BE49-F238E27FC236}">
                <a16:creationId xmlns:a16="http://schemas.microsoft.com/office/drawing/2014/main" id="{BB6E5765-6E20-53E6-E4DC-46033EE14835}"/>
              </a:ext>
            </a:extLst>
          </p:cNvPr>
          <p:cNvSpPr/>
          <p:nvPr/>
        </p:nvSpPr>
        <p:spPr>
          <a:xfrm>
            <a:off x="8361178" y="6066129"/>
            <a:ext cx="3393057" cy="507199"/>
          </a:xfrm>
          <a:prstGeom prst="roundRect">
            <a:avLst>
              <a:gd name="adj" fmla="val 5250"/>
            </a:avLst>
          </a:prstGeom>
          <a:solidFill>
            <a:srgbClr val="8AC640"/>
          </a:solidFill>
          <a:ln w="9525">
            <a:solidFill>
              <a:srgbClr val="8AC6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Emenda ao PLP: 1229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14233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6AEFBC4-8960-2A0B-784F-A12F79BE0684}"/>
              </a:ext>
            </a:extLst>
          </p:cNvPr>
          <p:cNvCxnSpPr>
            <a:cxnSpLocks/>
          </p:cNvCxnSpPr>
          <p:nvPr/>
        </p:nvCxnSpPr>
        <p:spPr>
          <a:xfrm>
            <a:off x="224287" y="694797"/>
            <a:ext cx="3736878" cy="0"/>
          </a:xfrm>
          <a:prstGeom prst="line">
            <a:avLst/>
          </a:prstGeom>
          <a:ln w="28575">
            <a:solidFill>
              <a:srgbClr val="2FC2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ítulo 1">
            <a:extLst>
              <a:ext uri="{FF2B5EF4-FFF2-40B4-BE49-F238E27FC236}">
                <a16:creationId xmlns:a16="http://schemas.microsoft.com/office/drawing/2014/main" id="{514859A8-2420-6502-D264-21DDCB3E69F3}"/>
              </a:ext>
            </a:extLst>
          </p:cNvPr>
          <p:cNvSpPr txBox="1">
            <a:spLocks/>
          </p:cNvSpPr>
          <p:nvPr/>
        </p:nvSpPr>
        <p:spPr>
          <a:xfrm>
            <a:off x="224287" y="211344"/>
            <a:ext cx="10234562" cy="41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t-BR" sz="2600" u="none" kern="1200" dirty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sz="2200" b="1" dirty="0">
                <a:solidFill>
                  <a:schemeClr val="tx1"/>
                </a:solidFill>
              </a:rPr>
              <a:t>EMENDAS APRESENTADAS</a:t>
            </a:r>
          </a:p>
        </p:txBody>
      </p:sp>
      <p:sp>
        <p:nvSpPr>
          <p:cNvPr id="17" name="Retângulo: Cantos Arredondados 3">
            <a:extLst>
              <a:ext uri="{FF2B5EF4-FFF2-40B4-BE49-F238E27FC236}">
                <a16:creationId xmlns:a16="http://schemas.microsoft.com/office/drawing/2014/main" id="{908E6B1D-C4EE-038F-3917-9DF7F6498282}"/>
              </a:ext>
            </a:extLst>
          </p:cNvPr>
          <p:cNvSpPr/>
          <p:nvPr/>
        </p:nvSpPr>
        <p:spPr>
          <a:xfrm>
            <a:off x="516966" y="1005160"/>
            <a:ext cx="3393057" cy="2423840"/>
          </a:xfrm>
          <a:prstGeom prst="roundRect">
            <a:avLst>
              <a:gd name="adj" fmla="val 5250"/>
            </a:avLst>
          </a:prstGeom>
          <a:noFill/>
          <a:ln w="9525">
            <a:solidFill>
              <a:srgbClr val="8AC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FAE1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056" name="Retângulo: Cantos Arredondados 3">
            <a:extLst>
              <a:ext uri="{FF2B5EF4-FFF2-40B4-BE49-F238E27FC236}">
                <a16:creationId xmlns:a16="http://schemas.microsoft.com/office/drawing/2014/main" id="{1BEF244B-BD9C-157B-B4F8-8F23E5B334C3}"/>
              </a:ext>
            </a:extLst>
          </p:cNvPr>
          <p:cNvSpPr/>
          <p:nvPr/>
        </p:nvSpPr>
        <p:spPr>
          <a:xfrm>
            <a:off x="4399471" y="1005159"/>
            <a:ext cx="3393057" cy="2423840"/>
          </a:xfrm>
          <a:prstGeom prst="roundRect">
            <a:avLst>
              <a:gd name="adj" fmla="val 2768"/>
            </a:avLst>
          </a:prstGeom>
          <a:noFill/>
          <a:ln w="9525">
            <a:solidFill>
              <a:srgbClr val="8AC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FAE1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057" name="Retângulo: Cantos Arredondados 3">
            <a:extLst>
              <a:ext uri="{FF2B5EF4-FFF2-40B4-BE49-F238E27FC236}">
                <a16:creationId xmlns:a16="http://schemas.microsoft.com/office/drawing/2014/main" id="{76154DD3-24FE-3225-EB8D-BBFB7C90D6B7}"/>
              </a:ext>
            </a:extLst>
          </p:cNvPr>
          <p:cNvSpPr/>
          <p:nvPr/>
        </p:nvSpPr>
        <p:spPr>
          <a:xfrm>
            <a:off x="8281976" y="1005159"/>
            <a:ext cx="3393057" cy="2423840"/>
          </a:xfrm>
          <a:prstGeom prst="roundRect">
            <a:avLst>
              <a:gd name="adj" fmla="val 3265"/>
            </a:avLst>
          </a:prstGeom>
          <a:noFill/>
          <a:ln w="9525">
            <a:solidFill>
              <a:srgbClr val="8AC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FAE1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059" name="Retângulo: Cantos Arredondados 3">
            <a:extLst>
              <a:ext uri="{FF2B5EF4-FFF2-40B4-BE49-F238E27FC236}">
                <a16:creationId xmlns:a16="http://schemas.microsoft.com/office/drawing/2014/main" id="{171EC156-3B98-F9AF-15F0-A08D3A768E0B}"/>
              </a:ext>
            </a:extLst>
          </p:cNvPr>
          <p:cNvSpPr/>
          <p:nvPr/>
        </p:nvSpPr>
        <p:spPr>
          <a:xfrm>
            <a:off x="516965" y="3902487"/>
            <a:ext cx="3393057" cy="2423837"/>
          </a:xfrm>
          <a:prstGeom prst="roundRect">
            <a:avLst>
              <a:gd name="adj" fmla="val 4257"/>
            </a:avLst>
          </a:prstGeom>
          <a:noFill/>
          <a:ln w="9525">
            <a:solidFill>
              <a:srgbClr val="8AC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FAE1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060" name="Retângulo: Cantos Arredondados 3">
            <a:extLst>
              <a:ext uri="{FF2B5EF4-FFF2-40B4-BE49-F238E27FC236}">
                <a16:creationId xmlns:a16="http://schemas.microsoft.com/office/drawing/2014/main" id="{85A42110-56CE-DE96-3AC1-3E63A3F3C01A}"/>
              </a:ext>
            </a:extLst>
          </p:cNvPr>
          <p:cNvSpPr/>
          <p:nvPr/>
        </p:nvSpPr>
        <p:spPr>
          <a:xfrm>
            <a:off x="4399470" y="3902487"/>
            <a:ext cx="3393057" cy="2423837"/>
          </a:xfrm>
          <a:prstGeom prst="roundRect">
            <a:avLst>
              <a:gd name="adj" fmla="val 3264"/>
            </a:avLst>
          </a:prstGeom>
          <a:noFill/>
          <a:ln w="9525">
            <a:solidFill>
              <a:srgbClr val="8AC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FAE1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061" name="Retângulo: Cantos Arredondados 3">
            <a:extLst>
              <a:ext uri="{FF2B5EF4-FFF2-40B4-BE49-F238E27FC236}">
                <a16:creationId xmlns:a16="http://schemas.microsoft.com/office/drawing/2014/main" id="{BD8EECC7-53A0-030A-ABE4-FCDBDBD98DCC}"/>
              </a:ext>
            </a:extLst>
          </p:cNvPr>
          <p:cNvSpPr/>
          <p:nvPr/>
        </p:nvSpPr>
        <p:spPr>
          <a:xfrm>
            <a:off x="8281976" y="3902487"/>
            <a:ext cx="3393057" cy="2423837"/>
          </a:xfrm>
          <a:prstGeom prst="roundRect">
            <a:avLst>
              <a:gd name="adj" fmla="val 2768"/>
            </a:avLst>
          </a:prstGeom>
          <a:noFill/>
          <a:ln w="9525">
            <a:solidFill>
              <a:srgbClr val="8AC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FAE1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064" name="Retângulo: Cantos Arredondados 2063">
            <a:extLst>
              <a:ext uri="{FF2B5EF4-FFF2-40B4-BE49-F238E27FC236}">
                <a16:creationId xmlns:a16="http://schemas.microsoft.com/office/drawing/2014/main" id="{0960D20B-89A6-6690-DE29-CC2AC7AFEEEC}"/>
              </a:ext>
            </a:extLst>
          </p:cNvPr>
          <p:cNvSpPr/>
          <p:nvPr/>
        </p:nvSpPr>
        <p:spPr>
          <a:xfrm>
            <a:off x="4980947" y="1286969"/>
            <a:ext cx="2230104" cy="34997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66" name="Retângulo: Cantos Arredondados 2065">
            <a:extLst>
              <a:ext uri="{FF2B5EF4-FFF2-40B4-BE49-F238E27FC236}">
                <a16:creationId xmlns:a16="http://schemas.microsoft.com/office/drawing/2014/main" id="{97F640B6-CA4C-7244-8490-DE01813915A9}"/>
              </a:ext>
            </a:extLst>
          </p:cNvPr>
          <p:cNvSpPr/>
          <p:nvPr/>
        </p:nvSpPr>
        <p:spPr>
          <a:xfrm>
            <a:off x="807698" y="3973370"/>
            <a:ext cx="2811583" cy="84274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200" b="1" dirty="0">
                <a:solidFill>
                  <a:srgbClr val="2FC2D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EMENDA 1227</a:t>
            </a:r>
            <a:endParaRPr kumimoji="0" lang="pt-BR" sz="2200" b="1" i="0" u="none" strike="noStrike" kern="1200" cap="none" spc="0" normalizeH="0" baseline="0" noProof="0" dirty="0">
              <a:ln>
                <a:noFill/>
              </a:ln>
              <a:solidFill>
                <a:srgbClr val="2FC2DF"/>
              </a:solidFill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69" name="Retângulo: Cantos Arredondados 2068">
            <a:extLst>
              <a:ext uri="{FF2B5EF4-FFF2-40B4-BE49-F238E27FC236}">
                <a16:creationId xmlns:a16="http://schemas.microsoft.com/office/drawing/2014/main" id="{9E41758F-BD3E-0ABD-3D70-700CC02B1BAB}"/>
              </a:ext>
            </a:extLst>
          </p:cNvPr>
          <p:cNvSpPr/>
          <p:nvPr/>
        </p:nvSpPr>
        <p:spPr>
          <a:xfrm>
            <a:off x="807698" y="1039789"/>
            <a:ext cx="2811583" cy="84274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200" b="1" dirty="0">
                <a:solidFill>
                  <a:srgbClr val="2FC2D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EMENDA 79</a:t>
            </a:r>
            <a:endParaRPr kumimoji="0" lang="pt-BR" sz="2200" b="1" i="0" u="none" strike="noStrike" kern="1200" cap="none" spc="0" normalizeH="0" baseline="0" noProof="0" dirty="0">
              <a:ln>
                <a:noFill/>
              </a:ln>
              <a:solidFill>
                <a:srgbClr val="2FC2DF"/>
              </a:solidFill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70" name="Retângulo: Cantos Arredondados 2069">
            <a:extLst>
              <a:ext uri="{FF2B5EF4-FFF2-40B4-BE49-F238E27FC236}">
                <a16:creationId xmlns:a16="http://schemas.microsoft.com/office/drawing/2014/main" id="{980AC7C9-6235-BC16-33B9-3B4134F1ECA2}"/>
              </a:ext>
            </a:extLst>
          </p:cNvPr>
          <p:cNvSpPr/>
          <p:nvPr/>
        </p:nvSpPr>
        <p:spPr>
          <a:xfrm>
            <a:off x="4690208" y="1039789"/>
            <a:ext cx="2811583" cy="84274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200" b="1" dirty="0">
                <a:solidFill>
                  <a:srgbClr val="2FC2D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EMENDA 1096</a:t>
            </a:r>
            <a:endParaRPr kumimoji="0" lang="pt-BR" sz="2200" b="1" i="0" u="none" strike="noStrike" kern="1200" cap="none" spc="0" normalizeH="0" baseline="0" noProof="0" dirty="0">
              <a:ln>
                <a:noFill/>
              </a:ln>
              <a:solidFill>
                <a:srgbClr val="2FC2DF"/>
              </a:solidFill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71" name="Retângulo: Cantos Arredondados 2070">
            <a:extLst>
              <a:ext uri="{FF2B5EF4-FFF2-40B4-BE49-F238E27FC236}">
                <a16:creationId xmlns:a16="http://schemas.microsoft.com/office/drawing/2014/main" id="{98B6AAFF-8FC6-5EA7-0FDD-F917582BF3D3}"/>
              </a:ext>
            </a:extLst>
          </p:cNvPr>
          <p:cNvSpPr/>
          <p:nvPr/>
        </p:nvSpPr>
        <p:spPr>
          <a:xfrm>
            <a:off x="4707891" y="3973370"/>
            <a:ext cx="2811583" cy="84274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200" b="1" dirty="0">
                <a:solidFill>
                  <a:srgbClr val="2FC2D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EMENDA 1228</a:t>
            </a:r>
            <a:endParaRPr kumimoji="0" lang="pt-BR" sz="2200" b="1" i="0" u="none" strike="noStrike" kern="1200" cap="none" spc="0" normalizeH="0" baseline="0" noProof="0" dirty="0">
              <a:ln>
                <a:noFill/>
              </a:ln>
              <a:solidFill>
                <a:srgbClr val="2FC2DF"/>
              </a:solidFill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72" name="Retângulo: Cantos Arredondados 2071">
            <a:extLst>
              <a:ext uri="{FF2B5EF4-FFF2-40B4-BE49-F238E27FC236}">
                <a16:creationId xmlns:a16="http://schemas.microsoft.com/office/drawing/2014/main" id="{C8361EC5-6FEC-BD96-0405-CC161FA57BE3}"/>
              </a:ext>
            </a:extLst>
          </p:cNvPr>
          <p:cNvSpPr/>
          <p:nvPr/>
        </p:nvSpPr>
        <p:spPr>
          <a:xfrm>
            <a:off x="8593697" y="1039789"/>
            <a:ext cx="2811583" cy="84274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200" b="1" dirty="0">
                <a:solidFill>
                  <a:srgbClr val="2FC2D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EMENDA 1123</a:t>
            </a:r>
            <a:endParaRPr kumimoji="0" lang="pt-BR" sz="2200" b="1" i="0" u="none" strike="noStrike" kern="1200" cap="none" spc="0" normalizeH="0" baseline="0" noProof="0" dirty="0">
              <a:ln>
                <a:noFill/>
              </a:ln>
              <a:solidFill>
                <a:srgbClr val="2FC2DF"/>
              </a:solidFill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73" name="Retângulo: Cantos Arredondados 2072">
            <a:extLst>
              <a:ext uri="{FF2B5EF4-FFF2-40B4-BE49-F238E27FC236}">
                <a16:creationId xmlns:a16="http://schemas.microsoft.com/office/drawing/2014/main" id="{2CD612DD-1473-98C3-0355-5E70482F5E71}"/>
              </a:ext>
            </a:extLst>
          </p:cNvPr>
          <p:cNvSpPr/>
          <p:nvPr/>
        </p:nvSpPr>
        <p:spPr>
          <a:xfrm>
            <a:off x="8593697" y="3973370"/>
            <a:ext cx="2811583" cy="84274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200" b="1" dirty="0">
                <a:solidFill>
                  <a:srgbClr val="2FC2D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EMENDA 1229</a:t>
            </a:r>
            <a:endParaRPr kumimoji="0" lang="pt-BR" sz="2200" b="1" i="0" u="none" strike="noStrike" kern="1200" cap="none" spc="0" normalizeH="0" baseline="0" noProof="0" dirty="0">
              <a:ln>
                <a:noFill/>
              </a:ln>
              <a:solidFill>
                <a:srgbClr val="2FC2DF"/>
              </a:solidFill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74" name="CaixaDeTexto 2073">
            <a:extLst>
              <a:ext uri="{FF2B5EF4-FFF2-40B4-BE49-F238E27FC236}">
                <a16:creationId xmlns:a16="http://schemas.microsoft.com/office/drawing/2014/main" id="{B691ECF6-4860-AE3D-374E-A8AA12DA8A3D}"/>
              </a:ext>
            </a:extLst>
          </p:cNvPr>
          <p:cNvSpPr txBox="1"/>
          <p:nvPr/>
        </p:nvSpPr>
        <p:spPr>
          <a:xfrm>
            <a:off x="672980" y="1775327"/>
            <a:ext cx="30810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</a:rPr>
              <a:t>Propõe o diferimento nas operações com energia elétrica, e inclui a substituição tributária na hipótese de liquidação no MCP.</a:t>
            </a:r>
          </a:p>
          <a:p>
            <a:pPr algn="ctr"/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</a:rPr>
              <a:t>(Sen. Eduardo Gomes)</a:t>
            </a:r>
          </a:p>
        </p:txBody>
      </p:sp>
      <p:sp>
        <p:nvSpPr>
          <p:cNvPr id="2076" name="CaixaDeTexto 2075">
            <a:extLst>
              <a:ext uri="{FF2B5EF4-FFF2-40B4-BE49-F238E27FC236}">
                <a16:creationId xmlns:a16="http://schemas.microsoft.com/office/drawing/2014/main" id="{0FDB662D-9092-0387-82DC-47842F514EC3}"/>
              </a:ext>
            </a:extLst>
          </p:cNvPr>
          <p:cNvSpPr txBox="1"/>
          <p:nvPr/>
        </p:nvSpPr>
        <p:spPr>
          <a:xfrm>
            <a:off x="8458980" y="1775327"/>
            <a:ext cx="30810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</a:rPr>
              <a:t>Propõe o diferimento nas operações com energia elétrica, inclui a substituição tributária na hipótese de liquidação no MCP, e altera a regra de base de cálculo nas operações com partes relacionadas. </a:t>
            </a:r>
          </a:p>
          <a:p>
            <a:pPr algn="ctr"/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</a:rPr>
              <a:t>(Sen. Jorge Kajuru)</a:t>
            </a:r>
          </a:p>
        </p:txBody>
      </p:sp>
      <p:sp>
        <p:nvSpPr>
          <p:cNvPr id="2077" name="CaixaDeTexto 2076">
            <a:extLst>
              <a:ext uri="{FF2B5EF4-FFF2-40B4-BE49-F238E27FC236}">
                <a16:creationId xmlns:a16="http://schemas.microsoft.com/office/drawing/2014/main" id="{6417931A-3CF3-D9D9-9AD5-CC75640E6702}"/>
              </a:ext>
            </a:extLst>
          </p:cNvPr>
          <p:cNvSpPr txBox="1"/>
          <p:nvPr/>
        </p:nvSpPr>
        <p:spPr>
          <a:xfrm>
            <a:off x="672980" y="4661983"/>
            <a:ext cx="30810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</a:rPr>
              <a:t>Propõe o diferimento nas operações com energia elétrica, inclui a substituição tributária na hipótese de liquidação no MCP, e altera a regra de base de cálculo nas operações com partes relacionadas. </a:t>
            </a:r>
          </a:p>
          <a:p>
            <a:pPr algn="ctr"/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</a:rPr>
              <a:t>(Sen. Weverton)</a:t>
            </a:r>
          </a:p>
        </p:txBody>
      </p:sp>
      <p:sp>
        <p:nvSpPr>
          <p:cNvPr id="2078" name="CaixaDeTexto 2077">
            <a:extLst>
              <a:ext uri="{FF2B5EF4-FFF2-40B4-BE49-F238E27FC236}">
                <a16:creationId xmlns:a16="http://schemas.microsoft.com/office/drawing/2014/main" id="{669C163C-DDCC-FD01-7FA6-66C2199329BC}"/>
              </a:ext>
            </a:extLst>
          </p:cNvPr>
          <p:cNvSpPr txBox="1"/>
          <p:nvPr/>
        </p:nvSpPr>
        <p:spPr>
          <a:xfrm>
            <a:off x="4573174" y="4661983"/>
            <a:ext cx="30810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Altera as regras na Zona de Processamento de Exportação (ZPE).</a:t>
            </a:r>
          </a:p>
          <a:p>
            <a:pPr algn="ctr"/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</a:rPr>
              <a:t>(Sen. Weverton)</a:t>
            </a:r>
          </a:p>
        </p:txBody>
      </p:sp>
      <p:sp>
        <p:nvSpPr>
          <p:cNvPr id="2079" name="CaixaDeTexto 2078">
            <a:extLst>
              <a:ext uri="{FF2B5EF4-FFF2-40B4-BE49-F238E27FC236}">
                <a16:creationId xmlns:a16="http://schemas.microsoft.com/office/drawing/2014/main" id="{963E44E3-F4A5-957A-6292-540856DD9E7F}"/>
              </a:ext>
            </a:extLst>
          </p:cNvPr>
          <p:cNvSpPr txBox="1"/>
          <p:nvPr/>
        </p:nvSpPr>
        <p:spPr>
          <a:xfrm>
            <a:off x="8458980" y="4661983"/>
            <a:ext cx="30810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</a:rPr>
              <a:t>Incluir mecanismo para garantir tratamento diferenciado a cadeia de produção do Hidrogênio Verde e derivados.</a:t>
            </a:r>
          </a:p>
          <a:p>
            <a:pPr algn="ctr"/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</a:rPr>
              <a:t>(Sen. Weverton)</a:t>
            </a:r>
          </a:p>
          <a:p>
            <a:pPr algn="ctr"/>
            <a:endParaRPr lang="pt-BR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0D2AA1-DB4C-C522-03DE-DC17968CDF4E}"/>
              </a:ext>
            </a:extLst>
          </p:cNvPr>
          <p:cNvSpPr txBox="1"/>
          <p:nvPr/>
        </p:nvSpPr>
        <p:spPr>
          <a:xfrm>
            <a:off x="4555490" y="1775327"/>
            <a:ext cx="30810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</a:rPr>
              <a:t>Propõe o diferimento nas operações com energia elétrica, inclui a substituição tributária na hipótese de liquidação no MCP, e altera a regra de base de cálculo nas operações com partes relacionadas. </a:t>
            </a:r>
          </a:p>
          <a:p>
            <a:pPr algn="ctr"/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</a:rPr>
              <a:t>(Sen. Weverton)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590923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56A0F76E-BF11-7E4E-B23B-0549D8DC9682}"/>
              </a:ext>
            </a:extLst>
          </p:cNvPr>
          <p:cNvSpPr/>
          <p:nvPr/>
        </p:nvSpPr>
        <p:spPr>
          <a:xfrm>
            <a:off x="0" y="-1"/>
            <a:ext cx="6210249" cy="6858350"/>
          </a:xfrm>
          <a:custGeom>
            <a:avLst/>
            <a:gdLst>
              <a:gd name="connsiteX0" fmla="*/ 0 w 6210249"/>
              <a:gd name="connsiteY0" fmla="*/ 0 h 6858350"/>
              <a:gd name="connsiteX1" fmla="*/ 3880629 w 6210249"/>
              <a:gd name="connsiteY1" fmla="*/ 0 h 6858350"/>
              <a:gd name="connsiteX2" fmla="*/ 5913886 w 6210249"/>
              <a:gd name="connsiteY2" fmla="*/ 2272657 h 6858350"/>
              <a:gd name="connsiteX3" fmla="*/ 5971479 w 6210249"/>
              <a:gd name="connsiteY3" fmla="*/ 3687855 h 6858350"/>
              <a:gd name="connsiteX4" fmla="*/ 3759704 w 6210249"/>
              <a:gd name="connsiteY4" fmla="*/ 6858350 h 6858350"/>
              <a:gd name="connsiteX5" fmla="*/ 0 w 6210249"/>
              <a:gd name="connsiteY5" fmla="*/ 6858350 h 685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0249" h="6858350">
                <a:moveTo>
                  <a:pt x="0" y="0"/>
                </a:moveTo>
                <a:lnTo>
                  <a:pt x="3880629" y="0"/>
                </a:lnTo>
                <a:lnTo>
                  <a:pt x="5913886" y="2272657"/>
                </a:lnTo>
                <a:cubicBezTo>
                  <a:pt x="6226975" y="2618357"/>
                  <a:pt x="6359305" y="3131587"/>
                  <a:pt x="5971479" y="3687855"/>
                </a:cubicBezTo>
                <a:cubicBezTo>
                  <a:pt x="5937539" y="3736490"/>
                  <a:pt x="4771259" y="5408303"/>
                  <a:pt x="3759704" y="6858350"/>
                </a:cubicBezTo>
                <a:lnTo>
                  <a:pt x="0" y="6858350"/>
                </a:lnTo>
                <a:close/>
              </a:path>
            </a:pathLst>
          </a:custGeom>
          <a:blipFill>
            <a:blip r:embed="rId5">
              <a:alphaModFix amt="82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817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 l="-60014"/>
            </a:stretch>
          </a:blip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pt-BR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C7BB8382-682F-3E94-ECFD-679BE2D567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97943" y="0"/>
            <a:ext cx="2377160" cy="6858000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F02CEB91-D4A9-0A25-0BBB-59D2591A5F8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658" t="3822"/>
          <a:stretch/>
        </p:blipFill>
        <p:spPr>
          <a:xfrm>
            <a:off x="0" y="0"/>
            <a:ext cx="3497393" cy="5300662"/>
          </a:xfrm>
          <a:prstGeom prst="rect">
            <a:avLst/>
          </a:prstGeom>
        </p:spPr>
      </p:pic>
      <p:pic>
        <p:nvPicPr>
          <p:cNvPr id="2" name="Gráfico 5">
            <a:extLst>
              <a:ext uri="{FF2B5EF4-FFF2-40B4-BE49-F238E27FC236}">
                <a16:creationId xmlns:a16="http://schemas.microsoft.com/office/drawing/2014/main" id="{A470EED9-613C-9276-8EBD-675B3918F45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" b="53"/>
          <a:stretch/>
        </p:blipFill>
        <p:spPr>
          <a:xfrm>
            <a:off x="8973046" y="5513051"/>
            <a:ext cx="2773648" cy="1026702"/>
          </a:xfrm>
          <a:prstGeom prst="rect">
            <a:avLst/>
          </a:prstGeom>
        </p:spPr>
      </p:pic>
      <p:pic>
        <p:nvPicPr>
          <p:cNvPr id="1026" name="Picture 2" descr="ABEEOlica – World Hydrogen Summit 2025">
            <a:extLst>
              <a:ext uri="{FF2B5EF4-FFF2-40B4-BE49-F238E27FC236}">
                <a16:creationId xmlns:a16="http://schemas.microsoft.com/office/drawing/2014/main" id="{8B68913B-8422-C4E3-6D5C-BAA9F9C07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103" y="5550408"/>
            <a:ext cx="2625112" cy="95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FE38C03-7F96-D2CB-AFE1-E9E2694DBB86}"/>
              </a:ext>
            </a:extLst>
          </p:cNvPr>
          <p:cNvSpPr txBox="1"/>
          <p:nvPr/>
        </p:nvSpPr>
        <p:spPr>
          <a:xfrm>
            <a:off x="6987659" y="2650331"/>
            <a:ext cx="4025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OBRIGADA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510612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6AEFBC4-8960-2A0B-784F-A12F79BE0684}"/>
              </a:ext>
            </a:extLst>
          </p:cNvPr>
          <p:cNvCxnSpPr>
            <a:cxnSpLocks/>
          </p:cNvCxnSpPr>
          <p:nvPr/>
        </p:nvCxnSpPr>
        <p:spPr>
          <a:xfrm>
            <a:off x="224287" y="694797"/>
            <a:ext cx="3736878" cy="0"/>
          </a:xfrm>
          <a:prstGeom prst="line">
            <a:avLst/>
          </a:prstGeom>
          <a:ln w="28575">
            <a:solidFill>
              <a:srgbClr val="2FC2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514859A8-2420-6502-D264-21DDCB3E69F3}"/>
              </a:ext>
            </a:extLst>
          </p:cNvPr>
          <p:cNvSpPr txBox="1">
            <a:spLocks/>
          </p:cNvSpPr>
          <p:nvPr/>
        </p:nvSpPr>
        <p:spPr>
          <a:xfrm>
            <a:off x="224287" y="203274"/>
            <a:ext cx="10234562" cy="4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t-BR" sz="2600" u="none" kern="1200" dirty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sz="2200" b="1" dirty="0">
                <a:solidFill>
                  <a:schemeClr val="tx1"/>
                </a:solidFill>
              </a:rPr>
              <a:t>CARACTERÍSTICAS DO SETOR DE ENERGIA ELÉTRICA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5A658271-2CC0-36BC-2291-03E2C3E1742D}"/>
              </a:ext>
            </a:extLst>
          </p:cNvPr>
          <p:cNvGrpSpPr/>
          <p:nvPr/>
        </p:nvGrpSpPr>
        <p:grpSpPr>
          <a:xfrm>
            <a:off x="1135199" y="984831"/>
            <a:ext cx="720079" cy="639050"/>
            <a:chOff x="1135199" y="1442040"/>
            <a:chExt cx="720079" cy="639050"/>
          </a:xfrm>
        </p:grpSpPr>
        <p:sp>
          <p:nvSpPr>
            <p:cNvPr id="13" name="Retângulo: Cantos Diagonais Arredondados 12">
              <a:extLst>
                <a:ext uri="{FF2B5EF4-FFF2-40B4-BE49-F238E27FC236}">
                  <a16:creationId xmlns:a16="http://schemas.microsoft.com/office/drawing/2014/main" id="{C015B36D-ABA5-403B-C4C5-ECDFD131CB24}"/>
                </a:ext>
              </a:extLst>
            </p:cNvPr>
            <p:cNvSpPr/>
            <p:nvPr/>
          </p:nvSpPr>
          <p:spPr>
            <a:xfrm>
              <a:off x="1135199" y="1442040"/>
              <a:ext cx="720079" cy="639050"/>
            </a:xfrm>
            <a:prstGeom prst="round2DiagRect">
              <a:avLst>
                <a:gd name="adj1" fmla="val 15484"/>
                <a:gd name="adj2" fmla="val 0"/>
              </a:avLst>
            </a:prstGeom>
            <a:solidFill>
              <a:srgbClr val="8AC640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13267" tIns="113267" rIns="113267" bIns="113267" numCol="1" spcCol="127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pic>
          <p:nvPicPr>
            <p:cNvPr id="4" name="Gráfico 3" descr="Energia renovável estrutura de tópicos">
              <a:extLst>
                <a:ext uri="{FF2B5EF4-FFF2-40B4-BE49-F238E27FC236}">
                  <a16:creationId xmlns:a16="http://schemas.microsoft.com/office/drawing/2014/main" id="{BDC59D96-3628-7E75-453E-27FF78BC8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02457" y="1442040"/>
              <a:ext cx="585561" cy="585561"/>
            </a:xfrm>
            <a:prstGeom prst="rect">
              <a:avLst/>
            </a:prstGeom>
          </p:spPr>
        </p:pic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72EE6372-8A21-E30E-1F7A-094FEF7655C2}"/>
              </a:ext>
            </a:extLst>
          </p:cNvPr>
          <p:cNvSpPr txBox="1"/>
          <p:nvPr/>
        </p:nvSpPr>
        <p:spPr>
          <a:xfrm>
            <a:off x="2301381" y="3926359"/>
            <a:ext cx="8075996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 sz="1400" kern="1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defRPr sz="1400" kern="1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2pPr>
          </a:lstStyle>
          <a:p>
            <a:pPr marL="0" indent="0">
              <a:buNone/>
            </a:pPr>
            <a:r>
              <a:rPr lang="pt-BR" dirty="0"/>
              <a:t>Isso porque, apesar do caráter bilateral das operações no ACL, o sistema elétrico brasileiro é interligado e dinâmico, a g</a:t>
            </a:r>
            <a:r>
              <a:rPr lang="pt-BR" dirty="0">
                <a:solidFill>
                  <a:schemeClr val="tx1"/>
                </a:solidFill>
              </a:rPr>
              <a:t>eração e consumo da energia elétrica ocorrem de forma imediata, </a:t>
            </a:r>
            <a:r>
              <a:rPr lang="pt-BR" b="1" dirty="0">
                <a:solidFill>
                  <a:srgbClr val="1D49A2"/>
                </a:solidFill>
              </a:rPr>
              <a:t>sem sincronia entre os fluxos físico e jurídico financeiro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0EEAE0F-9081-815A-417E-4C11EBD078B5}"/>
              </a:ext>
            </a:extLst>
          </p:cNvPr>
          <p:cNvSpPr txBox="1"/>
          <p:nvPr/>
        </p:nvSpPr>
        <p:spPr>
          <a:xfrm>
            <a:off x="2301381" y="2962466"/>
            <a:ext cx="8075996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 sz="1400" kern="1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defRPr sz="1400" kern="1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2pPr>
          </a:lstStyle>
          <a:p>
            <a:pPr marL="0" indent="0">
              <a:buNone/>
            </a:pPr>
            <a:r>
              <a:rPr lang="pt-BR" dirty="0"/>
              <a:t>Os contratos são registrados em um </a:t>
            </a:r>
            <a:r>
              <a:rPr lang="pt-BR" dirty="0">
                <a:solidFill>
                  <a:schemeClr val="tx1"/>
                </a:solidFill>
              </a:rPr>
              <a:t>ambiente de liquidação multilateral, </a:t>
            </a:r>
            <a:r>
              <a:rPr lang="pt-BR" dirty="0"/>
              <a:t>a Câmara de Comercialização de Energia Elétrica (CCEE), </a:t>
            </a:r>
            <a:r>
              <a:rPr lang="pt-BR" b="1" dirty="0">
                <a:solidFill>
                  <a:srgbClr val="1D49A2"/>
                </a:solidFill>
              </a:rPr>
              <a:t>responsável pela contabilização e liquidação financeira das transações.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2B1DAC4C-42F7-1A81-F71D-00F0B645A6A3}"/>
              </a:ext>
            </a:extLst>
          </p:cNvPr>
          <p:cNvGrpSpPr/>
          <p:nvPr/>
        </p:nvGrpSpPr>
        <p:grpSpPr>
          <a:xfrm>
            <a:off x="1135199" y="2966107"/>
            <a:ext cx="720079" cy="639050"/>
            <a:chOff x="1135199" y="3285831"/>
            <a:chExt cx="720079" cy="639050"/>
          </a:xfrm>
        </p:grpSpPr>
        <p:sp>
          <p:nvSpPr>
            <p:cNvPr id="9" name="Retângulo: Cantos Diagonais Arredondados 8">
              <a:extLst>
                <a:ext uri="{FF2B5EF4-FFF2-40B4-BE49-F238E27FC236}">
                  <a16:creationId xmlns:a16="http://schemas.microsoft.com/office/drawing/2014/main" id="{C847660B-FEF2-2908-3FAE-D9E6ABA26A3B}"/>
                </a:ext>
              </a:extLst>
            </p:cNvPr>
            <p:cNvSpPr/>
            <p:nvPr/>
          </p:nvSpPr>
          <p:spPr>
            <a:xfrm>
              <a:off x="1135199" y="3285831"/>
              <a:ext cx="720079" cy="639050"/>
            </a:xfrm>
            <a:prstGeom prst="round2DiagRect">
              <a:avLst>
                <a:gd name="adj1" fmla="val 15484"/>
                <a:gd name="adj2" fmla="val 0"/>
              </a:avLst>
            </a:prstGeom>
            <a:solidFill>
              <a:srgbClr val="8AC640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13267" tIns="113267" rIns="113267" bIns="113267" numCol="1" spcCol="127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pic>
          <p:nvPicPr>
            <p:cNvPr id="15" name="Gráfico 14" descr="Energia renovável estrutura de tópicos">
              <a:extLst>
                <a:ext uri="{FF2B5EF4-FFF2-40B4-BE49-F238E27FC236}">
                  <a16:creationId xmlns:a16="http://schemas.microsoft.com/office/drawing/2014/main" id="{429A668F-F5BB-71CF-0B6D-CF904A427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02457" y="3285831"/>
              <a:ext cx="585561" cy="585561"/>
            </a:xfrm>
            <a:prstGeom prst="rect">
              <a:avLst/>
            </a:prstGeom>
          </p:spPr>
        </p:pic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B83EE59-6DC8-FD51-A193-0F07E87AF2E7}"/>
              </a:ext>
            </a:extLst>
          </p:cNvPr>
          <p:cNvSpPr txBox="1"/>
          <p:nvPr/>
        </p:nvSpPr>
        <p:spPr>
          <a:xfrm>
            <a:off x="2301381" y="1067053"/>
            <a:ext cx="8075996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 sz="1400" kern="1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defRPr sz="1400" kern="1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2pPr>
          </a:lstStyle>
          <a:p>
            <a:pPr marL="0" indent="0" algn="l">
              <a:buNone/>
            </a:pPr>
            <a:r>
              <a:rPr lang="pt-BR" dirty="0">
                <a:solidFill>
                  <a:schemeClr val="tx1"/>
                </a:solidFill>
              </a:rPr>
              <a:t>A cadeia de produção e comercialização de energia é </a:t>
            </a:r>
            <a:r>
              <a:rPr lang="pt-BR" b="1" dirty="0">
                <a:solidFill>
                  <a:srgbClr val="1D49A2"/>
                </a:solidFill>
              </a:rPr>
              <a:t>complexa</a:t>
            </a:r>
            <a:r>
              <a:rPr lang="pt-BR" dirty="0">
                <a:solidFill>
                  <a:schemeClr val="tx1"/>
                </a:solidFill>
              </a:rPr>
              <a:t>, envolvendo agentes de geração, transmissão, distribuição e comercialização, para atender diferentes modelos de mercado com consumidores cativos e livres.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D35C8403-09FA-5AF5-CC83-76ECA38977BF}"/>
              </a:ext>
            </a:extLst>
          </p:cNvPr>
          <p:cNvGrpSpPr/>
          <p:nvPr/>
        </p:nvGrpSpPr>
        <p:grpSpPr>
          <a:xfrm>
            <a:off x="1135199" y="3956745"/>
            <a:ext cx="720079" cy="639050"/>
            <a:chOff x="1135199" y="4301786"/>
            <a:chExt cx="720079" cy="639050"/>
          </a:xfrm>
        </p:grpSpPr>
        <p:sp>
          <p:nvSpPr>
            <p:cNvPr id="29" name="Retângulo: Cantos Diagonais Arredondados 28">
              <a:extLst>
                <a:ext uri="{FF2B5EF4-FFF2-40B4-BE49-F238E27FC236}">
                  <a16:creationId xmlns:a16="http://schemas.microsoft.com/office/drawing/2014/main" id="{8CEADA42-A9FC-9543-E514-AEAD7434E8E6}"/>
                </a:ext>
              </a:extLst>
            </p:cNvPr>
            <p:cNvSpPr/>
            <p:nvPr/>
          </p:nvSpPr>
          <p:spPr>
            <a:xfrm>
              <a:off x="1135199" y="4301786"/>
              <a:ext cx="720079" cy="639050"/>
            </a:xfrm>
            <a:prstGeom prst="round2DiagRect">
              <a:avLst>
                <a:gd name="adj1" fmla="val 15484"/>
                <a:gd name="adj2" fmla="val 0"/>
              </a:avLst>
            </a:prstGeom>
            <a:solidFill>
              <a:srgbClr val="8AC640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13267" tIns="113267" rIns="113267" bIns="113267" numCol="1" spcCol="127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pic>
          <p:nvPicPr>
            <p:cNvPr id="30" name="Gráfico 29" descr="Energia renovável estrutura de tópicos">
              <a:extLst>
                <a:ext uri="{FF2B5EF4-FFF2-40B4-BE49-F238E27FC236}">
                  <a16:creationId xmlns:a16="http://schemas.microsoft.com/office/drawing/2014/main" id="{43F2573F-30A1-E866-FB55-AF9FB93D3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02457" y="4301786"/>
              <a:ext cx="585561" cy="585561"/>
            </a:xfrm>
            <a:prstGeom prst="rect">
              <a:avLst/>
            </a:prstGeom>
          </p:spPr>
        </p:pic>
      </p:grp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AD446A86-76C9-E0A2-5A6F-AE248192277B}"/>
              </a:ext>
            </a:extLst>
          </p:cNvPr>
          <p:cNvSpPr txBox="1"/>
          <p:nvPr/>
        </p:nvSpPr>
        <p:spPr>
          <a:xfrm>
            <a:off x="2301381" y="2079550"/>
            <a:ext cx="807599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 sz="1400" kern="1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defRPr sz="1400" kern="1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2pPr>
          </a:lstStyle>
          <a:p>
            <a:pPr marL="0" indent="0">
              <a:buNone/>
            </a:pPr>
            <a:r>
              <a:rPr lang="pt-BR" dirty="0"/>
              <a:t>A etapa da comercialização compreende </a:t>
            </a:r>
            <a:r>
              <a:rPr lang="pt-BR" b="1" dirty="0">
                <a:solidFill>
                  <a:srgbClr val="1D49A2"/>
                </a:solidFill>
              </a:rPr>
              <a:t>várias transações multilaterais </a:t>
            </a:r>
            <a:r>
              <a:rPr lang="pt-BR" dirty="0"/>
              <a:t>que são realizadas por meio de contratos de compra e venda entre os </a:t>
            </a:r>
            <a:r>
              <a:rPr lang="pt-BR" i="1" dirty="0"/>
              <a:t>players</a:t>
            </a:r>
            <a:r>
              <a:rPr lang="pt-BR" dirty="0"/>
              <a:t> do setor.</a:t>
            </a:r>
            <a:endParaRPr lang="pt-BR" dirty="0">
              <a:solidFill>
                <a:schemeClr val="tx1"/>
              </a:solidFill>
            </a:endParaRP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999B799F-F6E4-316F-1F5C-A425F72FA510}"/>
              </a:ext>
            </a:extLst>
          </p:cNvPr>
          <p:cNvGrpSpPr/>
          <p:nvPr/>
        </p:nvGrpSpPr>
        <p:grpSpPr>
          <a:xfrm>
            <a:off x="1135199" y="1975469"/>
            <a:ext cx="720079" cy="639050"/>
            <a:chOff x="1135199" y="2363935"/>
            <a:chExt cx="720079" cy="639050"/>
          </a:xfrm>
        </p:grpSpPr>
        <p:sp>
          <p:nvSpPr>
            <p:cNvPr id="35" name="Retângulo: Cantos Diagonais Arredondados 34">
              <a:extLst>
                <a:ext uri="{FF2B5EF4-FFF2-40B4-BE49-F238E27FC236}">
                  <a16:creationId xmlns:a16="http://schemas.microsoft.com/office/drawing/2014/main" id="{00FCD09D-C50E-239A-8C4C-BA9104FDC8A4}"/>
                </a:ext>
              </a:extLst>
            </p:cNvPr>
            <p:cNvSpPr>
              <a:spLocks/>
            </p:cNvSpPr>
            <p:nvPr/>
          </p:nvSpPr>
          <p:spPr>
            <a:xfrm>
              <a:off x="1135199" y="2363935"/>
              <a:ext cx="720079" cy="639050"/>
            </a:xfrm>
            <a:prstGeom prst="round2DiagRect">
              <a:avLst>
                <a:gd name="adj1" fmla="val 15484"/>
                <a:gd name="adj2" fmla="val 0"/>
              </a:avLst>
            </a:prstGeom>
            <a:solidFill>
              <a:srgbClr val="8AC640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13267" tIns="113267" rIns="113267" bIns="113267" numCol="1" spcCol="127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pic>
          <p:nvPicPr>
            <p:cNvPr id="36" name="Gráfico 35" descr="Energia renovável estrutura de tópicos">
              <a:extLst>
                <a:ext uri="{FF2B5EF4-FFF2-40B4-BE49-F238E27FC236}">
                  <a16:creationId xmlns:a16="http://schemas.microsoft.com/office/drawing/2014/main" id="{CA39040B-CC78-A3A5-9B7C-DB6AD0495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02457" y="2363935"/>
              <a:ext cx="585561" cy="585561"/>
            </a:xfrm>
            <a:prstGeom prst="rect">
              <a:avLst/>
            </a:prstGeom>
          </p:spPr>
        </p:pic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A95B56D4-892A-B079-35E6-BA671EDD388E}"/>
              </a:ext>
            </a:extLst>
          </p:cNvPr>
          <p:cNvGrpSpPr/>
          <p:nvPr/>
        </p:nvGrpSpPr>
        <p:grpSpPr>
          <a:xfrm>
            <a:off x="1135199" y="4947384"/>
            <a:ext cx="720079" cy="639050"/>
            <a:chOff x="1135199" y="5404593"/>
            <a:chExt cx="720079" cy="639050"/>
          </a:xfrm>
        </p:grpSpPr>
        <p:sp>
          <p:nvSpPr>
            <p:cNvPr id="37" name="Retângulo: Cantos Diagonais Arredondados 36">
              <a:extLst>
                <a:ext uri="{FF2B5EF4-FFF2-40B4-BE49-F238E27FC236}">
                  <a16:creationId xmlns:a16="http://schemas.microsoft.com/office/drawing/2014/main" id="{04465888-8F16-C785-7FAA-317B00BA5A36}"/>
                </a:ext>
              </a:extLst>
            </p:cNvPr>
            <p:cNvSpPr/>
            <p:nvPr/>
          </p:nvSpPr>
          <p:spPr>
            <a:xfrm>
              <a:off x="1135199" y="5404593"/>
              <a:ext cx="720079" cy="639050"/>
            </a:xfrm>
            <a:prstGeom prst="round2DiagRect">
              <a:avLst>
                <a:gd name="adj1" fmla="val 15484"/>
                <a:gd name="adj2" fmla="val 0"/>
              </a:avLst>
            </a:prstGeom>
            <a:solidFill>
              <a:srgbClr val="8AC640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13267" tIns="113267" rIns="113267" bIns="113267" numCol="1" spcCol="127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pic>
          <p:nvPicPr>
            <p:cNvPr id="38" name="Gráfico 37" descr="Energia renovável estrutura de tópicos">
              <a:extLst>
                <a:ext uri="{FF2B5EF4-FFF2-40B4-BE49-F238E27FC236}">
                  <a16:creationId xmlns:a16="http://schemas.microsoft.com/office/drawing/2014/main" id="{C9CB9A02-1A6B-8DD2-CCA3-16FE89707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02457" y="5404593"/>
              <a:ext cx="585561" cy="585561"/>
            </a:xfrm>
            <a:prstGeom prst="rect">
              <a:avLst/>
            </a:prstGeom>
          </p:spPr>
        </p:pic>
      </p:grp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D02830BA-121A-E996-4961-7863E0BF5F78}"/>
              </a:ext>
            </a:extLst>
          </p:cNvPr>
          <p:cNvSpPr txBox="1"/>
          <p:nvPr/>
        </p:nvSpPr>
        <p:spPr>
          <a:xfrm>
            <a:off x="2301381" y="4981339"/>
            <a:ext cx="8075996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 sz="1400" kern="1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defRPr sz="1400" kern="1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2pPr>
          </a:lstStyle>
          <a:p>
            <a:pPr marL="0" indent="0">
              <a:buNone/>
            </a:pPr>
            <a:r>
              <a:rPr lang="pt-BR" dirty="0"/>
              <a:t>A assincronia tem </a:t>
            </a:r>
            <a:r>
              <a:rPr lang="pt-BR" dirty="0">
                <a:solidFill>
                  <a:schemeClr val="tx1"/>
                </a:solidFill>
              </a:rPr>
              <a:t>como consequência </a:t>
            </a:r>
            <a:r>
              <a:rPr lang="pt-BR" dirty="0"/>
              <a:t>cenários em que o consumo real de energia difere da quantidade contratada. Para resolver essa discrepância, a CCEE realiza um processo de </a:t>
            </a:r>
            <a:r>
              <a:rPr lang="pt-BR" b="1" dirty="0">
                <a:solidFill>
                  <a:srgbClr val="1D49A2"/>
                </a:solidFill>
              </a:rPr>
              <a:t>liquidação multilateral</a:t>
            </a:r>
            <a:r>
              <a:rPr lang="pt-BR" dirty="0"/>
              <a:t>.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0C45E98D-F379-89AA-F0A4-B3D7CA985F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91003" y="0"/>
            <a:ext cx="674681" cy="468000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8415559-25D1-1C5E-86A7-FB55EA8D989E}"/>
              </a:ext>
            </a:extLst>
          </p:cNvPr>
          <p:cNvGrpSpPr/>
          <p:nvPr/>
        </p:nvGrpSpPr>
        <p:grpSpPr>
          <a:xfrm>
            <a:off x="1135199" y="5974440"/>
            <a:ext cx="720079" cy="639050"/>
            <a:chOff x="1135199" y="5404593"/>
            <a:chExt cx="720079" cy="639050"/>
          </a:xfrm>
        </p:grpSpPr>
        <p:sp>
          <p:nvSpPr>
            <p:cNvPr id="14" name="Retângulo: Cantos Diagonais Arredondados 13">
              <a:extLst>
                <a:ext uri="{FF2B5EF4-FFF2-40B4-BE49-F238E27FC236}">
                  <a16:creationId xmlns:a16="http://schemas.microsoft.com/office/drawing/2014/main" id="{5F8B3062-8A53-7B4B-0A9B-1D663DF007FF}"/>
                </a:ext>
              </a:extLst>
            </p:cNvPr>
            <p:cNvSpPr/>
            <p:nvPr/>
          </p:nvSpPr>
          <p:spPr>
            <a:xfrm>
              <a:off x="1135199" y="5404593"/>
              <a:ext cx="720079" cy="639050"/>
            </a:xfrm>
            <a:prstGeom prst="round2DiagRect">
              <a:avLst>
                <a:gd name="adj1" fmla="val 15484"/>
                <a:gd name="adj2" fmla="val 0"/>
              </a:avLst>
            </a:prstGeom>
            <a:solidFill>
              <a:srgbClr val="8AC640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13267" tIns="113267" rIns="113267" bIns="113267" numCol="1" spcCol="127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pic>
          <p:nvPicPr>
            <p:cNvPr id="18" name="Gráfico 17" descr="Energia renovável estrutura de tópicos">
              <a:extLst>
                <a:ext uri="{FF2B5EF4-FFF2-40B4-BE49-F238E27FC236}">
                  <a16:creationId xmlns:a16="http://schemas.microsoft.com/office/drawing/2014/main" id="{E35D3215-F25A-D5F1-0F57-42B5C57AF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02457" y="5404593"/>
              <a:ext cx="585561" cy="585561"/>
            </a:xfrm>
            <a:prstGeom prst="rect">
              <a:avLst/>
            </a:prstGeom>
          </p:spPr>
        </p:pic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BEF39B9-FB01-8031-7C5B-014438120A0B}"/>
              </a:ext>
            </a:extLst>
          </p:cNvPr>
          <p:cNvSpPr txBox="1"/>
          <p:nvPr/>
        </p:nvSpPr>
        <p:spPr>
          <a:xfrm>
            <a:off x="2301381" y="6078521"/>
            <a:ext cx="807599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 sz="1400" kern="1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defRPr sz="1400" kern="1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2pPr>
          </a:lstStyle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Há um elevado giro nas etapas intermediárias (diversas transações de compra e venda de fluxo financeiro) </a:t>
            </a:r>
            <a:r>
              <a:rPr lang="pt-BR" b="1" dirty="0">
                <a:solidFill>
                  <a:schemeClr val="tx1"/>
                </a:solidFill>
              </a:rPr>
              <a:t>- </a:t>
            </a:r>
            <a:r>
              <a:rPr lang="pt-BR" b="1" dirty="0">
                <a:solidFill>
                  <a:srgbClr val="1D49A2"/>
                </a:solidFill>
              </a:rPr>
              <a:t>equiparável com operações em bolsa de valores</a:t>
            </a:r>
            <a:r>
              <a:rPr lang="pt-BR" b="1" dirty="0">
                <a:solidFill>
                  <a:schemeClr val="tx1"/>
                </a:solidFill>
              </a:rPr>
              <a:t>. 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047286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6AEFBC4-8960-2A0B-784F-A12F79BE0684}"/>
              </a:ext>
            </a:extLst>
          </p:cNvPr>
          <p:cNvCxnSpPr>
            <a:cxnSpLocks/>
          </p:cNvCxnSpPr>
          <p:nvPr/>
        </p:nvCxnSpPr>
        <p:spPr>
          <a:xfrm>
            <a:off x="224287" y="694797"/>
            <a:ext cx="3736878" cy="0"/>
          </a:xfrm>
          <a:prstGeom prst="line">
            <a:avLst/>
          </a:prstGeom>
          <a:ln w="28575">
            <a:solidFill>
              <a:srgbClr val="2FC2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514859A8-2420-6502-D264-21DDCB3E69F3}"/>
              </a:ext>
            </a:extLst>
          </p:cNvPr>
          <p:cNvSpPr txBox="1">
            <a:spLocks/>
          </p:cNvSpPr>
          <p:nvPr/>
        </p:nvSpPr>
        <p:spPr>
          <a:xfrm>
            <a:off x="224287" y="203274"/>
            <a:ext cx="10234562" cy="4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t-BR" sz="2600" u="none" kern="1200" dirty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sz="2200" b="1" dirty="0">
                <a:solidFill>
                  <a:schemeClr val="tx1"/>
                </a:solidFill>
              </a:rPr>
              <a:t>CARACTERÍSTICAS DO SETOR DE ENERGIA ELÉTRICA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2EE6372-8A21-E30E-1F7A-094FEF7655C2}"/>
              </a:ext>
            </a:extLst>
          </p:cNvPr>
          <p:cNvSpPr txBox="1"/>
          <p:nvPr/>
        </p:nvSpPr>
        <p:spPr>
          <a:xfrm>
            <a:off x="2382853" y="1966521"/>
            <a:ext cx="8075996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 sz="1400" kern="1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defRPr sz="1400" kern="1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2pPr>
          </a:lstStyle>
          <a:p>
            <a:pPr marL="0" indent="0">
              <a:buNone/>
            </a:pPr>
            <a:r>
              <a:rPr lang="pt-BR" dirty="0"/>
              <a:t>Somente por ocasião do </a:t>
            </a:r>
            <a:r>
              <a:rPr lang="pt-BR" b="1" dirty="0">
                <a:solidFill>
                  <a:srgbClr val="1D49A2"/>
                </a:solidFill>
              </a:rPr>
              <a:t>consumo</a:t>
            </a:r>
            <a:r>
              <a:rPr lang="pt-BR" dirty="0"/>
              <a:t> é possível identificar o efetivo </a:t>
            </a:r>
            <a:r>
              <a:rPr lang="pt-BR" b="1" dirty="0">
                <a:solidFill>
                  <a:srgbClr val="1D49A2"/>
                </a:solidFill>
              </a:rPr>
              <a:t>destinatário</a:t>
            </a:r>
            <a:r>
              <a:rPr lang="pt-BR" dirty="0"/>
              <a:t> e, consequentemente, os </a:t>
            </a:r>
            <a:r>
              <a:rPr lang="pt-BR" b="1" dirty="0">
                <a:solidFill>
                  <a:srgbClr val="1D49A2"/>
                </a:solidFill>
              </a:rPr>
              <a:t>sujeitos ativos </a:t>
            </a:r>
            <a:r>
              <a:rPr lang="pt-BR" dirty="0"/>
              <a:t>(estados e municípios). Esse aspecto é ainda mais relevante no cenário de liquidação no MCP.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0EEAE0F-9081-815A-417E-4C11EBD078B5}"/>
              </a:ext>
            </a:extLst>
          </p:cNvPr>
          <p:cNvSpPr txBox="1"/>
          <p:nvPr/>
        </p:nvSpPr>
        <p:spPr>
          <a:xfrm>
            <a:off x="2382853" y="1088476"/>
            <a:ext cx="807599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 sz="1400" kern="1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defRPr sz="1400" kern="1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2pPr>
          </a:lstStyle>
          <a:p>
            <a:pPr marL="0" indent="0">
              <a:buNone/>
            </a:pPr>
            <a:r>
              <a:rPr lang="pt-BR" dirty="0"/>
              <a:t>As operações de comercialização, embora sejam </a:t>
            </a:r>
            <a:r>
              <a:rPr lang="pt-BR" b="1" dirty="0">
                <a:solidFill>
                  <a:srgbClr val="1D49A2"/>
                </a:solidFill>
              </a:rPr>
              <a:t>neutras</a:t>
            </a:r>
            <a:r>
              <a:rPr lang="pt-BR" dirty="0"/>
              <a:t> sob a perspectiva tributária (não cumulatividade), são de difícil contabilização.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2B1DAC4C-42F7-1A81-F71D-00F0B645A6A3}"/>
              </a:ext>
            </a:extLst>
          </p:cNvPr>
          <p:cNvGrpSpPr/>
          <p:nvPr/>
        </p:nvGrpSpPr>
        <p:grpSpPr>
          <a:xfrm>
            <a:off x="1216671" y="975883"/>
            <a:ext cx="720079" cy="639050"/>
            <a:chOff x="1135199" y="3285831"/>
            <a:chExt cx="720079" cy="639050"/>
          </a:xfrm>
        </p:grpSpPr>
        <p:sp>
          <p:nvSpPr>
            <p:cNvPr id="9" name="Retângulo: Cantos Diagonais Arredondados 8">
              <a:extLst>
                <a:ext uri="{FF2B5EF4-FFF2-40B4-BE49-F238E27FC236}">
                  <a16:creationId xmlns:a16="http://schemas.microsoft.com/office/drawing/2014/main" id="{C847660B-FEF2-2908-3FAE-D9E6ABA26A3B}"/>
                </a:ext>
              </a:extLst>
            </p:cNvPr>
            <p:cNvSpPr/>
            <p:nvPr/>
          </p:nvSpPr>
          <p:spPr>
            <a:xfrm>
              <a:off x="1135199" y="3285831"/>
              <a:ext cx="720079" cy="639050"/>
            </a:xfrm>
            <a:prstGeom prst="round2DiagRect">
              <a:avLst>
                <a:gd name="adj1" fmla="val 15484"/>
                <a:gd name="adj2" fmla="val 0"/>
              </a:avLst>
            </a:prstGeom>
            <a:solidFill>
              <a:srgbClr val="8AC640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13267" tIns="113267" rIns="113267" bIns="113267" numCol="1" spcCol="127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pic>
          <p:nvPicPr>
            <p:cNvPr id="15" name="Gráfico 14" descr="Energia renovável estrutura de tópicos">
              <a:extLst>
                <a:ext uri="{FF2B5EF4-FFF2-40B4-BE49-F238E27FC236}">
                  <a16:creationId xmlns:a16="http://schemas.microsoft.com/office/drawing/2014/main" id="{429A668F-F5BB-71CF-0B6D-CF904A427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02457" y="3285831"/>
              <a:ext cx="585561" cy="585561"/>
            </a:xfrm>
            <a:prstGeom prst="rect">
              <a:avLst/>
            </a:prstGeom>
          </p:spPr>
        </p:pic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D35C8403-09FA-5AF5-CC83-76ECA38977BF}"/>
              </a:ext>
            </a:extLst>
          </p:cNvPr>
          <p:cNvGrpSpPr/>
          <p:nvPr/>
        </p:nvGrpSpPr>
        <p:grpSpPr>
          <a:xfrm>
            <a:off x="1216671" y="1966521"/>
            <a:ext cx="720079" cy="639050"/>
            <a:chOff x="1135199" y="4301786"/>
            <a:chExt cx="720079" cy="639050"/>
          </a:xfrm>
        </p:grpSpPr>
        <p:sp>
          <p:nvSpPr>
            <p:cNvPr id="29" name="Retângulo: Cantos Diagonais Arredondados 28">
              <a:extLst>
                <a:ext uri="{FF2B5EF4-FFF2-40B4-BE49-F238E27FC236}">
                  <a16:creationId xmlns:a16="http://schemas.microsoft.com/office/drawing/2014/main" id="{8CEADA42-A9FC-9543-E514-AEAD7434E8E6}"/>
                </a:ext>
              </a:extLst>
            </p:cNvPr>
            <p:cNvSpPr/>
            <p:nvPr/>
          </p:nvSpPr>
          <p:spPr>
            <a:xfrm>
              <a:off x="1135199" y="4301786"/>
              <a:ext cx="720079" cy="639050"/>
            </a:xfrm>
            <a:prstGeom prst="round2DiagRect">
              <a:avLst>
                <a:gd name="adj1" fmla="val 15484"/>
                <a:gd name="adj2" fmla="val 0"/>
              </a:avLst>
            </a:prstGeom>
            <a:solidFill>
              <a:srgbClr val="8AC640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13267" tIns="113267" rIns="113267" bIns="113267" numCol="1" spcCol="127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pic>
          <p:nvPicPr>
            <p:cNvPr id="30" name="Gráfico 29" descr="Energia renovável estrutura de tópicos">
              <a:extLst>
                <a:ext uri="{FF2B5EF4-FFF2-40B4-BE49-F238E27FC236}">
                  <a16:creationId xmlns:a16="http://schemas.microsoft.com/office/drawing/2014/main" id="{43F2573F-30A1-E866-FB55-AF9FB93D3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02457" y="4301786"/>
              <a:ext cx="585561" cy="585561"/>
            </a:xfrm>
            <a:prstGeom prst="rect">
              <a:avLst/>
            </a:prstGeom>
          </p:spPr>
        </p:pic>
      </p:grpSp>
      <p:pic>
        <p:nvPicPr>
          <p:cNvPr id="3" name="Gráfico 2">
            <a:extLst>
              <a:ext uri="{FF2B5EF4-FFF2-40B4-BE49-F238E27FC236}">
                <a16:creationId xmlns:a16="http://schemas.microsoft.com/office/drawing/2014/main" id="{0C45E98D-F379-89AA-F0A4-B3D7CA985F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91003" y="0"/>
            <a:ext cx="674681" cy="468000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126982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6AEFBC4-8960-2A0B-784F-A12F79BE0684}"/>
              </a:ext>
            </a:extLst>
          </p:cNvPr>
          <p:cNvCxnSpPr>
            <a:cxnSpLocks/>
          </p:cNvCxnSpPr>
          <p:nvPr/>
        </p:nvCxnSpPr>
        <p:spPr>
          <a:xfrm>
            <a:off x="224287" y="694797"/>
            <a:ext cx="3736878" cy="0"/>
          </a:xfrm>
          <a:prstGeom prst="line">
            <a:avLst/>
          </a:prstGeom>
          <a:ln w="28575">
            <a:solidFill>
              <a:srgbClr val="2FC2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514859A8-2420-6502-D264-21DDCB3E69F3}"/>
              </a:ext>
            </a:extLst>
          </p:cNvPr>
          <p:cNvSpPr txBox="1">
            <a:spLocks/>
          </p:cNvSpPr>
          <p:nvPr/>
        </p:nvSpPr>
        <p:spPr>
          <a:xfrm>
            <a:off x="224287" y="203274"/>
            <a:ext cx="10234562" cy="4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t-BR" sz="2600" u="none" kern="1200" dirty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sz="2200" b="1" dirty="0">
                <a:solidFill>
                  <a:schemeClr val="tx1"/>
                </a:solidFill>
              </a:rPr>
              <a:t>TRIBUTAÇÃO ATUAL DO SETOR DE ENERGIA ELÉTRICA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CAC39D4-C33B-14E1-E831-74A4FBE42505}"/>
              </a:ext>
            </a:extLst>
          </p:cNvPr>
          <p:cNvSpPr txBox="1"/>
          <p:nvPr/>
        </p:nvSpPr>
        <p:spPr>
          <a:xfrm>
            <a:off x="6461185" y="2691227"/>
            <a:ext cx="5238839" cy="2113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Incide sobre o faturamento.</a:t>
            </a:r>
          </a:p>
          <a:p>
            <a:pPr marL="7429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Apuração mensal:</a:t>
            </a:r>
          </a:p>
          <a:p>
            <a:pPr marL="1200150" lvl="2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Regra geral, sistemática não cumulativa.</a:t>
            </a:r>
          </a:p>
          <a:p>
            <a:pPr marL="1200150" lvl="2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Regime especial de sistemática cumulativa para operações no MCP.</a:t>
            </a:r>
          </a:p>
          <a:p>
            <a:pPr marL="7429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Há transferência de créditos ao longo da cadeia, mesmo na sistemática cumulativa.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18CAD2C-9AC8-D1D2-2AB3-1DDD0A4D76F9}"/>
              </a:ext>
            </a:extLst>
          </p:cNvPr>
          <p:cNvSpPr/>
          <p:nvPr/>
        </p:nvSpPr>
        <p:spPr>
          <a:xfrm>
            <a:off x="257899" y="1873011"/>
            <a:ext cx="5581290" cy="4697905"/>
          </a:xfrm>
          <a:prstGeom prst="rect">
            <a:avLst/>
          </a:prstGeom>
          <a:noFill/>
          <a:ln w="38100">
            <a:solidFill>
              <a:srgbClr val="2FC2D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3FB06E3-D0B3-454F-5E8B-31775D869120}"/>
              </a:ext>
            </a:extLst>
          </p:cNvPr>
          <p:cNvSpPr txBox="1"/>
          <p:nvPr/>
        </p:nvSpPr>
        <p:spPr>
          <a:xfrm>
            <a:off x="353683" y="2366747"/>
            <a:ext cx="5322498" cy="439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ICMS incide somente no momento do consumo. </a:t>
            </a:r>
          </a:p>
          <a:p>
            <a:pPr marL="1200150" lvl="2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Não incidência nas operações interestaduais</a:t>
            </a:r>
          </a:p>
          <a:p>
            <a:pPr marL="1200150" lvl="2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Legislação estaduais preveem </a:t>
            </a:r>
            <a:r>
              <a:rPr lang="pt-B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diferimento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nas aquisições de energia elétrica destinadas à industrialização ou comercialização da energia</a:t>
            </a:r>
          </a:p>
          <a:p>
            <a:pPr marL="7429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As operações intermediárias, apesar de neutras (não cumulatividade), são de difícil contabilização.</a:t>
            </a:r>
          </a:p>
          <a:p>
            <a:pPr marL="7429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14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Para operações no MCP, </a:t>
            </a:r>
            <a:r>
              <a:rPr lang="pt-BR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 Convênio ICMS 15/2007 exige a emissão de nota fiscal de entrada e autoriza a cobrança de </a:t>
            </a:r>
            <a:r>
              <a:rPr lang="pt-BR" sz="1400" b="1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ICMS por parte do estado onde está localizado o estabelecimento consumidor da energia a mais</a:t>
            </a:r>
            <a:r>
              <a:rPr lang="pt-BR" sz="14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pt-BR" sz="1400" kern="1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10FB3CA8-9BA0-2DC6-327C-D4B66B80E1C6}"/>
              </a:ext>
            </a:extLst>
          </p:cNvPr>
          <p:cNvSpPr>
            <a:spLocks/>
          </p:cNvSpPr>
          <p:nvPr/>
        </p:nvSpPr>
        <p:spPr>
          <a:xfrm>
            <a:off x="190641" y="1780806"/>
            <a:ext cx="2520900" cy="453584"/>
          </a:xfrm>
          <a:prstGeom prst="roundRect">
            <a:avLst/>
          </a:prstGeom>
          <a:solidFill>
            <a:srgbClr val="1D49A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ICMS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80387084-3AB9-1D8D-67C1-1FD00F7A6FB5}"/>
              </a:ext>
            </a:extLst>
          </p:cNvPr>
          <p:cNvSpPr/>
          <p:nvPr/>
        </p:nvSpPr>
        <p:spPr>
          <a:xfrm>
            <a:off x="6381275" y="1873011"/>
            <a:ext cx="5581290" cy="4697905"/>
          </a:xfrm>
          <a:prstGeom prst="rect">
            <a:avLst/>
          </a:prstGeom>
          <a:noFill/>
          <a:ln w="38100">
            <a:solidFill>
              <a:srgbClr val="2FC2D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CABDFA91-7961-EC20-3FA2-9454FA251197}"/>
              </a:ext>
            </a:extLst>
          </p:cNvPr>
          <p:cNvSpPr>
            <a:spLocks/>
          </p:cNvSpPr>
          <p:nvPr/>
        </p:nvSpPr>
        <p:spPr>
          <a:xfrm>
            <a:off x="6286805" y="1780806"/>
            <a:ext cx="2520900" cy="453584"/>
          </a:xfrm>
          <a:prstGeom prst="roundRect">
            <a:avLst/>
          </a:prstGeom>
          <a:solidFill>
            <a:srgbClr val="1D49A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PIS/COFINS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53D03C1E-CF8A-0A91-966A-C9AD59D296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91003" y="0"/>
            <a:ext cx="674681" cy="468000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871578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6AEFBC4-8960-2A0B-784F-A12F79BE0684}"/>
              </a:ext>
            </a:extLst>
          </p:cNvPr>
          <p:cNvCxnSpPr>
            <a:cxnSpLocks/>
          </p:cNvCxnSpPr>
          <p:nvPr/>
        </p:nvCxnSpPr>
        <p:spPr>
          <a:xfrm>
            <a:off x="224287" y="937276"/>
            <a:ext cx="3736878" cy="0"/>
          </a:xfrm>
          <a:prstGeom prst="line">
            <a:avLst/>
          </a:prstGeom>
          <a:ln w="28575">
            <a:solidFill>
              <a:srgbClr val="2FC2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áfico 20">
            <a:extLst>
              <a:ext uri="{FF2B5EF4-FFF2-40B4-BE49-F238E27FC236}">
                <a16:creationId xmlns:a16="http://schemas.microsoft.com/office/drawing/2014/main" id="{91E9FFC1-671D-7F0F-BCD5-48B4CB1FE82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58519" y="1309037"/>
            <a:ext cx="775358" cy="775358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53396FFF-010D-58A8-B8CA-1A9B7768DBD3}"/>
              </a:ext>
            </a:extLst>
          </p:cNvPr>
          <p:cNvSpPr txBox="1"/>
          <p:nvPr/>
        </p:nvSpPr>
        <p:spPr>
          <a:xfrm>
            <a:off x="1456660" y="1620207"/>
            <a:ext cx="9335387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1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O modelo de tributação proposto implica em </a:t>
            </a:r>
            <a:r>
              <a:rPr lang="pt-BR" sz="1400" b="1" dirty="0">
                <a:solidFill>
                  <a:srgbClr val="1D49A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incidência plurifásica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 na cadeia de energia elétrica,</a:t>
            </a:r>
            <a:r>
              <a:rPr lang="pt-BR" sz="14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com a respectiva emissão dos documentos fiscais, e observância do princípio da não cumulatividade desde que comprovado o pagamento. </a:t>
            </a:r>
          </a:p>
          <a:p>
            <a:pPr marL="285750" indent="-285750" algn="just">
              <a:lnSpc>
                <a:spcPts val="1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4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1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Esse </a:t>
            </a:r>
            <a:r>
              <a:rPr lang="pt-BR" sz="1400" b="1" kern="100" dirty="0">
                <a:solidFill>
                  <a:srgbClr val="1D49A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modelo é desafiador </a:t>
            </a:r>
            <a:r>
              <a:rPr lang="pt-BR" sz="14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</a:t>
            </a:r>
            <a:r>
              <a:rPr lang="pt-BR" sz="1400" b="1" kern="100" dirty="0">
                <a:solidFill>
                  <a:srgbClr val="1D49A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ara o setor de energia elétrica </a:t>
            </a:r>
            <a:r>
              <a:rPr lang="pt-BR" sz="14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 razão do </a:t>
            </a:r>
            <a:r>
              <a:rPr lang="pt-BR" sz="14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descasamento entre os fluxos jurídicos e físicos nas operações envolvendo energia, cuja contabilização de débitos e créditos é extremamente complexa.</a:t>
            </a:r>
          </a:p>
          <a:p>
            <a:pPr marL="285750" indent="-285750" algn="just">
              <a:lnSpc>
                <a:spcPts val="1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4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1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Além do </a:t>
            </a:r>
            <a:r>
              <a:rPr lang="pt-BR" sz="1400" b="1" dirty="0">
                <a:solidFill>
                  <a:srgbClr val="1D49A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impacto no fluxo de caixa</a:t>
            </a:r>
            <a:r>
              <a:rPr lang="pt-BR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a tributação operação a operação é </a:t>
            </a:r>
            <a:r>
              <a:rPr lang="pt-BR" sz="1400" b="1" dirty="0">
                <a:solidFill>
                  <a:srgbClr val="1D49A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ineficiente seja sob a perspectiva do contribuinte </a:t>
            </a:r>
            <a:r>
              <a:rPr lang="pt-BR" sz="1400" b="1" dirty="0">
                <a:solidFill>
                  <a:srgbClr val="1D49A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 da Fiscalização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, ante a neutralidade das operações de comercialização.</a:t>
            </a:r>
          </a:p>
          <a:p>
            <a:pPr marL="285750" indent="-285750" algn="just">
              <a:lnSpc>
                <a:spcPts val="1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ts val="1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Também, a nova sistemática pressupõe a </a:t>
            </a:r>
            <a:r>
              <a:rPr lang="pt-BR" sz="1400" b="1" dirty="0">
                <a:solidFill>
                  <a:srgbClr val="1D49A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identificação prévia do fornecedor e do adquirente/destinatário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, para fins de determinação do local de recolhimento, acarretando problemas no registro das operações no MCP.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C611A632-0B46-00F1-E888-4865248F7B8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91003" y="0"/>
            <a:ext cx="674681" cy="46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514859A8-2420-6502-D264-21DDCB3E69F3}"/>
              </a:ext>
            </a:extLst>
          </p:cNvPr>
          <p:cNvSpPr txBox="1">
            <a:spLocks/>
          </p:cNvSpPr>
          <p:nvPr/>
        </p:nvSpPr>
        <p:spPr>
          <a:xfrm>
            <a:off x="224286" y="203274"/>
            <a:ext cx="8526309" cy="57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t-BR" sz="2600" u="none" kern="1200" dirty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sz="2200" b="1" dirty="0">
                <a:solidFill>
                  <a:schemeClr val="tx1"/>
                </a:solidFill>
              </a:rPr>
              <a:t>OS DESAFIOS DO SETOR DE ENERGIA ELÉTRICA NO PLP Nº 68/2024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077792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6AEFBC4-8960-2A0B-784F-A12F79BE0684}"/>
              </a:ext>
            </a:extLst>
          </p:cNvPr>
          <p:cNvCxnSpPr>
            <a:cxnSpLocks/>
          </p:cNvCxnSpPr>
          <p:nvPr/>
        </p:nvCxnSpPr>
        <p:spPr>
          <a:xfrm>
            <a:off x="224287" y="694797"/>
            <a:ext cx="3736878" cy="0"/>
          </a:xfrm>
          <a:prstGeom prst="line">
            <a:avLst/>
          </a:prstGeom>
          <a:ln w="28575">
            <a:solidFill>
              <a:srgbClr val="2FC2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514859A8-2420-6502-D264-21DDCB3E69F3}"/>
              </a:ext>
            </a:extLst>
          </p:cNvPr>
          <p:cNvSpPr txBox="1">
            <a:spLocks/>
          </p:cNvSpPr>
          <p:nvPr/>
        </p:nvSpPr>
        <p:spPr>
          <a:xfrm>
            <a:off x="190640" y="176380"/>
            <a:ext cx="10234562" cy="4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t-BR" sz="2600" u="none" kern="1200" dirty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sz="2200" b="1" dirty="0">
                <a:solidFill>
                  <a:schemeClr val="tx1"/>
                </a:solidFill>
              </a:rPr>
              <a:t>PROPOSTA DO SETOR DE ENERGIA ELÉTRICA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3FB06E3-D0B3-454F-5E8B-31775D869120}"/>
              </a:ext>
            </a:extLst>
          </p:cNvPr>
          <p:cNvSpPr txBox="1"/>
          <p:nvPr/>
        </p:nvSpPr>
        <p:spPr>
          <a:xfrm>
            <a:off x="257898" y="1426063"/>
            <a:ext cx="11140113" cy="4744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 sz="1400" kern="1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defRPr sz="1400" kern="1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2pPr>
          </a:lstStyle>
          <a:p>
            <a:pPr>
              <a:lnSpc>
                <a:spcPts val="1600"/>
              </a:lnSpc>
            </a:pPr>
            <a:endParaRPr lang="pt-BR" dirty="0"/>
          </a:p>
          <a:p>
            <a:pPr lvl="1">
              <a:lnSpc>
                <a:spcPts val="1600"/>
              </a:lnSpc>
              <a:buFont typeface="Arial" panose="020B0604020202020204" pitchFamily="34" charset="0"/>
              <a:buChar char="•"/>
            </a:pPr>
            <a:endParaRPr lang="pt-BR" dirty="0"/>
          </a:p>
          <a:p>
            <a:pPr lvl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BR" dirty="0"/>
              <a:t>Visando garantir maior </a:t>
            </a:r>
            <a:r>
              <a:rPr lang="pt-BR" b="1" dirty="0">
                <a:solidFill>
                  <a:srgbClr val="1D49A2"/>
                </a:solidFill>
              </a:rPr>
              <a:t>eficiência e simplicidade </a:t>
            </a:r>
            <a:r>
              <a:rPr lang="pt-BR" dirty="0"/>
              <a:t>na contabilização das operações intermediárias com energia elétrica, o setor propõe a adoção do mecanismo de diferimento – </a:t>
            </a:r>
            <a:r>
              <a:rPr lang="pt-BR" b="1" dirty="0">
                <a:solidFill>
                  <a:srgbClr val="1D49A2"/>
                </a:solidFill>
                <a:highlight>
                  <a:srgbClr val="FFFF00"/>
                </a:highlight>
              </a:rPr>
              <a:t>alteração no art. 10</a:t>
            </a:r>
            <a:r>
              <a:rPr lang="pt-BR" dirty="0"/>
              <a:t>.</a:t>
            </a:r>
          </a:p>
          <a:p>
            <a:pPr lvl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BR" dirty="0"/>
              <a:t>O diferimento </a:t>
            </a:r>
            <a:r>
              <a:rPr lang="pt-BR" b="1" dirty="0">
                <a:solidFill>
                  <a:srgbClr val="1D49A2"/>
                </a:solidFill>
              </a:rPr>
              <a:t>não caracteriza benefício fiscal </a:t>
            </a:r>
            <a:r>
              <a:rPr lang="pt-BR" dirty="0"/>
              <a:t>por se tratar apenas de uma técnica de arrecadação.</a:t>
            </a:r>
          </a:p>
          <a:p>
            <a:pPr lvl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1D49A2"/>
                </a:solidFill>
              </a:rPr>
              <a:t>Não estaria em oposição à proibição </a:t>
            </a:r>
            <a:r>
              <a:rPr lang="pt-BR" dirty="0"/>
              <a:t>de concessão de incentivos fiscais estabelecida pela Emenda Constitucional nº 132/2023.</a:t>
            </a:r>
          </a:p>
          <a:p>
            <a:pPr lvl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BR" dirty="0">
                <a:sym typeface="Wingdings" panose="05000000000000000000" pitchFamily="2" charset="2"/>
              </a:rPr>
              <a:t>O diferimento </a:t>
            </a:r>
            <a:r>
              <a:rPr lang="pt-BR" b="1" dirty="0">
                <a:solidFill>
                  <a:srgbClr val="1D49A2"/>
                </a:solidFill>
                <a:sym typeface="Wingdings" panose="05000000000000000000" pitchFamily="2" charset="2"/>
              </a:rPr>
              <a:t>não se confunde com a desoneração </a:t>
            </a:r>
            <a:r>
              <a:rPr lang="pt-BR" dirty="0">
                <a:solidFill>
                  <a:schemeClr val="tx1"/>
                </a:solidFill>
                <a:sym typeface="Wingdings" panose="05000000000000000000" pitchFamily="2" charset="2"/>
              </a:rPr>
              <a:t>aplicada às aquisições de bens de capital, aos regimes aduaneiros especiais e à ZPE.</a:t>
            </a:r>
          </a:p>
          <a:p>
            <a:pPr lvl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BR" dirty="0"/>
              <a:t>É mecanismo de </a:t>
            </a:r>
            <a:r>
              <a:rPr lang="pt-BR" b="1" dirty="0">
                <a:solidFill>
                  <a:srgbClr val="1D49A2"/>
                </a:solidFill>
              </a:rPr>
              <a:t>substituição tributária antecedente</a:t>
            </a:r>
            <a:r>
              <a:rPr lang="pt-BR" dirty="0"/>
              <a:t>, autorizado pelo artigo 156-A, §3°, da CF.</a:t>
            </a:r>
          </a:p>
          <a:p>
            <a:pPr marL="1200150" lvl="2" indent="-285750" algn="just">
              <a:lnSpc>
                <a:spcPts val="16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sz="14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disfunção sistêmica está associada à modalidade de substituição tributária subsequente.</a:t>
            </a:r>
          </a:p>
          <a:p>
            <a:pPr lvl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Ademais, também endereça um grave problema identificado nas </a:t>
            </a:r>
            <a:r>
              <a:rPr lang="pt-BR" b="1" dirty="0">
                <a:solidFill>
                  <a:srgbClr val="1D49A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operações no MCP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marL="1200150" lvl="2" indent="-285750" algn="just">
              <a:lnSpc>
                <a:spcPts val="16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sz="14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natureza multilateral do MCP impede o estabelecimento de um elo bilateral. O credor (fornecedor) não consegue definir o local do consumo. </a:t>
            </a:r>
          </a:p>
          <a:p>
            <a:pPr lvl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É crucial a aplicação de uma regra de </a:t>
            </a:r>
            <a:r>
              <a:rPr lang="pt-BR" b="1" dirty="0">
                <a:solidFill>
                  <a:srgbClr val="1D49A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diferimento combinado com ajustes nas regras de sujeição passiva – </a:t>
            </a:r>
            <a:r>
              <a:rPr lang="pt-BR" b="1" dirty="0">
                <a:solidFill>
                  <a:srgbClr val="1D49A2"/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Inclusão de um artigo na Seção VII do Capítulo II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lvl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O mecanismo de </a:t>
            </a:r>
            <a:r>
              <a:rPr lang="pt-BR" b="1" dirty="0">
                <a:solidFill>
                  <a:srgbClr val="1D49A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alíquota zero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no MCP </a:t>
            </a:r>
            <a:r>
              <a:rPr lang="pt-BR" b="1" dirty="0">
                <a:solidFill>
                  <a:srgbClr val="1D49A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não funciona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porque todo o recolhimento seria destinado ao local do estabelecimento do ente que assume a posição credora, bem como poderia haver uma perda na base de cálculo, considerando a variação do PLD.</a:t>
            </a:r>
            <a:endParaRPr lang="pt-BR" sz="1400" dirty="0">
              <a:sym typeface="Wingdings" panose="05000000000000000000" pitchFamily="2" charset="2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365ECD9-B3B9-2D6A-0F1F-90EB36A7C8DC}"/>
              </a:ext>
            </a:extLst>
          </p:cNvPr>
          <p:cNvSpPr/>
          <p:nvPr/>
        </p:nvSpPr>
        <p:spPr>
          <a:xfrm>
            <a:off x="257898" y="1454707"/>
            <a:ext cx="11378289" cy="4882297"/>
          </a:xfrm>
          <a:prstGeom prst="rect">
            <a:avLst/>
          </a:prstGeom>
          <a:noFill/>
          <a:ln w="38100">
            <a:solidFill>
              <a:srgbClr val="2FC2D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5DB0127A-2FFC-0C31-F6B7-AD150C9431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91003" y="0"/>
            <a:ext cx="674681" cy="468000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10FB3CA8-9BA0-2DC6-327C-D4B66B80E1C6}"/>
              </a:ext>
            </a:extLst>
          </p:cNvPr>
          <p:cNvSpPr>
            <a:spLocks/>
          </p:cNvSpPr>
          <p:nvPr/>
        </p:nvSpPr>
        <p:spPr>
          <a:xfrm>
            <a:off x="190640" y="1227916"/>
            <a:ext cx="6103834" cy="453584"/>
          </a:xfrm>
          <a:prstGeom prst="roundRect">
            <a:avLst/>
          </a:prstGeom>
          <a:solidFill>
            <a:srgbClr val="1D49A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FAE100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DIFERIMENTO E SUJEIÇÃO PASSIVA DO IBS E DA CBS</a:t>
            </a:r>
          </a:p>
        </p:txBody>
      </p:sp>
      <p:sp>
        <p:nvSpPr>
          <p:cNvPr id="6" name="Retângulo: Cantos Arredondados 3">
            <a:extLst>
              <a:ext uri="{FF2B5EF4-FFF2-40B4-BE49-F238E27FC236}">
                <a16:creationId xmlns:a16="http://schemas.microsoft.com/office/drawing/2014/main" id="{4AC1F8D8-8112-632E-4485-F9E074A11F0D}"/>
              </a:ext>
            </a:extLst>
          </p:cNvPr>
          <p:cNvSpPr/>
          <p:nvPr/>
        </p:nvSpPr>
        <p:spPr>
          <a:xfrm>
            <a:off x="8541045" y="5990983"/>
            <a:ext cx="3393057" cy="749329"/>
          </a:xfrm>
          <a:prstGeom prst="roundRect">
            <a:avLst>
              <a:gd name="adj" fmla="val 5250"/>
            </a:avLst>
          </a:prstGeom>
          <a:solidFill>
            <a:srgbClr val="8AC640"/>
          </a:solidFill>
          <a:ln w="9525">
            <a:solidFill>
              <a:srgbClr val="8AC6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Emendas ao PLP: 79, 1096, 1123 e 1227 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533249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6AEFBC4-8960-2A0B-784F-A12F79BE0684}"/>
              </a:ext>
            </a:extLst>
          </p:cNvPr>
          <p:cNvCxnSpPr>
            <a:cxnSpLocks/>
          </p:cNvCxnSpPr>
          <p:nvPr/>
        </p:nvCxnSpPr>
        <p:spPr>
          <a:xfrm>
            <a:off x="224287" y="1008217"/>
            <a:ext cx="3736878" cy="0"/>
          </a:xfrm>
          <a:prstGeom prst="line">
            <a:avLst/>
          </a:prstGeom>
          <a:ln w="28575">
            <a:solidFill>
              <a:srgbClr val="2FC2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Agrupar 5">
            <a:extLst>
              <a:ext uri="{FF2B5EF4-FFF2-40B4-BE49-F238E27FC236}">
                <a16:creationId xmlns:a16="http://schemas.microsoft.com/office/drawing/2014/main" id="{EBA6974D-314C-B85F-4F0E-C950D7D2095E}"/>
              </a:ext>
            </a:extLst>
          </p:cNvPr>
          <p:cNvGrpSpPr/>
          <p:nvPr/>
        </p:nvGrpSpPr>
        <p:grpSpPr>
          <a:xfrm>
            <a:off x="3591231" y="1746624"/>
            <a:ext cx="2475781" cy="4416579"/>
            <a:chOff x="2645738" y="927968"/>
            <a:chExt cx="2475781" cy="4416579"/>
          </a:xfrm>
        </p:grpSpPr>
        <p:sp>
          <p:nvSpPr>
            <p:cNvPr id="37" name="Rounded Rectangle 49">
              <a:extLst>
                <a:ext uri="{FF2B5EF4-FFF2-40B4-BE49-F238E27FC236}">
                  <a16:creationId xmlns:a16="http://schemas.microsoft.com/office/drawing/2014/main" id="{D61F0C7C-8072-C72D-3F48-9F6744336577}"/>
                </a:ext>
              </a:extLst>
            </p:cNvPr>
            <p:cNvSpPr/>
            <p:nvPr/>
          </p:nvSpPr>
          <p:spPr bwMode="auto">
            <a:xfrm>
              <a:off x="2645738" y="1638722"/>
              <a:ext cx="2475781" cy="3705825"/>
            </a:xfrm>
            <a:prstGeom prst="roundRect">
              <a:avLst>
                <a:gd name="adj" fmla="val 2456"/>
              </a:avLst>
            </a:prstGeom>
            <a:solidFill>
              <a:srgbClr val="1D49A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/>
            </a:p>
          </p:txBody>
        </p:sp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id="{8A22BD14-9F54-43A6-E85F-97C8F07FAABC}"/>
                </a:ext>
              </a:extLst>
            </p:cNvPr>
            <p:cNvSpPr txBox="1"/>
            <p:nvPr/>
          </p:nvSpPr>
          <p:spPr>
            <a:xfrm>
              <a:off x="2645738" y="2066301"/>
              <a:ext cx="244251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AS OPERAÇÕES INTERMEDIÁRIAS </a:t>
              </a:r>
            </a:p>
            <a:p>
              <a:pPr algn="ctr"/>
              <a:r>
                <a:rPr lang="pt-BR" sz="14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SÃO NEUTRAS</a:t>
              </a:r>
            </a:p>
          </p:txBody>
        </p:sp>
        <p:sp>
          <p:nvSpPr>
            <p:cNvPr id="50" name="Rectangle 71">
              <a:extLst>
                <a:ext uri="{FF2B5EF4-FFF2-40B4-BE49-F238E27FC236}">
                  <a16:creationId xmlns:a16="http://schemas.microsoft.com/office/drawing/2014/main" id="{5619C0DB-FEE0-626A-1D15-72B893B1207E}"/>
                </a:ext>
              </a:extLst>
            </p:cNvPr>
            <p:cNvSpPr/>
            <p:nvPr/>
          </p:nvSpPr>
          <p:spPr bwMode="auto">
            <a:xfrm>
              <a:off x="2724621" y="3137690"/>
              <a:ext cx="239689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pt-BR" sz="1000" dirty="0">
                  <a:solidFill>
                    <a:srgbClr val="FFFFFF"/>
                  </a:solidFill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Comercializadores têm direito ao crédito integral.</a:t>
              </a:r>
            </a:p>
            <a:p>
              <a:pPr marR="0" lvl="0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endParaRPr lang="pt-BR" sz="1000" dirty="0">
                <a:solidFill>
                  <a:srgbClr val="FFFFF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0" lvl="0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pt-BR" sz="1000" dirty="0">
                  <a:solidFill>
                    <a:srgbClr val="FFFFFF"/>
                  </a:solidFill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IBS será retido CG-IBS e transferidos efetivamente ao ente federativo de destino das operações que não tenham gerado creditamento.</a:t>
              </a:r>
              <a:endParaRPr kumimoji="0" lang="id-ID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58" name="Oval 22">
              <a:extLst>
                <a:ext uri="{FF2B5EF4-FFF2-40B4-BE49-F238E27FC236}">
                  <a16:creationId xmlns:a16="http://schemas.microsoft.com/office/drawing/2014/main" id="{A7F9B8BD-925B-3087-9D5F-BD2D4B373E7F}"/>
                </a:ext>
              </a:extLst>
            </p:cNvPr>
            <p:cNvSpPr/>
            <p:nvPr/>
          </p:nvSpPr>
          <p:spPr bwMode="auto">
            <a:xfrm>
              <a:off x="3311624" y="927968"/>
              <a:ext cx="992038" cy="97954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AC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/>
            </a:p>
          </p:txBody>
        </p:sp>
        <p:pic>
          <p:nvPicPr>
            <p:cNvPr id="81" name="Imagem 80">
              <a:extLst>
                <a:ext uri="{FF2B5EF4-FFF2-40B4-BE49-F238E27FC236}">
                  <a16:creationId xmlns:a16="http://schemas.microsoft.com/office/drawing/2014/main" id="{ADAA4EFE-361C-D021-C484-C2EBF7983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464796" y="1083920"/>
              <a:ext cx="685693" cy="685693"/>
            </a:xfrm>
            <a:prstGeom prst="rect">
              <a:avLst/>
            </a:prstGeom>
          </p:spPr>
        </p:pic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5182B834-BA1B-A775-E91A-3C28D133BEA0}"/>
              </a:ext>
            </a:extLst>
          </p:cNvPr>
          <p:cNvGrpSpPr/>
          <p:nvPr/>
        </p:nvGrpSpPr>
        <p:grpSpPr>
          <a:xfrm>
            <a:off x="855091" y="1746624"/>
            <a:ext cx="2494456" cy="4416576"/>
            <a:chOff x="65480" y="2816618"/>
            <a:chExt cx="2494456" cy="4416576"/>
          </a:xfrm>
        </p:grpSpPr>
        <p:sp>
          <p:nvSpPr>
            <p:cNvPr id="130" name="Rounded Rectangle 49">
              <a:extLst>
                <a:ext uri="{FF2B5EF4-FFF2-40B4-BE49-F238E27FC236}">
                  <a16:creationId xmlns:a16="http://schemas.microsoft.com/office/drawing/2014/main" id="{0993B377-D667-D5B9-1591-5B04C21768EE}"/>
                </a:ext>
              </a:extLst>
            </p:cNvPr>
            <p:cNvSpPr/>
            <p:nvPr/>
          </p:nvSpPr>
          <p:spPr bwMode="auto">
            <a:xfrm>
              <a:off x="84155" y="3530121"/>
              <a:ext cx="2475781" cy="3703073"/>
            </a:xfrm>
            <a:prstGeom prst="roundRect">
              <a:avLst>
                <a:gd name="adj" fmla="val 2456"/>
              </a:avLst>
            </a:prstGeom>
            <a:solidFill>
              <a:srgbClr val="1D49A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/>
            </a:p>
          </p:txBody>
        </p:sp>
        <p:sp>
          <p:nvSpPr>
            <p:cNvPr id="132" name="CaixaDeTexto 131">
              <a:extLst>
                <a:ext uri="{FF2B5EF4-FFF2-40B4-BE49-F238E27FC236}">
                  <a16:creationId xmlns:a16="http://schemas.microsoft.com/office/drawing/2014/main" id="{B547A569-B54B-B26C-9DDE-3EE9B9A5BD6D}"/>
                </a:ext>
              </a:extLst>
            </p:cNvPr>
            <p:cNvSpPr txBox="1"/>
            <p:nvPr/>
          </p:nvSpPr>
          <p:spPr>
            <a:xfrm>
              <a:off x="65480" y="3954951"/>
              <a:ext cx="24662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RECOLHIMENTO</a:t>
              </a:r>
            </a:p>
          </p:txBody>
        </p:sp>
        <p:sp>
          <p:nvSpPr>
            <p:cNvPr id="70" name="Rectangle 71">
              <a:extLst>
                <a:ext uri="{FF2B5EF4-FFF2-40B4-BE49-F238E27FC236}">
                  <a16:creationId xmlns:a16="http://schemas.microsoft.com/office/drawing/2014/main" id="{32A55A4B-1446-E900-9232-04B58B44E712}"/>
                </a:ext>
              </a:extLst>
            </p:cNvPr>
            <p:cNvSpPr/>
            <p:nvPr/>
          </p:nvSpPr>
          <p:spPr bwMode="auto">
            <a:xfrm>
              <a:off x="142433" y="5026340"/>
              <a:ext cx="240687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pt-BR" sz="1000" dirty="0">
                  <a:solidFill>
                    <a:srgbClr val="FFFFFF"/>
                  </a:solidFill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 aplicação do diferimento corrobora com a lógica de recolhimento do IBS e da CBS para o  local de destino.</a:t>
              </a:r>
              <a:endParaRPr kumimoji="0" lang="id-ID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57" name="Oval 22">
              <a:extLst>
                <a:ext uri="{FF2B5EF4-FFF2-40B4-BE49-F238E27FC236}">
                  <a16:creationId xmlns:a16="http://schemas.microsoft.com/office/drawing/2014/main" id="{4EA9BB52-305B-5F46-4C96-E3FE648EA535}"/>
                </a:ext>
              </a:extLst>
            </p:cNvPr>
            <p:cNvSpPr/>
            <p:nvPr/>
          </p:nvSpPr>
          <p:spPr bwMode="auto">
            <a:xfrm>
              <a:off x="821619" y="2816618"/>
              <a:ext cx="992038" cy="97954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AC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/>
            </a:p>
          </p:txBody>
        </p:sp>
        <p:pic>
          <p:nvPicPr>
            <p:cNvPr id="82" name="Gráfico 81">
              <a:extLst>
                <a:ext uri="{FF2B5EF4-FFF2-40B4-BE49-F238E27FC236}">
                  <a16:creationId xmlns:a16="http://schemas.microsoft.com/office/drawing/2014/main" id="{E816C144-FF3D-929E-8155-CE0EAE4B4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56878" y="2949719"/>
              <a:ext cx="533120" cy="693055"/>
            </a:xfrm>
            <a:prstGeom prst="rect">
              <a:avLst/>
            </a:prstGeom>
          </p:spPr>
        </p:pic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8B5B130-A8F0-5EAF-6048-47A30731A4DF}"/>
              </a:ext>
            </a:extLst>
          </p:cNvPr>
          <p:cNvGrpSpPr/>
          <p:nvPr/>
        </p:nvGrpSpPr>
        <p:grpSpPr>
          <a:xfrm>
            <a:off x="6319321" y="1746624"/>
            <a:ext cx="2507795" cy="4416579"/>
            <a:chOff x="5223255" y="1975255"/>
            <a:chExt cx="2507795" cy="4416579"/>
          </a:xfrm>
        </p:grpSpPr>
        <p:sp>
          <p:nvSpPr>
            <p:cNvPr id="74" name="Rounded Rectangle 49">
              <a:extLst>
                <a:ext uri="{FF2B5EF4-FFF2-40B4-BE49-F238E27FC236}">
                  <a16:creationId xmlns:a16="http://schemas.microsoft.com/office/drawing/2014/main" id="{59AC23BC-512E-4543-2A6D-F63E4AD23A9D}"/>
                </a:ext>
              </a:extLst>
            </p:cNvPr>
            <p:cNvSpPr/>
            <p:nvPr/>
          </p:nvSpPr>
          <p:spPr bwMode="auto">
            <a:xfrm>
              <a:off x="5255269" y="2686009"/>
              <a:ext cx="2475781" cy="3705825"/>
            </a:xfrm>
            <a:prstGeom prst="roundRect">
              <a:avLst>
                <a:gd name="adj" fmla="val 2456"/>
              </a:avLst>
            </a:prstGeom>
            <a:solidFill>
              <a:srgbClr val="1D49A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/>
            </a:p>
          </p:txBody>
        </p:sp>
        <p:sp>
          <p:nvSpPr>
            <p:cNvPr id="75" name="CaixaDeTexto 74">
              <a:extLst>
                <a:ext uri="{FF2B5EF4-FFF2-40B4-BE49-F238E27FC236}">
                  <a16:creationId xmlns:a16="http://schemas.microsoft.com/office/drawing/2014/main" id="{3793AB6B-2711-5BF0-5569-8CE980980919}"/>
                </a:ext>
              </a:extLst>
            </p:cNvPr>
            <p:cNvSpPr txBox="1"/>
            <p:nvPr/>
          </p:nvSpPr>
          <p:spPr>
            <a:xfrm>
              <a:off x="5223255" y="3097126"/>
              <a:ext cx="24662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PERÍODO MENSAL </a:t>
              </a:r>
            </a:p>
            <a:p>
              <a:pPr algn="ctr"/>
              <a:r>
                <a:rPr lang="pt-BR" sz="14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 APURAÇÃO</a:t>
              </a:r>
            </a:p>
          </p:txBody>
        </p:sp>
        <p:sp>
          <p:nvSpPr>
            <p:cNvPr id="76" name="Rectangle 71">
              <a:extLst>
                <a:ext uri="{FF2B5EF4-FFF2-40B4-BE49-F238E27FC236}">
                  <a16:creationId xmlns:a16="http://schemas.microsoft.com/office/drawing/2014/main" id="{9C1CA1FE-7E4B-6165-5654-8FAFF1B3C688}"/>
                </a:ext>
              </a:extLst>
            </p:cNvPr>
            <p:cNvSpPr/>
            <p:nvPr/>
          </p:nvSpPr>
          <p:spPr bwMode="auto">
            <a:xfrm>
              <a:off x="5351403" y="3645964"/>
              <a:ext cx="2283512" cy="2708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pt-BR" sz="1000" dirty="0">
                  <a:solidFill>
                    <a:srgbClr val="FFFFFF"/>
                  </a:solidFill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 diferimento na lógica de um mercado de geração e consumo imediato representa alteração do sujeito passivo, mas não uma efetiva postergação do pagamento.</a:t>
              </a:r>
            </a:p>
            <a:p>
              <a:pPr marR="0" lvl="0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endParaRPr lang="pt-BR" sz="1000" dirty="0">
                <a:solidFill>
                  <a:srgbClr val="FFFFF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0" lvl="0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pt-BR" sz="1000" dirty="0">
                  <a:solidFill>
                    <a:srgbClr val="FFFFFF"/>
                  </a:solidFill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 pagamento será realizado dentro do mesmo período de apuração.</a:t>
              </a:r>
            </a:p>
            <a:p>
              <a:pPr marR="0" lvl="0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endPara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r>
                <a:rPr lang="pt-BR" sz="1000" dirty="0">
                  <a:solidFill>
                    <a:srgbClr val="FFFFFF"/>
                  </a:solidFill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Há garantia de recolhimento da CBS à União mensalmente, assim como ocorria para fins de apuração mensal de PIS e COFINS.</a:t>
              </a:r>
            </a:p>
            <a:p>
              <a:pPr marR="0" lvl="0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endParaRPr kumimoji="0" lang="id-ID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77" name="Oval 22">
              <a:extLst>
                <a:ext uri="{FF2B5EF4-FFF2-40B4-BE49-F238E27FC236}">
                  <a16:creationId xmlns:a16="http://schemas.microsoft.com/office/drawing/2014/main" id="{8C668F40-F05C-2882-314E-22DFE4B3082B}"/>
                </a:ext>
              </a:extLst>
            </p:cNvPr>
            <p:cNvSpPr/>
            <p:nvPr/>
          </p:nvSpPr>
          <p:spPr bwMode="auto">
            <a:xfrm>
              <a:off x="5960363" y="1975255"/>
              <a:ext cx="992038" cy="97954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AC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/>
            </a:p>
          </p:txBody>
        </p:sp>
        <p:pic>
          <p:nvPicPr>
            <p:cNvPr id="83" name="Gráfico 82">
              <a:extLst>
                <a:ext uri="{FF2B5EF4-FFF2-40B4-BE49-F238E27FC236}">
                  <a16:creationId xmlns:a16="http://schemas.microsoft.com/office/drawing/2014/main" id="{CE11109B-6507-AE30-EAEE-201F7B804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64517" y="2117579"/>
              <a:ext cx="591591" cy="640891"/>
            </a:xfrm>
            <a:prstGeom prst="rect">
              <a:avLst/>
            </a:prstGeom>
          </p:spPr>
        </p:pic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FE75A3B-635B-5EBB-721C-1117B145565D}"/>
              </a:ext>
            </a:extLst>
          </p:cNvPr>
          <p:cNvGrpSpPr/>
          <p:nvPr/>
        </p:nvGrpSpPr>
        <p:grpSpPr>
          <a:xfrm>
            <a:off x="9035731" y="1746624"/>
            <a:ext cx="2481588" cy="4416576"/>
            <a:chOff x="7791246" y="891392"/>
            <a:chExt cx="2481588" cy="4416576"/>
          </a:xfrm>
        </p:grpSpPr>
        <p:sp>
          <p:nvSpPr>
            <p:cNvPr id="69" name="Rounded Rectangle 49">
              <a:extLst>
                <a:ext uri="{FF2B5EF4-FFF2-40B4-BE49-F238E27FC236}">
                  <a16:creationId xmlns:a16="http://schemas.microsoft.com/office/drawing/2014/main" id="{BDD249F7-F5C4-8EDD-15E9-DF75FB35EC5F}"/>
                </a:ext>
              </a:extLst>
            </p:cNvPr>
            <p:cNvSpPr/>
            <p:nvPr/>
          </p:nvSpPr>
          <p:spPr bwMode="auto">
            <a:xfrm>
              <a:off x="7797053" y="1602146"/>
              <a:ext cx="2475781" cy="3705822"/>
            </a:xfrm>
            <a:prstGeom prst="roundRect">
              <a:avLst>
                <a:gd name="adj" fmla="val 2456"/>
              </a:avLst>
            </a:prstGeom>
            <a:solidFill>
              <a:srgbClr val="1D49A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/>
            </a:p>
          </p:txBody>
        </p:sp>
        <p:sp>
          <p:nvSpPr>
            <p:cNvPr id="71" name="CaixaDeTexto 70">
              <a:extLst>
                <a:ext uri="{FF2B5EF4-FFF2-40B4-BE49-F238E27FC236}">
                  <a16:creationId xmlns:a16="http://schemas.microsoft.com/office/drawing/2014/main" id="{965B5091-1E32-9A51-D0A9-C0FE66BA8669}"/>
                </a:ext>
              </a:extLst>
            </p:cNvPr>
            <p:cNvSpPr txBox="1"/>
            <p:nvPr/>
          </p:nvSpPr>
          <p:spPr>
            <a:xfrm>
              <a:off x="7791246" y="2034210"/>
              <a:ext cx="2442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EFICÊNCIA NA ARRECADAÇÃO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6ACC820-851D-1F46-94E8-42A215D8CA5A}"/>
                </a:ext>
              </a:extLst>
            </p:cNvPr>
            <p:cNvSpPr/>
            <p:nvPr/>
          </p:nvSpPr>
          <p:spPr bwMode="auto">
            <a:xfrm>
              <a:off x="7875936" y="2839504"/>
              <a:ext cx="239689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pt-BR" sz="1000" dirty="0">
                  <a:solidFill>
                    <a:srgbClr val="FFFFFF"/>
                  </a:solidFill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 complexidade de contabiliza todas as transações implica na maior necessidade de fiscalização dos entes federados, sem efeitos de recolhimento efetivo aos cofres públicos.</a:t>
              </a:r>
            </a:p>
            <a:p>
              <a:pPr marR="0" lvl="0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endParaRPr lang="pt-BR" sz="1000" dirty="0">
                <a:solidFill>
                  <a:srgbClr val="FFFFF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0" lvl="0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pt-BR" sz="1000" dirty="0">
                  <a:solidFill>
                    <a:srgbClr val="FFFFFF"/>
                  </a:solidFill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 diferimento evita o aumento do custo fiscal de controle e fiscalização e mitiga o impacto no fluxo de caixa.</a:t>
              </a:r>
            </a:p>
            <a:p>
              <a:pPr marR="0" lvl="0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endParaRPr lang="pt-BR" sz="1000" dirty="0">
                <a:solidFill>
                  <a:srgbClr val="FFFFF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Oval 22">
              <a:extLst>
                <a:ext uri="{FF2B5EF4-FFF2-40B4-BE49-F238E27FC236}">
                  <a16:creationId xmlns:a16="http://schemas.microsoft.com/office/drawing/2014/main" id="{B135C8F9-B859-F790-EC5D-26695BDDE630}"/>
                </a:ext>
              </a:extLst>
            </p:cNvPr>
            <p:cNvSpPr/>
            <p:nvPr/>
          </p:nvSpPr>
          <p:spPr bwMode="auto">
            <a:xfrm>
              <a:off x="8557967" y="891392"/>
              <a:ext cx="992038" cy="97954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AC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/>
            </a:p>
          </p:txBody>
        </p:sp>
        <p:pic>
          <p:nvPicPr>
            <p:cNvPr id="85" name="Graphic 6">
              <a:extLst>
                <a:ext uri="{FF2B5EF4-FFF2-40B4-BE49-F238E27FC236}">
                  <a16:creationId xmlns:a16="http://schemas.microsoft.com/office/drawing/2014/main" id="{67F91693-52EC-0DD2-B0FA-B4446DB79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678492" y="1053021"/>
              <a:ext cx="699978" cy="657556"/>
            </a:xfrm>
            <a:prstGeom prst="rect">
              <a:avLst/>
            </a:prstGeom>
          </p:spPr>
        </p:pic>
      </p:grpSp>
      <p:pic>
        <p:nvPicPr>
          <p:cNvPr id="3" name="Gráfico 2">
            <a:extLst>
              <a:ext uri="{FF2B5EF4-FFF2-40B4-BE49-F238E27FC236}">
                <a16:creationId xmlns:a16="http://schemas.microsoft.com/office/drawing/2014/main" id="{FB013514-1559-AA3D-267A-565E988DFC6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191003" y="0"/>
            <a:ext cx="674681" cy="46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514859A8-2420-6502-D264-21DDCB3E69F3}"/>
              </a:ext>
            </a:extLst>
          </p:cNvPr>
          <p:cNvSpPr txBox="1">
            <a:spLocks/>
          </p:cNvSpPr>
          <p:nvPr/>
        </p:nvSpPr>
        <p:spPr>
          <a:xfrm>
            <a:off x="224287" y="203274"/>
            <a:ext cx="7319513" cy="60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t-BR" sz="2600" u="none" kern="1200" dirty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sz="2200" b="1" dirty="0">
                <a:solidFill>
                  <a:schemeClr val="tx1"/>
                </a:solidFill>
              </a:rPr>
              <a:t>RAZÕES PARA APLICAR O DIFERIMENTO ÀS OPERAÇÕES COM ENERGIA ELÉTRICA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259976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oto preta e branca de um edifício&#10;&#10;Descrição gerada automaticamente">
            <a:extLst>
              <a:ext uri="{FF2B5EF4-FFF2-40B4-BE49-F238E27FC236}">
                <a16:creationId xmlns:a16="http://schemas.microsoft.com/office/drawing/2014/main" id="{2C9977F4-FD55-B05F-DD15-E423E046F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B4A24E8-73A9-AB57-3121-4C85A43451A4}"/>
              </a:ext>
            </a:extLst>
          </p:cNvPr>
          <p:cNvSpPr txBox="1"/>
          <p:nvPr/>
        </p:nvSpPr>
        <p:spPr>
          <a:xfrm>
            <a:off x="968188" y="3429000"/>
            <a:ext cx="5504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</a:rPr>
              <a:t>OUTROS TEMAS RELEVANTES NO PLP 68/2024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BC55FEEF-58D4-CC05-249B-902C79A926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91003" y="0"/>
            <a:ext cx="674681" cy="46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4131737-EF71-862B-E5FC-6A7A7F98043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>
            <a:off x="9795108" y="43095"/>
            <a:ext cx="1266914" cy="381810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663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6AEFBC4-8960-2A0B-784F-A12F79BE0684}"/>
              </a:ext>
            </a:extLst>
          </p:cNvPr>
          <p:cNvCxnSpPr>
            <a:cxnSpLocks/>
          </p:cNvCxnSpPr>
          <p:nvPr/>
        </p:nvCxnSpPr>
        <p:spPr>
          <a:xfrm>
            <a:off x="224287" y="899334"/>
            <a:ext cx="3736878" cy="0"/>
          </a:xfrm>
          <a:prstGeom prst="line">
            <a:avLst/>
          </a:prstGeom>
          <a:ln w="28575">
            <a:solidFill>
              <a:srgbClr val="2FC2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ítulo 1">
            <a:extLst>
              <a:ext uri="{FF2B5EF4-FFF2-40B4-BE49-F238E27FC236}">
                <a16:creationId xmlns:a16="http://schemas.microsoft.com/office/drawing/2014/main" id="{514859A8-2420-6502-D264-21DDCB3E69F3}"/>
              </a:ext>
            </a:extLst>
          </p:cNvPr>
          <p:cNvSpPr txBox="1">
            <a:spLocks/>
          </p:cNvSpPr>
          <p:nvPr/>
        </p:nvSpPr>
        <p:spPr>
          <a:xfrm>
            <a:off x="224287" y="211345"/>
            <a:ext cx="10234562" cy="22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t-BR" sz="2600" u="none" kern="1200" dirty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pt-BR" sz="2200" b="1" dirty="0">
              <a:solidFill>
                <a:schemeClr val="tx1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E7370B-5896-DCC3-D422-E3012700B484}"/>
              </a:ext>
            </a:extLst>
          </p:cNvPr>
          <p:cNvSpPr/>
          <p:nvPr/>
        </p:nvSpPr>
        <p:spPr>
          <a:xfrm>
            <a:off x="1758809" y="2204516"/>
            <a:ext cx="9847798" cy="3129482"/>
          </a:xfrm>
          <a:prstGeom prst="rect">
            <a:avLst/>
          </a:prstGeom>
          <a:noFill/>
          <a:ln w="19050">
            <a:solidFill>
              <a:srgbClr val="2FC2D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19">
            <a:extLst>
              <a:ext uri="{FF2B5EF4-FFF2-40B4-BE49-F238E27FC236}">
                <a16:creationId xmlns:a16="http://schemas.microsoft.com/office/drawing/2014/main" id="{D3469600-D94B-636A-BF8A-29A9AED98E6A}"/>
              </a:ext>
            </a:extLst>
          </p:cNvPr>
          <p:cNvSpPr txBox="1"/>
          <p:nvPr/>
        </p:nvSpPr>
        <p:spPr>
          <a:xfrm>
            <a:off x="1998544" y="2397947"/>
            <a:ext cx="9192460" cy="2923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 sz="1400" kern="1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defRPr sz="1400" kern="1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2pPr>
          </a:lstStyle>
          <a:p>
            <a:pPr marL="0" indent="0" algn="l">
              <a:buNone/>
            </a:pPr>
            <a:r>
              <a:rPr lang="pt-BR" sz="1600" b="1" dirty="0"/>
              <a:t>OPERAÇÕES COM PARTES RELACIONADAS</a:t>
            </a:r>
          </a:p>
          <a:p>
            <a:pPr algn="l"/>
            <a:r>
              <a:rPr lang="pt-BR" dirty="0"/>
              <a:t>PLP 68/2024 prevê que seja adotado o valor de mercado dos bens ou Serviços  (valor praticado em operações comparáveis entre partes não relacionadas) como base de cálculo. </a:t>
            </a:r>
          </a:p>
          <a:p>
            <a:pPr algn="l"/>
            <a:r>
              <a:rPr lang="pt-BR" b="1" dirty="0">
                <a:solidFill>
                  <a:srgbClr val="1D49A2"/>
                </a:solidFill>
              </a:rPr>
              <a:t>Problemática</a:t>
            </a:r>
            <a:r>
              <a:rPr lang="pt-BR" dirty="0"/>
              <a:t>: Esse mecanismo </a:t>
            </a:r>
            <a:r>
              <a:rPr lang="pt-BR" dirty="0">
                <a:solidFill>
                  <a:srgbClr val="1D49A2"/>
                </a:solidFill>
              </a:rPr>
              <a:t>distorce o preço </a:t>
            </a:r>
            <a:r>
              <a:rPr lang="pt-BR" dirty="0"/>
              <a:t>praticado entre as partes; haverá maior </a:t>
            </a:r>
            <a:r>
              <a:rPr lang="pt-BR" dirty="0">
                <a:solidFill>
                  <a:srgbClr val="1D49A2"/>
                </a:solidFill>
              </a:rPr>
              <a:t>complexidade</a:t>
            </a:r>
            <a:r>
              <a:rPr lang="pt-BR" dirty="0"/>
              <a:t> para controle dessas operações, que se reverterá em </a:t>
            </a:r>
            <a:r>
              <a:rPr lang="pt-BR" dirty="0">
                <a:solidFill>
                  <a:srgbClr val="1D49A2"/>
                </a:solidFill>
              </a:rPr>
              <a:t>maiores custos tanto para os contribuintes quanto para a administração tributária</a:t>
            </a:r>
            <a:r>
              <a:rPr lang="pt-BR" dirty="0"/>
              <a:t>, em contramão às diretrizes da reforma tributária.</a:t>
            </a:r>
          </a:p>
          <a:p>
            <a:pPr algn="l"/>
            <a:r>
              <a:rPr lang="pt-BR" dirty="0"/>
              <a:t>São apresentadas sugestão para que essa regra somente seja aplicada quando a </a:t>
            </a:r>
            <a:r>
              <a:rPr lang="pt-BR" b="1" dirty="0">
                <a:solidFill>
                  <a:srgbClr val="1D49A2"/>
                </a:solidFill>
              </a:rPr>
              <a:t>operação for realizada com pessoa física ou jurídica não sujeita ao regime regular de IBS e CBS – </a:t>
            </a:r>
            <a:r>
              <a:rPr lang="pt-BR" b="1" dirty="0">
                <a:solidFill>
                  <a:srgbClr val="1D49A2"/>
                </a:solidFill>
                <a:highlight>
                  <a:srgbClr val="FFFF00"/>
                </a:highlight>
              </a:rPr>
              <a:t>alteração no art. 12.</a:t>
            </a:r>
          </a:p>
          <a:p>
            <a:pPr lvl="1" algn="l"/>
            <a:r>
              <a:rPr lang="pt-BR" dirty="0"/>
              <a:t>Esta é a única </a:t>
            </a:r>
            <a:r>
              <a:rPr lang="pt-BR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circunstancia em que poderia haver interesse na distorção dos preços, já que o adquirente não tem direito ao crédito.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62E3119-7A0A-249A-00E7-81353E60A6BF}"/>
              </a:ext>
            </a:extLst>
          </p:cNvPr>
          <p:cNvSpPr txBox="1">
            <a:spLocks/>
          </p:cNvSpPr>
          <p:nvPr/>
        </p:nvSpPr>
        <p:spPr>
          <a:xfrm>
            <a:off x="376687" y="363745"/>
            <a:ext cx="10234562" cy="22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t-BR" sz="2600" u="none" kern="1200" dirty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sz="2200" b="1" dirty="0">
                <a:solidFill>
                  <a:schemeClr val="tx1"/>
                </a:solidFill>
              </a:rPr>
              <a:t>BASE DE CÁLCULO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81571251-89DF-A766-4314-8813611E33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91003" y="0"/>
            <a:ext cx="674681" cy="468000"/>
          </a:xfrm>
          <a:prstGeom prst="rect">
            <a:avLst/>
          </a:prstGeom>
        </p:spPr>
      </p:pic>
      <p:sp>
        <p:nvSpPr>
          <p:cNvPr id="6" name="Retângulo: Cantos Arredondados 3">
            <a:extLst>
              <a:ext uri="{FF2B5EF4-FFF2-40B4-BE49-F238E27FC236}">
                <a16:creationId xmlns:a16="http://schemas.microsoft.com/office/drawing/2014/main" id="{E92FEF02-BA8B-979B-1FAD-B5F8F5EE6976}"/>
              </a:ext>
            </a:extLst>
          </p:cNvPr>
          <p:cNvSpPr/>
          <p:nvPr/>
        </p:nvSpPr>
        <p:spPr>
          <a:xfrm>
            <a:off x="8213550" y="5527429"/>
            <a:ext cx="3393057" cy="749329"/>
          </a:xfrm>
          <a:prstGeom prst="roundRect">
            <a:avLst>
              <a:gd name="adj" fmla="val 5250"/>
            </a:avLst>
          </a:prstGeom>
          <a:solidFill>
            <a:srgbClr val="8AC640"/>
          </a:solidFill>
          <a:ln w="9525">
            <a:solidFill>
              <a:srgbClr val="8AC6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Emendas ao PLP: 1096, 1123 e 1227 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3C48B715-4E9F-FD48-678A-D8E6A8D3E9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8631" y="1106279"/>
            <a:ext cx="815948" cy="883945"/>
          </a:xfrm>
          <a:prstGeom prst="rect">
            <a:avLst/>
          </a:prstGeom>
        </p:spPr>
      </p:pic>
      <p:pic>
        <p:nvPicPr>
          <p:cNvPr id="12" name="Gráfico 11" descr="Imposto estrutura de tópicos">
            <a:extLst>
              <a:ext uri="{FF2B5EF4-FFF2-40B4-BE49-F238E27FC236}">
                <a16:creationId xmlns:a16="http://schemas.microsoft.com/office/drawing/2014/main" id="{57C03F3E-C920-EB76-D1BA-273F68AA3D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2327" y="5425592"/>
            <a:ext cx="1259295" cy="1259295"/>
          </a:xfrm>
          <a:prstGeom prst="rect">
            <a:avLst/>
          </a:prstGeom>
        </p:spPr>
      </p:pic>
      <p:pic>
        <p:nvPicPr>
          <p:cNvPr id="13" name="Graphic 6">
            <a:extLst>
              <a:ext uri="{FF2B5EF4-FFF2-40B4-BE49-F238E27FC236}">
                <a16:creationId xmlns:a16="http://schemas.microsoft.com/office/drawing/2014/main" id="{E092C469-EC5A-BC84-858D-603EA459C8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7255" y="2492193"/>
            <a:ext cx="1073358" cy="1008307"/>
          </a:xfrm>
          <a:prstGeom prst="rect">
            <a:avLst/>
          </a:prstGeom>
        </p:spPr>
      </p:pic>
      <p:grpSp>
        <p:nvGrpSpPr>
          <p:cNvPr id="14" name="Gráfico 2">
            <a:extLst>
              <a:ext uri="{FF2B5EF4-FFF2-40B4-BE49-F238E27FC236}">
                <a16:creationId xmlns:a16="http://schemas.microsoft.com/office/drawing/2014/main" id="{2D482D6D-C87D-7AB4-B40C-FE027911632B}"/>
              </a:ext>
            </a:extLst>
          </p:cNvPr>
          <p:cNvGrpSpPr>
            <a:grpSpLocks noChangeAspect="1"/>
          </p:cNvGrpSpPr>
          <p:nvPr/>
        </p:nvGrpSpPr>
        <p:grpSpPr>
          <a:xfrm>
            <a:off x="390310" y="3998088"/>
            <a:ext cx="1004893" cy="1088635"/>
            <a:chOff x="3590791" y="2176085"/>
            <a:chExt cx="743022" cy="804941"/>
          </a:xfrm>
          <a:solidFill>
            <a:schemeClr val="bg1">
              <a:lumMod val="75000"/>
            </a:schemeClr>
          </a:solidFill>
        </p:grpSpPr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F47E69F3-C166-372F-8B23-B470F7F83906}"/>
                </a:ext>
              </a:extLst>
            </p:cNvPr>
            <p:cNvSpPr/>
            <p:nvPr/>
          </p:nvSpPr>
          <p:spPr>
            <a:xfrm>
              <a:off x="3761067" y="2299922"/>
              <a:ext cx="402470" cy="402470"/>
            </a:xfrm>
            <a:custGeom>
              <a:avLst/>
              <a:gdLst>
                <a:gd name="connsiteX0" fmla="*/ 201235 w 402470"/>
                <a:gd name="connsiteY0" fmla="*/ 402471 h 402470"/>
                <a:gd name="connsiteX1" fmla="*/ 0 w 402470"/>
                <a:gd name="connsiteY1" fmla="*/ 201235 h 402470"/>
                <a:gd name="connsiteX2" fmla="*/ 201235 w 402470"/>
                <a:gd name="connsiteY2" fmla="*/ 0 h 402470"/>
                <a:gd name="connsiteX3" fmla="*/ 402471 w 402470"/>
                <a:gd name="connsiteY3" fmla="*/ 201235 h 402470"/>
                <a:gd name="connsiteX4" fmla="*/ 201235 w 402470"/>
                <a:gd name="connsiteY4" fmla="*/ 402471 h 402470"/>
                <a:gd name="connsiteX5" fmla="*/ 201235 w 402470"/>
                <a:gd name="connsiteY5" fmla="*/ 30959 h 402470"/>
                <a:gd name="connsiteX6" fmla="*/ 30959 w 402470"/>
                <a:gd name="connsiteY6" fmla="*/ 201235 h 402470"/>
                <a:gd name="connsiteX7" fmla="*/ 201235 w 402470"/>
                <a:gd name="connsiteY7" fmla="*/ 371511 h 402470"/>
                <a:gd name="connsiteX8" fmla="*/ 371511 w 402470"/>
                <a:gd name="connsiteY8" fmla="*/ 201235 h 402470"/>
                <a:gd name="connsiteX9" fmla="*/ 201235 w 402470"/>
                <a:gd name="connsiteY9" fmla="*/ 30959 h 40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470" h="402470">
                  <a:moveTo>
                    <a:pt x="201235" y="402471"/>
                  </a:moveTo>
                  <a:cubicBezTo>
                    <a:pt x="90246" y="402471"/>
                    <a:pt x="0" y="312224"/>
                    <a:pt x="0" y="201235"/>
                  </a:cubicBezTo>
                  <a:cubicBezTo>
                    <a:pt x="0" y="90246"/>
                    <a:pt x="90246" y="0"/>
                    <a:pt x="201235" y="0"/>
                  </a:cubicBezTo>
                  <a:cubicBezTo>
                    <a:pt x="312224" y="0"/>
                    <a:pt x="402471" y="90246"/>
                    <a:pt x="402471" y="201235"/>
                  </a:cubicBezTo>
                  <a:cubicBezTo>
                    <a:pt x="402471" y="312224"/>
                    <a:pt x="312224" y="402471"/>
                    <a:pt x="201235" y="402471"/>
                  </a:cubicBezTo>
                  <a:close/>
                  <a:moveTo>
                    <a:pt x="201235" y="30959"/>
                  </a:moveTo>
                  <a:cubicBezTo>
                    <a:pt x="107274" y="30959"/>
                    <a:pt x="30959" y="107274"/>
                    <a:pt x="30959" y="201235"/>
                  </a:cubicBezTo>
                  <a:cubicBezTo>
                    <a:pt x="30959" y="295197"/>
                    <a:pt x="107274" y="371511"/>
                    <a:pt x="201235" y="371511"/>
                  </a:cubicBezTo>
                  <a:cubicBezTo>
                    <a:pt x="295197" y="371511"/>
                    <a:pt x="371511" y="295197"/>
                    <a:pt x="371511" y="201235"/>
                  </a:cubicBezTo>
                  <a:cubicBezTo>
                    <a:pt x="371511" y="107274"/>
                    <a:pt x="295197" y="30959"/>
                    <a:pt x="201235" y="30959"/>
                  </a:cubicBezTo>
                  <a:close/>
                </a:path>
              </a:pathLst>
            </a:custGeom>
            <a:grpFill/>
            <a:ln w="15462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932ABD78-AD7B-19F0-4EFA-BCCE0C9B3C06}"/>
                </a:ext>
              </a:extLst>
            </p:cNvPr>
            <p:cNvSpPr/>
            <p:nvPr/>
          </p:nvSpPr>
          <p:spPr>
            <a:xfrm>
              <a:off x="3946823" y="2176085"/>
              <a:ext cx="30959" cy="92877"/>
            </a:xfrm>
            <a:custGeom>
              <a:avLst/>
              <a:gdLst>
                <a:gd name="connsiteX0" fmla="*/ 15480 w 30959"/>
                <a:gd name="connsiteY0" fmla="*/ 92878 h 92877"/>
                <a:gd name="connsiteX1" fmla="*/ 0 w 30959"/>
                <a:gd name="connsiteY1" fmla="*/ 77398 h 92877"/>
                <a:gd name="connsiteX2" fmla="*/ 0 w 30959"/>
                <a:gd name="connsiteY2" fmla="*/ 15480 h 92877"/>
                <a:gd name="connsiteX3" fmla="*/ 15480 w 30959"/>
                <a:gd name="connsiteY3" fmla="*/ 0 h 92877"/>
                <a:gd name="connsiteX4" fmla="*/ 30959 w 30959"/>
                <a:gd name="connsiteY4" fmla="*/ 15480 h 92877"/>
                <a:gd name="connsiteX5" fmla="*/ 30959 w 30959"/>
                <a:gd name="connsiteY5" fmla="*/ 77398 h 92877"/>
                <a:gd name="connsiteX6" fmla="*/ 15480 w 30959"/>
                <a:gd name="connsiteY6" fmla="*/ 92878 h 9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59" h="92877">
                  <a:moveTo>
                    <a:pt x="15480" y="92878"/>
                  </a:moveTo>
                  <a:cubicBezTo>
                    <a:pt x="6966" y="92878"/>
                    <a:pt x="0" y="85912"/>
                    <a:pt x="0" y="77398"/>
                  </a:cubicBezTo>
                  <a:lnTo>
                    <a:pt x="0" y="15480"/>
                  </a:lnTo>
                  <a:cubicBezTo>
                    <a:pt x="0" y="6966"/>
                    <a:pt x="6966" y="0"/>
                    <a:pt x="15480" y="0"/>
                  </a:cubicBezTo>
                  <a:cubicBezTo>
                    <a:pt x="23993" y="0"/>
                    <a:pt x="30959" y="6966"/>
                    <a:pt x="30959" y="15480"/>
                  </a:cubicBezTo>
                  <a:lnTo>
                    <a:pt x="30959" y="77398"/>
                  </a:lnTo>
                  <a:cubicBezTo>
                    <a:pt x="30959" y="85912"/>
                    <a:pt x="23993" y="92878"/>
                    <a:pt x="15480" y="92878"/>
                  </a:cubicBezTo>
                  <a:close/>
                </a:path>
              </a:pathLst>
            </a:custGeom>
            <a:grpFill/>
            <a:ln w="15462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94704F57-3BFD-E836-E472-FB04D6790B6D}"/>
                </a:ext>
              </a:extLst>
            </p:cNvPr>
            <p:cNvSpPr/>
            <p:nvPr/>
          </p:nvSpPr>
          <p:spPr>
            <a:xfrm>
              <a:off x="3869424" y="2207045"/>
              <a:ext cx="30959" cy="77398"/>
            </a:xfrm>
            <a:custGeom>
              <a:avLst/>
              <a:gdLst>
                <a:gd name="connsiteX0" fmla="*/ 15480 w 30959"/>
                <a:gd name="connsiteY0" fmla="*/ 77398 h 77398"/>
                <a:gd name="connsiteX1" fmla="*/ 0 w 30959"/>
                <a:gd name="connsiteY1" fmla="*/ 61919 h 77398"/>
                <a:gd name="connsiteX2" fmla="*/ 0 w 30959"/>
                <a:gd name="connsiteY2" fmla="*/ 15480 h 77398"/>
                <a:gd name="connsiteX3" fmla="*/ 15480 w 30959"/>
                <a:gd name="connsiteY3" fmla="*/ 0 h 77398"/>
                <a:gd name="connsiteX4" fmla="*/ 30959 w 30959"/>
                <a:gd name="connsiteY4" fmla="*/ 15480 h 77398"/>
                <a:gd name="connsiteX5" fmla="*/ 30959 w 30959"/>
                <a:gd name="connsiteY5" fmla="*/ 61919 h 77398"/>
                <a:gd name="connsiteX6" fmla="*/ 15480 w 30959"/>
                <a:gd name="connsiteY6" fmla="*/ 77398 h 7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59" h="77398">
                  <a:moveTo>
                    <a:pt x="15480" y="77398"/>
                  </a:moveTo>
                  <a:cubicBezTo>
                    <a:pt x="6966" y="77398"/>
                    <a:pt x="0" y="70432"/>
                    <a:pt x="0" y="61919"/>
                  </a:cubicBezTo>
                  <a:lnTo>
                    <a:pt x="0" y="15480"/>
                  </a:lnTo>
                  <a:cubicBezTo>
                    <a:pt x="0" y="6966"/>
                    <a:pt x="6966" y="0"/>
                    <a:pt x="15480" y="0"/>
                  </a:cubicBezTo>
                  <a:cubicBezTo>
                    <a:pt x="23993" y="0"/>
                    <a:pt x="30959" y="6966"/>
                    <a:pt x="30959" y="15480"/>
                  </a:cubicBezTo>
                  <a:lnTo>
                    <a:pt x="30959" y="61919"/>
                  </a:lnTo>
                  <a:cubicBezTo>
                    <a:pt x="30959" y="70432"/>
                    <a:pt x="23993" y="77398"/>
                    <a:pt x="15480" y="77398"/>
                  </a:cubicBezTo>
                  <a:close/>
                </a:path>
              </a:pathLst>
            </a:custGeom>
            <a:grpFill/>
            <a:ln w="15462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B6C1FA3B-405C-4F3B-50BA-78092AF335F1}"/>
                </a:ext>
              </a:extLst>
            </p:cNvPr>
            <p:cNvSpPr/>
            <p:nvPr/>
          </p:nvSpPr>
          <p:spPr>
            <a:xfrm>
              <a:off x="4024221" y="2191565"/>
              <a:ext cx="30959" cy="92877"/>
            </a:xfrm>
            <a:custGeom>
              <a:avLst/>
              <a:gdLst>
                <a:gd name="connsiteX0" fmla="*/ 15480 w 30959"/>
                <a:gd name="connsiteY0" fmla="*/ 92878 h 92877"/>
                <a:gd name="connsiteX1" fmla="*/ 0 w 30959"/>
                <a:gd name="connsiteY1" fmla="*/ 77398 h 92877"/>
                <a:gd name="connsiteX2" fmla="*/ 0 w 30959"/>
                <a:gd name="connsiteY2" fmla="*/ 15480 h 92877"/>
                <a:gd name="connsiteX3" fmla="*/ 15480 w 30959"/>
                <a:gd name="connsiteY3" fmla="*/ 0 h 92877"/>
                <a:gd name="connsiteX4" fmla="*/ 30959 w 30959"/>
                <a:gd name="connsiteY4" fmla="*/ 15480 h 92877"/>
                <a:gd name="connsiteX5" fmla="*/ 30959 w 30959"/>
                <a:gd name="connsiteY5" fmla="*/ 77398 h 92877"/>
                <a:gd name="connsiteX6" fmla="*/ 15480 w 30959"/>
                <a:gd name="connsiteY6" fmla="*/ 92878 h 9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59" h="92877">
                  <a:moveTo>
                    <a:pt x="15480" y="92878"/>
                  </a:moveTo>
                  <a:cubicBezTo>
                    <a:pt x="6966" y="92878"/>
                    <a:pt x="0" y="85912"/>
                    <a:pt x="0" y="77398"/>
                  </a:cubicBezTo>
                  <a:lnTo>
                    <a:pt x="0" y="15480"/>
                  </a:lnTo>
                  <a:cubicBezTo>
                    <a:pt x="0" y="6966"/>
                    <a:pt x="6966" y="0"/>
                    <a:pt x="15480" y="0"/>
                  </a:cubicBezTo>
                  <a:cubicBezTo>
                    <a:pt x="23993" y="0"/>
                    <a:pt x="30959" y="6966"/>
                    <a:pt x="30959" y="15480"/>
                  </a:cubicBezTo>
                  <a:lnTo>
                    <a:pt x="30959" y="77398"/>
                  </a:lnTo>
                  <a:cubicBezTo>
                    <a:pt x="30959" y="85912"/>
                    <a:pt x="23993" y="92878"/>
                    <a:pt x="15480" y="92878"/>
                  </a:cubicBezTo>
                  <a:close/>
                </a:path>
              </a:pathLst>
            </a:custGeom>
            <a:grpFill/>
            <a:ln w="15462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0C11D1A8-4A69-26EA-2EC4-10A5C4F4A547}"/>
                </a:ext>
              </a:extLst>
            </p:cNvPr>
            <p:cNvSpPr/>
            <p:nvPr/>
          </p:nvSpPr>
          <p:spPr>
            <a:xfrm>
              <a:off x="3683669" y="2764312"/>
              <a:ext cx="557267" cy="30959"/>
            </a:xfrm>
            <a:custGeom>
              <a:avLst/>
              <a:gdLst>
                <a:gd name="connsiteX0" fmla="*/ 541787 w 557267"/>
                <a:gd name="connsiteY0" fmla="*/ 30959 h 30959"/>
                <a:gd name="connsiteX1" fmla="*/ 15480 w 557267"/>
                <a:gd name="connsiteY1" fmla="*/ 30959 h 30959"/>
                <a:gd name="connsiteX2" fmla="*/ 0 w 557267"/>
                <a:gd name="connsiteY2" fmla="*/ 15480 h 30959"/>
                <a:gd name="connsiteX3" fmla="*/ 15480 w 557267"/>
                <a:gd name="connsiteY3" fmla="*/ 0 h 30959"/>
                <a:gd name="connsiteX4" fmla="*/ 541787 w 557267"/>
                <a:gd name="connsiteY4" fmla="*/ 0 h 30959"/>
                <a:gd name="connsiteX5" fmla="*/ 557267 w 557267"/>
                <a:gd name="connsiteY5" fmla="*/ 15480 h 30959"/>
                <a:gd name="connsiteX6" fmla="*/ 541787 w 557267"/>
                <a:gd name="connsiteY6" fmla="*/ 30959 h 3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7267" h="30959">
                  <a:moveTo>
                    <a:pt x="541787" y="30959"/>
                  </a:moveTo>
                  <a:lnTo>
                    <a:pt x="15480" y="30959"/>
                  </a:lnTo>
                  <a:cubicBezTo>
                    <a:pt x="6966" y="30959"/>
                    <a:pt x="0" y="23993"/>
                    <a:pt x="0" y="15480"/>
                  </a:cubicBezTo>
                  <a:cubicBezTo>
                    <a:pt x="0" y="6966"/>
                    <a:pt x="6966" y="0"/>
                    <a:pt x="15480" y="0"/>
                  </a:cubicBezTo>
                  <a:lnTo>
                    <a:pt x="541787" y="0"/>
                  </a:lnTo>
                  <a:cubicBezTo>
                    <a:pt x="550301" y="0"/>
                    <a:pt x="557267" y="6966"/>
                    <a:pt x="557267" y="15480"/>
                  </a:cubicBezTo>
                  <a:cubicBezTo>
                    <a:pt x="557267" y="23993"/>
                    <a:pt x="550301" y="30959"/>
                    <a:pt x="541787" y="30959"/>
                  </a:cubicBezTo>
                  <a:close/>
                </a:path>
              </a:pathLst>
            </a:custGeom>
            <a:grpFill/>
            <a:ln w="15462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ECF9D33F-059A-8623-CA34-117667B77D13}"/>
                </a:ext>
              </a:extLst>
            </p:cNvPr>
            <p:cNvSpPr/>
            <p:nvPr/>
          </p:nvSpPr>
          <p:spPr>
            <a:xfrm>
              <a:off x="3993261" y="2826230"/>
              <a:ext cx="247674" cy="30959"/>
            </a:xfrm>
            <a:custGeom>
              <a:avLst/>
              <a:gdLst>
                <a:gd name="connsiteX0" fmla="*/ 232195 w 247674"/>
                <a:gd name="connsiteY0" fmla="*/ 30959 h 30959"/>
                <a:gd name="connsiteX1" fmla="*/ 15480 w 247674"/>
                <a:gd name="connsiteY1" fmla="*/ 30959 h 30959"/>
                <a:gd name="connsiteX2" fmla="*/ 0 w 247674"/>
                <a:gd name="connsiteY2" fmla="*/ 15480 h 30959"/>
                <a:gd name="connsiteX3" fmla="*/ 15480 w 247674"/>
                <a:gd name="connsiteY3" fmla="*/ 0 h 30959"/>
                <a:gd name="connsiteX4" fmla="*/ 232195 w 247674"/>
                <a:gd name="connsiteY4" fmla="*/ 0 h 30959"/>
                <a:gd name="connsiteX5" fmla="*/ 247674 w 247674"/>
                <a:gd name="connsiteY5" fmla="*/ 15480 h 30959"/>
                <a:gd name="connsiteX6" fmla="*/ 232195 w 247674"/>
                <a:gd name="connsiteY6" fmla="*/ 30959 h 3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74" h="30959">
                  <a:moveTo>
                    <a:pt x="232195" y="30959"/>
                  </a:moveTo>
                  <a:lnTo>
                    <a:pt x="15480" y="30959"/>
                  </a:lnTo>
                  <a:cubicBezTo>
                    <a:pt x="6966" y="30959"/>
                    <a:pt x="0" y="23993"/>
                    <a:pt x="0" y="15480"/>
                  </a:cubicBezTo>
                  <a:cubicBezTo>
                    <a:pt x="0" y="6966"/>
                    <a:pt x="6966" y="0"/>
                    <a:pt x="15480" y="0"/>
                  </a:cubicBezTo>
                  <a:lnTo>
                    <a:pt x="232195" y="0"/>
                  </a:lnTo>
                  <a:cubicBezTo>
                    <a:pt x="240708" y="0"/>
                    <a:pt x="247674" y="6966"/>
                    <a:pt x="247674" y="15480"/>
                  </a:cubicBezTo>
                  <a:cubicBezTo>
                    <a:pt x="247674" y="23993"/>
                    <a:pt x="240708" y="30959"/>
                    <a:pt x="232195" y="30959"/>
                  </a:cubicBezTo>
                  <a:close/>
                </a:path>
              </a:pathLst>
            </a:custGeom>
            <a:grpFill/>
            <a:ln w="15462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4DB7B1CE-AE8C-F28F-9273-F751ACE29106}"/>
                </a:ext>
              </a:extLst>
            </p:cNvPr>
            <p:cNvSpPr/>
            <p:nvPr/>
          </p:nvSpPr>
          <p:spPr>
            <a:xfrm>
              <a:off x="3590791" y="2485678"/>
              <a:ext cx="743022" cy="495348"/>
            </a:xfrm>
            <a:custGeom>
              <a:avLst/>
              <a:gdLst>
                <a:gd name="connsiteX0" fmla="*/ 665625 w 743022"/>
                <a:gd name="connsiteY0" fmla="*/ 495349 h 495348"/>
                <a:gd name="connsiteX1" fmla="*/ 77398 w 743022"/>
                <a:gd name="connsiteY1" fmla="*/ 495349 h 495348"/>
                <a:gd name="connsiteX2" fmla="*/ 0 w 743022"/>
                <a:gd name="connsiteY2" fmla="*/ 417950 h 495348"/>
                <a:gd name="connsiteX3" fmla="*/ 0 w 743022"/>
                <a:gd name="connsiteY3" fmla="*/ 77398 h 495348"/>
                <a:gd name="connsiteX4" fmla="*/ 77398 w 743022"/>
                <a:gd name="connsiteY4" fmla="*/ 0 h 495348"/>
                <a:gd name="connsiteX5" fmla="*/ 108357 w 743022"/>
                <a:gd name="connsiteY5" fmla="*/ 0 h 495348"/>
                <a:gd name="connsiteX6" fmla="*/ 123837 w 743022"/>
                <a:gd name="connsiteY6" fmla="*/ 15480 h 495348"/>
                <a:gd name="connsiteX7" fmla="*/ 108357 w 743022"/>
                <a:gd name="connsiteY7" fmla="*/ 30959 h 495348"/>
                <a:gd name="connsiteX8" fmla="*/ 77398 w 743022"/>
                <a:gd name="connsiteY8" fmla="*/ 30959 h 495348"/>
                <a:gd name="connsiteX9" fmla="*/ 30959 w 743022"/>
                <a:gd name="connsiteY9" fmla="*/ 77398 h 495348"/>
                <a:gd name="connsiteX10" fmla="*/ 30959 w 743022"/>
                <a:gd name="connsiteY10" fmla="*/ 417950 h 495348"/>
                <a:gd name="connsiteX11" fmla="*/ 77398 w 743022"/>
                <a:gd name="connsiteY11" fmla="*/ 464389 h 495348"/>
                <a:gd name="connsiteX12" fmla="*/ 665625 w 743022"/>
                <a:gd name="connsiteY12" fmla="*/ 464389 h 495348"/>
                <a:gd name="connsiteX13" fmla="*/ 712064 w 743022"/>
                <a:gd name="connsiteY13" fmla="*/ 417950 h 495348"/>
                <a:gd name="connsiteX14" fmla="*/ 712064 w 743022"/>
                <a:gd name="connsiteY14" fmla="*/ 77398 h 495348"/>
                <a:gd name="connsiteX15" fmla="*/ 665625 w 743022"/>
                <a:gd name="connsiteY15" fmla="*/ 30959 h 495348"/>
                <a:gd name="connsiteX16" fmla="*/ 634665 w 743022"/>
                <a:gd name="connsiteY16" fmla="*/ 30959 h 495348"/>
                <a:gd name="connsiteX17" fmla="*/ 619186 w 743022"/>
                <a:gd name="connsiteY17" fmla="*/ 15480 h 495348"/>
                <a:gd name="connsiteX18" fmla="*/ 634665 w 743022"/>
                <a:gd name="connsiteY18" fmla="*/ 0 h 495348"/>
                <a:gd name="connsiteX19" fmla="*/ 665625 w 743022"/>
                <a:gd name="connsiteY19" fmla="*/ 0 h 495348"/>
                <a:gd name="connsiteX20" fmla="*/ 743023 w 743022"/>
                <a:gd name="connsiteY20" fmla="*/ 77398 h 495348"/>
                <a:gd name="connsiteX21" fmla="*/ 743023 w 743022"/>
                <a:gd name="connsiteY21" fmla="*/ 417950 h 495348"/>
                <a:gd name="connsiteX22" fmla="*/ 665625 w 743022"/>
                <a:gd name="connsiteY22" fmla="*/ 495349 h 49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3022" h="495348">
                  <a:moveTo>
                    <a:pt x="665625" y="495349"/>
                  </a:moveTo>
                  <a:lnTo>
                    <a:pt x="77398" y="495349"/>
                  </a:lnTo>
                  <a:cubicBezTo>
                    <a:pt x="34674" y="495349"/>
                    <a:pt x="0" y="460674"/>
                    <a:pt x="0" y="417950"/>
                  </a:cubicBezTo>
                  <a:lnTo>
                    <a:pt x="0" y="77398"/>
                  </a:lnTo>
                  <a:cubicBezTo>
                    <a:pt x="0" y="34674"/>
                    <a:pt x="34674" y="0"/>
                    <a:pt x="77398" y="0"/>
                  </a:cubicBezTo>
                  <a:lnTo>
                    <a:pt x="108357" y="0"/>
                  </a:lnTo>
                  <a:cubicBezTo>
                    <a:pt x="116871" y="0"/>
                    <a:pt x="123837" y="6966"/>
                    <a:pt x="123837" y="15480"/>
                  </a:cubicBezTo>
                  <a:cubicBezTo>
                    <a:pt x="123837" y="23993"/>
                    <a:pt x="116871" y="30959"/>
                    <a:pt x="108357" y="30959"/>
                  </a:cubicBezTo>
                  <a:lnTo>
                    <a:pt x="77398" y="30959"/>
                  </a:lnTo>
                  <a:cubicBezTo>
                    <a:pt x="51857" y="30959"/>
                    <a:pt x="30959" y="51857"/>
                    <a:pt x="30959" y="77398"/>
                  </a:cubicBezTo>
                  <a:lnTo>
                    <a:pt x="30959" y="417950"/>
                  </a:lnTo>
                  <a:cubicBezTo>
                    <a:pt x="30959" y="443492"/>
                    <a:pt x="51857" y="464389"/>
                    <a:pt x="77398" y="464389"/>
                  </a:cubicBezTo>
                  <a:lnTo>
                    <a:pt x="665625" y="464389"/>
                  </a:lnTo>
                  <a:cubicBezTo>
                    <a:pt x="691166" y="464389"/>
                    <a:pt x="712064" y="443492"/>
                    <a:pt x="712064" y="417950"/>
                  </a:cubicBezTo>
                  <a:lnTo>
                    <a:pt x="712064" y="77398"/>
                  </a:lnTo>
                  <a:cubicBezTo>
                    <a:pt x="712064" y="51857"/>
                    <a:pt x="691166" y="30959"/>
                    <a:pt x="665625" y="30959"/>
                  </a:cubicBezTo>
                  <a:lnTo>
                    <a:pt x="634665" y="30959"/>
                  </a:lnTo>
                  <a:cubicBezTo>
                    <a:pt x="626152" y="30959"/>
                    <a:pt x="619186" y="23993"/>
                    <a:pt x="619186" y="15480"/>
                  </a:cubicBezTo>
                  <a:cubicBezTo>
                    <a:pt x="619186" y="6966"/>
                    <a:pt x="626152" y="0"/>
                    <a:pt x="634665" y="0"/>
                  </a:cubicBezTo>
                  <a:lnTo>
                    <a:pt x="665625" y="0"/>
                  </a:lnTo>
                  <a:cubicBezTo>
                    <a:pt x="708348" y="0"/>
                    <a:pt x="743023" y="34674"/>
                    <a:pt x="743023" y="77398"/>
                  </a:cubicBezTo>
                  <a:lnTo>
                    <a:pt x="743023" y="417950"/>
                  </a:lnTo>
                  <a:cubicBezTo>
                    <a:pt x="743023" y="460674"/>
                    <a:pt x="708348" y="495349"/>
                    <a:pt x="665625" y="495349"/>
                  </a:cubicBezTo>
                  <a:close/>
                </a:path>
              </a:pathLst>
            </a:custGeom>
            <a:grpFill/>
            <a:ln w="15462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C6F6812C-231D-1DB5-467B-02A36D2910CD}"/>
                </a:ext>
              </a:extLst>
            </p:cNvPr>
            <p:cNvSpPr/>
            <p:nvPr/>
          </p:nvSpPr>
          <p:spPr>
            <a:xfrm>
              <a:off x="3590791" y="2578556"/>
              <a:ext cx="386991" cy="123837"/>
            </a:xfrm>
            <a:custGeom>
              <a:avLst/>
              <a:gdLst>
                <a:gd name="connsiteX0" fmla="*/ 371511 w 386991"/>
                <a:gd name="connsiteY0" fmla="*/ 123837 h 123837"/>
                <a:gd name="connsiteX1" fmla="*/ 15480 w 386991"/>
                <a:gd name="connsiteY1" fmla="*/ 123837 h 123837"/>
                <a:gd name="connsiteX2" fmla="*/ 0 w 386991"/>
                <a:gd name="connsiteY2" fmla="*/ 108357 h 123837"/>
                <a:gd name="connsiteX3" fmla="*/ 0 w 386991"/>
                <a:gd name="connsiteY3" fmla="*/ 15480 h 123837"/>
                <a:gd name="connsiteX4" fmla="*/ 15480 w 386991"/>
                <a:gd name="connsiteY4" fmla="*/ 0 h 123837"/>
                <a:gd name="connsiteX5" fmla="*/ 139317 w 386991"/>
                <a:gd name="connsiteY5" fmla="*/ 0 h 123837"/>
                <a:gd name="connsiteX6" fmla="*/ 154796 w 386991"/>
                <a:gd name="connsiteY6" fmla="*/ 15480 h 123837"/>
                <a:gd name="connsiteX7" fmla="*/ 139317 w 386991"/>
                <a:gd name="connsiteY7" fmla="*/ 30959 h 123837"/>
                <a:gd name="connsiteX8" fmla="*/ 30959 w 386991"/>
                <a:gd name="connsiteY8" fmla="*/ 30959 h 123837"/>
                <a:gd name="connsiteX9" fmla="*/ 30959 w 386991"/>
                <a:gd name="connsiteY9" fmla="*/ 92878 h 123837"/>
                <a:gd name="connsiteX10" fmla="*/ 371511 w 386991"/>
                <a:gd name="connsiteY10" fmla="*/ 92878 h 123837"/>
                <a:gd name="connsiteX11" fmla="*/ 386991 w 386991"/>
                <a:gd name="connsiteY11" fmla="*/ 108357 h 123837"/>
                <a:gd name="connsiteX12" fmla="*/ 371511 w 386991"/>
                <a:gd name="connsiteY12" fmla="*/ 123837 h 1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991" h="123837">
                  <a:moveTo>
                    <a:pt x="371511" y="123837"/>
                  </a:moveTo>
                  <a:lnTo>
                    <a:pt x="15480" y="123837"/>
                  </a:lnTo>
                  <a:cubicBezTo>
                    <a:pt x="6966" y="123837"/>
                    <a:pt x="0" y="116871"/>
                    <a:pt x="0" y="108357"/>
                  </a:cubicBezTo>
                  <a:lnTo>
                    <a:pt x="0" y="15480"/>
                  </a:lnTo>
                  <a:cubicBezTo>
                    <a:pt x="0" y="6966"/>
                    <a:pt x="6966" y="0"/>
                    <a:pt x="15480" y="0"/>
                  </a:cubicBezTo>
                  <a:lnTo>
                    <a:pt x="139317" y="0"/>
                  </a:lnTo>
                  <a:cubicBezTo>
                    <a:pt x="147831" y="0"/>
                    <a:pt x="154796" y="6966"/>
                    <a:pt x="154796" y="15480"/>
                  </a:cubicBezTo>
                  <a:cubicBezTo>
                    <a:pt x="154796" y="23993"/>
                    <a:pt x="147831" y="30959"/>
                    <a:pt x="139317" y="30959"/>
                  </a:cubicBezTo>
                  <a:lnTo>
                    <a:pt x="30959" y="30959"/>
                  </a:lnTo>
                  <a:lnTo>
                    <a:pt x="30959" y="92878"/>
                  </a:lnTo>
                  <a:lnTo>
                    <a:pt x="371511" y="92878"/>
                  </a:lnTo>
                  <a:cubicBezTo>
                    <a:pt x="380025" y="92878"/>
                    <a:pt x="386991" y="99844"/>
                    <a:pt x="386991" y="108357"/>
                  </a:cubicBezTo>
                  <a:cubicBezTo>
                    <a:pt x="386991" y="116871"/>
                    <a:pt x="380025" y="123837"/>
                    <a:pt x="371511" y="123837"/>
                  </a:cubicBezTo>
                  <a:close/>
                </a:path>
              </a:pathLst>
            </a:custGeom>
            <a:grpFill/>
            <a:ln w="15462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EF98D96C-A916-F02D-79EE-BFEC6D9F324C}"/>
                </a:ext>
              </a:extLst>
            </p:cNvPr>
            <p:cNvSpPr/>
            <p:nvPr/>
          </p:nvSpPr>
          <p:spPr>
            <a:xfrm>
              <a:off x="3946823" y="2578556"/>
              <a:ext cx="386991" cy="123837"/>
            </a:xfrm>
            <a:custGeom>
              <a:avLst/>
              <a:gdLst>
                <a:gd name="connsiteX0" fmla="*/ 371511 w 386991"/>
                <a:gd name="connsiteY0" fmla="*/ 123837 h 123837"/>
                <a:gd name="connsiteX1" fmla="*/ 15480 w 386991"/>
                <a:gd name="connsiteY1" fmla="*/ 123837 h 123837"/>
                <a:gd name="connsiteX2" fmla="*/ 0 w 386991"/>
                <a:gd name="connsiteY2" fmla="*/ 108357 h 123837"/>
                <a:gd name="connsiteX3" fmla="*/ 15480 w 386991"/>
                <a:gd name="connsiteY3" fmla="*/ 92878 h 123837"/>
                <a:gd name="connsiteX4" fmla="*/ 356032 w 386991"/>
                <a:gd name="connsiteY4" fmla="*/ 92878 h 123837"/>
                <a:gd name="connsiteX5" fmla="*/ 356032 w 386991"/>
                <a:gd name="connsiteY5" fmla="*/ 30959 h 123837"/>
                <a:gd name="connsiteX6" fmla="*/ 247674 w 386991"/>
                <a:gd name="connsiteY6" fmla="*/ 30959 h 123837"/>
                <a:gd name="connsiteX7" fmla="*/ 232195 w 386991"/>
                <a:gd name="connsiteY7" fmla="*/ 15480 h 123837"/>
                <a:gd name="connsiteX8" fmla="*/ 247674 w 386991"/>
                <a:gd name="connsiteY8" fmla="*/ 0 h 123837"/>
                <a:gd name="connsiteX9" fmla="*/ 371511 w 386991"/>
                <a:gd name="connsiteY9" fmla="*/ 0 h 123837"/>
                <a:gd name="connsiteX10" fmla="*/ 386991 w 386991"/>
                <a:gd name="connsiteY10" fmla="*/ 15480 h 123837"/>
                <a:gd name="connsiteX11" fmla="*/ 386991 w 386991"/>
                <a:gd name="connsiteY11" fmla="*/ 108357 h 123837"/>
                <a:gd name="connsiteX12" fmla="*/ 371511 w 386991"/>
                <a:gd name="connsiteY12" fmla="*/ 123837 h 1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991" h="123837">
                  <a:moveTo>
                    <a:pt x="371511" y="123837"/>
                  </a:moveTo>
                  <a:lnTo>
                    <a:pt x="15480" y="123837"/>
                  </a:lnTo>
                  <a:cubicBezTo>
                    <a:pt x="6966" y="123837"/>
                    <a:pt x="0" y="116871"/>
                    <a:pt x="0" y="108357"/>
                  </a:cubicBezTo>
                  <a:cubicBezTo>
                    <a:pt x="0" y="99844"/>
                    <a:pt x="6966" y="92878"/>
                    <a:pt x="15480" y="92878"/>
                  </a:cubicBezTo>
                  <a:lnTo>
                    <a:pt x="356032" y="92878"/>
                  </a:lnTo>
                  <a:lnTo>
                    <a:pt x="356032" y="30959"/>
                  </a:lnTo>
                  <a:lnTo>
                    <a:pt x="247674" y="30959"/>
                  </a:lnTo>
                  <a:cubicBezTo>
                    <a:pt x="239160" y="30959"/>
                    <a:pt x="232195" y="23993"/>
                    <a:pt x="232195" y="15480"/>
                  </a:cubicBezTo>
                  <a:cubicBezTo>
                    <a:pt x="232195" y="6966"/>
                    <a:pt x="239160" y="0"/>
                    <a:pt x="247674" y="0"/>
                  </a:cubicBezTo>
                  <a:lnTo>
                    <a:pt x="371511" y="0"/>
                  </a:lnTo>
                  <a:cubicBezTo>
                    <a:pt x="380025" y="0"/>
                    <a:pt x="386991" y="6966"/>
                    <a:pt x="386991" y="15480"/>
                  </a:cubicBezTo>
                  <a:lnTo>
                    <a:pt x="386991" y="108357"/>
                  </a:lnTo>
                  <a:cubicBezTo>
                    <a:pt x="386991" y="116871"/>
                    <a:pt x="380025" y="123837"/>
                    <a:pt x="371511" y="123837"/>
                  </a:cubicBezTo>
                  <a:close/>
                </a:path>
              </a:pathLst>
            </a:custGeom>
            <a:grpFill/>
            <a:ln w="15462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516FA22F-BAAC-ADFC-CD12-BBE98BF209D1}"/>
                </a:ext>
              </a:extLst>
            </p:cNvPr>
            <p:cNvSpPr/>
            <p:nvPr/>
          </p:nvSpPr>
          <p:spPr>
            <a:xfrm>
              <a:off x="3900384" y="2423760"/>
              <a:ext cx="123837" cy="154796"/>
            </a:xfrm>
            <a:custGeom>
              <a:avLst/>
              <a:gdLst>
                <a:gd name="connsiteX0" fmla="*/ 77398 w 123837"/>
                <a:gd name="connsiteY0" fmla="*/ 154796 h 154796"/>
                <a:gd name="connsiteX1" fmla="*/ 15480 w 123837"/>
                <a:gd name="connsiteY1" fmla="*/ 154796 h 154796"/>
                <a:gd name="connsiteX2" fmla="*/ 0 w 123837"/>
                <a:gd name="connsiteY2" fmla="*/ 139317 h 154796"/>
                <a:gd name="connsiteX3" fmla="*/ 15480 w 123837"/>
                <a:gd name="connsiteY3" fmla="*/ 123837 h 154796"/>
                <a:gd name="connsiteX4" fmla="*/ 77398 w 123837"/>
                <a:gd name="connsiteY4" fmla="*/ 123837 h 154796"/>
                <a:gd name="connsiteX5" fmla="*/ 92878 w 123837"/>
                <a:gd name="connsiteY5" fmla="*/ 108357 h 154796"/>
                <a:gd name="connsiteX6" fmla="*/ 77398 w 123837"/>
                <a:gd name="connsiteY6" fmla="*/ 92878 h 154796"/>
                <a:gd name="connsiteX7" fmla="*/ 46439 w 123837"/>
                <a:gd name="connsiteY7" fmla="*/ 92878 h 154796"/>
                <a:gd name="connsiteX8" fmla="*/ 0 w 123837"/>
                <a:gd name="connsiteY8" fmla="*/ 46439 h 154796"/>
                <a:gd name="connsiteX9" fmla="*/ 46439 w 123837"/>
                <a:gd name="connsiteY9" fmla="*/ 0 h 154796"/>
                <a:gd name="connsiteX10" fmla="*/ 108357 w 123837"/>
                <a:gd name="connsiteY10" fmla="*/ 0 h 154796"/>
                <a:gd name="connsiteX11" fmla="*/ 123837 w 123837"/>
                <a:gd name="connsiteY11" fmla="*/ 15480 h 154796"/>
                <a:gd name="connsiteX12" fmla="*/ 108357 w 123837"/>
                <a:gd name="connsiteY12" fmla="*/ 30959 h 154796"/>
                <a:gd name="connsiteX13" fmla="*/ 46439 w 123837"/>
                <a:gd name="connsiteY13" fmla="*/ 30959 h 154796"/>
                <a:gd name="connsiteX14" fmla="*/ 30959 w 123837"/>
                <a:gd name="connsiteY14" fmla="*/ 46439 h 154796"/>
                <a:gd name="connsiteX15" fmla="*/ 46439 w 123837"/>
                <a:gd name="connsiteY15" fmla="*/ 61919 h 154796"/>
                <a:gd name="connsiteX16" fmla="*/ 77398 w 123837"/>
                <a:gd name="connsiteY16" fmla="*/ 61919 h 154796"/>
                <a:gd name="connsiteX17" fmla="*/ 123837 w 123837"/>
                <a:gd name="connsiteY17" fmla="*/ 108357 h 154796"/>
                <a:gd name="connsiteX18" fmla="*/ 77398 w 123837"/>
                <a:gd name="connsiteY18" fmla="*/ 154796 h 15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3837" h="154796">
                  <a:moveTo>
                    <a:pt x="77398" y="154796"/>
                  </a:moveTo>
                  <a:lnTo>
                    <a:pt x="15480" y="154796"/>
                  </a:lnTo>
                  <a:cubicBezTo>
                    <a:pt x="6966" y="154796"/>
                    <a:pt x="0" y="147831"/>
                    <a:pt x="0" y="139317"/>
                  </a:cubicBezTo>
                  <a:cubicBezTo>
                    <a:pt x="0" y="130803"/>
                    <a:pt x="6966" y="123837"/>
                    <a:pt x="15480" y="123837"/>
                  </a:cubicBezTo>
                  <a:lnTo>
                    <a:pt x="77398" y="123837"/>
                  </a:lnTo>
                  <a:cubicBezTo>
                    <a:pt x="85912" y="123837"/>
                    <a:pt x="92878" y="116871"/>
                    <a:pt x="92878" y="108357"/>
                  </a:cubicBezTo>
                  <a:cubicBezTo>
                    <a:pt x="92878" y="99844"/>
                    <a:pt x="85912" y="92878"/>
                    <a:pt x="77398" y="92878"/>
                  </a:cubicBezTo>
                  <a:lnTo>
                    <a:pt x="46439" y="92878"/>
                  </a:lnTo>
                  <a:cubicBezTo>
                    <a:pt x="20898" y="92878"/>
                    <a:pt x="0" y="71980"/>
                    <a:pt x="0" y="46439"/>
                  </a:cubicBezTo>
                  <a:cubicBezTo>
                    <a:pt x="0" y="20897"/>
                    <a:pt x="20898" y="0"/>
                    <a:pt x="46439" y="0"/>
                  </a:cubicBezTo>
                  <a:lnTo>
                    <a:pt x="108357" y="0"/>
                  </a:lnTo>
                  <a:cubicBezTo>
                    <a:pt x="116871" y="0"/>
                    <a:pt x="123837" y="6966"/>
                    <a:pt x="123837" y="15480"/>
                  </a:cubicBezTo>
                  <a:cubicBezTo>
                    <a:pt x="123837" y="23993"/>
                    <a:pt x="116871" y="30959"/>
                    <a:pt x="108357" y="30959"/>
                  </a:cubicBezTo>
                  <a:lnTo>
                    <a:pt x="46439" y="30959"/>
                  </a:lnTo>
                  <a:cubicBezTo>
                    <a:pt x="37925" y="30959"/>
                    <a:pt x="30959" y="37925"/>
                    <a:pt x="30959" y="46439"/>
                  </a:cubicBezTo>
                  <a:cubicBezTo>
                    <a:pt x="30959" y="54953"/>
                    <a:pt x="37925" y="61919"/>
                    <a:pt x="46439" y="61919"/>
                  </a:cubicBezTo>
                  <a:lnTo>
                    <a:pt x="77398" y="61919"/>
                  </a:lnTo>
                  <a:cubicBezTo>
                    <a:pt x="102940" y="61919"/>
                    <a:pt x="123837" y="82816"/>
                    <a:pt x="123837" y="108357"/>
                  </a:cubicBezTo>
                  <a:cubicBezTo>
                    <a:pt x="123837" y="133899"/>
                    <a:pt x="102940" y="154796"/>
                    <a:pt x="77398" y="154796"/>
                  </a:cubicBezTo>
                  <a:close/>
                </a:path>
              </a:pathLst>
            </a:custGeom>
            <a:grpFill/>
            <a:ln w="15462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92239804-FD45-F0B6-E5A1-1FEF4F395BCC}"/>
                </a:ext>
              </a:extLst>
            </p:cNvPr>
            <p:cNvSpPr/>
            <p:nvPr/>
          </p:nvSpPr>
          <p:spPr>
            <a:xfrm>
              <a:off x="3946823" y="2377321"/>
              <a:ext cx="30959" cy="77398"/>
            </a:xfrm>
            <a:custGeom>
              <a:avLst/>
              <a:gdLst>
                <a:gd name="connsiteX0" fmla="*/ 15480 w 30959"/>
                <a:gd name="connsiteY0" fmla="*/ 77398 h 77398"/>
                <a:gd name="connsiteX1" fmla="*/ 0 w 30959"/>
                <a:gd name="connsiteY1" fmla="*/ 61919 h 77398"/>
                <a:gd name="connsiteX2" fmla="*/ 0 w 30959"/>
                <a:gd name="connsiteY2" fmla="*/ 15480 h 77398"/>
                <a:gd name="connsiteX3" fmla="*/ 15480 w 30959"/>
                <a:gd name="connsiteY3" fmla="*/ 0 h 77398"/>
                <a:gd name="connsiteX4" fmla="*/ 30959 w 30959"/>
                <a:gd name="connsiteY4" fmla="*/ 15480 h 77398"/>
                <a:gd name="connsiteX5" fmla="*/ 30959 w 30959"/>
                <a:gd name="connsiteY5" fmla="*/ 61919 h 77398"/>
                <a:gd name="connsiteX6" fmla="*/ 15480 w 30959"/>
                <a:gd name="connsiteY6" fmla="*/ 77398 h 7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59" h="77398">
                  <a:moveTo>
                    <a:pt x="15480" y="77398"/>
                  </a:moveTo>
                  <a:cubicBezTo>
                    <a:pt x="6966" y="77398"/>
                    <a:pt x="0" y="70432"/>
                    <a:pt x="0" y="61919"/>
                  </a:cubicBezTo>
                  <a:lnTo>
                    <a:pt x="0" y="15480"/>
                  </a:lnTo>
                  <a:cubicBezTo>
                    <a:pt x="0" y="6966"/>
                    <a:pt x="6966" y="0"/>
                    <a:pt x="15480" y="0"/>
                  </a:cubicBezTo>
                  <a:cubicBezTo>
                    <a:pt x="23993" y="0"/>
                    <a:pt x="30959" y="6966"/>
                    <a:pt x="30959" y="15480"/>
                  </a:cubicBezTo>
                  <a:lnTo>
                    <a:pt x="30959" y="61919"/>
                  </a:lnTo>
                  <a:cubicBezTo>
                    <a:pt x="30959" y="70432"/>
                    <a:pt x="23993" y="77398"/>
                    <a:pt x="15480" y="77398"/>
                  </a:cubicBezTo>
                  <a:close/>
                </a:path>
              </a:pathLst>
            </a:custGeom>
            <a:grpFill/>
            <a:ln w="15462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63DE1DF1-F1E9-4006-CBAA-3B99DFE80D2C}"/>
                </a:ext>
              </a:extLst>
            </p:cNvPr>
            <p:cNvSpPr/>
            <p:nvPr/>
          </p:nvSpPr>
          <p:spPr>
            <a:xfrm>
              <a:off x="3946823" y="2547597"/>
              <a:ext cx="30959" cy="77398"/>
            </a:xfrm>
            <a:custGeom>
              <a:avLst/>
              <a:gdLst>
                <a:gd name="connsiteX0" fmla="*/ 15480 w 30959"/>
                <a:gd name="connsiteY0" fmla="*/ 77398 h 77398"/>
                <a:gd name="connsiteX1" fmla="*/ 0 w 30959"/>
                <a:gd name="connsiteY1" fmla="*/ 61919 h 77398"/>
                <a:gd name="connsiteX2" fmla="*/ 0 w 30959"/>
                <a:gd name="connsiteY2" fmla="*/ 15480 h 77398"/>
                <a:gd name="connsiteX3" fmla="*/ 15480 w 30959"/>
                <a:gd name="connsiteY3" fmla="*/ 0 h 77398"/>
                <a:gd name="connsiteX4" fmla="*/ 30959 w 30959"/>
                <a:gd name="connsiteY4" fmla="*/ 15480 h 77398"/>
                <a:gd name="connsiteX5" fmla="*/ 30959 w 30959"/>
                <a:gd name="connsiteY5" fmla="*/ 61919 h 77398"/>
                <a:gd name="connsiteX6" fmla="*/ 15480 w 30959"/>
                <a:gd name="connsiteY6" fmla="*/ 77398 h 7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59" h="77398">
                  <a:moveTo>
                    <a:pt x="15480" y="77398"/>
                  </a:moveTo>
                  <a:cubicBezTo>
                    <a:pt x="6966" y="77398"/>
                    <a:pt x="0" y="70432"/>
                    <a:pt x="0" y="61919"/>
                  </a:cubicBezTo>
                  <a:lnTo>
                    <a:pt x="0" y="15480"/>
                  </a:lnTo>
                  <a:cubicBezTo>
                    <a:pt x="0" y="6966"/>
                    <a:pt x="6966" y="0"/>
                    <a:pt x="15480" y="0"/>
                  </a:cubicBezTo>
                  <a:cubicBezTo>
                    <a:pt x="23993" y="0"/>
                    <a:pt x="30959" y="6966"/>
                    <a:pt x="30959" y="15480"/>
                  </a:cubicBezTo>
                  <a:lnTo>
                    <a:pt x="30959" y="61919"/>
                  </a:lnTo>
                  <a:cubicBezTo>
                    <a:pt x="30959" y="70432"/>
                    <a:pt x="23993" y="77398"/>
                    <a:pt x="15480" y="77398"/>
                  </a:cubicBezTo>
                  <a:close/>
                </a:path>
              </a:pathLst>
            </a:custGeom>
            <a:grpFill/>
            <a:ln w="15462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8409106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FZA\AppData\Local\Templafy\AddIns\PowerPointVsto\machado-meyer-box-horizontal-rgb.p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aur\AppData\Local\Templafy\AddIns\PowerPointVsto\ALERTA-07.sv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FZA\AppData\Local\Templafy\AddIns\PowerPointVsto\machado-meyer-box-horizontal-rgb.pn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3d.xml>��< ? x m l   v e r s i o n = " 1 . 0 "   e n c o d i n g = " u t f - 1 6 " ? >  
 < p r o p e r t i e s   x m l n s = " h t t p : / / w w w . i m a n a g e . c o m / w o r k / x m l s c h e m a " >  
     < d o c u m e n t i d > T E X T ! 1 0 9 3 0 3 5 8 3 . 1 < / d o c u m e n t i d >  
     < s e n d e r i d > M U C < / s e n d e r i d >  
     < s e n d e r e m a i l > M B R A G A @ M A C H A D O M E Y E R . C O M . B R < / s e n d e r e m a i l >  
     < l a s t m o d i f i e d > 2 0 2 4 - 1 1 - 2 0 T 2 1 : 3 3 : 2 3 . 0 0 0 0 0 0 0 - 0 3 : 0 0 < / l a s t m o d i f i e d >  
     < d a t a b a s e > T E X T < / d a t a b a s e >  
 < / p r o p e r t i e s > 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10.xml><?xml version="1.0" encoding="utf-8"?>
<TemplafySlideTemplateConfiguration><![CDATA[{"slideVersion":1,"isValidatorEnabled":false,"isLocked":false,"elementsMetadata":[],"slideId":"867594895804596224","enableDocumentContentUpdater":false,"version":"2.0"}]]></TemplafySlideTemplateConfiguration>
</file>

<file path=customXml/item11.xml><?xml version="1.0" encoding="utf-8"?>
<TemplafySlideTemplateConfiguration><![CDATA[{"slideVersion":1,"isValidatorEnabled":false,"isLocked":false,"elementsMetadata":[],"slideId":"867594895804596224","enableDocumentContentUpdater":false,"version":"2.0"}]]></TemplafySlideTemplateConfiguration>
</file>

<file path=customXml/item12.xml><?xml version="1.0" encoding="utf-8"?>
<TemplafySlideTemplateConfiguration><![CDATA[{"slideVersion":1,"isValidatorEnabled":false,"isLocked":false,"elementsMetadata":[],"slideId":"867594895804596224","enableDocumentContentUpdater":false,"version":"2.0"}]]></TemplafySlideTemplate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TemplateConfiguration><![CDATA[{"slideVersion":1,"isValidatorEnabled":false,"isLocked":false,"elementsMetadata":[],"slideId":"867594895804596224","enableDocumentContentUpdater":false,"version":"2.0"}]]></TemplafySlideTemplate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SlideTemplateConfiguration><![CDATA[{"slideVersion":2,"isValidatorEnabled":false,"isLocked":false,"elementsMetadata":[],"slideId":"867481946754646022","enableDocumentContentUpdater":false,"version":"2.0"}]]></TemplafySlideTemplate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slideVersion":1,"isValidatorEnabled":false,"isLocked":false,"elementsMetadata":[],"slideId":"867594895804596224","enableDocumentContentUpdater":false,"version":"2.0"}]]></TemplafySlideTemplateConfiguration>
</file>

<file path=customXml/item20.xml><?xml version="1.0" encoding="utf-8"?>
<TemplafySlideTemplateConfiguration><![CDATA[{"slideVersion":1,"isValidatorEnabled":false,"isLocked":false,"elementsMetadata":[],"slideId":"867594895804596224","enableDocumentContentUpdater":false,"version":"2.0"}]]></TemplafySlideTemplateConfiguration>
</file>

<file path=customXml/item21.xml><?xml version="1.0" encoding="utf-8"?>
<TemplafySlideTemplateConfiguration><![CDATA[{"slideVersion":1,"isValidatorEnabled":false,"isLocked":false,"elementsMetadata":[],"slideId":"867481946754646017","enableDocumentContentUpdater":false,"version":"2.0"}]]></TemplafySlideTemplateConfiguration>
</file>

<file path=customXml/item22.xml><?xml version="1.0" encoding="utf-8"?>
<TemplafySlideTemplateConfiguration><![CDATA[{"slideVersion":1,"isValidatorEnabled":false,"isLocked":false,"elementsMetadata":[],"slideId":"867594895804596224","enableDocumentContentUpdater":false,"version":"2.0"}]]></TemplafySlideTemplateConfiguration>
</file>

<file path=customXml/item23.xml><?xml version="1.0" encoding="utf-8"?>
<TemplafySlideTemplateConfiguration><![CDATA[{"slideVersion":1,"isValidatorEnabled":false,"isLocked":false,"elementsMetadata":[],"slideId":"867577655811375108","enableDocumentContentUpdater":false,"version":"2.0"}]]></TemplafySlideTemplateConfiguration>
</file>

<file path=customXml/item24.xml><?xml version="1.0" encoding="utf-8"?>
<TemplafySlideFormConfiguration><![CDATA[{"formFields":[],"formDataEntries":[]}]]></TemplafySlideFormConfiguration>
</file>

<file path=customXml/item25.xml><?xml version="1.0" encoding="utf-8"?>
<TemplafySlideFormConfiguration><![CDATA[{"formFields":[],"formDataEntries":[]}]]></TemplafySlideFormConfiguration>
</file>

<file path=customXml/item26.xml><?xml version="1.0" encoding="utf-8"?>
<TemplafySlideTemplateConfiguration><![CDATA[{"slideVersion":1,"isValidatorEnabled":false,"isLocked":false,"elementsMetadata":[],"slideId":"867594895804596224","enableDocumentContentUpdater":false,"version":"2.0"}]]></TemplafySlideTemplateConfiguration>
</file>

<file path=customXml/item27.xml><?xml version="1.0" encoding="utf-8"?>
<TemplafySlideTemplateConfiguration><![CDATA[{"slideVersion":1,"isValidatorEnabled":false,"isLocked":false,"elementsMetadata":[],"slideId":"867594895804596224","enableDocumentContentUpdater":false,"version":"2.0"}]]></TemplafySlideTemplateConfiguration>
</file>

<file path=customXml/item28.xml><?xml version="1.0" encoding="utf-8"?>
<TemplafySlideTemplateConfiguration><![CDATA[{"slideVersion":1,"isValidatorEnabled":false,"isLocked":false,"elementsMetadata":[],"slideId":"867594895804596224","enableDocumentContentUpdater":false,"version":"2.0"}]]></TemplafySlideTemplateConfiguration>
</file>

<file path=customXml/item2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TemplafySlideFormConfiguration><![CDATA[{"formFields":[],"formDataEntries":[]}]]></TemplafySlideFormConfiguration>
</file>

<file path=customXml/item30.xml><?xml version="1.0" encoding="utf-8"?>
<TemplafySlideTemplateConfiguration><![CDATA[{"slideVersion":1,"isValidatorEnabled":false,"isLocked":false,"elementsMetadata":[],"slideId":"867594895804596224","enableDocumentContentUpdater":false,"version":"2.0"}]]></TemplafySlideTemplateConfiguration>
</file>

<file path=customXml/item31.xml><?xml version="1.0" encoding="utf-8"?>
<TemplafySlideTemplateConfiguration><![CDATA[{"slideVersion":1,"isValidatorEnabled":false,"isLocked":false,"elementsMetadata":[],"slideId":"867594895804596224","enableDocumentContentUpdater":false,"version":"2.0"}]]></TemplafySlideTemplateConfiguration>
</file>

<file path=customXml/item32.xml><?xml version="1.0" encoding="utf-8"?>
<TemplafySlideFormConfiguration><![CDATA[{"formFields":[],"formDataEntries":[]}]]></TemplafySlideFormConfiguration>
</file>

<file path=customXml/item33.xml><?xml version="1.0" encoding="utf-8"?>
<TemplafySlideFormConfiguration><![CDATA[{"formFields":[],"formDataEntries":[]}]]></TemplafySlideFormConfiguration>
</file>

<file path=customXml/item34.xml><?xml version="1.0" encoding="utf-8"?>
<TemplafySlideFormConfiguration><![CDATA[{"formFields":[],"formDataEntries":[]}]]></TemplafySlideFormConfiguration>
</file>

<file path=customXml/item35.xml><?xml version="1.0" encoding="utf-8"?>
<TemplafySlideFormConfiguration><![CDATA[{"formFields":[],"formDataEntries":[]}]]></TemplafySlideFormConfiguration>
</file>

<file path=customXml/item36.xml><?xml version="1.0" encoding="utf-8"?>
<TemplafySlideFormConfiguration><![CDATA[{"formFields":[],"formDataEntries":[]}]]></TemplafySlideFormConfiguration>
</file>

<file path=customXml/item37.xml><?xml version="1.0" encoding="utf-8"?>
<TemplafySlideFormConfiguration><![CDATA[{"formFields":[],"formDataEntries":[]}]]></TemplafySlideFormConfiguration>
</file>

<file path=customXml/item38.xml><?xml version="1.0" encoding="utf-8"?>
<TemplafySlideFormConfiguration><![CDATA[{"formFields":[],"formDataEntries":[]}]]></TemplafySlideFormConfiguration>
</file>

<file path=customXml/item39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C5A096F54640544957C5DEAB74117F5" ma:contentTypeVersion="14" ma:contentTypeDescription="Crie um novo documento." ma:contentTypeScope="" ma:versionID="5c2676dc7a1307ce86dc55806953bf8b">
  <xsd:schema xmlns:xsd="http://www.w3.org/2001/XMLSchema" xmlns:xs="http://www.w3.org/2001/XMLSchema" xmlns:p="http://schemas.microsoft.com/office/2006/metadata/properties" xmlns:ns2="86eca6da-07c1-459d-908c-6f6b78633b85" xmlns:ns3="6e8dc833-9d2a-4beb-b2c3-914f067d2459" targetNamespace="http://schemas.microsoft.com/office/2006/metadata/properties" ma:root="true" ma:fieldsID="c790a181ae2aab18619cf0542ad38e08" ns2:_="" ns3:_="">
    <xsd:import namespace="86eca6da-07c1-459d-908c-6f6b78633b85"/>
    <xsd:import namespace="6e8dc833-9d2a-4beb-b2c3-914f067d245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lcf76f155ced4ddcb4097134ff3c332f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ca6da-07c1-459d-908c-6f6b78633b8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a ID do Documento" ma:description="O valor da ID do documento atribuída a este item." ma:indexed="true" ma:internalName="_dlc_DocId" ma:readOnly="true">
      <xsd:simpleType>
        <xsd:restriction base="dms:Text"/>
      </xsd:simpleType>
    </xsd:element>
    <xsd:element name="_dlc_DocIdUrl" ma:index="9" nillable="true" ma:displayName="ID do Documento" ma:description="Link permanente par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 de Persistência" ma:description="Manter a ID ao adicionar." ma:hidden="true" ma:internalName="_dlc_DocIdPersistId" ma:readOnly="true">
      <xsd:simpleType>
        <xsd:restriction base="dms:Boolean"/>
      </xsd:simpleType>
    </xsd:element>
    <xsd:element name="TaxCatchAll" ma:index="13" nillable="true" ma:displayName="Taxonomy Catch All Column" ma:hidden="true" ma:list="{63c21adb-41d7-469a-8f1e-0d9224e19a36}" ma:internalName="TaxCatchAll" ma:showField="CatchAllData" ma:web="86eca6da-07c1-459d-908c-6f6b78633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dc833-9d2a-4beb-b2c3-914f067d245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2" nillable="true" ma:taxonomy="true" ma:internalName="lcf76f155ced4ddcb4097134ff3c332f" ma:taxonomyFieldName="MediaServiceImageTags" ma:displayName="Marcações de imagem" ma:readOnly="false" ma:fieldId="{5cf76f15-5ced-4ddc-b409-7134ff3c332f}" ma:taxonomyMulti="true" ma:sspId="0b433f7a-6657-467e-960e-e24a36c750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TemplafySlideTemplateConfiguration><![CDATA[{"slideVersion":2,"isValidatorEnabled":false,"isLocked":false,"elementsMetadata":[],"slideId":"867481946754646022","enableDocumentContentUpdater":false,"version":"2.0"}]]></TemplafySlideTemplateConfiguration>
</file>

<file path=customXml/item40.xml><?xml version="1.0" encoding="utf-8"?>
<TemplafySlideTemplateConfiguration><![CDATA[{"slideVersion":1,"isValidatorEnabled":false,"isLocked":false,"elementsMetadata":[],"slideId":"867588951569858563","enableDocumentContentUpdater":false,"version":"2.0"}]]></TemplafySlideTemplateConfiguration>
</file>

<file path=customXml/item41.xml><?xml version="1.0" encoding="utf-8"?>
<TemplafySlideFormConfiguration><![CDATA[{"formFields":[],"formDataEntries":[]}]]></TemplafySlideFormConfiguration>
</file>

<file path=customXml/item42.xml><?xml version="1.0" encoding="utf-8"?>
<TemplafySlideTemplateConfiguration><![CDATA[{"slideVersion":1,"isValidatorEnabled":false,"isLocked":false,"elementsMetadata":[],"slideId":"867594895804596224","enableDocumentContentUpdater":false,"version":"2.0"}]]></TemplafySlideTemplateConfiguration>
</file>

<file path=customXml/item43.xml><?xml version="1.0" encoding="utf-8"?>
<TemplafySlideFormConfiguration><![CDATA[{"formFields":[],"formDataEntries":[]}]]></TemplafySlideFormConfiguration>
</file>

<file path=customXml/item44.xml><?xml version="1.0" encoding="utf-8"?>
<TemplafySlideTemplateConfiguration><![CDATA[{"slideVersion":1,"isValidatorEnabled":false,"isLocked":false,"elementsMetadata":[],"slideId":"867594895804596224","enableDocumentContentUpdater":false,"version":"2.0"}]]></TemplafySlideTemplateConfiguration>
</file>

<file path=customXml/item4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e8dc833-9d2a-4beb-b2c3-914f067d2459">
      <Terms xmlns="http://schemas.microsoft.com/office/infopath/2007/PartnerControls"/>
    </lcf76f155ced4ddcb4097134ff3c332f>
    <TaxCatchAll xmlns="86eca6da-07c1-459d-908c-6f6b78633b85" xsi:nil="true"/>
    <_dlc_DocId xmlns="86eca6da-07c1-459d-908c-6f6b78633b85">HFDZMDVCHRAW-806476869-44536</_dlc_DocId>
    <_dlc_DocIdUrl xmlns="86eca6da-07c1-459d-908c-6f6b78633b85">
      <Url>https://mmsoadv.sharepoint.com/sites/MKT-CX/_layouts/15/DocIdRedir.aspx?ID=HFDZMDVCHRAW-806476869-44536</Url>
      <Description>HFDZMDVCHRAW-806476869-44536</Description>
    </_dlc_DocIdUrl>
  </documentManagement>
</p:properties>
</file>

<file path=customXml/item46.xml><?xml version="1.0" encoding="utf-8"?>
<TemplafySlideTemplateConfiguration><![CDATA[{"slideVersion":1,"isValidatorEnabled":false,"isLocked":false,"elementsMetadata":[],"slideId":"867594895804596224","enableDocumentContentUpdater":false,"version":"2.0"}]]></TemplafySlideTemplateConfiguration>
</file>

<file path=customXml/item47.xml><?xml version="1.0" encoding="utf-8"?>
<TemplafySlideFormConfiguration><![CDATA[{"formFields":[],"formDataEntries":[]}]]></TemplafySlideFormConfiguration>
</file>

<file path=customXml/item48.xml><?xml version="1.0" encoding="utf-8"?>
<TemplafySlideTemplateConfiguration><![CDATA[{"slideVersion":1,"isValidatorEnabled":false,"isLocked":false,"elementsMetadata":[],"slideId":"867594895804596224","enableDocumentContentUpdater":false,"version":"2.0"}]]></TemplafySlideTemplateConfiguration>
</file>

<file path=customXml/item49.xml><?xml version="1.0" encoding="utf-8"?>
<TemplafySlideFormConfiguration><![CDATA[{"formFields":[],"formDataEntries":[]}]]></TemplafySlideFormConfiguration>
</file>

<file path=customXml/item5.xml><?xml version="1.0" encoding="utf-8"?>
<TemplafySlideTemplateConfiguration><![CDATA[{"slideVersion":1,"isValidatorEnabled":false,"isLocked":false,"elementsMetadata":[],"slideId":"867594895804596224","enableDocumentContentUpdater":false,"version":"2.0"}]]></TemplafySlideTemplateConfiguration>
</file>

<file path=customXml/item50.xml><?xml version="1.0" encoding="utf-8"?>
<TemplafySlideTemplateConfiguration><![CDATA[{"slideVersion":1,"isValidatorEnabled":false,"isLocked":false,"elementsMetadata":[],"slideId":"867594895804596224","enableDocumentContentUpdater":false,"version":"2.0"}]]></TemplafySlideTemplateConfiguration>
</file>

<file path=customXml/item51.xml><?xml version="1.0" encoding="utf-8"?>
<TemplafySlideFormConfiguration><![CDATA[{"formFields":[],"formDataEntries":[]}]]></TemplafySlideFormConfiguration>
</file>

<file path=customXml/item52.xml><?xml version="1.0" encoding="utf-8"?>
<TemplafySlideTemplateConfiguration><![CDATA[{"slideVersion":1,"isValidatorEnabled":false,"isLocked":false,"elementsMetadata":[],"slideId":"867594895804596224","enableDocumentContentUpdater":false,"version":"2.0"}]]></TemplafySlideTemplateConfiguration>
</file>

<file path=customXml/item53.xml><?xml version="1.0" encoding="utf-8"?>
<TemplafySlideFormConfiguration><![CDATA[{"formFields":[],"formDataEntries":[]}]]></TemplafySlideFormConfiguration>
</file>

<file path=customXml/item54.xml><?xml version="1.0" encoding="utf-8"?>
<TemplafySlideFormConfiguration><![CDATA[{"formFields":[],"formDataEntries":[]}]]></TemplafySlideFormConfiguration>
</file>

<file path=customXml/item55.xml><?xml version="1.0" encoding="utf-8"?>
<TemplafySlideFormConfiguration><![CDATA[{"formFields":[],"formDataEntries":[]}]]></TemplafySlideFormConfiguration>
</file>

<file path=customXml/item56.xml><?xml version="1.0" encoding="utf-8"?>
<TemplafySlideFormConfiguration><![CDATA[{"formFields":[],"formDataEntries":[]}]]></TemplafySlideFormConfiguration>
</file>

<file path=customXml/item57.xml><?xml version="1.0" encoding="utf-8"?>
<TemplafySlideFormConfiguration><![CDATA[{"formFields":[],"formDataEntries":[]}]]></TemplafySlideFormConfiguration>
</file>

<file path=customXml/item58.xml><?xml version="1.0" encoding="utf-8"?>
<TemplafySlideTemplateConfiguration><![CDATA[{"slideVersion":1,"isValidatorEnabled":false,"isLocked":false,"elementsMetadata":[],"slideId":"867594895804596224","enableDocumentContentUpdater":false,"version":"2.0"}]]></TemplafySlideTemplateConfiguration>
</file>

<file path=customXml/item59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slideVersion":1,"isValidatorEnabled":false,"isLocked":false,"elementsMetadata":[],"slideId":"867594895804596224","enableDocumentContentUpdater":false,"version":"2.0"}]]></TemplafySlideTemplateConfiguration>
</file>

<file path=customXml/item60.xml><?xml version="1.0" encoding="utf-8"?>
<TemplafySlideTemplateConfiguration><![CDATA[{"slideVersion":1,"isValidatorEnabled":false,"isLocked":false,"elementsMetadata":[],"slideId":"867594895804596224","enableDocumentContentUpdater":false,"version":"2.0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TemplateConfiguration><![CDATA[{"slideVersion":1,"isValidatorEnabled":false,"isLocked":false,"elementsMetadata":[],"slideId":"867594895804596224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B57116BA-935F-4955-AE9C-845A38BD571F}">
  <ds:schemaRefs>
    <ds:schemaRef ds:uri="http://schemas.microsoft.com/sharepoint/events"/>
  </ds:schemaRefs>
</ds:datastoreItem>
</file>

<file path=customXml/itemProps10.xml><?xml version="1.0" encoding="utf-8"?>
<ds:datastoreItem xmlns:ds="http://schemas.openxmlformats.org/officeDocument/2006/customXml" ds:itemID="{50005086-1EF3-4A88-AAD4-4E45621432CB}">
  <ds:schemaRefs/>
</ds:datastoreItem>
</file>

<file path=customXml/itemProps11.xml><?xml version="1.0" encoding="utf-8"?>
<ds:datastoreItem xmlns:ds="http://schemas.openxmlformats.org/officeDocument/2006/customXml" ds:itemID="{27E265D6-1C1B-44B1-96B0-30078B7B3D49}">
  <ds:schemaRefs/>
</ds:datastoreItem>
</file>

<file path=customXml/itemProps12.xml><?xml version="1.0" encoding="utf-8"?>
<ds:datastoreItem xmlns:ds="http://schemas.openxmlformats.org/officeDocument/2006/customXml" ds:itemID="{4B5DDA72-3CCB-4335-9A5A-8E95CEA938F8}">
  <ds:schemaRefs/>
</ds:datastoreItem>
</file>

<file path=customXml/itemProps13.xml><?xml version="1.0" encoding="utf-8"?>
<ds:datastoreItem xmlns:ds="http://schemas.openxmlformats.org/officeDocument/2006/customXml" ds:itemID="{61ECDE39-BF8B-4850-9C72-4BE6706EB2CE}">
  <ds:schemaRefs/>
</ds:datastoreItem>
</file>

<file path=customXml/itemProps14.xml><?xml version="1.0" encoding="utf-8"?>
<ds:datastoreItem xmlns:ds="http://schemas.openxmlformats.org/officeDocument/2006/customXml" ds:itemID="{1DE44115-909C-428C-BDCE-CE11969E5961}">
  <ds:schemaRefs/>
</ds:datastoreItem>
</file>

<file path=customXml/itemProps15.xml><?xml version="1.0" encoding="utf-8"?>
<ds:datastoreItem xmlns:ds="http://schemas.openxmlformats.org/officeDocument/2006/customXml" ds:itemID="{161D6A81-D1CA-4709-9DBC-7D2831CB0E77}">
  <ds:schemaRefs/>
</ds:datastoreItem>
</file>

<file path=customXml/itemProps16.xml><?xml version="1.0" encoding="utf-8"?>
<ds:datastoreItem xmlns:ds="http://schemas.openxmlformats.org/officeDocument/2006/customXml" ds:itemID="{1AB28CE7-B74E-4A2E-AE20-9A0880FF4C47}">
  <ds:schemaRefs/>
</ds:datastoreItem>
</file>

<file path=customXml/itemProps17.xml><?xml version="1.0" encoding="utf-8"?>
<ds:datastoreItem xmlns:ds="http://schemas.openxmlformats.org/officeDocument/2006/customXml" ds:itemID="{10EA03F9-2916-4FB3-AF74-CED8F4C77D2B}">
  <ds:schemaRefs/>
</ds:datastoreItem>
</file>

<file path=customXml/itemProps18.xml><?xml version="1.0" encoding="utf-8"?>
<ds:datastoreItem xmlns:ds="http://schemas.openxmlformats.org/officeDocument/2006/customXml" ds:itemID="{1F311D84-29F5-4444-A649-ABABBB686C35}">
  <ds:schemaRefs/>
</ds:datastoreItem>
</file>

<file path=customXml/itemProps19.xml><?xml version="1.0" encoding="utf-8"?>
<ds:datastoreItem xmlns:ds="http://schemas.openxmlformats.org/officeDocument/2006/customXml" ds:itemID="{96C3740D-DD8E-46EB-8695-A7371E4712C8}">
  <ds:schemaRefs/>
</ds:datastoreItem>
</file>

<file path=customXml/itemProps2.xml><?xml version="1.0" encoding="utf-8"?>
<ds:datastoreItem xmlns:ds="http://schemas.openxmlformats.org/officeDocument/2006/customXml" ds:itemID="{5D900CC9-A9B5-47AD-B8AB-35A84D0839DF}">
  <ds:schemaRefs/>
</ds:datastoreItem>
</file>

<file path=customXml/itemProps20.xml><?xml version="1.0" encoding="utf-8"?>
<ds:datastoreItem xmlns:ds="http://schemas.openxmlformats.org/officeDocument/2006/customXml" ds:itemID="{55E7B727-0B78-449F-AEAF-6CC0CF2C6EFB}">
  <ds:schemaRefs/>
</ds:datastoreItem>
</file>

<file path=customXml/itemProps21.xml><?xml version="1.0" encoding="utf-8"?>
<ds:datastoreItem xmlns:ds="http://schemas.openxmlformats.org/officeDocument/2006/customXml" ds:itemID="{FEB8E3D3-866D-4015-81C6-55C7CD6F97F8}">
  <ds:schemaRefs/>
</ds:datastoreItem>
</file>

<file path=customXml/itemProps22.xml><?xml version="1.0" encoding="utf-8"?>
<ds:datastoreItem xmlns:ds="http://schemas.openxmlformats.org/officeDocument/2006/customXml" ds:itemID="{F208E3E8-D0FE-4293-A6A6-9B0B47BCF752}">
  <ds:schemaRefs/>
</ds:datastoreItem>
</file>

<file path=customXml/itemProps23.xml><?xml version="1.0" encoding="utf-8"?>
<ds:datastoreItem xmlns:ds="http://schemas.openxmlformats.org/officeDocument/2006/customXml" ds:itemID="{7BE42485-B9AF-4F07-B6B0-26550F7C4941}">
  <ds:schemaRefs/>
</ds:datastoreItem>
</file>

<file path=customXml/itemProps24.xml><?xml version="1.0" encoding="utf-8"?>
<ds:datastoreItem xmlns:ds="http://schemas.openxmlformats.org/officeDocument/2006/customXml" ds:itemID="{A2AC491E-0858-47E6-9A6E-172CC1788066}">
  <ds:schemaRefs/>
</ds:datastoreItem>
</file>

<file path=customXml/itemProps25.xml><?xml version="1.0" encoding="utf-8"?>
<ds:datastoreItem xmlns:ds="http://schemas.openxmlformats.org/officeDocument/2006/customXml" ds:itemID="{48E5ADEC-0834-430D-8B8C-90E0CD6A01C0}">
  <ds:schemaRefs/>
</ds:datastoreItem>
</file>

<file path=customXml/itemProps26.xml><?xml version="1.0" encoding="utf-8"?>
<ds:datastoreItem xmlns:ds="http://schemas.openxmlformats.org/officeDocument/2006/customXml" ds:itemID="{FA336551-CEAA-4D3C-A490-6EF1C2729BBF}">
  <ds:schemaRefs/>
</ds:datastoreItem>
</file>

<file path=customXml/itemProps27.xml><?xml version="1.0" encoding="utf-8"?>
<ds:datastoreItem xmlns:ds="http://schemas.openxmlformats.org/officeDocument/2006/customXml" ds:itemID="{0ABB1BBA-D21C-407D-B629-591A1F5F76A2}">
  <ds:schemaRefs/>
</ds:datastoreItem>
</file>

<file path=customXml/itemProps28.xml><?xml version="1.0" encoding="utf-8"?>
<ds:datastoreItem xmlns:ds="http://schemas.openxmlformats.org/officeDocument/2006/customXml" ds:itemID="{796964B9-E310-4AC5-B2E6-0D7D9EEC1724}">
  <ds:schemaRefs/>
</ds:datastoreItem>
</file>

<file path=customXml/itemProps29.xml><?xml version="1.0" encoding="utf-8"?>
<ds:datastoreItem xmlns:ds="http://schemas.openxmlformats.org/officeDocument/2006/customXml" ds:itemID="{7D09BCB0-0CD0-4069-B5C1-626C5A90B3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2A5A15-1E75-4607-BD07-6033CAA968F4}">
  <ds:schemaRefs/>
</ds:datastoreItem>
</file>

<file path=customXml/itemProps30.xml><?xml version="1.0" encoding="utf-8"?>
<ds:datastoreItem xmlns:ds="http://schemas.openxmlformats.org/officeDocument/2006/customXml" ds:itemID="{71E01093-7CAA-4039-A10B-950F37B85794}">
  <ds:schemaRefs/>
</ds:datastoreItem>
</file>

<file path=customXml/itemProps31.xml><?xml version="1.0" encoding="utf-8"?>
<ds:datastoreItem xmlns:ds="http://schemas.openxmlformats.org/officeDocument/2006/customXml" ds:itemID="{8DAF2A52-7F12-4176-84A2-84889DFC2A1E}">
  <ds:schemaRefs/>
</ds:datastoreItem>
</file>

<file path=customXml/itemProps32.xml><?xml version="1.0" encoding="utf-8"?>
<ds:datastoreItem xmlns:ds="http://schemas.openxmlformats.org/officeDocument/2006/customXml" ds:itemID="{0D391B54-E892-407C-8369-369465EF292F}">
  <ds:schemaRefs/>
</ds:datastoreItem>
</file>

<file path=customXml/itemProps33.xml><?xml version="1.0" encoding="utf-8"?>
<ds:datastoreItem xmlns:ds="http://schemas.openxmlformats.org/officeDocument/2006/customXml" ds:itemID="{CE5E6848-F509-43BB-B02A-4883D54497B8}">
  <ds:schemaRefs/>
</ds:datastoreItem>
</file>

<file path=customXml/itemProps34.xml><?xml version="1.0" encoding="utf-8"?>
<ds:datastoreItem xmlns:ds="http://schemas.openxmlformats.org/officeDocument/2006/customXml" ds:itemID="{8DFE336D-FFF4-4EDC-8B4F-D08DCDD2F345}">
  <ds:schemaRefs/>
</ds:datastoreItem>
</file>

<file path=customXml/itemProps35.xml><?xml version="1.0" encoding="utf-8"?>
<ds:datastoreItem xmlns:ds="http://schemas.openxmlformats.org/officeDocument/2006/customXml" ds:itemID="{E6FB5A65-E887-4DBA-A7A6-E132D550FE59}">
  <ds:schemaRefs/>
</ds:datastoreItem>
</file>

<file path=customXml/itemProps36.xml><?xml version="1.0" encoding="utf-8"?>
<ds:datastoreItem xmlns:ds="http://schemas.openxmlformats.org/officeDocument/2006/customXml" ds:itemID="{66DCFCA7-FAF5-4988-8692-9005CA78828A}">
  <ds:schemaRefs/>
</ds:datastoreItem>
</file>

<file path=customXml/itemProps37.xml><?xml version="1.0" encoding="utf-8"?>
<ds:datastoreItem xmlns:ds="http://schemas.openxmlformats.org/officeDocument/2006/customXml" ds:itemID="{749E8880-90E6-4216-8716-5A82B17373D0}">
  <ds:schemaRefs/>
</ds:datastoreItem>
</file>

<file path=customXml/itemProps38.xml><?xml version="1.0" encoding="utf-8"?>
<ds:datastoreItem xmlns:ds="http://schemas.openxmlformats.org/officeDocument/2006/customXml" ds:itemID="{6CC40969-F365-4B0D-81D5-FA1B410B70AE}">
  <ds:schemaRefs/>
</ds:datastoreItem>
</file>

<file path=customXml/itemProps39.xml><?xml version="1.0" encoding="utf-8"?>
<ds:datastoreItem xmlns:ds="http://schemas.openxmlformats.org/officeDocument/2006/customXml" ds:itemID="{102759A4-7D49-4AAA-AB19-5053E33AB4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eca6da-07c1-459d-908c-6f6b78633b85"/>
    <ds:schemaRef ds:uri="6e8dc833-9d2a-4beb-b2c3-914f067d24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42E34A4-0DEA-4318-9E27-1154A9550FD5}">
  <ds:schemaRefs/>
</ds:datastoreItem>
</file>

<file path=customXml/itemProps40.xml><?xml version="1.0" encoding="utf-8"?>
<ds:datastoreItem xmlns:ds="http://schemas.openxmlformats.org/officeDocument/2006/customXml" ds:itemID="{8F8A7030-98B5-4275-95DE-A2485FDDF634}">
  <ds:schemaRefs/>
</ds:datastoreItem>
</file>

<file path=customXml/itemProps41.xml><?xml version="1.0" encoding="utf-8"?>
<ds:datastoreItem xmlns:ds="http://schemas.openxmlformats.org/officeDocument/2006/customXml" ds:itemID="{2546D0FB-F14E-4CA8-8218-932E5975623E}">
  <ds:schemaRefs/>
</ds:datastoreItem>
</file>

<file path=customXml/itemProps42.xml><?xml version="1.0" encoding="utf-8"?>
<ds:datastoreItem xmlns:ds="http://schemas.openxmlformats.org/officeDocument/2006/customXml" ds:itemID="{7635BAFA-9E4E-44F7-A0BE-B8D64E272DD0}">
  <ds:schemaRefs/>
</ds:datastoreItem>
</file>

<file path=customXml/itemProps43.xml><?xml version="1.0" encoding="utf-8"?>
<ds:datastoreItem xmlns:ds="http://schemas.openxmlformats.org/officeDocument/2006/customXml" ds:itemID="{51BD7518-D165-43BB-9F3B-59F02259ACDC}">
  <ds:schemaRefs/>
</ds:datastoreItem>
</file>

<file path=customXml/itemProps44.xml><?xml version="1.0" encoding="utf-8"?>
<ds:datastoreItem xmlns:ds="http://schemas.openxmlformats.org/officeDocument/2006/customXml" ds:itemID="{C1BF9C13-D5C1-4C9B-A354-1A63F4D529B5}">
  <ds:schemaRefs/>
</ds:datastoreItem>
</file>

<file path=customXml/itemProps45.xml><?xml version="1.0" encoding="utf-8"?>
<ds:datastoreItem xmlns:ds="http://schemas.openxmlformats.org/officeDocument/2006/customXml" ds:itemID="{7715B6EA-59B2-458E-A6EA-E4A5A8CC563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e8dc833-9d2a-4beb-b2c3-914f067d2459"/>
    <ds:schemaRef ds:uri="86eca6da-07c1-459d-908c-6f6b78633b85"/>
    <ds:schemaRef ds:uri="http://www.w3.org/XML/1998/namespace"/>
  </ds:schemaRefs>
</ds:datastoreItem>
</file>

<file path=customXml/itemProps46.xml><?xml version="1.0" encoding="utf-8"?>
<ds:datastoreItem xmlns:ds="http://schemas.openxmlformats.org/officeDocument/2006/customXml" ds:itemID="{E1E6C540-655B-42AA-8C71-9199499C19CA}">
  <ds:schemaRefs/>
</ds:datastoreItem>
</file>

<file path=customXml/itemProps47.xml><?xml version="1.0" encoding="utf-8"?>
<ds:datastoreItem xmlns:ds="http://schemas.openxmlformats.org/officeDocument/2006/customXml" ds:itemID="{5D2DFB41-23FB-4934-AD9A-7B623184D848}">
  <ds:schemaRefs/>
</ds:datastoreItem>
</file>

<file path=customXml/itemProps48.xml><?xml version="1.0" encoding="utf-8"?>
<ds:datastoreItem xmlns:ds="http://schemas.openxmlformats.org/officeDocument/2006/customXml" ds:itemID="{771CF764-A080-4788-87C0-4A549A5BC8FB}">
  <ds:schemaRefs/>
</ds:datastoreItem>
</file>

<file path=customXml/itemProps49.xml><?xml version="1.0" encoding="utf-8"?>
<ds:datastoreItem xmlns:ds="http://schemas.openxmlformats.org/officeDocument/2006/customXml" ds:itemID="{C473A901-5C83-4337-B09E-69786FC1AFAA}">
  <ds:schemaRefs/>
</ds:datastoreItem>
</file>

<file path=customXml/itemProps5.xml><?xml version="1.0" encoding="utf-8"?>
<ds:datastoreItem xmlns:ds="http://schemas.openxmlformats.org/officeDocument/2006/customXml" ds:itemID="{F751D9AB-302C-49CD-9674-5F280B4BD014}">
  <ds:schemaRefs/>
</ds:datastoreItem>
</file>

<file path=customXml/itemProps50.xml><?xml version="1.0" encoding="utf-8"?>
<ds:datastoreItem xmlns:ds="http://schemas.openxmlformats.org/officeDocument/2006/customXml" ds:itemID="{A1C226AD-1639-4E12-BBE3-173A3625E8A2}">
  <ds:schemaRefs/>
</ds:datastoreItem>
</file>

<file path=customXml/itemProps51.xml><?xml version="1.0" encoding="utf-8"?>
<ds:datastoreItem xmlns:ds="http://schemas.openxmlformats.org/officeDocument/2006/customXml" ds:itemID="{7A5BA03D-A346-4567-8D04-38A1E4B2AC43}">
  <ds:schemaRefs/>
</ds:datastoreItem>
</file>

<file path=customXml/itemProps52.xml><?xml version="1.0" encoding="utf-8"?>
<ds:datastoreItem xmlns:ds="http://schemas.openxmlformats.org/officeDocument/2006/customXml" ds:itemID="{19A71031-1513-4319-BD12-54B743796A3F}">
  <ds:schemaRefs/>
</ds:datastoreItem>
</file>

<file path=customXml/itemProps53.xml><?xml version="1.0" encoding="utf-8"?>
<ds:datastoreItem xmlns:ds="http://schemas.openxmlformats.org/officeDocument/2006/customXml" ds:itemID="{171618D9-193D-44A3-AABA-661016961074}">
  <ds:schemaRefs/>
</ds:datastoreItem>
</file>

<file path=customXml/itemProps54.xml><?xml version="1.0" encoding="utf-8"?>
<ds:datastoreItem xmlns:ds="http://schemas.openxmlformats.org/officeDocument/2006/customXml" ds:itemID="{C1A72964-26D9-4190-8084-E4FE0E9F4210}">
  <ds:schemaRefs/>
</ds:datastoreItem>
</file>

<file path=customXml/itemProps55.xml><?xml version="1.0" encoding="utf-8"?>
<ds:datastoreItem xmlns:ds="http://schemas.openxmlformats.org/officeDocument/2006/customXml" ds:itemID="{B3003006-861C-42AB-9DA1-4C0935462B36}">
  <ds:schemaRefs/>
</ds:datastoreItem>
</file>

<file path=customXml/itemProps56.xml><?xml version="1.0" encoding="utf-8"?>
<ds:datastoreItem xmlns:ds="http://schemas.openxmlformats.org/officeDocument/2006/customXml" ds:itemID="{6B356D41-6A8B-4080-B15E-DB806C92061C}">
  <ds:schemaRefs/>
</ds:datastoreItem>
</file>

<file path=customXml/itemProps57.xml><?xml version="1.0" encoding="utf-8"?>
<ds:datastoreItem xmlns:ds="http://schemas.openxmlformats.org/officeDocument/2006/customXml" ds:itemID="{C0A7C310-837D-465F-B138-F6698AF08958}">
  <ds:schemaRefs/>
</ds:datastoreItem>
</file>

<file path=customXml/itemProps58.xml><?xml version="1.0" encoding="utf-8"?>
<ds:datastoreItem xmlns:ds="http://schemas.openxmlformats.org/officeDocument/2006/customXml" ds:itemID="{C960109E-66C7-44CE-88E5-53A364FC2864}">
  <ds:schemaRefs/>
</ds:datastoreItem>
</file>

<file path=customXml/itemProps59.xml><?xml version="1.0" encoding="utf-8"?>
<ds:datastoreItem xmlns:ds="http://schemas.openxmlformats.org/officeDocument/2006/customXml" ds:itemID="{12C00851-6566-4618-A5C2-3D0FF7C9B811}">
  <ds:schemaRefs/>
</ds:datastoreItem>
</file>

<file path=customXml/itemProps6.xml><?xml version="1.0" encoding="utf-8"?>
<ds:datastoreItem xmlns:ds="http://schemas.openxmlformats.org/officeDocument/2006/customXml" ds:itemID="{7EEAF31D-8E28-4CFD-8D1A-CEBB00839B27}">
  <ds:schemaRefs/>
</ds:datastoreItem>
</file>

<file path=customXml/itemProps60.xml><?xml version="1.0" encoding="utf-8"?>
<ds:datastoreItem xmlns:ds="http://schemas.openxmlformats.org/officeDocument/2006/customXml" ds:itemID="{93B6A013-6949-475E-B3F9-1EB137732F2F}">
  <ds:schemaRefs/>
</ds:datastoreItem>
</file>

<file path=customXml/itemProps7.xml><?xml version="1.0" encoding="utf-8"?>
<ds:datastoreItem xmlns:ds="http://schemas.openxmlformats.org/officeDocument/2006/customXml" ds:itemID="{BD741183-443F-4E93-BEB5-2A013F6021E7}">
  <ds:schemaRefs/>
</ds:datastoreItem>
</file>

<file path=customXml/itemProps8.xml><?xml version="1.0" encoding="utf-8"?>
<ds:datastoreItem xmlns:ds="http://schemas.openxmlformats.org/officeDocument/2006/customXml" ds:itemID="{173C2285-8394-4D13-968A-A805F8A357F5}">
  <ds:schemaRefs/>
</ds:datastoreItem>
</file>

<file path=customXml/itemProps9.xml><?xml version="1.0" encoding="utf-8"?>
<ds:datastoreItem xmlns:ds="http://schemas.openxmlformats.org/officeDocument/2006/customXml" ds:itemID="{ED4E7539-2D9A-4551-B9F7-22020968B5D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9484</TotalTime>
  <Words>1671</Words>
  <Application>Microsoft Office PowerPoint</Application>
  <PresentationFormat>Widescreen</PresentationFormat>
  <Paragraphs>115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Verdana</vt:lpstr>
      <vt:lpstr>Wingdings</vt:lpstr>
      <vt:lpstr>Office Theme</vt:lpstr>
      <vt:lpstr>Reforma Tributária Sobre o Consumo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Erika Ostorari</dc:creator>
  <cp:lastModifiedBy>Mercia Cristina de Paiva Braga | Machado Meyer Advogados</cp:lastModifiedBy>
  <cp:revision>318</cp:revision>
  <dcterms:created xsi:type="dcterms:W3CDTF">2016-11-06T14:05:04Z</dcterms:created>
  <dcterms:modified xsi:type="dcterms:W3CDTF">2024-11-21T00:33:23Z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0x0101002C5A096F54640544957C5DEAB74117F5</vt:lpwstr>
  </property>
  <property fmtid="{D5CDD505-2E9C-101B-9397-08002B2CF9AE}" pid="3" name="MediaServiceImageTags">
    <vt:lpwstr/>
  </property>
  <property fmtid="{D5CDD505-2E9C-101B-9397-08002B2CF9AE}" pid="4" name="_dlc_DocIdItemGuid">
    <vt:lpwstr>7d258afa-23e9-40e6-88b4-72e54e5e81cc</vt:lpwstr>
  </property>
</Properties>
</file>