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4" r:id="rId3"/>
    <p:sldId id="400" r:id="rId4"/>
    <p:sldId id="334" r:id="rId5"/>
    <p:sldId id="371" r:id="rId6"/>
    <p:sldId id="404" r:id="rId7"/>
    <p:sldId id="405" r:id="rId8"/>
    <p:sldId id="406" r:id="rId9"/>
    <p:sldId id="402" r:id="rId10"/>
    <p:sldId id="407" r:id="rId11"/>
    <p:sldId id="408" r:id="rId12"/>
    <p:sldId id="324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gan:Documents:Arquivos%20de%20trabalho_note_jgan:MINAS%20PCH:textos%20regulatorios:dificuldades%20no%20ano%20de%202014:Historico%20PLD%20med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VALORES</a:t>
            </a:r>
            <a:r>
              <a:rPr lang="en-US" baseline="0"/>
              <a:t> MÉDIOS MENSAIS DO PREÇO DE CURTO PRAZO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'grafico senado'!$D$6</c:f>
              <c:strCache>
                <c:ptCount val="1"/>
                <c:pt idx="0">
                  <c:v>SE/CO</c:v>
                </c:pt>
              </c:strCache>
            </c:strRef>
          </c:tx>
          <c:marker>
            <c:symbol val="none"/>
          </c:marker>
          <c:cat>
            <c:numRef>
              <c:f>'grafico senado'!$C$8:$C$44</c:f>
              <c:numCache>
                <c:formatCode>mmm\-yy</c:formatCode>
                <c:ptCount val="37"/>
                <c:pt idx="0">
                  <c:v>41640</c:v>
                </c:pt>
                <c:pt idx="1">
                  <c:v>41609</c:v>
                </c:pt>
                <c:pt idx="2">
                  <c:v>41579</c:v>
                </c:pt>
                <c:pt idx="3">
                  <c:v>41548</c:v>
                </c:pt>
                <c:pt idx="4">
                  <c:v>41518</c:v>
                </c:pt>
                <c:pt idx="5">
                  <c:v>41487</c:v>
                </c:pt>
                <c:pt idx="6">
                  <c:v>41456</c:v>
                </c:pt>
                <c:pt idx="7">
                  <c:v>41426</c:v>
                </c:pt>
                <c:pt idx="8">
                  <c:v>41395</c:v>
                </c:pt>
                <c:pt idx="9">
                  <c:v>41365</c:v>
                </c:pt>
                <c:pt idx="10">
                  <c:v>41334</c:v>
                </c:pt>
                <c:pt idx="11">
                  <c:v>41306</c:v>
                </c:pt>
                <c:pt idx="12">
                  <c:v>41275</c:v>
                </c:pt>
                <c:pt idx="13">
                  <c:v>41244</c:v>
                </c:pt>
                <c:pt idx="14">
                  <c:v>41214</c:v>
                </c:pt>
                <c:pt idx="15">
                  <c:v>41183</c:v>
                </c:pt>
                <c:pt idx="16">
                  <c:v>41153</c:v>
                </c:pt>
                <c:pt idx="17">
                  <c:v>41122</c:v>
                </c:pt>
                <c:pt idx="18">
                  <c:v>41091</c:v>
                </c:pt>
                <c:pt idx="19">
                  <c:v>41061</c:v>
                </c:pt>
                <c:pt idx="20">
                  <c:v>41030</c:v>
                </c:pt>
                <c:pt idx="21">
                  <c:v>41000</c:v>
                </c:pt>
                <c:pt idx="22">
                  <c:v>40969</c:v>
                </c:pt>
                <c:pt idx="23">
                  <c:v>40940</c:v>
                </c:pt>
                <c:pt idx="24">
                  <c:v>40909</c:v>
                </c:pt>
                <c:pt idx="25">
                  <c:v>40878</c:v>
                </c:pt>
                <c:pt idx="26">
                  <c:v>40848</c:v>
                </c:pt>
                <c:pt idx="27">
                  <c:v>40817</c:v>
                </c:pt>
                <c:pt idx="28">
                  <c:v>40787</c:v>
                </c:pt>
                <c:pt idx="29">
                  <c:v>40756</c:v>
                </c:pt>
                <c:pt idx="30">
                  <c:v>40725</c:v>
                </c:pt>
                <c:pt idx="31">
                  <c:v>40695</c:v>
                </c:pt>
                <c:pt idx="32">
                  <c:v>40664</c:v>
                </c:pt>
                <c:pt idx="33">
                  <c:v>40634</c:v>
                </c:pt>
                <c:pt idx="34">
                  <c:v>40603</c:v>
                </c:pt>
                <c:pt idx="35">
                  <c:v>40575</c:v>
                </c:pt>
                <c:pt idx="36">
                  <c:v>40544</c:v>
                </c:pt>
              </c:numCache>
            </c:numRef>
          </c:cat>
          <c:val>
            <c:numRef>
              <c:f>'grafico senado'!$D$7:$D$44</c:f>
              <c:numCache>
                <c:formatCode>0.00</c:formatCode>
                <c:ptCount val="38"/>
                <c:pt idx="0">
                  <c:v>822.8299999999997</c:v>
                </c:pt>
                <c:pt idx="1">
                  <c:v>378.21999999999997</c:v>
                </c:pt>
                <c:pt idx="2">
                  <c:v>290.71999999999997</c:v>
                </c:pt>
                <c:pt idx="3">
                  <c:v>331.07</c:v>
                </c:pt>
                <c:pt idx="4">
                  <c:v>260.98999999999995</c:v>
                </c:pt>
                <c:pt idx="5">
                  <c:v>266.16000000000003</c:v>
                </c:pt>
                <c:pt idx="6">
                  <c:v>163.38000000000002</c:v>
                </c:pt>
                <c:pt idx="7">
                  <c:v>121.29</c:v>
                </c:pt>
                <c:pt idx="8">
                  <c:v>207.62</c:v>
                </c:pt>
                <c:pt idx="9">
                  <c:v>344.84000000000003</c:v>
                </c:pt>
                <c:pt idx="10">
                  <c:v>196.13</c:v>
                </c:pt>
                <c:pt idx="11">
                  <c:v>339.75</c:v>
                </c:pt>
                <c:pt idx="12">
                  <c:v>214.54</c:v>
                </c:pt>
                <c:pt idx="13">
                  <c:v>413.95</c:v>
                </c:pt>
                <c:pt idx="14">
                  <c:v>259.57</c:v>
                </c:pt>
                <c:pt idx="15">
                  <c:v>375.54</c:v>
                </c:pt>
                <c:pt idx="16">
                  <c:v>280.39</c:v>
                </c:pt>
                <c:pt idx="17">
                  <c:v>182.94</c:v>
                </c:pt>
                <c:pt idx="18">
                  <c:v>119.08</c:v>
                </c:pt>
                <c:pt idx="19">
                  <c:v>91.240000000000009</c:v>
                </c:pt>
                <c:pt idx="20">
                  <c:v>118.49000000000001</c:v>
                </c:pt>
                <c:pt idx="21">
                  <c:v>180.94</c:v>
                </c:pt>
                <c:pt idx="22">
                  <c:v>192.7</c:v>
                </c:pt>
                <c:pt idx="23">
                  <c:v>124.97</c:v>
                </c:pt>
                <c:pt idx="24">
                  <c:v>50.67</c:v>
                </c:pt>
                <c:pt idx="25">
                  <c:v>23.14</c:v>
                </c:pt>
                <c:pt idx="26">
                  <c:v>44.47</c:v>
                </c:pt>
                <c:pt idx="27">
                  <c:v>45.55</c:v>
                </c:pt>
                <c:pt idx="28">
                  <c:v>37.14</c:v>
                </c:pt>
                <c:pt idx="29">
                  <c:v>21.18</c:v>
                </c:pt>
                <c:pt idx="30">
                  <c:v>19.610000000000003</c:v>
                </c:pt>
                <c:pt idx="31">
                  <c:v>23.08</c:v>
                </c:pt>
                <c:pt idx="32">
                  <c:v>31.8</c:v>
                </c:pt>
                <c:pt idx="33">
                  <c:v>17.350000000000001</c:v>
                </c:pt>
                <c:pt idx="34">
                  <c:v>12.2</c:v>
                </c:pt>
                <c:pt idx="35">
                  <c:v>23.41</c:v>
                </c:pt>
                <c:pt idx="36">
                  <c:v>49.59</c:v>
                </c:pt>
                <c:pt idx="37">
                  <c:v>28.19</c:v>
                </c:pt>
              </c:numCache>
            </c:numRef>
          </c:val>
        </c:ser>
        <c:dLbls/>
        <c:marker val="1"/>
        <c:axId val="51780992"/>
        <c:axId val="52282496"/>
      </c:lineChart>
      <c:dateAx>
        <c:axId val="51780992"/>
        <c:scaling>
          <c:orientation val="minMax"/>
        </c:scaling>
        <c:axPos val="b"/>
        <c:numFmt formatCode="mmm\-yy" sourceLinked="1"/>
        <c:tickLblPos val="nextTo"/>
        <c:crossAx val="52282496"/>
        <c:crosses val="autoZero"/>
        <c:auto val="1"/>
        <c:lblOffset val="100"/>
        <c:baseTimeUnit val="months"/>
      </c:dateAx>
      <c:valAx>
        <c:axId val="52282496"/>
        <c:scaling>
          <c:orientation val="minMax"/>
        </c:scaling>
        <c:axPos val="l"/>
        <c:majorGridlines/>
        <c:numFmt formatCode="0.00" sourceLinked="1"/>
        <c:tickLblPos val="nextTo"/>
        <c:crossAx val="5178099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BDE41-FC9C-4D41-BD0F-B4821E62A163}" type="datetimeFigureOut">
              <a:rPr lang="en-US" smtClean="0"/>
              <a:pPr/>
              <a:t>2/27/2014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6BC52-DC61-AE44-9093-3BD26E0693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86953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EF2AD-E988-4E98-AAF2-4FF06120E86F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94FCF-C16F-43C3-A16B-AD48902378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892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6676-5842-4C13-9C7F-973B4F9697E9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FE2-DFC2-444B-82DD-ED2C709CFA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6676-5842-4C13-9C7F-973B4F9697E9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FE2-DFC2-444B-82DD-ED2C709CFA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6676-5842-4C13-9C7F-973B4F9697E9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FE2-DFC2-444B-82DD-ED2C709CFA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6676-5842-4C13-9C7F-973B4F9697E9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FE2-DFC2-444B-82DD-ED2C709CFA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6676-5842-4C13-9C7F-973B4F9697E9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FE2-DFC2-444B-82DD-ED2C709CFA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6676-5842-4C13-9C7F-973B4F9697E9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FE2-DFC2-444B-82DD-ED2C709CFA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6676-5842-4C13-9C7F-973B4F9697E9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FE2-DFC2-444B-82DD-ED2C709CFA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6676-5842-4C13-9C7F-973B4F9697E9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FE2-DFC2-444B-82DD-ED2C709CFA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6676-5842-4C13-9C7F-973B4F9697E9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FE2-DFC2-444B-82DD-ED2C709CFA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6676-5842-4C13-9C7F-973B4F9697E9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FE2-DFC2-444B-82DD-ED2C709CFA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6676-5842-4C13-9C7F-973B4F9697E9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FE2-DFC2-444B-82DD-ED2C709CFA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A6676-5842-4C13-9C7F-973B4F9697E9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CAFE2-DFC2-444B-82DD-ED2C709CFA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 descr="C:\Users\rogeriom\Desktop\@TEMPORARIOS\templates_b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6511" y="0"/>
            <a:ext cx="9180511" cy="6857999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123728" y="638132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2060"/>
                </a:solidFill>
              </a:rPr>
              <a:t>Brasília, 27  de Fevereiro de 2014.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51720" y="4326195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O Problema de Suprimento de Energia e a Contribuição dos Pequenos Aproveitamentos Hidrelétricos</a:t>
            </a:r>
            <a:endParaRPr lang="pt-BR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755576" y="0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pt-BR" sz="2800" b="1" baseline="30000" dirty="0" smtClean="0">
                <a:solidFill>
                  <a:schemeClr val="tx2">
                    <a:lumMod val="50000"/>
                  </a:schemeClr>
                </a:solidFill>
              </a:rPr>
              <a:t>ª</a:t>
            </a: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 Reunião Extraordinária</a:t>
            </a:r>
          </a:p>
          <a:p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Comissão de Agricultura e Reforma Agrária do Senado Federal</a:t>
            </a:r>
            <a:endParaRPr lang="pt-BR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geriom\Desktop\@TEMPORARIOS\templates_b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40237"/>
            <a:ext cx="9144000" cy="689823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80920" cy="850106"/>
          </a:xfrm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rgbClr val="002060"/>
                </a:solidFill>
              </a:rPr>
              <a:t>UMA QUESTÃO PARA REFLETIR</a:t>
            </a:r>
            <a:endParaRPr lang="pt-BR" sz="3800" b="1" dirty="0">
              <a:solidFill>
                <a:srgbClr val="00206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31640" y="1412776"/>
            <a:ext cx="71287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Entre 2005/2008 foram contratados nos leilões cerca de 7.801 MW de potência (4.827 </a:t>
            </a:r>
            <a:r>
              <a:rPr lang="pt-BR" sz="2400" dirty="0" err="1" smtClean="0">
                <a:solidFill>
                  <a:srgbClr val="002060"/>
                </a:solidFill>
                <a:latin typeface="Calibri" pitchFamily="34" charset="0"/>
              </a:rPr>
              <a:t>MWmed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 de energia correspondente a 40% de todas as térmicas contratadas), em térmicas a óleo (combustível, diesel, OCB1);</a:t>
            </a:r>
          </a:p>
          <a:p>
            <a:pPr marL="342900" indent="-34290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O custo médio de geração destas térmicas fica entre 500 </a:t>
            </a:r>
            <a:r>
              <a:rPr lang="pt-BR" sz="2400" dirty="0" err="1" smtClean="0">
                <a:solidFill>
                  <a:srgbClr val="002060"/>
                </a:solidFill>
                <a:latin typeface="Calibri" pitchFamily="34" charset="0"/>
              </a:rPr>
              <a:t>R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$/</a:t>
            </a:r>
            <a:r>
              <a:rPr lang="pt-BR" sz="2400" dirty="0" err="1" smtClean="0">
                <a:solidFill>
                  <a:srgbClr val="002060"/>
                </a:solidFill>
                <a:latin typeface="Calibri" pitchFamily="34" charset="0"/>
              </a:rPr>
              <a:t>MWh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 a 1.100 </a:t>
            </a:r>
            <a:r>
              <a:rPr lang="pt-BR" sz="2400" dirty="0" err="1" smtClean="0">
                <a:solidFill>
                  <a:srgbClr val="002060"/>
                </a:solidFill>
                <a:latin typeface="Calibri" pitchFamily="34" charset="0"/>
              </a:rPr>
              <a:t>R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$/</a:t>
            </a:r>
            <a:r>
              <a:rPr lang="pt-BR" sz="2400" dirty="0" err="1" smtClean="0">
                <a:solidFill>
                  <a:srgbClr val="002060"/>
                </a:solidFill>
                <a:latin typeface="Calibri" pitchFamily="34" charset="0"/>
              </a:rPr>
              <a:t>mWh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;</a:t>
            </a:r>
          </a:p>
          <a:p>
            <a:pPr marL="342900" indent="-34290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Em 2013 foram gastos cerca de </a:t>
            </a:r>
            <a:r>
              <a:rPr lang="pt-BR" sz="2400" dirty="0" err="1" smtClean="0">
                <a:solidFill>
                  <a:srgbClr val="002060"/>
                </a:solidFill>
                <a:latin typeface="Calibri" pitchFamily="34" charset="0"/>
              </a:rPr>
              <a:t>R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$ 18 Bilhões com a geração térmica. Neste ano existe a possibilidade de um gasto semelhante;</a:t>
            </a:r>
          </a:p>
          <a:p>
            <a:pPr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5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geriom\Desktop\@TEMPORARIOS\templates_b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40237"/>
            <a:ext cx="9144000" cy="689823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850106"/>
          </a:xfrm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rgbClr val="002060"/>
                </a:solidFill>
              </a:rPr>
              <a:t>UMA QUESTÃO PARA REFLETIR</a:t>
            </a:r>
            <a:endParaRPr lang="pt-BR" sz="3800" b="1" dirty="0">
              <a:solidFill>
                <a:srgbClr val="00206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31640" y="1196752"/>
            <a:ext cx="71287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Se fosse acrescentado </a:t>
            </a:r>
            <a:r>
              <a:rPr lang="pt-BR" sz="2400" dirty="0" err="1" smtClean="0">
                <a:solidFill>
                  <a:srgbClr val="002060"/>
                </a:solidFill>
                <a:latin typeface="Calibri" pitchFamily="34" charset="0"/>
              </a:rPr>
              <a:t>R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$ 30/</a:t>
            </a:r>
            <a:r>
              <a:rPr lang="pt-BR" sz="2400" dirty="0" err="1" smtClean="0">
                <a:solidFill>
                  <a:srgbClr val="002060"/>
                </a:solidFill>
                <a:latin typeface="Calibri" pitchFamily="34" charset="0"/>
              </a:rPr>
              <a:t>MWh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 no preço de compra das </a:t>
            </a:r>
            <a:r>
              <a:rPr lang="pt-BR" sz="2400" dirty="0" err="1" smtClean="0">
                <a:solidFill>
                  <a:srgbClr val="002060"/>
                </a:solidFill>
                <a:latin typeface="Calibri" pitchFamily="34" charset="0"/>
              </a:rPr>
              <a:t>PCHs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, os recursos dispendidos nestes dois anos com as térmicas seriam suficiente para pagar mais de 10 anos de geração das </a:t>
            </a:r>
            <a:r>
              <a:rPr lang="pt-BR" sz="2400" dirty="0" err="1" smtClean="0">
                <a:solidFill>
                  <a:srgbClr val="002060"/>
                </a:solidFill>
                <a:latin typeface="Calibri" pitchFamily="34" charset="0"/>
              </a:rPr>
              <a:t>PCHs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;</a:t>
            </a:r>
          </a:p>
          <a:p>
            <a:pPr marL="342900" indent="-34290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Ao final teríamos ativos de produção de energia com vida útil superior a 50 anos (existem </a:t>
            </a:r>
            <a:r>
              <a:rPr lang="pt-BR" sz="2400" dirty="0" err="1" smtClean="0">
                <a:solidFill>
                  <a:srgbClr val="002060"/>
                </a:solidFill>
                <a:latin typeface="Calibri" pitchFamily="34" charset="0"/>
              </a:rPr>
              <a:t>PCHs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 com mais de 100 anos ainda em operação);</a:t>
            </a:r>
          </a:p>
          <a:p>
            <a:pPr marL="342900" indent="-34290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Este custo seria diluído em um prazo maior, impactando menos o consumidor;</a:t>
            </a: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Portanto, se nos leilões de 2008, os preços estimulassem a contratação de PCH, estas estariam entrando em funcionamento agora com um custo muitas vezes menos que o despacho das térmicas a óleo.</a:t>
            </a:r>
          </a:p>
          <a:p>
            <a:pPr marL="342900" indent="-34290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7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geriom\Desktop\@TEMPORARIOS\templates_b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80512" cy="6881893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930822"/>
            <a:ext cx="8280920" cy="85010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Muito obrigado</a:t>
            </a:r>
            <a:endParaRPr lang="pt-BR" sz="4000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289" y="3522381"/>
            <a:ext cx="4405807" cy="228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3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geriom\Desktop\@TEMPORARIOS\templates_b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40237"/>
            <a:ext cx="9144000" cy="689823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85010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A ABRAGEL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5656" y="1124744"/>
            <a:ext cx="71287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Associação com sede em 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Brasília </a:t>
            </a: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14 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anos de atuação </a:t>
            </a:r>
            <a:endParaRPr lang="pt-BR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Congrega Empreendedores de Pequenas Centrais Hidrelétricas e Usinas Hidrelétricas até 50 MW, buscando aumentar a competitividade desta fonte energética e contribuir para o atendimento da demanda de energia elétrica nacional</a:t>
            </a: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125 empresas associadas</a:t>
            </a: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0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geriom\Desktop\@TEMPORARIOS\templates_b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4133"/>
            <a:ext cx="9144000" cy="6862133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920" cy="85010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Conjuntura Atual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3375"/>
            <a:ext cx="4032448" cy="24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ector de seta reta 5"/>
          <p:cNvCxnSpPr/>
          <p:nvPr/>
        </p:nvCxnSpPr>
        <p:spPr>
          <a:xfrm flipV="1">
            <a:off x="827584" y="4386546"/>
            <a:ext cx="2736304" cy="10801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189" y="4655143"/>
            <a:ext cx="865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39552" y="3501008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ANEEL em 22/10/2013</a:t>
            </a:r>
            <a:endParaRPr lang="pt-BR" sz="10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5792"/>
            <a:ext cx="5704332" cy="219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e 4"/>
          <p:cNvSpPr/>
          <p:nvPr/>
        </p:nvSpPr>
        <p:spPr>
          <a:xfrm>
            <a:off x="5076056" y="2132856"/>
            <a:ext cx="79208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99731"/>
            <a:ext cx="3736479" cy="124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89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geriom\Desktop\@TEMPORARIOS\templates_b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40237"/>
            <a:ext cx="9144000" cy="689823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0" y="813271"/>
            <a:ext cx="8431213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26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geriom\Desktop\@TEMPORARIOS\templates_b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2853"/>
            <a:ext cx="9144000" cy="689823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7452" y="692696"/>
            <a:ext cx="8280920" cy="850106"/>
          </a:xfrm>
        </p:spPr>
        <p:txBody>
          <a:bodyPr>
            <a:normAutofit/>
          </a:bodyPr>
          <a:lstStyle/>
          <a:p>
            <a:r>
              <a:rPr lang="pt-BR" b="1" dirty="0" err="1" smtClean="0">
                <a:solidFill>
                  <a:srgbClr val="002060"/>
                </a:solidFill>
              </a:rPr>
              <a:t>PCHs</a:t>
            </a:r>
            <a:r>
              <a:rPr lang="pt-BR" b="1" dirty="0" smtClean="0">
                <a:solidFill>
                  <a:srgbClr val="002060"/>
                </a:solidFill>
              </a:rPr>
              <a:t> – Potencial Existente</a:t>
            </a:r>
            <a:endParaRPr lang="pt-BR" b="1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552" y="1844824"/>
            <a:ext cx="3816424" cy="3384376"/>
            <a:chOff x="1647156" y="2348880"/>
            <a:chExt cx="2492796" cy="244827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156" y="2348880"/>
              <a:ext cx="2330250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Elipse 7"/>
            <p:cNvSpPr/>
            <p:nvPr/>
          </p:nvSpPr>
          <p:spPr>
            <a:xfrm>
              <a:off x="2195736" y="4343280"/>
              <a:ext cx="648072" cy="4538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195736" y="4437692"/>
              <a:ext cx="6480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 smtClean="0">
                  <a:latin typeface="Comic Sans MS" pitchFamily="66" charset="0"/>
                </a:rPr>
                <a:t>290-PCH </a:t>
              </a:r>
              <a:endParaRPr lang="pt-BR" sz="800" dirty="0">
                <a:latin typeface="Comic Sans MS" pitchFamily="66" charset="0"/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2123728" y="3551192"/>
              <a:ext cx="648072" cy="4538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123728" y="3645024"/>
              <a:ext cx="6480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 smtClean="0">
                  <a:latin typeface="Comic Sans MS" pitchFamily="66" charset="0"/>
                </a:rPr>
                <a:t>157-PCH </a:t>
              </a:r>
              <a:endParaRPr lang="pt-BR" sz="800" dirty="0">
                <a:latin typeface="Comic Sans MS" pitchFamily="66" charset="0"/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1907704" y="2572020"/>
              <a:ext cx="648072" cy="4538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907704" y="2636912"/>
              <a:ext cx="6480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 smtClean="0">
                  <a:latin typeface="Comic Sans MS" pitchFamily="66" charset="0"/>
                </a:rPr>
                <a:t>11-PCH </a:t>
              </a:r>
              <a:endParaRPr lang="pt-BR" sz="800" dirty="0">
                <a:latin typeface="Comic Sans MS" pitchFamily="66" charset="0"/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3491880" y="2953884"/>
              <a:ext cx="648072" cy="4538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491880" y="3069540"/>
              <a:ext cx="6480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 smtClean="0">
                  <a:latin typeface="Comic Sans MS" pitchFamily="66" charset="0"/>
                </a:rPr>
                <a:t>34-PCH </a:t>
              </a:r>
              <a:endParaRPr lang="pt-BR" sz="800" dirty="0">
                <a:latin typeface="Comic Sans MS" pitchFamily="66" charset="0"/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3203848" y="3839224"/>
              <a:ext cx="648072" cy="4538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203848" y="3933636"/>
              <a:ext cx="6480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 smtClean="0">
                  <a:latin typeface="Comic Sans MS" pitchFamily="66" charset="0"/>
                </a:rPr>
                <a:t>196-PCH </a:t>
              </a:r>
              <a:endParaRPr lang="pt-BR" sz="800" dirty="0">
                <a:latin typeface="Comic Sans MS" pitchFamily="66" charset="0"/>
              </a:endParaRPr>
            </a:p>
          </p:txBody>
        </p:sp>
      </p:grpSp>
      <p:sp>
        <p:nvSpPr>
          <p:cNvPr id="30" name="Canto dobrado 29"/>
          <p:cNvSpPr/>
          <p:nvPr/>
        </p:nvSpPr>
        <p:spPr>
          <a:xfrm rot="20762043">
            <a:off x="5424557" y="2470869"/>
            <a:ext cx="2321654" cy="957635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i="1" dirty="0" smtClean="0">
              <a:solidFill>
                <a:schemeClr val="tx2"/>
              </a:solidFill>
            </a:endParaRPr>
          </a:p>
          <a:p>
            <a:pPr algn="ctr"/>
            <a:r>
              <a:rPr lang="pt-BR" sz="1050" i="1" dirty="0" smtClean="0">
                <a:solidFill>
                  <a:schemeClr val="tx2"/>
                </a:solidFill>
                <a:latin typeface="Comic Sans MS" pitchFamily="66" charset="0"/>
              </a:rPr>
              <a:t>Existem 688 projetos de PCH na Aneel  que representam em torno de 7.000 MW</a:t>
            </a:r>
            <a:endParaRPr lang="pt-BR" sz="1050" i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3" name="Canto dobrado 32"/>
          <p:cNvSpPr/>
          <p:nvPr/>
        </p:nvSpPr>
        <p:spPr>
          <a:xfrm rot="20762043">
            <a:off x="6114279" y="3482700"/>
            <a:ext cx="2356411" cy="989837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i="1" dirty="0" smtClean="0">
              <a:solidFill>
                <a:schemeClr val="tx2"/>
              </a:solidFill>
            </a:endParaRPr>
          </a:p>
          <a:p>
            <a:pPr algn="ctr"/>
            <a:r>
              <a:rPr lang="pt-BR" sz="1050" i="1" dirty="0" smtClean="0">
                <a:solidFill>
                  <a:schemeClr val="tx2"/>
                </a:solidFill>
                <a:latin typeface="Comic Sans MS" pitchFamily="66" charset="0"/>
              </a:rPr>
              <a:t>Além disso, há 134 projetos em elaboração e 696 eixos disponíveis.</a:t>
            </a:r>
            <a:endParaRPr lang="pt-BR" sz="1050" i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203848" y="501317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Investimento Potencial de R$ 40 Bilhões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03848" y="1886635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002060"/>
                </a:solidFill>
              </a:rPr>
              <a:t>Fonte: relatório Aneel SGH </a:t>
            </a:r>
            <a:r>
              <a:rPr lang="pt-BR" sz="1000" b="1" dirty="0" smtClean="0">
                <a:solidFill>
                  <a:srgbClr val="002060"/>
                </a:solidFill>
              </a:rPr>
              <a:t>18_10_2013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xmlns="" val="27583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geriom\Desktop\@TEMPORARIOS\templates_b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40237"/>
            <a:ext cx="9144000" cy="689823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80920" cy="850106"/>
          </a:xfrm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rgbClr val="002060"/>
                </a:solidFill>
              </a:rPr>
              <a:t>AS DIFICULDADES DA AGROPECUÁRIA COM A INTERRUPÇÃO DO SUPRIMENTO</a:t>
            </a:r>
            <a:endParaRPr lang="pt-BR" sz="3800" b="1" dirty="0">
              <a:solidFill>
                <a:srgbClr val="00206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31640" y="1628800"/>
            <a:ext cx="71287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LAVOURAS IRRIGADAS (interrupção do processo de irrigação  - alteração do horário de funcionamento – pagamento de adicional de ponta);</a:t>
            </a:r>
          </a:p>
          <a:p>
            <a:pPr marL="514350" indent="-51435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PECUÁRIA DE LEITE (problemas no sistema de ordenha, problemas no sistema de refrigeração, perda de produto);</a:t>
            </a:r>
          </a:p>
          <a:p>
            <a:pPr marL="514350" indent="-51435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AVICULTURA (problemas de ventilação, perda de grande parte da produção);</a:t>
            </a:r>
          </a:p>
          <a:p>
            <a:pPr marL="514350" indent="-514350" algn="just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GERAL (problemas com equipamentos eletroeletrônicos, incluindo telecomunicações)</a:t>
            </a: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geriom\Desktop\@TEMPORARIOS\templates_b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40237"/>
            <a:ext cx="9144000" cy="689823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80920" cy="850106"/>
          </a:xfrm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rgbClr val="002060"/>
                </a:solidFill>
              </a:rPr>
              <a:t>EXISTE PROBLEMA ?</a:t>
            </a:r>
            <a:endParaRPr lang="pt-BR" sz="38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5715725"/>
              </p:ext>
            </p:extLst>
          </p:nvPr>
        </p:nvGraphicFramePr>
        <p:xfrm>
          <a:off x="755576" y="1484784"/>
          <a:ext cx="76978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457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geriom\Desktop\@TEMPORARIOS\templates_b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40237"/>
            <a:ext cx="9144000" cy="689823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80920" cy="850106"/>
          </a:xfrm>
        </p:spPr>
        <p:txBody>
          <a:bodyPr>
            <a:noAutofit/>
          </a:bodyPr>
          <a:lstStyle/>
          <a:p>
            <a:r>
              <a:rPr lang="pt-BR" sz="3800" b="1" dirty="0" smtClean="0">
                <a:solidFill>
                  <a:srgbClr val="002060"/>
                </a:solidFill>
              </a:rPr>
              <a:t>O PLANEJAMENTO PRECISA EVOLUIR</a:t>
            </a:r>
            <a:endParaRPr lang="pt-BR" sz="3800" b="1" dirty="0">
              <a:solidFill>
                <a:srgbClr val="00206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31640" y="1628800"/>
            <a:ext cx="71287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Comprar energia no menor preço não implica em atender o consumidor com a menor tarifa;</a:t>
            </a:r>
          </a:p>
          <a:p>
            <a:pPr marL="514350" indent="-514350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Alternativas de grandes blocos de energia são importantes mas implicam em riscos com a transmissão;</a:t>
            </a:r>
          </a:p>
          <a:p>
            <a:pPr marL="514350" indent="-514350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Fontes com capilaridade local devem ser contempladas com o objetivo de contribuir no atendimento e na substituição de térmicas a combustíveis fósseis.</a:t>
            </a: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9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geriom\Desktop\@TEMPORARIOS\templates_b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496" y="0"/>
            <a:ext cx="9180510" cy="6862132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850106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Desafios do Mercado de Energia</a:t>
            </a:r>
            <a:br>
              <a:rPr lang="pt-BR" sz="4000" b="1" dirty="0" smtClean="0">
                <a:solidFill>
                  <a:srgbClr val="002060"/>
                </a:solidFill>
              </a:rPr>
            </a:br>
            <a:r>
              <a:rPr lang="pt-BR" sz="4000" b="1" dirty="0" smtClean="0">
                <a:solidFill>
                  <a:srgbClr val="002060"/>
                </a:solidFill>
              </a:rPr>
              <a:t>Leilões de Energia: As </a:t>
            </a:r>
            <a:r>
              <a:rPr lang="pt-BR" sz="4000" b="1" dirty="0" err="1" smtClean="0">
                <a:solidFill>
                  <a:srgbClr val="002060"/>
                </a:solidFill>
              </a:rPr>
              <a:t>PCHs</a:t>
            </a:r>
            <a:r>
              <a:rPr lang="pt-BR" sz="4000" b="1" dirty="0" smtClean="0">
                <a:solidFill>
                  <a:srgbClr val="002060"/>
                </a:solidFill>
              </a:rPr>
              <a:t> voltaram?</a:t>
            </a:r>
            <a:endParaRPr lang="pt-BR" sz="4000" b="1" dirty="0">
              <a:solidFill>
                <a:srgbClr val="00206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1" t="13114" r="27110" b="20165"/>
          <a:stretch/>
        </p:blipFill>
        <p:spPr bwMode="auto">
          <a:xfrm>
            <a:off x="35496" y="1484784"/>
            <a:ext cx="487620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979712" y="5373216"/>
            <a:ext cx="1728192" cy="792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979712" y="545922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1" dirty="0" smtClean="0"/>
              <a:t>Melhor preço teto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1" dirty="0" smtClean="0"/>
              <a:t>Melhores condições de financiamento</a:t>
            </a:r>
            <a:endParaRPr lang="pt-BR" sz="1200" dirty="0"/>
          </a:p>
        </p:txBody>
      </p:sp>
      <p:cxnSp>
        <p:nvCxnSpPr>
          <p:cNvPr id="3" name="Conector de seta reta 2"/>
          <p:cNvCxnSpPr/>
          <p:nvPr/>
        </p:nvCxnSpPr>
        <p:spPr>
          <a:xfrm flipH="1">
            <a:off x="3707904" y="4869160"/>
            <a:ext cx="504056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50" t="51556" r="30084" b="21481"/>
          <a:stretch/>
        </p:blipFill>
        <p:spPr bwMode="auto">
          <a:xfrm>
            <a:off x="4932040" y="2420888"/>
            <a:ext cx="4104456" cy="153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65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5762</TotalTime>
  <Words>493</Words>
  <Application>Microsoft Office PowerPoint</Application>
  <PresentationFormat>Apresentação na tela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A ABRAGEL</vt:lpstr>
      <vt:lpstr>Conjuntura Atual</vt:lpstr>
      <vt:lpstr>Slide 4</vt:lpstr>
      <vt:lpstr>PCHs – Potencial Existente</vt:lpstr>
      <vt:lpstr>AS DIFICULDADES DA AGROPECUÁRIA COM A INTERRUPÇÃO DO SUPRIMENTO</vt:lpstr>
      <vt:lpstr>EXISTE PROBLEMA ?</vt:lpstr>
      <vt:lpstr>O PLANEJAMENTO PRECISA EVOLUIR</vt:lpstr>
      <vt:lpstr>Desafios do Mercado de Energia Leilões de Energia: As PCHs voltaram?</vt:lpstr>
      <vt:lpstr>UMA QUESTÃO PARA REFLETIR</vt:lpstr>
      <vt:lpstr>UMA QUESTÃO PARA REFLETIR</vt:lpstr>
      <vt:lpstr>Muito 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rogeriom</dc:creator>
  <cp:lastModifiedBy>ldiniz</cp:lastModifiedBy>
  <cp:revision>161</cp:revision>
  <cp:lastPrinted>2014-02-27T09:18:58Z</cp:lastPrinted>
  <dcterms:created xsi:type="dcterms:W3CDTF">2012-06-13T12:02:32Z</dcterms:created>
  <dcterms:modified xsi:type="dcterms:W3CDTF">2014-02-27T10:46:23Z</dcterms:modified>
</cp:coreProperties>
</file>