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76" r:id="rId2"/>
  </p:sldMasterIdLst>
  <p:notesMasterIdLst>
    <p:notesMasterId r:id="rId27"/>
  </p:notesMasterIdLst>
  <p:handoutMasterIdLst>
    <p:handoutMasterId r:id="rId28"/>
  </p:handoutMasterIdLst>
  <p:sldIdLst>
    <p:sldId id="858" r:id="rId3"/>
    <p:sldId id="793" r:id="rId4"/>
    <p:sldId id="890" r:id="rId5"/>
    <p:sldId id="891" r:id="rId6"/>
    <p:sldId id="892" r:id="rId7"/>
    <p:sldId id="883" r:id="rId8"/>
    <p:sldId id="882" r:id="rId9"/>
    <p:sldId id="869" r:id="rId10"/>
    <p:sldId id="870" r:id="rId11"/>
    <p:sldId id="871" r:id="rId12"/>
    <p:sldId id="872" r:id="rId13"/>
    <p:sldId id="873" r:id="rId14"/>
    <p:sldId id="874" r:id="rId15"/>
    <p:sldId id="875" r:id="rId16"/>
    <p:sldId id="877" r:id="rId17"/>
    <p:sldId id="878" r:id="rId18"/>
    <p:sldId id="879" r:id="rId19"/>
    <p:sldId id="880" r:id="rId20"/>
    <p:sldId id="881" r:id="rId21"/>
    <p:sldId id="889" r:id="rId22"/>
    <p:sldId id="886" r:id="rId23"/>
    <p:sldId id="887" r:id="rId24"/>
    <p:sldId id="888" r:id="rId25"/>
    <p:sldId id="868" r:id="rId26"/>
  </p:sldIdLst>
  <p:sldSz cx="9144000" cy="6858000" type="screen4x3"/>
  <p:notesSz cx="6831013" cy="10048875"/>
  <p:defaultTextStyle>
    <a:defPPr>
      <a:defRPr lang="pt-BR"/>
    </a:defPPr>
    <a:lvl1pPr algn="l" rtl="0" fontAlgn="base">
      <a:spcBef>
        <a:spcPct val="0"/>
      </a:spcBef>
      <a:spcAft>
        <a:spcPct val="0"/>
      </a:spcAft>
      <a:defRPr sz="24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24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24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24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2400" kern="1200">
        <a:solidFill>
          <a:schemeClr val="tx1"/>
        </a:solidFill>
        <a:latin typeface="Arial" pitchFamily="34" charset="0"/>
        <a:ea typeface="+mn-ea"/>
        <a:cs typeface="Arial" pitchFamily="34" charset="0"/>
      </a:defRPr>
    </a:lvl5pPr>
    <a:lvl6pPr marL="2286000" algn="l" defTabSz="914400" rtl="0" eaLnBrk="1" latinLnBrk="0" hangingPunct="1">
      <a:defRPr sz="2400" kern="1200">
        <a:solidFill>
          <a:schemeClr val="tx1"/>
        </a:solidFill>
        <a:latin typeface="Arial" pitchFamily="34" charset="0"/>
        <a:ea typeface="+mn-ea"/>
        <a:cs typeface="Arial" pitchFamily="34" charset="0"/>
      </a:defRPr>
    </a:lvl6pPr>
    <a:lvl7pPr marL="2743200" algn="l" defTabSz="914400" rtl="0" eaLnBrk="1" latinLnBrk="0" hangingPunct="1">
      <a:defRPr sz="2400" kern="1200">
        <a:solidFill>
          <a:schemeClr val="tx1"/>
        </a:solidFill>
        <a:latin typeface="Arial" pitchFamily="34" charset="0"/>
        <a:ea typeface="+mn-ea"/>
        <a:cs typeface="Arial" pitchFamily="34" charset="0"/>
      </a:defRPr>
    </a:lvl7pPr>
    <a:lvl8pPr marL="3200400" algn="l" defTabSz="914400" rtl="0" eaLnBrk="1" latinLnBrk="0" hangingPunct="1">
      <a:defRPr sz="2400" kern="1200">
        <a:solidFill>
          <a:schemeClr val="tx1"/>
        </a:solidFill>
        <a:latin typeface="Arial" pitchFamily="34" charset="0"/>
        <a:ea typeface="+mn-ea"/>
        <a:cs typeface="Arial" pitchFamily="34" charset="0"/>
      </a:defRPr>
    </a:lvl8pPr>
    <a:lvl9pPr marL="3657600" algn="l" defTabSz="914400" rtl="0" eaLnBrk="1" latinLnBrk="0" hangingPunct="1">
      <a:defRPr sz="24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33CC"/>
    <a:srgbClr val="003399"/>
    <a:srgbClr val="FFFF99"/>
    <a:srgbClr val="33CCFF"/>
    <a:srgbClr val="FFFFCC"/>
    <a:srgbClr val="000099"/>
    <a:srgbClr val="009900"/>
    <a:srgbClr val="3366CC"/>
  </p:clrMru>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Estilo Médio 2 - Ênfas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265" autoAdjust="0"/>
  </p:normalViewPr>
  <p:slideViewPr>
    <p:cSldViewPr>
      <p:cViewPr>
        <p:scale>
          <a:sx n="70" d="100"/>
          <a:sy n="70" d="100"/>
        </p:scale>
        <p:origin x="-2022" y="-16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976" y="-108"/>
      </p:cViewPr>
      <p:guideLst>
        <p:guide orient="horz" pos="3165"/>
        <p:guide pos="215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8114" name="Rectangle 2"/>
          <p:cNvSpPr>
            <a:spLocks noGrp="1" noChangeArrowheads="1"/>
          </p:cNvSpPr>
          <p:nvPr>
            <p:ph type="hdr" sz="quarter"/>
          </p:nvPr>
        </p:nvSpPr>
        <p:spPr bwMode="auto">
          <a:xfrm>
            <a:off x="0" y="0"/>
            <a:ext cx="2960688"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spcBef>
                <a:spcPct val="0"/>
              </a:spcBef>
              <a:defRPr sz="1200" i="1" u="sng">
                <a:solidFill>
                  <a:schemeClr val="bg1"/>
                </a:solidFill>
                <a:effectLst/>
                <a:latin typeface="Verdana" pitchFamily="34" charset="0"/>
                <a:cs typeface="+mn-cs"/>
              </a:defRPr>
            </a:lvl1pPr>
          </a:lstStyle>
          <a:p>
            <a:pPr>
              <a:defRPr/>
            </a:pPr>
            <a:endParaRPr lang="pt-BR"/>
          </a:p>
        </p:txBody>
      </p:sp>
      <p:sp>
        <p:nvSpPr>
          <p:cNvPr id="218115" name="Rectangle 3"/>
          <p:cNvSpPr>
            <a:spLocks noGrp="1" noChangeArrowheads="1"/>
          </p:cNvSpPr>
          <p:nvPr>
            <p:ph type="dt" sz="quarter" idx="1"/>
          </p:nvPr>
        </p:nvSpPr>
        <p:spPr bwMode="auto">
          <a:xfrm>
            <a:off x="3870325" y="0"/>
            <a:ext cx="2960688"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defRPr sz="1200" i="1" u="sng">
                <a:solidFill>
                  <a:schemeClr val="bg1"/>
                </a:solidFill>
                <a:effectLst/>
                <a:latin typeface="Verdana" pitchFamily="34" charset="0"/>
                <a:cs typeface="+mn-cs"/>
              </a:defRPr>
            </a:lvl1pPr>
          </a:lstStyle>
          <a:p>
            <a:pPr>
              <a:defRPr/>
            </a:pPr>
            <a:endParaRPr lang="pt-BR"/>
          </a:p>
        </p:txBody>
      </p:sp>
      <p:sp>
        <p:nvSpPr>
          <p:cNvPr id="218116" name="Rectangle 4"/>
          <p:cNvSpPr>
            <a:spLocks noGrp="1" noChangeArrowheads="1"/>
          </p:cNvSpPr>
          <p:nvPr>
            <p:ph type="ftr" sz="quarter" idx="2"/>
          </p:nvPr>
        </p:nvSpPr>
        <p:spPr bwMode="auto">
          <a:xfrm>
            <a:off x="0" y="9547225"/>
            <a:ext cx="2960688" cy="501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1200" i="1" u="sng">
                <a:solidFill>
                  <a:schemeClr val="bg1"/>
                </a:solidFill>
                <a:effectLst/>
                <a:latin typeface="Verdana" pitchFamily="34" charset="0"/>
                <a:cs typeface="+mn-cs"/>
              </a:defRPr>
            </a:lvl1pPr>
          </a:lstStyle>
          <a:p>
            <a:pPr>
              <a:defRPr/>
            </a:pPr>
            <a:endParaRPr lang="pt-BR"/>
          </a:p>
        </p:txBody>
      </p:sp>
      <p:sp>
        <p:nvSpPr>
          <p:cNvPr id="218117" name="Rectangle 5"/>
          <p:cNvSpPr>
            <a:spLocks noGrp="1" noChangeArrowheads="1"/>
          </p:cNvSpPr>
          <p:nvPr>
            <p:ph type="sldNum" sz="quarter" idx="3"/>
          </p:nvPr>
        </p:nvSpPr>
        <p:spPr bwMode="auto">
          <a:xfrm>
            <a:off x="3870325" y="9547225"/>
            <a:ext cx="2960688" cy="501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defRPr sz="1200" i="1" u="sng">
                <a:solidFill>
                  <a:schemeClr val="bg1"/>
                </a:solidFill>
                <a:effectLst/>
                <a:latin typeface="Verdana" pitchFamily="34" charset="0"/>
                <a:cs typeface="+mn-cs"/>
              </a:defRPr>
            </a:lvl1pPr>
          </a:lstStyle>
          <a:p>
            <a:pPr>
              <a:defRPr/>
            </a:pPr>
            <a:fld id="{16603FB4-5CFA-40A0-810F-7E53E4D7FF68}" type="slidenum">
              <a:rPr lang="pt-BR"/>
              <a:pPr>
                <a:defRPr/>
              </a:pPr>
              <a:t>‹nº›</a:t>
            </a:fld>
            <a:endParaRPr lang="pt-B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60688"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spcBef>
                <a:spcPct val="0"/>
              </a:spcBef>
              <a:defRPr sz="1200">
                <a:effectLst/>
                <a:latin typeface="Times New Roman" pitchFamily="18" charset="0"/>
                <a:cs typeface="+mn-cs"/>
              </a:defRPr>
            </a:lvl1pPr>
          </a:lstStyle>
          <a:p>
            <a:pPr>
              <a:defRPr/>
            </a:pPr>
            <a:endParaRPr lang="pt-BR"/>
          </a:p>
        </p:txBody>
      </p:sp>
      <p:sp>
        <p:nvSpPr>
          <p:cNvPr id="30723" name="Rectangle 3"/>
          <p:cNvSpPr>
            <a:spLocks noGrp="1" noChangeArrowheads="1"/>
          </p:cNvSpPr>
          <p:nvPr>
            <p:ph type="dt" idx="1"/>
          </p:nvPr>
        </p:nvSpPr>
        <p:spPr bwMode="auto">
          <a:xfrm>
            <a:off x="3870325" y="0"/>
            <a:ext cx="2960688"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defRPr sz="1200">
                <a:effectLst/>
                <a:latin typeface="Times New Roman" pitchFamily="18" charset="0"/>
                <a:cs typeface="+mn-cs"/>
              </a:defRPr>
            </a:lvl1pPr>
          </a:lstStyle>
          <a:p>
            <a:pPr>
              <a:defRPr/>
            </a:pPr>
            <a:endParaRPr lang="pt-BR"/>
          </a:p>
        </p:txBody>
      </p:sp>
      <p:sp>
        <p:nvSpPr>
          <p:cNvPr id="46084" name="Rectangle 4"/>
          <p:cNvSpPr>
            <a:spLocks noGrp="1" noRot="1" noChangeAspect="1" noChangeArrowheads="1" noTextEdit="1"/>
          </p:cNvSpPr>
          <p:nvPr>
            <p:ph type="sldImg" idx="2"/>
          </p:nvPr>
        </p:nvSpPr>
        <p:spPr bwMode="auto">
          <a:xfrm>
            <a:off x="903288" y="754063"/>
            <a:ext cx="5024437" cy="3768725"/>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11225" y="4773613"/>
            <a:ext cx="5008563" cy="4521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30726" name="Rectangle 6"/>
          <p:cNvSpPr>
            <a:spLocks noGrp="1" noChangeArrowheads="1"/>
          </p:cNvSpPr>
          <p:nvPr>
            <p:ph type="ftr" sz="quarter" idx="4"/>
          </p:nvPr>
        </p:nvSpPr>
        <p:spPr bwMode="auto">
          <a:xfrm>
            <a:off x="0" y="9547225"/>
            <a:ext cx="2960688" cy="501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1200">
                <a:effectLst/>
                <a:latin typeface="Times New Roman" pitchFamily="18" charset="0"/>
                <a:cs typeface="+mn-cs"/>
              </a:defRPr>
            </a:lvl1pPr>
          </a:lstStyle>
          <a:p>
            <a:pPr>
              <a:defRPr/>
            </a:pPr>
            <a:endParaRPr lang="pt-BR"/>
          </a:p>
        </p:txBody>
      </p:sp>
      <p:sp>
        <p:nvSpPr>
          <p:cNvPr id="30727" name="Rectangle 7"/>
          <p:cNvSpPr>
            <a:spLocks noGrp="1" noChangeArrowheads="1"/>
          </p:cNvSpPr>
          <p:nvPr>
            <p:ph type="sldNum" sz="quarter" idx="5"/>
          </p:nvPr>
        </p:nvSpPr>
        <p:spPr bwMode="auto">
          <a:xfrm>
            <a:off x="3870325" y="9547225"/>
            <a:ext cx="2960688" cy="501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defRPr sz="1200">
                <a:effectLst/>
                <a:latin typeface="Times New Roman" pitchFamily="18" charset="0"/>
                <a:cs typeface="+mn-cs"/>
              </a:defRPr>
            </a:lvl1pPr>
          </a:lstStyle>
          <a:p>
            <a:pPr>
              <a:defRPr/>
            </a:pPr>
            <a:fld id="{2A5F0F04-455D-4D02-88C3-938F2430BA7E}" type="slidenum">
              <a:rPr lang="pt-BR"/>
              <a:pPr>
                <a:defRPr/>
              </a:pPr>
              <a:t>‹nº›</a:t>
            </a:fld>
            <a:endParaRPr lang="pt-B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p:txBody>
          <a:bodyPr/>
          <a:lstStyle/>
          <a:p>
            <a:pPr>
              <a:defRPr/>
            </a:pPr>
            <a:fld id="{D7A4DD85-6A36-4628-9064-59A5BC82BBD6}" type="slidenum">
              <a:rPr lang="pt-BR" smtClean="0"/>
              <a:pPr>
                <a:defRPr/>
              </a:pPr>
              <a:t>1</a:t>
            </a:fld>
            <a:endParaRPr lang="pt-BR" smtClean="0"/>
          </a:p>
        </p:txBody>
      </p:sp>
      <p:sp>
        <p:nvSpPr>
          <p:cNvPr id="47107" name="Rectangle 2"/>
          <p:cNvSpPr>
            <a:spLocks noGrp="1" noRot="1" noChangeAspect="1" noChangeArrowheads="1" noTextEdit="1"/>
          </p:cNvSpPr>
          <p:nvPr>
            <p:ph type="sldImg"/>
          </p:nvPr>
        </p:nvSpPr>
        <p:spPr>
          <a:solidFill>
            <a:srgbClr val="FFFFFF"/>
          </a:solidFill>
          <a:ln/>
        </p:spPr>
      </p:sp>
      <p:sp>
        <p:nvSpPr>
          <p:cNvPr id="47108" name="Rectangle 3"/>
          <p:cNvSpPr>
            <a:spLocks noGrp="1" noChangeArrowheads="1"/>
          </p:cNvSpPr>
          <p:nvPr>
            <p:ph type="body" idx="1"/>
          </p:nvPr>
        </p:nvSpPr>
        <p:spPr>
          <a:solidFill>
            <a:srgbClr val="FFFFFF"/>
          </a:solidFill>
          <a:ln>
            <a:solidFill>
              <a:srgbClr val="000000"/>
            </a:solidFill>
          </a:ln>
        </p:spPr>
        <p:txBody>
          <a:bodyPr/>
          <a:lstStyle/>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10</a:t>
            </a:fld>
            <a:endParaRPr lang="pt-B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11</a:t>
            </a:fld>
            <a:endParaRPr lang="pt-B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12</a:t>
            </a:fld>
            <a:endParaRPr lang="pt-B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13</a:t>
            </a:fld>
            <a:endParaRPr lang="pt-B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14</a:t>
            </a:fld>
            <a:endParaRPr lang="pt-B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15</a:t>
            </a:fld>
            <a:endParaRPr lang="pt-B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16</a:t>
            </a:fld>
            <a:endParaRPr lang="pt-B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17</a:t>
            </a:fld>
            <a:endParaRPr lang="pt-B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18</a:t>
            </a:fld>
            <a:endParaRPr lang="pt-B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19</a:t>
            </a:fld>
            <a:endParaRPr lang="pt-B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2</a:t>
            </a:fld>
            <a:endParaRPr lang="pt-B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20</a:t>
            </a:fld>
            <a:endParaRPr lang="pt-B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21</a:t>
            </a:fld>
            <a:endParaRPr lang="pt-B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22</a:t>
            </a:fld>
            <a:endParaRPr lang="pt-B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23</a:t>
            </a:fld>
            <a:endParaRPr lang="pt-B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24</a:t>
            </a:fld>
            <a:endParaRPr lang="pt-B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3</a:t>
            </a:fld>
            <a:endParaRPr lang="pt-B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4</a:t>
            </a:fld>
            <a:endParaRPr lang="pt-B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5</a:t>
            </a:fld>
            <a:endParaRPr lang="pt-B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6</a:t>
            </a:fld>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7</a:t>
            </a:fld>
            <a:endParaRPr lang="pt-B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8</a:t>
            </a:fld>
            <a:endParaRPr lang="pt-B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2A5F0F04-455D-4D02-88C3-938F2430BA7E}" type="slidenum">
              <a:rPr lang="pt-BR" smtClean="0"/>
              <a:pPr>
                <a:defRPr/>
              </a:pPr>
              <a:t>9</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1588"/>
            <a:ext cx="9144000" cy="6859588"/>
            <a:chOff x="0" y="-1"/>
            <a:chExt cx="5760" cy="4321"/>
          </a:xfrm>
        </p:grpSpPr>
        <p:sp>
          <p:nvSpPr>
            <p:cNvPr id="5" name="Rectangle 3"/>
            <p:cNvSpPr>
              <a:spLocks noChangeArrowheads="1"/>
            </p:cNvSpPr>
            <p:nvPr/>
          </p:nvSpPr>
          <p:spPr bwMode="auto">
            <a:xfrm>
              <a:off x="0" y="1824"/>
              <a:ext cx="5760" cy="2496"/>
            </a:xfrm>
            <a:prstGeom prst="rect">
              <a:avLst/>
            </a:prstGeom>
            <a:solidFill>
              <a:schemeClr val="bg1"/>
            </a:solidFill>
            <a:ln w="9525">
              <a:noFill/>
              <a:miter lim="800000"/>
              <a:headEnd/>
              <a:tailEnd/>
            </a:ln>
            <a:effectLst/>
          </p:spPr>
          <p:txBody>
            <a:bodyPr wrap="none" anchor="ctr"/>
            <a:lstStyle/>
            <a:p>
              <a:pPr algn="ctr">
                <a:spcBef>
                  <a:spcPct val="50000"/>
                </a:spcBef>
                <a:defRPr/>
              </a:pPr>
              <a:endParaRPr lang="pt-BR">
                <a:effectLst>
                  <a:outerShdw blurRad="38100" dist="38100" dir="2700000" algn="tl">
                    <a:srgbClr val="000000">
                      <a:alpha val="43137"/>
                    </a:srgbClr>
                  </a:outerShdw>
                </a:effectLst>
                <a:latin typeface="Arial" charset="0"/>
                <a:cs typeface="+mn-cs"/>
              </a:endParaRPr>
            </a:p>
          </p:txBody>
        </p:sp>
        <p:sp>
          <p:nvSpPr>
            <p:cNvPr id="6" name="Rectangle 4"/>
            <p:cNvSpPr>
              <a:spLocks noChangeArrowheads="1"/>
            </p:cNvSpPr>
            <p:nvPr/>
          </p:nvSpPr>
          <p:spPr bwMode="white">
            <a:xfrm>
              <a:off x="0" y="4125"/>
              <a:ext cx="5760" cy="195"/>
            </a:xfrm>
            <a:prstGeom prst="rect">
              <a:avLst/>
            </a:prstGeom>
            <a:solidFill>
              <a:schemeClr val="bg2"/>
            </a:solidFill>
            <a:ln w="9525">
              <a:noFill/>
              <a:miter lim="800000"/>
              <a:headEnd/>
              <a:tailEnd/>
            </a:ln>
          </p:spPr>
          <p:txBody>
            <a:bodyPr wrap="none" anchor="ctr"/>
            <a:lstStyle/>
            <a:p>
              <a:pPr algn="ctr">
                <a:spcBef>
                  <a:spcPct val="50000"/>
                </a:spcBef>
                <a:defRPr/>
              </a:pPr>
              <a:endParaRPr lang="pt-BR">
                <a:effectLst>
                  <a:outerShdw blurRad="38100" dist="38100" dir="2700000" algn="tl">
                    <a:srgbClr val="000000">
                      <a:alpha val="43137"/>
                    </a:srgbClr>
                  </a:outerShdw>
                </a:effectLst>
                <a:latin typeface="Arial" charset="0"/>
                <a:cs typeface="+mn-cs"/>
              </a:endParaRPr>
            </a:p>
          </p:txBody>
        </p:sp>
        <p:sp>
          <p:nvSpPr>
            <p:cNvPr id="7" name="Rectangle 5"/>
            <p:cNvSpPr>
              <a:spLocks noChangeArrowheads="1"/>
            </p:cNvSpPr>
            <p:nvPr/>
          </p:nvSpPr>
          <p:spPr bwMode="white">
            <a:xfrm>
              <a:off x="0" y="-1"/>
              <a:ext cx="5760" cy="2017"/>
            </a:xfrm>
            <a:prstGeom prst="rect">
              <a:avLst/>
            </a:prstGeom>
            <a:solidFill>
              <a:schemeClr val="bg2"/>
            </a:solidFill>
            <a:ln w="9525">
              <a:noFill/>
              <a:miter lim="800000"/>
              <a:headEnd/>
              <a:tailEnd/>
            </a:ln>
          </p:spPr>
          <p:txBody>
            <a:bodyPr wrap="none" anchor="ctr"/>
            <a:lstStyle/>
            <a:p>
              <a:pPr algn="ctr">
                <a:spcBef>
                  <a:spcPct val="50000"/>
                </a:spcBef>
                <a:defRPr/>
              </a:pPr>
              <a:endParaRPr lang="pt-BR">
                <a:effectLst>
                  <a:outerShdw blurRad="38100" dist="38100" dir="2700000" algn="tl">
                    <a:srgbClr val="000000">
                      <a:alpha val="43137"/>
                    </a:srgbClr>
                  </a:outerShdw>
                </a:effectLst>
                <a:latin typeface="Arial" charset="0"/>
                <a:cs typeface="+mn-cs"/>
              </a:endParaRPr>
            </a:p>
          </p:txBody>
        </p:sp>
        <p:grpSp>
          <p:nvGrpSpPr>
            <p:cNvPr id="8" name="Group 6"/>
            <p:cNvGrpSpPr>
              <a:grpSpLocks/>
            </p:cNvGrpSpPr>
            <p:nvPr/>
          </p:nvGrpSpPr>
          <p:grpSpPr bwMode="auto">
            <a:xfrm>
              <a:off x="0" y="2016"/>
              <a:ext cx="5760" cy="260"/>
              <a:chOff x="0" y="115"/>
              <a:chExt cx="5760" cy="464"/>
            </a:xfrm>
          </p:grpSpPr>
          <p:sp>
            <p:nvSpPr>
              <p:cNvPr id="9" name="Rectangle 7"/>
              <p:cNvSpPr>
                <a:spLocks noChangeArrowheads="1"/>
              </p:cNvSpPr>
              <p:nvPr/>
            </p:nvSpPr>
            <p:spPr bwMode="ltGray">
              <a:xfrm>
                <a:off x="0" y="115"/>
                <a:ext cx="5760" cy="116"/>
              </a:xfrm>
              <a:prstGeom prst="rect">
                <a:avLst/>
              </a:prstGeom>
              <a:solidFill>
                <a:schemeClr val="accent2"/>
              </a:solidFill>
              <a:ln w="9525">
                <a:noFill/>
                <a:miter lim="800000"/>
                <a:headEnd/>
                <a:tailEnd/>
              </a:ln>
            </p:spPr>
            <p:txBody>
              <a:bodyPr wrap="none" anchor="ctr"/>
              <a:lstStyle/>
              <a:p>
                <a:pPr algn="ctr">
                  <a:spcBef>
                    <a:spcPct val="50000"/>
                  </a:spcBef>
                  <a:defRPr/>
                </a:pPr>
                <a:endParaRPr lang="pt-BR">
                  <a:effectLst>
                    <a:outerShdw blurRad="38100" dist="38100" dir="2700000" algn="tl">
                      <a:srgbClr val="000000">
                        <a:alpha val="43137"/>
                      </a:srgbClr>
                    </a:outerShdw>
                  </a:effectLst>
                  <a:latin typeface="Arial" charset="0"/>
                  <a:cs typeface="+mn-cs"/>
                </a:endParaRPr>
              </a:p>
            </p:txBody>
          </p:sp>
          <p:sp>
            <p:nvSpPr>
              <p:cNvPr id="10" name="Rectangle 8"/>
              <p:cNvSpPr>
                <a:spLocks noChangeArrowheads="1"/>
              </p:cNvSpPr>
              <p:nvPr/>
            </p:nvSpPr>
            <p:spPr bwMode="ltGray">
              <a:xfrm>
                <a:off x="0" y="231"/>
                <a:ext cx="5760" cy="116"/>
              </a:xfrm>
              <a:prstGeom prst="rect">
                <a:avLst/>
              </a:prstGeom>
              <a:solidFill>
                <a:schemeClr val="hlink"/>
              </a:solidFill>
              <a:ln w="9525">
                <a:noFill/>
                <a:miter lim="800000"/>
                <a:headEnd/>
                <a:tailEnd/>
              </a:ln>
            </p:spPr>
            <p:txBody>
              <a:bodyPr wrap="none" anchor="ctr"/>
              <a:lstStyle/>
              <a:p>
                <a:pPr algn="ctr">
                  <a:spcBef>
                    <a:spcPct val="50000"/>
                  </a:spcBef>
                  <a:defRPr/>
                </a:pPr>
                <a:endParaRPr lang="pt-BR">
                  <a:effectLst>
                    <a:outerShdw blurRad="38100" dist="38100" dir="2700000" algn="tl">
                      <a:srgbClr val="000000">
                        <a:alpha val="43137"/>
                      </a:srgbClr>
                    </a:outerShdw>
                  </a:effectLst>
                  <a:latin typeface="Arial" charset="0"/>
                  <a:cs typeface="+mn-cs"/>
                </a:endParaRPr>
              </a:p>
            </p:txBody>
          </p:sp>
          <p:sp>
            <p:nvSpPr>
              <p:cNvPr id="11" name="Rectangle 9"/>
              <p:cNvSpPr>
                <a:spLocks noChangeArrowheads="1"/>
              </p:cNvSpPr>
              <p:nvPr/>
            </p:nvSpPr>
            <p:spPr bwMode="ltGray">
              <a:xfrm>
                <a:off x="0" y="347"/>
                <a:ext cx="5760" cy="116"/>
              </a:xfrm>
              <a:prstGeom prst="rect">
                <a:avLst/>
              </a:prstGeom>
              <a:solidFill>
                <a:schemeClr val="accent1"/>
              </a:solidFill>
              <a:ln w="9525">
                <a:noFill/>
                <a:miter lim="800000"/>
                <a:headEnd/>
                <a:tailEnd/>
              </a:ln>
            </p:spPr>
            <p:txBody>
              <a:bodyPr wrap="none" anchor="ctr"/>
              <a:lstStyle/>
              <a:p>
                <a:pPr algn="ctr">
                  <a:spcBef>
                    <a:spcPct val="50000"/>
                  </a:spcBef>
                  <a:defRPr/>
                </a:pPr>
                <a:endParaRPr lang="pt-BR">
                  <a:effectLst>
                    <a:outerShdw blurRad="38100" dist="38100" dir="2700000" algn="tl">
                      <a:srgbClr val="000000">
                        <a:alpha val="43137"/>
                      </a:srgbClr>
                    </a:outerShdw>
                  </a:effectLst>
                  <a:latin typeface="Arial" charset="0"/>
                  <a:cs typeface="+mn-cs"/>
                </a:endParaRPr>
              </a:p>
            </p:txBody>
          </p:sp>
          <p:sp>
            <p:nvSpPr>
              <p:cNvPr id="12" name="Rectangle 10"/>
              <p:cNvSpPr>
                <a:spLocks noChangeArrowheads="1"/>
              </p:cNvSpPr>
              <p:nvPr/>
            </p:nvSpPr>
            <p:spPr bwMode="ltGray">
              <a:xfrm>
                <a:off x="0" y="463"/>
                <a:ext cx="5760" cy="116"/>
              </a:xfrm>
              <a:prstGeom prst="rect">
                <a:avLst/>
              </a:prstGeom>
              <a:solidFill>
                <a:schemeClr val="folHlink"/>
              </a:solidFill>
              <a:ln w="9525">
                <a:noFill/>
                <a:miter lim="800000"/>
                <a:headEnd/>
                <a:tailEnd/>
              </a:ln>
            </p:spPr>
            <p:txBody>
              <a:bodyPr wrap="none" anchor="ctr"/>
              <a:lstStyle/>
              <a:p>
                <a:pPr algn="ctr">
                  <a:spcBef>
                    <a:spcPct val="50000"/>
                  </a:spcBef>
                  <a:defRPr/>
                </a:pPr>
                <a:endParaRPr lang="pt-BR">
                  <a:effectLst>
                    <a:outerShdw blurRad="38100" dist="38100" dir="2700000" algn="tl">
                      <a:srgbClr val="000000">
                        <a:alpha val="43137"/>
                      </a:srgbClr>
                    </a:outerShdw>
                  </a:effectLst>
                  <a:latin typeface="Arial" charset="0"/>
                  <a:cs typeface="+mn-cs"/>
                </a:endParaRPr>
              </a:p>
            </p:txBody>
          </p:sp>
        </p:grpSp>
      </p:grpSp>
      <p:sp>
        <p:nvSpPr>
          <p:cNvPr id="4107" name="Rectangle 11"/>
          <p:cNvSpPr>
            <a:spLocks noGrp="1" noChangeArrowheads="1"/>
          </p:cNvSpPr>
          <p:nvPr>
            <p:ph type="ctrTitle"/>
          </p:nvPr>
        </p:nvSpPr>
        <p:spPr bwMode="auto">
          <a:xfrm>
            <a:off x="609600" y="1295400"/>
            <a:ext cx="7924800" cy="1560513"/>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Clique para editar o estilo do título mestre</a:t>
            </a:r>
          </a:p>
        </p:txBody>
      </p:sp>
      <p:sp>
        <p:nvSpPr>
          <p:cNvPr id="4108" name="Rectangle 12"/>
          <p:cNvSpPr>
            <a:spLocks noGrp="1" noChangeArrowheads="1"/>
          </p:cNvSpPr>
          <p:nvPr>
            <p:ph type="subTitle" idx="1"/>
          </p:nvPr>
        </p:nvSpPr>
        <p:spPr bwMode="auto">
          <a:xfrm>
            <a:off x="1371600" y="4267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Monotype Sorts" pitchFamily="2" charset="2"/>
              <a:buNone/>
              <a:defRPr/>
            </a:lvl1pPr>
          </a:lstStyle>
          <a:p>
            <a:r>
              <a:rPr lang="en-US"/>
              <a:t>Clique para editar o estilo do subtítulo mestre</a:t>
            </a:r>
          </a:p>
        </p:txBody>
      </p:sp>
      <p:sp>
        <p:nvSpPr>
          <p:cNvPr id="13" name="Rectangle 13"/>
          <p:cNvSpPr>
            <a:spLocks noGrp="1" noChangeArrowheads="1"/>
          </p:cNvSpPr>
          <p:nvPr>
            <p:ph type="dt" sz="half" idx="10"/>
          </p:nvPr>
        </p:nvSpPr>
        <p:spPr bwMode="auto">
          <a:xfrm>
            <a:off x="685800" y="64008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eaLnBrk="0" hangingPunct="0">
              <a:spcBef>
                <a:spcPct val="50000"/>
              </a:spcBef>
              <a:defRPr sz="1400">
                <a:solidFill>
                  <a:srgbClr val="FFFFFF"/>
                </a:solidFill>
                <a:effectLst/>
                <a:latin typeface="+mn-lt"/>
                <a:cs typeface="+mn-cs"/>
              </a:defRPr>
            </a:lvl1pPr>
          </a:lstStyle>
          <a:p>
            <a:pPr>
              <a:defRPr/>
            </a:pPr>
            <a:endParaRPr lang="en-US"/>
          </a:p>
        </p:txBody>
      </p:sp>
      <p:sp>
        <p:nvSpPr>
          <p:cNvPr id="14" name="Rectangle 14"/>
          <p:cNvSpPr>
            <a:spLocks noGrp="1" noChangeArrowheads="1"/>
          </p:cNvSpPr>
          <p:nvPr>
            <p:ph type="ftr" sz="quarter" idx="11"/>
          </p:nvPr>
        </p:nvSpPr>
        <p:spPr bwMode="auto">
          <a:xfrm>
            <a:off x="3124200" y="64008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0" hangingPunct="0">
              <a:spcBef>
                <a:spcPct val="50000"/>
              </a:spcBef>
              <a:defRPr sz="1400">
                <a:solidFill>
                  <a:srgbClr val="FFFFFF"/>
                </a:solidFill>
                <a:effectLst/>
                <a:latin typeface="+mn-lt"/>
                <a:cs typeface="+mn-cs"/>
              </a:defRPr>
            </a:lvl1pPr>
          </a:lstStyle>
          <a:p>
            <a:pPr>
              <a:defRPr/>
            </a:pPr>
            <a:endParaRPr lang="en-US"/>
          </a:p>
        </p:txBody>
      </p:sp>
      <p:sp>
        <p:nvSpPr>
          <p:cNvPr id="15" name="Rectangle 15"/>
          <p:cNvSpPr>
            <a:spLocks noGrp="1" noChangeArrowheads="1"/>
          </p:cNvSpPr>
          <p:nvPr>
            <p:ph type="sldNum" sz="quarter" idx="12"/>
          </p:nvPr>
        </p:nvSpPr>
        <p:spPr bwMode="auto">
          <a:xfrm>
            <a:off x="6553200" y="64008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0" hangingPunct="0">
              <a:spcBef>
                <a:spcPct val="50000"/>
              </a:spcBef>
              <a:defRPr sz="1400">
                <a:solidFill>
                  <a:srgbClr val="FFFFFF"/>
                </a:solidFill>
                <a:effectLst/>
                <a:latin typeface="+mn-lt"/>
                <a:cs typeface="+mn-cs"/>
              </a:defRPr>
            </a:lvl1pPr>
          </a:lstStyle>
          <a:p>
            <a:pPr>
              <a:defRPr/>
            </a:pPr>
            <a:fld id="{784FD630-0715-4CA6-9C5A-2397728975E2}" type="slidenum">
              <a:rPr lang="en-US"/>
              <a:pPr>
                <a:defRPr/>
              </a:pPr>
              <a:t>‹nº›</a:t>
            </a:fld>
            <a:endParaRPr lang="en-US"/>
          </a:p>
        </p:txBody>
      </p:sp>
    </p:spTree>
  </p:cSld>
  <p:clrMapOvr>
    <a:masterClrMapping/>
  </p:clrMapOvr>
  <p:transition>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p:strips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ítulo, text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457200" y="1600200"/>
            <a:ext cx="4038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7F6695C6-341F-48F7-AB16-2D5C87A77393}" type="slidenum">
              <a:rPr lang="pt-BR"/>
              <a:pPr>
                <a:defRPr/>
              </a:pPr>
              <a:t>‹nº›</a:t>
            </a:fld>
            <a:endParaRPr lang="pt-B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C0B4E006-0D1C-4D67-9ADC-BDF28315B4A6}" type="slidenum">
              <a:rPr lang="pt-BR"/>
              <a:pPr>
                <a:defRPr/>
              </a:pPr>
              <a:t>‹nº›</a:t>
            </a:fld>
            <a:endParaRPr lang="pt-B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pPr>
              <a:defRPr/>
            </a:pPr>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D3294E6B-92D2-49CC-A0DC-169B98B16EEA}" type="slidenum">
              <a:rPr lang="pt-BR"/>
              <a:pPr>
                <a:defRPr/>
              </a:pPr>
              <a:t>‹nº›</a:t>
            </a:fld>
            <a:endParaRPr lang="pt-B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C7A9BC8B-4B75-44F4-ADB8-9A45C331DA44}" type="slidenum">
              <a:rPr lang="pt-BR"/>
              <a:pPr>
                <a:defRPr/>
              </a:pPr>
              <a:t>‹nº›</a:t>
            </a:fld>
            <a:endParaRPr lang="pt-B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21EB6292-5F01-46DF-9354-9415A5DEEAEA}" type="slidenum">
              <a:rPr lang="pt-BR"/>
              <a:pPr>
                <a:defRPr/>
              </a:pPr>
              <a:t>‹nº›</a:t>
            </a:fld>
            <a:endParaRPr lang="pt-B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endParaRPr lang="pt-BR"/>
          </a:p>
        </p:txBody>
      </p:sp>
      <p:sp>
        <p:nvSpPr>
          <p:cNvPr id="4" name="Espaço Reservado para Rodapé 4"/>
          <p:cNvSpPr>
            <a:spLocks noGrp="1"/>
          </p:cNvSpPr>
          <p:nvPr>
            <p:ph type="ftr" sz="quarter" idx="11"/>
          </p:nvPr>
        </p:nvSpPr>
        <p:spPr/>
        <p:txBody>
          <a:bodyPr/>
          <a:lstStyle>
            <a:lvl1pPr>
              <a:defRPr/>
            </a:lvl1pPr>
          </a:lstStyle>
          <a:p>
            <a:pPr>
              <a:defRPr/>
            </a:pPr>
            <a:endParaRPr lang="pt-BR"/>
          </a:p>
        </p:txBody>
      </p:sp>
      <p:sp>
        <p:nvSpPr>
          <p:cNvPr id="5" name="Espaço Reservado para Número de Slide 5"/>
          <p:cNvSpPr>
            <a:spLocks noGrp="1"/>
          </p:cNvSpPr>
          <p:nvPr>
            <p:ph type="sldNum" sz="quarter" idx="12"/>
          </p:nvPr>
        </p:nvSpPr>
        <p:spPr/>
        <p:txBody>
          <a:bodyPr/>
          <a:lstStyle>
            <a:lvl1pPr>
              <a:defRPr/>
            </a:lvl1pPr>
          </a:lstStyle>
          <a:p>
            <a:pPr>
              <a:defRPr/>
            </a:pPr>
            <a:fld id="{FA0F2D5D-3F44-48D7-AA57-24088B945892}" type="slidenum">
              <a:rPr lang="pt-BR"/>
              <a:pPr>
                <a:defRPr/>
              </a:pPr>
              <a:t>‹nº›</a:t>
            </a:fld>
            <a:endParaRPr lang="pt-B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endParaRPr lang="pt-BR"/>
          </a:p>
        </p:txBody>
      </p:sp>
      <p:sp>
        <p:nvSpPr>
          <p:cNvPr id="3" name="Espaço Reservado para Rodapé 4"/>
          <p:cNvSpPr>
            <a:spLocks noGrp="1"/>
          </p:cNvSpPr>
          <p:nvPr>
            <p:ph type="ftr" sz="quarter" idx="11"/>
          </p:nvPr>
        </p:nvSpPr>
        <p:spPr/>
        <p:txBody>
          <a:bodyPr/>
          <a:lstStyle>
            <a:lvl1pPr>
              <a:defRPr/>
            </a:lvl1pPr>
          </a:lstStyle>
          <a:p>
            <a:pPr>
              <a:defRPr/>
            </a:pPr>
            <a:endParaRPr lang="pt-BR"/>
          </a:p>
        </p:txBody>
      </p:sp>
      <p:sp>
        <p:nvSpPr>
          <p:cNvPr id="4" name="Espaço Reservado para Número de Slide 5"/>
          <p:cNvSpPr>
            <a:spLocks noGrp="1"/>
          </p:cNvSpPr>
          <p:nvPr>
            <p:ph type="sldNum" sz="quarter" idx="12"/>
          </p:nvPr>
        </p:nvSpPr>
        <p:spPr/>
        <p:txBody>
          <a:bodyPr/>
          <a:lstStyle>
            <a:lvl1pPr>
              <a:defRPr/>
            </a:lvl1pPr>
          </a:lstStyle>
          <a:p>
            <a:pPr>
              <a:defRPr/>
            </a:pPr>
            <a:fld id="{C348FD57-5B3A-4522-9C7E-892576D9F9A5}"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p:strips dir="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91A35245-D53A-49AA-819B-FA0C6B8CD5D0}" type="slidenum">
              <a:rPr lang="pt-BR"/>
              <a:pPr>
                <a:defRPr/>
              </a:pPr>
              <a:t>‹nº›</a:t>
            </a:fld>
            <a:endParaRPr lang="pt-B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7FC1BDAA-881F-4231-A6B2-4FB0B0446814}" type="slidenum">
              <a:rPr lang="pt-BR"/>
              <a:pPr>
                <a:defRPr/>
              </a:pPr>
              <a:t>‹nº›</a:t>
            </a:fld>
            <a:endParaRPr lang="pt-B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A8D77957-445B-4879-BD9B-C6AE8BA52E8A}" type="slidenum">
              <a:rPr lang="pt-BR"/>
              <a:pPr>
                <a:defRPr/>
              </a:pPr>
              <a:t>‹nº›</a:t>
            </a:fld>
            <a:endParaRPr lang="pt-B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4C926263-54C2-430F-93BB-579B130E0866}"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Tree>
  </p:cSld>
  <p:clrMapOvr>
    <a:masterClrMapping/>
  </p:clrMapOvr>
  <p:transition>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transition>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pt-BR" smtClean="0"/>
              <a:t>Clique para editar o estilo do título mestre</a:t>
            </a:r>
            <a:endParaRPr lang="pt-BR"/>
          </a:p>
        </p:txBody>
      </p:sp>
    </p:spTree>
  </p:cSld>
  <p:clrMapOvr>
    <a:masterClrMapping/>
  </p:clrMapOvr>
  <p:transition>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cSld>
  <p:clrMapOvr>
    <a:masterClrMapping/>
  </p:clrMapOvr>
  <p:transition>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Tree>
  </p:cSld>
  <p:clrMapOvr>
    <a:masterClrMapping/>
  </p:clrMapOvr>
  <p:transition>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Tree>
  </p:cSld>
  <p:clrMapOvr>
    <a:masterClrMapping/>
  </p:clrMapOvr>
  <p:transition>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a:outerShdw dist="107763" dir="2700000" algn="ctr" rotWithShape="0">
            <a:srgbClr val="000000"/>
          </a:outerShdw>
        </a:effectLst>
      </p:bgPr>
    </p:bg>
    <p:spTree>
      <p:nvGrpSpPr>
        <p:cNvPr id="1" name=""/>
        <p:cNvGrpSpPr/>
        <p:nvPr/>
      </p:nvGrpSpPr>
      <p:grpSpPr>
        <a:xfrm>
          <a:off x="0" y="0"/>
          <a:ext cx="0" cy="0"/>
          <a:chOff x="0" y="0"/>
          <a:chExt cx="0" cy="0"/>
        </a:xfrm>
      </p:grpSpPr>
      <p:pic>
        <p:nvPicPr>
          <p:cNvPr id="2050" name="Picture 25"/>
          <p:cNvPicPr>
            <a:picLocks noChangeAspect="1" noChangeArrowheads="1"/>
          </p:cNvPicPr>
          <p:nvPr/>
        </p:nvPicPr>
        <p:blipFill>
          <a:blip r:embed="rId14" cstate="print"/>
          <a:srcRect/>
          <a:stretch>
            <a:fillRect/>
          </a:stretch>
        </p:blipFill>
        <p:spPr bwMode="auto">
          <a:xfrm>
            <a:off x="0" y="0"/>
            <a:ext cx="9144000" cy="1643063"/>
          </a:xfrm>
          <a:prstGeom prst="rect">
            <a:avLst/>
          </a:prstGeom>
          <a:solidFill>
            <a:schemeClr val="accent1"/>
          </a:solidFill>
          <a:ln w="9525">
            <a:noFill/>
            <a:miter lim="800000"/>
            <a:headEnd/>
            <a:tailEnd/>
          </a:ln>
        </p:spPr>
      </p:pic>
      <p:pic>
        <p:nvPicPr>
          <p:cNvPr id="2051" name="Picture 26" descr="logomarcapadrao"/>
          <p:cNvPicPr>
            <a:picLocks noChangeAspect="1" noChangeArrowheads="1"/>
          </p:cNvPicPr>
          <p:nvPr userDrawn="1"/>
        </p:nvPicPr>
        <p:blipFill>
          <a:blip r:embed="rId15" cstate="print"/>
          <a:srcRect/>
          <a:stretch>
            <a:fillRect/>
          </a:stretch>
        </p:blipFill>
        <p:spPr bwMode="auto">
          <a:xfrm>
            <a:off x="395288" y="42863"/>
            <a:ext cx="1223962" cy="768350"/>
          </a:xfrm>
          <a:prstGeom prst="rect">
            <a:avLst/>
          </a:prstGeom>
          <a:noFill/>
          <a:ln w="9525">
            <a:noFill/>
            <a:miter lim="800000"/>
            <a:headEnd/>
            <a:tailEnd/>
          </a:ln>
        </p:spPr>
      </p:pic>
      <p:sp>
        <p:nvSpPr>
          <p:cNvPr id="6" name="TextBox 5"/>
          <p:cNvSpPr txBox="1"/>
          <p:nvPr userDrawn="1"/>
        </p:nvSpPr>
        <p:spPr>
          <a:xfrm>
            <a:off x="0" y="835025"/>
            <a:ext cx="2087563" cy="369888"/>
          </a:xfrm>
          <a:prstGeom prst="rect">
            <a:avLst/>
          </a:prstGeom>
          <a:solidFill>
            <a:srgbClr val="AAEC34"/>
          </a:solidFill>
        </p:spPr>
        <p:txBody>
          <a:bodyPr>
            <a:spAutoFit/>
          </a:bodyPr>
          <a:lstStyle/>
          <a:p>
            <a:pPr algn="ctr">
              <a:spcBef>
                <a:spcPct val="50000"/>
              </a:spcBef>
              <a:defRPr/>
            </a:pPr>
            <a:r>
              <a:rPr lang="en-US" sz="900" dirty="0" err="1">
                <a:latin typeface="Arial Black" pitchFamily="34" charset="0"/>
                <a:cs typeface="Arial" charset="0"/>
              </a:rPr>
              <a:t>Secretaria</a:t>
            </a:r>
            <a:r>
              <a:rPr lang="en-US" sz="900" dirty="0">
                <a:latin typeface="Arial Black" pitchFamily="34" charset="0"/>
                <a:cs typeface="Arial" charset="0"/>
              </a:rPr>
              <a:t> de Estado </a:t>
            </a:r>
            <a:r>
              <a:rPr lang="en-US" sz="900" dirty="0" err="1">
                <a:latin typeface="Arial Black" pitchFamily="34" charset="0"/>
                <a:cs typeface="Arial" charset="0"/>
              </a:rPr>
              <a:t>da</a:t>
            </a:r>
            <a:r>
              <a:rPr lang="en-US" sz="900" dirty="0">
                <a:latin typeface="Arial Black" pitchFamily="34" charset="0"/>
                <a:cs typeface="Arial" charset="0"/>
              </a:rPr>
              <a:t> </a:t>
            </a:r>
            <a:r>
              <a:rPr lang="en-US" sz="900" dirty="0" err="1">
                <a:latin typeface="Arial Black" pitchFamily="34" charset="0"/>
                <a:cs typeface="Arial" charset="0"/>
              </a:rPr>
              <a:t>Agricultura</a:t>
            </a:r>
            <a:r>
              <a:rPr lang="en-US" sz="900" dirty="0">
                <a:latin typeface="Arial Black" pitchFamily="34" charset="0"/>
                <a:cs typeface="Arial" charset="0"/>
              </a:rPr>
              <a:t> e </a:t>
            </a:r>
            <a:r>
              <a:rPr lang="en-US" sz="900" dirty="0" err="1">
                <a:latin typeface="Arial Black" pitchFamily="34" charset="0"/>
                <a:cs typeface="Arial" charset="0"/>
              </a:rPr>
              <a:t>da</a:t>
            </a:r>
            <a:r>
              <a:rPr lang="en-US" sz="900" dirty="0">
                <a:latin typeface="Arial Black" pitchFamily="34" charset="0"/>
                <a:cs typeface="Arial" charset="0"/>
              </a:rPr>
              <a:t> </a:t>
            </a:r>
            <a:r>
              <a:rPr lang="en-US" sz="900" dirty="0" err="1">
                <a:latin typeface="Arial Black" pitchFamily="34" charset="0"/>
                <a:cs typeface="Arial" charset="0"/>
              </a:rPr>
              <a:t>Pesca</a:t>
            </a:r>
            <a:endParaRPr lang="pt-BR" sz="900" dirty="0">
              <a:latin typeface="Arial Black" pitchFamily="34" charset="0"/>
              <a:cs typeface="Arial" charset="0"/>
            </a:endParaRPr>
          </a:p>
        </p:txBody>
      </p:sp>
    </p:spTree>
  </p:cSld>
  <p:clrMap bg1="lt1" tx1="dk1" bg2="lt2" tx2="dk2" accent1="accent1" accent2="accent2" accent3="accent3" accent4="accent4" accent5="accent5" accent6="accent6" hlink="hlink" folHlink="folHlink"/>
  <p:sldLayoutIdLst>
    <p:sldLayoutId id="2147484490" r:id="rId1"/>
    <p:sldLayoutId id="2147484467" r:id="rId2"/>
    <p:sldLayoutId id="2147484468" r:id="rId3"/>
    <p:sldLayoutId id="2147484469" r:id="rId4"/>
    <p:sldLayoutId id="2147484470" r:id="rId5"/>
    <p:sldLayoutId id="2147484471" r:id="rId6"/>
    <p:sldLayoutId id="2147484472" r:id="rId7"/>
    <p:sldLayoutId id="2147484473" r:id="rId8"/>
    <p:sldLayoutId id="2147484474" r:id="rId9"/>
    <p:sldLayoutId id="2147484475" r:id="rId10"/>
    <p:sldLayoutId id="2147484476" r:id="rId11"/>
    <p:sldLayoutId id="2147484477" r:id="rId12"/>
  </p:sldLayoutIdLst>
  <p:transition>
    <p:strips dir="rd"/>
  </p:transition>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Black" pitchFamily="34" charset="0"/>
        </a:defRPr>
      </a:lvl2pPr>
      <a:lvl3pPr algn="ctr" rtl="0" eaLnBrk="0" fontAlgn="base" hangingPunct="0">
        <a:spcBef>
          <a:spcPct val="0"/>
        </a:spcBef>
        <a:spcAft>
          <a:spcPct val="0"/>
        </a:spcAft>
        <a:defRPr kumimoji="1" sz="4400">
          <a:solidFill>
            <a:schemeClr val="tx2"/>
          </a:solidFill>
          <a:latin typeface="Arial Black" pitchFamily="34" charset="0"/>
        </a:defRPr>
      </a:lvl3pPr>
      <a:lvl4pPr algn="ctr" rtl="0" eaLnBrk="0" fontAlgn="base" hangingPunct="0">
        <a:spcBef>
          <a:spcPct val="0"/>
        </a:spcBef>
        <a:spcAft>
          <a:spcPct val="0"/>
        </a:spcAft>
        <a:defRPr kumimoji="1" sz="4400">
          <a:solidFill>
            <a:schemeClr val="tx2"/>
          </a:solidFill>
          <a:latin typeface="Arial Black" pitchFamily="34" charset="0"/>
        </a:defRPr>
      </a:lvl4pPr>
      <a:lvl5pPr algn="ctr" rtl="0" eaLnBrk="0" fontAlgn="base" hangingPunct="0">
        <a:spcBef>
          <a:spcPct val="0"/>
        </a:spcBef>
        <a:spcAft>
          <a:spcPct val="0"/>
        </a:spcAft>
        <a:defRPr kumimoji="1" sz="4400">
          <a:solidFill>
            <a:schemeClr val="tx2"/>
          </a:solidFill>
          <a:latin typeface="Arial Black" pitchFamily="34" charset="0"/>
        </a:defRPr>
      </a:lvl5pPr>
      <a:lvl6pPr marL="457200" algn="ctr" rtl="0" eaLnBrk="0" fontAlgn="base" hangingPunct="0">
        <a:spcBef>
          <a:spcPct val="0"/>
        </a:spcBef>
        <a:spcAft>
          <a:spcPct val="0"/>
        </a:spcAft>
        <a:defRPr kumimoji="1" sz="4400">
          <a:solidFill>
            <a:schemeClr val="tx2"/>
          </a:solidFill>
          <a:latin typeface="Arial Black" pitchFamily="34" charset="0"/>
        </a:defRPr>
      </a:lvl6pPr>
      <a:lvl7pPr marL="914400" algn="ctr" rtl="0" eaLnBrk="0" fontAlgn="base" hangingPunct="0">
        <a:spcBef>
          <a:spcPct val="0"/>
        </a:spcBef>
        <a:spcAft>
          <a:spcPct val="0"/>
        </a:spcAft>
        <a:defRPr kumimoji="1" sz="4400">
          <a:solidFill>
            <a:schemeClr val="tx2"/>
          </a:solidFill>
          <a:latin typeface="Arial Black" pitchFamily="34" charset="0"/>
        </a:defRPr>
      </a:lvl7pPr>
      <a:lvl8pPr marL="1371600" algn="ctr" rtl="0" eaLnBrk="0" fontAlgn="base" hangingPunct="0">
        <a:spcBef>
          <a:spcPct val="0"/>
        </a:spcBef>
        <a:spcAft>
          <a:spcPct val="0"/>
        </a:spcAft>
        <a:defRPr kumimoji="1" sz="4400">
          <a:solidFill>
            <a:schemeClr val="tx2"/>
          </a:solidFill>
          <a:latin typeface="Arial Black" pitchFamily="34" charset="0"/>
        </a:defRPr>
      </a:lvl8pPr>
      <a:lvl9pPr marL="1828800" algn="ctr" rtl="0" eaLnBrk="0" fontAlgn="base" hangingPunct="0">
        <a:spcBef>
          <a:spcPct val="0"/>
        </a:spcBef>
        <a:spcAft>
          <a:spcPct val="0"/>
        </a:spcAft>
        <a:defRPr kumimoji="1"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accent1"/>
        </a:buClr>
        <a:buSzPct val="70000"/>
        <a:buFont typeface="Monotype Sorts"/>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kumimoji="1" sz="2800">
          <a:solidFill>
            <a:schemeClr val="tx1"/>
          </a:solidFill>
          <a:latin typeface="+mn-lt"/>
        </a:defRPr>
      </a:lvl2pPr>
      <a:lvl3pPr marL="1143000" indent="-228600" algn="l" rtl="0" eaLnBrk="0" fontAlgn="base" hangingPunct="0">
        <a:spcBef>
          <a:spcPct val="20000"/>
        </a:spcBef>
        <a:spcAft>
          <a:spcPct val="0"/>
        </a:spcAft>
        <a:buClr>
          <a:schemeClr val="accent2"/>
        </a:buClr>
        <a:buSzPct val="100000"/>
        <a:buChar char="•"/>
        <a:defRPr kumimoji="1"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Espaço Reservado para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3075" name="Espaço Reservado para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spcBef>
                <a:spcPct val="50000"/>
              </a:spcBef>
              <a:defRPr sz="1200">
                <a:solidFill>
                  <a:schemeClr val="tx1">
                    <a:tint val="75000"/>
                  </a:schemeClr>
                </a:solidFill>
                <a:effectLst>
                  <a:outerShdw blurRad="38100" dist="38100" dir="2700000" algn="tl">
                    <a:srgbClr val="000000">
                      <a:alpha val="43137"/>
                    </a:srgbClr>
                  </a:outerShdw>
                </a:effectLst>
                <a:latin typeface="Arial" charset="0"/>
                <a:cs typeface="+mn-cs"/>
              </a:defRPr>
            </a:lvl1pPr>
          </a:lstStyle>
          <a:p>
            <a:pPr>
              <a:defRPr/>
            </a:pPr>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spcBef>
                <a:spcPct val="50000"/>
              </a:spcBef>
              <a:defRPr sz="1200">
                <a:solidFill>
                  <a:schemeClr val="tx1">
                    <a:tint val="75000"/>
                  </a:schemeClr>
                </a:solidFill>
                <a:effectLst>
                  <a:outerShdw blurRad="38100" dist="38100" dir="2700000" algn="tl">
                    <a:srgbClr val="000000">
                      <a:alpha val="43137"/>
                    </a:srgbClr>
                  </a:outerShdw>
                </a:effectLst>
                <a:latin typeface="Arial" charset="0"/>
                <a:cs typeface="+mn-cs"/>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spcBef>
                <a:spcPct val="50000"/>
              </a:spcBef>
              <a:defRPr sz="1200">
                <a:solidFill>
                  <a:schemeClr val="tx1">
                    <a:tint val="75000"/>
                  </a:schemeClr>
                </a:solidFill>
                <a:effectLst>
                  <a:outerShdw blurRad="38100" dist="38100" dir="2700000" algn="tl">
                    <a:srgbClr val="000000">
                      <a:alpha val="43137"/>
                    </a:srgbClr>
                  </a:outerShdw>
                </a:effectLst>
                <a:latin typeface="Arial" charset="0"/>
                <a:cs typeface="+mn-cs"/>
              </a:defRPr>
            </a:lvl1pPr>
          </a:lstStyle>
          <a:p>
            <a:pPr>
              <a:defRPr/>
            </a:pPr>
            <a:fld id="{CB2FE68B-686A-4A73-984F-B0E4FBC326E9}"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4479" r:id="rId1"/>
    <p:sldLayoutId id="2147484480" r:id="rId2"/>
    <p:sldLayoutId id="2147484481" r:id="rId3"/>
    <p:sldLayoutId id="2147484482" r:id="rId4"/>
    <p:sldLayoutId id="2147484483" r:id="rId5"/>
    <p:sldLayoutId id="2147484484" r:id="rId6"/>
    <p:sldLayoutId id="2147484485" r:id="rId7"/>
    <p:sldLayoutId id="2147484486" r:id="rId8"/>
    <p:sldLayoutId id="2147484487" r:id="rId9"/>
    <p:sldLayoutId id="2147484488" r:id="rId10"/>
    <p:sldLayoutId id="214748448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www.cidasc.sc.gov.br/"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mailto:spies@epagri.sc.gov.br"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6" name="Line 4"/>
          <p:cNvSpPr>
            <a:spLocks noChangeShapeType="1"/>
          </p:cNvSpPr>
          <p:nvPr/>
        </p:nvSpPr>
        <p:spPr bwMode="auto">
          <a:xfrm>
            <a:off x="4038600" y="3886200"/>
            <a:ext cx="228600" cy="0"/>
          </a:xfrm>
          <a:prstGeom prst="line">
            <a:avLst/>
          </a:prstGeom>
          <a:noFill/>
          <a:ln w="9525">
            <a:noFill/>
            <a:round/>
            <a:headEnd/>
            <a:tailEnd type="triangle" w="med" len="med"/>
          </a:ln>
          <a:effectLst/>
        </p:spPr>
        <p:txBody>
          <a:bodyPr/>
          <a:lstStyle/>
          <a:p>
            <a:pPr algn="ctr">
              <a:spcBef>
                <a:spcPct val="50000"/>
              </a:spcBef>
              <a:defRPr/>
            </a:pPr>
            <a:endParaRPr lang="pt-BR" dirty="0">
              <a:effectLst>
                <a:outerShdw blurRad="38100" dist="38100" dir="2700000" algn="tl">
                  <a:srgbClr val="000000">
                    <a:alpha val="43137"/>
                  </a:srgbClr>
                </a:outerShdw>
              </a:effectLst>
              <a:latin typeface="Arial" charset="0"/>
              <a:cs typeface="+mn-cs"/>
            </a:endParaRPr>
          </a:p>
        </p:txBody>
      </p:sp>
      <p:sp>
        <p:nvSpPr>
          <p:cNvPr id="429061" name="Text Box 5"/>
          <p:cNvSpPr txBox="1">
            <a:spLocks noChangeArrowheads="1"/>
          </p:cNvSpPr>
          <p:nvPr/>
        </p:nvSpPr>
        <p:spPr bwMode="auto">
          <a:xfrm>
            <a:off x="2667000" y="4293096"/>
            <a:ext cx="6477000" cy="2391690"/>
          </a:xfrm>
          <a:prstGeom prst="rect">
            <a:avLst/>
          </a:prstGeom>
          <a:noFill/>
          <a:ln w="9525" algn="ctr">
            <a:noFill/>
            <a:miter lim="800000"/>
            <a:headEnd/>
            <a:tailEnd/>
          </a:ln>
        </p:spPr>
        <p:txBody>
          <a:bodyPr tIns="10800" bIns="10800">
            <a:spAutoFit/>
          </a:bodyPr>
          <a:lstStyle/>
          <a:p>
            <a:pPr algn="ctr">
              <a:spcBef>
                <a:spcPct val="50000"/>
              </a:spcBef>
              <a:defRPr/>
            </a:pPr>
            <a:r>
              <a:rPr lang="en-US" b="1" dirty="0">
                <a:effectLst>
                  <a:outerShdw blurRad="38100" dist="38100" dir="2700000" algn="tl">
                    <a:srgbClr val="C0C0C0"/>
                  </a:outerShdw>
                </a:effectLst>
                <a:latin typeface="Arial" charset="0"/>
                <a:cs typeface="+mn-cs"/>
              </a:rPr>
              <a:t>	</a:t>
            </a:r>
            <a:endParaRPr lang="en-US" sz="1600" b="1" dirty="0" smtClean="0">
              <a:effectLst>
                <a:outerShdw blurRad="38100" dist="38100" dir="2700000" algn="tl">
                  <a:srgbClr val="C0C0C0"/>
                </a:outerShdw>
              </a:effectLst>
              <a:latin typeface="Arial" charset="0"/>
              <a:cs typeface="+mn-cs"/>
            </a:endParaRPr>
          </a:p>
          <a:p>
            <a:pPr algn="ctr">
              <a:spcBef>
                <a:spcPct val="50000"/>
              </a:spcBef>
              <a:defRPr/>
            </a:pPr>
            <a:endParaRPr lang="pt-BR" sz="2000" dirty="0">
              <a:effectLst>
                <a:outerShdw blurRad="38100" dist="38100" dir="2700000" algn="tl">
                  <a:srgbClr val="C0C0C0"/>
                </a:outerShdw>
              </a:effectLst>
              <a:latin typeface="Arial" charset="0"/>
              <a:cs typeface="+mn-cs"/>
            </a:endParaRPr>
          </a:p>
          <a:p>
            <a:pPr algn="ctr" eaLnBrk="0" hangingPunct="0">
              <a:defRPr/>
            </a:pPr>
            <a:r>
              <a:rPr lang="pt-BR" sz="2000" dirty="0" smtClean="0"/>
              <a:t>AUDIÊNCIA PÚBLICA CONJUNTA DAS COMIISÕES DE AGRICULTURA E DO SENADO SOBRE OS SISTEMAS DE INSPEÇÃO DE POA.</a:t>
            </a:r>
          </a:p>
          <a:p>
            <a:pPr algn="ctr" eaLnBrk="0" hangingPunct="0">
              <a:defRPr/>
            </a:pPr>
            <a:r>
              <a:rPr lang="pt-BR" sz="2000" dirty="0" smtClean="0"/>
              <a:t>			</a:t>
            </a:r>
          </a:p>
          <a:p>
            <a:pPr algn="ctr" eaLnBrk="0" hangingPunct="0">
              <a:defRPr/>
            </a:pPr>
            <a:r>
              <a:rPr lang="pt-BR" sz="2000" dirty="0" err="1" smtClean="0"/>
              <a:t>Expointer</a:t>
            </a:r>
            <a:r>
              <a:rPr lang="pt-BR" sz="2000" dirty="0" smtClean="0"/>
              <a:t> - Esteio</a:t>
            </a:r>
            <a:r>
              <a:rPr lang="pt-BR" sz="1600" b="1" dirty="0" smtClean="0">
                <a:effectLst>
                  <a:outerShdw blurRad="38100" dist="38100" dir="2700000" algn="tl">
                    <a:srgbClr val="C0C0C0"/>
                  </a:outerShdw>
                </a:effectLst>
              </a:rPr>
              <a:t> – 02/09</a:t>
            </a:r>
            <a:r>
              <a:rPr lang="en-US" sz="1600" b="1" dirty="0" smtClean="0">
                <a:effectLst>
                  <a:outerShdw blurRad="38100" dist="38100" dir="2700000" algn="tl">
                    <a:srgbClr val="C0C0C0"/>
                  </a:outerShdw>
                </a:effectLst>
              </a:rPr>
              <a:t>/</a:t>
            </a:r>
            <a:r>
              <a:rPr lang="pt-BR" sz="1600" b="1" dirty="0" smtClean="0"/>
              <a:t>2015</a:t>
            </a:r>
            <a:endParaRPr lang="en-US" sz="1600" b="1" dirty="0" smtClean="0">
              <a:effectLst>
                <a:outerShdw blurRad="38100" dist="38100" dir="2700000" algn="tl">
                  <a:srgbClr val="C0C0C0"/>
                </a:outerShdw>
              </a:effectLst>
            </a:endParaRPr>
          </a:p>
        </p:txBody>
      </p:sp>
      <p:pic>
        <p:nvPicPr>
          <p:cNvPr id="7174" name="Picture 7" descr="C:\Fotos agropecuaria\DSC00054.JPG"/>
          <p:cNvPicPr>
            <a:picLocks noChangeAspect="1" noChangeArrowheads="1"/>
          </p:cNvPicPr>
          <p:nvPr/>
        </p:nvPicPr>
        <p:blipFill>
          <a:blip r:embed="rId3" cstate="print"/>
          <a:srcRect/>
          <a:stretch>
            <a:fillRect/>
          </a:stretch>
        </p:blipFill>
        <p:spPr bwMode="auto">
          <a:xfrm>
            <a:off x="0" y="1268413"/>
            <a:ext cx="2627313" cy="1609725"/>
          </a:xfrm>
          <a:prstGeom prst="rect">
            <a:avLst/>
          </a:prstGeom>
          <a:noFill/>
          <a:ln w="9525">
            <a:noFill/>
            <a:miter lim="800000"/>
            <a:headEnd/>
            <a:tailEnd/>
          </a:ln>
        </p:spPr>
      </p:pic>
      <p:pic>
        <p:nvPicPr>
          <p:cNvPr id="9" name="Picture 8" descr="C:\Fotos agropecuaria\Imagens Inacio\Bovinos de leite\Panorâmica Unica vaca Cetredia01.jpg"/>
          <p:cNvPicPr>
            <a:picLocks noChangeAspect="1" noChangeArrowheads="1"/>
          </p:cNvPicPr>
          <p:nvPr/>
        </p:nvPicPr>
        <p:blipFill>
          <a:blip r:embed="rId4" cstate="print"/>
          <a:srcRect/>
          <a:stretch>
            <a:fillRect/>
          </a:stretch>
        </p:blipFill>
        <p:spPr bwMode="auto">
          <a:xfrm>
            <a:off x="0" y="2852936"/>
            <a:ext cx="2627313" cy="1484312"/>
          </a:xfrm>
          <a:prstGeom prst="rect">
            <a:avLst/>
          </a:prstGeom>
          <a:noFill/>
          <a:ln w="9525">
            <a:noFill/>
            <a:miter lim="800000"/>
            <a:headEnd/>
            <a:tailEnd/>
          </a:ln>
        </p:spPr>
      </p:pic>
      <p:sp>
        <p:nvSpPr>
          <p:cNvPr id="12" name="Rectangle 4"/>
          <p:cNvSpPr>
            <a:spLocks noChangeArrowheads="1"/>
          </p:cNvSpPr>
          <p:nvPr/>
        </p:nvSpPr>
        <p:spPr bwMode="auto">
          <a:xfrm>
            <a:off x="2627783" y="1689775"/>
            <a:ext cx="6516217" cy="2246769"/>
          </a:xfrm>
          <a:prstGeom prst="rect">
            <a:avLst/>
          </a:prstGeom>
          <a:gradFill rotWithShape="0">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gradFill>
          <a:ln w="9525">
            <a:noFill/>
            <a:miter lim="800000"/>
            <a:headEnd/>
            <a:tailEnd/>
          </a:ln>
          <a:effectLst>
            <a:outerShdw blurRad="50800" dist="50800" dir="5400000" algn="ctr" rotWithShape="0">
              <a:srgbClr val="FFC000"/>
            </a:outerShdw>
          </a:effectLst>
          <a:scene3d>
            <a:camera prst="orthographicFront"/>
            <a:lightRig rig="threePt" dir="t"/>
          </a:scene3d>
          <a:sp3d extrusionH="76200" contourW="12700">
            <a:extrusionClr>
              <a:srgbClr val="009900"/>
            </a:extrusionClr>
            <a:contourClr>
              <a:srgbClr val="009900"/>
            </a:contourClr>
          </a:sp3d>
        </p:spPr>
        <p:txBody>
          <a:bodyPr wrap="square" anchor="ctr">
            <a:spAutoFit/>
          </a:bodyPr>
          <a:lstStyle/>
          <a:p>
            <a:pPr algn="ctr">
              <a:defRPr/>
            </a:pPr>
            <a:endParaRPr lang="pt-BR" sz="3600" b="1" dirty="0" smtClean="0">
              <a:solidFill>
                <a:srgbClr val="F0F022"/>
              </a:solidFill>
              <a:effectLst>
                <a:outerShdw blurRad="38100" dist="38100" dir="2700000" algn="tl">
                  <a:srgbClr val="000000"/>
                </a:outerShdw>
              </a:effectLst>
              <a:latin typeface="Arial" charset="0"/>
            </a:endParaRPr>
          </a:p>
          <a:p>
            <a:pPr algn="ctr">
              <a:defRPr/>
            </a:pPr>
            <a:r>
              <a:rPr lang="pt-BR" sz="3600" b="1" dirty="0" smtClean="0">
                <a:solidFill>
                  <a:srgbClr val="F0F022"/>
                </a:solidFill>
                <a:effectLst>
                  <a:outerShdw blurRad="38100" dist="38100" dir="2700000" algn="tl">
                    <a:srgbClr val="000000"/>
                  </a:outerShdw>
                </a:effectLst>
                <a:latin typeface="Arial" charset="0"/>
              </a:rPr>
              <a:t>O SERVIÇO DE INSPEÇÃO ESTADUAL – SIE EM SC</a:t>
            </a:r>
          </a:p>
          <a:p>
            <a:pPr algn="ctr">
              <a:defRPr/>
            </a:pPr>
            <a:endParaRPr lang="en-GB" sz="3200" b="1" dirty="0">
              <a:solidFill>
                <a:srgbClr val="F0F022"/>
              </a:solidFill>
              <a:effectLst>
                <a:outerShdw blurRad="38100" dist="38100" dir="2700000" algn="tl">
                  <a:srgbClr val="000000"/>
                </a:outerShdw>
              </a:effectLst>
              <a:latin typeface="Arial" charset="0"/>
            </a:endParaRPr>
          </a:p>
        </p:txBody>
      </p:sp>
      <p:pic>
        <p:nvPicPr>
          <p:cNvPr id="11" name="Imagem 10" descr="Agregaçao valor capaagroredes140812.jpg"/>
          <p:cNvPicPr>
            <a:picLocks noChangeAspect="1"/>
          </p:cNvPicPr>
          <p:nvPr/>
        </p:nvPicPr>
        <p:blipFill>
          <a:blip r:embed="rId5" cstate="print"/>
          <a:stretch>
            <a:fillRect/>
          </a:stretch>
        </p:blipFill>
        <p:spPr>
          <a:xfrm>
            <a:off x="0" y="5445224"/>
            <a:ext cx="2627785" cy="1412776"/>
          </a:xfrm>
          <a:prstGeom prst="rect">
            <a:avLst/>
          </a:prstGeom>
        </p:spPr>
      </p:pic>
      <p:pic>
        <p:nvPicPr>
          <p:cNvPr id="10" name="Picture 6" descr="http://revistagloborural.globo.com/Revista/GloboRural/foto/0,,69459567,00.jpg"/>
          <p:cNvPicPr>
            <a:picLocks noChangeAspect="1" noChangeArrowheads="1"/>
          </p:cNvPicPr>
          <p:nvPr/>
        </p:nvPicPr>
        <p:blipFill>
          <a:blip r:embed="rId6" cstate="print"/>
          <a:srcRect/>
          <a:stretch>
            <a:fillRect/>
          </a:stretch>
        </p:blipFill>
        <p:spPr bwMode="auto">
          <a:xfrm>
            <a:off x="0" y="4077072"/>
            <a:ext cx="2627784" cy="1470802"/>
          </a:xfrm>
          <a:prstGeom prst="rect">
            <a:avLst/>
          </a:prstGeom>
          <a:noFill/>
        </p:spPr>
      </p:pic>
    </p:spTree>
  </p:cSld>
  <p:clrMapOvr>
    <a:masterClrMapping/>
  </p:clrMapOvr>
  <p:transition>
    <p:strips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971600" y="1406525"/>
            <a:ext cx="7848600" cy="5190827"/>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339933"/>
                </a:solidFill>
                <a:effectLst/>
                <a:uLnTx/>
                <a:uFillTx/>
                <a:latin typeface="+mn-lt"/>
                <a:ea typeface="+mn-ea"/>
                <a:cs typeface="+mn-cs"/>
              </a:rPr>
              <a:t>Decreto Estadual nº 3.748 – 12/07/1993</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8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r>
              <a:rPr kumimoji="1" lang="pt-BR" sz="1800" b="1" i="0" u="none" strike="noStrike" kern="0" cap="none" spc="0" normalizeH="0" baseline="0" noProof="0" dirty="0" smtClean="0">
                <a:ln>
                  <a:noFill/>
                </a:ln>
                <a:solidFill>
                  <a:srgbClr val="339933"/>
                </a:solidFill>
                <a:effectLst/>
                <a:uLnTx/>
                <a:uFillTx/>
                <a:latin typeface="+mn-lt"/>
                <a:ea typeface="+mn-ea"/>
                <a:cs typeface="+mn-cs"/>
              </a:rPr>
              <a:t>Art. 18 A classificação dos estabelecimentos de produtos de origem animal definidos no Artigo 3º abrange:</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0" i="0" u="none" strike="noStrike" kern="0" cap="none" spc="0" normalizeH="0" baseline="0" noProof="0" dirty="0" smtClean="0">
                <a:ln>
                  <a:noFill/>
                </a:ln>
                <a:solidFill>
                  <a:srgbClr val="0033CC"/>
                </a:solidFill>
                <a:effectLst/>
                <a:uLnTx/>
                <a:uFillTx/>
                <a:latin typeface="+mn-lt"/>
                <a:ea typeface="+mn-ea"/>
                <a:cs typeface="+mn-cs"/>
              </a:rPr>
              <a:t/>
            </a:r>
            <a:br>
              <a:rPr kumimoji="1" lang="pt-BR" sz="1800" b="0" i="0" u="none" strike="noStrike" kern="0" cap="none" spc="0" normalizeH="0" baseline="0" noProof="0" dirty="0" smtClean="0">
                <a:ln>
                  <a:noFill/>
                </a:ln>
                <a:solidFill>
                  <a:srgbClr val="0033CC"/>
                </a:solidFill>
                <a:effectLst/>
                <a:uLnTx/>
                <a:uFillTx/>
                <a:latin typeface="+mn-lt"/>
                <a:ea typeface="+mn-ea"/>
                <a:cs typeface="+mn-cs"/>
              </a:rPr>
            </a:br>
            <a:r>
              <a:rPr kumimoji="1" lang="pt-BR" sz="1800" b="1" i="0" u="none" strike="noStrike" kern="0" cap="none" spc="0" normalizeH="0" baseline="0" noProof="0" dirty="0" smtClean="0">
                <a:ln>
                  <a:noFill/>
                </a:ln>
                <a:solidFill>
                  <a:srgbClr val="0033CC"/>
                </a:solidFill>
                <a:effectLst/>
                <a:uLnTx/>
                <a:uFillTx/>
                <a:latin typeface="+mn-lt"/>
                <a:ea typeface="+mn-ea"/>
                <a:cs typeface="+mn-cs"/>
              </a:rPr>
              <a:t>I - os de carne e derivados;</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33CC"/>
                </a:solidFill>
                <a:effectLst/>
                <a:uLnTx/>
                <a:uFillTx/>
                <a:latin typeface="+mn-lt"/>
                <a:ea typeface="+mn-ea"/>
                <a:cs typeface="+mn-cs"/>
              </a:rPr>
              <a:t/>
            </a:r>
            <a:br>
              <a:rPr kumimoji="1" lang="pt-BR" sz="1800" b="1" i="0" u="none" strike="noStrike" kern="0" cap="none" spc="0" normalizeH="0" baseline="0" noProof="0" dirty="0" smtClean="0">
                <a:ln>
                  <a:noFill/>
                </a:ln>
                <a:solidFill>
                  <a:srgbClr val="0033CC"/>
                </a:solidFill>
                <a:effectLst/>
                <a:uLnTx/>
                <a:uFillTx/>
                <a:latin typeface="+mn-lt"/>
                <a:ea typeface="+mn-ea"/>
                <a:cs typeface="+mn-cs"/>
              </a:rPr>
            </a:br>
            <a:r>
              <a:rPr kumimoji="1" lang="pt-BR" sz="1800" b="1" i="0" u="none" strike="noStrike" kern="0" cap="none" spc="0" normalizeH="0" baseline="0" noProof="0" dirty="0" smtClean="0">
                <a:ln>
                  <a:noFill/>
                </a:ln>
                <a:solidFill>
                  <a:srgbClr val="0033CC"/>
                </a:solidFill>
                <a:effectLst/>
                <a:uLnTx/>
                <a:uFillTx/>
                <a:latin typeface="+mn-lt"/>
                <a:ea typeface="+mn-ea"/>
                <a:cs typeface="+mn-cs"/>
              </a:rPr>
              <a:t>II - os de leite e derivados;</a:t>
            </a:r>
            <a:br>
              <a:rPr kumimoji="1" lang="pt-BR" sz="1800" b="1" i="0" u="none" strike="noStrike" kern="0" cap="none" spc="0" normalizeH="0" baseline="0" noProof="0" dirty="0" smtClean="0">
                <a:ln>
                  <a:noFill/>
                </a:ln>
                <a:solidFill>
                  <a:srgbClr val="0033CC"/>
                </a:solidFill>
                <a:effectLst/>
                <a:uLnTx/>
                <a:uFillTx/>
                <a:latin typeface="+mn-lt"/>
                <a:ea typeface="+mn-ea"/>
                <a:cs typeface="+mn-cs"/>
              </a:rPr>
            </a:br>
            <a:endParaRPr kumimoji="1" lang="pt-BR" sz="1800" b="1" i="0" u="none" strike="noStrike" kern="0" cap="none" spc="0" normalizeH="0" baseline="0" noProof="0" dirty="0" smtClean="0">
              <a:ln>
                <a:noFill/>
              </a:ln>
              <a:solidFill>
                <a:srgbClr val="0033CC"/>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33CC"/>
                </a:solidFill>
                <a:effectLst/>
                <a:uLnTx/>
                <a:uFillTx/>
                <a:latin typeface="+mn-lt"/>
                <a:ea typeface="+mn-ea"/>
                <a:cs typeface="+mn-cs"/>
              </a:rPr>
              <a:t>III - os de pescado e derivados;</a:t>
            </a:r>
            <a:br>
              <a:rPr kumimoji="1" lang="pt-BR" sz="1800" b="1" i="0" u="none" strike="noStrike" kern="0" cap="none" spc="0" normalizeH="0" baseline="0" noProof="0" dirty="0" smtClean="0">
                <a:ln>
                  <a:noFill/>
                </a:ln>
                <a:solidFill>
                  <a:srgbClr val="0033CC"/>
                </a:solidFill>
                <a:effectLst/>
                <a:uLnTx/>
                <a:uFillTx/>
                <a:latin typeface="+mn-lt"/>
                <a:ea typeface="+mn-ea"/>
                <a:cs typeface="+mn-cs"/>
              </a:rPr>
            </a:br>
            <a:endParaRPr kumimoji="1" lang="pt-BR" sz="1800" b="1" i="0" u="none" strike="noStrike" kern="0" cap="none" spc="0" normalizeH="0" baseline="0" noProof="0" dirty="0" smtClean="0">
              <a:ln>
                <a:noFill/>
              </a:ln>
              <a:solidFill>
                <a:srgbClr val="0033CC"/>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33CC"/>
                </a:solidFill>
                <a:effectLst/>
                <a:uLnTx/>
                <a:uFillTx/>
                <a:latin typeface="+mn-lt"/>
                <a:ea typeface="+mn-ea"/>
                <a:cs typeface="+mn-cs"/>
              </a:rPr>
              <a:t>IV - os de ovos e derivados;</a:t>
            </a:r>
            <a:br>
              <a:rPr kumimoji="1" lang="pt-BR" sz="1800" b="1" i="0" u="none" strike="noStrike" kern="0" cap="none" spc="0" normalizeH="0" baseline="0" noProof="0" dirty="0" smtClean="0">
                <a:ln>
                  <a:noFill/>
                </a:ln>
                <a:solidFill>
                  <a:srgbClr val="0033CC"/>
                </a:solidFill>
                <a:effectLst/>
                <a:uLnTx/>
                <a:uFillTx/>
                <a:latin typeface="+mn-lt"/>
                <a:ea typeface="+mn-ea"/>
                <a:cs typeface="+mn-cs"/>
              </a:rPr>
            </a:br>
            <a:endParaRPr kumimoji="1" lang="pt-BR" sz="1800" b="1" i="0" u="none" strike="noStrike" kern="0" cap="none" spc="0" normalizeH="0" baseline="0" noProof="0" dirty="0" smtClean="0">
              <a:ln>
                <a:noFill/>
              </a:ln>
              <a:solidFill>
                <a:srgbClr val="0033CC"/>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33CC"/>
                </a:solidFill>
                <a:effectLst/>
                <a:uLnTx/>
                <a:uFillTx/>
                <a:latin typeface="+mn-lt"/>
                <a:ea typeface="+mn-ea"/>
                <a:cs typeface="+mn-cs"/>
              </a:rPr>
              <a:t>V - os de mel, cera de abelhas e seus derivados;</a:t>
            </a:r>
            <a:br>
              <a:rPr kumimoji="1" lang="pt-BR" sz="1800" b="1" i="0" u="none" strike="noStrike" kern="0" cap="none" spc="0" normalizeH="0" baseline="0" noProof="0" dirty="0" smtClean="0">
                <a:ln>
                  <a:noFill/>
                </a:ln>
                <a:solidFill>
                  <a:srgbClr val="0033CC"/>
                </a:solidFill>
                <a:effectLst/>
                <a:uLnTx/>
                <a:uFillTx/>
                <a:latin typeface="+mn-lt"/>
                <a:ea typeface="+mn-ea"/>
                <a:cs typeface="+mn-cs"/>
              </a:rPr>
            </a:br>
            <a:endParaRPr kumimoji="1" lang="pt-BR" sz="1800" b="1" i="0" u="none" strike="noStrike" kern="0" cap="none" spc="0" normalizeH="0" baseline="0" noProof="0" dirty="0" smtClean="0">
              <a:ln>
                <a:noFill/>
              </a:ln>
              <a:solidFill>
                <a:srgbClr val="0033CC"/>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33CC"/>
                </a:solidFill>
                <a:effectLst/>
                <a:uLnTx/>
                <a:uFillTx/>
                <a:latin typeface="+mn-lt"/>
                <a:ea typeface="+mn-ea"/>
                <a:cs typeface="+mn-cs"/>
              </a:rPr>
              <a:t>VI - as casas atacadistas ou de produtos de origem animal.</a:t>
            </a:r>
          </a:p>
        </p:txBody>
      </p:sp>
      <p:sp>
        <p:nvSpPr>
          <p:cNvPr id="3" name="Retângulo 2"/>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3"/>
          <p:cNvSpPr txBox="1">
            <a:spLocks/>
          </p:cNvSpPr>
          <p:nvPr/>
        </p:nvSpPr>
        <p:spPr>
          <a:xfrm>
            <a:off x="827088" y="1460336"/>
            <a:ext cx="7772400" cy="171450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2800" b="1" i="0" u="none" strike="noStrike" kern="0" cap="none" spc="0" normalizeH="0" baseline="0" noProof="0" smtClean="0">
                <a:ln>
                  <a:noFill/>
                </a:ln>
                <a:solidFill>
                  <a:srgbClr val="339933"/>
                </a:solidFill>
                <a:effectLst/>
                <a:uLnTx/>
                <a:uFillTx/>
                <a:latin typeface="+mj-lt"/>
                <a:ea typeface="+mj-ea"/>
                <a:cs typeface="+mj-cs"/>
              </a:rPr>
              <a:t>Decreto Estadual nº 3.748 -</a:t>
            </a:r>
            <a:r>
              <a:rPr kumimoji="1" lang="pt-BR" sz="2800" b="0" i="0" u="none" strike="noStrike" kern="0" cap="none" spc="0" normalizeH="0" baseline="0" noProof="0" smtClean="0">
                <a:ln>
                  <a:noFill/>
                </a:ln>
                <a:solidFill>
                  <a:srgbClr val="339933"/>
                </a:solidFill>
                <a:effectLst/>
                <a:uLnTx/>
                <a:uFillTx/>
                <a:latin typeface="+mj-lt"/>
                <a:ea typeface="+mj-ea"/>
                <a:cs typeface="+mj-cs"/>
              </a:rPr>
              <a:t>12/07/1993</a:t>
            </a:r>
            <a:r>
              <a:rPr kumimoji="1" lang="pt-BR" sz="2800" b="0" i="0" u="none" strike="noStrike" kern="0" cap="none" spc="0" normalizeH="0" baseline="0" noProof="0" smtClean="0">
                <a:ln>
                  <a:noFill/>
                </a:ln>
                <a:solidFill>
                  <a:schemeClr val="tx2"/>
                </a:solidFill>
                <a:effectLst/>
                <a:uLnTx/>
                <a:uFillTx/>
                <a:latin typeface="+mj-lt"/>
                <a:ea typeface="+mj-ea"/>
                <a:cs typeface="+mj-cs"/>
              </a:rPr>
              <a:t/>
            </a:r>
            <a:br>
              <a:rPr kumimoji="1" lang="pt-BR" sz="2800" b="0" i="0" u="none" strike="noStrike" kern="0" cap="none" spc="0" normalizeH="0" baseline="0" noProof="0" smtClean="0">
                <a:ln>
                  <a:noFill/>
                </a:ln>
                <a:solidFill>
                  <a:schemeClr val="tx2"/>
                </a:solidFill>
                <a:effectLst/>
                <a:uLnTx/>
                <a:uFillTx/>
                <a:latin typeface="+mj-lt"/>
                <a:ea typeface="+mj-ea"/>
                <a:cs typeface="+mj-cs"/>
              </a:rPr>
            </a:br>
            <a:endParaRPr kumimoji="1" lang="pt-BR" sz="3200" b="0" i="0" u="sng" strike="noStrike" kern="0" cap="none" spc="0" normalizeH="0" baseline="0" noProof="0" dirty="0" smtClean="0">
              <a:ln>
                <a:noFill/>
              </a:ln>
              <a:solidFill>
                <a:schemeClr val="tx2"/>
              </a:solidFill>
              <a:effectLst/>
              <a:uLnTx/>
              <a:uFillTx/>
              <a:latin typeface="+mj-lt"/>
              <a:ea typeface="+mj-ea"/>
              <a:cs typeface="+mj-cs"/>
            </a:endParaRPr>
          </a:p>
        </p:txBody>
      </p:sp>
      <p:sp>
        <p:nvSpPr>
          <p:cNvPr id="3" name="Subtítulo 4"/>
          <p:cNvSpPr txBox="1">
            <a:spLocks/>
          </p:cNvSpPr>
          <p:nvPr/>
        </p:nvSpPr>
        <p:spPr>
          <a:xfrm>
            <a:off x="251520" y="1988840"/>
            <a:ext cx="8712968" cy="4679950"/>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1" i="0" u="none" strike="noStrike" kern="0" cap="none" spc="0" normalizeH="0" baseline="0" noProof="0" dirty="0" smtClean="0">
                <a:ln>
                  <a:noFill/>
                </a:ln>
                <a:solidFill>
                  <a:srgbClr val="339933"/>
                </a:solidFill>
                <a:effectLst/>
                <a:uLnTx/>
                <a:uFillTx/>
                <a:latin typeface="+mn-lt"/>
                <a:ea typeface="+mn-ea"/>
                <a:cs typeface="+mn-cs"/>
              </a:rPr>
              <a:t>Aprova o Regulamento da Inspeção Industrial e Sanitária de Produtos de Origem Animal no Estado de Santa Catarina</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1" i="0" u="none" strike="noStrike" kern="0" cap="none" spc="0" normalizeH="0" baseline="0" noProof="0" dirty="0" smtClean="0">
                <a:ln>
                  <a:noFill/>
                </a:ln>
                <a:solidFill>
                  <a:srgbClr val="339933"/>
                </a:solidFill>
                <a:effectLst/>
                <a:uLnTx/>
                <a:uFillTx/>
                <a:latin typeface="+mn-lt"/>
                <a:ea typeface="+mn-ea"/>
                <a:cs typeface="+mn-cs"/>
              </a:rPr>
              <a:t>Regulamento: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chemeClr val="tx1"/>
                </a:solidFill>
                <a:effectLst/>
                <a:uLnTx/>
                <a:uFillTx/>
                <a:latin typeface="+mn-lt"/>
                <a:ea typeface="+mn-ea"/>
                <a:cs typeface="+mn-cs"/>
              </a:rPr>
              <a:t>Art. 1º.  O presente regulamento estatui as normas que regulam, em todo o território catarinense, a inspeção industrial e sanitária de produtos de origem animal, de acordo com a Lei nº 7.889, de 23 de novembro de 1989, Decreto nº 30.691, de 29 de março de 1952, alterado pelo Decreto nº 1.255, de 25 de junho de 1962 e Lei Estadual nº 8.534, de 19 de janeiro de 1992.</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Parágrafo Único. Os serviços a que se refere o art. 1º serão de responsabilidade da Secretaria de Estado da Agricultura e Abastecimento, </a:t>
            </a:r>
            <a:r>
              <a:rPr kumimoji="1" lang="pt-BR" sz="1800" b="1" i="0" u="sng" strike="noStrike" kern="0" cap="none" spc="0" normalizeH="0" baseline="0" noProof="0" dirty="0" smtClean="0">
                <a:ln>
                  <a:noFill/>
                </a:ln>
                <a:solidFill>
                  <a:srgbClr val="FF0000"/>
                </a:solidFill>
                <a:effectLst/>
                <a:uLnTx/>
                <a:uFillTx/>
                <a:latin typeface="+mn-lt"/>
                <a:ea typeface="+mn-ea"/>
                <a:cs typeface="+mn-cs"/>
              </a:rPr>
              <a:t>que poderá delegar sua execução a empresa pública.</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Retângulo 3"/>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3"/>
          <p:cNvSpPr txBox="1">
            <a:spLocks/>
          </p:cNvSpPr>
          <p:nvPr/>
        </p:nvSpPr>
        <p:spPr>
          <a:xfrm>
            <a:off x="827584" y="1772816"/>
            <a:ext cx="7772400" cy="622616"/>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2800" b="1" i="0" u="none" strike="noStrike" kern="0" cap="none" spc="0" normalizeH="0" baseline="0" noProof="0" dirty="0" smtClean="0">
                <a:ln>
                  <a:noFill/>
                </a:ln>
                <a:solidFill>
                  <a:srgbClr val="339933"/>
                </a:solidFill>
                <a:effectLst/>
                <a:uLnTx/>
                <a:uFillTx/>
                <a:latin typeface="+mj-lt"/>
                <a:ea typeface="+mj-ea"/>
                <a:cs typeface="+mj-cs"/>
              </a:rPr>
              <a:t>Decreto Estadual nº 2.740 – 11/11/2009</a:t>
            </a:r>
            <a:endParaRPr kumimoji="1" lang="pt-BR" sz="3200" b="0" i="0" u="sng" strike="noStrike" kern="0" cap="none" spc="0" normalizeH="0" baseline="0" noProof="0" dirty="0" smtClean="0">
              <a:ln>
                <a:noFill/>
              </a:ln>
              <a:solidFill>
                <a:srgbClr val="339933"/>
              </a:solidFill>
              <a:effectLst/>
              <a:uLnTx/>
              <a:uFillTx/>
              <a:latin typeface="+mj-lt"/>
              <a:ea typeface="+mj-ea"/>
              <a:cs typeface="+mj-cs"/>
            </a:endParaRPr>
          </a:p>
        </p:txBody>
      </p:sp>
      <p:sp>
        <p:nvSpPr>
          <p:cNvPr id="3" name="Subtítulo 4"/>
          <p:cNvSpPr txBox="1">
            <a:spLocks/>
          </p:cNvSpPr>
          <p:nvPr/>
        </p:nvSpPr>
        <p:spPr>
          <a:xfrm>
            <a:off x="467544" y="2348880"/>
            <a:ext cx="8353425" cy="4037012"/>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 Altera e acrescenta dispositivos ao Regulamento aprovado pelo Decreto Estadual nº 3.748, de 12/07/1993</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chemeClr val="tx1"/>
                </a:solidFill>
                <a:effectLst/>
                <a:uLnTx/>
                <a:uFillTx/>
                <a:latin typeface="+mn-lt"/>
                <a:ea typeface="+mn-ea"/>
                <a:cs typeface="+mn-cs"/>
              </a:rPr>
              <a:t>Art. 1º.  O parágrafo único do art. 1º do Regulamento da Inspeção Industrial e Sanitária de Produtos de Origem Animal, aprovado pelo Decreto nº 3.748, de 12 de julho de 1993, passa a vigorar com a seguinte redação: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chemeClr val="tx1"/>
                </a:solidFill>
                <a:effectLst/>
                <a:uLnTx/>
                <a:uFillTx/>
                <a:latin typeface="+mn-lt"/>
                <a:ea typeface="+mn-ea"/>
                <a:cs typeface="+mn-cs"/>
              </a:rPr>
              <a:t>“Art. 1º ....</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chemeClr val="tx1"/>
                </a:solidFill>
                <a:effectLst/>
                <a:uLnTx/>
                <a:uFillTx/>
                <a:latin typeface="+mn-lt"/>
                <a:ea typeface="+mn-ea"/>
                <a:cs typeface="+mn-cs"/>
              </a:rPr>
              <a:t>Parágrafo Único – Os serviços a que se refere o art. 1º serão de responsabilidade da Secretaria de Estado da Agricultura e Desenvolvimento Rural – SAR,</a:t>
            </a:r>
            <a:r>
              <a:rPr kumimoji="1" lang="pt-BR" sz="1600" b="1" i="0" u="none" strike="noStrike" kern="0" cap="none" spc="0" normalizeH="0" baseline="0" noProof="0" dirty="0" smtClean="0">
                <a:ln>
                  <a:noFill/>
                </a:ln>
                <a:solidFill>
                  <a:srgbClr val="0070C0"/>
                </a:solidFill>
                <a:effectLst/>
                <a:uLnTx/>
                <a:uFillTx/>
                <a:latin typeface="+mn-lt"/>
                <a:ea typeface="+mn-ea"/>
                <a:cs typeface="+mn-cs"/>
              </a:rPr>
              <a:t> que poderá delegar sua execução à entidades ou órgãos com atuação na inspeção industrial e sanitária de produtos de origem animal do </a:t>
            </a:r>
            <a:r>
              <a:rPr kumimoji="1" lang="pt-BR" sz="1800" b="1" i="0" u="sng" strike="noStrike" kern="0" cap="none" spc="0" normalizeH="0" baseline="0" noProof="0" dirty="0" smtClean="0">
                <a:ln>
                  <a:noFill/>
                </a:ln>
                <a:solidFill>
                  <a:srgbClr val="FF0000"/>
                </a:solidFill>
                <a:effectLst/>
                <a:uLnTx/>
                <a:uFillTx/>
                <a:latin typeface="+mn-lt"/>
                <a:ea typeface="+mn-ea"/>
                <a:cs typeface="+mn-cs"/>
              </a:rPr>
              <a:t>setor público ou privado</a:t>
            </a:r>
            <a:r>
              <a:rPr kumimoji="1" lang="pt-BR" sz="1800" b="0" i="0" u="sng" strike="noStrike" kern="0" cap="none" spc="0" normalizeH="0" baseline="0" noProof="0" dirty="0" smtClean="0">
                <a:ln>
                  <a:noFill/>
                </a:ln>
                <a:solidFill>
                  <a:srgbClr val="FF0000"/>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Retângulo 3"/>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3"/>
          <p:cNvSpPr txBox="1">
            <a:spLocks/>
          </p:cNvSpPr>
          <p:nvPr/>
        </p:nvSpPr>
        <p:spPr>
          <a:xfrm>
            <a:off x="1037903" y="1412875"/>
            <a:ext cx="7772400" cy="575965"/>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2800" b="1" i="0" u="none" strike="noStrike" kern="0" cap="none" spc="0" normalizeH="0" baseline="0" noProof="0" dirty="0" smtClean="0">
                <a:ln>
                  <a:noFill/>
                </a:ln>
                <a:solidFill>
                  <a:srgbClr val="339933"/>
                </a:solidFill>
                <a:effectLst/>
                <a:uLnTx/>
                <a:uFillTx/>
                <a:latin typeface="+mj-lt"/>
                <a:ea typeface="+mj-ea"/>
                <a:cs typeface="+mj-cs"/>
              </a:rPr>
              <a:t>Decreto Estadual nº 2.740 – 11/11/2009</a:t>
            </a:r>
            <a:endParaRPr kumimoji="1" lang="pt-BR" sz="3200" b="0" i="0" u="sng" strike="noStrike" kern="0" cap="none" spc="0" normalizeH="0" baseline="0" noProof="0" dirty="0" smtClean="0">
              <a:ln>
                <a:noFill/>
              </a:ln>
              <a:solidFill>
                <a:srgbClr val="339933"/>
              </a:solidFill>
              <a:effectLst/>
              <a:uLnTx/>
              <a:uFillTx/>
              <a:latin typeface="+mj-lt"/>
              <a:ea typeface="+mj-ea"/>
              <a:cs typeface="+mj-cs"/>
            </a:endParaRPr>
          </a:p>
        </p:txBody>
      </p:sp>
      <p:sp>
        <p:nvSpPr>
          <p:cNvPr id="3" name="Subtítulo 4"/>
          <p:cNvSpPr txBox="1">
            <a:spLocks/>
          </p:cNvSpPr>
          <p:nvPr/>
        </p:nvSpPr>
        <p:spPr>
          <a:xfrm>
            <a:off x="323528" y="2204864"/>
            <a:ext cx="8353425" cy="3873500"/>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1" i="0" u="none" strike="noStrike" kern="0" cap="none" spc="0" normalizeH="0" baseline="0" noProof="0" dirty="0" smtClean="0">
                <a:ln>
                  <a:noFill/>
                </a:ln>
                <a:solidFill>
                  <a:srgbClr val="339933"/>
                </a:solidFill>
                <a:effectLst/>
                <a:uLnTx/>
                <a:uFillTx/>
                <a:latin typeface="+mn-lt"/>
                <a:ea typeface="+mn-ea"/>
                <a:cs typeface="+mn-cs"/>
              </a:rPr>
              <a:t>Altera e acrescenta dispositivos ao Regulamento aprovado pelo Decreto Estadual nº 3.748, de 12/07/1993</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chemeClr val="tx1"/>
                </a:solidFill>
                <a:effectLst/>
                <a:uLnTx/>
                <a:uFillTx/>
                <a:latin typeface="+mn-lt"/>
                <a:ea typeface="+mn-ea"/>
                <a:cs typeface="+mn-cs"/>
              </a:rPr>
              <a:t>Art. 2º O art. 5º do regulamento aprovado pelo Decreto nº 3.748, de 12 de julho de 1993, passa a vigorar com a seguinte redação: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chemeClr val="tx1"/>
                </a:solidFill>
                <a:effectLst/>
                <a:uLnTx/>
                <a:uFillTx/>
                <a:latin typeface="+mn-lt"/>
                <a:ea typeface="+mn-ea"/>
                <a:cs typeface="+mn-cs"/>
              </a:rPr>
              <a:t>“Art. 5º </a:t>
            </a:r>
            <a:r>
              <a:rPr kumimoji="1" lang="pt-BR" sz="1800" b="1" i="0" u="sng" strike="noStrike" kern="0" cap="none" spc="0" normalizeH="0" baseline="0" noProof="0" dirty="0" smtClean="0">
                <a:ln>
                  <a:noFill/>
                </a:ln>
                <a:solidFill>
                  <a:srgbClr val="0070C0"/>
                </a:solidFill>
                <a:effectLst/>
                <a:uLnTx/>
                <a:uFillTx/>
                <a:latin typeface="+mn-lt"/>
                <a:ea typeface="+mn-ea"/>
                <a:cs typeface="+mn-cs"/>
              </a:rPr>
              <a:t>A fiscalização </a:t>
            </a:r>
            <a:r>
              <a:rPr kumimoji="1" lang="pt-BR" sz="1600" b="0" i="0" u="none" strike="noStrike" kern="0" cap="none" spc="0" normalizeH="0" baseline="0" noProof="0" dirty="0" smtClean="0">
                <a:ln>
                  <a:noFill/>
                </a:ln>
                <a:solidFill>
                  <a:schemeClr val="tx1"/>
                </a:solidFill>
                <a:effectLst/>
                <a:uLnTx/>
                <a:uFillTx/>
                <a:latin typeface="+mn-lt"/>
                <a:ea typeface="+mn-ea"/>
                <a:cs typeface="+mn-cs"/>
              </a:rPr>
              <a:t>de produtos de origem animal elaborados em estabelecimentos a que se refere o art. 3º do Regulamento da Inspeção Industrial e Sanitária de Produtos de Origem Animal será de responsabilidade da Secretaria de Estado da Agricultura e Desenvolvimento Rural – SAR, </a:t>
            </a:r>
            <a:r>
              <a:rPr kumimoji="1" lang="pt-BR" sz="1600" b="1" i="0" u="none" strike="noStrike" kern="0" cap="none" spc="0" normalizeH="0" baseline="0" noProof="0" dirty="0" smtClean="0">
                <a:ln>
                  <a:noFill/>
                </a:ln>
                <a:solidFill>
                  <a:srgbClr val="0070C0"/>
                </a:solidFill>
                <a:effectLst/>
                <a:uLnTx/>
                <a:uFillTx/>
                <a:latin typeface="+mn-lt"/>
                <a:ea typeface="+mn-ea"/>
                <a:cs typeface="+mn-cs"/>
              </a:rPr>
              <a:t>que poderá delegar sua execução a </a:t>
            </a:r>
            <a:r>
              <a:rPr kumimoji="1" lang="pt-BR" sz="1800" b="1" u="sng" kern="0" dirty="0" smtClean="0">
                <a:solidFill>
                  <a:srgbClr val="0070C0"/>
                </a:solidFill>
                <a:latin typeface="+mn-lt"/>
                <a:cs typeface="+mn-cs"/>
              </a:rPr>
              <a:t>empresa pública</a:t>
            </a:r>
            <a:r>
              <a:rPr kumimoji="1" lang="pt-BR" sz="1600" b="1" i="0" u="none" strike="noStrike" kern="0" cap="none" spc="0" normalizeH="0" baseline="0" noProof="0" dirty="0" smtClean="0">
                <a:ln>
                  <a:noFill/>
                </a:ln>
                <a:solidFill>
                  <a:srgbClr val="0070C0"/>
                </a:solidFill>
                <a:effectLst/>
                <a:uLnTx/>
                <a:uFillTx/>
                <a:latin typeface="+mn-lt"/>
                <a:ea typeface="+mn-ea"/>
                <a:cs typeface="+mn-cs"/>
              </a:rPr>
              <a:t>.</a:t>
            </a:r>
            <a:r>
              <a:rPr kumimoji="1" lang="pt-BR" sz="16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Retângulo 3"/>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2"/>
          <p:cNvSpPr txBox="1">
            <a:spLocks/>
          </p:cNvSpPr>
          <p:nvPr/>
        </p:nvSpPr>
        <p:spPr>
          <a:xfrm>
            <a:off x="683568" y="1268760"/>
            <a:ext cx="7775575" cy="4802188"/>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339933"/>
                </a:solidFill>
                <a:effectLst/>
                <a:uLnTx/>
                <a:uFillTx/>
                <a:latin typeface="+mn-lt"/>
                <a:ea typeface="+mn-ea"/>
                <a:cs typeface="+mn-cs"/>
              </a:rPr>
              <a:t>Decreto Estadual nº 3.748 -12/07/1993</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4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Char char="-"/>
              <a:tabLst/>
              <a:defRPr/>
            </a:pPr>
            <a:r>
              <a:rPr kumimoji="1" lang="pt-BR" sz="1400" b="0" i="0" u="none" strike="noStrike" kern="0" cap="none" spc="0" normalizeH="0" baseline="0" noProof="0" dirty="0" smtClean="0">
                <a:ln>
                  <a:noFill/>
                </a:ln>
                <a:solidFill>
                  <a:schemeClr val="tx1"/>
                </a:solidFill>
                <a:effectLst/>
                <a:uLnTx/>
                <a:uFillTx/>
                <a:latin typeface="+mn-lt"/>
                <a:ea typeface="+mn-ea"/>
                <a:cs typeface="+mn-cs"/>
              </a:rPr>
              <a:t>Art. 16 Os serviços de inspeção deverá ser exercido por profissional médico veterinário, conforme a Lei nº 5.517, de 23 de outubro de 1968. </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339933"/>
                </a:solidFill>
                <a:effectLst/>
                <a:uLnTx/>
                <a:uFillTx/>
                <a:latin typeface="+mn-lt"/>
                <a:ea typeface="+mn-ea"/>
                <a:cs typeface="+mn-cs"/>
              </a:rPr>
              <a:t>Decreto Estadual nº 2.740 – 11/11/2009</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0" i="0" u="none" strike="noStrike" kern="0" cap="none" spc="0" normalizeH="0" baseline="0" noProof="0" dirty="0" smtClean="0">
                <a:ln>
                  <a:noFill/>
                </a:ln>
                <a:solidFill>
                  <a:schemeClr val="tx1"/>
                </a:solidFill>
                <a:effectLst/>
                <a:uLnTx/>
                <a:uFillTx/>
                <a:latin typeface="+mn-lt"/>
                <a:ea typeface="+mn-ea"/>
                <a:cs typeface="+mn-cs"/>
              </a:rPr>
              <a:t>Art. 3º O art. 16 do Regulamento de Inspeção Industrial e Sanitária de Produtos de Origem Animal, fica acrescido do parágrafo único, passando a vigorar com a seguinte redação: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0" i="0" u="none" strike="noStrike" kern="0" cap="none" spc="0" normalizeH="0" baseline="0" noProof="0" dirty="0" smtClean="0">
                <a:ln>
                  <a:noFill/>
                </a:ln>
                <a:solidFill>
                  <a:schemeClr val="tx1"/>
                </a:solidFill>
                <a:effectLst/>
                <a:uLnTx/>
                <a:uFillTx/>
                <a:latin typeface="+mn-lt"/>
                <a:ea typeface="+mn-ea"/>
                <a:cs typeface="+mn-cs"/>
              </a:rPr>
              <a:t>“ Art. 16 ....</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0070C0"/>
                </a:solidFill>
                <a:effectLst/>
                <a:uLnTx/>
                <a:uFillTx/>
                <a:latin typeface="+mn-lt"/>
                <a:ea typeface="+mn-ea"/>
                <a:cs typeface="+mn-cs"/>
              </a:rPr>
              <a:t>Parágrafo único. Os profissionais a que se refere o presente artigo, no exercício de suas funções, ficam obrigados, quando solicitados a se identificar, a exibir carteira funcional elaborada pela Companhia Integrada de Desenvolvimento Agrícola de Santa Catarina – CIDASC, por ela concedida ao profissional, após comprovação de capacitação em inspeção industrial e sanitária de produtos de origem animal, em instituição de capacitação técnica específica”.</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9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3" name="Retângulo 2"/>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539552" y="1276395"/>
            <a:ext cx="7775575" cy="5445125"/>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chemeClr val="tx1"/>
                </a:solidFill>
                <a:effectLst/>
                <a:uLnTx/>
                <a:uFillTx/>
                <a:latin typeface="+mn-lt"/>
                <a:ea typeface="+mn-ea"/>
                <a:cs typeface="+mn-cs"/>
              </a:rPr>
              <a:t>Portaria SAR nº 17/2010 - 28/10/2010</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4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0" i="0" u="none" strike="noStrike" kern="0" cap="none" spc="0" normalizeH="0" baseline="0" noProof="0" dirty="0" smtClean="0">
                <a:ln>
                  <a:noFill/>
                </a:ln>
                <a:solidFill>
                  <a:srgbClr val="0070C0"/>
                </a:solidFill>
                <a:effectLst/>
                <a:uLnTx/>
                <a:uFillTx/>
                <a:latin typeface="+mn-lt"/>
                <a:ea typeface="+mn-ea"/>
                <a:cs typeface="+mn-cs"/>
              </a:rPr>
              <a:t>VI – </a:t>
            </a:r>
            <a:r>
              <a:rPr kumimoji="1" lang="pt-BR" sz="1400" b="1" i="0" u="none" strike="noStrike" kern="0" cap="none" spc="0" normalizeH="0" baseline="0" noProof="0" dirty="0" smtClean="0">
                <a:ln>
                  <a:noFill/>
                </a:ln>
                <a:solidFill>
                  <a:srgbClr val="339933"/>
                </a:solidFill>
                <a:effectLst/>
                <a:uLnTx/>
                <a:uFillTx/>
                <a:latin typeface="+mn-lt"/>
                <a:ea typeface="+mn-ea"/>
                <a:cs typeface="+mn-cs"/>
              </a:rPr>
              <a:t>MÉDICO VETERINÁRIO HABILITADO</a:t>
            </a:r>
            <a:r>
              <a:rPr kumimoji="1" lang="pt-BR" sz="1400" b="0" i="0" u="none" strike="noStrike" kern="0" cap="none" spc="0" normalizeH="0" baseline="0" noProof="0" dirty="0" smtClean="0">
                <a:ln>
                  <a:noFill/>
                </a:ln>
                <a:solidFill>
                  <a:srgbClr val="0070C0"/>
                </a:solidFill>
                <a:effectLst/>
                <a:uLnTx/>
                <a:uFillTx/>
                <a:latin typeface="+mn-lt"/>
                <a:ea typeface="+mn-ea"/>
                <a:cs typeface="+mn-cs"/>
              </a:rPr>
              <a:t>: é o profissional graduado em medicina veterinária autorizado pelo SIE/CIDASC a exercer a função de inspeção de produtos de origem animal;</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0"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0" i="0" u="none" strike="noStrike" kern="0" cap="none" spc="0" normalizeH="0" baseline="0" noProof="0" dirty="0" smtClean="0">
                <a:ln>
                  <a:noFill/>
                </a:ln>
                <a:solidFill>
                  <a:srgbClr val="0070C0"/>
                </a:solidFill>
                <a:effectLst/>
                <a:uLnTx/>
                <a:uFillTx/>
                <a:latin typeface="+mn-lt"/>
                <a:ea typeface="+mn-ea"/>
                <a:cs typeface="+mn-cs"/>
              </a:rPr>
              <a:t>VII – </a:t>
            </a:r>
            <a:r>
              <a:rPr kumimoji="1" lang="pt-BR" sz="1400" b="1" i="0" u="none" strike="noStrike" kern="0" cap="none" spc="0" normalizeH="0" baseline="0" noProof="0" dirty="0" smtClean="0">
                <a:ln>
                  <a:noFill/>
                </a:ln>
                <a:solidFill>
                  <a:srgbClr val="008000"/>
                </a:solidFill>
                <a:effectLst/>
                <a:uLnTx/>
                <a:uFillTx/>
                <a:latin typeface="+mn-lt"/>
                <a:ea typeface="+mn-ea"/>
                <a:cs typeface="+mn-cs"/>
              </a:rPr>
              <a:t>RESPONSÁVEL TÉCNICO</a:t>
            </a:r>
            <a:r>
              <a:rPr kumimoji="1" lang="pt-BR" sz="1400" b="0" i="0" u="none" strike="noStrike" kern="0" cap="none" spc="0" normalizeH="0" baseline="0" noProof="0" dirty="0" smtClean="0">
                <a:ln>
                  <a:noFill/>
                </a:ln>
                <a:solidFill>
                  <a:srgbClr val="0070C0"/>
                </a:solidFill>
                <a:effectLst/>
                <a:uLnTx/>
                <a:uFillTx/>
                <a:latin typeface="+mn-lt"/>
                <a:ea typeface="+mn-ea"/>
                <a:cs typeface="+mn-cs"/>
              </a:rPr>
              <a:t>: é o profissional médico veterinário responsável pela higienização e </a:t>
            </a:r>
            <a:r>
              <a:rPr kumimoji="1" lang="pt-BR" sz="1400" b="0" i="0" u="none" strike="noStrike" kern="0" cap="none" spc="0" normalizeH="0" baseline="0" noProof="0" dirty="0" err="1" smtClean="0">
                <a:ln>
                  <a:noFill/>
                </a:ln>
                <a:solidFill>
                  <a:srgbClr val="0070C0"/>
                </a:solidFill>
                <a:effectLst/>
                <a:uLnTx/>
                <a:uFillTx/>
                <a:latin typeface="+mn-lt"/>
                <a:ea typeface="+mn-ea"/>
                <a:cs typeface="+mn-cs"/>
              </a:rPr>
              <a:t>sanitização</a:t>
            </a:r>
            <a:r>
              <a:rPr kumimoji="1" lang="pt-BR" sz="1400" b="0" i="0" u="none" strike="noStrike" kern="0" cap="none" spc="0" normalizeH="0" baseline="0" noProof="0" dirty="0" smtClean="0">
                <a:ln>
                  <a:noFill/>
                </a:ln>
                <a:solidFill>
                  <a:srgbClr val="0070C0"/>
                </a:solidFill>
                <a:effectLst/>
                <a:uLnTx/>
                <a:uFillTx/>
                <a:latin typeface="+mn-lt"/>
                <a:ea typeface="+mn-ea"/>
                <a:cs typeface="+mn-cs"/>
              </a:rPr>
              <a:t>, pelo controle do processo de produção, pelas ações corretivas de inconformidades na linha de produção, e que responde civil e criminalmente em conjunto com o proprietário do estabelecimento pelo não cumprimento do Regulamento da Inspeção Industrial e Sanitário de Produtos de Origem Animal;</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0" i="0" u="none" strike="noStrike" kern="0" cap="none" spc="0" normalizeH="0" baseline="0" noProof="0" dirty="0" smtClean="0">
                <a:ln>
                  <a:noFill/>
                </a:ln>
                <a:solidFill>
                  <a:schemeClr val="tx1"/>
                </a:solidFill>
                <a:effectLst/>
                <a:uLnTx/>
                <a:uFillTx/>
                <a:latin typeface="+mn-lt"/>
                <a:ea typeface="+mn-ea"/>
                <a:cs typeface="+mn-cs"/>
              </a:rPr>
              <a:t>Art. 3º O Serviço de Inspeção  Industrial e Sanitária de Produtos de Origem Animal no Estado de Santa Catarina será realizado pela ação conjugada dos órgãos e profissionais a seguir identificados, cada qual com sua respectiva competência, definida por esta Portaria:</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0070C0"/>
                </a:solidFill>
                <a:effectLst/>
                <a:uLnTx/>
                <a:uFillTx/>
                <a:latin typeface="+mn-lt"/>
                <a:ea typeface="+mn-ea"/>
                <a:cs typeface="+mn-cs"/>
              </a:rPr>
              <a:t>I - SAR</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0070C0"/>
                </a:solidFill>
                <a:effectLst/>
                <a:uLnTx/>
                <a:uFillTx/>
                <a:latin typeface="+mn-lt"/>
                <a:ea typeface="+mn-ea"/>
                <a:cs typeface="+mn-cs"/>
              </a:rPr>
              <a:t>II – CIDASC</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1" i="0" u="sng" strike="noStrike" kern="0" cap="none" spc="0" normalizeH="0" baseline="0" noProof="0" dirty="0" smtClean="0">
                <a:ln>
                  <a:noFill/>
                </a:ln>
                <a:solidFill>
                  <a:srgbClr val="FF0000"/>
                </a:solidFill>
                <a:effectLst/>
                <a:uLnTx/>
                <a:uFillTx/>
                <a:latin typeface="+mn-lt"/>
                <a:ea typeface="+mn-ea"/>
                <a:cs typeface="+mn-cs"/>
              </a:rPr>
              <a:t>III – Empresas ou cooperativas credenciadas pela CIDASC </a:t>
            </a:r>
            <a:endParaRPr kumimoji="1" lang="pt-BR" sz="1600" b="0" i="0" u="sng" strike="noStrike" kern="0" cap="none" spc="0" normalizeH="0" baseline="0" noProof="0" dirty="0" smtClean="0">
              <a:ln>
                <a:noFill/>
              </a:ln>
              <a:solidFill>
                <a:srgbClr val="FF0000"/>
              </a:solidFill>
              <a:effectLst/>
              <a:uLnTx/>
              <a:uFillTx/>
              <a:latin typeface="+mn-lt"/>
              <a:ea typeface="+mn-ea"/>
              <a:cs typeface="+mn-cs"/>
            </a:endParaRPr>
          </a:p>
        </p:txBody>
      </p:sp>
      <p:sp>
        <p:nvSpPr>
          <p:cNvPr id="3" name="Retângulo 2"/>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755576" y="1124744"/>
            <a:ext cx="8208912" cy="4802188"/>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Portaria SAR nº 36/2011 – 15/06/2011</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2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chemeClr val="tx1"/>
                </a:solidFill>
                <a:effectLst/>
                <a:uLnTx/>
                <a:uFillTx/>
                <a:latin typeface="+mn-lt"/>
                <a:ea typeface="+mn-ea"/>
                <a:cs typeface="+mn-cs"/>
              </a:rPr>
              <a:t>Altera e acrescenta dispositivos à Portaria SAR nº 17/2010</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0" i="0" u="none" strike="noStrike" kern="0" cap="none" spc="0" normalizeH="0" baseline="0" noProof="0" dirty="0" smtClean="0">
                <a:ln>
                  <a:noFill/>
                </a:ln>
                <a:solidFill>
                  <a:schemeClr val="tx1"/>
                </a:solidFill>
                <a:effectLst/>
                <a:uLnTx/>
                <a:uFillTx/>
                <a:latin typeface="+mn-lt"/>
                <a:ea typeface="+mn-ea"/>
                <a:cs typeface="+mn-cs"/>
              </a:rPr>
              <a:t>Art. 3º O Serviço de Inspeção  Industrial e Sanitária de Produtos de Origem Animal no Estado de Santa Catarina será realizado pela ação conjugada dos órgãos e profissionais a seguir identificados, cada qual com sua respectiva competência, definida por esta Portaria:</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0" i="0" u="none" strike="noStrike" kern="0" cap="none" spc="0" normalizeH="0" baseline="0" noProof="0" dirty="0" smtClean="0">
                <a:ln>
                  <a:noFill/>
                </a:ln>
                <a:solidFill>
                  <a:schemeClr val="tx1"/>
                </a:solidFill>
                <a:effectLst/>
                <a:uLnTx/>
                <a:uFillTx/>
                <a:latin typeface="+mn-lt"/>
                <a:ea typeface="+mn-ea"/>
                <a:cs typeface="+mn-cs"/>
              </a:rPr>
              <a:t>I - SAR</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0" i="0" u="none" strike="noStrike" kern="0" cap="none" spc="0" normalizeH="0" baseline="0" noProof="0" dirty="0" smtClean="0">
                <a:ln>
                  <a:noFill/>
                </a:ln>
                <a:solidFill>
                  <a:schemeClr val="tx1"/>
                </a:solidFill>
                <a:effectLst/>
                <a:uLnTx/>
                <a:uFillTx/>
                <a:latin typeface="+mn-lt"/>
                <a:ea typeface="+mn-ea"/>
                <a:cs typeface="+mn-cs"/>
              </a:rPr>
              <a:t>II – CIDASC</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0" i="0" u="none" strike="noStrike" kern="0" cap="none" spc="0" normalizeH="0" baseline="0" noProof="0" dirty="0" smtClean="0">
                <a:ln>
                  <a:noFill/>
                </a:ln>
                <a:solidFill>
                  <a:schemeClr val="tx1"/>
                </a:solidFill>
                <a:effectLst/>
                <a:uLnTx/>
                <a:uFillTx/>
                <a:latin typeface="+mn-lt"/>
                <a:ea typeface="+mn-ea"/>
                <a:cs typeface="+mn-cs"/>
              </a:rPr>
              <a:t>III </a:t>
            </a:r>
            <a:r>
              <a:rPr kumimoji="1" lang="pt-BR" sz="1600" b="0" i="0" u="sng" strike="noStrike" kern="0" cap="none" spc="0" normalizeH="0" baseline="0" noProof="0" dirty="0" smtClean="0">
                <a:ln>
                  <a:noFill/>
                </a:ln>
                <a:solidFill>
                  <a:srgbClr val="FF0000"/>
                </a:solidFill>
                <a:effectLst/>
                <a:uLnTx/>
                <a:uFillTx/>
                <a:latin typeface="+mn-lt"/>
                <a:ea typeface="+mn-ea"/>
                <a:cs typeface="+mn-cs"/>
              </a:rPr>
              <a:t>– </a:t>
            </a:r>
            <a:r>
              <a:rPr kumimoji="1" lang="pt-BR" sz="1600" b="1" i="0" u="sng" strike="noStrike" kern="0" cap="none" spc="0" normalizeH="0" baseline="0" noProof="0" dirty="0" smtClean="0">
                <a:ln>
                  <a:noFill/>
                </a:ln>
                <a:solidFill>
                  <a:srgbClr val="FF0000"/>
                </a:solidFill>
                <a:effectLst/>
                <a:uLnTx/>
                <a:uFillTx/>
                <a:latin typeface="+mn-lt"/>
                <a:ea typeface="+mn-ea"/>
                <a:cs typeface="+mn-cs"/>
              </a:rPr>
              <a:t>empresas, cooperativas  e associações credenciadas pela CIDASC </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1" i="0" u="sng" strike="noStrike" kern="0" cap="none" spc="0" normalizeH="0" baseline="0" noProof="0" dirty="0" smtClean="0">
                <a:ln>
                  <a:noFill/>
                </a:ln>
                <a:solidFill>
                  <a:srgbClr val="FF0000"/>
                </a:solidFill>
                <a:effectLst/>
                <a:uLnTx/>
                <a:uFillTx/>
                <a:latin typeface="+mn-lt"/>
                <a:ea typeface="+mn-ea"/>
                <a:cs typeface="+mn-cs"/>
              </a:rPr>
              <a:t>IV – prefeituras municipais que possuam médicos veterinários em seus quadros funcionais.</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Art. 5º  Compete à CIDASC:</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II -  executar a fiscalização do serviço de inspeção industrial e sanitária de produtos de origem animal sob delegação, coordenação e orientação da Secretaria de Estado da Agricultura e da Pesca;</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X – credenciar empresa, cooperativa, associação e prefeitura municipal para desempenhar a função de execução do serviço de inspeção industrial e sanitária de produtos de origem animal, bem como promover seu descredenciamento caso apresentem inconformidades.</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chemeClr val="tx1"/>
                </a:solidFill>
                <a:effectLst/>
                <a:uLnTx/>
                <a:uFillTx/>
                <a:latin typeface="+mn-lt"/>
                <a:ea typeface="+mn-ea"/>
                <a:cs typeface="+mn-cs"/>
              </a:rPr>
              <a:t> </a:t>
            </a:r>
            <a:endParaRPr kumimoji="1" lang="pt-BR"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9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3" name="Retângulo 2"/>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683568" y="1628800"/>
            <a:ext cx="7775575" cy="4802188"/>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Portaria SAR nº 36/2011 – 15/06/2011</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2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chemeClr val="tx1"/>
                </a:solidFill>
                <a:effectLst/>
                <a:uLnTx/>
                <a:uFillTx/>
                <a:latin typeface="+mn-lt"/>
                <a:ea typeface="+mn-ea"/>
                <a:cs typeface="+mn-cs"/>
              </a:rPr>
              <a:t>Altera e acrescenta dispositivos à Portaria SAR nº 17/2010</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0" i="0" u="none" strike="noStrike" kern="0" cap="none" spc="0" normalizeH="0" baseline="0" noProof="0" dirty="0" smtClean="0">
                <a:ln>
                  <a:noFill/>
                </a:ln>
                <a:solidFill>
                  <a:schemeClr val="tx1"/>
                </a:solidFill>
                <a:effectLst/>
                <a:uLnTx/>
                <a:uFillTx/>
                <a:latin typeface="+mn-lt"/>
                <a:ea typeface="+mn-ea"/>
                <a:cs typeface="+mn-cs"/>
              </a:rPr>
              <a:t>Art. 4º O caput e os incisos II e III do art. 6º da Portaria SAR nº 17/2010 passam a vigorar com a seguinte redação: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 Art. 6º Às empresas, cooperativas, associações e prefeituras municipais credenciadas pela CIDASC compete:</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I – fornecer profissional médico veterinário habilitado com curso específico realizado  por uma instituição de ensino credenciada pela CIDASC;</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II – fornecer relatórios mensais para a CIDASC, até o décimo dia útil de cada mês, relatando todas as atividades desempenhadas pelos inspetores no estabelecimento inspecionado, bem como todos os dados de inspeção e produção do estabelecimento;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III – fornecer cópia do contrato de prestação de serviço com o  estabelecimento que está contratando a execução do serviço de inspeção industrial e sanitária de produtos de origem animal, no prazo máximo de 10 (dez) dias a contar de sua assinatura, sob pena de descredenciamento;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V – substituir  o médico veterinário habilitado quando a CIDASC julgar necessário.</a:t>
            </a:r>
          </a:p>
        </p:txBody>
      </p:sp>
      <p:sp>
        <p:nvSpPr>
          <p:cNvPr id="3" name="Retângulo 2"/>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484784"/>
            <a:ext cx="8964488" cy="4824536"/>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Portaria SAR nº 36/2011 – 15/06/2011</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2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chemeClr val="tx1"/>
                </a:solidFill>
                <a:effectLst/>
                <a:uLnTx/>
                <a:uFillTx/>
                <a:latin typeface="+mn-lt"/>
                <a:ea typeface="+mn-ea"/>
                <a:cs typeface="+mn-cs"/>
              </a:rPr>
              <a:t>Altera e acrescenta dispositivos à Portaria SAR nº 17/2010</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0" i="0" u="none" strike="noStrike" kern="0" cap="none" spc="0" normalizeH="0" baseline="0" noProof="0" dirty="0" smtClean="0">
                <a:ln>
                  <a:noFill/>
                </a:ln>
                <a:solidFill>
                  <a:schemeClr val="tx1"/>
                </a:solidFill>
                <a:effectLst/>
                <a:uLnTx/>
                <a:uFillTx/>
                <a:latin typeface="+mn-lt"/>
                <a:ea typeface="+mn-ea"/>
                <a:cs typeface="+mn-cs"/>
              </a:rPr>
              <a:t>Art. 5º O caput do art. 7º da Portaria SAR nº 17/2010 passa a vigorar com a seguinte redação: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 Art. 7º Aos médicos veterinários de empresas, cooperados, associados ou pertencentes aos quadros funcionais de  prefeituras municipais, contratados  para a função de execução  do serviço de inspeção industrial e sanitária de produtos de origem animal, compete:</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2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I – apresentar certificado de capacitação na sua área de atuação emitido por instituição de ensino superior e/ou correlata cadastrada pela CIDASC; </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II – monitorar a aplicação das boas práticas de fabricação e analisar os procedimentos padrão de higiene  operacional no estabelecimento inspecionado ou reinspecionado;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IV – inspecionar e reinspecionar os animais de abate, o pescado, o leite, o ovo, o mel, a cera de abelha e seus subprodutos comestíveis e </a:t>
            </a:r>
            <a:r>
              <a:rPr kumimoji="1" lang="pt-BR" sz="1200" b="1" i="0" u="none" strike="noStrike" kern="0" cap="none" spc="0" normalizeH="0" baseline="0" noProof="0" dirty="0" err="1" smtClean="0">
                <a:ln>
                  <a:noFill/>
                </a:ln>
                <a:solidFill>
                  <a:srgbClr val="0070C0"/>
                </a:solidFill>
                <a:effectLst/>
                <a:uLnTx/>
                <a:uFillTx/>
                <a:latin typeface="+mn-lt"/>
                <a:ea typeface="+mn-ea"/>
                <a:cs typeface="+mn-cs"/>
              </a:rPr>
              <a:t>não-comestíveis</a:t>
            </a:r>
            <a:r>
              <a:rPr kumimoji="1" lang="pt-BR" sz="1200" b="1" i="0" u="none" strike="noStrike" kern="0" cap="none" spc="0" normalizeH="0" baseline="0" noProof="0" dirty="0" smtClean="0">
                <a:ln>
                  <a:noFill/>
                </a:ln>
                <a:solidFill>
                  <a:srgbClr val="0070C0"/>
                </a:solidFill>
                <a:effectLst/>
                <a:uLnTx/>
                <a:uFillTx/>
                <a:latin typeface="+mn-lt"/>
                <a:ea typeface="+mn-ea"/>
                <a:cs typeface="+mn-cs"/>
              </a:rPr>
              <a:t>;</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V – acompanhar todas as etapas do abate, manipulação e estocagem dos produtos de origem animal;</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VI – acompanhar a higienização e </a:t>
            </a:r>
            <a:r>
              <a:rPr kumimoji="1" lang="pt-BR" sz="1200" b="1" i="0" u="none" strike="noStrike" kern="0" cap="none" spc="0" normalizeH="0" baseline="0" noProof="0" dirty="0" err="1" smtClean="0">
                <a:ln>
                  <a:noFill/>
                </a:ln>
                <a:solidFill>
                  <a:srgbClr val="0070C0"/>
                </a:solidFill>
                <a:effectLst/>
                <a:uLnTx/>
                <a:uFillTx/>
                <a:latin typeface="+mn-lt"/>
                <a:ea typeface="+mn-ea"/>
                <a:cs typeface="+mn-cs"/>
              </a:rPr>
              <a:t>sanitização</a:t>
            </a:r>
            <a:r>
              <a:rPr kumimoji="1" lang="pt-BR" sz="1200" b="1" i="0" u="none" strike="noStrike" kern="0" cap="none" spc="0" normalizeH="0" baseline="0" noProof="0" dirty="0" smtClean="0">
                <a:ln>
                  <a:noFill/>
                </a:ln>
                <a:solidFill>
                  <a:srgbClr val="0070C0"/>
                </a:solidFill>
                <a:effectLst/>
                <a:uLnTx/>
                <a:uFillTx/>
                <a:latin typeface="+mn-lt"/>
                <a:ea typeface="+mn-ea"/>
                <a:cs typeface="+mn-cs"/>
              </a:rPr>
              <a:t> e o controle das câmaras de estocagem, resfriamento e congelamento;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200" b="1" i="0" u="none" strike="noStrike" kern="0" cap="none" spc="0" normalizeH="0" baseline="0" noProof="0" dirty="0" smtClean="0">
                <a:ln>
                  <a:noFill/>
                </a:ln>
                <a:solidFill>
                  <a:srgbClr val="0070C0"/>
                </a:solidFill>
                <a:effectLst/>
                <a:uLnTx/>
                <a:uFillTx/>
                <a:latin typeface="+mn-lt"/>
                <a:ea typeface="+mn-ea"/>
                <a:cs typeface="+mn-cs"/>
              </a:rPr>
              <a:t>IX – aplicar a legislação pertinente aos produtos de origem animal</a:t>
            </a:r>
          </a:p>
        </p:txBody>
      </p:sp>
      <p:sp>
        <p:nvSpPr>
          <p:cNvPr id="3" name="Retângulo 2"/>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2"/>
          <p:cNvSpPr txBox="1">
            <a:spLocks/>
          </p:cNvSpPr>
          <p:nvPr/>
        </p:nvSpPr>
        <p:spPr>
          <a:xfrm>
            <a:off x="755576" y="1700808"/>
            <a:ext cx="7775575" cy="4225925"/>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r>
              <a:rPr kumimoji="1" lang="pt-BR" sz="2000" b="1" i="0" u="none" strike="noStrike" kern="0" cap="none" spc="0" normalizeH="0" baseline="0" noProof="0" dirty="0" smtClean="0">
                <a:ln>
                  <a:noFill/>
                </a:ln>
                <a:solidFill>
                  <a:srgbClr val="003366"/>
                </a:solidFill>
                <a:effectLst/>
                <a:uLnTx/>
                <a:uFillTx/>
                <a:latin typeface="+mn-lt"/>
                <a:ea typeface="+mn-ea"/>
                <a:cs typeface="+mn-cs"/>
              </a:rPr>
              <a:t>Instrução de Serviço nº 3/2012 – GEINP / CIDASC</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2000" b="1" i="0" u="none" strike="noStrike" kern="0" cap="none" spc="0" normalizeH="0" baseline="0" noProof="0" dirty="0" smtClean="0">
              <a:ln>
                <a:noFill/>
              </a:ln>
              <a:solidFill>
                <a:srgbClr val="003366"/>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r>
              <a:rPr kumimoji="1" lang="pt-BR" sz="2000" b="1" i="0" u="none" strike="noStrike" kern="0" cap="none" spc="0" normalizeH="0" baseline="0" noProof="0" dirty="0" smtClean="0">
                <a:ln>
                  <a:noFill/>
                </a:ln>
                <a:solidFill>
                  <a:srgbClr val="003366"/>
                </a:solidFill>
                <a:effectLst/>
                <a:uLnTx/>
                <a:uFillTx/>
                <a:latin typeface="+mn-lt"/>
                <a:ea typeface="+mn-ea"/>
                <a:cs typeface="+mn-cs"/>
              </a:rPr>
              <a:t>Carga horária mensal para a inspeção sanitária - SIE</a:t>
            </a:r>
            <a:endParaRPr kumimoji="1" lang="pt-BR" sz="16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3366"/>
                </a:solidFill>
                <a:effectLst/>
                <a:uLnTx/>
                <a:uFillTx/>
                <a:latin typeface="+mn-lt"/>
                <a:ea typeface="+mn-ea"/>
                <a:cs typeface="+mn-cs"/>
              </a:rPr>
              <a:t>Inspeção Permanente </a:t>
            </a:r>
            <a:r>
              <a:rPr kumimoji="1" lang="pt-BR" sz="1800" b="1" i="0" u="none" strike="noStrike" kern="0" cap="none" spc="0" normalizeH="0" baseline="0" noProof="0" dirty="0" smtClean="0">
                <a:ln>
                  <a:noFill/>
                </a:ln>
                <a:solidFill>
                  <a:srgbClr val="008000"/>
                </a:solidFill>
                <a:effectLst/>
                <a:uLnTx/>
                <a:uFillTx/>
                <a:latin typeface="+mn-lt"/>
                <a:ea typeface="+mn-ea"/>
                <a:cs typeface="+mn-cs"/>
              </a:rPr>
              <a:t>– período de operação do estabelecimento de abate de animais.</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800" b="1" i="0" u="none" strike="noStrike" kern="0" cap="none" spc="0" normalizeH="0" baseline="0" noProof="0" dirty="0" smtClean="0">
              <a:ln>
                <a:noFill/>
              </a:ln>
              <a:solidFill>
                <a:srgbClr val="00800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3366"/>
                </a:solidFill>
                <a:effectLst/>
                <a:uLnTx/>
                <a:uFillTx/>
                <a:latin typeface="+mn-lt"/>
                <a:ea typeface="+mn-ea"/>
                <a:cs typeface="+mn-cs"/>
              </a:rPr>
              <a:t>Inspeção Periódica </a:t>
            </a:r>
            <a:r>
              <a:rPr kumimoji="1" lang="pt-BR" sz="1800" b="1" i="0" u="none" strike="noStrike" kern="0" cap="none" spc="0" normalizeH="0" baseline="0" noProof="0" dirty="0" smtClean="0">
                <a:ln>
                  <a:noFill/>
                </a:ln>
                <a:solidFill>
                  <a:srgbClr val="008000"/>
                </a:solidFill>
                <a:effectLst/>
                <a:uLnTx/>
                <a:uFillTx/>
                <a:latin typeface="+mn-lt"/>
                <a:ea typeface="+mn-ea"/>
                <a:cs typeface="+mn-cs"/>
              </a:rPr>
              <a:t>– carga Horária Mínima Mensal de 12 horas</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800" b="1" i="0" u="none" strike="noStrike" kern="0" cap="none" spc="0" normalizeH="0" baseline="0" noProof="0" dirty="0" smtClean="0">
              <a:ln>
                <a:noFill/>
              </a:ln>
              <a:solidFill>
                <a:srgbClr val="00800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3366"/>
                </a:solidFill>
                <a:effectLst/>
                <a:uLnTx/>
                <a:uFillTx/>
                <a:latin typeface="+mn-lt"/>
                <a:ea typeface="+mn-ea"/>
                <a:cs typeface="+mn-cs"/>
              </a:rPr>
              <a:t>Inspeção Periódica </a:t>
            </a:r>
            <a:r>
              <a:rPr kumimoji="1" lang="pt-BR" sz="1800" b="1" i="0" u="none" strike="noStrike" kern="0" cap="none" spc="0" normalizeH="0" baseline="0" noProof="0" dirty="0" smtClean="0">
                <a:ln>
                  <a:noFill/>
                </a:ln>
                <a:solidFill>
                  <a:srgbClr val="008000"/>
                </a:solidFill>
                <a:effectLst/>
                <a:uLnTx/>
                <a:uFillTx/>
                <a:latin typeface="+mn-lt"/>
                <a:ea typeface="+mn-ea"/>
                <a:cs typeface="+mn-cs"/>
              </a:rPr>
              <a:t>– 6 horas para estabelecimentos de produtos artesanais, de acordo com a Lei nº 10.610/1997 e Decreto nº 3.100/1998 </a:t>
            </a:r>
          </a:p>
        </p:txBody>
      </p:sp>
      <p:sp>
        <p:nvSpPr>
          <p:cNvPr id="3" name="Retângulo 2"/>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179512" y="1412776"/>
            <a:ext cx="8964488" cy="3970318"/>
          </a:xfrm>
          <a:prstGeom prst="rect">
            <a:avLst/>
          </a:prstGeom>
        </p:spPr>
        <p:txBody>
          <a:bodyPr wrap="square">
            <a:spAutoFit/>
          </a:bodyPr>
          <a:lstStyle/>
          <a:p>
            <a:pPr marL="514350" indent="-514350">
              <a:buAutoNum type="arabicPeriod"/>
            </a:pPr>
            <a:r>
              <a:rPr lang="pt-BR" sz="2800" b="1" dirty="0" smtClean="0">
                <a:solidFill>
                  <a:srgbClr val="0033CC"/>
                </a:solidFill>
              </a:rPr>
              <a:t>A segurança do consumidor é a razão de ser da inspeção (IPOA), portanto, inegociável.</a:t>
            </a:r>
          </a:p>
          <a:p>
            <a:pPr marL="514350" indent="-514350">
              <a:buAutoNum type="arabicPeriod"/>
            </a:pPr>
            <a:r>
              <a:rPr lang="pt-BR" sz="2800" b="1" dirty="0" smtClean="0">
                <a:solidFill>
                  <a:srgbClr val="0033CC"/>
                </a:solidFill>
              </a:rPr>
              <a:t>Para isso, Inspeção é imprescindível</a:t>
            </a:r>
          </a:p>
          <a:p>
            <a:pPr marL="514350" indent="-514350">
              <a:buAutoNum type="arabicPeriod"/>
            </a:pPr>
            <a:r>
              <a:rPr lang="pt-BR" sz="2800" b="1" dirty="0" smtClean="0">
                <a:solidFill>
                  <a:srgbClr val="0033CC"/>
                </a:solidFill>
              </a:rPr>
              <a:t>Inspeção se faz com MÉDICOS VETERINÁRIOS</a:t>
            </a:r>
          </a:p>
          <a:p>
            <a:pPr marL="514350" indent="-514350">
              <a:buAutoNum type="arabicPeriod"/>
            </a:pPr>
            <a:r>
              <a:rPr lang="pt-BR" sz="2800" b="1" dirty="0" smtClean="0">
                <a:solidFill>
                  <a:srgbClr val="0033CC"/>
                </a:solidFill>
              </a:rPr>
              <a:t>O Estado não tem condições de suprir todas as indústrias com médicos veterinários</a:t>
            </a:r>
          </a:p>
          <a:p>
            <a:pPr marL="514350" indent="-514350">
              <a:buAutoNum type="arabicPeriod"/>
            </a:pPr>
            <a:r>
              <a:rPr lang="pt-BR" sz="2800" b="1" dirty="0" smtClean="0">
                <a:solidFill>
                  <a:srgbClr val="0033CC"/>
                </a:solidFill>
              </a:rPr>
              <a:t>Desafio: Aumentar a oferta de veterinários para igualar ao tamanho da demanda</a:t>
            </a:r>
          </a:p>
          <a:p>
            <a:pPr marL="514350" indent="-514350">
              <a:buAutoNum type="arabicPeriod"/>
            </a:pPr>
            <a:r>
              <a:rPr lang="pt-BR" sz="2800" dirty="0" smtClean="0"/>
              <a:t>FISCALIZAÇÃO </a:t>
            </a:r>
            <a:r>
              <a:rPr lang="pt-BR" sz="2800" dirty="0" err="1" smtClean="0"/>
              <a:t>vs</a:t>
            </a:r>
            <a:r>
              <a:rPr lang="pt-BR" sz="2800" dirty="0" smtClean="0"/>
              <a:t> INSPEÇÃO</a:t>
            </a:r>
            <a:endParaRPr lang="pt-BR" sz="2800" dirty="0"/>
          </a:p>
        </p:txBody>
      </p:sp>
      <p:sp>
        <p:nvSpPr>
          <p:cNvPr id="146436" name="AutoShape 4"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46438" name="AutoShape 6"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46440" name="AutoShape 8"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46442" name="AutoShape 10"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46444" name="AutoShape 12"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146446" name="Picture 14" descr="http://farroupilha.rs.gov.br/novo/wp-content/uploads/2014/08/imagem_1906121340158817_g.jpg"/>
          <p:cNvPicPr>
            <a:picLocks noChangeAspect="1" noChangeArrowheads="1"/>
          </p:cNvPicPr>
          <p:nvPr/>
        </p:nvPicPr>
        <p:blipFill>
          <a:blip r:embed="rId3" cstate="print"/>
          <a:srcRect/>
          <a:stretch>
            <a:fillRect/>
          </a:stretch>
        </p:blipFill>
        <p:spPr bwMode="auto">
          <a:xfrm>
            <a:off x="5436096" y="5313040"/>
            <a:ext cx="3707904" cy="1544960"/>
          </a:xfrm>
          <a:prstGeom prst="rect">
            <a:avLst/>
          </a:prstGeom>
          <a:noFill/>
        </p:spPr>
      </p:pic>
      <p:sp>
        <p:nvSpPr>
          <p:cNvPr id="9" name="Retângulo 8"/>
          <p:cNvSpPr/>
          <p:nvPr/>
        </p:nvSpPr>
        <p:spPr>
          <a:xfrm>
            <a:off x="1763688" y="0"/>
            <a:ext cx="6912768" cy="830997"/>
          </a:xfrm>
          <a:prstGeom prst="rect">
            <a:avLst/>
          </a:prstGeom>
        </p:spPr>
        <p:txBody>
          <a:bodyPr wrap="square">
            <a:spAutoFit/>
          </a:bodyPr>
          <a:lstStyle/>
          <a:p>
            <a:r>
              <a:rPr lang="pt-BR" sz="4800" b="1" dirty="0" smtClean="0">
                <a:solidFill>
                  <a:srgbClr val="0033CC"/>
                </a:solidFill>
              </a:rPr>
              <a:t>PREMISSAS BÁSICAS</a:t>
            </a:r>
            <a:endParaRPr lang="pt-BR" sz="48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395536" y="1772816"/>
            <a:ext cx="7772400" cy="620217"/>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2400" b="1" i="0" u="none" strike="noStrike" kern="0" cap="none" spc="0" normalizeH="0" baseline="0" noProof="0" dirty="0" smtClean="0">
                <a:ln>
                  <a:noFill/>
                </a:ln>
                <a:solidFill>
                  <a:srgbClr val="339933"/>
                </a:solidFill>
                <a:effectLst/>
                <a:uLnTx/>
                <a:uFillTx/>
                <a:latin typeface="+mj-lt"/>
                <a:ea typeface="+mj-ea"/>
                <a:cs typeface="+mj-cs"/>
              </a:rPr>
              <a:t>Serviço de Inspeção Estadual</a:t>
            </a:r>
          </a:p>
        </p:txBody>
      </p:sp>
      <p:sp>
        <p:nvSpPr>
          <p:cNvPr id="3" name="Subtítulo 2"/>
          <p:cNvSpPr txBox="1">
            <a:spLocks/>
          </p:cNvSpPr>
          <p:nvPr/>
        </p:nvSpPr>
        <p:spPr>
          <a:xfrm>
            <a:off x="755576" y="2204864"/>
            <a:ext cx="7920038" cy="4043666"/>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Instituições credenciadas para inspeção de produtos de origem animal em Santa Catarina</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AutoNum type="arabicPeriod"/>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CUGNIER – ITAJAÍ</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AutoNum type="arabicPeriod"/>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UNIMEV – FLORIANÓPOLIS</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AutoNum type="arabicPeriod"/>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UNITECNO – CONCÓRDIA</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AutoNum type="arabicPeriod"/>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VET SERVICE – CHAPECÓ</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AutoNum type="arabicPeriod"/>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ATIVA – NOVA VENEZA</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AutoNum type="arabicPeriod"/>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QUALITY ASSESSORIA VETERINÁRIA – FLORIANÓPOLIS</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AutoNum type="arabicPeriod"/>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WQS-WQS – BOTUCATU (SP)</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AutoNum type="arabicPeriod"/>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WORKVET SERVIÇOS VETERINÁRIOS LTDA – CHAPECÓ</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AutoNum type="arabicPeriod"/>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DELAC DIAGNÓSTICOS LABORATORIAIS – SÃO MIGUEL DO OESTE</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0" i="0" u="none" strike="noStrike" kern="0" cap="none" spc="0" normalizeH="0" baseline="0" noProof="0" dirty="0" smtClean="0">
              <a:ln>
                <a:noFill/>
              </a:ln>
              <a:solidFill>
                <a:srgbClr val="FF000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32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Retângulo 3"/>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683568" y="1556792"/>
            <a:ext cx="7772400" cy="980009"/>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1800" b="1" i="0" u="none" strike="noStrike" kern="0" cap="none" spc="0" normalizeH="0" baseline="0" noProof="0" dirty="0" smtClean="0">
                <a:ln>
                  <a:noFill/>
                </a:ln>
                <a:solidFill>
                  <a:srgbClr val="339933"/>
                </a:solidFill>
                <a:effectLst/>
                <a:uLnTx/>
                <a:uFillTx/>
                <a:latin typeface="+mj-lt"/>
                <a:ea typeface="+mj-ea"/>
                <a:cs typeface="+mj-cs"/>
              </a:rPr>
              <a:t>Serviço de Inspeção Estadual – SIE</a:t>
            </a:r>
            <a:br>
              <a:rPr kumimoji="1" lang="pt-BR" sz="1800" b="1" i="0" u="none" strike="noStrike" kern="0" cap="none" spc="0" normalizeH="0" baseline="0" noProof="0" dirty="0" smtClean="0">
                <a:ln>
                  <a:noFill/>
                </a:ln>
                <a:solidFill>
                  <a:srgbClr val="339933"/>
                </a:solidFill>
                <a:effectLst/>
                <a:uLnTx/>
                <a:uFillTx/>
                <a:latin typeface="+mj-lt"/>
                <a:ea typeface="+mj-ea"/>
                <a:cs typeface="+mj-cs"/>
              </a:rPr>
            </a:br>
            <a:r>
              <a:rPr kumimoji="1" lang="pt-BR" sz="1400" b="1" i="0" u="none" strike="noStrike" kern="0" cap="none" spc="0" normalizeH="0" baseline="0" noProof="0" dirty="0" smtClean="0">
                <a:ln>
                  <a:noFill/>
                </a:ln>
                <a:solidFill>
                  <a:srgbClr val="339933"/>
                </a:solidFill>
                <a:effectLst/>
                <a:uLnTx/>
                <a:uFillTx/>
                <a:latin typeface="+mj-lt"/>
                <a:ea typeface="+mj-ea"/>
                <a:cs typeface="+mj-cs"/>
              </a:rPr>
              <a:t/>
            </a:r>
            <a:br>
              <a:rPr kumimoji="1" lang="pt-BR" sz="1400" b="1" i="0" u="none" strike="noStrike" kern="0" cap="none" spc="0" normalizeH="0" baseline="0" noProof="0" dirty="0" smtClean="0">
                <a:ln>
                  <a:noFill/>
                </a:ln>
                <a:solidFill>
                  <a:srgbClr val="339933"/>
                </a:solidFill>
                <a:effectLst/>
                <a:uLnTx/>
                <a:uFillTx/>
                <a:latin typeface="+mj-lt"/>
                <a:ea typeface="+mj-ea"/>
                <a:cs typeface="+mj-cs"/>
              </a:rPr>
            </a:br>
            <a:r>
              <a:rPr kumimoji="1" lang="pt-BR" sz="1400" b="1" i="0" u="none" strike="noStrike" kern="0" cap="none" spc="0" normalizeH="0" baseline="0" noProof="0" dirty="0" smtClean="0">
                <a:ln>
                  <a:noFill/>
                </a:ln>
                <a:solidFill>
                  <a:srgbClr val="339933"/>
                </a:solidFill>
                <a:effectLst/>
                <a:uLnTx/>
                <a:uFillTx/>
                <a:latin typeface="+mj-lt"/>
                <a:ea typeface="+mj-ea"/>
                <a:cs typeface="+mj-cs"/>
              </a:rPr>
              <a:t>CIDASC</a:t>
            </a:r>
          </a:p>
        </p:txBody>
      </p:sp>
      <p:sp>
        <p:nvSpPr>
          <p:cNvPr id="5" name="Subtítulo 2"/>
          <p:cNvSpPr txBox="1">
            <a:spLocks/>
          </p:cNvSpPr>
          <p:nvPr/>
        </p:nvSpPr>
        <p:spPr>
          <a:xfrm>
            <a:off x="827584" y="2204864"/>
            <a:ext cx="7920038" cy="3621087"/>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70C0"/>
                </a:solidFill>
                <a:effectLst/>
                <a:uLnTx/>
                <a:uFillTx/>
                <a:latin typeface="+mn-lt"/>
                <a:ea typeface="+mn-ea"/>
                <a:cs typeface="+mn-cs"/>
              </a:rPr>
              <a:t>O Estado de Santa Catarina possui 1.062 estabelecimentos de produtos de origem animal registrados no Serviço de Inspeção Estadual – SIE.</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8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70C0"/>
                </a:solidFill>
                <a:effectLst/>
                <a:uLnTx/>
                <a:uFillTx/>
                <a:latin typeface="+mn-lt"/>
                <a:ea typeface="+mn-ea"/>
                <a:cs typeface="+mn-cs"/>
              </a:rPr>
              <a:t> Atualmente, existem 815 estabelecimentos ativos.</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kern="0" dirty="0" smtClean="0">
                <a:solidFill>
                  <a:srgbClr val="0070C0"/>
                </a:solidFill>
                <a:latin typeface="+mn-lt"/>
                <a:cs typeface="+mn-cs"/>
              </a:rPr>
              <a:t>A CIDASC TINHA 28 MÉDICOS VETERINÁRIOS NO SIE E HOJE SC TEM 480 FAZENDO INSPEÇÃO, COM O NOVO SISTEMA</a:t>
            </a:r>
            <a:endParaRPr kumimoji="1" lang="pt-BR" sz="18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800" b="0" i="0" u="none" strike="noStrike" kern="0" cap="none" spc="0" normalizeH="0" baseline="0" noProof="0" dirty="0" smtClean="0">
              <a:ln>
                <a:noFill/>
              </a:ln>
              <a:solidFill>
                <a:srgbClr val="00990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9900"/>
                </a:solidFill>
                <a:effectLst/>
                <a:uLnTx/>
                <a:uFillTx/>
                <a:latin typeface="+mn-lt"/>
                <a:ea typeface="+mn-ea"/>
                <a:cs typeface="+mn-cs"/>
                <a:hlinkClick r:id="rId3"/>
              </a:rPr>
              <a:t>WWW.CIDASC.SC.GOV.BR</a:t>
            </a:r>
            <a:endParaRPr kumimoji="1" lang="pt-BR" sz="1800" b="1" i="0" u="none" strike="noStrike" kern="0" cap="none" spc="0" normalizeH="0" baseline="0" noProof="0" dirty="0" smtClean="0">
              <a:ln>
                <a:noFill/>
              </a:ln>
              <a:solidFill>
                <a:srgbClr val="00990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6600"/>
                </a:solidFill>
                <a:effectLst/>
                <a:uLnTx/>
                <a:uFillTx/>
                <a:latin typeface="+mn-lt"/>
                <a:ea typeface="+mn-ea"/>
                <a:cs typeface="+mn-cs"/>
              </a:rPr>
              <a:t>SERVIÇOS</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800" b="1" i="0" u="none" strike="noStrike" kern="0" cap="none" spc="0" normalizeH="0" baseline="0" noProof="0" dirty="0" smtClean="0">
                <a:ln>
                  <a:noFill/>
                </a:ln>
                <a:solidFill>
                  <a:srgbClr val="006600"/>
                </a:solidFill>
                <a:effectLst/>
                <a:uLnTx/>
                <a:uFillTx/>
                <a:latin typeface="+mn-lt"/>
                <a:ea typeface="+mn-ea"/>
                <a:cs typeface="+mn-cs"/>
              </a:rPr>
              <a:t>INSPEÇÃO DE PRODUTOS DE ORIGEM ANIMAL</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1" i="0" u="none" strike="noStrike" kern="0" cap="none" spc="0" normalizeH="0" baseline="0" noProof="0" dirty="0" smtClean="0">
              <a:ln>
                <a:noFill/>
              </a:ln>
              <a:solidFill>
                <a:srgbClr val="00800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32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trips dir="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611560" y="1628800"/>
            <a:ext cx="7772400" cy="648072"/>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t>SANTA CATARINA – SISBI  POA (SUASA) </a:t>
            </a:r>
            <a:b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br>
            <a: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t/>
            </a:r>
            <a:b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br>
            <a: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t>SISTEMA BRASILEIRO DE INSPEÇÃO DE PRODUTOS DE ORIGEM ANIMAL</a:t>
            </a:r>
          </a:p>
        </p:txBody>
      </p:sp>
      <p:sp>
        <p:nvSpPr>
          <p:cNvPr id="5" name="Subtítulo 3"/>
          <p:cNvSpPr txBox="1">
            <a:spLocks/>
          </p:cNvSpPr>
          <p:nvPr/>
        </p:nvSpPr>
        <p:spPr>
          <a:xfrm>
            <a:off x="611560" y="2708920"/>
            <a:ext cx="7376864" cy="359487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Matadouro de Aves e Coelhos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Fragnani</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 Cocal do Sul</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Matadouro Frigorífico de Cordeiros Guatapará – Guatambu</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Fábrica de Laticínios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Gran</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Paladare</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 Chapecó</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Matadouro Frigorífico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Vilmon</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Ipuaçu</a:t>
            </a:r>
            <a:endParaRPr kumimoji="1" lang="pt-BR" sz="1600" b="0" i="0" u="none" strike="noStrike" kern="0" cap="none" spc="0" normalizeH="0" baseline="0" noProof="0" dirty="0" smtClean="0">
              <a:ln>
                <a:noFill/>
              </a:ln>
              <a:solidFill>
                <a:srgbClr val="0000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Fábrica de Conservas e Defumados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Pomerode</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Pomerode</a:t>
            </a:r>
            <a:endParaRPr kumimoji="1" lang="pt-BR" sz="1600" b="0" i="0" u="none" strike="noStrike" kern="0" cap="none" spc="0" normalizeH="0" baseline="0" noProof="0" dirty="0" smtClean="0">
              <a:ln>
                <a:noFill/>
              </a:ln>
              <a:solidFill>
                <a:srgbClr val="0000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Entreposto de Carnes e Derivados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Distriboi</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Camboriu</a:t>
            </a:r>
            <a:endParaRPr kumimoji="1" lang="pt-BR" sz="1600" b="0" i="0" u="none" strike="noStrike" kern="0" cap="none" spc="0" normalizeH="0" baseline="0" noProof="0" dirty="0" smtClean="0">
              <a:ln>
                <a:noFill/>
              </a:ln>
              <a:solidFill>
                <a:srgbClr val="0000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Entreposto de Carnes e Derivados El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Golli</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Taió</a:t>
            </a:r>
            <a:endParaRPr kumimoji="1" lang="pt-BR" sz="1600" b="0" i="0" u="none" strike="noStrike" kern="0" cap="none" spc="0" normalizeH="0" baseline="0" noProof="0" dirty="0" smtClean="0">
              <a:ln>
                <a:noFill/>
              </a:ln>
              <a:solidFill>
                <a:srgbClr val="0000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Matadouro Frigorífico Supremo –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Orleans</a:t>
            </a:r>
            <a:endParaRPr kumimoji="1" lang="pt-BR" sz="1600" b="0" i="0" u="none" strike="noStrike" kern="0" cap="none" spc="0" normalizeH="0" baseline="0" noProof="0" dirty="0" smtClean="0">
              <a:ln>
                <a:noFill/>
              </a:ln>
              <a:solidFill>
                <a:srgbClr val="0000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Laticínio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Q´Maravilha</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 Maravilha</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Matadouro Frigorífico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Caverá</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Araranguá</a:t>
            </a:r>
            <a:endParaRPr kumimoji="1" lang="pt-BR" sz="1600" b="0" i="0" u="none" strike="noStrike" kern="0" cap="none" spc="0" normalizeH="0" baseline="0" noProof="0" dirty="0" smtClean="0">
              <a:ln>
                <a:noFill/>
              </a:ln>
              <a:solidFill>
                <a:srgbClr val="0000FF"/>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Laticínio Muller – Arabutã</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rgbClr val="0000FF"/>
                </a:solidFill>
                <a:effectLst/>
                <a:uLnTx/>
                <a:uFillTx/>
                <a:latin typeface="+mn-lt"/>
                <a:ea typeface="+mn-ea"/>
                <a:cs typeface="+mn-cs"/>
              </a:rPr>
              <a:t>Fábrica de Laticínios </a:t>
            </a:r>
            <a:r>
              <a:rPr kumimoji="1" lang="pt-BR" sz="1600" b="0" i="0" u="none" strike="noStrike" kern="0" cap="none" spc="0" normalizeH="0" baseline="0" noProof="0" dirty="0" err="1" smtClean="0">
                <a:ln>
                  <a:noFill/>
                </a:ln>
                <a:solidFill>
                  <a:srgbClr val="0000FF"/>
                </a:solidFill>
                <a:effectLst/>
                <a:uLnTx/>
                <a:uFillTx/>
                <a:latin typeface="+mn-lt"/>
                <a:ea typeface="+mn-ea"/>
                <a:cs typeface="+mn-cs"/>
              </a:rPr>
              <a:t>D´Qualitá</a:t>
            </a:r>
            <a:r>
              <a:rPr kumimoji="1" lang="pt-BR" sz="1600" b="0" i="0" u="none" strike="noStrike" kern="0" cap="none" spc="0" normalizeH="0" baseline="0" noProof="0" dirty="0" smtClean="0">
                <a:ln>
                  <a:noFill/>
                </a:ln>
                <a:solidFill>
                  <a:srgbClr val="0000FF"/>
                </a:solidFill>
                <a:effectLst/>
                <a:uLnTx/>
                <a:uFillTx/>
                <a:latin typeface="+mn-lt"/>
                <a:ea typeface="+mn-ea"/>
                <a:cs typeface="+mn-cs"/>
              </a:rPr>
              <a:t> – Santiago do Sul</a:t>
            </a:r>
          </a:p>
        </p:txBody>
      </p:sp>
    </p:spTree>
  </p:cSld>
  <p:clrMapOvr>
    <a:masterClrMapping/>
  </p:clrMapOvr>
  <p:transition>
    <p:strips dir="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043608" y="1412776"/>
            <a:ext cx="7772400" cy="1223914"/>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t>SANTA CATARINA – SISBI  POA (SUASA) </a:t>
            </a:r>
            <a:b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br>
            <a: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t/>
            </a:r>
            <a:b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br>
            <a:r>
              <a:rPr kumimoji="1" lang="pt-BR" sz="1400" b="1" i="0" u="none" strike="noStrike" kern="0" cap="none" spc="0" normalizeH="0" baseline="0" noProof="0" dirty="0" smtClean="0">
                <a:ln>
                  <a:noFill/>
                </a:ln>
                <a:solidFill>
                  <a:srgbClr val="339933"/>
                </a:solidFill>
                <a:effectLst/>
                <a:uLnTx/>
                <a:uFillTx/>
                <a:latin typeface="Arial Black" pitchFamily="34" charset="0"/>
                <a:ea typeface="+mj-ea"/>
                <a:cs typeface="+mj-cs"/>
              </a:rPr>
              <a:t>SISTEMA BRASILEIRO DE INSPEÇÃO DE PRODUTOS DE ORIGEM ANIMAL</a:t>
            </a:r>
            <a:r>
              <a:rPr kumimoji="1" lang="pt-BR" sz="1400" b="1" i="0" u="none" strike="noStrike" kern="0" cap="none" spc="0" normalizeH="0" baseline="0" noProof="0" dirty="0" smtClean="0">
                <a:ln>
                  <a:noFill/>
                </a:ln>
                <a:solidFill>
                  <a:srgbClr val="339933"/>
                </a:solidFill>
                <a:effectLst/>
                <a:uLnTx/>
                <a:uFillTx/>
                <a:latin typeface="+mj-lt"/>
                <a:ea typeface="+mj-ea"/>
                <a:cs typeface="+mj-cs"/>
              </a:rPr>
              <a:t/>
            </a:r>
            <a:br>
              <a:rPr kumimoji="1" lang="pt-BR" sz="1400" b="1" i="0" u="none" strike="noStrike" kern="0" cap="none" spc="0" normalizeH="0" baseline="0" noProof="0" dirty="0" smtClean="0">
                <a:ln>
                  <a:noFill/>
                </a:ln>
                <a:solidFill>
                  <a:srgbClr val="339933"/>
                </a:solidFill>
                <a:effectLst/>
                <a:uLnTx/>
                <a:uFillTx/>
                <a:latin typeface="+mj-lt"/>
                <a:ea typeface="+mj-ea"/>
                <a:cs typeface="+mj-cs"/>
              </a:rPr>
            </a:br>
            <a:r>
              <a:rPr kumimoji="1" lang="pt-BR" sz="1400" b="1" i="0" u="none" strike="noStrike" kern="0" cap="none" spc="0" normalizeH="0" baseline="0" noProof="0" dirty="0" smtClean="0">
                <a:ln>
                  <a:noFill/>
                </a:ln>
                <a:solidFill>
                  <a:srgbClr val="339933"/>
                </a:solidFill>
                <a:effectLst/>
                <a:uLnTx/>
                <a:uFillTx/>
                <a:latin typeface="+mj-lt"/>
                <a:ea typeface="+mj-ea"/>
                <a:cs typeface="+mj-cs"/>
              </a:rPr>
              <a:t/>
            </a:r>
            <a:br>
              <a:rPr kumimoji="1" lang="pt-BR" sz="1400" b="1" i="0" u="none" strike="noStrike" kern="0" cap="none" spc="0" normalizeH="0" baseline="0" noProof="0" dirty="0" smtClean="0">
                <a:ln>
                  <a:noFill/>
                </a:ln>
                <a:solidFill>
                  <a:srgbClr val="339933"/>
                </a:solidFill>
                <a:effectLst/>
                <a:uLnTx/>
                <a:uFillTx/>
                <a:latin typeface="+mj-lt"/>
                <a:ea typeface="+mj-ea"/>
                <a:cs typeface="+mj-cs"/>
              </a:rPr>
            </a:br>
            <a:r>
              <a:rPr kumimoji="1" lang="pt-BR" sz="1400" b="1" i="0" u="none" strike="noStrike" kern="0" cap="none" spc="0" normalizeH="0" baseline="0" noProof="0" dirty="0" smtClean="0">
                <a:ln>
                  <a:noFill/>
                </a:ln>
                <a:solidFill>
                  <a:srgbClr val="660033"/>
                </a:solidFill>
                <a:effectLst/>
                <a:uLnTx/>
                <a:uFillTx/>
                <a:latin typeface="Arial Black" pitchFamily="34" charset="0"/>
                <a:ea typeface="+mj-ea"/>
                <a:cs typeface="+mj-cs"/>
              </a:rPr>
              <a:t>SERVIÇO DE INSPEÇÃO DOS MUNICÍPIOS</a:t>
            </a:r>
            <a:r>
              <a:rPr kumimoji="1" lang="pt-BR" sz="1400" b="1" i="0" u="none" strike="noStrike" kern="0" cap="none" spc="0" normalizeH="0" baseline="0" noProof="0" dirty="0" smtClean="0">
                <a:ln>
                  <a:noFill/>
                </a:ln>
                <a:solidFill>
                  <a:srgbClr val="339933"/>
                </a:solidFill>
                <a:effectLst/>
                <a:uLnTx/>
                <a:uFillTx/>
                <a:latin typeface="+mj-lt"/>
                <a:ea typeface="+mj-ea"/>
                <a:cs typeface="+mj-cs"/>
              </a:rPr>
              <a:t/>
            </a:r>
            <a:br>
              <a:rPr kumimoji="1" lang="pt-BR" sz="1400" b="1" i="0" u="none" strike="noStrike" kern="0" cap="none" spc="0" normalizeH="0" baseline="0" noProof="0" dirty="0" smtClean="0">
                <a:ln>
                  <a:noFill/>
                </a:ln>
                <a:solidFill>
                  <a:srgbClr val="339933"/>
                </a:solidFill>
                <a:effectLst/>
                <a:uLnTx/>
                <a:uFillTx/>
                <a:latin typeface="+mj-lt"/>
                <a:ea typeface="+mj-ea"/>
                <a:cs typeface="+mj-cs"/>
              </a:rPr>
            </a:br>
            <a:endParaRPr kumimoji="1" lang="pt-BR" sz="1400" b="1" i="0" u="none" strike="noStrike" kern="0" cap="none" spc="0" normalizeH="0" baseline="0" noProof="0" dirty="0" smtClean="0">
              <a:ln>
                <a:noFill/>
              </a:ln>
              <a:solidFill>
                <a:srgbClr val="339933"/>
              </a:solidFill>
              <a:effectLst/>
              <a:uLnTx/>
              <a:uFillTx/>
              <a:latin typeface="+mj-lt"/>
              <a:ea typeface="+mj-ea"/>
              <a:cs typeface="+mj-cs"/>
            </a:endParaRPr>
          </a:p>
        </p:txBody>
      </p:sp>
      <p:sp>
        <p:nvSpPr>
          <p:cNvPr id="5" name="Subtítulo 3"/>
          <p:cNvSpPr txBox="1">
            <a:spLocks/>
          </p:cNvSpPr>
          <p:nvPr/>
        </p:nvSpPr>
        <p:spPr>
          <a:xfrm>
            <a:off x="1475656" y="2564904"/>
            <a:ext cx="6400800" cy="3649662"/>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Consórcio Intermunicipal Alimentar – CONSAD do Extremo Oeste de Santa Catarina (São Miguel do Oeste) - São Miguel do Oeste, Guaraciaba, </a:t>
            </a:r>
            <a:r>
              <a:rPr kumimoji="1" lang="pt-BR" sz="1400" b="1" i="0" u="none" strike="noStrike" kern="0" cap="none" spc="0" normalizeH="0" baseline="0" noProof="0" dirty="0" err="1" smtClean="0">
                <a:ln>
                  <a:noFill/>
                </a:ln>
                <a:solidFill>
                  <a:srgbClr val="660033"/>
                </a:solidFill>
                <a:effectLst/>
                <a:uLnTx/>
                <a:uFillTx/>
                <a:latin typeface="+mn-lt"/>
                <a:ea typeface="+mn-ea"/>
                <a:cs typeface="+mn-cs"/>
              </a:rPr>
              <a:t>Tunápolis</a:t>
            </a:r>
            <a:r>
              <a:rPr kumimoji="1" lang="pt-BR" sz="1400" b="1" i="0" u="none" strike="noStrike" kern="0" cap="none" spc="0" normalizeH="0" baseline="0" noProof="0" dirty="0" smtClean="0">
                <a:ln>
                  <a:noFill/>
                </a:ln>
                <a:solidFill>
                  <a:srgbClr val="660033"/>
                </a:solidFill>
                <a:effectLst/>
                <a:uLnTx/>
                <a:uFillTx/>
                <a:latin typeface="+mn-lt"/>
                <a:ea typeface="+mn-ea"/>
                <a:cs typeface="+mn-cs"/>
              </a:rPr>
              <a:t>, Anchieta, Guarujá do Sul e </a:t>
            </a:r>
            <a:r>
              <a:rPr kumimoji="1" lang="pt-BR" sz="1400" b="1" i="0" u="none" strike="noStrike" kern="0" cap="none" spc="0" normalizeH="0" baseline="0" noProof="0" dirty="0" err="1" smtClean="0">
                <a:ln>
                  <a:noFill/>
                </a:ln>
                <a:solidFill>
                  <a:srgbClr val="660033"/>
                </a:solidFill>
                <a:effectLst/>
                <a:uLnTx/>
                <a:uFillTx/>
                <a:latin typeface="+mn-lt"/>
                <a:ea typeface="+mn-ea"/>
                <a:cs typeface="+mn-cs"/>
              </a:rPr>
              <a:t>Iporã</a:t>
            </a:r>
            <a:r>
              <a:rPr kumimoji="1" lang="pt-BR" sz="1400" b="1" i="0" u="none" strike="noStrike" kern="0" cap="none" spc="0" normalizeH="0" baseline="0" noProof="0" dirty="0" smtClean="0">
                <a:ln>
                  <a:noFill/>
                </a:ln>
                <a:solidFill>
                  <a:srgbClr val="660033"/>
                </a:solidFill>
                <a:effectLst/>
                <a:uLnTx/>
                <a:uFillTx/>
                <a:latin typeface="+mn-lt"/>
                <a:ea typeface="+mn-ea"/>
                <a:cs typeface="+mn-cs"/>
              </a:rPr>
              <a:t> do Oeste.</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endParaRPr kumimoji="1" lang="pt-BR" sz="1400" b="1" i="0" u="none" strike="noStrike" kern="0" cap="none" spc="0" normalizeH="0" baseline="0" noProof="0" dirty="0" smtClean="0">
              <a:ln>
                <a:noFill/>
              </a:ln>
              <a:solidFill>
                <a:srgbClr val="660033"/>
              </a:solidFill>
              <a:effectLst/>
              <a:uLnTx/>
              <a:uFillTx/>
              <a:latin typeface="+mn-lt"/>
              <a:ea typeface="+mn-ea"/>
              <a:cs typeface="+mn-cs"/>
            </a:endParaRPr>
          </a:p>
          <a:p>
            <a:pPr marL="342900" marR="0" lvl="0" indent="-342900" algn="r"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Equivalência reconhecida pelo MAPA em 20/07/2011 </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endParaRPr kumimoji="1" lang="pt-BR" sz="1400" b="1" i="0" u="none" strike="noStrike" kern="0" cap="none" spc="0" normalizeH="0" baseline="0" noProof="0" dirty="0" smtClean="0">
              <a:ln>
                <a:noFill/>
              </a:ln>
              <a:solidFill>
                <a:srgbClr val="660033"/>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Fábrica de Embutidos </a:t>
            </a:r>
            <a:r>
              <a:rPr kumimoji="1" lang="pt-BR" sz="1400" b="1" i="0" u="none" strike="noStrike" kern="0" cap="none" spc="0" normalizeH="0" baseline="0" noProof="0" dirty="0" err="1" smtClean="0">
                <a:ln>
                  <a:noFill/>
                </a:ln>
                <a:solidFill>
                  <a:srgbClr val="660033"/>
                </a:solidFill>
                <a:effectLst/>
                <a:uLnTx/>
                <a:uFillTx/>
                <a:latin typeface="+mn-lt"/>
                <a:ea typeface="+mn-ea"/>
                <a:cs typeface="+mn-cs"/>
              </a:rPr>
              <a:t>Letavo</a:t>
            </a:r>
            <a:r>
              <a:rPr kumimoji="1" lang="pt-BR" sz="1400" b="1" i="0" u="none" strike="noStrike" kern="0" cap="none" spc="0" normalizeH="0" baseline="0" noProof="0" dirty="0" smtClean="0">
                <a:ln>
                  <a:noFill/>
                </a:ln>
                <a:solidFill>
                  <a:srgbClr val="660033"/>
                </a:solidFill>
                <a:effectLst/>
                <a:uLnTx/>
                <a:uFillTx/>
                <a:latin typeface="+mn-lt"/>
                <a:ea typeface="+mn-ea"/>
                <a:cs typeface="+mn-cs"/>
              </a:rPr>
              <a:t> – Guaraciaba</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Laticínio Irmãos </a:t>
            </a:r>
            <a:r>
              <a:rPr kumimoji="1" lang="pt-BR" sz="1400" b="1" i="0" u="none" strike="noStrike" kern="0" cap="none" spc="0" normalizeH="0" baseline="0" noProof="0" dirty="0" err="1" smtClean="0">
                <a:ln>
                  <a:noFill/>
                </a:ln>
                <a:solidFill>
                  <a:srgbClr val="660033"/>
                </a:solidFill>
                <a:effectLst/>
                <a:uLnTx/>
                <a:uFillTx/>
                <a:latin typeface="+mn-lt"/>
                <a:ea typeface="+mn-ea"/>
                <a:cs typeface="+mn-cs"/>
              </a:rPr>
              <a:t>Diehl</a:t>
            </a:r>
            <a:r>
              <a:rPr kumimoji="1" lang="pt-BR" sz="1400" b="1" i="0" u="none" strike="noStrike" kern="0" cap="none" spc="0" normalizeH="0" baseline="0" noProof="0" dirty="0" smtClean="0">
                <a:ln>
                  <a:noFill/>
                </a:ln>
                <a:solidFill>
                  <a:srgbClr val="660033"/>
                </a:solidFill>
                <a:effectLst/>
                <a:uLnTx/>
                <a:uFillTx/>
                <a:latin typeface="+mn-lt"/>
                <a:ea typeface="+mn-ea"/>
                <a:cs typeface="+mn-cs"/>
              </a:rPr>
              <a:t> – Guaraciaba</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Matadouro </a:t>
            </a:r>
            <a:r>
              <a:rPr kumimoji="1" lang="pt-BR" sz="1400" b="1" i="0" u="none" strike="noStrike" kern="0" cap="none" spc="0" normalizeH="0" baseline="0" noProof="0" dirty="0" err="1" smtClean="0">
                <a:ln>
                  <a:noFill/>
                </a:ln>
                <a:solidFill>
                  <a:srgbClr val="660033"/>
                </a:solidFill>
                <a:effectLst/>
                <a:uLnTx/>
                <a:uFillTx/>
                <a:latin typeface="+mn-lt"/>
                <a:ea typeface="+mn-ea"/>
                <a:cs typeface="+mn-cs"/>
              </a:rPr>
              <a:t>Marodanel</a:t>
            </a:r>
            <a:r>
              <a:rPr kumimoji="1" lang="pt-BR" sz="1400" b="1" i="0" u="none" strike="noStrike" kern="0" cap="none" spc="0" normalizeH="0" baseline="0" noProof="0" dirty="0" smtClean="0">
                <a:ln>
                  <a:noFill/>
                </a:ln>
                <a:solidFill>
                  <a:srgbClr val="660033"/>
                </a:solidFill>
                <a:effectLst/>
                <a:uLnTx/>
                <a:uFillTx/>
                <a:latin typeface="+mn-lt"/>
                <a:ea typeface="+mn-ea"/>
                <a:cs typeface="+mn-cs"/>
              </a:rPr>
              <a:t> – Guaraciaba</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Laticínio COOMILP – </a:t>
            </a:r>
            <a:r>
              <a:rPr kumimoji="1" lang="pt-BR" sz="1400" b="1" i="0" u="none" strike="noStrike" kern="0" cap="none" spc="0" normalizeH="0" baseline="0" noProof="0" dirty="0" err="1" smtClean="0">
                <a:ln>
                  <a:noFill/>
                </a:ln>
                <a:solidFill>
                  <a:srgbClr val="660033"/>
                </a:solidFill>
                <a:effectLst/>
                <a:uLnTx/>
                <a:uFillTx/>
                <a:latin typeface="+mn-lt"/>
                <a:ea typeface="+mn-ea"/>
                <a:cs typeface="+mn-cs"/>
              </a:rPr>
              <a:t>Tunápolis</a:t>
            </a:r>
            <a:endParaRPr kumimoji="1" lang="pt-BR" sz="1400" b="1" i="0" u="none" strike="noStrike" kern="0" cap="none" spc="0" normalizeH="0" baseline="0" noProof="0" dirty="0" smtClean="0">
              <a:ln>
                <a:noFill/>
              </a:ln>
              <a:solidFill>
                <a:srgbClr val="660033"/>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Fábrica de Produtos Cárneos – Guarujá do Sul</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Fábrica de Produtos Cárneos – Frigorífico Santa Fé – </a:t>
            </a:r>
            <a:r>
              <a:rPr kumimoji="1" lang="pt-BR" sz="1400" b="1" i="0" u="none" strike="noStrike" kern="0" cap="none" spc="0" normalizeH="0" baseline="0" noProof="0" dirty="0" err="1" smtClean="0">
                <a:ln>
                  <a:noFill/>
                </a:ln>
                <a:solidFill>
                  <a:srgbClr val="660033"/>
                </a:solidFill>
                <a:effectLst/>
                <a:uLnTx/>
                <a:uFillTx/>
                <a:latin typeface="+mn-lt"/>
                <a:ea typeface="+mn-ea"/>
                <a:cs typeface="+mn-cs"/>
              </a:rPr>
              <a:t>Itapiranga</a:t>
            </a:r>
            <a:endParaRPr kumimoji="1" lang="pt-BR" sz="1400" b="1" i="0" u="none" strike="noStrike" kern="0" cap="none" spc="0" normalizeH="0" baseline="0" noProof="0" dirty="0" smtClean="0">
              <a:ln>
                <a:noFill/>
              </a:ln>
              <a:solidFill>
                <a:srgbClr val="660033"/>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Matadouro Frigorífico K </a:t>
            </a:r>
            <a:r>
              <a:rPr kumimoji="1" lang="pt-BR" sz="1400" b="1" i="0" u="none" strike="noStrike" kern="0" cap="none" spc="0" normalizeH="0" baseline="0" noProof="0" dirty="0" err="1" smtClean="0">
                <a:ln>
                  <a:noFill/>
                </a:ln>
                <a:solidFill>
                  <a:srgbClr val="660033"/>
                </a:solidFill>
                <a:effectLst/>
                <a:uLnTx/>
                <a:uFillTx/>
                <a:latin typeface="+mn-lt"/>
                <a:ea typeface="+mn-ea"/>
                <a:cs typeface="+mn-cs"/>
              </a:rPr>
              <a:t>Celet</a:t>
            </a:r>
            <a:r>
              <a:rPr kumimoji="1" lang="pt-BR" sz="1400" b="1" i="0" u="none" strike="noStrike" kern="0" cap="none" spc="0" normalizeH="0" baseline="0" noProof="0" dirty="0" smtClean="0">
                <a:ln>
                  <a:noFill/>
                </a:ln>
                <a:solidFill>
                  <a:srgbClr val="660033"/>
                </a:solidFill>
                <a:effectLst/>
                <a:uLnTx/>
                <a:uFillTx/>
                <a:latin typeface="+mn-lt"/>
                <a:ea typeface="+mn-ea"/>
                <a:cs typeface="+mn-cs"/>
              </a:rPr>
              <a:t> Alimentos – </a:t>
            </a:r>
            <a:r>
              <a:rPr kumimoji="1" lang="pt-BR" sz="1400" b="1" i="0" u="none" strike="noStrike" kern="0" cap="none" spc="0" normalizeH="0" baseline="0" noProof="0" dirty="0" err="1" smtClean="0">
                <a:ln>
                  <a:noFill/>
                </a:ln>
                <a:solidFill>
                  <a:srgbClr val="660033"/>
                </a:solidFill>
                <a:effectLst/>
                <a:uLnTx/>
                <a:uFillTx/>
                <a:latin typeface="+mn-lt"/>
                <a:ea typeface="+mn-ea"/>
                <a:cs typeface="+mn-cs"/>
              </a:rPr>
              <a:t>Itapiranga</a:t>
            </a:r>
            <a:endParaRPr kumimoji="1" lang="pt-BR" sz="1400" b="1" i="0" u="none" strike="noStrike" kern="0" cap="none" spc="0" normalizeH="0" baseline="0" noProof="0" dirty="0" smtClean="0">
              <a:ln>
                <a:noFill/>
              </a:ln>
              <a:solidFill>
                <a:srgbClr val="660033"/>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dirty="0" smtClean="0">
                <a:ln>
                  <a:noFill/>
                </a:ln>
                <a:solidFill>
                  <a:srgbClr val="660033"/>
                </a:solidFill>
                <a:effectLst/>
                <a:uLnTx/>
                <a:uFillTx/>
                <a:latin typeface="+mn-lt"/>
                <a:ea typeface="+mn-ea"/>
                <a:cs typeface="+mn-cs"/>
              </a:rPr>
              <a:t>Laticínio Cooper São Bernardino –São Bernardino</a:t>
            </a:r>
          </a:p>
          <a:p>
            <a:pPr marL="342900" marR="0" lvl="0" indent="-342900" algn="l" defTabSz="914400" rtl="0" eaLnBrk="0" fontAlgn="base" latinLnBrk="0" hangingPunct="0">
              <a:lnSpc>
                <a:spcPct val="100000"/>
              </a:lnSpc>
              <a:spcBef>
                <a:spcPct val="20000"/>
              </a:spcBef>
              <a:spcAft>
                <a:spcPct val="0"/>
              </a:spcAft>
              <a:buClr>
                <a:schemeClr val="accent1"/>
              </a:buClr>
              <a:buSzPct val="70000"/>
              <a:buFont typeface="Monotype Sorts"/>
              <a:buChar char="l"/>
              <a:tabLst/>
              <a:defRPr/>
            </a:pPr>
            <a:endParaRPr kumimoji="1" lang="pt-BR" sz="1400" b="0" i="0" u="none" strike="noStrike" kern="0" cap="none" spc="0" normalizeH="0" baseline="0" noProof="0" dirty="0" smtClean="0">
              <a:ln>
                <a:noFill/>
              </a:ln>
              <a:solidFill>
                <a:srgbClr val="0000FF"/>
              </a:solidFill>
              <a:effectLst/>
              <a:uLnTx/>
              <a:uFillTx/>
              <a:latin typeface="+mn-lt"/>
              <a:ea typeface="+mn-ea"/>
              <a:cs typeface="+mn-cs"/>
            </a:endParaRPr>
          </a:p>
        </p:txBody>
      </p:sp>
    </p:spTree>
  </p:cSld>
  <p:clrMapOvr>
    <a:masterClrMapping/>
  </p:clrMapOvr>
  <p:transition>
    <p:strips dir="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WordArt 7"/>
          <p:cNvSpPr>
            <a:spLocks noChangeArrowheads="1" noChangeShapeType="1" noTextEdit="1"/>
          </p:cNvSpPr>
          <p:nvPr/>
        </p:nvSpPr>
        <p:spPr bwMode="auto">
          <a:xfrm>
            <a:off x="755650" y="2579688"/>
            <a:ext cx="5410200" cy="3657600"/>
          </a:xfrm>
          <a:prstGeom prst="rect">
            <a:avLst/>
          </a:prstGeom>
        </p:spPr>
        <p:txBody>
          <a:bodyPr wrap="none" fromWordArt="1">
            <a:prstTxWarp prst="textDeflateBottom">
              <a:avLst>
                <a:gd name="adj" fmla="val 76472"/>
              </a:avLst>
            </a:prstTxWarp>
            <a:scene3d>
              <a:camera prst="legacyPerspectiveFront">
                <a:rot lat="19799980" lon="19439992" rev="0"/>
              </a:camera>
              <a:lightRig rig="legacyNormal2" dir="t"/>
            </a:scene3d>
            <a:sp3d extrusionH="354000" prstMaterial="legacyMatte">
              <a:extrusionClr>
                <a:srgbClr val="939676"/>
              </a:extrusionClr>
            </a:sp3d>
          </a:bodyPr>
          <a:lstStyle/>
          <a:p>
            <a:pPr algn="ctr"/>
            <a:r>
              <a:rPr lang="pt-BR" sz="3600" kern="10">
                <a:ln w="9525">
                  <a:round/>
                  <a:headEnd/>
                  <a:tailEnd/>
                </a:ln>
                <a:solidFill>
                  <a:srgbClr val="0033CC">
                    <a:alpha val="67842"/>
                  </a:srgbClr>
                </a:solidFill>
                <a:effectLst>
                  <a:outerShdw dist="38100" dir="2700000" algn="tl" rotWithShape="0">
                    <a:srgbClr val="000000">
                      <a:alpha val="43137"/>
                    </a:srgbClr>
                  </a:outerShdw>
                </a:effectLst>
                <a:latin typeface="Impact"/>
              </a:rPr>
              <a:t>Muito</a:t>
            </a:r>
          </a:p>
          <a:p>
            <a:pPr algn="ctr"/>
            <a:r>
              <a:rPr lang="pt-BR" sz="3600" kern="10">
                <a:ln w="9525">
                  <a:round/>
                  <a:headEnd/>
                  <a:tailEnd/>
                </a:ln>
                <a:solidFill>
                  <a:srgbClr val="0033CC">
                    <a:alpha val="67842"/>
                  </a:srgbClr>
                </a:solidFill>
                <a:effectLst>
                  <a:outerShdw dist="38100" dir="2700000" algn="tl" rotWithShape="0">
                    <a:srgbClr val="000000">
                      <a:alpha val="43137"/>
                    </a:srgbClr>
                  </a:outerShdw>
                </a:effectLst>
                <a:latin typeface="Impact"/>
              </a:rPr>
              <a:t>obrigado</a:t>
            </a:r>
          </a:p>
        </p:txBody>
      </p:sp>
      <p:sp>
        <p:nvSpPr>
          <p:cNvPr id="45059" name="Text Box 9"/>
          <p:cNvSpPr txBox="1">
            <a:spLocks noChangeArrowheads="1"/>
          </p:cNvSpPr>
          <p:nvPr/>
        </p:nvSpPr>
        <p:spPr bwMode="auto">
          <a:xfrm>
            <a:off x="5508625" y="5445125"/>
            <a:ext cx="3095625" cy="784225"/>
          </a:xfrm>
          <a:prstGeom prst="rect">
            <a:avLst/>
          </a:prstGeom>
          <a:noFill/>
          <a:ln w="9525">
            <a:noFill/>
            <a:miter lim="800000"/>
            <a:headEnd/>
            <a:tailEnd/>
          </a:ln>
        </p:spPr>
        <p:txBody>
          <a:bodyPr>
            <a:spAutoFit/>
          </a:bodyPr>
          <a:lstStyle/>
          <a:p>
            <a:pPr algn="r" eaLnBrk="0" hangingPunct="0">
              <a:spcBef>
                <a:spcPct val="50000"/>
              </a:spcBef>
            </a:pPr>
            <a:r>
              <a:rPr kumimoji="1" lang="en-US" sz="1800" b="1" dirty="0">
                <a:latin typeface="Times New Roman" pitchFamily="18" charset="0"/>
                <a:hlinkClick r:id="rId3"/>
              </a:rPr>
              <a:t>spies@agricultura.sc.gov.br</a:t>
            </a:r>
            <a:endParaRPr kumimoji="1" lang="en-US" sz="1800" b="1" dirty="0">
              <a:latin typeface="Times New Roman" pitchFamily="18" charset="0"/>
            </a:endParaRPr>
          </a:p>
          <a:p>
            <a:pPr algn="r" eaLnBrk="0" hangingPunct="0">
              <a:spcBef>
                <a:spcPct val="50000"/>
              </a:spcBef>
            </a:pPr>
            <a:r>
              <a:rPr kumimoji="1" lang="en-US" sz="1800" b="1" dirty="0" err="1">
                <a:latin typeface="Times New Roman" pitchFamily="18" charset="0"/>
              </a:rPr>
              <a:t>Fone</a:t>
            </a:r>
            <a:r>
              <a:rPr kumimoji="1" lang="en-US" sz="1800" b="1" dirty="0">
                <a:latin typeface="Times New Roman" pitchFamily="18" charset="0"/>
              </a:rPr>
              <a:t>: 48 </a:t>
            </a:r>
            <a:r>
              <a:rPr kumimoji="1" lang="en-US" sz="1800" b="1" dirty="0" smtClean="0">
                <a:latin typeface="Times New Roman" pitchFamily="18" charset="0"/>
              </a:rPr>
              <a:t>36644403</a:t>
            </a:r>
            <a:endParaRPr kumimoji="1" lang="pt-BR" sz="1800" b="1" dirty="0">
              <a:latin typeface="Times New Roman" pitchFamily="18" charset="0"/>
            </a:endParaRPr>
          </a:p>
        </p:txBody>
      </p:sp>
      <p:pic>
        <p:nvPicPr>
          <p:cNvPr id="5" name="Imagem 4" descr="Airton ALESC.jpg"/>
          <p:cNvPicPr>
            <a:picLocks noChangeAspect="1"/>
          </p:cNvPicPr>
          <p:nvPr/>
        </p:nvPicPr>
        <p:blipFill>
          <a:blip r:embed="rId4" cstate="print"/>
          <a:stretch>
            <a:fillRect/>
          </a:stretch>
        </p:blipFill>
        <p:spPr>
          <a:xfrm>
            <a:off x="5508104" y="3212976"/>
            <a:ext cx="3276150" cy="2184596"/>
          </a:xfrm>
          <a:prstGeom prst="rect">
            <a:avLst/>
          </a:prstGeom>
        </p:spPr>
      </p:pic>
    </p:spTree>
  </p:cSld>
  <p:clrMapOvr>
    <a:masterClrMapping/>
  </p:clrMapOvr>
  <p:transition>
    <p:strips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1187624" y="1412776"/>
            <a:ext cx="6912768" cy="1569660"/>
          </a:xfrm>
          <a:prstGeom prst="rect">
            <a:avLst/>
          </a:prstGeom>
        </p:spPr>
        <p:txBody>
          <a:bodyPr wrap="square">
            <a:spAutoFit/>
          </a:bodyPr>
          <a:lstStyle/>
          <a:p>
            <a:r>
              <a:rPr lang="pt-BR" sz="4800" b="1" dirty="0" smtClean="0">
                <a:solidFill>
                  <a:srgbClr val="339933"/>
                </a:solidFill>
              </a:rPr>
              <a:t>Serviço de Inspeção Estadual </a:t>
            </a:r>
            <a:r>
              <a:rPr lang="pt-BR" sz="4800" b="1" smtClean="0">
                <a:solidFill>
                  <a:srgbClr val="339933"/>
                </a:solidFill>
              </a:rPr>
              <a:t>– SIE EM SC</a:t>
            </a:r>
            <a:endParaRPr lang="pt-BR" sz="4800" dirty="0"/>
          </a:p>
        </p:txBody>
      </p:sp>
      <p:sp>
        <p:nvSpPr>
          <p:cNvPr id="146436" name="AutoShape 4"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46438" name="AutoShape 6"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46440" name="AutoShape 8"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46442" name="AutoShape 10"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146444" name="AutoShape 12" descr="data:image/jpeg;base64,/9j/4AAQSkZJRgABAQAAAQABAAD/2wCEAAkGBhQSERUUExQVFBQVGBgYGBcXGBcYFxgaFxUXFxYXGBcaHCYeGBwkGhUXHy8gIycpLCwsFx4xNTAqNSYrLCkBCQoKDgwOGg8PGikkHyQsKSwqLCwsKSwsLCwsLCwsLCwpLCksKSwpLCksLCwsLCksLCwpKSwpLCksKSwsLCksLP/AABEIALsBDgMBIgACEQEDEQH/xAAbAAADAQEBAQEAAAAAAAAAAAAEBQYDAgcBAP/EAD8QAAECBAQDBQcDAwMDBQEAAAECEQADBCEFEjFBBlFhEyJxgZEyQqGxwdHwB1LhFCNicoKSQ6LxFjNTc9IV/8QAGgEAAwEBAQEAAAAAAAAAAAAAAgMEAQAFBv/EACgRAAICAgICAgEDBQAAAAAAAAABAhEDIRIxE0EEUSIUYZEjMlJxgf/aAAwDAQACEQMRAD8AkhH0CPoj6I8c+jPmW8aZY5SLxo0YactHQTHQEdNGGnATHTR2Ex1KlFRZIJPSONMcsb01Cpeg89obUmBgXmEP+1/mYYoy6Zk2swI0jti3NE5VYapDE6HcRhkismICgxuDE/V0ZlqY6bHmIEKLsDaPykxrkjhWojQhjhspg49pZyJ6W76vIMPOL2RhzAIQLJAGY6W1bnExgcqWpCVLEx0Zg6UunvOXLX35bR6BhE5M2UlSSFWu3Ma+HnFmKOjzfkT2AIwAH2lKPhaOlcOp2Kh5w+TLjrs4dxRJzZKzsHUn/IfH+YCnUdnSH29bRbqkvCvEaZKApRYAAkn83gHChkctnmGK105KkhOUEAO4d2UR8gIPxbiqdVyhIypQLOUi7AXu+kcYjhi1L7RYySyAytXGwDb9I6p5CX7OUCyrFR9ojc29kdBCvJJOkV+OEo2+wbHKZPZylpLn2STYlhZ/zeEmSHmPVCSUy0F0o1PM6fBgIUlMTzdsqxqog+SOSmCSiOCmBsZQOURmpEFFMZKTG2ZQOpEZKRBJEcLTBAgpRGShBSkRktMaA0CERyY1UmM4YmKaGzR00fUpjoQgpOUJvGqUR9QmO0pjAqOQiPpYNzOgjOpqQhgzqOg5/wAQfguHpWQZmurglyz2SNhb0ijFgc9vokz/ACVj0uzOVRqUvKnvNqEByPEm3nfQw0lYROulCezSNSQ6jb+Yru3SEJTLSlIt7Othckm5PjH1Mze7czr6+FosWKC9Hmyz5J9s814lo0yMubMtSgN2ZzcjnpBGEcMIqJJXLBYd24ck6n4Ew0/UvBFTES5qQrIk5VNqH9kj4x+/TvFFSwJa8ykk5SWv0frG1oG9kXRdtTViUEzEy85BRmclj7OhYm228W06gqQk9vKSxGZJQp1J6FJHetyaLqswSWtYV2aDNDd8oGazAMfwx8xSWrKlLsWZ9gHL3OjCBnijLtBwyyg9M8vYbFxGQF4oq6hllBEthlJbrz9S5icE4BY6qHzjzWqk0ezCfKNnq3CuG5adDam5MGVGC9/PLJlzP3J36LToseMfOF6oFBTuId9nHoRiq0eNOT5OxUcYXLtOkqb/AOSWM6fNPtp9DGqOJaY/9ZA6KdJ9FAQfljlckHUP4wexegBfE0jSWTOVylpKv+6yR5mFdZKm1BBnNLlpumUC9xoqYr3vAWHWKEoAELcQJYwErGQSsj8Lp+1M2nV3UJOZ9gSb+OvwgTFamVKBlSO8rRUx/gnbzjHGK4pmLQnu37ygbqtCwJiKeT0j1MWK9v8AgyZ4+5I3yR8yQiyugfLHKkQTkjnJGnAikxwpEFlEcKlxtg0BqTGSkQWpEZKTGpmNAa0xkoQUtMYLTBoBoEWIyIglaYHUIJCmh0kR0lMdBMN8L4dXNue4j9x1PgPrCh7aS2LqenUpkpBJOwuYZ11DLo5Xa1PeUfYlA+0o6Aq2HNooFGTSSyQyf8jdSm16x5tjWMqq5wmEEIT3ZYOw3Uep+jQ7Fj5vZJn+Q4rRl2xmzCtZuSNAyQ2iEjYCKjB5ndCTe79Rf4+MT1OGLM7O7fG+14ocMFxqWtto27/KPR60jydvbLOhSFoBcOB6p5esN6elSEjfeEWF1iPZJHXfxaP2IYymjIV7QILB21Mc2ckUacOEyVMCwGIs/S4PxgDC8KkzAsIQLHvFIA71rhQ9qwAPXziOn8RVFUCMykSy7JTYN1MP+GUz5UvKJacrWUSXIuXI35ekCmmHxaRT1NWJaXSM2UAHnaz3iQ4o4mJQUpuTbQC76QwxrFAhBXMIDBnB16eMRNNKM1ZmK9nYchz8YRlycVQ/Djt2wbD5qpSu8SUqOp91R+h+BjnHsPt2qNfeHh70NKilCgw5eo5RxTKIHZq5d0ncbpPUfEecQ8vZelXQ0wTGinKtJ1APrF/h2LompdJvuI8mo5OR0jTUDk+o9T8YNkVykFwWiiGWiaeLker5o4VNiKpeNlpDKZXjGk3j0D3BDfNER4JFYZkK6/E03AOmsQ+J8azFuAco6QqVxASMibk6nl94XLKvQ2OHezWuqAZilH3iSB8oEAWssB5CDaCh7Q6HxP3ipw7CAkaR57k2z0XLihJhmBnVd/WNsUpWLgADQjqIqkyAIBr5A1Is9xzjuLWxcMuyTKY4MuLQcPSlXbW9iYymcMS3YFQJ6j10g+lY9ZYsjxTkmwfwhlS8KzV6skHnc+kW9BgsuUlkgdSdT4mC0oGzWjUmyefyP8SSl8FS2upR8GEB1vBAY5FkHkq49RFyUAAksBGLpUO6QR0v8o7g/sBZ5Hj1fQqlKKVhiPj1BgGYmPTuI8CE5BAsoXSfp4GPNp0opJBDEFiOUFF/ZQnyVgUwQOoQZMEDqENQEj0LDMARL70whRAe/sj7+cGmtVMOWSH/AMyLDqBv4m0fk4Sqaxmq8ALJ9N/ODKuqTTSVLZggE+J2Hq3rC1bdASftkJxrOykSAoqmKvNU+g1Sh+urC2nOEtPKsAw0a7t5nbxjaRLXOUpawVKWoqJbcn5ND6mwAgd70vf115co9OEeEaR5WSTnK2KqanJ6AX5tt+HaD5aSCAnTwfzvb1jcUhBYv83bR9j8vGN5cpj+fj/lo04Nw+SRcnXcc4Zq4flT1hczTXK/z2EK6eeQCGty+sMETzqe6Wbxjm0ckyglS5EoAJQHGh1hfjXEKZScxLAbRPYzxImSlhcnTcv0GpiXTKqKpYJBPIfUjSAbdaGRhb2Mp9YutmZlAiUk91P1PWHEqUAG+EDU2Cz5YdSgkDoN+caJMwKsUq8vtE0sM5bZXGcFpB0mQ/WOKmgzA6gcxqDsR4R9psVS+SYkoYhiLgnx1hkJqVDMCMvSESi0NTJ2bTFSSnRQ1PyUOhiWqOITJmZJoce6vmIr62aSuzMkgN/ir7FvSE+NYCJqTmDcju/5tHQav8jpp1oAGPy1CyvjA1TjSAPaiYqMMKFEEMRHApOcVrBD7JvLP6G8+uVMACSwJ823MUHD+C5mbQak3+POJWivd29SbcgOVrxbcH14bIS93FiPnCs8Go66GY5rt9lnheHBCbCG6EiB6Y2jbNEqSSObs2YQLUocNGwjGesJDkxsno2KdmVNiYlyzmN0epG0B8N4sudULz8rDkH0EKcSSorcjKk6A6+fLwjbhteWpHUERM5dJlixri37PQBE3iFYaRRLZ1TCSEiwAfXSKRMY1FOlRBUkKKdCQ7RZKNq0edCVPfQBiE9K0JQtKgFMSRsdWMYYZRhKyUqs2jaw6StrNHGQDSM427CU6VC6oqpZXkzDPy+kS/EWApmXbKr9w59eYilr6OSBnUyCPeJb4wNOUmYh0kKB0ILiBd3Y2Dro8mqpJSopUGINxAkyKTiyTlmJVzBB8tPhE6sQ1Drsv6zjWQnuoJml/cHd/wCRt6PCHEsRmVKu9ZANkD5nmR8IT4LMTOQ2VsrEttZg0OqeWrNlQjORuNB4mLPHHHs8znLJoPoadKRYO+p5wSuYpVi1txraMFYXPVqsJPJCfqbxnK4Zmm3bzvAZR8WeB86sLwNG5lXePiloSHUQANywgWr4KWBeZOJ6r0EJZvCwzMpRI5FRUfSCU0zPG0MZvF8lJZLr/wBKSR66QVSVNRVAiVKUlP7lcug+pgzBcFlymaWkq5rNh1KRt5w8E4q7qprj9ktkSx4q3+MbphVQkRwRLSc8+aCrooP68ugh5QCRKDIUgeYeCZ9NLl5RMyp3sHJ8z4fGJnGKwKWTKAQn49T+coNJroXKafbKSpQFgJC0gHUuCwHQXhJitKiUx2IsYRKqykd4uYArsVUE5VEsdAXJ8ekCpNOhkY2rO5mJAzABZJU34YYcLKXMXOLkodm6jf4xJ9sVWBTbmNIvcCQ0kS5Gh9qZz55fPcwr5EtUPx7do1lS3mzAPZTlST1Bcjrct5QQqhK9dOX3hnR4amWkDl84TY/xRLkd1HfmHRKb/njEQ6xHxbhUtEvMWCwbdQTpEbOkwzqTNnzM0wu2iRoPuYyqJENi60Eo2tiiVRErYb/SDcKqVypoUR7JuA+mh8bEwVh8j+6jxhljGDm6kDvDQc4d5W9MlnhSdo9Gw2oCkJ8IPaIXgbFO5kLhue3S/IvFqanQJ7yjoB8zyERy0HFWbLmhI8dBuY6lyW7y2KtgLhP89YyppV3JdW52HRP3g+XIG94llk3SGtUCrwdE26/hE5WUaqeel9iCDzDxZgbQv4ow/tKZSh7UvvDw94fXygljc0/s6GZxlT6Yyp6h/QHyIjVUJ+Ga3tJCdymx8oPr6rs5aln3QTFOOVx2TzhU6EiMRniacxtmbI1mf8vFFMiITj02cNUkgu4Fx/i3KKSlxUKQ57vN9oDHNW0MyQaSZzitAJyCg2uCD1EAUOHdikh3cvDH/wDoSyopzDMNRyjGcYNxV2CpNKiK43ozlSrUA384jVR6hjNKJkpSTuDHmCrW5RsB8HaGXA/CUyap3KEe8ocuQ6x6pQ4TKkoCUJDD8udSYEwdcvsk5LJ/boQdwr/J4ZInevRzDp5ObJYY+C0df0g5BI+f1Mfp0xMtBIF2tzJ28BH3PzYRKcU8Qy2MoCYpYNwk5fVRv6DeASt6CYDVV82dMIUlkvd1EkNqLWbwgmTQpykpYNz1JhVS1DpAAyj1/wDJg7+uADPFOkDsLk0+YElQSNb6m0NKfFZMpP8AblhSv3LuzchtEvOxNI3gNeLgxqyV0c4cux/XVgWoqWbn08GiZxDEWJAjidiRINoD7QMc1/GCjOxUsZ1IqO2WpIOUBI13LwFiM0uSCARpv5RhOQAp02O7E3HIxhMplKcAsnaCtWYk6oHp6ZY6ZjYcz4R67wvI/pqUCaQGv63aPPsBkJkL7ecory2lpv3lcwmG0+ZNqlPOJSjaWC3/ACP0ES/ImpPRV8fFJLYdjfGappMuQWToV6+nM/CEIIS7AlR1UbqPnD+TRgABIAHICOTSRLyXRfHGkJ5SVNZJgSsQp/Z+MP1yuUBzaAmOUgnH0LsJQ89NtHMVJpVq92FnCkgCqQ4fWxj01Kkj3R+eUMuyXLpkLTcJzTORMSOzY959CN+r8oqlzEygEJ9tWpOrc4IxDE0S0u19tjEDX4zknZpjlKt/28vKF5E5KkDjq7Z6HKUGDRuhUSVBjrMUqCh+1R+SvvDqmxVC7PlUdj9DvEThKIbVjqXMjV3BBuCCD4GxgOWY1z2h0J0ieUCW4YndjUTJB0ct4pLfKKuppxMQpCrpUCD5xF8SvJqkzU7sr0soekWNPUBaAoXBAPqIPG9tDcytKYgoeGezUoCYkjfmAOYhNxfImBcuUk5ZZKSVEtmNtTsByijxrDVoTMmU7dopJLm7EXNt3EfcIrDOkS1LT3iLgjRQsWfrBqFAc72zmmpSkXQE3fQOepMc1E0C5IHiWgKj4skzpypCSoLQVBlBgSk3b0MRf6kUa1zpZKjkysG0CnJPwb0hsVbpi3+xdTCCI8zxqTknrHV/WN6LjJUqSJJSZi0uyybAWyvuSPpCddSpZKllyd4PhQeN7PSJlaKaZnL5FFl2di1lD5Hy5QeviRvcWB/kw+sI+LaNa0gpV/bGouCSdyd4maOSQFADvMWs58BzMZGCq7MlLfRWYjxuClpYCSSzvcfaJifUSgoqvmJckkX+H48DYfw9PmKKRLUFFj3rBPjDHEeBpiUjVROqg5A6BKb+ZtDFxi6sG7V0DKxgbWjBdc+8fkcIVAuAydios/kYGqMCnJ2jXXtmrfQQqtHSMF1Q5wBNpJ26YyTJUbAKfkxgqRqGf9QGjCfUCOqPApyzlCVEnQAP8IOqOF1Sg89QlAbFirwYaHpr0gHUfYVJiYzXgujUpZyoGY7n3R4nfwEb0eDGabApl81e0r/8iKajw1MsAJDNATypDoYb7BMNwcJ7yu+vmfkBsIdU9I+0aU1K5hnKpmiVybKqUdIH/pQ0ZLphyhuKM8jHw0R5H0jDOaE/9IOUfk0o5Q1NL0McmnA3jjuRFCcZM/OLZVfCPT8MnonyxMDdeh3EReK4UkkqSQeYhLQ47NolHKc0s+ZHQjcdRDYPYnNDkrRXY9eY12HWJ+vw8LDP6xlUcYSp1yWPQuP4gcYrLP8A1BDKsnWhNMpZtOe4cyP2nTyO0MMP4gzWe41SrX+fKN11aFe+PX+IU1uGIXcEPsQQ8dSfZt/RZ4bxMpNnzJ5F3HgYpKPH5cywOU7BVn8OceQy61cq0wZk/vGo8RvDeRU5kgpVmTqGOn2hM8NBJplzxNJzSc2hQoeirfNo44Qxd5apL99D5X3B0+NoU4bjCpiFSpvedJCVbu3dB53AhGMVVKXnQO+LNz6GExjJDNOLiz1KTXukZxlVuBcQg4i4lppaSFzwhQvlF1noALx5/V11bVFs6kpOyA3xgjDv09u61B9Tq/qYsjFV+TI2nej6riXt6lBkysiicqphDTFBtTsC29zBePYMpbEl1cyS8NMP4clSVBQLq5ljBlSkEag+X2jXXoJKiGqMJCJeY3VYfGAhLhljtaFLEtNwkuptH2EAExuxsKLPhjEhPR2M0JK0bKAII2N4Z1mApB7RHcUC7pGihofDpEbWZpa0zZdlI1bccovsGxEVEpKwQXFxy+0JlvZrjxYRh1WJiH0WLKTqQobeG46QfJpM11WHKFtZh68wmSWSsdHC+ihv47R+Tj01NpshQP8AiXf10gb+wWm+hwvC5a75AFcxZXmRf1hdX4LIAZa5qlHRIUAT6C3jGkuunzQyJZljmq59BYeJhhRYWEXV3lHUn77wzk30Ka49snUcG9oO6Eykc7qV8faPXTpDak4XpKZBJSFHVS5lyfL6RvjPEcqmSSohxs8Rip9TiS7EypPPcjkkbfON5KPRqhLJ3pBOOcaAEyaRAGxKQA3iRoOmsT0jCitWeae0X/2jwEWtHwbIlJAv6tG68CQgOm3jeEyk2VY3jjpE5Iw7SDpVBDIyW1tHwQI7lfRlKpwI/f1IzpQOesaTbB4W0QeanxjDu0yoUYyqKrJqT4PHysqsgG5OgvCSprbsLqMURhfZPjg5DBWKqfQAdTGi8USE5iphv08TCBiblyer/GNpc1vznB+Ox7xxGwxWSr35Z8cv1jg09MvVEhX+1EKBJklXflhjuLQWnhqlWHS7dCPtCWpRFSgkfanhaiXrTyT4JAPwMJa3gCkN0yQPBSh9YOxDBKSTlK1LSCeYa3OB5ZzgoGVEpjlASq3Mg3L9YbHk1dgLGmTlVwNJTolY8Fq+8LZvDMse/NH+77iK6bg8t2TPWfVtHO8flcKqPszc3+7+I7lNdnPFEiV8O8p0zzY/SOsOwdcuYMs2xLEFIPwcRUTuF5wOv56R+peH54OZIBKbsWv8o7ySqmD44oOHBk4XTVof/wCpST8JkAYhwtWS0qmSpsmaoByO8FEDlmSQ/R4oMPx3Mrs5ickzToTy5g9DB5VGKX7AOL+zyaXx5WI91J/2oP0Ebj9Tan3pY/4/Ywxm4BLc+J+cCzOHk84d5Ie0c8MvTMVfqbMa8oeihC6s4uqajuoTlfdm/mGBwFPMxrLo0o0tG84LpA+Gb7YHSUfZpuXVqTzO8dKEbLgdZhV27KElFUUU2Vfo0Z4LXmknhz/amHyBP3hhPkuICqaULSUneEp12OnG0elyJwIBTd99oLB5xBcF8RlBNPOLEaE7jnFRiPEMmSkqUoEjZ/mdo66I3F2OJk8AEksBudIkOIOOgCZch1L/AC/QRP4lxBPqyySUS+ehP+kfUxphWFoSbgtqW1IGpJ2HMmNbbGwwqP5SPmGYOZ6+0qF91Nyo+ync5RuesM5OOolWTZI08IluK8fRNPYU5yI95eymvl55R6v1ieVVMAFLvoA7lxYg8jbTqOcE8DlFBRzxUmmemni9J3jOZxQ4LlhHmn9Q2ii/KKCVQoEpImKUqbMKcoSWCAC5J5naFvDXbKU16RVcJ8XS6kKlklwVEJJ74D6of20tfJqNofpYpCkkKSod1Sbg7eXhtA+F8KUiUp/tS8+uZmUDq4ULi/KC6xKKcuW7Nau/t3jYKfmdH3s8G3GXRCnKMqB6gd0wHhQAmOdEgn0hjUIGQkFxe/XkYToV7R2sPW/0hPF3RZBqUQzEKzOX0fR9hAZDA6c+jfjxyJv3jV+er/SLEhijxVI518eX5+aR8KXj6lwfwG2/pHSl+t/Xb5iCBaBlkeennDDAgpJWTuRb4wumTcx0fTp0EOaBICA9jv6wrK9C5dULuLlZkpSdiCd2ez25RzUUCkqlqGUyylBJF3FhdO1xrA2P1kpOfMoeAvEnN4rmJT2cslj3Uh3Or6cnOnWOw3XRvCo23SLyuEuYr+0wa4JskksSbX2+EATFLSsjukt7i0kG/I2fwYxETcUmGYAtRKRZuTa6WfWHFN2RYsUm1vK8P/2B1pdFdLp1sFJdTM4Zj4MYYUVegLCJiCDubAjxDxL4fSKzZkrUEi7En4Qcqgzd9Kr639o8yDoY2l7QuS5IbcQYIJqc8plKTcMe8Ryb5QNRTypAzhlDuqBtcWJhJNq1aPcbv+coYYbiZmkhRdQGp3EJnBdxBUGlTE01Nz4n5xguNpvtHxPzgdcJQ4HWYHmQRMMDTRBGA0wxgoxtMMDLMGgWW8DzpW8FhMdJQN4mKRJXYSZrKS4WnQiM6XCC4MxRmEaA+yPKKNI9I+iUH+sbyfQNLsyo8NKr5SR5AepsITcQ8T93sJZSE6LUndvdTub7+fKM+KcYKFqQiYojKAo2CUcwkD3jubmJ+koVFaEJQD2igAki/UkbBr3LekPhjXbJMmRyZRYD+npqkibNJlIULJ94/wCXQcv5h9hH6T0aZwWsrmJTpLURkzWvZrdIsaLCWlgZmIAFtA20LJVWqWtaJllAuDspLaiGY5y5b6J8sYuLrsfp4fpSnL2MrLyyJ+0QHGXBaaRX9VJfsnHaIJJyXYKSf2uWI2tFZIxsAsTG2Jz0z5EyWq4WhST5pMVS4yjRHinkxTUjzin4uKSA9oeDExPlqQq4Wkg+YjymRXZQ0wENvqPWKTh6dMnumQQbe0XypPjuegjzp4OO0fQRyRyLY44O4sUwlzRmBORzYTQLZc2gmDYnV26w4xeemSy3JkKOUq3QT7qxqDeE839LqmXJJlrQr3uzGYORyJs8E8J4umcFSpodZGSZLVYzAmzh9Vp23u1wzOko9ohx5HB2v+hMqqDAggg6KF3+0by5gJL5bdPC8SGL0c2hqwiU65KwFJGygSQ45EMxHSC6nHkI/tu6m7zfECOpno48kciso1VgNkhxz+zQR2gsVJPKza+G+8TdBiqSAxYDZ4oKKsQsPY83Gvh6wUUbkaS0jo/4h3826HlBFRNMtDs9mEIqypIUezJBHIt0EFYViRmgy5wAVsoGx8RCcsWxbhq0S/EqFKUzvmvlAZvAtp0hTQyEoKySykJ7u/eVofp5RWcSYKpSTkstO3MDaJegq0BbTEOFBlj3r7h/eGo8OsMwyuInJtH2VIBFy3M6+YgyRVJRZKiptzrG/wD6cmBlS1JXLNwsEC3UG4NtIXTJqcxCO8BbM2p3tyhtGqS9DmkxQKHtMU7QzRjQRlOpGodwbN5RLCcFljYj8tBRqEAMBmOkca9j+ulu81BBQdeaTyUNn56Qw4YoFKV2mwtcWc/xE3hmImWdHSbKTzBNxFZgWMhS1S02Cbo6g8xzDsY5IVlk0tCvGqLsppAuDceB+0LZiooeLJKu4siwcHzibWqJpxqRuOTlEwmrgVaoJmGBpkcgmDTBGCo3WIHmGCQDLfPeOxHDh4zmTmicpCFVAAjObVjsphSrvoAf/EKSSktud+loXzZ0M5iUTpBlpAStUskEWExYuUn/ACsPImDjHYnLJpAPBvByapPbTyrsyTlGilNYqJ2D7DlFVUYFS05SuVKSlbtndRUzF7kmFmA4u1NLGhCQCOosr4vA+NY0SnwL/T6xa1caR5sL5pss6LFAQA8K+OUFVOZ0r/3JQzDqBqD0iGRxXkOtof0XEqZiCCXcM3N7ARIm4lzxxe0TWE/qDImp/u5pSt7FQ8iPrBtXxiCgy5CirMGzkEBINiz3JaKvhH9JqSnlJM5AnTjdRXdIJ2SnRhzgrir9PZMyUVU6ESpqbhhlSrmFADluI9CcXVxIMWWHNKZ5dWYSkytXUbJSBcqNkgeJj0Xg3gdNPLSVq7zOUpbKD9YUSOEZclcuaueVTEXEsABDkEZubiKiixkaPHmSyV+LdnqTTn+UNDetqlSkvqn5R5PV4cqbikxUogHMhTAscx1b83j1Q4glSWLGJTA8CFPOnzvaVMmZZebYHvE+CRvBRlb0yWuMdoTcfzOykoIFwuelJF2SZjlXR1Ex5kz3zR6jVzpdTNnJQrMCkywToSk3UOhv5AR5viWEKlzMvMsD15HYH5xXikugHJ8UjIVJ9L66+P5vBlJji03f4wumIKdY0m0hKu64Sbi20PaibGeRPRRyeInGW45ufz0hjSV7kDUgtbn0aJrDqIpLqa2xdj6RQ4dKTLRmykk2TdhbU8200ieSV6PQhOXG2VVPVCehsw7RHxA8Yg+Iabs5pJzXLg7esPZVWQsLBuNW1YfOGuIUonS84GZCtQziJ3/SlfoGfVolsGx4yz2bhSFsVAghiR7XQga84Eq6FUtaglmc/wDmPtfhokqBNpZLZ7nL/q3bqIs8MTIqZAQlcszkpbukHM2h/LxSnyWidSSe+zzmZPUDygimqWvu3oYP4hwNSVEgaaiECFGDq0c5NOhtTVh0h9JnzEmUqUzhWUtlzXZu8qxHTaI5KmL/AFii4cx0JmoQpilVjz0gWqCUlJUz0Uo7ZDKsCL7kFrX6GIpdiQdQ4jFaZ1NMXNlTM0sl+zK9SeSTfSPsypzFzqS5aF5fTAxri2j8swLNjdZgeZCkNZgswLMMETIHUIJAMspkwQHNqHjqpMDHWEIpPqlR3T4kqWrusQSMyVaH7G+sZKMYLN/zlGoXJWqHc5faJUuQGWNUGwX1Srnz+POJOq4zQgkTJcwK5MPm8PcCWRUykv3VllDY2JHn1gDj2iRnfKHLk+pEWYZ74s8/LBraJ1VSJw7RCChJJs76bw54DkFVdKzHupdTbOBaFWED+0BsFKb1htgcwpq5TFrkeRSYPl+TVHNPgnZ7jT4iOcd1OJAIUX0BPwiIVVKBFzHGPVixSTiFEHIr5QafolcFdkiviSylE328jGCuK2uIl5au7HCh3YR+ni+y5fJklSL3D+NgbEtBuJ4328rsUzHe5CDdKbe0RzPu9L9PPuF6VMyoyrGYBExTX1TLWR8QIK/TlZM2Z1SPn/MDP46xpzQP6l5WoNFFQYeqSXS8G4lhaKtLvkmtd/ZV4w1SmP02WBlYRLzfY+q0QdRUqpj2c+RmGywHPjyPrHMrEJJ9maMuyVjvD7fKLjHadKpLkAkGPPcQw+X+0RZhksipgSyzx77GSsXluGVYJAYFwefheD5WIS1NlmJchgk3vcltwYi5lEgaBvM/eNuzEvKtHdU4uCXuwPzh7wpAr5km6aLYr0AFwLjQndzz84ZUmNmQluyUpK790ix39fpEdJqlOnvHVvJtIuf0/LySo3JWoHwSWAbSJcn9pZJ0hDX4sFv/AGl5TqCx+sTFTQhKs0oTEHYixHmDHtuIUqClyhOnIRL1FKgk90ekTwy8OiecFPsh5fE8woKKglah7Kz7TcjzhRU16SqxF/y4ivxHCpSjdA+MLKjA5IVaWPU/eL4ZItXRPLmtWC8OYfKnqWlUwpUkApDPmvf0tB9XgipaFZCXF7Bjbrr5RNVcoSllSHSpJsQS4j0agXmlpKrkhJPpBzVNAwyMkqPGO0ISs94BnO42hsmEdbKAqpYAYZvqYdgRPlik0V45uS2dFUZTDH4m8fJghQwGmGB1mCZwgdWsagT/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146446" name="Picture 14" descr="http://farroupilha.rs.gov.br/novo/wp-content/uploads/2014/08/imagem_1906121340158817_g.jpg"/>
          <p:cNvPicPr>
            <a:picLocks noChangeAspect="1" noChangeArrowheads="1"/>
          </p:cNvPicPr>
          <p:nvPr/>
        </p:nvPicPr>
        <p:blipFill>
          <a:blip r:embed="rId3" cstate="print"/>
          <a:srcRect/>
          <a:stretch>
            <a:fillRect/>
          </a:stretch>
        </p:blipFill>
        <p:spPr bwMode="auto">
          <a:xfrm>
            <a:off x="323528" y="2852936"/>
            <a:ext cx="8640960" cy="3600400"/>
          </a:xfrm>
          <a:prstGeom prst="rect">
            <a:avLst/>
          </a:prstGeom>
          <a:noFill/>
        </p:spPr>
      </p:pic>
    </p:spTree>
  </p:cSld>
  <p:clrMapOvr>
    <a:masterClrMapping/>
  </p:clrMapOvr>
  <p:transition>
    <p:strips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755576" y="1556792"/>
            <a:ext cx="7775575" cy="4802188"/>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1"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smtClean="0">
                <a:ln>
                  <a:noFill/>
                </a:ln>
                <a:solidFill>
                  <a:srgbClr val="009900"/>
                </a:solidFill>
                <a:effectLst/>
                <a:uLnTx/>
                <a:uFillTx/>
                <a:latin typeface="+mn-lt"/>
                <a:ea typeface="+mn-ea"/>
                <a:cs typeface="+mn-cs"/>
              </a:rPr>
              <a:t>Portaria SAR nº 17/2010 - 28/10/2010</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400" b="1"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0" i="0" u="none" strike="noStrike" kern="0" cap="none" spc="0" normalizeH="0" baseline="0" noProof="0" smtClean="0">
                <a:ln>
                  <a:noFill/>
                </a:ln>
                <a:solidFill>
                  <a:srgbClr val="009900"/>
                </a:solidFill>
                <a:effectLst/>
                <a:uLnTx/>
                <a:uFillTx/>
                <a:latin typeface="+mn-lt"/>
                <a:ea typeface="+mn-ea"/>
                <a:cs typeface="+mn-cs"/>
              </a:rPr>
              <a:t>Estabelece normas operacionais para a execução do Serviço de Inspeção Industrial e Sanitária de Produtos de Origem Animal no Estado de Santa Catarina, de acordo com o Decreto nº 2.740, de 11/11/2009,</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0" i="0" u="none" strike="noStrike" kern="0" cap="none" spc="0" normalizeH="0" baseline="0" noProof="0" smtClean="0">
                <a:ln>
                  <a:noFill/>
                </a:ln>
                <a:solidFill>
                  <a:schemeClr val="tx1"/>
                </a:solidFill>
                <a:effectLst/>
                <a:uLnTx/>
                <a:uFillTx/>
                <a:latin typeface="+mn-lt"/>
                <a:ea typeface="+mn-ea"/>
                <a:cs typeface="+mn-cs"/>
              </a:rPr>
              <a:t> </a:t>
            </a:r>
            <a:r>
              <a:rPr kumimoji="1" lang="pt-BR" sz="1400" b="0" i="0" u="none" strike="noStrike" kern="0" cap="none" spc="0" normalizeH="0" baseline="0" noProof="0" smtClean="0">
                <a:ln>
                  <a:noFill/>
                </a:ln>
                <a:solidFill>
                  <a:srgbClr val="C00000"/>
                </a:solidFill>
                <a:effectLst/>
                <a:uLnTx/>
                <a:uFillTx/>
                <a:latin typeface="+mn-lt"/>
                <a:ea typeface="+mn-ea"/>
                <a:cs typeface="+mn-cs"/>
              </a:rPr>
              <a:t>Para os efeitos da Portaria define:</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1" i="0" u="none" strike="noStrike" kern="0" cap="none" spc="0" normalizeH="0" baseline="0" noProof="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smtClean="0">
                <a:ln>
                  <a:noFill/>
                </a:ln>
                <a:solidFill>
                  <a:srgbClr val="0070C0"/>
                </a:solidFill>
                <a:effectLst/>
                <a:uLnTx/>
                <a:uFillTx/>
                <a:latin typeface="+mn-lt"/>
                <a:ea typeface="+mn-ea"/>
                <a:cs typeface="+mn-cs"/>
              </a:rPr>
              <a:t>I - </a:t>
            </a:r>
            <a:r>
              <a:rPr kumimoji="1" lang="pt-BR" sz="1400" b="1" i="0" u="none" strike="noStrike" kern="0" cap="none" spc="0" normalizeH="0" baseline="0" noProof="0" smtClean="0">
                <a:ln>
                  <a:noFill/>
                </a:ln>
                <a:solidFill>
                  <a:srgbClr val="339933"/>
                </a:solidFill>
                <a:effectLst/>
                <a:uLnTx/>
                <a:uFillTx/>
                <a:latin typeface="+mn-lt"/>
                <a:ea typeface="+mn-ea"/>
                <a:cs typeface="+mn-cs"/>
              </a:rPr>
              <a:t>INSPEÇÃO</a:t>
            </a:r>
            <a:r>
              <a:rPr kumimoji="1" lang="pt-BR" sz="1400" b="1" i="0" u="none" strike="noStrike" kern="0" cap="none" spc="0" normalizeH="0" baseline="0" noProof="0" smtClean="0">
                <a:ln>
                  <a:noFill/>
                </a:ln>
                <a:solidFill>
                  <a:srgbClr val="0070C0"/>
                </a:solidFill>
                <a:effectLst/>
                <a:uLnTx/>
                <a:uFillTx/>
                <a:latin typeface="+mn-lt"/>
                <a:ea typeface="+mn-ea"/>
                <a:cs typeface="+mn-cs"/>
              </a:rPr>
              <a:t>: é a atividade privativa de profissionais habilitados em medicina veterinária, pautada na execução das normas regulamentares e procedimentos técnicos sobre os produtos de origem animal e relacionados aos processos e sistemas de controle industriais ou artesanais nas etapas de recebimento, manipulação, transformação, elaboração, preparo, conservação, acondicionamento, embalagem, depósito, rotulagem e trânsito;</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400" b="1" i="0" u="none" strike="noStrike" kern="0" cap="none" spc="0" normalizeH="0" baseline="0" noProof="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400" b="1" i="0" u="none" strike="noStrike" kern="0" cap="none" spc="0" normalizeH="0" baseline="0" noProof="0" smtClean="0">
                <a:ln>
                  <a:noFill/>
                </a:ln>
                <a:solidFill>
                  <a:srgbClr val="0070C0"/>
                </a:solidFill>
                <a:effectLst/>
                <a:uLnTx/>
                <a:uFillTx/>
                <a:latin typeface="+mn-lt"/>
                <a:ea typeface="+mn-ea"/>
                <a:cs typeface="+mn-cs"/>
              </a:rPr>
              <a:t>II - </a:t>
            </a:r>
            <a:r>
              <a:rPr kumimoji="1" lang="pt-BR" sz="1400" b="1" i="0" u="none" strike="noStrike" kern="0" cap="none" spc="0" normalizeH="0" baseline="0" noProof="0" smtClean="0">
                <a:ln>
                  <a:noFill/>
                </a:ln>
                <a:solidFill>
                  <a:srgbClr val="339933"/>
                </a:solidFill>
                <a:effectLst/>
                <a:uLnTx/>
                <a:uFillTx/>
                <a:latin typeface="+mn-lt"/>
                <a:ea typeface="+mn-ea"/>
                <a:cs typeface="+mn-cs"/>
              </a:rPr>
              <a:t>FISCALIZAÇÃO</a:t>
            </a:r>
            <a:r>
              <a:rPr kumimoji="1" lang="pt-BR" sz="1400" b="1" i="0" u="none" strike="noStrike" kern="0" cap="none" spc="0" normalizeH="0" baseline="0" noProof="0" smtClean="0">
                <a:ln>
                  <a:noFill/>
                </a:ln>
                <a:solidFill>
                  <a:srgbClr val="0070C0"/>
                </a:solidFill>
                <a:effectLst/>
                <a:uLnTx/>
                <a:uFillTx/>
                <a:latin typeface="+mn-lt"/>
                <a:ea typeface="+mn-ea"/>
                <a:cs typeface="+mn-cs"/>
              </a:rPr>
              <a:t>: é a ação direta, privativa e não delegável dos órgãos do poder público, efetuada por servidores públicos com poder de polícia para a verificação do cumprimento das determinações da legislação específica e dispositivos regulamentares.   </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1" i="0" u="none" strike="noStrike" kern="0" cap="none" spc="0" normalizeH="0" baseline="0" noProof="0" smtClean="0">
              <a:ln>
                <a:noFill/>
              </a:ln>
              <a:solidFill>
                <a:srgbClr val="0070C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9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3" name="Retângulo 2"/>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3"/>
          <p:cNvSpPr txBox="1">
            <a:spLocks/>
          </p:cNvSpPr>
          <p:nvPr/>
        </p:nvSpPr>
        <p:spPr>
          <a:xfrm>
            <a:off x="827584" y="1772816"/>
            <a:ext cx="7772400" cy="622616"/>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2800" b="1" i="0" u="none" strike="noStrike" kern="0" cap="none" spc="0" normalizeH="0" baseline="0" noProof="0" dirty="0" smtClean="0">
                <a:ln>
                  <a:noFill/>
                </a:ln>
                <a:solidFill>
                  <a:srgbClr val="339933"/>
                </a:solidFill>
                <a:effectLst/>
                <a:uLnTx/>
                <a:uFillTx/>
                <a:latin typeface="+mj-lt"/>
                <a:ea typeface="+mj-ea"/>
                <a:cs typeface="+mj-cs"/>
              </a:rPr>
              <a:t>Decreto Estadual nº 2.740 – 11/11/2009</a:t>
            </a:r>
            <a:endParaRPr kumimoji="1" lang="pt-BR" sz="3200" b="0" i="0" u="sng" strike="noStrike" kern="0" cap="none" spc="0" normalizeH="0" baseline="0" noProof="0" dirty="0" smtClean="0">
              <a:ln>
                <a:noFill/>
              </a:ln>
              <a:solidFill>
                <a:srgbClr val="339933"/>
              </a:solidFill>
              <a:effectLst/>
              <a:uLnTx/>
              <a:uFillTx/>
              <a:latin typeface="+mj-lt"/>
              <a:ea typeface="+mj-ea"/>
              <a:cs typeface="+mj-cs"/>
            </a:endParaRPr>
          </a:p>
        </p:txBody>
      </p:sp>
      <p:sp>
        <p:nvSpPr>
          <p:cNvPr id="3" name="Subtítulo 4"/>
          <p:cNvSpPr txBox="1">
            <a:spLocks/>
          </p:cNvSpPr>
          <p:nvPr/>
        </p:nvSpPr>
        <p:spPr>
          <a:xfrm>
            <a:off x="467544" y="2348880"/>
            <a:ext cx="8353425" cy="4037012"/>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r>
              <a:rPr kumimoji="1" lang="pt-BR" sz="1600" b="1" i="0" u="none" strike="noStrike" kern="0" cap="none" spc="0" normalizeH="0" baseline="0" noProof="0" dirty="0" smtClean="0">
                <a:ln>
                  <a:noFill/>
                </a:ln>
                <a:solidFill>
                  <a:srgbClr val="0070C0"/>
                </a:solidFill>
                <a:effectLst/>
                <a:uLnTx/>
                <a:uFillTx/>
                <a:latin typeface="+mn-lt"/>
                <a:ea typeface="+mn-ea"/>
                <a:cs typeface="+mn-cs"/>
              </a:rPr>
              <a:t> Altera e acrescenta dispositivos ao Regulamento aprovado pelo Decreto Estadual nº 3.748, de 12/07/1993</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chemeClr val="tx1"/>
                </a:solidFill>
                <a:effectLst/>
                <a:uLnTx/>
                <a:uFillTx/>
                <a:latin typeface="+mn-lt"/>
                <a:ea typeface="+mn-ea"/>
                <a:cs typeface="+mn-cs"/>
              </a:rPr>
              <a:t>Art. 1º.  O parágrafo único do art. 1º do Regulamento da Inspeção Industrial e Sanitária de Produtos de Origem Animal, aprovado pelo Decreto nº 3.748, de 12 de julho de 1993, passa a vigorar com a seguinte redação: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chemeClr val="tx1"/>
                </a:solidFill>
                <a:effectLst/>
                <a:uLnTx/>
                <a:uFillTx/>
                <a:latin typeface="+mn-lt"/>
                <a:ea typeface="+mn-ea"/>
                <a:cs typeface="+mn-cs"/>
              </a:rPr>
              <a:t>“Art. 1º ....</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dirty="0" smtClean="0">
                <a:ln>
                  <a:noFill/>
                </a:ln>
                <a:solidFill>
                  <a:schemeClr val="tx1"/>
                </a:solidFill>
                <a:effectLst/>
                <a:uLnTx/>
                <a:uFillTx/>
                <a:latin typeface="+mn-lt"/>
                <a:ea typeface="+mn-ea"/>
                <a:cs typeface="+mn-cs"/>
              </a:rPr>
              <a:t>Parágrafo Único – Os serviços a que se refere o art. 1º serão de responsabilidade da Secretaria de Estado da Agricultura e Desenvolvimento Rural – SAR,</a:t>
            </a:r>
            <a:r>
              <a:rPr kumimoji="1" lang="pt-BR" sz="1600" b="1" i="0" u="none" strike="noStrike" kern="0" cap="none" spc="0" normalizeH="0" baseline="0" noProof="0" dirty="0" smtClean="0">
                <a:ln>
                  <a:noFill/>
                </a:ln>
                <a:solidFill>
                  <a:srgbClr val="0070C0"/>
                </a:solidFill>
                <a:effectLst/>
                <a:uLnTx/>
                <a:uFillTx/>
                <a:latin typeface="+mn-lt"/>
                <a:ea typeface="+mn-ea"/>
                <a:cs typeface="+mn-cs"/>
              </a:rPr>
              <a:t> que poderá delegar sua execução à entidades ou órgãos com atuação na inspeção industrial e sanitária de produtos de origem animal do </a:t>
            </a:r>
            <a:r>
              <a:rPr kumimoji="1" lang="pt-BR" b="1" i="0" u="sng" strike="noStrike" kern="0" cap="none" spc="0" normalizeH="0" baseline="0" noProof="0" dirty="0" smtClean="0">
                <a:ln>
                  <a:noFill/>
                </a:ln>
                <a:solidFill>
                  <a:srgbClr val="FF0000"/>
                </a:solidFill>
                <a:effectLst/>
                <a:uLnTx/>
                <a:uFillTx/>
                <a:latin typeface="+mn-lt"/>
                <a:ea typeface="+mn-ea"/>
                <a:cs typeface="+mn-cs"/>
              </a:rPr>
              <a:t>setor público ou privado</a:t>
            </a:r>
            <a:r>
              <a:rPr kumimoji="1" lang="pt-BR" sz="1800" b="0" i="0" u="sng" strike="noStrike" kern="0" cap="none" spc="0" normalizeH="0" baseline="0" noProof="0" dirty="0" smtClean="0">
                <a:ln>
                  <a:noFill/>
                </a:ln>
                <a:solidFill>
                  <a:srgbClr val="FF0000"/>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Retângulo 3"/>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2420888"/>
            <a:ext cx="8352928" cy="4154984"/>
          </a:xfrm>
          <a:prstGeom prst="rect">
            <a:avLst/>
          </a:prstGeom>
        </p:spPr>
        <p:txBody>
          <a:bodyPr wrap="square" anchor="ctr">
            <a:spAutoFit/>
          </a:bodyPr>
          <a:lstStyle/>
          <a:p>
            <a:pPr marL="514350" indent="-514350">
              <a:buFont typeface="+mj-lt"/>
              <a:buAutoNum type="arabicPeriod"/>
            </a:pPr>
            <a:r>
              <a:rPr lang="pt-BR" sz="3200" dirty="0" smtClean="0"/>
              <a:t>Serviço de Inspeção Federal - SIF</a:t>
            </a:r>
          </a:p>
          <a:p>
            <a:pPr marL="514350" indent="-514350">
              <a:buFont typeface="+mj-lt"/>
              <a:buAutoNum type="arabicPeriod"/>
            </a:pPr>
            <a:r>
              <a:rPr lang="pt-BR" sz="3200" dirty="0" smtClean="0"/>
              <a:t>Serviço de Inspeção Estadual – SIE</a:t>
            </a:r>
          </a:p>
          <a:p>
            <a:pPr marL="514350" indent="-514350">
              <a:buFont typeface="+mj-lt"/>
              <a:buAutoNum type="arabicPeriod"/>
            </a:pPr>
            <a:r>
              <a:rPr lang="pt-BR" sz="3200" dirty="0" smtClean="0"/>
              <a:t>Serviço de Inspeção Municipal – SIM</a:t>
            </a:r>
          </a:p>
          <a:p>
            <a:pPr marL="514350" indent="-514350">
              <a:buFont typeface="+mj-lt"/>
              <a:buAutoNum type="arabicPeriod"/>
            </a:pPr>
            <a:r>
              <a:rPr lang="pt-BR" sz="3200" dirty="0" smtClean="0"/>
              <a:t>Sistema Brasileiro de Inspeção de Produtos de Origem Animal (SISBI-POA) </a:t>
            </a:r>
            <a:r>
              <a:rPr lang="pt-BR" sz="1600" b="1" dirty="0" smtClean="0"/>
              <a:t>- faz parte do Sistema Unificado de Atenção a Sanidade Agropecuária (SUASA) Estados, DF, municípios ou seus consórcios podem pedir equivalência ao gestor do MAPA/SC, desde que comprove que tem a mesma eficiência do Ministério</a:t>
            </a:r>
            <a:r>
              <a:rPr lang="pt-BR" sz="3200" dirty="0" smtClean="0"/>
              <a:t> . </a:t>
            </a:r>
          </a:p>
          <a:p>
            <a:pPr marL="514350" indent="-514350"/>
            <a:r>
              <a:rPr lang="pt-BR" b="1" i="1" dirty="0" smtClean="0"/>
              <a:t>Hoje temos 15 estabelecimentos com </a:t>
            </a:r>
            <a:r>
              <a:rPr lang="pt-BR" b="1" i="1" dirty="0" err="1" smtClean="0"/>
              <a:t>Sisbi</a:t>
            </a:r>
            <a:r>
              <a:rPr lang="pt-BR" b="1" i="1" dirty="0" smtClean="0"/>
              <a:t> em SC</a:t>
            </a:r>
            <a:r>
              <a:rPr lang="pt-BR" dirty="0" smtClean="0"/>
              <a:t> </a:t>
            </a:r>
            <a:endParaRPr lang="pt-BR" sz="3200" dirty="0"/>
          </a:p>
        </p:txBody>
      </p:sp>
      <p:sp>
        <p:nvSpPr>
          <p:cNvPr id="3" name="Retângulo 2"/>
          <p:cNvSpPr/>
          <p:nvPr/>
        </p:nvSpPr>
        <p:spPr>
          <a:xfrm>
            <a:off x="467544" y="1628800"/>
            <a:ext cx="8136904" cy="584775"/>
          </a:xfrm>
          <a:prstGeom prst="rect">
            <a:avLst/>
          </a:prstGeom>
        </p:spPr>
        <p:txBody>
          <a:bodyPr wrap="square">
            <a:spAutoFit/>
          </a:bodyPr>
          <a:lstStyle/>
          <a:p>
            <a:r>
              <a:rPr lang="pt-BR" sz="3200" b="1" dirty="0" smtClean="0">
                <a:solidFill>
                  <a:srgbClr val="0033CC"/>
                </a:solidFill>
              </a:rPr>
              <a:t>Tipos de Serviço de Inspeção no Brasil</a:t>
            </a:r>
            <a:endParaRPr lang="pt-BR" sz="3200" dirty="0">
              <a:solidFill>
                <a:srgbClr val="0033CC"/>
              </a:solidFill>
            </a:endParaRPr>
          </a:p>
        </p:txBody>
      </p:sp>
      <p:pic>
        <p:nvPicPr>
          <p:cNvPr id="112642" name="Picture 2" descr="A inspeção e fiscalização é feita em alimentos de origem animal, vegetal e derivados. CLIQUE NA IMAGEM PARA AMPLIÁ-LA "/>
          <p:cNvPicPr>
            <a:picLocks noChangeAspect="1" noChangeArrowheads="1"/>
          </p:cNvPicPr>
          <p:nvPr/>
        </p:nvPicPr>
        <p:blipFill>
          <a:blip r:embed="rId3" cstate="print"/>
          <a:srcRect/>
          <a:stretch>
            <a:fillRect/>
          </a:stretch>
        </p:blipFill>
        <p:spPr bwMode="auto">
          <a:xfrm>
            <a:off x="6804248" y="-315416"/>
            <a:ext cx="2339752" cy="1703417"/>
          </a:xfrm>
          <a:prstGeom prst="rect">
            <a:avLst/>
          </a:prstGeom>
          <a:noFill/>
        </p:spPr>
      </p:pic>
      <p:pic>
        <p:nvPicPr>
          <p:cNvPr id="112644" name="Picture 4" descr="http://2.bp.blogspot.com/_X6Pb8ofbraw/TEnT_Wbp1WI/AAAAAAAAAIo/QGX6Jus7eTE/s1600/logo_sif.jpg"/>
          <p:cNvPicPr>
            <a:picLocks noChangeAspect="1" noChangeArrowheads="1"/>
          </p:cNvPicPr>
          <p:nvPr/>
        </p:nvPicPr>
        <p:blipFill>
          <a:blip r:embed="rId4" cstate="print"/>
          <a:srcRect/>
          <a:stretch>
            <a:fillRect/>
          </a:stretch>
        </p:blipFill>
        <p:spPr bwMode="auto">
          <a:xfrm>
            <a:off x="0" y="0"/>
            <a:ext cx="2555776" cy="1556792"/>
          </a:xfrm>
          <a:prstGeom prst="rect">
            <a:avLst/>
          </a:prstGeom>
          <a:noFill/>
        </p:spPr>
      </p:pic>
      <p:pic>
        <p:nvPicPr>
          <p:cNvPr id="112646" name="Picture 6" descr="http://www.engeplus.com.br/cache/noticia/economia/2013/certificacao-abre-mercado-brasileiro-para-a-avicola-fragnani/certificacao-abre-mercado-brasileiro-para-a-avicola-fragnani-989313.jpg"/>
          <p:cNvPicPr>
            <a:picLocks noChangeAspect="1" noChangeArrowheads="1"/>
          </p:cNvPicPr>
          <p:nvPr/>
        </p:nvPicPr>
        <p:blipFill>
          <a:blip r:embed="rId5" cstate="print"/>
          <a:srcRect/>
          <a:stretch>
            <a:fillRect/>
          </a:stretch>
        </p:blipFill>
        <p:spPr bwMode="auto">
          <a:xfrm>
            <a:off x="2555776" y="0"/>
            <a:ext cx="2376264" cy="1412776"/>
          </a:xfrm>
          <a:prstGeom prst="rect">
            <a:avLst/>
          </a:prstGeom>
          <a:noFill/>
        </p:spPr>
      </p:pic>
      <p:pic>
        <p:nvPicPr>
          <p:cNvPr id="112648" name="Picture 8" descr="http://3.bp.blogspot.com/-iVWzOISBZAU/U-vKdUxVygI/AAAAAAAA8rU/GVgvKmsHVoM/s1600/cidasc.png"/>
          <p:cNvPicPr>
            <a:picLocks noChangeAspect="1" noChangeArrowheads="1"/>
          </p:cNvPicPr>
          <p:nvPr/>
        </p:nvPicPr>
        <p:blipFill>
          <a:blip r:embed="rId6" cstate="print"/>
          <a:srcRect/>
          <a:stretch>
            <a:fillRect/>
          </a:stretch>
        </p:blipFill>
        <p:spPr bwMode="auto">
          <a:xfrm>
            <a:off x="4860032" y="0"/>
            <a:ext cx="1944216" cy="1412775"/>
          </a:xfrm>
          <a:prstGeom prst="rect">
            <a:avLst/>
          </a:prstGeom>
          <a:noFill/>
        </p:spPr>
      </p:pic>
    </p:spTree>
  </p:cSld>
  <p:clrMapOvr>
    <a:masterClrMapping/>
  </p:clrMapOvr>
  <p:transition>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971600" y="1844824"/>
            <a:ext cx="7772400" cy="763796"/>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2800" b="1" i="0" u="none" strike="noStrike" kern="0" cap="none" spc="0" normalizeH="0" baseline="0" noProof="0" smtClean="0">
                <a:ln>
                  <a:noFill/>
                </a:ln>
                <a:solidFill>
                  <a:srgbClr val="339933"/>
                </a:solidFill>
                <a:effectLst/>
                <a:uLnTx/>
                <a:uFillTx/>
                <a:latin typeface="+mj-lt"/>
                <a:ea typeface="+mj-ea"/>
                <a:cs typeface="+mj-cs"/>
              </a:rPr>
              <a:t>Serviço de Inspeção Estadual</a:t>
            </a:r>
          </a:p>
        </p:txBody>
      </p:sp>
      <p:sp>
        <p:nvSpPr>
          <p:cNvPr id="3" name="Subtítulo 2"/>
          <p:cNvSpPr txBox="1">
            <a:spLocks/>
          </p:cNvSpPr>
          <p:nvPr/>
        </p:nvSpPr>
        <p:spPr>
          <a:xfrm>
            <a:off x="827584" y="2420888"/>
            <a:ext cx="7920038" cy="4197151"/>
          </a:xfrm>
          <a:prstGeom prst="rect">
            <a:avLst/>
          </a:prstGeom>
        </p:spPr>
        <p:txBody>
          <a:bodyPr/>
          <a:lstStyle/>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2400" b="1" i="0" u="none" strike="noStrike" kern="0" cap="none" spc="0" normalizeH="0" baseline="0" noProof="0" dirty="0" smtClean="0">
                <a:ln>
                  <a:noFill/>
                </a:ln>
                <a:solidFill>
                  <a:srgbClr val="0070C0"/>
                </a:solidFill>
                <a:effectLst/>
                <a:uLnTx/>
                <a:uFillTx/>
                <a:latin typeface="+mn-lt"/>
                <a:ea typeface="+mn-ea"/>
                <a:cs typeface="+mn-cs"/>
              </a:rPr>
              <a:t>O Estado de Santa Catarina possui 1.062 estabelecimentos de produtos de origem animal registrados no Serviço de Inspeção Estadual – SIE.</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400" b="1" i="0" u="none" strike="noStrike" kern="0" cap="none" spc="0" normalizeH="0" baseline="0" noProof="0" dirty="0" smtClean="0">
              <a:ln>
                <a:noFill/>
              </a:ln>
              <a:solidFill>
                <a:srgbClr val="0070C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2400" b="1" i="0" u="none" strike="noStrike" kern="0" cap="none" spc="0" normalizeH="0" baseline="0" noProof="0" dirty="0" smtClean="0">
                <a:ln>
                  <a:noFill/>
                </a:ln>
                <a:solidFill>
                  <a:srgbClr val="0070C0"/>
                </a:solidFill>
                <a:effectLst/>
                <a:uLnTx/>
                <a:uFillTx/>
                <a:latin typeface="+mn-lt"/>
                <a:ea typeface="+mn-ea"/>
                <a:cs typeface="+mn-cs"/>
              </a:rPr>
              <a:t> Atualmente, existem 815 estabelecimentos ativos.</a:t>
            </a: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0" i="0" u="none" strike="noStrike" kern="0" cap="none" spc="0" normalizeH="0" baseline="0" noProof="0" dirty="0" smtClean="0">
              <a:ln>
                <a:noFill/>
              </a:ln>
              <a:solidFill>
                <a:srgbClr val="FF0000"/>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just"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32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Retângulo 3"/>
          <p:cNvSpPr/>
          <p:nvPr/>
        </p:nvSpPr>
        <p:spPr>
          <a:xfrm>
            <a:off x="1979712" y="260648"/>
            <a:ext cx="6624736" cy="584775"/>
          </a:xfrm>
          <a:prstGeom prst="rect">
            <a:avLst/>
          </a:prstGeom>
        </p:spPr>
        <p:txBody>
          <a:bodyPr wrap="square">
            <a:spAutoFit/>
          </a:bodyPr>
          <a:lstStyle/>
          <a:p>
            <a:r>
              <a:rPr lang="pt-BR" sz="3200" b="1" dirty="0" smtClean="0">
                <a:solidFill>
                  <a:srgbClr val="0033CC"/>
                </a:solidFill>
              </a:rPr>
              <a:t>SIE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3"/>
          <p:cNvSpPr txBox="1">
            <a:spLocks/>
          </p:cNvSpPr>
          <p:nvPr/>
        </p:nvSpPr>
        <p:spPr>
          <a:xfrm>
            <a:off x="571500" y="0"/>
            <a:ext cx="7772400" cy="1268760"/>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2400" b="1" i="0" u="none" strike="noStrike" kern="0" cap="none" spc="0" normalizeH="0" baseline="0" noProof="0" smtClean="0">
                <a:ln>
                  <a:noFill/>
                </a:ln>
                <a:solidFill>
                  <a:schemeClr val="tx2"/>
                </a:solidFill>
                <a:effectLst/>
                <a:uLnTx/>
                <a:uFillTx/>
                <a:latin typeface="+mj-lt"/>
                <a:ea typeface="+mj-ea"/>
                <a:cs typeface="+mj-cs"/>
              </a:rPr>
              <a:t/>
            </a:r>
            <a:br>
              <a:rPr kumimoji="1" lang="pt-BR" sz="2400" b="1" i="0" u="none" strike="noStrike" kern="0" cap="none" spc="0" normalizeH="0" baseline="0" noProof="0" smtClean="0">
                <a:ln>
                  <a:noFill/>
                </a:ln>
                <a:solidFill>
                  <a:schemeClr val="tx2"/>
                </a:solidFill>
                <a:effectLst/>
                <a:uLnTx/>
                <a:uFillTx/>
                <a:latin typeface="+mj-lt"/>
                <a:ea typeface="+mj-ea"/>
                <a:cs typeface="+mj-cs"/>
              </a:rPr>
            </a:br>
            <a:r>
              <a:rPr kumimoji="1" lang="pt-BR" sz="2400" b="1" i="0" u="none" strike="noStrike" kern="0" cap="none" spc="0" normalizeH="0" baseline="0" noProof="0" smtClean="0">
                <a:ln>
                  <a:noFill/>
                </a:ln>
                <a:solidFill>
                  <a:schemeClr val="tx2"/>
                </a:solidFill>
                <a:effectLst/>
                <a:uLnTx/>
                <a:uFillTx/>
                <a:latin typeface="+mj-lt"/>
                <a:ea typeface="+mj-ea"/>
                <a:cs typeface="+mj-cs"/>
              </a:rPr>
              <a:t/>
            </a:r>
            <a:br>
              <a:rPr kumimoji="1" lang="pt-BR" sz="2400" b="1" i="0" u="none" strike="noStrike" kern="0" cap="none" spc="0" normalizeH="0" baseline="0" noProof="0" smtClean="0">
                <a:ln>
                  <a:noFill/>
                </a:ln>
                <a:solidFill>
                  <a:schemeClr val="tx2"/>
                </a:solidFill>
                <a:effectLst/>
                <a:uLnTx/>
                <a:uFillTx/>
                <a:latin typeface="+mj-lt"/>
                <a:ea typeface="+mj-ea"/>
                <a:cs typeface="+mj-cs"/>
              </a:rPr>
            </a:br>
            <a:r>
              <a:rPr kumimoji="1" lang="pt-BR" sz="2400" b="1" i="0" u="none" strike="noStrike" kern="0" cap="none" spc="0" normalizeH="0" baseline="0" noProof="0" smtClean="0">
                <a:ln>
                  <a:noFill/>
                </a:ln>
                <a:solidFill>
                  <a:schemeClr val="tx2"/>
                </a:solidFill>
                <a:effectLst/>
                <a:uLnTx/>
                <a:uFillTx/>
                <a:latin typeface="+mj-lt"/>
                <a:ea typeface="+mj-ea"/>
                <a:cs typeface="+mj-cs"/>
              </a:rPr>
              <a:t/>
            </a:r>
            <a:br>
              <a:rPr kumimoji="1" lang="pt-BR" sz="2400" b="1" i="0" u="none" strike="noStrike" kern="0" cap="none" spc="0" normalizeH="0" baseline="0" noProof="0" smtClean="0">
                <a:ln>
                  <a:noFill/>
                </a:ln>
                <a:solidFill>
                  <a:schemeClr val="tx2"/>
                </a:solidFill>
                <a:effectLst/>
                <a:uLnTx/>
                <a:uFillTx/>
                <a:latin typeface="+mj-lt"/>
                <a:ea typeface="+mj-ea"/>
                <a:cs typeface="+mj-cs"/>
              </a:rPr>
            </a:br>
            <a:r>
              <a:rPr kumimoji="1" lang="pt-BR" sz="2400" b="1" i="0" u="none" strike="noStrike" kern="0" cap="none" spc="0" normalizeH="0" baseline="0" noProof="0" smtClean="0">
                <a:ln>
                  <a:noFill/>
                </a:ln>
                <a:solidFill>
                  <a:schemeClr val="tx2"/>
                </a:solidFill>
                <a:effectLst/>
                <a:uLnTx/>
                <a:uFillTx/>
                <a:latin typeface="+mj-lt"/>
                <a:ea typeface="+mj-ea"/>
                <a:cs typeface="+mj-cs"/>
              </a:rPr>
              <a:t/>
            </a:r>
            <a:br>
              <a:rPr kumimoji="1" lang="pt-BR" sz="2400" b="1" i="0" u="none" strike="noStrike" kern="0" cap="none" spc="0" normalizeH="0" baseline="0" noProof="0" smtClean="0">
                <a:ln>
                  <a:noFill/>
                </a:ln>
                <a:solidFill>
                  <a:schemeClr val="tx2"/>
                </a:solidFill>
                <a:effectLst/>
                <a:uLnTx/>
                <a:uFillTx/>
                <a:latin typeface="+mj-lt"/>
                <a:ea typeface="+mj-ea"/>
                <a:cs typeface="+mj-cs"/>
              </a:rPr>
            </a:br>
            <a:r>
              <a:rPr kumimoji="1" lang="pt-BR" sz="2400" b="1" i="0" u="none" strike="noStrike" kern="0" cap="none" spc="0" normalizeH="0" baseline="0" noProof="0" smtClean="0">
                <a:ln>
                  <a:noFill/>
                </a:ln>
                <a:solidFill>
                  <a:srgbClr val="339933"/>
                </a:solidFill>
                <a:effectLst/>
                <a:uLnTx/>
                <a:uFillTx/>
                <a:latin typeface="+mj-lt"/>
                <a:ea typeface="+mj-ea"/>
                <a:cs typeface="+mj-cs"/>
              </a:rPr>
              <a:t>Lei Estadual nº 8.534 -</a:t>
            </a:r>
            <a:r>
              <a:rPr kumimoji="1" lang="pt-BR" sz="2400" b="0" i="0" u="none" strike="noStrike" kern="0" cap="none" spc="0" normalizeH="0" baseline="0" noProof="0" smtClean="0">
                <a:ln>
                  <a:noFill/>
                </a:ln>
                <a:solidFill>
                  <a:srgbClr val="339933"/>
                </a:solidFill>
                <a:effectLst/>
                <a:uLnTx/>
                <a:uFillTx/>
                <a:latin typeface="+mj-lt"/>
                <a:ea typeface="+mj-ea"/>
                <a:cs typeface="+mj-cs"/>
              </a:rPr>
              <a:t>19/01/1992</a:t>
            </a:r>
            <a:r>
              <a:rPr kumimoji="1" lang="pt-BR" sz="2800" b="0" i="0" u="none" strike="noStrike" kern="0" cap="none" spc="0" normalizeH="0" baseline="0" noProof="0" smtClean="0">
                <a:ln>
                  <a:noFill/>
                </a:ln>
                <a:solidFill>
                  <a:srgbClr val="339933"/>
                </a:solidFill>
                <a:effectLst/>
                <a:uLnTx/>
                <a:uFillTx/>
                <a:latin typeface="+mj-lt"/>
                <a:ea typeface="+mj-ea"/>
                <a:cs typeface="+mj-cs"/>
              </a:rPr>
              <a:t/>
            </a:r>
            <a:br>
              <a:rPr kumimoji="1" lang="pt-BR" sz="2800" b="0" i="0" u="none" strike="noStrike" kern="0" cap="none" spc="0" normalizeH="0" baseline="0" noProof="0" smtClean="0">
                <a:ln>
                  <a:noFill/>
                </a:ln>
                <a:solidFill>
                  <a:srgbClr val="339933"/>
                </a:solidFill>
                <a:effectLst/>
                <a:uLnTx/>
                <a:uFillTx/>
                <a:latin typeface="+mj-lt"/>
                <a:ea typeface="+mj-ea"/>
                <a:cs typeface="+mj-cs"/>
              </a:rPr>
            </a:br>
            <a:endParaRPr kumimoji="1" lang="pt-BR" sz="3200" b="0" i="0" u="sng" strike="noStrike" kern="0" cap="none" spc="0" normalizeH="0" baseline="0" noProof="0" dirty="0" smtClean="0">
              <a:ln>
                <a:noFill/>
              </a:ln>
              <a:solidFill>
                <a:srgbClr val="339933"/>
              </a:solidFill>
              <a:effectLst/>
              <a:uLnTx/>
              <a:uFillTx/>
              <a:latin typeface="+mj-lt"/>
              <a:ea typeface="+mj-ea"/>
              <a:cs typeface="+mj-cs"/>
            </a:endParaRPr>
          </a:p>
        </p:txBody>
      </p:sp>
      <p:sp>
        <p:nvSpPr>
          <p:cNvPr id="3" name="Subtítulo 4"/>
          <p:cNvSpPr txBox="1">
            <a:spLocks/>
          </p:cNvSpPr>
          <p:nvPr/>
        </p:nvSpPr>
        <p:spPr>
          <a:xfrm>
            <a:off x="250825" y="1857375"/>
            <a:ext cx="8353425" cy="3659188"/>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r>
              <a:rPr kumimoji="1" lang="pt-BR" sz="1600" b="0" i="0" u="none" strike="noStrike" kern="0" cap="none" spc="0" normalizeH="0" baseline="0" noProof="0" smtClean="0">
                <a:ln>
                  <a:noFill/>
                </a:ln>
                <a:solidFill>
                  <a:srgbClr val="0033CC"/>
                </a:solidFill>
                <a:effectLst/>
                <a:uLnTx/>
                <a:uFillTx/>
                <a:latin typeface="+mn-lt"/>
                <a:ea typeface="+mn-ea"/>
                <a:cs typeface="+mn-cs"/>
              </a:rPr>
              <a:t> Dispõe sobre a obrigatoriedade de prévia fiscalização dos produtos de origem animal e cria o sistema estadual de inspeção sanitária de produtos de origem animal no Estado de Santa Catarina</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2400" b="1" i="0" u="none" strike="noStrike" kern="0" cap="none" spc="0" normalizeH="0" baseline="0" noProof="0" smtClean="0">
                <a:ln>
                  <a:noFill/>
                </a:ln>
                <a:solidFill>
                  <a:srgbClr val="339933"/>
                </a:solidFill>
                <a:effectLst/>
                <a:uLnTx/>
                <a:uFillTx/>
                <a:latin typeface="+mn-lt"/>
                <a:ea typeface="+mn-ea"/>
                <a:cs typeface="+mn-cs"/>
              </a:rPr>
              <a:t>Decreto Estadual nº 3.748 -12/07/1993</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r>
              <a:rPr kumimoji="1" lang="pt-BR" sz="1600" b="0" i="0" u="none" strike="noStrike" kern="0" cap="none" spc="0" normalizeH="0" baseline="0" noProof="0" smtClean="0">
                <a:ln>
                  <a:noFill/>
                </a:ln>
                <a:solidFill>
                  <a:srgbClr val="0033CC"/>
                </a:solidFill>
                <a:effectLst/>
                <a:uLnTx/>
                <a:uFillTx/>
                <a:latin typeface="+mn-lt"/>
                <a:ea typeface="+mn-ea"/>
                <a:cs typeface="+mn-cs"/>
              </a:rPr>
              <a:t> Regulamenta a Lei Estadual nº 8.534 e aprova o Regulamento da Inspeção Industrial e Sanitária de Produtos de Origem Animal no Estado de Santa Catarina</a:t>
            </a:r>
            <a:endParaRPr kumimoji="1" lang="pt-BR" sz="1600" b="0" i="0" u="none" strike="noStrike" kern="0" cap="none" spc="0" normalizeH="0" baseline="0" noProof="0" dirty="0" smtClean="0">
              <a:ln>
                <a:noFill/>
              </a:ln>
              <a:solidFill>
                <a:srgbClr val="0033CC"/>
              </a:solidFill>
              <a:effectLst/>
              <a:uLnTx/>
              <a:uFillTx/>
              <a:latin typeface="+mn-lt"/>
              <a:ea typeface="+mn-ea"/>
              <a:cs typeface="+mn-cs"/>
            </a:endParaRPr>
          </a:p>
        </p:txBody>
      </p:sp>
      <p:sp>
        <p:nvSpPr>
          <p:cNvPr id="4" name="Retângulo 3"/>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EVOLUÇÃO DA LEGISLAÇÃO DA INSPEÇÃO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3"/>
          <p:cNvSpPr txBox="1">
            <a:spLocks/>
          </p:cNvSpPr>
          <p:nvPr/>
        </p:nvSpPr>
        <p:spPr>
          <a:xfrm>
            <a:off x="899220" y="1341437"/>
            <a:ext cx="7772400" cy="1008063"/>
          </a:xfrm>
          <a:prstGeom prst="rect">
            <a:avLst/>
          </a:prstGeom>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pt-BR" sz="2800" b="0" i="0" u="none" strike="noStrike" kern="0" cap="none" spc="0" normalizeH="0" baseline="0" noProof="0" smtClean="0">
                <a:ln>
                  <a:noFill/>
                </a:ln>
                <a:solidFill>
                  <a:srgbClr val="339933"/>
                </a:solidFill>
                <a:effectLst/>
                <a:uLnTx/>
                <a:uFillTx/>
                <a:latin typeface="+mj-lt"/>
                <a:ea typeface="+mj-ea"/>
                <a:cs typeface="+mj-cs"/>
              </a:rPr>
              <a:t>Decreto Estadual nº 3.748 -12/07/1993</a:t>
            </a:r>
            <a:r>
              <a:rPr kumimoji="1" lang="pt-BR" sz="2800" b="0" i="0" u="none" strike="noStrike" kern="0" cap="none" spc="0" normalizeH="0" baseline="0" noProof="0" smtClean="0">
                <a:ln>
                  <a:noFill/>
                </a:ln>
                <a:solidFill>
                  <a:schemeClr val="tx2"/>
                </a:solidFill>
                <a:effectLst/>
                <a:uLnTx/>
                <a:uFillTx/>
                <a:latin typeface="+mj-lt"/>
                <a:ea typeface="+mj-ea"/>
                <a:cs typeface="+mj-cs"/>
              </a:rPr>
              <a:t/>
            </a:r>
            <a:br>
              <a:rPr kumimoji="1" lang="pt-BR" sz="2800" b="0" i="0" u="none" strike="noStrike" kern="0" cap="none" spc="0" normalizeH="0" baseline="0" noProof="0" smtClean="0">
                <a:ln>
                  <a:noFill/>
                </a:ln>
                <a:solidFill>
                  <a:schemeClr val="tx2"/>
                </a:solidFill>
                <a:effectLst/>
                <a:uLnTx/>
                <a:uFillTx/>
                <a:latin typeface="+mj-lt"/>
                <a:ea typeface="+mj-ea"/>
                <a:cs typeface="+mj-cs"/>
              </a:rPr>
            </a:br>
            <a:endParaRPr kumimoji="1" lang="pt-BR" sz="3200" b="0" i="0" u="sng" strike="noStrike" kern="0" cap="none" spc="0" normalizeH="0" baseline="0" noProof="0" dirty="0" smtClean="0">
              <a:ln>
                <a:noFill/>
              </a:ln>
              <a:solidFill>
                <a:schemeClr val="tx2"/>
              </a:solidFill>
              <a:effectLst/>
              <a:uLnTx/>
              <a:uFillTx/>
              <a:latin typeface="+mj-lt"/>
              <a:ea typeface="+mj-ea"/>
              <a:cs typeface="+mj-cs"/>
            </a:endParaRPr>
          </a:p>
        </p:txBody>
      </p:sp>
      <p:sp>
        <p:nvSpPr>
          <p:cNvPr id="3" name="Subtítulo 4"/>
          <p:cNvSpPr txBox="1">
            <a:spLocks/>
          </p:cNvSpPr>
          <p:nvPr/>
        </p:nvSpPr>
        <p:spPr>
          <a:xfrm>
            <a:off x="251520" y="2178050"/>
            <a:ext cx="8353425" cy="4679950"/>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r>
              <a:rPr kumimoji="1" lang="pt-BR" sz="1600" b="0" i="0" u="none" strike="noStrike" kern="0" cap="none" spc="0" normalizeH="0" baseline="0" noProof="0" smtClean="0">
                <a:ln>
                  <a:noFill/>
                </a:ln>
                <a:solidFill>
                  <a:schemeClr val="tx1"/>
                </a:solidFill>
                <a:effectLst/>
                <a:uLnTx/>
                <a:uFillTx/>
                <a:latin typeface="+mn-lt"/>
                <a:ea typeface="+mn-ea"/>
                <a:cs typeface="+mn-cs"/>
              </a:rPr>
              <a:t> Aprova o Regulamento da Inspeção Industrial e Sanitária de Produtos de Origem Animal no Estado de Santa Catarina</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Tx/>
              <a:buChar char="-"/>
              <a:tabLst/>
              <a:defRPr/>
            </a:pPr>
            <a:endParaRPr kumimoji="1" lang="pt-BR" sz="16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0" i="0" u="none" strike="noStrike" kern="0" cap="none" spc="0" normalizeH="0" baseline="0" noProof="0" smtClean="0">
                <a:ln>
                  <a:noFill/>
                </a:ln>
                <a:solidFill>
                  <a:schemeClr val="tx1"/>
                </a:solidFill>
                <a:effectLst/>
                <a:uLnTx/>
                <a:uFillTx/>
                <a:latin typeface="+mn-lt"/>
                <a:ea typeface="+mn-ea"/>
                <a:cs typeface="+mn-cs"/>
              </a:rPr>
              <a:t>Regulamento:</a:t>
            </a: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endParaRPr kumimoji="1" lang="pt-BR" sz="1600" b="0" i="0" u="none" strike="noStrike" kern="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70000"/>
              <a:buFont typeface="Monotype Sorts"/>
              <a:buChar char="l"/>
              <a:tabLst/>
              <a:defRPr/>
            </a:pPr>
            <a:r>
              <a:rPr kumimoji="1" lang="pt-BR" sz="1600" b="1" i="0" u="none" strike="noStrike" kern="0" cap="none" spc="0" normalizeH="0" baseline="0" noProof="0" smtClean="0">
                <a:ln>
                  <a:noFill/>
                </a:ln>
                <a:solidFill>
                  <a:srgbClr val="0070C0"/>
                </a:solidFill>
                <a:effectLst/>
                <a:uLnTx/>
                <a:uFillTx/>
                <a:latin typeface="+mn-lt"/>
                <a:ea typeface="+mn-ea"/>
                <a:cs typeface="+mn-cs"/>
              </a:rPr>
              <a:t>Art. 6º. Entende-se por estabelecimento de produtos de origem animal qualquer instalação ou local onde sejam abatidos ou industrializados animais produtores de carnes, bem como onde sejam recebidos, manipulados, elaborados, transformados, preparados, conservados, armazenados, depositados, acondicionados, embalados e rotulados com finalidade industrial ou comercial, a carne e seus derivados, leite e derivados, o ovo e seus derivados, o mel e a cêra de abelhas e seus derivados e os produtos utilizados na sua industrialização. </a:t>
            </a:r>
            <a:endParaRPr kumimoji="1" lang="pt-BR" sz="1600" b="1" i="0" u="none" strike="noStrike" kern="0" cap="none" spc="0" normalizeH="0" baseline="0" noProof="0" dirty="0" smtClean="0">
              <a:ln>
                <a:noFill/>
              </a:ln>
              <a:solidFill>
                <a:srgbClr val="0070C0"/>
              </a:solidFill>
              <a:effectLst/>
              <a:uLnTx/>
              <a:uFillTx/>
              <a:latin typeface="+mn-lt"/>
              <a:ea typeface="+mn-ea"/>
              <a:cs typeface="+mn-cs"/>
            </a:endParaRPr>
          </a:p>
        </p:txBody>
      </p:sp>
      <p:sp>
        <p:nvSpPr>
          <p:cNvPr id="4" name="Retângulo 3"/>
          <p:cNvSpPr/>
          <p:nvPr/>
        </p:nvSpPr>
        <p:spPr>
          <a:xfrm>
            <a:off x="1979712" y="96872"/>
            <a:ext cx="6624736" cy="1077218"/>
          </a:xfrm>
          <a:prstGeom prst="rect">
            <a:avLst/>
          </a:prstGeom>
        </p:spPr>
        <p:txBody>
          <a:bodyPr wrap="square">
            <a:spAutoFit/>
          </a:bodyPr>
          <a:lstStyle/>
          <a:p>
            <a:r>
              <a:rPr lang="pt-BR" sz="3200" b="1" dirty="0" smtClean="0">
                <a:solidFill>
                  <a:srgbClr val="0033CC"/>
                </a:solidFill>
              </a:rPr>
              <a:t>DESTAQUES DA LEGISLAÇÃO DA INSPEÇÃO DE POA EM SC</a:t>
            </a:r>
            <a:endParaRPr lang="pt-BR" sz="3200" dirty="0">
              <a:solidFill>
                <a:srgbClr val="0033CC"/>
              </a:solidFill>
            </a:endParaRPr>
          </a:p>
        </p:txBody>
      </p:sp>
    </p:spTree>
  </p:cSld>
  <p:clrMapOvr>
    <a:masterClrMapping/>
  </p:clrMapOvr>
  <p:transition>
    <p:strips dir="rd"/>
  </p:transition>
  <p:timing>
    <p:tnLst>
      <p:par>
        <p:cTn id="1" dur="indefinite" restart="never" nodeType="tmRoot"/>
      </p:par>
    </p:tnLst>
  </p:timing>
</p:sld>
</file>

<file path=ppt/theme/theme1.xml><?xml version="1.0" encoding="utf-8"?>
<a:theme xmlns:a="http://schemas.openxmlformats.org/drawingml/2006/main" name="Modelo Gov_SC_Epagri">
  <a:themeElements>
    <a:clrScheme name="Modelo Gov_SC_Epagri 8">
      <a:dk1>
        <a:srgbClr val="000000"/>
      </a:dk1>
      <a:lt1>
        <a:srgbClr val="FFFFFF"/>
      </a:lt1>
      <a:dk2>
        <a:srgbClr val="FFFFFF"/>
      </a:dk2>
      <a:lt2>
        <a:srgbClr val="FF9900"/>
      </a:lt2>
      <a:accent1>
        <a:srgbClr val="FF0000"/>
      </a:accent1>
      <a:accent2>
        <a:srgbClr val="800080"/>
      </a:accent2>
      <a:accent3>
        <a:srgbClr val="FFFFFF"/>
      </a:accent3>
      <a:accent4>
        <a:srgbClr val="000000"/>
      </a:accent4>
      <a:accent5>
        <a:srgbClr val="FFAAAA"/>
      </a:accent5>
      <a:accent6>
        <a:srgbClr val="730073"/>
      </a:accent6>
      <a:hlink>
        <a:srgbClr val="A50021"/>
      </a:hlink>
      <a:folHlink>
        <a:srgbClr val="996600"/>
      </a:folHlink>
    </a:clrScheme>
    <a:fontScheme name="Modelo Gov_SC_Epagri">
      <a:majorFont>
        <a:latin typeface="Arial Black"/>
        <a:ea typeface=""/>
        <a:cs typeface=""/>
      </a:majorFont>
      <a:minorFont>
        <a:latin typeface="Arial Black"/>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10800" rIns="91440" bIns="1080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pt-BR" sz="24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10800" rIns="91440" bIns="1080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pt-BR" sz="24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Modelo Gov_SC_Epagri 1">
        <a:dk1>
          <a:srgbClr val="000000"/>
        </a:dk1>
        <a:lt1>
          <a:srgbClr val="FFFFFF"/>
        </a:lt1>
        <a:dk2>
          <a:srgbClr val="000000"/>
        </a:dk2>
        <a:lt2>
          <a:srgbClr val="FFFFFF"/>
        </a:lt2>
        <a:accent1>
          <a:srgbClr val="CC3399"/>
        </a:accent1>
        <a:accent2>
          <a:srgbClr val="000066"/>
        </a:accent2>
        <a:accent3>
          <a:srgbClr val="FFFFFF"/>
        </a:accent3>
        <a:accent4>
          <a:srgbClr val="000000"/>
        </a:accent4>
        <a:accent5>
          <a:srgbClr val="E2ADCA"/>
        </a:accent5>
        <a:accent6>
          <a:srgbClr val="00005C"/>
        </a:accent6>
        <a:hlink>
          <a:srgbClr val="CC66FF"/>
        </a:hlink>
        <a:folHlink>
          <a:srgbClr val="660033"/>
        </a:folHlink>
      </a:clrScheme>
      <a:clrMap bg1="lt1" tx1="dk1" bg2="lt2" tx2="dk2" accent1="accent1" accent2="accent2" accent3="accent3" accent4="accent4" accent5="accent5" accent6="accent6" hlink="hlink" folHlink="folHlink"/>
    </a:extraClrScheme>
    <a:extraClrScheme>
      <a:clrScheme name="Modelo Gov_SC_Epagri 2">
        <a:dk1>
          <a:srgbClr val="000000"/>
        </a:dk1>
        <a:lt1>
          <a:srgbClr val="FFFFFF"/>
        </a:lt1>
        <a:dk2>
          <a:srgbClr val="F8F8F8"/>
        </a:dk2>
        <a:lt2>
          <a:srgbClr val="336699"/>
        </a:lt2>
        <a:accent1>
          <a:srgbClr val="0099FF"/>
        </a:accent1>
        <a:accent2>
          <a:srgbClr val="33CCCC"/>
        </a:accent2>
        <a:accent3>
          <a:srgbClr val="FFFFFF"/>
        </a:accent3>
        <a:accent4>
          <a:srgbClr val="000000"/>
        </a:accent4>
        <a:accent5>
          <a:srgbClr val="AACAFF"/>
        </a:accent5>
        <a:accent6>
          <a:srgbClr val="2DB9B9"/>
        </a:accent6>
        <a:hlink>
          <a:srgbClr val="CC00CC"/>
        </a:hlink>
        <a:folHlink>
          <a:srgbClr val="333399"/>
        </a:folHlink>
      </a:clrScheme>
      <a:clrMap bg1="lt1" tx1="dk1" bg2="lt2" tx2="dk2" accent1="accent1" accent2="accent2" accent3="accent3" accent4="accent4" accent5="accent5" accent6="accent6" hlink="hlink" folHlink="folHlink"/>
    </a:extraClrScheme>
    <a:extraClrScheme>
      <a:clrScheme name="Modelo Gov_SC_Epagri 3">
        <a:dk1>
          <a:srgbClr val="000000"/>
        </a:dk1>
        <a:lt1>
          <a:srgbClr val="FFFFFF"/>
        </a:lt1>
        <a:dk2>
          <a:srgbClr val="000000"/>
        </a:dk2>
        <a:lt2>
          <a:srgbClr val="FFFFFF"/>
        </a:lt2>
        <a:accent1>
          <a:srgbClr val="FF0000"/>
        </a:accent1>
        <a:accent2>
          <a:srgbClr val="008000"/>
        </a:accent2>
        <a:accent3>
          <a:srgbClr val="FFFFFF"/>
        </a:accent3>
        <a:accent4>
          <a:srgbClr val="000000"/>
        </a:accent4>
        <a:accent5>
          <a:srgbClr val="FFAAAA"/>
        </a:accent5>
        <a:accent6>
          <a:srgbClr val="007300"/>
        </a:accent6>
        <a:hlink>
          <a:srgbClr val="FFFFFF"/>
        </a:hlink>
        <a:folHlink>
          <a:srgbClr val="003300"/>
        </a:folHlink>
      </a:clrScheme>
      <a:clrMap bg1="lt1" tx1="dk1" bg2="lt2" tx2="dk2" accent1="accent1" accent2="accent2" accent3="accent3" accent4="accent4" accent5="accent5" accent6="accent6" hlink="hlink" folHlink="folHlink"/>
    </a:extraClrScheme>
    <a:extraClrScheme>
      <a:clrScheme name="Modelo Gov_SC_Epagri 4">
        <a:dk1>
          <a:srgbClr val="000000"/>
        </a:dk1>
        <a:lt1>
          <a:srgbClr val="FFFFCC"/>
        </a:lt1>
        <a:dk2>
          <a:srgbClr val="FFFFFF"/>
        </a:dk2>
        <a:lt2>
          <a:srgbClr val="C58051"/>
        </a:lt2>
        <a:accent1>
          <a:srgbClr val="99CC00"/>
        </a:accent1>
        <a:accent2>
          <a:srgbClr val="800000"/>
        </a:accent2>
        <a:accent3>
          <a:srgbClr val="FFFFE2"/>
        </a:accent3>
        <a:accent4>
          <a:srgbClr val="000000"/>
        </a:accent4>
        <a:accent5>
          <a:srgbClr val="CAE2AA"/>
        </a:accent5>
        <a:accent6>
          <a:srgbClr val="730000"/>
        </a:accent6>
        <a:hlink>
          <a:srgbClr val="FF0000"/>
        </a:hlink>
        <a:folHlink>
          <a:srgbClr val="CC9900"/>
        </a:folHlink>
      </a:clrScheme>
      <a:clrMap bg1="lt1" tx1="dk1" bg2="lt2" tx2="dk2" accent1="accent1" accent2="accent2" accent3="accent3" accent4="accent4" accent5="accent5" accent6="accent6" hlink="hlink" folHlink="folHlink"/>
    </a:extraClrScheme>
    <a:extraClrScheme>
      <a:clrScheme name="Modelo Gov_SC_Epagri 5">
        <a:dk1>
          <a:srgbClr val="000000"/>
        </a:dk1>
        <a:lt1>
          <a:srgbClr val="FFFFFF"/>
        </a:lt1>
        <a:dk2>
          <a:srgbClr val="000066"/>
        </a:dk2>
        <a:lt2>
          <a:srgbClr val="FFFFFF"/>
        </a:lt2>
        <a:accent1>
          <a:srgbClr val="F8F8F8"/>
        </a:accent1>
        <a:accent2>
          <a:srgbClr val="0066FF"/>
        </a:accent2>
        <a:accent3>
          <a:srgbClr val="FFFFFF"/>
        </a:accent3>
        <a:accent4>
          <a:srgbClr val="000000"/>
        </a:accent4>
        <a:accent5>
          <a:srgbClr val="FBFBFB"/>
        </a:accent5>
        <a:accent6>
          <a:srgbClr val="005CE7"/>
        </a:accent6>
        <a:hlink>
          <a:srgbClr val="FF0033"/>
        </a:hlink>
        <a:folHlink>
          <a:srgbClr val="000066"/>
        </a:folHlink>
      </a:clrScheme>
      <a:clrMap bg1="lt1" tx1="dk1" bg2="lt2" tx2="dk2" accent1="accent1" accent2="accent2" accent3="accent3" accent4="accent4" accent5="accent5" accent6="accent6" hlink="hlink" folHlink="folHlink"/>
    </a:extraClrScheme>
    <a:extraClrScheme>
      <a:clrScheme name="Modelo Gov_SC_Epagri 6">
        <a:dk1>
          <a:srgbClr val="0000CC"/>
        </a:dk1>
        <a:lt1>
          <a:srgbClr val="FFFFFF"/>
        </a:lt1>
        <a:dk2>
          <a:srgbClr val="000000"/>
        </a:dk2>
        <a:lt2>
          <a:srgbClr val="FFFFFF"/>
        </a:lt2>
        <a:accent1>
          <a:srgbClr val="3366FF"/>
        </a:accent1>
        <a:accent2>
          <a:srgbClr val="000066"/>
        </a:accent2>
        <a:accent3>
          <a:srgbClr val="AAAAAA"/>
        </a:accent3>
        <a:accent4>
          <a:srgbClr val="DADADA"/>
        </a:accent4>
        <a:accent5>
          <a:srgbClr val="ADB8FF"/>
        </a:accent5>
        <a:accent6>
          <a:srgbClr val="00005C"/>
        </a:accent6>
        <a:hlink>
          <a:srgbClr val="333399"/>
        </a:hlink>
        <a:folHlink>
          <a:srgbClr val="99CCFF"/>
        </a:folHlink>
      </a:clrScheme>
      <a:clrMap bg1="dk2" tx1="lt1" bg2="dk1" tx2="lt2" accent1="accent1" accent2="accent2" accent3="accent3" accent4="accent4" accent5="accent5" accent6="accent6" hlink="hlink" folHlink="folHlink"/>
    </a:extraClrScheme>
    <a:extraClrScheme>
      <a:clrScheme name="Modelo Gov_SC_Epagri 7">
        <a:dk1>
          <a:srgbClr val="000000"/>
        </a:dk1>
        <a:lt1>
          <a:srgbClr val="FF9900"/>
        </a:lt1>
        <a:dk2>
          <a:srgbClr val="FFFFFF"/>
        </a:dk2>
        <a:lt2>
          <a:srgbClr val="000000"/>
        </a:lt2>
        <a:accent1>
          <a:srgbClr val="FF0000"/>
        </a:accent1>
        <a:accent2>
          <a:srgbClr val="800080"/>
        </a:accent2>
        <a:accent3>
          <a:srgbClr val="FFCAAA"/>
        </a:accent3>
        <a:accent4>
          <a:srgbClr val="000000"/>
        </a:accent4>
        <a:accent5>
          <a:srgbClr val="FFAAAA"/>
        </a:accent5>
        <a:accent6>
          <a:srgbClr val="730073"/>
        </a:accent6>
        <a:hlink>
          <a:srgbClr val="A50021"/>
        </a:hlink>
        <a:folHlink>
          <a:srgbClr val="996600"/>
        </a:folHlink>
      </a:clrScheme>
      <a:clrMap bg1="lt1" tx1="dk1" bg2="lt2" tx2="dk2" accent1="accent1" accent2="accent2" accent3="accent3" accent4="accent4" accent5="accent5" accent6="accent6" hlink="hlink" folHlink="folHlink"/>
    </a:extraClrScheme>
    <a:extraClrScheme>
      <a:clrScheme name="Modelo Gov_SC_Epagri 8">
        <a:dk1>
          <a:srgbClr val="000000"/>
        </a:dk1>
        <a:lt1>
          <a:srgbClr val="FFFFFF"/>
        </a:lt1>
        <a:dk2>
          <a:srgbClr val="FFFFFF"/>
        </a:dk2>
        <a:lt2>
          <a:srgbClr val="FF9900"/>
        </a:lt2>
        <a:accent1>
          <a:srgbClr val="FF0000"/>
        </a:accent1>
        <a:accent2>
          <a:srgbClr val="800080"/>
        </a:accent2>
        <a:accent3>
          <a:srgbClr val="FFFFFF"/>
        </a:accent3>
        <a:accent4>
          <a:srgbClr val="000000"/>
        </a:accent4>
        <a:accent5>
          <a:srgbClr val="FFAAAA"/>
        </a:accent5>
        <a:accent6>
          <a:srgbClr val="730073"/>
        </a:accent6>
        <a:hlink>
          <a:srgbClr val="A50021"/>
        </a:hlink>
        <a:folHlink>
          <a:srgbClr val="99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ersonalizar design">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Settings\Airton Spies\Application Data\Microsoft\Templates\Modelo Gov_SC_Epagri.pot</Template>
  <TotalTime>7520</TotalTime>
  <Words>2476</Words>
  <Application>Microsoft Office PowerPoint</Application>
  <PresentationFormat>Apresentação na tela (4:3)</PresentationFormat>
  <Paragraphs>276</Paragraphs>
  <Slides>24</Slides>
  <Notes>24</Notes>
  <HiddenSlides>0</HiddenSlides>
  <MMClips>0</MMClips>
  <ScaleCrop>false</ScaleCrop>
  <HeadingPairs>
    <vt:vector size="4" baseType="variant">
      <vt:variant>
        <vt:lpstr>Tema</vt:lpstr>
      </vt:variant>
      <vt:variant>
        <vt:i4>2</vt:i4>
      </vt:variant>
      <vt:variant>
        <vt:lpstr>Títulos de slides</vt:lpstr>
      </vt:variant>
      <vt:variant>
        <vt:i4>24</vt:i4>
      </vt:variant>
    </vt:vector>
  </HeadingPairs>
  <TitlesOfParts>
    <vt:vector size="26" baseType="lpstr">
      <vt:lpstr>Modelo Gov_SC_Epagri</vt:lpstr>
      <vt:lpstr>Personalizar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NRSM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Palestra Perpectivas e desafios para a Agric. Familiar</dc:title>
  <dc:creator>Airton Spies</dc:creator>
  <cp:lastModifiedBy>SPIES</cp:lastModifiedBy>
  <cp:revision>1002</cp:revision>
  <dcterms:created xsi:type="dcterms:W3CDTF">2009-02-26T10:49:00Z</dcterms:created>
  <dcterms:modified xsi:type="dcterms:W3CDTF">2015-09-04T11:41:57Z</dcterms:modified>
</cp:coreProperties>
</file>