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 id="2147483676" r:id="rId2"/>
  </p:sldMasterIdLst>
  <p:notesMasterIdLst>
    <p:notesMasterId r:id="rId27"/>
  </p:notesMasterIdLst>
  <p:handoutMasterIdLst>
    <p:handoutMasterId r:id="rId28"/>
  </p:handoutMasterIdLst>
  <p:sldIdLst>
    <p:sldId id="858" r:id="rId3"/>
    <p:sldId id="793" r:id="rId4"/>
    <p:sldId id="890" r:id="rId5"/>
    <p:sldId id="891" r:id="rId6"/>
    <p:sldId id="892" r:id="rId7"/>
    <p:sldId id="883" r:id="rId8"/>
    <p:sldId id="882" r:id="rId9"/>
    <p:sldId id="869" r:id="rId10"/>
    <p:sldId id="870" r:id="rId11"/>
    <p:sldId id="871" r:id="rId12"/>
    <p:sldId id="872" r:id="rId13"/>
    <p:sldId id="873" r:id="rId14"/>
    <p:sldId id="874" r:id="rId15"/>
    <p:sldId id="875" r:id="rId16"/>
    <p:sldId id="877" r:id="rId17"/>
    <p:sldId id="878" r:id="rId18"/>
    <p:sldId id="879" r:id="rId19"/>
    <p:sldId id="880" r:id="rId20"/>
    <p:sldId id="881" r:id="rId21"/>
    <p:sldId id="889" r:id="rId22"/>
    <p:sldId id="886" r:id="rId23"/>
    <p:sldId id="887" r:id="rId24"/>
    <p:sldId id="888" r:id="rId25"/>
    <p:sldId id="868" r:id="rId26"/>
  </p:sldIdLst>
  <p:sldSz cx="9144000" cy="6858000" type="screen4x3"/>
  <p:notesSz cx="6831013" cy="10048875"/>
  <p:defaultTextStyle>
    <a:defPPr>
      <a:defRPr lang="pt-BR"/>
    </a:defPPr>
    <a:lvl1pPr algn="l" rtl="0" fontAlgn="base">
      <a:spcBef>
        <a:spcPct val="0"/>
      </a:spcBef>
      <a:spcAft>
        <a:spcPct val="0"/>
      </a:spcAft>
      <a:defRPr sz="2400" kern="1200">
        <a:solidFill>
          <a:schemeClr val="tx1"/>
        </a:solidFill>
        <a:latin typeface="Arial" pitchFamily="34" charset="0"/>
        <a:ea typeface="+mn-ea"/>
        <a:cs typeface="Arial" pitchFamily="34" charset="0"/>
      </a:defRPr>
    </a:lvl1pPr>
    <a:lvl2pPr marL="457200" algn="l" rtl="0" fontAlgn="base">
      <a:spcBef>
        <a:spcPct val="0"/>
      </a:spcBef>
      <a:spcAft>
        <a:spcPct val="0"/>
      </a:spcAft>
      <a:defRPr sz="2400" kern="1200">
        <a:solidFill>
          <a:schemeClr val="tx1"/>
        </a:solidFill>
        <a:latin typeface="Arial" pitchFamily="34" charset="0"/>
        <a:ea typeface="+mn-ea"/>
        <a:cs typeface="Arial" pitchFamily="34" charset="0"/>
      </a:defRPr>
    </a:lvl2pPr>
    <a:lvl3pPr marL="914400" algn="l" rtl="0" fontAlgn="base">
      <a:spcBef>
        <a:spcPct val="0"/>
      </a:spcBef>
      <a:spcAft>
        <a:spcPct val="0"/>
      </a:spcAft>
      <a:defRPr sz="2400"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sz="2400"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sz="2400" kern="1200">
        <a:solidFill>
          <a:schemeClr val="tx1"/>
        </a:solidFill>
        <a:latin typeface="Arial" pitchFamily="34" charset="0"/>
        <a:ea typeface="+mn-ea"/>
        <a:cs typeface="Arial" pitchFamily="34" charset="0"/>
      </a:defRPr>
    </a:lvl5pPr>
    <a:lvl6pPr marL="2286000" algn="l" defTabSz="914400" rtl="0" eaLnBrk="1" latinLnBrk="0" hangingPunct="1">
      <a:defRPr sz="2400" kern="1200">
        <a:solidFill>
          <a:schemeClr val="tx1"/>
        </a:solidFill>
        <a:latin typeface="Arial" pitchFamily="34" charset="0"/>
        <a:ea typeface="+mn-ea"/>
        <a:cs typeface="Arial" pitchFamily="34" charset="0"/>
      </a:defRPr>
    </a:lvl6pPr>
    <a:lvl7pPr marL="2743200" algn="l" defTabSz="914400" rtl="0" eaLnBrk="1" latinLnBrk="0" hangingPunct="1">
      <a:defRPr sz="2400" kern="1200">
        <a:solidFill>
          <a:schemeClr val="tx1"/>
        </a:solidFill>
        <a:latin typeface="Arial" pitchFamily="34" charset="0"/>
        <a:ea typeface="+mn-ea"/>
        <a:cs typeface="Arial" pitchFamily="34" charset="0"/>
      </a:defRPr>
    </a:lvl7pPr>
    <a:lvl8pPr marL="3200400" algn="l" defTabSz="914400" rtl="0" eaLnBrk="1" latinLnBrk="0" hangingPunct="1">
      <a:defRPr sz="2400" kern="1200">
        <a:solidFill>
          <a:schemeClr val="tx1"/>
        </a:solidFill>
        <a:latin typeface="Arial" pitchFamily="34" charset="0"/>
        <a:ea typeface="+mn-ea"/>
        <a:cs typeface="Arial" pitchFamily="34" charset="0"/>
      </a:defRPr>
    </a:lvl8pPr>
    <a:lvl9pPr marL="3657600" algn="l" defTabSz="914400" rtl="0" eaLnBrk="1" latinLnBrk="0" hangingPunct="1">
      <a:defRPr sz="2400"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showPr>
  <p:clrMru>
    <a:srgbClr val="0033CC"/>
    <a:srgbClr val="003399"/>
    <a:srgbClr val="FFFF99"/>
    <a:srgbClr val="33CCFF"/>
    <a:srgbClr val="FFFFCC"/>
    <a:srgbClr val="000099"/>
    <a:srgbClr val="009900"/>
    <a:srgbClr val="3366CC"/>
  </p:clrMru>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é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Estilo Médio 2 - Ênfas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588" autoAdjust="0"/>
    <p:restoredTop sz="94265" autoAdjust="0"/>
  </p:normalViewPr>
  <p:slideViewPr>
    <p:cSldViewPr>
      <p:cViewPr>
        <p:scale>
          <a:sx n="70" d="100"/>
          <a:sy n="70" d="100"/>
        </p:scale>
        <p:origin x="-2022" y="-168"/>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50" d="100"/>
          <a:sy n="50" d="100"/>
        </p:scale>
        <p:origin x="-2976" y="-108"/>
      </p:cViewPr>
      <p:guideLst>
        <p:guide orient="horz" pos="3165"/>
        <p:guide pos="2151"/>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viewProps" Target="viewProps.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8114" name="Rectangle 2"/>
          <p:cNvSpPr>
            <a:spLocks noGrp="1" noChangeArrowheads="1"/>
          </p:cNvSpPr>
          <p:nvPr>
            <p:ph type="hdr" sz="quarter"/>
          </p:nvPr>
        </p:nvSpPr>
        <p:spPr bwMode="auto">
          <a:xfrm>
            <a:off x="0" y="0"/>
            <a:ext cx="2960688" cy="5032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spcBef>
                <a:spcPct val="0"/>
              </a:spcBef>
              <a:defRPr sz="1200" i="1" u="sng">
                <a:solidFill>
                  <a:schemeClr val="bg1"/>
                </a:solidFill>
                <a:effectLst/>
                <a:latin typeface="Verdana" pitchFamily="34" charset="0"/>
                <a:cs typeface="+mn-cs"/>
              </a:defRPr>
            </a:lvl1pPr>
          </a:lstStyle>
          <a:p>
            <a:pPr>
              <a:defRPr/>
            </a:pPr>
            <a:endParaRPr lang="pt-BR"/>
          </a:p>
        </p:txBody>
      </p:sp>
      <p:sp>
        <p:nvSpPr>
          <p:cNvPr id="218115" name="Rectangle 3"/>
          <p:cNvSpPr>
            <a:spLocks noGrp="1" noChangeArrowheads="1"/>
          </p:cNvSpPr>
          <p:nvPr>
            <p:ph type="dt" sz="quarter" idx="1"/>
          </p:nvPr>
        </p:nvSpPr>
        <p:spPr bwMode="auto">
          <a:xfrm>
            <a:off x="3870325" y="0"/>
            <a:ext cx="2960688" cy="5032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spcBef>
                <a:spcPct val="0"/>
              </a:spcBef>
              <a:defRPr sz="1200" i="1" u="sng">
                <a:solidFill>
                  <a:schemeClr val="bg1"/>
                </a:solidFill>
                <a:effectLst/>
                <a:latin typeface="Verdana" pitchFamily="34" charset="0"/>
                <a:cs typeface="+mn-cs"/>
              </a:defRPr>
            </a:lvl1pPr>
          </a:lstStyle>
          <a:p>
            <a:pPr>
              <a:defRPr/>
            </a:pPr>
            <a:endParaRPr lang="pt-BR"/>
          </a:p>
        </p:txBody>
      </p:sp>
      <p:sp>
        <p:nvSpPr>
          <p:cNvPr id="218116" name="Rectangle 4"/>
          <p:cNvSpPr>
            <a:spLocks noGrp="1" noChangeArrowheads="1"/>
          </p:cNvSpPr>
          <p:nvPr>
            <p:ph type="ftr" sz="quarter" idx="2"/>
          </p:nvPr>
        </p:nvSpPr>
        <p:spPr bwMode="auto">
          <a:xfrm>
            <a:off x="0" y="9547225"/>
            <a:ext cx="2960688" cy="5016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0" hangingPunct="0">
              <a:spcBef>
                <a:spcPct val="0"/>
              </a:spcBef>
              <a:defRPr sz="1200" i="1" u="sng">
                <a:solidFill>
                  <a:schemeClr val="bg1"/>
                </a:solidFill>
                <a:effectLst/>
                <a:latin typeface="Verdana" pitchFamily="34" charset="0"/>
                <a:cs typeface="+mn-cs"/>
              </a:defRPr>
            </a:lvl1pPr>
          </a:lstStyle>
          <a:p>
            <a:pPr>
              <a:defRPr/>
            </a:pPr>
            <a:endParaRPr lang="pt-BR"/>
          </a:p>
        </p:txBody>
      </p:sp>
      <p:sp>
        <p:nvSpPr>
          <p:cNvPr id="218117" name="Rectangle 5"/>
          <p:cNvSpPr>
            <a:spLocks noGrp="1" noChangeArrowheads="1"/>
          </p:cNvSpPr>
          <p:nvPr>
            <p:ph type="sldNum" sz="quarter" idx="3"/>
          </p:nvPr>
        </p:nvSpPr>
        <p:spPr bwMode="auto">
          <a:xfrm>
            <a:off x="3870325" y="9547225"/>
            <a:ext cx="2960688" cy="5016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spcBef>
                <a:spcPct val="0"/>
              </a:spcBef>
              <a:defRPr sz="1200" i="1" u="sng">
                <a:solidFill>
                  <a:schemeClr val="bg1"/>
                </a:solidFill>
                <a:effectLst/>
                <a:latin typeface="Verdana" pitchFamily="34" charset="0"/>
                <a:cs typeface="+mn-cs"/>
              </a:defRPr>
            </a:lvl1pPr>
          </a:lstStyle>
          <a:p>
            <a:pPr>
              <a:defRPr/>
            </a:pPr>
            <a:fld id="{16603FB4-5CFA-40A0-810F-7E53E4D7FF68}" type="slidenum">
              <a:rPr lang="pt-BR"/>
              <a:pPr>
                <a:defRPr/>
              </a:pPr>
              <a:t>‹nº›</a:t>
            </a:fld>
            <a:endParaRPr lang="pt-B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bwMode="auto">
          <a:xfrm>
            <a:off x="0" y="0"/>
            <a:ext cx="2960688" cy="5032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spcBef>
                <a:spcPct val="0"/>
              </a:spcBef>
              <a:defRPr sz="1200">
                <a:effectLst/>
                <a:latin typeface="Times New Roman" pitchFamily="18" charset="0"/>
                <a:cs typeface="+mn-cs"/>
              </a:defRPr>
            </a:lvl1pPr>
          </a:lstStyle>
          <a:p>
            <a:pPr>
              <a:defRPr/>
            </a:pPr>
            <a:endParaRPr lang="pt-BR"/>
          </a:p>
        </p:txBody>
      </p:sp>
      <p:sp>
        <p:nvSpPr>
          <p:cNvPr id="30723" name="Rectangle 3"/>
          <p:cNvSpPr>
            <a:spLocks noGrp="1" noChangeArrowheads="1"/>
          </p:cNvSpPr>
          <p:nvPr>
            <p:ph type="dt" idx="1"/>
          </p:nvPr>
        </p:nvSpPr>
        <p:spPr bwMode="auto">
          <a:xfrm>
            <a:off x="3870325" y="0"/>
            <a:ext cx="2960688" cy="5032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spcBef>
                <a:spcPct val="0"/>
              </a:spcBef>
              <a:defRPr sz="1200">
                <a:effectLst/>
                <a:latin typeface="Times New Roman" pitchFamily="18" charset="0"/>
                <a:cs typeface="+mn-cs"/>
              </a:defRPr>
            </a:lvl1pPr>
          </a:lstStyle>
          <a:p>
            <a:pPr>
              <a:defRPr/>
            </a:pPr>
            <a:endParaRPr lang="pt-BR"/>
          </a:p>
        </p:txBody>
      </p:sp>
      <p:sp>
        <p:nvSpPr>
          <p:cNvPr id="46084" name="Rectangle 4"/>
          <p:cNvSpPr>
            <a:spLocks noGrp="1" noRot="1" noChangeAspect="1" noChangeArrowheads="1" noTextEdit="1"/>
          </p:cNvSpPr>
          <p:nvPr>
            <p:ph type="sldImg" idx="2"/>
          </p:nvPr>
        </p:nvSpPr>
        <p:spPr bwMode="auto">
          <a:xfrm>
            <a:off x="903288" y="754063"/>
            <a:ext cx="5024437" cy="3768725"/>
          </a:xfrm>
          <a:prstGeom prst="rect">
            <a:avLst/>
          </a:prstGeom>
          <a:noFill/>
          <a:ln w="9525">
            <a:solidFill>
              <a:srgbClr val="000000"/>
            </a:solidFill>
            <a:miter lim="800000"/>
            <a:headEnd/>
            <a:tailEnd/>
          </a:ln>
        </p:spPr>
      </p:sp>
      <p:sp>
        <p:nvSpPr>
          <p:cNvPr id="30725" name="Rectangle 5"/>
          <p:cNvSpPr>
            <a:spLocks noGrp="1" noChangeArrowheads="1"/>
          </p:cNvSpPr>
          <p:nvPr>
            <p:ph type="body" sz="quarter" idx="3"/>
          </p:nvPr>
        </p:nvSpPr>
        <p:spPr bwMode="auto">
          <a:xfrm>
            <a:off x="911225" y="4773613"/>
            <a:ext cx="5008563" cy="4521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pt-BR" noProof="0" smtClean="0"/>
              <a:t>Clique para editar os estilos do texto mestre</a:t>
            </a:r>
          </a:p>
          <a:p>
            <a:pPr lvl="1"/>
            <a:r>
              <a:rPr lang="pt-BR" noProof="0" smtClean="0"/>
              <a:t>Segundo nível</a:t>
            </a:r>
          </a:p>
          <a:p>
            <a:pPr lvl="2"/>
            <a:r>
              <a:rPr lang="pt-BR" noProof="0" smtClean="0"/>
              <a:t>Terceiro nível</a:t>
            </a:r>
          </a:p>
          <a:p>
            <a:pPr lvl="3"/>
            <a:r>
              <a:rPr lang="pt-BR" noProof="0" smtClean="0"/>
              <a:t>Quarto nível</a:t>
            </a:r>
          </a:p>
          <a:p>
            <a:pPr lvl="4"/>
            <a:r>
              <a:rPr lang="pt-BR" noProof="0" smtClean="0"/>
              <a:t>Quinto nível</a:t>
            </a:r>
          </a:p>
        </p:txBody>
      </p:sp>
      <p:sp>
        <p:nvSpPr>
          <p:cNvPr id="30726" name="Rectangle 6"/>
          <p:cNvSpPr>
            <a:spLocks noGrp="1" noChangeArrowheads="1"/>
          </p:cNvSpPr>
          <p:nvPr>
            <p:ph type="ftr" sz="quarter" idx="4"/>
          </p:nvPr>
        </p:nvSpPr>
        <p:spPr bwMode="auto">
          <a:xfrm>
            <a:off x="0" y="9547225"/>
            <a:ext cx="2960688" cy="5016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0" hangingPunct="0">
              <a:spcBef>
                <a:spcPct val="0"/>
              </a:spcBef>
              <a:defRPr sz="1200">
                <a:effectLst/>
                <a:latin typeface="Times New Roman" pitchFamily="18" charset="0"/>
                <a:cs typeface="+mn-cs"/>
              </a:defRPr>
            </a:lvl1pPr>
          </a:lstStyle>
          <a:p>
            <a:pPr>
              <a:defRPr/>
            </a:pPr>
            <a:endParaRPr lang="pt-BR"/>
          </a:p>
        </p:txBody>
      </p:sp>
      <p:sp>
        <p:nvSpPr>
          <p:cNvPr id="30727" name="Rectangle 7"/>
          <p:cNvSpPr>
            <a:spLocks noGrp="1" noChangeArrowheads="1"/>
          </p:cNvSpPr>
          <p:nvPr>
            <p:ph type="sldNum" sz="quarter" idx="5"/>
          </p:nvPr>
        </p:nvSpPr>
        <p:spPr bwMode="auto">
          <a:xfrm>
            <a:off x="3870325" y="9547225"/>
            <a:ext cx="2960688" cy="5016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spcBef>
                <a:spcPct val="0"/>
              </a:spcBef>
              <a:defRPr sz="1200">
                <a:effectLst/>
                <a:latin typeface="Times New Roman" pitchFamily="18" charset="0"/>
                <a:cs typeface="+mn-cs"/>
              </a:defRPr>
            </a:lvl1pPr>
          </a:lstStyle>
          <a:p>
            <a:pPr>
              <a:defRPr/>
            </a:pPr>
            <a:fld id="{2A5F0F04-455D-4D02-88C3-938F2430BA7E}" type="slidenum">
              <a:rPr lang="pt-BR"/>
              <a:pPr>
                <a:defRPr/>
              </a:pPr>
              <a:t>‹nº›</a:t>
            </a:fld>
            <a:endParaRPr lang="pt-B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p:txBody>
          <a:bodyPr/>
          <a:lstStyle/>
          <a:p>
            <a:pPr>
              <a:defRPr/>
            </a:pPr>
            <a:fld id="{D7A4DD85-6A36-4628-9064-59A5BC82BBD6}" type="slidenum">
              <a:rPr lang="pt-BR" smtClean="0"/>
              <a:pPr>
                <a:defRPr/>
              </a:pPr>
              <a:t>1</a:t>
            </a:fld>
            <a:endParaRPr lang="pt-BR" smtClean="0"/>
          </a:p>
        </p:txBody>
      </p:sp>
      <p:sp>
        <p:nvSpPr>
          <p:cNvPr id="47107" name="Rectangle 2"/>
          <p:cNvSpPr>
            <a:spLocks noGrp="1" noRot="1" noChangeAspect="1" noChangeArrowheads="1" noTextEdit="1"/>
          </p:cNvSpPr>
          <p:nvPr>
            <p:ph type="sldImg"/>
          </p:nvPr>
        </p:nvSpPr>
        <p:spPr>
          <a:solidFill>
            <a:srgbClr val="FFFFFF"/>
          </a:solidFill>
          <a:ln/>
        </p:spPr>
      </p:sp>
      <p:sp>
        <p:nvSpPr>
          <p:cNvPr id="47108" name="Rectangle 3"/>
          <p:cNvSpPr>
            <a:spLocks noGrp="1" noChangeArrowheads="1"/>
          </p:cNvSpPr>
          <p:nvPr>
            <p:ph type="body" idx="1"/>
          </p:nvPr>
        </p:nvSpPr>
        <p:spPr>
          <a:solidFill>
            <a:srgbClr val="FFFFFF"/>
          </a:solidFill>
          <a:ln>
            <a:solidFill>
              <a:srgbClr val="000000"/>
            </a:solidFill>
          </a:ln>
        </p:spPr>
        <p:txBody>
          <a:bodyPr/>
          <a:lstStyle/>
          <a:p>
            <a:endParaRPr lang="en-GB"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2A5F0F04-455D-4D02-88C3-938F2430BA7E}" type="slidenum">
              <a:rPr lang="pt-BR" smtClean="0"/>
              <a:pPr>
                <a:defRPr/>
              </a:pPr>
              <a:t>10</a:t>
            </a:fld>
            <a:endParaRPr lang="pt-B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2A5F0F04-455D-4D02-88C3-938F2430BA7E}" type="slidenum">
              <a:rPr lang="pt-BR" smtClean="0"/>
              <a:pPr>
                <a:defRPr/>
              </a:pPr>
              <a:t>11</a:t>
            </a:fld>
            <a:endParaRPr lang="pt-B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2A5F0F04-455D-4D02-88C3-938F2430BA7E}" type="slidenum">
              <a:rPr lang="pt-BR" smtClean="0"/>
              <a:pPr>
                <a:defRPr/>
              </a:pPr>
              <a:t>12</a:t>
            </a:fld>
            <a:endParaRPr lang="pt-B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2A5F0F04-455D-4D02-88C3-938F2430BA7E}" type="slidenum">
              <a:rPr lang="pt-BR" smtClean="0"/>
              <a:pPr>
                <a:defRPr/>
              </a:pPr>
              <a:t>13</a:t>
            </a:fld>
            <a:endParaRPr lang="pt-B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2A5F0F04-455D-4D02-88C3-938F2430BA7E}" type="slidenum">
              <a:rPr lang="pt-BR" smtClean="0"/>
              <a:pPr>
                <a:defRPr/>
              </a:pPr>
              <a:t>14</a:t>
            </a:fld>
            <a:endParaRPr lang="pt-B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2A5F0F04-455D-4D02-88C3-938F2430BA7E}" type="slidenum">
              <a:rPr lang="pt-BR" smtClean="0"/>
              <a:pPr>
                <a:defRPr/>
              </a:pPr>
              <a:t>15</a:t>
            </a:fld>
            <a:endParaRPr lang="pt-B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2A5F0F04-455D-4D02-88C3-938F2430BA7E}" type="slidenum">
              <a:rPr lang="pt-BR" smtClean="0"/>
              <a:pPr>
                <a:defRPr/>
              </a:pPr>
              <a:t>16</a:t>
            </a:fld>
            <a:endParaRPr lang="pt-B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2A5F0F04-455D-4D02-88C3-938F2430BA7E}" type="slidenum">
              <a:rPr lang="pt-BR" smtClean="0"/>
              <a:pPr>
                <a:defRPr/>
              </a:pPr>
              <a:t>17</a:t>
            </a:fld>
            <a:endParaRPr lang="pt-B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2A5F0F04-455D-4D02-88C3-938F2430BA7E}" type="slidenum">
              <a:rPr lang="pt-BR" smtClean="0"/>
              <a:pPr>
                <a:defRPr/>
              </a:pPr>
              <a:t>18</a:t>
            </a:fld>
            <a:endParaRPr lang="pt-B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2A5F0F04-455D-4D02-88C3-938F2430BA7E}" type="slidenum">
              <a:rPr lang="pt-BR" smtClean="0"/>
              <a:pPr>
                <a:defRPr/>
              </a:pPr>
              <a:t>19</a:t>
            </a:fld>
            <a:endParaRPr lang="pt-B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2A5F0F04-455D-4D02-88C3-938F2430BA7E}" type="slidenum">
              <a:rPr lang="pt-BR" smtClean="0"/>
              <a:pPr>
                <a:defRPr/>
              </a:pPr>
              <a:t>2</a:t>
            </a:fld>
            <a:endParaRPr lang="pt-B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2A5F0F04-455D-4D02-88C3-938F2430BA7E}" type="slidenum">
              <a:rPr lang="pt-BR" smtClean="0"/>
              <a:pPr>
                <a:defRPr/>
              </a:pPr>
              <a:t>20</a:t>
            </a:fld>
            <a:endParaRPr lang="pt-B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2A5F0F04-455D-4D02-88C3-938F2430BA7E}" type="slidenum">
              <a:rPr lang="pt-BR" smtClean="0"/>
              <a:pPr>
                <a:defRPr/>
              </a:pPr>
              <a:t>21</a:t>
            </a:fld>
            <a:endParaRPr lang="pt-B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2A5F0F04-455D-4D02-88C3-938F2430BA7E}" type="slidenum">
              <a:rPr lang="pt-BR" smtClean="0"/>
              <a:pPr>
                <a:defRPr/>
              </a:pPr>
              <a:t>22</a:t>
            </a:fld>
            <a:endParaRPr lang="pt-B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2A5F0F04-455D-4D02-88C3-938F2430BA7E}" type="slidenum">
              <a:rPr lang="pt-BR" smtClean="0"/>
              <a:pPr>
                <a:defRPr/>
              </a:pPr>
              <a:t>23</a:t>
            </a:fld>
            <a:endParaRPr lang="pt-B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2A5F0F04-455D-4D02-88C3-938F2430BA7E}" type="slidenum">
              <a:rPr lang="pt-BR" smtClean="0"/>
              <a:pPr>
                <a:defRPr/>
              </a:pPr>
              <a:t>24</a:t>
            </a:fld>
            <a:endParaRPr lang="pt-B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2A5F0F04-455D-4D02-88C3-938F2430BA7E}" type="slidenum">
              <a:rPr lang="pt-BR" smtClean="0"/>
              <a:pPr>
                <a:defRPr/>
              </a:pPr>
              <a:t>3</a:t>
            </a:fld>
            <a:endParaRPr lang="pt-B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2A5F0F04-455D-4D02-88C3-938F2430BA7E}" type="slidenum">
              <a:rPr lang="pt-BR" smtClean="0"/>
              <a:pPr>
                <a:defRPr/>
              </a:pPr>
              <a:t>4</a:t>
            </a:fld>
            <a:endParaRPr lang="pt-B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2A5F0F04-455D-4D02-88C3-938F2430BA7E}" type="slidenum">
              <a:rPr lang="pt-BR" smtClean="0"/>
              <a:pPr>
                <a:defRPr/>
              </a:pPr>
              <a:t>5</a:t>
            </a:fld>
            <a:endParaRPr lang="pt-B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2A5F0F04-455D-4D02-88C3-938F2430BA7E}" type="slidenum">
              <a:rPr lang="pt-BR" smtClean="0"/>
              <a:pPr>
                <a:defRPr/>
              </a:pPr>
              <a:t>6</a:t>
            </a:fld>
            <a:endParaRPr lang="pt-B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2A5F0F04-455D-4D02-88C3-938F2430BA7E}" type="slidenum">
              <a:rPr lang="pt-BR" smtClean="0"/>
              <a:pPr>
                <a:defRPr/>
              </a:pPr>
              <a:t>7</a:t>
            </a:fld>
            <a:endParaRPr lang="pt-B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2A5F0F04-455D-4D02-88C3-938F2430BA7E}" type="slidenum">
              <a:rPr lang="pt-BR" smtClean="0"/>
              <a:pPr>
                <a:defRPr/>
              </a:pPr>
              <a:t>8</a:t>
            </a:fld>
            <a:endParaRPr lang="pt-B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2A5F0F04-455D-4D02-88C3-938F2430BA7E}" type="slidenum">
              <a:rPr lang="pt-BR" smtClean="0"/>
              <a:pPr>
                <a:defRPr/>
              </a:pPr>
              <a:t>9</a:t>
            </a:fld>
            <a:endParaRPr lang="pt-B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grpSp>
        <p:nvGrpSpPr>
          <p:cNvPr id="4" name="Group 2"/>
          <p:cNvGrpSpPr>
            <a:grpSpLocks/>
          </p:cNvGrpSpPr>
          <p:nvPr/>
        </p:nvGrpSpPr>
        <p:grpSpPr bwMode="auto">
          <a:xfrm>
            <a:off x="0" y="-1588"/>
            <a:ext cx="9144000" cy="6859588"/>
            <a:chOff x="0" y="-1"/>
            <a:chExt cx="5760" cy="4321"/>
          </a:xfrm>
        </p:grpSpPr>
        <p:sp>
          <p:nvSpPr>
            <p:cNvPr id="5" name="Rectangle 3"/>
            <p:cNvSpPr>
              <a:spLocks noChangeArrowheads="1"/>
            </p:cNvSpPr>
            <p:nvPr/>
          </p:nvSpPr>
          <p:spPr bwMode="auto">
            <a:xfrm>
              <a:off x="0" y="1824"/>
              <a:ext cx="5760" cy="2496"/>
            </a:xfrm>
            <a:prstGeom prst="rect">
              <a:avLst/>
            </a:prstGeom>
            <a:solidFill>
              <a:schemeClr val="bg1"/>
            </a:solidFill>
            <a:ln w="9525">
              <a:noFill/>
              <a:miter lim="800000"/>
              <a:headEnd/>
              <a:tailEnd/>
            </a:ln>
            <a:effectLst/>
          </p:spPr>
          <p:txBody>
            <a:bodyPr wrap="none" anchor="ctr"/>
            <a:lstStyle/>
            <a:p>
              <a:pPr algn="ctr">
                <a:spcBef>
                  <a:spcPct val="50000"/>
                </a:spcBef>
                <a:defRPr/>
              </a:pPr>
              <a:endParaRPr lang="pt-BR">
                <a:effectLst>
                  <a:outerShdw blurRad="38100" dist="38100" dir="2700000" algn="tl">
                    <a:srgbClr val="000000">
                      <a:alpha val="43137"/>
                    </a:srgbClr>
                  </a:outerShdw>
                </a:effectLst>
                <a:latin typeface="Arial" charset="0"/>
                <a:cs typeface="+mn-cs"/>
              </a:endParaRPr>
            </a:p>
          </p:txBody>
        </p:sp>
        <p:sp>
          <p:nvSpPr>
            <p:cNvPr id="6" name="Rectangle 4"/>
            <p:cNvSpPr>
              <a:spLocks noChangeArrowheads="1"/>
            </p:cNvSpPr>
            <p:nvPr/>
          </p:nvSpPr>
          <p:spPr bwMode="white">
            <a:xfrm>
              <a:off x="0" y="4125"/>
              <a:ext cx="5760" cy="195"/>
            </a:xfrm>
            <a:prstGeom prst="rect">
              <a:avLst/>
            </a:prstGeom>
            <a:solidFill>
              <a:schemeClr val="bg2"/>
            </a:solidFill>
            <a:ln w="9525">
              <a:noFill/>
              <a:miter lim="800000"/>
              <a:headEnd/>
              <a:tailEnd/>
            </a:ln>
          </p:spPr>
          <p:txBody>
            <a:bodyPr wrap="none" anchor="ctr"/>
            <a:lstStyle/>
            <a:p>
              <a:pPr algn="ctr">
                <a:spcBef>
                  <a:spcPct val="50000"/>
                </a:spcBef>
                <a:defRPr/>
              </a:pPr>
              <a:endParaRPr lang="pt-BR">
                <a:effectLst>
                  <a:outerShdw blurRad="38100" dist="38100" dir="2700000" algn="tl">
                    <a:srgbClr val="000000">
                      <a:alpha val="43137"/>
                    </a:srgbClr>
                  </a:outerShdw>
                </a:effectLst>
                <a:latin typeface="Arial" charset="0"/>
                <a:cs typeface="+mn-cs"/>
              </a:endParaRPr>
            </a:p>
          </p:txBody>
        </p:sp>
        <p:sp>
          <p:nvSpPr>
            <p:cNvPr id="7" name="Rectangle 5"/>
            <p:cNvSpPr>
              <a:spLocks noChangeArrowheads="1"/>
            </p:cNvSpPr>
            <p:nvPr/>
          </p:nvSpPr>
          <p:spPr bwMode="white">
            <a:xfrm>
              <a:off x="0" y="-1"/>
              <a:ext cx="5760" cy="2017"/>
            </a:xfrm>
            <a:prstGeom prst="rect">
              <a:avLst/>
            </a:prstGeom>
            <a:solidFill>
              <a:schemeClr val="bg2"/>
            </a:solidFill>
            <a:ln w="9525">
              <a:noFill/>
              <a:miter lim="800000"/>
              <a:headEnd/>
              <a:tailEnd/>
            </a:ln>
          </p:spPr>
          <p:txBody>
            <a:bodyPr wrap="none" anchor="ctr"/>
            <a:lstStyle/>
            <a:p>
              <a:pPr algn="ctr">
                <a:spcBef>
                  <a:spcPct val="50000"/>
                </a:spcBef>
                <a:defRPr/>
              </a:pPr>
              <a:endParaRPr lang="pt-BR">
                <a:effectLst>
                  <a:outerShdw blurRad="38100" dist="38100" dir="2700000" algn="tl">
                    <a:srgbClr val="000000">
                      <a:alpha val="43137"/>
                    </a:srgbClr>
                  </a:outerShdw>
                </a:effectLst>
                <a:latin typeface="Arial" charset="0"/>
                <a:cs typeface="+mn-cs"/>
              </a:endParaRPr>
            </a:p>
          </p:txBody>
        </p:sp>
        <p:grpSp>
          <p:nvGrpSpPr>
            <p:cNvPr id="8" name="Group 6"/>
            <p:cNvGrpSpPr>
              <a:grpSpLocks/>
            </p:cNvGrpSpPr>
            <p:nvPr/>
          </p:nvGrpSpPr>
          <p:grpSpPr bwMode="auto">
            <a:xfrm>
              <a:off x="0" y="2016"/>
              <a:ext cx="5760" cy="260"/>
              <a:chOff x="0" y="115"/>
              <a:chExt cx="5760" cy="464"/>
            </a:xfrm>
          </p:grpSpPr>
          <p:sp>
            <p:nvSpPr>
              <p:cNvPr id="9" name="Rectangle 7"/>
              <p:cNvSpPr>
                <a:spLocks noChangeArrowheads="1"/>
              </p:cNvSpPr>
              <p:nvPr/>
            </p:nvSpPr>
            <p:spPr bwMode="ltGray">
              <a:xfrm>
                <a:off x="0" y="115"/>
                <a:ext cx="5760" cy="116"/>
              </a:xfrm>
              <a:prstGeom prst="rect">
                <a:avLst/>
              </a:prstGeom>
              <a:solidFill>
                <a:schemeClr val="accent2"/>
              </a:solidFill>
              <a:ln w="9525">
                <a:noFill/>
                <a:miter lim="800000"/>
                <a:headEnd/>
                <a:tailEnd/>
              </a:ln>
            </p:spPr>
            <p:txBody>
              <a:bodyPr wrap="none" anchor="ctr"/>
              <a:lstStyle/>
              <a:p>
                <a:pPr algn="ctr">
                  <a:spcBef>
                    <a:spcPct val="50000"/>
                  </a:spcBef>
                  <a:defRPr/>
                </a:pPr>
                <a:endParaRPr lang="pt-BR">
                  <a:effectLst>
                    <a:outerShdw blurRad="38100" dist="38100" dir="2700000" algn="tl">
                      <a:srgbClr val="000000">
                        <a:alpha val="43137"/>
                      </a:srgbClr>
                    </a:outerShdw>
                  </a:effectLst>
                  <a:latin typeface="Arial" charset="0"/>
                  <a:cs typeface="+mn-cs"/>
                </a:endParaRPr>
              </a:p>
            </p:txBody>
          </p:sp>
          <p:sp>
            <p:nvSpPr>
              <p:cNvPr id="10" name="Rectangle 8"/>
              <p:cNvSpPr>
                <a:spLocks noChangeArrowheads="1"/>
              </p:cNvSpPr>
              <p:nvPr/>
            </p:nvSpPr>
            <p:spPr bwMode="ltGray">
              <a:xfrm>
                <a:off x="0" y="231"/>
                <a:ext cx="5760" cy="116"/>
              </a:xfrm>
              <a:prstGeom prst="rect">
                <a:avLst/>
              </a:prstGeom>
              <a:solidFill>
                <a:schemeClr val="hlink"/>
              </a:solidFill>
              <a:ln w="9525">
                <a:noFill/>
                <a:miter lim="800000"/>
                <a:headEnd/>
                <a:tailEnd/>
              </a:ln>
            </p:spPr>
            <p:txBody>
              <a:bodyPr wrap="none" anchor="ctr"/>
              <a:lstStyle/>
              <a:p>
                <a:pPr algn="ctr">
                  <a:spcBef>
                    <a:spcPct val="50000"/>
                  </a:spcBef>
                  <a:defRPr/>
                </a:pPr>
                <a:endParaRPr lang="pt-BR">
                  <a:effectLst>
                    <a:outerShdw blurRad="38100" dist="38100" dir="2700000" algn="tl">
                      <a:srgbClr val="000000">
                        <a:alpha val="43137"/>
                      </a:srgbClr>
                    </a:outerShdw>
                  </a:effectLst>
                  <a:latin typeface="Arial" charset="0"/>
                  <a:cs typeface="+mn-cs"/>
                </a:endParaRPr>
              </a:p>
            </p:txBody>
          </p:sp>
          <p:sp>
            <p:nvSpPr>
              <p:cNvPr id="11" name="Rectangle 9"/>
              <p:cNvSpPr>
                <a:spLocks noChangeArrowheads="1"/>
              </p:cNvSpPr>
              <p:nvPr/>
            </p:nvSpPr>
            <p:spPr bwMode="ltGray">
              <a:xfrm>
                <a:off x="0" y="347"/>
                <a:ext cx="5760" cy="116"/>
              </a:xfrm>
              <a:prstGeom prst="rect">
                <a:avLst/>
              </a:prstGeom>
              <a:solidFill>
                <a:schemeClr val="accent1"/>
              </a:solidFill>
              <a:ln w="9525">
                <a:noFill/>
                <a:miter lim="800000"/>
                <a:headEnd/>
                <a:tailEnd/>
              </a:ln>
            </p:spPr>
            <p:txBody>
              <a:bodyPr wrap="none" anchor="ctr"/>
              <a:lstStyle/>
              <a:p>
                <a:pPr algn="ctr">
                  <a:spcBef>
                    <a:spcPct val="50000"/>
                  </a:spcBef>
                  <a:defRPr/>
                </a:pPr>
                <a:endParaRPr lang="pt-BR">
                  <a:effectLst>
                    <a:outerShdw blurRad="38100" dist="38100" dir="2700000" algn="tl">
                      <a:srgbClr val="000000">
                        <a:alpha val="43137"/>
                      </a:srgbClr>
                    </a:outerShdw>
                  </a:effectLst>
                  <a:latin typeface="Arial" charset="0"/>
                  <a:cs typeface="+mn-cs"/>
                </a:endParaRPr>
              </a:p>
            </p:txBody>
          </p:sp>
          <p:sp>
            <p:nvSpPr>
              <p:cNvPr id="12" name="Rectangle 10"/>
              <p:cNvSpPr>
                <a:spLocks noChangeArrowheads="1"/>
              </p:cNvSpPr>
              <p:nvPr/>
            </p:nvSpPr>
            <p:spPr bwMode="ltGray">
              <a:xfrm>
                <a:off x="0" y="463"/>
                <a:ext cx="5760" cy="116"/>
              </a:xfrm>
              <a:prstGeom prst="rect">
                <a:avLst/>
              </a:prstGeom>
              <a:solidFill>
                <a:schemeClr val="folHlink"/>
              </a:solidFill>
              <a:ln w="9525">
                <a:noFill/>
                <a:miter lim="800000"/>
                <a:headEnd/>
                <a:tailEnd/>
              </a:ln>
            </p:spPr>
            <p:txBody>
              <a:bodyPr wrap="none" anchor="ctr"/>
              <a:lstStyle/>
              <a:p>
                <a:pPr algn="ctr">
                  <a:spcBef>
                    <a:spcPct val="50000"/>
                  </a:spcBef>
                  <a:defRPr/>
                </a:pPr>
                <a:endParaRPr lang="pt-BR">
                  <a:effectLst>
                    <a:outerShdw blurRad="38100" dist="38100" dir="2700000" algn="tl">
                      <a:srgbClr val="000000">
                        <a:alpha val="43137"/>
                      </a:srgbClr>
                    </a:outerShdw>
                  </a:effectLst>
                  <a:latin typeface="Arial" charset="0"/>
                  <a:cs typeface="+mn-cs"/>
                </a:endParaRPr>
              </a:p>
            </p:txBody>
          </p:sp>
        </p:grpSp>
      </p:grpSp>
      <p:sp>
        <p:nvSpPr>
          <p:cNvPr id="4107" name="Rectangle 11"/>
          <p:cNvSpPr>
            <a:spLocks noGrp="1" noChangeArrowheads="1"/>
          </p:cNvSpPr>
          <p:nvPr>
            <p:ph type="ctrTitle"/>
          </p:nvPr>
        </p:nvSpPr>
        <p:spPr bwMode="auto">
          <a:xfrm>
            <a:off x="609600" y="1295400"/>
            <a:ext cx="7924800" cy="1560513"/>
          </a:xfrm>
          <a:prstGeom prst="rect">
            <a:avLst/>
          </a:prstGeom>
          <a:noFill/>
          <a:ln>
            <a:miter lim="800000"/>
            <a:headEnd/>
            <a:tailEnd/>
          </a:ln>
        </p:spPr>
        <p:txBody>
          <a:bodyPr vert="horz" wrap="square" lIns="91440" tIns="45720" rIns="91440" bIns="45720" numCol="1" anchor="ctr" anchorCtr="0" compatLnSpc="1">
            <a:prstTxWarp prst="textNoShape">
              <a:avLst/>
            </a:prstTxWarp>
          </a:bodyPr>
          <a:lstStyle>
            <a:lvl1pPr>
              <a:defRPr/>
            </a:lvl1pPr>
          </a:lstStyle>
          <a:p>
            <a:r>
              <a:rPr lang="en-US"/>
              <a:t>Clique para editar o estilo do título mestre</a:t>
            </a:r>
          </a:p>
        </p:txBody>
      </p:sp>
      <p:sp>
        <p:nvSpPr>
          <p:cNvPr id="4108" name="Rectangle 12"/>
          <p:cNvSpPr>
            <a:spLocks noGrp="1" noChangeArrowheads="1"/>
          </p:cNvSpPr>
          <p:nvPr>
            <p:ph type="subTitle" idx="1"/>
          </p:nvPr>
        </p:nvSpPr>
        <p:spPr bwMode="auto">
          <a:xfrm>
            <a:off x="1371600" y="4267200"/>
            <a:ext cx="6400800" cy="17526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marL="0" indent="0" algn="ctr">
              <a:buFont typeface="Monotype Sorts" pitchFamily="2" charset="2"/>
              <a:buNone/>
              <a:defRPr/>
            </a:lvl1pPr>
          </a:lstStyle>
          <a:p>
            <a:r>
              <a:rPr lang="en-US"/>
              <a:t>Clique para editar o estilo do subtítulo mestre</a:t>
            </a:r>
          </a:p>
        </p:txBody>
      </p:sp>
      <p:sp>
        <p:nvSpPr>
          <p:cNvPr id="13" name="Rectangle 13"/>
          <p:cNvSpPr>
            <a:spLocks noGrp="1" noChangeArrowheads="1"/>
          </p:cNvSpPr>
          <p:nvPr>
            <p:ph type="dt" sz="half" idx="10"/>
          </p:nvPr>
        </p:nvSpPr>
        <p:spPr bwMode="auto">
          <a:xfrm>
            <a:off x="685800" y="6400800"/>
            <a:ext cx="19050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l" eaLnBrk="0" hangingPunct="0">
              <a:spcBef>
                <a:spcPct val="50000"/>
              </a:spcBef>
              <a:defRPr sz="1400">
                <a:solidFill>
                  <a:srgbClr val="FFFFFF"/>
                </a:solidFill>
                <a:effectLst/>
                <a:latin typeface="+mn-lt"/>
                <a:cs typeface="+mn-cs"/>
              </a:defRPr>
            </a:lvl1pPr>
          </a:lstStyle>
          <a:p>
            <a:pPr>
              <a:defRPr/>
            </a:pPr>
            <a:endParaRPr lang="en-US"/>
          </a:p>
        </p:txBody>
      </p:sp>
      <p:sp>
        <p:nvSpPr>
          <p:cNvPr id="14" name="Rectangle 14"/>
          <p:cNvSpPr>
            <a:spLocks noGrp="1" noChangeArrowheads="1"/>
          </p:cNvSpPr>
          <p:nvPr>
            <p:ph type="ftr" sz="quarter" idx="11"/>
          </p:nvPr>
        </p:nvSpPr>
        <p:spPr bwMode="auto">
          <a:xfrm>
            <a:off x="3124200" y="6400800"/>
            <a:ext cx="2895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ctr" eaLnBrk="0" hangingPunct="0">
              <a:spcBef>
                <a:spcPct val="50000"/>
              </a:spcBef>
              <a:defRPr sz="1400">
                <a:solidFill>
                  <a:srgbClr val="FFFFFF"/>
                </a:solidFill>
                <a:effectLst/>
                <a:latin typeface="+mn-lt"/>
                <a:cs typeface="+mn-cs"/>
              </a:defRPr>
            </a:lvl1pPr>
          </a:lstStyle>
          <a:p>
            <a:pPr>
              <a:defRPr/>
            </a:pPr>
            <a:endParaRPr lang="en-US"/>
          </a:p>
        </p:txBody>
      </p:sp>
      <p:sp>
        <p:nvSpPr>
          <p:cNvPr id="15" name="Rectangle 15"/>
          <p:cNvSpPr>
            <a:spLocks noGrp="1" noChangeArrowheads="1"/>
          </p:cNvSpPr>
          <p:nvPr>
            <p:ph type="sldNum" sz="quarter" idx="12"/>
          </p:nvPr>
        </p:nvSpPr>
        <p:spPr bwMode="auto">
          <a:xfrm>
            <a:off x="6553200" y="6400800"/>
            <a:ext cx="19050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r" eaLnBrk="0" hangingPunct="0">
              <a:spcBef>
                <a:spcPct val="50000"/>
              </a:spcBef>
              <a:defRPr sz="1400">
                <a:solidFill>
                  <a:srgbClr val="FFFFFF"/>
                </a:solidFill>
                <a:effectLst/>
                <a:latin typeface="+mn-lt"/>
                <a:cs typeface="+mn-cs"/>
              </a:defRPr>
            </a:lvl1pPr>
          </a:lstStyle>
          <a:p>
            <a:pPr>
              <a:defRPr/>
            </a:pPr>
            <a:fld id="{784FD630-0715-4CA6-9C5A-2397728975E2}" type="slidenum">
              <a:rPr lang="en-US"/>
              <a:pPr>
                <a:defRPr/>
              </a:pPr>
              <a:t>‹nº›</a:t>
            </a:fld>
            <a:endParaRPr lang="en-US"/>
          </a:p>
        </p:txBody>
      </p:sp>
    </p:spTree>
  </p:cSld>
  <p:clrMapOvr>
    <a:masterClrMapping/>
  </p:clrMapOvr>
  <p:transition>
    <p:strips dir="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1600200"/>
            <a:ext cx="8229600" cy="4525963"/>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cSld>
  <p:clrMapOvr>
    <a:masterClrMapping/>
  </p:clrMapOvr>
  <p:transition>
    <p:strips dir="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a:prstGeom prst="rect">
            <a:avLst/>
          </a:prstGeo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cSld>
  <p:clrMapOvr>
    <a:masterClrMapping/>
  </p:clrMapOvr>
  <p:transition>
    <p:strips dir="r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ítulo, text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Texto 2"/>
          <p:cNvSpPr>
            <a:spLocks noGrp="1"/>
          </p:cNvSpPr>
          <p:nvPr>
            <p:ph type="body" sz="half" idx="1"/>
          </p:nvPr>
        </p:nvSpPr>
        <p:spPr>
          <a:xfrm>
            <a:off x="457200" y="1600200"/>
            <a:ext cx="40386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cSld>
  <p:clrMapOvr>
    <a:masterClrMapping/>
  </p:clrMapOvr>
  <p:transition>
    <p:strips dir="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lvl1pPr>
              <a:defRPr/>
            </a:lvl1pPr>
          </a:lstStyle>
          <a:p>
            <a:pPr>
              <a:defRPr/>
            </a:pPr>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7F6695C6-341F-48F7-AB16-2D5C87A77393}" type="slidenum">
              <a:rPr lang="pt-BR"/>
              <a:pPr>
                <a:defRPr/>
              </a:pPr>
              <a:t>‹nº›</a:t>
            </a:fld>
            <a:endParaRPr lang="pt-B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a:defRPr/>
            </a:pPr>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C0B4E006-0D1C-4D67-9ADC-BDF28315B4A6}" type="slidenum">
              <a:rPr lang="pt-BR"/>
              <a:pPr>
                <a:defRPr/>
              </a:pPr>
              <a:t>‹nº›</a:t>
            </a:fld>
            <a:endParaRPr lang="pt-B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p:txBody>
          <a:bodyPr/>
          <a:lstStyle>
            <a:lvl1pPr>
              <a:defRPr/>
            </a:lvl1pPr>
          </a:lstStyle>
          <a:p>
            <a:pPr>
              <a:defRPr/>
            </a:pPr>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D3294E6B-92D2-49CC-A0DC-169B98B16EEA}" type="slidenum">
              <a:rPr lang="pt-BR"/>
              <a:pPr>
                <a:defRPr/>
              </a:pPr>
              <a:t>‹nº›</a:t>
            </a:fld>
            <a:endParaRPr lang="pt-B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p:txBody>
          <a:bodyPr/>
          <a:lstStyle>
            <a:lvl1pPr>
              <a:defRPr/>
            </a:lvl1pPr>
          </a:lstStyle>
          <a:p>
            <a:pPr>
              <a:defRPr/>
            </a:pPr>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C7A9BC8B-4B75-44F4-ADB8-9A45C331DA44}" type="slidenum">
              <a:rPr lang="pt-BR"/>
              <a:pPr>
                <a:defRPr/>
              </a:pPr>
              <a:t>‹nº›</a:t>
            </a:fld>
            <a:endParaRPr lang="pt-B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p:txBody>
          <a:bodyPr/>
          <a:lstStyle>
            <a:lvl1pPr>
              <a:defRPr/>
            </a:lvl1pPr>
          </a:lstStyle>
          <a:p>
            <a:pPr>
              <a:defRPr/>
            </a:pPr>
            <a:endParaRPr lang="pt-BR"/>
          </a:p>
        </p:txBody>
      </p:sp>
      <p:sp>
        <p:nvSpPr>
          <p:cNvPr id="8" name="Espaço Reservado para Rodapé 4"/>
          <p:cNvSpPr>
            <a:spLocks noGrp="1"/>
          </p:cNvSpPr>
          <p:nvPr>
            <p:ph type="ftr" sz="quarter" idx="11"/>
          </p:nvPr>
        </p:nvSpPr>
        <p:spPr/>
        <p:txBody>
          <a:bodyPr/>
          <a:lstStyle>
            <a:lvl1pPr>
              <a:defRPr/>
            </a:lvl1pPr>
          </a:lstStyle>
          <a:p>
            <a:pPr>
              <a:defRPr/>
            </a:pPr>
            <a:endParaRPr lang="pt-BR"/>
          </a:p>
        </p:txBody>
      </p:sp>
      <p:sp>
        <p:nvSpPr>
          <p:cNvPr id="9" name="Espaço Reservado para Número de Slide 5"/>
          <p:cNvSpPr>
            <a:spLocks noGrp="1"/>
          </p:cNvSpPr>
          <p:nvPr>
            <p:ph type="sldNum" sz="quarter" idx="12"/>
          </p:nvPr>
        </p:nvSpPr>
        <p:spPr/>
        <p:txBody>
          <a:bodyPr/>
          <a:lstStyle>
            <a:lvl1pPr>
              <a:defRPr/>
            </a:lvl1pPr>
          </a:lstStyle>
          <a:p>
            <a:pPr>
              <a:defRPr/>
            </a:pPr>
            <a:fld id="{21EB6292-5F01-46DF-9354-9415A5DEEAEA}" type="slidenum">
              <a:rPr lang="pt-BR"/>
              <a:pPr>
                <a:defRPr/>
              </a:pPr>
              <a:t>‹nº›</a:t>
            </a:fld>
            <a:endParaRPr lang="pt-B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p:txBody>
          <a:bodyPr/>
          <a:lstStyle>
            <a:lvl1pPr>
              <a:defRPr/>
            </a:lvl1pPr>
          </a:lstStyle>
          <a:p>
            <a:pPr>
              <a:defRPr/>
            </a:pPr>
            <a:endParaRPr lang="pt-BR"/>
          </a:p>
        </p:txBody>
      </p:sp>
      <p:sp>
        <p:nvSpPr>
          <p:cNvPr id="4" name="Espaço Reservado para Rodapé 4"/>
          <p:cNvSpPr>
            <a:spLocks noGrp="1"/>
          </p:cNvSpPr>
          <p:nvPr>
            <p:ph type="ftr" sz="quarter" idx="11"/>
          </p:nvPr>
        </p:nvSpPr>
        <p:spPr/>
        <p:txBody>
          <a:bodyPr/>
          <a:lstStyle>
            <a:lvl1pPr>
              <a:defRPr/>
            </a:lvl1pPr>
          </a:lstStyle>
          <a:p>
            <a:pPr>
              <a:defRPr/>
            </a:pPr>
            <a:endParaRPr lang="pt-BR"/>
          </a:p>
        </p:txBody>
      </p:sp>
      <p:sp>
        <p:nvSpPr>
          <p:cNvPr id="5" name="Espaço Reservado para Número de Slide 5"/>
          <p:cNvSpPr>
            <a:spLocks noGrp="1"/>
          </p:cNvSpPr>
          <p:nvPr>
            <p:ph type="sldNum" sz="quarter" idx="12"/>
          </p:nvPr>
        </p:nvSpPr>
        <p:spPr/>
        <p:txBody>
          <a:bodyPr/>
          <a:lstStyle>
            <a:lvl1pPr>
              <a:defRPr/>
            </a:lvl1pPr>
          </a:lstStyle>
          <a:p>
            <a:pPr>
              <a:defRPr/>
            </a:pPr>
            <a:fld id="{FA0F2D5D-3F44-48D7-AA57-24088B945892}" type="slidenum">
              <a:rPr lang="pt-BR"/>
              <a:pPr>
                <a:defRPr/>
              </a:pPr>
              <a:t>‹nº›</a:t>
            </a:fld>
            <a:endParaRPr lang="pt-B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3"/>
          <p:cNvSpPr>
            <a:spLocks noGrp="1"/>
          </p:cNvSpPr>
          <p:nvPr>
            <p:ph type="dt" sz="half" idx="10"/>
          </p:nvPr>
        </p:nvSpPr>
        <p:spPr/>
        <p:txBody>
          <a:bodyPr/>
          <a:lstStyle>
            <a:lvl1pPr>
              <a:defRPr/>
            </a:lvl1pPr>
          </a:lstStyle>
          <a:p>
            <a:pPr>
              <a:defRPr/>
            </a:pPr>
            <a:endParaRPr lang="pt-BR"/>
          </a:p>
        </p:txBody>
      </p:sp>
      <p:sp>
        <p:nvSpPr>
          <p:cNvPr id="3" name="Espaço Reservado para Rodapé 4"/>
          <p:cNvSpPr>
            <a:spLocks noGrp="1"/>
          </p:cNvSpPr>
          <p:nvPr>
            <p:ph type="ftr" sz="quarter" idx="11"/>
          </p:nvPr>
        </p:nvSpPr>
        <p:spPr/>
        <p:txBody>
          <a:bodyPr/>
          <a:lstStyle>
            <a:lvl1pPr>
              <a:defRPr/>
            </a:lvl1pPr>
          </a:lstStyle>
          <a:p>
            <a:pPr>
              <a:defRPr/>
            </a:pPr>
            <a:endParaRPr lang="pt-BR"/>
          </a:p>
        </p:txBody>
      </p:sp>
      <p:sp>
        <p:nvSpPr>
          <p:cNvPr id="4" name="Espaço Reservado para Número de Slide 5"/>
          <p:cNvSpPr>
            <a:spLocks noGrp="1"/>
          </p:cNvSpPr>
          <p:nvPr>
            <p:ph type="sldNum" sz="quarter" idx="12"/>
          </p:nvPr>
        </p:nvSpPr>
        <p:spPr/>
        <p:txBody>
          <a:bodyPr/>
          <a:lstStyle>
            <a:lvl1pPr>
              <a:defRPr/>
            </a:lvl1pPr>
          </a:lstStyle>
          <a:p>
            <a:pPr>
              <a:defRPr/>
            </a:pPr>
            <a:fld id="{C348FD57-5B3A-4522-9C7E-892576D9F9A5}" type="slidenum">
              <a:rPr lang="pt-BR"/>
              <a:pPr>
                <a:defRPr/>
              </a:pP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a:xfrm>
            <a:off x="457200" y="1600200"/>
            <a:ext cx="82296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cSld>
  <p:clrMapOvr>
    <a:masterClrMapping/>
  </p:clrMapOvr>
  <p:transition>
    <p:strips dir="rd"/>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p:txBody>
          <a:bodyPr/>
          <a:lstStyle>
            <a:lvl1pPr>
              <a:defRPr/>
            </a:lvl1pPr>
          </a:lstStyle>
          <a:p>
            <a:pPr>
              <a:defRPr/>
            </a:pPr>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91A35245-D53A-49AA-819B-FA0C6B8CD5D0}" type="slidenum">
              <a:rPr lang="pt-BR"/>
              <a:pPr>
                <a:defRPr/>
              </a:pPr>
              <a:t>‹nº›</a:t>
            </a:fld>
            <a:endParaRPr lang="pt-B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p:txBody>
          <a:bodyPr/>
          <a:lstStyle>
            <a:lvl1pPr>
              <a:defRPr/>
            </a:lvl1pPr>
          </a:lstStyle>
          <a:p>
            <a:pPr>
              <a:defRPr/>
            </a:pPr>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7FC1BDAA-881F-4231-A6B2-4FB0B0446814}" type="slidenum">
              <a:rPr lang="pt-BR"/>
              <a:pPr>
                <a:defRPr/>
              </a:pPr>
              <a:t>‹nº›</a:t>
            </a:fld>
            <a:endParaRPr lang="pt-B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a:defRPr/>
            </a:pPr>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A8D77957-445B-4879-BD9B-C6AE8BA52E8A}" type="slidenum">
              <a:rPr lang="pt-BR"/>
              <a:pPr>
                <a:defRPr/>
              </a:pPr>
              <a:t>‹nº›</a:t>
            </a:fld>
            <a:endParaRPr lang="pt-B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a:defRPr/>
            </a:pPr>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4C926263-54C2-430F-93BB-579B130E0866}" type="slidenum">
              <a:rPr lang="pt-BR"/>
              <a:pPr>
                <a:defRPr/>
              </a:pPr>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BR" smtClean="0"/>
              <a:t>Clique para editar os estilos do texto mestre</a:t>
            </a:r>
          </a:p>
        </p:txBody>
      </p:sp>
    </p:spTree>
  </p:cSld>
  <p:clrMapOvr>
    <a:masterClrMapping/>
  </p:clrMapOvr>
  <p:transition>
    <p:strips dir="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cSld>
  <p:clrMapOvr>
    <a:masterClrMapping/>
  </p:clrMapOvr>
  <p:transition>
    <p:strips dir="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cSld>
  <p:clrMapOvr>
    <a:masterClrMapping/>
  </p:clrMapOvr>
  <p:transition>
    <p:strips dir="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Tree>
  </p:cSld>
  <p:clrMapOvr>
    <a:masterClrMapping/>
  </p:clrMapOvr>
  <p:transition>
    <p:strips dir="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Tree>
  </p:cSld>
  <p:clrMapOvr>
    <a:masterClrMapping/>
  </p:clrMapOvr>
  <p:transition>
    <p:strips dir="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Tree>
  </p:cSld>
  <p:clrMapOvr>
    <a:masterClrMapping/>
  </p:clrMapOvr>
  <p:transition>
    <p:strips dir="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Tree>
  </p:cSld>
  <p:clrMapOvr>
    <a:masterClrMapping/>
  </p:clrMapOvr>
  <p:transition>
    <p:strips dir="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a:outerShdw dist="107763" dir="2700000" algn="ctr" rotWithShape="0">
            <a:srgbClr val="000000"/>
          </a:outerShdw>
        </a:effectLst>
      </p:bgPr>
    </p:bg>
    <p:spTree>
      <p:nvGrpSpPr>
        <p:cNvPr id="1" name=""/>
        <p:cNvGrpSpPr/>
        <p:nvPr/>
      </p:nvGrpSpPr>
      <p:grpSpPr>
        <a:xfrm>
          <a:off x="0" y="0"/>
          <a:ext cx="0" cy="0"/>
          <a:chOff x="0" y="0"/>
          <a:chExt cx="0" cy="0"/>
        </a:xfrm>
      </p:grpSpPr>
      <p:pic>
        <p:nvPicPr>
          <p:cNvPr id="2050" name="Picture 25"/>
          <p:cNvPicPr>
            <a:picLocks noChangeAspect="1" noChangeArrowheads="1"/>
          </p:cNvPicPr>
          <p:nvPr/>
        </p:nvPicPr>
        <p:blipFill>
          <a:blip r:embed="rId14" cstate="print"/>
          <a:srcRect/>
          <a:stretch>
            <a:fillRect/>
          </a:stretch>
        </p:blipFill>
        <p:spPr bwMode="auto">
          <a:xfrm>
            <a:off x="0" y="0"/>
            <a:ext cx="9144000" cy="1643063"/>
          </a:xfrm>
          <a:prstGeom prst="rect">
            <a:avLst/>
          </a:prstGeom>
          <a:solidFill>
            <a:schemeClr val="accent1"/>
          </a:solidFill>
          <a:ln w="9525">
            <a:noFill/>
            <a:miter lim="800000"/>
            <a:headEnd/>
            <a:tailEnd/>
          </a:ln>
        </p:spPr>
      </p:pic>
      <p:pic>
        <p:nvPicPr>
          <p:cNvPr id="2051" name="Picture 26" descr="logomarcapadrao"/>
          <p:cNvPicPr>
            <a:picLocks noChangeAspect="1" noChangeArrowheads="1"/>
          </p:cNvPicPr>
          <p:nvPr userDrawn="1"/>
        </p:nvPicPr>
        <p:blipFill>
          <a:blip r:embed="rId15" cstate="print"/>
          <a:srcRect/>
          <a:stretch>
            <a:fillRect/>
          </a:stretch>
        </p:blipFill>
        <p:spPr bwMode="auto">
          <a:xfrm>
            <a:off x="395288" y="42863"/>
            <a:ext cx="1223962" cy="768350"/>
          </a:xfrm>
          <a:prstGeom prst="rect">
            <a:avLst/>
          </a:prstGeom>
          <a:noFill/>
          <a:ln w="9525">
            <a:noFill/>
            <a:miter lim="800000"/>
            <a:headEnd/>
            <a:tailEnd/>
          </a:ln>
        </p:spPr>
      </p:pic>
      <p:sp>
        <p:nvSpPr>
          <p:cNvPr id="6" name="TextBox 5"/>
          <p:cNvSpPr txBox="1"/>
          <p:nvPr userDrawn="1"/>
        </p:nvSpPr>
        <p:spPr>
          <a:xfrm>
            <a:off x="0" y="835025"/>
            <a:ext cx="2087563" cy="369888"/>
          </a:xfrm>
          <a:prstGeom prst="rect">
            <a:avLst/>
          </a:prstGeom>
          <a:solidFill>
            <a:srgbClr val="AAEC34"/>
          </a:solidFill>
        </p:spPr>
        <p:txBody>
          <a:bodyPr>
            <a:spAutoFit/>
          </a:bodyPr>
          <a:lstStyle/>
          <a:p>
            <a:pPr algn="ctr">
              <a:spcBef>
                <a:spcPct val="50000"/>
              </a:spcBef>
              <a:defRPr/>
            </a:pPr>
            <a:r>
              <a:rPr lang="en-US" sz="900" dirty="0" err="1">
                <a:latin typeface="Arial Black" pitchFamily="34" charset="0"/>
                <a:cs typeface="Arial" charset="0"/>
              </a:rPr>
              <a:t>Secretaria</a:t>
            </a:r>
            <a:r>
              <a:rPr lang="en-US" sz="900" dirty="0">
                <a:latin typeface="Arial Black" pitchFamily="34" charset="0"/>
                <a:cs typeface="Arial" charset="0"/>
              </a:rPr>
              <a:t> de Estado </a:t>
            </a:r>
            <a:r>
              <a:rPr lang="en-US" sz="900" dirty="0" err="1">
                <a:latin typeface="Arial Black" pitchFamily="34" charset="0"/>
                <a:cs typeface="Arial" charset="0"/>
              </a:rPr>
              <a:t>da</a:t>
            </a:r>
            <a:r>
              <a:rPr lang="en-US" sz="900" dirty="0">
                <a:latin typeface="Arial Black" pitchFamily="34" charset="0"/>
                <a:cs typeface="Arial" charset="0"/>
              </a:rPr>
              <a:t> </a:t>
            </a:r>
            <a:r>
              <a:rPr lang="en-US" sz="900" dirty="0" err="1">
                <a:latin typeface="Arial Black" pitchFamily="34" charset="0"/>
                <a:cs typeface="Arial" charset="0"/>
              </a:rPr>
              <a:t>Agricultura</a:t>
            </a:r>
            <a:r>
              <a:rPr lang="en-US" sz="900" dirty="0">
                <a:latin typeface="Arial Black" pitchFamily="34" charset="0"/>
                <a:cs typeface="Arial" charset="0"/>
              </a:rPr>
              <a:t> e </a:t>
            </a:r>
            <a:r>
              <a:rPr lang="en-US" sz="900" dirty="0" err="1">
                <a:latin typeface="Arial Black" pitchFamily="34" charset="0"/>
                <a:cs typeface="Arial" charset="0"/>
              </a:rPr>
              <a:t>da</a:t>
            </a:r>
            <a:r>
              <a:rPr lang="en-US" sz="900" dirty="0">
                <a:latin typeface="Arial Black" pitchFamily="34" charset="0"/>
                <a:cs typeface="Arial" charset="0"/>
              </a:rPr>
              <a:t> </a:t>
            </a:r>
            <a:r>
              <a:rPr lang="en-US" sz="900" dirty="0" err="1">
                <a:latin typeface="Arial Black" pitchFamily="34" charset="0"/>
                <a:cs typeface="Arial" charset="0"/>
              </a:rPr>
              <a:t>Pesca</a:t>
            </a:r>
            <a:endParaRPr lang="pt-BR" sz="900" dirty="0">
              <a:latin typeface="Arial Black" pitchFamily="34" charset="0"/>
              <a:cs typeface="Arial" charset="0"/>
            </a:endParaRPr>
          </a:p>
        </p:txBody>
      </p:sp>
    </p:spTree>
  </p:cSld>
  <p:clrMap bg1="lt1" tx1="dk1" bg2="lt2" tx2="dk2" accent1="accent1" accent2="accent2" accent3="accent3" accent4="accent4" accent5="accent5" accent6="accent6" hlink="hlink" folHlink="folHlink"/>
  <p:sldLayoutIdLst>
    <p:sldLayoutId id="2147484490" r:id="rId1"/>
    <p:sldLayoutId id="2147484467" r:id="rId2"/>
    <p:sldLayoutId id="2147484468" r:id="rId3"/>
    <p:sldLayoutId id="2147484469" r:id="rId4"/>
    <p:sldLayoutId id="2147484470" r:id="rId5"/>
    <p:sldLayoutId id="2147484471" r:id="rId6"/>
    <p:sldLayoutId id="2147484472" r:id="rId7"/>
    <p:sldLayoutId id="2147484473" r:id="rId8"/>
    <p:sldLayoutId id="2147484474" r:id="rId9"/>
    <p:sldLayoutId id="2147484475" r:id="rId10"/>
    <p:sldLayoutId id="2147484476" r:id="rId11"/>
    <p:sldLayoutId id="2147484477" r:id="rId12"/>
  </p:sldLayoutIdLst>
  <p:transition>
    <p:strips dir="rd"/>
  </p:transition>
  <p:hf hdr="0" ft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Black" pitchFamily="34" charset="0"/>
        </a:defRPr>
      </a:lvl2pPr>
      <a:lvl3pPr algn="ctr" rtl="0" eaLnBrk="0" fontAlgn="base" hangingPunct="0">
        <a:spcBef>
          <a:spcPct val="0"/>
        </a:spcBef>
        <a:spcAft>
          <a:spcPct val="0"/>
        </a:spcAft>
        <a:defRPr kumimoji="1" sz="4400">
          <a:solidFill>
            <a:schemeClr val="tx2"/>
          </a:solidFill>
          <a:latin typeface="Arial Black" pitchFamily="34" charset="0"/>
        </a:defRPr>
      </a:lvl3pPr>
      <a:lvl4pPr algn="ctr" rtl="0" eaLnBrk="0" fontAlgn="base" hangingPunct="0">
        <a:spcBef>
          <a:spcPct val="0"/>
        </a:spcBef>
        <a:spcAft>
          <a:spcPct val="0"/>
        </a:spcAft>
        <a:defRPr kumimoji="1" sz="4400">
          <a:solidFill>
            <a:schemeClr val="tx2"/>
          </a:solidFill>
          <a:latin typeface="Arial Black" pitchFamily="34" charset="0"/>
        </a:defRPr>
      </a:lvl4pPr>
      <a:lvl5pPr algn="ctr" rtl="0" eaLnBrk="0" fontAlgn="base" hangingPunct="0">
        <a:spcBef>
          <a:spcPct val="0"/>
        </a:spcBef>
        <a:spcAft>
          <a:spcPct val="0"/>
        </a:spcAft>
        <a:defRPr kumimoji="1" sz="4400">
          <a:solidFill>
            <a:schemeClr val="tx2"/>
          </a:solidFill>
          <a:latin typeface="Arial Black" pitchFamily="34" charset="0"/>
        </a:defRPr>
      </a:lvl5pPr>
      <a:lvl6pPr marL="457200" algn="ctr" rtl="0" eaLnBrk="0" fontAlgn="base" hangingPunct="0">
        <a:spcBef>
          <a:spcPct val="0"/>
        </a:spcBef>
        <a:spcAft>
          <a:spcPct val="0"/>
        </a:spcAft>
        <a:defRPr kumimoji="1" sz="4400">
          <a:solidFill>
            <a:schemeClr val="tx2"/>
          </a:solidFill>
          <a:latin typeface="Arial Black" pitchFamily="34" charset="0"/>
        </a:defRPr>
      </a:lvl6pPr>
      <a:lvl7pPr marL="914400" algn="ctr" rtl="0" eaLnBrk="0" fontAlgn="base" hangingPunct="0">
        <a:spcBef>
          <a:spcPct val="0"/>
        </a:spcBef>
        <a:spcAft>
          <a:spcPct val="0"/>
        </a:spcAft>
        <a:defRPr kumimoji="1" sz="4400">
          <a:solidFill>
            <a:schemeClr val="tx2"/>
          </a:solidFill>
          <a:latin typeface="Arial Black" pitchFamily="34" charset="0"/>
        </a:defRPr>
      </a:lvl7pPr>
      <a:lvl8pPr marL="1371600" algn="ctr" rtl="0" eaLnBrk="0" fontAlgn="base" hangingPunct="0">
        <a:spcBef>
          <a:spcPct val="0"/>
        </a:spcBef>
        <a:spcAft>
          <a:spcPct val="0"/>
        </a:spcAft>
        <a:defRPr kumimoji="1" sz="4400">
          <a:solidFill>
            <a:schemeClr val="tx2"/>
          </a:solidFill>
          <a:latin typeface="Arial Black" pitchFamily="34" charset="0"/>
        </a:defRPr>
      </a:lvl8pPr>
      <a:lvl9pPr marL="1828800" algn="ctr" rtl="0" eaLnBrk="0" fontAlgn="base" hangingPunct="0">
        <a:spcBef>
          <a:spcPct val="0"/>
        </a:spcBef>
        <a:spcAft>
          <a:spcPct val="0"/>
        </a:spcAft>
        <a:defRPr kumimoji="1" sz="4400">
          <a:solidFill>
            <a:schemeClr val="tx2"/>
          </a:solidFill>
          <a:latin typeface="Arial Black" pitchFamily="34" charset="0"/>
        </a:defRPr>
      </a:lvl9pPr>
    </p:titleStyle>
    <p:bodyStyle>
      <a:lvl1pPr marL="342900" indent="-342900" algn="l" rtl="0" eaLnBrk="0" fontAlgn="base" hangingPunct="0">
        <a:spcBef>
          <a:spcPct val="20000"/>
        </a:spcBef>
        <a:spcAft>
          <a:spcPct val="0"/>
        </a:spcAft>
        <a:buClr>
          <a:schemeClr val="accent1"/>
        </a:buClr>
        <a:buSzPct val="70000"/>
        <a:buFont typeface="Monotype Sorts"/>
        <a:buChar char="l"/>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Char char="•"/>
        <a:defRPr kumimoji="1" sz="2800">
          <a:solidFill>
            <a:schemeClr val="tx1"/>
          </a:solidFill>
          <a:latin typeface="+mn-lt"/>
        </a:defRPr>
      </a:lvl2pPr>
      <a:lvl3pPr marL="1143000" indent="-228600" algn="l" rtl="0" eaLnBrk="0" fontAlgn="base" hangingPunct="0">
        <a:spcBef>
          <a:spcPct val="20000"/>
        </a:spcBef>
        <a:spcAft>
          <a:spcPct val="0"/>
        </a:spcAft>
        <a:buClr>
          <a:schemeClr val="accent2"/>
        </a:buClr>
        <a:buSzPct val="100000"/>
        <a:buChar char="•"/>
        <a:defRPr kumimoji="1" sz="2400">
          <a:solidFill>
            <a:schemeClr val="tx1"/>
          </a:solidFill>
          <a:latin typeface="+mn-lt"/>
        </a:defRPr>
      </a:lvl3pPr>
      <a:lvl4pPr marL="1600200" indent="-228600" algn="l" rtl="0" eaLnBrk="0" fontAlgn="base" hangingPunct="0">
        <a:spcBef>
          <a:spcPct val="20000"/>
        </a:spcBef>
        <a:spcAft>
          <a:spcPct val="0"/>
        </a:spcAft>
        <a:buClr>
          <a:schemeClr val="tx2"/>
        </a:buClr>
        <a:buChar char="•"/>
        <a:defRPr kumimoji="1" sz="2000">
          <a:solidFill>
            <a:schemeClr val="tx1"/>
          </a:solidFill>
          <a:latin typeface="+mn-lt"/>
        </a:defRPr>
      </a:lvl4pPr>
      <a:lvl5pPr marL="2057400" indent="-228600" algn="l" rtl="0" eaLnBrk="0" fontAlgn="base" hangingPunct="0">
        <a:spcBef>
          <a:spcPct val="20000"/>
        </a:spcBef>
        <a:spcAft>
          <a:spcPct val="0"/>
        </a:spcAft>
        <a:buClr>
          <a:schemeClr val="accent2"/>
        </a:buClr>
        <a:buChar char="•"/>
        <a:defRPr kumimoji="1" sz="2000">
          <a:solidFill>
            <a:schemeClr val="tx1"/>
          </a:solidFill>
          <a:latin typeface="+mn-lt"/>
        </a:defRPr>
      </a:lvl5pPr>
      <a:lvl6pPr marL="2514600" indent="-228600" algn="l" rtl="0" eaLnBrk="0" fontAlgn="base" hangingPunct="0">
        <a:spcBef>
          <a:spcPct val="20000"/>
        </a:spcBef>
        <a:spcAft>
          <a:spcPct val="0"/>
        </a:spcAft>
        <a:buClr>
          <a:schemeClr val="accent2"/>
        </a:buClr>
        <a:buChar char="•"/>
        <a:defRPr kumimoji="1" sz="2000">
          <a:solidFill>
            <a:schemeClr val="tx1"/>
          </a:solidFill>
          <a:latin typeface="+mn-lt"/>
        </a:defRPr>
      </a:lvl6pPr>
      <a:lvl7pPr marL="2971800" indent="-228600" algn="l" rtl="0" eaLnBrk="0" fontAlgn="base" hangingPunct="0">
        <a:spcBef>
          <a:spcPct val="20000"/>
        </a:spcBef>
        <a:spcAft>
          <a:spcPct val="0"/>
        </a:spcAft>
        <a:buClr>
          <a:schemeClr val="accent2"/>
        </a:buClr>
        <a:buChar char="•"/>
        <a:defRPr kumimoji="1" sz="2000">
          <a:solidFill>
            <a:schemeClr val="tx1"/>
          </a:solidFill>
          <a:latin typeface="+mn-lt"/>
        </a:defRPr>
      </a:lvl7pPr>
      <a:lvl8pPr marL="3429000" indent="-228600" algn="l" rtl="0" eaLnBrk="0" fontAlgn="base" hangingPunct="0">
        <a:spcBef>
          <a:spcPct val="20000"/>
        </a:spcBef>
        <a:spcAft>
          <a:spcPct val="0"/>
        </a:spcAft>
        <a:buClr>
          <a:schemeClr val="accent2"/>
        </a:buClr>
        <a:buChar char="•"/>
        <a:defRPr kumimoji="1" sz="2000">
          <a:solidFill>
            <a:schemeClr val="tx1"/>
          </a:solidFill>
          <a:latin typeface="+mn-lt"/>
        </a:defRPr>
      </a:lvl8pPr>
      <a:lvl9pPr marL="3886200" indent="-228600" algn="l" rtl="0" eaLnBrk="0" fontAlgn="base" hangingPunct="0">
        <a:spcBef>
          <a:spcPct val="20000"/>
        </a:spcBef>
        <a:spcAft>
          <a:spcPct val="0"/>
        </a:spcAft>
        <a:buClr>
          <a:schemeClr val="accent2"/>
        </a:buClr>
        <a:buChar char="•"/>
        <a:defRPr kumimoji="1" sz="2000">
          <a:solidFill>
            <a:schemeClr val="tx1"/>
          </a:solidFill>
          <a:latin typeface="+mn-lt"/>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074" name="Espaço Reservado para Títu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pt-BR" smtClean="0"/>
              <a:t>Clique para editar o estilo do título mestre</a:t>
            </a:r>
          </a:p>
        </p:txBody>
      </p:sp>
      <p:sp>
        <p:nvSpPr>
          <p:cNvPr id="3075" name="Espaço Reservado para Tex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spcBef>
                <a:spcPct val="50000"/>
              </a:spcBef>
              <a:defRPr sz="1200">
                <a:solidFill>
                  <a:schemeClr val="tx1">
                    <a:tint val="75000"/>
                  </a:schemeClr>
                </a:solidFill>
                <a:effectLst>
                  <a:outerShdw blurRad="38100" dist="38100" dir="2700000" algn="tl">
                    <a:srgbClr val="000000">
                      <a:alpha val="43137"/>
                    </a:srgbClr>
                  </a:outerShdw>
                </a:effectLst>
                <a:latin typeface="Arial" charset="0"/>
                <a:cs typeface="+mn-cs"/>
              </a:defRPr>
            </a:lvl1pPr>
          </a:lstStyle>
          <a:p>
            <a:pPr>
              <a:defRPr/>
            </a:pPr>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spcBef>
                <a:spcPct val="50000"/>
              </a:spcBef>
              <a:defRPr sz="1200">
                <a:solidFill>
                  <a:schemeClr val="tx1">
                    <a:tint val="75000"/>
                  </a:schemeClr>
                </a:solidFill>
                <a:effectLst>
                  <a:outerShdw blurRad="38100" dist="38100" dir="2700000" algn="tl">
                    <a:srgbClr val="000000">
                      <a:alpha val="43137"/>
                    </a:srgbClr>
                  </a:outerShdw>
                </a:effectLst>
                <a:latin typeface="Arial" charset="0"/>
                <a:cs typeface="+mn-cs"/>
              </a:defRPr>
            </a:lvl1pPr>
          </a:lstStyle>
          <a:p>
            <a:pPr>
              <a:defRPr/>
            </a:pPr>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spcBef>
                <a:spcPct val="50000"/>
              </a:spcBef>
              <a:defRPr sz="1200">
                <a:solidFill>
                  <a:schemeClr val="tx1">
                    <a:tint val="75000"/>
                  </a:schemeClr>
                </a:solidFill>
                <a:effectLst>
                  <a:outerShdw blurRad="38100" dist="38100" dir="2700000" algn="tl">
                    <a:srgbClr val="000000">
                      <a:alpha val="43137"/>
                    </a:srgbClr>
                  </a:outerShdw>
                </a:effectLst>
                <a:latin typeface="Arial" charset="0"/>
                <a:cs typeface="+mn-cs"/>
              </a:defRPr>
            </a:lvl1pPr>
          </a:lstStyle>
          <a:p>
            <a:pPr>
              <a:defRPr/>
            </a:pPr>
            <a:fld id="{CB2FE68B-686A-4A73-984F-B0E4FBC326E9}" type="slidenum">
              <a:rPr lang="pt-BR"/>
              <a:pPr>
                <a:defRPr/>
              </a:pPr>
              <a:t>‹nº›</a:t>
            </a:fld>
            <a:endParaRPr lang="pt-BR"/>
          </a:p>
        </p:txBody>
      </p:sp>
    </p:spTree>
  </p:cSld>
  <p:clrMap bg1="lt1" tx1="dk1" bg2="lt2" tx2="dk2" accent1="accent1" accent2="accent2" accent3="accent3" accent4="accent4" accent5="accent5" accent6="accent6" hlink="hlink" folHlink="folHlink"/>
  <p:sldLayoutIdLst>
    <p:sldLayoutId id="2147484479" r:id="rId1"/>
    <p:sldLayoutId id="2147484480" r:id="rId2"/>
    <p:sldLayoutId id="2147484481" r:id="rId3"/>
    <p:sldLayoutId id="2147484482" r:id="rId4"/>
    <p:sldLayoutId id="2147484483" r:id="rId5"/>
    <p:sldLayoutId id="2147484484" r:id="rId6"/>
    <p:sldLayoutId id="2147484485" r:id="rId7"/>
    <p:sldLayoutId id="2147484486" r:id="rId8"/>
    <p:sldLayoutId id="2147484487" r:id="rId9"/>
    <p:sldLayoutId id="2147484488" r:id="rId10"/>
    <p:sldLayoutId id="2147484489"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hyperlink" Target="http://www.cidasc.sc.gov.br/" TargetMode="External"/><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hyperlink" Target="mailto:spies@epagri.sc.gov.br" TargetMode="External"/><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1156" name="Line 4"/>
          <p:cNvSpPr>
            <a:spLocks noChangeShapeType="1"/>
          </p:cNvSpPr>
          <p:nvPr/>
        </p:nvSpPr>
        <p:spPr bwMode="auto">
          <a:xfrm>
            <a:off x="4038600" y="3886200"/>
            <a:ext cx="228600" cy="0"/>
          </a:xfrm>
          <a:prstGeom prst="line">
            <a:avLst/>
          </a:prstGeom>
          <a:noFill/>
          <a:ln w="9525">
            <a:noFill/>
            <a:round/>
            <a:headEnd/>
            <a:tailEnd type="triangle" w="med" len="med"/>
          </a:ln>
          <a:effectLst/>
        </p:spPr>
        <p:txBody>
          <a:bodyPr/>
          <a:lstStyle/>
          <a:p>
            <a:pPr algn="ctr">
              <a:spcBef>
                <a:spcPct val="50000"/>
              </a:spcBef>
              <a:defRPr/>
            </a:pPr>
            <a:endParaRPr lang="pt-BR" dirty="0">
              <a:effectLst>
                <a:outerShdw blurRad="38100" dist="38100" dir="2700000" algn="tl">
                  <a:srgbClr val="000000">
                    <a:alpha val="43137"/>
                  </a:srgbClr>
                </a:outerShdw>
              </a:effectLst>
              <a:latin typeface="Arial" charset="0"/>
              <a:cs typeface="+mn-cs"/>
            </a:endParaRPr>
          </a:p>
        </p:txBody>
      </p:sp>
      <p:sp>
        <p:nvSpPr>
          <p:cNvPr id="429061" name="Text Box 5"/>
          <p:cNvSpPr txBox="1">
            <a:spLocks noChangeArrowheads="1"/>
          </p:cNvSpPr>
          <p:nvPr/>
        </p:nvSpPr>
        <p:spPr bwMode="auto">
          <a:xfrm>
            <a:off x="2667000" y="4293096"/>
            <a:ext cx="6477000" cy="2391690"/>
          </a:xfrm>
          <a:prstGeom prst="rect">
            <a:avLst/>
          </a:prstGeom>
          <a:noFill/>
          <a:ln w="9525" algn="ctr">
            <a:noFill/>
            <a:miter lim="800000"/>
            <a:headEnd/>
            <a:tailEnd/>
          </a:ln>
        </p:spPr>
        <p:txBody>
          <a:bodyPr tIns="10800" bIns="10800">
            <a:spAutoFit/>
          </a:bodyPr>
          <a:lstStyle/>
          <a:p>
            <a:pPr algn="ctr">
              <a:spcBef>
                <a:spcPct val="50000"/>
              </a:spcBef>
              <a:defRPr/>
            </a:pPr>
            <a:r>
              <a:rPr lang="en-US" b="1" dirty="0">
                <a:effectLst>
                  <a:outerShdw blurRad="38100" dist="38100" dir="2700000" algn="tl">
                    <a:srgbClr val="C0C0C0"/>
                  </a:outerShdw>
                </a:effectLst>
                <a:latin typeface="Arial" charset="0"/>
                <a:cs typeface="+mn-cs"/>
              </a:rPr>
              <a:t>	</a:t>
            </a:r>
            <a:endParaRPr lang="en-US" sz="1600" b="1" dirty="0" smtClean="0">
              <a:effectLst>
                <a:outerShdw blurRad="38100" dist="38100" dir="2700000" algn="tl">
                  <a:srgbClr val="C0C0C0"/>
                </a:outerShdw>
              </a:effectLst>
              <a:latin typeface="Arial" charset="0"/>
              <a:cs typeface="+mn-cs"/>
            </a:endParaRPr>
          </a:p>
          <a:p>
            <a:pPr algn="ctr">
              <a:spcBef>
                <a:spcPct val="50000"/>
              </a:spcBef>
              <a:defRPr/>
            </a:pPr>
            <a:endParaRPr lang="pt-BR" sz="2000" dirty="0">
              <a:effectLst>
                <a:outerShdw blurRad="38100" dist="38100" dir="2700000" algn="tl">
                  <a:srgbClr val="C0C0C0"/>
                </a:outerShdw>
              </a:effectLst>
              <a:latin typeface="Arial" charset="0"/>
              <a:cs typeface="+mn-cs"/>
            </a:endParaRPr>
          </a:p>
          <a:p>
            <a:pPr algn="ctr" eaLnBrk="0" hangingPunct="0">
              <a:defRPr/>
            </a:pPr>
            <a:r>
              <a:rPr lang="pt-BR" sz="2000" dirty="0" smtClean="0"/>
              <a:t>AUDIÊNCIA PÚBLICA CONJUNTA DAS COMIISÕES DE AGRICULTURA E DO SENADO SOBRE OS SISTEMAS DE INSPEÇÃO DE POA.</a:t>
            </a:r>
          </a:p>
          <a:p>
            <a:pPr algn="ctr" eaLnBrk="0" hangingPunct="0">
              <a:defRPr/>
            </a:pPr>
            <a:r>
              <a:rPr lang="pt-BR" sz="2000" dirty="0" smtClean="0"/>
              <a:t>			</a:t>
            </a:r>
          </a:p>
          <a:p>
            <a:pPr algn="ctr" eaLnBrk="0" hangingPunct="0">
              <a:defRPr/>
            </a:pPr>
            <a:r>
              <a:rPr lang="pt-BR" sz="2000" dirty="0" err="1" smtClean="0"/>
              <a:t>Expointer</a:t>
            </a:r>
            <a:r>
              <a:rPr lang="pt-BR" sz="2000" dirty="0" smtClean="0"/>
              <a:t> - Esteio</a:t>
            </a:r>
            <a:r>
              <a:rPr lang="pt-BR" sz="1600" b="1" dirty="0" smtClean="0">
                <a:effectLst>
                  <a:outerShdw blurRad="38100" dist="38100" dir="2700000" algn="tl">
                    <a:srgbClr val="C0C0C0"/>
                  </a:outerShdw>
                </a:effectLst>
              </a:rPr>
              <a:t> – 02/09</a:t>
            </a:r>
            <a:r>
              <a:rPr lang="en-US" sz="1600" b="1" dirty="0" smtClean="0">
                <a:effectLst>
                  <a:outerShdw blurRad="38100" dist="38100" dir="2700000" algn="tl">
                    <a:srgbClr val="C0C0C0"/>
                  </a:outerShdw>
                </a:effectLst>
              </a:rPr>
              <a:t>/</a:t>
            </a:r>
            <a:r>
              <a:rPr lang="pt-BR" sz="1600" b="1" dirty="0" smtClean="0"/>
              <a:t>2015</a:t>
            </a:r>
            <a:endParaRPr lang="en-US" sz="1600" b="1" dirty="0" smtClean="0">
              <a:effectLst>
                <a:outerShdw blurRad="38100" dist="38100" dir="2700000" algn="tl">
                  <a:srgbClr val="C0C0C0"/>
                </a:outerShdw>
              </a:effectLst>
            </a:endParaRPr>
          </a:p>
        </p:txBody>
      </p:sp>
      <p:pic>
        <p:nvPicPr>
          <p:cNvPr id="7174" name="Picture 7" descr="C:\Fotos agropecuaria\DSC00054.JPG"/>
          <p:cNvPicPr>
            <a:picLocks noChangeAspect="1" noChangeArrowheads="1"/>
          </p:cNvPicPr>
          <p:nvPr/>
        </p:nvPicPr>
        <p:blipFill>
          <a:blip r:embed="rId3" cstate="print"/>
          <a:srcRect/>
          <a:stretch>
            <a:fillRect/>
          </a:stretch>
        </p:blipFill>
        <p:spPr bwMode="auto">
          <a:xfrm>
            <a:off x="0" y="1268413"/>
            <a:ext cx="2627313" cy="1609725"/>
          </a:xfrm>
          <a:prstGeom prst="rect">
            <a:avLst/>
          </a:prstGeom>
          <a:noFill/>
          <a:ln w="9525">
            <a:noFill/>
            <a:miter lim="800000"/>
            <a:headEnd/>
            <a:tailEnd/>
          </a:ln>
        </p:spPr>
      </p:pic>
      <p:pic>
        <p:nvPicPr>
          <p:cNvPr id="9" name="Picture 8" descr="C:\Fotos agropecuaria\Imagens Inacio\Bovinos de leite\Panorâmica Unica vaca Cetredia01.jpg"/>
          <p:cNvPicPr>
            <a:picLocks noChangeAspect="1" noChangeArrowheads="1"/>
          </p:cNvPicPr>
          <p:nvPr/>
        </p:nvPicPr>
        <p:blipFill>
          <a:blip r:embed="rId4" cstate="print"/>
          <a:srcRect/>
          <a:stretch>
            <a:fillRect/>
          </a:stretch>
        </p:blipFill>
        <p:spPr bwMode="auto">
          <a:xfrm>
            <a:off x="0" y="2852936"/>
            <a:ext cx="2627313" cy="1484312"/>
          </a:xfrm>
          <a:prstGeom prst="rect">
            <a:avLst/>
          </a:prstGeom>
          <a:noFill/>
          <a:ln w="9525">
            <a:noFill/>
            <a:miter lim="800000"/>
            <a:headEnd/>
            <a:tailEnd/>
          </a:ln>
        </p:spPr>
      </p:pic>
      <p:sp>
        <p:nvSpPr>
          <p:cNvPr id="12" name="Rectangle 4"/>
          <p:cNvSpPr>
            <a:spLocks noChangeArrowheads="1"/>
          </p:cNvSpPr>
          <p:nvPr/>
        </p:nvSpPr>
        <p:spPr bwMode="auto">
          <a:xfrm>
            <a:off x="2627783" y="1689775"/>
            <a:ext cx="6516217" cy="2246769"/>
          </a:xfrm>
          <a:prstGeom prst="rect">
            <a:avLst/>
          </a:prstGeom>
          <a:gradFill rotWithShape="0">
            <a:gsLst>
              <a:gs pos="0">
                <a:srgbClr val="000082"/>
              </a:gs>
              <a:gs pos="13000">
                <a:srgbClr val="0047FF"/>
              </a:gs>
              <a:gs pos="28000">
                <a:srgbClr val="000082"/>
              </a:gs>
              <a:gs pos="42999">
                <a:srgbClr val="0047FF"/>
              </a:gs>
              <a:gs pos="58000">
                <a:srgbClr val="000082"/>
              </a:gs>
              <a:gs pos="72000">
                <a:srgbClr val="0047FF"/>
              </a:gs>
              <a:gs pos="87000">
                <a:srgbClr val="000082"/>
              </a:gs>
              <a:gs pos="100000">
                <a:srgbClr val="0047FF"/>
              </a:gs>
            </a:gsLst>
            <a:lin ang="5400000" scaled="0"/>
          </a:gradFill>
          <a:ln w="9525">
            <a:noFill/>
            <a:miter lim="800000"/>
            <a:headEnd/>
            <a:tailEnd/>
          </a:ln>
          <a:effectLst>
            <a:outerShdw blurRad="50800" dist="50800" dir="5400000" algn="ctr" rotWithShape="0">
              <a:srgbClr val="FFC000"/>
            </a:outerShdw>
          </a:effectLst>
          <a:scene3d>
            <a:camera prst="orthographicFront"/>
            <a:lightRig rig="threePt" dir="t"/>
          </a:scene3d>
          <a:sp3d extrusionH="76200" contourW="12700">
            <a:extrusionClr>
              <a:srgbClr val="009900"/>
            </a:extrusionClr>
            <a:contourClr>
              <a:srgbClr val="009900"/>
            </a:contourClr>
          </a:sp3d>
        </p:spPr>
        <p:txBody>
          <a:bodyPr wrap="square" anchor="ctr">
            <a:spAutoFit/>
          </a:bodyPr>
          <a:lstStyle/>
          <a:p>
            <a:pPr algn="ctr">
              <a:defRPr/>
            </a:pPr>
            <a:endParaRPr lang="pt-BR" sz="3600" b="1" dirty="0" smtClean="0">
              <a:solidFill>
                <a:srgbClr val="F0F022"/>
              </a:solidFill>
              <a:effectLst>
                <a:outerShdw blurRad="38100" dist="38100" dir="2700000" algn="tl">
                  <a:srgbClr val="000000"/>
                </a:outerShdw>
              </a:effectLst>
              <a:latin typeface="Arial" charset="0"/>
            </a:endParaRPr>
          </a:p>
          <a:p>
            <a:pPr algn="ctr">
              <a:defRPr/>
            </a:pPr>
            <a:r>
              <a:rPr lang="pt-BR" sz="3600" b="1" dirty="0" smtClean="0">
                <a:solidFill>
                  <a:srgbClr val="F0F022"/>
                </a:solidFill>
                <a:effectLst>
                  <a:outerShdw blurRad="38100" dist="38100" dir="2700000" algn="tl">
                    <a:srgbClr val="000000"/>
                  </a:outerShdw>
                </a:effectLst>
                <a:latin typeface="Arial" charset="0"/>
              </a:rPr>
              <a:t>O SERVIÇO DE INSPEÇÃO ESTADUAL – SIE EM SC</a:t>
            </a:r>
          </a:p>
          <a:p>
            <a:pPr algn="ctr">
              <a:defRPr/>
            </a:pPr>
            <a:endParaRPr lang="en-GB" sz="3200" b="1" dirty="0">
              <a:solidFill>
                <a:srgbClr val="F0F022"/>
              </a:solidFill>
              <a:effectLst>
                <a:outerShdw blurRad="38100" dist="38100" dir="2700000" algn="tl">
                  <a:srgbClr val="000000"/>
                </a:outerShdw>
              </a:effectLst>
              <a:latin typeface="Arial" charset="0"/>
            </a:endParaRPr>
          </a:p>
        </p:txBody>
      </p:sp>
      <p:pic>
        <p:nvPicPr>
          <p:cNvPr id="11" name="Imagem 10" descr="Agregaçao valor capaagroredes140812.jpg"/>
          <p:cNvPicPr>
            <a:picLocks noChangeAspect="1"/>
          </p:cNvPicPr>
          <p:nvPr/>
        </p:nvPicPr>
        <p:blipFill>
          <a:blip r:embed="rId5" cstate="print"/>
          <a:stretch>
            <a:fillRect/>
          </a:stretch>
        </p:blipFill>
        <p:spPr>
          <a:xfrm>
            <a:off x="0" y="5445224"/>
            <a:ext cx="2627785" cy="1412776"/>
          </a:xfrm>
          <a:prstGeom prst="rect">
            <a:avLst/>
          </a:prstGeom>
        </p:spPr>
      </p:pic>
      <p:pic>
        <p:nvPicPr>
          <p:cNvPr id="10" name="Picture 6" descr="http://revistagloborural.globo.com/Revista/GloboRural/foto/0,,69459567,00.jpg"/>
          <p:cNvPicPr>
            <a:picLocks noChangeAspect="1" noChangeArrowheads="1"/>
          </p:cNvPicPr>
          <p:nvPr/>
        </p:nvPicPr>
        <p:blipFill>
          <a:blip r:embed="rId6" cstate="print"/>
          <a:srcRect/>
          <a:stretch>
            <a:fillRect/>
          </a:stretch>
        </p:blipFill>
        <p:spPr bwMode="auto">
          <a:xfrm>
            <a:off x="0" y="4077072"/>
            <a:ext cx="2627784" cy="1470802"/>
          </a:xfrm>
          <a:prstGeom prst="rect">
            <a:avLst/>
          </a:prstGeom>
          <a:noFill/>
        </p:spPr>
      </p:pic>
    </p:spTree>
  </p:cSld>
  <p:clrMapOvr>
    <a:masterClrMapping/>
  </p:clrMapOvr>
  <p:transition>
    <p:strips dir="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ítulo 2"/>
          <p:cNvSpPr txBox="1">
            <a:spLocks/>
          </p:cNvSpPr>
          <p:nvPr/>
        </p:nvSpPr>
        <p:spPr>
          <a:xfrm>
            <a:off x="971600" y="1406525"/>
            <a:ext cx="7848600" cy="5190827"/>
          </a:xfrm>
          <a:prstGeom prst="rect">
            <a:avLst/>
          </a:prstGeom>
        </p:spPr>
        <p:txBody>
          <a:bodyPr/>
          <a:lstStyle/>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800" b="1" i="0" u="none" strike="noStrike" kern="0" cap="none" spc="0" normalizeH="0" baseline="0" noProof="0" dirty="0" smtClean="0">
                <a:ln>
                  <a:noFill/>
                </a:ln>
                <a:solidFill>
                  <a:srgbClr val="339933"/>
                </a:solidFill>
                <a:effectLst/>
                <a:uLnTx/>
                <a:uFillTx/>
                <a:latin typeface="+mn-lt"/>
                <a:ea typeface="+mn-ea"/>
                <a:cs typeface="+mn-cs"/>
              </a:rPr>
              <a:t>Decreto Estadual nº 3.748 – 12/07/1993</a:t>
            </a:r>
          </a:p>
          <a:p>
            <a:pPr marL="342900" marR="0" lvl="0" indent="-342900" algn="l" defTabSz="914400" rtl="0" eaLnBrk="1" fontAlgn="base" latinLnBrk="0" hangingPunct="1">
              <a:lnSpc>
                <a:spcPct val="100000"/>
              </a:lnSpc>
              <a:spcBef>
                <a:spcPct val="20000"/>
              </a:spcBef>
              <a:spcAft>
                <a:spcPct val="0"/>
              </a:spcAft>
              <a:buClr>
                <a:schemeClr val="accent1"/>
              </a:buClr>
              <a:buSzPct val="70000"/>
              <a:buFontTx/>
              <a:buChar char="-"/>
              <a:tabLst/>
              <a:defRPr/>
            </a:pPr>
            <a:endParaRPr kumimoji="1" lang="pt-BR" sz="1800" b="1"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accent1"/>
              </a:buClr>
              <a:buSzPct val="70000"/>
              <a:buFontTx/>
              <a:buChar char="-"/>
              <a:tabLst/>
              <a:defRPr/>
            </a:pPr>
            <a:r>
              <a:rPr kumimoji="1" lang="pt-BR" sz="1800" b="1" i="0" u="none" strike="noStrike" kern="0" cap="none" spc="0" normalizeH="0" baseline="0" noProof="0" dirty="0" smtClean="0">
                <a:ln>
                  <a:noFill/>
                </a:ln>
                <a:solidFill>
                  <a:srgbClr val="339933"/>
                </a:solidFill>
                <a:effectLst/>
                <a:uLnTx/>
                <a:uFillTx/>
                <a:latin typeface="+mn-lt"/>
                <a:ea typeface="+mn-ea"/>
                <a:cs typeface="+mn-cs"/>
              </a:rPr>
              <a:t>Art. 18 A classificação dos estabelecimentos de produtos de origem animal definidos no Artigo 3º abrange:</a:t>
            </a: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800" b="0" i="0" u="none" strike="noStrike" kern="0" cap="none" spc="0" normalizeH="0" baseline="0" noProof="0" dirty="0" smtClean="0">
                <a:ln>
                  <a:noFill/>
                </a:ln>
                <a:solidFill>
                  <a:srgbClr val="0033CC"/>
                </a:solidFill>
                <a:effectLst/>
                <a:uLnTx/>
                <a:uFillTx/>
                <a:latin typeface="+mn-lt"/>
                <a:ea typeface="+mn-ea"/>
                <a:cs typeface="+mn-cs"/>
              </a:rPr>
              <a:t/>
            </a:r>
            <a:br>
              <a:rPr kumimoji="1" lang="pt-BR" sz="1800" b="0" i="0" u="none" strike="noStrike" kern="0" cap="none" spc="0" normalizeH="0" baseline="0" noProof="0" dirty="0" smtClean="0">
                <a:ln>
                  <a:noFill/>
                </a:ln>
                <a:solidFill>
                  <a:srgbClr val="0033CC"/>
                </a:solidFill>
                <a:effectLst/>
                <a:uLnTx/>
                <a:uFillTx/>
                <a:latin typeface="+mn-lt"/>
                <a:ea typeface="+mn-ea"/>
                <a:cs typeface="+mn-cs"/>
              </a:rPr>
            </a:br>
            <a:r>
              <a:rPr kumimoji="1" lang="pt-BR" sz="1800" b="1" i="0" u="none" strike="noStrike" kern="0" cap="none" spc="0" normalizeH="0" baseline="0" noProof="0" dirty="0" smtClean="0">
                <a:ln>
                  <a:noFill/>
                </a:ln>
                <a:solidFill>
                  <a:srgbClr val="0033CC"/>
                </a:solidFill>
                <a:effectLst/>
                <a:uLnTx/>
                <a:uFillTx/>
                <a:latin typeface="+mn-lt"/>
                <a:ea typeface="+mn-ea"/>
                <a:cs typeface="+mn-cs"/>
              </a:rPr>
              <a:t>I - os de carne e derivados;</a:t>
            </a: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800" b="1" i="0" u="none" strike="noStrike" kern="0" cap="none" spc="0" normalizeH="0" baseline="0" noProof="0" dirty="0" smtClean="0">
                <a:ln>
                  <a:noFill/>
                </a:ln>
                <a:solidFill>
                  <a:srgbClr val="0033CC"/>
                </a:solidFill>
                <a:effectLst/>
                <a:uLnTx/>
                <a:uFillTx/>
                <a:latin typeface="+mn-lt"/>
                <a:ea typeface="+mn-ea"/>
                <a:cs typeface="+mn-cs"/>
              </a:rPr>
              <a:t/>
            </a:r>
            <a:br>
              <a:rPr kumimoji="1" lang="pt-BR" sz="1800" b="1" i="0" u="none" strike="noStrike" kern="0" cap="none" spc="0" normalizeH="0" baseline="0" noProof="0" dirty="0" smtClean="0">
                <a:ln>
                  <a:noFill/>
                </a:ln>
                <a:solidFill>
                  <a:srgbClr val="0033CC"/>
                </a:solidFill>
                <a:effectLst/>
                <a:uLnTx/>
                <a:uFillTx/>
                <a:latin typeface="+mn-lt"/>
                <a:ea typeface="+mn-ea"/>
                <a:cs typeface="+mn-cs"/>
              </a:rPr>
            </a:br>
            <a:r>
              <a:rPr kumimoji="1" lang="pt-BR" sz="1800" b="1" i="0" u="none" strike="noStrike" kern="0" cap="none" spc="0" normalizeH="0" baseline="0" noProof="0" dirty="0" smtClean="0">
                <a:ln>
                  <a:noFill/>
                </a:ln>
                <a:solidFill>
                  <a:srgbClr val="0033CC"/>
                </a:solidFill>
                <a:effectLst/>
                <a:uLnTx/>
                <a:uFillTx/>
                <a:latin typeface="+mn-lt"/>
                <a:ea typeface="+mn-ea"/>
                <a:cs typeface="+mn-cs"/>
              </a:rPr>
              <a:t>II - os de leite e derivados;</a:t>
            </a:r>
            <a:br>
              <a:rPr kumimoji="1" lang="pt-BR" sz="1800" b="1" i="0" u="none" strike="noStrike" kern="0" cap="none" spc="0" normalizeH="0" baseline="0" noProof="0" dirty="0" smtClean="0">
                <a:ln>
                  <a:noFill/>
                </a:ln>
                <a:solidFill>
                  <a:srgbClr val="0033CC"/>
                </a:solidFill>
                <a:effectLst/>
                <a:uLnTx/>
                <a:uFillTx/>
                <a:latin typeface="+mn-lt"/>
                <a:ea typeface="+mn-ea"/>
                <a:cs typeface="+mn-cs"/>
              </a:rPr>
            </a:br>
            <a:endParaRPr kumimoji="1" lang="pt-BR" sz="1800" b="1" i="0" u="none" strike="noStrike" kern="0" cap="none" spc="0" normalizeH="0" baseline="0" noProof="0" dirty="0" smtClean="0">
              <a:ln>
                <a:noFill/>
              </a:ln>
              <a:solidFill>
                <a:srgbClr val="0033CC"/>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800" b="1" i="0" u="none" strike="noStrike" kern="0" cap="none" spc="0" normalizeH="0" baseline="0" noProof="0" dirty="0" smtClean="0">
                <a:ln>
                  <a:noFill/>
                </a:ln>
                <a:solidFill>
                  <a:srgbClr val="0033CC"/>
                </a:solidFill>
                <a:effectLst/>
                <a:uLnTx/>
                <a:uFillTx/>
                <a:latin typeface="+mn-lt"/>
                <a:ea typeface="+mn-ea"/>
                <a:cs typeface="+mn-cs"/>
              </a:rPr>
              <a:t>III - os de pescado e derivados;</a:t>
            </a:r>
            <a:br>
              <a:rPr kumimoji="1" lang="pt-BR" sz="1800" b="1" i="0" u="none" strike="noStrike" kern="0" cap="none" spc="0" normalizeH="0" baseline="0" noProof="0" dirty="0" smtClean="0">
                <a:ln>
                  <a:noFill/>
                </a:ln>
                <a:solidFill>
                  <a:srgbClr val="0033CC"/>
                </a:solidFill>
                <a:effectLst/>
                <a:uLnTx/>
                <a:uFillTx/>
                <a:latin typeface="+mn-lt"/>
                <a:ea typeface="+mn-ea"/>
                <a:cs typeface="+mn-cs"/>
              </a:rPr>
            </a:br>
            <a:endParaRPr kumimoji="1" lang="pt-BR" sz="1800" b="1" i="0" u="none" strike="noStrike" kern="0" cap="none" spc="0" normalizeH="0" baseline="0" noProof="0" dirty="0" smtClean="0">
              <a:ln>
                <a:noFill/>
              </a:ln>
              <a:solidFill>
                <a:srgbClr val="0033CC"/>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800" b="1" i="0" u="none" strike="noStrike" kern="0" cap="none" spc="0" normalizeH="0" baseline="0" noProof="0" dirty="0" smtClean="0">
                <a:ln>
                  <a:noFill/>
                </a:ln>
                <a:solidFill>
                  <a:srgbClr val="0033CC"/>
                </a:solidFill>
                <a:effectLst/>
                <a:uLnTx/>
                <a:uFillTx/>
                <a:latin typeface="+mn-lt"/>
                <a:ea typeface="+mn-ea"/>
                <a:cs typeface="+mn-cs"/>
              </a:rPr>
              <a:t>IV - os de ovos e derivados;</a:t>
            </a:r>
            <a:br>
              <a:rPr kumimoji="1" lang="pt-BR" sz="1800" b="1" i="0" u="none" strike="noStrike" kern="0" cap="none" spc="0" normalizeH="0" baseline="0" noProof="0" dirty="0" smtClean="0">
                <a:ln>
                  <a:noFill/>
                </a:ln>
                <a:solidFill>
                  <a:srgbClr val="0033CC"/>
                </a:solidFill>
                <a:effectLst/>
                <a:uLnTx/>
                <a:uFillTx/>
                <a:latin typeface="+mn-lt"/>
                <a:ea typeface="+mn-ea"/>
                <a:cs typeface="+mn-cs"/>
              </a:rPr>
            </a:br>
            <a:endParaRPr kumimoji="1" lang="pt-BR" sz="1800" b="1" i="0" u="none" strike="noStrike" kern="0" cap="none" spc="0" normalizeH="0" baseline="0" noProof="0" dirty="0" smtClean="0">
              <a:ln>
                <a:noFill/>
              </a:ln>
              <a:solidFill>
                <a:srgbClr val="0033CC"/>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800" b="1" i="0" u="none" strike="noStrike" kern="0" cap="none" spc="0" normalizeH="0" baseline="0" noProof="0" dirty="0" smtClean="0">
                <a:ln>
                  <a:noFill/>
                </a:ln>
                <a:solidFill>
                  <a:srgbClr val="0033CC"/>
                </a:solidFill>
                <a:effectLst/>
                <a:uLnTx/>
                <a:uFillTx/>
                <a:latin typeface="+mn-lt"/>
                <a:ea typeface="+mn-ea"/>
                <a:cs typeface="+mn-cs"/>
              </a:rPr>
              <a:t>V - os de mel, cera de abelhas e seus derivados;</a:t>
            </a:r>
            <a:br>
              <a:rPr kumimoji="1" lang="pt-BR" sz="1800" b="1" i="0" u="none" strike="noStrike" kern="0" cap="none" spc="0" normalizeH="0" baseline="0" noProof="0" dirty="0" smtClean="0">
                <a:ln>
                  <a:noFill/>
                </a:ln>
                <a:solidFill>
                  <a:srgbClr val="0033CC"/>
                </a:solidFill>
                <a:effectLst/>
                <a:uLnTx/>
                <a:uFillTx/>
                <a:latin typeface="+mn-lt"/>
                <a:ea typeface="+mn-ea"/>
                <a:cs typeface="+mn-cs"/>
              </a:rPr>
            </a:br>
            <a:endParaRPr kumimoji="1" lang="pt-BR" sz="1800" b="1" i="0" u="none" strike="noStrike" kern="0" cap="none" spc="0" normalizeH="0" baseline="0" noProof="0" dirty="0" smtClean="0">
              <a:ln>
                <a:noFill/>
              </a:ln>
              <a:solidFill>
                <a:srgbClr val="0033CC"/>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800" b="1" i="0" u="none" strike="noStrike" kern="0" cap="none" spc="0" normalizeH="0" baseline="0" noProof="0" dirty="0" smtClean="0">
                <a:ln>
                  <a:noFill/>
                </a:ln>
                <a:solidFill>
                  <a:srgbClr val="0033CC"/>
                </a:solidFill>
                <a:effectLst/>
                <a:uLnTx/>
                <a:uFillTx/>
                <a:latin typeface="+mn-lt"/>
                <a:ea typeface="+mn-ea"/>
                <a:cs typeface="+mn-cs"/>
              </a:rPr>
              <a:t>VI - as casas atacadistas ou de produtos de origem animal.</a:t>
            </a:r>
          </a:p>
        </p:txBody>
      </p:sp>
      <p:sp>
        <p:nvSpPr>
          <p:cNvPr id="3" name="Retângulo 2"/>
          <p:cNvSpPr/>
          <p:nvPr/>
        </p:nvSpPr>
        <p:spPr>
          <a:xfrm>
            <a:off x="1979712" y="96872"/>
            <a:ext cx="6624736" cy="1077218"/>
          </a:xfrm>
          <a:prstGeom prst="rect">
            <a:avLst/>
          </a:prstGeom>
        </p:spPr>
        <p:txBody>
          <a:bodyPr wrap="square">
            <a:spAutoFit/>
          </a:bodyPr>
          <a:lstStyle/>
          <a:p>
            <a:r>
              <a:rPr lang="pt-BR" sz="3200" b="1" dirty="0" smtClean="0">
                <a:solidFill>
                  <a:srgbClr val="0033CC"/>
                </a:solidFill>
              </a:rPr>
              <a:t>DESTAQUES DA LEGISLAÇÃO DA INSPEÇÃO DE POA EM SC</a:t>
            </a:r>
            <a:endParaRPr lang="pt-BR" sz="3200" dirty="0">
              <a:solidFill>
                <a:srgbClr val="0033CC"/>
              </a:solidFill>
            </a:endParaRPr>
          </a:p>
        </p:txBody>
      </p:sp>
    </p:spTree>
  </p:cSld>
  <p:clrMapOvr>
    <a:masterClrMapping/>
  </p:clrMapOvr>
  <p:transition>
    <p:strips dir="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3"/>
          <p:cNvSpPr txBox="1">
            <a:spLocks/>
          </p:cNvSpPr>
          <p:nvPr/>
        </p:nvSpPr>
        <p:spPr>
          <a:xfrm>
            <a:off x="827088" y="1460336"/>
            <a:ext cx="7772400" cy="17145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pt-BR" sz="2800" b="1" i="0" u="none" strike="noStrike" kern="0" cap="none" spc="0" normalizeH="0" baseline="0" noProof="0" smtClean="0">
                <a:ln>
                  <a:noFill/>
                </a:ln>
                <a:solidFill>
                  <a:srgbClr val="339933"/>
                </a:solidFill>
                <a:effectLst/>
                <a:uLnTx/>
                <a:uFillTx/>
                <a:latin typeface="+mj-lt"/>
                <a:ea typeface="+mj-ea"/>
                <a:cs typeface="+mj-cs"/>
              </a:rPr>
              <a:t>Decreto Estadual nº 3.748 -</a:t>
            </a:r>
            <a:r>
              <a:rPr kumimoji="1" lang="pt-BR" sz="2800" b="0" i="0" u="none" strike="noStrike" kern="0" cap="none" spc="0" normalizeH="0" baseline="0" noProof="0" smtClean="0">
                <a:ln>
                  <a:noFill/>
                </a:ln>
                <a:solidFill>
                  <a:srgbClr val="339933"/>
                </a:solidFill>
                <a:effectLst/>
                <a:uLnTx/>
                <a:uFillTx/>
                <a:latin typeface="+mj-lt"/>
                <a:ea typeface="+mj-ea"/>
                <a:cs typeface="+mj-cs"/>
              </a:rPr>
              <a:t>12/07/1993</a:t>
            </a:r>
            <a:r>
              <a:rPr kumimoji="1" lang="pt-BR" sz="2800" b="0" i="0" u="none" strike="noStrike" kern="0" cap="none" spc="0" normalizeH="0" baseline="0" noProof="0" smtClean="0">
                <a:ln>
                  <a:noFill/>
                </a:ln>
                <a:solidFill>
                  <a:schemeClr val="tx2"/>
                </a:solidFill>
                <a:effectLst/>
                <a:uLnTx/>
                <a:uFillTx/>
                <a:latin typeface="+mj-lt"/>
                <a:ea typeface="+mj-ea"/>
                <a:cs typeface="+mj-cs"/>
              </a:rPr>
              <a:t/>
            </a:r>
            <a:br>
              <a:rPr kumimoji="1" lang="pt-BR" sz="2800" b="0" i="0" u="none" strike="noStrike" kern="0" cap="none" spc="0" normalizeH="0" baseline="0" noProof="0" smtClean="0">
                <a:ln>
                  <a:noFill/>
                </a:ln>
                <a:solidFill>
                  <a:schemeClr val="tx2"/>
                </a:solidFill>
                <a:effectLst/>
                <a:uLnTx/>
                <a:uFillTx/>
                <a:latin typeface="+mj-lt"/>
                <a:ea typeface="+mj-ea"/>
                <a:cs typeface="+mj-cs"/>
              </a:rPr>
            </a:br>
            <a:endParaRPr kumimoji="1" lang="pt-BR" sz="3200" b="0" i="0" u="sng" strike="noStrike" kern="0" cap="none" spc="0" normalizeH="0" baseline="0" noProof="0" dirty="0" smtClean="0">
              <a:ln>
                <a:noFill/>
              </a:ln>
              <a:solidFill>
                <a:schemeClr val="tx2"/>
              </a:solidFill>
              <a:effectLst/>
              <a:uLnTx/>
              <a:uFillTx/>
              <a:latin typeface="+mj-lt"/>
              <a:ea typeface="+mj-ea"/>
              <a:cs typeface="+mj-cs"/>
            </a:endParaRPr>
          </a:p>
        </p:txBody>
      </p:sp>
      <p:sp>
        <p:nvSpPr>
          <p:cNvPr id="3" name="Subtítulo 4"/>
          <p:cNvSpPr txBox="1">
            <a:spLocks/>
          </p:cNvSpPr>
          <p:nvPr/>
        </p:nvSpPr>
        <p:spPr>
          <a:xfrm>
            <a:off x="251520" y="1988840"/>
            <a:ext cx="8712968" cy="4679950"/>
          </a:xfrm>
          <a:prstGeom prst="rect">
            <a:avLst/>
          </a:prstGeom>
        </p:spPr>
        <p:txBody>
          <a:bodyPr/>
          <a:lstStyle/>
          <a:p>
            <a:pPr marL="342900" marR="0" lvl="0" indent="-342900" algn="l" defTabSz="914400" rtl="0" eaLnBrk="1" fontAlgn="base" latinLnBrk="0" hangingPunct="1">
              <a:lnSpc>
                <a:spcPct val="100000"/>
              </a:lnSpc>
              <a:spcBef>
                <a:spcPct val="20000"/>
              </a:spcBef>
              <a:spcAft>
                <a:spcPct val="0"/>
              </a:spcAft>
              <a:buClr>
                <a:schemeClr val="accent1"/>
              </a:buClr>
              <a:buSzPct val="70000"/>
              <a:buFontTx/>
              <a:buChar char="-"/>
              <a:tabLst/>
              <a:defRPr/>
            </a:pPr>
            <a:endParaRPr kumimoji="1" lang="pt-BR" sz="16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600" b="1" i="0" u="none" strike="noStrike" kern="0" cap="none" spc="0" normalizeH="0" baseline="0" noProof="0" dirty="0" smtClean="0">
                <a:ln>
                  <a:noFill/>
                </a:ln>
                <a:solidFill>
                  <a:srgbClr val="339933"/>
                </a:solidFill>
                <a:effectLst/>
                <a:uLnTx/>
                <a:uFillTx/>
                <a:latin typeface="+mn-lt"/>
                <a:ea typeface="+mn-ea"/>
                <a:cs typeface="+mn-cs"/>
              </a:rPr>
              <a:t>Aprova o Regulamento da Inspeção Industrial e Sanitária de Produtos de Origem Animal no Estado de Santa Catarina</a:t>
            </a:r>
          </a:p>
          <a:p>
            <a:pPr marL="342900" marR="0" lvl="0" indent="-342900" algn="l" defTabSz="914400" rtl="0" eaLnBrk="1" fontAlgn="base" latinLnBrk="0" hangingPunct="1">
              <a:lnSpc>
                <a:spcPct val="100000"/>
              </a:lnSpc>
              <a:spcBef>
                <a:spcPct val="20000"/>
              </a:spcBef>
              <a:spcAft>
                <a:spcPct val="0"/>
              </a:spcAft>
              <a:buClr>
                <a:schemeClr val="accent1"/>
              </a:buClr>
              <a:buSzPct val="70000"/>
              <a:buFontTx/>
              <a:buChar char="-"/>
              <a:tabLst/>
              <a:defRPr/>
            </a:pPr>
            <a:endParaRPr kumimoji="1" lang="pt-BR" sz="16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600" b="1" i="0" u="none" strike="noStrike" kern="0" cap="none" spc="0" normalizeH="0" baseline="0" noProof="0" dirty="0" smtClean="0">
                <a:ln>
                  <a:noFill/>
                </a:ln>
                <a:solidFill>
                  <a:srgbClr val="339933"/>
                </a:solidFill>
                <a:effectLst/>
                <a:uLnTx/>
                <a:uFillTx/>
                <a:latin typeface="+mn-lt"/>
                <a:ea typeface="+mn-ea"/>
                <a:cs typeface="+mn-cs"/>
              </a:rPr>
              <a:t>Regulamento:</a:t>
            </a: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16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600" b="0" i="0" u="none" strike="noStrike" kern="0" cap="none" spc="0" normalizeH="0" baseline="0" noProof="0" dirty="0" smtClean="0">
                <a:ln>
                  <a:noFill/>
                </a:ln>
                <a:solidFill>
                  <a:schemeClr val="tx1"/>
                </a:solidFill>
                <a:effectLst/>
                <a:uLnTx/>
                <a:uFillTx/>
                <a:latin typeface="+mn-lt"/>
                <a:ea typeface="+mn-ea"/>
                <a:cs typeface="+mn-cs"/>
              </a:rPr>
              <a:t>Art. 1º.  O presente regulamento estatui as normas que regulam, em todo o território catarinense, a inspeção industrial e sanitária de produtos de origem animal, de acordo com a Lei nº 7.889, de 23 de novembro de 1989, Decreto nº 30.691, de 29 de março de 1952, alterado pelo Decreto nº 1.255, de 25 de junho de 1962 e Lei Estadual nº 8.534, de 19 de janeiro de 1992.</a:t>
            </a: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16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600" b="1" i="0" u="none" strike="noStrike" kern="0" cap="none" spc="0" normalizeH="0" baseline="0" noProof="0" dirty="0" smtClean="0">
                <a:ln>
                  <a:noFill/>
                </a:ln>
                <a:solidFill>
                  <a:srgbClr val="0070C0"/>
                </a:solidFill>
                <a:effectLst/>
                <a:uLnTx/>
                <a:uFillTx/>
                <a:latin typeface="+mn-lt"/>
                <a:ea typeface="+mn-ea"/>
                <a:cs typeface="+mn-cs"/>
              </a:rPr>
              <a:t>Parágrafo Único. Os serviços a que se refere o art. 1º serão de responsabilidade da Secretaria de Estado da Agricultura e Abastecimento, </a:t>
            </a:r>
            <a:r>
              <a:rPr kumimoji="1" lang="pt-BR" sz="1800" b="1" i="0" u="sng" strike="noStrike" kern="0" cap="none" spc="0" normalizeH="0" baseline="0" noProof="0" dirty="0" smtClean="0">
                <a:ln>
                  <a:noFill/>
                </a:ln>
                <a:solidFill>
                  <a:srgbClr val="FF0000"/>
                </a:solidFill>
                <a:effectLst/>
                <a:uLnTx/>
                <a:uFillTx/>
                <a:latin typeface="+mn-lt"/>
                <a:ea typeface="+mn-ea"/>
                <a:cs typeface="+mn-cs"/>
              </a:rPr>
              <a:t>que poderá delegar sua execução a empresa pública.</a:t>
            </a: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1600" b="0" i="0" u="none" strike="noStrike" kern="0" cap="none" spc="0" normalizeH="0" baseline="0" noProof="0" dirty="0" smtClean="0">
              <a:ln>
                <a:noFill/>
              </a:ln>
              <a:solidFill>
                <a:schemeClr val="tx1"/>
              </a:solidFill>
              <a:effectLst/>
              <a:uLnTx/>
              <a:uFillTx/>
              <a:latin typeface="+mn-lt"/>
              <a:ea typeface="+mn-ea"/>
              <a:cs typeface="+mn-cs"/>
            </a:endParaRPr>
          </a:p>
        </p:txBody>
      </p:sp>
      <p:sp>
        <p:nvSpPr>
          <p:cNvPr id="4" name="Retângulo 3"/>
          <p:cNvSpPr/>
          <p:nvPr/>
        </p:nvSpPr>
        <p:spPr>
          <a:xfrm>
            <a:off x="1979712" y="96872"/>
            <a:ext cx="6624736" cy="1077218"/>
          </a:xfrm>
          <a:prstGeom prst="rect">
            <a:avLst/>
          </a:prstGeom>
        </p:spPr>
        <p:txBody>
          <a:bodyPr wrap="square">
            <a:spAutoFit/>
          </a:bodyPr>
          <a:lstStyle/>
          <a:p>
            <a:r>
              <a:rPr lang="pt-BR" sz="3200" b="1" dirty="0" smtClean="0">
                <a:solidFill>
                  <a:srgbClr val="0033CC"/>
                </a:solidFill>
              </a:rPr>
              <a:t>DESTAQUES DA LEGISLAÇÃO DA INSPEÇÃO DE POA EM SC</a:t>
            </a:r>
            <a:endParaRPr lang="pt-BR" sz="3200" dirty="0">
              <a:solidFill>
                <a:srgbClr val="0033CC"/>
              </a:solidFill>
            </a:endParaRPr>
          </a:p>
        </p:txBody>
      </p:sp>
    </p:spTree>
  </p:cSld>
  <p:clrMapOvr>
    <a:masterClrMapping/>
  </p:clrMapOvr>
  <p:transition>
    <p:strips dir="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3"/>
          <p:cNvSpPr txBox="1">
            <a:spLocks/>
          </p:cNvSpPr>
          <p:nvPr/>
        </p:nvSpPr>
        <p:spPr>
          <a:xfrm>
            <a:off x="827584" y="1772816"/>
            <a:ext cx="7772400" cy="622616"/>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pt-BR" sz="2800" b="1" i="0" u="none" strike="noStrike" kern="0" cap="none" spc="0" normalizeH="0" baseline="0" noProof="0" dirty="0" smtClean="0">
                <a:ln>
                  <a:noFill/>
                </a:ln>
                <a:solidFill>
                  <a:srgbClr val="339933"/>
                </a:solidFill>
                <a:effectLst/>
                <a:uLnTx/>
                <a:uFillTx/>
                <a:latin typeface="+mj-lt"/>
                <a:ea typeface="+mj-ea"/>
                <a:cs typeface="+mj-cs"/>
              </a:rPr>
              <a:t>Decreto Estadual nº 2.740 – 11/11/2009</a:t>
            </a:r>
            <a:endParaRPr kumimoji="1" lang="pt-BR" sz="3200" b="0" i="0" u="sng" strike="noStrike" kern="0" cap="none" spc="0" normalizeH="0" baseline="0" noProof="0" dirty="0" smtClean="0">
              <a:ln>
                <a:noFill/>
              </a:ln>
              <a:solidFill>
                <a:srgbClr val="339933"/>
              </a:solidFill>
              <a:effectLst/>
              <a:uLnTx/>
              <a:uFillTx/>
              <a:latin typeface="+mj-lt"/>
              <a:ea typeface="+mj-ea"/>
              <a:cs typeface="+mj-cs"/>
            </a:endParaRPr>
          </a:p>
        </p:txBody>
      </p:sp>
      <p:sp>
        <p:nvSpPr>
          <p:cNvPr id="3" name="Subtítulo 4"/>
          <p:cNvSpPr txBox="1">
            <a:spLocks/>
          </p:cNvSpPr>
          <p:nvPr/>
        </p:nvSpPr>
        <p:spPr>
          <a:xfrm>
            <a:off x="467544" y="2348880"/>
            <a:ext cx="8353425" cy="4037012"/>
          </a:xfrm>
          <a:prstGeom prst="rect">
            <a:avLst/>
          </a:prstGeom>
        </p:spPr>
        <p:txBody>
          <a:bodyPr/>
          <a:lstStyle/>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1600" b="1" i="0" u="none" strike="noStrike" kern="0" cap="none" spc="0" normalizeH="0" baseline="0" noProof="0" dirty="0" smtClean="0">
              <a:ln>
                <a:noFill/>
              </a:ln>
              <a:solidFill>
                <a:srgbClr val="0070C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accent1"/>
              </a:buClr>
              <a:buSzPct val="70000"/>
              <a:buFontTx/>
              <a:buChar char="-"/>
              <a:tabLst/>
              <a:defRPr/>
            </a:pPr>
            <a:r>
              <a:rPr kumimoji="1" lang="pt-BR" sz="1600" b="1" i="0" u="none" strike="noStrike" kern="0" cap="none" spc="0" normalizeH="0" baseline="0" noProof="0" dirty="0" smtClean="0">
                <a:ln>
                  <a:noFill/>
                </a:ln>
                <a:solidFill>
                  <a:srgbClr val="0070C0"/>
                </a:solidFill>
                <a:effectLst/>
                <a:uLnTx/>
                <a:uFillTx/>
                <a:latin typeface="+mn-lt"/>
                <a:ea typeface="+mn-ea"/>
                <a:cs typeface="+mn-cs"/>
              </a:rPr>
              <a:t> Altera e acrescenta dispositivos ao Regulamento aprovado pelo Decreto Estadual nº 3.748, de 12/07/1993</a:t>
            </a: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16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600" b="0" i="0" u="none" strike="noStrike" kern="0" cap="none" spc="0" normalizeH="0" baseline="0" noProof="0" dirty="0" smtClean="0">
                <a:ln>
                  <a:noFill/>
                </a:ln>
                <a:solidFill>
                  <a:schemeClr val="tx1"/>
                </a:solidFill>
                <a:effectLst/>
                <a:uLnTx/>
                <a:uFillTx/>
                <a:latin typeface="+mn-lt"/>
                <a:ea typeface="+mn-ea"/>
                <a:cs typeface="+mn-cs"/>
              </a:rPr>
              <a:t>Art. 1º.  O parágrafo único do art. 1º do Regulamento da Inspeção Industrial e Sanitária de Produtos de Origem Animal, aprovado pelo Decreto nº 3.748, de 12 de julho de 1993, passa a vigorar com a seguinte redação:</a:t>
            </a: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16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600" b="0" i="0" u="none" strike="noStrike" kern="0" cap="none" spc="0" normalizeH="0" baseline="0" noProof="0" dirty="0" smtClean="0">
                <a:ln>
                  <a:noFill/>
                </a:ln>
                <a:solidFill>
                  <a:schemeClr val="tx1"/>
                </a:solidFill>
                <a:effectLst/>
                <a:uLnTx/>
                <a:uFillTx/>
                <a:latin typeface="+mn-lt"/>
                <a:ea typeface="+mn-ea"/>
                <a:cs typeface="+mn-cs"/>
              </a:rPr>
              <a:t>“Art. 1º ....</a:t>
            </a: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600" b="0" i="0" u="none" strike="noStrike" kern="0" cap="none" spc="0" normalizeH="0" baseline="0" noProof="0" dirty="0" smtClean="0">
                <a:ln>
                  <a:noFill/>
                </a:ln>
                <a:solidFill>
                  <a:schemeClr val="tx1"/>
                </a:solidFill>
                <a:effectLst/>
                <a:uLnTx/>
                <a:uFillTx/>
                <a:latin typeface="+mn-lt"/>
                <a:ea typeface="+mn-ea"/>
                <a:cs typeface="+mn-cs"/>
              </a:rPr>
              <a:t>Parágrafo Único – Os serviços a que se refere o art. 1º serão de responsabilidade da Secretaria de Estado da Agricultura e Desenvolvimento Rural – SAR,</a:t>
            </a:r>
            <a:r>
              <a:rPr kumimoji="1" lang="pt-BR" sz="1600" b="1" i="0" u="none" strike="noStrike" kern="0" cap="none" spc="0" normalizeH="0" baseline="0" noProof="0" dirty="0" smtClean="0">
                <a:ln>
                  <a:noFill/>
                </a:ln>
                <a:solidFill>
                  <a:srgbClr val="0070C0"/>
                </a:solidFill>
                <a:effectLst/>
                <a:uLnTx/>
                <a:uFillTx/>
                <a:latin typeface="+mn-lt"/>
                <a:ea typeface="+mn-ea"/>
                <a:cs typeface="+mn-cs"/>
              </a:rPr>
              <a:t> que poderá delegar sua execução à entidades ou órgãos com atuação na inspeção industrial e sanitária de produtos de origem animal do </a:t>
            </a:r>
            <a:r>
              <a:rPr kumimoji="1" lang="pt-BR" sz="1800" b="1" i="0" u="sng" strike="noStrike" kern="0" cap="none" spc="0" normalizeH="0" baseline="0" noProof="0" dirty="0" smtClean="0">
                <a:ln>
                  <a:noFill/>
                </a:ln>
                <a:solidFill>
                  <a:srgbClr val="FF0000"/>
                </a:solidFill>
                <a:effectLst/>
                <a:uLnTx/>
                <a:uFillTx/>
                <a:latin typeface="+mn-lt"/>
                <a:ea typeface="+mn-ea"/>
                <a:cs typeface="+mn-cs"/>
              </a:rPr>
              <a:t>setor público ou privado</a:t>
            </a:r>
            <a:r>
              <a:rPr kumimoji="1" lang="pt-BR" sz="1800" b="0" i="0" u="sng" strike="noStrike" kern="0" cap="none" spc="0" normalizeH="0" baseline="0" noProof="0" dirty="0" smtClean="0">
                <a:ln>
                  <a:noFill/>
                </a:ln>
                <a:solidFill>
                  <a:srgbClr val="FF0000"/>
                </a:solidFill>
                <a:effectLst/>
                <a:uLnTx/>
                <a:uFillTx/>
                <a:latin typeface="+mn-lt"/>
                <a:ea typeface="+mn-ea"/>
                <a:cs typeface="+mn-cs"/>
              </a:rPr>
              <a:t>. </a:t>
            </a: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1600" b="0" i="0" u="none" strike="noStrike" kern="0" cap="none" spc="0" normalizeH="0" baseline="0" noProof="0" dirty="0" smtClean="0">
              <a:ln>
                <a:noFill/>
              </a:ln>
              <a:solidFill>
                <a:schemeClr val="tx1"/>
              </a:solidFill>
              <a:effectLst/>
              <a:uLnTx/>
              <a:uFillTx/>
              <a:latin typeface="+mn-lt"/>
              <a:ea typeface="+mn-ea"/>
              <a:cs typeface="+mn-cs"/>
            </a:endParaRPr>
          </a:p>
        </p:txBody>
      </p:sp>
      <p:sp>
        <p:nvSpPr>
          <p:cNvPr id="4" name="Retângulo 3"/>
          <p:cNvSpPr/>
          <p:nvPr/>
        </p:nvSpPr>
        <p:spPr>
          <a:xfrm>
            <a:off x="1979712" y="96872"/>
            <a:ext cx="6624736" cy="1077218"/>
          </a:xfrm>
          <a:prstGeom prst="rect">
            <a:avLst/>
          </a:prstGeom>
        </p:spPr>
        <p:txBody>
          <a:bodyPr wrap="square">
            <a:spAutoFit/>
          </a:bodyPr>
          <a:lstStyle/>
          <a:p>
            <a:r>
              <a:rPr lang="pt-BR" sz="3200" b="1" dirty="0" smtClean="0">
                <a:solidFill>
                  <a:srgbClr val="0033CC"/>
                </a:solidFill>
              </a:rPr>
              <a:t>DESTAQUES DA LEGISLAÇÃO DA INSPEÇÃO DE POA EM SC</a:t>
            </a:r>
            <a:endParaRPr lang="pt-BR" sz="3200" dirty="0">
              <a:solidFill>
                <a:srgbClr val="0033CC"/>
              </a:solidFill>
            </a:endParaRPr>
          </a:p>
        </p:txBody>
      </p:sp>
    </p:spTree>
  </p:cSld>
  <p:clrMapOvr>
    <a:masterClrMapping/>
  </p:clrMapOvr>
  <p:transition>
    <p:strips dir="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3"/>
          <p:cNvSpPr txBox="1">
            <a:spLocks/>
          </p:cNvSpPr>
          <p:nvPr/>
        </p:nvSpPr>
        <p:spPr>
          <a:xfrm>
            <a:off x="1037903" y="1412875"/>
            <a:ext cx="7772400" cy="575965"/>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pt-BR" sz="2800" b="1" i="0" u="none" strike="noStrike" kern="0" cap="none" spc="0" normalizeH="0" baseline="0" noProof="0" dirty="0" smtClean="0">
                <a:ln>
                  <a:noFill/>
                </a:ln>
                <a:solidFill>
                  <a:srgbClr val="339933"/>
                </a:solidFill>
                <a:effectLst/>
                <a:uLnTx/>
                <a:uFillTx/>
                <a:latin typeface="+mj-lt"/>
                <a:ea typeface="+mj-ea"/>
                <a:cs typeface="+mj-cs"/>
              </a:rPr>
              <a:t>Decreto Estadual nº 2.740 – 11/11/2009</a:t>
            </a:r>
            <a:endParaRPr kumimoji="1" lang="pt-BR" sz="3200" b="0" i="0" u="sng" strike="noStrike" kern="0" cap="none" spc="0" normalizeH="0" baseline="0" noProof="0" dirty="0" smtClean="0">
              <a:ln>
                <a:noFill/>
              </a:ln>
              <a:solidFill>
                <a:srgbClr val="339933"/>
              </a:solidFill>
              <a:effectLst/>
              <a:uLnTx/>
              <a:uFillTx/>
              <a:latin typeface="+mj-lt"/>
              <a:ea typeface="+mj-ea"/>
              <a:cs typeface="+mj-cs"/>
            </a:endParaRPr>
          </a:p>
        </p:txBody>
      </p:sp>
      <p:sp>
        <p:nvSpPr>
          <p:cNvPr id="3" name="Subtítulo 4"/>
          <p:cNvSpPr txBox="1">
            <a:spLocks/>
          </p:cNvSpPr>
          <p:nvPr/>
        </p:nvSpPr>
        <p:spPr>
          <a:xfrm>
            <a:off x="323528" y="2204864"/>
            <a:ext cx="8353425" cy="3873500"/>
          </a:xfrm>
          <a:prstGeom prst="rect">
            <a:avLst/>
          </a:prstGeom>
        </p:spPr>
        <p:txBody>
          <a:bodyPr/>
          <a:lstStyle/>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16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600" b="1" i="0" u="none" strike="noStrike" kern="0" cap="none" spc="0" normalizeH="0" baseline="0" noProof="0" dirty="0" smtClean="0">
                <a:ln>
                  <a:noFill/>
                </a:ln>
                <a:solidFill>
                  <a:srgbClr val="339933"/>
                </a:solidFill>
                <a:effectLst/>
                <a:uLnTx/>
                <a:uFillTx/>
                <a:latin typeface="+mn-lt"/>
                <a:ea typeface="+mn-ea"/>
                <a:cs typeface="+mn-cs"/>
              </a:rPr>
              <a:t>Altera e acrescenta dispositivos ao Regulamento aprovado pelo Decreto Estadual nº 3.748, de 12/07/1993</a:t>
            </a: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16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600" b="0" i="0" u="none" strike="noStrike" kern="0" cap="none" spc="0" normalizeH="0" baseline="0" noProof="0" dirty="0" smtClean="0">
                <a:ln>
                  <a:noFill/>
                </a:ln>
                <a:solidFill>
                  <a:schemeClr val="tx1"/>
                </a:solidFill>
                <a:effectLst/>
                <a:uLnTx/>
                <a:uFillTx/>
                <a:latin typeface="+mn-lt"/>
                <a:ea typeface="+mn-ea"/>
                <a:cs typeface="+mn-cs"/>
              </a:rPr>
              <a:t>Art. 2º O art. 5º do regulamento aprovado pelo Decreto nº 3.748, de 12 de julho de 1993, passa a vigorar com a seguinte redação:</a:t>
            </a: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16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600" b="0" i="0" u="none" strike="noStrike" kern="0" cap="none" spc="0" normalizeH="0" baseline="0" noProof="0" dirty="0" smtClean="0">
                <a:ln>
                  <a:noFill/>
                </a:ln>
                <a:solidFill>
                  <a:schemeClr val="tx1"/>
                </a:solidFill>
                <a:effectLst/>
                <a:uLnTx/>
                <a:uFillTx/>
                <a:latin typeface="+mn-lt"/>
                <a:ea typeface="+mn-ea"/>
                <a:cs typeface="+mn-cs"/>
              </a:rPr>
              <a:t>“Art. 5º </a:t>
            </a:r>
            <a:r>
              <a:rPr kumimoji="1" lang="pt-BR" sz="1800" b="1" i="0" u="sng" strike="noStrike" kern="0" cap="none" spc="0" normalizeH="0" baseline="0" noProof="0" dirty="0" smtClean="0">
                <a:ln>
                  <a:noFill/>
                </a:ln>
                <a:solidFill>
                  <a:srgbClr val="0070C0"/>
                </a:solidFill>
                <a:effectLst/>
                <a:uLnTx/>
                <a:uFillTx/>
                <a:latin typeface="+mn-lt"/>
                <a:ea typeface="+mn-ea"/>
                <a:cs typeface="+mn-cs"/>
              </a:rPr>
              <a:t>A fiscalização </a:t>
            </a:r>
            <a:r>
              <a:rPr kumimoji="1" lang="pt-BR" sz="1600" b="0" i="0" u="none" strike="noStrike" kern="0" cap="none" spc="0" normalizeH="0" baseline="0" noProof="0" dirty="0" smtClean="0">
                <a:ln>
                  <a:noFill/>
                </a:ln>
                <a:solidFill>
                  <a:schemeClr val="tx1"/>
                </a:solidFill>
                <a:effectLst/>
                <a:uLnTx/>
                <a:uFillTx/>
                <a:latin typeface="+mn-lt"/>
                <a:ea typeface="+mn-ea"/>
                <a:cs typeface="+mn-cs"/>
              </a:rPr>
              <a:t>de produtos de origem animal elaborados em estabelecimentos a que se refere o art. 3º do Regulamento da Inspeção Industrial e Sanitária de Produtos de Origem Animal será de responsabilidade da Secretaria de Estado da Agricultura e Desenvolvimento Rural – SAR, </a:t>
            </a:r>
            <a:r>
              <a:rPr kumimoji="1" lang="pt-BR" sz="1600" b="1" i="0" u="none" strike="noStrike" kern="0" cap="none" spc="0" normalizeH="0" baseline="0" noProof="0" dirty="0" smtClean="0">
                <a:ln>
                  <a:noFill/>
                </a:ln>
                <a:solidFill>
                  <a:srgbClr val="0070C0"/>
                </a:solidFill>
                <a:effectLst/>
                <a:uLnTx/>
                <a:uFillTx/>
                <a:latin typeface="+mn-lt"/>
                <a:ea typeface="+mn-ea"/>
                <a:cs typeface="+mn-cs"/>
              </a:rPr>
              <a:t>que poderá delegar sua execução a </a:t>
            </a:r>
            <a:r>
              <a:rPr kumimoji="1" lang="pt-BR" sz="1800" b="1" u="sng" kern="0" dirty="0" smtClean="0">
                <a:solidFill>
                  <a:srgbClr val="0070C0"/>
                </a:solidFill>
                <a:latin typeface="+mn-lt"/>
                <a:cs typeface="+mn-cs"/>
              </a:rPr>
              <a:t>empresa pública</a:t>
            </a:r>
            <a:r>
              <a:rPr kumimoji="1" lang="pt-BR" sz="1600" b="1" i="0" u="none" strike="noStrike" kern="0" cap="none" spc="0" normalizeH="0" baseline="0" noProof="0" dirty="0" smtClean="0">
                <a:ln>
                  <a:noFill/>
                </a:ln>
                <a:solidFill>
                  <a:srgbClr val="0070C0"/>
                </a:solidFill>
                <a:effectLst/>
                <a:uLnTx/>
                <a:uFillTx/>
                <a:latin typeface="+mn-lt"/>
                <a:ea typeface="+mn-ea"/>
                <a:cs typeface="+mn-cs"/>
              </a:rPr>
              <a:t>.</a:t>
            </a:r>
            <a:r>
              <a:rPr kumimoji="1" lang="pt-BR" sz="1600" b="0" i="0" u="none" strike="noStrike" kern="0" cap="none" spc="0" normalizeH="0" baseline="0" noProof="0" dirty="0" smtClean="0">
                <a:ln>
                  <a:noFill/>
                </a:ln>
                <a:solidFill>
                  <a:schemeClr val="tx1"/>
                </a:solidFill>
                <a:effectLst/>
                <a:uLnTx/>
                <a:uFillTx/>
                <a:latin typeface="+mn-lt"/>
                <a:ea typeface="+mn-ea"/>
                <a:cs typeface="+mn-cs"/>
              </a:rPr>
              <a:t>”</a:t>
            </a: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1600" b="0" i="0" u="none" strike="noStrike" kern="0" cap="none" spc="0" normalizeH="0" baseline="0" noProof="0" dirty="0" smtClean="0">
              <a:ln>
                <a:noFill/>
              </a:ln>
              <a:solidFill>
                <a:schemeClr val="tx1"/>
              </a:solidFill>
              <a:effectLst/>
              <a:uLnTx/>
              <a:uFillTx/>
              <a:latin typeface="+mn-lt"/>
              <a:ea typeface="+mn-ea"/>
              <a:cs typeface="+mn-cs"/>
            </a:endParaRPr>
          </a:p>
        </p:txBody>
      </p:sp>
      <p:sp>
        <p:nvSpPr>
          <p:cNvPr id="4" name="Retângulo 3"/>
          <p:cNvSpPr/>
          <p:nvPr/>
        </p:nvSpPr>
        <p:spPr>
          <a:xfrm>
            <a:off x="1979712" y="96872"/>
            <a:ext cx="6624736" cy="1077218"/>
          </a:xfrm>
          <a:prstGeom prst="rect">
            <a:avLst/>
          </a:prstGeom>
        </p:spPr>
        <p:txBody>
          <a:bodyPr wrap="square">
            <a:spAutoFit/>
          </a:bodyPr>
          <a:lstStyle/>
          <a:p>
            <a:r>
              <a:rPr lang="pt-BR" sz="3200" b="1" dirty="0" smtClean="0">
                <a:solidFill>
                  <a:srgbClr val="0033CC"/>
                </a:solidFill>
              </a:rPr>
              <a:t>DESTAQUES DA LEGISLAÇÃO DA INSPEÇÃO DE POA EM SC</a:t>
            </a:r>
            <a:endParaRPr lang="pt-BR" sz="3200" dirty="0">
              <a:solidFill>
                <a:srgbClr val="0033CC"/>
              </a:solidFill>
            </a:endParaRPr>
          </a:p>
        </p:txBody>
      </p:sp>
    </p:spTree>
  </p:cSld>
  <p:clrMapOvr>
    <a:masterClrMapping/>
  </p:clrMapOvr>
  <p:transition>
    <p:strips dir="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ítulo 2"/>
          <p:cNvSpPr txBox="1">
            <a:spLocks/>
          </p:cNvSpPr>
          <p:nvPr/>
        </p:nvSpPr>
        <p:spPr>
          <a:xfrm>
            <a:off x="683568" y="1268760"/>
            <a:ext cx="7775575" cy="4802188"/>
          </a:xfrm>
          <a:prstGeom prst="rect">
            <a:avLst/>
          </a:prstGeom>
        </p:spPr>
        <p:txBody>
          <a:bodyPr/>
          <a:lstStyle/>
          <a:p>
            <a:pPr marL="342900" marR="0" lvl="0" indent="-342900" algn="l" defTabSz="914400" rtl="0" eaLnBrk="1" fontAlgn="base" latinLnBrk="0" hangingPunct="1">
              <a:lnSpc>
                <a:spcPct val="100000"/>
              </a:lnSpc>
              <a:spcBef>
                <a:spcPct val="20000"/>
              </a:spcBef>
              <a:spcAft>
                <a:spcPct val="0"/>
              </a:spcAft>
              <a:buClr>
                <a:schemeClr val="accent1"/>
              </a:buClr>
              <a:buSzPct val="70000"/>
              <a:buFontTx/>
              <a:buChar char="-"/>
              <a:tabLst/>
              <a:defRPr/>
            </a:pPr>
            <a:endParaRPr kumimoji="1" lang="pt-BR" sz="1600" b="1"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800" b="1" i="0" u="none" strike="noStrike" kern="0" cap="none" spc="0" normalizeH="0" baseline="0" noProof="0" dirty="0" smtClean="0">
                <a:ln>
                  <a:noFill/>
                </a:ln>
                <a:solidFill>
                  <a:srgbClr val="339933"/>
                </a:solidFill>
                <a:effectLst/>
                <a:uLnTx/>
                <a:uFillTx/>
                <a:latin typeface="+mn-lt"/>
                <a:ea typeface="+mn-ea"/>
                <a:cs typeface="+mn-cs"/>
              </a:rPr>
              <a:t>Decreto Estadual nº 3.748 -12/07/1993</a:t>
            </a: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Tx/>
              <a:buChar char="-"/>
              <a:tabLst/>
              <a:defRPr/>
            </a:pPr>
            <a:endParaRPr kumimoji="1" lang="pt-BR" sz="1400" b="1"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Tx/>
              <a:buChar char="-"/>
              <a:tabLst/>
              <a:defRPr/>
            </a:pPr>
            <a:r>
              <a:rPr kumimoji="1" lang="pt-BR" sz="1400" b="0" i="0" u="none" strike="noStrike" kern="0" cap="none" spc="0" normalizeH="0" baseline="0" noProof="0" dirty="0" smtClean="0">
                <a:ln>
                  <a:noFill/>
                </a:ln>
                <a:solidFill>
                  <a:schemeClr val="tx1"/>
                </a:solidFill>
                <a:effectLst/>
                <a:uLnTx/>
                <a:uFillTx/>
                <a:latin typeface="+mn-lt"/>
                <a:ea typeface="+mn-ea"/>
                <a:cs typeface="+mn-cs"/>
              </a:rPr>
              <a:t>Art. 16 Os serviços de inspeção deverá ser exercido por profissional médico veterinário, conforme a Lei nº 5.517, de 23 de outubro de 1968. </a:t>
            </a:r>
          </a:p>
          <a:p>
            <a:pPr marL="342900" marR="0" lvl="0" indent="-342900" algn="l" defTabSz="914400" rtl="0" eaLnBrk="1" fontAlgn="base" latinLnBrk="0" hangingPunct="1">
              <a:lnSpc>
                <a:spcPct val="100000"/>
              </a:lnSpc>
              <a:spcBef>
                <a:spcPct val="20000"/>
              </a:spcBef>
              <a:spcAft>
                <a:spcPct val="0"/>
              </a:spcAft>
              <a:buClr>
                <a:schemeClr val="accent1"/>
              </a:buClr>
              <a:buSzPct val="70000"/>
              <a:buFontTx/>
              <a:buChar char="-"/>
              <a:tabLst/>
              <a:defRPr/>
            </a:pPr>
            <a:endParaRPr kumimoji="1" lang="pt-BR" sz="14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800" b="1" i="0" u="none" strike="noStrike" kern="0" cap="none" spc="0" normalizeH="0" baseline="0" noProof="0" dirty="0" smtClean="0">
                <a:ln>
                  <a:noFill/>
                </a:ln>
                <a:solidFill>
                  <a:srgbClr val="339933"/>
                </a:solidFill>
                <a:effectLst/>
                <a:uLnTx/>
                <a:uFillTx/>
                <a:latin typeface="+mn-lt"/>
                <a:ea typeface="+mn-ea"/>
                <a:cs typeface="+mn-cs"/>
              </a:rPr>
              <a:t>Decreto Estadual nº 2.740 – 11/11/2009</a:t>
            </a: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1400" b="1"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400" b="0" i="0" u="none" strike="noStrike" kern="0" cap="none" spc="0" normalizeH="0" baseline="0" noProof="0" dirty="0" smtClean="0">
                <a:ln>
                  <a:noFill/>
                </a:ln>
                <a:solidFill>
                  <a:schemeClr val="tx1"/>
                </a:solidFill>
                <a:effectLst/>
                <a:uLnTx/>
                <a:uFillTx/>
                <a:latin typeface="+mn-lt"/>
                <a:ea typeface="+mn-ea"/>
                <a:cs typeface="+mn-cs"/>
              </a:rPr>
              <a:t>Art. 3º O art. 16 do Regulamento de Inspeção Industrial e Sanitária de Produtos de Origem Animal, fica acrescido do parágrafo único, passando a vigorar com a seguinte redação:</a:t>
            </a: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14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400" b="0" i="0" u="none" strike="noStrike" kern="0" cap="none" spc="0" normalizeH="0" baseline="0" noProof="0" dirty="0" smtClean="0">
                <a:ln>
                  <a:noFill/>
                </a:ln>
                <a:solidFill>
                  <a:schemeClr val="tx1"/>
                </a:solidFill>
                <a:effectLst/>
                <a:uLnTx/>
                <a:uFillTx/>
                <a:latin typeface="+mn-lt"/>
                <a:ea typeface="+mn-ea"/>
                <a:cs typeface="+mn-cs"/>
              </a:rPr>
              <a:t>“ Art. 16 ....</a:t>
            </a: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14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400" b="1" i="0" u="none" strike="noStrike" kern="0" cap="none" spc="0" normalizeH="0" baseline="0" noProof="0" dirty="0" smtClean="0">
                <a:ln>
                  <a:noFill/>
                </a:ln>
                <a:solidFill>
                  <a:srgbClr val="0070C0"/>
                </a:solidFill>
                <a:effectLst/>
                <a:uLnTx/>
                <a:uFillTx/>
                <a:latin typeface="+mn-lt"/>
                <a:ea typeface="+mn-ea"/>
                <a:cs typeface="+mn-cs"/>
              </a:rPr>
              <a:t>Parágrafo único. Os profissionais a que se refere o presente artigo, no exercício de suas funções, ficam obrigados, quando solicitados a se identificar, a exibir carteira funcional elaborada pela Companhia Integrada de Desenvolvimento Agrícola de Santa Catarina – CIDASC, por ela concedida ao profissional, após comprovação de capacitação em inspeção industrial e sanitária de produtos de origem animal, em instituição de capacitação técnica específica”.</a:t>
            </a: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20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1900" b="0" i="0" u="none" strike="noStrike" kern="0" cap="none" spc="0" normalizeH="0" baseline="0" noProof="0" dirty="0" smtClean="0">
              <a:ln>
                <a:noFill/>
              </a:ln>
              <a:solidFill>
                <a:schemeClr val="tx1"/>
              </a:solidFill>
              <a:effectLst/>
              <a:uLnTx/>
              <a:uFillTx/>
              <a:latin typeface="+mn-lt"/>
              <a:ea typeface="+mn-ea"/>
              <a:cs typeface="+mn-cs"/>
            </a:endParaRPr>
          </a:p>
        </p:txBody>
      </p:sp>
      <p:sp>
        <p:nvSpPr>
          <p:cNvPr id="3" name="Retângulo 2"/>
          <p:cNvSpPr/>
          <p:nvPr/>
        </p:nvSpPr>
        <p:spPr>
          <a:xfrm>
            <a:off x="1979712" y="96872"/>
            <a:ext cx="6624736" cy="1077218"/>
          </a:xfrm>
          <a:prstGeom prst="rect">
            <a:avLst/>
          </a:prstGeom>
        </p:spPr>
        <p:txBody>
          <a:bodyPr wrap="square">
            <a:spAutoFit/>
          </a:bodyPr>
          <a:lstStyle/>
          <a:p>
            <a:r>
              <a:rPr lang="pt-BR" sz="3200" b="1" dirty="0" smtClean="0">
                <a:solidFill>
                  <a:srgbClr val="0033CC"/>
                </a:solidFill>
              </a:rPr>
              <a:t>DESTAQUES DA LEGISLAÇÃO DA INSPEÇÃO DE POA EM SC</a:t>
            </a:r>
            <a:endParaRPr lang="pt-BR" sz="3200" dirty="0">
              <a:solidFill>
                <a:srgbClr val="0033CC"/>
              </a:solidFill>
            </a:endParaRPr>
          </a:p>
        </p:txBody>
      </p:sp>
    </p:spTree>
  </p:cSld>
  <p:clrMapOvr>
    <a:masterClrMapping/>
  </p:clrMapOvr>
  <p:transition>
    <p:strips dir="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ítulo 2"/>
          <p:cNvSpPr txBox="1">
            <a:spLocks/>
          </p:cNvSpPr>
          <p:nvPr/>
        </p:nvSpPr>
        <p:spPr>
          <a:xfrm>
            <a:off x="539552" y="1276395"/>
            <a:ext cx="7775575" cy="5445125"/>
          </a:xfrm>
          <a:prstGeom prst="rect">
            <a:avLst/>
          </a:prstGeom>
        </p:spPr>
        <p:txBody>
          <a:bodyPr/>
          <a:lstStyle/>
          <a:p>
            <a:pPr marL="342900" marR="0" lvl="0" indent="-342900" algn="l" defTabSz="914400" rtl="0" eaLnBrk="1" fontAlgn="base" latinLnBrk="0" hangingPunct="1">
              <a:lnSpc>
                <a:spcPct val="100000"/>
              </a:lnSpc>
              <a:spcBef>
                <a:spcPct val="20000"/>
              </a:spcBef>
              <a:spcAft>
                <a:spcPct val="0"/>
              </a:spcAft>
              <a:buClr>
                <a:schemeClr val="accent1"/>
              </a:buClr>
              <a:buSzPct val="70000"/>
              <a:buFontTx/>
              <a:buChar char="-"/>
              <a:tabLst/>
              <a:defRPr/>
            </a:pPr>
            <a:endParaRPr kumimoji="1" lang="pt-BR" sz="1600" b="1"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400" b="1" i="0" u="none" strike="noStrike" kern="0" cap="none" spc="0" normalizeH="0" baseline="0" noProof="0" dirty="0" smtClean="0">
                <a:ln>
                  <a:noFill/>
                </a:ln>
                <a:solidFill>
                  <a:schemeClr val="tx1"/>
                </a:solidFill>
                <a:effectLst/>
                <a:uLnTx/>
                <a:uFillTx/>
                <a:latin typeface="+mn-lt"/>
                <a:ea typeface="+mn-ea"/>
                <a:cs typeface="+mn-cs"/>
              </a:rPr>
              <a:t>Portaria SAR nº 17/2010 - 28/10/2010</a:t>
            </a: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Tx/>
              <a:buChar char="-"/>
              <a:tabLst/>
              <a:defRPr/>
            </a:pPr>
            <a:endParaRPr kumimoji="1" lang="pt-BR" sz="1400" b="1"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400" b="0" i="0" u="none" strike="noStrike" kern="0" cap="none" spc="0" normalizeH="0" baseline="0" noProof="0" dirty="0" smtClean="0">
                <a:ln>
                  <a:noFill/>
                </a:ln>
                <a:solidFill>
                  <a:srgbClr val="0070C0"/>
                </a:solidFill>
                <a:effectLst/>
                <a:uLnTx/>
                <a:uFillTx/>
                <a:latin typeface="+mn-lt"/>
                <a:ea typeface="+mn-ea"/>
                <a:cs typeface="+mn-cs"/>
              </a:rPr>
              <a:t>VI – </a:t>
            </a:r>
            <a:r>
              <a:rPr kumimoji="1" lang="pt-BR" sz="1400" b="1" i="0" u="none" strike="noStrike" kern="0" cap="none" spc="0" normalizeH="0" baseline="0" noProof="0" dirty="0" smtClean="0">
                <a:ln>
                  <a:noFill/>
                </a:ln>
                <a:solidFill>
                  <a:srgbClr val="339933"/>
                </a:solidFill>
                <a:effectLst/>
                <a:uLnTx/>
                <a:uFillTx/>
                <a:latin typeface="+mn-lt"/>
                <a:ea typeface="+mn-ea"/>
                <a:cs typeface="+mn-cs"/>
              </a:rPr>
              <a:t>MÉDICO VETERINÁRIO HABILITADO</a:t>
            </a:r>
            <a:r>
              <a:rPr kumimoji="1" lang="pt-BR" sz="1400" b="0" i="0" u="none" strike="noStrike" kern="0" cap="none" spc="0" normalizeH="0" baseline="0" noProof="0" dirty="0" smtClean="0">
                <a:ln>
                  <a:noFill/>
                </a:ln>
                <a:solidFill>
                  <a:srgbClr val="0070C0"/>
                </a:solidFill>
                <a:effectLst/>
                <a:uLnTx/>
                <a:uFillTx/>
                <a:latin typeface="+mn-lt"/>
                <a:ea typeface="+mn-ea"/>
                <a:cs typeface="+mn-cs"/>
              </a:rPr>
              <a:t>: é o profissional graduado em medicina veterinária autorizado pelo SIE/CIDASC a exercer a função de inspeção de produtos de origem animal;</a:t>
            </a: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1400" b="0" i="0" u="none" strike="noStrike" kern="0" cap="none" spc="0" normalizeH="0" baseline="0" noProof="0" dirty="0" smtClean="0">
              <a:ln>
                <a:noFill/>
              </a:ln>
              <a:solidFill>
                <a:srgbClr val="0070C0"/>
              </a:solidFill>
              <a:effectLst/>
              <a:uLnTx/>
              <a:uFillTx/>
              <a:latin typeface="+mn-lt"/>
              <a:ea typeface="+mn-ea"/>
              <a:cs typeface="+mn-cs"/>
            </a:endParaRP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400" b="0" i="0" u="none" strike="noStrike" kern="0" cap="none" spc="0" normalizeH="0" baseline="0" noProof="0" dirty="0" smtClean="0">
                <a:ln>
                  <a:noFill/>
                </a:ln>
                <a:solidFill>
                  <a:srgbClr val="0070C0"/>
                </a:solidFill>
                <a:effectLst/>
                <a:uLnTx/>
                <a:uFillTx/>
                <a:latin typeface="+mn-lt"/>
                <a:ea typeface="+mn-ea"/>
                <a:cs typeface="+mn-cs"/>
              </a:rPr>
              <a:t>VII – </a:t>
            </a:r>
            <a:r>
              <a:rPr kumimoji="1" lang="pt-BR" sz="1400" b="1" i="0" u="none" strike="noStrike" kern="0" cap="none" spc="0" normalizeH="0" baseline="0" noProof="0" dirty="0" smtClean="0">
                <a:ln>
                  <a:noFill/>
                </a:ln>
                <a:solidFill>
                  <a:srgbClr val="008000"/>
                </a:solidFill>
                <a:effectLst/>
                <a:uLnTx/>
                <a:uFillTx/>
                <a:latin typeface="+mn-lt"/>
                <a:ea typeface="+mn-ea"/>
                <a:cs typeface="+mn-cs"/>
              </a:rPr>
              <a:t>RESPONSÁVEL TÉCNICO</a:t>
            </a:r>
            <a:r>
              <a:rPr kumimoji="1" lang="pt-BR" sz="1400" b="0" i="0" u="none" strike="noStrike" kern="0" cap="none" spc="0" normalizeH="0" baseline="0" noProof="0" dirty="0" smtClean="0">
                <a:ln>
                  <a:noFill/>
                </a:ln>
                <a:solidFill>
                  <a:srgbClr val="0070C0"/>
                </a:solidFill>
                <a:effectLst/>
                <a:uLnTx/>
                <a:uFillTx/>
                <a:latin typeface="+mn-lt"/>
                <a:ea typeface="+mn-ea"/>
                <a:cs typeface="+mn-cs"/>
              </a:rPr>
              <a:t>: é o profissional médico veterinário responsável pela higienização e </a:t>
            </a:r>
            <a:r>
              <a:rPr kumimoji="1" lang="pt-BR" sz="1400" b="0" i="0" u="none" strike="noStrike" kern="0" cap="none" spc="0" normalizeH="0" baseline="0" noProof="0" dirty="0" err="1" smtClean="0">
                <a:ln>
                  <a:noFill/>
                </a:ln>
                <a:solidFill>
                  <a:srgbClr val="0070C0"/>
                </a:solidFill>
                <a:effectLst/>
                <a:uLnTx/>
                <a:uFillTx/>
                <a:latin typeface="+mn-lt"/>
                <a:ea typeface="+mn-ea"/>
                <a:cs typeface="+mn-cs"/>
              </a:rPr>
              <a:t>sanitização</a:t>
            </a:r>
            <a:r>
              <a:rPr kumimoji="1" lang="pt-BR" sz="1400" b="0" i="0" u="none" strike="noStrike" kern="0" cap="none" spc="0" normalizeH="0" baseline="0" noProof="0" dirty="0" smtClean="0">
                <a:ln>
                  <a:noFill/>
                </a:ln>
                <a:solidFill>
                  <a:srgbClr val="0070C0"/>
                </a:solidFill>
                <a:effectLst/>
                <a:uLnTx/>
                <a:uFillTx/>
                <a:latin typeface="+mn-lt"/>
                <a:ea typeface="+mn-ea"/>
                <a:cs typeface="+mn-cs"/>
              </a:rPr>
              <a:t>, pelo controle do processo de produção, pelas ações corretivas de inconformidades na linha de produção, e que responde civil e criminalmente em conjunto com o proprietário do estabelecimento pelo não cumprimento do Regulamento da Inspeção Industrial e Sanitário de Produtos de Origem Animal;</a:t>
            </a: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14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400" b="0" i="0" u="none" strike="noStrike" kern="0" cap="none" spc="0" normalizeH="0" baseline="0" noProof="0" dirty="0" smtClean="0">
                <a:ln>
                  <a:noFill/>
                </a:ln>
                <a:solidFill>
                  <a:schemeClr val="tx1"/>
                </a:solidFill>
                <a:effectLst/>
                <a:uLnTx/>
                <a:uFillTx/>
                <a:latin typeface="+mn-lt"/>
                <a:ea typeface="+mn-ea"/>
                <a:cs typeface="+mn-cs"/>
              </a:rPr>
              <a:t>Art. 3º O Serviço de Inspeção  Industrial e Sanitária de Produtos de Origem Animal no Estado de Santa Catarina será realizado pela ação conjugada dos órgãos e profissionais a seguir identificados, cada qual com sua respectiva competência, definida por esta Portaria:</a:t>
            </a: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14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400" b="1" i="0" u="none" strike="noStrike" kern="0" cap="none" spc="0" normalizeH="0" baseline="0" noProof="0" dirty="0" smtClean="0">
                <a:ln>
                  <a:noFill/>
                </a:ln>
                <a:solidFill>
                  <a:srgbClr val="0070C0"/>
                </a:solidFill>
                <a:effectLst/>
                <a:uLnTx/>
                <a:uFillTx/>
                <a:latin typeface="+mn-lt"/>
                <a:ea typeface="+mn-ea"/>
                <a:cs typeface="+mn-cs"/>
              </a:rPr>
              <a:t>I - SAR</a:t>
            </a: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400" b="1" i="0" u="none" strike="noStrike" kern="0" cap="none" spc="0" normalizeH="0" baseline="0" noProof="0" dirty="0" smtClean="0">
                <a:ln>
                  <a:noFill/>
                </a:ln>
                <a:solidFill>
                  <a:srgbClr val="0070C0"/>
                </a:solidFill>
                <a:effectLst/>
                <a:uLnTx/>
                <a:uFillTx/>
                <a:latin typeface="+mn-lt"/>
                <a:ea typeface="+mn-ea"/>
                <a:cs typeface="+mn-cs"/>
              </a:rPr>
              <a:t>II – CIDASC</a:t>
            </a: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600" b="1" i="0" u="sng" strike="noStrike" kern="0" cap="none" spc="0" normalizeH="0" baseline="0" noProof="0" dirty="0" smtClean="0">
                <a:ln>
                  <a:noFill/>
                </a:ln>
                <a:solidFill>
                  <a:srgbClr val="FF0000"/>
                </a:solidFill>
                <a:effectLst/>
                <a:uLnTx/>
                <a:uFillTx/>
                <a:latin typeface="+mn-lt"/>
                <a:ea typeface="+mn-ea"/>
                <a:cs typeface="+mn-cs"/>
              </a:rPr>
              <a:t>III – Empresas ou cooperativas credenciadas pela CIDASC </a:t>
            </a:r>
            <a:endParaRPr kumimoji="1" lang="pt-BR" sz="1600" b="0" i="0" u="sng" strike="noStrike" kern="0" cap="none" spc="0" normalizeH="0" baseline="0" noProof="0" dirty="0" smtClean="0">
              <a:ln>
                <a:noFill/>
              </a:ln>
              <a:solidFill>
                <a:srgbClr val="FF0000"/>
              </a:solidFill>
              <a:effectLst/>
              <a:uLnTx/>
              <a:uFillTx/>
              <a:latin typeface="+mn-lt"/>
              <a:ea typeface="+mn-ea"/>
              <a:cs typeface="+mn-cs"/>
            </a:endParaRPr>
          </a:p>
        </p:txBody>
      </p:sp>
      <p:sp>
        <p:nvSpPr>
          <p:cNvPr id="3" name="Retângulo 2"/>
          <p:cNvSpPr/>
          <p:nvPr/>
        </p:nvSpPr>
        <p:spPr>
          <a:xfrm>
            <a:off x="1979712" y="96872"/>
            <a:ext cx="6624736" cy="1077218"/>
          </a:xfrm>
          <a:prstGeom prst="rect">
            <a:avLst/>
          </a:prstGeom>
        </p:spPr>
        <p:txBody>
          <a:bodyPr wrap="square">
            <a:spAutoFit/>
          </a:bodyPr>
          <a:lstStyle/>
          <a:p>
            <a:r>
              <a:rPr lang="pt-BR" sz="3200" b="1" dirty="0" smtClean="0">
                <a:solidFill>
                  <a:srgbClr val="0033CC"/>
                </a:solidFill>
              </a:rPr>
              <a:t>DESTAQUES DA LEGISLAÇÃO DA INSPEÇÃO DE POA EM SC</a:t>
            </a:r>
            <a:endParaRPr lang="pt-BR" sz="3200" dirty="0">
              <a:solidFill>
                <a:srgbClr val="0033CC"/>
              </a:solidFill>
            </a:endParaRPr>
          </a:p>
        </p:txBody>
      </p:sp>
    </p:spTree>
  </p:cSld>
  <p:clrMapOvr>
    <a:masterClrMapping/>
  </p:clrMapOvr>
  <p:transition>
    <p:strips dir="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ítulo 2"/>
          <p:cNvSpPr txBox="1">
            <a:spLocks/>
          </p:cNvSpPr>
          <p:nvPr/>
        </p:nvSpPr>
        <p:spPr>
          <a:xfrm>
            <a:off x="755576" y="1124744"/>
            <a:ext cx="8208912" cy="4802188"/>
          </a:xfrm>
          <a:prstGeom prst="rect">
            <a:avLst/>
          </a:prstGeom>
        </p:spPr>
        <p:txBody>
          <a:bodyPr/>
          <a:lstStyle/>
          <a:p>
            <a:pPr marL="342900" marR="0" lvl="0" indent="-342900" algn="l" defTabSz="914400" rtl="0" eaLnBrk="1" fontAlgn="base" latinLnBrk="0" hangingPunct="1">
              <a:lnSpc>
                <a:spcPct val="100000"/>
              </a:lnSpc>
              <a:spcBef>
                <a:spcPct val="20000"/>
              </a:spcBef>
              <a:spcAft>
                <a:spcPct val="0"/>
              </a:spcAft>
              <a:buClr>
                <a:schemeClr val="accent1"/>
              </a:buClr>
              <a:buSzPct val="70000"/>
              <a:buFontTx/>
              <a:buChar char="-"/>
              <a:tabLst/>
              <a:defRPr/>
            </a:pPr>
            <a:endParaRPr kumimoji="1" lang="pt-BR" sz="1600" b="1"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200" b="1" i="0" u="none" strike="noStrike" kern="0" cap="none" spc="0" normalizeH="0" baseline="0" noProof="0" dirty="0" smtClean="0">
                <a:ln>
                  <a:noFill/>
                </a:ln>
                <a:solidFill>
                  <a:srgbClr val="0070C0"/>
                </a:solidFill>
                <a:effectLst/>
                <a:uLnTx/>
                <a:uFillTx/>
                <a:latin typeface="+mn-lt"/>
                <a:ea typeface="+mn-ea"/>
                <a:cs typeface="+mn-cs"/>
              </a:rPr>
              <a:t>Portaria SAR nº 36/2011 – 15/06/2011</a:t>
            </a: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Tx/>
              <a:buChar char="-"/>
              <a:tabLst/>
              <a:defRPr/>
            </a:pPr>
            <a:endParaRPr kumimoji="1" lang="pt-BR" sz="1200" b="1"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200" b="1" i="0" u="none" strike="noStrike" kern="0" cap="none" spc="0" normalizeH="0" baseline="0" noProof="0" dirty="0" smtClean="0">
                <a:ln>
                  <a:noFill/>
                </a:ln>
                <a:solidFill>
                  <a:schemeClr val="tx1"/>
                </a:solidFill>
                <a:effectLst/>
                <a:uLnTx/>
                <a:uFillTx/>
                <a:latin typeface="+mn-lt"/>
                <a:ea typeface="+mn-ea"/>
                <a:cs typeface="+mn-cs"/>
              </a:rPr>
              <a:t>Altera e acrescenta dispositivos à Portaria SAR nº 17/2010</a:t>
            </a: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12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200" b="0" i="0" u="none" strike="noStrike" kern="0" cap="none" spc="0" normalizeH="0" baseline="0" noProof="0" dirty="0" smtClean="0">
                <a:ln>
                  <a:noFill/>
                </a:ln>
                <a:solidFill>
                  <a:schemeClr val="tx1"/>
                </a:solidFill>
                <a:effectLst/>
                <a:uLnTx/>
                <a:uFillTx/>
                <a:latin typeface="+mn-lt"/>
                <a:ea typeface="+mn-ea"/>
                <a:cs typeface="+mn-cs"/>
              </a:rPr>
              <a:t>Art. 3º O Serviço de Inspeção  Industrial e Sanitária de Produtos de Origem Animal no Estado de Santa Catarina será realizado pela ação conjugada dos órgãos e profissionais a seguir identificados, cada qual com sua respectiva competência, definida por esta Portaria:</a:t>
            </a: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200" b="0" i="0" u="none" strike="noStrike" kern="0" cap="none" spc="0" normalizeH="0" baseline="0" noProof="0" dirty="0" smtClean="0">
                <a:ln>
                  <a:noFill/>
                </a:ln>
                <a:solidFill>
                  <a:schemeClr val="tx1"/>
                </a:solidFill>
                <a:effectLst/>
                <a:uLnTx/>
                <a:uFillTx/>
                <a:latin typeface="+mn-lt"/>
                <a:ea typeface="+mn-ea"/>
                <a:cs typeface="+mn-cs"/>
              </a:rPr>
              <a:t>I - SAR</a:t>
            </a: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200" b="0" i="0" u="none" strike="noStrike" kern="0" cap="none" spc="0" normalizeH="0" baseline="0" noProof="0" dirty="0" smtClean="0">
                <a:ln>
                  <a:noFill/>
                </a:ln>
                <a:solidFill>
                  <a:schemeClr val="tx1"/>
                </a:solidFill>
                <a:effectLst/>
                <a:uLnTx/>
                <a:uFillTx/>
                <a:latin typeface="+mn-lt"/>
                <a:ea typeface="+mn-ea"/>
                <a:cs typeface="+mn-cs"/>
              </a:rPr>
              <a:t>II – CIDASC</a:t>
            </a: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200" b="0" i="0" u="none" strike="noStrike" kern="0" cap="none" spc="0" normalizeH="0" baseline="0" noProof="0" dirty="0" smtClean="0">
                <a:ln>
                  <a:noFill/>
                </a:ln>
                <a:solidFill>
                  <a:schemeClr val="tx1"/>
                </a:solidFill>
                <a:effectLst/>
                <a:uLnTx/>
                <a:uFillTx/>
                <a:latin typeface="+mn-lt"/>
                <a:ea typeface="+mn-ea"/>
                <a:cs typeface="+mn-cs"/>
              </a:rPr>
              <a:t>III </a:t>
            </a:r>
            <a:r>
              <a:rPr kumimoji="1" lang="pt-BR" sz="1600" b="0" i="0" u="sng" strike="noStrike" kern="0" cap="none" spc="0" normalizeH="0" baseline="0" noProof="0" dirty="0" smtClean="0">
                <a:ln>
                  <a:noFill/>
                </a:ln>
                <a:solidFill>
                  <a:srgbClr val="FF0000"/>
                </a:solidFill>
                <a:effectLst/>
                <a:uLnTx/>
                <a:uFillTx/>
                <a:latin typeface="+mn-lt"/>
                <a:ea typeface="+mn-ea"/>
                <a:cs typeface="+mn-cs"/>
              </a:rPr>
              <a:t>– </a:t>
            </a:r>
            <a:r>
              <a:rPr kumimoji="1" lang="pt-BR" sz="1600" b="1" i="0" u="sng" strike="noStrike" kern="0" cap="none" spc="0" normalizeH="0" baseline="0" noProof="0" dirty="0" smtClean="0">
                <a:ln>
                  <a:noFill/>
                </a:ln>
                <a:solidFill>
                  <a:srgbClr val="FF0000"/>
                </a:solidFill>
                <a:effectLst/>
                <a:uLnTx/>
                <a:uFillTx/>
                <a:latin typeface="+mn-lt"/>
                <a:ea typeface="+mn-ea"/>
                <a:cs typeface="+mn-cs"/>
              </a:rPr>
              <a:t>empresas, cooperativas  e associações credenciadas pela CIDASC </a:t>
            </a: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600" b="1" i="0" u="sng" strike="noStrike" kern="0" cap="none" spc="0" normalizeH="0" baseline="0" noProof="0" dirty="0" smtClean="0">
                <a:ln>
                  <a:noFill/>
                </a:ln>
                <a:solidFill>
                  <a:srgbClr val="FF0000"/>
                </a:solidFill>
                <a:effectLst/>
                <a:uLnTx/>
                <a:uFillTx/>
                <a:latin typeface="+mn-lt"/>
                <a:ea typeface="+mn-ea"/>
                <a:cs typeface="+mn-cs"/>
              </a:rPr>
              <a:t>IV – prefeituras municipais que possuam médicos veterinários em seus quadros funcionais.</a:t>
            </a: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1200" b="1" i="0" u="none" strike="noStrike" kern="0" cap="none" spc="0" normalizeH="0" baseline="0" noProof="0" dirty="0" smtClean="0">
              <a:ln>
                <a:noFill/>
              </a:ln>
              <a:solidFill>
                <a:srgbClr val="0070C0"/>
              </a:solidFill>
              <a:effectLst/>
              <a:uLnTx/>
              <a:uFillTx/>
              <a:latin typeface="+mn-lt"/>
              <a:ea typeface="+mn-ea"/>
              <a:cs typeface="+mn-cs"/>
            </a:endParaRP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200" b="1" i="0" u="none" strike="noStrike" kern="0" cap="none" spc="0" normalizeH="0" baseline="0" noProof="0" dirty="0" smtClean="0">
                <a:ln>
                  <a:noFill/>
                </a:ln>
                <a:solidFill>
                  <a:srgbClr val="0070C0"/>
                </a:solidFill>
                <a:effectLst/>
                <a:uLnTx/>
                <a:uFillTx/>
                <a:latin typeface="+mn-lt"/>
                <a:ea typeface="+mn-ea"/>
                <a:cs typeface="+mn-cs"/>
              </a:rPr>
              <a:t>Art. 5º  Compete à CIDASC:</a:t>
            </a: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200" b="1" i="0" u="none" strike="noStrike" kern="0" cap="none" spc="0" normalizeH="0" baseline="0" noProof="0" dirty="0" smtClean="0">
                <a:ln>
                  <a:noFill/>
                </a:ln>
                <a:solidFill>
                  <a:srgbClr val="0070C0"/>
                </a:solidFill>
                <a:effectLst/>
                <a:uLnTx/>
                <a:uFillTx/>
                <a:latin typeface="+mn-lt"/>
                <a:ea typeface="+mn-ea"/>
                <a:cs typeface="+mn-cs"/>
              </a:rPr>
              <a:t>II -  executar a fiscalização do serviço de inspeção industrial e sanitária de produtos de origem animal sob delegação, coordenação e orientação da Secretaria de Estado da Agricultura e da Pesca;</a:t>
            </a: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1400" b="1" i="0" u="none" strike="noStrike" kern="0" cap="none" spc="0" normalizeH="0" baseline="0" noProof="0" dirty="0" smtClean="0">
              <a:ln>
                <a:noFill/>
              </a:ln>
              <a:solidFill>
                <a:srgbClr val="0070C0"/>
              </a:solidFill>
              <a:effectLst/>
              <a:uLnTx/>
              <a:uFillTx/>
              <a:latin typeface="+mn-lt"/>
              <a:ea typeface="+mn-ea"/>
              <a:cs typeface="+mn-cs"/>
            </a:endParaRP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200" b="1" i="0" u="none" strike="noStrike" kern="0" cap="none" spc="0" normalizeH="0" baseline="0" noProof="0" dirty="0" smtClean="0">
                <a:ln>
                  <a:noFill/>
                </a:ln>
                <a:solidFill>
                  <a:srgbClr val="0070C0"/>
                </a:solidFill>
                <a:effectLst/>
                <a:uLnTx/>
                <a:uFillTx/>
                <a:latin typeface="+mn-lt"/>
                <a:ea typeface="+mn-ea"/>
                <a:cs typeface="+mn-cs"/>
              </a:rPr>
              <a:t>X – credenciar empresa, cooperativa, associação e prefeitura municipal para desempenhar a função de execução do serviço de inspeção industrial e sanitária de produtos de origem animal, bem como promover seu descredenciamento caso apresentem inconformidades.</a:t>
            </a: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1400" b="1" i="0" u="none" strike="noStrike" kern="0" cap="none" spc="0" normalizeH="0" baseline="0" noProof="0" dirty="0" smtClean="0">
              <a:ln>
                <a:noFill/>
              </a:ln>
              <a:solidFill>
                <a:srgbClr val="0070C0"/>
              </a:solidFill>
              <a:effectLst/>
              <a:uLnTx/>
              <a:uFillTx/>
              <a:latin typeface="+mn-lt"/>
              <a:ea typeface="+mn-ea"/>
              <a:cs typeface="+mn-cs"/>
            </a:endParaRP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14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1400" b="1"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1400" b="1"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400" b="1" i="0" u="none" strike="noStrike" kern="0" cap="none" spc="0" normalizeH="0" baseline="0" noProof="0" dirty="0" smtClean="0">
                <a:ln>
                  <a:noFill/>
                </a:ln>
                <a:solidFill>
                  <a:schemeClr val="tx1"/>
                </a:solidFill>
                <a:effectLst/>
                <a:uLnTx/>
                <a:uFillTx/>
                <a:latin typeface="+mn-lt"/>
                <a:ea typeface="+mn-ea"/>
                <a:cs typeface="+mn-cs"/>
              </a:rPr>
              <a:t> </a:t>
            </a:r>
            <a:endParaRPr kumimoji="1" lang="pt-BR" sz="20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1900" b="0" i="0" u="none" strike="noStrike" kern="0" cap="none" spc="0" normalizeH="0" baseline="0" noProof="0" dirty="0" smtClean="0">
              <a:ln>
                <a:noFill/>
              </a:ln>
              <a:solidFill>
                <a:schemeClr val="tx1"/>
              </a:solidFill>
              <a:effectLst/>
              <a:uLnTx/>
              <a:uFillTx/>
              <a:latin typeface="+mn-lt"/>
              <a:ea typeface="+mn-ea"/>
              <a:cs typeface="+mn-cs"/>
            </a:endParaRPr>
          </a:p>
        </p:txBody>
      </p:sp>
      <p:sp>
        <p:nvSpPr>
          <p:cNvPr id="3" name="Retângulo 2"/>
          <p:cNvSpPr/>
          <p:nvPr/>
        </p:nvSpPr>
        <p:spPr>
          <a:xfrm>
            <a:off x="1979712" y="96872"/>
            <a:ext cx="6624736" cy="1077218"/>
          </a:xfrm>
          <a:prstGeom prst="rect">
            <a:avLst/>
          </a:prstGeom>
        </p:spPr>
        <p:txBody>
          <a:bodyPr wrap="square">
            <a:spAutoFit/>
          </a:bodyPr>
          <a:lstStyle/>
          <a:p>
            <a:r>
              <a:rPr lang="pt-BR" sz="3200" b="1" dirty="0" smtClean="0">
                <a:solidFill>
                  <a:srgbClr val="0033CC"/>
                </a:solidFill>
              </a:rPr>
              <a:t>DESTAQUES DA LEGISLAÇÃO DA INSPEÇÃO DE POA EM SC</a:t>
            </a:r>
            <a:endParaRPr lang="pt-BR" sz="3200" dirty="0">
              <a:solidFill>
                <a:srgbClr val="0033CC"/>
              </a:solidFill>
            </a:endParaRPr>
          </a:p>
        </p:txBody>
      </p:sp>
    </p:spTree>
  </p:cSld>
  <p:clrMapOvr>
    <a:masterClrMapping/>
  </p:clrMapOvr>
  <p:transition>
    <p:strips dir="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ítulo 2"/>
          <p:cNvSpPr txBox="1">
            <a:spLocks/>
          </p:cNvSpPr>
          <p:nvPr/>
        </p:nvSpPr>
        <p:spPr>
          <a:xfrm>
            <a:off x="683568" y="1628800"/>
            <a:ext cx="7775575" cy="4802188"/>
          </a:xfrm>
          <a:prstGeom prst="rect">
            <a:avLst/>
          </a:prstGeom>
        </p:spPr>
        <p:txBody>
          <a:bodyPr/>
          <a:lstStyle/>
          <a:p>
            <a:pPr marL="342900" marR="0" lvl="0" indent="-342900" algn="l" defTabSz="914400" rtl="0" eaLnBrk="1" fontAlgn="base" latinLnBrk="0" hangingPunct="1">
              <a:lnSpc>
                <a:spcPct val="100000"/>
              </a:lnSpc>
              <a:spcBef>
                <a:spcPct val="20000"/>
              </a:spcBef>
              <a:spcAft>
                <a:spcPct val="0"/>
              </a:spcAft>
              <a:buClr>
                <a:schemeClr val="accent1"/>
              </a:buClr>
              <a:buSzPct val="70000"/>
              <a:buFontTx/>
              <a:buChar char="-"/>
              <a:tabLst/>
              <a:defRPr/>
            </a:pPr>
            <a:endParaRPr kumimoji="1" lang="pt-BR" sz="1600" b="1"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200" b="1" i="0" u="none" strike="noStrike" kern="0" cap="none" spc="0" normalizeH="0" baseline="0" noProof="0" dirty="0" smtClean="0">
                <a:ln>
                  <a:noFill/>
                </a:ln>
                <a:solidFill>
                  <a:srgbClr val="0070C0"/>
                </a:solidFill>
                <a:effectLst/>
                <a:uLnTx/>
                <a:uFillTx/>
                <a:latin typeface="+mn-lt"/>
                <a:ea typeface="+mn-ea"/>
                <a:cs typeface="+mn-cs"/>
              </a:rPr>
              <a:t>Portaria SAR nº 36/2011 – 15/06/2011</a:t>
            </a: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Tx/>
              <a:buChar char="-"/>
              <a:tabLst/>
              <a:defRPr/>
            </a:pPr>
            <a:endParaRPr kumimoji="1" lang="pt-BR" sz="1200" b="1"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200" b="1" i="0" u="none" strike="noStrike" kern="0" cap="none" spc="0" normalizeH="0" baseline="0" noProof="0" dirty="0" smtClean="0">
                <a:ln>
                  <a:noFill/>
                </a:ln>
                <a:solidFill>
                  <a:schemeClr val="tx1"/>
                </a:solidFill>
                <a:effectLst/>
                <a:uLnTx/>
                <a:uFillTx/>
                <a:latin typeface="+mn-lt"/>
                <a:ea typeface="+mn-ea"/>
                <a:cs typeface="+mn-cs"/>
              </a:rPr>
              <a:t>Altera e acrescenta dispositivos à Portaria SAR nº 17/2010</a:t>
            </a: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12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200" b="0" i="0" u="none" strike="noStrike" kern="0" cap="none" spc="0" normalizeH="0" baseline="0" noProof="0" dirty="0" smtClean="0">
                <a:ln>
                  <a:noFill/>
                </a:ln>
                <a:solidFill>
                  <a:schemeClr val="tx1"/>
                </a:solidFill>
                <a:effectLst/>
                <a:uLnTx/>
                <a:uFillTx/>
                <a:latin typeface="+mn-lt"/>
                <a:ea typeface="+mn-ea"/>
                <a:cs typeface="+mn-cs"/>
              </a:rPr>
              <a:t>Art. 4º O caput e os incisos II e III do art. 6º da Portaria SAR nº 17/2010 passam a vigorar com a seguinte redação:</a:t>
            </a: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12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200" b="1" i="0" u="none" strike="noStrike" kern="0" cap="none" spc="0" normalizeH="0" baseline="0" noProof="0" dirty="0" smtClean="0">
                <a:ln>
                  <a:noFill/>
                </a:ln>
                <a:solidFill>
                  <a:srgbClr val="0070C0"/>
                </a:solidFill>
                <a:effectLst/>
                <a:uLnTx/>
                <a:uFillTx/>
                <a:latin typeface="+mn-lt"/>
                <a:ea typeface="+mn-ea"/>
                <a:cs typeface="+mn-cs"/>
              </a:rPr>
              <a:t>“ Art. 6º Às empresas, cooperativas, associações e prefeituras municipais credenciadas pela CIDASC compete:</a:t>
            </a: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1200" b="1" i="0" u="none" strike="noStrike" kern="0" cap="none" spc="0" normalizeH="0" baseline="0" noProof="0" dirty="0" smtClean="0">
              <a:ln>
                <a:noFill/>
              </a:ln>
              <a:solidFill>
                <a:srgbClr val="0070C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200" b="1" i="0" u="none" strike="noStrike" kern="0" cap="none" spc="0" normalizeH="0" baseline="0" noProof="0" dirty="0" smtClean="0">
                <a:ln>
                  <a:noFill/>
                </a:ln>
                <a:solidFill>
                  <a:srgbClr val="0070C0"/>
                </a:solidFill>
                <a:effectLst/>
                <a:uLnTx/>
                <a:uFillTx/>
                <a:latin typeface="+mn-lt"/>
                <a:ea typeface="+mn-ea"/>
                <a:cs typeface="+mn-cs"/>
              </a:rPr>
              <a:t>I – fornecer profissional médico veterinário habilitado com curso específico realizado  por uma instituição de ensino credenciada pela CIDASC;</a:t>
            </a: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1200" b="1" i="0" u="none" strike="noStrike" kern="0" cap="none" spc="0" normalizeH="0" baseline="0" noProof="0" dirty="0" smtClean="0">
              <a:ln>
                <a:noFill/>
              </a:ln>
              <a:solidFill>
                <a:srgbClr val="0070C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200" b="1" i="0" u="none" strike="noStrike" kern="0" cap="none" spc="0" normalizeH="0" baseline="0" noProof="0" dirty="0" smtClean="0">
                <a:ln>
                  <a:noFill/>
                </a:ln>
                <a:solidFill>
                  <a:srgbClr val="0070C0"/>
                </a:solidFill>
                <a:effectLst/>
                <a:uLnTx/>
                <a:uFillTx/>
                <a:latin typeface="+mn-lt"/>
                <a:ea typeface="+mn-ea"/>
                <a:cs typeface="+mn-cs"/>
              </a:rPr>
              <a:t>II – fornecer relatórios mensais para a CIDASC, até o décimo dia útil de cada mês, relatando todas as atividades desempenhadas pelos inspetores no estabelecimento inspecionado, bem como todos os dados de inspeção e produção do estabelecimento;</a:t>
            </a: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200" b="1" i="0" u="none" strike="noStrike" kern="0" cap="none" spc="0" normalizeH="0" baseline="0" noProof="0" dirty="0" smtClean="0">
                <a:ln>
                  <a:noFill/>
                </a:ln>
                <a:solidFill>
                  <a:srgbClr val="0070C0"/>
                </a:solidFill>
                <a:effectLst/>
                <a:uLnTx/>
                <a:uFillTx/>
                <a:latin typeface="+mn-lt"/>
                <a:ea typeface="+mn-ea"/>
                <a:cs typeface="+mn-cs"/>
              </a:rPr>
              <a:t> </a:t>
            </a: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200" b="1" i="0" u="none" strike="noStrike" kern="0" cap="none" spc="0" normalizeH="0" baseline="0" noProof="0" dirty="0" smtClean="0">
                <a:ln>
                  <a:noFill/>
                </a:ln>
                <a:solidFill>
                  <a:srgbClr val="0070C0"/>
                </a:solidFill>
                <a:effectLst/>
                <a:uLnTx/>
                <a:uFillTx/>
                <a:latin typeface="+mn-lt"/>
                <a:ea typeface="+mn-ea"/>
                <a:cs typeface="+mn-cs"/>
              </a:rPr>
              <a:t>III – fornecer cópia do contrato de prestação de serviço com o  estabelecimento que está contratando a execução do serviço de inspeção industrial e sanitária de produtos de origem animal, no prazo máximo de 10 (dez) dias a contar de sua assinatura, sob pena de descredenciamento;</a:t>
            </a: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1200" b="1" i="0" u="none" strike="noStrike" kern="0" cap="none" spc="0" normalizeH="0" baseline="0" noProof="0" dirty="0" smtClean="0">
              <a:ln>
                <a:noFill/>
              </a:ln>
              <a:solidFill>
                <a:srgbClr val="0070C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200" b="1" i="0" u="none" strike="noStrike" kern="0" cap="none" spc="0" normalizeH="0" baseline="0" noProof="0" dirty="0" smtClean="0">
                <a:ln>
                  <a:noFill/>
                </a:ln>
                <a:solidFill>
                  <a:srgbClr val="0070C0"/>
                </a:solidFill>
                <a:effectLst/>
                <a:uLnTx/>
                <a:uFillTx/>
                <a:latin typeface="+mn-lt"/>
                <a:ea typeface="+mn-ea"/>
                <a:cs typeface="+mn-cs"/>
              </a:rPr>
              <a:t>V – substituir  o médico veterinário habilitado quando a CIDASC julgar necessário.</a:t>
            </a:r>
          </a:p>
        </p:txBody>
      </p:sp>
      <p:sp>
        <p:nvSpPr>
          <p:cNvPr id="3" name="Retângulo 2"/>
          <p:cNvSpPr/>
          <p:nvPr/>
        </p:nvSpPr>
        <p:spPr>
          <a:xfrm>
            <a:off x="1979712" y="96872"/>
            <a:ext cx="6624736" cy="1077218"/>
          </a:xfrm>
          <a:prstGeom prst="rect">
            <a:avLst/>
          </a:prstGeom>
        </p:spPr>
        <p:txBody>
          <a:bodyPr wrap="square">
            <a:spAutoFit/>
          </a:bodyPr>
          <a:lstStyle/>
          <a:p>
            <a:r>
              <a:rPr lang="pt-BR" sz="3200" b="1" dirty="0" smtClean="0">
                <a:solidFill>
                  <a:srgbClr val="0033CC"/>
                </a:solidFill>
              </a:rPr>
              <a:t>DESTAQUES DA LEGISLAÇÃO DA INSPEÇÃO DE POA EM SC</a:t>
            </a:r>
            <a:endParaRPr lang="pt-BR" sz="3200" dirty="0">
              <a:solidFill>
                <a:srgbClr val="0033CC"/>
              </a:solidFill>
            </a:endParaRPr>
          </a:p>
        </p:txBody>
      </p:sp>
    </p:spTree>
  </p:cSld>
  <p:clrMapOvr>
    <a:masterClrMapping/>
  </p:clrMapOvr>
  <p:transition>
    <p:strips dir="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ítulo 2"/>
          <p:cNvSpPr txBox="1">
            <a:spLocks/>
          </p:cNvSpPr>
          <p:nvPr/>
        </p:nvSpPr>
        <p:spPr>
          <a:xfrm>
            <a:off x="179512" y="1484784"/>
            <a:ext cx="8964488" cy="4824536"/>
          </a:xfrm>
          <a:prstGeom prst="rect">
            <a:avLst/>
          </a:prstGeom>
        </p:spPr>
        <p:txBody>
          <a:bodyPr/>
          <a:lstStyle/>
          <a:p>
            <a:pPr marL="342900" marR="0" lvl="0" indent="-342900" algn="l" defTabSz="914400" rtl="0" eaLnBrk="1" fontAlgn="base" latinLnBrk="0" hangingPunct="1">
              <a:lnSpc>
                <a:spcPct val="100000"/>
              </a:lnSpc>
              <a:spcBef>
                <a:spcPct val="20000"/>
              </a:spcBef>
              <a:spcAft>
                <a:spcPct val="0"/>
              </a:spcAft>
              <a:buClr>
                <a:schemeClr val="accent1"/>
              </a:buClr>
              <a:buSzPct val="70000"/>
              <a:buFontTx/>
              <a:buChar char="-"/>
              <a:tabLst/>
              <a:defRPr/>
            </a:pPr>
            <a:endParaRPr kumimoji="1" lang="pt-BR" sz="1600" b="1"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200" b="1" i="0" u="none" strike="noStrike" kern="0" cap="none" spc="0" normalizeH="0" baseline="0" noProof="0" dirty="0" smtClean="0">
                <a:ln>
                  <a:noFill/>
                </a:ln>
                <a:solidFill>
                  <a:srgbClr val="0070C0"/>
                </a:solidFill>
                <a:effectLst/>
                <a:uLnTx/>
                <a:uFillTx/>
                <a:latin typeface="+mn-lt"/>
                <a:ea typeface="+mn-ea"/>
                <a:cs typeface="+mn-cs"/>
              </a:rPr>
              <a:t>Portaria SAR nº 36/2011 – 15/06/2011</a:t>
            </a: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Tx/>
              <a:buChar char="-"/>
              <a:tabLst/>
              <a:defRPr/>
            </a:pPr>
            <a:endParaRPr kumimoji="1" lang="pt-BR" sz="1200" b="1"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200" b="1" i="0" u="none" strike="noStrike" kern="0" cap="none" spc="0" normalizeH="0" baseline="0" noProof="0" dirty="0" smtClean="0">
                <a:ln>
                  <a:noFill/>
                </a:ln>
                <a:solidFill>
                  <a:schemeClr val="tx1"/>
                </a:solidFill>
                <a:effectLst/>
                <a:uLnTx/>
                <a:uFillTx/>
                <a:latin typeface="+mn-lt"/>
                <a:ea typeface="+mn-ea"/>
                <a:cs typeface="+mn-cs"/>
              </a:rPr>
              <a:t>Altera e acrescenta dispositivos à Portaria SAR nº 17/2010</a:t>
            </a: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12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200" b="0" i="0" u="none" strike="noStrike" kern="0" cap="none" spc="0" normalizeH="0" baseline="0" noProof="0" dirty="0" smtClean="0">
                <a:ln>
                  <a:noFill/>
                </a:ln>
                <a:solidFill>
                  <a:schemeClr val="tx1"/>
                </a:solidFill>
                <a:effectLst/>
                <a:uLnTx/>
                <a:uFillTx/>
                <a:latin typeface="+mn-lt"/>
                <a:ea typeface="+mn-ea"/>
                <a:cs typeface="+mn-cs"/>
              </a:rPr>
              <a:t>Art. 5º O caput do art. 7º da Portaria SAR nº 17/2010 passa a vigorar com a seguinte redação:</a:t>
            </a: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12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200" b="1" i="0" u="none" strike="noStrike" kern="0" cap="none" spc="0" normalizeH="0" baseline="0" noProof="0" dirty="0" smtClean="0">
                <a:ln>
                  <a:noFill/>
                </a:ln>
                <a:solidFill>
                  <a:srgbClr val="0070C0"/>
                </a:solidFill>
                <a:effectLst/>
                <a:uLnTx/>
                <a:uFillTx/>
                <a:latin typeface="+mn-lt"/>
                <a:ea typeface="+mn-ea"/>
                <a:cs typeface="+mn-cs"/>
              </a:rPr>
              <a:t>“ Art. 7º Aos médicos veterinários de empresas, cooperados, associados ou pertencentes aos quadros funcionais de  prefeituras municipais, contratados  para a função de execução  do serviço de inspeção industrial e sanitária de produtos de origem animal, compete:</a:t>
            </a: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1200" b="1" i="0" u="none" strike="noStrike" kern="0" cap="none" spc="0" normalizeH="0" baseline="0" noProof="0" dirty="0" smtClean="0">
              <a:ln>
                <a:noFill/>
              </a:ln>
              <a:solidFill>
                <a:srgbClr val="0070C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200" b="1" i="0" u="none" strike="noStrike" kern="0" cap="none" spc="0" normalizeH="0" baseline="0" noProof="0" dirty="0" smtClean="0">
                <a:ln>
                  <a:noFill/>
                </a:ln>
                <a:solidFill>
                  <a:srgbClr val="0070C0"/>
                </a:solidFill>
                <a:effectLst/>
                <a:uLnTx/>
                <a:uFillTx/>
                <a:latin typeface="+mn-lt"/>
                <a:ea typeface="+mn-ea"/>
                <a:cs typeface="+mn-cs"/>
              </a:rPr>
              <a:t>I – apresentar certificado de capacitação na sua área de atuação emitido por instituição de ensino superior e/ou correlata cadastrada pela CIDASC; </a:t>
            </a: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200" b="1" i="0" u="none" strike="noStrike" kern="0" cap="none" spc="0" normalizeH="0" baseline="0" noProof="0" dirty="0" smtClean="0">
                <a:ln>
                  <a:noFill/>
                </a:ln>
                <a:solidFill>
                  <a:srgbClr val="0070C0"/>
                </a:solidFill>
                <a:effectLst/>
                <a:uLnTx/>
                <a:uFillTx/>
                <a:latin typeface="+mn-lt"/>
                <a:ea typeface="+mn-ea"/>
                <a:cs typeface="+mn-cs"/>
              </a:rPr>
              <a:t>II – monitorar a aplicação das boas práticas de fabricação e analisar os procedimentos padrão de higiene  operacional no estabelecimento inspecionado ou reinspecionado;</a:t>
            </a: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200" b="1" i="0" u="none" strike="noStrike" kern="0" cap="none" spc="0" normalizeH="0" baseline="0" noProof="0" dirty="0" smtClean="0">
                <a:ln>
                  <a:noFill/>
                </a:ln>
                <a:solidFill>
                  <a:srgbClr val="0070C0"/>
                </a:solidFill>
                <a:effectLst/>
                <a:uLnTx/>
                <a:uFillTx/>
                <a:latin typeface="+mn-lt"/>
                <a:ea typeface="+mn-ea"/>
                <a:cs typeface="+mn-cs"/>
              </a:rPr>
              <a:t>IV – inspecionar e reinspecionar os animais de abate, o pescado, o leite, o ovo, o mel, a cera de abelha e seus subprodutos comestíveis e </a:t>
            </a:r>
            <a:r>
              <a:rPr kumimoji="1" lang="pt-BR" sz="1200" b="1" i="0" u="none" strike="noStrike" kern="0" cap="none" spc="0" normalizeH="0" baseline="0" noProof="0" dirty="0" err="1" smtClean="0">
                <a:ln>
                  <a:noFill/>
                </a:ln>
                <a:solidFill>
                  <a:srgbClr val="0070C0"/>
                </a:solidFill>
                <a:effectLst/>
                <a:uLnTx/>
                <a:uFillTx/>
                <a:latin typeface="+mn-lt"/>
                <a:ea typeface="+mn-ea"/>
                <a:cs typeface="+mn-cs"/>
              </a:rPr>
              <a:t>não-comestíveis</a:t>
            </a:r>
            <a:r>
              <a:rPr kumimoji="1" lang="pt-BR" sz="1200" b="1" i="0" u="none" strike="noStrike" kern="0" cap="none" spc="0" normalizeH="0" baseline="0" noProof="0" dirty="0" smtClean="0">
                <a:ln>
                  <a:noFill/>
                </a:ln>
                <a:solidFill>
                  <a:srgbClr val="0070C0"/>
                </a:solidFill>
                <a:effectLst/>
                <a:uLnTx/>
                <a:uFillTx/>
                <a:latin typeface="+mn-lt"/>
                <a:ea typeface="+mn-ea"/>
                <a:cs typeface="+mn-cs"/>
              </a:rPr>
              <a:t>;</a:t>
            </a: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200" b="1" i="0" u="none" strike="noStrike" kern="0" cap="none" spc="0" normalizeH="0" baseline="0" noProof="0" dirty="0" smtClean="0">
                <a:ln>
                  <a:noFill/>
                </a:ln>
                <a:solidFill>
                  <a:srgbClr val="0070C0"/>
                </a:solidFill>
                <a:effectLst/>
                <a:uLnTx/>
                <a:uFillTx/>
                <a:latin typeface="+mn-lt"/>
                <a:ea typeface="+mn-ea"/>
                <a:cs typeface="+mn-cs"/>
              </a:rPr>
              <a:t>V – acompanhar todas as etapas do abate, manipulação e estocagem dos produtos de origem animal;</a:t>
            </a: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200" b="1" i="0" u="none" strike="noStrike" kern="0" cap="none" spc="0" normalizeH="0" baseline="0" noProof="0" dirty="0" smtClean="0">
                <a:ln>
                  <a:noFill/>
                </a:ln>
                <a:solidFill>
                  <a:srgbClr val="0070C0"/>
                </a:solidFill>
                <a:effectLst/>
                <a:uLnTx/>
                <a:uFillTx/>
                <a:latin typeface="+mn-lt"/>
                <a:ea typeface="+mn-ea"/>
                <a:cs typeface="+mn-cs"/>
              </a:rPr>
              <a:t>VI – acompanhar a higienização e </a:t>
            </a:r>
            <a:r>
              <a:rPr kumimoji="1" lang="pt-BR" sz="1200" b="1" i="0" u="none" strike="noStrike" kern="0" cap="none" spc="0" normalizeH="0" baseline="0" noProof="0" dirty="0" err="1" smtClean="0">
                <a:ln>
                  <a:noFill/>
                </a:ln>
                <a:solidFill>
                  <a:srgbClr val="0070C0"/>
                </a:solidFill>
                <a:effectLst/>
                <a:uLnTx/>
                <a:uFillTx/>
                <a:latin typeface="+mn-lt"/>
                <a:ea typeface="+mn-ea"/>
                <a:cs typeface="+mn-cs"/>
              </a:rPr>
              <a:t>sanitização</a:t>
            </a:r>
            <a:r>
              <a:rPr kumimoji="1" lang="pt-BR" sz="1200" b="1" i="0" u="none" strike="noStrike" kern="0" cap="none" spc="0" normalizeH="0" baseline="0" noProof="0" dirty="0" smtClean="0">
                <a:ln>
                  <a:noFill/>
                </a:ln>
                <a:solidFill>
                  <a:srgbClr val="0070C0"/>
                </a:solidFill>
                <a:effectLst/>
                <a:uLnTx/>
                <a:uFillTx/>
                <a:latin typeface="+mn-lt"/>
                <a:ea typeface="+mn-ea"/>
                <a:cs typeface="+mn-cs"/>
              </a:rPr>
              <a:t> e o controle das câmaras de estocagem, resfriamento e congelamento;</a:t>
            </a: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200" b="1" i="0" u="none" strike="noStrike" kern="0" cap="none" spc="0" normalizeH="0" baseline="0" noProof="0" dirty="0" smtClean="0">
                <a:ln>
                  <a:noFill/>
                </a:ln>
                <a:solidFill>
                  <a:srgbClr val="0070C0"/>
                </a:solidFill>
                <a:effectLst/>
                <a:uLnTx/>
                <a:uFillTx/>
                <a:latin typeface="+mn-lt"/>
                <a:ea typeface="+mn-ea"/>
                <a:cs typeface="+mn-cs"/>
              </a:rPr>
              <a:t>IX – aplicar a legislação pertinente aos produtos de origem animal</a:t>
            </a:r>
          </a:p>
        </p:txBody>
      </p:sp>
      <p:sp>
        <p:nvSpPr>
          <p:cNvPr id="3" name="Retângulo 2"/>
          <p:cNvSpPr/>
          <p:nvPr/>
        </p:nvSpPr>
        <p:spPr>
          <a:xfrm>
            <a:off x="1979712" y="96872"/>
            <a:ext cx="6624736" cy="1077218"/>
          </a:xfrm>
          <a:prstGeom prst="rect">
            <a:avLst/>
          </a:prstGeom>
        </p:spPr>
        <p:txBody>
          <a:bodyPr wrap="square">
            <a:spAutoFit/>
          </a:bodyPr>
          <a:lstStyle/>
          <a:p>
            <a:r>
              <a:rPr lang="pt-BR" sz="3200" b="1" dirty="0" smtClean="0">
                <a:solidFill>
                  <a:srgbClr val="0033CC"/>
                </a:solidFill>
              </a:rPr>
              <a:t>DESTAQUES DA LEGISLAÇÃO DA INSPEÇÃO DE POA EM SC</a:t>
            </a:r>
            <a:endParaRPr lang="pt-BR" sz="3200" dirty="0">
              <a:solidFill>
                <a:srgbClr val="0033CC"/>
              </a:solidFill>
            </a:endParaRPr>
          </a:p>
        </p:txBody>
      </p:sp>
    </p:spTree>
  </p:cSld>
  <p:clrMapOvr>
    <a:masterClrMapping/>
  </p:clrMapOvr>
  <p:transition>
    <p:strips dir="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ítulo 2"/>
          <p:cNvSpPr txBox="1">
            <a:spLocks/>
          </p:cNvSpPr>
          <p:nvPr/>
        </p:nvSpPr>
        <p:spPr>
          <a:xfrm>
            <a:off x="755576" y="1700808"/>
            <a:ext cx="7775575" cy="4225925"/>
          </a:xfrm>
          <a:prstGeom prst="rect">
            <a:avLst/>
          </a:prstGeom>
        </p:spPr>
        <p:txBody>
          <a:bodyPr/>
          <a:lstStyle/>
          <a:p>
            <a:pPr marL="342900" marR="0" lvl="0" indent="-342900" algn="l" defTabSz="914400" rtl="0" eaLnBrk="1" fontAlgn="base" latinLnBrk="0" hangingPunct="1">
              <a:lnSpc>
                <a:spcPct val="100000"/>
              </a:lnSpc>
              <a:spcBef>
                <a:spcPct val="20000"/>
              </a:spcBef>
              <a:spcAft>
                <a:spcPct val="0"/>
              </a:spcAft>
              <a:buClr>
                <a:schemeClr val="accent1"/>
              </a:buClr>
              <a:buSzPct val="70000"/>
              <a:buFontTx/>
              <a:buChar char="-"/>
              <a:tabLst/>
              <a:defRPr/>
            </a:pPr>
            <a:r>
              <a:rPr kumimoji="1" lang="pt-BR" sz="2000" b="1" i="0" u="none" strike="noStrike" kern="0" cap="none" spc="0" normalizeH="0" baseline="0" noProof="0" dirty="0" smtClean="0">
                <a:ln>
                  <a:noFill/>
                </a:ln>
                <a:solidFill>
                  <a:srgbClr val="003366"/>
                </a:solidFill>
                <a:effectLst/>
                <a:uLnTx/>
                <a:uFillTx/>
                <a:latin typeface="+mn-lt"/>
                <a:ea typeface="+mn-ea"/>
                <a:cs typeface="+mn-cs"/>
              </a:rPr>
              <a:t>Instrução de Serviço nº 3/2012 – GEINP / CIDASC</a:t>
            </a:r>
          </a:p>
          <a:p>
            <a:pPr marL="342900" marR="0" lvl="0" indent="-342900" algn="l" defTabSz="914400" rtl="0" eaLnBrk="1" fontAlgn="base" latinLnBrk="0" hangingPunct="1">
              <a:lnSpc>
                <a:spcPct val="100000"/>
              </a:lnSpc>
              <a:spcBef>
                <a:spcPct val="20000"/>
              </a:spcBef>
              <a:spcAft>
                <a:spcPct val="0"/>
              </a:spcAft>
              <a:buClr>
                <a:schemeClr val="accent1"/>
              </a:buClr>
              <a:buSzPct val="70000"/>
              <a:buFontTx/>
              <a:buChar char="-"/>
              <a:tabLst/>
              <a:defRPr/>
            </a:pPr>
            <a:endParaRPr kumimoji="1" lang="pt-BR" sz="2000" b="1" i="0" u="none" strike="noStrike" kern="0" cap="none" spc="0" normalizeH="0" baseline="0" noProof="0" dirty="0" smtClean="0">
              <a:ln>
                <a:noFill/>
              </a:ln>
              <a:solidFill>
                <a:srgbClr val="003366"/>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accent1"/>
              </a:buClr>
              <a:buSzPct val="70000"/>
              <a:buFontTx/>
              <a:buChar char="-"/>
              <a:tabLst/>
              <a:defRPr/>
            </a:pPr>
            <a:r>
              <a:rPr kumimoji="1" lang="pt-BR" sz="2000" b="1" i="0" u="none" strike="noStrike" kern="0" cap="none" spc="0" normalizeH="0" baseline="0" noProof="0" dirty="0" smtClean="0">
                <a:ln>
                  <a:noFill/>
                </a:ln>
                <a:solidFill>
                  <a:srgbClr val="003366"/>
                </a:solidFill>
                <a:effectLst/>
                <a:uLnTx/>
                <a:uFillTx/>
                <a:latin typeface="+mn-lt"/>
                <a:ea typeface="+mn-ea"/>
                <a:cs typeface="+mn-cs"/>
              </a:rPr>
              <a:t>Carga horária mensal para a inspeção sanitária - SIE</a:t>
            </a:r>
            <a:endParaRPr kumimoji="1" lang="pt-BR" sz="1600" b="1"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1600" b="1"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800" b="1" i="0" u="none" strike="noStrike" kern="0" cap="none" spc="0" normalizeH="0" baseline="0" noProof="0" dirty="0" smtClean="0">
                <a:ln>
                  <a:noFill/>
                </a:ln>
                <a:solidFill>
                  <a:srgbClr val="003366"/>
                </a:solidFill>
                <a:effectLst/>
                <a:uLnTx/>
                <a:uFillTx/>
                <a:latin typeface="+mn-lt"/>
                <a:ea typeface="+mn-ea"/>
                <a:cs typeface="+mn-cs"/>
              </a:rPr>
              <a:t>Inspeção Permanente </a:t>
            </a:r>
            <a:r>
              <a:rPr kumimoji="1" lang="pt-BR" sz="1800" b="1" i="0" u="none" strike="noStrike" kern="0" cap="none" spc="0" normalizeH="0" baseline="0" noProof="0" dirty="0" smtClean="0">
                <a:ln>
                  <a:noFill/>
                </a:ln>
                <a:solidFill>
                  <a:srgbClr val="008000"/>
                </a:solidFill>
                <a:effectLst/>
                <a:uLnTx/>
                <a:uFillTx/>
                <a:latin typeface="+mn-lt"/>
                <a:ea typeface="+mn-ea"/>
                <a:cs typeface="+mn-cs"/>
              </a:rPr>
              <a:t>– período de operação do estabelecimento de abate de animais.</a:t>
            </a: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1800" b="1" i="0" u="none" strike="noStrike" kern="0" cap="none" spc="0" normalizeH="0" baseline="0" noProof="0" dirty="0" smtClean="0">
              <a:ln>
                <a:noFill/>
              </a:ln>
              <a:solidFill>
                <a:srgbClr val="00800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800" b="1" i="0" u="none" strike="noStrike" kern="0" cap="none" spc="0" normalizeH="0" baseline="0" noProof="0" dirty="0" smtClean="0">
                <a:ln>
                  <a:noFill/>
                </a:ln>
                <a:solidFill>
                  <a:srgbClr val="003366"/>
                </a:solidFill>
                <a:effectLst/>
                <a:uLnTx/>
                <a:uFillTx/>
                <a:latin typeface="+mn-lt"/>
                <a:ea typeface="+mn-ea"/>
                <a:cs typeface="+mn-cs"/>
              </a:rPr>
              <a:t>Inspeção Periódica </a:t>
            </a:r>
            <a:r>
              <a:rPr kumimoji="1" lang="pt-BR" sz="1800" b="1" i="0" u="none" strike="noStrike" kern="0" cap="none" spc="0" normalizeH="0" baseline="0" noProof="0" dirty="0" smtClean="0">
                <a:ln>
                  <a:noFill/>
                </a:ln>
                <a:solidFill>
                  <a:srgbClr val="008000"/>
                </a:solidFill>
                <a:effectLst/>
                <a:uLnTx/>
                <a:uFillTx/>
                <a:latin typeface="+mn-lt"/>
                <a:ea typeface="+mn-ea"/>
                <a:cs typeface="+mn-cs"/>
              </a:rPr>
              <a:t>– carga Horária Mínima Mensal de 12 horas</a:t>
            </a: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1800" b="1" i="0" u="none" strike="noStrike" kern="0" cap="none" spc="0" normalizeH="0" baseline="0" noProof="0" dirty="0" smtClean="0">
              <a:ln>
                <a:noFill/>
              </a:ln>
              <a:solidFill>
                <a:srgbClr val="00800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800" b="1" i="0" u="none" strike="noStrike" kern="0" cap="none" spc="0" normalizeH="0" baseline="0" noProof="0" dirty="0" smtClean="0">
                <a:ln>
                  <a:noFill/>
                </a:ln>
                <a:solidFill>
                  <a:srgbClr val="003366"/>
                </a:solidFill>
                <a:effectLst/>
                <a:uLnTx/>
                <a:uFillTx/>
                <a:latin typeface="+mn-lt"/>
                <a:ea typeface="+mn-ea"/>
                <a:cs typeface="+mn-cs"/>
              </a:rPr>
              <a:t>Inspeção Periódica </a:t>
            </a:r>
            <a:r>
              <a:rPr kumimoji="1" lang="pt-BR" sz="1800" b="1" i="0" u="none" strike="noStrike" kern="0" cap="none" spc="0" normalizeH="0" baseline="0" noProof="0" dirty="0" smtClean="0">
                <a:ln>
                  <a:noFill/>
                </a:ln>
                <a:solidFill>
                  <a:srgbClr val="008000"/>
                </a:solidFill>
                <a:effectLst/>
                <a:uLnTx/>
                <a:uFillTx/>
                <a:latin typeface="+mn-lt"/>
                <a:ea typeface="+mn-ea"/>
                <a:cs typeface="+mn-cs"/>
              </a:rPr>
              <a:t>– 6 horas para estabelecimentos de produtos artesanais, de acordo com a Lei nº 10.610/1997 e Decreto nº 3.100/1998 </a:t>
            </a:r>
          </a:p>
        </p:txBody>
      </p:sp>
      <p:sp>
        <p:nvSpPr>
          <p:cNvPr id="3" name="Retângulo 2"/>
          <p:cNvSpPr/>
          <p:nvPr/>
        </p:nvSpPr>
        <p:spPr>
          <a:xfrm>
            <a:off x="1979712" y="96872"/>
            <a:ext cx="6624736" cy="1077218"/>
          </a:xfrm>
          <a:prstGeom prst="rect">
            <a:avLst/>
          </a:prstGeom>
        </p:spPr>
        <p:txBody>
          <a:bodyPr wrap="square">
            <a:spAutoFit/>
          </a:bodyPr>
          <a:lstStyle/>
          <a:p>
            <a:r>
              <a:rPr lang="pt-BR" sz="3200" b="1" dirty="0" smtClean="0">
                <a:solidFill>
                  <a:srgbClr val="0033CC"/>
                </a:solidFill>
              </a:rPr>
              <a:t>DESTAQUES DA LEGISLAÇÃO DA INSPEÇÃO DE POA EM SC</a:t>
            </a:r>
            <a:endParaRPr lang="pt-BR" sz="3200" dirty="0">
              <a:solidFill>
                <a:srgbClr val="0033CC"/>
              </a:solidFill>
            </a:endParaRPr>
          </a:p>
        </p:txBody>
      </p:sp>
    </p:spTree>
  </p:cSld>
  <p:clrMapOvr>
    <a:masterClrMapping/>
  </p:clrMapOvr>
  <p:transition>
    <p:strips dir="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ângulo 5"/>
          <p:cNvSpPr/>
          <p:nvPr/>
        </p:nvSpPr>
        <p:spPr>
          <a:xfrm>
            <a:off x="179512" y="1412776"/>
            <a:ext cx="8964488" cy="3970318"/>
          </a:xfrm>
          <a:prstGeom prst="rect">
            <a:avLst/>
          </a:prstGeom>
        </p:spPr>
        <p:txBody>
          <a:bodyPr wrap="square">
            <a:spAutoFit/>
          </a:bodyPr>
          <a:lstStyle/>
          <a:p>
            <a:pPr marL="514350" indent="-514350">
              <a:buAutoNum type="arabicPeriod"/>
            </a:pPr>
            <a:r>
              <a:rPr lang="pt-BR" sz="2800" b="1" dirty="0" smtClean="0">
                <a:solidFill>
                  <a:srgbClr val="0033CC"/>
                </a:solidFill>
              </a:rPr>
              <a:t>A segurança do consumidor é a razão de ser da inspeção (IPOA), portanto, inegociável.</a:t>
            </a:r>
          </a:p>
          <a:p>
            <a:pPr marL="514350" indent="-514350">
              <a:buAutoNum type="arabicPeriod"/>
            </a:pPr>
            <a:r>
              <a:rPr lang="pt-BR" sz="2800" b="1" dirty="0" smtClean="0">
                <a:solidFill>
                  <a:srgbClr val="0033CC"/>
                </a:solidFill>
              </a:rPr>
              <a:t>Para isso, Inspeção é imprescindível</a:t>
            </a:r>
          </a:p>
          <a:p>
            <a:pPr marL="514350" indent="-514350">
              <a:buAutoNum type="arabicPeriod"/>
            </a:pPr>
            <a:r>
              <a:rPr lang="pt-BR" sz="2800" b="1" dirty="0" smtClean="0">
                <a:solidFill>
                  <a:srgbClr val="0033CC"/>
                </a:solidFill>
              </a:rPr>
              <a:t>Inspeção se faz com MÉDICOS VETERINÁRIOS</a:t>
            </a:r>
          </a:p>
          <a:p>
            <a:pPr marL="514350" indent="-514350">
              <a:buAutoNum type="arabicPeriod"/>
            </a:pPr>
            <a:r>
              <a:rPr lang="pt-BR" sz="2800" b="1" dirty="0" smtClean="0">
                <a:solidFill>
                  <a:srgbClr val="0033CC"/>
                </a:solidFill>
              </a:rPr>
              <a:t>O Estado não tem condições de suprir todas as indústrias com médicos veterinários</a:t>
            </a:r>
          </a:p>
          <a:p>
            <a:pPr marL="514350" indent="-514350">
              <a:buAutoNum type="arabicPeriod"/>
            </a:pPr>
            <a:r>
              <a:rPr lang="pt-BR" sz="2800" b="1" dirty="0" smtClean="0">
                <a:solidFill>
                  <a:srgbClr val="0033CC"/>
                </a:solidFill>
              </a:rPr>
              <a:t>Desafio: Aumentar a oferta de veterinários para igualar ao tamanho da demanda</a:t>
            </a:r>
          </a:p>
          <a:p>
            <a:pPr marL="514350" indent="-514350">
              <a:buAutoNum type="arabicPeriod"/>
            </a:pPr>
            <a:r>
              <a:rPr lang="pt-BR" sz="2800" dirty="0" smtClean="0"/>
              <a:t>FISCALIZAÇÃO </a:t>
            </a:r>
            <a:r>
              <a:rPr lang="pt-BR" sz="2800" dirty="0" err="1" smtClean="0"/>
              <a:t>vs</a:t>
            </a:r>
            <a:r>
              <a:rPr lang="pt-BR" sz="2800" dirty="0" smtClean="0"/>
              <a:t> INSPEÇÃO</a:t>
            </a:r>
            <a:endParaRPr lang="pt-BR" sz="2800" dirty="0"/>
          </a:p>
        </p:txBody>
      </p:sp>
      <p:sp>
        <p:nvSpPr>
          <p:cNvPr id="146436" name="AutoShape 4" descr="data:image/jpeg;base64,/9j/4AAQSkZJRgABAQAAAQABAAD/2wCEAAkGBhQSERUUExQVFBQVGBgYGBcXGBcYFxgaFxUXFxYXGBcaHCYeGBwkGhUXHy8gIycpLCwsFx4xNTAqNSYrLCkBCQoKDgwOGg8PGikkHyQsKSwqLCwsKSwsLCwsLCwsLCwpLCksKSwpLCksLCwsLCksLCwpKSwpLCksKSwsLCksLP/AABEIALsBDgMBIgACEQEDEQH/xAAbAAADAQEBAQEAAAAAAAAAAAAEBQYDAgcBAP/EAD8QAAECBAQDBQcDAwMDBQEAAAECEQADBCEFEjFBBlFhEyJxgZEyQqGxwdHwB1LhFCNicoKSQ6LxFjNTc9IV/8QAGgEAAwEBAQEAAAAAAAAAAAAAAgMEAQAFBv/EACgRAAICAgICAgEDBQAAAAAAAAABAhEDIRIxE0EEUSIUYZEjMlJxgf/aAAwDAQACEQMRAD8AkhH0CPoj6I8c+jPmW8aZY5SLxo0YactHQTHQEdNGGnATHTR2Ex1KlFRZIJPSONMcsb01Cpeg89obUmBgXmEP+1/mYYoy6Zk2swI0jti3NE5VYapDE6HcRhkismICgxuDE/V0ZlqY6bHmIEKLsDaPykxrkjhWojQhjhspg49pZyJ6W76vIMPOL2RhzAIQLJAGY6W1bnExgcqWpCVLEx0Zg6UunvOXLX35bR6BhE5M2UlSSFWu3Ma+HnFmKOjzfkT2AIwAH2lKPhaOlcOp2Kh5w+TLjrs4dxRJzZKzsHUn/IfH+YCnUdnSH29bRbqkvCvEaZKApRYAAkn83gHChkctnmGK105KkhOUEAO4d2UR8gIPxbiqdVyhIypQLOUi7AXu+kcYjhi1L7RYySyAytXGwDb9I6p5CX7OUCyrFR9ojc29kdBCvJJOkV+OEo2+wbHKZPZylpLn2STYlhZ/zeEmSHmPVCSUy0F0o1PM6fBgIUlMTzdsqxqog+SOSmCSiOCmBsZQOURmpEFFMZKTG2ZQOpEZKRBJEcLTBAgpRGShBSkRktMaA0CERyY1UmM4YmKaGzR00fUpjoQgpOUJvGqUR9QmO0pjAqOQiPpYNzOgjOpqQhgzqOg5/wAQfguHpWQZmurglyz2SNhb0ijFgc9vokz/ACVj0uzOVRqUvKnvNqEByPEm3nfQw0lYROulCezSNSQ6jb+Yru3SEJTLSlIt7Othckm5PjH1Mze7czr6+FosWKC9Hmyz5J9s814lo0yMubMtSgN2ZzcjnpBGEcMIqJJXLBYd24ck6n4Ew0/UvBFTES5qQrIk5VNqH9kj4x+/TvFFSwJa8ykk5SWv0frG1oG9kXRdtTViUEzEy85BRmclj7OhYm228W06gqQk9vKSxGZJQp1J6FJHetyaLqswSWtYV2aDNDd8oGazAMfwx8xSWrKlLsWZ9gHL3OjCBnijLtBwyyg9M8vYbFxGQF4oq6hllBEthlJbrz9S5icE4BY6qHzjzWqk0ezCfKNnq3CuG5adDam5MGVGC9/PLJlzP3J36LToseMfOF6oFBTuId9nHoRiq0eNOT5OxUcYXLtOkqb/AOSWM6fNPtp9DGqOJaY/9ZA6KdJ9FAQfljlckHUP4wexegBfE0jSWTOVylpKv+6yR5mFdZKm1BBnNLlpumUC9xoqYr3vAWHWKEoAELcQJYwErGQSsj8Lp+1M2nV3UJOZ9gSb+OvwgTFamVKBlSO8rRUx/gnbzjHGK4pmLQnu37ygbqtCwJiKeT0j1MWK9v8AgyZ4+5I3yR8yQiyugfLHKkQTkjnJGnAikxwpEFlEcKlxtg0BqTGSkQWpEZKTGpmNAa0xkoQUtMYLTBoBoEWIyIglaYHUIJCmh0kR0lMdBMN8L4dXNue4j9x1PgPrCh7aS2LqenUpkpBJOwuYZ11DLo5Xa1PeUfYlA+0o6Aq2HNooFGTSSyQyf8jdSm16x5tjWMqq5wmEEIT3ZYOw3Uep+jQ7Fj5vZJn+Q4rRl2xmzCtZuSNAyQ2iEjYCKjB5ndCTe79Rf4+MT1OGLM7O7fG+14ocMFxqWtto27/KPR60jydvbLOhSFoBcOB6p5esN6elSEjfeEWF1iPZJHXfxaP2IYymjIV7QILB21Mc2ckUacOEyVMCwGIs/S4PxgDC8KkzAsIQLHvFIA71rhQ9qwAPXziOn8RVFUCMykSy7JTYN1MP+GUz5UvKJacrWUSXIuXI35ekCmmHxaRT1NWJaXSM2UAHnaz3iQ4o4mJQUpuTbQC76QwxrFAhBXMIDBnB16eMRNNKM1ZmK9nYchz8YRlycVQ/Djt2wbD5qpSu8SUqOp91R+h+BjnHsPt2qNfeHh70NKilCgw5eo5RxTKIHZq5d0ncbpPUfEecQ8vZelXQ0wTGinKtJ1APrF/h2LompdJvuI8mo5OR0jTUDk+o9T8YNkVykFwWiiGWiaeLker5o4VNiKpeNlpDKZXjGk3j0D3BDfNER4JFYZkK6/E03AOmsQ+J8azFuAco6QqVxASMibk6nl94XLKvQ2OHezWuqAZilH3iSB8oEAWssB5CDaCh7Q6HxP3ipw7CAkaR57k2z0XLihJhmBnVd/WNsUpWLgADQjqIqkyAIBr5A1Is9xzjuLWxcMuyTKY4MuLQcPSlXbW9iYymcMS3YFQJ6j10g+lY9ZYsjxTkmwfwhlS8KzV6skHnc+kW9BgsuUlkgdSdT4mC0oGzWjUmyefyP8SSl8FS2upR8GEB1vBAY5FkHkq49RFyUAAksBGLpUO6QR0v8o7g/sBZ5Hj1fQqlKKVhiPj1BgGYmPTuI8CE5BAsoXSfp4GPNp0opJBDEFiOUFF/ZQnyVgUwQOoQZMEDqENQEj0LDMARL70whRAe/sj7+cGmtVMOWSH/AMyLDqBv4m0fk4Sqaxmq8ALJ9N/ODKuqTTSVLZggE+J2Hq3rC1bdASftkJxrOykSAoqmKvNU+g1Sh+urC2nOEtPKsAw0a7t5nbxjaRLXOUpawVKWoqJbcn5ND6mwAgd70vf115co9OEeEaR5WSTnK2KqanJ6AX5tt+HaD5aSCAnTwfzvb1jcUhBYv83bR9j8vGN5cpj+fj/lo04Nw+SRcnXcc4Zq4flT1hczTXK/z2EK6eeQCGty+sMETzqe6Wbxjm0ckyglS5EoAJQHGh1hfjXEKZScxLAbRPYzxImSlhcnTcv0GpiXTKqKpYJBPIfUjSAbdaGRhb2Mp9YutmZlAiUk91P1PWHEqUAG+EDU2Cz5YdSgkDoN+caJMwKsUq8vtE0sM5bZXGcFpB0mQ/WOKmgzA6gcxqDsR4R9psVS+SYkoYhiLgnx1hkJqVDMCMvSESi0NTJ2bTFSSnRQ1PyUOhiWqOITJmZJoce6vmIr62aSuzMkgN/ir7FvSE+NYCJqTmDcju/5tHQav8jpp1oAGPy1CyvjA1TjSAPaiYqMMKFEEMRHApOcVrBD7JvLP6G8+uVMACSwJ823MUHD+C5mbQak3+POJWivd29SbcgOVrxbcH14bIS93FiPnCs8Go66GY5rt9lnheHBCbCG6EiB6Y2jbNEqSSObs2YQLUocNGwjGesJDkxsno2KdmVNiYlyzmN0epG0B8N4sudULz8rDkH0EKcSSorcjKk6A6+fLwjbhteWpHUERM5dJlixri37PQBE3iFYaRRLZ1TCSEiwAfXSKRMY1FOlRBUkKKdCQ7RZKNq0edCVPfQBiE9K0JQtKgFMSRsdWMYYZRhKyUqs2jaw6StrNHGQDSM427CU6VC6oqpZXkzDPy+kS/EWApmXbKr9w59eYilr6OSBnUyCPeJb4wNOUmYh0kKB0ILiBd3Y2Dro8mqpJSopUGINxAkyKTiyTlmJVzBB8tPhE6sQ1Drsv6zjWQnuoJml/cHd/wCRt6PCHEsRmVKu9ZANkD5nmR8IT4LMTOQ2VsrEttZg0OqeWrNlQjORuNB4mLPHHHs8znLJoPoadKRYO+p5wSuYpVi1txraMFYXPVqsJPJCfqbxnK4Zmm3bzvAZR8WeB86sLwNG5lXePiloSHUQANywgWr4KWBeZOJ6r0EJZvCwzMpRI5FRUfSCU0zPG0MZvF8lJZLr/wBKSR66QVSVNRVAiVKUlP7lcug+pgzBcFlymaWkq5rNh1KRt5w8E4q7qprj9ktkSx4q3+MbphVQkRwRLSc8+aCrooP68ugh5QCRKDIUgeYeCZ9NLl5RMyp3sHJ8z4fGJnGKwKWTKAQn49T+coNJroXKafbKSpQFgJC0gHUuCwHQXhJitKiUx2IsYRKqykd4uYArsVUE5VEsdAXJ8ekCpNOhkY2rO5mJAzABZJU34YYcLKXMXOLkodm6jf4xJ9sVWBTbmNIvcCQ0kS5Gh9qZz55fPcwr5EtUPx7do1lS3mzAPZTlST1Bcjrct5QQqhK9dOX3hnR4amWkDl84TY/xRLkd1HfmHRKb/njEQ6xHxbhUtEvMWCwbdQTpEbOkwzqTNnzM0wu2iRoPuYyqJENi60Eo2tiiVRErYb/SDcKqVypoUR7JuA+mh8bEwVh8j+6jxhljGDm6kDvDQc4d5W9MlnhSdo9Gw2oCkJ8IPaIXgbFO5kLhue3S/IvFqanQJ7yjoB8zyERy0HFWbLmhI8dBuY6lyW7y2KtgLhP89YyppV3JdW52HRP3g+XIG94llk3SGtUCrwdE26/hE5WUaqeel9iCDzDxZgbQv4ow/tKZSh7UvvDw94fXygljc0/s6GZxlT6Yyp6h/QHyIjVUJ+Ga3tJCdymx8oPr6rs5aln3QTFOOVx2TzhU6EiMRniacxtmbI1mf8vFFMiITj02cNUkgu4Fx/i3KKSlxUKQ57vN9oDHNW0MyQaSZzitAJyCg2uCD1EAUOHdikh3cvDH/wDoSyopzDMNRyjGcYNxV2CpNKiK43ozlSrUA384jVR6hjNKJkpSTuDHmCrW5RsB8HaGXA/CUyap3KEe8ocuQ6x6pQ4TKkoCUJDD8udSYEwdcvsk5LJ/boQdwr/J4ZInevRzDp5ObJYY+C0df0g5BI+f1Mfp0xMtBIF2tzJ28BH3PzYRKcU8Qy2MoCYpYNwk5fVRv6DeASt6CYDVV82dMIUlkvd1EkNqLWbwgmTQpykpYNz1JhVS1DpAAyj1/wDJg7+uADPFOkDsLk0+YElQSNb6m0NKfFZMpP8AblhSv3LuzchtEvOxNI3gNeLgxqyV0c4cux/XVgWoqWbn08GiZxDEWJAjidiRINoD7QMc1/GCjOxUsZ1IqO2WpIOUBI13LwFiM0uSCARpv5RhOQAp02O7E3HIxhMplKcAsnaCtWYk6oHp6ZY6ZjYcz4R67wvI/pqUCaQGv63aPPsBkJkL7ecory2lpv3lcwmG0+ZNqlPOJSjaWC3/ACP0ES/ImpPRV8fFJLYdjfGappMuQWToV6+nM/CEIIS7AlR1UbqPnD+TRgABIAHICOTSRLyXRfHGkJ5SVNZJgSsQp/Z+MP1yuUBzaAmOUgnH0LsJQ89NtHMVJpVq92FnCkgCqQ4fWxj01Kkj3R+eUMuyXLpkLTcJzTORMSOzY959CN+r8oqlzEygEJ9tWpOrc4IxDE0S0u19tjEDX4zknZpjlKt/28vKF5E5KkDjq7Z6HKUGDRuhUSVBjrMUqCh+1R+SvvDqmxVC7PlUdj9DvEThKIbVjqXMjV3BBuCCD4GxgOWY1z2h0J0ieUCW4YndjUTJB0ct4pLfKKuppxMQpCrpUCD5xF8SvJqkzU7sr0soekWNPUBaAoXBAPqIPG9tDcytKYgoeGezUoCYkjfmAOYhNxfImBcuUk5ZZKSVEtmNtTsByijxrDVoTMmU7dopJLm7EXNt3EfcIrDOkS1LT3iLgjRQsWfrBqFAc72zmmpSkXQE3fQOepMc1E0C5IHiWgKj4skzpypCSoLQVBlBgSk3b0MRf6kUa1zpZKjkysG0CnJPwb0hsVbpi3+xdTCCI8zxqTknrHV/WN6LjJUqSJJSZi0uyybAWyvuSPpCddSpZKllyd4PhQeN7PSJlaKaZnL5FFl2di1lD5Hy5QeviRvcWB/kw+sI+LaNa0gpV/bGouCSdyd4maOSQFADvMWs58BzMZGCq7MlLfRWYjxuClpYCSSzvcfaJifUSgoqvmJckkX+H48DYfw9PmKKRLUFFj3rBPjDHEeBpiUjVROqg5A6BKb+ZtDFxi6sG7V0DKxgbWjBdc+8fkcIVAuAydios/kYGqMCnJ2jXXtmrfQQqtHSMF1Q5wBNpJ26YyTJUbAKfkxgqRqGf9QGjCfUCOqPApyzlCVEnQAP8IOqOF1Sg89QlAbFirwYaHpr0gHUfYVJiYzXgujUpZyoGY7n3R4nfwEb0eDGabApl81e0r/8iKajw1MsAJDNATypDoYb7BMNwcJ7yu+vmfkBsIdU9I+0aU1K5hnKpmiVybKqUdIH/pQ0ZLphyhuKM8jHw0R5H0jDOaE/9IOUfk0o5Q1NL0McmnA3jjuRFCcZM/OLZVfCPT8MnonyxMDdeh3EReK4UkkqSQeYhLQ47NolHKc0s+ZHQjcdRDYPYnNDkrRXY9eY12HWJ+vw8LDP6xlUcYSp1yWPQuP4gcYrLP8A1BDKsnWhNMpZtOe4cyP2nTyO0MMP4gzWe41SrX+fKN11aFe+PX+IU1uGIXcEPsQQ8dSfZt/RZ4bxMpNnzJ5F3HgYpKPH5cywOU7BVn8OceQy61cq0wZk/vGo8RvDeRU5kgpVmTqGOn2hM8NBJplzxNJzSc2hQoeirfNo44Qxd5apL99D5X3B0+NoU4bjCpiFSpvedJCVbu3dB53AhGMVVKXnQO+LNz6GExjJDNOLiz1KTXukZxlVuBcQg4i4lppaSFzwhQvlF1noALx5/V11bVFs6kpOyA3xgjDv09u61B9Tq/qYsjFV+TI2nej6riXt6lBkysiicqphDTFBtTsC29zBePYMpbEl1cyS8NMP4clSVBQLq5ljBlSkEag+X2jXXoJKiGqMJCJeY3VYfGAhLhljtaFLEtNwkuptH2EAExuxsKLPhjEhPR2M0JK0bKAII2N4Z1mApB7RHcUC7pGihofDpEbWZpa0zZdlI1bccovsGxEVEpKwQXFxy+0JlvZrjxYRh1WJiH0WLKTqQobeG46QfJpM11WHKFtZh68wmSWSsdHC+ihv47R+Tj01NpshQP8AiXf10gb+wWm+hwvC5a75AFcxZXmRf1hdX4LIAZa5qlHRIUAT6C3jGkuunzQyJZljmq59BYeJhhRYWEXV3lHUn77wzk30Ka49snUcG9oO6Eykc7qV8faPXTpDak4XpKZBJSFHVS5lyfL6RvjPEcqmSSohxs8Rip9TiS7EypPPcjkkbfON5KPRqhLJ3pBOOcaAEyaRAGxKQA3iRoOmsT0jCitWeae0X/2jwEWtHwbIlJAv6tG68CQgOm3jeEyk2VY3jjpE5Iw7SDpVBDIyW1tHwQI7lfRlKpwI/f1IzpQOesaTbB4W0QeanxjDu0yoUYyqKrJqT4PHysqsgG5OgvCSprbsLqMURhfZPjg5DBWKqfQAdTGi8USE5iphv08TCBiblyer/GNpc1vznB+Ox7xxGwxWSr35Z8cv1jg09MvVEhX+1EKBJklXflhjuLQWnhqlWHS7dCPtCWpRFSgkfanhaiXrTyT4JAPwMJa3gCkN0yQPBSh9YOxDBKSTlK1LSCeYa3OB5ZzgoGVEpjlASq3Mg3L9YbHk1dgLGmTlVwNJTolY8Fq+8LZvDMse/NH+77iK6bg8t2TPWfVtHO8flcKqPszc3+7+I7lNdnPFEiV8O8p0zzY/SOsOwdcuYMs2xLEFIPwcRUTuF5wOv56R+peH54OZIBKbsWv8o7ySqmD44oOHBk4XTVof/wCpST8JkAYhwtWS0qmSpsmaoByO8FEDlmSQ/R4oMPx3Mrs5ickzToTy5g9DB5VGKX7AOL+zyaXx5WI91J/2oP0Ebj9Tan3pY/4/Ywxm4BLc+J+cCzOHk84d5Ie0c8MvTMVfqbMa8oeihC6s4uqajuoTlfdm/mGBwFPMxrLo0o0tG84LpA+Gb7YHSUfZpuXVqTzO8dKEbLgdZhV27KElFUUU2Vfo0Z4LXmknhz/amHyBP3hhPkuICqaULSUneEp12OnG0elyJwIBTd99oLB5xBcF8RlBNPOLEaE7jnFRiPEMmSkqUoEjZ/mdo66I3F2OJk8AEksBudIkOIOOgCZch1L/AC/QRP4lxBPqyySUS+ehP+kfUxphWFoSbgtqW1IGpJ2HMmNbbGwwqP5SPmGYOZ6+0qF91Nyo+ync5RuesM5OOolWTZI08IluK8fRNPYU5yI95eymvl55R6v1ieVVMAFLvoA7lxYg8jbTqOcE8DlFBRzxUmmemni9J3jOZxQ4LlhHmn9Q2ii/KKCVQoEpImKUqbMKcoSWCAC5J5naFvDXbKU16RVcJ8XS6kKlklwVEJJ74D6of20tfJqNofpYpCkkKSod1Sbg7eXhtA+F8KUiUp/tS8+uZmUDq4ULi/KC6xKKcuW7Nau/t3jYKfmdH3s8G3GXRCnKMqB6gd0wHhQAmOdEgn0hjUIGQkFxe/XkYToV7R2sPW/0hPF3RZBqUQzEKzOX0fR9hAZDA6c+jfjxyJv3jV+er/SLEhijxVI518eX5+aR8KXj6lwfwG2/pHSl+t/Xb5iCBaBlkeennDDAgpJWTuRb4wumTcx0fTp0EOaBICA9jv6wrK9C5dULuLlZkpSdiCd2ez25RzUUCkqlqGUyylBJF3FhdO1xrA2P1kpOfMoeAvEnN4rmJT2cslj3Uh3Or6cnOnWOw3XRvCo23SLyuEuYr+0wa4JskksSbX2+EATFLSsjukt7i0kG/I2fwYxETcUmGYAtRKRZuTa6WfWHFN2RYsUm1vK8P/2B1pdFdLp1sFJdTM4Zj4MYYUVegLCJiCDubAjxDxL4fSKzZkrUEi7En4Qcqgzd9Kr639o8yDoY2l7QuS5IbcQYIJqc8plKTcMe8Ryb5QNRTypAzhlDuqBtcWJhJNq1aPcbv+coYYbiZmkhRdQGp3EJnBdxBUGlTE01Nz4n5xguNpvtHxPzgdcJQ4HWYHmQRMMDTRBGA0wxgoxtMMDLMGgWW8DzpW8FhMdJQN4mKRJXYSZrKS4WnQiM6XCC4MxRmEaA+yPKKNI9I+iUH+sbyfQNLsyo8NKr5SR5AepsITcQ8T93sJZSE6LUndvdTub7+fKM+KcYKFqQiYojKAo2CUcwkD3jubmJ+koVFaEJQD2igAki/UkbBr3LekPhjXbJMmRyZRYD+npqkibNJlIULJ94/wCXQcv5h9hH6T0aZwWsrmJTpLURkzWvZrdIsaLCWlgZmIAFtA20LJVWqWtaJllAuDspLaiGY5y5b6J8sYuLrsfp4fpSnL2MrLyyJ+0QHGXBaaRX9VJfsnHaIJJyXYKSf2uWI2tFZIxsAsTG2Jz0z5EyWq4WhST5pMVS4yjRHinkxTUjzin4uKSA9oeDExPlqQq4Wkg+YjymRXZQ0wENvqPWKTh6dMnumQQbe0XypPjuegjzp4OO0fQRyRyLY44O4sUwlzRmBORzYTQLZc2gmDYnV26w4xeemSy3JkKOUq3QT7qxqDeE839LqmXJJlrQr3uzGYORyJs8E8J4umcFSpodZGSZLVYzAmzh9Vp23u1wzOko9ohx5HB2v+hMqqDAggg6KF3+0by5gJL5bdPC8SGL0c2hqwiU65KwFJGygSQ45EMxHSC6nHkI/tu6m7zfECOpno48kciso1VgNkhxz+zQR2gsVJPKza+G+8TdBiqSAxYDZ4oKKsQsPY83Gvh6wUUbkaS0jo/4h3826HlBFRNMtDs9mEIqypIUezJBHIt0EFYViRmgy5wAVsoGx8RCcsWxbhq0S/EqFKUzvmvlAZvAtp0hTQyEoKySykJ7u/eVofp5RWcSYKpSTkstO3MDaJegq0BbTEOFBlj3r7h/eGo8OsMwyuInJtH2VIBFy3M6+YgyRVJRZKiptzrG/wD6cmBlS1JXLNwsEC3UG4NtIXTJqcxCO8BbM2p3tyhtGqS9DmkxQKHtMU7QzRjQRlOpGodwbN5RLCcFljYj8tBRqEAMBmOkca9j+ulu81BBQdeaTyUNn56Qw4YoFKV2mwtcWc/xE3hmImWdHSbKTzBNxFZgWMhS1S02Cbo6g8xzDsY5IVlk0tCvGqLsppAuDceB+0LZiooeLJKu4siwcHzibWqJpxqRuOTlEwmrgVaoJmGBpkcgmDTBGCo3WIHmGCQDLfPeOxHDh4zmTmicpCFVAAjObVjsphSrvoAf/EKSSktud+loXzZ0M5iUTpBlpAStUskEWExYuUn/ACsPImDjHYnLJpAPBvByapPbTyrsyTlGilNYqJ2D7DlFVUYFS05SuVKSlbtndRUzF7kmFmA4u1NLGhCQCOosr4vA+NY0SnwL/T6xa1caR5sL5pss6LFAQA8K+OUFVOZ0r/3JQzDqBqD0iGRxXkOtof0XEqZiCCXcM3N7ARIm4lzxxe0TWE/qDImp/u5pSt7FQ8iPrBtXxiCgy5CirMGzkEBINiz3JaKvhH9JqSnlJM5AnTjdRXdIJ2SnRhzgrir9PZMyUVU6ESpqbhhlSrmFADluI9CcXVxIMWWHNKZ5dWYSkytXUbJSBcqNkgeJj0Xg3gdNPLSVq7zOUpbKD9YUSOEZclcuaueVTEXEsABDkEZubiKiixkaPHmSyV+LdnqTTn+UNDetqlSkvqn5R5PV4cqbikxUogHMhTAscx1b83j1Q4glSWLGJTA8CFPOnzvaVMmZZebYHvE+CRvBRlb0yWuMdoTcfzOykoIFwuelJF2SZjlXR1Ex5kz3zR6jVzpdTNnJQrMCkywToSk3UOhv5AR5viWEKlzMvMsD15HYH5xXikugHJ8UjIVJ9L66+P5vBlJji03f4wumIKdY0m0hKu64Sbi20PaibGeRPRRyeInGW45ufz0hjSV7kDUgtbn0aJrDqIpLqa2xdj6RQ4dKTLRmykk2TdhbU8200ieSV6PQhOXG2VVPVCehsw7RHxA8Yg+Iabs5pJzXLg7esPZVWQsLBuNW1YfOGuIUonS84GZCtQziJ3/SlfoGfVolsGx4yz2bhSFsVAghiR7XQga84Eq6FUtaglmc/wDmPtfhokqBNpZLZ7nL/q3bqIs8MTIqZAQlcszkpbukHM2h/LxSnyWidSSe+zzmZPUDygimqWvu3oYP4hwNSVEgaaiECFGDq0c5NOhtTVh0h9JnzEmUqUzhWUtlzXZu8qxHTaI5KmL/AFii4cx0JmoQpilVjz0gWqCUlJUz0Uo7ZDKsCL7kFrX6GIpdiQdQ4jFaZ1NMXNlTM0sl+zK9SeSTfSPsypzFzqS5aF5fTAxri2j8swLNjdZgeZCkNZgswLMMETIHUIJAMspkwQHNqHjqpMDHWEIpPqlR3T4kqWrusQSMyVaH7G+sZKMYLN/zlGoXJWqHc5faJUuQGWNUGwX1Srnz+POJOq4zQgkTJcwK5MPm8PcCWRUykv3VllDY2JHn1gDj2iRnfKHLk+pEWYZ74s8/LBraJ1VSJw7RCChJJs76bw54DkFVdKzHupdTbOBaFWED+0BsFKb1htgcwpq5TFrkeRSYPl+TVHNPgnZ7jT4iOcd1OJAIUX0BPwiIVVKBFzHGPVixSTiFEHIr5QafolcFdkiviSylE328jGCuK2uIl5au7HCh3YR+ni+y5fJklSL3D+NgbEtBuJ4328rsUzHe5CDdKbe0RzPu9L9PPuF6VMyoyrGYBExTX1TLWR8QIK/TlZM2Z1SPn/MDP46xpzQP6l5WoNFFQYeqSXS8G4lhaKtLvkmtd/ZV4w1SmP02WBlYRLzfY+q0QdRUqpj2c+RmGywHPjyPrHMrEJJ9maMuyVjvD7fKLjHadKpLkAkGPPcQw+X+0RZhksipgSyzx77GSsXluGVYJAYFwefheD5WIS1NlmJchgk3vcltwYi5lEgaBvM/eNuzEvKtHdU4uCXuwPzh7wpAr5km6aLYr0AFwLjQndzz84ZUmNmQluyUpK790ix39fpEdJqlOnvHVvJtIuf0/LySo3JWoHwSWAbSJcn9pZJ0hDX4sFv/AGl5TqCx+sTFTQhKs0oTEHYixHmDHtuIUqClyhOnIRL1FKgk90ekTwy8OiecFPsh5fE8woKKglah7Kz7TcjzhRU16SqxF/y4ivxHCpSjdA+MLKjA5IVaWPU/eL4ZItXRPLmtWC8OYfKnqWlUwpUkApDPmvf0tB9XgipaFZCXF7Bjbrr5RNVcoSllSHSpJsQS4j0agXmlpKrkhJPpBzVNAwyMkqPGO0ISs94BnO42hsmEdbKAqpYAYZvqYdgRPlik0V45uS2dFUZTDH4m8fJghQwGmGB1mCZwgdWsagT/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46438" name="AutoShape 6" descr="data:image/jpeg;base64,/9j/4AAQSkZJRgABAQAAAQABAAD/2wCEAAkGBhQSERUUExQVFBQVGBgYGBcXGBcYFxgaFxUXFxYXGBcaHCYeGBwkGhUXHy8gIycpLCwsFx4xNTAqNSYrLCkBCQoKDgwOGg8PGikkHyQsKSwqLCwsKSwsLCwsLCwsLCwpLCksKSwpLCksLCwsLCksLCwpKSwpLCksKSwsLCksLP/AABEIALsBDgMBIgACEQEDEQH/xAAbAAADAQEBAQEAAAAAAAAAAAAEBQYDAgcBAP/EAD8QAAECBAQDBQcDAwMDBQEAAAECEQADBCEFEjFBBlFhEyJxgZEyQqGxwdHwB1LhFCNicoKSQ6LxFjNTc9IV/8QAGgEAAwEBAQEAAAAAAAAAAAAAAgMEAQAFBv/EACgRAAICAgICAgEDBQAAAAAAAAABAhEDIRIxE0EEUSIUYZEjMlJxgf/aAAwDAQACEQMRAD8AkhH0CPoj6I8c+jPmW8aZY5SLxo0YactHQTHQEdNGGnATHTR2Ex1KlFRZIJPSONMcsb01Cpeg89obUmBgXmEP+1/mYYoy6Zk2swI0jti3NE5VYapDE6HcRhkismICgxuDE/V0ZlqY6bHmIEKLsDaPykxrkjhWojQhjhspg49pZyJ6W76vIMPOL2RhzAIQLJAGY6W1bnExgcqWpCVLEx0Zg6UunvOXLX35bR6BhE5M2UlSSFWu3Ma+HnFmKOjzfkT2AIwAH2lKPhaOlcOp2Kh5w+TLjrs4dxRJzZKzsHUn/IfH+YCnUdnSH29bRbqkvCvEaZKApRYAAkn83gHChkctnmGK105KkhOUEAO4d2UR8gIPxbiqdVyhIypQLOUi7AXu+kcYjhi1L7RYySyAytXGwDb9I6p5CX7OUCyrFR9ojc29kdBCvJJOkV+OEo2+wbHKZPZylpLn2STYlhZ/zeEmSHmPVCSUy0F0o1PM6fBgIUlMTzdsqxqog+SOSmCSiOCmBsZQOURmpEFFMZKTG2ZQOpEZKRBJEcLTBAgpRGShBSkRktMaA0CERyY1UmM4YmKaGzR00fUpjoQgpOUJvGqUR9QmO0pjAqOQiPpYNzOgjOpqQhgzqOg5/wAQfguHpWQZmurglyz2SNhb0ijFgc9vokz/ACVj0uzOVRqUvKnvNqEByPEm3nfQw0lYROulCezSNSQ6jb+Yru3SEJTLSlIt7Othckm5PjH1Mze7czr6+FosWKC9Hmyz5J9s814lo0yMubMtSgN2ZzcjnpBGEcMIqJJXLBYd24ck6n4Ew0/UvBFTES5qQrIk5VNqH9kj4x+/TvFFSwJa8ykk5SWv0frG1oG9kXRdtTViUEzEy85BRmclj7OhYm228W06gqQk9vKSxGZJQp1J6FJHetyaLqswSWtYV2aDNDd8oGazAMfwx8xSWrKlLsWZ9gHL3OjCBnijLtBwyyg9M8vYbFxGQF4oq6hllBEthlJbrz9S5icE4BY6qHzjzWqk0ezCfKNnq3CuG5adDam5MGVGC9/PLJlzP3J36LToseMfOF6oFBTuId9nHoRiq0eNOT5OxUcYXLtOkqb/AOSWM6fNPtp9DGqOJaY/9ZA6KdJ9FAQfljlckHUP4wexegBfE0jSWTOVylpKv+6yR5mFdZKm1BBnNLlpumUC9xoqYr3vAWHWKEoAELcQJYwErGQSsj8Lp+1M2nV3UJOZ9gSb+OvwgTFamVKBlSO8rRUx/gnbzjHGK4pmLQnu37ygbqtCwJiKeT0j1MWK9v8AgyZ4+5I3yR8yQiyugfLHKkQTkjnJGnAikxwpEFlEcKlxtg0BqTGSkQWpEZKTGpmNAa0xkoQUtMYLTBoBoEWIyIglaYHUIJCmh0kR0lMdBMN8L4dXNue4j9x1PgPrCh7aS2LqenUpkpBJOwuYZ11DLo5Xa1PeUfYlA+0o6Aq2HNooFGTSSyQyf8jdSm16x5tjWMqq5wmEEIT3ZYOw3Uep+jQ7Fj5vZJn+Q4rRl2xmzCtZuSNAyQ2iEjYCKjB5ndCTe79Rf4+MT1OGLM7O7fG+14ocMFxqWtto27/KPR60jydvbLOhSFoBcOB6p5esN6elSEjfeEWF1iPZJHXfxaP2IYymjIV7QILB21Mc2ckUacOEyVMCwGIs/S4PxgDC8KkzAsIQLHvFIA71rhQ9qwAPXziOn8RVFUCMykSy7JTYN1MP+GUz5UvKJacrWUSXIuXI35ekCmmHxaRT1NWJaXSM2UAHnaz3iQ4o4mJQUpuTbQC76QwxrFAhBXMIDBnB16eMRNNKM1ZmK9nYchz8YRlycVQ/Djt2wbD5qpSu8SUqOp91R+h+BjnHsPt2qNfeHh70NKilCgw5eo5RxTKIHZq5d0ncbpPUfEecQ8vZelXQ0wTGinKtJ1APrF/h2LompdJvuI8mo5OR0jTUDk+o9T8YNkVykFwWiiGWiaeLker5o4VNiKpeNlpDKZXjGk3j0D3BDfNER4JFYZkK6/E03AOmsQ+J8azFuAco6QqVxASMibk6nl94XLKvQ2OHezWuqAZilH3iSB8oEAWssB5CDaCh7Q6HxP3ipw7CAkaR57k2z0XLihJhmBnVd/WNsUpWLgADQjqIqkyAIBr5A1Is9xzjuLWxcMuyTKY4MuLQcPSlXbW9iYymcMS3YFQJ6j10g+lY9ZYsjxTkmwfwhlS8KzV6skHnc+kW9BgsuUlkgdSdT4mC0oGzWjUmyefyP8SSl8FS2upR8GEB1vBAY5FkHkq49RFyUAAksBGLpUO6QR0v8o7g/sBZ5Hj1fQqlKKVhiPj1BgGYmPTuI8CE5BAsoXSfp4GPNp0opJBDEFiOUFF/ZQnyVgUwQOoQZMEDqENQEj0LDMARL70whRAe/sj7+cGmtVMOWSH/AMyLDqBv4m0fk4Sqaxmq8ALJ9N/ODKuqTTSVLZggE+J2Hq3rC1bdASftkJxrOykSAoqmKvNU+g1Sh+urC2nOEtPKsAw0a7t5nbxjaRLXOUpawVKWoqJbcn5ND6mwAgd70vf115co9OEeEaR5WSTnK2KqanJ6AX5tt+HaD5aSCAnTwfzvb1jcUhBYv83bR9j8vGN5cpj+fj/lo04Nw+SRcnXcc4Zq4flT1hczTXK/z2EK6eeQCGty+sMETzqe6Wbxjm0ckyglS5EoAJQHGh1hfjXEKZScxLAbRPYzxImSlhcnTcv0GpiXTKqKpYJBPIfUjSAbdaGRhb2Mp9YutmZlAiUk91P1PWHEqUAG+EDU2Cz5YdSgkDoN+caJMwKsUq8vtE0sM5bZXGcFpB0mQ/WOKmgzA6gcxqDsR4R9psVS+SYkoYhiLgnx1hkJqVDMCMvSESi0NTJ2bTFSSnRQ1PyUOhiWqOITJmZJoce6vmIr62aSuzMkgN/ir7FvSE+NYCJqTmDcju/5tHQav8jpp1oAGPy1CyvjA1TjSAPaiYqMMKFEEMRHApOcVrBD7JvLP6G8+uVMACSwJ823MUHD+C5mbQak3+POJWivd29SbcgOVrxbcH14bIS93FiPnCs8Go66GY5rt9lnheHBCbCG6EiB6Y2jbNEqSSObs2YQLUocNGwjGesJDkxsno2KdmVNiYlyzmN0epG0B8N4sudULz8rDkH0EKcSSorcjKk6A6+fLwjbhteWpHUERM5dJlixri37PQBE3iFYaRRLZ1TCSEiwAfXSKRMY1FOlRBUkKKdCQ7RZKNq0edCVPfQBiE9K0JQtKgFMSRsdWMYYZRhKyUqs2jaw6StrNHGQDSM427CU6VC6oqpZXkzDPy+kS/EWApmXbKr9w59eYilr6OSBnUyCPeJb4wNOUmYh0kKB0ILiBd3Y2Dro8mqpJSopUGINxAkyKTiyTlmJVzBB8tPhE6sQ1Drsv6zjWQnuoJml/cHd/wCRt6PCHEsRmVKu9ZANkD5nmR8IT4LMTOQ2VsrEttZg0OqeWrNlQjORuNB4mLPHHHs8znLJoPoadKRYO+p5wSuYpVi1txraMFYXPVqsJPJCfqbxnK4Zmm3bzvAZR8WeB86sLwNG5lXePiloSHUQANywgWr4KWBeZOJ6r0EJZvCwzMpRI5FRUfSCU0zPG0MZvF8lJZLr/wBKSR66QVSVNRVAiVKUlP7lcug+pgzBcFlymaWkq5rNh1KRt5w8E4q7qprj9ktkSx4q3+MbphVQkRwRLSc8+aCrooP68ugh5QCRKDIUgeYeCZ9NLl5RMyp3sHJ8z4fGJnGKwKWTKAQn49T+coNJroXKafbKSpQFgJC0gHUuCwHQXhJitKiUx2IsYRKqykd4uYArsVUE5VEsdAXJ8ekCpNOhkY2rO5mJAzABZJU34YYcLKXMXOLkodm6jf4xJ9sVWBTbmNIvcCQ0kS5Gh9qZz55fPcwr5EtUPx7do1lS3mzAPZTlST1Bcjrct5QQqhK9dOX3hnR4amWkDl84TY/xRLkd1HfmHRKb/njEQ6xHxbhUtEvMWCwbdQTpEbOkwzqTNnzM0wu2iRoPuYyqJENi60Eo2tiiVRErYb/SDcKqVypoUR7JuA+mh8bEwVh8j+6jxhljGDm6kDvDQc4d5W9MlnhSdo9Gw2oCkJ8IPaIXgbFO5kLhue3S/IvFqanQJ7yjoB8zyERy0HFWbLmhI8dBuY6lyW7y2KtgLhP89YyppV3JdW52HRP3g+XIG94llk3SGtUCrwdE26/hE5WUaqeel9iCDzDxZgbQv4ow/tKZSh7UvvDw94fXygljc0/s6GZxlT6Yyp6h/QHyIjVUJ+Ga3tJCdymx8oPr6rs5aln3QTFOOVx2TzhU6EiMRniacxtmbI1mf8vFFMiITj02cNUkgu4Fx/i3KKSlxUKQ57vN9oDHNW0MyQaSZzitAJyCg2uCD1EAUOHdikh3cvDH/wDoSyopzDMNRyjGcYNxV2CpNKiK43ozlSrUA384jVR6hjNKJkpSTuDHmCrW5RsB8HaGXA/CUyap3KEe8ocuQ6x6pQ4TKkoCUJDD8udSYEwdcvsk5LJ/boQdwr/J4ZInevRzDp5ObJYY+C0df0g5BI+f1Mfp0xMtBIF2tzJ28BH3PzYRKcU8Qy2MoCYpYNwk5fVRv6DeASt6CYDVV82dMIUlkvd1EkNqLWbwgmTQpykpYNz1JhVS1DpAAyj1/wDJg7+uADPFOkDsLk0+YElQSNb6m0NKfFZMpP8AblhSv3LuzchtEvOxNI3gNeLgxqyV0c4cux/XVgWoqWbn08GiZxDEWJAjidiRINoD7QMc1/GCjOxUsZ1IqO2WpIOUBI13LwFiM0uSCARpv5RhOQAp02O7E3HIxhMplKcAsnaCtWYk6oHp6ZY6ZjYcz4R67wvI/pqUCaQGv63aPPsBkJkL7ecory2lpv3lcwmG0+ZNqlPOJSjaWC3/ACP0ES/ImpPRV8fFJLYdjfGappMuQWToV6+nM/CEIIS7AlR1UbqPnD+TRgABIAHICOTSRLyXRfHGkJ5SVNZJgSsQp/Z+MP1yuUBzaAmOUgnH0LsJQ89NtHMVJpVq92FnCkgCqQ4fWxj01Kkj3R+eUMuyXLpkLTcJzTORMSOzY959CN+r8oqlzEygEJ9tWpOrc4IxDE0S0u19tjEDX4zknZpjlKt/28vKF5E5KkDjq7Z6HKUGDRuhUSVBjrMUqCh+1R+SvvDqmxVC7PlUdj9DvEThKIbVjqXMjV3BBuCCD4GxgOWY1z2h0J0ieUCW4YndjUTJB0ct4pLfKKuppxMQpCrpUCD5xF8SvJqkzU7sr0soekWNPUBaAoXBAPqIPG9tDcytKYgoeGezUoCYkjfmAOYhNxfImBcuUk5ZZKSVEtmNtTsByijxrDVoTMmU7dopJLm7EXNt3EfcIrDOkS1LT3iLgjRQsWfrBqFAc72zmmpSkXQE3fQOepMc1E0C5IHiWgKj4skzpypCSoLQVBlBgSk3b0MRf6kUa1zpZKjkysG0CnJPwb0hsVbpi3+xdTCCI8zxqTknrHV/WN6LjJUqSJJSZi0uyybAWyvuSPpCddSpZKllyd4PhQeN7PSJlaKaZnL5FFl2di1lD5Hy5QeviRvcWB/kw+sI+LaNa0gpV/bGouCSdyd4maOSQFADvMWs58BzMZGCq7MlLfRWYjxuClpYCSSzvcfaJifUSgoqvmJckkX+H48DYfw9PmKKRLUFFj3rBPjDHEeBpiUjVROqg5A6BKb+ZtDFxi6sG7V0DKxgbWjBdc+8fkcIVAuAydios/kYGqMCnJ2jXXtmrfQQqtHSMF1Q5wBNpJ26YyTJUbAKfkxgqRqGf9QGjCfUCOqPApyzlCVEnQAP8IOqOF1Sg89QlAbFirwYaHpr0gHUfYVJiYzXgujUpZyoGY7n3R4nfwEb0eDGabApl81e0r/8iKajw1MsAJDNATypDoYb7BMNwcJ7yu+vmfkBsIdU9I+0aU1K5hnKpmiVybKqUdIH/pQ0ZLphyhuKM8jHw0R5H0jDOaE/9IOUfk0o5Q1NL0McmnA3jjuRFCcZM/OLZVfCPT8MnonyxMDdeh3EReK4UkkqSQeYhLQ47NolHKc0s+ZHQjcdRDYPYnNDkrRXY9eY12HWJ+vw8LDP6xlUcYSp1yWPQuP4gcYrLP8A1BDKsnWhNMpZtOe4cyP2nTyO0MMP4gzWe41SrX+fKN11aFe+PX+IU1uGIXcEPsQQ8dSfZt/RZ4bxMpNnzJ5F3HgYpKPH5cywOU7BVn8OceQy61cq0wZk/vGo8RvDeRU5kgpVmTqGOn2hM8NBJplzxNJzSc2hQoeirfNo44Qxd5apL99D5X3B0+NoU4bjCpiFSpvedJCVbu3dB53AhGMVVKXnQO+LNz6GExjJDNOLiz1KTXukZxlVuBcQg4i4lppaSFzwhQvlF1noALx5/V11bVFs6kpOyA3xgjDv09u61B9Tq/qYsjFV+TI2nej6riXt6lBkysiicqphDTFBtTsC29zBePYMpbEl1cyS8NMP4clSVBQLq5ljBlSkEag+X2jXXoJKiGqMJCJeY3VYfGAhLhljtaFLEtNwkuptH2EAExuxsKLPhjEhPR2M0JK0bKAII2N4Z1mApB7RHcUC7pGihofDpEbWZpa0zZdlI1bccovsGxEVEpKwQXFxy+0JlvZrjxYRh1WJiH0WLKTqQobeG46QfJpM11WHKFtZh68wmSWSsdHC+ihv47R+Tj01NpshQP8AiXf10gb+wWm+hwvC5a75AFcxZXmRf1hdX4LIAZa5qlHRIUAT6C3jGkuunzQyJZljmq59BYeJhhRYWEXV3lHUn77wzk30Ka49snUcG9oO6Eykc7qV8faPXTpDak4XpKZBJSFHVS5lyfL6RvjPEcqmSSohxs8Rip9TiS7EypPPcjkkbfON5KPRqhLJ3pBOOcaAEyaRAGxKQA3iRoOmsT0jCitWeae0X/2jwEWtHwbIlJAv6tG68CQgOm3jeEyk2VY3jjpE5Iw7SDpVBDIyW1tHwQI7lfRlKpwI/f1IzpQOesaTbB4W0QeanxjDu0yoUYyqKrJqT4PHysqsgG5OgvCSprbsLqMURhfZPjg5DBWKqfQAdTGi8USE5iphv08TCBiblyer/GNpc1vznB+Ox7xxGwxWSr35Z8cv1jg09MvVEhX+1EKBJklXflhjuLQWnhqlWHS7dCPtCWpRFSgkfanhaiXrTyT4JAPwMJa3gCkN0yQPBSh9YOxDBKSTlK1LSCeYa3OB5ZzgoGVEpjlASq3Mg3L9YbHk1dgLGmTlVwNJTolY8Fq+8LZvDMse/NH+77iK6bg8t2TPWfVtHO8flcKqPszc3+7+I7lNdnPFEiV8O8p0zzY/SOsOwdcuYMs2xLEFIPwcRUTuF5wOv56R+peH54OZIBKbsWv8o7ySqmD44oOHBk4XTVof/wCpST8JkAYhwtWS0qmSpsmaoByO8FEDlmSQ/R4oMPx3Mrs5ickzToTy5g9DB5VGKX7AOL+zyaXx5WI91J/2oP0Ebj9Tan3pY/4/Ywxm4BLc+J+cCzOHk84d5Ie0c8MvTMVfqbMa8oeihC6s4uqajuoTlfdm/mGBwFPMxrLo0o0tG84LpA+Gb7YHSUfZpuXVqTzO8dKEbLgdZhV27KElFUUU2Vfo0Z4LXmknhz/amHyBP3hhPkuICqaULSUneEp12OnG0elyJwIBTd99oLB5xBcF8RlBNPOLEaE7jnFRiPEMmSkqUoEjZ/mdo66I3F2OJk8AEksBudIkOIOOgCZch1L/AC/QRP4lxBPqyySUS+ehP+kfUxphWFoSbgtqW1IGpJ2HMmNbbGwwqP5SPmGYOZ6+0qF91Nyo+ync5RuesM5OOolWTZI08IluK8fRNPYU5yI95eymvl55R6v1ieVVMAFLvoA7lxYg8jbTqOcE8DlFBRzxUmmemni9J3jOZxQ4LlhHmn9Q2ii/KKCVQoEpImKUqbMKcoSWCAC5J5naFvDXbKU16RVcJ8XS6kKlklwVEJJ74D6of20tfJqNofpYpCkkKSod1Sbg7eXhtA+F8KUiUp/tS8+uZmUDq4ULi/KC6xKKcuW7Nau/t3jYKfmdH3s8G3GXRCnKMqB6gd0wHhQAmOdEgn0hjUIGQkFxe/XkYToV7R2sPW/0hPF3RZBqUQzEKzOX0fR9hAZDA6c+jfjxyJv3jV+er/SLEhijxVI518eX5+aR8KXj6lwfwG2/pHSl+t/Xb5iCBaBlkeennDDAgpJWTuRb4wumTcx0fTp0EOaBICA9jv6wrK9C5dULuLlZkpSdiCd2ez25RzUUCkqlqGUyylBJF3FhdO1xrA2P1kpOfMoeAvEnN4rmJT2cslj3Uh3Or6cnOnWOw3XRvCo23SLyuEuYr+0wa4JskksSbX2+EATFLSsjukt7i0kG/I2fwYxETcUmGYAtRKRZuTa6WfWHFN2RYsUm1vK8P/2B1pdFdLp1sFJdTM4Zj4MYYUVegLCJiCDubAjxDxL4fSKzZkrUEi7En4Qcqgzd9Kr639o8yDoY2l7QuS5IbcQYIJqc8plKTcMe8Ryb5QNRTypAzhlDuqBtcWJhJNq1aPcbv+coYYbiZmkhRdQGp3EJnBdxBUGlTE01Nz4n5xguNpvtHxPzgdcJQ4HWYHmQRMMDTRBGA0wxgoxtMMDLMGgWW8DzpW8FhMdJQN4mKRJXYSZrKS4WnQiM6XCC4MxRmEaA+yPKKNI9I+iUH+sbyfQNLsyo8NKr5SR5AepsITcQ8T93sJZSE6LUndvdTub7+fKM+KcYKFqQiYojKAo2CUcwkD3jubmJ+koVFaEJQD2igAki/UkbBr3LekPhjXbJMmRyZRYD+npqkibNJlIULJ94/wCXQcv5h9hH6T0aZwWsrmJTpLURkzWvZrdIsaLCWlgZmIAFtA20LJVWqWtaJllAuDspLaiGY5y5b6J8sYuLrsfp4fpSnL2MrLyyJ+0QHGXBaaRX9VJfsnHaIJJyXYKSf2uWI2tFZIxsAsTG2Jz0z5EyWq4WhST5pMVS4yjRHinkxTUjzin4uKSA9oeDExPlqQq4Wkg+YjymRXZQ0wENvqPWKTh6dMnumQQbe0XypPjuegjzp4OO0fQRyRyLY44O4sUwlzRmBORzYTQLZc2gmDYnV26w4xeemSy3JkKOUq3QT7qxqDeE839LqmXJJlrQr3uzGYORyJs8E8J4umcFSpodZGSZLVYzAmzh9Vp23u1wzOko9ohx5HB2v+hMqqDAggg6KF3+0by5gJL5bdPC8SGL0c2hqwiU65KwFJGygSQ45EMxHSC6nHkI/tu6m7zfECOpno48kciso1VgNkhxz+zQR2gsVJPKza+G+8TdBiqSAxYDZ4oKKsQsPY83Gvh6wUUbkaS0jo/4h3826HlBFRNMtDs9mEIqypIUezJBHIt0EFYViRmgy5wAVsoGx8RCcsWxbhq0S/EqFKUzvmvlAZvAtp0hTQyEoKySykJ7u/eVofp5RWcSYKpSTkstO3MDaJegq0BbTEOFBlj3r7h/eGo8OsMwyuInJtH2VIBFy3M6+YgyRVJRZKiptzrG/wD6cmBlS1JXLNwsEC3UG4NtIXTJqcxCO8BbM2p3tyhtGqS9DmkxQKHtMU7QzRjQRlOpGodwbN5RLCcFljYj8tBRqEAMBmOkca9j+ulu81BBQdeaTyUNn56Qw4YoFKV2mwtcWc/xE3hmImWdHSbKTzBNxFZgWMhS1S02Cbo6g8xzDsY5IVlk0tCvGqLsppAuDceB+0LZiooeLJKu4siwcHzibWqJpxqRuOTlEwmrgVaoJmGBpkcgmDTBGCo3WIHmGCQDLfPeOxHDh4zmTmicpCFVAAjObVjsphSrvoAf/EKSSktud+loXzZ0M5iUTpBlpAStUskEWExYuUn/ACsPImDjHYnLJpAPBvByapPbTyrsyTlGilNYqJ2D7DlFVUYFS05SuVKSlbtndRUzF7kmFmA4u1NLGhCQCOosr4vA+NY0SnwL/T6xa1caR5sL5pss6LFAQA8K+OUFVOZ0r/3JQzDqBqD0iGRxXkOtof0XEqZiCCXcM3N7ARIm4lzxxe0TWE/qDImp/u5pSt7FQ8iPrBtXxiCgy5CirMGzkEBINiz3JaKvhH9JqSnlJM5AnTjdRXdIJ2SnRhzgrir9PZMyUVU6ESpqbhhlSrmFADluI9CcXVxIMWWHNKZ5dWYSkytXUbJSBcqNkgeJj0Xg3gdNPLSVq7zOUpbKD9YUSOEZclcuaueVTEXEsABDkEZubiKiixkaPHmSyV+LdnqTTn+UNDetqlSkvqn5R5PV4cqbikxUogHMhTAscx1b83j1Q4glSWLGJTA8CFPOnzvaVMmZZebYHvE+CRvBRlb0yWuMdoTcfzOykoIFwuelJF2SZjlXR1Ex5kz3zR6jVzpdTNnJQrMCkywToSk3UOhv5AR5viWEKlzMvMsD15HYH5xXikugHJ8UjIVJ9L66+P5vBlJji03f4wumIKdY0m0hKu64Sbi20PaibGeRPRRyeInGW45ufz0hjSV7kDUgtbn0aJrDqIpLqa2xdj6RQ4dKTLRmykk2TdhbU8200ieSV6PQhOXG2VVPVCehsw7RHxA8Yg+Iabs5pJzXLg7esPZVWQsLBuNW1YfOGuIUonS84GZCtQziJ3/SlfoGfVolsGx4yz2bhSFsVAghiR7XQga84Eq6FUtaglmc/wDmPtfhokqBNpZLZ7nL/q3bqIs8MTIqZAQlcszkpbukHM2h/LxSnyWidSSe+zzmZPUDygimqWvu3oYP4hwNSVEgaaiECFGDq0c5NOhtTVh0h9JnzEmUqUzhWUtlzXZu8qxHTaI5KmL/AFii4cx0JmoQpilVjz0gWqCUlJUz0Uo7ZDKsCL7kFrX6GIpdiQdQ4jFaZ1NMXNlTM0sl+zK9SeSTfSPsypzFzqS5aF5fTAxri2j8swLNjdZgeZCkNZgswLMMETIHUIJAMspkwQHNqHjqpMDHWEIpPqlR3T4kqWrusQSMyVaH7G+sZKMYLN/zlGoXJWqHc5faJUuQGWNUGwX1Srnz+POJOq4zQgkTJcwK5MPm8PcCWRUykv3VllDY2JHn1gDj2iRnfKHLk+pEWYZ74s8/LBraJ1VSJw7RCChJJs76bw54DkFVdKzHupdTbOBaFWED+0BsFKb1htgcwpq5TFrkeRSYPl+TVHNPgnZ7jT4iOcd1OJAIUX0BPwiIVVKBFzHGPVixSTiFEHIr5QafolcFdkiviSylE328jGCuK2uIl5au7HCh3YR+ni+y5fJklSL3D+NgbEtBuJ4328rsUzHe5CDdKbe0RzPu9L9PPuF6VMyoyrGYBExTX1TLWR8QIK/TlZM2Z1SPn/MDP46xpzQP6l5WoNFFQYeqSXS8G4lhaKtLvkmtd/ZV4w1SmP02WBlYRLzfY+q0QdRUqpj2c+RmGywHPjyPrHMrEJJ9maMuyVjvD7fKLjHadKpLkAkGPPcQw+X+0RZhksipgSyzx77GSsXluGVYJAYFwefheD5WIS1NlmJchgk3vcltwYi5lEgaBvM/eNuzEvKtHdU4uCXuwPzh7wpAr5km6aLYr0AFwLjQndzz84ZUmNmQluyUpK790ix39fpEdJqlOnvHVvJtIuf0/LySo3JWoHwSWAbSJcn9pZJ0hDX4sFv/AGl5TqCx+sTFTQhKs0oTEHYixHmDHtuIUqClyhOnIRL1FKgk90ekTwy8OiecFPsh5fE8woKKglah7Kz7TcjzhRU16SqxF/y4ivxHCpSjdA+MLKjA5IVaWPU/eL4ZItXRPLmtWC8OYfKnqWlUwpUkApDPmvf0tB9XgipaFZCXF7Bjbrr5RNVcoSllSHSpJsQS4j0agXmlpKrkhJPpBzVNAwyMkqPGO0ISs94BnO42hsmEdbKAqpYAYZvqYdgRPlik0V45uS2dFUZTDH4m8fJghQwGmGB1mCZwgdWsagT/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46440" name="AutoShape 8" descr="data:image/jpeg;base64,/9j/4AAQSkZJRgABAQAAAQABAAD/2wCEAAkGBhQSERUUExQVFBQVGBgYGBcXGBcYFxgaFxUXFxYXGBcaHCYeGBwkGhUXHy8gIycpLCwsFx4xNTAqNSYrLCkBCQoKDgwOGg8PGikkHyQsKSwqLCwsKSwsLCwsLCwsLCwpLCksKSwpLCksLCwsLCksLCwpKSwpLCksKSwsLCksLP/AABEIALsBDgMBIgACEQEDEQH/xAAbAAADAQEBAQEAAAAAAAAAAAAEBQYDAgcBAP/EAD8QAAECBAQDBQcDAwMDBQEAAAECEQADBCEFEjFBBlFhEyJxgZEyQqGxwdHwB1LhFCNicoKSQ6LxFjNTc9IV/8QAGgEAAwEBAQEAAAAAAAAAAAAAAgMEAQAFBv/EACgRAAICAgICAgEDBQAAAAAAAAABAhEDIRIxE0EEUSIUYZEjMlJxgf/aAAwDAQACEQMRAD8AkhH0CPoj6I8c+jPmW8aZY5SLxo0YactHQTHQEdNGGnATHTR2Ex1KlFRZIJPSONMcsb01Cpeg89obUmBgXmEP+1/mYYoy6Zk2swI0jti3NE5VYapDE6HcRhkismICgxuDE/V0ZlqY6bHmIEKLsDaPykxrkjhWojQhjhspg49pZyJ6W76vIMPOL2RhzAIQLJAGY6W1bnExgcqWpCVLEx0Zg6UunvOXLX35bR6BhE5M2UlSSFWu3Ma+HnFmKOjzfkT2AIwAH2lKPhaOlcOp2Kh5w+TLjrs4dxRJzZKzsHUn/IfH+YCnUdnSH29bRbqkvCvEaZKApRYAAkn83gHChkctnmGK105KkhOUEAO4d2UR8gIPxbiqdVyhIypQLOUi7AXu+kcYjhi1L7RYySyAytXGwDb9I6p5CX7OUCyrFR9ojc29kdBCvJJOkV+OEo2+wbHKZPZylpLn2STYlhZ/zeEmSHmPVCSUy0F0o1PM6fBgIUlMTzdsqxqog+SOSmCSiOCmBsZQOURmpEFFMZKTG2ZQOpEZKRBJEcLTBAgpRGShBSkRktMaA0CERyY1UmM4YmKaGzR00fUpjoQgpOUJvGqUR9QmO0pjAqOQiPpYNzOgjOpqQhgzqOg5/wAQfguHpWQZmurglyz2SNhb0ijFgc9vokz/ACVj0uzOVRqUvKnvNqEByPEm3nfQw0lYROulCezSNSQ6jb+Yru3SEJTLSlIt7Othckm5PjH1Mze7czr6+FosWKC9Hmyz5J9s814lo0yMubMtSgN2ZzcjnpBGEcMIqJJXLBYd24ck6n4Ew0/UvBFTES5qQrIk5VNqH9kj4x+/TvFFSwJa8ykk5SWv0frG1oG9kXRdtTViUEzEy85BRmclj7OhYm228W06gqQk9vKSxGZJQp1J6FJHetyaLqswSWtYV2aDNDd8oGazAMfwx8xSWrKlLsWZ9gHL3OjCBnijLtBwyyg9M8vYbFxGQF4oq6hllBEthlJbrz9S5icE4BY6qHzjzWqk0ezCfKNnq3CuG5adDam5MGVGC9/PLJlzP3J36LToseMfOF6oFBTuId9nHoRiq0eNOT5OxUcYXLtOkqb/AOSWM6fNPtp9DGqOJaY/9ZA6KdJ9FAQfljlckHUP4wexegBfE0jSWTOVylpKv+6yR5mFdZKm1BBnNLlpumUC9xoqYr3vAWHWKEoAELcQJYwErGQSsj8Lp+1M2nV3UJOZ9gSb+OvwgTFamVKBlSO8rRUx/gnbzjHGK4pmLQnu37ygbqtCwJiKeT0j1MWK9v8AgyZ4+5I3yR8yQiyugfLHKkQTkjnJGnAikxwpEFlEcKlxtg0BqTGSkQWpEZKTGpmNAa0xkoQUtMYLTBoBoEWIyIglaYHUIJCmh0kR0lMdBMN8L4dXNue4j9x1PgPrCh7aS2LqenUpkpBJOwuYZ11DLo5Xa1PeUfYlA+0o6Aq2HNooFGTSSyQyf8jdSm16x5tjWMqq5wmEEIT3ZYOw3Uep+jQ7Fj5vZJn+Q4rRl2xmzCtZuSNAyQ2iEjYCKjB5ndCTe79Rf4+MT1OGLM7O7fG+14ocMFxqWtto27/KPR60jydvbLOhSFoBcOB6p5esN6elSEjfeEWF1iPZJHXfxaP2IYymjIV7QILB21Mc2ckUacOEyVMCwGIs/S4PxgDC8KkzAsIQLHvFIA71rhQ9qwAPXziOn8RVFUCMykSy7JTYN1MP+GUz5UvKJacrWUSXIuXI35ekCmmHxaRT1NWJaXSM2UAHnaz3iQ4o4mJQUpuTbQC76QwxrFAhBXMIDBnB16eMRNNKM1ZmK9nYchz8YRlycVQ/Djt2wbD5qpSu8SUqOp91R+h+BjnHsPt2qNfeHh70NKilCgw5eo5RxTKIHZq5d0ncbpPUfEecQ8vZelXQ0wTGinKtJ1APrF/h2LompdJvuI8mo5OR0jTUDk+o9T8YNkVykFwWiiGWiaeLker5o4VNiKpeNlpDKZXjGk3j0D3BDfNER4JFYZkK6/E03AOmsQ+J8azFuAco6QqVxASMibk6nl94XLKvQ2OHezWuqAZilH3iSB8oEAWssB5CDaCh7Q6HxP3ipw7CAkaR57k2z0XLihJhmBnVd/WNsUpWLgADQjqIqkyAIBr5A1Is9xzjuLWxcMuyTKY4MuLQcPSlXbW9iYymcMS3YFQJ6j10g+lY9ZYsjxTkmwfwhlS8KzV6skHnc+kW9BgsuUlkgdSdT4mC0oGzWjUmyefyP8SSl8FS2upR8GEB1vBAY5FkHkq49RFyUAAksBGLpUO6QR0v8o7g/sBZ5Hj1fQqlKKVhiPj1BgGYmPTuI8CE5BAsoXSfp4GPNp0opJBDEFiOUFF/ZQnyVgUwQOoQZMEDqENQEj0LDMARL70whRAe/sj7+cGmtVMOWSH/AMyLDqBv4m0fk4Sqaxmq8ALJ9N/ODKuqTTSVLZggE+J2Hq3rC1bdASftkJxrOykSAoqmKvNU+g1Sh+urC2nOEtPKsAw0a7t5nbxjaRLXOUpawVKWoqJbcn5ND6mwAgd70vf115co9OEeEaR5WSTnK2KqanJ6AX5tt+HaD5aSCAnTwfzvb1jcUhBYv83bR9j8vGN5cpj+fj/lo04Nw+SRcnXcc4Zq4flT1hczTXK/z2EK6eeQCGty+sMETzqe6Wbxjm0ckyglS5EoAJQHGh1hfjXEKZScxLAbRPYzxImSlhcnTcv0GpiXTKqKpYJBPIfUjSAbdaGRhb2Mp9YutmZlAiUk91P1PWHEqUAG+EDU2Cz5YdSgkDoN+caJMwKsUq8vtE0sM5bZXGcFpB0mQ/WOKmgzA6gcxqDsR4R9psVS+SYkoYhiLgnx1hkJqVDMCMvSESi0NTJ2bTFSSnRQ1PyUOhiWqOITJmZJoce6vmIr62aSuzMkgN/ir7FvSE+NYCJqTmDcju/5tHQav8jpp1oAGPy1CyvjA1TjSAPaiYqMMKFEEMRHApOcVrBD7JvLP6G8+uVMACSwJ823MUHD+C5mbQak3+POJWivd29SbcgOVrxbcH14bIS93FiPnCs8Go66GY5rt9lnheHBCbCG6EiB6Y2jbNEqSSObs2YQLUocNGwjGesJDkxsno2KdmVNiYlyzmN0epG0B8N4sudULz8rDkH0EKcSSorcjKk6A6+fLwjbhteWpHUERM5dJlixri37PQBE3iFYaRRLZ1TCSEiwAfXSKRMY1FOlRBUkKKdCQ7RZKNq0edCVPfQBiE9K0JQtKgFMSRsdWMYYZRhKyUqs2jaw6StrNHGQDSM427CU6VC6oqpZXkzDPy+kS/EWApmXbKr9w59eYilr6OSBnUyCPeJb4wNOUmYh0kKB0ILiBd3Y2Dro8mqpJSopUGINxAkyKTiyTlmJVzBB8tPhE6sQ1Drsv6zjWQnuoJml/cHd/wCRt6PCHEsRmVKu9ZANkD5nmR8IT4LMTOQ2VsrEttZg0OqeWrNlQjORuNB4mLPHHHs8znLJoPoadKRYO+p5wSuYpVi1txraMFYXPVqsJPJCfqbxnK4Zmm3bzvAZR8WeB86sLwNG5lXePiloSHUQANywgWr4KWBeZOJ6r0EJZvCwzMpRI5FRUfSCU0zPG0MZvF8lJZLr/wBKSR66QVSVNRVAiVKUlP7lcug+pgzBcFlymaWkq5rNh1KRt5w8E4q7qprj9ktkSx4q3+MbphVQkRwRLSc8+aCrooP68ugh5QCRKDIUgeYeCZ9NLl5RMyp3sHJ8z4fGJnGKwKWTKAQn49T+coNJroXKafbKSpQFgJC0gHUuCwHQXhJitKiUx2IsYRKqykd4uYArsVUE5VEsdAXJ8ekCpNOhkY2rO5mJAzABZJU34YYcLKXMXOLkodm6jf4xJ9sVWBTbmNIvcCQ0kS5Gh9qZz55fPcwr5EtUPx7do1lS3mzAPZTlST1Bcjrct5QQqhK9dOX3hnR4amWkDl84TY/xRLkd1HfmHRKb/njEQ6xHxbhUtEvMWCwbdQTpEbOkwzqTNnzM0wu2iRoPuYyqJENi60Eo2tiiVRErYb/SDcKqVypoUR7JuA+mh8bEwVh8j+6jxhljGDm6kDvDQc4d5W9MlnhSdo9Gw2oCkJ8IPaIXgbFO5kLhue3S/IvFqanQJ7yjoB8zyERy0HFWbLmhI8dBuY6lyW7y2KtgLhP89YyppV3JdW52HRP3g+XIG94llk3SGtUCrwdE26/hE5WUaqeel9iCDzDxZgbQv4ow/tKZSh7UvvDw94fXygljc0/s6GZxlT6Yyp6h/QHyIjVUJ+Ga3tJCdymx8oPr6rs5aln3QTFOOVx2TzhU6EiMRniacxtmbI1mf8vFFMiITj02cNUkgu4Fx/i3KKSlxUKQ57vN9oDHNW0MyQaSZzitAJyCg2uCD1EAUOHdikh3cvDH/wDoSyopzDMNRyjGcYNxV2CpNKiK43ozlSrUA384jVR6hjNKJkpSTuDHmCrW5RsB8HaGXA/CUyap3KEe8ocuQ6x6pQ4TKkoCUJDD8udSYEwdcvsk5LJ/boQdwr/J4ZInevRzDp5ObJYY+C0df0g5BI+f1Mfp0xMtBIF2tzJ28BH3PzYRKcU8Qy2MoCYpYNwk5fVRv6DeASt6CYDVV82dMIUlkvd1EkNqLWbwgmTQpykpYNz1JhVS1DpAAyj1/wDJg7+uADPFOkDsLk0+YElQSNb6m0NKfFZMpP8AblhSv3LuzchtEvOxNI3gNeLgxqyV0c4cux/XVgWoqWbn08GiZxDEWJAjidiRINoD7QMc1/GCjOxUsZ1IqO2WpIOUBI13LwFiM0uSCARpv5RhOQAp02O7E3HIxhMplKcAsnaCtWYk6oHp6ZY6ZjYcz4R67wvI/pqUCaQGv63aPPsBkJkL7ecory2lpv3lcwmG0+ZNqlPOJSjaWC3/ACP0ES/ImpPRV8fFJLYdjfGappMuQWToV6+nM/CEIIS7AlR1UbqPnD+TRgABIAHICOTSRLyXRfHGkJ5SVNZJgSsQp/Z+MP1yuUBzaAmOUgnH0LsJQ89NtHMVJpVq92FnCkgCqQ4fWxj01Kkj3R+eUMuyXLpkLTcJzTORMSOzY959CN+r8oqlzEygEJ9tWpOrc4IxDE0S0u19tjEDX4zknZpjlKt/28vKF5E5KkDjq7Z6HKUGDRuhUSVBjrMUqCh+1R+SvvDqmxVC7PlUdj9DvEThKIbVjqXMjV3BBuCCD4GxgOWY1z2h0J0ieUCW4YndjUTJB0ct4pLfKKuppxMQpCrpUCD5xF8SvJqkzU7sr0soekWNPUBaAoXBAPqIPG9tDcytKYgoeGezUoCYkjfmAOYhNxfImBcuUk5ZZKSVEtmNtTsByijxrDVoTMmU7dopJLm7EXNt3EfcIrDOkS1LT3iLgjRQsWfrBqFAc72zmmpSkXQE3fQOepMc1E0C5IHiWgKj4skzpypCSoLQVBlBgSk3b0MRf6kUa1zpZKjkysG0CnJPwb0hsVbpi3+xdTCCI8zxqTknrHV/WN6LjJUqSJJSZi0uyybAWyvuSPpCddSpZKllyd4PhQeN7PSJlaKaZnL5FFl2di1lD5Hy5QeviRvcWB/kw+sI+LaNa0gpV/bGouCSdyd4maOSQFADvMWs58BzMZGCq7MlLfRWYjxuClpYCSSzvcfaJifUSgoqvmJckkX+H48DYfw9PmKKRLUFFj3rBPjDHEeBpiUjVROqg5A6BKb+ZtDFxi6sG7V0DKxgbWjBdc+8fkcIVAuAydios/kYGqMCnJ2jXXtmrfQQqtHSMF1Q5wBNpJ26YyTJUbAKfkxgqRqGf9QGjCfUCOqPApyzlCVEnQAP8IOqOF1Sg89QlAbFirwYaHpr0gHUfYVJiYzXgujUpZyoGY7n3R4nfwEb0eDGabApl81e0r/8iKajw1MsAJDNATypDoYb7BMNwcJ7yu+vmfkBsIdU9I+0aU1K5hnKpmiVybKqUdIH/pQ0ZLphyhuKM8jHw0R5H0jDOaE/9IOUfk0o5Q1NL0McmnA3jjuRFCcZM/OLZVfCPT8MnonyxMDdeh3EReK4UkkqSQeYhLQ47NolHKc0s+ZHQjcdRDYPYnNDkrRXY9eY12HWJ+vw8LDP6xlUcYSp1yWPQuP4gcYrLP8A1BDKsnWhNMpZtOe4cyP2nTyO0MMP4gzWe41SrX+fKN11aFe+PX+IU1uGIXcEPsQQ8dSfZt/RZ4bxMpNnzJ5F3HgYpKPH5cywOU7BVn8OceQy61cq0wZk/vGo8RvDeRU5kgpVmTqGOn2hM8NBJplzxNJzSc2hQoeirfNo44Qxd5apL99D5X3B0+NoU4bjCpiFSpvedJCVbu3dB53AhGMVVKXnQO+LNz6GExjJDNOLiz1KTXukZxlVuBcQg4i4lppaSFzwhQvlF1noALx5/V11bVFs6kpOyA3xgjDv09u61B9Tq/qYsjFV+TI2nej6riXt6lBkysiicqphDTFBtTsC29zBePYMpbEl1cyS8NMP4clSVBQLq5ljBlSkEag+X2jXXoJKiGqMJCJeY3VYfGAhLhljtaFLEtNwkuptH2EAExuxsKLPhjEhPR2M0JK0bKAII2N4Z1mApB7RHcUC7pGihofDpEbWZpa0zZdlI1bccovsGxEVEpKwQXFxy+0JlvZrjxYRh1WJiH0WLKTqQobeG46QfJpM11WHKFtZh68wmSWSsdHC+ihv47R+Tj01NpshQP8AiXf10gb+wWm+hwvC5a75AFcxZXmRf1hdX4LIAZa5qlHRIUAT6C3jGkuunzQyJZljmq59BYeJhhRYWEXV3lHUn77wzk30Ka49snUcG9oO6Eykc7qV8faPXTpDak4XpKZBJSFHVS5lyfL6RvjPEcqmSSohxs8Rip9TiS7EypPPcjkkbfON5KPRqhLJ3pBOOcaAEyaRAGxKQA3iRoOmsT0jCitWeae0X/2jwEWtHwbIlJAv6tG68CQgOm3jeEyk2VY3jjpE5Iw7SDpVBDIyW1tHwQI7lfRlKpwI/f1IzpQOesaTbB4W0QeanxjDu0yoUYyqKrJqT4PHysqsgG5OgvCSprbsLqMURhfZPjg5DBWKqfQAdTGi8USE5iphv08TCBiblyer/GNpc1vznB+Ox7xxGwxWSr35Z8cv1jg09MvVEhX+1EKBJklXflhjuLQWnhqlWHS7dCPtCWpRFSgkfanhaiXrTyT4JAPwMJa3gCkN0yQPBSh9YOxDBKSTlK1LSCeYa3OB5ZzgoGVEpjlASq3Mg3L9YbHk1dgLGmTlVwNJTolY8Fq+8LZvDMse/NH+77iK6bg8t2TPWfVtHO8flcKqPszc3+7+I7lNdnPFEiV8O8p0zzY/SOsOwdcuYMs2xLEFIPwcRUTuF5wOv56R+peH54OZIBKbsWv8o7ySqmD44oOHBk4XTVof/wCpST8JkAYhwtWS0qmSpsmaoByO8FEDlmSQ/R4oMPx3Mrs5ickzToTy5g9DB5VGKX7AOL+zyaXx5WI91J/2oP0Ebj9Tan3pY/4/Ywxm4BLc+J+cCzOHk84d5Ie0c8MvTMVfqbMa8oeihC6s4uqajuoTlfdm/mGBwFPMxrLo0o0tG84LpA+Gb7YHSUfZpuXVqTzO8dKEbLgdZhV27KElFUUU2Vfo0Z4LXmknhz/amHyBP3hhPkuICqaULSUneEp12OnG0elyJwIBTd99oLB5xBcF8RlBNPOLEaE7jnFRiPEMmSkqUoEjZ/mdo66I3F2OJk8AEksBudIkOIOOgCZch1L/AC/QRP4lxBPqyySUS+ehP+kfUxphWFoSbgtqW1IGpJ2HMmNbbGwwqP5SPmGYOZ6+0qF91Nyo+ync5RuesM5OOolWTZI08IluK8fRNPYU5yI95eymvl55R6v1ieVVMAFLvoA7lxYg8jbTqOcE8DlFBRzxUmmemni9J3jOZxQ4LlhHmn9Q2ii/KKCVQoEpImKUqbMKcoSWCAC5J5naFvDXbKU16RVcJ8XS6kKlklwVEJJ74D6of20tfJqNofpYpCkkKSod1Sbg7eXhtA+F8KUiUp/tS8+uZmUDq4ULi/KC6xKKcuW7Nau/t3jYKfmdH3s8G3GXRCnKMqB6gd0wHhQAmOdEgn0hjUIGQkFxe/XkYToV7R2sPW/0hPF3RZBqUQzEKzOX0fR9hAZDA6c+jfjxyJv3jV+er/SLEhijxVI518eX5+aR8KXj6lwfwG2/pHSl+t/Xb5iCBaBlkeennDDAgpJWTuRb4wumTcx0fTp0EOaBICA9jv6wrK9C5dULuLlZkpSdiCd2ez25RzUUCkqlqGUyylBJF3FhdO1xrA2P1kpOfMoeAvEnN4rmJT2cslj3Uh3Or6cnOnWOw3XRvCo23SLyuEuYr+0wa4JskksSbX2+EATFLSsjukt7i0kG/I2fwYxETcUmGYAtRKRZuTa6WfWHFN2RYsUm1vK8P/2B1pdFdLp1sFJdTM4Zj4MYYUVegLCJiCDubAjxDxL4fSKzZkrUEi7En4Qcqgzd9Kr639o8yDoY2l7QuS5IbcQYIJqc8plKTcMe8Ryb5QNRTypAzhlDuqBtcWJhJNq1aPcbv+coYYbiZmkhRdQGp3EJnBdxBUGlTE01Nz4n5xguNpvtHxPzgdcJQ4HWYHmQRMMDTRBGA0wxgoxtMMDLMGgWW8DzpW8FhMdJQN4mKRJXYSZrKS4WnQiM6XCC4MxRmEaA+yPKKNI9I+iUH+sbyfQNLsyo8NKr5SR5AepsITcQ8T93sJZSE6LUndvdTub7+fKM+KcYKFqQiYojKAo2CUcwkD3jubmJ+koVFaEJQD2igAki/UkbBr3LekPhjXbJMmRyZRYD+npqkibNJlIULJ94/wCXQcv5h9hH6T0aZwWsrmJTpLURkzWvZrdIsaLCWlgZmIAFtA20LJVWqWtaJllAuDspLaiGY5y5b6J8sYuLrsfp4fpSnL2MrLyyJ+0QHGXBaaRX9VJfsnHaIJJyXYKSf2uWI2tFZIxsAsTG2Jz0z5EyWq4WhST5pMVS4yjRHinkxTUjzin4uKSA9oeDExPlqQq4Wkg+YjymRXZQ0wENvqPWKTh6dMnumQQbe0XypPjuegjzp4OO0fQRyRyLY44O4sUwlzRmBORzYTQLZc2gmDYnV26w4xeemSy3JkKOUq3QT7qxqDeE839LqmXJJlrQr3uzGYORyJs8E8J4umcFSpodZGSZLVYzAmzh9Vp23u1wzOko9ohx5HB2v+hMqqDAggg6KF3+0by5gJL5bdPC8SGL0c2hqwiU65KwFJGygSQ45EMxHSC6nHkI/tu6m7zfECOpno48kciso1VgNkhxz+zQR2gsVJPKza+G+8TdBiqSAxYDZ4oKKsQsPY83Gvh6wUUbkaS0jo/4h3826HlBFRNMtDs9mEIqypIUezJBHIt0EFYViRmgy5wAVsoGx8RCcsWxbhq0S/EqFKUzvmvlAZvAtp0hTQyEoKySykJ7u/eVofp5RWcSYKpSTkstO3MDaJegq0BbTEOFBlj3r7h/eGo8OsMwyuInJtH2VIBFy3M6+YgyRVJRZKiptzrG/wD6cmBlS1JXLNwsEC3UG4NtIXTJqcxCO8BbM2p3tyhtGqS9DmkxQKHtMU7QzRjQRlOpGodwbN5RLCcFljYj8tBRqEAMBmOkca9j+ulu81BBQdeaTyUNn56Qw4YoFKV2mwtcWc/xE3hmImWdHSbKTzBNxFZgWMhS1S02Cbo6g8xzDsY5IVlk0tCvGqLsppAuDceB+0LZiooeLJKu4siwcHzibWqJpxqRuOTlEwmrgVaoJmGBpkcgmDTBGCo3WIHmGCQDLfPeOxHDh4zmTmicpCFVAAjObVjsphSrvoAf/EKSSktud+loXzZ0M5iUTpBlpAStUskEWExYuUn/ACsPImDjHYnLJpAPBvByapPbTyrsyTlGilNYqJ2D7DlFVUYFS05SuVKSlbtndRUzF7kmFmA4u1NLGhCQCOosr4vA+NY0SnwL/T6xa1caR5sL5pss6LFAQA8K+OUFVOZ0r/3JQzDqBqD0iGRxXkOtof0XEqZiCCXcM3N7ARIm4lzxxe0TWE/qDImp/u5pSt7FQ8iPrBtXxiCgy5CirMGzkEBINiz3JaKvhH9JqSnlJM5AnTjdRXdIJ2SnRhzgrir9PZMyUVU6ESpqbhhlSrmFADluI9CcXVxIMWWHNKZ5dWYSkytXUbJSBcqNkgeJj0Xg3gdNPLSVq7zOUpbKD9YUSOEZclcuaueVTEXEsABDkEZubiKiixkaPHmSyV+LdnqTTn+UNDetqlSkvqn5R5PV4cqbikxUogHMhTAscx1b83j1Q4glSWLGJTA8CFPOnzvaVMmZZebYHvE+CRvBRlb0yWuMdoTcfzOykoIFwuelJF2SZjlXR1Ex5kz3zR6jVzpdTNnJQrMCkywToSk3UOhv5AR5viWEKlzMvMsD15HYH5xXikugHJ8UjIVJ9L66+P5vBlJji03f4wumIKdY0m0hKu64Sbi20PaibGeRPRRyeInGW45ufz0hjSV7kDUgtbn0aJrDqIpLqa2xdj6RQ4dKTLRmykk2TdhbU8200ieSV6PQhOXG2VVPVCehsw7RHxA8Yg+Iabs5pJzXLg7esPZVWQsLBuNW1YfOGuIUonS84GZCtQziJ3/SlfoGfVolsGx4yz2bhSFsVAghiR7XQga84Eq6FUtaglmc/wDmPtfhokqBNpZLZ7nL/q3bqIs8MTIqZAQlcszkpbukHM2h/LxSnyWidSSe+zzmZPUDygimqWvu3oYP4hwNSVEgaaiECFGDq0c5NOhtTVh0h9JnzEmUqUzhWUtlzXZu8qxHTaI5KmL/AFii4cx0JmoQpilVjz0gWqCUlJUz0Uo7ZDKsCL7kFrX6GIpdiQdQ4jFaZ1NMXNlTM0sl+zK9SeSTfSPsypzFzqS5aF5fTAxri2j8swLNjdZgeZCkNZgswLMMETIHUIJAMspkwQHNqHjqpMDHWEIpPqlR3T4kqWrusQSMyVaH7G+sZKMYLN/zlGoXJWqHc5faJUuQGWNUGwX1Srnz+POJOq4zQgkTJcwK5MPm8PcCWRUykv3VllDY2JHn1gDj2iRnfKHLk+pEWYZ74s8/LBraJ1VSJw7RCChJJs76bw54DkFVdKzHupdTbOBaFWED+0BsFKb1htgcwpq5TFrkeRSYPl+TVHNPgnZ7jT4iOcd1OJAIUX0BPwiIVVKBFzHGPVixSTiFEHIr5QafolcFdkiviSylE328jGCuK2uIl5au7HCh3YR+ni+y5fJklSL3D+NgbEtBuJ4328rsUzHe5CDdKbe0RzPu9L9PPuF6VMyoyrGYBExTX1TLWR8QIK/TlZM2Z1SPn/MDP46xpzQP6l5WoNFFQYeqSXS8G4lhaKtLvkmtd/ZV4w1SmP02WBlYRLzfY+q0QdRUqpj2c+RmGywHPjyPrHMrEJJ9maMuyVjvD7fKLjHadKpLkAkGPPcQw+X+0RZhksipgSyzx77GSsXluGVYJAYFwefheD5WIS1NlmJchgk3vcltwYi5lEgaBvM/eNuzEvKtHdU4uCXuwPzh7wpAr5km6aLYr0AFwLjQndzz84ZUmNmQluyUpK790ix39fpEdJqlOnvHVvJtIuf0/LySo3JWoHwSWAbSJcn9pZJ0hDX4sFv/AGl5TqCx+sTFTQhKs0oTEHYixHmDHtuIUqClyhOnIRL1FKgk90ekTwy8OiecFPsh5fE8woKKglah7Kz7TcjzhRU16SqxF/y4ivxHCpSjdA+MLKjA5IVaWPU/eL4ZItXRPLmtWC8OYfKnqWlUwpUkApDPmvf0tB9XgipaFZCXF7Bjbrr5RNVcoSllSHSpJsQS4j0agXmlpKrkhJPpBzVNAwyMkqPGO0ISs94BnO42hsmEdbKAqpYAYZvqYdgRPlik0V45uS2dFUZTDH4m8fJghQwGmGB1mCZwgdWsagT/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46442" name="AutoShape 10" descr="data:image/jpeg;base64,/9j/4AAQSkZJRgABAQAAAQABAAD/2wCEAAkGBhQSERUUExQVFBQVGBgYGBcXGBcYFxgaFxUXFxYXGBcaHCYeGBwkGhUXHy8gIycpLCwsFx4xNTAqNSYrLCkBCQoKDgwOGg8PGikkHyQsKSwqLCwsKSwsLCwsLCwsLCwpLCksKSwpLCksLCwsLCksLCwpKSwpLCksKSwsLCksLP/AABEIALsBDgMBIgACEQEDEQH/xAAbAAADAQEBAQEAAAAAAAAAAAAEBQYDAgcBAP/EAD8QAAECBAQDBQcDAwMDBQEAAAECEQADBCEFEjFBBlFhEyJxgZEyQqGxwdHwB1LhFCNicoKSQ6LxFjNTc9IV/8QAGgEAAwEBAQEAAAAAAAAAAAAAAgMEAQAFBv/EACgRAAICAgICAgEDBQAAAAAAAAABAhEDIRIxE0EEUSIUYZEjMlJxgf/aAAwDAQACEQMRAD8AkhH0CPoj6I8c+jPmW8aZY5SLxo0YactHQTHQEdNGGnATHTR2Ex1KlFRZIJPSONMcsb01Cpeg89obUmBgXmEP+1/mYYoy6Zk2swI0jti3NE5VYapDE6HcRhkismICgxuDE/V0ZlqY6bHmIEKLsDaPykxrkjhWojQhjhspg49pZyJ6W76vIMPOL2RhzAIQLJAGY6W1bnExgcqWpCVLEx0Zg6UunvOXLX35bR6BhE5M2UlSSFWu3Ma+HnFmKOjzfkT2AIwAH2lKPhaOlcOp2Kh5w+TLjrs4dxRJzZKzsHUn/IfH+YCnUdnSH29bRbqkvCvEaZKApRYAAkn83gHChkctnmGK105KkhOUEAO4d2UR8gIPxbiqdVyhIypQLOUi7AXu+kcYjhi1L7RYySyAytXGwDb9I6p5CX7OUCyrFR9ojc29kdBCvJJOkV+OEo2+wbHKZPZylpLn2STYlhZ/zeEmSHmPVCSUy0F0o1PM6fBgIUlMTzdsqxqog+SOSmCSiOCmBsZQOURmpEFFMZKTG2ZQOpEZKRBJEcLTBAgpRGShBSkRktMaA0CERyY1UmM4YmKaGzR00fUpjoQgpOUJvGqUR9QmO0pjAqOQiPpYNzOgjOpqQhgzqOg5/wAQfguHpWQZmurglyz2SNhb0ijFgc9vokz/ACVj0uzOVRqUvKnvNqEByPEm3nfQw0lYROulCezSNSQ6jb+Yru3SEJTLSlIt7Othckm5PjH1Mze7czr6+FosWKC9Hmyz5J9s814lo0yMubMtSgN2ZzcjnpBGEcMIqJJXLBYd24ck6n4Ew0/UvBFTES5qQrIk5VNqH9kj4x+/TvFFSwJa8ykk5SWv0frG1oG9kXRdtTViUEzEy85BRmclj7OhYm228W06gqQk9vKSxGZJQp1J6FJHetyaLqswSWtYV2aDNDd8oGazAMfwx8xSWrKlLsWZ9gHL3OjCBnijLtBwyyg9M8vYbFxGQF4oq6hllBEthlJbrz9S5icE4BY6qHzjzWqk0ezCfKNnq3CuG5adDam5MGVGC9/PLJlzP3J36LToseMfOF6oFBTuId9nHoRiq0eNOT5OxUcYXLtOkqb/AOSWM6fNPtp9DGqOJaY/9ZA6KdJ9FAQfljlckHUP4wexegBfE0jSWTOVylpKv+6yR5mFdZKm1BBnNLlpumUC9xoqYr3vAWHWKEoAELcQJYwErGQSsj8Lp+1M2nV3UJOZ9gSb+OvwgTFamVKBlSO8rRUx/gnbzjHGK4pmLQnu37ygbqtCwJiKeT0j1MWK9v8AgyZ4+5I3yR8yQiyugfLHKkQTkjnJGnAikxwpEFlEcKlxtg0BqTGSkQWpEZKTGpmNAa0xkoQUtMYLTBoBoEWIyIglaYHUIJCmh0kR0lMdBMN8L4dXNue4j9x1PgPrCh7aS2LqenUpkpBJOwuYZ11DLo5Xa1PeUfYlA+0o6Aq2HNooFGTSSyQyf8jdSm16x5tjWMqq5wmEEIT3ZYOw3Uep+jQ7Fj5vZJn+Q4rRl2xmzCtZuSNAyQ2iEjYCKjB5ndCTe79Rf4+MT1OGLM7O7fG+14ocMFxqWtto27/KPR60jydvbLOhSFoBcOB6p5esN6elSEjfeEWF1iPZJHXfxaP2IYymjIV7QILB21Mc2ckUacOEyVMCwGIs/S4PxgDC8KkzAsIQLHvFIA71rhQ9qwAPXziOn8RVFUCMykSy7JTYN1MP+GUz5UvKJacrWUSXIuXI35ekCmmHxaRT1NWJaXSM2UAHnaz3iQ4o4mJQUpuTbQC76QwxrFAhBXMIDBnB16eMRNNKM1ZmK9nYchz8YRlycVQ/Djt2wbD5qpSu8SUqOp91R+h+BjnHsPt2qNfeHh70NKilCgw5eo5RxTKIHZq5d0ncbpPUfEecQ8vZelXQ0wTGinKtJ1APrF/h2LompdJvuI8mo5OR0jTUDk+o9T8YNkVykFwWiiGWiaeLker5o4VNiKpeNlpDKZXjGk3j0D3BDfNER4JFYZkK6/E03AOmsQ+J8azFuAco6QqVxASMibk6nl94XLKvQ2OHezWuqAZilH3iSB8oEAWssB5CDaCh7Q6HxP3ipw7CAkaR57k2z0XLihJhmBnVd/WNsUpWLgADQjqIqkyAIBr5A1Is9xzjuLWxcMuyTKY4MuLQcPSlXbW9iYymcMS3YFQJ6j10g+lY9ZYsjxTkmwfwhlS8KzV6skHnc+kW9BgsuUlkgdSdT4mC0oGzWjUmyefyP8SSl8FS2upR8GEB1vBAY5FkHkq49RFyUAAksBGLpUO6QR0v8o7g/sBZ5Hj1fQqlKKVhiPj1BgGYmPTuI8CE5BAsoXSfp4GPNp0opJBDEFiOUFF/ZQnyVgUwQOoQZMEDqENQEj0LDMARL70whRAe/sj7+cGmtVMOWSH/AMyLDqBv4m0fk4Sqaxmq8ALJ9N/ODKuqTTSVLZggE+J2Hq3rC1bdASftkJxrOykSAoqmKvNU+g1Sh+urC2nOEtPKsAw0a7t5nbxjaRLXOUpawVKWoqJbcn5ND6mwAgd70vf115co9OEeEaR5WSTnK2KqanJ6AX5tt+HaD5aSCAnTwfzvb1jcUhBYv83bR9j8vGN5cpj+fj/lo04Nw+SRcnXcc4Zq4flT1hczTXK/z2EK6eeQCGty+sMETzqe6Wbxjm0ckyglS5EoAJQHGh1hfjXEKZScxLAbRPYzxImSlhcnTcv0GpiXTKqKpYJBPIfUjSAbdaGRhb2Mp9YutmZlAiUk91P1PWHEqUAG+EDU2Cz5YdSgkDoN+caJMwKsUq8vtE0sM5bZXGcFpB0mQ/WOKmgzA6gcxqDsR4R9psVS+SYkoYhiLgnx1hkJqVDMCMvSESi0NTJ2bTFSSnRQ1PyUOhiWqOITJmZJoce6vmIr62aSuzMkgN/ir7FvSE+NYCJqTmDcju/5tHQav8jpp1oAGPy1CyvjA1TjSAPaiYqMMKFEEMRHApOcVrBD7JvLP6G8+uVMACSwJ823MUHD+C5mbQak3+POJWivd29SbcgOVrxbcH14bIS93FiPnCs8Go66GY5rt9lnheHBCbCG6EiB6Y2jbNEqSSObs2YQLUocNGwjGesJDkxsno2KdmVNiYlyzmN0epG0B8N4sudULz8rDkH0EKcSSorcjKk6A6+fLwjbhteWpHUERM5dJlixri37PQBE3iFYaRRLZ1TCSEiwAfXSKRMY1FOlRBUkKKdCQ7RZKNq0edCVPfQBiE9K0JQtKgFMSRsdWMYYZRhKyUqs2jaw6StrNHGQDSM427CU6VC6oqpZXkzDPy+kS/EWApmXbKr9w59eYilr6OSBnUyCPeJb4wNOUmYh0kKB0ILiBd3Y2Dro8mqpJSopUGINxAkyKTiyTlmJVzBB8tPhE6sQ1Drsv6zjWQnuoJml/cHd/wCRt6PCHEsRmVKu9ZANkD5nmR8IT4LMTOQ2VsrEttZg0OqeWrNlQjORuNB4mLPHHHs8znLJoPoadKRYO+p5wSuYpVi1txraMFYXPVqsJPJCfqbxnK4Zmm3bzvAZR8WeB86sLwNG5lXePiloSHUQANywgWr4KWBeZOJ6r0EJZvCwzMpRI5FRUfSCU0zPG0MZvF8lJZLr/wBKSR66QVSVNRVAiVKUlP7lcug+pgzBcFlymaWkq5rNh1KRt5w8E4q7qprj9ktkSx4q3+MbphVQkRwRLSc8+aCrooP68ugh5QCRKDIUgeYeCZ9NLl5RMyp3sHJ8z4fGJnGKwKWTKAQn49T+coNJroXKafbKSpQFgJC0gHUuCwHQXhJitKiUx2IsYRKqykd4uYArsVUE5VEsdAXJ8ekCpNOhkY2rO5mJAzABZJU34YYcLKXMXOLkodm6jf4xJ9sVWBTbmNIvcCQ0kS5Gh9qZz55fPcwr5EtUPx7do1lS3mzAPZTlST1Bcjrct5QQqhK9dOX3hnR4amWkDl84TY/xRLkd1HfmHRKb/njEQ6xHxbhUtEvMWCwbdQTpEbOkwzqTNnzM0wu2iRoPuYyqJENi60Eo2tiiVRErYb/SDcKqVypoUR7JuA+mh8bEwVh8j+6jxhljGDm6kDvDQc4d5W9MlnhSdo9Gw2oCkJ8IPaIXgbFO5kLhue3S/IvFqanQJ7yjoB8zyERy0HFWbLmhI8dBuY6lyW7y2KtgLhP89YyppV3JdW52HRP3g+XIG94llk3SGtUCrwdE26/hE5WUaqeel9iCDzDxZgbQv4ow/tKZSh7UvvDw94fXygljc0/s6GZxlT6Yyp6h/QHyIjVUJ+Ga3tJCdymx8oPr6rs5aln3QTFOOVx2TzhU6EiMRniacxtmbI1mf8vFFMiITj02cNUkgu4Fx/i3KKSlxUKQ57vN9oDHNW0MyQaSZzitAJyCg2uCD1EAUOHdikh3cvDH/wDoSyopzDMNRyjGcYNxV2CpNKiK43ozlSrUA384jVR6hjNKJkpSTuDHmCrW5RsB8HaGXA/CUyap3KEe8ocuQ6x6pQ4TKkoCUJDD8udSYEwdcvsk5LJ/boQdwr/J4ZInevRzDp5ObJYY+C0df0g5BI+f1Mfp0xMtBIF2tzJ28BH3PzYRKcU8Qy2MoCYpYNwk5fVRv6DeASt6CYDVV82dMIUlkvd1EkNqLWbwgmTQpykpYNz1JhVS1DpAAyj1/wDJg7+uADPFOkDsLk0+YElQSNb6m0NKfFZMpP8AblhSv3LuzchtEvOxNI3gNeLgxqyV0c4cux/XVgWoqWbn08GiZxDEWJAjidiRINoD7QMc1/GCjOxUsZ1IqO2WpIOUBI13LwFiM0uSCARpv5RhOQAp02O7E3HIxhMplKcAsnaCtWYk6oHp6ZY6ZjYcz4R67wvI/pqUCaQGv63aPPsBkJkL7ecory2lpv3lcwmG0+ZNqlPOJSjaWC3/ACP0ES/ImpPRV8fFJLYdjfGappMuQWToV6+nM/CEIIS7AlR1UbqPnD+TRgABIAHICOTSRLyXRfHGkJ5SVNZJgSsQp/Z+MP1yuUBzaAmOUgnH0LsJQ89NtHMVJpVq92FnCkgCqQ4fWxj01Kkj3R+eUMuyXLpkLTcJzTORMSOzY959CN+r8oqlzEygEJ9tWpOrc4IxDE0S0u19tjEDX4zknZpjlKt/28vKF5E5KkDjq7Z6HKUGDRuhUSVBjrMUqCh+1R+SvvDqmxVC7PlUdj9DvEThKIbVjqXMjV3BBuCCD4GxgOWY1z2h0J0ieUCW4YndjUTJB0ct4pLfKKuppxMQpCrpUCD5xF8SvJqkzU7sr0soekWNPUBaAoXBAPqIPG9tDcytKYgoeGezUoCYkjfmAOYhNxfImBcuUk5ZZKSVEtmNtTsByijxrDVoTMmU7dopJLm7EXNt3EfcIrDOkS1LT3iLgjRQsWfrBqFAc72zmmpSkXQE3fQOepMc1E0C5IHiWgKj4skzpypCSoLQVBlBgSk3b0MRf6kUa1zpZKjkysG0CnJPwb0hsVbpi3+xdTCCI8zxqTknrHV/WN6LjJUqSJJSZi0uyybAWyvuSPpCddSpZKllyd4PhQeN7PSJlaKaZnL5FFl2di1lD5Hy5QeviRvcWB/kw+sI+LaNa0gpV/bGouCSdyd4maOSQFADvMWs58BzMZGCq7MlLfRWYjxuClpYCSSzvcfaJifUSgoqvmJckkX+H48DYfw9PmKKRLUFFj3rBPjDHEeBpiUjVROqg5A6BKb+ZtDFxi6sG7V0DKxgbWjBdc+8fkcIVAuAydios/kYGqMCnJ2jXXtmrfQQqtHSMF1Q5wBNpJ26YyTJUbAKfkxgqRqGf9QGjCfUCOqPApyzlCVEnQAP8IOqOF1Sg89QlAbFirwYaHpr0gHUfYVJiYzXgujUpZyoGY7n3R4nfwEb0eDGabApl81e0r/8iKajw1MsAJDNATypDoYb7BMNwcJ7yu+vmfkBsIdU9I+0aU1K5hnKpmiVybKqUdIH/pQ0ZLphyhuKM8jHw0R5H0jDOaE/9IOUfk0o5Q1NL0McmnA3jjuRFCcZM/OLZVfCPT8MnonyxMDdeh3EReK4UkkqSQeYhLQ47NolHKc0s+ZHQjcdRDYPYnNDkrRXY9eY12HWJ+vw8LDP6xlUcYSp1yWPQuP4gcYrLP8A1BDKsnWhNMpZtOe4cyP2nTyO0MMP4gzWe41SrX+fKN11aFe+PX+IU1uGIXcEPsQQ8dSfZt/RZ4bxMpNnzJ5F3HgYpKPH5cywOU7BVn8OceQy61cq0wZk/vGo8RvDeRU5kgpVmTqGOn2hM8NBJplzxNJzSc2hQoeirfNo44Qxd5apL99D5X3B0+NoU4bjCpiFSpvedJCVbu3dB53AhGMVVKXnQO+LNz6GExjJDNOLiz1KTXukZxlVuBcQg4i4lppaSFzwhQvlF1noALx5/V11bVFs6kpOyA3xgjDv09u61B9Tq/qYsjFV+TI2nej6riXt6lBkysiicqphDTFBtTsC29zBePYMpbEl1cyS8NMP4clSVBQLq5ljBlSkEag+X2jXXoJKiGqMJCJeY3VYfGAhLhljtaFLEtNwkuptH2EAExuxsKLPhjEhPR2M0JK0bKAII2N4Z1mApB7RHcUC7pGihofDpEbWZpa0zZdlI1bccovsGxEVEpKwQXFxy+0JlvZrjxYRh1WJiH0WLKTqQobeG46QfJpM11WHKFtZh68wmSWSsdHC+ihv47R+Tj01NpshQP8AiXf10gb+wWm+hwvC5a75AFcxZXmRf1hdX4LIAZa5qlHRIUAT6C3jGkuunzQyJZljmq59BYeJhhRYWEXV3lHUn77wzk30Ka49snUcG9oO6Eykc7qV8faPXTpDak4XpKZBJSFHVS5lyfL6RvjPEcqmSSohxs8Rip9TiS7EypPPcjkkbfON5KPRqhLJ3pBOOcaAEyaRAGxKQA3iRoOmsT0jCitWeae0X/2jwEWtHwbIlJAv6tG68CQgOm3jeEyk2VY3jjpE5Iw7SDpVBDIyW1tHwQI7lfRlKpwI/f1IzpQOesaTbB4W0QeanxjDu0yoUYyqKrJqT4PHysqsgG5OgvCSprbsLqMURhfZPjg5DBWKqfQAdTGi8USE5iphv08TCBiblyer/GNpc1vznB+Ox7xxGwxWSr35Z8cv1jg09MvVEhX+1EKBJklXflhjuLQWnhqlWHS7dCPtCWpRFSgkfanhaiXrTyT4JAPwMJa3gCkN0yQPBSh9YOxDBKSTlK1LSCeYa3OB5ZzgoGVEpjlASq3Mg3L9YbHk1dgLGmTlVwNJTolY8Fq+8LZvDMse/NH+77iK6bg8t2TPWfVtHO8flcKqPszc3+7+I7lNdnPFEiV8O8p0zzY/SOsOwdcuYMs2xLEFIPwcRUTuF5wOv56R+peH54OZIBKbsWv8o7ySqmD44oOHBk4XTVof/wCpST8JkAYhwtWS0qmSpsmaoByO8FEDlmSQ/R4oMPx3Mrs5ickzToTy5g9DB5VGKX7AOL+zyaXx5WI91J/2oP0Ebj9Tan3pY/4/Ywxm4BLc+J+cCzOHk84d5Ie0c8MvTMVfqbMa8oeihC6s4uqajuoTlfdm/mGBwFPMxrLo0o0tG84LpA+Gb7YHSUfZpuXVqTzO8dKEbLgdZhV27KElFUUU2Vfo0Z4LXmknhz/amHyBP3hhPkuICqaULSUneEp12OnG0elyJwIBTd99oLB5xBcF8RlBNPOLEaE7jnFRiPEMmSkqUoEjZ/mdo66I3F2OJk8AEksBudIkOIOOgCZch1L/AC/QRP4lxBPqyySUS+ehP+kfUxphWFoSbgtqW1IGpJ2HMmNbbGwwqP5SPmGYOZ6+0qF91Nyo+ync5RuesM5OOolWTZI08IluK8fRNPYU5yI95eymvl55R6v1ieVVMAFLvoA7lxYg8jbTqOcE8DlFBRzxUmmemni9J3jOZxQ4LlhHmn9Q2ii/KKCVQoEpImKUqbMKcoSWCAC5J5naFvDXbKU16RVcJ8XS6kKlklwVEJJ74D6of20tfJqNofpYpCkkKSod1Sbg7eXhtA+F8KUiUp/tS8+uZmUDq4ULi/KC6xKKcuW7Nau/t3jYKfmdH3s8G3GXRCnKMqB6gd0wHhQAmOdEgn0hjUIGQkFxe/XkYToV7R2sPW/0hPF3RZBqUQzEKzOX0fR9hAZDA6c+jfjxyJv3jV+er/SLEhijxVI518eX5+aR8KXj6lwfwG2/pHSl+t/Xb5iCBaBlkeennDDAgpJWTuRb4wumTcx0fTp0EOaBICA9jv6wrK9C5dULuLlZkpSdiCd2ez25RzUUCkqlqGUyylBJF3FhdO1xrA2P1kpOfMoeAvEnN4rmJT2cslj3Uh3Or6cnOnWOw3XRvCo23SLyuEuYr+0wa4JskksSbX2+EATFLSsjukt7i0kG/I2fwYxETcUmGYAtRKRZuTa6WfWHFN2RYsUm1vK8P/2B1pdFdLp1sFJdTM4Zj4MYYUVegLCJiCDubAjxDxL4fSKzZkrUEi7En4Qcqgzd9Kr639o8yDoY2l7QuS5IbcQYIJqc8plKTcMe8Ryb5QNRTypAzhlDuqBtcWJhJNq1aPcbv+coYYbiZmkhRdQGp3EJnBdxBUGlTE01Nz4n5xguNpvtHxPzgdcJQ4HWYHmQRMMDTRBGA0wxgoxtMMDLMGgWW8DzpW8FhMdJQN4mKRJXYSZrKS4WnQiM6XCC4MxRmEaA+yPKKNI9I+iUH+sbyfQNLsyo8NKr5SR5AepsITcQ8T93sJZSE6LUndvdTub7+fKM+KcYKFqQiYojKAo2CUcwkD3jubmJ+koVFaEJQD2igAki/UkbBr3LekPhjXbJMmRyZRYD+npqkibNJlIULJ94/wCXQcv5h9hH6T0aZwWsrmJTpLURkzWvZrdIsaLCWlgZmIAFtA20LJVWqWtaJllAuDspLaiGY5y5b6J8sYuLrsfp4fpSnL2MrLyyJ+0QHGXBaaRX9VJfsnHaIJJyXYKSf2uWI2tFZIxsAsTG2Jz0z5EyWq4WhST5pMVS4yjRHinkxTUjzin4uKSA9oeDExPlqQq4Wkg+YjymRXZQ0wENvqPWKTh6dMnumQQbe0XypPjuegjzp4OO0fQRyRyLY44O4sUwlzRmBORzYTQLZc2gmDYnV26w4xeemSy3JkKOUq3QT7qxqDeE839LqmXJJlrQr3uzGYORyJs8E8J4umcFSpodZGSZLVYzAmzh9Vp23u1wzOko9ohx5HB2v+hMqqDAggg6KF3+0by5gJL5bdPC8SGL0c2hqwiU65KwFJGygSQ45EMxHSC6nHkI/tu6m7zfECOpno48kciso1VgNkhxz+zQR2gsVJPKza+G+8TdBiqSAxYDZ4oKKsQsPY83Gvh6wUUbkaS0jo/4h3826HlBFRNMtDs9mEIqypIUezJBHIt0EFYViRmgy5wAVsoGx8RCcsWxbhq0S/EqFKUzvmvlAZvAtp0hTQyEoKySykJ7u/eVofp5RWcSYKpSTkstO3MDaJegq0BbTEOFBlj3r7h/eGo8OsMwyuInJtH2VIBFy3M6+YgyRVJRZKiptzrG/wD6cmBlS1JXLNwsEC3UG4NtIXTJqcxCO8BbM2p3tyhtGqS9DmkxQKHtMU7QzRjQRlOpGodwbN5RLCcFljYj8tBRqEAMBmOkca9j+ulu81BBQdeaTyUNn56Qw4YoFKV2mwtcWc/xE3hmImWdHSbKTzBNxFZgWMhS1S02Cbo6g8xzDsY5IVlk0tCvGqLsppAuDceB+0LZiooeLJKu4siwcHzibWqJpxqRuOTlEwmrgVaoJmGBpkcgmDTBGCo3WIHmGCQDLfPeOxHDh4zmTmicpCFVAAjObVjsphSrvoAf/EKSSktud+loXzZ0M5iUTpBlpAStUskEWExYuUn/ACsPImDjHYnLJpAPBvByapPbTyrsyTlGilNYqJ2D7DlFVUYFS05SuVKSlbtndRUzF7kmFmA4u1NLGhCQCOosr4vA+NY0SnwL/T6xa1caR5sL5pss6LFAQA8K+OUFVOZ0r/3JQzDqBqD0iGRxXkOtof0XEqZiCCXcM3N7ARIm4lzxxe0TWE/qDImp/u5pSt7FQ8iPrBtXxiCgy5CirMGzkEBINiz3JaKvhH9JqSnlJM5AnTjdRXdIJ2SnRhzgrir9PZMyUVU6ESpqbhhlSrmFADluI9CcXVxIMWWHNKZ5dWYSkytXUbJSBcqNkgeJj0Xg3gdNPLSVq7zOUpbKD9YUSOEZclcuaueVTEXEsABDkEZubiKiixkaPHmSyV+LdnqTTn+UNDetqlSkvqn5R5PV4cqbikxUogHMhTAscx1b83j1Q4glSWLGJTA8CFPOnzvaVMmZZebYHvE+CRvBRlb0yWuMdoTcfzOykoIFwuelJF2SZjlXR1Ex5kz3zR6jVzpdTNnJQrMCkywToSk3UOhv5AR5viWEKlzMvMsD15HYH5xXikugHJ8UjIVJ9L66+P5vBlJji03f4wumIKdY0m0hKu64Sbi20PaibGeRPRRyeInGW45ufz0hjSV7kDUgtbn0aJrDqIpLqa2xdj6RQ4dKTLRmykk2TdhbU8200ieSV6PQhOXG2VVPVCehsw7RHxA8Yg+Iabs5pJzXLg7esPZVWQsLBuNW1YfOGuIUonS84GZCtQziJ3/SlfoGfVolsGx4yz2bhSFsVAghiR7XQga84Eq6FUtaglmc/wDmPtfhokqBNpZLZ7nL/q3bqIs8MTIqZAQlcszkpbukHM2h/LxSnyWidSSe+zzmZPUDygimqWvu3oYP4hwNSVEgaaiECFGDq0c5NOhtTVh0h9JnzEmUqUzhWUtlzXZu8qxHTaI5KmL/AFii4cx0JmoQpilVjz0gWqCUlJUz0Uo7ZDKsCL7kFrX6GIpdiQdQ4jFaZ1NMXNlTM0sl+zK9SeSTfSPsypzFzqS5aF5fTAxri2j8swLNjdZgeZCkNZgswLMMETIHUIJAMspkwQHNqHjqpMDHWEIpPqlR3T4kqWrusQSMyVaH7G+sZKMYLN/zlGoXJWqHc5faJUuQGWNUGwX1Srnz+POJOq4zQgkTJcwK5MPm8PcCWRUykv3VllDY2JHn1gDj2iRnfKHLk+pEWYZ74s8/LBraJ1VSJw7RCChJJs76bw54DkFVdKzHupdTbOBaFWED+0BsFKb1htgcwpq5TFrkeRSYPl+TVHNPgnZ7jT4iOcd1OJAIUX0BPwiIVVKBFzHGPVixSTiFEHIr5QafolcFdkiviSylE328jGCuK2uIl5au7HCh3YR+ni+y5fJklSL3D+NgbEtBuJ4328rsUzHe5CDdKbe0RzPu9L9PPuF6VMyoyrGYBExTX1TLWR8QIK/TlZM2Z1SPn/MDP46xpzQP6l5WoNFFQYeqSXS8G4lhaKtLvkmtd/ZV4w1SmP02WBlYRLzfY+q0QdRUqpj2c+RmGywHPjyPrHMrEJJ9maMuyVjvD7fKLjHadKpLkAkGPPcQw+X+0RZhksipgSyzx77GSsXluGVYJAYFwefheD5WIS1NlmJchgk3vcltwYi5lEgaBvM/eNuzEvKtHdU4uCXuwPzh7wpAr5km6aLYr0AFwLjQndzz84ZUmNmQluyUpK790ix39fpEdJqlOnvHVvJtIuf0/LySo3JWoHwSWAbSJcn9pZJ0hDX4sFv/AGl5TqCx+sTFTQhKs0oTEHYixHmDHtuIUqClyhOnIRL1FKgk90ekTwy8OiecFPsh5fE8woKKglah7Kz7TcjzhRU16SqxF/y4ivxHCpSjdA+MLKjA5IVaWPU/eL4ZItXRPLmtWC8OYfKnqWlUwpUkApDPmvf0tB9XgipaFZCXF7Bjbrr5RNVcoSllSHSpJsQS4j0agXmlpKrkhJPpBzVNAwyMkqPGO0ISs94BnO42hsmEdbKAqpYAYZvqYdgRPlik0V45uS2dFUZTDH4m8fJghQwGmGB1mCZwgdWsagT/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46444" name="AutoShape 12" descr="data:image/jpeg;base64,/9j/4AAQSkZJRgABAQAAAQABAAD/2wCEAAkGBhQSERUUExQVFBQVGBgYGBcXGBcYFxgaFxUXFxYXGBcaHCYeGBwkGhUXHy8gIycpLCwsFx4xNTAqNSYrLCkBCQoKDgwOGg8PGikkHyQsKSwqLCwsKSwsLCwsLCwsLCwpLCksKSwpLCksLCwsLCksLCwpKSwpLCksKSwsLCksLP/AABEIALsBDgMBIgACEQEDEQH/xAAbAAADAQEBAQEAAAAAAAAAAAAEBQYDAgcBAP/EAD8QAAECBAQDBQcDAwMDBQEAAAECEQADBCEFEjFBBlFhEyJxgZEyQqGxwdHwB1LhFCNicoKSQ6LxFjNTc9IV/8QAGgEAAwEBAQEAAAAAAAAAAAAAAgMEAQAFBv/EACgRAAICAgICAgEDBQAAAAAAAAABAhEDIRIxE0EEUSIUYZEjMlJxgf/aAAwDAQACEQMRAD8AkhH0CPoj6I8c+jPmW8aZY5SLxo0YactHQTHQEdNGGnATHTR2Ex1KlFRZIJPSONMcsb01Cpeg89obUmBgXmEP+1/mYYoy6Zk2swI0jti3NE5VYapDE6HcRhkismICgxuDE/V0ZlqY6bHmIEKLsDaPykxrkjhWojQhjhspg49pZyJ6W76vIMPOL2RhzAIQLJAGY6W1bnExgcqWpCVLEx0Zg6UunvOXLX35bR6BhE5M2UlSSFWu3Ma+HnFmKOjzfkT2AIwAH2lKPhaOlcOp2Kh5w+TLjrs4dxRJzZKzsHUn/IfH+YCnUdnSH29bRbqkvCvEaZKApRYAAkn83gHChkctnmGK105KkhOUEAO4d2UR8gIPxbiqdVyhIypQLOUi7AXu+kcYjhi1L7RYySyAytXGwDb9I6p5CX7OUCyrFR9ojc29kdBCvJJOkV+OEo2+wbHKZPZylpLn2STYlhZ/zeEmSHmPVCSUy0F0o1PM6fBgIUlMTzdsqxqog+SOSmCSiOCmBsZQOURmpEFFMZKTG2ZQOpEZKRBJEcLTBAgpRGShBSkRktMaA0CERyY1UmM4YmKaGzR00fUpjoQgpOUJvGqUR9QmO0pjAqOQiPpYNzOgjOpqQhgzqOg5/wAQfguHpWQZmurglyz2SNhb0ijFgc9vokz/ACVj0uzOVRqUvKnvNqEByPEm3nfQw0lYROulCezSNSQ6jb+Yru3SEJTLSlIt7Othckm5PjH1Mze7czr6+FosWKC9Hmyz5J9s814lo0yMubMtSgN2ZzcjnpBGEcMIqJJXLBYd24ck6n4Ew0/UvBFTES5qQrIk5VNqH9kj4x+/TvFFSwJa8ykk5SWv0frG1oG9kXRdtTViUEzEy85BRmclj7OhYm228W06gqQk9vKSxGZJQp1J6FJHetyaLqswSWtYV2aDNDd8oGazAMfwx8xSWrKlLsWZ9gHL3OjCBnijLtBwyyg9M8vYbFxGQF4oq6hllBEthlJbrz9S5icE4BY6qHzjzWqk0ezCfKNnq3CuG5adDam5MGVGC9/PLJlzP3J36LToseMfOF6oFBTuId9nHoRiq0eNOT5OxUcYXLtOkqb/AOSWM6fNPtp9DGqOJaY/9ZA6KdJ9FAQfljlckHUP4wexegBfE0jSWTOVylpKv+6yR5mFdZKm1BBnNLlpumUC9xoqYr3vAWHWKEoAELcQJYwErGQSsj8Lp+1M2nV3UJOZ9gSb+OvwgTFamVKBlSO8rRUx/gnbzjHGK4pmLQnu37ygbqtCwJiKeT0j1MWK9v8AgyZ4+5I3yR8yQiyugfLHKkQTkjnJGnAikxwpEFlEcKlxtg0BqTGSkQWpEZKTGpmNAa0xkoQUtMYLTBoBoEWIyIglaYHUIJCmh0kR0lMdBMN8L4dXNue4j9x1PgPrCh7aS2LqenUpkpBJOwuYZ11DLo5Xa1PeUfYlA+0o6Aq2HNooFGTSSyQyf8jdSm16x5tjWMqq5wmEEIT3ZYOw3Uep+jQ7Fj5vZJn+Q4rRl2xmzCtZuSNAyQ2iEjYCKjB5ndCTe79Rf4+MT1OGLM7O7fG+14ocMFxqWtto27/KPR60jydvbLOhSFoBcOB6p5esN6elSEjfeEWF1iPZJHXfxaP2IYymjIV7QILB21Mc2ckUacOEyVMCwGIs/S4PxgDC8KkzAsIQLHvFIA71rhQ9qwAPXziOn8RVFUCMykSy7JTYN1MP+GUz5UvKJacrWUSXIuXI35ekCmmHxaRT1NWJaXSM2UAHnaz3iQ4o4mJQUpuTbQC76QwxrFAhBXMIDBnB16eMRNNKM1ZmK9nYchz8YRlycVQ/Djt2wbD5qpSu8SUqOp91R+h+BjnHsPt2qNfeHh70NKilCgw5eo5RxTKIHZq5d0ncbpPUfEecQ8vZelXQ0wTGinKtJ1APrF/h2LompdJvuI8mo5OR0jTUDk+o9T8YNkVykFwWiiGWiaeLker5o4VNiKpeNlpDKZXjGk3j0D3BDfNER4JFYZkK6/E03AOmsQ+J8azFuAco6QqVxASMibk6nl94XLKvQ2OHezWuqAZilH3iSB8oEAWssB5CDaCh7Q6HxP3ipw7CAkaR57k2z0XLihJhmBnVd/WNsUpWLgADQjqIqkyAIBr5A1Is9xzjuLWxcMuyTKY4MuLQcPSlXbW9iYymcMS3YFQJ6j10g+lY9ZYsjxTkmwfwhlS8KzV6skHnc+kW9BgsuUlkgdSdT4mC0oGzWjUmyefyP8SSl8FS2upR8GEB1vBAY5FkHkq49RFyUAAksBGLpUO6QR0v8o7g/sBZ5Hj1fQqlKKVhiPj1BgGYmPTuI8CE5BAsoXSfp4GPNp0opJBDEFiOUFF/ZQnyVgUwQOoQZMEDqENQEj0LDMARL70whRAe/sj7+cGmtVMOWSH/AMyLDqBv4m0fk4Sqaxmq8ALJ9N/ODKuqTTSVLZggE+J2Hq3rC1bdASftkJxrOykSAoqmKvNU+g1Sh+urC2nOEtPKsAw0a7t5nbxjaRLXOUpawVKWoqJbcn5ND6mwAgd70vf115co9OEeEaR5WSTnK2KqanJ6AX5tt+HaD5aSCAnTwfzvb1jcUhBYv83bR9j8vGN5cpj+fj/lo04Nw+SRcnXcc4Zq4flT1hczTXK/z2EK6eeQCGty+sMETzqe6Wbxjm0ckyglS5EoAJQHGh1hfjXEKZScxLAbRPYzxImSlhcnTcv0GpiXTKqKpYJBPIfUjSAbdaGRhb2Mp9YutmZlAiUk91P1PWHEqUAG+EDU2Cz5YdSgkDoN+caJMwKsUq8vtE0sM5bZXGcFpB0mQ/WOKmgzA6gcxqDsR4R9psVS+SYkoYhiLgnx1hkJqVDMCMvSESi0NTJ2bTFSSnRQ1PyUOhiWqOITJmZJoce6vmIr62aSuzMkgN/ir7FvSE+NYCJqTmDcju/5tHQav8jpp1oAGPy1CyvjA1TjSAPaiYqMMKFEEMRHApOcVrBD7JvLP6G8+uVMACSwJ823MUHD+C5mbQak3+POJWivd29SbcgOVrxbcH14bIS93FiPnCs8Go66GY5rt9lnheHBCbCG6EiB6Y2jbNEqSSObs2YQLUocNGwjGesJDkxsno2KdmVNiYlyzmN0epG0B8N4sudULz8rDkH0EKcSSorcjKk6A6+fLwjbhteWpHUERM5dJlixri37PQBE3iFYaRRLZ1TCSEiwAfXSKRMY1FOlRBUkKKdCQ7RZKNq0edCVPfQBiE9K0JQtKgFMSRsdWMYYZRhKyUqs2jaw6StrNHGQDSM427CU6VC6oqpZXkzDPy+kS/EWApmXbKr9w59eYilr6OSBnUyCPeJb4wNOUmYh0kKB0ILiBd3Y2Dro8mqpJSopUGINxAkyKTiyTlmJVzBB8tPhE6sQ1Drsv6zjWQnuoJml/cHd/wCRt6PCHEsRmVKu9ZANkD5nmR8IT4LMTOQ2VsrEttZg0OqeWrNlQjORuNB4mLPHHHs8znLJoPoadKRYO+p5wSuYpVi1txraMFYXPVqsJPJCfqbxnK4Zmm3bzvAZR8WeB86sLwNG5lXePiloSHUQANywgWr4KWBeZOJ6r0EJZvCwzMpRI5FRUfSCU0zPG0MZvF8lJZLr/wBKSR66QVSVNRVAiVKUlP7lcug+pgzBcFlymaWkq5rNh1KRt5w8E4q7qprj9ktkSx4q3+MbphVQkRwRLSc8+aCrooP68ugh5QCRKDIUgeYeCZ9NLl5RMyp3sHJ8z4fGJnGKwKWTKAQn49T+coNJroXKafbKSpQFgJC0gHUuCwHQXhJitKiUx2IsYRKqykd4uYArsVUE5VEsdAXJ8ekCpNOhkY2rO5mJAzABZJU34YYcLKXMXOLkodm6jf4xJ9sVWBTbmNIvcCQ0kS5Gh9qZz55fPcwr5EtUPx7do1lS3mzAPZTlST1Bcjrct5QQqhK9dOX3hnR4amWkDl84TY/xRLkd1HfmHRKb/njEQ6xHxbhUtEvMWCwbdQTpEbOkwzqTNnzM0wu2iRoPuYyqJENi60Eo2tiiVRErYb/SDcKqVypoUR7JuA+mh8bEwVh8j+6jxhljGDm6kDvDQc4d5W9MlnhSdo9Gw2oCkJ8IPaIXgbFO5kLhue3S/IvFqanQJ7yjoB8zyERy0HFWbLmhI8dBuY6lyW7y2KtgLhP89YyppV3JdW52HRP3g+XIG94llk3SGtUCrwdE26/hE5WUaqeel9iCDzDxZgbQv4ow/tKZSh7UvvDw94fXygljc0/s6GZxlT6Yyp6h/QHyIjVUJ+Ga3tJCdymx8oPr6rs5aln3QTFOOVx2TzhU6EiMRniacxtmbI1mf8vFFMiITj02cNUkgu4Fx/i3KKSlxUKQ57vN9oDHNW0MyQaSZzitAJyCg2uCD1EAUOHdikh3cvDH/wDoSyopzDMNRyjGcYNxV2CpNKiK43ozlSrUA384jVR6hjNKJkpSTuDHmCrW5RsB8HaGXA/CUyap3KEe8ocuQ6x6pQ4TKkoCUJDD8udSYEwdcvsk5LJ/boQdwr/J4ZInevRzDp5ObJYY+C0df0g5BI+f1Mfp0xMtBIF2tzJ28BH3PzYRKcU8Qy2MoCYpYNwk5fVRv6DeASt6CYDVV82dMIUlkvd1EkNqLWbwgmTQpykpYNz1JhVS1DpAAyj1/wDJg7+uADPFOkDsLk0+YElQSNb6m0NKfFZMpP8AblhSv3LuzchtEvOxNI3gNeLgxqyV0c4cux/XVgWoqWbn08GiZxDEWJAjidiRINoD7QMc1/GCjOxUsZ1IqO2WpIOUBI13LwFiM0uSCARpv5RhOQAp02O7E3HIxhMplKcAsnaCtWYk6oHp6ZY6ZjYcz4R67wvI/pqUCaQGv63aPPsBkJkL7ecory2lpv3lcwmG0+ZNqlPOJSjaWC3/ACP0ES/ImpPRV8fFJLYdjfGappMuQWToV6+nM/CEIIS7AlR1UbqPnD+TRgABIAHICOTSRLyXRfHGkJ5SVNZJgSsQp/Z+MP1yuUBzaAmOUgnH0LsJQ89NtHMVJpVq92FnCkgCqQ4fWxj01Kkj3R+eUMuyXLpkLTcJzTORMSOzY959CN+r8oqlzEygEJ9tWpOrc4IxDE0S0u19tjEDX4zknZpjlKt/28vKF5E5KkDjq7Z6HKUGDRuhUSVBjrMUqCh+1R+SvvDqmxVC7PlUdj9DvEThKIbVjqXMjV3BBuCCD4GxgOWY1z2h0J0ieUCW4YndjUTJB0ct4pLfKKuppxMQpCrpUCD5xF8SvJqkzU7sr0soekWNPUBaAoXBAPqIPG9tDcytKYgoeGezUoCYkjfmAOYhNxfImBcuUk5ZZKSVEtmNtTsByijxrDVoTMmU7dopJLm7EXNt3EfcIrDOkS1LT3iLgjRQsWfrBqFAc72zmmpSkXQE3fQOepMc1E0C5IHiWgKj4skzpypCSoLQVBlBgSk3b0MRf6kUa1zpZKjkysG0CnJPwb0hsVbpi3+xdTCCI8zxqTknrHV/WN6LjJUqSJJSZi0uyybAWyvuSPpCddSpZKllyd4PhQeN7PSJlaKaZnL5FFl2di1lD5Hy5QeviRvcWB/kw+sI+LaNa0gpV/bGouCSdyd4maOSQFADvMWs58BzMZGCq7MlLfRWYjxuClpYCSSzvcfaJifUSgoqvmJckkX+H48DYfw9PmKKRLUFFj3rBPjDHEeBpiUjVROqg5A6BKb+ZtDFxi6sG7V0DKxgbWjBdc+8fkcIVAuAydios/kYGqMCnJ2jXXtmrfQQqtHSMF1Q5wBNpJ26YyTJUbAKfkxgqRqGf9QGjCfUCOqPApyzlCVEnQAP8IOqOF1Sg89QlAbFirwYaHpr0gHUfYVJiYzXgujUpZyoGY7n3R4nfwEb0eDGabApl81e0r/8iKajw1MsAJDNATypDoYb7BMNwcJ7yu+vmfkBsIdU9I+0aU1K5hnKpmiVybKqUdIH/pQ0ZLphyhuKM8jHw0R5H0jDOaE/9IOUfk0o5Q1NL0McmnA3jjuRFCcZM/OLZVfCPT8MnonyxMDdeh3EReK4UkkqSQeYhLQ47NolHKc0s+ZHQjcdRDYPYnNDkrRXY9eY12HWJ+vw8LDP6xlUcYSp1yWPQuP4gcYrLP8A1BDKsnWhNMpZtOe4cyP2nTyO0MMP4gzWe41SrX+fKN11aFe+PX+IU1uGIXcEPsQQ8dSfZt/RZ4bxMpNnzJ5F3HgYpKPH5cywOU7BVn8OceQy61cq0wZk/vGo8RvDeRU5kgpVmTqGOn2hM8NBJplzxNJzSc2hQoeirfNo44Qxd5apL99D5X3B0+NoU4bjCpiFSpvedJCVbu3dB53AhGMVVKXnQO+LNz6GExjJDNOLiz1KTXukZxlVuBcQg4i4lppaSFzwhQvlF1noALx5/V11bVFs6kpOyA3xgjDv09u61B9Tq/qYsjFV+TI2nej6riXt6lBkysiicqphDTFBtTsC29zBePYMpbEl1cyS8NMP4clSVBQLq5ljBlSkEag+X2jXXoJKiGqMJCJeY3VYfGAhLhljtaFLEtNwkuptH2EAExuxsKLPhjEhPR2M0JK0bKAII2N4Z1mApB7RHcUC7pGihofDpEbWZpa0zZdlI1bccovsGxEVEpKwQXFxy+0JlvZrjxYRh1WJiH0WLKTqQobeG46QfJpM11WHKFtZh68wmSWSsdHC+ihv47R+Tj01NpshQP8AiXf10gb+wWm+hwvC5a75AFcxZXmRf1hdX4LIAZa5qlHRIUAT6C3jGkuunzQyJZljmq59BYeJhhRYWEXV3lHUn77wzk30Ka49snUcG9oO6Eykc7qV8faPXTpDak4XpKZBJSFHVS5lyfL6RvjPEcqmSSohxs8Rip9TiS7EypPPcjkkbfON5KPRqhLJ3pBOOcaAEyaRAGxKQA3iRoOmsT0jCitWeae0X/2jwEWtHwbIlJAv6tG68CQgOm3jeEyk2VY3jjpE5Iw7SDpVBDIyW1tHwQI7lfRlKpwI/f1IzpQOesaTbB4W0QeanxjDu0yoUYyqKrJqT4PHysqsgG5OgvCSprbsLqMURhfZPjg5DBWKqfQAdTGi8USE5iphv08TCBiblyer/GNpc1vznB+Ox7xxGwxWSr35Z8cv1jg09MvVEhX+1EKBJklXflhjuLQWnhqlWHS7dCPtCWpRFSgkfanhaiXrTyT4JAPwMJa3gCkN0yQPBSh9YOxDBKSTlK1LSCeYa3OB5ZzgoGVEpjlASq3Mg3L9YbHk1dgLGmTlVwNJTolY8Fq+8LZvDMse/NH+77iK6bg8t2TPWfVtHO8flcKqPszc3+7+I7lNdnPFEiV8O8p0zzY/SOsOwdcuYMs2xLEFIPwcRUTuF5wOv56R+peH54OZIBKbsWv8o7ySqmD44oOHBk4XTVof/wCpST8JkAYhwtWS0qmSpsmaoByO8FEDlmSQ/R4oMPx3Mrs5ickzToTy5g9DB5VGKX7AOL+zyaXx5WI91J/2oP0Ebj9Tan3pY/4/Ywxm4BLc+J+cCzOHk84d5Ie0c8MvTMVfqbMa8oeihC6s4uqajuoTlfdm/mGBwFPMxrLo0o0tG84LpA+Gb7YHSUfZpuXVqTzO8dKEbLgdZhV27KElFUUU2Vfo0Z4LXmknhz/amHyBP3hhPkuICqaULSUneEp12OnG0elyJwIBTd99oLB5xBcF8RlBNPOLEaE7jnFRiPEMmSkqUoEjZ/mdo66I3F2OJk8AEksBudIkOIOOgCZch1L/AC/QRP4lxBPqyySUS+ehP+kfUxphWFoSbgtqW1IGpJ2HMmNbbGwwqP5SPmGYOZ6+0qF91Nyo+ync5RuesM5OOolWTZI08IluK8fRNPYU5yI95eymvl55R6v1ieVVMAFLvoA7lxYg8jbTqOcE8DlFBRzxUmmemni9J3jOZxQ4LlhHmn9Q2ii/KKCVQoEpImKUqbMKcoSWCAC5J5naFvDXbKU16RVcJ8XS6kKlklwVEJJ74D6of20tfJqNofpYpCkkKSod1Sbg7eXhtA+F8KUiUp/tS8+uZmUDq4ULi/KC6xKKcuW7Nau/t3jYKfmdH3s8G3GXRCnKMqB6gd0wHhQAmOdEgn0hjUIGQkFxe/XkYToV7R2sPW/0hPF3RZBqUQzEKzOX0fR9hAZDA6c+jfjxyJv3jV+er/SLEhijxVI518eX5+aR8KXj6lwfwG2/pHSl+t/Xb5iCBaBlkeennDDAgpJWTuRb4wumTcx0fTp0EOaBICA9jv6wrK9C5dULuLlZkpSdiCd2ez25RzUUCkqlqGUyylBJF3FhdO1xrA2P1kpOfMoeAvEnN4rmJT2cslj3Uh3Or6cnOnWOw3XRvCo23SLyuEuYr+0wa4JskksSbX2+EATFLSsjukt7i0kG/I2fwYxETcUmGYAtRKRZuTa6WfWHFN2RYsUm1vK8P/2B1pdFdLp1sFJdTM4Zj4MYYUVegLCJiCDubAjxDxL4fSKzZkrUEi7En4Qcqgzd9Kr639o8yDoY2l7QuS5IbcQYIJqc8plKTcMe8Ryb5QNRTypAzhlDuqBtcWJhJNq1aPcbv+coYYbiZmkhRdQGp3EJnBdxBUGlTE01Nz4n5xguNpvtHxPzgdcJQ4HWYHmQRMMDTRBGA0wxgoxtMMDLMGgWW8DzpW8FhMdJQN4mKRJXYSZrKS4WnQiM6XCC4MxRmEaA+yPKKNI9I+iUH+sbyfQNLsyo8NKr5SR5AepsITcQ8T93sJZSE6LUndvdTub7+fKM+KcYKFqQiYojKAo2CUcwkD3jubmJ+koVFaEJQD2igAki/UkbBr3LekPhjXbJMmRyZRYD+npqkibNJlIULJ94/wCXQcv5h9hH6T0aZwWsrmJTpLURkzWvZrdIsaLCWlgZmIAFtA20LJVWqWtaJllAuDspLaiGY5y5b6J8sYuLrsfp4fpSnL2MrLyyJ+0QHGXBaaRX9VJfsnHaIJJyXYKSf2uWI2tFZIxsAsTG2Jz0z5EyWq4WhST5pMVS4yjRHinkxTUjzin4uKSA9oeDExPlqQq4Wkg+YjymRXZQ0wENvqPWKTh6dMnumQQbe0XypPjuegjzp4OO0fQRyRyLY44O4sUwlzRmBORzYTQLZc2gmDYnV26w4xeemSy3JkKOUq3QT7qxqDeE839LqmXJJlrQr3uzGYORyJs8E8J4umcFSpodZGSZLVYzAmzh9Vp23u1wzOko9ohx5HB2v+hMqqDAggg6KF3+0by5gJL5bdPC8SGL0c2hqwiU65KwFJGygSQ45EMxHSC6nHkI/tu6m7zfECOpno48kciso1VgNkhxz+zQR2gsVJPKza+G+8TdBiqSAxYDZ4oKKsQsPY83Gvh6wUUbkaS0jo/4h3826HlBFRNMtDs9mEIqypIUezJBHIt0EFYViRmgy5wAVsoGx8RCcsWxbhq0S/EqFKUzvmvlAZvAtp0hTQyEoKySykJ7u/eVofp5RWcSYKpSTkstO3MDaJegq0BbTEOFBlj3r7h/eGo8OsMwyuInJtH2VIBFy3M6+YgyRVJRZKiptzrG/wD6cmBlS1JXLNwsEC3UG4NtIXTJqcxCO8BbM2p3tyhtGqS9DmkxQKHtMU7QzRjQRlOpGodwbN5RLCcFljYj8tBRqEAMBmOkca9j+ulu81BBQdeaTyUNn56Qw4YoFKV2mwtcWc/xE3hmImWdHSbKTzBNxFZgWMhS1S02Cbo6g8xzDsY5IVlk0tCvGqLsppAuDceB+0LZiooeLJKu4siwcHzibWqJpxqRuOTlEwmrgVaoJmGBpkcgmDTBGCo3WIHmGCQDLfPeOxHDh4zmTmicpCFVAAjObVjsphSrvoAf/EKSSktud+loXzZ0M5iUTpBlpAStUskEWExYuUn/ACsPImDjHYnLJpAPBvByapPbTyrsyTlGilNYqJ2D7DlFVUYFS05SuVKSlbtndRUzF7kmFmA4u1NLGhCQCOosr4vA+NY0SnwL/T6xa1caR5sL5pss6LFAQA8K+OUFVOZ0r/3JQzDqBqD0iGRxXkOtof0XEqZiCCXcM3N7ARIm4lzxxe0TWE/qDImp/u5pSt7FQ8iPrBtXxiCgy5CirMGzkEBINiz3JaKvhH9JqSnlJM5AnTjdRXdIJ2SnRhzgrir9PZMyUVU6ESpqbhhlSrmFADluI9CcXVxIMWWHNKZ5dWYSkytXUbJSBcqNkgeJj0Xg3gdNPLSVq7zOUpbKD9YUSOEZclcuaueVTEXEsABDkEZubiKiixkaPHmSyV+LdnqTTn+UNDetqlSkvqn5R5PV4cqbikxUogHMhTAscx1b83j1Q4glSWLGJTA8CFPOnzvaVMmZZebYHvE+CRvBRlb0yWuMdoTcfzOykoIFwuelJF2SZjlXR1Ex5kz3zR6jVzpdTNnJQrMCkywToSk3UOhv5AR5viWEKlzMvMsD15HYH5xXikugHJ8UjIVJ9L66+P5vBlJji03f4wumIKdY0m0hKu64Sbi20PaibGeRPRRyeInGW45ufz0hjSV7kDUgtbn0aJrDqIpLqa2xdj6RQ4dKTLRmykk2TdhbU8200ieSV6PQhOXG2VVPVCehsw7RHxA8Yg+Iabs5pJzXLg7esPZVWQsLBuNW1YfOGuIUonS84GZCtQziJ3/SlfoGfVolsGx4yz2bhSFsVAghiR7XQga84Eq6FUtaglmc/wDmPtfhokqBNpZLZ7nL/q3bqIs8MTIqZAQlcszkpbukHM2h/LxSnyWidSSe+zzmZPUDygimqWvu3oYP4hwNSVEgaaiECFGDq0c5NOhtTVh0h9JnzEmUqUzhWUtlzXZu8qxHTaI5KmL/AFii4cx0JmoQpilVjz0gWqCUlJUz0Uo7ZDKsCL7kFrX6GIpdiQdQ4jFaZ1NMXNlTM0sl+zK9SeSTfSPsypzFzqS5aF5fTAxri2j8swLNjdZgeZCkNZgswLMMETIHUIJAMspkwQHNqHjqpMDHWEIpPqlR3T4kqWrusQSMyVaH7G+sZKMYLN/zlGoXJWqHc5faJUuQGWNUGwX1Srnz+POJOq4zQgkTJcwK5MPm8PcCWRUykv3VllDY2JHn1gDj2iRnfKHLk+pEWYZ74s8/LBraJ1VSJw7RCChJJs76bw54DkFVdKzHupdTbOBaFWED+0BsFKb1htgcwpq5TFrkeRSYPl+TVHNPgnZ7jT4iOcd1OJAIUX0BPwiIVVKBFzHGPVixSTiFEHIr5QafolcFdkiviSylE328jGCuK2uIl5au7HCh3YR+ni+y5fJklSL3D+NgbEtBuJ4328rsUzHe5CDdKbe0RzPu9L9PPuF6VMyoyrGYBExTX1TLWR8QIK/TlZM2Z1SPn/MDP46xpzQP6l5WoNFFQYeqSXS8G4lhaKtLvkmtd/ZV4w1SmP02WBlYRLzfY+q0QdRUqpj2c+RmGywHPjyPrHMrEJJ9maMuyVjvD7fKLjHadKpLkAkGPPcQw+X+0RZhksipgSyzx77GSsXluGVYJAYFwefheD5WIS1NlmJchgk3vcltwYi5lEgaBvM/eNuzEvKtHdU4uCXuwPzh7wpAr5km6aLYr0AFwLjQndzz84ZUmNmQluyUpK790ix39fpEdJqlOnvHVvJtIuf0/LySo3JWoHwSWAbSJcn9pZJ0hDX4sFv/AGl5TqCx+sTFTQhKs0oTEHYixHmDHtuIUqClyhOnIRL1FKgk90ekTwy8OiecFPsh5fE8woKKglah7Kz7TcjzhRU16SqxF/y4ivxHCpSjdA+MLKjA5IVaWPU/eL4ZItXRPLmtWC8OYfKnqWlUwpUkApDPmvf0tB9XgipaFZCXF7Bjbrr5RNVcoSllSHSpJsQS4j0agXmlpKrkhJPpBzVNAwyMkqPGO0ISs94BnO42hsmEdbKAqpYAYZvqYdgRPlik0V45uS2dFUZTDH4m8fJghQwGmGB1mCZwgdWsagT/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pic>
        <p:nvPicPr>
          <p:cNvPr id="146446" name="Picture 14" descr="http://farroupilha.rs.gov.br/novo/wp-content/uploads/2014/08/imagem_1906121340158817_g.jpg"/>
          <p:cNvPicPr>
            <a:picLocks noChangeAspect="1" noChangeArrowheads="1"/>
          </p:cNvPicPr>
          <p:nvPr/>
        </p:nvPicPr>
        <p:blipFill>
          <a:blip r:embed="rId3" cstate="print"/>
          <a:srcRect/>
          <a:stretch>
            <a:fillRect/>
          </a:stretch>
        </p:blipFill>
        <p:spPr bwMode="auto">
          <a:xfrm>
            <a:off x="5436096" y="5313040"/>
            <a:ext cx="3707904" cy="1544960"/>
          </a:xfrm>
          <a:prstGeom prst="rect">
            <a:avLst/>
          </a:prstGeom>
          <a:noFill/>
        </p:spPr>
      </p:pic>
      <p:sp>
        <p:nvSpPr>
          <p:cNvPr id="9" name="Retângulo 8"/>
          <p:cNvSpPr/>
          <p:nvPr/>
        </p:nvSpPr>
        <p:spPr>
          <a:xfrm>
            <a:off x="1763688" y="0"/>
            <a:ext cx="6912768" cy="830997"/>
          </a:xfrm>
          <a:prstGeom prst="rect">
            <a:avLst/>
          </a:prstGeom>
        </p:spPr>
        <p:txBody>
          <a:bodyPr wrap="square">
            <a:spAutoFit/>
          </a:bodyPr>
          <a:lstStyle/>
          <a:p>
            <a:r>
              <a:rPr lang="pt-BR" sz="4800" b="1" dirty="0" smtClean="0">
                <a:solidFill>
                  <a:srgbClr val="0033CC"/>
                </a:solidFill>
              </a:rPr>
              <a:t>PREMISSAS BÁSICAS</a:t>
            </a:r>
            <a:endParaRPr lang="pt-BR" sz="4800" dirty="0">
              <a:solidFill>
                <a:srgbClr val="0033CC"/>
              </a:solidFill>
            </a:endParaRPr>
          </a:p>
        </p:txBody>
      </p:sp>
    </p:spTree>
  </p:cSld>
  <p:clrMapOvr>
    <a:masterClrMapping/>
  </p:clrMapOvr>
  <p:transition>
    <p:strips dir="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txBox="1">
            <a:spLocks/>
          </p:cNvSpPr>
          <p:nvPr/>
        </p:nvSpPr>
        <p:spPr>
          <a:xfrm>
            <a:off x="395536" y="1772816"/>
            <a:ext cx="7772400" cy="620217"/>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pt-BR" sz="2400" b="1" i="0" u="none" strike="noStrike" kern="0" cap="none" spc="0" normalizeH="0" baseline="0" noProof="0" dirty="0" smtClean="0">
                <a:ln>
                  <a:noFill/>
                </a:ln>
                <a:solidFill>
                  <a:srgbClr val="339933"/>
                </a:solidFill>
                <a:effectLst/>
                <a:uLnTx/>
                <a:uFillTx/>
                <a:latin typeface="+mj-lt"/>
                <a:ea typeface="+mj-ea"/>
                <a:cs typeface="+mj-cs"/>
              </a:rPr>
              <a:t>Serviço de Inspeção Estadual</a:t>
            </a:r>
          </a:p>
        </p:txBody>
      </p:sp>
      <p:sp>
        <p:nvSpPr>
          <p:cNvPr id="3" name="Subtítulo 2"/>
          <p:cNvSpPr txBox="1">
            <a:spLocks/>
          </p:cNvSpPr>
          <p:nvPr/>
        </p:nvSpPr>
        <p:spPr>
          <a:xfrm>
            <a:off x="755576" y="2204864"/>
            <a:ext cx="7920038" cy="4043666"/>
          </a:xfrm>
          <a:prstGeom prst="rect">
            <a:avLst/>
          </a:prstGeom>
        </p:spPr>
        <p:txBody>
          <a:bodyPr/>
          <a:lstStyle/>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24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600" b="1" i="0" u="none" strike="noStrike" kern="0" cap="none" spc="0" normalizeH="0" baseline="0" noProof="0" dirty="0" smtClean="0">
                <a:ln>
                  <a:noFill/>
                </a:ln>
                <a:solidFill>
                  <a:srgbClr val="0070C0"/>
                </a:solidFill>
                <a:effectLst/>
                <a:uLnTx/>
                <a:uFillTx/>
                <a:latin typeface="+mn-lt"/>
                <a:ea typeface="+mn-ea"/>
                <a:cs typeface="+mn-cs"/>
              </a:rPr>
              <a:t>Instituições credenciadas para inspeção de produtos de origem animal em Santa Catarina</a:t>
            </a: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1600" b="1" i="0" u="none" strike="noStrike" kern="0" cap="none" spc="0" normalizeH="0" baseline="0" noProof="0" dirty="0" smtClean="0">
              <a:ln>
                <a:noFill/>
              </a:ln>
              <a:solidFill>
                <a:srgbClr val="0070C0"/>
              </a:solidFill>
              <a:effectLst/>
              <a:uLnTx/>
              <a:uFillTx/>
              <a:latin typeface="+mn-lt"/>
              <a:ea typeface="+mn-ea"/>
              <a:cs typeface="+mn-cs"/>
            </a:endParaRP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Tx/>
              <a:buAutoNum type="arabicPeriod"/>
              <a:tabLst/>
              <a:defRPr/>
            </a:pPr>
            <a:r>
              <a:rPr kumimoji="1" lang="pt-BR" sz="1600" b="1" i="0" u="none" strike="noStrike" kern="0" cap="none" spc="0" normalizeH="0" baseline="0" noProof="0" dirty="0" smtClean="0">
                <a:ln>
                  <a:noFill/>
                </a:ln>
                <a:solidFill>
                  <a:srgbClr val="0070C0"/>
                </a:solidFill>
                <a:effectLst/>
                <a:uLnTx/>
                <a:uFillTx/>
                <a:latin typeface="+mn-lt"/>
                <a:ea typeface="+mn-ea"/>
                <a:cs typeface="+mn-cs"/>
              </a:rPr>
              <a:t>CUGNIER – ITAJAÍ</a:t>
            </a: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Tx/>
              <a:buAutoNum type="arabicPeriod"/>
              <a:tabLst/>
              <a:defRPr/>
            </a:pPr>
            <a:r>
              <a:rPr kumimoji="1" lang="pt-BR" sz="1600" b="1" i="0" u="none" strike="noStrike" kern="0" cap="none" spc="0" normalizeH="0" baseline="0" noProof="0" dirty="0" smtClean="0">
                <a:ln>
                  <a:noFill/>
                </a:ln>
                <a:solidFill>
                  <a:srgbClr val="0070C0"/>
                </a:solidFill>
                <a:effectLst/>
                <a:uLnTx/>
                <a:uFillTx/>
                <a:latin typeface="+mn-lt"/>
                <a:ea typeface="+mn-ea"/>
                <a:cs typeface="+mn-cs"/>
              </a:rPr>
              <a:t>UNIMEV – FLORIANÓPOLIS</a:t>
            </a: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Tx/>
              <a:buAutoNum type="arabicPeriod"/>
              <a:tabLst/>
              <a:defRPr/>
            </a:pPr>
            <a:r>
              <a:rPr kumimoji="1" lang="pt-BR" sz="1600" b="1" i="0" u="none" strike="noStrike" kern="0" cap="none" spc="0" normalizeH="0" baseline="0" noProof="0" dirty="0" smtClean="0">
                <a:ln>
                  <a:noFill/>
                </a:ln>
                <a:solidFill>
                  <a:srgbClr val="0070C0"/>
                </a:solidFill>
                <a:effectLst/>
                <a:uLnTx/>
                <a:uFillTx/>
                <a:latin typeface="+mn-lt"/>
                <a:ea typeface="+mn-ea"/>
                <a:cs typeface="+mn-cs"/>
              </a:rPr>
              <a:t>UNITECNO – CONCÓRDIA</a:t>
            </a: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Tx/>
              <a:buAutoNum type="arabicPeriod"/>
              <a:tabLst/>
              <a:defRPr/>
            </a:pPr>
            <a:r>
              <a:rPr kumimoji="1" lang="pt-BR" sz="1600" b="1" i="0" u="none" strike="noStrike" kern="0" cap="none" spc="0" normalizeH="0" baseline="0" noProof="0" dirty="0" smtClean="0">
                <a:ln>
                  <a:noFill/>
                </a:ln>
                <a:solidFill>
                  <a:srgbClr val="0070C0"/>
                </a:solidFill>
                <a:effectLst/>
                <a:uLnTx/>
                <a:uFillTx/>
                <a:latin typeface="+mn-lt"/>
                <a:ea typeface="+mn-ea"/>
                <a:cs typeface="+mn-cs"/>
              </a:rPr>
              <a:t>VET SERVICE – CHAPECÓ</a:t>
            </a: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Tx/>
              <a:buAutoNum type="arabicPeriod"/>
              <a:tabLst/>
              <a:defRPr/>
            </a:pPr>
            <a:r>
              <a:rPr kumimoji="1" lang="pt-BR" sz="1600" b="1" i="0" u="none" strike="noStrike" kern="0" cap="none" spc="0" normalizeH="0" baseline="0" noProof="0" dirty="0" smtClean="0">
                <a:ln>
                  <a:noFill/>
                </a:ln>
                <a:solidFill>
                  <a:srgbClr val="0070C0"/>
                </a:solidFill>
                <a:effectLst/>
                <a:uLnTx/>
                <a:uFillTx/>
                <a:latin typeface="+mn-lt"/>
                <a:ea typeface="+mn-ea"/>
                <a:cs typeface="+mn-cs"/>
              </a:rPr>
              <a:t>ATIVA – NOVA VENEZA</a:t>
            </a: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Tx/>
              <a:buAutoNum type="arabicPeriod"/>
              <a:tabLst/>
              <a:defRPr/>
            </a:pPr>
            <a:r>
              <a:rPr kumimoji="1" lang="pt-BR" sz="1600" b="1" i="0" u="none" strike="noStrike" kern="0" cap="none" spc="0" normalizeH="0" baseline="0" noProof="0" dirty="0" smtClean="0">
                <a:ln>
                  <a:noFill/>
                </a:ln>
                <a:solidFill>
                  <a:srgbClr val="0070C0"/>
                </a:solidFill>
                <a:effectLst/>
                <a:uLnTx/>
                <a:uFillTx/>
                <a:latin typeface="+mn-lt"/>
                <a:ea typeface="+mn-ea"/>
                <a:cs typeface="+mn-cs"/>
              </a:rPr>
              <a:t>QUALITY ASSESSORIA VETERINÁRIA – FLORIANÓPOLIS</a:t>
            </a: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Tx/>
              <a:buAutoNum type="arabicPeriod"/>
              <a:tabLst/>
              <a:defRPr/>
            </a:pPr>
            <a:r>
              <a:rPr kumimoji="1" lang="pt-BR" sz="1600" b="1" i="0" u="none" strike="noStrike" kern="0" cap="none" spc="0" normalizeH="0" baseline="0" noProof="0" dirty="0" smtClean="0">
                <a:ln>
                  <a:noFill/>
                </a:ln>
                <a:solidFill>
                  <a:srgbClr val="0070C0"/>
                </a:solidFill>
                <a:effectLst/>
                <a:uLnTx/>
                <a:uFillTx/>
                <a:latin typeface="+mn-lt"/>
                <a:ea typeface="+mn-ea"/>
                <a:cs typeface="+mn-cs"/>
              </a:rPr>
              <a:t>WQS-WQS – BOTUCATU (SP)</a:t>
            </a: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Tx/>
              <a:buAutoNum type="arabicPeriod"/>
              <a:tabLst/>
              <a:defRPr/>
            </a:pPr>
            <a:r>
              <a:rPr kumimoji="1" lang="pt-BR" sz="1600" b="1" i="0" u="none" strike="noStrike" kern="0" cap="none" spc="0" normalizeH="0" baseline="0" noProof="0" dirty="0" smtClean="0">
                <a:ln>
                  <a:noFill/>
                </a:ln>
                <a:solidFill>
                  <a:srgbClr val="0070C0"/>
                </a:solidFill>
                <a:effectLst/>
                <a:uLnTx/>
                <a:uFillTx/>
                <a:latin typeface="+mn-lt"/>
                <a:ea typeface="+mn-ea"/>
                <a:cs typeface="+mn-cs"/>
              </a:rPr>
              <a:t>WORKVET SERVIÇOS VETERINÁRIOS LTDA – CHAPECÓ</a:t>
            </a: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Tx/>
              <a:buAutoNum type="arabicPeriod"/>
              <a:tabLst/>
              <a:defRPr/>
            </a:pPr>
            <a:r>
              <a:rPr kumimoji="1" lang="pt-BR" sz="1600" b="1" i="0" u="none" strike="noStrike" kern="0" cap="none" spc="0" normalizeH="0" baseline="0" noProof="0" dirty="0" smtClean="0">
                <a:ln>
                  <a:noFill/>
                </a:ln>
                <a:solidFill>
                  <a:srgbClr val="0070C0"/>
                </a:solidFill>
                <a:effectLst/>
                <a:uLnTx/>
                <a:uFillTx/>
                <a:latin typeface="+mn-lt"/>
                <a:ea typeface="+mn-ea"/>
                <a:cs typeface="+mn-cs"/>
              </a:rPr>
              <a:t>DELAC DIAGNÓSTICOS LABORATORIAIS – SÃO MIGUEL DO OESTE</a:t>
            </a: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16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2000" b="0" i="0" u="none" strike="noStrike" kern="0" cap="none" spc="0" normalizeH="0" baseline="0" noProof="0" dirty="0" smtClean="0">
              <a:ln>
                <a:noFill/>
              </a:ln>
              <a:solidFill>
                <a:srgbClr val="FF0000"/>
              </a:solidFill>
              <a:effectLst/>
              <a:uLnTx/>
              <a:uFillTx/>
              <a:latin typeface="+mn-lt"/>
              <a:ea typeface="+mn-ea"/>
              <a:cs typeface="+mn-cs"/>
            </a:endParaRP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20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20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3200" b="0" i="0" u="none" strike="noStrike" kern="0" cap="none" spc="0" normalizeH="0" baseline="0" noProof="0" dirty="0" smtClean="0">
              <a:ln>
                <a:noFill/>
              </a:ln>
              <a:solidFill>
                <a:schemeClr val="tx1"/>
              </a:solidFill>
              <a:effectLst/>
              <a:uLnTx/>
              <a:uFillTx/>
              <a:latin typeface="+mn-lt"/>
              <a:ea typeface="+mn-ea"/>
              <a:cs typeface="+mn-cs"/>
            </a:endParaRPr>
          </a:p>
        </p:txBody>
      </p:sp>
      <p:sp>
        <p:nvSpPr>
          <p:cNvPr id="4" name="Retângulo 3"/>
          <p:cNvSpPr/>
          <p:nvPr/>
        </p:nvSpPr>
        <p:spPr>
          <a:xfrm>
            <a:off x="1979712" y="96872"/>
            <a:ext cx="6624736" cy="1077218"/>
          </a:xfrm>
          <a:prstGeom prst="rect">
            <a:avLst/>
          </a:prstGeom>
        </p:spPr>
        <p:txBody>
          <a:bodyPr wrap="square">
            <a:spAutoFit/>
          </a:bodyPr>
          <a:lstStyle/>
          <a:p>
            <a:r>
              <a:rPr lang="pt-BR" sz="3200" b="1" dirty="0" smtClean="0">
                <a:solidFill>
                  <a:srgbClr val="0033CC"/>
                </a:solidFill>
              </a:rPr>
              <a:t>DESTAQUES DA LEGISLAÇÃO DA INSPEÇÃO DE POA EM SC</a:t>
            </a:r>
            <a:endParaRPr lang="pt-BR" sz="3200" dirty="0">
              <a:solidFill>
                <a:srgbClr val="0033CC"/>
              </a:solidFill>
            </a:endParaRPr>
          </a:p>
        </p:txBody>
      </p:sp>
    </p:spTree>
  </p:cSld>
  <p:clrMapOvr>
    <a:masterClrMapping/>
  </p:clrMapOvr>
  <p:transition>
    <p:strips dir="r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p:cNvSpPr>
          <p:nvPr/>
        </p:nvSpPr>
        <p:spPr>
          <a:xfrm>
            <a:off x="683568" y="1556792"/>
            <a:ext cx="7772400" cy="980009"/>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pt-BR" sz="1800" b="1" i="0" u="none" strike="noStrike" kern="0" cap="none" spc="0" normalizeH="0" baseline="0" noProof="0" dirty="0" smtClean="0">
                <a:ln>
                  <a:noFill/>
                </a:ln>
                <a:solidFill>
                  <a:srgbClr val="339933"/>
                </a:solidFill>
                <a:effectLst/>
                <a:uLnTx/>
                <a:uFillTx/>
                <a:latin typeface="+mj-lt"/>
                <a:ea typeface="+mj-ea"/>
                <a:cs typeface="+mj-cs"/>
              </a:rPr>
              <a:t>Serviço de Inspeção Estadual – SIE</a:t>
            </a:r>
            <a:br>
              <a:rPr kumimoji="1" lang="pt-BR" sz="1800" b="1" i="0" u="none" strike="noStrike" kern="0" cap="none" spc="0" normalizeH="0" baseline="0" noProof="0" dirty="0" smtClean="0">
                <a:ln>
                  <a:noFill/>
                </a:ln>
                <a:solidFill>
                  <a:srgbClr val="339933"/>
                </a:solidFill>
                <a:effectLst/>
                <a:uLnTx/>
                <a:uFillTx/>
                <a:latin typeface="+mj-lt"/>
                <a:ea typeface="+mj-ea"/>
                <a:cs typeface="+mj-cs"/>
              </a:rPr>
            </a:br>
            <a:r>
              <a:rPr kumimoji="1" lang="pt-BR" sz="1400" b="1" i="0" u="none" strike="noStrike" kern="0" cap="none" spc="0" normalizeH="0" baseline="0" noProof="0" dirty="0" smtClean="0">
                <a:ln>
                  <a:noFill/>
                </a:ln>
                <a:solidFill>
                  <a:srgbClr val="339933"/>
                </a:solidFill>
                <a:effectLst/>
                <a:uLnTx/>
                <a:uFillTx/>
                <a:latin typeface="+mj-lt"/>
                <a:ea typeface="+mj-ea"/>
                <a:cs typeface="+mj-cs"/>
              </a:rPr>
              <a:t/>
            </a:r>
            <a:br>
              <a:rPr kumimoji="1" lang="pt-BR" sz="1400" b="1" i="0" u="none" strike="noStrike" kern="0" cap="none" spc="0" normalizeH="0" baseline="0" noProof="0" dirty="0" smtClean="0">
                <a:ln>
                  <a:noFill/>
                </a:ln>
                <a:solidFill>
                  <a:srgbClr val="339933"/>
                </a:solidFill>
                <a:effectLst/>
                <a:uLnTx/>
                <a:uFillTx/>
                <a:latin typeface="+mj-lt"/>
                <a:ea typeface="+mj-ea"/>
                <a:cs typeface="+mj-cs"/>
              </a:rPr>
            </a:br>
            <a:r>
              <a:rPr kumimoji="1" lang="pt-BR" sz="1400" b="1" i="0" u="none" strike="noStrike" kern="0" cap="none" spc="0" normalizeH="0" baseline="0" noProof="0" dirty="0" smtClean="0">
                <a:ln>
                  <a:noFill/>
                </a:ln>
                <a:solidFill>
                  <a:srgbClr val="339933"/>
                </a:solidFill>
                <a:effectLst/>
                <a:uLnTx/>
                <a:uFillTx/>
                <a:latin typeface="+mj-lt"/>
                <a:ea typeface="+mj-ea"/>
                <a:cs typeface="+mj-cs"/>
              </a:rPr>
              <a:t>CIDASC</a:t>
            </a:r>
          </a:p>
        </p:txBody>
      </p:sp>
      <p:sp>
        <p:nvSpPr>
          <p:cNvPr id="5" name="Subtítulo 2"/>
          <p:cNvSpPr txBox="1">
            <a:spLocks/>
          </p:cNvSpPr>
          <p:nvPr/>
        </p:nvSpPr>
        <p:spPr>
          <a:xfrm>
            <a:off x="827584" y="2204864"/>
            <a:ext cx="7920038" cy="3621087"/>
          </a:xfrm>
          <a:prstGeom prst="rect">
            <a:avLst/>
          </a:prstGeom>
        </p:spPr>
        <p:txBody>
          <a:bodyPr/>
          <a:lstStyle/>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18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800" b="1" i="0" u="none" strike="noStrike" kern="0" cap="none" spc="0" normalizeH="0" baseline="0" noProof="0" dirty="0" smtClean="0">
                <a:ln>
                  <a:noFill/>
                </a:ln>
                <a:solidFill>
                  <a:srgbClr val="0070C0"/>
                </a:solidFill>
                <a:effectLst/>
                <a:uLnTx/>
                <a:uFillTx/>
                <a:latin typeface="+mn-lt"/>
                <a:ea typeface="+mn-ea"/>
                <a:cs typeface="+mn-cs"/>
              </a:rPr>
              <a:t>O Estado de Santa Catarina possui 1.062 estabelecimentos de produtos de origem animal registrados no Serviço de Inspeção Estadual – SIE.</a:t>
            </a: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1800" b="1" i="0" u="none" strike="noStrike" kern="0" cap="none" spc="0" normalizeH="0" baseline="0" noProof="0" dirty="0" smtClean="0">
              <a:ln>
                <a:noFill/>
              </a:ln>
              <a:solidFill>
                <a:srgbClr val="0070C0"/>
              </a:solidFill>
              <a:effectLst/>
              <a:uLnTx/>
              <a:uFillTx/>
              <a:latin typeface="+mn-lt"/>
              <a:ea typeface="+mn-ea"/>
              <a:cs typeface="+mn-cs"/>
            </a:endParaRP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800" b="1" i="0" u="none" strike="noStrike" kern="0" cap="none" spc="0" normalizeH="0" baseline="0" noProof="0" dirty="0" smtClean="0">
                <a:ln>
                  <a:noFill/>
                </a:ln>
                <a:solidFill>
                  <a:srgbClr val="0070C0"/>
                </a:solidFill>
                <a:effectLst/>
                <a:uLnTx/>
                <a:uFillTx/>
                <a:latin typeface="+mn-lt"/>
                <a:ea typeface="+mn-ea"/>
                <a:cs typeface="+mn-cs"/>
              </a:rPr>
              <a:t> Atualmente, existem 815 estabelecimentos ativos.</a:t>
            </a: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800" b="1" kern="0" dirty="0" smtClean="0">
                <a:solidFill>
                  <a:srgbClr val="0070C0"/>
                </a:solidFill>
                <a:latin typeface="+mn-lt"/>
                <a:cs typeface="+mn-cs"/>
              </a:rPr>
              <a:t>A CIDASC TINHA 28 MÉDICOS VETERINÁRIOS NO SIE E HOJE SC TEM 480 FAZENDO INSPEÇÃO, COM O NOVO SISTEMA</a:t>
            </a:r>
            <a:endParaRPr kumimoji="1" lang="pt-BR" sz="1800" b="1" i="0" u="none" strike="noStrike" kern="0" cap="none" spc="0" normalizeH="0" baseline="0" noProof="0" dirty="0" smtClean="0">
              <a:ln>
                <a:noFill/>
              </a:ln>
              <a:solidFill>
                <a:srgbClr val="0070C0"/>
              </a:solidFill>
              <a:effectLst/>
              <a:uLnTx/>
              <a:uFillTx/>
              <a:latin typeface="+mn-lt"/>
              <a:ea typeface="+mn-ea"/>
              <a:cs typeface="+mn-cs"/>
            </a:endParaRP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Tx/>
              <a:buChar char="-"/>
              <a:tabLst/>
              <a:defRPr/>
            </a:pPr>
            <a:endParaRPr kumimoji="1" lang="pt-BR" sz="1800" b="0" i="0" u="none" strike="noStrike" kern="0" cap="none" spc="0" normalizeH="0" baseline="0" noProof="0" dirty="0" smtClean="0">
              <a:ln>
                <a:noFill/>
              </a:ln>
              <a:solidFill>
                <a:srgbClr val="009900"/>
              </a:solidFill>
              <a:effectLst/>
              <a:uLnTx/>
              <a:uFillTx/>
              <a:latin typeface="+mn-lt"/>
              <a:ea typeface="+mn-ea"/>
              <a:cs typeface="+mn-cs"/>
            </a:endParaRP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800" b="1" i="0" u="none" strike="noStrike" kern="0" cap="none" spc="0" normalizeH="0" baseline="0" noProof="0" dirty="0" smtClean="0">
                <a:ln>
                  <a:noFill/>
                </a:ln>
                <a:solidFill>
                  <a:srgbClr val="009900"/>
                </a:solidFill>
                <a:effectLst/>
                <a:uLnTx/>
                <a:uFillTx/>
                <a:latin typeface="+mn-lt"/>
                <a:ea typeface="+mn-ea"/>
                <a:cs typeface="+mn-cs"/>
                <a:hlinkClick r:id="rId3"/>
              </a:rPr>
              <a:t>WWW.CIDASC.SC.GOV.BR</a:t>
            </a:r>
            <a:endParaRPr kumimoji="1" lang="pt-BR" sz="1800" b="1" i="0" u="none" strike="noStrike" kern="0" cap="none" spc="0" normalizeH="0" baseline="0" noProof="0" dirty="0" smtClean="0">
              <a:ln>
                <a:noFill/>
              </a:ln>
              <a:solidFill>
                <a:srgbClr val="009900"/>
              </a:solidFill>
              <a:effectLst/>
              <a:uLnTx/>
              <a:uFillTx/>
              <a:latin typeface="+mn-lt"/>
              <a:ea typeface="+mn-ea"/>
              <a:cs typeface="+mn-cs"/>
            </a:endParaRP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800" b="1" i="0" u="none" strike="noStrike" kern="0" cap="none" spc="0" normalizeH="0" baseline="0" noProof="0" dirty="0" smtClean="0">
                <a:ln>
                  <a:noFill/>
                </a:ln>
                <a:solidFill>
                  <a:srgbClr val="006600"/>
                </a:solidFill>
                <a:effectLst/>
                <a:uLnTx/>
                <a:uFillTx/>
                <a:latin typeface="+mn-lt"/>
                <a:ea typeface="+mn-ea"/>
                <a:cs typeface="+mn-cs"/>
              </a:rPr>
              <a:t>SERVIÇOS</a:t>
            </a: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800" b="1" i="0" u="none" strike="noStrike" kern="0" cap="none" spc="0" normalizeH="0" baseline="0" noProof="0" dirty="0" smtClean="0">
                <a:ln>
                  <a:noFill/>
                </a:ln>
                <a:solidFill>
                  <a:srgbClr val="006600"/>
                </a:solidFill>
                <a:effectLst/>
                <a:uLnTx/>
                <a:uFillTx/>
                <a:latin typeface="+mn-lt"/>
                <a:ea typeface="+mn-ea"/>
                <a:cs typeface="+mn-cs"/>
              </a:rPr>
              <a:t>INSPEÇÃO DE PRODUTOS DE ORIGEM ANIMAL</a:t>
            </a: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2000" b="1" i="0" u="none" strike="noStrike" kern="0" cap="none" spc="0" normalizeH="0" baseline="0" noProof="0" dirty="0" smtClean="0">
              <a:ln>
                <a:noFill/>
              </a:ln>
              <a:solidFill>
                <a:srgbClr val="008000"/>
              </a:solidFill>
              <a:effectLst/>
              <a:uLnTx/>
              <a:uFillTx/>
              <a:latin typeface="+mn-lt"/>
              <a:ea typeface="+mn-ea"/>
              <a:cs typeface="+mn-cs"/>
            </a:endParaRP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20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20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3200" b="0" i="0" u="none" strike="noStrike" kern="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strips dir="r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p:cNvSpPr>
          <p:nvPr/>
        </p:nvSpPr>
        <p:spPr>
          <a:xfrm>
            <a:off x="611560" y="1628800"/>
            <a:ext cx="7772400" cy="648072"/>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pt-BR" sz="1400" b="1" i="0" u="none" strike="noStrike" kern="0" cap="none" spc="0" normalizeH="0" baseline="0" noProof="0" dirty="0" smtClean="0">
                <a:ln>
                  <a:noFill/>
                </a:ln>
                <a:solidFill>
                  <a:srgbClr val="339933"/>
                </a:solidFill>
                <a:effectLst/>
                <a:uLnTx/>
                <a:uFillTx/>
                <a:latin typeface="Arial Black" pitchFamily="34" charset="0"/>
                <a:ea typeface="+mj-ea"/>
                <a:cs typeface="+mj-cs"/>
              </a:rPr>
              <a:t>SANTA CATARINA – SISBI  POA (SUASA) </a:t>
            </a:r>
            <a:br>
              <a:rPr kumimoji="1" lang="pt-BR" sz="1400" b="1" i="0" u="none" strike="noStrike" kern="0" cap="none" spc="0" normalizeH="0" baseline="0" noProof="0" dirty="0" smtClean="0">
                <a:ln>
                  <a:noFill/>
                </a:ln>
                <a:solidFill>
                  <a:srgbClr val="339933"/>
                </a:solidFill>
                <a:effectLst/>
                <a:uLnTx/>
                <a:uFillTx/>
                <a:latin typeface="Arial Black" pitchFamily="34" charset="0"/>
                <a:ea typeface="+mj-ea"/>
                <a:cs typeface="+mj-cs"/>
              </a:rPr>
            </a:br>
            <a:r>
              <a:rPr kumimoji="1" lang="pt-BR" sz="1400" b="1" i="0" u="none" strike="noStrike" kern="0" cap="none" spc="0" normalizeH="0" baseline="0" noProof="0" dirty="0" smtClean="0">
                <a:ln>
                  <a:noFill/>
                </a:ln>
                <a:solidFill>
                  <a:srgbClr val="339933"/>
                </a:solidFill>
                <a:effectLst/>
                <a:uLnTx/>
                <a:uFillTx/>
                <a:latin typeface="Arial Black" pitchFamily="34" charset="0"/>
                <a:ea typeface="+mj-ea"/>
                <a:cs typeface="+mj-cs"/>
              </a:rPr>
              <a:t/>
            </a:r>
            <a:br>
              <a:rPr kumimoji="1" lang="pt-BR" sz="1400" b="1" i="0" u="none" strike="noStrike" kern="0" cap="none" spc="0" normalizeH="0" baseline="0" noProof="0" dirty="0" smtClean="0">
                <a:ln>
                  <a:noFill/>
                </a:ln>
                <a:solidFill>
                  <a:srgbClr val="339933"/>
                </a:solidFill>
                <a:effectLst/>
                <a:uLnTx/>
                <a:uFillTx/>
                <a:latin typeface="Arial Black" pitchFamily="34" charset="0"/>
                <a:ea typeface="+mj-ea"/>
                <a:cs typeface="+mj-cs"/>
              </a:rPr>
            </a:br>
            <a:r>
              <a:rPr kumimoji="1" lang="pt-BR" sz="1400" b="1" i="0" u="none" strike="noStrike" kern="0" cap="none" spc="0" normalizeH="0" baseline="0" noProof="0" dirty="0" smtClean="0">
                <a:ln>
                  <a:noFill/>
                </a:ln>
                <a:solidFill>
                  <a:srgbClr val="339933"/>
                </a:solidFill>
                <a:effectLst/>
                <a:uLnTx/>
                <a:uFillTx/>
                <a:latin typeface="Arial Black" pitchFamily="34" charset="0"/>
                <a:ea typeface="+mj-ea"/>
                <a:cs typeface="+mj-cs"/>
              </a:rPr>
              <a:t>SISTEMA BRASILEIRO DE INSPEÇÃO DE PRODUTOS DE ORIGEM ANIMAL</a:t>
            </a:r>
          </a:p>
        </p:txBody>
      </p:sp>
      <p:sp>
        <p:nvSpPr>
          <p:cNvPr id="5" name="Subtítulo 3"/>
          <p:cNvSpPr txBox="1">
            <a:spLocks/>
          </p:cNvSpPr>
          <p:nvPr/>
        </p:nvSpPr>
        <p:spPr>
          <a:xfrm>
            <a:off x="611560" y="2708920"/>
            <a:ext cx="7376864" cy="359487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
                <a:schemeClr val="accent1"/>
              </a:buClr>
              <a:buSzPct val="70000"/>
              <a:buFont typeface="Monotype Sorts"/>
              <a:buChar char="l"/>
              <a:tabLst/>
              <a:defRPr/>
            </a:pPr>
            <a:r>
              <a:rPr kumimoji="1" lang="pt-BR" sz="1600" b="0" i="0" u="none" strike="noStrike" kern="0" cap="none" spc="0" normalizeH="0" baseline="0" noProof="0" dirty="0" smtClean="0">
                <a:ln>
                  <a:noFill/>
                </a:ln>
                <a:solidFill>
                  <a:srgbClr val="0000FF"/>
                </a:solidFill>
                <a:effectLst/>
                <a:uLnTx/>
                <a:uFillTx/>
                <a:latin typeface="+mn-lt"/>
                <a:ea typeface="+mn-ea"/>
                <a:cs typeface="+mn-cs"/>
              </a:rPr>
              <a:t>Matadouro de Aves e Coelhos </a:t>
            </a:r>
            <a:r>
              <a:rPr kumimoji="1" lang="pt-BR" sz="1600" b="0" i="0" u="none" strike="noStrike" kern="0" cap="none" spc="0" normalizeH="0" baseline="0" noProof="0" dirty="0" err="1" smtClean="0">
                <a:ln>
                  <a:noFill/>
                </a:ln>
                <a:solidFill>
                  <a:srgbClr val="0000FF"/>
                </a:solidFill>
                <a:effectLst/>
                <a:uLnTx/>
                <a:uFillTx/>
                <a:latin typeface="+mn-lt"/>
                <a:ea typeface="+mn-ea"/>
                <a:cs typeface="+mn-cs"/>
              </a:rPr>
              <a:t>Fragnani</a:t>
            </a:r>
            <a:r>
              <a:rPr kumimoji="1" lang="pt-BR" sz="1600" b="0" i="0" u="none" strike="noStrike" kern="0" cap="none" spc="0" normalizeH="0" baseline="0" noProof="0" dirty="0" smtClean="0">
                <a:ln>
                  <a:noFill/>
                </a:ln>
                <a:solidFill>
                  <a:srgbClr val="0000FF"/>
                </a:solidFill>
                <a:effectLst/>
                <a:uLnTx/>
                <a:uFillTx/>
                <a:latin typeface="+mn-lt"/>
                <a:ea typeface="+mn-ea"/>
                <a:cs typeface="+mn-cs"/>
              </a:rPr>
              <a:t> – Cocal do Sul</a:t>
            </a:r>
          </a:p>
          <a:p>
            <a:pPr marL="342900" marR="0" lvl="0" indent="-342900" algn="l" defTabSz="914400" rtl="0" eaLnBrk="0" fontAlgn="base" latinLnBrk="0" hangingPunct="0">
              <a:lnSpc>
                <a:spcPct val="100000"/>
              </a:lnSpc>
              <a:spcBef>
                <a:spcPct val="20000"/>
              </a:spcBef>
              <a:spcAft>
                <a:spcPct val="0"/>
              </a:spcAft>
              <a:buClr>
                <a:schemeClr val="accent1"/>
              </a:buClr>
              <a:buSzPct val="70000"/>
              <a:buFont typeface="Monotype Sorts"/>
              <a:buChar char="l"/>
              <a:tabLst/>
              <a:defRPr/>
            </a:pPr>
            <a:r>
              <a:rPr kumimoji="1" lang="pt-BR" sz="1600" b="0" i="0" u="none" strike="noStrike" kern="0" cap="none" spc="0" normalizeH="0" baseline="0" noProof="0" dirty="0" smtClean="0">
                <a:ln>
                  <a:noFill/>
                </a:ln>
                <a:solidFill>
                  <a:srgbClr val="0000FF"/>
                </a:solidFill>
                <a:effectLst/>
                <a:uLnTx/>
                <a:uFillTx/>
                <a:latin typeface="+mn-lt"/>
                <a:ea typeface="+mn-ea"/>
                <a:cs typeface="+mn-cs"/>
              </a:rPr>
              <a:t>Matadouro Frigorífico de Cordeiros Guatapará – Guatambu</a:t>
            </a:r>
          </a:p>
          <a:p>
            <a:pPr marL="342900" marR="0" lvl="0" indent="-342900" algn="l" defTabSz="914400" rtl="0" eaLnBrk="0" fontAlgn="base" latinLnBrk="0" hangingPunct="0">
              <a:lnSpc>
                <a:spcPct val="100000"/>
              </a:lnSpc>
              <a:spcBef>
                <a:spcPct val="20000"/>
              </a:spcBef>
              <a:spcAft>
                <a:spcPct val="0"/>
              </a:spcAft>
              <a:buClr>
                <a:schemeClr val="accent1"/>
              </a:buClr>
              <a:buSzPct val="70000"/>
              <a:buFont typeface="Monotype Sorts"/>
              <a:buChar char="l"/>
              <a:tabLst/>
              <a:defRPr/>
            </a:pPr>
            <a:r>
              <a:rPr kumimoji="1" lang="pt-BR" sz="1600" b="0" i="0" u="none" strike="noStrike" kern="0" cap="none" spc="0" normalizeH="0" baseline="0" noProof="0" dirty="0" smtClean="0">
                <a:ln>
                  <a:noFill/>
                </a:ln>
                <a:solidFill>
                  <a:srgbClr val="0000FF"/>
                </a:solidFill>
                <a:effectLst/>
                <a:uLnTx/>
                <a:uFillTx/>
                <a:latin typeface="+mn-lt"/>
                <a:ea typeface="+mn-ea"/>
                <a:cs typeface="+mn-cs"/>
              </a:rPr>
              <a:t>Fábrica de Laticínios </a:t>
            </a:r>
            <a:r>
              <a:rPr kumimoji="1" lang="pt-BR" sz="1600" b="0" i="0" u="none" strike="noStrike" kern="0" cap="none" spc="0" normalizeH="0" baseline="0" noProof="0" dirty="0" err="1" smtClean="0">
                <a:ln>
                  <a:noFill/>
                </a:ln>
                <a:solidFill>
                  <a:srgbClr val="0000FF"/>
                </a:solidFill>
                <a:effectLst/>
                <a:uLnTx/>
                <a:uFillTx/>
                <a:latin typeface="+mn-lt"/>
                <a:ea typeface="+mn-ea"/>
                <a:cs typeface="+mn-cs"/>
              </a:rPr>
              <a:t>Gran</a:t>
            </a:r>
            <a:r>
              <a:rPr kumimoji="1" lang="pt-BR" sz="1600" b="0" i="0" u="none" strike="noStrike" kern="0" cap="none" spc="0" normalizeH="0" baseline="0" noProof="0" dirty="0" smtClean="0">
                <a:ln>
                  <a:noFill/>
                </a:ln>
                <a:solidFill>
                  <a:srgbClr val="0000FF"/>
                </a:solidFill>
                <a:effectLst/>
                <a:uLnTx/>
                <a:uFillTx/>
                <a:latin typeface="+mn-lt"/>
                <a:ea typeface="+mn-ea"/>
                <a:cs typeface="+mn-cs"/>
              </a:rPr>
              <a:t> </a:t>
            </a:r>
            <a:r>
              <a:rPr kumimoji="1" lang="pt-BR" sz="1600" b="0" i="0" u="none" strike="noStrike" kern="0" cap="none" spc="0" normalizeH="0" baseline="0" noProof="0" dirty="0" err="1" smtClean="0">
                <a:ln>
                  <a:noFill/>
                </a:ln>
                <a:solidFill>
                  <a:srgbClr val="0000FF"/>
                </a:solidFill>
                <a:effectLst/>
                <a:uLnTx/>
                <a:uFillTx/>
                <a:latin typeface="+mn-lt"/>
                <a:ea typeface="+mn-ea"/>
                <a:cs typeface="+mn-cs"/>
              </a:rPr>
              <a:t>Paladare</a:t>
            </a:r>
            <a:r>
              <a:rPr kumimoji="1" lang="pt-BR" sz="1600" b="0" i="0" u="none" strike="noStrike" kern="0" cap="none" spc="0" normalizeH="0" baseline="0" noProof="0" dirty="0" smtClean="0">
                <a:ln>
                  <a:noFill/>
                </a:ln>
                <a:solidFill>
                  <a:srgbClr val="0000FF"/>
                </a:solidFill>
                <a:effectLst/>
                <a:uLnTx/>
                <a:uFillTx/>
                <a:latin typeface="+mn-lt"/>
                <a:ea typeface="+mn-ea"/>
                <a:cs typeface="+mn-cs"/>
              </a:rPr>
              <a:t> – Chapecó</a:t>
            </a:r>
          </a:p>
          <a:p>
            <a:pPr marL="342900" marR="0" lvl="0" indent="-342900" algn="l" defTabSz="914400" rtl="0" eaLnBrk="0" fontAlgn="base" latinLnBrk="0" hangingPunct="0">
              <a:lnSpc>
                <a:spcPct val="100000"/>
              </a:lnSpc>
              <a:spcBef>
                <a:spcPct val="20000"/>
              </a:spcBef>
              <a:spcAft>
                <a:spcPct val="0"/>
              </a:spcAft>
              <a:buClr>
                <a:schemeClr val="accent1"/>
              </a:buClr>
              <a:buSzPct val="70000"/>
              <a:buFont typeface="Monotype Sorts"/>
              <a:buChar char="l"/>
              <a:tabLst/>
              <a:defRPr/>
            </a:pPr>
            <a:r>
              <a:rPr kumimoji="1" lang="pt-BR" sz="1600" b="0" i="0" u="none" strike="noStrike" kern="0" cap="none" spc="0" normalizeH="0" baseline="0" noProof="0" dirty="0" smtClean="0">
                <a:ln>
                  <a:noFill/>
                </a:ln>
                <a:solidFill>
                  <a:srgbClr val="0000FF"/>
                </a:solidFill>
                <a:effectLst/>
                <a:uLnTx/>
                <a:uFillTx/>
                <a:latin typeface="+mn-lt"/>
                <a:ea typeface="+mn-ea"/>
                <a:cs typeface="+mn-cs"/>
              </a:rPr>
              <a:t>Matadouro Frigorífico </a:t>
            </a:r>
            <a:r>
              <a:rPr kumimoji="1" lang="pt-BR" sz="1600" b="0" i="0" u="none" strike="noStrike" kern="0" cap="none" spc="0" normalizeH="0" baseline="0" noProof="0" dirty="0" err="1" smtClean="0">
                <a:ln>
                  <a:noFill/>
                </a:ln>
                <a:solidFill>
                  <a:srgbClr val="0000FF"/>
                </a:solidFill>
                <a:effectLst/>
                <a:uLnTx/>
                <a:uFillTx/>
                <a:latin typeface="+mn-lt"/>
                <a:ea typeface="+mn-ea"/>
                <a:cs typeface="+mn-cs"/>
              </a:rPr>
              <a:t>Vilmon</a:t>
            </a:r>
            <a:r>
              <a:rPr kumimoji="1" lang="pt-BR" sz="1600" b="0" i="0" u="none" strike="noStrike" kern="0" cap="none" spc="0" normalizeH="0" baseline="0" noProof="0" dirty="0" smtClean="0">
                <a:ln>
                  <a:noFill/>
                </a:ln>
                <a:solidFill>
                  <a:srgbClr val="0000FF"/>
                </a:solidFill>
                <a:effectLst/>
                <a:uLnTx/>
                <a:uFillTx/>
                <a:latin typeface="+mn-lt"/>
                <a:ea typeface="+mn-ea"/>
                <a:cs typeface="+mn-cs"/>
              </a:rPr>
              <a:t> – </a:t>
            </a:r>
            <a:r>
              <a:rPr kumimoji="1" lang="pt-BR" sz="1600" b="0" i="0" u="none" strike="noStrike" kern="0" cap="none" spc="0" normalizeH="0" baseline="0" noProof="0" dirty="0" err="1" smtClean="0">
                <a:ln>
                  <a:noFill/>
                </a:ln>
                <a:solidFill>
                  <a:srgbClr val="0000FF"/>
                </a:solidFill>
                <a:effectLst/>
                <a:uLnTx/>
                <a:uFillTx/>
                <a:latin typeface="+mn-lt"/>
                <a:ea typeface="+mn-ea"/>
                <a:cs typeface="+mn-cs"/>
              </a:rPr>
              <a:t>Ipuaçu</a:t>
            </a:r>
            <a:endParaRPr kumimoji="1" lang="pt-BR" sz="1600" b="0" i="0" u="none" strike="noStrike" kern="0" cap="none" spc="0" normalizeH="0" baseline="0" noProof="0" dirty="0" smtClean="0">
              <a:ln>
                <a:noFill/>
              </a:ln>
              <a:solidFill>
                <a:srgbClr val="0000FF"/>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
                <a:schemeClr val="accent1"/>
              </a:buClr>
              <a:buSzPct val="70000"/>
              <a:buFont typeface="Monotype Sorts"/>
              <a:buChar char="l"/>
              <a:tabLst/>
              <a:defRPr/>
            </a:pPr>
            <a:r>
              <a:rPr kumimoji="1" lang="pt-BR" sz="1600" b="0" i="0" u="none" strike="noStrike" kern="0" cap="none" spc="0" normalizeH="0" baseline="0" noProof="0" dirty="0" smtClean="0">
                <a:ln>
                  <a:noFill/>
                </a:ln>
                <a:solidFill>
                  <a:srgbClr val="0000FF"/>
                </a:solidFill>
                <a:effectLst/>
                <a:uLnTx/>
                <a:uFillTx/>
                <a:latin typeface="+mn-lt"/>
                <a:ea typeface="+mn-ea"/>
                <a:cs typeface="+mn-cs"/>
              </a:rPr>
              <a:t>Fábrica de Conservas e Defumados </a:t>
            </a:r>
            <a:r>
              <a:rPr kumimoji="1" lang="pt-BR" sz="1600" b="0" i="0" u="none" strike="noStrike" kern="0" cap="none" spc="0" normalizeH="0" baseline="0" noProof="0" dirty="0" err="1" smtClean="0">
                <a:ln>
                  <a:noFill/>
                </a:ln>
                <a:solidFill>
                  <a:srgbClr val="0000FF"/>
                </a:solidFill>
                <a:effectLst/>
                <a:uLnTx/>
                <a:uFillTx/>
                <a:latin typeface="+mn-lt"/>
                <a:ea typeface="+mn-ea"/>
                <a:cs typeface="+mn-cs"/>
              </a:rPr>
              <a:t>Pomerode</a:t>
            </a:r>
            <a:r>
              <a:rPr kumimoji="1" lang="pt-BR" sz="1600" b="0" i="0" u="none" strike="noStrike" kern="0" cap="none" spc="0" normalizeH="0" baseline="0" noProof="0" dirty="0" smtClean="0">
                <a:ln>
                  <a:noFill/>
                </a:ln>
                <a:solidFill>
                  <a:srgbClr val="0000FF"/>
                </a:solidFill>
                <a:effectLst/>
                <a:uLnTx/>
                <a:uFillTx/>
                <a:latin typeface="+mn-lt"/>
                <a:ea typeface="+mn-ea"/>
                <a:cs typeface="+mn-cs"/>
              </a:rPr>
              <a:t> – </a:t>
            </a:r>
            <a:r>
              <a:rPr kumimoji="1" lang="pt-BR" sz="1600" b="0" i="0" u="none" strike="noStrike" kern="0" cap="none" spc="0" normalizeH="0" baseline="0" noProof="0" dirty="0" err="1" smtClean="0">
                <a:ln>
                  <a:noFill/>
                </a:ln>
                <a:solidFill>
                  <a:srgbClr val="0000FF"/>
                </a:solidFill>
                <a:effectLst/>
                <a:uLnTx/>
                <a:uFillTx/>
                <a:latin typeface="+mn-lt"/>
                <a:ea typeface="+mn-ea"/>
                <a:cs typeface="+mn-cs"/>
              </a:rPr>
              <a:t>Pomerode</a:t>
            </a:r>
            <a:endParaRPr kumimoji="1" lang="pt-BR" sz="1600" b="0" i="0" u="none" strike="noStrike" kern="0" cap="none" spc="0" normalizeH="0" baseline="0" noProof="0" dirty="0" smtClean="0">
              <a:ln>
                <a:noFill/>
              </a:ln>
              <a:solidFill>
                <a:srgbClr val="0000FF"/>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
                <a:schemeClr val="accent1"/>
              </a:buClr>
              <a:buSzPct val="70000"/>
              <a:buFont typeface="Monotype Sorts"/>
              <a:buChar char="l"/>
              <a:tabLst/>
              <a:defRPr/>
            </a:pPr>
            <a:r>
              <a:rPr kumimoji="1" lang="pt-BR" sz="1600" b="0" i="0" u="none" strike="noStrike" kern="0" cap="none" spc="0" normalizeH="0" baseline="0" noProof="0" dirty="0" smtClean="0">
                <a:ln>
                  <a:noFill/>
                </a:ln>
                <a:solidFill>
                  <a:srgbClr val="0000FF"/>
                </a:solidFill>
                <a:effectLst/>
                <a:uLnTx/>
                <a:uFillTx/>
                <a:latin typeface="+mn-lt"/>
                <a:ea typeface="+mn-ea"/>
                <a:cs typeface="+mn-cs"/>
              </a:rPr>
              <a:t>Entreposto de Carnes e Derivados </a:t>
            </a:r>
            <a:r>
              <a:rPr kumimoji="1" lang="pt-BR" sz="1600" b="0" i="0" u="none" strike="noStrike" kern="0" cap="none" spc="0" normalizeH="0" baseline="0" noProof="0" dirty="0" err="1" smtClean="0">
                <a:ln>
                  <a:noFill/>
                </a:ln>
                <a:solidFill>
                  <a:srgbClr val="0000FF"/>
                </a:solidFill>
                <a:effectLst/>
                <a:uLnTx/>
                <a:uFillTx/>
                <a:latin typeface="+mn-lt"/>
                <a:ea typeface="+mn-ea"/>
                <a:cs typeface="+mn-cs"/>
              </a:rPr>
              <a:t>Distriboi</a:t>
            </a:r>
            <a:r>
              <a:rPr kumimoji="1" lang="pt-BR" sz="1600" b="0" i="0" u="none" strike="noStrike" kern="0" cap="none" spc="0" normalizeH="0" baseline="0" noProof="0" dirty="0" smtClean="0">
                <a:ln>
                  <a:noFill/>
                </a:ln>
                <a:solidFill>
                  <a:srgbClr val="0000FF"/>
                </a:solidFill>
                <a:effectLst/>
                <a:uLnTx/>
                <a:uFillTx/>
                <a:latin typeface="+mn-lt"/>
                <a:ea typeface="+mn-ea"/>
                <a:cs typeface="+mn-cs"/>
              </a:rPr>
              <a:t> – </a:t>
            </a:r>
            <a:r>
              <a:rPr kumimoji="1" lang="pt-BR" sz="1600" b="0" i="0" u="none" strike="noStrike" kern="0" cap="none" spc="0" normalizeH="0" baseline="0" noProof="0" dirty="0" err="1" smtClean="0">
                <a:ln>
                  <a:noFill/>
                </a:ln>
                <a:solidFill>
                  <a:srgbClr val="0000FF"/>
                </a:solidFill>
                <a:effectLst/>
                <a:uLnTx/>
                <a:uFillTx/>
                <a:latin typeface="+mn-lt"/>
                <a:ea typeface="+mn-ea"/>
                <a:cs typeface="+mn-cs"/>
              </a:rPr>
              <a:t>Camboriu</a:t>
            </a:r>
            <a:endParaRPr kumimoji="1" lang="pt-BR" sz="1600" b="0" i="0" u="none" strike="noStrike" kern="0" cap="none" spc="0" normalizeH="0" baseline="0" noProof="0" dirty="0" smtClean="0">
              <a:ln>
                <a:noFill/>
              </a:ln>
              <a:solidFill>
                <a:srgbClr val="0000FF"/>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
                <a:schemeClr val="accent1"/>
              </a:buClr>
              <a:buSzPct val="70000"/>
              <a:buFont typeface="Monotype Sorts"/>
              <a:buChar char="l"/>
              <a:tabLst/>
              <a:defRPr/>
            </a:pPr>
            <a:r>
              <a:rPr kumimoji="1" lang="pt-BR" sz="1600" b="0" i="0" u="none" strike="noStrike" kern="0" cap="none" spc="0" normalizeH="0" baseline="0" noProof="0" dirty="0" smtClean="0">
                <a:ln>
                  <a:noFill/>
                </a:ln>
                <a:solidFill>
                  <a:srgbClr val="0000FF"/>
                </a:solidFill>
                <a:effectLst/>
                <a:uLnTx/>
                <a:uFillTx/>
                <a:latin typeface="+mn-lt"/>
                <a:ea typeface="+mn-ea"/>
                <a:cs typeface="+mn-cs"/>
              </a:rPr>
              <a:t>Entreposto de Carnes e Derivados El </a:t>
            </a:r>
            <a:r>
              <a:rPr kumimoji="1" lang="pt-BR" sz="1600" b="0" i="0" u="none" strike="noStrike" kern="0" cap="none" spc="0" normalizeH="0" baseline="0" noProof="0" dirty="0" err="1" smtClean="0">
                <a:ln>
                  <a:noFill/>
                </a:ln>
                <a:solidFill>
                  <a:srgbClr val="0000FF"/>
                </a:solidFill>
                <a:effectLst/>
                <a:uLnTx/>
                <a:uFillTx/>
                <a:latin typeface="+mn-lt"/>
                <a:ea typeface="+mn-ea"/>
                <a:cs typeface="+mn-cs"/>
              </a:rPr>
              <a:t>Golli</a:t>
            </a:r>
            <a:r>
              <a:rPr kumimoji="1" lang="pt-BR" sz="1600" b="0" i="0" u="none" strike="noStrike" kern="0" cap="none" spc="0" normalizeH="0" baseline="0" noProof="0" dirty="0" smtClean="0">
                <a:ln>
                  <a:noFill/>
                </a:ln>
                <a:solidFill>
                  <a:srgbClr val="0000FF"/>
                </a:solidFill>
                <a:effectLst/>
                <a:uLnTx/>
                <a:uFillTx/>
                <a:latin typeface="+mn-lt"/>
                <a:ea typeface="+mn-ea"/>
                <a:cs typeface="+mn-cs"/>
              </a:rPr>
              <a:t> – </a:t>
            </a:r>
            <a:r>
              <a:rPr kumimoji="1" lang="pt-BR" sz="1600" b="0" i="0" u="none" strike="noStrike" kern="0" cap="none" spc="0" normalizeH="0" baseline="0" noProof="0" dirty="0" err="1" smtClean="0">
                <a:ln>
                  <a:noFill/>
                </a:ln>
                <a:solidFill>
                  <a:srgbClr val="0000FF"/>
                </a:solidFill>
                <a:effectLst/>
                <a:uLnTx/>
                <a:uFillTx/>
                <a:latin typeface="+mn-lt"/>
                <a:ea typeface="+mn-ea"/>
                <a:cs typeface="+mn-cs"/>
              </a:rPr>
              <a:t>Taió</a:t>
            </a:r>
            <a:endParaRPr kumimoji="1" lang="pt-BR" sz="1600" b="0" i="0" u="none" strike="noStrike" kern="0" cap="none" spc="0" normalizeH="0" baseline="0" noProof="0" dirty="0" smtClean="0">
              <a:ln>
                <a:noFill/>
              </a:ln>
              <a:solidFill>
                <a:srgbClr val="0000FF"/>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
                <a:schemeClr val="accent1"/>
              </a:buClr>
              <a:buSzPct val="70000"/>
              <a:buFont typeface="Monotype Sorts"/>
              <a:buChar char="l"/>
              <a:tabLst/>
              <a:defRPr/>
            </a:pPr>
            <a:r>
              <a:rPr kumimoji="1" lang="pt-BR" sz="1600" b="0" i="0" u="none" strike="noStrike" kern="0" cap="none" spc="0" normalizeH="0" baseline="0" noProof="0" dirty="0" smtClean="0">
                <a:ln>
                  <a:noFill/>
                </a:ln>
                <a:solidFill>
                  <a:srgbClr val="0000FF"/>
                </a:solidFill>
                <a:effectLst/>
                <a:uLnTx/>
                <a:uFillTx/>
                <a:latin typeface="+mn-lt"/>
                <a:ea typeface="+mn-ea"/>
                <a:cs typeface="+mn-cs"/>
              </a:rPr>
              <a:t>Matadouro Frigorífico Supremo – </a:t>
            </a:r>
            <a:r>
              <a:rPr kumimoji="1" lang="pt-BR" sz="1600" b="0" i="0" u="none" strike="noStrike" kern="0" cap="none" spc="0" normalizeH="0" baseline="0" noProof="0" dirty="0" err="1" smtClean="0">
                <a:ln>
                  <a:noFill/>
                </a:ln>
                <a:solidFill>
                  <a:srgbClr val="0000FF"/>
                </a:solidFill>
                <a:effectLst/>
                <a:uLnTx/>
                <a:uFillTx/>
                <a:latin typeface="+mn-lt"/>
                <a:ea typeface="+mn-ea"/>
                <a:cs typeface="+mn-cs"/>
              </a:rPr>
              <a:t>Orleans</a:t>
            </a:r>
            <a:endParaRPr kumimoji="1" lang="pt-BR" sz="1600" b="0" i="0" u="none" strike="noStrike" kern="0" cap="none" spc="0" normalizeH="0" baseline="0" noProof="0" dirty="0" smtClean="0">
              <a:ln>
                <a:noFill/>
              </a:ln>
              <a:solidFill>
                <a:srgbClr val="0000FF"/>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
                <a:schemeClr val="accent1"/>
              </a:buClr>
              <a:buSzPct val="70000"/>
              <a:buFont typeface="Monotype Sorts"/>
              <a:buChar char="l"/>
              <a:tabLst/>
              <a:defRPr/>
            </a:pPr>
            <a:r>
              <a:rPr kumimoji="1" lang="pt-BR" sz="1600" b="0" i="0" u="none" strike="noStrike" kern="0" cap="none" spc="0" normalizeH="0" baseline="0" noProof="0" dirty="0" smtClean="0">
                <a:ln>
                  <a:noFill/>
                </a:ln>
                <a:solidFill>
                  <a:srgbClr val="0000FF"/>
                </a:solidFill>
                <a:effectLst/>
                <a:uLnTx/>
                <a:uFillTx/>
                <a:latin typeface="+mn-lt"/>
                <a:ea typeface="+mn-ea"/>
                <a:cs typeface="+mn-cs"/>
              </a:rPr>
              <a:t>Laticínio </a:t>
            </a:r>
            <a:r>
              <a:rPr kumimoji="1" lang="pt-BR" sz="1600" b="0" i="0" u="none" strike="noStrike" kern="0" cap="none" spc="0" normalizeH="0" baseline="0" noProof="0" dirty="0" err="1" smtClean="0">
                <a:ln>
                  <a:noFill/>
                </a:ln>
                <a:solidFill>
                  <a:srgbClr val="0000FF"/>
                </a:solidFill>
                <a:effectLst/>
                <a:uLnTx/>
                <a:uFillTx/>
                <a:latin typeface="+mn-lt"/>
                <a:ea typeface="+mn-ea"/>
                <a:cs typeface="+mn-cs"/>
              </a:rPr>
              <a:t>Q´Maravilha</a:t>
            </a:r>
            <a:r>
              <a:rPr kumimoji="1" lang="pt-BR" sz="1600" b="0" i="0" u="none" strike="noStrike" kern="0" cap="none" spc="0" normalizeH="0" baseline="0" noProof="0" dirty="0" smtClean="0">
                <a:ln>
                  <a:noFill/>
                </a:ln>
                <a:solidFill>
                  <a:srgbClr val="0000FF"/>
                </a:solidFill>
                <a:effectLst/>
                <a:uLnTx/>
                <a:uFillTx/>
                <a:latin typeface="+mn-lt"/>
                <a:ea typeface="+mn-ea"/>
                <a:cs typeface="+mn-cs"/>
              </a:rPr>
              <a:t> – Maravilha</a:t>
            </a:r>
          </a:p>
          <a:p>
            <a:pPr marL="342900" marR="0" lvl="0" indent="-342900" algn="l" defTabSz="914400" rtl="0" eaLnBrk="0" fontAlgn="base" latinLnBrk="0" hangingPunct="0">
              <a:lnSpc>
                <a:spcPct val="100000"/>
              </a:lnSpc>
              <a:spcBef>
                <a:spcPct val="20000"/>
              </a:spcBef>
              <a:spcAft>
                <a:spcPct val="0"/>
              </a:spcAft>
              <a:buClr>
                <a:schemeClr val="accent1"/>
              </a:buClr>
              <a:buSzPct val="70000"/>
              <a:buFont typeface="Monotype Sorts"/>
              <a:buChar char="l"/>
              <a:tabLst/>
              <a:defRPr/>
            </a:pPr>
            <a:r>
              <a:rPr kumimoji="1" lang="pt-BR" sz="1600" b="0" i="0" u="none" strike="noStrike" kern="0" cap="none" spc="0" normalizeH="0" baseline="0" noProof="0" dirty="0" smtClean="0">
                <a:ln>
                  <a:noFill/>
                </a:ln>
                <a:solidFill>
                  <a:srgbClr val="0000FF"/>
                </a:solidFill>
                <a:effectLst/>
                <a:uLnTx/>
                <a:uFillTx/>
                <a:latin typeface="+mn-lt"/>
                <a:ea typeface="+mn-ea"/>
                <a:cs typeface="+mn-cs"/>
              </a:rPr>
              <a:t>Matadouro Frigorífico </a:t>
            </a:r>
            <a:r>
              <a:rPr kumimoji="1" lang="pt-BR" sz="1600" b="0" i="0" u="none" strike="noStrike" kern="0" cap="none" spc="0" normalizeH="0" baseline="0" noProof="0" dirty="0" err="1" smtClean="0">
                <a:ln>
                  <a:noFill/>
                </a:ln>
                <a:solidFill>
                  <a:srgbClr val="0000FF"/>
                </a:solidFill>
                <a:effectLst/>
                <a:uLnTx/>
                <a:uFillTx/>
                <a:latin typeface="+mn-lt"/>
                <a:ea typeface="+mn-ea"/>
                <a:cs typeface="+mn-cs"/>
              </a:rPr>
              <a:t>Caverá</a:t>
            </a:r>
            <a:r>
              <a:rPr kumimoji="1" lang="pt-BR" sz="1600" b="0" i="0" u="none" strike="noStrike" kern="0" cap="none" spc="0" normalizeH="0" baseline="0" noProof="0" dirty="0" smtClean="0">
                <a:ln>
                  <a:noFill/>
                </a:ln>
                <a:solidFill>
                  <a:srgbClr val="0000FF"/>
                </a:solidFill>
                <a:effectLst/>
                <a:uLnTx/>
                <a:uFillTx/>
                <a:latin typeface="+mn-lt"/>
                <a:ea typeface="+mn-ea"/>
                <a:cs typeface="+mn-cs"/>
              </a:rPr>
              <a:t> – </a:t>
            </a:r>
            <a:r>
              <a:rPr kumimoji="1" lang="pt-BR" sz="1600" b="0" i="0" u="none" strike="noStrike" kern="0" cap="none" spc="0" normalizeH="0" baseline="0" noProof="0" dirty="0" err="1" smtClean="0">
                <a:ln>
                  <a:noFill/>
                </a:ln>
                <a:solidFill>
                  <a:srgbClr val="0000FF"/>
                </a:solidFill>
                <a:effectLst/>
                <a:uLnTx/>
                <a:uFillTx/>
                <a:latin typeface="+mn-lt"/>
                <a:ea typeface="+mn-ea"/>
                <a:cs typeface="+mn-cs"/>
              </a:rPr>
              <a:t>Araranguá</a:t>
            </a:r>
            <a:endParaRPr kumimoji="1" lang="pt-BR" sz="1600" b="0" i="0" u="none" strike="noStrike" kern="0" cap="none" spc="0" normalizeH="0" baseline="0" noProof="0" dirty="0" smtClean="0">
              <a:ln>
                <a:noFill/>
              </a:ln>
              <a:solidFill>
                <a:srgbClr val="0000FF"/>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
                <a:schemeClr val="accent1"/>
              </a:buClr>
              <a:buSzPct val="70000"/>
              <a:buFont typeface="Monotype Sorts"/>
              <a:buChar char="l"/>
              <a:tabLst/>
              <a:defRPr/>
            </a:pPr>
            <a:r>
              <a:rPr kumimoji="1" lang="pt-BR" sz="1600" b="0" i="0" u="none" strike="noStrike" kern="0" cap="none" spc="0" normalizeH="0" baseline="0" noProof="0" dirty="0" smtClean="0">
                <a:ln>
                  <a:noFill/>
                </a:ln>
                <a:solidFill>
                  <a:srgbClr val="0000FF"/>
                </a:solidFill>
                <a:effectLst/>
                <a:uLnTx/>
                <a:uFillTx/>
                <a:latin typeface="+mn-lt"/>
                <a:ea typeface="+mn-ea"/>
                <a:cs typeface="+mn-cs"/>
              </a:rPr>
              <a:t>Laticínio Muller – Arabutã</a:t>
            </a:r>
          </a:p>
          <a:p>
            <a:pPr marL="342900" marR="0" lvl="0" indent="-342900" algn="l" defTabSz="914400" rtl="0" eaLnBrk="0" fontAlgn="base" latinLnBrk="0" hangingPunct="0">
              <a:lnSpc>
                <a:spcPct val="100000"/>
              </a:lnSpc>
              <a:spcBef>
                <a:spcPct val="20000"/>
              </a:spcBef>
              <a:spcAft>
                <a:spcPct val="0"/>
              </a:spcAft>
              <a:buClr>
                <a:schemeClr val="accent1"/>
              </a:buClr>
              <a:buSzPct val="70000"/>
              <a:buFont typeface="Monotype Sorts"/>
              <a:buChar char="l"/>
              <a:tabLst/>
              <a:defRPr/>
            </a:pPr>
            <a:r>
              <a:rPr kumimoji="1" lang="pt-BR" sz="1600" b="0" i="0" u="none" strike="noStrike" kern="0" cap="none" spc="0" normalizeH="0" baseline="0" noProof="0" dirty="0" smtClean="0">
                <a:ln>
                  <a:noFill/>
                </a:ln>
                <a:solidFill>
                  <a:srgbClr val="0000FF"/>
                </a:solidFill>
                <a:effectLst/>
                <a:uLnTx/>
                <a:uFillTx/>
                <a:latin typeface="+mn-lt"/>
                <a:ea typeface="+mn-ea"/>
                <a:cs typeface="+mn-cs"/>
              </a:rPr>
              <a:t>Fábrica de Laticínios </a:t>
            </a:r>
            <a:r>
              <a:rPr kumimoji="1" lang="pt-BR" sz="1600" b="0" i="0" u="none" strike="noStrike" kern="0" cap="none" spc="0" normalizeH="0" baseline="0" noProof="0" dirty="0" err="1" smtClean="0">
                <a:ln>
                  <a:noFill/>
                </a:ln>
                <a:solidFill>
                  <a:srgbClr val="0000FF"/>
                </a:solidFill>
                <a:effectLst/>
                <a:uLnTx/>
                <a:uFillTx/>
                <a:latin typeface="+mn-lt"/>
                <a:ea typeface="+mn-ea"/>
                <a:cs typeface="+mn-cs"/>
              </a:rPr>
              <a:t>D´Qualitá</a:t>
            </a:r>
            <a:r>
              <a:rPr kumimoji="1" lang="pt-BR" sz="1600" b="0" i="0" u="none" strike="noStrike" kern="0" cap="none" spc="0" normalizeH="0" baseline="0" noProof="0" dirty="0" smtClean="0">
                <a:ln>
                  <a:noFill/>
                </a:ln>
                <a:solidFill>
                  <a:srgbClr val="0000FF"/>
                </a:solidFill>
                <a:effectLst/>
                <a:uLnTx/>
                <a:uFillTx/>
                <a:latin typeface="+mn-lt"/>
                <a:ea typeface="+mn-ea"/>
                <a:cs typeface="+mn-cs"/>
              </a:rPr>
              <a:t> – Santiago do Sul</a:t>
            </a:r>
          </a:p>
        </p:txBody>
      </p:sp>
    </p:spTree>
  </p:cSld>
  <p:clrMapOvr>
    <a:masterClrMapping/>
  </p:clrMapOvr>
  <p:transition>
    <p:strips dir="r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p:cNvSpPr>
          <p:nvPr/>
        </p:nvSpPr>
        <p:spPr>
          <a:xfrm>
            <a:off x="1043608" y="1412776"/>
            <a:ext cx="7772400" cy="1223914"/>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pt-BR" sz="1400" b="1" i="0" u="none" strike="noStrike" kern="0" cap="none" spc="0" normalizeH="0" baseline="0" noProof="0" dirty="0" smtClean="0">
                <a:ln>
                  <a:noFill/>
                </a:ln>
                <a:solidFill>
                  <a:srgbClr val="339933"/>
                </a:solidFill>
                <a:effectLst/>
                <a:uLnTx/>
                <a:uFillTx/>
                <a:latin typeface="Arial Black" pitchFamily="34" charset="0"/>
                <a:ea typeface="+mj-ea"/>
                <a:cs typeface="+mj-cs"/>
              </a:rPr>
              <a:t>SANTA CATARINA – SISBI  POA (SUASA) </a:t>
            </a:r>
            <a:br>
              <a:rPr kumimoji="1" lang="pt-BR" sz="1400" b="1" i="0" u="none" strike="noStrike" kern="0" cap="none" spc="0" normalizeH="0" baseline="0" noProof="0" dirty="0" smtClean="0">
                <a:ln>
                  <a:noFill/>
                </a:ln>
                <a:solidFill>
                  <a:srgbClr val="339933"/>
                </a:solidFill>
                <a:effectLst/>
                <a:uLnTx/>
                <a:uFillTx/>
                <a:latin typeface="Arial Black" pitchFamily="34" charset="0"/>
                <a:ea typeface="+mj-ea"/>
                <a:cs typeface="+mj-cs"/>
              </a:rPr>
            </a:br>
            <a:r>
              <a:rPr kumimoji="1" lang="pt-BR" sz="1400" b="1" i="0" u="none" strike="noStrike" kern="0" cap="none" spc="0" normalizeH="0" baseline="0" noProof="0" dirty="0" smtClean="0">
                <a:ln>
                  <a:noFill/>
                </a:ln>
                <a:solidFill>
                  <a:srgbClr val="339933"/>
                </a:solidFill>
                <a:effectLst/>
                <a:uLnTx/>
                <a:uFillTx/>
                <a:latin typeface="Arial Black" pitchFamily="34" charset="0"/>
                <a:ea typeface="+mj-ea"/>
                <a:cs typeface="+mj-cs"/>
              </a:rPr>
              <a:t/>
            </a:r>
            <a:br>
              <a:rPr kumimoji="1" lang="pt-BR" sz="1400" b="1" i="0" u="none" strike="noStrike" kern="0" cap="none" spc="0" normalizeH="0" baseline="0" noProof="0" dirty="0" smtClean="0">
                <a:ln>
                  <a:noFill/>
                </a:ln>
                <a:solidFill>
                  <a:srgbClr val="339933"/>
                </a:solidFill>
                <a:effectLst/>
                <a:uLnTx/>
                <a:uFillTx/>
                <a:latin typeface="Arial Black" pitchFamily="34" charset="0"/>
                <a:ea typeface="+mj-ea"/>
                <a:cs typeface="+mj-cs"/>
              </a:rPr>
            </a:br>
            <a:r>
              <a:rPr kumimoji="1" lang="pt-BR" sz="1400" b="1" i="0" u="none" strike="noStrike" kern="0" cap="none" spc="0" normalizeH="0" baseline="0" noProof="0" dirty="0" smtClean="0">
                <a:ln>
                  <a:noFill/>
                </a:ln>
                <a:solidFill>
                  <a:srgbClr val="339933"/>
                </a:solidFill>
                <a:effectLst/>
                <a:uLnTx/>
                <a:uFillTx/>
                <a:latin typeface="Arial Black" pitchFamily="34" charset="0"/>
                <a:ea typeface="+mj-ea"/>
                <a:cs typeface="+mj-cs"/>
              </a:rPr>
              <a:t>SISTEMA BRASILEIRO DE INSPEÇÃO DE PRODUTOS DE ORIGEM ANIMAL</a:t>
            </a:r>
            <a:r>
              <a:rPr kumimoji="1" lang="pt-BR" sz="1400" b="1" i="0" u="none" strike="noStrike" kern="0" cap="none" spc="0" normalizeH="0" baseline="0" noProof="0" dirty="0" smtClean="0">
                <a:ln>
                  <a:noFill/>
                </a:ln>
                <a:solidFill>
                  <a:srgbClr val="339933"/>
                </a:solidFill>
                <a:effectLst/>
                <a:uLnTx/>
                <a:uFillTx/>
                <a:latin typeface="+mj-lt"/>
                <a:ea typeface="+mj-ea"/>
                <a:cs typeface="+mj-cs"/>
              </a:rPr>
              <a:t/>
            </a:r>
            <a:br>
              <a:rPr kumimoji="1" lang="pt-BR" sz="1400" b="1" i="0" u="none" strike="noStrike" kern="0" cap="none" spc="0" normalizeH="0" baseline="0" noProof="0" dirty="0" smtClean="0">
                <a:ln>
                  <a:noFill/>
                </a:ln>
                <a:solidFill>
                  <a:srgbClr val="339933"/>
                </a:solidFill>
                <a:effectLst/>
                <a:uLnTx/>
                <a:uFillTx/>
                <a:latin typeface="+mj-lt"/>
                <a:ea typeface="+mj-ea"/>
                <a:cs typeface="+mj-cs"/>
              </a:rPr>
            </a:br>
            <a:r>
              <a:rPr kumimoji="1" lang="pt-BR" sz="1400" b="1" i="0" u="none" strike="noStrike" kern="0" cap="none" spc="0" normalizeH="0" baseline="0" noProof="0" dirty="0" smtClean="0">
                <a:ln>
                  <a:noFill/>
                </a:ln>
                <a:solidFill>
                  <a:srgbClr val="339933"/>
                </a:solidFill>
                <a:effectLst/>
                <a:uLnTx/>
                <a:uFillTx/>
                <a:latin typeface="+mj-lt"/>
                <a:ea typeface="+mj-ea"/>
                <a:cs typeface="+mj-cs"/>
              </a:rPr>
              <a:t/>
            </a:r>
            <a:br>
              <a:rPr kumimoji="1" lang="pt-BR" sz="1400" b="1" i="0" u="none" strike="noStrike" kern="0" cap="none" spc="0" normalizeH="0" baseline="0" noProof="0" dirty="0" smtClean="0">
                <a:ln>
                  <a:noFill/>
                </a:ln>
                <a:solidFill>
                  <a:srgbClr val="339933"/>
                </a:solidFill>
                <a:effectLst/>
                <a:uLnTx/>
                <a:uFillTx/>
                <a:latin typeface="+mj-lt"/>
                <a:ea typeface="+mj-ea"/>
                <a:cs typeface="+mj-cs"/>
              </a:rPr>
            </a:br>
            <a:r>
              <a:rPr kumimoji="1" lang="pt-BR" sz="1400" b="1" i="0" u="none" strike="noStrike" kern="0" cap="none" spc="0" normalizeH="0" baseline="0" noProof="0" dirty="0" smtClean="0">
                <a:ln>
                  <a:noFill/>
                </a:ln>
                <a:solidFill>
                  <a:srgbClr val="660033"/>
                </a:solidFill>
                <a:effectLst/>
                <a:uLnTx/>
                <a:uFillTx/>
                <a:latin typeface="Arial Black" pitchFamily="34" charset="0"/>
                <a:ea typeface="+mj-ea"/>
                <a:cs typeface="+mj-cs"/>
              </a:rPr>
              <a:t>SERVIÇO DE INSPEÇÃO DOS MUNICÍPIOS</a:t>
            </a:r>
            <a:r>
              <a:rPr kumimoji="1" lang="pt-BR" sz="1400" b="1" i="0" u="none" strike="noStrike" kern="0" cap="none" spc="0" normalizeH="0" baseline="0" noProof="0" dirty="0" smtClean="0">
                <a:ln>
                  <a:noFill/>
                </a:ln>
                <a:solidFill>
                  <a:srgbClr val="339933"/>
                </a:solidFill>
                <a:effectLst/>
                <a:uLnTx/>
                <a:uFillTx/>
                <a:latin typeface="+mj-lt"/>
                <a:ea typeface="+mj-ea"/>
                <a:cs typeface="+mj-cs"/>
              </a:rPr>
              <a:t/>
            </a:r>
            <a:br>
              <a:rPr kumimoji="1" lang="pt-BR" sz="1400" b="1" i="0" u="none" strike="noStrike" kern="0" cap="none" spc="0" normalizeH="0" baseline="0" noProof="0" dirty="0" smtClean="0">
                <a:ln>
                  <a:noFill/>
                </a:ln>
                <a:solidFill>
                  <a:srgbClr val="339933"/>
                </a:solidFill>
                <a:effectLst/>
                <a:uLnTx/>
                <a:uFillTx/>
                <a:latin typeface="+mj-lt"/>
                <a:ea typeface="+mj-ea"/>
                <a:cs typeface="+mj-cs"/>
              </a:rPr>
            </a:br>
            <a:endParaRPr kumimoji="1" lang="pt-BR" sz="1400" b="1" i="0" u="none" strike="noStrike" kern="0" cap="none" spc="0" normalizeH="0" baseline="0" noProof="0" dirty="0" smtClean="0">
              <a:ln>
                <a:noFill/>
              </a:ln>
              <a:solidFill>
                <a:srgbClr val="339933"/>
              </a:solidFill>
              <a:effectLst/>
              <a:uLnTx/>
              <a:uFillTx/>
              <a:latin typeface="+mj-lt"/>
              <a:ea typeface="+mj-ea"/>
              <a:cs typeface="+mj-cs"/>
            </a:endParaRPr>
          </a:p>
        </p:txBody>
      </p:sp>
      <p:sp>
        <p:nvSpPr>
          <p:cNvPr id="5" name="Subtítulo 3"/>
          <p:cNvSpPr txBox="1">
            <a:spLocks/>
          </p:cNvSpPr>
          <p:nvPr/>
        </p:nvSpPr>
        <p:spPr>
          <a:xfrm>
            <a:off x="1475656" y="2564904"/>
            <a:ext cx="6400800" cy="3649662"/>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
                <a:schemeClr val="accent1"/>
              </a:buClr>
              <a:buSzPct val="70000"/>
              <a:buFont typeface="Monotype Sorts"/>
              <a:buChar char="l"/>
              <a:tabLst/>
              <a:defRPr/>
            </a:pPr>
            <a:r>
              <a:rPr kumimoji="1" lang="pt-BR" sz="1400" b="1" i="0" u="none" strike="noStrike" kern="0" cap="none" spc="0" normalizeH="0" baseline="0" noProof="0" dirty="0" smtClean="0">
                <a:ln>
                  <a:noFill/>
                </a:ln>
                <a:solidFill>
                  <a:srgbClr val="660033"/>
                </a:solidFill>
                <a:effectLst/>
                <a:uLnTx/>
                <a:uFillTx/>
                <a:latin typeface="+mn-lt"/>
                <a:ea typeface="+mn-ea"/>
                <a:cs typeface="+mn-cs"/>
              </a:rPr>
              <a:t>Consórcio Intermunicipal Alimentar – CONSAD do Extremo Oeste de Santa Catarina (São Miguel do Oeste) - São Miguel do Oeste, Guaraciaba, </a:t>
            </a:r>
            <a:r>
              <a:rPr kumimoji="1" lang="pt-BR" sz="1400" b="1" i="0" u="none" strike="noStrike" kern="0" cap="none" spc="0" normalizeH="0" baseline="0" noProof="0" dirty="0" err="1" smtClean="0">
                <a:ln>
                  <a:noFill/>
                </a:ln>
                <a:solidFill>
                  <a:srgbClr val="660033"/>
                </a:solidFill>
                <a:effectLst/>
                <a:uLnTx/>
                <a:uFillTx/>
                <a:latin typeface="+mn-lt"/>
                <a:ea typeface="+mn-ea"/>
                <a:cs typeface="+mn-cs"/>
              </a:rPr>
              <a:t>Tunápolis</a:t>
            </a:r>
            <a:r>
              <a:rPr kumimoji="1" lang="pt-BR" sz="1400" b="1" i="0" u="none" strike="noStrike" kern="0" cap="none" spc="0" normalizeH="0" baseline="0" noProof="0" dirty="0" smtClean="0">
                <a:ln>
                  <a:noFill/>
                </a:ln>
                <a:solidFill>
                  <a:srgbClr val="660033"/>
                </a:solidFill>
                <a:effectLst/>
                <a:uLnTx/>
                <a:uFillTx/>
                <a:latin typeface="+mn-lt"/>
                <a:ea typeface="+mn-ea"/>
                <a:cs typeface="+mn-cs"/>
              </a:rPr>
              <a:t>, Anchieta, Guarujá do Sul e </a:t>
            </a:r>
            <a:r>
              <a:rPr kumimoji="1" lang="pt-BR" sz="1400" b="1" i="0" u="none" strike="noStrike" kern="0" cap="none" spc="0" normalizeH="0" baseline="0" noProof="0" dirty="0" err="1" smtClean="0">
                <a:ln>
                  <a:noFill/>
                </a:ln>
                <a:solidFill>
                  <a:srgbClr val="660033"/>
                </a:solidFill>
                <a:effectLst/>
                <a:uLnTx/>
                <a:uFillTx/>
                <a:latin typeface="+mn-lt"/>
                <a:ea typeface="+mn-ea"/>
                <a:cs typeface="+mn-cs"/>
              </a:rPr>
              <a:t>Iporã</a:t>
            </a:r>
            <a:r>
              <a:rPr kumimoji="1" lang="pt-BR" sz="1400" b="1" i="0" u="none" strike="noStrike" kern="0" cap="none" spc="0" normalizeH="0" baseline="0" noProof="0" dirty="0" smtClean="0">
                <a:ln>
                  <a:noFill/>
                </a:ln>
                <a:solidFill>
                  <a:srgbClr val="660033"/>
                </a:solidFill>
                <a:effectLst/>
                <a:uLnTx/>
                <a:uFillTx/>
                <a:latin typeface="+mn-lt"/>
                <a:ea typeface="+mn-ea"/>
                <a:cs typeface="+mn-cs"/>
              </a:rPr>
              <a:t> do Oeste.</a:t>
            </a:r>
          </a:p>
          <a:p>
            <a:pPr marL="342900" marR="0" lvl="0" indent="-342900" algn="l" defTabSz="914400" rtl="0" eaLnBrk="0" fontAlgn="base" latinLnBrk="0" hangingPunct="0">
              <a:lnSpc>
                <a:spcPct val="100000"/>
              </a:lnSpc>
              <a:spcBef>
                <a:spcPct val="20000"/>
              </a:spcBef>
              <a:spcAft>
                <a:spcPct val="0"/>
              </a:spcAft>
              <a:buClr>
                <a:schemeClr val="accent1"/>
              </a:buClr>
              <a:buSzPct val="70000"/>
              <a:buFont typeface="Monotype Sorts"/>
              <a:buChar char="l"/>
              <a:tabLst/>
              <a:defRPr/>
            </a:pPr>
            <a:endParaRPr kumimoji="1" lang="pt-BR" sz="1400" b="1" i="0" u="none" strike="noStrike" kern="0" cap="none" spc="0" normalizeH="0" baseline="0" noProof="0" dirty="0" smtClean="0">
              <a:ln>
                <a:noFill/>
              </a:ln>
              <a:solidFill>
                <a:srgbClr val="660033"/>
              </a:solidFill>
              <a:effectLst/>
              <a:uLnTx/>
              <a:uFillTx/>
              <a:latin typeface="+mn-lt"/>
              <a:ea typeface="+mn-ea"/>
              <a:cs typeface="+mn-cs"/>
            </a:endParaRPr>
          </a:p>
          <a:p>
            <a:pPr marL="342900" marR="0" lvl="0" indent="-342900" algn="r" defTabSz="914400" rtl="0" eaLnBrk="0" fontAlgn="base" latinLnBrk="0" hangingPunct="0">
              <a:lnSpc>
                <a:spcPct val="100000"/>
              </a:lnSpc>
              <a:spcBef>
                <a:spcPct val="20000"/>
              </a:spcBef>
              <a:spcAft>
                <a:spcPct val="0"/>
              </a:spcAft>
              <a:buClr>
                <a:schemeClr val="accent1"/>
              </a:buClr>
              <a:buSzPct val="70000"/>
              <a:buFont typeface="Monotype Sorts"/>
              <a:buChar char="l"/>
              <a:tabLst/>
              <a:defRPr/>
            </a:pPr>
            <a:r>
              <a:rPr kumimoji="1" lang="pt-BR" sz="1400" b="1" i="0" u="none" strike="noStrike" kern="0" cap="none" spc="0" normalizeH="0" baseline="0" noProof="0" dirty="0" smtClean="0">
                <a:ln>
                  <a:noFill/>
                </a:ln>
                <a:solidFill>
                  <a:srgbClr val="660033"/>
                </a:solidFill>
                <a:effectLst/>
                <a:uLnTx/>
                <a:uFillTx/>
                <a:latin typeface="+mn-lt"/>
                <a:ea typeface="+mn-ea"/>
                <a:cs typeface="+mn-cs"/>
              </a:rPr>
              <a:t>Equivalência reconhecida pelo MAPA em 20/07/2011 </a:t>
            </a:r>
          </a:p>
          <a:p>
            <a:pPr marL="342900" marR="0" lvl="0" indent="-342900" algn="l" defTabSz="914400" rtl="0" eaLnBrk="0" fontAlgn="base" latinLnBrk="0" hangingPunct="0">
              <a:lnSpc>
                <a:spcPct val="100000"/>
              </a:lnSpc>
              <a:spcBef>
                <a:spcPct val="20000"/>
              </a:spcBef>
              <a:spcAft>
                <a:spcPct val="0"/>
              </a:spcAft>
              <a:buClr>
                <a:schemeClr val="accent1"/>
              </a:buClr>
              <a:buSzPct val="70000"/>
              <a:buFont typeface="Monotype Sorts"/>
              <a:buChar char="l"/>
              <a:tabLst/>
              <a:defRPr/>
            </a:pPr>
            <a:endParaRPr kumimoji="1" lang="pt-BR" sz="1400" b="1" i="0" u="none" strike="noStrike" kern="0" cap="none" spc="0" normalizeH="0" baseline="0" noProof="0" dirty="0" smtClean="0">
              <a:ln>
                <a:noFill/>
              </a:ln>
              <a:solidFill>
                <a:srgbClr val="660033"/>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
                <a:schemeClr val="accent1"/>
              </a:buClr>
              <a:buSzPct val="70000"/>
              <a:buFont typeface="Monotype Sorts"/>
              <a:buChar char="l"/>
              <a:tabLst/>
              <a:defRPr/>
            </a:pPr>
            <a:r>
              <a:rPr kumimoji="1" lang="pt-BR" sz="1400" b="1" i="0" u="none" strike="noStrike" kern="0" cap="none" spc="0" normalizeH="0" baseline="0" noProof="0" dirty="0" smtClean="0">
                <a:ln>
                  <a:noFill/>
                </a:ln>
                <a:solidFill>
                  <a:srgbClr val="660033"/>
                </a:solidFill>
                <a:effectLst/>
                <a:uLnTx/>
                <a:uFillTx/>
                <a:latin typeface="+mn-lt"/>
                <a:ea typeface="+mn-ea"/>
                <a:cs typeface="+mn-cs"/>
              </a:rPr>
              <a:t>Fábrica de Embutidos </a:t>
            </a:r>
            <a:r>
              <a:rPr kumimoji="1" lang="pt-BR" sz="1400" b="1" i="0" u="none" strike="noStrike" kern="0" cap="none" spc="0" normalizeH="0" baseline="0" noProof="0" dirty="0" err="1" smtClean="0">
                <a:ln>
                  <a:noFill/>
                </a:ln>
                <a:solidFill>
                  <a:srgbClr val="660033"/>
                </a:solidFill>
                <a:effectLst/>
                <a:uLnTx/>
                <a:uFillTx/>
                <a:latin typeface="+mn-lt"/>
                <a:ea typeface="+mn-ea"/>
                <a:cs typeface="+mn-cs"/>
              </a:rPr>
              <a:t>Letavo</a:t>
            </a:r>
            <a:r>
              <a:rPr kumimoji="1" lang="pt-BR" sz="1400" b="1" i="0" u="none" strike="noStrike" kern="0" cap="none" spc="0" normalizeH="0" baseline="0" noProof="0" dirty="0" smtClean="0">
                <a:ln>
                  <a:noFill/>
                </a:ln>
                <a:solidFill>
                  <a:srgbClr val="660033"/>
                </a:solidFill>
                <a:effectLst/>
                <a:uLnTx/>
                <a:uFillTx/>
                <a:latin typeface="+mn-lt"/>
                <a:ea typeface="+mn-ea"/>
                <a:cs typeface="+mn-cs"/>
              </a:rPr>
              <a:t> – Guaraciaba</a:t>
            </a:r>
          </a:p>
          <a:p>
            <a:pPr marL="342900" marR="0" lvl="0" indent="-342900" algn="l" defTabSz="914400" rtl="0" eaLnBrk="0" fontAlgn="base" latinLnBrk="0" hangingPunct="0">
              <a:lnSpc>
                <a:spcPct val="100000"/>
              </a:lnSpc>
              <a:spcBef>
                <a:spcPct val="20000"/>
              </a:spcBef>
              <a:spcAft>
                <a:spcPct val="0"/>
              </a:spcAft>
              <a:buClr>
                <a:schemeClr val="accent1"/>
              </a:buClr>
              <a:buSzPct val="70000"/>
              <a:buFont typeface="Monotype Sorts"/>
              <a:buChar char="l"/>
              <a:tabLst/>
              <a:defRPr/>
            </a:pPr>
            <a:r>
              <a:rPr kumimoji="1" lang="pt-BR" sz="1400" b="1" i="0" u="none" strike="noStrike" kern="0" cap="none" spc="0" normalizeH="0" baseline="0" noProof="0" dirty="0" smtClean="0">
                <a:ln>
                  <a:noFill/>
                </a:ln>
                <a:solidFill>
                  <a:srgbClr val="660033"/>
                </a:solidFill>
                <a:effectLst/>
                <a:uLnTx/>
                <a:uFillTx/>
                <a:latin typeface="+mn-lt"/>
                <a:ea typeface="+mn-ea"/>
                <a:cs typeface="+mn-cs"/>
              </a:rPr>
              <a:t>Laticínio Irmãos </a:t>
            </a:r>
            <a:r>
              <a:rPr kumimoji="1" lang="pt-BR" sz="1400" b="1" i="0" u="none" strike="noStrike" kern="0" cap="none" spc="0" normalizeH="0" baseline="0" noProof="0" dirty="0" err="1" smtClean="0">
                <a:ln>
                  <a:noFill/>
                </a:ln>
                <a:solidFill>
                  <a:srgbClr val="660033"/>
                </a:solidFill>
                <a:effectLst/>
                <a:uLnTx/>
                <a:uFillTx/>
                <a:latin typeface="+mn-lt"/>
                <a:ea typeface="+mn-ea"/>
                <a:cs typeface="+mn-cs"/>
              </a:rPr>
              <a:t>Diehl</a:t>
            </a:r>
            <a:r>
              <a:rPr kumimoji="1" lang="pt-BR" sz="1400" b="1" i="0" u="none" strike="noStrike" kern="0" cap="none" spc="0" normalizeH="0" baseline="0" noProof="0" dirty="0" smtClean="0">
                <a:ln>
                  <a:noFill/>
                </a:ln>
                <a:solidFill>
                  <a:srgbClr val="660033"/>
                </a:solidFill>
                <a:effectLst/>
                <a:uLnTx/>
                <a:uFillTx/>
                <a:latin typeface="+mn-lt"/>
                <a:ea typeface="+mn-ea"/>
                <a:cs typeface="+mn-cs"/>
              </a:rPr>
              <a:t> – Guaraciaba</a:t>
            </a:r>
          </a:p>
          <a:p>
            <a:pPr marL="342900" marR="0" lvl="0" indent="-342900" algn="l" defTabSz="914400" rtl="0" eaLnBrk="0" fontAlgn="base" latinLnBrk="0" hangingPunct="0">
              <a:lnSpc>
                <a:spcPct val="100000"/>
              </a:lnSpc>
              <a:spcBef>
                <a:spcPct val="20000"/>
              </a:spcBef>
              <a:spcAft>
                <a:spcPct val="0"/>
              </a:spcAft>
              <a:buClr>
                <a:schemeClr val="accent1"/>
              </a:buClr>
              <a:buSzPct val="70000"/>
              <a:buFont typeface="Monotype Sorts"/>
              <a:buChar char="l"/>
              <a:tabLst/>
              <a:defRPr/>
            </a:pPr>
            <a:r>
              <a:rPr kumimoji="1" lang="pt-BR" sz="1400" b="1" i="0" u="none" strike="noStrike" kern="0" cap="none" spc="0" normalizeH="0" baseline="0" noProof="0" dirty="0" smtClean="0">
                <a:ln>
                  <a:noFill/>
                </a:ln>
                <a:solidFill>
                  <a:srgbClr val="660033"/>
                </a:solidFill>
                <a:effectLst/>
                <a:uLnTx/>
                <a:uFillTx/>
                <a:latin typeface="+mn-lt"/>
                <a:ea typeface="+mn-ea"/>
                <a:cs typeface="+mn-cs"/>
              </a:rPr>
              <a:t>Matadouro </a:t>
            </a:r>
            <a:r>
              <a:rPr kumimoji="1" lang="pt-BR" sz="1400" b="1" i="0" u="none" strike="noStrike" kern="0" cap="none" spc="0" normalizeH="0" baseline="0" noProof="0" dirty="0" err="1" smtClean="0">
                <a:ln>
                  <a:noFill/>
                </a:ln>
                <a:solidFill>
                  <a:srgbClr val="660033"/>
                </a:solidFill>
                <a:effectLst/>
                <a:uLnTx/>
                <a:uFillTx/>
                <a:latin typeface="+mn-lt"/>
                <a:ea typeface="+mn-ea"/>
                <a:cs typeface="+mn-cs"/>
              </a:rPr>
              <a:t>Marodanel</a:t>
            </a:r>
            <a:r>
              <a:rPr kumimoji="1" lang="pt-BR" sz="1400" b="1" i="0" u="none" strike="noStrike" kern="0" cap="none" spc="0" normalizeH="0" baseline="0" noProof="0" dirty="0" smtClean="0">
                <a:ln>
                  <a:noFill/>
                </a:ln>
                <a:solidFill>
                  <a:srgbClr val="660033"/>
                </a:solidFill>
                <a:effectLst/>
                <a:uLnTx/>
                <a:uFillTx/>
                <a:latin typeface="+mn-lt"/>
                <a:ea typeface="+mn-ea"/>
                <a:cs typeface="+mn-cs"/>
              </a:rPr>
              <a:t> – Guaraciaba</a:t>
            </a:r>
          </a:p>
          <a:p>
            <a:pPr marL="342900" marR="0" lvl="0" indent="-342900" algn="l" defTabSz="914400" rtl="0" eaLnBrk="0" fontAlgn="base" latinLnBrk="0" hangingPunct="0">
              <a:lnSpc>
                <a:spcPct val="100000"/>
              </a:lnSpc>
              <a:spcBef>
                <a:spcPct val="20000"/>
              </a:spcBef>
              <a:spcAft>
                <a:spcPct val="0"/>
              </a:spcAft>
              <a:buClr>
                <a:schemeClr val="accent1"/>
              </a:buClr>
              <a:buSzPct val="70000"/>
              <a:buFont typeface="Monotype Sorts"/>
              <a:buChar char="l"/>
              <a:tabLst/>
              <a:defRPr/>
            </a:pPr>
            <a:r>
              <a:rPr kumimoji="1" lang="pt-BR" sz="1400" b="1" i="0" u="none" strike="noStrike" kern="0" cap="none" spc="0" normalizeH="0" baseline="0" noProof="0" dirty="0" smtClean="0">
                <a:ln>
                  <a:noFill/>
                </a:ln>
                <a:solidFill>
                  <a:srgbClr val="660033"/>
                </a:solidFill>
                <a:effectLst/>
                <a:uLnTx/>
                <a:uFillTx/>
                <a:latin typeface="+mn-lt"/>
                <a:ea typeface="+mn-ea"/>
                <a:cs typeface="+mn-cs"/>
              </a:rPr>
              <a:t>Laticínio COOMILP – </a:t>
            </a:r>
            <a:r>
              <a:rPr kumimoji="1" lang="pt-BR" sz="1400" b="1" i="0" u="none" strike="noStrike" kern="0" cap="none" spc="0" normalizeH="0" baseline="0" noProof="0" dirty="0" err="1" smtClean="0">
                <a:ln>
                  <a:noFill/>
                </a:ln>
                <a:solidFill>
                  <a:srgbClr val="660033"/>
                </a:solidFill>
                <a:effectLst/>
                <a:uLnTx/>
                <a:uFillTx/>
                <a:latin typeface="+mn-lt"/>
                <a:ea typeface="+mn-ea"/>
                <a:cs typeface="+mn-cs"/>
              </a:rPr>
              <a:t>Tunápolis</a:t>
            </a:r>
            <a:endParaRPr kumimoji="1" lang="pt-BR" sz="1400" b="1" i="0" u="none" strike="noStrike" kern="0" cap="none" spc="0" normalizeH="0" baseline="0" noProof="0" dirty="0" smtClean="0">
              <a:ln>
                <a:noFill/>
              </a:ln>
              <a:solidFill>
                <a:srgbClr val="660033"/>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
                <a:schemeClr val="accent1"/>
              </a:buClr>
              <a:buSzPct val="70000"/>
              <a:buFont typeface="Monotype Sorts"/>
              <a:buChar char="l"/>
              <a:tabLst/>
              <a:defRPr/>
            </a:pPr>
            <a:r>
              <a:rPr kumimoji="1" lang="pt-BR" sz="1400" b="1" i="0" u="none" strike="noStrike" kern="0" cap="none" spc="0" normalizeH="0" baseline="0" noProof="0" dirty="0" smtClean="0">
                <a:ln>
                  <a:noFill/>
                </a:ln>
                <a:solidFill>
                  <a:srgbClr val="660033"/>
                </a:solidFill>
                <a:effectLst/>
                <a:uLnTx/>
                <a:uFillTx/>
                <a:latin typeface="+mn-lt"/>
                <a:ea typeface="+mn-ea"/>
                <a:cs typeface="+mn-cs"/>
              </a:rPr>
              <a:t>Fábrica de Produtos Cárneos – Guarujá do Sul</a:t>
            </a:r>
          </a:p>
          <a:p>
            <a:pPr marL="342900" marR="0" lvl="0" indent="-342900" algn="l" defTabSz="914400" rtl="0" eaLnBrk="0" fontAlgn="base" latinLnBrk="0" hangingPunct="0">
              <a:lnSpc>
                <a:spcPct val="100000"/>
              </a:lnSpc>
              <a:spcBef>
                <a:spcPct val="20000"/>
              </a:spcBef>
              <a:spcAft>
                <a:spcPct val="0"/>
              </a:spcAft>
              <a:buClr>
                <a:schemeClr val="accent1"/>
              </a:buClr>
              <a:buSzPct val="70000"/>
              <a:buFont typeface="Monotype Sorts"/>
              <a:buChar char="l"/>
              <a:tabLst/>
              <a:defRPr/>
            </a:pPr>
            <a:r>
              <a:rPr kumimoji="1" lang="pt-BR" sz="1400" b="1" i="0" u="none" strike="noStrike" kern="0" cap="none" spc="0" normalizeH="0" baseline="0" noProof="0" dirty="0" smtClean="0">
                <a:ln>
                  <a:noFill/>
                </a:ln>
                <a:solidFill>
                  <a:srgbClr val="660033"/>
                </a:solidFill>
                <a:effectLst/>
                <a:uLnTx/>
                <a:uFillTx/>
                <a:latin typeface="+mn-lt"/>
                <a:ea typeface="+mn-ea"/>
                <a:cs typeface="+mn-cs"/>
              </a:rPr>
              <a:t>Fábrica de Produtos Cárneos – Frigorífico Santa Fé – </a:t>
            </a:r>
            <a:r>
              <a:rPr kumimoji="1" lang="pt-BR" sz="1400" b="1" i="0" u="none" strike="noStrike" kern="0" cap="none" spc="0" normalizeH="0" baseline="0" noProof="0" dirty="0" err="1" smtClean="0">
                <a:ln>
                  <a:noFill/>
                </a:ln>
                <a:solidFill>
                  <a:srgbClr val="660033"/>
                </a:solidFill>
                <a:effectLst/>
                <a:uLnTx/>
                <a:uFillTx/>
                <a:latin typeface="+mn-lt"/>
                <a:ea typeface="+mn-ea"/>
                <a:cs typeface="+mn-cs"/>
              </a:rPr>
              <a:t>Itapiranga</a:t>
            </a:r>
            <a:endParaRPr kumimoji="1" lang="pt-BR" sz="1400" b="1" i="0" u="none" strike="noStrike" kern="0" cap="none" spc="0" normalizeH="0" baseline="0" noProof="0" dirty="0" smtClean="0">
              <a:ln>
                <a:noFill/>
              </a:ln>
              <a:solidFill>
                <a:srgbClr val="660033"/>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
                <a:schemeClr val="accent1"/>
              </a:buClr>
              <a:buSzPct val="70000"/>
              <a:buFont typeface="Monotype Sorts"/>
              <a:buChar char="l"/>
              <a:tabLst/>
              <a:defRPr/>
            </a:pPr>
            <a:r>
              <a:rPr kumimoji="1" lang="pt-BR" sz="1400" b="1" i="0" u="none" strike="noStrike" kern="0" cap="none" spc="0" normalizeH="0" baseline="0" noProof="0" dirty="0" smtClean="0">
                <a:ln>
                  <a:noFill/>
                </a:ln>
                <a:solidFill>
                  <a:srgbClr val="660033"/>
                </a:solidFill>
                <a:effectLst/>
                <a:uLnTx/>
                <a:uFillTx/>
                <a:latin typeface="+mn-lt"/>
                <a:ea typeface="+mn-ea"/>
                <a:cs typeface="+mn-cs"/>
              </a:rPr>
              <a:t>Matadouro Frigorífico K </a:t>
            </a:r>
            <a:r>
              <a:rPr kumimoji="1" lang="pt-BR" sz="1400" b="1" i="0" u="none" strike="noStrike" kern="0" cap="none" spc="0" normalizeH="0" baseline="0" noProof="0" dirty="0" err="1" smtClean="0">
                <a:ln>
                  <a:noFill/>
                </a:ln>
                <a:solidFill>
                  <a:srgbClr val="660033"/>
                </a:solidFill>
                <a:effectLst/>
                <a:uLnTx/>
                <a:uFillTx/>
                <a:latin typeface="+mn-lt"/>
                <a:ea typeface="+mn-ea"/>
                <a:cs typeface="+mn-cs"/>
              </a:rPr>
              <a:t>Celet</a:t>
            </a:r>
            <a:r>
              <a:rPr kumimoji="1" lang="pt-BR" sz="1400" b="1" i="0" u="none" strike="noStrike" kern="0" cap="none" spc="0" normalizeH="0" baseline="0" noProof="0" dirty="0" smtClean="0">
                <a:ln>
                  <a:noFill/>
                </a:ln>
                <a:solidFill>
                  <a:srgbClr val="660033"/>
                </a:solidFill>
                <a:effectLst/>
                <a:uLnTx/>
                <a:uFillTx/>
                <a:latin typeface="+mn-lt"/>
                <a:ea typeface="+mn-ea"/>
                <a:cs typeface="+mn-cs"/>
              </a:rPr>
              <a:t> Alimentos – </a:t>
            </a:r>
            <a:r>
              <a:rPr kumimoji="1" lang="pt-BR" sz="1400" b="1" i="0" u="none" strike="noStrike" kern="0" cap="none" spc="0" normalizeH="0" baseline="0" noProof="0" dirty="0" err="1" smtClean="0">
                <a:ln>
                  <a:noFill/>
                </a:ln>
                <a:solidFill>
                  <a:srgbClr val="660033"/>
                </a:solidFill>
                <a:effectLst/>
                <a:uLnTx/>
                <a:uFillTx/>
                <a:latin typeface="+mn-lt"/>
                <a:ea typeface="+mn-ea"/>
                <a:cs typeface="+mn-cs"/>
              </a:rPr>
              <a:t>Itapiranga</a:t>
            </a:r>
            <a:endParaRPr kumimoji="1" lang="pt-BR" sz="1400" b="1" i="0" u="none" strike="noStrike" kern="0" cap="none" spc="0" normalizeH="0" baseline="0" noProof="0" dirty="0" smtClean="0">
              <a:ln>
                <a:noFill/>
              </a:ln>
              <a:solidFill>
                <a:srgbClr val="660033"/>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
                <a:schemeClr val="accent1"/>
              </a:buClr>
              <a:buSzPct val="70000"/>
              <a:buFont typeface="Monotype Sorts"/>
              <a:buChar char="l"/>
              <a:tabLst/>
              <a:defRPr/>
            </a:pPr>
            <a:r>
              <a:rPr kumimoji="1" lang="pt-BR" sz="1400" b="1" i="0" u="none" strike="noStrike" kern="0" cap="none" spc="0" normalizeH="0" baseline="0" noProof="0" dirty="0" smtClean="0">
                <a:ln>
                  <a:noFill/>
                </a:ln>
                <a:solidFill>
                  <a:srgbClr val="660033"/>
                </a:solidFill>
                <a:effectLst/>
                <a:uLnTx/>
                <a:uFillTx/>
                <a:latin typeface="+mn-lt"/>
                <a:ea typeface="+mn-ea"/>
                <a:cs typeface="+mn-cs"/>
              </a:rPr>
              <a:t>Laticínio Cooper São Bernardino –São Bernardino</a:t>
            </a:r>
          </a:p>
          <a:p>
            <a:pPr marL="342900" marR="0" lvl="0" indent="-342900" algn="l" defTabSz="914400" rtl="0" eaLnBrk="0" fontAlgn="base" latinLnBrk="0" hangingPunct="0">
              <a:lnSpc>
                <a:spcPct val="100000"/>
              </a:lnSpc>
              <a:spcBef>
                <a:spcPct val="20000"/>
              </a:spcBef>
              <a:spcAft>
                <a:spcPct val="0"/>
              </a:spcAft>
              <a:buClr>
                <a:schemeClr val="accent1"/>
              </a:buClr>
              <a:buSzPct val="70000"/>
              <a:buFont typeface="Monotype Sorts"/>
              <a:buChar char="l"/>
              <a:tabLst/>
              <a:defRPr/>
            </a:pPr>
            <a:endParaRPr kumimoji="1" lang="pt-BR" sz="1400" b="0" i="0" u="none" strike="noStrike" kern="0" cap="none" spc="0" normalizeH="0" baseline="0" noProof="0" dirty="0" smtClean="0">
              <a:ln>
                <a:noFill/>
              </a:ln>
              <a:solidFill>
                <a:srgbClr val="0000FF"/>
              </a:solidFill>
              <a:effectLst/>
              <a:uLnTx/>
              <a:uFillTx/>
              <a:latin typeface="+mn-lt"/>
              <a:ea typeface="+mn-ea"/>
              <a:cs typeface="+mn-cs"/>
            </a:endParaRPr>
          </a:p>
        </p:txBody>
      </p:sp>
    </p:spTree>
  </p:cSld>
  <p:clrMapOvr>
    <a:masterClrMapping/>
  </p:clrMapOvr>
  <p:transition>
    <p:strips dir="r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WordArt 7"/>
          <p:cNvSpPr>
            <a:spLocks noChangeArrowheads="1" noChangeShapeType="1" noTextEdit="1"/>
          </p:cNvSpPr>
          <p:nvPr/>
        </p:nvSpPr>
        <p:spPr bwMode="auto">
          <a:xfrm>
            <a:off x="755650" y="2579688"/>
            <a:ext cx="5410200" cy="3657600"/>
          </a:xfrm>
          <a:prstGeom prst="rect">
            <a:avLst/>
          </a:prstGeom>
        </p:spPr>
        <p:txBody>
          <a:bodyPr wrap="none" fromWordArt="1">
            <a:prstTxWarp prst="textDeflateBottom">
              <a:avLst>
                <a:gd name="adj" fmla="val 76472"/>
              </a:avLst>
            </a:prstTxWarp>
            <a:scene3d>
              <a:camera prst="legacyPerspectiveFront">
                <a:rot lat="19799980" lon="19439992" rev="0"/>
              </a:camera>
              <a:lightRig rig="legacyNormal2" dir="t"/>
            </a:scene3d>
            <a:sp3d extrusionH="354000" prstMaterial="legacyMatte">
              <a:extrusionClr>
                <a:srgbClr val="939676"/>
              </a:extrusionClr>
            </a:sp3d>
          </a:bodyPr>
          <a:lstStyle/>
          <a:p>
            <a:pPr algn="ctr"/>
            <a:r>
              <a:rPr lang="pt-BR" sz="3600" kern="10">
                <a:ln w="9525">
                  <a:round/>
                  <a:headEnd/>
                  <a:tailEnd/>
                </a:ln>
                <a:solidFill>
                  <a:srgbClr val="0033CC">
                    <a:alpha val="67842"/>
                  </a:srgbClr>
                </a:solidFill>
                <a:effectLst>
                  <a:outerShdw dist="38100" dir="2700000" algn="tl" rotWithShape="0">
                    <a:srgbClr val="000000">
                      <a:alpha val="43137"/>
                    </a:srgbClr>
                  </a:outerShdw>
                </a:effectLst>
                <a:latin typeface="Impact"/>
              </a:rPr>
              <a:t>Muito</a:t>
            </a:r>
          </a:p>
          <a:p>
            <a:pPr algn="ctr"/>
            <a:r>
              <a:rPr lang="pt-BR" sz="3600" kern="10">
                <a:ln w="9525">
                  <a:round/>
                  <a:headEnd/>
                  <a:tailEnd/>
                </a:ln>
                <a:solidFill>
                  <a:srgbClr val="0033CC">
                    <a:alpha val="67842"/>
                  </a:srgbClr>
                </a:solidFill>
                <a:effectLst>
                  <a:outerShdw dist="38100" dir="2700000" algn="tl" rotWithShape="0">
                    <a:srgbClr val="000000">
                      <a:alpha val="43137"/>
                    </a:srgbClr>
                  </a:outerShdw>
                </a:effectLst>
                <a:latin typeface="Impact"/>
              </a:rPr>
              <a:t>obrigado</a:t>
            </a:r>
          </a:p>
        </p:txBody>
      </p:sp>
      <p:sp>
        <p:nvSpPr>
          <p:cNvPr id="45059" name="Text Box 9"/>
          <p:cNvSpPr txBox="1">
            <a:spLocks noChangeArrowheads="1"/>
          </p:cNvSpPr>
          <p:nvPr/>
        </p:nvSpPr>
        <p:spPr bwMode="auto">
          <a:xfrm>
            <a:off x="5508625" y="5445125"/>
            <a:ext cx="3095625" cy="784225"/>
          </a:xfrm>
          <a:prstGeom prst="rect">
            <a:avLst/>
          </a:prstGeom>
          <a:noFill/>
          <a:ln w="9525">
            <a:noFill/>
            <a:miter lim="800000"/>
            <a:headEnd/>
            <a:tailEnd/>
          </a:ln>
        </p:spPr>
        <p:txBody>
          <a:bodyPr>
            <a:spAutoFit/>
          </a:bodyPr>
          <a:lstStyle/>
          <a:p>
            <a:pPr algn="r" eaLnBrk="0" hangingPunct="0">
              <a:spcBef>
                <a:spcPct val="50000"/>
              </a:spcBef>
            </a:pPr>
            <a:r>
              <a:rPr kumimoji="1" lang="en-US" sz="1800" b="1" dirty="0">
                <a:latin typeface="Times New Roman" pitchFamily="18" charset="0"/>
                <a:hlinkClick r:id="rId3"/>
              </a:rPr>
              <a:t>spies@agricultura.sc.gov.br</a:t>
            </a:r>
            <a:endParaRPr kumimoji="1" lang="en-US" sz="1800" b="1" dirty="0">
              <a:latin typeface="Times New Roman" pitchFamily="18" charset="0"/>
            </a:endParaRPr>
          </a:p>
          <a:p>
            <a:pPr algn="r" eaLnBrk="0" hangingPunct="0">
              <a:spcBef>
                <a:spcPct val="50000"/>
              </a:spcBef>
            </a:pPr>
            <a:r>
              <a:rPr kumimoji="1" lang="en-US" sz="1800" b="1" dirty="0" err="1">
                <a:latin typeface="Times New Roman" pitchFamily="18" charset="0"/>
              </a:rPr>
              <a:t>Fone</a:t>
            </a:r>
            <a:r>
              <a:rPr kumimoji="1" lang="en-US" sz="1800" b="1" dirty="0">
                <a:latin typeface="Times New Roman" pitchFamily="18" charset="0"/>
              </a:rPr>
              <a:t>: 48 </a:t>
            </a:r>
            <a:r>
              <a:rPr kumimoji="1" lang="en-US" sz="1800" b="1" dirty="0" smtClean="0">
                <a:latin typeface="Times New Roman" pitchFamily="18" charset="0"/>
              </a:rPr>
              <a:t>36644403</a:t>
            </a:r>
            <a:endParaRPr kumimoji="1" lang="pt-BR" sz="1800" b="1" dirty="0">
              <a:latin typeface="Times New Roman" pitchFamily="18" charset="0"/>
            </a:endParaRPr>
          </a:p>
        </p:txBody>
      </p:sp>
      <p:pic>
        <p:nvPicPr>
          <p:cNvPr id="5" name="Imagem 4" descr="Airton ALESC.jpg"/>
          <p:cNvPicPr>
            <a:picLocks noChangeAspect="1"/>
          </p:cNvPicPr>
          <p:nvPr/>
        </p:nvPicPr>
        <p:blipFill>
          <a:blip r:embed="rId4" cstate="print"/>
          <a:stretch>
            <a:fillRect/>
          </a:stretch>
        </p:blipFill>
        <p:spPr>
          <a:xfrm>
            <a:off x="5508104" y="3212976"/>
            <a:ext cx="3276150" cy="2184596"/>
          </a:xfrm>
          <a:prstGeom prst="rect">
            <a:avLst/>
          </a:prstGeom>
        </p:spPr>
      </p:pic>
    </p:spTree>
  </p:cSld>
  <p:clrMapOvr>
    <a:masterClrMapping/>
  </p:clrMapOvr>
  <p:transition>
    <p:strips dir="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ângulo 5"/>
          <p:cNvSpPr/>
          <p:nvPr/>
        </p:nvSpPr>
        <p:spPr>
          <a:xfrm>
            <a:off x="1187624" y="1412776"/>
            <a:ext cx="6912768" cy="1569660"/>
          </a:xfrm>
          <a:prstGeom prst="rect">
            <a:avLst/>
          </a:prstGeom>
        </p:spPr>
        <p:txBody>
          <a:bodyPr wrap="square">
            <a:spAutoFit/>
          </a:bodyPr>
          <a:lstStyle/>
          <a:p>
            <a:r>
              <a:rPr lang="pt-BR" sz="4800" b="1" dirty="0" smtClean="0">
                <a:solidFill>
                  <a:srgbClr val="339933"/>
                </a:solidFill>
              </a:rPr>
              <a:t>Serviço de Inspeção Estadual </a:t>
            </a:r>
            <a:r>
              <a:rPr lang="pt-BR" sz="4800" b="1" smtClean="0">
                <a:solidFill>
                  <a:srgbClr val="339933"/>
                </a:solidFill>
              </a:rPr>
              <a:t>– SIE EM SC</a:t>
            </a:r>
            <a:endParaRPr lang="pt-BR" sz="4800" dirty="0"/>
          </a:p>
        </p:txBody>
      </p:sp>
      <p:sp>
        <p:nvSpPr>
          <p:cNvPr id="146436" name="AutoShape 4" descr="data:image/jpeg;base64,/9j/4AAQSkZJRgABAQAAAQABAAD/2wCEAAkGBhQSERUUExQVFBQVGBgYGBcXGBcYFxgaFxUXFxYXGBcaHCYeGBwkGhUXHy8gIycpLCwsFx4xNTAqNSYrLCkBCQoKDgwOGg8PGikkHyQsKSwqLCwsKSwsLCwsLCwsLCwpLCksKSwpLCksLCwsLCksLCwpKSwpLCksKSwsLCksLP/AABEIALsBDgMBIgACEQEDEQH/xAAbAAADAQEBAQEAAAAAAAAAAAAEBQYDAgcBAP/EAD8QAAECBAQDBQcDAwMDBQEAAAECEQADBCEFEjFBBlFhEyJxgZEyQqGxwdHwB1LhFCNicoKSQ6LxFjNTc9IV/8QAGgEAAwEBAQEAAAAAAAAAAAAAAgMEAQAFBv/EACgRAAICAgICAgEDBQAAAAAAAAABAhEDIRIxE0EEUSIUYZEjMlJxgf/aAAwDAQACEQMRAD8AkhH0CPoj6I8c+jPmW8aZY5SLxo0YactHQTHQEdNGGnATHTR2Ex1KlFRZIJPSONMcsb01Cpeg89obUmBgXmEP+1/mYYoy6Zk2swI0jti3NE5VYapDE6HcRhkismICgxuDE/V0ZlqY6bHmIEKLsDaPykxrkjhWojQhjhspg49pZyJ6W76vIMPOL2RhzAIQLJAGY6W1bnExgcqWpCVLEx0Zg6UunvOXLX35bR6BhE5M2UlSSFWu3Ma+HnFmKOjzfkT2AIwAH2lKPhaOlcOp2Kh5w+TLjrs4dxRJzZKzsHUn/IfH+YCnUdnSH29bRbqkvCvEaZKApRYAAkn83gHChkctnmGK105KkhOUEAO4d2UR8gIPxbiqdVyhIypQLOUi7AXu+kcYjhi1L7RYySyAytXGwDb9I6p5CX7OUCyrFR9ojc29kdBCvJJOkV+OEo2+wbHKZPZylpLn2STYlhZ/zeEmSHmPVCSUy0F0o1PM6fBgIUlMTzdsqxqog+SOSmCSiOCmBsZQOURmpEFFMZKTG2ZQOpEZKRBJEcLTBAgpRGShBSkRktMaA0CERyY1UmM4YmKaGzR00fUpjoQgpOUJvGqUR9QmO0pjAqOQiPpYNzOgjOpqQhgzqOg5/wAQfguHpWQZmurglyz2SNhb0ijFgc9vokz/ACVj0uzOVRqUvKnvNqEByPEm3nfQw0lYROulCezSNSQ6jb+Yru3SEJTLSlIt7Othckm5PjH1Mze7czr6+FosWKC9Hmyz5J9s814lo0yMubMtSgN2ZzcjnpBGEcMIqJJXLBYd24ck6n4Ew0/UvBFTES5qQrIk5VNqH9kj4x+/TvFFSwJa8ykk5SWv0frG1oG9kXRdtTViUEzEy85BRmclj7OhYm228W06gqQk9vKSxGZJQp1J6FJHetyaLqswSWtYV2aDNDd8oGazAMfwx8xSWrKlLsWZ9gHL3OjCBnijLtBwyyg9M8vYbFxGQF4oq6hllBEthlJbrz9S5icE4BY6qHzjzWqk0ezCfKNnq3CuG5adDam5MGVGC9/PLJlzP3J36LToseMfOF6oFBTuId9nHoRiq0eNOT5OxUcYXLtOkqb/AOSWM6fNPtp9DGqOJaY/9ZA6KdJ9FAQfljlckHUP4wexegBfE0jSWTOVylpKv+6yR5mFdZKm1BBnNLlpumUC9xoqYr3vAWHWKEoAELcQJYwErGQSsj8Lp+1M2nV3UJOZ9gSb+OvwgTFamVKBlSO8rRUx/gnbzjHGK4pmLQnu37ygbqtCwJiKeT0j1MWK9v8AgyZ4+5I3yR8yQiyugfLHKkQTkjnJGnAikxwpEFlEcKlxtg0BqTGSkQWpEZKTGpmNAa0xkoQUtMYLTBoBoEWIyIglaYHUIJCmh0kR0lMdBMN8L4dXNue4j9x1PgPrCh7aS2LqenUpkpBJOwuYZ11DLo5Xa1PeUfYlA+0o6Aq2HNooFGTSSyQyf8jdSm16x5tjWMqq5wmEEIT3ZYOw3Uep+jQ7Fj5vZJn+Q4rRl2xmzCtZuSNAyQ2iEjYCKjB5ndCTe79Rf4+MT1OGLM7O7fG+14ocMFxqWtto27/KPR60jydvbLOhSFoBcOB6p5esN6elSEjfeEWF1iPZJHXfxaP2IYymjIV7QILB21Mc2ckUacOEyVMCwGIs/S4PxgDC8KkzAsIQLHvFIA71rhQ9qwAPXziOn8RVFUCMykSy7JTYN1MP+GUz5UvKJacrWUSXIuXI35ekCmmHxaRT1NWJaXSM2UAHnaz3iQ4o4mJQUpuTbQC76QwxrFAhBXMIDBnB16eMRNNKM1ZmK9nYchz8YRlycVQ/Djt2wbD5qpSu8SUqOp91R+h+BjnHsPt2qNfeHh70NKilCgw5eo5RxTKIHZq5d0ncbpPUfEecQ8vZelXQ0wTGinKtJ1APrF/h2LompdJvuI8mo5OR0jTUDk+o9T8YNkVykFwWiiGWiaeLker5o4VNiKpeNlpDKZXjGk3j0D3BDfNER4JFYZkK6/E03AOmsQ+J8azFuAco6QqVxASMibk6nl94XLKvQ2OHezWuqAZilH3iSB8oEAWssB5CDaCh7Q6HxP3ipw7CAkaR57k2z0XLihJhmBnVd/WNsUpWLgADQjqIqkyAIBr5A1Is9xzjuLWxcMuyTKY4MuLQcPSlXbW9iYymcMS3YFQJ6j10g+lY9ZYsjxTkmwfwhlS8KzV6skHnc+kW9BgsuUlkgdSdT4mC0oGzWjUmyefyP8SSl8FS2upR8GEB1vBAY5FkHkq49RFyUAAksBGLpUO6QR0v8o7g/sBZ5Hj1fQqlKKVhiPj1BgGYmPTuI8CE5BAsoXSfp4GPNp0opJBDEFiOUFF/ZQnyVgUwQOoQZMEDqENQEj0LDMARL70whRAe/sj7+cGmtVMOWSH/AMyLDqBv4m0fk4Sqaxmq8ALJ9N/ODKuqTTSVLZggE+J2Hq3rC1bdASftkJxrOykSAoqmKvNU+g1Sh+urC2nOEtPKsAw0a7t5nbxjaRLXOUpawVKWoqJbcn5ND6mwAgd70vf115co9OEeEaR5WSTnK2KqanJ6AX5tt+HaD5aSCAnTwfzvb1jcUhBYv83bR9j8vGN5cpj+fj/lo04Nw+SRcnXcc4Zq4flT1hczTXK/z2EK6eeQCGty+sMETzqe6Wbxjm0ckyglS5EoAJQHGh1hfjXEKZScxLAbRPYzxImSlhcnTcv0GpiXTKqKpYJBPIfUjSAbdaGRhb2Mp9YutmZlAiUk91P1PWHEqUAG+EDU2Cz5YdSgkDoN+caJMwKsUq8vtE0sM5bZXGcFpB0mQ/WOKmgzA6gcxqDsR4R9psVS+SYkoYhiLgnx1hkJqVDMCMvSESi0NTJ2bTFSSnRQ1PyUOhiWqOITJmZJoce6vmIr62aSuzMkgN/ir7FvSE+NYCJqTmDcju/5tHQav8jpp1oAGPy1CyvjA1TjSAPaiYqMMKFEEMRHApOcVrBD7JvLP6G8+uVMACSwJ823MUHD+C5mbQak3+POJWivd29SbcgOVrxbcH14bIS93FiPnCs8Go66GY5rt9lnheHBCbCG6EiB6Y2jbNEqSSObs2YQLUocNGwjGesJDkxsno2KdmVNiYlyzmN0epG0B8N4sudULz8rDkH0EKcSSorcjKk6A6+fLwjbhteWpHUERM5dJlixri37PQBE3iFYaRRLZ1TCSEiwAfXSKRMY1FOlRBUkKKdCQ7RZKNq0edCVPfQBiE9K0JQtKgFMSRsdWMYYZRhKyUqs2jaw6StrNHGQDSM427CU6VC6oqpZXkzDPy+kS/EWApmXbKr9w59eYilr6OSBnUyCPeJb4wNOUmYh0kKB0ILiBd3Y2Dro8mqpJSopUGINxAkyKTiyTlmJVzBB8tPhE6sQ1Drsv6zjWQnuoJml/cHd/wCRt6PCHEsRmVKu9ZANkD5nmR8IT4LMTOQ2VsrEttZg0OqeWrNlQjORuNB4mLPHHHs8znLJoPoadKRYO+p5wSuYpVi1txraMFYXPVqsJPJCfqbxnK4Zmm3bzvAZR8WeB86sLwNG5lXePiloSHUQANywgWr4KWBeZOJ6r0EJZvCwzMpRI5FRUfSCU0zPG0MZvF8lJZLr/wBKSR66QVSVNRVAiVKUlP7lcug+pgzBcFlymaWkq5rNh1KRt5w8E4q7qprj9ktkSx4q3+MbphVQkRwRLSc8+aCrooP68ugh5QCRKDIUgeYeCZ9NLl5RMyp3sHJ8z4fGJnGKwKWTKAQn49T+coNJroXKafbKSpQFgJC0gHUuCwHQXhJitKiUx2IsYRKqykd4uYArsVUE5VEsdAXJ8ekCpNOhkY2rO5mJAzABZJU34YYcLKXMXOLkodm6jf4xJ9sVWBTbmNIvcCQ0kS5Gh9qZz55fPcwr5EtUPx7do1lS3mzAPZTlST1Bcjrct5QQqhK9dOX3hnR4amWkDl84TY/xRLkd1HfmHRKb/njEQ6xHxbhUtEvMWCwbdQTpEbOkwzqTNnzM0wu2iRoPuYyqJENi60Eo2tiiVRErYb/SDcKqVypoUR7JuA+mh8bEwVh8j+6jxhljGDm6kDvDQc4d5W9MlnhSdo9Gw2oCkJ8IPaIXgbFO5kLhue3S/IvFqanQJ7yjoB8zyERy0HFWbLmhI8dBuY6lyW7y2KtgLhP89YyppV3JdW52HRP3g+XIG94llk3SGtUCrwdE26/hE5WUaqeel9iCDzDxZgbQv4ow/tKZSh7UvvDw94fXygljc0/s6GZxlT6Yyp6h/QHyIjVUJ+Ga3tJCdymx8oPr6rs5aln3QTFOOVx2TzhU6EiMRniacxtmbI1mf8vFFMiITj02cNUkgu4Fx/i3KKSlxUKQ57vN9oDHNW0MyQaSZzitAJyCg2uCD1EAUOHdikh3cvDH/wDoSyopzDMNRyjGcYNxV2CpNKiK43ozlSrUA384jVR6hjNKJkpSTuDHmCrW5RsB8HaGXA/CUyap3KEe8ocuQ6x6pQ4TKkoCUJDD8udSYEwdcvsk5LJ/boQdwr/J4ZInevRzDp5ObJYY+C0df0g5BI+f1Mfp0xMtBIF2tzJ28BH3PzYRKcU8Qy2MoCYpYNwk5fVRv6DeASt6CYDVV82dMIUlkvd1EkNqLWbwgmTQpykpYNz1JhVS1DpAAyj1/wDJg7+uADPFOkDsLk0+YElQSNb6m0NKfFZMpP8AblhSv3LuzchtEvOxNI3gNeLgxqyV0c4cux/XVgWoqWbn08GiZxDEWJAjidiRINoD7QMc1/GCjOxUsZ1IqO2WpIOUBI13LwFiM0uSCARpv5RhOQAp02O7E3HIxhMplKcAsnaCtWYk6oHp6ZY6ZjYcz4R67wvI/pqUCaQGv63aPPsBkJkL7ecory2lpv3lcwmG0+ZNqlPOJSjaWC3/ACP0ES/ImpPRV8fFJLYdjfGappMuQWToV6+nM/CEIIS7AlR1UbqPnD+TRgABIAHICOTSRLyXRfHGkJ5SVNZJgSsQp/Z+MP1yuUBzaAmOUgnH0LsJQ89NtHMVJpVq92FnCkgCqQ4fWxj01Kkj3R+eUMuyXLpkLTcJzTORMSOzY959CN+r8oqlzEygEJ9tWpOrc4IxDE0S0u19tjEDX4zknZpjlKt/28vKF5E5KkDjq7Z6HKUGDRuhUSVBjrMUqCh+1R+SvvDqmxVC7PlUdj9DvEThKIbVjqXMjV3BBuCCD4GxgOWY1z2h0J0ieUCW4YndjUTJB0ct4pLfKKuppxMQpCrpUCD5xF8SvJqkzU7sr0soekWNPUBaAoXBAPqIPG9tDcytKYgoeGezUoCYkjfmAOYhNxfImBcuUk5ZZKSVEtmNtTsByijxrDVoTMmU7dopJLm7EXNt3EfcIrDOkS1LT3iLgjRQsWfrBqFAc72zmmpSkXQE3fQOepMc1E0C5IHiWgKj4skzpypCSoLQVBlBgSk3b0MRf6kUa1zpZKjkysG0CnJPwb0hsVbpi3+xdTCCI8zxqTknrHV/WN6LjJUqSJJSZi0uyybAWyvuSPpCddSpZKllyd4PhQeN7PSJlaKaZnL5FFl2di1lD5Hy5QeviRvcWB/kw+sI+LaNa0gpV/bGouCSdyd4maOSQFADvMWs58BzMZGCq7MlLfRWYjxuClpYCSSzvcfaJifUSgoqvmJckkX+H48DYfw9PmKKRLUFFj3rBPjDHEeBpiUjVROqg5A6BKb+ZtDFxi6sG7V0DKxgbWjBdc+8fkcIVAuAydios/kYGqMCnJ2jXXtmrfQQqtHSMF1Q5wBNpJ26YyTJUbAKfkxgqRqGf9QGjCfUCOqPApyzlCVEnQAP8IOqOF1Sg89QlAbFirwYaHpr0gHUfYVJiYzXgujUpZyoGY7n3R4nfwEb0eDGabApl81e0r/8iKajw1MsAJDNATypDoYb7BMNwcJ7yu+vmfkBsIdU9I+0aU1K5hnKpmiVybKqUdIH/pQ0ZLphyhuKM8jHw0R5H0jDOaE/9IOUfk0o5Q1NL0McmnA3jjuRFCcZM/OLZVfCPT8MnonyxMDdeh3EReK4UkkqSQeYhLQ47NolHKc0s+ZHQjcdRDYPYnNDkrRXY9eY12HWJ+vw8LDP6xlUcYSp1yWPQuP4gcYrLP8A1BDKsnWhNMpZtOe4cyP2nTyO0MMP4gzWe41SrX+fKN11aFe+PX+IU1uGIXcEPsQQ8dSfZt/RZ4bxMpNnzJ5F3HgYpKPH5cywOU7BVn8OceQy61cq0wZk/vGo8RvDeRU5kgpVmTqGOn2hM8NBJplzxNJzSc2hQoeirfNo44Qxd5apL99D5X3B0+NoU4bjCpiFSpvedJCVbu3dB53AhGMVVKXnQO+LNz6GExjJDNOLiz1KTXukZxlVuBcQg4i4lppaSFzwhQvlF1noALx5/V11bVFs6kpOyA3xgjDv09u61B9Tq/qYsjFV+TI2nej6riXt6lBkysiicqphDTFBtTsC29zBePYMpbEl1cyS8NMP4clSVBQLq5ljBlSkEag+X2jXXoJKiGqMJCJeY3VYfGAhLhljtaFLEtNwkuptH2EAExuxsKLPhjEhPR2M0JK0bKAII2N4Z1mApB7RHcUC7pGihofDpEbWZpa0zZdlI1bccovsGxEVEpKwQXFxy+0JlvZrjxYRh1WJiH0WLKTqQobeG46QfJpM11WHKFtZh68wmSWSsdHC+ihv47R+Tj01NpshQP8AiXf10gb+wWm+hwvC5a75AFcxZXmRf1hdX4LIAZa5qlHRIUAT6C3jGkuunzQyJZljmq59BYeJhhRYWEXV3lHUn77wzk30Ka49snUcG9oO6Eykc7qV8faPXTpDak4XpKZBJSFHVS5lyfL6RvjPEcqmSSohxs8Rip9TiS7EypPPcjkkbfON5KPRqhLJ3pBOOcaAEyaRAGxKQA3iRoOmsT0jCitWeae0X/2jwEWtHwbIlJAv6tG68CQgOm3jeEyk2VY3jjpE5Iw7SDpVBDIyW1tHwQI7lfRlKpwI/f1IzpQOesaTbB4W0QeanxjDu0yoUYyqKrJqT4PHysqsgG5OgvCSprbsLqMURhfZPjg5DBWKqfQAdTGi8USE5iphv08TCBiblyer/GNpc1vznB+Ox7xxGwxWSr35Z8cv1jg09MvVEhX+1EKBJklXflhjuLQWnhqlWHS7dCPtCWpRFSgkfanhaiXrTyT4JAPwMJa3gCkN0yQPBSh9YOxDBKSTlK1LSCeYa3OB5ZzgoGVEpjlASq3Mg3L9YbHk1dgLGmTlVwNJTolY8Fq+8LZvDMse/NH+77iK6bg8t2TPWfVtHO8flcKqPszc3+7+I7lNdnPFEiV8O8p0zzY/SOsOwdcuYMs2xLEFIPwcRUTuF5wOv56R+peH54OZIBKbsWv8o7ySqmD44oOHBk4XTVof/wCpST8JkAYhwtWS0qmSpsmaoByO8FEDlmSQ/R4oMPx3Mrs5ickzToTy5g9DB5VGKX7AOL+zyaXx5WI91J/2oP0Ebj9Tan3pY/4/Ywxm4BLc+J+cCzOHk84d5Ie0c8MvTMVfqbMa8oeihC6s4uqajuoTlfdm/mGBwFPMxrLo0o0tG84LpA+Gb7YHSUfZpuXVqTzO8dKEbLgdZhV27KElFUUU2Vfo0Z4LXmknhz/amHyBP3hhPkuICqaULSUneEp12OnG0elyJwIBTd99oLB5xBcF8RlBNPOLEaE7jnFRiPEMmSkqUoEjZ/mdo66I3F2OJk8AEksBudIkOIOOgCZch1L/AC/QRP4lxBPqyySUS+ehP+kfUxphWFoSbgtqW1IGpJ2HMmNbbGwwqP5SPmGYOZ6+0qF91Nyo+ync5RuesM5OOolWTZI08IluK8fRNPYU5yI95eymvl55R6v1ieVVMAFLvoA7lxYg8jbTqOcE8DlFBRzxUmmemni9J3jOZxQ4LlhHmn9Q2ii/KKCVQoEpImKUqbMKcoSWCAC5J5naFvDXbKU16RVcJ8XS6kKlklwVEJJ74D6of20tfJqNofpYpCkkKSod1Sbg7eXhtA+F8KUiUp/tS8+uZmUDq4ULi/KC6xKKcuW7Nau/t3jYKfmdH3s8G3GXRCnKMqB6gd0wHhQAmOdEgn0hjUIGQkFxe/XkYToV7R2sPW/0hPF3RZBqUQzEKzOX0fR9hAZDA6c+jfjxyJv3jV+er/SLEhijxVI518eX5+aR8KXj6lwfwG2/pHSl+t/Xb5iCBaBlkeennDDAgpJWTuRb4wumTcx0fTp0EOaBICA9jv6wrK9C5dULuLlZkpSdiCd2ez25RzUUCkqlqGUyylBJF3FhdO1xrA2P1kpOfMoeAvEnN4rmJT2cslj3Uh3Or6cnOnWOw3XRvCo23SLyuEuYr+0wa4JskksSbX2+EATFLSsjukt7i0kG/I2fwYxETcUmGYAtRKRZuTa6WfWHFN2RYsUm1vK8P/2B1pdFdLp1sFJdTM4Zj4MYYUVegLCJiCDubAjxDxL4fSKzZkrUEi7En4Qcqgzd9Kr639o8yDoY2l7QuS5IbcQYIJqc8plKTcMe8Ryb5QNRTypAzhlDuqBtcWJhJNq1aPcbv+coYYbiZmkhRdQGp3EJnBdxBUGlTE01Nz4n5xguNpvtHxPzgdcJQ4HWYHmQRMMDTRBGA0wxgoxtMMDLMGgWW8DzpW8FhMdJQN4mKRJXYSZrKS4WnQiM6XCC4MxRmEaA+yPKKNI9I+iUH+sbyfQNLsyo8NKr5SR5AepsITcQ8T93sJZSE6LUndvdTub7+fKM+KcYKFqQiYojKAo2CUcwkD3jubmJ+koVFaEJQD2igAki/UkbBr3LekPhjXbJMmRyZRYD+npqkibNJlIULJ94/wCXQcv5h9hH6T0aZwWsrmJTpLURkzWvZrdIsaLCWlgZmIAFtA20LJVWqWtaJllAuDspLaiGY5y5b6J8sYuLrsfp4fpSnL2MrLyyJ+0QHGXBaaRX9VJfsnHaIJJyXYKSf2uWI2tFZIxsAsTG2Jz0z5EyWq4WhST5pMVS4yjRHinkxTUjzin4uKSA9oeDExPlqQq4Wkg+YjymRXZQ0wENvqPWKTh6dMnumQQbe0XypPjuegjzp4OO0fQRyRyLY44O4sUwlzRmBORzYTQLZc2gmDYnV26w4xeemSy3JkKOUq3QT7qxqDeE839LqmXJJlrQr3uzGYORyJs8E8J4umcFSpodZGSZLVYzAmzh9Vp23u1wzOko9ohx5HB2v+hMqqDAggg6KF3+0by5gJL5bdPC8SGL0c2hqwiU65KwFJGygSQ45EMxHSC6nHkI/tu6m7zfECOpno48kciso1VgNkhxz+zQR2gsVJPKza+G+8TdBiqSAxYDZ4oKKsQsPY83Gvh6wUUbkaS0jo/4h3826HlBFRNMtDs9mEIqypIUezJBHIt0EFYViRmgy5wAVsoGx8RCcsWxbhq0S/EqFKUzvmvlAZvAtp0hTQyEoKySykJ7u/eVofp5RWcSYKpSTkstO3MDaJegq0BbTEOFBlj3r7h/eGo8OsMwyuInJtH2VIBFy3M6+YgyRVJRZKiptzrG/wD6cmBlS1JXLNwsEC3UG4NtIXTJqcxCO8BbM2p3tyhtGqS9DmkxQKHtMU7QzRjQRlOpGodwbN5RLCcFljYj8tBRqEAMBmOkca9j+ulu81BBQdeaTyUNn56Qw4YoFKV2mwtcWc/xE3hmImWdHSbKTzBNxFZgWMhS1S02Cbo6g8xzDsY5IVlk0tCvGqLsppAuDceB+0LZiooeLJKu4siwcHzibWqJpxqRuOTlEwmrgVaoJmGBpkcgmDTBGCo3WIHmGCQDLfPeOxHDh4zmTmicpCFVAAjObVjsphSrvoAf/EKSSktud+loXzZ0M5iUTpBlpAStUskEWExYuUn/ACsPImDjHYnLJpAPBvByapPbTyrsyTlGilNYqJ2D7DlFVUYFS05SuVKSlbtndRUzF7kmFmA4u1NLGhCQCOosr4vA+NY0SnwL/T6xa1caR5sL5pss6LFAQA8K+OUFVOZ0r/3JQzDqBqD0iGRxXkOtof0XEqZiCCXcM3N7ARIm4lzxxe0TWE/qDImp/u5pSt7FQ8iPrBtXxiCgy5CirMGzkEBINiz3JaKvhH9JqSnlJM5AnTjdRXdIJ2SnRhzgrir9PZMyUVU6ESpqbhhlSrmFADluI9CcXVxIMWWHNKZ5dWYSkytXUbJSBcqNkgeJj0Xg3gdNPLSVq7zOUpbKD9YUSOEZclcuaueVTEXEsABDkEZubiKiixkaPHmSyV+LdnqTTn+UNDetqlSkvqn5R5PV4cqbikxUogHMhTAscx1b83j1Q4glSWLGJTA8CFPOnzvaVMmZZebYHvE+CRvBRlb0yWuMdoTcfzOykoIFwuelJF2SZjlXR1Ex5kz3zR6jVzpdTNnJQrMCkywToSk3UOhv5AR5viWEKlzMvMsD15HYH5xXikugHJ8UjIVJ9L66+P5vBlJji03f4wumIKdY0m0hKu64Sbi20PaibGeRPRRyeInGW45ufz0hjSV7kDUgtbn0aJrDqIpLqa2xdj6RQ4dKTLRmykk2TdhbU8200ieSV6PQhOXG2VVPVCehsw7RHxA8Yg+Iabs5pJzXLg7esPZVWQsLBuNW1YfOGuIUonS84GZCtQziJ3/SlfoGfVolsGx4yz2bhSFsVAghiR7XQga84Eq6FUtaglmc/wDmPtfhokqBNpZLZ7nL/q3bqIs8MTIqZAQlcszkpbukHM2h/LxSnyWidSSe+zzmZPUDygimqWvu3oYP4hwNSVEgaaiECFGDq0c5NOhtTVh0h9JnzEmUqUzhWUtlzXZu8qxHTaI5KmL/AFii4cx0JmoQpilVjz0gWqCUlJUz0Uo7ZDKsCL7kFrX6GIpdiQdQ4jFaZ1NMXNlTM0sl+zK9SeSTfSPsypzFzqS5aF5fTAxri2j8swLNjdZgeZCkNZgswLMMETIHUIJAMspkwQHNqHjqpMDHWEIpPqlR3T4kqWrusQSMyVaH7G+sZKMYLN/zlGoXJWqHc5faJUuQGWNUGwX1Srnz+POJOq4zQgkTJcwK5MPm8PcCWRUykv3VllDY2JHn1gDj2iRnfKHLk+pEWYZ74s8/LBraJ1VSJw7RCChJJs76bw54DkFVdKzHupdTbOBaFWED+0BsFKb1htgcwpq5TFrkeRSYPl+TVHNPgnZ7jT4iOcd1OJAIUX0BPwiIVVKBFzHGPVixSTiFEHIr5QafolcFdkiviSylE328jGCuK2uIl5au7HCh3YR+ni+y5fJklSL3D+NgbEtBuJ4328rsUzHe5CDdKbe0RzPu9L9PPuF6VMyoyrGYBExTX1TLWR8QIK/TlZM2Z1SPn/MDP46xpzQP6l5WoNFFQYeqSXS8G4lhaKtLvkmtd/ZV4w1SmP02WBlYRLzfY+q0QdRUqpj2c+RmGywHPjyPrHMrEJJ9maMuyVjvD7fKLjHadKpLkAkGPPcQw+X+0RZhksipgSyzx77GSsXluGVYJAYFwefheD5WIS1NlmJchgk3vcltwYi5lEgaBvM/eNuzEvKtHdU4uCXuwPzh7wpAr5km6aLYr0AFwLjQndzz84ZUmNmQluyUpK790ix39fpEdJqlOnvHVvJtIuf0/LySo3JWoHwSWAbSJcn9pZJ0hDX4sFv/AGl5TqCx+sTFTQhKs0oTEHYixHmDHtuIUqClyhOnIRL1FKgk90ekTwy8OiecFPsh5fE8woKKglah7Kz7TcjzhRU16SqxF/y4ivxHCpSjdA+MLKjA5IVaWPU/eL4ZItXRPLmtWC8OYfKnqWlUwpUkApDPmvf0tB9XgipaFZCXF7Bjbrr5RNVcoSllSHSpJsQS4j0agXmlpKrkhJPpBzVNAwyMkqPGO0ISs94BnO42hsmEdbKAqpYAYZvqYdgRPlik0V45uS2dFUZTDH4m8fJghQwGmGB1mCZwgdWsagT/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46438" name="AutoShape 6" descr="data:image/jpeg;base64,/9j/4AAQSkZJRgABAQAAAQABAAD/2wCEAAkGBhQSERUUExQVFBQVGBgYGBcXGBcYFxgaFxUXFxYXGBcaHCYeGBwkGhUXHy8gIycpLCwsFx4xNTAqNSYrLCkBCQoKDgwOGg8PGikkHyQsKSwqLCwsKSwsLCwsLCwsLCwpLCksKSwpLCksLCwsLCksLCwpKSwpLCksKSwsLCksLP/AABEIALsBDgMBIgACEQEDEQH/xAAbAAADAQEBAQEAAAAAAAAAAAAEBQYDAgcBAP/EAD8QAAECBAQDBQcDAwMDBQEAAAECEQADBCEFEjFBBlFhEyJxgZEyQqGxwdHwB1LhFCNicoKSQ6LxFjNTc9IV/8QAGgEAAwEBAQEAAAAAAAAAAAAAAgMEAQAFBv/EACgRAAICAgICAgEDBQAAAAAAAAABAhEDIRIxE0EEUSIUYZEjMlJxgf/aAAwDAQACEQMRAD8AkhH0CPoj6I8c+jPmW8aZY5SLxo0YactHQTHQEdNGGnATHTR2Ex1KlFRZIJPSONMcsb01Cpeg89obUmBgXmEP+1/mYYoy6Zk2swI0jti3NE5VYapDE6HcRhkismICgxuDE/V0ZlqY6bHmIEKLsDaPykxrkjhWojQhjhspg49pZyJ6W76vIMPOL2RhzAIQLJAGY6W1bnExgcqWpCVLEx0Zg6UunvOXLX35bR6BhE5M2UlSSFWu3Ma+HnFmKOjzfkT2AIwAH2lKPhaOlcOp2Kh5w+TLjrs4dxRJzZKzsHUn/IfH+YCnUdnSH29bRbqkvCvEaZKApRYAAkn83gHChkctnmGK105KkhOUEAO4d2UR8gIPxbiqdVyhIypQLOUi7AXu+kcYjhi1L7RYySyAytXGwDb9I6p5CX7OUCyrFR9ojc29kdBCvJJOkV+OEo2+wbHKZPZylpLn2STYlhZ/zeEmSHmPVCSUy0F0o1PM6fBgIUlMTzdsqxqog+SOSmCSiOCmBsZQOURmpEFFMZKTG2ZQOpEZKRBJEcLTBAgpRGShBSkRktMaA0CERyY1UmM4YmKaGzR00fUpjoQgpOUJvGqUR9QmO0pjAqOQiPpYNzOgjOpqQhgzqOg5/wAQfguHpWQZmurglyz2SNhb0ijFgc9vokz/ACVj0uzOVRqUvKnvNqEByPEm3nfQw0lYROulCezSNSQ6jb+Yru3SEJTLSlIt7Othckm5PjH1Mze7czr6+FosWKC9Hmyz5J9s814lo0yMubMtSgN2ZzcjnpBGEcMIqJJXLBYd24ck6n4Ew0/UvBFTES5qQrIk5VNqH9kj4x+/TvFFSwJa8ykk5SWv0frG1oG9kXRdtTViUEzEy85BRmclj7OhYm228W06gqQk9vKSxGZJQp1J6FJHetyaLqswSWtYV2aDNDd8oGazAMfwx8xSWrKlLsWZ9gHL3OjCBnijLtBwyyg9M8vYbFxGQF4oq6hllBEthlJbrz9S5icE4BY6qHzjzWqk0ezCfKNnq3CuG5adDam5MGVGC9/PLJlzP3J36LToseMfOF6oFBTuId9nHoRiq0eNOT5OxUcYXLtOkqb/AOSWM6fNPtp9DGqOJaY/9ZA6KdJ9FAQfljlckHUP4wexegBfE0jSWTOVylpKv+6yR5mFdZKm1BBnNLlpumUC9xoqYr3vAWHWKEoAELcQJYwErGQSsj8Lp+1M2nV3UJOZ9gSb+OvwgTFamVKBlSO8rRUx/gnbzjHGK4pmLQnu37ygbqtCwJiKeT0j1MWK9v8AgyZ4+5I3yR8yQiyugfLHKkQTkjnJGnAikxwpEFlEcKlxtg0BqTGSkQWpEZKTGpmNAa0xkoQUtMYLTBoBoEWIyIglaYHUIJCmh0kR0lMdBMN8L4dXNue4j9x1PgPrCh7aS2LqenUpkpBJOwuYZ11DLo5Xa1PeUfYlA+0o6Aq2HNooFGTSSyQyf8jdSm16x5tjWMqq5wmEEIT3ZYOw3Uep+jQ7Fj5vZJn+Q4rRl2xmzCtZuSNAyQ2iEjYCKjB5ndCTe79Rf4+MT1OGLM7O7fG+14ocMFxqWtto27/KPR60jydvbLOhSFoBcOB6p5esN6elSEjfeEWF1iPZJHXfxaP2IYymjIV7QILB21Mc2ckUacOEyVMCwGIs/S4PxgDC8KkzAsIQLHvFIA71rhQ9qwAPXziOn8RVFUCMykSy7JTYN1MP+GUz5UvKJacrWUSXIuXI35ekCmmHxaRT1NWJaXSM2UAHnaz3iQ4o4mJQUpuTbQC76QwxrFAhBXMIDBnB16eMRNNKM1ZmK9nYchz8YRlycVQ/Djt2wbD5qpSu8SUqOp91R+h+BjnHsPt2qNfeHh70NKilCgw5eo5RxTKIHZq5d0ncbpPUfEecQ8vZelXQ0wTGinKtJ1APrF/h2LompdJvuI8mo5OR0jTUDk+o9T8YNkVykFwWiiGWiaeLker5o4VNiKpeNlpDKZXjGk3j0D3BDfNER4JFYZkK6/E03AOmsQ+J8azFuAco6QqVxASMibk6nl94XLKvQ2OHezWuqAZilH3iSB8oEAWssB5CDaCh7Q6HxP3ipw7CAkaR57k2z0XLihJhmBnVd/WNsUpWLgADQjqIqkyAIBr5A1Is9xzjuLWxcMuyTKY4MuLQcPSlXbW9iYymcMS3YFQJ6j10g+lY9ZYsjxTkmwfwhlS8KzV6skHnc+kW9BgsuUlkgdSdT4mC0oGzWjUmyefyP8SSl8FS2upR8GEB1vBAY5FkHkq49RFyUAAksBGLpUO6QR0v8o7g/sBZ5Hj1fQqlKKVhiPj1BgGYmPTuI8CE5BAsoXSfp4GPNp0opJBDEFiOUFF/ZQnyVgUwQOoQZMEDqENQEj0LDMARL70whRAe/sj7+cGmtVMOWSH/AMyLDqBv4m0fk4Sqaxmq8ALJ9N/ODKuqTTSVLZggE+J2Hq3rC1bdASftkJxrOykSAoqmKvNU+g1Sh+urC2nOEtPKsAw0a7t5nbxjaRLXOUpawVKWoqJbcn5ND6mwAgd70vf115co9OEeEaR5WSTnK2KqanJ6AX5tt+HaD5aSCAnTwfzvb1jcUhBYv83bR9j8vGN5cpj+fj/lo04Nw+SRcnXcc4Zq4flT1hczTXK/z2EK6eeQCGty+sMETzqe6Wbxjm0ckyglS5EoAJQHGh1hfjXEKZScxLAbRPYzxImSlhcnTcv0GpiXTKqKpYJBPIfUjSAbdaGRhb2Mp9YutmZlAiUk91P1PWHEqUAG+EDU2Cz5YdSgkDoN+caJMwKsUq8vtE0sM5bZXGcFpB0mQ/WOKmgzA6gcxqDsR4R9psVS+SYkoYhiLgnx1hkJqVDMCMvSESi0NTJ2bTFSSnRQ1PyUOhiWqOITJmZJoce6vmIr62aSuzMkgN/ir7FvSE+NYCJqTmDcju/5tHQav8jpp1oAGPy1CyvjA1TjSAPaiYqMMKFEEMRHApOcVrBD7JvLP6G8+uVMACSwJ823MUHD+C5mbQak3+POJWivd29SbcgOVrxbcH14bIS93FiPnCs8Go66GY5rt9lnheHBCbCG6EiB6Y2jbNEqSSObs2YQLUocNGwjGesJDkxsno2KdmVNiYlyzmN0epG0B8N4sudULz8rDkH0EKcSSorcjKk6A6+fLwjbhteWpHUERM5dJlixri37PQBE3iFYaRRLZ1TCSEiwAfXSKRMY1FOlRBUkKKdCQ7RZKNq0edCVPfQBiE9K0JQtKgFMSRsdWMYYZRhKyUqs2jaw6StrNHGQDSM427CU6VC6oqpZXkzDPy+kS/EWApmXbKr9w59eYilr6OSBnUyCPeJb4wNOUmYh0kKB0ILiBd3Y2Dro8mqpJSopUGINxAkyKTiyTlmJVzBB8tPhE6sQ1Drsv6zjWQnuoJml/cHd/wCRt6PCHEsRmVKu9ZANkD5nmR8IT4LMTOQ2VsrEttZg0OqeWrNlQjORuNB4mLPHHHs8znLJoPoadKRYO+p5wSuYpVi1txraMFYXPVqsJPJCfqbxnK4Zmm3bzvAZR8WeB86sLwNG5lXePiloSHUQANywgWr4KWBeZOJ6r0EJZvCwzMpRI5FRUfSCU0zPG0MZvF8lJZLr/wBKSR66QVSVNRVAiVKUlP7lcug+pgzBcFlymaWkq5rNh1KRt5w8E4q7qprj9ktkSx4q3+MbphVQkRwRLSc8+aCrooP68ugh5QCRKDIUgeYeCZ9NLl5RMyp3sHJ8z4fGJnGKwKWTKAQn49T+coNJroXKafbKSpQFgJC0gHUuCwHQXhJitKiUx2IsYRKqykd4uYArsVUE5VEsdAXJ8ekCpNOhkY2rO5mJAzABZJU34YYcLKXMXOLkodm6jf4xJ9sVWBTbmNIvcCQ0kS5Gh9qZz55fPcwr5EtUPx7do1lS3mzAPZTlST1Bcjrct5QQqhK9dOX3hnR4amWkDl84TY/xRLkd1HfmHRKb/njEQ6xHxbhUtEvMWCwbdQTpEbOkwzqTNnzM0wu2iRoPuYyqJENi60Eo2tiiVRErYb/SDcKqVypoUR7JuA+mh8bEwVh8j+6jxhljGDm6kDvDQc4d5W9MlnhSdo9Gw2oCkJ8IPaIXgbFO5kLhue3S/IvFqanQJ7yjoB8zyERy0HFWbLmhI8dBuY6lyW7y2KtgLhP89YyppV3JdW52HRP3g+XIG94llk3SGtUCrwdE26/hE5WUaqeel9iCDzDxZgbQv4ow/tKZSh7UvvDw94fXygljc0/s6GZxlT6Yyp6h/QHyIjVUJ+Ga3tJCdymx8oPr6rs5aln3QTFOOVx2TzhU6EiMRniacxtmbI1mf8vFFMiITj02cNUkgu4Fx/i3KKSlxUKQ57vN9oDHNW0MyQaSZzitAJyCg2uCD1EAUOHdikh3cvDH/wDoSyopzDMNRyjGcYNxV2CpNKiK43ozlSrUA384jVR6hjNKJkpSTuDHmCrW5RsB8HaGXA/CUyap3KEe8ocuQ6x6pQ4TKkoCUJDD8udSYEwdcvsk5LJ/boQdwr/J4ZInevRzDp5ObJYY+C0df0g5BI+f1Mfp0xMtBIF2tzJ28BH3PzYRKcU8Qy2MoCYpYNwk5fVRv6DeASt6CYDVV82dMIUlkvd1EkNqLWbwgmTQpykpYNz1JhVS1DpAAyj1/wDJg7+uADPFOkDsLk0+YElQSNb6m0NKfFZMpP8AblhSv3LuzchtEvOxNI3gNeLgxqyV0c4cux/XVgWoqWbn08GiZxDEWJAjidiRINoD7QMc1/GCjOxUsZ1IqO2WpIOUBI13LwFiM0uSCARpv5RhOQAp02O7E3HIxhMplKcAsnaCtWYk6oHp6ZY6ZjYcz4R67wvI/pqUCaQGv63aPPsBkJkL7ecory2lpv3lcwmG0+ZNqlPOJSjaWC3/ACP0ES/ImpPRV8fFJLYdjfGappMuQWToV6+nM/CEIIS7AlR1UbqPnD+TRgABIAHICOTSRLyXRfHGkJ5SVNZJgSsQp/Z+MP1yuUBzaAmOUgnH0LsJQ89NtHMVJpVq92FnCkgCqQ4fWxj01Kkj3R+eUMuyXLpkLTcJzTORMSOzY959CN+r8oqlzEygEJ9tWpOrc4IxDE0S0u19tjEDX4zknZpjlKt/28vKF5E5KkDjq7Z6HKUGDRuhUSVBjrMUqCh+1R+SvvDqmxVC7PlUdj9DvEThKIbVjqXMjV3BBuCCD4GxgOWY1z2h0J0ieUCW4YndjUTJB0ct4pLfKKuppxMQpCrpUCD5xF8SvJqkzU7sr0soekWNPUBaAoXBAPqIPG9tDcytKYgoeGezUoCYkjfmAOYhNxfImBcuUk5ZZKSVEtmNtTsByijxrDVoTMmU7dopJLm7EXNt3EfcIrDOkS1LT3iLgjRQsWfrBqFAc72zmmpSkXQE3fQOepMc1E0C5IHiWgKj4skzpypCSoLQVBlBgSk3b0MRf6kUa1zpZKjkysG0CnJPwb0hsVbpi3+xdTCCI8zxqTknrHV/WN6LjJUqSJJSZi0uyybAWyvuSPpCddSpZKllyd4PhQeN7PSJlaKaZnL5FFl2di1lD5Hy5QeviRvcWB/kw+sI+LaNa0gpV/bGouCSdyd4maOSQFADvMWs58BzMZGCq7MlLfRWYjxuClpYCSSzvcfaJifUSgoqvmJckkX+H48DYfw9PmKKRLUFFj3rBPjDHEeBpiUjVROqg5A6BKb+ZtDFxi6sG7V0DKxgbWjBdc+8fkcIVAuAydios/kYGqMCnJ2jXXtmrfQQqtHSMF1Q5wBNpJ26YyTJUbAKfkxgqRqGf9QGjCfUCOqPApyzlCVEnQAP8IOqOF1Sg89QlAbFirwYaHpr0gHUfYVJiYzXgujUpZyoGY7n3R4nfwEb0eDGabApl81e0r/8iKajw1MsAJDNATypDoYb7BMNwcJ7yu+vmfkBsIdU9I+0aU1K5hnKpmiVybKqUdIH/pQ0ZLphyhuKM8jHw0R5H0jDOaE/9IOUfk0o5Q1NL0McmnA3jjuRFCcZM/OLZVfCPT8MnonyxMDdeh3EReK4UkkqSQeYhLQ47NolHKc0s+ZHQjcdRDYPYnNDkrRXY9eY12HWJ+vw8LDP6xlUcYSp1yWPQuP4gcYrLP8A1BDKsnWhNMpZtOe4cyP2nTyO0MMP4gzWe41SrX+fKN11aFe+PX+IU1uGIXcEPsQQ8dSfZt/RZ4bxMpNnzJ5F3HgYpKPH5cywOU7BVn8OceQy61cq0wZk/vGo8RvDeRU5kgpVmTqGOn2hM8NBJplzxNJzSc2hQoeirfNo44Qxd5apL99D5X3B0+NoU4bjCpiFSpvedJCVbu3dB53AhGMVVKXnQO+LNz6GExjJDNOLiz1KTXukZxlVuBcQg4i4lppaSFzwhQvlF1noALx5/V11bVFs6kpOyA3xgjDv09u61B9Tq/qYsjFV+TI2nej6riXt6lBkysiicqphDTFBtTsC29zBePYMpbEl1cyS8NMP4clSVBQLq5ljBlSkEag+X2jXXoJKiGqMJCJeY3VYfGAhLhljtaFLEtNwkuptH2EAExuxsKLPhjEhPR2M0JK0bKAII2N4Z1mApB7RHcUC7pGihofDpEbWZpa0zZdlI1bccovsGxEVEpKwQXFxy+0JlvZrjxYRh1WJiH0WLKTqQobeG46QfJpM11WHKFtZh68wmSWSsdHC+ihv47R+Tj01NpshQP8AiXf10gb+wWm+hwvC5a75AFcxZXmRf1hdX4LIAZa5qlHRIUAT6C3jGkuunzQyJZljmq59BYeJhhRYWEXV3lHUn77wzk30Ka49snUcG9oO6Eykc7qV8faPXTpDak4XpKZBJSFHVS5lyfL6RvjPEcqmSSohxs8Rip9TiS7EypPPcjkkbfON5KPRqhLJ3pBOOcaAEyaRAGxKQA3iRoOmsT0jCitWeae0X/2jwEWtHwbIlJAv6tG68CQgOm3jeEyk2VY3jjpE5Iw7SDpVBDIyW1tHwQI7lfRlKpwI/f1IzpQOesaTbB4W0QeanxjDu0yoUYyqKrJqT4PHysqsgG5OgvCSprbsLqMURhfZPjg5DBWKqfQAdTGi8USE5iphv08TCBiblyer/GNpc1vznB+Ox7xxGwxWSr35Z8cv1jg09MvVEhX+1EKBJklXflhjuLQWnhqlWHS7dCPtCWpRFSgkfanhaiXrTyT4JAPwMJa3gCkN0yQPBSh9YOxDBKSTlK1LSCeYa3OB5ZzgoGVEpjlASq3Mg3L9YbHk1dgLGmTlVwNJTolY8Fq+8LZvDMse/NH+77iK6bg8t2TPWfVtHO8flcKqPszc3+7+I7lNdnPFEiV8O8p0zzY/SOsOwdcuYMs2xLEFIPwcRUTuF5wOv56R+peH54OZIBKbsWv8o7ySqmD44oOHBk4XTVof/wCpST8JkAYhwtWS0qmSpsmaoByO8FEDlmSQ/R4oMPx3Mrs5ickzToTy5g9DB5VGKX7AOL+zyaXx5WI91J/2oP0Ebj9Tan3pY/4/Ywxm4BLc+J+cCzOHk84d5Ie0c8MvTMVfqbMa8oeihC6s4uqajuoTlfdm/mGBwFPMxrLo0o0tG84LpA+Gb7YHSUfZpuXVqTzO8dKEbLgdZhV27KElFUUU2Vfo0Z4LXmknhz/amHyBP3hhPkuICqaULSUneEp12OnG0elyJwIBTd99oLB5xBcF8RlBNPOLEaE7jnFRiPEMmSkqUoEjZ/mdo66I3F2OJk8AEksBudIkOIOOgCZch1L/AC/QRP4lxBPqyySUS+ehP+kfUxphWFoSbgtqW1IGpJ2HMmNbbGwwqP5SPmGYOZ6+0qF91Nyo+ync5RuesM5OOolWTZI08IluK8fRNPYU5yI95eymvl55R6v1ieVVMAFLvoA7lxYg8jbTqOcE8DlFBRzxUmmemni9J3jOZxQ4LlhHmn9Q2ii/KKCVQoEpImKUqbMKcoSWCAC5J5naFvDXbKU16RVcJ8XS6kKlklwVEJJ74D6of20tfJqNofpYpCkkKSod1Sbg7eXhtA+F8KUiUp/tS8+uZmUDq4ULi/KC6xKKcuW7Nau/t3jYKfmdH3s8G3GXRCnKMqB6gd0wHhQAmOdEgn0hjUIGQkFxe/XkYToV7R2sPW/0hPF3RZBqUQzEKzOX0fR9hAZDA6c+jfjxyJv3jV+er/SLEhijxVI518eX5+aR8KXj6lwfwG2/pHSl+t/Xb5iCBaBlkeennDDAgpJWTuRb4wumTcx0fTp0EOaBICA9jv6wrK9C5dULuLlZkpSdiCd2ez25RzUUCkqlqGUyylBJF3FhdO1xrA2P1kpOfMoeAvEnN4rmJT2cslj3Uh3Or6cnOnWOw3XRvCo23SLyuEuYr+0wa4JskksSbX2+EATFLSsjukt7i0kG/I2fwYxETcUmGYAtRKRZuTa6WfWHFN2RYsUm1vK8P/2B1pdFdLp1sFJdTM4Zj4MYYUVegLCJiCDubAjxDxL4fSKzZkrUEi7En4Qcqgzd9Kr639o8yDoY2l7QuS5IbcQYIJqc8plKTcMe8Ryb5QNRTypAzhlDuqBtcWJhJNq1aPcbv+coYYbiZmkhRdQGp3EJnBdxBUGlTE01Nz4n5xguNpvtHxPzgdcJQ4HWYHmQRMMDTRBGA0wxgoxtMMDLMGgWW8DzpW8FhMdJQN4mKRJXYSZrKS4WnQiM6XCC4MxRmEaA+yPKKNI9I+iUH+sbyfQNLsyo8NKr5SR5AepsITcQ8T93sJZSE6LUndvdTub7+fKM+KcYKFqQiYojKAo2CUcwkD3jubmJ+koVFaEJQD2igAki/UkbBr3LekPhjXbJMmRyZRYD+npqkibNJlIULJ94/wCXQcv5h9hH6T0aZwWsrmJTpLURkzWvZrdIsaLCWlgZmIAFtA20LJVWqWtaJllAuDspLaiGY5y5b6J8sYuLrsfp4fpSnL2MrLyyJ+0QHGXBaaRX9VJfsnHaIJJyXYKSf2uWI2tFZIxsAsTG2Jz0z5EyWq4WhST5pMVS4yjRHinkxTUjzin4uKSA9oeDExPlqQq4Wkg+YjymRXZQ0wENvqPWKTh6dMnumQQbe0XypPjuegjzp4OO0fQRyRyLY44O4sUwlzRmBORzYTQLZc2gmDYnV26w4xeemSy3JkKOUq3QT7qxqDeE839LqmXJJlrQr3uzGYORyJs8E8J4umcFSpodZGSZLVYzAmzh9Vp23u1wzOko9ohx5HB2v+hMqqDAggg6KF3+0by5gJL5bdPC8SGL0c2hqwiU65KwFJGygSQ45EMxHSC6nHkI/tu6m7zfECOpno48kciso1VgNkhxz+zQR2gsVJPKza+G+8TdBiqSAxYDZ4oKKsQsPY83Gvh6wUUbkaS0jo/4h3826HlBFRNMtDs9mEIqypIUezJBHIt0EFYViRmgy5wAVsoGx8RCcsWxbhq0S/EqFKUzvmvlAZvAtp0hTQyEoKySykJ7u/eVofp5RWcSYKpSTkstO3MDaJegq0BbTEOFBlj3r7h/eGo8OsMwyuInJtH2VIBFy3M6+YgyRVJRZKiptzrG/wD6cmBlS1JXLNwsEC3UG4NtIXTJqcxCO8BbM2p3tyhtGqS9DmkxQKHtMU7QzRjQRlOpGodwbN5RLCcFljYj8tBRqEAMBmOkca9j+ulu81BBQdeaTyUNn56Qw4YoFKV2mwtcWc/xE3hmImWdHSbKTzBNxFZgWMhS1S02Cbo6g8xzDsY5IVlk0tCvGqLsppAuDceB+0LZiooeLJKu4siwcHzibWqJpxqRuOTlEwmrgVaoJmGBpkcgmDTBGCo3WIHmGCQDLfPeOxHDh4zmTmicpCFVAAjObVjsphSrvoAf/EKSSktud+loXzZ0M5iUTpBlpAStUskEWExYuUn/ACsPImDjHYnLJpAPBvByapPbTyrsyTlGilNYqJ2D7DlFVUYFS05SuVKSlbtndRUzF7kmFmA4u1NLGhCQCOosr4vA+NY0SnwL/T6xa1caR5sL5pss6LFAQA8K+OUFVOZ0r/3JQzDqBqD0iGRxXkOtof0XEqZiCCXcM3N7ARIm4lzxxe0TWE/qDImp/u5pSt7FQ8iPrBtXxiCgy5CirMGzkEBINiz3JaKvhH9JqSnlJM5AnTjdRXdIJ2SnRhzgrir9PZMyUVU6ESpqbhhlSrmFADluI9CcXVxIMWWHNKZ5dWYSkytXUbJSBcqNkgeJj0Xg3gdNPLSVq7zOUpbKD9YUSOEZclcuaueVTEXEsABDkEZubiKiixkaPHmSyV+LdnqTTn+UNDetqlSkvqn5R5PV4cqbikxUogHMhTAscx1b83j1Q4glSWLGJTA8CFPOnzvaVMmZZebYHvE+CRvBRlb0yWuMdoTcfzOykoIFwuelJF2SZjlXR1Ex5kz3zR6jVzpdTNnJQrMCkywToSk3UOhv5AR5viWEKlzMvMsD15HYH5xXikugHJ8UjIVJ9L66+P5vBlJji03f4wumIKdY0m0hKu64Sbi20PaibGeRPRRyeInGW45ufz0hjSV7kDUgtbn0aJrDqIpLqa2xdj6RQ4dKTLRmykk2TdhbU8200ieSV6PQhOXG2VVPVCehsw7RHxA8Yg+Iabs5pJzXLg7esPZVWQsLBuNW1YfOGuIUonS84GZCtQziJ3/SlfoGfVolsGx4yz2bhSFsVAghiR7XQga84Eq6FUtaglmc/wDmPtfhokqBNpZLZ7nL/q3bqIs8MTIqZAQlcszkpbukHM2h/LxSnyWidSSe+zzmZPUDygimqWvu3oYP4hwNSVEgaaiECFGDq0c5NOhtTVh0h9JnzEmUqUzhWUtlzXZu8qxHTaI5KmL/AFii4cx0JmoQpilVjz0gWqCUlJUz0Uo7ZDKsCL7kFrX6GIpdiQdQ4jFaZ1NMXNlTM0sl+zK9SeSTfSPsypzFzqS5aF5fTAxri2j8swLNjdZgeZCkNZgswLMMETIHUIJAMspkwQHNqHjqpMDHWEIpPqlR3T4kqWrusQSMyVaH7G+sZKMYLN/zlGoXJWqHc5faJUuQGWNUGwX1Srnz+POJOq4zQgkTJcwK5MPm8PcCWRUykv3VllDY2JHn1gDj2iRnfKHLk+pEWYZ74s8/LBraJ1VSJw7RCChJJs76bw54DkFVdKzHupdTbOBaFWED+0BsFKb1htgcwpq5TFrkeRSYPl+TVHNPgnZ7jT4iOcd1OJAIUX0BPwiIVVKBFzHGPVixSTiFEHIr5QafolcFdkiviSylE328jGCuK2uIl5au7HCh3YR+ni+y5fJklSL3D+NgbEtBuJ4328rsUzHe5CDdKbe0RzPu9L9PPuF6VMyoyrGYBExTX1TLWR8QIK/TlZM2Z1SPn/MDP46xpzQP6l5WoNFFQYeqSXS8G4lhaKtLvkmtd/ZV4w1SmP02WBlYRLzfY+q0QdRUqpj2c+RmGywHPjyPrHMrEJJ9maMuyVjvD7fKLjHadKpLkAkGPPcQw+X+0RZhksipgSyzx77GSsXluGVYJAYFwefheD5WIS1NlmJchgk3vcltwYi5lEgaBvM/eNuzEvKtHdU4uCXuwPzh7wpAr5km6aLYr0AFwLjQndzz84ZUmNmQluyUpK790ix39fpEdJqlOnvHVvJtIuf0/LySo3JWoHwSWAbSJcn9pZJ0hDX4sFv/AGl5TqCx+sTFTQhKs0oTEHYixHmDHtuIUqClyhOnIRL1FKgk90ekTwy8OiecFPsh5fE8woKKglah7Kz7TcjzhRU16SqxF/y4ivxHCpSjdA+MLKjA5IVaWPU/eL4ZItXRPLmtWC8OYfKnqWlUwpUkApDPmvf0tB9XgipaFZCXF7Bjbrr5RNVcoSllSHSpJsQS4j0agXmlpKrkhJPpBzVNAwyMkqPGO0ISs94BnO42hsmEdbKAqpYAYZvqYdgRPlik0V45uS2dFUZTDH4m8fJghQwGmGB1mCZwgdWsagT/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46440" name="AutoShape 8" descr="data:image/jpeg;base64,/9j/4AAQSkZJRgABAQAAAQABAAD/2wCEAAkGBhQSERUUExQVFBQVGBgYGBcXGBcYFxgaFxUXFxYXGBcaHCYeGBwkGhUXHy8gIycpLCwsFx4xNTAqNSYrLCkBCQoKDgwOGg8PGikkHyQsKSwqLCwsKSwsLCwsLCwsLCwpLCksKSwpLCksLCwsLCksLCwpKSwpLCksKSwsLCksLP/AABEIALsBDgMBIgACEQEDEQH/xAAbAAADAQEBAQEAAAAAAAAAAAAEBQYDAgcBAP/EAD8QAAECBAQDBQcDAwMDBQEAAAECEQADBCEFEjFBBlFhEyJxgZEyQqGxwdHwB1LhFCNicoKSQ6LxFjNTc9IV/8QAGgEAAwEBAQEAAAAAAAAAAAAAAgMEAQAFBv/EACgRAAICAgICAgEDBQAAAAAAAAABAhEDIRIxE0EEUSIUYZEjMlJxgf/aAAwDAQACEQMRAD8AkhH0CPoj6I8c+jPmW8aZY5SLxo0YactHQTHQEdNGGnATHTR2Ex1KlFRZIJPSONMcsb01Cpeg89obUmBgXmEP+1/mYYoy6Zk2swI0jti3NE5VYapDE6HcRhkismICgxuDE/V0ZlqY6bHmIEKLsDaPykxrkjhWojQhjhspg49pZyJ6W76vIMPOL2RhzAIQLJAGY6W1bnExgcqWpCVLEx0Zg6UunvOXLX35bR6BhE5M2UlSSFWu3Ma+HnFmKOjzfkT2AIwAH2lKPhaOlcOp2Kh5w+TLjrs4dxRJzZKzsHUn/IfH+YCnUdnSH29bRbqkvCvEaZKApRYAAkn83gHChkctnmGK105KkhOUEAO4d2UR8gIPxbiqdVyhIypQLOUi7AXu+kcYjhi1L7RYySyAytXGwDb9I6p5CX7OUCyrFR9ojc29kdBCvJJOkV+OEo2+wbHKZPZylpLn2STYlhZ/zeEmSHmPVCSUy0F0o1PM6fBgIUlMTzdsqxqog+SOSmCSiOCmBsZQOURmpEFFMZKTG2ZQOpEZKRBJEcLTBAgpRGShBSkRktMaA0CERyY1UmM4YmKaGzR00fUpjoQgpOUJvGqUR9QmO0pjAqOQiPpYNzOgjOpqQhgzqOg5/wAQfguHpWQZmurglyz2SNhb0ijFgc9vokz/ACVj0uzOVRqUvKnvNqEByPEm3nfQw0lYROulCezSNSQ6jb+Yru3SEJTLSlIt7Othckm5PjH1Mze7czr6+FosWKC9Hmyz5J9s814lo0yMubMtSgN2ZzcjnpBGEcMIqJJXLBYd24ck6n4Ew0/UvBFTES5qQrIk5VNqH9kj4x+/TvFFSwJa8ykk5SWv0frG1oG9kXRdtTViUEzEy85BRmclj7OhYm228W06gqQk9vKSxGZJQp1J6FJHetyaLqswSWtYV2aDNDd8oGazAMfwx8xSWrKlLsWZ9gHL3OjCBnijLtBwyyg9M8vYbFxGQF4oq6hllBEthlJbrz9S5icE4BY6qHzjzWqk0ezCfKNnq3CuG5adDam5MGVGC9/PLJlzP3J36LToseMfOF6oFBTuId9nHoRiq0eNOT5OxUcYXLtOkqb/AOSWM6fNPtp9DGqOJaY/9ZA6KdJ9FAQfljlckHUP4wexegBfE0jSWTOVylpKv+6yR5mFdZKm1BBnNLlpumUC9xoqYr3vAWHWKEoAELcQJYwErGQSsj8Lp+1M2nV3UJOZ9gSb+OvwgTFamVKBlSO8rRUx/gnbzjHGK4pmLQnu37ygbqtCwJiKeT0j1MWK9v8AgyZ4+5I3yR8yQiyugfLHKkQTkjnJGnAikxwpEFlEcKlxtg0BqTGSkQWpEZKTGpmNAa0xkoQUtMYLTBoBoEWIyIglaYHUIJCmh0kR0lMdBMN8L4dXNue4j9x1PgPrCh7aS2LqenUpkpBJOwuYZ11DLo5Xa1PeUfYlA+0o6Aq2HNooFGTSSyQyf8jdSm16x5tjWMqq5wmEEIT3ZYOw3Uep+jQ7Fj5vZJn+Q4rRl2xmzCtZuSNAyQ2iEjYCKjB5ndCTe79Rf4+MT1OGLM7O7fG+14ocMFxqWtto27/KPR60jydvbLOhSFoBcOB6p5esN6elSEjfeEWF1iPZJHXfxaP2IYymjIV7QILB21Mc2ckUacOEyVMCwGIs/S4PxgDC8KkzAsIQLHvFIA71rhQ9qwAPXziOn8RVFUCMykSy7JTYN1MP+GUz5UvKJacrWUSXIuXI35ekCmmHxaRT1NWJaXSM2UAHnaz3iQ4o4mJQUpuTbQC76QwxrFAhBXMIDBnB16eMRNNKM1ZmK9nYchz8YRlycVQ/Djt2wbD5qpSu8SUqOp91R+h+BjnHsPt2qNfeHh70NKilCgw5eo5RxTKIHZq5d0ncbpPUfEecQ8vZelXQ0wTGinKtJ1APrF/h2LompdJvuI8mo5OR0jTUDk+o9T8YNkVykFwWiiGWiaeLker5o4VNiKpeNlpDKZXjGk3j0D3BDfNER4JFYZkK6/E03AOmsQ+J8azFuAco6QqVxASMibk6nl94XLKvQ2OHezWuqAZilH3iSB8oEAWssB5CDaCh7Q6HxP3ipw7CAkaR57k2z0XLihJhmBnVd/WNsUpWLgADQjqIqkyAIBr5A1Is9xzjuLWxcMuyTKY4MuLQcPSlXbW9iYymcMS3YFQJ6j10g+lY9ZYsjxTkmwfwhlS8KzV6skHnc+kW9BgsuUlkgdSdT4mC0oGzWjUmyefyP8SSl8FS2upR8GEB1vBAY5FkHkq49RFyUAAksBGLpUO6QR0v8o7g/sBZ5Hj1fQqlKKVhiPj1BgGYmPTuI8CE5BAsoXSfp4GPNp0opJBDEFiOUFF/ZQnyVgUwQOoQZMEDqENQEj0LDMARL70whRAe/sj7+cGmtVMOWSH/AMyLDqBv4m0fk4Sqaxmq8ALJ9N/ODKuqTTSVLZggE+J2Hq3rC1bdASftkJxrOykSAoqmKvNU+g1Sh+urC2nOEtPKsAw0a7t5nbxjaRLXOUpawVKWoqJbcn5ND6mwAgd70vf115co9OEeEaR5WSTnK2KqanJ6AX5tt+HaD5aSCAnTwfzvb1jcUhBYv83bR9j8vGN5cpj+fj/lo04Nw+SRcnXcc4Zq4flT1hczTXK/z2EK6eeQCGty+sMETzqe6Wbxjm0ckyglS5EoAJQHGh1hfjXEKZScxLAbRPYzxImSlhcnTcv0GpiXTKqKpYJBPIfUjSAbdaGRhb2Mp9YutmZlAiUk91P1PWHEqUAG+EDU2Cz5YdSgkDoN+caJMwKsUq8vtE0sM5bZXGcFpB0mQ/WOKmgzA6gcxqDsR4R9psVS+SYkoYhiLgnx1hkJqVDMCMvSESi0NTJ2bTFSSnRQ1PyUOhiWqOITJmZJoce6vmIr62aSuzMkgN/ir7FvSE+NYCJqTmDcju/5tHQav8jpp1oAGPy1CyvjA1TjSAPaiYqMMKFEEMRHApOcVrBD7JvLP6G8+uVMACSwJ823MUHD+C5mbQak3+POJWivd29SbcgOVrxbcH14bIS93FiPnCs8Go66GY5rt9lnheHBCbCG6EiB6Y2jbNEqSSObs2YQLUocNGwjGesJDkxsno2KdmVNiYlyzmN0epG0B8N4sudULz8rDkH0EKcSSorcjKk6A6+fLwjbhteWpHUERM5dJlixri37PQBE3iFYaRRLZ1TCSEiwAfXSKRMY1FOlRBUkKKdCQ7RZKNq0edCVPfQBiE9K0JQtKgFMSRsdWMYYZRhKyUqs2jaw6StrNHGQDSM427CU6VC6oqpZXkzDPy+kS/EWApmXbKr9w59eYilr6OSBnUyCPeJb4wNOUmYh0kKB0ILiBd3Y2Dro8mqpJSopUGINxAkyKTiyTlmJVzBB8tPhE6sQ1Drsv6zjWQnuoJml/cHd/wCRt6PCHEsRmVKu9ZANkD5nmR8IT4LMTOQ2VsrEttZg0OqeWrNlQjORuNB4mLPHHHs8znLJoPoadKRYO+p5wSuYpVi1txraMFYXPVqsJPJCfqbxnK4Zmm3bzvAZR8WeB86sLwNG5lXePiloSHUQANywgWr4KWBeZOJ6r0EJZvCwzMpRI5FRUfSCU0zPG0MZvF8lJZLr/wBKSR66QVSVNRVAiVKUlP7lcug+pgzBcFlymaWkq5rNh1KRt5w8E4q7qprj9ktkSx4q3+MbphVQkRwRLSc8+aCrooP68ugh5QCRKDIUgeYeCZ9NLl5RMyp3sHJ8z4fGJnGKwKWTKAQn49T+coNJroXKafbKSpQFgJC0gHUuCwHQXhJitKiUx2IsYRKqykd4uYArsVUE5VEsdAXJ8ekCpNOhkY2rO5mJAzABZJU34YYcLKXMXOLkodm6jf4xJ9sVWBTbmNIvcCQ0kS5Gh9qZz55fPcwr5EtUPx7do1lS3mzAPZTlST1Bcjrct5QQqhK9dOX3hnR4amWkDl84TY/xRLkd1HfmHRKb/njEQ6xHxbhUtEvMWCwbdQTpEbOkwzqTNnzM0wu2iRoPuYyqJENi60Eo2tiiVRErYb/SDcKqVypoUR7JuA+mh8bEwVh8j+6jxhljGDm6kDvDQc4d5W9MlnhSdo9Gw2oCkJ8IPaIXgbFO5kLhue3S/IvFqanQJ7yjoB8zyERy0HFWbLmhI8dBuY6lyW7y2KtgLhP89YyppV3JdW52HRP3g+XIG94llk3SGtUCrwdE26/hE5WUaqeel9iCDzDxZgbQv4ow/tKZSh7UvvDw94fXygljc0/s6GZxlT6Yyp6h/QHyIjVUJ+Ga3tJCdymx8oPr6rs5aln3QTFOOVx2TzhU6EiMRniacxtmbI1mf8vFFMiITj02cNUkgu4Fx/i3KKSlxUKQ57vN9oDHNW0MyQaSZzitAJyCg2uCD1EAUOHdikh3cvDH/wDoSyopzDMNRyjGcYNxV2CpNKiK43ozlSrUA384jVR6hjNKJkpSTuDHmCrW5RsB8HaGXA/CUyap3KEe8ocuQ6x6pQ4TKkoCUJDD8udSYEwdcvsk5LJ/boQdwr/J4ZInevRzDp5ObJYY+C0df0g5BI+f1Mfp0xMtBIF2tzJ28BH3PzYRKcU8Qy2MoCYpYNwk5fVRv6DeASt6CYDVV82dMIUlkvd1EkNqLWbwgmTQpykpYNz1JhVS1DpAAyj1/wDJg7+uADPFOkDsLk0+YElQSNb6m0NKfFZMpP8AblhSv3LuzchtEvOxNI3gNeLgxqyV0c4cux/XVgWoqWbn08GiZxDEWJAjidiRINoD7QMc1/GCjOxUsZ1IqO2WpIOUBI13LwFiM0uSCARpv5RhOQAp02O7E3HIxhMplKcAsnaCtWYk6oHp6ZY6ZjYcz4R67wvI/pqUCaQGv63aPPsBkJkL7ecory2lpv3lcwmG0+ZNqlPOJSjaWC3/ACP0ES/ImpPRV8fFJLYdjfGappMuQWToV6+nM/CEIIS7AlR1UbqPnD+TRgABIAHICOTSRLyXRfHGkJ5SVNZJgSsQp/Z+MP1yuUBzaAmOUgnH0LsJQ89NtHMVJpVq92FnCkgCqQ4fWxj01Kkj3R+eUMuyXLpkLTcJzTORMSOzY959CN+r8oqlzEygEJ9tWpOrc4IxDE0S0u19tjEDX4zknZpjlKt/28vKF5E5KkDjq7Z6HKUGDRuhUSVBjrMUqCh+1R+SvvDqmxVC7PlUdj9DvEThKIbVjqXMjV3BBuCCD4GxgOWY1z2h0J0ieUCW4YndjUTJB0ct4pLfKKuppxMQpCrpUCD5xF8SvJqkzU7sr0soekWNPUBaAoXBAPqIPG9tDcytKYgoeGezUoCYkjfmAOYhNxfImBcuUk5ZZKSVEtmNtTsByijxrDVoTMmU7dopJLm7EXNt3EfcIrDOkS1LT3iLgjRQsWfrBqFAc72zmmpSkXQE3fQOepMc1E0C5IHiWgKj4skzpypCSoLQVBlBgSk3b0MRf6kUa1zpZKjkysG0CnJPwb0hsVbpi3+xdTCCI8zxqTknrHV/WN6LjJUqSJJSZi0uyybAWyvuSPpCddSpZKllyd4PhQeN7PSJlaKaZnL5FFl2di1lD5Hy5QeviRvcWB/kw+sI+LaNa0gpV/bGouCSdyd4maOSQFADvMWs58BzMZGCq7MlLfRWYjxuClpYCSSzvcfaJifUSgoqvmJckkX+H48DYfw9PmKKRLUFFj3rBPjDHEeBpiUjVROqg5A6BKb+ZtDFxi6sG7V0DKxgbWjBdc+8fkcIVAuAydios/kYGqMCnJ2jXXtmrfQQqtHSMF1Q5wBNpJ26YyTJUbAKfkxgqRqGf9QGjCfUCOqPApyzlCVEnQAP8IOqOF1Sg89QlAbFirwYaHpr0gHUfYVJiYzXgujUpZyoGY7n3R4nfwEb0eDGabApl81e0r/8iKajw1MsAJDNATypDoYb7BMNwcJ7yu+vmfkBsIdU9I+0aU1K5hnKpmiVybKqUdIH/pQ0ZLphyhuKM8jHw0R5H0jDOaE/9IOUfk0o5Q1NL0McmnA3jjuRFCcZM/OLZVfCPT8MnonyxMDdeh3EReK4UkkqSQeYhLQ47NolHKc0s+ZHQjcdRDYPYnNDkrRXY9eY12HWJ+vw8LDP6xlUcYSp1yWPQuP4gcYrLP8A1BDKsnWhNMpZtOe4cyP2nTyO0MMP4gzWe41SrX+fKN11aFe+PX+IU1uGIXcEPsQQ8dSfZt/RZ4bxMpNnzJ5F3HgYpKPH5cywOU7BVn8OceQy61cq0wZk/vGo8RvDeRU5kgpVmTqGOn2hM8NBJplzxNJzSc2hQoeirfNo44Qxd5apL99D5X3B0+NoU4bjCpiFSpvedJCVbu3dB53AhGMVVKXnQO+LNz6GExjJDNOLiz1KTXukZxlVuBcQg4i4lppaSFzwhQvlF1noALx5/V11bVFs6kpOyA3xgjDv09u61B9Tq/qYsjFV+TI2nej6riXt6lBkysiicqphDTFBtTsC29zBePYMpbEl1cyS8NMP4clSVBQLq5ljBlSkEag+X2jXXoJKiGqMJCJeY3VYfGAhLhljtaFLEtNwkuptH2EAExuxsKLPhjEhPR2M0JK0bKAII2N4Z1mApB7RHcUC7pGihofDpEbWZpa0zZdlI1bccovsGxEVEpKwQXFxy+0JlvZrjxYRh1WJiH0WLKTqQobeG46QfJpM11WHKFtZh68wmSWSsdHC+ihv47R+Tj01NpshQP8AiXf10gb+wWm+hwvC5a75AFcxZXmRf1hdX4LIAZa5qlHRIUAT6C3jGkuunzQyJZljmq59BYeJhhRYWEXV3lHUn77wzk30Ka49snUcG9oO6Eykc7qV8faPXTpDak4XpKZBJSFHVS5lyfL6RvjPEcqmSSohxs8Rip9TiS7EypPPcjkkbfON5KPRqhLJ3pBOOcaAEyaRAGxKQA3iRoOmsT0jCitWeae0X/2jwEWtHwbIlJAv6tG68CQgOm3jeEyk2VY3jjpE5Iw7SDpVBDIyW1tHwQI7lfRlKpwI/f1IzpQOesaTbB4W0QeanxjDu0yoUYyqKrJqT4PHysqsgG5OgvCSprbsLqMURhfZPjg5DBWKqfQAdTGi8USE5iphv08TCBiblyer/GNpc1vznB+Ox7xxGwxWSr35Z8cv1jg09MvVEhX+1EKBJklXflhjuLQWnhqlWHS7dCPtCWpRFSgkfanhaiXrTyT4JAPwMJa3gCkN0yQPBSh9YOxDBKSTlK1LSCeYa3OB5ZzgoGVEpjlASq3Mg3L9YbHk1dgLGmTlVwNJTolY8Fq+8LZvDMse/NH+77iK6bg8t2TPWfVtHO8flcKqPszc3+7+I7lNdnPFEiV8O8p0zzY/SOsOwdcuYMs2xLEFIPwcRUTuF5wOv56R+peH54OZIBKbsWv8o7ySqmD44oOHBk4XTVof/wCpST8JkAYhwtWS0qmSpsmaoByO8FEDlmSQ/R4oMPx3Mrs5ickzToTy5g9DB5VGKX7AOL+zyaXx5WI91J/2oP0Ebj9Tan3pY/4/Ywxm4BLc+J+cCzOHk84d5Ie0c8MvTMVfqbMa8oeihC6s4uqajuoTlfdm/mGBwFPMxrLo0o0tG84LpA+Gb7YHSUfZpuXVqTzO8dKEbLgdZhV27KElFUUU2Vfo0Z4LXmknhz/amHyBP3hhPkuICqaULSUneEp12OnG0elyJwIBTd99oLB5xBcF8RlBNPOLEaE7jnFRiPEMmSkqUoEjZ/mdo66I3F2OJk8AEksBudIkOIOOgCZch1L/AC/QRP4lxBPqyySUS+ehP+kfUxphWFoSbgtqW1IGpJ2HMmNbbGwwqP5SPmGYOZ6+0qF91Nyo+ync5RuesM5OOolWTZI08IluK8fRNPYU5yI95eymvl55R6v1ieVVMAFLvoA7lxYg8jbTqOcE8DlFBRzxUmmemni9J3jOZxQ4LlhHmn9Q2ii/KKCVQoEpImKUqbMKcoSWCAC5J5naFvDXbKU16RVcJ8XS6kKlklwVEJJ74D6of20tfJqNofpYpCkkKSod1Sbg7eXhtA+F8KUiUp/tS8+uZmUDq4ULi/KC6xKKcuW7Nau/t3jYKfmdH3s8G3GXRCnKMqB6gd0wHhQAmOdEgn0hjUIGQkFxe/XkYToV7R2sPW/0hPF3RZBqUQzEKzOX0fR9hAZDA6c+jfjxyJv3jV+er/SLEhijxVI518eX5+aR8KXj6lwfwG2/pHSl+t/Xb5iCBaBlkeennDDAgpJWTuRb4wumTcx0fTp0EOaBICA9jv6wrK9C5dULuLlZkpSdiCd2ez25RzUUCkqlqGUyylBJF3FhdO1xrA2P1kpOfMoeAvEnN4rmJT2cslj3Uh3Or6cnOnWOw3XRvCo23SLyuEuYr+0wa4JskksSbX2+EATFLSsjukt7i0kG/I2fwYxETcUmGYAtRKRZuTa6WfWHFN2RYsUm1vK8P/2B1pdFdLp1sFJdTM4Zj4MYYUVegLCJiCDubAjxDxL4fSKzZkrUEi7En4Qcqgzd9Kr639o8yDoY2l7QuS5IbcQYIJqc8plKTcMe8Ryb5QNRTypAzhlDuqBtcWJhJNq1aPcbv+coYYbiZmkhRdQGp3EJnBdxBUGlTE01Nz4n5xguNpvtHxPzgdcJQ4HWYHmQRMMDTRBGA0wxgoxtMMDLMGgWW8DzpW8FhMdJQN4mKRJXYSZrKS4WnQiM6XCC4MxRmEaA+yPKKNI9I+iUH+sbyfQNLsyo8NKr5SR5AepsITcQ8T93sJZSE6LUndvdTub7+fKM+KcYKFqQiYojKAo2CUcwkD3jubmJ+koVFaEJQD2igAki/UkbBr3LekPhjXbJMmRyZRYD+npqkibNJlIULJ94/wCXQcv5h9hH6T0aZwWsrmJTpLURkzWvZrdIsaLCWlgZmIAFtA20LJVWqWtaJllAuDspLaiGY5y5b6J8sYuLrsfp4fpSnL2MrLyyJ+0QHGXBaaRX9VJfsnHaIJJyXYKSf2uWI2tFZIxsAsTG2Jz0z5EyWq4WhST5pMVS4yjRHinkxTUjzin4uKSA9oeDExPlqQq4Wkg+YjymRXZQ0wENvqPWKTh6dMnumQQbe0XypPjuegjzp4OO0fQRyRyLY44O4sUwlzRmBORzYTQLZc2gmDYnV26w4xeemSy3JkKOUq3QT7qxqDeE839LqmXJJlrQr3uzGYORyJs8E8J4umcFSpodZGSZLVYzAmzh9Vp23u1wzOko9ohx5HB2v+hMqqDAggg6KF3+0by5gJL5bdPC8SGL0c2hqwiU65KwFJGygSQ45EMxHSC6nHkI/tu6m7zfECOpno48kciso1VgNkhxz+zQR2gsVJPKza+G+8TdBiqSAxYDZ4oKKsQsPY83Gvh6wUUbkaS0jo/4h3826HlBFRNMtDs9mEIqypIUezJBHIt0EFYViRmgy5wAVsoGx8RCcsWxbhq0S/EqFKUzvmvlAZvAtp0hTQyEoKySykJ7u/eVofp5RWcSYKpSTkstO3MDaJegq0BbTEOFBlj3r7h/eGo8OsMwyuInJtH2VIBFy3M6+YgyRVJRZKiptzrG/wD6cmBlS1JXLNwsEC3UG4NtIXTJqcxCO8BbM2p3tyhtGqS9DmkxQKHtMU7QzRjQRlOpGodwbN5RLCcFljYj8tBRqEAMBmOkca9j+ulu81BBQdeaTyUNn56Qw4YoFKV2mwtcWc/xE3hmImWdHSbKTzBNxFZgWMhS1S02Cbo6g8xzDsY5IVlk0tCvGqLsppAuDceB+0LZiooeLJKu4siwcHzibWqJpxqRuOTlEwmrgVaoJmGBpkcgmDTBGCo3WIHmGCQDLfPeOxHDh4zmTmicpCFVAAjObVjsphSrvoAf/EKSSktud+loXzZ0M5iUTpBlpAStUskEWExYuUn/ACsPImDjHYnLJpAPBvByapPbTyrsyTlGilNYqJ2D7DlFVUYFS05SuVKSlbtndRUzF7kmFmA4u1NLGhCQCOosr4vA+NY0SnwL/T6xa1caR5sL5pss6LFAQA8K+OUFVOZ0r/3JQzDqBqD0iGRxXkOtof0XEqZiCCXcM3N7ARIm4lzxxe0TWE/qDImp/u5pSt7FQ8iPrBtXxiCgy5CirMGzkEBINiz3JaKvhH9JqSnlJM5AnTjdRXdIJ2SnRhzgrir9PZMyUVU6ESpqbhhlSrmFADluI9CcXVxIMWWHNKZ5dWYSkytXUbJSBcqNkgeJj0Xg3gdNPLSVq7zOUpbKD9YUSOEZclcuaueVTEXEsABDkEZubiKiixkaPHmSyV+LdnqTTn+UNDetqlSkvqn5R5PV4cqbikxUogHMhTAscx1b83j1Q4glSWLGJTA8CFPOnzvaVMmZZebYHvE+CRvBRlb0yWuMdoTcfzOykoIFwuelJF2SZjlXR1Ex5kz3zR6jVzpdTNnJQrMCkywToSk3UOhv5AR5viWEKlzMvMsD15HYH5xXikugHJ8UjIVJ9L66+P5vBlJji03f4wumIKdY0m0hKu64Sbi20PaibGeRPRRyeInGW45ufz0hjSV7kDUgtbn0aJrDqIpLqa2xdj6RQ4dKTLRmykk2TdhbU8200ieSV6PQhOXG2VVPVCehsw7RHxA8Yg+Iabs5pJzXLg7esPZVWQsLBuNW1YfOGuIUonS84GZCtQziJ3/SlfoGfVolsGx4yz2bhSFsVAghiR7XQga84Eq6FUtaglmc/wDmPtfhokqBNpZLZ7nL/q3bqIs8MTIqZAQlcszkpbukHM2h/LxSnyWidSSe+zzmZPUDygimqWvu3oYP4hwNSVEgaaiECFGDq0c5NOhtTVh0h9JnzEmUqUzhWUtlzXZu8qxHTaI5KmL/AFii4cx0JmoQpilVjz0gWqCUlJUz0Uo7ZDKsCL7kFrX6GIpdiQdQ4jFaZ1NMXNlTM0sl+zK9SeSTfSPsypzFzqS5aF5fTAxri2j8swLNjdZgeZCkNZgswLMMETIHUIJAMspkwQHNqHjqpMDHWEIpPqlR3T4kqWrusQSMyVaH7G+sZKMYLN/zlGoXJWqHc5faJUuQGWNUGwX1Srnz+POJOq4zQgkTJcwK5MPm8PcCWRUykv3VllDY2JHn1gDj2iRnfKHLk+pEWYZ74s8/LBraJ1VSJw7RCChJJs76bw54DkFVdKzHupdTbOBaFWED+0BsFKb1htgcwpq5TFrkeRSYPl+TVHNPgnZ7jT4iOcd1OJAIUX0BPwiIVVKBFzHGPVixSTiFEHIr5QafolcFdkiviSylE328jGCuK2uIl5au7HCh3YR+ni+y5fJklSL3D+NgbEtBuJ4328rsUzHe5CDdKbe0RzPu9L9PPuF6VMyoyrGYBExTX1TLWR8QIK/TlZM2Z1SPn/MDP46xpzQP6l5WoNFFQYeqSXS8G4lhaKtLvkmtd/ZV4w1SmP02WBlYRLzfY+q0QdRUqpj2c+RmGywHPjyPrHMrEJJ9maMuyVjvD7fKLjHadKpLkAkGPPcQw+X+0RZhksipgSyzx77GSsXluGVYJAYFwefheD5WIS1NlmJchgk3vcltwYi5lEgaBvM/eNuzEvKtHdU4uCXuwPzh7wpAr5km6aLYr0AFwLjQndzz84ZUmNmQluyUpK790ix39fpEdJqlOnvHVvJtIuf0/LySo3JWoHwSWAbSJcn9pZJ0hDX4sFv/AGl5TqCx+sTFTQhKs0oTEHYixHmDHtuIUqClyhOnIRL1FKgk90ekTwy8OiecFPsh5fE8woKKglah7Kz7TcjzhRU16SqxF/y4ivxHCpSjdA+MLKjA5IVaWPU/eL4ZItXRPLmtWC8OYfKnqWlUwpUkApDPmvf0tB9XgipaFZCXF7Bjbrr5RNVcoSllSHSpJsQS4j0agXmlpKrkhJPpBzVNAwyMkqPGO0ISs94BnO42hsmEdbKAqpYAYZvqYdgRPlik0V45uS2dFUZTDH4m8fJghQwGmGB1mCZwgdWsagT/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46442" name="AutoShape 10" descr="data:image/jpeg;base64,/9j/4AAQSkZJRgABAQAAAQABAAD/2wCEAAkGBhQSERUUExQVFBQVGBgYGBcXGBcYFxgaFxUXFxYXGBcaHCYeGBwkGhUXHy8gIycpLCwsFx4xNTAqNSYrLCkBCQoKDgwOGg8PGikkHyQsKSwqLCwsKSwsLCwsLCwsLCwpLCksKSwpLCksLCwsLCksLCwpKSwpLCksKSwsLCksLP/AABEIALsBDgMBIgACEQEDEQH/xAAbAAADAQEBAQEAAAAAAAAAAAAEBQYDAgcBAP/EAD8QAAECBAQDBQcDAwMDBQEAAAECEQADBCEFEjFBBlFhEyJxgZEyQqGxwdHwB1LhFCNicoKSQ6LxFjNTc9IV/8QAGgEAAwEBAQEAAAAAAAAAAAAAAgMEAQAFBv/EACgRAAICAgICAgEDBQAAAAAAAAABAhEDIRIxE0EEUSIUYZEjMlJxgf/aAAwDAQACEQMRAD8AkhH0CPoj6I8c+jPmW8aZY5SLxo0YactHQTHQEdNGGnATHTR2Ex1KlFRZIJPSONMcsb01Cpeg89obUmBgXmEP+1/mYYoy6Zk2swI0jti3NE5VYapDE6HcRhkismICgxuDE/V0ZlqY6bHmIEKLsDaPykxrkjhWojQhjhspg49pZyJ6W76vIMPOL2RhzAIQLJAGY6W1bnExgcqWpCVLEx0Zg6UunvOXLX35bR6BhE5M2UlSSFWu3Ma+HnFmKOjzfkT2AIwAH2lKPhaOlcOp2Kh5w+TLjrs4dxRJzZKzsHUn/IfH+YCnUdnSH29bRbqkvCvEaZKApRYAAkn83gHChkctnmGK105KkhOUEAO4d2UR8gIPxbiqdVyhIypQLOUi7AXu+kcYjhi1L7RYySyAytXGwDb9I6p5CX7OUCyrFR9ojc29kdBCvJJOkV+OEo2+wbHKZPZylpLn2STYlhZ/zeEmSHmPVCSUy0F0o1PM6fBgIUlMTzdsqxqog+SOSmCSiOCmBsZQOURmpEFFMZKTG2ZQOpEZKRBJEcLTBAgpRGShBSkRktMaA0CERyY1UmM4YmKaGzR00fUpjoQgpOUJvGqUR9QmO0pjAqOQiPpYNzOgjOpqQhgzqOg5/wAQfguHpWQZmurglyz2SNhb0ijFgc9vokz/ACVj0uzOVRqUvKnvNqEByPEm3nfQw0lYROulCezSNSQ6jb+Yru3SEJTLSlIt7Othckm5PjH1Mze7czr6+FosWKC9Hmyz5J9s814lo0yMubMtSgN2ZzcjnpBGEcMIqJJXLBYd24ck6n4Ew0/UvBFTES5qQrIk5VNqH9kj4x+/TvFFSwJa8ykk5SWv0frG1oG9kXRdtTViUEzEy85BRmclj7OhYm228W06gqQk9vKSxGZJQp1J6FJHetyaLqswSWtYV2aDNDd8oGazAMfwx8xSWrKlLsWZ9gHL3OjCBnijLtBwyyg9M8vYbFxGQF4oq6hllBEthlJbrz9S5icE4BY6qHzjzWqk0ezCfKNnq3CuG5adDam5MGVGC9/PLJlzP3J36LToseMfOF6oFBTuId9nHoRiq0eNOT5OxUcYXLtOkqb/AOSWM6fNPtp9DGqOJaY/9ZA6KdJ9FAQfljlckHUP4wexegBfE0jSWTOVylpKv+6yR5mFdZKm1BBnNLlpumUC9xoqYr3vAWHWKEoAELcQJYwErGQSsj8Lp+1M2nV3UJOZ9gSb+OvwgTFamVKBlSO8rRUx/gnbzjHGK4pmLQnu37ygbqtCwJiKeT0j1MWK9v8AgyZ4+5I3yR8yQiyugfLHKkQTkjnJGnAikxwpEFlEcKlxtg0BqTGSkQWpEZKTGpmNAa0xkoQUtMYLTBoBoEWIyIglaYHUIJCmh0kR0lMdBMN8L4dXNue4j9x1PgPrCh7aS2LqenUpkpBJOwuYZ11DLo5Xa1PeUfYlA+0o6Aq2HNooFGTSSyQyf8jdSm16x5tjWMqq5wmEEIT3ZYOw3Uep+jQ7Fj5vZJn+Q4rRl2xmzCtZuSNAyQ2iEjYCKjB5ndCTe79Rf4+MT1OGLM7O7fG+14ocMFxqWtto27/KPR60jydvbLOhSFoBcOB6p5esN6elSEjfeEWF1iPZJHXfxaP2IYymjIV7QILB21Mc2ckUacOEyVMCwGIs/S4PxgDC8KkzAsIQLHvFIA71rhQ9qwAPXziOn8RVFUCMykSy7JTYN1MP+GUz5UvKJacrWUSXIuXI35ekCmmHxaRT1NWJaXSM2UAHnaz3iQ4o4mJQUpuTbQC76QwxrFAhBXMIDBnB16eMRNNKM1ZmK9nYchz8YRlycVQ/Djt2wbD5qpSu8SUqOp91R+h+BjnHsPt2qNfeHh70NKilCgw5eo5RxTKIHZq5d0ncbpPUfEecQ8vZelXQ0wTGinKtJ1APrF/h2LompdJvuI8mo5OR0jTUDk+o9T8YNkVykFwWiiGWiaeLker5o4VNiKpeNlpDKZXjGk3j0D3BDfNER4JFYZkK6/E03AOmsQ+J8azFuAco6QqVxASMibk6nl94XLKvQ2OHezWuqAZilH3iSB8oEAWssB5CDaCh7Q6HxP3ipw7CAkaR57k2z0XLihJhmBnVd/WNsUpWLgADQjqIqkyAIBr5A1Is9xzjuLWxcMuyTKY4MuLQcPSlXbW9iYymcMS3YFQJ6j10g+lY9ZYsjxTkmwfwhlS8KzV6skHnc+kW9BgsuUlkgdSdT4mC0oGzWjUmyefyP8SSl8FS2upR8GEB1vBAY5FkHkq49RFyUAAksBGLpUO6QR0v8o7g/sBZ5Hj1fQqlKKVhiPj1BgGYmPTuI8CE5BAsoXSfp4GPNp0opJBDEFiOUFF/ZQnyVgUwQOoQZMEDqENQEj0LDMARL70whRAe/sj7+cGmtVMOWSH/AMyLDqBv4m0fk4Sqaxmq8ALJ9N/ODKuqTTSVLZggE+J2Hq3rC1bdASftkJxrOykSAoqmKvNU+g1Sh+urC2nOEtPKsAw0a7t5nbxjaRLXOUpawVKWoqJbcn5ND6mwAgd70vf115co9OEeEaR5WSTnK2KqanJ6AX5tt+HaD5aSCAnTwfzvb1jcUhBYv83bR9j8vGN5cpj+fj/lo04Nw+SRcnXcc4Zq4flT1hczTXK/z2EK6eeQCGty+sMETzqe6Wbxjm0ckyglS5EoAJQHGh1hfjXEKZScxLAbRPYzxImSlhcnTcv0GpiXTKqKpYJBPIfUjSAbdaGRhb2Mp9YutmZlAiUk91P1PWHEqUAG+EDU2Cz5YdSgkDoN+caJMwKsUq8vtE0sM5bZXGcFpB0mQ/WOKmgzA6gcxqDsR4R9psVS+SYkoYhiLgnx1hkJqVDMCMvSESi0NTJ2bTFSSnRQ1PyUOhiWqOITJmZJoce6vmIr62aSuzMkgN/ir7FvSE+NYCJqTmDcju/5tHQav8jpp1oAGPy1CyvjA1TjSAPaiYqMMKFEEMRHApOcVrBD7JvLP6G8+uVMACSwJ823MUHD+C5mbQak3+POJWivd29SbcgOVrxbcH14bIS93FiPnCs8Go66GY5rt9lnheHBCbCG6EiB6Y2jbNEqSSObs2YQLUocNGwjGesJDkxsno2KdmVNiYlyzmN0epG0B8N4sudULz8rDkH0EKcSSorcjKk6A6+fLwjbhteWpHUERM5dJlixri37PQBE3iFYaRRLZ1TCSEiwAfXSKRMY1FOlRBUkKKdCQ7RZKNq0edCVPfQBiE9K0JQtKgFMSRsdWMYYZRhKyUqs2jaw6StrNHGQDSM427CU6VC6oqpZXkzDPy+kS/EWApmXbKr9w59eYilr6OSBnUyCPeJb4wNOUmYh0kKB0ILiBd3Y2Dro8mqpJSopUGINxAkyKTiyTlmJVzBB8tPhE6sQ1Drsv6zjWQnuoJml/cHd/wCRt6PCHEsRmVKu9ZANkD5nmR8IT4LMTOQ2VsrEttZg0OqeWrNlQjORuNB4mLPHHHs8znLJoPoadKRYO+p5wSuYpVi1txraMFYXPVqsJPJCfqbxnK4Zmm3bzvAZR8WeB86sLwNG5lXePiloSHUQANywgWr4KWBeZOJ6r0EJZvCwzMpRI5FRUfSCU0zPG0MZvF8lJZLr/wBKSR66QVSVNRVAiVKUlP7lcug+pgzBcFlymaWkq5rNh1KRt5w8E4q7qprj9ktkSx4q3+MbphVQkRwRLSc8+aCrooP68ugh5QCRKDIUgeYeCZ9NLl5RMyp3sHJ8z4fGJnGKwKWTKAQn49T+coNJroXKafbKSpQFgJC0gHUuCwHQXhJitKiUx2IsYRKqykd4uYArsVUE5VEsdAXJ8ekCpNOhkY2rO5mJAzABZJU34YYcLKXMXOLkodm6jf4xJ9sVWBTbmNIvcCQ0kS5Gh9qZz55fPcwr5EtUPx7do1lS3mzAPZTlST1Bcjrct5QQqhK9dOX3hnR4amWkDl84TY/xRLkd1HfmHRKb/njEQ6xHxbhUtEvMWCwbdQTpEbOkwzqTNnzM0wu2iRoPuYyqJENi60Eo2tiiVRErYb/SDcKqVypoUR7JuA+mh8bEwVh8j+6jxhljGDm6kDvDQc4d5W9MlnhSdo9Gw2oCkJ8IPaIXgbFO5kLhue3S/IvFqanQJ7yjoB8zyERy0HFWbLmhI8dBuY6lyW7y2KtgLhP89YyppV3JdW52HRP3g+XIG94llk3SGtUCrwdE26/hE5WUaqeel9iCDzDxZgbQv4ow/tKZSh7UvvDw94fXygljc0/s6GZxlT6Yyp6h/QHyIjVUJ+Ga3tJCdymx8oPr6rs5aln3QTFOOVx2TzhU6EiMRniacxtmbI1mf8vFFMiITj02cNUkgu4Fx/i3KKSlxUKQ57vN9oDHNW0MyQaSZzitAJyCg2uCD1EAUOHdikh3cvDH/wDoSyopzDMNRyjGcYNxV2CpNKiK43ozlSrUA384jVR6hjNKJkpSTuDHmCrW5RsB8HaGXA/CUyap3KEe8ocuQ6x6pQ4TKkoCUJDD8udSYEwdcvsk5LJ/boQdwr/J4ZInevRzDp5ObJYY+C0df0g5BI+f1Mfp0xMtBIF2tzJ28BH3PzYRKcU8Qy2MoCYpYNwk5fVRv6DeASt6CYDVV82dMIUlkvd1EkNqLWbwgmTQpykpYNz1JhVS1DpAAyj1/wDJg7+uADPFOkDsLk0+YElQSNb6m0NKfFZMpP8AblhSv3LuzchtEvOxNI3gNeLgxqyV0c4cux/XVgWoqWbn08GiZxDEWJAjidiRINoD7QMc1/GCjOxUsZ1IqO2WpIOUBI13LwFiM0uSCARpv5RhOQAp02O7E3HIxhMplKcAsnaCtWYk6oHp6ZY6ZjYcz4R67wvI/pqUCaQGv63aPPsBkJkL7ecory2lpv3lcwmG0+ZNqlPOJSjaWC3/ACP0ES/ImpPRV8fFJLYdjfGappMuQWToV6+nM/CEIIS7AlR1UbqPnD+TRgABIAHICOTSRLyXRfHGkJ5SVNZJgSsQp/Z+MP1yuUBzaAmOUgnH0LsJQ89NtHMVJpVq92FnCkgCqQ4fWxj01Kkj3R+eUMuyXLpkLTcJzTORMSOzY959CN+r8oqlzEygEJ9tWpOrc4IxDE0S0u19tjEDX4zknZpjlKt/28vKF5E5KkDjq7Z6HKUGDRuhUSVBjrMUqCh+1R+SvvDqmxVC7PlUdj9DvEThKIbVjqXMjV3BBuCCD4GxgOWY1z2h0J0ieUCW4YndjUTJB0ct4pLfKKuppxMQpCrpUCD5xF8SvJqkzU7sr0soekWNPUBaAoXBAPqIPG9tDcytKYgoeGezUoCYkjfmAOYhNxfImBcuUk5ZZKSVEtmNtTsByijxrDVoTMmU7dopJLm7EXNt3EfcIrDOkS1LT3iLgjRQsWfrBqFAc72zmmpSkXQE3fQOepMc1E0C5IHiWgKj4skzpypCSoLQVBlBgSk3b0MRf6kUa1zpZKjkysG0CnJPwb0hsVbpi3+xdTCCI8zxqTknrHV/WN6LjJUqSJJSZi0uyybAWyvuSPpCddSpZKllyd4PhQeN7PSJlaKaZnL5FFl2di1lD5Hy5QeviRvcWB/kw+sI+LaNa0gpV/bGouCSdyd4maOSQFADvMWs58BzMZGCq7MlLfRWYjxuClpYCSSzvcfaJifUSgoqvmJckkX+H48DYfw9PmKKRLUFFj3rBPjDHEeBpiUjVROqg5A6BKb+ZtDFxi6sG7V0DKxgbWjBdc+8fkcIVAuAydios/kYGqMCnJ2jXXtmrfQQqtHSMF1Q5wBNpJ26YyTJUbAKfkxgqRqGf9QGjCfUCOqPApyzlCVEnQAP8IOqOF1Sg89QlAbFirwYaHpr0gHUfYVJiYzXgujUpZyoGY7n3R4nfwEb0eDGabApl81e0r/8iKajw1MsAJDNATypDoYb7BMNwcJ7yu+vmfkBsIdU9I+0aU1K5hnKpmiVybKqUdIH/pQ0ZLphyhuKM8jHw0R5H0jDOaE/9IOUfk0o5Q1NL0McmnA3jjuRFCcZM/OLZVfCPT8MnonyxMDdeh3EReK4UkkqSQeYhLQ47NolHKc0s+ZHQjcdRDYPYnNDkrRXY9eY12HWJ+vw8LDP6xlUcYSp1yWPQuP4gcYrLP8A1BDKsnWhNMpZtOe4cyP2nTyO0MMP4gzWe41SrX+fKN11aFe+PX+IU1uGIXcEPsQQ8dSfZt/RZ4bxMpNnzJ5F3HgYpKPH5cywOU7BVn8OceQy61cq0wZk/vGo8RvDeRU5kgpVmTqGOn2hM8NBJplzxNJzSc2hQoeirfNo44Qxd5apL99D5X3B0+NoU4bjCpiFSpvedJCVbu3dB53AhGMVVKXnQO+LNz6GExjJDNOLiz1KTXukZxlVuBcQg4i4lppaSFzwhQvlF1noALx5/V11bVFs6kpOyA3xgjDv09u61B9Tq/qYsjFV+TI2nej6riXt6lBkysiicqphDTFBtTsC29zBePYMpbEl1cyS8NMP4clSVBQLq5ljBlSkEag+X2jXXoJKiGqMJCJeY3VYfGAhLhljtaFLEtNwkuptH2EAExuxsKLPhjEhPR2M0JK0bKAII2N4Z1mApB7RHcUC7pGihofDpEbWZpa0zZdlI1bccovsGxEVEpKwQXFxy+0JlvZrjxYRh1WJiH0WLKTqQobeG46QfJpM11WHKFtZh68wmSWSsdHC+ihv47R+Tj01NpshQP8AiXf10gb+wWm+hwvC5a75AFcxZXmRf1hdX4LIAZa5qlHRIUAT6C3jGkuunzQyJZljmq59BYeJhhRYWEXV3lHUn77wzk30Ka49snUcG9oO6Eykc7qV8faPXTpDak4XpKZBJSFHVS5lyfL6RvjPEcqmSSohxs8Rip9TiS7EypPPcjkkbfON5KPRqhLJ3pBOOcaAEyaRAGxKQA3iRoOmsT0jCitWeae0X/2jwEWtHwbIlJAv6tG68CQgOm3jeEyk2VY3jjpE5Iw7SDpVBDIyW1tHwQI7lfRlKpwI/f1IzpQOesaTbB4W0QeanxjDu0yoUYyqKrJqT4PHysqsgG5OgvCSprbsLqMURhfZPjg5DBWKqfQAdTGi8USE5iphv08TCBiblyer/GNpc1vznB+Ox7xxGwxWSr35Z8cv1jg09MvVEhX+1EKBJklXflhjuLQWnhqlWHS7dCPtCWpRFSgkfanhaiXrTyT4JAPwMJa3gCkN0yQPBSh9YOxDBKSTlK1LSCeYa3OB5ZzgoGVEpjlASq3Mg3L9YbHk1dgLGmTlVwNJTolY8Fq+8LZvDMse/NH+77iK6bg8t2TPWfVtHO8flcKqPszc3+7+I7lNdnPFEiV8O8p0zzY/SOsOwdcuYMs2xLEFIPwcRUTuF5wOv56R+peH54OZIBKbsWv8o7ySqmD44oOHBk4XTVof/wCpST8JkAYhwtWS0qmSpsmaoByO8FEDlmSQ/R4oMPx3Mrs5ickzToTy5g9DB5VGKX7AOL+zyaXx5WI91J/2oP0Ebj9Tan3pY/4/Ywxm4BLc+J+cCzOHk84d5Ie0c8MvTMVfqbMa8oeihC6s4uqajuoTlfdm/mGBwFPMxrLo0o0tG84LpA+Gb7YHSUfZpuXVqTzO8dKEbLgdZhV27KElFUUU2Vfo0Z4LXmknhz/amHyBP3hhPkuICqaULSUneEp12OnG0elyJwIBTd99oLB5xBcF8RlBNPOLEaE7jnFRiPEMmSkqUoEjZ/mdo66I3F2OJk8AEksBudIkOIOOgCZch1L/AC/QRP4lxBPqyySUS+ehP+kfUxphWFoSbgtqW1IGpJ2HMmNbbGwwqP5SPmGYOZ6+0qF91Nyo+ync5RuesM5OOolWTZI08IluK8fRNPYU5yI95eymvl55R6v1ieVVMAFLvoA7lxYg8jbTqOcE8DlFBRzxUmmemni9J3jOZxQ4LlhHmn9Q2ii/KKCVQoEpImKUqbMKcoSWCAC5J5naFvDXbKU16RVcJ8XS6kKlklwVEJJ74D6of20tfJqNofpYpCkkKSod1Sbg7eXhtA+F8KUiUp/tS8+uZmUDq4ULi/KC6xKKcuW7Nau/t3jYKfmdH3s8G3GXRCnKMqB6gd0wHhQAmOdEgn0hjUIGQkFxe/XkYToV7R2sPW/0hPF3RZBqUQzEKzOX0fR9hAZDA6c+jfjxyJv3jV+er/SLEhijxVI518eX5+aR8KXj6lwfwG2/pHSl+t/Xb5iCBaBlkeennDDAgpJWTuRb4wumTcx0fTp0EOaBICA9jv6wrK9C5dULuLlZkpSdiCd2ez25RzUUCkqlqGUyylBJF3FhdO1xrA2P1kpOfMoeAvEnN4rmJT2cslj3Uh3Or6cnOnWOw3XRvCo23SLyuEuYr+0wa4JskksSbX2+EATFLSsjukt7i0kG/I2fwYxETcUmGYAtRKRZuTa6WfWHFN2RYsUm1vK8P/2B1pdFdLp1sFJdTM4Zj4MYYUVegLCJiCDubAjxDxL4fSKzZkrUEi7En4Qcqgzd9Kr639o8yDoY2l7QuS5IbcQYIJqc8plKTcMe8Ryb5QNRTypAzhlDuqBtcWJhJNq1aPcbv+coYYbiZmkhRdQGp3EJnBdxBUGlTE01Nz4n5xguNpvtHxPzgdcJQ4HWYHmQRMMDTRBGA0wxgoxtMMDLMGgWW8DzpW8FhMdJQN4mKRJXYSZrKS4WnQiM6XCC4MxRmEaA+yPKKNI9I+iUH+sbyfQNLsyo8NKr5SR5AepsITcQ8T93sJZSE6LUndvdTub7+fKM+KcYKFqQiYojKAo2CUcwkD3jubmJ+koVFaEJQD2igAki/UkbBr3LekPhjXbJMmRyZRYD+npqkibNJlIULJ94/wCXQcv5h9hH6T0aZwWsrmJTpLURkzWvZrdIsaLCWlgZmIAFtA20LJVWqWtaJllAuDspLaiGY5y5b6J8sYuLrsfp4fpSnL2MrLyyJ+0QHGXBaaRX9VJfsnHaIJJyXYKSf2uWI2tFZIxsAsTG2Jz0z5EyWq4WhST5pMVS4yjRHinkxTUjzin4uKSA9oeDExPlqQq4Wkg+YjymRXZQ0wENvqPWKTh6dMnumQQbe0XypPjuegjzp4OO0fQRyRyLY44O4sUwlzRmBORzYTQLZc2gmDYnV26w4xeemSy3JkKOUq3QT7qxqDeE839LqmXJJlrQr3uzGYORyJs8E8J4umcFSpodZGSZLVYzAmzh9Vp23u1wzOko9ohx5HB2v+hMqqDAggg6KF3+0by5gJL5bdPC8SGL0c2hqwiU65KwFJGygSQ45EMxHSC6nHkI/tu6m7zfECOpno48kciso1VgNkhxz+zQR2gsVJPKza+G+8TdBiqSAxYDZ4oKKsQsPY83Gvh6wUUbkaS0jo/4h3826HlBFRNMtDs9mEIqypIUezJBHIt0EFYViRmgy5wAVsoGx8RCcsWxbhq0S/EqFKUzvmvlAZvAtp0hTQyEoKySykJ7u/eVofp5RWcSYKpSTkstO3MDaJegq0BbTEOFBlj3r7h/eGo8OsMwyuInJtH2VIBFy3M6+YgyRVJRZKiptzrG/wD6cmBlS1JXLNwsEC3UG4NtIXTJqcxCO8BbM2p3tyhtGqS9DmkxQKHtMU7QzRjQRlOpGodwbN5RLCcFljYj8tBRqEAMBmOkca9j+ulu81BBQdeaTyUNn56Qw4YoFKV2mwtcWc/xE3hmImWdHSbKTzBNxFZgWMhS1S02Cbo6g8xzDsY5IVlk0tCvGqLsppAuDceB+0LZiooeLJKu4siwcHzibWqJpxqRuOTlEwmrgVaoJmGBpkcgmDTBGCo3WIHmGCQDLfPeOxHDh4zmTmicpCFVAAjObVjsphSrvoAf/EKSSktud+loXzZ0M5iUTpBlpAStUskEWExYuUn/ACsPImDjHYnLJpAPBvByapPbTyrsyTlGilNYqJ2D7DlFVUYFS05SuVKSlbtndRUzF7kmFmA4u1NLGhCQCOosr4vA+NY0SnwL/T6xa1caR5sL5pss6LFAQA8K+OUFVOZ0r/3JQzDqBqD0iGRxXkOtof0XEqZiCCXcM3N7ARIm4lzxxe0TWE/qDImp/u5pSt7FQ8iPrBtXxiCgy5CirMGzkEBINiz3JaKvhH9JqSnlJM5AnTjdRXdIJ2SnRhzgrir9PZMyUVU6ESpqbhhlSrmFADluI9CcXVxIMWWHNKZ5dWYSkytXUbJSBcqNkgeJj0Xg3gdNPLSVq7zOUpbKD9YUSOEZclcuaueVTEXEsABDkEZubiKiixkaPHmSyV+LdnqTTn+UNDetqlSkvqn5R5PV4cqbikxUogHMhTAscx1b83j1Q4glSWLGJTA8CFPOnzvaVMmZZebYHvE+CRvBRlb0yWuMdoTcfzOykoIFwuelJF2SZjlXR1Ex5kz3zR6jVzpdTNnJQrMCkywToSk3UOhv5AR5viWEKlzMvMsD15HYH5xXikugHJ8UjIVJ9L66+P5vBlJji03f4wumIKdY0m0hKu64Sbi20PaibGeRPRRyeInGW45ufz0hjSV7kDUgtbn0aJrDqIpLqa2xdj6RQ4dKTLRmykk2TdhbU8200ieSV6PQhOXG2VVPVCehsw7RHxA8Yg+Iabs5pJzXLg7esPZVWQsLBuNW1YfOGuIUonS84GZCtQziJ3/SlfoGfVolsGx4yz2bhSFsVAghiR7XQga84Eq6FUtaglmc/wDmPtfhokqBNpZLZ7nL/q3bqIs8MTIqZAQlcszkpbukHM2h/LxSnyWidSSe+zzmZPUDygimqWvu3oYP4hwNSVEgaaiECFGDq0c5NOhtTVh0h9JnzEmUqUzhWUtlzXZu8qxHTaI5KmL/AFii4cx0JmoQpilVjz0gWqCUlJUz0Uo7ZDKsCL7kFrX6GIpdiQdQ4jFaZ1NMXNlTM0sl+zK9SeSTfSPsypzFzqS5aF5fTAxri2j8swLNjdZgeZCkNZgswLMMETIHUIJAMspkwQHNqHjqpMDHWEIpPqlR3T4kqWrusQSMyVaH7G+sZKMYLN/zlGoXJWqHc5faJUuQGWNUGwX1Srnz+POJOq4zQgkTJcwK5MPm8PcCWRUykv3VllDY2JHn1gDj2iRnfKHLk+pEWYZ74s8/LBraJ1VSJw7RCChJJs76bw54DkFVdKzHupdTbOBaFWED+0BsFKb1htgcwpq5TFrkeRSYPl+TVHNPgnZ7jT4iOcd1OJAIUX0BPwiIVVKBFzHGPVixSTiFEHIr5QafolcFdkiviSylE328jGCuK2uIl5au7HCh3YR+ni+y5fJklSL3D+NgbEtBuJ4328rsUzHe5CDdKbe0RzPu9L9PPuF6VMyoyrGYBExTX1TLWR8QIK/TlZM2Z1SPn/MDP46xpzQP6l5WoNFFQYeqSXS8G4lhaKtLvkmtd/ZV4w1SmP02WBlYRLzfY+q0QdRUqpj2c+RmGywHPjyPrHMrEJJ9maMuyVjvD7fKLjHadKpLkAkGPPcQw+X+0RZhksipgSyzx77GSsXluGVYJAYFwefheD5WIS1NlmJchgk3vcltwYi5lEgaBvM/eNuzEvKtHdU4uCXuwPzh7wpAr5km6aLYr0AFwLjQndzz84ZUmNmQluyUpK790ix39fpEdJqlOnvHVvJtIuf0/LySo3JWoHwSWAbSJcn9pZJ0hDX4sFv/AGl5TqCx+sTFTQhKs0oTEHYixHmDHtuIUqClyhOnIRL1FKgk90ekTwy8OiecFPsh5fE8woKKglah7Kz7TcjzhRU16SqxF/y4ivxHCpSjdA+MLKjA5IVaWPU/eL4ZItXRPLmtWC8OYfKnqWlUwpUkApDPmvf0tB9XgipaFZCXF7Bjbrr5RNVcoSllSHSpJsQS4j0agXmlpKrkhJPpBzVNAwyMkqPGO0ISs94BnO42hsmEdbKAqpYAYZvqYdgRPlik0V45uS2dFUZTDH4m8fJghQwGmGB1mCZwgdWsagT/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46444" name="AutoShape 12" descr="data:image/jpeg;base64,/9j/4AAQSkZJRgABAQAAAQABAAD/2wCEAAkGBhQSERUUExQVFBQVGBgYGBcXGBcYFxgaFxUXFxYXGBcaHCYeGBwkGhUXHy8gIycpLCwsFx4xNTAqNSYrLCkBCQoKDgwOGg8PGikkHyQsKSwqLCwsKSwsLCwsLCwsLCwpLCksKSwpLCksLCwsLCksLCwpKSwpLCksKSwsLCksLP/AABEIALsBDgMBIgACEQEDEQH/xAAbAAADAQEBAQEAAAAAAAAAAAAEBQYDAgcBAP/EAD8QAAECBAQDBQcDAwMDBQEAAAECEQADBCEFEjFBBlFhEyJxgZEyQqGxwdHwB1LhFCNicoKSQ6LxFjNTc9IV/8QAGgEAAwEBAQEAAAAAAAAAAAAAAgMEAQAFBv/EACgRAAICAgICAgEDBQAAAAAAAAABAhEDIRIxE0EEUSIUYZEjMlJxgf/aAAwDAQACEQMRAD8AkhH0CPoj6I8c+jPmW8aZY5SLxo0YactHQTHQEdNGGnATHTR2Ex1KlFRZIJPSONMcsb01Cpeg89obUmBgXmEP+1/mYYoy6Zk2swI0jti3NE5VYapDE6HcRhkismICgxuDE/V0ZlqY6bHmIEKLsDaPykxrkjhWojQhjhspg49pZyJ6W76vIMPOL2RhzAIQLJAGY6W1bnExgcqWpCVLEx0Zg6UunvOXLX35bR6BhE5M2UlSSFWu3Ma+HnFmKOjzfkT2AIwAH2lKPhaOlcOp2Kh5w+TLjrs4dxRJzZKzsHUn/IfH+YCnUdnSH29bRbqkvCvEaZKApRYAAkn83gHChkctnmGK105KkhOUEAO4d2UR8gIPxbiqdVyhIypQLOUi7AXu+kcYjhi1L7RYySyAytXGwDb9I6p5CX7OUCyrFR9ojc29kdBCvJJOkV+OEo2+wbHKZPZylpLn2STYlhZ/zeEmSHmPVCSUy0F0o1PM6fBgIUlMTzdsqxqog+SOSmCSiOCmBsZQOURmpEFFMZKTG2ZQOpEZKRBJEcLTBAgpRGShBSkRktMaA0CERyY1UmM4YmKaGzR00fUpjoQgpOUJvGqUR9QmO0pjAqOQiPpYNzOgjOpqQhgzqOg5/wAQfguHpWQZmurglyz2SNhb0ijFgc9vokz/ACVj0uzOVRqUvKnvNqEByPEm3nfQw0lYROulCezSNSQ6jb+Yru3SEJTLSlIt7Othckm5PjH1Mze7czr6+FosWKC9Hmyz5J9s814lo0yMubMtSgN2ZzcjnpBGEcMIqJJXLBYd24ck6n4Ew0/UvBFTES5qQrIk5VNqH9kj4x+/TvFFSwJa8ykk5SWv0frG1oG9kXRdtTViUEzEy85BRmclj7OhYm228W06gqQk9vKSxGZJQp1J6FJHetyaLqswSWtYV2aDNDd8oGazAMfwx8xSWrKlLsWZ9gHL3OjCBnijLtBwyyg9M8vYbFxGQF4oq6hllBEthlJbrz9S5icE4BY6qHzjzWqk0ezCfKNnq3CuG5adDam5MGVGC9/PLJlzP3J36LToseMfOF6oFBTuId9nHoRiq0eNOT5OxUcYXLtOkqb/AOSWM6fNPtp9DGqOJaY/9ZA6KdJ9FAQfljlckHUP4wexegBfE0jSWTOVylpKv+6yR5mFdZKm1BBnNLlpumUC9xoqYr3vAWHWKEoAELcQJYwErGQSsj8Lp+1M2nV3UJOZ9gSb+OvwgTFamVKBlSO8rRUx/gnbzjHGK4pmLQnu37ygbqtCwJiKeT0j1MWK9v8AgyZ4+5I3yR8yQiyugfLHKkQTkjnJGnAikxwpEFlEcKlxtg0BqTGSkQWpEZKTGpmNAa0xkoQUtMYLTBoBoEWIyIglaYHUIJCmh0kR0lMdBMN8L4dXNue4j9x1PgPrCh7aS2LqenUpkpBJOwuYZ11DLo5Xa1PeUfYlA+0o6Aq2HNooFGTSSyQyf8jdSm16x5tjWMqq5wmEEIT3ZYOw3Uep+jQ7Fj5vZJn+Q4rRl2xmzCtZuSNAyQ2iEjYCKjB5ndCTe79Rf4+MT1OGLM7O7fG+14ocMFxqWtto27/KPR60jydvbLOhSFoBcOB6p5esN6elSEjfeEWF1iPZJHXfxaP2IYymjIV7QILB21Mc2ckUacOEyVMCwGIs/S4PxgDC8KkzAsIQLHvFIA71rhQ9qwAPXziOn8RVFUCMykSy7JTYN1MP+GUz5UvKJacrWUSXIuXI35ekCmmHxaRT1NWJaXSM2UAHnaz3iQ4o4mJQUpuTbQC76QwxrFAhBXMIDBnB16eMRNNKM1ZmK9nYchz8YRlycVQ/Djt2wbD5qpSu8SUqOp91R+h+BjnHsPt2qNfeHh70NKilCgw5eo5RxTKIHZq5d0ncbpPUfEecQ8vZelXQ0wTGinKtJ1APrF/h2LompdJvuI8mo5OR0jTUDk+o9T8YNkVykFwWiiGWiaeLker5o4VNiKpeNlpDKZXjGk3j0D3BDfNER4JFYZkK6/E03AOmsQ+J8azFuAco6QqVxASMibk6nl94XLKvQ2OHezWuqAZilH3iSB8oEAWssB5CDaCh7Q6HxP3ipw7CAkaR57k2z0XLihJhmBnVd/WNsUpWLgADQjqIqkyAIBr5A1Is9xzjuLWxcMuyTKY4MuLQcPSlXbW9iYymcMS3YFQJ6j10g+lY9ZYsjxTkmwfwhlS8KzV6skHnc+kW9BgsuUlkgdSdT4mC0oGzWjUmyefyP8SSl8FS2upR8GEB1vBAY5FkHkq49RFyUAAksBGLpUO6QR0v8o7g/sBZ5Hj1fQqlKKVhiPj1BgGYmPTuI8CE5BAsoXSfp4GPNp0opJBDEFiOUFF/ZQnyVgUwQOoQZMEDqENQEj0LDMARL70whRAe/sj7+cGmtVMOWSH/AMyLDqBv4m0fk4Sqaxmq8ALJ9N/ODKuqTTSVLZggE+J2Hq3rC1bdASftkJxrOykSAoqmKvNU+g1Sh+urC2nOEtPKsAw0a7t5nbxjaRLXOUpawVKWoqJbcn5ND6mwAgd70vf115co9OEeEaR5WSTnK2KqanJ6AX5tt+HaD5aSCAnTwfzvb1jcUhBYv83bR9j8vGN5cpj+fj/lo04Nw+SRcnXcc4Zq4flT1hczTXK/z2EK6eeQCGty+sMETzqe6Wbxjm0ckyglS5EoAJQHGh1hfjXEKZScxLAbRPYzxImSlhcnTcv0GpiXTKqKpYJBPIfUjSAbdaGRhb2Mp9YutmZlAiUk91P1PWHEqUAG+EDU2Cz5YdSgkDoN+caJMwKsUq8vtE0sM5bZXGcFpB0mQ/WOKmgzA6gcxqDsR4R9psVS+SYkoYhiLgnx1hkJqVDMCMvSESi0NTJ2bTFSSnRQ1PyUOhiWqOITJmZJoce6vmIr62aSuzMkgN/ir7FvSE+NYCJqTmDcju/5tHQav8jpp1oAGPy1CyvjA1TjSAPaiYqMMKFEEMRHApOcVrBD7JvLP6G8+uVMACSwJ823MUHD+C5mbQak3+POJWivd29SbcgOVrxbcH14bIS93FiPnCs8Go66GY5rt9lnheHBCbCG6EiB6Y2jbNEqSSObs2YQLUocNGwjGesJDkxsno2KdmVNiYlyzmN0epG0B8N4sudULz8rDkH0EKcSSorcjKk6A6+fLwjbhteWpHUERM5dJlixri37PQBE3iFYaRRLZ1TCSEiwAfXSKRMY1FOlRBUkKKdCQ7RZKNq0edCVPfQBiE9K0JQtKgFMSRsdWMYYZRhKyUqs2jaw6StrNHGQDSM427CU6VC6oqpZXkzDPy+kS/EWApmXbKr9w59eYilr6OSBnUyCPeJb4wNOUmYh0kKB0ILiBd3Y2Dro8mqpJSopUGINxAkyKTiyTlmJVzBB8tPhE6sQ1Drsv6zjWQnuoJml/cHd/wCRt6PCHEsRmVKu9ZANkD5nmR8IT4LMTOQ2VsrEttZg0OqeWrNlQjORuNB4mLPHHHs8znLJoPoadKRYO+p5wSuYpVi1txraMFYXPVqsJPJCfqbxnK4Zmm3bzvAZR8WeB86sLwNG5lXePiloSHUQANywgWr4KWBeZOJ6r0EJZvCwzMpRI5FRUfSCU0zPG0MZvF8lJZLr/wBKSR66QVSVNRVAiVKUlP7lcug+pgzBcFlymaWkq5rNh1KRt5w8E4q7qprj9ktkSx4q3+MbphVQkRwRLSc8+aCrooP68ugh5QCRKDIUgeYeCZ9NLl5RMyp3sHJ8z4fGJnGKwKWTKAQn49T+coNJroXKafbKSpQFgJC0gHUuCwHQXhJitKiUx2IsYRKqykd4uYArsVUE5VEsdAXJ8ekCpNOhkY2rO5mJAzABZJU34YYcLKXMXOLkodm6jf4xJ9sVWBTbmNIvcCQ0kS5Gh9qZz55fPcwr5EtUPx7do1lS3mzAPZTlST1Bcjrct5QQqhK9dOX3hnR4amWkDl84TY/xRLkd1HfmHRKb/njEQ6xHxbhUtEvMWCwbdQTpEbOkwzqTNnzM0wu2iRoPuYyqJENi60Eo2tiiVRErYb/SDcKqVypoUR7JuA+mh8bEwVh8j+6jxhljGDm6kDvDQc4d5W9MlnhSdo9Gw2oCkJ8IPaIXgbFO5kLhue3S/IvFqanQJ7yjoB8zyERy0HFWbLmhI8dBuY6lyW7y2KtgLhP89YyppV3JdW52HRP3g+XIG94llk3SGtUCrwdE26/hE5WUaqeel9iCDzDxZgbQv4ow/tKZSh7UvvDw94fXygljc0/s6GZxlT6Yyp6h/QHyIjVUJ+Ga3tJCdymx8oPr6rs5aln3QTFOOVx2TzhU6EiMRniacxtmbI1mf8vFFMiITj02cNUkgu4Fx/i3KKSlxUKQ57vN9oDHNW0MyQaSZzitAJyCg2uCD1EAUOHdikh3cvDH/wDoSyopzDMNRyjGcYNxV2CpNKiK43ozlSrUA384jVR6hjNKJkpSTuDHmCrW5RsB8HaGXA/CUyap3KEe8ocuQ6x6pQ4TKkoCUJDD8udSYEwdcvsk5LJ/boQdwr/J4ZInevRzDp5ObJYY+C0df0g5BI+f1Mfp0xMtBIF2tzJ28BH3PzYRKcU8Qy2MoCYpYNwk5fVRv6DeASt6CYDVV82dMIUlkvd1EkNqLWbwgmTQpykpYNz1JhVS1DpAAyj1/wDJg7+uADPFOkDsLk0+YElQSNb6m0NKfFZMpP8AblhSv3LuzchtEvOxNI3gNeLgxqyV0c4cux/XVgWoqWbn08GiZxDEWJAjidiRINoD7QMc1/GCjOxUsZ1IqO2WpIOUBI13LwFiM0uSCARpv5RhOQAp02O7E3HIxhMplKcAsnaCtWYk6oHp6ZY6ZjYcz4R67wvI/pqUCaQGv63aPPsBkJkL7ecory2lpv3lcwmG0+ZNqlPOJSjaWC3/ACP0ES/ImpPRV8fFJLYdjfGappMuQWToV6+nM/CEIIS7AlR1UbqPnD+TRgABIAHICOTSRLyXRfHGkJ5SVNZJgSsQp/Z+MP1yuUBzaAmOUgnH0LsJQ89NtHMVJpVq92FnCkgCqQ4fWxj01Kkj3R+eUMuyXLpkLTcJzTORMSOzY959CN+r8oqlzEygEJ9tWpOrc4IxDE0S0u19tjEDX4zknZpjlKt/28vKF5E5KkDjq7Z6HKUGDRuhUSVBjrMUqCh+1R+SvvDqmxVC7PlUdj9DvEThKIbVjqXMjV3BBuCCD4GxgOWY1z2h0J0ieUCW4YndjUTJB0ct4pLfKKuppxMQpCrpUCD5xF8SvJqkzU7sr0soekWNPUBaAoXBAPqIPG9tDcytKYgoeGezUoCYkjfmAOYhNxfImBcuUk5ZZKSVEtmNtTsByijxrDVoTMmU7dopJLm7EXNt3EfcIrDOkS1LT3iLgjRQsWfrBqFAc72zmmpSkXQE3fQOepMc1E0C5IHiWgKj4skzpypCSoLQVBlBgSk3b0MRf6kUa1zpZKjkysG0CnJPwb0hsVbpi3+xdTCCI8zxqTknrHV/WN6LjJUqSJJSZi0uyybAWyvuSPpCddSpZKllyd4PhQeN7PSJlaKaZnL5FFl2di1lD5Hy5QeviRvcWB/kw+sI+LaNa0gpV/bGouCSdyd4maOSQFADvMWs58BzMZGCq7MlLfRWYjxuClpYCSSzvcfaJifUSgoqvmJckkX+H48DYfw9PmKKRLUFFj3rBPjDHEeBpiUjVROqg5A6BKb+ZtDFxi6sG7V0DKxgbWjBdc+8fkcIVAuAydios/kYGqMCnJ2jXXtmrfQQqtHSMF1Q5wBNpJ26YyTJUbAKfkxgqRqGf9QGjCfUCOqPApyzlCVEnQAP8IOqOF1Sg89QlAbFirwYaHpr0gHUfYVJiYzXgujUpZyoGY7n3R4nfwEb0eDGabApl81e0r/8iKajw1MsAJDNATypDoYb7BMNwcJ7yu+vmfkBsIdU9I+0aU1K5hnKpmiVybKqUdIH/pQ0ZLphyhuKM8jHw0R5H0jDOaE/9IOUfk0o5Q1NL0McmnA3jjuRFCcZM/OLZVfCPT8MnonyxMDdeh3EReK4UkkqSQeYhLQ47NolHKc0s+ZHQjcdRDYPYnNDkrRXY9eY12HWJ+vw8LDP6xlUcYSp1yWPQuP4gcYrLP8A1BDKsnWhNMpZtOe4cyP2nTyO0MMP4gzWe41SrX+fKN11aFe+PX+IU1uGIXcEPsQQ8dSfZt/RZ4bxMpNnzJ5F3HgYpKPH5cywOU7BVn8OceQy61cq0wZk/vGo8RvDeRU5kgpVmTqGOn2hM8NBJplzxNJzSc2hQoeirfNo44Qxd5apL99D5X3B0+NoU4bjCpiFSpvedJCVbu3dB53AhGMVVKXnQO+LNz6GExjJDNOLiz1KTXukZxlVuBcQg4i4lppaSFzwhQvlF1noALx5/V11bVFs6kpOyA3xgjDv09u61B9Tq/qYsjFV+TI2nej6riXt6lBkysiicqphDTFBtTsC29zBePYMpbEl1cyS8NMP4clSVBQLq5ljBlSkEag+X2jXXoJKiGqMJCJeY3VYfGAhLhljtaFLEtNwkuptH2EAExuxsKLPhjEhPR2M0JK0bKAII2N4Z1mApB7RHcUC7pGihofDpEbWZpa0zZdlI1bccovsGxEVEpKwQXFxy+0JlvZrjxYRh1WJiH0WLKTqQobeG46QfJpM11WHKFtZh68wmSWSsdHC+ihv47R+Tj01NpshQP8AiXf10gb+wWm+hwvC5a75AFcxZXmRf1hdX4LIAZa5qlHRIUAT6C3jGkuunzQyJZljmq59BYeJhhRYWEXV3lHUn77wzk30Ka49snUcG9oO6Eykc7qV8faPXTpDak4XpKZBJSFHVS5lyfL6RvjPEcqmSSohxs8Rip9TiS7EypPPcjkkbfON5KPRqhLJ3pBOOcaAEyaRAGxKQA3iRoOmsT0jCitWeae0X/2jwEWtHwbIlJAv6tG68CQgOm3jeEyk2VY3jjpE5Iw7SDpVBDIyW1tHwQI7lfRlKpwI/f1IzpQOesaTbB4W0QeanxjDu0yoUYyqKrJqT4PHysqsgG5OgvCSprbsLqMURhfZPjg5DBWKqfQAdTGi8USE5iphv08TCBiblyer/GNpc1vznB+Ox7xxGwxWSr35Z8cv1jg09MvVEhX+1EKBJklXflhjuLQWnhqlWHS7dCPtCWpRFSgkfanhaiXrTyT4JAPwMJa3gCkN0yQPBSh9YOxDBKSTlK1LSCeYa3OB5ZzgoGVEpjlASq3Mg3L9YbHk1dgLGmTlVwNJTolY8Fq+8LZvDMse/NH+77iK6bg8t2TPWfVtHO8flcKqPszc3+7+I7lNdnPFEiV8O8p0zzY/SOsOwdcuYMs2xLEFIPwcRUTuF5wOv56R+peH54OZIBKbsWv8o7ySqmD44oOHBk4XTVof/wCpST8JkAYhwtWS0qmSpsmaoByO8FEDlmSQ/R4oMPx3Mrs5ickzToTy5g9DB5VGKX7AOL+zyaXx5WI91J/2oP0Ebj9Tan3pY/4/Ywxm4BLc+J+cCzOHk84d5Ie0c8MvTMVfqbMa8oeihC6s4uqajuoTlfdm/mGBwFPMxrLo0o0tG84LpA+Gb7YHSUfZpuXVqTzO8dKEbLgdZhV27KElFUUU2Vfo0Z4LXmknhz/amHyBP3hhPkuICqaULSUneEp12OnG0elyJwIBTd99oLB5xBcF8RlBNPOLEaE7jnFRiPEMmSkqUoEjZ/mdo66I3F2OJk8AEksBudIkOIOOgCZch1L/AC/QRP4lxBPqyySUS+ehP+kfUxphWFoSbgtqW1IGpJ2HMmNbbGwwqP5SPmGYOZ6+0qF91Nyo+ync5RuesM5OOolWTZI08IluK8fRNPYU5yI95eymvl55R6v1ieVVMAFLvoA7lxYg8jbTqOcE8DlFBRzxUmmemni9J3jOZxQ4LlhHmn9Q2ii/KKCVQoEpImKUqbMKcoSWCAC5J5naFvDXbKU16RVcJ8XS6kKlklwVEJJ74D6of20tfJqNofpYpCkkKSod1Sbg7eXhtA+F8KUiUp/tS8+uZmUDq4ULi/KC6xKKcuW7Nau/t3jYKfmdH3s8G3GXRCnKMqB6gd0wHhQAmOdEgn0hjUIGQkFxe/XkYToV7R2sPW/0hPF3RZBqUQzEKzOX0fR9hAZDA6c+jfjxyJv3jV+er/SLEhijxVI518eX5+aR8KXj6lwfwG2/pHSl+t/Xb5iCBaBlkeennDDAgpJWTuRb4wumTcx0fTp0EOaBICA9jv6wrK9C5dULuLlZkpSdiCd2ez25RzUUCkqlqGUyylBJF3FhdO1xrA2P1kpOfMoeAvEnN4rmJT2cslj3Uh3Or6cnOnWOw3XRvCo23SLyuEuYr+0wa4JskksSbX2+EATFLSsjukt7i0kG/I2fwYxETcUmGYAtRKRZuTa6WfWHFN2RYsUm1vK8P/2B1pdFdLp1sFJdTM4Zj4MYYUVegLCJiCDubAjxDxL4fSKzZkrUEi7En4Qcqgzd9Kr639o8yDoY2l7QuS5IbcQYIJqc8plKTcMe8Ryb5QNRTypAzhlDuqBtcWJhJNq1aPcbv+coYYbiZmkhRdQGp3EJnBdxBUGlTE01Nz4n5xguNpvtHxPzgdcJQ4HWYHmQRMMDTRBGA0wxgoxtMMDLMGgWW8DzpW8FhMdJQN4mKRJXYSZrKS4WnQiM6XCC4MxRmEaA+yPKKNI9I+iUH+sbyfQNLsyo8NKr5SR5AepsITcQ8T93sJZSE6LUndvdTub7+fKM+KcYKFqQiYojKAo2CUcwkD3jubmJ+koVFaEJQD2igAki/UkbBr3LekPhjXbJMmRyZRYD+npqkibNJlIULJ94/wCXQcv5h9hH6T0aZwWsrmJTpLURkzWvZrdIsaLCWlgZmIAFtA20LJVWqWtaJllAuDspLaiGY5y5b6J8sYuLrsfp4fpSnL2MrLyyJ+0QHGXBaaRX9VJfsnHaIJJyXYKSf2uWI2tFZIxsAsTG2Jz0z5EyWq4WhST5pMVS4yjRHinkxTUjzin4uKSA9oeDExPlqQq4Wkg+YjymRXZQ0wENvqPWKTh6dMnumQQbe0XypPjuegjzp4OO0fQRyRyLY44O4sUwlzRmBORzYTQLZc2gmDYnV26w4xeemSy3JkKOUq3QT7qxqDeE839LqmXJJlrQr3uzGYORyJs8E8J4umcFSpodZGSZLVYzAmzh9Vp23u1wzOko9ohx5HB2v+hMqqDAggg6KF3+0by5gJL5bdPC8SGL0c2hqwiU65KwFJGygSQ45EMxHSC6nHkI/tu6m7zfECOpno48kciso1VgNkhxz+zQR2gsVJPKza+G+8TdBiqSAxYDZ4oKKsQsPY83Gvh6wUUbkaS0jo/4h3826HlBFRNMtDs9mEIqypIUezJBHIt0EFYViRmgy5wAVsoGx8RCcsWxbhq0S/EqFKUzvmvlAZvAtp0hTQyEoKySykJ7u/eVofp5RWcSYKpSTkstO3MDaJegq0BbTEOFBlj3r7h/eGo8OsMwyuInJtH2VIBFy3M6+YgyRVJRZKiptzrG/wD6cmBlS1JXLNwsEC3UG4NtIXTJqcxCO8BbM2p3tyhtGqS9DmkxQKHtMU7QzRjQRlOpGodwbN5RLCcFljYj8tBRqEAMBmOkca9j+ulu81BBQdeaTyUNn56Qw4YoFKV2mwtcWc/xE3hmImWdHSbKTzBNxFZgWMhS1S02Cbo6g8xzDsY5IVlk0tCvGqLsppAuDceB+0LZiooeLJKu4siwcHzibWqJpxqRuOTlEwmrgVaoJmGBpkcgmDTBGCo3WIHmGCQDLfPeOxHDh4zmTmicpCFVAAjObVjsphSrvoAf/EKSSktud+loXzZ0M5iUTpBlpAStUskEWExYuUn/ACsPImDjHYnLJpAPBvByapPbTyrsyTlGilNYqJ2D7DlFVUYFS05SuVKSlbtndRUzF7kmFmA4u1NLGhCQCOosr4vA+NY0SnwL/T6xa1caR5sL5pss6LFAQA8K+OUFVOZ0r/3JQzDqBqD0iGRxXkOtof0XEqZiCCXcM3N7ARIm4lzxxe0TWE/qDImp/u5pSt7FQ8iPrBtXxiCgy5CirMGzkEBINiz3JaKvhH9JqSnlJM5AnTjdRXdIJ2SnRhzgrir9PZMyUVU6ESpqbhhlSrmFADluI9CcXVxIMWWHNKZ5dWYSkytXUbJSBcqNkgeJj0Xg3gdNPLSVq7zOUpbKD9YUSOEZclcuaueVTEXEsABDkEZubiKiixkaPHmSyV+LdnqTTn+UNDetqlSkvqn5R5PV4cqbikxUogHMhTAscx1b83j1Q4glSWLGJTA8CFPOnzvaVMmZZebYHvE+CRvBRlb0yWuMdoTcfzOykoIFwuelJF2SZjlXR1Ex5kz3zR6jVzpdTNnJQrMCkywToSk3UOhv5AR5viWEKlzMvMsD15HYH5xXikugHJ8UjIVJ9L66+P5vBlJji03f4wumIKdY0m0hKu64Sbi20PaibGeRPRRyeInGW45ufz0hjSV7kDUgtbn0aJrDqIpLqa2xdj6RQ4dKTLRmykk2TdhbU8200ieSV6PQhOXG2VVPVCehsw7RHxA8Yg+Iabs5pJzXLg7esPZVWQsLBuNW1YfOGuIUonS84GZCtQziJ3/SlfoGfVolsGx4yz2bhSFsVAghiR7XQga84Eq6FUtaglmc/wDmPtfhokqBNpZLZ7nL/q3bqIs8MTIqZAQlcszkpbukHM2h/LxSnyWidSSe+zzmZPUDygimqWvu3oYP4hwNSVEgaaiECFGDq0c5NOhtTVh0h9JnzEmUqUzhWUtlzXZu8qxHTaI5KmL/AFii4cx0JmoQpilVjz0gWqCUlJUz0Uo7ZDKsCL7kFrX6GIpdiQdQ4jFaZ1NMXNlTM0sl+zK9SeSTfSPsypzFzqS5aF5fTAxri2j8swLNjdZgeZCkNZgswLMMETIHUIJAMspkwQHNqHjqpMDHWEIpPqlR3T4kqWrusQSMyVaH7G+sZKMYLN/zlGoXJWqHc5faJUuQGWNUGwX1Srnz+POJOq4zQgkTJcwK5MPm8PcCWRUykv3VllDY2JHn1gDj2iRnfKHLk+pEWYZ74s8/LBraJ1VSJw7RCChJJs76bw54DkFVdKzHupdTbOBaFWED+0BsFKb1htgcwpq5TFrkeRSYPl+TVHNPgnZ7jT4iOcd1OJAIUX0BPwiIVVKBFzHGPVixSTiFEHIr5QafolcFdkiviSylE328jGCuK2uIl5au7HCh3YR+ni+y5fJklSL3D+NgbEtBuJ4328rsUzHe5CDdKbe0RzPu9L9PPuF6VMyoyrGYBExTX1TLWR8QIK/TlZM2Z1SPn/MDP46xpzQP6l5WoNFFQYeqSXS8G4lhaKtLvkmtd/ZV4w1SmP02WBlYRLzfY+q0QdRUqpj2c+RmGywHPjyPrHMrEJJ9maMuyVjvD7fKLjHadKpLkAkGPPcQw+X+0RZhksipgSyzx77GSsXluGVYJAYFwefheD5WIS1NlmJchgk3vcltwYi5lEgaBvM/eNuzEvKtHdU4uCXuwPzh7wpAr5km6aLYr0AFwLjQndzz84ZUmNmQluyUpK790ix39fpEdJqlOnvHVvJtIuf0/LySo3JWoHwSWAbSJcn9pZJ0hDX4sFv/AGl5TqCx+sTFTQhKs0oTEHYixHmDHtuIUqClyhOnIRL1FKgk90ekTwy8OiecFPsh5fE8woKKglah7Kz7TcjzhRU16SqxF/y4ivxHCpSjdA+MLKjA5IVaWPU/eL4ZItXRPLmtWC8OYfKnqWlUwpUkApDPmvf0tB9XgipaFZCXF7Bjbrr5RNVcoSllSHSpJsQS4j0agXmlpKrkhJPpBzVNAwyMkqPGO0ISs94BnO42hsmEdbKAqpYAYZvqYdgRPlik0V45uS2dFUZTDH4m8fJghQwGmGB1mCZwgdWsagT/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pic>
        <p:nvPicPr>
          <p:cNvPr id="146446" name="Picture 14" descr="http://farroupilha.rs.gov.br/novo/wp-content/uploads/2014/08/imagem_1906121340158817_g.jpg"/>
          <p:cNvPicPr>
            <a:picLocks noChangeAspect="1" noChangeArrowheads="1"/>
          </p:cNvPicPr>
          <p:nvPr/>
        </p:nvPicPr>
        <p:blipFill>
          <a:blip r:embed="rId3" cstate="print"/>
          <a:srcRect/>
          <a:stretch>
            <a:fillRect/>
          </a:stretch>
        </p:blipFill>
        <p:spPr bwMode="auto">
          <a:xfrm>
            <a:off x="323528" y="2852936"/>
            <a:ext cx="8640960" cy="3600400"/>
          </a:xfrm>
          <a:prstGeom prst="rect">
            <a:avLst/>
          </a:prstGeom>
          <a:noFill/>
        </p:spPr>
      </p:pic>
    </p:spTree>
  </p:cSld>
  <p:clrMapOvr>
    <a:masterClrMapping/>
  </p:clrMapOvr>
  <p:transition>
    <p:strips dir="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ítulo 2"/>
          <p:cNvSpPr txBox="1">
            <a:spLocks/>
          </p:cNvSpPr>
          <p:nvPr/>
        </p:nvSpPr>
        <p:spPr>
          <a:xfrm>
            <a:off x="755576" y="1556792"/>
            <a:ext cx="7775575" cy="4802188"/>
          </a:xfrm>
          <a:prstGeom prst="rect">
            <a:avLst/>
          </a:prstGeom>
        </p:spPr>
        <p:txBody>
          <a:bodyPr/>
          <a:lstStyle/>
          <a:p>
            <a:pPr marL="342900" marR="0" lvl="0" indent="-342900" algn="l" defTabSz="914400" rtl="0" eaLnBrk="1" fontAlgn="base" latinLnBrk="0" hangingPunct="1">
              <a:lnSpc>
                <a:spcPct val="100000"/>
              </a:lnSpc>
              <a:spcBef>
                <a:spcPct val="20000"/>
              </a:spcBef>
              <a:spcAft>
                <a:spcPct val="0"/>
              </a:spcAft>
              <a:buClr>
                <a:schemeClr val="accent1"/>
              </a:buClr>
              <a:buSzPct val="70000"/>
              <a:buFontTx/>
              <a:buChar char="-"/>
              <a:tabLst/>
              <a:defRPr/>
            </a:pPr>
            <a:endParaRPr kumimoji="1" lang="pt-BR" sz="1600" b="1" i="0" u="none" strike="noStrike" kern="0" cap="none" spc="0" normalizeH="0" baseline="0" noProof="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400" b="1" i="0" u="none" strike="noStrike" kern="0" cap="none" spc="0" normalizeH="0" baseline="0" noProof="0" smtClean="0">
                <a:ln>
                  <a:noFill/>
                </a:ln>
                <a:solidFill>
                  <a:srgbClr val="009900"/>
                </a:solidFill>
                <a:effectLst/>
                <a:uLnTx/>
                <a:uFillTx/>
                <a:latin typeface="+mn-lt"/>
                <a:ea typeface="+mn-ea"/>
                <a:cs typeface="+mn-cs"/>
              </a:rPr>
              <a:t>Portaria SAR nº 17/2010 - 28/10/2010</a:t>
            </a: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Tx/>
              <a:buChar char="-"/>
              <a:tabLst/>
              <a:defRPr/>
            </a:pPr>
            <a:endParaRPr kumimoji="1" lang="pt-BR" sz="1400" b="1" i="0" u="none" strike="noStrike" kern="0" cap="none" spc="0" normalizeH="0" baseline="0" noProof="0" smtClean="0">
              <a:ln>
                <a:noFill/>
              </a:ln>
              <a:solidFill>
                <a:schemeClr val="tx1"/>
              </a:solidFill>
              <a:effectLst/>
              <a:uLnTx/>
              <a:uFillTx/>
              <a:latin typeface="+mn-lt"/>
              <a:ea typeface="+mn-ea"/>
              <a:cs typeface="+mn-cs"/>
            </a:endParaRP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400" b="0" i="0" u="none" strike="noStrike" kern="0" cap="none" spc="0" normalizeH="0" baseline="0" noProof="0" smtClean="0">
                <a:ln>
                  <a:noFill/>
                </a:ln>
                <a:solidFill>
                  <a:srgbClr val="009900"/>
                </a:solidFill>
                <a:effectLst/>
                <a:uLnTx/>
                <a:uFillTx/>
                <a:latin typeface="+mn-lt"/>
                <a:ea typeface="+mn-ea"/>
                <a:cs typeface="+mn-cs"/>
              </a:rPr>
              <a:t>Estabelece normas operacionais para a execução do Serviço de Inspeção Industrial e Sanitária de Produtos de Origem Animal no Estado de Santa Catarina, de acordo com o Decreto nº 2.740, de 11/11/2009,</a:t>
            </a: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1400" b="0" i="0" u="none" strike="noStrike" kern="0" cap="none" spc="0" normalizeH="0" baseline="0" noProof="0" smtClean="0">
              <a:ln>
                <a:noFill/>
              </a:ln>
              <a:solidFill>
                <a:schemeClr val="tx1"/>
              </a:solidFill>
              <a:effectLst/>
              <a:uLnTx/>
              <a:uFillTx/>
              <a:latin typeface="+mn-lt"/>
              <a:ea typeface="+mn-ea"/>
              <a:cs typeface="+mn-cs"/>
            </a:endParaRP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400" b="0" i="0" u="none" strike="noStrike" kern="0" cap="none" spc="0" normalizeH="0" baseline="0" noProof="0" smtClean="0">
                <a:ln>
                  <a:noFill/>
                </a:ln>
                <a:solidFill>
                  <a:schemeClr val="tx1"/>
                </a:solidFill>
                <a:effectLst/>
                <a:uLnTx/>
                <a:uFillTx/>
                <a:latin typeface="+mn-lt"/>
                <a:ea typeface="+mn-ea"/>
                <a:cs typeface="+mn-cs"/>
              </a:rPr>
              <a:t> </a:t>
            </a:r>
            <a:r>
              <a:rPr kumimoji="1" lang="pt-BR" sz="1400" b="0" i="0" u="none" strike="noStrike" kern="0" cap="none" spc="0" normalizeH="0" baseline="0" noProof="0" smtClean="0">
                <a:ln>
                  <a:noFill/>
                </a:ln>
                <a:solidFill>
                  <a:srgbClr val="C00000"/>
                </a:solidFill>
                <a:effectLst/>
                <a:uLnTx/>
                <a:uFillTx/>
                <a:latin typeface="+mn-lt"/>
                <a:ea typeface="+mn-ea"/>
                <a:cs typeface="+mn-cs"/>
              </a:rPr>
              <a:t>Para os efeitos da Portaria define:</a:t>
            </a: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1400" b="1" i="0" u="none" strike="noStrike" kern="0" cap="none" spc="0" normalizeH="0" baseline="0" noProof="0" smtClean="0">
              <a:ln>
                <a:noFill/>
              </a:ln>
              <a:solidFill>
                <a:srgbClr val="0070C0"/>
              </a:solidFill>
              <a:effectLst/>
              <a:uLnTx/>
              <a:uFillTx/>
              <a:latin typeface="+mn-lt"/>
              <a:ea typeface="+mn-ea"/>
              <a:cs typeface="+mn-cs"/>
            </a:endParaRP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400" b="1" i="0" u="none" strike="noStrike" kern="0" cap="none" spc="0" normalizeH="0" baseline="0" noProof="0" smtClean="0">
                <a:ln>
                  <a:noFill/>
                </a:ln>
                <a:solidFill>
                  <a:srgbClr val="0070C0"/>
                </a:solidFill>
                <a:effectLst/>
                <a:uLnTx/>
                <a:uFillTx/>
                <a:latin typeface="+mn-lt"/>
                <a:ea typeface="+mn-ea"/>
                <a:cs typeface="+mn-cs"/>
              </a:rPr>
              <a:t>I - </a:t>
            </a:r>
            <a:r>
              <a:rPr kumimoji="1" lang="pt-BR" sz="1400" b="1" i="0" u="none" strike="noStrike" kern="0" cap="none" spc="0" normalizeH="0" baseline="0" noProof="0" smtClean="0">
                <a:ln>
                  <a:noFill/>
                </a:ln>
                <a:solidFill>
                  <a:srgbClr val="339933"/>
                </a:solidFill>
                <a:effectLst/>
                <a:uLnTx/>
                <a:uFillTx/>
                <a:latin typeface="+mn-lt"/>
                <a:ea typeface="+mn-ea"/>
                <a:cs typeface="+mn-cs"/>
              </a:rPr>
              <a:t>INSPEÇÃO</a:t>
            </a:r>
            <a:r>
              <a:rPr kumimoji="1" lang="pt-BR" sz="1400" b="1" i="0" u="none" strike="noStrike" kern="0" cap="none" spc="0" normalizeH="0" baseline="0" noProof="0" smtClean="0">
                <a:ln>
                  <a:noFill/>
                </a:ln>
                <a:solidFill>
                  <a:srgbClr val="0070C0"/>
                </a:solidFill>
                <a:effectLst/>
                <a:uLnTx/>
                <a:uFillTx/>
                <a:latin typeface="+mn-lt"/>
                <a:ea typeface="+mn-ea"/>
                <a:cs typeface="+mn-cs"/>
              </a:rPr>
              <a:t>: é a atividade privativa de profissionais habilitados em medicina veterinária, pautada na execução das normas regulamentares e procedimentos técnicos sobre os produtos de origem animal e relacionados aos processos e sistemas de controle industriais ou artesanais nas etapas de recebimento, manipulação, transformação, elaboração, preparo, conservação, acondicionamento, embalagem, depósito, rotulagem e trânsito;</a:t>
            </a: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1400" b="1" i="0" u="none" strike="noStrike" kern="0" cap="none" spc="0" normalizeH="0" baseline="0" noProof="0" smtClean="0">
              <a:ln>
                <a:noFill/>
              </a:ln>
              <a:solidFill>
                <a:srgbClr val="0070C0"/>
              </a:solidFill>
              <a:effectLst/>
              <a:uLnTx/>
              <a:uFillTx/>
              <a:latin typeface="+mn-lt"/>
              <a:ea typeface="+mn-ea"/>
              <a:cs typeface="+mn-cs"/>
            </a:endParaRP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400" b="1" i="0" u="none" strike="noStrike" kern="0" cap="none" spc="0" normalizeH="0" baseline="0" noProof="0" smtClean="0">
                <a:ln>
                  <a:noFill/>
                </a:ln>
                <a:solidFill>
                  <a:srgbClr val="0070C0"/>
                </a:solidFill>
                <a:effectLst/>
                <a:uLnTx/>
                <a:uFillTx/>
                <a:latin typeface="+mn-lt"/>
                <a:ea typeface="+mn-ea"/>
                <a:cs typeface="+mn-cs"/>
              </a:rPr>
              <a:t>II - </a:t>
            </a:r>
            <a:r>
              <a:rPr kumimoji="1" lang="pt-BR" sz="1400" b="1" i="0" u="none" strike="noStrike" kern="0" cap="none" spc="0" normalizeH="0" baseline="0" noProof="0" smtClean="0">
                <a:ln>
                  <a:noFill/>
                </a:ln>
                <a:solidFill>
                  <a:srgbClr val="339933"/>
                </a:solidFill>
                <a:effectLst/>
                <a:uLnTx/>
                <a:uFillTx/>
                <a:latin typeface="+mn-lt"/>
                <a:ea typeface="+mn-ea"/>
                <a:cs typeface="+mn-cs"/>
              </a:rPr>
              <a:t>FISCALIZAÇÃO</a:t>
            </a:r>
            <a:r>
              <a:rPr kumimoji="1" lang="pt-BR" sz="1400" b="1" i="0" u="none" strike="noStrike" kern="0" cap="none" spc="0" normalizeH="0" baseline="0" noProof="0" smtClean="0">
                <a:ln>
                  <a:noFill/>
                </a:ln>
                <a:solidFill>
                  <a:srgbClr val="0070C0"/>
                </a:solidFill>
                <a:effectLst/>
                <a:uLnTx/>
                <a:uFillTx/>
                <a:latin typeface="+mn-lt"/>
                <a:ea typeface="+mn-ea"/>
                <a:cs typeface="+mn-cs"/>
              </a:rPr>
              <a:t>: é a ação direta, privativa e não delegável dos órgãos do poder público, efetuada por servidores públicos com poder de polícia para a verificação do cumprimento das determinações da legislação específica e dispositivos regulamentares.   </a:t>
            </a: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2000" b="1" i="0" u="none" strike="noStrike" kern="0" cap="none" spc="0" normalizeH="0" baseline="0" noProof="0" smtClean="0">
              <a:ln>
                <a:noFill/>
              </a:ln>
              <a:solidFill>
                <a:srgbClr val="0070C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1900" b="0" i="0" u="none" strike="noStrike" kern="0" cap="none" spc="0" normalizeH="0" baseline="0" noProof="0" dirty="0" smtClean="0">
              <a:ln>
                <a:noFill/>
              </a:ln>
              <a:solidFill>
                <a:schemeClr val="tx1"/>
              </a:solidFill>
              <a:effectLst/>
              <a:uLnTx/>
              <a:uFillTx/>
              <a:latin typeface="+mn-lt"/>
              <a:ea typeface="+mn-ea"/>
              <a:cs typeface="+mn-cs"/>
            </a:endParaRPr>
          </a:p>
        </p:txBody>
      </p:sp>
      <p:sp>
        <p:nvSpPr>
          <p:cNvPr id="3" name="Retângulo 2"/>
          <p:cNvSpPr/>
          <p:nvPr/>
        </p:nvSpPr>
        <p:spPr>
          <a:xfrm>
            <a:off x="1979712" y="96872"/>
            <a:ext cx="6624736" cy="1077218"/>
          </a:xfrm>
          <a:prstGeom prst="rect">
            <a:avLst/>
          </a:prstGeom>
        </p:spPr>
        <p:txBody>
          <a:bodyPr wrap="square">
            <a:spAutoFit/>
          </a:bodyPr>
          <a:lstStyle/>
          <a:p>
            <a:r>
              <a:rPr lang="pt-BR" sz="3200" b="1" dirty="0" smtClean="0">
                <a:solidFill>
                  <a:srgbClr val="0033CC"/>
                </a:solidFill>
              </a:rPr>
              <a:t>DESTAQUES DA LEGISLAÇÃO DA INSPEÇÃO DE POA EM SC</a:t>
            </a:r>
            <a:endParaRPr lang="pt-BR" sz="3200" dirty="0">
              <a:solidFill>
                <a:srgbClr val="0033CC"/>
              </a:solidFill>
            </a:endParaRPr>
          </a:p>
        </p:txBody>
      </p:sp>
    </p:spTree>
  </p:cSld>
  <p:clrMapOvr>
    <a:masterClrMapping/>
  </p:clrMapOvr>
  <p:transition>
    <p:strips dir="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3"/>
          <p:cNvSpPr txBox="1">
            <a:spLocks/>
          </p:cNvSpPr>
          <p:nvPr/>
        </p:nvSpPr>
        <p:spPr>
          <a:xfrm>
            <a:off x="827584" y="1772816"/>
            <a:ext cx="7772400" cy="622616"/>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pt-BR" sz="2800" b="1" i="0" u="none" strike="noStrike" kern="0" cap="none" spc="0" normalizeH="0" baseline="0" noProof="0" dirty="0" smtClean="0">
                <a:ln>
                  <a:noFill/>
                </a:ln>
                <a:solidFill>
                  <a:srgbClr val="339933"/>
                </a:solidFill>
                <a:effectLst/>
                <a:uLnTx/>
                <a:uFillTx/>
                <a:latin typeface="+mj-lt"/>
                <a:ea typeface="+mj-ea"/>
                <a:cs typeface="+mj-cs"/>
              </a:rPr>
              <a:t>Decreto Estadual nº 2.740 – 11/11/2009</a:t>
            </a:r>
            <a:endParaRPr kumimoji="1" lang="pt-BR" sz="3200" b="0" i="0" u="sng" strike="noStrike" kern="0" cap="none" spc="0" normalizeH="0" baseline="0" noProof="0" dirty="0" smtClean="0">
              <a:ln>
                <a:noFill/>
              </a:ln>
              <a:solidFill>
                <a:srgbClr val="339933"/>
              </a:solidFill>
              <a:effectLst/>
              <a:uLnTx/>
              <a:uFillTx/>
              <a:latin typeface="+mj-lt"/>
              <a:ea typeface="+mj-ea"/>
              <a:cs typeface="+mj-cs"/>
            </a:endParaRPr>
          </a:p>
        </p:txBody>
      </p:sp>
      <p:sp>
        <p:nvSpPr>
          <p:cNvPr id="3" name="Subtítulo 4"/>
          <p:cNvSpPr txBox="1">
            <a:spLocks/>
          </p:cNvSpPr>
          <p:nvPr/>
        </p:nvSpPr>
        <p:spPr>
          <a:xfrm>
            <a:off x="467544" y="2348880"/>
            <a:ext cx="8353425" cy="4037012"/>
          </a:xfrm>
          <a:prstGeom prst="rect">
            <a:avLst/>
          </a:prstGeom>
        </p:spPr>
        <p:txBody>
          <a:bodyPr/>
          <a:lstStyle/>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1600" b="1" i="0" u="none" strike="noStrike" kern="0" cap="none" spc="0" normalizeH="0" baseline="0" noProof="0" dirty="0" smtClean="0">
              <a:ln>
                <a:noFill/>
              </a:ln>
              <a:solidFill>
                <a:srgbClr val="0070C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accent1"/>
              </a:buClr>
              <a:buSzPct val="70000"/>
              <a:buFontTx/>
              <a:buChar char="-"/>
              <a:tabLst/>
              <a:defRPr/>
            </a:pPr>
            <a:r>
              <a:rPr kumimoji="1" lang="pt-BR" sz="1600" b="1" i="0" u="none" strike="noStrike" kern="0" cap="none" spc="0" normalizeH="0" baseline="0" noProof="0" dirty="0" smtClean="0">
                <a:ln>
                  <a:noFill/>
                </a:ln>
                <a:solidFill>
                  <a:srgbClr val="0070C0"/>
                </a:solidFill>
                <a:effectLst/>
                <a:uLnTx/>
                <a:uFillTx/>
                <a:latin typeface="+mn-lt"/>
                <a:ea typeface="+mn-ea"/>
                <a:cs typeface="+mn-cs"/>
              </a:rPr>
              <a:t> Altera e acrescenta dispositivos ao Regulamento aprovado pelo Decreto Estadual nº 3.748, de 12/07/1993</a:t>
            </a: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16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600" b="0" i="0" u="none" strike="noStrike" kern="0" cap="none" spc="0" normalizeH="0" baseline="0" noProof="0" dirty="0" smtClean="0">
                <a:ln>
                  <a:noFill/>
                </a:ln>
                <a:solidFill>
                  <a:schemeClr val="tx1"/>
                </a:solidFill>
                <a:effectLst/>
                <a:uLnTx/>
                <a:uFillTx/>
                <a:latin typeface="+mn-lt"/>
                <a:ea typeface="+mn-ea"/>
                <a:cs typeface="+mn-cs"/>
              </a:rPr>
              <a:t>Art. 1º.  O parágrafo único do art. 1º do Regulamento da Inspeção Industrial e Sanitária de Produtos de Origem Animal, aprovado pelo Decreto nº 3.748, de 12 de julho de 1993, passa a vigorar com a seguinte redação:</a:t>
            </a: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16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600" b="0" i="0" u="none" strike="noStrike" kern="0" cap="none" spc="0" normalizeH="0" baseline="0" noProof="0" dirty="0" smtClean="0">
                <a:ln>
                  <a:noFill/>
                </a:ln>
                <a:solidFill>
                  <a:schemeClr val="tx1"/>
                </a:solidFill>
                <a:effectLst/>
                <a:uLnTx/>
                <a:uFillTx/>
                <a:latin typeface="+mn-lt"/>
                <a:ea typeface="+mn-ea"/>
                <a:cs typeface="+mn-cs"/>
              </a:rPr>
              <a:t>“Art. 1º ....</a:t>
            </a: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600" b="0" i="0" u="none" strike="noStrike" kern="0" cap="none" spc="0" normalizeH="0" baseline="0" noProof="0" dirty="0" smtClean="0">
                <a:ln>
                  <a:noFill/>
                </a:ln>
                <a:solidFill>
                  <a:schemeClr val="tx1"/>
                </a:solidFill>
                <a:effectLst/>
                <a:uLnTx/>
                <a:uFillTx/>
                <a:latin typeface="+mn-lt"/>
                <a:ea typeface="+mn-ea"/>
                <a:cs typeface="+mn-cs"/>
              </a:rPr>
              <a:t>Parágrafo Único – Os serviços a que se refere o art. 1º serão de responsabilidade da Secretaria de Estado da Agricultura e Desenvolvimento Rural – SAR,</a:t>
            </a:r>
            <a:r>
              <a:rPr kumimoji="1" lang="pt-BR" sz="1600" b="1" i="0" u="none" strike="noStrike" kern="0" cap="none" spc="0" normalizeH="0" baseline="0" noProof="0" dirty="0" smtClean="0">
                <a:ln>
                  <a:noFill/>
                </a:ln>
                <a:solidFill>
                  <a:srgbClr val="0070C0"/>
                </a:solidFill>
                <a:effectLst/>
                <a:uLnTx/>
                <a:uFillTx/>
                <a:latin typeface="+mn-lt"/>
                <a:ea typeface="+mn-ea"/>
                <a:cs typeface="+mn-cs"/>
              </a:rPr>
              <a:t> que poderá delegar sua execução à entidades ou órgãos com atuação na inspeção industrial e sanitária de produtos de origem animal do </a:t>
            </a:r>
            <a:r>
              <a:rPr kumimoji="1" lang="pt-BR" b="1" i="0" u="sng" strike="noStrike" kern="0" cap="none" spc="0" normalizeH="0" baseline="0" noProof="0" dirty="0" smtClean="0">
                <a:ln>
                  <a:noFill/>
                </a:ln>
                <a:solidFill>
                  <a:srgbClr val="FF0000"/>
                </a:solidFill>
                <a:effectLst/>
                <a:uLnTx/>
                <a:uFillTx/>
                <a:latin typeface="+mn-lt"/>
                <a:ea typeface="+mn-ea"/>
                <a:cs typeface="+mn-cs"/>
              </a:rPr>
              <a:t>setor público ou privado</a:t>
            </a:r>
            <a:r>
              <a:rPr kumimoji="1" lang="pt-BR" sz="1800" b="0" i="0" u="sng" strike="noStrike" kern="0" cap="none" spc="0" normalizeH="0" baseline="0" noProof="0" dirty="0" smtClean="0">
                <a:ln>
                  <a:noFill/>
                </a:ln>
                <a:solidFill>
                  <a:srgbClr val="FF0000"/>
                </a:solidFill>
                <a:effectLst/>
                <a:uLnTx/>
                <a:uFillTx/>
                <a:latin typeface="+mn-lt"/>
                <a:ea typeface="+mn-ea"/>
                <a:cs typeface="+mn-cs"/>
              </a:rPr>
              <a:t>. </a:t>
            </a: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1600" b="0" i="0" u="none" strike="noStrike" kern="0" cap="none" spc="0" normalizeH="0" baseline="0" noProof="0" dirty="0" smtClean="0">
              <a:ln>
                <a:noFill/>
              </a:ln>
              <a:solidFill>
                <a:schemeClr val="tx1"/>
              </a:solidFill>
              <a:effectLst/>
              <a:uLnTx/>
              <a:uFillTx/>
              <a:latin typeface="+mn-lt"/>
              <a:ea typeface="+mn-ea"/>
              <a:cs typeface="+mn-cs"/>
            </a:endParaRPr>
          </a:p>
        </p:txBody>
      </p:sp>
      <p:sp>
        <p:nvSpPr>
          <p:cNvPr id="4" name="Retângulo 3"/>
          <p:cNvSpPr/>
          <p:nvPr/>
        </p:nvSpPr>
        <p:spPr>
          <a:xfrm>
            <a:off x="1979712" y="96872"/>
            <a:ext cx="6624736" cy="1077218"/>
          </a:xfrm>
          <a:prstGeom prst="rect">
            <a:avLst/>
          </a:prstGeom>
        </p:spPr>
        <p:txBody>
          <a:bodyPr wrap="square">
            <a:spAutoFit/>
          </a:bodyPr>
          <a:lstStyle/>
          <a:p>
            <a:r>
              <a:rPr lang="pt-BR" sz="3200" b="1" dirty="0" smtClean="0">
                <a:solidFill>
                  <a:srgbClr val="0033CC"/>
                </a:solidFill>
              </a:rPr>
              <a:t>DESTAQUES DA LEGISLAÇÃO DA INSPEÇÃO DE POA EM SC</a:t>
            </a:r>
            <a:endParaRPr lang="pt-BR" sz="3200" dirty="0">
              <a:solidFill>
                <a:srgbClr val="0033CC"/>
              </a:solidFill>
            </a:endParaRPr>
          </a:p>
        </p:txBody>
      </p:sp>
    </p:spTree>
  </p:cSld>
  <p:clrMapOvr>
    <a:masterClrMapping/>
  </p:clrMapOvr>
  <p:transition>
    <p:strips dir="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395536" y="2420888"/>
            <a:ext cx="8352928" cy="4154984"/>
          </a:xfrm>
          <a:prstGeom prst="rect">
            <a:avLst/>
          </a:prstGeom>
        </p:spPr>
        <p:txBody>
          <a:bodyPr wrap="square" anchor="ctr">
            <a:spAutoFit/>
          </a:bodyPr>
          <a:lstStyle/>
          <a:p>
            <a:pPr marL="514350" indent="-514350">
              <a:buFont typeface="+mj-lt"/>
              <a:buAutoNum type="arabicPeriod"/>
            </a:pPr>
            <a:r>
              <a:rPr lang="pt-BR" sz="3200" dirty="0" smtClean="0"/>
              <a:t>Serviço de Inspeção Federal - SIF</a:t>
            </a:r>
          </a:p>
          <a:p>
            <a:pPr marL="514350" indent="-514350">
              <a:buFont typeface="+mj-lt"/>
              <a:buAutoNum type="arabicPeriod"/>
            </a:pPr>
            <a:r>
              <a:rPr lang="pt-BR" sz="3200" dirty="0" smtClean="0"/>
              <a:t>Serviço de Inspeção Estadual – SIE</a:t>
            </a:r>
          </a:p>
          <a:p>
            <a:pPr marL="514350" indent="-514350">
              <a:buFont typeface="+mj-lt"/>
              <a:buAutoNum type="arabicPeriod"/>
            </a:pPr>
            <a:r>
              <a:rPr lang="pt-BR" sz="3200" dirty="0" smtClean="0"/>
              <a:t>Serviço de Inspeção Municipal – SIM</a:t>
            </a:r>
          </a:p>
          <a:p>
            <a:pPr marL="514350" indent="-514350">
              <a:buFont typeface="+mj-lt"/>
              <a:buAutoNum type="arabicPeriod"/>
            </a:pPr>
            <a:r>
              <a:rPr lang="pt-BR" sz="3200" dirty="0" smtClean="0"/>
              <a:t>Sistema Brasileiro de Inspeção de Produtos de Origem Animal (SISBI-POA) </a:t>
            </a:r>
            <a:r>
              <a:rPr lang="pt-BR" sz="1600" b="1" dirty="0" smtClean="0"/>
              <a:t>- faz parte do Sistema Unificado de Atenção a Sanidade Agropecuária (SUASA) Estados, DF, municípios ou seus consórcios podem pedir equivalência ao gestor do MAPA/SC, desde que comprove que tem a mesma eficiência do Ministério</a:t>
            </a:r>
            <a:r>
              <a:rPr lang="pt-BR" sz="3200" dirty="0" smtClean="0"/>
              <a:t> . </a:t>
            </a:r>
          </a:p>
          <a:p>
            <a:pPr marL="514350" indent="-514350"/>
            <a:r>
              <a:rPr lang="pt-BR" b="1" i="1" dirty="0" smtClean="0"/>
              <a:t>Hoje temos 15 estabelecimentos com </a:t>
            </a:r>
            <a:r>
              <a:rPr lang="pt-BR" b="1" i="1" dirty="0" err="1" smtClean="0"/>
              <a:t>Sisbi</a:t>
            </a:r>
            <a:r>
              <a:rPr lang="pt-BR" b="1" i="1" dirty="0" smtClean="0"/>
              <a:t> em SC</a:t>
            </a:r>
            <a:r>
              <a:rPr lang="pt-BR" dirty="0" smtClean="0"/>
              <a:t> </a:t>
            </a:r>
            <a:endParaRPr lang="pt-BR" sz="3200" dirty="0"/>
          </a:p>
        </p:txBody>
      </p:sp>
      <p:sp>
        <p:nvSpPr>
          <p:cNvPr id="3" name="Retângulo 2"/>
          <p:cNvSpPr/>
          <p:nvPr/>
        </p:nvSpPr>
        <p:spPr>
          <a:xfrm>
            <a:off x="467544" y="1628800"/>
            <a:ext cx="8136904" cy="584775"/>
          </a:xfrm>
          <a:prstGeom prst="rect">
            <a:avLst/>
          </a:prstGeom>
        </p:spPr>
        <p:txBody>
          <a:bodyPr wrap="square">
            <a:spAutoFit/>
          </a:bodyPr>
          <a:lstStyle/>
          <a:p>
            <a:r>
              <a:rPr lang="pt-BR" sz="3200" b="1" dirty="0" smtClean="0">
                <a:solidFill>
                  <a:srgbClr val="0033CC"/>
                </a:solidFill>
              </a:rPr>
              <a:t>Tipos de Serviço de Inspeção no Brasil</a:t>
            </a:r>
            <a:endParaRPr lang="pt-BR" sz="3200" dirty="0">
              <a:solidFill>
                <a:srgbClr val="0033CC"/>
              </a:solidFill>
            </a:endParaRPr>
          </a:p>
        </p:txBody>
      </p:sp>
      <p:pic>
        <p:nvPicPr>
          <p:cNvPr id="112642" name="Picture 2" descr="A inspeção e fiscalização é feita em alimentos de origem animal, vegetal e derivados. CLIQUE NA IMAGEM PARA AMPLIÁ-LA "/>
          <p:cNvPicPr>
            <a:picLocks noChangeAspect="1" noChangeArrowheads="1"/>
          </p:cNvPicPr>
          <p:nvPr/>
        </p:nvPicPr>
        <p:blipFill>
          <a:blip r:embed="rId3" cstate="print"/>
          <a:srcRect/>
          <a:stretch>
            <a:fillRect/>
          </a:stretch>
        </p:blipFill>
        <p:spPr bwMode="auto">
          <a:xfrm>
            <a:off x="6804248" y="-315416"/>
            <a:ext cx="2339752" cy="1703417"/>
          </a:xfrm>
          <a:prstGeom prst="rect">
            <a:avLst/>
          </a:prstGeom>
          <a:noFill/>
        </p:spPr>
      </p:pic>
      <p:pic>
        <p:nvPicPr>
          <p:cNvPr id="112644" name="Picture 4" descr="http://2.bp.blogspot.com/_X6Pb8ofbraw/TEnT_Wbp1WI/AAAAAAAAAIo/QGX6Jus7eTE/s1600/logo_sif.jpg"/>
          <p:cNvPicPr>
            <a:picLocks noChangeAspect="1" noChangeArrowheads="1"/>
          </p:cNvPicPr>
          <p:nvPr/>
        </p:nvPicPr>
        <p:blipFill>
          <a:blip r:embed="rId4" cstate="print"/>
          <a:srcRect/>
          <a:stretch>
            <a:fillRect/>
          </a:stretch>
        </p:blipFill>
        <p:spPr bwMode="auto">
          <a:xfrm>
            <a:off x="0" y="0"/>
            <a:ext cx="2555776" cy="1556792"/>
          </a:xfrm>
          <a:prstGeom prst="rect">
            <a:avLst/>
          </a:prstGeom>
          <a:noFill/>
        </p:spPr>
      </p:pic>
      <p:pic>
        <p:nvPicPr>
          <p:cNvPr id="112646" name="Picture 6" descr="http://www.engeplus.com.br/cache/noticia/economia/2013/certificacao-abre-mercado-brasileiro-para-a-avicola-fragnani/certificacao-abre-mercado-brasileiro-para-a-avicola-fragnani-989313.jpg"/>
          <p:cNvPicPr>
            <a:picLocks noChangeAspect="1" noChangeArrowheads="1"/>
          </p:cNvPicPr>
          <p:nvPr/>
        </p:nvPicPr>
        <p:blipFill>
          <a:blip r:embed="rId5" cstate="print"/>
          <a:srcRect/>
          <a:stretch>
            <a:fillRect/>
          </a:stretch>
        </p:blipFill>
        <p:spPr bwMode="auto">
          <a:xfrm>
            <a:off x="2555776" y="0"/>
            <a:ext cx="2376264" cy="1412776"/>
          </a:xfrm>
          <a:prstGeom prst="rect">
            <a:avLst/>
          </a:prstGeom>
          <a:noFill/>
        </p:spPr>
      </p:pic>
      <p:pic>
        <p:nvPicPr>
          <p:cNvPr id="112648" name="Picture 8" descr="http://3.bp.blogspot.com/-iVWzOISBZAU/U-vKdUxVygI/AAAAAAAA8rU/GVgvKmsHVoM/s1600/cidasc.png"/>
          <p:cNvPicPr>
            <a:picLocks noChangeAspect="1" noChangeArrowheads="1"/>
          </p:cNvPicPr>
          <p:nvPr/>
        </p:nvPicPr>
        <p:blipFill>
          <a:blip r:embed="rId6" cstate="print"/>
          <a:srcRect/>
          <a:stretch>
            <a:fillRect/>
          </a:stretch>
        </p:blipFill>
        <p:spPr bwMode="auto">
          <a:xfrm>
            <a:off x="4860032" y="0"/>
            <a:ext cx="1944216" cy="1412775"/>
          </a:xfrm>
          <a:prstGeom prst="rect">
            <a:avLst/>
          </a:prstGeom>
          <a:noFill/>
        </p:spPr>
      </p:pic>
    </p:spTree>
  </p:cSld>
  <p:clrMapOvr>
    <a:masterClrMapping/>
  </p:clrMapOvr>
  <p:transition>
    <p:strips dir="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txBox="1">
            <a:spLocks/>
          </p:cNvSpPr>
          <p:nvPr/>
        </p:nvSpPr>
        <p:spPr>
          <a:xfrm>
            <a:off x="971600" y="1844824"/>
            <a:ext cx="7772400" cy="763796"/>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pt-BR" sz="2800" b="1" i="0" u="none" strike="noStrike" kern="0" cap="none" spc="0" normalizeH="0" baseline="0" noProof="0" smtClean="0">
                <a:ln>
                  <a:noFill/>
                </a:ln>
                <a:solidFill>
                  <a:srgbClr val="339933"/>
                </a:solidFill>
                <a:effectLst/>
                <a:uLnTx/>
                <a:uFillTx/>
                <a:latin typeface="+mj-lt"/>
                <a:ea typeface="+mj-ea"/>
                <a:cs typeface="+mj-cs"/>
              </a:rPr>
              <a:t>Serviço de Inspeção Estadual</a:t>
            </a:r>
          </a:p>
        </p:txBody>
      </p:sp>
      <p:sp>
        <p:nvSpPr>
          <p:cNvPr id="3" name="Subtítulo 2"/>
          <p:cNvSpPr txBox="1">
            <a:spLocks/>
          </p:cNvSpPr>
          <p:nvPr/>
        </p:nvSpPr>
        <p:spPr>
          <a:xfrm>
            <a:off x="827584" y="2420888"/>
            <a:ext cx="7920038" cy="4197151"/>
          </a:xfrm>
          <a:prstGeom prst="rect">
            <a:avLst/>
          </a:prstGeom>
        </p:spPr>
        <p:txBody>
          <a:bodyPr/>
          <a:lstStyle/>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24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2400" b="1" i="0" u="none" strike="noStrike" kern="0" cap="none" spc="0" normalizeH="0" baseline="0" noProof="0" dirty="0" smtClean="0">
                <a:ln>
                  <a:noFill/>
                </a:ln>
                <a:solidFill>
                  <a:srgbClr val="0070C0"/>
                </a:solidFill>
                <a:effectLst/>
                <a:uLnTx/>
                <a:uFillTx/>
                <a:latin typeface="+mn-lt"/>
                <a:ea typeface="+mn-ea"/>
                <a:cs typeface="+mn-cs"/>
              </a:rPr>
              <a:t>O Estado de Santa Catarina possui 1.062 estabelecimentos de produtos de origem animal registrados no Serviço de Inspeção Estadual – SIE.</a:t>
            </a: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2400" b="1" i="0" u="none" strike="noStrike" kern="0" cap="none" spc="0" normalizeH="0" baseline="0" noProof="0" dirty="0" smtClean="0">
              <a:ln>
                <a:noFill/>
              </a:ln>
              <a:solidFill>
                <a:srgbClr val="0070C0"/>
              </a:solidFill>
              <a:effectLst/>
              <a:uLnTx/>
              <a:uFillTx/>
              <a:latin typeface="+mn-lt"/>
              <a:ea typeface="+mn-ea"/>
              <a:cs typeface="+mn-cs"/>
            </a:endParaRP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2400" b="1" i="0" u="none" strike="noStrike" kern="0" cap="none" spc="0" normalizeH="0" baseline="0" noProof="0" dirty="0" smtClean="0">
                <a:ln>
                  <a:noFill/>
                </a:ln>
                <a:solidFill>
                  <a:srgbClr val="0070C0"/>
                </a:solidFill>
                <a:effectLst/>
                <a:uLnTx/>
                <a:uFillTx/>
                <a:latin typeface="+mn-lt"/>
                <a:ea typeface="+mn-ea"/>
                <a:cs typeface="+mn-cs"/>
              </a:rPr>
              <a:t> Atualmente, existem 815 estabelecimentos ativos.</a:t>
            </a: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Tx/>
              <a:buChar char="-"/>
              <a:tabLst/>
              <a:defRPr/>
            </a:pPr>
            <a:endParaRPr kumimoji="1" lang="pt-BR" sz="20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2000" b="0" i="0" u="none" strike="noStrike" kern="0" cap="none" spc="0" normalizeH="0" baseline="0" noProof="0" dirty="0" smtClean="0">
              <a:ln>
                <a:noFill/>
              </a:ln>
              <a:solidFill>
                <a:srgbClr val="FF0000"/>
              </a:solidFill>
              <a:effectLst/>
              <a:uLnTx/>
              <a:uFillTx/>
              <a:latin typeface="+mn-lt"/>
              <a:ea typeface="+mn-ea"/>
              <a:cs typeface="+mn-cs"/>
            </a:endParaRP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20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20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just"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3200" b="0" i="0" u="none" strike="noStrike" kern="0" cap="none" spc="0" normalizeH="0" baseline="0" noProof="0" dirty="0" smtClean="0">
              <a:ln>
                <a:noFill/>
              </a:ln>
              <a:solidFill>
                <a:schemeClr val="tx1"/>
              </a:solidFill>
              <a:effectLst/>
              <a:uLnTx/>
              <a:uFillTx/>
              <a:latin typeface="+mn-lt"/>
              <a:ea typeface="+mn-ea"/>
              <a:cs typeface="+mn-cs"/>
            </a:endParaRPr>
          </a:p>
        </p:txBody>
      </p:sp>
      <p:sp>
        <p:nvSpPr>
          <p:cNvPr id="4" name="Retângulo 3"/>
          <p:cNvSpPr/>
          <p:nvPr/>
        </p:nvSpPr>
        <p:spPr>
          <a:xfrm>
            <a:off x="1979712" y="260648"/>
            <a:ext cx="6624736" cy="584775"/>
          </a:xfrm>
          <a:prstGeom prst="rect">
            <a:avLst/>
          </a:prstGeom>
        </p:spPr>
        <p:txBody>
          <a:bodyPr wrap="square">
            <a:spAutoFit/>
          </a:bodyPr>
          <a:lstStyle/>
          <a:p>
            <a:r>
              <a:rPr lang="pt-BR" sz="3200" b="1" dirty="0" smtClean="0">
                <a:solidFill>
                  <a:srgbClr val="0033CC"/>
                </a:solidFill>
              </a:rPr>
              <a:t>SIE EM SC</a:t>
            </a:r>
            <a:endParaRPr lang="pt-BR" sz="3200" dirty="0">
              <a:solidFill>
                <a:srgbClr val="0033CC"/>
              </a:solidFill>
            </a:endParaRPr>
          </a:p>
        </p:txBody>
      </p:sp>
    </p:spTree>
  </p:cSld>
  <p:clrMapOvr>
    <a:masterClrMapping/>
  </p:clrMapOvr>
  <p:transition>
    <p:strips dir="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3"/>
          <p:cNvSpPr txBox="1">
            <a:spLocks/>
          </p:cNvSpPr>
          <p:nvPr/>
        </p:nvSpPr>
        <p:spPr>
          <a:xfrm>
            <a:off x="571500" y="0"/>
            <a:ext cx="7772400" cy="126876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pt-BR" sz="2400" b="1" i="0" u="none" strike="noStrike" kern="0" cap="none" spc="0" normalizeH="0" baseline="0" noProof="0" smtClean="0">
                <a:ln>
                  <a:noFill/>
                </a:ln>
                <a:solidFill>
                  <a:schemeClr val="tx2"/>
                </a:solidFill>
                <a:effectLst/>
                <a:uLnTx/>
                <a:uFillTx/>
                <a:latin typeface="+mj-lt"/>
                <a:ea typeface="+mj-ea"/>
                <a:cs typeface="+mj-cs"/>
              </a:rPr>
              <a:t/>
            </a:r>
            <a:br>
              <a:rPr kumimoji="1" lang="pt-BR" sz="2400" b="1" i="0" u="none" strike="noStrike" kern="0" cap="none" spc="0" normalizeH="0" baseline="0" noProof="0" smtClean="0">
                <a:ln>
                  <a:noFill/>
                </a:ln>
                <a:solidFill>
                  <a:schemeClr val="tx2"/>
                </a:solidFill>
                <a:effectLst/>
                <a:uLnTx/>
                <a:uFillTx/>
                <a:latin typeface="+mj-lt"/>
                <a:ea typeface="+mj-ea"/>
                <a:cs typeface="+mj-cs"/>
              </a:rPr>
            </a:br>
            <a:r>
              <a:rPr kumimoji="1" lang="pt-BR" sz="2400" b="1" i="0" u="none" strike="noStrike" kern="0" cap="none" spc="0" normalizeH="0" baseline="0" noProof="0" smtClean="0">
                <a:ln>
                  <a:noFill/>
                </a:ln>
                <a:solidFill>
                  <a:schemeClr val="tx2"/>
                </a:solidFill>
                <a:effectLst/>
                <a:uLnTx/>
                <a:uFillTx/>
                <a:latin typeface="+mj-lt"/>
                <a:ea typeface="+mj-ea"/>
                <a:cs typeface="+mj-cs"/>
              </a:rPr>
              <a:t/>
            </a:r>
            <a:br>
              <a:rPr kumimoji="1" lang="pt-BR" sz="2400" b="1" i="0" u="none" strike="noStrike" kern="0" cap="none" spc="0" normalizeH="0" baseline="0" noProof="0" smtClean="0">
                <a:ln>
                  <a:noFill/>
                </a:ln>
                <a:solidFill>
                  <a:schemeClr val="tx2"/>
                </a:solidFill>
                <a:effectLst/>
                <a:uLnTx/>
                <a:uFillTx/>
                <a:latin typeface="+mj-lt"/>
                <a:ea typeface="+mj-ea"/>
                <a:cs typeface="+mj-cs"/>
              </a:rPr>
            </a:br>
            <a:r>
              <a:rPr kumimoji="1" lang="pt-BR" sz="2400" b="1" i="0" u="none" strike="noStrike" kern="0" cap="none" spc="0" normalizeH="0" baseline="0" noProof="0" smtClean="0">
                <a:ln>
                  <a:noFill/>
                </a:ln>
                <a:solidFill>
                  <a:schemeClr val="tx2"/>
                </a:solidFill>
                <a:effectLst/>
                <a:uLnTx/>
                <a:uFillTx/>
                <a:latin typeface="+mj-lt"/>
                <a:ea typeface="+mj-ea"/>
                <a:cs typeface="+mj-cs"/>
              </a:rPr>
              <a:t/>
            </a:r>
            <a:br>
              <a:rPr kumimoji="1" lang="pt-BR" sz="2400" b="1" i="0" u="none" strike="noStrike" kern="0" cap="none" spc="0" normalizeH="0" baseline="0" noProof="0" smtClean="0">
                <a:ln>
                  <a:noFill/>
                </a:ln>
                <a:solidFill>
                  <a:schemeClr val="tx2"/>
                </a:solidFill>
                <a:effectLst/>
                <a:uLnTx/>
                <a:uFillTx/>
                <a:latin typeface="+mj-lt"/>
                <a:ea typeface="+mj-ea"/>
                <a:cs typeface="+mj-cs"/>
              </a:rPr>
            </a:br>
            <a:r>
              <a:rPr kumimoji="1" lang="pt-BR" sz="2400" b="1" i="0" u="none" strike="noStrike" kern="0" cap="none" spc="0" normalizeH="0" baseline="0" noProof="0" smtClean="0">
                <a:ln>
                  <a:noFill/>
                </a:ln>
                <a:solidFill>
                  <a:schemeClr val="tx2"/>
                </a:solidFill>
                <a:effectLst/>
                <a:uLnTx/>
                <a:uFillTx/>
                <a:latin typeface="+mj-lt"/>
                <a:ea typeface="+mj-ea"/>
                <a:cs typeface="+mj-cs"/>
              </a:rPr>
              <a:t/>
            </a:r>
            <a:br>
              <a:rPr kumimoji="1" lang="pt-BR" sz="2400" b="1" i="0" u="none" strike="noStrike" kern="0" cap="none" spc="0" normalizeH="0" baseline="0" noProof="0" smtClean="0">
                <a:ln>
                  <a:noFill/>
                </a:ln>
                <a:solidFill>
                  <a:schemeClr val="tx2"/>
                </a:solidFill>
                <a:effectLst/>
                <a:uLnTx/>
                <a:uFillTx/>
                <a:latin typeface="+mj-lt"/>
                <a:ea typeface="+mj-ea"/>
                <a:cs typeface="+mj-cs"/>
              </a:rPr>
            </a:br>
            <a:r>
              <a:rPr kumimoji="1" lang="pt-BR" sz="2400" b="1" i="0" u="none" strike="noStrike" kern="0" cap="none" spc="0" normalizeH="0" baseline="0" noProof="0" smtClean="0">
                <a:ln>
                  <a:noFill/>
                </a:ln>
                <a:solidFill>
                  <a:srgbClr val="339933"/>
                </a:solidFill>
                <a:effectLst/>
                <a:uLnTx/>
                <a:uFillTx/>
                <a:latin typeface="+mj-lt"/>
                <a:ea typeface="+mj-ea"/>
                <a:cs typeface="+mj-cs"/>
              </a:rPr>
              <a:t>Lei Estadual nº 8.534 -</a:t>
            </a:r>
            <a:r>
              <a:rPr kumimoji="1" lang="pt-BR" sz="2400" b="0" i="0" u="none" strike="noStrike" kern="0" cap="none" spc="0" normalizeH="0" baseline="0" noProof="0" smtClean="0">
                <a:ln>
                  <a:noFill/>
                </a:ln>
                <a:solidFill>
                  <a:srgbClr val="339933"/>
                </a:solidFill>
                <a:effectLst/>
                <a:uLnTx/>
                <a:uFillTx/>
                <a:latin typeface="+mj-lt"/>
                <a:ea typeface="+mj-ea"/>
                <a:cs typeface="+mj-cs"/>
              </a:rPr>
              <a:t>19/01/1992</a:t>
            </a:r>
            <a:r>
              <a:rPr kumimoji="1" lang="pt-BR" sz="2800" b="0" i="0" u="none" strike="noStrike" kern="0" cap="none" spc="0" normalizeH="0" baseline="0" noProof="0" smtClean="0">
                <a:ln>
                  <a:noFill/>
                </a:ln>
                <a:solidFill>
                  <a:srgbClr val="339933"/>
                </a:solidFill>
                <a:effectLst/>
                <a:uLnTx/>
                <a:uFillTx/>
                <a:latin typeface="+mj-lt"/>
                <a:ea typeface="+mj-ea"/>
                <a:cs typeface="+mj-cs"/>
              </a:rPr>
              <a:t/>
            </a:r>
            <a:br>
              <a:rPr kumimoji="1" lang="pt-BR" sz="2800" b="0" i="0" u="none" strike="noStrike" kern="0" cap="none" spc="0" normalizeH="0" baseline="0" noProof="0" smtClean="0">
                <a:ln>
                  <a:noFill/>
                </a:ln>
                <a:solidFill>
                  <a:srgbClr val="339933"/>
                </a:solidFill>
                <a:effectLst/>
                <a:uLnTx/>
                <a:uFillTx/>
                <a:latin typeface="+mj-lt"/>
                <a:ea typeface="+mj-ea"/>
                <a:cs typeface="+mj-cs"/>
              </a:rPr>
            </a:br>
            <a:endParaRPr kumimoji="1" lang="pt-BR" sz="3200" b="0" i="0" u="sng" strike="noStrike" kern="0" cap="none" spc="0" normalizeH="0" baseline="0" noProof="0" dirty="0" smtClean="0">
              <a:ln>
                <a:noFill/>
              </a:ln>
              <a:solidFill>
                <a:srgbClr val="339933"/>
              </a:solidFill>
              <a:effectLst/>
              <a:uLnTx/>
              <a:uFillTx/>
              <a:latin typeface="+mj-lt"/>
              <a:ea typeface="+mj-ea"/>
              <a:cs typeface="+mj-cs"/>
            </a:endParaRPr>
          </a:p>
        </p:txBody>
      </p:sp>
      <p:sp>
        <p:nvSpPr>
          <p:cNvPr id="3" name="Subtítulo 4"/>
          <p:cNvSpPr txBox="1">
            <a:spLocks/>
          </p:cNvSpPr>
          <p:nvPr/>
        </p:nvSpPr>
        <p:spPr>
          <a:xfrm>
            <a:off x="250825" y="1857375"/>
            <a:ext cx="8353425" cy="3659188"/>
          </a:xfrm>
          <a:prstGeom prst="rect">
            <a:avLst/>
          </a:prstGeom>
        </p:spPr>
        <p:txBody>
          <a:bodyPr/>
          <a:lstStyle/>
          <a:p>
            <a:pPr marL="342900" marR="0" lvl="0" indent="-342900" algn="l" defTabSz="914400" rtl="0" eaLnBrk="1" fontAlgn="base" latinLnBrk="0" hangingPunct="1">
              <a:lnSpc>
                <a:spcPct val="100000"/>
              </a:lnSpc>
              <a:spcBef>
                <a:spcPct val="20000"/>
              </a:spcBef>
              <a:spcAft>
                <a:spcPct val="0"/>
              </a:spcAft>
              <a:buClr>
                <a:schemeClr val="accent1"/>
              </a:buClr>
              <a:buSzPct val="70000"/>
              <a:buFontTx/>
              <a:buChar char="-"/>
              <a:tabLst/>
              <a:defRPr/>
            </a:pPr>
            <a:r>
              <a:rPr kumimoji="1" lang="pt-BR" sz="1600" b="0" i="0" u="none" strike="noStrike" kern="0" cap="none" spc="0" normalizeH="0" baseline="0" noProof="0" smtClean="0">
                <a:ln>
                  <a:noFill/>
                </a:ln>
                <a:solidFill>
                  <a:srgbClr val="0033CC"/>
                </a:solidFill>
                <a:effectLst/>
                <a:uLnTx/>
                <a:uFillTx/>
                <a:latin typeface="+mn-lt"/>
                <a:ea typeface="+mn-ea"/>
                <a:cs typeface="+mn-cs"/>
              </a:rPr>
              <a:t> Dispõe sobre a obrigatoriedade de prévia fiscalização dos produtos de origem animal e cria o sistema estadual de inspeção sanitária de produtos de origem animal no Estado de Santa Catarina</a:t>
            </a:r>
          </a:p>
          <a:p>
            <a:pPr marL="342900" marR="0" lvl="0" indent="-342900" algn="l" defTabSz="914400" rtl="0" eaLnBrk="1" fontAlgn="base" latinLnBrk="0" hangingPunct="1">
              <a:lnSpc>
                <a:spcPct val="100000"/>
              </a:lnSpc>
              <a:spcBef>
                <a:spcPct val="20000"/>
              </a:spcBef>
              <a:spcAft>
                <a:spcPct val="0"/>
              </a:spcAft>
              <a:buClr>
                <a:schemeClr val="accent1"/>
              </a:buClr>
              <a:buSzPct val="70000"/>
              <a:buFontTx/>
              <a:buChar char="-"/>
              <a:tabLst/>
              <a:defRPr/>
            </a:pPr>
            <a:endParaRPr kumimoji="1" lang="pt-BR" sz="1600" b="0" i="0" u="none" strike="noStrike" kern="0" cap="none" spc="0" normalizeH="0" baseline="0" noProof="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accent1"/>
              </a:buClr>
              <a:buSzPct val="70000"/>
              <a:buFontTx/>
              <a:buChar char="-"/>
              <a:tabLst/>
              <a:defRPr/>
            </a:pPr>
            <a:endParaRPr kumimoji="1" lang="pt-BR" sz="1600" b="0" i="0" u="none" strike="noStrike" kern="0" cap="none" spc="0" normalizeH="0" baseline="0" noProof="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2400" b="1" i="0" u="none" strike="noStrike" kern="0" cap="none" spc="0" normalizeH="0" baseline="0" noProof="0" smtClean="0">
                <a:ln>
                  <a:noFill/>
                </a:ln>
                <a:solidFill>
                  <a:srgbClr val="339933"/>
                </a:solidFill>
                <a:effectLst/>
                <a:uLnTx/>
                <a:uFillTx/>
                <a:latin typeface="+mn-lt"/>
                <a:ea typeface="+mn-ea"/>
                <a:cs typeface="+mn-cs"/>
              </a:rPr>
              <a:t>Decreto Estadual nº 3.748 -12/07/1993</a:t>
            </a:r>
          </a:p>
          <a:p>
            <a:pPr marL="342900" marR="0" lvl="0" indent="-342900" algn="l" defTabSz="914400" rtl="0" eaLnBrk="1" fontAlgn="base" latinLnBrk="0" hangingPunct="1">
              <a:lnSpc>
                <a:spcPct val="100000"/>
              </a:lnSpc>
              <a:spcBef>
                <a:spcPct val="20000"/>
              </a:spcBef>
              <a:spcAft>
                <a:spcPct val="0"/>
              </a:spcAft>
              <a:buClr>
                <a:schemeClr val="accent1"/>
              </a:buClr>
              <a:buSzPct val="70000"/>
              <a:buFontTx/>
              <a:buChar char="-"/>
              <a:tabLst/>
              <a:defRPr/>
            </a:pPr>
            <a:endParaRPr kumimoji="1" lang="pt-BR" sz="1600" b="0" i="0" u="none" strike="noStrike" kern="0" cap="none" spc="0" normalizeH="0" baseline="0" noProof="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accent1"/>
              </a:buClr>
              <a:buSzPct val="70000"/>
              <a:buFontTx/>
              <a:buChar char="-"/>
              <a:tabLst/>
              <a:defRPr/>
            </a:pPr>
            <a:r>
              <a:rPr kumimoji="1" lang="pt-BR" sz="1600" b="0" i="0" u="none" strike="noStrike" kern="0" cap="none" spc="0" normalizeH="0" baseline="0" noProof="0" smtClean="0">
                <a:ln>
                  <a:noFill/>
                </a:ln>
                <a:solidFill>
                  <a:srgbClr val="0033CC"/>
                </a:solidFill>
                <a:effectLst/>
                <a:uLnTx/>
                <a:uFillTx/>
                <a:latin typeface="+mn-lt"/>
                <a:ea typeface="+mn-ea"/>
                <a:cs typeface="+mn-cs"/>
              </a:rPr>
              <a:t> Regulamenta a Lei Estadual nº 8.534 e aprova o Regulamento da Inspeção Industrial e Sanitária de Produtos de Origem Animal no Estado de Santa Catarina</a:t>
            </a:r>
            <a:endParaRPr kumimoji="1" lang="pt-BR" sz="1600" b="0" i="0" u="none" strike="noStrike" kern="0" cap="none" spc="0" normalizeH="0" baseline="0" noProof="0" dirty="0" smtClean="0">
              <a:ln>
                <a:noFill/>
              </a:ln>
              <a:solidFill>
                <a:srgbClr val="0033CC"/>
              </a:solidFill>
              <a:effectLst/>
              <a:uLnTx/>
              <a:uFillTx/>
              <a:latin typeface="+mn-lt"/>
              <a:ea typeface="+mn-ea"/>
              <a:cs typeface="+mn-cs"/>
            </a:endParaRPr>
          </a:p>
        </p:txBody>
      </p:sp>
      <p:sp>
        <p:nvSpPr>
          <p:cNvPr id="4" name="Retângulo 3"/>
          <p:cNvSpPr/>
          <p:nvPr/>
        </p:nvSpPr>
        <p:spPr>
          <a:xfrm>
            <a:off x="1979712" y="96872"/>
            <a:ext cx="6624736" cy="1077218"/>
          </a:xfrm>
          <a:prstGeom prst="rect">
            <a:avLst/>
          </a:prstGeom>
        </p:spPr>
        <p:txBody>
          <a:bodyPr wrap="square">
            <a:spAutoFit/>
          </a:bodyPr>
          <a:lstStyle/>
          <a:p>
            <a:r>
              <a:rPr lang="pt-BR" sz="3200" b="1" dirty="0" smtClean="0">
                <a:solidFill>
                  <a:srgbClr val="0033CC"/>
                </a:solidFill>
              </a:rPr>
              <a:t>EVOLUÇÃO DA LEGISLAÇÃO DA INSPEÇÃO EM SC</a:t>
            </a:r>
            <a:endParaRPr lang="pt-BR" sz="3200" dirty="0">
              <a:solidFill>
                <a:srgbClr val="0033CC"/>
              </a:solidFill>
            </a:endParaRPr>
          </a:p>
        </p:txBody>
      </p:sp>
    </p:spTree>
  </p:cSld>
  <p:clrMapOvr>
    <a:masterClrMapping/>
  </p:clrMapOvr>
  <p:transition>
    <p:strips dir="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3"/>
          <p:cNvSpPr txBox="1">
            <a:spLocks/>
          </p:cNvSpPr>
          <p:nvPr/>
        </p:nvSpPr>
        <p:spPr>
          <a:xfrm>
            <a:off x="899220" y="1341437"/>
            <a:ext cx="7772400" cy="1008063"/>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pt-BR" sz="2800" b="0" i="0" u="none" strike="noStrike" kern="0" cap="none" spc="0" normalizeH="0" baseline="0" noProof="0" smtClean="0">
                <a:ln>
                  <a:noFill/>
                </a:ln>
                <a:solidFill>
                  <a:srgbClr val="339933"/>
                </a:solidFill>
                <a:effectLst/>
                <a:uLnTx/>
                <a:uFillTx/>
                <a:latin typeface="+mj-lt"/>
                <a:ea typeface="+mj-ea"/>
                <a:cs typeface="+mj-cs"/>
              </a:rPr>
              <a:t>Decreto Estadual nº 3.748 -12/07/1993</a:t>
            </a:r>
            <a:r>
              <a:rPr kumimoji="1" lang="pt-BR" sz="2800" b="0" i="0" u="none" strike="noStrike" kern="0" cap="none" spc="0" normalizeH="0" baseline="0" noProof="0" smtClean="0">
                <a:ln>
                  <a:noFill/>
                </a:ln>
                <a:solidFill>
                  <a:schemeClr val="tx2"/>
                </a:solidFill>
                <a:effectLst/>
                <a:uLnTx/>
                <a:uFillTx/>
                <a:latin typeface="+mj-lt"/>
                <a:ea typeface="+mj-ea"/>
                <a:cs typeface="+mj-cs"/>
              </a:rPr>
              <a:t/>
            </a:r>
            <a:br>
              <a:rPr kumimoji="1" lang="pt-BR" sz="2800" b="0" i="0" u="none" strike="noStrike" kern="0" cap="none" spc="0" normalizeH="0" baseline="0" noProof="0" smtClean="0">
                <a:ln>
                  <a:noFill/>
                </a:ln>
                <a:solidFill>
                  <a:schemeClr val="tx2"/>
                </a:solidFill>
                <a:effectLst/>
                <a:uLnTx/>
                <a:uFillTx/>
                <a:latin typeface="+mj-lt"/>
                <a:ea typeface="+mj-ea"/>
                <a:cs typeface="+mj-cs"/>
              </a:rPr>
            </a:br>
            <a:endParaRPr kumimoji="1" lang="pt-BR" sz="3200" b="0" i="0" u="sng" strike="noStrike" kern="0" cap="none" spc="0" normalizeH="0" baseline="0" noProof="0" dirty="0" smtClean="0">
              <a:ln>
                <a:noFill/>
              </a:ln>
              <a:solidFill>
                <a:schemeClr val="tx2"/>
              </a:solidFill>
              <a:effectLst/>
              <a:uLnTx/>
              <a:uFillTx/>
              <a:latin typeface="+mj-lt"/>
              <a:ea typeface="+mj-ea"/>
              <a:cs typeface="+mj-cs"/>
            </a:endParaRPr>
          </a:p>
        </p:txBody>
      </p:sp>
      <p:sp>
        <p:nvSpPr>
          <p:cNvPr id="3" name="Subtítulo 4"/>
          <p:cNvSpPr txBox="1">
            <a:spLocks/>
          </p:cNvSpPr>
          <p:nvPr/>
        </p:nvSpPr>
        <p:spPr>
          <a:xfrm>
            <a:off x="251520" y="2178050"/>
            <a:ext cx="8353425" cy="4679950"/>
          </a:xfrm>
          <a:prstGeom prst="rect">
            <a:avLst/>
          </a:prstGeom>
        </p:spPr>
        <p:txBody>
          <a:bodyPr/>
          <a:lstStyle/>
          <a:p>
            <a:pPr marL="342900" marR="0" lvl="0" indent="-342900" algn="l" defTabSz="914400" rtl="0" eaLnBrk="1" fontAlgn="base" latinLnBrk="0" hangingPunct="1">
              <a:lnSpc>
                <a:spcPct val="100000"/>
              </a:lnSpc>
              <a:spcBef>
                <a:spcPct val="20000"/>
              </a:spcBef>
              <a:spcAft>
                <a:spcPct val="0"/>
              </a:spcAft>
              <a:buClr>
                <a:schemeClr val="accent1"/>
              </a:buClr>
              <a:buSzPct val="70000"/>
              <a:buFontTx/>
              <a:buChar char="-"/>
              <a:tabLst/>
              <a:defRPr/>
            </a:pPr>
            <a:r>
              <a:rPr kumimoji="1" lang="pt-BR" sz="1600" b="0" i="0" u="none" strike="noStrike" kern="0" cap="none" spc="0" normalizeH="0" baseline="0" noProof="0" smtClean="0">
                <a:ln>
                  <a:noFill/>
                </a:ln>
                <a:solidFill>
                  <a:schemeClr val="tx1"/>
                </a:solidFill>
                <a:effectLst/>
                <a:uLnTx/>
                <a:uFillTx/>
                <a:latin typeface="+mn-lt"/>
                <a:ea typeface="+mn-ea"/>
                <a:cs typeface="+mn-cs"/>
              </a:rPr>
              <a:t> Aprova o Regulamento da Inspeção Industrial e Sanitária de Produtos de Origem Animal no Estado de Santa Catarina</a:t>
            </a:r>
          </a:p>
          <a:p>
            <a:pPr marL="342900" marR="0" lvl="0" indent="-342900" algn="l" defTabSz="914400" rtl="0" eaLnBrk="1" fontAlgn="base" latinLnBrk="0" hangingPunct="1">
              <a:lnSpc>
                <a:spcPct val="100000"/>
              </a:lnSpc>
              <a:spcBef>
                <a:spcPct val="20000"/>
              </a:spcBef>
              <a:spcAft>
                <a:spcPct val="0"/>
              </a:spcAft>
              <a:buClr>
                <a:schemeClr val="accent1"/>
              </a:buClr>
              <a:buSzPct val="70000"/>
              <a:buFontTx/>
              <a:buChar char="-"/>
              <a:tabLst/>
              <a:defRPr/>
            </a:pPr>
            <a:endParaRPr kumimoji="1" lang="pt-BR" sz="1600" b="0" i="0" u="none" strike="noStrike" kern="0" cap="none" spc="0" normalizeH="0" baseline="0" noProof="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600" b="0" i="0" u="none" strike="noStrike" kern="0" cap="none" spc="0" normalizeH="0" baseline="0" noProof="0" smtClean="0">
                <a:ln>
                  <a:noFill/>
                </a:ln>
                <a:solidFill>
                  <a:schemeClr val="tx1"/>
                </a:solidFill>
                <a:effectLst/>
                <a:uLnTx/>
                <a:uFillTx/>
                <a:latin typeface="+mn-lt"/>
                <a:ea typeface="+mn-ea"/>
                <a:cs typeface="+mn-cs"/>
              </a:rPr>
              <a:t>Regulamento:</a:t>
            </a: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1600" b="0" i="0" u="none" strike="noStrike" kern="0" cap="none" spc="0" normalizeH="0" baseline="0" noProof="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endParaRPr kumimoji="1" lang="pt-BR" sz="1600" b="0" i="0" u="none" strike="noStrike" kern="0" cap="none" spc="0" normalizeH="0" baseline="0" noProof="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accent1"/>
              </a:buClr>
              <a:buSzPct val="70000"/>
              <a:buFont typeface="Monotype Sorts"/>
              <a:buChar char="l"/>
              <a:tabLst/>
              <a:defRPr/>
            </a:pPr>
            <a:r>
              <a:rPr kumimoji="1" lang="pt-BR" sz="1600" b="1" i="0" u="none" strike="noStrike" kern="0" cap="none" spc="0" normalizeH="0" baseline="0" noProof="0" smtClean="0">
                <a:ln>
                  <a:noFill/>
                </a:ln>
                <a:solidFill>
                  <a:srgbClr val="0070C0"/>
                </a:solidFill>
                <a:effectLst/>
                <a:uLnTx/>
                <a:uFillTx/>
                <a:latin typeface="+mn-lt"/>
                <a:ea typeface="+mn-ea"/>
                <a:cs typeface="+mn-cs"/>
              </a:rPr>
              <a:t>Art. 6º. Entende-se por estabelecimento de produtos de origem animal qualquer instalação ou local onde sejam abatidos ou industrializados animais produtores de carnes, bem como onde sejam recebidos, manipulados, elaborados, transformados, preparados, conservados, armazenados, depositados, acondicionados, embalados e rotulados com finalidade industrial ou comercial, a carne e seus derivados, leite e derivados, o ovo e seus derivados, o mel e a cêra de abelhas e seus derivados e os produtos utilizados na sua industrialização. </a:t>
            </a:r>
            <a:endParaRPr kumimoji="1" lang="pt-BR" sz="1600" b="1" i="0" u="none" strike="noStrike" kern="0" cap="none" spc="0" normalizeH="0" baseline="0" noProof="0" dirty="0" smtClean="0">
              <a:ln>
                <a:noFill/>
              </a:ln>
              <a:solidFill>
                <a:srgbClr val="0070C0"/>
              </a:solidFill>
              <a:effectLst/>
              <a:uLnTx/>
              <a:uFillTx/>
              <a:latin typeface="+mn-lt"/>
              <a:ea typeface="+mn-ea"/>
              <a:cs typeface="+mn-cs"/>
            </a:endParaRPr>
          </a:p>
        </p:txBody>
      </p:sp>
      <p:sp>
        <p:nvSpPr>
          <p:cNvPr id="4" name="Retângulo 3"/>
          <p:cNvSpPr/>
          <p:nvPr/>
        </p:nvSpPr>
        <p:spPr>
          <a:xfrm>
            <a:off x="1979712" y="96872"/>
            <a:ext cx="6624736" cy="1077218"/>
          </a:xfrm>
          <a:prstGeom prst="rect">
            <a:avLst/>
          </a:prstGeom>
        </p:spPr>
        <p:txBody>
          <a:bodyPr wrap="square">
            <a:spAutoFit/>
          </a:bodyPr>
          <a:lstStyle/>
          <a:p>
            <a:r>
              <a:rPr lang="pt-BR" sz="3200" b="1" dirty="0" smtClean="0">
                <a:solidFill>
                  <a:srgbClr val="0033CC"/>
                </a:solidFill>
              </a:rPr>
              <a:t>DESTAQUES DA LEGISLAÇÃO DA INSPEÇÃO DE POA EM SC</a:t>
            </a:r>
            <a:endParaRPr lang="pt-BR" sz="3200" dirty="0">
              <a:solidFill>
                <a:srgbClr val="0033CC"/>
              </a:solidFill>
            </a:endParaRPr>
          </a:p>
        </p:txBody>
      </p:sp>
    </p:spTree>
  </p:cSld>
  <p:clrMapOvr>
    <a:masterClrMapping/>
  </p:clrMapOvr>
  <p:transition>
    <p:strips dir="rd"/>
  </p:transition>
  <p:timing>
    <p:tnLst>
      <p:par>
        <p:cTn id="1" dur="indefinite" restart="never" nodeType="tmRoot"/>
      </p:par>
    </p:tnLst>
  </p:timing>
</p:sld>
</file>

<file path=ppt/theme/theme1.xml><?xml version="1.0" encoding="utf-8"?>
<a:theme xmlns:a="http://schemas.openxmlformats.org/drawingml/2006/main" name="Modelo Gov_SC_Epagri">
  <a:themeElements>
    <a:clrScheme name="Modelo Gov_SC_Epagri 8">
      <a:dk1>
        <a:srgbClr val="000000"/>
      </a:dk1>
      <a:lt1>
        <a:srgbClr val="FFFFFF"/>
      </a:lt1>
      <a:dk2>
        <a:srgbClr val="FFFFFF"/>
      </a:dk2>
      <a:lt2>
        <a:srgbClr val="FF9900"/>
      </a:lt2>
      <a:accent1>
        <a:srgbClr val="FF0000"/>
      </a:accent1>
      <a:accent2>
        <a:srgbClr val="800080"/>
      </a:accent2>
      <a:accent3>
        <a:srgbClr val="FFFFFF"/>
      </a:accent3>
      <a:accent4>
        <a:srgbClr val="000000"/>
      </a:accent4>
      <a:accent5>
        <a:srgbClr val="FFAAAA"/>
      </a:accent5>
      <a:accent6>
        <a:srgbClr val="730073"/>
      </a:accent6>
      <a:hlink>
        <a:srgbClr val="A50021"/>
      </a:hlink>
      <a:folHlink>
        <a:srgbClr val="996600"/>
      </a:folHlink>
    </a:clrScheme>
    <a:fontScheme name="Modelo Gov_SC_Epagri">
      <a:majorFont>
        <a:latin typeface="Arial Black"/>
        <a:ea typeface=""/>
        <a:cs typeface=""/>
      </a:majorFont>
      <a:minorFont>
        <a:latin typeface="Arial Black"/>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10800" rIns="91440" bIns="10800" numCol="1" anchor="t" anchorCtr="0" compatLnSpc="1">
        <a:prstTxWarp prst="textNoShape">
          <a:avLst/>
        </a:prstTxWarp>
        <a:spAutoFit/>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pt-BR" sz="2400" b="0" i="0" u="none" strike="noStrike" cap="none" normalizeH="0" baseline="0" smtClean="0">
            <a:ln>
              <a:noFill/>
            </a:ln>
            <a:solidFill>
              <a:schemeClr val="tx1"/>
            </a:solidFill>
            <a:effectLst>
              <a:outerShdw blurRad="38100" dist="38100" dir="2700000" algn="tl">
                <a:srgbClr val="000000">
                  <a:alpha val="43137"/>
                </a:srgbClr>
              </a:outerShdw>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10800" rIns="91440" bIns="10800" numCol="1" anchor="t" anchorCtr="0" compatLnSpc="1">
        <a:prstTxWarp prst="textNoShape">
          <a:avLst/>
        </a:prstTxWarp>
        <a:spAutoFit/>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pt-BR" sz="2400" b="0" i="0" u="none" strike="noStrike" cap="none" normalizeH="0" baseline="0" smtClean="0">
            <a:ln>
              <a:noFill/>
            </a:ln>
            <a:solidFill>
              <a:schemeClr val="tx1"/>
            </a:solidFill>
            <a:effectLst>
              <a:outerShdw blurRad="38100" dist="38100" dir="2700000" algn="tl">
                <a:srgbClr val="000000">
                  <a:alpha val="43137"/>
                </a:srgbClr>
              </a:outerShdw>
            </a:effectLst>
            <a:latin typeface="Arial" charset="0"/>
          </a:defRPr>
        </a:defPPr>
      </a:lstStyle>
    </a:lnDef>
  </a:objectDefaults>
  <a:extraClrSchemeLst>
    <a:extraClrScheme>
      <a:clrScheme name="Modelo Gov_SC_Epagri 1">
        <a:dk1>
          <a:srgbClr val="000000"/>
        </a:dk1>
        <a:lt1>
          <a:srgbClr val="FFFFFF"/>
        </a:lt1>
        <a:dk2>
          <a:srgbClr val="000000"/>
        </a:dk2>
        <a:lt2>
          <a:srgbClr val="FFFFFF"/>
        </a:lt2>
        <a:accent1>
          <a:srgbClr val="CC3399"/>
        </a:accent1>
        <a:accent2>
          <a:srgbClr val="000066"/>
        </a:accent2>
        <a:accent3>
          <a:srgbClr val="FFFFFF"/>
        </a:accent3>
        <a:accent4>
          <a:srgbClr val="000000"/>
        </a:accent4>
        <a:accent5>
          <a:srgbClr val="E2ADCA"/>
        </a:accent5>
        <a:accent6>
          <a:srgbClr val="00005C"/>
        </a:accent6>
        <a:hlink>
          <a:srgbClr val="CC66FF"/>
        </a:hlink>
        <a:folHlink>
          <a:srgbClr val="660033"/>
        </a:folHlink>
      </a:clrScheme>
      <a:clrMap bg1="lt1" tx1="dk1" bg2="lt2" tx2="dk2" accent1="accent1" accent2="accent2" accent3="accent3" accent4="accent4" accent5="accent5" accent6="accent6" hlink="hlink" folHlink="folHlink"/>
    </a:extraClrScheme>
    <a:extraClrScheme>
      <a:clrScheme name="Modelo Gov_SC_Epagri 2">
        <a:dk1>
          <a:srgbClr val="000000"/>
        </a:dk1>
        <a:lt1>
          <a:srgbClr val="FFFFFF"/>
        </a:lt1>
        <a:dk2>
          <a:srgbClr val="F8F8F8"/>
        </a:dk2>
        <a:lt2>
          <a:srgbClr val="336699"/>
        </a:lt2>
        <a:accent1>
          <a:srgbClr val="0099FF"/>
        </a:accent1>
        <a:accent2>
          <a:srgbClr val="33CCCC"/>
        </a:accent2>
        <a:accent3>
          <a:srgbClr val="FFFFFF"/>
        </a:accent3>
        <a:accent4>
          <a:srgbClr val="000000"/>
        </a:accent4>
        <a:accent5>
          <a:srgbClr val="AACAFF"/>
        </a:accent5>
        <a:accent6>
          <a:srgbClr val="2DB9B9"/>
        </a:accent6>
        <a:hlink>
          <a:srgbClr val="CC00CC"/>
        </a:hlink>
        <a:folHlink>
          <a:srgbClr val="333399"/>
        </a:folHlink>
      </a:clrScheme>
      <a:clrMap bg1="lt1" tx1="dk1" bg2="lt2" tx2="dk2" accent1="accent1" accent2="accent2" accent3="accent3" accent4="accent4" accent5="accent5" accent6="accent6" hlink="hlink" folHlink="folHlink"/>
    </a:extraClrScheme>
    <a:extraClrScheme>
      <a:clrScheme name="Modelo Gov_SC_Epagri 3">
        <a:dk1>
          <a:srgbClr val="000000"/>
        </a:dk1>
        <a:lt1>
          <a:srgbClr val="FFFFFF"/>
        </a:lt1>
        <a:dk2>
          <a:srgbClr val="000000"/>
        </a:dk2>
        <a:lt2>
          <a:srgbClr val="FFFFFF"/>
        </a:lt2>
        <a:accent1>
          <a:srgbClr val="FF0000"/>
        </a:accent1>
        <a:accent2>
          <a:srgbClr val="008000"/>
        </a:accent2>
        <a:accent3>
          <a:srgbClr val="FFFFFF"/>
        </a:accent3>
        <a:accent4>
          <a:srgbClr val="000000"/>
        </a:accent4>
        <a:accent5>
          <a:srgbClr val="FFAAAA"/>
        </a:accent5>
        <a:accent6>
          <a:srgbClr val="007300"/>
        </a:accent6>
        <a:hlink>
          <a:srgbClr val="FFFFFF"/>
        </a:hlink>
        <a:folHlink>
          <a:srgbClr val="003300"/>
        </a:folHlink>
      </a:clrScheme>
      <a:clrMap bg1="lt1" tx1="dk1" bg2="lt2" tx2="dk2" accent1="accent1" accent2="accent2" accent3="accent3" accent4="accent4" accent5="accent5" accent6="accent6" hlink="hlink" folHlink="folHlink"/>
    </a:extraClrScheme>
    <a:extraClrScheme>
      <a:clrScheme name="Modelo Gov_SC_Epagri 4">
        <a:dk1>
          <a:srgbClr val="000000"/>
        </a:dk1>
        <a:lt1>
          <a:srgbClr val="FFFFCC"/>
        </a:lt1>
        <a:dk2>
          <a:srgbClr val="FFFFFF"/>
        </a:dk2>
        <a:lt2>
          <a:srgbClr val="C58051"/>
        </a:lt2>
        <a:accent1>
          <a:srgbClr val="99CC00"/>
        </a:accent1>
        <a:accent2>
          <a:srgbClr val="800000"/>
        </a:accent2>
        <a:accent3>
          <a:srgbClr val="FFFFE2"/>
        </a:accent3>
        <a:accent4>
          <a:srgbClr val="000000"/>
        </a:accent4>
        <a:accent5>
          <a:srgbClr val="CAE2AA"/>
        </a:accent5>
        <a:accent6>
          <a:srgbClr val="730000"/>
        </a:accent6>
        <a:hlink>
          <a:srgbClr val="FF0000"/>
        </a:hlink>
        <a:folHlink>
          <a:srgbClr val="CC9900"/>
        </a:folHlink>
      </a:clrScheme>
      <a:clrMap bg1="lt1" tx1="dk1" bg2="lt2" tx2="dk2" accent1="accent1" accent2="accent2" accent3="accent3" accent4="accent4" accent5="accent5" accent6="accent6" hlink="hlink" folHlink="folHlink"/>
    </a:extraClrScheme>
    <a:extraClrScheme>
      <a:clrScheme name="Modelo Gov_SC_Epagri 5">
        <a:dk1>
          <a:srgbClr val="000000"/>
        </a:dk1>
        <a:lt1>
          <a:srgbClr val="FFFFFF"/>
        </a:lt1>
        <a:dk2>
          <a:srgbClr val="000066"/>
        </a:dk2>
        <a:lt2>
          <a:srgbClr val="FFFFFF"/>
        </a:lt2>
        <a:accent1>
          <a:srgbClr val="F8F8F8"/>
        </a:accent1>
        <a:accent2>
          <a:srgbClr val="0066FF"/>
        </a:accent2>
        <a:accent3>
          <a:srgbClr val="FFFFFF"/>
        </a:accent3>
        <a:accent4>
          <a:srgbClr val="000000"/>
        </a:accent4>
        <a:accent5>
          <a:srgbClr val="FBFBFB"/>
        </a:accent5>
        <a:accent6>
          <a:srgbClr val="005CE7"/>
        </a:accent6>
        <a:hlink>
          <a:srgbClr val="FF0033"/>
        </a:hlink>
        <a:folHlink>
          <a:srgbClr val="000066"/>
        </a:folHlink>
      </a:clrScheme>
      <a:clrMap bg1="lt1" tx1="dk1" bg2="lt2" tx2="dk2" accent1="accent1" accent2="accent2" accent3="accent3" accent4="accent4" accent5="accent5" accent6="accent6" hlink="hlink" folHlink="folHlink"/>
    </a:extraClrScheme>
    <a:extraClrScheme>
      <a:clrScheme name="Modelo Gov_SC_Epagri 6">
        <a:dk1>
          <a:srgbClr val="0000CC"/>
        </a:dk1>
        <a:lt1>
          <a:srgbClr val="FFFFFF"/>
        </a:lt1>
        <a:dk2>
          <a:srgbClr val="000000"/>
        </a:dk2>
        <a:lt2>
          <a:srgbClr val="FFFFFF"/>
        </a:lt2>
        <a:accent1>
          <a:srgbClr val="3366FF"/>
        </a:accent1>
        <a:accent2>
          <a:srgbClr val="000066"/>
        </a:accent2>
        <a:accent3>
          <a:srgbClr val="AAAAAA"/>
        </a:accent3>
        <a:accent4>
          <a:srgbClr val="DADADA"/>
        </a:accent4>
        <a:accent5>
          <a:srgbClr val="ADB8FF"/>
        </a:accent5>
        <a:accent6>
          <a:srgbClr val="00005C"/>
        </a:accent6>
        <a:hlink>
          <a:srgbClr val="333399"/>
        </a:hlink>
        <a:folHlink>
          <a:srgbClr val="99CCFF"/>
        </a:folHlink>
      </a:clrScheme>
      <a:clrMap bg1="dk2" tx1="lt1" bg2="dk1" tx2="lt2" accent1="accent1" accent2="accent2" accent3="accent3" accent4="accent4" accent5="accent5" accent6="accent6" hlink="hlink" folHlink="folHlink"/>
    </a:extraClrScheme>
    <a:extraClrScheme>
      <a:clrScheme name="Modelo Gov_SC_Epagri 7">
        <a:dk1>
          <a:srgbClr val="000000"/>
        </a:dk1>
        <a:lt1>
          <a:srgbClr val="FF9900"/>
        </a:lt1>
        <a:dk2>
          <a:srgbClr val="FFFFFF"/>
        </a:dk2>
        <a:lt2>
          <a:srgbClr val="000000"/>
        </a:lt2>
        <a:accent1>
          <a:srgbClr val="FF0000"/>
        </a:accent1>
        <a:accent2>
          <a:srgbClr val="800080"/>
        </a:accent2>
        <a:accent3>
          <a:srgbClr val="FFCAAA"/>
        </a:accent3>
        <a:accent4>
          <a:srgbClr val="000000"/>
        </a:accent4>
        <a:accent5>
          <a:srgbClr val="FFAAAA"/>
        </a:accent5>
        <a:accent6>
          <a:srgbClr val="730073"/>
        </a:accent6>
        <a:hlink>
          <a:srgbClr val="A50021"/>
        </a:hlink>
        <a:folHlink>
          <a:srgbClr val="996600"/>
        </a:folHlink>
      </a:clrScheme>
      <a:clrMap bg1="lt1" tx1="dk1" bg2="lt2" tx2="dk2" accent1="accent1" accent2="accent2" accent3="accent3" accent4="accent4" accent5="accent5" accent6="accent6" hlink="hlink" folHlink="folHlink"/>
    </a:extraClrScheme>
    <a:extraClrScheme>
      <a:clrScheme name="Modelo Gov_SC_Epagri 8">
        <a:dk1>
          <a:srgbClr val="000000"/>
        </a:dk1>
        <a:lt1>
          <a:srgbClr val="FFFFFF"/>
        </a:lt1>
        <a:dk2>
          <a:srgbClr val="FFFFFF"/>
        </a:dk2>
        <a:lt2>
          <a:srgbClr val="FF9900"/>
        </a:lt2>
        <a:accent1>
          <a:srgbClr val="FF0000"/>
        </a:accent1>
        <a:accent2>
          <a:srgbClr val="800080"/>
        </a:accent2>
        <a:accent3>
          <a:srgbClr val="FFFFFF"/>
        </a:accent3>
        <a:accent4>
          <a:srgbClr val="000000"/>
        </a:accent4>
        <a:accent5>
          <a:srgbClr val="FFAAAA"/>
        </a:accent5>
        <a:accent6>
          <a:srgbClr val="730073"/>
        </a:accent6>
        <a:hlink>
          <a:srgbClr val="A50021"/>
        </a:hlink>
        <a:folHlink>
          <a:srgbClr val="9966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Personalizar design">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o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C:\Documents and Settings\Airton Spies\Application Data\Microsoft\Templates\Modelo Gov_SC_Epagri.pot</Template>
  <TotalTime>7520</TotalTime>
  <Words>2476</Words>
  <Application>Microsoft Office PowerPoint</Application>
  <PresentationFormat>Apresentação na tela (4:3)</PresentationFormat>
  <Paragraphs>276</Paragraphs>
  <Slides>24</Slides>
  <Notes>24</Notes>
  <HiddenSlides>0</HiddenSlides>
  <MMClips>0</MMClips>
  <ScaleCrop>false</ScaleCrop>
  <HeadingPairs>
    <vt:vector size="4" baseType="variant">
      <vt:variant>
        <vt:lpstr>Tema</vt:lpstr>
      </vt:variant>
      <vt:variant>
        <vt:i4>2</vt:i4>
      </vt:variant>
      <vt:variant>
        <vt:lpstr>Títulos de slides</vt:lpstr>
      </vt:variant>
      <vt:variant>
        <vt:i4>24</vt:i4>
      </vt:variant>
    </vt:vector>
  </HeadingPairs>
  <TitlesOfParts>
    <vt:vector size="26" baseType="lpstr">
      <vt:lpstr>Modelo Gov_SC_Epagri</vt:lpstr>
      <vt:lpstr>Personalizar design</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vector>
  </TitlesOfParts>
  <Company>NRSM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Palestra Perpectivas e desafios para a Agric. Familiar</dc:title>
  <dc:creator>Airton Spies</dc:creator>
  <cp:lastModifiedBy>SPIES</cp:lastModifiedBy>
  <cp:revision>1002</cp:revision>
  <dcterms:created xsi:type="dcterms:W3CDTF">2009-02-26T10:49:00Z</dcterms:created>
  <dcterms:modified xsi:type="dcterms:W3CDTF">2015-09-04T11:41:57Z</dcterms:modified>
</cp:coreProperties>
</file>