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57" r:id="rId3"/>
    <p:sldId id="258" r:id="rId4"/>
    <p:sldId id="259" r:id="rId5"/>
    <p:sldId id="271" r:id="rId6"/>
    <p:sldId id="275" r:id="rId7"/>
    <p:sldId id="276" r:id="rId8"/>
    <p:sldId id="277" r:id="rId9"/>
    <p:sldId id="278" r:id="rId10"/>
    <p:sldId id="260" r:id="rId11"/>
    <p:sldId id="261" r:id="rId12"/>
    <p:sldId id="266" r:id="rId13"/>
    <p:sldId id="280" r:id="rId14"/>
    <p:sldId id="281" r:id="rId15"/>
    <p:sldId id="282" r:id="rId16"/>
    <p:sldId id="262" r:id="rId17"/>
    <p:sldId id="267" r:id="rId18"/>
    <p:sldId id="263" r:id="rId19"/>
    <p:sldId id="269" r:id="rId20"/>
    <p:sldId id="265" r:id="rId21"/>
    <p:sldId id="268" r:id="rId22"/>
    <p:sldId id="283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55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9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80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6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07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94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6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88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4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08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1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0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5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9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1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FUNAI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Ações de Enfrentamento a COVID-19</a:t>
            </a:r>
          </a:p>
          <a:p>
            <a:r>
              <a:rPr lang="pt-BR" sz="3200" dirty="0" smtClean="0"/>
              <a:t>Audiência Comissão Temporária COVID19 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652" y="2419669"/>
            <a:ext cx="856270" cy="9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SEGURANÇA ALIMENTAR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34" y="2560320"/>
            <a:ext cx="4221801" cy="33089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52" y="2560320"/>
            <a:ext cx="4329046" cy="3402428"/>
          </a:xfrm>
          <a:prstGeom prst="rect">
            <a:avLst/>
          </a:prstGeom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1797666" y="5869298"/>
            <a:ext cx="8596668" cy="53150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sz="1500" b="1" dirty="0" smtClean="0"/>
              <a:t>Data base: 04/08/2020</a:t>
            </a:r>
          </a:p>
          <a:p>
            <a:pPr marL="0" indent="0" algn="ctr">
              <a:buFont typeface="Arial"/>
              <a:buNone/>
            </a:pPr>
            <a:endParaRPr lang="pt-BR" sz="3200" b="1" dirty="0" smtClean="0"/>
          </a:p>
          <a:p>
            <a:pPr marL="0" indent="0">
              <a:buFont typeface="Arial"/>
              <a:buNone/>
            </a:pPr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1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SEGURANÇA ALIMENTAR</a:t>
            </a:r>
            <a:endParaRPr lang="pt-BR" b="1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34034"/>
            <a:ext cx="4718050" cy="31631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4" y="3044546"/>
            <a:ext cx="5071656" cy="23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SEGURANÇA ALIMENTAR</a:t>
            </a:r>
            <a:endParaRPr lang="pt-BR" b="1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46653" y="2560635"/>
            <a:ext cx="1996068" cy="3309937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11769" y="2574402"/>
            <a:ext cx="2497191" cy="33099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740" y="2546870"/>
            <a:ext cx="2498866" cy="33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</a:t>
            </a:r>
            <a:r>
              <a:rPr lang="pt-BR" dirty="0" err="1" smtClean="0"/>
              <a:t>etnodesenvolvimento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476644" cy="3310128"/>
          </a:xfrm>
        </p:spPr>
        <p:txBody>
          <a:bodyPr/>
          <a:lstStyle/>
          <a:p>
            <a:r>
              <a:rPr lang="pt-BR" b="1" dirty="0"/>
              <a:t>Compra e doação simultânea de alimentos dinamizando os circuitos de comunidades indígenas na compra e doação </a:t>
            </a:r>
            <a:r>
              <a:rPr lang="pt-BR" b="1" dirty="0" smtClean="0"/>
              <a:t>simultânea:</a:t>
            </a:r>
          </a:p>
          <a:p>
            <a:pPr marL="0" indent="0">
              <a:buNone/>
            </a:pPr>
            <a:r>
              <a:rPr lang="pt-BR" dirty="0" smtClean="0"/>
              <a:t>Aquisição de alimentos </a:t>
            </a:r>
            <a:r>
              <a:rPr lang="pt-BR" dirty="0"/>
              <a:t>produzidos pelas etnias Potiguara e </a:t>
            </a:r>
            <a:r>
              <a:rPr lang="pt-BR" dirty="0" smtClean="0"/>
              <a:t>Tabajara </a:t>
            </a:r>
            <a:r>
              <a:rPr lang="pt-BR" dirty="0"/>
              <a:t>e </a:t>
            </a:r>
            <a:r>
              <a:rPr lang="pt-BR" dirty="0" smtClean="0"/>
              <a:t>distribuição a </a:t>
            </a:r>
            <a:r>
              <a:rPr lang="pt-BR" dirty="0"/>
              <a:t>famílias indígenas mais carentes e </a:t>
            </a:r>
            <a:r>
              <a:rPr lang="pt-BR" dirty="0" smtClean="0"/>
              <a:t>vulneráveis pela Funai; como exemplo a </a:t>
            </a:r>
            <a:r>
              <a:rPr lang="pt-BR" dirty="0"/>
              <a:t>compra de farinha do povo </a:t>
            </a:r>
            <a:r>
              <a:rPr lang="pt-BR" dirty="0" err="1" smtClean="0"/>
              <a:t>Kanamari</a:t>
            </a:r>
            <a:r>
              <a:rPr lang="pt-BR" dirty="0" smtClean="0"/>
              <a:t> </a:t>
            </a:r>
            <a:r>
              <a:rPr lang="pt-BR" dirty="0"/>
              <a:t>para entrega às famílias </a:t>
            </a:r>
            <a:r>
              <a:rPr lang="pt-BR" dirty="0" err="1"/>
              <a:t>Kulina-Madijá</a:t>
            </a:r>
            <a:r>
              <a:rPr lang="pt-BR" dirty="0"/>
              <a:t> no estado do Amazonas</a:t>
            </a:r>
          </a:p>
        </p:txBody>
      </p:sp>
    </p:spTree>
    <p:extLst>
      <p:ext uri="{BB962C8B-B14F-4D97-AF65-F5344CB8AC3E}">
        <p14:creationId xmlns:p14="http://schemas.microsoft.com/office/powerpoint/2010/main" val="4091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</a:t>
            </a:r>
            <a:r>
              <a:rPr lang="pt-BR" dirty="0" err="1" smtClean="0"/>
              <a:t>etnodesenvolvimento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476644" cy="3310128"/>
          </a:xfrm>
        </p:spPr>
        <p:txBody>
          <a:bodyPr/>
          <a:lstStyle/>
          <a:p>
            <a:r>
              <a:rPr lang="pt-BR" b="1" dirty="0" smtClean="0"/>
              <a:t>Fomento </a:t>
            </a:r>
            <a:r>
              <a:rPr lang="pt-BR" b="1" dirty="0"/>
              <a:t>à produção agrícola e animal em escala </a:t>
            </a:r>
            <a:r>
              <a:rPr lang="pt-BR" b="1" dirty="0" smtClean="0"/>
              <a:t>familiar</a:t>
            </a:r>
          </a:p>
          <a:p>
            <a:pPr marL="0" indent="0">
              <a:buNone/>
            </a:pPr>
            <a:r>
              <a:rPr lang="pt-BR" dirty="0" smtClean="0"/>
              <a:t>fomento </a:t>
            </a:r>
            <a:r>
              <a:rPr lang="pt-BR" dirty="0"/>
              <a:t>a produção agrícola de subsistência e, ao mesmo tempo, fortalecendo as iniciativas anteriores de compras institucionais, apoiando cultivos e criações com retorno a curto e médio prazos</a:t>
            </a:r>
          </a:p>
        </p:txBody>
      </p:sp>
    </p:spTree>
    <p:extLst>
      <p:ext uri="{BB962C8B-B14F-4D97-AF65-F5344CB8AC3E}">
        <p14:creationId xmlns:p14="http://schemas.microsoft.com/office/powerpoint/2010/main" val="285094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</a:t>
            </a:r>
            <a:r>
              <a:rPr lang="pt-BR" dirty="0" err="1" smtClean="0"/>
              <a:t>etnodesenvolvimento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476644" cy="3310128"/>
          </a:xfrm>
        </p:spPr>
        <p:txBody>
          <a:bodyPr/>
          <a:lstStyle/>
          <a:p>
            <a:r>
              <a:rPr lang="pt-BR" b="1" dirty="0" smtClean="0"/>
              <a:t>Elaboração </a:t>
            </a:r>
            <a:r>
              <a:rPr lang="pt-BR" b="1" dirty="0"/>
              <a:t>e distribuição comunitária de EPIs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apoio na produção comunitária de máscaras pelas costureiras indígenas das etnias </a:t>
            </a:r>
            <a:r>
              <a:rPr lang="pt-BR" dirty="0" err="1"/>
              <a:t>Pankará</a:t>
            </a:r>
            <a:r>
              <a:rPr lang="pt-BR" dirty="0"/>
              <a:t> (PE), </a:t>
            </a:r>
            <a:r>
              <a:rPr lang="pt-BR" dirty="0" err="1"/>
              <a:t>Tuxá</a:t>
            </a:r>
            <a:r>
              <a:rPr lang="pt-BR" dirty="0"/>
              <a:t> (BA) e Tabajara (PB) para distribuição e comercialização entre as comunidades indígenas e outras, visando fortalecer a renda das famílias indígenas neste momento de vulnerabilidade e disseminar o seu uso para a prevenção ao novo </a:t>
            </a:r>
            <a:r>
              <a:rPr lang="pt-BR" dirty="0" err="1"/>
              <a:t>coronavírus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755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/>
              <a:t>BARREIRAS DE CONTENÇÃO X SANITÁRIAS</a:t>
            </a:r>
            <a:endParaRPr lang="pt-BR" sz="3200" b="1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 marL="0" lvl="1"/>
            <a:endParaRPr lang="pt-BR" sz="2400" dirty="0" smtClean="0">
              <a:solidFill>
                <a:srgbClr val="00B050"/>
              </a:solidFill>
            </a:endParaRPr>
          </a:p>
          <a:p>
            <a:pPr marL="0" lvl="1"/>
            <a:endParaRPr lang="pt-BR" sz="2400" dirty="0">
              <a:solidFill>
                <a:srgbClr val="00B050"/>
              </a:solidFill>
            </a:endParaRPr>
          </a:p>
          <a:p>
            <a:pPr marL="0" lvl="1"/>
            <a:endParaRPr lang="pt-BR" sz="2400" dirty="0" smtClean="0">
              <a:solidFill>
                <a:srgbClr val="00B050"/>
              </a:solidFill>
            </a:endParaRPr>
          </a:p>
          <a:p>
            <a:pPr marL="0" lvl="1"/>
            <a:endParaRPr lang="pt-BR" sz="2400" dirty="0">
              <a:solidFill>
                <a:srgbClr val="00B050"/>
              </a:solidFill>
            </a:endParaRPr>
          </a:p>
          <a:p>
            <a:pPr marL="0" lvl="1"/>
            <a:endParaRPr lang="pt-BR" sz="2400" dirty="0" smtClean="0">
              <a:solidFill>
                <a:srgbClr val="00B050"/>
              </a:solidFill>
            </a:endParaRPr>
          </a:p>
          <a:p>
            <a:pPr marL="0" lvl="1"/>
            <a:endParaRPr lang="pt-BR" sz="2400" dirty="0">
              <a:solidFill>
                <a:srgbClr val="00B050"/>
              </a:solidFill>
            </a:endParaRPr>
          </a:p>
          <a:p>
            <a:pPr marL="0" lvl="1" algn="ctr"/>
            <a:r>
              <a:rPr lang="pt-BR" dirty="0" smtClean="0">
                <a:solidFill>
                  <a:srgbClr val="00B050"/>
                </a:solidFill>
              </a:rPr>
              <a:t>POSTOS </a:t>
            </a:r>
            <a:r>
              <a:rPr lang="pt-BR" dirty="0">
                <a:solidFill>
                  <a:srgbClr val="00B050"/>
                </a:solidFill>
              </a:rPr>
              <a:t>DE CONTROLE DE </a:t>
            </a:r>
            <a:r>
              <a:rPr lang="pt-BR" dirty="0" smtClean="0">
                <a:solidFill>
                  <a:srgbClr val="00B050"/>
                </a:solidFill>
              </a:rPr>
              <a:t>ACESSO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4" name="Marcador de Posição de Conteúdo 2"/>
          <p:cNvSpPr>
            <a:spLocks noGrp="1"/>
          </p:cNvSpPr>
          <p:nvPr>
            <p:ph sz="half" idx="2"/>
          </p:nvPr>
        </p:nvSpPr>
        <p:spPr>
          <a:xfrm>
            <a:off x="1295400" y="3243263"/>
            <a:ext cx="4718304" cy="1587356"/>
          </a:xfrm>
          <a:noFill/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4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Controlar o ingresso, nas Terras Indígenas, por pessoas não autorizadas. 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Profissionais da Segurança Pública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6282270" y="2658533"/>
            <a:ext cx="4718305" cy="576262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pt-BR" sz="2000" b="1" dirty="0" smtClean="0">
                <a:solidFill>
                  <a:srgbClr val="00B050"/>
                </a:solidFill>
              </a:rPr>
              <a:t>SANITÁRIA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"/>
          </p:nvPr>
        </p:nvSpPr>
        <p:spPr>
          <a:xfrm>
            <a:off x="6282271" y="3234795"/>
            <a:ext cx="4718304" cy="159582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400" dirty="0" smtClean="0"/>
          </a:p>
          <a:p>
            <a:pPr marL="0" indent="0" algn="ctr">
              <a:buNone/>
            </a:pPr>
            <a:r>
              <a:rPr lang="pt-BR" sz="2000" b="1" dirty="0" smtClean="0"/>
              <a:t>Realização de procedimento de triagem e avaliação clínica 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rgbClr val="00B050"/>
                </a:solidFill>
              </a:rPr>
              <a:t>Profissional </a:t>
            </a:r>
            <a:r>
              <a:rPr lang="pt-BR" sz="2000" b="1" dirty="0">
                <a:solidFill>
                  <a:srgbClr val="00B050"/>
                </a:solidFill>
              </a:rPr>
              <a:t>de </a:t>
            </a:r>
            <a:r>
              <a:rPr lang="pt-BR" sz="2000" b="1" dirty="0" smtClean="0">
                <a:solidFill>
                  <a:srgbClr val="00B050"/>
                </a:solidFill>
              </a:rPr>
              <a:t>saúde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1295400" y="4969163"/>
            <a:ext cx="9705175" cy="12313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Não tem o objetivo de cercear a circulação dos indígenas, mas sensibilizar a comunidade </a:t>
            </a:r>
            <a:r>
              <a:rPr lang="pt-BR" sz="2000" dirty="0" smtClean="0"/>
              <a:t>indígena sobre o risco da circulação, principalmente, para as áreas urbanas e da necessidade de evitar tais deslocamentos. 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/>
              <a:t>BARREIRAS DE CONTENÇÃO</a:t>
            </a:r>
            <a:br>
              <a:rPr lang="pt-BR" sz="3200" b="1" dirty="0" smtClean="0"/>
            </a:br>
            <a:endParaRPr lang="pt-BR" sz="3200" b="1" dirty="0"/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41" r="734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Marcador de Posição de Conteúdo 2"/>
          <p:cNvSpPr>
            <a:spLocks noGrp="1"/>
          </p:cNvSpPr>
          <p:nvPr>
            <p:ph type="body" sz="half" idx="2"/>
          </p:nvPr>
        </p:nvSpPr>
        <p:spPr>
          <a:noFill/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260 </a:t>
            </a:r>
            <a:r>
              <a:rPr lang="pt-BR" sz="2400" dirty="0">
                <a:solidFill>
                  <a:schemeClr val="tx1"/>
                </a:solidFill>
              </a:rPr>
              <a:t>B</a:t>
            </a:r>
            <a:r>
              <a:rPr lang="pt-BR" sz="2400" dirty="0" smtClean="0">
                <a:solidFill>
                  <a:schemeClr val="tx1"/>
                </a:solidFill>
              </a:rPr>
              <a:t>arreiras de Contenção instaladas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Orientar e conscientizar as comunidades indígenas;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Desinfecção de veículos e materiais.</a:t>
            </a:r>
            <a:endParaRPr lang="pt-BR" sz="2400" dirty="0">
              <a:solidFill>
                <a:schemeClr val="tx1"/>
              </a:solidFill>
            </a:endParaRPr>
          </a:p>
          <a:p>
            <a:pPr marL="0" lvl="1" indent="0" algn="ctr">
              <a:buNone/>
            </a:pPr>
            <a:endParaRPr lang="pt-BR" sz="2400" b="1" dirty="0" smtClean="0">
              <a:solidFill>
                <a:srgbClr val="00B050"/>
              </a:solidFill>
            </a:endParaRPr>
          </a:p>
          <a:p>
            <a:pPr marL="0" lvl="1" indent="0" algn="ctr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877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0800" y="1498604"/>
            <a:ext cx="3611418" cy="12353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COMUNICAÇÃO</a:t>
            </a:r>
            <a:endParaRPr lang="pt-BR" sz="3600" b="1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1688" y="1147763"/>
            <a:ext cx="4543425" cy="4562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11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ORIENTAÇÕES E NORMATIVOS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algn="just">
              <a:spcAft>
                <a:spcPts val="0"/>
              </a:spcAft>
            </a:pPr>
            <a:r>
              <a:rPr lang="pt-BR" b="1" dirty="0" smtClean="0"/>
              <a:t>Portaria n° 419/2020-PRES, 17/03/2020, alterada pela Portaria n° 435-PRES, 20/03/2020.</a:t>
            </a:r>
          </a:p>
          <a:p>
            <a:pPr marL="0" indent="0" algn="ctr">
              <a:spcAft>
                <a:spcPts val="0"/>
              </a:spcAft>
              <a:buNone/>
            </a:pPr>
            <a:endParaRPr lang="pt-BR" b="1" dirty="0" smtClean="0"/>
          </a:p>
          <a:p>
            <a:pPr marL="0" indent="0" algn="ctr"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00B050"/>
                </a:solidFill>
              </a:rPr>
              <a:t>Suspende as autorizações de ingresso em Terras Indígenas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00B050"/>
                </a:solidFill>
              </a:rPr>
              <a:t> e define as atividades essenciais permitidas</a:t>
            </a:r>
          </a:p>
        </p:txBody>
      </p:sp>
    </p:spTree>
    <p:extLst>
      <p:ext uri="{BB962C8B-B14F-4D97-AF65-F5344CB8AC3E}">
        <p14:creationId xmlns:p14="http://schemas.microsoft.com/office/powerpoint/2010/main" val="16906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MISSÃO INSTITUCIONAL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dirty="0" smtClean="0"/>
          </a:p>
          <a:p>
            <a:pPr marL="0" indent="0" algn="ctr">
              <a:buNone/>
            </a:pPr>
            <a:r>
              <a:rPr lang="pt-BR" sz="4000" dirty="0" smtClean="0"/>
              <a:t>Proteger </a:t>
            </a:r>
            <a:r>
              <a:rPr lang="pt-BR" sz="4000" dirty="0"/>
              <a:t>e promover os  direitos dos povos indígenas no Brasil</a:t>
            </a:r>
          </a:p>
        </p:txBody>
      </p:sp>
    </p:spTree>
    <p:extLst>
      <p:ext uri="{BB962C8B-B14F-4D97-AF65-F5344CB8AC3E}">
        <p14:creationId xmlns:p14="http://schemas.microsoft.com/office/powerpoint/2010/main" val="27721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ORIENTAÇÕES E NORMATIVOS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576" y="2560638"/>
            <a:ext cx="3060347" cy="3309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331" y="2627069"/>
            <a:ext cx="4509148" cy="33382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02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ORIENTAÇÕES E NORMATIVOS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7040" y="2560638"/>
            <a:ext cx="3327419" cy="3309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01" y="2560321"/>
            <a:ext cx="3045164" cy="3310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1762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SEGURANÇA ALIMENTAR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425145" y="2512538"/>
          <a:ext cx="9471452" cy="3699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1461"/>
                <a:gridCol w="2016871"/>
                <a:gridCol w="2223321"/>
                <a:gridCol w="2159799"/>
              </a:tblGrid>
              <a:tr h="4344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RECURSOS ORÇAMENTÁRIOS APLICADOS PELA FUNAI NO ENFRENTAMENTO À COVID-19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448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FONTE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TOTAL DE RECURSOS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RECURSOS UTILIZADOS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 RECURSOS DISPONÍVEIS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434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FUNAI (Próprios)</a:t>
                      </a:r>
                      <a:endParaRPr lang="pt-BR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11.590.000,00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     4.271.112,00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    7.318.888,00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Crédito Extraordinário MP 942</a:t>
                      </a:r>
                      <a:endParaRPr lang="pt-BR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>
                          <a:effectLst/>
                        </a:rPr>
                        <a:t>10.840.000,00</a:t>
                      </a:r>
                      <a:endParaRPr lang="pt-BR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   10.153.394,90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      686.605,10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Crédito Extraordinário MP 965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>
                          <a:effectLst/>
                        </a:rPr>
                        <a:t>7.500.000,00</a:t>
                      </a:r>
                      <a:endParaRPr lang="pt-BR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     4.854.075,01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    2.645.924,99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47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TED MMFDH/FUNAI/CONAB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>
                          <a:effectLst/>
                        </a:rPr>
                        <a:t>5.373.905,00</a:t>
                      </a:r>
                      <a:endParaRPr lang="pt-BR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>
                          <a:effectLst/>
                        </a:rPr>
                        <a:t>              3.951.867,00 </a:t>
                      </a:r>
                      <a:endParaRPr lang="pt-BR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    1.422.038,00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4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35.303.905,00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   23.230.448,91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          12.073.456,09 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4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158179" y="1867911"/>
            <a:ext cx="3740727" cy="1303337"/>
          </a:xfrm>
        </p:spPr>
        <p:txBody>
          <a:bodyPr/>
          <a:lstStyle/>
          <a:p>
            <a:pPr algn="ctr"/>
            <a:r>
              <a:rPr lang="pt-BR" b="1" dirty="0" smtClean="0"/>
              <a:t>FIM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0" y="2560638"/>
            <a:ext cx="4718050" cy="3309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110797" y="1867911"/>
            <a:ext cx="4308475" cy="330993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665067" y="2946400"/>
            <a:ext cx="1163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blipFill>
                  <a:blip r:embed="rId3"/>
                  <a:tile tx="0" ty="0" sx="100000" sy="100000" flip="none" algn="tl"/>
                </a:blipFill>
                <a:latin typeface="Bahnschrift Condensed" panose="020B0502040204020203" pitchFamily="34" charset="0"/>
              </a:rPr>
              <a:t>É</a:t>
            </a:r>
            <a:endParaRPr lang="pt-BR" sz="6000" b="1" dirty="0">
              <a:blipFill>
                <a:blip r:embed="rId3"/>
                <a:tile tx="0" ty="0" sx="100000" sy="100000" flip="none" algn="tl"/>
              </a:blipFill>
              <a:latin typeface="Bahnschrift Condensed" panose="020B0502040204020203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158179" y="4215606"/>
            <a:ext cx="3740727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000" b="1" dirty="0" smtClean="0"/>
              <a:t>JOÃO PINTO ROSA</a:t>
            </a:r>
          </a:p>
          <a:p>
            <a:r>
              <a:rPr lang="pt-BR" sz="2000" b="1" dirty="0" smtClean="0"/>
              <a:t>Diretor de Promoção ao Desenvolvimento Sustentável</a:t>
            </a:r>
          </a:p>
          <a:p>
            <a:r>
              <a:rPr lang="pt-BR" sz="2000" b="1" dirty="0" smtClean="0"/>
              <a:t>Joao.rosa@funai.gov.br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77567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ÁREAS DE ATUAÇÃO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94691" y="2472100"/>
            <a:ext cx="9402618" cy="351059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pt-BR" sz="2600" dirty="0" smtClean="0"/>
              <a:t>Acompanhamento </a:t>
            </a:r>
            <a:r>
              <a:rPr lang="pt-BR" sz="2600" dirty="0"/>
              <a:t>e monitoramento da </a:t>
            </a:r>
            <a:r>
              <a:rPr lang="pt-BR" sz="2600" dirty="0" smtClean="0"/>
              <a:t>Saúde </a:t>
            </a:r>
            <a:r>
              <a:rPr lang="pt-BR" sz="2600" dirty="0"/>
              <a:t>I</a:t>
            </a:r>
            <a:r>
              <a:rPr lang="pt-BR" sz="2600" dirty="0" smtClean="0"/>
              <a:t>ndígena</a:t>
            </a:r>
            <a:r>
              <a:rPr lang="pt-BR" sz="2600" dirty="0"/>
              <a:t>;</a:t>
            </a:r>
          </a:p>
          <a:p>
            <a:pPr lvl="1"/>
            <a:r>
              <a:rPr lang="pt-BR" sz="2600" dirty="0"/>
              <a:t>Segurança Alimentar (distribuição de cestas básicas);</a:t>
            </a:r>
          </a:p>
          <a:p>
            <a:pPr lvl="1"/>
            <a:r>
              <a:rPr lang="pt-BR" sz="2600" dirty="0"/>
              <a:t>Distribuição de materiais e kits de higiene;</a:t>
            </a:r>
          </a:p>
          <a:p>
            <a:pPr lvl="1"/>
            <a:r>
              <a:rPr lang="pt-BR" sz="2600" dirty="0" smtClean="0"/>
              <a:t>Apoio </a:t>
            </a:r>
            <a:r>
              <a:rPr lang="pt-BR" sz="2600" dirty="0"/>
              <a:t>a Barreiras </a:t>
            </a:r>
            <a:r>
              <a:rPr lang="pt-BR" sz="2600" dirty="0" smtClean="0"/>
              <a:t>de Contenção e Sanitárias;</a:t>
            </a:r>
          </a:p>
          <a:p>
            <a:pPr lvl="1" algn="just"/>
            <a:r>
              <a:rPr lang="pt-BR" sz="2600" dirty="0"/>
              <a:t>Apoio na concessão e recebimento de benefícios assistenciais (auxílio emergencial, bolsa família, entre outros), nos requerimentos e recebimento de benefícios previdenciários e na emissão de documentos </a:t>
            </a:r>
            <a:r>
              <a:rPr lang="pt-BR" sz="2600" dirty="0" smtClean="0"/>
              <a:t>civis;</a:t>
            </a:r>
          </a:p>
          <a:p>
            <a:pPr lvl="1" algn="just"/>
            <a:r>
              <a:rPr lang="pt-BR" sz="2600" dirty="0" err="1" smtClean="0"/>
              <a:t>Açoes</a:t>
            </a:r>
            <a:r>
              <a:rPr lang="pt-BR" sz="2600" dirty="0" smtClean="0"/>
              <a:t> de </a:t>
            </a:r>
            <a:r>
              <a:rPr lang="pt-BR" sz="2600" dirty="0" err="1" smtClean="0"/>
              <a:t>etnodesenvolvimento</a:t>
            </a:r>
            <a:endParaRPr lang="pt-BR" sz="2600" dirty="0"/>
          </a:p>
          <a:p>
            <a:pPr lvl="1"/>
            <a:r>
              <a:rPr lang="pt-BR" sz="2600" dirty="0" smtClean="0"/>
              <a:t>Orientações </a:t>
            </a:r>
            <a:r>
              <a:rPr lang="pt-BR" sz="2600" dirty="0"/>
              <a:t>e normativos diversos</a:t>
            </a:r>
            <a:r>
              <a:rPr lang="pt-BR" sz="2600" dirty="0" smtClean="0"/>
              <a:t>.</a:t>
            </a:r>
          </a:p>
          <a:p>
            <a:pPr marL="457200" lvl="1" indent="0">
              <a:buNone/>
            </a:pPr>
            <a:endParaRPr lang="pt-BR" sz="26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7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SAÚDE INDÍGENA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7666" y="2447636"/>
            <a:ext cx="8596668" cy="3556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b="1" dirty="0" smtClean="0"/>
          </a:p>
          <a:p>
            <a:pPr marL="0" indent="0" algn="ctr">
              <a:buNone/>
            </a:pPr>
            <a:r>
              <a:rPr lang="pt-BR" sz="3200" b="1" u="sng" dirty="0" smtClean="0"/>
              <a:t>MONITORAR</a:t>
            </a:r>
            <a:r>
              <a:rPr lang="pt-BR" sz="3200" b="1" dirty="0" smtClean="0"/>
              <a:t> AS AÇÕES E SERVIÇOS DE ATENÇÃO À SAÚDE DOS POVOS INDÍGENAS.</a:t>
            </a:r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04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SAÚDE INDÍGENA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13163" y="2447636"/>
            <a:ext cx="9384145" cy="3556780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Articulação Interinstitucional, através do monitoramento, acompanhamento e apoio às redes de atenção à saúde, buscando dar suporte  para o atendimento diferenciado aos indígenas diante da COVID-19, inclusive quanto aos fluxos de atendimento, conforme a gravidade dos casos;</a:t>
            </a:r>
          </a:p>
          <a:p>
            <a:pPr algn="just"/>
            <a:r>
              <a:rPr lang="pt-BR" sz="1800" dirty="0" smtClean="0"/>
              <a:t>Disseminação de informações e entendimentos relativos à COVID-19, bem como protocolos a serem seguidos, conforme as orientações das autoridades sanitárias, aos servidores da Funai;</a:t>
            </a:r>
          </a:p>
          <a:p>
            <a:pPr algn="just"/>
            <a:r>
              <a:rPr lang="pt-BR" sz="1800" dirty="0" smtClean="0"/>
              <a:t>Promoção de diálogo junto aos indígenas sobre as informações e os cuidados relativos à COVID-19, em parceria com a </a:t>
            </a:r>
            <a:r>
              <a:rPr lang="pt-BR" sz="1800" b="1" dirty="0" smtClean="0"/>
              <a:t>Secretaria de Saúde Indígena-SESAI</a:t>
            </a:r>
            <a:r>
              <a:rPr lang="pt-BR" sz="1800" dirty="0" smtClean="0"/>
              <a:t> e demais órgãos que compõem os comitês de crise relativos à pandemia;</a:t>
            </a:r>
          </a:p>
          <a:p>
            <a:pPr algn="just"/>
            <a:r>
              <a:rPr lang="pt-BR" sz="1800" dirty="0" smtClean="0"/>
              <a:t>Apoio à implementação de Unidades de Controle Sanitário nas Terras Indígenas;</a:t>
            </a:r>
          </a:p>
          <a:p>
            <a:pPr algn="just"/>
            <a:r>
              <a:rPr lang="pt-BR" sz="1800" dirty="0" smtClean="0"/>
              <a:t>Distribuição de material de higiene/limpeza e máscaras de uso não profissional para as comunidades indígenas.</a:t>
            </a:r>
          </a:p>
          <a:p>
            <a:pPr algn="just"/>
            <a:endParaRPr lang="pt-BR" sz="1800" dirty="0" smtClean="0"/>
          </a:p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2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SEGURANÇA ALIMENTAR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4000" b="1" dirty="0" smtClean="0"/>
              <a:t>LEGALIDADE</a:t>
            </a:r>
          </a:p>
          <a:p>
            <a:pPr marL="0" indent="0" algn="ctr">
              <a:buNone/>
            </a:pPr>
            <a:endParaRPr lang="pt-BR" sz="1900" b="1" dirty="0" smtClean="0"/>
          </a:p>
          <a:p>
            <a:pPr marL="0" indent="0" algn="ctr">
              <a:buNone/>
            </a:pPr>
            <a:r>
              <a:rPr lang="pt-BR" sz="4000" dirty="0"/>
              <a:t>A</a:t>
            </a:r>
            <a:r>
              <a:rPr lang="pt-BR" sz="4000" dirty="0" smtClean="0"/>
              <a:t> </a:t>
            </a:r>
            <a:r>
              <a:rPr lang="pt-BR" sz="4000" dirty="0"/>
              <a:t>lei de criação da FUNAI, Lei n° 5371, de 1967, inexiste menção específica sobre a competência para o fornecimento de cestas básicas aos indígenas</a:t>
            </a:r>
            <a:endParaRPr lang="pt-BR" sz="4000" dirty="0" smtClean="0"/>
          </a:p>
          <a:p>
            <a:pPr marL="0" indent="0" algn="ctr">
              <a:buNone/>
            </a:pP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52" y="1264541"/>
            <a:ext cx="856270" cy="9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SEGURANÇA ALIMENTAR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4000" b="1" dirty="0" smtClean="0"/>
              <a:t>ATRIBUIÇÃO</a:t>
            </a:r>
          </a:p>
          <a:p>
            <a:pPr marL="0" indent="0" algn="ctr">
              <a:buNone/>
            </a:pPr>
            <a:r>
              <a:rPr lang="pt-BR" sz="4000" dirty="0" smtClean="0"/>
              <a:t>Operacionalizar, </a:t>
            </a:r>
            <a:r>
              <a:rPr lang="pt-BR" sz="4000" dirty="0"/>
              <a:t>mediante o estabelecimento de parcerias </a:t>
            </a:r>
            <a:r>
              <a:rPr lang="pt-BR" sz="4000" dirty="0" smtClean="0"/>
              <a:t>institucionais, a </a:t>
            </a:r>
            <a:r>
              <a:rPr lang="pt-BR" sz="4000" dirty="0"/>
              <a:t>logística </a:t>
            </a:r>
            <a:r>
              <a:rPr lang="pt-BR" sz="4000" dirty="0" smtClean="0"/>
              <a:t>necessária para a </a:t>
            </a:r>
            <a:r>
              <a:rPr lang="pt-BR" sz="4000" dirty="0"/>
              <a:t>distribuição de </a:t>
            </a:r>
            <a:r>
              <a:rPr lang="pt-BR" sz="4000" dirty="0" smtClean="0"/>
              <a:t>cestas </a:t>
            </a:r>
            <a:r>
              <a:rPr lang="pt-BR" sz="4000" dirty="0"/>
              <a:t>de alimentos, além da própria decisão sobre a sua destinação específica. </a:t>
            </a:r>
          </a:p>
          <a:p>
            <a:pPr marL="0" indent="0" algn="ctr">
              <a:buNone/>
            </a:pP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52" y="1264541"/>
            <a:ext cx="856270" cy="9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900" b="1" dirty="0" smtClean="0"/>
              <a:t>SEGURANÇA ALIMENTAR</a:t>
            </a:r>
            <a:endParaRPr lang="pt-BR" sz="49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3384" y="2560320"/>
            <a:ext cx="4583368" cy="327206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pt-BR" sz="5300" b="1" dirty="0"/>
          </a:p>
          <a:p>
            <a:pPr marL="0" indent="0" algn="ctr">
              <a:buNone/>
            </a:pPr>
            <a:r>
              <a:rPr lang="pt-BR" sz="5300" b="1" dirty="0" smtClean="0"/>
              <a:t>PAPEL</a:t>
            </a:r>
          </a:p>
          <a:p>
            <a:pPr marL="0" indent="0" algn="ctr">
              <a:buNone/>
            </a:pPr>
            <a:endParaRPr lang="pt-BR" sz="3600" b="1" dirty="0" smtClean="0"/>
          </a:p>
          <a:p>
            <a:pPr marL="0" indent="0" algn="ctr">
              <a:buNone/>
            </a:pPr>
            <a:r>
              <a:rPr lang="pt-BR" sz="6700" dirty="0"/>
              <a:t>Proteção das </a:t>
            </a:r>
          </a:p>
          <a:p>
            <a:pPr marL="0" indent="0" algn="ctr">
              <a:buNone/>
            </a:pPr>
            <a:r>
              <a:rPr lang="pt-BR" sz="6700" dirty="0"/>
              <a:t>comunidades indígenas </a:t>
            </a:r>
          </a:p>
          <a:p>
            <a:pPr marL="0" indent="0" algn="ctr">
              <a:buNone/>
            </a:pPr>
            <a:r>
              <a:rPr lang="pt-BR" sz="4000" dirty="0" smtClean="0"/>
              <a:t> </a:t>
            </a:r>
            <a:endParaRPr lang="pt-BR" sz="4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453705" cy="327206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pt-BR" sz="5300" b="1" dirty="0" smtClean="0"/>
          </a:p>
          <a:p>
            <a:pPr marL="0" indent="0" algn="ctr">
              <a:buNone/>
            </a:pPr>
            <a:r>
              <a:rPr lang="pt-BR" sz="5300" b="1" dirty="0" smtClean="0"/>
              <a:t>SITUAÇÃO</a:t>
            </a:r>
          </a:p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 </a:t>
            </a:r>
            <a:r>
              <a:rPr lang="pt-BR" sz="6700" dirty="0"/>
              <a:t>Vulnerabilidade </a:t>
            </a:r>
            <a:r>
              <a:rPr lang="pt-BR" sz="6700" dirty="0" smtClean="0"/>
              <a:t>das comunidades indígenas, em virtude da pandemia de COVID-19  </a:t>
            </a:r>
            <a:endParaRPr lang="pt-BR" sz="6700" dirty="0"/>
          </a:p>
          <a:p>
            <a:pPr marL="0" indent="0" algn="ctr">
              <a:buNone/>
            </a:pPr>
            <a:endParaRPr lang="pt-BR" sz="3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93" y="1256303"/>
            <a:ext cx="856270" cy="9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SEGURANÇA ALIMENTAR</a:t>
            </a:r>
            <a:endParaRPr lang="pt-BR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330415" y="2560320"/>
            <a:ext cx="4718304" cy="2547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 smtClean="0"/>
              <a:t>MEDIDA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ISOLAMENTO SOCIAL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634937" cy="2547139"/>
          </a:xfrm>
        </p:spPr>
        <p:txBody>
          <a:bodyPr/>
          <a:lstStyle/>
          <a:p>
            <a:endParaRPr lang="pt-BR" dirty="0" smtClean="0"/>
          </a:p>
          <a:p>
            <a:pPr marL="0" indent="0" algn="ctr">
              <a:buNone/>
            </a:pPr>
            <a:r>
              <a:rPr lang="pt-BR" b="1" dirty="0" smtClean="0"/>
              <a:t>AÇÃO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GARANTIA DA SEGURANÇA ALIMENTAR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93" y="1248066"/>
            <a:ext cx="856270" cy="9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501</TotalTime>
  <Words>728</Words>
  <Application>Microsoft Office PowerPoint</Application>
  <PresentationFormat>Widescreen</PresentationFormat>
  <Paragraphs>127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Bahnschrift Condensed</vt:lpstr>
      <vt:lpstr>Garamond</vt:lpstr>
      <vt:lpstr>Orgânico</vt:lpstr>
      <vt:lpstr>FUNAI</vt:lpstr>
      <vt:lpstr> MISSÃO INSTITUCIONAL</vt:lpstr>
      <vt:lpstr>ÁREAS DE ATUAÇÃO</vt:lpstr>
      <vt:lpstr>SAÚDE INDÍGENA</vt:lpstr>
      <vt:lpstr>SAÚDE INDÍGENA</vt:lpstr>
      <vt:lpstr> SEGURANÇA ALIMENTAR</vt:lpstr>
      <vt:lpstr> SEGURANÇA ALIMENTAR</vt:lpstr>
      <vt:lpstr> SEGURANÇA ALIMENTAR</vt:lpstr>
      <vt:lpstr>SEGURANÇA ALIMENTAR</vt:lpstr>
      <vt:lpstr>SEGURANÇA ALIMENTAR</vt:lpstr>
      <vt:lpstr>SEGURANÇA ALIMENTAR</vt:lpstr>
      <vt:lpstr>SEGURANÇA ALIMENTAR</vt:lpstr>
      <vt:lpstr>Estratégias de etnodesenvolvimento</vt:lpstr>
      <vt:lpstr>Estratégias de etnodesenvolvimento</vt:lpstr>
      <vt:lpstr>Estratégias de etnodesenvolvimento</vt:lpstr>
      <vt:lpstr>BARREIRAS DE CONTENÇÃO X SANITÁRIAS</vt:lpstr>
      <vt:lpstr>BARREIRAS DE CONTENÇÃO </vt:lpstr>
      <vt:lpstr> COMUNICAÇÃO</vt:lpstr>
      <vt:lpstr>ORIENTAÇÕES E NORMATIVOS</vt:lpstr>
      <vt:lpstr>ORIENTAÇÕES E NORMATIVOS</vt:lpstr>
      <vt:lpstr>ORIENTAÇÕES E NORMATIVOS</vt:lpstr>
      <vt:lpstr>SEGURANÇA ALIMENTAR</vt:lpstr>
      <vt:lpstr>FIM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FUNAI</dc:title>
  <dc:creator>Iracema Goncalves de Alencar</dc:creator>
  <cp:lastModifiedBy>João Pinto Rosa</cp:lastModifiedBy>
  <cp:revision>42</cp:revision>
  <dcterms:created xsi:type="dcterms:W3CDTF">2020-07-22T00:41:29Z</dcterms:created>
  <dcterms:modified xsi:type="dcterms:W3CDTF">2020-08-06T12:50:50Z</dcterms:modified>
</cp:coreProperties>
</file>