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761163" cy="9942513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0994F0-E453-46D8-89D7-40526DE8FA9E}">
  <a:tblStyle styleId="{810994F0-E453-46D8-89D7-40526DE8FA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8763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3519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757885f30e_1_462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4" name="Google Shape;304;g757885f30e_1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474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3" name="Google Shape;3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036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1597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57885f30e_7_64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7" name="Google Shape;327;g757885f30e_7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7776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57885f30e_6_5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5" name="Google Shape;335;g757885f30e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138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952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57885f30e_1_442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3" name="Google Shape;363;g757885f30e_1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4125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790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756add350c_0_0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g756add35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9416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7" name="Google Shape;3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648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2" name="Google Shape;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83195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756e398c0e_1_0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756e398c0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01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56e398c0e_1_165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g756e398c0e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9337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757885f30e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757885f30e_1_101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561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8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9" name="Google Shape;4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2416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757885f30e_1_1070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7" name="Google Shape;447;g757885f30e_1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6600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56add350c_0_18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5" name="Google Shape;455;g756add350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4728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56add350c_0_29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5" name="Google Shape;475;g756add350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3104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756add350c_0_36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8" name="Google Shape;498;g756add350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53944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756add350c_0_42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7" name="Google Shape;517;g756add350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99697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9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2" name="Google Shape;53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232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57885f30e_7_28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8" name="Google Shape;248;g757885f30e_7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1656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1" name="Google Shape;5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881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57885f30e_1_1054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7" name="Google Shape;257;g757885f30e_1_10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587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57885f30e_1_1062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g757885f30e_1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500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57885f30e_6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57885f30e_6_21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80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57885f30e_1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800" cy="372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57885f30e_1_604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9000" cy="44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652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9" name="Google Shape;2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177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:notes"/>
          <p:cNvSpPr txBox="1">
            <a:spLocks noGrp="1"/>
          </p:cNvSpPr>
          <p:nvPr>
            <p:ph type="body" idx="1"/>
          </p:nvPr>
        </p:nvSpPr>
        <p:spPr>
          <a:xfrm>
            <a:off x="676100" y="4722675"/>
            <a:ext cx="5408900" cy="447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27075" y="745675"/>
            <a:ext cx="4507650" cy="3728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703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res.org.b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 l="27905" t="21412" r="28212" b="23244"/>
          <a:stretch/>
        </p:blipFill>
        <p:spPr>
          <a:xfrm rot="10800000" flipH="1">
            <a:off x="-2131825" y="-789750"/>
            <a:ext cx="5030325" cy="347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>
            <a:spLocks noGrp="1"/>
          </p:cNvSpPr>
          <p:nvPr>
            <p:ph type="ctrTitle"/>
          </p:nvPr>
        </p:nvSpPr>
        <p:spPr>
          <a:xfrm>
            <a:off x="396300" y="2242173"/>
            <a:ext cx="8351400" cy="27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Inserção dos Jovens no </a:t>
            </a:r>
            <a:br>
              <a:rPr lang="en-US" sz="4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8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Mercado de Trabalho</a:t>
            </a:r>
            <a:endParaRPr sz="48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b="1" i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0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Seme Arone Junior </a:t>
            </a:r>
            <a:r>
              <a:rPr lang="en-US" sz="24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i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Diretor Presidente</a:t>
            </a:r>
            <a:endParaRPr sz="2400" i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722203"/>
            <a:ext cx="9144000" cy="11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858025" y="5884448"/>
            <a:ext cx="7489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Senado Federal, Comissão de Assistência Social - PL 5228/2019 </a:t>
            </a:r>
            <a:endParaRPr sz="1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 de novembro de 2019</a:t>
            </a:r>
            <a:b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37"/>
          <p:cNvPicPr preferRelativeResize="0"/>
          <p:nvPr/>
        </p:nvPicPr>
        <p:blipFill rotWithShape="1">
          <a:blip r:embed="rId3">
            <a:alphaModFix/>
          </a:blip>
          <a:srcRect l="27905" t="21412" r="28212" b="23244"/>
          <a:stretch/>
        </p:blipFill>
        <p:spPr>
          <a:xfrm flipH="1">
            <a:off x="5278825" y="3429000"/>
            <a:ext cx="5030325" cy="34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77825" y="534100"/>
            <a:ext cx="4788350" cy="12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>
            <a:spLocks noGrp="1"/>
          </p:cNvSpPr>
          <p:nvPr>
            <p:ph type="ctrTitle"/>
          </p:nvPr>
        </p:nvSpPr>
        <p:spPr>
          <a:xfrm>
            <a:off x="828450" y="498575"/>
            <a:ext cx="48216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Brasil X outros países 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 txBox="1">
            <a:spLocks noGrp="1"/>
          </p:cNvSpPr>
          <p:nvPr>
            <p:ph type="subTitle" idx="1"/>
          </p:nvPr>
        </p:nvSpPr>
        <p:spPr>
          <a:xfrm>
            <a:off x="971125" y="1540861"/>
            <a:ext cx="7404900" cy="3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graphicFrame>
        <p:nvGraphicFramePr>
          <p:cNvPr id="308" name="Google Shape;308;p46"/>
          <p:cNvGraphicFramePr/>
          <p:nvPr/>
        </p:nvGraphicFramePr>
        <p:xfrm>
          <a:off x="828466" y="1252457"/>
          <a:ext cx="7487075" cy="4960000"/>
        </p:xfrm>
        <a:graphic>
          <a:graphicData uri="http://schemas.openxmlformats.org/drawingml/2006/table">
            <a:tbl>
              <a:tblPr firstRow="1" bandRow="1">
                <a:noFill/>
                <a:tableStyleId>{810994F0-E453-46D8-89D7-40526DE8FA9E}</a:tableStyleId>
              </a:tblPr>
              <a:tblGrid>
                <a:gridCol w="3492700"/>
                <a:gridCol w="1599650"/>
                <a:gridCol w="2394725"/>
              </a:tblGrid>
              <a:tr h="986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País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Desemprego de adultos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Desemprego de jovens 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(16 a 24 anos)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Alemanha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,1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5,9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Coréia do Sul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3,5%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7,3%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Estados Unidos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3,6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7,9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Reino Unido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3,8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11,3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 Salvador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6,4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14,4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Zona do Euro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7,5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14,5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Índia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8,5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23,7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Brasil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1,8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Turquia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27,1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397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África do Sul</a:t>
                      </a:r>
                      <a:endParaRPr sz="18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29,1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58,2</a:t>
                      </a: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309" name="Google Shape;309;p46"/>
          <p:cNvSpPr txBox="1"/>
          <p:nvPr/>
        </p:nvSpPr>
        <p:spPr>
          <a:xfrm>
            <a:off x="2425625" y="6376525"/>
            <a:ext cx="588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PNAD/IBGE (201</a:t>
            </a:r>
            <a:r>
              <a:rPr lang="en-US" sz="1800" i="1">
                <a:solidFill>
                  <a:schemeClr val="dk1"/>
                </a:solidFill>
              </a:rPr>
              <a:t>9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Trading Economics (201</a:t>
            </a:r>
            <a:r>
              <a:rPr lang="en-US" sz="1800" i="1">
                <a:solidFill>
                  <a:schemeClr val="dk1"/>
                </a:solidFill>
              </a:rPr>
              <a:t>9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775" y="79575"/>
            <a:ext cx="2146300" cy="57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/>
        </p:nvSpPr>
        <p:spPr>
          <a:xfrm>
            <a:off x="5114200" y="6282275"/>
            <a:ext cx="334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PNAD/IBGE (201</a:t>
            </a:r>
            <a:r>
              <a:rPr lang="en-US" sz="1800" i="1">
                <a:solidFill>
                  <a:schemeClr val="dk1"/>
                </a:solidFill>
              </a:rPr>
              <a:t>9</a:t>
            </a: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4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4036"/>
            <a:ext cx="8572500" cy="530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775" y="79575"/>
            <a:ext cx="2146300" cy="57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8"/>
          <p:cNvPicPr preferRelativeResize="0"/>
          <p:nvPr/>
        </p:nvPicPr>
        <p:blipFill rotWithShape="1">
          <a:blip r:embed="rId3">
            <a:alphaModFix/>
          </a:blip>
          <a:srcRect l="8485" r="15957"/>
          <a:stretch/>
        </p:blipFill>
        <p:spPr>
          <a:xfrm>
            <a:off x="0" y="-64900"/>
            <a:ext cx="9143999" cy="69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8"/>
          <p:cNvSpPr txBox="1">
            <a:spLocks noGrp="1"/>
          </p:cNvSpPr>
          <p:nvPr>
            <p:ph type="subTitle" idx="1"/>
          </p:nvPr>
        </p:nvSpPr>
        <p:spPr>
          <a:xfrm>
            <a:off x="665150" y="1637525"/>
            <a:ext cx="4170000" cy="2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60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Existe solução?</a:t>
            </a:r>
            <a:endParaRPr sz="6000">
              <a:solidFill>
                <a:srgbClr val="666666"/>
              </a:solidFill>
            </a:endParaRPr>
          </a:p>
        </p:txBody>
      </p:sp>
      <p:pic>
        <p:nvPicPr>
          <p:cNvPr id="324" name="Google Shape;32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151" y="5783000"/>
            <a:ext cx="2995575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9"/>
          <p:cNvPicPr preferRelativeResize="0"/>
          <p:nvPr/>
        </p:nvPicPr>
        <p:blipFill rotWithShape="1">
          <a:blip r:embed="rId3">
            <a:alphaModFix/>
          </a:blip>
          <a:srcRect l="19355" r="924" b="9181"/>
          <a:stretch/>
        </p:blipFill>
        <p:spPr>
          <a:xfrm flipH="1">
            <a:off x="-2" y="-86525"/>
            <a:ext cx="9144002" cy="694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>
            <a:spLocks noGrp="1"/>
          </p:cNvSpPr>
          <p:nvPr>
            <p:ph type="subTitle" idx="1"/>
          </p:nvPr>
        </p:nvSpPr>
        <p:spPr>
          <a:xfrm>
            <a:off x="497575" y="1195825"/>
            <a:ext cx="5581500" cy="4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Longo prazo: 	</a:t>
            </a:r>
            <a:endParaRPr sz="3600"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Melhorar educação básica;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Mais jovens finalizando ensino médio (Português, Matemática);</a:t>
            </a:r>
            <a:endParaRPr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Arial"/>
              <a:buChar char="●"/>
            </a:pPr>
            <a:r>
              <a:rPr lang="en-US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Mais jovens no ensino superior.</a:t>
            </a:r>
            <a:endParaRPr b="1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9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76" y="5783000"/>
            <a:ext cx="2995575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2725" y="-88724"/>
            <a:ext cx="10429324" cy="694672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0"/>
          <p:cNvSpPr txBox="1">
            <a:spLocks noGrp="1"/>
          </p:cNvSpPr>
          <p:nvPr>
            <p:ph type="subTitle" idx="1"/>
          </p:nvPr>
        </p:nvSpPr>
        <p:spPr>
          <a:xfrm>
            <a:off x="391289" y="1444568"/>
            <a:ext cx="7404900" cy="4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E no curto prazo?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0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76" y="277125"/>
            <a:ext cx="2995575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>
            <a:spLocks noGrp="1"/>
          </p:cNvSpPr>
          <p:nvPr>
            <p:ph type="subTitle" idx="1"/>
          </p:nvPr>
        </p:nvSpPr>
        <p:spPr>
          <a:xfrm>
            <a:off x="768425" y="846120"/>
            <a:ext cx="74049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Brasil tem 2 Leis de inserção de jovens: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46" name="Google Shape;346;p51"/>
          <p:cNvSpPr/>
          <p:nvPr/>
        </p:nvSpPr>
        <p:spPr>
          <a:xfrm>
            <a:off x="1375884" y="4605020"/>
            <a:ext cx="2637314" cy="170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1"/>
          <p:cNvSpPr txBox="1"/>
          <p:nvPr/>
        </p:nvSpPr>
        <p:spPr>
          <a:xfrm>
            <a:off x="1782482" y="6127234"/>
            <a:ext cx="19055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p51"/>
          <p:cNvGrpSpPr/>
          <p:nvPr/>
        </p:nvGrpSpPr>
        <p:grpSpPr>
          <a:xfrm>
            <a:off x="939275" y="2048975"/>
            <a:ext cx="3766826" cy="4026687"/>
            <a:chOff x="1118225" y="283736"/>
            <a:chExt cx="2090706" cy="4134600"/>
          </a:xfrm>
        </p:grpSpPr>
        <p:sp>
          <p:nvSpPr>
            <p:cNvPr id="349" name="Google Shape;349;p51"/>
            <p:cNvSpPr/>
            <p:nvPr/>
          </p:nvSpPr>
          <p:spPr>
            <a:xfrm>
              <a:off x="1118225" y="283736"/>
              <a:ext cx="2090700" cy="41346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1"/>
            <p:cNvSpPr/>
            <p:nvPr/>
          </p:nvSpPr>
          <p:spPr>
            <a:xfrm>
              <a:off x="1118231" y="341749"/>
              <a:ext cx="2090700" cy="15849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rgbClr val="1D7E74"/>
                  </a:solidFill>
                  <a:latin typeface="+mj-lt"/>
                  <a:ea typeface="Roboto"/>
                  <a:cs typeface="Roboto"/>
                  <a:sym typeface="Roboto"/>
                </a:rPr>
                <a:t>Lei de </a:t>
              </a:r>
              <a:r>
                <a:rPr lang="en-US" sz="3200" b="1" dirty="0" err="1">
                  <a:solidFill>
                    <a:srgbClr val="1D7E74"/>
                  </a:solidFill>
                  <a:latin typeface="+mj-lt"/>
                  <a:ea typeface="Roboto"/>
                  <a:cs typeface="Roboto"/>
                  <a:sym typeface="Roboto"/>
                </a:rPr>
                <a:t>Aprendizagem</a:t>
              </a:r>
              <a:endParaRPr sz="3200" dirty="0">
                <a:solidFill>
                  <a:srgbClr val="1D7E74"/>
                </a:solidFill>
                <a:latin typeface="+mj-lt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52" name="Google Shape;352;p51"/>
            <p:cNvSpPr/>
            <p:nvPr/>
          </p:nvSpPr>
          <p:spPr>
            <a:xfrm rot="5400000">
              <a:off x="1946806" y="1935174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51"/>
            <p:cNvSpPr/>
            <p:nvPr/>
          </p:nvSpPr>
          <p:spPr>
            <a:xfrm>
              <a:off x="1118302" y="2278372"/>
              <a:ext cx="2030400" cy="197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-US" sz="1800">
                  <a:solidFill>
                    <a:srgbClr val="FFFFFF"/>
                  </a:solidFill>
                </a:rPr>
                <a:t>Foco em jovens em vulnerabilidade social</a:t>
              </a:r>
              <a:endParaRPr sz="1800">
                <a:solidFill>
                  <a:srgbClr val="FFFFFF"/>
                </a:solidFill>
              </a:endParaRPr>
            </a:p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-US" sz="1800">
                  <a:solidFill>
                    <a:srgbClr val="FFFFFF"/>
                  </a:solidFill>
                </a:rPr>
                <a:t>Atende também formados no médio e estudantes do superior</a:t>
              </a:r>
              <a:endParaRPr sz="1800">
                <a:solidFill>
                  <a:srgbClr val="FFFFFF"/>
                </a:solidFill>
              </a:endParaRPr>
            </a:p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-US" sz="1800">
                  <a:solidFill>
                    <a:srgbClr val="FFFFFF"/>
                  </a:solidFill>
                </a:rPr>
                <a:t>14 a 24 anos </a:t>
              </a:r>
              <a:endParaRPr sz="1800">
                <a:solidFill>
                  <a:srgbClr val="FFFF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54" name="Google Shape;354;p51"/>
          <p:cNvGrpSpPr/>
          <p:nvPr/>
        </p:nvGrpSpPr>
        <p:grpSpPr>
          <a:xfrm>
            <a:off x="4968625" y="2038348"/>
            <a:ext cx="3615663" cy="4026590"/>
            <a:chOff x="1118220" y="283713"/>
            <a:chExt cx="2090825" cy="4223400"/>
          </a:xfrm>
        </p:grpSpPr>
        <p:sp>
          <p:nvSpPr>
            <p:cNvPr id="355" name="Google Shape;355;p51"/>
            <p:cNvSpPr/>
            <p:nvPr/>
          </p:nvSpPr>
          <p:spPr>
            <a:xfrm>
              <a:off x="1126145" y="283713"/>
              <a:ext cx="2082900" cy="4223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1"/>
            <p:cNvSpPr/>
            <p:nvPr/>
          </p:nvSpPr>
          <p:spPr>
            <a:xfrm>
              <a:off x="1118220" y="341744"/>
              <a:ext cx="2090700" cy="16164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1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Lei de Estágio</a:t>
              </a:r>
              <a:endParaRPr sz="4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358" name="Google Shape;358;p51"/>
            <p:cNvSpPr/>
            <p:nvPr/>
          </p:nvSpPr>
          <p:spPr>
            <a:xfrm rot="5400000">
              <a:off x="1946796" y="1933704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1"/>
            <p:cNvSpPr/>
            <p:nvPr/>
          </p:nvSpPr>
          <p:spPr>
            <a:xfrm>
              <a:off x="1126148" y="2447086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-US" sz="1800">
                  <a:solidFill>
                    <a:srgbClr val="FFFFFF"/>
                  </a:solidFill>
                </a:rPr>
                <a:t>Foco em estudantes do ensino superior</a:t>
              </a:r>
              <a:endParaRPr sz="1800">
                <a:solidFill>
                  <a:srgbClr val="FFFFFF"/>
                </a:solidFill>
              </a:endParaRPr>
            </a:p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-US" sz="1800">
                  <a:solidFill>
                    <a:srgbClr val="FFFFFF"/>
                  </a:solidFill>
                </a:rPr>
                <a:t>Atende também estudantes do médio e técnico</a:t>
              </a:r>
              <a:endParaRPr sz="1800">
                <a:solidFill>
                  <a:srgbClr val="FFFFFF"/>
                </a:solidFill>
              </a:endParaRPr>
            </a:p>
            <a:p>
              <a:pPr marL="45720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Char char="●"/>
              </a:pPr>
              <a:r>
                <a:rPr lang="en-US" sz="1800">
                  <a:solidFill>
                    <a:srgbClr val="FFFFFF"/>
                  </a:solidFill>
                </a:rPr>
                <a:t>A partir de 16 anos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pic>
        <p:nvPicPr>
          <p:cNvPr id="360" name="Google Shape;36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775" y="79575"/>
            <a:ext cx="2146300" cy="57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52"/>
          <p:cNvPicPr preferRelativeResize="0"/>
          <p:nvPr/>
        </p:nvPicPr>
        <p:blipFill rotWithShape="1">
          <a:blip r:embed="rId3">
            <a:alphaModFix/>
          </a:blip>
          <a:srcRect l="12448" t="1531" r="1404" b="1550"/>
          <a:stretch/>
        </p:blipFill>
        <p:spPr>
          <a:xfrm>
            <a:off x="0" y="0"/>
            <a:ext cx="914400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2"/>
          <p:cNvSpPr txBox="1">
            <a:spLocks noGrp="1"/>
          </p:cNvSpPr>
          <p:nvPr>
            <p:ph type="subTitle" idx="1"/>
          </p:nvPr>
        </p:nvSpPr>
        <p:spPr>
          <a:xfrm>
            <a:off x="673125" y="1947775"/>
            <a:ext cx="4042800" cy="18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Quais os benefícios dessas leis? 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67" name="Google Shape;367;p52"/>
          <p:cNvSpPr/>
          <p:nvPr/>
        </p:nvSpPr>
        <p:spPr>
          <a:xfrm>
            <a:off x="1375884" y="4605020"/>
            <a:ext cx="26373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52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800" y="5830450"/>
            <a:ext cx="2466275" cy="66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0541" y="-237068"/>
            <a:ext cx="10649257" cy="709506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3"/>
          <p:cNvSpPr txBox="1">
            <a:spLocks noGrp="1"/>
          </p:cNvSpPr>
          <p:nvPr>
            <p:ph type="subTitle" idx="1"/>
          </p:nvPr>
        </p:nvSpPr>
        <p:spPr>
          <a:xfrm>
            <a:off x="186267" y="661636"/>
            <a:ext cx="8297333" cy="546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Benefícios do estágio:</a:t>
            </a:r>
            <a:endParaRPr sz="36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Experiência prática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Carga horária de até 6h diárias 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Bolsa auxílio, Auxílio transporte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Recesso remunerado, Seguro obrigatório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Tempo máximo de 2 anos na empresa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-"/>
            </a:pPr>
            <a:r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Mantém estudante na sala de aula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3"/>
          <p:cNvSpPr txBox="1"/>
          <p:nvPr/>
        </p:nvSpPr>
        <p:spPr>
          <a:xfrm>
            <a:off x="6727016" y="6297933"/>
            <a:ext cx="19055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Lei 11.788/2008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369" y="77425"/>
            <a:ext cx="216312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30541" y="-237068"/>
            <a:ext cx="10649256" cy="7095067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4"/>
          <p:cNvSpPr txBox="1">
            <a:spLocks noGrp="1"/>
          </p:cNvSpPr>
          <p:nvPr>
            <p:ph type="subTitle" idx="1"/>
          </p:nvPr>
        </p:nvSpPr>
        <p:spPr>
          <a:xfrm>
            <a:off x="186267" y="661636"/>
            <a:ext cx="8297400" cy="54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600" b="1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Benefícios da aprendizagem</a:t>
            </a: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-"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CLT - contrato por tempo determinado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-"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FGTS 2%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-"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Curso de capacitação associado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-"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Salário mínimo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-"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Carga horária de até 6h diárias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-"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Tempo máximo de 2 anos na empresa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369" y="77425"/>
            <a:ext cx="216312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55"/>
          <p:cNvSpPr txBox="1">
            <a:spLocks noGrp="1"/>
          </p:cNvSpPr>
          <p:nvPr>
            <p:ph type="ctrTitle"/>
          </p:nvPr>
        </p:nvSpPr>
        <p:spPr>
          <a:xfrm>
            <a:off x="4233333" y="2744436"/>
            <a:ext cx="4257065" cy="58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Quantos jovens são inseridos por meio do estágio  e aprendizagem no Brasil ?</a:t>
            </a:r>
            <a:endParaRPr/>
          </a:p>
        </p:txBody>
      </p:sp>
      <p:pic>
        <p:nvPicPr>
          <p:cNvPr id="391" name="Google Shape;39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369" y="77425"/>
            <a:ext cx="216312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ctrTitle"/>
          </p:nvPr>
        </p:nvSpPr>
        <p:spPr>
          <a:xfrm>
            <a:off x="2623650" y="6268200"/>
            <a:ext cx="35670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3000" b="1">
                <a:latin typeface="Arial"/>
                <a:ea typeface="Arial"/>
                <a:cs typeface="Arial"/>
                <a:sym typeface="Arial"/>
              </a:rPr>
              <a:t>www.abres.org.br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76" y="183949"/>
            <a:ext cx="8205926" cy="62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6"/>
          <p:cNvSpPr txBox="1"/>
          <p:nvPr/>
        </p:nvSpPr>
        <p:spPr>
          <a:xfrm>
            <a:off x="5080209" y="6023108"/>
            <a:ext cx="406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Inep/MEC (201</a:t>
            </a:r>
            <a:r>
              <a:rPr lang="en-US">
                <a:solidFill>
                  <a:schemeClr val="dk1"/>
                </a:solidFill>
              </a:rPr>
              <a:t>7)</a:t>
            </a:r>
            <a:endParaRPr/>
          </a:p>
        </p:txBody>
      </p:sp>
      <p:pic>
        <p:nvPicPr>
          <p:cNvPr id="398" name="Google Shape;398;p56" title="Points scored"/>
          <p:cNvPicPr preferRelativeResize="0"/>
          <p:nvPr/>
        </p:nvPicPr>
        <p:blipFill>
          <a:blip r:embed="rId4">
            <a:alphaModFix amt="97000"/>
          </a:blip>
          <a:stretch>
            <a:fillRect/>
          </a:stretch>
        </p:blipFill>
        <p:spPr>
          <a:xfrm>
            <a:off x="808275" y="1069848"/>
            <a:ext cx="7630710" cy="47183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99" name="Google Shape;399;p56"/>
          <p:cNvSpPr txBox="1">
            <a:spLocks noGrp="1"/>
          </p:cNvSpPr>
          <p:nvPr>
            <p:ph type="ctrTitle"/>
          </p:nvPr>
        </p:nvSpPr>
        <p:spPr>
          <a:xfrm>
            <a:off x="379850" y="245135"/>
            <a:ext cx="7610400" cy="5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1"/>
              <a:t>Fatos e Números da Inserção de Jovens</a:t>
            </a:r>
            <a:endParaRPr sz="2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7"/>
          <p:cNvSpPr txBox="1"/>
          <p:nvPr/>
        </p:nvSpPr>
        <p:spPr>
          <a:xfrm>
            <a:off x="6631680" y="6342000"/>
            <a:ext cx="2023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Abres (2018)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57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14036"/>
            <a:ext cx="8572500" cy="530066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07" name="Google Shape;407;p57"/>
          <p:cNvSpPr txBox="1"/>
          <p:nvPr/>
        </p:nvSpPr>
        <p:spPr>
          <a:xfrm>
            <a:off x="2685525" y="3338750"/>
            <a:ext cx="952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2,7%</a:t>
            </a:r>
            <a:endParaRPr sz="1800"/>
          </a:p>
        </p:txBody>
      </p:sp>
      <p:sp>
        <p:nvSpPr>
          <p:cNvPr id="408" name="Google Shape;408;p57"/>
          <p:cNvSpPr txBox="1"/>
          <p:nvPr/>
        </p:nvSpPr>
        <p:spPr>
          <a:xfrm>
            <a:off x="6109050" y="1458375"/>
            <a:ext cx="9522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8,9%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8"/>
          <p:cNvSpPr txBox="1">
            <a:spLocks noGrp="1"/>
          </p:cNvSpPr>
          <p:nvPr>
            <p:ph type="ctrTitle"/>
          </p:nvPr>
        </p:nvSpPr>
        <p:spPr>
          <a:xfrm>
            <a:off x="-429000" y="77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Jovens Aprendizes no Brasil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Google Shape;41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8"/>
          <p:cNvSpPr/>
          <p:nvPr/>
        </p:nvSpPr>
        <p:spPr>
          <a:xfrm rot="828351" flipH="1">
            <a:off x="6399219" y="4036464"/>
            <a:ext cx="2117062" cy="10403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8"/>
          <p:cNvSpPr/>
          <p:nvPr/>
        </p:nvSpPr>
        <p:spPr>
          <a:xfrm rot="-828351">
            <a:off x="4407497" y="4036464"/>
            <a:ext cx="2117062" cy="104031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58"/>
          <p:cNvGrpSpPr/>
          <p:nvPr/>
        </p:nvGrpSpPr>
        <p:grpSpPr>
          <a:xfrm>
            <a:off x="5089240" y="1770942"/>
            <a:ext cx="2663249" cy="2268094"/>
            <a:chOff x="4409300" y="1219942"/>
            <a:chExt cx="1712700" cy="1246754"/>
          </a:xfrm>
        </p:grpSpPr>
        <p:sp>
          <p:nvSpPr>
            <p:cNvPr id="418" name="Google Shape;418;p58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85858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8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b="1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b="1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58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8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8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/>
                <a:t>Com percentual de 15% da cota, o número de aprendizes seria de</a:t>
              </a:r>
              <a:br>
                <a:rPr lang="en-US"/>
              </a:br>
              <a:r>
                <a:rPr lang="en-US" sz="1800" b="1"/>
                <a:t> 3 milhões</a:t>
              </a:r>
              <a:r>
                <a:rPr lang="en-US" sz="1800" b="1">
                  <a:solidFill>
                    <a:srgbClr val="5E5E5E"/>
                  </a:solidFill>
                </a:rPr>
                <a:t>.</a:t>
              </a:r>
              <a:endParaRPr sz="1800" b="1">
                <a:solidFill>
                  <a:srgbClr val="5E5E5E"/>
                </a:solidFill>
              </a:endParaRPr>
            </a:p>
          </p:txBody>
        </p:sp>
      </p:grpSp>
      <p:sp>
        <p:nvSpPr>
          <p:cNvPr id="423" name="Google Shape;423;p58"/>
          <p:cNvSpPr/>
          <p:nvPr/>
        </p:nvSpPr>
        <p:spPr>
          <a:xfrm rot="828351" flipH="1">
            <a:off x="2398660" y="4036464"/>
            <a:ext cx="2117062" cy="104031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58"/>
          <p:cNvGrpSpPr/>
          <p:nvPr/>
        </p:nvGrpSpPr>
        <p:grpSpPr>
          <a:xfrm>
            <a:off x="3135515" y="4138032"/>
            <a:ext cx="2663248" cy="2238917"/>
            <a:chOff x="3021975" y="2541798"/>
            <a:chExt cx="1712700" cy="1230715"/>
          </a:xfrm>
        </p:grpSpPr>
        <p:sp>
          <p:nvSpPr>
            <p:cNvPr id="425" name="Google Shape;425;p58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58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8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8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Brasil poderia ter </a:t>
              </a: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960 mil </a:t>
              </a: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aprendizes em atividade</a:t>
              </a:r>
              <a:b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(se a cota fosse cumprida)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9" name="Google Shape;429;p58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58"/>
          <p:cNvSpPr/>
          <p:nvPr/>
        </p:nvSpPr>
        <p:spPr>
          <a:xfrm rot="-828351">
            <a:off x="417744" y="4036464"/>
            <a:ext cx="2117062" cy="104031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58"/>
          <p:cNvGrpSpPr/>
          <p:nvPr/>
        </p:nvGrpSpPr>
        <p:grpSpPr>
          <a:xfrm>
            <a:off x="1134518" y="1770942"/>
            <a:ext cx="2663249" cy="2268094"/>
            <a:chOff x="1637475" y="1219942"/>
            <a:chExt cx="1712700" cy="1246754"/>
          </a:xfrm>
        </p:grpSpPr>
        <p:sp>
          <p:nvSpPr>
            <p:cNvPr id="432" name="Google Shape;432;p58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name="adj" fmla="val 4485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8"/>
            <p:cNvSpPr txBox="1"/>
            <p:nvPr/>
          </p:nvSpPr>
          <p:spPr>
            <a:xfrm>
              <a:off x="2144552" y="1985303"/>
              <a:ext cx="9021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b="1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2005- 2018</a:t>
              </a:r>
              <a:endParaRPr b="1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58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name="adj" fmla="val 50000"/>
              </a:avLst>
            </a:prstGeom>
            <a:solidFill>
              <a:srgbClr val="701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8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solidFill>
                    <a:srgbClr val="FFFFFF"/>
                  </a:solidFill>
                </a:rPr>
                <a:t>De 2005 a 2018: </a:t>
              </a:r>
              <a:endParaRPr>
                <a:solidFill>
                  <a:srgbClr val="FFFFFF"/>
                </a:solidFill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</a:rPr>
                <a:t>3,3 milhões</a:t>
              </a:r>
              <a:r>
                <a:rPr lang="en-US">
                  <a:solidFill>
                    <a:srgbClr val="FFFFFF"/>
                  </a:solidFill>
                </a:rPr>
                <a:t/>
              </a:r>
              <a:br>
                <a:rPr lang="en-US">
                  <a:solidFill>
                    <a:srgbClr val="FFFFFF"/>
                  </a:solidFill>
                </a:rPr>
              </a:br>
              <a:r>
                <a:rPr lang="en-US">
                  <a:solidFill>
                    <a:srgbClr val="FFFFFF"/>
                  </a:solidFill>
                </a:rPr>
                <a:t>de aprendizes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6" name="Google Shape;436;p58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w="38100" cap="flat" cmpd="sng">
              <a:solidFill>
                <a:srgbClr val="701C7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430;p58"/>
          <p:cNvSpPr/>
          <p:nvPr/>
        </p:nvSpPr>
        <p:spPr>
          <a:xfrm rot="-828351">
            <a:off x="4530617" y="4074004"/>
            <a:ext cx="1828505" cy="45719"/>
          </a:xfrm>
          <a:prstGeom prst="roundRect">
            <a:avLst>
              <a:gd name="adj" fmla="val 50000"/>
            </a:avLst>
          </a:prstGeom>
          <a:solidFill>
            <a:srgbClr val="701C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59"/>
          <p:cNvSpPr txBox="1"/>
          <p:nvPr/>
        </p:nvSpPr>
        <p:spPr>
          <a:xfrm>
            <a:off x="401071" y="333579"/>
            <a:ext cx="8199232" cy="254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suficiente 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9"/>
          <p:cNvSpPr txBox="1">
            <a:spLocks noGrp="1"/>
          </p:cNvSpPr>
          <p:nvPr>
            <p:ph type="ctrTitle"/>
          </p:nvPr>
        </p:nvSpPr>
        <p:spPr>
          <a:xfrm>
            <a:off x="401071" y="5570538"/>
            <a:ext cx="8199232" cy="128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0"/>
              <a:buFont typeface="Arial"/>
              <a:buNone/>
            </a:pPr>
            <a:r>
              <a:rPr lang="en-US" sz="296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Precisamos ampliar a inserção dos jovens!	</a:t>
            </a:r>
            <a:endParaRPr/>
          </a:p>
        </p:txBody>
      </p:sp>
      <p:pic>
        <p:nvPicPr>
          <p:cNvPr id="444" name="Google Shape;44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2369" y="77425"/>
            <a:ext cx="2163120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1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0425" y="-2163375"/>
            <a:ext cx="9475724" cy="9475724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60"/>
          <p:cNvSpPr txBox="1">
            <a:spLocks noGrp="1"/>
          </p:cNvSpPr>
          <p:nvPr>
            <p:ph type="subTitle" idx="1"/>
          </p:nvPr>
        </p:nvSpPr>
        <p:spPr>
          <a:xfrm>
            <a:off x="869550" y="4021399"/>
            <a:ext cx="7404900" cy="1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Temos algumas sugestões para o jovem Brasileiro</a:t>
            </a: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0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2001" y="5783000"/>
            <a:ext cx="2995575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>
            <a:spLocks noGrp="1"/>
          </p:cNvSpPr>
          <p:nvPr>
            <p:ph type="subTitle" idx="1"/>
          </p:nvPr>
        </p:nvSpPr>
        <p:spPr>
          <a:xfrm>
            <a:off x="354050" y="885500"/>
            <a:ext cx="8228400" cy="5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 5228/19 -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Sugestões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8" name="Google Shape;45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61"/>
          <p:cNvGrpSpPr/>
          <p:nvPr/>
        </p:nvGrpSpPr>
        <p:grpSpPr>
          <a:xfrm>
            <a:off x="353979" y="3744725"/>
            <a:ext cx="8228213" cy="1728896"/>
            <a:chOff x="1431325" y="2473837"/>
            <a:chExt cx="6566810" cy="670505"/>
          </a:xfrm>
        </p:grpSpPr>
        <p:sp>
          <p:nvSpPr>
            <p:cNvPr id="460" name="Google Shape;460;p61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1"/>
            <p:cNvSpPr txBox="1"/>
            <p:nvPr/>
          </p:nvSpPr>
          <p:spPr>
            <a:xfrm>
              <a:off x="5042535" y="2473837"/>
              <a:ext cx="29556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Máximo de 6 horas diárias e 30 semanais - foco em educação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61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"/>
                <a:buChar char="●"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Limitar carga horária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61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1"/>
            <p:cNvSpPr/>
            <p:nvPr/>
          </p:nvSpPr>
          <p:spPr>
            <a:xfrm>
              <a:off x="1782926" y="2611541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6h</a:t>
              </a:r>
              <a:endParaRPr sz="24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65" name="Google Shape;465;p61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466" name="Google Shape;466;p61"/>
          <p:cNvGrpSpPr/>
          <p:nvPr/>
        </p:nvGrpSpPr>
        <p:grpSpPr>
          <a:xfrm>
            <a:off x="353979" y="1988050"/>
            <a:ext cx="8228075" cy="1728892"/>
            <a:chOff x="1431325" y="2473839"/>
            <a:chExt cx="6566700" cy="670503"/>
          </a:xfrm>
        </p:grpSpPr>
        <p:sp>
          <p:nvSpPr>
            <p:cNvPr id="467" name="Google Shape;467;p61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name="adj" fmla="val 50000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1"/>
            <p:cNvSpPr txBox="1"/>
            <p:nvPr/>
          </p:nvSpPr>
          <p:spPr>
            <a:xfrm>
              <a:off x="5082579" y="2473839"/>
              <a:ext cx="28545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11,1 milhões de jovens nem nem (23% dos jovens entre 15 a 29 anos)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61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Roboto"/>
                <a:buChar char="●"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Inserção de não formados no ensino médio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0" name="Google Shape;470;p61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name="adj" fmla="val 50000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1"/>
            <p:cNvSpPr/>
            <p:nvPr/>
          </p:nvSpPr>
          <p:spPr>
            <a:xfrm>
              <a:off x="1774364" y="2604788"/>
              <a:ext cx="704727" cy="3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 smtClean="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23</a:t>
              </a:r>
              <a:r>
                <a:rPr lang="en-US" sz="2400" dirty="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%</a:t>
              </a:r>
              <a:endParaRPr sz="24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72" name="Google Shape;472;p61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2"/>
          <p:cNvSpPr txBox="1">
            <a:spLocks noGrp="1"/>
          </p:cNvSpPr>
          <p:nvPr>
            <p:ph type="subTitle" idx="1"/>
          </p:nvPr>
        </p:nvSpPr>
        <p:spPr>
          <a:xfrm>
            <a:off x="284325" y="663750"/>
            <a:ext cx="59427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 5228/19 - Lei foca em estudantes do médio profissional e superior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62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0" name="Google Shape;480;p62"/>
          <p:cNvGrpSpPr/>
          <p:nvPr/>
        </p:nvGrpSpPr>
        <p:grpSpPr>
          <a:xfrm>
            <a:off x="686124" y="3988741"/>
            <a:ext cx="8107017" cy="1488222"/>
            <a:chOff x="1593000" y="2322568"/>
            <a:chExt cx="5957975" cy="643500"/>
          </a:xfrm>
        </p:grpSpPr>
        <p:sp>
          <p:nvSpPr>
            <p:cNvPr id="481" name="Google Shape;481;p6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</a:rPr>
                <a:t>Atuar na área de formação</a:t>
              </a:r>
              <a:endPara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6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</a:rPr>
                <a:t>02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487" name="Google Shape;487;p62"/>
            <p:cNvSpPr/>
            <p:nvPr/>
          </p:nvSpPr>
          <p:spPr>
            <a:xfrm>
              <a:off x="4611373" y="2323750"/>
              <a:ext cx="27477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72A1E"/>
                  </a:solidFill>
                </a:rPr>
                <a:t>A Lei deve deixar isso bem claro, como é a Lei de Estágio (11.788/2008)</a:t>
              </a:r>
              <a:endParaRPr sz="800">
                <a:solidFill>
                  <a:srgbClr val="A72A1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8" name="Google Shape;488;p62"/>
          <p:cNvGrpSpPr/>
          <p:nvPr/>
        </p:nvGrpSpPr>
        <p:grpSpPr>
          <a:xfrm>
            <a:off x="684799" y="1940789"/>
            <a:ext cx="8107065" cy="1488222"/>
            <a:chOff x="1593000" y="2322568"/>
            <a:chExt cx="5958011" cy="643500"/>
          </a:xfrm>
        </p:grpSpPr>
        <p:sp>
          <p:nvSpPr>
            <p:cNvPr id="489" name="Google Shape;489;p62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2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2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A7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2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</a:rPr>
                <a:t>Evitar a troca de profissionais mais velhos </a:t>
              </a:r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493" name="Google Shape;493;p62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2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BE2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</a:rPr>
                <a:t>01</a:t>
              </a:r>
              <a:endParaRPr sz="2600">
                <a:solidFill>
                  <a:srgbClr val="FFFFFF"/>
                </a:solidFill>
              </a:endParaRPr>
            </a:p>
          </p:txBody>
        </p:sp>
        <p:sp>
          <p:nvSpPr>
            <p:cNvPr id="495" name="Google Shape;495;p62"/>
            <p:cNvSpPr/>
            <p:nvPr/>
          </p:nvSpPr>
          <p:spPr>
            <a:xfrm>
              <a:off x="4706711" y="2379033"/>
              <a:ext cx="28443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A72A1E"/>
                  </a:solidFill>
                </a:rPr>
                <a:t>Lei abre espaço para substituição de adultos experientes por estudantes</a:t>
              </a:r>
              <a:endParaRPr sz="2400">
                <a:solidFill>
                  <a:srgbClr val="A72A1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3"/>
          <p:cNvSpPr txBox="1">
            <a:spLocks noGrp="1"/>
          </p:cNvSpPr>
          <p:nvPr>
            <p:ph type="subTitle" idx="1"/>
          </p:nvPr>
        </p:nvSpPr>
        <p:spPr>
          <a:xfrm>
            <a:off x="386550" y="976450"/>
            <a:ext cx="85233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Aprendizagem - Sugestões para ampliar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3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3" name="Google Shape;503;p63"/>
          <p:cNvGrpSpPr/>
          <p:nvPr/>
        </p:nvGrpSpPr>
        <p:grpSpPr>
          <a:xfrm>
            <a:off x="2746857" y="2775188"/>
            <a:ext cx="2235901" cy="2778349"/>
            <a:chOff x="3071457" y="2013875"/>
            <a:chExt cx="1944600" cy="1569600"/>
          </a:xfrm>
        </p:grpSpPr>
        <p:sp>
          <p:nvSpPr>
            <p:cNvPr id="504" name="Google Shape;504;p6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63"/>
            <p:cNvSpPr txBox="1"/>
            <p:nvPr/>
          </p:nvSpPr>
          <p:spPr>
            <a:xfrm>
              <a:off x="3164402" y="2256382"/>
              <a:ext cx="17706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Horários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6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Simplificação reduzirá o custo das entidades formadoras e ampliará as vagas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7" name="Google Shape;507;p63"/>
          <p:cNvGrpSpPr/>
          <p:nvPr/>
        </p:nvGrpSpPr>
        <p:grpSpPr>
          <a:xfrm>
            <a:off x="513701" y="2775188"/>
            <a:ext cx="2235901" cy="2778349"/>
            <a:chOff x="1126863" y="2013875"/>
            <a:chExt cx="1944600" cy="1569600"/>
          </a:xfrm>
        </p:grpSpPr>
        <p:sp>
          <p:nvSpPr>
            <p:cNvPr id="508" name="Google Shape;508;p6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6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Multa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6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Maior valor por não cumprimento da cota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1" name="Google Shape;511;p63"/>
          <p:cNvGrpSpPr/>
          <p:nvPr/>
        </p:nvGrpSpPr>
        <p:grpSpPr>
          <a:xfrm>
            <a:off x="4979883" y="2775188"/>
            <a:ext cx="3450780" cy="2778349"/>
            <a:chOff x="5015938" y="2013875"/>
            <a:chExt cx="3001200" cy="1569600"/>
          </a:xfrm>
        </p:grpSpPr>
        <p:sp>
          <p:nvSpPr>
            <p:cNvPr id="512" name="Google Shape;512;p6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Qualidade</a:t>
              </a:r>
              <a:endParaRPr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6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Controlar a qualidade dos cursos de aprendizagem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4"/>
          <p:cNvSpPr txBox="1">
            <a:spLocks noGrp="1"/>
          </p:cNvSpPr>
          <p:nvPr>
            <p:ph type="subTitle" idx="1"/>
          </p:nvPr>
        </p:nvSpPr>
        <p:spPr>
          <a:xfrm>
            <a:off x="356776" y="1115775"/>
            <a:ext cx="8228400" cy="4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Estágio - Sugestões para ampliar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39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4"/>
          <p:cNvSpPr txBox="1"/>
          <p:nvPr/>
        </p:nvSpPr>
        <p:spPr>
          <a:xfrm>
            <a:off x="1782482" y="6127234"/>
            <a:ext cx="1905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2" name="Google Shape;522;p64"/>
          <p:cNvGrpSpPr/>
          <p:nvPr/>
        </p:nvGrpSpPr>
        <p:grpSpPr>
          <a:xfrm>
            <a:off x="674178" y="2140440"/>
            <a:ext cx="3091893" cy="3321425"/>
            <a:chOff x="2744034" y="1146343"/>
            <a:chExt cx="1827900" cy="2399700"/>
          </a:xfrm>
        </p:grpSpPr>
        <p:sp>
          <p:nvSpPr>
            <p:cNvPr id="523" name="Google Shape;523;p64"/>
            <p:cNvSpPr/>
            <p:nvPr/>
          </p:nvSpPr>
          <p:spPr>
            <a:xfrm rot="-5400000">
              <a:off x="2458134" y="1432243"/>
              <a:ext cx="2399700" cy="1827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F48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4"/>
            <p:cNvSpPr/>
            <p:nvPr/>
          </p:nvSpPr>
          <p:spPr>
            <a:xfrm flipH="1">
              <a:off x="2832600" y="1686400"/>
              <a:ext cx="1649400" cy="1769700"/>
            </a:xfrm>
            <a:prstGeom prst="snip1Rect">
              <a:avLst>
                <a:gd name="adj" fmla="val 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4"/>
            <p:cNvSpPr txBox="1"/>
            <p:nvPr/>
          </p:nvSpPr>
          <p:spPr>
            <a:xfrm>
              <a:off x="2895821" y="1795527"/>
              <a:ext cx="1524300" cy="147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Empresas contratantes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Após 12 meses de estágio, podem efetivar o estagiário com os benefícios do PL 5228/2019</a:t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26" name="Google Shape;526;p64"/>
          <p:cNvGrpSpPr/>
          <p:nvPr/>
        </p:nvGrpSpPr>
        <p:grpSpPr>
          <a:xfrm>
            <a:off x="4750198" y="2525672"/>
            <a:ext cx="2985276" cy="3528742"/>
            <a:chOff x="5070618" y="1105598"/>
            <a:chExt cx="2181900" cy="2891700"/>
          </a:xfrm>
        </p:grpSpPr>
        <p:sp>
          <p:nvSpPr>
            <p:cNvPr id="527" name="Google Shape;527;p64"/>
            <p:cNvSpPr/>
            <p:nvPr/>
          </p:nvSpPr>
          <p:spPr>
            <a:xfrm rot="5400000">
              <a:off x="4715718" y="1460498"/>
              <a:ext cx="2891700" cy="2181900"/>
            </a:xfrm>
            <a:prstGeom prst="rightArrowCallout">
              <a:avLst>
                <a:gd name="adj1" fmla="val 9283"/>
                <a:gd name="adj2" fmla="val 13570"/>
                <a:gd name="adj3" fmla="val 16082"/>
                <a:gd name="adj4" fmla="val 81236"/>
              </a:avLst>
            </a:prstGeom>
            <a:solidFill>
              <a:srgbClr val="840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4"/>
            <p:cNvSpPr/>
            <p:nvPr/>
          </p:nvSpPr>
          <p:spPr>
            <a:xfrm rot="10800000" flipH="1">
              <a:off x="5178101" y="1214009"/>
              <a:ext cx="1968600" cy="2132400"/>
            </a:xfrm>
            <a:prstGeom prst="snip1Rect">
              <a:avLst>
                <a:gd name="adj" fmla="val 0"/>
              </a:avLst>
            </a:prstGeom>
            <a:solidFill>
              <a:srgbClr val="AC11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4"/>
            <p:cNvSpPr txBox="1"/>
            <p:nvPr/>
          </p:nvSpPr>
          <p:spPr>
            <a:xfrm>
              <a:off x="5178096" y="1344251"/>
              <a:ext cx="1968600" cy="177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Carga horária</a:t>
              </a:r>
              <a:endParaRPr sz="18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US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Enquanto forem estudantes, os contratados pela lei do primeiro emprego continuariam com carga horária máxima de 6 horas diárias e 30 semanais até a formatura.</a:t>
              </a: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7632" y="1236"/>
            <a:ext cx="1028318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5"/>
          <p:cNvSpPr/>
          <p:nvPr/>
        </p:nvSpPr>
        <p:spPr>
          <a:xfrm>
            <a:off x="-502920" y="4564380"/>
            <a:ext cx="11369040" cy="24384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65"/>
          <p:cNvSpPr txBox="1">
            <a:spLocks noGrp="1"/>
          </p:cNvSpPr>
          <p:nvPr>
            <p:ph type="subTitle" idx="1"/>
          </p:nvPr>
        </p:nvSpPr>
        <p:spPr>
          <a:xfrm>
            <a:off x="1311538" y="4785360"/>
            <a:ext cx="7404843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Estágio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aprendizagem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reduzem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evasão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inserir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jovem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mercado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ainda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financiam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estudos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700" y="43150"/>
            <a:ext cx="2635100" cy="5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7751" y="-660774"/>
            <a:ext cx="11391725" cy="75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275875" y="1154475"/>
            <a:ext cx="6735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</a:rPr>
              <a:t>Desemprego x Educação</a:t>
            </a:r>
            <a:endParaRPr sz="4000">
              <a:solidFill>
                <a:srgbClr val="FFFFFF"/>
              </a:solidFill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351" y="255475"/>
            <a:ext cx="2995575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275875" y="2022825"/>
            <a:ext cx="4683900" cy="39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49% dos brasileiros com 25 a 64 anos</a:t>
            </a:r>
            <a:r>
              <a:rPr lang="en-US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não concluíram o ensino médio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275875" y="6165363"/>
            <a:ext cx="533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1">
                <a:solidFill>
                  <a:srgbClr val="FFFFFF"/>
                </a:solidFill>
              </a:rPr>
              <a:t>Fonte: OCDE (2019)</a:t>
            </a:r>
            <a:endParaRPr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1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"/>
          <p:cNvSpPr txBox="1">
            <a:spLocks noGrp="1"/>
          </p:cNvSpPr>
          <p:nvPr>
            <p:ph type="ctrTitle"/>
          </p:nvPr>
        </p:nvSpPr>
        <p:spPr>
          <a:xfrm>
            <a:off x="1108182" y="3344723"/>
            <a:ext cx="7487073" cy="228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Muito obrigado!</a:t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Seme Arone Junior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1600">
                <a:latin typeface="Arial"/>
                <a:ea typeface="Arial"/>
                <a:cs typeface="Arial"/>
                <a:sym typeface="Arial"/>
              </a:rPr>
              <a:t>imprensa@abres.org.br</a:t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r>
              <a:rPr lang="en-US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www.abres.org.br</a:t>
            </a:r>
            <a:r>
              <a:rPr lang="en-US" sz="16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>
                <a:latin typeface="Arial"/>
                <a:ea typeface="Arial"/>
                <a:cs typeface="Arial"/>
                <a:sym typeface="Arial"/>
              </a:rPr>
            </a:b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3855" y="1104581"/>
            <a:ext cx="4425864" cy="1204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6"/>
          <p:cNvPicPr preferRelativeResize="0"/>
          <p:nvPr/>
        </p:nvPicPr>
        <p:blipFill rotWithShape="1">
          <a:blip r:embed="rId5">
            <a:alphaModFix/>
          </a:blip>
          <a:srcRect l="27905" t="21412" r="28212" b="23244"/>
          <a:stretch/>
        </p:blipFill>
        <p:spPr>
          <a:xfrm rot="10800000" flipH="1">
            <a:off x="-2131825" y="-789750"/>
            <a:ext cx="5030325" cy="347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5722203"/>
            <a:ext cx="9144000" cy="11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6"/>
          <p:cNvPicPr preferRelativeResize="0"/>
          <p:nvPr/>
        </p:nvPicPr>
        <p:blipFill rotWithShape="1">
          <a:blip r:embed="rId5">
            <a:alphaModFix/>
          </a:blip>
          <a:srcRect l="27905" t="21412" r="28212" b="23244"/>
          <a:stretch/>
        </p:blipFill>
        <p:spPr>
          <a:xfrm flipH="1">
            <a:off x="5278825" y="3429000"/>
            <a:ext cx="5030325" cy="34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6825" y="-111950"/>
            <a:ext cx="10504338" cy="70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 txBox="1"/>
          <p:nvPr/>
        </p:nvSpPr>
        <p:spPr>
          <a:xfrm>
            <a:off x="1702575" y="1348250"/>
            <a:ext cx="6735300" cy="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434343"/>
                </a:solidFill>
              </a:rPr>
              <a:t>Desemprego x Educação</a:t>
            </a:r>
            <a:endParaRPr sz="4000">
              <a:solidFill>
                <a:srgbClr val="434343"/>
              </a:solidFill>
            </a:endParaRPr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826" y="439200"/>
            <a:ext cx="2995575" cy="5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0"/>
          <p:cNvSpPr txBox="1"/>
          <p:nvPr/>
        </p:nvSpPr>
        <p:spPr>
          <a:xfrm>
            <a:off x="3548475" y="2308163"/>
            <a:ext cx="4889400" cy="3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40% da população brasileira</a:t>
            </a:r>
            <a:r>
              <a:rPr lang="en-US" sz="3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com </a:t>
            </a:r>
            <a:r>
              <a:rPr lang="en-US" sz="3600" b="1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25 anos ou mais de idade </a:t>
            </a:r>
            <a:r>
              <a:rPr lang="en-US" sz="3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não tem instrução.</a:t>
            </a:r>
            <a:endParaRPr/>
          </a:p>
        </p:txBody>
      </p:sp>
      <p:sp>
        <p:nvSpPr>
          <p:cNvPr id="263" name="Google Shape;263;p40"/>
          <p:cNvSpPr txBox="1"/>
          <p:nvPr/>
        </p:nvSpPr>
        <p:spPr>
          <a:xfrm>
            <a:off x="3021975" y="6237938"/>
            <a:ext cx="533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800" i="1">
                <a:solidFill>
                  <a:srgbClr val="434343"/>
                </a:solidFill>
              </a:rPr>
              <a:t>Unesco e OCDE (2019)</a:t>
            </a: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3525" y="-36300"/>
            <a:ext cx="10171274" cy="67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1"/>
          <p:cNvSpPr txBox="1"/>
          <p:nvPr/>
        </p:nvSpPr>
        <p:spPr>
          <a:xfrm>
            <a:off x="3097550" y="5971600"/>
            <a:ext cx="559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800" i="1">
                <a:solidFill>
                  <a:srgbClr val="FFFFFF"/>
                </a:solidFill>
              </a:rPr>
              <a:t>Síntese dos Indicadores Sociais</a:t>
            </a:r>
            <a:r>
              <a:rPr lang="en-US" sz="1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/IBGE (201</a:t>
            </a:r>
            <a:r>
              <a:rPr lang="en-US" sz="1800" i="1">
                <a:solidFill>
                  <a:srgbClr val="FFFFFF"/>
                </a:solidFill>
              </a:rPr>
              <a:t>9)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1"/>
          <p:cNvSpPr/>
          <p:nvPr/>
        </p:nvSpPr>
        <p:spPr>
          <a:xfrm>
            <a:off x="-733050" y="990598"/>
            <a:ext cx="11369100" cy="3239100"/>
          </a:xfrm>
          <a:prstGeom prst="rect">
            <a:avLst/>
          </a:prstGeom>
          <a:solidFill>
            <a:srgbClr val="000000">
              <a:alpha val="4531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41"/>
          <p:cNvSpPr txBox="1"/>
          <p:nvPr/>
        </p:nvSpPr>
        <p:spPr>
          <a:xfrm>
            <a:off x="936300" y="1467225"/>
            <a:ext cx="7271400" cy="23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</a:rPr>
              <a:t>Em 2018, cerca de </a:t>
            </a:r>
            <a:r>
              <a:rPr lang="en-US" sz="3400" b="1">
                <a:solidFill>
                  <a:srgbClr val="FFFFFF"/>
                </a:solidFill>
              </a:rPr>
              <a:t>11,8% dos</a:t>
            </a:r>
            <a:r>
              <a:rPr lang="en-US" sz="3400">
                <a:solidFill>
                  <a:srgbClr val="FFFFFF"/>
                </a:solidFill>
              </a:rPr>
              <a:t> adolescentes com </a:t>
            </a:r>
            <a:r>
              <a:rPr lang="en-US" sz="3400" b="1">
                <a:solidFill>
                  <a:srgbClr val="FFFFFF"/>
                </a:solidFill>
              </a:rPr>
              <a:t>15 a 17 anos </a:t>
            </a:r>
            <a:r>
              <a:rPr lang="en-US" sz="3400">
                <a:solidFill>
                  <a:srgbClr val="FFFFFF"/>
                </a:solidFill>
              </a:rPr>
              <a:t>de idade </a:t>
            </a:r>
            <a:r>
              <a:rPr lang="en-US" sz="3400" b="1">
                <a:solidFill>
                  <a:srgbClr val="FFFFFF"/>
                </a:solidFill>
              </a:rPr>
              <a:t>abandonaram a escola sem concluir o ensino básico.</a:t>
            </a:r>
            <a:endParaRPr sz="3400" b="1">
              <a:solidFill>
                <a:srgbClr val="FFFFFF"/>
              </a:solidFill>
            </a:endParaRPr>
          </a:p>
        </p:txBody>
      </p:sp>
      <p:pic>
        <p:nvPicPr>
          <p:cNvPr id="272" name="Google Shape;27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775" y="96327"/>
            <a:ext cx="2146300" cy="41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subTitle" idx="1"/>
          </p:nvPr>
        </p:nvSpPr>
        <p:spPr>
          <a:xfrm>
            <a:off x="2743200" y="632555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Fonte: IBGE (2019)</a:t>
            </a:r>
            <a:endParaRPr/>
          </a:p>
        </p:txBody>
      </p:sp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99" y="646150"/>
            <a:ext cx="8025049" cy="565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07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subTitle" idx="1"/>
          </p:nvPr>
        </p:nvSpPr>
        <p:spPr>
          <a:xfrm>
            <a:off x="4397350" y="6443250"/>
            <a:ext cx="28032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Fonte: IBGE (2019)</a:t>
            </a:r>
            <a:endParaRPr/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00" y="774750"/>
            <a:ext cx="8433625" cy="566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8382" y="77436"/>
            <a:ext cx="2146302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4"/>
          <p:cNvPicPr preferRelativeResize="0"/>
          <p:nvPr/>
        </p:nvPicPr>
        <p:blipFill rotWithShape="1">
          <a:blip r:embed="rId3">
            <a:alphaModFix/>
          </a:blip>
          <a:srcRect l="12127" t="614" r="36376" b="1891"/>
          <a:stretch/>
        </p:blipFill>
        <p:spPr>
          <a:xfrm>
            <a:off x="0" y="0"/>
            <a:ext cx="9144002" cy="69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4"/>
          <p:cNvSpPr txBox="1">
            <a:spLocks noGrp="1"/>
          </p:cNvSpPr>
          <p:nvPr>
            <p:ph type="subTitle" idx="1"/>
          </p:nvPr>
        </p:nvSpPr>
        <p:spPr>
          <a:xfrm>
            <a:off x="3108600" y="1393800"/>
            <a:ext cx="5570700" cy="3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Impacto do ensino superior na empregabilidade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293" name="Google Shape;29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6850" y="5529750"/>
            <a:ext cx="3292450" cy="64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/>
        </p:nvSpPr>
        <p:spPr>
          <a:xfrm>
            <a:off x="320040" y="3575088"/>
            <a:ext cx="8528922" cy="58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5"/>
          <p:cNvSpPr txBox="1"/>
          <p:nvPr/>
        </p:nvSpPr>
        <p:spPr>
          <a:xfrm>
            <a:off x="5071400" y="6282275"/>
            <a:ext cx="338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Fonte: EAG-OCDE  (2019)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45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3420"/>
            <a:ext cx="8894676" cy="5499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0775" y="79575"/>
            <a:ext cx="2146300" cy="57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659</Words>
  <Application>Microsoft Office PowerPoint</Application>
  <PresentationFormat>Apresentação na tela (4:3)</PresentationFormat>
  <Paragraphs>168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Roboto Light</vt:lpstr>
      <vt:lpstr>Calibri</vt:lpstr>
      <vt:lpstr>Roboto</vt:lpstr>
      <vt:lpstr>Roboto Thin</vt:lpstr>
      <vt:lpstr>Arial</vt:lpstr>
      <vt:lpstr>Office Theme</vt:lpstr>
      <vt:lpstr>Office Theme</vt:lpstr>
      <vt:lpstr>Office Theme</vt:lpstr>
      <vt:lpstr>Inserção dos Jovens no  Mercado de Trabalho  Seme Arone Junior  Diretor Presidente</vt:lpstr>
      <vt:lpstr>www.abres.org.br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Brasil X outros países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Quantos jovens são inseridos por meio do estágio  e aprendizagem no Brasil ?</vt:lpstr>
      <vt:lpstr>Fatos e Números da Inserção de Jovens</vt:lpstr>
      <vt:lpstr>Apresentação do PowerPoint</vt:lpstr>
      <vt:lpstr>Jovens Aprendizes no Brasil</vt:lpstr>
      <vt:lpstr>Precisamos ampliar a inserção dos jovens!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  Seme Arone Junior imprensa@abres.org.br www.abres.org.br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Inserção dos Jovens no  Mercado de Trabalho  Seme Arone Junior  Diretor Presidente</dc:title>
  <cp:lastModifiedBy>Ana Carolina Vaz da Silva</cp:lastModifiedBy>
  <cp:revision>4</cp:revision>
  <dcterms:modified xsi:type="dcterms:W3CDTF">2019-11-21T12:14:35Z</dcterms:modified>
</cp:coreProperties>
</file>