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34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</p:sldIdLst>
  <p:sldSz cx="9144000" cy="6858000" type="screen4x3"/>
  <p:notesSz cx="6761163" cy="9942513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10994F0-E453-46D8-89D7-40526DE8FA9E}">
  <a:tblStyle styleId="{810994F0-E453-46D8-89D7-40526DE8FA9E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font" Target="fonts/font3.fntdata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2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650" cy="3728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8900" cy="447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287638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8900" cy="447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2" name="Google Shape;23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650" cy="3728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235199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757885f30e_1_462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90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4" name="Google Shape;304;g757885f30e_1_4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800" cy="3728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847463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8900" cy="447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3" name="Google Shape;3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650" cy="3728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403636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3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90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0" name="Google Shape;32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800" cy="3728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615971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757885f30e_7_64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90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7" name="Google Shape;327;g757885f30e_7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800" cy="3728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477762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757885f30e_6_5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90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5" name="Google Shape;335;g757885f30e_6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800" cy="3728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813890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4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8900" cy="447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3" name="Google Shape;34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495201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757885f30e_1_442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90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63" name="Google Shape;363;g757885f30e_1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800" cy="3728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941250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5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8900" cy="447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72" name="Google Shape;37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650" cy="3728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997907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756add350c_0_0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90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0" name="Google Shape;380;g756add350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800" cy="3728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194161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6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8900" cy="447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7" name="Google Shape;38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650" cy="3728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36487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8900" cy="447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2" name="Google Shape;24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650" cy="3728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383195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756e398c0e_1_0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9000" cy="447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g756e398c0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800" cy="3728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90130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756e398c0e_1_165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90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02" name="Google Shape;402;g756e398c0e_1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800" cy="3728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093377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757885f30e_1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887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757885f30e_1_101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9000" cy="447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05617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8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8900" cy="447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39" name="Google Shape;43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650" cy="3728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024163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757885f30e_1_1070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90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47" name="Google Shape;447;g757885f30e_1_10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800" cy="3728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66002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756add350c_0_18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90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55" name="Google Shape;455;g756add350c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887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047287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756add350c_0_29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90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75" name="Google Shape;475;g756add350c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800" cy="3728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31047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756add350c_0_36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90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98" name="Google Shape;498;g756add350c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800" cy="3728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539440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756add350c_0_42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90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17" name="Google Shape;517;g756add350c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800" cy="3728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899697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19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8900" cy="447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2" name="Google Shape;53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12329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757885f30e_7_28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90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8" name="Google Shape;248;g757885f30e_7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800" cy="3728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816569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21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8900" cy="447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41" name="Google Shape;54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650" cy="3728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928818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757885f30e_1_1054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90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7" name="Google Shape;257;g757885f30e_1_10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800" cy="3728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15878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757885f30e_1_1062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9000" cy="4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6" name="Google Shape;266;g757885f30e_1_10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800" cy="3728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350038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757885f30e_6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800" cy="3728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757885f30e_6_21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9000" cy="447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2803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757885f30e_1_6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800" cy="3728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757885f30e_1_604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9000" cy="447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86524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8900" cy="447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9" name="Google Shape;28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650" cy="3728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51774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:notes"/>
          <p:cNvSpPr txBox="1">
            <a:spLocks noGrp="1"/>
          </p:cNvSpPr>
          <p:nvPr>
            <p:ph type="body" idx="1"/>
          </p:nvPr>
        </p:nvSpPr>
        <p:spPr>
          <a:xfrm>
            <a:off x="676100" y="4722675"/>
            <a:ext cx="5408900" cy="447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6" name="Google Shape;2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7075" y="745675"/>
            <a:ext cx="4507650" cy="3728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37035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400" cy="11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32" name="Google Shape;132;p2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33" name="Google Shape;133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9" name="Google Shape;139;p2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40" name="Google Shape;140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3"/>
          <p:cNvSpPr txBox="1">
            <a:spLocks noGrp="1"/>
          </p:cNvSpPr>
          <p:nvPr>
            <p:ph type="body" idx="1"/>
          </p:nvPr>
        </p:nvSpPr>
        <p:spPr>
          <a:xfrm rot="5400000">
            <a:off x="2308950" y="-251550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 txBox="1">
            <a:spLocks noGrp="1"/>
          </p:cNvSpPr>
          <p:nvPr>
            <p:ph type="title"/>
          </p:nvPr>
        </p:nvSpPr>
        <p:spPr>
          <a:xfrm rot="5400000">
            <a:off x="4732350" y="2171688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4"/>
          <p:cNvSpPr txBox="1">
            <a:spLocks noGrp="1"/>
          </p:cNvSpPr>
          <p:nvPr>
            <p:ph type="body" idx="1"/>
          </p:nvPr>
        </p:nvSpPr>
        <p:spPr>
          <a:xfrm rot="5400000">
            <a:off x="541350" y="190488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64" name="Google Shape;164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" type="obj">
  <p:cSld name="OBJECT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0" name="Google Shape;170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HEADER" type="secHead">
  <p:cSld name="SECTION_HEADER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8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8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76" name="Google Shape;176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_OBJECTS" type="twoObj">
  <p:cSld name="TWO_OBJECTS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82" name="Google Shape;182;p2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83" name="Google Shape;183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_OBJECTS_WITH_TEXT" type="twoTxTwoObj">
  <p:cSld name="TWO_OBJECTS_WITH_TEXT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3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89" name="Google Shape;189;p3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90" name="Google Shape;190;p3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91" name="Google Shape;191;p3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92" name="Google Shape;192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ONLY" type="titleOnly">
  <p:cSld name="TITLE_ONLY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_WITH_CAPTION_TEXT" type="objTx">
  <p:cSld name="OBJECT_WITH_CAPTION_TEXT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400" cy="11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3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07" name="Google Shape;207;p3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08" name="Google Shape;208;p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3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3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_WITH_CAPTION_TEXT" type="picTx">
  <p:cSld name="PICTURE_WITH_CAPTION_TEXT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3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4" name="Google Shape;214;p3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15" name="Google Shape;215;p3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3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3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_TEXT" type="vertTx">
  <p:cSld name="VERTICAL_TEXT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35"/>
          <p:cNvSpPr txBox="1">
            <a:spLocks noGrp="1"/>
          </p:cNvSpPr>
          <p:nvPr>
            <p:ph type="body" idx="1"/>
          </p:nvPr>
        </p:nvSpPr>
        <p:spPr>
          <a:xfrm rot="5400000">
            <a:off x="2308949" y="-251550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1" name="Google Shape;221;p3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3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3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_TITLE_AND_VERTICAL_TEXT" type="vertTitleAndTx">
  <p:cSld name="VERTICAL_TITLE_AND_VERTICAL_TEXT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6"/>
          <p:cNvSpPr txBox="1">
            <a:spLocks noGrp="1"/>
          </p:cNvSpPr>
          <p:nvPr>
            <p:ph type="title"/>
          </p:nvPr>
        </p:nvSpPr>
        <p:spPr>
          <a:xfrm rot="5400000">
            <a:off x="4732349" y="2171688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36"/>
          <p:cNvSpPr txBox="1">
            <a:spLocks noGrp="1"/>
          </p:cNvSpPr>
          <p:nvPr>
            <p:ph type="body" idx="1"/>
          </p:nvPr>
        </p:nvSpPr>
        <p:spPr>
          <a:xfrm rot="5400000">
            <a:off x="541350" y="190488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7" name="Google Shape;227;p3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3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3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7" name="Google Shape;157;p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8" name="Google Shape;158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9" name="Google Shape;159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0" name="Google Shape;160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bres.org.br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37"/>
          <p:cNvPicPr preferRelativeResize="0"/>
          <p:nvPr/>
        </p:nvPicPr>
        <p:blipFill rotWithShape="1">
          <a:blip r:embed="rId3">
            <a:alphaModFix/>
          </a:blip>
          <a:srcRect l="27905" t="21412" r="28212" b="23244"/>
          <a:stretch/>
        </p:blipFill>
        <p:spPr>
          <a:xfrm rot="10800000" flipH="1">
            <a:off x="-2131825" y="-789750"/>
            <a:ext cx="5030325" cy="3475425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37"/>
          <p:cNvSpPr txBox="1">
            <a:spLocks noGrp="1"/>
          </p:cNvSpPr>
          <p:nvPr>
            <p:ph type="ctrTitle"/>
          </p:nvPr>
        </p:nvSpPr>
        <p:spPr>
          <a:xfrm>
            <a:off x="396300" y="2242173"/>
            <a:ext cx="8351400" cy="27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4800" b="1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Inserção dos Jovens no </a:t>
            </a:r>
            <a:br>
              <a:rPr lang="en-US" sz="4800" b="1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800" b="1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Mercado de Trabalho</a:t>
            </a:r>
            <a:endParaRPr sz="4800" b="1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2400" b="1" i="1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000" b="1" i="1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Seme Arone Junior </a:t>
            </a:r>
            <a:r>
              <a:rPr lang="en-US" sz="2400" b="1" i="1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400" b="1" i="1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i="1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Diretor Presidente</a:t>
            </a:r>
            <a:endParaRPr sz="2400" i="1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6" name="Google Shape;236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722203"/>
            <a:ext cx="9144000" cy="113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7"/>
          <p:cNvSpPr txBox="1"/>
          <p:nvPr/>
        </p:nvSpPr>
        <p:spPr>
          <a:xfrm>
            <a:off x="858025" y="5884448"/>
            <a:ext cx="7489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Senado Federal, Comissão de Assistência Social - PL 5228/2019 </a:t>
            </a:r>
            <a:endParaRPr sz="1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21 de novembro de 2019</a:t>
            </a:r>
            <a:br>
              <a:rPr lang="en-US"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8" name="Google Shape;238;p37"/>
          <p:cNvPicPr preferRelativeResize="0"/>
          <p:nvPr/>
        </p:nvPicPr>
        <p:blipFill rotWithShape="1">
          <a:blip r:embed="rId3">
            <a:alphaModFix/>
          </a:blip>
          <a:srcRect l="27905" t="21412" r="28212" b="23244"/>
          <a:stretch/>
        </p:blipFill>
        <p:spPr>
          <a:xfrm flipH="1">
            <a:off x="5278825" y="3429000"/>
            <a:ext cx="5030325" cy="347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77825" y="534100"/>
            <a:ext cx="4788350" cy="129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6"/>
          <p:cNvSpPr txBox="1">
            <a:spLocks noGrp="1"/>
          </p:cNvSpPr>
          <p:nvPr>
            <p:ph type="ctrTitle"/>
          </p:nvPr>
        </p:nvSpPr>
        <p:spPr>
          <a:xfrm>
            <a:off x="828450" y="498575"/>
            <a:ext cx="4821600" cy="5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3000" b="1">
                <a:latin typeface="Arial"/>
                <a:ea typeface="Arial"/>
                <a:cs typeface="Arial"/>
                <a:sym typeface="Arial"/>
              </a:rPr>
              <a:t>Brasil X outros países </a:t>
            </a:r>
            <a:endParaRPr sz="30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46"/>
          <p:cNvSpPr txBox="1">
            <a:spLocks noGrp="1"/>
          </p:cNvSpPr>
          <p:nvPr>
            <p:ph type="subTitle" idx="1"/>
          </p:nvPr>
        </p:nvSpPr>
        <p:spPr>
          <a:xfrm>
            <a:off x="971125" y="1540861"/>
            <a:ext cx="7404900" cy="3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endParaRPr/>
          </a:p>
        </p:txBody>
      </p:sp>
      <p:graphicFrame>
        <p:nvGraphicFramePr>
          <p:cNvPr id="308" name="Google Shape;308;p46"/>
          <p:cNvGraphicFramePr/>
          <p:nvPr/>
        </p:nvGraphicFramePr>
        <p:xfrm>
          <a:off x="828466" y="1252457"/>
          <a:ext cx="7487075" cy="4960000"/>
        </p:xfrm>
        <a:graphic>
          <a:graphicData uri="http://schemas.openxmlformats.org/drawingml/2006/table">
            <a:tbl>
              <a:tblPr firstRow="1" bandRow="1">
                <a:noFill/>
                <a:tableStyleId>{810994F0-E453-46D8-89D7-40526DE8FA9E}</a:tableStyleId>
              </a:tblPr>
              <a:tblGrid>
                <a:gridCol w="3492700"/>
                <a:gridCol w="1599650"/>
                <a:gridCol w="2394725"/>
              </a:tblGrid>
              <a:tr h="986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País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Desemprego de adultos 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Desemprego de jovens 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(16 a 24 anos) 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97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Alemanha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,1</a:t>
                      </a: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5,9</a:t>
                      </a: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97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Coréia do Sul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3,5%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7,3%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97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Estados Unidos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3,6</a:t>
                      </a: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7,9</a:t>
                      </a: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97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Reino Unido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3,8</a:t>
                      </a: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11,3</a:t>
                      </a: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97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El Salvador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6,4</a:t>
                      </a: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14,4</a:t>
                      </a: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97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Zona do Euro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7,5</a:t>
                      </a: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14,5</a:t>
                      </a: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97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Índia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8,5</a:t>
                      </a: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23,7</a:t>
                      </a: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97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Brasil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1,8</a:t>
                      </a: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,</a:t>
                      </a: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6"/>
                    </a:solidFill>
                  </a:tcPr>
                </a:tc>
              </a:tr>
              <a:tr h="397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Turquia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27,1</a:t>
                      </a: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</a:tr>
              <a:tr h="397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África do Sul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29,1</a:t>
                      </a: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58,2</a:t>
                      </a: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  <p:sp>
        <p:nvSpPr>
          <p:cNvPr id="309" name="Google Shape;309;p46"/>
          <p:cNvSpPr txBox="1"/>
          <p:nvPr/>
        </p:nvSpPr>
        <p:spPr>
          <a:xfrm>
            <a:off x="2425625" y="6376525"/>
            <a:ext cx="5889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 PNAD/IBGE (201</a:t>
            </a:r>
            <a:r>
              <a:rPr lang="en-US" sz="1800" i="1">
                <a:solidFill>
                  <a:schemeClr val="dk1"/>
                </a:solidFill>
              </a:rPr>
              <a:t>9</a:t>
            </a:r>
            <a:r>
              <a:rPr lang="en-US" sz="1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), Trading Economics (201</a:t>
            </a:r>
            <a:r>
              <a:rPr lang="en-US" sz="1800" i="1">
                <a:solidFill>
                  <a:schemeClr val="dk1"/>
                </a:solidFill>
              </a:rPr>
              <a:t>9</a:t>
            </a:r>
            <a:r>
              <a:rPr lang="en-US" sz="1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0" name="Google Shape;31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00775" y="79575"/>
            <a:ext cx="2146300" cy="579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7"/>
          <p:cNvSpPr txBox="1"/>
          <p:nvPr/>
        </p:nvSpPr>
        <p:spPr>
          <a:xfrm>
            <a:off x="5114200" y="6282275"/>
            <a:ext cx="3344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 PNAD/IBGE (201</a:t>
            </a:r>
            <a:r>
              <a:rPr lang="en-US" sz="1800" i="1">
                <a:solidFill>
                  <a:schemeClr val="dk1"/>
                </a:solidFill>
              </a:rPr>
              <a:t>9</a:t>
            </a:r>
            <a:r>
              <a:rPr lang="en-US" sz="1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6" name="Google Shape;316;p47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14036"/>
            <a:ext cx="8572500" cy="5300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00775" y="79575"/>
            <a:ext cx="2146300" cy="579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48"/>
          <p:cNvPicPr preferRelativeResize="0"/>
          <p:nvPr/>
        </p:nvPicPr>
        <p:blipFill rotWithShape="1">
          <a:blip r:embed="rId3">
            <a:alphaModFix/>
          </a:blip>
          <a:srcRect l="8485" r="15957"/>
          <a:stretch/>
        </p:blipFill>
        <p:spPr>
          <a:xfrm>
            <a:off x="0" y="-64900"/>
            <a:ext cx="9143999" cy="6943574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48"/>
          <p:cNvSpPr txBox="1">
            <a:spLocks noGrp="1"/>
          </p:cNvSpPr>
          <p:nvPr>
            <p:ph type="subTitle" idx="1"/>
          </p:nvPr>
        </p:nvSpPr>
        <p:spPr>
          <a:xfrm>
            <a:off x="665150" y="1637525"/>
            <a:ext cx="4170000" cy="22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</a:pPr>
            <a:r>
              <a:rPr lang="en-US" sz="6000" b="1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Existe solução?</a:t>
            </a:r>
            <a:endParaRPr sz="6000">
              <a:solidFill>
                <a:srgbClr val="666666"/>
              </a:solidFill>
            </a:endParaRPr>
          </a:p>
        </p:txBody>
      </p:sp>
      <p:pic>
        <p:nvPicPr>
          <p:cNvPr id="324" name="Google Shape;324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5151" y="5783000"/>
            <a:ext cx="2995575" cy="58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49"/>
          <p:cNvPicPr preferRelativeResize="0"/>
          <p:nvPr/>
        </p:nvPicPr>
        <p:blipFill rotWithShape="1">
          <a:blip r:embed="rId3">
            <a:alphaModFix/>
          </a:blip>
          <a:srcRect l="19355" r="924" b="9181"/>
          <a:stretch/>
        </p:blipFill>
        <p:spPr>
          <a:xfrm flipH="1">
            <a:off x="-2" y="-86525"/>
            <a:ext cx="9144002" cy="6944525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49"/>
          <p:cNvSpPr txBox="1">
            <a:spLocks noGrp="1"/>
          </p:cNvSpPr>
          <p:nvPr>
            <p:ph type="subTitle" idx="1"/>
          </p:nvPr>
        </p:nvSpPr>
        <p:spPr>
          <a:xfrm>
            <a:off x="497575" y="1195825"/>
            <a:ext cx="5581500" cy="45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600" b="1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Longo prazo: 	</a:t>
            </a:r>
            <a:endParaRPr sz="3600" b="1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24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Font typeface="Arial"/>
              <a:buChar char="●"/>
            </a:pPr>
            <a:r>
              <a:rPr lang="en-US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Melhorar educação básica;</a:t>
            </a:r>
            <a:endParaRPr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Font typeface="Arial"/>
              <a:buChar char="●"/>
            </a:pPr>
            <a:r>
              <a:rPr lang="en-US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Mais jovens finalizando ensino médio (Português, Matemática);</a:t>
            </a:r>
            <a:endParaRPr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Font typeface="Arial"/>
              <a:buChar char="●"/>
            </a:pPr>
            <a:r>
              <a:rPr lang="en-US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Mais jovens no ensino superior.</a:t>
            </a:r>
            <a:endParaRPr b="1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49"/>
          <p:cNvSpPr txBox="1"/>
          <p:nvPr/>
        </p:nvSpPr>
        <p:spPr>
          <a:xfrm>
            <a:off x="1782482" y="6127234"/>
            <a:ext cx="1905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2" name="Google Shape;332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7576" y="5783000"/>
            <a:ext cx="2995575" cy="58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337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02725" y="-88724"/>
            <a:ext cx="10429324" cy="6946726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50"/>
          <p:cNvSpPr txBox="1">
            <a:spLocks noGrp="1"/>
          </p:cNvSpPr>
          <p:nvPr>
            <p:ph type="subTitle" idx="1"/>
          </p:nvPr>
        </p:nvSpPr>
        <p:spPr>
          <a:xfrm>
            <a:off x="391289" y="1444568"/>
            <a:ext cx="7404900" cy="45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endParaRPr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E no curto prazo?</a:t>
            </a:r>
            <a:endParaRPr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50"/>
          <p:cNvSpPr txBox="1"/>
          <p:nvPr/>
        </p:nvSpPr>
        <p:spPr>
          <a:xfrm>
            <a:off x="1782482" y="6127234"/>
            <a:ext cx="1905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7576" y="277125"/>
            <a:ext cx="2995575" cy="58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51"/>
          <p:cNvSpPr txBox="1">
            <a:spLocks noGrp="1"/>
          </p:cNvSpPr>
          <p:nvPr>
            <p:ph type="subTitle" idx="1"/>
          </p:nvPr>
        </p:nvSpPr>
        <p:spPr>
          <a:xfrm>
            <a:off x="768425" y="846120"/>
            <a:ext cx="7404900" cy="1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Brasil tem 2 Leis de inserção de jovens:</a:t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46" name="Google Shape;346;p51"/>
          <p:cNvSpPr/>
          <p:nvPr/>
        </p:nvSpPr>
        <p:spPr>
          <a:xfrm>
            <a:off x="1375884" y="4605020"/>
            <a:ext cx="2637314" cy="170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51"/>
          <p:cNvSpPr txBox="1"/>
          <p:nvPr/>
        </p:nvSpPr>
        <p:spPr>
          <a:xfrm>
            <a:off x="1782482" y="6127234"/>
            <a:ext cx="190559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8" name="Google Shape;348;p51"/>
          <p:cNvGrpSpPr/>
          <p:nvPr/>
        </p:nvGrpSpPr>
        <p:grpSpPr>
          <a:xfrm>
            <a:off x="939275" y="2048975"/>
            <a:ext cx="3766826" cy="4026687"/>
            <a:chOff x="1118225" y="283736"/>
            <a:chExt cx="2090706" cy="4134600"/>
          </a:xfrm>
        </p:grpSpPr>
        <p:sp>
          <p:nvSpPr>
            <p:cNvPr id="349" name="Google Shape;349;p51"/>
            <p:cNvSpPr/>
            <p:nvPr/>
          </p:nvSpPr>
          <p:spPr>
            <a:xfrm>
              <a:off x="1118225" y="283736"/>
              <a:ext cx="2090700" cy="4134600"/>
            </a:xfrm>
            <a:prstGeom prst="rect">
              <a:avLst/>
            </a:prstGeom>
            <a:solidFill>
              <a:srgbClr val="1B78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51"/>
            <p:cNvSpPr/>
            <p:nvPr/>
          </p:nvSpPr>
          <p:spPr>
            <a:xfrm>
              <a:off x="1118231" y="341749"/>
              <a:ext cx="2090700" cy="15849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1D7E7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51"/>
            <p:cNvSpPr/>
            <p:nvPr/>
          </p:nvSpPr>
          <p:spPr>
            <a:xfrm>
              <a:off x="1233850" y="470600"/>
              <a:ext cx="1815000" cy="67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>
                  <a:solidFill>
                    <a:srgbClr val="1D7E74"/>
                  </a:solidFill>
                  <a:latin typeface="+mj-lt"/>
                  <a:ea typeface="Roboto"/>
                  <a:cs typeface="Roboto"/>
                  <a:sym typeface="Roboto"/>
                </a:rPr>
                <a:t>Lei de </a:t>
              </a:r>
              <a:r>
                <a:rPr lang="en-US" sz="3200" b="1" dirty="0" err="1">
                  <a:solidFill>
                    <a:srgbClr val="1D7E74"/>
                  </a:solidFill>
                  <a:latin typeface="+mj-lt"/>
                  <a:ea typeface="Roboto"/>
                  <a:cs typeface="Roboto"/>
                  <a:sym typeface="Roboto"/>
                </a:rPr>
                <a:t>Aprendizagem</a:t>
              </a:r>
              <a:endParaRPr sz="3200" dirty="0">
                <a:solidFill>
                  <a:srgbClr val="1D7E74"/>
                </a:solidFill>
                <a:latin typeface="+mj-lt"/>
                <a:ea typeface="Roboto Thin"/>
                <a:cs typeface="Roboto Thin"/>
                <a:sym typeface="Roboto Thin"/>
              </a:endParaRPr>
            </a:p>
          </p:txBody>
        </p:sp>
        <p:sp>
          <p:nvSpPr>
            <p:cNvPr id="352" name="Google Shape;352;p51"/>
            <p:cNvSpPr/>
            <p:nvPr/>
          </p:nvSpPr>
          <p:spPr>
            <a:xfrm rot="5400000">
              <a:off x="1946806" y="1935174"/>
              <a:ext cx="389100" cy="278100"/>
            </a:xfrm>
            <a:prstGeom prst="rightArrow">
              <a:avLst>
                <a:gd name="adj1" fmla="val 34239"/>
                <a:gd name="adj2" fmla="val 57035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51"/>
            <p:cNvSpPr/>
            <p:nvPr/>
          </p:nvSpPr>
          <p:spPr>
            <a:xfrm>
              <a:off x="1118302" y="2278372"/>
              <a:ext cx="2030400" cy="197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Char char="●"/>
              </a:pPr>
              <a:r>
                <a:rPr lang="en-US" sz="1800">
                  <a:solidFill>
                    <a:srgbClr val="FFFFFF"/>
                  </a:solidFill>
                </a:rPr>
                <a:t>Foco em jovens em vulnerabilidade social</a:t>
              </a:r>
              <a:endParaRPr sz="1800">
                <a:solidFill>
                  <a:srgbClr val="FFFFFF"/>
                </a:solidFill>
              </a:endParaRPr>
            </a:p>
            <a:p>
              <a:pPr marL="457200" lvl="0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Char char="●"/>
              </a:pPr>
              <a:r>
                <a:rPr lang="en-US" sz="1800">
                  <a:solidFill>
                    <a:srgbClr val="FFFFFF"/>
                  </a:solidFill>
                </a:rPr>
                <a:t>Atende também formados no médio e estudantes do superior</a:t>
              </a:r>
              <a:endParaRPr sz="1800">
                <a:solidFill>
                  <a:srgbClr val="FFFFFF"/>
                </a:solidFill>
              </a:endParaRPr>
            </a:p>
            <a:p>
              <a:pPr marL="457200" lvl="0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Char char="●"/>
              </a:pPr>
              <a:r>
                <a:rPr lang="en-US" sz="1800">
                  <a:solidFill>
                    <a:srgbClr val="FFFFFF"/>
                  </a:solidFill>
                </a:rPr>
                <a:t>14 a 24 anos </a:t>
              </a:r>
              <a:endParaRPr sz="1800">
                <a:solidFill>
                  <a:srgbClr val="FFFFFF"/>
                </a:solidFill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354" name="Google Shape;354;p51"/>
          <p:cNvGrpSpPr/>
          <p:nvPr/>
        </p:nvGrpSpPr>
        <p:grpSpPr>
          <a:xfrm>
            <a:off x="4968625" y="2038348"/>
            <a:ext cx="3615663" cy="4026590"/>
            <a:chOff x="1118220" y="283713"/>
            <a:chExt cx="2090825" cy="4223400"/>
          </a:xfrm>
        </p:grpSpPr>
        <p:sp>
          <p:nvSpPr>
            <p:cNvPr id="355" name="Google Shape;355;p51"/>
            <p:cNvSpPr/>
            <p:nvPr/>
          </p:nvSpPr>
          <p:spPr>
            <a:xfrm>
              <a:off x="1126145" y="283713"/>
              <a:ext cx="2082900" cy="4223400"/>
            </a:xfrm>
            <a:prstGeom prst="rect">
              <a:avLst/>
            </a:prstGeom>
            <a:solidFill>
              <a:srgbClr val="1B78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51"/>
            <p:cNvSpPr/>
            <p:nvPr/>
          </p:nvSpPr>
          <p:spPr>
            <a:xfrm>
              <a:off x="1118220" y="341744"/>
              <a:ext cx="2090700" cy="16164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1D7E7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51"/>
            <p:cNvSpPr/>
            <p:nvPr/>
          </p:nvSpPr>
          <p:spPr>
            <a:xfrm>
              <a:off x="1233850" y="470600"/>
              <a:ext cx="1815000" cy="67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>
                  <a:solidFill>
                    <a:srgbClr val="1D7E74"/>
                  </a:solidFill>
                  <a:latin typeface="Roboto"/>
                  <a:ea typeface="Roboto"/>
                  <a:cs typeface="Roboto"/>
                  <a:sym typeface="Roboto"/>
                </a:rPr>
                <a:t>Lei de Estágio</a:t>
              </a:r>
              <a:endParaRPr sz="4000">
                <a:solidFill>
                  <a:srgbClr val="1D7E74"/>
                </a:solidFill>
                <a:latin typeface="Roboto Thin"/>
                <a:ea typeface="Roboto Thin"/>
                <a:cs typeface="Roboto Thin"/>
                <a:sym typeface="Roboto Thin"/>
              </a:endParaRPr>
            </a:p>
          </p:txBody>
        </p:sp>
        <p:sp>
          <p:nvSpPr>
            <p:cNvPr id="358" name="Google Shape;358;p51"/>
            <p:cNvSpPr/>
            <p:nvPr/>
          </p:nvSpPr>
          <p:spPr>
            <a:xfrm rot="5400000">
              <a:off x="1946796" y="1933704"/>
              <a:ext cx="389100" cy="278100"/>
            </a:xfrm>
            <a:prstGeom prst="rightArrow">
              <a:avLst>
                <a:gd name="adj1" fmla="val 34239"/>
                <a:gd name="adj2" fmla="val 57035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51"/>
            <p:cNvSpPr/>
            <p:nvPr/>
          </p:nvSpPr>
          <p:spPr>
            <a:xfrm>
              <a:off x="1126148" y="2447086"/>
              <a:ext cx="2030400" cy="108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Char char="●"/>
              </a:pPr>
              <a:r>
                <a:rPr lang="en-US" sz="1800">
                  <a:solidFill>
                    <a:srgbClr val="FFFFFF"/>
                  </a:solidFill>
                </a:rPr>
                <a:t>Foco em estudantes do ensino superior</a:t>
              </a:r>
              <a:endParaRPr sz="1800">
                <a:solidFill>
                  <a:srgbClr val="FFFFFF"/>
                </a:solidFill>
              </a:endParaRPr>
            </a:p>
            <a:p>
              <a:pPr marL="457200" lvl="0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Char char="●"/>
              </a:pPr>
              <a:r>
                <a:rPr lang="en-US" sz="1800">
                  <a:solidFill>
                    <a:srgbClr val="FFFFFF"/>
                  </a:solidFill>
                </a:rPr>
                <a:t>Atende também estudantes do médio e técnico</a:t>
              </a:r>
              <a:endParaRPr sz="1800">
                <a:solidFill>
                  <a:srgbClr val="FFFFFF"/>
                </a:solidFill>
              </a:endParaRPr>
            </a:p>
            <a:p>
              <a:pPr marL="457200" lvl="0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Char char="●"/>
              </a:pPr>
              <a:r>
                <a:rPr lang="en-US" sz="1800">
                  <a:solidFill>
                    <a:srgbClr val="FFFFFF"/>
                  </a:solidFill>
                </a:rPr>
                <a:t>A partir de 16 anos</a:t>
              </a:r>
              <a:endParaRPr sz="1800">
                <a:solidFill>
                  <a:srgbClr val="FFFFFF"/>
                </a:solidFill>
              </a:endParaRPr>
            </a:p>
          </p:txBody>
        </p:sp>
      </p:grpSp>
      <p:pic>
        <p:nvPicPr>
          <p:cNvPr id="360" name="Google Shape;360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00775" y="79575"/>
            <a:ext cx="2146300" cy="579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Google Shape;365;p52"/>
          <p:cNvPicPr preferRelativeResize="0"/>
          <p:nvPr/>
        </p:nvPicPr>
        <p:blipFill rotWithShape="1">
          <a:blip r:embed="rId3">
            <a:alphaModFix/>
          </a:blip>
          <a:srcRect l="12448" t="1531" r="1404" b="1550"/>
          <a:stretch/>
        </p:blipFill>
        <p:spPr>
          <a:xfrm>
            <a:off x="0" y="0"/>
            <a:ext cx="9144002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52"/>
          <p:cNvSpPr txBox="1">
            <a:spLocks noGrp="1"/>
          </p:cNvSpPr>
          <p:nvPr>
            <p:ph type="subTitle" idx="1"/>
          </p:nvPr>
        </p:nvSpPr>
        <p:spPr>
          <a:xfrm>
            <a:off x="673125" y="1947775"/>
            <a:ext cx="4042800" cy="18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Quais os benefícios dessas leis? </a:t>
            </a:r>
            <a:endParaRPr sz="3600" b="1">
              <a:solidFill>
                <a:srgbClr val="FFFFFF"/>
              </a:solidFill>
            </a:endParaRPr>
          </a:p>
        </p:txBody>
      </p:sp>
      <p:sp>
        <p:nvSpPr>
          <p:cNvPr id="367" name="Google Shape;367;p52"/>
          <p:cNvSpPr/>
          <p:nvPr/>
        </p:nvSpPr>
        <p:spPr>
          <a:xfrm>
            <a:off x="1375884" y="4605020"/>
            <a:ext cx="2637300" cy="17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52"/>
          <p:cNvSpPr txBox="1"/>
          <p:nvPr/>
        </p:nvSpPr>
        <p:spPr>
          <a:xfrm>
            <a:off x="1782482" y="6127234"/>
            <a:ext cx="1905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9" name="Google Shape;369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00800" y="5830450"/>
            <a:ext cx="2466275" cy="66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Google Shape;374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30541" y="-237068"/>
            <a:ext cx="10649257" cy="7095067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53"/>
          <p:cNvSpPr txBox="1">
            <a:spLocks noGrp="1"/>
          </p:cNvSpPr>
          <p:nvPr>
            <p:ph type="subTitle" idx="1"/>
          </p:nvPr>
        </p:nvSpPr>
        <p:spPr>
          <a:xfrm>
            <a:off x="186267" y="661636"/>
            <a:ext cx="8297333" cy="5465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Benefícios do estágio:</a:t>
            </a:r>
            <a:endParaRPr sz="3600"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endParaRPr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-"/>
            </a:pPr>
            <a:r>
              <a:rPr lang="en-US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Experiência prática</a:t>
            </a:r>
            <a:endParaRPr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-"/>
            </a:pPr>
            <a:r>
              <a:rPr lang="en-US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Carga horária de até 6h diárias </a:t>
            </a:r>
            <a:endParaRPr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-"/>
            </a:pPr>
            <a:r>
              <a:rPr lang="en-US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Bolsa auxílio, Auxílio transporte</a:t>
            </a:r>
            <a:endParaRPr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-"/>
            </a:pPr>
            <a:r>
              <a:rPr lang="en-US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Recesso remunerado, Seguro obrigatório</a:t>
            </a:r>
            <a:endParaRPr/>
          </a:p>
          <a:p>
            <a:pPr marL="457200" lvl="0" indent="-4572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-"/>
            </a:pPr>
            <a:r>
              <a:rPr lang="en-US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Tempo máximo de 2 anos na empresa</a:t>
            </a:r>
            <a:endParaRPr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-"/>
            </a:pPr>
            <a:r>
              <a:rPr lang="en-US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Mantém estudante na sala de aula</a:t>
            </a:r>
            <a:endParaRPr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53"/>
          <p:cNvSpPr txBox="1"/>
          <p:nvPr/>
        </p:nvSpPr>
        <p:spPr>
          <a:xfrm>
            <a:off x="6727016" y="6297933"/>
            <a:ext cx="190559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Lei 11.788/2008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7" name="Google Shape;377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92369" y="77425"/>
            <a:ext cx="2163120" cy="58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30541" y="-237068"/>
            <a:ext cx="10649256" cy="7095067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54"/>
          <p:cNvSpPr txBox="1">
            <a:spLocks noGrp="1"/>
          </p:cNvSpPr>
          <p:nvPr>
            <p:ph type="subTitle" idx="1"/>
          </p:nvPr>
        </p:nvSpPr>
        <p:spPr>
          <a:xfrm>
            <a:off x="186267" y="661636"/>
            <a:ext cx="8297400" cy="54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600" b="1">
                <a:solidFill>
                  <a:srgbClr val="FFE599"/>
                </a:solidFill>
                <a:latin typeface="Arial"/>
                <a:ea typeface="Arial"/>
                <a:cs typeface="Arial"/>
                <a:sym typeface="Arial"/>
              </a:rPr>
              <a:t>Benefícios da aprendizagem</a:t>
            </a:r>
            <a:r>
              <a:rPr lang="en-US"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36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endParaRPr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Char char="-"/>
            </a:pPr>
            <a:r>
              <a:rPr lang="en-US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CLT - contrato por tempo determinado</a:t>
            </a:r>
            <a:endParaRPr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Char char="-"/>
            </a:pPr>
            <a:r>
              <a:rPr lang="en-US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FGTS 2%</a:t>
            </a:r>
            <a:endParaRPr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Char char="-"/>
            </a:pPr>
            <a:r>
              <a:rPr lang="en-US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Curso de capacitação associado</a:t>
            </a:r>
            <a:endParaRPr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Char char="-"/>
            </a:pPr>
            <a:r>
              <a:rPr lang="en-US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Salário mínimo</a:t>
            </a:r>
            <a:endParaRPr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Char char="-"/>
            </a:pPr>
            <a:r>
              <a:rPr lang="en-US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Carga horária de até 6h diárias</a:t>
            </a:r>
            <a:endParaRPr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Char char="-"/>
            </a:pPr>
            <a:r>
              <a:rPr lang="en-US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Tempo máximo de 2 anos na empresa</a:t>
            </a:r>
            <a:endParaRPr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4" name="Google Shape;384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92369" y="77425"/>
            <a:ext cx="2163120" cy="58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Google Shape;389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55"/>
          <p:cNvSpPr txBox="1">
            <a:spLocks noGrp="1"/>
          </p:cNvSpPr>
          <p:nvPr>
            <p:ph type="ctrTitle"/>
          </p:nvPr>
        </p:nvSpPr>
        <p:spPr>
          <a:xfrm>
            <a:off x="4233333" y="2744436"/>
            <a:ext cx="4257065" cy="589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Quantos jovens são inseridos por meio do estágio  e aprendizagem no Brasil ?</a:t>
            </a:r>
            <a:endParaRPr/>
          </a:p>
        </p:txBody>
      </p:sp>
      <p:pic>
        <p:nvPicPr>
          <p:cNvPr id="391" name="Google Shape;391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92369" y="77425"/>
            <a:ext cx="2163120" cy="58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8"/>
          <p:cNvSpPr txBox="1">
            <a:spLocks noGrp="1"/>
          </p:cNvSpPr>
          <p:nvPr>
            <p:ph type="ctrTitle"/>
          </p:nvPr>
        </p:nvSpPr>
        <p:spPr>
          <a:xfrm>
            <a:off x="2623650" y="6268200"/>
            <a:ext cx="3567000" cy="5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3000" b="1">
                <a:latin typeface="Arial"/>
                <a:ea typeface="Arial"/>
                <a:cs typeface="Arial"/>
                <a:sym typeface="Arial"/>
              </a:rPr>
              <a:t>www.abres.org.br</a:t>
            </a:r>
            <a:endParaRPr sz="3000" b="1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1776" y="183949"/>
            <a:ext cx="8205926" cy="625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00782" y="77436"/>
            <a:ext cx="2146302" cy="584200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56"/>
          <p:cNvSpPr txBox="1"/>
          <p:nvPr/>
        </p:nvSpPr>
        <p:spPr>
          <a:xfrm>
            <a:off x="5080209" y="6023108"/>
            <a:ext cx="4063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 Inep/MEC (201</a:t>
            </a:r>
            <a:r>
              <a:rPr lang="en-US">
                <a:solidFill>
                  <a:schemeClr val="dk1"/>
                </a:solidFill>
              </a:rPr>
              <a:t>7)</a:t>
            </a:r>
            <a:endParaRPr/>
          </a:p>
        </p:txBody>
      </p:sp>
      <p:pic>
        <p:nvPicPr>
          <p:cNvPr id="398" name="Google Shape;398;p56" title="Points scored"/>
          <p:cNvPicPr preferRelativeResize="0"/>
          <p:nvPr/>
        </p:nvPicPr>
        <p:blipFill>
          <a:blip r:embed="rId4">
            <a:alphaModFix amt="97000"/>
          </a:blip>
          <a:stretch>
            <a:fillRect/>
          </a:stretch>
        </p:blipFill>
        <p:spPr>
          <a:xfrm>
            <a:off x="808275" y="1069848"/>
            <a:ext cx="7630710" cy="471832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99" name="Google Shape;399;p56"/>
          <p:cNvSpPr txBox="1">
            <a:spLocks noGrp="1"/>
          </p:cNvSpPr>
          <p:nvPr>
            <p:ph type="ctrTitle"/>
          </p:nvPr>
        </p:nvSpPr>
        <p:spPr>
          <a:xfrm>
            <a:off x="379850" y="245135"/>
            <a:ext cx="7610400" cy="5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None/>
            </a:pPr>
            <a:r>
              <a:rPr lang="en-US" sz="2600" b="1"/>
              <a:t>Fatos e Números da Inserção de Jovens</a:t>
            </a:r>
            <a:endParaRPr sz="26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Google Shape;404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00782" y="77436"/>
            <a:ext cx="2146302" cy="584200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57"/>
          <p:cNvSpPr txBox="1"/>
          <p:nvPr/>
        </p:nvSpPr>
        <p:spPr>
          <a:xfrm>
            <a:off x="6631680" y="6342000"/>
            <a:ext cx="2023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 Abres (2018)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6" name="Google Shape;406;p57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814036"/>
            <a:ext cx="8572500" cy="530066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407" name="Google Shape;407;p57"/>
          <p:cNvSpPr txBox="1"/>
          <p:nvPr/>
        </p:nvSpPr>
        <p:spPr>
          <a:xfrm>
            <a:off x="2685525" y="3338750"/>
            <a:ext cx="9522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2,7%</a:t>
            </a:r>
            <a:endParaRPr sz="1800"/>
          </a:p>
        </p:txBody>
      </p:sp>
      <p:sp>
        <p:nvSpPr>
          <p:cNvPr id="408" name="Google Shape;408;p57"/>
          <p:cNvSpPr txBox="1"/>
          <p:nvPr/>
        </p:nvSpPr>
        <p:spPr>
          <a:xfrm>
            <a:off x="6109050" y="1458375"/>
            <a:ext cx="9522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8,9%</a:t>
            </a:r>
            <a:endParaRPr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58"/>
          <p:cNvSpPr txBox="1">
            <a:spLocks noGrp="1"/>
          </p:cNvSpPr>
          <p:nvPr>
            <p:ph type="ctrTitle"/>
          </p:nvPr>
        </p:nvSpPr>
        <p:spPr>
          <a:xfrm>
            <a:off x="-429000" y="77425"/>
            <a:ext cx="7772400" cy="1470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Arial"/>
                <a:ea typeface="Arial"/>
                <a:cs typeface="Arial"/>
                <a:sym typeface="Arial"/>
              </a:rPr>
              <a:t>Jovens Aprendizes no Brasil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4" name="Google Shape;414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00782" y="77436"/>
            <a:ext cx="2146302" cy="584200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58"/>
          <p:cNvSpPr/>
          <p:nvPr/>
        </p:nvSpPr>
        <p:spPr>
          <a:xfrm rot="828351" flipH="1">
            <a:off x="6399219" y="4036464"/>
            <a:ext cx="2117062" cy="104031"/>
          </a:xfrm>
          <a:prstGeom prst="roundRect">
            <a:avLst>
              <a:gd name="adj" fmla="val 50000"/>
            </a:avLst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58"/>
          <p:cNvSpPr/>
          <p:nvPr/>
        </p:nvSpPr>
        <p:spPr>
          <a:xfrm rot="-828351">
            <a:off x="4407497" y="4036464"/>
            <a:ext cx="2117062" cy="104031"/>
          </a:xfrm>
          <a:prstGeom prst="roundRect">
            <a:avLst>
              <a:gd name="adj" fmla="val 50000"/>
            </a:avLst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7" name="Google Shape;417;p58"/>
          <p:cNvGrpSpPr/>
          <p:nvPr/>
        </p:nvGrpSpPr>
        <p:grpSpPr>
          <a:xfrm>
            <a:off x="5089240" y="1770942"/>
            <a:ext cx="2663249" cy="2268094"/>
            <a:chOff x="4409300" y="1219942"/>
            <a:chExt cx="1712700" cy="1246754"/>
          </a:xfrm>
        </p:grpSpPr>
        <p:sp>
          <p:nvSpPr>
            <p:cNvPr id="418" name="Google Shape;418;p58"/>
            <p:cNvSpPr/>
            <p:nvPr/>
          </p:nvSpPr>
          <p:spPr>
            <a:xfrm rot="-1789476">
              <a:off x="5185416" y="2276970"/>
              <a:ext cx="160451" cy="160451"/>
            </a:xfrm>
            <a:prstGeom prst="ellipse">
              <a:avLst/>
            </a:prstGeom>
            <a:solidFill>
              <a:srgbClr val="FFFFFF"/>
            </a:solidFill>
            <a:ln w="38100" cap="flat" cmpd="sng">
              <a:solidFill>
                <a:srgbClr val="8585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58"/>
            <p:cNvSpPr txBox="1"/>
            <p:nvPr/>
          </p:nvSpPr>
          <p:spPr>
            <a:xfrm>
              <a:off x="4921731" y="1985297"/>
              <a:ext cx="6969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-US" b="1">
                  <a:solidFill>
                    <a:srgbClr val="5E5E5E"/>
                  </a:solidFill>
                  <a:latin typeface="Roboto"/>
                  <a:ea typeface="Roboto"/>
                  <a:cs typeface="Roboto"/>
                  <a:sym typeface="Roboto"/>
                </a:rPr>
                <a:t>2018</a:t>
              </a:r>
              <a:endParaRPr b="1">
                <a:solidFill>
                  <a:srgbClr val="5E5E5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0" name="Google Shape;420;p58"/>
            <p:cNvSpPr/>
            <p:nvPr/>
          </p:nvSpPr>
          <p:spPr>
            <a:xfrm>
              <a:off x="4409300" y="1219942"/>
              <a:ext cx="1712700" cy="703500"/>
            </a:xfrm>
            <a:prstGeom prst="roundRect">
              <a:avLst>
                <a:gd name="adj" fmla="val 4485"/>
              </a:avLst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58"/>
            <p:cNvSpPr/>
            <p:nvPr/>
          </p:nvSpPr>
          <p:spPr>
            <a:xfrm rot="10800000">
              <a:off x="5220625" y="1919036"/>
              <a:ext cx="90000" cy="67500"/>
            </a:xfrm>
            <a:prstGeom prst="triangle">
              <a:avLst>
                <a:gd name="adj" fmla="val 50000"/>
              </a:avLst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58"/>
            <p:cNvSpPr txBox="1"/>
            <p:nvPr/>
          </p:nvSpPr>
          <p:spPr>
            <a:xfrm>
              <a:off x="4453550" y="1257142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-US"/>
                <a:t>Com percentual de 15% da cota, o número de aprendizes seria de</a:t>
              </a:r>
              <a:br>
                <a:rPr lang="en-US"/>
              </a:br>
              <a:r>
                <a:rPr lang="en-US" sz="1800" b="1"/>
                <a:t> 3 milhões</a:t>
              </a:r>
              <a:r>
                <a:rPr lang="en-US" sz="1800" b="1">
                  <a:solidFill>
                    <a:srgbClr val="5E5E5E"/>
                  </a:solidFill>
                </a:rPr>
                <a:t>.</a:t>
              </a:r>
              <a:endParaRPr sz="1800" b="1">
                <a:solidFill>
                  <a:srgbClr val="5E5E5E"/>
                </a:solidFill>
              </a:endParaRPr>
            </a:p>
          </p:txBody>
        </p:sp>
      </p:grpSp>
      <p:sp>
        <p:nvSpPr>
          <p:cNvPr id="423" name="Google Shape;423;p58"/>
          <p:cNvSpPr/>
          <p:nvPr/>
        </p:nvSpPr>
        <p:spPr>
          <a:xfrm rot="828351" flipH="1">
            <a:off x="2398660" y="4036464"/>
            <a:ext cx="2117062" cy="104031"/>
          </a:xfrm>
          <a:prstGeom prst="roundRect">
            <a:avLst>
              <a:gd name="adj" fmla="val 50000"/>
            </a:avLst>
          </a:prstGeom>
          <a:solidFill>
            <a:srgbClr val="701C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4" name="Google Shape;424;p58"/>
          <p:cNvGrpSpPr/>
          <p:nvPr/>
        </p:nvGrpSpPr>
        <p:grpSpPr>
          <a:xfrm>
            <a:off x="3135515" y="4138032"/>
            <a:ext cx="2663248" cy="2238917"/>
            <a:chOff x="3021975" y="2541798"/>
            <a:chExt cx="1712700" cy="1230715"/>
          </a:xfrm>
        </p:grpSpPr>
        <p:sp>
          <p:nvSpPr>
            <p:cNvPr id="425" name="Google Shape;425;p58"/>
            <p:cNvSpPr txBox="1"/>
            <p:nvPr/>
          </p:nvSpPr>
          <p:spPr>
            <a:xfrm>
              <a:off x="3529877" y="2735584"/>
              <a:ext cx="6969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-US" b="1">
                  <a:solidFill>
                    <a:srgbClr val="701C7F"/>
                  </a:solidFill>
                  <a:latin typeface="Roboto"/>
                  <a:ea typeface="Roboto"/>
                  <a:cs typeface="Roboto"/>
                  <a:sym typeface="Roboto"/>
                </a:rPr>
                <a:t>2018</a:t>
              </a:r>
              <a:endParaRPr b="1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6" name="Google Shape;426;p58"/>
            <p:cNvSpPr/>
            <p:nvPr/>
          </p:nvSpPr>
          <p:spPr>
            <a:xfrm rot="-1789476">
              <a:off x="3798091" y="2571072"/>
              <a:ext cx="160451" cy="160451"/>
            </a:xfrm>
            <a:prstGeom prst="ellipse">
              <a:avLst/>
            </a:prstGeom>
            <a:solidFill>
              <a:srgbClr val="FFFFFF"/>
            </a:solidFill>
            <a:ln w="38100" cap="flat" cmpd="sng">
              <a:solidFill>
                <a:srgbClr val="701C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58"/>
            <p:cNvSpPr/>
            <p:nvPr/>
          </p:nvSpPr>
          <p:spPr>
            <a:xfrm>
              <a:off x="3021975" y="3069013"/>
              <a:ext cx="1712700" cy="703500"/>
            </a:xfrm>
            <a:prstGeom prst="roundRect">
              <a:avLst>
                <a:gd name="adj" fmla="val 4485"/>
              </a:avLst>
            </a:prstGeom>
            <a:solidFill>
              <a:srgbClr val="701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58"/>
            <p:cNvSpPr txBox="1"/>
            <p:nvPr/>
          </p:nvSpPr>
          <p:spPr>
            <a:xfrm>
              <a:off x="3066225" y="3106213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-US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Brasil poderia ter </a:t>
              </a:r>
              <a:r>
                <a:rPr lang="en-US" sz="1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960 mil </a:t>
              </a:r>
              <a:r>
                <a:rPr lang="en-US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aprendizes em atividade</a:t>
              </a:r>
              <a:br>
                <a:rPr lang="en-US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-US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/>
              </a:r>
              <a:br>
                <a:rPr lang="en-US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-US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(se a cota fosse cumprida)</a:t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29" name="Google Shape;429;p58"/>
            <p:cNvSpPr/>
            <p:nvPr/>
          </p:nvSpPr>
          <p:spPr>
            <a:xfrm>
              <a:off x="3833325" y="3004364"/>
              <a:ext cx="90000" cy="67500"/>
            </a:xfrm>
            <a:prstGeom prst="triangle">
              <a:avLst>
                <a:gd name="adj" fmla="val 50000"/>
              </a:avLst>
            </a:prstGeom>
            <a:solidFill>
              <a:srgbClr val="701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0" name="Google Shape;430;p58"/>
          <p:cNvSpPr/>
          <p:nvPr/>
        </p:nvSpPr>
        <p:spPr>
          <a:xfrm rot="-828351">
            <a:off x="417744" y="4036464"/>
            <a:ext cx="2117062" cy="104031"/>
          </a:xfrm>
          <a:prstGeom prst="roundRect">
            <a:avLst>
              <a:gd name="adj" fmla="val 50000"/>
            </a:avLst>
          </a:prstGeom>
          <a:solidFill>
            <a:srgbClr val="701C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1" name="Google Shape;431;p58"/>
          <p:cNvGrpSpPr/>
          <p:nvPr/>
        </p:nvGrpSpPr>
        <p:grpSpPr>
          <a:xfrm>
            <a:off x="1134518" y="1770942"/>
            <a:ext cx="2663249" cy="2268094"/>
            <a:chOff x="1637475" y="1219942"/>
            <a:chExt cx="1712700" cy="1246754"/>
          </a:xfrm>
        </p:grpSpPr>
        <p:sp>
          <p:nvSpPr>
            <p:cNvPr id="432" name="Google Shape;432;p58"/>
            <p:cNvSpPr/>
            <p:nvPr/>
          </p:nvSpPr>
          <p:spPr>
            <a:xfrm>
              <a:off x="1637475" y="1219942"/>
              <a:ext cx="1712700" cy="703500"/>
            </a:xfrm>
            <a:prstGeom prst="roundRect">
              <a:avLst>
                <a:gd name="adj" fmla="val 4485"/>
              </a:avLst>
            </a:prstGeom>
            <a:solidFill>
              <a:srgbClr val="701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58"/>
            <p:cNvSpPr txBox="1"/>
            <p:nvPr/>
          </p:nvSpPr>
          <p:spPr>
            <a:xfrm>
              <a:off x="2144552" y="1985303"/>
              <a:ext cx="9021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-US" b="1">
                  <a:solidFill>
                    <a:srgbClr val="701C7F"/>
                  </a:solidFill>
                  <a:latin typeface="Roboto"/>
                  <a:ea typeface="Roboto"/>
                  <a:cs typeface="Roboto"/>
                  <a:sym typeface="Roboto"/>
                </a:rPr>
                <a:t>2005- 2018</a:t>
              </a:r>
              <a:endParaRPr b="1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34" name="Google Shape;434;p58"/>
            <p:cNvSpPr/>
            <p:nvPr/>
          </p:nvSpPr>
          <p:spPr>
            <a:xfrm rot="10800000">
              <a:off x="2448800" y="1919036"/>
              <a:ext cx="90000" cy="67500"/>
            </a:xfrm>
            <a:prstGeom prst="triangle">
              <a:avLst>
                <a:gd name="adj" fmla="val 50000"/>
              </a:avLst>
            </a:prstGeom>
            <a:solidFill>
              <a:srgbClr val="701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58"/>
            <p:cNvSpPr txBox="1"/>
            <p:nvPr/>
          </p:nvSpPr>
          <p:spPr>
            <a:xfrm>
              <a:off x="1681725" y="1257142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FFFFFF"/>
                  </a:solidFill>
                </a:rPr>
                <a:t>De 2005 a 2018: </a:t>
              </a:r>
              <a:endParaRPr>
                <a:solidFill>
                  <a:srgbClr val="FFFFFF"/>
                </a:solidFill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None/>
              </a:pPr>
              <a:r>
                <a:rPr lang="en-US" sz="1800" b="1">
                  <a:solidFill>
                    <a:srgbClr val="FFFFFF"/>
                  </a:solidFill>
                </a:rPr>
                <a:t>3,3 milhões</a:t>
              </a:r>
              <a:r>
                <a:rPr lang="en-US">
                  <a:solidFill>
                    <a:srgbClr val="FFFFFF"/>
                  </a:solidFill>
                </a:rPr>
                <a:t/>
              </a:r>
              <a:br>
                <a:rPr lang="en-US">
                  <a:solidFill>
                    <a:srgbClr val="FFFFFF"/>
                  </a:solidFill>
                </a:rPr>
              </a:br>
              <a:r>
                <a:rPr lang="en-US">
                  <a:solidFill>
                    <a:srgbClr val="FFFFFF"/>
                  </a:solidFill>
                </a:rPr>
                <a:t>de aprendizes</a:t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36" name="Google Shape;436;p58"/>
            <p:cNvSpPr/>
            <p:nvPr/>
          </p:nvSpPr>
          <p:spPr>
            <a:xfrm rot="-1789476">
              <a:off x="2410765" y="2276970"/>
              <a:ext cx="160451" cy="160451"/>
            </a:xfrm>
            <a:prstGeom prst="ellipse">
              <a:avLst/>
            </a:prstGeom>
            <a:solidFill>
              <a:srgbClr val="FFFFFF"/>
            </a:solidFill>
            <a:ln w="38100" cap="flat" cmpd="sng">
              <a:solidFill>
                <a:srgbClr val="701C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430;p58"/>
          <p:cNvSpPr/>
          <p:nvPr/>
        </p:nvSpPr>
        <p:spPr>
          <a:xfrm rot="-828351">
            <a:off x="4530617" y="4074004"/>
            <a:ext cx="1828505" cy="45719"/>
          </a:xfrm>
          <a:prstGeom prst="roundRect">
            <a:avLst>
              <a:gd name="adj" fmla="val 50000"/>
            </a:avLst>
          </a:prstGeom>
          <a:solidFill>
            <a:srgbClr val="701C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" name="Google Shape;441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59"/>
          <p:cNvSpPr txBox="1"/>
          <p:nvPr/>
        </p:nvSpPr>
        <p:spPr>
          <a:xfrm>
            <a:off x="401071" y="333579"/>
            <a:ext cx="8199232" cy="2542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 suficiente 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59"/>
          <p:cNvSpPr txBox="1">
            <a:spLocks noGrp="1"/>
          </p:cNvSpPr>
          <p:nvPr>
            <p:ph type="ctrTitle"/>
          </p:nvPr>
        </p:nvSpPr>
        <p:spPr>
          <a:xfrm>
            <a:off x="401071" y="5570538"/>
            <a:ext cx="8199232" cy="1287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60"/>
              <a:buFont typeface="Arial"/>
              <a:buNone/>
            </a:pPr>
            <a:r>
              <a:rPr lang="en-US" sz="296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Precisamos ampliar a inserção dos jovens!	</a:t>
            </a:r>
            <a:endParaRPr/>
          </a:p>
        </p:txBody>
      </p:sp>
      <p:pic>
        <p:nvPicPr>
          <p:cNvPr id="444" name="Google Shape;444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92369" y="77425"/>
            <a:ext cx="2163120" cy="58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100"/>
                                        <p:tgtEl>
                                          <p:spTgt spid="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9" name="Google Shape;449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70425" y="-2163375"/>
            <a:ext cx="9475724" cy="9475724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60"/>
          <p:cNvSpPr txBox="1">
            <a:spLocks noGrp="1"/>
          </p:cNvSpPr>
          <p:nvPr>
            <p:ph type="subTitle" idx="1"/>
          </p:nvPr>
        </p:nvSpPr>
        <p:spPr>
          <a:xfrm>
            <a:off x="869550" y="4021399"/>
            <a:ext cx="7404900" cy="17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Temos algumas sugestões para o jovem Brasileiro</a:t>
            </a:r>
            <a:r>
              <a:rPr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60"/>
          <p:cNvSpPr txBox="1"/>
          <p:nvPr/>
        </p:nvSpPr>
        <p:spPr>
          <a:xfrm>
            <a:off x="1782482" y="6127234"/>
            <a:ext cx="1905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2" name="Google Shape;452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22001" y="5783000"/>
            <a:ext cx="2995575" cy="58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61"/>
          <p:cNvSpPr txBox="1">
            <a:spLocks noGrp="1"/>
          </p:cNvSpPr>
          <p:nvPr>
            <p:ph type="subTitle" idx="1"/>
          </p:nvPr>
        </p:nvSpPr>
        <p:spPr>
          <a:xfrm>
            <a:off x="354050" y="885500"/>
            <a:ext cx="8228400" cy="52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 5228/19 - </a:t>
            </a:r>
            <a:r>
              <a:rPr lang="en-US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Sugestões</a:t>
            </a: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8" name="Google Shape;458;p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00782" y="77436"/>
            <a:ext cx="2146302" cy="584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9" name="Google Shape;459;p61"/>
          <p:cNvGrpSpPr/>
          <p:nvPr/>
        </p:nvGrpSpPr>
        <p:grpSpPr>
          <a:xfrm>
            <a:off x="353979" y="3744725"/>
            <a:ext cx="8228213" cy="1728896"/>
            <a:chOff x="1431325" y="2473837"/>
            <a:chExt cx="6566810" cy="670505"/>
          </a:xfrm>
        </p:grpSpPr>
        <p:sp>
          <p:nvSpPr>
            <p:cNvPr id="460" name="Google Shape;460;p61"/>
            <p:cNvSpPr/>
            <p:nvPr/>
          </p:nvSpPr>
          <p:spPr>
            <a:xfrm rot="-5400000">
              <a:off x="4644475" y="-209208"/>
              <a:ext cx="670500" cy="6036600"/>
            </a:xfrm>
            <a:prstGeom prst="roundRect">
              <a:avLst>
                <a:gd name="adj" fmla="val 50000"/>
              </a:avLst>
            </a:prstGeom>
            <a:solidFill>
              <a:srgbClr val="0B7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61"/>
            <p:cNvSpPr txBox="1"/>
            <p:nvPr/>
          </p:nvSpPr>
          <p:spPr>
            <a:xfrm>
              <a:off x="5042535" y="2473837"/>
              <a:ext cx="2955600" cy="65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Máximo de 6 horas diárias e 30 semanais - foco em educação</a:t>
              </a:r>
              <a:endParaRPr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62" name="Google Shape;462;p61"/>
            <p:cNvSpPr txBox="1"/>
            <p:nvPr/>
          </p:nvSpPr>
          <p:spPr>
            <a:xfrm>
              <a:off x="2744681" y="2473842"/>
              <a:ext cx="2337900" cy="65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lvl="0" indent="-3810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Roboto"/>
                <a:buChar char="●"/>
              </a:pPr>
              <a:r>
                <a:rPr lang="en-US" sz="2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Limitar carga horária</a:t>
              </a:r>
              <a:endParaRPr sz="2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63" name="Google Shape;463;p61"/>
            <p:cNvSpPr/>
            <p:nvPr/>
          </p:nvSpPr>
          <p:spPr>
            <a:xfrm rot="-5400000">
              <a:off x="1751875" y="2153292"/>
              <a:ext cx="670500" cy="1311600"/>
            </a:xfrm>
            <a:prstGeom prst="roundRect">
              <a:avLst>
                <a:gd name="adj" fmla="val 50000"/>
              </a:avLst>
            </a:prstGeom>
            <a:solidFill>
              <a:srgbClr val="0E94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61"/>
            <p:cNvSpPr/>
            <p:nvPr/>
          </p:nvSpPr>
          <p:spPr>
            <a:xfrm>
              <a:off x="1782926" y="2611541"/>
              <a:ext cx="608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dirty="0" smtClean="0">
                  <a:solidFill>
                    <a:srgbClr val="FFFFFF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 6h</a:t>
              </a:r>
              <a:endParaRPr sz="2400" dirty="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465" name="Google Shape;465;p61"/>
            <p:cNvCxnSpPr/>
            <p:nvPr/>
          </p:nvCxnSpPr>
          <p:spPr>
            <a:xfrm>
              <a:off x="5209891" y="2585784"/>
              <a:ext cx="0" cy="4446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dot"/>
              <a:round/>
              <a:headEnd type="none" w="sm" len="sm"/>
              <a:tailEnd type="none" w="sm" len="sm"/>
            </a:ln>
          </p:spPr>
        </p:cxnSp>
      </p:grpSp>
      <p:grpSp>
        <p:nvGrpSpPr>
          <p:cNvPr id="466" name="Google Shape;466;p61"/>
          <p:cNvGrpSpPr/>
          <p:nvPr/>
        </p:nvGrpSpPr>
        <p:grpSpPr>
          <a:xfrm>
            <a:off x="353979" y="1988050"/>
            <a:ext cx="8228075" cy="1728892"/>
            <a:chOff x="1431325" y="2473839"/>
            <a:chExt cx="6566700" cy="670503"/>
          </a:xfrm>
        </p:grpSpPr>
        <p:sp>
          <p:nvSpPr>
            <p:cNvPr id="467" name="Google Shape;467;p61"/>
            <p:cNvSpPr/>
            <p:nvPr/>
          </p:nvSpPr>
          <p:spPr>
            <a:xfrm rot="-5400000">
              <a:off x="4644475" y="-209208"/>
              <a:ext cx="670500" cy="6036600"/>
            </a:xfrm>
            <a:prstGeom prst="roundRect">
              <a:avLst>
                <a:gd name="adj" fmla="val 50000"/>
              </a:avLst>
            </a:prstGeom>
            <a:solidFill>
              <a:srgbClr val="0B7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61"/>
            <p:cNvSpPr txBox="1"/>
            <p:nvPr/>
          </p:nvSpPr>
          <p:spPr>
            <a:xfrm>
              <a:off x="5082579" y="2473839"/>
              <a:ext cx="2854500" cy="65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11,1 milhões de jovens nem nem (23% dos jovens entre 15 a 29 anos)</a:t>
              </a:r>
              <a:endParaRPr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69" name="Google Shape;469;p61"/>
            <p:cNvSpPr txBox="1"/>
            <p:nvPr/>
          </p:nvSpPr>
          <p:spPr>
            <a:xfrm>
              <a:off x="2744681" y="2473842"/>
              <a:ext cx="2337900" cy="65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lvl="0" indent="-3810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Roboto"/>
                <a:buChar char="●"/>
              </a:pPr>
              <a:r>
                <a:rPr lang="en-US" sz="2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Inserção de não formados no ensino médio</a:t>
              </a:r>
              <a:endParaRPr sz="2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70" name="Google Shape;470;p61"/>
            <p:cNvSpPr/>
            <p:nvPr/>
          </p:nvSpPr>
          <p:spPr>
            <a:xfrm rot="-5400000">
              <a:off x="1751875" y="2153292"/>
              <a:ext cx="670500" cy="1311600"/>
            </a:xfrm>
            <a:prstGeom prst="roundRect">
              <a:avLst>
                <a:gd name="adj" fmla="val 50000"/>
              </a:avLst>
            </a:prstGeom>
            <a:solidFill>
              <a:srgbClr val="0E94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61"/>
            <p:cNvSpPr/>
            <p:nvPr/>
          </p:nvSpPr>
          <p:spPr>
            <a:xfrm>
              <a:off x="1774364" y="2604788"/>
              <a:ext cx="704727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dirty="0" smtClean="0">
                  <a:solidFill>
                    <a:srgbClr val="FFFFFF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23</a:t>
              </a:r>
              <a:r>
                <a:rPr lang="en-US" sz="2400" dirty="0">
                  <a:solidFill>
                    <a:srgbClr val="FFFFFF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%</a:t>
              </a:r>
              <a:endParaRPr sz="2400" dirty="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472" name="Google Shape;472;p61"/>
            <p:cNvCxnSpPr/>
            <p:nvPr/>
          </p:nvCxnSpPr>
          <p:spPr>
            <a:xfrm>
              <a:off x="5209891" y="2585784"/>
              <a:ext cx="0" cy="4446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dot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62"/>
          <p:cNvSpPr txBox="1">
            <a:spLocks noGrp="1"/>
          </p:cNvSpPr>
          <p:nvPr>
            <p:ph type="subTitle" idx="1"/>
          </p:nvPr>
        </p:nvSpPr>
        <p:spPr>
          <a:xfrm>
            <a:off x="284325" y="663750"/>
            <a:ext cx="5942700" cy="7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 5228/19 - Lei foca em estudantes do médio profissional e superior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8" name="Google Shape;478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00782" y="77436"/>
            <a:ext cx="2146302" cy="584200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62"/>
          <p:cNvSpPr txBox="1"/>
          <p:nvPr/>
        </p:nvSpPr>
        <p:spPr>
          <a:xfrm>
            <a:off x="1782482" y="6127234"/>
            <a:ext cx="1905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0" name="Google Shape;480;p62"/>
          <p:cNvGrpSpPr/>
          <p:nvPr/>
        </p:nvGrpSpPr>
        <p:grpSpPr>
          <a:xfrm>
            <a:off x="686124" y="3988741"/>
            <a:ext cx="8107017" cy="1488222"/>
            <a:chOff x="1593000" y="2322568"/>
            <a:chExt cx="5957975" cy="643500"/>
          </a:xfrm>
        </p:grpSpPr>
        <p:sp>
          <p:nvSpPr>
            <p:cNvPr id="481" name="Google Shape;481;p62"/>
            <p:cNvSpPr/>
            <p:nvPr/>
          </p:nvSpPr>
          <p:spPr>
            <a:xfrm>
              <a:off x="3728375" y="2322568"/>
              <a:ext cx="3822600" cy="643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62"/>
            <p:cNvSpPr/>
            <p:nvPr/>
          </p:nvSpPr>
          <p:spPr>
            <a:xfrm flipH="1">
              <a:off x="2283025" y="2322575"/>
              <a:ext cx="1844400" cy="642600"/>
            </a:xfrm>
            <a:prstGeom prst="rect">
              <a:avLst/>
            </a:prstGeom>
            <a:solidFill>
              <a:srgbClr val="A72A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62"/>
            <p:cNvSpPr/>
            <p:nvPr/>
          </p:nvSpPr>
          <p:spPr>
            <a:xfrm rot="-5400000">
              <a:off x="3501574" y="1934671"/>
              <a:ext cx="643356" cy="1419149"/>
            </a:xfrm>
            <a:prstGeom prst="flowChartOffpageConnector">
              <a:avLst/>
            </a:prstGeom>
            <a:solidFill>
              <a:srgbClr val="A72A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62"/>
            <p:cNvSpPr/>
            <p:nvPr/>
          </p:nvSpPr>
          <p:spPr>
            <a:xfrm>
              <a:off x="2342625" y="2399951"/>
              <a:ext cx="19407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FFFFFF"/>
                  </a:solidFill>
                </a:rPr>
                <a:t>Atuar na área de formação</a:t>
              </a:r>
              <a:endParaRPr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85" name="Google Shape;485;p62"/>
            <p:cNvSpPr/>
            <p:nvPr/>
          </p:nvSpPr>
          <p:spPr>
            <a:xfrm>
              <a:off x="1593000" y="2322568"/>
              <a:ext cx="690000" cy="642300"/>
            </a:xfrm>
            <a:prstGeom prst="rect">
              <a:avLst/>
            </a:prstGeom>
            <a:solidFill>
              <a:srgbClr val="B02C20"/>
            </a:solidFill>
            <a:ln>
              <a:noFill/>
            </a:ln>
            <a:effectLst>
              <a:outerShdw blurRad="71438" dist="28575" dir="2700000" algn="bl" rotWithShape="0">
                <a:srgbClr val="000000">
                  <a:alpha val="17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62"/>
            <p:cNvSpPr/>
            <p:nvPr/>
          </p:nvSpPr>
          <p:spPr>
            <a:xfrm>
              <a:off x="1593000" y="2322575"/>
              <a:ext cx="690000" cy="642600"/>
            </a:xfrm>
            <a:prstGeom prst="rect">
              <a:avLst/>
            </a:prstGeom>
            <a:solidFill>
              <a:srgbClr val="BE2F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600">
                  <a:solidFill>
                    <a:srgbClr val="FFFFFF"/>
                  </a:solidFill>
                </a:rPr>
                <a:t>02</a:t>
              </a:r>
              <a:endParaRPr sz="2600">
                <a:solidFill>
                  <a:srgbClr val="FFFFFF"/>
                </a:solidFill>
              </a:endParaRPr>
            </a:p>
          </p:txBody>
        </p:sp>
        <p:sp>
          <p:nvSpPr>
            <p:cNvPr id="487" name="Google Shape;487;p62"/>
            <p:cNvSpPr/>
            <p:nvPr/>
          </p:nvSpPr>
          <p:spPr>
            <a:xfrm>
              <a:off x="4611373" y="2323750"/>
              <a:ext cx="2747700" cy="64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A72A1E"/>
                  </a:solidFill>
                </a:rPr>
                <a:t>A Lei deve deixar isso bem claro, como é a Lei de Estágio (11.788/2008)</a:t>
              </a:r>
              <a:endParaRPr sz="800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88" name="Google Shape;488;p62"/>
          <p:cNvGrpSpPr/>
          <p:nvPr/>
        </p:nvGrpSpPr>
        <p:grpSpPr>
          <a:xfrm>
            <a:off x="684799" y="1940789"/>
            <a:ext cx="8107065" cy="1488222"/>
            <a:chOff x="1593000" y="2322568"/>
            <a:chExt cx="5958011" cy="643500"/>
          </a:xfrm>
        </p:grpSpPr>
        <p:sp>
          <p:nvSpPr>
            <p:cNvPr id="489" name="Google Shape;489;p62"/>
            <p:cNvSpPr/>
            <p:nvPr/>
          </p:nvSpPr>
          <p:spPr>
            <a:xfrm>
              <a:off x="3728375" y="2322568"/>
              <a:ext cx="3822600" cy="643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62"/>
            <p:cNvSpPr/>
            <p:nvPr/>
          </p:nvSpPr>
          <p:spPr>
            <a:xfrm flipH="1">
              <a:off x="2283025" y="2322575"/>
              <a:ext cx="1844400" cy="642600"/>
            </a:xfrm>
            <a:prstGeom prst="rect">
              <a:avLst/>
            </a:prstGeom>
            <a:solidFill>
              <a:srgbClr val="A72A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62"/>
            <p:cNvSpPr/>
            <p:nvPr/>
          </p:nvSpPr>
          <p:spPr>
            <a:xfrm rot="-5400000">
              <a:off x="3501574" y="1934671"/>
              <a:ext cx="643356" cy="1419149"/>
            </a:xfrm>
            <a:prstGeom prst="flowChartOffpageConnector">
              <a:avLst/>
            </a:prstGeom>
            <a:solidFill>
              <a:srgbClr val="A72A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62"/>
            <p:cNvSpPr/>
            <p:nvPr/>
          </p:nvSpPr>
          <p:spPr>
            <a:xfrm>
              <a:off x="2342625" y="2399951"/>
              <a:ext cx="19407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FFFFFF"/>
                  </a:solidFill>
                </a:rPr>
                <a:t>Evitar a troca de profissionais mais velhos </a:t>
              </a:r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493" name="Google Shape;493;p62"/>
            <p:cNvSpPr/>
            <p:nvPr/>
          </p:nvSpPr>
          <p:spPr>
            <a:xfrm>
              <a:off x="1593000" y="2322568"/>
              <a:ext cx="690000" cy="642300"/>
            </a:xfrm>
            <a:prstGeom prst="rect">
              <a:avLst/>
            </a:prstGeom>
            <a:solidFill>
              <a:srgbClr val="B02C20"/>
            </a:solidFill>
            <a:ln>
              <a:noFill/>
            </a:ln>
            <a:effectLst>
              <a:outerShdw blurRad="71438" dist="28575" dir="2700000" algn="bl" rotWithShape="0">
                <a:srgbClr val="000000">
                  <a:alpha val="17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62"/>
            <p:cNvSpPr/>
            <p:nvPr/>
          </p:nvSpPr>
          <p:spPr>
            <a:xfrm>
              <a:off x="1593000" y="2322575"/>
              <a:ext cx="690000" cy="642600"/>
            </a:xfrm>
            <a:prstGeom prst="rect">
              <a:avLst/>
            </a:prstGeom>
            <a:solidFill>
              <a:srgbClr val="BE2F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600">
                  <a:solidFill>
                    <a:srgbClr val="FFFFFF"/>
                  </a:solidFill>
                </a:rPr>
                <a:t>01</a:t>
              </a:r>
              <a:endParaRPr sz="2600">
                <a:solidFill>
                  <a:srgbClr val="FFFFFF"/>
                </a:solidFill>
              </a:endParaRPr>
            </a:p>
          </p:txBody>
        </p:sp>
        <p:sp>
          <p:nvSpPr>
            <p:cNvPr id="495" name="Google Shape;495;p62"/>
            <p:cNvSpPr/>
            <p:nvPr/>
          </p:nvSpPr>
          <p:spPr>
            <a:xfrm>
              <a:off x="4706711" y="2379033"/>
              <a:ext cx="2844300" cy="55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A72A1E"/>
                  </a:solidFill>
                </a:rPr>
                <a:t>Lei abre espaço para substituição de adultos experientes por estudantes</a:t>
              </a:r>
              <a:endParaRPr sz="2400">
                <a:solidFill>
                  <a:srgbClr val="A72A1E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63"/>
          <p:cNvSpPr txBox="1">
            <a:spLocks noGrp="1"/>
          </p:cNvSpPr>
          <p:nvPr>
            <p:ph type="subTitle" idx="1"/>
          </p:nvPr>
        </p:nvSpPr>
        <p:spPr>
          <a:xfrm>
            <a:off x="386550" y="976450"/>
            <a:ext cx="8523300" cy="10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Aprendizagem - Sugestões para ampliar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1" name="Google Shape;501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00782" y="77436"/>
            <a:ext cx="2146302" cy="584200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63"/>
          <p:cNvSpPr txBox="1"/>
          <p:nvPr/>
        </p:nvSpPr>
        <p:spPr>
          <a:xfrm>
            <a:off x="1782482" y="6127234"/>
            <a:ext cx="1905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3" name="Google Shape;503;p63"/>
          <p:cNvGrpSpPr/>
          <p:nvPr/>
        </p:nvGrpSpPr>
        <p:grpSpPr>
          <a:xfrm>
            <a:off x="2746857" y="2775188"/>
            <a:ext cx="2235901" cy="2778349"/>
            <a:chOff x="3071457" y="2013875"/>
            <a:chExt cx="1944600" cy="1569600"/>
          </a:xfrm>
        </p:grpSpPr>
        <p:sp>
          <p:nvSpPr>
            <p:cNvPr id="504" name="Google Shape;504;p63"/>
            <p:cNvSpPr/>
            <p:nvPr/>
          </p:nvSpPr>
          <p:spPr>
            <a:xfrm rot="10800000" flipH="1">
              <a:off x="3071457" y="2013875"/>
              <a:ext cx="1944600" cy="1569600"/>
            </a:xfrm>
            <a:prstGeom prst="round2DiagRect">
              <a:avLst>
                <a:gd name="adj1" fmla="val 0"/>
                <a:gd name="adj2" fmla="val 17764"/>
              </a:avLst>
            </a:prstGeom>
            <a:solidFill>
              <a:srgbClr val="0D5D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63"/>
            <p:cNvSpPr txBox="1"/>
            <p:nvPr/>
          </p:nvSpPr>
          <p:spPr>
            <a:xfrm>
              <a:off x="3164402" y="2256382"/>
              <a:ext cx="1770600" cy="45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Horários</a:t>
              </a:r>
              <a:endParaRPr sz="2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06" name="Google Shape;506;p63"/>
            <p:cNvSpPr txBox="1"/>
            <p:nvPr/>
          </p:nvSpPr>
          <p:spPr>
            <a:xfrm>
              <a:off x="3316100" y="2716352"/>
              <a:ext cx="14517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-US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Simplificação reduzirá o custo das entidades formadoras e ampliará as vagas</a:t>
              </a:r>
              <a:endParaRPr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07" name="Google Shape;507;p63"/>
          <p:cNvGrpSpPr/>
          <p:nvPr/>
        </p:nvGrpSpPr>
        <p:grpSpPr>
          <a:xfrm>
            <a:off x="513701" y="2775188"/>
            <a:ext cx="2235901" cy="2778349"/>
            <a:chOff x="1126863" y="2013875"/>
            <a:chExt cx="1944600" cy="1569600"/>
          </a:xfrm>
        </p:grpSpPr>
        <p:sp>
          <p:nvSpPr>
            <p:cNvPr id="508" name="Google Shape;508;p63"/>
            <p:cNvSpPr/>
            <p:nvPr/>
          </p:nvSpPr>
          <p:spPr>
            <a:xfrm>
              <a:off x="1126863" y="2013875"/>
              <a:ext cx="1944600" cy="1569600"/>
            </a:xfrm>
            <a:prstGeom prst="round2DiagRect">
              <a:avLst>
                <a:gd name="adj1" fmla="val 0"/>
                <a:gd name="adj2" fmla="val 17764"/>
              </a:avLst>
            </a:prstGeom>
            <a:solidFill>
              <a:srgbClr val="307B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63"/>
            <p:cNvSpPr txBox="1"/>
            <p:nvPr/>
          </p:nvSpPr>
          <p:spPr>
            <a:xfrm>
              <a:off x="1351627" y="2256385"/>
              <a:ext cx="1451700" cy="45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Multa</a:t>
              </a:r>
              <a:endParaRPr sz="2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10" name="Google Shape;510;p63"/>
            <p:cNvSpPr txBox="1"/>
            <p:nvPr/>
          </p:nvSpPr>
          <p:spPr>
            <a:xfrm>
              <a:off x="1351625" y="2716352"/>
              <a:ext cx="14517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Maior valor por não cumprimento da cota</a:t>
              </a:r>
              <a:endParaRPr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11" name="Google Shape;511;p63"/>
          <p:cNvGrpSpPr/>
          <p:nvPr/>
        </p:nvGrpSpPr>
        <p:grpSpPr>
          <a:xfrm>
            <a:off x="4979883" y="2775188"/>
            <a:ext cx="3450780" cy="2778349"/>
            <a:chOff x="5015938" y="2013875"/>
            <a:chExt cx="3001200" cy="1569600"/>
          </a:xfrm>
        </p:grpSpPr>
        <p:sp>
          <p:nvSpPr>
            <p:cNvPr id="512" name="Google Shape;512;p63"/>
            <p:cNvSpPr/>
            <p:nvPr/>
          </p:nvSpPr>
          <p:spPr>
            <a:xfrm>
              <a:off x="5015938" y="2013875"/>
              <a:ext cx="3001200" cy="1569600"/>
            </a:xfrm>
            <a:prstGeom prst="round2DiagRect">
              <a:avLst>
                <a:gd name="adj1" fmla="val 0"/>
                <a:gd name="adj2" fmla="val 17764"/>
              </a:avLst>
            </a:prstGeom>
            <a:solidFill>
              <a:srgbClr val="0944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63"/>
            <p:cNvSpPr txBox="1"/>
            <p:nvPr/>
          </p:nvSpPr>
          <p:spPr>
            <a:xfrm>
              <a:off x="5360226" y="2256387"/>
              <a:ext cx="2417100" cy="45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Qualidade</a:t>
              </a:r>
              <a:endParaRPr sz="2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14" name="Google Shape;514;p63"/>
            <p:cNvSpPr txBox="1"/>
            <p:nvPr/>
          </p:nvSpPr>
          <p:spPr>
            <a:xfrm>
              <a:off x="5360225" y="2716353"/>
              <a:ext cx="24171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Controlar a qualidade dos cursos de aprendizagem</a:t>
              </a:r>
              <a:endParaRPr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64"/>
          <p:cNvSpPr txBox="1">
            <a:spLocks noGrp="1"/>
          </p:cNvSpPr>
          <p:nvPr>
            <p:ph type="subTitle" idx="1"/>
          </p:nvPr>
        </p:nvSpPr>
        <p:spPr>
          <a:xfrm>
            <a:off x="356776" y="1115775"/>
            <a:ext cx="8228400" cy="45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Estágio - Sugestões para ampliar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rgbClr val="00000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439999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0000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0" name="Google Shape;520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00782" y="77436"/>
            <a:ext cx="2146302" cy="584200"/>
          </a:xfrm>
          <a:prstGeom prst="rect">
            <a:avLst/>
          </a:prstGeom>
          <a:noFill/>
          <a:ln>
            <a:noFill/>
          </a:ln>
        </p:spPr>
      </p:pic>
      <p:sp>
        <p:nvSpPr>
          <p:cNvPr id="521" name="Google Shape;521;p64"/>
          <p:cNvSpPr txBox="1"/>
          <p:nvPr/>
        </p:nvSpPr>
        <p:spPr>
          <a:xfrm>
            <a:off x="1782482" y="6127234"/>
            <a:ext cx="1905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2" name="Google Shape;522;p64"/>
          <p:cNvGrpSpPr/>
          <p:nvPr/>
        </p:nvGrpSpPr>
        <p:grpSpPr>
          <a:xfrm>
            <a:off x="674178" y="2140440"/>
            <a:ext cx="3091893" cy="3321425"/>
            <a:chOff x="2744034" y="1146343"/>
            <a:chExt cx="1827900" cy="2399700"/>
          </a:xfrm>
        </p:grpSpPr>
        <p:sp>
          <p:nvSpPr>
            <p:cNvPr id="523" name="Google Shape;523;p64"/>
            <p:cNvSpPr/>
            <p:nvPr/>
          </p:nvSpPr>
          <p:spPr>
            <a:xfrm rot="-5400000">
              <a:off x="2458134" y="1432243"/>
              <a:ext cx="2399700" cy="1827900"/>
            </a:xfrm>
            <a:prstGeom prst="rightArrowCallout">
              <a:avLst>
                <a:gd name="adj1" fmla="val 9283"/>
                <a:gd name="adj2" fmla="val 13570"/>
                <a:gd name="adj3" fmla="val 16082"/>
                <a:gd name="adj4" fmla="val 81236"/>
              </a:avLst>
            </a:prstGeom>
            <a:solidFill>
              <a:srgbClr val="F48F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64"/>
            <p:cNvSpPr/>
            <p:nvPr/>
          </p:nvSpPr>
          <p:spPr>
            <a:xfrm flipH="1">
              <a:off x="2832600" y="1686400"/>
              <a:ext cx="1649400" cy="1769700"/>
            </a:xfrm>
            <a:prstGeom prst="snip1Rect">
              <a:avLst>
                <a:gd name="adj" fmla="val 0"/>
              </a:avLst>
            </a:prstGeom>
            <a:solidFill>
              <a:srgbClr val="AC11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64"/>
            <p:cNvSpPr txBox="1"/>
            <p:nvPr/>
          </p:nvSpPr>
          <p:spPr>
            <a:xfrm>
              <a:off x="2895821" y="1795527"/>
              <a:ext cx="1524300" cy="14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Empresas contratantes</a:t>
              </a:r>
              <a:endParaRPr sz="18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-US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Após 12 meses de estágio, podem efetivar o estagiário com os benefícios do PL 5228/2019</a:t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526" name="Google Shape;526;p64"/>
          <p:cNvGrpSpPr/>
          <p:nvPr/>
        </p:nvGrpSpPr>
        <p:grpSpPr>
          <a:xfrm>
            <a:off x="4750198" y="2525672"/>
            <a:ext cx="2985276" cy="3528742"/>
            <a:chOff x="5070618" y="1105598"/>
            <a:chExt cx="2181900" cy="2891700"/>
          </a:xfrm>
        </p:grpSpPr>
        <p:sp>
          <p:nvSpPr>
            <p:cNvPr id="527" name="Google Shape;527;p64"/>
            <p:cNvSpPr/>
            <p:nvPr/>
          </p:nvSpPr>
          <p:spPr>
            <a:xfrm rot="5400000">
              <a:off x="4715718" y="1460498"/>
              <a:ext cx="2891700" cy="2181900"/>
            </a:xfrm>
            <a:prstGeom prst="rightArrowCallout">
              <a:avLst>
                <a:gd name="adj1" fmla="val 9283"/>
                <a:gd name="adj2" fmla="val 13570"/>
                <a:gd name="adj3" fmla="val 16082"/>
                <a:gd name="adj4" fmla="val 81236"/>
              </a:avLst>
            </a:prstGeom>
            <a:solidFill>
              <a:srgbClr val="840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64"/>
            <p:cNvSpPr/>
            <p:nvPr/>
          </p:nvSpPr>
          <p:spPr>
            <a:xfrm rot="10800000" flipH="1">
              <a:off x="5178101" y="1214009"/>
              <a:ext cx="1968600" cy="2132400"/>
            </a:xfrm>
            <a:prstGeom prst="snip1Rect">
              <a:avLst>
                <a:gd name="adj" fmla="val 0"/>
              </a:avLst>
            </a:prstGeom>
            <a:solidFill>
              <a:srgbClr val="AC11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64"/>
            <p:cNvSpPr txBox="1"/>
            <p:nvPr/>
          </p:nvSpPr>
          <p:spPr>
            <a:xfrm>
              <a:off x="5178096" y="1344251"/>
              <a:ext cx="1968600" cy="177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Carga horária</a:t>
              </a:r>
              <a:endParaRPr sz="18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-US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Enquanto forem estudantes, os contratados pela lei do primeiro emprego continuariam com carga horária máxima de 6 horas diárias e 30 semanais até a formatura.</a:t>
              </a:r>
              <a:endParaRPr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" name="Google Shape;5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7632" y="1236"/>
            <a:ext cx="10283184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p65"/>
          <p:cNvSpPr/>
          <p:nvPr/>
        </p:nvSpPr>
        <p:spPr>
          <a:xfrm>
            <a:off x="-502920" y="4564380"/>
            <a:ext cx="11369040" cy="24384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65"/>
          <p:cNvSpPr txBox="1">
            <a:spLocks noGrp="1"/>
          </p:cNvSpPr>
          <p:nvPr>
            <p:ph type="subTitle" idx="1"/>
          </p:nvPr>
        </p:nvSpPr>
        <p:spPr>
          <a:xfrm>
            <a:off x="1311538" y="4785360"/>
            <a:ext cx="7404843" cy="1874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Estágio</a:t>
            </a: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aprendizagem</a:t>
            </a: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reduzem</a:t>
            </a:r>
            <a:r>
              <a:rPr lang="en-US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evasão</a:t>
            </a:r>
            <a:r>
              <a:rPr lang="en-US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ao</a:t>
            </a: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inserir</a:t>
            </a: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jovem</a:t>
            </a: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no </a:t>
            </a:r>
            <a:r>
              <a:rPr lang="en-US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mercado</a:t>
            </a: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trabalho</a:t>
            </a: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</a:t>
            </a:r>
            <a:r>
              <a:rPr lang="en-US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ainda</a:t>
            </a: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financiam</a:t>
            </a:r>
            <a:r>
              <a:rPr lang="en-US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US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estudos</a:t>
            </a: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8" name="Google Shape;538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39700" y="43150"/>
            <a:ext cx="2635100" cy="51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7751" y="-660774"/>
            <a:ext cx="11391725" cy="7594475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39"/>
          <p:cNvSpPr txBox="1"/>
          <p:nvPr/>
        </p:nvSpPr>
        <p:spPr>
          <a:xfrm>
            <a:off x="275875" y="1154475"/>
            <a:ext cx="67353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FFFFFF"/>
                </a:solidFill>
              </a:rPr>
              <a:t>Desemprego x Educação</a:t>
            </a:r>
            <a:endParaRPr sz="4000">
              <a:solidFill>
                <a:srgbClr val="FFFFFF"/>
              </a:solidFill>
            </a:endParaRPr>
          </a:p>
        </p:txBody>
      </p:sp>
      <p:pic>
        <p:nvPicPr>
          <p:cNvPr id="252" name="Google Shape;252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7351" y="255475"/>
            <a:ext cx="2995575" cy="5842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39"/>
          <p:cNvSpPr txBox="1"/>
          <p:nvPr/>
        </p:nvSpPr>
        <p:spPr>
          <a:xfrm>
            <a:off x="275875" y="2022825"/>
            <a:ext cx="4683900" cy="39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49% dos brasileiros com 25 a 64 anos</a:t>
            </a:r>
            <a:r>
              <a:rPr lang="en-US"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não concluíram o ensino médio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54" name="Google Shape;254;p39"/>
          <p:cNvSpPr txBox="1"/>
          <p:nvPr/>
        </p:nvSpPr>
        <p:spPr>
          <a:xfrm>
            <a:off x="275875" y="6165363"/>
            <a:ext cx="5339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i="1">
                <a:solidFill>
                  <a:srgbClr val="FFFFFF"/>
                </a:solidFill>
              </a:rPr>
              <a:t>Fonte: OCDE (2019)</a:t>
            </a:r>
            <a:endParaRPr>
              <a:solidFill>
                <a:srgbClr val="FFFFF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i="1">
              <a:solidFill>
                <a:srgbClr val="43434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66"/>
          <p:cNvSpPr txBox="1">
            <a:spLocks noGrp="1"/>
          </p:cNvSpPr>
          <p:nvPr>
            <p:ph type="ctrTitle"/>
          </p:nvPr>
        </p:nvSpPr>
        <p:spPr>
          <a:xfrm>
            <a:off x="1108182" y="3344723"/>
            <a:ext cx="7487073" cy="2283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>
                <a:latin typeface="Arial"/>
                <a:ea typeface="Arial"/>
                <a:cs typeface="Arial"/>
                <a:sym typeface="Arial"/>
              </a:rPr>
              <a:t>Muito obrigado!</a:t>
            </a:r>
            <a:br>
              <a:rPr lang="en-US" sz="4000">
                <a:latin typeface="Arial"/>
                <a:ea typeface="Arial"/>
                <a:cs typeface="Arial"/>
                <a:sym typeface="Arial"/>
              </a:rPr>
            </a:br>
            <a:r>
              <a:rPr lang="en-US" sz="400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4000">
                <a:latin typeface="Arial"/>
                <a:ea typeface="Arial"/>
                <a:cs typeface="Arial"/>
                <a:sym typeface="Arial"/>
              </a:rPr>
            </a:br>
            <a:r>
              <a:rPr lang="en-US" sz="2800">
                <a:latin typeface="Arial"/>
                <a:ea typeface="Arial"/>
                <a:cs typeface="Arial"/>
                <a:sym typeface="Arial"/>
              </a:rPr>
              <a:t>Seme Arone Junior</a:t>
            </a:r>
            <a:br>
              <a:rPr lang="en-US" sz="2800">
                <a:latin typeface="Arial"/>
                <a:ea typeface="Arial"/>
                <a:cs typeface="Arial"/>
                <a:sym typeface="Arial"/>
              </a:rPr>
            </a:br>
            <a:r>
              <a:rPr lang="en-US" sz="1600">
                <a:latin typeface="Arial"/>
                <a:ea typeface="Arial"/>
                <a:cs typeface="Arial"/>
                <a:sym typeface="Arial"/>
              </a:rPr>
              <a:t>imprensa@abres.org.br</a:t>
            </a:r>
            <a:br>
              <a:rPr lang="en-US" sz="1600">
                <a:latin typeface="Arial"/>
                <a:ea typeface="Arial"/>
                <a:cs typeface="Arial"/>
                <a:sym typeface="Arial"/>
              </a:rPr>
            </a:br>
            <a:r>
              <a:rPr lang="en-U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www.abres.org.br</a:t>
            </a:r>
            <a:r>
              <a:rPr lang="en-US" sz="160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600">
                <a:latin typeface="Arial"/>
                <a:ea typeface="Arial"/>
                <a:cs typeface="Arial"/>
                <a:sym typeface="Arial"/>
              </a:rPr>
            </a:b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4" name="Google Shape;544;p6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13855" y="1104581"/>
            <a:ext cx="4425864" cy="1204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66"/>
          <p:cNvPicPr preferRelativeResize="0"/>
          <p:nvPr/>
        </p:nvPicPr>
        <p:blipFill rotWithShape="1">
          <a:blip r:embed="rId5">
            <a:alphaModFix/>
          </a:blip>
          <a:srcRect l="27905" t="21412" r="28212" b="23244"/>
          <a:stretch/>
        </p:blipFill>
        <p:spPr>
          <a:xfrm rot="10800000" flipH="1">
            <a:off x="-2131825" y="-789750"/>
            <a:ext cx="5030325" cy="347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6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5722203"/>
            <a:ext cx="9144000" cy="113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66"/>
          <p:cNvPicPr preferRelativeResize="0"/>
          <p:nvPr/>
        </p:nvPicPr>
        <p:blipFill rotWithShape="1">
          <a:blip r:embed="rId5">
            <a:alphaModFix/>
          </a:blip>
          <a:srcRect l="27905" t="21412" r="28212" b="23244"/>
          <a:stretch/>
        </p:blipFill>
        <p:spPr>
          <a:xfrm flipH="1">
            <a:off x="5278825" y="3429000"/>
            <a:ext cx="5030325" cy="347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46825" y="-111950"/>
            <a:ext cx="10504338" cy="700290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40"/>
          <p:cNvSpPr txBox="1"/>
          <p:nvPr/>
        </p:nvSpPr>
        <p:spPr>
          <a:xfrm>
            <a:off x="1702575" y="1348250"/>
            <a:ext cx="67353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434343"/>
                </a:solidFill>
              </a:rPr>
              <a:t>Desemprego x Educação</a:t>
            </a:r>
            <a:endParaRPr sz="4000">
              <a:solidFill>
                <a:srgbClr val="434343"/>
              </a:solidFill>
            </a:endParaRPr>
          </a:p>
        </p:txBody>
      </p:sp>
      <p:pic>
        <p:nvPicPr>
          <p:cNvPr id="261" name="Google Shape;261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7826" y="439200"/>
            <a:ext cx="2995575" cy="5842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40"/>
          <p:cNvSpPr txBox="1"/>
          <p:nvPr/>
        </p:nvSpPr>
        <p:spPr>
          <a:xfrm>
            <a:off x="3548475" y="2308163"/>
            <a:ext cx="4889400" cy="3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40% da população brasileira</a:t>
            </a:r>
            <a:r>
              <a:rPr lang="en-US" sz="36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com </a:t>
            </a:r>
            <a:r>
              <a:rPr lang="en-US" sz="36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25 anos ou mais de idade </a:t>
            </a:r>
            <a:r>
              <a:rPr lang="en-US" sz="36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não tem instrução.</a:t>
            </a:r>
            <a:endParaRPr/>
          </a:p>
        </p:txBody>
      </p:sp>
      <p:sp>
        <p:nvSpPr>
          <p:cNvPr id="263" name="Google Shape;263;p40"/>
          <p:cNvSpPr txBox="1"/>
          <p:nvPr/>
        </p:nvSpPr>
        <p:spPr>
          <a:xfrm>
            <a:off x="3021975" y="6237938"/>
            <a:ext cx="5339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Fonte: </a:t>
            </a:r>
            <a:r>
              <a:rPr lang="en-US" sz="1800" i="1">
                <a:solidFill>
                  <a:srgbClr val="434343"/>
                </a:solidFill>
              </a:rPr>
              <a:t>Unesco e OCDE (2019)</a:t>
            </a:r>
            <a:endParaRPr sz="1400" b="0" i="0" u="none" strike="noStrike" cap="non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63525" y="-36300"/>
            <a:ext cx="10171274" cy="67782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41"/>
          <p:cNvSpPr txBox="1"/>
          <p:nvPr/>
        </p:nvSpPr>
        <p:spPr>
          <a:xfrm>
            <a:off x="3097550" y="5971600"/>
            <a:ext cx="5590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Fonte: </a:t>
            </a:r>
            <a:r>
              <a:rPr lang="en-US" sz="1800" i="1">
                <a:solidFill>
                  <a:srgbClr val="FFFFFF"/>
                </a:solidFill>
              </a:rPr>
              <a:t>Síntese dos Indicadores Sociais</a:t>
            </a:r>
            <a:r>
              <a:rPr lang="en-US" sz="1800" b="0" i="1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/IBGE (201</a:t>
            </a:r>
            <a:r>
              <a:rPr lang="en-US" sz="1800" i="1">
                <a:solidFill>
                  <a:srgbClr val="FFFFFF"/>
                </a:solidFill>
              </a:rPr>
              <a:t>9)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41"/>
          <p:cNvSpPr/>
          <p:nvPr/>
        </p:nvSpPr>
        <p:spPr>
          <a:xfrm>
            <a:off x="-733050" y="990598"/>
            <a:ext cx="11369100" cy="3239100"/>
          </a:xfrm>
          <a:prstGeom prst="rect">
            <a:avLst/>
          </a:prstGeom>
          <a:solidFill>
            <a:srgbClr val="000000">
              <a:alpha val="4531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41"/>
          <p:cNvSpPr txBox="1"/>
          <p:nvPr/>
        </p:nvSpPr>
        <p:spPr>
          <a:xfrm>
            <a:off x="936300" y="1467225"/>
            <a:ext cx="7271400" cy="23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FFFFFF"/>
                </a:solidFill>
              </a:rPr>
              <a:t>Em 2018, cerca de </a:t>
            </a:r>
            <a:r>
              <a:rPr lang="en-US" sz="3400" b="1">
                <a:solidFill>
                  <a:srgbClr val="FFFFFF"/>
                </a:solidFill>
              </a:rPr>
              <a:t>11,8% dos</a:t>
            </a:r>
            <a:r>
              <a:rPr lang="en-US" sz="3400">
                <a:solidFill>
                  <a:srgbClr val="FFFFFF"/>
                </a:solidFill>
              </a:rPr>
              <a:t> adolescentes com </a:t>
            </a:r>
            <a:r>
              <a:rPr lang="en-US" sz="3400" b="1">
                <a:solidFill>
                  <a:srgbClr val="FFFFFF"/>
                </a:solidFill>
              </a:rPr>
              <a:t>15 a 17 anos </a:t>
            </a:r>
            <a:r>
              <a:rPr lang="en-US" sz="3400">
                <a:solidFill>
                  <a:srgbClr val="FFFFFF"/>
                </a:solidFill>
              </a:rPr>
              <a:t>de idade </a:t>
            </a:r>
            <a:r>
              <a:rPr lang="en-US" sz="3400" b="1">
                <a:solidFill>
                  <a:srgbClr val="FFFFFF"/>
                </a:solidFill>
              </a:rPr>
              <a:t>abandonaram a escola sem concluir o ensino básico.</a:t>
            </a:r>
            <a:endParaRPr sz="3400" b="1">
              <a:solidFill>
                <a:srgbClr val="FFFFFF"/>
              </a:solidFill>
            </a:endParaRPr>
          </a:p>
        </p:txBody>
      </p:sp>
      <p:pic>
        <p:nvPicPr>
          <p:cNvPr id="272" name="Google Shape;272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00775" y="96327"/>
            <a:ext cx="2146300" cy="4185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2"/>
          <p:cNvSpPr txBox="1">
            <a:spLocks noGrp="1"/>
          </p:cNvSpPr>
          <p:nvPr>
            <p:ph type="subTitle" idx="1"/>
          </p:nvPr>
        </p:nvSpPr>
        <p:spPr>
          <a:xfrm>
            <a:off x="2743200" y="6325550"/>
            <a:ext cx="6400800" cy="175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Fonte: IBGE (2019)</a:t>
            </a:r>
            <a:endParaRPr/>
          </a:p>
        </p:txBody>
      </p:sp>
      <p:pic>
        <p:nvPicPr>
          <p:cNvPr id="278" name="Google Shape;278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8999" y="646150"/>
            <a:ext cx="8025049" cy="5657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00782" y="77436"/>
            <a:ext cx="2146302" cy="58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3"/>
          <p:cNvSpPr txBox="1">
            <a:spLocks noGrp="1"/>
          </p:cNvSpPr>
          <p:nvPr>
            <p:ph type="subTitle" idx="1"/>
          </p:nvPr>
        </p:nvSpPr>
        <p:spPr>
          <a:xfrm>
            <a:off x="4397350" y="6443250"/>
            <a:ext cx="2803200" cy="175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37160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Fonte: IBGE (2019)</a:t>
            </a:r>
            <a:endParaRPr/>
          </a:p>
        </p:txBody>
      </p:sp>
      <p:pic>
        <p:nvPicPr>
          <p:cNvPr id="285" name="Google Shape;285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3400" y="774750"/>
            <a:ext cx="8433625" cy="5668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48382" y="77436"/>
            <a:ext cx="2146302" cy="58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44"/>
          <p:cNvPicPr preferRelativeResize="0"/>
          <p:nvPr/>
        </p:nvPicPr>
        <p:blipFill rotWithShape="1">
          <a:blip r:embed="rId3">
            <a:alphaModFix/>
          </a:blip>
          <a:srcRect l="12127" t="614" r="36376" b="1891"/>
          <a:stretch/>
        </p:blipFill>
        <p:spPr>
          <a:xfrm>
            <a:off x="0" y="0"/>
            <a:ext cx="9144002" cy="6922900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44"/>
          <p:cNvSpPr txBox="1">
            <a:spLocks noGrp="1"/>
          </p:cNvSpPr>
          <p:nvPr>
            <p:ph type="subTitle" idx="1"/>
          </p:nvPr>
        </p:nvSpPr>
        <p:spPr>
          <a:xfrm>
            <a:off x="3108600" y="1393800"/>
            <a:ext cx="5570700" cy="36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US" sz="4800" b="1">
                <a:solidFill>
                  <a:srgbClr val="F3F3F3"/>
                </a:solidFill>
                <a:latin typeface="Arial"/>
                <a:ea typeface="Arial"/>
                <a:cs typeface="Arial"/>
                <a:sym typeface="Arial"/>
              </a:rPr>
              <a:t>Impacto do ensino superior na empregabilidade</a:t>
            </a:r>
            <a:endParaRPr>
              <a:solidFill>
                <a:srgbClr val="F3F3F3"/>
              </a:solidFill>
            </a:endParaRPr>
          </a:p>
        </p:txBody>
      </p:sp>
      <p:pic>
        <p:nvPicPr>
          <p:cNvPr id="293" name="Google Shape;293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86850" y="5529750"/>
            <a:ext cx="3292450" cy="645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5"/>
          <p:cNvSpPr txBox="1"/>
          <p:nvPr/>
        </p:nvSpPr>
        <p:spPr>
          <a:xfrm>
            <a:off x="320040" y="3575088"/>
            <a:ext cx="8528922" cy="589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45"/>
          <p:cNvSpPr txBox="1"/>
          <p:nvPr/>
        </p:nvSpPr>
        <p:spPr>
          <a:xfrm>
            <a:off x="5071400" y="6282275"/>
            <a:ext cx="3386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 EAG-OCDE  (2019)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" name="Google Shape;300;p45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663420"/>
            <a:ext cx="8894676" cy="5499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00775" y="79575"/>
            <a:ext cx="2146300" cy="579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659</Words>
  <Application>Microsoft Office PowerPoint</Application>
  <PresentationFormat>Apresentação na tela (4:3)</PresentationFormat>
  <Paragraphs>168</Paragraphs>
  <Slides>30</Slides>
  <Notes>30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30</vt:i4>
      </vt:variant>
    </vt:vector>
  </HeadingPairs>
  <TitlesOfParts>
    <vt:vector size="38" baseType="lpstr">
      <vt:lpstr>Roboto Light</vt:lpstr>
      <vt:lpstr>Calibri</vt:lpstr>
      <vt:lpstr>Roboto</vt:lpstr>
      <vt:lpstr>Roboto Thin</vt:lpstr>
      <vt:lpstr>Arial</vt:lpstr>
      <vt:lpstr>Office Theme</vt:lpstr>
      <vt:lpstr>Office Theme</vt:lpstr>
      <vt:lpstr>Office Theme</vt:lpstr>
      <vt:lpstr>Inserção dos Jovens no  Mercado de Trabalho  Seme Arone Junior  Diretor Presidente</vt:lpstr>
      <vt:lpstr>www.abres.org.br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Brasil X outros países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Quantos jovens são inseridos por meio do estágio  e aprendizagem no Brasil ?</vt:lpstr>
      <vt:lpstr>Fatos e Números da Inserção de Jovens</vt:lpstr>
      <vt:lpstr>Apresentação do PowerPoint</vt:lpstr>
      <vt:lpstr>Jovens Aprendizes no Brasil</vt:lpstr>
      <vt:lpstr>Precisamos ampliar a inserção dos jovens!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Muito obrigado!  Seme Arone Junior imprensa@abres.org.br www.abres.org.br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Inserção dos Jovens no  Mercado de Trabalho  Seme Arone Junior  Diretor Presidente</dc:title>
  <cp:lastModifiedBy>Ana Carolina Vaz da Silva</cp:lastModifiedBy>
  <cp:revision>4</cp:revision>
  <dcterms:modified xsi:type="dcterms:W3CDTF">2019-11-21T12:14:35Z</dcterms:modified>
</cp:coreProperties>
</file>