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305" r:id="rId2"/>
  </p:sldMasterIdLst>
  <p:notesMasterIdLst>
    <p:notesMasterId r:id="rId30"/>
  </p:notesMasterIdLst>
  <p:handoutMasterIdLst>
    <p:handoutMasterId r:id="rId31"/>
  </p:handoutMasterIdLst>
  <p:sldIdLst>
    <p:sldId id="257" r:id="rId3"/>
    <p:sldId id="347" r:id="rId4"/>
    <p:sldId id="407" r:id="rId5"/>
    <p:sldId id="371" r:id="rId6"/>
    <p:sldId id="357" r:id="rId7"/>
    <p:sldId id="419" r:id="rId8"/>
    <p:sldId id="373" r:id="rId9"/>
    <p:sldId id="374" r:id="rId10"/>
    <p:sldId id="386" r:id="rId11"/>
    <p:sldId id="403" r:id="rId12"/>
    <p:sldId id="375" r:id="rId13"/>
    <p:sldId id="404" r:id="rId14"/>
    <p:sldId id="405" r:id="rId15"/>
    <p:sldId id="390" r:id="rId16"/>
    <p:sldId id="376" r:id="rId17"/>
    <p:sldId id="274" r:id="rId18"/>
    <p:sldId id="384" r:id="rId19"/>
    <p:sldId id="302" r:id="rId20"/>
    <p:sldId id="395" r:id="rId21"/>
    <p:sldId id="416" r:id="rId22"/>
    <p:sldId id="262" r:id="rId23"/>
    <p:sldId id="265" r:id="rId24"/>
    <p:sldId id="367" r:id="rId25"/>
    <p:sldId id="379" r:id="rId26"/>
    <p:sldId id="388" r:id="rId27"/>
    <p:sldId id="401" r:id="rId28"/>
    <p:sldId id="420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968" autoAdjust="0"/>
  </p:normalViewPr>
  <p:slideViewPr>
    <p:cSldViewPr snapToGrid="0" snapToObjects="1">
      <p:cViewPr varScale="1">
        <p:scale>
          <a:sx n="94" d="100"/>
          <a:sy n="94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4" d="100"/>
        <a:sy n="21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A18EE62-620A-D744-84D9-05399CA8D0A8}" type="datetimeFigureOut">
              <a:rPr lang="pt-BR"/>
              <a:pPr>
                <a:defRPr/>
              </a:pPr>
              <a:t>28/05/2015</a:t>
            </a:fld>
            <a:endParaRPr lang="pt-BR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5E2AA87B-ACE0-F04B-BE36-8575BE1799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96502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A4544BB-37F7-9A46-AB64-00F13BACE699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FBA86F12-0826-2342-B35B-E94400E717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448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Calibri" charset="0"/>
            </a:endParaRP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DF32D7-04AB-9249-942A-EAA14C8D3BDF}" type="slidenum">
              <a:rPr lang="pt-BR" sz="1200">
                <a:latin typeface="Calibri" charset="0"/>
                <a:cs typeface="Arial" charset="0"/>
              </a:rPr>
              <a:pPr eaLnBrk="1" hangingPunct="1"/>
              <a:t>24</a:t>
            </a:fld>
            <a:endParaRPr lang="pt-BR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03BD16-B555-C04F-8076-FF1A983396A5}" type="slidenum">
              <a:rPr lang="en-US" sz="1200">
                <a:cs typeface="Arial" charset="0"/>
              </a:rPr>
              <a:pPr eaLnBrk="1" hangingPunct="1"/>
              <a:t>7</a:t>
            </a:fld>
            <a:endParaRPr lang="en-US" sz="1200">
              <a:cs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Calibri" charset="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400F74-7EFC-944A-90C9-CF789EC14318}" type="slidenum">
              <a:rPr lang="pt-BR" sz="1200">
                <a:latin typeface="Calibri" charset="0"/>
                <a:cs typeface="Arial" charset="0"/>
              </a:rPr>
              <a:pPr eaLnBrk="1" hangingPunct="1"/>
              <a:t>10</a:t>
            </a:fld>
            <a:endParaRPr lang="pt-BR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Calibri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F37C82-D5B2-8348-A02B-27735920C08C}" type="slidenum">
              <a:rPr lang="pt-BR" sz="1200">
                <a:latin typeface="Calibri" charset="0"/>
                <a:cs typeface="Arial" charset="0"/>
              </a:rPr>
              <a:pPr eaLnBrk="1" hangingPunct="1"/>
              <a:t>17</a:t>
            </a:fld>
            <a:endParaRPr lang="pt-BR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>
                <a:latin typeface="Calibri" charset="0"/>
              </a:rPr>
              <a:t>Tradução </a:t>
            </a:r>
            <a:r>
              <a:rPr lang="pt-BR" u="sng">
                <a:latin typeface="Calibri" charset="0"/>
              </a:rPr>
              <a:t>Slide 9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REUMATOLOGIA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Revisão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Uso e abuso de glucocorticoides em LES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Guillermo Ruiz-Irastorza1, Alvaro Danza1,2 e Munther Khamashta3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Rheumatology 2012;51:1145-1153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doi:10.1093/rheumatology/ker410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Advance Access publication 23 de janeiro de 2012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Tabela 2 – Efeitos adversos de GCs – relação tempo/dose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Efeito adverso</a:t>
            </a:r>
          </a:p>
          <a:p>
            <a:pPr eaLnBrk="1" hangingPunct="1"/>
            <a:r>
              <a:rPr lang="pt-BR">
                <a:latin typeface="Calibri" charset="0"/>
              </a:rPr>
              <a:t>Dependente de tempo</a:t>
            </a:r>
          </a:p>
          <a:p>
            <a:pPr eaLnBrk="1" hangingPunct="1"/>
            <a:r>
              <a:rPr lang="pt-BR">
                <a:latin typeface="Calibri" charset="0"/>
              </a:rPr>
              <a:t>Dependente de dose</a:t>
            </a:r>
          </a:p>
          <a:p>
            <a:pPr eaLnBrk="1" hangingPunct="1"/>
            <a:r>
              <a:rPr lang="pt-BR">
                <a:latin typeface="Calibri" charset="0"/>
              </a:rPr>
              <a:t>Dose mínima de ocorrênciaa, mg</a:t>
            </a:r>
          </a:p>
          <a:p>
            <a:pPr eaLnBrk="1" hangingPunct="1"/>
            <a:r>
              <a:rPr lang="pt-BR">
                <a:latin typeface="Calibri" charset="0"/>
              </a:rPr>
              <a:t>Osteoporose [17,19]				Sim (cedo)			Sim (máximo em 6 meses)	5</a:t>
            </a:r>
          </a:p>
          <a:p>
            <a:pPr eaLnBrk="1" hangingPunct="1"/>
            <a:r>
              <a:rPr lang="pt-BR">
                <a:latin typeface="Calibri" charset="0"/>
              </a:rPr>
              <a:t>Hiperglicemia [24]					Sim (cedo) 			Sim					2,5</a:t>
            </a:r>
          </a:p>
          <a:p>
            <a:pPr eaLnBrk="1" hangingPunct="1"/>
            <a:r>
              <a:rPr lang="pt-BR">
                <a:latin typeface="Calibri" charset="0"/>
              </a:rPr>
              <a:t>Síndrome de Cushing [17]			Sim (pelo menos 1 mês)Sim					5</a:t>
            </a:r>
          </a:p>
          <a:p>
            <a:pPr eaLnBrk="1" hangingPunct="1"/>
            <a:r>
              <a:rPr lang="pt-BR">
                <a:latin typeface="Calibri" charset="0"/>
              </a:rPr>
              <a:t>Doença cardiovascular [25]			Sim 				Sim					7,5</a:t>
            </a:r>
          </a:p>
          <a:p>
            <a:pPr eaLnBrk="1" hangingPunct="1"/>
            <a:r>
              <a:rPr lang="pt-BR">
                <a:latin typeface="Calibri" charset="0"/>
              </a:rPr>
              <a:t>Risco elevado de infecções [27,28,56]	Sim				Sim					5-7,5</a:t>
            </a:r>
          </a:p>
          <a:p>
            <a:pPr eaLnBrk="1" hangingPunct="1"/>
            <a:r>
              <a:rPr lang="pt-BR">
                <a:latin typeface="Calibri" charset="0"/>
              </a:rPr>
              <a:t>Dermatológico [17]				Sim				Sim					Indefinida</a:t>
            </a:r>
          </a:p>
          <a:p>
            <a:pPr eaLnBrk="1" hangingPunct="1"/>
            <a:r>
              <a:rPr lang="pt-BR">
                <a:latin typeface="Calibri" charset="0"/>
              </a:rPr>
              <a:t>Glaucoma [16]					Sim 				Sim					7,5</a:t>
            </a:r>
          </a:p>
          <a:p>
            <a:pPr eaLnBrk="1" hangingPunct="1"/>
            <a:r>
              <a:rPr lang="pt-BR">
                <a:latin typeface="Calibri" charset="0"/>
              </a:rPr>
              <a:t>Cataratas [17]					Sim (tardio)			Sim					6</a:t>
            </a:r>
          </a:p>
          <a:p>
            <a:pPr eaLnBrk="1" hangingPunct="1"/>
            <a:r>
              <a:rPr lang="pt-BR">
                <a:latin typeface="Calibri" charset="0"/>
              </a:rPr>
              <a:t>Psicológico e comportamental [30,31]	Sim (cedo)			Sim					Indefinida</a:t>
            </a:r>
          </a:p>
          <a:p>
            <a:pPr eaLnBrk="1" hangingPunct="1"/>
            <a:endParaRPr lang="pt-BR">
              <a:latin typeface="Calibri" charset="0"/>
            </a:endParaRPr>
          </a:p>
          <a:p>
            <a:pPr eaLnBrk="1" hangingPunct="1"/>
            <a:r>
              <a:rPr lang="pt-BR">
                <a:latin typeface="Calibri" charset="0"/>
              </a:rPr>
              <a:t>aExpressa como doses diárias equivalentes de prednisona.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endParaRPr lang="en-GB" sz="1000">
              <a:latin typeface="Calibri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rtlCol="0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7E925-B9AC-7447-9DAB-291146196C0C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8B214-9387-B347-9B29-475E7FDBBA7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571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F4074-DC4F-2D4D-B7B3-D998B7F749C1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6F6CA-79A3-E046-91A3-4E02311534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401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48BDD-85B8-4540-8650-DEF8BF8AAFB0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7DF6D-769A-274D-97F4-E5BADCD9CD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6720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68313" y="6308725"/>
            <a:ext cx="4103687" cy="43338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0" y="6308725"/>
            <a:ext cx="4103687" cy="433388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36772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68313" y="6308725"/>
            <a:ext cx="4103687" cy="43338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0" y="6308725"/>
            <a:ext cx="4103687" cy="433388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1545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7E8E0-33E8-9A4F-A3F1-44CB02AA02F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>
          <a:xfrm>
            <a:off x="1763713" y="6477000"/>
            <a:ext cx="1084262" cy="365125"/>
          </a:xfrm>
        </p:spPr>
        <p:txBody>
          <a:bodyPr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9A8B7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8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72092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68313" y="6308725"/>
            <a:ext cx="4103687" cy="43338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0" y="6308725"/>
            <a:ext cx="4103687" cy="433388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94994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3"/>
            <a:ext cx="8353425" cy="4897437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677275" y="6477000"/>
            <a:ext cx="287338" cy="365125"/>
          </a:xfrm>
        </p:spPr>
        <p:txBody>
          <a:bodyPr/>
          <a:lstStyle>
            <a:lvl1pPr>
              <a:defRPr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fld id="{F543AE30-A02C-8A42-8A1E-2A0EE5C207F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>
          <a:xfrm>
            <a:off x="1763713" y="6477000"/>
            <a:ext cx="1093787" cy="365125"/>
          </a:xfrm>
        </p:spPr>
        <p:txBody>
          <a:bodyPr lIns="0" tIns="0" rIns="0" bIns="0" rtlCol="0" anchor="t"/>
          <a:lstStyle>
            <a:lvl1pPr algn="l">
              <a:defRPr sz="800">
                <a:solidFill>
                  <a:srgbClr val="9A8B7D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95288" y="6477000"/>
            <a:ext cx="1368425" cy="365125"/>
          </a:xfrm>
        </p:spPr>
        <p:txBody>
          <a:bodyPr lIns="0" tIns="0" rIns="0" bIns="0" anchor="t" anchorCtr="0"/>
          <a:lstStyle>
            <a:lvl1pPr algn="l">
              <a:defRPr sz="8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35943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943" y="4405160"/>
            <a:ext cx="2739246" cy="62315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6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43" y="5400887"/>
            <a:ext cx="2721600" cy="246221"/>
          </a:xfrm>
        </p:spPr>
        <p:txBody>
          <a:bodyPr anchor="b">
            <a:spAutoFit/>
          </a:bodyPr>
          <a:lstStyle>
            <a:lvl1pPr marL="0" indent="0" algn="l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5105839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/>
          </p:nvPr>
        </p:nvSpPr>
        <p:spPr>
          <a:xfrm>
            <a:off x="365124" y="1196151"/>
            <a:ext cx="8423275" cy="46585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9568" y="6058086"/>
            <a:ext cx="844582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9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365F-8BAC-F944-BAF1-2CFA495774A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8547736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365124" y="1533525"/>
            <a:ext cx="8418513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5124" y="1184780"/>
            <a:ext cx="8418513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69568" y="6058086"/>
            <a:ext cx="844582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5219-5D5C-B94D-83C4-869C6E8F244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1665125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4FE0-31B1-BC44-8DDC-D75606D9E3B0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7BBC-E43D-0A4C-84E0-DED5E631CBD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86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365124" y="1184275"/>
            <a:ext cx="8423275" cy="48053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65124" y="6058086"/>
            <a:ext cx="844582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3FDB-2412-364B-9F98-7A686EA41D8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80298205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365124" y="1184275"/>
            <a:ext cx="3986213" cy="4805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797216" y="1184275"/>
            <a:ext cx="4000709" cy="4805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65124" y="6058086"/>
            <a:ext cx="396000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4802188" y="6058086"/>
            <a:ext cx="396000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24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25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BEC83-20C1-3245-8C51-7DC6BB7E818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4308403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9"/>
          </p:nvPr>
        </p:nvSpPr>
        <p:spPr>
          <a:xfrm>
            <a:off x="365124" y="1185871"/>
            <a:ext cx="4011975" cy="246221"/>
          </a:xfrm>
        </p:spPr>
        <p:txBody>
          <a:bodyPr>
            <a:sp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0"/>
          </p:nvPr>
        </p:nvSpPr>
        <p:spPr>
          <a:xfrm>
            <a:off x="365124" y="1524001"/>
            <a:ext cx="3992925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1"/>
          </p:nvPr>
        </p:nvSpPr>
        <p:spPr>
          <a:xfrm>
            <a:off x="4783165" y="1185871"/>
            <a:ext cx="4011975" cy="246221"/>
          </a:xfrm>
        </p:spPr>
        <p:txBody>
          <a:bodyPr>
            <a:sp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4783165" y="1524001"/>
            <a:ext cx="4014970" cy="4465638"/>
          </a:xfrm>
        </p:spPr>
        <p:txBody>
          <a:bodyPr/>
          <a:lstStyle>
            <a:lvl1pPr>
              <a:defRPr sz="1600"/>
            </a:lvl1pPr>
            <a:lvl2pPr marL="538163" indent="-266700">
              <a:buFont typeface="Arial" pitchFamily="34" charset="0"/>
              <a:buChar char="–"/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65124" y="6058086"/>
            <a:ext cx="396000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802188" y="6058086"/>
            <a:ext cx="3960000" cy="123111"/>
          </a:xfrm>
        </p:spPr>
        <p:txBody>
          <a:bodyPr anchor="b">
            <a:spAutoFit/>
          </a:bodyPr>
          <a:lstStyle>
            <a:lvl1pPr marL="0" indent="0">
              <a:buNone/>
              <a:defRPr sz="800" baseline="0"/>
            </a:lvl1pPr>
            <a:lvl2pPr marL="268163" indent="0">
              <a:buNone/>
              <a:defRPr sz="800"/>
            </a:lvl2pPr>
            <a:lvl3pPr marL="540000" indent="0">
              <a:buNone/>
              <a:defRPr sz="800"/>
            </a:lvl3pPr>
            <a:lvl4pPr marL="811088" indent="0">
              <a:buNone/>
              <a:defRPr sz="800"/>
            </a:lvl4pPr>
            <a:lvl5pPr marL="1080000" indent="0">
              <a:buNone/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8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29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6257E-F4B1-E046-90B1-17A0AB61B40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9734809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tandard (4x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 noChangeAspect="1"/>
          </p:cNvSpPr>
          <p:nvPr>
            <p:ph type="media" sz="quarter" idx="12"/>
          </p:nvPr>
        </p:nvSpPr>
        <p:spPr>
          <a:xfrm>
            <a:off x="1795746" y="1377912"/>
            <a:ext cx="5557520" cy="4168141"/>
          </a:xfrm>
        </p:spPr>
        <p:txBody>
          <a:bodyPr lIns="108000" tIns="108000" rtlCol="0">
            <a:no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D54C-982F-5541-9E41-0A69C4CA61E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13758666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descreen (16 x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5"/>
          <p:cNvSpPr>
            <a:spLocks noGrp="1" noChangeAspect="1"/>
          </p:cNvSpPr>
          <p:nvPr>
            <p:ph type="media" sz="quarter" idx="12"/>
          </p:nvPr>
        </p:nvSpPr>
        <p:spPr>
          <a:xfrm>
            <a:off x="870331" y="1381125"/>
            <a:ext cx="7405070" cy="4182564"/>
          </a:xfrm>
        </p:spPr>
        <p:txBody>
          <a:bodyPr lIns="108000" tIns="108000" rtlCol="0">
            <a:no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GB" noProof="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37DAA-2F80-134C-9430-2D5103DF26F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32353443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100"/>
            <a:ext cx="3986213" cy="4999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01131" y="1181100"/>
            <a:ext cx="3996794" cy="4635500"/>
          </a:xfrm>
        </p:spPr>
        <p:txBody>
          <a:bodyPr rtlCol="0">
            <a:no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4801131" y="5884334"/>
            <a:ext cx="3996266" cy="30162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7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80B2-2732-A94D-B63E-794E43F1201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18595285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5124" y="1181099"/>
            <a:ext cx="3986213" cy="5008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801131" y="1180571"/>
            <a:ext cx="3996794" cy="2045229"/>
          </a:xfrm>
        </p:spPr>
        <p:txBody>
          <a:bodyPr rtlCol="0"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801131" y="3310467"/>
            <a:ext cx="3996266" cy="30162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4801131" y="3754438"/>
            <a:ext cx="3996794" cy="2045229"/>
          </a:xfrm>
        </p:spPr>
        <p:txBody>
          <a:bodyPr rtlCol="0">
            <a:no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4801131" y="5884334"/>
            <a:ext cx="3996266" cy="301625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 marL="268163" indent="0">
              <a:buNone/>
              <a:defRPr sz="800">
                <a:solidFill>
                  <a:schemeClr val="bg2"/>
                </a:solidFill>
              </a:defRPr>
            </a:lvl2pPr>
            <a:lvl3pPr marL="540000" indent="0">
              <a:buNone/>
              <a:defRPr sz="800">
                <a:solidFill>
                  <a:schemeClr val="bg2"/>
                </a:solidFill>
              </a:defRPr>
            </a:lvl3pPr>
            <a:lvl4pPr marL="811088" indent="0">
              <a:buNone/>
              <a:defRPr sz="800">
                <a:solidFill>
                  <a:schemeClr val="bg2"/>
                </a:solidFill>
              </a:defRPr>
            </a:lvl4pPr>
            <a:lvl5pPr marL="1080000" indent="0">
              <a:buNone/>
              <a:defRPr sz="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A79C0-42F1-FC49-B656-416852D3F52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5656077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124" y="294810"/>
            <a:ext cx="7577139" cy="3385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5124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7451F-77B5-1543-A0EA-959E3F8E3E8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27811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74650" y="6323013"/>
            <a:ext cx="84169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>
            <a:off x="179388" y="6389688"/>
            <a:ext cx="2659062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9AE21-7147-4140-8AA4-7467FB406B7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491549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2402" y="5906100"/>
            <a:ext cx="2393433" cy="246221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02" y="4544967"/>
            <a:ext cx="6870542" cy="333425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62402" y="1519770"/>
            <a:ext cx="6864352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8025543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435-E2DD-094C-93BD-E89E6E4EFDA0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A86C8-BE41-714E-B16B-DFA7D6DBA5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4803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or Statemen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476844"/>
            <a:ext cx="6872400" cy="400110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06100"/>
            <a:ext cx="6872400" cy="246221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19342606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or Statemen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476844"/>
            <a:ext cx="6872400" cy="400110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06100"/>
            <a:ext cx="6872400" cy="246221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06439491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or Statem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476844"/>
            <a:ext cx="6872400" cy="400110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06100"/>
            <a:ext cx="6872400" cy="246221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8569558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or Statemen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58775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49200" y="4476844"/>
            <a:ext cx="6872400" cy="400110"/>
          </a:xfrm>
        </p:spPr>
        <p:txBody>
          <a:bodyPr anchor="ctr">
            <a:spAutoFit/>
          </a:bodyPr>
          <a:lstStyle>
            <a:lvl1pPr marL="0" indent="0">
              <a:spcAft>
                <a:spcPts val="0"/>
              </a:spcAft>
              <a:buNone/>
              <a:defRPr sz="2600" b="1" baseline="0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1779" y="1519200"/>
            <a:ext cx="6872288" cy="400110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800" b="1">
                <a:solidFill>
                  <a:schemeClr val="bg1"/>
                </a:solidFill>
              </a:defRPr>
            </a:lvl2pPr>
            <a:lvl3pPr marL="533400" indent="0">
              <a:buNone/>
              <a:defRPr sz="2800" b="1">
                <a:solidFill>
                  <a:schemeClr val="bg1"/>
                </a:solidFill>
              </a:defRPr>
            </a:lvl3pPr>
            <a:lvl4pPr marL="815975" indent="0">
              <a:buNone/>
              <a:defRPr sz="2800" b="1">
                <a:solidFill>
                  <a:schemeClr val="bg1"/>
                </a:solidFill>
              </a:defRPr>
            </a:lvl4pPr>
            <a:lvl5pPr marL="1104900" indent="0">
              <a:buNone/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49766" y="5906100"/>
            <a:ext cx="6872400" cy="246221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533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815975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11049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79469183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-4763"/>
            <a:ext cx="92281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 anchor="b"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46409420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7" r="388" b="2"/>
          <a:stretch>
            <a:fillRect/>
          </a:stretch>
        </p:blipFill>
        <p:spPr bwMode="auto">
          <a:xfrm>
            <a:off x="-7938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81477510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88141928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23038172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9200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67813267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7632700" y="361950"/>
            <a:ext cx="1166813" cy="474663"/>
            <a:chOff x="7280906" y="310911"/>
            <a:chExt cx="1507104" cy="612649"/>
          </a:xfrm>
        </p:grpSpPr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85" y="411962"/>
              <a:ext cx="688825" cy="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906" y="310911"/>
              <a:ext cx="711709" cy="612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48548" y="4384625"/>
            <a:ext cx="2737552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2394004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126F9-D5C6-B840-BCFE-917943A1EE72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1786-929B-9D4F-A7D9-5B21D913C5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0390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50"/>
          <a:stretch>
            <a:fillRect/>
          </a:stretch>
        </p:blipFill>
        <p:spPr bwMode="auto">
          <a:xfrm>
            <a:off x="0" y="-1588"/>
            <a:ext cx="92360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87027074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10032273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8" r="-27"/>
          <a:stretch>
            <a:fillRect/>
          </a:stretch>
        </p:blipFill>
        <p:spPr bwMode="auto">
          <a:xfrm>
            <a:off x="-7938" y="-22225"/>
            <a:ext cx="9167813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58565274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42205399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56982578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9931201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02908536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Header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52" b="15723"/>
          <a:stretch>
            <a:fillRect/>
          </a:stretch>
        </p:blipFill>
        <p:spPr bwMode="auto">
          <a:xfrm>
            <a:off x="-7938" y="2012950"/>
            <a:ext cx="399573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767" y="4384800"/>
            <a:ext cx="2736000" cy="666849"/>
          </a:xfrm>
        </p:spPr>
        <p:txBody>
          <a:bodyPr anchor="ctr">
            <a:spAutoFit/>
          </a:bodyPr>
          <a:lstStyle>
            <a:lvl1pPr marL="0" indent="0">
              <a:lnSpc>
                <a:spcPts val="26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271463" indent="0">
              <a:buNone/>
              <a:defRPr sz="2600" b="1">
                <a:solidFill>
                  <a:schemeClr val="bg1"/>
                </a:solidFill>
              </a:defRPr>
            </a:lvl2pPr>
            <a:lvl3pPr marL="533400" indent="0">
              <a:buNone/>
              <a:defRPr sz="2600" b="1">
                <a:solidFill>
                  <a:schemeClr val="bg1"/>
                </a:solidFill>
              </a:defRPr>
            </a:lvl3pPr>
            <a:lvl4pPr marL="815975" indent="0">
              <a:buNone/>
              <a:defRPr sz="2600" b="1">
                <a:solidFill>
                  <a:schemeClr val="bg1"/>
                </a:solidFill>
              </a:defRPr>
            </a:lvl4pPr>
            <a:lvl5pPr marL="1104900" indent="0">
              <a:buNone/>
              <a:defRPr sz="2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348548" y="5400676"/>
            <a:ext cx="2720975" cy="246221"/>
          </a:xfrm>
        </p:spPr>
        <p:txBody>
          <a:bodyPr>
            <a:spAutoFit/>
          </a:bodyPr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71463" indent="0">
              <a:buNone/>
              <a:defRPr>
                <a:solidFill>
                  <a:schemeClr val="bg1"/>
                </a:solidFill>
              </a:defRPr>
            </a:lvl2pPr>
            <a:lvl3pPr marL="533400" indent="0">
              <a:buNone/>
              <a:defRPr>
                <a:solidFill>
                  <a:schemeClr val="bg1"/>
                </a:solidFill>
              </a:defRPr>
            </a:lvl3pPr>
            <a:lvl4pPr marL="815975" indent="0">
              <a:buNone/>
              <a:defRPr>
                <a:solidFill>
                  <a:schemeClr val="bg1"/>
                </a:solidFill>
              </a:defRPr>
            </a:lvl4pPr>
            <a:lvl5pPr marL="11049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82347718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5600" y="692554"/>
            <a:ext cx="7597776" cy="23495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  <a:lvl2pPr marL="271463" indent="0">
              <a:buNone/>
              <a:defRPr/>
            </a:lvl2pPr>
            <a:lvl3pPr marL="533400" indent="0">
              <a:buNone/>
              <a:defRPr/>
            </a:lvl3pPr>
            <a:lvl4pPr marL="815975" indent="0">
              <a:buNone/>
              <a:defRPr/>
            </a:lvl4pPr>
            <a:lvl5pPr marL="11049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35535-4911-E346-9392-3D64ED84D44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71001283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b-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79388" y="6389688"/>
            <a:ext cx="2659062" cy="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7538" y="360363"/>
            <a:ext cx="50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" y="3429001"/>
            <a:ext cx="5400000" cy="2520000"/>
          </a:xfrm>
        </p:spPr>
        <p:txBody>
          <a:bodyPr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36C049E-DE23-7641-8C54-B7842F86D0C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>
          <a:xfrm>
            <a:off x="1763713" y="6477000"/>
            <a:ext cx="1074737" cy="365125"/>
          </a:xfrm>
        </p:spPr>
        <p:txBody>
          <a:bodyPr lIns="0" rIns="0" rtlCol="0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95288" y="6477000"/>
            <a:ext cx="1368425" cy="365125"/>
          </a:xfrm>
        </p:spPr>
        <p:txBody>
          <a:bodyPr lIns="0" rtlCol="0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</p:spTree>
    <p:extLst>
      <p:ext uri="{BB962C8B-B14F-4D97-AF65-F5344CB8AC3E}">
        <p14:creationId xmlns:p14="http://schemas.microsoft.com/office/powerpoint/2010/main" xmlns="" val="2843720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43F48-172C-9B41-A353-6D040D8A97BE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6D8ED-367C-F342-8CA2-BA11A625546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7444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2907" y="707457"/>
            <a:ext cx="7419454" cy="417287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358775" indent="0">
              <a:buNone/>
              <a:defRPr>
                <a:latin typeface="Cambria" pitchFamily="18" charset="0"/>
              </a:defRPr>
            </a:lvl2pPr>
            <a:lvl3pPr marL="717550" indent="0">
              <a:buNone/>
              <a:defRPr>
                <a:latin typeface="Cambria" pitchFamily="18" charset="0"/>
              </a:defRPr>
            </a:lvl3pPr>
            <a:lvl4pPr marL="1076325" indent="0">
              <a:buNone/>
              <a:defRPr>
                <a:latin typeface="Cambria" pitchFamily="18" charset="0"/>
              </a:defRPr>
            </a:lvl4pPr>
            <a:lvl5pPr marL="1435100" indent="0">
              <a:buNone/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288" y="1414463"/>
            <a:ext cx="8353425" cy="4897437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677275" y="6477000"/>
            <a:ext cx="2873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1B837-37DC-7941-A07F-698FF92DEA9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>
          <a:xfrm>
            <a:off x="1763713" y="6477000"/>
            <a:ext cx="1093787" cy="365125"/>
          </a:xfrm>
        </p:spPr>
        <p:txBody>
          <a:bodyPr lIns="0" rIns="0" rtlCol="0"/>
          <a:lstStyle>
            <a:lvl1pPr algn="l">
              <a:defRPr sz="8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95288" y="6477000"/>
            <a:ext cx="1368425" cy="365125"/>
          </a:xfrm>
        </p:spPr>
        <p:txBody>
          <a:bodyPr lIns="0" rtlCol="0"/>
          <a:lstStyle>
            <a:lvl1pPr algn="l">
              <a:defRPr sz="8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2542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9698"/>
            <a:ext cx="8928100" cy="82809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66851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9698"/>
            <a:ext cx="8928100" cy="82809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99940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9698"/>
            <a:ext cx="8928100" cy="82809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99128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9698"/>
            <a:ext cx="8928100" cy="82809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61726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EACBB8-8467-744C-8183-7757897A263C}" type="datetimeFigureOut">
              <a:rPr lang="pt-BR"/>
              <a:pPr>
                <a:defRPr/>
              </a:pPr>
              <a:t>28/05/2015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5406F-8285-634E-A68D-99D9371787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24566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666F6E-C8F4-D74C-8253-A79368D5AAAC}" type="datetimeFigureOut">
              <a:rPr lang="pt-BR"/>
              <a:pPr>
                <a:defRPr/>
              </a:pPr>
              <a:t>28/05/2015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D54E6-670F-7F49-AFC1-478C4A0A433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55109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9698"/>
            <a:ext cx="8928100" cy="82809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47284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99698"/>
            <a:ext cx="8928100" cy="82809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375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6349365"/>
            <a:ext cx="4464050" cy="468313"/>
          </a:xfrm>
        </p:spPr>
        <p:txBody>
          <a:bodyPr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6349365"/>
            <a:ext cx="4464050" cy="468313"/>
          </a:xfrm>
        </p:spPr>
        <p:txBody>
          <a:bodyPr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6097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1C8C-6F4D-2346-BAE2-6ADC302823D8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4225-0741-F64F-80DA-9F2DBD1BDF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71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3B9C4-7216-F040-9DEF-49FB610DB4D5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9CB6E-26E5-1A47-B5A7-461F05CF01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585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07EA-B43B-E84C-8F72-C1FC9EBE31BF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44050-8C02-C84E-84CF-1BDE1EE6B9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12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B792-0CBB-4445-AA81-B71CC28443DE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F4308-9CAE-384D-801D-F73DE165C0A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122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727436F-00C7-844C-9C2F-DFD586A4672B}" type="datetimeFigureOut">
              <a:rPr lang="en-US"/>
              <a:pPr>
                <a:defRPr/>
              </a:pPr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2D3F068-134F-8047-9318-31375F62AA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  <p:sldLayoutId id="2147484876" r:id="rId12"/>
    <p:sldLayoutId id="2147484877" r:id="rId13"/>
    <p:sldLayoutId id="2147484880" r:id="rId14"/>
    <p:sldLayoutId id="2147484882" r:id="rId15"/>
    <p:sldLayoutId id="2147484883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125" y="1189038"/>
            <a:ext cx="841375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338" y="6437313"/>
            <a:ext cx="2636837" cy="365125"/>
          </a:xfrm>
          <a:prstGeom prst="rect">
            <a:avLst/>
          </a:prstGeom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A8B7D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Presentation title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7663" y="6437313"/>
            <a:ext cx="830262" cy="365125"/>
          </a:xfrm>
          <a:prstGeom prst="rect">
            <a:avLst/>
          </a:prstGeom>
        </p:spPr>
        <p:txBody>
          <a:bodyPr vert="horz" wrap="square" lIns="7200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9A8B7D"/>
                </a:solidFill>
              </a:defRPr>
            </a:lvl1pPr>
          </a:lstStyle>
          <a:p>
            <a:pPr>
              <a:defRPr/>
            </a:pPr>
            <a:fld id="{FD37510C-4F89-1C4C-A125-F5EC58969E4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17413" name="Title Placeholder 3"/>
          <p:cNvSpPr>
            <a:spLocks noGrp="1"/>
          </p:cNvSpPr>
          <p:nvPr>
            <p:ph type="title"/>
          </p:nvPr>
        </p:nvSpPr>
        <p:spPr bwMode="auto">
          <a:xfrm>
            <a:off x="365125" y="295275"/>
            <a:ext cx="7577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7414" name="Picture 12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75" y="360363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2984500" y="6437313"/>
            <a:ext cx="3165475" cy="365125"/>
          </a:xfrm>
          <a:prstGeom prst="rect">
            <a:avLst/>
          </a:prstGeom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9A8B7D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74650" y="6323013"/>
            <a:ext cx="84169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4650" y="1076325"/>
            <a:ext cx="84169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79388" y="6389688"/>
            <a:ext cx="2659062" cy="0"/>
          </a:xfrm>
          <a:prstGeom prst="line">
            <a:avLst/>
          </a:prstGeom>
          <a:ln w="63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179388" y="1082675"/>
            <a:ext cx="8782050" cy="0"/>
          </a:xfrm>
          <a:prstGeom prst="line">
            <a:avLst/>
          </a:prstGeom>
          <a:ln w="127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20" name="Picture 14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9125" y="360363"/>
            <a:ext cx="50641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  <p:sldLayoutId id="2147484896" r:id="rId12"/>
    <p:sldLayoutId id="2147484897" r:id="rId13"/>
    <p:sldLayoutId id="2147484898" r:id="rId14"/>
    <p:sldLayoutId id="2147484899" r:id="rId15"/>
    <p:sldLayoutId id="2147484900" r:id="rId16"/>
    <p:sldLayoutId id="2147484901" r:id="rId17"/>
    <p:sldLayoutId id="2147484902" r:id="rId18"/>
    <p:sldLayoutId id="2147484903" r:id="rId19"/>
    <p:sldLayoutId id="2147484904" r:id="rId20"/>
    <p:sldLayoutId id="2147484905" r:id="rId21"/>
    <p:sldLayoutId id="2147484906" r:id="rId22"/>
    <p:sldLayoutId id="2147484907" r:id="rId23"/>
    <p:sldLayoutId id="2147484908" r:id="rId24"/>
    <p:sldLayoutId id="2147484909" r:id="rId25"/>
    <p:sldLayoutId id="2147484910" r:id="rId26"/>
    <p:sldLayoutId id="2147484911" r:id="rId27"/>
    <p:sldLayoutId id="2147484912" r:id="rId28"/>
    <p:sldLayoutId id="2147484913" r:id="rId29"/>
    <p:sldLayoutId id="2147484914" r:id="rId30"/>
    <p:sldLayoutId id="2147484915" r:id="rId31"/>
    <p:sldLayoutId id="2147484916" r:id="rId32"/>
    <p:sldLayoutId id="2147484917" r:id="rId33"/>
    <p:sldLayoutId id="2147484918" r:id="rId34"/>
    <p:sldLayoutId id="2147484919" r:id="rId35"/>
    <p:sldLayoutId id="2147484920" r:id="rId36"/>
    <p:sldLayoutId id="2147484921" r:id="rId37"/>
    <p:sldLayoutId id="2147484922" r:id="rId38"/>
    <p:sldLayoutId id="2147484923" r:id="rId39"/>
    <p:sldLayoutId id="2147484924" r:id="rId40"/>
    <p:sldLayoutId id="2147484925" r:id="rId41"/>
    <p:sldLayoutId id="2147484926" r:id="rId42"/>
    <p:sldLayoutId id="2147484927" r:id="rId4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bg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2"/>
          </a:solidFill>
          <a:latin typeface="Arial" pitchFamily="34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ts val="60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38163" indent="-269875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09625" indent="-269875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81088" indent="-269875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49375" indent="-269875" algn="l" rtl="0" eaLnBrk="0" fontAlgn="base" hangingPunct="0">
        <a:spcBef>
          <a:spcPct val="0"/>
        </a:spcBef>
        <a:spcAft>
          <a:spcPts val="600"/>
        </a:spcAft>
        <a:buFont typeface="Arial" charset="0"/>
        <a:buChar char="–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7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40000" indent="-2700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Gr_fico_do_Microsoft_Office_Excel2.xls"/><Relationship Id="rId4" Type="http://schemas.openxmlformats.org/officeDocument/2006/relationships/oleObject" Target="../embeddings/Gr_fico_do_Microsoft_Office_Excel1.xls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ubtitle 2"/>
          <p:cNvSpPr>
            <a:spLocks noGrp="1"/>
          </p:cNvSpPr>
          <p:nvPr>
            <p:ph type="subTitle" idx="1"/>
          </p:nvPr>
        </p:nvSpPr>
        <p:spPr>
          <a:xfrm>
            <a:off x="0" y="107950"/>
            <a:ext cx="9144000" cy="800100"/>
          </a:xfrm>
        </p:spPr>
        <p:txBody>
          <a:bodyPr/>
          <a:lstStyle/>
          <a:p>
            <a:pPr eaLnBrk="1" hangingPunct="1">
              <a:defRPr/>
            </a:pPr>
            <a:r>
              <a:rPr lang="pt-BR" sz="3000" b="1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Lupus Eritematoso Sistêmico (LES)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799263"/>
            <a:ext cx="9144000" cy="205873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  <a:alpha val="92000"/>
                </a:schemeClr>
              </a:gs>
              <a:gs pos="100000">
                <a:srgbClr val="FFFFFF">
                  <a:alpha val="92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GB" sz="3000" b="1" dirty="0">
                <a:solidFill>
                  <a:schemeClr val="tx1"/>
                </a:solidFill>
              </a:rPr>
              <a:t>Roger A. Levy </a:t>
            </a:r>
            <a:endParaRPr lang="en-GB" sz="30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Departamento</a:t>
            </a:r>
            <a:r>
              <a:rPr lang="en-GB" sz="2400" dirty="0">
                <a:solidFill>
                  <a:schemeClr val="tx1"/>
                </a:solidFill>
              </a:rPr>
              <a:t> de </a:t>
            </a:r>
            <a:r>
              <a:rPr lang="en-GB" sz="2400" dirty="0" err="1">
                <a:solidFill>
                  <a:schemeClr val="tx1"/>
                </a:solidFill>
              </a:rPr>
              <a:t>Reumatologia</a:t>
            </a:r>
            <a:endParaRPr lang="en-GB" sz="24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pt-BR" sz="2400" dirty="0">
                <a:solidFill>
                  <a:schemeClr val="tx1"/>
                </a:solidFill>
              </a:rPr>
              <a:t>Universidade do Estado do Rio de Janeiro</a:t>
            </a: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smtClean="0">
                <a:solidFill>
                  <a:schemeClr val="tx1"/>
                </a:solidFill>
              </a:rPr>
              <a:t>Rio de Janeiro, </a:t>
            </a:r>
            <a:r>
              <a:rPr lang="en-GB" sz="2400" dirty="0" err="1" smtClean="0">
                <a:solidFill>
                  <a:schemeClr val="tx1"/>
                </a:solidFill>
              </a:rPr>
              <a:t>Brasil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4188" y="812800"/>
            <a:ext cx="4433887" cy="398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axon.es/paginas/fotos/619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65468" y="893880"/>
            <a:ext cx="2851294" cy="385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uerj_co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852" y="4945416"/>
            <a:ext cx="1341053" cy="1319917"/>
          </a:xfrm>
          <a:prstGeom prst="roundRect">
            <a:avLst>
              <a:gd name="adj" fmla="val 8594"/>
            </a:avLst>
          </a:prstGeom>
          <a:solidFill>
            <a:srgbClr val="D19FD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250825" y="115888"/>
            <a:ext cx="8686800" cy="1143000"/>
          </a:xfrm>
        </p:spPr>
        <p:txBody>
          <a:bodyPr>
            <a:noAutofit/>
          </a:bodyPr>
          <a:lstStyle/>
          <a:p>
            <a:pPr defTabSz="914400" eaLnBrk="1" hangingPunct="1"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Taxa de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Mortalidade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b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</a:b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População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geral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 X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Pacientes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Calibri" charset="0"/>
              </a:rPr>
              <a:t>com LES </a:t>
            </a:r>
          </a:p>
        </p:txBody>
      </p:sp>
      <p:sp>
        <p:nvSpPr>
          <p:cNvPr id="76802" name="Slide Number Placehold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4E1A1C-A6FB-2C4A-B456-6319C2BD0A46}" type="slidenum">
              <a:rPr lang="en-GB" sz="1200">
                <a:solidFill>
                  <a:srgbClr val="9A8B7D"/>
                </a:solidFill>
                <a:latin typeface="Calibri" charset="0"/>
                <a:cs typeface="Arial" charset="0"/>
              </a:rPr>
              <a:pPr eaLnBrk="1" hangingPunct="1"/>
              <a:t>10</a:t>
            </a:fld>
            <a:endParaRPr lang="en-GB" sz="1200">
              <a:solidFill>
                <a:srgbClr val="9A8B7D"/>
              </a:solidFill>
              <a:latin typeface="Calibri" charset="0"/>
              <a:cs typeface="Arial" charset="0"/>
            </a:endParaRP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347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23"/>
          <p:cNvSpPr>
            <a:spLocks noChangeArrowheads="1"/>
          </p:cNvSpPr>
          <p:nvPr/>
        </p:nvSpPr>
        <p:spPr bwMode="auto">
          <a:xfrm>
            <a:off x="0" y="6334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  <a:p>
            <a:r>
              <a:rPr lang="pt-BR" sz="1000">
                <a:solidFill>
                  <a:srgbClr val="000000"/>
                </a:solidFill>
              </a:rPr>
              <a:t>1 - BERNATSKY, S. et al. Arthritis &amp; Rheumatism, 54(8): 2550–57, 2006. </a:t>
            </a:r>
          </a:p>
        </p:txBody>
      </p:sp>
      <p:sp>
        <p:nvSpPr>
          <p:cNvPr id="14" name="TextBox 40"/>
          <p:cNvSpPr txBox="1">
            <a:spLocks noChangeArrowheads="1"/>
          </p:cNvSpPr>
          <p:nvPr/>
        </p:nvSpPr>
        <p:spPr bwMode="auto">
          <a:xfrm>
            <a:off x="5580063" y="5516563"/>
            <a:ext cx="31099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100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Figura adaptada a partir da referência 1.</a:t>
            </a:r>
          </a:p>
        </p:txBody>
      </p:sp>
      <p:pic>
        <p:nvPicPr>
          <p:cNvPr id="7680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75" y="0"/>
            <a:ext cx="11906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1"/>
          <p:cNvSpPr txBox="1">
            <a:spLocks noChangeArrowheads="1"/>
          </p:cNvSpPr>
          <p:nvPr/>
        </p:nvSpPr>
        <p:spPr bwMode="auto">
          <a:xfrm>
            <a:off x="256720" y="117475"/>
            <a:ext cx="8755541" cy="557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pt-BR" sz="3200" b="1" dirty="0">
                <a:solidFill>
                  <a:srgbClr val="000000"/>
                </a:solidFill>
              </a:rPr>
              <a:t>Causas de morte em pacientes com lúpus</a:t>
            </a:r>
          </a:p>
          <a:p>
            <a:pPr algn="ctr" eaLnBrk="1" hangingPunct="1">
              <a:lnSpc>
                <a:spcPct val="110000"/>
              </a:lnSpc>
            </a:pPr>
            <a:endParaRPr lang="en-US" sz="14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dirty="0" err="1">
                <a:solidFill>
                  <a:srgbClr val="000000"/>
                </a:solidFill>
              </a:rPr>
              <a:t>Coorte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internacional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multicêntrica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>
                <a:solidFill>
                  <a:srgbClr val="000000"/>
                </a:solidFill>
              </a:rPr>
              <a:t>23 </a:t>
            </a:r>
            <a:r>
              <a:rPr lang="en-US" dirty="0" err="1">
                <a:solidFill>
                  <a:srgbClr val="000000"/>
                </a:solidFill>
              </a:rPr>
              <a:t>centros</a:t>
            </a:r>
            <a:r>
              <a:rPr lang="en-US" dirty="0">
                <a:solidFill>
                  <a:srgbClr val="000000"/>
                </a:solidFill>
              </a:rPr>
              <a:t>, 9547 </a:t>
            </a:r>
            <a:r>
              <a:rPr lang="en-US" dirty="0" err="1" smtClean="0">
                <a:solidFill>
                  <a:srgbClr val="000000"/>
                </a:solidFill>
              </a:rPr>
              <a:t>pacientes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</a:pPr>
            <a:endParaRPr lang="en-US" sz="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	</a:t>
            </a:r>
            <a:r>
              <a:rPr lang="en-US" sz="2000" b="1" dirty="0" err="1" smtClean="0">
                <a:solidFill>
                  <a:srgbClr val="000000"/>
                </a:solidFill>
              </a:rPr>
              <a:t>Morte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precoce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Doença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ativa</a:t>
            </a:r>
            <a:r>
              <a:rPr lang="en-US" sz="2000" dirty="0">
                <a:solidFill>
                  <a:srgbClr val="000000"/>
                </a:solidFill>
              </a:rPr>
              <a:t> (renal, SNC, cardiovascular)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Infecção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devido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imunossupressão</a:t>
            </a:r>
            <a:endParaRPr lang="en-US" sz="5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 b="1" dirty="0" smtClean="0">
                <a:solidFill>
                  <a:srgbClr val="000000"/>
                </a:solidFill>
              </a:rPr>
              <a:t>	</a:t>
            </a:r>
            <a:r>
              <a:rPr lang="en-US" sz="2000" b="1" dirty="0" err="1" smtClean="0">
                <a:solidFill>
                  <a:srgbClr val="000000"/>
                </a:solidFill>
              </a:rPr>
              <a:t>Morte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tardia</a:t>
            </a:r>
            <a:endParaRPr lang="en-US" sz="2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Doença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crônica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pt-BR" sz="2000" dirty="0">
                <a:solidFill>
                  <a:srgbClr val="000000"/>
                </a:solidFill>
              </a:rPr>
              <a:t>estágio final da doença renal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Complicações</a:t>
            </a:r>
            <a:r>
              <a:rPr lang="en-US" sz="2000" dirty="0">
                <a:solidFill>
                  <a:srgbClr val="000000"/>
                </a:solidFill>
              </a:rPr>
              <a:t> do </a:t>
            </a:r>
            <a:r>
              <a:rPr lang="en-US" sz="2000" dirty="0" err="1">
                <a:solidFill>
                  <a:srgbClr val="000000"/>
                </a:solidFill>
              </a:rPr>
              <a:t>tratamento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 err="1">
                <a:solidFill>
                  <a:srgbClr val="000000"/>
                </a:solidFill>
              </a:rPr>
              <a:t>infecção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depressão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doença</a:t>
            </a:r>
            <a:r>
              <a:rPr lang="en-US" sz="2000" dirty="0">
                <a:solidFill>
                  <a:srgbClr val="000000"/>
                </a:solidFill>
              </a:rPr>
              <a:t> cardiovascular, &gt;&gt;  SAF)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Linfoma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não</a:t>
            </a:r>
            <a:r>
              <a:rPr lang="en-US" sz="2000" dirty="0">
                <a:solidFill>
                  <a:srgbClr val="000000"/>
                </a:solidFill>
              </a:rPr>
              <a:t>-Hodgkin, </a:t>
            </a:r>
            <a:r>
              <a:rPr lang="en-US" sz="2000" dirty="0" err="1">
                <a:solidFill>
                  <a:srgbClr val="000000"/>
                </a:solidFill>
              </a:rPr>
              <a:t>câncer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pulmão</a:t>
            </a:r>
            <a:endParaRPr lang="en-US" sz="9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Índice de </a:t>
            </a:r>
            <a:r>
              <a:rPr lang="pt-BR" sz="2000" dirty="0">
                <a:solidFill>
                  <a:srgbClr val="000000"/>
                </a:solidFill>
              </a:rPr>
              <a:t>mortalidade geral </a:t>
            </a:r>
            <a:r>
              <a:rPr lang="en-US" sz="2000" dirty="0" smtClean="0">
                <a:solidFill>
                  <a:srgbClr val="000000"/>
                </a:solidFill>
              </a:rPr>
              <a:t>= </a:t>
            </a:r>
            <a:r>
              <a:rPr lang="en-US" sz="2000" dirty="0">
                <a:solidFill>
                  <a:srgbClr val="000000"/>
                </a:solidFill>
              </a:rPr>
              <a:t>2.4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pt-BR" sz="2000" dirty="0">
                <a:solidFill>
                  <a:srgbClr val="000000"/>
                </a:solidFill>
              </a:rPr>
              <a:t> M</a:t>
            </a:r>
            <a:r>
              <a:rPr lang="pt-BR" sz="2000" dirty="0" smtClean="0">
                <a:solidFill>
                  <a:srgbClr val="000000"/>
                </a:solidFill>
              </a:rPr>
              <a:t>aior </a:t>
            </a:r>
            <a:r>
              <a:rPr lang="pt-BR" sz="2000" dirty="0">
                <a:solidFill>
                  <a:srgbClr val="000000"/>
                </a:solidFill>
              </a:rPr>
              <a:t>no grupo do feminino, idade mais </a:t>
            </a:r>
            <a:r>
              <a:rPr lang="pt-BR" sz="2000" dirty="0" smtClean="0">
                <a:solidFill>
                  <a:srgbClr val="000000"/>
                </a:solidFill>
              </a:rPr>
              <a:t>jovem</a:t>
            </a:r>
            <a:r>
              <a:rPr lang="pt-BR" sz="2000" dirty="0">
                <a:solidFill>
                  <a:srgbClr val="000000"/>
                </a:solidFill>
              </a:rPr>
              <a:t>, </a:t>
            </a:r>
            <a:r>
              <a:rPr lang="pt-BR" sz="2000" dirty="0" smtClean="0">
                <a:solidFill>
                  <a:srgbClr val="000000"/>
                </a:solidFill>
              </a:rPr>
              <a:t>			                   LES </a:t>
            </a:r>
            <a:r>
              <a:rPr lang="pt-BR" sz="2000" dirty="0">
                <a:solidFill>
                  <a:srgbClr val="000000"/>
                </a:solidFill>
              </a:rPr>
              <a:t>com duração &lt;1 ano, </a:t>
            </a:r>
            <a:r>
              <a:rPr lang="pt-BR" sz="2000" dirty="0" err="1">
                <a:solidFill>
                  <a:srgbClr val="000000"/>
                </a:solidFill>
              </a:rPr>
              <a:t>Afro</a:t>
            </a:r>
            <a:r>
              <a:rPr lang="pt-BR" sz="2000" dirty="0" err="1" smtClean="0">
                <a:solidFill>
                  <a:srgbClr val="000000"/>
                </a:solidFill>
              </a:rPr>
              <a:t>-descendente</a:t>
            </a:r>
            <a:endParaRPr lang="pt-B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en-US" sz="2000" dirty="0"/>
              <a:t>					</a:t>
            </a:r>
            <a:r>
              <a:rPr lang="en-US" sz="1400" dirty="0" err="1"/>
              <a:t>Bernatsky</a:t>
            </a:r>
            <a:r>
              <a:rPr lang="en-US" sz="1400" dirty="0"/>
              <a:t> et al, Arthritis Rheum 2006;54:2550</a:t>
            </a:r>
          </a:p>
        </p:txBody>
      </p:sp>
      <p:pic>
        <p:nvPicPr>
          <p:cNvPr id="75778" name="Picture 1" descr="C:\Users\Windows 7\Pictures\BlackBerry\IMG00673-20101202-1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5" r="21454" b="5623"/>
          <a:stretch>
            <a:fillRect/>
          </a:stretch>
        </p:blipFill>
        <p:spPr bwMode="auto">
          <a:xfrm>
            <a:off x="6595771" y="1591485"/>
            <a:ext cx="2298992" cy="43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779" name="Straight Connector 6"/>
          <p:cNvCxnSpPr>
            <a:cxnSpLocks noChangeShapeType="1"/>
          </p:cNvCxnSpPr>
          <p:nvPr/>
        </p:nvCxnSpPr>
        <p:spPr bwMode="auto">
          <a:xfrm>
            <a:off x="0" y="849313"/>
            <a:ext cx="9144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2608" y="5694363"/>
            <a:ext cx="6253163" cy="9604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Aft>
                <a:spcPct val="35000"/>
              </a:spcAft>
              <a:buClr>
                <a:schemeClr val="tx2"/>
              </a:buClr>
              <a:defRPr/>
            </a:pPr>
            <a:r>
              <a:rPr lang="en-GB" sz="24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1950: </a:t>
            </a:r>
            <a:r>
              <a:rPr lang="en-GB" sz="2400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sobrevivência</a:t>
            </a:r>
            <a:r>
              <a:rPr lang="en-GB" sz="24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de 4 </a:t>
            </a:r>
            <a:r>
              <a:rPr lang="en-GB" sz="2400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anos</a:t>
            </a:r>
            <a:r>
              <a:rPr lang="en-GB" sz="24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 ~ 50%</a:t>
            </a:r>
          </a:p>
          <a:p>
            <a:pPr algn="ctr">
              <a:spcAft>
                <a:spcPct val="35000"/>
              </a:spcAft>
              <a:buClr>
                <a:schemeClr val="tx2"/>
              </a:buClr>
              <a:defRPr/>
            </a:pPr>
            <a:r>
              <a:rPr lang="en-GB" sz="24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2011: </a:t>
            </a:r>
            <a:r>
              <a:rPr lang="en-GB" sz="2400" b="1" dirty="0" err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sobrevivência</a:t>
            </a:r>
            <a:r>
              <a:rPr lang="en-GB" sz="2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de </a:t>
            </a:r>
            <a:r>
              <a:rPr lang="en-GB" sz="24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15 </a:t>
            </a:r>
            <a:r>
              <a:rPr lang="en-GB" sz="2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GB" sz="2400" b="1" dirty="0" err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anos</a:t>
            </a:r>
            <a:r>
              <a:rPr lang="en-GB" sz="2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lang="en-GB" sz="24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~ 85%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2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3ED6AD-3C4B-6F4A-8373-E0BC0112B2C8}" type="slidenum">
              <a:rPr lang="en-GB" sz="1200">
                <a:solidFill>
                  <a:srgbClr val="9A8B7D"/>
                </a:solidFill>
                <a:latin typeface="Calibri" charset="0"/>
                <a:cs typeface="Arial" charset="0"/>
              </a:rPr>
              <a:pPr eaLnBrk="1" hangingPunct="1"/>
              <a:t>12</a:t>
            </a:fld>
            <a:endParaRPr lang="en-GB" sz="1200">
              <a:solidFill>
                <a:srgbClr val="9A8B7D"/>
              </a:solidFill>
              <a:latin typeface="Calibri" charset="0"/>
              <a:cs typeface="Arial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134302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78851" name="Rectangle 9"/>
          <p:cNvSpPr>
            <a:spLocks noChangeArrowheads="1"/>
          </p:cNvSpPr>
          <p:nvPr/>
        </p:nvSpPr>
        <p:spPr bwMode="auto">
          <a:xfrm>
            <a:off x="0" y="645795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 sz="1000">
              <a:solidFill>
                <a:srgbClr val="000000"/>
              </a:solidFill>
            </a:endParaRPr>
          </a:p>
          <a:p>
            <a:r>
              <a:rPr lang="pt-BR" sz="1000">
                <a:solidFill>
                  <a:srgbClr val="000000"/>
                </a:solidFill>
              </a:rPr>
              <a:t>2 – NOSSENT, J. et al. Lupus; 16: 309–17, 2007. </a:t>
            </a:r>
          </a:p>
        </p:txBody>
      </p:sp>
      <p:sp>
        <p:nvSpPr>
          <p:cNvPr id="78852" name="TextBox 8"/>
          <p:cNvSpPr txBox="1">
            <a:spLocks noChangeArrowheads="1"/>
          </p:cNvSpPr>
          <p:nvPr/>
        </p:nvSpPr>
        <p:spPr bwMode="auto">
          <a:xfrm>
            <a:off x="5364163" y="6021388"/>
            <a:ext cx="34559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pt-BR" sz="1100">
                <a:solidFill>
                  <a:srgbClr val="000000"/>
                </a:solidFill>
                <a:latin typeface="Calibri" charset="0"/>
              </a:rPr>
              <a:t>Gráfico adaptado a partir da referência 2.</a:t>
            </a:r>
          </a:p>
        </p:txBody>
      </p:sp>
      <p:pic>
        <p:nvPicPr>
          <p:cNvPr id="788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35963"/>
            <a:ext cx="5903913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00788" y="1557338"/>
            <a:ext cx="1008062" cy="40322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Rectangle 11"/>
          <p:cNvSpPr/>
          <p:nvPr/>
        </p:nvSpPr>
        <p:spPr>
          <a:xfrm>
            <a:off x="1763713" y="1268413"/>
            <a:ext cx="1008062" cy="42481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8856" name="TextBox 9"/>
          <p:cNvSpPr txBox="1">
            <a:spLocks noChangeArrowheads="1"/>
          </p:cNvSpPr>
          <p:nvPr/>
        </p:nvSpPr>
        <p:spPr bwMode="auto">
          <a:xfrm>
            <a:off x="3059113" y="1484313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b="1">
                <a:solidFill>
                  <a:srgbClr val="0E0C0A"/>
                </a:solidFill>
                <a:latin typeface="Calibri" charset="0"/>
              </a:rPr>
              <a:t>Causas de morte (%)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584" y="2204864"/>
            <a:ext cx="492443" cy="236297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rgbClr val="0E0C0A"/>
                </a:solidFill>
                <a:latin typeface="Calibri" pitchFamily="34" charset="0"/>
                <a:cs typeface="Calibri" pitchFamily="34" charset="0"/>
              </a:rPr>
              <a:t>Número de casos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525DC1-5356-5340-86D1-AC7FBD0663B3}" type="slidenum">
              <a:rPr lang="en-GB" sz="1200">
                <a:solidFill>
                  <a:srgbClr val="9A8B7D"/>
                </a:solidFill>
                <a:latin typeface="Calibri" charset="0"/>
                <a:cs typeface="Arial" charset="0"/>
              </a:rPr>
              <a:pPr eaLnBrk="1" hangingPunct="1"/>
              <a:t>13</a:t>
            </a:fld>
            <a:endParaRPr lang="en-GB" sz="1200">
              <a:solidFill>
                <a:srgbClr val="9A8B7D"/>
              </a:solidFill>
              <a:latin typeface="Calibri" charset="0"/>
              <a:cs typeface="Arial" charset="0"/>
            </a:endParaRPr>
          </a:p>
        </p:txBody>
      </p:sp>
      <p:sp>
        <p:nvSpPr>
          <p:cNvPr id="79874" name="Rectangle 10"/>
          <p:cNvSpPr>
            <a:spLocks noChangeArrowheads="1"/>
          </p:cNvSpPr>
          <p:nvPr/>
        </p:nvSpPr>
        <p:spPr bwMode="auto">
          <a:xfrm>
            <a:off x="0" y="633412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BR">
              <a:solidFill>
                <a:srgbClr val="000000"/>
              </a:solidFill>
            </a:endParaRPr>
          </a:p>
          <a:p>
            <a:r>
              <a:rPr lang="pt-BR" sz="1000">
                <a:solidFill>
                  <a:srgbClr val="000000"/>
                </a:solidFill>
              </a:rPr>
              <a:t>3 – BARR, SG. et al. Arthritis &amp; Rheumatism, 42(12): 2682–88, 1999. </a:t>
            </a:r>
          </a:p>
        </p:txBody>
      </p:sp>
      <p:sp>
        <p:nvSpPr>
          <p:cNvPr id="79875" name="TextBox 8"/>
          <p:cNvSpPr txBox="1">
            <a:spLocks noChangeArrowheads="1"/>
          </p:cNvSpPr>
          <p:nvPr/>
        </p:nvSpPr>
        <p:spPr bwMode="auto">
          <a:xfrm>
            <a:off x="4859338" y="6021388"/>
            <a:ext cx="3995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pt-BR" sz="1100">
                <a:solidFill>
                  <a:srgbClr val="000000"/>
                </a:solidFill>
                <a:latin typeface="Calibri" charset="0"/>
              </a:rPr>
              <a:t>Gráfico adaptado a partir da referência 3.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7215188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4" descr="ana_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379538"/>
            <a:ext cx="1500188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950" y="731838"/>
            <a:ext cx="5973763" cy="36009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pt-BR" sz="2400" b="1" dirty="0" smtClean="0">
                <a:solidFill>
                  <a:srgbClr val="000000"/>
                </a:solidFill>
                <a:latin typeface="Calibri" charset="0"/>
              </a:rPr>
              <a:t>	Para todas as pacientes férteis com </a:t>
            </a:r>
            <a:r>
              <a:rPr lang="pt-BR" sz="2400" b="1" dirty="0" err="1" smtClean="0">
                <a:solidFill>
                  <a:srgbClr val="000000"/>
                </a:solidFill>
                <a:latin typeface="Calibri" charset="0"/>
              </a:rPr>
              <a:t>Lupus</a:t>
            </a:r>
            <a:endParaRPr lang="pt-BR" sz="2400" b="1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1100" i="1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PLANEJAMENTO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: 6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meses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de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remissão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+ HCQ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b="1" dirty="0" err="1" smtClean="0">
                <a:solidFill>
                  <a:srgbClr val="000000"/>
                </a:solidFill>
                <a:latin typeface="Calibri" charset="0"/>
              </a:rPr>
              <a:t>Evitar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:  -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Nefrite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ativa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/ SN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	      - </a:t>
            </a:r>
            <a:r>
              <a:rPr lang="pt-BR" sz="2000" dirty="0" smtClean="0">
                <a:solidFill>
                  <a:srgbClr val="000000"/>
                </a:solidFill>
                <a:latin typeface="Calibri" charset="0"/>
              </a:rPr>
              <a:t>Acidente vascular cerebral </a:t>
            </a:r>
            <a:br>
              <a:rPr lang="pt-BR" sz="2000" dirty="0" smtClean="0">
                <a:solidFill>
                  <a:srgbClr val="000000"/>
                </a:solidFill>
                <a:latin typeface="Calibri" charset="0"/>
              </a:rPr>
            </a:br>
            <a:r>
              <a:rPr lang="pt-BR" sz="2000" dirty="0" smtClean="0">
                <a:solidFill>
                  <a:srgbClr val="000000"/>
                </a:solidFill>
                <a:latin typeface="Calibri" charset="0"/>
              </a:rPr>
              <a:t>nos últimos 2 anos</a:t>
            </a:r>
            <a:endParaRPr lang="en-US" sz="200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	      - </a:t>
            </a:r>
            <a:r>
              <a:rPr lang="pt-BR" sz="2000" dirty="0" smtClean="0">
                <a:solidFill>
                  <a:srgbClr val="000000"/>
                </a:solidFill>
                <a:latin typeface="Calibri" charset="0"/>
              </a:rPr>
              <a:t>2 primeiros anos de </a:t>
            </a:r>
            <a:r>
              <a:rPr lang="pt-BR" sz="2000" dirty="0" err="1" smtClean="0">
                <a:solidFill>
                  <a:srgbClr val="000000"/>
                </a:solidFill>
                <a:latin typeface="Calibri" charset="0"/>
              </a:rPr>
              <a:t>Dx</a:t>
            </a:r>
            <a:endParaRPr lang="en-US" sz="200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	      - AINE,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inibidor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 da COX-2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	       -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Classe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“X” &amp;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novas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alibri" charset="0"/>
              </a:rPr>
              <a:t>drogas</a:t>
            </a:r>
            <a:endParaRPr lang="en-US" sz="200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endParaRPr lang="en-US" sz="900" dirty="0" smtClean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defRPr/>
            </a:pPr>
            <a:r>
              <a:rPr lang="pt-BR" sz="2000" dirty="0" smtClean="0">
                <a:solidFill>
                  <a:srgbClr val="000000"/>
                </a:solidFill>
                <a:latin typeface="Calibri" charset="0"/>
              </a:rPr>
              <a:t>Possibilidade dos filhos desenvolverem LES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? 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</a:rPr>
              <a:t>~2%</a:t>
            </a:r>
          </a:p>
        </p:txBody>
      </p:sp>
      <p:pic>
        <p:nvPicPr>
          <p:cNvPr id="81923" name="Picture 3" descr="IMG_18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74" t="8417" r="15912"/>
          <a:stretch>
            <a:fillRect/>
          </a:stretch>
        </p:blipFill>
        <p:spPr bwMode="auto">
          <a:xfrm>
            <a:off x="6675345" y="76761"/>
            <a:ext cx="2393950" cy="614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itle 5"/>
          <p:cNvSpPr>
            <a:spLocks noGrp="1"/>
          </p:cNvSpPr>
          <p:nvPr>
            <p:ph type="title"/>
          </p:nvPr>
        </p:nvSpPr>
        <p:spPr>
          <a:xfrm>
            <a:off x="107950" y="103188"/>
            <a:ext cx="6499225" cy="628650"/>
          </a:xfrm>
        </p:spPr>
        <p:txBody>
          <a:bodyPr/>
          <a:lstStyle/>
          <a:p>
            <a:r>
              <a:rPr lang="en-US" sz="3200" b="1" dirty="0" err="1">
                <a:latin typeface="Calibri" charset="0"/>
              </a:rPr>
              <a:t>Aconselhamento</a:t>
            </a:r>
            <a:r>
              <a:rPr lang="en-US" sz="3200" b="1" dirty="0">
                <a:latin typeface="Calibri" charset="0"/>
              </a:rPr>
              <a:t> </a:t>
            </a:r>
            <a:r>
              <a:rPr lang="en-US" sz="3200" b="1" dirty="0" err="1">
                <a:latin typeface="Calibri" charset="0"/>
              </a:rPr>
              <a:t>pré-concepcional</a:t>
            </a:r>
            <a:endParaRPr lang="en-GB" sz="3200" dirty="0">
              <a:latin typeface="Calibri" charset="0"/>
            </a:endParaRPr>
          </a:p>
        </p:txBody>
      </p:sp>
      <p:pic>
        <p:nvPicPr>
          <p:cNvPr id="81925" name="Picture 2" descr="P1010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4462463"/>
            <a:ext cx="2016125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10100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492625"/>
            <a:ext cx="1577975" cy="178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Rectangle 1"/>
          <p:cNvSpPr>
            <a:spLocks noChangeArrowheads="1"/>
          </p:cNvSpPr>
          <p:nvPr/>
        </p:nvSpPr>
        <p:spPr bwMode="auto">
          <a:xfrm>
            <a:off x="2479675" y="4502150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>
                <a:solidFill>
                  <a:srgbClr val="000000"/>
                </a:solidFill>
              </a:rPr>
              <a:t>Melhoria no tratamento e biomarcadores: a gravidez no LES tornou-se mais comum/bem sucedida</a:t>
            </a:r>
            <a:endParaRPr lang="en-US"/>
          </a:p>
        </p:txBody>
      </p:sp>
      <p:pic>
        <p:nvPicPr>
          <p:cNvPr id="81928" name="Picture 7" descr="DSC0224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0363" y="2547938"/>
            <a:ext cx="2413000" cy="132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7950" y="6337300"/>
            <a:ext cx="88931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80000"/>
              </a:lnSpc>
            </a:pPr>
            <a:r>
              <a:rPr lang="pt-BR" sz="900" baseline="30000">
                <a:cs typeface="Arial" charset="0"/>
              </a:rPr>
              <a:t>1 </a:t>
            </a:r>
            <a:r>
              <a:rPr lang="pt-BR" sz="900">
                <a:cs typeface="Arial" charset="0"/>
              </a:rPr>
              <a:t>Clowse M, </a:t>
            </a:r>
            <a:r>
              <a:rPr lang="pt-BR" sz="900" i="1">
                <a:cs typeface="Arial" charset="0"/>
              </a:rPr>
              <a:t>et al. Arthritis Rheum </a:t>
            </a:r>
            <a:r>
              <a:rPr lang="pt-BR" sz="900">
                <a:cs typeface="Arial" charset="0"/>
              </a:rPr>
              <a:t>(2005) Feb;52(2):514-21</a:t>
            </a:r>
          </a:p>
          <a:p>
            <a:pPr algn="r" eaLnBrk="1" hangingPunct="1">
              <a:lnSpc>
                <a:spcPct val="80000"/>
              </a:lnSpc>
            </a:pPr>
            <a:r>
              <a:rPr lang="pt-BR" sz="900" baseline="30000">
                <a:cs typeface="Arial" charset="0"/>
              </a:rPr>
              <a:t>2 </a:t>
            </a:r>
            <a:r>
              <a:rPr lang="pt-BR" sz="900">
                <a:cs typeface="Arial" charset="0"/>
              </a:rPr>
              <a:t>Cortés-Hernández J, </a:t>
            </a:r>
            <a:r>
              <a:rPr lang="pt-BR" sz="900" i="1">
                <a:cs typeface="Arial" charset="0"/>
              </a:rPr>
              <a:t>et al. Rheumatology </a:t>
            </a:r>
            <a:r>
              <a:rPr lang="pt-BR" sz="900">
                <a:cs typeface="Arial" charset="0"/>
              </a:rPr>
              <a:t>(2002) Jun;41(6):643-50</a:t>
            </a:r>
          </a:p>
          <a:p>
            <a:pPr algn="r">
              <a:lnSpc>
                <a:spcPct val="80000"/>
              </a:lnSpc>
            </a:pPr>
            <a:r>
              <a:rPr lang="pt-BR" sz="900" baseline="30000">
                <a:cs typeface="Arial" charset="0"/>
              </a:rPr>
              <a:t>3</a:t>
            </a:r>
            <a:r>
              <a:rPr lang="pt-BR" sz="900">
                <a:cs typeface="Arial" charset="0"/>
              </a:rPr>
              <a:t> Lockshin MD, Qamar T, Levy RA, Druzin ML. </a:t>
            </a:r>
            <a:r>
              <a:rPr lang="pt-BR" sz="900" i="1">
                <a:cs typeface="Arial" charset="0"/>
              </a:rPr>
              <a:t>Clin Exp Rheumatol </a:t>
            </a:r>
            <a:r>
              <a:rPr lang="pt-BR" sz="900">
                <a:cs typeface="Arial" charset="0"/>
              </a:rPr>
              <a:t>, (1989) Sept-Oct;3:S195-7</a:t>
            </a:r>
          </a:p>
          <a:p>
            <a:pPr algn="r">
              <a:lnSpc>
                <a:spcPct val="80000"/>
              </a:lnSpc>
            </a:pPr>
            <a:r>
              <a:rPr lang="pt-BR" sz="900" baseline="30000">
                <a:cs typeface="Arial" charset="0"/>
              </a:rPr>
              <a:t>4</a:t>
            </a:r>
            <a:r>
              <a:rPr lang="pt-BR" sz="900">
                <a:cs typeface="Arial" charset="0"/>
              </a:rPr>
              <a:t> Qazi U, Lam C, Karumachi SA, Petri M. J Rheumatol (2008) Apr; 35(4):631-4</a:t>
            </a:r>
          </a:p>
          <a:p>
            <a:pPr algn="r" eaLnBrk="1" hangingPunct="1">
              <a:lnSpc>
                <a:spcPct val="80000"/>
              </a:lnSpc>
            </a:pPr>
            <a:endParaRPr lang="pt-BR" sz="900">
              <a:cs typeface="Arial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297488" y="3016250"/>
            <a:ext cx="184150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548188" y="3094038"/>
            <a:ext cx="184150" cy="460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364038" y="3038475"/>
            <a:ext cx="184150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pt-BR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177207"/>
            <a:ext cx="6675345" cy="154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30"/>
          <a:stretch>
            <a:fillRect/>
          </a:stretch>
        </p:blipFill>
        <p:spPr bwMode="auto">
          <a:xfrm>
            <a:off x="547688" y="952500"/>
            <a:ext cx="81772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2974975"/>
            <a:ext cx="46355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7"/>
          <p:cNvSpPr txBox="1">
            <a:spLocks noChangeArrowheads="1"/>
          </p:cNvSpPr>
          <p:nvPr/>
        </p:nvSpPr>
        <p:spPr bwMode="auto">
          <a:xfrm>
            <a:off x="4914900" y="3675063"/>
            <a:ext cx="4138613" cy="2609850"/>
          </a:xfrm>
          <a:prstGeom prst="rect">
            <a:avLst/>
          </a:prstGeom>
          <a:noFill/>
          <a:ln w="5715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pt-BR" sz="2000"/>
              <a:t>Impacto da doença muda no decorrer dos cinco anos</a:t>
            </a:r>
            <a:r>
              <a:rPr lang="en-US" sz="2000"/>
              <a:t>.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endParaRPr lang="en-US" sz="900"/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pt-BR" sz="2000"/>
              <a:t>Enquanto a atividade da doença (SLEDAI) diminui; os danos (SDI) acumulam, especialmente danos relacionados com a corticoterapia.</a:t>
            </a:r>
            <a:endParaRPr lang="en-US" sz="2000"/>
          </a:p>
        </p:txBody>
      </p:sp>
      <p:pic>
        <p:nvPicPr>
          <p:cNvPr id="8499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266"/>
          <a:stretch>
            <a:fillRect/>
          </a:stretch>
        </p:blipFill>
        <p:spPr bwMode="auto">
          <a:xfrm>
            <a:off x="536575" y="152400"/>
            <a:ext cx="83296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AutoShape 4"/>
          <p:cNvSpPr>
            <a:spLocks noChangeAspect="1" noChangeArrowheads="1" noTextEdit="1"/>
          </p:cNvSpPr>
          <p:nvPr/>
        </p:nvSpPr>
        <p:spPr bwMode="auto">
          <a:xfrm>
            <a:off x="76200" y="0"/>
            <a:ext cx="897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186" name="Group 603"/>
          <p:cNvGrpSpPr>
            <a:grpSpLocks/>
          </p:cNvGrpSpPr>
          <p:nvPr/>
        </p:nvGrpSpPr>
        <p:grpSpPr bwMode="auto">
          <a:xfrm>
            <a:off x="175651" y="14111"/>
            <a:ext cx="8874687" cy="6687437"/>
            <a:chOff x="281" y="257"/>
            <a:chExt cx="5168" cy="3871"/>
          </a:xfrm>
        </p:grpSpPr>
        <p:sp>
          <p:nvSpPr>
            <p:cNvPr id="93581" name="Freeform 6"/>
            <p:cNvSpPr>
              <a:spLocks/>
            </p:cNvSpPr>
            <p:nvPr/>
          </p:nvSpPr>
          <p:spPr bwMode="auto">
            <a:xfrm>
              <a:off x="281" y="257"/>
              <a:ext cx="5168" cy="3871"/>
            </a:xfrm>
            <a:custGeom>
              <a:avLst/>
              <a:gdLst>
                <a:gd name="T0" fmla="*/ 0 w 9600"/>
                <a:gd name="T1" fmla="*/ 1 h 7200"/>
                <a:gd name="T2" fmla="*/ 0 w 9600"/>
                <a:gd name="T3" fmla="*/ 1 h 7200"/>
                <a:gd name="T4" fmla="*/ 1 w 9600"/>
                <a:gd name="T5" fmla="*/ 1 h 7200"/>
                <a:gd name="T6" fmla="*/ 1 w 9600"/>
                <a:gd name="T7" fmla="*/ 0 h 7200"/>
                <a:gd name="T8" fmla="*/ 0 w 9600"/>
                <a:gd name="T9" fmla="*/ 0 h 7200"/>
                <a:gd name="T10" fmla="*/ 0 w 9600"/>
                <a:gd name="T11" fmla="*/ 1 h 7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0"/>
                <a:gd name="T19" fmla="*/ 0 h 7200"/>
                <a:gd name="T20" fmla="*/ 9600 w 9600"/>
                <a:gd name="T21" fmla="*/ 7200 h 72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0" h="7200">
                  <a:moveTo>
                    <a:pt x="0" y="7200"/>
                  </a:moveTo>
                  <a:lnTo>
                    <a:pt x="0" y="7200"/>
                  </a:lnTo>
                  <a:lnTo>
                    <a:pt x="9600" y="7200"/>
                  </a:lnTo>
                  <a:lnTo>
                    <a:pt x="9600" y="0"/>
                  </a:lnTo>
                  <a:lnTo>
                    <a:pt x="0" y="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82" name="Freeform 7"/>
            <p:cNvSpPr>
              <a:spLocks/>
            </p:cNvSpPr>
            <p:nvPr/>
          </p:nvSpPr>
          <p:spPr bwMode="auto">
            <a:xfrm>
              <a:off x="281" y="934"/>
              <a:ext cx="5168" cy="6"/>
            </a:xfrm>
            <a:custGeom>
              <a:avLst/>
              <a:gdLst>
                <a:gd name="T0" fmla="*/ 0 w 9600"/>
                <a:gd name="T1" fmla="*/ 1 h 11"/>
                <a:gd name="T2" fmla="*/ 0 w 9600"/>
                <a:gd name="T3" fmla="*/ 1 h 11"/>
                <a:gd name="T4" fmla="*/ 1 w 9600"/>
                <a:gd name="T5" fmla="*/ 1 h 11"/>
                <a:gd name="T6" fmla="*/ 1 w 9600"/>
                <a:gd name="T7" fmla="*/ 0 h 11"/>
                <a:gd name="T8" fmla="*/ 0 w 9600"/>
                <a:gd name="T9" fmla="*/ 0 h 11"/>
                <a:gd name="T10" fmla="*/ 0 w 9600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0"/>
                <a:gd name="T19" fmla="*/ 0 h 11"/>
                <a:gd name="T20" fmla="*/ 9600 w 9600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0" h="11">
                  <a:moveTo>
                    <a:pt x="0" y="11"/>
                  </a:moveTo>
                  <a:lnTo>
                    <a:pt x="0" y="11"/>
                  </a:lnTo>
                  <a:lnTo>
                    <a:pt x="9600" y="11"/>
                  </a:lnTo>
                  <a:lnTo>
                    <a:pt x="9600" y="0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583" name="Rectangle 8"/>
            <p:cNvSpPr>
              <a:spLocks noChangeArrowheads="1"/>
            </p:cNvSpPr>
            <p:nvPr/>
          </p:nvSpPr>
          <p:spPr bwMode="auto">
            <a:xfrm>
              <a:off x="428" y="1311"/>
              <a:ext cx="8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FF3300"/>
                  </a:solidFill>
                </a:rPr>
                <a:t>•</a:t>
              </a:r>
              <a:endParaRPr lang="pt-BR"/>
            </a:p>
          </p:txBody>
        </p:sp>
        <p:sp>
          <p:nvSpPr>
            <p:cNvPr id="93584" name="Rectangle 9"/>
            <p:cNvSpPr>
              <a:spLocks noChangeArrowheads="1"/>
            </p:cNvSpPr>
            <p:nvPr/>
          </p:nvSpPr>
          <p:spPr bwMode="auto">
            <a:xfrm>
              <a:off x="589" y="1311"/>
              <a:ext cx="2154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4400"/>
              <a:r>
                <a:rPr lang="pt-BR" sz="2700">
                  <a:solidFill>
                    <a:srgbClr val="404040"/>
                  </a:solidFill>
                </a:rPr>
                <a:t>Persistência de doença ativa, apesar do tratamento padrão </a:t>
              </a:r>
            </a:p>
          </p:txBody>
        </p:sp>
        <p:sp>
          <p:nvSpPr>
            <p:cNvPr id="93585" name="Rectangle 20"/>
            <p:cNvSpPr>
              <a:spLocks noChangeArrowheads="1"/>
            </p:cNvSpPr>
            <p:nvPr/>
          </p:nvSpPr>
          <p:spPr bwMode="auto">
            <a:xfrm>
              <a:off x="1787" y="1311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86" name="Rectangle 23"/>
            <p:cNvSpPr>
              <a:spLocks noChangeArrowheads="1"/>
            </p:cNvSpPr>
            <p:nvPr/>
          </p:nvSpPr>
          <p:spPr bwMode="auto">
            <a:xfrm>
              <a:off x="2043" y="1311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87" name="Rectangle 30"/>
            <p:cNvSpPr>
              <a:spLocks noChangeArrowheads="1"/>
            </p:cNvSpPr>
            <p:nvPr/>
          </p:nvSpPr>
          <p:spPr bwMode="auto">
            <a:xfrm>
              <a:off x="2705" y="1311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88" name="Rectangle 38"/>
            <p:cNvSpPr>
              <a:spLocks noChangeArrowheads="1"/>
            </p:cNvSpPr>
            <p:nvPr/>
          </p:nvSpPr>
          <p:spPr bwMode="auto">
            <a:xfrm>
              <a:off x="1379" y="1587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89" name="Rectangle 46"/>
            <p:cNvSpPr>
              <a:spLocks noChangeArrowheads="1"/>
            </p:cNvSpPr>
            <p:nvPr/>
          </p:nvSpPr>
          <p:spPr bwMode="auto">
            <a:xfrm>
              <a:off x="2182" y="1587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90" name="Rectangle 55"/>
            <p:cNvSpPr>
              <a:spLocks noChangeArrowheads="1"/>
            </p:cNvSpPr>
            <p:nvPr/>
          </p:nvSpPr>
          <p:spPr bwMode="auto">
            <a:xfrm>
              <a:off x="1481" y="1862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91" name="Rectangle 65"/>
            <p:cNvSpPr>
              <a:spLocks noChangeArrowheads="1"/>
            </p:cNvSpPr>
            <p:nvPr/>
          </p:nvSpPr>
          <p:spPr bwMode="auto">
            <a:xfrm>
              <a:off x="428" y="2263"/>
              <a:ext cx="81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FF3300"/>
                  </a:solidFill>
                </a:rPr>
                <a:t>•</a:t>
              </a:r>
              <a:endParaRPr lang="pt-BR"/>
            </a:p>
          </p:txBody>
        </p:sp>
        <p:sp>
          <p:nvSpPr>
            <p:cNvPr id="93592" name="Rectangle 66"/>
            <p:cNvSpPr>
              <a:spLocks noChangeArrowheads="1"/>
            </p:cNvSpPr>
            <p:nvPr/>
          </p:nvSpPr>
          <p:spPr bwMode="auto">
            <a:xfrm>
              <a:off x="589" y="2263"/>
              <a:ext cx="195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4400"/>
              <a:r>
                <a:rPr lang="pt-BR" sz="2700">
                  <a:solidFill>
                    <a:srgbClr val="404040"/>
                  </a:solidFill>
                </a:rPr>
                <a:t>Efeitos colaterais do tratamento padrão</a:t>
              </a:r>
              <a:r>
                <a:rPr lang="pt-BR"/>
                <a:t> </a:t>
              </a:r>
            </a:p>
          </p:txBody>
        </p:sp>
        <p:sp>
          <p:nvSpPr>
            <p:cNvPr id="93593" name="Rectangle 70"/>
            <p:cNvSpPr>
              <a:spLocks noChangeArrowheads="1"/>
            </p:cNvSpPr>
            <p:nvPr/>
          </p:nvSpPr>
          <p:spPr bwMode="auto">
            <a:xfrm>
              <a:off x="1048" y="2263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94" name="Rectangle 76"/>
            <p:cNvSpPr>
              <a:spLocks noChangeArrowheads="1"/>
            </p:cNvSpPr>
            <p:nvPr/>
          </p:nvSpPr>
          <p:spPr bwMode="auto">
            <a:xfrm>
              <a:off x="1604" y="2263"/>
              <a:ext cx="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endParaRPr lang="pt-BR"/>
            </a:p>
          </p:txBody>
        </p:sp>
        <p:sp>
          <p:nvSpPr>
            <p:cNvPr id="93595" name="Rectangle 78"/>
            <p:cNvSpPr>
              <a:spLocks noChangeArrowheads="1"/>
            </p:cNvSpPr>
            <p:nvPr/>
          </p:nvSpPr>
          <p:spPr bwMode="auto">
            <a:xfrm>
              <a:off x="1783" y="2263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96" name="Rectangle 85"/>
            <p:cNvSpPr>
              <a:spLocks noChangeArrowheads="1"/>
            </p:cNvSpPr>
            <p:nvPr/>
          </p:nvSpPr>
          <p:spPr bwMode="auto">
            <a:xfrm>
              <a:off x="2421" y="2263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97" name="Rectangle 94"/>
            <p:cNvSpPr>
              <a:spLocks noChangeArrowheads="1"/>
            </p:cNvSpPr>
            <p:nvPr/>
          </p:nvSpPr>
          <p:spPr bwMode="auto">
            <a:xfrm>
              <a:off x="1481" y="2539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 </a:t>
              </a:r>
              <a:endParaRPr lang="pt-BR"/>
            </a:p>
          </p:txBody>
        </p:sp>
        <p:sp>
          <p:nvSpPr>
            <p:cNvPr id="93598" name="Rectangle 104"/>
            <p:cNvSpPr>
              <a:spLocks noChangeArrowheads="1"/>
            </p:cNvSpPr>
            <p:nvPr/>
          </p:nvSpPr>
          <p:spPr bwMode="auto">
            <a:xfrm>
              <a:off x="697" y="2811"/>
              <a:ext cx="11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500">
                  <a:solidFill>
                    <a:srgbClr val="FF3300"/>
                  </a:solidFill>
                </a:rPr>
                <a:t>–</a:t>
              </a:r>
              <a:endParaRPr lang="pt-BR"/>
            </a:p>
          </p:txBody>
        </p:sp>
        <p:sp>
          <p:nvSpPr>
            <p:cNvPr id="93599" name="Rectangle 105"/>
            <p:cNvSpPr>
              <a:spLocks noChangeArrowheads="1"/>
            </p:cNvSpPr>
            <p:nvPr/>
          </p:nvSpPr>
          <p:spPr bwMode="auto">
            <a:xfrm>
              <a:off x="885" y="2811"/>
              <a:ext cx="14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500">
                  <a:solidFill>
                    <a:srgbClr val="404040"/>
                  </a:solidFill>
                </a:rPr>
                <a:t>Corticosteroides</a:t>
              </a:r>
              <a:r>
                <a:rPr lang="pt-BR"/>
                <a:t> </a:t>
              </a:r>
            </a:p>
          </p:txBody>
        </p:sp>
        <p:sp>
          <p:nvSpPr>
            <p:cNvPr id="93600" name="Rectangle 120"/>
            <p:cNvSpPr>
              <a:spLocks noChangeArrowheads="1"/>
            </p:cNvSpPr>
            <p:nvPr/>
          </p:nvSpPr>
          <p:spPr bwMode="auto">
            <a:xfrm>
              <a:off x="697" y="3052"/>
              <a:ext cx="11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500">
                  <a:solidFill>
                    <a:srgbClr val="FF3300"/>
                  </a:solidFill>
                </a:rPr>
                <a:t>–</a:t>
              </a:r>
              <a:endParaRPr lang="pt-BR"/>
            </a:p>
          </p:txBody>
        </p:sp>
        <p:sp>
          <p:nvSpPr>
            <p:cNvPr id="93601" name="Rectangle 121"/>
            <p:cNvSpPr>
              <a:spLocks noChangeArrowheads="1"/>
            </p:cNvSpPr>
            <p:nvPr/>
          </p:nvSpPr>
          <p:spPr bwMode="auto">
            <a:xfrm>
              <a:off x="885" y="3052"/>
              <a:ext cx="180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500">
                  <a:solidFill>
                    <a:srgbClr val="404040"/>
                  </a:solidFill>
                </a:rPr>
                <a:t>Imunossupressores </a:t>
              </a:r>
            </a:p>
          </p:txBody>
        </p:sp>
        <p:sp>
          <p:nvSpPr>
            <p:cNvPr id="93602" name="Freeform 139"/>
            <p:cNvSpPr>
              <a:spLocks/>
            </p:cNvSpPr>
            <p:nvPr/>
          </p:nvSpPr>
          <p:spPr bwMode="auto">
            <a:xfrm>
              <a:off x="3032" y="1258"/>
              <a:ext cx="208" cy="2094"/>
            </a:xfrm>
            <a:custGeom>
              <a:avLst/>
              <a:gdLst>
                <a:gd name="T0" fmla="*/ 0 w 387"/>
                <a:gd name="T1" fmla="*/ 0 h 3894"/>
                <a:gd name="T2" fmla="*/ 1 w 387"/>
                <a:gd name="T3" fmla="*/ 1 h 3894"/>
                <a:gd name="T4" fmla="*/ 1 w 387"/>
                <a:gd name="T5" fmla="*/ 1 h 3894"/>
                <a:gd name="T6" fmla="*/ 1 w 387"/>
                <a:gd name="T7" fmla="*/ 1 h 3894"/>
                <a:gd name="T8" fmla="*/ 1 w 387"/>
                <a:gd name="T9" fmla="*/ 1 h 3894"/>
                <a:gd name="T10" fmla="*/ 1 w 387"/>
                <a:gd name="T11" fmla="*/ 1 h 3894"/>
                <a:gd name="T12" fmla="*/ 1 w 387"/>
                <a:gd name="T13" fmla="*/ 1 h 3894"/>
                <a:gd name="T14" fmla="*/ 1 w 387"/>
                <a:gd name="T15" fmla="*/ 1 h 3894"/>
                <a:gd name="T16" fmla="*/ 1 w 387"/>
                <a:gd name="T17" fmla="*/ 1 h 3894"/>
                <a:gd name="T18" fmla="*/ 1 w 387"/>
                <a:gd name="T19" fmla="*/ 1 h 3894"/>
                <a:gd name="T20" fmla="*/ 1 w 387"/>
                <a:gd name="T21" fmla="*/ 1 h 3894"/>
                <a:gd name="T22" fmla="*/ 1 w 387"/>
                <a:gd name="T23" fmla="*/ 1 h 3894"/>
                <a:gd name="T24" fmla="*/ 1 w 387"/>
                <a:gd name="T25" fmla="*/ 1 h 3894"/>
                <a:gd name="T26" fmla="*/ 1 w 387"/>
                <a:gd name="T27" fmla="*/ 1 h 3894"/>
                <a:gd name="T28" fmla="*/ 1 w 387"/>
                <a:gd name="T29" fmla="*/ 1 h 3894"/>
                <a:gd name="T30" fmla="*/ 1 w 387"/>
                <a:gd name="T31" fmla="*/ 1 h 3894"/>
                <a:gd name="T32" fmla="*/ 1 w 387"/>
                <a:gd name="T33" fmla="*/ 1 h 3894"/>
                <a:gd name="T34" fmla="*/ 1 w 387"/>
                <a:gd name="T35" fmla="*/ 1 h 3894"/>
                <a:gd name="T36" fmla="*/ 1 w 387"/>
                <a:gd name="T37" fmla="*/ 1 h 3894"/>
                <a:gd name="T38" fmla="*/ 1 w 387"/>
                <a:gd name="T39" fmla="*/ 1 h 3894"/>
                <a:gd name="T40" fmla="*/ 1 w 387"/>
                <a:gd name="T41" fmla="*/ 1 h 3894"/>
                <a:gd name="T42" fmla="*/ 1 w 387"/>
                <a:gd name="T43" fmla="*/ 1 h 3894"/>
                <a:gd name="T44" fmla="*/ 1 w 387"/>
                <a:gd name="T45" fmla="*/ 1 h 3894"/>
                <a:gd name="T46" fmla="*/ 1 w 387"/>
                <a:gd name="T47" fmla="*/ 1 h 3894"/>
                <a:gd name="T48" fmla="*/ 1 w 387"/>
                <a:gd name="T49" fmla="*/ 1 h 3894"/>
                <a:gd name="T50" fmla="*/ 1 w 387"/>
                <a:gd name="T51" fmla="*/ 1 h 3894"/>
                <a:gd name="T52" fmla="*/ 1 w 387"/>
                <a:gd name="T53" fmla="*/ 1 h 3894"/>
                <a:gd name="T54" fmla="*/ 0 w 387"/>
                <a:gd name="T55" fmla="*/ 1 h 3894"/>
                <a:gd name="T56" fmla="*/ 1 w 387"/>
                <a:gd name="T57" fmla="*/ 1 h 3894"/>
                <a:gd name="T58" fmla="*/ 1 w 387"/>
                <a:gd name="T59" fmla="*/ 1 h 3894"/>
                <a:gd name="T60" fmla="*/ 1 w 387"/>
                <a:gd name="T61" fmla="*/ 1 h 3894"/>
                <a:gd name="T62" fmla="*/ 1 w 387"/>
                <a:gd name="T63" fmla="*/ 1 h 3894"/>
                <a:gd name="T64" fmla="*/ 1 w 387"/>
                <a:gd name="T65" fmla="*/ 1 h 3894"/>
                <a:gd name="T66" fmla="*/ 1 w 387"/>
                <a:gd name="T67" fmla="*/ 1 h 3894"/>
                <a:gd name="T68" fmla="*/ 1 w 387"/>
                <a:gd name="T69" fmla="*/ 1 h 3894"/>
                <a:gd name="T70" fmla="*/ 1 w 387"/>
                <a:gd name="T71" fmla="*/ 1 h 3894"/>
                <a:gd name="T72" fmla="*/ 1 w 387"/>
                <a:gd name="T73" fmla="*/ 1 h 3894"/>
                <a:gd name="T74" fmla="*/ 1 w 387"/>
                <a:gd name="T75" fmla="*/ 1 h 3894"/>
                <a:gd name="T76" fmla="*/ 1 w 387"/>
                <a:gd name="T77" fmla="*/ 1 h 3894"/>
                <a:gd name="T78" fmla="*/ 1 w 387"/>
                <a:gd name="T79" fmla="*/ 1 h 3894"/>
                <a:gd name="T80" fmla="*/ 1 w 387"/>
                <a:gd name="T81" fmla="*/ 1 h 3894"/>
                <a:gd name="T82" fmla="*/ 1 w 387"/>
                <a:gd name="T83" fmla="*/ 1 h 3894"/>
                <a:gd name="T84" fmla="*/ 1 w 387"/>
                <a:gd name="T85" fmla="*/ 1 h 3894"/>
                <a:gd name="T86" fmla="*/ 1 w 387"/>
                <a:gd name="T87" fmla="*/ 1 h 3894"/>
                <a:gd name="T88" fmla="*/ 1 w 387"/>
                <a:gd name="T89" fmla="*/ 1 h 3894"/>
                <a:gd name="T90" fmla="*/ 1 w 387"/>
                <a:gd name="T91" fmla="*/ 1 h 3894"/>
                <a:gd name="T92" fmla="*/ 1 w 387"/>
                <a:gd name="T93" fmla="*/ 1 h 3894"/>
                <a:gd name="T94" fmla="*/ 1 w 387"/>
                <a:gd name="T95" fmla="*/ 1 h 3894"/>
                <a:gd name="T96" fmla="*/ 1 w 387"/>
                <a:gd name="T97" fmla="*/ 1 h 3894"/>
                <a:gd name="T98" fmla="*/ 1 w 387"/>
                <a:gd name="T99" fmla="*/ 1 h 3894"/>
                <a:gd name="T100" fmla="*/ 1 w 387"/>
                <a:gd name="T101" fmla="*/ 1 h 3894"/>
                <a:gd name="T102" fmla="*/ 1 w 387"/>
                <a:gd name="T103" fmla="*/ 1 h 3894"/>
                <a:gd name="T104" fmla="*/ 1 w 387"/>
                <a:gd name="T105" fmla="*/ 1 h 3894"/>
                <a:gd name="T106" fmla="*/ 1 w 387"/>
                <a:gd name="T107" fmla="*/ 1 h 389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87"/>
                <a:gd name="T163" fmla="*/ 0 h 3894"/>
                <a:gd name="T164" fmla="*/ 387 w 387"/>
                <a:gd name="T165" fmla="*/ 3894 h 389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87" h="3894">
                  <a:moveTo>
                    <a:pt x="0" y="0"/>
                  </a:moveTo>
                  <a:lnTo>
                    <a:pt x="0" y="0"/>
                  </a:lnTo>
                  <a:lnTo>
                    <a:pt x="19" y="1"/>
                  </a:lnTo>
                  <a:cubicBezTo>
                    <a:pt x="55" y="1"/>
                    <a:pt x="159" y="4"/>
                    <a:pt x="191" y="29"/>
                  </a:cubicBezTo>
                  <a:lnTo>
                    <a:pt x="195" y="31"/>
                  </a:lnTo>
                  <a:cubicBezTo>
                    <a:pt x="196" y="32"/>
                    <a:pt x="197" y="33"/>
                    <a:pt x="198" y="34"/>
                  </a:cubicBezTo>
                  <a:lnTo>
                    <a:pt x="198" y="36"/>
                  </a:lnTo>
                  <a:cubicBezTo>
                    <a:pt x="199" y="37"/>
                    <a:pt x="200" y="38"/>
                    <a:pt x="201" y="39"/>
                  </a:cubicBezTo>
                  <a:lnTo>
                    <a:pt x="202" y="41"/>
                  </a:lnTo>
                  <a:cubicBezTo>
                    <a:pt x="202" y="42"/>
                    <a:pt x="202" y="45"/>
                    <a:pt x="203" y="46"/>
                  </a:cubicBezTo>
                  <a:lnTo>
                    <a:pt x="203" y="48"/>
                  </a:lnTo>
                  <a:cubicBezTo>
                    <a:pt x="203" y="49"/>
                    <a:pt x="203" y="49"/>
                    <a:pt x="203" y="51"/>
                  </a:cubicBezTo>
                  <a:lnTo>
                    <a:pt x="203" y="1917"/>
                  </a:lnTo>
                  <a:lnTo>
                    <a:pt x="203" y="1913"/>
                  </a:lnTo>
                  <a:lnTo>
                    <a:pt x="203" y="1915"/>
                  </a:lnTo>
                  <a:lnTo>
                    <a:pt x="202" y="1910"/>
                  </a:lnTo>
                  <a:lnTo>
                    <a:pt x="203" y="1912"/>
                  </a:lnTo>
                  <a:lnTo>
                    <a:pt x="200" y="1908"/>
                  </a:lnTo>
                  <a:lnTo>
                    <a:pt x="202" y="1909"/>
                  </a:lnTo>
                  <a:lnTo>
                    <a:pt x="199" y="1906"/>
                  </a:lnTo>
                  <a:lnTo>
                    <a:pt x="202" y="1909"/>
                  </a:lnTo>
                  <a:cubicBezTo>
                    <a:pt x="209" y="1912"/>
                    <a:pt x="217" y="1914"/>
                    <a:pt x="225" y="1916"/>
                  </a:cubicBezTo>
                  <a:lnTo>
                    <a:pt x="230" y="1917"/>
                  </a:lnTo>
                  <a:lnTo>
                    <a:pt x="235" y="1917"/>
                  </a:lnTo>
                  <a:cubicBezTo>
                    <a:pt x="264" y="1924"/>
                    <a:pt x="301" y="1925"/>
                    <a:pt x="331" y="1927"/>
                  </a:cubicBezTo>
                  <a:lnTo>
                    <a:pt x="367" y="1927"/>
                  </a:lnTo>
                  <a:cubicBezTo>
                    <a:pt x="378" y="1927"/>
                    <a:pt x="387" y="1937"/>
                    <a:pt x="387" y="1947"/>
                  </a:cubicBezTo>
                  <a:cubicBezTo>
                    <a:pt x="387" y="1958"/>
                    <a:pt x="378" y="1967"/>
                    <a:pt x="367" y="1967"/>
                  </a:cubicBezTo>
                  <a:lnTo>
                    <a:pt x="349" y="1967"/>
                  </a:lnTo>
                  <a:lnTo>
                    <a:pt x="330" y="1968"/>
                  </a:lnTo>
                  <a:cubicBezTo>
                    <a:pt x="299" y="1969"/>
                    <a:pt x="271" y="1972"/>
                    <a:pt x="240" y="1976"/>
                  </a:cubicBezTo>
                  <a:lnTo>
                    <a:pt x="234" y="1977"/>
                  </a:lnTo>
                  <a:lnTo>
                    <a:pt x="230" y="1978"/>
                  </a:lnTo>
                  <a:cubicBezTo>
                    <a:pt x="220" y="1980"/>
                    <a:pt x="211" y="1982"/>
                    <a:pt x="202" y="1985"/>
                  </a:cubicBezTo>
                  <a:lnTo>
                    <a:pt x="201" y="1987"/>
                  </a:lnTo>
                  <a:lnTo>
                    <a:pt x="199" y="1987"/>
                  </a:lnTo>
                  <a:lnTo>
                    <a:pt x="199" y="1988"/>
                  </a:lnTo>
                  <a:lnTo>
                    <a:pt x="202" y="1985"/>
                  </a:lnTo>
                  <a:lnTo>
                    <a:pt x="201" y="1987"/>
                  </a:lnTo>
                  <a:lnTo>
                    <a:pt x="202" y="1983"/>
                  </a:lnTo>
                  <a:lnTo>
                    <a:pt x="202" y="1985"/>
                  </a:lnTo>
                  <a:lnTo>
                    <a:pt x="203" y="1980"/>
                  </a:lnTo>
                  <a:lnTo>
                    <a:pt x="203" y="1981"/>
                  </a:lnTo>
                  <a:lnTo>
                    <a:pt x="203" y="1977"/>
                  </a:lnTo>
                  <a:lnTo>
                    <a:pt x="203" y="3844"/>
                  </a:lnTo>
                  <a:cubicBezTo>
                    <a:pt x="203" y="3845"/>
                    <a:pt x="203" y="3846"/>
                    <a:pt x="203" y="3847"/>
                  </a:cubicBezTo>
                  <a:lnTo>
                    <a:pt x="203" y="3849"/>
                  </a:lnTo>
                  <a:cubicBezTo>
                    <a:pt x="202" y="3850"/>
                    <a:pt x="202" y="3852"/>
                    <a:pt x="202" y="3853"/>
                  </a:cubicBezTo>
                  <a:lnTo>
                    <a:pt x="201" y="3855"/>
                  </a:lnTo>
                  <a:cubicBezTo>
                    <a:pt x="200" y="3857"/>
                    <a:pt x="199" y="3857"/>
                    <a:pt x="198" y="3859"/>
                  </a:cubicBezTo>
                  <a:lnTo>
                    <a:pt x="198" y="3861"/>
                  </a:lnTo>
                  <a:cubicBezTo>
                    <a:pt x="197" y="3861"/>
                    <a:pt x="196" y="3862"/>
                    <a:pt x="195" y="3863"/>
                  </a:cubicBezTo>
                  <a:lnTo>
                    <a:pt x="194" y="3865"/>
                  </a:lnTo>
                  <a:cubicBezTo>
                    <a:pt x="157" y="3892"/>
                    <a:pt x="60" y="3892"/>
                    <a:pt x="19" y="3894"/>
                  </a:cubicBezTo>
                  <a:lnTo>
                    <a:pt x="0" y="3894"/>
                  </a:lnTo>
                  <a:lnTo>
                    <a:pt x="0" y="3854"/>
                  </a:lnTo>
                  <a:lnTo>
                    <a:pt x="18" y="3854"/>
                  </a:lnTo>
                  <a:lnTo>
                    <a:pt x="36" y="3853"/>
                  </a:lnTo>
                  <a:cubicBezTo>
                    <a:pt x="70" y="3852"/>
                    <a:pt x="99" y="3851"/>
                    <a:pt x="132" y="3845"/>
                  </a:cubicBezTo>
                  <a:lnTo>
                    <a:pt x="138" y="3844"/>
                  </a:lnTo>
                  <a:lnTo>
                    <a:pt x="142" y="3842"/>
                  </a:lnTo>
                  <a:cubicBezTo>
                    <a:pt x="147" y="3842"/>
                    <a:pt x="163" y="3838"/>
                    <a:pt x="166" y="3835"/>
                  </a:cubicBezTo>
                  <a:lnTo>
                    <a:pt x="168" y="3833"/>
                  </a:lnTo>
                  <a:lnTo>
                    <a:pt x="166" y="3836"/>
                  </a:lnTo>
                  <a:lnTo>
                    <a:pt x="166" y="3835"/>
                  </a:lnTo>
                  <a:lnTo>
                    <a:pt x="164" y="3839"/>
                  </a:lnTo>
                  <a:lnTo>
                    <a:pt x="165" y="3837"/>
                  </a:lnTo>
                  <a:lnTo>
                    <a:pt x="163" y="3842"/>
                  </a:lnTo>
                  <a:lnTo>
                    <a:pt x="164" y="3841"/>
                  </a:lnTo>
                  <a:lnTo>
                    <a:pt x="163" y="3844"/>
                  </a:lnTo>
                  <a:lnTo>
                    <a:pt x="163" y="1977"/>
                  </a:lnTo>
                  <a:cubicBezTo>
                    <a:pt x="163" y="1977"/>
                    <a:pt x="164" y="1976"/>
                    <a:pt x="164" y="1975"/>
                  </a:cubicBezTo>
                  <a:lnTo>
                    <a:pt x="164" y="1973"/>
                  </a:lnTo>
                  <a:cubicBezTo>
                    <a:pt x="164" y="1971"/>
                    <a:pt x="165" y="1969"/>
                    <a:pt x="166" y="1968"/>
                  </a:cubicBezTo>
                  <a:lnTo>
                    <a:pt x="166" y="1966"/>
                  </a:lnTo>
                  <a:cubicBezTo>
                    <a:pt x="167" y="1965"/>
                    <a:pt x="167" y="1964"/>
                    <a:pt x="169" y="1963"/>
                  </a:cubicBezTo>
                  <a:lnTo>
                    <a:pt x="170" y="1961"/>
                  </a:lnTo>
                  <a:cubicBezTo>
                    <a:pt x="170" y="1960"/>
                    <a:pt x="171" y="1959"/>
                    <a:pt x="172" y="1958"/>
                  </a:cubicBezTo>
                  <a:lnTo>
                    <a:pt x="175" y="1956"/>
                  </a:lnTo>
                  <a:cubicBezTo>
                    <a:pt x="209" y="1931"/>
                    <a:pt x="310" y="1929"/>
                    <a:pt x="348" y="1927"/>
                  </a:cubicBezTo>
                  <a:lnTo>
                    <a:pt x="367" y="1927"/>
                  </a:lnTo>
                  <a:lnTo>
                    <a:pt x="367" y="1967"/>
                  </a:lnTo>
                  <a:lnTo>
                    <a:pt x="348" y="1967"/>
                  </a:lnTo>
                  <a:cubicBezTo>
                    <a:pt x="291" y="1962"/>
                    <a:pt x="224" y="1968"/>
                    <a:pt x="174" y="1937"/>
                  </a:cubicBezTo>
                  <a:lnTo>
                    <a:pt x="172" y="1936"/>
                  </a:lnTo>
                  <a:cubicBezTo>
                    <a:pt x="171" y="1935"/>
                    <a:pt x="170" y="1934"/>
                    <a:pt x="170" y="1933"/>
                  </a:cubicBezTo>
                  <a:lnTo>
                    <a:pt x="169" y="1932"/>
                  </a:lnTo>
                  <a:cubicBezTo>
                    <a:pt x="168" y="1931"/>
                    <a:pt x="167" y="1929"/>
                    <a:pt x="166" y="1928"/>
                  </a:cubicBezTo>
                  <a:lnTo>
                    <a:pt x="166" y="1926"/>
                  </a:lnTo>
                  <a:cubicBezTo>
                    <a:pt x="165" y="1925"/>
                    <a:pt x="164" y="1923"/>
                    <a:pt x="164" y="1921"/>
                  </a:cubicBezTo>
                  <a:lnTo>
                    <a:pt x="164" y="1920"/>
                  </a:lnTo>
                  <a:cubicBezTo>
                    <a:pt x="164" y="1919"/>
                    <a:pt x="163" y="1917"/>
                    <a:pt x="163" y="1917"/>
                  </a:cubicBezTo>
                  <a:lnTo>
                    <a:pt x="163" y="51"/>
                  </a:lnTo>
                  <a:lnTo>
                    <a:pt x="164" y="54"/>
                  </a:lnTo>
                  <a:lnTo>
                    <a:pt x="163" y="53"/>
                  </a:lnTo>
                  <a:lnTo>
                    <a:pt x="165" y="57"/>
                  </a:lnTo>
                  <a:lnTo>
                    <a:pt x="164" y="56"/>
                  </a:lnTo>
                  <a:lnTo>
                    <a:pt x="166" y="60"/>
                  </a:lnTo>
                  <a:lnTo>
                    <a:pt x="166" y="58"/>
                  </a:lnTo>
                  <a:lnTo>
                    <a:pt x="168" y="61"/>
                  </a:lnTo>
                  <a:lnTo>
                    <a:pt x="167" y="61"/>
                  </a:lnTo>
                  <a:lnTo>
                    <a:pt x="166" y="60"/>
                  </a:lnTo>
                  <a:cubicBezTo>
                    <a:pt x="159" y="55"/>
                    <a:pt x="151" y="55"/>
                    <a:pt x="143" y="52"/>
                  </a:cubicBezTo>
                  <a:lnTo>
                    <a:pt x="138" y="51"/>
                  </a:lnTo>
                  <a:lnTo>
                    <a:pt x="132" y="50"/>
                  </a:lnTo>
                  <a:cubicBezTo>
                    <a:pt x="104" y="44"/>
                    <a:pt x="65" y="42"/>
                    <a:pt x="37" y="41"/>
                  </a:cubicBezTo>
                  <a:lnTo>
                    <a:pt x="18" y="41"/>
                  </a:lnTo>
                  <a:lnTo>
                    <a:pt x="0" y="40"/>
                  </a:lnTo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603" name="Rectangle 140"/>
            <p:cNvSpPr>
              <a:spLocks noChangeArrowheads="1"/>
            </p:cNvSpPr>
            <p:nvPr/>
          </p:nvSpPr>
          <p:spPr bwMode="auto">
            <a:xfrm>
              <a:off x="3254" y="2177"/>
              <a:ext cx="880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Dano</a:t>
              </a:r>
              <a:endParaRPr lang="pt-BR"/>
            </a:p>
          </p:txBody>
        </p:sp>
        <p:sp>
          <p:nvSpPr>
            <p:cNvPr id="93604" name="Rectangle 146"/>
            <p:cNvSpPr>
              <a:spLocks noChangeArrowheads="1"/>
            </p:cNvSpPr>
            <p:nvPr/>
          </p:nvSpPr>
          <p:spPr bwMode="auto">
            <a:xfrm>
              <a:off x="4274" y="2177"/>
              <a:ext cx="55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>
                  <a:solidFill>
                    <a:srgbClr val="404040"/>
                  </a:solidFill>
                </a:rPr>
                <a:t>Óbito</a:t>
              </a:r>
              <a:endParaRPr lang="pt-BR"/>
            </a:p>
          </p:txBody>
        </p:sp>
        <p:sp>
          <p:nvSpPr>
            <p:cNvPr id="93605" name="Freeform 151"/>
            <p:cNvSpPr>
              <a:spLocks noEditPoints="1"/>
            </p:cNvSpPr>
            <p:nvPr/>
          </p:nvSpPr>
          <p:spPr bwMode="auto">
            <a:xfrm>
              <a:off x="3847" y="2248"/>
              <a:ext cx="375" cy="99"/>
            </a:xfrm>
            <a:custGeom>
              <a:avLst/>
              <a:gdLst>
                <a:gd name="T0" fmla="*/ 0 w 698"/>
                <a:gd name="T1" fmla="*/ 1 h 185"/>
                <a:gd name="T2" fmla="*/ 0 w 698"/>
                <a:gd name="T3" fmla="*/ 1 h 185"/>
                <a:gd name="T4" fmla="*/ 0 w 698"/>
                <a:gd name="T5" fmla="*/ 1 h 185"/>
                <a:gd name="T6" fmla="*/ 1 w 698"/>
                <a:gd name="T7" fmla="*/ 1 h 185"/>
                <a:gd name="T8" fmla="*/ 1 w 698"/>
                <a:gd name="T9" fmla="*/ 1 h 185"/>
                <a:gd name="T10" fmla="*/ 0 w 698"/>
                <a:gd name="T11" fmla="*/ 1 h 185"/>
                <a:gd name="T12" fmla="*/ 0 w 698"/>
                <a:gd name="T13" fmla="*/ 1 h 185"/>
                <a:gd name="T14" fmla="*/ 0 w 698"/>
                <a:gd name="T15" fmla="*/ 1 h 185"/>
                <a:gd name="T16" fmla="*/ 0 w 698"/>
                <a:gd name="T17" fmla="*/ 1 h 185"/>
                <a:gd name="T18" fmla="*/ 1 w 698"/>
                <a:gd name="T19" fmla="*/ 1 h 185"/>
                <a:gd name="T20" fmla="*/ 1 w 698"/>
                <a:gd name="T21" fmla="*/ 1 h 185"/>
                <a:gd name="T22" fmla="*/ 1 w 698"/>
                <a:gd name="T23" fmla="*/ 1 h 185"/>
                <a:gd name="T24" fmla="*/ 1 w 698"/>
                <a:gd name="T25" fmla="*/ 1 h 185"/>
                <a:gd name="T26" fmla="*/ 1 w 698"/>
                <a:gd name="T27" fmla="*/ 1 h 185"/>
                <a:gd name="T28" fmla="*/ 1 w 698"/>
                <a:gd name="T29" fmla="*/ 1 h 185"/>
                <a:gd name="T30" fmla="*/ 1 w 698"/>
                <a:gd name="T31" fmla="*/ 1 h 185"/>
                <a:gd name="T32" fmla="*/ 1 w 698"/>
                <a:gd name="T33" fmla="*/ 1 h 185"/>
                <a:gd name="T34" fmla="*/ 1 w 698"/>
                <a:gd name="T35" fmla="*/ 1 h 185"/>
                <a:gd name="T36" fmla="*/ 1 w 698"/>
                <a:gd name="T37" fmla="*/ 1 h 185"/>
                <a:gd name="T38" fmla="*/ 1 w 698"/>
                <a:gd name="T39" fmla="*/ 1 h 1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8"/>
                <a:gd name="T61" fmla="*/ 0 h 185"/>
                <a:gd name="T62" fmla="*/ 698 w 698"/>
                <a:gd name="T63" fmla="*/ 185 h 18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8" h="185">
                  <a:moveTo>
                    <a:pt x="0" y="113"/>
                  </a:moveTo>
                  <a:lnTo>
                    <a:pt x="0" y="113"/>
                  </a:lnTo>
                  <a:lnTo>
                    <a:pt x="0" y="73"/>
                  </a:lnTo>
                  <a:lnTo>
                    <a:pt x="658" y="73"/>
                  </a:lnTo>
                  <a:lnTo>
                    <a:pt x="658" y="113"/>
                  </a:lnTo>
                  <a:lnTo>
                    <a:pt x="0" y="113"/>
                  </a:lnTo>
                  <a:close/>
                  <a:moveTo>
                    <a:pt x="0" y="73"/>
                  </a:moveTo>
                  <a:lnTo>
                    <a:pt x="0" y="73"/>
                  </a:lnTo>
                  <a:close/>
                  <a:moveTo>
                    <a:pt x="548" y="5"/>
                  </a:moveTo>
                  <a:lnTo>
                    <a:pt x="548" y="5"/>
                  </a:lnTo>
                  <a:lnTo>
                    <a:pt x="698" y="93"/>
                  </a:lnTo>
                  <a:lnTo>
                    <a:pt x="548" y="180"/>
                  </a:lnTo>
                  <a:cubicBezTo>
                    <a:pt x="539" y="185"/>
                    <a:pt x="527" y="182"/>
                    <a:pt x="521" y="173"/>
                  </a:cubicBezTo>
                  <a:cubicBezTo>
                    <a:pt x="516" y="163"/>
                    <a:pt x="519" y="151"/>
                    <a:pt x="528" y="145"/>
                  </a:cubicBezTo>
                  <a:lnTo>
                    <a:pt x="648" y="76"/>
                  </a:lnTo>
                  <a:lnTo>
                    <a:pt x="648" y="110"/>
                  </a:lnTo>
                  <a:lnTo>
                    <a:pt x="528" y="40"/>
                  </a:lnTo>
                  <a:cubicBezTo>
                    <a:pt x="519" y="34"/>
                    <a:pt x="516" y="22"/>
                    <a:pt x="521" y="13"/>
                  </a:cubicBezTo>
                  <a:cubicBezTo>
                    <a:pt x="527" y="3"/>
                    <a:pt x="539" y="0"/>
                    <a:pt x="548" y="5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Rectangle 152"/>
            <p:cNvSpPr>
              <a:spLocks noChangeArrowheads="1"/>
            </p:cNvSpPr>
            <p:nvPr/>
          </p:nvSpPr>
          <p:spPr bwMode="auto">
            <a:xfrm>
              <a:off x="400" y="346"/>
              <a:ext cx="5048" cy="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>
                <a:defRPr/>
              </a:pPr>
              <a:r>
                <a:rPr lang="pt-BR" sz="2900" b="1">
                  <a:solidFill>
                    <a:srgbClr val="0033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old" charset="0"/>
                  <a:cs typeface="Arial" charset="0"/>
                </a:rPr>
                <a:t>Fatores de risco relevantes de complicações </a:t>
              </a:r>
            </a:p>
            <a:p>
              <a:pPr defTabSz="914400">
                <a:defRPr/>
              </a:pPr>
              <a:r>
                <a:rPr lang="pt-BR" sz="2900" b="1">
                  <a:solidFill>
                    <a:srgbClr val="0033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Bold" charset="0"/>
                  <a:cs typeface="Arial" charset="0"/>
                </a:rPr>
                <a:t>de longo prazo em LES </a:t>
              </a:r>
            </a:p>
          </p:txBody>
        </p:sp>
        <p:sp>
          <p:nvSpPr>
            <p:cNvPr id="93607" name="Rectangle 160"/>
            <p:cNvSpPr>
              <a:spLocks noChangeArrowheads="1"/>
            </p:cNvSpPr>
            <p:nvPr/>
          </p:nvSpPr>
          <p:spPr bwMode="auto">
            <a:xfrm>
              <a:off x="1547" y="346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 b="1">
                  <a:solidFill>
                    <a:srgbClr val="0033CC"/>
                  </a:solidFill>
                  <a:latin typeface="Arial Bold" charset="0"/>
                </a:rPr>
                <a:t> </a:t>
              </a:r>
              <a:endParaRPr lang="pt-BR"/>
            </a:p>
          </p:txBody>
        </p:sp>
        <p:sp>
          <p:nvSpPr>
            <p:cNvPr id="93608" name="Rectangle 165"/>
            <p:cNvSpPr>
              <a:spLocks noChangeArrowheads="1"/>
            </p:cNvSpPr>
            <p:nvPr/>
          </p:nvSpPr>
          <p:spPr bwMode="auto">
            <a:xfrm>
              <a:off x="2019" y="346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 b="1">
                  <a:solidFill>
                    <a:srgbClr val="0033CC"/>
                  </a:solidFill>
                  <a:latin typeface="Arial Bold" charset="0"/>
                </a:rPr>
                <a:t> </a:t>
              </a:r>
              <a:endParaRPr lang="pt-BR"/>
            </a:p>
          </p:txBody>
        </p:sp>
        <p:sp>
          <p:nvSpPr>
            <p:cNvPr id="93609" name="Rectangle 173"/>
            <p:cNvSpPr>
              <a:spLocks noChangeArrowheads="1"/>
            </p:cNvSpPr>
            <p:nvPr/>
          </p:nvSpPr>
          <p:spPr bwMode="auto">
            <a:xfrm>
              <a:off x="2847" y="346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 b="1">
                  <a:solidFill>
                    <a:srgbClr val="0033CC"/>
                  </a:solidFill>
                  <a:latin typeface="Arial Bold" charset="0"/>
                </a:rPr>
                <a:t> </a:t>
              </a:r>
              <a:endParaRPr lang="pt-BR"/>
            </a:p>
          </p:txBody>
        </p:sp>
        <p:sp>
          <p:nvSpPr>
            <p:cNvPr id="93610" name="Rectangle 176"/>
            <p:cNvSpPr>
              <a:spLocks noChangeArrowheads="1"/>
            </p:cNvSpPr>
            <p:nvPr/>
          </p:nvSpPr>
          <p:spPr bwMode="auto">
            <a:xfrm>
              <a:off x="3127" y="346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 b="1">
                  <a:solidFill>
                    <a:srgbClr val="0033CC"/>
                  </a:solidFill>
                  <a:latin typeface="Arial Bold" charset="0"/>
                </a:rPr>
                <a:t> </a:t>
              </a:r>
              <a:endParaRPr lang="pt-BR"/>
            </a:p>
          </p:txBody>
        </p:sp>
        <p:sp>
          <p:nvSpPr>
            <p:cNvPr id="93611" name="Rectangle 200"/>
            <p:cNvSpPr>
              <a:spLocks noChangeArrowheads="1"/>
            </p:cNvSpPr>
            <p:nvPr/>
          </p:nvSpPr>
          <p:spPr bwMode="auto">
            <a:xfrm>
              <a:off x="2135" y="621"/>
              <a:ext cx="64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pt-BR" sz="2900" b="1">
                  <a:solidFill>
                    <a:srgbClr val="0033CC"/>
                  </a:solidFill>
                  <a:latin typeface="Arial Bold" charset="0"/>
                </a:rPr>
                <a:t> </a:t>
              </a:r>
              <a:endParaRPr lang="pt-BR"/>
            </a:p>
          </p:txBody>
        </p:sp>
      </p:grpSp>
      <p:sp>
        <p:nvSpPr>
          <p:cNvPr id="93187" name="Rectangle 208"/>
          <p:cNvSpPr>
            <a:spLocks noChangeArrowheads="1"/>
          </p:cNvSpPr>
          <p:nvPr/>
        </p:nvSpPr>
        <p:spPr bwMode="auto">
          <a:xfrm>
            <a:off x="534988" y="5481638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D</a:t>
            </a:r>
            <a:endParaRPr lang="pt-BR"/>
          </a:p>
        </p:txBody>
      </p:sp>
      <p:sp>
        <p:nvSpPr>
          <p:cNvPr id="93188" name="Rectangle 209"/>
          <p:cNvSpPr>
            <a:spLocks noChangeArrowheads="1"/>
          </p:cNvSpPr>
          <p:nvPr/>
        </p:nvSpPr>
        <p:spPr bwMode="auto">
          <a:xfrm>
            <a:off x="6334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189" name="Rectangle 210"/>
          <p:cNvSpPr>
            <a:spLocks noChangeArrowheads="1"/>
          </p:cNvSpPr>
          <p:nvPr/>
        </p:nvSpPr>
        <p:spPr bwMode="auto">
          <a:xfrm>
            <a:off x="709613" y="5481638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r</a:t>
            </a:r>
            <a:endParaRPr lang="pt-BR"/>
          </a:p>
        </p:txBody>
      </p:sp>
      <p:sp>
        <p:nvSpPr>
          <p:cNvPr id="93190" name="Rectangle 211"/>
          <p:cNvSpPr>
            <a:spLocks noChangeArrowheads="1"/>
          </p:cNvSpPr>
          <p:nvPr/>
        </p:nvSpPr>
        <p:spPr bwMode="auto">
          <a:xfrm>
            <a:off x="754063" y="5481638"/>
            <a:ext cx="31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i</a:t>
            </a:r>
            <a:endParaRPr lang="pt-BR"/>
          </a:p>
        </p:txBody>
      </p:sp>
      <p:sp>
        <p:nvSpPr>
          <p:cNvPr id="93191" name="Rectangle 212"/>
          <p:cNvSpPr>
            <a:spLocks noChangeArrowheads="1"/>
          </p:cNvSpPr>
          <p:nvPr/>
        </p:nvSpPr>
        <p:spPr bwMode="auto">
          <a:xfrm>
            <a:off x="7858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a</a:t>
            </a:r>
            <a:endParaRPr lang="pt-BR"/>
          </a:p>
        </p:txBody>
      </p:sp>
      <p:sp>
        <p:nvSpPr>
          <p:cNvPr id="93192" name="Rectangle 213"/>
          <p:cNvSpPr>
            <a:spLocks noChangeArrowheads="1"/>
          </p:cNvSpPr>
          <p:nvPr/>
        </p:nvSpPr>
        <p:spPr bwMode="auto">
          <a:xfrm>
            <a:off x="862013" y="548163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193" name="Rectangle 214"/>
          <p:cNvSpPr>
            <a:spLocks noChangeArrowheads="1"/>
          </p:cNvSpPr>
          <p:nvPr/>
        </p:nvSpPr>
        <p:spPr bwMode="auto">
          <a:xfrm>
            <a:off x="890588" y="5481638"/>
            <a:ext cx="93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A</a:t>
            </a:r>
            <a:endParaRPr lang="pt-BR"/>
          </a:p>
        </p:txBody>
      </p:sp>
      <p:sp>
        <p:nvSpPr>
          <p:cNvPr id="93194" name="Rectangle 215"/>
          <p:cNvSpPr>
            <a:spLocks noChangeArrowheads="1"/>
          </p:cNvSpPr>
          <p:nvPr/>
        </p:nvSpPr>
        <p:spPr bwMode="auto">
          <a:xfrm>
            <a:off x="982663" y="548163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,</a:t>
            </a:r>
            <a:endParaRPr lang="pt-BR"/>
          </a:p>
        </p:txBody>
      </p:sp>
      <p:sp>
        <p:nvSpPr>
          <p:cNvPr id="93195" name="Rectangle 216"/>
          <p:cNvSpPr>
            <a:spLocks noChangeArrowheads="1"/>
          </p:cNvSpPr>
          <p:nvPr/>
        </p:nvSpPr>
        <p:spPr bwMode="auto">
          <a:xfrm>
            <a:off x="1019175" y="548163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196" name="Rectangle 217"/>
          <p:cNvSpPr>
            <a:spLocks noChangeArrowheads="1"/>
          </p:cNvSpPr>
          <p:nvPr/>
        </p:nvSpPr>
        <p:spPr bwMode="auto">
          <a:xfrm>
            <a:off x="1058863" y="5481638"/>
            <a:ext cx="153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197" name="Rectangle 218"/>
          <p:cNvSpPr>
            <a:spLocks noChangeArrowheads="1"/>
          </p:cNvSpPr>
          <p:nvPr/>
        </p:nvSpPr>
        <p:spPr bwMode="auto">
          <a:xfrm>
            <a:off x="1211263" y="5481638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198" name="Rectangle 219"/>
          <p:cNvSpPr>
            <a:spLocks noChangeArrowheads="1"/>
          </p:cNvSpPr>
          <p:nvPr/>
        </p:nvSpPr>
        <p:spPr bwMode="auto">
          <a:xfrm>
            <a:off x="1387475" y="5481638"/>
            <a:ext cx="209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Am</a:t>
            </a:r>
            <a:endParaRPr lang="pt-BR"/>
          </a:p>
        </p:txBody>
      </p:sp>
      <p:sp>
        <p:nvSpPr>
          <p:cNvPr id="93199" name="Rectangle 220"/>
          <p:cNvSpPr>
            <a:spLocks noChangeArrowheads="1"/>
          </p:cNvSpPr>
          <p:nvPr/>
        </p:nvSpPr>
        <p:spPr bwMode="auto">
          <a:xfrm>
            <a:off x="1592263" y="548163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 </a:t>
            </a:r>
            <a:endParaRPr lang="pt-BR"/>
          </a:p>
        </p:txBody>
      </p:sp>
      <p:sp>
        <p:nvSpPr>
          <p:cNvPr id="93200" name="Rectangle 221"/>
          <p:cNvSpPr>
            <a:spLocks noChangeArrowheads="1"/>
          </p:cNvSpPr>
          <p:nvPr/>
        </p:nvSpPr>
        <p:spPr bwMode="auto">
          <a:xfrm>
            <a:off x="1631950" y="5481638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J </a:t>
            </a:r>
            <a:endParaRPr lang="pt-BR"/>
          </a:p>
        </p:txBody>
      </p:sp>
      <p:sp>
        <p:nvSpPr>
          <p:cNvPr id="93201" name="Rectangle 222"/>
          <p:cNvSpPr>
            <a:spLocks noChangeArrowheads="1"/>
          </p:cNvSpPr>
          <p:nvPr/>
        </p:nvSpPr>
        <p:spPr bwMode="auto">
          <a:xfrm>
            <a:off x="1739900" y="5481638"/>
            <a:ext cx="3095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Med.</a:t>
            </a:r>
            <a:endParaRPr lang="pt-BR"/>
          </a:p>
        </p:txBody>
      </p:sp>
      <p:sp>
        <p:nvSpPr>
          <p:cNvPr id="93202" name="Rectangle 223"/>
          <p:cNvSpPr>
            <a:spLocks noChangeArrowheads="1"/>
          </p:cNvSpPr>
          <p:nvPr/>
        </p:nvSpPr>
        <p:spPr bwMode="auto">
          <a:xfrm>
            <a:off x="20812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203" name="Rectangle 224"/>
          <p:cNvSpPr>
            <a:spLocks noChangeArrowheads="1"/>
          </p:cNvSpPr>
          <p:nvPr/>
        </p:nvSpPr>
        <p:spPr bwMode="auto">
          <a:xfrm>
            <a:off x="2155825" y="548163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04" name="Rectangle 225"/>
          <p:cNvSpPr>
            <a:spLocks noChangeArrowheads="1"/>
          </p:cNvSpPr>
          <p:nvPr/>
        </p:nvSpPr>
        <p:spPr bwMode="auto">
          <a:xfrm>
            <a:off x="2232025" y="548163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05" name="Rectangle 226"/>
          <p:cNvSpPr>
            <a:spLocks noChangeArrowheads="1"/>
          </p:cNvSpPr>
          <p:nvPr/>
        </p:nvSpPr>
        <p:spPr bwMode="auto">
          <a:xfrm>
            <a:off x="2308225" y="548163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206" name="Rectangle 227"/>
          <p:cNvSpPr>
            <a:spLocks noChangeArrowheads="1"/>
          </p:cNvSpPr>
          <p:nvPr/>
        </p:nvSpPr>
        <p:spPr bwMode="auto">
          <a:xfrm>
            <a:off x="2384425" y="548163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;</a:t>
            </a:r>
            <a:endParaRPr lang="pt-BR"/>
          </a:p>
        </p:txBody>
      </p:sp>
      <p:sp>
        <p:nvSpPr>
          <p:cNvPr id="93207" name="Rectangle 228"/>
          <p:cNvSpPr>
            <a:spLocks noChangeArrowheads="1"/>
          </p:cNvSpPr>
          <p:nvPr/>
        </p:nvSpPr>
        <p:spPr bwMode="auto">
          <a:xfrm>
            <a:off x="2422525" y="548163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08" name="Rectangle 229"/>
          <p:cNvSpPr>
            <a:spLocks noChangeArrowheads="1"/>
          </p:cNvSpPr>
          <p:nvPr/>
        </p:nvSpPr>
        <p:spPr bwMode="auto">
          <a:xfrm>
            <a:off x="24876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09" name="Rectangle 230"/>
          <p:cNvSpPr>
            <a:spLocks noChangeArrowheads="1"/>
          </p:cNvSpPr>
          <p:nvPr/>
        </p:nvSpPr>
        <p:spPr bwMode="auto">
          <a:xfrm>
            <a:off x="25638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9</a:t>
            </a:r>
            <a:endParaRPr lang="pt-BR"/>
          </a:p>
        </p:txBody>
      </p:sp>
      <p:sp>
        <p:nvSpPr>
          <p:cNvPr id="93210" name="Rectangle 231"/>
          <p:cNvSpPr>
            <a:spLocks noChangeArrowheads="1"/>
          </p:cNvSpPr>
          <p:nvPr/>
        </p:nvSpPr>
        <p:spPr bwMode="auto">
          <a:xfrm>
            <a:off x="2640013" y="5481638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211" name="Rectangle 232"/>
          <p:cNvSpPr>
            <a:spLocks noChangeArrowheads="1"/>
          </p:cNvSpPr>
          <p:nvPr/>
        </p:nvSpPr>
        <p:spPr bwMode="auto">
          <a:xfrm>
            <a:off x="268446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8</a:t>
            </a:r>
            <a:endParaRPr lang="pt-BR"/>
          </a:p>
        </p:txBody>
      </p:sp>
      <p:sp>
        <p:nvSpPr>
          <p:cNvPr id="93212" name="Rectangle 233"/>
          <p:cNvSpPr>
            <a:spLocks noChangeArrowheads="1"/>
          </p:cNvSpPr>
          <p:nvPr/>
        </p:nvSpPr>
        <p:spPr bwMode="auto">
          <a:xfrm>
            <a:off x="2760663" y="5481638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213" name="Rectangle 234"/>
          <p:cNvSpPr>
            <a:spLocks noChangeArrowheads="1"/>
          </p:cNvSpPr>
          <p:nvPr/>
        </p:nvSpPr>
        <p:spPr bwMode="auto">
          <a:xfrm>
            <a:off x="2806700" y="548163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:</a:t>
            </a:r>
            <a:endParaRPr lang="pt-BR"/>
          </a:p>
        </p:txBody>
      </p:sp>
      <p:sp>
        <p:nvSpPr>
          <p:cNvPr id="93214" name="Rectangle 235"/>
          <p:cNvSpPr>
            <a:spLocks noChangeArrowheads="1"/>
          </p:cNvSpPr>
          <p:nvPr/>
        </p:nvSpPr>
        <p:spPr bwMode="auto">
          <a:xfrm>
            <a:off x="28432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7</a:t>
            </a:r>
            <a:endParaRPr lang="pt-BR"/>
          </a:p>
        </p:txBody>
      </p:sp>
      <p:sp>
        <p:nvSpPr>
          <p:cNvPr id="93215" name="Rectangle 236"/>
          <p:cNvSpPr>
            <a:spLocks noChangeArrowheads="1"/>
          </p:cNvSpPr>
          <p:nvPr/>
        </p:nvSpPr>
        <p:spPr bwMode="auto">
          <a:xfrm>
            <a:off x="29194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16" name="Rectangle 237"/>
          <p:cNvSpPr>
            <a:spLocks noChangeArrowheads="1"/>
          </p:cNvSpPr>
          <p:nvPr/>
        </p:nvSpPr>
        <p:spPr bwMode="auto">
          <a:xfrm>
            <a:off x="299561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17" name="Rectangle 238"/>
          <p:cNvSpPr>
            <a:spLocks noChangeArrowheads="1"/>
          </p:cNvSpPr>
          <p:nvPr/>
        </p:nvSpPr>
        <p:spPr bwMode="auto">
          <a:xfrm>
            <a:off x="3070225" y="548163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-</a:t>
            </a:r>
            <a:endParaRPr lang="pt-BR"/>
          </a:p>
        </p:txBody>
      </p:sp>
      <p:sp>
        <p:nvSpPr>
          <p:cNvPr id="93218" name="Rectangle 239"/>
          <p:cNvSpPr>
            <a:spLocks noChangeArrowheads="1"/>
          </p:cNvSpPr>
          <p:nvPr/>
        </p:nvSpPr>
        <p:spPr bwMode="auto">
          <a:xfrm>
            <a:off x="3116263" y="54816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219" name="Rectangle 240"/>
          <p:cNvSpPr>
            <a:spLocks noChangeArrowheads="1"/>
          </p:cNvSpPr>
          <p:nvPr/>
        </p:nvSpPr>
        <p:spPr bwMode="auto">
          <a:xfrm>
            <a:off x="534988" y="5645150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H</a:t>
            </a:r>
            <a:endParaRPr lang="pt-BR"/>
          </a:p>
        </p:txBody>
      </p:sp>
      <p:sp>
        <p:nvSpPr>
          <p:cNvPr id="93220" name="Rectangle 241"/>
          <p:cNvSpPr>
            <a:spLocks noChangeArrowheads="1"/>
          </p:cNvSpPr>
          <p:nvPr/>
        </p:nvSpPr>
        <p:spPr bwMode="auto">
          <a:xfrm>
            <a:off x="63341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221" name="Rectangle 242"/>
          <p:cNvSpPr>
            <a:spLocks noChangeArrowheads="1"/>
          </p:cNvSpPr>
          <p:nvPr/>
        </p:nvSpPr>
        <p:spPr bwMode="auto">
          <a:xfrm>
            <a:off x="70961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e</a:t>
            </a:r>
            <a:endParaRPr lang="pt-BR"/>
          </a:p>
        </p:txBody>
      </p:sp>
      <p:sp>
        <p:nvSpPr>
          <p:cNvPr id="93222" name="Rectangle 243"/>
          <p:cNvSpPr>
            <a:spLocks noChangeArrowheads="1"/>
          </p:cNvSpPr>
          <p:nvPr/>
        </p:nvSpPr>
        <p:spPr bwMode="auto">
          <a:xfrm>
            <a:off x="785813" y="5645150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s</a:t>
            </a:r>
            <a:endParaRPr lang="pt-BR"/>
          </a:p>
        </p:txBody>
      </p:sp>
      <p:sp>
        <p:nvSpPr>
          <p:cNvPr id="93223" name="Rectangle 244"/>
          <p:cNvSpPr>
            <a:spLocks noChangeArrowheads="1"/>
          </p:cNvSpPr>
          <p:nvPr/>
        </p:nvSpPr>
        <p:spPr bwMode="auto">
          <a:xfrm>
            <a:off x="854075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224" name="Rectangle 245"/>
          <p:cNvSpPr>
            <a:spLocks noChangeArrowheads="1"/>
          </p:cNvSpPr>
          <p:nvPr/>
        </p:nvSpPr>
        <p:spPr bwMode="auto">
          <a:xfrm>
            <a:off x="892175" y="5645150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J</a:t>
            </a:r>
            <a:endParaRPr lang="pt-BR"/>
          </a:p>
        </p:txBody>
      </p:sp>
      <p:sp>
        <p:nvSpPr>
          <p:cNvPr id="93225" name="Rectangle 246"/>
          <p:cNvSpPr>
            <a:spLocks noChangeArrowheads="1"/>
          </p:cNvSpPr>
          <p:nvPr/>
        </p:nvSpPr>
        <p:spPr bwMode="auto">
          <a:xfrm>
            <a:off x="960438" y="5645150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N</a:t>
            </a:r>
            <a:endParaRPr lang="pt-BR"/>
          </a:p>
        </p:txBody>
      </p:sp>
      <p:sp>
        <p:nvSpPr>
          <p:cNvPr id="93226" name="Rectangle 247"/>
          <p:cNvSpPr>
            <a:spLocks noChangeArrowheads="1"/>
          </p:cNvSpPr>
          <p:nvPr/>
        </p:nvSpPr>
        <p:spPr bwMode="auto">
          <a:xfrm>
            <a:off x="1058863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,</a:t>
            </a:r>
            <a:endParaRPr lang="pt-BR"/>
          </a:p>
        </p:txBody>
      </p:sp>
      <p:sp>
        <p:nvSpPr>
          <p:cNvPr id="93227" name="Rectangle 248"/>
          <p:cNvSpPr>
            <a:spLocks noChangeArrowheads="1"/>
          </p:cNvSpPr>
          <p:nvPr/>
        </p:nvSpPr>
        <p:spPr bwMode="auto">
          <a:xfrm>
            <a:off x="1096963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228" name="Rectangle 249"/>
          <p:cNvSpPr>
            <a:spLocks noChangeArrowheads="1"/>
          </p:cNvSpPr>
          <p:nvPr/>
        </p:nvSpPr>
        <p:spPr bwMode="auto">
          <a:xfrm>
            <a:off x="1133475" y="5645150"/>
            <a:ext cx="153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229" name="Rectangle 250"/>
          <p:cNvSpPr>
            <a:spLocks noChangeArrowheads="1"/>
          </p:cNvSpPr>
          <p:nvPr/>
        </p:nvSpPr>
        <p:spPr bwMode="auto">
          <a:xfrm>
            <a:off x="1287463" y="5645150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230" name="Rectangle 251"/>
          <p:cNvSpPr>
            <a:spLocks noChangeArrowheads="1"/>
          </p:cNvSpPr>
          <p:nvPr/>
        </p:nvSpPr>
        <p:spPr bwMode="auto">
          <a:xfrm>
            <a:off x="1463675" y="5645150"/>
            <a:ext cx="2873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Ann </a:t>
            </a:r>
            <a:endParaRPr lang="pt-BR"/>
          </a:p>
        </p:txBody>
      </p:sp>
      <p:sp>
        <p:nvSpPr>
          <p:cNvPr id="93231" name="Rectangle 252"/>
          <p:cNvSpPr>
            <a:spLocks noChangeArrowheads="1"/>
          </p:cNvSpPr>
          <p:nvPr/>
        </p:nvSpPr>
        <p:spPr bwMode="auto">
          <a:xfrm>
            <a:off x="1744663" y="5645150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232" name="Rectangle 253"/>
          <p:cNvSpPr>
            <a:spLocks noChangeArrowheads="1"/>
          </p:cNvSpPr>
          <p:nvPr/>
        </p:nvSpPr>
        <p:spPr bwMode="auto">
          <a:xfrm>
            <a:off x="2184400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 </a:t>
            </a:r>
            <a:endParaRPr lang="pt-BR"/>
          </a:p>
        </p:txBody>
      </p:sp>
      <p:sp>
        <p:nvSpPr>
          <p:cNvPr id="93233" name="Rectangle 254"/>
          <p:cNvSpPr>
            <a:spLocks noChangeArrowheads="1"/>
          </p:cNvSpPr>
          <p:nvPr/>
        </p:nvSpPr>
        <p:spPr bwMode="auto">
          <a:xfrm>
            <a:off x="2222500" y="5645150"/>
            <a:ext cx="203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Dis</a:t>
            </a:r>
            <a:endParaRPr lang="pt-BR"/>
          </a:p>
        </p:txBody>
      </p:sp>
      <p:sp>
        <p:nvSpPr>
          <p:cNvPr id="93234" name="Rectangle 255"/>
          <p:cNvSpPr>
            <a:spLocks noChangeArrowheads="1"/>
          </p:cNvSpPr>
          <p:nvPr/>
        </p:nvSpPr>
        <p:spPr bwMode="auto">
          <a:xfrm>
            <a:off x="2419350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.</a:t>
            </a:r>
            <a:endParaRPr lang="pt-BR"/>
          </a:p>
        </p:txBody>
      </p:sp>
      <p:sp>
        <p:nvSpPr>
          <p:cNvPr id="93235" name="Rectangle 256"/>
          <p:cNvSpPr>
            <a:spLocks noChangeArrowheads="1"/>
          </p:cNvSpPr>
          <p:nvPr/>
        </p:nvSpPr>
        <p:spPr bwMode="auto">
          <a:xfrm>
            <a:off x="2457450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236" name="Rectangle 257"/>
          <p:cNvSpPr>
            <a:spLocks noChangeArrowheads="1"/>
          </p:cNvSpPr>
          <p:nvPr/>
        </p:nvSpPr>
        <p:spPr bwMode="auto">
          <a:xfrm>
            <a:off x="2495550" y="564515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237" name="Rectangle 258"/>
          <p:cNvSpPr>
            <a:spLocks noChangeArrowheads="1"/>
          </p:cNvSpPr>
          <p:nvPr/>
        </p:nvSpPr>
        <p:spPr bwMode="auto">
          <a:xfrm>
            <a:off x="2571750" y="564515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38" name="Rectangle 259"/>
          <p:cNvSpPr>
            <a:spLocks noChangeArrowheads="1"/>
          </p:cNvSpPr>
          <p:nvPr/>
        </p:nvSpPr>
        <p:spPr bwMode="auto">
          <a:xfrm>
            <a:off x="26463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39" name="Rectangle 260"/>
          <p:cNvSpPr>
            <a:spLocks noChangeArrowheads="1"/>
          </p:cNvSpPr>
          <p:nvPr/>
        </p:nvSpPr>
        <p:spPr bwMode="auto">
          <a:xfrm>
            <a:off x="27225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7</a:t>
            </a:r>
            <a:endParaRPr lang="pt-BR"/>
          </a:p>
        </p:txBody>
      </p:sp>
      <p:sp>
        <p:nvSpPr>
          <p:cNvPr id="93240" name="Rectangle 261"/>
          <p:cNvSpPr>
            <a:spLocks noChangeArrowheads="1"/>
          </p:cNvSpPr>
          <p:nvPr/>
        </p:nvSpPr>
        <p:spPr bwMode="auto">
          <a:xfrm>
            <a:off x="2798763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;</a:t>
            </a:r>
            <a:endParaRPr lang="pt-BR"/>
          </a:p>
        </p:txBody>
      </p:sp>
      <p:sp>
        <p:nvSpPr>
          <p:cNvPr id="93241" name="Rectangle 262"/>
          <p:cNvSpPr>
            <a:spLocks noChangeArrowheads="1"/>
          </p:cNvSpPr>
          <p:nvPr/>
        </p:nvSpPr>
        <p:spPr bwMode="auto">
          <a:xfrm>
            <a:off x="28368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242" name="Rectangle 263"/>
          <p:cNvSpPr>
            <a:spLocks noChangeArrowheads="1"/>
          </p:cNvSpPr>
          <p:nvPr/>
        </p:nvSpPr>
        <p:spPr bwMode="auto">
          <a:xfrm>
            <a:off x="29130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243" name="Rectangle 264"/>
          <p:cNvSpPr>
            <a:spLocks noChangeArrowheads="1"/>
          </p:cNvSpPr>
          <p:nvPr/>
        </p:nvSpPr>
        <p:spPr bwMode="auto">
          <a:xfrm>
            <a:off x="2989263" y="5645150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244" name="Rectangle 265"/>
          <p:cNvSpPr>
            <a:spLocks noChangeArrowheads="1"/>
          </p:cNvSpPr>
          <p:nvPr/>
        </p:nvSpPr>
        <p:spPr bwMode="auto">
          <a:xfrm>
            <a:off x="303371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45" name="Rectangle 266"/>
          <p:cNvSpPr>
            <a:spLocks noChangeArrowheads="1"/>
          </p:cNvSpPr>
          <p:nvPr/>
        </p:nvSpPr>
        <p:spPr bwMode="auto">
          <a:xfrm>
            <a:off x="310991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246" name="Rectangle 267"/>
          <p:cNvSpPr>
            <a:spLocks noChangeArrowheads="1"/>
          </p:cNvSpPr>
          <p:nvPr/>
        </p:nvSpPr>
        <p:spPr bwMode="auto">
          <a:xfrm>
            <a:off x="3186113" y="5645150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247" name="Rectangle 268"/>
          <p:cNvSpPr>
            <a:spLocks noChangeArrowheads="1"/>
          </p:cNvSpPr>
          <p:nvPr/>
        </p:nvSpPr>
        <p:spPr bwMode="auto">
          <a:xfrm>
            <a:off x="3230563" y="564515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:</a:t>
            </a:r>
            <a:endParaRPr lang="pt-BR"/>
          </a:p>
        </p:txBody>
      </p:sp>
      <p:sp>
        <p:nvSpPr>
          <p:cNvPr id="93248" name="Rectangle 269"/>
          <p:cNvSpPr>
            <a:spLocks noChangeArrowheads="1"/>
          </p:cNvSpPr>
          <p:nvPr/>
        </p:nvSpPr>
        <p:spPr bwMode="auto">
          <a:xfrm>
            <a:off x="32686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49" name="Rectangle 270"/>
          <p:cNvSpPr>
            <a:spLocks noChangeArrowheads="1"/>
          </p:cNvSpPr>
          <p:nvPr/>
        </p:nvSpPr>
        <p:spPr bwMode="auto">
          <a:xfrm>
            <a:off x="33448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5</a:t>
            </a:r>
            <a:endParaRPr lang="pt-BR"/>
          </a:p>
        </p:txBody>
      </p:sp>
      <p:sp>
        <p:nvSpPr>
          <p:cNvPr id="93250" name="Rectangle 271"/>
          <p:cNvSpPr>
            <a:spLocks noChangeArrowheads="1"/>
          </p:cNvSpPr>
          <p:nvPr/>
        </p:nvSpPr>
        <p:spPr bwMode="auto">
          <a:xfrm>
            <a:off x="34210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251" name="Rectangle 272"/>
          <p:cNvSpPr>
            <a:spLocks noChangeArrowheads="1"/>
          </p:cNvSpPr>
          <p:nvPr/>
        </p:nvSpPr>
        <p:spPr bwMode="auto">
          <a:xfrm>
            <a:off x="349726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52" name="Rectangle 273"/>
          <p:cNvSpPr>
            <a:spLocks noChangeArrowheads="1"/>
          </p:cNvSpPr>
          <p:nvPr/>
        </p:nvSpPr>
        <p:spPr bwMode="auto">
          <a:xfrm>
            <a:off x="3571875" y="5645150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-</a:t>
            </a:r>
            <a:endParaRPr lang="pt-BR"/>
          </a:p>
        </p:txBody>
      </p:sp>
      <p:sp>
        <p:nvSpPr>
          <p:cNvPr id="93253" name="Rectangle 274"/>
          <p:cNvSpPr>
            <a:spLocks noChangeArrowheads="1"/>
          </p:cNvSpPr>
          <p:nvPr/>
        </p:nvSpPr>
        <p:spPr bwMode="auto">
          <a:xfrm>
            <a:off x="3617913" y="564515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7</a:t>
            </a:r>
            <a:endParaRPr lang="pt-BR"/>
          </a:p>
        </p:txBody>
      </p:sp>
      <p:sp>
        <p:nvSpPr>
          <p:cNvPr id="93254" name="Rectangle 275"/>
          <p:cNvSpPr>
            <a:spLocks noChangeArrowheads="1"/>
          </p:cNvSpPr>
          <p:nvPr/>
        </p:nvSpPr>
        <p:spPr bwMode="auto">
          <a:xfrm>
            <a:off x="534988" y="5808663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U</a:t>
            </a:r>
            <a:endParaRPr lang="pt-BR"/>
          </a:p>
        </p:txBody>
      </p:sp>
      <p:sp>
        <p:nvSpPr>
          <p:cNvPr id="93255" name="Rectangle 276"/>
          <p:cNvSpPr>
            <a:spLocks noChangeArrowheads="1"/>
          </p:cNvSpPr>
          <p:nvPr/>
        </p:nvSpPr>
        <p:spPr bwMode="auto">
          <a:xfrm>
            <a:off x="633413" y="580866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r</a:t>
            </a:r>
            <a:endParaRPr lang="pt-BR"/>
          </a:p>
        </p:txBody>
      </p:sp>
      <p:sp>
        <p:nvSpPr>
          <p:cNvPr id="93256" name="Rectangle 277"/>
          <p:cNvSpPr>
            <a:spLocks noChangeArrowheads="1"/>
          </p:cNvSpPr>
          <p:nvPr/>
        </p:nvSpPr>
        <p:spPr bwMode="auto">
          <a:xfrm>
            <a:off x="679450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257" name="Rectangle 278"/>
          <p:cNvSpPr>
            <a:spLocks noChangeArrowheads="1"/>
          </p:cNvSpPr>
          <p:nvPr/>
        </p:nvSpPr>
        <p:spPr bwMode="auto">
          <a:xfrm>
            <a:off x="755650" y="5808663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w</a:t>
            </a:r>
            <a:endParaRPr lang="pt-BR"/>
          </a:p>
        </p:txBody>
      </p:sp>
      <p:sp>
        <p:nvSpPr>
          <p:cNvPr id="93258" name="Rectangle 279"/>
          <p:cNvSpPr>
            <a:spLocks noChangeArrowheads="1"/>
          </p:cNvSpPr>
          <p:nvPr/>
        </p:nvSpPr>
        <p:spPr bwMode="auto">
          <a:xfrm>
            <a:off x="854075" y="5808663"/>
            <a:ext cx="31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i</a:t>
            </a:r>
            <a:endParaRPr lang="pt-BR"/>
          </a:p>
        </p:txBody>
      </p:sp>
      <p:sp>
        <p:nvSpPr>
          <p:cNvPr id="93259" name="Rectangle 280"/>
          <p:cNvSpPr>
            <a:spLocks noChangeArrowheads="1"/>
          </p:cNvSpPr>
          <p:nvPr/>
        </p:nvSpPr>
        <p:spPr bwMode="auto">
          <a:xfrm>
            <a:off x="884238" y="58086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t</a:t>
            </a:r>
            <a:endParaRPr lang="pt-BR"/>
          </a:p>
        </p:txBody>
      </p:sp>
      <p:sp>
        <p:nvSpPr>
          <p:cNvPr id="93260" name="Rectangle 281"/>
          <p:cNvSpPr>
            <a:spLocks noChangeArrowheads="1"/>
          </p:cNvSpPr>
          <p:nvPr/>
        </p:nvSpPr>
        <p:spPr bwMode="auto">
          <a:xfrm>
            <a:off x="922338" y="5808663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z</a:t>
            </a:r>
            <a:endParaRPr lang="pt-BR"/>
          </a:p>
        </p:txBody>
      </p:sp>
      <p:sp>
        <p:nvSpPr>
          <p:cNvPr id="93261" name="Rectangle 282"/>
          <p:cNvSpPr>
            <a:spLocks noChangeArrowheads="1"/>
          </p:cNvSpPr>
          <p:nvPr/>
        </p:nvSpPr>
        <p:spPr bwMode="auto">
          <a:xfrm>
            <a:off x="990600" y="58086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262" name="Rectangle 283"/>
          <p:cNvSpPr>
            <a:spLocks noChangeArrowheads="1"/>
          </p:cNvSpPr>
          <p:nvPr/>
        </p:nvSpPr>
        <p:spPr bwMode="auto">
          <a:xfrm>
            <a:off x="1028700" y="5808663"/>
            <a:ext cx="115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M</a:t>
            </a:r>
            <a:endParaRPr lang="pt-BR"/>
          </a:p>
        </p:txBody>
      </p:sp>
      <p:sp>
        <p:nvSpPr>
          <p:cNvPr id="93263" name="Rectangle 284"/>
          <p:cNvSpPr>
            <a:spLocks noChangeArrowheads="1"/>
          </p:cNvSpPr>
          <p:nvPr/>
        </p:nvSpPr>
        <p:spPr bwMode="auto">
          <a:xfrm>
            <a:off x="1143000" y="5808663"/>
            <a:ext cx="936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B</a:t>
            </a:r>
            <a:endParaRPr lang="pt-BR"/>
          </a:p>
        </p:txBody>
      </p:sp>
      <p:sp>
        <p:nvSpPr>
          <p:cNvPr id="93264" name="Rectangle 285"/>
          <p:cNvSpPr>
            <a:spLocks noChangeArrowheads="1"/>
          </p:cNvSpPr>
          <p:nvPr/>
        </p:nvSpPr>
        <p:spPr bwMode="auto">
          <a:xfrm>
            <a:off x="1233488" y="58086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,</a:t>
            </a:r>
            <a:endParaRPr lang="pt-BR"/>
          </a:p>
        </p:txBody>
      </p:sp>
      <p:sp>
        <p:nvSpPr>
          <p:cNvPr id="93265" name="Rectangle 286"/>
          <p:cNvSpPr>
            <a:spLocks noChangeArrowheads="1"/>
          </p:cNvSpPr>
          <p:nvPr/>
        </p:nvSpPr>
        <p:spPr bwMode="auto">
          <a:xfrm>
            <a:off x="1271588" y="58086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266" name="Rectangle 287"/>
          <p:cNvSpPr>
            <a:spLocks noChangeArrowheads="1"/>
          </p:cNvSpPr>
          <p:nvPr/>
        </p:nvSpPr>
        <p:spPr bwMode="auto">
          <a:xfrm>
            <a:off x="1309688" y="5808663"/>
            <a:ext cx="153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267" name="Rectangle 288"/>
          <p:cNvSpPr>
            <a:spLocks noChangeArrowheads="1"/>
          </p:cNvSpPr>
          <p:nvPr/>
        </p:nvSpPr>
        <p:spPr bwMode="auto">
          <a:xfrm>
            <a:off x="1462088" y="5808663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268" name="Rectangle 289"/>
          <p:cNvSpPr>
            <a:spLocks noChangeArrowheads="1"/>
          </p:cNvSpPr>
          <p:nvPr/>
        </p:nvSpPr>
        <p:spPr bwMode="auto">
          <a:xfrm>
            <a:off x="1644650" y="5808663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J </a:t>
            </a:r>
            <a:endParaRPr lang="pt-BR"/>
          </a:p>
        </p:txBody>
      </p:sp>
      <p:sp>
        <p:nvSpPr>
          <p:cNvPr id="93269" name="Rectangle 290"/>
          <p:cNvSpPr>
            <a:spLocks noChangeArrowheads="1"/>
          </p:cNvSpPr>
          <p:nvPr/>
        </p:nvSpPr>
        <p:spPr bwMode="auto">
          <a:xfrm>
            <a:off x="1751013" y="5808663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270" name="Rectangle 291"/>
          <p:cNvSpPr>
            <a:spLocks noChangeArrowheads="1"/>
          </p:cNvSpPr>
          <p:nvPr/>
        </p:nvSpPr>
        <p:spPr bwMode="auto">
          <a:xfrm>
            <a:off x="2190750" y="5808663"/>
            <a:ext cx="301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atol. </a:t>
            </a:r>
            <a:endParaRPr lang="pt-BR"/>
          </a:p>
        </p:txBody>
      </p:sp>
      <p:sp>
        <p:nvSpPr>
          <p:cNvPr id="93271" name="Rectangle 292"/>
          <p:cNvSpPr>
            <a:spLocks noChangeArrowheads="1"/>
          </p:cNvSpPr>
          <p:nvPr/>
        </p:nvSpPr>
        <p:spPr bwMode="auto">
          <a:xfrm>
            <a:off x="248602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272" name="Rectangle 293"/>
          <p:cNvSpPr>
            <a:spLocks noChangeArrowheads="1"/>
          </p:cNvSpPr>
          <p:nvPr/>
        </p:nvSpPr>
        <p:spPr bwMode="auto">
          <a:xfrm>
            <a:off x="256222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73" name="Rectangle 294"/>
          <p:cNvSpPr>
            <a:spLocks noChangeArrowheads="1"/>
          </p:cNvSpPr>
          <p:nvPr/>
        </p:nvSpPr>
        <p:spPr bwMode="auto">
          <a:xfrm>
            <a:off x="263842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274" name="Rectangle 295"/>
          <p:cNvSpPr>
            <a:spLocks noChangeArrowheads="1"/>
          </p:cNvSpPr>
          <p:nvPr/>
        </p:nvSpPr>
        <p:spPr bwMode="auto">
          <a:xfrm>
            <a:off x="2713038" y="58086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8</a:t>
            </a:r>
            <a:endParaRPr lang="pt-BR"/>
          </a:p>
        </p:txBody>
      </p:sp>
      <p:sp>
        <p:nvSpPr>
          <p:cNvPr id="93275" name="Rectangle 296"/>
          <p:cNvSpPr>
            <a:spLocks noChangeArrowheads="1"/>
          </p:cNvSpPr>
          <p:nvPr/>
        </p:nvSpPr>
        <p:spPr bwMode="auto">
          <a:xfrm>
            <a:off x="2789238" y="58086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;</a:t>
            </a:r>
            <a:endParaRPr lang="pt-BR"/>
          </a:p>
        </p:txBody>
      </p:sp>
      <p:sp>
        <p:nvSpPr>
          <p:cNvPr id="93276" name="Rectangle 297"/>
          <p:cNvSpPr>
            <a:spLocks noChangeArrowheads="1"/>
          </p:cNvSpPr>
          <p:nvPr/>
        </p:nvSpPr>
        <p:spPr bwMode="auto">
          <a:xfrm>
            <a:off x="282892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3</a:t>
            </a:r>
            <a:endParaRPr lang="pt-BR"/>
          </a:p>
        </p:txBody>
      </p:sp>
      <p:sp>
        <p:nvSpPr>
          <p:cNvPr id="93277" name="Rectangle 298"/>
          <p:cNvSpPr>
            <a:spLocks noChangeArrowheads="1"/>
          </p:cNvSpPr>
          <p:nvPr/>
        </p:nvSpPr>
        <p:spPr bwMode="auto">
          <a:xfrm>
            <a:off x="2903538" y="58086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5</a:t>
            </a:r>
            <a:endParaRPr lang="pt-BR"/>
          </a:p>
        </p:txBody>
      </p:sp>
      <p:sp>
        <p:nvSpPr>
          <p:cNvPr id="93278" name="Rectangle 299"/>
          <p:cNvSpPr>
            <a:spLocks noChangeArrowheads="1"/>
          </p:cNvSpPr>
          <p:nvPr/>
        </p:nvSpPr>
        <p:spPr bwMode="auto">
          <a:xfrm>
            <a:off x="2979738" y="580866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279" name="Rectangle 300"/>
          <p:cNvSpPr>
            <a:spLocks noChangeArrowheads="1"/>
          </p:cNvSpPr>
          <p:nvPr/>
        </p:nvSpPr>
        <p:spPr bwMode="auto">
          <a:xfrm>
            <a:off x="3024188" y="58086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80" name="Rectangle 301"/>
          <p:cNvSpPr>
            <a:spLocks noChangeArrowheads="1"/>
          </p:cNvSpPr>
          <p:nvPr/>
        </p:nvSpPr>
        <p:spPr bwMode="auto">
          <a:xfrm>
            <a:off x="308927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81" name="Rectangle 302"/>
          <p:cNvSpPr>
            <a:spLocks noChangeArrowheads="1"/>
          </p:cNvSpPr>
          <p:nvPr/>
        </p:nvSpPr>
        <p:spPr bwMode="auto">
          <a:xfrm>
            <a:off x="3165475" y="580866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282" name="Rectangle 303"/>
          <p:cNvSpPr>
            <a:spLocks noChangeArrowheads="1"/>
          </p:cNvSpPr>
          <p:nvPr/>
        </p:nvSpPr>
        <p:spPr bwMode="auto">
          <a:xfrm>
            <a:off x="3211513" y="58086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:</a:t>
            </a:r>
            <a:endParaRPr lang="pt-BR"/>
          </a:p>
        </p:txBody>
      </p:sp>
      <p:sp>
        <p:nvSpPr>
          <p:cNvPr id="93283" name="Rectangle 304"/>
          <p:cNvSpPr>
            <a:spLocks noChangeArrowheads="1"/>
          </p:cNvSpPr>
          <p:nvPr/>
        </p:nvSpPr>
        <p:spPr bwMode="auto">
          <a:xfrm>
            <a:off x="3249613" y="58086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284" name="Rectangle 305"/>
          <p:cNvSpPr>
            <a:spLocks noChangeArrowheads="1"/>
          </p:cNvSpPr>
          <p:nvPr/>
        </p:nvSpPr>
        <p:spPr bwMode="auto">
          <a:xfrm>
            <a:off x="3325813" y="58086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285" name="Rectangle 306"/>
          <p:cNvSpPr>
            <a:spLocks noChangeArrowheads="1"/>
          </p:cNvSpPr>
          <p:nvPr/>
        </p:nvSpPr>
        <p:spPr bwMode="auto">
          <a:xfrm>
            <a:off x="340042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5</a:t>
            </a:r>
            <a:endParaRPr lang="pt-BR"/>
          </a:p>
        </p:txBody>
      </p:sp>
      <p:sp>
        <p:nvSpPr>
          <p:cNvPr id="93286" name="Rectangle 307"/>
          <p:cNvSpPr>
            <a:spLocks noChangeArrowheads="1"/>
          </p:cNvSpPr>
          <p:nvPr/>
        </p:nvSpPr>
        <p:spPr bwMode="auto">
          <a:xfrm>
            <a:off x="3476625" y="58086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287" name="Rectangle 308"/>
          <p:cNvSpPr>
            <a:spLocks noChangeArrowheads="1"/>
          </p:cNvSpPr>
          <p:nvPr/>
        </p:nvSpPr>
        <p:spPr bwMode="auto">
          <a:xfrm>
            <a:off x="3552825" y="580866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-</a:t>
            </a:r>
            <a:endParaRPr lang="pt-BR"/>
          </a:p>
        </p:txBody>
      </p:sp>
      <p:sp>
        <p:nvSpPr>
          <p:cNvPr id="93288" name="Rectangle 309"/>
          <p:cNvSpPr>
            <a:spLocks noChangeArrowheads="1"/>
          </p:cNvSpPr>
          <p:nvPr/>
        </p:nvSpPr>
        <p:spPr bwMode="auto">
          <a:xfrm>
            <a:off x="3598863" y="58086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8</a:t>
            </a:r>
            <a:endParaRPr lang="pt-BR"/>
          </a:p>
        </p:txBody>
      </p:sp>
      <p:sp>
        <p:nvSpPr>
          <p:cNvPr id="93289" name="Rectangle 310"/>
          <p:cNvSpPr>
            <a:spLocks noChangeArrowheads="1"/>
          </p:cNvSpPr>
          <p:nvPr/>
        </p:nvSpPr>
        <p:spPr bwMode="auto">
          <a:xfrm>
            <a:off x="534988" y="5973763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C</a:t>
            </a:r>
            <a:endParaRPr lang="pt-BR"/>
          </a:p>
        </p:txBody>
      </p:sp>
      <p:sp>
        <p:nvSpPr>
          <p:cNvPr id="93290" name="Rectangle 311"/>
          <p:cNvSpPr>
            <a:spLocks noChangeArrowheads="1"/>
          </p:cNvSpPr>
          <p:nvPr/>
        </p:nvSpPr>
        <p:spPr bwMode="auto">
          <a:xfrm>
            <a:off x="6334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h</a:t>
            </a:r>
            <a:endParaRPr lang="pt-BR"/>
          </a:p>
        </p:txBody>
      </p:sp>
      <p:sp>
        <p:nvSpPr>
          <p:cNvPr id="93291" name="Rectangle 312"/>
          <p:cNvSpPr>
            <a:spLocks noChangeArrowheads="1"/>
          </p:cNvSpPr>
          <p:nvPr/>
        </p:nvSpPr>
        <p:spPr bwMode="auto">
          <a:xfrm>
            <a:off x="7096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a</a:t>
            </a:r>
            <a:endParaRPr lang="pt-BR"/>
          </a:p>
        </p:txBody>
      </p:sp>
      <p:sp>
        <p:nvSpPr>
          <p:cNvPr id="93292" name="Rectangle 313"/>
          <p:cNvSpPr>
            <a:spLocks noChangeArrowheads="1"/>
          </p:cNvSpPr>
          <p:nvPr/>
        </p:nvSpPr>
        <p:spPr bwMode="auto">
          <a:xfrm>
            <a:off x="785813" y="5973763"/>
            <a:ext cx="115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m</a:t>
            </a:r>
            <a:endParaRPr lang="pt-BR"/>
          </a:p>
        </p:txBody>
      </p:sp>
      <p:sp>
        <p:nvSpPr>
          <p:cNvPr id="93293" name="Rectangle 314"/>
          <p:cNvSpPr>
            <a:spLocks noChangeArrowheads="1"/>
          </p:cNvSpPr>
          <p:nvPr/>
        </p:nvSpPr>
        <p:spPr bwMode="auto">
          <a:xfrm>
            <a:off x="898525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b</a:t>
            </a:r>
            <a:endParaRPr lang="pt-BR"/>
          </a:p>
        </p:txBody>
      </p:sp>
      <p:sp>
        <p:nvSpPr>
          <p:cNvPr id="93294" name="Rectangle 315"/>
          <p:cNvSpPr>
            <a:spLocks noChangeArrowheads="1"/>
          </p:cNvSpPr>
          <p:nvPr/>
        </p:nvSpPr>
        <p:spPr bwMode="auto">
          <a:xfrm>
            <a:off x="974725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e</a:t>
            </a:r>
            <a:endParaRPr lang="pt-BR"/>
          </a:p>
        </p:txBody>
      </p:sp>
      <p:sp>
        <p:nvSpPr>
          <p:cNvPr id="93295" name="Rectangle 316"/>
          <p:cNvSpPr>
            <a:spLocks noChangeArrowheads="1"/>
          </p:cNvSpPr>
          <p:nvPr/>
        </p:nvSpPr>
        <p:spPr bwMode="auto">
          <a:xfrm>
            <a:off x="1050925" y="597376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r</a:t>
            </a:r>
            <a:endParaRPr lang="pt-BR"/>
          </a:p>
        </p:txBody>
      </p:sp>
      <p:sp>
        <p:nvSpPr>
          <p:cNvPr id="93296" name="Rectangle 317"/>
          <p:cNvSpPr>
            <a:spLocks noChangeArrowheads="1"/>
          </p:cNvSpPr>
          <p:nvPr/>
        </p:nvSpPr>
        <p:spPr bwMode="auto">
          <a:xfrm>
            <a:off x="1096963" y="5973763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s</a:t>
            </a:r>
            <a:endParaRPr lang="pt-BR"/>
          </a:p>
        </p:txBody>
      </p:sp>
      <p:sp>
        <p:nvSpPr>
          <p:cNvPr id="93297" name="Rectangle 318"/>
          <p:cNvSpPr>
            <a:spLocks noChangeArrowheads="1"/>
          </p:cNvSpPr>
          <p:nvPr/>
        </p:nvSpPr>
        <p:spPr bwMode="auto">
          <a:xfrm>
            <a:off x="1165225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298" name="Rectangle 319"/>
          <p:cNvSpPr>
            <a:spLocks noChangeArrowheads="1"/>
          </p:cNvSpPr>
          <p:nvPr/>
        </p:nvSpPr>
        <p:spPr bwMode="auto">
          <a:xfrm>
            <a:off x="1201738" y="5973763"/>
            <a:ext cx="93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S</a:t>
            </a:r>
            <a:endParaRPr lang="pt-BR"/>
          </a:p>
        </p:txBody>
      </p:sp>
      <p:sp>
        <p:nvSpPr>
          <p:cNvPr id="93299" name="Rectangle 320"/>
          <p:cNvSpPr>
            <a:spLocks noChangeArrowheads="1"/>
          </p:cNvSpPr>
          <p:nvPr/>
        </p:nvSpPr>
        <p:spPr bwMode="auto">
          <a:xfrm>
            <a:off x="1292225" y="5973763"/>
            <a:ext cx="936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A</a:t>
            </a:r>
            <a:endParaRPr lang="pt-BR"/>
          </a:p>
        </p:txBody>
      </p:sp>
      <p:sp>
        <p:nvSpPr>
          <p:cNvPr id="93300" name="Rectangle 321"/>
          <p:cNvSpPr>
            <a:spLocks noChangeArrowheads="1"/>
          </p:cNvSpPr>
          <p:nvPr/>
        </p:nvSpPr>
        <p:spPr bwMode="auto">
          <a:xfrm>
            <a:off x="1384300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,</a:t>
            </a:r>
            <a:endParaRPr lang="pt-BR"/>
          </a:p>
        </p:txBody>
      </p:sp>
      <p:sp>
        <p:nvSpPr>
          <p:cNvPr id="93301" name="Rectangle 322"/>
          <p:cNvSpPr>
            <a:spLocks noChangeArrowheads="1"/>
          </p:cNvSpPr>
          <p:nvPr/>
        </p:nvSpPr>
        <p:spPr bwMode="auto">
          <a:xfrm>
            <a:off x="1420813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302" name="Rectangle 323"/>
          <p:cNvSpPr>
            <a:spLocks noChangeArrowheads="1"/>
          </p:cNvSpPr>
          <p:nvPr/>
        </p:nvSpPr>
        <p:spPr bwMode="auto">
          <a:xfrm>
            <a:off x="1460500" y="5973763"/>
            <a:ext cx="32876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 dirty="0">
                <a:solidFill>
                  <a:srgbClr val="000000"/>
                </a:solidFill>
                <a:latin typeface="Arial Italic" charset="0"/>
              </a:rPr>
              <a:t>et </a:t>
            </a:r>
            <a:r>
              <a:rPr lang="pt-BR" sz="1100" i="1" dirty="0" smtClean="0">
                <a:solidFill>
                  <a:srgbClr val="000000"/>
                </a:solidFill>
                <a:latin typeface="Arial Italic" charset="0"/>
              </a:rPr>
              <a:t> al</a:t>
            </a:r>
            <a:endParaRPr lang="pt-BR" dirty="0"/>
          </a:p>
        </p:txBody>
      </p:sp>
      <p:sp>
        <p:nvSpPr>
          <p:cNvPr id="93304" name="Rectangle 325"/>
          <p:cNvSpPr>
            <a:spLocks noChangeArrowheads="1"/>
          </p:cNvSpPr>
          <p:nvPr/>
        </p:nvSpPr>
        <p:spPr bwMode="auto">
          <a:xfrm>
            <a:off x="1795463" y="5973763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305" name="Rectangle 326"/>
          <p:cNvSpPr>
            <a:spLocks noChangeArrowheads="1"/>
          </p:cNvSpPr>
          <p:nvPr/>
        </p:nvSpPr>
        <p:spPr bwMode="auto">
          <a:xfrm>
            <a:off x="2235200" y="5973763"/>
            <a:ext cx="488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atology </a:t>
            </a:r>
            <a:endParaRPr lang="pt-BR"/>
          </a:p>
        </p:txBody>
      </p:sp>
      <p:sp>
        <p:nvSpPr>
          <p:cNvPr id="93306" name="Rectangle 327"/>
          <p:cNvSpPr>
            <a:spLocks noChangeArrowheads="1"/>
          </p:cNvSpPr>
          <p:nvPr/>
        </p:nvSpPr>
        <p:spPr bwMode="auto">
          <a:xfrm>
            <a:off x="2711450" y="597376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307" name="Rectangle 328"/>
          <p:cNvSpPr>
            <a:spLocks noChangeArrowheads="1"/>
          </p:cNvSpPr>
          <p:nvPr/>
        </p:nvSpPr>
        <p:spPr bwMode="auto">
          <a:xfrm>
            <a:off x="2755900" y="5973763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308" name="Rectangle 329"/>
          <p:cNvSpPr>
            <a:spLocks noChangeArrowheads="1"/>
          </p:cNvSpPr>
          <p:nvPr/>
        </p:nvSpPr>
        <p:spPr bwMode="auto">
          <a:xfrm>
            <a:off x="2863850" y="5973763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x</a:t>
            </a:r>
            <a:endParaRPr lang="pt-BR"/>
          </a:p>
        </p:txBody>
      </p:sp>
      <p:sp>
        <p:nvSpPr>
          <p:cNvPr id="93309" name="Rectangle 330"/>
          <p:cNvSpPr>
            <a:spLocks noChangeArrowheads="1"/>
          </p:cNvSpPr>
          <p:nvPr/>
        </p:nvSpPr>
        <p:spPr bwMode="auto">
          <a:xfrm>
            <a:off x="2932113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f</a:t>
            </a:r>
            <a:endParaRPr lang="pt-BR"/>
          </a:p>
        </p:txBody>
      </p:sp>
      <p:sp>
        <p:nvSpPr>
          <p:cNvPr id="93310" name="Rectangle 331"/>
          <p:cNvSpPr>
            <a:spLocks noChangeArrowheads="1"/>
          </p:cNvSpPr>
          <p:nvPr/>
        </p:nvSpPr>
        <p:spPr bwMode="auto">
          <a:xfrm>
            <a:off x="2968625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311" name="Rectangle 332"/>
          <p:cNvSpPr>
            <a:spLocks noChangeArrowheads="1"/>
          </p:cNvSpPr>
          <p:nvPr/>
        </p:nvSpPr>
        <p:spPr bwMode="auto">
          <a:xfrm>
            <a:off x="3044825" y="597376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r</a:t>
            </a:r>
            <a:endParaRPr lang="pt-BR"/>
          </a:p>
        </p:txBody>
      </p:sp>
      <p:sp>
        <p:nvSpPr>
          <p:cNvPr id="93312" name="Rectangle 333"/>
          <p:cNvSpPr>
            <a:spLocks noChangeArrowheads="1"/>
          </p:cNvSpPr>
          <p:nvPr/>
        </p:nvSpPr>
        <p:spPr bwMode="auto">
          <a:xfrm>
            <a:off x="309086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d</a:t>
            </a:r>
            <a:endParaRPr lang="pt-BR"/>
          </a:p>
        </p:txBody>
      </p:sp>
      <p:sp>
        <p:nvSpPr>
          <p:cNvPr id="93313" name="Rectangle 334"/>
          <p:cNvSpPr>
            <a:spLocks noChangeArrowheads="1"/>
          </p:cNvSpPr>
          <p:nvPr/>
        </p:nvSpPr>
        <p:spPr bwMode="auto">
          <a:xfrm>
            <a:off x="3167063" y="597376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314" name="Rectangle 335"/>
          <p:cNvSpPr>
            <a:spLocks noChangeArrowheads="1"/>
          </p:cNvSpPr>
          <p:nvPr/>
        </p:nvSpPr>
        <p:spPr bwMode="auto">
          <a:xfrm>
            <a:off x="3211513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.</a:t>
            </a:r>
            <a:endParaRPr lang="pt-BR"/>
          </a:p>
        </p:txBody>
      </p:sp>
      <p:sp>
        <p:nvSpPr>
          <p:cNvPr id="93315" name="Rectangle 336"/>
          <p:cNvSpPr>
            <a:spLocks noChangeArrowheads="1"/>
          </p:cNvSpPr>
          <p:nvPr/>
        </p:nvSpPr>
        <p:spPr bwMode="auto">
          <a:xfrm>
            <a:off x="3249613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316" name="Rectangle 337"/>
          <p:cNvSpPr>
            <a:spLocks noChangeArrowheads="1"/>
          </p:cNvSpPr>
          <p:nvPr/>
        </p:nvSpPr>
        <p:spPr bwMode="auto">
          <a:xfrm>
            <a:off x="3289300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317" name="Rectangle 338"/>
          <p:cNvSpPr>
            <a:spLocks noChangeArrowheads="1"/>
          </p:cNvSpPr>
          <p:nvPr/>
        </p:nvSpPr>
        <p:spPr bwMode="auto">
          <a:xfrm>
            <a:off x="3365500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318" name="Rectangle 339"/>
          <p:cNvSpPr>
            <a:spLocks noChangeArrowheads="1"/>
          </p:cNvSpPr>
          <p:nvPr/>
        </p:nvSpPr>
        <p:spPr bwMode="auto">
          <a:xfrm>
            <a:off x="3441700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319" name="Rectangle 340"/>
          <p:cNvSpPr>
            <a:spLocks noChangeArrowheads="1"/>
          </p:cNvSpPr>
          <p:nvPr/>
        </p:nvSpPr>
        <p:spPr bwMode="auto">
          <a:xfrm>
            <a:off x="35163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9</a:t>
            </a:r>
            <a:endParaRPr lang="pt-BR"/>
          </a:p>
        </p:txBody>
      </p:sp>
      <p:sp>
        <p:nvSpPr>
          <p:cNvPr id="93320" name="Rectangle 341"/>
          <p:cNvSpPr>
            <a:spLocks noChangeArrowheads="1"/>
          </p:cNvSpPr>
          <p:nvPr/>
        </p:nvSpPr>
        <p:spPr bwMode="auto">
          <a:xfrm>
            <a:off x="3592513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;</a:t>
            </a:r>
            <a:endParaRPr lang="pt-BR"/>
          </a:p>
        </p:txBody>
      </p:sp>
      <p:sp>
        <p:nvSpPr>
          <p:cNvPr id="93321" name="Rectangle 342"/>
          <p:cNvSpPr>
            <a:spLocks noChangeArrowheads="1"/>
          </p:cNvSpPr>
          <p:nvPr/>
        </p:nvSpPr>
        <p:spPr bwMode="auto">
          <a:xfrm>
            <a:off x="36306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4</a:t>
            </a:r>
            <a:endParaRPr lang="pt-BR"/>
          </a:p>
        </p:txBody>
      </p:sp>
      <p:sp>
        <p:nvSpPr>
          <p:cNvPr id="93322" name="Rectangle 343"/>
          <p:cNvSpPr>
            <a:spLocks noChangeArrowheads="1"/>
          </p:cNvSpPr>
          <p:nvPr/>
        </p:nvSpPr>
        <p:spPr bwMode="auto">
          <a:xfrm>
            <a:off x="37068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8</a:t>
            </a:r>
            <a:endParaRPr lang="pt-BR"/>
          </a:p>
        </p:txBody>
      </p:sp>
      <p:sp>
        <p:nvSpPr>
          <p:cNvPr id="93323" name="Rectangle 344"/>
          <p:cNvSpPr>
            <a:spLocks noChangeArrowheads="1"/>
          </p:cNvSpPr>
          <p:nvPr/>
        </p:nvSpPr>
        <p:spPr bwMode="auto">
          <a:xfrm>
            <a:off x="3783013" y="597376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324" name="Rectangle 345"/>
          <p:cNvSpPr>
            <a:spLocks noChangeArrowheads="1"/>
          </p:cNvSpPr>
          <p:nvPr/>
        </p:nvSpPr>
        <p:spPr bwMode="auto">
          <a:xfrm>
            <a:off x="382746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325" name="Rectangle 346"/>
          <p:cNvSpPr>
            <a:spLocks noChangeArrowheads="1"/>
          </p:cNvSpPr>
          <p:nvPr/>
        </p:nvSpPr>
        <p:spPr bwMode="auto">
          <a:xfrm>
            <a:off x="3903663" y="597376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326" name="Rectangle 347"/>
          <p:cNvSpPr>
            <a:spLocks noChangeArrowheads="1"/>
          </p:cNvSpPr>
          <p:nvPr/>
        </p:nvSpPr>
        <p:spPr bwMode="auto">
          <a:xfrm>
            <a:off x="3949700" y="597376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:</a:t>
            </a:r>
            <a:endParaRPr lang="pt-BR"/>
          </a:p>
        </p:txBody>
      </p:sp>
      <p:sp>
        <p:nvSpPr>
          <p:cNvPr id="93327" name="Rectangle 348"/>
          <p:cNvSpPr>
            <a:spLocks noChangeArrowheads="1"/>
          </p:cNvSpPr>
          <p:nvPr/>
        </p:nvSpPr>
        <p:spPr bwMode="auto">
          <a:xfrm>
            <a:off x="3987800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6</a:t>
            </a:r>
            <a:endParaRPr lang="pt-BR"/>
          </a:p>
        </p:txBody>
      </p:sp>
      <p:sp>
        <p:nvSpPr>
          <p:cNvPr id="93328" name="Rectangle 349"/>
          <p:cNvSpPr>
            <a:spLocks noChangeArrowheads="1"/>
          </p:cNvSpPr>
          <p:nvPr/>
        </p:nvSpPr>
        <p:spPr bwMode="auto">
          <a:xfrm>
            <a:off x="40624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7</a:t>
            </a:r>
            <a:endParaRPr lang="pt-BR"/>
          </a:p>
        </p:txBody>
      </p:sp>
      <p:sp>
        <p:nvSpPr>
          <p:cNvPr id="93329" name="Rectangle 350"/>
          <p:cNvSpPr>
            <a:spLocks noChangeArrowheads="1"/>
          </p:cNvSpPr>
          <p:nvPr/>
        </p:nvSpPr>
        <p:spPr bwMode="auto">
          <a:xfrm>
            <a:off x="4138613" y="59737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3</a:t>
            </a:r>
            <a:endParaRPr lang="pt-BR"/>
          </a:p>
        </p:txBody>
      </p:sp>
      <p:sp>
        <p:nvSpPr>
          <p:cNvPr id="93330" name="Rectangle 351"/>
          <p:cNvSpPr>
            <a:spLocks noChangeArrowheads="1"/>
          </p:cNvSpPr>
          <p:nvPr/>
        </p:nvSpPr>
        <p:spPr bwMode="auto">
          <a:xfrm>
            <a:off x="4214813" y="597376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-</a:t>
            </a:r>
            <a:endParaRPr lang="pt-BR"/>
          </a:p>
        </p:txBody>
      </p:sp>
      <p:sp>
        <p:nvSpPr>
          <p:cNvPr id="93331" name="Rectangle 352"/>
          <p:cNvSpPr>
            <a:spLocks noChangeArrowheads="1"/>
          </p:cNvSpPr>
          <p:nvPr/>
        </p:nvSpPr>
        <p:spPr bwMode="auto">
          <a:xfrm>
            <a:off x="4260850" y="597376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5</a:t>
            </a:r>
            <a:endParaRPr lang="pt-BR"/>
          </a:p>
        </p:txBody>
      </p:sp>
      <p:sp>
        <p:nvSpPr>
          <p:cNvPr id="93332" name="Rectangle 353"/>
          <p:cNvSpPr>
            <a:spLocks noChangeArrowheads="1"/>
          </p:cNvSpPr>
          <p:nvPr/>
        </p:nvSpPr>
        <p:spPr bwMode="auto">
          <a:xfrm>
            <a:off x="534988" y="6137275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L</a:t>
            </a:r>
            <a:endParaRPr lang="pt-BR"/>
          </a:p>
        </p:txBody>
      </p:sp>
      <p:sp>
        <p:nvSpPr>
          <p:cNvPr id="93333" name="Rectangle 354"/>
          <p:cNvSpPr>
            <a:spLocks noChangeArrowheads="1"/>
          </p:cNvSpPr>
          <p:nvPr/>
        </p:nvSpPr>
        <p:spPr bwMode="auto">
          <a:xfrm>
            <a:off x="611188" y="6137275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334" name="Rectangle 355"/>
          <p:cNvSpPr>
            <a:spLocks noChangeArrowheads="1"/>
          </p:cNvSpPr>
          <p:nvPr/>
        </p:nvSpPr>
        <p:spPr bwMode="auto">
          <a:xfrm>
            <a:off x="687388" y="6137275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p</a:t>
            </a:r>
            <a:endParaRPr lang="pt-BR"/>
          </a:p>
        </p:txBody>
      </p:sp>
      <p:sp>
        <p:nvSpPr>
          <p:cNvPr id="93335" name="Rectangle 356"/>
          <p:cNvSpPr>
            <a:spLocks noChangeArrowheads="1"/>
          </p:cNvSpPr>
          <p:nvPr/>
        </p:nvSpPr>
        <p:spPr bwMode="auto">
          <a:xfrm>
            <a:off x="7620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e</a:t>
            </a:r>
            <a:endParaRPr lang="pt-BR"/>
          </a:p>
        </p:txBody>
      </p:sp>
      <p:sp>
        <p:nvSpPr>
          <p:cNvPr id="93336" name="Rectangle 357"/>
          <p:cNvSpPr>
            <a:spLocks noChangeArrowheads="1"/>
          </p:cNvSpPr>
          <p:nvPr/>
        </p:nvSpPr>
        <p:spPr bwMode="auto">
          <a:xfrm>
            <a:off x="838200" y="6137275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z</a:t>
            </a:r>
            <a:endParaRPr lang="pt-BR"/>
          </a:p>
        </p:txBody>
      </p:sp>
      <p:sp>
        <p:nvSpPr>
          <p:cNvPr id="93337" name="Rectangle 358"/>
          <p:cNvSpPr>
            <a:spLocks noChangeArrowheads="1"/>
          </p:cNvSpPr>
          <p:nvPr/>
        </p:nvSpPr>
        <p:spPr bwMode="auto">
          <a:xfrm>
            <a:off x="906463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338" name="Rectangle 359"/>
          <p:cNvSpPr>
            <a:spLocks noChangeArrowheads="1"/>
          </p:cNvSpPr>
          <p:nvPr/>
        </p:nvSpPr>
        <p:spPr bwMode="auto">
          <a:xfrm>
            <a:off x="942975" y="6137275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R</a:t>
            </a:r>
            <a:endParaRPr lang="pt-BR"/>
          </a:p>
        </p:txBody>
      </p:sp>
      <p:sp>
        <p:nvSpPr>
          <p:cNvPr id="93339" name="Rectangle 360"/>
          <p:cNvSpPr>
            <a:spLocks noChangeArrowheads="1"/>
          </p:cNvSpPr>
          <p:nvPr/>
        </p:nvSpPr>
        <p:spPr bwMode="auto">
          <a:xfrm>
            <a:off x="1042988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,</a:t>
            </a:r>
            <a:endParaRPr lang="pt-BR"/>
          </a:p>
        </p:txBody>
      </p:sp>
      <p:sp>
        <p:nvSpPr>
          <p:cNvPr id="93340" name="Rectangle 361"/>
          <p:cNvSpPr>
            <a:spLocks noChangeArrowheads="1"/>
          </p:cNvSpPr>
          <p:nvPr/>
        </p:nvSpPr>
        <p:spPr bwMode="auto">
          <a:xfrm>
            <a:off x="1081088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341" name="Rectangle 362"/>
          <p:cNvSpPr>
            <a:spLocks noChangeArrowheads="1"/>
          </p:cNvSpPr>
          <p:nvPr/>
        </p:nvSpPr>
        <p:spPr bwMode="auto">
          <a:xfrm>
            <a:off x="1119188" y="6137275"/>
            <a:ext cx="153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342" name="Rectangle 363"/>
          <p:cNvSpPr>
            <a:spLocks noChangeArrowheads="1"/>
          </p:cNvSpPr>
          <p:nvPr/>
        </p:nvSpPr>
        <p:spPr bwMode="auto">
          <a:xfrm>
            <a:off x="1271588" y="6137275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343" name="Rectangle 364"/>
          <p:cNvSpPr>
            <a:spLocks noChangeArrowheads="1"/>
          </p:cNvSpPr>
          <p:nvPr/>
        </p:nvSpPr>
        <p:spPr bwMode="auto">
          <a:xfrm>
            <a:off x="1454150" y="6137275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344" name="Rectangle 365"/>
          <p:cNvSpPr>
            <a:spLocks noChangeArrowheads="1"/>
          </p:cNvSpPr>
          <p:nvPr/>
        </p:nvSpPr>
        <p:spPr bwMode="auto">
          <a:xfrm>
            <a:off x="1893888" y="6137275"/>
            <a:ext cx="488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000000"/>
                </a:solidFill>
                <a:latin typeface="Arial Italic" charset="0"/>
              </a:rPr>
              <a:t>atology </a:t>
            </a:r>
            <a:endParaRPr lang="pt-BR"/>
          </a:p>
        </p:txBody>
      </p:sp>
      <p:sp>
        <p:nvSpPr>
          <p:cNvPr id="93345" name="Rectangle 366"/>
          <p:cNvSpPr>
            <a:spLocks noChangeArrowheads="1"/>
          </p:cNvSpPr>
          <p:nvPr/>
        </p:nvSpPr>
        <p:spPr bwMode="auto">
          <a:xfrm>
            <a:off x="2368550" y="6137275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346" name="Rectangle 367"/>
          <p:cNvSpPr>
            <a:spLocks noChangeArrowheads="1"/>
          </p:cNvSpPr>
          <p:nvPr/>
        </p:nvSpPr>
        <p:spPr bwMode="auto">
          <a:xfrm>
            <a:off x="2414588" y="6137275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347" name="Rectangle 368"/>
          <p:cNvSpPr>
            <a:spLocks noChangeArrowheads="1"/>
          </p:cNvSpPr>
          <p:nvPr/>
        </p:nvSpPr>
        <p:spPr bwMode="auto">
          <a:xfrm>
            <a:off x="2520950" y="6137275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x</a:t>
            </a:r>
            <a:endParaRPr lang="pt-BR"/>
          </a:p>
        </p:txBody>
      </p:sp>
      <p:sp>
        <p:nvSpPr>
          <p:cNvPr id="93348" name="Rectangle 369"/>
          <p:cNvSpPr>
            <a:spLocks noChangeArrowheads="1"/>
          </p:cNvSpPr>
          <p:nvPr/>
        </p:nvSpPr>
        <p:spPr bwMode="auto">
          <a:xfrm>
            <a:off x="2589213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f</a:t>
            </a:r>
            <a:endParaRPr lang="pt-BR"/>
          </a:p>
        </p:txBody>
      </p:sp>
      <p:sp>
        <p:nvSpPr>
          <p:cNvPr id="93349" name="Rectangle 370"/>
          <p:cNvSpPr>
            <a:spLocks noChangeArrowheads="1"/>
          </p:cNvSpPr>
          <p:nvPr/>
        </p:nvSpPr>
        <p:spPr bwMode="auto">
          <a:xfrm>
            <a:off x="2627313" y="6137275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o</a:t>
            </a:r>
            <a:endParaRPr lang="pt-BR"/>
          </a:p>
        </p:txBody>
      </p:sp>
      <p:sp>
        <p:nvSpPr>
          <p:cNvPr id="93350" name="Rectangle 371"/>
          <p:cNvSpPr>
            <a:spLocks noChangeArrowheads="1"/>
          </p:cNvSpPr>
          <p:nvPr/>
        </p:nvSpPr>
        <p:spPr bwMode="auto">
          <a:xfrm>
            <a:off x="2703513" y="6137275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r</a:t>
            </a:r>
            <a:endParaRPr lang="pt-BR"/>
          </a:p>
        </p:txBody>
      </p:sp>
      <p:sp>
        <p:nvSpPr>
          <p:cNvPr id="93351" name="Rectangle 372"/>
          <p:cNvSpPr>
            <a:spLocks noChangeArrowheads="1"/>
          </p:cNvSpPr>
          <p:nvPr/>
        </p:nvSpPr>
        <p:spPr bwMode="auto">
          <a:xfrm>
            <a:off x="2747963" y="6137275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d</a:t>
            </a:r>
            <a:endParaRPr lang="pt-BR"/>
          </a:p>
        </p:txBody>
      </p:sp>
      <p:sp>
        <p:nvSpPr>
          <p:cNvPr id="93352" name="Rectangle 373"/>
          <p:cNvSpPr>
            <a:spLocks noChangeArrowheads="1"/>
          </p:cNvSpPr>
          <p:nvPr/>
        </p:nvSpPr>
        <p:spPr bwMode="auto">
          <a:xfrm>
            <a:off x="2824163" y="6137275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353" name="Rectangle 374"/>
          <p:cNvSpPr>
            <a:spLocks noChangeArrowheads="1"/>
          </p:cNvSpPr>
          <p:nvPr/>
        </p:nvSpPr>
        <p:spPr bwMode="auto">
          <a:xfrm>
            <a:off x="2870200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.</a:t>
            </a:r>
            <a:endParaRPr lang="pt-BR"/>
          </a:p>
        </p:txBody>
      </p:sp>
      <p:sp>
        <p:nvSpPr>
          <p:cNvPr id="93354" name="Rectangle 375"/>
          <p:cNvSpPr>
            <a:spLocks noChangeArrowheads="1"/>
          </p:cNvSpPr>
          <p:nvPr/>
        </p:nvSpPr>
        <p:spPr bwMode="auto">
          <a:xfrm>
            <a:off x="2908300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 </a:t>
            </a:r>
            <a:endParaRPr lang="pt-BR"/>
          </a:p>
        </p:txBody>
      </p:sp>
      <p:sp>
        <p:nvSpPr>
          <p:cNvPr id="93355" name="Rectangle 376"/>
          <p:cNvSpPr>
            <a:spLocks noChangeArrowheads="1"/>
          </p:cNvSpPr>
          <p:nvPr/>
        </p:nvSpPr>
        <p:spPr bwMode="auto">
          <a:xfrm>
            <a:off x="29464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356" name="Rectangle 377"/>
          <p:cNvSpPr>
            <a:spLocks noChangeArrowheads="1"/>
          </p:cNvSpPr>
          <p:nvPr/>
        </p:nvSpPr>
        <p:spPr bwMode="auto">
          <a:xfrm>
            <a:off x="30226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0</a:t>
            </a:r>
            <a:endParaRPr lang="pt-BR"/>
          </a:p>
        </p:txBody>
      </p:sp>
      <p:sp>
        <p:nvSpPr>
          <p:cNvPr id="93357" name="Rectangle 378"/>
          <p:cNvSpPr>
            <a:spLocks noChangeArrowheads="1"/>
          </p:cNvSpPr>
          <p:nvPr/>
        </p:nvSpPr>
        <p:spPr bwMode="auto">
          <a:xfrm>
            <a:off x="30988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358" name="Rectangle 379"/>
          <p:cNvSpPr>
            <a:spLocks noChangeArrowheads="1"/>
          </p:cNvSpPr>
          <p:nvPr/>
        </p:nvSpPr>
        <p:spPr bwMode="auto">
          <a:xfrm>
            <a:off x="31750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2</a:t>
            </a:r>
            <a:endParaRPr lang="pt-BR"/>
          </a:p>
        </p:txBody>
      </p:sp>
      <p:sp>
        <p:nvSpPr>
          <p:cNvPr id="93359" name="Rectangle 380"/>
          <p:cNvSpPr>
            <a:spLocks noChangeArrowheads="1"/>
          </p:cNvSpPr>
          <p:nvPr/>
        </p:nvSpPr>
        <p:spPr bwMode="auto">
          <a:xfrm>
            <a:off x="3249613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;</a:t>
            </a:r>
            <a:endParaRPr lang="pt-BR"/>
          </a:p>
        </p:txBody>
      </p:sp>
      <p:sp>
        <p:nvSpPr>
          <p:cNvPr id="93360" name="Rectangle 381"/>
          <p:cNvSpPr>
            <a:spLocks noChangeArrowheads="1"/>
          </p:cNvSpPr>
          <p:nvPr/>
        </p:nvSpPr>
        <p:spPr bwMode="auto">
          <a:xfrm>
            <a:off x="32893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5</a:t>
            </a:r>
            <a:endParaRPr lang="pt-BR"/>
          </a:p>
        </p:txBody>
      </p:sp>
      <p:sp>
        <p:nvSpPr>
          <p:cNvPr id="93361" name="Rectangle 382"/>
          <p:cNvSpPr>
            <a:spLocks noChangeArrowheads="1"/>
          </p:cNvSpPr>
          <p:nvPr/>
        </p:nvSpPr>
        <p:spPr bwMode="auto">
          <a:xfrm>
            <a:off x="33655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362" name="Rectangle 383"/>
          <p:cNvSpPr>
            <a:spLocks noChangeArrowheads="1"/>
          </p:cNvSpPr>
          <p:nvPr/>
        </p:nvSpPr>
        <p:spPr bwMode="auto">
          <a:xfrm>
            <a:off x="3441700" y="6137275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(</a:t>
            </a:r>
            <a:endParaRPr lang="pt-BR"/>
          </a:p>
        </p:txBody>
      </p:sp>
      <p:sp>
        <p:nvSpPr>
          <p:cNvPr id="93363" name="Rectangle 384"/>
          <p:cNvSpPr>
            <a:spLocks noChangeArrowheads="1"/>
          </p:cNvSpPr>
          <p:nvPr/>
        </p:nvSpPr>
        <p:spPr bwMode="auto">
          <a:xfrm>
            <a:off x="348615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3</a:t>
            </a:r>
            <a:endParaRPr lang="pt-BR"/>
          </a:p>
        </p:txBody>
      </p:sp>
      <p:sp>
        <p:nvSpPr>
          <p:cNvPr id="93364" name="Rectangle 385"/>
          <p:cNvSpPr>
            <a:spLocks noChangeArrowheads="1"/>
          </p:cNvSpPr>
          <p:nvPr/>
        </p:nvSpPr>
        <p:spPr bwMode="auto">
          <a:xfrm>
            <a:off x="3562350" y="6137275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)</a:t>
            </a:r>
            <a:endParaRPr lang="pt-BR"/>
          </a:p>
        </p:txBody>
      </p:sp>
      <p:sp>
        <p:nvSpPr>
          <p:cNvPr id="93365" name="Rectangle 386"/>
          <p:cNvSpPr>
            <a:spLocks noChangeArrowheads="1"/>
          </p:cNvSpPr>
          <p:nvPr/>
        </p:nvSpPr>
        <p:spPr bwMode="auto">
          <a:xfrm>
            <a:off x="3608388" y="613727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:</a:t>
            </a:r>
            <a:endParaRPr lang="pt-BR"/>
          </a:p>
        </p:txBody>
      </p:sp>
      <p:sp>
        <p:nvSpPr>
          <p:cNvPr id="93366" name="Rectangle 387"/>
          <p:cNvSpPr>
            <a:spLocks noChangeArrowheads="1"/>
          </p:cNvSpPr>
          <p:nvPr/>
        </p:nvSpPr>
        <p:spPr bwMode="auto">
          <a:xfrm>
            <a:off x="36449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4</a:t>
            </a:r>
            <a:endParaRPr lang="pt-BR"/>
          </a:p>
        </p:txBody>
      </p:sp>
      <p:sp>
        <p:nvSpPr>
          <p:cNvPr id="93367" name="Rectangle 388"/>
          <p:cNvSpPr>
            <a:spLocks noChangeArrowheads="1"/>
          </p:cNvSpPr>
          <p:nvPr/>
        </p:nvSpPr>
        <p:spPr bwMode="auto">
          <a:xfrm>
            <a:off x="37211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9</a:t>
            </a:r>
            <a:endParaRPr lang="pt-BR"/>
          </a:p>
        </p:txBody>
      </p:sp>
      <p:sp>
        <p:nvSpPr>
          <p:cNvPr id="93368" name="Rectangle 389"/>
          <p:cNvSpPr>
            <a:spLocks noChangeArrowheads="1"/>
          </p:cNvSpPr>
          <p:nvPr/>
        </p:nvSpPr>
        <p:spPr bwMode="auto">
          <a:xfrm>
            <a:off x="379730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1</a:t>
            </a:r>
            <a:endParaRPr lang="pt-BR"/>
          </a:p>
        </p:txBody>
      </p:sp>
      <p:sp>
        <p:nvSpPr>
          <p:cNvPr id="93369" name="Rectangle 390"/>
          <p:cNvSpPr>
            <a:spLocks noChangeArrowheads="1"/>
          </p:cNvSpPr>
          <p:nvPr/>
        </p:nvSpPr>
        <p:spPr bwMode="auto">
          <a:xfrm>
            <a:off x="3873500" y="6137275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-</a:t>
            </a:r>
            <a:endParaRPr lang="pt-BR"/>
          </a:p>
        </p:txBody>
      </p:sp>
      <p:sp>
        <p:nvSpPr>
          <p:cNvPr id="93370" name="Rectangle 391"/>
          <p:cNvSpPr>
            <a:spLocks noChangeArrowheads="1"/>
          </p:cNvSpPr>
          <p:nvPr/>
        </p:nvSpPr>
        <p:spPr bwMode="auto">
          <a:xfrm>
            <a:off x="3917950" y="613727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000000"/>
                </a:solidFill>
              </a:rPr>
              <a:t>8</a:t>
            </a:r>
            <a:endParaRPr lang="pt-BR"/>
          </a:p>
        </p:txBody>
      </p:sp>
      <p:sp>
        <p:nvSpPr>
          <p:cNvPr id="93371" name="Rectangle 392"/>
          <p:cNvSpPr>
            <a:spLocks noChangeArrowheads="1"/>
          </p:cNvSpPr>
          <p:nvPr/>
        </p:nvSpPr>
        <p:spPr bwMode="auto">
          <a:xfrm>
            <a:off x="534988" y="6300788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J</a:t>
            </a:r>
            <a:endParaRPr lang="pt-BR"/>
          </a:p>
        </p:txBody>
      </p:sp>
      <p:sp>
        <p:nvSpPr>
          <p:cNvPr id="93372" name="Rectangle 393"/>
          <p:cNvSpPr>
            <a:spLocks noChangeArrowheads="1"/>
          </p:cNvSpPr>
          <p:nvPr/>
        </p:nvSpPr>
        <p:spPr bwMode="auto">
          <a:xfrm>
            <a:off x="603250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a</a:t>
            </a:r>
            <a:endParaRPr lang="pt-BR"/>
          </a:p>
        </p:txBody>
      </p:sp>
      <p:sp>
        <p:nvSpPr>
          <p:cNvPr id="93373" name="Rectangle 394"/>
          <p:cNvSpPr>
            <a:spLocks noChangeArrowheads="1"/>
          </p:cNvSpPr>
          <p:nvPr/>
        </p:nvSpPr>
        <p:spPr bwMode="auto">
          <a:xfrm>
            <a:off x="679450" y="6300788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c</a:t>
            </a:r>
            <a:endParaRPr lang="pt-BR"/>
          </a:p>
        </p:txBody>
      </p:sp>
      <p:sp>
        <p:nvSpPr>
          <p:cNvPr id="93374" name="Rectangle 395"/>
          <p:cNvSpPr>
            <a:spLocks noChangeArrowheads="1"/>
          </p:cNvSpPr>
          <p:nvPr/>
        </p:nvSpPr>
        <p:spPr bwMode="auto">
          <a:xfrm>
            <a:off x="747713" y="63007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375" name="Rectangle 396"/>
          <p:cNvSpPr>
            <a:spLocks noChangeArrowheads="1"/>
          </p:cNvSpPr>
          <p:nvPr/>
        </p:nvSpPr>
        <p:spPr bwMode="auto">
          <a:xfrm>
            <a:off x="823913" y="63007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b</a:t>
            </a:r>
            <a:endParaRPr lang="pt-BR"/>
          </a:p>
        </p:txBody>
      </p:sp>
      <p:sp>
        <p:nvSpPr>
          <p:cNvPr id="93376" name="Rectangle 397"/>
          <p:cNvSpPr>
            <a:spLocks noChangeArrowheads="1"/>
          </p:cNvSpPr>
          <p:nvPr/>
        </p:nvSpPr>
        <p:spPr bwMode="auto">
          <a:xfrm>
            <a:off x="898525" y="6300788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s</a:t>
            </a:r>
            <a:endParaRPr lang="pt-BR"/>
          </a:p>
        </p:txBody>
      </p:sp>
      <p:sp>
        <p:nvSpPr>
          <p:cNvPr id="93377" name="Rectangle 398"/>
          <p:cNvSpPr>
            <a:spLocks noChangeArrowheads="1"/>
          </p:cNvSpPr>
          <p:nvPr/>
        </p:nvSpPr>
        <p:spPr bwMode="auto">
          <a:xfrm>
            <a:off x="9683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e</a:t>
            </a:r>
            <a:endParaRPr lang="pt-BR"/>
          </a:p>
        </p:txBody>
      </p:sp>
      <p:sp>
        <p:nvSpPr>
          <p:cNvPr id="93378" name="Rectangle 399"/>
          <p:cNvSpPr>
            <a:spLocks noChangeArrowheads="1"/>
          </p:cNvSpPr>
          <p:nvPr/>
        </p:nvSpPr>
        <p:spPr bwMode="auto">
          <a:xfrm>
            <a:off x="1042988" y="63007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n</a:t>
            </a:r>
            <a:endParaRPr lang="pt-BR"/>
          </a:p>
        </p:txBody>
      </p:sp>
      <p:sp>
        <p:nvSpPr>
          <p:cNvPr id="93379" name="Rectangle 400"/>
          <p:cNvSpPr>
            <a:spLocks noChangeArrowheads="1"/>
          </p:cNvSpPr>
          <p:nvPr/>
        </p:nvSpPr>
        <p:spPr bwMode="auto">
          <a:xfrm>
            <a:off x="1119188" y="63007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380" name="Rectangle 401"/>
          <p:cNvSpPr>
            <a:spLocks noChangeArrowheads="1"/>
          </p:cNvSpPr>
          <p:nvPr/>
        </p:nvSpPr>
        <p:spPr bwMode="auto">
          <a:xfrm>
            <a:off x="1155700" y="6300788"/>
            <a:ext cx="936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S</a:t>
            </a:r>
            <a:endParaRPr lang="pt-BR"/>
          </a:p>
        </p:txBody>
      </p:sp>
      <p:sp>
        <p:nvSpPr>
          <p:cNvPr id="93381" name="Rectangle 402"/>
          <p:cNvSpPr>
            <a:spLocks noChangeArrowheads="1"/>
          </p:cNvSpPr>
          <p:nvPr/>
        </p:nvSpPr>
        <p:spPr bwMode="auto">
          <a:xfrm>
            <a:off x="1247775" y="63007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,</a:t>
            </a:r>
            <a:endParaRPr lang="pt-BR"/>
          </a:p>
        </p:txBody>
      </p:sp>
      <p:sp>
        <p:nvSpPr>
          <p:cNvPr id="93382" name="Rectangle 403"/>
          <p:cNvSpPr>
            <a:spLocks noChangeArrowheads="1"/>
          </p:cNvSpPr>
          <p:nvPr/>
        </p:nvSpPr>
        <p:spPr bwMode="auto">
          <a:xfrm>
            <a:off x="1284288" y="63007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383" name="Rectangle 404"/>
          <p:cNvSpPr>
            <a:spLocks noChangeArrowheads="1"/>
          </p:cNvSpPr>
          <p:nvPr/>
        </p:nvSpPr>
        <p:spPr bwMode="auto">
          <a:xfrm>
            <a:off x="1323975" y="6300788"/>
            <a:ext cx="153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384" name="Rectangle 405"/>
          <p:cNvSpPr>
            <a:spLocks noChangeArrowheads="1"/>
          </p:cNvSpPr>
          <p:nvPr/>
        </p:nvSpPr>
        <p:spPr bwMode="auto">
          <a:xfrm>
            <a:off x="1476375" y="6300788"/>
            <a:ext cx="1857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385" name="Rectangle 406"/>
          <p:cNvSpPr>
            <a:spLocks noChangeArrowheads="1"/>
          </p:cNvSpPr>
          <p:nvPr/>
        </p:nvSpPr>
        <p:spPr bwMode="auto">
          <a:xfrm>
            <a:off x="1658938" y="6300788"/>
            <a:ext cx="4349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Scand </a:t>
            </a:r>
            <a:endParaRPr lang="pt-BR"/>
          </a:p>
        </p:txBody>
      </p:sp>
      <p:sp>
        <p:nvSpPr>
          <p:cNvPr id="93386" name="Rectangle 408"/>
          <p:cNvSpPr>
            <a:spLocks noChangeArrowheads="1"/>
          </p:cNvSpPr>
          <p:nvPr/>
        </p:nvSpPr>
        <p:spPr bwMode="auto">
          <a:xfrm>
            <a:off x="2084388" y="6300788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J </a:t>
            </a:r>
            <a:endParaRPr lang="pt-BR"/>
          </a:p>
        </p:txBody>
      </p:sp>
      <p:sp>
        <p:nvSpPr>
          <p:cNvPr id="93387" name="Rectangle 409"/>
          <p:cNvSpPr>
            <a:spLocks noChangeArrowheads="1"/>
          </p:cNvSpPr>
          <p:nvPr/>
        </p:nvSpPr>
        <p:spPr bwMode="auto">
          <a:xfrm>
            <a:off x="2189163" y="6300788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388" name="Rectangle 410"/>
          <p:cNvSpPr>
            <a:spLocks noChangeArrowheads="1"/>
          </p:cNvSpPr>
          <p:nvPr/>
        </p:nvSpPr>
        <p:spPr bwMode="auto">
          <a:xfrm>
            <a:off x="2628900" y="6300788"/>
            <a:ext cx="2635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atol.</a:t>
            </a:r>
            <a:endParaRPr lang="pt-BR"/>
          </a:p>
        </p:txBody>
      </p:sp>
      <p:sp>
        <p:nvSpPr>
          <p:cNvPr id="93389" name="Rectangle 411"/>
          <p:cNvSpPr>
            <a:spLocks noChangeArrowheads="1"/>
          </p:cNvSpPr>
          <p:nvPr/>
        </p:nvSpPr>
        <p:spPr bwMode="auto">
          <a:xfrm>
            <a:off x="2925763" y="63007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390" name="Rectangle 412"/>
          <p:cNvSpPr>
            <a:spLocks noChangeArrowheads="1"/>
          </p:cNvSpPr>
          <p:nvPr/>
        </p:nvSpPr>
        <p:spPr bwMode="auto">
          <a:xfrm>
            <a:off x="30003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391" name="Rectangle 413"/>
          <p:cNvSpPr>
            <a:spLocks noChangeArrowheads="1"/>
          </p:cNvSpPr>
          <p:nvPr/>
        </p:nvSpPr>
        <p:spPr bwMode="auto">
          <a:xfrm>
            <a:off x="30765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392" name="Rectangle 414"/>
          <p:cNvSpPr>
            <a:spLocks noChangeArrowheads="1"/>
          </p:cNvSpPr>
          <p:nvPr/>
        </p:nvSpPr>
        <p:spPr bwMode="auto">
          <a:xfrm>
            <a:off x="31527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393" name="Rectangle 415"/>
          <p:cNvSpPr>
            <a:spLocks noChangeArrowheads="1"/>
          </p:cNvSpPr>
          <p:nvPr/>
        </p:nvSpPr>
        <p:spPr bwMode="auto">
          <a:xfrm>
            <a:off x="3228975" y="63007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;</a:t>
            </a:r>
            <a:endParaRPr lang="pt-BR"/>
          </a:p>
        </p:txBody>
      </p:sp>
      <p:sp>
        <p:nvSpPr>
          <p:cNvPr id="93394" name="Rectangle 416"/>
          <p:cNvSpPr>
            <a:spLocks noChangeArrowheads="1"/>
          </p:cNvSpPr>
          <p:nvPr/>
        </p:nvSpPr>
        <p:spPr bwMode="auto">
          <a:xfrm>
            <a:off x="32670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395" name="Rectangle 417"/>
          <p:cNvSpPr>
            <a:spLocks noChangeArrowheads="1"/>
          </p:cNvSpPr>
          <p:nvPr/>
        </p:nvSpPr>
        <p:spPr bwMode="auto">
          <a:xfrm>
            <a:off x="33432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8</a:t>
            </a:r>
            <a:endParaRPr lang="pt-BR"/>
          </a:p>
        </p:txBody>
      </p:sp>
      <p:sp>
        <p:nvSpPr>
          <p:cNvPr id="93396" name="Rectangle 418"/>
          <p:cNvSpPr>
            <a:spLocks noChangeArrowheads="1"/>
          </p:cNvSpPr>
          <p:nvPr/>
        </p:nvSpPr>
        <p:spPr bwMode="auto">
          <a:xfrm>
            <a:off x="3419475" y="630078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397" name="Rectangle 419"/>
          <p:cNvSpPr>
            <a:spLocks noChangeArrowheads="1"/>
          </p:cNvSpPr>
          <p:nvPr/>
        </p:nvSpPr>
        <p:spPr bwMode="auto">
          <a:xfrm>
            <a:off x="346392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398" name="Rectangle 420"/>
          <p:cNvSpPr>
            <a:spLocks noChangeArrowheads="1"/>
          </p:cNvSpPr>
          <p:nvPr/>
        </p:nvSpPr>
        <p:spPr bwMode="auto">
          <a:xfrm>
            <a:off x="3540125" y="630078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399" name="Rectangle 421"/>
          <p:cNvSpPr>
            <a:spLocks noChangeArrowheads="1"/>
          </p:cNvSpPr>
          <p:nvPr/>
        </p:nvSpPr>
        <p:spPr bwMode="auto">
          <a:xfrm>
            <a:off x="3586163" y="63007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:</a:t>
            </a:r>
            <a:endParaRPr lang="pt-BR"/>
          </a:p>
        </p:txBody>
      </p:sp>
      <p:sp>
        <p:nvSpPr>
          <p:cNvPr id="93400" name="Rectangle 422"/>
          <p:cNvSpPr>
            <a:spLocks noChangeArrowheads="1"/>
          </p:cNvSpPr>
          <p:nvPr/>
        </p:nvSpPr>
        <p:spPr bwMode="auto">
          <a:xfrm>
            <a:off x="36226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7</a:t>
            </a:r>
            <a:endParaRPr lang="pt-BR"/>
          </a:p>
        </p:txBody>
      </p:sp>
      <p:sp>
        <p:nvSpPr>
          <p:cNvPr id="93401" name="Rectangle 423"/>
          <p:cNvSpPr>
            <a:spLocks noChangeArrowheads="1"/>
          </p:cNvSpPr>
          <p:nvPr/>
        </p:nvSpPr>
        <p:spPr bwMode="auto">
          <a:xfrm>
            <a:off x="369887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5</a:t>
            </a:r>
            <a:endParaRPr lang="pt-BR"/>
          </a:p>
        </p:txBody>
      </p:sp>
      <p:sp>
        <p:nvSpPr>
          <p:cNvPr id="93402" name="Rectangle 424"/>
          <p:cNvSpPr>
            <a:spLocks noChangeArrowheads="1"/>
          </p:cNvSpPr>
          <p:nvPr/>
        </p:nvSpPr>
        <p:spPr bwMode="auto">
          <a:xfrm>
            <a:off x="3775075" y="630078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-</a:t>
            </a:r>
            <a:endParaRPr lang="pt-BR"/>
          </a:p>
        </p:txBody>
      </p:sp>
      <p:sp>
        <p:nvSpPr>
          <p:cNvPr id="93403" name="Rectangle 425"/>
          <p:cNvSpPr>
            <a:spLocks noChangeArrowheads="1"/>
          </p:cNvSpPr>
          <p:nvPr/>
        </p:nvSpPr>
        <p:spPr bwMode="auto">
          <a:xfrm>
            <a:off x="3821113" y="63007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8</a:t>
            </a:r>
            <a:endParaRPr lang="pt-BR"/>
          </a:p>
        </p:txBody>
      </p:sp>
      <p:sp>
        <p:nvSpPr>
          <p:cNvPr id="93404" name="Rectangle 426"/>
          <p:cNvSpPr>
            <a:spLocks noChangeArrowheads="1"/>
          </p:cNvSpPr>
          <p:nvPr/>
        </p:nvSpPr>
        <p:spPr bwMode="auto">
          <a:xfrm>
            <a:off x="3895725" y="63007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05" name="Rectangle 427"/>
          <p:cNvSpPr>
            <a:spLocks noChangeArrowheads="1"/>
          </p:cNvSpPr>
          <p:nvPr/>
        </p:nvSpPr>
        <p:spPr bwMode="auto">
          <a:xfrm>
            <a:off x="4772025" y="5640388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R</a:t>
            </a:r>
            <a:endParaRPr lang="pt-BR"/>
          </a:p>
        </p:txBody>
      </p:sp>
      <p:sp>
        <p:nvSpPr>
          <p:cNvPr id="93406" name="Rectangle 428"/>
          <p:cNvSpPr>
            <a:spLocks noChangeArrowheads="1"/>
          </p:cNvSpPr>
          <p:nvPr/>
        </p:nvSpPr>
        <p:spPr bwMode="auto">
          <a:xfrm>
            <a:off x="487045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a</a:t>
            </a:r>
            <a:endParaRPr lang="pt-BR"/>
          </a:p>
        </p:txBody>
      </p:sp>
      <p:sp>
        <p:nvSpPr>
          <p:cNvPr id="93407" name="Rectangle 429"/>
          <p:cNvSpPr>
            <a:spLocks noChangeArrowheads="1"/>
          </p:cNvSpPr>
          <p:nvPr/>
        </p:nvSpPr>
        <p:spPr bwMode="auto">
          <a:xfrm>
            <a:off x="494665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h</a:t>
            </a:r>
            <a:endParaRPr lang="pt-BR"/>
          </a:p>
        </p:txBody>
      </p:sp>
      <p:sp>
        <p:nvSpPr>
          <p:cNvPr id="93408" name="Rectangle 430"/>
          <p:cNvSpPr>
            <a:spLocks noChangeArrowheads="1"/>
          </p:cNvSpPr>
          <p:nvPr/>
        </p:nvSpPr>
        <p:spPr bwMode="auto">
          <a:xfrm>
            <a:off x="5022850" y="5640388"/>
            <a:ext cx="115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m</a:t>
            </a:r>
            <a:endParaRPr lang="pt-BR"/>
          </a:p>
        </p:txBody>
      </p:sp>
      <p:sp>
        <p:nvSpPr>
          <p:cNvPr id="93409" name="Rectangle 431"/>
          <p:cNvSpPr>
            <a:spLocks noChangeArrowheads="1"/>
          </p:cNvSpPr>
          <p:nvPr/>
        </p:nvSpPr>
        <p:spPr bwMode="auto">
          <a:xfrm>
            <a:off x="5135563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a</a:t>
            </a:r>
            <a:endParaRPr lang="pt-BR"/>
          </a:p>
        </p:txBody>
      </p:sp>
      <p:sp>
        <p:nvSpPr>
          <p:cNvPr id="93410" name="Rectangle 432"/>
          <p:cNvSpPr>
            <a:spLocks noChangeArrowheads="1"/>
          </p:cNvSpPr>
          <p:nvPr/>
        </p:nvSpPr>
        <p:spPr bwMode="auto">
          <a:xfrm>
            <a:off x="5211763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n</a:t>
            </a:r>
            <a:endParaRPr lang="pt-BR"/>
          </a:p>
        </p:txBody>
      </p:sp>
      <p:sp>
        <p:nvSpPr>
          <p:cNvPr id="93411" name="Rectangle 433"/>
          <p:cNvSpPr>
            <a:spLocks noChangeArrowheads="1"/>
          </p:cNvSpPr>
          <p:nvPr/>
        </p:nvSpPr>
        <p:spPr bwMode="auto">
          <a:xfrm>
            <a:off x="5324475" y="5640388"/>
            <a:ext cx="936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P</a:t>
            </a:r>
            <a:endParaRPr lang="pt-BR"/>
          </a:p>
        </p:txBody>
      </p:sp>
      <p:sp>
        <p:nvSpPr>
          <p:cNvPr id="93412" name="Rectangle 434"/>
          <p:cNvSpPr>
            <a:spLocks noChangeArrowheads="1"/>
          </p:cNvSpPr>
          <p:nvPr/>
        </p:nvSpPr>
        <p:spPr bwMode="auto">
          <a:xfrm>
            <a:off x="5397500" y="56403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,</a:t>
            </a:r>
            <a:endParaRPr lang="pt-BR"/>
          </a:p>
        </p:txBody>
      </p:sp>
      <p:sp>
        <p:nvSpPr>
          <p:cNvPr id="93413" name="Rectangle 435"/>
          <p:cNvSpPr>
            <a:spLocks noChangeArrowheads="1"/>
          </p:cNvSpPr>
          <p:nvPr/>
        </p:nvSpPr>
        <p:spPr bwMode="auto">
          <a:xfrm>
            <a:off x="5435600" y="56403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414" name="Rectangle 436"/>
          <p:cNvSpPr>
            <a:spLocks noChangeArrowheads="1"/>
          </p:cNvSpPr>
          <p:nvPr/>
        </p:nvSpPr>
        <p:spPr bwMode="auto">
          <a:xfrm>
            <a:off x="5473700" y="5640388"/>
            <a:ext cx="153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415" name="Rectangle 437"/>
          <p:cNvSpPr>
            <a:spLocks noChangeArrowheads="1"/>
          </p:cNvSpPr>
          <p:nvPr/>
        </p:nvSpPr>
        <p:spPr bwMode="auto">
          <a:xfrm>
            <a:off x="5626100" y="5640388"/>
            <a:ext cx="1857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416" name="Rectangle 438"/>
          <p:cNvSpPr>
            <a:spLocks noChangeArrowheads="1"/>
          </p:cNvSpPr>
          <p:nvPr/>
        </p:nvSpPr>
        <p:spPr bwMode="auto">
          <a:xfrm>
            <a:off x="5808663" y="5640388"/>
            <a:ext cx="419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Lupus.</a:t>
            </a:r>
            <a:endParaRPr lang="pt-BR"/>
          </a:p>
        </p:txBody>
      </p:sp>
      <p:sp>
        <p:nvSpPr>
          <p:cNvPr id="93417" name="Rectangle 439"/>
          <p:cNvSpPr>
            <a:spLocks noChangeArrowheads="1"/>
          </p:cNvSpPr>
          <p:nvPr/>
        </p:nvSpPr>
        <p:spPr bwMode="auto">
          <a:xfrm>
            <a:off x="6256338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418" name="Rectangle 440"/>
          <p:cNvSpPr>
            <a:spLocks noChangeArrowheads="1"/>
          </p:cNvSpPr>
          <p:nvPr/>
        </p:nvSpPr>
        <p:spPr bwMode="auto">
          <a:xfrm>
            <a:off x="6332538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19" name="Rectangle 441"/>
          <p:cNvSpPr>
            <a:spLocks noChangeArrowheads="1"/>
          </p:cNvSpPr>
          <p:nvPr/>
        </p:nvSpPr>
        <p:spPr bwMode="auto">
          <a:xfrm>
            <a:off x="6408738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20" name="Rectangle 442"/>
          <p:cNvSpPr>
            <a:spLocks noChangeArrowheads="1"/>
          </p:cNvSpPr>
          <p:nvPr/>
        </p:nvSpPr>
        <p:spPr bwMode="auto">
          <a:xfrm>
            <a:off x="6484938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421" name="Rectangle 443"/>
          <p:cNvSpPr>
            <a:spLocks noChangeArrowheads="1"/>
          </p:cNvSpPr>
          <p:nvPr/>
        </p:nvSpPr>
        <p:spPr bwMode="auto">
          <a:xfrm>
            <a:off x="6559550" y="56403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;</a:t>
            </a:r>
            <a:endParaRPr lang="pt-BR"/>
          </a:p>
        </p:txBody>
      </p:sp>
      <p:sp>
        <p:nvSpPr>
          <p:cNvPr id="93422" name="Rectangle 444"/>
          <p:cNvSpPr>
            <a:spLocks noChangeArrowheads="1"/>
          </p:cNvSpPr>
          <p:nvPr/>
        </p:nvSpPr>
        <p:spPr bwMode="auto">
          <a:xfrm>
            <a:off x="659765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423" name="Rectangle 445"/>
          <p:cNvSpPr>
            <a:spLocks noChangeArrowheads="1"/>
          </p:cNvSpPr>
          <p:nvPr/>
        </p:nvSpPr>
        <p:spPr bwMode="auto">
          <a:xfrm>
            <a:off x="667385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24" name="Rectangle 446"/>
          <p:cNvSpPr>
            <a:spLocks noChangeArrowheads="1"/>
          </p:cNvSpPr>
          <p:nvPr/>
        </p:nvSpPr>
        <p:spPr bwMode="auto">
          <a:xfrm>
            <a:off x="6750050" y="564038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425" name="Rectangle 447"/>
          <p:cNvSpPr>
            <a:spLocks noChangeArrowheads="1"/>
          </p:cNvSpPr>
          <p:nvPr/>
        </p:nvSpPr>
        <p:spPr bwMode="auto">
          <a:xfrm>
            <a:off x="679450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426" name="Rectangle 448"/>
          <p:cNvSpPr>
            <a:spLocks noChangeArrowheads="1"/>
          </p:cNvSpPr>
          <p:nvPr/>
        </p:nvSpPr>
        <p:spPr bwMode="auto">
          <a:xfrm>
            <a:off x="6870700" y="564038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427" name="Rectangle 449"/>
          <p:cNvSpPr>
            <a:spLocks noChangeArrowheads="1"/>
          </p:cNvSpPr>
          <p:nvPr/>
        </p:nvSpPr>
        <p:spPr bwMode="auto">
          <a:xfrm>
            <a:off x="6916738" y="5640388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:</a:t>
            </a:r>
            <a:endParaRPr lang="pt-BR"/>
          </a:p>
        </p:txBody>
      </p:sp>
      <p:sp>
        <p:nvSpPr>
          <p:cNvPr id="93428" name="Rectangle 450"/>
          <p:cNvSpPr>
            <a:spLocks noChangeArrowheads="1"/>
          </p:cNvSpPr>
          <p:nvPr/>
        </p:nvSpPr>
        <p:spPr bwMode="auto">
          <a:xfrm>
            <a:off x="695325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429" name="Rectangle 451"/>
          <p:cNvSpPr>
            <a:spLocks noChangeArrowheads="1"/>
          </p:cNvSpPr>
          <p:nvPr/>
        </p:nvSpPr>
        <p:spPr bwMode="auto">
          <a:xfrm>
            <a:off x="7029450" y="5640388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3</a:t>
            </a:r>
            <a:endParaRPr lang="pt-BR"/>
          </a:p>
        </p:txBody>
      </p:sp>
      <p:sp>
        <p:nvSpPr>
          <p:cNvPr id="93430" name="Rectangle 452"/>
          <p:cNvSpPr>
            <a:spLocks noChangeArrowheads="1"/>
          </p:cNvSpPr>
          <p:nvPr/>
        </p:nvSpPr>
        <p:spPr bwMode="auto">
          <a:xfrm>
            <a:off x="7105650" y="5640388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-</a:t>
            </a:r>
            <a:endParaRPr lang="pt-BR"/>
          </a:p>
        </p:txBody>
      </p:sp>
      <p:sp>
        <p:nvSpPr>
          <p:cNvPr id="93431" name="Rectangle 453"/>
          <p:cNvSpPr>
            <a:spLocks noChangeArrowheads="1"/>
          </p:cNvSpPr>
          <p:nvPr/>
        </p:nvSpPr>
        <p:spPr bwMode="auto">
          <a:xfrm>
            <a:off x="7151688" y="56403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6</a:t>
            </a:r>
            <a:endParaRPr lang="pt-BR"/>
          </a:p>
        </p:txBody>
      </p:sp>
      <p:sp>
        <p:nvSpPr>
          <p:cNvPr id="93432" name="Rectangle 454"/>
          <p:cNvSpPr>
            <a:spLocks noChangeArrowheads="1"/>
          </p:cNvSpPr>
          <p:nvPr/>
        </p:nvSpPr>
        <p:spPr bwMode="auto">
          <a:xfrm>
            <a:off x="4772025" y="5803900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N</a:t>
            </a:r>
            <a:endParaRPr lang="pt-BR"/>
          </a:p>
        </p:txBody>
      </p:sp>
      <p:sp>
        <p:nvSpPr>
          <p:cNvPr id="93433" name="Rectangle 455"/>
          <p:cNvSpPr>
            <a:spLocks noChangeArrowheads="1"/>
          </p:cNvSpPr>
          <p:nvPr/>
        </p:nvSpPr>
        <p:spPr bwMode="auto">
          <a:xfrm>
            <a:off x="4870450" y="5803900"/>
            <a:ext cx="31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i</a:t>
            </a:r>
            <a:endParaRPr lang="pt-BR"/>
          </a:p>
        </p:txBody>
      </p:sp>
      <p:sp>
        <p:nvSpPr>
          <p:cNvPr id="93434" name="Rectangle 456"/>
          <p:cNvSpPr>
            <a:spLocks noChangeArrowheads="1"/>
          </p:cNvSpPr>
          <p:nvPr/>
        </p:nvSpPr>
        <p:spPr bwMode="auto">
          <a:xfrm>
            <a:off x="4900613" y="5803900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v</a:t>
            </a:r>
            <a:endParaRPr lang="pt-BR"/>
          </a:p>
        </p:txBody>
      </p:sp>
      <p:sp>
        <p:nvSpPr>
          <p:cNvPr id="93435" name="Rectangle 457"/>
          <p:cNvSpPr>
            <a:spLocks noChangeArrowheads="1"/>
          </p:cNvSpPr>
          <p:nvPr/>
        </p:nvSpPr>
        <p:spPr bwMode="auto">
          <a:xfrm>
            <a:off x="4968875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e</a:t>
            </a:r>
            <a:endParaRPr lang="pt-BR"/>
          </a:p>
        </p:txBody>
      </p:sp>
      <p:sp>
        <p:nvSpPr>
          <p:cNvPr id="93436" name="Rectangle 458"/>
          <p:cNvSpPr>
            <a:spLocks noChangeArrowheads="1"/>
          </p:cNvSpPr>
          <p:nvPr/>
        </p:nvSpPr>
        <p:spPr bwMode="auto">
          <a:xfrm>
            <a:off x="5045075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d</a:t>
            </a:r>
            <a:endParaRPr lang="pt-BR"/>
          </a:p>
        </p:txBody>
      </p:sp>
      <p:sp>
        <p:nvSpPr>
          <p:cNvPr id="93437" name="Rectangle 459"/>
          <p:cNvSpPr>
            <a:spLocks noChangeArrowheads="1"/>
          </p:cNvSpPr>
          <p:nvPr/>
        </p:nvSpPr>
        <p:spPr bwMode="auto">
          <a:xfrm>
            <a:off x="5157788" y="5803900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438" name="Rectangle 460"/>
          <p:cNvSpPr>
            <a:spLocks noChangeArrowheads="1"/>
          </p:cNvSpPr>
          <p:nvPr/>
        </p:nvSpPr>
        <p:spPr bwMode="auto">
          <a:xfrm>
            <a:off x="5264150" y="580390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,</a:t>
            </a:r>
            <a:endParaRPr lang="pt-BR"/>
          </a:p>
        </p:txBody>
      </p:sp>
      <p:sp>
        <p:nvSpPr>
          <p:cNvPr id="93439" name="Rectangle 461"/>
          <p:cNvSpPr>
            <a:spLocks noChangeArrowheads="1"/>
          </p:cNvSpPr>
          <p:nvPr/>
        </p:nvSpPr>
        <p:spPr bwMode="auto">
          <a:xfrm>
            <a:off x="5302250" y="580390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440" name="Rectangle 462"/>
          <p:cNvSpPr>
            <a:spLocks noChangeArrowheads="1"/>
          </p:cNvSpPr>
          <p:nvPr/>
        </p:nvSpPr>
        <p:spPr bwMode="auto">
          <a:xfrm>
            <a:off x="5340350" y="5803900"/>
            <a:ext cx="153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441" name="Rectangle 463"/>
          <p:cNvSpPr>
            <a:spLocks noChangeArrowheads="1"/>
          </p:cNvSpPr>
          <p:nvPr/>
        </p:nvSpPr>
        <p:spPr bwMode="auto">
          <a:xfrm>
            <a:off x="5492750" y="5803900"/>
            <a:ext cx="1857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442" name="Rectangle 464"/>
          <p:cNvSpPr>
            <a:spLocks noChangeArrowheads="1"/>
          </p:cNvSpPr>
          <p:nvPr/>
        </p:nvSpPr>
        <p:spPr bwMode="auto">
          <a:xfrm>
            <a:off x="5675313" y="5803900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J </a:t>
            </a:r>
            <a:endParaRPr lang="pt-BR"/>
          </a:p>
        </p:txBody>
      </p:sp>
      <p:sp>
        <p:nvSpPr>
          <p:cNvPr id="93443" name="Rectangle 465"/>
          <p:cNvSpPr>
            <a:spLocks noChangeArrowheads="1"/>
          </p:cNvSpPr>
          <p:nvPr/>
        </p:nvSpPr>
        <p:spPr bwMode="auto">
          <a:xfrm>
            <a:off x="5783263" y="5803900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444" name="Rectangle 466"/>
          <p:cNvSpPr>
            <a:spLocks noChangeArrowheads="1"/>
          </p:cNvSpPr>
          <p:nvPr/>
        </p:nvSpPr>
        <p:spPr bwMode="auto">
          <a:xfrm>
            <a:off x="6221413" y="5803900"/>
            <a:ext cx="225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atol</a:t>
            </a:r>
            <a:endParaRPr lang="pt-BR"/>
          </a:p>
        </p:txBody>
      </p:sp>
      <p:sp>
        <p:nvSpPr>
          <p:cNvPr id="93445" name="Rectangle 467"/>
          <p:cNvSpPr>
            <a:spLocks noChangeArrowheads="1"/>
          </p:cNvSpPr>
          <p:nvPr/>
        </p:nvSpPr>
        <p:spPr bwMode="auto">
          <a:xfrm>
            <a:off x="6442075" y="580390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.</a:t>
            </a:r>
            <a:endParaRPr lang="pt-BR"/>
          </a:p>
        </p:txBody>
      </p:sp>
      <p:sp>
        <p:nvSpPr>
          <p:cNvPr id="93446" name="Rectangle 468"/>
          <p:cNvSpPr>
            <a:spLocks noChangeArrowheads="1"/>
          </p:cNvSpPr>
          <p:nvPr/>
        </p:nvSpPr>
        <p:spPr bwMode="auto">
          <a:xfrm>
            <a:off x="6478588" y="580390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447" name="Rectangle 469"/>
          <p:cNvSpPr>
            <a:spLocks noChangeArrowheads="1"/>
          </p:cNvSpPr>
          <p:nvPr/>
        </p:nvSpPr>
        <p:spPr bwMode="auto">
          <a:xfrm>
            <a:off x="6516688" y="580390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448" name="Rectangle 470"/>
          <p:cNvSpPr>
            <a:spLocks noChangeArrowheads="1"/>
          </p:cNvSpPr>
          <p:nvPr/>
        </p:nvSpPr>
        <p:spPr bwMode="auto">
          <a:xfrm>
            <a:off x="6592888" y="580390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49" name="Rectangle 471"/>
          <p:cNvSpPr>
            <a:spLocks noChangeArrowheads="1"/>
          </p:cNvSpPr>
          <p:nvPr/>
        </p:nvSpPr>
        <p:spPr bwMode="auto">
          <a:xfrm>
            <a:off x="6669088" y="580390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50" name="Rectangle 472"/>
          <p:cNvSpPr>
            <a:spLocks noChangeArrowheads="1"/>
          </p:cNvSpPr>
          <p:nvPr/>
        </p:nvSpPr>
        <p:spPr bwMode="auto">
          <a:xfrm>
            <a:off x="6745288" y="5803900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451" name="Rectangle 473"/>
          <p:cNvSpPr>
            <a:spLocks noChangeArrowheads="1"/>
          </p:cNvSpPr>
          <p:nvPr/>
        </p:nvSpPr>
        <p:spPr bwMode="auto">
          <a:xfrm>
            <a:off x="6819900" y="580390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;</a:t>
            </a:r>
            <a:endParaRPr lang="pt-BR"/>
          </a:p>
        </p:txBody>
      </p:sp>
      <p:sp>
        <p:nvSpPr>
          <p:cNvPr id="93452" name="Rectangle 474"/>
          <p:cNvSpPr>
            <a:spLocks noChangeArrowheads="1"/>
          </p:cNvSpPr>
          <p:nvPr/>
        </p:nvSpPr>
        <p:spPr bwMode="auto">
          <a:xfrm>
            <a:off x="685800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453" name="Rectangle 475"/>
          <p:cNvSpPr>
            <a:spLocks noChangeArrowheads="1"/>
          </p:cNvSpPr>
          <p:nvPr/>
        </p:nvSpPr>
        <p:spPr bwMode="auto">
          <a:xfrm>
            <a:off x="693420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454" name="Rectangle 476"/>
          <p:cNvSpPr>
            <a:spLocks noChangeArrowheads="1"/>
          </p:cNvSpPr>
          <p:nvPr/>
        </p:nvSpPr>
        <p:spPr bwMode="auto">
          <a:xfrm>
            <a:off x="7010400" y="5803900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455" name="Rectangle 477"/>
          <p:cNvSpPr>
            <a:spLocks noChangeArrowheads="1"/>
          </p:cNvSpPr>
          <p:nvPr/>
        </p:nvSpPr>
        <p:spPr bwMode="auto">
          <a:xfrm>
            <a:off x="705485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7</a:t>
            </a:r>
            <a:endParaRPr lang="pt-BR"/>
          </a:p>
        </p:txBody>
      </p:sp>
      <p:sp>
        <p:nvSpPr>
          <p:cNvPr id="93456" name="Rectangle 478"/>
          <p:cNvSpPr>
            <a:spLocks noChangeArrowheads="1"/>
          </p:cNvSpPr>
          <p:nvPr/>
        </p:nvSpPr>
        <p:spPr bwMode="auto">
          <a:xfrm>
            <a:off x="7131050" y="5803900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457" name="Rectangle 479"/>
          <p:cNvSpPr>
            <a:spLocks noChangeArrowheads="1"/>
          </p:cNvSpPr>
          <p:nvPr/>
        </p:nvSpPr>
        <p:spPr bwMode="auto">
          <a:xfrm>
            <a:off x="7177088" y="5803900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:</a:t>
            </a:r>
            <a:endParaRPr lang="pt-BR"/>
          </a:p>
        </p:txBody>
      </p:sp>
      <p:sp>
        <p:nvSpPr>
          <p:cNvPr id="93458" name="Rectangle 480"/>
          <p:cNvSpPr>
            <a:spLocks noChangeArrowheads="1"/>
          </p:cNvSpPr>
          <p:nvPr/>
        </p:nvSpPr>
        <p:spPr bwMode="auto">
          <a:xfrm>
            <a:off x="721360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459" name="Rectangle 481"/>
          <p:cNvSpPr>
            <a:spLocks noChangeArrowheads="1"/>
          </p:cNvSpPr>
          <p:nvPr/>
        </p:nvSpPr>
        <p:spPr bwMode="auto">
          <a:xfrm>
            <a:off x="728980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3</a:t>
            </a:r>
            <a:endParaRPr lang="pt-BR"/>
          </a:p>
        </p:txBody>
      </p:sp>
      <p:sp>
        <p:nvSpPr>
          <p:cNvPr id="93460" name="Rectangle 482"/>
          <p:cNvSpPr>
            <a:spLocks noChangeArrowheads="1"/>
          </p:cNvSpPr>
          <p:nvPr/>
        </p:nvSpPr>
        <p:spPr bwMode="auto">
          <a:xfrm>
            <a:off x="736600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461" name="Rectangle 483"/>
          <p:cNvSpPr>
            <a:spLocks noChangeArrowheads="1"/>
          </p:cNvSpPr>
          <p:nvPr/>
        </p:nvSpPr>
        <p:spPr bwMode="auto">
          <a:xfrm>
            <a:off x="744220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8</a:t>
            </a:r>
            <a:endParaRPr lang="pt-BR"/>
          </a:p>
        </p:txBody>
      </p:sp>
      <p:sp>
        <p:nvSpPr>
          <p:cNvPr id="93462" name="Rectangle 484"/>
          <p:cNvSpPr>
            <a:spLocks noChangeArrowheads="1"/>
          </p:cNvSpPr>
          <p:nvPr/>
        </p:nvSpPr>
        <p:spPr bwMode="auto">
          <a:xfrm>
            <a:off x="7518400" y="5803900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-</a:t>
            </a:r>
            <a:endParaRPr lang="pt-BR"/>
          </a:p>
        </p:txBody>
      </p:sp>
      <p:sp>
        <p:nvSpPr>
          <p:cNvPr id="93463" name="Rectangle 485"/>
          <p:cNvSpPr>
            <a:spLocks noChangeArrowheads="1"/>
          </p:cNvSpPr>
          <p:nvPr/>
        </p:nvSpPr>
        <p:spPr bwMode="auto">
          <a:xfrm>
            <a:off x="756285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464" name="Rectangle 486"/>
          <p:cNvSpPr>
            <a:spLocks noChangeArrowheads="1"/>
          </p:cNvSpPr>
          <p:nvPr/>
        </p:nvSpPr>
        <p:spPr bwMode="auto">
          <a:xfrm>
            <a:off x="763905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65" name="Rectangle 487"/>
          <p:cNvSpPr>
            <a:spLocks noChangeArrowheads="1"/>
          </p:cNvSpPr>
          <p:nvPr/>
        </p:nvSpPr>
        <p:spPr bwMode="auto">
          <a:xfrm>
            <a:off x="7715250" y="5803900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66" name="Rectangle 488"/>
          <p:cNvSpPr>
            <a:spLocks noChangeArrowheads="1"/>
          </p:cNvSpPr>
          <p:nvPr/>
        </p:nvSpPr>
        <p:spPr bwMode="auto">
          <a:xfrm>
            <a:off x="4772025" y="5967413"/>
            <a:ext cx="936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A</a:t>
            </a:r>
            <a:endParaRPr lang="pt-BR"/>
          </a:p>
        </p:txBody>
      </p:sp>
      <p:sp>
        <p:nvSpPr>
          <p:cNvPr id="93467" name="Rectangle 489"/>
          <p:cNvSpPr>
            <a:spLocks noChangeArrowheads="1"/>
          </p:cNvSpPr>
          <p:nvPr/>
        </p:nvSpPr>
        <p:spPr bwMode="auto">
          <a:xfrm>
            <a:off x="4862513" y="5967413"/>
            <a:ext cx="31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l</a:t>
            </a:r>
            <a:endParaRPr lang="pt-BR"/>
          </a:p>
        </p:txBody>
      </p:sp>
      <p:sp>
        <p:nvSpPr>
          <p:cNvPr id="93468" name="Rectangle 490"/>
          <p:cNvSpPr>
            <a:spLocks noChangeArrowheads="1"/>
          </p:cNvSpPr>
          <p:nvPr/>
        </p:nvSpPr>
        <p:spPr bwMode="auto">
          <a:xfrm>
            <a:off x="4892675" y="59674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a</a:t>
            </a:r>
            <a:endParaRPr lang="pt-BR"/>
          </a:p>
        </p:txBody>
      </p:sp>
      <p:sp>
        <p:nvSpPr>
          <p:cNvPr id="93469" name="Rectangle 491"/>
          <p:cNvSpPr>
            <a:spLocks noChangeArrowheads="1"/>
          </p:cNvSpPr>
          <p:nvPr/>
        </p:nvSpPr>
        <p:spPr bwMode="auto">
          <a:xfrm>
            <a:off x="4968875" y="59674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r</a:t>
            </a:r>
            <a:endParaRPr lang="pt-BR"/>
          </a:p>
        </p:txBody>
      </p:sp>
      <p:sp>
        <p:nvSpPr>
          <p:cNvPr id="93470" name="Rectangle 492"/>
          <p:cNvSpPr>
            <a:spLocks noChangeArrowheads="1"/>
          </p:cNvSpPr>
          <p:nvPr/>
        </p:nvSpPr>
        <p:spPr bwMode="auto">
          <a:xfrm>
            <a:off x="5014913" y="5967413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c</a:t>
            </a:r>
            <a:endParaRPr lang="pt-BR"/>
          </a:p>
        </p:txBody>
      </p:sp>
      <p:sp>
        <p:nvSpPr>
          <p:cNvPr id="93471" name="Rectangle 493"/>
          <p:cNvSpPr>
            <a:spLocks noChangeArrowheads="1"/>
          </p:cNvSpPr>
          <p:nvPr/>
        </p:nvSpPr>
        <p:spPr bwMode="auto">
          <a:xfrm>
            <a:off x="5083175" y="59674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ó</a:t>
            </a:r>
            <a:endParaRPr lang="pt-BR"/>
          </a:p>
        </p:txBody>
      </p:sp>
      <p:sp>
        <p:nvSpPr>
          <p:cNvPr id="93472" name="Rectangle 494"/>
          <p:cNvSpPr>
            <a:spLocks noChangeArrowheads="1"/>
          </p:cNvSpPr>
          <p:nvPr/>
        </p:nvSpPr>
        <p:spPr bwMode="auto">
          <a:xfrm>
            <a:off x="5159375" y="59674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n</a:t>
            </a:r>
            <a:endParaRPr lang="pt-BR"/>
          </a:p>
        </p:txBody>
      </p:sp>
      <p:sp>
        <p:nvSpPr>
          <p:cNvPr id="93473" name="Rectangle 495"/>
          <p:cNvSpPr>
            <a:spLocks noChangeArrowheads="1"/>
          </p:cNvSpPr>
          <p:nvPr/>
        </p:nvSpPr>
        <p:spPr bwMode="auto">
          <a:xfrm>
            <a:off x="5270500" y="5967413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G</a:t>
            </a:r>
            <a:endParaRPr lang="pt-BR"/>
          </a:p>
        </p:txBody>
      </p:sp>
      <p:sp>
        <p:nvSpPr>
          <p:cNvPr id="93474" name="Rectangle 496"/>
          <p:cNvSpPr>
            <a:spLocks noChangeArrowheads="1"/>
          </p:cNvSpPr>
          <p:nvPr/>
        </p:nvSpPr>
        <p:spPr bwMode="auto">
          <a:xfrm>
            <a:off x="5376863" y="5967413"/>
            <a:ext cx="93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S</a:t>
            </a:r>
            <a:endParaRPr lang="pt-BR"/>
          </a:p>
        </p:txBody>
      </p:sp>
      <p:sp>
        <p:nvSpPr>
          <p:cNvPr id="93475" name="Rectangle 497"/>
          <p:cNvSpPr>
            <a:spLocks noChangeArrowheads="1"/>
          </p:cNvSpPr>
          <p:nvPr/>
        </p:nvSpPr>
        <p:spPr bwMode="auto">
          <a:xfrm>
            <a:off x="5468938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,</a:t>
            </a:r>
            <a:endParaRPr lang="pt-BR"/>
          </a:p>
        </p:txBody>
      </p:sp>
      <p:sp>
        <p:nvSpPr>
          <p:cNvPr id="93476" name="Rectangle 498"/>
          <p:cNvSpPr>
            <a:spLocks noChangeArrowheads="1"/>
          </p:cNvSpPr>
          <p:nvPr/>
        </p:nvSpPr>
        <p:spPr bwMode="auto">
          <a:xfrm>
            <a:off x="5507038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477" name="Rectangle 499"/>
          <p:cNvSpPr>
            <a:spLocks noChangeArrowheads="1"/>
          </p:cNvSpPr>
          <p:nvPr/>
        </p:nvSpPr>
        <p:spPr bwMode="auto">
          <a:xfrm>
            <a:off x="5546725" y="5967413"/>
            <a:ext cx="153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478" name="Rectangle 500"/>
          <p:cNvSpPr>
            <a:spLocks noChangeArrowheads="1"/>
          </p:cNvSpPr>
          <p:nvPr/>
        </p:nvSpPr>
        <p:spPr bwMode="auto">
          <a:xfrm>
            <a:off x="5697538" y="5967413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479" name="Rectangle 501"/>
          <p:cNvSpPr>
            <a:spLocks noChangeArrowheads="1"/>
          </p:cNvSpPr>
          <p:nvPr/>
        </p:nvSpPr>
        <p:spPr bwMode="auto">
          <a:xfrm>
            <a:off x="5881688" y="5967413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480" name="Rectangle 502"/>
          <p:cNvSpPr>
            <a:spLocks noChangeArrowheads="1"/>
          </p:cNvSpPr>
          <p:nvPr/>
        </p:nvSpPr>
        <p:spPr bwMode="auto">
          <a:xfrm>
            <a:off x="63198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</a:t>
            </a:r>
            <a:endParaRPr lang="pt-BR"/>
          </a:p>
        </p:txBody>
      </p:sp>
      <p:sp>
        <p:nvSpPr>
          <p:cNvPr id="93481" name="Rectangle 503"/>
          <p:cNvSpPr>
            <a:spLocks noChangeArrowheads="1"/>
          </p:cNvSpPr>
          <p:nvPr/>
        </p:nvSpPr>
        <p:spPr bwMode="auto">
          <a:xfrm>
            <a:off x="6396038" y="5967413"/>
            <a:ext cx="4111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tology </a:t>
            </a:r>
            <a:endParaRPr lang="pt-BR"/>
          </a:p>
        </p:txBody>
      </p:sp>
      <p:sp>
        <p:nvSpPr>
          <p:cNvPr id="93482" name="Rectangle 504"/>
          <p:cNvSpPr>
            <a:spLocks noChangeArrowheads="1"/>
          </p:cNvSpPr>
          <p:nvPr/>
        </p:nvSpPr>
        <p:spPr bwMode="auto">
          <a:xfrm>
            <a:off x="6797675" y="59674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483" name="Rectangle 505"/>
          <p:cNvSpPr>
            <a:spLocks noChangeArrowheads="1"/>
          </p:cNvSpPr>
          <p:nvPr/>
        </p:nvSpPr>
        <p:spPr bwMode="auto">
          <a:xfrm>
            <a:off x="6842125" y="5967413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484" name="Rectangle 506"/>
          <p:cNvSpPr>
            <a:spLocks noChangeArrowheads="1"/>
          </p:cNvSpPr>
          <p:nvPr/>
        </p:nvSpPr>
        <p:spPr bwMode="auto">
          <a:xfrm>
            <a:off x="6950075" y="5967413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x</a:t>
            </a:r>
            <a:endParaRPr lang="pt-BR"/>
          </a:p>
        </p:txBody>
      </p:sp>
      <p:sp>
        <p:nvSpPr>
          <p:cNvPr id="93485" name="Rectangle 507"/>
          <p:cNvSpPr>
            <a:spLocks noChangeArrowheads="1"/>
          </p:cNvSpPr>
          <p:nvPr/>
        </p:nvSpPr>
        <p:spPr bwMode="auto">
          <a:xfrm>
            <a:off x="7018338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f</a:t>
            </a:r>
            <a:endParaRPr lang="pt-BR"/>
          </a:p>
        </p:txBody>
      </p:sp>
      <p:sp>
        <p:nvSpPr>
          <p:cNvPr id="93486" name="Rectangle 508"/>
          <p:cNvSpPr>
            <a:spLocks noChangeArrowheads="1"/>
          </p:cNvSpPr>
          <p:nvPr/>
        </p:nvSpPr>
        <p:spPr bwMode="auto">
          <a:xfrm>
            <a:off x="7054850" y="59674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487" name="Rectangle 509"/>
          <p:cNvSpPr>
            <a:spLocks noChangeArrowheads="1"/>
          </p:cNvSpPr>
          <p:nvPr/>
        </p:nvSpPr>
        <p:spPr bwMode="auto">
          <a:xfrm>
            <a:off x="7131050" y="59674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r</a:t>
            </a:r>
            <a:endParaRPr lang="pt-BR"/>
          </a:p>
        </p:txBody>
      </p:sp>
      <p:sp>
        <p:nvSpPr>
          <p:cNvPr id="93488" name="Rectangle 510"/>
          <p:cNvSpPr>
            <a:spLocks noChangeArrowheads="1"/>
          </p:cNvSpPr>
          <p:nvPr/>
        </p:nvSpPr>
        <p:spPr bwMode="auto">
          <a:xfrm>
            <a:off x="717708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d</a:t>
            </a:r>
            <a:endParaRPr lang="pt-BR"/>
          </a:p>
        </p:txBody>
      </p:sp>
      <p:sp>
        <p:nvSpPr>
          <p:cNvPr id="93489" name="Rectangle 511"/>
          <p:cNvSpPr>
            <a:spLocks noChangeArrowheads="1"/>
          </p:cNvSpPr>
          <p:nvPr/>
        </p:nvSpPr>
        <p:spPr bwMode="auto">
          <a:xfrm>
            <a:off x="7253288" y="596741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490" name="Rectangle 512"/>
          <p:cNvSpPr>
            <a:spLocks noChangeArrowheads="1"/>
          </p:cNvSpPr>
          <p:nvPr/>
        </p:nvSpPr>
        <p:spPr bwMode="auto">
          <a:xfrm>
            <a:off x="7297738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.</a:t>
            </a:r>
            <a:endParaRPr lang="pt-BR"/>
          </a:p>
        </p:txBody>
      </p:sp>
      <p:sp>
        <p:nvSpPr>
          <p:cNvPr id="93491" name="Rectangle 513"/>
          <p:cNvSpPr>
            <a:spLocks noChangeArrowheads="1"/>
          </p:cNvSpPr>
          <p:nvPr/>
        </p:nvSpPr>
        <p:spPr bwMode="auto">
          <a:xfrm>
            <a:off x="7335838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492" name="Rectangle 514"/>
          <p:cNvSpPr>
            <a:spLocks noChangeArrowheads="1"/>
          </p:cNvSpPr>
          <p:nvPr/>
        </p:nvSpPr>
        <p:spPr bwMode="auto">
          <a:xfrm>
            <a:off x="73739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493" name="Rectangle 515"/>
          <p:cNvSpPr>
            <a:spLocks noChangeArrowheads="1"/>
          </p:cNvSpPr>
          <p:nvPr/>
        </p:nvSpPr>
        <p:spPr bwMode="auto">
          <a:xfrm>
            <a:off x="74501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94" name="Rectangle 516"/>
          <p:cNvSpPr>
            <a:spLocks noChangeArrowheads="1"/>
          </p:cNvSpPr>
          <p:nvPr/>
        </p:nvSpPr>
        <p:spPr bwMode="auto">
          <a:xfrm>
            <a:off x="75263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495" name="Rectangle 517"/>
          <p:cNvSpPr>
            <a:spLocks noChangeArrowheads="1"/>
          </p:cNvSpPr>
          <p:nvPr/>
        </p:nvSpPr>
        <p:spPr bwMode="auto">
          <a:xfrm>
            <a:off x="76025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496" name="Rectangle 518"/>
          <p:cNvSpPr>
            <a:spLocks noChangeArrowheads="1"/>
          </p:cNvSpPr>
          <p:nvPr/>
        </p:nvSpPr>
        <p:spPr bwMode="auto">
          <a:xfrm>
            <a:off x="7677150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;</a:t>
            </a:r>
            <a:endParaRPr lang="pt-BR"/>
          </a:p>
        </p:txBody>
      </p:sp>
      <p:sp>
        <p:nvSpPr>
          <p:cNvPr id="93497" name="Rectangle 519"/>
          <p:cNvSpPr>
            <a:spLocks noChangeArrowheads="1"/>
          </p:cNvSpPr>
          <p:nvPr/>
        </p:nvSpPr>
        <p:spPr bwMode="auto">
          <a:xfrm>
            <a:off x="7715250" y="59674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498" name="Rectangle 520"/>
          <p:cNvSpPr>
            <a:spLocks noChangeArrowheads="1"/>
          </p:cNvSpPr>
          <p:nvPr/>
        </p:nvSpPr>
        <p:spPr bwMode="auto">
          <a:xfrm>
            <a:off x="7791450" y="59674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3</a:t>
            </a:r>
            <a:endParaRPr lang="pt-BR"/>
          </a:p>
        </p:txBody>
      </p:sp>
      <p:sp>
        <p:nvSpPr>
          <p:cNvPr id="93499" name="Rectangle 521"/>
          <p:cNvSpPr>
            <a:spLocks noChangeArrowheads="1"/>
          </p:cNvSpPr>
          <p:nvPr/>
        </p:nvSpPr>
        <p:spPr bwMode="auto">
          <a:xfrm>
            <a:off x="7867650" y="59674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500" name="Rectangle 522"/>
          <p:cNvSpPr>
            <a:spLocks noChangeArrowheads="1"/>
          </p:cNvSpPr>
          <p:nvPr/>
        </p:nvSpPr>
        <p:spPr bwMode="auto">
          <a:xfrm>
            <a:off x="791368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501" name="Rectangle 523"/>
          <p:cNvSpPr>
            <a:spLocks noChangeArrowheads="1"/>
          </p:cNvSpPr>
          <p:nvPr/>
        </p:nvSpPr>
        <p:spPr bwMode="auto">
          <a:xfrm>
            <a:off x="7989888" y="596741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502" name="Rectangle 524"/>
          <p:cNvSpPr>
            <a:spLocks noChangeArrowheads="1"/>
          </p:cNvSpPr>
          <p:nvPr/>
        </p:nvSpPr>
        <p:spPr bwMode="auto">
          <a:xfrm>
            <a:off x="8034338" y="59674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:</a:t>
            </a:r>
            <a:endParaRPr lang="pt-BR"/>
          </a:p>
        </p:txBody>
      </p:sp>
      <p:sp>
        <p:nvSpPr>
          <p:cNvPr id="93503" name="Rectangle 525"/>
          <p:cNvSpPr>
            <a:spLocks noChangeArrowheads="1"/>
          </p:cNvSpPr>
          <p:nvPr/>
        </p:nvSpPr>
        <p:spPr bwMode="auto">
          <a:xfrm>
            <a:off x="80724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504" name="Rectangle 526"/>
          <p:cNvSpPr>
            <a:spLocks noChangeArrowheads="1"/>
          </p:cNvSpPr>
          <p:nvPr/>
        </p:nvSpPr>
        <p:spPr bwMode="auto">
          <a:xfrm>
            <a:off x="81486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05" name="Rectangle 527"/>
          <p:cNvSpPr>
            <a:spLocks noChangeArrowheads="1"/>
          </p:cNvSpPr>
          <p:nvPr/>
        </p:nvSpPr>
        <p:spPr bwMode="auto">
          <a:xfrm>
            <a:off x="822483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506" name="Rectangle 528"/>
          <p:cNvSpPr>
            <a:spLocks noChangeArrowheads="1"/>
          </p:cNvSpPr>
          <p:nvPr/>
        </p:nvSpPr>
        <p:spPr bwMode="auto">
          <a:xfrm>
            <a:off x="8301038" y="596741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-</a:t>
            </a:r>
            <a:endParaRPr lang="pt-BR"/>
          </a:p>
        </p:txBody>
      </p:sp>
      <p:sp>
        <p:nvSpPr>
          <p:cNvPr id="93507" name="Rectangle 529"/>
          <p:cNvSpPr>
            <a:spLocks noChangeArrowheads="1"/>
          </p:cNvSpPr>
          <p:nvPr/>
        </p:nvSpPr>
        <p:spPr bwMode="auto">
          <a:xfrm>
            <a:off x="8345488" y="5967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5</a:t>
            </a:r>
            <a:endParaRPr lang="pt-BR"/>
          </a:p>
        </p:txBody>
      </p:sp>
      <p:sp>
        <p:nvSpPr>
          <p:cNvPr id="93508" name="Rectangle 530"/>
          <p:cNvSpPr>
            <a:spLocks noChangeArrowheads="1"/>
          </p:cNvSpPr>
          <p:nvPr/>
        </p:nvSpPr>
        <p:spPr bwMode="auto">
          <a:xfrm>
            <a:off x="4772025" y="6132513"/>
            <a:ext cx="936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S</a:t>
            </a:r>
            <a:endParaRPr lang="pt-BR"/>
          </a:p>
        </p:txBody>
      </p:sp>
      <p:sp>
        <p:nvSpPr>
          <p:cNvPr id="93509" name="Rectangle 531"/>
          <p:cNvSpPr>
            <a:spLocks noChangeArrowheads="1"/>
          </p:cNvSpPr>
          <p:nvPr/>
        </p:nvSpPr>
        <p:spPr bwMode="auto">
          <a:xfrm>
            <a:off x="4862513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t</a:t>
            </a:r>
            <a:endParaRPr lang="pt-BR"/>
          </a:p>
        </p:txBody>
      </p:sp>
      <p:sp>
        <p:nvSpPr>
          <p:cNvPr id="93510" name="Rectangle 532"/>
          <p:cNvSpPr>
            <a:spLocks noChangeArrowheads="1"/>
          </p:cNvSpPr>
          <p:nvPr/>
        </p:nvSpPr>
        <p:spPr bwMode="auto">
          <a:xfrm>
            <a:off x="4900613" y="61325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511" name="Rectangle 533"/>
          <p:cNvSpPr>
            <a:spLocks noChangeArrowheads="1"/>
          </p:cNvSpPr>
          <p:nvPr/>
        </p:nvSpPr>
        <p:spPr bwMode="auto">
          <a:xfrm>
            <a:off x="4975225" y="6132513"/>
            <a:ext cx="31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l</a:t>
            </a:r>
            <a:endParaRPr lang="pt-BR"/>
          </a:p>
        </p:txBody>
      </p:sp>
      <p:sp>
        <p:nvSpPr>
          <p:cNvPr id="93512" name="Rectangle 534"/>
          <p:cNvSpPr>
            <a:spLocks noChangeArrowheads="1"/>
          </p:cNvSpPr>
          <p:nvPr/>
        </p:nvSpPr>
        <p:spPr bwMode="auto">
          <a:xfrm>
            <a:off x="5005388" y="6132513"/>
            <a:ext cx="317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l</a:t>
            </a:r>
            <a:endParaRPr lang="pt-BR"/>
          </a:p>
        </p:txBody>
      </p:sp>
      <p:sp>
        <p:nvSpPr>
          <p:cNvPr id="93513" name="Rectangle 535"/>
          <p:cNvSpPr>
            <a:spLocks noChangeArrowheads="1"/>
          </p:cNvSpPr>
          <p:nvPr/>
        </p:nvSpPr>
        <p:spPr bwMode="auto">
          <a:xfrm>
            <a:off x="5037138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514" name="Rectangle 536"/>
          <p:cNvSpPr>
            <a:spLocks noChangeArrowheads="1"/>
          </p:cNvSpPr>
          <p:nvPr/>
        </p:nvSpPr>
        <p:spPr bwMode="auto">
          <a:xfrm>
            <a:off x="5072063" y="6132513"/>
            <a:ext cx="85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T</a:t>
            </a:r>
            <a:endParaRPr lang="pt-BR"/>
          </a:p>
        </p:txBody>
      </p:sp>
      <p:sp>
        <p:nvSpPr>
          <p:cNvPr id="93515" name="Rectangle 537"/>
          <p:cNvSpPr>
            <a:spLocks noChangeArrowheads="1"/>
          </p:cNvSpPr>
          <p:nvPr/>
        </p:nvSpPr>
        <p:spPr bwMode="auto">
          <a:xfrm>
            <a:off x="5140325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,</a:t>
            </a:r>
            <a:endParaRPr lang="pt-BR"/>
          </a:p>
        </p:txBody>
      </p:sp>
      <p:sp>
        <p:nvSpPr>
          <p:cNvPr id="93516" name="Rectangle 538"/>
          <p:cNvSpPr>
            <a:spLocks noChangeArrowheads="1"/>
          </p:cNvSpPr>
          <p:nvPr/>
        </p:nvSpPr>
        <p:spPr bwMode="auto">
          <a:xfrm>
            <a:off x="5178425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517" name="Rectangle 539"/>
          <p:cNvSpPr>
            <a:spLocks noChangeArrowheads="1"/>
          </p:cNvSpPr>
          <p:nvPr/>
        </p:nvSpPr>
        <p:spPr bwMode="auto">
          <a:xfrm>
            <a:off x="5218113" y="6132513"/>
            <a:ext cx="153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518" name="Rectangle 540"/>
          <p:cNvSpPr>
            <a:spLocks noChangeArrowheads="1"/>
          </p:cNvSpPr>
          <p:nvPr/>
        </p:nvSpPr>
        <p:spPr bwMode="auto">
          <a:xfrm>
            <a:off x="5370513" y="6132513"/>
            <a:ext cx="185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519" name="Rectangle 541"/>
          <p:cNvSpPr>
            <a:spLocks noChangeArrowheads="1"/>
          </p:cNvSpPr>
          <p:nvPr/>
        </p:nvSpPr>
        <p:spPr bwMode="auto">
          <a:xfrm>
            <a:off x="5553075" y="6132513"/>
            <a:ext cx="450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Rheum</a:t>
            </a:r>
            <a:endParaRPr lang="pt-BR"/>
          </a:p>
        </p:txBody>
      </p:sp>
      <p:sp>
        <p:nvSpPr>
          <p:cNvPr id="93520" name="Rectangle 542"/>
          <p:cNvSpPr>
            <a:spLocks noChangeArrowheads="1"/>
          </p:cNvSpPr>
          <p:nvPr/>
        </p:nvSpPr>
        <p:spPr bwMode="auto">
          <a:xfrm>
            <a:off x="5992813" y="6132513"/>
            <a:ext cx="488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atology </a:t>
            </a:r>
            <a:endParaRPr lang="pt-BR"/>
          </a:p>
        </p:txBody>
      </p:sp>
      <p:sp>
        <p:nvSpPr>
          <p:cNvPr id="93521" name="Rectangle 543"/>
          <p:cNvSpPr>
            <a:spLocks noChangeArrowheads="1"/>
          </p:cNvSpPr>
          <p:nvPr/>
        </p:nvSpPr>
        <p:spPr bwMode="auto">
          <a:xfrm>
            <a:off x="6469063" y="613251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522" name="Rectangle 544"/>
          <p:cNvSpPr>
            <a:spLocks noChangeArrowheads="1"/>
          </p:cNvSpPr>
          <p:nvPr/>
        </p:nvSpPr>
        <p:spPr bwMode="auto">
          <a:xfrm>
            <a:off x="6513513" y="6132513"/>
            <a:ext cx="1079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523" name="Rectangle 545"/>
          <p:cNvSpPr>
            <a:spLocks noChangeArrowheads="1"/>
          </p:cNvSpPr>
          <p:nvPr/>
        </p:nvSpPr>
        <p:spPr bwMode="auto">
          <a:xfrm>
            <a:off x="6621463" y="6132513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x</a:t>
            </a:r>
            <a:endParaRPr lang="pt-BR"/>
          </a:p>
        </p:txBody>
      </p:sp>
      <p:sp>
        <p:nvSpPr>
          <p:cNvPr id="93524" name="Rectangle 546"/>
          <p:cNvSpPr>
            <a:spLocks noChangeArrowheads="1"/>
          </p:cNvSpPr>
          <p:nvPr/>
        </p:nvSpPr>
        <p:spPr bwMode="auto">
          <a:xfrm>
            <a:off x="6689725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f</a:t>
            </a:r>
            <a:endParaRPr lang="pt-BR"/>
          </a:p>
        </p:txBody>
      </p:sp>
      <p:sp>
        <p:nvSpPr>
          <p:cNvPr id="93525" name="Rectangle 547"/>
          <p:cNvSpPr>
            <a:spLocks noChangeArrowheads="1"/>
          </p:cNvSpPr>
          <p:nvPr/>
        </p:nvSpPr>
        <p:spPr bwMode="auto">
          <a:xfrm>
            <a:off x="67278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526" name="Rectangle 548"/>
          <p:cNvSpPr>
            <a:spLocks noChangeArrowheads="1"/>
          </p:cNvSpPr>
          <p:nvPr/>
        </p:nvSpPr>
        <p:spPr bwMode="auto">
          <a:xfrm>
            <a:off x="6802438" y="613251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r</a:t>
            </a:r>
            <a:endParaRPr lang="pt-BR"/>
          </a:p>
        </p:txBody>
      </p:sp>
      <p:sp>
        <p:nvSpPr>
          <p:cNvPr id="93527" name="Rectangle 549"/>
          <p:cNvSpPr>
            <a:spLocks noChangeArrowheads="1"/>
          </p:cNvSpPr>
          <p:nvPr/>
        </p:nvSpPr>
        <p:spPr bwMode="auto">
          <a:xfrm>
            <a:off x="6850063" y="61325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d</a:t>
            </a:r>
            <a:endParaRPr lang="pt-BR"/>
          </a:p>
        </p:txBody>
      </p:sp>
      <p:sp>
        <p:nvSpPr>
          <p:cNvPr id="93528" name="Rectangle 550"/>
          <p:cNvSpPr>
            <a:spLocks noChangeArrowheads="1"/>
          </p:cNvSpPr>
          <p:nvPr/>
        </p:nvSpPr>
        <p:spPr bwMode="auto">
          <a:xfrm>
            <a:off x="6924675" y="61325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529" name="Rectangle 551"/>
          <p:cNvSpPr>
            <a:spLocks noChangeArrowheads="1"/>
          </p:cNvSpPr>
          <p:nvPr/>
        </p:nvSpPr>
        <p:spPr bwMode="auto">
          <a:xfrm>
            <a:off x="6970713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.</a:t>
            </a:r>
            <a:endParaRPr lang="pt-BR"/>
          </a:p>
        </p:txBody>
      </p:sp>
      <p:sp>
        <p:nvSpPr>
          <p:cNvPr id="93530" name="Rectangle 552"/>
          <p:cNvSpPr>
            <a:spLocks noChangeArrowheads="1"/>
          </p:cNvSpPr>
          <p:nvPr/>
        </p:nvSpPr>
        <p:spPr bwMode="auto">
          <a:xfrm>
            <a:off x="7008813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531" name="Rectangle 553"/>
          <p:cNvSpPr>
            <a:spLocks noChangeArrowheads="1"/>
          </p:cNvSpPr>
          <p:nvPr/>
        </p:nvSpPr>
        <p:spPr bwMode="auto">
          <a:xfrm>
            <a:off x="70453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532" name="Rectangle 554"/>
          <p:cNvSpPr>
            <a:spLocks noChangeArrowheads="1"/>
          </p:cNvSpPr>
          <p:nvPr/>
        </p:nvSpPr>
        <p:spPr bwMode="auto">
          <a:xfrm>
            <a:off x="71215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33" name="Rectangle 555"/>
          <p:cNvSpPr>
            <a:spLocks noChangeArrowheads="1"/>
          </p:cNvSpPr>
          <p:nvPr/>
        </p:nvSpPr>
        <p:spPr bwMode="auto">
          <a:xfrm>
            <a:off x="71977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34" name="Rectangle 556"/>
          <p:cNvSpPr>
            <a:spLocks noChangeArrowheads="1"/>
          </p:cNvSpPr>
          <p:nvPr/>
        </p:nvSpPr>
        <p:spPr bwMode="auto">
          <a:xfrm>
            <a:off x="72739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535" name="Rectangle 557"/>
          <p:cNvSpPr>
            <a:spLocks noChangeArrowheads="1"/>
          </p:cNvSpPr>
          <p:nvPr/>
        </p:nvSpPr>
        <p:spPr bwMode="auto">
          <a:xfrm>
            <a:off x="7350125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;</a:t>
            </a:r>
            <a:endParaRPr lang="pt-BR"/>
          </a:p>
        </p:txBody>
      </p:sp>
      <p:sp>
        <p:nvSpPr>
          <p:cNvPr id="93536" name="Rectangle 558"/>
          <p:cNvSpPr>
            <a:spLocks noChangeArrowheads="1"/>
          </p:cNvSpPr>
          <p:nvPr/>
        </p:nvSpPr>
        <p:spPr bwMode="auto">
          <a:xfrm>
            <a:off x="73882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537" name="Rectangle 559"/>
          <p:cNvSpPr>
            <a:spLocks noChangeArrowheads="1"/>
          </p:cNvSpPr>
          <p:nvPr/>
        </p:nvSpPr>
        <p:spPr bwMode="auto">
          <a:xfrm>
            <a:off x="74644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3</a:t>
            </a:r>
            <a:endParaRPr lang="pt-BR"/>
          </a:p>
        </p:txBody>
      </p:sp>
      <p:sp>
        <p:nvSpPr>
          <p:cNvPr id="93538" name="Rectangle 560"/>
          <p:cNvSpPr>
            <a:spLocks noChangeArrowheads="1"/>
          </p:cNvSpPr>
          <p:nvPr/>
        </p:nvSpPr>
        <p:spPr bwMode="auto">
          <a:xfrm>
            <a:off x="7540625" y="61325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539" name="Rectangle 561"/>
          <p:cNvSpPr>
            <a:spLocks noChangeArrowheads="1"/>
          </p:cNvSpPr>
          <p:nvPr/>
        </p:nvSpPr>
        <p:spPr bwMode="auto">
          <a:xfrm>
            <a:off x="758507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8</a:t>
            </a:r>
            <a:endParaRPr lang="pt-BR"/>
          </a:p>
        </p:txBody>
      </p:sp>
      <p:sp>
        <p:nvSpPr>
          <p:cNvPr id="93540" name="Rectangle 562"/>
          <p:cNvSpPr>
            <a:spLocks noChangeArrowheads="1"/>
          </p:cNvSpPr>
          <p:nvPr/>
        </p:nvSpPr>
        <p:spPr bwMode="auto">
          <a:xfrm>
            <a:off x="7661275" y="6132513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541" name="Rectangle 563"/>
          <p:cNvSpPr>
            <a:spLocks noChangeArrowheads="1"/>
          </p:cNvSpPr>
          <p:nvPr/>
        </p:nvSpPr>
        <p:spPr bwMode="auto">
          <a:xfrm>
            <a:off x="7707313" y="6132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:</a:t>
            </a:r>
            <a:endParaRPr lang="pt-BR"/>
          </a:p>
        </p:txBody>
      </p:sp>
      <p:sp>
        <p:nvSpPr>
          <p:cNvPr id="93542" name="Rectangle 564"/>
          <p:cNvSpPr>
            <a:spLocks noChangeArrowheads="1"/>
          </p:cNvSpPr>
          <p:nvPr/>
        </p:nvSpPr>
        <p:spPr bwMode="auto">
          <a:xfrm>
            <a:off x="77438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543" name="Rectangle 565"/>
          <p:cNvSpPr>
            <a:spLocks noChangeArrowheads="1"/>
          </p:cNvSpPr>
          <p:nvPr/>
        </p:nvSpPr>
        <p:spPr bwMode="auto">
          <a:xfrm>
            <a:off x="7820025" y="6132513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44" name="Rectangle 566"/>
          <p:cNvSpPr>
            <a:spLocks noChangeArrowheads="1"/>
          </p:cNvSpPr>
          <p:nvPr/>
        </p:nvSpPr>
        <p:spPr bwMode="auto">
          <a:xfrm>
            <a:off x="7894638" y="61325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3</a:t>
            </a:r>
            <a:endParaRPr lang="pt-BR"/>
          </a:p>
        </p:txBody>
      </p:sp>
      <p:sp>
        <p:nvSpPr>
          <p:cNvPr id="93545" name="Rectangle 567"/>
          <p:cNvSpPr>
            <a:spLocks noChangeArrowheads="1"/>
          </p:cNvSpPr>
          <p:nvPr/>
        </p:nvSpPr>
        <p:spPr bwMode="auto">
          <a:xfrm>
            <a:off x="7970838" y="61325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546" name="Rectangle 568"/>
          <p:cNvSpPr>
            <a:spLocks noChangeArrowheads="1"/>
          </p:cNvSpPr>
          <p:nvPr/>
        </p:nvSpPr>
        <p:spPr bwMode="auto">
          <a:xfrm>
            <a:off x="8047038" y="6132513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-</a:t>
            </a:r>
            <a:endParaRPr lang="pt-BR"/>
          </a:p>
        </p:txBody>
      </p:sp>
      <p:sp>
        <p:nvSpPr>
          <p:cNvPr id="93547" name="Rectangle 569"/>
          <p:cNvSpPr>
            <a:spLocks noChangeArrowheads="1"/>
          </p:cNvSpPr>
          <p:nvPr/>
        </p:nvSpPr>
        <p:spPr bwMode="auto">
          <a:xfrm>
            <a:off x="8091488" y="61325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548" name="Rectangle 570"/>
          <p:cNvSpPr>
            <a:spLocks noChangeArrowheads="1"/>
          </p:cNvSpPr>
          <p:nvPr/>
        </p:nvSpPr>
        <p:spPr bwMode="auto">
          <a:xfrm>
            <a:off x="8167688" y="61325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4</a:t>
            </a:r>
            <a:endParaRPr lang="pt-BR"/>
          </a:p>
        </p:txBody>
      </p:sp>
      <p:sp>
        <p:nvSpPr>
          <p:cNvPr id="93549" name="Rectangle 571"/>
          <p:cNvSpPr>
            <a:spLocks noChangeArrowheads="1"/>
          </p:cNvSpPr>
          <p:nvPr/>
        </p:nvSpPr>
        <p:spPr bwMode="auto">
          <a:xfrm>
            <a:off x="4772025" y="6296025"/>
            <a:ext cx="101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N</a:t>
            </a:r>
            <a:endParaRPr lang="pt-BR"/>
          </a:p>
        </p:txBody>
      </p:sp>
      <p:sp>
        <p:nvSpPr>
          <p:cNvPr id="93550" name="Rectangle 572"/>
          <p:cNvSpPr>
            <a:spLocks noChangeArrowheads="1"/>
          </p:cNvSpPr>
          <p:nvPr/>
        </p:nvSpPr>
        <p:spPr bwMode="auto">
          <a:xfrm>
            <a:off x="487045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o</a:t>
            </a:r>
            <a:endParaRPr lang="pt-BR"/>
          </a:p>
        </p:txBody>
      </p:sp>
      <p:sp>
        <p:nvSpPr>
          <p:cNvPr id="93551" name="Rectangle 573"/>
          <p:cNvSpPr>
            <a:spLocks noChangeArrowheads="1"/>
          </p:cNvSpPr>
          <p:nvPr/>
        </p:nvSpPr>
        <p:spPr bwMode="auto">
          <a:xfrm>
            <a:off x="4946650" y="6296025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s</a:t>
            </a:r>
            <a:endParaRPr lang="pt-BR"/>
          </a:p>
        </p:txBody>
      </p:sp>
      <p:sp>
        <p:nvSpPr>
          <p:cNvPr id="93552" name="Rectangle 574"/>
          <p:cNvSpPr>
            <a:spLocks noChangeArrowheads="1"/>
          </p:cNvSpPr>
          <p:nvPr/>
        </p:nvSpPr>
        <p:spPr bwMode="auto">
          <a:xfrm>
            <a:off x="5014913" y="6296025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s</a:t>
            </a:r>
            <a:endParaRPr lang="pt-BR"/>
          </a:p>
        </p:txBody>
      </p:sp>
      <p:sp>
        <p:nvSpPr>
          <p:cNvPr id="93553" name="Rectangle 575"/>
          <p:cNvSpPr>
            <a:spLocks noChangeArrowheads="1"/>
          </p:cNvSpPr>
          <p:nvPr/>
        </p:nvSpPr>
        <p:spPr bwMode="auto">
          <a:xfrm>
            <a:off x="5083175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e</a:t>
            </a:r>
            <a:endParaRPr lang="pt-BR"/>
          </a:p>
        </p:txBody>
      </p:sp>
      <p:sp>
        <p:nvSpPr>
          <p:cNvPr id="93554" name="Rectangle 576"/>
          <p:cNvSpPr>
            <a:spLocks noChangeArrowheads="1"/>
          </p:cNvSpPr>
          <p:nvPr/>
        </p:nvSpPr>
        <p:spPr bwMode="auto">
          <a:xfrm>
            <a:off x="5159375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n</a:t>
            </a:r>
            <a:endParaRPr lang="pt-BR"/>
          </a:p>
        </p:txBody>
      </p:sp>
      <p:sp>
        <p:nvSpPr>
          <p:cNvPr id="93555" name="Rectangle 577"/>
          <p:cNvSpPr>
            <a:spLocks noChangeArrowheads="1"/>
          </p:cNvSpPr>
          <p:nvPr/>
        </p:nvSpPr>
        <p:spPr bwMode="auto">
          <a:xfrm>
            <a:off x="5235575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t</a:t>
            </a:r>
            <a:endParaRPr lang="pt-BR"/>
          </a:p>
        </p:txBody>
      </p:sp>
      <p:sp>
        <p:nvSpPr>
          <p:cNvPr id="93556" name="Rectangle 578"/>
          <p:cNvSpPr>
            <a:spLocks noChangeArrowheads="1"/>
          </p:cNvSpPr>
          <p:nvPr/>
        </p:nvSpPr>
        <p:spPr bwMode="auto">
          <a:xfrm>
            <a:off x="5310188" y="6296025"/>
            <a:ext cx="698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J</a:t>
            </a:r>
            <a:endParaRPr lang="pt-BR"/>
          </a:p>
        </p:txBody>
      </p:sp>
      <p:sp>
        <p:nvSpPr>
          <p:cNvPr id="93557" name="Rectangle 579"/>
          <p:cNvSpPr>
            <a:spLocks noChangeArrowheads="1"/>
          </p:cNvSpPr>
          <p:nvPr/>
        </p:nvSpPr>
        <p:spPr bwMode="auto">
          <a:xfrm>
            <a:off x="5378450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,</a:t>
            </a:r>
            <a:endParaRPr lang="pt-BR"/>
          </a:p>
        </p:txBody>
      </p:sp>
      <p:sp>
        <p:nvSpPr>
          <p:cNvPr id="93558" name="Rectangle 580"/>
          <p:cNvSpPr>
            <a:spLocks noChangeArrowheads="1"/>
          </p:cNvSpPr>
          <p:nvPr/>
        </p:nvSpPr>
        <p:spPr bwMode="auto">
          <a:xfrm>
            <a:off x="5416550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559" name="Rectangle 581"/>
          <p:cNvSpPr>
            <a:spLocks noChangeArrowheads="1"/>
          </p:cNvSpPr>
          <p:nvPr/>
        </p:nvSpPr>
        <p:spPr bwMode="auto">
          <a:xfrm>
            <a:off x="5454650" y="6296025"/>
            <a:ext cx="1539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et </a:t>
            </a:r>
            <a:endParaRPr lang="pt-BR"/>
          </a:p>
        </p:txBody>
      </p:sp>
      <p:sp>
        <p:nvSpPr>
          <p:cNvPr id="93560" name="Rectangle 582"/>
          <p:cNvSpPr>
            <a:spLocks noChangeArrowheads="1"/>
          </p:cNvSpPr>
          <p:nvPr/>
        </p:nvSpPr>
        <p:spPr bwMode="auto">
          <a:xfrm>
            <a:off x="5607050" y="6296025"/>
            <a:ext cx="1857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al. </a:t>
            </a:r>
            <a:endParaRPr lang="pt-BR"/>
          </a:p>
        </p:txBody>
      </p:sp>
      <p:sp>
        <p:nvSpPr>
          <p:cNvPr id="93561" name="Rectangle 583"/>
          <p:cNvSpPr>
            <a:spLocks noChangeArrowheads="1"/>
          </p:cNvSpPr>
          <p:nvPr/>
        </p:nvSpPr>
        <p:spPr bwMode="auto">
          <a:xfrm>
            <a:off x="5789613" y="6296025"/>
            <a:ext cx="381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 i="1">
                <a:solidFill>
                  <a:srgbClr val="404040"/>
                </a:solidFill>
                <a:latin typeface="Arial Italic" charset="0"/>
              </a:rPr>
              <a:t>Lupus</a:t>
            </a:r>
            <a:endParaRPr lang="pt-BR"/>
          </a:p>
        </p:txBody>
      </p:sp>
      <p:sp>
        <p:nvSpPr>
          <p:cNvPr id="93562" name="Rectangle 584"/>
          <p:cNvSpPr>
            <a:spLocks noChangeArrowheads="1"/>
          </p:cNvSpPr>
          <p:nvPr/>
        </p:nvSpPr>
        <p:spPr bwMode="auto">
          <a:xfrm>
            <a:off x="6162675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.</a:t>
            </a:r>
            <a:endParaRPr lang="pt-BR"/>
          </a:p>
        </p:txBody>
      </p:sp>
      <p:sp>
        <p:nvSpPr>
          <p:cNvPr id="93563" name="Rectangle 585"/>
          <p:cNvSpPr>
            <a:spLocks noChangeArrowheads="1"/>
          </p:cNvSpPr>
          <p:nvPr/>
        </p:nvSpPr>
        <p:spPr bwMode="auto">
          <a:xfrm>
            <a:off x="6199188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 </a:t>
            </a:r>
            <a:endParaRPr lang="pt-BR"/>
          </a:p>
        </p:txBody>
      </p:sp>
      <p:sp>
        <p:nvSpPr>
          <p:cNvPr id="93564" name="Rectangle 586"/>
          <p:cNvSpPr>
            <a:spLocks noChangeArrowheads="1"/>
          </p:cNvSpPr>
          <p:nvPr/>
        </p:nvSpPr>
        <p:spPr bwMode="auto">
          <a:xfrm>
            <a:off x="6237288" y="6296025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2</a:t>
            </a:r>
            <a:endParaRPr lang="pt-BR"/>
          </a:p>
        </p:txBody>
      </p:sp>
      <p:sp>
        <p:nvSpPr>
          <p:cNvPr id="93565" name="Rectangle 587"/>
          <p:cNvSpPr>
            <a:spLocks noChangeArrowheads="1"/>
          </p:cNvSpPr>
          <p:nvPr/>
        </p:nvSpPr>
        <p:spPr bwMode="auto">
          <a:xfrm>
            <a:off x="63119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66" name="Rectangle 588"/>
          <p:cNvSpPr>
            <a:spLocks noChangeArrowheads="1"/>
          </p:cNvSpPr>
          <p:nvPr/>
        </p:nvSpPr>
        <p:spPr bwMode="auto">
          <a:xfrm>
            <a:off x="63881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67" name="Rectangle 589"/>
          <p:cNvSpPr>
            <a:spLocks noChangeArrowheads="1"/>
          </p:cNvSpPr>
          <p:nvPr/>
        </p:nvSpPr>
        <p:spPr bwMode="auto">
          <a:xfrm>
            <a:off x="64643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7</a:t>
            </a:r>
            <a:endParaRPr lang="pt-BR"/>
          </a:p>
        </p:txBody>
      </p:sp>
      <p:sp>
        <p:nvSpPr>
          <p:cNvPr id="93568" name="Rectangle 590"/>
          <p:cNvSpPr>
            <a:spLocks noChangeArrowheads="1"/>
          </p:cNvSpPr>
          <p:nvPr/>
        </p:nvSpPr>
        <p:spPr bwMode="auto">
          <a:xfrm>
            <a:off x="6540500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;</a:t>
            </a:r>
            <a:endParaRPr lang="pt-BR"/>
          </a:p>
        </p:txBody>
      </p:sp>
      <p:sp>
        <p:nvSpPr>
          <p:cNvPr id="93569" name="Rectangle 591"/>
          <p:cNvSpPr>
            <a:spLocks noChangeArrowheads="1"/>
          </p:cNvSpPr>
          <p:nvPr/>
        </p:nvSpPr>
        <p:spPr bwMode="auto">
          <a:xfrm>
            <a:off x="65786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570" name="Rectangle 592"/>
          <p:cNvSpPr>
            <a:spLocks noChangeArrowheads="1"/>
          </p:cNvSpPr>
          <p:nvPr/>
        </p:nvSpPr>
        <p:spPr bwMode="auto">
          <a:xfrm>
            <a:off x="66548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6</a:t>
            </a:r>
            <a:endParaRPr lang="pt-BR"/>
          </a:p>
        </p:txBody>
      </p:sp>
      <p:sp>
        <p:nvSpPr>
          <p:cNvPr id="93571" name="Rectangle 593"/>
          <p:cNvSpPr>
            <a:spLocks noChangeArrowheads="1"/>
          </p:cNvSpPr>
          <p:nvPr/>
        </p:nvSpPr>
        <p:spPr bwMode="auto">
          <a:xfrm>
            <a:off x="6729413" y="6296025"/>
            <a:ext cx="460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(</a:t>
            </a:r>
            <a:endParaRPr lang="pt-BR"/>
          </a:p>
        </p:txBody>
      </p:sp>
      <p:sp>
        <p:nvSpPr>
          <p:cNvPr id="93572" name="Rectangle 594"/>
          <p:cNvSpPr>
            <a:spLocks noChangeArrowheads="1"/>
          </p:cNvSpPr>
          <p:nvPr/>
        </p:nvSpPr>
        <p:spPr bwMode="auto">
          <a:xfrm>
            <a:off x="677545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5</a:t>
            </a:r>
            <a:endParaRPr lang="pt-BR"/>
          </a:p>
        </p:txBody>
      </p:sp>
      <p:sp>
        <p:nvSpPr>
          <p:cNvPr id="93573" name="Rectangle 595"/>
          <p:cNvSpPr>
            <a:spLocks noChangeArrowheads="1"/>
          </p:cNvSpPr>
          <p:nvPr/>
        </p:nvSpPr>
        <p:spPr bwMode="auto">
          <a:xfrm>
            <a:off x="6851650" y="6296025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)</a:t>
            </a:r>
            <a:endParaRPr lang="pt-BR"/>
          </a:p>
        </p:txBody>
      </p:sp>
      <p:sp>
        <p:nvSpPr>
          <p:cNvPr id="93574" name="Rectangle 596"/>
          <p:cNvSpPr>
            <a:spLocks noChangeArrowheads="1"/>
          </p:cNvSpPr>
          <p:nvPr/>
        </p:nvSpPr>
        <p:spPr bwMode="auto">
          <a:xfrm>
            <a:off x="6897688" y="62960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:</a:t>
            </a:r>
            <a:endParaRPr lang="pt-BR"/>
          </a:p>
        </p:txBody>
      </p:sp>
      <p:sp>
        <p:nvSpPr>
          <p:cNvPr id="93575" name="Rectangle 597"/>
          <p:cNvSpPr>
            <a:spLocks noChangeArrowheads="1"/>
          </p:cNvSpPr>
          <p:nvPr/>
        </p:nvSpPr>
        <p:spPr bwMode="auto">
          <a:xfrm>
            <a:off x="69342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3</a:t>
            </a:r>
            <a:endParaRPr lang="pt-BR"/>
          </a:p>
        </p:txBody>
      </p:sp>
      <p:sp>
        <p:nvSpPr>
          <p:cNvPr id="93576" name="Rectangle 598"/>
          <p:cNvSpPr>
            <a:spLocks noChangeArrowheads="1"/>
          </p:cNvSpPr>
          <p:nvPr/>
        </p:nvSpPr>
        <p:spPr bwMode="auto">
          <a:xfrm>
            <a:off x="70104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0</a:t>
            </a:r>
            <a:endParaRPr lang="pt-BR"/>
          </a:p>
        </p:txBody>
      </p:sp>
      <p:sp>
        <p:nvSpPr>
          <p:cNvPr id="93577" name="Rectangle 599"/>
          <p:cNvSpPr>
            <a:spLocks noChangeArrowheads="1"/>
          </p:cNvSpPr>
          <p:nvPr/>
        </p:nvSpPr>
        <p:spPr bwMode="auto">
          <a:xfrm>
            <a:off x="708660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9</a:t>
            </a:r>
            <a:endParaRPr lang="pt-BR"/>
          </a:p>
        </p:txBody>
      </p:sp>
      <p:sp>
        <p:nvSpPr>
          <p:cNvPr id="93578" name="Rectangle 600"/>
          <p:cNvSpPr>
            <a:spLocks noChangeArrowheads="1"/>
          </p:cNvSpPr>
          <p:nvPr/>
        </p:nvSpPr>
        <p:spPr bwMode="auto">
          <a:xfrm>
            <a:off x="7162800" y="6296025"/>
            <a:ext cx="460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-</a:t>
            </a:r>
            <a:endParaRPr lang="pt-BR"/>
          </a:p>
        </p:txBody>
      </p:sp>
      <p:sp>
        <p:nvSpPr>
          <p:cNvPr id="93579" name="Rectangle 601"/>
          <p:cNvSpPr>
            <a:spLocks noChangeArrowheads="1"/>
          </p:cNvSpPr>
          <p:nvPr/>
        </p:nvSpPr>
        <p:spPr bwMode="auto">
          <a:xfrm>
            <a:off x="720725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1</a:t>
            </a:r>
            <a:endParaRPr lang="pt-BR"/>
          </a:p>
        </p:txBody>
      </p:sp>
      <p:sp>
        <p:nvSpPr>
          <p:cNvPr id="93580" name="Rectangle 602"/>
          <p:cNvSpPr>
            <a:spLocks noChangeArrowheads="1"/>
          </p:cNvSpPr>
          <p:nvPr/>
        </p:nvSpPr>
        <p:spPr bwMode="auto">
          <a:xfrm>
            <a:off x="7283450" y="6296025"/>
            <a:ext cx="777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pt-BR" sz="1100">
                <a:solidFill>
                  <a:srgbClr val="404040"/>
                </a:solidFill>
              </a:rPr>
              <a:t>7</a:t>
            </a:r>
            <a:endParaRPr lang="pt-BR"/>
          </a:p>
        </p:txBody>
      </p:sp>
      <p:pic>
        <p:nvPicPr>
          <p:cNvPr id="3" name="Picture 2" descr="IMG_093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30" r="12605" b="8195"/>
          <a:stretch/>
        </p:blipFill>
        <p:spPr>
          <a:xfrm>
            <a:off x="5616560" y="1307119"/>
            <a:ext cx="2297128" cy="2052357"/>
          </a:xfrm>
          <a:prstGeom prst="rect">
            <a:avLst/>
          </a:prstGeom>
        </p:spPr>
      </p:pic>
      <p:pic>
        <p:nvPicPr>
          <p:cNvPr id="4" name="Picture 3" descr="IMG_093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291" b="10440"/>
          <a:stretch/>
        </p:blipFill>
        <p:spPr>
          <a:xfrm>
            <a:off x="5639053" y="3859860"/>
            <a:ext cx="2126746" cy="172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606425"/>
            <a:ext cx="8640762" cy="564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 Box 6"/>
          <p:cNvSpPr txBox="1">
            <a:spLocks noChangeArrowheads="1"/>
          </p:cNvSpPr>
          <p:nvPr/>
        </p:nvSpPr>
        <p:spPr bwMode="auto">
          <a:xfrm>
            <a:off x="3766034" y="6331858"/>
            <a:ext cx="200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 dirty="0"/>
              <a:t>Philip Hench - 1950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2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800">
                <a:solidFill>
                  <a:srgbClr val="9A8B7D"/>
                </a:solidFill>
                <a:cs typeface="Arial" charset="0"/>
              </a:rPr>
              <a:t>9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65113"/>
            <a:ext cx="8820150" cy="216852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2541588"/>
            <a:ext cx="9001125" cy="380365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057400" y="6396038"/>
            <a:ext cx="6629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200" dirty="0" smtClean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RUIZ</a:t>
            </a:r>
            <a:r>
              <a:rPr lang="fi-FI" sz="1200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-IRASTORZA, G. et al. Rheumatology, 51: 1145-53, 2012</a:t>
            </a:r>
            <a:r>
              <a:rPr lang="pt-BR" sz="1200" dirty="0">
                <a:solidFill>
                  <a:schemeClr val="tx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 descr="IMG_06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9068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3" descr="IMG_07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0675" y="228600"/>
            <a:ext cx="47228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54775" cy="1373187"/>
          </a:xfrm>
        </p:spPr>
        <p:txBody>
          <a:bodyPr/>
          <a:lstStyle/>
          <a:p>
            <a:pPr algn="l" eaLnBrk="1" hangingPunct="1"/>
            <a:r>
              <a:rPr lang="pt-BR" sz="2400">
                <a:latin typeface="Calibri" charset="0"/>
              </a:rPr>
              <a:t/>
            </a:r>
            <a:br>
              <a:rPr lang="pt-BR" sz="2400">
                <a:latin typeface="Calibri" charset="0"/>
              </a:rPr>
            </a:br>
            <a:r>
              <a:rPr lang="pt-BR" sz="2400">
                <a:latin typeface="Calibri" charset="0"/>
              </a:rPr>
              <a:t>De acordo com a Resolução 1931/2009 do Conselho Federal de Medicina e com a RDC 96 / 2008 da ANVISA, declaro que: 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457201" y="2155789"/>
            <a:ext cx="8229600" cy="4164049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en-US" dirty="0" err="1">
                <a:latin typeface="Calibri" charset="0"/>
              </a:rPr>
              <a:t>Abbvie</a:t>
            </a:r>
            <a:r>
              <a:rPr lang="en-US" dirty="0">
                <a:latin typeface="Calibri" charset="0"/>
              </a:rPr>
              <a:t>, GSK, Pfizer, </a:t>
            </a:r>
            <a:r>
              <a:rPr lang="en-US" dirty="0" smtClean="0">
                <a:latin typeface="Calibri" charset="0"/>
              </a:rPr>
              <a:t>Roche, UCB   </a:t>
            </a:r>
            <a:r>
              <a:rPr lang="en-US" dirty="0">
                <a:latin typeface="Calibri" charset="0"/>
              </a:rPr>
              <a:t>(</a:t>
            </a:r>
            <a:r>
              <a:rPr lang="en-US" dirty="0" err="1">
                <a:latin typeface="Calibri" charset="0"/>
              </a:rPr>
              <a:t>Investigador</a:t>
            </a:r>
            <a:r>
              <a:rPr lang="en-US" dirty="0">
                <a:latin typeface="Calibri" charset="0"/>
              </a:rPr>
              <a:t>, </a:t>
            </a:r>
            <a:r>
              <a:rPr lang="en-US" dirty="0" err="1">
                <a:latin typeface="Calibri" charset="0"/>
              </a:rPr>
              <a:t>consultor</a:t>
            </a:r>
            <a:r>
              <a:rPr lang="en-US" dirty="0">
                <a:latin typeface="Calibri" charset="0"/>
              </a:rPr>
              <a:t>, </a:t>
            </a:r>
            <a:r>
              <a:rPr lang="en-US" dirty="0" err="1">
                <a:latin typeface="Calibri" charset="0"/>
              </a:rPr>
              <a:t>palestrante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>
              <a:buClr>
                <a:srgbClr val="000000"/>
              </a:buClr>
            </a:pPr>
            <a:r>
              <a:rPr lang="en-US" dirty="0" err="1">
                <a:latin typeface="Calibri" charset="0"/>
              </a:rPr>
              <a:t>Servier</a:t>
            </a:r>
            <a:r>
              <a:rPr lang="en-US" dirty="0">
                <a:latin typeface="Calibri" charset="0"/>
              </a:rPr>
              <a:t>, GSK, Roche (</a:t>
            </a:r>
            <a:r>
              <a:rPr lang="en-US" dirty="0" err="1">
                <a:latin typeface="Calibri" charset="0"/>
              </a:rPr>
              <a:t>Investigador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>
              <a:buClr>
                <a:srgbClr val="000000"/>
              </a:buClr>
            </a:pPr>
            <a:endParaRPr lang="en-US" sz="2000" dirty="0">
              <a:latin typeface="Calibri" charset="0"/>
            </a:endParaRPr>
          </a:p>
          <a:p>
            <a:pPr eaLnBrk="1" hangingPunct="1">
              <a:buClr>
                <a:srgbClr val="000000"/>
              </a:buClr>
              <a:buFont typeface="Arial" charset="0"/>
              <a:buNone/>
            </a:pPr>
            <a:r>
              <a:rPr lang="en-US" dirty="0" err="1">
                <a:latin typeface="Calibri" charset="0"/>
              </a:rPr>
              <a:t>Apoio</a:t>
            </a:r>
            <a:r>
              <a:rPr lang="en-US" dirty="0">
                <a:latin typeface="Calibri" charset="0"/>
              </a:rPr>
              <a:t> </a:t>
            </a:r>
            <a:r>
              <a:rPr lang="en-US" dirty="0" err="1" smtClean="0">
                <a:latin typeface="Calibri" charset="0"/>
              </a:rPr>
              <a:t>científico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latin typeface="Calibri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 smtClean="0">
                <a:latin typeface="Calibri" charset="0"/>
              </a:rPr>
              <a:t>FAPERJ, </a:t>
            </a:r>
            <a:r>
              <a:rPr lang="en-US" dirty="0" err="1" smtClean="0">
                <a:latin typeface="Calibri" charset="0"/>
              </a:rPr>
              <a:t>CNPq</a:t>
            </a:r>
            <a:r>
              <a:rPr lang="en-US" dirty="0" smtClean="0">
                <a:latin typeface="Calibri" charset="0"/>
              </a:rPr>
              <a:t> &amp; CAPES</a:t>
            </a:r>
            <a:endParaRPr lang="en-US" sz="2800" dirty="0">
              <a:latin typeface="Calibri" charset="0"/>
            </a:endParaRPr>
          </a:p>
        </p:txBody>
      </p:sp>
      <p:pic>
        <p:nvPicPr>
          <p:cNvPr id="4" name="Picture 10" descr="uerj_c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11518" y="274638"/>
            <a:ext cx="1775282" cy="1747302"/>
          </a:xfrm>
          <a:prstGeom prst="roundRect">
            <a:avLst>
              <a:gd name="adj" fmla="val 8594"/>
            </a:avLst>
          </a:prstGeom>
          <a:solidFill>
            <a:srgbClr val="D19FD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5" name="Straight Connector 4"/>
          <p:cNvCxnSpPr/>
          <p:nvPr/>
        </p:nvCxnSpPr>
        <p:spPr>
          <a:xfrm flipV="1">
            <a:off x="179292" y="1969080"/>
            <a:ext cx="6675345" cy="154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223838"/>
            <a:ext cx="908685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3"/>
          <p:cNvSpPr txBox="1">
            <a:spLocks noChangeArrowheads="1"/>
          </p:cNvSpPr>
          <p:nvPr/>
        </p:nvSpPr>
        <p:spPr bwMode="auto">
          <a:xfrm>
            <a:off x="569913" y="223838"/>
            <a:ext cx="78930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33CC"/>
                </a:solidFill>
              </a:rPr>
              <a:t>Aumento do dano de acordo com o estado clínico do paciente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624388" y="1279525"/>
            <a:ext cx="4141787" cy="39719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7988" y="1279525"/>
            <a:ext cx="4097337" cy="39719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667" name="Title 2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pPr eaLnBrk="1" hangingPunct="1"/>
            <a:r>
              <a:rPr lang="pt-BR" sz="3000">
                <a:latin typeface="Calibri" charset="0"/>
              </a:rPr>
              <a:t>Mesmo com baixa atividade da doença, os pacientes podem ainda acumular danos nos órgãos</a:t>
            </a:r>
            <a:endParaRPr lang="en-US" sz="3000">
              <a:latin typeface="Calibri" charset="0"/>
            </a:endParaRPr>
          </a:p>
        </p:txBody>
      </p:sp>
      <p:sp>
        <p:nvSpPr>
          <p:cNvPr id="11366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6365875"/>
            <a:ext cx="5040312" cy="433388"/>
          </a:xfrm>
        </p:spPr>
        <p:txBody>
          <a:bodyPr/>
          <a:lstStyle/>
          <a:p>
            <a:pPr eaLnBrk="1" hangingPunct="1"/>
            <a:r>
              <a:rPr lang="pt-BR" sz="1000">
                <a:latin typeface="Calibri" charset="0"/>
              </a:rPr>
              <a:t>SDI =  Índice de Danos de Clínicas de Colaboradores Internacionais de Lúpus Sistêmico/Colégio Americano de Reumatologia; SLICC/ACR = Clínicas de Colaboradores Internacionais de Lúpus Sistêmico/Colégio Americano de Reumatologia.</a:t>
            </a:r>
            <a:endParaRPr lang="en-GB" sz="1000">
              <a:latin typeface="Calibri" charset="0"/>
            </a:endParaRPr>
          </a:p>
        </p:txBody>
      </p:sp>
      <p:sp>
        <p:nvSpPr>
          <p:cNvPr id="11366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0" y="6308725"/>
            <a:ext cx="4103688" cy="433388"/>
          </a:xfrm>
        </p:spPr>
        <p:txBody>
          <a:bodyPr/>
          <a:lstStyle/>
          <a:p>
            <a:pPr eaLnBrk="1" hangingPunct="1"/>
            <a:r>
              <a:rPr lang="da-DK" sz="1000">
                <a:latin typeface="Calibri" charset="0"/>
              </a:rPr>
              <a:t>Urowitz MB, et al. Arthritis Care Res 2012; 64:132</a:t>
            </a:r>
            <a:r>
              <a:rPr lang="en-GB" sz="1000">
                <a:latin typeface="Calibri" charset="0"/>
              </a:rPr>
              <a:t>–</a:t>
            </a:r>
            <a:r>
              <a:rPr lang="da-DK" sz="1000">
                <a:latin typeface="Calibri" charset="0"/>
              </a:rPr>
              <a:t>137.</a:t>
            </a:r>
          </a:p>
        </p:txBody>
      </p:sp>
      <p:graphicFrame>
        <p:nvGraphicFramePr>
          <p:cNvPr id="113670" name="Content Placeholder 4"/>
          <p:cNvGraphicFramePr>
            <a:graphicFrameLocks noGrp="1"/>
          </p:cNvGraphicFramePr>
          <p:nvPr>
            <p:ph sz="quarter" idx="4294967295"/>
          </p:nvPr>
        </p:nvGraphicFramePr>
        <p:xfrm>
          <a:off x="598488" y="1700213"/>
          <a:ext cx="3263900" cy="2592387"/>
        </p:xfrm>
        <a:graphic>
          <a:graphicData uri="http://schemas.openxmlformats.org/presentationml/2006/ole">
            <p:oleObj spid="_x0000_s113736" r:id="rId4" imgW="3267739" imgH="2591025" progId="Excel.Chart.8">
              <p:embed/>
            </p:oleObj>
          </a:graphicData>
        </a:graphic>
      </p:graphicFrame>
      <p:sp>
        <p:nvSpPr>
          <p:cNvPr id="113671" name="TextBox 6"/>
          <p:cNvSpPr txBox="1">
            <a:spLocks noChangeArrowheads="1"/>
          </p:cNvSpPr>
          <p:nvPr/>
        </p:nvSpPr>
        <p:spPr bwMode="auto">
          <a:xfrm>
            <a:off x="1101725" y="4221163"/>
            <a:ext cx="2509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/>
              <a:t>Anos no registro </a:t>
            </a:r>
          </a:p>
        </p:txBody>
      </p:sp>
      <p:sp>
        <p:nvSpPr>
          <p:cNvPr id="113672" name="Rectangle 15"/>
          <p:cNvSpPr>
            <a:spLocks noChangeArrowheads="1"/>
          </p:cNvSpPr>
          <p:nvPr/>
        </p:nvSpPr>
        <p:spPr bwMode="auto">
          <a:xfrm rot="-5400000">
            <a:off x="-611981" y="2755106"/>
            <a:ext cx="2082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 charset="0"/>
              </a:rPr>
              <a:t>Média total de SLEDAI-2K </a:t>
            </a:r>
          </a:p>
        </p:txBody>
      </p:sp>
      <p:sp>
        <p:nvSpPr>
          <p:cNvPr id="113673" name="Rectangle 16"/>
          <p:cNvSpPr>
            <a:spLocks noChangeArrowheads="1"/>
          </p:cNvSpPr>
          <p:nvPr/>
        </p:nvSpPr>
        <p:spPr bwMode="auto">
          <a:xfrm>
            <a:off x="384175" y="1201738"/>
            <a:ext cx="39878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charset="0"/>
              </a:rPr>
              <a:t>Atividade da doença durante 5 anos de acompanhamento </a:t>
            </a:r>
            <a:br>
              <a:rPr lang="pt-BR" sz="1400" b="1">
                <a:solidFill>
                  <a:srgbClr val="000000"/>
                </a:solidFill>
                <a:latin typeface="Calibri" charset="0"/>
              </a:rPr>
            </a:br>
            <a:r>
              <a:rPr lang="pt-BR" sz="1400" b="1">
                <a:solidFill>
                  <a:srgbClr val="000000"/>
                </a:solidFill>
                <a:latin typeface="Calibri" charset="0"/>
              </a:rPr>
              <a:t>(N=298)</a:t>
            </a:r>
            <a:endParaRPr lang="en-GB" sz="14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3674" name="Rectangle 17"/>
          <p:cNvSpPr>
            <a:spLocks noChangeArrowheads="1"/>
          </p:cNvSpPr>
          <p:nvPr/>
        </p:nvSpPr>
        <p:spPr bwMode="auto">
          <a:xfrm>
            <a:off x="4778375" y="1201738"/>
            <a:ext cx="39878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pt-BR" sz="1400" b="1">
                <a:solidFill>
                  <a:srgbClr val="000000"/>
                </a:solidFill>
                <a:latin typeface="Calibri" charset="0"/>
              </a:rPr>
              <a:t>Percentagem de pacientes com </a:t>
            </a:r>
            <a:br>
              <a:rPr lang="pt-BR" sz="1400" b="1">
                <a:solidFill>
                  <a:srgbClr val="000000"/>
                </a:solidFill>
                <a:latin typeface="Calibri" charset="0"/>
              </a:rPr>
            </a:br>
            <a:r>
              <a:rPr lang="pt-BR" sz="1400" b="1">
                <a:solidFill>
                  <a:srgbClr val="000000"/>
                </a:solidFill>
                <a:latin typeface="Calibri" charset="0"/>
              </a:rPr>
              <a:t>danos nos órgãos durante 5 anos de acompanhamento </a:t>
            </a:r>
            <a:br>
              <a:rPr lang="pt-BR" sz="1400" b="1">
                <a:solidFill>
                  <a:srgbClr val="000000"/>
                </a:solidFill>
                <a:latin typeface="Calibri" charset="0"/>
              </a:rPr>
            </a:br>
            <a:r>
              <a:rPr lang="pt-BR" sz="1400" b="1">
                <a:solidFill>
                  <a:srgbClr val="000000"/>
                </a:solidFill>
                <a:latin typeface="Calibri" charset="0"/>
              </a:rPr>
              <a:t>(N=298)</a:t>
            </a:r>
            <a:endParaRPr lang="en-US" sz="1400" b="1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113675" name="Object 12"/>
          <p:cNvGraphicFramePr>
            <a:graphicFrameLocks/>
          </p:cNvGraphicFramePr>
          <p:nvPr/>
        </p:nvGraphicFramePr>
        <p:xfrm>
          <a:off x="5329238" y="1700213"/>
          <a:ext cx="3263900" cy="2592387"/>
        </p:xfrm>
        <a:graphic>
          <a:graphicData uri="http://schemas.openxmlformats.org/presentationml/2006/ole">
            <p:oleObj spid="_x0000_s113737" r:id="rId5" imgW="3267739" imgH="2591025" progId="Excel.Chart.8">
              <p:embed/>
            </p:oleObj>
          </a:graphicData>
        </a:graphic>
      </p:graphicFrame>
      <p:sp>
        <p:nvSpPr>
          <p:cNvPr id="113676" name="TextBox 6"/>
          <p:cNvSpPr txBox="1">
            <a:spLocks noChangeArrowheads="1"/>
          </p:cNvSpPr>
          <p:nvPr/>
        </p:nvSpPr>
        <p:spPr bwMode="auto">
          <a:xfrm>
            <a:off x="5802313" y="4221163"/>
            <a:ext cx="2509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/>
              <a:t>Anos no registro </a:t>
            </a:r>
          </a:p>
        </p:txBody>
      </p:sp>
      <p:sp>
        <p:nvSpPr>
          <p:cNvPr id="113677" name="Rectangle 21"/>
          <p:cNvSpPr>
            <a:spLocks noChangeArrowheads="1"/>
          </p:cNvSpPr>
          <p:nvPr/>
        </p:nvSpPr>
        <p:spPr bwMode="auto">
          <a:xfrm rot="-5400000">
            <a:off x="4064000" y="2754313"/>
            <a:ext cx="2132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 charset="0"/>
              </a:rPr>
              <a:t>Pacientes com SDI &gt;0, %</a:t>
            </a:r>
          </a:p>
        </p:txBody>
      </p:sp>
      <p:graphicFrame>
        <p:nvGraphicFramePr>
          <p:cNvPr id="33826" name="Group 34"/>
          <p:cNvGraphicFramePr>
            <a:graphicFrameLocks noGrp="1"/>
          </p:cNvGraphicFramePr>
          <p:nvPr/>
        </p:nvGraphicFramePr>
        <p:xfrm>
          <a:off x="384175" y="4652963"/>
          <a:ext cx="8382000" cy="1700217"/>
        </p:xfrm>
        <a:graphic>
          <a:graphicData uri="http://schemas.openxmlformats.org/drawingml/2006/table">
            <a:tbl>
              <a:tblPr/>
              <a:tblGrid>
                <a:gridCol w="1524000"/>
                <a:gridCol w="2447925"/>
                <a:gridCol w="2808288"/>
                <a:gridCol w="1601787"/>
              </a:tblGrid>
              <a:tr h="315850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Características dos pacientes no ingresso do estudo</a:t>
                      </a:r>
                      <a:endParaRPr kumimoji="0" lang="en-GB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69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Idade média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35,3 anos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Duração média da doença</a:t>
                      </a:r>
                    </a:p>
                  </a:txBody>
                  <a:tcPr marL="36000" marR="36000" marT="35999" marB="359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5,5 meses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0315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Gênero, feminino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87%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Pontuação média de SLEDAI-2K</a:t>
                      </a:r>
                    </a:p>
                  </a:txBody>
                  <a:tcPr marL="36000" marR="36000" marT="35999" marB="359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5.9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98713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Etnia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55% caucasiana, 12% negra, 14% asiática, 16% hispânica, 2% “outra”.</a:t>
                      </a: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Tempo do diagnóstico até o ingresso do estudo</a:t>
                      </a:r>
                      <a:endParaRPr kumimoji="0" lang="en-GB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36000" marR="36000" marT="35999" marB="359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&lt;</a:t>
                      </a: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15 meses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968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Duração do acompanhamento</a:t>
                      </a:r>
                    </a:p>
                  </a:txBody>
                  <a:tcPr marL="36000" marR="36000" marT="35999" marB="359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≥ 5 anos</a:t>
                      </a:r>
                    </a:p>
                  </a:txBody>
                  <a:tcPr marL="36000" marR="36000" marT="35999" marB="3599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22059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FATORES ASSOCIADOS </a:t>
            </a:r>
            <a:r>
              <a:rPr lang="en-GB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 UM </a:t>
            </a:r>
            <a:r>
              <a:rPr lang="en-GB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BOM PROGNÓSTICO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479425" y="1738313"/>
            <a:ext cx="7937500" cy="41783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pt-BR" sz="3000">
                <a:latin typeface="Calibri" charset="0"/>
              </a:rPr>
              <a:t>Supressão antecipada, eficaz, da atividade da doença.</a:t>
            </a:r>
          </a:p>
          <a:p>
            <a:pPr eaLnBrk="1" hangingPunct="1">
              <a:buClr>
                <a:srgbClr val="000000"/>
              </a:buClr>
            </a:pPr>
            <a:r>
              <a:rPr lang="pt-BR" sz="3000">
                <a:latin typeface="Calibri" charset="0"/>
              </a:rPr>
              <a:t>Manutenção em longo prazo de baixos níveis de atividade da doença.</a:t>
            </a:r>
          </a:p>
          <a:p>
            <a:pPr eaLnBrk="1" hangingPunct="1">
              <a:buClr>
                <a:srgbClr val="000000"/>
              </a:buClr>
            </a:pPr>
            <a:r>
              <a:rPr lang="pt-BR" sz="3000">
                <a:latin typeface="Calibri" charset="0"/>
              </a:rPr>
              <a:t>Prevenção de grande envolvimento de órgãos.</a:t>
            </a:r>
          </a:p>
          <a:p>
            <a:pPr eaLnBrk="1" hangingPunct="1">
              <a:buClr>
                <a:srgbClr val="000000"/>
              </a:buClr>
            </a:pPr>
            <a:r>
              <a:rPr lang="pt-BR" sz="3000">
                <a:latin typeface="Calibri" charset="0"/>
              </a:rPr>
              <a:t>Uso limitado de doses de tratamento potencialmente prejudiciais.</a:t>
            </a:r>
          </a:p>
          <a:p>
            <a:pPr eaLnBrk="1" hangingPunct="1">
              <a:buClr>
                <a:srgbClr val="000000"/>
              </a:buClr>
            </a:pPr>
            <a:r>
              <a:rPr lang="en-GB" sz="3000">
                <a:latin typeface="Calibri" charset="0"/>
              </a:rPr>
              <a:t>Boa adesão.</a:t>
            </a:r>
          </a:p>
          <a:p>
            <a:pPr eaLnBrk="1" hangingPunct="1">
              <a:buClr>
                <a:srgbClr val="000000"/>
              </a:buClr>
            </a:pPr>
            <a:endParaRPr lang="en-GB" sz="3000">
              <a:latin typeface="Calibri" charset="0"/>
            </a:endParaRPr>
          </a:p>
        </p:txBody>
      </p:sp>
      <p:sp>
        <p:nvSpPr>
          <p:cNvPr id="1157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771775" y="6308725"/>
            <a:ext cx="5903913" cy="433388"/>
          </a:xfrm>
        </p:spPr>
        <p:txBody>
          <a:bodyPr/>
          <a:lstStyle/>
          <a:p>
            <a:pPr marL="457200" indent="-457200" eaLnBrk="1" hangingPunct="1">
              <a:buClr>
                <a:srgbClr val="000000"/>
              </a:buClr>
            </a:pPr>
            <a:r>
              <a:rPr lang="en-GB" sz="1100" dirty="0" err="1">
                <a:latin typeface="Calibri" charset="0"/>
              </a:rPr>
              <a:t>Doria</a:t>
            </a:r>
            <a:r>
              <a:rPr lang="en-GB" sz="1100" dirty="0">
                <a:latin typeface="Calibri" charset="0"/>
              </a:rPr>
              <a:t> A, et al. Autoimmunity Rev 2014 </a:t>
            </a:r>
            <a:r>
              <a:rPr lang="en-GB" sz="1100" dirty="0" smtClean="0">
                <a:latin typeface="Calibri" charset="0"/>
              </a:rPr>
              <a:t>; </a:t>
            </a:r>
            <a:endParaRPr lang="en-GB" sz="1100" dirty="0">
              <a:latin typeface="Calibri" charset="0"/>
            </a:endParaRPr>
          </a:p>
          <a:p>
            <a:pPr marL="457200" indent="-457200" eaLnBrk="1" hangingPunct="1">
              <a:buClr>
                <a:srgbClr val="000000"/>
              </a:buClr>
            </a:pPr>
            <a:r>
              <a:rPr lang="en-GB" sz="1100" dirty="0" err="1">
                <a:latin typeface="Calibri" charset="0"/>
              </a:rPr>
              <a:t>Lateef</a:t>
            </a:r>
            <a:r>
              <a:rPr lang="en-GB" sz="1100" dirty="0">
                <a:latin typeface="Calibri" charset="0"/>
              </a:rPr>
              <a:t> A &amp; Petri M. Arthritis Res </a:t>
            </a:r>
            <a:r>
              <a:rPr lang="en-GB" sz="1100" dirty="0" err="1">
                <a:latin typeface="Calibri" charset="0"/>
              </a:rPr>
              <a:t>Ther</a:t>
            </a:r>
            <a:r>
              <a:rPr lang="en-GB" sz="1100" dirty="0">
                <a:latin typeface="Calibri" charset="0"/>
              </a:rPr>
              <a:t> 2012; 14:S4. 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0" y="1355725"/>
            <a:ext cx="9144000" cy="0"/>
          </a:xfrm>
          <a:prstGeom prst="line">
            <a:avLst/>
          </a:prstGeom>
          <a:noFill/>
          <a:ln w="57150">
            <a:solidFill>
              <a:srgbClr val="D19FD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922337"/>
          </a:xfrm>
        </p:spPr>
        <p:txBody>
          <a:bodyPr/>
          <a:lstStyle/>
          <a:p>
            <a:r>
              <a:rPr lang="pt-BR" sz="3200">
                <a:latin typeface="Calibri" charset="0"/>
              </a:rPr>
              <a:t>Tratamento do LES pode ser um ato de equilíbrio</a:t>
            </a:r>
            <a:endParaRPr lang="en-GB" sz="3200">
              <a:latin typeface="Calibri" charset="0"/>
            </a:endParaRPr>
          </a:p>
        </p:txBody>
      </p:sp>
      <p:sp>
        <p:nvSpPr>
          <p:cNvPr id="117762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971550" y="6308725"/>
            <a:ext cx="7704138" cy="433388"/>
          </a:xfrm>
        </p:spPr>
        <p:txBody>
          <a:bodyPr/>
          <a:lstStyle/>
          <a:p>
            <a:r>
              <a:rPr lang="en-GB" sz="1000">
                <a:latin typeface="Calibri" charset="0"/>
              </a:rPr>
              <a:t>1. Petri M, </a:t>
            </a:r>
            <a:r>
              <a:rPr lang="en-GB" sz="1000" i="1">
                <a:latin typeface="Calibri" charset="0"/>
              </a:rPr>
              <a:t>et al. Arthritis Rheum </a:t>
            </a:r>
            <a:r>
              <a:rPr lang="en-GB" sz="1000">
                <a:latin typeface="Calibri" charset="0"/>
              </a:rPr>
              <a:t>2012; </a:t>
            </a:r>
            <a:r>
              <a:rPr lang="en-GB" sz="1000" b="1">
                <a:latin typeface="Calibri" charset="0"/>
              </a:rPr>
              <a:t>64:</a:t>
            </a:r>
            <a:r>
              <a:rPr lang="en-GB" sz="1000">
                <a:latin typeface="Calibri" charset="0"/>
              </a:rPr>
              <a:t>4021–4028; 2. Fangtham M &amp; Petri M. Curr Rheumatol Rep 2013; </a:t>
            </a:r>
            <a:r>
              <a:rPr lang="en-GB" sz="1000" b="1">
                <a:latin typeface="Calibri" charset="0"/>
              </a:rPr>
              <a:t>15:</a:t>
            </a:r>
            <a:r>
              <a:rPr lang="en-GB" sz="1000">
                <a:latin typeface="Calibri" charset="0"/>
              </a:rPr>
              <a:t>360–366; Lateef A &amp; Petri M. </a:t>
            </a:r>
            <a:r>
              <a:rPr lang="en-GB" sz="1000" i="1">
                <a:latin typeface="Calibri" charset="0"/>
              </a:rPr>
              <a:t>Arthritis Res Ther </a:t>
            </a:r>
            <a:r>
              <a:rPr lang="en-GB" sz="1000">
                <a:latin typeface="Calibri" charset="0"/>
              </a:rPr>
              <a:t>2012; </a:t>
            </a:r>
            <a:r>
              <a:rPr lang="en-GB" sz="1000" b="1">
                <a:latin typeface="Calibri" charset="0"/>
              </a:rPr>
              <a:t>14:</a:t>
            </a:r>
            <a:r>
              <a:rPr lang="en-GB" sz="1000">
                <a:latin typeface="Calibri" charset="0"/>
              </a:rPr>
              <a:t>S4; 4. 2. </a:t>
            </a:r>
            <a:r>
              <a:rPr lang="en-US" sz="1000">
                <a:latin typeface="Calibri" charset="0"/>
              </a:rPr>
              <a:t>ACR Ad Hoc Committee  on SLE Guidelines. </a:t>
            </a:r>
            <a:r>
              <a:rPr lang="en-US" sz="1000" i="1">
                <a:latin typeface="Calibri" charset="0"/>
              </a:rPr>
              <a:t>Arthritis Rheum</a:t>
            </a:r>
            <a:r>
              <a:rPr lang="en-US" sz="1000">
                <a:latin typeface="Calibri" charset="0"/>
              </a:rPr>
              <a:t> 1999; </a:t>
            </a:r>
            <a:r>
              <a:rPr lang="en-US" sz="1000" b="1">
                <a:latin typeface="Calibri" charset="0"/>
              </a:rPr>
              <a:t>42:</a:t>
            </a:r>
            <a:r>
              <a:rPr lang="en-US" sz="1000">
                <a:latin typeface="Calibri" charset="0"/>
              </a:rPr>
              <a:t>1785–1796.</a:t>
            </a:r>
            <a:r>
              <a:rPr lang="en-GB" sz="1000">
                <a:latin typeface="Calibri" charset="0"/>
              </a:rPr>
              <a:t> 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3361885" y="3316746"/>
            <a:ext cx="2385958" cy="2920566"/>
          </a:xfrm>
          <a:custGeom>
            <a:avLst/>
            <a:gdLst>
              <a:gd name="connsiteX0" fmla="*/ 0 w 2385958"/>
              <a:gd name="connsiteY0" fmla="*/ 2911330 h 2911330"/>
              <a:gd name="connsiteX1" fmla="*/ 1192979 w 2385958"/>
              <a:gd name="connsiteY1" fmla="*/ 0 h 2911330"/>
              <a:gd name="connsiteX2" fmla="*/ 2385958 w 2385958"/>
              <a:gd name="connsiteY2" fmla="*/ 2911330 h 2911330"/>
              <a:gd name="connsiteX3" fmla="*/ 0 w 2385958"/>
              <a:gd name="connsiteY3" fmla="*/ 2911330 h 2911330"/>
              <a:gd name="connsiteX0" fmla="*/ 0 w 2385958"/>
              <a:gd name="connsiteY0" fmla="*/ 2920566 h 2920566"/>
              <a:gd name="connsiteX1" fmla="*/ 1183743 w 2385958"/>
              <a:gd name="connsiteY1" fmla="*/ 0 h 2920566"/>
              <a:gd name="connsiteX2" fmla="*/ 2385958 w 2385958"/>
              <a:gd name="connsiteY2" fmla="*/ 2920566 h 2920566"/>
              <a:gd name="connsiteX3" fmla="*/ 0 w 2385958"/>
              <a:gd name="connsiteY3" fmla="*/ 2920566 h 2920566"/>
              <a:gd name="connsiteX0" fmla="*/ 0 w 2385958"/>
              <a:gd name="connsiteY0" fmla="*/ 2920566 h 2920566"/>
              <a:gd name="connsiteX1" fmla="*/ 1183743 w 2385958"/>
              <a:gd name="connsiteY1" fmla="*/ 0 h 2920566"/>
              <a:gd name="connsiteX2" fmla="*/ 2385958 w 2385958"/>
              <a:gd name="connsiteY2" fmla="*/ 2920566 h 2920566"/>
              <a:gd name="connsiteX3" fmla="*/ 0 w 2385958"/>
              <a:gd name="connsiteY3" fmla="*/ 2920566 h 2920566"/>
              <a:gd name="connsiteX0" fmla="*/ 0 w 2385958"/>
              <a:gd name="connsiteY0" fmla="*/ 2920566 h 2920566"/>
              <a:gd name="connsiteX1" fmla="*/ 1183743 w 2385958"/>
              <a:gd name="connsiteY1" fmla="*/ 0 h 2920566"/>
              <a:gd name="connsiteX2" fmla="*/ 2385958 w 2385958"/>
              <a:gd name="connsiteY2" fmla="*/ 2920566 h 2920566"/>
              <a:gd name="connsiteX3" fmla="*/ 0 w 2385958"/>
              <a:gd name="connsiteY3" fmla="*/ 2920566 h 292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5958" h="2920566">
                <a:moveTo>
                  <a:pt x="0" y="2920566"/>
                </a:moveTo>
                <a:cubicBezTo>
                  <a:pt x="394581" y="1947044"/>
                  <a:pt x="281162" y="326976"/>
                  <a:pt x="1183743" y="0"/>
                </a:cubicBezTo>
                <a:cubicBezTo>
                  <a:pt x="2000117" y="400868"/>
                  <a:pt x="1985220" y="1947044"/>
                  <a:pt x="2385958" y="2920566"/>
                </a:cubicBezTo>
                <a:lnTo>
                  <a:pt x="0" y="29205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900113" y="3316288"/>
            <a:ext cx="73437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5535" y="1225422"/>
            <a:ext cx="1872927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BR" b="1" smtClean="0">
                <a:latin typeface="Calibri" charset="0"/>
              </a:rPr>
              <a:t>Alta atividade da doença no LES</a:t>
            </a:r>
            <a:endParaRPr lang="en-GB" b="1" smtClean="0">
              <a:latin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48264" y="1196752"/>
            <a:ext cx="1656184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err="1"/>
              <a:t>Tratamento</a:t>
            </a:r>
            <a:r>
              <a:rPr lang="en-GB" dirty="0"/>
              <a:t> de </a:t>
            </a:r>
            <a:r>
              <a:rPr lang="en-GB" dirty="0" err="1"/>
              <a:t>baixa</a:t>
            </a:r>
            <a:r>
              <a:rPr lang="en-GB" dirty="0"/>
              <a:t> </a:t>
            </a:r>
            <a:r>
              <a:rPr lang="en-GB" dirty="0" err="1"/>
              <a:t>intensidade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395535" y="4941168"/>
            <a:ext cx="1838322" cy="914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BR" smtClean="0">
                <a:solidFill>
                  <a:srgbClr val="FFFFFF"/>
                </a:solidFill>
                <a:latin typeface="Calibri" charset="0"/>
              </a:rPr>
              <a:t>Baixa atividade da doença no LES</a:t>
            </a:r>
            <a:endParaRPr lang="en-GB" smtClean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920287" y="1682622"/>
            <a:ext cx="1633796" cy="10262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b="1" smtClean="0">
                <a:solidFill>
                  <a:srgbClr val="000000"/>
                </a:solidFill>
                <a:latin typeface="Calibri" charset="0"/>
              </a:rPr>
              <a:t>Alto acúmulo de dano</a:t>
            </a:r>
          </a:p>
        </p:txBody>
      </p:sp>
      <p:sp>
        <p:nvSpPr>
          <p:cNvPr id="17" name="Oval 16"/>
          <p:cNvSpPr/>
          <p:nvPr/>
        </p:nvSpPr>
        <p:spPr>
          <a:xfrm>
            <a:off x="1763688" y="4274910"/>
            <a:ext cx="1441598" cy="102629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b="1" smtClean="0">
                <a:solidFill>
                  <a:srgbClr val="000000"/>
                </a:solidFill>
                <a:latin typeface="Calibri" charset="0"/>
              </a:rPr>
              <a:t>Baixo acúmulo de dano</a:t>
            </a:r>
          </a:p>
        </p:txBody>
      </p:sp>
      <p:sp>
        <p:nvSpPr>
          <p:cNvPr id="18" name="Oval 17"/>
          <p:cNvSpPr/>
          <p:nvPr/>
        </p:nvSpPr>
        <p:spPr>
          <a:xfrm>
            <a:off x="5866706" y="1682622"/>
            <a:ext cx="1441598" cy="102629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b="1" smtClean="0">
                <a:solidFill>
                  <a:srgbClr val="000000"/>
                </a:solidFill>
                <a:latin typeface="Calibri" charset="0"/>
              </a:rPr>
              <a:t>Baixo acúmulo de dano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48264" y="4941168"/>
            <a:ext cx="1656184" cy="914400"/>
          </a:xfrm>
          <a:prstGeom prst="rect">
            <a:avLst/>
          </a:prstGeom>
          <a:solidFill>
            <a:srgbClr val="FAC0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 err="1">
                <a:solidFill>
                  <a:schemeClr val="tx1"/>
                </a:solidFill>
              </a:rPr>
              <a:t>Tratamento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alta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intensidade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747843" y="4274910"/>
            <a:ext cx="1441598" cy="102629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b="1" smtClean="0">
                <a:solidFill>
                  <a:srgbClr val="000000"/>
                </a:solidFill>
                <a:latin typeface="Calibri" charset="0"/>
              </a:rPr>
              <a:t>Alto acúmulo de dano</a:t>
            </a:r>
          </a:p>
        </p:txBody>
      </p:sp>
      <p:sp>
        <p:nvSpPr>
          <p:cNvPr id="117791" name="TextBox 21"/>
          <p:cNvSpPr txBox="1">
            <a:spLocks noChangeArrowheads="1"/>
          </p:cNvSpPr>
          <p:nvPr/>
        </p:nvSpPr>
        <p:spPr bwMode="auto">
          <a:xfrm>
            <a:off x="434975" y="292735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Atividade da doença</a:t>
            </a:r>
          </a:p>
        </p:txBody>
      </p:sp>
      <p:sp>
        <p:nvSpPr>
          <p:cNvPr id="117792" name="TextBox 22"/>
          <p:cNvSpPr txBox="1">
            <a:spLocks noChangeArrowheads="1"/>
          </p:cNvSpPr>
          <p:nvPr/>
        </p:nvSpPr>
        <p:spPr bwMode="auto">
          <a:xfrm>
            <a:off x="5118100" y="2927350"/>
            <a:ext cx="414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/>
              <a:t>Toxicidade associada ao tratamento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8888" y="1647825"/>
            <a:ext cx="6138862" cy="506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Espaço Reservado para Conteúdo 2"/>
          <p:cNvSpPr>
            <a:spLocks noGrp="1"/>
          </p:cNvSpPr>
          <p:nvPr>
            <p:ph idx="1"/>
          </p:nvPr>
        </p:nvSpPr>
        <p:spPr>
          <a:xfrm>
            <a:off x="198438" y="241300"/>
            <a:ext cx="8604250" cy="6005513"/>
          </a:xfrm>
        </p:spPr>
        <p:txBody>
          <a:bodyPr/>
          <a:lstStyle/>
          <a:p>
            <a:r>
              <a:rPr lang="en-US" sz="2800" b="1" dirty="0" err="1" smtClean="0">
                <a:latin typeface="Calibri" charset="0"/>
              </a:rPr>
              <a:t>Novos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 smtClean="0">
                <a:latin typeface="Calibri" charset="0"/>
              </a:rPr>
              <a:t>tratamentos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 smtClean="0">
                <a:latin typeface="Calibri" charset="0"/>
              </a:rPr>
              <a:t>que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 smtClean="0">
                <a:latin typeface="Calibri" charset="0"/>
              </a:rPr>
              <a:t>diminuem</a:t>
            </a:r>
            <a:r>
              <a:rPr lang="en-US" sz="2800" b="1" dirty="0" smtClean="0">
                <a:latin typeface="Calibri" charset="0"/>
              </a:rPr>
              <a:t> a </a:t>
            </a:r>
            <a:r>
              <a:rPr lang="en-US" sz="2800" b="1" dirty="0" err="1" smtClean="0">
                <a:latin typeface="Calibri" charset="0"/>
              </a:rPr>
              <a:t>atividade</a:t>
            </a:r>
            <a:r>
              <a:rPr lang="en-US" sz="2800" b="1" dirty="0" smtClean="0">
                <a:latin typeface="Calibri" charset="0"/>
              </a:rPr>
              <a:t> de </a:t>
            </a:r>
            <a:r>
              <a:rPr lang="en-US" sz="2800" b="1" dirty="0" err="1" smtClean="0">
                <a:latin typeface="Calibri" charset="0"/>
              </a:rPr>
              <a:t>doença</a:t>
            </a:r>
            <a:r>
              <a:rPr lang="en-US" sz="2800" b="1" dirty="0" smtClean="0">
                <a:latin typeface="Calibri" charset="0"/>
              </a:rPr>
              <a:t> com </a:t>
            </a:r>
            <a:r>
              <a:rPr lang="en-US" sz="2800" b="1" dirty="0" err="1" smtClean="0">
                <a:latin typeface="Calibri" charset="0"/>
              </a:rPr>
              <a:t>redução</a:t>
            </a:r>
            <a:r>
              <a:rPr lang="en-US" sz="2800" b="1" dirty="0" smtClean="0">
                <a:latin typeface="Calibri" charset="0"/>
              </a:rPr>
              <a:t> da </a:t>
            </a:r>
            <a:r>
              <a:rPr lang="en-US" sz="2800" b="1" dirty="0" err="1" smtClean="0">
                <a:latin typeface="Calibri" charset="0"/>
              </a:rPr>
              <a:t>necessidade</a:t>
            </a:r>
            <a:r>
              <a:rPr lang="en-US" sz="2800" b="1" dirty="0" smtClean="0">
                <a:latin typeface="Calibri" charset="0"/>
              </a:rPr>
              <a:t> de        </a:t>
            </a:r>
            <a:r>
              <a:rPr lang="en-US" sz="2800" b="1" dirty="0" err="1" smtClean="0">
                <a:latin typeface="Calibri" charset="0"/>
              </a:rPr>
              <a:t>corticóides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 smtClean="0">
                <a:latin typeface="Calibri" charset="0"/>
              </a:rPr>
              <a:t>estão</a:t>
            </a:r>
            <a:r>
              <a:rPr lang="en-US" sz="2800" b="1" dirty="0" smtClean="0">
                <a:latin typeface="Calibri" charset="0"/>
              </a:rPr>
              <a:t> </a:t>
            </a:r>
            <a:r>
              <a:rPr lang="en-US" sz="2800" b="1" dirty="0" err="1" smtClean="0">
                <a:latin typeface="Calibri" charset="0"/>
              </a:rPr>
              <a:t>disponíveis</a:t>
            </a:r>
            <a:r>
              <a:rPr lang="en-US" sz="2800" b="1" dirty="0" smtClean="0">
                <a:latin typeface="Calibri" charset="0"/>
              </a:rPr>
              <a:t>.</a:t>
            </a:r>
            <a:endParaRPr lang="en-US" sz="2800" b="1" dirty="0">
              <a:latin typeface="Calibri" charset="0"/>
            </a:endParaRPr>
          </a:p>
        </p:txBody>
      </p:sp>
      <p:pic>
        <p:nvPicPr>
          <p:cNvPr id="1198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962" y="1852660"/>
            <a:ext cx="2782887" cy="208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K:\BlackBerry\pictures\IMG00343-20100713-1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89478">
            <a:off x="6525625" y="1336021"/>
            <a:ext cx="2878308" cy="215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813" name="Picture 3" descr="K:\BlackBerry\pictures\IMG00332-20100621-14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29" t="3857" r="5212" b="32422"/>
          <a:stretch>
            <a:fillRect/>
          </a:stretch>
        </p:blipFill>
        <p:spPr bwMode="auto">
          <a:xfrm>
            <a:off x="198438" y="4137025"/>
            <a:ext cx="2192337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IMG_06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1"/>
          <a:stretch>
            <a:fillRect/>
          </a:stretch>
        </p:blipFill>
        <p:spPr bwMode="auto">
          <a:xfrm>
            <a:off x="-17463" y="422275"/>
            <a:ext cx="5118101" cy="616902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 descr="IMG_06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0" r="6734"/>
          <a:stretch>
            <a:fillRect/>
          </a:stretch>
        </p:blipFill>
        <p:spPr bwMode="auto">
          <a:xfrm>
            <a:off x="5100638" y="423863"/>
            <a:ext cx="3930650" cy="6011862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138" y="0"/>
            <a:ext cx="5122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 descr="IMG_2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9897" y="1185228"/>
            <a:ext cx="3575503" cy="544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4" descr="IMG_0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925" y="3537881"/>
            <a:ext cx="264795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Box 5"/>
          <p:cNvSpPr txBox="1">
            <a:spLocks noChangeArrowheads="1"/>
          </p:cNvSpPr>
          <p:nvPr/>
        </p:nvSpPr>
        <p:spPr bwMode="auto">
          <a:xfrm>
            <a:off x="288924" y="333937"/>
            <a:ext cx="8626475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3000"/>
              </a:spcAft>
            </a:pPr>
            <a:r>
              <a:rPr lang="pt-BR" b="1" dirty="0" smtClean="0"/>
              <a:t>Reconhecimento e diagnóstico precoce.</a:t>
            </a:r>
          </a:p>
          <a:p>
            <a:pPr eaLnBrk="1" hangingPunct="1">
              <a:lnSpc>
                <a:spcPct val="80000"/>
              </a:lnSpc>
              <a:spcAft>
                <a:spcPts val="3000"/>
              </a:spcAft>
            </a:pPr>
            <a:r>
              <a:rPr lang="pt-BR" b="1" dirty="0" smtClean="0"/>
              <a:t>Proteção solar e cuidados gerais 										são fundamentais.</a:t>
            </a:r>
          </a:p>
          <a:p>
            <a:pPr eaLnBrk="1" hangingPunct="1">
              <a:lnSpc>
                <a:spcPct val="80000"/>
              </a:lnSpc>
              <a:spcAft>
                <a:spcPts val="3000"/>
              </a:spcAft>
            </a:pPr>
            <a:r>
              <a:rPr lang="pt-BR" b="1" dirty="0" smtClean="0"/>
              <a:t>Adesão ao tratamento e 									otimização </a:t>
            </a:r>
            <a:r>
              <a:rPr lang="pt-BR" b="1" smtClean="0"/>
              <a:t>de doses </a:t>
            </a:r>
            <a:r>
              <a:rPr lang="pt-BR" b="1" dirty="0" smtClean="0"/>
              <a:t>(T2T).</a:t>
            </a:r>
          </a:p>
          <a:p>
            <a:pPr eaLnBrk="1" hangingPunct="1">
              <a:lnSpc>
                <a:spcPct val="80000"/>
              </a:lnSpc>
              <a:spcAft>
                <a:spcPts val="3000"/>
              </a:spcAft>
            </a:pPr>
            <a:r>
              <a:rPr lang="pt-BR" b="1" dirty="0" smtClean="0"/>
              <a:t>Novos alvos terapêuticos.</a:t>
            </a:r>
            <a:endParaRPr lang="pt-BR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37" y="3537881"/>
            <a:ext cx="2188799" cy="139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4042" y="5002239"/>
            <a:ext cx="2188799" cy="139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957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9" t="10669" r="2161"/>
          <a:stretch/>
        </p:blipFill>
        <p:spPr>
          <a:xfrm>
            <a:off x="0" y="818441"/>
            <a:ext cx="9144000" cy="4600224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25782" y="5521113"/>
            <a:ext cx="1761570" cy="52322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dirty="0"/>
              <a:t>Obrigado!</a:t>
            </a:r>
          </a:p>
        </p:txBody>
      </p:sp>
      <p:pic>
        <p:nvPicPr>
          <p:cNvPr id="4" name="Picture 10" descr="uerj_c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12070" y="347782"/>
            <a:ext cx="1421930" cy="1399519"/>
          </a:xfrm>
          <a:prstGeom prst="roundRect">
            <a:avLst>
              <a:gd name="adj" fmla="val 8594"/>
            </a:avLst>
          </a:prstGeom>
          <a:solidFill>
            <a:srgbClr val="D19FD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261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18300" y="1600200"/>
            <a:ext cx="24098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84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M.L.R., gênero feminino, nascida em 1964; </a:t>
            </a:r>
            <a:r>
              <a:rPr lang="pt-BR" sz="2400" b="1" dirty="0" smtClean="0">
                <a:solidFill>
                  <a:srgbClr val="000000"/>
                </a:solidFill>
                <a:latin typeface="Calibri" charset="0"/>
              </a:rPr>
              <a:t>LES </a:t>
            </a: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em 1982, com </a:t>
            </a:r>
            <a:r>
              <a:rPr lang="pt-BR" sz="2400" b="1" dirty="0" smtClean="0">
                <a:solidFill>
                  <a:srgbClr val="000000"/>
                </a:solidFill>
                <a:latin typeface="Calibri" charset="0"/>
              </a:rPr>
              <a:t>atividade renal </a:t>
            </a: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e anemia hemolítica. </a:t>
            </a:r>
            <a:br>
              <a:rPr lang="pt-BR" sz="2400" b="1" dirty="0">
                <a:solidFill>
                  <a:srgbClr val="000000"/>
                </a:solidFill>
                <a:latin typeface="Calibri" charset="0"/>
              </a:rPr>
            </a:b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Pediatra, aposentou-se aos 44 anos.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1228725"/>
            <a:ext cx="8356600" cy="5367338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Jan 1982: LES renal: Cyc + IV MP, prednisona, HCQ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Mar 1983:  Osteonecrose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1990: flares renal e do SNC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1992 &amp; 2001: Sangramento GI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2002: Fraturas osteoporóticas, catarata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2002–2006: artrite, alopecia, anemia,                               AITs, osteonecrose de mandíbula– AZA, prednisona, HCQ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2009: Artroplastia total do quadril, dental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t-BR" sz="3000">
                <a:solidFill>
                  <a:srgbClr val="000000"/>
                </a:solidFill>
                <a:latin typeface="Calibri" charset="0"/>
              </a:rPr>
              <a:t>2011: insuficiência adrenal e TFG &lt; 50%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pt-BR" sz="30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94313" y="1930400"/>
            <a:ext cx="15081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2163" y="3516313"/>
            <a:ext cx="169386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43763" y="5207000"/>
            <a:ext cx="143033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10163" y="4133850"/>
            <a:ext cx="240982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684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M.L.R., gênero feminino, nascida em 1964; </a:t>
            </a:r>
            <a:r>
              <a:rPr lang="pt-BR" sz="2400" b="1" dirty="0" smtClean="0">
                <a:solidFill>
                  <a:srgbClr val="000000"/>
                </a:solidFill>
                <a:latin typeface="Calibri" charset="0"/>
              </a:rPr>
              <a:t>LES </a:t>
            </a: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em 1982, com </a:t>
            </a:r>
            <a:r>
              <a:rPr lang="pt-BR" sz="2400" b="1" dirty="0" smtClean="0">
                <a:solidFill>
                  <a:srgbClr val="000000"/>
                </a:solidFill>
                <a:latin typeface="Calibri" charset="0"/>
              </a:rPr>
              <a:t>atividade renal </a:t>
            </a: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e anemia hemolítica. </a:t>
            </a:r>
            <a:br>
              <a:rPr lang="pt-BR" sz="2400" b="1" dirty="0">
                <a:solidFill>
                  <a:srgbClr val="000000"/>
                </a:solidFill>
                <a:latin typeface="Calibri" charset="0"/>
              </a:rPr>
            </a:b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Pediatra, aposentou-se aos 44 anos.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11163" y="1316038"/>
            <a:ext cx="8154987" cy="5367337"/>
          </a:xfrm>
        </p:spPr>
        <p:txBody>
          <a:bodyPr/>
          <a:lstStyle/>
          <a:p>
            <a:pPr>
              <a:spcAft>
                <a:spcPts val="2400"/>
              </a:spcAft>
              <a:buFont typeface="Arial" charset="0"/>
              <a:buNone/>
            </a:pP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		...</a:t>
            </a:r>
            <a:r>
              <a:rPr lang="pt-BR" sz="2400" dirty="0" smtClean="0">
                <a:solidFill>
                  <a:srgbClr val="000000"/>
                </a:solidFill>
                <a:latin typeface="Calibri" charset="0"/>
              </a:rPr>
              <a:t>.2012: 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com 100mg AZA, </a:t>
            </a: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10-15 mg/</a:t>
            </a:r>
            <a:r>
              <a:rPr lang="pt-BR" sz="2400" b="1" dirty="0" err="1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pt-BR" sz="2400" b="1" dirty="0">
                <a:solidFill>
                  <a:srgbClr val="000000"/>
                </a:solidFill>
                <a:latin typeface="Calibri" charset="0"/>
              </a:rPr>
              <a:t> prednisona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HCQ,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zoledronato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 anualmente, PPI,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bromoprida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enalapril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losartana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atenolol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estatinas,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clopidogrel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DHEA, ácido fólico,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vit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B12,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mirtazapina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duloxetina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quetiapina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pt-BR" sz="2400" dirty="0" err="1">
                <a:solidFill>
                  <a:srgbClr val="000000"/>
                </a:solidFill>
                <a:latin typeface="Calibri" charset="0"/>
              </a:rPr>
              <a:t>topiramato</a:t>
            </a:r>
            <a:r>
              <a:rPr lang="pt-BR" sz="24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…  </a:t>
            </a:r>
          </a:p>
          <a:p>
            <a:pPr>
              <a:spcAft>
                <a:spcPts val="180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SELENA SLEDAI =  6 (artrite-4, alopecia-2) PGA 1</a:t>
            </a:r>
          </a:p>
          <a:p>
            <a:pPr>
              <a:spcAft>
                <a:spcPts val="180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BILAG = 2C</a:t>
            </a:r>
          </a:p>
          <a:p>
            <a:pPr>
              <a:spcAft>
                <a:spcPts val="180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SLICC = 10</a:t>
            </a:r>
          </a:p>
          <a:p>
            <a:pPr>
              <a:spcAft>
                <a:spcPts val="1800"/>
              </a:spcAft>
            </a:pPr>
            <a:endParaRPr lang="pt-BR" sz="24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681945" y="3904382"/>
            <a:ext cx="2158442" cy="210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347663" y="106363"/>
            <a:ext cx="8796337" cy="887412"/>
          </a:xfrm>
        </p:spPr>
        <p:txBody>
          <a:bodyPr/>
          <a:lstStyle/>
          <a:p>
            <a:r>
              <a:rPr lang="en-US" sz="3600" b="1">
                <a:latin typeface="Calibri" charset="0"/>
              </a:rPr>
              <a:t>Epidemiologia do LES</a:t>
            </a:r>
          </a:p>
        </p:txBody>
      </p:sp>
      <p:pic>
        <p:nvPicPr>
          <p:cNvPr id="66562" name="Picture 3" descr="IMG_20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75" y="2501900"/>
            <a:ext cx="3065463" cy="4103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0988" y="4102100"/>
            <a:ext cx="2274887" cy="1809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6564" name="TextBox 6"/>
          <p:cNvSpPr txBox="1">
            <a:spLocks noChangeArrowheads="1"/>
          </p:cNvSpPr>
          <p:nvPr/>
        </p:nvSpPr>
        <p:spPr bwMode="auto">
          <a:xfrm>
            <a:off x="3092823" y="2608448"/>
            <a:ext cx="6051178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dirty="0" err="1"/>
              <a:t>Mulheres</a:t>
            </a:r>
            <a:r>
              <a:rPr lang="en-US" sz="2000" dirty="0"/>
              <a:t> (6-10:1) </a:t>
            </a:r>
            <a:r>
              <a:rPr lang="en-US" sz="2000" dirty="0" err="1"/>
              <a:t>jovens</a:t>
            </a:r>
            <a:r>
              <a:rPr lang="en-US" sz="2000" dirty="0"/>
              <a:t> (15 – 40 </a:t>
            </a:r>
            <a:r>
              <a:rPr lang="en-US" sz="2000" dirty="0" err="1"/>
              <a:t>anos</a:t>
            </a:r>
            <a:r>
              <a:rPr lang="en-US" sz="2000" dirty="0"/>
              <a:t>) 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dirty="0"/>
              <a:t>Afro &gt; (</a:t>
            </a:r>
            <a:r>
              <a:rPr lang="en-US" sz="2000" dirty="0" err="1"/>
              <a:t>Hisp</a:t>
            </a:r>
            <a:r>
              <a:rPr lang="en-US" sz="2000" dirty="0"/>
              <a:t>, </a:t>
            </a:r>
            <a:r>
              <a:rPr lang="en-US" sz="2000" dirty="0" err="1"/>
              <a:t>Asiáticos</a:t>
            </a:r>
            <a:r>
              <a:rPr lang="en-US" sz="2000" dirty="0"/>
              <a:t>, e </a:t>
            </a:r>
            <a:r>
              <a:rPr lang="en-US" sz="2000" dirty="0" err="1"/>
              <a:t>Nativos</a:t>
            </a:r>
            <a:r>
              <a:rPr lang="en-US" sz="2000" dirty="0"/>
              <a:t>) &gt; </a:t>
            </a:r>
            <a:r>
              <a:rPr lang="en-US" sz="2000" dirty="0" err="1" smtClean="0"/>
              <a:t>Caucasianas</a:t>
            </a:r>
            <a:r>
              <a:rPr lang="en-US" sz="2000" dirty="0" smtClean="0"/>
              <a:t> </a:t>
            </a:r>
            <a:endParaRPr lang="en-US" sz="2000" dirty="0"/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dirty="0"/>
              <a:t>Forte </a:t>
            </a:r>
            <a:r>
              <a:rPr lang="en-US" sz="2000" dirty="0" err="1"/>
              <a:t>agregação</a:t>
            </a:r>
            <a:r>
              <a:rPr lang="en-US" sz="2000" dirty="0"/>
              <a:t> familiar, mas </a:t>
            </a:r>
            <a:r>
              <a:rPr lang="en-US" sz="2000" dirty="0" err="1"/>
              <a:t>é</a:t>
            </a:r>
            <a:r>
              <a:rPr lang="en-US" sz="2000" dirty="0"/>
              <a:t> </a:t>
            </a:r>
            <a:r>
              <a:rPr lang="en-US" sz="2000" dirty="0" err="1"/>
              <a:t>esporádica</a:t>
            </a:r>
            <a:r>
              <a:rPr lang="en-US" sz="2000" dirty="0"/>
              <a:t>.</a:t>
            </a:r>
          </a:p>
          <a:p>
            <a:pPr eaLnBrk="1" hangingPunct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 err="1"/>
              <a:t>Outras</a:t>
            </a:r>
            <a:r>
              <a:rPr lang="en-US" sz="2000" dirty="0"/>
              <a:t> </a:t>
            </a:r>
            <a:r>
              <a:rPr lang="en-US" sz="2000" dirty="0" err="1"/>
              <a:t>doenças</a:t>
            </a:r>
            <a:r>
              <a:rPr lang="en-US" sz="2000" dirty="0"/>
              <a:t> </a:t>
            </a:r>
            <a:r>
              <a:rPr lang="en-US" sz="2000" dirty="0" err="1"/>
              <a:t>autoimunes</a:t>
            </a:r>
            <a:r>
              <a:rPr lang="en-US" sz="2000" dirty="0"/>
              <a:t> (</a:t>
            </a:r>
            <a:r>
              <a:rPr lang="en-US" sz="2000" dirty="0" err="1"/>
              <a:t>tiroidite</a:t>
            </a:r>
            <a:r>
              <a:rPr lang="en-US" sz="2000" dirty="0"/>
              <a:t>, anemia </a:t>
            </a:r>
            <a:r>
              <a:rPr lang="en-US" sz="2000" dirty="0" err="1"/>
              <a:t>hemolítica</a:t>
            </a:r>
            <a:r>
              <a:rPr lang="en-US" sz="2000" dirty="0"/>
              <a:t>, </a:t>
            </a:r>
            <a:r>
              <a:rPr lang="en-US" sz="2000" dirty="0" err="1" smtClean="0"/>
              <a:t>purpura</a:t>
            </a:r>
            <a:r>
              <a:rPr lang="en-US" sz="2000" dirty="0" smtClean="0"/>
              <a:t> </a:t>
            </a:r>
            <a:r>
              <a:rPr lang="en-US" sz="2000" dirty="0" err="1" smtClean="0"/>
              <a:t>trombocitopenica</a:t>
            </a:r>
            <a:r>
              <a:rPr lang="en-US" sz="2000" dirty="0" smtClean="0"/>
              <a:t>, </a:t>
            </a:r>
            <a:r>
              <a:rPr lang="en-US" sz="2000" dirty="0"/>
              <a:t>SAF, Sjögren).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Prevalência</a:t>
            </a:r>
            <a:r>
              <a:rPr lang="en-US" sz="2000" dirty="0">
                <a:solidFill>
                  <a:srgbClr val="000000"/>
                </a:solidFill>
              </a:rPr>
              <a:t>: 20 a 150 </a:t>
            </a:r>
            <a:r>
              <a:rPr lang="en-US" sz="2000" dirty="0" err="1">
                <a:solidFill>
                  <a:srgbClr val="000000"/>
                </a:solidFill>
              </a:rPr>
              <a:t>casos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por</a:t>
            </a:r>
            <a:r>
              <a:rPr lang="en-US" sz="2000" dirty="0">
                <a:solidFill>
                  <a:srgbClr val="000000"/>
                </a:solidFill>
              </a:rPr>
              <a:t> 100.000 </a:t>
            </a:r>
            <a:r>
              <a:rPr lang="en-US" sz="2000" u="sng" dirty="0" err="1">
                <a:solidFill>
                  <a:srgbClr val="000000"/>
                </a:solidFill>
              </a:rPr>
              <a:t>Mulheres</a:t>
            </a:r>
            <a:r>
              <a:rPr lang="en-US" sz="2000" u="sng" dirty="0">
                <a:solidFill>
                  <a:srgbClr val="000000"/>
                </a:solidFill>
              </a:rPr>
              <a:t>: 164 (</a:t>
            </a:r>
            <a:r>
              <a:rPr lang="en-US" sz="2000" u="sng" dirty="0" err="1">
                <a:solidFill>
                  <a:srgbClr val="000000"/>
                </a:solidFill>
              </a:rPr>
              <a:t>Cauc</a:t>
            </a:r>
            <a:r>
              <a:rPr lang="en-US" sz="2000" u="sng" dirty="0">
                <a:solidFill>
                  <a:srgbClr val="000000"/>
                </a:solidFill>
              </a:rPr>
              <a:t>) a 406 (Afro) </a:t>
            </a:r>
            <a:r>
              <a:rPr lang="en-US" sz="2000" u="sng" dirty="0" err="1">
                <a:solidFill>
                  <a:srgbClr val="000000"/>
                </a:solidFill>
              </a:rPr>
              <a:t>por</a:t>
            </a:r>
            <a:r>
              <a:rPr lang="en-US" sz="2000" u="sng" dirty="0">
                <a:solidFill>
                  <a:srgbClr val="000000"/>
                </a:solidFill>
              </a:rPr>
              <a:t> 100.000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b="1" dirty="0" err="1"/>
              <a:t>Incidência</a:t>
            </a:r>
            <a:r>
              <a:rPr lang="en-US" sz="2000" b="1" dirty="0"/>
              <a:t> </a:t>
            </a:r>
            <a:r>
              <a:rPr lang="en-US" sz="2000" b="1" dirty="0" err="1"/>
              <a:t>triplicou</a:t>
            </a:r>
            <a:r>
              <a:rPr lang="en-US" sz="2000" b="1" dirty="0"/>
              <a:t> </a:t>
            </a:r>
            <a:r>
              <a:rPr lang="en-US" sz="2000" b="1" dirty="0" err="1"/>
              <a:t>nos</a:t>
            </a:r>
            <a:r>
              <a:rPr lang="en-US" sz="2000" b="1" dirty="0"/>
              <a:t> </a:t>
            </a:r>
            <a:r>
              <a:rPr lang="en-US" sz="2000" b="1" dirty="0" err="1"/>
              <a:t>últimos</a:t>
            </a:r>
            <a:r>
              <a:rPr lang="en-US" sz="2000" b="1" dirty="0"/>
              <a:t> 20 </a:t>
            </a:r>
            <a:r>
              <a:rPr lang="en-US" sz="2000" b="1" dirty="0" err="1"/>
              <a:t>anos</a:t>
            </a:r>
            <a:r>
              <a:rPr lang="en-US" sz="2000" b="1" dirty="0"/>
              <a:t>.</a:t>
            </a:r>
          </a:p>
        </p:txBody>
      </p:sp>
      <p:pic>
        <p:nvPicPr>
          <p:cNvPr id="66565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27913" y="66675"/>
            <a:ext cx="1641475" cy="2217738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12088" y="1104900"/>
            <a:ext cx="785812" cy="825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32" descr="LUCIE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7663" y="106800"/>
            <a:ext cx="2207425" cy="248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8" name="Oval 33"/>
          <p:cNvSpPr>
            <a:spLocks noChangeArrowheads="1"/>
          </p:cNvSpPr>
          <p:nvPr/>
        </p:nvSpPr>
        <p:spPr bwMode="auto">
          <a:xfrm rot="1316015">
            <a:off x="1582738" y="422275"/>
            <a:ext cx="568325" cy="9048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2" name="Picture 8" descr="http://t3.gstatic.com/images?q=tbn:ANd9GcRgEQQXay4d4e43SnTTiYhqv50M4hWMFvH6Sk7psttpg1uE19fVK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0534566">
            <a:off x="2720363" y="1008599"/>
            <a:ext cx="1318296" cy="144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G:\LE Neonatal(4)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3701" y="994467"/>
            <a:ext cx="1244981" cy="150787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13" descr="Gui e Ni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4740" y="995863"/>
            <a:ext cx="2232276" cy="14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2555088" y="908269"/>
            <a:ext cx="48728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0" y="6437313"/>
            <a:ext cx="91440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800">
                <a:solidFill>
                  <a:srgbClr val="020202"/>
                </a:solidFill>
                <a:latin typeface="Calibri" charset="0"/>
                <a:cs typeface="Calibri" charset="0"/>
              </a:rPr>
              <a:t>Brenol CV, da Mota LMH, Cruz BA, Pileggi GS, Pereira IA, Rezende LS, Bertolo MB et al., Rina Dalva Neubarth Giorgi1, Rodrigo Aires Corrêa Lima, Geraldo da Rocha Castelar</a:t>
            </a:r>
          </a:p>
          <a:p>
            <a:pPr eaLnBrk="1" hangingPunct="1"/>
            <a:r>
              <a:rPr lang="pt-BR" sz="800">
                <a:solidFill>
                  <a:srgbClr val="020202"/>
                </a:solidFill>
                <a:latin typeface="Calibri" charset="0"/>
                <a:cs typeface="Calibri" charset="0"/>
              </a:rPr>
              <a:t>PinheiroConsenso 2012 da Sociedade Brasileira de Reumatologia para o tratamento da artrite reumatoide</a:t>
            </a:r>
          </a:p>
          <a:p>
            <a:pPr eaLnBrk="1" hangingPunct="1"/>
            <a:r>
              <a:rPr lang="pt-BR" sz="800">
                <a:solidFill>
                  <a:srgbClr val="020202"/>
                </a:solidFill>
                <a:latin typeface="Calibri" charset="0"/>
                <a:cs typeface="Calibri" charset="0"/>
              </a:rPr>
              <a:t>Senna, ER, de Barros AL, Silva EO, Costa IF, Pereira LVB, Ciconelli RM, Ferraz MB et al. </a:t>
            </a:r>
            <a:r>
              <a:rPr lang="en-US" sz="800">
                <a:solidFill>
                  <a:srgbClr val="020202"/>
                </a:solidFill>
                <a:latin typeface="Calibri" charset="0"/>
                <a:cs typeface="Calibri" charset="0"/>
              </a:rPr>
              <a:t>Prevalence of Rheumatic Diseases in Brazil:  A Study Using the COPCORD Approach. </a:t>
            </a:r>
            <a:r>
              <a:rPr lang="pt-BR" sz="800">
                <a:solidFill>
                  <a:srgbClr val="020202"/>
                </a:solidFill>
                <a:latin typeface="Calibri" charset="0"/>
                <a:cs typeface="Calibri" charset="0"/>
              </a:rPr>
              <a:t>The Journal of Rheumatology 2004; 31:3</a:t>
            </a:r>
          </a:p>
          <a:p>
            <a:pPr eaLnBrk="1" hangingPunct="1"/>
            <a:endParaRPr lang="en-GB" sz="800">
              <a:solidFill>
                <a:srgbClr val="020202"/>
              </a:solidFill>
            </a:endParaRPr>
          </a:p>
        </p:txBody>
      </p:sp>
      <p:sp>
        <p:nvSpPr>
          <p:cNvPr id="1300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4453E3-69DC-8D42-8208-DEA587A262CF}" type="slidenum">
              <a:rPr lang="en-GB" sz="800">
                <a:solidFill>
                  <a:srgbClr val="9A8B7D"/>
                </a:solidFill>
              </a:rPr>
              <a:pPr eaLnBrk="1" hangingPunct="1"/>
              <a:t>6</a:t>
            </a:fld>
            <a:endParaRPr lang="en-GB" sz="800">
              <a:solidFill>
                <a:srgbClr val="9A8B7D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1844675"/>
          </a:xfrm>
          <a:prstGeom prst="rect">
            <a:avLst/>
          </a:prstGeom>
          <a:gradFill flip="none" rotWithShape="1">
            <a:gsLst>
              <a:gs pos="53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path path="rect">
              <a:fillToRect l="100000" b="100000"/>
            </a:path>
            <a:tileRect t="-100000" r="-100000"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marL="180975" indent="-180975"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itchFamily="34" charset="0"/>
              <a:buChar char="–"/>
              <a:defRPr/>
            </a:pPr>
            <a:endParaRPr lang="pt-BR" sz="1200" b="1" kern="0" dirty="0" err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293" y="236733"/>
            <a:ext cx="8762520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defTabSz="914400" fontAlgn="auto">
              <a:spcBef>
                <a:spcPts val="0"/>
              </a:spcBef>
              <a:spcAft>
                <a:spcPts val="0"/>
              </a:spcAft>
              <a:buClr>
                <a:srgbClr val="635A54"/>
              </a:buClr>
              <a:defRPr/>
            </a:pPr>
            <a:r>
              <a:rPr lang="pt-BR" sz="3600" b="1" dirty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rPr>
              <a:t>PREVALÊNCIA DO LES X AR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619250" y="4365625"/>
            <a:ext cx="1873250" cy="7921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marL="180975" indent="-180975"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endParaRPr lang="pt-BR" sz="3600" b="1" kern="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0" y="4508500"/>
            <a:ext cx="1944688" cy="5238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spAutoFit/>
          </a:bodyPr>
          <a:lstStyle/>
          <a:p>
            <a:pPr marL="171450" indent="-171450" algn="ctr" defTabSz="914400" fontAlgn="auto">
              <a:spcBef>
                <a:spcPts val="0"/>
              </a:spcBef>
              <a:spcAft>
                <a:spcPts val="0"/>
              </a:spcAft>
              <a:buClr>
                <a:srgbClr val="635A54"/>
              </a:buClr>
              <a:defRPr/>
            </a:pPr>
            <a:r>
              <a:rPr lang="pt-BR" sz="28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0.098%</a:t>
            </a:r>
            <a:endParaRPr lang="pt-BR" sz="2800" dirty="0">
              <a:solidFill>
                <a:srgbClr val="635A5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35600" y="4365625"/>
            <a:ext cx="2592388" cy="7921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marL="180975" indent="-180975"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endParaRPr lang="pt-BR" sz="3600" b="1" kern="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5600" y="4508500"/>
            <a:ext cx="2592388" cy="5238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>
            <a:spAutoFit/>
          </a:bodyPr>
          <a:lstStyle/>
          <a:p>
            <a:pPr marL="171450" indent="-171450" algn="ctr" defTabSz="914400" fontAlgn="auto">
              <a:spcBef>
                <a:spcPts val="0"/>
              </a:spcBef>
              <a:spcAft>
                <a:spcPts val="0"/>
              </a:spcAft>
              <a:buClr>
                <a:srgbClr val="635A54"/>
              </a:buClr>
              <a:defRPr/>
            </a:pPr>
            <a:r>
              <a:rPr lang="pt-BR" sz="28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0.5% a 1.0%</a:t>
            </a:r>
            <a:endParaRPr lang="pt-BR" sz="2800" dirty="0">
              <a:solidFill>
                <a:srgbClr val="635A54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30057" name="Picture 4" descr="http://1.bp.blogspot.com/_2u4NW1xUiKM/S9di36gcoyI/AAAAAAAAAAs/L1WnKVDq5Bg/s320/imagem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53013" y="1844675"/>
            <a:ext cx="3119437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64" name="AutoShape 8" descr="data:image/jpeg;base64,/9j/4AAQSkZJRgABAQAAAQABAAD/2wCEAAkGBxQTEhUUEhMUFRUXFxkYGBgXFBUYGBwYHxgcGBgYGBcYHSggGBolGxcYITEiJSkrLi4uGCAzODMsNygtLisBCgoKDg0OGxAQGCwmICQ3LCwsLCwsLCwsLCwsLCwsLCwsLCwuLCwsLCwsLCwsLCwsLCwsLCwsLCwsLCwsLCwsNP/AABEIAMkA+wMBIgACEQEDEQH/xAAbAAACAgMBAAAAAAAAAAAAAAAFBgAEAgMHAf/EAEUQAAIBAgMFBQQHBQcEAgMAAAECAwARBBIhBRMxQVEGImFxgTKRobEUIzNCcsHwB1KSstEkNGJzgqLhFVPC8UOUFkST/8QAGgEAAgMBAQAAAAAAAAAAAAAAAAMBAgQFBv/EACsRAAICAQMEAgECBwAAAAAAAAABAhEDEiExBDJBURMigWFxFCMzQlKR0f/aAAwDAQACEQMRAD8A6/LtdB7N28hp7zVWTaTPoCE+J/4oZPPyFUWdiaxyyyZ0YdPFG3FxuWJBuPjVTFbVjgtvGykgkA6XAtc68gSB60Qw6GqG1ZEcZbBrG97DQ/4TyvwuNelUUXI0xTb0pWDn7TYdmsCQt+JHAWNybdD8CelZYDDie5U3AbLy8DpbwINKvaLY6CSF4sqMSwZR3Q6210va+p8dedqsdmtotu5BGxzMADbiksdsjOB/8ciAAngCtjxp3wyqNediMkscXOLdOKTqy5tCZGkyqxsuYPpwAAIJtwvcfxCs9niJgO98jbzINhwtrbjQKJY5Z0jkckPId6tyFZsryZQ4IsuZcvjYUzNsKAXAisD7QDMCb6khs2ZSdeBsQbW51OXDKD0tkYXDLBzimFo9nLbQD14+6rGzMRLDcI9h+61yvoPu+lVcK2W2Uiw0t08LcquqQ3gaRqaIlFSW4Wj7SkfaRG3VDf4G1GcDj45ReNg3Ucx5jiKWhGpFqCY4NC29jcR5fvEgKB0a+hB6c+VNhml5M0+ni1cdjpV6U+0u0sQuJWPDmQtuQ6osIdGfeZbTOR9WlueZefHhVrZG05MbGHQ7qPgxA+sYj2gqsPql6E96x4Lxq7jsdBDIDIbSFQC2Rmypm0LsARGmbmxAvfoa1XZiap0wHB2olVSN008m9xmiq+kUWJeJFXdxtdyAAL2BsSWFWsX2tCQvLuWIX6T3cwDfUXuPAtltblQx9owM4C4Qkvi5IoyROl3F2xDtaPuKd0xsLhiLtbvEE8W2zyM7Kr75M1hHI5dJe6csagk5wNQBc2ueFBBum288c0cUkSd4qr7t5H3ZdmEeY7sLY2HFgdTYG1ze7MYppcLBI5zO8asxsBckXJsNKF4zFYNpWklS7xyKoISVmLogmDbtRfuh75rGwPGxtVjC7ZwcI3UbqiJfgG3a3Tf23lsovG2cC/DgNKAGCpVbA4xZUDpmynhmRkPG3suAR7qzxE2VWb90E+4XoA3UA7XTSKsAiYhnnVDZ93dcjm2fKcouoPDlUHaUf9pv4lrCfakcwyyYdZBe9nyML9bEEXqnyw9jfhyegZgO1bbhbgSOFwYJYhSzT4lsM7ELpYFCwI0at2zdq4phhMzQ/WzTK1lIuqByANdD3D7h40QO7YqxwsRKABSchKgG4C93QAjS3Co8cWt8LFq+8Ps/afv+z7fjxo1x9lfjl6BWF7V4iSKOZcOuSbdGMsxAXeTJEEk4ktZy11Fu4w6E+LjMR9KkzyiyYmCEKhZUs2HWVgVPVn48aKLLEpYjCxgswZiMlywNwxOXiDrfrrXk+0IzfNh1NyrG+U3ZbZWOmpGUWPKwo+SPslYZvwZ9nttnEMy5ApjVRN3r5cRmZXiHXLkvcgaOh5mwvH9qJo8Nv93EzFZZFjBY3jivmLObBb93XW2a1mq5s3HLCGyxMWdzI7F1zMxsLmwA4BRoOAFeYnHQsoV8KjKtyoYRkC/GwIsKj5Yeyfgyf4sr7R23MXMa5I3E8G7BLd6JpQrMWFwwNyCo1B0Nrg0d7O7RM8OdgFYPLGwW9s0UrwsRfWxMZIv1pfG3cNGSVwigkgkqI7kr7JJtxHKs4e2kSiywMouTYFALk3J05kknzNT8kfYPBkX9o4VKV8L2zR3VN24zEC5K2F+tMYkqyafBSUXHkS0Wt8UV61RSDXmb1uxEmVCRYE6Lf946D3cfSsCVs68mUtp4q5CK2n3rfK/Ty40FxE7K4HBACzMVJU65coYGykHqOdWZjp3RmI4Lp7uXvrVHKWHeBU8wbdBz4Hjx8DWuK0o3Y8WhJLnyLGOkM2My3ssTrFbhcN7baai5AHkB1rKCGeXOsS7uFL53AtrbQC1izeOtqmCw4m2lLckZCCSp1skCXIJ53Nrm9GtlyhcJJGgY3d+NyfaOhPPW2vhWn+KePC4x8+TjZOmjm6nVPevHvc5rikMb/VSPdSxBJN+6MwPrqPI10vAbTLRxHISzsA+W+VWPeJub2BuSB425GwKTs6DhzOzG5DHILAMjHXvcyRqNelWOy21S7SRMpvEoaKyjNl9kix4NqB43PSskIOK3Zsx54zyvSqv/AEMyOQbgfkCNeP60qys17Fb68ra36VSZtMzFlAB0KG9z4AZr8dPE+mti7X4xoeIB+sOnB2Gii33VPLVje1UnBPcdnSW8V/wINtKxKqM7jQi9lX8b9f8ACLtwvlveqmPwpYZ5GztbTSyLx+zS9l48dWPMmwqns+cK+UAAcgNAPIUZnF09KS3WxmST3ZZ/Z5Plklj/AHgHHocp+Yo9tLs6ks++O7JKqjrJCkoKqxYZc3sHvML878NAaUOzUhXFxf4iynyKk/MCulVrwu4nP6hVMER7BUGM52+rnmnGg1MolUqfAb42590UPPZDuZDMGURJCgaJSFRGJU8QTILjvXFioIHG7RUpogXz2aIYyRzuJCdXZVe6mGOFgQbXJ3KNfr1GleRdlERcqOwAkRxcK1smGGGVSDxGUZvPwphqUADtibM+jx7sNcZiRYZVW5vlRbnIg5LfSt+0/sZPwP8AymrVVdp/Yyfgf+U0MBNyW18K24W4FxUNXMFGLG9ctbs7bdRsrvjD1rdFji3KvcVh1twofvANOFXYRjGa2RfbEC1VXxYHGtLVrnwwIuePhVRkcaXJv3972IoZiXcG3D3/AKNb8PGQdOPlV/6IWHeNVGWoMU8VKbX0/OtMD3FGNo7MA1FCFXKbVeJTLXKLWBH1sZ/xD5103Dt3R5VzPBfaR/jHzrpeG9kVsw9pyeq7xJia2JUdQf8Air+3ZMojXgDmZj5aAeuY+6quCiz4m/7o+J0rZ2kYNKF/dUDjxJ71vitIxrc3RWrKkCWmF7Dja/ieWg6a8aqrPKzAbsKt9buCbdVKrYnqCPU1YDLmI5gC+nUG2v5eNYwqwuWYNqeCgC3Lx/8AfOn2dRwurb/AL7K4ItNipL655VuOHecX7vW0PU2DCj/0ZF7iA5F5cyxN7kczmJYnqetBuzm0Fj38bf8AdkPQk7xgPU/kaKQ4vPJmB1W/qMwvpfXhw6Wtel557KBy3FRbmvJs2nF9TdbArxym5J55idb+lKkMjRYxGa4QruzroFJAA16MEPq3hTntacZNCLtYHpfrShtzDby9iim5tmIU9PveGlqi0sijEpCTS1MYwHz2ygJa+YWPhlKm2XU6MLjStrHT1v6aj5GqWzMVeFSSpbgcpzC/C4Yaf+qtb9WUqHUki2gbyHL099Na2o25MsHB/YAY05ZgOZNqaohZAD0pW2qoMqOHjFjfVwDY+BpoedSos3Lo1vlWeUWYY5I77lbZ/wDeoAP+6p9x1+F66XiJ1RGdyFVVLMx4BQLknwAFc22M6jGRMWuASbAMzey3BQLnjTrtlvpGExMcQYu0MiKGRkuzRsFF3A5njWjCqRj6lpy2CSYpS2QMC2UPa+uU3AbyJB91b6SsfsGcMTGZXUx4cMDIpZgkjtJGtythZlNiQDYi+tap9lYoNDkWYqhjdWMkWdb4gtLE5z/ZrDZVC5ib2J0pxnHdpACASLngL6nrbrWdJmF2C6HByPE8kiSSGU73MwLXyMSz2KjTQE2HKnOgCVV2l9jJ+B/5TVo1V2l9jJ/lv/KaGCE0vfhV0YpUGWzM3HKoufXpQ/BNfWrK48RaKLsePifGuXF7nanFuNIo7Q7TbvRoHt43H5VSTtJh2PAqfG36NEMdK7qSw08qTp4kZiCo/XlVtmVVx4HE45WAK8OPhUWUWteg+wY1UFdTzFzRDeZQbj4/q1VaNUKcTfNtGOKxfTpfjQrFdtYxfKpY+6l7bc4dySb28flWzZOBLDMqacrirafZnlJt7BQbellHdgPxqnJNdtQVboasptBozbhVXGz5zfnQiH+5c2c15I/xL866fh/ZFcs2SfrI/wAQ+ddSw/sitmDeJz+q7kIuBxeTFOOoFYbWxqrIxY6kkqv3iAqDToL6a9DQja0pWcOPI+VeY4q0iuvFh3jz00W/kC1vOs0XR0cbqaL0eMJ5Lw0H/P8ATSsosfHmIkVQOov8RfXzvVUyLY/q/G1CcS1/j/So1T9j5KM7sLF8NO2SxQj2XNgQxtcAjiCbEg6HLfQgGqmLMkJs9wVuBbVSpse6bcNLa1TwODLMNOelNEMbKqoQGU3OUi41PwNS3qacvBmlirsf4F87WHXkbevieFD8bi8yEaEjS4Fieh48abNqbGQa5eNjpcC9hcC3Q0CfDxqRdB11/X6tQmlNyJWOTit0ZbFlKQkSICrMSLEcD1Ui2uvOmHBTI63jy6cgACup0ty5mgGKxIK2/X64+6hGHxhjmVlNtQp8VJFwb8qbHI29xmrRGm7M9sSAtbobfH/g047Hm3mHQ9Bb1Glc9klzPflcn1P5U+dlV/sw8WYiqTM2J7l7YP8AfYfNv5Gp37Q4tocLiJktmjhlkXMLrmVCwuLi4uOtIuyWtjYPxkf7GFdFxeGWSN43F0dSrDUXVhYi44aGn4O0ydV3ilDtyd5Y4o5onV58m+WMEZfo0kzILPlLKyKL8LOBa4NDtodoJXVQ00a3eN3stjhyuLiQJIc2t1LXva5QnhoOhKlhYcK9yU4zCFiO0EissgZXYQ4lUcAiN1XEQLvsuaxyoWY2NiFYggVnje0OLVCUlw5CxYmVXCiTPujAFVwj5VN5JAcp1AU903FPOT4VAlACe/aCaOVUkljKjEGFrIBI+YQFCqFtVBmYMVuR3TbjTRtH7GT/AC2/lNWMlV9oj6qT8DfymhghE2dwobt53gYSGNpE55TqKI7KIHvpgSVCutjytXMgtzuZG0kImJ7cQPHkGdTbgUN/hpQCPHs7HdodebDT0HE10qfZmHfUxpfyFe4fBRKe4oB8BVm1xRRLYB7MwBAUt7Vtf1fSptYZA9ieFMcuXUWPifypf7QWyEi1qq1Q7G/Ah47Dv93WmDZna+OKHdvG6tYD2bj3isYoQRR3AbGjkUXF+tX1CnjaEmbbYZiVVnJ4CxtRXZuFcrmcZfCm+DY0CcFW48r1T2qyhdCKq5BGDYI2YLTJ+MfOupYf2RXK9ln65Pxj511TD+yK24O053V9yOSbWfv+tE/+mCVEYcRcHrVfBYLfYgIBfuSt7o2A/wBzLRrYRuingeB+VZ2tjXGW4Gl2HKOB086xh2ERxp4eMVWePwqjGKdgXBQhALDUnj7726Vdc2b31pl0EZ8q9xsmt/1xpmWNUVwy1Ww40QtY9P1elvbOxr+fhp7qY9q4oRRlrXNwqjqxNh/X0pWxe1Zl5qw/dKAD0I1HvPlUaLQY2xXxmBZf/VDjhTmBJvY04nGxyKTaxHtKbEjp5g9aXcdNcmwsKERMFhO8AK6hgsOI4VXoAP6/G9c/w2AYNC5tlkY5f9DZWv01rpTjuVWYYgFBLlxUJ6TR+4uAfnXVRXHdpSZGzDXKQ3uN/wAq6/DIGUMNQwBB8CLitGB7MydV3I2VK0YnFLHlzG2dgi8dWPAfA1tzU8ymVSsQ1TP5UAZVV2l9lJ+Bv5TVqqm0/spP8t/5TQCOcbOcqq5tTlAPmNDRvCzKPD5X6mg+Gi7pHEhmGoIPtHkeFX8I3QXrlp0z0LSlEIZl11142rSJWXW1v1zrWNTqLH9chVfHzEjInG1WlIoohTAtcg9eHjQjtbCRG1/1rQ+Ta80bIN0/dFiw4eGltRQ/b3aNpFysB6HiaFxQvdOwdBMQ1jwNNez3OUZePnSWbuFAXKRx1vTDsucgePOhqhsZ+AviWa1/Hy9bUt4897U6UUxuMa3K3650DBzG5o5LN0jfs9vr4bcDIPlXWMOe6PKuTYIf2qD8V/yrrWHHdHlW3Cvqcjqn9xH7AJfGkn7sL/F4x8r1uwMGSSaPkkrAeV9PhaqvYFiMeQOBhkv6NGRRnaMYTGyjk6xv8Mp/lv60qS+ljYv+a1+hX2vtYRWRLNKwuAb2VeGZ7ePAc7HhS/ipJbZzPKH+737LcC9t2O7lt4VpgmMrtIeLtp4Dgi+i6e+sMdMMVPHh1zRkByWCksTbKVTgM3w86vGCHuoxtjHDGZIYj95o1bpqVB/OqOJk9nXpcHlwv7jcetFJ2CqCosABYdBawH66VRnxIYAvGLtlIKn0Bbhw0607qIRqNsx9Nkl9qVhvtHgmliKxkBwVdCeGZTex6Ai49aT3xLOxjaIxuozOG4jkNOHqL35c6ZfoU5vmlyj8bt8BShHeYtMWZEIChVNsyg3zPfgTfl1pUUl5NOKUrqtiu3dkVs0YAOVs0sSnIeOjsNL5W9KrY6C50eH/AOxAPm9atrsLEDgAa9xC5nAHEkD1P/NRKict3yNWMwSfR9ngMgZMxe7KB37ObEmz6j7t+NGJ8UmX21/iFFO02FCRYUAXEbhfL6th+VUMY3cIpeWlLgXg1ONpixj1DXOeP/8ApH+Zp57I7Zj+ixK7rmQZDlOcd0kL3kuLlcptfnSk0f1dz1tRb9nGJyyTQG+tpF/lb/xqcUlqop1EW42xk2yrTJE8ADlJkexYpcLcEXI469KG4vA4lnZt2FDSwyn62+UIuV0sBdibA6aG/hRjbjSARLEzJnlCMyqGIXKxJGYEDUDUilnDbVxjyRqXRCN2AJAUEv1zJKbCJrtkXQKy2JBPdIrUYjTsDY8whglSER2jwrNHnAaV1DGR2+6GIcatqbWNtKv7J2JNHiY5WRbne7xiyuFVpJZEWI2zq15FB+6w8QKEjaE+ISECVpQ5w8kjCNfqZfpUIVVyrYgqZGIa9t3fg1F8JJipCY3mkUIuIuwijDOVmKR3JUr7Fr2AvxFhpQA3A1X2mfqZf8t/5TSXFNLupgZJA/0fDOkOVctsi58oKk2zAqbHS/Wxors7HSOmNSRzIUzkMAu7CnOFRSFBDAKMytci4NyGFAGvbkNp209oK3wyn5UNMRVrg0e7QyRlVdXQlTY95fZOnXragjYhD95f4hXOzxam6Oz0mVPGv0NmcnSrmDwgGptc0PhnVdcy/wAQodL2jyuQVJ6Wtr5G9UivaGTd7JjRicKCOFJGJ2MHEjZbEG4rLH7YxD2PAG/dVgALeR1oTjdqYhhlAZV599dfjV9Lb2BY3GO7PIRarccmtxS9LjJE4qx9b/Kr+z8dn+6y+YtVpQYvUrqy3ipCa1wR86xcjrW5WFuIqKJ1Iaezez0OGkmKKX3qKrEagZkuAeXtGnLDeyKB7PVUwCJnXMxRrZhfvSK1rdQPlRzDeyK3QVJHJyu5sT/2fYb+1Sv+7EF/iYH/AMKtdqxfGKBoTDY+pYD51Y7ARWSaQ/ecKPJV/qx91DxN9IxLzfd0VPwjgfXU+tIbrGrNSV5nXgUNiT2Vb8Ra/mONGsPicmNw7ArZjugoH3WUkm/IhlHxrRt7YEyStJAhkSQliFKgq59oWYi6k6i3DXwq72V2E4kE+IFit92hIJBIsXYjQNYkAAniTflVnJUaJSTiWsdHlW176H5kAVSXvGEHnkuBpYFsth8qLYpLqb8bN/MaDQoQFY6ZQhGnRiTf4Vbqe2IjottdDXICNa55i2MF4SNFLZT1UnQjrpb3GunYlRSztOJWuGUMPEA+6/CkJ6WOxytWIKwl24d0e0fDjbzJ5edWdjrnxcKng00YP8YvRTG6aAWHQaD3UHuY5EdeKsrDzBBHxFXu2UyOzs3amK+Gc81Kv7mBP+29LYW63NN+ExKYiFXXVJE+BGoPiOHpSbg1KhkbijFD5g2v62v61GdcMX0kuYmvExjKRQ/ZOI3OOge9gzGM+Tiwv/qy0YnW4pX2y2Vkb92RG/hcN+VKg9zTlVwZ2IGpavAayrecg04XDLGiogCqoAAHAAcAK3VKlAHlq8tWVSgChPs1WN7VTxuEhiUvIwVRYXPUmygdSSQABqb0boV2jw+8hI3cshDIwETokgZXDK6s7KO6RexOoBFje1AGGHwEbqGQgqwuD1HrWw7KWlbd4t5EhZiWkh30oEgDo8d1iUlDlUylob5bLeCS3GrGH2DLGwcbwZWhNziHbTdFZyQXN7sdepAPIEAB9tmIONhqBrpqdAPU1l/0paScBsmWbCwsIZimXBSFHnBeR0kDyyL9YQDkPEsCxt0BohtXZWLczbtJlkbf/WCdVUxtEVhiVRJdHVimthYxs1+9qAM3/SVqf9KWlubs7MrsY9+FM0t8mIObcNgyoCZ3sD9IsR0bveNEFwmIOA3eQrIGHcVwrPEJrkBi5EbPHfTNYFrXHIAu4jDRIyK7AM5yoOZPgPz5VY/6QtBdkbGkGIhldHVE+k5FaTM0au0eRTZze+WQ21yggchTYDQAOGyVq2uHAFrVvqUAIJxe5wMUS+3iC58kLG59QVHrV3Z2ECgUv7BffS7w+wirHGP8Ki1/Mm59abH0UWrHJ+PR0Yql+5rnOlY4U62rVI9azPl86pYzS6oq4twbWNhYknoCSbDxN6ppP3u8vcIsDbhyFW4IwzG/sj4nlfwqYnD2vlHd6dPEeHhTdSm/t+Cqj8Uah+S3gcWbGNuK+yeq9PT5eVUMQdTWpieXFdVNTeXF/wBXpTdOmNUVVrhgnFw3Jqt9C7tGWgvW+HDgcaNRSlZY/Z9tEo7Ydzo12S/7w9seo73oavbehyYkkcJEDf6l7rfDJS5isQUmjkQWKNceNuI9RcetOHapQ8CTpwQhr9Y2Fj81PpTu6FGb+nlT9gySlPtGl1I8xTQrXAoBt9O6aQuTa+Dpew5zJhoHPF4o2PmUB/Or9L/YXEZsBB/hUp/AxT/xo8GFb1wcdqmZVKxLi4Fxc8K9vUkHtSvM1QGgCNSjje0Esc86Zo2EYEoVQGtChj34chsyy5XYqCAD3bXs1m40tbT23C8j4dkkZcwjkZWC97JnsQrB8liFLWtdrcLkAAeXtLO1xnjUTwSyYcRoGk9maSJpAWzLeKNCDltmzA2OUVuHaObNCkcsD3hikV2yBZnZ2R0DF9LAL7OYhnFxbQksN2nQRqzQSRZooniQ7vM6uyoqLZrKwZ4wQTYZ1142qx9pZSsD/RjZvpJMatFmIisAysWAHMW438NaAKh29ixd95DkCPJl3LDupidyFzbzmnE248LDSrMG2JFmMbzxRLvJzndSc5WVVWNM8llIU6gcbggDWrT9sogTZJCg4sMl77rfapmzBctlzWtmIHjWeG7ThpAj4aZAXVMzGEgM0W+Tg5Ps6E20OmouaANHarab4eVXQjMMJiWUNfKzK0TcL94hcx62v41RxXa4mSYJicNHEkkyrKwzKQmHw8oF84DHNM97chbiL1fj7W52jWKBnLTLGe/HYK0TyLIjBrMDkI99uV8cZ2iiDLKcPKcolWFxkswEiRym2buKCFa7D2VJ04UAUcZ2umAyg4eKZpMoSYkZVOzzicz964UTCxa1soI460zdmdob/DrJfMbupNlHeV2Q2ysykXXiCQePhWj/APIEsTkfRok0yNcyqGXKVazAZuR8r1b2DtIYiESquUHTLmViLaWOUkBhwK8QQQaACNSpUoA5j2UFowKZmW60B2CvcHlR1HsLdaweTqtbFOVrVSna/wCvhVrGPQ1m+dQluXukXsMbCvXmtVDf2v51XmxRqSLPMXiLN8fnWEOIzvccDp69fnVGR7sLg9bVrwjtvVA5mx8gCb+lqlxuNlVOpUNsUOlVDi1zZLFmsbAX4+PhW0bWiQDOSL9AT8qpYHHpI0sicyB6a2t4aj1U9KUlYLZ0U9ssBYdBTt2UkE+CCNqBmiPly/2kUgbWJN2NgL+0xCj3mwvTL2BxMhikWFVfvgl3LKg7tiApGdzoOQHjWvFyZuodo1YEMAUbV0JVvMHKT62v61Q2qyaqW15qAWYdLqvs/wCqw8aLbd2eyz3lkzCRcxCLu1zLZWBAJJBBXRmNU8Thwq2UBR0AAHuFJktMjTjk5xTLHY/aEibPk3KZzG0iqmUmRpXYMlwtwqBpBc3OgJJABrdsXD4pDHhjv4kSdyXGV80TRNIM0pUqPrsw01sFHOtf7NsQBJiYvFJB48Vb3WX30/Vsg7ijm5FU2jn+BwczLGu8xQkjfHXcp3lJc7tQzx2KsMrDjfhw0rev0uWOV5DMCJcJki3KhcpTDPN3TGSwztLc37tmFxanmpVighYeOcZBnxJZcZjcxkg3mRCmKMLj6u5X7MrlNjmC8wtM3Zad3gBkEmYMy3kBu1j7YuiHKeV1HrxJevL0AasXiUjQvIyootdmIAGttSdBqaBYXFYGSSSWPEIWIZpAuIbKQo3bM8YbLdRZSbXHdvrai218HvozHmy3ZGva/sur2tccctvWl/FbHGR5FxSpZcWc4Hs76VXJLK4ICmMqSCCbnVSKANxw+FkbDyLLFusIrOgBuQFUxEs5b2EtqCL5lBJ0qz9BwkPtMFsk0ozTOQsbEb5lBbupcjwF9LUHfsw4Ma3DK08jyMihUEDBWeFld2ZszxoLi/PhRrbOzI8S8QMlmQ7xlFiXhPtI3+BmVL/gtQBVWDALvQJVVVXLKv0iRUAKiG7rntewy5uNxxuL1Yhw2DkCspRg0gt9Y2siRGMAC+pEYPd6C9udDz2TkaRnfEKwYMLmNy5viI51uWkIsqx5AAANb+FWsJs++Pml1CKBZboQZ2QK8gAJK2hEa629o6G96AMY9i4JTYMwYMoucTLmUwqbAEvdcqSEG3ENreqry4BFml3hUK0igjEsO9ZcRIIQJPq7mxIAXgbjKdfdv9lY5pi7TbtpSixiwuHAP0gob+1Lh03Z6BCdb17N2dZnlnhxEQE28IvFnQRSQQxd3LILkHDqwa9iGItzoA8gw2AUIF7rLFG6xfSJAfq488d1z95wnM3NgDra4K7EfDxx3jaxkZS+eUu+8dFKqxZiS+TJp0tQrDdnkUqTMjRykFL7y+83G7DJaTIe6pYHKSBcXtrWeztgyLiombVIoUzEAKkk6oY0kRM7FcsTODfqlictADZUrVHiFLMoILLbML6i4uL+YrbQBzrs5rGPIfKiLtQnsZODHlPtDukeI0o/PHXPaOspAyc6VSer2IW1D2ktxoRdleR6qyycfyq+bHnVefDj94fq9WFspZwFJJH9POr+ysDlVpZNLghR0U6+8/kPGh7lY2BYZm4qBwv1qpi9syvmBVcoANg3U26eNErcaQvbVuHI8cpzCxzEFiVC5lQadzMRZzY2v+6x4gXxmwDpZ0RYgdHRO/Ll1IYlu4SDxGUtYtZuRX9mQzSSExKpb7xZrKBayg6HpcWBvajOzsfNCWjlBz3AOt9CNCLcVI1BH/FKeqPAxVLk1YjZpMRxDHqUzFmkKcyxbVNNctzwPCmX9mEn26/gb+Yf0odicQGjItlyR3UActQfO419TWX7NXtinU842HqGX/mnYJuUtxOeFRHHtbh80GccYyH/ANPBvTKSfQUsnvLY86fZ0BUg8CCD5W1rnODb6pW8PU+nKmZ1vZHSSbTRh2ecxY+IjhJmjb1XMP8Aco+NdOrl+0FZQk0Y7ykMNeam9vW1vWuj7PxqzRpIhurqGHqOHmOFXwvYX1UalZZqV4K9pxlJUqVKAEpNk47ehS5MG9ERG81GHVjOst+Oc/YEXvax61TxGwZykoMUzSSYSWFW317NvJSoYmS1yjrZjfzBFdBqUABdlbPdPpEbZ90zDd5pGY5TCgfKxYsoz5ufG5FKuB7Pz/R48sU0UsWBREG/IP0hWzEXWSzLcaXOWxI52rolSgBV2HgcQMQzzGUWaW/ExupkvENZSNFta0a2swPHWvi9kYh5pgd9uj9IZMs7LdjFhxFwe/tiawOgI5aU5VKAEWPZWIfEQNNHMWWV2eTfDdiJsHJGAqh9G3j2Nhe5LXsa2YDY2LtGkhcIcOkkn1xz/Slh3JiBVtEPde6m2ZL311dqlACCNkYovFnjmLoyFX3q7tI/oRjKlc/tb4m+jG7Ag24ZywYyQHNDOEZMMhvIucMqTb1kVZgLlzEpJNtb2a1PdSgBa7HwYhP7yjh2gw2d2KG8ixZJQSrE5gwJ6HMLE60y1KlAHK549xKJV9liM3geR/Km5XDKCOYpaxq7yNgPL15Ve7J4reQL1ArAjqzVM34taD42PTSjuLShmISgvyhZOMykg/8AqtU+N8692vhyGuOI+XSgrYjW3wq6QiTa2L2HxBD5rX/XKiEcBbQ8SwJ62HAe839BVTZ+FzEE6Uz7MwS8Tr8qiT2oIRt2WezWACxk21ZifQd0fIn1rXtWIHEqLf8Ax2J/1XHnYE/xUfgXSh+KiG/Vv8GvvpcuBi5oGbTjKIzKACtgunPRf61U7BvlxqDqHH+0n8qKbb+zA6n5A/nQPso1sfD+Mj3qwq+BUVzO0zqO28Ru8PM/7sbn1ym3xrmKOViUDpXSO1MWbB4gDjunI8wt/wAq5zHExy6aW46EGnZ/AnpOGEMHIJEtztai/wCz/F5TLh2PAmRPwk2cDybX/XSviHaMl1Fx963Xr61a7OYk/SMPJwDSFWP4lIAPhfL7qXjlTG54aos6FtjaW4QPkZyXSMKpUEs7hF1YgDU9arbP7SQSIjM+6Lu8YSQqrbxJDEy6EgneDKCCQTa3GptbBpi03eYEJNGz3UsDu3WQpy4gWvrb4UDn7LMQuHTEpliUFI2RzlTfbxDZJFDN3cmdgfZvxzX2HNGebbECKrPNGqsCVJdQCAQDY311YDzIFeLtrDnd2mj+s+z7w72tu711089KAbP7PuZZZGzIv0hXhVgrEIHMslsrGweVmIudAq6C1Yz9kpSRlxC5RIJArRvlVhimxJKhZAMzBlQkg2CAga2oAY5NqwhcxljC5S9y4AyghS178ASB5kVQwXaeB1zlgkeZkWRmUIzLI6FVN9T9WTbkKGHspIcn1yfU/ZfUk/8A7Ec67zv6/ZhdLcbi3Ct8/ZyQ4cxiVBKZpZRKI3Uxs7OQ0YElwVz21JDAEEWagBnvXtYRi2h1NuNZ0ASpUqUASpUqUASpUqUASpUqUAcc2ZjTKJkvfUNfnoLetEuwb6SKeTHT1NL/AGU7s+ugN0J5AtcD4/OjfZyNo8Syt94Bh5EXrFW5027Q14kUNmTjRWcUOlqpeD2F3a0XOlKRPrLef5U67UXSk+X7b9eFXiKycjBs9LKKY9nrwoDgOQpjwC8KpIbDgKpwqlOO/fwt+dXkqpieND4IjyCtrG4HgDQPs6P7dB/mD5Gje0+B8qFdkI82Pi8Cx9AjfmRV8ZTLwzquLtka/DK1/dXKcIzZFtYoAgJuM12DEAdR3G/5rrE6XUjqCPeK5tiMLu47ItznizL0KpMGB9b03N4M/TT03+CjJi11YE5RoT+vlWEmIMYVFHeeVDHpbLdgDLY/dB9kc2tyDVgVAgctezkN3QLneWKIoP3iLAdL3OgJq5srYk2Ilka650CEglsua5MaKbaBAOmt7nViaVFOzXkyJocu0cQiw8SIJMu/gW0bkOwaQBhmzAkm5vrc3PGgkOxcSVZys4kVPqbznOLYqR0RyHs5ERQd64sbXOpL5lvxr21bDlCKNmYxs5Zpw5cBsrFUdDiUOZXMxy2hDWyqhsSDravMfsvFASIi4llG+GHyz2KSFlMbuzPcqLtbNewDAjUCnu1S1ACDtDYuLYSspxG8MOOKWxBVd9vUODsu8sO7nsDoNc1bMVs7GMcQQ0yyWmyFGIV1ZSIlBM2VCLrwRSGQ62N2erVLUAJOM2bOsjKExMmHzOVWPEEPnMEeRs7SBsu8EwsTYM4NrC427M2di1lhkkZ2bf2lIl+rMP0KxtGWsAcSAdBmvrwpxtXtAEqVK0TYyNDZpEU2vYsAbcL286CG6N9She0NuwwvArv/AHh8kZFiPZuCTyUnKt/3nUc6t4zaEURUSyxxlr5Q7qpa2pygnWw6UElmpVfC46KRc8ciOmozK6stxxFwbXHOsnxcYTeF0CWBzlhlsfZObhY3FvOgDdUrVPiERSzsqqOLMwAHLUnQamtl6AOLQOquWykBvaU9b8V/pTTs6ABg1yx4Ak304219aFD2x5j50awfEVhOqtwpPQ2U0Tm4UKl/OoJhwDNo8DSyuCzJPLzjeFfR89/iq0zbR4GheC/uWN/zMN/NTIKxWV1Rls08KZ8GaWdm8qZ8JVJDY8BOOquJ41ajqrieNQRHkE7WHdrR+zuK+LY/uxt8WUVY2rwqfs3/ALxN/lj+amYuReftZ0Og+28BIwBgCZrtmDaXutr3AOo/OjNYGtUoqSpnPTrc5lHhrfRt9G4WBiZmKsFWQiyqB94gi2YXsNL97V17KYHdxM5BDTO0hB4gGwQHp3AunIk0Xb+lejjS4YlF2WlkbVGwVKgqU0oSpUqUASpUqUASvK9rygD2kfbHZ6ebHFxpGoVlcuR3rgECxuLAHQAcBrc08VhzoF5MSyKmJ03Z1sXHiLs0SyFo4w6NvFEblo5FJIyXmvLwNxk6C2nAbZeWfBNNBiEljimE/wDZsRkWQhV0fJlYMyMRYnQinipQXSoRZEklxs4hikRJ44FYyRSxxuiFzLIWy2DMrLCAbPa7WygE+xRGOF9nTwuyb2MRFIZZIWwzyhzGzhMqiMZ47MR3VUnjTy1ReFBJz3H4HEthJIZ43cYQhY2sXM/fUwy2FyWSL2uPfJP3QafcLiBIoZQwBv7Ssh0JGquARw6Vsr2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635A54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6266" name="AutoShape 10" descr="data:image/jpeg;base64,/9j/4AAQSkZJRgABAQAAAQABAAD/2wCEAAkGBxQTEhUUEhMUFRUXFxkYGBgXFBUYGBwYHxgcGBgYGBcYHSggGBolGxcYITEiJSkrLi4uGCAzODMsNygtLisBCgoKDg0OGxAQGCwmICQ3LCwsLCwsLCwsLCwsLCwsLCwsLCwuLCwsLCwsLCwsLCwsLCwsLCwsLCwsLCwsLCwsNP/AABEIAMkA+wMBIgACEQEDEQH/xAAbAAACAgMBAAAAAAAAAAAAAAAFBgAEAgMHAf/EAEUQAAIBAgMFBQQHBQcEAgMAAAECAwARBBIhBRMxQVEGImFxgTKRobEUIzNCcsHwB1KSstEkNGJzgqLhFVPC8UOUFkST/8QAGgEAAgMBAQAAAAAAAAAAAAAAAAMBAgQFBv/EACsRAAICAQMEAgECBwAAAAAAAAABAhEDEiExBDJBURMigWFxFCMzQlKR0f/aAAwDAQACEQMRAD8A6/LtdB7N28hp7zVWTaTPoCE+J/4oZPPyFUWdiaxyyyZ0YdPFG3FxuWJBuPjVTFbVjgtvGykgkA6XAtc68gSB60Qw6GqG1ZEcZbBrG97DQ/4TyvwuNelUUXI0xTb0pWDn7TYdmsCQt+JHAWNybdD8CelZYDDie5U3AbLy8DpbwINKvaLY6CSF4sqMSwZR3Q6210va+p8dedqsdmtotu5BGxzMADbiksdsjOB/8ciAAngCtjxp3wyqNediMkscXOLdOKTqy5tCZGkyqxsuYPpwAAIJtwvcfxCs9niJgO98jbzINhwtrbjQKJY5Z0jkckPId6tyFZsryZQ4IsuZcvjYUzNsKAXAisD7QDMCb6khs2ZSdeBsQbW51OXDKD0tkYXDLBzimFo9nLbQD14+6rGzMRLDcI9h+61yvoPu+lVcK2W2Uiw0t08LcquqQ3gaRqaIlFSW4Wj7SkfaRG3VDf4G1GcDj45ReNg3Ucx5jiKWhGpFqCY4NC29jcR5fvEgKB0a+hB6c+VNhml5M0+ni1cdjpV6U+0u0sQuJWPDmQtuQ6osIdGfeZbTOR9WlueZefHhVrZG05MbGHQ7qPgxA+sYj2gqsPql6E96x4Lxq7jsdBDIDIbSFQC2Rmypm0LsARGmbmxAvfoa1XZiap0wHB2olVSN008m9xmiq+kUWJeJFXdxtdyAAL2BsSWFWsX2tCQvLuWIX6T3cwDfUXuPAtltblQx9owM4C4Qkvi5IoyROl3F2xDtaPuKd0xsLhiLtbvEE8W2zyM7Kr75M1hHI5dJe6csagk5wNQBc2ueFBBum288c0cUkSd4qr7t5H3ZdmEeY7sLY2HFgdTYG1ze7MYppcLBI5zO8asxsBckXJsNKF4zFYNpWklS7xyKoISVmLogmDbtRfuh75rGwPGxtVjC7ZwcI3UbqiJfgG3a3Tf23lsovG2cC/DgNKAGCpVbA4xZUDpmynhmRkPG3suAR7qzxE2VWb90E+4XoA3UA7XTSKsAiYhnnVDZ93dcjm2fKcouoPDlUHaUf9pv4lrCfakcwyyYdZBe9nyML9bEEXqnyw9jfhyegZgO1bbhbgSOFwYJYhSzT4lsM7ELpYFCwI0at2zdq4phhMzQ/WzTK1lIuqByANdD3D7h40QO7YqxwsRKABSchKgG4C93QAjS3Co8cWt8LFq+8Ps/afv+z7fjxo1x9lfjl6BWF7V4iSKOZcOuSbdGMsxAXeTJEEk4ktZy11Fu4w6E+LjMR9KkzyiyYmCEKhZUs2HWVgVPVn48aKLLEpYjCxgswZiMlywNwxOXiDrfrrXk+0IzfNh1NyrG+U3ZbZWOmpGUWPKwo+SPslYZvwZ9nttnEMy5ApjVRN3r5cRmZXiHXLkvcgaOh5mwvH9qJo8Nv93EzFZZFjBY3jivmLObBb93XW2a1mq5s3HLCGyxMWdzI7F1zMxsLmwA4BRoOAFeYnHQsoV8KjKtyoYRkC/GwIsKj5Yeyfgyf4sr7R23MXMa5I3E8G7BLd6JpQrMWFwwNyCo1B0Nrg0d7O7RM8OdgFYPLGwW9s0UrwsRfWxMZIv1pfG3cNGSVwigkgkqI7kr7JJtxHKs4e2kSiywMouTYFALk3J05kknzNT8kfYPBkX9o4VKV8L2zR3VN24zEC5K2F+tMYkqyafBSUXHkS0Wt8UV61RSDXmb1uxEmVCRYE6Lf946D3cfSsCVs68mUtp4q5CK2n3rfK/Ty40FxE7K4HBACzMVJU65coYGykHqOdWZjp3RmI4Lp7uXvrVHKWHeBU8wbdBz4Hjx8DWuK0o3Y8WhJLnyLGOkM2My3ssTrFbhcN7baai5AHkB1rKCGeXOsS7uFL53AtrbQC1izeOtqmCw4m2lLckZCCSp1skCXIJ53Nrm9GtlyhcJJGgY3d+NyfaOhPPW2vhWn+KePC4x8+TjZOmjm6nVPevHvc5rikMb/VSPdSxBJN+6MwPrqPI10vAbTLRxHISzsA+W+VWPeJub2BuSB425GwKTs6DhzOzG5DHILAMjHXvcyRqNelWOy21S7SRMpvEoaKyjNl9kix4NqB43PSskIOK3Zsx54zyvSqv/AEMyOQbgfkCNeP60qys17Fb68ra36VSZtMzFlAB0KG9z4AZr8dPE+mti7X4xoeIB+sOnB2Gii33VPLVje1UnBPcdnSW8V/wINtKxKqM7jQi9lX8b9f8ACLtwvlveqmPwpYZ5GztbTSyLx+zS9l48dWPMmwqns+cK+UAAcgNAPIUZnF09KS3WxmST3ZZ/Z5Plklj/AHgHHocp+Yo9tLs6ks++O7JKqjrJCkoKqxYZc3sHvML878NAaUOzUhXFxf4iynyKk/MCulVrwu4nP6hVMER7BUGM52+rnmnGg1MolUqfAb42590UPPZDuZDMGURJCgaJSFRGJU8QTILjvXFioIHG7RUpogXz2aIYyRzuJCdXZVe6mGOFgQbXJ3KNfr1GleRdlERcqOwAkRxcK1smGGGVSDxGUZvPwphqUADtibM+jx7sNcZiRYZVW5vlRbnIg5LfSt+0/sZPwP8AymrVVdp/Yyfgf+U0MBNyW18K24W4FxUNXMFGLG9ctbs7bdRsrvjD1rdFji3KvcVh1twofvANOFXYRjGa2RfbEC1VXxYHGtLVrnwwIuePhVRkcaXJv3972IoZiXcG3D3/AKNb8PGQdOPlV/6IWHeNVGWoMU8VKbX0/OtMD3FGNo7MA1FCFXKbVeJTLXKLWBH1sZ/xD5103Dt3R5VzPBfaR/jHzrpeG9kVsw9pyeq7xJia2JUdQf8Air+3ZMojXgDmZj5aAeuY+6quCiz4m/7o+J0rZ2kYNKF/dUDjxJ71vitIxrc3RWrKkCWmF7Dja/ieWg6a8aqrPKzAbsKt9buCbdVKrYnqCPU1YDLmI5gC+nUG2v5eNYwqwuWYNqeCgC3Lx/8AfOn2dRwurb/AL7K4ItNipL655VuOHecX7vW0PU2DCj/0ZF7iA5F5cyxN7kczmJYnqetBuzm0Fj38bf8AdkPQk7xgPU/kaKQ4vPJmB1W/qMwvpfXhw6Wtel557KBy3FRbmvJs2nF9TdbArxym5J55idb+lKkMjRYxGa4QruzroFJAA16MEPq3hTntacZNCLtYHpfrShtzDby9iim5tmIU9PveGlqi0sijEpCTS1MYwHz2ygJa+YWPhlKm2XU6MLjStrHT1v6aj5GqWzMVeFSSpbgcpzC/C4Yaf+qtb9WUqHUki2gbyHL099Na2o25MsHB/YAY05ZgOZNqaohZAD0pW2qoMqOHjFjfVwDY+BpoedSos3Lo1vlWeUWYY5I77lbZ/wDeoAP+6p9x1+F66XiJ1RGdyFVVLMx4BQLknwAFc22M6jGRMWuASbAMzey3BQLnjTrtlvpGExMcQYu0MiKGRkuzRsFF3A5njWjCqRj6lpy2CSYpS2QMC2UPa+uU3AbyJB91b6SsfsGcMTGZXUx4cMDIpZgkjtJGtythZlNiQDYi+tap9lYoNDkWYqhjdWMkWdb4gtLE5z/ZrDZVC5ib2J0pxnHdpACASLngL6nrbrWdJmF2C6HByPE8kiSSGU73MwLXyMSz2KjTQE2HKnOgCVV2l9jJ+B/5TVo1V2l9jJ/lv/KaGCE0vfhV0YpUGWzM3HKoufXpQ/BNfWrK48RaKLsePifGuXF7nanFuNIo7Q7TbvRoHt43H5VSTtJh2PAqfG36NEMdK7qSw08qTp4kZiCo/XlVtmVVx4HE45WAK8OPhUWUWteg+wY1UFdTzFzRDeZQbj4/q1VaNUKcTfNtGOKxfTpfjQrFdtYxfKpY+6l7bc4dySb28flWzZOBLDMqacrirafZnlJt7BQbellHdgPxqnJNdtQVboasptBozbhVXGz5zfnQiH+5c2c15I/xL866fh/ZFcs2SfrI/wAQ+ddSw/sitmDeJz+q7kIuBxeTFOOoFYbWxqrIxY6kkqv3iAqDToL6a9DQja0pWcOPI+VeY4q0iuvFh3jz00W/kC1vOs0XR0cbqaL0eMJ5Lw0H/P8ATSsosfHmIkVQOov8RfXzvVUyLY/q/G1CcS1/j/So1T9j5KM7sLF8NO2SxQj2XNgQxtcAjiCbEg6HLfQgGqmLMkJs9wVuBbVSpse6bcNLa1TwODLMNOelNEMbKqoQGU3OUi41PwNS3qacvBmlirsf4F87WHXkbevieFD8bi8yEaEjS4Fieh48abNqbGQa5eNjpcC9hcC3Q0CfDxqRdB11/X6tQmlNyJWOTit0ZbFlKQkSICrMSLEcD1Ui2uvOmHBTI63jy6cgACup0ty5mgGKxIK2/X64+6hGHxhjmVlNtQp8VJFwb8qbHI29xmrRGm7M9sSAtbobfH/g047Hm3mHQ9Bb1Glc9klzPflcn1P5U+dlV/sw8WYiqTM2J7l7YP8AfYfNv5Gp37Q4tocLiJktmjhlkXMLrmVCwuLi4uOtIuyWtjYPxkf7GFdFxeGWSN43F0dSrDUXVhYi44aGn4O0ydV3ilDtyd5Y4o5onV58m+WMEZfo0kzILPlLKyKL8LOBa4NDtodoJXVQ00a3eN3stjhyuLiQJIc2t1LXva5QnhoOhKlhYcK9yU4zCFiO0EissgZXYQ4lUcAiN1XEQLvsuaxyoWY2NiFYggVnje0OLVCUlw5CxYmVXCiTPujAFVwj5VN5JAcp1AU903FPOT4VAlACe/aCaOVUkljKjEGFrIBI+YQFCqFtVBmYMVuR3TbjTRtH7GT/AC2/lNWMlV9oj6qT8DfymhghE2dwobt53gYSGNpE55TqKI7KIHvpgSVCutjytXMgtzuZG0kImJ7cQPHkGdTbgUN/hpQCPHs7HdodebDT0HE10qfZmHfUxpfyFe4fBRKe4oB8BVm1xRRLYB7MwBAUt7Vtf1fSptYZA9ieFMcuXUWPifypf7QWyEi1qq1Q7G/Ah47Dv93WmDZna+OKHdvG6tYD2bj3isYoQRR3AbGjkUXF+tX1CnjaEmbbYZiVVnJ4CxtRXZuFcrmcZfCm+DY0CcFW48r1T2qyhdCKq5BGDYI2YLTJ+MfOupYf2RXK9ln65Pxj511TD+yK24O053V9yOSbWfv+tE/+mCVEYcRcHrVfBYLfYgIBfuSt7o2A/wBzLRrYRuingeB+VZ2tjXGW4Gl2HKOB086xh2ERxp4eMVWePwqjGKdgXBQhALDUnj7726Vdc2b31pl0EZ8q9xsmt/1xpmWNUVwy1Ww40QtY9P1elvbOxr+fhp7qY9q4oRRlrXNwqjqxNh/X0pWxe1Zl5qw/dKAD0I1HvPlUaLQY2xXxmBZf/VDjhTmBJvY04nGxyKTaxHtKbEjp5g9aXcdNcmwsKERMFhO8AK6hgsOI4VXoAP6/G9c/w2AYNC5tlkY5f9DZWv01rpTjuVWYYgFBLlxUJ6TR+4uAfnXVRXHdpSZGzDXKQ3uN/wAq6/DIGUMNQwBB8CLitGB7MydV3I2VK0YnFLHlzG2dgi8dWPAfA1tzU8ymVSsQ1TP5UAZVV2l9lJ+Bv5TVqqm0/spP8t/5TQCOcbOcqq5tTlAPmNDRvCzKPD5X6mg+Gi7pHEhmGoIPtHkeFX8I3QXrlp0z0LSlEIZl11142rSJWXW1v1zrWNTqLH9chVfHzEjInG1WlIoohTAtcg9eHjQjtbCRG1/1rQ+Ta80bIN0/dFiw4eGltRQ/b3aNpFysB6HiaFxQvdOwdBMQ1jwNNez3OUZePnSWbuFAXKRx1vTDsucgePOhqhsZ+AviWa1/Hy9bUt4897U6UUxuMa3K3650DBzG5o5LN0jfs9vr4bcDIPlXWMOe6PKuTYIf2qD8V/yrrWHHdHlW3Cvqcjqn9xH7AJfGkn7sL/F4x8r1uwMGSSaPkkrAeV9PhaqvYFiMeQOBhkv6NGRRnaMYTGyjk6xv8Mp/lv60qS+ljYv+a1+hX2vtYRWRLNKwuAb2VeGZ7ePAc7HhS/ipJbZzPKH+737LcC9t2O7lt4VpgmMrtIeLtp4Dgi+i6e+sMdMMVPHh1zRkByWCksTbKVTgM3w86vGCHuoxtjHDGZIYj95o1bpqVB/OqOJk9nXpcHlwv7jcetFJ2CqCosABYdBawH66VRnxIYAvGLtlIKn0Bbhw0607qIRqNsx9Nkl9qVhvtHgmliKxkBwVdCeGZTex6Ai49aT3xLOxjaIxuozOG4jkNOHqL35c6ZfoU5vmlyj8bt8BShHeYtMWZEIChVNsyg3zPfgTfl1pUUl5NOKUrqtiu3dkVs0YAOVs0sSnIeOjsNL5W9KrY6C50eH/AOxAPm9atrsLEDgAa9xC5nAHEkD1P/NRKict3yNWMwSfR9ngMgZMxe7KB37ObEmz6j7t+NGJ8UmX21/iFFO02FCRYUAXEbhfL6th+VUMY3cIpeWlLgXg1ONpixj1DXOeP/8ApH+Zp57I7Zj+ixK7rmQZDlOcd0kL3kuLlcptfnSk0f1dz1tRb9nGJyyTQG+tpF/lb/xqcUlqop1EW42xk2yrTJE8ADlJkexYpcLcEXI469KG4vA4lnZt2FDSwyn62+UIuV0sBdibA6aG/hRjbjSARLEzJnlCMyqGIXKxJGYEDUDUilnDbVxjyRqXRCN2AJAUEv1zJKbCJrtkXQKy2JBPdIrUYjTsDY8whglSER2jwrNHnAaV1DGR2+6GIcatqbWNtKv7J2JNHiY5WRbne7xiyuFVpJZEWI2zq15FB+6w8QKEjaE+ISECVpQ5w8kjCNfqZfpUIVVyrYgqZGIa9t3fg1F8JJipCY3mkUIuIuwijDOVmKR3JUr7Fr2AvxFhpQA3A1X2mfqZf8t/5TSXFNLupgZJA/0fDOkOVctsi58oKk2zAqbHS/Wxors7HSOmNSRzIUzkMAu7CnOFRSFBDAKMytci4NyGFAGvbkNp209oK3wyn5UNMRVrg0e7QyRlVdXQlTY95fZOnXragjYhD95f4hXOzxam6Oz0mVPGv0NmcnSrmDwgGptc0PhnVdcy/wAQodL2jyuQVJ6Wtr5G9UivaGTd7JjRicKCOFJGJ2MHEjZbEG4rLH7YxD2PAG/dVgALeR1oTjdqYhhlAZV599dfjV9Lb2BY3GO7PIRarccmtxS9LjJE4qx9b/Kr+z8dn+6y+YtVpQYvUrqy3ipCa1wR86xcjrW5WFuIqKJ1Iaezez0OGkmKKX3qKrEagZkuAeXtGnLDeyKB7PVUwCJnXMxRrZhfvSK1rdQPlRzDeyK3QVJHJyu5sT/2fYb+1Sv+7EF/iYH/AMKtdqxfGKBoTDY+pYD51Y7ARWSaQ/ecKPJV/qx91DxN9IxLzfd0VPwjgfXU+tIbrGrNSV5nXgUNiT2Vb8Ra/mONGsPicmNw7ArZjugoH3WUkm/IhlHxrRt7YEyStJAhkSQliFKgq59oWYi6k6i3DXwq72V2E4kE+IFit92hIJBIsXYjQNYkAAniTflVnJUaJSTiWsdHlW176H5kAVSXvGEHnkuBpYFsth8qLYpLqb8bN/MaDQoQFY6ZQhGnRiTf4Vbqe2IjottdDXICNa55i2MF4SNFLZT1UnQjrpb3GunYlRSztOJWuGUMPEA+6/CkJ6WOxytWIKwl24d0e0fDjbzJ5edWdjrnxcKng00YP8YvRTG6aAWHQaD3UHuY5EdeKsrDzBBHxFXu2UyOzs3amK+Gc81Kv7mBP+29LYW63NN+ExKYiFXXVJE+BGoPiOHpSbg1KhkbijFD5g2v62v61GdcMX0kuYmvExjKRQ/ZOI3OOge9gzGM+Tiwv/qy0YnW4pX2y2Vkb92RG/hcN+VKg9zTlVwZ2IGpavAayrecg04XDLGiogCqoAAHAAcAK3VKlAHlq8tWVSgChPs1WN7VTxuEhiUvIwVRYXPUmygdSSQABqb0boV2jw+8hI3cshDIwETokgZXDK6s7KO6RexOoBFje1AGGHwEbqGQgqwuD1HrWw7KWlbd4t5EhZiWkh30oEgDo8d1iUlDlUylob5bLeCS3GrGH2DLGwcbwZWhNziHbTdFZyQXN7sdepAPIEAB9tmIONhqBrpqdAPU1l/0paScBsmWbCwsIZimXBSFHnBeR0kDyyL9YQDkPEsCxt0BohtXZWLczbtJlkbf/WCdVUxtEVhiVRJdHVimthYxs1+9qAM3/SVqf9KWlubs7MrsY9+FM0t8mIObcNgyoCZ3sD9IsR0bveNEFwmIOA3eQrIGHcVwrPEJrkBi5EbPHfTNYFrXHIAu4jDRIyK7AM5yoOZPgPz5VY/6QtBdkbGkGIhldHVE+k5FaTM0au0eRTZze+WQ21yggchTYDQAOGyVq2uHAFrVvqUAIJxe5wMUS+3iC58kLG59QVHrV3Z2ECgUv7BffS7w+wirHGP8Ki1/Mm59abH0UWrHJ+PR0Yql+5rnOlY4U62rVI9azPl86pYzS6oq4twbWNhYknoCSbDxN6ppP3u8vcIsDbhyFW4IwzG/sj4nlfwqYnD2vlHd6dPEeHhTdSm/t+Cqj8Uah+S3gcWbGNuK+yeq9PT5eVUMQdTWpieXFdVNTeXF/wBXpTdOmNUVVrhgnFw3Jqt9C7tGWgvW+HDgcaNRSlZY/Z9tEo7Ydzo12S/7w9seo73oavbehyYkkcJEDf6l7rfDJS5isQUmjkQWKNceNuI9RcetOHapQ8CTpwQhr9Y2Fj81PpTu6FGb+nlT9gySlPtGl1I8xTQrXAoBt9O6aQuTa+Dpew5zJhoHPF4o2PmUB/Or9L/YXEZsBB/hUp/AxT/xo8GFb1wcdqmZVKxLi4Fxc8K9vUkHtSvM1QGgCNSjje0Esc86Zo2EYEoVQGtChj34chsyy5XYqCAD3bXs1m40tbT23C8j4dkkZcwjkZWC97JnsQrB8liFLWtdrcLkAAeXtLO1xnjUTwSyYcRoGk9maSJpAWzLeKNCDltmzA2OUVuHaObNCkcsD3hikV2yBZnZ2R0DF9LAL7OYhnFxbQksN2nQRqzQSRZooniQ7vM6uyoqLZrKwZ4wQTYZ1142qx9pZSsD/RjZvpJMatFmIisAysWAHMW438NaAKh29ixd95DkCPJl3LDupidyFzbzmnE248LDSrMG2JFmMbzxRLvJzndSc5WVVWNM8llIU6gcbggDWrT9sogTZJCg4sMl77rfapmzBctlzWtmIHjWeG7ThpAj4aZAXVMzGEgM0W+Tg5Ps6E20OmouaANHarab4eVXQjMMJiWUNfKzK0TcL94hcx62v41RxXa4mSYJicNHEkkyrKwzKQmHw8oF84DHNM97chbiL1fj7W52jWKBnLTLGe/HYK0TyLIjBrMDkI99uV8cZ2iiDLKcPKcolWFxkswEiRym2buKCFa7D2VJ04UAUcZ2umAyg4eKZpMoSYkZVOzzicz964UTCxa1soI460zdmdob/DrJfMbupNlHeV2Q2ysykXXiCQePhWj/APIEsTkfRok0yNcyqGXKVazAZuR8r1b2DtIYiESquUHTLmViLaWOUkBhwK8QQQaACNSpUoA5j2UFowKZmW60B2CvcHlR1HsLdaweTqtbFOVrVSna/wCvhVrGPQ1m+dQluXukXsMbCvXmtVDf2v51XmxRqSLPMXiLN8fnWEOIzvccDp69fnVGR7sLg9bVrwjtvVA5mx8gCb+lqlxuNlVOpUNsUOlVDi1zZLFmsbAX4+PhW0bWiQDOSL9AT8qpYHHpI0sicyB6a2t4aj1U9KUlYLZ0U9ssBYdBTt2UkE+CCNqBmiPly/2kUgbWJN2NgL+0xCj3mwvTL2BxMhikWFVfvgl3LKg7tiApGdzoOQHjWvFyZuodo1YEMAUbV0JVvMHKT62v61Q2qyaqW15qAWYdLqvs/wCqw8aLbd2eyz3lkzCRcxCLu1zLZWBAJJBBXRmNU8Thwq2UBR0AAHuFJktMjTjk5xTLHY/aEibPk3KZzG0iqmUmRpXYMlwtwqBpBc3OgJJABrdsXD4pDHhjv4kSdyXGV80TRNIM0pUqPrsw01sFHOtf7NsQBJiYvFJB48Vb3WX30/Vsg7ijm5FU2jn+BwczLGu8xQkjfHXcp3lJc7tQzx2KsMrDjfhw0rev0uWOV5DMCJcJki3KhcpTDPN3TGSwztLc37tmFxanmpVighYeOcZBnxJZcZjcxkg3mRCmKMLj6u5X7MrlNjmC8wtM3Zad3gBkEmYMy3kBu1j7YuiHKeV1HrxJevL0AasXiUjQvIyootdmIAGttSdBqaBYXFYGSSSWPEIWIZpAuIbKQo3bM8YbLdRZSbXHdvrai218HvozHmy3ZGva/sur2tccctvWl/FbHGR5FxSpZcWc4Hs76VXJLK4ICmMqSCCbnVSKANxw+FkbDyLLFusIrOgBuQFUxEs5b2EtqCL5lBJ0qz9BwkPtMFsk0ozTOQsbEb5lBbupcjwF9LUHfsw4Ma3DK08jyMihUEDBWeFld2ZszxoLi/PhRrbOzI8S8QMlmQ7xlFiXhPtI3+BmVL/gtQBVWDALvQJVVVXLKv0iRUAKiG7rntewy5uNxxuL1Yhw2DkCspRg0gt9Y2siRGMAC+pEYPd6C9udDz2TkaRnfEKwYMLmNy5viI51uWkIsqx5AAANb+FWsJs++Pml1CKBZboQZ2QK8gAJK2hEa629o6G96AMY9i4JTYMwYMoucTLmUwqbAEvdcqSEG3ENreqry4BFml3hUK0igjEsO9ZcRIIQJPq7mxIAXgbjKdfdv9lY5pi7TbtpSixiwuHAP0gob+1Lh03Z6BCdb17N2dZnlnhxEQE28IvFnQRSQQxd3LILkHDqwa9iGItzoA8gw2AUIF7rLFG6xfSJAfq488d1z95wnM3NgDra4K7EfDxx3jaxkZS+eUu+8dFKqxZiS+TJp0tQrDdnkUqTMjRykFL7y+83G7DJaTIe6pYHKSBcXtrWeztgyLiombVIoUzEAKkk6oY0kRM7FcsTODfqlictADZUrVHiFLMoILLbML6i4uL+YrbQBzrs5rGPIfKiLtQnsZODHlPtDukeI0o/PHXPaOspAyc6VSer2IW1D2ktxoRdleR6qyycfyq+bHnVefDj94fq9WFspZwFJJH9POr+ysDlVpZNLghR0U6+8/kPGh7lY2BYZm4qBwv1qpi9syvmBVcoANg3U26eNErcaQvbVuHI8cpzCxzEFiVC5lQadzMRZzY2v+6x4gXxmwDpZ0RYgdHRO/Ll1IYlu4SDxGUtYtZuRX9mQzSSExKpb7xZrKBayg6HpcWBvajOzsfNCWjlBz3AOt9CNCLcVI1BH/FKeqPAxVLk1YjZpMRxDHqUzFmkKcyxbVNNctzwPCmX9mEn26/gb+Yf0odicQGjItlyR3UActQfO419TWX7NXtinU842HqGX/mnYJuUtxOeFRHHtbh80GccYyH/ANPBvTKSfQUsnvLY86fZ0BUg8CCD5W1rnODb6pW8PU+nKmZ1vZHSSbTRh2ecxY+IjhJmjb1XMP8Aco+NdOrl+0FZQk0Y7ykMNeam9vW1vWuj7PxqzRpIhurqGHqOHmOFXwvYX1UalZZqV4K9pxlJUqVKAEpNk47ehS5MG9ERG81GHVjOst+Oc/YEXvax61TxGwZykoMUzSSYSWFW317NvJSoYmS1yjrZjfzBFdBqUABdlbPdPpEbZ90zDd5pGY5TCgfKxYsoz5ufG5FKuB7Pz/R48sU0UsWBREG/IP0hWzEXWSzLcaXOWxI52rolSgBV2HgcQMQzzGUWaW/ExupkvENZSNFta0a2swPHWvi9kYh5pgd9uj9IZMs7LdjFhxFwe/tiawOgI5aU5VKAEWPZWIfEQNNHMWWV2eTfDdiJsHJGAqh9G3j2Nhe5LXsa2YDY2LtGkhcIcOkkn1xz/Slh3JiBVtEPde6m2ZL311dqlACCNkYovFnjmLoyFX3q7tI/oRjKlc/tb4m+jG7Ag24ZywYyQHNDOEZMMhvIucMqTb1kVZgLlzEpJNtb2a1PdSgBa7HwYhP7yjh2gw2d2KG8ixZJQSrE5gwJ6HMLE60y1KlAHK549xKJV9liM3geR/Km5XDKCOYpaxq7yNgPL15Ve7J4reQL1ArAjqzVM34taD42PTSjuLShmISgvyhZOMykg/8AqtU+N8692vhyGuOI+XSgrYjW3wq6QiTa2L2HxBD5rX/XKiEcBbQ8SwJ62HAe839BVTZ+FzEE6Uz7MwS8Tr8qiT2oIRt2WezWACxk21ZifQd0fIn1rXtWIHEqLf8Ax2J/1XHnYE/xUfgXSh+KiG/Vv8GvvpcuBi5oGbTjKIzKACtgunPRf61U7BvlxqDqHH+0n8qKbb+zA6n5A/nQPso1sfD+Mj3qwq+BUVzO0zqO28Ru8PM/7sbn1ym3xrmKOViUDpXSO1MWbB4gDjunI8wt/wAq5zHExy6aW46EGnZ/AnpOGEMHIJEtztai/wCz/F5TLh2PAmRPwk2cDybX/XSviHaMl1Fx963Xr61a7OYk/SMPJwDSFWP4lIAPhfL7qXjlTG54aos6FtjaW4QPkZyXSMKpUEs7hF1YgDU9arbP7SQSIjM+6Lu8YSQqrbxJDEy6EgneDKCCQTa3GptbBpi03eYEJNGz3UsDu3WQpy4gWvrb4UDn7LMQuHTEpliUFI2RzlTfbxDZJFDN3cmdgfZvxzX2HNGebbECKrPNGqsCVJdQCAQDY311YDzIFeLtrDnd2mj+s+z7w72tu711089KAbP7PuZZZGzIv0hXhVgrEIHMslsrGweVmIudAq6C1Yz9kpSRlxC5RIJArRvlVhimxJKhZAMzBlQkg2CAga2oAY5NqwhcxljC5S9y4AyghS178ASB5kVQwXaeB1zlgkeZkWRmUIzLI6FVN9T9WTbkKGHspIcn1yfU/ZfUk/8A7Ec67zv6/ZhdLcbi3Ct8/ZyQ4cxiVBKZpZRKI3Uxs7OQ0YElwVz21JDAEEWagBnvXtYRi2h1NuNZ0ASpUqUASpUqUASpUqUASpUqUAcc2ZjTKJkvfUNfnoLetEuwb6SKeTHT1NL/AGU7s+ugN0J5AtcD4/OjfZyNo8Syt94Bh5EXrFW5027Q14kUNmTjRWcUOlqpeD2F3a0XOlKRPrLef5U67UXSk+X7b9eFXiKycjBs9LKKY9nrwoDgOQpjwC8KpIbDgKpwqlOO/fwt+dXkqpieND4IjyCtrG4HgDQPs6P7dB/mD5Gje0+B8qFdkI82Pi8Cx9AjfmRV8ZTLwzquLtka/DK1/dXKcIzZFtYoAgJuM12DEAdR3G/5rrE6XUjqCPeK5tiMLu47ItznizL0KpMGB9b03N4M/TT03+CjJi11YE5RoT+vlWEmIMYVFHeeVDHpbLdgDLY/dB9kc2tyDVgVAgctezkN3QLneWKIoP3iLAdL3OgJq5srYk2Ilka650CEglsua5MaKbaBAOmt7nViaVFOzXkyJocu0cQiw8SIJMu/gW0bkOwaQBhmzAkm5vrc3PGgkOxcSVZys4kVPqbznOLYqR0RyHs5ERQd64sbXOpL5lvxr21bDlCKNmYxs5Zpw5cBsrFUdDiUOZXMxy2hDWyqhsSDravMfsvFASIi4llG+GHyz2KSFlMbuzPcqLtbNewDAjUCnu1S1ACDtDYuLYSspxG8MOOKWxBVd9vUODsu8sO7nsDoNc1bMVs7GMcQQ0yyWmyFGIV1ZSIlBM2VCLrwRSGQ62N2erVLUAJOM2bOsjKExMmHzOVWPEEPnMEeRs7SBsu8EwsTYM4NrC427M2di1lhkkZ2bf2lIl+rMP0KxtGWsAcSAdBmvrwpxtXtAEqVK0TYyNDZpEU2vYsAbcL286CG6N9She0NuwwvArv/AHh8kZFiPZuCTyUnKt/3nUc6t4zaEURUSyxxlr5Q7qpa2pygnWw6UElmpVfC46KRc8ciOmozK6stxxFwbXHOsnxcYTeF0CWBzlhlsfZObhY3FvOgDdUrVPiERSzsqqOLMwAHLUnQamtl6AOLQOquWykBvaU9b8V/pTTs6ABg1yx4Ak304219aFD2x5j50awfEVhOqtwpPQ2U0Tm4UKl/OoJhwDNo8DSyuCzJPLzjeFfR89/iq0zbR4GheC/uWN/zMN/NTIKxWV1Rls08KZ8GaWdm8qZ8JVJDY8BOOquJ41ajqrieNQRHkE7WHdrR+zuK+LY/uxt8WUVY2rwqfs3/ALxN/lj+amYuReftZ0Og+28BIwBgCZrtmDaXutr3AOo/OjNYGtUoqSpnPTrc5lHhrfRt9G4WBiZmKsFWQiyqB94gi2YXsNL97V17KYHdxM5BDTO0hB4gGwQHp3AunIk0Xb+lejjS4YlF2WlkbVGwVKgqU0oSpUqUASpUqUASvK9rygD2kfbHZ6ebHFxpGoVlcuR3rgECxuLAHQAcBrc08VhzoF5MSyKmJ03Z1sXHiLs0SyFo4w6NvFEblo5FJIyXmvLwNxk6C2nAbZeWfBNNBiEljimE/wDZsRkWQhV0fJlYMyMRYnQinipQXSoRZEklxs4hikRJ44FYyRSxxuiFzLIWy2DMrLCAbPa7WygE+xRGOF9nTwuyb2MRFIZZIWwzyhzGzhMqiMZ47MR3VUnjTy1ReFBJz3H4HEthJIZ43cYQhY2sXM/fUwy2FyWSL2uPfJP3QafcLiBIoZQwBv7Ssh0JGquARw6Vsr2g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635A54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30060" name="Picture 12" descr="http://www.pennmedicine.org/encyclopedia/ency_images/encymulti/images/en/171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2970213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3563938" y="4005263"/>
            <a:ext cx="576262" cy="21590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marL="180975" indent="-180975"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itchFamily="34" charset="0"/>
              <a:buChar char="–"/>
              <a:defRPr/>
            </a:pPr>
            <a:endParaRPr lang="pt-BR" sz="1200" b="1" kern="0" dirty="0" err="1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059113" y="5589588"/>
            <a:ext cx="3313112" cy="50323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/>
          <a:lstStyle/>
          <a:p>
            <a:pPr marL="180975" indent="-180975" algn="ctr" defTabSz="914400" eaLnBrk="0" fontAlgn="auto" hangingPunct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defRPr/>
            </a:pPr>
            <a:r>
              <a:rPr lang="pt-BR" sz="2800" b="1" kern="0" dirty="0">
                <a:solidFill>
                  <a:srgbClr val="FFFFFF"/>
                </a:solidFill>
              </a:rPr>
              <a:t>5 a 10 x maior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8" y="30163"/>
            <a:ext cx="9067800" cy="1035050"/>
          </a:xfrm>
          <a:ln w="571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sz="2800" b="1">
                <a:solidFill>
                  <a:srgbClr val="000000"/>
                </a:solidFill>
                <a:latin typeface="Arial" charset="0"/>
              </a:rPr>
              <a:t>Critérios do ACR para o diagnóstico de LES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(1997)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8288" y="1235075"/>
            <a:ext cx="4033837" cy="44196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000" dirty="0">
                <a:latin typeface="Arial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2000" i="1" dirty="0">
                <a:solidFill>
                  <a:srgbClr val="000000"/>
                </a:solidFill>
                <a:latin typeface="Arial" charset="0"/>
              </a:rPr>
              <a:t>Rash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malar (57%)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000" dirty="0">
                <a:latin typeface="Arial" charset="0"/>
              </a:rPr>
              <a:t>2. </a:t>
            </a:r>
            <a:r>
              <a:rPr lang="en-US" sz="2000" i="1" dirty="0">
                <a:latin typeface="Arial" charset="0"/>
              </a:rPr>
              <a:t>Rash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discóide</a:t>
            </a:r>
            <a:r>
              <a:rPr lang="en-US" sz="2000" dirty="0" smtClean="0">
                <a:latin typeface="Arial" charset="0"/>
              </a:rPr>
              <a:t> (18%)</a:t>
            </a: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000" dirty="0">
                <a:latin typeface="Arial" charset="0"/>
              </a:rPr>
              <a:t>3. </a:t>
            </a:r>
            <a:r>
              <a:rPr lang="en-US" sz="2000" dirty="0" err="1" smtClean="0">
                <a:latin typeface="Arial" charset="0"/>
              </a:rPr>
              <a:t>Fotossensibilidade</a:t>
            </a:r>
            <a:r>
              <a:rPr lang="en-US" sz="2000" dirty="0" smtClean="0">
                <a:latin typeface="Arial" charset="0"/>
              </a:rPr>
              <a:t> (43%)</a:t>
            </a: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000" dirty="0">
                <a:latin typeface="Arial" charset="0"/>
              </a:rPr>
              <a:t>4. </a:t>
            </a:r>
            <a:r>
              <a:rPr lang="en-US" sz="2000" dirty="0" err="1">
                <a:latin typeface="Arial" charset="0"/>
              </a:rPr>
              <a:t>Úlceras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orais</a:t>
            </a:r>
            <a:r>
              <a:rPr lang="en-US" sz="2000" dirty="0" smtClean="0">
                <a:latin typeface="Arial" charset="0"/>
              </a:rPr>
              <a:t> (27%)</a:t>
            </a: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000" dirty="0">
                <a:latin typeface="Arial" charset="0"/>
              </a:rPr>
              <a:t>5. </a:t>
            </a:r>
            <a:r>
              <a:rPr lang="en-US" sz="2000" dirty="0" err="1" smtClean="0">
                <a:latin typeface="Arial" charset="0"/>
              </a:rPr>
              <a:t>Artrite</a:t>
            </a:r>
            <a:r>
              <a:rPr lang="en-US" sz="2000" dirty="0" smtClean="0">
                <a:latin typeface="Arial" charset="0"/>
              </a:rPr>
              <a:t> (86%)</a:t>
            </a:r>
            <a:endParaRPr lang="en-US" sz="20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2000" dirty="0">
                <a:latin typeface="Arial" charset="0"/>
              </a:rPr>
              <a:t>6. </a:t>
            </a:r>
            <a:r>
              <a:rPr lang="en-US" sz="2000" dirty="0" err="1" smtClean="0">
                <a:latin typeface="Arial" charset="0"/>
              </a:rPr>
              <a:t>Serosite</a:t>
            </a:r>
            <a:r>
              <a:rPr lang="en-US" sz="2000" dirty="0" smtClean="0">
                <a:latin typeface="Arial" charset="0"/>
              </a:rPr>
              <a:t> (56%)</a:t>
            </a: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1800" dirty="0" err="1">
                <a:latin typeface="Arial" charset="0"/>
              </a:rPr>
              <a:t>Pleurite</a:t>
            </a:r>
            <a:endParaRPr lang="en-US" sz="1800" dirty="0">
              <a:latin typeface="Arial" charset="0"/>
            </a:endParaRPr>
          </a:p>
          <a:p>
            <a:pPr lvl="1" eaLnBrk="1" hangingPunct="1">
              <a:lnSpc>
                <a:spcPct val="110000"/>
              </a:lnSpc>
            </a:pPr>
            <a:r>
              <a:rPr lang="en-US" sz="1800" dirty="0" err="1" smtClean="0">
                <a:latin typeface="Arial" charset="0"/>
              </a:rPr>
              <a:t>Pericardite</a:t>
            </a:r>
            <a:endParaRPr lang="en-US" sz="1800" dirty="0" smtClean="0">
              <a:latin typeface="Arial" charset="0"/>
            </a:endParaRPr>
          </a:p>
          <a:p>
            <a:pPr lvl="1" eaLnBrk="1" hangingPunct="1"/>
            <a:endParaRPr lang="en-US" sz="1800" dirty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b="1" dirty="0">
                <a:latin typeface="Arial" charset="0"/>
              </a:rPr>
              <a:t>7. </a:t>
            </a:r>
            <a:r>
              <a:rPr lang="en-US" sz="2400" b="1" dirty="0" err="1">
                <a:latin typeface="Arial" charset="0"/>
              </a:rPr>
              <a:t>Distúrbio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renal (51%)</a:t>
            </a:r>
            <a:endParaRPr lang="en-US" sz="2400" b="1" dirty="0">
              <a:latin typeface="Arial" charset="0"/>
            </a:endParaRPr>
          </a:p>
          <a:p>
            <a:pPr lvl="1" eaLnBrk="1" hangingPunct="1"/>
            <a:r>
              <a:rPr lang="en-US" sz="1800" b="1" dirty="0" err="1">
                <a:latin typeface="Arial" charset="0"/>
              </a:rPr>
              <a:t>Proteinúria</a:t>
            </a:r>
            <a:r>
              <a:rPr lang="en-US" sz="1800" b="1" dirty="0">
                <a:latin typeface="Arial" charset="0"/>
              </a:rPr>
              <a:t>, </a:t>
            </a:r>
            <a:r>
              <a:rPr lang="en-US" sz="1800" b="1" dirty="0" err="1">
                <a:latin typeface="Arial" charset="0"/>
              </a:rPr>
              <a:t>cilindros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39598" y="1185863"/>
            <a:ext cx="4033838" cy="452596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b="1" dirty="0">
                <a:latin typeface="Arial" charset="0"/>
              </a:rPr>
              <a:t>8. </a:t>
            </a:r>
            <a:r>
              <a:rPr lang="en-US" sz="2000" b="1" dirty="0" err="1" smtClean="0">
                <a:latin typeface="Arial" charset="0"/>
              </a:rPr>
              <a:t>Neurológico</a:t>
            </a:r>
            <a:r>
              <a:rPr lang="en-US" sz="2000" b="1" dirty="0" smtClean="0">
                <a:latin typeface="Arial" charset="0"/>
              </a:rPr>
              <a:t> (20%)</a:t>
            </a:r>
            <a:endParaRPr lang="en-US" sz="2000" b="1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sz="1800" b="1" dirty="0" err="1">
                <a:latin typeface="Arial" charset="0"/>
              </a:rPr>
              <a:t>Convulsões</a:t>
            </a:r>
            <a:r>
              <a:rPr lang="en-US" sz="1800" b="1" dirty="0">
                <a:latin typeface="Arial" charset="0"/>
              </a:rPr>
              <a:t>; </a:t>
            </a:r>
            <a:r>
              <a:rPr lang="en-US" sz="1800" b="1" dirty="0" err="1">
                <a:latin typeface="Arial" charset="0"/>
              </a:rPr>
              <a:t>Psicose</a:t>
            </a:r>
            <a:endParaRPr lang="en-US" sz="1800" b="1" dirty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</a:rPr>
              <a:t>9. </a:t>
            </a:r>
            <a:r>
              <a:rPr lang="en-US" sz="2000" dirty="0" err="1" smtClean="0">
                <a:latin typeface="Arial" charset="0"/>
              </a:rPr>
              <a:t>Hematológicos</a:t>
            </a:r>
            <a:r>
              <a:rPr lang="en-US" sz="2000" dirty="0" smtClean="0">
                <a:latin typeface="Arial" charset="0"/>
              </a:rPr>
              <a:t> (59%)</a:t>
            </a:r>
            <a:endParaRPr lang="en-US" sz="2000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sz="1800" dirty="0">
                <a:latin typeface="Arial" charset="0"/>
              </a:rPr>
              <a:t>Anemia </a:t>
            </a:r>
            <a:r>
              <a:rPr lang="en-US" sz="1800" dirty="0" err="1">
                <a:latin typeface="Arial" charset="0"/>
              </a:rPr>
              <a:t>hemolítica</a:t>
            </a:r>
            <a:endParaRPr lang="en-US" sz="1800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sz="1800" dirty="0">
                <a:latin typeface="Arial" charset="0"/>
              </a:rPr>
              <a:t>Leucopenia</a:t>
            </a:r>
          </a:p>
          <a:p>
            <a:pPr lvl="1" eaLnBrk="1" hangingPunct="1">
              <a:defRPr/>
            </a:pPr>
            <a:r>
              <a:rPr lang="en-US" sz="1800" dirty="0" err="1">
                <a:latin typeface="Arial" charset="0"/>
              </a:rPr>
              <a:t>Linfopenia</a:t>
            </a:r>
            <a:endParaRPr lang="en-US" sz="1800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latin typeface="Arial" charset="0"/>
              </a:rPr>
              <a:t>Trombocitopenia</a:t>
            </a:r>
          </a:p>
          <a:p>
            <a:pPr marL="57150" indent="0" eaLnBrk="1" hangingPunct="1">
              <a:buFont typeface="Arial" charset="0"/>
              <a:buNone/>
              <a:defRPr/>
            </a:pPr>
            <a:r>
              <a:rPr lang="en-US" sz="2000" dirty="0" smtClean="0">
                <a:latin typeface="Arial" charset="0"/>
              </a:rPr>
              <a:t>10</a:t>
            </a:r>
            <a:r>
              <a:rPr lang="en-US" sz="2000" dirty="0">
                <a:latin typeface="Arial" charset="0"/>
              </a:rPr>
              <a:t>. </a:t>
            </a:r>
            <a:r>
              <a:rPr lang="en-US" sz="2000" dirty="0" err="1" smtClean="0">
                <a:latin typeface="Arial" charset="0"/>
              </a:rPr>
              <a:t>Imunológicos</a:t>
            </a:r>
            <a:r>
              <a:rPr lang="en-US" sz="2000" dirty="0" smtClean="0">
                <a:latin typeface="Arial" charset="0"/>
              </a:rPr>
              <a:t> (85%)</a:t>
            </a:r>
            <a:endParaRPr lang="en-US" sz="2000" dirty="0">
              <a:latin typeface="Arial" charset="0"/>
            </a:endParaRPr>
          </a:p>
          <a:p>
            <a:pPr lvl="1" eaLnBrk="1" hangingPunct="1">
              <a:defRPr/>
            </a:pPr>
            <a:r>
              <a:rPr lang="en-US" sz="1800" dirty="0">
                <a:latin typeface="Arial" charset="0"/>
              </a:rPr>
              <a:t>anti-ds DNA, anti-</a:t>
            </a:r>
            <a:r>
              <a:rPr lang="en-US" sz="1800" dirty="0" err="1">
                <a:latin typeface="Arial" charset="0"/>
              </a:rPr>
              <a:t>Sm</a:t>
            </a:r>
            <a:r>
              <a:rPr lang="en-US" sz="1800" dirty="0">
                <a:latin typeface="Arial" charset="0"/>
              </a:rPr>
              <a:t>, aCL, </a:t>
            </a:r>
            <a:r>
              <a:rPr lang="en-US" sz="1800" dirty="0" smtClean="0">
                <a:latin typeface="Arial" charset="0"/>
              </a:rPr>
              <a:t>LA</a:t>
            </a:r>
            <a:endParaRPr lang="en-US" sz="1800" dirty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000" dirty="0">
                <a:latin typeface="Arial" charset="0"/>
              </a:rPr>
              <a:t>11. </a:t>
            </a:r>
            <a:r>
              <a:rPr lang="en-US" sz="2000" i="1" dirty="0" smtClean="0">
                <a:latin typeface="Arial" charset="0"/>
              </a:rPr>
              <a:t>ANA</a:t>
            </a:r>
            <a:r>
              <a:rPr lang="en-US" sz="2000" dirty="0" smtClean="0">
                <a:latin typeface="Arial" charset="0"/>
              </a:rPr>
              <a:t> / FAN (99%)</a:t>
            </a:r>
            <a:endParaRPr lang="en-US" sz="2000" dirty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endParaRPr lang="en-US" sz="2000" dirty="0">
              <a:latin typeface="Arial" charset="0"/>
            </a:endParaRP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203200" y="5508625"/>
            <a:ext cx="87376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 dirty="0">
                <a:solidFill>
                  <a:srgbClr val="294171"/>
                </a:solidFill>
              </a:rPr>
              <a:t>Achados mais comuns e específicos, usado para estudos </a:t>
            </a:r>
            <a:r>
              <a:rPr lang="pt-BR" sz="1600" dirty="0" smtClean="0">
                <a:solidFill>
                  <a:srgbClr val="294171"/>
                </a:solidFill>
              </a:rPr>
              <a:t>de                                     </a:t>
            </a:r>
            <a:r>
              <a:rPr lang="pt-BR" sz="1600" dirty="0">
                <a:solidFill>
                  <a:srgbClr val="294171"/>
                </a:solidFill>
              </a:rPr>
              <a:t>investigação (4/11 critérios necessários)</a:t>
            </a:r>
            <a:endParaRPr lang="en-US" sz="800" dirty="0">
              <a:solidFill>
                <a:srgbClr val="263B86"/>
              </a:solidFill>
            </a:endParaRPr>
          </a:p>
          <a:p>
            <a:pPr eaLnBrk="1" hangingPunct="1"/>
            <a:r>
              <a:rPr lang="pt-BR" sz="1800" dirty="0">
                <a:solidFill>
                  <a:srgbClr val="000000"/>
                </a:solidFill>
              </a:rPr>
              <a:t>Importante (mas não necessário) para o diagnóstico clínico de LES</a:t>
            </a:r>
            <a:endParaRPr lang="en-US" sz="1800" dirty="0">
              <a:solidFill>
                <a:srgbClr val="5A1705"/>
              </a:solidFill>
            </a:endParaRPr>
          </a:p>
          <a:p>
            <a:pPr algn="r" eaLnBrk="1" hangingPunct="1"/>
            <a:r>
              <a:rPr lang="en-US" sz="1100" dirty="0"/>
              <a:t>				    Hochberg et al, Arthritis Rheum 1997;40:1725.</a:t>
            </a:r>
          </a:p>
        </p:txBody>
      </p:sp>
      <p:sp>
        <p:nvSpPr>
          <p:cNvPr id="69637" name="Rectangle 1"/>
          <p:cNvSpPr>
            <a:spLocks noChangeArrowheads="1"/>
          </p:cNvSpPr>
          <p:nvPr/>
        </p:nvSpPr>
        <p:spPr bwMode="auto">
          <a:xfrm>
            <a:off x="-20638" y="-11113"/>
            <a:ext cx="3944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600">
                <a:solidFill>
                  <a:srgbClr val="E46C0A"/>
                </a:solidFill>
              </a:rPr>
              <a:t>Critérios de Diagnóstico e biomarcadores</a:t>
            </a:r>
            <a:endParaRPr lang="en-US" sz="1600">
              <a:solidFill>
                <a:srgbClr val="E46C0A"/>
              </a:solidFill>
            </a:endParaRPr>
          </a:p>
        </p:txBody>
      </p:sp>
      <p:pic>
        <p:nvPicPr>
          <p:cNvPr id="7" name="Picture 2" descr="D:\Slides\Image63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162735" y="4685996"/>
            <a:ext cx="1674986" cy="1192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639" name="Picture 7" descr="IMG_209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35157" y="1166283"/>
            <a:ext cx="1212719" cy="1384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35858" y="1665402"/>
            <a:ext cx="977900" cy="1317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05108" y="2551113"/>
            <a:ext cx="1142768" cy="11478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681" name="Straight Connector 22"/>
          <p:cNvCxnSpPr>
            <a:cxnSpLocks noChangeShapeType="1"/>
          </p:cNvCxnSpPr>
          <p:nvPr/>
        </p:nvCxnSpPr>
        <p:spPr bwMode="auto">
          <a:xfrm>
            <a:off x="-19050" y="6675438"/>
            <a:ext cx="9144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682" name="Straight Connector 21"/>
          <p:cNvCxnSpPr>
            <a:cxnSpLocks noChangeShapeType="1"/>
          </p:cNvCxnSpPr>
          <p:nvPr/>
        </p:nvCxnSpPr>
        <p:spPr bwMode="auto">
          <a:xfrm>
            <a:off x="0" y="1289050"/>
            <a:ext cx="9144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1683" name="TextBox 4"/>
          <p:cNvSpPr txBox="1">
            <a:spLocks noChangeArrowheads="1"/>
          </p:cNvSpPr>
          <p:nvPr/>
        </p:nvSpPr>
        <p:spPr bwMode="auto">
          <a:xfrm>
            <a:off x="993775" y="873125"/>
            <a:ext cx="78994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200" b="1" dirty="0">
                <a:solidFill>
                  <a:srgbClr val="000000"/>
                </a:solidFill>
              </a:rPr>
              <a:t>Critérios de Classificação de LES </a:t>
            </a:r>
            <a:r>
              <a:rPr lang="en-US" sz="2200" b="1" dirty="0">
                <a:solidFill>
                  <a:srgbClr val="000000"/>
                </a:solidFill>
              </a:rPr>
              <a:t>(2012) SLICC:</a:t>
            </a:r>
          </a:p>
          <a:p>
            <a:pPr eaLnBrk="1" hangingPunct="1"/>
            <a:endParaRPr lang="en-US" sz="7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000" dirty="0" err="1">
                <a:solidFill>
                  <a:srgbClr val="000000"/>
                </a:solidFill>
              </a:rPr>
              <a:t>Clínico</a:t>
            </a:r>
            <a:r>
              <a:rPr lang="en-US" sz="2000" dirty="0">
                <a:solidFill>
                  <a:srgbClr val="000000"/>
                </a:solidFill>
              </a:rPr>
              <a:t>				  				 </a:t>
            </a:r>
            <a:r>
              <a:rPr lang="en-US" sz="2000" dirty="0" err="1">
                <a:solidFill>
                  <a:srgbClr val="000000"/>
                </a:solidFill>
              </a:rPr>
              <a:t>Imunológicos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1. </a:t>
            </a:r>
            <a:r>
              <a:rPr lang="pt-BR" sz="1600" dirty="0">
                <a:solidFill>
                  <a:srgbClr val="000000"/>
                </a:solidFill>
              </a:rPr>
              <a:t>Lúpus cutâneo agudo (ou subagudo)           </a:t>
            </a:r>
            <a:r>
              <a:rPr lang="en-US" sz="1600" dirty="0">
                <a:solidFill>
                  <a:srgbClr val="000000"/>
                </a:solidFill>
              </a:rPr>
              <a:t>1. ANA / FAN	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2. </a:t>
            </a:r>
            <a:r>
              <a:rPr lang="pt-BR" sz="1600" dirty="0">
                <a:solidFill>
                  <a:srgbClr val="000000"/>
                </a:solidFill>
              </a:rPr>
              <a:t>Lúpus cutâneo crônico </a:t>
            </a:r>
            <a:r>
              <a:rPr lang="en-US" sz="1600" dirty="0">
                <a:solidFill>
                  <a:srgbClr val="000000"/>
                </a:solidFill>
              </a:rPr>
              <a:t>				 2. </a:t>
            </a:r>
            <a:r>
              <a:rPr lang="en-US" sz="1600" dirty="0" err="1">
                <a:solidFill>
                  <a:srgbClr val="000000"/>
                </a:solidFill>
              </a:rPr>
              <a:t>Anticorpo</a:t>
            </a:r>
            <a:r>
              <a:rPr lang="en-US" sz="1600" dirty="0">
                <a:solidFill>
                  <a:srgbClr val="000000"/>
                </a:solidFill>
              </a:rPr>
              <a:t> Anti-ds DNA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3. </a:t>
            </a:r>
            <a:r>
              <a:rPr lang="en-US" sz="1600" dirty="0" err="1">
                <a:solidFill>
                  <a:srgbClr val="000000"/>
                </a:solidFill>
              </a:rPr>
              <a:t>Úlceras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orais</a:t>
            </a:r>
            <a:r>
              <a:rPr lang="en-US" sz="1600" dirty="0">
                <a:solidFill>
                  <a:srgbClr val="000000"/>
                </a:solidFill>
              </a:rPr>
              <a:t> 						 3. Anti-</a:t>
            </a:r>
            <a:r>
              <a:rPr lang="en-US" sz="1600" dirty="0" err="1">
                <a:solidFill>
                  <a:srgbClr val="000000"/>
                </a:solidFill>
              </a:rPr>
              <a:t>Sm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4. Alopecia </a:t>
            </a:r>
            <a:r>
              <a:rPr lang="en-US" sz="1600" dirty="0" err="1">
                <a:solidFill>
                  <a:srgbClr val="000000"/>
                </a:solidFill>
              </a:rPr>
              <a:t>não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cicatricial</a:t>
            </a:r>
            <a:r>
              <a:rPr lang="en-US" sz="1600" dirty="0">
                <a:solidFill>
                  <a:srgbClr val="000000"/>
                </a:solidFill>
              </a:rPr>
              <a:t> 				 4. </a:t>
            </a:r>
            <a:r>
              <a:rPr lang="en-US" sz="1600" dirty="0" err="1">
                <a:solidFill>
                  <a:srgbClr val="000000"/>
                </a:solidFill>
              </a:rPr>
              <a:t>Anticorpo</a:t>
            </a:r>
            <a:r>
              <a:rPr lang="en-US" sz="1600" dirty="0">
                <a:solidFill>
                  <a:srgbClr val="000000"/>
                </a:solidFill>
              </a:rPr>
              <a:t> antifosfolipídeo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5. </a:t>
            </a:r>
            <a:r>
              <a:rPr lang="en-US" sz="1600" dirty="0" err="1">
                <a:solidFill>
                  <a:srgbClr val="000000"/>
                </a:solidFill>
              </a:rPr>
              <a:t>Sinovite</a:t>
            </a:r>
            <a:r>
              <a:rPr lang="en-US" sz="1600" dirty="0">
                <a:solidFill>
                  <a:srgbClr val="000000"/>
                </a:solidFill>
              </a:rPr>
              <a:t> 							 5. </a:t>
            </a:r>
            <a:r>
              <a:rPr lang="en-US" sz="1600" dirty="0" err="1">
                <a:solidFill>
                  <a:srgbClr val="000000"/>
                </a:solidFill>
              </a:rPr>
              <a:t>Complemento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reduzido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6. </a:t>
            </a:r>
            <a:r>
              <a:rPr lang="en-US" sz="1600" dirty="0" err="1">
                <a:solidFill>
                  <a:srgbClr val="000000"/>
                </a:solidFill>
              </a:rPr>
              <a:t>Serosite</a:t>
            </a:r>
            <a:r>
              <a:rPr lang="en-US" sz="1600" dirty="0">
                <a:solidFill>
                  <a:srgbClr val="000000"/>
                </a:solidFill>
              </a:rPr>
              <a:t> 							 6. Coombs </a:t>
            </a:r>
            <a:r>
              <a:rPr lang="en-US" sz="1600" dirty="0" err="1">
                <a:solidFill>
                  <a:srgbClr val="000000"/>
                </a:solidFill>
              </a:rPr>
              <a:t>direto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7. Renal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8. </a:t>
            </a:r>
            <a:r>
              <a:rPr lang="en-US" sz="1600" dirty="0" err="1">
                <a:solidFill>
                  <a:srgbClr val="000000"/>
                </a:solidFill>
              </a:rPr>
              <a:t>Neurológicas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espectro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mais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amplo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9. Anemia </a:t>
            </a:r>
            <a:r>
              <a:rPr lang="en-US" sz="1600" dirty="0" err="1">
                <a:solidFill>
                  <a:srgbClr val="000000"/>
                </a:solidFill>
              </a:rPr>
              <a:t>hemolítica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10. Leucopenia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11. </a:t>
            </a:r>
            <a:r>
              <a:rPr lang="en-US" sz="1600" dirty="0" err="1">
                <a:solidFill>
                  <a:srgbClr val="000000"/>
                </a:solidFill>
              </a:rPr>
              <a:t>Trombocitopenia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endParaRPr lang="en-US" sz="1600" dirty="0">
              <a:solidFill>
                <a:srgbClr val="000000"/>
              </a:solidFill>
            </a:endParaRPr>
          </a:p>
          <a:p>
            <a:pPr eaLnBrk="1" hangingPunct="1"/>
            <a:endParaRPr lang="en-US" sz="16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pt-BR" sz="1800" i="1" dirty="0">
                <a:solidFill>
                  <a:srgbClr val="000000"/>
                </a:solidFill>
              </a:rPr>
              <a:t>Diagnóstico de LES: quatro critérios, incluindo um clínico e um imunológico, ou nefrite </a:t>
            </a:r>
            <a:r>
              <a:rPr lang="pt-BR" sz="1800" i="1" dirty="0" err="1">
                <a:solidFill>
                  <a:srgbClr val="000000"/>
                </a:solidFill>
              </a:rPr>
              <a:t>lúpica</a:t>
            </a:r>
            <a:r>
              <a:rPr lang="pt-BR" sz="1800" i="1" dirty="0">
                <a:solidFill>
                  <a:srgbClr val="000000"/>
                </a:solidFill>
              </a:rPr>
              <a:t> comprovada com FAN ou </a:t>
            </a:r>
            <a:r>
              <a:rPr lang="pt-BR" sz="1800" i="1" dirty="0" err="1">
                <a:solidFill>
                  <a:srgbClr val="000000"/>
                </a:solidFill>
              </a:rPr>
              <a:t>anti-dsDNA</a:t>
            </a:r>
            <a:endParaRPr lang="pt-BR" sz="1800" i="1" dirty="0">
              <a:solidFill>
                <a:srgbClr val="000000"/>
              </a:solidFill>
            </a:endParaRPr>
          </a:p>
          <a:p>
            <a:pPr algn="ctr" eaLnBrk="1" hangingPunct="1">
              <a:buFont typeface="Arial" charset="0"/>
              <a:buChar char="•"/>
            </a:pPr>
            <a:r>
              <a:rPr lang="pt-BR" sz="1600" dirty="0">
                <a:solidFill>
                  <a:srgbClr val="000000"/>
                </a:solidFill>
              </a:rPr>
              <a:t> Derivado de um conjunto de 702 cenários de pacientes </a:t>
            </a:r>
            <a:br>
              <a:rPr lang="pt-BR" sz="1600" dirty="0">
                <a:solidFill>
                  <a:srgbClr val="000000"/>
                </a:solidFill>
              </a:rPr>
            </a:br>
            <a:r>
              <a:rPr lang="pt-BR" sz="1600" dirty="0">
                <a:solidFill>
                  <a:srgbClr val="000000"/>
                </a:solidFill>
              </a:rPr>
              <a:t>avaliados por especialistas</a:t>
            </a:r>
          </a:p>
          <a:p>
            <a:pPr algn="ctr" eaLnBrk="1" hangingPunct="1">
              <a:buFont typeface="Arial" charset="0"/>
              <a:buChar char="•"/>
            </a:pPr>
            <a:r>
              <a:rPr lang="pt-BR" sz="1600" dirty="0">
                <a:solidFill>
                  <a:srgbClr val="000000"/>
                </a:solidFill>
              </a:rPr>
              <a:t> Validado em uma nova amostra de 690 cenários</a:t>
            </a:r>
            <a:br>
              <a:rPr lang="pt-BR" sz="1600" dirty="0">
                <a:solidFill>
                  <a:srgbClr val="000000"/>
                </a:solidFill>
              </a:rPr>
            </a:br>
            <a:r>
              <a:rPr lang="pt-BR" sz="1600" dirty="0">
                <a:solidFill>
                  <a:srgbClr val="000000"/>
                </a:solidFill>
              </a:rPr>
              <a:t>   avaliada por especialistas</a:t>
            </a:r>
            <a:r>
              <a:rPr lang="en-US" sz="1600" dirty="0">
                <a:solidFill>
                  <a:srgbClr val="000000"/>
                </a:solidFill>
              </a:rPr>
              <a:t>	</a:t>
            </a:r>
          </a:p>
          <a:p>
            <a:pPr algn="r" eaLnBrk="1" hangingPunct="1"/>
            <a:r>
              <a:rPr lang="en-US" sz="1600" dirty="0">
                <a:solidFill>
                  <a:srgbClr val="000000"/>
                </a:solidFill>
              </a:rPr>
              <a:t>				     </a:t>
            </a:r>
            <a:r>
              <a:rPr lang="en-US" sz="1800" dirty="0">
                <a:solidFill>
                  <a:srgbClr val="000000"/>
                </a:solidFill>
              </a:rPr>
              <a:t>     </a:t>
            </a:r>
            <a:r>
              <a:rPr lang="en-US" sz="1400" dirty="0">
                <a:solidFill>
                  <a:srgbClr val="000000"/>
                </a:solidFill>
              </a:rPr>
              <a:t>Petri et al, Arthritis Rheum 2012;64(8):2677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71684" name="Picture 14" descr="D:\EVANDRO\FOTOS_AULAS_MATERIAL_DIDÁTICO\LES\PELE_MUCOSAS\DISCOIDE_BRAÇ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50" y="3327400"/>
            <a:ext cx="860425" cy="73977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57150" y="4132263"/>
          <a:ext cx="958850" cy="1265237"/>
        </p:xfrm>
        <a:graphic>
          <a:graphicData uri="http://schemas.openxmlformats.org/presentationml/2006/ole">
            <p:oleObj spid="_x0000_s71743" name="Photo Editor Photo" r:id="rId4" imgW="1743318" imgH="2219635" progId="">
              <p:embed/>
            </p:oleObj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57150" y="28575"/>
          <a:ext cx="1946275" cy="787400"/>
        </p:xfrm>
        <a:graphic>
          <a:graphicData uri="http://schemas.openxmlformats.org/presentationml/2006/ole">
            <p:oleObj spid="_x0000_s71744" name="Photo Editor Photo" r:id="rId5" imgW="1419048" imgH="542857" progId="">
              <p:embed/>
            </p:oleObj>
          </a:graphicData>
        </a:graphic>
      </p:graphicFrame>
      <p:pic>
        <p:nvPicPr>
          <p:cNvPr id="71687" name="Picture 10" descr="D:\EVANDRO\FOTOS_AULAS_MATERIAL_DIDÁTICO\LES\PELE_MUCOSAS\ENANTEMA_PÁLATO_LE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98950" y="57150"/>
            <a:ext cx="833438" cy="787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12" descr="D:\EVANDRO\FOTOS_AULAS_MATERIAL_DIDÁTICO\LES\PELE_MUCOSAS\CUT_SUB_AG_COL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325" y="5422900"/>
            <a:ext cx="1779588" cy="1331913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13" descr="D:\EVANDRO\FOTOS_AULAS_MATERIAL_DIDÁTICO\LES\PELE_MUCOSAS\DISCOIDE_ALOPECIA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50" y="2155825"/>
            <a:ext cx="885825" cy="104457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5" descr="C:\Users\Windows 7\Pictures\BlackBerry\IMG00691-20101214-093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50" y="879475"/>
            <a:ext cx="8858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16" descr="G:\set08\DSC0037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49475" y="57150"/>
            <a:ext cx="1958975" cy="787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2050" descr="A:\Image26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48575" y="1028700"/>
            <a:ext cx="1371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2051" descr="C:\Meus documentos\WINDATA\PICTURES\collection\fan-perif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34288" y="57150"/>
            <a:ext cx="142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4" name="Picture 2" descr="Artropatia de Jaccoud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-1234700">
            <a:off x="4983163" y="3430588"/>
            <a:ext cx="1487487" cy="9969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 descr="C:\Users\Windows 7\Pictures\Atlanta\SANY0029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34313" y="3081338"/>
            <a:ext cx="1169987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6" name="Picture 3" descr="C:\Users\Windows 7\Documents\desktop\Luna\Olho\olho_TChao2normal em cima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32575" y="3532188"/>
            <a:ext cx="1214438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7" name="Picture 1026" descr="A:\76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59713" y="2155825"/>
            <a:ext cx="11445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8" name="Picture 2" descr="IMG_1917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16538" y="28575"/>
            <a:ext cx="109378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9" name="Picture 20" descr="IMG_0627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97650" y="41275"/>
            <a:ext cx="746125" cy="80327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31763" y="1063625"/>
            <a:ext cx="785812" cy="825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2900" y="1689100"/>
            <a:ext cx="33655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2900" y="1689100"/>
            <a:ext cx="33655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82900" y="1689100"/>
            <a:ext cx="33655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4313" y="55563"/>
            <a:ext cx="5549901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65763" y="2916420"/>
            <a:ext cx="36195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033" descr="D:\Slides\Image6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79025" y="5716381"/>
            <a:ext cx="1742563" cy="108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0" descr="samill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052888"/>
            <a:ext cx="1415570" cy="101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11" descr="IMG_063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5072063"/>
            <a:ext cx="1487488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ioplex2200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87549" y="1554720"/>
            <a:ext cx="1466722" cy="13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29" descr="D:\Images\Small\Chap3\3-D-6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86518" y="114824"/>
            <a:ext cx="661882" cy="13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5859" y="1554720"/>
            <a:ext cx="1644575" cy="13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5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5859" y="1576763"/>
            <a:ext cx="735149" cy="55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Images\Small\Chap3\3-D-11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35725" y="114824"/>
            <a:ext cx="1850569" cy="13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Slides\Image.jpg"/>
          <p:cNvPicPr>
            <a:picLocks noChangeAspect="1" noChangeArrowheads="1"/>
          </p:cNvPicPr>
          <p:nvPr/>
        </p:nvPicPr>
        <p:blipFill>
          <a:blip r:embed="rId13" cstate="email">
            <a:lum bright="34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8257640" y="493315"/>
            <a:ext cx="844237" cy="58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1" t="42790"/>
          <a:stretch>
            <a:fillRect/>
          </a:stretch>
        </p:blipFill>
        <p:spPr bwMode="auto">
          <a:xfrm>
            <a:off x="8216399" y="1554720"/>
            <a:ext cx="1203319" cy="135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4926780" y="5943895"/>
            <a:ext cx="41278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dirty="0" err="1"/>
              <a:t>Sherer</a:t>
            </a:r>
            <a:r>
              <a:rPr lang="en-US" sz="1200" dirty="0"/>
              <a:t> Y, Gorstein A, </a:t>
            </a:r>
            <a:r>
              <a:rPr lang="en-US" sz="1200" dirty="0" err="1"/>
              <a:t>Fritzler</a:t>
            </a:r>
            <a:r>
              <a:rPr lang="en-US" sz="1200" dirty="0"/>
              <a:t> MJ, Shoenfeld Y. Autoantibody explosion in systemic lupus erythematosus: more than 100 different antibodies found in SLE patients. Seminars in Arthritis &amp; Rheumatism. 2004; 34(2):501–37. 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GSK ">
  <a:themeElements>
    <a:clrScheme name="GSK Colour palette">
      <a:dk1>
        <a:srgbClr val="635A54"/>
      </a:dk1>
      <a:lt1>
        <a:srgbClr val="FFFFFF"/>
      </a:lt1>
      <a:dk2>
        <a:srgbClr val="9A8B7D"/>
      </a:dk2>
      <a:lt2>
        <a:srgbClr val="FF6600"/>
      </a:lt2>
      <a:accent1>
        <a:srgbClr val="FF6600"/>
      </a:accent1>
      <a:accent2>
        <a:srgbClr val="635A54"/>
      </a:accent2>
      <a:accent3>
        <a:srgbClr val="9A8B7D"/>
      </a:accent3>
      <a:accent4>
        <a:srgbClr val="00B6C9"/>
      </a:accent4>
      <a:accent5>
        <a:srgbClr val="BE0077"/>
      </a:accent5>
      <a:accent6>
        <a:srgbClr val="4A8322"/>
      </a:accent6>
      <a:hlink>
        <a:srgbClr val="FF6600"/>
      </a:hlink>
      <a:folHlink>
        <a:srgbClr val="9A8B7D"/>
      </a:folHlink>
    </a:clrScheme>
    <a:fontScheme name="GS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marL="180975" indent="-180975" eaLnBrk="0" fontAlgn="auto" hangingPunct="0">
          <a:spcBef>
            <a:spcPts val="0"/>
          </a:spcBef>
          <a:spcAft>
            <a:spcPts val="0"/>
          </a:spcAft>
          <a:buClr>
            <a:schemeClr val="bg1"/>
          </a:buClr>
          <a:buFont typeface="Arial" pitchFamily="34" charset="0"/>
          <a:buChar char="–"/>
          <a:defRPr sz="1200" b="1" kern="0" dirty="0" err="1" smtClean="0">
            <a:solidFill>
              <a:srgbClr val="FFFFFF"/>
            </a:solidFill>
            <a:latin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171450" indent="-171450">
          <a:buClr>
            <a:schemeClr val="tx1"/>
          </a:buClr>
          <a:buFont typeface="Arial" pitchFamily="34" charset="0"/>
          <a:buChar char="–"/>
          <a:defRPr sz="12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13387</TotalTime>
  <Words>1705</Words>
  <Application>Microsoft Office PowerPoint</Application>
  <PresentationFormat>Apresentação na tela (4:3)</PresentationFormat>
  <Paragraphs>651</Paragraphs>
  <Slides>27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Office Theme</vt:lpstr>
      <vt:lpstr>1_GSK </vt:lpstr>
      <vt:lpstr>Photo Editor Photo</vt:lpstr>
      <vt:lpstr>Gráfico do Microsoft Office Excel</vt:lpstr>
      <vt:lpstr>Slide 1</vt:lpstr>
      <vt:lpstr> De acordo com a Resolução 1931/2009 do Conselho Federal de Medicina e com a RDC 96 / 2008 da ANVISA, declaro que: </vt:lpstr>
      <vt:lpstr>M.L.R., gênero feminino, nascida em 1964; LES em 1982, com atividade renal e anemia hemolítica.  Pediatra, aposentou-se aos 44 anos.</vt:lpstr>
      <vt:lpstr>M.L.R., gênero feminino, nascida em 1964; LES em 1982, com atividade renal e anemia hemolítica.  Pediatra, aposentou-se aos 44 anos.</vt:lpstr>
      <vt:lpstr>Epidemiologia do LES</vt:lpstr>
      <vt:lpstr>Slide 6</vt:lpstr>
      <vt:lpstr>Critérios do ACR para o diagnóstico de LES (1997)</vt:lpstr>
      <vt:lpstr>Slide 8</vt:lpstr>
      <vt:lpstr>Slide 9</vt:lpstr>
      <vt:lpstr>Taxa de Mortalidade   População geral  X  Pacientes com LES </vt:lpstr>
      <vt:lpstr>Slide 11</vt:lpstr>
      <vt:lpstr>Slide 12</vt:lpstr>
      <vt:lpstr>Slide 13</vt:lpstr>
      <vt:lpstr>Aconselhamento pré-concepcional</vt:lpstr>
      <vt:lpstr>Slide 15</vt:lpstr>
      <vt:lpstr>Slide 16</vt:lpstr>
      <vt:lpstr>Slide 17</vt:lpstr>
      <vt:lpstr>Slide 18</vt:lpstr>
      <vt:lpstr>Slide 19</vt:lpstr>
      <vt:lpstr>Slide 20</vt:lpstr>
      <vt:lpstr>Mesmo com baixa atividade da doença, os pacientes podem ainda acumular danos nos órgãos</vt:lpstr>
      <vt:lpstr>FATORES ASSOCIADOS A UM BOM PROGNÓSTICO</vt:lpstr>
      <vt:lpstr>Tratamento do LES pode ser um ato de equilíbrio</vt:lpstr>
      <vt:lpstr>Slide 24</vt:lpstr>
      <vt:lpstr>Slide 25</vt:lpstr>
      <vt:lpstr>Slide 26</vt:lpstr>
      <vt:lpstr>Slide 27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Levy</dc:creator>
  <cp:lastModifiedBy>nivaldor</cp:lastModifiedBy>
  <cp:revision>327</cp:revision>
  <dcterms:created xsi:type="dcterms:W3CDTF">2014-03-21T04:38:41Z</dcterms:created>
  <dcterms:modified xsi:type="dcterms:W3CDTF">2015-05-28T12:39:30Z</dcterms:modified>
</cp:coreProperties>
</file>