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7" r:id="rId1"/>
    <p:sldMasterId id="2147483673" r:id="rId2"/>
  </p:sldMasterIdLst>
  <p:notesMasterIdLst>
    <p:notesMasterId r:id="rId17"/>
  </p:notesMasterIdLst>
  <p:sldIdLst>
    <p:sldId id="256" r:id="rId3"/>
    <p:sldId id="277" r:id="rId4"/>
    <p:sldId id="281" r:id="rId5"/>
    <p:sldId id="259" r:id="rId6"/>
    <p:sldId id="279" r:id="rId7"/>
    <p:sldId id="280" r:id="rId8"/>
    <p:sldId id="282" r:id="rId9"/>
    <p:sldId id="261" r:id="rId10"/>
    <p:sldId id="270" r:id="rId11"/>
    <p:sldId id="278" r:id="rId12"/>
    <p:sldId id="275" r:id="rId13"/>
    <p:sldId id="276" r:id="rId14"/>
    <p:sldId id="268" r:id="rId15"/>
    <p:sldId id="269" r:id="rId16"/>
  </p:sldIdLst>
  <p:sldSz cx="9144000" cy="6858000" type="screen4x3"/>
  <p:notesSz cx="6797675" cy="987425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4">
          <p15:clr>
            <a:srgbClr val="A4A3A4"/>
          </p15:clr>
        </p15:guide>
        <p15:guide id="2" pos="1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06" autoAdjust="0"/>
    <p:restoredTop sz="84902" autoAdjust="0"/>
  </p:normalViewPr>
  <p:slideViewPr>
    <p:cSldViewPr>
      <p:cViewPr>
        <p:scale>
          <a:sx n="68" d="100"/>
          <a:sy n="68" d="100"/>
        </p:scale>
        <p:origin x="-1608" y="72"/>
      </p:cViewPr>
      <p:guideLst>
        <p:guide orient="horz" pos="164"/>
        <p:guide pos="113"/>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3712"/>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50443" y="1"/>
            <a:ext cx="2945659" cy="493712"/>
          </a:xfrm>
          <a:prstGeom prst="rect">
            <a:avLst/>
          </a:prstGeom>
        </p:spPr>
        <p:txBody>
          <a:bodyPr vert="horz" lIns="91440" tIns="45720" rIns="91440" bIns="45720" rtlCol="0"/>
          <a:lstStyle>
            <a:lvl1pPr algn="r">
              <a:defRPr sz="1200"/>
            </a:lvl1pPr>
          </a:lstStyle>
          <a:p>
            <a:fld id="{80212BE7-12CD-400C-A170-99CAD3E160EC}" type="datetimeFigureOut">
              <a:rPr lang="fi-FI" smtClean="0"/>
              <a:pPr/>
              <a:t>19.3.2015</a:t>
            </a:fld>
            <a:endParaRPr lang="fi-FI"/>
          </a:p>
        </p:txBody>
      </p:sp>
      <p:sp>
        <p:nvSpPr>
          <p:cNvPr id="4" name="Slide Image Placehold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690270"/>
            <a:ext cx="5438140" cy="4443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9378825"/>
            <a:ext cx="2945659" cy="493712"/>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50443" y="9378825"/>
            <a:ext cx="2945659" cy="493712"/>
          </a:xfrm>
          <a:prstGeom prst="rect">
            <a:avLst/>
          </a:prstGeom>
        </p:spPr>
        <p:txBody>
          <a:bodyPr vert="horz" lIns="91440" tIns="45720" rIns="91440" bIns="45720" rtlCol="0" anchor="b"/>
          <a:lstStyle>
            <a:lvl1pPr algn="r">
              <a:defRPr sz="1200"/>
            </a:lvl1pPr>
          </a:lstStyle>
          <a:p>
            <a:fld id="{79CD62EA-3D08-4FA1-B6F7-F9F9DF18C038}" type="slidenum">
              <a:rPr lang="fi-FI" smtClean="0"/>
              <a:pPr/>
              <a:t>‹#›</a:t>
            </a:fld>
            <a:endParaRPr lang="fi-FI"/>
          </a:p>
        </p:txBody>
      </p:sp>
    </p:spTree>
    <p:extLst>
      <p:ext uri="{BB962C8B-B14F-4D97-AF65-F5344CB8AC3E}">
        <p14:creationId xmlns:p14="http://schemas.microsoft.com/office/powerpoint/2010/main" val="1026454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smtClean="0">
                <a:solidFill>
                  <a:srgbClr val="002060"/>
                </a:solidFill>
              </a:rPr>
              <a:t>1992 World </a:t>
            </a:r>
            <a:r>
              <a:rPr lang="fi-FI" b="1" dirty="0" err="1" smtClean="0">
                <a:solidFill>
                  <a:srgbClr val="002060"/>
                </a:solidFill>
              </a:rPr>
              <a:t>Summit</a:t>
            </a:r>
            <a:r>
              <a:rPr lang="fi-FI" b="1" dirty="0" smtClean="0">
                <a:solidFill>
                  <a:srgbClr val="002060"/>
                </a:solidFill>
              </a:rPr>
              <a:t> on </a:t>
            </a:r>
            <a:r>
              <a:rPr lang="fi-FI" b="1" dirty="0" err="1" smtClean="0">
                <a:solidFill>
                  <a:srgbClr val="002060"/>
                </a:solidFill>
              </a:rPr>
              <a:t>Sustainable</a:t>
            </a:r>
            <a:r>
              <a:rPr lang="fi-FI" b="1" dirty="0" smtClean="0">
                <a:solidFill>
                  <a:srgbClr val="002060"/>
                </a:solidFill>
              </a:rPr>
              <a:t> </a:t>
            </a:r>
            <a:r>
              <a:rPr lang="fi-FI" b="1" dirty="0" err="1" smtClean="0">
                <a:solidFill>
                  <a:srgbClr val="002060"/>
                </a:solidFill>
              </a:rPr>
              <a:t>Development</a:t>
            </a:r>
            <a:r>
              <a:rPr lang="fi-FI" b="1" dirty="0" smtClean="0">
                <a:solidFill>
                  <a:srgbClr val="002060"/>
                </a:solidFill>
              </a:rPr>
              <a:t>,</a:t>
            </a:r>
            <a:endParaRPr lang="fi-FI" dirty="0" smtClean="0">
              <a:solidFill>
                <a:srgbClr val="002060"/>
              </a:solidFill>
            </a:endParaRPr>
          </a:p>
          <a:p>
            <a:r>
              <a:rPr lang="fi-FI" b="1" dirty="0" smtClean="0">
                <a:solidFill>
                  <a:srgbClr val="002060"/>
                </a:solidFill>
              </a:rPr>
              <a:t>Johannesburg </a:t>
            </a:r>
            <a:r>
              <a:rPr lang="fi-FI" b="1" dirty="0" err="1" smtClean="0">
                <a:solidFill>
                  <a:srgbClr val="002060"/>
                </a:solidFill>
              </a:rPr>
              <a:t>Plan</a:t>
            </a:r>
            <a:r>
              <a:rPr lang="fi-FI" b="1" dirty="0" smtClean="0">
                <a:solidFill>
                  <a:srgbClr val="002060"/>
                </a:solidFill>
              </a:rPr>
              <a:t> of Action (2002),</a:t>
            </a:r>
          </a:p>
          <a:p>
            <a:r>
              <a:rPr lang="fi-FI" b="1" dirty="0" smtClean="0">
                <a:solidFill>
                  <a:srgbClr val="002060"/>
                </a:solidFill>
              </a:rPr>
              <a:t>Rio+20 (2012) </a:t>
            </a:r>
          </a:p>
          <a:p>
            <a:endParaRPr lang="fi-FI" dirty="0"/>
          </a:p>
        </p:txBody>
      </p:sp>
      <p:sp>
        <p:nvSpPr>
          <p:cNvPr id="4" name="Dian numeron paikkamerkki 3"/>
          <p:cNvSpPr>
            <a:spLocks noGrp="1"/>
          </p:cNvSpPr>
          <p:nvPr>
            <p:ph type="sldNum" sz="quarter" idx="10"/>
          </p:nvPr>
        </p:nvSpPr>
        <p:spPr/>
        <p:txBody>
          <a:bodyPr/>
          <a:lstStyle/>
          <a:p>
            <a:fld id="{79CD62EA-3D08-4FA1-B6F7-F9F9DF18C038}" type="slidenum">
              <a:rPr lang="fi-FI" smtClean="0"/>
              <a:pPr/>
              <a:t>3</a:t>
            </a:fld>
            <a:endParaRPr lang="fi-FI"/>
          </a:p>
        </p:txBody>
      </p:sp>
    </p:spTree>
    <p:extLst>
      <p:ext uri="{BB962C8B-B14F-4D97-AF65-F5344CB8AC3E}">
        <p14:creationId xmlns:p14="http://schemas.microsoft.com/office/powerpoint/2010/main" val="4206277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sz="1200" b="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Loss of biodiversity is still overshadowed by other environmental problems, despite the fact that more weight and visibility have been given to biodiversity issues in recent years. Traditional nature conservation issues related to individual species and conservation areas arise more easily as topics of debate. The connections between biodiversity loss to issues such as the degradation of ecosystem services due to climate change have attracted less attention. </a:t>
            </a:r>
          </a:p>
          <a:p>
            <a:endParaRPr lang="en-GB" sz="1200" kern="120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I would like to conclude that the concept of ecosystem services, its content and the link to the </a:t>
            </a:r>
            <a:r>
              <a:rPr lang="en-US" sz="1200" i="1" kern="1200" dirty="0" smtClean="0">
                <a:solidFill>
                  <a:schemeClr val="tx1"/>
                </a:solidFill>
                <a:effectLst/>
                <a:latin typeface="+mn-lt"/>
                <a:ea typeface="+mn-ea"/>
                <a:cs typeface="+mn-cs"/>
              </a:rPr>
              <a:t>Green economy and natural capital </a:t>
            </a:r>
            <a:r>
              <a:rPr lang="en-US" sz="1200" kern="1200" dirty="0" smtClean="0">
                <a:solidFill>
                  <a:schemeClr val="tx1"/>
                </a:solidFill>
                <a:effectLst/>
                <a:latin typeface="+mn-lt"/>
                <a:ea typeface="+mn-ea"/>
                <a:cs typeface="+mn-cs"/>
              </a:rPr>
              <a:t>discussion and the way forward, including the aim of strengthening the integration of environmental concerns into economic decisions in an important task, not least because in 2012 (Rio +20 Earth Summit) this issue among others will be on the international agenda. </a:t>
            </a:r>
            <a:endParaRPr lang="fi-FI"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i-FI"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linkages between biodiversity and ecosystem services needs clear messages and assets, because the </a:t>
            </a:r>
            <a:r>
              <a:rPr lang="en-US" sz="1200" i="1" kern="1200" dirty="0" smtClean="0">
                <a:solidFill>
                  <a:schemeClr val="tx1"/>
                </a:solidFill>
                <a:effectLst/>
                <a:latin typeface="+mn-lt"/>
                <a:ea typeface="+mn-ea"/>
                <a:cs typeface="+mn-cs"/>
              </a:rPr>
              <a:t>changes in the natural environment </a:t>
            </a:r>
            <a:r>
              <a:rPr lang="en-US" sz="1200" kern="1200" dirty="0" smtClean="0">
                <a:solidFill>
                  <a:schemeClr val="tx1"/>
                </a:solidFill>
                <a:effectLst/>
                <a:latin typeface="+mn-lt"/>
                <a:ea typeface="+mn-ea"/>
                <a:cs typeface="+mn-cs"/>
              </a:rPr>
              <a:t>are proceeding alarmingly rapidly. </a:t>
            </a:r>
          </a:p>
          <a:p>
            <a:endParaRPr lang="en-US" sz="1200" kern="1200" dirty="0" smtClean="0">
              <a:solidFill>
                <a:schemeClr val="tx1"/>
              </a:solidFill>
              <a:effectLst/>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 order to enhance general awareness and that of communications work, the loss of biodiversity should be more closely linked to other key environmental issues, such as climate change, the services obtained by people from nature, food safety, human well-being/Health and protection of water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p:txBody>
      </p:sp>
      <p:sp>
        <p:nvSpPr>
          <p:cNvPr id="4" name="Dian numeron paikkamerkki 3"/>
          <p:cNvSpPr>
            <a:spLocks noGrp="1"/>
          </p:cNvSpPr>
          <p:nvPr>
            <p:ph type="sldNum" sz="quarter" idx="10"/>
          </p:nvPr>
        </p:nvSpPr>
        <p:spPr/>
        <p:txBody>
          <a:bodyPr/>
          <a:lstStyle/>
          <a:p>
            <a:fld id="{79CD62EA-3D08-4FA1-B6F7-F9F9DF18C038}" type="slidenum">
              <a:rPr lang="fi-FI" smtClean="0"/>
              <a:pPr/>
              <a:t>4</a:t>
            </a:fld>
            <a:endParaRPr lang="fi-FI"/>
          </a:p>
        </p:txBody>
      </p:sp>
    </p:spTree>
    <p:extLst>
      <p:ext uri="{BB962C8B-B14F-4D97-AF65-F5344CB8AC3E}">
        <p14:creationId xmlns:p14="http://schemas.microsoft.com/office/powerpoint/2010/main" val="752183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dirty="0"/>
          </a:p>
        </p:txBody>
      </p:sp>
      <p:sp>
        <p:nvSpPr>
          <p:cNvPr id="4" name="Dian numeron paikkamerkki 3"/>
          <p:cNvSpPr>
            <a:spLocks noGrp="1"/>
          </p:cNvSpPr>
          <p:nvPr>
            <p:ph type="sldNum" sz="quarter" idx="10"/>
          </p:nvPr>
        </p:nvSpPr>
        <p:spPr/>
        <p:txBody>
          <a:bodyPr/>
          <a:lstStyle/>
          <a:p>
            <a:fld id="{79CD62EA-3D08-4FA1-B6F7-F9F9DF18C038}" type="slidenum">
              <a:rPr lang="fi-FI" smtClean="0"/>
              <a:pPr/>
              <a:t>7</a:t>
            </a:fld>
            <a:endParaRPr lang="fi-FI"/>
          </a:p>
        </p:txBody>
      </p:sp>
    </p:spTree>
    <p:extLst>
      <p:ext uri="{BB962C8B-B14F-4D97-AF65-F5344CB8AC3E}">
        <p14:creationId xmlns:p14="http://schemas.microsoft.com/office/powerpoint/2010/main" val="1948390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Biodiversity and ecosystems are fundamental building blocks for achieving resilient and productive food, water and energy systems. Healthy and productive ecosystems are essential for supporting water infrastructure and to ensure greater food security for instance. Not to forget the role nature conservation areas has for safeguarding biodiversity and providing humans with the services we need for our daily life. </a:t>
            </a:r>
            <a:endParaRPr lang="fi-FI"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i-FI"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concepts of ecosystem services and natural capital can help us recognize the many benefits that nature provides. </a:t>
            </a:r>
            <a:endParaRPr lang="fi-FI" sz="1200" kern="1200" dirty="0" smtClean="0">
              <a:solidFill>
                <a:schemeClr val="tx1"/>
              </a:solidFill>
              <a:effectLst/>
              <a:latin typeface="+mn-lt"/>
              <a:ea typeface="+mn-ea"/>
              <a:cs typeface="+mn-cs"/>
            </a:endParaRPr>
          </a:p>
          <a:p>
            <a:endParaRPr lang="fi-FI" dirty="0"/>
          </a:p>
        </p:txBody>
      </p:sp>
      <p:sp>
        <p:nvSpPr>
          <p:cNvPr id="4" name="Dian numeron paikkamerkki 3"/>
          <p:cNvSpPr>
            <a:spLocks noGrp="1"/>
          </p:cNvSpPr>
          <p:nvPr>
            <p:ph type="sldNum" sz="quarter" idx="10"/>
          </p:nvPr>
        </p:nvSpPr>
        <p:spPr/>
        <p:txBody>
          <a:bodyPr/>
          <a:lstStyle/>
          <a:p>
            <a:fld id="{79CD62EA-3D08-4FA1-B6F7-F9F9DF18C038}" type="slidenum">
              <a:rPr lang="fi-FI" smtClean="0"/>
              <a:pPr/>
              <a:t>8</a:t>
            </a:fld>
            <a:endParaRPr lang="fi-FI"/>
          </a:p>
        </p:txBody>
      </p:sp>
    </p:spTree>
    <p:extLst>
      <p:ext uri="{BB962C8B-B14F-4D97-AF65-F5344CB8AC3E}">
        <p14:creationId xmlns:p14="http://schemas.microsoft.com/office/powerpoint/2010/main" val="3106931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sz="1200" dirty="0" smtClean="0">
                <a:solidFill>
                  <a:schemeClr val="bg1"/>
                </a:solidFill>
              </a:rPr>
              <a:t>The Millennium Ecosystem Assessment, publicly launched in March 2005, highlighted the consequences of ecosystem change for human well-being and the scientific basis for action needed to enhance the conservation and sustainable use of those systems and their contribution to human well-being. </a:t>
            </a:r>
            <a:r>
              <a:rPr lang="en-US" sz="1200" kern="1200" dirty="0" smtClean="0">
                <a:solidFill>
                  <a:schemeClr val="tx1"/>
                </a:solidFill>
                <a:effectLst/>
                <a:latin typeface="+mn-lt"/>
                <a:ea typeface="+mn-ea"/>
                <a:cs typeface="+mn-cs"/>
              </a:rPr>
              <a:t> </a:t>
            </a:r>
            <a:endParaRPr lang="fi-FI"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Current rates of species extinction are unparalleled. Driven mainly by </a:t>
            </a:r>
            <a:r>
              <a:rPr lang="en-US" sz="1200" i="1" kern="1200" dirty="0" smtClean="0">
                <a:solidFill>
                  <a:schemeClr val="tx1"/>
                </a:solidFill>
                <a:effectLst/>
                <a:latin typeface="+mn-lt"/>
                <a:ea typeface="+mn-ea"/>
                <a:cs typeface="+mn-cs"/>
              </a:rPr>
              <a:t>human activities,</a:t>
            </a:r>
            <a:r>
              <a:rPr lang="en-US" sz="1200" kern="1200" dirty="0" smtClean="0">
                <a:solidFill>
                  <a:schemeClr val="tx1"/>
                </a:solidFill>
                <a:effectLst/>
                <a:latin typeface="+mn-lt"/>
                <a:ea typeface="+mn-ea"/>
                <a:cs typeface="+mn-cs"/>
              </a:rPr>
              <a:t> species are currently being lost 100 to 1,000 times faster than the natural rate: according to the FAO, 60% of the world's ecosystems are degraded or used unsustainably; 75% of fish stocks are over-exploited or significantly depleted and 75% of the genetic diversity of agricultural crops has been lost worldwide since 1990. An estimated 13 million hectares of </a:t>
            </a:r>
            <a:r>
              <a:rPr lang="fi-FI" sz="1200" kern="1200" dirty="0" err="1" smtClean="0">
                <a:solidFill>
                  <a:schemeClr val="tx1"/>
                </a:solidFill>
                <a:effectLst/>
                <a:latin typeface="+mn-lt"/>
                <a:ea typeface="+mn-ea"/>
                <a:cs typeface="+mn-cs"/>
              </a:rPr>
              <a:t>tropical</a:t>
            </a:r>
            <a:r>
              <a:rPr lang="fi-FI"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forests are cleared each year and </a:t>
            </a:r>
            <a:r>
              <a:rPr lang="fi-FI" sz="1200" kern="1200" dirty="0" smtClean="0">
                <a:solidFill>
                  <a:schemeClr val="tx1"/>
                </a:solidFill>
                <a:effectLst/>
                <a:latin typeface="+mn-lt"/>
                <a:ea typeface="+mn-ea"/>
                <a:cs typeface="+mn-cs"/>
              </a:rPr>
              <a:t>20% of the </a:t>
            </a:r>
            <a:r>
              <a:rPr lang="fi-FI" sz="1200" kern="1200" dirty="0" err="1" smtClean="0">
                <a:solidFill>
                  <a:schemeClr val="tx1"/>
                </a:solidFill>
                <a:effectLst/>
                <a:latin typeface="+mn-lt"/>
                <a:ea typeface="+mn-ea"/>
                <a:cs typeface="+mn-cs"/>
              </a:rPr>
              <a:t>world’s</a:t>
            </a:r>
            <a:r>
              <a:rPr lang="fi-FI" sz="1200" kern="1200" dirty="0" smtClean="0">
                <a:solidFill>
                  <a:schemeClr val="tx1"/>
                </a:solidFill>
                <a:effectLst/>
                <a:latin typeface="+mn-lt"/>
                <a:ea typeface="+mn-ea"/>
                <a:cs typeface="+mn-cs"/>
              </a:rPr>
              <a:t> </a:t>
            </a:r>
            <a:r>
              <a:rPr lang="fi-FI" sz="1200" kern="1200" dirty="0" err="1" smtClean="0">
                <a:solidFill>
                  <a:schemeClr val="tx1"/>
                </a:solidFill>
                <a:effectLst/>
                <a:latin typeface="+mn-lt"/>
                <a:ea typeface="+mn-ea"/>
                <a:cs typeface="+mn-cs"/>
              </a:rPr>
              <a:t>tropical</a:t>
            </a:r>
            <a:r>
              <a:rPr lang="fi-FI" sz="1200" kern="1200" dirty="0" smtClean="0">
                <a:solidFill>
                  <a:schemeClr val="tx1"/>
                </a:solidFill>
                <a:effectLst/>
                <a:latin typeface="+mn-lt"/>
                <a:ea typeface="+mn-ea"/>
                <a:cs typeface="+mn-cs"/>
              </a:rPr>
              <a:t> </a:t>
            </a:r>
            <a:r>
              <a:rPr lang="fi-FI" sz="1200" kern="1200" dirty="0" err="1" smtClean="0">
                <a:solidFill>
                  <a:schemeClr val="tx1"/>
                </a:solidFill>
                <a:effectLst/>
                <a:latin typeface="+mn-lt"/>
                <a:ea typeface="+mn-ea"/>
                <a:cs typeface="+mn-cs"/>
              </a:rPr>
              <a:t>coral</a:t>
            </a:r>
            <a:r>
              <a:rPr lang="fi-FI" sz="1200" kern="1200" dirty="0" smtClean="0">
                <a:solidFill>
                  <a:schemeClr val="tx1"/>
                </a:solidFill>
                <a:effectLst/>
                <a:latin typeface="+mn-lt"/>
                <a:ea typeface="+mn-ea"/>
                <a:cs typeface="+mn-cs"/>
              </a:rPr>
              <a:t> </a:t>
            </a:r>
            <a:r>
              <a:rPr lang="fi-FI" sz="1200" kern="1200" dirty="0" err="1" smtClean="0">
                <a:solidFill>
                  <a:schemeClr val="tx1"/>
                </a:solidFill>
                <a:effectLst/>
                <a:latin typeface="+mn-lt"/>
                <a:ea typeface="+mn-ea"/>
                <a:cs typeface="+mn-cs"/>
              </a:rPr>
              <a:t>reefs</a:t>
            </a:r>
            <a:r>
              <a:rPr lang="en-US" sz="1200" kern="1200" dirty="0" smtClean="0">
                <a:solidFill>
                  <a:schemeClr val="tx1"/>
                </a:solidFill>
                <a:effectLst/>
                <a:latin typeface="+mn-lt"/>
                <a:ea typeface="+mn-ea"/>
                <a:cs typeface="+mn-cs"/>
              </a:rPr>
              <a:t> have already disappeared, while 95% will be at risk of destruction or extreme damage by 2050 if climate change continues unabated. </a:t>
            </a:r>
            <a:endParaRPr lang="fi-FI"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FAO, 2010.</a:t>
            </a:r>
            <a:endParaRPr lang="fi-FI"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'Reefs at Risk Revisited', World Resources Institute, 2011.</a:t>
            </a:r>
            <a:endParaRPr lang="fi-FI"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fi-FI"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endParaRPr>
          </a:p>
          <a:p>
            <a:endParaRPr lang="fi-FI" dirty="0"/>
          </a:p>
        </p:txBody>
      </p:sp>
      <p:sp>
        <p:nvSpPr>
          <p:cNvPr id="4" name="Dian numeron paikkamerkki 3"/>
          <p:cNvSpPr>
            <a:spLocks noGrp="1"/>
          </p:cNvSpPr>
          <p:nvPr>
            <p:ph type="sldNum" sz="quarter" idx="10"/>
          </p:nvPr>
        </p:nvSpPr>
        <p:spPr/>
        <p:txBody>
          <a:bodyPr/>
          <a:lstStyle/>
          <a:p>
            <a:fld id="{DF3FE864-DDD6-4317-8684-8D6B9E1523D3}" type="slidenum">
              <a:rPr lang="fi-FI" smtClean="0"/>
              <a:pPr/>
              <a:t>9</a:t>
            </a:fld>
            <a:endParaRPr lang="fi-FI"/>
          </a:p>
        </p:txBody>
      </p:sp>
    </p:spTree>
    <p:extLst>
      <p:ext uri="{BB962C8B-B14F-4D97-AF65-F5344CB8AC3E}">
        <p14:creationId xmlns:p14="http://schemas.microsoft.com/office/powerpoint/2010/main" val="467705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dirty="0" smtClean="0"/>
              <a:t>Target 14: By 2020, ecosystems that provide essential services, including services related to water, and contribute to health, livelihoods and well-being, are restored and safeguarded, taking into account the needs of women, indigenous and local communities, and the poor and vulnerable.</a:t>
            </a:r>
          </a:p>
          <a:p>
            <a:endParaRPr lang="en-US" dirty="0" smtClean="0"/>
          </a:p>
          <a:p>
            <a:r>
              <a:rPr lang="en-US" b="1" dirty="0" smtClean="0"/>
              <a:t>Background: </a:t>
            </a:r>
            <a:r>
              <a:rPr lang="en-US" dirty="0" smtClean="0"/>
              <a:t>Many terrestrial animal and plant species are used by humans for food and medicine. These species make significant contributions to diet and healthcare, particularly in developing countries. An estimated 50,000–70,000 plant species are used in traditional and modern medicine. Many of the wild species used for food and medicine are threatened with extinction, some due to over-exploitation, or different pressures such as habitat loss, disease or a combination of factors. Regardless of the causes, the diminishing availability of these resources affects supply and demand and thus threatens those depending on wildlife resources for income, health and well-being.</a:t>
            </a:r>
          </a:p>
          <a:p>
            <a:r>
              <a:rPr lang="en-US" b="1" dirty="0" smtClean="0"/>
              <a:t>Policy questions that the indicator addresses:</a:t>
            </a:r>
            <a:r>
              <a:rPr lang="en-US" dirty="0" smtClean="0"/>
              <a:t> Biodiversity makes a significant contribution to human diets and healthcare, particular in developing countries, whether directly or through provision of income.  Where species that people rely on are threatened, whether through over use, habitat loss or pollution, this also threatens those that rely on them. </a:t>
            </a:r>
          </a:p>
          <a:p>
            <a:r>
              <a:rPr lang="en-US" b="1" dirty="0" smtClean="0"/>
              <a:t>Indicator to main Aichi Biodiversity Target:</a:t>
            </a:r>
            <a:r>
              <a:rPr lang="en-US" dirty="0" smtClean="0"/>
              <a:t> Biodiversity harvested for food and medicine contribute to health, livelihoods and well-being. Unsustainable use and other threats to species used for food and medicine must be prevented and ecosystems maintained to ensure these vital ecosystem services continue to contribute to human health, livelihoods and well-being, particularly for the poor and vulnerable who may have no alternatives for their primary health care. </a:t>
            </a:r>
          </a:p>
          <a:p>
            <a:endParaRPr lang="en-US" dirty="0" smtClean="0"/>
          </a:p>
          <a:p>
            <a:r>
              <a:rPr lang="en-US" b="1" dirty="0" smtClean="0"/>
              <a:t>Status:</a:t>
            </a:r>
            <a:r>
              <a:rPr lang="en-US" dirty="0" smtClean="0"/>
              <a:t> The Biodiversity for Food and Medicine Indicator has been developed by TRAFFIC in collaboration with the IUCN-SSC Medicinal Plant Specialist Group and with assistance from the IUCN Species </a:t>
            </a:r>
            <a:r>
              <a:rPr lang="en-US" dirty="0" err="1" smtClean="0"/>
              <a:t>Programme</a:t>
            </a:r>
            <a:r>
              <a:rPr lang="en-US" dirty="0" smtClean="0"/>
              <a:t> and </a:t>
            </a:r>
            <a:r>
              <a:rPr lang="en-US" dirty="0" err="1" smtClean="0"/>
              <a:t>BirdLife</a:t>
            </a:r>
            <a:r>
              <a:rPr lang="en-US" dirty="0" smtClean="0"/>
              <a:t> International.</a:t>
            </a:r>
          </a:p>
          <a:p>
            <a:r>
              <a:rPr lang="en-US" dirty="0" smtClean="0"/>
              <a:t>Two indicators were developed to investigate the use of wildlife for food and medicine and the impacts on ecosystem integrity and ecosystem goods and services.</a:t>
            </a:r>
          </a:p>
          <a:p>
            <a:r>
              <a:rPr lang="en-US" b="1" i="1" dirty="0" smtClean="0"/>
              <a:t>RED LIST INDEX (RLI)</a:t>
            </a:r>
            <a:br>
              <a:rPr lang="en-US" b="1" i="1" dirty="0" smtClean="0"/>
            </a:br>
            <a:r>
              <a:rPr lang="en-US" dirty="0" smtClean="0"/>
              <a:t>This indicator provides a measure of change over time in the conservation status of animals used for food and medicine and a baseline for the conservation status of medicinal plants. Plants harvested for food have not been included; apart from medicinal use, collection of data on harvest for other purposes is not as advanced as for terrestrial animals. A Red List Index (RLI) for birds, mammals and amphibians used for food and medicine has been produced. This uses data from repeated assessments of the status of each species for the IUCN Red List, and illustrates overall trends in the extinction risk over time.</a:t>
            </a:r>
          </a:p>
          <a:p>
            <a:r>
              <a:rPr lang="en-US" b="1" i="1" dirty="0" smtClean="0"/>
              <a:t>ACCESSIBILITY INDEX</a:t>
            </a:r>
            <a:br>
              <a:rPr lang="en-US" b="1" i="1" dirty="0" smtClean="0"/>
            </a:br>
            <a:r>
              <a:rPr lang="en-US" dirty="0" smtClean="0"/>
              <a:t>To complement the global approach based on the IUCN Red List, primary data from selected countries were collected to investigate how the accessibility of species used for food and medicine is changing over time for poorer people. Price data has been collected for food and medicine ‘baskets’ from markets in eight countries, representing Latin America, Africa and Asia, regions chosen for their high biodiversity. ‘Baskets’ represent commonly used wild food (animals) and medicinal (plants and animals) products, with different species selected for each country. Price data were collected from vendors at the markets for a standard unit of the goods (for example, a </a:t>
            </a:r>
            <a:r>
              <a:rPr lang="en-US" dirty="0" err="1" smtClean="0"/>
              <a:t>kilogramme</a:t>
            </a:r>
            <a:r>
              <a:rPr lang="en-US" dirty="0" smtClean="0"/>
              <a:t>, or an individual). In addition to current price for each product, vendors were asked to recall the price in 2000. Current and historical prices for locally relevant marker products (such as staple food products, for example rice, maize, domestic meat, and generic/manufactured medicines, for example aspirin) were also obtained for each country, in order to compare prices and/or affordability of these with those of the wildlife products. Other sources of published data for the selected countries were obtained for income.</a:t>
            </a:r>
          </a:p>
          <a:p>
            <a:r>
              <a:rPr lang="en-US" b="1" dirty="0" smtClean="0"/>
              <a:t>Last update:</a:t>
            </a:r>
            <a:r>
              <a:rPr lang="en-US" dirty="0" smtClean="0"/>
              <a:t> 2010</a:t>
            </a:r>
          </a:p>
          <a:p>
            <a:r>
              <a:rPr lang="en-US" b="1" dirty="0" smtClean="0"/>
              <a:t>Next update:</a:t>
            </a:r>
            <a:r>
              <a:rPr lang="en-US" dirty="0" smtClean="0"/>
              <a:t> 2014 (depending on funding availability)</a:t>
            </a:r>
          </a:p>
          <a:p>
            <a:r>
              <a:rPr lang="en-US" dirty="0" smtClean="0"/>
              <a:t>Indicator scale The RLI indicator provides a global picture of the changing status of bird, mammal, and amphibian species used for food or medicine. These data can be disaggregated to show regional patterns of use and trends in species extinction risks.</a:t>
            </a:r>
          </a:p>
          <a:p>
            <a:r>
              <a:rPr lang="en-US" b="1" dirty="0" smtClean="0"/>
              <a:t>Level at which the indicator is currently used:</a:t>
            </a:r>
            <a:r>
              <a:rPr lang="en-US" dirty="0" smtClean="0"/>
              <a:t> Global and national</a:t>
            </a:r>
          </a:p>
          <a:p>
            <a:r>
              <a:rPr lang="en-US" dirty="0" smtClean="0"/>
              <a:t/>
            </a:r>
            <a:br>
              <a:rPr lang="en-US" dirty="0" smtClean="0"/>
            </a:br>
            <a:r>
              <a:rPr lang="en-US" dirty="0" smtClean="0"/>
              <a:t> </a:t>
            </a:r>
          </a:p>
          <a:p>
            <a:endParaRPr lang="fi-FI" dirty="0"/>
          </a:p>
        </p:txBody>
      </p:sp>
      <p:sp>
        <p:nvSpPr>
          <p:cNvPr id="4" name="Dian numeron paikkamerkki 3"/>
          <p:cNvSpPr>
            <a:spLocks noGrp="1"/>
          </p:cNvSpPr>
          <p:nvPr>
            <p:ph type="sldNum" sz="quarter" idx="10"/>
          </p:nvPr>
        </p:nvSpPr>
        <p:spPr/>
        <p:txBody>
          <a:bodyPr/>
          <a:lstStyle/>
          <a:p>
            <a:fld id="{79CD62EA-3D08-4FA1-B6F7-F9F9DF18C038}" type="slidenum">
              <a:rPr lang="fi-FI" smtClean="0"/>
              <a:pPr/>
              <a:t>11</a:t>
            </a:fld>
            <a:endParaRPr lang="fi-FI"/>
          </a:p>
        </p:txBody>
      </p:sp>
    </p:spTree>
    <p:extLst>
      <p:ext uri="{BB962C8B-B14F-4D97-AF65-F5344CB8AC3E}">
        <p14:creationId xmlns:p14="http://schemas.microsoft.com/office/powerpoint/2010/main" val="3804308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79CD62EA-3D08-4FA1-B6F7-F9F9DF18C038}" type="slidenum">
              <a:rPr lang="fi-FI" smtClean="0"/>
              <a:pPr/>
              <a:t>12</a:t>
            </a:fld>
            <a:endParaRPr lang="fi-FI"/>
          </a:p>
        </p:txBody>
      </p:sp>
    </p:spTree>
    <p:extLst>
      <p:ext uri="{BB962C8B-B14F-4D97-AF65-F5344CB8AC3E}">
        <p14:creationId xmlns:p14="http://schemas.microsoft.com/office/powerpoint/2010/main" val="2042287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Way forward</a:t>
            </a:r>
            <a:endParaRPr lang="fi-FI"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i-FI"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would like to conclude that the concept of ecosystem services, its content and the link to the </a:t>
            </a:r>
            <a:r>
              <a:rPr lang="en-US" sz="1200" i="1" kern="1200" dirty="0" smtClean="0">
                <a:solidFill>
                  <a:schemeClr val="tx1"/>
                </a:solidFill>
                <a:effectLst/>
                <a:latin typeface="+mn-lt"/>
                <a:ea typeface="+mn-ea"/>
                <a:cs typeface="+mn-cs"/>
              </a:rPr>
              <a:t>Green economy and natural capital </a:t>
            </a:r>
            <a:r>
              <a:rPr lang="en-US" sz="1200" kern="1200" dirty="0" smtClean="0">
                <a:solidFill>
                  <a:schemeClr val="tx1"/>
                </a:solidFill>
                <a:effectLst/>
                <a:latin typeface="+mn-lt"/>
                <a:ea typeface="+mn-ea"/>
                <a:cs typeface="+mn-cs"/>
              </a:rPr>
              <a:t>discussion and the way forward, including the aim of strengthening the integration of environmental concerns into economic decisions in an important task, not least because in 2012 (Rio +20 Earth Summit) this issue among others will be on the international agenda. </a:t>
            </a:r>
            <a:endParaRPr lang="fi-FI"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i-FI"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linkages between biodiversity and ecosystem services needs clear messages and assets, because the </a:t>
            </a:r>
            <a:r>
              <a:rPr lang="en-US" sz="1200" i="1" kern="1200" dirty="0" smtClean="0">
                <a:solidFill>
                  <a:schemeClr val="tx1"/>
                </a:solidFill>
                <a:effectLst/>
                <a:latin typeface="+mn-lt"/>
                <a:ea typeface="+mn-ea"/>
                <a:cs typeface="+mn-cs"/>
              </a:rPr>
              <a:t>changes in the natural environment </a:t>
            </a:r>
            <a:r>
              <a:rPr lang="en-US" sz="1200" kern="1200" dirty="0" smtClean="0">
                <a:solidFill>
                  <a:schemeClr val="tx1"/>
                </a:solidFill>
                <a:effectLst/>
                <a:latin typeface="+mn-lt"/>
                <a:ea typeface="+mn-ea"/>
                <a:cs typeface="+mn-cs"/>
              </a:rPr>
              <a:t>are proceeding alarmingly rapidly. The underlying causes needs attention and clear deliveries. </a:t>
            </a:r>
            <a:endParaRPr lang="fi-FI"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i-FI"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According to The Economics of Ecosystems and Biodiversity (TEEB) – study, half the welfare of the world's 1.1 billion poorest people comes directly from nature. </a:t>
            </a:r>
            <a:r>
              <a:rPr lang="en-GB" sz="1200" kern="1200" dirty="0" smtClean="0">
                <a:solidFill>
                  <a:schemeClr val="tx1"/>
                </a:solidFill>
                <a:effectLst/>
                <a:latin typeface="+mn-lt"/>
                <a:ea typeface="+mn-ea"/>
                <a:cs typeface="+mn-cs"/>
              </a:rPr>
              <a:t>Current unsustainable patterns of consumption and production put a heavy stress on ecosystems and on critical life-support systems and impact on the quality of life and social well-being.</a:t>
            </a:r>
            <a:endParaRPr lang="fi-FI"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i-FI"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Considering ecosystem services in policy making can save on future costs, boost local economics, enhance quality of life and secure livelihoods, all over the world.</a:t>
            </a:r>
            <a:endParaRPr lang="fi-FI"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i-FI"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Thank you for your attention!</a:t>
            </a:r>
            <a:r>
              <a:rPr lang="en-US" sz="1200" b="1" kern="1200" dirty="0" smtClean="0">
                <a:solidFill>
                  <a:schemeClr val="tx1"/>
                </a:solidFill>
                <a:effectLst/>
                <a:latin typeface="+mn-lt"/>
                <a:ea typeface="+mn-ea"/>
                <a:cs typeface="+mn-cs"/>
              </a:rPr>
              <a:t> </a:t>
            </a:r>
            <a:endParaRPr lang="fi-FI" sz="1200" kern="1200" dirty="0" smtClean="0">
              <a:solidFill>
                <a:schemeClr val="tx1"/>
              </a:solidFill>
              <a:effectLst/>
              <a:latin typeface="+mn-lt"/>
              <a:ea typeface="+mn-ea"/>
              <a:cs typeface="+mn-cs"/>
            </a:endParaRPr>
          </a:p>
          <a:p>
            <a:endParaRPr lang="fi-FI" dirty="0"/>
          </a:p>
        </p:txBody>
      </p:sp>
      <p:sp>
        <p:nvSpPr>
          <p:cNvPr id="4" name="Dian numeron paikkamerkki 3"/>
          <p:cNvSpPr>
            <a:spLocks noGrp="1"/>
          </p:cNvSpPr>
          <p:nvPr>
            <p:ph type="sldNum" sz="quarter" idx="10"/>
          </p:nvPr>
        </p:nvSpPr>
        <p:spPr/>
        <p:txBody>
          <a:bodyPr/>
          <a:lstStyle/>
          <a:p>
            <a:fld id="{79CD62EA-3D08-4FA1-B6F7-F9F9DF18C038}" type="slidenum">
              <a:rPr lang="fi-FI" smtClean="0"/>
              <a:pPr/>
              <a:t>13</a:t>
            </a:fld>
            <a:endParaRPr lang="fi-FI"/>
          </a:p>
        </p:txBody>
      </p:sp>
    </p:spTree>
    <p:extLst>
      <p:ext uri="{BB962C8B-B14F-4D97-AF65-F5344CB8AC3E}">
        <p14:creationId xmlns:p14="http://schemas.microsoft.com/office/powerpoint/2010/main" val="2471884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79CD62EA-3D08-4FA1-B6F7-F9F9DF18C038}" type="slidenum">
              <a:rPr lang="fi-FI" smtClean="0"/>
              <a:pPr/>
              <a:t>14</a:t>
            </a:fld>
            <a:endParaRPr lang="fi-FI"/>
          </a:p>
        </p:txBody>
      </p:sp>
    </p:spTree>
    <p:extLst>
      <p:ext uri="{BB962C8B-B14F-4D97-AF65-F5344CB8AC3E}">
        <p14:creationId xmlns:p14="http://schemas.microsoft.com/office/powerpoint/2010/main" val="3818555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eruskalv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1" smtClean="0"/>
              <a:t>Click to edit Master title style</a:t>
            </a:r>
            <a:endParaRPr lang="fi-FI" noProof="1"/>
          </a:p>
        </p:txBody>
      </p:sp>
      <p:sp>
        <p:nvSpPr>
          <p:cNvPr id="3" name="Content Placeholder 2"/>
          <p:cNvSpPr>
            <a:spLocks noGrp="1"/>
          </p:cNvSpPr>
          <p:nvPr>
            <p:ph idx="1"/>
          </p:nvPr>
        </p:nvSpPr>
        <p:spPr/>
        <p:txBody>
          <a:bodyPr/>
          <a:lstStyle/>
          <a:p>
            <a:pPr lvl="0"/>
            <a:r>
              <a:rPr lang="fi-FI" noProof="1" smtClean="0"/>
              <a:t>Click to edit Master text styles</a:t>
            </a:r>
          </a:p>
          <a:p>
            <a:pPr lvl="1"/>
            <a:r>
              <a:rPr lang="fi-FI" noProof="1" smtClean="0"/>
              <a:t>Second level</a:t>
            </a:r>
          </a:p>
          <a:p>
            <a:pPr lvl="2"/>
            <a:r>
              <a:rPr lang="fi-FI" noProof="1" smtClean="0"/>
              <a:t>Third level</a:t>
            </a:r>
          </a:p>
          <a:p>
            <a:pPr lvl="3"/>
            <a:r>
              <a:rPr lang="fi-FI" noProof="1" smtClean="0"/>
              <a:t>Fourth level</a:t>
            </a:r>
          </a:p>
          <a:p>
            <a:pPr lvl="4"/>
            <a:r>
              <a:rPr lang="fi-FI" noProof="1" smtClean="0"/>
              <a:t>Fifth level</a:t>
            </a:r>
            <a:endParaRPr lang="fi-FI" noProof="1"/>
          </a:p>
        </p:txBody>
      </p:sp>
      <p:sp>
        <p:nvSpPr>
          <p:cNvPr id="5" name="Footer Placeholder 4"/>
          <p:cNvSpPr>
            <a:spLocks noGrp="1"/>
          </p:cNvSpPr>
          <p:nvPr>
            <p:ph type="ftr" sz="quarter" idx="11"/>
          </p:nvPr>
        </p:nvSpPr>
        <p:spPr/>
        <p:txBody>
          <a:bodyPr/>
          <a:lstStyle/>
          <a:p>
            <a:r>
              <a:rPr lang="fi-FI" smtClean="0"/>
              <a:t>Esittäjän nimi alatunnisteeseen</a:t>
            </a:r>
            <a:endParaRPr lang="fi-FI"/>
          </a:p>
        </p:txBody>
      </p:sp>
      <p:sp>
        <p:nvSpPr>
          <p:cNvPr id="6" name="Slide Number Placeholder 5"/>
          <p:cNvSpPr>
            <a:spLocks noGrp="1"/>
          </p:cNvSpPr>
          <p:nvPr>
            <p:ph type="sldNum" sz="quarter" idx="12"/>
          </p:nvPr>
        </p:nvSpPr>
        <p:spPr/>
        <p:txBody>
          <a:bodyPr/>
          <a:lstStyle/>
          <a:p>
            <a:fld id="{B63888E4-B065-43EF-8E16-5918655F770D}" type="slidenum">
              <a:rPr lang="fi-FI" smtClean="0"/>
              <a:pPr/>
              <a:t>‹#›</a:t>
            </a:fld>
            <a:endParaRPr lang="fi-FI"/>
          </a:p>
        </p:txBody>
      </p:sp>
      <p:sp>
        <p:nvSpPr>
          <p:cNvPr id="7" name="Text Placeholder 9"/>
          <p:cNvSpPr>
            <a:spLocks noGrp="1"/>
          </p:cNvSpPr>
          <p:nvPr>
            <p:ph type="body" sz="quarter" idx="14"/>
          </p:nvPr>
        </p:nvSpPr>
        <p:spPr>
          <a:xfrm>
            <a:off x="539553" y="6381328"/>
            <a:ext cx="3024336" cy="180020"/>
          </a:xfrm>
        </p:spPr>
        <p:txBody>
          <a:bodyPr anchor="t" anchorCtr="0"/>
          <a:lstStyle>
            <a:lvl1pPr>
              <a:lnSpc>
                <a:spcPts val="1300"/>
              </a:lnSpc>
              <a:defRPr sz="1200"/>
            </a:lvl1pPr>
          </a:lstStyle>
          <a:p>
            <a:pPr lvl="0"/>
            <a:r>
              <a:rPr lang="fi-FI" noProof="1" smtClean="0"/>
              <a:t>Click to edit Master text styles</a:t>
            </a:r>
          </a:p>
        </p:txBody>
      </p:sp>
    </p:spTree>
    <p:extLst>
      <p:ext uri="{BB962C8B-B14F-4D97-AF65-F5344CB8AC3E}">
        <p14:creationId xmlns:p14="http://schemas.microsoft.com/office/powerpoint/2010/main" val="8321419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eruskalvo - 2 palst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1" smtClean="0"/>
              <a:t>Click to edit Master title style</a:t>
            </a:r>
            <a:endParaRPr lang="fi-FI" noProof="1"/>
          </a:p>
        </p:txBody>
      </p:sp>
      <p:sp>
        <p:nvSpPr>
          <p:cNvPr id="3" name="Content Placeholder 2"/>
          <p:cNvSpPr>
            <a:spLocks noGrp="1"/>
          </p:cNvSpPr>
          <p:nvPr>
            <p:ph idx="1"/>
          </p:nvPr>
        </p:nvSpPr>
        <p:spPr>
          <a:xfrm>
            <a:off x="539552" y="1800000"/>
            <a:ext cx="4777200" cy="4266000"/>
          </a:xfrm>
        </p:spPr>
        <p:txBody>
          <a:bodyPr/>
          <a:lstStyle/>
          <a:p>
            <a:pPr lvl="0"/>
            <a:r>
              <a:rPr lang="fi-FI" noProof="1" smtClean="0"/>
              <a:t>Click to edit Master text styles</a:t>
            </a:r>
          </a:p>
          <a:p>
            <a:pPr lvl="1"/>
            <a:r>
              <a:rPr lang="fi-FI" noProof="1" smtClean="0"/>
              <a:t>Second level</a:t>
            </a:r>
          </a:p>
          <a:p>
            <a:pPr lvl="2"/>
            <a:r>
              <a:rPr lang="fi-FI" noProof="1" smtClean="0"/>
              <a:t>Third level</a:t>
            </a:r>
          </a:p>
          <a:p>
            <a:pPr lvl="3"/>
            <a:r>
              <a:rPr lang="fi-FI" noProof="1" smtClean="0"/>
              <a:t>Fourth level</a:t>
            </a:r>
          </a:p>
          <a:p>
            <a:pPr lvl="4"/>
            <a:r>
              <a:rPr lang="fi-FI" noProof="1" smtClean="0"/>
              <a:t>Fifth level</a:t>
            </a:r>
            <a:endParaRPr lang="fi-FI" noProof="1"/>
          </a:p>
        </p:txBody>
      </p:sp>
      <p:sp>
        <p:nvSpPr>
          <p:cNvPr id="5" name="Footer Placeholder 4"/>
          <p:cNvSpPr>
            <a:spLocks noGrp="1"/>
          </p:cNvSpPr>
          <p:nvPr>
            <p:ph type="ftr" sz="quarter" idx="11"/>
          </p:nvPr>
        </p:nvSpPr>
        <p:spPr/>
        <p:txBody>
          <a:bodyPr/>
          <a:lstStyle/>
          <a:p>
            <a:r>
              <a:rPr lang="fi-FI" smtClean="0"/>
              <a:t>Esittäjän nimi alatunnisteeseen</a:t>
            </a:r>
            <a:endParaRPr lang="fi-FI"/>
          </a:p>
        </p:txBody>
      </p:sp>
      <p:sp>
        <p:nvSpPr>
          <p:cNvPr id="6" name="Slide Number Placeholder 5"/>
          <p:cNvSpPr>
            <a:spLocks noGrp="1"/>
          </p:cNvSpPr>
          <p:nvPr>
            <p:ph type="sldNum" sz="quarter" idx="12"/>
          </p:nvPr>
        </p:nvSpPr>
        <p:spPr/>
        <p:txBody>
          <a:bodyPr/>
          <a:lstStyle/>
          <a:p>
            <a:fld id="{B63888E4-B065-43EF-8E16-5918655F770D}" type="slidenum">
              <a:rPr lang="fi-FI" smtClean="0"/>
              <a:pPr/>
              <a:t>‹#›</a:t>
            </a:fld>
            <a:endParaRPr lang="fi-FI"/>
          </a:p>
        </p:txBody>
      </p:sp>
      <p:sp>
        <p:nvSpPr>
          <p:cNvPr id="7" name="Content Placeholder 2"/>
          <p:cNvSpPr>
            <a:spLocks noGrp="1"/>
          </p:cNvSpPr>
          <p:nvPr>
            <p:ph idx="13"/>
          </p:nvPr>
        </p:nvSpPr>
        <p:spPr>
          <a:xfrm>
            <a:off x="5400092" y="1800000"/>
            <a:ext cx="3384376" cy="4266000"/>
          </a:xfrm>
        </p:spPr>
        <p:txBody>
          <a:bodyPr/>
          <a:lstStyle/>
          <a:p>
            <a:pPr lvl="0"/>
            <a:r>
              <a:rPr lang="fi-FI" noProof="1" smtClean="0"/>
              <a:t>Click to edit Master text styles</a:t>
            </a:r>
          </a:p>
          <a:p>
            <a:pPr lvl="1"/>
            <a:r>
              <a:rPr lang="fi-FI" noProof="1" smtClean="0"/>
              <a:t>Second level</a:t>
            </a:r>
          </a:p>
          <a:p>
            <a:pPr lvl="2"/>
            <a:r>
              <a:rPr lang="fi-FI" noProof="1" smtClean="0"/>
              <a:t>Third level</a:t>
            </a:r>
          </a:p>
          <a:p>
            <a:pPr lvl="3"/>
            <a:r>
              <a:rPr lang="fi-FI" noProof="1" smtClean="0"/>
              <a:t>Fourth level</a:t>
            </a:r>
          </a:p>
          <a:p>
            <a:pPr lvl="4"/>
            <a:r>
              <a:rPr lang="fi-FI" noProof="1" smtClean="0"/>
              <a:t>Fifth level</a:t>
            </a:r>
            <a:endParaRPr lang="fi-FI" noProof="1"/>
          </a:p>
        </p:txBody>
      </p:sp>
      <p:sp>
        <p:nvSpPr>
          <p:cNvPr id="12" name="Text Placeholder 9"/>
          <p:cNvSpPr>
            <a:spLocks noGrp="1"/>
          </p:cNvSpPr>
          <p:nvPr>
            <p:ph type="body" sz="quarter" idx="14"/>
          </p:nvPr>
        </p:nvSpPr>
        <p:spPr>
          <a:xfrm>
            <a:off x="539553" y="6381328"/>
            <a:ext cx="3024336" cy="180020"/>
          </a:xfrm>
        </p:spPr>
        <p:txBody>
          <a:bodyPr anchor="t" anchorCtr="0"/>
          <a:lstStyle>
            <a:lvl1pPr>
              <a:lnSpc>
                <a:spcPts val="1300"/>
              </a:lnSpc>
              <a:defRPr sz="1200"/>
            </a:lvl1pPr>
          </a:lstStyle>
          <a:p>
            <a:pPr lvl="0"/>
            <a:r>
              <a:rPr lang="fi-FI" noProof="1" smtClean="0"/>
              <a:t>Click to edit Master text styles</a:t>
            </a:r>
          </a:p>
        </p:txBody>
      </p:sp>
    </p:spTree>
    <p:extLst>
      <p:ext uri="{BB962C8B-B14F-4D97-AF65-F5344CB8AC3E}">
        <p14:creationId xmlns:p14="http://schemas.microsoft.com/office/powerpoint/2010/main" val="18600716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i ja kuva - vierekkä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1" smtClean="0"/>
              <a:t>Click to edit Master title style</a:t>
            </a:r>
            <a:endParaRPr lang="fi-FI" noProof="1"/>
          </a:p>
        </p:txBody>
      </p:sp>
      <p:sp>
        <p:nvSpPr>
          <p:cNvPr id="3" name="Content Placeholder 2"/>
          <p:cNvSpPr>
            <a:spLocks noGrp="1"/>
          </p:cNvSpPr>
          <p:nvPr>
            <p:ph idx="1"/>
          </p:nvPr>
        </p:nvSpPr>
        <p:spPr>
          <a:xfrm>
            <a:off x="539552" y="1800000"/>
            <a:ext cx="3240000" cy="4194000"/>
          </a:xfrm>
        </p:spPr>
        <p:txBody>
          <a:bodyPr/>
          <a:lstStyle/>
          <a:p>
            <a:pPr lvl="0"/>
            <a:r>
              <a:rPr lang="fi-FI" noProof="1" smtClean="0"/>
              <a:t>Click to edit Master text styles</a:t>
            </a:r>
          </a:p>
          <a:p>
            <a:pPr lvl="1"/>
            <a:r>
              <a:rPr lang="fi-FI" noProof="1" smtClean="0"/>
              <a:t>Second level</a:t>
            </a:r>
          </a:p>
          <a:p>
            <a:pPr lvl="2"/>
            <a:r>
              <a:rPr lang="fi-FI" noProof="1" smtClean="0"/>
              <a:t>Third level</a:t>
            </a:r>
          </a:p>
          <a:p>
            <a:pPr lvl="3"/>
            <a:r>
              <a:rPr lang="fi-FI" noProof="1" smtClean="0"/>
              <a:t>Fourth level</a:t>
            </a:r>
          </a:p>
          <a:p>
            <a:pPr lvl="4"/>
            <a:r>
              <a:rPr lang="fi-FI" noProof="1" smtClean="0"/>
              <a:t>Fifth level</a:t>
            </a:r>
            <a:endParaRPr lang="fi-FI" noProof="1"/>
          </a:p>
        </p:txBody>
      </p:sp>
      <p:sp>
        <p:nvSpPr>
          <p:cNvPr id="5" name="Footer Placeholder 4"/>
          <p:cNvSpPr>
            <a:spLocks noGrp="1"/>
          </p:cNvSpPr>
          <p:nvPr>
            <p:ph type="ftr" sz="quarter" idx="11"/>
          </p:nvPr>
        </p:nvSpPr>
        <p:spPr/>
        <p:txBody>
          <a:bodyPr/>
          <a:lstStyle/>
          <a:p>
            <a:r>
              <a:rPr lang="fi-FI" smtClean="0"/>
              <a:t>Esittäjän nimi alatunnisteeseen</a:t>
            </a:r>
            <a:endParaRPr lang="fi-FI"/>
          </a:p>
        </p:txBody>
      </p:sp>
      <p:sp>
        <p:nvSpPr>
          <p:cNvPr id="6" name="Slide Number Placeholder 5"/>
          <p:cNvSpPr>
            <a:spLocks noGrp="1"/>
          </p:cNvSpPr>
          <p:nvPr>
            <p:ph type="sldNum" sz="quarter" idx="12"/>
          </p:nvPr>
        </p:nvSpPr>
        <p:spPr/>
        <p:txBody>
          <a:bodyPr/>
          <a:lstStyle/>
          <a:p>
            <a:fld id="{B63888E4-B065-43EF-8E16-5918655F770D}" type="slidenum">
              <a:rPr lang="fi-FI" smtClean="0"/>
              <a:pPr/>
              <a:t>‹#›</a:t>
            </a:fld>
            <a:endParaRPr lang="fi-FI"/>
          </a:p>
        </p:txBody>
      </p:sp>
      <p:sp>
        <p:nvSpPr>
          <p:cNvPr id="8" name="Picture Placeholder 7"/>
          <p:cNvSpPr>
            <a:spLocks noGrp="1"/>
          </p:cNvSpPr>
          <p:nvPr>
            <p:ph type="pic" sz="quarter" idx="13"/>
          </p:nvPr>
        </p:nvSpPr>
        <p:spPr>
          <a:xfrm>
            <a:off x="4104000" y="1476000"/>
            <a:ext cx="4680000" cy="4104000"/>
          </a:xfrm>
        </p:spPr>
        <p:txBody>
          <a:bodyPr/>
          <a:lstStyle/>
          <a:p>
            <a:endParaRPr lang="fi-FI"/>
          </a:p>
        </p:txBody>
      </p:sp>
      <p:sp>
        <p:nvSpPr>
          <p:cNvPr id="7" name="Text Placeholder 9"/>
          <p:cNvSpPr>
            <a:spLocks noGrp="1"/>
          </p:cNvSpPr>
          <p:nvPr>
            <p:ph type="body" sz="quarter" idx="14"/>
          </p:nvPr>
        </p:nvSpPr>
        <p:spPr>
          <a:xfrm>
            <a:off x="4103948" y="5661248"/>
            <a:ext cx="3024336" cy="180020"/>
          </a:xfrm>
        </p:spPr>
        <p:txBody>
          <a:bodyPr anchor="t" anchorCtr="0"/>
          <a:lstStyle>
            <a:lvl1pPr>
              <a:lnSpc>
                <a:spcPts val="1300"/>
              </a:lnSpc>
              <a:defRPr sz="1200"/>
            </a:lvl1pPr>
          </a:lstStyle>
          <a:p>
            <a:pPr lvl="0"/>
            <a:r>
              <a:rPr lang="fi-FI" noProof="1" smtClean="0"/>
              <a:t>Click to edit Master text styles</a:t>
            </a:r>
          </a:p>
        </p:txBody>
      </p:sp>
    </p:spTree>
    <p:extLst>
      <p:ext uri="{BB962C8B-B14F-4D97-AF65-F5344CB8AC3E}">
        <p14:creationId xmlns:p14="http://schemas.microsoft.com/office/powerpoint/2010/main" val="32769395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i ja kuva - päällekkä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1" smtClean="0"/>
              <a:t>Click to edit Master title style</a:t>
            </a:r>
            <a:endParaRPr lang="fi-FI" noProof="1"/>
          </a:p>
        </p:txBody>
      </p:sp>
      <p:sp>
        <p:nvSpPr>
          <p:cNvPr id="3" name="Content Placeholder 2"/>
          <p:cNvSpPr>
            <a:spLocks noGrp="1"/>
          </p:cNvSpPr>
          <p:nvPr>
            <p:ph idx="1"/>
          </p:nvPr>
        </p:nvSpPr>
        <p:spPr>
          <a:xfrm>
            <a:off x="539552" y="1800000"/>
            <a:ext cx="8244000" cy="1296000"/>
          </a:xfrm>
        </p:spPr>
        <p:txBody>
          <a:bodyPr/>
          <a:lstStyle/>
          <a:p>
            <a:pPr lvl="0"/>
            <a:r>
              <a:rPr lang="fi-FI" noProof="1" smtClean="0"/>
              <a:t>Click to edit Master text styles</a:t>
            </a:r>
          </a:p>
          <a:p>
            <a:pPr lvl="1"/>
            <a:r>
              <a:rPr lang="fi-FI" noProof="1" smtClean="0"/>
              <a:t>Second level</a:t>
            </a:r>
          </a:p>
          <a:p>
            <a:pPr lvl="2"/>
            <a:r>
              <a:rPr lang="fi-FI" noProof="1" smtClean="0"/>
              <a:t>Third level</a:t>
            </a:r>
          </a:p>
          <a:p>
            <a:pPr lvl="3"/>
            <a:r>
              <a:rPr lang="fi-FI" noProof="1" smtClean="0"/>
              <a:t>Fourth level</a:t>
            </a:r>
          </a:p>
          <a:p>
            <a:pPr lvl="4"/>
            <a:r>
              <a:rPr lang="fi-FI" noProof="1" smtClean="0"/>
              <a:t>Fifth level</a:t>
            </a:r>
            <a:endParaRPr lang="fi-FI" noProof="1"/>
          </a:p>
        </p:txBody>
      </p:sp>
      <p:sp>
        <p:nvSpPr>
          <p:cNvPr id="5" name="Footer Placeholder 4"/>
          <p:cNvSpPr>
            <a:spLocks noGrp="1"/>
          </p:cNvSpPr>
          <p:nvPr>
            <p:ph type="ftr" sz="quarter" idx="11"/>
          </p:nvPr>
        </p:nvSpPr>
        <p:spPr/>
        <p:txBody>
          <a:bodyPr/>
          <a:lstStyle/>
          <a:p>
            <a:r>
              <a:rPr lang="fi-FI" smtClean="0"/>
              <a:t>Esittäjän nimi alatunnisteeseen</a:t>
            </a:r>
            <a:endParaRPr lang="fi-FI"/>
          </a:p>
        </p:txBody>
      </p:sp>
      <p:sp>
        <p:nvSpPr>
          <p:cNvPr id="6" name="Slide Number Placeholder 5"/>
          <p:cNvSpPr>
            <a:spLocks noGrp="1"/>
          </p:cNvSpPr>
          <p:nvPr>
            <p:ph type="sldNum" sz="quarter" idx="12"/>
          </p:nvPr>
        </p:nvSpPr>
        <p:spPr/>
        <p:txBody>
          <a:bodyPr/>
          <a:lstStyle/>
          <a:p>
            <a:fld id="{B63888E4-B065-43EF-8E16-5918655F770D}" type="slidenum">
              <a:rPr lang="fi-FI" smtClean="0"/>
              <a:pPr/>
              <a:t>‹#›</a:t>
            </a:fld>
            <a:endParaRPr lang="fi-FI"/>
          </a:p>
        </p:txBody>
      </p:sp>
      <p:sp>
        <p:nvSpPr>
          <p:cNvPr id="8" name="Picture Placeholder 7"/>
          <p:cNvSpPr>
            <a:spLocks noGrp="1"/>
          </p:cNvSpPr>
          <p:nvPr>
            <p:ph type="pic" sz="quarter" idx="13"/>
          </p:nvPr>
        </p:nvSpPr>
        <p:spPr>
          <a:xfrm>
            <a:off x="539552" y="3150000"/>
            <a:ext cx="8244448" cy="2916000"/>
          </a:xfrm>
        </p:spPr>
        <p:txBody>
          <a:bodyPr/>
          <a:lstStyle/>
          <a:p>
            <a:endParaRPr lang="fi-FI"/>
          </a:p>
        </p:txBody>
      </p:sp>
      <p:sp>
        <p:nvSpPr>
          <p:cNvPr id="9" name="Text Placeholder 9"/>
          <p:cNvSpPr>
            <a:spLocks noGrp="1"/>
          </p:cNvSpPr>
          <p:nvPr>
            <p:ph type="body" sz="quarter" idx="14"/>
          </p:nvPr>
        </p:nvSpPr>
        <p:spPr>
          <a:xfrm>
            <a:off x="539552" y="6129300"/>
            <a:ext cx="6733505" cy="250825"/>
          </a:xfrm>
        </p:spPr>
        <p:txBody>
          <a:bodyPr anchor="t" anchorCtr="0"/>
          <a:lstStyle>
            <a:lvl1pPr>
              <a:lnSpc>
                <a:spcPts val="1600"/>
              </a:lnSpc>
              <a:defRPr sz="1400"/>
            </a:lvl1pPr>
          </a:lstStyle>
          <a:p>
            <a:pPr lvl="0"/>
            <a:r>
              <a:rPr lang="fi-FI" noProof="1" smtClean="0"/>
              <a:t>Click to edit Master text styles</a:t>
            </a:r>
          </a:p>
        </p:txBody>
      </p:sp>
    </p:spTree>
    <p:extLst>
      <p:ext uri="{BB962C8B-B14F-4D97-AF65-F5344CB8AC3E}">
        <p14:creationId xmlns:p14="http://schemas.microsoft.com/office/powerpoint/2010/main" val="25614350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uvakalv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fi-FI"/>
          </a:p>
        </p:txBody>
      </p:sp>
      <p:sp>
        <p:nvSpPr>
          <p:cNvPr id="4" name="Footer Placeholder 3"/>
          <p:cNvSpPr>
            <a:spLocks noGrp="1"/>
          </p:cNvSpPr>
          <p:nvPr>
            <p:ph type="ftr" sz="quarter" idx="11"/>
          </p:nvPr>
        </p:nvSpPr>
        <p:spPr/>
        <p:txBody>
          <a:bodyPr/>
          <a:lstStyle/>
          <a:p>
            <a:r>
              <a:rPr lang="fi-FI" smtClean="0"/>
              <a:t>Esittäjän nimi alatunnisteeseen</a:t>
            </a:r>
            <a:endParaRPr lang="fi-FI"/>
          </a:p>
        </p:txBody>
      </p:sp>
      <p:sp>
        <p:nvSpPr>
          <p:cNvPr id="5" name="Slide Number Placeholder 4"/>
          <p:cNvSpPr>
            <a:spLocks noGrp="1"/>
          </p:cNvSpPr>
          <p:nvPr>
            <p:ph type="sldNum" sz="quarter" idx="12"/>
          </p:nvPr>
        </p:nvSpPr>
        <p:spPr/>
        <p:txBody>
          <a:bodyPr/>
          <a:lstStyle/>
          <a:p>
            <a:fld id="{B63888E4-B065-43EF-8E16-5918655F770D}" type="slidenum">
              <a:rPr lang="fi-FI" smtClean="0"/>
              <a:pPr/>
              <a:t>‹#›</a:t>
            </a:fld>
            <a:endParaRPr lang="fi-FI"/>
          </a:p>
        </p:txBody>
      </p:sp>
      <p:sp>
        <p:nvSpPr>
          <p:cNvPr id="7" name="Picture Placeholder 6"/>
          <p:cNvSpPr>
            <a:spLocks noGrp="1"/>
          </p:cNvSpPr>
          <p:nvPr>
            <p:ph type="pic" sz="quarter" idx="13"/>
          </p:nvPr>
        </p:nvSpPr>
        <p:spPr>
          <a:xfrm>
            <a:off x="360000" y="360000"/>
            <a:ext cx="8424000" cy="5634000"/>
          </a:xfrm>
        </p:spPr>
        <p:txBody>
          <a:bodyPr/>
          <a:lstStyle/>
          <a:p>
            <a:endParaRPr lang="fi-FI"/>
          </a:p>
        </p:txBody>
      </p:sp>
      <p:sp>
        <p:nvSpPr>
          <p:cNvPr id="10" name="Text Placeholder 9"/>
          <p:cNvSpPr>
            <a:spLocks noGrp="1"/>
          </p:cNvSpPr>
          <p:nvPr>
            <p:ph type="body" sz="quarter" idx="14"/>
          </p:nvPr>
        </p:nvSpPr>
        <p:spPr>
          <a:xfrm>
            <a:off x="359532" y="6048000"/>
            <a:ext cx="6733505" cy="250825"/>
          </a:xfrm>
        </p:spPr>
        <p:txBody>
          <a:bodyPr anchor="t" anchorCtr="0"/>
          <a:lstStyle>
            <a:lvl1pPr>
              <a:lnSpc>
                <a:spcPts val="1600"/>
              </a:lnSpc>
              <a:defRPr sz="1400"/>
            </a:lvl1pPr>
          </a:lstStyle>
          <a:p>
            <a:pPr lvl="0"/>
            <a:r>
              <a:rPr lang="fi-FI" noProof="1" smtClean="0"/>
              <a:t>Click to edit Master text styles</a:t>
            </a:r>
          </a:p>
        </p:txBody>
      </p:sp>
    </p:spTree>
    <p:extLst>
      <p:ext uri="{BB962C8B-B14F-4D97-AF65-F5344CB8AC3E}">
        <p14:creationId xmlns:p14="http://schemas.microsoft.com/office/powerpoint/2010/main" val="3876169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6D07A1F5-973E-463C-9BF6-8367772D3489}" type="datetimeFigureOut">
              <a:rPr lang="fi-FI" smtClean="0"/>
              <a:pPr/>
              <a:t>19.3.2015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127F32E5-C959-4B57-834C-CA1376B48C04}" type="slidenum">
              <a:rPr lang="fi-FI" smtClean="0"/>
              <a:pPr/>
              <a:t>‹#›</a:t>
            </a:fld>
            <a:endParaRPr lang="fi-FI"/>
          </a:p>
        </p:txBody>
      </p:sp>
    </p:spTree>
    <p:extLst>
      <p:ext uri="{BB962C8B-B14F-4D97-AF65-F5344CB8AC3E}">
        <p14:creationId xmlns:p14="http://schemas.microsoft.com/office/powerpoint/2010/main" val="1229906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oituskalv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12168" y="2988012"/>
            <a:ext cx="4572000" cy="1305084"/>
          </a:xfrm>
        </p:spPr>
        <p:txBody>
          <a:bodyPr anchor="b" anchorCtr="0"/>
          <a:lstStyle>
            <a:lvl1pPr>
              <a:lnSpc>
                <a:spcPts val="3600"/>
              </a:lnSpc>
              <a:defRPr sz="3600" b="0">
                <a:solidFill>
                  <a:srgbClr val="FFFFFF"/>
                </a:solidFill>
              </a:defRPr>
            </a:lvl1pPr>
          </a:lstStyle>
          <a:p>
            <a:r>
              <a:rPr lang="fi-FI" noProof="1" smtClean="0"/>
              <a:t>Click to edit Master title style</a:t>
            </a:r>
            <a:endParaRPr lang="fi-FI" noProof="1"/>
          </a:p>
        </p:txBody>
      </p:sp>
      <p:sp>
        <p:nvSpPr>
          <p:cNvPr id="3" name="Content Placeholder 2"/>
          <p:cNvSpPr>
            <a:spLocks noGrp="1"/>
          </p:cNvSpPr>
          <p:nvPr>
            <p:ph idx="1"/>
          </p:nvPr>
        </p:nvSpPr>
        <p:spPr>
          <a:xfrm>
            <a:off x="1512000" y="4851248"/>
            <a:ext cx="4626000" cy="810000"/>
          </a:xfrm>
        </p:spPr>
        <p:txBody>
          <a:bodyPr/>
          <a:lstStyle>
            <a:lvl1pPr>
              <a:lnSpc>
                <a:spcPts val="2000"/>
              </a:lnSpc>
              <a:defRPr sz="1800">
                <a:solidFill>
                  <a:srgbClr val="FFFFFF"/>
                </a:solidFill>
              </a:defRPr>
            </a:lvl1pPr>
            <a:lvl2pPr>
              <a:lnSpc>
                <a:spcPts val="2000"/>
              </a:lnSpc>
              <a:defRPr sz="1800">
                <a:solidFill>
                  <a:srgbClr val="FFFFFF"/>
                </a:solidFill>
              </a:defRPr>
            </a:lvl2pPr>
            <a:lvl3pPr>
              <a:lnSpc>
                <a:spcPts val="2000"/>
              </a:lnSpc>
              <a:defRPr sz="1800">
                <a:solidFill>
                  <a:srgbClr val="FFFFFF"/>
                </a:solidFill>
              </a:defRPr>
            </a:lvl3pPr>
            <a:lvl4pPr>
              <a:lnSpc>
                <a:spcPts val="2000"/>
              </a:lnSpc>
              <a:defRPr sz="1800">
                <a:solidFill>
                  <a:srgbClr val="FFFFFF"/>
                </a:solidFill>
              </a:defRPr>
            </a:lvl4pPr>
            <a:lvl5pPr>
              <a:lnSpc>
                <a:spcPts val="2000"/>
              </a:lnSpc>
              <a:defRPr sz="1800">
                <a:solidFill>
                  <a:srgbClr val="FFFFFF"/>
                </a:solidFill>
              </a:defRPr>
            </a:lvl5pPr>
          </a:lstStyle>
          <a:p>
            <a:pPr lvl="0"/>
            <a:r>
              <a:rPr lang="fi-FI" noProof="1" smtClean="0"/>
              <a:t>Click to edit Master text styles</a:t>
            </a:r>
          </a:p>
          <a:p>
            <a:pPr lvl="1"/>
            <a:r>
              <a:rPr lang="fi-FI" noProof="1" smtClean="0"/>
              <a:t>Second level</a:t>
            </a:r>
          </a:p>
          <a:p>
            <a:pPr lvl="2"/>
            <a:r>
              <a:rPr lang="fi-FI" noProof="1" smtClean="0"/>
              <a:t>Third level</a:t>
            </a:r>
          </a:p>
          <a:p>
            <a:pPr lvl="3"/>
            <a:r>
              <a:rPr lang="fi-FI" noProof="1" smtClean="0"/>
              <a:t>Fourth level</a:t>
            </a:r>
          </a:p>
          <a:p>
            <a:pPr lvl="4"/>
            <a:r>
              <a:rPr lang="fi-FI" noProof="1" smtClean="0"/>
              <a:t>Fifth level</a:t>
            </a:r>
            <a:endParaRPr lang="fi-FI" noProof="1"/>
          </a:p>
        </p:txBody>
      </p:sp>
      <p:cxnSp>
        <p:nvCxnSpPr>
          <p:cNvPr id="9" name="Straight Connector 8"/>
          <p:cNvCxnSpPr/>
          <p:nvPr userDrawn="1"/>
        </p:nvCxnSpPr>
        <p:spPr>
          <a:xfrm>
            <a:off x="1512000" y="4546800"/>
            <a:ext cx="4608512" cy="0"/>
          </a:xfrm>
          <a:prstGeom prst="line">
            <a:avLst/>
          </a:prstGeom>
          <a:ln w="12700" cmpd="sng">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539968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petuskalv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12168" y="3320988"/>
            <a:ext cx="4283968" cy="1152128"/>
          </a:xfrm>
        </p:spPr>
        <p:txBody>
          <a:bodyPr anchor="b" anchorCtr="0"/>
          <a:lstStyle>
            <a:lvl1pPr>
              <a:lnSpc>
                <a:spcPts val="3600"/>
              </a:lnSpc>
              <a:defRPr sz="3600" b="0">
                <a:solidFill>
                  <a:srgbClr val="FFFFFF"/>
                </a:solidFill>
              </a:defRPr>
            </a:lvl1pPr>
          </a:lstStyle>
          <a:p>
            <a:r>
              <a:rPr lang="fi-FI" noProof="1" smtClean="0"/>
              <a:t>Click to edit Master title style</a:t>
            </a:r>
            <a:endParaRPr lang="fi-FI" noProof="1"/>
          </a:p>
        </p:txBody>
      </p:sp>
      <p:sp>
        <p:nvSpPr>
          <p:cNvPr id="3" name="Content Placeholder 2"/>
          <p:cNvSpPr>
            <a:spLocks noGrp="1"/>
          </p:cNvSpPr>
          <p:nvPr>
            <p:ph idx="1"/>
          </p:nvPr>
        </p:nvSpPr>
        <p:spPr>
          <a:xfrm>
            <a:off x="1512000" y="4689140"/>
            <a:ext cx="4626000" cy="1692188"/>
          </a:xfrm>
        </p:spPr>
        <p:txBody>
          <a:bodyPr/>
          <a:lstStyle>
            <a:lvl1pPr>
              <a:lnSpc>
                <a:spcPts val="2000"/>
              </a:lnSpc>
              <a:defRPr sz="1800">
                <a:solidFill>
                  <a:srgbClr val="FFFFFF"/>
                </a:solidFill>
              </a:defRPr>
            </a:lvl1pPr>
            <a:lvl2pPr>
              <a:lnSpc>
                <a:spcPts val="2000"/>
              </a:lnSpc>
              <a:defRPr sz="1800">
                <a:solidFill>
                  <a:srgbClr val="FFFFFF"/>
                </a:solidFill>
              </a:defRPr>
            </a:lvl2pPr>
            <a:lvl3pPr>
              <a:lnSpc>
                <a:spcPts val="2000"/>
              </a:lnSpc>
              <a:defRPr sz="1800">
                <a:solidFill>
                  <a:srgbClr val="FFFFFF"/>
                </a:solidFill>
              </a:defRPr>
            </a:lvl3pPr>
            <a:lvl4pPr>
              <a:lnSpc>
                <a:spcPts val="2000"/>
              </a:lnSpc>
              <a:defRPr sz="1800">
                <a:solidFill>
                  <a:srgbClr val="FFFFFF"/>
                </a:solidFill>
              </a:defRPr>
            </a:lvl4pPr>
            <a:lvl5pPr>
              <a:lnSpc>
                <a:spcPts val="2000"/>
              </a:lnSpc>
              <a:defRPr sz="1800">
                <a:solidFill>
                  <a:srgbClr val="FFFFFF"/>
                </a:solidFill>
              </a:defRPr>
            </a:lvl5pPr>
          </a:lstStyle>
          <a:p>
            <a:pPr lvl="0"/>
            <a:r>
              <a:rPr lang="fi-FI" noProof="1" smtClean="0"/>
              <a:t>Click to edit Master text styles</a:t>
            </a:r>
          </a:p>
          <a:p>
            <a:pPr lvl="1"/>
            <a:r>
              <a:rPr lang="fi-FI" noProof="1" smtClean="0"/>
              <a:t>Second level</a:t>
            </a:r>
          </a:p>
          <a:p>
            <a:pPr lvl="2"/>
            <a:r>
              <a:rPr lang="fi-FI" noProof="1" smtClean="0"/>
              <a:t>Third level</a:t>
            </a:r>
          </a:p>
          <a:p>
            <a:pPr lvl="3"/>
            <a:r>
              <a:rPr lang="fi-FI" noProof="1" smtClean="0"/>
              <a:t>Fourth level</a:t>
            </a:r>
          </a:p>
          <a:p>
            <a:pPr lvl="4"/>
            <a:r>
              <a:rPr lang="fi-FI" noProof="1" smtClean="0"/>
              <a:t>Fifth level</a:t>
            </a:r>
            <a:endParaRPr lang="fi-FI" noProof="1"/>
          </a:p>
        </p:txBody>
      </p:sp>
      <p:cxnSp>
        <p:nvCxnSpPr>
          <p:cNvPr id="5" name="Straight Connector 4"/>
          <p:cNvCxnSpPr/>
          <p:nvPr userDrawn="1"/>
        </p:nvCxnSpPr>
        <p:spPr>
          <a:xfrm>
            <a:off x="1512000" y="4546800"/>
            <a:ext cx="4608512" cy="0"/>
          </a:xfrm>
          <a:prstGeom prst="line">
            <a:avLst/>
          </a:prstGeom>
          <a:ln w="12700" cmpd="sng">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6870452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7" y="6051600"/>
            <a:ext cx="9143245" cy="810701"/>
          </a:xfrm>
          <a:prstGeom prst="rect">
            <a:avLst/>
          </a:prstGeom>
        </p:spPr>
      </p:pic>
      <p:sp>
        <p:nvSpPr>
          <p:cNvPr id="2" name="Title Placeholder 1"/>
          <p:cNvSpPr>
            <a:spLocks noGrp="1"/>
          </p:cNvSpPr>
          <p:nvPr>
            <p:ph type="title"/>
          </p:nvPr>
        </p:nvSpPr>
        <p:spPr>
          <a:xfrm>
            <a:off x="539999" y="540000"/>
            <a:ext cx="8245225" cy="900000"/>
          </a:xfrm>
          <a:prstGeom prst="rect">
            <a:avLst/>
          </a:prstGeom>
        </p:spPr>
        <p:txBody>
          <a:bodyPr vert="horz" lIns="0" tIns="0" rIns="0" bIns="0" rtlCol="0" anchor="t" anchorCtr="0">
            <a:noAutofit/>
          </a:bodyPr>
          <a:lstStyle/>
          <a:p>
            <a:r>
              <a:rPr lang="fi-FI" noProof="1" smtClean="0"/>
              <a:t>Click to edit Master title style</a:t>
            </a:r>
            <a:endParaRPr lang="fi-FI" noProof="1"/>
          </a:p>
        </p:txBody>
      </p:sp>
      <p:sp>
        <p:nvSpPr>
          <p:cNvPr id="3" name="Text Placeholder 2"/>
          <p:cNvSpPr>
            <a:spLocks noGrp="1"/>
          </p:cNvSpPr>
          <p:nvPr>
            <p:ph type="body" idx="1"/>
          </p:nvPr>
        </p:nvSpPr>
        <p:spPr>
          <a:xfrm>
            <a:off x="539552" y="1800000"/>
            <a:ext cx="8244000" cy="4266000"/>
          </a:xfrm>
          <a:prstGeom prst="rect">
            <a:avLst/>
          </a:prstGeom>
        </p:spPr>
        <p:txBody>
          <a:bodyPr vert="horz" lIns="0" tIns="0" rIns="0" bIns="0" rtlCol="0">
            <a:noAutofit/>
          </a:bodyPr>
          <a:lstStyle/>
          <a:p>
            <a:pPr lvl="0"/>
            <a:r>
              <a:rPr lang="fi-FI" noProof="1" smtClean="0"/>
              <a:t>Click to edit Master text styles</a:t>
            </a:r>
          </a:p>
          <a:p>
            <a:pPr lvl="1"/>
            <a:r>
              <a:rPr lang="fi-FI" noProof="1" smtClean="0"/>
              <a:t>Second level</a:t>
            </a:r>
          </a:p>
          <a:p>
            <a:pPr lvl="2"/>
            <a:r>
              <a:rPr lang="fi-FI" noProof="1" smtClean="0"/>
              <a:t>Third level</a:t>
            </a:r>
          </a:p>
          <a:p>
            <a:pPr lvl="3"/>
            <a:r>
              <a:rPr lang="fi-FI" noProof="1" smtClean="0"/>
              <a:t>Fourth level</a:t>
            </a:r>
          </a:p>
          <a:p>
            <a:pPr lvl="4"/>
            <a:r>
              <a:rPr lang="fi-FI" noProof="1" smtClean="0"/>
              <a:t>Fifth level</a:t>
            </a:r>
            <a:endParaRPr lang="fi-FI" noProof="1"/>
          </a:p>
        </p:txBody>
      </p:sp>
      <p:sp>
        <p:nvSpPr>
          <p:cNvPr id="4" name="Date Placeholder 3"/>
          <p:cNvSpPr>
            <a:spLocks noGrp="1"/>
          </p:cNvSpPr>
          <p:nvPr>
            <p:ph type="dt" sz="half" idx="2"/>
          </p:nvPr>
        </p:nvSpPr>
        <p:spPr>
          <a:xfrm>
            <a:off x="540000" y="6616800"/>
            <a:ext cx="2555836" cy="180000"/>
          </a:xfrm>
          <a:prstGeom prst="rect">
            <a:avLst/>
          </a:prstGeom>
        </p:spPr>
        <p:txBody>
          <a:bodyPr vert="horz" lIns="0" tIns="0" rIns="0" bIns="0" rtlCol="0" anchor="ctr"/>
          <a:lstStyle>
            <a:lvl1pPr algn="r">
              <a:lnSpc>
                <a:spcPts val="1400"/>
              </a:lnSpc>
              <a:defRPr sz="800">
                <a:solidFill>
                  <a:schemeClr val="bg1"/>
                </a:solidFill>
              </a:defRPr>
            </a:lvl1pPr>
          </a:lstStyle>
          <a:p>
            <a:endParaRPr lang="fi-FI" noProof="1"/>
          </a:p>
        </p:txBody>
      </p:sp>
      <p:sp>
        <p:nvSpPr>
          <p:cNvPr id="5" name="Footer Placeholder 4"/>
          <p:cNvSpPr>
            <a:spLocks noGrp="1"/>
          </p:cNvSpPr>
          <p:nvPr>
            <p:ph type="ftr" sz="quarter" idx="3"/>
          </p:nvPr>
        </p:nvSpPr>
        <p:spPr>
          <a:xfrm>
            <a:off x="3348000" y="6616800"/>
            <a:ext cx="2304120" cy="180000"/>
          </a:xfrm>
          <a:prstGeom prst="rect">
            <a:avLst/>
          </a:prstGeom>
        </p:spPr>
        <p:txBody>
          <a:bodyPr vert="horz" lIns="0" tIns="0" rIns="0" bIns="0" rtlCol="0" anchor="ctr"/>
          <a:lstStyle>
            <a:lvl1pPr algn="l">
              <a:lnSpc>
                <a:spcPts val="1400"/>
              </a:lnSpc>
              <a:defRPr sz="800">
                <a:solidFill>
                  <a:schemeClr val="bg1"/>
                </a:solidFill>
              </a:defRPr>
            </a:lvl1pPr>
          </a:lstStyle>
          <a:p>
            <a:r>
              <a:rPr lang="fi-FI" noProof="1" smtClean="0"/>
              <a:t>Esittäjän nimi alatunnisteeseen</a:t>
            </a:r>
            <a:endParaRPr lang="fi-FI" noProof="1"/>
          </a:p>
        </p:txBody>
      </p:sp>
      <p:sp>
        <p:nvSpPr>
          <p:cNvPr id="6" name="Slide Number Placeholder 5"/>
          <p:cNvSpPr>
            <a:spLocks noGrp="1"/>
          </p:cNvSpPr>
          <p:nvPr>
            <p:ph type="sldNum" sz="quarter" idx="4"/>
          </p:nvPr>
        </p:nvSpPr>
        <p:spPr>
          <a:xfrm>
            <a:off x="6553200" y="6616800"/>
            <a:ext cx="2232025" cy="180000"/>
          </a:xfrm>
          <a:prstGeom prst="rect">
            <a:avLst/>
          </a:prstGeom>
        </p:spPr>
        <p:txBody>
          <a:bodyPr vert="horz" lIns="0" tIns="0" rIns="0" bIns="0" rtlCol="0" anchor="ctr"/>
          <a:lstStyle>
            <a:lvl1pPr algn="r">
              <a:lnSpc>
                <a:spcPts val="1400"/>
              </a:lnSpc>
              <a:defRPr sz="1000" b="1">
                <a:solidFill>
                  <a:schemeClr val="bg1"/>
                </a:solidFill>
              </a:defRPr>
            </a:lvl1pPr>
          </a:lstStyle>
          <a:p>
            <a:fld id="{B63888E4-B065-43EF-8E16-5918655F770D}" type="slidenum">
              <a:rPr lang="fi-FI" noProof="1" dirty="0" smtClean="0"/>
              <a:pPr/>
              <a:t>‹#›</a:t>
            </a:fld>
            <a:endParaRPr lang="fi-FI" noProof="1"/>
          </a:p>
        </p:txBody>
      </p:sp>
    </p:spTree>
    <p:extLst>
      <p:ext uri="{BB962C8B-B14F-4D97-AF65-F5344CB8AC3E}">
        <p14:creationId xmlns:p14="http://schemas.microsoft.com/office/powerpoint/2010/main" val="3171067809"/>
      </p:ext>
    </p:extLst>
  </p:cSld>
  <p:clrMap bg1="lt1" tx1="dk1" bg2="lt2" tx2="dk2" accent1="accent1" accent2="accent2" accent3="accent3" accent4="accent4" accent5="accent5" accent6="accent6" hlink="hlink" folHlink="folHlink"/>
  <p:sldLayoutIdLst>
    <p:sldLayoutId id="2147483668" r:id="rId1"/>
    <p:sldLayoutId id="2147483672" r:id="rId2"/>
    <p:sldLayoutId id="2147483670" r:id="rId3"/>
    <p:sldLayoutId id="2147483671" r:id="rId4"/>
    <p:sldLayoutId id="2147483669" r:id="rId5"/>
    <p:sldLayoutId id="2147483676" r:id="rId6"/>
  </p:sldLayoutIdLst>
  <p:timing>
    <p:tnLst>
      <p:par>
        <p:cTn id="1" dur="indefinite" restart="never" nodeType="tmRoot"/>
      </p:par>
    </p:tnLst>
  </p:timing>
  <p:hf hdr="0" dt="0"/>
  <p:txStyles>
    <p:titleStyle>
      <a:lvl1pPr algn="l" defTabSz="914400" rtl="0" eaLnBrk="1" latinLnBrk="0" hangingPunct="1">
        <a:lnSpc>
          <a:spcPts val="3200"/>
        </a:lnSpc>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lnSpc>
          <a:spcPts val="2600"/>
        </a:lnSpc>
        <a:spcBef>
          <a:spcPts val="0"/>
        </a:spcBef>
        <a:buFont typeface="Arial" pitchFamily="34" charset="0"/>
        <a:buNone/>
        <a:defRPr sz="2400" kern="1200">
          <a:solidFill>
            <a:schemeClr val="tx1"/>
          </a:solidFill>
          <a:latin typeface="+mn-lt"/>
          <a:ea typeface="+mn-ea"/>
          <a:cs typeface="+mn-cs"/>
        </a:defRPr>
      </a:lvl1pPr>
      <a:lvl2pPr marL="252000" indent="-252000" algn="l" defTabSz="914400" rtl="0" eaLnBrk="1" latinLnBrk="0" hangingPunct="1">
        <a:lnSpc>
          <a:spcPts val="2600"/>
        </a:lnSpc>
        <a:spcBef>
          <a:spcPts val="0"/>
        </a:spcBef>
        <a:buClr>
          <a:schemeClr val="tx2"/>
        </a:buClr>
        <a:buSzPct val="115000"/>
        <a:buFont typeface="Calibri" pitchFamily="34" charset="0"/>
        <a:buChar char="•"/>
        <a:defRPr sz="2400" kern="1200">
          <a:solidFill>
            <a:schemeClr val="tx1"/>
          </a:solidFill>
          <a:latin typeface="+mn-lt"/>
          <a:ea typeface="+mn-ea"/>
          <a:cs typeface="+mn-cs"/>
        </a:defRPr>
      </a:lvl2pPr>
      <a:lvl3pPr marL="504000" indent="-252000" algn="l" defTabSz="914400" rtl="0" eaLnBrk="1" latinLnBrk="0" hangingPunct="1">
        <a:lnSpc>
          <a:spcPts val="2200"/>
        </a:lnSpc>
        <a:spcBef>
          <a:spcPts val="0"/>
        </a:spcBef>
        <a:buClr>
          <a:schemeClr val="tx2"/>
        </a:buClr>
        <a:buSzPct val="115000"/>
        <a:buFont typeface="Calibri" pitchFamily="34" charset="0"/>
        <a:buChar char="•"/>
        <a:defRPr sz="2000" kern="1200">
          <a:solidFill>
            <a:schemeClr val="tx1"/>
          </a:solidFill>
          <a:latin typeface="+mn-lt"/>
          <a:ea typeface="+mn-ea"/>
          <a:cs typeface="+mn-cs"/>
        </a:defRPr>
      </a:lvl3pPr>
      <a:lvl4pPr marL="756000" indent="-252000" algn="l" defTabSz="914400" rtl="0" eaLnBrk="1" latinLnBrk="0" hangingPunct="1">
        <a:lnSpc>
          <a:spcPts val="2200"/>
        </a:lnSpc>
        <a:spcBef>
          <a:spcPts val="0"/>
        </a:spcBef>
        <a:buClr>
          <a:schemeClr val="tx2"/>
        </a:buClr>
        <a:buSzPct val="115000"/>
        <a:buFont typeface="Calibri" pitchFamily="34" charset="0"/>
        <a:buChar char="•"/>
        <a:defRPr sz="2000" kern="1200">
          <a:solidFill>
            <a:schemeClr val="tx1"/>
          </a:solidFill>
          <a:latin typeface="+mn-lt"/>
          <a:ea typeface="+mn-ea"/>
          <a:cs typeface="+mn-cs"/>
        </a:defRPr>
      </a:lvl4pPr>
      <a:lvl5pPr marL="1008000" indent="-252000" algn="l" defTabSz="914400" rtl="0" eaLnBrk="1" latinLnBrk="0" hangingPunct="1">
        <a:lnSpc>
          <a:spcPts val="2200"/>
        </a:lnSpc>
        <a:spcBef>
          <a:spcPts val="0"/>
        </a:spcBef>
        <a:buClr>
          <a:schemeClr val="tx2"/>
        </a:buClr>
        <a:buSzPct val="115000"/>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9532" y="2888940"/>
            <a:ext cx="8245225" cy="900000"/>
          </a:xfrm>
          <a:prstGeom prst="rect">
            <a:avLst/>
          </a:prstGeom>
        </p:spPr>
        <p:txBody>
          <a:bodyPr vert="horz" lIns="0" tIns="0" rIns="0" bIns="0" rtlCol="0" anchor="t" anchorCtr="0">
            <a:noAutofit/>
          </a:bodyPr>
          <a:lstStyle/>
          <a:p>
            <a:r>
              <a:rPr lang="fi-FI" noProof="1" smtClean="0"/>
              <a:t>Click to edit Master title style</a:t>
            </a:r>
            <a:endParaRPr lang="fi-FI" noProof="1"/>
          </a:p>
        </p:txBody>
      </p:sp>
      <p:sp>
        <p:nvSpPr>
          <p:cNvPr id="3" name="Text Placeholder 2"/>
          <p:cNvSpPr>
            <a:spLocks noGrp="1"/>
          </p:cNvSpPr>
          <p:nvPr>
            <p:ph type="body" idx="1"/>
          </p:nvPr>
        </p:nvSpPr>
        <p:spPr>
          <a:xfrm>
            <a:off x="539552" y="4149080"/>
            <a:ext cx="8244000" cy="1916920"/>
          </a:xfrm>
          <a:prstGeom prst="rect">
            <a:avLst/>
          </a:prstGeom>
        </p:spPr>
        <p:txBody>
          <a:bodyPr vert="horz" lIns="0" tIns="0" rIns="0" bIns="0" rtlCol="0">
            <a:noAutofit/>
          </a:bodyPr>
          <a:lstStyle/>
          <a:p>
            <a:pPr lvl="0"/>
            <a:r>
              <a:rPr lang="fi-FI" noProof="1" smtClean="0"/>
              <a:t>Click to edit Master text styles</a:t>
            </a:r>
          </a:p>
          <a:p>
            <a:pPr lvl="1"/>
            <a:r>
              <a:rPr lang="fi-FI" noProof="1" smtClean="0"/>
              <a:t>Second level</a:t>
            </a:r>
          </a:p>
          <a:p>
            <a:pPr lvl="2"/>
            <a:r>
              <a:rPr lang="fi-FI" noProof="1" smtClean="0"/>
              <a:t>Third level</a:t>
            </a:r>
          </a:p>
          <a:p>
            <a:pPr lvl="3"/>
            <a:r>
              <a:rPr lang="fi-FI" noProof="1" smtClean="0"/>
              <a:t>Fourth level</a:t>
            </a:r>
          </a:p>
          <a:p>
            <a:pPr lvl="4"/>
            <a:r>
              <a:rPr lang="fi-FI" noProof="1" smtClean="0"/>
              <a:t>Fifth level</a:t>
            </a:r>
            <a:endParaRPr lang="fi-FI" noProof="1"/>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457200"/>
            <a:ext cx="3371095" cy="862586"/>
          </a:xfrm>
          <a:prstGeom prst="rect">
            <a:avLst/>
          </a:prstGeom>
        </p:spPr>
      </p:pic>
    </p:spTree>
    <p:extLst>
      <p:ext uri="{BB962C8B-B14F-4D97-AF65-F5344CB8AC3E}">
        <p14:creationId xmlns:p14="http://schemas.microsoft.com/office/powerpoint/2010/main" val="3336674108"/>
      </p:ext>
    </p:extLst>
  </p:cSld>
  <p:clrMap bg1="lt1" tx1="dk1" bg2="lt2" tx2="dk2" accent1="accent1" accent2="accent2" accent3="accent3" accent4="accent4" accent5="accent5" accent6="accent6" hlink="hlink" folHlink="folHlink"/>
  <p:sldLayoutIdLst>
    <p:sldLayoutId id="2147483674" r:id="rId1"/>
    <p:sldLayoutId id="2147483675" r:id="rId2"/>
  </p:sldLayoutIdLst>
  <p:timing>
    <p:tnLst>
      <p:par>
        <p:cTn id="1" dur="indefinite" restart="never" nodeType="tmRoot"/>
      </p:par>
    </p:tnLst>
  </p:timing>
  <p:hf sldNum="0" hdr="0" ftr="0" dt="0"/>
  <p:txStyles>
    <p:titleStyle>
      <a:lvl1pPr algn="l" defTabSz="914400" rtl="0" eaLnBrk="1" latinLnBrk="0" hangingPunct="1">
        <a:lnSpc>
          <a:spcPts val="3200"/>
        </a:lnSpc>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lnSpc>
          <a:spcPts val="2600"/>
        </a:lnSpc>
        <a:spcBef>
          <a:spcPts val="0"/>
        </a:spcBef>
        <a:buFont typeface="Arial" pitchFamily="34" charset="0"/>
        <a:buNone/>
        <a:defRPr sz="2400" kern="1200">
          <a:solidFill>
            <a:schemeClr val="tx1"/>
          </a:solidFill>
          <a:latin typeface="+mn-lt"/>
          <a:ea typeface="+mn-ea"/>
          <a:cs typeface="+mn-cs"/>
        </a:defRPr>
      </a:lvl1pPr>
      <a:lvl2pPr marL="252000" indent="-252000" algn="l" defTabSz="914400" rtl="0" eaLnBrk="1" latinLnBrk="0" hangingPunct="1">
        <a:lnSpc>
          <a:spcPts val="2600"/>
        </a:lnSpc>
        <a:spcBef>
          <a:spcPts val="0"/>
        </a:spcBef>
        <a:buClr>
          <a:schemeClr val="tx2"/>
        </a:buClr>
        <a:buSzPct val="115000"/>
        <a:buFont typeface="Calibri" pitchFamily="34" charset="0"/>
        <a:buChar char="•"/>
        <a:defRPr sz="2400" kern="1200">
          <a:solidFill>
            <a:schemeClr val="tx1"/>
          </a:solidFill>
          <a:latin typeface="+mn-lt"/>
          <a:ea typeface="+mn-ea"/>
          <a:cs typeface="+mn-cs"/>
        </a:defRPr>
      </a:lvl2pPr>
      <a:lvl3pPr marL="504000" indent="-252000" algn="l" defTabSz="914400" rtl="0" eaLnBrk="1" latinLnBrk="0" hangingPunct="1">
        <a:lnSpc>
          <a:spcPts val="2200"/>
        </a:lnSpc>
        <a:spcBef>
          <a:spcPts val="0"/>
        </a:spcBef>
        <a:buClr>
          <a:schemeClr val="tx2"/>
        </a:buClr>
        <a:buSzPct val="115000"/>
        <a:buFont typeface="Calibri" pitchFamily="34" charset="0"/>
        <a:buChar char="•"/>
        <a:defRPr sz="2000" kern="1200">
          <a:solidFill>
            <a:schemeClr val="tx1"/>
          </a:solidFill>
          <a:latin typeface="+mn-lt"/>
          <a:ea typeface="+mn-ea"/>
          <a:cs typeface="+mn-cs"/>
        </a:defRPr>
      </a:lvl3pPr>
      <a:lvl4pPr marL="756000" indent="-252000" algn="l" defTabSz="914400" rtl="0" eaLnBrk="1" latinLnBrk="0" hangingPunct="1">
        <a:lnSpc>
          <a:spcPts val="2200"/>
        </a:lnSpc>
        <a:spcBef>
          <a:spcPts val="0"/>
        </a:spcBef>
        <a:buClr>
          <a:schemeClr val="tx2"/>
        </a:buClr>
        <a:buSzPct val="115000"/>
        <a:buFont typeface="Calibri" pitchFamily="34" charset="0"/>
        <a:buChar char="•"/>
        <a:defRPr sz="2000" kern="1200">
          <a:solidFill>
            <a:schemeClr val="tx1"/>
          </a:solidFill>
          <a:latin typeface="+mn-lt"/>
          <a:ea typeface="+mn-ea"/>
          <a:cs typeface="+mn-cs"/>
        </a:defRPr>
      </a:lvl4pPr>
      <a:lvl5pPr marL="1008000" indent="-252000" algn="l" defTabSz="914400" rtl="0" eaLnBrk="1" latinLnBrk="0" hangingPunct="1">
        <a:lnSpc>
          <a:spcPts val="2200"/>
        </a:lnSpc>
        <a:spcBef>
          <a:spcPts val="0"/>
        </a:spcBef>
        <a:buClr>
          <a:schemeClr val="tx2"/>
        </a:buClr>
        <a:buSzPct val="115000"/>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www.bipindicators.net/foodandmedicine" TargetMode="External"/><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gif"/><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biodiversity.fi/"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environment.f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b="1" i="1" dirty="0" smtClean="0"/>
              <a:t>Implementing International </a:t>
            </a:r>
            <a:r>
              <a:rPr lang="en-US" sz="2800" b="1" i="1" dirty="0"/>
              <a:t>Agreements on Biodiversity Protection: </a:t>
            </a:r>
            <a:r>
              <a:rPr lang="en-US" sz="2800" b="1" i="1" dirty="0" smtClean="0"/>
              <a:t>Challenges </a:t>
            </a:r>
            <a:r>
              <a:rPr lang="en-US" sz="2800" b="1" i="1" dirty="0"/>
              <a:t>and Opportunities</a:t>
            </a:r>
            <a:r>
              <a:rPr lang="en-US" sz="2800" b="1" dirty="0"/>
              <a:t> </a:t>
            </a:r>
            <a:endParaRPr lang="fi-FI" sz="2800" b="1" dirty="0"/>
          </a:p>
        </p:txBody>
      </p:sp>
      <p:sp>
        <p:nvSpPr>
          <p:cNvPr id="8" name="Content Placeholder 7"/>
          <p:cNvSpPr>
            <a:spLocks noGrp="1"/>
          </p:cNvSpPr>
          <p:nvPr>
            <p:ph idx="1"/>
          </p:nvPr>
        </p:nvSpPr>
        <p:spPr/>
        <p:txBody>
          <a:bodyPr/>
          <a:lstStyle/>
          <a:p>
            <a:r>
              <a:rPr lang="fi-FI" b="1" dirty="0" smtClean="0"/>
              <a:t>Marina von Weissenberg, </a:t>
            </a:r>
            <a:r>
              <a:rPr lang="fi-FI" b="1" dirty="0" err="1" smtClean="0"/>
              <a:t>Ministerial</a:t>
            </a:r>
            <a:r>
              <a:rPr lang="fi-FI" b="1" dirty="0" smtClean="0"/>
              <a:t> </a:t>
            </a:r>
            <a:r>
              <a:rPr lang="fi-FI" b="1" dirty="0" err="1" smtClean="0"/>
              <a:t>Adviser</a:t>
            </a:r>
            <a:r>
              <a:rPr lang="fi-FI" b="1" dirty="0" smtClean="0"/>
              <a:t>, Finland – IUCN </a:t>
            </a:r>
            <a:r>
              <a:rPr lang="fi-FI" b="1" dirty="0" err="1" smtClean="0"/>
              <a:t>Councillor</a:t>
            </a:r>
            <a:r>
              <a:rPr lang="fi-FI" b="1" dirty="0" smtClean="0"/>
              <a:t>, </a:t>
            </a:r>
            <a:r>
              <a:rPr lang="fi-FI" b="1" dirty="0" err="1" smtClean="0"/>
              <a:t>Vice</a:t>
            </a:r>
            <a:r>
              <a:rPr lang="fi-FI" b="1" dirty="0" smtClean="0"/>
              <a:t> President</a:t>
            </a:r>
          </a:p>
          <a:p>
            <a:r>
              <a:rPr lang="fi-FI" b="1" dirty="0" smtClean="0"/>
              <a:t>19 </a:t>
            </a:r>
            <a:r>
              <a:rPr lang="fi-FI" b="1" dirty="0" err="1" smtClean="0"/>
              <a:t>March</a:t>
            </a:r>
            <a:r>
              <a:rPr lang="fi-FI" b="1" dirty="0" smtClean="0"/>
              <a:t> 2015, Brasilia</a:t>
            </a:r>
          </a:p>
        </p:txBody>
      </p:sp>
    </p:spTree>
    <p:extLst>
      <p:ext uri="{BB962C8B-B14F-4D97-AF65-F5344CB8AC3E}">
        <p14:creationId xmlns:p14="http://schemas.microsoft.com/office/powerpoint/2010/main" val="2097503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IPBES </a:t>
            </a:r>
            <a:r>
              <a:rPr lang="fi-FI" dirty="0" err="1" smtClean="0"/>
              <a:t>Assessments</a:t>
            </a:r>
            <a:r>
              <a:rPr lang="fi-FI" dirty="0" smtClean="0"/>
              <a:t>: 2014-2017</a:t>
            </a:r>
            <a:endParaRPr lang="fi-FI" dirty="0"/>
          </a:p>
        </p:txBody>
      </p:sp>
      <p:sp>
        <p:nvSpPr>
          <p:cNvPr id="3" name="Sisällön paikkamerkki 2"/>
          <p:cNvSpPr>
            <a:spLocks noGrp="1"/>
          </p:cNvSpPr>
          <p:nvPr>
            <p:ph idx="1"/>
          </p:nvPr>
        </p:nvSpPr>
        <p:spPr>
          <a:xfrm>
            <a:off x="539552" y="1304764"/>
            <a:ext cx="4777200" cy="4761236"/>
          </a:xfrm>
        </p:spPr>
        <p:txBody>
          <a:bodyPr/>
          <a:lstStyle/>
          <a:p>
            <a:pPr marL="342900" indent="-342900">
              <a:buFont typeface="Arial" panose="020B0604020202020204" pitchFamily="34" charset="0"/>
              <a:buChar char="•"/>
            </a:pPr>
            <a:r>
              <a:rPr lang="fi-FI" dirty="0" err="1" smtClean="0"/>
              <a:t>Pollination</a:t>
            </a:r>
            <a:r>
              <a:rPr lang="fi-FI" dirty="0" smtClean="0"/>
              <a:t> and </a:t>
            </a:r>
            <a:r>
              <a:rPr lang="fi-FI" dirty="0" err="1" smtClean="0"/>
              <a:t>pollinators</a:t>
            </a:r>
            <a:r>
              <a:rPr lang="fi-FI" dirty="0" smtClean="0"/>
              <a:t> </a:t>
            </a:r>
            <a:r>
              <a:rPr lang="fi-FI" dirty="0" err="1" smtClean="0"/>
              <a:t>associated</a:t>
            </a:r>
            <a:r>
              <a:rPr lang="fi-FI" dirty="0" smtClean="0"/>
              <a:t> with food </a:t>
            </a:r>
            <a:r>
              <a:rPr lang="fi-FI" dirty="0" err="1" smtClean="0"/>
              <a:t>production</a:t>
            </a:r>
            <a:r>
              <a:rPr lang="fi-FI" dirty="0" smtClean="0"/>
              <a:t> (2014-2015)</a:t>
            </a:r>
          </a:p>
          <a:p>
            <a:pPr marL="342900" indent="-342900">
              <a:buFont typeface="Arial" panose="020B0604020202020204" pitchFamily="34" charset="0"/>
              <a:buChar char="•"/>
            </a:pPr>
            <a:r>
              <a:rPr lang="fi-FI" dirty="0" err="1" smtClean="0"/>
              <a:t>Scenario</a:t>
            </a:r>
            <a:r>
              <a:rPr lang="fi-FI" dirty="0" smtClean="0"/>
              <a:t> </a:t>
            </a:r>
            <a:r>
              <a:rPr lang="fi-FI" dirty="0" err="1" smtClean="0"/>
              <a:t>analysis</a:t>
            </a:r>
            <a:r>
              <a:rPr lang="fi-FI" dirty="0" smtClean="0"/>
              <a:t> and </a:t>
            </a:r>
            <a:r>
              <a:rPr lang="fi-FI" dirty="0" err="1" smtClean="0"/>
              <a:t>modelling</a:t>
            </a:r>
            <a:r>
              <a:rPr lang="fi-FI" dirty="0" smtClean="0"/>
              <a:t> of </a:t>
            </a:r>
            <a:r>
              <a:rPr lang="fi-FI" dirty="0" err="1" smtClean="0"/>
              <a:t>biodiversity</a:t>
            </a:r>
            <a:r>
              <a:rPr lang="fi-FI" dirty="0" smtClean="0"/>
              <a:t> and </a:t>
            </a:r>
            <a:r>
              <a:rPr lang="fi-FI" dirty="0" err="1" smtClean="0"/>
              <a:t>ecosystem</a:t>
            </a:r>
            <a:r>
              <a:rPr lang="fi-FI" dirty="0" smtClean="0"/>
              <a:t> </a:t>
            </a:r>
            <a:r>
              <a:rPr lang="fi-FI" dirty="0" err="1" smtClean="0"/>
              <a:t>services</a:t>
            </a:r>
            <a:r>
              <a:rPr lang="fi-FI" dirty="0" smtClean="0"/>
              <a:t> (2014-2015)</a:t>
            </a:r>
          </a:p>
          <a:p>
            <a:pPr marL="342900" indent="-342900">
              <a:buFont typeface="Arial" panose="020B0604020202020204" pitchFamily="34" charset="0"/>
              <a:buChar char="•"/>
            </a:pPr>
            <a:r>
              <a:rPr lang="fi-FI" dirty="0" err="1" smtClean="0"/>
              <a:t>Conceptualisation</a:t>
            </a:r>
            <a:r>
              <a:rPr lang="fi-FI" dirty="0" smtClean="0"/>
              <a:t> of </a:t>
            </a:r>
            <a:r>
              <a:rPr lang="fi-FI" dirty="0" err="1" smtClean="0"/>
              <a:t>values</a:t>
            </a:r>
            <a:r>
              <a:rPr lang="fi-FI" dirty="0" smtClean="0"/>
              <a:t> of </a:t>
            </a:r>
            <a:r>
              <a:rPr lang="fi-FI" dirty="0" err="1" smtClean="0"/>
              <a:t>biodiversity</a:t>
            </a:r>
            <a:r>
              <a:rPr lang="fi-FI" dirty="0" smtClean="0"/>
              <a:t> and </a:t>
            </a:r>
            <a:r>
              <a:rPr lang="fi-FI" dirty="0" err="1" smtClean="0"/>
              <a:t>nature’s</a:t>
            </a:r>
            <a:r>
              <a:rPr lang="fi-FI" dirty="0" smtClean="0"/>
              <a:t> </a:t>
            </a:r>
            <a:r>
              <a:rPr lang="fi-FI" dirty="0" err="1" smtClean="0"/>
              <a:t>benefits</a:t>
            </a:r>
            <a:r>
              <a:rPr lang="fi-FI" dirty="0" smtClean="0"/>
              <a:t> to </a:t>
            </a:r>
            <a:r>
              <a:rPr lang="fi-FI" dirty="0" err="1" smtClean="0"/>
              <a:t>people</a:t>
            </a:r>
            <a:r>
              <a:rPr lang="fi-FI" dirty="0" smtClean="0"/>
              <a:t> (2014-2017)</a:t>
            </a:r>
          </a:p>
          <a:p>
            <a:pPr marL="342900" indent="-342900">
              <a:buFont typeface="Arial" panose="020B0604020202020204" pitchFamily="34" charset="0"/>
              <a:buChar char="•"/>
            </a:pPr>
            <a:r>
              <a:rPr lang="fi-FI" dirty="0" err="1" smtClean="0"/>
              <a:t>Land</a:t>
            </a:r>
            <a:r>
              <a:rPr lang="fi-FI" dirty="0" smtClean="0"/>
              <a:t> </a:t>
            </a:r>
            <a:r>
              <a:rPr lang="fi-FI" dirty="0" err="1" smtClean="0"/>
              <a:t>degradation</a:t>
            </a:r>
            <a:r>
              <a:rPr lang="fi-FI" dirty="0" smtClean="0"/>
              <a:t> and </a:t>
            </a:r>
            <a:r>
              <a:rPr lang="fi-FI" dirty="0" err="1" smtClean="0"/>
              <a:t>restoration</a:t>
            </a:r>
            <a:r>
              <a:rPr lang="fi-FI" dirty="0" smtClean="0"/>
              <a:t> (2014-2016)</a:t>
            </a:r>
          </a:p>
          <a:p>
            <a:pPr marL="342900" indent="-342900">
              <a:buFont typeface="Arial" panose="020B0604020202020204" pitchFamily="34" charset="0"/>
              <a:buChar char="•"/>
            </a:pPr>
            <a:r>
              <a:rPr lang="fi-FI" dirty="0" err="1" smtClean="0"/>
              <a:t>Invasive</a:t>
            </a:r>
            <a:r>
              <a:rPr lang="fi-FI" dirty="0" smtClean="0"/>
              <a:t> </a:t>
            </a:r>
            <a:r>
              <a:rPr lang="fi-FI" dirty="0" err="1" smtClean="0"/>
              <a:t>alien</a:t>
            </a:r>
            <a:r>
              <a:rPr lang="fi-FI" dirty="0" smtClean="0"/>
              <a:t> </a:t>
            </a:r>
            <a:r>
              <a:rPr lang="fi-FI" dirty="0" err="1" smtClean="0"/>
              <a:t>species</a:t>
            </a:r>
            <a:r>
              <a:rPr lang="fi-FI" dirty="0" smtClean="0"/>
              <a:t> (2014-2017)</a:t>
            </a:r>
          </a:p>
          <a:p>
            <a:pPr marL="342900" indent="-342900">
              <a:buFont typeface="Arial" panose="020B0604020202020204" pitchFamily="34" charset="0"/>
              <a:buChar char="•"/>
            </a:pPr>
            <a:r>
              <a:rPr lang="fi-FI" dirty="0" err="1" smtClean="0"/>
              <a:t>Sustainable</a:t>
            </a:r>
            <a:r>
              <a:rPr lang="fi-FI" dirty="0" smtClean="0"/>
              <a:t> </a:t>
            </a:r>
            <a:r>
              <a:rPr lang="fi-FI" dirty="0" err="1" smtClean="0"/>
              <a:t>use</a:t>
            </a:r>
            <a:r>
              <a:rPr lang="fi-FI" dirty="0" smtClean="0"/>
              <a:t> and </a:t>
            </a:r>
            <a:r>
              <a:rPr lang="fi-FI" dirty="0" err="1" smtClean="0"/>
              <a:t>conservation</a:t>
            </a:r>
            <a:r>
              <a:rPr lang="fi-FI" dirty="0" smtClean="0"/>
              <a:t> of </a:t>
            </a:r>
            <a:r>
              <a:rPr lang="fi-FI" dirty="0" err="1" smtClean="0"/>
              <a:t>biodiversity</a:t>
            </a:r>
            <a:r>
              <a:rPr lang="fi-FI" dirty="0" smtClean="0"/>
              <a:t> (2014-2017)</a:t>
            </a:r>
          </a:p>
          <a:p>
            <a:pPr marL="342900" indent="-342900">
              <a:buFont typeface="Arial" panose="020B0604020202020204" pitchFamily="34" charset="0"/>
              <a:buChar char="•"/>
            </a:pPr>
            <a:endParaRPr lang="fi-FI" dirty="0"/>
          </a:p>
        </p:txBody>
      </p:sp>
      <p:sp>
        <p:nvSpPr>
          <p:cNvPr id="4" name="Alatunnisteen paikkamerkki 3"/>
          <p:cNvSpPr>
            <a:spLocks noGrp="1"/>
          </p:cNvSpPr>
          <p:nvPr>
            <p:ph type="ftr" sz="quarter" idx="11"/>
          </p:nvPr>
        </p:nvSpPr>
        <p:spPr/>
        <p:txBody>
          <a:bodyPr/>
          <a:lstStyle/>
          <a:p>
            <a:r>
              <a:rPr lang="fi-FI" smtClean="0"/>
              <a:t>Esittäjän nimi alatunnisteeseen</a:t>
            </a:r>
            <a:endParaRPr lang="fi-FI"/>
          </a:p>
        </p:txBody>
      </p:sp>
      <p:sp>
        <p:nvSpPr>
          <p:cNvPr id="5" name="Dian numeron paikkamerkki 4"/>
          <p:cNvSpPr>
            <a:spLocks noGrp="1"/>
          </p:cNvSpPr>
          <p:nvPr>
            <p:ph type="sldNum" sz="quarter" idx="12"/>
          </p:nvPr>
        </p:nvSpPr>
        <p:spPr/>
        <p:txBody>
          <a:bodyPr/>
          <a:lstStyle/>
          <a:p>
            <a:fld id="{B63888E4-B065-43EF-8E16-5918655F770D}" type="slidenum">
              <a:rPr lang="fi-FI" smtClean="0"/>
              <a:pPr/>
              <a:t>10</a:t>
            </a:fld>
            <a:endParaRPr lang="fi-FI"/>
          </a:p>
        </p:txBody>
      </p:sp>
      <p:sp>
        <p:nvSpPr>
          <p:cNvPr id="7" name="Tekstin paikkamerkki 6"/>
          <p:cNvSpPr>
            <a:spLocks noGrp="1"/>
          </p:cNvSpPr>
          <p:nvPr>
            <p:ph type="body" sz="quarter" idx="14"/>
          </p:nvPr>
        </p:nvSpPr>
        <p:spPr/>
        <p:txBody>
          <a:bodyPr/>
          <a:lstStyle/>
          <a:p>
            <a:r>
              <a:rPr lang="fi-FI" dirty="0" smtClean="0"/>
              <a:t>Marina von Weissenberg</a:t>
            </a:r>
            <a:endParaRPr lang="fi-FI" dirty="0"/>
          </a:p>
        </p:txBody>
      </p:sp>
      <p:pic>
        <p:nvPicPr>
          <p:cNvPr id="10" name="Sisällön paikkamerkki 9"/>
          <p:cNvPicPr>
            <a:picLocks noGrp="1" noChangeAspect="1"/>
          </p:cNvPicPr>
          <p:nvPr>
            <p:ph idx="13"/>
          </p:nvPr>
        </p:nvPicPr>
        <p:blipFill>
          <a:blip r:embed="rId2" cstate="print">
            <a:extLst>
              <a:ext uri="{28A0092B-C50C-407E-A947-70E740481C1C}">
                <a14:useLocalDpi xmlns:a14="http://schemas.microsoft.com/office/drawing/2010/main" val="0"/>
              </a:ext>
            </a:extLst>
          </a:blip>
          <a:stretch>
            <a:fillRect/>
          </a:stretch>
        </p:blipFill>
        <p:spPr>
          <a:xfrm>
            <a:off x="5400674" y="1340768"/>
            <a:ext cx="3599817" cy="4644516"/>
          </a:xfrm>
        </p:spPr>
      </p:pic>
    </p:spTree>
    <p:extLst>
      <p:ext uri="{BB962C8B-B14F-4D97-AF65-F5344CB8AC3E}">
        <p14:creationId xmlns:p14="http://schemas.microsoft.com/office/powerpoint/2010/main" val="3381451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90402"/>
            <a:ext cx="8245225" cy="655147"/>
          </a:xfrm>
        </p:spPr>
        <p:txBody>
          <a:bodyPr/>
          <a:lstStyle/>
          <a:p>
            <a:r>
              <a:rPr lang="fi-FI" dirty="0" err="1" smtClean="0"/>
              <a:t>Aichi</a:t>
            </a:r>
            <a:r>
              <a:rPr lang="fi-FI" dirty="0" smtClean="0"/>
              <a:t> Target 14: </a:t>
            </a:r>
            <a:r>
              <a:rPr lang="fi-FI" dirty="0" err="1" smtClean="0"/>
              <a:t>Essential</a:t>
            </a:r>
            <a:r>
              <a:rPr lang="fi-FI" dirty="0" smtClean="0"/>
              <a:t> </a:t>
            </a:r>
            <a:r>
              <a:rPr lang="fi-FI" dirty="0" err="1" smtClean="0"/>
              <a:t>Ecosystem</a:t>
            </a:r>
            <a:r>
              <a:rPr lang="fi-FI" dirty="0" smtClean="0"/>
              <a:t> Services </a:t>
            </a:r>
            <a:endParaRPr lang="fi-FI" dirty="0"/>
          </a:p>
        </p:txBody>
      </p:sp>
      <p:sp>
        <p:nvSpPr>
          <p:cNvPr id="3" name="Sisällön paikkamerkki 2"/>
          <p:cNvSpPr>
            <a:spLocks noGrp="1"/>
          </p:cNvSpPr>
          <p:nvPr>
            <p:ph idx="1"/>
          </p:nvPr>
        </p:nvSpPr>
        <p:spPr>
          <a:xfrm>
            <a:off x="538191" y="835763"/>
            <a:ext cx="8244000" cy="733424"/>
          </a:xfrm>
        </p:spPr>
        <p:txBody>
          <a:bodyPr/>
          <a:lstStyle/>
          <a:p>
            <a:r>
              <a:rPr lang="fi-FI" b="1" dirty="0" err="1" smtClean="0"/>
              <a:t>Indicator</a:t>
            </a:r>
            <a:r>
              <a:rPr lang="fi-FI" b="1" dirty="0" smtClean="0"/>
              <a:t>: </a:t>
            </a:r>
            <a:r>
              <a:rPr lang="fi-FI" b="1" dirty="0" err="1" smtClean="0"/>
              <a:t>Biodiversity</a:t>
            </a:r>
            <a:r>
              <a:rPr lang="fi-FI" b="1" dirty="0" smtClean="0"/>
              <a:t> for food and </a:t>
            </a:r>
            <a:r>
              <a:rPr lang="fi-FI" b="1" dirty="0" err="1" smtClean="0"/>
              <a:t>medicine</a:t>
            </a:r>
            <a:endParaRPr lang="fi-FI" b="1" dirty="0" smtClean="0"/>
          </a:p>
          <a:p>
            <a:r>
              <a:rPr lang="fi-FI" sz="2800" b="1" dirty="0" smtClean="0"/>
              <a:t> </a:t>
            </a:r>
            <a:endParaRPr lang="fi-FI" sz="2800" b="1" dirty="0"/>
          </a:p>
        </p:txBody>
      </p:sp>
      <p:sp>
        <p:nvSpPr>
          <p:cNvPr id="4" name="Alatunnisteen paikkamerkki 3"/>
          <p:cNvSpPr>
            <a:spLocks noGrp="1"/>
          </p:cNvSpPr>
          <p:nvPr>
            <p:ph type="ftr" sz="quarter" idx="11"/>
          </p:nvPr>
        </p:nvSpPr>
        <p:spPr/>
        <p:txBody>
          <a:bodyPr/>
          <a:lstStyle/>
          <a:p>
            <a:r>
              <a:rPr lang="fi-FI" dirty="0" smtClean="0"/>
              <a:t>Marina von Weissenberg</a:t>
            </a:r>
            <a:endParaRPr lang="fi-FI" dirty="0"/>
          </a:p>
        </p:txBody>
      </p:sp>
      <p:sp>
        <p:nvSpPr>
          <p:cNvPr id="5" name="Dian numeron paikkamerkki 4"/>
          <p:cNvSpPr>
            <a:spLocks noGrp="1"/>
          </p:cNvSpPr>
          <p:nvPr>
            <p:ph type="sldNum" sz="quarter" idx="12"/>
          </p:nvPr>
        </p:nvSpPr>
        <p:spPr/>
        <p:txBody>
          <a:bodyPr/>
          <a:lstStyle/>
          <a:p>
            <a:fld id="{B63888E4-B065-43EF-8E16-5918655F770D}" type="slidenum">
              <a:rPr lang="fi-FI" smtClean="0"/>
              <a:pPr/>
              <a:t>11</a:t>
            </a:fld>
            <a:endParaRPr lang="fi-FI"/>
          </a:p>
        </p:txBody>
      </p:sp>
      <p:sp>
        <p:nvSpPr>
          <p:cNvPr id="7" name="Tekstin paikkamerkki 6"/>
          <p:cNvSpPr>
            <a:spLocks noGrp="1"/>
          </p:cNvSpPr>
          <p:nvPr>
            <p:ph type="body" sz="quarter" idx="14"/>
          </p:nvPr>
        </p:nvSpPr>
        <p:spPr>
          <a:xfrm>
            <a:off x="539552" y="5883376"/>
            <a:ext cx="6733505" cy="496750"/>
          </a:xfrm>
        </p:spPr>
        <p:txBody>
          <a:bodyPr/>
          <a:lstStyle/>
          <a:p>
            <a:r>
              <a:rPr lang="fi-FI" sz="1800" b="1" dirty="0">
                <a:hlinkClick r:id="rId3"/>
              </a:rPr>
              <a:t>http://</a:t>
            </a:r>
            <a:r>
              <a:rPr lang="fi-FI" sz="1800" b="1" dirty="0" smtClean="0">
                <a:hlinkClick r:id="rId3"/>
              </a:rPr>
              <a:t>www.bipindicators.net/foodandmedicine</a:t>
            </a:r>
            <a:endParaRPr lang="fi-FI" sz="1800" b="1" dirty="0" smtClean="0"/>
          </a:p>
          <a:p>
            <a:endParaRPr lang="fi-FI" dirty="0"/>
          </a:p>
        </p:txBody>
      </p:sp>
      <p:pic>
        <p:nvPicPr>
          <p:cNvPr id="2049" name="Picture 1" descr="BIP Indicat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07" y="4361234"/>
            <a:ext cx="2194387"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bipindicators.net/Portals/_default/Skins/BIPSkin/dummy.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160" y="332098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http://www.bipindicators.net/Portals/_default/Skins/BIPSkin/space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160" y="332098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http://www.bipindicators.net/Portals/_default/Containers/BIPContainer/dummyco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160" y="3320988"/>
            <a:ext cx="952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bipindicators.net/Portals/0/Indicator%20Icons/Aichi%20targets/1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660" y="1523847"/>
            <a:ext cx="1131240" cy="1149069"/>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http://www.bipindicators.net/Portals/0/Logos/Thumbs/traffic.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251" y="3698446"/>
            <a:ext cx="1704442" cy="65353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bipindicators.net/Portals/0/Logos/Thumbs/ssc.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3508" y="2987127"/>
            <a:ext cx="1757576" cy="641339"/>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http://www.bipindicators.net/Portals/_default/Containers/BIPContainer/dummyco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160" y="3320988"/>
            <a:ext cx="952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bipindicators.net/Portals/_default/Containers/BIPContainer/dummyco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160" y="3320988"/>
            <a:ext cx="952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http://www.bipindicators.net/Portals/_default/Containers/BIPContainer/dummyco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160" y="3320988"/>
            <a:ext cx="952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www.bipindicators.net/Portals/_default/Containers/BIPContainer/dummyco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160" y="3320988"/>
            <a:ext cx="952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http://www.bipindicators.net/Portals/0/Indicator%20Figures/Passport%202013/Target-14-food-medicine-Fig%20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7895" y="1781689"/>
            <a:ext cx="6548034" cy="3878520"/>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3" descr="dumm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spac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dummy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52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75" name="Picture 27" descr="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508" y="121920"/>
            <a:ext cx="2571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dummy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52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79" name="Picture 31" descr="dummy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52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dummy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52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81" name="Picture 33" descr="dummy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5250"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84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p:cNvSpPr>
            <a:spLocks noGrp="1"/>
          </p:cNvSpPr>
          <p:nvPr>
            <p:ph type="sldNum" sz="quarter" idx="12"/>
          </p:nvPr>
        </p:nvSpPr>
        <p:spPr>
          <a:xfrm>
            <a:off x="6696596" y="6316083"/>
            <a:ext cx="2232025" cy="180000"/>
          </a:xfrm>
        </p:spPr>
        <p:txBody>
          <a:bodyPr/>
          <a:lstStyle/>
          <a:p>
            <a:fld id="{B63888E4-B065-43EF-8E16-5918655F770D}" type="slidenum">
              <a:rPr lang="fi-FI" smtClean="0"/>
              <a:pPr/>
              <a:t>12</a:t>
            </a:fld>
            <a:endParaRPr lang="fi-FI"/>
          </a:p>
        </p:txBody>
      </p:sp>
      <p:pic>
        <p:nvPicPr>
          <p:cNvPr id="1025" name="Picture 1" descr="http://www.bipindicators.net/Portals/_default/Containers/BIPContainer/dummyc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296" y="1797291"/>
            <a:ext cx="61874" cy="59398"/>
          </a:xfrm>
          <a:prstGeom prst="rect">
            <a:avLst/>
          </a:prstGeom>
          <a:noFill/>
          <a:extLst>
            <a:ext uri="{909E8E84-426E-40DD-AFC4-6F175D3DCCD1}">
              <a14:hiddenFill xmlns:a14="http://schemas.microsoft.com/office/drawing/2010/main">
                <a:solidFill>
                  <a:srgbClr val="FFFFFF"/>
                </a:solidFill>
              </a14:hiddenFill>
            </a:ext>
          </a:extLst>
        </p:spPr>
      </p:pic>
      <p:sp>
        <p:nvSpPr>
          <p:cNvPr id="14" name="Otsikko 13"/>
          <p:cNvSpPr>
            <a:spLocks noGrp="1"/>
          </p:cNvSpPr>
          <p:nvPr>
            <p:ph type="title"/>
          </p:nvPr>
        </p:nvSpPr>
        <p:spPr>
          <a:xfrm>
            <a:off x="433917" y="152636"/>
            <a:ext cx="8351307" cy="756084"/>
          </a:xfrm>
        </p:spPr>
        <p:txBody>
          <a:bodyPr/>
          <a:lstStyle/>
          <a:p>
            <a:pPr>
              <a:lnSpc>
                <a:spcPct val="100000"/>
              </a:lnSpc>
            </a:pPr>
            <a:r>
              <a:rPr lang="fi-FI" dirty="0" smtClean="0">
                <a:solidFill>
                  <a:schemeClr val="accent3">
                    <a:lumMod val="50000"/>
                  </a:schemeClr>
                </a:solidFill>
              </a:rPr>
              <a:t>   </a:t>
            </a:r>
            <a:r>
              <a:rPr lang="fi-FI" dirty="0" err="1" smtClean="0">
                <a:solidFill>
                  <a:schemeClr val="accent3">
                    <a:lumMod val="50000"/>
                  </a:schemeClr>
                </a:solidFill>
              </a:rPr>
              <a:t>Joined-up</a:t>
            </a:r>
            <a:r>
              <a:rPr lang="fi-FI" dirty="0" smtClean="0">
                <a:solidFill>
                  <a:schemeClr val="accent3">
                    <a:lumMod val="50000"/>
                  </a:schemeClr>
                </a:solidFill>
              </a:rPr>
              <a:t> </a:t>
            </a:r>
            <a:r>
              <a:rPr lang="fi-FI" dirty="0" err="1" smtClean="0">
                <a:solidFill>
                  <a:schemeClr val="accent3">
                    <a:lumMod val="50000"/>
                  </a:schemeClr>
                </a:solidFill>
              </a:rPr>
              <a:t>thinking</a:t>
            </a:r>
            <a:r>
              <a:rPr lang="fi-FI" dirty="0" smtClean="0">
                <a:solidFill>
                  <a:schemeClr val="accent3">
                    <a:lumMod val="50000"/>
                  </a:schemeClr>
                </a:solidFill>
              </a:rPr>
              <a:t>: </a:t>
            </a:r>
            <a:r>
              <a:rPr lang="fi-FI" dirty="0" smtClean="0">
                <a:solidFill>
                  <a:srgbClr val="002060"/>
                </a:solidFill>
              </a:rPr>
              <a:t/>
            </a:r>
            <a:br>
              <a:rPr lang="fi-FI" dirty="0" smtClean="0">
                <a:solidFill>
                  <a:srgbClr val="002060"/>
                </a:solidFill>
              </a:rPr>
            </a:br>
            <a:r>
              <a:rPr lang="en-US" sz="1600" b="0" dirty="0" smtClean="0"/>
              <a:t/>
            </a:r>
            <a:br>
              <a:rPr lang="en-US" sz="1600" b="0" dirty="0" smtClean="0"/>
            </a:br>
            <a:r>
              <a:rPr lang="en-US" sz="1200" b="0" dirty="0" smtClean="0"/>
              <a:t/>
            </a:r>
            <a:br>
              <a:rPr lang="en-US" sz="1200" b="0" dirty="0" smtClean="0"/>
            </a:br>
            <a:r>
              <a:rPr lang="en-US" sz="2400" dirty="0"/>
              <a:t>Four kinds of indicators are needed to make a joined-up set:</a:t>
            </a:r>
            <a:r>
              <a:rPr lang="en-US" sz="1800" b="0" dirty="0"/>
              <a:t/>
            </a:r>
            <a:br>
              <a:rPr lang="en-US" sz="1800" b="0" dirty="0"/>
            </a:br>
            <a:r>
              <a:rPr lang="en-US" sz="2000" dirty="0">
                <a:solidFill>
                  <a:srgbClr val="00B050"/>
                </a:solidFill>
              </a:rPr>
              <a:t>• Responses</a:t>
            </a:r>
            <a:r>
              <a:rPr lang="en-US" sz="2000" b="0" dirty="0"/>
              <a:t> – policies or actions to prevent or reduce biodiversity loss.</a:t>
            </a:r>
            <a:br>
              <a:rPr lang="en-US" sz="2000" b="0" dirty="0"/>
            </a:br>
            <a:r>
              <a:rPr lang="en-US" sz="2000" dirty="0">
                <a:solidFill>
                  <a:srgbClr val="FF0000"/>
                </a:solidFill>
              </a:rPr>
              <a:t>• Pressures</a:t>
            </a:r>
            <a:r>
              <a:rPr lang="en-US" sz="2000" b="0" dirty="0">
                <a:solidFill>
                  <a:srgbClr val="FF0000"/>
                </a:solidFill>
              </a:rPr>
              <a:t> </a:t>
            </a:r>
            <a:r>
              <a:rPr lang="en-US" sz="2000" b="0" dirty="0"/>
              <a:t>– the threats to biodiversity that responses aim to address.</a:t>
            </a:r>
            <a:br>
              <a:rPr lang="en-US" sz="2000" b="0" dirty="0"/>
            </a:br>
            <a:r>
              <a:rPr lang="en-US" sz="2000" dirty="0">
                <a:solidFill>
                  <a:srgbClr val="FFC000"/>
                </a:solidFill>
              </a:rPr>
              <a:t>• State</a:t>
            </a:r>
            <a:r>
              <a:rPr lang="en-US" sz="2000" b="0" dirty="0">
                <a:solidFill>
                  <a:srgbClr val="FFC000"/>
                </a:solidFill>
              </a:rPr>
              <a:t> </a:t>
            </a:r>
            <a:r>
              <a:rPr lang="en-US" sz="2000" b="0" dirty="0"/>
              <a:t>– the condition of biodiversity and how it is changing.</a:t>
            </a:r>
            <a:br>
              <a:rPr lang="en-US" sz="2000" b="0" dirty="0"/>
            </a:br>
            <a:r>
              <a:rPr lang="en-US" sz="2000" dirty="0">
                <a:solidFill>
                  <a:srgbClr val="7030A0"/>
                </a:solidFill>
              </a:rPr>
              <a:t>• Benefits</a:t>
            </a:r>
            <a:r>
              <a:rPr lang="en-US" sz="2000" b="0" dirty="0"/>
              <a:t> – amount and change in benefits and services that humans derive from biodiversity.</a:t>
            </a:r>
            <a:r>
              <a:rPr lang="en-US" sz="1200" b="0" dirty="0"/>
              <a:t/>
            </a:r>
            <a:br>
              <a:rPr lang="en-US" sz="1200" b="0" dirty="0"/>
            </a:br>
            <a:endParaRPr lang="fi-FI" sz="1200" dirty="0"/>
          </a:p>
        </p:txBody>
      </p:sp>
      <p:sp>
        <p:nvSpPr>
          <p:cNvPr id="19" name="Otsikko 1"/>
          <p:cNvSpPr txBox="1">
            <a:spLocks/>
          </p:cNvSpPr>
          <p:nvPr/>
        </p:nvSpPr>
        <p:spPr>
          <a:xfrm flipH="1">
            <a:off x="-1618311" y="3332198"/>
            <a:ext cx="2052228" cy="2796447"/>
          </a:xfrm>
          <a:prstGeom prst="rect">
            <a:avLst/>
          </a:prstGeom>
        </p:spPr>
        <p:txBody>
          <a:bodyPr vert="horz" lIns="0" tIns="0" rIns="0" bIns="0" rtlCol="0" anchor="t" anchorCtr="0">
            <a:noAutofit/>
          </a:bodyPr>
          <a:lstStyle>
            <a:lvl1pPr algn="l" defTabSz="914400" rtl="0" eaLnBrk="1" latinLnBrk="0" hangingPunct="1">
              <a:lnSpc>
                <a:spcPts val="3200"/>
              </a:lnSpc>
              <a:spcBef>
                <a:spcPct val="0"/>
              </a:spcBef>
              <a:buNone/>
              <a:defRPr sz="3200" b="1" kern="1200">
                <a:solidFill>
                  <a:schemeClr val="tx2"/>
                </a:solidFill>
                <a:latin typeface="+mj-lt"/>
                <a:ea typeface="+mj-ea"/>
                <a:cs typeface="+mj-cs"/>
              </a:defRPr>
            </a:lvl1pPr>
          </a:lstStyle>
          <a:p>
            <a:pPr fontAlgn="t">
              <a:lnSpc>
                <a:spcPct val="100000"/>
              </a:lnSpc>
            </a:pPr>
            <a:r>
              <a:rPr lang="en-US" sz="1800" b="0" dirty="0" smtClean="0"/>
              <a:t/>
            </a:r>
            <a:br>
              <a:rPr lang="en-US" sz="1800" b="0" dirty="0" smtClean="0"/>
            </a:br>
            <a:r>
              <a:rPr lang="en-US" sz="1800" b="0" dirty="0" smtClean="0"/>
              <a:t/>
            </a:r>
            <a:br>
              <a:rPr lang="en-US" sz="1800" b="0" dirty="0" smtClean="0"/>
            </a:br>
            <a:endParaRPr lang="fi-FI" sz="1800" dirty="0"/>
          </a:p>
        </p:txBody>
      </p:sp>
      <p:pic>
        <p:nvPicPr>
          <p:cNvPr id="20" name="Picture 5" descr="http://www.bipindicators.net/Portals/0/Indicator%20Documents/PSRB%20Diagr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612" y="3068960"/>
            <a:ext cx="6588732" cy="349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632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600" dirty="0" err="1" smtClean="0"/>
              <a:t>Way</a:t>
            </a:r>
            <a:r>
              <a:rPr lang="fi-FI" sz="3600" dirty="0" smtClean="0"/>
              <a:t> </a:t>
            </a:r>
            <a:r>
              <a:rPr lang="fi-FI" sz="3600" dirty="0" err="1" smtClean="0"/>
              <a:t>forward</a:t>
            </a:r>
            <a:r>
              <a:rPr lang="fi-FI" dirty="0" smtClean="0"/>
              <a:t/>
            </a:r>
            <a:br>
              <a:rPr lang="fi-FI" dirty="0" smtClean="0"/>
            </a:br>
            <a:endParaRPr lang="fi-FI" dirty="0"/>
          </a:p>
        </p:txBody>
      </p:sp>
      <p:sp>
        <p:nvSpPr>
          <p:cNvPr id="3" name="Sisällön paikkamerkki 2"/>
          <p:cNvSpPr>
            <a:spLocks noGrp="1"/>
          </p:cNvSpPr>
          <p:nvPr>
            <p:ph idx="1"/>
          </p:nvPr>
        </p:nvSpPr>
        <p:spPr>
          <a:xfrm>
            <a:off x="539552" y="1484784"/>
            <a:ext cx="4777200" cy="5377675"/>
          </a:xfrm>
        </p:spPr>
        <p:txBody>
          <a:bodyPr/>
          <a:lstStyle/>
          <a:p>
            <a:r>
              <a:rPr lang="en-US" dirty="0" smtClean="0"/>
              <a:t>The link between ecosystem </a:t>
            </a:r>
            <a:r>
              <a:rPr lang="en-US" dirty="0"/>
              <a:t>services</a:t>
            </a:r>
            <a:r>
              <a:rPr lang="en-US" dirty="0" smtClean="0"/>
              <a:t>, Green Economy and </a:t>
            </a:r>
            <a:r>
              <a:rPr lang="en-US" dirty="0"/>
              <a:t>natural </a:t>
            </a:r>
            <a:r>
              <a:rPr lang="en-US" dirty="0" smtClean="0"/>
              <a:t>capital </a:t>
            </a:r>
            <a:r>
              <a:rPr lang="en-US" b="1" dirty="0" smtClean="0"/>
              <a:t>environmental </a:t>
            </a:r>
            <a:r>
              <a:rPr lang="en-US" b="1" dirty="0"/>
              <a:t>concerns </a:t>
            </a:r>
            <a:r>
              <a:rPr lang="en-US" dirty="0"/>
              <a:t>into </a:t>
            </a:r>
            <a:r>
              <a:rPr lang="en-US" b="1" dirty="0"/>
              <a:t>economic </a:t>
            </a:r>
            <a:r>
              <a:rPr lang="en-US" b="1" dirty="0" smtClean="0"/>
              <a:t>decisions </a:t>
            </a:r>
            <a:r>
              <a:rPr lang="en-US" dirty="0" smtClean="0"/>
              <a:t>and policy formulation (</a:t>
            </a:r>
            <a:r>
              <a:rPr lang="en-US" b="1" dirty="0"/>
              <a:t>Rio +</a:t>
            </a:r>
            <a:r>
              <a:rPr lang="en-US" b="1" dirty="0" smtClean="0"/>
              <a:t>20)</a:t>
            </a:r>
            <a:r>
              <a:rPr lang="en-US" dirty="0" smtClean="0"/>
              <a:t>. </a:t>
            </a:r>
            <a:r>
              <a:rPr lang="en-US" dirty="0"/>
              <a:t> </a:t>
            </a:r>
            <a:endParaRPr lang="en-US" dirty="0" smtClean="0"/>
          </a:p>
          <a:p>
            <a:endParaRPr lang="fi-FI" dirty="0"/>
          </a:p>
          <a:p>
            <a:r>
              <a:rPr lang="en-US" dirty="0" smtClean="0"/>
              <a:t>The </a:t>
            </a:r>
            <a:r>
              <a:rPr lang="en-US" b="1" dirty="0"/>
              <a:t>underlying causes </a:t>
            </a:r>
            <a:r>
              <a:rPr lang="en-US" b="1" dirty="0" smtClean="0"/>
              <a:t>for biodiversity loss needs </a:t>
            </a:r>
            <a:r>
              <a:rPr lang="en-US" b="1" dirty="0"/>
              <a:t>deliveries</a:t>
            </a:r>
            <a:r>
              <a:rPr lang="en-US" b="1" dirty="0" smtClean="0"/>
              <a:t>.</a:t>
            </a:r>
          </a:p>
          <a:p>
            <a:endParaRPr lang="en-US" b="1" dirty="0" smtClean="0"/>
          </a:p>
          <a:p>
            <a:r>
              <a:rPr lang="en-US" b="1" dirty="0" smtClean="0"/>
              <a:t>Synergies between Biodiversity related </a:t>
            </a:r>
            <a:r>
              <a:rPr lang="en-US" b="1" dirty="0" err="1" smtClean="0"/>
              <a:t>MEAs.</a:t>
            </a:r>
            <a:r>
              <a:rPr lang="fi-FI" b="1" dirty="0"/>
              <a:t> </a:t>
            </a:r>
            <a:r>
              <a:rPr lang="en-US" dirty="0" smtClean="0"/>
              <a:t>Possibilities: cost savings, </a:t>
            </a:r>
            <a:r>
              <a:rPr lang="en-US" dirty="0"/>
              <a:t>local </a:t>
            </a:r>
            <a:r>
              <a:rPr lang="en-US" dirty="0" smtClean="0"/>
              <a:t>actions, </a:t>
            </a:r>
            <a:r>
              <a:rPr lang="en-US" dirty="0"/>
              <a:t>enhance quality of life and secure </a:t>
            </a:r>
            <a:r>
              <a:rPr lang="en-US" dirty="0" smtClean="0"/>
              <a:t>livelihoods.</a:t>
            </a:r>
          </a:p>
          <a:p>
            <a:endParaRPr lang="en-US" dirty="0" smtClean="0"/>
          </a:p>
          <a:p>
            <a:endParaRPr lang="fi-FI" dirty="0"/>
          </a:p>
          <a:p>
            <a:r>
              <a:rPr lang="en-US" dirty="0"/>
              <a:t> </a:t>
            </a:r>
            <a:endParaRPr lang="fi-FI" dirty="0"/>
          </a:p>
          <a:p>
            <a:endParaRPr lang="fi-FI" b="1" dirty="0"/>
          </a:p>
        </p:txBody>
      </p:sp>
      <p:sp>
        <p:nvSpPr>
          <p:cNvPr id="4" name="Alatunnisteen paikkamerkki 3"/>
          <p:cNvSpPr>
            <a:spLocks noGrp="1"/>
          </p:cNvSpPr>
          <p:nvPr>
            <p:ph type="ftr" sz="quarter" idx="11"/>
          </p:nvPr>
        </p:nvSpPr>
        <p:spPr/>
        <p:txBody>
          <a:bodyPr/>
          <a:lstStyle/>
          <a:p>
            <a:r>
              <a:rPr lang="fi-FI" dirty="0" smtClean="0"/>
              <a:t>Marina von Weissenberg</a:t>
            </a:r>
            <a:endParaRPr lang="fi-FI" dirty="0"/>
          </a:p>
        </p:txBody>
      </p:sp>
      <p:sp>
        <p:nvSpPr>
          <p:cNvPr id="5" name="Dian numeron paikkamerkki 4"/>
          <p:cNvSpPr>
            <a:spLocks noGrp="1"/>
          </p:cNvSpPr>
          <p:nvPr>
            <p:ph type="sldNum" sz="quarter" idx="12"/>
          </p:nvPr>
        </p:nvSpPr>
        <p:spPr/>
        <p:txBody>
          <a:bodyPr/>
          <a:lstStyle/>
          <a:p>
            <a:fld id="{B63888E4-B065-43EF-8E16-5918655F770D}" type="slidenum">
              <a:rPr lang="fi-FI" smtClean="0"/>
              <a:pPr/>
              <a:t>13</a:t>
            </a:fld>
            <a:endParaRPr lang="fi-FI"/>
          </a:p>
        </p:txBody>
      </p:sp>
      <p:pic>
        <p:nvPicPr>
          <p:cNvPr id="8" name="Picture 6"/>
          <p:cNvPicPr>
            <a:picLocks noGrp="1" noChangeAspect="1" noChangeArrowheads="1"/>
          </p:cNvPicPr>
          <p:nvPr>
            <p:ph idx="13"/>
          </p:nvPr>
        </p:nvPicPr>
        <p:blipFill>
          <a:blip r:embed="rId3" cstate="print"/>
          <a:srcRect/>
          <a:stretch>
            <a:fillRect/>
          </a:stretch>
        </p:blipFill>
        <p:spPr bwMode="auto">
          <a:xfrm rot="5400000">
            <a:off x="4527138" y="1709666"/>
            <a:ext cx="5382312" cy="342038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39999" y="1196752"/>
            <a:ext cx="8245225" cy="548020"/>
          </a:xfrm>
        </p:spPr>
        <p:txBody>
          <a:bodyPr/>
          <a:lstStyle/>
          <a:p>
            <a:r>
              <a:rPr lang="fi-FI" sz="4000" dirty="0" err="1" smtClean="0"/>
              <a:t>Thank</a:t>
            </a:r>
            <a:r>
              <a:rPr lang="fi-FI" sz="4000" dirty="0" smtClean="0"/>
              <a:t> </a:t>
            </a:r>
            <a:r>
              <a:rPr lang="fi-FI" sz="4000" dirty="0" err="1" smtClean="0"/>
              <a:t>you</a:t>
            </a:r>
            <a:r>
              <a:rPr lang="fi-FI" sz="4000" dirty="0" smtClean="0"/>
              <a:t>!</a:t>
            </a:r>
            <a:endParaRPr lang="fi-FI" sz="4000" dirty="0"/>
          </a:p>
        </p:txBody>
      </p:sp>
      <p:sp>
        <p:nvSpPr>
          <p:cNvPr id="3" name="Sisällön paikkamerkki 2"/>
          <p:cNvSpPr>
            <a:spLocks noGrp="1"/>
          </p:cNvSpPr>
          <p:nvPr>
            <p:ph idx="1"/>
          </p:nvPr>
        </p:nvSpPr>
        <p:spPr>
          <a:xfrm>
            <a:off x="503548" y="2024844"/>
            <a:ext cx="4777200" cy="3888432"/>
          </a:xfrm>
        </p:spPr>
        <p:txBody>
          <a:bodyPr/>
          <a:lstStyle/>
          <a:p>
            <a:r>
              <a:rPr lang="fi-FI" sz="2800" b="1" dirty="0" smtClean="0"/>
              <a:t>For </a:t>
            </a:r>
            <a:r>
              <a:rPr lang="fi-FI" sz="2800" b="1" dirty="0" err="1" smtClean="0"/>
              <a:t>more</a:t>
            </a:r>
            <a:r>
              <a:rPr lang="fi-FI" sz="2800" b="1" dirty="0" smtClean="0"/>
              <a:t> </a:t>
            </a:r>
            <a:r>
              <a:rPr lang="fi-FI" sz="2800" b="1" dirty="0" err="1" smtClean="0"/>
              <a:t>information</a:t>
            </a:r>
            <a:r>
              <a:rPr lang="fi-FI" sz="2800" b="1" dirty="0" smtClean="0"/>
              <a:t>:</a:t>
            </a:r>
          </a:p>
          <a:p>
            <a:endParaRPr lang="fi-FI" sz="2800" dirty="0" smtClean="0"/>
          </a:p>
          <a:p>
            <a:r>
              <a:rPr lang="fi-FI" sz="2800" b="1" dirty="0" smtClean="0">
                <a:hlinkClick r:id="rId3"/>
              </a:rPr>
              <a:t>http://www.biodiversity.fi</a:t>
            </a:r>
            <a:endParaRPr lang="fi-FI" sz="2800" b="1" dirty="0" smtClean="0"/>
          </a:p>
          <a:p>
            <a:r>
              <a:rPr lang="fi-FI" sz="2800" b="1" dirty="0" smtClean="0">
                <a:hlinkClick r:id="rId4"/>
              </a:rPr>
              <a:t>http://www.environment.fi/</a:t>
            </a:r>
            <a:endParaRPr lang="fi-FI" sz="2800" b="1" dirty="0" smtClean="0"/>
          </a:p>
          <a:p>
            <a:endParaRPr lang="fi-FI" sz="2800" b="1" dirty="0"/>
          </a:p>
          <a:p>
            <a:r>
              <a:rPr lang="fi-FI" sz="2800" b="1" dirty="0" err="1" smtClean="0">
                <a:solidFill>
                  <a:srgbClr val="0070C0"/>
                </a:solidFill>
              </a:rPr>
              <a:t>marina.vonweissenberg</a:t>
            </a:r>
            <a:r>
              <a:rPr lang="fi-FI" sz="2800" b="1" dirty="0" smtClean="0">
                <a:solidFill>
                  <a:srgbClr val="0070C0"/>
                </a:solidFill>
              </a:rPr>
              <a:t>@</a:t>
            </a:r>
          </a:p>
          <a:p>
            <a:r>
              <a:rPr lang="fi-FI" sz="2800" b="1" dirty="0" smtClean="0">
                <a:solidFill>
                  <a:srgbClr val="0070C0"/>
                </a:solidFill>
              </a:rPr>
              <a:t>ymparisto.fi</a:t>
            </a:r>
          </a:p>
          <a:p>
            <a:endParaRPr lang="fi-FI" sz="2800" b="1" dirty="0" smtClean="0">
              <a:solidFill>
                <a:srgbClr val="0070C0"/>
              </a:solidFill>
            </a:endParaRPr>
          </a:p>
          <a:p>
            <a:endParaRPr lang="fi-FI" dirty="0" smtClean="0"/>
          </a:p>
          <a:p>
            <a:endParaRPr lang="fi-FI" dirty="0" smtClean="0"/>
          </a:p>
          <a:p>
            <a:endParaRPr lang="fi-FI" dirty="0"/>
          </a:p>
        </p:txBody>
      </p:sp>
      <p:sp>
        <p:nvSpPr>
          <p:cNvPr id="4" name="Alatunnisteen paikkamerkki 3"/>
          <p:cNvSpPr>
            <a:spLocks noGrp="1"/>
          </p:cNvSpPr>
          <p:nvPr>
            <p:ph type="ftr" sz="quarter" idx="11"/>
          </p:nvPr>
        </p:nvSpPr>
        <p:spPr/>
        <p:txBody>
          <a:bodyPr/>
          <a:lstStyle/>
          <a:p>
            <a:r>
              <a:rPr lang="fi-FI" dirty="0" smtClean="0"/>
              <a:t>Marina von Weissenberg</a:t>
            </a:r>
            <a:endParaRPr lang="fi-FI" dirty="0"/>
          </a:p>
        </p:txBody>
      </p:sp>
      <p:sp>
        <p:nvSpPr>
          <p:cNvPr id="5" name="Dian numeron paikkamerkki 4"/>
          <p:cNvSpPr>
            <a:spLocks noGrp="1"/>
          </p:cNvSpPr>
          <p:nvPr>
            <p:ph type="sldNum" sz="quarter" idx="12"/>
          </p:nvPr>
        </p:nvSpPr>
        <p:spPr/>
        <p:txBody>
          <a:bodyPr/>
          <a:lstStyle/>
          <a:p>
            <a:fld id="{B63888E4-B065-43EF-8E16-5918655F770D}" type="slidenum">
              <a:rPr lang="fi-FI" smtClean="0"/>
              <a:pPr/>
              <a:t>14</a:t>
            </a:fld>
            <a:endParaRPr lang="fi-FI"/>
          </a:p>
        </p:txBody>
      </p:sp>
      <p:pic>
        <p:nvPicPr>
          <p:cNvPr id="10" name="Sisällön paikkamerkki 9" descr="BD_logo_englanti_300 pxl.jpg"/>
          <p:cNvPicPr>
            <a:picLocks noGrp="1" noChangeAspect="1"/>
          </p:cNvPicPr>
          <p:nvPr>
            <p:ph idx="13"/>
          </p:nvPr>
        </p:nvPicPr>
        <p:blipFill>
          <a:blip r:embed="rId5" cstate="print"/>
          <a:stretch>
            <a:fillRect/>
          </a:stretch>
        </p:blipFill>
        <p:spPr>
          <a:xfrm>
            <a:off x="5745309" y="1800225"/>
            <a:ext cx="2695282" cy="3753011"/>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Content of </a:t>
            </a:r>
            <a:r>
              <a:rPr lang="fi-FI" dirty="0" err="1" smtClean="0"/>
              <a:t>this</a:t>
            </a:r>
            <a:r>
              <a:rPr lang="fi-FI" dirty="0" smtClean="0"/>
              <a:t> </a:t>
            </a:r>
            <a:r>
              <a:rPr lang="fi-FI" dirty="0"/>
              <a:t>P</a:t>
            </a:r>
            <a:r>
              <a:rPr lang="fi-FI" dirty="0" smtClean="0"/>
              <a:t>resentation</a:t>
            </a:r>
            <a:endParaRPr lang="fi-FI" dirty="0"/>
          </a:p>
        </p:txBody>
      </p:sp>
      <p:sp>
        <p:nvSpPr>
          <p:cNvPr id="3" name="Sisällön paikkamerkki 2"/>
          <p:cNvSpPr>
            <a:spLocks noGrp="1"/>
          </p:cNvSpPr>
          <p:nvPr>
            <p:ph idx="1"/>
          </p:nvPr>
        </p:nvSpPr>
        <p:spPr>
          <a:xfrm>
            <a:off x="539552" y="1556792"/>
            <a:ext cx="8244000" cy="4509208"/>
          </a:xfrm>
        </p:spPr>
        <p:txBody>
          <a:bodyPr/>
          <a:lstStyle/>
          <a:p>
            <a:pPr>
              <a:lnSpc>
                <a:spcPct val="100000"/>
              </a:lnSpc>
            </a:pPr>
            <a:r>
              <a:rPr lang="fi-FI" sz="3200" b="1" dirty="0" smtClean="0"/>
              <a:t>1) </a:t>
            </a:r>
            <a:r>
              <a:rPr lang="fi-FI" sz="3200" b="1" dirty="0" err="1" smtClean="0"/>
              <a:t>Introduction</a:t>
            </a:r>
            <a:endParaRPr lang="fi-FI" sz="3200" b="1" dirty="0"/>
          </a:p>
          <a:p>
            <a:pPr>
              <a:lnSpc>
                <a:spcPct val="100000"/>
              </a:lnSpc>
            </a:pPr>
            <a:r>
              <a:rPr lang="fi-FI" sz="3200" b="1" dirty="0"/>
              <a:t>2</a:t>
            </a:r>
            <a:r>
              <a:rPr lang="fi-FI" sz="3200" b="1" dirty="0" smtClean="0"/>
              <a:t>) </a:t>
            </a:r>
            <a:r>
              <a:rPr lang="fi-FI" sz="3200" b="1" dirty="0" err="1" smtClean="0"/>
              <a:t>Policy</a:t>
            </a:r>
            <a:r>
              <a:rPr lang="fi-FI" sz="3200" b="1" dirty="0" smtClean="0"/>
              <a:t> </a:t>
            </a:r>
            <a:r>
              <a:rPr lang="fi-FI" sz="3200" b="1" dirty="0" err="1" smtClean="0"/>
              <a:t>context</a:t>
            </a:r>
            <a:r>
              <a:rPr lang="fi-FI" sz="3200" b="1" dirty="0" smtClean="0"/>
              <a:t>: Aichi </a:t>
            </a:r>
            <a:r>
              <a:rPr lang="fi-FI" sz="3200" b="1" dirty="0" err="1" smtClean="0"/>
              <a:t>Biodiversity</a:t>
            </a:r>
            <a:r>
              <a:rPr lang="fi-FI" sz="3200" b="1" dirty="0" smtClean="0"/>
              <a:t> </a:t>
            </a:r>
            <a:r>
              <a:rPr lang="fi-FI" sz="3200" b="1" dirty="0" err="1" smtClean="0"/>
              <a:t>targets</a:t>
            </a:r>
            <a:r>
              <a:rPr lang="fi-FI" sz="3200" b="1" dirty="0" smtClean="0"/>
              <a:t> 2020</a:t>
            </a:r>
          </a:p>
          <a:p>
            <a:pPr>
              <a:lnSpc>
                <a:spcPct val="100000"/>
              </a:lnSpc>
            </a:pPr>
            <a:r>
              <a:rPr lang="fi-FI" sz="3200" b="1" dirty="0"/>
              <a:t>3</a:t>
            </a:r>
            <a:r>
              <a:rPr lang="fi-FI" sz="3200" b="1" dirty="0" smtClean="0"/>
              <a:t>) </a:t>
            </a:r>
            <a:r>
              <a:rPr lang="fi-FI" sz="3200" b="1" dirty="0" err="1" smtClean="0"/>
              <a:t>Governance</a:t>
            </a:r>
            <a:r>
              <a:rPr lang="fi-FI" sz="3200" b="1" dirty="0" smtClean="0"/>
              <a:t>: </a:t>
            </a:r>
            <a:r>
              <a:rPr lang="fi-FI" sz="3200" b="1" dirty="0" err="1" smtClean="0"/>
              <a:t>Needs</a:t>
            </a:r>
            <a:r>
              <a:rPr lang="fi-FI" sz="3200" b="1" dirty="0" smtClean="0"/>
              <a:t> and </a:t>
            </a:r>
            <a:r>
              <a:rPr lang="fi-FI" sz="3200" b="1" dirty="0" err="1" smtClean="0"/>
              <a:t>Challenges</a:t>
            </a:r>
            <a:endParaRPr lang="fi-FI" sz="3200" b="1" dirty="0" smtClean="0"/>
          </a:p>
          <a:p>
            <a:pPr>
              <a:lnSpc>
                <a:spcPct val="100000"/>
              </a:lnSpc>
            </a:pPr>
            <a:r>
              <a:rPr lang="fi-FI" sz="3200" b="1" dirty="0"/>
              <a:t>4</a:t>
            </a:r>
            <a:r>
              <a:rPr lang="fi-FI" sz="3200" b="1" dirty="0" smtClean="0"/>
              <a:t>) </a:t>
            </a:r>
            <a:r>
              <a:rPr lang="fi-FI" sz="3200" b="1" dirty="0" smtClean="0"/>
              <a:t>Tools and </a:t>
            </a:r>
            <a:r>
              <a:rPr lang="fi-FI" sz="3200" b="1" dirty="0" err="1" smtClean="0"/>
              <a:t>methods</a:t>
            </a:r>
            <a:endParaRPr lang="fi-FI" sz="3200" b="1" dirty="0"/>
          </a:p>
          <a:p>
            <a:pPr>
              <a:lnSpc>
                <a:spcPct val="100000"/>
              </a:lnSpc>
            </a:pPr>
            <a:r>
              <a:rPr lang="fi-FI" sz="3200" b="1" dirty="0"/>
              <a:t>5</a:t>
            </a:r>
            <a:r>
              <a:rPr lang="fi-FI" sz="3200" b="1" dirty="0" smtClean="0"/>
              <a:t>) </a:t>
            </a:r>
            <a:r>
              <a:rPr lang="fi-FI" sz="3200" b="1" dirty="0" err="1" smtClean="0"/>
              <a:t>Capacity</a:t>
            </a:r>
            <a:r>
              <a:rPr lang="fi-FI" sz="3200" b="1" dirty="0" smtClean="0"/>
              <a:t> and </a:t>
            </a:r>
            <a:r>
              <a:rPr lang="fi-FI" sz="3200" b="1" dirty="0" err="1" smtClean="0"/>
              <a:t>support</a:t>
            </a:r>
            <a:r>
              <a:rPr lang="fi-FI" sz="3200" b="1" dirty="0" smtClean="0"/>
              <a:t> for </a:t>
            </a:r>
            <a:r>
              <a:rPr lang="fi-FI" sz="3200" b="1" dirty="0" err="1" smtClean="0"/>
              <a:t>implementation</a:t>
            </a:r>
            <a:endParaRPr lang="fi-FI" sz="3200" b="1" dirty="0" smtClean="0"/>
          </a:p>
          <a:p>
            <a:pPr>
              <a:lnSpc>
                <a:spcPct val="100000"/>
              </a:lnSpc>
            </a:pPr>
            <a:r>
              <a:rPr lang="fi-FI" sz="3200" b="1" dirty="0"/>
              <a:t>6</a:t>
            </a:r>
            <a:r>
              <a:rPr lang="fi-FI" sz="3200" b="1" dirty="0" smtClean="0"/>
              <a:t>) </a:t>
            </a:r>
            <a:r>
              <a:rPr lang="fi-FI" sz="3200" b="1" dirty="0" smtClean="0"/>
              <a:t>SDG/Post -15 and </a:t>
            </a:r>
            <a:r>
              <a:rPr lang="fi-FI" sz="3200" b="1" dirty="0" err="1" smtClean="0"/>
              <a:t>Biodiversity</a:t>
            </a:r>
            <a:endParaRPr lang="fi-FI" sz="3200" b="1" dirty="0"/>
          </a:p>
          <a:p>
            <a:pPr>
              <a:lnSpc>
                <a:spcPct val="100000"/>
              </a:lnSpc>
            </a:pPr>
            <a:r>
              <a:rPr lang="fi-FI" sz="3200" b="1" dirty="0"/>
              <a:t>7</a:t>
            </a:r>
            <a:r>
              <a:rPr lang="fi-FI" sz="3200" b="1" dirty="0" smtClean="0"/>
              <a:t>) </a:t>
            </a:r>
            <a:r>
              <a:rPr lang="fi-FI" sz="3200" b="1" dirty="0" err="1" smtClean="0"/>
              <a:t>Way</a:t>
            </a:r>
            <a:r>
              <a:rPr lang="fi-FI" sz="3200" b="1" dirty="0" smtClean="0"/>
              <a:t> </a:t>
            </a:r>
            <a:r>
              <a:rPr lang="fi-FI" sz="3200" b="1" dirty="0" err="1" smtClean="0"/>
              <a:t>Forward</a:t>
            </a:r>
            <a:endParaRPr lang="fi-FI" sz="3200" b="1" dirty="0"/>
          </a:p>
        </p:txBody>
      </p:sp>
      <p:sp>
        <p:nvSpPr>
          <p:cNvPr id="4" name="Alatunnisteen paikkamerkki 3"/>
          <p:cNvSpPr>
            <a:spLocks noGrp="1"/>
          </p:cNvSpPr>
          <p:nvPr>
            <p:ph type="ftr" sz="quarter" idx="11"/>
          </p:nvPr>
        </p:nvSpPr>
        <p:spPr/>
        <p:txBody>
          <a:bodyPr/>
          <a:lstStyle/>
          <a:p>
            <a:r>
              <a:rPr lang="fi-FI" dirty="0" smtClean="0"/>
              <a:t>Marina von Weissenberg </a:t>
            </a:r>
            <a:endParaRPr lang="fi-FI" dirty="0"/>
          </a:p>
        </p:txBody>
      </p:sp>
      <p:sp>
        <p:nvSpPr>
          <p:cNvPr id="5" name="Dian numeron paikkamerkki 4"/>
          <p:cNvSpPr>
            <a:spLocks noGrp="1"/>
          </p:cNvSpPr>
          <p:nvPr>
            <p:ph type="sldNum" sz="quarter" idx="12"/>
          </p:nvPr>
        </p:nvSpPr>
        <p:spPr/>
        <p:txBody>
          <a:bodyPr/>
          <a:lstStyle/>
          <a:p>
            <a:fld id="{127F32E5-C959-4B57-834C-CA1376B48C04}" type="slidenum">
              <a:rPr lang="fi-FI" smtClean="0"/>
              <a:pPr/>
              <a:t>2</a:t>
            </a:fld>
            <a:endParaRPr lang="fi-FI"/>
          </a:p>
        </p:txBody>
      </p:sp>
    </p:spTree>
    <p:extLst>
      <p:ext uri="{BB962C8B-B14F-4D97-AF65-F5344CB8AC3E}">
        <p14:creationId xmlns:p14="http://schemas.microsoft.com/office/powerpoint/2010/main" val="954227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dirty="0"/>
              <a:t>Remit of this presentation</a:t>
            </a:r>
            <a:endParaRPr lang="fi-FI" dirty="0"/>
          </a:p>
        </p:txBody>
      </p:sp>
      <p:sp>
        <p:nvSpPr>
          <p:cNvPr id="3" name="Sisällön paikkamerkki 2"/>
          <p:cNvSpPr>
            <a:spLocks noGrp="1"/>
          </p:cNvSpPr>
          <p:nvPr>
            <p:ph idx="1"/>
          </p:nvPr>
        </p:nvSpPr>
        <p:spPr>
          <a:xfrm>
            <a:off x="539552" y="1412776"/>
            <a:ext cx="8244000" cy="4653224"/>
          </a:xfrm>
        </p:spPr>
        <p:txBody>
          <a:bodyPr/>
          <a:lstStyle/>
          <a:p>
            <a:r>
              <a:rPr lang="en-GB" sz="2800" b="1" dirty="0"/>
              <a:t>The six global biodiversity-related conventions:</a:t>
            </a:r>
          </a:p>
          <a:p>
            <a:endParaRPr lang="en-GB" sz="2800" b="1" dirty="0"/>
          </a:p>
          <a:p>
            <a:pPr>
              <a:buFont typeface="Arial" pitchFamily="34" charset="0"/>
              <a:buChar char="•"/>
            </a:pPr>
            <a:r>
              <a:rPr lang="en-GB" sz="2800" b="1" dirty="0"/>
              <a:t> </a:t>
            </a:r>
            <a:r>
              <a:rPr lang="en-GB" sz="2800" b="1" dirty="0" smtClean="0"/>
              <a:t>	</a:t>
            </a:r>
            <a:r>
              <a:rPr lang="en-GB" sz="2800" b="1" dirty="0" smtClean="0">
                <a:solidFill>
                  <a:srgbClr val="002060"/>
                </a:solidFill>
              </a:rPr>
              <a:t>Convention </a:t>
            </a:r>
            <a:r>
              <a:rPr lang="en-GB" sz="2800" b="1" dirty="0">
                <a:solidFill>
                  <a:srgbClr val="002060"/>
                </a:solidFill>
              </a:rPr>
              <a:t>on Biological Diversity (CBD)</a:t>
            </a:r>
          </a:p>
          <a:p>
            <a:pPr>
              <a:buFont typeface="Arial" pitchFamily="34" charset="0"/>
              <a:buChar char="•"/>
            </a:pPr>
            <a:r>
              <a:rPr lang="en-GB" sz="2800" b="1" dirty="0">
                <a:solidFill>
                  <a:srgbClr val="002060"/>
                </a:solidFill>
              </a:rPr>
              <a:t> </a:t>
            </a:r>
            <a:r>
              <a:rPr lang="en-GB" sz="2800" b="1" dirty="0" smtClean="0">
                <a:solidFill>
                  <a:srgbClr val="002060"/>
                </a:solidFill>
              </a:rPr>
              <a:t>	Convention </a:t>
            </a:r>
            <a:r>
              <a:rPr lang="en-GB" sz="2800" b="1" dirty="0">
                <a:solidFill>
                  <a:srgbClr val="002060"/>
                </a:solidFill>
              </a:rPr>
              <a:t>on International Trade in Endangered </a:t>
            </a:r>
            <a:r>
              <a:rPr lang="en-GB" sz="2800" b="1" dirty="0" smtClean="0">
                <a:solidFill>
                  <a:srgbClr val="002060"/>
                </a:solidFill>
              </a:rPr>
              <a:t>	Species </a:t>
            </a:r>
            <a:r>
              <a:rPr lang="en-GB" sz="2800" b="1" dirty="0">
                <a:solidFill>
                  <a:srgbClr val="002060"/>
                </a:solidFill>
              </a:rPr>
              <a:t>of Wild Fauna and Flora (CITES)</a:t>
            </a:r>
          </a:p>
          <a:p>
            <a:pPr>
              <a:buFont typeface="Arial" pitchFamily="34" charset="0"/>
              <a:buChar char="•"/>
            </a:pPr>
            <a:r>
              <a:rPr lang="en-GB" sz="2800" b="1" dirty="0">
                <a:solidFill>
                  <a:srgbClr val="002060"/>
                </a:solidFill>
              </a:rPr>
              <a:t> </a:t>
            </a:r>
            <a:r>
              <a:rPr lang="en-GB" sz="2800" b="1" dirty="0" smtClean="0">
                <a:solidFill>
                  <a:srgbClr val="002060"/>
                </a:solidFill>
              </a:rPr>
              <a:t>	Convention </a:t>
            </a:r>
            <a:r>
              <a:rPr lang="en-GB" sz="2800" b="1" dirty="0">
                <a:solidFill>
                  <a:srgbClr val="002060"/>
                </a:solidFill>
              </a:rPr>
              <a:t>on Migratory Species (CMS)</a:t>
            </a:r>
          </a:p>
          <a:p>
            <a:pPr>
              <a:buFont typeface="Arial" pitchFamily="34" charset="0"/>
              <a:buChar char="•"/>
            </a:pPr>
            <a:r>
              <a:rPr lang="en-GB" sz="2800" b="1" dirty="0">
                <a:solidFill>
                  <a:srgbClr val="002060"/>
                </a:solidFill>
              </a:rPr>
              <a:t> </a:t>
            </a:r>
            <a:r>
              <a:rPr lang="en-GB" sz="2800" b="1" dirty="0" smtClean="0">
                <a:solidFill>
                  <a:srgbClr val="002060"/>
                </a:solidFill>
              </a:rPr>
              <a:t>	International </a:t>
            </a:r>
            <a:r>
              <a:rPr lang="en-GB" sz="2800" b="1" dirty="0">
                <a:solidFill>
                  <a:srgbClr val="002060"/>
                </a:solidFill>
              </a:rPr>
              <a:t>Treaty on Plant Genetic Resources </a:t>
            </a:r>
            <a:r>
              <a:rPr lang="en-GB" sz="2800" b="1" dirty="0" smtClean="0">
                <a:solidFill>
                  <a:srgbClr val="002060"/>
                </a:solidFill>
              </a:rPr>
              <a:t>	for </a:t>
            </a:r>
            <a:r>
              <a:rPr lang="en-GB" sz="2800" b="1" dirty="0">
                <a:solidFill>
                  <a:srgbClr val="002060"/>
                </a:solidFill>
              </a:rPr>
              <a:t>Food and Agriculture (ITPGRFA)</a:t>
            </a:r>
          </a:p>
          <a:p>
            <a:pPr>
              <a:buFont typeface="Arial" pitchFamily="34" charset="0"/>
              <a:buChar char="•"/>
            </a:pPr>
            <a:r>
              <a:rPr lang="en-GB" sz="2800" b="1" dirty="0">
                <a:solidFill>
                  <a:srgbClr val="002060"/>
                </a:solidFill>
              </a:rPr>
              <a:t> </a:t>
            </a:r>
            <a:r>
              <a:rPr lang="en-GB" sz="2800" b="1" dirty="0" smtClean="0">
                <a:solidFill>
                  <a:srgbClr val="002060"/>
                </a:solidFill>
              </a:rPr>
              <a:t>	</a:t>
            </a:r>
            <a:r>
              <a:rPr lang="en-GB" sz="2800" b="1" dirty="0" err="1" smtClean="0">
                <a:solidFill>
                  <a:srgbClr val="002060"/>
                </a:solidFill>
              </a:rPr>
              <a:t>Ramsar</a:t>
            </a:r>
            <a:r>
              <a:rPr lang="en-GB" sz="2800" b="1" dirty="0" smtClean="0">
                <a:solidFill>
                  <a:srgbClr val="002060"/>
                </a:solidFill>
              </a:rPr>
              <a:t> Convention </a:t>
            </a:r>
            <a:r>
              <a:rPr lang="en-GB" sz="2800" b="1" dirty="0">
                <a:solidFill>
                  <a:srgbClr val="002060"/>
                </a:solidFill>
              </a:rPr>
              <a:t>on </a:t>
            </a:r>
            <a:r>
              <a:rPr lang="en-GB" sz="2800" b="1" dirty="0" smtClean="0">
                <a:solidFill>
                  <a:srgbClr val="002060"/>
                </a:solidFill>
              </a:rPr>
              <a:t>Wetlands</a:t>
            </a:r>
            <a:endParaRPr lang="en-GB" sz="2800" b="1" dirty="0">
              <a:solidFill>
                <a:srgbClr val="002060"/>
              </a:solidFill>
            </a:endParaRPr>
          </a:p>
          <a:p>
            <a:pPr>
              <a:buFont typeface="Arial" pitchFamily="34" charset="0"/>
              <a:buChar char="•"/>
            </a:pPr>
            <a:r>
              <a:rPr lang="en-GB" sz="2800" b="1" dirty="0">
                <a:solidFill>
                  <a:srgbClr val="002060"/>
                </a:solidFill>
              </a:rPr>
              <a:t> </a:t>
            </a:r>
            <a:r>
              <a:rPr lang="en-GB" sz="2800" b="1" dirty="0" smtClean="0">
                <a:solidFill>
                  <a:srgbClr val="002060"/>
                </a:solidFill>
              </a:rPr>
              <a:t>	World </a:t>
            </a:r>
            <a:r>
              <a:rPr lang="en-GB" sz="2800" b="1" dirty="0">
                <a:solidFill>
                  <a:srgbClr val="002060"/>
                </a:solidFill>
              </a:rPr>
              <a:t>Heritage Convention (WHC</a:t>
            </a:r>
            <a:r>
              <a:rPr lang="en-GB" sz="2800" b="1" dirty="0" smtClean="0">
                <a:solidFill>
                  <a:srgbClr val="002060"/>
                </a:solidFill>
              </a:rPr>
              <a:t>)</a:t>
            </a:r>
            <a:endParaRPr lang="en-GB" sz="2800" b="1" dirty="0">
              <a:solidFill>
                <a:srgbClr val="002060"/>
              </a:solidFill>
            </a:endParaRPr>
          </a:p>
          <a:p>
            <a:endParaRPr lang="fi-FI" sz="2800" dirty="0"/>
          </a:p>
          <a:p>
            <a:r>
              <a:rPr lang="fi-FI" sz="2800" b="1" i="1" dirty="0" smtClean="0">
                <a:solidFill>
                  <a:srgbClr val="002060"/>
                </a:solidFill>
              </a:rPr>
              <a:t>World </a:t>
            </a:r>
            <a:r>
              <a:rPr lang="fi-FI" sz="2800" b="1" i="1" dirty="0" err="1">
                <a:solidFill>
                  <a:srgbClr val="002060"/>
                </a:solidFill>
              </a:rPr>
              <a:t>Summit</a:t>
            </a:r>
            <a:r>
              <a:rPr lang="fi-FI" sz="2800" b="1" i="1" dirty="0">
                <a:solidFill>
                  <a:srgbClr val="002060"/>
                </a:solidFill>
              </a:rPr>
              <a:t> on </a:t>
            </a:r>
            <a:r>
              <a:rPr lang="fi-FI" sz="2800" b="1" i="1" dirty="0" err="1">
                <a:solidFill>
                  <a:srgbClr val="002060"/>
                </a:solidFill>
              </a:rPr>
              <a:t>Sustainable</a:t>
            </a:r>
            <a:r>
              <a:rPr lang="fi-FI" sz="2800" b="1" i="1" dirty="0">
                <a:solidFill>
                  <a:srgbClr val="002060"/>
                </a:solidFill>
              </a:rPr>
              <a:t> </a:t>
            </a:r>
            <a:r>
              <a:rPr lang="fi-FI" sz="2800" b="1" i="1" dirty="0" err="1" smtClean="0">
                <a:solidFill>
                  <a:srgbClr val="002060"/>
                </a:solidFill>
              </a:rPr>
              <a:t>Development</a:t>
            </a:r>
            <a:r>
              <a:rPr lang="fi-FI" sz="2800" b="1" i="1" dirty="0" smtClean="0">
                <a:solidFill>
                  <a:srgbClr val="002060"/>
                </a:solidFill>
              </a:rPr>
              <a:t> (1992),</a:t>
            </a:r>
            <a:endParaRPr lang="fi-FI" sz="2800" i="1" dirty="0">
              <a:solidFill>
                <a:srgbClr val="002060"/>
              </a:solidFill>
            </a:endParaRPr>
          </a:p>
          <a:p>
            <a:r>
              <a:rPr lang="fi-FI" sz="2800" b="1" i="1" dirty="0">
                <a:solidFill>
                  <a:srgbClr val="002060"/>
                </a:solidFill>
              </a:rPr>
              <a:t>Johannesburg </a:t>
            </a:r>
            <a:r>
              <a:rPr lang="fi-FI" sz="2800" b="1" i="1" dirty="0" err="1">
                <a:solidFill>
                  <a:srgbClr val="002060"/>
                </a:solidFill>
              </a:rPr>
              <a:t>Plan</a:t>
            </a:r>
            <a:r>
              <a:rPr lang="fi-FI" sz="2800" b="1" i="1" dirty="0">
                <a:solidFill>
                  <a:srgbClr val="002060"/>
                </a:solidFill>
              </a:rPr>
              <a:t> of Action (2002),</a:t>
            </a:r>
          </a:p>
          <a:p>
            <a:r>
              <a:rPr lang="fi-FI" sz="2800" b="1" i="1" dirty="0">
                <a:solidFill>
                  <a:srgbClr val="002060"/>
                </a:solidFill>
              </a:rPr>
              <a:t>Rio+20 (2012) </a:t>
            </a:r>
          </a:p>
          <a:p>
            <a:r>
              <a:rPr lang="en-GB" sz="2800" b="1" dirty="0" smtClean="0">
                <a:solidFill>
                  <a:srgbClr val="002060"/>
                </a:solidFill>
              </a:rPr>
              <a:t> </a:t>
            </a:r>
            <a:endParaRPr lang="en-GB" sz="2800" b="1" dirty="0">
              <a:solidFill>
                <a:srgbClr val="002060"/>
              </a:solidFill>
            </a:endParaRPr>
          </a:p>
          <a:p>
            <a:endParaRPr lang="fi-FI" dirty="0"/>
          </a:p>
        </p:txBody>
      </p:sp>
      <p:sp>
        <p:nvSpPr>
          <p:cNvPr id="4" name="Alatunnisteen paikkamerkki 3"/>
          <p:cNvSpPr>
            <a:spLocks noGrp="1"/>
          </p:cNvSpPr>
          <p:nvPr>
            <p:ph type="ftr" sz="quarter" idx="11"/>
          </p:nvPr>
        </p:nvSpPr>
        <p:spPr>
          <a:xfrm>
            <a:off x="2663788" y="6633356"/>
            <a:ext cx="2988332" cy="163444"/>
          </a:xfrm>
        </p:spPr>
        <p:txBody>
          <a:bodyPr/>
          <a:lstStyle/>
          <a:p>
            <a:r>
              <a:rPr lang="fi-FI" dirty="0" smtClean="0"/>
              <a:t>Marina von Weissenberg</a:t>
            </a:r>
            <a:endParaRPr lang="fi-FI" dirty="0"/>
          </a:p>
        </p:txBody>
      </p:sp>
      <p:sp>
        <p:nvSpPr>
          <p:cNvPr id="5" name="Dian numeron paikkamerkki 4"/>
          <p:cNvSpPr>
            <a:spLocks noGrp="1"/>
          </p:cNvSpPr>
          <p:nvPr>
            <p:ph type="sldNum" sz="quarter" idx="12"/>
          </p:nvPr>
        </p:nvSpPr>
        <p:spPr/>
        <p:txBody>
          <a:bodyPr/>
          <a:lstStyle/>
          <a:p>
            <a:fld id="{127F32E5-C959-4B57-834C-CA1376B48C04}" type="slidenum">
              <a:rPr lang="fi-FI" smtClean="0"/>
              <a:pPr/>
              <a:t>3</a:t>
            </a:fld>
            <a:endParaRPr lang="fi-FI"/>
          </a:p>
        </p:txBody>
      </p:sp>
    </p:spTree>
    <p:extLst>
      <p:ext uri="{BB962C8B-B14F-4D97-AF65-F5344CB8AC3E}">
        <p14:creationId xmlns:p14="http://schemas.microsoft.com/office/powerpoint/2010/main" val="2460855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39999" y="540000"/>
            <a:ext cx="8245225" cy="656752"/>
          </a:xfrm>
        </p:spPr>
        <p:txBody>
          <a:bodyPr/>
          <a:lstStyle/>
          <a:p>
            <a:r>
              <a:rPr lang="fi-FI" sz="3600" dirty="0" err="1" smtClean="0"/>
              <a:t>Policy</a:t>
            </a:r>
            <a:r>
              <a:rPr lang="fi-FI" sz="3600" dirty="0" smtClean="0"/>
              <a:t> </a:t>
            </a:r>
            <a:r>
              <a:rPr lang="fi-FI" sz="3600" dirty="0" err="1" smtClean="0"/>
              <a:t>context</a:t>
            </a:r>
            <a:r>
              <a:rPr lang="fi-FI" sz="3600" dirty="0" smtClean="0"/>
              <a:t>: Aichi </a:t>
            </a:r>
            <a:r>
              <a:rPr lang="fi-FI" sz="3600" dirty="0" err="1" smtClean="0"/>
              <a:t>Biodiversity</a:t>
            </a:r>
            <a:r>
              <a:rPr lang="fi-FI" sz="3600" dirty="0" smtClean="0"/>
              <a:t> </a:t>
            </a:r>
            <a:r>
              <a:rPr lang="fi-FI" sz="3600" dirty="0" err="1" smtClean="0"/>
              <a:t>Targets</a:t>
            </a:r>
            <a:r>
              <a:rPr lang="fi-FI" sz="3600" dirty="0" smtClean="0"/>
              <a:t> </a:t>
            </a:r>
            <a:r>
              <a:rPr lang="fi-FI" dirty="0" smtClean="0"/>
              <a:t/>
            </a:r>
            <a:br>
              <a:rPr lang="fi-FI" dirty="0" smtClean="0"/>
            </a:br>
            <a:endParaRPr lang="fi-FI" dirty="0"/>
          </a:p>
        </p:txBody>
      </p:sp>
      <p:sp>
        <p:nvSpPr>
          <p:cNvPr id="3" name="Sisällön paikkamerkki 2"/>
          <p:cNvSpPr>
            <a:spLocks noGrp="1"/>
          </p:cNvSpPr>
          <p:nvPr>
            <p:ph idx="1"/>
          </p:nvPr>
        </p:nvSpPr>
        <p:spPr>
          <a:xfrm>
            <a:off x="539552" y="1052736"/>
            <a:ext cx="5112568" cy="5220580"/>
          </a:xfrm>
        </p:spPr>
        <p:txBody>
          <a:bodyPr/>
          <a:lstStyle/>
          <a:p>
            <a:pPr>
              <a:lnSpc>
                <a:spcPct val="100000"/>
              </a:lnSpc>
            </a:pPr>
            <a:r>
              <a:rPr lang="fi-FI" sz="2800" b="1" dirty="0" err="1" smtClean="0">
                <a:latin typeface="+mj-lt"/>
              </a:rPr>
              <a:t>Convention</a:t>
            </a:r>
            <a:r>
              <a:rPr lang="fi-FI" sz="2800" b="1" dirty="0" smtClean="0">
                <a:latin typeface="+mj-lt"/>
              </a:rPr>
              <a:t> on </a:t>
            </a:r>
            <a:r>
              <a:rPr lang="fi-FI" sz="2800" b="1" dirty="0" err="1" smtClean="0">
                <a:latin typeface="+mj-lt"/>
              </a:rPr>
              <a:t>Biological</a:t>
            </a:r>
            <a:r>
              <a:rPr lang="fi-FI" sz="2800" b="1" dirty="0" smtClean="0">
                <a:latin typeface="+mj-lt"/>
              </a:rPr>
              <a:t> </a:t>
            </a:r>
            <a:r>
              <a:rPr lang="fi-FI" sz="2800" b="1" dirty="0" err="1" smtClean="0">
                <a:latin typeface="+mj-lt"/>
              </a:rPr>
              <a:t>Diversity</a:t>
            </a:r>
            <a:r>
              <a:rPr lang="fi-FI" sz="2800" b="1" dirty="0" smtClean="0">
                <a:latin typeface="+mj-lt"/>
              </a:rPr>
              <a:t> </a:t>
            </a:r>
            <a:r>
              <a:rPr lang="fi-FI" sz="2800" b="1" dirty="0" err="1" smtClean="0">
                <a:latin typeface="+mj-lt"/>
              </a:rPr>
              <a:t>adopted</a:t>
            </a:r>
            <a:r>
              <a:rPr lang="fi-FI" sz="2800" b="1" dirty="0" smtClean="0">
                <a:latin typeface="+mj-lt"/>
              </a:rPr>
              <a:t> 2010:  </a:t>
            </a:r>
          </a:p>
          <a:p>
            <a:pPr>
              <a:lnSpc>
                <a:spcPct val="100000"/>
              </a:lnSpc>
            </a:pPr>
            <a:r>
              <a:rPr lang="fi-FI" sz="2800" b="1" dirty="0" smtClean="0">
                <a:solidFill>
                  <a:srgbClr val="002060"/>
                </a:solidFill>
                <a:latin typeface="+mj-lt"/>
              </a:rPr>
              <a:t>Aichi </a:t>
            </a:r>
            <a:r>
              <a:rPr lang="fi-FI" sz="2800" b="1" dirty="0" err="1" smtClean="0">
                <a:solidFill>
                  <a:srgbClr val="002060"/>
                </a:solidFill>
                <a:latin typeface="+mj-lt"/>
              </a:rPr>
              <a:t>Targets</a:t>
            </a:r>
            <a:r>
              <a:rPr lang="fi-FI" sz="2800" b="1" dirty="0">
                <a:solidFill>
                  <a:srgbClr val="002060"/>
                </a:solidFill>
                <a:latin typeface="+mj-lt"/>
              </a:rPr>
              <a:t> </a:t>
            </a:r>
            <a:r>
              <a:rPr lang="fi-FI" sz="2800" b="1" dirty="0" smtClean="0">
                <a:solidFill>
                  <a:srgbClr val="002060"/>
                </a:solidFill>
                <a:latin typeface="+mj-lt"/>
              </a:rPr>
              <a:t>and the Strategic </a:t>
            </a:r>
            <a:r>
              <a:rPr lang="fi-FI" sz="2800" b="1" dirty="0" err="1" smtClean="0">
                <a:solidFill>
                  <a:srgbClr val="002060"/>
                </a:solidFill>
                <a:latin typeface="+mj-lt"/>
              </a:rPr>
              <a:t>Plan</a:t>
            </a:r>
            <a:r>
              <a:rPr lang="fi-FI" sz="2800" b="1" dirty="0">
                <a:solidFill>
                  <a:srgbClr val="002060"/>
                </a:solidFill>
                <a:latin typeface="+mj-lt"/>
              </a:rPr>
              <a:t> </a:t>
            </a:r>
            <a:r>
              <a:rPr lang="fi-FI" sz="2800" b="1" dirty="0" smtClean="0">
                <a:solidFill>
                  <a:srgbClr val="002060"/>
                </a:solidFill>
                <a:latin typeface="+mj-lt"/>
              </a:rPr>
              <a:t>2011-2020;</a:t>
            </a:r>
            <a:endParaRPr lang="fi-FI" sz="3200" b="1" dirty="0">
              <a:solidFill>
                <a:srgbClr val="002060"/>
              </a:solidFill>
              <a:latin typeface="+mj-lt"/>
            </a:endParaRPr>
          </a:p>
          <a:p>
            <a:pPr>
              <a:lnSpc>
                <a:spcPct val="100000"/>
              </a:lnSpc>
            </a:pPr>
            <a:r>
              <a:rPr lang="fi-FI" sz="2800" b="1" u="sng" dirty="0" smtClean="0">
                <a:latin typeface="+mj-lt"/>
              </a:rPr>
              <a:t>State of </a:t>
            </a:r>
            <a:r>
              <a:rPr lang="fi-FI" sz="2800" b="1" u="sng" dirty="0" err="1" smtClean="0">
                <a:latin typeface="+mj-lt"/>
              </a:rPr>
              <a:t>Biodiversity</a:t>
            </a:r>
            <a:r>
              <a:rPr lang="fi-FI" sz="2800" b="1" dirty="0" smtClean="0">
                <a:latin typeface="+mj-lt"/>
              </a:rPr>
              <a:t>: </a:t>
            </a:r>
            <a:r>
              <a:rPr lang="fi-FI" sz="2800" dirty="0" err="1">
                <a:latin typeface="+mj-lt"/>
              </a:rPr>
              <a:t>A</a:t>
            </a:r>
            <a:r>
              <a:rPr lang="fi-FI" sz="2800" dirty="0" err="1" smtClean="0">
                <a:latin typeface="+mj-lt"/>
              </a:rPr>
              <a:t>ctions</a:t>
            </a:r>
            <a:r>
              <a:rPr lang="fi-FI" sz="2800" dirty="0" smtClean="0">
                <a:latin typeface="+mj-lt"/>
              </a:rPr>
              <a:t> </a:t>
            </a:r>
            <a:r>
              <a:rPr lang="fi-FI" sz="2800" dirty="0" err="1" smtClean="0">
                <a:latin typeface="+mj-lt"/>
              </a:rPr>
              <a:t>needed</a:t>
            </a:r>
            <a:r>
              <a:rPr lang="fi-FI" sz="2800" dirty="0" smtClean="0">
                <a:latin typeface="+mj-lt"/>
              </a:rPr>
              <a:t> on </a:t>
            </a:r>
            <a:r>
              <a:rPr lang="fi-FI" sz="2800" dirty="0" err="1" smtClean="0">
                <a:latin typeface="+mj-lt"/>
              </a:rPr>
              <a:t>all</a:t>
            </a:r>
            <a:r>
              <a:rPr lang="fi-FI" sz="2800" dirty="0" smtClean="0">
                <a:latin typeface="+mj-lt"/>
              </a:rPr>
              <a:t> </a:t>
            </a:r>
            <a:r>
              <a:rPr lang="fi-FI" sz="2800" dirty="0" err="1" smtClean="0">
                <a:latin typeface="+mj-lt"/>
              </a:rPr>
              <a:t>levels</a:t>
            </a:r>
            <a:r>
              <a:rPr lang="fi-FI" sz="2800" dirty="0" smtClean="0">
                <a:latin typeface="+mj-lt"/>
              </a:rPr>
              <a:t> -&gt; </a:t>
            </a:r>
            <a:r>
              <a:rPr lang="fi-FI" sz="2800" dirty="0" err="1" smtClean="0">
                <a:latin typeface="+mj-lt"/>
              </a:rPr>
              <a:t>Global</a:t>
            </a:r>
            <a:r>
              <a:rPr lang="fi-FI" sz="2800" dirty="0" smtClean="0">
                <a:latin typeface="+mj-lt"/>
              </a:rPr>
              <a:t> </a:t>
            </a:r>
            <a:r>
              <a:rPr lang="fi-FI" sz="2800" dirty="0" err="1" smtClean="0">
                <a:latin typeface="+mj-lt"/>
              </a:rPr>
              <a:t>Biodiversity</a:t>
            </a:r>
            <a:r>
              <a:rPr lang="fi-FI" sz="2800" dirty="0" smtClean="0">
                <a:latin typeface="+mj-lt"/>
              </a:rPr>
              <a:t> Outlook-4 (2014)</a:t>
            </a:r>
          </a:p>
          <a:p>
            <a:endParaRPr lang="fi-FI" sz="3200" dirty="0" smtClean="0"/>
          </a:p>
          <a:p>
            <a:r>
              <a:rPr lang="fi-FI" sz="3200" dirty="0" err="1" smtClean="0"/>
              <a:t>Aim</a:t>
            </a:r>
            <a:r>
              <a:rPr lang="fi-FI" sz="3200" dirty="0" smtClean="0"/>
              <a:t>: </a:t>
            </a:r>
            <a:endParaRPr lang="fi-FI" sz="3200" dirty="0"/>
          </a:p>
          <a:p>
            <a:r>
              <a:rPr lang="fi-FI" sz="2800" b="1" dirty="0" err="1" smtClean="0">
                <a:latin typeface="+mj-lt"/>
              </a:rPr>
              <a:t>Halt</a:t>
            </a:r>
            <a:r>
              <a:rPr lang="fi-FI" sz="2800" b="1" dirty="0" smtClean="0">
                <a:latin typeface="+mj-lt"/>
              </a:rPr>
              <a:t> the </a:t>
            </a:r>
            <a:r>
              <a:rPr lang="fi-FI" sz="2800" b="1" dirty="0" err="1" smtClean="0">
                <a:latin typeface="+mj-lt"/>
              </a:rPr>
              <a:t>biodiversity</a:t>
            </a:r>
            <a:r>
              <a:rPr lang="fi-FI" sz="2800" b="1" dirty="0" smtClean="0">
                <a:latin typeface="+mj-lt"/>
              </a:rPr>
              <a:t> </a:t>
            </a:r>
            <a:r>
              <a:rPr lang="fi-FI" sz="2800" b="1" dirty="0" err="1" smtClean="0">
                <a:latin typeface="+mj-lt"/>
              </a:rPr>
              <a:t>loss</a:t>
            </a:r>
            <a:r>
              <a:rPr lang="fi-FI" sz="2800" b="1" dirty="0" smtClean="0">
                <a:latin typeface="+mj-lt"/>
              </a:rPr>
              <a:t> </a:t>
            </a:r>
            <a:r>
              <a:rPr lang="fi-FI" sz="2800" b="1" dirty="0" err="1" smtClean="0">
                <a:latin typeface="+mj-lt"/>
              </a:rPr>
              <a:t>by</a:t>
            </a:r>
            <a:r>
              <a:rPr lang="fi-FI" sz="2800" b="1" dirty="0" smtClean="0">
                <a:latin typeface="+mj-lt"/>
              </a:rPr>
              <a:t> 2020; </a:t>
            </a:r>
          </a:p>
          <a:p>
            <a:pPr marL="457200" indent="-457200">
              <a:buFont typeface="Arial" panose="020B0604020202020204" pitchFamily="34" charset="0"/>
              <a:buChar char="•"/>
            </a:pPr>
            <a:endParaRPr lang="fi-FI" sz="2800" b="1" dirty="0" smtClean="0">
              <a:latin typeface="+mj-lt"/>
            </a:endParaRPr>
          </a:p>
          <a:p>
            <a:r>
              <a:rPr lang="fi-FI" sz="2800" b="1" dirty="0" smtClean="0">
                <a:latin typeface="+mj-lt"/>
              </a:rPr>
              <a:t>The </a:t>
            </a:r>
            <a:r>
              <a:rPr lang="fi-FI" sz="2800" b="1" dirty="0" err="1" smtClean="0">
                <a:latin typeface="+mj-lt"/>
              </a:rPr>
              <a:t>favourable</a:t>
            </a:r>
            <a:r>
              <a:rPr lang="fi-FI" sz="2800" b="1" dirty="0" smtClean="0">
                <a:latin typeface="+mj-lt"/>
              </a:rPr>
              <a:t> status of </a:t>
            </a:r>
            <a:r>
              <a:rPr lang="fi-FI" sz="2800" b="1" dirty="0" err="1" smtClean="0">
                <a:latin typeface="+mj-lt"/>
              </a:rPr>
              <a:t>biodiversity</a:t>
            </a:r>
            <a:r>
              <a:rPr lang="fi-FI" sz="2800" b="1" dirty="0" smtClean="0">
                <a:latin typeface="+mj-lt"/>
              </a:rPr>
              <a:t> and </a:t>
            </a:r>
            <a:r>
              <a:rPr lang="fi-FI" sz="2800" b="1" dirty="0" err="1" smtClean="0">
                <a:latin typeface="+mj-lt"/>
              </a:rPr>
              <a:t>ecosystem</a:t>
            </a:r>
            <a:r>
              <a:rPr lang="fi-FI" sz="2800" b="1" dirty="0" smtClean="0">
                <a:latin typeface="+mj-lt"/>
              </a:rPr>
              <a:t> </a:t>
            </a:r>
            <a:r>
              <a:rPr lang="fi-FI" sz="2800" b="1" dirty="0" err="1" smtClean="0">
                <a:latin typeface="+mj-lt"/>
              </a:rPr>
              <a:t>services</a:t>
            </a:r>
            <a:r>
              <a:rPr lang="fi-FI" sz="2800" b="1" dirty="0" smtClean="0">
                <a:latin typeface="+mj-lt"/>
              </a:rPr>
              <a:t> </a:t>
            </a:r>
            <a:r>
              <a:rPr lang="fi-FI" sz="2800" b="1" dirty="0" err="1" smtClean="0">
                <a:latin typeface="+mj-lt"/>
              </a:rPr>
              <a:t>will</a:t>
            </a:r>
            <a:r>
              <a:rPr lang="fi-FI" sz="2800" b="1" dirty="0" smtClean="0">
                <a:latin typeface="+mj-lt"/>
              </a:rPr>
              <a:t> </a:t>
            </a:r>
            <a:r>
              <a:rPr lang="fi-FI" sz="2800" b="1" dirty="0" err="1" smtClean="0">
                <a:latin typeface="+mj-lt"/>
              </a:rPr>
              <a:t>be</a:t>
            </a:r>
            <a:r>
              <a:rPr lang="fi-FI" sz="2800" b="1" dirty="0" smtClean="0">
                <a:latin typeface="+mj-lt"/>
              </a:rPr>
              <a:t> </a:t>
            </a:r>
            <a:r>
              <a:rPr lang="fi-FI" sz="2800" b="1" dirty="0" err="1" smtClean="0">
                <a:latin typeface="+mj-lt"/>
              </a:rPr>
              <a:t>ensured</a:t>
            </a:r>
            <a:r>
              <a:rPr lang="fi-FI" sz="2800" b="1" dirty="0" smtClean="0">
                <a:latin typeface="+mj-lt"/>
              </a:rPr>
              <a:t> </a:t>
            </a:r>
            <a:r>
              <a:rPr lang="fi-FI" sz="2800" b="1" dirty="0" err="1" smtClean="0">
                <a:latin typeface="+mj-lt"/>
              </a:rPr>
              <a:t>by</a:t>
            </a:r>
            <a:r>
              <a:rPr lang="fi-FI" sz="2800" b="1" dirty="0" smtClean="0">
                <a:latin typeface="+mj-lt"/>
              </a:rPr>
              <a:t> 2050.</a:t>
            </a:r>
          </a:p>
          <a:p>
            <a:endParaRPr lang="fi-FI" sz="2800" b="1" dirty="0" smtClean="0">
              <a:latin typeface="+mj-lt"/>
            </a:endParaRPr>
          </a:p>
          <a:p>
            <a:endParaRPr lang="fi-FI" dirty="0" smtClean="0"/>
          </a:p>
        </p:txBody>
      </p:sp>
      <p:sp>
        <p:nvSpPr>
          <p:cNvPr id="4" name="Alatunnisteen paikkamerkki 3"/>
          <p:cNvSpPr>
            <a:spLocks noGrp="1"/>
          </p:cNvSpPr>
          <p:nvPr>
            <p:ph type="ftr" sz="quarter" idx="11"/>
          </p:nvPr>
        </p:nvSpPr>
        <p:spPr/>
        <p:txBody>
          <a:bodyPr/>
          <a:lstStyle/>
          <a:p>
            <a:r>
              <a:rPr lang="fi-FI" dirty="0" smtClean="0"/>
              <a:t>Marina von Weissenberg</a:t>
            </a:r>
            <a:endParaRPr lang="fi-FI" dirty="0"/>
          </a:p>
        </p:txBody>
      </p:sp>
      <p:sp>
        <p:nvSpPr>
          <p:cNvPr id="5" name="Dian numeron paikkamerkki 4"/>
          <p:cNvSpPr>
            <a:spLocks noGrp="1"/>
          </p:cNvSpPr>
          <p:nvPr>
            <p:ph type="sldNum" sz="quarter" idx="12"/>
          </p:nvPr>
        </p:nvSpPr>
        <p:spPr/>
        <p:txBody>
          <a:bodyPr/>
          <a:lstStyle/>
          <a:p>
            <a:fld id="{B63888E4-B065-43EF-8E16-5918655F770D}" type="slidenum">
              <a:rPr lang="fi-FI" smtClean="0"/>
              <a:pPr/>
              <a:t>4</a:t>
            </a:fld>
            <a:endParaRPr lang="fi-FI"/>
          </a:p>
        </p:txBody>
      </p:sp>
      <p:pic>
        <p:nvPicPr>
          <p:cNvPr id="10" name="Sisällön paikkamerkki 9" descr="BD_logo_englanti_300 pxl.jpg"/>
          <p:cNvPicPr>
            <a:picLocks noGrp="1" noChangeAspect="1"/>
          </p:cNvPicPr>
          <p:nvPr>
            <p:ph idx="13"/>
          </p:nvPr>
        </p:nvPicPr>
        <p:blipFill>
          <a:blip r:embed="rId3" cstate="print"/>
          <a:stretch>
            <a:fillRect/>
          </a:stretch>
        </p:blipFill>
        <p:spPr>
          <a:xfrm>
            <a:off x="5976156" y="1700808"/>
            <a:ext cx="2736303" cy="4392488"/>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Capacity</a:t>
            </a:r>
            <a:r>
              <a:rPr lang="fi-FI" dirty="0" smtClean="0"/>
              <a:t> and </a:t>
            </a:r>
            <a:r>
              <a:rPr lang="fi-FI" dirty="0" err="1" smtClean="0"/>
              <a:t>support</a:t>
            </a:r>
            <a:r>
              <a:rPr lang="fi-FI" dirty="0" smtClean="0"/>
              <a:t> for </a:t>
            </a:r>
            <a:r>
              <a:rPr lang="fi-FI" dirty="0" err="1" smtClean="0"/>
              <a:t>implementation</a:t>
            </a:r>
            <a:endParaRPr lang="fi-FI" dirty="0"/>
          </a:p>
        </p:txBody>
      </p:sp>
      <p:sp>
        <p:nvSpPr>
          <p:cNvPr id="3" name="Sisällön paikkamerkki 2"/>
          <p:cNvSpPr>
            <a:spLocks noGrp="1"/>
          </p:cNvSpPr>
          <p:nvPr>
            <p:ph idx="1"/>
          </p:nvPr>
        </p:nvSpPr>
        <p:spPr>
          <a:xfrm>
            <a:off x="539552" y="1268760"/>
            <a:ext cx="8244000" cy="4797240"/>
          </a:xfrm>
        </p:spPr>
        <p:txBody>
          <a:bodyPr/>
          <a:lstStyle/>
          <a:p>
            <a:pPr>
              <a:lnSpc>
                <a:spcPct val="100000"/>
              </a:lnSpc>
            </a:pPr>
            <a:r>
              <a:rPr lang="fi-FI" sz="2800" b="1" dirty="0" err="1" smtClean="0">
                <a:solidFill>
                  <a:srgbClr val="0070C0"/>
                </a:solidFill>
              </a:rPr>
              <a:t>Where</a:t>
            </a:r>
            <a:r>
              <a:rPr lang="fi-FI" sz="2800" b="1" dirty="0" smtClean="0">
                <a:solidFill>
                  <a:srgbClr val="0070C0"/>
                </a:solidFill>
              </a:rPr>
              <a:t> </a:t>
            </a:r>
            <a:r>
              <a:rPr lang="fi-FI" sz="2800" b="1" dirty="0" err="1" smtClean="0">
                <a:solidFill>
                  <a:srgbClr val="0070C0"/>
                </a:solidFill>
              </a:rPr>
              <a:t>do</a:t>
            </a:r>
            <a:r>
              <a:rPr lang="fi-FI" sz="2800" b="1" dirty="0" smtClean="0">
                <a:solidFill>
                  <a:srgbClr val="0070C0"/>
                </a:solidFill>
              </a:rPr>
              <a:t> </a:t>
            </a:r>
            <a:r>
              <a:rPr lang="fi-FI" sz="2800" b="1" dirty="0" err="1" smtClean="0">
                <a:solidFill>
                  <a:srgbClr val="0070C0"/>
                </a:solidFill>
              </a:rPr>
              <a:t>we</a:t>
            </a:r>
            <a:r>
              <a:rPr lang="fi-FI" sz="2800" b="1" dirty="0" smtClean="0">
                <a:solidFill>
                  <a:srgbClr val="0070C0"/>
                </a:solidFill>
              </a:rPr>
              <a:t> </a:t>
            </a:r>
            <a:r>
              <a:rPr lang="fi-FI" sz="2800" b="1" dirty="0" err="1" smtClean="0">
                <a:solidFill>
                  <a:srgbClr val="0070C0"/>
                </a:solidFill>
              </a:rPr>
              <a:t>stand</a:t>
            </a:r>
            <a:r>
              <a:rPr lang="fi-FI" sz="2800" b="1" dirty="0" smtClean="0">
                <a:solidFill>
                  <a:srgbClr val="0070C0"/>
                </a:solidFill>
              </a:rPr>
              <a:t>?</a:t>
            </a:r>
            <a:endParaRPr lang="fi-FI" sz="2800" b="1" dirty="0">
              <a:solidFill>
                <a:srgbClr val="0070C0"/>
              </a:solidFill>
            </a:endParaRPr>
          </a:p>
          <a:p>
            <a:pPr>
              <a:lnSpc>
                <a:spcPct val="100000"/>
              </a:lnSpc>
            </a:pPr>
            <a:r>
              <a:rPr lang="fi-FI" sz="2800" b="1" dirty="0" err="1" smtClean="0"/>
              <a:t>Loss</a:t>
            </a:r>
            <a:r>
              <a:rPr lang="fi-FI" sz="2800" b="1" dirty="0" smtClean="0"/>
              <a:t> of </a:t>
            </a:r>
            <a:r>
              <a:rPr lang="fi-FI" sz="2800" b="1" dirty="0" err="1" smtClean="0"/>
              <a:t>biodiversity</a:t>
            </a:r>
            <a:r>
              <a:rPr lang="fi-FI" sz="2800" b="1" dirty="0" smtClean="0"/>
              <a:t> is </a:t>
            </a:r>
            <a:r>
              <a:rPr lang="fi-FI" sz="2800" b="1" dirty="0" err="1" smtClean="0"/>
              <a:t>costing</a:t>
            </a:r>
            <a:r>
              <a:rPr lang="fi-FI" sz="2800" b="1" dirty="0" smtClean="0"/>
              <a:t> </a:t>
            </a:r>
            <a:r>
              <a:rPr lang="fi-FI" sz="2800" b="1" dirty="0" err="1" smtClean="0"/>
              <a:t>more</a:t>
            </a:r>
            <a:r>
              <a:rPr lang="fi-FI" sz="2800" b="1" dirty="0" smtClean="0"/>
              <a:t> </a:t>
            </a:r>
            <a:r>
              <a:rPr lang="fi-FI" sz="2800" b="1" dirty="0" err="1" smtClean="0"/>
              <a:t>than</a:t>
            </a:r>
            <a:r>
              <a:rPr lang="fi-FI" sz="2800" b="1" dirty="0" smtClean="0"/>
              <a:t> USD 750 </a:t>
            </a:r>
            <a:r>
              <a:rPr lang="fi-FI" sz="2800" b="1" dirty="0" err="1" smtClean="0"/>
              <a:t>billion</a:t>
            </a:r>
            <a:r>
              <a:rPr lang="fi-FI" sz="2800" b="1" dirty="0" smtClean="0"/>
              <a:t> </a:t>
            </a:r>
            <a:r>
              <a:rPr lang="fi-FI" sz="2800" b="1" dirty="0" err="1" smtClean="0"/>
              <a:t>annually</a:t>
            </a:r>
            <a:r>
              <a:rPr lang="fi-FI" sz="2800" b="1" dirty="0" smtClean="0"/>
              <a:t> in</a:t>
            </a:r>
            <a:r>
              <a:rPr lang="fi-FI" sz="2800" b="1" u="sng" dirty="0" smtClean="0"/>
              <a:t> </a:t>
            </a:r>
            <a:r>
              <a:rPr lang="fi-FI" sz="2800" u="sng" dirty="0" err="1" smtClean="0">
                <a:effectLst>
                  <a:outerShdw blurRad="38100" dist="38100" dir="2700000" algn="tl">
                    <a:srgbClr val="000000">
                      <a:alpha val="43137"/>
                    </a:srgbClr>
                  </a:outerShdw>
                </a:effectLst>
              </a:rPr>
              <a:t>lost</a:t>
            </a:r>
            <a:r>
              <a:rPr lang="fi-FI" sz="2800" u="sng" dirty="0" smtClean="0">
                <a:effectLst>
                  <a:outerShdw blurRad="38100" dist="38100" dir="2700000" algn="tl">
                    <a:srgbClr val="000000">
                      <a:alpha val="43137"/>
                    </a:srgbClr>
                  </a:outerShdw>
                </a:effectLst>
              </a:rPr>
              <a:t> </a:t>
            </a:r>
            <a:r>
              <a:rPr lang="fi-FI" sz="2800" u="sng" dirty="0" err="1" smtClean="0">
                <a:effectLst>
                  <a:outerShdw blurRad="38100" dist="38100" dir="2700000" algn="tl">
                    <a:srgbClr val="000000">
                      <a:alpha val="43137"/>
                    </a:srgbClr>
                  </a:outerShdw>
                </a:effectLst>
              </a:rPr>
              <a:t>ecosystem</a:t>
            </a:r>
            <a:r>
              <a:rPr lang="fi-FI" sz="2800" u="sng" dirty="0" smtClean="0">
                <a:effectLst>
                  <a:outerShdw blurRad="38100" dist="38100" dir="2700000" algn="tl">
                    <a:srgbClr val="000000">
                      <a:alpha val="43137"/>
                    </a:srgbClr>
                  </a:outerShdw>
                </a:effectLst>
              </a:rPr>
              <a:t> </a:t>
            </a:r>
            <a:r>
              <a:rPr lang="fi-FI" sz="2800" u="sng" dirty="0" err="1" smtClean="0">
                <a:effectLst>
                  <a:outerShdw blurRad="38100" dist="38100" dir="2700000" algn="tl">
                    <a:srgbClr val="000000">
                      <a:alpha val="43137"/>
                    </a:srgbClr>
                  </a:outerShdw>
                </a:effectLst>
              </a:rPr>
              <a:t>services</a:t>
            </a:r>
            <a:r>
              <a:rPr lang="fi-FI" sz="2800" u="sng" dirty="0" smtClean="0">
                <a:effectLst>
                  <a:outerShdw blurRad="38100" dist="38100" dir="2700000" algn="tl">
                    <a:srgbClr val="000000">
                      <a:alpha val="43137"/>
                    </a:srgbClr>
                  </a:outerShdw>
                </a:effectLst>
              </a:rPr>
              <a:t>;</a:t>
            </a:r>
          </a:p>
          <a:p>
            <a:pPr marL="457200" indent="-457200">
              <a:lnSpc>
                <a:spcPct val="100000"/>
              </a:lnSpc>
              <a:buFont typeface="Arial" panose="020B0604020202020204" pitchFamily="34" charset="0"/>
              <a:buChar char="•"/>
            </a:pPr>
            <a:r>
              <a:rPr lang="fi-FI" sz="2800" b="1" dirty="0" err="1" smtClean="0"/>
              <a:t>Lack</a:t>
            </a:r>
            <a:r>
              <a:rPr lang="fi-FI" sz="2800" b="1" dirty="0" smtClean="0"/>
              <a:t> of </a:t>
            </a:r>
            <a:r>
              <a:rPr lang="fi-FI" sz="2800" b="1" dirty="0" err="1" smtClean="0"/>
              <a:t>sector</a:t>
            </a:r>
            <a:r>
              <a:rPr lang="fi-FI" sz="2800" b="1" dirty="0" smtClean="0"/>
              <a:t> </a:t>
            </a:r>
            <a:r>
              <a:rPr lang="fi-FI" sz="2800" b="1" dirty="0" err="1" smtClean="0"/>
              <a:t>integration</a:t>
            </a:r>
            <a:r>
              <a:rPr lang="fi-FI" sz="2800" b="1" dirty="0" smtClean="0"/>
              <a:t> is a </a:t>
            </a:r>
            <a:r>
              <a:rPr lang="fi-FI" sz="2800" b="1" dirty="0" err="1" smtClean="0"/>
              <a:t>challenge</a:t>
            </a:r>
            <a:r>
              <a:rPr lang="fi-FI" sz="2800" b="1" dirty="0" smtClean="0"/>
              <a:t> in </a:t>
            </a:r>
            <a:r>
              <a:rPr lang="fi-FI" sz="2800" b="1" dirty="0" err="1" smtClean="0"/>
              <a:t>reaching</a:t>
            </a:r>
            <a:r>
              <a:rPr lang="fi-FI" sz="2800" b="1" dirty="0" smtClean="0"/>
              <a:t> </a:t>
            </a:r>
            <a:r>
              <a:rPr lang="fi-FI" sz="2800" b="1" dirty="0" err="1" smtClean="0"/>
              <a:t>our</a:t>
            </a:r>
            <a:r>
              <a:rPr lang="fi-FI" sz="2800" b="1" dirty="0" smtClean="0"/>
              <a:t> </a:t>
            </a:r>
            <a:r>
              <a:rPr lang="fi-FI" sz="2800" b="1" dirty="0" err="1" smtClean="0"/>
              <a:t>targets</a:t>
            </a:r>
            <a:r>
              <a:rPr lang="fi-FI" sz="2800" b="1" dirty="0" smtClean="0"/>
              <a:t> 2020;  </a:t>
            </a:r>
          </a:p>
          <a:p>
            <a:pPr marL="457200" indent="-457200">
              <a:lnSpc>
                <a:spcPct val="100000"/>
              </a:lnSpc>
              <a:buFont typeface="Arial" panose="020B0604020202020204" pitchFamily="34" charset="0"/>
              <a:buChar char="•"/>
            </a:pPr>
            <a:r>
              <a:rPr lang="fi-FI" sz="2800" b="1" dirty="0" err="1" smtClean="0"/>
              <a:t>Biodiversity</a:t>
            </a:r>
            <a:r>
              <a:rPr lang="fi-FI" sz="2800" b="1" dirty="0" smtClean="0"/>
              <a:t> </a:t>
            </a:r>
            <a:r>
              <a:rPr lang="fi-FI" sz="2800" b="1" dirty="0" err="1" smtClean="0"/>
              <a:t>loss</a:t>
            </a:r>
            <a:r>
              <a:rPr lang="fi-FI" sz="2800" b="1" dirty="0" smtClean="0"/>
              <a:t>, </a:t>
            </a:r>
            <a:r>
              <a:rPr lang="fi-FI" sz="2800" b="1" dirty="0" err="1" smtClean="0"/>
              <a:t>climate</a:t>
            </a:r>
            <a:r>
              <a:rPr lang="fi-FI" sz="2800" b="1" dirty="0" smtClean="0"/>
              <a:t> </a:t>
            </a:r>
            <a:r>
              <a:rPr lang="fi-FI" sz="2800" b="1" dirty="0" err="1" smtClean="0"/>
              <a:t>change</a:t>
            </a:r>
            <a:r>
              <a:rPr lang="fi-FI" sz="2800" b="1" dirty="0" smtClean="0"/>
              <a:t> and </a:t>
            </a:r>
            <a:r>
              <a:rPr lang="fi-FI" sz="2800" b="1" dirty="0" err="1" smtClean="0"/>
              <a:t>land</a:t>
            </a:r>
            <a:r>
              <a:rPr lang="fi-FI" sz="2800" b="1" dirty="0" smtClean="0"/>
              <a:t> </a:t>
            </a:r>
            <a:r>
              <a:rPr lang="fi-FI" sz="2800" b="1" dirty="0" err="1" smtClean="0"/>
              <a:t>degradation</a:t>
            </a:r>
            <a:r>
              <a:rPr lang="fi-FI" sz="2800" b="1" dirty="0" smtClean="0"/>
              <a:t>: </a:t>
            </a:r>
            <a:r>
              <a:rPr lang="fi-FI" sz="2800" b="1" dirty="0" err="1" smtClean="0"/>
              <a:t>closely</a:t>
            </a:r>
            <a:r>
              <a:rPr lang="fi-FI" sz="2800" b="1" dirty="0" smtClean="0"/>
              <a:t> </a:t>
            </a:r>
            <a:r>
              <a:rPr lang="fi-FI" sz="2800" b="1" dirty="0" err="1" smtClean="0"/>
              <a:t>linked</a:t>
            </a:r>
            <a:r>
              <a:rPr lang="fi-FI" sz="2800" b="1" dirty="0" smtClean="0"/>
              <a:t> and </a:t>
            </a:r>
            <a:r>
              <a:rPr lang="fi-FI" sz="2800" b="1" dirty="0" err="1" smtClean="0"/>
              <a:t>interdependent</a:t>
            </a:r>
            <a:r>
              <a:rPr lang="fi-FI" sz="2800" b="1" dirty="0" smtClean="0"/>
              <a:t>;</a:t>
            </a:r>
          </a:p>
          <a:p>
            <a:pPr marL="457200" indent="-457200">
              <a:lnSpc>
                <a:spcPct val="100000"/>
              </a:lnSpc>
              <a:buFont typeface="Arial" panose="020B0604020202020204" pitchFamily="34" charset="0"/>
              <a:buChar char="•"/>
            </a:pPr>
            <a:r>
              <a:rPr lang="fi-FI" sz="2800" b="1" dirty="0"/>
              <a:t>GEF (</a:t>
            </a:r>
            <a:r>
              <a:rPr lang="fi-FI" sz="2800" b="1" dirty="0" err="1"/>
              <a:t>Global</a:t>
            </a:r>
            <a:r>
              <a:rPr lang="fi-FI" sz="2800" b="1" dirty="0"/>
              <a:t> Environment </a:t>
            </a:r>
            <a:r>
              <a:rPr lang="fi-FI" sz="2800" b="1" dirty="0" err="1"/>
              <a:t>Facility</a:t>
            </a:r>
            <a:r>
              <a:rPr lang="fi-FI" sz="2800" b="1" dirty="0"/>
              <a:t>) </a:t>
            </a:r>
            <a:r>
              <a:rPr lang="fi-FI" sz="2800" b="1" dirty="0" err="1"/>
              <a:t>e.g</a:t>
            </a:r>
            <a:r>
              <a:rPr lang="fi-FI" sz="2800" b="1" dirty="0"/>
              <a:t>. IUCN and </a:t>
            </a:r>
            <a:r>
              <a:rPr lang="fi-FI" sz="2800" b="1" dirty="0" err="1"/>
              <a:t>biodiversity</a:t>
            </a:r>
            <a:r>
              <a:rPr lang="fi-FI" sz="2800" b="1" dirty="0"/>
              <a:t> </a:t>
            </a:r>
            <a:r>
              <a:rPr lang="fi-FI" sz="2800" b="1" dirty="0" err="1"/>
              <a:t>related</a:t>
            </a:r>
            <a:r>
              <a:rPr lang="fi-FI" sz="2800" b="1" dirty="0"/>
              <a:t> </a:t>
            </a:r>
            <a:r>
              <a:rPr lang="fi-FI" sz="2800" b="1" dirty="0" err="1"/>
              <a:t>conventions</a:t>
            </a:r>
            <a:r>
              <a:rPr lang="fi-FI" sz="2800" b="1" dirty="0"/>
              <a:t> (</a:t>
            </a:r>
            <a:r>
              <a:rPr lang="fi-FI" sz="2800" b="1" dirty="0" err="1"/>
              <a:t>MEAs</a:t>
            </a:r>
            <a:r>
              <a:rPr lang="fi-FI" sz="2800" b="1" dirty="0" smtClean="0"/>
              <a:t>);</a:t>
            </a:r>
          </a:p>
          <a:p>
            <a:pPr marL="457200" indent="-457200">
              <a:lnSpc>
                <a:spcPct val="100000"/>
              </a:lnSpc>
              <a:buFont typeface="Arial" panose="020B0604020202020204" pitchFamily="34" charset="0"/>
              <a:buChar char="•"/>
            </a:pPr>
            <a:r>
              <a:rPr lang="fi-FI" sz="2800" b="1" dirty="0" err="1" smtClean="0"/>
              <a:t>Role</a:t>
            </a:r>
            <a:r>
              <a:rPr lang="fi-FI" sz="2800" b="1" dirty="0" smtClean="0"/>
              <a:t> of Private </a:t>
            </a:r>
            <a:r>
              <a:rPr lang="fi-FI" sz="2800" b="1" dirty="0" err="1" smtClean="0"/>
              <a:t>sector</a:t>
            </a:r>
            <a:r>
              <a:rPr lang="fi-FI" sz="2800" b="1" dirty="0" smtClean="0"/>
              <a:t> and Business;</a:t>
            </a:r>
          </a:p>
          <a:p>
            <a:pPr marL="457200" indent="-457200">
              <a:lnSpc>
                <a:spcPct val="100000"/>
              </a:lnSpc>
              <a:buFont typeface="Arial" panose="020B0604020202020204" pitchFamily="34" charset="0"/>
              <a:buChar char="•"/>
            </a:pPr>
            <a:r>
              <a:rPr lang="fi-FI" sz="2800" b="1" dirty="0" smtClean="0"/>
              <a:t>Reporting </a:t>
            </a:r>
            <a:r>
              <a:rPr lang="fi-FI" sz="2800" b="1" dirty="0" err="1" smtClean="0"/>
              <a:t>framework</a:t>
            </a:r>
            <a:r>
              <a:rPr lang="fi-FI" sz="2800" b="1" dirty="0"/>
              <a:t> </a:t>
            </a:r>
            <a:r>
              <a:rPr lang="fi-FI" sz="2800" b="1" dirty="0" smtClean="0"/>
              <a:t>&amp; </a:t>
            </a:r>
            <a:r>
              <a:rPr lang="fi-FI" sz="2800" b="1" dirty="0" err="1" smtClean="0"/>
              <a:t>Indicators</a:t>
            </a:r>
            <a:r>
              <a:rPr lang="fi-FI" sz="2800" b="1" dirty="0" smtClean="0"/>
              <a:t>.</a:t>
            </a:r>
          </a:p>
          <a:p>
            <a:pPr marL="457200" indent="-457200">
              <a:lnSpc>
                <a:spcPct val="100000"/>
              </a:lnSpc>
              <a:buFont typeface="Arial" panose="020B0604020202020204" pitchFamily="34" charset="0"/>
              <a:buChar char="•"/>
            </a:pPr>
            <a:endParaRPr lang="fi-FI" sz="2800" b="1" dirty="0"/>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127F32E5-C959-4B57-834C-CA1376B48C04}" type="slidenum">
              <a:rPr lang="fi-FI" smtClean="0"/>
              <a:pPr/>
              <a:t>5</a:t>
            </a:fld>
            <a:endParaRPr lang="fi-FI"/>
          </a:p>
        </p:txBody>
      </p:sp>
    </p:spTree>
    <p:extLst>
      <p:ext uri="{BB962C8B-B14F-4D97-AF65-F5344CB8AC3E}">
        <p14:creationId xmlns:p14="http://schemas.microsoft.com/office/powerpoint/2010/main" val="1103177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39999" y="540000"/>
            <a:ext cx="8245225" cy="764764"/>
          </a:xfrm>
        </p:spPr>
        <p:txBody>
          <a:bodyPr/>
          <a:lstStyle/>
          <a:p>
            <a:r>
              <a:rPr lang="fi-FI" dirty="0" err="1" smtClean="0"/>
              <a:t>Opportunities</a:t>
            </a:r>
            <a:endParaRPr lang="fi-FI" dirty="0"/>
          </a:p>
        </p:txBody>
      </p:sp>
      <p:sp>
        <p:nvSpPr>
          <p:cNvPr id="3" name="Sisällön paikkamerkki 2"/>
          <p:cNvSpPr>
            <a:spLocks noGrp="1"/>
          </p:cNvSpPr>
          <p:nvPr>
            <p:ph idx="1"/>
          </p:nvPr>
        </p:nvSpPr>
        <p:spPr>
          <a:xfrm>
            <a:off x="539552" y="1484784"/>
            <a:ext cx="8244000" cy="4581216"/>
          </a:xfrm>
        </p:spPr>
        <p:txBody>
          <a:bodyPr/>
          <a:lstStyle/>
          <a:p>
            <a:pPr>
              <a:buFont typeface="Arial" pitchFamily="34" charset="0"/>
              <a:buChar char="•"/>
            </a:pPr>
            <a:r>
              <a:rPr lang="en-GB" sz="2800" dirty="0"/>
              <a:t> </a:t>
            </a:r>
            <a:r>
              <a:rPr lang="en-GB" sz="2800" b="1" dirty="0"/>
              <a:t>Biodiversity crisis </a:t>
            </a:r>
            <a:r>
              <a:rPr lang="en-GB" sz="2800" dirty="0"/>
              <a:t>– failure to achieve the 2010 biodiversity </a:t>
            </a:r>
            <a:r>
              <a:rPr lang="en-GB" sz="2800" dirty="0" smtClean="0"/>
              <a:t>target -&gt; GBO-4, 2014</a:t>
            </a:r>
          </a:p>
          <a:p>
            <a:endParaRPr lang="en-GB" sz="2800" dirty="0" smtClean="0"/>
          </a:p>
          <a:p>
            <a:pPr>
              <a:buFont typeface="Arial" pitchFamily="34" charset="0"/>
              <a:buChar char="•"/>
            </a:pPr>
            <a:r>
              <a:rPr lang="en-GB" sz="2800" dirty="0"/>
              <a:t> </a:t>
            </a:r>
            <a:r>
              <a:rPr lang="en-GB" sz="2800" b="1" dirty="0"/>
              <a:t>Strategic Plan for Biodiversity </a:t>
            </a:r>
            <a:r>
              <a:rPr lang="en-GB" sz="2800" b="1" dirty="0" smtClean="0"/>
              <a:t>2011-2020</a:t>
            </a:r>
            <a:endParaRPr lang="en-GB" sz="2800" dirty="0"/>
          </a:p>
          <a:p>
            <a:pPr>
              <a:buFont typeface="Arial" pitchFamily="34" charset="0"/>
              <a:buChar char="•"/>
            </a:pPr>
            <a:r>
              <a:rPr lang="en-GB" sz="2800" dirty="0"/>
              <a:t> </a:t>
            </a:r>
            <a:r>
              <a:rPr lang="en-GB" sz="2800" b="1" dirty="0"/>
              <a:t>Institutional framework </a:t>
            </a:r>
            <a:r>
              <a:rPr lang="en-GB" sz="2800" dirty="0"/>
              <a:t>for sustainable development </a:t>
            </a:r>
            <a:r>
              <a:rPr lang="en-GB" sz="2800" dirty="0" smtClean="0"/>
              <a:t>of Rio+20</a:t>
            </a:r>
            <a:endParaRPr lang="en-GB" sz="2800" dirty="0"/>
          </a:p>
          <a:p>
            <a:pPr>
              <a:buFont typeface="Arial" pitchFamily="34" charset="0"/>
              <a:buChar char="•"/>
            </a:pPr>
            <a:r>
              <a:rPr lang="en-GB" sz="2800" dirty="0"/>
              <a:t> Many MEA governing body </a:t>
            </a:r>
            <a:r>
              <a:rPr lang="en-GB" sz="2800" dirty="0" smtClean="0"/>
              <a:t>decisions/resolutions </a:t>
            </a:r>
            <a:r>
              <a:rPr lang="en-GB" sz="2800" dirty="0"/>
              <a:t>call for increased </a:t>
            </a:r>
            <a:r>
              <a:rPr lang="en-GB" sz="2800" b="1" dirty="0"/>
              <a:t>cooperation and synergies</a:t>
            </a:r>
          </a:p>
          <a:p>
            <a:pPr>
              <a:buFont typeface="Arial" pitchFamily="34" charset="0"/>
              <a:buChar char="•"/>
            </a:pPr>
            <a:r>
              <a:rPr lang="en-GB" sz="2800" dirty="0" smtClean="0"/>
              <a:t>Intergovernmental </a:t>
            </a:r>
            <a:r>
              <a:rPr lang="en-GB" sz="2800" dirty="0"/>
              <a:t>Science  - Policy Platform on Biodiversity and Ecosystem Services (</a:t>
            </a:r>
            <a:r>
              <a:rPr lang="en-GB" sz="2800" b="1" dirty="0"/>
              <a:t>IPBES</a:t>
            </a:r>
            <a:r>
              <a:rPr lang="en-GB" sz="2800" dirty="0" smtClean="0"/>
              <a:t>)</a:t>
            </a:r>
          </a:p>
          <a:p>
            <a:pPr>
              <a:buFont typeface="Arial" pitchFamily="34" charset="0"/>
              <a:buChar char="•"/>
            </a:pPr>
            <a:r>
              <a:rPr lang="en-GB" sz="2800" b="1" dirty="0" smtClean="0"/>
              <a:t>Lack of capacity means that we need to share and cooperate.</a:t>
            </a:r>
            <a:endParaRPr lang="en-GB" sz="2800" b="1" dirty="0"/>
          </a:p>
          <a:p>
            <a:endParaRPr lang="fi-FI" dirty="0"/>
          </a:p>
        </p:txBody>
      </p:sp>
      <p:sp>
        <p:nvSpPr>
          <p:cNvPr id="4" name="Alatunnisteen paikkamerkki 3"/>
          <p:cNvSpPr>
            <a:spLocks noGrp="1"/>
          </p:cNvSpPr>
          <p:nvPr>
            <p:ph type="ftr" sz="quarter" idx="11"/>
          </p:nvPr>
        </p:nvSpPr>
        <p:spPr/>
        <p:txBody>
          <a:bodyPr/>
          <a:lstStyle/>
          <a:p>
            <a:r>
              <a:rPr lang="fi-FI" smtClean="0"/>
              <a:t>Esittäjän nimi alatunnisteeseen</a:t>
            </a:r>
            <a:endParaRPr lang="fi-FI"/>
          </a:p>
        </p:txBody>
      </p:sp>
      <p:sp>
        <p:nvSpPr>
          <p:cNvPr id="5" name="Dian numeron paikkamerkki 4"/>
          <p:cNvSpPr>
            <a:spLocks noGrp="1"/>
          </p:cNvSpPr>
          <p:nvPr>
            <p:ph type="sldNum" sz="quarter" idx="12"/>
          </p:nvPr>
        </p:nvSpPr>
        <p:spPr/>
        <p:txBody>
          <a:bodyPr/>
          <a:lstStyle/>
          <a:p>
            <a:fld id="{B63888E4-B065-43EF-8E16-5918655F770D}" type="slidenum">
              <a:rPr lang="fi-FI" smtClean="0"/>
              <a:pPr/>
              <a:t>6</a:t>
            </a:fld>
            <a:endParaRPr lang="fi-FI"/>
          </a:p>
        </p:txBody>
      </p:sp>
      <p:sp>
        <p:nvSpPr>
          <p:cNvPr id="6" name="Tekstin paikkamerkki 5"/>
          <p:cNvSpPr>
            <a:spLocks noGrp="1"/>
          </p:cNvSpPr>
          <p:nvPr>
            <p:ph type="body" sz="quarter" idx="14"/>
          </p:nvPr>
        </p:nvSpPr>
        <p:spPr/>
        <p:txBody>
          <a:bodyPr/>
          <a:lstStyle/>
          <a:p>
            <a:r>
              <a:rPr lang="fi-FI" dirty="0" smtClean="0"/>
              <a:t>Marina von Weissenberg</a:t>
            </a:r>
            <a:endParaRPr lang="fi-FI" dirty="0"/>
          </a:p>
        </p:txBody>
      </p:sp>
    </p:spTree>
    <p:extLst>
      <p:ext uri="{BB962C8B-B14F-4D97-AF65-F5344CB8AC3E}">
        <p14:creationId xmlns:p14="http://schemas.microsoft.com/office/powerpoint/2010/main" val="298047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50201" y="204944"/>
            <a:ext cx="8245225" cy="847792"/>
          </a:xfrm>
        </p:spPr>
        <p:txBody>
          <a:bodyPr>
            <a:noAutofit/>
          </a:bodyPr>
          <a:lstStyle/>
          <a:p>
            <a:r>
              <a:rPr lang="fi-FI" dirty="0" err="1" smtClean="0"/>
              <a:t>Governanace</a:t>
            </a:r>
            <a:r>
              <a:rPr lang="fi-FI" dirty="0" smtClean="0"/>
              <a:t> </a:t>
            </a:r>
            <a:r>
              <a:rPr lang="fi-FI" dirty="0" err="1" smtClean="0"/>
              <a:t>system</a:t>
            </a:r>
            <a:r>
              <a:rPr lang="fi-FI" dirty="0" smtClean="0"/>
              <a:t>: </a:t>
            </a:r>
            <a:r>
              <a:rPr lang="fi-FI" dirty="0" err="1" smtClean="0"/>
              <a:t>Needs</a:t>
            </a:r>
            <a:r>
              <a:rPr lang="fi-FI" dirty="0" smtClean="0"/>
              <a:t> and </a:t>
            </a:r>
            <a:r>
              <a:rPr lang="fi-FI" dirty="0" err="1" smtClean="0"/>
              <a:t>challenges</a:t>
            </a:r>
            <a:r>
              <a:rPr lang="fi-FI" dirty="0" smtClean="0"/>
              <a:t/>
            </a:r>
            <a:br>
              <a:rPr lang="fi-FI" dirty="0" smtClean="0"/>
            </a:br>
            <a:r>
              <a:rPr lang="fi-FI" dirty="0" smtClean="0"/>
              <a:t/>
            </a:r>
            <a:br>
              <a:rPr lang="fi-FI" dirty="0" smtClean="0"/>
            </a:br>
            <a:r>
              <a:rPr lang="fi-FI" dirty="0" smtClean="0"/>
              <a:t/>
            </a:r>
            <a:br>
              <a:rPr lang="fi-FI" dirty="0" smtClean="0"/>
            </a:br>
            <a:r>
              <a:rPr lang="fi-FI" dirty="0" smtClean="0"/>
              <a:t/>
            </a:r>
            <a:br>
              <a:rPr lang="fi-FI" dirty="0" smtClean="0"/>
            </a:br>
            <a:endParaRPr lang="fi-FI" dirty="0"/>
          </a:p>
        </p:txBody>
      </p:sp>
      <p:sp>
        <p:nvSpPr>
          <p:cNvPr id="3" name="Sisällön paikkamerkki 2"/>
          <p:cNvSpPr>
            <a:spLocks noGrp="1"/>
          </p:cNvSpPr>
          <p:nvPr>
            <p:ph idx="1"/>
          </p:nvPr>
        </p:nvSpPr>
        <p:spPr>
          <a:xfrm>
            <a:off x="539552" y="980727"/>
            <a:ext cx="7452828" cy="4068453"/>
          </a:xfrm>
        </p:spPr>
        <p:txBody>
          <a:bodyPr/>
          <a:lstStyle/>
          <a:p>
            <a:r>
              <a:rPr lang="fi-FI" b="1" dirty="0" err="1" smtClean="0">
                <a:solidFill>
                  <a:srgbClr val="0070C0"/>
                </a:solidFill>
              </a:rPr>
              <a:t>Protection</a:t>
            </a:r>
            <a:r>
              <a:rPr lang="fi-FI" b="1" dirty="0" smtClean="0">
                <a:solidFill>
                  <a:srgbClr val="0070C0"/>
                </a:solidFill>
              </a:rPr>
              <a:t> of </a:t>
            </a:r>
            <a:r>
              <a:rPr lang="fi-FI" b="1" dirty="0" err="1" smtClean="0">
                <a:solidFill>
                  <a:srgbClr val="0070C0"/>
                </a:solidFill>
              </a:rPr>
              <a:t>Biodiversity</a:t>
            </a:r>
            <a:r>
              <a:rPr lang="fi-FI" b="1" dirty="0" smtClean="0">
                <a:solidFill>
                  <a:srgbClr val="0070C0"/>
                </a:solidFill>
              </a:rPr>
              <a:t> </a:t>
            </a:r>
            <a:r>
              <a:rPr lang="fi-FI" b="1" dirty="0" err="1" smtClean="0">
                <a:solidFill>
                  <a:srgbClr val="0070C0"/>
                </a:solidFill>
              </a:rPr>
              <a:t>requires</a:t>
            </a:r>
            <a:r>
              <a:rPr lang="fi-FI" b="1" dirty="0" smtClean="0">
                <a:solidFill>
                  <a:srgbClr val="0070C0"/>
                </a:solidFill>
              </a:rPr>
              <a:t> </a:t>
            </a:r>
            <a:r>
              <a:rPr lang="fi-FI" b="1" dirty="0" err="1" smtClean="0">
                <a:solidFill>
                  <a:srgbClr val="0070C0"/>
                </a:solidFill>
              </a:rPr>
              <a:t>sector</a:t>
            </a:r>
            <a:r>
              <a:rPr lang="fi-FI" b="1" dirty="0" smtClean="0">
                <a:solidFill>
                  <a:srgbClr val="0070C0"/>
                </a:solidFill>
              </a:rPr>
              <a:t> </a:t>
            </a:r>
            <a:r>
              <a:rPr lang="fi-FI" b="1" dirty="0" err="1" smtClean="0">
                <a:solidFill>
                  <a:srgbClr val="0070C0"/>
                </a:solidFill>
              </a:rPr>
              <a:t>integration</a:t>
            </a:r>
            <a:r>
              <a:rPr lang="fi-FI" b="1" dirty="0" smtClean="0"/>
              <a:t>:</a:t>
            </a:r>
          </a:p>
          <a:p>
            <a:endParaRPr lang="fi-FI" b="1" dirty="0" smtClean="0"/>
          </a:p>
          <a:p>
            <a:r>
              <a:rPr lang="fi-FI" b="1" dirty="0" err="1" smtClean="0"/>
              <a:t>Legislation</a:t>
            </a:r>
            <a:r>
              <a:rPr lang="fi-FI" b="1" dirty="0" smtClean="0"/>
              <a:t>, EIA, </a:t>
            </a:r>
            <a:r>
              <a:rPr lang="fi-FI" b="1" dirty="0" err="1" smtClean="0"/>
              <a:t>land</a:t>
            </a:r>
            <a:r>
              <a:rPr lang="fi-FI" b="1" dirty="0" smtClean="0"/>
              <a:t> </a:t>
            </a:r>
            <a:r>
              <a:rPr lang="fi-FI" b="1" dirty="0" err="1" smtClean="0"/>
              <a:t>use</a:t>
            </a:r>
            <a:r>
              <a:rPr lang="fi-FI" b="1" dirty="0" smtClean="0"/>
              <a:t> </a:t>
            </a:r>
            <a:r>
              <a:rPr lang="fi-FI" b="1" dirty="0" err="1" smtClean="0"/>
              <a:t>planning</a:t>
            </a:r>
            <a:r>
              <a:rPr lang="fi-FI" b="1" dirty="0" smtClean="0"/>
              <a:t>, </a:t>
            </a:r>
            <a:r>
              <a:rPr lang="fi-FI" b="1" dirty="0" err="1" smtClean="0"/>
              <a:t>clear</a:t>
            </a:r>
            <a:r>
              <a:rPr lang="fi-FI" b="1" dirty="0" smtClean="0"/>
              <a:t> </a:t>
            </a:r>
            <a:r>
              <a:rPr lang="fi-FI" b="1" dirty="0" err="1" smtClean="0"/>
              <a:t>obligations</a:t>
            </a:r>
            <a:r>
              <a:rPr lang="fi-FI" b="1" dirty="0" smtClean="0"/>
              <a:t>, </a:t>
            </a:r>
            <a:r>
              <a:rPr lang="fi-FI" b="1" dirty="0" err="1" smtClean="0"/>
              <a:t>cooperation</a:t>
            </a:r>
            <a:r>
              <a:rPr lang="fi-FI" b="1" dirty="0" smtClean="0"/>
              <a:t>, </a:t>
            </a:r>
            <a:r>
              <a:rPr lang="fi-FI" b="1" dirty="0" err="1" smtClean="0"/>
              <a:t>compliance</a:t>
            </a:r>
            <a:r>
              <a:rPr lang="fi-FI" b="1" dirty="0" smtClean="0"/>
              <a:t>, </a:t>
            </a:r>
            <a:r>
              <a:rPr lang="fi-FI" b="1" dirty="0" err="1" smtClean="0"/>
              <a:t>reporting</a:t>
            </a:r>
            <a:r>
              <a:rPr lang="fi-FI" b="1" dirty="0" smtClean="0"/>
              <a:t> and </a:t>
            </a:r>
            <a:r>
              <a:rPr lang="fi-FI" b="1" dirty="0" err="1" smtClean="0"/>
              <a:t>indicators</a:t>
            </a:r>
            <a:r>
              <a:rPr lang="fi-FI" b="1" dirty="0"/>
              <a:t>.</a:t>
            </a:r>
            <a:endParaRPr lang="fi-FI" b="1" dirty="0" smtClean="0"/>
          </a:p>
          <a:p>
            <a:endParaRPr lang="fi-FI" b="1" dirty="0" smtClean="0"/>
          </a:p>
          <a:p>
            <a:r>
              <a:rPr lang="fi-FI" b="1" dirty="0" err="1" smtClean="0"/>
              <a:t>Challenges</a:t>
            </a:r>
            <a:r>
              <a:rPr lang="fi-FI" b="1" dirty="0" smtClean="0"/>
              <a:t>: ”</a:t>
            </a:r>
            <a:r>
              <a:rPr lang="fi-FI" b="1" dirty="0" err="1" smtClean="0"/>
              <a:t>lack</a:t>
            </a:r>
            <a:r>
              <a:rPr lang="fi-FI" b="1" dirty="0" smtClean="0"/>
              <a:t> of </a:t>
            </a:r>
            <a:r>
              <a:rPr lang="fi-FI" b="1" dirty="0" err="1" smtClean="0"/>
              <a:t>political</a:t>
            </a:r>
            <a:r>
              <a:rPr lang="fi-FI" b="1" dirty="0" smtClean="0"/>
              <a:t> </a:t>
            </a:r>
            <a:r>
              <a:rPr lang="fi-FI" b="1" dirty="0" err="1" smtClean="0"/>
              <a:t>will</a:t>
            </a:r>
            <a:r>
              <a:rPr lang="fi-FI" b="1" dirty="0" smtClean="0"/>
              <a:t>”, </a:t>
            </a:r>
            <a:r>
              <a:rPr lang="fi-FI" b="1" dirty="0" err="1" smtClean="0"/>
              <a:t>tools</a:t>
            </a:r>
            <a:r>
              <a:rPr lang="fi-FI" b="1" dirty="0" smtClean="0"/>
              <a:t>, </a:t>
            </a:r>
          </a:p>
          <a:p>
            <a:r>
              <a:rPr lang="fi-FI" b="1" dirty="0" err="1" smtClean="0"/>
              <a:t>resources</a:t>
            </a:r>
            <a:r>
              <a:rPr lang="fi-FI" b="1" dirty="0" smtClean="0"/>
              <a:t>, </a:t>
            </a:r>
            <a:r>
              <a:rPr lang="fi-FI" b="1" dirty="0" err="1" smtClean="0"/>
              <a:t>incentives</a:t>
            </a:r>
            <a:r>
              <a:rPr lang="fi-FI" b="1" dirty="0" smtClean="0"/>
              <a:t>, </a:t>
            </a:r>
            <a:r>
              <a:rPr lang="fi-FI" b="1" dirty="0" err="1" smtClean="0"/>
              <a:t>harmful</a:t>
            </a:r>
            <a:r>
              <a:rPr lang="fi-FI" b="1" dirty="0" smtClean="0"/>
              <a:t> </a:t>
            </a:r>
            <a:r>
              <a:rPr lang="fi-FI" b="1" dirty="0" err="1" smtClean="0"/>
              <a:t>subsidies</a:t>
            </a:r>
            <a:r>
              <a:rPr lang="fi-FI" b="1" dirty="0" smtClean="0"/>
              <a:t>, </a:t>
            </a:r>
          </a:p>
          <a:p>
            <a:r>
              <a:rPr lang="fi-FI" b="1" dirty="0" err="1" smtClean="0"/>
              <a:t>environment</a:t>
            </a:r>
            <a:r>
              <a:rPr lang="fi-FI" b="1" dirty="0" smtClean="0"/>
              <a:t> </a:t>
            </a:r>
            <a:r>
              <a:rPr lang="fi-FI" b="1" dirty="0" err="1" smtClean="0"/>
              <a:t>versus</a:t>
            </a:r>
            <a:r>
              <a:rPr lang="fi-FI" b="1" dirty="0" smtClean="0"/>
              <a:t> </a:t>
            </a:r>
            <a:r>
              <a:rPr lang="fi-FI" b="1" dirty="0" err="1" smtClean="0"/>
              <a:t>economics</a:t>
            </a:r>
            <a:r>
              <a:rPr lang="fi-FI" b="1" dirty="0" smtClean="0"/>
              <a:t>,</a:t>
            </a:r>
          </a:p>
          <a:p>
            <a:r>
              <a:rPr lang="fi-FI" b="1" dirty="0" err="1"/>
              <a:t>f</a:t>
            </a:r>
            <a:r>
              <a:rPr lang="fi-FI" b="1" dirty="0" err="1" smtClean="0"/>
              <a:t>ragmentation</a:t>
            </a:r>
            <a:r>
              <a:rPr lang="fi-FI" b="1" dirty="0" smtClean="0"/>
              <a:t> , social </a:t>
            </a:r>
            <a:r>
              <a:rPr lang="fi-FI" b="1" dirty="0" err="1" smtClean="0"/>
              <a:t>problems/human</a:t>
            </a:r>
            <a:endParaRPr lang="fi-FI" b="1" dirty="0" smtClean="0"/>
          </a:p>
          <a:p>
            <a:r>
              <a:rPr lang="fi-FI" b="1" dirty="0" err="1"/>
              <a:t>r</a:t>
            </a:r>
            <a:r>
              <a:rPr lang="fi-FI" b="1" dirty="0" err="1" smtClean="0"/>
              <a:t>ights</a:t>
            </a:r>
            <a:r>
              <a:rPr lang="fi-FI" b="1" dirty="0" smtClean="0"/>
              <a:t>, </a:t>
            </a:r>
            <a:r>
              <a:rPr lang="fi-FI" b="1" dirty="0" err="1" smtClean="0"/>
              <a:t>understanding</a:t>
            </a:r>
            <a:r>
              <a:rPr lang="fi-FI" b="1" dirty="0" smtClean="0"/>
              <a:t> of </a:t>
            </a:r>
            <a:r>
              <a:rPr lang="fi-FI" b="1" dirty="0" err="1" smtClean="0"/>
              <a:t>biodiversity</a:t>
            </a:r>
            <a:r>
              <a:rPr lang="fi-FI" b="1" dirty="0" smtClean="0"/>
              <a:t> </a:t>
            </a:r>
            <a:r>
              <a:rPr lang="fi-FI" b="1" dirty="0" err="1" smtClean="0"/>
              <a:t>goods</a:t>
            </a:r>
            <a:r>
              <a:rPr lang="fi-FI" b="1" dirty="0" smtClean="0"/>
              <a:t> and</a:t>
            </a:r>
          </a:p>
          <a:p>
            <a:r>
              <a:rPr lang="fi-FI" b="1" dirty="0" err="1"/>
              <a:t>s</a:t>
            </a:r>
            <a:r>
              <a:rPr lang="fi-FI" b="1" dirty="0" err="1" smtClean="0"/>
              <a:t>ervices</a:t>
            </a:r>
            <a:r>
              <a:rPr lang="fi-FI" b="1" dirty="0" smtClean="0"/>
              <a:t>.  </a:t>
            </a:r>
          </a:p>
          <a:p>
            <a:endParaRPr lang="fi-FI" dirty="0" smtClean="0"/>
          </a:p>
        </p:txBody>
      </p:sp>
      <p:sp>
        <p:nvSpPr>
          <p:cNvPr id="4" name="Alatunnisteen paikkamerkki 3"/>
          <p:cNvSpPr>
            <a:spLocks noGrp="1"/>
          </p:cNvSpPr>
          <p:nvPr>
            <p:ph type="ftr" sz="quarter" idx="11"/>
          </p:nvPr>
        </p:nvSpPr>
        <p:spPr/>
        <p:txBody>
          <a:bodyPr/>
          <a:lstStyle/>
          <a:p>
            <a:r>
              <a:rPr lang="fi-FI" dirty="0" smtClean="0"/>
              <a:t>Marina von Weissenberg 19 </a:t>
            </a:r>
            <a:r>
              <a:rPr lang="fi-FI" dirty="0" err="1" smtClean="0"/>
              <a:t>March</a:t>
            </a:r>
            <a:r>
              <a:rPr lang="fi-FI" dirty="0" smtClean="0"/>
              <a:t> 2015</a:t>
            </a:r>
            <a:endParaRPr lang="fi-FI" dirty="0"/>
          </a:p>
        </p:txBody>
      </p:sp>
      <p:sp>
        <p:nvSpPr>
          <p:cNvPr id="5" name="Dian numeron paikkamerkki 4"/>
          <p:cNvSpPr>
            <a:spLocks noGrp="1"/>
          </p:cNvSpPr>
          <p:nvPr>
            <p:ph type="sldNum" sz="quarter" idx="12"/>
          </p:nvPr>
        </p:nvSpPr>
        <p:spPr/>
        <p:txBody>
          <a:bodyPr/>
          <a:lstStyle/>
          <a:p>
            <a:fld id="{B63888E4-B065-43EF-8E16-5918655F770D}" type="slidenum">
              <a:rPr lang="fi-FI" smtClean="0"/>
              <a:pPr/>
              <a:t>7</a:t>
            </a:fld>
            <a:endParaRPr lang="fi-FI"/>
          </a:p>
        </p:txBody>
      </p:sp>
      <p:sp>
        <p:nvSpPr>
          <p:cNvPr id="6" name="Sisällön paikkamerkki 5"/>
          <p:cNvSpPr>
            <a:spLocks noGrp="1"/>
          </p:cNvSpPr>
          <p:nvPr>
            <p:ph idx="13"/>
          </p:nvPr>
        </p:nvSpPr>
        <p:spPr>
          <a:xfrm>
            <a:off x="5400092" y="5985284"/>
            <a:ext cx="3456384" cy="80716"/>
          </a:xfrm>
        </p:spPr>
        <p:txBody>
          <a:bodyPr/>
          <a:lstStyle/>
          <a:p>
            <a:endParaRPr lang="fi-FI" dirty="0"/>
          </a:p>
        </p:txBody>
      </p:sp>
      <p:sp>
        <p:nvSpPr>
          <p:cNvPr id="7" name="Tekstin paikkamerkki 6"/>
          <p:cNvSpPr>
            <a:spLocks noGrp="1"/>
          </p:cNvSpPr>
          <p:nvPr>
            <p:ph type="body" sz="quarter" idx="14"/>
          </p:nvPr>
        </p:nvSpPr>
        <p:spPr/>
        <p:txBody>
          <a:bodyPr/>
          <a:lstStyle/>
          <a:p>
            <a:endParaRPr lang="fi-FI"/>
          </a:p>
        </p:txBody>
      </p:sp>
      <p:pic>
        <p:nvPicPr>
          <p:cNvPr id="8" name="Picture 13" descr="normal_20100621-_MG_8670JV"/>
          <p:cNvPicPr>
            <a:picLocks noChangeAspect="1" noChangeArrowheads="1"/>
          </p:cNvPicPr>
          <p:nvPr/>
        </p:nvPicPr>
        <p:blipFill>
          <a:blip r:embed="rId3" cstate="print"/>
          <a:srcRect/>
          <a:stretch>
            <a:fillRect/>
          </a:stretch>
        </p:blipFill>
        <p:spPr bwMode="auto">
          <a:xfrm>
            <a:off x="0" y="5049180"/>
            <a:ext cx="9128368" cy="1592796"/>
          </a:xfrm>
          <a:prstGeom prst="rect">
            <a:avLst/>
          </a:prstGeom>
          <a:noFill/>
        </p:spPr>
      </p:pic>
      <p:pic>
        <p:nvPicPr>
          <p:cNvPr id="9" name="Sisällön paikkamerkki 9" descr="BD_logo_englanti_300 pxl.jpg"/>
          <p:cNvPicPr>
            <a:picLocks noChangeAspect="1"/>
          </p:cNvPicPr>
          <p:nvPr/>
        </p:nvPicPr>
        <p:blipFill>
          <a:blip r:embed="rId4" cstate="print"/>
          <a:stretch>
            <a:fillRect/>
          </a:stretch>
        </p:blipFill>
        <p:spPr>
          <a:xfrm>
            <a:off x="6804247" y="2312876"/>
            <a:ext cx="2232249" cy="2736304"/>
          </a:xfrm>
          <a:prstGeom prst="rect">
            <a:avLst/>
          </a:prstGeom>
        </p:spPr>
      </p:pic>
    </p:spTree>
    <p:extLst>
      <p:ext uri="{BB962C8B-B14F-4D97-AF65-F5344CB8AC3E}">
        <p14:creationId xmlns:p14="http://schemas.microsoft.com/office/powerpoint/2010/main" val="3021986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03548" y="152636"/>
            <a:ext cx="8245225" cy="612068"/>
          </a:xfrm>
        </p:spPr>
        <p:txBody>
          <a:bodyPr/>
          <a:lstStyle/>
          <a:p>
            <a:r>
              <a:rPr lang="fi-FI" dirty="0" smtClean="0"/>
              <a:t>Tools and </a:t>
            </a:r>
            <a:r>
              <a:rPr lang="fi-FI" dirty="0" err="1" smtClean="0"/>
              <a:t>methods</a:t>
            </a:r>
            <a:endParaRPr lang="fi-FI" dirty="0"/>
          </a:p>
        </p:txBody>
      </p:sp>
      <p:sp>
        <p:nvSpPr>
          <p:cNvPr id="3" name="Sisällön paikkamerkki 2"/>
          <p:cNvSpPr>
            <a:spLocks noGrp="1"/>
          </p:cNvSpPr>
          <p:nvPr>
            <p:ph idx="1"/>
          </p:nvPr>
        </p:nvSpPr>
        <p:spPr>
          <a:xfrm>
            <a:off x="503548" y="836712"/>
            <a:ext cx="5472608" cy="5616624"/>
          </a:xfrm>
        </p:spPr>
        <p:txBody>
          <a:bodyPr/>
          <a:lstStyle/>
          <a:p>
            <a:r>
              <a:rPr lang="en-GB" dirty="0" smtClean="0"/>
              <a:t>In </a:t>
            </a:r>
            <a:r>
              <a:rPr lang="en-GB" dirty="0"/>
              <a:t>terms of </a:t>
            </a:r>
            <a:r>
              <a:rPr lang="en-GB" b="1" dirty="0"/>
              <a:t>valuing biodiversity and ecosystem services</a:t>
            </a:r>
            <a:r>
              <a:rPr lang="en-GB" dirty="0"/>
              <a:t>, we still need to promote the </a:t>
            </a:r>
            <a:r>
              <a:rPr lang="en-GB" b="1" dirty="0"/>
              <a:t>wider use of tools and approaches </a:t>
            </a:r>
            <a:r>
              <a:rPr lang="en-GB" b="1" dirty="0" smtClean="0"/>
              <a:t> for biodiversity for instance linked to health and human wellbeing:</a:t>
            </a:r>
          </a:p>
          <a:p>
            <a:endParaRPr lang="en-GB" b="1" dirty="0" smtClean="0"/>
          </a:p>
          <a:p>
            <a:r>
              <a:rPr lang="en-GB" b="1" u="sng" dirty="0" smtClean="0"/>
              <a:t>Integrating natural values </a:t>
            </a:r>
            <a:r>
              <a:rPr lang="en-GB" dirty="0"/>
              <a:t>into policies and </a:t>
            </a:r>
            <a:r>
              <a:rPr lang="en-GB" dirty="0" smtClean="0"/>
              <a:t>decision-making (e.g. GNP);</a:t>
            </a:r>
          </a:p>
          <a:p>
            <a:endParaRPr lang="en-GB" dirty="0" smtClean="0"/>
          </a:p>
          <a:p>
            <a:pPr lvl="0"/>
            <a:r>
              <a:rPr lang="en-GB" dirty="0" smtClean="0"/>
              <a:t>Improve the </a:t>
            </a:r>
            <a:r>
              <a:rPr lang="en-GB" b="1" u="sng" dirty="0" smtClean="0"/>
              <a:t>understanding of Natural capital;</a:t>
            </a:r>
            <a:r>
              <a:rPr lang="en-GB" b="1" dirty="0"/>
              <a:t>  </a:t>
            </a:r>
            <a:r>
              <a:rPr lang="en-GB" b="1" dirty="0" smtClean="0"/>
              <a:t>Issues </a:t>
            </a:r>
            <a:r>
              <a:rPr lang="en-GB" b="1" dirty="0"/>
              <a:t>and </a:t>
            </a:r>
            <a:r>
              <a:rPr lang="en-GB" b="1" u="sng" dirty="0"/>
              <a:t>values related to biodiversity </a:t>
            </a:r>
            <a:r>
              <a:rPr lang="en-GB" dirty="0"/>
              <a:t>must become </a:t>
            </a:r>
            <a:r>
              <a:rPr lang="en-GB" b="1" dirty="0"/>
              <a:t>fundamental</a:t>
            </a:r>
            <a:r>
              <a:rPr lang="en-GB" dirty="0"/>
              <a:t> </a:t>
            </a:r>
            <a:r>
              <a:rPr lang="en-GB" u="sng" dirty="0"/>
              <a:t>elements in </a:t>
            </a:r>
            <a:r>
              <a:rPr lang="en-GB" u="sng" dirty="0" smtClean="0"/>
              <a:t>decision-making</a:t>
            </a:r>
            <a:r>
              <a:rPr lang="en-GB" dirty="0" smtClean="0"/>
              <a:t>;</a:t>
            </a:r>
          </a:p>
          <a:p>
            <a:pPr lvl="0"/>
            <a:endParaRPr lang="en-GB" b="1" u="sng" dirty="0" smtClean="0"/>
          </a:p>
          <a:p>
            <a:r>
              <a:rPr lang="en-GB" b="1" u="sng" dirty="0" smtClean="0"/>
              <a:t>Communication </a:t>
            </a:r>
            <a:r>
              <a:rPr lang="en-GB" dirty="0" smtClean="0"/>
              <a:t>and </a:t>
            </a:r>
            <a:r>
              <a:rPr lang="en-GB" b="1" dirty="0" smtClean="0"/>
              <a:t>sharing of knowledge </a:t>
            </a:r>
            <a:r>
              <a:rPr lang="en-GB" dirty="0" smtClean="0"/>
              <a:t>and information.</a:t>
            </a:r>
          </a:p>
          <a:p>
            <a:endParaRPr lang="en-GB" dirty="0" smtClean="0"/>
          </a:p>
          <a:p>
            <a:endParaRPr lang="fi-FI" dirty="0"/>
          </a:p>
        </p:txBody>
      </p:sp>
      <p:sp>
        <p:nvSpPr>
          <p:cNvPr id="4" name="Alatunnisteen paikkamerkki 3"/>
          <p:cNvSpPr>
            <a:spLocks noGrp="1"/>
          </p:cNvSpPr>
          <p:nvPr>
            <p:ph type="ftr" sz="quarter" idx="11"/>
          </p:nvPr>
        </p:nvSpPr>
        <p:spPr/>
        <p:txBody>
          <a:bodyPr/>
          <a:lstStyle/>
          <a:p>
            <a:r>
              <a:rPr lang="fi-FI" dirty="0" smtClean="0"/>
              <a:t>Marina von Weissenberg</a:t>
            </a:r>
            <a:endParaRPr lang="fi-FI" dirty="0"/>
          </a:p>
        </p:txBody>
      </p:sp>
      <p:sp>
        <p:nvSpPr>
          <p:cNvPr id="5" name="Dian numeron paikkamerkki 4"/>
          <p:cNvSpPr>
            <a:spLocks noGrp="1"/>
          </p:cNvSpPr>
          <p:nvPr>
            <p:ph type="sldNum" sz="quarter" idx="12"/>
          </p:nvPr>
        </p:nvSpPr>
        <p:spPr/>
        <p:txBody>
          <a:bodyPr/>
          <a:lstStyle/>
          <a:p>
            <a:fld id="{B63888E4-B065-43EF-8E16-5918655F770D}" type="slidenum">
              <a:rPr lang="fi-FI" smtClean="0"/>
              <a:pPr/>
              <a:t>8</a:t>
            </a:fld>
            <a:endParaRPr lang="fi-FI"/>
          </a:p>
        </p:txBody>
      </p:sp>
      <p:pic>
        <p:nvPicPr>
          <p:cNvPr id="8" name="Picture 6" descr="Suota+4599"/>
          <p:cNvPicPr>
            <a:picLocks noGrp="1" noChangeAspect="1" noChangeArrowheads="1"/>
          </p:cNvPicPr>
          <p:nvPr>
            <p:ph idx="13"/>
          </p:nvPr>
        </p:nvPicPr>
        <p:blipFill>
          <a:blip r:embed="rId3" cstate="print"/>
          <a:srcRect/>
          <a:stretch>
            <a:fillRect/>
          </a:stretch>
        </p:blipFill>
        <p:spPr bwMode="auto">
          <a:xfrm>
            <a:off x="6084168" y="800708"/>
            <a:ext cx="2771800" cy="522058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pic>
        <p:nvPicPr>
          <p:cNvPr id="4" name="Kuv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2282283"/>
          </a:xfrm>
          <a:prstGeom prst="rect">
            <a:avLst/>
          </a:prstGeom>
        </p:spPr>
      </p:pic>
      <p:pic>
        <p:nvPicPr>
          <p:cNvPr id="5" name="Picture 3"/>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2890754" y="2456892"/>
            <a:ext cx="2725362" cy="358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orakulmio 5"/>
          <p:cNvSpPr/>
          <p:nvPr/>
        </p:nvSpPr>
        <p:spPr>
          <a:xfrm>
            <a:off x="287524" y="2204864"/>
            <a:ext cx="2591780" cy="4493538"/>
          </a:xfrm>
          <a:prstGeom prst="rect">
            <a:avLst/>
          </a:prstGeom>
        </p:spPr>
        <p:txBody>
          <a:bodyPr wrap="square">
            <a:spAutoFit/>
          </a:bodyPr>
          <a:lstStyle/>
          <a:p>
            <a:pPr marL="284163" indent="-284163">
              <a:defRPr/>
            </a:pPr>
            <a:r>
              <a:rPr lang="en-US" altLang="ko-KR" sz="2200" b="1" dirty="0" smtClean="0"/>
              <a:t>Biodiversity and       </a:t>
            </a:r>
          </a:p>
          <a:p>
            <a:pPr marL="284163" indent="-284163">
              <a:defRPr/>
            </a:pPr>
            <a:r>
              <a:rPr lang="en-US" altLang="ko-KR" sz="2200" b="1" dirty="0" smtClean="0"/>
              <a:t>ecosystem services</a:t>
            </a:r>
          </a:p>
          <a:p>
            <a:pPr marL="284163" indent="-284163">
              <a:defRPr/>
            </a:pPr>
            <a:r>
              <a:rPr lang="en-US" altLang="ko-KR" sz="2200" b="1" dirty="0" smtClean="0"/>
              <a:t>declining at</a:t>
            </a:r>
          </a:p>
          <a:p>
            <a:pPr marL="284163" indent="-284163">
              <a:defRPr/>
            </a:pPr>
            <a:r>
              <a:rPr lang="en-US" altLang="ko-KR" sz="2200" b="1" dirty="0"/>
              <a:t>u</a:t>
            </a:r>
            <a:r>
              <a:rPr lang="en-US" altLang="ko-KR" sz="2200" b="1" dirty="0" smtClean="0"/>
              <a:t>nprecedented</a:t>
            </a:r>
          </a:p>
          <a:p>
            <a:pPr marL="284163" indent="-284163">
              <a:defRPr/>
            </a:pPr>
            <a:r>
              <a:rPr lang="en-US" altLang="ko-KR" sz="2200" b="1" dirty="0" smtClean="0"/>
              <a:t>rate</a:t>
            </a:r>
            <a:r>
              <a:rPr lang="en-US" altLang="ko-KR" sz="2200" dirty="0" smtClean="0"/>
              <a:t>:</a:t>
            </a:r>
          </a:p>
          <a:p>
            <a:pPr marL="342900" indent="-342900">
              <a:buFont typeface="Arial" panose="020B0604020202020204" pitchFamily="34" charset="0"/>
              <a:buChar char="•"/>
              <a:defRPr/>
            </a:pPr>
            <a:r>
              <a:rPr lang="en-US" altLang="ko-KR" sz="2200" dirty="0" smtClean="0"/>
              <a:t>IPCC Assessment Reports</a:t>
            </a:r>
          </a:p>
          <a:p>
            <a:pPr marL="342900" indent="-342900">
              <a:buFont typeface="Arial" panose="020B0604020202020204" pitchFamily="34" charset="0"/>
              <a:buChar char="•"/>
              <a:defRPr/>
            </a:pPr>
            <a:r>
              <a:rPr lang="en-US" altLang="ko-KR" sz="2200" dirty="0" smtClean="0"/>
              <a:t>UNEP Global Environment Outlook</a:t>
            </a:r>
          </a:p>
          <a:p>
            <a:pPr marL="342900" indent="-342900">
              <a:buFont typeface="Arial" panose="020B0604020202020204" pitchFamily="34" charset="0"/>
              <a:buChar char="•"/>
              <a:defRPr/>
            </a:pPr>
            <a:r>
              <a:rPr lang="en-US" altLang="ko-KR" sz="2200" dirty="0" smtClean="0"/>
              <a:t>CBD Global Biodiversity Outlook (GBO)</a:t>
            </a:r>
          </a:p>
        </p:txBody>
      </p:sp>
      <p:sp>
        <p:nvSpPr>
          <p:cNvPr id="8" name="Suorakulmio 7"/>
          <p:cNvSpPr/>
          <p:nvPr/>
        </p:nvSpPr>
        <p:spPr>
          <a:xfrm>
            <a:off x="5940152" y="2282283"/>
            <a:ext cx="2736304" cy="2800767"/>
          </a:xfrm>
          <a:prstGeom prst="rect">
            <a:avLst/>
          </a:prstGeom>
        </p:spPr>
        <p:txBody>
          <a:bodyPr wrap="square">
            <a:spAutoFit/>
          </a:bodyPr>
          <a:lstStyle/>
          <a:p>
            <a:pPr marL="284163" indent="-284163">
              <a:defRPr/>
            </a:pPr>
            <a:endParaRPr lang="en-US" altLang="ko-KR" sz="2200" dirty="0" smtClean="0"/>
          </a:p>
          <a:p>
            <a:pPr marL="284163" indent="-284163">
              <a:defRPr/>
            </a:pPr>
            <a:endParaRPr lang="en-US" altLang="ko-KR" sz="2200" dirty="0"/>
          </a:p>
          <a:p>
            <a:pPr marL="284163" indent="-284163">
              <a:defRPr/>
            </a:pPr>
            <a:r>
              <a:rPr lang="en-US" altLang="ko-KR" sz="2200" dirty="0" smtClean="0"/>
              <a:t>Need for an</a:t>
            </a:r>
            <a:endParaRPr lang="en-US" altLang="ko-KR" sz="2200" b="1" dirty="0" smtClean="0"/>
          </a:p>
          <a:p>
            <a:pPr marL="284163" indent="-284163">
              <a:defRPr/>
            </a:pPr>
            <a:r>
              <a:rPr lang="en-US" altLang="ko-KR" sz="2200" b="1" dirty="0" smtClean="0"/>
              <a:t>Intergovernmental</a:t>
            </a:r>
          </a:p>
          <a:p>
            <a:pPr marL="284163" indent="-284163">
              <a:defRPr/>
            </a:pPr>
            <a:r>
              <a:rPr lang="en-US" altLang="ko-KR" sz="2200" b="1" dirty="0" smtClean="0"/>
              <a:t>Science-policy</a:t>
            </a:r>
          </a:p>
          <a:p>
            <a:pPr marL="284163" indent="-284163">
              <a:defRPr/>
            </a:pPr>
            <a:r>
              <a:rPr lang="en-US" altLang="ko-KR" sz="2200" b="1" dirty="0" smtClean="0"/>
              <a:t>platform  (IPBES) </a:t>
            </a:r>
            <a:r>
              <a:rPr lang="en-US" altLang="ko-KR" sz="2200" dirty="0" smtClean="0"/>
              <a:t>for</a:t>
            </a:r>
          </a:p>
          <a:p>
            <a:pPr marL="284163" indent="-284163">
              <a:defRPr/>
            </a:pPr>
            <a:r>
              <a:rPr lang="en-US" altLang="ko-KR" sz="2200" dirty="0"/>
              <a:t>B</a:t>
            </a:r>
            <a:r>
              <a:rPr lang="en-US" altLang="ko-KR" sz="2200" dirty="0" smtClean="0"/>
              <a:t>iodiversity and</a:t>
            </a:r>
          </a:p>
          <a:p>
            <a:pPr marL="284163" indent="-284163">
              <a:defRPr/>
            </a:pPr>
            <a:r>
              <a:rPr lang="en-US" altLang="ko-KR" sz="2200" dirty="0"/>
              <a:t>E</a:t>
            </a:r>
            <a:r>
              <a:rPr lang="en-US" altLang="ko-KR" sz="2200" dirty="0" smtClean="0"/>
              <a:t>cosystem services.</a:t>
            </a:r>
          </a:p>
        </p:txBody>
      </p:sp>
    </p:spTree>
    <p:extLst>
      <p:ext uri="{BB962C8B-B14F-4D97-AF65-F5344CB8AC3E}">
        <p14:creationId xmlns:p14="http://schemas.microsoft.com/office/powerpoint/2010/main" val="1067714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Ympäristöministeriö_sisältö_kalvot">
  <a:themeElements>
    <a:clrScheme name="Ympäristöministeriö">
      <a:dk1>
        <a:sysClr val="windowText" lastClr="000000"/>
      </a:dk1>
      <a:lt1>
        <a:sysClr val="window" lastClr="FFFFFF"/>
      </a:lt1>
      <a:dk2>
        <a:srgbClr val="0065BD"/>
      </a:dk2>
      <a:lt2>
        <a:srgbClr val="FFFFFF"/>
      </a:lt2>
      <a:accent1>
        <a:srgbClr val="0065BD"/>
      </a:accent1>
      <a:accent2>
        <a:srgbClr val="78BE20"/>
      </a:accent2>
      <a:accent3>
        <a:srgbClr val="00A3E0"/>
      </a:accent3>
      <a:accent4>
        <a:srgbClr val="F2A900"/>
      </a:accent4>
      <a:accent5>
        <a:srgbClr val="7474C1"/>
      </a:accent5>
      <a:accent6>
        <a:srgbClr val="BFB800"/>
      </a:accent6>
      <a:hlink>
        <a:srgbClr val="0065BD"/>
      </a:hlink>
      <a:folHlink>
        <a:srgbClr val="7474C1"/>
      </a:folHlink>
    </a:clrScheme>
    <a:fontScheme name="Ympäristöministeriö">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Ympäristöministeriö_kannet">
  <a:themeElements>
    <a:clrScheme name="Ympäristöministeriö">
      <a:dk1>
        <a:sysClr val="windowText" lastClr="000000"/>
      </a:dk1>
      <a:lt1>
        <a:sysClr val="window" lastClr="FFFFFF"/>
      </a:lt1>
      <a:dk2>
        <a:srgbClr val="0065BD"/>
      </a:dk2>
      <a:lt2>
        <a:srgbClr val="FFFFFF"/>
      </a:lt2>
      <a:accent1>
        <a:srgbClr val="0065BD"/>
      </a:accent1>
      <a:accent2>
        <a:srgbClr val="78BE20"/>
      </a:accent2>
      <a:accent3>
        <a:srgbClr val="00A3E0"/>
      </a:accent3>
      <a:accent4>
        <a:srgbClr val="F2A900"/>
      </a:accent4>
      <a:accent5>
        <a:srgbClr val="7474C1"/>
      </a:accent5>
      <a:accent6>
        <a:srgbClr val="BFB800"/>
      </a:accent6>
      <a:hlink>
        <a:srgbClr val="0065BD"/>
      </a:hlink>
      <a:folHlink>
        <a:srgbClr val="7474C1"/>
      </a:folHlink>
    </a:clrScheme>
    <a:fontScheme name="Ympäristöministeriö">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1120</Words>
  <Application>Microsoft Office PowerPoint</Application>
  <PresentationFormat>Näytössä katseltava diaesitys (4:3)</PresentationFormat>
  <Paragraphs>197</Paragraphs>
  <Slides>14</Slides>
  <Notes>9</Notes>
  <HiddenSlides>0</HiddenSlides>
  <MMClips>0</MMClips>
  <ScaleCrop>false</ScaleCrop>
  <HeadingPairs>
    <vt:vector size="4" baseType="variant">
      <vt:variant>
        <vt:lpstr>Teema</vt:lpstr>
      </vt:variant>
      <vt:variant>
        <vt:i4>2</vt:i4>
      </vt:variant>
      <vt:variant>
        <vt:lpstr>Dian otsikot</vt:lpstr>
      </vt:variant>
      <vt:variant>
        <vt:i4>14</vt:i4>
      </vt:variant>
    </vt:vector>
  </HeadingPairs>
  <TitlesOfParts>
    <vt:vector size="16" baseType="lpstr">
      <vt:lpstr>Ympäristöministeriö_sisältö_kalvot</vt:lpstr>
      <vt:lpstr>Ympäristöministeriö_kannet</vt:lpstr>
      <vt:lpstr>Implementing International Agreements on Biodiversity Protection: Challenges and Opportunities </vt:lpstr>
      <vt:lpstr>Content of this Presentation</vt:lpstr>
      <vt:lpstr>Remit of this presentation</vt:lpstr>
      <vt:lpstr>Policy context: Aichi Biodiversity Targets  </vt:lpstr>
      <vt:lpstr>Capacity and support for implementation</vt:lpstr>
      <vt:lpstr>Opportunities</vt:lpstr>
      <vt:lpstr>Governanace system: Needs and challenges    </vt:lpstr>
      <vt:lpstr>Tools and methods</vt:lpstr>
      <vt:lpstr>PowerPoint-esitys</vt:lpstr>
      <vt:lpstr>IPBES Assessments: 2014-2017</vt:lpstr>
      <vt:lpstr>Aichi Target 14: Essential Ecosystem Services </vt:lpstr>
      <vt:lpstr>   Joined-up thinking:    Four kinds of indicators are needed to make a joined-up set: • Responses – policies or actions to prevent or reduce biodiversity loss. • Pressures – the threats to biodiversity that responses aim to address. • State – the condition of biodiversity and how it is changing. • Benefits – amount and change in benefits and services that humans derive from biodiversity. </vt:lpstr>
      <vt:lpstr>Way forward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148</cp:revision>
  <dcterms:created xsi:type="dcterms:W3CDTF">2012-02-15T10:39:03Z</dcterms:created>
  <dcterms:modified xsi:type="dcterms:W3CDTF">2015-03-19T14:04:48Z</dcterms:modified>
</cp:coreProperties>
</file>