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89" r:id="rId2"/>
    <p:sldId id="3471" r:id="rId3"/>
    <p:sldId id="3492" r:id="rId4"/>
    <p:sldId id="3490" r:id="rId5"/>
    <p:sldId id="3210" r:id="rId6"/>
    <p:sldId id="992" r:id="rId7"/>
    <p:sldId id="1165" r:id="rId8"/>
    <p:sldId id="3473" r:id="rId9"/>
    <p:sldId id="956" r:id="rId10"/>
    <p:sldId id="957" r:id="rId11"/>
    <p:sldId id="3211" r:id="rId12"/>
    <p:sldId id="3495" r:id="rId13"/>
    <p:sldId id="1497" r:id="rId14"/>
    <p:sldId id="3481" r:id="rId15"/>
    <p:sldId id="3297" r:id="rId16"/>
    <p:sldId id="3480" r:id="rId17"/>
    <p:sldId id="3470" r:id="rId18"/>
    <p:sldId id="1134" r:id="rId19"/>
    <p:sldId id="3496" r:id="rId20"/>
    <p:sldId id="490" r:id="rId21"/>
    <p:sldId id="491" r:id="rId22"/>
    <p:sldId id="1452" r:id="rId23"/>
    <p:sldId id="260" r:id="rId24"/>
    <p:sldId id="259" r:id="rId25"/>
    <p:sldId id="1531" r:id="rId26"/>
    <p:sldId id="3498" r:id="rId27"/>
    <p:sldId id="1169" r:id="rId28"/>
    <p:sldId id="975" r:id="rId29"/>
    <p:sldId id="1139" r:id="rId30"/>
    <p:sldId id="3623" r:id="rId31"/>
    <p:sldId id="3624" r:id="rId32"/>
    <p:sldId id="3609" r:id="rId33"/>
    <p:sldId id="3606" r:id="rId34"/>
    <p:sldId id="3608" r:id="rId35"/>
    <p:sldId id="3171" r:id="rId36"/>
  </p:sldIdLst>
  <p:sldSz cx="10287000" cy="6858000" type="35mm"/>
  <p:notesSz cx="9610725" cy="6253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>
          <p15:clr>
            <a:srgbClr val="A4A3A4"/>
          </p15:clr>
        </p15:guide>
        <p15:guide id="2" pos="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969">
          <p15:clr>
            <a:srgbClr val="A4A3A4"/>
          </p15:clr>
        </p15:guide>
        <p15:guide id="2" pos="30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AFD00"/>
    <a:srgbClr val="00FF00"/>
    <a:srgbClr val="006600"/>
    <a:srgbClr val="AE1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0884"/>
  </p:normalViewPr>
  <p:slideViewPr>
    <p:cSldViewPr>
      <p:cViewPr varScale="1">
        <p:scale>
          <a:sx n="60" d="100"/>
          <a:sy n="60" d="100"/>
        </p:scale>
        <p:origin x="648" y="60"/>
      </p:cViewPr>
      <p:guideLst>
        <p:guide orient="horz" pos="336"/>
        <p:guide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notesViewPr>
    <p:cSldViewPr>
      <p:cViewPr varScale="1">
        <p:scale>
          <a:sx n="59" d="100"/>
          <a:sy n="59" d="100"/>
        </p:scale>
        <p:origin x="-570" y="-84"/>
      </p:cViewPr>
      <p:guideLst>
        <p:guide orient="horz" pos="1969"/>
        <p:guide pos="30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A7656-3DEF-412A-9A8E-31B949462A2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A9F5D5-3210-442C-ABC7-3321FAFFCD10}">
      <dgm:prSet custT="1"/>
      <dgm:spPr/>
      <dgm:t>
        <a:bodyPr/>
        <a:lstStyle/>
        <a:p>
          <a:r>
            <a:rPr lang="en-US" sz="4000" b="1" dirty="0"/>
            <a:t>Preval</a:t>
          </a:r>
          <a:r>
            <a:rPr lang="x-none" sz="4000" b="1"/>
            <a:t>ê</a:t>
          </a:r>
          <a:r>
            <a:rPr lang="en-US" sz="4000" b="1" dirty="0" err="1"/>
            <a:t>nc</a:t>
          </a:r>
          <a:r>
            <a:rPr lang="pt-BR" sz="4000" b="1" dirty="0"/>
            <a:t>ia</a:t>
          </a:r>
          <a:r>
            <a:rPr lang="en-US" sz="4000" b="1" dirty="0"/>
            <a:t>: 1%</a:t>
          </a:r>
          <a:endParaRPr lang="en-US" sz="4000" dirty="0"/>
        </a:p>
      </dgm:t>
    </dgm:pt>
    <dgm:pt modelId="{B331F9CB-D5E2-40AB-A1ED-741C7531181E}" type="parTrans" cxnId="{D72569FB-76A0-424E-B0F7-E8B3CD36FC6A}">
      <dgm:prSet/>
      <dgm:spPr/>
      <dgm:t>
        <a:bodyPr/>
        <a:lstStyle/>
        <a:p>
          <a:endParaRPr lang="en-US"/>
        </a:p>
      </dgm:t>
    </dgm:pt>
    <dgm:pt modelId="{AAF9A105-2145-407D-AC03-9B8B40EAC9D3}" type="sibTrans" cxnId="{D72569FB-76A0-424E-B0F7-E8B3CD36FC6A}">
      <dgm:prSet/>
      <dgm:spPr/>
      <dgm:t>
        <a:bodyPr/>
        <a:lstStyle/>
        <a:p>
          <a:endParaRPr lang="en-US"/>
        </a:p>
      </dgm:t>
    </dgm:pt>
    <dgm:pt modelId="{01F13AA7-256A-41DF-B6BA-95CAF9599CA5}">
      <dgm:prSet custT="1"/>
      <dgm:spPr/>
      <dgm:t>
        <a:bodyPr/>
        <a:lstStyle/>
        <a:p>
          <a:r>
            <a:rPr lang="x-none" sz="4000" b="1"/>
            <a:t>4 meninos : 1 menina</a:t>
          </a:r>
          <a:endParaRPr lang="en-US" sz="4000" dirty="0"/>
        </a:p>
      </dgm:t>
    </dgm:pt>
    <dgm:pt modelId="{1AA5F0D9-E719-4A90-A889-68E94616E2B1}" type="parTrans" cxnId="{3515CB5A-4004-49CD-9DE3-2F117AF46A4B}">
      <dgm:prSet/>
      <dgm:spPr/>
      <dgm:t>
        <a:bodyPr/>
        <a:lstStyle/>
        <a:p>
          <a:endParaRPr lang="en-US"/>
        </a:p>
      </dgm:t>
    </dgm:pt>
    <dgm:pt modelId="{B47F9649-5DDB-4C82-B2A2-A8BBBD4C96CC}" type="sibTrans" cxnId="{3515CB5A-4004-49CD-9DE3-2F117AF46A4B}">
      <dgm:prSet/>
      <dgm:spPr/>
      <dgm:t>
        <a:bodyPr/>
        <a:lstStyle/>
        <a:p>
          <a:endParaRPr lang="en-US"/>
        </a:p>
      </dgm:t>
    </dgm:pt>
    <dgm:pt modelId="{35AF3737-CAB0-1147-8C11-2578A7854565}" type="pres">
      <dgm:prSet presAssocID="{7B7A7656-3DEF-412A-9A8E-31B949462A20}" presName="vert0" presStyleCnt="0">
        <dgm:presLayoutVars>
          <dgm:dir/>
          <dgm:animOne val="branch"/>
          <dgm:animLvl val="lvl"/>
        </dgm:presLayoutVars>
      </dgm:prSet>
      <dgm:spPr/>
    </dgm:pt>
    <dgm:pt modelId="{17E1949E-B0C2-DC49-89AE-6A75C89BBC98}" type="pres">
      <dgm:prSet presAssocID="{92A9F5D5-3210-442C-ABC7-3321FAFFCD10}" presName="thickLine" presStyleLbl="alignNode1" presStyleIdx="0" presStyleCnt="2"/>
      <dgm:spPr/>
    </dgm:pt>
    <dgm:pt modelId="{C5DCAB05-A357-3449-ACF6-6C8908263357}" type="pres">
      <dgm:prSet presAssocID="{92A9F5D5-3210-442C-ABC7-3321FAFFCD10}" presName="horz1" presStyleCnt="0"/>
      <dgm:spPr/>
    </dgm:pt>
    <dgm:pt modelId="{22F85C7F-7347-4E4D-9BE3-7190F621DDA7}" type="pres">
      <dgm:prSet presAssocID="{92A9F5D5-3210-442C-ABC7-3321FAFFCD10}" presName="tx1" presStyleLbl="revTx" presStyleIdx="0" presStyleCnt="2"/>
      <dgm:spPr/>
    </dgm:pt>
    <dgm:pt modelId="{93DC9F31-F7B2-6A44-BED8-8C1F8F5EFF4E}" type="pres">
      <dgm:prSet presAssocID="{92A9F5D5-3210-442C-ABC7-3321FAFFCD10}" presName="vert1" presStyleCnt="0"/>
      <dgm:spPr/>
    </dgm:pt>
    <dgm:pt modelId="{B14E6EA5-1640-0444-9100-A459E15DB09B}" type="pres">
      <dgm:prSet presAssocID="{01F13AA7-256A-41DF-B6BA-95CAF9599CA5}" presName="thickLine" presStyleLbl="alignNode1" presStyleIdx="1" presStyleCnt="2"/>
      <dgm:spPr/>
    </dgm:pt>
    <dgm:pt modelId="{EB2A9336-C50D-CB4B-B6D7-018F1801693D}" type="pres">
      <dgm:prSet presAssocID="{01F13AA7-256A-41DF-B6BA-95CAF9599CA5}" presName="horz1" presStyleCnt="0"/>
      <dgm:spPr/>
    </dgm:pt>
    <dgm:pt modelId="{C80D3E8A-FD89-0647-85E7-99E9E21DC80D}" type="pres">
      <dgm:prSet presAssocID="{01F13AA7-256A-41DF-B6BA-95CAF9599CA5}" presName="tx1" presStyleLbl="revTx" presStyleIdx="1" presStyleCnt="2"/>
      <dgm:spPr/>
    </dgm:pt>
    <dgm:pt modelId="{64AE00EF-F0E3-2347-BF81-7D38A5EA4B6F}" type="pres">
      <dgm:prSet presAssocID="{01F13AA7-256A-41DF-B6BA-95CAF9599CA5}" presName="vert1" presStyleCnt="0"/>
      <dgm:spPr/>
    </dgm:pt>
  </dgm:ptLst>
  <dgm:cxnLst>
    <dgm:cxn modelId="{00C1DE3C-A32B-6C4B-B6C0-3E9B777E1404}" type="presOf" srcId="{92A9F5D5-3210-442C-ABC7-3321FAFFCD10}" destId="{22F85C7F-7347-4E4D-9BE3-7190F621DDA7}" srcOrd="0" destOrd="0" presId="urn:microsoft.com/office/officeart/2008/layout/LinedList"/>
    <dgm:cxn modelId="{BBEBB654-7E02-5344-AC7F-C18E9678F8CB}" type="presOf" srcId="{01F13AA7-256A-41DF-B6BA-95CAF9599CA5}" destId="{C80D3E8A-FD89-0647-85E7-99E9E21DC80D}" srcOrd="0" destOrd="0" presId="urn:microsoft.com/office/officeart/2008/layout/LinedList"/>
    <dgm:cxn modelId="{3515CB5A-4004-49CD-9DE3-2F117AF46A4B}" srcId="{7B7A7656-3DEF-412A-9A8E-31B949462A20}" destId="{01F13AA7-256A-41DF-B6BA-95CAF9599CA5}" srcOrd="1" destOrd="0" parTransId="{1AA5F0D9-E719-4A90-A889-68E94616E2B1}" sibTransId="{B47F9649-5DDB-4C82-B2A2-A8BBBD4C96CC}"/>
    <dgm:cxn modelId="{E8AC03C4-F27E-964F-8BD1-8ACAFE2FD13B}" type="presOf" srcId="{7B7A7656-3DEF-412A-9A8E-31B949462A20}" destId="{35AF3737-CAB0-1147-8C11-2578A7854565}" srcOrd="0" destOrd="0" presId="urn:microsoft.com/office/officeart/2008/layout/LinedList"/>
    <dgm:cxn modelId="{D72569FB-76A0-424E-B0F7-E8B3CD36FC6A}" srcId="{7B7A7656-3DEF-412A-9A8E-31B949462A20}" destId="{92A9F5D5-3210-442C-ABC7-3321FAFFCD10}" srcOrd="0" destOrd="0" parTransId="{B331F9CB-D5E2-40AB-A1ED-741C7531181E}" sibTransId="{AAF9A105-2145-407D-AC03-9B8B40EAC9D3}"/>
    <dgm:cxn modelId="{776822AD-8FCA-354B-8E4B-B1D3FA2A17D4}" type="presParOf" srcId="{35AF3737-CAB0-1147-8C11-2578A7854565}" destId="{17E1949E-B0C2-DC49-89AE-6A75C89BBC98}" srcOrd="0" destOrd="0" presId="urn:microsoft.com/office/officeart/2008/layout/LinedList"/>
    <dgm:cxn modelId="{F07416EA-CC13-D84D-80A2-AB071D3C7CE6}" type="presParOf" srcId="{35AF3737-CAB0-1147-8C11-2578A7854565}" destId="{C5DCAB05-A357-3449-ACF6-6C8908263357}" srcOrd="1" destOrd="0" presId="urn:microsoft.com/office/officeart/2008/layout/LinedList"/>
    <dgm:cxn modelId="{2A1064BE-CF36-8048-8C22-9C6F36219349}" type="presParOf" srcId="{C5DCAB05-A357-3449-ACF6-6C8908263357}" destId="{22F85C7F-7347-4E4D-9BE3-7190F621DDA7}" srcOrd="0" destOrd="0" presId="urn:microsoft.com/office/officeart/2008/layout/LinedList"/>
    <dgm:cxn modelId="{336F20E8-DB6A-0D46-9687-9448DA3BA8F4}" type="presParOf" srcId="{C5DCAB05-A357-3449-ACF6-6C8908263357}" destId="{93DC9F31-F7B2-6A44-BED8-8C1F8F5EFF4E}" srcOrd="1" destOrd="0" presId="urn:microsoft.com/office/officeart/2008/layout/LinedList"/>
    <dgm:cxn modelId="{37601A5B-1FF6-F441-A712-175EBA817821}" type="presParOf" srcId="{35AF3737-CAB0-1147-8C11-2578A7854565}" destId="{B14E6EA5-1640-0444-9100-A459E15DB09B}" srcOrd="2" destOrd="0" presId="urn:microsoft.com/office/officeart/2008/layout/LinedList"/>
    <dgm:cxn modelId="{231A17EC-0D5C-8847-8BBB-800B270076F4}" type="presParOf" srcId="{35AF3737-CAB0-1147-8C11-2578A7854565}" destId="{EB2A9336-C50D-CB4B-B6D7-018F1801693D}" srcOrd="3" destOrd="0" presId="urn:microsoft.com/office/officeart/2008/layout/LinedList"/>
    <dgm:cxn modelId="{59139E98-D190-644E-A90B-41FDEDC4E860}" type="presParOf" srcId="{EB2A9336-C50D-CB4B-B6D7-018F1801693D}" destId="{C80D3E8A-FD89-0647-85E7-99E9E21DC80D}" srcOrd="0" destOrd="0" presId="urn:microsoft.com/office/officeart/2008/layout/LinedList"/>
    <dgm:cxn modelId="{EA6580AD-6F6F-AB43-9C3C-C072D31CE656}" type="presParOf" srcId="{EB2A9336-C50D-CB4B-B6D7-018F1801693D}" destId="{64AE00EF-F0E3-2347-BF81-7D38A5EA4B6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1949E-B0C2-DC49-89AE-6A75C89BBC98}">
      <dsp:nvSpPr>
        <dsp:cNvPr id="0" name=""/>
        <dsp:cNvSpPr/>
      </dsp:nvSpPr>
      <dsp:spPr>
        <a:xfrm>
          <a:off x="0" y="0"/>
          <a:ext cx="7601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85C7F-7347-4E4D-9BE3-7190F621DDA7}">
      <dsp:nvSpPr>
        <dsp:cNvPr id="0" name=""/>
        <dsp:cNvSpPr/>
      </dsp:nvSpPr>
      <dsp:spPr>
        <a:xfrm>
          <a:off x="0" y="0"/>
          <a:ext cx="7601106" cy="12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Preval</a:t>
          </a:r>
          <a:r>
            <a:rPr lang="x-none" sz="4000" b="1" kern="1200"/>
            <a:t>ê</a:t>
          </a:r>
          <a:r>
            <a:rPr lang="en-US" sz="4000" b="1" kern="1200" dirty="0" err="1"/>
            <a:t>nc</a:t>
          </a:r>
          <a:r>
            <a:rPr lang="pt-BR" sz="4000" b="1" kern="1200" dirty="0"/>
            <a:t>ia</a:t>
          </a:r>
          <a:r>
            <a:rPr lang="en-US" sz="4000" b="1" kern="1200" dirty="0"/>
            <a:t>: 1%</a:t>
          </a:r>
          <a:endParaRPr lang="en-US" sz="4000" kern="1200" dirty="0"/>
        </a:p>
      </dsp:txBody>
      <dsp:txXfrm>
        <a:off x="0" y="0"/>
        <a:ext cx="7601106" cy="1293430"/>
      </dsp:txXfrm>
    </dsp:sp>
    <dsp:sp modelId="{B14E6EA5-1640-0444-9100-A459E15DB09B}">
      <dsp:nvSpPr>
        <dsp:cNvPr id="0" name=""/>
        <dsp:cNvSpPr/>
      </dsp:nvSpPr>
      <dsp:spPr>
        <a:xfrm>
          <a:off x="0" y="1293430"/>
          <a:ext cx="7601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D3E8A-FD89-0647-85E7-99E9E21DC80D}">
      <dsp:nvSpPr>
        <dsp:cNvPr id="0" name=""/>
        <dsp:cNvSpPr/>
      </dsp:nvSpPr>
      <dsp:spPr>
        <a:xfrm>
          <a:off x="0" y="1293430"/>
          <a:ext cx="7601106" cy="12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4000" b="1" kern="1200"/>
            <a:t>4 meninos : 1 menina</a:t>
          </a:r>
          <a:endParaRPr lang="en-US" sz="4000" kern="1200" dirty="0"/>
        </a:p>
      </dsp:txBody>
      <dsp:txXfrm>
        <a:off x="0" y="1293430"/>
        <a:ext cx="7601106" cy="1293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938"/>
            <a:ext cx="4164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t" anchorCtr="0" compatLnSpc="1">
            <a:prstTxWarp prst="textNoShape">
              <a:avLst/>
            </a:prstTxWarp>
          </a:bodyPr>
          <a:lstStyle>
            <a:lvl1pPr defTabSz="727075">
              <a:defRPr sz="1000" i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6713" y="7938"/>
            <a:ext cx="4164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t" anchorCtr="0" compatLnSpc="1">
            <a:prstTxWarp prst="textNoShape">
              <a:avLst/>
            </a:prstTxWarp>
          </a:bodyPr>
          <a:lstStyle>
            <a:lvl1pPr algn="r" defTabSz="727075">
              <a:defRPr sz="1000" i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5951538"/>
            <a:ext cx="4164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b" anchorCtr="0" compatLnSpc="1">
            <a:prstTxWarp prst="textNoShape">
              <a:avLst/>
            </a:prstTxWarp>
          </a:bodyPr>
          <a:lstStyle>
            <a:lvl1pPr defTabSz="727075">
              <a:defRPr sz="1000" i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6713" y="5951538"/>
            <a:ext cx="416401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b" anchorCtr="0" compatLnSpc="1">
            <a:prstTxWarp prst="textNoShape">
              <a:avLst/>
            </a:prstTxWarp>
          </a:bodyPr>
          <a:lstStyle>
            <a:lvl1pPr algn="r" defTabSz="727075">
              <a:defRPr sz="1000" i="1"/>
            </a:lvl1pPr>
          </a:lstStyle>
          <a:p>
            <a:pPr>
              <a:defRPr/>
            </a:pPr>
            <a:fld id="{9F5A29C6-A647-49E9-BD8E-E6D6747342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560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938"/>
            <a:ext cx="4164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t" anchorCtr="0" compatLnSpc="1">
            <a:prstTxWarp prst="textNoShape">
              <a:avLst/>
            </a:prstTxWarp>
          </a:bodyPr>
          <a:lstStyle>
            <a:lvl1pPr defTabSz="871538">
              <a:defRPr sz="1000" i="1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6713" y="7938"/>
            <a:ext cx="4164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t" anchorCtr="0" compatLnSpc="1">
            <a:prstTxWarp prst="textNoShape">
              <a:avLst/>
            </a:prstTxWarp>
          </a:bodyPr>
          <a:lstStyle>
            <a:lvl1pPr algn="r" defTabSz="871538">
              <a:defRPr sz="1000" i="1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5951538"/>
            <a:ext cx="41640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b" anchorCtr="0" compatLnSpc="1">
            <a:prstTxWarp prst="textNoShape">
              <a:avLst/>
            </a:prstTxWarp>
          </a:bodyPr>
          <a:lstStyle>
            <a:lvl1pPr defTabSz="871538">
              <a:defRPr sz="1000" i="1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6713" y="5951538"/>
            <a:ext cx="416401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166" tIns="0" rIns="18166" bIns="0" numCol="1" anchor="b" anchorCtr="0" compatLnSpc="1">
            <a:prstTxWarp prst="textNoShape">
              <a:avLst/>
            </a:prstTxWarp>
          </a:bodyPr>
          <a:lstStyle>
            <a:lvl1pPr algn="r" defTabSz="871538">
              <a:defRPr sz="1000" i="1">
                <a:latin typeface="Times New Roman" charset="0"/>
              </a:defRPr>
            </a:lvl1pPr>
          </a:lstStyle>
          <a:p>
            <a:pPr>
              <a:defRPr/>
            </a:pPr>
            <a:fld id="{C31425E4-C97D-4710-932F-9D3A4AFE6D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2971800"/>
            <a:ext cx="70485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03" tIns="43902" rIns="87803" bIns="439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Body Text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  <a:p>
            <a:pPr lvl="3"/>
            <a:r>
              <a:rPr lang="pt-BR" noProof="0"/>
              <a:t>Fourth Level</a:t>
            </a:r>
          </a:p>
          <a:p>
            <a:pPr lvl="4"/>
            <a:r>
              <a:rPr lang="pt-BR" noProof="0"/>
              <a:t>Fifth Level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454525" y="5957888"/>
            <a:ext cx="7000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3261" tIns="42388" rIns="83261" bIns="42388">
            <a:spAutoFit/>
          </a:bodyPr>
          <a:lstStyle/>
          <a:p>
            <a:pPr algn="ctr" defTabSz="828675">
              <a:lnSpc>
                <a:spcPct val="90000"/>
              </a:lnSpc>
              <a:defRPr/>
            </a:pPr>
            <a:r>
              <a:rPr lang="pt-BR" sz="1100"/>
              <a:t>Page </a:t>
            </a:r>
            <a:fld id="{27DF0F6E-49C6-4F39-9280-CD146970BE35}" type="slidenum">
              <a:rPr lang="pt-BR" sz="1100"/>
              <a:pPr algn="ctr" defTabSz="828675">
                <a:lnSpc>
                  <a:spcPct val="90000"/>
                </a:lnSpc>
                <a:defRPr/>
              </a:pPr>
              <a:t>‹nº›</a:t>
            </a:fld>
            <a:endParaRPr lang="pt-BR" sz="1100"/>
          </a:p>
        </p:txBody>
      </p:sp>
      <p:sp>
        <p:nvSpPr>
          <p:cNvPr id="76808" name="Rectangle 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62300" y="546100"/>
            <a:ext cx="3284538" cy="2189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68347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24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08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425E4-C97D-4710-932F-9D3A4AFE6D69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AD2B6-0881-478E-A862-E1A5F2AD468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27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1425E4-C97D-4710-932F-9D3A4AFE6D69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85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93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03E145-693C-4960-BE69-C41E64AE0BF3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7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19786-780F-4978-90F2-4446299806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6AB8A-3EF1-4FC4-9AC9-809FB8F729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704850"/>
            <a:ext cx="17907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704850"/>
            <a:ext cx="52197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5C7DF-3D3E-4951-88F7-54AFF2056C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1720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054A3-C944-4A2F-89FA-B080AA6C59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1C55A-9F33-499A-A3BA-25CDDEB35C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2100" y="200025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00025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D33B-10C6-44E8-95C6-7EC071360F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5900-C0FF-4331-B4D5-FDE20A2B97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1B2C-72B4-4AA8-B7B2-034EFDF8F5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8F4AB-05AC-4DA2-85D3-284F21BF86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8F79-ADAC-4EE3-9254-DE9B5AFE05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263E7-D3DE-44B2-9246-96A91D6C23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9804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F613E17-4E54-4627-B528-DDB25F5B20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70485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Slide Title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2100" y="2000250"/>
            <a:ext cx="716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Body Text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Arial" charset="0"/>
        <a:buChar char="F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1"/>
        </a:buClr>
        <a:buSzPct val="100000"/>
        <a:buChar char="»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Arial" charset="0"/>
        <a:buChar char="F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square.com/article/rs-85969/lates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library.wiley.com/doi/abs/10.1002/humu.2322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14.jpeg"/><Relationship Id="rId5" Type="http://schemas.openxmlformats.org/officeDocument/2006/relationships/image" Target="../media/image46.jpeg"/><Relationship Id="rId10" Type="http://schemas.openxmlformats.org/officeDocument/2006/relationships/image" Target="../media/image50.png"/><Relationship Id="rId4" Type="http://schemas.openxmlformats.org/officeDocument/2006/relationships/hyperlink" Target="mailto:mayazatz@usp.br" TargetMode="Externa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enoma.ib.usp.br/sites/default/files/imagens-galeria/%5Bnid%5D/fachada_geno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640" y="1406636"/>
            <a:ext cx="4913719" cy="396044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5620187"/>
            <a:ext cx="1028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pt-BR" sz="2000" dirty="0"/>
              <a:t>Mayana Zatz e Maria Rita Passos-</a:t>
            </a:r>
            <a:r>
              <a:rPr lang="pt-BR" sz="2000" dirty="0" err="1"/>
              <a:t>bueno</a:t>
            </a:r>
            <a:endParaRPr lang="pt-BR" sz="2000" dirty="0"/>
          </a:p>
          <a:p>
            <a:pPr algn="ctr" defTabSz="762000"/>
            <a:r>
              <a:rPr lang="pt-BR" sz="2000" dirty="0"/>
              <a:t>CENTRO  DE  ESTUDOS  EM  GENOMA HUMANO e CÉLULAS-TRONCO</a:t>
            </a:r>
          </a:p>
          <a:p>
            <a:pPr algn="ctr" defTabSz="762000"/>
            <a:r>
              <a:rPr lang="pt-BR" sz="2000" dirty="0"/>
              <a:t>Instituto de Biociências, Universidade de </a:t>
            </a:r>
            <a:r>
              <a:rPr lang="pt-BR" sz="2000" dirty="0" err="1"/>
              <a:t>S.Paulo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824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	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" y="24622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Doenças raras</a:t>
            </a:r>
          </a:p>
          <a:p>
            <a:pPr algn="ctr"/>
            <a:r>
              <a:rPr lang="pt-BR" dirty="0"/>
              <a:t>O que podemos fazer?</a:t>
            </a:r>
          </a:p>
          <a:p>
            <a:pPr algn="ctr"/>
            <a:r>
              <a:rPr lang="pt-BR" dirty="0"/>
              <a:t>Senado Federal: Novembro 2023</a:t>
            </a:r>
          </a:p>
        </p:txBody>
      </p:sp>
    </p:spTree>
    <p:extLst>
      <p:ext uri="{BB962C8B-B14F-4D97-AF65-F5344CB8AC3E}">
        <p14:creationId xmlns:p14="http://schemas.microsoft.com/office/powerpoint/2010/main" val="871615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5108" y="260648"/>
            <a:ext cx="7162800" cy="1143000"/>
          </a:xfrm>
        </p:spPr>
        <p:txBody>
          <a:bodyPr/>
          <a:lstStyle/>
          <a:p>
            <a:r>
              <a:rPr lang="pt-BR" dirty="0"/>
              <a:t>Doenças complexas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68760"/>
            <a:ext cx="9752012" cy="2952328"/>
          </a:xfrm>
        </p:spPr>
        <p:txBody>
          <a:bodyPr/>
          <a:lstStyle/>
          <a:p>
            <a:pPr>
              <a:buNone/>
            </a:pPr>
            <a:r>
              <a:rPr lang="pt-BR" sz="2800" b="0" dirty="0">
                <a:effectLst/>
              </a:rPr>
              <a:t>Doença de Alzheimer</a:t>
            </a:r>
          </a:p>
          <a:p>
            <a:pPr>
              <a:buNone/>
            </a:pPr>
            <a:r>
              <a:rPr lang="pt-BR" sz="2800" b="0" dirty="0">
                <a:effectLst/>
              </a:rPr>
              <a:t>Parkinson</a:t>
            </a:r>
          </a:p>
          <a:p>
            <a:pPr>
              <a:buNone/>
            </a:pPr>
            <a:r>
              <a:rPr lang="pt-BR" sz="2800" b="0" dirty="0">
                <a:effectLst/>
              </a:rPr>
              <a:t>Hipertensão</a:t>
            </a:r>
          </a:p>
          <a:p>
            <a:pPr>
              <a:buNone/>
            </a:pPr>
            <a:r>
              <a:rPr lang="pt-BR" sz="2800" b="0" dirty="0">
                <a:effectLst/>
              </a:rPr>
              <a:t>Diabetes</a:t>
            </a:r>
          </a:p>
          <a:p>
            <a:pPr>
              <a:buNone/>
            </a:pPr>
            <a:r>
              <a:rPr lang="pt-BR" sz="2800" b="0" dirty="0">
                <a:effectLst/>
              </a:rPr>
              <a:t>Doenças psiquiátricas</a:t>
            </a:r>
          </a:p>
          <a:p>
            <a:pPr>
              <a:buNone/>
            </a:pPr>
            <a:r>
              <a:rPr lang="pt-BR" sz="2800" b="0" dirty="0">
                <a:effectLst/>
              </a:rPr>
              <a:t>Câncer</a:t>
            </a:r>
          </a:p>
          <a:p>
            <a:pPr>
              <a:buNone/>
            </a:pPr>
            <a:r>
              <a:rPr lang="pt-BR" sz="2800" b="0" dirty="0">
                <a:effectLst/>
              </a:rPr>
              <a:t>Autismo </a:t>
            </a:r>
          </a:p>
          <a:p>
            <a:pPr>
              <a:buNone/>
            </a:pPr>
            <a:r>
              <a:rPr lang="pt-BR" sz="2800" b="0" dirty="0">
                <a:solidFill>
                  <a:srgbClr val="FAFD00"/>
                </a:solidFill>
                <a:effectLst/>
              </a:rPr>
              <a:t>Maior susceptibilidade ou resistência ao </a:t>
            </a:r>
            <a:r>
              <a:rPr lang="pt-BR" sz="2800" b="0" dirty="0" err="1">
                <a:solidFill>
                  <a:srgbClr val="FAFD00"/>
                </a:solidFill>
                <a:effectLst/>
              </a:rPr>
              <a:t>coronavirus</a:t>
            </a:r>
            <a:endParaRPr lang="pt-BR" sz="2800" b="0" dirty="0">
              <a:solidFill>
                <a:srgbClr val="FAFD00"/>
              </a:solidFill>
              <a:effectLst/>
            </a:endParaRPr>
          </a:p>
          <a:p>
            <a:pPr>
              <a:buNone/>
            </a:pPr>
            <a:endParaRPr lang="pt-BR" sz="2800" b="0" dirty="0">
              <a:effectLst/>
            </a:endParaRPr>
          </a:p>
          <a:p>
            <a:pPr>
              <a:buNone/>
            </a:pPr>
            <a:endParaRPr lang="pt-BR" sz="2800" b="0" dirty="0">
              <a:effectLst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5148" y="5614950"/>
            <a:ext cx="6930102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AFD00"/>
                </a:solidFill>
              </a:rPr>
              <a:t>Ninguém escapa da genética !!!!!</a:t>
            </a:r>
          </a:p>
        </p:txBody>
      </p:sp>
    </p:spTree>
    <p:extLst>
      <p:ext uri="{BB962C8B-B14F-4D97-AF65-F5344CB8AC3E}">
        <p14:creationId xmlns:p14="http://schemas.microsoft.com/office/powerpoint/2010/main" val="24374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1192"/>
            <a:ext cx="8959924" cy="1143000"/>
          </a:xfrm>
        </p:spPr>
        <p:txBody>
          <a:bodyPr/>
          <a:lstStyle/>
          <a:p>
            <a:r>
              <a:rPr lang="pt-BR" dirty="0"/>
              <a:t>In 2000 inauguramos o Centro de Estudos do Genoma humano e célula-tronco</a:t>
            </a:r>
            <a:br>
              <a:rPr lang="pt-BR" dirty="0"/>
            </a:b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4" name="Picture 2" descr="http://www.genoma.ib.usp.br/sites/default/files/imagens-galeria/%5Bnid%5D/fachada_geno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40" y="1844824"/>
            <a:ext cx="3593065" cy="2895998"/>
          </a:xfrm>
          <a:prstGeom prst="rect">
            <a:avLst/>
          </a:prstGeom>
          <a:noFill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56" y="133049"/>
            <a:ext cx="561726" cy="5726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8BCEBF-4DE8-20F4-9C71-6CFDEBC078EA}"/>
              </a:ext>
            </a:extLst>
          </p:cNvPr>
          <p:cNvSpPr txBox="1"/>
          <p:nvPr/>
        </p:nvSpPr>
        <p:spPr>
          <a:xfrm>
            <a:off x="3945091" y="1666622"/>
            <a:ext cx="641752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Desde 1970 </a:t>
            </a:r>
            <a:r>
              <a:rPr lang="pt-BR" sz="2800" dirty="0">
                <a:latin typeface="Wingdings" panose="05000000000000000000" pitchFamily="2" charset="2"/>
              </a:rPr>
              <a:t>F</a:t>
            </a:r>
            <a:r>
              <a:rPr lang="pt-BR" sz="2800" dirty="0"/>
              <a:t> Mais de   </a:t>
            </a:r>
            <a:r>
              <a:rPr lang="pt-BR" sz="3600" dirty="0">
                <a:solidFill>
                  <a:srgbClr val="FAFD00"/>
                </a:solidFill>
              </a:rPr>
              <a:t>100.000</a:t>
            </a:r>
            <a:r>
              <a:rPr lang="pt-BR" sz="2800" dirty="0"/>
              <a:t> </a:t>
            </a:r>
            <a:r>
              <a:rPr lang="pt-BR" sz="2800" dirty="0" err="1"/>
              <a:t>familias</a:t>
            </a:r>
            <a:r>
              <a:rPr lang="pt-BR" sz="2800" dirty="0"/>
              <a:t> com doenças genéticas</a:t>
            </a:r>
          </a:p>
          <a:p>
            <a:pPr algn="ctr"/>
            <a:r>
              <a:rPr lang="pt-BR" sz="3600" dirty="0">
                <a:latin typeface="Wingdings" panose="05000000000000000000" pitchFamily="2" charset="2"/>
              </a:rPr>
              <a:t>H</a:t>
            </a:r>
          </a:p>
          <a:p>
            <a:pPr algn="ctr"/>
            <a:r>
              <a:rPr lang="pt-BR" sz="2800" dirty="0"/>
              <a:t>Diagnóstico , Aconselhamento Genético e orientação </a:t>
            </a:r>
          </a:p>
          <a:p>
            <a:pPr algn="ctr"/>
            <a:r>
              <a:rPr lang="pt-BR" sz="3600" dirty="0">
                <a:latin typeface="Wingdings" panose="05000000000000000000" pitchFamily="2" charset="2"/>
              </a:rPr>
              <a:t>H</a:t>
            </a:r>
          </a:p>
          <a:p>
            <a:pPr algn="ctr"/>
            <a:r>
              <a:rPr lang="pt-BR" sz="2800" dirty="0"/>
              <a:t>Pesquisas sobre a função dos genes</a:t>
            </a:r>
          </a:p>
          <a:p>
            <a:pPr algn="ctr"/>
            <a:r>
              <a:rPr lang="pt-BR" sz="3600" dirty="0">
                <a:latin typeface="Wingdings" panose="05000000000000000000" pitchFamily="2" charset="2"/>
              </a:rPr>
              <a:t>H</a:t>
            </a:r>
          </a:p>
          <a:p>
            <a:pPr algn="ctr"/>
            <a:r>
              <a:rPr lang="pt-BR" sz="2800" dirty="0"/>
              <a:t>Futuras  terapias</a:t>
            </a:r>
          </a:p>
        </p:txBody>
      </p:sp>
    </p:spTree>
    <p:extLst>
      <p:ext uri="{BB962C8B-B14F-4D97-AF65-F5344CB8AC3E}">
        <p14:creationId xmlns:p14="http://schemas.microsoft.com/office/powerpoint/2010/main" val="41164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896028" cy="1143000"/>
          </a:xfrm>
        </p:spPr>
        <p:txBody>
          <a:bodyPr/>
          <a:lstStyle/>
          <a:p>
            <a:r>
              <a:rPr lang="en-US" dirty="0"/>
              <a:t>PROJETO GENOMA HUMANO E SEQUENCIAMENTO DE ÚLTIMA GERAÇÃO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751012" y="1433647"/>
            <a:ext cx="8526432" cy="1877437"/>
            <a:chOff x="504056" y="1433647"/>
            <a:chExt cx="8526432" cy="1877437"/>
          </a:xfrm>
        </p:grpSpPr>
        <p:pic>
          <p:nvPicPr>
            <p:cNvPr id="18434" name="Picture 2" descr="Resultado de imagem para projeto genoma humano    fot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056" y="1506801"/>
              <a:ext cx="2455141" cy="1440189"/>
            </a:xfrm>
            <a:prstGeom prst="rect">
              <a:avLst/>
            </a:prstGeom>
            <a:noFill/>
          </p:spPr>
        </p:pic>
        <p:sp>
          <p:nvSpPr>
            <p:cNvPr id="6" name="CaixaDeTexto 5"/>
            <p:cNvSpPr txBox="1"/>
            <p:nvPr/>
          </p:nvSpPr>
          <p:spPr>
            <a:xfrm>
              <a:off x="3921397" y="1433647"/>
              <a:ext cx="5109091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Projeto</a:t>
              </a:r>
              <a:r>
                <a:rPr lang="en-US" sz="2400" dirty="0"/>
                <a:t> </a:t>
              </a:r>
              <a:r>
                <a:rPr lang="en-US" sz="2400" dirty="0" err="1"/>
                <a:t>genoma</a:t>
              </a:r>
              <a:r>
                <a:rPr lang="en-US" sz="2400" dirty="0"/>
                <a:t> </a:t>
              </a:r>
              <a:r>
                <a:rPr lang="en-US" sz="2400" dirty="0" err="1"/>
                <a:t>humano</a:t>
              </a:r>
              <a:r>
                <a:rPr lang="en-US" sz="2400" dirty="0"/>
                <a:t>:</a:t>
              </a:r>
            </a:p>
            <a:p>
              <a:pPr algn="ctr"/>
              <a:r>
                <a:rPr lang="en-US" sz="3200" dirty="0">
                  <a:solidFill>
                    <a:srgbClr val="FFFF00"/>
                  </a:solidFill>
                </a:rPr>
                <a:t>13</a:t>
              </a:r>
              <a:r>
                <a:rPr lang="en-US" sz="2400" dirty="0"/>
                <a:t> </a:t>
              </a:r>
              <a:r>
                <a:rPr lang="en-US" sz="2400" dirty="0" err="1"/>
                <a:t>anos</a:t>
              </a:r>
              <a:r>
                <a:rPr lang="en-US" sz="2400" dirty="0"/>
                <a:t> </a:t>
              </a:r>
            </a:p>
            <a:p>
              <a:pPr algn="ctr"/>
              <a:r>
                <a:rPr lang="en-US" sz="2400" dirty="0"/>
                <a:t> </a:t>
              </a:r>
              <a:r>
                <a:rPr lang="en-US" sz="2400" dirty="0" err="1"/>
                <a:t>Custo</a:t>
              </a:r>
              <a:r>
                <a:rPr lang="en-US" sz="2400" dirty="0"/>
                <a:t>:  </a:t>
              </a:r>
              <a:r>
                <a:rPr lang="en-US" sz="3200" dirty="0">
                  <a:solidFill>
                    <a:srgbClr val="FFFF00"/>
                  </a:solidFill>
                </a:rPr>
                <a:t>3 </a:t>
              </a:r>
              <a:r>
                <a:rPr lang="en-US" sz="3200" dirty="0" err="1">
                  <a:solidFill>
                    <a:srgbClr val="FFFF00"/>
                  </a:solidFill>
                </a:rPr>
                <a:t>bilhões</a:t>
              </a:r>
              <a:r>
                <a:rPr lang="en-US" sz="3200" dirty="0">
                  <a:solidFill>
                    <a:srgbClr val="FFFF00"/>
                  </a:solidFill>
                </a:rPr>
                <a:t>  de </a:t>
              </a:r>
              <a:r>
                <a:rPr lang="en-US" sz="3200" dirty="0" err="1">
                  <a:solidFill>
                    <a:srgbClr val="FFFF00"/>
                  </a:solidFill>
                </a:rPr>
                <a:t>dólares</a:t>
              </a:r>
              <a:endParaRPr lang="en-US" sz="2400" dirty="0">
                <a:solidFill>
                  <a:srgbClr val="FFFF00"/>
                </a:solidFill>
              </a:endParaRPr>
            </a:p>
            <a:p>
              <a:pPr algn="ctr"/>
              <a:endParaRPr lang="en-US" sz="2400" dirty="0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030F2938-3EA4-471C-87B2-2D738DBBF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25" y="4024678"/>
            <a:ext cx="2886502" cy="216487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B5B7A9-3DE6-C25A-45D1-726D4EEE112E}"/>
              </a:ext>
            </a:extLst>
          </p:cNvPr>
          <p:cNvSpPr txBox="1"/>
          <p:nvPr/>
        </p:nvSpPr>
        <p:spPr>
          <a:xfrm>
            <a:off x="3775349" y="3868395"/>
            <a:ext cx="58859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 partir de 2012 Introduzimos o</a:t>
            </a:r>
          </a:p>
          <a:p>
            <a:r>
              <a:rPr lang="pt-BR" sz="3200" dirty="0"/>
              <a:t>Next Generation </a:t>
            </a:r>
            <a:r>
              <a:rPr lang="pt-BR" sz="3200" dirty="0" err="1"/>
              <a:t>sequencing</a:t>
            </a:r>
            <a:r>
              <a:rPr lang="pt-BR" sz="3200" dirty="0"/>
              <a:t> </a:t>
            </a:r>
          </a:p>
          <a:p>
            <a:endParaRPr lang="pt-BR" sz="3200" dirty="0"/>
          </a:p>
          <a:p>
            <a:r>
              <a:rPr lang="pt-BR" sz="3200" dirty="0"/>
              <a:t> </a:t>
            </a:r>
          </a:p>
          <a:p>
            <a:r>
              <a:rPr lang="pt-BR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409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6A77E0A-C362-7B11-894F-DAA03F73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84" y="133350"/>
            <a:ext cx="7162800" cy="1143000"/>
          </a:xfrm>
        </p:spPr>
        <p:txBody>
          <a:bodyPr/>
          <a:lstStyle/>
          <a:p>
            <a:r>
              <a:rPr lang="pt-BR" dirty="0"/>
              <a:t>Graças ao apoio da Senadora Mara Gabrilli</a:t>
            </a:r>
            <a:endParaRPr lang="en-US" dirty="0"/>
          </a:p>
        </p:txBody>
      </p:sp>
      <p:pic>
        <p:nvPicPr>
          <p:cNvPr id="1026" name="Picture 2" descr="Deputada Federal MARA GABRILLI - Portal da Câmara dos Deputados">
            <a:extLst>
              <a:ext uri="{FF2B5EF4-FFF2-40B4-BE49-F238E27FC236}">
                <a16:creationId xmlns:a16="http://schemas.microsoft.com/office/drawing/2014/main" id="{FF268EB5-FF93-85BE-FAFC-3B54376C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49" y="871401"/>
            <a:ext cx="221424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AD440B66-F50A-63E6-E51E-80060FF75762}"/>
              </a:ext>
            </a:extLst>
          </p:cNvPr>
          <p:cNvGrpSpPr/>
          <p:nvPr/>
        </p:nvGrpSpPr>
        <p:grpSpPr>
          <a:xfrm>
            <a:off x="0" y="871402"/>
            <a:ext cx="2993767" cy="5020277"/>
            <a:chOff x="0" y="871402"/>
            <a:chExt cx="2993767" cy="5020277"/>
          </a:xfrm>
        </p:grpSpPr>
        <p:pic>
          <p:nvPicPr>
            <p:cNvPr id="3" name="Picture 3" descr="D:\Dropbox\Camera Uploads\2020-10-05 15.19.19.jpg">
              <a:extLst>
                <a:ext uri="{FF2B5EF4-FFF2-40B4-BE49-F238E27FC236}">
                  <a16:creationId xmlns:a16="http://schemas.microsoft.com/office/drawing/2014/main" id="{4E16CDE3-52E6-4505-89E0-35B0008F6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8791"/>
            <a:stretch>
              <a:fillRect/>
            </a:stretch>
          </p:blipFill>
          <p:spPr bwMode="auto">
            <a:xfrm rot="5400000">
              <a:off x="-143185" y="1559143"/>
              <a:ext cx="3589729" cy="2214247"/>
            </a:xfrm>
            <a:prstGeom prst="rect">
              <a:avLst/>
            </a:prstGeom>
            <a:noFill/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C55F9F3-4759-55E8-3ED7-E165E1B42E59}"/>
                </a:ext>
              </a:extLst>
            </p:cNvPr>
            <p:cNvSpPr txBox="1"/>
            <p:nvPr/>
          </p:nvSpPr>
          <p:spPr>
            <a:xfrm>
              <a:off x="0" y="4506684"/>
              <a:ext cx="29937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/>
                <a:t>Adquirimos  em 2019</a:t>
              </a:r>
            </a:p>
            <a:p>
              <a:pPr algn="ctr"/>
              <a:r>
                <a:rPr lang="pt-BR" sz="2800" dirty="0"/>
                <a:t> NovaSeq6000</a:t>
              </a:r>
              <a:endParaRPr lang="en-US" sz="2800" dirty="0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97CE688-1873-39A6-0756-4C3F628EF9B0}"/>
              </a:ext>
            </a:extLst>
          </p:cNvPr>
          <p:cNvSpPr txBox="1"/>
          <p:nvPr/>
        </p:nvSpPr>
        <p:spPr>
          <a:xfrm>
            <a:off x="3249171" y="4028707"/>
            <a:ext cx="6840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Permite sequencia</a:t>
            </a:r>
            <a:r>
              <a:rPr lang="en-US" dirty="0"/>
              <a:t>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Genoma</a:t>
            </a:r>
            <a:r>
              <a:rPr lang="en-US" dirty="0"/>
              <a:t> </a:t>
            </a:r>
            <a:r>
              <a:rPr lang="en-US" dirty="0" err="1"/>
              <a:t>humano</a:t>
            </a:r>
            <a:r>
              <a:rPr lang="en-US" dirty="0"/>
              <a:t> </a:t>
            </a:r>
            <a:r>
              <a:rPr lang="en-US" dirty="0" err="1"/>
              <a:t>completo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Exoma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 ( 20.000 genes)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metiladas</a:t>
            </a:r>
            <a:r>
              <a:rPr lang="en-US" dirty="0"/>
              <a:t> (</a:t>
            </a:r>
            <a:r>
              <a:rPr lang="en-US" dirty="0" err="1"/>
              <a:t>epigenética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RNA (</a:t>
            </a:r>
            <a:r>
              <a:rPr lang="en-US" dirty="0" err="1"/>
              <a:t>transcriptoma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Regiões</a:t>
            </a:r>
            <a:r>
              <a:rPr lang="en-US" dirty="0"/>
              <a:t> de </a:t>
            </a:r>
            <a:r>
              <a:rPr lang="en-US" dirty="0" err="1"/>
              <a:t>acesso</a:t>
            </a:r>
            <a:r>
              <a:rPr lang="en-US" dirty="0"/>
              <a:t> a </a:t>
            </a:r>
            <a:r>
              <a:rPr lang="en-US" dirty="0" err="1"/>
              <a:t>cromatina</a:t>
            </a:r>
            <a:r>
              <a:rPr lang="en-US" dirty="0"/>
              <a:t> (</a:t>
            </a:r>
            <a:r>
              <a:rPr lang="en-US" dirty="0" err="1"/>
              <a:t>ATACseq</a:t>
            </a:r>
            <a:r>
              <a:rPr lang="en-US" dirty="0"/>
              <a:t>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F3CA32-3A5A-C8A9-A55D-C603F8353F5C}"/>
              </a:ext>
            </a:extLst>
          </p:cNvPr>
          <p:cNvSpPr txBox="1"/>
          <p:nvPr/>
        </p:nvSpPr>
        <p:spPr>
          <a:xfrm>
            <a:off x="3283787" y="1412776"/>
            <a:ext cx="4073887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Permitiu um salto enorme  no diagnóstico com menor custo e novas pesquisas visando tratamento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489" y="-275718"/>
            <a:ext cx="8743950" cy="1470025"/>
          </a:xfrm>
        </p:spPr>
        <p:txBody>
          <a:bodyPr>
            <a:noAutofit/>
          </a:bodyPr>
          <a:lstStyle/>
          <a:p>
            <a:br>
              <a:rPr lang="en-US" sz="4400" dirty="0">
                <a:latin typeface="Garamond" panose="02020404030301010803" pitchFamily="18" charset="0"/>
              </a:rPr>
            </a:br>
            <a:r>
              <a:rPr lang="en-US" sz="4400" dirty="0" err="1">
                <a:latin typeface="Garamond" panose="02020404030301010803" pitchFamily="18" charset="0"/>
              </a:rPr>
              <a:t>Nosso</a:t>
            </a:r>
            <a:r>
              <a:rPr lang="en-US" sz="4400" dirty="0">
                <a:latin typeface="Garamond" panose="02020404030301010803" pitchFamily="18" charset="0"/>
              </a:rPr>
              <a:t> </a:t>
            </a:r>
            <a:r>
              <a:rPr lang="en-US" sz="4400" dirty="0" err="1">
                <a:latin typeface="Garamond" panose="02020404030301010803" pitchFamily="18" charset="0"/>
              </a:rPr>
              <a:t>projeto</a:t>
            </a:r>
            <a:r>
              <a:rPr lang="en-US" sz="4400" dirty="0">
                <a:latin typeface="Garamond" panose="02020404030301010803" pitchFamily="18" charset="0"/>
              </a:rPr>
              <a:t> 80mais….. 90mais</a:t>
            </a:r>
            <a:br>
              <a:rPr lang="en-US" sz="4400" dirty="0">
                <a:latin typeface="Garamond" panose="02020404030301010803" pitchFamily="18" charset="0"/>
              </a:rPr>
            </a:br>
            <a:endParaRPr lang="en-US" sz="4400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4392" y="11819"/>
            <a:ext cx="10287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61442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66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AutoShape 4" descr="Inline image 1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66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42521" y="870585"/>
            <a:ext cx="8786642" cy="1883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11" name="Picture 3" descr="C:\Users\mnaslavsky\Dropbox\USP\oiteintamais\BO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14" y="3175088"/>
            <a:ext cx="1432864" cy="15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naslavsky\Dropbox\USP\oiteintamais\BO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20" y="4980615"/>
            <a:ext cx="1445136" cy="16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mnaslavsky\Dropbox\USP\oiteintamais\BO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3" y="3215040"/>
            <a:ext cx="1361121" cy="15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mnaslavsky\Dropbox\USP\oiteintamais\BO-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76" y="5014868"/>
            <a:ext cx="1377754" cy="1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mnaslavsky\Dropbox\USP\oiteintamais\BO-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71" y="3154491"/>
            <a:ext cx="1386206" cy="154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mnaslavsky\Dropbox\USP\oiteintamais\BO-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24" y="4892667"/>
            <a:ext cx="1524101" cy="16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mnaslavsky\Dropbox\USP\oiteintamais\BO-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1389"/>
            <a:ext cx="1364782" cy="15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Espaço Reservado para Conteúdo 4">
            <a:extLst>
              <a:ext uri="{FF2B5EF4-FFF2-40B4-BE49-F238E27FC236}">
                <a16:creationId xmlns:a16="http://schemas.microsoft.com/office/drawing/2014/main" id="{56B9EF85-5889-4781-8B40-51B292E035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515" r="6276" b="13234"/>
          <a:stretch/>
        </p:blipFill>
        <p:spPr bwMode="auto">
          <a:xfrm rot="5400000">
            <a:off x="5754653" y="2061640"/>
            <a:ext cx="5158149" cy="323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Ambientalismo e desenvolvimento por José Goldenberg, imagem de José Goldenberg">
            <a:extLst>
              <a:ext uri="{FF2B5EF4-FFF2-40B4-BE49-F238E27FC236}">
                <a16:creationId xmlns:a16="http://schemas.microsoft.com/office/drawing/2014/main" id="{C5D051CD-FF23-4AFE-BE33-CAC3356A0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1" t="7036" r="25944" b="33915"/>
          <a:stretch/>
        </p:blipFill>
        <p:spPr bwMode="auto">
          <a:xfrm>
            <a:off x="4297389" y="1153192"/>
            <a:ext cx="1782215" cy="17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lvano Raia: médico pioneiro nos transplantes de fígado completa 90 anos  — Foto: Reprodução Globo News">
            <a:extLst>
              <a:ext uri="{FF2B5EF4-FFF2-40B4-BE49-F238E27FC236}">
                <a16:creationId xmlns:a16="http://schemas.microsoft.com/office/drawing/2014/main" id="{839AA6C9-A60E-4308-A8F7-17CD7A32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r="16195"/>
          <a:stretch/>
        </p:blipFill>
        <p:spPr bwMode="auto">
          <a:xfrm>
            <a:off x="227149" y="906209"/>
            <a:ext cx="1936898" cy="21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erfil: Antônio Delfim Netto, presidente do Cosec da Fiesp – FIESP">
            <a:extLst>
              <a:ext uri="{FF2B5EF4-FFF2-40B4-BE49-F238E27FC236}">
                <a16:creationId xmlns:a16="http://schemas.microsoft.com/office/drawing/2014/main" id="{09A9B48D-EF53-4FCC-9A86-30F63B72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85" y="1133853"/>
            <a:ext cx="1335543" cy="17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5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enoma.ib.usp.br/sites/default/files/imagens-galeria/%5Bnid%5D/fachada_geno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9416" y="545522"/>
            <a:ext cx="4176278" cy="2482489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-39253"/>
            <a:ext cx="896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</a:rPr>
              <a:t>Projeto 80mais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3018543"/>
            <a:ext cx="1028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sz="3200" dirty="0"/>
              <a:t>Banco de dados da população brasileira para interpretar quando uma mutação nova em um paciente é patogênica ou não</a:t>
            </a:r>
          </a:p>
          <a:p>
            <a:pPr>
              <a:buNone/>
            </a:pPr>
            <a:endParaRPr lang="pt-BR" sz="3200" dirty="0"/>
          </a:p>
          <a:p>
            <a:pPr>
              <a:buNone/>
            </a:pPr>
            <a:r>
              <a:rPr lang="pt-BR" sz="3200" dirty="0"/>
              <a:t>Estimar a incidência de doenças recessivas na nossa</a:t>
            </a:r>
          </a:p>
          <a:p>
            <a:pPr>
              <a:buNone/>
            </a:pPr>
            <a:r>
              <a:rPr lang="pt-BR" sz="3200" dirty="0"/>
              <a:t>população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826117"/>
            <a:ext cx="3883868" cy="20621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</a:rPr>
              <a:t>Coorte de </a:t>
            </a:r>
            <a:r>
              <a:rPr lang="pt-BR" sz="3200" dirty="0" err="1">
                <a:solidFill>
                  <a:srgbClr val="FFFF00"/>
                </a:solidFill>
              </a:rPr>
              <a:t>octagenários</a:t>
            </a:r>
            <a:r>
              <a:rPr lang="pt-BR" sz="3200" dirty="0">
                <a:solidFill>
                  <a:srgbClr val="FFFF00"/>
                </a:solidFill>
              </a:rPr>
              <a:t>  saudáveis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2731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E8E83-1051-4BBB-9AA9-19C4D3D0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0" y="4149080"/>
            <a:ext cx="10184060" cy="1800200"/>
          </a:xfrm>
          <a:solidFill>
            <a:schemeClr val="bg2"/>
          </a:solidFill>
        </p:spPr>
        <p:txBody>
          <a:bodyPr/>
          <a:lstStyle/>
          <a:p>
            <a:r>
              <a:rPr lang="en-US" sz="32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Whole-genome sequencing of 1,171 elderly admixed individuals from the largest Latin American metropolis (São Paulo, Brazil)</a:t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DE5D7C-AEF0-4786-B71C-B6E9B361A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327" y="5496663"/>
            <a:ext cx="7377286" cy="905233"/>
          </a:xfrm>
        </p:spPr>
        <p:txBody>
          <a:bodyPr/>
          <a:lstStyle/>
          <a:p>
            <a:pPr marL="0" indent="0">
              <a:buNone/>
            </a:pPr>
            <a:r>
              <a:rPr lang="pt-BR" dirty="0" err="1"/>
              <a:t>Naslavsky</a:t>
            </a:r>
            <a:r>
              <a:rPr lang="pt-BR" dirty="0"/>
              <a:t> et al., </a:t>
            </a:r>
            <a:r>
              <a:rPr lang="pt-BR" dirty="0" err="1"/>
              <a:t>Nature</a:t>
            </a:r>
            <a:r>
              <a:rPr lang="pt-BR" dirty="0"/>
              <a:t> communication, 2022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C54517-0BBD-40A3-90A3-B1A82673AE1F}"/>
              </a:ext>
            </a:extLst>
          </p:cNvPr>
          <p:cNvSpPr txBox="1"/>
          <p:nvPr/>
        </p:nvSpPr>
        <p:spPr>
          <a:xfrm>
            <a:off x="462980" y="1473623"/>
            <a:ext cx="9361040" cy="21852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Exomic</a:t>
            </a:r>
            <a:r>
              <a:rPr lang="en-US" sz="32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 variants of an elderly cohort of Brazilians in the </a:t>
            </a:r>
            <a:r>
              <a:rPr lang="en-US" sz="3200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ABraOM</a:t>
            </a:r>
            <a:r>
              <a:rPr lang="en-US" sz="32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 database</a:t>
            </a:r>
            <a:r>
              <a:rPr lang="en-US" sz="32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effectLst/>
                <a:latin typeface="Arial" panose="020B0604020202020204" pitchFamily="34" charset="0"/>
              </a:rPr>
              <a:t>Naslavsky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 et al., human Mutation, 2017</a:t>
            </a:r>
          </a:p>
          <a:p>
            <a:pPr algn="l"/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FAD10FC-C95C-4607-9AB5-A68BFC6BA63D}"/>
              </a:ext>
            </a:extLst>
          </p:cNvPr>
          <p:cNvSpPr txBox="1"/>
          <p:nvPr/>
        </p:nvSpPr>
        <p:spPr>
          <a:xfrm>
            <a:off x="2119164" y="260648"/>
            <a:ext cx="598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Envelhecimento e genômica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4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09D3-80C9-4837-B30C-CC654C26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8" y="152946"/>
            <a:ext cx="9793088" cy="1143000"/>
          </a:xfrm>
        </p:spPr>
        <p:txBody>
          <a:bodyPr/>
          <a:lstStyle/>
          <a:p>
            <a:r>
              <a:rPr lang="pt-BR" dirty="0"/>
              <a:t>Estado de S. Paulo, 05 de março de 2022</a:t>
            </a:r>
            <a:endParaRPr lang="en-US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C1EE3D1-2EEE-4919-86E6-BD26C2720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" y="1556792"/>
            <a:ext cx="3773265" cy="4824536"/>
          </a:xfr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DAEDE807-0272-45E7-8D8C-5CBD3628E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b="75567"/>
          <a:stretch/>
        </p:blipFill>
        <p:spPr bwMode="auto">
          <a:xfrm>
            <a:off x="3894183" y="1412776"/>
            <a:ext cx="637270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BAB5DA9-2A87-4C21-99EF-37C5D0867EBD}"/>
              </a:ext>
            </a:extLst>
          </p:cNvPr>
          <p:cNvSpPr txBox="1"/>
          <p:nvPr/>
        </p:nvSpPr>
        <p:spPr>
          <a:xfrm>
            <a:off x="4200110" y="3429000"/>
            <a:ext cx="5767926" cy="218521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AFD00"/>
                </a:solidFill>
              </a:rPr>
              <a:t>78 milhões </a:t>
            </a:r>
            <a:r>
              <a:rPr lang="pt-BR" dirty="0"/>
              <a:t>de variantes genéticas</a:t>
            </a:r>
          </a:p>
          <a:p>
            <a:endParaRPr lang="pt-BR" dirty="0"/>
          </a:p>
          <a:p>
            <a:r>
              <a:rPr lang="pt-BR" sz="3200" dirty="0">
                <a:solidFill>
                  <a:srgbClr val="FAFD00"/>
                </a:solidFill>
              </a:rPr>
              <a:t>2 milhões </a:t>
            </a:r>
            <a:r>
              <a:rPr lang="pt-BR" dirty="0"/>
              <a:t>de variantes não presentes</a:t>
            </a:r>
          </a:p>
          <a:p>
            <a:endParaRPr lang="pt-BR" dirty="0"/>
          </a:p>
          <a:p>
            <a:r>
              <a:rPr lang="pt-BR" dirty="0"/>
              <a:t>nos bancos internacionais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5157192"/>
            <a:ext cx="10287000" cy="1080120"/>
          </a:xfrm>
          <a:solidFill>
            <a:schemeClr val="bg2"/>
          </a:solidFill>
        </p:spPr>
        <p:txBody>
          <a:bodyPr/>
          <a:lstStyle/>
          <a:p>
            <a:pPr>
              <a:buNone/>
            </a:pPr>
            <a:r>
              <a:rPr lang="pt-BR" sz="2800" b="0" dirty="0">
                <a:solidFill>
                  <a:srgbClr val="FAFD00"/>
                </a:solidFill>
                <a:effectLst/>
              </a:rPr>
              <a:t>Essa mutação foi encontrada em senhora saudável de 93 anos</a:t>
            </a:r>
            <a:endParaRPr lang="pt-BR" sz="2800" b="0" dirty="0">
              <a:effectLst/>
            </a:endParaRPr>
          </a:p>
        </p:txBody>
      </p:sp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390972" y="1844824"/>
            <a:ext cx="9577064" cy="286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AFD00"/>
                </a:solidFill>
              </a:rPr>
              <a:t>EX: Mutação patogênica para câncer de mama hereditário BRCA1</a:t>
            </a:r>
            <a:br>
              <a:rPr lang="pt-BR" sz="2800" dirty="0">
                <a:solidFill>
                  <a:srgbClr val="FAFD00"/>
                </a:solidFill>
              </a:rPr>
            </a:br>
            <a:br>
              <a:rPr lang="pt-BR" sz="2800" dirty="0">
                <a:solidFill>
                  <a:srgbClr val="FAFD00"/>
                </a:solidFill>
              </a:rPr>
            </a:br>
            <a:r>
              <a:rPr lang="pt-BR" sz="3200" dirty="0">
                <a:solidFill>
                  <a:srgbClr val="FAFD00"/>
                </a:solidFill>
                <a:latin typeface="Wingdings" pitchFamily="2" charset="2"/>
              </a:rPr>
              <a:t>H</a:t>
            </a:r>
            <a:br>
              <a:rPr lang="pt-BR" sz="2800" dirty="0">
                <a:solidFill>
                  <a:srgbClr val="FAFD00"/>
                </a:solidFill>
              </a:rPr>
            </a:br>
            <a:r>
              <a:rPr lang="pt-BR" sz="2800" dirty="0">
                <a:solidFill>
                  <a:srgbClr val="FAFD00"/>
                </a:solidFill>
              </a:rPr>
              <a:t>Alto risco de desenvolver câncer de mama</a:t>
            </a:r>
            <a:br>
              <a:rPr lang="pt-BR" sz="2800" dirty="0">
                <a:solidFill>
                  <a:srgbClr val="FAFD00"/>
                </a:solidFill>
              </a:rPr>
            </a:br>
            <a:br>
              <a:rPr lang="pt-BR" sz="2800" dirty="0">
                <a:solidFill>
                  <a:srgbClr val="FAFD00"/>
                </a:solidFill>
              </a:rPr>
            </a:br>
            <a:endParaRPr lang="pt-BR" sz="2800" dirty="0">
              <a:solidFill>
                <a:srgbClr val="FAFD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39044" y="476672"/>
            <a:ext cx="8997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Qual é a aplicação imediata desses resultados? </a:t>
            </a:r>
          </a:p>
        </p:txBody>
      </p:sp>
    </p:spTree>
    <p:extLst>
      <p:ext uri="{BB962C8B-B14F-4D97-AF65-F5344CB8AC3E}">
        <p14:creationId xmlns:p14="http://schemas.microsoft.com/office/powerpoint/2010/main" val="352201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A2976-448D-B1D7-9E42-C6B7B7A9F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558026"/>
            <a:ext cx="8743950" cy="1470025"/>
          </a:xfrm>
        </p:spPr>
        <p:txBody>
          <a:bodyPr/>
          <a:lstStyle/>
          <a:p>
            <a:r>
              <a:rPr lang="pt-BR" dirty="0"/>
              <a:t>Quem deve ser testado?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B376F5-5CD2-061D-1C64-0B64A5FC8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4077072"/>
            <a:ext cx="7200900" cy="1752600"/>
          </a:xfrm>
          <a:solidFill>
            <a:schemeClr val="bg2"/>
          </a:solidFill>
        </p:spPr>
        <p:txBody>
          <a:bodyPr/>
          <a:lstStyle/>
          <a:p>
            <a:r>
              <a:rPr lang="pt-BR" sz="3200" b="0" dirty="0"/>
              <a:t>O que as pessoas esperam de um teste genético?</a:t>
            </a:r>
            <a:endParaRPr lang="en-US" sz="3200" b="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27DDA3-F879-B3C2-9BF7-0E5C3473D341}"/>
              </a:ext>
            </a:extLst>
          </p:cNvPr>
          <p:cNvSpPr txBox="1"/>
          <p:nvPr/>
        </p:nvSpPr>
        <p:spPr>
          <a:xfrm>
            <a:off x="967036" y="2028051"/>
            <a:ext cx="8768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Teste neonatal para todas as doenças tratáveis</a:t>
            </a:r>
          </a:p>
          <a:p>
            <a:r>
              <a:rPr lang="pt-BR" sz="3200" dirty="0"/>
              <a:t>Como AME, fenilcetonúria, fibrose cística etc...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40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1" y="499266"/>
            <a:ext cx="7964377" cy="1016000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4" name="Picture 2" descr="http://www.genoma.ib.usp.br/sites/default/files/imagens-galeria/%5Bnid%5D/fachada_geno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83" y="1515266"/>
            <a:ext cx="4537985" cy="36576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085499" y="767581"/>
            <a:ext cx="4614185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P</a:t>
            </a:r>
            <a:r>
              <a:rPr lang="pt-BR" sz="2800" dirty="0"/>
              <a:t>esquisa científica</a:t>
            </a:r>
          </a:p>
          <a:p>
            <a:pPr algn="ctr"/>
            <a:r>
              <a:rPr lang="pt-BR" sz="4000" dirty="0"/>
              <a:t>T</a:t>
            </a:r>
            <a:r>
              <a:rPr lang="pt-BR" sz="2800" dirty="0"/>
              <a:t>ransferência de tecnologia</a:t>
            </a:r>
          </a:p>
          <a:p>
            <a:pPr algn="ctr"/>
            <a:r>
              <a:rPr lang="pt-BR" sz="3600" dirty="0"/>
              <a:t>E</a:t>
            </a:r>
            <a:r>
              <a:rPr lang="pt-BR" sz="2800" dirty="0"/>
              <a:t>ducação/divulgação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73" y="5589241"/>
            <a:ext cx="499312" cy="50903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597EB41-6894-4ED4-B972-695CDBD200EB}"/>
              </a:ext>
            </a:extLst>
          </p:cNvPr>
          <p:cNvSpPr txBox="1"/>
          <p:nvPr/>
        </p:nvSpPr>
        <p:spPr>
          <a:xfrm>
            <a:off x="5085499" y="3791950"/>
            <a:ext cx="4958349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Mais  de </a:t>
            </a:r>
            <a:r>
              <a:rPr lang="pt-BR" sz="4000" dirty="0">
                <a:solidFill>
                  <a:schemeClr val="bg2"/>
                </a:solidFill>
              </a:rPr>
              <a:t>100.000</a:t>
            </a:r>
            <a:r>
              <a:rPr lang="pt-BR" dirty="0">
                <a:solidFill>
                  <a:schemeClr val="bg2"/>
                </a:solidFill>
              </a:rPr>
              <a:t>  </a:t>
            </a:r>
            <a:r>
              <a:rPr lang="pt-BR" dirty="0">
                <a:solidFill>
                  <a:schemeClr val="bg1"/>
                </a:solidFill>
              </a:rPr>
              <a:t>pessoas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de famílias com doenças genéticas</a:t>
            </a:r>
          </a:p>
        </p:txBody>
      </p:sp>
      <p:pic>
        <p:nvPicPr>
          <p:cNvPr id="8" name="Google Shape;59;p1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372066" y="375303"/>
            <a:ext cx="2493213" cy="442066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5339315" y="9278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 NOSSA  MISSÃO </a:t>
            </a:r>
          </a:p>
        </p:txBody>
      </p:sp>
      <p:pic>
        <p:nvPicPr>
          <p:cNvPr id="12" name="Picture 8" descr="http://genoma.ib.usp.br/sites/all/themes/boilerplate/images/logo-genoma.png">
            <a:extLst>
              <a:ext uri="{FF2B5EF4-FFF2-40B4-BE49-F238E27FC236}">
                <a16:creationId xmlns:a16="http://schemas.microsoft.com/office/drawing/2014/main" id="{09946BCD-1319-44B5-96B6-405C2D40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1" y="5385814"/>
            <a:ext cx="2568543" cy="825854"/>
          </a:xfrm>
          <a:prstGeom prst="rect">
            <a:avLst/>
          </a:prstGeom>
          <a:noFill/>
        </p:spPr>
      </p:pic>
      <p:pic>
        <p:nvPicPr>
          <p:cNvPr id="13" name="Picture 2" descr="Programa FAPESP Centros de Pesquisa, Inovação e Difusão">
            <a:extLst>
              <a:ext uri="{FF2B5EF4-FFF2-40B4-BE49-F238E27FC236}">
                <a16:creationId xmlns:a16="http://schemas.microsoft.com/office/drawing/2014/main" id="{B10ABC1D-8A77-4E1F-9160-21EB57BEB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7" y="2979"/>
            <a:ext cx="1384365" cy="12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42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2954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br>
              <a:rPr lang="pt-BR" sz="2800" dirty="0">
                <a:solidFill>
                  <a:srgbClr val="FFFF00"/>
                </a:solidFill>
              </a:rPr>
            </a:br>
            <a:r>
              <a:rPr lang="pt-BR" sz="2800" dirty="0">
                <a:solidFill>
                  <a:srgbClr val="FFFF00"/>
                </a:solidFill>
              </a:rPr>
              <a:t>TESTES PREDITIVOS</a:t>
            </a:r>
            <a:br>
              <a:rPr lang="pt-BR" sz="2800" dirty="0">
                <a:solidFill>
                  <a:srgbClr val="FFFF00"/>
                </a:solidFill>
              </a:rPr>
            </a:br>
            <a:r>
              <a:rPr lang="pt-BR" sz="2800" dirty="0">
                <a:solidFill>
                  <a:srgbClr val="FFFF00"/>
                </a:solidFill>
              </a:rPr>
              <a:t>DOENÇAS  DE  INÍCIO  TARDIO  SEM TRATAMENTO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915400" cy="2514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t-BR" sz="2800" b="0">
                <a:effectLst/>
              </a:rPr>
              <a:t>Distrofia miotônica</a:t>
            </a:r>
          </a:p>
          <a:p>
            <a:pPr algn="ctr">
              <a:buFont typeface="Arial" charset="0"/>
              <a:buNone/>
            </a:pPr>
            <a:r>
              <a:rPr lang="pt-BR" sz="2800" b="0">
                <a:effectLst/>
              </a:rPr>
              <a:t>Coreia de Huntington</a:t>
            </a:r>
          </a:p>
          <a:p>
            <a:pPr algn="ctr">
              <a:buFont typeface="Arial" charset="0"/>
              <a:buNone/>
            </a:pPr>
            <a:r>
              <a:rPr lang="pt-BR" sz="2800" b="0">
                <a:effectLst/>
              </a:rPr>
              <a:t>Ataxias espinocerebelares</a:t>
            </a:r>
          </a:p>
          <a:p>
            <a:pPr algn="ctr">
              <a:buFont typeface="Arial" charset="0"/>
              <a:buNone/>
            </a:pPr>
            <a:r>
              <a:rPr lang="pt-BR" sz="2800" b="0">
                <a:effectLst/>
              </a:rPr>
              <a:t>Doença de Alzheimer</a:t>
            </a:r>
          </a:p>
          <a:p>
            <a:pPr algn="ctr">
              <a:buFont typeface="Arial" charset="0"/>
              <a:buNone/>
            </a:pPr>
            <a:endParaRPr lang="pt-BR" sz="2800" b="0">
              <a:effectLst/>
            </a:endParaRPr>
          </a:p>
          <a:p>
            <a:pPr algn="ctr">
              <a:buFont typeface="Arial" charset="0"/>
              <a:buNone/>
            </a:pPr>
            <a:endParaRPr lang="pt-BR" b="0">
              <a:effectLst/>
            </a:endParaRPr>
          </a:p>
        </p:txBody>
      </p:sp>
      <p:graphicFrame>
        <p:nvGraphicFramePr>
          <p:cNvPr id="359428" name="Object 4"/>
          <p:cNvGraphicFramePr>
            <a:graphicFrameLocks noChangeAspect="1"/>
          </p:cNvGraphicFramePr>
          <p:nvPr/>
        </p:nvGraphicFramePr>
        <p:xfrm>
          <a:off x="126206" y="1524000"/>
          <a:ext cx="2033587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033588" imgH="3390900" progId="">
                  <p:embed/>
                </p:oleObj>
              </mc:Choice>
              <mc:Fallback>
                <p:oleObj name="Clip" r:id="rId2" imgW="2033588" imgH="3390900" progId="">
                  <p:embed/>
                  <p:pic>
                    <p:nvPicPr>
                      <p:cNvPr id="3594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" y="1524000"/>
                        <a:ext cx="2033587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43000" y="4419600"/>
            <a:ext cx="7626350" cy="210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pt-BR" b="1"/>
              <a:t>Indivíduo  </a:t>
            </a:r>
            <a:r>
              <a:rPr lang="pt-BR" sz="3200" b="1">
                <a:solidFill>
                  <a:srgbClr val="FFFF00"/>
                </a:solidFill>
              </a:rPr>
              <a:t>saudável </a:t>
            </a:r>
            <a:r>
              <a:rPr lang="pt-BR" b="1"/>
              <a:t> tem  risco  de</a:t>
            </a:r>
          </a:p>
          <a:p>
            <a:pPr algn="ctr" defTabSz="762000"/>
            <a:r>
              <a:rPr lang="pt-BR" sz="3600" b="1">
                <a:latin typeface="Wingdings" pitchFamily="2" charset="2"/>
              </a:rPr>
              <a:t>F</a:t>
            </a:r>
            <a:r>
              <a:rPr lang="pt-BR" b="1"/>
              <a:t> VIR  A MANIFESTAR  A DOENÇA</a:t>
            </a:r>
          </a:p>
          <a:p>
            <a:pPr algn="ctr" defTabSz="762000"/>
            <a:r>
              <a:rPr lang="pt-BR" sz="3600" b="1">
                <a:latin typeface="Wingdings" pitchFamily="2" charset="2"/>
              </a:rPr>
              <a:t>F</a:t>
            </a:r>
            <a:r>
              <a:rPr lang="pt-BR" b="1"/>
              <a:t> </a:t>
            </a:r>
            <a:r>
              <a:rPr lang="pt-BR" b="1">
                <a:latin typeface="Wingdings" pitchFamily="2" charset="2"/>
              </a:rPr>
              <a:t> </a:t>
            </a:r>
            <a:r>
              <a:rPr lang="pt-BR"/>
              <a:t>TRANSMITIR PARA DESCENDENTES ?</a:t>
            </a:r>
          </a:p>
          <a:p>
            <a:pPr algn="ctr" defTabSz="762000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9296400" cy="1238250"/>
          </a:xfrm>
        </p:spPr>
        <p:txBody>
          <a:bodyPr/>
          <a:lstStyle/>
          <a:p>
            <a:pPr>
              <a:defRPr/>
            </a:pPr>
            <a:r>
              <a:rPr lang="pt-BR">
                <a:solidFill>
                  <a:srgbClr val="FFFF00"/>
                </a:solidFill>
              </a:rPr>
              <a:t>Doenças  ainda sem tratamento</a:t>
            </a:r>
            <a:br>
              <a:rPr lang="pt-BR">
                <a:solidFill>
                  <a:srgbClr val="FFFF00"/>
                </a:solidFill>
              </a:rPr>
            </a:br>
            <a:r>
              <a:rPr lang="pt-BR">
                <a:solidFill>
                  <a:srgbClr val="FFFF00"/>
                </a:solidFill>
              </a:rPr>
              <a:t>Qual é a vantagem em ser testado ?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pt-BR" sz="3600" b="0" dirty="0"/>
              <a:t>CONSENSO  INTERNACIONAL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pt-BR" sz="3600" b="0" dirty="0">
                <a:effectLst/>
                <a:latin typeface="Wingdings" pitchFamily="2" charset="2"/>
              </a:rPr>
              <a:t>H</a:t>
            </a:r>
            <a:endParaRPr lang="pt-BR" sz="3600" b="0" dirty="0"/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endParaRPr lang="pt-BR" sz="3600" b="0" dirty="0"/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pt-BR" sz="3600" b="0" dirty="0"/>
              <a:t>Não testar crianças assintomáticas 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pt-BR" sz="3600" b="0" dirty="0"/>
              <a:t>para doenças de início tardio ainda sem tratamento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rgbClr val="FFFF00"/>
                </a:solidFill>
              </a:rPr>
              <a:t>E  adultos ?</a:t>
            </a:r>
            <a:endParaRPr lang="pt-BR"/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9372600" cy="443865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pt-BR" sz="2800" b="0" dirty="0">
                <a:effectLst/>
              </a:rPr>
              <a:t>Pessoas  que não vão mais ter filhos ? Por que saber?</a:t>
            </a:r>
          </a:p>
          <a:p>
            <a:pPr algn="ctr">
              <a:buFont typeface="Arial" pitchFamily="34" charset="0"/>
              <a:buNone/>
            </a:pPr>
            <a:endParaRPr lang="pt-BR" sz="2800" b="0" dirty="0">
              <a:effectLst/>
            </a:endParaRPr>
          </a:p>
          <a:p>
            <a:pPr algn="ctr">
              <a:buFont typeface="Arial" pitchFamily="34" charset="0"/>
              <a:buNone/>
            </a:pPr>
            <a:r>
              <a:rPr lang="pt-BR" sz="2800" b="0" dirty="0">
                <a:effectLst/>
              </a:rPr>
              <a:t>E  aquelas em idade reprodutiva ?</a:t>
            </a:r>
          </a:p>
        </p:txBody>
      </p:sp>
      <p:graphicFrame>
        <p:nvGraphicFramePr>
          <p:cNvPr id="362500" name="Object 4"/>
          <p:cNvGraphicFramePr>
            <a:graphicFrameLocks noChangeAspect="1"/>
          </p:cNvGraphicFramePr>
          <p:nvPr/>
        </p:nvGraphicFramePr>
        <p:xfrm>
          <a:off x="3429000" y="3581400"/>
          <a:ext cx="348615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762500" imgH="3505200" progId="">
                  <p:embed/>
                </p:oleObj>
              </mc:Choice>
              <mc:Fallback>
                <p:oleObj name="Clip" r:id="rId2" imgW="4762500" imgH="3505200" progId="">
                  <p:embed/>
                  <p:pic>
                    <p:nvPicPr>
                      <p:cNvPr id="3625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81400"/>
                        <a:ext cx="3486150" cy="256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07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ítulo 1"/>
          <p:cNvSpPr txBox="1">
            <a:spLocks noGrp="1"/>
          </p:cNvSpPr>
          <p:nvPr>
            <p:ph type="title"/>
          </p:nvPr>
        </p:nvSpPr>
        <p:spPr>
          <a:xfrm>
            <a:off x="823020" y="913628"/>
            <a:ext cx="8983258" cy="11461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4800" b="1" dirty="0">
                <a:solidFill>
                  <a:srgbClr val="FAFD00"/>
                </a:solidFill>
              </a:rPr>
              <a:t>Transtorno do Espectro Autista</a:t>
            </a:r>
            <a:br>
              <a:rPr lang="pt-BR" sz="4800" b="1" dirty="0">
                <a:solidFill>
                  <a:srgbClr val="FAFD00"/>
                </a:solidFill>
              </a:rPr>
            </a:br>
            <a:r>
              <a:rPr lang="pt-BR" sz="4800" b="1" dirty="0">
                <a:solidFill>
                  <a:srgbClr val="FAFD00"/>
                </a:solidFill>
              </a:rPr>
              <a:t>(TEA)</a:t>
            </a:r>
            <a:endParaRPr sz="4800" b="1" dirty="0">
              <a:solidFill>
                <a:srgbClr val="FAFD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29E20D-013C-D7FE-74AC-8AFA2D353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99"/>
          <a:stretch/>
        </p:blipFill>
        <p:spPr>
          <a:xfrm>
            <a:off x="0" y="-27384"/>
            <a:ext cx="10286999" cy="416925"/>
          </a:xfrm>
          <a:prstGeom prst="rect">
            <a:avLst/>
          </a:prstGeom>
        </p:spPr>
      </p:pic>
      <p:graphicFrame>
        <p:nvGraphicFramePr>
          <p:cNvPr id="254" name="Espaço Reservado para Conteúdo 2">
            <a:extLst>
              <a:ext uri="{FF2B5EF4-FFF2-40B4-BE49-F238E27FC236}">
                <a16:creationId xmlns:a16="http://schemas.microsoft.com/office/drawing/2014/main" id="{C5156764-9C24-833B-8406-47C72DBAA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935789"/>
              </p:ext>
            </p:extLst>
          </p:nvPr>
        </p:nvGraphicFramePr>
        <p:xfrm>
          <a:off x="1342947" y="2615324"/>
          <a:ext cx="7601106" cy="258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26AE51C4-4E04-3BD4-8F5C-6017689706FB}"/>
              </a:ext>
            </a:extLst>
          </p:cNvPr>
          <p:cNvSpPr txBox="1"/>
          <p:nvPr/>
        </p:nvSpPr>
        <p:spPr>
          <a:xfrm>
            <a:off x="4450447" y="6330806"/>
            <a:ext cx="5644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i="1" dirty="0" err="1"/>
              <a:t>Lord</a:t>
            </a:r>
            <a:r>
              <a:rPr lang="pt-BR" sz="1600" i="1" dirty="0"/>
              <a:t> et al., 2020,https://</a:t>
            </a:r>
            <a:r>
              <a:rPr lang="pt-BR" sz="1600" i="1" dirty="0" err="1"/>
              <a:t>doi.org</a:t>
            </a:r>
            <a:r>
              <a:rPr lang="pt-BR" sz="1600" i="1" dirty="0"/>
              <a:t>/10.1038/ s41572-019-0138-4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SD and comorbidities"/>
          <p:cNvSpPr txBox="1"/>
          <p:nvPr/>
        </p:nvSpPr>
        <p:spPr>
          <a:xfrm>
            <a:off x="342900" y="1122111"/>
            <a:ext cx="9601200" cy="49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575" tIns="38575" rIns="38575" bIns="38575">
            <a:spAutoFit/>
          </a:bodyPr>
          <a:lstStyle/>
          <a:p>
            <a:pPr algn="ctr">
              <a:defRPr sz="3200"/>
            </a:pPr>
            <a:r>
              <a:rPr lang="pt-BR" sz="2700" dirty="0"/>
              <a:t>Autismo e comorbidades: heterogeneidade genética e clínica</a:t>
            </a:r>
            <a:endParaRPr sz="2700" dirty="0"/>
          </a:p>
        </p:txBody>
      </p:sp>
      <p:pic>
        <p:nvPicPr>
          <p:cNvPr id="6" name="Picture 5" descr="A diagram of autism spectrum disorder&#10;&#10;Description automatically generated">
            <a:extLst>
              <a:ext uri="{FF2B5EF4-FFF2-40B4-BE49-F238E27FC236}">
                <a16:creationId xmlns:a16="http://schemas.microsoft.com/office/drawing/2014/main" id="{14FDA4DD-47C7-0145-7F6E-FEF395F1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7" y="1955880"/>
            <a:ext cx="8073071" cy="45536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EBE9D-B274-0EC1-D99F-E073999E8329}"/>
              </a:ext>
            </a:extLst>
          </p:cNvPr>
          <p:cNvSpPr txBox="1"/>
          <p:nvPr/>
        </p:nvSpPr>
        <p:spPr>
          <a:xfrm>
            <a:off x="7159724" y="6479567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Rosen et al. 2021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B2962C-EA38-51C6-4A62-9DF0E37F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99"/>
          <a:stretch/>
        </p:blipFill>
        <p:spPr>
          <a:xfrm>
            <a:off x="0" y="-27384"/>
            <a:ext cx="10286999" cy="4169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930" y="751844"/>
            <a:ext cx="8095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Georgia" charset="0"/>
                <a:ea typeface="Georgia" charset="0"/>
                <a:cs typeface="Georgia" charset="0"/>
              </a:rPr>
              <a:t>Autismo</a:t>
            </a:r>
            <a:r>
              <a:rPr lang="en-US" sz="2800" dirty="0">
                <a:latin typeface="Georgia" charset="0"/>
                <a:ea typeface="Georgia" charset="0"/>
                <a:cs typeface="Georgia" charset="0"/>
              </a:rPr>
              <a:t> e </a:t>
            </a:r>
            <a:r>
              <a:rPr lang="en-US" sz="2800" dirty="0" err="1">
                <a:latin typeface="Georgia" charset="0"/>
                <a:ea typeface="Georgia" charset="0"/>
                <a:cs typeface="Georgia" charset="0"/>
              </a:rPr>
              <a:t>caracterização</a:t>
            </a:r>
            <a:r>
              <a:rPr lang="en-US" sz="2800" dirty="0">
                <a:latin typeface="Georgia" charset="0"/>
                <a:ea typeface="Georgia" charset="0"/>
                <a:cs typeface="Georgia" charset="0"/>
              </a:rPr>
              <a:t> da </a:t>
            </a:r>
            <a:r>
              <a:rPr lang="en-US" sz="2800" dirty="0" err="1">
                <a:latin typeface="Georgia" charset="0"/>
                <a:ea typeface="Georgia" charset="0"/>
                <a:cs typeface="Georgia" charset="0"/>
              </a:rPr>
              <a:t>arquitetura</a:t>
            </a:r>
            <a:r>
              <a:rPr lang="en-US" sz="28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800" dirty="0" err="1">
                <a:latin typeface="Georgia" charset="0"/>
                <a:ea typeface="Georgia" charset="0"/>
                <a:cs typeface="Georgia" charset="0"/>
              </a:rPr>
              <a:t>genética</a:t>
            </a:r>
            <a:r>
              <a:rPr lang="en-US" sz="2800" dirty="0">
                <a:latin typeface="Georgia" charset="0"/>
                <a:ea typeface="Georgia" charset="0"/>
                <a:cs typeface="Georgia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Georgia" charset="0"/>
                <a:ea typeface="Georgia" charset="0"/>
                <a:cs typeface="Georgia" charset="0"/>
              </a:rPr>
              <a:t>COMPLEXA!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EA049-8952-4781-EF69-5F2628BF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56" y="1718733"/>
            <a:ext cx="6269122" cy="3861258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2E9CB42-EBDF-7330-3D73-377669F80E83}"/>
              </a:ext>
            </a:extLst>
          </p:cNvPr>
          <p:cNvSpPr/>
          <p:nvPr/>
        </p:nvSpPr>
        <p:spPr>
          <a:xfrm>
            <a:off x="931334" y="3925869"/>
            <a:ext cx="787400" cy="61679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18ACB-7EC1-28CB-BECE-F2CC21C60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43"/>
          <a:stretch/>
        </p:blipFill>
        <p:spPr>
          <a:xfrm>
            <a:off x="0" y="44624"/>
            <a:ext cx="10286999" cy="3888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495C10-1E0B-5CA3-9F06-FC94B63FFE1B}"/>
              </a:ext>
            </a:extLst>
          </p:cNvPr>
          <p:cNvSpPr txBox="1"/>
          <p:nvPr/>
        </p:nvSpPr>
        <p:spPr>
          <a:xfrm>
            <a:off x="2263180" y="5579991"/>
            <a:ext cx="2744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SHANK3</a:t>
            </a:r>
          </a:p>
          <a:p>
            <a:r>
              <a:rPr lang="pt-BR" dirty="0"/>
              <a:t>SYNGAP1</a:t>
            </a:r>
          </a:p>
          <a:p>
            <a:r>
              <a:rPr lang="pt-BR" dirty="0"/>
              <a:t>+200 outros genes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D58B80-A8B5-CA10-FE02-A0AE5C23F157}"/>
              </a:ext>
            </a:extLst>
          </p:cNvPr>
          <p:cNvSpPr txBox="1"/>
          <p:nvPr/>
        </p:nvSpPr>
        <p:spPr>
          <a:xfrm>
            <a:off x="4711452" y="5655145"/>
            <a:ext cx="1739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Del16p11.2</a:t>
            </a:r>
          </a:p>
          <a:p>
            <a:r>
              <a:rPr lang="pt-BR" dirty="0"/>
              <a:t>DMD. ????</a:t>
            </a:r>
          </a:p>
        </p:txBody>
      </p:sp>
    </p:spTree>
    <p:extLst>
      <p:ext uri="{BB962C8B-B14F-4D97-AF65-F5344CB8AC3E}">
        <p14:creationId xmlns:p14="http://schemas.microsoft.com/office/powerpoint/2010/main" val="3477006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6A6EB-81BC-D460-FD29-43F994EE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32" y="77932"/>
            <a:ext cx="7162800" cy="1143000"/>
          </a:xfrm>
        </p:spPr>
        <p:txBody>
          <a:bodyPr/>
          <a:lstStyle/>
          <a:p>
            <a:r>
              <a:rPr lang="pt-BR" dirty="0"/>
              <a:t>Autismo  (TEA) </a:t>
            </a:r>
            <a:endParaRPr lang="en-US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ECB8C7-4834-7480-338F-A13C5B3E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4" y="1037409"/>
            <a:ext cx="10112052" cy="5808468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 Teste genético (</a:t>
            </a:r>
            <a:r>
              <a:rPr lang="pt-BR" dirty="0" err="1"/>
              <a:t>exoma</a:t>
            </a:r>
            <a:r>
              <a:rPr lang="pt-BR" dirty="0"/>
              <a:t>) : Indicado para todos TEA?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>
                <a:solidFill>
                  <a:srgbClr val="FFFF00"/>
                </a:solidFill>
              </a:rPr>
              <a:t>Nossa experiencia: </a:t>
            </a:r>
          </a:p>
          <a:p>
            <a:pPr algn="ctr">
              <a:buFont typeface="Wingdings" pitchFamily="2" charset="2"/>
              <a:buChar char="ü"/>
            </a:pPr>
            <a:r>
              <a:rPr lang="pt-BR" dirty="0"/>
              <a:t>269 casos: 28 resultados conclusivos! ~10%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        </a:t>
            </a:r>
            <a:r>
              <a:rPr lang="pt-BR" dirty="0">
                <a:solidFill>
                  <a:srgbClr val="FFFF00"/>
                </a:solidFill>
              </a:rPr>
              <a:t>Questões que queremos responder (</a:t>
            </a:r>
            <a:r>
              <a:rPr lang="pt-BR" dirty="0" err="1">
                <a:solidFill>
                  <a:srgbClr val="FFFF00"/>
                </a:solidFill>
              </a:rPr>
              <a:t>R</a:t>
            </a:r>
            <a:r>
              <a:rPr lang="pt-BR" dirty="0">
                <a:solidFill>
                  <a:srgbClr val="FFFF00"/>
                </a:solidFill>
              </a:rPr>
              <a:t>$$$$?):</a:t>
            </a:r>
          </a:p>
          <a:p>
            <a:pPr algn="ctr">
              <a:buFont typeface="Wingdings" pitchFamily="2" charset="2"/>
              <a:buChar char="ü"/>
            </a:pPr>
            <a:r>
              <a:rPr lang="pt-BR" dirty="0"/>
              <a:t>A taxa de detecção de variantes patogênicas:</a:t>
            </a:r>
          </a:p>
          <a:p>
            <a:pPr marL="0" indent="0" algn="ctr">
              <a:buNone/>
            </a:pPr>
            <a:r>
              <a:rPr lang="pt-BR" dirty="0"/>
              <a:t> Maior em casos com TEA tipo 3?</a:t>
            </a:r>
          </a:p>
          <a:p>
            <a:pPr algn="ctr">
              <a:buFont typeface="Wingdings" pitchFamily="2" charset="2"/>
              <a:buChar char="ü"/>
            </a:pPr>
            <a:r>
              <a:rPr lang="pt-BR" dirty="0"/>
              <a:t>Qual o teste com melhor custo/benefício para </a:t>
            </a:r>
          </a:p>
          <a:p>
            <a:pPr marL="0" indent="0" algn="ctr">
              <a:buNone/>
            </a:pPr>
            <a:r>
              <a:rPr lang="pt-BR" dirty="0"/>
              <a:t>viabilizar ser aplicado no SUS: </a:t>
            </a:r>
          </a:p>
          <a:p>
            <a:pPr marL="0" indent="0" algn="ctr">
              <a:buNone/>
            </a:pPr>
            <a:r>
              <a:rPr lang="pt-BR" dirty="0" err="1">
                <a:solidFill>
                  <a:srgbClr val="FFFF00"/>
                </a:solidFill>
              </a:rPr>
              <a:t>Array</a:t>
            </a:r>
            <a:r>
              <a:rPr lang="pt-BR" dirty="0">
                <a:solidFill>
                  <a:srgbClr val="FFFF00"/>
                </a:solidFill>
              </a:rPr>
              <a:t> –CGH , </a:t>
            </a:r>
            <a:r>
              <a:rPr lang="pt-BR" dirty="0" err="1">
                <a:solidFill>
                  <a:srgbClr val="FFFF00"/>
                </a:solidFill>
              </a:rPr>
              <a:t>exoma</a:t>
            </a:r>
            <a:r>
              <a:rPr lang="pt-BR" dirty="0">
                <a:solidFill>
                  <a:srgbClr val="FFFF00"/>
                </a:solidFill>
              </a:rPr>
              <a:t> ou genoma completo?</a:t>
            </a:r>
          </a:p>
        </p:txBody>
      </p:sp>
      <p:pic>
        <p:nvPicPr>
          <p:cNvPr id="6" name="Gráfico 5" descr="Contorno de rosto chorando estrutura de tópicos">
            <a:extLst>
              <a:ext uri="{FF2B5EF4-FFF2-40B4-BE49-F238E27FC236}">
                <a16:creationId xmlns:a16="http://schemas.microsoft.com/office/drawing/2014/main" id="{81FF251B-8900-F875-BBE4-0D688871E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9884" y="22048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COMO O ESTUDO DO GENOMA VAI CONTRIBUIR PARA FUTUROS TRATAMENTOS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77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620688"/>
            <a:ext cx="8743950" cy="1470025"/>
          </a:xfrm>
        </p:spPr>
        <p:txBody>
          <a:bodyPr/>
          <a:lstStyle/>
          <a:p>
            <a:r>
              <a:rPr lang="pt-BR" dirty="0"/>
              <a:t>EDIÇÃO  DE GENES</a:t>
            </a:r>
          </a:p>
        </p:txBody>
      </p:sp>
      <p:pic>
        <p:nvPicPr>
          <p:cNvPr id="1026" name="Picture 2" descr="CRISPR Gene Editing Prompts Chaos in DNA of Human Embryos | The Scientist  Magazine®">
            <a:extLst>
              <a:ext uri="{FF2B5EF4-FFF2-40B4-BE49-F238E27FC236}">
                <a16:creationId xmlns:a16="http://schemas.microsoft.com/office/drawing/2014/main" id="{245C7473-51A8-5ACD-F8C2-C6D0931C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04" y="2620740"/>
            <a:ext cx="554629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1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92006"/>
            <a:ext cx="10287000" cy="899592"/>
          </a:xfrm>
        </p:spPr>
        <p:txBody>
          <a:bodyPr/>
          <a:lstStyle/>
          <a:p>
            <a:br>
              <a:rPr lang="en-US" dirty="0"/>
            </a:br>
            <a:br>
              <a:rPr lang="en-US" sz="3200" dirty="0"/>
            </a:br>
            <a:r>
              <a:rPr lang="en-US" sz="3200" dirty="0"/>
              <a:t>Novas </a:t>
            </a:r>
            <a:r>
              <a:rPr lang="en-US" sz="3200" dirty="0" err="1"/>
              <a:t>tecnologias</a:t>
            </a:r>
            <a:r>
              <a:rPr lang="en-US" sz="3200" dirty="0"/>
              <a:t> de </a:t>
            </a:r>
            <a:r>
              <a:rPr lang="en-US" sz="3200" dirty="0" err="1"/>
              <a:t>engenharia</a:t>
            </a:r>
            <a:r>
              <a:rPr lang="en-US" sz="3200" dirty="0"/>
              <a:t> </a:t>
            </a:r>
            <a:r>
              <a:rPr lang="en-US" sz="3200" dirty="0" err="1"/>
              <a:t>genética</a:t>
            </a:r>
            <a:r>
              <a:rPr lang="en-US" sz="3200" dirty="0"/>
              <a:t>          CRISPR-cas9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6956" y="3717032"/>
            <a:ext cx="10040044" cy="2880320"/>
          </a:xfrm>
        </p:spPr>
        <p:txBody>
          <a:bodyPr/>
          <a:lstStyle/>
          <a:p>
            <a:pPr>
              <a:buNone/>
            </a:pPr>
            <a:endParaRPr lang="en-US" sz="3600" b="0" dirty="0">
              <a:effectLst/>
            </a:endParaRPr>
          </a:p>
          <a:p>
            <a:pPr>
              <a:buNone/>
            </a:pPr>
            <a:r>
              <a:rPr lang="en-US" sz="3600" b="0" dirty="0" err="1">
                <a:effectLst/>
              </a:rPr>
              <a:t>Importantíssimo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para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tratar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algumas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formas</a:t>
            </a:r>
            <a:r>
              <a:rPr lang="en-US" sz="3600" b="0" dirty="0">
                <a:effectLst/>
              </a:rPr>
              <a:t> de </a:t>
            </a:r>
            <a:r>
              <a:rPr lang="en-US" sz="3600" b="0" dirty="0" err="1">
                <a:effectLst/>
              </a:rPr>
              <a:t>câncer</a:t>
            </a:r>
            <a:r>
              <a:rPr lang="en-US" sz="3600" b="0" dirty="0">
                <a:effectLst/>
              </a:rPr>
              <a:t> e </a:t>
            </a:r>
            <a:r>
              <a:rPr lang="en-US" sz="3600" b="0" dirty="0" err="1">
                <a:effectLst/>
              </a:rPr>
              <a:t>doenças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genéticas</a:t>
            </a:r>
            <a:r>
              <a:rPr lang="en-US" sz="3600" b="0" dirty="0">
                <a:effectLst/>
              </a:rPr>
              <a:t>. </a:t>
            </a:r>
            <a:r>
              <a:rPr lang="en-US" sz="3600" b="0" dirty="0" err="1">
                <a:effectLst/>
              </a:rPr>
              <a:t>Ensaios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clínicos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já</a:t>
            </a:r>
            <a:r>
              <a:rPr lang="en-US" sz="3600" b="0" dirty="0">
                <a:effectLst/>
              </a:rPr>
              <a:t> </a:t>
            </a:r>
            <a:r>
              <a:rPr lang="en-US" sz="3600" b="0" dirty="0" err="1">
                <a:effectLst/>
              </a:rPr>
              <a:t>começaram</a:t>
            </a:r>
            <a:r>
              <a:rPr lang="en-US" sz="3600" b="0" dirty="0">
                <a:effectLst/>
              </a:rPr>
              <a:t>.</a:t>
            </a:r>
          </a:p>
          <a:p>
            <a:pPr>
              <a:buNone/>
            </a:pPr>
            <a:r>
              <a:rPr lang="en-US" sz="3600" b="0" dirty="0" err="1">
                <a:effectLst/>
              </a:rPr>
              <a:t>Editar</a:t>
            </a:r>
            <a:r>
              <a:rPr lang="en-US" sz="3600" b="0" dirty="0">
                <a:effectLst/>
              </a:rPr>
              <a:t> genes “</a:t>
            </a:r>
            <a:r>
              <a:rPr lang="en-US" sz="3600" b="0" dirty="0" err="1">
                <a:effectLst/>
              </a:rPr>
              <a:t>protetores</a:t>
            </a:r>
            <a:r>
              <a:rPr lang="en-US" sz="3600" b="0" dirty="0">
                <a:effectLst/>
              </a:rPr>
              <a:t>” para </a:t>
            </a:r>
            <a:r>
              <a:rPr lang="en-US" sz="3600" b="0" dirty="0" err="1">
                <a:effectLst/>
              </a:rPr>
              <a:t>todos</a:t>
            </a:r>
            <a:endParaRPr lang="en-US" sz="3600" b="0" dirty="0">
              <a:effectLst/>
            </a:endParaRPr>
          </a:p>
          <a:p>
            <a:pPr>
              <a:buNone/>
            </a:pPr>
            <a:endParaRPr lang="en-US" sz="3600" b="0" dirty="0">
              <a:effectLst/>
            </a:endParaRPr>
          </a:p>
        </p:txBody>
      </p:sp>
      <p:pic>
        <p:nvPicPr>
          <p:cNvPr id="4" name="Imagem 3" descr="20150429-gene_editing-tech-690x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956" y="1061618"/>
            <a:ext cx="3790181" cy="1757765"/>
          </a:xfrm>
          <a:prstGeom prst="rect">
            <a:avLst/>
          </a:prstGeom>
        </p:spPr>
      </p:pic>
      <p:grpSp>
        <p:nvGrpSpPr>
          <p:cNvPr id="5" name="Grupo 6"/>
          <p:cNvGrpSpPr/>
          <p:nvPr/>
        </p:nvGrpSpPr>
        <p:grpSpPr>
          <a:xfrm>
            <a:off x="4275567" y="1179004"/>
            <a:ext cx="2016224" cy="2601580"/>
            <a:chOff x="2407196" y="3429000"/>
            <a:chExt cx="2016224" cy="2601580"/>
          </a:xfrm>
        </p:grpSpPr>
        <p:pic>
          <p:nvPicPr>
            <p:cNvPr id="8" name="Picture 2" descr="http://blogs.plos.org/dnascience/files/2015/12/Doudna_Orig.jpg"/>
            <p:cNvPicPr>
              <a:picLocks noChangeAspect="1" noChangeArrowheads="1"/>
            </p:cNvPicPr>
            <p:nvPr/>
          </p:nvPicPr>
          <p:blipFill>
            <a:blip r:embed="rId3" cstate="print"/>
            <a:srcRect t="15789"/>
            <a:stretch>
              <a:fillRect/>
            </a:stretch>
          </p:blipFill>
          <p:spPr bwMode="auto">
            <a:xfrm>
              <a:off x="2551212" y="3429000"/>
              <a:ext cx="1815082" cy="2304256"/>
            </a:xfrm>
            <a:prstGeom prst="rect">
              <a:avLst/>
            </a:prstGeom>
            <a:noFill/>
          </p:spPr>
        </p:pic>
        <p:sp>
          <p:nvSpPr>
            <p:cNvPr id="9" name="CaixaDeTexto 8"/>
            <p:cNvSpPr txBox="1"/>
            <p:nvPr/>
          </p:nvSpPr>
          <p:spPr>
            <a:xfrm>
              <a:off x="2407196" y="566124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Jennifer </a:t>
              </a:r>
              <a:r>
                <a:rPr lang="en-US" sz="1800" dirty="0" err="1"/>
                <a:t>Doudna</a:t>
              </a:r>
              <a:r>
                <a:rPr lang="en-US" sz="1800" dirty="0"/>
                <a:t> </a:t>
              </a:r>
            </a:p>
          </p:txBody>
        </p:sp>
      </p:grpSp>
      <p:grpSp>
        <p:nvGrpSpPr>
          <p:cNvPr id="7" name="Grupo 9"/>
          <p:cNvGrpSpPr/>
          <p:nvPr/>
        </p:nvGrpSpPr>
        <p:grpSpPr>
          <a:xfrm>
            <a:off x="7220657" y="717398"/>
            <a:ext cx="2128467" cy="2724110"/>
            <a:chOff x="5503540" y="3140968"/>
            <a:chExt cx="2128467" cy="2724110"/>
          </a:xfrm>
        </p:grpSpPr>
        <p:pic>
          <p:nvPicPr>
            <p:cNvPr id="11" name="Picture 4" descr="Emmanuelle Charpenti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3540" y="3140968"/>
              <a:ext cx="2128467" cy="2016224"/>
            </a:xfrm>
            <a:prstGeom prst="rect">
              <a:avLst/>
            </a:prstGeom>
            <a:noFill/>
          </p:spPr>
        </p:pic>
        <p:sp>
          <p:nvSpPr>
            <p:cNvPr id="12" name="CaixaDeTexto 11"/>
            <p:cNvSpPr txBox="1"/>
            <p:nvPr/>
          </p:nvSpPr>
          <p:spPr>
            <a:xfrm>
              <a:off x="5791572" y="5157192"/>
              <a:ext cx="16113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Emmanuelle</a:t>
              </a:r>
            </a:p>
            <a:p>
              <a:r>
                <a:rPr lang="en-US" sz="2000" dirty="0" err="1"/>
                <a:t>Charpentier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454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utras1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578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90618" y="495053"/>
            <a:ext cx="7152920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FAFD00"/>
                </a:solidFill>
                <a:latin typeface="+mj-lt"/>
              </a:rPr>
              <a:t> Uma estrada de mão dupla</a:t>
            </a:r>
            <a:endParaRPr lang="en-US" sz="4400" dirty="0">
              <a:solidFill>
                <a:srgbClr val="FAFD00"/>
              </a:solidFill>
              <a:latin typeface="+mj-lt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10800000">
            <a:off x="6648893" y="3429000"/>
            <a:ext cx="863600" cy="172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>
              <a:latin typeface="+mj-l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31361" y="1557640"/>
            <a:ext cx="9129712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  </a:t>
            </a:r>
            <a:r>
              <a:rPr lang="en-US" sz="6000" dirty="0" err="1">
                <a:latin typeface="+mj-lt"/>
              </a:rPr>
              <a:t>Pacientes</a:t>
            </a:r>
            <a:r>
              <a:rPr lang="en-US" sz="4000" dirty="0">
                <a:latin typeface="+mj-lt"/>
              </a:rPr>
              <a:t>  </a:t>
            </a:r>
            <a:endParaRPr lang="en-US" sz="3600" dirty="0">
              <a:latin typeface="+mj-lt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247900" y="5562600"/>
            <a:ext cx="6771405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6000" dirty="0">
                <a:latin typeface="+mj-lt"/>
              </a:rPr>
              <a:t>Novas descobertas</a:t>
            </a:r>
            <a:endParaRPr lang="en-US" sz="6000" dirty="0">
              <a:latin typeface="+mj-lt"/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874385" y="3661286"/>
            <a:ext cx="258115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4000" dirty="0" err="1">
                <a:latin typeface="+mj-lt"/>
              </a:rPr>
              <a:t>originando</a:t>
            </a:r>
            <a:endParaRPr lang="en-US" sz="4000" dirty="0">
              <a:latin typeface="+mj-lt"/>
            </a:endParaRPr>
          </a:p>
        </p:txBody>
      </p:sp>
      <p:grpSp>
        <p:nvGrpSpPr>
          <p:cNvPr id="2" name="Grupo 48"/>
          <p:cNvGrpSpPr/>
          <p:nvPr/>
        </p:nvGrpSpPr>
        <p:grpSpPr>
          <a:xfrm>
            <a:off x="76300" y="525180"/>
            <a:ext cx="2960727" cy="4775180"/>
            <a:chOff x="-529826" y="332656"/>
            <a:chExt cx="2960727" cy="4775180"/>
          </a:xfrm>
        </p:grpSpPr>
        <p:pic>
          <p:nvPicPr>
            <p:cNvPr id="9" name="Picture 6" descr="frota1"/>
            <p:cNvPicPr>
              <a:picLocks noChangeAspect="1" noChangeArrowheads="1"/>
            </p:cNvPicPr>
            <p:nvPr/>
          </p:nvPicPr>
          <p:blipFill>
            <a:blip r:embed="rId4" cstate="print"/>
            <a:srcRect r="42824" b="69817"/>
            <a:stretch>
              <a:fillRect/>
            </a:stretch>
          </p:blipFill>
          <p:spPr bwMode="auto">
            <a:xfrm>
              <a:off x="751010" y="332656"/>
              <a:ext cx="1296144" cy="1655763"/>
            </a:xfrm>
            <a:prstGeom prst="rect">
              <a:avLst/>
            </a:prstGeom>
            <a:noFill/>
          </p:spPr>
        </p:pic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-529826" y="2060848"/>
              <a:ext cx="2960727" cy="3046988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Oswaldo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Frota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-Pessoa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1917-2010</a:t>
              </a: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Pioneiro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 da </a:t>
              </a:r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Genética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Humana </a:t>
              </a:r>
              <a:r>
                <a:rPr lang="en-US" dirty="0" err="1">
                  <a:solidFill>
                    <a:srgbClr val="FFFF00"/>
                  </a:solidFill>
                </a:rPr>
                <a:t>na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década</a:t>
              </a:r>
              <a:r>
                <a:rPr lang="en-US" dirty="0">
                  <a:solidFill>
                    <a:srgbClr val="FFFF00"/>
                  </a:solidFill>
                </a:rPr>
                <a:t> de 60</a:t>
              </a:r>
              <a:endParaRPr lang="en-US" sz="24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291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75135-3879-B4EB-4F84-F9A414BA30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Quais são as questões éticas atuais? </a:t>
            </a:r>
            <a:br>
              <a:rPr lang="pt-BR" dirty="0"/>
            </a:b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45D5E2-2017-BF0A-5838-EBBBF8A5A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8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14CBB-16E1-844E-A079-ECF59943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41" y="173831"/>
            <a:ext cx="10104729" cy="1143000"/>
          </a:xfrm>
        </p:spPr>
        <p:txBody>
          <a:bodyPr/>
          <a:lstStyle/>
          <a:p>
            <a:r>
              <a:rPr lang="pt-BR" dirty="0"/>
              <a:t>Tratamentos experimentais com terapia gênica e CRISPR já estão sendo realizados</a:t>
            </a:r>
            <a:endParaRPr lang="en-US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19AC490-FB69-8EB1-08CF-C994D6F5D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8"/>
          <a:stretch/>
        </p:blipFill>
        <p:spPr>
          <a:xfrm>
            <a:off x="262541" y="2191587"/>
            <a:ext cx="4896544" cy="256742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CE88671-6213-D600-1DF0-B01B4DA309EA}"/>
              </a:ext>
            </a:extLst>
          </p:cNvPr>
          <p:cNvSpPr txBox="1"/>
          <p:nvPr/>
        </p:nvSpPr>
        <p:spPr>
          <a:xfrm>
            <a:off x="262541" y="4656012"/>
            <a:ext cx="43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Third</a:t>
            </a:r>
            <a:r>
              <a:rPr lang="pt-BR" dirty="0"/>
              <a:t> 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summit</a:t>
            </a:r>
            <a:r>
              <a:rPr lang="pt-BR" dirty="0"/>
              <a:t> </a:t>
            </a:r>
            <a:r>
              <a:rPr lang="pt-BR" dirty="0" err="1"/>
              <a:t>on</a:t>
            </a:r>
            <a:endParaRPr lang="pt-BR" dirty="0"/>
          </a:p>
          <a:p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genome</a:t>
            </a:r>
            <a:r>
              <a:rPr lang="pt-BR" dirty="0"/>
              <a:t> </a:t>
            </a:r>
            <a:r>
              <a:rPr lang="pt-BR" dirty="0" err="1"/>
              <a:t>editing</a:t>
            </a:r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F1E52D-09FB-97CE-6A73-72A09AC28D29}"/>
              </a:ext>
            </a:extLst>
          </p:cNvPr>
          <p:cNvSpPr txBox="1"/>
          <p:nvPr/>
        </p:nvSpPr>
        <p:spPr>
          <a:xfrm>
            <a:off x="5415185" y="1613321"/>
            <a:ext cx="4625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A</a:t>
            </a:r>
            <a:r>
              <a:rPr lang="pt-BR" sz="2800" dirty="0"/>
              <a:t>nemia falciforme</a:t>
            </a:r>
          </a:p>
          <a:p>
            <a:r>
              <a:rPr lang="pt-BR" sz="3600" dirty="0"/>
              <a:t>A</a:t>
            </a:r>
            <a:r>
              <a:rPr lang="pt-BR" sz="2800" dirty="0"/>
              <a:t>miotrofia espinhal </a:t>
            </a:r>
            <a:r>
              <a:rPr lang="pt-BR" sz="3600" dirty="0"/>
              <a:t>Hemofilia</a:t>
            </a:r>
            <a:endParaRPr lang="pt-BR" sz="2800" dirty="0"/>
          </a:p>
          <a:p>
            <a:r>
              <a:rPr lang="pt-BR" sz="3600" dirty="0"/>
              <a:t>A</a:t>
            </a:r>
            <a:r>
              <a:rPr lang="pt-BR" sz="2800" dirty="0"/>
              <a:t>lgumas formas de </a:t>
            </a:r>
            <a:r>
              <a:rPr lang="pt-BR" sz="2800" dirty="0" err="1"/>
              <a:t>cancer</a:t>
            </a:r>
            <a:endParaRPr lang="pt-BR" sz="2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56B2F5-C193-1FE6-0A81-80809CE8C893}"/>
              </a:ext>
            </a:extLst>
          </p:cNvPr>
          <p:cNvSpPr txBox="1"/>
          <p:nvPr/>
        </p:nvSpPr>
        <p:spPr>
          <a:xfrm>
            <a:off x="5386433" y="4218135"/>
            <a:ext cx="4504759" cy="95410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Custo varia entre</a:t>
            </a:r>
          </a:p>
          <a:p>
            <a:r>
              <a:rPr lang="pt-BR" sz="2800" dirty="0">
                <a:solidFill>
                  <a:srgbClr val="FFFF00"/>
                </a:solidFill>
              </a:rPr>
              <a:t>1  a 3.5 milhões de dólares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6169EA-152A-81FE-52E8-97952DF797C8}"/>
              </a:ext>
            </a:extLst>
          </p:cNvPr>
          <p:cNvSpPr txBox="1"/>
          <p:nvPr/>
        </p:nvSpPr>
        <p:spPr>
          <a:xfrm>
            <a:off x="741031" y="2175225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2"/>
                </a:solidFill>
              </a:rPr>
              <a:t>March</a:t>
            </a:r>
            <a:r>
              <a:rPr lang="pt-BR" dirty="0">
                <a:solidFill>
                  <a:schemeClr val="bg2"/>
                </a:solidFill>
              </a:rPr>
              <a:t>, 2023, London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8C190-3E55-08A5-67BC-C610E753E1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Tratamento possível mas não acessível?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4B189C-68F4-3F13-76DD-B5E96DD1CE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0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CC01D-4FA9-1E48-0CA6-617F6B68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7100" y="171450"/>
            <a:ext cx="10369152" cy="1143000"/>
          </a:xfrm>
        </p:spPr>
        <p:txBody>
          <a:bodyPr/>
          <a:lstStyle/>
          <a:p>
            <a:r>
              <a:rPr lang="pt-BR" sz="3200" dirty="0"/>
              <a:t>Qual seria o  custo dos tratamentos atuais  de terapia gênica no Brasil?</a:t>
            </a:r>
            <a:br>
              <a:rPr lang="pt-BR" dirty="0"/>
            </a:b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9BC673-6B68-7C1A-EB58-12573F3F1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1314450"/>
            <a:ext cx="9577064" cy="4114800"/>
          </a:xfrm>
        </p:spPr>
        <p:txBody>
          <a:bodyPr/>
          <a:lstStyle/>
          <a:p>
            <a:pPr marL="0" indent="0">
              <a:buNone/>
            </a:pPr>
            <a:endParaRPr lang="pt-BR" b="0" dirty="0">
              <a:effectLst/>
            </a:endParaRPr>
          </a:p>
          <a:p>
            <a:pPr marL="0" indent="0">
              <a:buNone/>
            </a:pPr>
            <a:r>
              <a:rPr lang="pt-BR" b="0" dirty="0">
                <a:effectLst/>
              </a:rPr>
              <a:t>Amiotrofia espinhal ( AME) : 2.1 milhões de dólares</a:t>
            </a:r>
          </a:p>
          <a:p>
            <a:pPr marL="0" indent="0">
              <a:buNone/>
            </a:pPr>
            <a:r>
              <a:rPr lang="pt-BR" b="0" dirty="0">
                <a:effectLst/>
              </a:rPr>
              <a:t>Incidência  estimada ao nascer: 300 casos  </a:t>
            </a:r>
          </a:p>
          <a:p>
            <a:pPr marL="0" indent="0">
              <a:buNone/>
            </a:pPr>
            <a:r>
              <a:rPr lang="pt-BR" b="0" dirty="0">
                <a:effectLst/>
              </a:rPr>
              <a:t> 6 milhões por paciente </a:t>
            </a:r>
            <a:r>
              <a:rPr lang="pt-BR" sz="2800" b="0" dirty="0">
                <a:effectLst/>
                <a:latin typeface="Wingdings" panose="05000000000000000000" pitchFamily="2" charset="2"/>
              </a:rPr>
              <a:t>F</a:t>
            </a:r>
            <a:r>
              <a:rPr lang="pt-BR" b="0" dirty="0">
                <a:effectLst/>
              </a:rPr>
              <a:t>   </a:t>
            </a:r>
            <a:r>
              <a:rPr lang="pt-BR" b="0" dirty="0">
                <a:solidFill>
                  <a:srgbClr val="FAFD00"/>
                </a:solidFill>
                <a:effectLst/>
              </a:rPr>
              <a:t>1.800 bilhões de reais/ano </a:t>
            </a:r>
          </a:p>
          <a:p>
            <a:pPr marL="0" indent="0">
              <a:buNone/>
            </a:pPr>
            <a:endParaRPr lang="pt-BR" b="0" dirty="0">
              <a:effectLst/>
            </a:endParaRPr>
          </a:p>
          <a:p>
            <a:pPr marL="0" indent="0">
              <a:buNone/>
            </a:pPr>
            <a:r>
              <a:rPr lang="pt-BR" b="0" dirty="0">
                <a:effectLst/>
              </a:rPr>
              <a:t>Hemofilia: 3.5 milhões de dólares</a:t>
            </a:r>
          </a:p>
          <a:p>
            <a:pPr marL="0" indent="0">
              <a:buNone/>
            </a:pPr>
            <a:r>
              <a:rPr lang="pt-BR" b="0" dirty="0">
                <a:effectLst/>
              </a:rPr>
              <a:t>Prevalência estimada: 20.000 casos </a:t>
            </a:r>
            <a:r>
              <a:rPr lang="pt-BR" sz="2800" b="0" dirty="0">
                <a:effectLst/>
                <a:latin typeface="Wingdings" panose="05000000000000000000" pitchFamily="2" charset="2"/>
              </a:rPr>
              <a:t>F</a:t>
            </a:r>
            <a:r>
              <a:rPr lang="pt-BR" b="0" dirty="0">
                <a:effectLst/>
              </a:rPr>
              <a:t>    </a:t>
            </a:r>
            <a:r>
              <a:rPr lang="pt-BR" b="0" dirty="0">
                <a:solidFill>
                  <a:srgbClr val="FAFD00"/>
                </a:solidFill>
                <a:effectLst/>
              </a:rPr>
              <a:t>70 bilhões de dólares</a:t>
            </a:r>
          </a:p>
          <a:p>
            <a:pPr marL="0" indent="0">
              <a:buNone/>
            </a:pPr>
            <a:endParaRPr lang="pt-BR" b="0" dirty="0">
              <a:effectLst/>
            </a:endParaRPr>
          </a:p>
          <a:p>
            <a:pPr marL="0" indent="0">
              <a:buNone/>
            </a:pPr>
            <a:r>
              <a:rPr lang="pt-BR" b="0" dirty="0">
                <a:effectLst/>
              </a:rPr>
              <a:t>Anemia falciforme: 1 milhão de dólares</a:t>
            </a:r>
          </a:p>
          <a:p>
            <a:pPr marL="0" indent="0">
              <a:buNone/>
            </a:pPr>
            <a:r>
              <a:rPr lang="pt-BR" b="0" dirty="0">
                <a:effectLst/>
              </a:rPr>
              <a:t>Prevalência estimada: 80.000-100.000 casos </a:t>
            </a:r>
            <a:r>
              <a:rPr lang="pt-BR" sz="2400" b="0" dirty="0">
                <a:effectLst/>
                <a:latin typeface="Wingdings" panose="05000000000000000000" pitchFamily="2" charset="2"/>
              </a:rPr>
              <a:t>F</a:t>
            </a:r>
            <a:r>
              <a:rPr lang="pt-BR" b="0" dirty="0">
                <a:effectLst/>
              </a:rPr>
              <a:t>   </a:t>
            </a:r>
            <a:r>
              <a:rPr lang="pt-BR" b="0" dirty="0">
                <a:solidFill>
                  <a:srgbClr val="FAFD00"/>
                </a:solidFill>
                <a:effectLst/>
              </a:rPr>
              <a:t>80 a 100 bilhões de dólares</a:t>
            </a:r>
            <a:endParaRPr lang="en-US" b="0" dirty="0">
              <a:solidFill>
                <a:srgbClr val="FAFD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58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746B7-4227-A61D-2DAD-5F673B5D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7" y="53752"/>
            <a:ext cx="9975865" cy="1143000"/>
          </a:xfrm>
        </p:spPr>
        <p:txBody>
          <a:bodyPr/>
          <a:lstStyle/>
          <a:p>
            <a:r>
              <a:rPr lang="pt-BR" sz="3200" dirty="0"/>
              <a:t>O que pode ser feito?</a:t>
            </a:r>
            <a:br>
              <a:rPr lang="pt-BR" sz="3200" dirty="0"/>
            </a:br>
            <a:r>
              <a:rPr lang="pt-BR" sz="3200" dirty="0"/>
              <a:t>Como prevenir o nascimento de novos afetados?</a:t>
            </a:r>
            <a:endParaRPr lang="en-US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A09A7-5150-99C0-645A-4611F530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64" y="1484784"/>
            <a:ext cx="9975865" cy="3456384"/>
          </a:xfrm>
        </p:spPr>
        <p:txBody>
          <a:bodyPr/>
          <a:lstStyle/>
          <a:p>
            <a:pPr marL="0" indent="0">
              <a:buNone/>
            </a:pPr>
            <a:r>
              <a:rPr lang="pt-BR" b="0" dirty="0">
                <a:effectLst/>
              </a:rPr>
              <a:t>Triagem de mutações  para doenças recessivas para casais em idade reprodutiva</a:t>
            </a:r>
          </a:p>
          <a:p>
            <a:pPr marL="0" indent="0">
              <a:buNone/>
            </a:pPr>
            <a:endParaRPr lang="pt-BR" b="0" dirty="0">
              <a:effectLst/>
            </a:endParaRPr>
          </a:p>
          <a:p>
            <a:pPr marL="0" indent="0">
              <a:buNone/>
            </a:pPr>
            <a:endParaRPr lang="pt-BR" b="0" dirty="0">
              <a:effectLst/>
            </a:endParaRPr>
          </a:p>
          <a:p>
            <a:pPr marL="0" indent="0">
              <a:buNone/>
            </a:pPr>
            <a:r>
              <a:rPr lang="en-US" b="0" dirty="0" err="1">
                <a:effectLst/>
              </a:rPr>
              <a:t>Custo</a:t>
            </a:r>
            <a:r>
              <a:rPr lang="en-US" b="0" dirty="0">
                <a:effectLst/>
              </a:rPr>
              <a:t> </a:t>
            </a:r>
            <a:r>
              <a:rPr lang="en-US" b="0" dirty="0" err="1">
                <a:effectLst/>
              </a:rPr>
              <a:t>benefício</a:t>
            </a:r>
            <a:r>
              <a:rPr lang="en-US" b="0" dirty="0">
                <a:effectLst/>
              </a:rPr>
              <a:t>: </a:t>
            </a:r>
            <a:r>
              <a:rPr lang="en-US" b="0" dirty="0" err="1">
                <a:effectLst/>
              </a:rPr>
              <a:t>tratamento</a:t>
            </a:r>
            <a:r>
              <a:rPr lang="en-US" b="0" dirty="0">
                <a:effectLst/>
              </a:rPr>
              <a:t> de </a:t>
            </a:r>
            <a:r>
              <a:rPr lang="pt-BR" sz="2400" b="0" dirty="0">
                <a:effectLst/>
                <a:latin typeface="Wingdings" panose="05000000000000000000" pitchFamily="2" charset="2"/>
              </a:rPr>
              <a:t>F </a:t>
            </a:r>
            <a:r>
              <a:rPr lang="en-US" b="0" dirty="0">
                <a:solidFill>
                  <a:srgbClr val="FAFD00"/>
                </a:solidFill>
                <a:effectLst/>
              </a:rPr>
              <a:t>3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pacientes</a:t>
            </a:r>
            <a:r>
              <a:rPr lang="en-US" b="0" dirty="0">
                <a:solidFill>
                  <a:srgbClr val="FAFD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</a:rPr>
              <a:t>( AME, </a:t>
            </a:r>
            <a:r>
              <a:rPr lang="en-US" b="0" dirty="0" err="1">
                <a:effectLst/>
              </a:rPr>
              <a:t>hemofilia</a:t>
            </a:r>
            <a:r>
              <a:rPr lang="en-US" b="0" dirty="0">
                <a:effectLst/>
              </a:rPr>
              <a:t> e anemia </a:t>
            </a:r>
            <a:r>
              <a:rPr lang="en-US" b="0" dirty="0" err="1">
                <a:effectLst/>
              </a:rPr>
              <a:t>falciforme</a:t>
            </a:r>
            <a:r>
              <a:rPr lang="en-US" b="0" dirty="0">
                <a:effectLst/>
              </a:rPr>
              <a:t>) </a:t>
            </a:r>
            <a:r>
              <a:rPr lang="pt-BR" sz="2400" b="0" dirty="0">
                <a:effectLst/>
                <a:latin typeface="Wingdings" panose="05000000000000000000" pitchFamily="2" charset="2"/>
              </a:rPr>
              <a:t>F</a:t>
            </a:r>
            <a:r>
              <a:rPr lang="en-US" b="0" dirty="0">
                <a:effectLst/>
              </a:rPr>
              <a:t>   </a:t>
            </a:r>
            <a:r>
              <a:rPr lang="en-US" b="0" dirty="0">
                <a:solidFill>
                  <a:srgbClr val="FAFD00"/>
                </a:solidFill>
                <a:effectLst/>
              </a:rPr>
              <a:t>6.6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milhões</a:t>
            </a:r>
            <a:r>
              <a:rPr lang="en-US" b="0" dirty="0">
                <a:solidFill>
                  <a:srgbClr val="FAFD00"/>
                </a:solidFill>
                <a:effectLst/>
              </a:rPr>
              <a:t> de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dólares</a:t>
            </a:r>
            <a:r>
              <a:rPr lang="en-US" b="0" dirty="0">
                <a:solidFill>
                  <a:srgbClr val="FAFD00"/>
                </a:solidFill>
                <a:effectLst/>
              </a:rPr>
              <a:t> !</a:t>
            </a:r>
          </a:p>
          <a:p>
            <a:pPr marL="0" indent="0">
              <a:buNone/>
            </a:pPr>
            <a:r>
              <a:rPr lang="en-US" b="0" dirty="0" err="1">
                <a:solidFill>
                  <a:srgbClr val="FAFD00"/>
                </a:solidFill>
                <a:effectLst/>
              </a:rPr>
              <a:t>Permitiria</a:t>
            </a:r>
            <a:r>
              <a:rPr lang="en-US" b="0" dirty="0">
                <a:solidFill>
                  <a:srgbClr val="FAFD00"/>
                </a:solidFill>
                <a:effectLst/>
              </a:rPr>
              <a:t>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triagem</a:t>
            </a:r>
            <a:r>
              <a:rPr lang="en-US" b="0" dirty="0">
                <a:solidFill>
                  <a:srgbClr val="FAFD00"/>
                </a:solidFill>
                <a:effectLst/>
              </a:rPr>
              <a:t> de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mutações</a:t>
            </a:r>
            <a:r>
              <a:rPr lang="en-US" b="0" dirty="0">
                <a:solidFill>
                  <a:srgbClr val="FAFD00"/>
                </a:solidFill>
                <a:effectLst/>
              </a:rPr>
              <a:t> para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milhares</a:t>
            </a:r>
            <a:r>
              <a:rPr lang="en-US" b="0" dirty="0">
                <a:solidFill>
                  <a:srgbClr val="FAFD00"/>
                </a:solidFill>
                <a:effectLst/>
              </a:rPr>
              <a:t> de </a:t>
            </a:r>
            <a:r>
              <a:rPr lang="en-US" b="0" dirty="0" err="1">
                <a:solidFill>
                  <a:srgbClr val="FAFD00"/>
                </a:solidFill>
                <a:effectLst/>
              </a:rPr>
              <a:t>casais</a:t>
            </a:r>
            <a:r>
              <a:rPr lang="en-US" b="0" dirty="0">
                <a:solidFill>
                  <a:srgbClr val="FAFD00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b="0" dirty="0">
              <a:solidFill>
                <a:srgbClr val="FAFD00"/>
              </a:solidFill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396569-13D4-E134-1D60-CDEDCDB69D6E}"/>
              </a:ext>
            </a:extLst>
          </p:cNvPr>
          <p:cNvSpPr txBox="1"/>
          <p:nvPr/>
        </p:nvSpPr>
        <p:spPr>
          <a:xfrm>
            <a:off x="136187" y="5517232"/>
            <a:ext cx="965200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FAFD00"/>
                </a:solidFill>
              </a:rPr>
              <a:t>Prevenir o nascimento de novos afetados para doenças não tratáveis</a:t>
            </a:r>
          </a:p>
          <a:p>
            <a:pPr algn="ctr"/>
            <a:r>
              <a:rPr lang="pt-BR" sz="2400" dirty="0">
                <a:solidFill>
                  <a:srgbClr val="FAFD00"/>
                </a:solidFill>
              </a:rPr>
              <a:t>Ou  de custo milionário </a:t>
            </a:r>
          </a:p>
          <a:p>
            <a:pPr algn="ctr"/>
            <a:r>
              <a:rPr lang="pt-BR" sz="2400" dirty="0">
                <a:solidFill>
                  <a:srgbClr val="FAFD00"/>
                </a:solidFill>
              </a:rPr>
              <a:t>Benefício imensurável e uma enorme economia para o Estado </a:t>
            </a:r>
            <a:endParaRPr lang="en-US" sz="2400" dirty="0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enoma.ib.usp.br/sites/default/files/imagens-galeria/%5Bnid%5D/genoma_2203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/>
          <a:stretch>
            <a:fillRect/>
          </a:stretch>
        </p:blipFill>
        <p:spPr bwMode="auto">
          <a:xfrm>
            <a:off x="390972" y="620688"/>
            <a:ext cx="9495679" cy="60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343300" y="5157192"/>
            <a:ext cx="4034046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mayazatz@usp.br</a:t>
            </a:r>
            <a:endParaRPr lang="en-US" dirty="0"/>
          </a:p>
          <a:p>
            <a:r>
              <a:rPr lang="en-US" dirty="0"/>
              <a:t>twitter.com/</a:t>
            </a:r>
            <a:r>
              <a:rPr lang="en-US" dirty="0" err="1"/>
              <a:t>mayanazatz</a:t>
            </a:r>
            <a:endParaRPr lang="en-US" sz="2800" dirty="0"/>
          </a:p>
        </p:txBody>
      </p:sp>
      <p:sp>
        <p:nvSpPr>
          <p:cNvPr id="10" name="CaixaDeTexto 8">
            <a:extLst>
              <a:ext uri="{FF2B5EF4-FFF2-40B4-BE49-F238E27FC236}">
                <a16:creationId xmlns:a16="http://schemas.microsoft.com/office/drawing/2014/main" id="{269A4D9F-6208-4D26-8491-478378143585}"/>
              </a:ext>
            </a:extLst>
          </p:cNvPr>
          <p:cNvSpPr txBox="1"/>
          <p:nvPr/>
        </p:nvSpPr>
        <p:spPr>
          <a:xfrm>
            <a:off x="497684" y="6128495"/>
            <a:ext cx="164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cs typeface="Arial" pitchFamily="34" charset="0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426600" y="6062949"/>
            <a:ext cx="9577064" cy="630863"/>
            <a:chOff x="426600" y="6062949"/>
            <a:chExt cx="9577064" cy="630863"/>
          </a:xfrm>
        </p:grpSpPr>
        <p:cxnSp>
          <p:nvCxnSpPr>
            <p:cNvPr id="13" name="Conector reto 12"/>
            <p:cNvCxnSpPr/>
            <p:nvPr/>
          </p:nvCxnSpPr>
          <p:spPr bwMode="auto">
            <a:xfrm>
              <a:off x="426600" y="6062949"/>
              <a:ext cx="9577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4" name="Grupo 14"/>
            <p:cNvGrpSpPr/>
            <p:nvPr/>
          </p:nvGrpSpPr>
          <p:grpSpPr>
            <a:xfrm>
              <a:off x="1815290" y="6145132"/>
              <a:ext cx="6799684" cy="548680"/>
              <a:chOff x="318964" y="188640"/>
              <a:chExt cx="9848890" cy="829093"/>
            </a:xfrm>
          </p:grpSpPr>
          <p:pic>
            <p:nvPicPr>
              <p:cNvPr id="15" name="Google Shape;56;p1"/>
              <p:cNvPicPr preferRelativeResize="0"/>
              <p:nvPr/>
            </p:nvPicPr>
            <p:blipFill>
              <a:blip r:embed="rId5" cstate="print">
                <a:alphaModFix/>
              </a:blip>
              <a:stretch>
                <a:fillRect/>
              </a:stretch>
            </p:blipFill>
            <p:spPr>
              <a:xfrm>
                <a:off x="7879804" y="188640"/>
                <a:ext cx="2288050" cy="829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57;p1"/>
              <p:cNvPicPr preferRelativeResize="0"/>
              <p:nvPr/>
            </p:nvPicPr>
            <p:blipFill>
              <a:blip r:embed="rId6" cstate="print">
                <a:alphaModFix/>
              </a:blip>
              <a:stretch>
                <a:fillRect/>
              </a:stretch>
            </p:blipFill>
            <p:spPr>
              <a:xfrm>
                <a:off x="4999484" y="332656"/>
                <a:ext cx="1315350" cy="661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58;p1"/>
              <p:cNvPicPr preferRelativeResize="0"/>
              <p:nvPr/>
            </p:nvPicPr>
            <p:blipFill>
              <a:blip r:embed="rId7" cstate="print">
                <a:alphaModFix/>
              </a:blip>
              <a:stretch>
                <a:fillRect/>
              </a:stretch>
            </p:blipFill>
            <p:spPr>
              <a:xfrm>
                <a:off x="318964" y="188640"/>
                <a:ext cx="1574241" cy="7920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9;p1"/>
              <p:cNvPicPr preferRelativeResize="0"/>
              <p:nvPr/>
            </p:nvPicPr>
            <p:blipFill>
              <a:blip r:embed="rId8" cstate="print">
                <a:alphaModFix/>
              </a:blip>
              <a:stretch>
                <a:fillRect/>
              </a:stretch>
            </p:blipFill>
            <p:spPr>
              <a:xfrm>
                <a:off x="2911252" y="404664"/>
                <a:ext cx="1921498" cy="48736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pic>
            <p:nvPicPr>
              <p:cNvPr id="19" name="Google Shape;60;p1"/>
              <p:cNvPicPr preferRelativeResize="0"/>
              <p:nvPr/>
            </p:nvPicPr>
            <p:blipFill>
              <a:blip r:embed="rId9" cstate="print">
                <a:alphaModFix/>
              </a:blip>
              <a:stretch>
                <a:fillRect/>
              </a:stretch>
            </p:blipFill>
            <p:spPr>
              <a:xfrm>
                <a:off x="2191172" y="260648"/>
                <a:ext cx="564076" cy="72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583660" y="188640"/>
                <a:ext cx="1050336" cy="759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1" name="CaixaDeTexto 20"/>
          <p:cNvSpPr txBox="1"/>
          <p:nvPr/>
        </p:nvSpPr>
        <p:spPr>
          <a:xfrm>
            <a:off x="3487316" y="116632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AFD00"/>
                </a:solidFill>
              </a:rPr>
              <a:t>Muitissimo</a:t>
            </a:r>
            <a:r>
              <a:rPr lang="pt-BR">
                <a:solidFill>
                  <a:srgbClr val="FAFD00"/>
                </a:solidFill>
              </a:rPr>
              <a:t> obrigada</a:t>
            </a:r>
            <a:endParaRPr lang="pt-BR" dirty="0">
              <a:solidFill>
                <a:srgbClr val="FAFD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18" y="35110"/>
            <a:ext cx="561726" cy="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7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utras1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487316" y="260648"/>
            <a:ext cx="35618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800" dirty="0">
                <a:solidFill>
                  <a:srgbClr val="FAFD00"/>
                </a:solidFill>
                <a:latin typeface="+mj-lt"/>
              </a:rPr>
              <a:t> </a:t>
            </a:r>
            <a:endParaRPr lang="en-US" sz="4800" dirty="0">
              <a:solidFill>
                <a:srgbClr val="FAFD00"/>
              </a:solidFill>
              <a:latin typeface="+mj-lt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10800000">
            <a:off x="4533900" y="3429000"/>
            <a:ext cx="863600" cy="172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>
              <a:latin typeface="+mj-l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33388" y="1674813"/>
            <a:ext cx="9129712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  </a:t>
            </a:r>
            <a:r>
              <a:rPr lang="en-US" sz="6000" dirty="0" err="1">
                <a:latin typeface="+mj-lt"/>
              </a:rPr>
              <a:t>Pacientes</a:t>
            </a:r>
            <a:r>
              <a:rPr lang="en-US" sz="4000" dirty="0">
                <a:latin typeface="+mj-lt"/>
              </a:rPr>
              <a:t>  </a:t>
            </a:r>
            <a:endParaRPr lang="en-US" sz="3600" dirty="0">
              <a:latin typeface="+mj-lt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247900" y="5562600"/>
            <a:ext cx="6771405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6000" dirty="0">
                <a:latin typeface="+mj-lt"/>
              </a:rPr>
              <a:t>Novas descobertas</a:t>
            </a:r>
            <a:endParaRPr lang="en-US" sz="6000" dirty="0">
              <a:latin typeface="+mj-lt"/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1975148" y="3861048"/>
            <a:ext cx="258115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4000" dirty="0" err="1">
                <a:latin typeface="+mj-lt"/>
              </a:rPr>
              <a:t>originando</a:t>
            </a:r>
            <a:endParaRPr lang="en-US" sz="4000" dirty="0">
              <a:latin typeface="+mj-lt"/>
            </a:endParaRPr>
          </a:p>
        </p:txBody>
      </p:sp>
      <p:grpSp>
        <p:nvGrpSpPr>
          <p:cNvPr id="2" name="Grupo 48"/>
          <p:cNvGrpSpPr/>
          <p:nvPr/>
        </p:nvGrpSpPr>
        <p:grpSpPr>
          <a:xfrm>
            <a:off x="318964" y="332656"/>
            <a:ext cx="2032929" cy="2928521"/>
            <a:chOff x="318962" y="332656"/>
            <a:chExt cx="2032929" cy="2928521"/>
          </a:xfrm>
        </p:grpSpPr>
        <p:pic>
          <p:nvPicPr>
            <p:cNvPr id="9" name="Picture 6" descr="frota1"/>
            <p:cNvPicPr>
              <a:picLocks noChangeAspect="1" noChangeArrowheads="1"/>
            </p:cNvPicPr>
            <p:nvPr/>
          </p:nvPicPr>
          <p:blipFill>
            <a:blip r:embed="rId4" cstate="print"/>
            <a:srcRect r="42824" b="69817"/>
            <a:stretch>
              <a:fillRect/>
            </a:stretch>
          </p:blipFill>
          <p:spPr bwMode="auto">
            <a:xfrm>
              <a:off x="751010" y="332656"/>
              <a:ext cx="1296144" cy="1655763"/>
            </a:xfrm>
            <a:prstGeom prst="rect">
              <a:avLst/>
            </a:prstGeom>
            <a:noFill/>
          </p:spPr>
        </p:pic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318962" y="2060848"/>
              <a:ext cx="2032929" cy="1200329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Oswaldo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FFFF00"/>
                  </a:solidFill>
                  <a:latin typeface="Arial" charset="0"/>
                </a:rPr>
                <a:t>Frota</a:t>
              </a:r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-Pessoa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  <a:latin typeface="Arial" charset="0"/>
                </a:rPr>
                <a:t>1917-2010</a:t>
              </a:r>
            </a:p>
          </p:txBody>
        </p:sp>
      </p:grp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359524" y="3501008"/>
            <a:ext cx="863600" cy="172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>
              <a:latin typeface="+mj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727676" y="3429000"/>
            <a:ext cx="229582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000" dirty="0">
                <a:latin typeface="+mj-lt"/>
              </a:rPr>
              <a:t>a</a:t>
            </a:r>
            <a:r>
              <a:rPr lang="en-US" sz="4000" dirty="0" err="1">
                <a:latin typeface="+mj-lt"/>
              </a:rPr>
              <a:t>judando</a:t>
            </a:r>
            <a:endParaRPr lang="en-US" sz="4000" dirty="0">
              <a:latin typeface="+mj-lt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8B787C2-C5D6-AC54-B139-E4A870771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618" y="495053"/>
            <a:ext cx="7152920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FAFD00"/>
                </a:solidFill>
                <a:latin typeface="+mj-lt"/>
              </a:rPr>
              <a:t> Uma estrada de mão dupla</a:t>
            </a:r>
            <a:endParaRPr lang="en-US" sz="4400" dirty="0">
              <a:solidFill>
                <a:srgbClr val="FAFD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63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0961"/>
            <a:ext cx="10287000" cy="1143000"/>
          </a:xfrm>
        </p:spPr>
        <p:txBody>
          <a:bodyPr/>
          <a:lstStyle/>
          <a:p>
            <a:r>
              <a:rPr lang="pt-BR" dirty="0"/>
              <a:t>Na década de 80  implementamos o diagnóstico molecular e estudo de </a:t>
            </a:r>
            <a:r>
              <a:rPr lang="pt-BR" dirty="0" err="1"/>
              <a:t>proteinas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678" y="1335193"/>
            <a:ext cx="6313037" cy="924694"/>
          </a:xfrm>
        </p:spPr>
        <p:txBody>
          <a:bodyPr/>
          <a:lstStyle/>
          <a:p>
            <a:pPr marL="0" indent="0">
              <a:buNone/>
            </a:pPr>
            <a:r>
              <a:rPr lang="pt-BR" sz="3200" b="0" dirty="0">
                <a:effectLst/>
              </a:rPr>
              <a:t>Identificar e entender a função dos genes responsáveis por doenças genéticas</a:t>
            </a:r>
          </a:p>
        </p:txBody>
      </p:sp>
      <p:pic>
        <p:nvPicPr>
          <p:cNvPr id="7" name="Picture 19" descr="R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819" y="1113464"/>
            <a:ext cx="12288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MARIZ-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550" y="4023966"/>
            <a:ext cx="100331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8080315" y="5464126"/>
            <a:ext cx="1189364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+mn-lt"/>
              </a:rPr>
              <a:t>Mariz</a:t>
            </a:r>
            <a:r>
              <a:rPr lang="en-US" sz="2400" dirty="0">
                <a:latin typeface="+mn-lt"/>
              </a:rPr>
              <a:t> </a:t>
            </a:r>
          </a:p>
          <a:p>
            <a:pPr algn="ctr"/>
            <a:r>
              <a:rPr lang="en-US" sz="2400" dirty="0" err="1">
                <a:latin typeface="+mn-lt"/>
              </a:rPr>
              <a:t>Vainzof</a:t>
            </a:r>
            <a:endParaRPr lang="en-US" sz="2400" dirty="0">
              <a:latin typeface="+mn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580787" y="2472889"/>
            <a:ext cx="2188420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M. Rita</a:t>
            </a:r>
          </a:p>
          <a:p>
            <a:pPr algn="ctr"/>
            <a:r>
              <a:rPr lang="en-US" sz="2400" dirty="0" err="1">
                <a:latin typeface="+mn-lt"/>
              </a:rPr>
              <a:t>Passos-Bueno</a:t>
            </a:r>
            <a:endParaRPr lang="en-US" sz="2400" dirty="0">
              <a:latin typeface="+mn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06996" y="3997439"/>
            <a:ext cx="6188719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 Identificamos cerca de 40 Genes novos</a:t>
            </a:r>
          </a:p>
          <a:p>
            <a:pPr algn="ctr"/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2609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990600" y="4191000"/>
            <a:ext cx="868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>
            <a:off x="3857625" y="1143000"/>
            <a:ext cx="3390900" cy="646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pt-BR" sz="3600"/>
              <a:t>Características 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914400" y="4343400"/>
            <a:ext cx="1946275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defTabSz="762000"/>
            <a:r>
              <a:rPr lang="pt-BR"/>
              <a:t>Só</a:t>
            </a:r>
          </a:p>
          <a:p>
            <a:pPr algn="ctr" defTabSz="762000"/>
            <a:r>
              <a:rPr lang="pt-BR"/>
              <a:t>Ambientais</a:t>
            </a:r>
          </a:p>
        </p:txBody>
      </p:sp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8001000" y="4419600"/>
            <a:ext cx="1787525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defTabSz="762000"/>
            <a:r>
              <a:rPr lang="pt-BR"/>
              <a:t>Só</a:t>
            </a:r>
          </a:p>
          <a:p>
            <a:pPr algn="ctr" defTabSz="762000"/>
            <a:r>
              <a:rPr lang="pt-BR"/>
              <a:t>Genéticas</a:t>
            </a: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3581400" y="2895600"/>
            <a:ext cx="3611563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defTabSz="762000"/>
            <a:r>
              <a:rPr lang="pt-BR" sz="3200">
                <a:solidFill>
                  <a:srgbClr val="FFFF00"/>
                </a:solidFill>
              </a:rPr>
              <a:t>Interação </a:t>
            </a:r>
          </a:p>
          <a:p>
            <a:pPr algn="ctr" defTabSz="762000"/>
            <a:r>
              <a:rPr lang="pt-BR" sz="3200">
                <a:solidFill>
                  <a:srgbClr val="FFFF00"/>
                </a:solidFill>
              </a:rPr>
              <a:t>Genes e ambiente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91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Qual é a contribuição </a:t>
            </a:r>
            <a:br>
              <a:rPr lang="pt-BR" dirty="0"/>
            </a:br>
            <a:r>
              <a:rPr lang="pt-BR" dirty="0"/>
              <a:t>genética X ambiente </a:t>
            </a:r>
            <a:br>
              <a:rPr lang="pt-BR" dirty="0"/>
            </a:br>
            <a:r>
              <a:rPr lang="pt-BR" dirty="0"/>
              <a:t>nas características relevantes?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1026"/>
          <p:cNvSpPr txBox="1">
            <a:spLocks noChangeArrowheads="1"/>
          </p:cNvSpPr>
          <p:nvPr/>
        </p:nvSpPr>
        <p:spPr bwMode="auto">
          <a:xfrm>
            <a:off x="320675" y="-381000"/>
            <a:ext cx="9966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32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PROJETO </a:t>
            </a:r>
            <a:r>
              <a:rPr lang="pt-BR" sz="32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GENOMA  HUMANO</a:t>
            </a:r>
            <a:endParaRPr lang="pt-BR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3" name="Picture 1027" descr="C:\Mariz\PROJETOS\nm dallas\fotos viagem\genoma2.JPG"/>
          <p:cNvPicPr>
            <a:picLocks noChangeAspect="1" noChangeArrowheads="1"/>
          </p:cNvPicPr>
          <p:nvPr/>
        </p:nvPicPr>
        <p:blipFill>
          <a:blip r:embed="rId2" cstate="print"/>
          <a:srcRect l="5392" t="7520" r="3075" b="284"/>
          <a:stretch>
            <a:fillRect/>
          </a:stretch>
        </p:blipFill>
        <p:spPr bwMode="auto">
          <a:xfrm>
            <a:off x="592137" y="1340768"/>
            <a:ext cx="2913063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28" descr="C:\Mariz\PROJETOS\nm dallas\fotos viagem\genoma3.JPG"/>
          <p:cNvPicPr>
            <a:picLocks noChangeAspect="1" noChangeArrowheads="1"/>
          </p:cNvPicPr>
          <p:nvPr/>
        </p:nvPicPr>
        <p:blipFill>
          <a:blip r:embed="rId3" cstate="print"/>
          <a:srcRect l="7452" t="6145" r="4504" b="3932"/>
          <a:stretch>
            <a:fillRect/>
          </a:stretch>
        </p:blipFill>
        <p:spPr bwMode="auto">
          <a:xfrm>
            <a:off x="3837327" y="1189038"/>
            <a:ext cx="27511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61" name="Text Box 1029"/>
          <p:cNvSpPr txBox="1">
            <a:spLocks noChangeArrowheads="1"/>
          </p:cNvSpPr>
          <p:nvPr/>
        </p:nvSpPr>
        <p:spPr bwMode="auto">
          <a:xfrm>
            <a:off x="685800" y="5029200"/>
            <a:ext cx="8534400" cy="10683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762000"/>
            <a:r>
              <a:rPr lang="pt-BR" sz="2800" b="1">
                <a:latin typeface="Times New Roman" pitchFamily="18" charset="0"/>
              </a:rPr>
              <a:t>MAPEAR   E  SEQUENCIAR   TODOS OS   GENES HUMANOS   </a:t>
            </a:r>
            <a:r>
              <a:rPr lang="pt-BR" sz="2800" b="1">
                <a:latin typeface="Wingdings" pitchFamily="2" charset="2"/>
              </a:rPr>
              <a:t>F</a:t>
            </a:r>
            <a:r>
              <a:rPr lang="pt-BR" sz="2800" b="1">
                <a:latin typeface="Times New Roman" pitchFamily="18" charset="0"/>
              </a:rPr>
              <a:t>    ATÉ   </a:t>
            </a:r>
            <a:r>
              <a:rPr lang="pt-BR" sz="3600" b="1">
                <a:solidFill>
                  <a:srgbClr val="FAFD00"/>
                </a:solidFill>
                <a:latin typeface="Times New Roman" pitchFamily="18" charset="0"/>
              </a:rPr>
              <a:t>2005</a:t>
            </a:r>
            <a:endParaRPr lang="pt-BR" sz="2800" b="1">
              <a:latin typeface="Times New Roman" pitchFamily="18" charset="0"/>
            </a:endParaRPr>
          </a:p>
        </p:txBody>
      </p:sp>
      <p:sp>
        <p:nvSpPr>
          <p:cNvPr id="15366" name="Text Box 1030"/>
          <p:cNvSpPr txBox="1">
            <a:spLocks noChangeArrowheads="1"/>
          </p:cNvSpPr>
          <p:nvPr/>
        </p:nvSpPr>
        <p:spPr bwMode="auto">
          <a:xfrm>
            <a:off x="3505200" y="609600"/>
            <a:ext cx="3273425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pt-BR" sz="3200"/>
              <a:t>Iniciado em 1990</a:t>
            </a:r>
          </a:p>
        </p:txBody>
      </p:sp>
      <p:sp>
        <p:nvSpPr>
          <p:cNvPr id="505863" name="Text Box 1031"/>
          <p:cNvSpPr txBox="1">
            <a:spLocks noChangeArrowheads="1"/>
          </p:cNvSpPr>
          <p:nvPr/>
        </p:nvSpPr>
        <p:spPr bwMode="auto">
          <a:xfrm>
            <a:off x="2041525" y="6188075"/>
            <a:ext cx="63182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pt-BR" sz="3200" dirty="0">
                <a:solidFill>
                  <a:srgbClr val="FAFD00"/>
                </a:solidFill>
              </a:rPr>
              <a:t>Estimativa  : 80 a 140.000  genes </a:t>
            </a:r>
          </a:p>
        </p:txBody>
      </p:sp>
      <p:pic>
        <p:nvPicPr>
          <p:cNvPr id="8" name="Picture 4" descr="Imagem">
            <a:extLst>
              <a:ext uri="{FF2B5EF4-FFF2-40B4-BE49-F238E27FC236}">
                <a16:creationId xmlns:a16="http://schemas.microsoft.com/office/drawing/2014/main" id="{6E468305-8D86-4665-8005-82341407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06" y="1182352"/>
            <a:ext cx="2947436" cy="37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1" grpId="0" animBg="1" autoUpdateAnimBg="0"/>
      <p:bldP spid="50586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162800" cy="1143000"/>
          </a:xfrm>
        </p:spPr>
        <p:txBody>
          <a:bodyPr/>
          <a:lstStyle/>
          <a:p>
            <a:pPr>
              <a:defRPr/>
            </a:pPr>
            <a:r>
              <a:rPr lang="pt-BR">
                <a:solidFill>
                  <a:srgbClr val="FFEF91"/>
                </a:solidFill>
              </a:rPr>
              <a:t>DOENÇAS    GENÉTICAS</a:t>
            </a:r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0956" y="3720833"/>
            <a:ext cx="10313417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pt-BR" sz="3200" dirty="0">
                <a:solidFill>
                  <a:srgbClr val="FFEF91"/>
                </a:solidFill>
              </a:rPr>
              <a:t>MUITAS </a:t>
            </a:r>
            <a:r>
              <a:rPr lang="pt-BR" dirty="0"/>
              <a:t> </a:t>
            </a:r>
            <a:r>
              <a:rPr lang="pt-BR" sz="2800" dirty="0">
                <a:solidFill>
                  <a:srgbClr val="FAFD00"/>
                </a:solidFill>
              </a:rPr>
              <a:t>DOENÇAS DE ADULTOS  E </a:t>
            </a:r>
            <a:endParaRPr lang="pt-BR" dirty="0"/>
          </a:p>
          <a:p>
            <a:pPr algn="ctr">
              <a:buFont typeface="Arial" charset="0"/>
              <a:buNone/>
              <a:defRPr/>
            </a:pPr>
            <a:r>
              <a:rPr lang="pt-BR" sz="2800" dirty="0">
                <a:solidFill>
                  <a:srgbClr val="FAFD00"/>
                </a:solidFill>
              </a:rPr>
              <a:t>O ENVELHECIMENTO  SAUDÁVEL </a:t>
            </a:r>
          </a:p>
          <a:p>
            <a:pPr algn="ctr">
              <a:buFont typeface="Arial" charset="0"/>
              <a:buNone/>
              <a:defRPr/>
            </a:pPr>
            <a:r>
              <a:rPr lang="pt-BR" sz="2800" dirty="0">
                <a:solidFill>
                  <a:srgbClr val="FAFD00"/>
                </a:solidFill>
              </a:rPr>
              <a:t>TEM  COMPONENTE GENÉTICO IMPORTANTE </a:t>
            </a:r>
            <a:r>
              <a:rPr lang="pt-BR" dirty="0"/>
              <a:t>!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BCFDC1-BF58-B2BD-0E50-ACEA5182D8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9771" y="1748453"/>
            <a:ext cx="9361040" cy="480774"/>
          </a:xfrm>
          <a:prstGeom prst="rect">
            <a:avLst/>
          </a:prstGeom>
          <a:solidFill>
            <a:srgbClr val="FAFD00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800" b="0" dirty="0">
                <a:solidFill>
                  <a:schemeClr val="bg2"/>
                </a:solidFill>
                <a:effectLst/>
              </a:rPr>
              <a:t>Doença genética não é sinônimo de doença hereditária</a:t>
            </a:r>
          </a:p>
        </p:txBody>
      </p:sp>
    </p:spTree>
    <p:extLst>
      <p:ext uri="{BB962C8B-B14F-4D97-AF65-F5344CB8AC3E}">
        <p14:creationId xmlns:p14="http://schemas.microsoft.com/office/powerpoint/2010/main" val="41305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abril96">
  <a:themeElements>
    <a:clrScheme name="">
      <a:dk1>
        <a:srgbClr val="000000"/>
      </a:dk1>
      <a:lt1>
        <a:srgbClr val="FFFFFF"/>
      </a:lt1>
      <a:dk2>
        <a:srgbClr val="0003EC"/>
      </a:dk2>
      <a:lt2>
        <a:srgbClr val="F5D200"/>
      </a:lt2>
      <a:accent1>
        <a:srgbClr val="C5A900"/>
      </a:accent1>
      <a:accent2>
        <a:srgbClr val="FC0128"/>
      </a:accent2>
      <a:accent3>
        <a:srgbClr val="AAAAF4"/>
      </a:accent3>
      <a:accent4>
        <a:srgbClr val="DADADA"/>
      </a:accent4>
      <a:accent5>
        <a:srgbClr val="DFD1AA"/>
      </a:accent5>
      <a:accent6>
        <a:srgbClr val="E40123"/>
      </a:accent6>
      <a:hlink>
        <a:srgbClr val="DC0081"/>
      </a:hlink>
      <a:folHlink>
        <a:srgbClr val="618FFD"/>
      </a:folHlink>
    </a:clrScheme>
    <a:fontScheme name="abril9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bril96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l9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ril96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l96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l96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l96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ril96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c:\powerpnt\abril96.ppt</Template>
  <TotalTime>27865</TotalTime>
  <Pages>7</Pages>
  <Words>1050</Words>
  <Application>Microsoft Office PowerPoint</Application>
  <PresentationFormat>Slides de 35 mm</PresentationFormat>
  <Paragraphs>215</Paragraphs>
  <Slides>35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Arial</vt:lpstr>
      <vt:lpstr>Calibri</vt:lpstr>
      <vt:lpstr>Garamond</vt:lpstr>
      <vt:lpstr>Georgia</vt:lpstr>
      <vt:lpstr>Times New Roman</vt:lpstr>
      <vt:lpstr>Wingdings</vt:lpstr>
      <vt:lpstr>abril96</vt:lpstr>
      <vt:lpstr>Clip</vt:lpstr>
      <vt:lpstr>Apresentação do PowerPoint</vt:lpstr>
      <vt:lpstr> </vt:lpstr>
      <vt:lpstr>Apresentação do PowerPoint</vt:lpstr>
      <vt:lpstr>Apresentação do PowerPoint</vt:lpstr>
      <vt:lpstr>Na década de 80  implementamos o diagnóstico molecular e estudo de proteinas </vt:lpstr>
      <vt:lpstr>Apresentação do PowerPoint</vt:lpstr>
      <vt:lpstr>Qual é a contribuição  genética X ambiente  nas características relevantes? </vt:lpstr>
      <vt:lpstr>Apresentação do PowerPoint</vt:lpstr>
      <vt:lpstr>DOENÇAS    GENÉTICAS</vt:lpstr>
      <vt:lpstr>Doenças complexas</vt:lpstr>
      <vt:lpstr>In 2000 inauguramos o Centro de Estudos do Genoma humano e célula-tronco   </vt:lpstr>
      <vt:lpstr>PROJETO GENOMA HUMANO E SEQUENCIAMENTO DE ÚLTIMA GERAÇÃO</vt:lpstr>
      <vt:lpstr>Graças ao apoio da Senadora Mara Gabrilli</vt:lpstr>
      <vt:lpstr> Nosso projeto 80mais….. 90mais </vt:lpstr>
      <vt:lpstr>Apresentação do PowerPoint</vt:lpstr>
      <vt:lpstr>Whole-genome sequencing of 1,171 elderly admixed individuals from the largest Latin American metropolis (São Paulo, Brazil) </vt:lpstr>
      <vt:lpstr>Estado de S. Paulo, 05 de março de 2022</vt:lpstr>
      <vt:lpstr>EX: Mutação patogênica para câncer de mama hereditário BRCA1  H Alto risco de desenvolver câncer de mama  </vt:lpstr>
      <vt:lpstr>Quem deve ser testado?</vt:lpstr>
      <vt:lpstr> TESTES PREDITIVOS DOENÇAS  DE  INÍCIO  TARDIO  SEM TRATAMENTO</vt:lpstr>
      <vt:lpstr>Doenças  ainda sem tratamento Qual é a vantagem em ser testado ?</vt:lpstr>
      <vt:lpstr>E  adultos ?</vt:lpstr>
      <vt:lpstr>Transtorno do Espectro Autista (TEA)</vt:lpstr>
      <vt:lpstr>Apresentação do PowerPoint</vt:lpstr>
      <vt:lpstr>Apresentação do PowerPoint</vt:lpstr>
      <vt:lpstr>Autismo  (TEA) </vt:lpstr>
      <vt:lpstr>COMO O ESTUDO DO GENOMA VAI CONTRIBUIR PARA FUTUROS TRATAMENTOS</vt:lpstr>
      <vt:lpstr>EDIÇÃO  DE GENES</vt:lpstr>
      <vt:lpstr>  Novas tecnologias de engenharia genética          CRISPR-cas9</vt:lpstr>
      <vt:lpstr>Quais são as questões éticas atuais?  </vt:lpstr>
      <vt:lpstr>Tratamentos experimentais com terapia gênica e CRISPR já estão sendo realizados</vt:lpstr>
      <vt:lpstr>Tratamento possível mas não acessível?</vt:lpstr>
      <vt:lpstr>Qual seria o  custo dos tratamentos atuais  de terapia gênica no Brasil? </vt:lpstr>
      <vt:lpstr>O que pode ser feito? Como prevenir o nascimento de novos afetados?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congresso sbg goiania</dc:title>
  <dc:creator>sed</dc:creator>
  <cp:lastModifiedBy>Mayana Zatz</cp:lastModifiedBy>
  <cp:revision>1467</cp:revision>
  <cp:lastPrinted>2000-11-29T11:52:12Z</cp:lastPrinted>
  <dcterms:created xsi:type="dcterms:W3CDTF">1997-07-26T01:59:02Z</dcterms:created>
  <dcterms:modified xsi:type="dcterms:W3CDTF">2023-11-13T21:59:25Z</dcterms:modified>
</cp:coreProperties>
</file>