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808" r:id="rId2"/>
  </p:sldMasterIdLst>
  <p:notesMasterIdLst>
    <p:notesMasterId r:id="rId26"/>
  </p:notesMasterIdLst>
  <p:handoutMasterIdLst>
    <p:handoutMasterId r:id="rId27"/>
  </p:handoutMasterIdLst>
  <p:sldIdLst>
    <p:sldId id="652" r:id="rId3"/>
    <p:sldId id="782" r:id="rId4"/>
    <p:sldId id="800" r:id="rId5"/>
    <p:sldId id="658" r:id="rId6"/>
    <p:sldId id="812" r:id="rId7"/>
    <p:sldId id="813" r:id="rId8"/>
    <p:sldId id="811" r:id="rId9"/>
    <p:sldId id="814" r:id="rId10"/>
    <p:sldId id="820" r:id="rId11"/>
    <p:sldId id="786" r:id="rId12"/>
    <p:sldId id="797" r:id="rId13"/>
    <p:sldId id="816" r:id="rId14"/>
    <p:sldId id="819" r:id="rId15"/>
    <p:sldId id="716" r:id="rId16"/>
    <p:sldId id="615" r:id="rId17"/>
    <p:sldId id="616" r:id="rId18"/>
    <p:sldId id="818" r:id="rId19"/>
    <p:sldId id="821" r:id="rId20"/>
    <p:sldId id="776" r:id="rId21"/>
    <p:sldId id="817" r:id="rId22"/>
    <p:sldId id="822" r:id="rId23"/>
    <p:sldId id="794" r:id="rId24"/>
    <p:sldId id="799" r:id="rId25"/>
  </p:sldIdLst>
  <p:sldSz cx="9144000" cy="6858000" type="screen4x3"/>
  <p:notesSz cx="9856788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6D8838"/>
    <a:srgbClr val="663300"/>
    <a:srgbClr val="FFD03B"/>
    <a:srgbClr val="74B230"/>
    <a:srgbClr val="DEA900"/>
    <a:srgbClr val="FF66CC"/>
    <a:srgbClr val="FF6600"/>
    <a:srgbClr val="FFFFEB"/>
    <a:srgbClr val="FFF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709" autoAdjust="0"/>
  </p:normalViewPr>
  <p:slideViewPr>
    <p:cSldViewPr>
      <p:cViewPr varScale="1">
        <p:scale>
          <a:sx n="70" d="100"/>
          <a:sy n="70" d="100"/>
        </p:scale>
        <p:origin x="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idor-01\publico\Coord.%20T&#233;cnica%20Reg.%20Infraestrutura\Banco%20de%20Dados\2013\Gr&#225;ficos\006%20-%20Matriz%20El&#233;trica%20Brasil%20-%20grafico%20com%20imagem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idor-01\publico\Coord.%20T&#233;cnica%20Reg.%20Infraestrutura\Banco%20de%20Dados\2013\Gr&#225;ficos\006%20-%20Matriz%20El&#233;trica%20Brasil%20-%20grafico%20com%20imagem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P:\Coord.%20T&#233;cnica%20Reg.%20Infraestrutura\Banco%20de%20Dados\2013\Gr&#225;ficos\033%20-%20Capacidade%20Nova%20e%20Acumulada%20Brasi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-01\publico\Coord.%20T&#233;cnica%20Reg.%20Infraestrutura\Banco%20de%20Dados\2013\Gr&#225;ficos\019%20-%20Pre&#231;o%20dos%20leil&#245;es%20e%20m&#233;dia%20-%20EN%20e%20P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-01\Coord.tecnica%20Reg.infraestrutura$\Boletim%20Anual%20de%20Gera&#231;&#227;o%20E&#243;lica\2015\2015%20Investment%20Numbers_Abeeolica.xlsm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Matriz</a:t>
            </a:r>
            <a:r>
              <a:rPr lang="pt-BR" baseline="0"/>
              <a:t> Elétrica (GW)</a:t>
            </a:r>
            <a:endParaRPr lang="pt-BR"/>
          </a:p>
        </c:rich>
      </c:tx>
      <c:layout>
        <c:manualLayout>
          <c:xMode val="edge"/>
          <c:yMode val="edge"/>
          <c:x val="0.30501516992994421"/>
          <c:y val="1.5140680054468799E-3"/>
        </c:manualLayout>
      </c:layout>
      <c:overlay val="0"/>
    </c:title>
    <c:autoTitleDeleted val="0"/>
    <c:view3D>
      <c:rotX val="60"/>
      <c:rotY val="0"/>
      <c:depthPercent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993948128313774E-2"/>
          <c:y val="0.1290359402393475"/>
          <c:w val="0.8453856634151572"/>
          <c:h val="0.76533939324643652"/>
        </c:manualLayout>
      </c:layout>
      <c:pie3DChart>
        <c:varyColors val="1"/>
        <c:ser>
          <c:idx val="0"/>
          <c:order val="0"/>
          <c:explosion val="30"/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5"/>
            <c:bubble3D val="0"/>
            <c:spPr>
              <a:solidFill>
                <a:schemeClr val="accent2"/>
              </a:solidFill>
            </c:spPr>
          </c:dPt>
          <c:dPt>
            <c:idx val="6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dLbl>
              <c:idx val="2"/>
              <c:numFmt formatCode="0.0%" sourceLinked="0"/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3280032871238707E-2"/>
                  <c:y val="2.779694896800638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'ABEEólica - EN'!$B$19:$B$26</c:f>
              <c:strCache>
                <c:ptCount val="8"/>
                <c:pt idx="0">
                  <c:v>Hidrelétrica</c:v>
                </c:pt>
                <c:pt idx="1">
                  <c:v>Biomassa</c:v>
                </c:pt>
                <c:pt idx="2">
                  <c:v>Eólica</c:v>
                </c:pt>
                <c:pt idx="3">
                  <c:v>PCH</c:v>
                </c:pt>
                <c:pt idx="4">
                  <c:v>Gás Natural</c:v>
                </c:pt>
                <c:pt idx="5">
                  <c:v>Óleo</c:v>
                </c:pt>
                <c:pt idx="6">
                  <c:v>Carvão</c:v>
                </c:pt>
                <c:pt idx="7">
                  <c:v>Nuclear</c:v>
                </c:pt>
              </c:strCache>
            </c:strRef>
          </c:cat>
          <c:val>
            <c:numRef>
              <c:f>'ABEEólica - EN'!$F$19:$F$26</c:f>
              <c:numCache>
                <c:formatCode>0.0</c:formatCode>
                <c:ptCount val="8"/>
                <c:pt idx="0">
                  <c:v>87.567303999999993</c:v>
                </c:pt>
                <c:pt idx="1">
                  <c:v>13.410311650000001</c:v>
                </c:pt>
                <c:pt idx="2">
                  <c:v>9.39</c:v>
                </c:pt>
                <c:pt idx="3">
                  <c:v>4.8234450000000004</c:v>
                </c:pt>
                <c:pt idx="4">
                  <c:v>12.429496939999996</c:v>
                </c:pt>
                <c:pt idx="5">
                  <c:v>10.018185569999996</c:v>
                </c:pt>
                <c:pt idx="6">
                  <c:v>3.587755</c:v>
                </c:pt>
                <c:pt idx="7">
                  <c:v>1.99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81139379405041534"/>
          <c:w val="1"/>
          <c:h val="0.13878425925925927"/>
        </c:manualLayout>
      </c:layout>
      <c:overlay val="0"/>
      <c:txPr>
        <a:bodyPr/>
        <a:lstStyle/>
        <a:p>
          <a:pPr rtl="0">
            <a:defRPr/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60"/>
      <c:rotY val="110"/>
      <c:depthPercent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116881732348954E-2"/>
          <c:y val="0.13166802279624107"/>
          <c:w val="0.88125154883298318"/>
          <c:h val="0.79692481211422328"/>
        </c:manualLayout>
      </c:layout>
      <c:pie3DChart>
        <c:varyColors val="1"/>
        <c:ser>
          <c:idx val="0"/>
          <c:order val="0"/>
          <c:explosion val="30"/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5"/>
            <c:bubble3D val="0"/>
            <c:spPr>
              <a:solidFill>
                <a:schemeClr val="accent2"/>
              </a:solidFill>
            </c:spPr>
          </c:dPt>
          <c:dPt>
            <c:idx val="6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dLbl>
              <c:idx val="2"/>
              <c:numFmt formatCode="0.0%" sourceLinked="0"/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977642206107801E-3"/>
                  <c:y val="-3.68496951091875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0958884113233E-16"/>
                  <c:y val="5.264242158455346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'ABEEólica - EN'!$B$19:$B$26</c:f>
              <c:strCache>
                <c:ptCount val="8"/>
                <c:pt idx="0">
                  <c:v>Hidrelétrica</c:v>
                </c:pt>
                <c:pt idx="1">
                  <c:v>Biomassa</c:v>
                </c:pt>
                <c:pt idx="2">
                  <c:v>Eólica</c:v>
                </c:pt>
                <c:pt idx="3">
                  <c:v>PCH</c:v>
                </c:pt>
                <c:pt idx="4">
                  <c:v>Gás Natural</c:v>
                </c:pt>
                <c:pt idx="5">
                  <c:v>Óleo</c:v>
                </c:pt>
                <c:pt idx="6">
                  <c:v>Carvão</c:v>
                </c:pt>
                <c:pt idx="7">
                  <c:v>Nuclear</c:v>
                </c:pt>
              </c:strCache>
            </c:strRef>
          </c:cat>
          <c:val>
            <c:numRef>
              <c:f>'ABEEólica - EN'!$F$19:$F$26</c:f>
              <c:numCache>
                <c:formatCode>0.0</c:formatCode>
                <c:ptCount val="8"/>
                <c:pt idx="0">
                  <c:v>87.567303999999993</c:v>
                </c:pt>
                <c:pt idx="1">
                  <c:v>13.410311650000001</c:v>
                </c:pt>
                <c:pt idx="2">
                  <c:v>9.39</c:v>
                </c:pt>
                <c:pt idx="3">
                  <c:v>4.8234450000000004</c:v>
                </c:pt>
                <c:pt idx="4">
                  <c:v>12.429496939999996</c:v>
                </c:pt>
                <c:pt idx="5">
                  <c:v>10.018185569999996</c:v>
                </c:pt>
                <c:pt idx="6">
                  <c:v>3.587755</c:v>
                </c:pt>
                <c:pt idx="7">
                  <c:v>1.99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8.3686990885507684E-2"/>
          <c:y val="0.89476303241902699"/>
          <c:w val="0.82963719712593087"/>
          <c:h val="9.6670346109414163E-2"/>
        </c:manualLayout>
      </c:layout>
      <c:overlay val="0"/>
      <c:txPr>
        <a:bodyPr/>
        <a:lstStyle/>
        <a:p>
          <a:pPr rtl="0">
            <a:defRPr/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/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60"/>
      <c:rotY val="13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746742714719452E-2"/>
          <c:y val="0.11725943350079816"/>
          <c:w val="0.85180898060914678"/>
          <c:h val="0.76880973718878332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potência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-3.8529898413305917E-2"/>
                  <c:y val="1.247440781923384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/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782922326902387E-2"/>
                  <c:y val="4.989763127693539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710563102536407E-2"/>
                  <c:y val="4.989763127693539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9276407756341295E-3"/>
                  <c:y val="9.979526255387078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9278741473183178E-3"/>
                  <c:y val="-3.24334603300080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6674383490353691E-2"/>
                  <c:y val="1.24744078192337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Plan1!$A$2:$A$8</c:f>
              <c:strCache>
                <c:ptCount val="7"/>
                <c:pt idx="0">
                  <c:v>Hidrelétrica</c:v>
                </c:pt>
                <c:pt idx="1">
                  <c:v>Eólica</c:v>
                </c:pt>
                <c:pt idx="2">
                  <c:v>Biomassa</c:v>
                </c:pt>
                <c:pt idx="3">
                  <c:v>PCH</c:v>
                </c:pt>
                <c:pt idx="4">
                  <c:v>Solar</c:v>
                </c:pt>
                <c:pt idx="5">
                  <c:v>Termelétricas</c:v>
                </c:pt>
                <c:pt idx="6">
                  <c:v>Nuclear</c:v>
                </c:pt>
              </c:strCache>
            </c:strRef>
          </c:cat>
          <c:val>
            <c:numRef>
              <c:f>Plan1!$B$2:$B$8</c:f>
              <c:numCache>
                <c:formatCode>General</c:formatCode>
                <c:ptCount val="7"/>
                <c:pt idx="0">
                  <c:v>117</c:v>
                </c:pt>
                <c:pt idx="1">
                  <c:v>24</c:v>
                </c:pt>
                <c:pt idx="2">
                  <c:v>18</c:v>
                </c:pt>
                <c:pt idx="3">
                  <c:v>8</c:v>
                </c:pt>
                <c:pt idx="4">
                  <c:v>7</c:v>
                </c:pt>
                <c:pt idx="5">
                  <c:v>30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7.4095509695426609E-2"/>
          <c:y val="0.8361715394126461"/>
          <c:w val="0.85180898060914678"/>
          <c:h val="8.64871321081042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Português!$B$4</c:f>
              <c:strCache>
                <c:ptCount val="1"/>
                <c:pt idx="0">
                  <c:v>Nova
(MW)</c:v>
                </c:pt>
              </c:strCache>
            </c:strRef>
          </c:tx>
          <c:invertIfNegative val="0"/>
          <c:cat>
            <c:numRef>
              <c:f>Português!$A$5:$A$19</c:f>
              <c:numCache>
                <c:formatCode>0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Português!$B$5:$B$19</c:f>
              <c:numCache>
                <c:formatCode>#,##0.0</c:formatCode>
                <c:ptCount val="15"/>
                <c:pt idx="0">
                  <c:v>27.1</c:v>
                </c:pt>
                <c:pt idx="1">
                  <c:v>208.3</c:v>
                </c:pt>
                <c:pt idx="2">
                  <c:v>10.199999999999999</c:v>
                </c:pt>
                <c:pt idx="3">
                  <c:v>77.8</c:v>
                </c:pt>
                <c:pt idx="4">
                  <c:v>277.43400000000008</c:v>
                </c:pt>
                <c:pt idx="5">
                  <c:v>330.4</c:v>
                </c:pt>
                <c:pt idx="6">
                  <c:v>498.7</c:v>
                </c:pt>
                <c:pt idx="7">
                  <c:v>1094.54</c:v>
                </c:pt>
                <c:pt idx="8">
                  <c:v>952.09199999999998</c:v>
                </c:pt>
                <c:pt idx="9">
                  <c:v>2495.5230000000001</c:v>
                </c:pt>
                <c:pt idx="10">
                  <c:v>2753.7940000000017</c:v>
                </c:pt>
                <c:pt idx="11">
                  <c:v>2925.9699999999984</c:v>
                </c:pt>
                <c:pt idx="12">
                  <c:v>2229.3000000000006</c:v>
                </c:pt>
                <c:pt idx="13">
                  <c:v>3632.5039999999999</c:v>
                </c:pt>
                <c:pt idx="14">
                  <c:v>970.94999999999993</c:v>
                </c:pt>
              </c:numCache>
            </c:numRef>
          </c:val>
        </c:ser>
        <c:ser>
          <c:idx val="2"/>
          <c:order val="1"/>
          <c:tx>
            <c:strRef>
              <c:f>Português!$C$4</c:f>
              <c:strCache>
                <c:ptCount val="1"/>
                <c:pt idx="0">
                  <c:v>Acumulada
(MW)</c:v>
                </c:pt>
              </c:strCache>
            </c:strRef>
          </c:tx>
          <c:invertIfNegative val="0"/>
          <c:cat>
            <c:numRef>
              <c:f>Português!$A$5:$A$19</c:f>
              <c:numCache>
                <c:formatCode>0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Português!$C$5:$C$19</c:f>
              <c:numCache>
                <c:formatCode>#,##0.0</c:formatCode>
                <c:ptCount val="15"/>
                <c:pt idx="0">
                  <c:v>27.1</c:v>
                </c:pt>
                <c:pt idx="1">
                  <c:v>235.4</c:v>
                </c:pt>
                <c:pt idx="2">
                  <c:v>245.6</c:v>
                </c:pt>
                <c:pt idx="3">
                  <c:v>323.39999999999998</c:v>
                </c:pt>
                <c:pt idx="4">
                  <c:v>600.83400000000006</c:v>
                </c:pt>
                <c:pt idx="5">
                  <c:v>931.23400000000004</c:v>
                </c:pt>
                <c:pt idx="6">
                  <c:v>1429.934</c:v>
                </c:pt>
                <c:pt idx="7">
                  <c:v>2524.4740000000002</c:v>
                </c:pt>
                <c:pt idx="8">
                  <c:v>3476.5660000000003</c:v>
                </c:pt>
                <c:pt idx="9">
                  <c:v>5972.0889999999999</c:v>
                </c:pt>
                <c:pt idx="10">
                  <c:v>8725.8830000000016</c:v>
                </c:pt>
                <c:pt idx="11">
                  <c:v>11651.852999999999</c:v>
                </c:pt>
                <c:pt idx="12">
                  <c:v>13881.153</c:v>
                </c:pt>
                <c:pt idx="13">
                  <c:v>17513.656999999999</c:v>
                </c:pt>
                <c:pt idx="14">
                  <c:v>18484.607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289481328"/>
        <c:axId val="289480544"/>
      </c:barChart>
      <c:lineChart>
        <c:grouping val="standard"/>
        <c:varyColors val="0"/>
        <c:ser>
          <c:idx val="3"/>
          <c:order val="2"/>
          <c:tx>
            <c:strRef>
              <c:f>Português!$C$4</c:f>
              <c:strCache>
                <c:ptCount val="1"/>
                <c:pt idx="0">
                  <c:v>Acumulada
(MW)</c:v>
                </c:pt>
              </c:strCache>
            </c:strRef>
          </c:tx>
          <c:spPr>
            <a:ln>
              <a:solidFill>
                <a:srgbClr val="CE7A78"/>
              </a:solidFill>
              <a:prstDash val="dash"/>
            </a:ln>
          </c:spPr>
          <c:marker>
            <c:symbol val="none"/>
          </c:marker>
          <c:dLbls>
            <c:dLbl>
              <c:idx val="6"/>
              <c:layout>
                <c:manualLayout>
                  <c:x val="-5.2510958669371555E-2"/>
                  <c:y val="-3.3785026771917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4516724852311571E-2"/>
                  <c:y val="-4.98185987992677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6.8557246067237385E-2"/>
                  <c:y val="-3.3785026771917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8.0059163875233832E-2"/>
                  <c:y val="-1.237623762376237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8.0150416670285995E-2"/>
                  <c:y val="-2.9204006192674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8.2156182853226081E-2"/>
                  <c:y val="-3.3785026771917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8.2156182853226081E-2"/>
                  <c:y val="-2.9204006192674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Português!$A$5:$A$19</c:f>
              <c:numCache>
                <c:formatCode>0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Português!$C$5:$C$19</c:f>
              <c:numCache>
                <c:formatCode>#,##0.0</c:formatCode>
                <c:ptCount val="15"/>
                <c:pt idx="0">
                  <c:v>27.1</c:v>
                </c:pt>
                <c:pt idx="1">
                  <c:v>235.4</c:v>
                </c:pt>
                <c:pt idx="2">
                  <c:v>245.6</c:v>
                </c:pt>
                <c:pt idx="3">
                  <c:v>323.39999999999998</c:v>
                </c:pt>
                <c:pt idx="4">
                  <c:v>600.83400000000006</c:v>
                </c:pt>
                <c:pt idx="5">
                  <c:v>931.23400000000004</c:v>
                </c:pt>
                <c:pt idx="6">
                  <c:v>1429.934</c:v>
                </c:pt>
                <c:pt idx="7">
                  <c:v>2524.4740000000002</c:v>
                </c:pt>
                <c:pt idx="8">
                  <c:v>3476.5660000000003</c:v>
                </c:pt>
                <c:pt idx="9">
                  <c:v>5972.0889999999999</c:v>
                </c:pt>
                <c:pt idx="10">
                  <c:v>8725.8830000000016</c:v>
                </c:pt>
                <c:pt idx="11">
                  <c:v>11651.852999999999</c:v>
                </c:pt>
                <c:pt idx="12">
                  <c:v>13881.153</c:v>
                </c:pt>
                <c:pt idx="13">
                  <c:v>17513.656999999999</c:v>
                </c:pt>
                <c:pt idx="14">
                  <c:v>18484.607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9481328"/>
        <c:axId val="289480544"/>
      </c:lineChart>
      <c:catAx>
        <c:axId val="28948132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289480544"/>
        <c:crosses val="autoZero"/>
        <c:auto val="1"/>
        <c:lblAlgn val="ctr"/>
        <c:lblOffset val="100"/>
        <c:noMultiLvlLbl val="0"/>
      </c:catAx>
      <c:valAx>
        <c:axId val="289480544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crossAx val="289481328"/>
        <c:crosses val="autoZero"/>
        <c:crossBetween val="between"/>
      </c:valAx>
    </c:plotArea>
    <c:legend>
      <c:legendPos val="b"/>
      <c:legendEntry>
        <c:idx val="2"/>
        <c:delete val="1"/>
      </c:legendEntry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91581567819685E-2"/>
          <c:y val="4.1757385108903977E-2"/>
          <c:w val="0.90033648447617332"/>
          <c:h val="0.7551332455343815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'PLAN 1'!$A$4:$A$19</c:f>
              <c:strCache>
                <c:ptCount val="16"/>
                <c:pt idx="0">
                  <c:v>LER 2009</c:v>
                </c:pt>
                <c:pt idx="1">
                  <c:v>LER 2010</c:v>
                </c:pt>
                <c:pt idx="2">
                  <c:v>LFA 2010</c:v>
                </c:pt>
                <c:pt idx="3">
                  <c:v>LER 2011</c:v>
                </c:pt>
                <c:pt idx="4">
                  <c:v>A-3 2011</c:v>
                </c:pt>
                <c:pt idx="5">
                  <c:v>A-5 2011</c:v>
                </c:pt>
                <c:pt idx="6">
                  <c:v>A-5 2012</c:v>
                </c:pt>
                <c:pt idx="7">
                  <c:v>LER 2013</c:v>
                </c:pt>
                <c:pt idx="8">
                  <c:v>A-3 2013</c:v>
                </c:pt>
                <c:pt idx="9">
                  <c:v>A-5 2013 (Dez)</c:v>
                </c:pt>
                <c:pt idx="10">
                  <c:v>A-3 2014</c:v>
                </c:pt>
                <c:pt idx="11">
                  <c:v>LER 2014</c:v>
                </c:pt>
                <c:pt idx="12">
                  <c:v>A-5 2014</c:v>
                </c:pt>
                <c:pt idx="13">
                  <c:v>LFA 2015</c:v>
                </c:pt>
                <c:pt idx="14">
                  <c:v>A-3 2015</c:v>
                </c:pt>
                <c:pt idx="15">
                  <c:v>2º LER 2015 (Nov)</c:v>
                </c:pt>
              </c:strCache>
            </c:strRef>
          </c:cat>
          <c:val>
            <c:numRef>
              <c:f>'PLAN 1'!$E$4:$E$19</c:f>
              <c:numCache>
                <c:formatCode>_-[$R$-416]\ * #,##0.00_-;\-[$R$-416]\ * #,##0.00_-;_-[$R$-416]\ * "-"??_-;_-@_-</c:formatCode>
                <c:ptCount val="16"/>
                <c:pt idx="0">
                  <c:v>221.77</c:v>
                </c:pt>
                <c:pt idx="1">
                  <c:v>177.2</c:v>
                </c:pt>
                <c:pt idx="2">
                  <c:v>193.68</c:v>
                </c:pt>
                <c:pt idx="3">
                  <c:v>134.52000000000001</c:v>
                </c:pt>
                <c:pt idx="4">
                  <c:v>134.57</c:v>
                </c:pt>
                <c:pt idx="5">
                  <c:v>139.46</c:v>
                </c:pt>
                <c:pt idx="6">
                  <c:v>113.14</c:v>
                </c:pt>
                <c:pt idx="7">
                  <c:v>133.59</c:v>
                </c:pt>
                <c:pt idx="8">
                  <c:v>148.68</c:v>
                </c:pt>
                <c:pt idx="9">
                  <c:v>141.47</c:v>
                </c:pt>
                <c:pt idx="10">
                  <c:v>148.12</c:v>
                </c:pt>
                <c:pt idx="11">
                  <c:v>160.24</c:v>
                </c:pt>
                <c:pt idx="12">
                  <c:v>152.46</c:v>
                </c:pt>
                <c:pt idx="13">
                  <c:v>177.47</c:v>
                </c:pt>
                <c:pt idx="14">
                  <c:v>181.14</c:v>
                </c:pt>
                <c:pt idx="15">
                  <c:v>203.46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289484072"/>
        <c:axId val="289484464"/>
      </c:barChart>
      <c:lineChart>
        <c:grouping val="standard"/>
        <c:varyColors val="0"/>
        <c:ser>
          <c:idx val="1"/>
          <c:order val="1"/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6251762208415979E-3"/>
                  <c:y val="-2.79945770253732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'PLAN 1'!$A$4:$A$19</c:f>
              <c:strCache>
                <c:ptCount val="16"/>
                <c:pt idx="0">
                  <c:v>LER 2009</c:v>
                </c:pt>
                <c:pt idx="1">
                  <c:v>LER 2010</c:v>
                </c:pt>
                <c:pt idx="2">
                  <c:v>LFA 2010</c:v>
                </c:pt>
                <c:pt idx="3">
                  <c:v>LER 2011</c:v>
                </c:pt>
                <c:pt idx="4">
                  <c:v>A-3 2011</c:v>
                </c:pt>
                <c:pt idx="5">
                  <c:v>A-5 2011</c:v>
                </c:pt>
                <c:pt idx="6">
                  <c:v>A-5 2012</c:v>
                </c:pt>
                <c:pt idx="7">
                  <c:v>LER 2013</c:v>
                </c:pt>
                <c:pt idx="8">
                  <c:v>A-3 2013</c:v>
                </c:pt>
                <c:pt idx="9">
                  <c:v>A-5 2013 (Dez)</c:v>
                </c:pt>
                <c:pt idx="10">
                  <c:v>A-3 2014</c:v>
                </c:pt>
                <c:pt idx="11">
                  <c:v>LER 2014</c:v>
                </c:pt>
                <c:pt idx="12">
                  <c:v>A-5 2014</c:v>
                </c:pt>
                <c:pt idx="13">
                  <c:v>LFA 2015</c:v>
                </c:pt>
                <c:pt idx="14">
                  <c:v>A-3 2015</c:v>
                </c:pt>
                <c:pt idx="15">
                  <c:v>2º LER 2015 (Nov)</c:v>
                </c:pt>
              </c:strCache>
            </c:strRef>
          </c:cat>
          <c:val>
            <c:numRef>
              <c:f>'PLAN 1'!$G$4:$G$19</c:f>
              <c:numCache>
                <c:formatCode>_-[$R$-416]\ * #,##0.00_-;\-[$R$-416]\ * #,##0.00_-;_-[$R$-416]\ * "-"??_-;_-@_-</c:formatCode>
                <c:ptCount val="16"/>
                <c:pt idx="0">
                  <c:v>160.06062500000002</c:v>
                </c:pt>
                <c:pt idx="1">
                  <c:v>160.06062500000002</c:v>
                </c:pt>
                <c:pt idx="2">
                  <c:v>160.06062500000002</c:v>
                </c:pt>
                <c:pt idx="3">
                  <c:v>160.06062500000002</c:v>
                </c:pt>
                <c:pt idx="4">
                  <c:v>160.06062500000002</c:v>
                </c:pt>
                <c:pt idx="5">
                  <c:v>160.06062500000002</c:v>
                </c:pt>
                <c:pt idx="6">
                  <c:v>160.06062500000002</c:v>
                </c:pt>
                <c:pt idx="7">
                  <c:v>160.06062500000002</c:v>
                </c:pt>
                <c:pt idx="8">
                  <c:v>160.06062500000002</c:v>
                </c:pt>
                <c:pt idx="9">
                  <c:v>160.06062500000002</c:v>
                </c:pt>
                <c:pt idx="10">
                  <c:v>160.06062500000002</c:v>
                </c:pt>
                <c:pt idx="11">
                  <c:v>160.06062500000002</c:v>
                </c:pt>
                <c:pt idx="12">
                  <c:v>160.06062500000002</c:v>
                </c:pt>
                <c:pt idx="13">
                  <c:v>160.06062500000002</c:v>
                </c:pt>
                <c:pt idx="14">
                  <c:v>160.06062500000002</c:v>
                </c:pt>
                <c:pt idx="15">
                  <c:v>160.06062500000002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9484072"/>
        <c:axId val="289484464"/>
      </c:lineChart>
      <c:catAx>
        <c:axId val="289484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100000"/>
          <a:lstStyle/>
          <a:p>
            <a:pPr>
              <a:defRPr/>
            </a:pPr>
            <a:endParaRPr lang="pt-BR"/>
          </a:p>
        </c:txPr>
        <c:crossAx val="289484464"/>
        <c:crosses val="autoZero"/>
        <c:auto val="1"/>
        <c:lblAlgn val="ctr"/>
        <c:lblOffset val="100"/>
        <c:noMultiLvlLbl val="0"/>
      </c:catAx>
      <c:valAx>
        <c:axId val="289484464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Preços atualizados para 12/2015 (R$/MWh)</a:t>
                </a:r>
              </a:p>
            </c:rich>
          </c:tx>
          <c:overlay val="0"/>
        </c:title>
        <c:numFmt formatCode="_-[$R$-416]\ * #,##0.00_-;\-[$R$-416]\ * #,##0.00_-;_-[$R$-416]\ * &quot;-&quot;??_-;_-@_-" sourceLinked="1"/>
        <c:majorTickMark val="out"/>
        <c:minorTickMark val="none"/>
        <c:tickLblPos val="nextTo"/>
        <c:crossAx val="289484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Eólica</c:v>
          </c:tx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'Investment Numbers'!$D$47:$M$47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'Investment Numbers'!$D$49:$M$49</c:f>
              <c:numCache>
                <c:formatCode>_(* #,##0.00_);_(* \(#,##0.00\);_(* "-"??_);_(@_)</c:formatCode>
                <c:ptCount val="10"/>
                <c:pt idx="0">
                  <c:v>0.113131098552578</c:v>
                </c:pt>
                <c:pt idx="1">
                  <c:v>0.50837509938600012</c:v>
                </c:pt>
                <c:pt idx="2">
                  <c:v>1.0150062761597074</c:v>
                </c:pt>
                <c:pt idx="3">
                  <c:v>1.6771518635110951</c:v>
                </c:pt>
                <c:pt idx="4">
                  <c:v>1.8760234141519998</c:v>
                </c:pt>
                <c:pt idx="5">
                  <c:v>5.0675926188859259</c:v>
                </c:pt>
                <c:pt idx="6">
                  <c:v>3.7989119579850579</c:v>
                </c:pt>
                <c:pt idx="7">
                  <c:v>3.1186046102111757</c:v>
                </c:pt>
                <c:pt idx="8">
                  <c:v>6.02793734493138</c:v>
                </c:pt>
                <c:pt idx="9">
                  <c:v>4.9271133988444564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742856"/>
        <c:axId val="287744424"/>
      </c:barChart>
      <c:lineChart>
        <c:grouping val="standard"/>
        <c:varyColors val="0"/>
        <c:ser>
          <c:idx val="1"/>
          <c:order val="1"/>
          <c:tx>
            <c:v>Representatividade</c:v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'Investment Numbers'!$D$47:$M$47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'Investment Numbers'!$D$50:$M$50</c:f>
              <c:numCache>
                <c:formatCode>0%</c:formatCode>
                <c:ptCount val="10"/>
                <c:pt idx="0">
                  <c:v>2.1954075723815969E-2</c:v>
                </c:pt>
                <c:pt idx="1">
                  <c:v>4.4761102787066E-2</c:v>
                </c:pt>
                <c:pt idx="2">
                  <c:v>8.5125587331951011E-2</c:v>
                </c:pt>
                <c:pt idx="3">
                  <c:v>0.20776589380632657</c:v>
                </c:pt>
                <c:pt idx="4">
                  <c:v>0.25297546888001271</c:v>
                </c:pt>
                <c:pt idx="5">
                  <c:v>0.4866789240392172</c:v>
                </c:pt>
                <c:pt idx="6">
                  <c:v>0.48052136225314057</c:v>
                </c:pt>
                <c:pt idx="7">
                  <c:v>0.66074492453975897</c:v>
                </c:pt>
                <c:pt idx="8">
                  <c:v>0.72558222865708943</c:v>
                </c:pt>
                <c:pt idx="9">
                  <c:v>0.65978654726669128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7742464"/>
        <c:axId val="287741288"/>
      </c:lineChart>
      <c:catAx>
        <c:axId val="287742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7744424"/>
        <c:crosses val="autoZero"/>
        <c:auto val="1"/>
        <c:lblAlgn val="ctr"/>
        <c:lblOffset val="100"/>
        <c:noMultiLvlLbl val="0"/>
      </c:catAx>
      <c:valAx>
        <c:axId val="287744424"/>
        <c:scaling>
          <c:orientation val="minMax"/>
          <c:max val="11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one"/>
        <c:spPr>
          <a:ln>
            <a:noFill/>
          </a:ln>
        </c:spPr>
        <c:crossAx val="287742856"/>
        <c:crosses val="autoZero"/>
        <c:crossBetween val="between"/>
      </c:valAx>
      <c:valAx>
        <c:axId val="287741288"/>
        <c:scaling>
          <c:orientation val="minMax"/>
          <c:min val="-0.30000000000000004"/>
        </c:scaling>
        <c:delete val="0"/>
        <c:axPos val="r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287742464"/>
        <c:crosses val="max"/>
        <c:crossBetween val="between"/>
      </c:valAx>
      <c:catAx>
        <c:axId val="287742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7741288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206261510128914E-2"/>
          <c:y val="8.5767326732673274E-2"/>
          <c:w val="0.96758747697974212"/>
          <c:h val="0.79508770562095576"/>
        </c:manualLayout>
      </c:layout>
      <c:lineChart>
        <c:grouping val="standard"/>
        <c:varyColors val="0"/>
        <c:ser>
          <c:idx val="1"/>
          <c:order val="0"/>
          <c:tx>
            <c:v>2014</c:v>
          </c:tx>
          <c:spPr>
            <a:ln>
              <a:prstDash val="sysDash"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FC!$I$32:$I$43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FC!$G$20:$G$31</c:f>
              <c:numCache>
                <c:formatCode>0%</c:formatCode>
                <c:ptCount val="12"/>
                <c:pt idx="0">
                  <c:v>0.34119111545165248</c:v>
                </c:pt>
                <c:pt idx="1">
                  <c:v>0.29608145902937494</c:v>
                </c:pt>
                <c:pt idx="2">
                  <c:v>0.23861982479609836</c:v>
                </c:pt>
                <c:pt idx="3">
                  <c:v>0.21849524078509866</c:v>
                </c:pt>
                <c:pt idx="4">
                  <c:v>0.21967263065865975</c:v>
                </c:pt>
                <c:pt idx="5">
                  <c:v>0.35806524402178141</c:v>
                </c:pt>
                <c:pt idx="6">
                  <c:v>0.41977511566000231</c:v>
                </c:pt>
                <c:pt idx="7">
                  <c:v>0.49055375793864681</c:v>
                </c:pt>
                <c:pt idx="8">
                  <c:v>0.47073079254480843</c:v>
                </c:pt>
                <c:pt idx="9">
                  <c:v>0.49529936420706999</c:v>
                </c:pt>
                <c:pt idx="10">
                  <c:v>0.40148569167365261</c:v>
                </c:pt>
                <c:pt idx="11">
                  <c:v>0.3941523365446527</c:v>
                </c:pt>
              </c:numCache>
            </c:numRef>
          </c:val>
          <c:smooth val="0"/>
        </c:ser>
        <c:ser>
          <c:idx val="0"/>
          <c:order val="1"/>
          <c:tx>
            <c:v>2015</c:v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FC!$I$32:$I$43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FC!$G$32:$G$43</c:f>
              <c:numCache>
                <c:formatCode>0%</c:formatCode>
                <c:ptCount val="12"/>
                <c:pt idx="0">
                  <c:v>0.39693092661233853</c:v>
                </c:pt>
                <c:pt idx="1">
                  <c:v>0.31881136145905081</c:v>
                </c:pt>
                <c:pt idx="2">
                  <c:v>0.25541056893819442</c:v>
                </c:pt>
                <c:pt idx="3">
                  <c:v>0.23100329627974447</c:v>
                </c:pt>
                <c:pt idx="4">
                  <c:v>0.34524910973430739</c:v>
                </c:pt>
                <c:pt idx="5">
                  <c:v>0.36281607587629006</c:v>
                </c:pt>
                <c:pt idx="6">
                  <c:v>0.40027096269240886</c:v>
                </c:pt>
                <c:pt idx="7">
                  <c:v>0.52030015941745333</c:v>
                </c:pt>
                <c:pt idx="8">
                  <c:v>0.46615704369813477</c:v>
                </c:pt>
                <c:pt idx="9">
                  <c:v>0.48663171675452538</c:v>
                </c:pt>
                <c:pt idx="10">
                  <c:v>0.39518480629061703</c:v>
                </c:pt>
                <c:pt idx="11">
                  <c:v>0.39048581589151654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7743640"/>
        <c:axId val="287744032"/>
      </c:lineChart>
      <c:catAx>
        <c:axId val="287743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7744032"/>
        <c:crosses val="autoZero"/>
        <c:auto val="1"/>
        <c:lblAlgn val="ctr"/>
        <c:lblOffset val="100"/>
        <c:noMultiLvlLbl val="0"/>
      </c:catAx>
      <c:valAx>
        <c:axId val="2877440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87743640"/>
        <c:crosses val="autoZero"/>
        <c:crossBetween val="between"/>
      </c:valAx>
      <c:spPr>
        <a:noFill/>
        <a:ln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6" Type="http://schemas.openxmlformats.org/officeDocument/2006/relationships/image" Target="../media/image43.png"/><Relationship Id="rId5" Type="http://schemas.microsoft.com/office/2007/relationships/hdphoto" Target="../media/hdphoto12.wdp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BD4D3F-20F8-41D0-B2FD-3908BA7EA8BE}" type="doc">
      <dgm:prSet loTypeId="urn:microsoft.com/office/officeart/2005/8/layout/radia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B2E1AD65-F65E-40F7-A0FD-93C6F3683396}">
      <dgm:prSet phldrT="[Texto]" custT="1"/>
      <dgm:spPr/>
      <dgm:t>
        <a:bodyPr/>
        <a:lstStyle/>
        <a:p>
          <a:r>
            <a:rPr lang="pt-BR" sz="1400" dirty="0" smtClean="0"/>
            <a:t>Desenvolvimento regional e local</a:t>
          </a:r>
          <a:endParaRPr lang="pt-BR" sz="1400" dirty="0"/>
        </a:p>
      </dgm:t>
    </dgm:pt>
    <dgm:pt modelId="{89DCE0F1-E86C-4889-8DFA-4D5C18EFCE21}" type="parTrans" cxnId="{E0A809D2-1EB7-46D4-84C9-517E6B692DCD}">
      <dgm:prSet/>
      <dgm:spPr/>
      <dgm:t>
        <a:bodyPr/>
        <a:lstStyle/>
        <a:p>
          <a:endParaRPr lang="pt-BR"/>
        </a:p>
      </dgm:t>
    </dgm:pt>
    <dgm:pt modelId="{782826B2-F86C-4856-85BC-E0B9293E5408}" type="sibTrans" cxnId="{E0A809D2-1EB7-46D4-84C9-517E6B692DCD}">
      <dgm:prSet/>
      <dgm:spPr/>
      <dgm:t>
        <a:bodyPr/>
        <a:lstStyle/>
        <a:p>
          <a:endParaRPr lang="pt-BR"/>
        </a:p>
      </dgm:t>
    </dgm:pt>
    <dgm:pt modelId="{E6E79577-85A2-4CD0-B936-B0D2BCAA7DA3}">
      <dgm:prSet phldrT="[Texto]" custT="1"/>
      <dgm:spPr/>
      <dgm:t>
        <a:bodyPr/>
        <a:lstStyle/>
        <a:p>
          <a:r>
            <a:rPr lang="pt-BR" sz="1400" dirty="0" smtClean="0">
              <a:solidFill>
                <a:schemeClr val="bg1"/>
              </a:solidFill>
            </a:rPr>
            <a:t>Desenvolvimento tecnológico e industrial</a:t>
          </a:r>
          <a:endParaRPr lang="pt-BR" sz="1400" dirty="0">
            <a:solidFill>
              <a:schemeClr val="bg1"/>
            </a:solidFill>
          </a:endParaRPr>
        </a:p>
      </dgm:t>
    </dgm:pt>
    <dgm:pt modelId="{DF056936-31DE-4024-BC11-8ABA46AA7AD2}" type="parTrans" cxnId="{9898FA73-5C98-4C21-BCED-0671B6E8D6AD}">
      <dgm:prSet/>
      <dgm:spPr>
        <a:ln>
          <a:solidFill>
            <a:schemeClr val="accent3"/>
          </a:solidFill>
        </a:ln>
      </dgm:spPr>
      <dgm:t>
        <a:bodyPr/>
        <a:lstStyle/>
        <a:p>
          <a:endParaRPr lang="pt-BR"/>
        </a:p>
      </dgm:t>
    </dgm:pt>
    <dgm:pt modelId="{4BFF8886-DC1E-4537-A752-99593217E9A1}" type="sibTrans" cxnId="{9898FA73-5C98-4C21-BCED-0671B6E8D6AD}">
      <dgm:prSet/>
      <dgm:spPr/>
      <dgm:t>
        <a:bodyPr/>
        <a:lstStyle/>
        <a:p>
          <a:endParaRPr lang="pt-BR"/>
        </a:p>
      </dgm:t>
    </dgm:pt>
    <dgm:pt modelId="{442D4907-B709-4B90-92F5-276CC100F57D}">
      <dgm:prSet phldrT="[Texto]" custT="1"/>
      <dgm:spPr/>
      <dgm:t>
        <a:bodyPr/>
        <a:lstStyle/>
        <a:p>
          <a:r>
            <a:rPr lang="pt-BR" sz="1400" dirty="0" smtClean="0">
              <a:solidFill>
                <a:schemeClr val="bg1"/>
              </a:solidFill>
            </a:rPr>
            <a:t>Geração de empregos</a:t>
          </a:r>
          <a:endParaRPr lang="pt-BR" sz="1400" dirty="0">
            <a:solidFill>
              <a:schemeClr val="bg1"/>
            </a:solidFill>
          </a:endParaRPr>
        </a:p>
      </dgm:t>
    </dgm:pt>
    <dgm:pt modelId="{8DED821F-C30F-44B4-B749-7A8DE295E215}" type="parTrans" cxnId="{4AF013C8-0A87-4221-A7D6-450007FF307A}">
      <dgm:prSet/>
      <dgm:spPr>
        <a:ln>
          <a:solidFill>
            <a:schemeClr val="accent2"/>
          </a:solidFill>
        </a:ln>
      </dgm:spPr>
      <dgm:t>
        <a:bodyPr/>
        <a:lstStyle/>
        <a:p>
          <a:endParaRPr lang="pt-BR"/>
        </a:p>
      </dgm:t>
    </dgm:pt>
    <dgm:pt modelId="{8B32E19A-6E87-4A72-87CB-8831B0A3F04C}" type="sibTrans" cxnId="{4AF013C8-0A87-4221-A7D6-450007FF307A}">
      <dgm:prSet/>
      <dgm:spPr/>
      <dgm:t>
        <a:bodyPr/>
        <a:lstStyle/>
        <a:p>
          <a:endParaRPr lang="pt-BR"/>
        </a:p>
      </dgm:t>
    </dgm:pt>
    <dgm:pt modelId="{5E3CFC5C-32BF-449B-82C7-8B77F372C9E2}">
      <dgm:prSet phldrT="[Texto]" custT="1"/>
      <dgm:spPr/>
      <dgm:t>
        <a:bodyPr/>
        <a:lstStyle/>
        <a:p>
          <a:r>
            <a:rPr lang="pt-BR" sz="1400" dirty="0" smtClean="0"/>
            <a:t>Independência energética</a:t>
          </a:r>
          <a:endParaRPr lang="pt-BR" sz="1400" dirty="0"/>
        </a:p>
      </dgm:t>
    </dgm:pt>
    <dgm:pt modelId="{6169627F-5839-4FE3-ABD7-B89AD2B3CBDA}" type="parTrans" cxnId="{E9079119-9852-4F0A-8341-E889A99ED803}">
      <dgm:prSet/>
      <dgm:spPr>
        <a:ln>
          <a:solidFill>
            <a:schemeClr val="accent2"/>
          </a:solidFill>
        </a:ln>
      </dgm:spPr>
      <dgm:t>
        <a:bodyPr/>
        <a:lstStyle/>
        <a:p>
          <a:endParaRPr lang="pt-BR"/>
        </a:p>
      </dgm:t>
    </dgm:pt>
    <dgm:pt modelId="{8A8151B4-D7BB-44FC-8E09-C4376AAD40F3}" type="sibTrans" cxnId="{E9079119-9852-4F0A-8341-E889A99ED803}">
      <dgm:prSet/>
      <dgm:spPr/>
      <dgm:t>
        <a:bodyPr/>
        <a:lstStyle/>
        <a:p>
          <a:endParaRPr lang="pt-BR"/>
        </a:p>
      </dgm:t>
    </dgm:pt>
    <dgm:pt modelId="{D12FC317-1099-4D98-82BA-02FDC1F2BC0A}" type="pres">
      <dgm:prSet presAssocID="{38BD4D3F-20F8-41D0-B2FD-3908BA7EA8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9C9808E-916D-4A80-B906-F7AAB7A6602B}" type="pres">
      <dgm:prSet presAssocID="{B2E1AD65-F65E-40F7-A0FD-93C6F3683396}" presName="centerShape" presStyleLbl="node0" presStyleIdx="0" presStyleCnt="1" custScaleX="142987" custScaleY="77993" custLinFactNeighborY="9494"/>
      <dgm:spPr/>
      <dgm:t>
        <a:bodyPr/>
        <a:lstStyle/>
        <a:p>
          <a:endParaRPr lang="pt-BR"/>
        </a:p>
      </dgm:t>
    </dgm:pt>
    <dgm:pt modelId="{DFB9F7E8-9104-499D-B50D-1D1E57CB0318}" type="pres">
      <dgm:prSet presAssocID="{DF056936-31DE-4024-BC11-8ABA46AA7AD2}" presName="Name9" presStyleLbl="parChTrans1D2" presStyleIdx="0" presStyleCnt="3"/>
      <dgm:spPr/>
      <dgm:t>
        <a:bodyPr/>
        <a:lstStyle/>
        <a:p>
          <a:endParaRPr lang="pt-BR"/>
        </a:p>
      </dgm:t>
    </dgm:pt>
    <dgm:pt modelId="{49343C62-BED8-4301-B5B9-F3A90D017BD9}" type="pres">
      <dgm:prSet presAssocID="{DF056936-31DE-4024-BC11-8ABA46AA7AD2}" presName="connTx" presStyleLbl="parChTrans1D2" presStyleIdx="0" presStyleCnt="3"/>
      <dgm:spPr/>
      <dgm:t>
        <a:bodyPr/>
        <a:lstStyle/>
        <a:p>
          <a:endParaRPr lang="pt-BR"/>
        </a:p>
      </dgm:t>
    </dgm:pt>
    <dgm:pt modelId="{307DFAFC-7963-4DAB-8F95-CE2129F1C395}" type="pres">
      <dgm:prSet presAssocID="{E6E79577-85A2-4CD0-B936-B0D2BCAA7DA3}" presName="node" presStyleLbl="node1" presStyleIdx="0" presStyleCnt="3" custScaleX="142987" custScaleY="77993" custRadScaleRad="477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9A5AF0-D25D-41F7-AB78-A2B8CA230D50}" type="pres">
      <dgm:prSet presAssocID="{8DED821F-C30F-44B4-B749-7A8DE295E215}" presName="Name9" presStyleLbl="parChTrans1D2" presStyleIdx="1" presStyleCnt="3"/>
      <dgm:spPr/>
      <dgm:t>
        <a:bodyPr/>
        <a:lstStyle/>
        <a:p>
          <a:endParaRPr lang="pt-BR"/>
        </a:p>
      </dgm:t>
    </dgm:pt>
    <dgm:pt modelId="{72ED48CC-5A43-4B49-8D8B-ADFCC355C4E2}" type="pres">
      <dgm:prSet presAssocID="{8DED821F-C30F-44B4-B749-7A8DE295E215}" presName="connTx" presStyleLbl="parChTrans1D2" presStyleIdx="1" presStyleCnt="3"/>
      <dgm:spPr/>
      <dgm:t>
        <a:bodyPr/>
        <a:lstStyle/>
        <a:p>
          <a:endParaRPr lang="pt-BR"/>
        </a:p>
      </dgm:t>
    </dgm:pt>
    <dgm:pt modelId="{EA6E92E8-B009-4C4B-B0CC-4665FA5BEE52}" type="pres">
      <dgm:prSet presAssocID="{442D4907-B709-4B90-92F5-276CC100F57D}" presName="node" presStyleLbl="node1" presStyleIdx="1" presStyleCnt="3" custScaleX="116989" custScaleY="103990" custRadScaleRad="130773" custRadScaleInc="-4998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ED755A-BFA0-4C02-9AB5-ADDC4CCA4669}" type="pres">
      <dgm:prSet presAssocID="{6169627F-5839-4FE3-ABD7-B89AD2B3CBDA}" presName="Name9" presStyleLbl="parChTrans1D2" presStyleIdx="2" presStyleCnt="3"/>
      <dgm:spPr/>
      <dgm:t>
        <a:bodyPr/>
        <a:lstStyle/>
        <a:p>
          <a:endParaRPr lang="pt-BR"/>
        </a:p>
      </dgm:t>
    </dgm:pt>
    <dgm:pt modelId="{BDEDA268-B3B1-4C99-B2E4-F26EB10D0D8C}" type="pres">
      <dgm:prSet presAssocID="{6169627F-5839-4FE3-ABD7-B89AD2B3CBDA}" presName="connTx" presStyleLbl="parChTrans1D2" presStyleIdx="2" presStyleCnt="3"/>
      <dgm:spPr/>
      <dgm:t>
        <a:bodyPr/>
        <a:lstStyle/>
        <a:p>
          <a:endParaRPr lang="pt-BR"/>
        </a:p>
      </dgm:t>
    </dgm:pt>
    <dgm:pt modelId="{D0F26B41-F98B-4125-9554-985935237D1A}" type="pres">
      <dgm:prSet presAssocID="{5E3CFC5C-32BF-449B-82C7-8B77F372C9E2}" presName="node" presStyleLbl="node1" presStyleIdx="2" presStyleCnt="3" custScaleX="116989" custScaleY="103990" custRadScaleRad="120823" custRadScaleInc="499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30E99BA-4B98-476C-89FB-40765926C092}" type="presOf" srcId="{8DED821F-C30F-44B4-B749-7A8DE295E215}" destId="{72ED48CC-5A43-4B49-8D8B-ADFCC355C4E2}" srcOrd="1" destOrd="0" presId="urn:microsoft.com/office/officeart/2005/8/layout/radial1"/>
    <dgm:cxn modelId="{E9079119-9852-4F0A-8341-E889A99ED803}" srcId="{B2E1AD65-F65E-40F7-A0FD-93C6F3683396}" destId="{5E3CFC5C-32BF-449B-82C7-8B77F372C9E2}" srcOrd="2" destOrd="0" parTransId="{6169627F-5839-4FE3-ABD7-B89AD2B3CBDA}" sibTransId="{8A8151B4-D7BB-44FC-8E09-C4376AAD40F3}"/>
    <dgm:cxn modelId="{2EFE2044-2878-4DE9-B5D8-13DC5CD6CCC8}" type="presOf" srcId="{B2E1AD65-F65E-40F7-A0FD-93C6F3683396}" destId="{D9C9808E-916D-4A80-B906-F7AAB7A6602B}" srcOrd="0" destOrd="0" presId="urn:microsoft.com/office/officeart/2005/8/layout/radial1"/>
    <dgm:cxn modelId="{6388F05B-372F-4C48-8449-086D3FCA6BF5}" type="presOf" srcId="{38BD4D3F-20F8-41D0-B2FD-3908BA7EA8BE}" destId="{D12FC317-1099-4D98-82BA-02FDC1F2BC0A}" srcOrd="0" destOrd="0" presId="urn:microsoft.com/office/officeart/2005/8/layout/radial1"/>
    <dgm:cxn modelId="{BCEA3682-7F58-40BE-8E9B-09DA8252C067}" type="presOf" srcId="{6169627F-5839-4FE3-ABD7-B89AD2B3CBDA}" destId="{BDEDA268-B3B1-4C99-B2E4-F26EB10D0D8C}" srcOrd="1" destOrd="0" presId="urn:microsoft.com/office/officeart/2005/8/layout/radial1"/>
    <dgm:cxn modelId="{4AF013C8-0A87-4221-A7D6-450007FF307A}" srcId="{B2E1AD65-F65E-40F7-A0FD-93C6F3683396}" destId="{442D4907-B709-4B90-92F5-276CC100F57D}" srcOrd="1" destOrd="0" parTransId="{8DED821F-C30F-44B4-B749-7A8DE295E215}" sibTransId="{8B32E19A-6E87-4A72-87CB-8831B0A3F04C}"/>
    <dgm:cxn modelId="{056B7577-F841-45F8-812D-0FA7426F89AA}" type="presOf" srcId="{442D4907-B709-4B90-92F5-276CC100F57D}" destId="{EA6E92E8-B009-4C4B-B0CC-4665FA5BEE52}" srcOrd="0" destOrd="0" presId="urn:microsoft.com/office/officeart/2005/8/layout/radial1"/>
    <dgm:cxn modelId="{E0A809D2-1EB7-46D4-84C9-517E6B692DCD}" srcId="{38BD4D3F-20F8-41D0-B2FD-3908BA7EA8BE}" destId="{B2E1AD65-F65E-40F7-A0FD-93C6F3683396}" srcOrd="0" destOrd="0" parTransId="{89DCE0F1-E86C-4889-8DFA-4D5C18EFCE21}" sibTransId="{782826B2-F86C-4856-85BC-E0B9293E5408}"/>
    <dgm:cxn modelId="{AFE405AC-FC32-4925-A08D-A358A37A6622}" type="presOf" srcId="{DF056936-31DE-4024-BC11-8ABA46AA7AD2}" destId="{49343C62-BED8-4301-B5B9-F3A90D017BD9}" srcOrd="1" destOrd="0" presId="urn:microsoft.com/office/officeart/2005/8/layout/radial1"/>
    <dgm:cxn modelId="{820EC496-FE71-4A20-8626-F8BF6707C802}" type="presOf" srcId="{E6E79577-85A2-4CD0-B936-B0D2BCAA7DA3}" destId="{307DFAFC-7963-4DAB-8F95-CE2129F1C395}" srcOrd="0" destOrd="0" presId="urn:microsoft.com/office/officeart/2005/8/layout/radial1"/>
    <dgm:cxn modelId="{D917857F-8CCC-4715-9DE7-1A5CE5B31021}" type="presOf" srcId="{5E3CFC5C-32BF-449B-82C7-8B77F372C9E2}" destId="{D0F26B41-F98B-4125-9554-985935237D1A}" srcOrd="0" destOrd="0" presId="urn:microsoft.com/office/officeart/2005/8/layout/radial1"/>
    <dgm:cxn modelId="{349E6B70-2E01-4D42-9E37-C06BCA6D3DF7}" type="presOf" srcId="{6169627F-5839-4FE3-ABD7-B89AD2B3CBDA}" destId="{B9ED755A-BFA0-4C02-9AB5-ADDC4CCA4669}" srcOrd="0" destOrd="0" presId="urn:microsoft.com/office/officeart/2005/8/layout/radial1"/>
    <dgm:cxn modelId="{78FB8279-F8CF-440A-AE68-8D8B07AFF37E}" type="presOf" srcId="{DF056936-31DE-4024-BC11-8ABA46AA7AD2}" destId="{DFB9F7E8-9104-499D-B50D-1D1E57CB0318}" srcOrd="0" destOrd="0" presId="urn:microsoft.com/office/officeart/2005/8/layout/radial1"/>
    <dgm:cxn modelId="{9898FA73-5C98-4C21-BCED-0671B6E8D6AD}" srcId="{B2E1AD65-F65E-40F7-A0FD-93C6F3683396}" destId="{E6E79577-85A2-4CD0-B936-B0D2BCAA7DA3}" srcOrd="0" destOrd="0" parTransId="{DF056936-31DE-4024-BC11-8ABA46AA7AD2}" sibTransId="{4BFF8886-DC1E-4537-A752-99593217E9A1}"/>
    <dgm:cxn modelId="{9DE214AE-EA1C-4290-BA0B-5BABF35832D2}" type="presOf" srcId="{8DED821F-C30F-44B4-B749-7A8DE295E215}" destId="{F19A5AF0-D25D-41F7-AB78-A2B8CA230D50}" srcOrd="0" destOrd="0" presId="urn:microsoft.com/office/officeart/2005/8/layout/radial1"/>
    <dgm:cxn modelId="{3D88AB3E-B9B1-4563-834A-34DC98A6E142}" type="presParOf" srcId="{D12FC317-1099-4D98-82BA-02FDC1F2BC0A}" destId="{D9C9808E-916D-4A80-B906-F7AAB7A6602B}" srcOrd="0" destOrd="0" presId="urn:microsoft.com/office/officeart/2005/8/layout/radial1"/>
    <dgm:cxn modelId="{B71F7EF5-5A68-442E-9251-289AB16EC5B6}" type="presParOf" srcId="{D12FC317-1099-4D98-82BA-02FDC1F2BC0A}" destId="{DFB9F7E8-9104-499D-B50D-1D1E57CB0318}" srcOrd="1" destOrd="0" presId="urn:microsoft.com/office/officeart/2005/8/layout/radial1"/>
    <dgm:cxn modelId="{28DE29FD-2A7F-45D4-842E-8456461C3DD1}" type="presParOf" srcId="{DFB9F7E8-9104-499D-B50D-1D1E57CB0318}" destId="{49343C62-BED8-4301-B5B9-F3A90D017BD9}" srcOrd="0" destOrd="0" presId="urn:microsoft.com/office/officeart/2005/8/layout/radial1"/>
    <dgm:cxn modelId="{610AC2D7-F461-4B12-85D1-A600B80753D7}" type="presParOf" srcId="{D12FC317-1099-4D98-82BA-02FDC1F2BC0A}" destId="{307DFAFC-7963-4DAB-8F95-CE2129F1C395}" srcOrd="2" destOrd="0" presId="urn:microsoft.com/office/officeart/2005/8/layout/radial1"/>
    <dgm:cxn modelId="{B21A714E-6037-497D-9755-99CF8983A1AA}" type="presParOf" srcId="{D12FC317-1099-4D98-82BA-02FDC1F2BC0A}" destId="{F19A5AF0-D25D-41F7-AB78-A2B8CA230D50}" srcOrd="3" destOrd="0" presId="urn:microsoft.com/office/officeart/2005/8/layout/radial1"/>
    <dgm:cxn modelId="{BCA95724-A74B-4E0D-9894-CEC41F9218FE}" type="presParOf" srcId="{F19A5AF0-D25D-41F7-AB78-A2B8CA230D50}" destId="{72ED48CC-5A43-4B49-8D8B-ADFCC355C4E2}" srcOrd="0" destOrd="0" presId="urn:microsoft.com/office/officeart/2005/8/layout/radial1"/>
    <dgm:cxn modelId="{489AF742-377F-4B0D-A065-A3963117FE87}" type="presParOf" srcId="{D12FC317-1099-4D98-82BA-02FDC1F2BC0A}" destId="{EA6E92E8-B009-4C4B-B0CC-4665FA5BEE52}" srcOrd="4" destOrd="0" presId="urn:microsoft.com/office/officeart/2005/8/layout/radial1"/>
    <dgm:cxn modelId="{21B8905D-F932-4E8F-9947-94E1E0268DC3}" type="presParOf" srcId="{D12FC317-1099-4D98-82BA-02FDC1F2BC0A}" destId="{B9ED755A-BFA0-4C02-9AB5-ADDC4CCA4669}" srcOrd="5" destOrd="0" presId="urn:microsoft.com/office/officeart/2005/8/layout/radial1"/>
    <dgm:cxn modelId="{57B2B63F-62CC-4FEB-B619-E4492204868D}" type="presParOf" srcId="{B9ED755A-BFA0-4C02-9AB5-ADDC4CCA4669}" destId="{BDEDA268-B3B1-4C99-B2E4-F26EB10D0D8C}" srcOrd="0" destOrd="0" presId="urn:microsoft.com/office/officeart/2005/8/layout/radial1"/>
    <dgm:cxn modelId="{D3CDE5D6-E4DF-4332-B545-E2A44DB988E7}" type="presParOf" srcId="{D12FC317-1099-4D98-82BA-02FDC1F2BC0A}" destId="{D0F26B41-F98B-4125-9554-985935237D1A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40B23B-2D9C-483E-A366-472521A48CDD}" type="doc">
      <dgm:prSet loTypeId="urn:microsoft.com/office/officeart/2008/layout/HexagonCluster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0F77ECBA-E970-4E49-A7F3-AD1DB6F79AA3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10,4 milhões de toneladas</a:t>
          </a:r>
          <a:r>
            <a:rPr lang="pt-BR" dirty="0" smtClean="0">
              <a:solidFill>
                <a:schemeClr val="tx1"/>
              </a:solidFill>
            </a:rPr>
            <a:t> de CO</a:t>
          </a:r>
          <a:r>
            <a:rPr lang="pt-BR" baseline="-25000" dirty="0" smtClean="0">
              <a:solidFill>
                <a:schemeClr val="tx1"/>
              </a:solidFill>
            </a:rPr>
            <a:t>2 </a:t>
          </a:r>
          <a:r>
            <a:rPr lang="pt-BR" baseline="0" dirty="0" smtClean="0">
              <a:solidFill>
                <a:schemeClr val="tx1"/>
              </a:solidFill>
            </a:rPr>
            <a:t>evitadas</a:t>
          </a:r>
          <a:endParaRPr lang="pt-BR" baseline="0" dirty="0">
            <a:solidFill>
              <a:schemeClr val="tx1"/>
            </a:solidFill>
          </a:endParaRPr>
        </a:p>
      </dgm:t>
    </dgm:pt>
    <dgm:pt modelId="{5D81D6B7-AEA9-4B60-9BF7-629C3232D5C9}" type="parTrans" cxnId="{0CA0571C-07C8-4932-9B4F-EB362F237EE9}">
      <dgm:prSet/>
      <dgm:spPr/>
      <dgm:t>
        <a:bodyPr/>
        <a:lstStyle/>
        <a:p>
          <a:endParaRPr lang="pt-BR"/>
        </a:p>
      </dgm:t>
    </dgm:pt>
    <dgm:pt modelId="{9C93F164-2077-437B-A2DF-73B40C578C47}" type="sibTrans" cxnId="{0CA0571C-07C8-4932-9B4F-EB362F237EE9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E106382D-AC34-4175-BAC0-37199D58AA50}">
      <dgm:prSet phldrT="[Texto]"/>
      <dgm:spPr/>
      <dgm:t>
        <a:bodyPr/>
        <a:lstStyle/>
        <a:p>
          <a:r>
            <a:rPr lang="pt-BR" b="1" dirty="0" smtClean="0"/>
            <a:t>R$ 645 milhões </a:t>
          </a:r>
          <a:r>
            <a:rPr lang="pt-BR" dirty="0" smtClean="0"/>
            <a:t>de custos evitados com o sistema</a:t>
          </a:r>
          <a:endParaRPr lang="pt-BR" dirty="0"/>
        </a:p>
      </dgm:t>
    </dgm:pt>
    <dgm:pt modelId="{32C76E06-22E9-42D5-B23F-1B27FB13EE88}" type="parTrans" cxnId="{BAAD2B60-B001-4317-AD68-CFCAB0268A3D}">
      <dgm:prSet/>
      <dgm:spPr/>
      <dgm:t>
        <a:bodyPr/>
        <a:lstStyle/>
        <a:p>
          <a:endParaRPr lang="pt-BR"/>
        </a:p>
      </dgm:t>
    </dgm:pt>
    <dgm:pt modelId="{0492B972-907F-4369-B190-CA2E1BDB88A8}" type="sibTrans" cxnId="{BAAD2B60-B001-4317-AD68-CFCAB0268A3D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DFB9F523-8827-4D01-9F1D-9B1767D8521B}">
      <dgm:prSet phldrT="[Texto]"/>
      <dgm:spPr/>
      <dgm:t>
        <a:bodyPr/>
        <a:lstStyle/>
        <a:p>
          <a:r>
            <a:rPr lang="pt-BR" b="1" dirty="0" smtClean="0"/>
            <a:t>11 milhões </a:t>
          </a:r>
          <a:r>
            <a:rPr lang="pt-BR" dirty="0" smtClean="0"/>
            <a:t>de Casas Abastecidas Mensalmente, em média</a:t>
          </a:r>
          <a:endParaRPr lang="pt-BR" dirty="0"/>
        </a:p>
      </dgm:t>
    </dgm:pt>
    <dgm:pt modelId="{0F799043-78DD-4D83-996E-C885D2A45FD3}" type="parTrans" cxnId="{97B04267-C868-44D6-BF63-E23A2A38C3AA}">
      <dgm:prSet/>
      <dgm:spPr/>
      <dgm:t>
        <a:bodyPr/>
        <a:lstStyle/>
        <a:p>
          <a:endParaRPr lang="pt-BR"/>
        </a:p>
      </dgm:t>
    </dgm:pt>
    <dgm:pt modelId="{C807601A-FEDC-4AF3-B950-F1BCEACEF166}" type="sibTrans" cxnId="{97B04267-C868-44D6-BF63-E23A2A38C3AA}">
      <dgm:prSet/>
      <dgm:spPr>
        <a:blipFill dpi="0" rotWithShape="1">
          <a:blip xmlns:r="http://schemas.openxmlformats.org/officeDocument/2006/relationships" r:embed="rId3"/>
          <a:srcRect/>
          <a:stretch>
            <a:fillRect l="2000" r="3000"/>
          </a:stretch>
        </a:blipFill>
      </dgm:spPr>
      <dgm:t>
        <a:bodyPr/>
        <a:lstStyle/>
        <a:p>
          <a:endParaRPr lang="pt-BR"/>
        </a:p>
      </dgm:t>
    </dgm:pt>
    <dgm:pt modelId="{420ED136-1BBC-45BE-BCA3-CA28810FF384}">
      <dgm:prSet phldrT="[Texto]"/>
      <dgm:spPr/>
      <dgm:t>
        <a:bodyPr/>
        <a:lstStyle/>
        <a:p>
          <a:r>
            <a:rPr lang="pt-BR" b="1" dirty="0" smtClean="0"/>
            <a:t>21,4 </a:t>
          </a:r>
          <a:r>
            <a:rPr lang="pt-BR" b="1" dirty="0" err="1" smtClean="0"/>
            <a:t>TWh</a:t>
          </a:r>
          <a:r>
            <a:rPr lang="pt-BR" b="1" dirty="0" smtClean="0"/>
            <a:t>  </a:t>
          </a:r>
          <a:r>
            <a:rPr lang="pt-BR" dirty="0" smtClean="0"/>
            <a:t>de energia gerados</a:t>
          </a:r>
        </a:p>
      </dgm:t>
    </dgm:pt>
    <dgm:pt modelId="{C0BAF51B-BED7-4E33-A771-503D24768E4A}" type="parTrans" cxnId="{40DF68E7-BC01-4AEB-9262-887021F56C39}">
      <dgm:prSet/>
      <dgm:spPr/>
      <dgm:t>
        <a:bodyPr/>
        <a:lstStyle/>
        <a:p>
          <a:endParaRPr lang="pt-BR"/>
        </a:p>
      </dgm:t>
    </dgm:pt>
    <dgm:pt modelId="{0A5B2410-89EB-4203-9728-670265AB1B0E}" type="sibTrans" cxnId="{40DF68E7-BC01-4AEB-9262-887021F56C39}">
      <dgm:prSet/>
      <dgm:spPr>
        <a:blipFill rotWithShape="1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65F5729D-46D1-496B-B6D2-2A552624E9E2}">
      <dgm:prSet phldrT="[Texto]"/>
      <dgm:spPr/>
      <dgm:t>
        <a:bodyPr/>
        <a:lstStyle/>
        <a:p>
          <a:r>
            <a:rPr lang="pt-BR" b="1" dirty="0" smtClean="0"/>
            <a:t>US$ 4,93 bilhões </a:t>
          </a:r>
          <a:r>
            <a:rPr lang="pt-BR" dirty="0" smtClean="0"/>
            <a:t>foram investidos no setor eólico</a:t>
          </a:r>
          <a:endParaRPr lang="pt-BR" dirty="0"/>
        </a:p>
      </dgm:t>
    </dgm:pt>
    <dgm:pt modelId="{FE6DA41F-5576-4966-BCD3-55EC46FD7247}" type="parTrans" cxnId="{F12634FC-69ED-4DFE-8FC2-E09F0B6DDA83}">
      <dgm:prSet/>
      <dgm:spPr/>
      <dgm:t>
        <a:bodyPr/>
        <a:lstStyle/>
        <a:p>
          <a:endParaRPr lang="pt-BR"/>
        </a:p>
      </dgm:t>
    </dgm:pt>
    <dgm:pt modelId="{145574A2-9AB1-448E-9EAB-52E78B9DC4C4}" type="sibTrans" cxnId="{F12634FC-69ED-4DFE-8FC2-E09F0B6DDA83}">
      <dgm:prSet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C291EA70-5BA1-4FDB-A35C-F3FF2EFFD0F6}" type="pres">
      <dgm:prSet presAssocID="{2440B23B-2D9C-483E-A366-472521A48CDD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pt-BR"/>
        </a:p>
      </dgm:t>
    </dgm:pt>
    <dgm:pt modelId="{391C107A-A1F9-4BF0-9186-B23AA3C849D6}" type="pres">
      <dgm:prSet presAssocID="{0F77ECBA-E970-4E49-A7F3-AD1DB6F79AA3}" presName="text1" presStyleCnt="0"/>
      <dgm:spPr/>
    </dgm:pt>
    <dgm:pt modelId="{34CD86E4-87A0-47D9-921C-2762E7AA9D23}" type="pres">
      <dgm:prSet presAssocID="{0F77ECBA-E970-4E49-A7F3-AD1DB6F79AA3}" presName="textRepeatNode" presStyleLbl="alignNode1" presStyleIdx="0" presStyleCnt="5" custScaleX="106289" custScaleY="1083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6E7E67-0D0E-4E19-8A90-EA0EB18F7C83}" type="pres">
      <dgm:prSet presAssocID="{0F77ECBA-E970-4E49-A7F3-AD1DB6F79AA3}" presName="textaccent1" presStyleCnt="0"/>
      <dgm:spPr/>
    </dgm:pt>
    <dgm:pt modelId="{88EC9A5A-B904-4867-8039-C255A0F9873E}" type="pres">
      <dgm:prSet presAssocID="{0F77ECBA-E970-4E49-A7F3-AD1DB6F79AA3}" presName="accentRepeatNode" presStyleLbl="solidAlignAcc1" presStyleIdx="0" presStyleCnt="10"/>
      <dgm:spPr/>
    </dgm:pt>
    <dgm:pt modelId="{8CE1E43A-7433-4DC0-8BF2-950B643CC9B8}" type="pres">
      <dgm:prSet presAssocID="{9C93F164-2077-437B-A2DF-73B40C578C47}" presName="image1" presStyleCnt="0"/>
      <dgm:spPr/>
    </dgm:pt>
    <dgm:pt modelId="{7FB44C58-7C6A-456A-A98A-BE0BEE162FA8}" type="pres">
      <dgm:prSet presAssocID="{9C93F164-2077-437B-A2DF-73B40C578C47}" presName="imageRepeatNode" presStyleLbl="alignAcc1" presStyleIdx="0" presStyleCnt="5" custScaleX="106289" custScaleY="108328"/>
      <dgm:spPr/>
      <dgm:t>
        <a:bodyPr/>
        <a:lstStyle/>
        <a:p>
          <a:endParaRPr lang="pt-BR"/>
        </a:p>
      </dgm:t>
    </dgm:pt>
    <dgm:pt modelId="{E4B4C9F2-AA59-4348-9D27-BCF49C0C8460}" type="pres">
      <dgm:prSet presAssocID="{9C93F164-2077-437B-A2DF-73B40C578C47}" presName="imageaccent1" presStyleCnt="0"/>
      <dgm:spPr/>
    </dgm:pt>
    <dgm:pt modelId="{1D2F9F9B-41E5-4B36-B712-A8F58FE2DFE2}" type="pres">
      <dgm:prSet presAssocID="{9C93F164-2077-437B-A2DF-73B40C578C47}" presName="accentRepeatNode" presStyleLbl="solidAlignAcc1" presStyleIdx="1" presStyleCnt="10"/>
      <dgm:spPr/>
    </dgm:pt>
    <dgm:pt modelId="{F3C20DD4-243C-4B17-913C-7AF8332B9008}" type="pres">
      <dgm:prSet presAssocID="{E106382D-AC34-4175-BAC0-37199D58AA50}" presName="text2" presStyleCnt="0"/>
      <dgm:spPr/>
    </dgm:pt>
    <dgm:pt modelId="{CC8380EF-57CE-428F-8CFB-CD2A560DDB2A}" type="pres">
      <dgm:prSet presAssocID="{E106382D-AC34-4175-BAC0-37199D58AA50}" presName="textRepeatNode" presStyleLbl="alignNode1" presStyleIdx="1" presStyleCnt="5" custScaleX="106289" custScaleY="1083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47E0-F845-4A12-A7CA-9A83B4677E49}" type="pres">
      <dgm:prSet presAssocID="{E106382D-AC34-4175-BAC0-37199D58AA50}" presName="textaccent2" presStyleCnt="0"/>
      <dgm:spPr/>
    </dgm:pt>
    <dgm:pt modelId="{AB29BB47-0869-478C-AD0F-7155865DF8E1}" type="pres">
      <dgm:prSet presAssocID="{E106382D-AC34-4175-BAC0-37199D58AA50}" presName="accentRepeatNode" presStyleLbl="solidAlignAcc1" presStyleIdx="2" presStyleCnt="10"/>
      <dgm:spPr/>
    </dgm:pt>
    <dgm:pt modelId="{541A285E-FE7A-4C88-B239-0760FC01F40B}" type="pres">
      <dgm:prSet presAssocID="{0492B972-907F-4369-B190-CA2E1BDB88A8}" presName="image2" presStyleCnt="0"/>
      <dgm:spPr/>
    </dgm:pt>
    <dgm:pt modelId="{B60AB375-983E-41C0-A8B2-D59C9675209F}" type="pres">
      <dgm:prSet presAssocID="{0492B972-907F-4369-B190-CA2E1BDB88A8}" presName="imageRepeatNode" presStyleLbl="alignAcc1" presStyleIdx="1" presStyleCnt="5" custScaleX="106289" custScaleY="108328"/>
      <dgm:spPr/>
      <dgm:t>
        <a:bodyPr/>
        <a:lstStyle/>
        <a:p>
          <a:endParaRPr lang="pt-BR"/>
        </a:p>
      </dgm:t>
    </dgm:pt>
    <dgm:pt modelId="{7A8E515C-9029-4B24-B4F6-0F980C77CD98}" type="pres">
      <dgm:prSet presAssocID="{0492B972-907F-4369-B190-CA2E1BDB88A8}" presName="imageaccent2" presStyleCnt="0"/>
      <dgm:spPr/>
    </dgm:pt>
    <dgm:pt modelId="{27DEF3A9-E08F-4611-845B-2EBDDD1EDC75}" type="pres">
      <dgm:prSet presAssocID="{0492B972-907F-4369-B190-CA2E1BDB88A8}" presName="accentRepeatNode" presStyleLbl="solidAlignAcc1" presStyleIdx="3" presStyleCnt="10"/>
      <dgm:spPr/>
    </dgm:pt>
    <dgm:pt modelId="{AA5A03C0-B063-4FB6-9BA3-0FB881025F0F}" type="pres">
      <dgm:prSet presAssocID="{DFB9F523-8827-4D01-9F1D-9B1767D8521B}" presName="text3" presStyleCnt="0"/>
      <dgm:spPr/>
    </dgm:pt>
    <dgm:pt modelId="{8FE4C478-B5E3-417E-8CFC-B357F2C987A7}" type="pres">
      <dgm:prSet presAssocID="{DFB9F523-8827-4D01-9F1D-9B1767D8521B}" presName="textRepeatNode" presStyleLbl="alignNode1" presStyleIdx="2" presStyleCnt="5" custScaleX="106289" custScaleY="1083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F933B2-0A49-4E18-903A-08F16588B759}" type="pres">
      <dgm:prSet presAssocID="{DFB9F523-8827-4D01-9F1D-9B1767D8521B}" presName="textaccent3" presStyleCnt="0"/>
      <dgm:spPr/>
    </dgm:pt>
    <dgm:pt modelId="{483AE55A-1C80-4A69-B050-E9B5A26BF72A}" type="pres">
      <dgm:prSet presAssocID="{DFB9F523-8827-4D01-9F1D-9B1767D8521B}" presName="accentRepeatNode" presStyleLbl="solidAlignAcc1" presStyleIdx="4" presStyleCnt="10"/>
      <dgm:spPr/>
    </dgm:pt>
    <dgm:pt modelId="{0469D6C2-8A84-4732-A42A-40F661B454C3}" type="pres">
      <dgm:prSet presAssocID="{C807601A-FEDC-4AF3-B950-F1BCEACEF166}" presName="image3" presStyleCnt="0"/>
      <dgm:spPr/>
    </dgm:pt>
    <dgm:pt modelId="{A8DC689F-5D24-4B67-9567-D6E6D8C4BBE4}" type="pres">
      <dgm:prSet presAssocID="{C807601A-FEDC-4AF3-B950-F1BCEACEF166}" presName="imageRepeatNode" presStyleLbl="alignAcc1" presStyleIdx="2" presStyleCnt="5" custScaleX="106289" custScaleY="108328" custLinFactNeighborX="629" custLinFactNeighborY="3003"/>
      <dgm:spPr/>
      <dgm:t>
        <a:bodyPr/>
        <a:lstStyle/>
        <a:p>
          <a:endParaRPr lang="pt-BR"/>
        </a:p>
      </dgm:t>
    </dgm:pt>
    <dgm:pt modelId="{C0019E11-37FB-4C00-BF13-61ADE1907B8D}" type="pres">
      <dgm:prSet presAssocID="{C807601A-FEDC-4AF3-B950-F1BCEACEF166}" presName="imageaccent3" presStyleCnt="0"/>
      <dgm:spPr/>
    </dgm:pt>
    <dgm:pt modelId="{33E346AC-AD58-4321-8FA6-2DC8C6C6F702}" type="pres">
      <dgm:prSet presAssocID="{C807601A-FEDC-4AF3-B950-F1BCEACEF166}" presName="accentRepeatNode" presStyleLbl="solidAlignAcc1" presStyleIdx="5" presStyleCnt="10"/>
      <dgm:spPr/>
    </dgm:pt>
    <dgm:pt modelId="{EC680493-B1BE-4007-A5D3-2699A79E6223}" type="pres">
      <dgm:prSet presAssocID="{420ED136-1BBC-45BE-BCA3-CA28810FF384}" presName="text4" presStyleCnt="0"/>
      <dgm:spPr/>
    </dgm:pt>
    <dgm:pt modelId="{F3EAFA92-1BBB-4314-8B96-ED5BDC6A233C}" type="pres">
      <dgm:prSet presAssocID="{420ED136-1BBC-45BE-BCA3-CA28810FF384}" presName="textRepeatNode" presStyleLbl="alignNode1" presStyleIdx="3" presStyleCnt="5" custScaleX="106289" custScaleY="1083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D45438-690F-4508-AF8D-B988CA35102E}" type="pres">
      <dgm:prSet presAssocID="{420ED136-1BBC-45BE-BCA3-CA28810FF384}" presName="textaccent4" presStyleCnt="0"/>
      <dgm:spPr/>
    </dgm:pt>
    <dgm:pt modelId="{3174F0CB-0074-4B24-A803-CD12E2A75308}" type="pres">
      <dgm:prSet presAssocID="{420ED136-1BBC-45BE-BCA3-CA28810FF384}" presName="accentRepeatNode" presStyleLbl="solidAlignAcc1" presStyleIdx="6" presStyleCnt="10"/>
      <dgm:spPr/>
    </dgm:pt>
    <dgm:pt modelId="{B80D797F-2D44-4CD3-88AC-19067BAB3A53}" type="pres">
      <dgm:prSet presAssocID="{0A5B2410-89EB-4203-9728-670265AB1B0E}" presName="image4" presStyleCnt="0"/>
      <dgm:spPr/>
    </dgm:pt>
    <dgm:pt modelId="{EFB2ACC1-A828-4599-A758-6435F19F7EBB}" type="pres">
      <dgm:prSet presAssocID="{0A5B2410-89EB-4203-9728-670265AB1B0E}" presName="imageRepeatNode" presStyleLbl="alignAcc1" presStyleIdx="3" presStyleCnt="5" custScaleX="106289" custScaleY="108328"/>
      <dgm:spPr/>
      <dgm:t>
        <a:bodyPr/>
        <a:lstStyle/>
        <a:p>
          <a:endParaRPr lang="pt-BR"/>
        </a:p>
      </dgm:t>
    </dgm:pt>
    <dgm:pt modelId="{2626F3EA-1565-4756-A7C4-8026384FBBC9}" type="pres">
      <dgm:prSet presAssocID="{0A5B2410-89EB-4203-9728-670265AB1B0E}" presName="imageaccent4" presStyleCnt="0"/>
      <dgm:spPr/>
    </dgm:pt>
    <dgm:pt modelId="{26BF25FF-DF34-4405-A001-4990A60136A6}" type="pres">
      <dgm:prSet presAssocID="{0A5B2410-89EB-4203-9728-670265AB1B0E}" presName="accentRepeatNode" presStyleLbl="solidAlignAcc1" presStyleIdx="7" presStyleCnt="10"/>
      <dgm:spPr/>
    </dgm:pt>
    <dgm:pt modelId="{38A6FD80-D816-4DB6-8951-AA5D3BC2511D}" type="pres">
      <dgm:prSet presAssocID="{65F5729D-46D1-496B-B6D2-2A552624E9E2}" presName="text5" presStyleCnt="0"/>
      <dgm:spPr/>
    </dgm:pt>
    <dgm:pt modelId="{40655D72-4450-42AC-AF71-174A890E2E84}" type="pres">
      <dgm:prSet presAssocID="{65F5729D-46D1-496B-B6D2-2A552624E9E2}" presName="textRepeatNode" presStyleLbl="alignNode1" presStyleIdx="4" presStyleCnt="5" custScaleX="106289" custScaleY="1083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EB62F3-A182-4A0E-9EFA-4E19CD56D66F}" type="pres">
      <dgm:prSet presAssocID="{65F5729D-46D1-496B-B6D2-2A552624E9E2}" presName="textaccent5" presStyleCnt="0"/>
      <dgm:spPr/>
    </dgm:pt>
    <dgm:pt modelId="{70598D12-ACBC-4EE0-B45C-1AC9001CF5CB}" type="pres">
      <dgm:prSet presAssocID="{65F5729D-46D1-496B-B6D2-2A552624E9E2}" presName="accentRepeatNode" presStyleLbl="solidAlignAcc1" presStyleIdx="8" presStyleCnt="10"/>
      <dgm:spPr/>
    </dgm:pt>
    <dgm:pt modelId="{AF8B5050-51F0-4D1B-AE29-BB3D6BCE4E4A}" type="pres">
      <dgm:prSet presAssocID="{145574A2-9AB1-448E-9EAB-52E78B9DC4C4}" presName="image5" presStyleCnt="0"/>
      <dgm:spPr/>
    </dgm:pt>
    <dgm:pt modelId="{F3FFB446-483B-4604-A621-981649E84CDA}" type="pres">
      <dgm:prSet presAssocID="{145574A2-9AB1-448E-9EAB-52E78B9DC4C4}" presName="imageRepeatNode" presStyleLbl="alignAcc1" presStyleIdx="4" presStyleCnt="5" custScaleX="106289" custScaleY="108328"/>
      <dgm:spPr/>
      <dgm:t>
        <a:bodyPr/>
        <a:lstStyle/>
        <a:p>
          <a:endParaRPr lang="pt-BR"/>
        </a:p>
      </dgm:t>
    </dgm:pt>
    <dgm:pt modelId="{C3B4E3D0-86E9-4954-AAFA-70C4BE70FEED}" type="pres">
      <dgm:prSet presAssocID="{145574A2-9AB1-448E-9EAB-52E78B9DC4C4}" presName="imageaccent5" presStyleCnt="0"/>
      <dgm:spPr/>
    </dgm:pt>
    <dgm:pt modelId="{56413607-0BEB-4C16-B420-96838861A1E4}" type="pres">
      <dgm:prSet presAssocID="{145574A2-9AB1-448E-9EAB-52E78B9DC4C4}" presName="accentRepeatNode" presStyleLbl="solidAlignAcc1" presStyleIdx="9" presStyleCnt="10"/>
      <dgm:spPr/>
    </dgm:pt>
  </dgm:ptLst>
  <dgm:cxnLst>
    <dgm:cxn modelId="{5E79361E-4E4D-4EA7-8F6A-16EF2BAD650F}" type="presOf" srcId="{420ED136-1BBC-45BE-BCA3-CA28810FF384}" destId="{F3EAFA92-1BBB-4314-8B96-ED5BDC6A233C}" srcOrd="0" destOrd="0" presId="urn:microsoft.com/office/officeart/2008/layout/HexagonCluster"/>
    <dgm:cxn modelId="{7F43ECB7-AA56-4A49-B0EC-EB976FF9A32E}" type="presOf" srcId="{2440B23B-2D9C-483E-A366-472521A48CDD}" destId="{C291EA70-5BA1-4FDB-A35C-F3FF2EFFD0F6}" srcOrd="0" destOrd="0" presId="urn:microsoft.com/office/officeart/2008/layout/HexagonCluster"/>
    <dgm:cxn modelId="{2DBA4EEA-F723-4ADF-A4FF-1EE630BF7716}" type="presOf" srcId="{DFB9F523-8827-4D01-9F1D-9B1767D8521B}" destId="{8FE4C478-B5E3-417E-8CFC-B357F2C987A7}" srcOrd="0" destOrd="0" presId="urn:microsoft.com/office/officeart/2008/layout/HexagonCluster"/>
    <dgm:cxn modelId="{97B04267-C868-44D6-BF63-E23A2A38C3AA}" srcId="{2440B23B-2D9C-483E-A366-472521A48CDD}" destId="{DFB9F523-8827-4D01-9F1D-9B1767D8521B}" srcOrd="2" destOrd="0" parTransId="{0F799043-78DD-4D83-996E-C885D2A45FD3}" sibTransId="{C807601A-FEDC-4AF3-B950-F1BCEACEF166}"/>
    <dgm:cxn modelId="{81D4202C-4427-42DB-84FC-726AD2DFA423}" type="presOf" srcId="{65F5729D-46D1-496B-B6D2-2A552624E9E2}" destId="{40655D72-4450-42AC-AF71-174A890E2E84}" srcOrd="0" destOrd="0" presId="urn:microsoft.com/office/officeart/2008/layout/HexagonCluster"/>
    <dgm:cxn modelId="{A784DA5E-2FFF-45EB-B538-94AA4E31CFA7}" type="presOf" srcId="{0F77ECBA-E970-4E49-A7F3-AD1DB6F79AA3}" destId="{34CD86E4-87A0-47D9-921C-2762E7AA9D23}" srcOrd="0" destOrd="0" presId="urn:microsoft.com/office/officeart/2008/layout/HexagonCluster"/>
    <dgm:cxn modelId="{F12634FC-69ED-4DFE-8FC2-E09F0B6DDA83}" srcId="{2440B23B-2D9C-483E-A366-472521A48CDD}" destId="{65F5729D-46D1-496B-B6D2-2A552624E9E2}" srcOrd="4" destOrd="0" parTransId="{FE6DA41F-5576-4966-BCD3-55EC46FD7247}" sibTransId="{145574A2-9AB1-448E-9EAB-52E78B9DC4C4}"/>
    <dgm:cxn modelId="{C31D6E1E-7AE4-4897-ABE8-D47C2F3D75B4}" type="presOf" srcId="{145574A2-9AB1-448E-9EAB-52E78B9DC4C4}" destId="{F3FFB446-483B-4604-A621-981649E84CDA}" srcOrd="0" destOrd="0" presId="urn:microsoft.com/office/officeart/2008/layout/HexagonCluster"/>
    <dgm:cxn modelId="{59E3AAA7-08F9-4747-A1D6-88DD580A6B4C}" type="presOf" srcId="{0492B972-907F-4369-B190-CA2E1BDB88A8}" destId="{B60AB375-983E-41C0-A8B2-D59C9675209F}" srcOrd="0" destOrd="0" presId="urn:microsoft.com/office/officeart/2008/layout/HexagonCluster"/>
    <dgm:cxn modelId="{0CA0571C-07C8-4932-9B4F-EB362F237EE9}" srcId="{2440B23B-2D9C-483E-A366-472521A48CDD}" destId="{0F77ECBA-E970-4E49-A7F3-AD1DB6F79AA3}" srcOrd="0" destOrd="0" parTransId="{5D81D6B7-AEA9-4B60-9BF7-629C3232D5C9}" sibTransId="{9C93F164-2077-437B-A2DF-73B40C578C47}"/>
    <dgm:cxn modelId="{94F9C309-9E82-4F24-A7BF-1676EAAA6AE3}" type="presOf" srcId="{9C93F164-2077-437B-A2DF-73B40C578C47}" destId="{7FB44C58-7C6A-456A-A98A-BE0BEE162FA8}" srcOrd="0" destOrd="0" presId="urn:microsoft.com/office/officeart/2008/layout/HexagonCluster"/>
    <dgm:cxn modelId="{BAAD2B60-B001-4317-AD68-CFCAB0268A3D}" srcId="{2440B23B-2D9C-483E-A366-472521A48CDD}" destId="{E106382D-AC34-4175-BAC0-37199D58AA50}" srcOrd="1" destOrd="0" parTransId="{32C76E06-22E9-42D5-B23F-1B27FB13EE88}" sibTransId="{0492B972-907F-4369-B190-CA2E1BDB88A8}"/>
    <dgm:cxn modelId="{354360F0-42CC-4D44-9A9F-0890D8475A46}" type="presOf" srcId="{E106382D-AC34-4175-BAC0-37199D58AA50}" destId="{CC8380EF-57CE-428F-8CFB-CD2A560DDB2A}" srcOrd="0" destOrd="0" presId="urn:microsoft.com/office/officeart/2008/layout/HexagonCluster"/>
    <dgm:cxn modelId="{B6B37108-8250-477B-A9DB-CD5E69A95A7A}" type="presOf" srcId="{C807601A-FEDC-4AF3-B950-F1BCEACEF166}" destId="{A8DC689F-5D24-4B67-9567-D6E6D8C4BBE4}" srcOrd="0" destOrd="0" presId="urn:microsoft.com/office/officeart/2008/layout/HexagonCluster"/>
    <dgm:cxn modelId="{127722B6-9AFB-4E7F-916A-7CFDFDDDFB4E}" type="presOf" srcId="{0A5B2410-89EB-4203-9728-670265AB1B0E}" destId="{EFB2ACC1-A828-4599-A758-6435F19F7EBB}" srcOrd="0" destOrd="0" presId="urn:microsoft.com/office/officeart/2008/layout/HexagonCluster"/>
    <dgm:cxn modelId="{40DF68E7-BC01-4AEB-9262-887021F56C39}" srcId="{2440B23B-2D9C-483E-A366-472521A48CDD}" destId="{420ED136-1BBC-45BE-BCA3-CA28810FF384}" srcOrd="3" destOrd="0" parTransId="{C0BAF51B-BED7-4E33-A771-503D24768E4A}" sibTransId="{0A5B2410-89EB-4203-9728-670265AB1B0E}"/>
    <dgm:cxn modelId="{17F4EC38-414C-4473-9DDC-DF772CB5B1CC}" type="presParOf" srcId="{C291EA70-5BA1-4FDB-A35C-F3FF2EFFD0F6}" destId="{391C107A-A1F9-4BF0-9186-B23AA3C849D6}" srcOrd="0" destOrd="0" presId="urn:microsoft.com/office/officeart/2008/layout/HexagonCluster"/>
    <dgm:cxn modelId="{BC172B8A-B874-45EA-8288-BA548D9E2375}" type="presParOf" srcId="{391C107A-A1F9-4BF0-9186-B23AA3C849D6}" destId="{34CD86E4-87A0-47D9-921C-2762E7AA9D23}" srcOrd="0" destOrd="0" presId="urn:microsoft.com/office/officeart/2008/layout/HexagonCluster"/>
    <dgm:cxn modelId="{B51CEEDD-FA13-4F9C-A253-1763CB669AF7}" type="presParOf" srcId="{C291EA70-5BA1-4FDB-A35C-F3FF2EFFD0F6}" destId="{396E7E67-0D0E-4E19-8A90-EA0EB18F7C83}" srcOrd="1" destOrd="0" presId="urn:microsoft.com/office/officeart/2008/layout/HexagonCluster"/>
    <dgm:cxn modelId="{9CAC7DDD-DC00-4142-8DF1-8DF6178302F4}" type="presParOf" srcId="{396E7E67-0D0E-4E19-8A90-EA0EB18F7C83}" destId="{88EC9A5A-B904-4867-8039-C255A0F9873E}" srcOrd="0" destOrd="0" presId="urn:microsoft.com/office/officeart/2008/layout/HexagonCluster"/>
    <dgm:cxn modelId="{CA0B5AF1-FA5C-4607-A6EE-32EAA1FDA032}" type="presParOf" srcId="{C291EA70-5BA1-4FDB-A35C-F3FF2EFFD0F6}" destId="{8CE1E43A-7433-4DC0-8BF2-950B643CC9B8}" srcOrd="2" destOrd="0" presId="urn:microsoft.com/office/officeart/2008/layout/HexagonCluster"/>
    <dgm:cxn modelId="{D650D964-73CF-4EC1-846F-F1FE1565951E}" type="presParOf" srcId="{8CE1E43A-7433-4DC0-8BF2-950B643CC9B8}" destId="{7FB44C58-7C6A-456A-A98A-BE0BEE162FA8}" srcOrd="0" destOrd="0" presId="urn:microsoft.com/office/officeart/2008/layout/HexagonCluster"/>
    <dgm:cxn modelId="{DC4648B3-BAC0-4BD3-A8F0-9DBF1112BFBB}" type="presParOf" srcId="{C291EA70-5BA1-4FDB-A35C-F3FF2EFFD0F6}" destId="{E4B4C9F2-AA59-4348-9D27-BCF49C0C8460}" srcOrd="3" destOrd="0" presId="urn:microsoft.com/office/officeart/2008/layout/HexagonCluster"/>
    <dgm:cxn modelId="{9D02DE99-2EB4-4A9E-B185-82793C6EAD5D}" type="presParOf" srcId="{E4B4C9F2-AA59-4348-9D27-BCF49C0C8460}" destId="{1D2F9F9B-41E5-4B36-B712-A8F58FE2DFE2}" srcOrd="0" destOrd="0" presId="urn:microsoft.com/office/officeart/2008/layout/HexagonCluster"/>
    <dgm:cxn modelId="{6BA53638-ABBC-4630-A4D5-14082025EC00}" type="presParOf" srcId="{C291EA70-5BA1-4FDB-A35C-F3FF2EFFD0F6}" destId="{F3C20DD4-243C-4B17-913C-7AF8332B9008}" srcOrd="4" destOrd="0" presId="urn:microsoft.com/office/officeart/2008/layout/HexagonCluster"/>
    <dgm:cxn modelId="{52DA439A-80A9-4588-ABB0-B438D86C6F28}" type="presParOf" srcId="{F3C20DD4-243C-4B17-913C-7AF8332B9008}" destId="{CC8380EF-57CE-428F-8CFB-CD2A560DDB2A}" srcOrd="0" destOrd="0" presId="urn:microsoft.com/office/officeart/2008/layout/HexagonCluster"/>
    <dgm:cxn modelId="{A14E0DD4-33B7-4839-AF2D-663AC764DC08}" type="presParOf" srcId="{C291EA70-5BA1-4FDB-A35C-F3FF2EFFD0F6}" destId="{2FAD47E0-F845-4A12-A7CA-9A83B4677E49}" srcOrd="5" destOrd="0" presId="urn:microsoft.com/office/officeart/2008/layout/HexagonCluster"/>
    <dgm:cxn modelId="{3960A837-F8EA-4AC2-B604-AC090C68AB23}" type="presParOf" srcId="{2FAD47E0-F845-4A12-A7CA-9A83B4677E49}" destId="{AB29BB47-0869-478C-AD0F-7155865DF8E1}" srcOrd="0" destOrd="0" presId="urn:microsoft.com/office/officeart/2008/layout/HexagonCluster"/>
    <dgm:cxn modelId="{B3AC09C4-1231-4C37-8BE0-A5CE3301D2F3}" type="presParOf" srcId="{C291EA70-5BA1-4FDB-A35C-F3FF2EFFD0F6}" destId="{541A285E-FE7A-4C88-B239-0760FC01F40B}" srcOrd="6" destOrd="0" presId="urn:microsoft.com/office/officeart/2008/layout/HexagonCluster"/>
    <dgm:cxn modelId="{A8600FCA-4246-459F-BDBC-D4819E9A018A}" type="presParOf" srcId="{541A285E-FE7A-4C88-B239-0760FC01F40B}" destId="{B60AB375-983E-41C0-A8B2-D59C9675209F}" srcOrd="0" destOrd="0" presId="urn:microsoft.com/office/officeart/2008/layout/HexagonCluster"/>
    <dgm:cxn modelId="{0B0A536A-EB4D-491D-AFE6-24023FC4F9A9}" type="presParOf" srcId="{C291EA70-5BA1-4FDB-A35C-F3FF2EFFD0F6}" destId="{7A8E515C-9029-4B24-B4F6-0F980C77CD98}" srcOrd="7" destOrd="0" presId="urn:microsoft.com/office/officeart/2008/layout/HexagonCluster"/>
    <dgm:cxn modelId="{35C23683-C080-4786-93E7-11EABFA9BF69}" type="presParOf" srcId="{7A8E515C-9029-4B24-B4F6-0F980C77CD98}" destId="{27DEF3A9-E08F-4611-845B-2EBDDD1EDC75}" srcOrd="0" destOrd="0" presId="urn:microsoft.com/office/officeart/2008/layout/HexagonCluster"/>
    <dgm:cxn modelId="{363BBF9E-0446-4F82-81DE-3B98B387ADAF}" type="presParOf" srcId="{C291EA70-5BA1-4FDB-A35C-F3FF2EFFD0F6}" destId="{AA5A03C0-B063-4FB6-9BA3-0FB881025F0F}" srcOrd="8" destOrd="0" presId="urn:microsoft.com/office/officeart/2008/layout/HexagonCluster"/>
    <dgm:cxn modelId="{1D79C72A-A160-4D63-803E-A70866B293E1}" type="presParOf" srcId="{AA5A03C0-B063-4FB6-9BA3-0FB881025F0F}" destId="{8FE4C478-B5E3-417E-8CFC-B357F2C987A7}" srcOrd="0" destOrd="0" presId="urn:microsoft.com/office/officeart/2008/layout/HexagonCluster"/>
    <dgm:cxn modelId="{B702A8EA-B18F-4B5C-BB75-5CAD8ECB9CB3}" type="presParOf" srcId="{C291EA70-5BA1-4FDB-A35C-F3FF2EFFD0F6}" destId="{C8F933B2-0A49-4E18-903A-08F16588B759}" srcOrd="9" destOrd="0" presId="urn:microsoft.com/office/officeart/2008/layout/HexagonCluster"/>
    <dgm:cxn modelId="{34B164F7-A66C-4583-8BB2-6C57FE8BC097}" type="presParOf" srcId="{C8F933B2-0A49-4E18-903A-08F16588B759}" destId="{483AE55A-1C80-4A69-B050-E9B5A26BF72A}" srcOrd="0" destOrd="0" presId="urn:microsoft.com/office/officeart/2008/layout/HexagonCluster"/>
    <dgm:cxn modelId="{9CE4534E-E596-4B20-87D1-D0C41568C83D}" type="presParOf" srcId="{C291EA70-5BA1-4FDB-A35C-F3FF2EFFD0F6}" destId="{0469D6C2-8A84-4732-A42A-40F661B454C3}" srcOrd="10" destOrd="0" presId="urn:microsoft.com/office/officeart/2008/layout/HexagonCluster"/>
    <dgm:cxn modelId="{D27EBCC1-2F6C-4928-A3C0-6CF7D62DA450}" type="presParOf" srcId="{0469D6C2-8A84-4732-A42A-40F661B454C3}" destId="{A8DC689F-5D24-4B67-9567-D6E6D8C4BBE4}" srcOrd="0" destOrd="0" presId="urn:microsoft.com/office/officeart/2008/layout/HexagonCluster"/>
    <dgm:cxn modelId="{CAF5957D-E705-41B7-B1E0-4DC74ABBF09D}" type="presParOf" srcId="{C291EA70-5BA1-4FDB-A35C-F3FF2EFFD0F6}" destId="{C0019E11-37FB-4C00-BF13-61ADE1907B8D}" srcOrd="11" destOrd="0" presId="urn:microsoft.com/office/officeart/2008/layout/HexagonCluster"/>
    <dgm:cxn modelId="{C726FD97-73F7-4C7B-9F78-F7ED379FECD9}" type="presParOf" srcId="{C0019E11-37FB-4C00-BF13-61ADE1907B8D}" destId="{33E346AC-AD58-4321-8FA6-2DC8C6C6F702}" srcOrd="0" destOrd="0" presId="urn:microsoft.com/office/officeart/2008/layout/HexagonCluster"/>
    <dgm:cxn modelId="{51F7BC6A-C119-4692-96EA-D55157217B21}" type="presParOf" srcId="{C291EA70-5BA1-4FDB-A35C-F3FF2EFFD0F6}" destId="{EC680493-B1BE-4007-A5D3-2699A79E6223}" srcOrd="12" destOrd="0" presId="urn:microsoft.com/office/officeart/2008/layout/HexagonCluster"/>
    <dgm:cxn modelId="{418A79E1-BE11-47A3-9A57-7FE5D29A2025}" type="presParOf" srcId="{EC680493-B1BE-4007-A5D3-2699A79E6223}" destId="{F3EAFA92-1BBB-4314-8B96-ED5BDC6A233C}" srcOrd="0" destOrd="0" presId="urn:microsoft.com/office/officeart/2008/layout/HexagonCluster"/>
    <dgm:cxn modelId="{769C7B60-7739-4783-A483-EF6ADC4910F7}" type="presParOf" srcId="{C291EA70-5BA1-4FDB-A35C-F3FF2EFFD0F6}" destId="{CED45438-690F-4508-AF8D-B988CA35102E}" srcOrd="13" destOrd="0" presId="urn:microsoft.com/office/officeart/2008/layout/HexagonCluster"/>
    <dgm:cxn modelId="{50C6E78D-AE9F-45DF-9354-A98F53C61B89}" type="presParOf" srcId="{CED45438-690F-4508-AF8D-B988CA35102E}" destId="{3174F0CB-0074-4B24-A803-CD12E2A75308}" srcOrd="0" destOrd="0" presId="urn:microsoft.com/office/officeart/2008/layout/HexagonCluster"/>
    <dgm:cxn modelId="{9D3D61B9-8191-4CB5-A8BC-F4920BFC5E55}" type="presParOf" srcId="{C291EA70-5BA1-4FDB-A35C-F3FF2EFFD0F6}" destId="{B80D797F-2D44-4CD3-88AC-19067BAB3A53}" srcOrd="14" destOrd="0" presId="urn:microsoft.com/office/officeart/2008/layout/HexagonCluster"/>
    <dgm:cxn modelId="{44D7087E-B064-437E-AF91-703F6D2D6718}" type="presParOf" srcId="{B80D797F-2D44-4CD3-88AC-19067BAB3A53}" destId="{EFB2ACC1-A828-4599-A758-6435F19F7EBB}" srcOrd="0" destOrd="0" presId="urn:microsoft.com/office/officeart/2008/layout/HexagonCluster"/>
    <dgm:cxn modelId="{F790A428-CCA2-4AF2-919E-F4FCAF3F0E2B}" type="presParOf" srcId="{C291EA70-5BA1-4FDB-A35C-F3FF2EFFD0F6}" destId="{2626F3EA-1565-4756-A7C4-8026384FBBC9}" srcOrd="15" destOrd="0" presId="urn:microsoft.com/office/officeart/2008/layout/HexagonCluster"/>
    <dgm:cxn modelId="{86AAB486-4658-4737-8910-E3FBEB8F73EF}" type="presParOf" srcId="{2626F3EA-1565-4756-A7C4-8026384FBBC9}" destId="{26BF25FF-DF34-4405-A001-4990A60136A6}" srcOrd="0" destOrd="0" presId="urn:microsoft.com/office/officeart/2008/layout/HexagonCluster"/>
    <dgm:cxn modelId="{A33F56C4-A07F-407C-A878-620B3AA7A90E}" type="presParOf" srcId="{C291EA70-5BA1-4FDB-A35C-F3FF2EFFD0F6}" destId="{38A6FD80-D816-4DB6-8951-AA5D3BC2511D}" srcOrd="16" destOrd="0" presId="urn:microsoft.com/office/officeart/2008/layout/HexagonCluster"/>
    <dgm:cxn modelId="{AAA39DC8-C420-4DF4-B8DA-A5E1B16B68B7}" type="presParOf" srcId="{38A6FD80-D816-4DB6-8951-AA5D3BC2511D}" destId="{40655D72-4450-42AC-AF71-174A890E2E84}" srcOrd="0" destOrd="0" presId="urn:microsoft.com/office/officeart/2008/layout/HexagonCluster"/>
    <dgm:cxn modelId="{6F1E8652-D692-4E3F-A0AE-5F4B0108AB49}" type="presParOf" srcId="{C291EA70-5BA1-4FDB-A35C-F3FF2EFFD0F6}" destId="{F1EB62F3-A182-4A0E-9EFA-4E19CD56D66F}" srcOrd="17" destOrd="0" presId="urn:microsoft.com/office/officeart/2008/layout/HexagonCluster"/>
    <dgm:cxn modelId="{14AE9B7B-DA11-4DD5-9C81-1A557A9C78F2}" type="presParOf" srcId="{F1EB62F3-A182-4A0E-9EFA-4E19CD56D66F}" destId="{70598D12-ACBC-4EE0-B45C-1AC9001CF5CB}" srcOrd="0" destOrd="0" presId="urn:microsoft.com/office/officeart/2008/layout/HexagonCluster"/>
    <dgm:cxn modelId="{2D70E41C-D028-4E94-B499-32BB07579D98}" type="presParOf" srcId="{C291EA70-5BA1-4FDB-A35C-F3FF2EFFD0F6}" destId="{AF8B5050-51F0-4D1B-AE29-BB3D6BCE4E4A}" srcOrd="18" destOrd="0" presId="urn:microsoft.com/office/officeart/2008/layout/HexagonCluster"/>
    <dgm:cxn modelId="{D92AD292-D18B-4ADF-B698-B600F81FA8DB}" type="presParOf" srcId="{AF8B5050-51F0-4D1B-AE29-BB3D6BCE4E4A}" destId="{F3FFB446-483B-4604-A621-981649E84CDA}" srcOrd="0" destOrd="0" presId="urn:microsoft.com/office/officeart/2008/layout/HexagonCluster"/>
    <dgm:cxn modelId="{E05CB2CB-35D0-4267-878A-5030281A9D2C}" type="presParOf" srcId="{C291EA70-5BA1-4FDB-A35C-F3FF2EFFD0F6}" destId="{C3B4E3D0-86E9-4954-AAFA-70C4BE70FEED}" srcOrd="19" destOrd="0" presId="urn:microsoft.com/office/officeart/2008/layout/HexagonCluster"/>
    <dgm:cxn modelId="{E74F6017-7CD5-416B-80A9-FEF11E130B08}" type="presParOf" srcId="{C3B4E3D0-86E9-4954-AAFA-70C4BE70FEED}" destId="{56413607-0BEB-4C16-B420-96838861A1E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4271274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583238" y="3"/>
            <a:ext cx="4271274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F1810-6926-4419-A7D9-C627482E868B}" type="datetimeFigureOut">
              <a:rPr lang="pt-BR" smtClean="0"/>
              <a:pPr/>
              <a:t>15/06/2016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6" y="6456614"/>
            <a:ext cx="4271274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583238" y="6456614"/>
            <a:ext cx="4271274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BA76A-9C8E-497C-A3F9-E48ADFF9CD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794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4271274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583238" y="3"/>
            <a:ext cx="4271274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10E-DAF0-42DB-821B-972A02930F02}" type="datetimeFigureOut">
              <a:rPr lang="pt-BR" smtClean="0"/>
              <a:pPr/>
              <a:t>15/06/2016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28975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85679" y="3228897"/>
            <a:ext cx="7885430" cy="3058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6" y="6456614"/>
            <a:ext cx="4271274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583238" y="6456614"/>
            <a:ext cx="4271274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3F085-8138-47E9-B6F0-035AD748485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096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228975" y="509588"/>
            <a:ext cx="3398838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46 logos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44811-4069-4F28-89FF-9BA73071A93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759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3F085-8138-47E9-B6F0-035AD7484856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146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3F085-8138-47E9-B6F0-035AD7484856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318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2B8A-CB22-4211-8779-4B783F3C108C}" type="datetimeFigureOut">
              <a:rPr lang="pt-BR" smtClean="0"/>
              <a:pPr/>
              <a:t>15/06/2016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E7F6-8441-460F-ADCB-577327AAEF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585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2B8A-CB22-4211-8779-4B783F3C108C}" type="datetimeFigureOut">
              <a:rPr lang="pt-BR" smtClean="0"/>
              <a:pPr/>
              <a:t>15/06/2016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E7F6-8441-460F-ADCB-577327AAEF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49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2B8A-CB22-4211-8779-4B783F3C108C}" type="datetimeFigureOut">
              <a:rPr lang="pt-BR" smtClean="0"/>
              <a:pPr/>
              <a:t>15/06/2016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E7F6-8441-460F-ADCB-577327AAEF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3515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5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9" y="0"/>
            <a:ext cx="9144000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48464" y="6595644"/>
            <a:ext cx="432048" cy="289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40A8"/>
                </a:solidFill>
              </a:defRPr>
            </a:lvl1pPr>
          </a:lstStyle>
          <a:p>
            <a:fld id="{F17EE7F6-8441-460F-ADCB-577327AAEF7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597352"/>
            <a:ext cx="2895600" cy="288032"/>
          </a:xfrm>
          <a:prstGeom prst="rect">
            <a:avLst/>
          </a:prstGeom>
        </p:spPr>
        <p:txBody>
          <a:bodyPr anchor="ctr"/>
          <a:lstStyle>
            <a:lvl1pPr algn="ctr">
              <a:defRPr lang="pt-BR" sz="1100" kern="1200">
                <a:solidFill>
                  <a:srgbClr val="0040A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85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-3651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1F1A6D-47BD-44DC-96B8-AEBA0859148D}" type="datetimeFigureOut">
              <a:rPr lang="pt-BR" smtClean="0"/>
              <a:t>15/06/2016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597352"/>
            <a:ext cx="2895600" cy="288032"/>
          </a:xfrm>
          <a:prstGeom prst="rect">
            <a:avLst/>
          </a:prstGeom>
        </p:spPr>
        <p:txBody>
          <a:bodyPr anchor="ctr"/>
          <a:lstStyle>
            <a:lvl1pPr algn="ctr">
              <a:defRPr lang="pt-BR" sz="1100" kern="1200">
                <a:solidFill>
                  <a:srgbClr val="0040A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E7F6-8441-460F-ADCB-577327AAEF7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625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84E3695F-1E6A-45C3-B218-7D79658BCB36}" type="datetimeFigureOut">
              <a:rPr lang="pt-BR" smtClean="0"/>
              <a:t>15/06/2016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723C-404D-4BAC-B991-4B726C4F0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462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41140"/>
          </a:xfrm>
          <a:prstGeom prst="rect">
            <a:avLst/>
          </a:prstGeom>
        </p:spPr>
      </p:pic>
      <p:pic>
        <p:nvPicPr>
          <p:cNvPr id="9" name="8 Imagen" descr="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560459"/>
            <a:ext cx="9036496" cy="403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8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2B8A-CB22-4211-8779-4B783F3C108C}" type="datetimeFigureOut">
              <a:rPr lang="pt-BR" smtClean="0"/>
              <a:pPr/>
              <a:t>15/06/2016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E7F6-8441-460F-ADCB-577327AAEF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69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2B8A-CB22-4211-8779-4B783F3C108C}" type="datetimeFigureOut">
              <a:rPr lang="pt-BR" smtClean="0"/>
              <a:pPr/>
              <a:t>15/06/2016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E7F6-8441-460F-ADCB-577327AAEF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8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2B8A-CB22-4211-8779-4B783F3C108C}" type="datetimeFigureOut">
              <a:rPr lang="pt-BR" smtClean="0"/>
              <a:pPr/>
              <a:t>15/06/2016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E7F6-8441-460F-ADCB-577327AAEF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69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2B8A-CB22-4211-8779-4B783F3C108C}" type="datetimeFigureOut">
              <a:rPr lang="pt-BR" smtClean="0"/>
              <a:pPr/>
              <a:t>15/06/2016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E7F6-8441-460F-ADCB-577327AAEF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30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2B8A-CB22-4211-8779-4B783F3C108C}" type="datetimeFigureOut">
              <a:rPr lang="pt-BR" smtClean="0"/>
              <a:pPr/>
              <a:t>15/06/2016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E7F6-8441-460F-ADCB-577327AAEF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89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2B8A-CB22-4211-8779-4B783F3C108C}" type="datetimeFigureOut">
              <a:rPr lang="pt-BR" smtClean="0"/>
              <a:pPr/>
              <a:t>15/06/2016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E7F6-8441-460F-ADCB-577327AAEF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17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2B8A-CB22-4211-8779-4B783F3C108C}" type="datetimeFigureOut">
              <a:rPr lang="pt-BR" smtClean="0"/>
              <a:pPr/>
              <a:t>15/06/2016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E7F6-8441-460F-ADCB-577327AAEF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394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2B8A-CB22-4211-8779-4B783F3C108C}" type="datetimeFigureOut">
              <a:rPr lang="pt-BR" smtClean="0"/>
              <a:pPr/>
              <a:t>15/06/2016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E7F6-8441-460F-ADCB-577327AAEF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86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52B8A-CB22-4211-8779-4B783F3C108C}" type="datetimeFigureOut">
              <a:rPr lang="pt-BR" smtClean="0"/>
              <a:pPr/>
              <a:t>15/06/2016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EE7F6-8441-460F-ADCB-577327AAEF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48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09550" y="260648"/>
            <a:ext cx="6574821" cy="739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09550" y="1504818"/>
            <a:ext cx="8620205" cy="5130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4246" y="1268760"/>
            <a:ext cx="8515509" cy="0"/>
          </a:xfrm>
          <a:prstGeom prst="line">
            <a:avLst/>
          </a:prstGeom>
          <a:ln w="28575">
            <a:solidFill>
              <a:srgbClr val="008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14246" y="6635452"/>
            <a:ext cx="8515509" cy="0"/>
          </a:xfrm>
          <a:prstGeom prst="line">
            <a:avLst/>
          </a:prstGeom>
          <a:ln w="28575">
            <a:solidFill>
              <a:srgbClr val="008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42646"/>
            <a:ext cx="1800200" cy="810090"/>
          </a:xfrm>
          <a:prstGeom prst="rect">
            <a:avLst/>
          </a:prstGeom>
        </p:spPr>
      </p:pic>
      <p:sp>
        <p:nvSpPr>
          <p:cNvPr id="9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48464" y="6595644"/>
            <a:ext cx="432048" cy="289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40A8"/>
                </a:solidFill>
              </a:defRPr>
            </a:lvl1pPr>
          </a:lstStyle>
          <a:p>
            <a:fld id="{F17EE7F6-8441-460F-ADCB-577327AAEF7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88032"/>
          </a:xfrm>
          <a:prstGeom prst="rect">
            <a:avLst/>
          </a:prstGeom>
        </p:spPr>
        <p:txBody>
          <a:bodyPr anchor="ctr"/>
          <a:lstStyle>
            <a:lvl1pPr algn="ctr">
              <a:defRPr lang="pt-BR" sz="1100" kern="1200">
                <a:solidFill>
                  <a:srgbClr val="0040A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02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tmp"/><Relationship Id="rId3" Type="http://schemas.openxmlformats.org/officeDocument/2006/relationships/image" Target="../media/image46.tmp"/><Relationship Id="rId7" Type="http://schemas.openxmlformats.org/officeDocument/2006/relationships/image" Target="../media/image50.tm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tmp"/><Relationship Id="rId5" Type="http://schemas.openxmlformats.org/officeDocument/2006/relationships/image" Target="../media/image48.tmp"/><Relationship Id="rId4" Type="http://schemas.openxmlformats.org/officeDocument/2006/relationships/image" Target="../media/image47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abeeolica" TargetMode="External"/><Relationship Id="rId13" Type="http://schemas.openxmlformats.org/officeDocument/2006/relationships/hyperlink" Target="https://www.linkedin.com/company/abee%C3%B3lica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://www.abeeolica.org.br/" TargetMode="External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3.png"/><Relationship Id="rId11" Type="http://schemas.openxmlformats.org/officeDocument/2006/relationships/hyperlink" Target="https://www.instagram.com/abeeolica/" TargetMode="External"/><Relationship Id="rId5" Type="http://schemas.openxmlformats.org/officeDocument/2006/relationships/hyperlink" Target="https://www.facebook.com/abeeolica?fref=ts" TargetMode="External"/><Relationship Id="rId15" Type="http://schemas.openxmlformats.org/officeDocument/2006/relationships/hyperlink" Target="https://twitter.com/abeeolicaeolica" TargetMode="External"/><Relationship Id="rId10" Type="http://schemas.openxmlformats.org/officeDocument/2006/relationships/image" Target="../media/image55.png"/><Relationship Id="rId4" Type="http://schemas.openxmlformats.org/officeDocument/2006/relationships/image" Target="../media/image2.png"/><Relationship Id="rId9" Type="http://schemas.openxmlformats.org/officeDocument/2006/relationships/image" Target="../media/image54.png"/><Relationship Id="rId1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microsoft.com/office/2007/relationships/hdphoto" Target="../media/hdphoto7.wdp"/><Relationship Id="rId3" Type="http://schemas.openxmlformats.org/officeDocument/2006/relationships/chart" Target="../charts/chart1.xml"/><Relationship Id="rId21" Type="http://schemas.microsoft.com/office/2007/relationships/hdphoto" Target="../media/hdphoto8.wdp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image" Target="../media/image9.png"/><Relationship Id="rId16" Type="http://schemas.microsoft.com/office/2007/relationships/hdphoto" Target="../media/hdphoto6.wdp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19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18" Type="http://schemas.microsoft.com/office/2007/relationships/hdphoto" Target="../media/hdphoto10.wdp"/><Relationship Id="rId3" Type="http://schemas.openxmlformats.org/officeDocument/2006/relationships/chart" Target="../charts/chart3.xml"/><Relationship Id="rId21" Type="http://schemas.openxmlformats.org/officeDocument/2006/relationships/image" Target="../media/image17.png"/><Relationship Id="rId7" Type="http://schemas.microsoft.com/office/2007/relationships/hdphoto" Target="../media/hdphoto2.wdp"/><Relationship Id="rId12" Type="http://schemas.microsoft.com/office/2007/relationships/hdphoto" Target="../media/hdphoto9.wdp"/><Relationship Id="rId17" Type="http://schemas.openxmlformats.org/officeDocument/2006/relationships/image" Target="../media/image27.png"/><Relationship Id="rId2" Type="http://schemas.openxmlformats.org/officeDocument/2006/relationships/chart" Target="../charts/chart2.xml"/><Relationship Id="rId16" Type="http://schemas.microsoft.com/office/2007/relationships/hdphoto" Target="../media/hdphoto8.wdp"/><Relationship Id="rId20" Type="http://schemas.microsoft.com/office/2007/relationships/hdphoto" Target="../media/hdphoto11.wdp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5" Type="http://schemas.openxmlformats.org/officeDocument/2006/relationships/image" Target="../media/image20.png"/><Relationship Id="rId10" Type="http://schemas.microsoft.com/office/2007/relationships/hdphoto" Target="../media/hdphoto5.wdp"/><Relationship Id="rId19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16.png"/><Relationship Id="rId14" Type="http://schemas.openxmlformats.org/officeDocument/2006/relationships/image" Target="../media/image26.png"/><Relationship Id="rId22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tmp"/><Relationship Id="rId3" Type="http://schemas.openxmlformats.org/officeDocument/2006/relationships/image" Target="../media/image30.tmp"/><Relationship Id="rId7" Type="http://schemas.openxmlformats.org/officeDocument/2006/relationships/image" Target="../media/image34.png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tmp"/><Relationship Id="rId5" Type="http://schemas.openxmlformats.org/officeDocument/2006/relationships/image" Target="../media/image32.jpeg"/><Relationship Id="rId4" Type="http://schemas.openxmlformats.org/officeDocument/2006/relationships/image" Target="../media/image31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04944" y="1659584"/>
            <a:ext cx="6545382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pt-BR" sz="7200" b="1" dirty="0" smtClean="0">
                <a:solidFill>
                  <a:srgbClr val="002060"/>
                </a:solidFill>
              </a:rPr>
              <a:t>Energia Eólica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35792" y="6340384"/>
            <a:ext cx="3732152" cy="295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pt-BR" sz="2000" dirty="0" smtClean="0">
                <a:solidFill>
                  <a:schemeClr val="tx2"/>
                </a:solidFill>
              </a:rPr>
              <a:t>Junho / 2016</a:t>
            </a:r>
            <a:endParaRPr lang="pt-BR" sz="2000" dirty="0">
              <a:solidFill>
                <a:schemeClr val="tx2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91" y="256070"/>
            <a:ext cx="2644346" cy="1189956"/>
          </a:xfrm>
          <a:prstGeom prst="rect">
            <a:avLst/>
          </a:prstGeom>
        </p:spPr>
      </p:pic>
      <p:cxnSp>
        <p:nvCxnSpPr>
          <p:cNvPr id="13" name="Conector reto 12"/>
          <p:cNvCxnSpPr/>
          <p:nvPr/>
        </p:nvCxnSpPr>
        <p:spPr>
          <a:xfrm>
            <a:off x="405061" y="1604417"/>
            <a:ext cx="7662614" cy="0"/>
          </a:xfrm>
          <a:prstGeom prst="line">
            <a:avLst/>
          </a:prstGeom>
          <a:ln w="57150">
            <a:solidFill>
              <a:srgbClr val="004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405061" y="6652667"/>
            <a:ext cx="7662614" cy="0"/>
          </a:xfrm>
          <a:prstGeom prst="line">
            <a:avLst/>
          </a:prstGeom>
          <a:ln w="38100">
            <a:solidFill>
              <a:srgbClr val="F9C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99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251520" y="1894125"/>
            <a:ext cx="8568630" cy="4631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Preço Médio (R$/MWh) x Contratações (MW)</a:t>
            </a:r>
            <a:endParaRPr lang="pt-BR" dirty="0"/>
          </a:p>
        </p:txBody>
      </p:sp>
      <p:sp>
        <p:nvSpPr>
          <p:cNvPr id="17" name="Espaço Reservado para Número de Slide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682BEA-C0EB-4306-9F0E-E8FD518579B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" name="Espaço Reservado para Rodapé 5"/>
          <p:cNvSpPr txBox="1">
            <a:spLocks/>
          </p:cNvSpPr>
          <p:nvPr/>
        </p:nvSpPr>
        <p:spPr>
          <a:xfrm>
            <a:off x="3124200" y="6593784"/>
            <a:ext cx="2895600" cy="2916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 smtClean="0">
                <a:solidFill>
                  <a:schemeClr val="accent6"/>
                </a:solidFill>
              </a:rPr>
              <a:t>Fonte: CCEE/ABEEólica</a:t>
            </a:r>
            <a:endParaRPr lang="pt-BR" sz="1200" dirty="0">
              <a:solidFill>
                <a:schemeClr val="accent6"/>
              </a:solidFill>
            </a:endParaRPr>
          </a:p>
        </p:txBody>
      </p:sp>
      <p:graphicFrame>
        <p:nvGraphicFramePr>
          <p:cNvPr id="10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774878"/>
              </p:ext>
            </p:extLst>
          </p:nvPr>
        </p:nvGraphicFramePr>
        <p:xfrm>
          <a:off x="209550" y="1504950"/>
          <a:ext cx="8620125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959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ea typeface="ＭＳ Ｐゴシック" pitchFamily="34" charset="-128"/>
              </a:rPr>
              <a:t>Cenário Atual – Investimentos (em bilhões) </a:t>
            </a:r>
          </a:p>
        </p:txBody>
      </p:sp>
      <p:sp>
        <p:nvSpPr>
          <p:cNvPr id="8" name="Espaço Reservado para Número de Slide 16"/>
          <p:cNvSpPr>
            <a:spLocks noGrp="1"/>
          </p:cNvSpPr>
          <p:nvPr>
            <p:ph type="sldNum" sz="quarter" idx="4"/>
          </p:nvPr>
        </p:nvSpPr>
        <p:spPr>
          <a:xfrm>
            <a:off x="8748464" y="6595644"/>
            <a:ext cx="432048" cy="289740"/>
          </a:xfrm>
        </p:spPr>
        <p:txBody>
          <a:bodyPr/>
          <a:lstStyle/>
          <a:p>
            <a:fld id="{A9682BEA-C0EB-4306-9F0E-E8FD518579B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Espaço Reservado para Rodapé 5"/>
          <p:cNvSpPr txBox="1">
            <a:spLocks/>
          </p:cNvSpPr>
          <p:nvPr/>
        </p:nvSpPr>
        <p:spPr>
          <a:xfrm>
            <a:off x="3124200" y="6593784"/>
            <a:ext cx="2895600" cy="2916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 smtClean="0">
                <a:solidFill>
                  <a:schemeClr val="accent6"/>
                </a:solidFill>
              </a:rPr>
              <a:t>Fonte: BNEF/ABEEólica</a:t>
            </a:r>
            <a:endParaRPr lang="pt-BR" sz="1200" dirty="0">
              <a:solidFill>
                <a:schemeClr val="accent6"/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738134"/>
              </p:ext>
            </p:extLst>
          </p:nvPr>
        </p:nvGraphicFramePr>
        <p:xfrm>
          <a:off x="323528" y="1340768"/>
          <a:ext cx="8496944" cy="525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591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Fator de Capacidade 2015 (%)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682BEA-C0EB-4306-9F0E-E8FD518579B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Espaço Reservado para Rodapé 5"/>
          <p:cNvSpPr txBox="1">
            <a:spLocks/>
          </p:cNvSpPr>
          <p:nvPr/>
        </p:nvSpPr>
        <p:spPr>
          <a:xfrm>
            <a:off x="2731976" y="6593784"/>
            <a:ext cx="3680048" cy="2916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 smtClean="0">
                <a:solidFill>
                  <a:schemeClr val="accent6"/>
                </a:solidFill>
              </a:rPr>
              <a:t>Fonte: ABEEólica / CCEE</a:t>
            </a:r>
            <a:endParaRPr lang="pt-BR" sz="1200" dirty="0">
              <a:solidFill>
                <a:schemeClr val="accent6"/>
              </a:solidFill>
            </a:endParaRPr>
          </a:p>
        </p:txBody>
      </p:sp>
      <p:sp>
        <p:nvSpPr>
          <p:cNvPr id="10" name="CaixaDeTexto 1"/>
          <p:cNvSpPr txBox="1"/>
          <p:nvPr/>
        </p:nvSpPr>
        <p:spPr>
          <a:xfrm>
            <a:off x="3657610" y="6309353"/>
            <a:ext cx="914390" cy="360007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800" dirty="0" smtClean="0"/>
              <a:t>F.C. Médio</a:t>
            </a:r>
          </a:p>
          <a:p>
            <a:pPr algn="ctr"/>
            <a:r>
              <a:rPr lang="pt-BR" sz="800" dirty="0" smtClean="0"/>
              <a:t>36,2%%</a:t>
            </a:r>
            <a:endParaRPr lang="pt-BR" sz="800" dirty="0"/>
          </a:p>
        </p:txBody>
      </p:sp>
      <p:sp>
        <p:nvSpPr>
          <p:cNvPr id="11" name="CaixaDeTexto 1"/>
          <p:cNvSpPr txBox="1"/>
          <p:nvPr/>
        </p:nvSpPr>
        <p:spPr>
          <a:xfrm>
            <a:off x="4572000" y="6309353"/>
            <a:ext cx="792088" cy="360007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800" dirty="0" smtClean="0"/>
              <a:t>F.C. Médio</a:t>
            </a:r>
          </a:p>
          <a:p>
            <a:pPr algn="ctr"/>
            <a:r>
              <a:rPr lang="pt-BR" sz="800" dirty="0" smtClean="0"/>
              <a:t>38,1%%</a:t>
            </a:r>
            <a:endParaRPr lang="pt-BR" sz="800" dirty="0"/>
          </a:p>
        </p:txBody>
      </p:sp>
      <p:graphicFrame>
        <p:nvGraphicFramePr>
          <p:cNvPr id="12" name="Espaço Reservado para Conteú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643095"/>
              </p:ext>
            </p:extLst>
          </p:nvPr>
        </p:nvGraphicFramePr>
        <p:xfrm>
          <a:off x="209550" y="1504950"/>
          <a:ext cx="8620125" cy="4984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Elipse 13"/>
          <p:cNvSpPr/>
          <p:nvPr/>
        </p:nvSpPr>
        <p:spPr>
          <a:xfrm>
            <a:off x="5148064" y="2115215"/>
            <a:ext cx="792088" cy="363803"/>
          </a:xfrm>
          <a:prstGeom prst="ellipse">
            <a:avLst/>
          </a:prstGeom>
          <a:noFill/>
          <a:ln>
            <a:solidFill>
              <a:srgbClr val="74B23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5148064" y="188928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i="1" dirty="0" smtClean="0">
                <a:solidFill>
                  <a:srgbClr val="74B230"/>
                </a:solidFill>
              </a:rPr>
              <a:t>Pico</a:t>
            </a:r>
            <a:endParaRPr lang="pt-BR" sz="1200" b="1" i="1" dirty="0">
              <a:solidFill>
                <a:srgbClr val="74B2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9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Recordes de Geração 2015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682BEA-C0EB-4306-9F0E-E8FD518579B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4" y="1340768"/>
            <a:ext cx="833159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0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0" y="0"/>
            <a:ext cx="9144000" cy="6885383"/>
            <a:chOff x="0" y="6962051"/>
            <a:chExt cx="9144000" cy="2723286"/>
          </a:xfrm>
        </p:grpSpPr>
        <p:sp>
          <p:nvSpPr>
            <p:cNvPr id="11" name="Retângulo 10"/>
            <p:cNvSpPr/>
            <p:nvPr/>
          </p:nvSpPr>
          <p:spPr>
            <a:xfrm>
              <a:off x="0" y="6962051"/>
              <a:ext cx="9144000" cy="2723286"/>
            </a:xfrm>
            <a:prstGeom prst="rect">
              <a:avLst/>
            </a:prstGeom>
            <a:gradFill flip="none" rotWithShape="1">
              <a:gsLst>
                <a:gs pos="0">
                  <a:srgbClr val="0080CE"/>
                </a:gs>
                <a:gs pos="75000">
                  <a:srgbClr val="00409E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spaço Reservado para Conteúdo 4"/>
            <p:cNvSpPr txBox="1">
              <a:spLocks/>
            </p:cNvSpPr>
            <p:nvPr/>
          </p:nvSpPr>
          <p:spPr>
            <a:xfrm>
              <a:off x="326546" y="8037329"/>
              <a:ext cx="8490908" cy="5618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3600" b="1" dirty="0" smtClean="0">
                  <a:solidFill>
                    <a:schemeClr val="bg1"/>
                  </a:solidFill>
                </a:rPr>
                <a:t>Socioeconômico e Socioambiental</a:t>
              </a:r>
              <a:endParaRPr lang="pt-BR" sz="1800" b="1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42646"/>
            <a:ext cx="1800200" cy="81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1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32284655"/>
              </p:ext>
            </p:extLst>
          </p:nvPr>
        </p:nvGraphicFramePr>
        <p:xfrm>
          <a:off x="1331856" y="1772816"/>
          <a:ext cx="6408712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ector reto 5"/>
          <p:cNvCxnSpPr/>
          <p:nvPr/>
        </p:nvCxnSpPr>
        <p:spPr>
          <a:xfrm>
            <a:off x="4572000" y="2112772"/>
            <a:ext cx="0" cy="380124"/>
          </a:xfrm>
          <a:prstGeom prst="line">
            <a:avLst/>
          </a:prstGeom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Desenvolvimento Social e Econômico</a:t>
            </a:r>
            <a:endParaRPr lang="pt-BR" dirty="0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55CE28-ADD2-4038-9677-0A78C2F72788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5" name="CaixaDeTexto 13"/>
          <p:cNvSpPr txBox="1"/>
          <p:nvPr/>
        </p:nvSpPr>
        <p:spPr>
          <a:xfrm>
            <a:off x="2592216" y="1620912"/>
            <a:ext cx="3960000" cy="1016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pt-BR" sz="1200" dirty="0" smtClean="0"/>
              <a:t>Inovação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200" dirty="0" smtClean="0"/>
              <a:t>Geração de empregos e renda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200" dirty="0" smtClean="0"/>
              <a:t>Aumento da riqueza regional e local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200" dirty="0" smtClean="0"/>
              <a:t>Participação em novos mercados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200" dirty="0" smtClean="0"/>
              <a:t>Novas oportunidades de negócio e empreendedorismo</a:t>
            </a:r>
          </a:p>
        </p:txBody>
      </p:sp>
      <p:sp>
        <p:nvSpPr>
          <p:cNvPr id="7" name="CaixaDeTexto 15"/>
          <p:cNvSpPr txBox="1"/>
          <p:nvPr/>
        </p:nvSpPr>
        <p:spPr>
          <a:xfrm>
            <a:off x="539984" y="5157191"/>
            <a:ext cx="3671976" cy="100800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pt-BR" sz="1200" dirty="0" smtClean="0"/>
              <a:t>Aproveitamento de recursos locais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200" dirty="0" smtClean="0"/>
              <a:t>Acesso à eletricidade</a:t>
            </a:r>
            <a:endParaRPr lang="pt-BR" sz="1200" dirty="0"/>
          </a:p>
          <a:p>
            <a:pPr>
              <a:buFont typeface="Arial" pitchFamily="34" charset="0"/>
              <a:buChar char="•"/>
              <a:defRPr/>
            </a:pPr>
            <a:r>
              <a:rPr lang="pt-BR" sz="1200" dirty="0" smtClean="0"/>
              <a:t>Redução da importação de energia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200" dirty="0" smtClean="0"/>
              <a:t>Investimento dos recursos públicos em outros setores</a:t>
            </a:r>
          </a:p>
        </p:txBody>
      </p:sp>
      <p:sp>
        <p:nvSpPr>
          <p:cNvPr id="9" name="CaixaDeTexto 14"/>
          <p:cNvSpPr txBox="1"/>
          <p:nvPr/>
        </p:nvSpPr>
        <p:spPr>
          <a:xfrm>
            <a:off x="5436096" y="5193288"/>
            <a:ext cx="2880320" cy="900000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pt-BR" sz="1200" dirty="0" smtClean="0"/>
              <a:t>Geração de renda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200" dirty="0" smtClean="0"/>
              <a:t>Capacitação profissional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200" dirty="0" smtClean="0"/>
              <a:t>Redução de fluxo de imigração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200" dirty="0" smtClean="0"/>
              <a:t>Aumento da oferta de bens e serviços</a:t>
            </a:r>
          </a:p>
        </p:txBody>
      </p:sp>
      <p:cxnSp>
        <p:nvCxnSpPr>
          <p:cNvPr id="11" name="Conector reto 10"/>
          <p:cNvCxnSpPr>
            <a:stCxn id="5" idx="2"/>
          </p:cNvCxnSpPr>
          <p:nvPr/>
        </p:nvCxnSpPr>
        <p:spPr>
          <a:xfrm flipH="1">
            <a:off x="4572000" y="2636912"/>
            <a:ext cx="216" cy="14401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>
            <a:stCxn id="9" idx="0"/>
          </p:cNvCxnSpPr>
          <p:nvPr/>
        </p:nvCxnSpPr>
        <p:spPr>
          <a:xfrm flipV="1">
            <a:off x="6876256" y="4941168"/>
            <a:ext cx="0" cy="25212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>
            <a:stCxn id="7" idx="0"/>
          </p:cNvCxnSpPr>
          <p:nvPr/>
        </p:nvCxnSpPr>
        <p:spPr>
          <a:xfrm flipV="1">
            <a:off x="2375972" y="4941169"/>
            <a:ext cx="0" cy="21602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07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mtClean="0"/>
              <a:t>Geração de Empregos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 smtClean="0"/>
              <a:t>Fabricação de </a:t>
            </a:r>
            <a:r>
              <a:rPr lang="pt-BR" dirty="0" err="1" smtClean="0"/>
              <a:t>aerogeradores</a:t>
            </a:r>
            <a:r>
              <a:rPr lang="pt-BR" dirty="0" smtClean="0"/>
              <a:t>, pás e torres;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 smtClean="0"/>
              <a:t>Desenvolvimento de projetos;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 smtClean="0"/>
              <a:t>Construção dos parques eólicos; 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dirty="0" smtClean="0"/>
              <a:t>Operação e Manutenção.</a:t>
            </a:r>
            <a:endParaRPr lang="pt-BR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55CE28-ADD2-4038-9677-0A78C2F72788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4" name="Picture 2" descr="http://www.piniweb.com.br/construcao/tecnologia-materiais/imagens/i2942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3991">
            <a:off x="1111912" y="3525483"/>
            <a:ext cx="2976691" cy="2230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3.bp.blogspot.com/-G19KVK6Zj8Y/TtzNpX7FgJI/AAAAAAAACro/GQPIbr07Les/s1600/files_65641_20110903223629317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22">
            <a:off x="4783982" y="2312135"/>
            <a:ext cx="4043465" cy="3294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37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Benefícios e Índices da Eólica 2015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592210"/>
              </p:ext>
            </p:extLst>
          </p:nvPr>
        </p:nvGraphicFramePr>
        <p:xfrm>
          <a:off x="209550" y="1340768"/>
          <a:ext cx="8620125" cy="5294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55CE28-ADD2-4038-9677-0A78C2F72788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6" name="Espaço Reservado para Rodapé 5"/>
          <p:cNvSpPr txBox="1">
            <a:spLocks/>
          </p:cNvSpPr>
          <p:nvPr/>
        </p:nvSpPr>
        <p:spPr>
          <a:xfrm>
            <a:off x="2463856" y="6593784"/>
            <a:ext cx="4216288" cy="291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 smtClean="0">
                <a:solidFill>
                  <a:schemeClr val="accent6"/>
                </a:solidFill>
              </a:rPr>
              <a:t>Fonte: ABEEólica / CCEE / Excelência Energética / BNEF</a:t>
            </a:r>
            <a:endParaRPr lang="pt-BR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9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upo 124"/>
          <p:cNvGrpSpPr/>
          <p:nvPr/>
        </p:nvGrpSpPr>
        <p:grpSpPr>
          <a:xfrm>
            <a:off x="2228569" y="3208615"/>
            <a:ext cx="4686863" cy="1563239"/>
            <a:chOff x="969976" y="2684589"/>
            <a:chExt cx="5613206" cy="1872208"/>
          </a:xfrm>
        </p:grpSpPr>
        <p:grpSp>
          <p:nvGrpSpPr>
            <p:cNvPr id="126" name="Grupo 125"/>
            <p:cNvGrpSpPr/>
            <p:nvPr/>
          </p:nvGrpSpPr>
          <p:grpSpPr>
            <a:xfrm>
              <a:off x="971600" y="2684589"/>
              <a:ext cx="5611582" cy="1872208"/>
              <a:chOff x="-1286111" y="95888"/>
              <a:chExt cx="5611582" cy="1872208"/>
            </a:xfrm>
          </p:grpSpPr>
          <p:grpSp>
            <p:nvGrpSpPr>
              <p:cNvPr id="135" name="Grupo 134"/>
              <p:cNvGrpSpPr/>
              <p:nvPr/>
            </p:nvGrpSpPr>
            <p:grpSpPr>
              <a:xfrm>
                <a:off x="-1286111" y="95888"/>
                <a:ext cx="5611582" cy="1872208"/>
                <a:chOff x="-977997" y="1339210"/>
                <a:chExt cx="5611582" cy="1872208"/>
              </a:xfrm>
            </p:grpSpPr>
            <p:pic>
              <p:nvPicPr>
                <p:cNvPr id="137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608" b="98454" l="3279" r="95902">
                              <a14:foregroundMark x1="39344" y1="42784" x2="40164" y2="95361"/>
                              <a14:backgroundMark x1="19672" y1="67526" x2="19672" y2="67526"/>
                              <a14:backgroundMark x1="34426" y1="47938" x2="4918" y2="75773"/>
                              <a14:backgroundMark x1="49180" y1="46392" x2="82787" y2="7886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5663" y="2322754"/>
                  <a:ext cx="403956" cy="6423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8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608" b="98454" l="3279" r="95902">
                              <a14:foregroundMark x1="39344" y1="42784" x2="40164" y2="95361"/>
                              <a14:backgroundMark x1="19672" y1="67526" x2="19672" y2="67526"/>
                              <a14:backgroundMark x1="34426" y1="47938" x2="4918" y2="75773"/>
                              <a14:backgroundMark x1="49180" y1="46392" x2="82787" y2="7886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29629" y="2327661"/>
                  <a:ext cx="403956" cy="6423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9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608" b="98454" l="3279" r="95902">
                              <a14:foregroundMark x1="39344" y1="42784" x2="40164" y2="95361"/>
                              <a14:backgroundMark x1="19672" y1="67526" x2="19672" y2="67526"/>
                              <a14:backgroundMark x1="34426" y1="47938" x2="4918" y2="75773"/>
                              <a14:backgroundMark x1="49180" y1="46392" x2="82787" y2="7886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79240" y="2356395"/>
                  <a:ext cx="403956" cy="6423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0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608" b="98454" l="3279" r="95902">
                              <a14:foregroundMark x1="39344" y1="42784" x2="40164" y2="95361"/>
                              <a14:backgroundMark x1="19672" y1="67526" x2="19672" y2="67526"/>
                              <a14:backgroundMark x1="34426" y1="47938" x2="4918" y2="75773"/>
                              <a14:backgroundMark x1="49180" y1="46392" x2="82787" y2="7886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5284" y="2340001"/>
                  <a:ext cx="403956" cy="6423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1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608" b="98454" l="3279" r="95902">
                              <a14:foregroundMark x1="39344" y1="42784" x2="40164" y2="95361"/>
                              <a14:backgroundMark x1="19672" y1="67526" x2="19672" y2="67526"/>
                              <a14:backgroundMark x1="34426" y1="47938" x2="4918" y2="75773"/>
                              <a14:backgroundMark x1="49180" y1="46392" x2="82787" y2="7886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63788" y="2282588"/>
                  <a:ext cx="403956" cy="6423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2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608" b="98454" l="3279" r="95902">
                              <a14:foregroundMark x1="39344" y1="42784" x2="40164" y2="95361"/>
                              <a14:backgroundMark x1="19672" y1="67526" x2="19672" y2="67526"/>
                              <a14:backgroundMark x1="34426" y1="47938" x2="4918" y2="75773"/>
                              <a14:backgroundMark x1="49180" y1="46392" x2="82787" y2="7886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46911" y="2282588"/>
                  <a:ext cx="403956" cy="6423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43" name="Grupo 142"/>
                <p:cNvGrpSpPr/>
                <p:nvPr/>
              </p:nvGrpSpPr>
              <p:grpSpPr>
                <a:xfrm>
                  <a:off x="-977997" y="1339210"/>
                  <a:ext cx="5561230" cy="1872208"/>
                  <a:chOff x="-341158" y="1484784"/>
                  <a:chExt cx="5561230" cy="1872208"/>
                </a:xfrm>
              </p:grpSpPr>
              <p:sp>
                <p:nvSpPr>
                  <p:cNvPr id="144" name="Trapezoide 8"/>
                  <p:cNvSpPr/>
                  <p:nvPr/>
                </p:nvSpPr>
                <p:spPr>
                  <a:xfrm>
                    <a:off x="4320697" y="2368700"/>
                    <a:ext cx="441573" cy="748655"/>
                  </a:xfrm>
                  <a:custGeom>
                    <a:avLst/>
                    <a:gdLst>
                      <a:gd name="connsiteX0" fmla="*/ 0 w 432048"/>
                      <a:gd name="connsiteY0" fmla="*/ 720080 h 720080"/>
                      <a:gd name="connsiteX1" fmla="*/ 121868 w 432048"/>
                      <a:gd name="connsiteY1" fmla="*/ 0 h 720080"/>
                      <a:gd name="connsiteX2" fmla="*/ 310180 w 432048"/>
                      <a:gd name="connsiteY2" fmla="*/ 0 h 720080"/>
                      <a:gd name="connsiteX3" fmla="*/ 432048 w 432048"/>
                      <a:gd name="connsiteY3" fmla="*/ 720080 h 720080"/>
                      <a:gd name="connsiteX4" fmla="*/ 0 w 432048"/>
                      <a:gd name="connsiteY4" fmla="*/ 720080 h 720080"/>
                      <a:gd name="connsiteX0" fmla="*/ 0 w 489198"/>
                      <a:gd name="connsiteY0" fmla="*/ 720080 h 720080"/>
                      <a:gd name="connsiteX1" fmla="*/ 179018 w 489198"/>
                      <a:gd name="connsiteY1" fmla="*/ 0 h 720080"/>
                      <a:gd name="connsiteX2" fmla="*/ 367330 w 489198"/>
                      <a:gd name="connsiteY2" fmla="*/ 0 h 720080"/>
                      <a:gd name="connsiteX3" fmla="*/ 489198 w 489198"/>
                      <a:gd name="connsiteY3" fmla="*/ 720080 h 720080"/>
                      <a:gd name="connsiteX4" fmla="*/ 0 w 489198"/>
                      <a:gd name="connsiteY4" fmla="*/ 720080 h 720080"/>
                      <a:gd name="connsiteX0" fmla="*/ 0 w 489198"/>
                      <a:gd name="connsiteY0" fmla="*/ 720080 h 720080"/>
                      <a:gd name="connsiteX1" fmla="*/ 179018 w 489198"/>
                      <a:gd name="connsiteY1" fmla="*/ 0 h 720080"/>
                      <a:gd name="connsiteX2" fmla="*/ 367330 w 489198"/>
                      <a:gd name="connsiteY2" fmla="*/ 0 h 720080"/>
                      <a:gd name="connsiteX3" fmla="*/ 489198 w 489198"/>
                      <a:gd name="connsiteY3" fmla="*/ 720080 h 720080"/>
                      <a:gd name="connsiteX4" fmla="*/ 0 w 489198"/>
                      <a:gd name="connsiteY4" fmla="*/ 720080 h 720080"/>
                      <a:gd name="connsiteX0" fmla="*/ 0 w 536823"/>
                      <a:gd name="connsiteY0" fmla="*/ 720080 h 720080"/>
                      <a:gd name="connsiteX1" fmla="*/ 179018 w 536823"/>
                      <a:gd name="connsiteY1" fmla="*/ 0 h 720080"/>
                      <a:gd name="connsiteX2" fmla="*/ 367330 w 536823"/>
                      <a:gd name="connsiteY2" fmla="*/ 0 h 720080"/>
                      <a:gd name="connsiteX3" fmla="*/ 536823 w 536823"/>
                      <a:gd name="connsiteY3" fmla="*/ 720080 h 720080"/>
                      <a:gd name="connsiteX4" fmla="*/ 0 w 536823"/>
                      <a:gd name="connsiteY4" fmla="*/ 720080 h 720080"/>
                      <a:gd name="connsiteX0" fmla="*/ 0 w 536823"/>
                      <a:gd name="connsiteY0" fmla="*/ 720080 h 720080"/>
                      <a:gd name="connsiteX1" fmla="*/ 179018 w 536823"/>
                      <a:gd name="connsiteY1" fmla="*/ 0 h 720080"/>
                      <a:gd name="connsiteX2" fmla="*/ 367330 w 536823"/>
                      <a:gd name="connsiteY2" fmla="*/ 0 h 720080"/>
                      <a:gd name="connsiteX3" fmla="*/ 536823 w 536823"/>
                      <a:gd name="connsiteY3" fmla="*/ 720080 h 720080"/>
                      <a:gd name="connsiteX4" fmla="*/ 0 w 536823"/>
                      <a:gd name="connsiteY4" fmla="*/ 720080 h 720080"/>
                      <a:gd name="connsiteX0" fmla="*/ 0 w 536823"/>
                      <a:gd name="connsiteY0" fmla="*/ 729605 h 729605"/>
                      <a:gd name="connsiteX1" fmla="*/ 207593 w 536823"/>
                      <a:gd name="connsiteY1" fmla="*/ 0 h 729605"/>
                      <a:gd name="connsiteX2" fmla="*/ 367330 w 536823"/>
                      <a:gd name="connsiteY2" fmla="*/ 9525 h 729605"/>
                      <a:gd name="connsiteX3" fmla="*/ 536823 w 536823"/>
                      <a:gd name="connsiteY3" fmla="*/ 729605 h 729605"/>
                      <a:gd name="connsiteX4" fmla="*/ 0 w 536823"/>
                      <a:gd name="connsiteY4" fmla="*/ 729605 h 729605"/>
                      <a:gd name="connsiteX0" fmla="*/ 0 w 536823"/>
                      <a:gd name="connsiteY0" fmla="*/ 729605 h 729605"/>
                      <a:gd name="connsiteX1" fmla="*/ 207593 w 536823"/>
                      <a:gd name="connsiteY1" fmla="*/ 0 h 729605"/>
                      <a:gd name="connsiteX2" fmla="*/ 338755 w 536823"/>
                      <a:gd name="connsiteY2" fmla="*/ 9525 h 729605"/>
                      <a:gd name="connsiteX3" fmla="*/ 536823 w 536823"/>
                      <a:gd name="connsiteY3" fmla="*/ 729605 h 729605"/>
                      <a:gd name="connsiteX4" fmla="*/ 0 w 536823"/>
                      <a:gd name="connsiteY4" fmla="*/ 729605 h 729605"/>
                      <a:gd name="connsiteX0" fmla="*/ 0 w 489198"/>
                      <a:gd name="connsiteY0" fmla="*/ 720080 h 729605"/>
                      <a:gd name="connsiteX1" fmla="*/ 159968 w 489198"/>
                      <a:gd name="connsiteY1" fmla="*/ 0 h 729605"/>
                      <a:gd name="connsiteX2" fmla="*/ 291130 w 489198"/>
                      <a:gd name="connsiteY2" fmla="*/ 9525 h 729605"/>
                      <a:gd name="connsiteX3" fmla="*/ 489198 w 489198"/>
                      <a:gd name="connsiteY3" fmla="*/ 729605 h 729605"/>
                      <a:gd name="connsiteX4" fmla="*/ 0 w 489198"/>
                      <a:gd name="connsiteY4" fmla="*/ 720080 h 729605"/>
                      <a:gd name="connsiteX0" fmla="*/ 0 w 422523"/>
                      <a:gd name="connsiteY0" fmla="*/ 720080 h 729605"/>
                      <a:gd name="connsiteX1" fmla="*/ 159968 w 422523"/>
                      <a:gd name="connsiteY1" fmla="*/ 0 h 729605"/>
                      <a:gd name="connsiteX2" fmla="*/ 291130 w 422523"/>
                      <a:gd name="connsiteY2" fmla="*/ 9525 h 729605"/>
                      <a:gd name="connsiteX3" fmla="*/ 422523 w 422523"/>
                      <a:gd name="connsiteY3" fmla="*/ 729605 h 729605"/>
                      <a:gd name="connsiteX4" fmla="*/ 0 w 422523"/>
                      <a:gd name="connsiteY4" fmla="*/ 720080 h 729605"/>
                      <a:gd name="connsiteX0" fmla="*/ 0 w 441573"/>
                      <a:gd name="connsiteY0" fmla="*/ 748655 h 748655"/>
                      <a:gd name="connsiteX1" fmla="*/ 179018 w 441573"/>
                      <a:gd name="connsiteY1" fmla="*/ 0 h 748655"/>
                      <a:gd name="connsiteX2" fmla="*/ 310180 w 441573"/>
                      <a:gd name="connsiteY2" fmla="*/ 9525 h 748655"/>
                      <a:gd name="connsiteX3" fmla="*/ 441573 w 441573"/>
                      <a:gd name="connsiteY3" fmla="*/ 729605 h 748655"/>
                      <a:gd name="connsiteX4" fmla="*/ 0 w 441573"/>
                      <a:gd name="connsiteY4" fmla="*/ 748655 h 748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1573" h="748655">
                        <a:moveTo>
                          <a:pt x="0" y="748655"/>
                        </a:moveTo>
                        <a:cubicBezTo>
                          <a:pt x="126348" y="527678"/>
                          <a:pt x="119345" y="240027"/>
                          <a:pt x="179018" y="0"/>
                        </a:cubicBezTo>
                        <a:lnTo>
                          <a:pt x="310180" y="9525"/>
                        </a:lnTo>
                        <a:cubicBezTo>
                          <a:pt x="366678" y="249552"/>
                          <a:pt x="318400" y="489578"/>
                          <a:pt x="441573" y="729605"/>
                        </a:cubicBezTo>
                        <a:lnTo>
                          <a:pt x="0" y="748655"/>
                        </a:lnTo>
                        <a:close/>
                      </a:path>
                    </a:pathLst>
                  </a:custGeom>
                  <a:solidFill>
                    <a:srgbClr val="FAF474"/>
                  </a:solidFill>
                  <a:ln w="25400" cap="flat" cmpd="sng" algn="ctr">
                    <a:solidFill>
                      <a:srgbClr val="D7CD07"/>
                    </a:solidFill>
                    <a:prstDash val="solid"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5" name="Trapezoide 8"/>
                  <p:cNvSpPr/>
                  <p:nvPr/>
                </p:nvSpPr>
                <p:spPr>
                  <a:xfrm>
                    <a:off x="2911053" y="2366936"/>
                    <a:ext cx="441573" cy="748655"/>
                  </a:xfrm>
                  <a:custGeom>
                    <a:avLst/>
                    <a:gdLst>
                      <a:gd name="connsiteX0" fmla="*/ 0 w 432048"/>
                      <a:gd name="connsiteY0" fmla="*/ 720080 h 720080"/>
                      <a:gd name="connsiteX1" fmla="*/ 121868 w 432048"/>
                      <a:gd name="connsiteY1" fmla="*/ 0 h 720080"/>
                      <a:gd name="connsiteX2" fmla="*/ 310180 w 432048"/>
                      <a:gd name="connsiteY2" fmla="*/ 0 h 720080"/>
                      <a:gd name="connsiteX3" fmla="*/ 432048 w 432048"/>
                      <a:gd name="connsiteY3" fmla="*/ 720080 h 720080"/>
                      <a:gd name="connsiteX4" fmla="*/ 0 w 432048"/>
                      <a:gd name="connsiteY4" fmla="*/ 720080 h 720080"/>
                      <a:gd name="connsiteX0" fmla="*/ 0 w 489198"/>
                      <a:gd name="connsiteY0" fmla="*/ 720080 h 720080"/>
                      <a:gd name="connsiteX1" fmla="*/ 179018 w 489198"/>
                      <a:gd name="connsiteY1" fmla="*/ 0 h 720080"/>
                      <a:gd name="connsiteX2" fmla="*/ 367330 w 489198"/>
                      <a:gd name="connsiteY2" fmla="*/ 0 h 720080"/>
                      <a:gd name="connsiteX3" fmla="*/ 489198 w 489198"/>
                      <a:gd name="connsiteY3" fmla="*/ 720080 h 720080"/>
                      <a:gd name="connsiteX4" fmla="*/ 0 w 489198"/>
                      <a:gd name="connsiteY4" fmla="*/ 720080 h 720080"/>
                      <a:gd name="connsiteX0" fmla="*/ 0 w 489198"/>
                      <a:gd name="connsiteY0" fmla="*/ 720080 h 720080"/>
                      <a:gd name="connsiteX1" fmla="*/ 179018 w 489198"/>
                      <a:gd name="connsiteY1" fmla="*/ 0 h 720080"/>
                      <a:gd name="connsiteX2" fmla="*/ 367330 w 489198"/>
                      <a:gd name="connsiteY2" fmla="*/ 0 h 720080"/>
                      <a:gd name="connsiteX3" fmla="*/ 489198 w 489198"/>
                      <a:gd name="connsiteY3" fmla="*/ 720080 h 720080"/>
                      <a:gd name="connsiteX4" fmla="*/ 0 w 489198"/>
                      <a:gd name="connsiteY4" fmla="*/ 720080 h 720080"/>
                      <a:gd name="connsiteX0" fmla="*/ 0 w 536823"/>
                      <a:gd name="connsiteY0" fmla="*/ 720080 h 720080"/>
                      <a:gd name="connsiteX1" fmla="*/ 179018 w 536823"/>
                      <a:gd name="connsiteY1" fmla="*/ 0 h 720080"/>
                      <a:gd name="connsiteX2" fmla="*/ 367330 w 536823"/>
                      <a:gd name="connsiteY2" fmla="*/ 0 h 720080"/>
                      <a:gd name="connsiteX3" fmla="*/ 536823 w 536823"/>
                      <a:gd name="connsiteY3" fmla="*/ 720080 h 720080"/>
                      <a:gd name="connsiteX4" fmla="*/ 0 w 536823"/>
                      <a:gd name="connsiteY4" fmla="*/ 720080 h 720080"/>
                      <a:gd name="connsiteX0" fmla="*/ 0 w 536823"/>
                      <a:gd name="connsiteY0" fmla="*/ 720080 h 720080"/>
                      <a:gd name="connsiteX1" fmla="*/ 179018 w 536823"/>
                      <a:gd name="connsiteY1" fmla="*/ 0 h 720080"/>
                      <a:gd name="connsiteX2" fmla="*/ 367330 w 536823"/>
                      <a:gd name="connsiteY2" fmla="*/ 0 h 720080"/>
                      <a:gd name="connsiteX3" fmla="*/ 536823 w 536823"/>
                      <a:gd name="connsiteY3" fmla="*/ 720080 h 720080"/>
                      <a:gd name="connsiteX4" fmla="*/ 0 w 536823"/>
                      <a:gd name="connsiteY4" fmla="*/ 720080 h 720080"/>
                      <a:gd name="connsiteX0" fmla="*/ 0 w 536823"/>
                      <a:gd name="connsiteY0" fmla="*/ 729605 h 729605"/>
                      <a:gd name="connsiteX1" fmla="*/ 207593 w 536823"/>
                      <a:gd name="connsiteY1" fmla="*/ 0 h 729605"/>
                      <a:gd name="connsiteX2" fmla="*/ 367330 w 536823"/>
                      <a:gd name="connsiteY2" fmla="*/ 9525 h 729605"/>
                      <a:gd name="connsiteX3" fmla="*/ 536823 w 536823"/>
                      <a:gd name="connsiteY3" fmla="*/ 729605 h 729605"/>
                      <a:gd name="connsiteX4" fmla="*/ 0 w 536823"/>
                      <a:gd name="connsiteY4" fmla="*/ 729605 h 729605"/>
                      <a:gd name="connsiteX0" fmla="*/ 0 w 536823"/>
                      <a:gd name="connsiteY0" fmla="*/ 729605 h 729605"/>
                      <a:gd name="connsiteX1" fmla="*/ 207593 w 536823"/>
                      <a:gd name="connsiteY1" fmla="*/ 0 h 729605"/>
                      <a:gd name="connsiteX2" fmla="*/ 338755 w 536823"/>
                      <a:gd name="connsiteY2" fmla="*/ 9525 h 729605"/>
                      <a:gd name="connsiteX3" fmla="*/ 536823 w 536823"/>
                      <a:gd name="connsiteY3" fmla="*/ 729605 h 729605"/>
                      <a:gd name="connsiteX4" fmla="*/ 0 w 536823"/>
                      <a:gd name="connsiteY4" fmla="*/ 729605 h 729605"/>
                      <a:gd name="connsiteX0" fmla="*/ 0 w 489198"/>
                      <a:gd name="connsiteY0" fmla="*/ 720080 h 729605"/>
                      <a:gd name="connsiteX1" fmla="*/ 159968 w 489198"/>
                      <a:gd name="connsiteY1" fmla="*/ 0 h 729605"/>
                      <a:gd name="connsiteX2" fmla="*/ 291130 w 489198"/>
                      <a:gd name="connsiteY2" fmla="*/ 9525 h 729605"/>
                      <a:gd name="connsiteX3" fmla="*/ 489198 w 489198"/>
                      <a:gd name="connsiteY3" fmla="*/ 729605 h 729605"/>
                      <a:gd name="connsiteX4" fmla="*/ 0 w 489198"/>
                      <a:gd name="connsiteY4" fmla="*/ 720080 h 729605"/>
                      <a:gd name="connsiteX0" fmla="*/ 0 w 422523"/>
                      <a:gd name="connsiteY0" fmla="*/ 720080 h 729605"/>
                      <a:gd name="connsiteX1" fmla="*/ 159968 w 422523"/>
                      <a:gd name="connsiteY1" fmla="*/ 0 h 729605"/>
                      <a:gd name="connsiteX2" fmla="*/ 291130 w 422523"/>
                      <a:gd name="connsiteY2" fmla="*/ 9525 h 729605"/>
                      <a:gd name="connsiteX3" fmla="*/ 422523 w 422523"/>
                      <a:gd name="connsiteY3" fmla="*/ 729605 h 729605"/>
                      <a:gd name="connsiteX4" fmla="*/ 0 w 422523"/>
                      <a:gd name="connsiteY4" fmla="*/ 720080 h 729605"/>
                      <a:gd name="connsiteX0" fmla="*/ 0 w 441573"/>
                      <a:gd name="connsiteY0" fmla="*/ 748655 h 748655"/>
                      <a:gd name="connsiteX1" fmla="*/ 179018 w 441573"/>
                      <a:gd name="connsiteY1" fmla="*/ 0 h 748655"/>
                      <a:gd name="connsiteX2" fmla="*/ 310180 w 441573"/>
                      <a:gd name="connsiteY2" fmla="*/ 9525 h 748655"/>
                      <a:gd name="connsiteX3" fmla="*/ 441573 w 441573"/>
                      <a:gd name="connsiteY3" fmla="*/ 729605 h 748655"/>
                      <a:gd name="connsiteX4" fmla="*/ 0 w 441573"/>
                      <a:gd name="connsiteY4" fmla="*/ 748655 h 748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1573" h="748655">
                        <a:moveTo>
                          <a:pt x="0" y="748655"/>
                        </a:moveTo>
                        <a:cubicBezTo>
                          <a:pt x="126348" y="527678"/>
                          <a:pt x="119345" y="240027"/>
                          <a:pt x="179018" y="0"/>
                        </a:cubicBezTo>
                        <a:lnTo>
                          <a:pt x="310180" y="9525"/>
                        </a:lnTo>
                        <a:cubicBezTo>
                          <a:pt x="366678" y="249552"/>
                          <a:pt x="318400" y="489578"/>
                          <a:pt x="441573" y="729605"/>
                        </a:cubicBezTo>
                        <a:lnTo>
                          <a:pt x="0" y="748655"/>
                        </a:lnTo>
                        <a:close/>
                      </a:path>
                    </a:pathLst>
                  </a:custGeom>
                  <a:solidFill>
                    <a:srgbClr val="F79646">
                      <a:lumMod val="60000"/>
                      <a:lumOff val="40000"/>
                    </a:srgbClr>
                  </a:solidFill>
                  <a:ln w="25400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6" name="Trapezoide 8"/>
                  <p:cNvSpPr/>
                  <p:nvPr/>
                </p:nvSpPr>
                <p:spPr>
                  <a:xfrm rot="194196">
                    <a:off x="1436223" y="2261944"/>
                    <a:ext cx="441573" cy="748655"/>
                  </a:xfrm>
                  <a:custGeom>
                    <a:avLst/>
                    <a:gdLst>
                      <a:gd name="connsiteX0" fmla="*/ 0 w 432048"/>
                      <a:gd name="connsiteY0" fmla="*/ 720080 h 720080"/>
                      <a:gd name="connsiteX1" fmla="*/ 121868 w 432048"/>
                      <a:gd name="connsiteY1" fmla="*/ 0 h 720080"/>
                      <a:gd name="connsiteX2" fmla="*/ 310180 w 432048"/>
                      <a:gd name="connsiteY2" fmla="*/ 0 h 720080"/>
                      <a:gd name="connsiteX3" fmla="*/ 432048 w 432048"/>
                      <a:gd name="connsiteY3" fmla="*/ 720080 h 720080"/>
                      <a:gd name="connsiteX4" fmla="*/ 0 w 432048"/>
                      <a:gd name="connsiteY4" fmla="*/ 720080 h 720080"/>
                      <a:gd name="connsiteX0" fmla="*/ 0 w 489198"/>
                      <a:gd name="connsiteY0" fmla="*/ 720080 h 720080"/>
                      <a:gd name="connsiteX1" fmla="*/ 179018 w 489198"/>
                      <a:gd name="connsiteY1" fmla="*/ 0 h 720080"/>
                      <a:gd name="connsiteX2" fmla="*/ 367330 w 489198"/>
                      <a:gd name="connsiteY2" fmla="*/ 0 h 720080"/>
                      <a:gd name="connsiteX3" fmla="*/ 489198 w 489198"/>
                      <a:gd name="connsiteY3" fmla="*/ 720080 h 720080"/>
                      <a:gd name="connsiteX4" fmla="*/ 0 w 489198"/>
                      <a:gd name="connsiteY4" fmla="*/ 720080 h 720080"/>
                      <a:gd name="connsiteX0" fmla="*/ 0 w 489198"/>
                      <a:gd name="connsiteY0" fmla="*/ 720080 h 720080"/>
                      <a:gd name="connsiteX1" fmla="*/ 179018 w 489198"/>
                      <a:gd name="connsiteY1" fmla="*/ 0 h 720080"/>
                      <a:gd name="connsiteX2" fmla="*/ 367330 w 489198"/>
                      <a:gd name="connsiteY2" fmla="*/ 0 h 720080"/>
                      <a:gd name="connsiteX3" fmla="*/ 489198 w 489198"/>
                      <a:gd name="connsiteY3" fmla="*/ 720080 h 720080"/>
                      <a:gd name="connsiteX4" fmla="*/ 0 w 489198"/>
                      <a:gd name="connsiteY4" fmla="*/ 720080 h 720080"/>
                      <a:gd name="connsiteX0" fmla="*/ 0 w 536823"/>
                      <a:gd name="connsiteY0" fmla="*/ 720080 h 720080"/>
                      <a:gd name="connsiteX1" fmla="*/ 179018 w 536823"/>
                      <a:gd name="connsiteY1" fmla="*/ 0 h 720080"/>
                      <a:gd name="connsiteX2" fmla="*/ 367330 w 536823"/>
                      <a:gd name="connsiteY2" fmla="*/ 0 h 720080"/>
                      <a:gd name="connsiteX3" fmla="*/ 536823 w 536823"/>
                      <a:gd name="connsiteY3" fmla="*/ 720080 h 720080"/>
                      <a:gd name="connsiteX4" fmla="*/ 0 w 536823"/>
                      <a:gd name="connsiteY4" fmla="*/ 720080 h 720080"/>
                      <a:gd name="connsiteX0" fmla="*/ 0 w 536823"/>
                      <a:gd name="connsiteY0" fmla="*/ 720080 h 720080"/>
                      <a:gd name="connsiteX1" fmla="*/ 179018 w 536823"/>
                      <a:gd name="connsiteY1" fmla="*/ 0 h 720080"/>
                      <a:gd name="connsiteX2" fmla="*/ 367330 w 536823"/>
                      <a:gd name="connsiteY2" fmla="*/ 0 h 720080"/>
                      <a:gd name="connsiteX3" fmla="*/ 536823 w 536823"/>
                      <a:gd name="connsiteY3" fmla="*/ 720080 h 720080"/>
                      <a:gd name="connsiteX4" fmla="*/ 0 w 536823"/>
                      <a:gd name="connsiteY4" fmla="*/ 720080 h 720080"/>
                      <a:gd name="connsiteX0" fmla="*/ 0 w 536823"/>
                      <a:gd name="connsiteY0" fmla="*/ 729605 h 729605"/>
                      <a:gd name="connsiteX1" fmla="*/ 207593 w 536823"/>
                      <a:gd name="connsiteY1" fmla="*/ 0 h 729605"/>
                      <a:gd name="connsiteX2" fmla="*/ 367330 w 536823"/>
                      <a:gd name="connsiteY2" fmla="*/ 9525 h 729605"/>
                      <a:gd name="connsiteX3" fmla="*/ 536823 w 536823"/>
                      <a:gd name="connsiteY3" fmla="*/ 729605 h 729605"/>
                      <a:gd name="connsiteX4" fmla="*/ 0 w 536823"/>
                      <a:gd name="connsiteY4" fmla="*/ 729605 h 729605"/>
                      <a:gd name="connsiteX0" fmla="*/ 0 w 536823"/>
                      <a:gd name="connsiteY0" fmla="*/ 729605 h 729605"/>
                      <a:gd name="connsiteX1" fmla="*/ 207593 w 536823"/>
                      <a:gd name="connsiteY1" fmla="*/ 0 h 729605"/>
                      <a:gd name="connsiteX2" fmla="*/ 338755 w 536823"/>
                      <a:gd name="connsiteY2" fmla="*/ 9525 h 729605"/>
                      <a:gd name="connsiteX3" fmla="*/ 536823 w 536823"/>
                      <a:gd name="connsiteY3" fmla="*/ 729605 h 729605"/>
                      <a:gd name="connsiteX4" fmla="*/ 0 w 536823"/>
                      <a:gd name="connsiteY4" fmla="*/ 729605 h 729605"/>
                      <a:gd name="connsiteX0" fmla="*/ 0 w 489198"/>
                      <a:gd name="connsiteY0" fmla="*/ 720080 h 729605"/>
                      <a:gd name="connsiteX1" fmla="*/ 159968 w 489198"/>
                      <a:gd name="connsiteY1" fmla="*/ 0 h 729605"/>
                      <a:gd name="connsiteX2" fmla="*/ 291130 w 489198"/>
                      <a:gd name="connsiteY2" fmla="*/ 9525 h 729605"/>
                      <a:gd name="connsiteX3" fmla="*/ 489198 w 489198"/>
                      <a:gd name="connsiteY3" fmla="*/ 729605 h 729605"/>
                      <a:gd name="connsiteX4" fmla="*/ 0 w 489198"/>
                      <a:gd name="connsiteY4" fmla="*/ 720080 h 729605"/>
                      <a:gd name="connsiteX0" fmla="*/ 0 w 422523"/>
                      <a:gd name="connsiteY0" fmla="*/ 720080 h 729605"/>
                      <a:gd name="connsiteX1" fmla="*/ 159968 w 422523"/>
                      <a:gd name="connsiteY1" fmla="*/ 0 h 729605"/>
                      <a:gd name="connsiteX2" fmla="*/ 291130 w 422523"/>
                      <a:gd name="connsiteY2" fmla="*/ 9525 h 729605"/>
                      <a:gd name="connsiteX3" fmla="*/ 422523 w 422523"/>
                      <a:gd name="connsiteY3" fmla="*/ 729605 h 729605"/>
                      <a:gd name="connsiteX4" fmla="*/ 0 w 422523"/>
                      <a:gd name="connsiteY4" fmla="*/ 720080 h 729605"/>
                      <a:gd name="connsiteX0" fmla="*/ 0 w 441573"/>
                      <a:gd name="connsiteY0" fmla="*/ 748655 h 748655"/>
                      <a:gd name="connsiteX1" fmla="*/ 179018 w 441573"/>
                      <a:gd name="connsiteY1" fmla="*/ 0 h 748655"/>
                      <a:gd name="connsiteX2" fmla="*/ 310180 w 441573"/>
                      <a:gd name="connsiteY2" fmla="*/ 9525 h 748655"/>
                      <a:gd name="connsiteX3" fmla="*/ 441573 w 441573"/>
                      <a:gd name="connsiteY3" fmla="*/ 729605 h 748655"/>
                      <a:gd name="connsiteX4" fmla="*/ 0 w 441573"/>
                      <a:gd name="connsiteY4" fmla="*/ 748655 h 748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1573" h="748655">
                        <a:moveTo>
                          <a:pt x="0" y="748655"/>
                        </a:moveTo>
                        <a:cubicBezTo>
                          <a:pt x="126348" y="527678"/>
                          <a:pt x="119345" y="240027"/>
                          <a:pt x="179018" y="0"/>
                        </a:cubicBezTo>
                        <a:lnTo>
                          <a:pt x="310180" y="9525"/>
                        </a:lnTo>
                        <a:cubicBezTo>
                          <a:pt x="366678" y="249552"/>
                          <a:pt x="318400" y="489578"/>
                          <a:pt x="441573" y="729605"/>
                        </a:cubicBezTo>
                        <a:lnTo>
                          <a:pt x="0" y="748655"/>
                        </a:lnTo>
                        <a:close/>
                      </a:path>
                    </a:pathLst>
                  </a:custGeom>
                  <a:solidFill>
                    <a:srgbClr val="4F81BD">
                      <a:lumMod val="40000"/>
                      <a:lumOff val="60000"/>
                    </a:srgbClr>
                  </a:solidFill>
                  <a:ln w="25400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47" name="Grupo 146"/>
                  <p:cNvGrpSpPr/>
                  <p:nvPr/>
                </p:nvGrpSpPr>
                <p:grpSpPr>
                  <a:xfrm>
                    <a:off x="1064313" y="1484784"/>
                    <a:ext cx="1185392" cy="985492"/>
                    <a:chOff x="2337159" y="1439588"/>
                    <a:chExt cx="1185392" cy="985492"/>
                  </a:xfrm>
                </p:grpSpPr>
                <p:sp>
                  <p:nvSpPr>
                    <p:cNvPr id="166" name="Elipse 165"/>
                    <p:cNvSpPr/>
                    <p:nvPr/>
                  </p:nvSpPr>
                  <p:spPr>
                    <a:xfrm rot="205120">
                      <a:off x="2656167" y="1984648"/>
                      <a:ext cx="584448" cy="440432"/>
                    </a:xfrm>
                    <a:prstGeom prst="ellipse">
                      <a:avLst/>
                    </a:prstGeom>
                    <a:solidFill>
                      <a:srgbClr val="4F81BD">
                        <a:lumMod val="40000"/>
                        <a:lumOff val="60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7" name="Elipse 166"/>
                    <p:cNvSpPr/>
                    <p:nvPr/>
                  </p:nvSpPr>
                  <p:spPr>
                    <a:xfrm rot="20657844">
                      <a:off x="2729599" y="1689979"/>
                      <a:ext cx="792952" cy="581907"/>
                    </a:xfrm>
                    <a:prstGeom prst="ellipse">
                      <a:avLst/>
                    </a:prstGeom>
                    <a:solidFill>
                      <a:srgbClr val="4F81BD">
                        <a:lumMod val="40000"/>
                        <a:lumOff val="60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>
                      <a:innerShdw blurRad="63500" dist="508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8" name="Elipse 167"/>
                    <p:cNvSpPr/>
                    <p:nvPr/>
                  </p:nvSpPr>
                  <p:spPr>
                    <a:xfrm rot="21295144">
                      <a:off x="2337159" y="1741752"/>
                      <a:ext cx="638015" cy="535780"/>
                    </a:xfrm>
                    <a:prstGeom prst="ellipse">
                      <a:avLst/>
                    </a:prstGeom>
                    <a:solidFill>
                      <a:srgbClr val="4F81BD">
                        <a:lumMod val="40000"/>
                        <a:lumOff val="60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9" name="Elipse 168"/>
                    <p:cNvSpPr/>
                    <p:nvPr/>
                  </p:nvSpPr>
                  <p:spPr>
                    <a:xfrm rot="205120">
                      <a:off x="2493045" y="1439588"/>
                      <a:ext cx="864096" cy="640288"/>
                    </a:xfrm>
                    <a:prstGeom prst="ellipse">
                      <a:avLst/>
                    </a:prstGeom>
                    <a:solidFill>
                      <a:srgbClr val="4F81BD">
                        <a:lumMod val="40000"/>
                        <a:lumOff val="60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48" name="Ondulado 147"/>
                  <p:cNvSpPr/>
                  <p:nvPr/>
                </p:nvSpPr>
                <p:spPr>
                  <a:xfrm>
                    <a:off x="-341158" y="2996952"/>
                    <a:ext cx="5561230" cy="360040"/>
                  </a:xfrm>
                  <a:prstGeom prst="wave">
                    <a:avLst>
                      <a:gd name="adj1" fmla="val 20000"/>
                      <a:gd name="adj2" fmla="val 664"/>
                    </a:avLst>
                  </a:prstGeom>
                  <a:solidFill>
                    <a:srgbClr val="9BBB59">
                      <a:lumMod val="40000"/>
                      <a:lumOff val="60000"/>
                    </a:srgbClr>
                  </a:solidFill>
                  <a:ln w="25400" cap="flat" cmpd="sng" algn="ctr">
                    <a:solidFill>
                      <a:srgbClr val="9BBB59">
                        <a:lumMod val="50000"/>
                      </a:srgbClr>
                    </a:solidFill>
                    <a:prstDash val="solid"/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49" name="Grupo 148"/>
                  <p:cNvGrpSpPr/>
                  <p:nvPr/>
                </p:nvGrpSpPr>
                <p:grpSpPr>
                  <a:xfrm>
                    <a:off x="2539143" y="1603424"/>
                    <a:ext cx="1185392" cy="985492"/>
                    <a:chOff x="2304584" y="1439588"/>
                    <a:chExt cx="1185392" cy="985492"/>
                  </a:xfrm>
                  <a:solidFill>
                    <a:srgbClr val="4BACC6">
                      <a:lumMod val="60000"/>
                      <a:lumOff val="40000"/>
                    </a:srgbClr>
                  </a:solidFill>
                </p:grpSpPr>
                <p:sp>
                  <p:nvSpPr>
                    <p:cNvPr id="162" name="Elipse 161"/>
                    <p:cNvSpPr/>
                    <p:nvPr/>
                  </p:nvSpPr>
                  <p:spPr>
                    <a:xfrm>
                      <a:off x="2623592" y="1984648"/>
                      <a:ext cx="584448" cy="440432"/>
                    </a:xfrm>
                    <a:prstGeom prst="ellipse">
                      <a:avLst/>
                    </a:prstGeom>
                    <a:solidFill>
                      <a:srgbClr val="F79646">
                        <a:lumMod val="60000"/>
                        <a:lumOff val="40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3" name="Elipse 162"/>
                    <p:cNvSpPr/>
                    <p:nvPr/>
                  </p:nvSpPr>
                  <p:spPr>
                    <a:xfrm rot="20452724">
                      <a:off x="2697024" y="1689979"/>
                      <a:ext cx="792952" cy="581907"/>
                    </a:xfrm>
                    <a:prstGeom prst="ellipse">
                      <a:avLst/>
                    </a:prstGeom>
                    <a:solidFill>
                      <a:srgbClr val="F79646">
                        <a:lumMod val="60000"/>
                        <a:lumOff val="40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>
                      <a:innerShdw blurRad="63500" dist="508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4" name="Elipse 163"/>
                    <p:cNvSpPr/>
                    <p:nvPr/>
                  </p:nvSpPr>
                  <p:spPr>
                    <a:xfrm rot="21090024">
                      <a:off x="2304584" y="1741752"/>
                      <a:ext cx="638015" cy="535780"/>
                    </a:xfrm>
                    <a:prstGeom prst="ellipse">
                      <a:avLst/>
                    </a:prstGeom>
                    <a:solidFill>
                      <a:srgbClr val="F79646">
                        <a:lumMod val="60000"/>
                        <a:lumOff val="40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5" name="Elipse 164"/>
                    <p:cNvSpPr/>
                    <p:nvPr/>
                  </p:nvSpPr>
                  <p:spPr>
                    <a:xfrm>
                      <a:off x="2460470" y="1439588"/>
                      <a:ext cx="864096" cy="640288"/>
                    </a:xfrm>
                    <a:prstGeom prst="ellipse">
                      <a:avLst/>
                    </a:prstGeom>
                    <a:solidFill>
                      <a:srgbClr val="F79646">
                        <a:lumMod val="60000"/>
                        <a:lumOff val="40000"/>
                      </a:srgbClr>
                    </a:solidFill>
                    <a:ln w="25400" cap="flat" cmpd="sng" algn="ctr">
                      <a:noFill/>
                      <a:prstDash val="solid"/>
                    </a:ln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50" name="Grupo 149"/>
                  <p:cNvGrpSpPr/>
                  <p:nvPr/>
                </p:nvGrpSpPr>
                <p:grpSpPr>
                  <a:xfrm>
                    <a:off x="3948787" y="1603423"/>
                    <a:ext cx="1185392" cy="985492"/>
                    <a:chOff x="2198771" y="1439588"/>
                    <a:chExt cx="1185392" cy="985492"/>
                  </a:xfrm>
                  <a:solidFill>
                    <a:srgbClr val="C0504D">
                      <a:lumMod val="60000"/>
                      <a:lumOff val="40000"/>
                    </a:srgbClr>
                  </a:solidFill>
                </p:grpSpPr>
                <p:sp>
                  <p:nvSpPr>
                    <p:cNvPr id="158" name="Elipse 157"/>
                    <p:cNvSpPr/>
                    <p:nvPr/>
                  </p:nvSpPr>
                  <p:spPr>
                    <a:xfrm>
                      <a:off x="2517779" y="1984648"/>
                      <a:ext cx="584448" cy="440432"/>
                    </a:xfrm>
                    <a:prstGeom prst="ellipse">
                      <a:avLst/>
                    </a:prstGeom>
                    <a:solidFill>
                      <a:srgbClr val="FAF474"/>
                    </a:solidFill>
                    <a:ln w="25400" cap="flat" cmpd="sng" algn="ctr">
                      <a:noFill/>
                      <a:prstDash val="solid"/>
                    </a:ln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9" name="Elipse 158"/>
                    <p:cNvSpPr/>
                    <p:nvPr/>
                  </p:nvSpPr>
                  <p:spPr>
                    <a:xfrm rot="20452724">
                      <a:off x="2591211" y="1689979"/>
                      <a:ext cx="792952" cy="581907"/>
                    </a:xfrm>
                    <a:prstGeom prst="ellipse">
                      <a:avLst/>
                    </a:prstGeom>
                    <a:solidFill>
                      <a:srgbClr val="FAF474"/>
                    </a:solidFill>
                    <a:ln w="25400" cap="flat" cmpd="sng" algn="ctr">
                      <a:noFill/>
                      <a:prstDash val="solid"/>
                    </a:ln>
                    <a:effectLst>
                      <a:innerShdw blurRad="63500" dist="508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0" name="Elipse 159"/>
                    <p:cNvSpPr/>
                    <p:nvPr/>
                  </p:nvSpPr>
                  <p:spPr>
                    <a:xfrm rot="21090024">
                      <a:off x="2198771" y="1741752"/>
                      <a:ext cx="638015" cy="535780"/>
                    </a:xfrm>
                    <a:prstGeom prst="ellipse">
                      <a:avLst/>
                    </a:prstGeom>
                    <a:solidFill>
                      <a:srgbClr val="FAF474"/>
                    </a:solidFill>
                    <a:ln w="25400" cap="flat" cmpd="sng" algn="ctr">
                      <a:noFill/>
                      <a:prstDash val="solid"/>
                    </a:ln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1" name="Elipse 160"/>
                    <p:cNvSpPr/>
                    <p:nvPr/>
                  </p:nvSpPr>
                  <p:spPr>
                    <a:xfrm>
                      <a:off x="2354657" y="1439588"/>
                      <a:ext cx="864096" cy="640288"/>
                    </a:xfrm>
                    <a:prstGeom prst="ellipse">
                      <a:avLst/>
                    </a:prstGeom>
                    <a:solidFill>
                      <a:srgbClr val="FAF474"/>
                    </a:solidFill>
                    <a:ln w="25400" cap="flat" cmpd="sng" algn="ctr">
                      <a:noFill/>
                      <a:prstDash val="solid"/>
                    </a:ln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51" name="CaixaDeTexto 150"/>
                  <p:cNvSpPr txBox="1"/>
                  <p:nvPr/>
                </p:nvSpPr>
                <p:spPr>
                  <a:xfrm>
                    <a:off x="1143394" y="1661384"/>
                    <a:ext cx="985257" cy="6266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rPr>
                      <a:t>2017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rPr>
                      <a:t>2,30 GW</a:t>
                    </a:r>
                  </a:p>
                </p:txBody>
              </p:sp>
              <p:sp>
                <p:nvSpPr>
                  <p:cNvPr id="152" name="CaixaDeTexto 151"/>
                  <p:cNvSpPr txBox="1"/>
                  <p:nvPr/>
                </p:nvSpPr>
                <p:spPr>
                  <a:xfrm>
                    <a:off x="2630968" y="1783154"/>
                    <a:ext cx="985257" cy="6266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rPr>
                      <a:t>2018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rPr>
                      <a:t>3,64 GW</a:t>
                    </a:r>
                  </a:p>
                </p:txBody>
              </p:sp>
              <p:sp>
                <p:nvSpPr>
                  <p:cNvPr id="153" name="CaixaDeTexto 152"/>
                  <p:cNvSpPr txBox="1"/>
                  <p:nvPr/>
                </p:nvSpPr>
                <p:spPr>
                  <a:xfrm>
                    <a:off x="4056663" y="1779962"/>
                    <a:ext cx="985257" cy="6266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rPr>
                      <a:t>2019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rPr>
                      <a:t>0,97 GW</a:t>
                    </a:r>
                  </a:p>
                </p:txBody>
              </p:sp>
              <p:sp>
                <p:nvSpPr>
                  <p:cNvPr id="154" name="CaixaDeTexto 153"/>
                  <p:cNvSpPr txBox="1"/>
                  <p:nvPr/>
                </p:nvSpPr>
                <p:spPr>
                  <a:xfrm>
                    <a:off x="652777" y="2966902"/>
                    <a:ext cx="95731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181E0C"/>
                        </a:solidFill>
                        <a:effectLst/>
                        <a:uLnTx/>
                        <a:uFillTx/>
                        <a:latin typeface="Calibri"/>
                      </a:rPr>
                      <a:t>Capacidade </a:t>
                    </a:r>
                  </a:p>
                </p:txBody>
              </p:sp>
              <p:sp>
                <p:nvSpPr>
                  <p:cNvPr id="155" name="CaixaDeTexto 154"/>
                  <p:cNvSpPr txBox="1"/>
                  <p:nvPr/>
                </p:nvSpPr>
                <p:spPr>
                  <a:xfrm rot="238340">
                    <a:off x="1562323" y="3000382"/>
                    <a:ext cx="806631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181E0C"/>
                        </a:solidFill>
                        <a:effectLst/>
                        <a:uLnTx/>
                        <a:uFillTx/>
                        <a:latin typeface="Calibri"/>
                      </a:rPr>
                      <a:t>Instalada </a:t>
                    </a:r>
                  </a:p>
                </p:txBody>
              </p:sp>
              <p:sp>
                <p:nvSpPr>
                  <p:cNvPr id="156" name="CaixaDeTexto 155"/>
                  <p:cNvSpPr txBox="1"/>
                  <p:nvPr/>
                </p:nvSpPr>
                <p:spPr>
                  <a:xfrm rot="200733">
                    <a:off x="2271040" y="3036522"/>
                    <a:ext cx="60465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181E0C"/>
                        </a:solidFill>
                        <a:effectLst/>
                        <a:uLnTx/>
                        <a:uFillTx/>
                        <a:latin typeface="Calibri"/>
                      </a:rPr>
                      <a:t>Futura</a:t>
                    </a:r>
                  </a:p>
                </p:txBody>
              </p:sp>
              <p:sp>
                <p:nvSpPr>
                  <p:cNvPr id="157" name="CaixaDeTexto 156"/>
                  <p:cNvSpPr txBox="1"/>
                  <p:nvPr/>
                </p:nvSpPr>
                <p:spPr>
                  <a:xfrm rot="210556">
                    <a:off x="2990509" y="3074050"/>
                    <a:ext cx="902811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pt-BR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181E0C"/>
                        </a:solidFill>
                        <a:effectLst/>
                        <a:uLnTx/>
                        <a:uFillTx/>
                        <a:latin typeface="Calibri"/>
                      </a:rPr>
                      <a:t>Contratada</a:t>
                    </a:r>
                  </a:p>
                </p:txBody>
              </p:sp>
            </p:grpSp>
          </p:grpSp>
          <p:sp>
            <p:nvSpPr>
              <p:cNvPr id="136" name="CaixaDeTexto 135"/>
              <p:cNvSpPr txBox="1"/>
              <p:nvPr/>
            </p:nvSpPr>
            <p:spPr>
              <a:xfrm rot="297655">
                <a:off x="1863315" y="1663968"/>
                <a:ext cx="2254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81E0C"/>
                    </a:solidFill>
                    <a:effectLst/>
                    <a:uLnTx/>
                    <a:uFillTx/>
                    <a:latin typeface="Calibri"/>
                  </a:rPr>
                  <a:t>já</a:t>
                </a:r>
              </a:p>
            </p:txBody>
          </p:sp>
        </p:grpSp>
        <p:sp>
          <p:nvSpPr>
            <p:cNvPr id="127" name="Trapezoide 8"/>
            <p:cNvSpPr/>
            <p:nvPr/>
          </p:nvSpPr>
          <p:spPr>
            <a:xfrm>
              <a:off x="1426835" y="3487487"/>
              <a:ext cx="441573" cy="748655"/>
            </a:xfrm>
            <a:custGeom>
              <a:avLst/>
              <a:gdLst>
                <a:gd name="connsiteX0" fmla="*/ 0 w 432048"/>
                <a:gd name="connsiteY0" fmla="*/ 720080 h 720080"/>
                <a:gd name="connsiteX1" fmla="*/ 121868 w 432048"/>
                <a:gd name="connsiteY1" fmla="*/ 0 h 720080"/>
                <a:gd name="connsiteX2" fmla="*/ 310180 w 432048"/>
                <a:gd name="connsiteY2" fmla="*/ 0 h 720080"/>
                <a:gd name="connsiteX3" fmla="*/ 432048 w 432048"/>
                <a:gd name="connsiteY3" fmla="*/ 720080 h 720080"/>
                <a:gd name="connsiteX4" fmla="*/ 0 w 432048"/>
                <a:gd name="connsiteY4" fmla="*/ 720080 h 720080"/>
                <a:gd name="connsiteX0" fmla="*/ 0 w 489198"/>
                <a:gd name="connsiteY0" fmla="*/ 720080 h 720080"/>
                <a:gd name="connsiteX1" fmla="*/ 179018 w 489198"/>
                <a:gd name="connsiteY1" fmla="*/ 0 h 720080"/>
                <a:gd name="connsiteX2" fmla="*/ 367330 w 489198"/>
                <a:gd name="connsiteY2" fmla="*/ 0 h 720080"/>
                <a:gd name="connsiteX3" fmla="*/ 489198 w 489198"/>
                <a:gd name="connsiteY3" fmla="*/ 720080 h 720080"/>
                <a:gd name="connsiteX4" fmla="*/ 0 w 489198"/>
                <a:gd name="connsiteY4" fmla="*/ 720080 h 720080"/>
                <a:gd name="connsiteX0" fmla="*/ 0 w 489198"/>
                <a:gd name="connsiteY0" fmla="*/ 720080 h 720080"/>
                <a:gd name="connsiteX1" fmla="*/ 179018 w 489198"/>
                <a:gd name="connsiteY1" fmla="*/ 0 h 720080"/>
                <a:gd name="connsiteX2" fmla="*/ 367330 w 489198"/>
                <a:gd name="connsiteY2" fmla="*/ 0 h 720080"/>
                <a:gd name="connsiteX3" fmla="*/ 489198 w 489198"/>
                <a:gd name="connsiteY3" fmla="*/ 720080 h 720080"/>
                <a:gd name="connsiteX4" fmla="*/ 0 w 489198"/>
                <a:gd name="connsiteY4" fmla="*/ 720080 h 720080"/>
                <a:gd name="connsiteX0" fmla="*/ 0 w 536823"/>
                <a:gd name="connsiteY0" fmla="*/ 720080 h 720080"/>
                <a:gd name="connsiteX1" fmla="*/ 179018 w 536823"/>
                <a:gd name="connsiteY1" fmla="*/ 0 h 720080"/>
                <a:gd name="connsiteX2" fmla="*/ 367330 w 536823"/>
                <a:gd name="connsiteY2" fmla="*/ 0 h 720080"/>
                <a:gd name="connsiteX3" fmla="*/ 536823 w 536823"/>
                <a:gd name="connsiteY3" fmla="*/ 720080 h 720080"/>
                <a:gd name="connsiteX4" fmla="*/ 0 w 536823"/>
                <a:gd name="connsiteY4" fmla="*/ 720080 h 720080"/>
                <a:gd name="connsiteX0" fmla="*/ 0 w 536823"/>
                <a:gd name="connsiteY0" fmla="*/ 720080 h 720080"/>
                <a:gd name="connsiteX1" fmla="*/ 179018 w 536823"/>
                <a:gd name="connsiteY1" fmla="*/ 0 h 720080"/>
                <a:gd name="connsiteX2" fmla="*/ 367330 w 536823"/>
                <a:gd name="connsiteY2" fmla="*/ 0 h 720080"/>
                <a:gd name="connsiteX3" fmla="*/ 536823 w 536823"/>
                <a:gd name="connsiteY3" fmla="*/ 720080 h 720080"/>
                <a:gd name="connsiteX4" fmla="*/ 0 w 536823"/>
                <a:gd name="connsiteY4" fmla="*/ 720080 h 720080"/>
                <a:gd name="connsiteX0" fmla="*/ 0 w 536823"/>
                <a:gd name="connsiteY0" fmla="*/ 729605 h 729605"/>
                <a:gd name="connsiteX1" fmla="*/ 207593 w 536823"/>
                <a:gd name="connsiteY1" fmla="*/ 0 h 729605"/>
                <a:gd name="connsiteX2" fmla="*/ 367330 w 536823"/>
                <a:gd name="connsiteY2" fmla="*/ 9525 h 729605"/>
                <a:gd name="connsiteX3" fmla="*/ 536823 w 536823"/>
                <a:gd name="connsiteY3" fmla="*/ 729605 h 729605"/>
                <a:gd name="connsiteX4" fmla="*/ 0 w 536823"/>
                <a:gd name="connsiteY4" fmla="*/ 729605 h 729605"/>
                <a:gd name="connsiteX0" fmla="*/ 0 w 536823"/>
                <a:gd name="connsiteY0" fmla="*/ 729605 h 729605"/>
                <a:gd name="connsiteX1" fmla="*/ 207593 w 536823"/>
                <a:gd name="connsiteY1" fmla="*/ 0 h 729605"/>
                <a:gd name="connsiteX2" fmla="*/ 338755 w 536823"/>
                <a:gd name="connsiteY2" fmla="*/ 9525 h 729605"/>
                <a:gd name="connsiteX3" fmla="*/ 536823 w 536823"/>
                <a:gd name="connsiteY3" fmla="*/ 729605 h 729605"/>
                <a:gd name="connsiteX4" fmla="*/ 0 w 536823"/>
                <a:gd name="connsiteY4" fmla="*/ 729605 h 729605"/>
                <a:gd name="connsiteX0" fmla="*/ 0 w 489198"/>
                <a:gd name="connsiteY0" fmla="*/ 720080 h 729605"/>
                <a:gd name="connsiteX1" fmla="*/ 159968 w 489198"/>
                <a:gd name="connsiteY1" fmla="*/ 0 h 729605"/>
                <a:gd name="connsiteX2" fmla="*/ 291130 w 489198"/>
                <a:gd name="connsiteY2" fmla="*/ 9525 h 729605"/>
                <a:gd name="connsiteX3" fmla="*/ 489198 w 489198"/>
                <a:gd name="connsiteY3" fmla="*/ 729605 h 729605"/>
                <a:gd name="connsiteX4" fmla="*/ 0 w 489198"/>
                <a:gd name="connsiteY4" fmla="*/ 720080 h 729605"/>
                <a:gd name="connsiteX0" fmla="*/ 0 w 422523"/>
                <a:gd name="connsiteY0" fmla="*/ 720080 h 729605"/>
                <a:gd name="connsiteX1" fmla="*/ 159968 w 422523"/>
                <a:gd name="connsiteY1" fmla="*/ 0 h 729605"/>
                <a:gd name="connsiteX2" fmla="*/ 291130 w 422523"/>
                <a:gd name="connsiteY2" fmla="*/ 9525 h 729605"/>
                <a:gd name="connsiteX3" fmla="*/ 422523 w 422523"/>
                <a:gd name="connsiteY3" fmla="*/ 729605 h 729605"/>
                <a:gd name="connsiteX4" fmla="*/ 0 w 422523"/>
                <a:gd name="connsiteY4" fmla="*/ 720080 h 729605"/>
                <a:gd name="connsiteX0" fmla="*/ 0 w 441573"/>
                <a:gd name="connsiteY0" fmla="*/ 748655 h 748655"/>
                <a:gd name="connsiteX1" fmla="*/ 179018 w 441573"/>
                <a:gd name="connsiteY1" fmla="*/ 0 h 748655"/>
                <a:gd name="connsiteX2" fmla="*/ 310180 w 441573"/>
                <a:gd name="connsiteY2" fmla="*/ 9525 h 748655"/>
                <a:gd name="connsiteX3" fmla="*/ 441573 w 441573"/>
                <a:gd name="connsiteY3" fmla="*/ 729605 h 748655"/>
                <a:gd name="connsiteX4" fmla="*/ 0 w 441573"/>
                <a:gd name="connsiteY4" fmla="*/ 748655 h 74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573" h="748655">
                  <a:moveTo>
                    <a:pt x="0" y="748655"/>
                  </a:moveTo>
                  <a:cubicBezTo>
                    <a:pt x="126348" y="527678"/>
                    <a:pt x="119345" y="240027"/>
                    <a:pt x="179018" y="0"/>
                  </a:cubicBezTo>
                  <a:lnTo>
                    <a:pt x="310180" y="9525"/>
                  </a:lnTo>
                  <a:cubicBezTo>
                    <a:pt x="366678" y="249552"/>
                    <a:pt x="318400" y="489578"/>
                    <a:pt x="441573" y="729605"/>
                  </a:cubicBezTo>
                  <a:lnTo>
                    <a:pt x="0" y="748655"/>
                  </a:lnTo>
                  <a:close/>
                </a:path>
              </a:pathLst>
            </a:custGeom>
            <a:solidFill>
              <a:srgbClr val="B2F5A9"/>
            </a:solidFill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Elipse 127"/>
            <p:cNvSpPr/>
            <p:nvPr/>
          </p:nvSpPr>
          <p:spPr>
            <a:xfrm rot="20452724">
              <a:off x="1447365" y="2974366"/>
              <a:ext cx="792952" cy="581907"/>
            </a:xfrm>
            <a:prstGeom prst="ellipse">
              <a:avLst/>
            </a:prstGeom>
            <a:solidFill>
              <a:srgbClr val="B2F5A9"/>
            </a:solidFill>
            <a:ln w="25400" cap="flat" cmpd="sng" algn="ctr">
              <a:noFill/>
              <a:prstDash val="solid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Elipse 128"/>
            <p:cNvSpPr/>
            <p:nvPr/>
          </p:nvSpPr>
          <p:spPr>
            <a:xfrm rot="21090024">
              <a:off x="1054925" y="3026139"/>
              <a:ext cx="638015" cy="535780"/>
            </a:xfrm>
            <a:prstGeom prst="ellipse">
              <a:avLst/>
            </a:prstGeom>
            <a:solidFill>
              <a:srgbClr val="B2F5A9"/>
            </a:solidFill>
            <a:ln w="25400" cap="flat" cmpd="sng" algn="ctr">
              <a:noFill/>
              <a:prstDash val="solid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Elipse 129"/>
            <p:cNvSpPr/>
            <p:nvPr/>
          </p:nvSpPr>
          <p:spPr>
            <a:xfrm>
              <a:off x="1210811" y="2723975"/>
              <a:ext cx="864096" cy="640288"/>
            </a:xfrm>
            <a:prstGeom prst="ellipse">
              <a:avLst/>
            </a:prstGeom>
            <a:solidFill>
              <a:srgbClr val="B2F5A9"/>
            </a:solidFill>
            <a:ln w="25400" cap="flat" cmpd="sng" algn="ctr">
              <a:noFill/>
              <a:prstDash val="solid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1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08" b="98454" l="3279" r="95902">
                          <a14:foregroundMark x1="39344" y1="42784" x2="40164" y2="95361"/>
                          <a14:backgroundMark x1="19672" y1="67526" x2="19672" y2="67526"/>
                          <a14:backgroundMark x1="34426" y1="47938" x2="4918" y2="75773"/>
                          <a14:backgroundMark x1="49180" y1="46392" x2="82787" y2="788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448" y="3560808"/>
              <a:ext cx="403956" cy="642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08" b="98454" l="3279" r="95902">
                          <a14:foregroundMark x1="39344" y1="42784" x2="40164" y2="95361"/>
                          <a14:backgroundMark x1="19672" y1="67526" x2="19672" y2="67526"/>
                          <a14:backgroundMark x1="34426" y1="47938" x2="4918" y2="75773"/>
                          <a14:backgroundMark x1="49180" y1="46392" x2="82787" y2="788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976" y="3619890"/>
              <a:ext cx="403956" cy="642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" name="Elipse 132"/>
            <p:cNvSpPr/>
            <p:nvPr/>
          </p:nvSpPr>
          <p:spPr>
            <a:xfrm rot="205120">
              <a:off x="1372603" y="3271677"/>
              <a:ext cx="584448" cy="440432"/>
            </a:xfrm>
            <a:prstGeom prst="ellipse">
              <a:avLst/>
            </a:prstGeom>
            <a:solidFill>
              <a:srgbClr val="B2F5A9"/>
            </a:solidFill>
            <a:ln w="25400" cap="flat" cmpd="sng" algn="ctr">
              <a:noFill/>
              <a:prstDash val="solid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CaixaDeTexto 133"/>
            <p:cNvSpPr txBox="1"/>
            <p:nvPr/>
          </p:nvSpPr>
          <p:spPr>
            <a:xfrm>
              <a:off x="1150230" y="2894983"/>
              <a:ext cx="985257" cy="626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2016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2,85 GW</a:t>
              </a:r>
            </a:p>
          </p:txBody>
        </p:sp>
      </p:grpSp>
      <p:sp>
        <p:nvSpPr>
          <p:cNvPr id="170" name="Seta para a direita 169"/>
          <p:cNvSpPr/>
          <p:nvPr/>
        </p:nvSpPr>
        <p:spPr>
          <a:xfrm rot="16200000">
            <a:off x="4193937" y="2453551"/>
            <a:ext cx="756127" cy="258751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1" name="Retângulo de cantos arredondados 170"/>
          <p:cNvSpPr/>
          <p:nvPr/>
        </p:nvSpPr>
        <p:spPr>
          <a:xfrm>
            <a:off x="3816000" y="1394451"/>
            <a:ext cx="1512000" cy="720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Cerca de </a:t>
            </a:r>
            <a:r>
              <a:rPr lang="pt-BR" sz="1600" b="1" dirty="0" smtClean="0">
                <a:solidFill>
                  <a:schemeClr val="tx1"/>
                </a:solidFill>
              </a:rPr>
              <a:t>5 mil </a:t>
            </a:r>
            <a:r>
              <a:rPr lang="pt-BR" sz="1400" dirty="0" err="1" smtClean="0">
                <a:solidFill>
                  <a:schemeClr val="tx1"/>
                </a:solidFill>
              </a:rPr>
              <a:t>aerogeradores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72" name="Retângulo de cantos arredondados 171"/>
          <p:cNvSpPr/>
          <p:nvPr/>
        </p:nvSpPr>
        <p:spPr>
          <a:xfrm rot="20976767">
            <a:off x="1292612" y="1595477"/>
            <a:ext cx="1512000" cy="720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Cerca de </a:t>
            </a:r>
            <a:r>
              <a:rPr lang="pt-BR" sz="1600" b="1" dirty="0" smtClean="0">
                <a:solidFill>
                  <a:schemeClr val="tx1"/>
                </a:solidFill>
              </a:rPr>
              <a:t>5 mil </a:t>
            </a:r>
            <a:r>
              <a:rPr lang="pt-BR" sz="1400" dirty="0" smtClean="0">
                <a:solidFill>
                  <a:schemeClr val="tx1"/>
                </a:solidFill>
              </a:rPr>
              <a:t>torres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73" name="Retângulo de cantos arredondados 172"/>
          <p:cNvSpPr/>
          <p:nvPr/>
        </p:nvSpPr>
        <p:spPr>
          <a:xfrm rot="1403091">
            <a:off x="6615533" y="1754804"/>
            <a:ext cx="1512000" cy="720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Cerca de </a:t>
            </a:r>
            <a:r>
              <a:rPr lang="pt-BR" sz="1600" b="1" dirty="0" smtClean="0">
                <a:solidFill>
                  <a:schemeClr val="tx1"/>
                </a:solidFill>
              </a:rPr>
              <a:t>15 mil </a:t>
            </a:r>
            <a:r>
              <a:rPr lang="pt-BR" sz="1400" dirty="0" smtClean="0">
                <a:solidFill>
                  <a:schemeClr val="tx1"/>
                </a:solidFill>
              </a:rPr>
              <a:t>pás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74" name="Seta para a direita 173"/>
          <p:cNvSpPr/>
          <p:nvPr/>
        </p:nvSpPr>
        <p:spPr>
          <a:xfrm rot="13597015">
            <a:off x="2160894" y="2580529"/>
            <a:ext cx="756127" cy="258751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5" name="Seta para a direita 174"/>
          <p:cNvSpPr/>
          <p:nvPr/>
        </p:nvSpPr>
        <p:spPr>
          <a:xfrm rot="18729651">
            <a:off x="6438054" y="2692987"/>
            <a:ext cx="756127" cy="258751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6" name="Retângulo de cantos arredondados 175"/>
          <p:cNvSpPr/>
          <p:nvPr/>
        </p:nvSpPr>
        <p:spPr>
          <a:xfrm>
            <a:off x="174459" y="3789120"/>
            <a:ext cx="1512000" cy="720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150 mil </a:t>
            </a:r>
            <a:r>
              <a:rPr lang="pt-BR" sz="1400" dirty="0" smtClean="0">
                <a:solidFill>
                  <a:schemeClr val="tx1"/>
                </a:solidFill>
              </a:rPr>
              <a:t>empregos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77" name="Retângulo de cantos arredondados 176"/>
          <p:cNvSpPr/>
          <p:nvPr/>
        </p:nvSpPr>
        <p:spPr>
          <a:xfrm>
            <a:off x="7452320" y="3758530"/>
            <a:ext cx="1512000" cy="720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Cerca de </a:t>
            </a:r>
            <a:r>
              <a:rPr lang="pt-BR" sz="1600" b="1" dirty="0" smtClean="0">
                <a:solidFill>
                  <a:schemeClr val="tx1"/>
                </a:solidFill>
              </a:rPr>
              <a:t>R$</a:t>
            </a:r>
            <a:r>
              <a:rPr lang="pt-BR" sz="1400" dirty="0" smtClean="0">
                <a:solidFill>
                  <a:schemeClr val="tx1"/>
                </a:solidFill>
              </a:rPr>
              <a:t> </a:t>
            </a:r>
            <a:r>
              <a:rPr lang="pt-BR" sz="1600" b="1" dirty="0" smtClean="0">
                <a:solidFill>
                  <a:schemeClr val="tx1"/>
                </a:solidFill>
              </a:rPr>
              <a:t>60 bilhões </a:t>
            </a:r>
            <a:r>
              <a:rPr lang="pt-BR" sz="1400" dirty="0" smtClean="0">
                <a:solidFill>
                  <a:schemeClr val="tx1"/>
                </a:solidFill>
              </a:rPr>
              <a:t>investidos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78" name="Seta para a direita 177"/>
          <p:cNvSpPr/>
          <p:nvPr/>
        </p:nvSpPr>
        <p:spPr>
          <a:xfrm rot="21436331">
            <a:off x="6996863" y="4035818"/>
            <a:ext cx="324000" cy="232101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9" name="Retângulo de cantos arredondados 178"/>
          <p:cNvSpPr/>
          <p:nvPr/>
        </p:nvSpPr>
        <p:spPr>
          <a:xfrm rot="660541">
            <a:off x="1341301" y="5556458"/>
            <a:ext cx="1512000" cy="720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35 milhões </a:t>
            </a:r>
            <a:r>
              <a:rPr lang="pt-BR" sz="1400" dirty="0" smtClean="0">
                <a:solidFill>
                  <a:schemeClr val="tx1"/>
                </a:solidFill>
              </a:rPr>
              <a:t>toneladas de CO</a:t>
            </a:r>
            <a:r>
              <a:rPr lang="pt-BR" sz="1400" baseline="-25000" dirty="0" smtClean="0">
                <a:solidFill>
                  <a:schemeClr val="tx1"/>
                </a:solidFill>
              </a:rPr>
              <a:t>2</a:t>
            </a:r>
            <a:r>
              <a:rPr lang="pt-BR" sz="1400" dirty="0" smtClean="0">
                <a:solidFill>
                  <a:schemeClr val="tx1"/>
                </a:solidFill>
              </a:rPr>
              <a:t> evitadas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80" name="Seta para a direita 179"/>
          <p:cNvSpPr/>
          <p:nvPr/>
        </p:nvSpPr>
        <p:spPr>
          <a:xfrm rot="7828594">
            <a:off x="2256768" y="5045854"/>
            <a:ext cx="756127" cy="258751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1" name="Retângulo de cantos arredondados 180"/>
          <p:cNvSpPr/>
          <p:nvPr/>
        </p:nvSpPr>
        <p:spPr>
          <a:xfrm>
            <a:off x="3802127" y="5733336"/>
            <a:ext cx="1512000" cy="720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Mais de </a:t>
            </a:r>
          </a:p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30 </a:t>
            </a:r>
            <a:r>
              <a:rPr lang="pt-BR" sz="1600" b="1" dirty="0" err="1" smtClean="0">
                <a:solidFill>
                  <a:schemeClr val="tx1"/>
                </a:solidFill>
              </a:rPr>
              <a:t>TWh</a:t>
            </a:r>
            <a:r>
              <a:rPr lang="pt-BR" sz="1600" b="1" dirty="0" smtClean="0">
                <a:solidFill>
                  <a:schemeClr val="tx1"/>
                </a:solidFill>
              </a:rPr>
              <a:t> </a:t>
            </a:r>
            <a:r>
              <a:rPr lang="pt-BR" sz="1400" dirty="0" smtClean="0">
                <a:solidFill>
                  <a:schemeClr val="tx1"/>
                </a:solidFill>
              </a:rPr>
              <a:t>gerados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82" name="Seta para a direita 181"/>
          <p:cNvSpPr/>
          <p:nvPr/>
        </p:nvSpPr>
        <p:spPr>
          <a:xfrm rot="16200000" flipH="1">
            <a:off x="4169741" y="5189793"/>
            <a:ext cx="756000" cy="258751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3" name="Seta para a direita 182"/>
          <p:cNvSpPr/>
          <p:nvPr/>
        </p:nvSpPr>
        <p:spPr>
          <a:xfrm rot="21436331" flipH="1">
            <a:off x="1751912" y="4051845"/>
            <a:ext cx="324000" cy="218206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4" name="Seta para a direita 183"/>
          <p:cNvSpPr/>
          <p:nvPr/>
        </p:nvSpPr>
        <p:spPr>
          <a:xfrm rot="13424053" flipH="1">
            <a:off x="6359328" y="5080793"/>
            <a:ext cx="756000" cy="258751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5" name="Retângulo de cantos arredondados 184"/>
          <p:cNvSpPr/>
          <p:nvPr/>
        </p:nvSpPr>
        <p:spPr>
          <a:xfrm rot="20651428">
            <a:off x="6522930" y="5560441"/>
            <a:ext cx="1512000" cy="720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17</a:t>
            </a:r>
            <a:r>
              <a:rPr lang="pt-BR" sz="1600" b="1" dirty="0" smtClean="0">
                <a:solidFill>
                  <a:schemeClr val="tx1"/>
                </a:solidFill>
              </a:rPr>
              <a:t> milhões </a:t>
            </a:r>
            <a:r>
              <a:rPr lang="pt-BR" sz="1400" dirty="0" smtClean="0">
                <a:solidFill>
                  <a:schemeClr val="tx1"/>
                </a:solidFill>
              </a:rPr>
              <a:t>residências abastecidas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64" name="Título 1"/>
          <p:cNvSpPr txBox="1">
            <a:spLocks/>
          </p:cNvSpPr>
          <p:nvPr/>
        </p:nvSpPr>
        <p:spPr>
          <a:xfrm>
            <a:off x="2339752" y="241251"/>
            <a:ext cx="6574821" cy="739477"/>
          </a:xfrm>
          <a:prstGeom prst="rect">
            <a:avLst/>
          </a:prstGeom>
        </p:spPr>
        <p:txBody>
          <a:bodyPr anchor="ctr"/>
          <a:lstStyle>
            <a:defPPr>
              <a:defRPr lang="es-PA"/>
            </a:defPPr>
            <a:lvl1pPr algn="ctr">
              <a:defRPr sz="1200">
                <a:solidFill>
                  <a:srgbClr val="004291"/>
                </a:solidFill>
              </a:defRPr>
            </a:lvl1pPr>
          </a:lstStyle>
          <a:p>
            <a:r>
              <a:rPr lang="en-US" sz="2400" dirty="0" err="1" smtClean="0"/>
              <a:t>Números</a:t>
            </a:r>
            <a:r>
              <a:rPr lang="en-US" sz="2400" dirty="0" smtClean="0"/>
              <a:t> </a:t>
            </a:r>
            <a:r>
              <a:rPr lang="en-US" sz="2400" dirty="0" err="1" smtClean="0"/>
              <a:t>Futuros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629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0" y="0"/>
            <a:ext cx="9144000" cy="6885383"/>
            <a:chOff x="0" y="6962051"/>
            <a:chExt cx="9144000" cy="2723286"/>
          </a:xfrm>
        </p:grpSpPr>
        <p:sp>
          <p:nvSpPr>
            <p:cNvPr id="11" name="Retângulo 10"/>
            <p:cNvSpPr/>
            <p:nvPr/>
          </p:nvSpPr>
          <p:spPr>
            <a:xfrm>
              <a:off x="0" y="6962051"/>
              <a:ext cx="9144000" cy="2723286"/>
            </a:xfrm>
            <a:prstGeom prst="rect">
              <a:avLst/>
            </a:prstGeom>
            <a:gradFill flip="none" rotWithShape="1">
              <a:gsLst>
                <a:gs pos="0">
                  <a:srgbClr val="0080CE"/>
                </a:gs>
                <a:gs pos="75000">
                  <a:srgbClr val="00409E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spaço Reservado para Conteúdo 4"/>
            <p:cNvSpPr txBox="1">
              <a:spLocks/>
            </p:cNvSpPr>
            <p:nvPr/>
          </p:nvSpPr>
          <p:spPr>
            <a:xfrm>
              <a:off x="326546" y="8037329"/>
              <a:ext cx="8490908" cy="5618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3600" b="1" dirty="0" smtClean="0">
                  <a:solidFill>
                    <a:schemeClr val="bg1"/>
                  </a:solidFill>
                </a:rPr>
                <a:t>Desafios do Setor</a:t>
              </a:r>
              <a:endParaRPr lang="pt-BR" sz="1800" b="1" i="1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42646"/>
            <a:ext cx="1800200" cy="81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2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" b="5150"/>
          <a:stretch/>
        </p:blipFill>
        <p:spPr bwMode="auto">
          <a:xfrm>
            <a:off x="0" y="1323975"/>
            <a:ext cx="9144000" cy="5267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3253" y="1312193"/>
            <a:ext cx="9144000" cy="528515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Quem somos?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5589" y="1412776"/>
            <a:ext cx="6044604" cy="5222676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dirty="0" smtClean="0"/>
              <a:t>Fundada em 2002, a ABEEólica é uma instituição sem fins lucrativos que congrega e representa o setor de energia eólica no País.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dirty="0" smtClean="0"/>
              <a:t>A ABEEólica contribui, desde a sua fundação, de forma efetiva, para o desenvolvimento e o reconhecimento da energia eólica como uma fonte limpa , renovável, de baixo impacto ambiental, competitiva e estratégica para a composição da matriz energética nacional.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b="1" dirty="0" smtClean="0"/>
              <a:t>Missão: </a:t>
            </a:r>
            <a:r>
              <a:rPr lang="pt-BR" dirty="0" smtClean="0"/>
              <a:t>Inserir e sustentar a produção de energia eólica como fonte da matriz energética nacional, promovendo a competitividade, consolidação e sustentabilidade da indústria de energia eólica.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b="1" dirty="0" smtClean="0"/>
              <a:t>Visão:</a:t>
            </a:r>
            <a:r>
              <a:rPr lang="pt-BR" dirty="0" smtClean="0"/>
              <a:t> Ser reconhecida como a associação que representa de forma legítima, ética e transparente a cadeia produtiva da indústria.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b="1" dirty="0" smtClean="0"/>
              <a:t>Valores: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pt-BR" dirty="0" smtClean="0"/>
              <a:t>Qualidade, ética e respeito à legislação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pt-BR" dirty="0" smtClean="0"/>
              <a:t>Responsabilidade socioambiental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pt-BR" dirty="0" smtClean="0"/>
              <a:t>Sustentabilidade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pt-BR" dirty="0" smtClean="0"/>
              <a:t>Transparência</a:t>
            </a:r>
          </a:p>
          <a:p>
            <a:pPr marL="285750" indent="-285750" algn="just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pt-BR" dirty="0" smtClean="0"/>
              <a:t>Cooperação com todos os integrantes da cadeia produtiva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460432" y="6635452"/>
            <a:ext cx="670755" cy="222548"/>
          </a:xfrm>
          <a:prstGeom prst="rect">
            <a:avLst/>
          </a:prstGeom>
        </p:spPr>
        <p:txBody>
          <a:bodyPr/>
          <a:lstStyle/>
          <a:p>
            <a:fld id="{EFC0F1DA-32E2-42E9-901F-324A3FA576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 e Perspectivas</a:t>
            </a:r>
            <a:endParaRPr lang="pt-BR" dirty="0"/>
          </a:p>
        </p:txBody>
      </p:sp>
      <p:sp>
        <p:nvSpPr>
          <p:cNvPr id="16" name="Espaço Reservado para Conteúdo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sz="1600" b="1" dirty="0" smtClean="0"/>
              <a:t>Cenário Econômico (Desfavorável)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sz="1600" b="1" dirty="0" smtClean="0"/>
              <a:t>Transmissão</a:t>
            </a:r>
          </a:p>
          <a:p>
            <a:pPr marL="742950" lvl="2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sz="1400" dirty="0" smtClean="0"/>
              <a:t>Curto, Médio e Longo Prazo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sz="1600" b="1" dirty="0" err="1" smtClean="0"/>
              <a:t>Financiabilidade</a:t>
            </a:r>
            <a:endParaRPr lang="pt-BR" sz="1600" b="1" dirty="0" smtClean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sz="1400" dirty="0" smtClean="0"/>
              <a:t>Atratividade Novos Atores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sz="1600" b="1" dirty="0" smtClean="0"/>
              <a:t>Sustentabilidade da Cadeia Produtiva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sz="1400" dirty="0" smtClean="0"/>
              <a:t>Sinal de Investimento de Longo Prazo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sz="1600" dirty="0" smtClean="0"/>
              <a:t>Logística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sz="1600" dirty="0" smtClean="0"/>
              <a:t>Pesquisa &amp; Desenvolvimento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sz="1600" dirty="0" smtClean="0"/>
              <a:t>Mercado Livre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sz="1600" dirty="0" smtClean="0"/>
              <a:t>Taxas e Tributos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sz="1600" dirty="0" smtClean="0"/>
              <a:t>Inovação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sz="1600" dirty="0" smtClean="0"/>
              <a:t>Capacitação</a:t>
            </a:r>
          </a:p>
        </p:txBody>
      </p:sp>
    </p:spTree>
    <p:extLst>
      <p:ext uri="{BB962C8B-B14F-4D97-AF65-F5344CB8AC3E}">
        <p14:creationId xmlns:p14="http://schemas.microsoft.com/office/powerpoint/2010/main" val="100403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2º LER 2016</a:t>
            </a:r>
            <a:endParaRPr lang="en-US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09551" y="1504818"/>
            <a:ext cx="3786385" cy="5130634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sz="1600" dirty="0" smtClean="0"/>
              <a:t>Data de realização: 28/10/2016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sz="1600" dirty="0" smtClean="0"/>
              <a:t>Fontes participantes </a:t>
            </a:r>
            <a:r>
              <a:rPr lang="en-US" sz="1600" dirty="0" smtClean="0"/>
              <a:t>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1400" b="1" dirty="0" err="1" smtClean="0"/>
              <a:t>Eólica</a:t>
            </a:r>
            <a:endParaRPr lang="en-US" sz="1400" b="1" dirty="0" smtClean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sz="1400" dirty="0" smtClean="0"/>
              <a:t>Solar Fotovoltaica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sz="1600" dirty="0" smtClean="0"/>
              <a:t>Início de Suprimento de Energia: </a:t>
            </a:r>
            <a:r>
              <a:rPr lang="en-US" sz="1600" dirty="0" smtClean="0"/>
              <a:t>01/07/2019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pt-BR" i="1" dirty="0" smtClean="0"/>
              <a:t>Período de cadastramento</a:t>
            </a:r>
            <a:r>
              <a:rPr lang="en-US" i="1" dirty="0" smtClean="0"/>
              <a:t>: </a:t>
            </a:r>
            <a:r>
              <a:rPr lang="pt-BR" i="1" dirty="0" smtClean="0"/>
              <a:t>de 1º de junho até as 12h00 do dia 1º de julho de 2016</a:t>
            </a:r>
            <a:endParaRPr lang="en-US" i="1" dirty="0" smtClean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pt-BR" sz="1600" dirty="0" smtClean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pt-BR" sz="1600" dirty="0" smtClean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pt-BR" sz="16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sp>
        <p:nvSpPr>
          <p:cNvPr id="17" name="Espaço Reservado para Número de Slide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682BEA-C0EB-4306-9F0E-E8FD518579B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" name="Picture 2" descr="http://www.smithinst.co.uk/wp-content/uploads/RT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1128"/>
            <a:ext cx="2303165" cy="158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3816424" cy="3226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m 10" descr="Recorte de Te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2274390" cy="2825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m 14" descr="Recorte de Tel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7"/>
          <a:stretch/>
        </p:blipFill>
        <p:spPr>
          <a:xfrm>
            <a:off x="5580112" y="2492896"/>
            <a:ext cx="3354138" cy="37475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Imagem 15" descr="Recorte de Tela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1"/>
          <a:stretch/>
        </p:blipFill>
        <p:spPr>
          <a:xfrm>
            <a:off x="4067944" y="4005064"/>
            <a:ext cx="2190284" cy="19117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Imagem 17" descr="Recorte de Tela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9"/>
          <a:stretch/>
        </p:blipFill>
        <p:spPr>
          <a:xfrm>
            <a:off x="6728776" y="4221088"/>
            <a:ext cx="2235711" cy="2290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m 18" descr="Recorte de Tela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013176"/>
            <a:ext cx="1821490" cy="1368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98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Perguntas?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E7F6-8441-460F-ADCB-577327AAEF7F}" type="slidenum">
              <a:rPr lang="pt-BR" smtClean="0"/>
              <a:pPr/>
              <a:t>22</a:t>
            </a:fld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15" b="355"/>
          <a:stretch/>
        </p:blipFill>
        <p:spPr bwMode="auto">
          <a:xfrm>
            <a:off x="-22696" y="1145064"/>
            <a:ext cx="9166696" cy="571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35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 b="3627"/>
          <a:stretch/>
        </p:blipFill>
        <p:spPr>
          <a:xfrm>
            <a:off x="0" y="0"/>
            <a:ext cx="9144000" cy="6850681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0" y="-27383"/>
            <a:ext cx="4624670" cy="6885383"/>
            <a:chOff x="0" y="6962051"/>
            <a:chExt cx="9144000" cy="2723286"/>
          </a:xfrm>
        </p:grpSpPr>
        <p:sp>
          <p:nvSpPr>
            <p:cNvPr id="11" name="Retângulo 10"/>
            <p:cNvSpPr/>
            <p:nvPr/>
          </p:nvSpPr>
          <p:spPr>
            <a:xfrm>
              <a:off x="0" y="6962051"/>
              <a:ext cx="9144000" cy="2723286"/>
            </a:xfrm>
            <a:prstGeom prst="rect">
              <a:avLst/>
            </a:prstGeom>
            <a:gradFill flip="none" rotWithShape="1">
              <a:gsLst>
                <a:gs pos="0">
                  <a:srgbClr val="0080CE"/>
                </a:gs>
                <a:gs pos="75000">
                  <a:srgbClr val="00409E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spaço Reservado para Conteúdo 4"/>
            <p:cNvSpPr txBox="1">
              <a:spLocks/>
            </p:cNvSpPr>
            <p:nvPr/>
          </p:nvSpPr>
          <p:spPr>
            <a:xfrm>
              <a:off x="209550" y="7122102"/>
              <a:ext cx="6305549" cy="18928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10000"/>
                </a:lnSpc>
              </a:pPr>
              <a:r>
                <a:rPr lang="pt-BR" sz="1800" b="1" dirty="0" smtClean="0">
                  <a:solidFill>
                    <a:schemeClr val="bg1"/>
                  </a:solidFill>
                </a:rPr>
                <a:t>CONTATO:</a:t>
              </a:r>
              <a:endParaRPr lang="pt-BR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Espaço Reservado para Conteúdo 4"/>
            <p:cNvSpPr txBox="1">
              <a:spLocks/>
            </p:cNvSpPr>
            <p:nvPr/>
          </p:nvSpPr>
          <p:spPr>
            <a:xfrm>
              <a:off x="209552" y="7311388"/>
              <a:ext cx="8490908" cy="17582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800" dirty="0" smtClean="0">
                  <a:solidFill>
                    <a:schemeClr val="bg1"/>
                  </a:solidFill>
                </a:rPr>
                <a:t>Sandro Yamamoto</a:t>
              </a:r>
            </a:p>
            <a:p>
              <a:r>
                <a:rPr lang="pt-BR" sz="1800" dirty="0" smtClean="0">
                  <a:solidFill>
                    <a:schemeClr val="bg1"/>
                  </a:solidFill>
                </a:rPr>
                <a:t>Diretor Técnico</a:t>
              </a:r>
            </a:p>
            <a:p>
              <a:r>
                <a:rPr lang="pt-BR" sz="1800" dirty="0" smtClean="0">
                  <a:solidFill>
                    <a:schemeClr val="bg1"/>
                  </a:solidFill>
                </a:rPr>
                <a:t>(</a:t>
              </a:r>
              <a:r>
                <a:rPr lang="pt-BR" sz="1800" dirty="0">
                  <a:solidFill>
                    <a:schemeClr val="bg1"/>
                  </a:solidFill>
                </a:rPr>
                <a:t>11) </a:t>
              </a:r>
              <a:r>
                <a:rPr lang="pt-BR" sz="1800" dirty="0" smtClean="0">
                  <a:solidFill>
                    <a:schemeClr val="bg1"/>
                  </a:solidFill>
                </a:rPr>
                <a:t>3674-1100</a:t>
              </a:r>
              <a:endParaRPr lang="pt-BR" sz="1800" dirty="0">
                <a:solidFill>
                  <a:schemeClr val="bg1"/>
                </a:solidFill>
              </a:endParaRPr>
            </a:p>
            <a:p>
              <a:r>
                <a:rPr lang="pt-BR" sz="1800" dirty="0" smtClean="0">
                  <a:solidFill>
                    <a:schemeClr val="bg1"/>
                  </a:solidFill>
                </a:rPr>
                <a:t>sandro@abeeolica.org.br</a:t>
              </a:r>
            </a:p>
          </p:txBody>
        </p:sp>
        <p:cxnSp>
          <p:nvCxnSpPr>
            <p:cNvPr id="15" name="Conector reto 14"/>
            <p:cNvCxnSpPr/>
            <p:nvPr/>
          </p:nvCxnSpPr>
          <p:spPr>
            <a:xfrm>
              <a:off x="443542" y="7311388"/>
              <a:ext cx="825691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spaço Reservado para Conteúdo 4"/>
            <p:cNvSpPr txBox="1">
              <a:spLocks/>
            </p:cNvSpPr>
            <p:nvPr/>
          </p:nvSpPr>
          <p:spPr>
            <a:xfrm>
              <a:off x="443544" y="9069599"/>
              <a:ext cx="8256915" cy="17467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pt-BR" sz="1800" b="1" dirty="0" smtClean="0">
                  <a:solidFill>
                    <a:schemeClr val="bg1"/>
                  </a:solidFill>
                </a:rPr>
                <a:t>www.abeeolica.com.br</a:t>
              </a:r>
              <a:endParaRPr lang="pt-BR" sz="1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443542" y="9069599"/>
              <a:ext cx="825691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42646"/>
            <a:ext cx="1800200" cy="810090"/>
          </a:xfrm>
          <a:prstGeom prst="rect">
            <a:avLst/>
          </a:prstGeom>
        </p:spPr>
      </p:pic>
      <p:cxnSp>
        <p:nvCxnSpPr>
          <p:cNvPr id="18" name="Conector reto 17"/>
          <p:cNvCxnSpPr/>
          <p:nvPr/>
        </p:nvCxnSpPr>
        <p:spPr>
          <a:xfrm>
            <a:off x="224326" y="5733256"/>
            <a:ext cx="417601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"/>
          <p:cNvGrpSpPr/>
          <p:nvPr/>
        </p:nvGrpSpPr>
        <p:grpSpPr>
          <a:xfrm>
            <a:off x="310465" y="5877272"/>
            <a:ext cx="4076817" cy="890776"/>
            <a:chOff x="226151" y="5877272"/>
            <a:chExt cx="4076817" cy="890776"/>
          </a:xfrm>
        </p:grpSpPr>
        <p:pic>
          <p:nvPicPr>
            <p:cNvPr id="21" name="Picture 2" descr="http://icons.iconarchive.com/icons/yootheme/social-bookmark/512/social-facebook-box-blue-icon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151" y="5877272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tângulo 21">
              <a:hlinkClick r:id="rId5"/>
            </p:cNvPr>
            <p:cNvSpPr/>
            <p:nvPr/>
          </p:nvSpPr>
          <p:spPr>
            <a:xfrm>
              <a:off x="478151" y="5877272"/>
              <a:ext cx="25200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100" b="1" dirty="0" smtClean="0">
                  <a:solidFill>
                    <a:schemeClr val="bg1"/>
                  </a:solidFill>
                </a:rPr>
                <a:t>facebook.com/</a:t>
              </a:r>
              <a:r>
                <a:rPr lang="pt-BR" sz="1100" b="1" dirty="0" err="1" smtClean="0">
                  <a:solidFill>
                    <a:schemeClr val="bg1"/>
                  </a:solidFill>
                </a:rPr>
                <a:t>abeeolica</a:t>
              </a:r>
              <a:endParaRPr lang="pt-B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CaixaDeTexto 22">
              <a:hlinkClick r:id="rId7"/>
            </p:cNvPr>
            <p:cNvSpPr txBox="1"/>
            <p:nvPr/>
          </p:nvSpPr>
          <p:spPr>
            <a:xfrm>
              <a:off x="2772080" y="6483355"/>
              <a:ext cx="1530888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pt-BR" sz="1100" b="1" dirty="0" smtClean="0">
                  <a:solidFill>
                    <a:schemeClr val="bg1"/>
                  </a:solidFill>
                </a:rPr>
                <a:t>abeeolica.org.br</a:t>
              </a:r>
              <a:endParaRPr lang="pt-BR" sz="1100" b="1" dirty="0">
                <a:solidFill>
                  <a:schemeClr val="bg1"/>
                </a:solidFill>
              </a:endParaRPr>
            </a:p>
          </p:txBody>
        </p:sp>
        <p:pic>
          <p:nvPicPr>
            <p:cNvPr id="24" name="Picture 8" descr="http://www.youtube.com/yt/brand/media/image/YouTube-icon-full_color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228568"/>
              <a:ext cx="252000" cy="177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tângulo 24">
              <a:hlinkClick r:id="rId8"/>
            </p:cNvPr>
            <p:cNvSpPr/>
            <p:nvPr/>
          </p:nvSpPr>
          <p:spPr>
            <a:xfrm>
              <a:off x="503520" y="6165600"/>
              <a:ext cx="25200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100" b="1" dirty="0" smtClean="0">
                  <a:solidFill>
                    <a:schemeClr val="bg1"/>
                  </a:solidFill>
                </a:rPr>
                <a:t>youtube.com/</a:t>
              </a:r>
              <a:r>
                <a:rPr lang="pt-BR" sz="1100" b="1" dirty="0" err="1" smtClean="0">
                  <a:solidFill>
                    <a:schemeClr val="bg1"/>
                  </a:solidFill>
                </a:rPr>
                <a:t>abeeolica</a:t>
              </a:r>
              <a:endParaRPr lang="pt-BR" sz="1100" b="1" dirty="0">
                <a:solidFill>
                  <a:schemeClr val="bg1"/>
                </a:solidFill>
              </a:endParaRPr>
            </a:p>
          </p:txBody>
        </p:sp>
        <p:pic>
          <p:nvPicPr>
            <p:cNvPr id="26" name="Picture 10" descr="http://www.rotaryana.com/img/Internet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080" y="6502431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http://www.boosharticles.com/wp-content/uploads/2015/06/instagram-logo-vector-image.png">
              <a:hlinkClick r:id="rId11"/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6" r="14857"/>
            <a:stretch/>
          </p:blipFill>
          <p:spPr bwMode="auto">
            <a:xfrm>
              <a:off x="251520" y="6481634"/>
              <a:ext cx="244988" cy="232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tângulo 27">
              <a:hlinkClick r:id="rId11"/>
            </p:cNvPr>
            <p:cNvSpPr/>
            <p:nvPr/>
          </p:nvSpPr>
          <p:spPr>
            <a:xfrm>
              <a:off x="496508" y="6479758"/>
              <a:ext cx="25200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100" b="1" dirty="0" err="1" smtClean="0">
                  <a:solidFill>
                    <a:schemeClr val="bg1"/>
                  </a:solidFill>
                </a:rPr>
                <a:t>abeeolica</a:t>
              </a:r>
              <a:endParaRPr lang="pt-BR" sz="1100" b="1" dirty="0">
                <a:solidFill>
                  <a:schemeClr val="bg1"/>
                </a:solidFill>
              </a:endParaRPr>
            </a:p>
          </p:txBody>
        </p:sp>
        <p:pic>
          <p:nvPicPr>
            <p:cNvPr id="29" name="Picture 2" descr="https://upload.wikimedia.org/wikipedia/commons/thumb/c/ca/LinkedIn_logo_initials.png/768px-LinkedIn_logo_initials.pn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594" y="5927388"/>
              <a:ext cx="216024" cy="21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tângulo 29">
              <a:hlinkClick r:id="rId11"/>
            </p:cNvPr>
            <p:cNvSpPr/>
            <p:nvPr/>
          </p:nvSpPr>
          <p:spPr>
            <a:xfrm>
              <a:off x="2764097" y="5890335"/>
              <a:ext cx="126798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100" b="1" dirty="0" smtClean="0">
                  <a:solidFill>
                    <a:schemeClr val="bg1"/>
                  </a:solidFill>
                </a:rPr>
                <a:t>ABEEólica</a:t>
              </a:r>
              <a:endParaRPr lang="pt-B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Retângulo 30">
              <a:hlinkClick r:id="rId11"/>
            </p:cNvPr>
            <p:cNvSpPr/>
            <p:nvPr/>
          </p:nvSpPr>
          <p:spPr>
            <a:xfrm>
              <a:off x="2772080" y="6149970"/>
              <a:ext cx="153088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100" b="1" dirty="0" smtClean="0">
                  <a:solidFill>
                    <a:schemeClr val="bg1"/>
                  </a:solidFill>
                </a:rPr>
                <a:t>@</a:t>
              </a:r>
              <a:r>
                <a:rPr lang="pt-BR" sz="1100" b="1" dirty="0" err="1" smtClean="0">
                  <a:solidFill>
                    <a:schemeClr val="bg1"/>
                  </a:solidFill>
                </a:rPr>
                <a:t>abeeolicaeolica</a:t>
              </a:r>
              <a:endParaRPr lang="pt-BR" sz="1100" b="1" dirty="0">
                <a:solidFill>
                  <a:schemeClr val="bg1"/>
                </a:solidFill>
              </a:endParaRPr>
            </a:p>
          </p:txBody>
        </p:sp>
        <p:pic>
          <p:nvPicPr>
            <p:cNvPr id="32" name="Picture 4" descr="http://jobhuntercoach.com/wp-content/uploads/2015/04/twitter-logo.png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594" y="6216445"/>
              <a:ext cx="216023" cy="175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49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ítulo 4"/>
          <p:cNvSpPr txBox="1">
            <a:spLocks/>
          </p:cNvSpPr>
          <p:nvPr/>
        </p:nvSpPr>
        <p:spPr>
          <a:xfrm>
            <a:off x="209550" y="260647"/>
            <a:ext cx="6574821" cy="7394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Associados</a:t>
            </a:r>
            <a:endParaRPr lang="pt-BR" dirty="0"/>
          </a:p>
        </p:txBody>
      </p:sp>
      <p:sp>
        <p:nvSpPr>
          <p:cNvPr id="17" name="Espaço Reservado para Número de Slid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723C-404D-4BAC-B991-4B726C4F0847}" type="slidenum">
              <a:rPr lang="pt-BR" smtClean="0"/>
              <a:t>3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309281"/>
            <a:ext cx="8566150" cy="53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4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0" y="0"/>
            <a:ext cx="9144000" cy="6885383"/>
            <a:chOff x="0" y="6962051"/>
            <a:chExt cx="9144000" cy="2723286"/>
          </a:xfrm>
        </p:grpSpPr>
        <p:sp>
          <p:nvSpPr>
            <p:cNvPr id="11" name="Retângulo 10"/>
            <p:cNvSpPr/>
            <p:nvPr/>
          </p:nvSpPr>
          <p:spPr>
            <a:xfrm>
              <a:off x="0" y="6962051"/>
              <a:ext cx="9144000" cy="2723286"/>
            </a:xfrm>
            <a:prstGeom prst="rect">
              <a:avLst/>
            </a:prstGeom>
            <a:gradFill flip="none" rotWithShape="1">
              <a:gsLst>
                <a:gs pos="0">
                  <a:srgbClr val="0080CE"/>
                </a:gs>
                <a:gs pos="75000">
                  <a:srgbClr val="00409E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spaço Reservado para Conteúdo 4"/>
            <p:cNvSpPr txBox="1">
              <a:spLocks/>
            </p:cNvSpPr>
            <p:nvPr/>
          </p:nvSpPr>
          <p:spPr>
            <a:xfrm>
              <a:off x="1419226" y="8002694"/>
              <a:ext cx="6305549" cy="63116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pt-BR" sz="3600" b="1" dirty="0" smtClean="0">
                  <a:solidFill>
                    <a:schemeClr val="bg1"/>
                  </a:solidFill>
                </a:rPr>
                <a:t>Energia Eólica</a:t>
              </a:r>
            </a:p>
            <a:p>
              <a:pPr algn="ctr">
                <a:lnSpc>
                  <a:spcPct val="110000"/>
                </a:lnSpc>
              </a:pPr>
              <a:r>
                <a:rPr lang="pt-BR" sz="2400" dirty="0" smtClean="0">
                  <a:solidFill>
                    <a:schemeClr val="bg1"/>
                  </a:solidFill>
                </a:rPr>
                <a:t>Contexto Brasileiro</a:t>
              </a:r>
              <a:endParaRPr lang="pt-BR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42646"/>
            <a:ext cx="1800200" cy="81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Capacidade</a:t>
            </a:r>
            <a:r>
              <a:rPr lang="en-US" dirty="0" smtClean="0"/>
              <a:t> </a:t>
            </a:r>
            <a:r>
              <a:rPr lang="en-US" dirty="0" err="1" smtClean="0"/>
              <a:t>Eólica</a:t>
            </a:r>
            <a:r>
              <a:rPr lang="en-US" dirty="0" smtClean="0"/>
              <a:t> </a:t>
            </a:r>
            <a:r>
              <a:rPr lang="en-US" dirty="0" err="1" smtClean="0"/>
              <a:t>Instalada</a:t>
            </a:r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682BEA-C0EB-4306-9F0E-E8FD518579B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Espaço Reservado para Número de Slide 2"/>
          <p:cNvSpPr txBox="1">
            <a:spLocks/>
          </p:cNvSpPr>
          <p:nvPr/>
        </p:nvSpPr>
        <p:spPr>
          <a:xfrm>
            <a:off x="8748464" y="6595644"/>
            <a:ext cx="432048" cy="289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rgbClr val="0040A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682BEA-C0EB-4306-9F0E-E8FD518579BA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82" name="Group 17"/>
          <p:cNvGrpSpPr>
            <a:grpSpLocks/>
          </p:cNvGrpSpPr>
          <p:nvPr/>
        </p:nvGrpSpPr>
        <p:grpSpPr bwMode="auto">
          <a:xfrm>
            <a:off x="-1764704" y="1744306"/>
            <a:ext cx="4496871" cy="4622922"/>
            <a:chOff x="1440" y="672"/>
            <a:chExt cx="3070" cy="3158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83" name="Freeform 18"/>
            <p:cNvSpPr>
              <a:spLocks/>
            </p:cNvSpPr>
            <p:nvPr/>
          </p:nvSpPr>
          <p:spPr bwMode="auto">
            <a:xfrm>
              <a:off x="2878" y="769"/>
              <a:ext cx="394" cy="425"/>
            </a:xfrm>
            <a:custGeom>
              <a:avLst/>
              <a:gdLst>
                <a:gd name="T0" fmla="*/ 297 w 291"/>
                <a:gd name="T1" fmla="*/ 424 h 325"/>
                <a:gd name="T2" fmla="*/ 244 w 291"/>
                <a:gd name="T3" fmla="*/ 424 h 325"/>
                <a:gd name="T4" fmla="*/ 191 w 291"/>
                <a:gd name="T5" fmla="*/ 370 h 325"/>
                <a:gd name="T6" fmla="*/ 165 w 291"/>
                <a:gd name="T7" fmla="*/ 299 h 325"/>
                <a:gd name="T8" fmla="*/ 122 w 291"/>
                <a:gd name="T9" fmla="*/ 220 h 325"/>
                <a:gd name="T10" fmla="*/ 69 w 291"/>
                <a:gd name="T11" fmla="*/ 203 h 325"/>
                <a:gd name="T12" fmla="*/ 43 w 291"/>
                <a:gd name="T13" fmla="*/ 203 h 325"/>
                <a:gd name="T14" fmla="*/ 0 w 291"/>
                <a:gd name="T15" fmla="*/ 177 h 325"/>
                <a:gd name="T16" fmla="*/ 0 w 291"/>
                <a:gd name="T17" fmla="*/ 123 h 325"/>
                <a:gd name="T18" fmla="*/ 69 w 291"/>
                <a:gd name="T19" fmla="*/ 149 h 325"/>
                <a:gd name="T20" fmla="*/ 148 w 291"/>
                <a:gd name="T21" fmla="*/ 149 h 325"/>
                <a:gd name="T22" fmla="*/ 218 w 291"/>
                <a:gd name="T23" fmla="*/ 97 h 325"/>
                <a:gd name="T24" fmla="*/ 269 w 291"/>
                <a:gd name="T25" fmla="*/ 26 h 325"/>
                <a:gd name="T26" fmla="*/ 297 w 291"/>
                <a:gd name="T27" fmla="*/ 0 h 325"/>
                <a:gd name="T28" fmla="*/ 314 w 291"/>
                <a:gd name="T29" fmla="*/ 0 h 325"/>
                <a:gd name="T30" fmla="*/ 314 w 291"/>
                <a:gd name="T31" fmla="*/ 71 h 325"/>
                <a:gd name="T32" fmla="*/ 340 w 291"/>
                <a:gd name="T33" fmla="*/ 149 h 325"/>
                <a:gd name="T34" fmla="*/ 366 w 291"/>
                <a:gd name="T35" fmla="*/ 203 h 325"/>
                <a:gd name="T36" fmla="*/ 393 w 291"/>
                <a:gd name="T37" fmla="*/ 220 h 325"/>
                <a:gd name="T38" fmla="*/ 393 w 291"/>
                <a:gd name="T39" fmla="*/ 247 h 325"/>
                <a:gd name="T40" fmla="*/ 366 w 291"/>
                <a:gd name="T41" fmla="*/ 273 h 325"/>
                <a:gd name="T42" fmla="*/ 314 w 291"/>
                <a:gd name="T43" fmla="*/ 326 h 325"/>
                <a:gd name="T44" fmla="*/ 297 w 291"/>
                <a:gd name="T45" fmla="*/ 396 h 325"/>
                <a:gd name="T46" fmla="*/ 297 w 291"/>
                <a:gd name="T47" fmla="*/ 424 h 3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1"/>
                <a:gd name="T73" fmla="*/ 0 h 325"/>
                <a:gd name="T74" fmla="*/ 291 w 291"/>
                <a:gd name="T75" fmla="*/ 325 h 3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1" h="325">
                  <a:moveTo>
                    <a:pt x="219" y="324"/>
                  </a:moveTo>
                  <a:lnTo>
                    <a:pt x="180" y="324"/>
                  </a:lnTo>
                  <a:lnTo>
                    <a:pt x="141" y="283"/>
                  </a:lnTo>
                  <a:lnTo>
                    <a:pt x="122" y="229"/>
                  </a:lnTo>
                  <a:lnTo>
                    <a:pt x="90" y="168"/>
                  </a:lnTo>
                  <a:lnTo>
                    <a:pt x="51" y="155"/>
                  </a:lnTo>
                  <a:lnTo>
                    <a:pt x="32" y="155"/>
                  </a:lnTo>
                  <a:lnTo>
                    <a:pt x="0" y="135"/>
                  </a:lnTo>
                  <a:lnTo>
                    <a:pt x="0" y="94"/>
                  </a:lnTo>
                  <a:lnTo>
                    <a:pt x="51" y="114"/>
                  </a:lnTo>
                  <a:lnTo>
                    <a:pt x="109" y="114"/>
                  </a:lnTo>
                  <a:lnTo>
                    <a:pt x="161" y="74"/>
                  </a:lnTo>
                  <a:lnTo>
                    <a:pt x="199" y="20"/>
                  </a:lnTo>
                  <a:lnTo>
                    <a:pt x="219" y="0"/>
                  </a:lnTo>
                  <a:lnTo>
                    <a:pt x="232" y="0"/>
                  </a:lnTo>
                  <a:lnTo>
                    <a:pt x="232" y="54"/>
                  </a:lnTo>
                  <a:lnTo>
                    <a:pt x="251" y="114"/>
                  </a:lnTo>
                  <a:lnTo>
                    <a:pt x="270" y="155"/>
                  </a:lnTo>
                  <a:lnTo>
                    <a:pt x="290" y="168"/>
                  </a:lnTo>
                  <a:lnTo>
                    <a:pt x="290" y="189"/>
                  </a:lnTo>
                  <a:lnTo>
                    <a:pt x="270" y="209"/>
                  </a:lnTo>
                  <a:lnTo>
                    <a:pt x="232" y="249"/>
                  </a:lnTo>
                  <a:lnTo>
                    <a:pt x="219" y="303"/>
                  </a:lnTo>
                  <a:lnTo>
                    <a:pt x="219" y="324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184" name="Freeform 19"/>
            <p:cNvSpPr>
              <a:spLocks/>
            </p:cNvSpPr>
            <p:nvPr/>
          </p:nvSpPr>
          <p:spPr bwMode="auto">
            <a:xfrm>
              <a:off x="2114" y="672"/>
              <a:ext cx="447" cy="546"/>
            </a:xfrm>
            <a:custGeom>
              <a:avLst/>
              <a:gdLst>
                <a:gd name="T0" fmla="*/ 446 w 329"/>
                <a:gd name="T1" fmla="*/ 447 h 419"/>
                <a:gd name="T2" fmla="*/ 367 w 329"/>
                <a:gd name="T3" fmla="*/ 447 h 419"/>
                <a:gd name="T4" fmla="*/ 340 w 329"/>
                <a:gd name="T5" fmla="*/ 465 h 419"/>
                <a:gd name="T6" fmla="*/ 340 w 329"/>
                <a:gd name="T7" fmla="*/ 491 h 419"/>
                <a:gd name="T8" fmla="*/ 314 w 329"/>
                <a:gd name="T9" fmla="*/ 517 h 419"/>
                <a:gd name="T10" fmla="*/ 296 w 329"/>
                <a:gd name="T11" fmla="*/ 517 h 419"/>
                <a:gd name="T12" fmla="*/ 270 w 329"/>
                <a:gd name="T13" fmla="*/ 491 h 419"/>
                <a:gd name="T14" fmla="*/ 245 w 329"/>
                <a:gd name="T15" fmla="*/ 491 h 419"/>
                <a:gd name="T16" fmla="*/ 217 w 329"/>
                <a:gd name="T17" fmla="*/ 545 h 419"/>
                <a:gd name="T18" fmla="*/ 166 w 329"/>
                <a:gd name="T19" fmla="*/ 517 h 419"/>
                <a:gd name="T20" fmla="*/ 148 w 329"/>
                <a:gd name="T21" fmla="*/ 491 h 419"/>
                <a:gd name="T22" fmla="*/ 166 w 329"/>
                <a:gd name="T23" fmla="*/ 465 h 419"/>
                <a:gd name="T24" fmla="*/ 166 w 329"/>
                <a:gd name="T25" fmla="*/ 395 h 419"/>
                <a:gd name="T26" fmla="*/ 148 w 329"/>
                <a:gd name="T27" fmla="*/ 341 h 419"/>
                <a:gd name="T28" fmla="*/ 148 w 329"/>
                <a:gd name="T29" fmla="*/ 297 h 419"/>
                <a:gd name="T30" fmla="*/ 122 w 329"/>
                <a:gd name="T31" fmla="*/ 271 h 419"/>
                <a:gd name="T32" fmla="*/ 69 w 329"/>
                <a:gd name="T33" fmla="*/ 245 h 419"/>
                <a:gd name="T34" fmla="*/ 43 w 329"/>
                <a:gd name="T35" fmla="*/ 192 h 419"/>
                <a:gd name="T36" fmla="*/ 43 w 329"/>
                <a:gd name="T37" fmla="*/ 149 h 419"/>
                <a:gd name="T38" fmla="*/ 0 w 329"/>
                <a:gd name="T39" fmla="*/ 121 h 419"/>
                <a:gd name="T40" fmla="*/ 16 w 329"/>
                <a:gd name="T41" fmla="*/ 95 h 419"/>
                <a:gd name="T42" fmla="*/ 122 w 329"/>
                <a:gd name="T43" fmla="*/ 121 h 419"/>
                <a:gd name="T44" fmla="*/ 148 w 329"/>
                <a:gd name="T45" fmla="*/ 121 h 419"/>
                <a:gd name="T46" fmla="*/ 166 w 329"/>
                <a:gd name="T47" fmla="*/ 149 h 419"/>
                <a:gd name="T48" fmla="*/ 192 w 329"/>
                <a:gd name="T49" fmla="*/ 95 h 419"/>
                <a:gd name="T50" fmla="*/ 296 w 329"/>
                <a:gd name="T51" fmla="*/ 42 h 419"/>
                <a:gd name="T52" fmla="*/ 296 w 329"/>
                <a:gd name="T53" fmla="*/ 0 h 419"/>
                <a:gd name="T54" fmla="*/ 340 w 329"/>
                <a:gd name="T55" fmla="*/ 17 h 419"/>
                <a:gd name="T56" fmla="*/ 340 w 329"/>
                <a:gd name="T57" fmla="*/ 69 h 419"/>
                <a:gd name="T58" fmla="*/ 367 w 329"/>
                <a:gd name="T59" fmla="*/ 69 h 419"/>
                <a:gd name="T60" fmla="*/ 393 w 329"/>
                <a:gd name="T61" fmla="*/ 121 h 419"/>
                <a:gd name="T62" fmla="*/ 367 w 329"/>
                <a:gd name="T63" fmla="*/ 192 h 419"/>
                <a:gd name="T64" fmla="*/ 393 w 329"/>
                <a:gd name="T65" fmla="*/ 297 h 419"/>
                <a:gd name="T66" fmla="*/ 418 w 329"/>
                <a:gd name="T67" fmla="*/ 315 h 419"/>
                <a:gd name="T68" fmla="*/ 446 w 329"/>
                <a:gd name="T69" fmla="*/ 395 h 419"/>
                <a:gd name="T70" fmla="*/ 446 w 329"/>
                <a:gd name="T71" fmla="*/ 447 h 4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419"/>
                <a:gd name="T110" fmla="*/ 329 w 329"/>
                <a:gd name="T111" fmla="*/ 419 h 41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419">
                  <a:moveTo>
                    <a:pt x="328" y="343"/>
                  </a:moveTo>
                  <a:lnTo>
                    <a:pt x="270" y="343"/>
                  </a:lnTo>
                  <a:lnTo>
                    <a:pt x="250" y="357"/>
                  </a:lnTo>
                  <a:lnTo>
                    <a:pt x="250" y="377"/>
                  </a:lnTo>
                  <a:lnTo>
                    <a:pt x="231" y="397"/>
                  </a:lnTo>
                  <a:lnTo>
                    <a:pt x="218" y="397"/>
                  </a:lnTo>
                  <a:lnTo>
                    <a:pt x="199" y="377"/>
                  </a:lnTo>
                  <a:lnTo>
                    <a:pt x="180" y="377"/>
                  </a:lnTo>
                  <a:lnTo>
                    <a:pt x="160" y="418"/>
                  </a:lnTo>
                  <a:lnTo>
                    <a:pt x="122" y="397"/>
                  </a:lnTo>
                  <a:lnTo>
                    <a:pt x="109" y="377"/>
                  </a:lnTo>
                  <a:lnTo>
                    <a:pt x="122" y="357"/>
                  </a:lnTo>
                  <a:lnTo>
                    <a:pt x="122" y="303"/>
                  </a:lnTo>
                  <a:lnTo>
                    <a:pt x="109" y="262"/>
                  </a:lnTo>
                  <a:lnTo>
                    <a:pt x="109" y="228"/>
                  </a:lnTo>
                  <a:lnTo>
                    <a:pt x="90" y="208"/>
                  </a:lnTo>
                  <a:lnTo>
                    <a:pt x="51" y="188"/>
                  </a:lnTo>
                  <a:lnTo>
                    <a:pt x="32" y="147"/>
                  </a:lnTo>
                  <a:lnTo>
                    <a:pt x="32" y="114"/>
                  </a:lnTo>
                  <a:lnTo>
                    <a:pt x="0" y="93"/>
                  </a:lnTo>
                  <a:lnTo>
                    <a:pt x="12" y="73"/>
                  </a:lnTo>
                  <a:lnTo>
                    <a:pt x="90" y="93"/>
                  </a:lnTo>
                  <a:lnTo>
                    <a:pt x="109" y="93"/>
                  </a:lnTo>
                  <a:lnTo>
                    <a:pt x="122" y="114"/>
                  </a:lnTo>
                  <a:lnTo>
                    <a:pt x="141" y="73"/>
                  </a:lnTo>
                  <a:lnTo>
                    <a:pt x="218" y="32"/>
                  </a:lnTo>
                  <a:lnTo>
                    <a:pt x="218" y="0"/>
                  </a:lnTo>
                  <a:lnTo>
                    <a:pt x="250" y="13"/>
                  </a:lnTo>
                  <a:lnTo>
                    <a:pt x="250" y="53"/>
                  </a:lnTo>
                  <a:lnTo>
                    <a:pt x="270" y="53"/>
                  </a:lnTo>
                  <a:lnTo>
                    <a:pt x="289" y="93"/>
                  </a:lnTo>
                  <a:lnTo>
                    <a:pt x="270" y="147"/>
                  </a:lnTo>
                  <a:lnTo>
                    <a:pt x="289" y="228"/>
                  </a:lnTo>
                  <a:lnTo>
                    <a:pt x="308" y="242"/>
                  </a:lnTo>
                  <a:lnTo>
                    <a:pt x="328" y="303"/>
                  </a:lnTo>
                  <a:lnTo>
                    <a:pt x="328" y="343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185" name="Freeform 20"/>
            <p:cNvSpPr>
              <a:spLocks/>
            </p:cNvSpPr>
            <p:nvPr/>
          </p:nvSpPr>
          <p:spPr bwMode="auto">
            <a:xfrm>
              <a:off x="2825" y="3275"/>
              <a:ext cx="516" cy="555"/>
            </a:xfrm>
            <a:custGeom>
              <a:avLst/>
              <a:gdLst>
                <a:gd name="T0" fmla="*/ 270 w 380"/>
                <a:gd name="T1" fmla="*/ 554 h 426"/>
                <a:gd name="T2" fmla="*/ 322 w 380"/>
                <a:gd name="T3" fmla="*/ 526 h 426"/>
                <a:gd name="T4" fmla="*/ 365 w 380"/>
                <a:gd name="T5" fmla="*/ 421 h 426"/>
                <a:gd name="T6" fmla="*/ 418 w 380"/>
                <a:gd name="T7" fmla="*/ 377 h 426"/>
                <a:gd name="T8" fmla="*/ 470 w 380"/>
                <a:gd name="T9" fmla="*/ 255 h 426"/>
                <a:gd name="T10" fmla="*/ 515 w 380"/>
                <a:gd name="T11" fmla="*/ 176 h 426"/>
                <a:gd name="T12" fmla="*/ 497 w 380"/>
                <a:gd name="T13" fmla="*/ 149 h 426"/>
                <a:gd name="T14" fmla="*/ 497 w 380"/>
                <a:gd name="T15" fmla="*/ 106 h 426"/>
                <a:gd name="T16" fmla="*/ 470 w 380"/>
                <a:gd name="T17" fmla="*/ 106 h 426"/>
                <a:gd name="T18" fmla="*/ 444 w 380"/>
                <a:gd name="T19" fmla="*/ 78 h 426"/>
                <a:gd name="T20" fmla="*/ 392 w 380"/>
                <a:gd name="T21" fmla="*/ 52 h 426"/>
                <a:gd name="T22" fmla="*/ 365 w 380"/>
                <a:gd name="T23" fmla="*/ 26 h 426"/>
                <a:gd name="T24" fmla="*/ 296 w 380"/>
                <a:gd name="T25" fmla="*/ 0 h 426"/>
                <a:gd name="T26" fmla="*/ 217 w 380"/>
                <a:gd name="T27" fmla="*/ 0 h 426"/>
                <a:gd name="T28" fmla="*/ 148 w 380"/>
                <a:gd name="T29" fmla="*/ 52 h 426"/>
                <a:gd name="T30" fmla="*/ 0 w 380"/>
                <a:gd name="T31" fmla="*/ 272 h 426"/>
                <a:gd name="T32" fmla="*/ 0 w 380"/>
                <a:gd name="T33" fmla="*/ 297 h 426"/>
                <a:gd name="T34" fmla="*/ 52 w 380"/>
                <a:gd name="T35" fmla="*/ 297 h 426"/>
                <a:gd name="T36" fmla="*/ 148 w 380"/>
                <a:gd name="T37" fmla="*/ 350 h 426"/>
                <a:gd name="T38" fmla="*/ 174 w 380"/>
                <a:gd name="T39" fmla="*/ 350 h 426"/>
                <a:gd name="T40" fmla="*/ 270 w 380"/>
                <a:gd name="T41" fmla="*/ 447 h 426"/>
                <a:gd name="T42" fmla="*/ 296 w 380"/>
                <a:gd name="T43" fmla="*/ 421 h 426"/>
                <a:gd name="T44" fmla="*/ 296 w 380"/>
                <a:gd name="T45" fmla="*/ 474 h 426"/>
                <a:gd name="T46" fmla="*/ 270 w 380"/>
                <a:gd name="T47" fmla="*/ 500 h 426"/>
                <a:gd name="T48" fmla="*/ 270 w 380"/>
                <a:gd name="T49" fmla="*/ 554 h 4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0"/>
                <a:gd name="T76" fmla="*/ 0 h 426"/>
                <a:gd name="T77" fmla="*/ 380 w 380"/>
                <a:gd name="T78" fmla="*/ 426 h 4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0" h="426">
                  <a:moveTo>
                    <a:pt x="199" y="425"/>
                  </a:moveTo>
                  <a:lnTo>
                    <a:pt x="237" y="404"/>
                  </a:lnTo>
                  <a:lnTo>
                    <a:pt x="269" y="323"/>
                  </a:lnTo>
                  <a:lnTo>
                    <a:pt x="308" y="289"/>
                  </a:lnTo>
                  <a:lnTo>
                    <a:pt x="346" y="196"/>
                  </a:lnTo>
                  <a:lnTo>
                    <a:pt x="379" y="135"/>
                  </a:lnTo>
                  <a:lnTo>
                    <a:pt x="366" y="114"/>
                  </a:lnTo>
                  <a:lnTo>
                    <a:pt x="366" y="81"/>
                  </a:lnTo>
                  <a:lnTo>
                    <a:pt x="346" y="81"/>
                  </a:lnTo>
                  <a:lnTo>
                    <a:pt x="327" y="60"/>
                  </a:lnTo>
                  <a:lnTo>
                    <a:pt x="289" y="40"/>
                  </a:lnTo>
                  <a:lnTo>
                    <a:pt x="269" y="20"/>
                  </a:lnTo>
                  <a:lnTo>
                    <a:pt x="218" y="0"/>
                  </a:lnTo>
                  <a:lnTo>
                    <a:pt x="160" y="0"/>
                  </a:lnTo>
                  <a:lnTo>
                    <a:pt x="109" y="40"/>
                  </a:lnTo>
                  <a:lnTo>
                    <a:pt x="0" y="209"/>
                  </a:lnTo>
                  <a:lnTo>
                    <a:pt x="0" y="228"/>
                  </a:lnTo>
                  <a:lnTo>
                    <a:pt x="38" y="228"/>
                  </a:lnTo>
                  <a:lnTo>
                    <a:pt x="109" y="269"/>
                  </a:lnTo>
                  <a:lnTo>
                    <a:pt x="128" y="269"/>
                  </a:lnTo>
                  <a:lnTo>
                    <a:pt x="199" y="343"/>
                  </a:lnTo>
                  <a:lnTo>
                    <a:pt x="218" y="323"/>
                  </a:lnTo>
                  <a:lnTo>
                    <a:pt x="218" y="364"/>
                  </a:lnTo>
                  <a:lnTo>
                    <a:pt x="199" y="384"/>
                  </a:lnTo>
                  <a:lnTo>
                    <a:pt x="199" y="425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186" name="Freeform 21"/>
            <p:cNvSpPr>
              <a:spLocks/>
            </p:cNvSpPr>
            <p:nvPr/>
          </p:nvSpPr>
          <p:spPr bwMode="auto">
            <a:xfrm>
              <a:off x="3044" y="3179"/>
              <a:ext cx="376" cy="274"/>
            </a:xfrm>
            <a:custGeom>
              <a:avLst/>
              <a:gdLst>
                <a:gd name="T0" fmla="*/ 296 w 277"/>
                <a:gd name="T1" fmla="*/ 273 h 210"/>
                <a:gd name="T2" fmla="*/ 347 w 277"/>
                <a:gd name="T3" fmla="*/ 202 h 210"/>
                <a:gd name="T4" fmla="*/ 375 w 277"/>
                <a:gd name="T5" fmla="*/ 97 h 210"/>
                <a:gd name="T6" fmla="*/ 375 w 277"/>
                <a:gd name="T7" fmla="*/ 26 h 210"/>
                <a:gd name="T8" fmla="*/ 347 w 277"/>
                <a:gd name="T9" fmla="*/ 26 h 210"/>
                <a:gd name="T10" fmla="*/ 296 w 277"/>
                <a:gd name="T11" fmla="*/ 0 h 210"/>
                <a:gd name="T12" fmla="*/ 252 w 277"/>
                <a:gd name="T13" fmla="*/ 0 h 210"/>
                <a:gd name="T14" fmla="*/ 200 w 277"/>
                <a:gd name="T15" fmla="*/ 26 h 210"/>
                <a:gd name="T16" fmla="*/ 174 w 277"/>
                <a:gd name="T17" fmla="*/ 52 h 210"/>
                <a:gd name="T18" fmla="*/ 77 w 277"/>
                <a:gd name="T19" fmla="*/ 26 h 210"/>
                <a:gd name="T20" fmla="*/ 0 w 277"/>
                <a:gd name="T21" fmla="*/ 26 h 210"/>
                <a:gd name="T22" fmla="*/ 0 w 277"/>
                <a:gd name="T23" fmla="*/ 97 h 210"/>
                <a:gd name="T24" fmla="*/ 77 w 277"/>
                <a:gd name="T25" fmla="*/ 97 h 210"/>
                <a:gd name="T26" fmla="*/ 148 w 277"/>
                <a:gd name="T27" fmla="*/ 123 h 210"/>
                <a:gd name="T28" fmla="*/ 174 w 277"/>
                <a:gd name="T29" fmla="*/ 149 h 210"/>
                <a:gd name="T30" fmla="*/ 225 w 277"/>
                <a:gd name="T31" fmla="*/ 175 h 210"/>
                <a:gd name="T32" fmla="*/ 252 w 277"/>
                <a:gd name="T33" fmla="*/ 202 h 210"/>
                <a:gd name="T34" fmla="*/ 278 w 277"/>
                <a:gd name="T35" fmla="*/ 202 h 210"/>
                <a:gd name="T36" fmla="*/ 278 w 277"/>
                <a:gd name="T37" fmla="*/ 245 h 210"/>
                <a:gd name="T38" fmla="*/ 296 w 277"/>
                <a:gd name="T39" fmla="*/ 273 h 2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7"/>
                <a:gd name="T61" fmla="*/ 0 h 210"/>
                <a:gd name="T62" fmla="*/ 277 w 277"/>
                <a:gd name="T63" fmla="*/ 210 h 2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7" h="210">
                  <a:moveTo>
                    <a:pt x="218" y="209"/>
                  </a:moveTo>
                  <a:lnTo>
                    <a:pt x="256" y="155"/>
                  </a:lnTo>
                  <a:lnTo>
                    <a:pt x="276" y="74"/>
                  </a:lnTo>
                  <a:lnTo>
                    <a:pt x="276" y="20"/>
                  </a:lnTo>
                  <a:lnTo>
                    <a:pt x="256" y="20"/>
                  </a:lnTo>
                  <a:lnTo>
                    <a:pt x="218" y="0"/>
                  </a:lnTo>
                  <a:lnTo>
                    <a:pt x="186" y="0"/>
                  </a:lnTo>
                  <a:lnTo>
                    <a:pt x="147" y="20"/>
                  </a:lnTo>
                  <a:lnTo>
                    <a:pt x="128" y="40"/>
                  </a:lnTo>
                  <a:lnTo>
                    <a:pt x="57" y="20"/>
                  </a:lnTo>
                  <a:lnTo>
                    <a:pt x="0" y="20"/>
                  </a:lnTo>
                  <a:lnTo>
                    <a:pt x="0" y="74"/>
                  </a:lnTo>
                  <a:lnTo>
                    <a:pt x="57" y="74"/>
                  </a:lnTo>
                  <a:lnTo>
                    <a:pt x="109" y="94"/>
                  </a:lnTo>
                  <a:lnTo>
                    <a:pt x="128" y="114"/>
                  </a:lnTo>
                  <a:lnTo>
                    <a:pt x="166" y="134"/>
                  </a:lnTo>
                  <a:lnTo>
                    <a:pt x="186" y="155"/>
                  </a:lnTo>
                  <a:lnTo>
                    <a:pt x="205" y="155"/>
                  </a:lnTo>
                  <a:lnTo>
                    <a:pt x="205" y="188"/>
                  </a:lnTo>
                  <a:lnTo>
                    <a:pt x="218" y="209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187" name="Freeform 22"/>
            <p:cNvSpPr>
              <a:spLocks/>
            </p:cNvSpPr>
            <p:nvPr/>
          </p:nvSpPr>
          <p:spPr bwMode="auto">
            <a:xfrm>
              <a:off x="2973" y="2908"/>
              <a:ext cx="501" cy="327"/>
            </a:xfrm>
            <a:custGeom>
              <a:avLst/>
              <a:gdLst>
                <a:gd name="T0" fmla="*/ 69 w 368"/>
                <a:gd name="T1" fmla="*/ 298 h 250"/>
                <a:gd name="T2" fmla="*/ 148 w 368"/>
                <a:gd name="T3" fmla="*/ 298 h 250"/>
                <a:gd name="T4" fmla="*/ 245 w 368"/>
                <a:gd name="T5" fmla="*/ 326 h 250"/>
                <a:gd name="T6" fmla="*/ 271 w 368"/>
                <a:gd name="T7" fmla="*/ 298 h 250"/>
                <a:gd name="T8" fmla="*/ 324 w 368"/>
                <a:gd name="T9" fmla="*/ 272 h 250"/>
                <a:gd name="T10" fmla="*/ 368 w 368"/>
                <a:gd name="T11" fmla="*/ 272 h 250"/>
                <a:gd name="T12" fmla="*/ 421 w 368"/>
                <a:gd name="T13" fmla="*/ 298 h 250"/>
                <a:gd name="T14" fmla="*/ 447 w 368"/>
                <a:gd name="T15" fmla="*/ 298 h 250"/>
                <a:gd name="T16" fmla="*/ 447 w 368"/>
                <a:gd name="T17" fmla="*/ 246 h 250"/>
                <a:gd name="T18" fmla="*/ 500 w 368"/>
                <a:gd name="T19" fmla="*/ 192 h 250"/>
                <a:gd name="T20" fmla="*/ 472 w 368"/>
                <a:gd name="T21" fmla="*/ 192 h 250"/>
                <a:gd name="T22" fmla="*/ 421 w 368"/>
                <a:gd name="T23" fmla="*/ 148 h 250"/>
                <a:gd name="T24" fmla="*/ 393 w 368"/>
                <a:gd name="T25" fmla="*/ 148 h 250"/>
                <a:gd name="T26" fmla="*/ 350 w 368"/>
                <a:gd name="T27" fmla="*/ 71 h 250"/>
                <a:gd name="T28" fmla="*/ 324 w 368"/>
                <a:gd name="T29" fmla="*/ 43 h 250"/>
                <a:gd name="T30" fmla="*/ 297 w 368"/>
                <a:gd name="T31" fmla="*/ 26 h 250"/>
                <a:gd name="T32" fmla="*/ 218 w 368"/>
                <a:gd name="T33" fmla="*/ 26 h 250"/>
                <a:gd name="T34" fmla="*/ 148 w 368"/>
                <a:gd name="T35" fmla="*/ 0 h 250"/>
                <a:gd name="T36" fmla="*/ 95 w 368"/>
                <a:gd name="T37" fmla="*/ 0 h 250"/>
                <a:gd name="T38" fmla="*/ 69 w 368"/>
                <a:gd name="T39" fmla="*/ 26 h 250"/>
                <a:gd name="T40" fmla="*/ 26 w 368"/>
                <a:gd name="T41" fmla="*/ 95 h 250"/>
                <a:gd name="T42" fmla="*/ 26 w 368"/>
                <a:gd name="T43" fmla="*/ 148 h 250"/>
                <a:gd name="T44" fmla="*/ 26 w 368"/>
                <a:gd name="T45" fmla="*/ 192 h 250"/>
                <a:gd name="T46" fmla="*/ 0 w 368"/>
                <a:gd name="T47" fmla="*/ 218 h 250"/>
                <a:gd name="T48" fmla="*/ 0 w 368"/>
                <a:gd name="T49" fmla="*/ 246 h 250"/>
                <a:gd name="T50" fmla="*/ 52 w 368"/>
                <a:gd name="T51" fmla="*/ 272 h 250"/>
                <a:gd name="T52" fmla="*/ 69 w 368"/>
                <a:gd name="T53" fmla="*/ 298 h 2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68"/>
                <a:gd name="T82" fmla="*/ 0 h 250"/>
                <a:gd name="T83" fmla="*/ 368 w 368"/>
                <a:gd name="T84" fmla="*/ 250 h 2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68" h="250">
                  <a:moveTo>
                    <a:pt x="51" y="228"/>
                  </a:moveTo>
                  <a:lnTo>
                    <a:pt x="109" y="228"/>
                  </a:lnTo>
                  <a:lnTo>
                    <a:pt x="180" y="249"/>
                  </a:lnTo>
                  <a:lnTo>
                    <a:pt x="199" y="228"/>
                  </a:lnTo>
                  <a:lnTo>
                    <a:pt x="238" y="208"/>
                  </a:lnTo>
                  <a:lnTo>
                    <a:pt x="270" y="208"/>
                  </a:lnTo>
                  <a:lnTo>
                    <a:pt x="309" y="228"/>
                  </a:lnTo>
                  <a:lnTo>
                    <a:pt x="328" y="228"/>
                  </a:lnTo>
                  <a:lnTo>
                    <a:pt x="328" y="188"/>
                  </a:lnTo>
                  <a:lnTo>
                    <a:pt x="367" y="147"/>
                  </a:lnTo>
                  <a:lnTo>
                    <a:pt x="347" y="147"/>
                  </a:lnTo>
                  <a:lnTo>
                    <a:pt x="309" y="113"/>
                  </a:lnTo>
                  <a:lnTo>
                    <a:pt x="289" y="113"/>
                  </a:lnTo>
                  <a:lnTo>
                    <a:pt x="257" y="54"/>
                  </a:lnTo>
                  <a:lnTo>
                    <a:pt x="238" y="33"/>
                  </a:lnTo>
                  <a:lnTo>
                    <a:pt x="218" y="20"/>
                  </a:lnTo>
                  <a:lnTo>
                    <a:pt x="160" y="20"/>
                  </a:lnTo>
                  <a:lnTo>
                    <a:pt x="109" y="0"/>
                  </a:lnTo>
                  <a:lnTo>
                    <a:pt x="70" y="0"/>
                  </a:lnTo>
                  <a:lnTo>
                    <a:pt x="51" y="20"/>
                  </a:lnTo>
                  <a:lnTo>
                    <a:pt x="19" y="73"/>
                  </a:lnTo>
                  <a:lnTo>
                    <a:pt x="19" y="113"/>
                  </a:lnTo>
                  <a:lnTo>
                    <a:pt x="19" y="147"/>
                  </a:lnTo>
                  <a:lnTo>
                    <a:pt x="0" y="167"/>
                  </a:lnTo>
                  <a:lnTo>
                    <a:pt x="0" y="188"/>
                  </a:lnTo>
                  <a:lnTo>
                    <a:pt x="38" y="208"/>
                  </a:lnTo>
                  <a:lnTo>
                    <a:pt x="51" y="228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188" name="Freeform 23"/>
            <p:cNvSpPr>
              <a:spLocks/>
            </p:cNvSpPr>
            <p:nvPr/>
          </p:nvSpPr>
          <p:spPr bwMode="auto">
            <a:xfrm>
              <a:off x="3070" y="2681"/>
              <a:ext cx="648" cy="423"/>
            </a:xfrm>
            <a:custGeom>
              <a:avLst/>
              <a:gdLst>
                <a:gd name="T0" fmla="*/ 619 w 477"/>
                <a:gd name="T1" fmla="*/ 273 h 324"/>
                <a:gd name="T2" fmla="*/ 619 w 477"/>
                <a:gd name="T3" fmla="*/ 255 h 324"/>
                <a:gd name="T4" fmla="*/ 647 w 477"/>
                <a:gd name="T5" fmla="*/ 228 h 324"/>
                <a:gd name="T6" fmla="*/ 594 w 477"/>
                <a:gd name="T7" fmla="*/ 228 h 324"/>
                <a:gd name="T8" fmla="*/ 550 w 477"/>
                <a:gd name="T9" fmla="*/ 228 h 324"/>
                <a:gd name="T10" fmla="*/ 497 w 477"/>
                <a:gd name="T11" fmla="*/ 202 h 324"/>
                <a:gd name="T12" fmla="*/ 471 w 477"/>
                <a:gd name="T13" fmla="*/ 149 h 324"/>
                <a:gd name="T14" fmla="*/ 471 w 477"/>
                <a:gd name="T15" fmla="*/ 123 h 324"/>
                <a:gd name="T16" fmla="*/ 446 w 477"/>
                <a:gd name="T17" fmla="*/ 104 h 324"/>
                <a:gd name="T18" fmla="*/ 446 w 477"/>
                <a:gd name="T19" fmla="*/ 52 h 324"/>
                <a:gd name="T20" fmla="*/ 418 w 477"/>
                <a:gd name="T21" fmla="*/ 26 h 324"/>
                <a:gd name="T22" fmla="*/ 375 w 477"/>
                <a:gd name="T23" fmla="*/ 0 h 324"/>
                <a:gd name="T24" fmla="*/ 296 w 477"/>
                <a:gd name="T25" fmla="*/ 26 h 324"/>
                <a:gd name="T26" fmla="*/ 253 w 477"/>
                <a:gd name="T27" fmla="*/ 0 h 324"/>
                <a:gd name="T28" fmla="*/ 174 w 477"/>
                <a:gd name="T29" fmla="*/ 0 h 324"/>
                <a:gd name="T30" fmla="*/ 122 w 477"/>
                <a:gd name="T31" fmla="*/ 78 h 324"/>
                <a:gd name="T32" fmla="*/ 77 w 477"/>
                <a:gd name="T33" fmla="*/ 149 h 324"/>
                <a:gd name="T34" fmla="*/ 26 w 477"/>
                <a:gd name="T35" fmla="*/ 202 h 324"/>
                <a:gd name="T36" fmla="*/ 0 w 477"/>
                <a:gd name="T37" fmla="*/ 228 h 324"/>
                <a:gd name="T38" fmla="*/ 52 w 477"/>
                <a:gd name="T39" fmla="*/ 228 h 324"/>
                <a:gd name="T40" fmla="*/ 122 w 477"/>
                <a:gd name="T41" fmla="*/ 255 h 324"/>
                <a:gd name="T42" fmla="*/ 200 w 477"/>
                <a:gd name="T43" fmla="*/ 255 h 324"/>
                <a:gd name="T44" fmla="*/ 227 w 477"/>
                <a:gd name="T45" fmla="*/ 273 h 324"/>
                <a:gd name="T46" fmla="*/ 253 w 477"/>
                <a:gd name="T47" fmla="*/ 299 h 324"/>
                <a:gd name="T48" fmla="*/ 296 w 477"/>
                <a:gd name="T49" fmla="*/ 377 h 324"/>
                <a:gd name="T50" fmla="*/ 323 w 477"/>
                <a:gd name="T51" fmla="*/ 377 h 324"/>
                <a:gd name="T52" fmla="*/ 375 w 477"/>
                <a:gd name="T53" fmla="*/ 422 h 324"/>
                <a:gd name="T54" fmla="*/ 401 w 477"/>
                <a:gd name="T55" fmla="*/ 422 h 324"/>
                <a:gd name="T56" fmla="*/ 418 w 477"/>
                <a:gd name="T57" fmla="*/ 403 h 324"/>
                <a:gd name="T58" fmla="*/ 497 w 477"/>
                <a:gd name="T59" fmla="*/ 351 h 324"/>
                <a:gd name="T60" fmla="*/ 568 w 477"/>
                <a:gd name="T61" fmla="*/ 299 h 324"/>
                <a:gd name="T62" fmla="*/ 619 w 477"/>
                <a:gd name="T63" fmla="*/ 273 h 3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7"/>
                <a:gd name="T97" fmla="*/ 0 h 324"/>
                <a:gd name="T98" fmla="*/ 477 w 477"/>
                <a:gd name="T99" fmla="*/ 324 h 3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7" h="324">
                  <a:moveTo>
                    <a:pt x="456" y="209"/>
                  </a:moveTo>
                  <a:lnTo>
                    <a:pt x="456" y="195"/>
                  </a:lnTo>
                  <a:lnTo>
                    <a:pt x="476" y="175"/>
                  </a:lnTo>
                  <a:lnTo>
                    <a:pt x="437" y="175"/>
                  </a:lnTo>
                  <a:lnTo>
                    <a:pt x="405" y="175"/>
                  </a:lnTo>
                  <a:lnTo>
                    <a:pt x="366" y="155"/>
                  </a:lnTo>
                  <a:lnTo>
                    <a:pt x="347" y="114"/>
                  </a:lnTo>
                  <a:lnTo>
                    <a:pt x="347" y="94"/>
                  </a:lnTo>
                  <a:lnTo>
                    <a:pt x="328" y="80"/>
                  </a:lnTo>
                  <a:lnTo>
                    <a:pt x="328" y="40"/>
                  </a:lnTo>
                  <a:lnTo>
                    <a:pt x="308" y="20"/>
                  </a:lnTo>
                  <a:lnTo>
                    <a:pt x="276" y="0"/>
                  </a:lnTo>
                  <a:lnTo>
                    <a:pt x="218" y="20"/>
                  </a:lnTo>
                  <a:lnTo>
                    <a:pt x="186" y="0"/>
                  </a:lnTo>
                  <a:lnTo>
                    <a:pt x="128" y="0"/>
                  </a:lnTo>
                  <a:lnTo>
                    <a:pt x="90" y="60"/>
                  </a:lnTo>
                  <a:lnTo>
                    <a:pt x="57" y="114"/>
                  </a:lnTo>
                  <a:lnTo>
                    <a:pt x="19" y="155"/>
                  </a:lnTo>
                  <a:lnTo>
                    <a:pt x="0" y="175"/>
                  </a:lnTo>
                  <a:lnTo>
                    <a:pt x="38" y="175"/>
                  </a:lnTo>
                  <a:lnTo>
                    <a:pt x="90" y="195"/>
                  </a:lnTo>
                  <a:lnTo>
                    <a:pt x="147" y="195"/>
                  </a:lnTo>
                  <a:lnTo>
                    <a:pt x="167" y="209"/>
                  </a:lnTo>
                  <a:lnTo>
                    <a:pt x="186" y="229"/>
                  </a:lnTo>
                  <a:lnTo>
                    <a:pt x="218" y="289"/>
                  </a:lnTo>
                  <a:lnTo>
                    <a:pt x="238" y="289"/>
                  </a:lnTo>
                  <a:lnTo>
                    <a:pt x="276" y="323"/>
                  </a:lnTo>
                  <a:lnTo>
                    <a:pt x="295" y="323"/>
                  </a:lnTo>
                  <a:lnTo>
                    <a:pt x="308" y="309"/>
                  </a:lnTo>
                  <a:lnTo>
                    <a:pt x="366" y="269"/>
                  </a:lnTo>
                  <a:lnTo>
                    <a:pt x="418" y="229"/>
                  </a:lnTo>
                  <a:lnTo>
                    <a:pt x="456" y="209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189" name="Freeform 24"/>
            <p:cNvSpPr>
              <a:spLocks/>
            </p:cNvSpPr>
            <p:nvPr/>
          </p:nvSpPr>
          <p:spPr bwMode="auto">
            <a:xfrm>
              <a:off x="3662" y="2761"/>
              <a:ext cx="350" cy="195"/>
            </a:xfrm>
            <a:custGeom>
              <a:avLst/>
              <a:gdLst>
                <a:gd name="T0" fmla="*/ 26 w 257"/>
                <a:gd name="T1" fmla="*/ 194 h 149"/>
                <a:gd name="T2" fmla="*/ 26 w 257"/>
                <a:gd name="T3" fmla="*/ 175 h 149"/>
                <a:gd name="T4" fmla="*/ 52 w 257"/>
                <a:gd name="T5" fmla="*/ 149 h 149"/>
                <a:gd name="T6" fmla="*/ 0 w 257"/>
                <a:gd name="T7" fmla="*/ 149 h 149"/>
                <a:gd name="T8" fmla="*/ 52 w 257"/>
                <a:gd name="T9" fmla="*/ 123 h 149"/>
                <a:gd name="T10" fmla="*/ 104 w 257"/>
                <a:gd name="T11" fmla="*/ 97 h 149"/>
                <a:gd name="T12" fmla="*/ 147 w 257"/>
                <a:gd name="T13" fmla="*/ 97 h 149"/>
                <a:gd name="T14" fmla="*/ 199 w 257"/>
                <a:gd name="T15" fmla="*/ 69 h 149"/>
                <a:gd name="T16" fmla="*/ 226 w 257"/>
                <a:gd name="T17" fmla="*/ 26 h 149"/>
                <a:gd name="T18" fmla="*/ 252 w 257"/>
                <a:gd name="T19" fmla="*/ 0 h 149"/>
                <a:gd name="T20" fmla="*/ 270 w 257"/>
                <a:gd name="T21" fmla="*/ 43 h 149"/>
                <a:gd name="T22" fmla="*/ 349 w 257"/>
                <a:gd name="T23" fmla="*/ 43 h 149"/>
                <a:gd name="T24" fmla="*/ 321 w 257"/>
                <a:gd name="T25" fmla="*/ 69 h 149"/>
                <a:gd name="T26" fmla="*/ 321 w 257"/>
                <a:gd name="T27" fmla="*/ 97 h 149"/>
                <a:gd name="T28" fmla="*/ 270 w 257"/>
                <a:gd name="T29" fmla="*/ 123 h 149"/>
                <a:gd name="T30" fmla="*/ 252 w 257"/>
                <a:gd name="T31" fmla="*/ 175 h 149"/>
                <a:gd name="T32" fmla="*/ 121 w 257"/>
                <a:gd name="T33" fmla="*/ 175 h 149"/>
                <a:gd name="T34" fmla="*/ 26 w 257"/>
                <a:gd name="T35" fmla="*/ 194 h 1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7"/>
                <a:gd name="T55" fmla="*/ 0 h 149"/>
                <a:gd name="T56" fmla="*/ 257 w 257"/>
                <a:gd name="T57" fmla="*/ 149 h 1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7" h="149">
                  <a:moveTo>
                    <a:pt x="19" y="148"/>
                  </a:moveTo>
                  <a:lnTo>
                    <a:pt x="19" y="134"/>
                  </a:lnTo>
                  <a:lnTo>
                    <a:pt x="38" y="114"/>
                  </a:lnTo>
                  <a:lnTo>
                    <a:pt x="0" y="114"/>
                  </a:lnTo>
                  <a:lnTo>
                    <a:pt x="38" y="94"/>
                  </a:lnTo>
                  <a:lnTo>
                    <a:pt x="76" y="74"/>
                  </a:lnTo>
                  <a:lnTo>
                    <a:pt x="108" y="74"/>
                  </a:lnTo>
                  <a:lnTo>
                    <a:pt x="146" y="53"/>
                  </a:lnTo>
                  <a:lnTo>
                    <a:pt x="166" y="20"/>
                  </a:lnTo>
                  <a:lnTo>
                    <a:pt x="185" y="0"/>
                  </a:lnTo>
                  <a:lnTo>
                    <a:pt x="198" y="33"/>
                  </a:lnTo>
                  <a:lnTo>
                    <a:pt x="256" y="33"/>
                  </a:lnTo>
                  <a:lnTo>
                    <a:pt x="236" y="53"/>
                  </a:lnTo>
                  <a:lnTo>
                    <a:pt x="236" y="74"/>
                  </a:lnTo>
                  <a:lnTo>
                    <a:pt x="198" y="94"/>
                  </a:lnTo>
                  <a:lnTo>
                    <a:pt x="185" y="134"/>
                  </a:lnTo>
                  <a:lnTo>
                    <a:pt x="89" y="134"/>
                  </a:lnTo>
                  <a:lnTo>
                    <a:pt x="19" y="148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190" name="Freeform 25"/>
            <p:cNvSpPr>
              <a:spLocks/>
            </p:cNvSpPr>
            <p:nvPr/>
          </p:nvSpPr>
          <p:spPr bwMode="auto">
            <a:xfrm>
              <a:off x="3913" y="2532"/>
              <a:ext cx="192" cy="275"/>
            </a:xfrm>
            <a:custGeom>
              <a:avLst/>
              <a:gdLst>
                <a:gd name="T0" fmla="*/ 95 w 142"/>
                <a:gd name="T1" fmla="*/ 274 h 211"/>
                <a:gd name="T2" fmla="*/ 146 w 142"/>
                <a:gd name="T3" fmla="*/ 176 h 211"/>
                <a:gd name="T4" fmla="*/ 164 w 142"/>
                <a:gd name="T5" fmla="*/ 78 h 211"/>
                <a:gd name="T6" fmla="*/ 191 w 142"/>
                <a:gd name="T7" fmla="*/ 26 h 211"/>
                <a:gd name="T8" fmla="*/ 164 w 142"/>
                <a:gd name="T9" fmla="*/ 0 h 211"/>
                <a:gd name="T10" fmla="*/ 120 w 142"/>
                <a:gd name="T11" fmla="*/ 0 h 211"/>
                <a:gd name="T12" fmla="*/ 95 w 142"/>
                <a:gd name="T13" fmla="*/ 26 h 211"/>
                <a:gd name="T14" fmla="*/ 95 w 142"/>
                <a:gd name="T15" fmla="*/ 52 h 211"/>
                <a:gd name="T16" fmla="*/ 69 w 142"/>
                <a:gd name="T17" fmla="*/ 106 h 211"/>
                <a:gd name="T18" fmla="*/ 69 w 142"/>
                <a:gd name="T19" fmla="*/ 123 h 211"/>
                <a:gd name="T20" fmla="*/ 16 w 142"/>
                <a:gd name="T21" fmla="*/ 176 h 211"/>
                <a:gd name="T22" fmla="*/ 0 w 142"/>
                <a:gd name="T23" fmla="*/ 229 h 211"/>
                <a:gd name="T24" fmla="*/ 16 w 142"/>
                <a:gd name="T25" fmla="*/ 274 h 211"/>
                <a:gd name="T26" fmla="*/ 95 w 142"/>
                <a:gd name="T27" fmla="*/ 274 h 2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2"/>
                <a:gd name="T43" fmla="*/ 0 h 211"/>
                <a:gd name="T44" fmla="*/ 142 w 142"/>
                <a:gd name="T45" fmla="*/ 211 h 2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2" h="211">
                  <a:moveTo>
                    <a:pt x="70" y="210"/>
                  </a:moveTo>
                  <a:lnTo>
                    <a:pt x="108" y="135"/>
                  </a:lnTo>
                  <a:lnTo>
                    <a:pt x="121" y="60"/>
                  </a:lnTo>
                  <a:lnTo>
                    <a:pt x="141" y="20"/>
                  </a:lnTo>
                  <a:lnTo>
                    <a:pt x="121" y="0"/>
                  </a:lnTo>
                  <a:lnTo>
                    <a:pt x="89" y="0"/>
                  </a:lnTo>
                  <a:lnTo>
                    <a:pt x="70" y="20"/>
                  </a:lnTo>
                  <a:lnTo>
                    <a:pt x="70" y="40"/>
                  </a:lnTo>
                  <a:lnTo>
                    <a:pt x="51" y="81"/>
                  </a:lnTo>
                  <a:lnTo>
                    <a:pt x="51" y="94"/>
                  </a:lnTo>
                  <a:lnTo>
                    <a:pt x="12" y="135"/>
                  </a:lnTo>
                  <a:lnTo>
                    <a:pt x="0" y="176"/>
                  </a:lnTo>
                  <a:lnTo>
                    <a:pt x="12" y="210"/>
                  </a:lnTo>
                  <a:lnTo>
                    <a:pt x="70" y="210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191" name="Freeform 26"/>
            <p:cNvSpPr>
              <a:spLocks/>
            </p:cNvSpPr>
            <p:nvPr/>
          </p:nvSpPr>
          <p:spPr bwMode="auto">
            <a:xfrm>
              <a:off x="3243" y="2261"/>
              <a:ext cx="865" cy="653"/>
            </a:xfrm>
            <a:custGeom>
              <a:avLst/>
              <a:gdLst>
                <a:gd name="T0" fmla="*/ 836 w 637"/>
                <a:gd name="T1" fmla="*/ 246 h 500"/>
                <a:gd name="T2" fmla="*/ 819 w 637"/>
                <a:gd name="T3" fmla="*/ 227 h 500"/>
                <a:gd name="T4" fmla="*/ 836 w 637"/>
                <a:gd name="T5" fmla="*/ 175 h 500"/>
                <a:gd name="T6" fmla="*/ 864 w 637"/>
                <a:gd name="T7" fmla="*/ 149 h 500"/>
                <a:gd name="T8" fmla="*/ 864 w 637"/>
                <a:gd name="T9" fmla="*/ 123 h 500"/>
                <a:gd name="T10" fmla="*/ 793 w 637"/>
                <a:gd name="T11" fmla="*/ 97 h 500"/>
                <a:gd name="T12" fmla="*/ 767 w 637"/>
                <a:gd name="T13" fmla="*/ 97 h 500"/>
                <a:gd name="T14" fmla="*/ 714 w 637"/>
                <a:gd name="T15" fmla="*/ 52 h 500"/>
                <a:gd name="T16" fmla="*/ 671 w 637"/>
                <a:gd name="T17" fmla="*/ 52 h 500"/>
                <a:gd name="T18" fmla="*/ 618 w 637"/>
                <a:gd name="T19" fmla="*/ 26 h 500"/>
                <a:gd name="T20" fmla="*/ 566 w 637"/>
                <a:gd name="T21" fmla="*/ 26 h 500"/>
                <a:gd name="T22" fmla="*/ 523 w 637"/>
                <a:gd name="T23" fmla="*/ 0 h 500"/>
                <a:gd name="T24" fmla="*/ 445 w 637"/>
                <a:gd name="T25" fmla="*/ 0 h 500"/>
                <a:gd name="T26" fmla="*/ 418 w 637"/>
                <a:gd name="T27" fmla="*/ 26 h 500"/>
                <a:gd name="T28" fmla="*/ 375 w 637"/>
                <a:gd name="T29" fmla="*/ 52 h 500"/>
                <a:gd name="T30" fmla="*/ 322 w 637"/>
                <a:gd name="T31" fmla="*/ 26 h 500"/>
                <a:gd name="T32" fmla="*/ 296 w 637"/>
                <a:gd name="T33" fmla="*/ 78 h 500"/>
                <a:gd name="T34" fmla="*/ 270 w 637"/>
                <a:gd name="T35" fmla="*/ 97 h 500"/>
                <a:gd name="T36" fmla="*/ 270 w 637"/>
                <a:gd name="T37" fmla="*/ 149 h 500"/>
                <a:gd name="T38" fmla="*/ 244 w 637"/>
                <a:gd name="T39" fmla="*/ 175 h 500"/>
                <a:gd name="T40" fmla="*/ 270 w 637"/>
                <a:gd name="T41" fmla="*/ 227 h 500"/>
                <a:gd name="T42" fmla="*/ 270 w 637"/>
                <a:gd name="T43" fmla="*/ 246 h 500"/>
                <a:gd name="T44" fmla="*/ 227 w 637"/>
                <a:gd name="T45" fmla="*/ 298 h 500"/>
                <a:gd name="T46" fmla="*/ 122 w 637"/>
                <a:gd name="T47" fmla="*/ 298 h 500"/>
                <a:gd name="T48" fmla="*/ 52 w 637"/>
                <a:gd name="T49" fmla="*/ 325 h 500"/>
                <a:gd name="T50" fmla="*/ 0 w 637"/>
                <a:gd name="T51" fmla="*/ 377 h 500"/>
                <a:gd name="T52" fmla="*/ 0 w 637"/>
                <a:gd name="T53" fmla="*/ 422 h 500"/>
                <a:gd name="T54" fmla="*/ 77 w 637"/>
                <a:gd name="T55" fmla="*/ 422 h 500"/>
                <a:gd name="T56" fmla="*/ 122 w 637"/>
                <a:gd name="T57" fmla="*/ 448 h 500"/>
                <a:gd name="T58" fmla="*/ 200 w 637"/>
                <a:gd name="T59" fmla="*/ 422 h 500"/>
                <a:gd name="T60" fmla="*/ 244 w 637"/>
                <a:gd name="T61" fmla="*/ 448 h 500"/>
                <a:gd name="T62" fmla="*/ 270 w 637"/>
                <a:gd name="T63" fmla="*/ 474 h 500"/>
                <a:gd name="T64" fmla="*/ 270 w 637"/>
                <a:gd name="T65" fmla="*/ 528 h 500"/>
                <a:gd name="T66" fmla="*/ 296 w 637"/>
                <a:gd name="T67" fmla="*/ 545 h 500"/>
                <a:gd name="T68" fmla="*/ 296 w 637"/>
                <a:gd name="T69" fmla="*/ 572 h 500"/>
                <a:gd name="T70" fmla="*/ 322 w 637"/>
                <a:gd name="T71" fmla="*/ 624 h 500"/>
                <a:gd name="T72" fmla="*/ 375 w 637"/>
                <a:gd name="T73" fmla="*/ 652 h 500"/>
                <a:gd name="T74" fmla="*/ 418 w 637"/>
                <a:gd name="T75" fmla="*/ 652 h 500"/>
                <a:gd name="T76" fmla="*/ 471 w 637"/>
                <a:gd name="T77" fmla="*/ 624 h 500"/>
                <a:gd name="T78" fmla="*/ 523 w 637"/>
                <a:gd name="T79" fmla="*/ 598 h 500"/>
                <a:gd name="T80" fmla="*/ 566 w 637"/>
                <a:gd name="T81" fmla="*/ 598 h 500"/>
                <a:gd name="T82" fmla="*/ 618 w 637"/>
                <a:gd name="T83" fmla="*/ 572 h 500"/>
                <a:gd name="T84" fmla="*/ 645 w 637"/>
                <a:gd name="T85" fmla="*/ 528 h 500"/>
                <a:gd name="T86" fmla="*/ 671 w 637"/>
                <a:gd name="T87" fmla="*/ 502 h 500"/>
                <a:gd name="T88" fmla="*/ 688 w 637"/>
                <a:gd name="T89" fmla="*/ 448 h 500"/>
                <a:gd name="T90" fmla="*/ 740 w 637"/>
                <a:gd name="T91" fmla="*/ 396 h 500"/>
                <a:gd name="T92" fmla="*/ 740 w 637"/>
                <a:gd name="T93" fmla="*/ 377 h 500"/>
                <a:gd name="T94" fmla="*/ 767 w 637"/>
                <a:gd name="T95" fmla="*/ 325 h 500"/>
                <a:gd name="T96" fmla="*/ 767 w 637"/>
                <a:gd name="T97" fmla="*/ 298 h 500"/>
                <a:gd name="T98" fmla="*/ 793 w 637"/>
                <a:gd name="T99" fmla="*/ 272 h 500"/>
                <a:gd name="T100" fmla="*/ 836 w 637"/>
                <a:gd name="T101" fmla="*/ 272 h 500"/>
                <a:gd name="T102" fmla="*/ 836 w 637"/>
                <a:gd name="T103" fmla="*/ 246 h 5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37"/>
                <a:gd name="T157" fmla="*/ 0 h 500"/>
                <a:gd name="T158" fmla="*/ 637 w 637"/>
                <a:gd name="T159" fmla="*/ 500 h 5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37" h="500">
                  <a:moveTo>
                    <a:pt x="616" y="188"/>
                  </a:moveTo>
                  <a:lnTo>
                    <a:pt x="603" y="174"/>
                  </a:lnTo>
                  <a:lnTo>
                    <a:pt x="616" y="134"/>
                  </a:lnTo>
                  <a:lnTo>
                    <a:pt x="636" y="114"/>
                  </a:lnTo>
                  <a:lnTo>
                    <a:pt x="636" y="94"/>
                  </a:lnTo>
                  <a:lnTo>
                    <a:pt x="584" y="74"/>
                  </a:lnTo>
                  <a:lnTo>
                    <a:pt x="565" y="74"/>
                  </a:lnTo>
                  <a:lnTo>
                    <a:pt x="526" y="40"/>
                  </a:lnTo>
                  <a:lnTo>
                    <a:pt x="494" y="40"/>
                  </a:lnTo>
                  <a:lnTo>
                    <a:pt x="455" y="20"/>
                  </a:lnTo>
                  <a:lnTo>
                    <a:pt x="417" y="20"/>
                  </a:lnTo>
                  <a:lnTo>
                    <a:pt x="385" y="0"/>
                  </a:lnTo>
                  <a:lnTo>
                    <a:pt x="328" y="0"/>
                  </a:lnTo>
                  <a:lnTo>
                    <a:pt x="308" y="20"/>
                  </a:lnTo>
                  <a:lnTo>
                    <a:pt x="276" y="40"/>
                  </a:lnTo>
                  <a:lnTo>
                    <a:pt x="237" y="20"/>
                  </a:lnTo>
                  <a:lnTo>
                    <a:pt x="218" y="60"/>
                  </a:lnTo>
                  <a:lnTo>
                    <a:pt x="199" y="74"/>
                  </a:lnTo>
                  <a:lnTo>
                    <a:pt x="199" y="114"/>
                  </a:lnTo>
                  <a:lnTo>
                    <a:pt x="180" y="134"/>
                  </a:lnTo>
                  <a:lnTo>
                    <a:pt x="199" y="174"/>
                  </a:lnTo>
                  <a:lnTo>
                    <a:pt x="199" y="188"/>
                  </a:lnTo>
                  <a:lnTo>
                    <a:pt x="167" y="228"/>
                  </a:lnTo>
                  <a:lnTo>
                    <a:pt x="90" y="228"/>
                  </a:lnTo>
                  <a:lnTo>
                    <a:pt x="38" y="249"/>
                  </a:lnTo>
                  <a:lnTo>
                    <a:pt x="0" y="289"/>
                  </a:lnTo>
                  <a:lnTo>
                    <a:pt x="0" y="323"/>
                  </a:lnTo>
                  <a:lnTo>
                    <a:pt x="57" y="323"/>
                  </a:lnTo>
                  <a:lnTo>
                    <a:pt x="90" y="343"/>
                  </a:lnTo>
                  <a:lnTo>
                    <a:pt x="147" y="323"/>
                  </a:lnTo>
                  <a:lnTo>
                    <a:pt x="180" y="343"/>
                  </a:lnTo>
                  <a:lnTo>
                    <a:pt x="199" y="363"/>
                  </a:lnTo>
                  <a:lnTo>
                    <a:pt x="199" y="404"/>
                  </a:lnTo>
                  <a:lnTo>
                    <a:pt x="218" y="417"/>
                  </a:lnTo>
                  <a:lnTo>
                    <a:pt x="218" y="438"/>
                  </a:lnTo>
                  <a:lnTo>
                    <a:pt x="237" y="478"/>
                  </a:lnTo>
                  <a:lnTo>
                    <a:pt x="276" y="499"/>
                  </a:lnTo>
                  <a:lnTo>
                    <a:pt x="308" y="499"/>
                  </a:lnTo>
                  <a:lnTo>
                    <a:pt x="347" y="478"/>
                  </a:lnTo>
                  <a:lnTo>
                    <a:pt x="385" y="458"/>
                  </a:lnTo>
                  <a:lnTo>
                    <a:pt x="417" y="458"/>
                  </a:lnTo>
                  <a:lnTo>
                    <a:pt x="455" y="438"/>
                  </a:lnTo>
                  <a:lnTo>
                    <a:pt x="475" y="404"/>
                  </a:lnTo>
                  <a:lnTo>
                    <a:pt x="494" y="384"/>
                  </a:lnTo>
                  <a:lnTo>
                    <a:pt x="507" y="343"/>
                  </a:lnTo>
                  <a:lnTo>
                    <a:pt x="545" y="303"/>
                  </a:lnTo>
                  <a:lnTo>
                    <a:pt x="545" y="289"/>
                  </a:lnTo>
                  <a:lnTo>
                    <a:pt x="565" y="249"/>
                  </a:lnTo>
                  <a:lnTo>
                    <a:pt x="565" y="228"/>
                  </a:lnTo>
                  <a:lnTo>
                    <a:pt x="584" y="208"/>
                  </a:lnTo>
                  <a:lnTo>
                    <a:pt x="616" y="208"/>
                  </a:lnTo>
                  <a:lnTo>
                    <a:pt x="616" y="188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192" name="Freeform 27"/>
            <p:cNvSpPr>
              <a:spLocks/>
            </p:cNvSpPr>
            <p:nvPr/>
          </p:nvSpPr>
          <p:spPr bwMode="auto">
            <a:xfrm>
              <a:off x="3566" y="1764"/>
              <a:ext cx="744" cy="799"/>
            </a:xfrm>
            <a:custGeom>
              <a:avLst/>
              <a:gdLst>
                <a:gd name="T0" fmla="*/ 52 w 547"/>
                <a:gd name="T1" fmla="*/ 553 h 613"/>
                <a:gd name="T2" fmla="*/ 95 w 547"/>
                <a:gd name="T3" fmla="*/ 525 h 613"/>
                <a:gd name="T4" fmla="*/ 122 w 547"/>
                <a:gd name="T5" fmla="*/ 499 h 613"/>
                <a:gd name="T6" fmla="*/ 200 w 547"/>
                <a:gd name="T7" fmla="*/ 499 h 613"/>
                <a:gd name="T8" fmla="*/ 243 w 547"/>
                <a:gd name="T9" fmla="*/ 525 h 613"/>
                <a:gd name="T10" fmla="*/ 295 w 547"/>
                <a:gd name="T11" fmla="*/ 525 h 613"/>
                <a:gd name="T12" fmla="*/ 348 w 547"/>
                <a:gd name="T13" fmla="*/ 553 h 613"/>
                <a:gd name="T14" fmla="*/ 392 w 547"/>
                <a:gd name="T15" fmla="*/ 553 h 613"/>
                <a:gd name="T16" fmla="*/ 445 w 547"/>
                <a:gd name="T17" fmla="*/ 596 h 613"/>
                <a:gd name="T18" fmla="*/ 471 w 547"/>
                <a:gd name="T19" fmla="*/ 596 h 613"/>
                <a:gd name="T20" fmla="*/ 541 w 547"/>
                <a:gd name="T21" fmla="*/ 622 h 613"/>
                <a:gd name="T22" fmla="*/ 541 w 547"/>
                <a:gd name="T23" fmla="*/ 649 h 613"/>
                <a:gd name="T24" fmla="*/ 514 w 547"/>
                <a:gd name="T25" fmla="*/ 674 h 613"/>
                <a:gd name="T26" fmla="*/ 496 w 547"/>
                <a:gd name="T27" fmla="*/ 727 h 613"/>
                <a:gd name="T28" fmla="*/ 514 w 547"/>
                <a:gd name="T29" fmla="*/ 744 h 613"/>
                <a:gd name="T30" fmla="*/ 514 w 547"/>
                <a:gd name="T31" fmla="*/ 770 h 613"/>
                <a:gd name="T32" fmla="*/ 541 w 547"/>
                <a:gd name="T33" fmla="*/ 798 h 613"/>
                <a:gd name="T34" fmla="*/ 567 w 547"/>
                <a:gd name="T35" fmla="*/ 770 h 613"/>
                <a:gd name="T36" fmla="*/ 593 w 547"/>
                <a:gd name="T37" fmla="*/ 727 h 613"/>
                <a:gd name="T38" fmla="*/ 593 w 547"/>
                <a:gd name="T39" fmla="*/ 649 h 613"/>
                <a:gd name="T40" fmla="*/ 619 w 547"/>
                <a:gd name="T41" fmla="*/ 596 h 613"/>
                <a:gd name="T42" fmla="*/ 619 w 547"/>
                <a:gd name="T43" fmla="*/ 420 h 613"/>
                <a:gd name="T44" fmla="*/ 646 w 547"/>
                <a:gd name="T45" fmla="*/ 377 h 613"/>
                <a:gd name="T46" fmla="*/ 646 w 547"/>
                <a:gd name="T47" fmla="*/ 403 h 613"/>
                <a:gd name="T48" fmla="*/ 664 w 547"/>
                <a:gd name="T49" fmla="*/ 403 h 613"/>
                <a:gd name="T50" fmla="*/ 715 w 547"/>
                <a:gd name="T51" fmla="*/ 297 h 613"/>
                <a:gd name="T52" fmla="*/ 743 w 547"/>
                <a:gd name="T53" fmla="*/ 271 h 613"/>
                <a:gd name="T54" fmla="*/ 664 w 547"/>
                <a:gd name="T55" fmla="*/ 253 h 613"/>
                <a:gd name="T56" fmla="*/ 664 w 547"/>
                <a:gd name="T57" fmla="*/ 227 h 613"/>
                <a:gd name="T58" fmla="*/ 646 w 547"/>
                <a:gd name="T59" fmla="*/ 201 h 613"/>
                <a:gd name="T60" fmla="*/ 646 w 547"/>
                <a:gd name="T61" fmla="*/ 175 h 613"/>
                <a:gd name="T62" fmla="*/ 664 w 547"/>
                <a:gd name="T63" fmla="*/ 175 h 613"/>
                <a:gd name="T64" fmla="*/ 690 w 547"/>
                <a:gd name="T65" fmla="*/ 147 h 613"/>
                <a:gd name="T66" fmla="*/ 690 w 547"/>
                <a:gd name="T67" fmla="*/ 104 h 613"/>
                <a:gd name="T68" fmla="*/ 664 w 547"/>
                <a:gd name="T69" fmla="*/ 52 h 613"/>
                <a:gd name="T70" fmla="*/ 646 w 547"/>
                <a:gd name="T71" fmla="*/ 52 h 613"/>
                <a:gd name="T72" fmla="*/ 646 w 547"/>
                <a:gd name="T73" fmla="*/ 26 h 613"/>
                <a:gd name="T74" fmla="*/ 541 w 547"/>
                <a:gd name="T75" fmla="*/ 0 h 613"/>
                <a:gd name="T76" fmla="*/ 496 w 547"/>
                <a:gd name="T77" fmla="*/ 52 h 613"/>
                <a:gd name="T78" fmla="*/ 445 w 547"/>
                <a:gd name="T79" fmla="*/ 52 h 613"/>
                <a:gd name="T80" fmla="*/ 445 w 547"/>
                <a:gd name="T81" fmla="*/ 26 h 613"/>
                <a:gd name="T82" fmla="*/ 418 w 547"/>
                <a:gd name="T83" fmla="*/ 0 h 613"/>
                <a:gd name="T84" fmla="*/ 366 w 547"/>
                <a:gd name="T85" fmla="*/ 52 h 613"/>
                <a:gd name="T86" fmla="*/ 269 w 547"/>
                <a:gd name="T87" fmla="*/ 78 h 613"/>
                <a:gd name="T88" fmla="*/ 218 w 547"/>
                <a:gd name="T89" fmla="*/ 52 h 613"/>
                <a:gd name="T90" fmla="*/ 200 w 547"/>
                <a:gd name="T91" fmla="*/ 78 h 613"/>
                <a:gd name="T92" fmla="*/ 200 w 547"/>
                <a:gd name="T93" fmla="*/ 104 h 613"/>
                <a:gd name="T94" fmla="*/ 218 w 547"/>
                <a:gd name="T95" fmla="*/ 121 h 613"/>
                <a:gd name="T96" fmla="*/ 218 w 547"/>
                <a:gd name="T97" fmla="*/ 147 h 613"/>
                <a:gd name="T98" fmla="*/ 174 w 547"/>
                <a:gd name="T99" fmla="*/ 201 h 613"/>
                <a:gd name="T100" fmla="*/ 122 w 547"/>
                <a:gd name="T101" fmla="*/ 201 h 613"/>
                <a:gd name="T102" fmla="*/ 69 w 547"/>
                <a:gd name="T103" fmla="*/ 175 h 613"/>
                <a:gd name="T104" fmla="*/ 52 w 547"/>
                <a:gd name="T105" fmla="*/ 175 h 613"/>
                <a:gd name="T106" fmla="*/ 26 w 547"/>
                <a:gd name="T107" fmla="*/ 201 h 613"/>
                <a:gd name="T108" fmla="*/ 0 w 547"/>
                <a:gd name="T109" fmla="*/ 253 h 613"/>
                <a:gd name="T110" fmla="*/ 26 w 547"/>
                <a:gd name="T111" fmla="*/ 323 h 613"/>
                <a:gd name="T112" fmla="*/ 26 w 547"/>
                <a:gd name="T113" fmla="*/ 420 h 613"/>
                <a:gd name="T114" fmla="*/ 52 w 547"/>
                <a:gd name="T115" fmla="*/ 473 h 613"/>
                <a:gd name="T116" fmla="*/ 52 w 547"/>
                <a:gd name="T117" fmla="*/ 553 h 6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47"/>
                <a:gd name="T178" fmla="*/ 0 h 613"/>
                <a:gd name="T179" fmla="*/ 547 w 547"/>
                <a:gd name="T180" fmla="*/ 613 h 6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47" h="613">
                  <a:moveTo>
                    <a:pt x="38" y="424"/>
                  </a:moveTo>
                  <a:lnTo>
                    <a:pt x="70" y="403"/>
                  </a:lnTo>
                  <a:lnTo>
                    <a:pt x="90" y="383"/>
                  </a:lnTo>
                  <a:lnTo>
                    <a:pt x="147" y="383"/>
                  </a:lnTo>
                  <a:lnTo>
                    <a:pt x="179" y="403"/>
                  </a:lnTo>
                  <a:lnTo>
                    <a:pt x="217" y="403"/>
                  </a:lnTo>
                  <a:lnTo>
                    <a:pt x="256" y="424"/>
                  </a:lnTo>
                  <a:lnTo>
                    <a:pt x="288" y="424"/>
                  </a:lnTo>
                  <a:lnTo>
                    <a:pt x="327" y="457"/>
                  </a:lnTo>
                  <a:lnTo>
                    <a:pt x="346" y="457"/>
                  </a:lnTo>
                  <a:lnTo>
                    <a:pt x="398" y="477"/>
                  </a:lnTo>
                  <a:lnTo>
                    <a:pt x="398" y="498"/>
                  </a:lnTo>
                  <a:lnTo>
                    <a:pt x="378" y="517"/>
                  </a:lnTo>
                  <a:lnTo>
                    <a:pt x="365" y="558"/>
                  </a:lnTo>
                  <a:lnTo>
                    <a:pt x="378" y="571"/>
                  </a:lnTo>
                  <a:lnTo>
                    <a:pt x="378" y="591"/>
                  </a:lnTo>
                  <a:lnTo>
                    <a:pt x="398" y="612"/>
                  </a:lnTo>
                  <a:lnTo>
                    <a:pt x="417" y="591"/>
                  </a:lnTo>
                  <a:lnTo>
                    <a:pt x="436" y="558"/>
                  </a:lnTo>
                  <a:lnTo>
                    <a:pt x="436" y="498"/>
                  </a:lnTo>
                  <a:lnTo>
                    <a:pt x="455" y="457"/>
                  </a:lnTo>
                  <a:lnTo>
                    <a:pt x="455" y="322"/>
                  </a:lnTo>
                  <a:lnTo>
                    <a:pt x="475" y="289"/>
                  </a:lnTo>
                  <a:lnTo>
                    <a:pt x="475" y="309"/>
                  </a:lnTo>
                  <a:lnTo>
                    <a:pt x="488" y="309"/>
                  </a:lnTo>
                  <a:lnTo>
                    <a:pt x="526" y="228"/>
                  </a:lnTo>
                  <a:lnTo>
                    <a:pt x="546" y="208"/>
                  </a:lnTo>
                  <a:lnTo>
                    <a:pt x="488" y="194"/>
                  </a:lnTo>
                  <a:lnTo>
                    <a:pt x="488" y="174"/>
                  </a:lnTo>
                  <a:lnTo>
                    <a:pt x="475" y="154"/>
                  </a:lnTo>
                  <a:lnTo>
                    <a:pt x="475" y="134"/>
                  </a:lnTo>
                  <a:lnTo>
                    <a:pt x="488" y="134"/>
                  </a:lnTo>
                  <a:lnTo>
                    <a:pt x="507" y="113"/>
                  </a:lnTo>
                  <a:lnTo>
                    <a:pt x="507" y="80"/>
                  </a:lnTo>
                  <a:lnTo>
                    <a:pt x="488" y="40"/>
                  </a:lnTo>
                  <a:lnTo>
                    <a:pt x="475" y="40"/>
                  </a:lnTo>
                  <a:lnTo>
                    <a:pt x="475" y="20"/>
                  </a:lnTo>
                  <a:lnTo>
                    <a:pt x="398" y="0"/>
                  </a:lnTo>
                  <a:lnTo>
                    <a:pt x="365" y="40"/>
                  </a:lnTo>
                  <a:lnTo>
                    <a:pt x="327" y="40"/>
                  </a:lnTo>
                  <a:lnTo>
                    <a:pt x="327" y="20"/>
                  </a:lnTo>
                  <a:lnTo>
                    <a:pt x="307" y="0"/>
                  </a:lnTo>
                  <a:lnTo>
                    <a:pt x="269" y="40"/>
                  </a:lnTo>
                  <a:lnTo>
                    <a:pt x="198" y="60"/>
                  </a:lnTo>
                  <a:lnTo>
                    <a:pt x="160" y="40"/>
                  </a:lnTo>
                  <a:lnTo>
                    <a:pt x="147" y="60"/>
                  </a:lnTo>
                  <a:lnTo>
                    <a:pt x="147" y="80"/>
                  </a:lnTo>
                  <a:lnTo>
                    <a:pt x="160" y="93"/>
                  </a:lnTo>
                  <a:lnTo>
                    <a:pt x="160" y="113"/>
                  </a:lnTo>
                  <a:lnTo>
                    <a:pt x="128" y="154"/>
                  </a:lnTo>
                  <a:lnTo>
                    <a:pt x="90" y="154"/>
                  </a:lnTo>
                  <a:lnTo>
                    <a:pt x="51" y="134"/>
                  </a:lnTo>
                  <a:lnTo>
                    <a:pt x="38" y="134"/>
                  </a:lnTo>
                  <a:lnTo>
                    <a:pt x="19" y="154"/>
                  </a:lnTo>
                  <a:lnTo>
                    <a:pt x="0" y="194"/>
                  </a:lnTo>
                  <a:lnTo>
                    <a:pt x="19" y="248"/>
                  </a:lnTo>
                  <a:lnTo>
                    <a:pt x="19" y="322"/>
                  </a:lnTo>
                  <a:lnTo>
                    <a:pt x="38" y="363"/>
                  </a:lnTo>
                  <a:lnTo>
                    <a:pt x="38" y="424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193" name="Freeform 28"/>
            <p:cNvSpPr>
              <a:spLocks/>
            </p:cNvSpPr>
            <p:nvPr/>
          </p:nvSpPr>
          <p:spPr bwMode="auto">
            <a:xfrm>
              <a:off x="4212" y="1870"/>
              <a:ext cx="150" cy="168"/>
            </a:xfrm>
            <a:custGeom>
              <a:avLst/>
              <a:gdLst>
                <a:gd name="T0" fmla="*/ 96 w 111"/>
                <a:gd name="T1" fmla="*/ 167 h 129"/>
                <a:gd name="T2" fmla="*/ 149 w 111"/>
                <a:gd name="T3" fmla="*/ 69 h 129"/>
                <a:gd name="T4" fmla="*/ 122 w 111"/>
                <a:gd name="T5" fmla="*/ 43 h 129"/>
                <a:gd name="T6" fmla="*/ 69 w 111"/>
                <a:gd name="T7" fmla="*/ 0 h 129"/>
                <a:gd name="T8" fmla="*/ 43 w 111"/>
                <a:gd name="T9" fmla="*/ 0 h 129"/>
                <a:gd name="T10" fmla="*/ 43 w 111"/>
                <a:gd name="T11" fmla="*/ 43 h 129"/>
                <a:gd name="T12" fmla="*/ 16 w 111"/>
                <a:gd name="T13" fmla="*/ 69 h 129"/>
                <a:gd name="T14" fmla="*/ 0 w 111"/>
                <a:gd name="T15" fmla="*/ 69 h 129"/>
                <a:gd name="T16" fmla="*/ 0 w 111"/>
                <a:gd name="T17" fmla="*/ 96 h 129"/>
                <a:gd name="T18" fmla="*/ 16 w 111"/>
                <a:gd name="T19" fmla="*/ 122 h 129"/>
                <a:gd name="T20" fmla="*/ 16 w 111"/>
                <a:gd name="T21" fmla="*/ 148 h 129"/>
                <a:gd name="T22" fmla="*/ 96 w 111"/>
                <a:gd name="T23" fmla="*/ 167 h 1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"/>
                <a:gd name="T37" fmla="*/ 0 h 129"/>
                <a:gd name="T38" fmla="*/ 111 w 111"/>
                <a:gd name="T39" fmla="*/ 129 h 1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" h="129">
                  <a:moveTo>
                    <a:pt x="71" y="128"/>
                  </a:moveTo>
                  <a:lnTo>
                    <a:pt x="110" y="53"/>
                  </a:lnTo>
                  <a:lnTo>
                    <a:pt x="90" y="33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32" y="33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12" y="94"/>
                  </a:lnTo>
                  <a:lnTo>
                    <a:pt x="12" y="114"/>
                  </a:lnTo>
                  <a:lnTo>
                    <a:pt x="71" y="128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194" name="Freeform 29"/>
            <p:cNvSpPr>
              <a:spLocks/>
            </p:cNvSpPr>
            <p:nvPr/>
          </p:nvSpPr>
          <p:spPr bwMode="auto">
            <a:xfrm>
              <a:off x="4229" y="1792"/>
              <a:ext cx="255" cy="150"/>
            </a:xfrm>
            <a:custGeom>
              <a:avLst/>
              <a:gdLst>
                <a:gd name="T0" fmla="*/ 130 w 188"/>
                <a:gd name="T1" fmla="*/ 149 h 115"/>
                <a:gd name="T2" fmla="*/ 174 w 188"/>
                <a:gd name="T3" fmla="*/ 121 h 115"/>
                <a:gd name="T4" fmla="*/ 201 w 188"/>
                <a:gd name="T5" fmla="*/ 77 h 115"/>
                <a:gd name="T6" fmla="*/ 254 w 188"/>
                <a:gd name="T7" fmla="*/ 0 h 115"/>
                <a:gd name="T8" fmla="*/ 174 w 188"/>
                <a:gd name="T9" fmla="*/ 0 h 115"/>
                <a:gd name="T10" fmla="*/ 148 w 188"/>
                <a:gd name="T11" fmla="*/ 26 h 115"/>
                <a:gd name="T12" fmla="*/ 130 w 188"/>
                <a:gd name="T13" fmla="*/ 26 h 115"/>
                <a:gd name="T14" fmla="*/ 79 w 188"/>
                <a:gd name="T15" fmla="*/ 0 h 115"/>
                <a:gd name="T16" fmla="*/ 26 w 188"/>
                <a:gd name="T17" fmla="*/ 0 h 115"/>
                <a:gd name="T18" fmla="*/ 0 w 188"/>
                <a:gd name="T19" fmla="*/ 26 h 115"/>
                <a:gd name="T20" fmla="*/ 26 w 188"/>
                <a:gd name="T21" fmla="*/ 77 h 115"/>
                <a:gd name="T22" fmla="*/ 52 w 188"/>
                <a:gd name="T23" fmla="*/ 77 h 115"/>
                <a:gd name="T24" fmla="*/ 104 w 188"/>
                <a:gd name="T25" fmla="*/ 121 h 115"/>
                <a:gd name="T26" fmla="*/ 130 w 188"/>
                <a:gd name="T27" fmla="*/ 149 h 1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"/>
                <a:gd name="T43" fmla="*/ 0 h 115"/>
                <a:gd name="T44" fmla="*/ 188 w 188"/>
                <a:gd name="T45" fmla="*/ 115 h 1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" h="115">
                  <a:moveTo>
                    <a:pt x="96" y="114"/>
                  </a:moveTo>
                  <a:lnTo>
                    <a:pt x="128" y="93"/>
                  </a:lnTo>
                  <a:lnTo>
                    <a:pt x="148" y="59"/>
                  </a:lnTo>
                  <a:lnTo>
                    <a:pt x="187" y="0"/>
                  </a:lnTo>
                  <a:lnTo>
                    <a:pt x="128" y="0"/>
                  </a:lnTo>
                  <a:lnTo>
                    <a:pt x="109" y="20"/>
                  </a:lnTo>
                  <a:lnTo>
                    <a:pt x="96" y="20"/>
                  </a:lnTo>
                  <a:lnTo>
                    <a:pt x="58" y="0"/>
                  </a:lnTo>
                  <a:lnTo>
                    <a:pt x="19" y="0"/>
                  </a:lnTo>
                  <a:lnTo>
                    <a:pt x="0" y="20"/>
                  </a:lnTo>
                  <a:lnTo>
                    <a:pt x="19" y="59"/>
                  </a:lnTo>
                  <a:lnTo>
                    <a:pt x="38" y="59"/>
                  </a:lnTo>
                  <a:lnTo>
                    <a:pt x="77" y="93"/>
                  </a:lnTo>
                  <a:lnTo>
                    <a:pt x="96" y="114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195" name="Freeform 30"/>
            <p:cNvSpPr>
              <a:spLocks/>
            </p:cNvSpPr>
            <p:nvPr/>
          </p:nvSpPr>
          <p:spPr bwMode="auto">
            <a:xfrm>
              <a:off x="3985" y="1642"/>
              <a:ext cx="525" cy="178"/>
            </a:xfrm>
            <a:custGeom>
              <a:avLst/>
              <a:gdLst>
                <a:gd name="T0" fmla="*/ 524 w 387"/>
                <a:gd name="T1" fmla="*/ 0 h 136"/>
                <a:gd name="T2" fmla="*/ 497 w 387"/>
                <a:gd name="T3" fmla="*/ 0 h 136"/>
                <a:gd name="T4" fmla="*/ 445 w 387"/>
                <a:gd name="T5" fmla="*/ 52 h 136"/>
                <a:gd name="T6" fmla="*/ 392 w 387"/>
                <a:gd name="T7" fmla="*/ 52 h 136"/>
                <a:gd name="T8" fmla="*/ 374 w 387"/>
                <a:gd name="T9" fmla="*/ 52 h 136"/>
                <a:gd name="T10" fmla="*/ 349 w 387"/>
                <a:gd name="T11" fmla="*/ 79 h 136"/>
                <a:gd name="T12" fmla="*/ 296 w 387"/>
                <a:gd name="T13" fmla="*/ 79 h 136"/>
                <a:gd name="T14" fmla="*/ 323 w 387"/>
                <a:gd name="T15" fmla="*/ 26 h 136"/>
                <a:gd name="T16" fmla="*/ 296 w 387"/>
                <a:gd name="T17" fmla="*/ 26 h 136"/>
                <a:gd name="T18" fmla="*/ 244 w 387"/>
                <a:gd name="T19" fmla="*/ 52 h 136"/>
                <a:gd name="T20" fmla="*/ 227 w 387"/>
                <a:gd name="T21" fmla="*/ 79 h 136"/>
                <a:gd name="T22" fmla="*/ 148 w 387"/>
                <a:gd name="T23" fmla="*/ 52 h 136"/>
                <a:gd name="T24" fmla="*/ 122 w 387"/>
                <a:gd name="T25" fmla="*/ 52 h 136"/>
                <a:gd name="T26" fmla="*/ 95 w 387"/>
                <a:gd name="T27" fmla="*/ 26 h 136"/>
                <a:gd name="T28" fmla="*/ 52 w 387"/>
                <a:gd name="T29" fmla="*/ 26 h 136"/>
                <a:gd name="T30" fmla="*/ 26 w 387"/>
                <a:gd name="T31" fmla="*/ 52 h 136"/>
                <a:gd name="T32" fmla="*/ 26 w 387"/>
                <a:gd name="T33" fmla="*/ 97 h 136"/>
                <a:gd name="T34" fmla="*/ 0 w 387"/>
                <a:gd name="T35" fmla="*/ 123 h 136"/>
                <a:gd name="T36" fmla="*/ 26 w 387"/>
                <a:gd name="T37" fmla="*/ 149 h 136"/>
                <a:gd name="T38" fmla="*/ 26 w 387"/>
                <a:gd name="T39" fmla="*/ 177 h 136"/>
                <a:gd name="T40" fmla="*/ 77 w 387"/>
                <a:gd name="T41" fmla="*/ 177 h 136"/>
                <a:gd name="T42" fmla="*/ 122 w 387"/>
                <a:gd name="T43" fmla="*/ 123 h 136"/>
                <a:gd name="T44" fmla="*/ 227 w 387"/>
                <a:gd name="T45" fmla="*/ 149 h 136"/>
                <a:gd name="T46" fmla="*/ 227 w 387"/>
                <a:gd name="T47" fmla="*/ 177 h 136"/>
                <a:gd name="T48" fmla="*/ 244 w 387"/>
                <a:gd name="T49" fmla="*/ 177 h 136"/>
                <a:gd name="T50" fmla="*/ 270 w 387"/>
                <a:gd name="T51" fmla="*/ 149 h 136"/>
                <a:gd name="T52" fmla="*/ 323 w 387"/>
                <a:gd name="T53" fmla="*/ 149 h 136"/>
                <a:gd name="T54" fmla="*/ 374 w 387"/>
                <a:gd name="T55" fmla="*/ 177 h 136"/>
                <a:gd name="T56" fmla="*/ 392 w 387"/>
                <a:gd name="T57" fmla="*/ 177 h 136"/>
                <a:gd name="T58" fmla="*/ 418 w 387"/>
                <a:gd name="T59" fmla="*/ 149 h 136"/>
                <a:gd name="T60" fmla="*/ 497 w 387"/>
                <a:gd name="T61" fmla="*/ 149 h 136"/>
                <a:gd name="T62" fmla="*/ 524 w 387"/>
                <a:gd name="T63" fmla="*/ 79 h 136"/>
                <a:gd name="T64" fmla="*/ 524 w 387"/>
                <a:gd name="T65" fmla="*/ 0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7"/>
                <a:gd name="T100" fmla="*/ 0 h 136"/>
                <a:gd name="T101" fmla="*/ 387 w 387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7" h="136">
                  <a:moveTo>
                    <a:pt x="386" y="0"/>
                  </a:moveTo>
                  <a:lnTo>
                    <a:pt x="366" y="0"/>
                  </a:lnTo>
                  <a:lnTo>
                    <a:pt x="328" y="40"/>
                  </a:lnTo>
                  <a:lnTo>
                    <a:pt x="289" y="40"/>
                  </a:lnTo>
                  <a:lnTo>
                    <a:pt x="276" y="40"/>
                  </a:lnTo>
                  <a:lnTo>
                    <a:pt x="257" y="60"/>
                  </a:lnTo>
                  <a:lnTo>
                    <a:pt x="218" y="60"/>
                  </a:lnTo>
                  <a:lnTo>
                    <a:pt x="238" y="20"/>
                  </a:lnTo>
                  <a:lnTo>
                    <a:pt x="218" y="20"/>
                  </a:lnTo>
                  <a:lnTo>
                    <a:pt x="180" y="40"/>
                  </a:lnTo>
                  <a:lnTo>
                    <a:pt x="167" y="60"/>
                  </a:lnTo>
                  <a:lnTo>
                    <a:pt x="109" y="40"/>
                  </a:lnTo>
                  <a:lnTo>
                    <a:pt x="90" y="40"/>
                  </a:lnTo>
                  <a:lnTo>
                    <a:pt x="70" y="20"/>
                  </a:lnTo>
                  <a:lnTo>
                    <a:pt x="38" y="20"/>
                  </a:lnTo>
                  <a:lnTo>
                    <a:pt x="19" y="40"/>
                  </a:lnTo>
                  <a:lnTo>
                    <a:pt x="19" y="74"/>
                  </a:lnTo>
                  <a:lnTo>
                    <a:pt x="0" y="94"/>
                  </a:lnTo>
                  <a:lnTo>
                    <a:pt x="19" y="114"/>
                  </a:lnTo>
                  <a:lnTo>
                    <a:pt x="19" y="135"/>
                  </a:lnTo>
                  <a:lnTo>
                    <a:pt x="57" y="135"/>
                  </a:lnTo>
                  <a:lnTo>
                    <a:pt x="90" y="94"/>
                  </a:lnTo>
                  <a:lnTo>
                    <a:pt x="167" y="114"/>
                  </a:lnTo>
                  <a:lnTo>
                    <a:pt x="167" y="135"/>
                  </a:lnTo>
                  <a:lnTo>
                    <a:pt x="180" y="135"/>
                  </a:lnTo>
                  <a:lnTo>
                    <a:pt x="199" y="114"/>
                  </a:lnTo>
                  <a:lnTo>
                    <a:pt x="238" y="114"/>
                  </a:lnTo>
                  <a:lnTo>
                    <a:pt x="276" y="135"/>
                  </a:lnTo>
                  <a:lnTo>
                    <a:pt x="289" y="135"/>
                  </a:lnTo>
                  <a:lnTo>
                    <a:pt x="308" y="114"/>
                  </a:lnTo>
                  <a:lnTo>
                    <a:pt x="366" y="114"/>
                  </a:lnTo>
                  <a:lnTo>
                    <a:pt x="386" y="60"/>
                  </a:lnTo>
                  <a:lnTo>
                    <a:pt x="386" y="0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196" name="Freeform 31"/>
            <p:cNvSpPr>
              <a:spLocks/>
            </p:cNvSpPr>
            <p:nvPr/>
          </p:nvSpPr>
          <p:spPr bwMode="auto">
            <a:xfrm>
              <a:off x="4133" y="1545"/>
              <a:ext cx="377" cy="178"/>
            </a:xfrm>
            <a:custGeom>
              <a:avLst/>
              <a:gdLst>
                <a:gd name="T0" fmla="*/ 376 w 277"/>
                <a:gd name="T1" fmla="*/ 97 h 136"/>
                <a:gd name="T2" fmla="*/ 348 w 277"/>
                <a:gd name="T3" fmla="*/ 43 h 136"/>
                <a:gd name="T4" fmla="*/ 269 w 277"/>
                <a:gd name="T5" fmla="*/ 43 h 136"/>
                <a:gd name="T6" fmla="*/ 244 w 277"/>
                <a:gd name="T7" fmla="*/ 26 h 136"/>
                <a:gd name="T8" fmla="*/ 226 w 277"/>
                <a:gd name="T9" fmla="*/ 26 h 136"/>
                <a:gd name="T10" fmla="*/ 226 w 277"/>
                <a:gd name="T11" fmla="*/ 43 h 136"/>
                <a:gd name="T12" fmla="*/ 226 w 277"/>
                <a:gd name="T13" fmla="*/ 71 h 136"/>
                <a:gd name="T14" fmla="*/ 121 w 277"/>
                <a:gd name="T15" fmla="*/ 71 h 136"/>
                <a:gd name="T16" fmla="*/ 174 w 277"/>
                <a:gd name="T17" fmla="*/ 26 h 136"/>
                <a:gd name="T18" fmla="*/ 148 w 277"/>
                <a:gd name="T19" fmla="*/ 0 h 136"/>
                <a:gd name="T20" fmla="*/ 121 w 277"/>
                <a:gd name="T21" fmla="*/ 26 h 136"/>
                <a:gd name="T22" fmla="*/ 78 w 277"/>
                <a:gd name="T23" fmla="*/ 43 h 136"/>
                <a:gd name="T24" fmla="*/ 52 w 277"/>
                <a:gd name="T25" fmla="*/ 43 h 136"/>
                <a:gd name="T26" fmla="*/ 26 w 277"/>
                <a:gd name="T27" fmla="*/ 123 h 136"/>
                <a:gd name="T28" fmla="*/ 0 w 277"/>
                <a:gd name="T29" fmla="*/ 149 h 136"/>
                <a:gd name="T30" fmla="*/ 78 w 277"/>
                <a:gd name="T31" fmla="*/ 177 h 136"/>
                <a:gd name="T32" fmla="*/ 95 w 277"/>
                <a:gd name="T33" fmla="*/ 149 h 136"/>
                <a:gd name="T34" fmla="*/ 148 w 277"/>
                <a:gd name="T35" fmla="*/ 123 h 136"/>
                <a:gd name="T36" fmla="*/ 174 w 277"/>
                <a:gd name="T37" fmla="*/ 123 h 136"/>
                <a:gd name="T38" fmla="*/ 148 w 277"/>
                <a:gd name="T39" fmla="*/ 177 h 136"/>
                <a:gd name="T40" fmla="*/ 200 w 277"/>
                <a:gd name="T41" fmla="*/ 177 h 136"/>
                <a:gd name="T42" fmla="*/ 226 w 277"/>
                <a:gd name="T43" fmla="*/ 149 h 136"/>
                <a:gd name="T44" fmla="*/ 297 w 277"/>
                <a:gd name="T45" fmla="*/ 149 h 136"/>
                <a:gd name="T46" fmla="*/ 348 w 277"/>
                <a:gd name="T47" fmla="*/ 97 h 136"/>
                <a:gd name="T48" fmla="*/ 376 w 277"/>
                <a:gd name="T49" fmla="*/ 97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7"/>
                <a:gd name="T76" fmla="*/ 0 h 136"/>
                <a:gd name="T77" fmla="*/ 277 w 277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7" h="136">
                  <a:moveTo>
                    <a:pt x="276" y="74"/>
                  </a:moveTo>
                  <a:lnTo>
                    <a:pt x="256" y="33"/>
                  </a:lnTo>
                  <a:lnTo>
                    <a:pt x="198" y="33"/>
                  </a:lnTo>
                  <a:lnTo>
                    <a:pt x="179" y="20"/>
                  </a:lnTo>
                  <a:lnTo>
                    <a:pt x="166" y="20"/>
                  </a:lnTo>
                  <a:lnTo>
                    <a:pt x="166" y="33"/>
                  </a:lnTo>
                  <a:lnTo>
                    <a:pt x="166" y="54"/>
                  </a:lnTo>
                  <a:lnTo>
                    <a:pt x="89" y="54"/>
                  </a:lnTo>
                  <a:lnTo>
                    <a:pt x="128" y="20"/>
                  </a:lnTo>
                  <a:lnTo>
                    <a:pt x="109" y="0"/>
                  </a:lnTo>
                  <a:lnTo>
                    <a:pt x="89" y="20"/>
                  </a:lnTo>
                  <a:lnTo>
                    <a:pt x="57" y="33"/>
                  </a:lnTo>
                  <a:lnTo>
                    <a:pt x="38" y="33"/>
                  </a:lnTo>
                  <a:lnTo>
                    <a:pt x="19" y="94"/>
                  </a:lnTo>
                  <a:lnTo>
                    <a:pt x="0" y="114"/>
                  </a:lnTo>
                  <a:lnTo>
                    <a:pt x="57" y="135"/>
                  </a:lnTo>
                  <a:lnTo>
                    <a:pt x="70" y="114"/>
                  </a:lnTo>
                  <a:lnTo>
                    <a:pt x="109" y="94"/>
                  </a:lnTo>
                  <a:lnTo>
                    <a:pt x="128" y="94"/>
                  </a:lnTo>
                  <a:lnTo>
                    <a:pt x="109" y="135"/>
                  </a:lnTo>
                  <a:lnTo>
                    <a:pt x="147" y="135"/>
                  </a:lnTo>
                  <a:lnTo>
                    <a:pt x="166" y="114"/>
                  </a:lnTo>
                  <a:lnTo>
                    <a:pt x="218" y="114"/>
                  </a:lnTo>
                  <a:lnTo>
                    <a:pt x="256" y="74"/>
                  </a:lnTo>
                  <a:lnTo>
                    <a:pt x="276" y="74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197" name="Freeform 32"/>
            <p:cNvSpPr>
              <a:spLocks/>
            </p:cNvSpPr>
            <p:nvPr/>
          </p:nvSpPr>
          <p:spPr bwMode="auto">
            <a:xfrm>
              <a:off x="4186" y="1440"/>
              <a:ext cx="298" cy="177"/>
            </a:xfrm>
            <a:custGeom>
              <a:avLst/>
              <a:gdLst>
                <a:gd name="T0" fmla="*/ 297 w 220"/>
                <a:gd name="T1" fmla="*/ 148 h 136"/>
                <a:gd name="T2" fmla="*/ 270 w 220"/>
                <a:gd name="T3" fmla="*/ 52 h 136"/>
                <a:gd name="T4" fmla="*/ 244 w 220"/>
                <a:gd name="T5" fmla="*/ 26 h 136"/>
                <a:gd name="T6" fmla="*/ 191 w 220"/>
                <a:gd name="T7" fmla="*/ 26 h 136"/>
                <a:gd name="T8" fmla="*/ 122 w 220"/>
                <a:gd name="T9" fmla="*/ 0 h 136"/>
                <a:gd name="T10" fmla="*/ 95 w 220"/>
                <a:gd name="T11" fmla="*/ 0 h 136"/>
                <a:gd name="T12" fmla="*/ 69 w 220"/>
                <a:gd name="T13" fmla="*/ 26 h 136"/>
                <a:gd name="T14" fmla="*/ 43 w 220"/>
                <a:gd name="T15" fmla="*/ 78 h 136"/>
                <a:gd name="T16" fmla="*/ 0 w 220"/>
                <a:gd name="T17" fmla="*/ 148 h 136"/>
                <a:gd name="T18" fmla="*/ 26 w 220"/>
                <a:gd name="T19" fmla="*/ 148 h 136"/>
                <a:gd name="T20" fmla="*/ 69 w 220"/>
                <a:gd name="T21" fmla="*/ 131 h 136"/>
                <a:gd name="T22" fmla="*/ 95 w 220"/>
                <a:gd name="T23" fmla="*/ 105 h 136"/>
                <a:gd name="T24" fmla="*/ 122 w 220"/>
                <a:gd name="T25" fmla="*/ 131 h 136"/>
                <a:gd name="T26" fmla="*/ 69 w 220"/>
                <a:gd name="T27" fmla="*/ 176 h 136"/>
                <a:gd name="T28" fmla="*/ 173 w 220"/>
                <a:gd name="T29" fmla="*/ 176 h 136"/>
                <a:gd name="T30" fmla="*/ 173 w 220"/>
                <a:gd name="T31" fmla="*/ 131 h 136"/>
                <a:gd name="T32" fmla="*/ 191 w 220"/>
                <a:gd name="T33" fmla="*/ 131 h 136"/>
                <a:gd name="T34" fmla="*/ 218 w 220"/>
                <a:gd name="T35" fmla="*/ 148 h 136"/>
                <a:gd name="T36" fmla="*/ 297 w 220"/>
                <a:gd name="T37" fmla="*/ 148 h 1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0"/>
                <a:gd name="T58" fmla="*/ 0 h 136"/>
                <a:gd name="T59" fmla="*/ 220 w 220"/>
                <a:gd name="T60" fmla="*/ 136 h 1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0" h="136">
                  <a:moveTo>
                    <a:pt x="219" y="114"/>
                  </a:moveTo>
                  <a:lnTo>
                    <a:pt x="199" y="40"/>
                  </a:lnTo>
                  <a:lnTo>
                    <a:pt x="180" y="20"/>
                  </a:lnTo>
                  <a:lnTo>
                    <a:pt x="141" y="20"/>
                  </a:lnTo>
                  <a:lnTo>
                    <a:pt x="90" y="0"/>
                  </a:lnTo>
                  <a:lnTo>
                    <a:pt x="70" y="0"/>
                  </a:lnTo>
                  <a:lnTo>
                    <a:pt x="51" y="20"/>
                  </a:lnTo>
                  <a:lnTo>
                    <a:pt x="32" y="60"/>
                  </a:lnTo>
                  <a:lnTo>
                    <a:pt x="0" y="114"/>
                  </a:lnTo>
                  <a:lnTo>
                    <a:pt x="19" y="114"/>
                  </a:lnTo>
                  <a:lnTo>
                    <a:pt x="51" y="101"/>
                  </a:lnTo>
                  <a:lnTo>
                    <a:pt x="70" y="81"/>
                  </a:lnTo>
                  <a:lnTo>
                    <a:pt x="90" y="101"/>
                  </a:lnTo>
                  <a:lnTo>
                    <a:pt x="51" y="135"/>
                  </a:lnTo>
                  <a:lnTo>
                    <a:pt x="128" y="135"/>
                  </a:lnTo>
                  <a:lnTo>
                    <a:pt x="128" y="101"/>
                  </a:lnTo>
                  <a:lnTo>
                    <a:pt x="141" y="101"/>
                  </a:lnTo>
                  <a:lnTo>
                    <a:pt x="161" y="114"/>
                  </a:lnTo>
                  <a:lnTo>
                    <a:pt x="219" y="114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198" name="Freeform 33"/>
            <p:cNvSpPr>
              <a:spLocks/>
            </p:cNvSpPr>
            <p:nvPr/>
          </p:nvSpPr>
          <p:spPr bwMode="auto">
            <a:xfrm>
              <a:off x="3959" y="1318"/>
              <a:ext cx="350" cy="380"/>
            </a:xfrm>
            <a:custGeom>
              <a:avLst/>
              <a:gdLst>
                <a:gd name="T0" fmla="*/ 349 w 258"/>
                <a:gd name="T1" fmla="*/ 123 h 291"/>
                <a:gd name="T2" fmla="*/ 270 w 258"/>
                <a:gd name="T3" fmla="*/ 78 h 291"/>
                <a:gd name="T4" fmla="*/ 252 w 258"/>
                <a:gd name="T5" fmla="*/ 78 h 291"/>
                <a:gd name="T6" fmla="*/ 199 w 258"/>
                <a:gd name="T7" fmla="*/ 26 h 291"/>
                <a:gd name="T8" fmla="*/ 121 w 258"/>
                <a:gd name="T9" fmla="*/ 0 h 291"/>
                <a:gd name="T10" fmla="*/ 0 w 258"/>
                <a:gd name="T11" fmla="*/ 0 h 291"/>
                <a:gd name="T12" fmla="*/ 0 w 258"/>
                <a:gd name="T13" fmla="*/ 52 h 291"/>
                <a:gd name="T14" fmla="*/ 0 w 258"/>
                <a:gd name="T15" fmla="*/ 104 h 291"/>
                <a:gd name="T16" fmla="*/ 26 w 258"/>
                <a:gd name="T17" fmla="*/ 202 h 291"/>
                <a:gd name="T18" fmla="*/ 26 w 258"/>
                <a:gd name="T19" fmla="*/ 255 h 291"/>
                <a:gd name="T20" fmla="*/ 77 w 258"/>
                <a:gd name="T21" fmla="*/ 325 h 291"/>
                <a:gd name="T22" fmla="*/ 77 w 258"/>
                <a:gd name="T23" fmla="*/ 351 h 291"/>
                <a:gd name="T24" fmla="*/ 121 w 258"/>
                <a:gd name="T25" fmla="*/ 351 h 291"/>
                <a:gd name="T26" fmla="*/ 148 w 258"/>
                <a:gd name="T27" fmla="*/ 379 h 291"/>
                <a:gd name="T28" fmla="*/ 174 w 258"/>
                <a:gd name="T29" fmla="*/ 379 h 291"/>
                <a:gd name="T30" fmla="*/ 199 w 258"/>
                <a:gd name="T31" fmla="*/ 351 h 291"/>
                <a:gd name="T32" fmla="*/ 227 w 258"/>
                <a:gd name="T33" fmla="*/ 273 h 291"/>
                <a:gd name="T34" fmla="*/ 270 w 258"/>
                <a:gd name="T35" fmla="*/ 202 h 291"/>
                <a:gd name="T36" fmla="*/ 296 w 258"/>
                <a:gd name="T37" fmla="*/ 149 h 291"/>
                <a:gd name="T38" fmla="*/ 322 w 258"/>
                <a:gd name="T39" fmla="*/ 123 h 291"/>
                <a:gd name="T40" fmla="*/ 349 w 258"/>
                <a:gd name="T41" fmla="*/ 123 h 2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8"/>
                <a:gd name="T64" fmla="*/ 0 h 291"/>
                <a:gd name="T65" fmla="*/ 258 w 258"/>
                <a:gd name="T66" fmla="*/ 291 h 2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8" h="291">
                  <a:moveTo>
                    <a:pt x="257" y="94"/>
                  </a:moveTo>
                  <a:lnTo>
                    <a:pt x="199" y="60"/>
                  </a:lnTo>
                  <a:lnTo>
                    <a:pt x="186" y="60"/>
                  </a:lnTo>
                  <a:lnTo>
                    <a:pt x="147" y="20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80"/>
                  </a:lnTo>
                  <a:lnTo>
                    <a:pt x="19" y="155"/>
                  </a:lnTo>
                  <a:lnTo>
                    <a:pt x="19" y="195"/>
                  </a:lnTo>
                  <a:lnTo>
                    <a:pt x="57" y="249"/>
                  </a:lnTo>
                  <a:lnTo>
                    <a:pt x="57" y="269"/>
                  </a:lnTo>
                  <a:lnTo>
                    <a:pt x="89" y="269"/>
                  </a:lnTo>
                  <a:lnTo>
                    <a:pt x="109" y="290"/>
                  </a:lnTo>
                  <a:lnTo>
                    <a:pt x="128" y="290"/>
                  </a:lnTo>
                  <a:lnTo>
                    <a:pt x="147" y="269"/>
                  </a:lnTo>
                  <a:lnTo>
                    <a:pt x="167" y="209"/>
                  </a:lnTo>
                  <a:lnTo>
                    <a:pt x="199" y="155"/>
                  </a:lnTo>
                  <a:lnTo>
                    <a:pt x="218" y="114"/>
                  </a:lnTo>
                  <a:lnTo>
                    <a:pt x="237" y="94"/>
                  </a:lnTo>
                  <a:lnTo>
                    <a:pt x="257" y="94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199" name="Freeform 34"/>
            <p:cNvSpPr>
              <a:spLocks/>
            </p:cNvSpPr>
            <p:nvPr/>
          </p:nvSpPr>
          <p:spPr bwMode="auto">
            <a:xfrm>
              <a:off x="3593" y="1315"/>
              <a:ext cx="446" cy="653"/>
            </a:xfrm>
            <a:custGeom>
              <a:avLst/>
              <a:gdLst>
                <a:gd name="T0" fmla="*/ 339 w 328"/>
                <a:gd name="T1" fmla="*/ 0 h 500"/>
                <a:gd name="T2" fmla="*/ 322 w 328"/>
                <a:gd name="T3" fmla="*/ 26 h 500"/>
                <a:gd name="T4" fmla="*/ 295 w 328"/>
                <a:gd name="T5" fmla="*/ 26 h 500"/>
                <a:gd name="T6" fmla="*/ 269 w 328"/>
                <a:gd name="T7" fmla="*/ 52 h 500"/>
                <a:gd name="T8" fmla="*/ 243 w 328"/>
                <a:gd name="T9" fmla="*/ 106 h 500"/>
                <a:gd name="T10" fmla="*/ 243 w 328"/>
                <a:gd name="T11" fmla="*/ 149 h 500"/>
                <a:gd name="T12" fmla="*/ 216 w 328"/>
                <a:gd name="T13" fmla="*/ 229 h 500"/>
                <a:gd name="T14" fmla="*/ 216 w 328"/>
                <a:gd name="T15" fmla="*/ 273 h 500"/>
                <a:gd name="T16" fmla="*/ 190 w 328"/>
                <a:gd name="T17" fmla="*/ 299 h 500"/>
                <a:gd name="T18" fmla="*/ 121 w 328"/>
                <a:gd name="T19" fmla="*/ 325 h 500"/>
                <a:gd name="T20" fmla="*/ 69 w 328"/>
                <a:gd name="T21" fmla="*/ 353 h 500"/>
                <a:gd name="T22" fmla="*/ 26 w 328"/>
                <a:gd name="T23" fmla="*/ 405 h 500"/>
                <a:gd name="T24" fmla="*/ 0 w 328"/>
                <a:gd name="T25" fmla="*/ 503 h 500"/>
                <a:gd name="T26" fmla="*/ 26 w 328"/>
                <a:gd name="T27" fmla="*/ 598 h 500"/>
                <a:gd name="T28" fmla="*/ 26 w 328"/>
                <a:gd name="T29" fmla="*/ 624 h 500"/>
                <a:gd name="T30" fmla="*/ 44 w 328"/>
                <a:gd name="T31" fmla="*/ 624 h 500"/>
                <a:gd name="T32" fmla="*/ 95 w 328"/>
                <a:gd name="T33" fmla="*/ 652 h 500"/>
                <a:gd name="T34" fmla="*/ 148 w 328"/>
                <a:gd name="T35" fmla="*/ 652 h 500"/>
                <a:gd name="T36" fmla="*/ 190 w 328"/>
                <a:gd name="T37" fmla="*/ 598 h 500"/>
                <a:gd name="T38" fmla="*/ 190 w 328"/>
                <a:gd name="T39" fmla="*/ 572 h 500"/>
                <a:gd name="T40" fmla="*/ 173 w 328"/>
                <a:gd name="T41" fmla="*/ 554 h 500"/>
                <a:gd name="T42" fmla="*/ 173 w 328"/>
                <a:gd name="T43" fmla="*/ 529 h 500"/>
                <a:gd name="T44" fmla="*/ 190 w 328"/>
                <a:gd name="T45" fmla="*/ 503 h 500"/>
                <a:gd name="T46" fmla="*/ 243 w 328"/>
                <a:gd name="T47" fmla="*/ 529 h 500"/>
                <a:gd name="T48" fmla="*/ 339 w 328"/>
                <a:gd name="T49" fmla="*/ 503 h 500"/>
                <a:gd name="T50" fmla="*/ 392 w 328"/>
                <a:gd name="T51" fmla="*/ 449 h 500"/>
                <a:gd name="T52" fmla="*/ 417 w 328"/>
                <a:gd name="T53" fmla="*/ 423 h 500"/>
                <a:gd name="T54" fmla="*/ 417 w 328"/>
                <a:gd name="T55" fmla="*/ 379 h 500"/>
                <a:gd name="T56" fmla="*/ 445 w 328"/>
                <a:gd name="T57" fmla="*/ 353 h 500"/>
                <a:gd name="T58" fmla="*/ 445 w 328"/>
                <a:gd name="T59" fmla="*/ 325 h 500"/>
                <a:gd name="T60" fmla="*/ 392 w 328"/>
                <a:gd name="T61" fmla="*/ 255 h 500"/>
                <a:gd name="T62" fmla="*/ 392 w 328"/>
                <a:gd name="T63" fmla="*/ 202 h 500"/>
                <a:gd name="T64" fmla="*/ 366 w 328"/>
                <a:gd name="T65" fmla="*/ 106 h 500"/>
                <a:gd name="T66" fmla="*/ 366 w 328"/>
                <a:gd name="T67" fmla="*/ 52 h 500"/>
                <a:gd name="T68" fmla="*/ 366 w 328"/>
                <a:gd name="T69" fmla="*/ 0 h 500"/>
                <a:gd name="T70" fmla="*/ 339 w 328"/>
                <a:gd name="T71" fmla="*/ 0 h 5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8"/>
                <a:gd name="T109" fmla="*/ 0 h 500"/>
                <a:gd name="T110" fmla="*/ 328 w 328"/>
                <a:gd name="T111" fmla="*/ 500 h 5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8" h="500">
                  <a:moveTo>
                    <a:pt x="249" y="0"/>
                  </a:moveTo>
                  <a:lnTo>
                    <a:pt x="237" y="20"/>
                  </a:lnTo>
                  <a:lnTo>
                    <a:pt x="217" y="20"/>
                  </a:lnTo>
                  <a:lnTo>
                    <a:pt x="198" y="40"/>
                  </a:lnTo>
                  <a:lnTo>
                    <a:pt x="179" y="81"/>
                  </a:lnTo>
                  <a:lnTo>
                    <a:pt x="179" y="114"/>
                  </a:lnTo>
                  <a:lnTo>
                    <a:pt x="159" y="175"/>
                  </a:lnTo>
                  <a:lnTo>
                    <a:pt x="159" y="209"/>
                  </a:lnTo>
                  <a:lnTo>
                    <a:pt x="140" y="229"/>
                  </a:lnTo>
                  <a:lnTo>
                    <a:pt x="89" y="249"/>
                  </a:lnTo>
                  <a:lnTo>
                    <a:pt x="51" y="270"/>
                  </a:lnTo>
                  <a:lnTo>
                    <a:pt x="19" y="310"/>
                  </a:lnTo>
                  <a:lnTo>
                    <a:pt x="0" y="385"/>
                  </a:lnTo>
                  <a:lnTo>
                    <a:pt x="19" y="458"/>
                  </a:lnTo>
                  <a:lnTo>
                    <a:pt x="19" y="478"/>
                  </a:lnTo>
                  <a:lnTo>
                    <a:pt x="32" y="478"/>
                  </a:lnTo>
                  <a:lnTo>
                    <a:pt x="70" y="499"/>
                  </a:lnTo>
                  <a:lnTo>
                    <a:pt x="109" y="499"/>
                  </a:lnTo>
                  <a:lnTo>
                    <a:pt x="140" y="458"/>
                  </a:lnTo>
                  <a:lnTo>
                    <a:pt x="140" y="438"/>
                  </a:lnTo>
                  <a:lnTo>
                    <a:pt x="127" y="424"/>
                  </a:lnTo>
                  <a:lnTo>
                    <a:pt x="127" y="405"/>
                  </a:lnTo>
                  <a:lnTo>
                    <a:pt x="140" y="385"/>
                  </a:lnTo>
                  <a:lnTo>
                    <a:pt x="179" y="405"/>
                  </a:lnTo>
                  <a:lnTo>
                    <a:pt x="249" y="385"/>
                  </a:lnTo>
                  <a:lnTo>
                    <a:pt x="288" y="344"/>
                  </a:lnTo>
                  <a:lnTo>
                    <a:pt x="307" y="324"/>
                  </a:lnTo>
                  <a:lnTo>
                    <a:pt x="307" y="290"/>
                  </a:lnTo>
                  <a:lnTo>
                    <a:pt x="327" y="270"/>
                  </a:lnTo>
                  <a:lnTo>
                    <a:pt x="327" y="249"/>
                  </a:lnTo>
                  <a:lnTo>
                    <a:pt x="288" y="195"/>
                  </a:lnTo>
                  <a:lnTo>
                    <a:pt x="288" y="155"/>
                  </a:lnTo>
                  <a:lnTo>
                    <a:pt x="269" y="81"/>
                  </a:lnTo>
                  <a:lnTo>
                    <a:pt x="269" y="40"/>
                  </a:lnTo>
                  <a:lnTo>
                    <a:pt x="269" y="0"/>
                  </a:lnTo>
                  <a:lnTo>
                    <a:pt x="249" y="0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00" name="Freeform 35"/>
            <p:cNvSpPr>
              <a:spLocks/>
            </p:cNvSpPr>
            <p:nvPr/>
          </p:nvSpPr>
          <p:spPr bwMode="auto">
            <a:xfrm>
              <a:off x="3392" y="1170"/>
              <a:ext cx="544" cy="747"/>
            </a:xfrm>
            <a:custGeom>
              <a:avLst/>
              <a:gdLst>
                <a:gd name="T0" fmla="*/ 175 w 399"/>
                <a:gd name="T1" fmla="*/ 0 h 573"/>
                <a:gd name="T2" fmla="*/ 175 w 399"/>
                <a:gd name="T3" fmla="*/ 78 h 573"/>
                <a:gd name="T4" fmla="*/ 149 w 399"/>
                <a:gd name="T5" fmla="*/ 175 h 573"/>
                <a:gd name="T6" fmla="*/ 123 w 399"/>
                <a:gd name="T7" fmla="*/ 253 h 573"/>
                <a:gd name="T8" fmla="*/ 78 w 399"/>
                <a:gd name="T9" fmla="*/ 297 h 573"/>
                <a:gd name="T10" fmla="*/ 26 w 399"/>
                <a:gd name="T11" fmla="*/ 323 h 573"/>
                <a:gd name="T12" fmla="*/ 0 w 399"/>
                <a:gd name="T13" fmla="*/ 351 h 573"/>
                <a:gd name="T14" fmla="*/ 52 w 399"/>
                <a:gd name="T15" fmla="*/ 351 h 573"/>
                <a:gd name="T16" fmla="*/ 78 w 399"/>
                <a:gd name="T17" fmla="*/ 377 h 573"/>
                <a:gd name="T18" fmla="*/ 78 w 399"/>
                <a:gd name="T19" fmla="*/ 403 h 573"/>
                <a:gd name="T20" fmla="*/ 52 w 399"/>
                <a:gd name="T21" fmla="*/ 447 h 573"/>
                <a:gd name="T22" fmla="*/ 78 w 399"/>
                <a:gd name="T23" fmla="*/ 527 h 573"/>
                <a:gd name="T24" fmla="*/ 123 w 399"/>
                <a:gd name="T25" fmla="*/ 553 h 573"/>
                <a:gd name="T26" fmla="*/ 149 w 399"/>
                <a:gd name="T27" fmla="*/ 527 h 573"/>
                <a:gd name="T28" fmla="*/ 175 w 399"/>
                <a:gd name="T29" fmla="*/ 553 h 573"/>
                <a:gd name="T30" fmla="*/ 175 w 399"/>
                <a:gd name="T31" fmla="*/ 570 h 573"/>
                <a:gd name="T32" fmla="*/ 149 w 399"/>
                <a:gd name="T33" fmla="*/ 597 h 573"/>
                <a:gd name="T34" fmla="*/ 123 w 399"/>
                <a:gd name="T35" fmla="*/ 649 h 573"/>
                <a:gd name="T36" fmla="*/ 149 w 399"/>
                <a:gd name="T37" fmla="*/ 701 h 573"/>
                <a:gd name="T38" fmla="*/ 200 w 399"/>
                <a:gd name="T39" fmla="*/ 746 h 573"/>
                <a:gd name="T40" fmla="*/ 228 w 399"/>
                <a:gd name="T41" fmla="*/ 746 h 573"/>
                <a:gd name="T42" fmla="*/ 200 w 399"/>
                <a:gd name="T43" fmla="*/ 649 h 573"/>
                <a:gd name="T44" fmla="*/ 228 w 399"/>
                <a:gd name="T45" fmla="*/ 553 h 573"/>
                <a:gd name="T46" fmla="*/ 271 w 399"/>
                <a:gd name="T47" fmla="*/ 499 h 573"/>
                <a:gd name="T48" fmla="*/ 323 w 399"/>
                <a:gd name="T49" fmla="*/ 473 h 573"/>
                <a:gd name="T50" fmla="*/ 393 w 399"/>
                <a:gd name="T51" fmla="*/ 447 h 573"/>
                <a:gd name="T52" fmla="*/ 419 w 399"/>
                <a:gd name="T53" fmla="*/ 421 h 573"/>
                <a:gd name="T54" fmla="*/ 419 w 399"/>
                <a:gd name="T55" fmla="*/ 377 h 573"/>
                <a:gd name="T56" fmla="*/ 446 w 399"/>
                <a:gd name="T57" fmla="*/ 297 h 573"/>
                <a:gd name="T58" fmla="*/ 446 w 399"/>
                <a:gd name="T59" fmla="*/ 253 h 573"/>
                <a:gd name="T60" fmla="*/ 472 w 399"/>
                <a:gd name="T61" fmla="*/ 201 h 573"/>
                <a:gd name="T62" fmla="*/ 498 w 399"/>
                <a:gd name="T63" fmla="*/ 175 h 573"/>
                <a:gd name="T64" fmla="*/ 525 w 399"/>
                <a:gd name="T65" fmla="*/ 175 h 573"/>
                <a:gd name="T66" fmla="*/ 543 w 399"/>
                <a:gd name="T67" fmla="*/ 147 h 573"/>
                <a:gd name="T68" fmla="*/ 525 w 399"/>
                <a:gd name="T69" fmla="*/ 147 h 573"/>
                <a:gd name="T70" fmla="*/ 472 w 399"/>
                <a:gd name="T71" fmla="*/ 121 h 573"/>
                <a:gd name="T72" fmla="*/ 393 w 399"/>
                <a:gd name="T73" fmla="*/ 104 h 573"/>
                <a:gd name="T74" fmla="*/ 350 w 399"/>
                <a:gd name="T75" fmla="*/ 78 h 573"/>
                <a:gd name="T76" fmla="*/ 323 w 399"/>
                <a:gd name="T77" fmla="*/ 121 h 573"/>
                <a:gd name="T78" fmla="*/ 323 w 399"/>
                <a:gd name="T79" fmla="*/ 78 h 573"/>
                <a:gd name="T80" fmla="*/ 271 w 399"/>
                <a:gd name="T81" fmla="*/ 52 h 573"/>
                <a:gd name="T82" fmla="*/ 245 w 399"/>
                <a:gd name="T83" fmla="*/ 26 h 573"/>
                <a:gd name="T84" fmla="*/ 175 w 399"/>
                <a:gd name="T85" fmla="*/ 0 h 5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9"/>
                <a:gd name="T130" fmla="*/ 0 h 573"/>
                <a:gd name="T131" fmla="*/ 399 w 399"/>
                <a:gd name="T132" fmla="*/ 573 h 5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9" h="573">
                  <a:moveTo>
                    <a:pt x="128" y="0"/>
                  </a:moveTo>
                  <a:lnTo>
                    <a:pt x="128" y="60"/>
                  </a:lnTo>
                  <a:lnTo>
                    <a:pt x="109" y="134"/>
                  </a:lnTo>
                  <a:lnTo>
                    <a:pt x="90" y="194"/>
                  </a:lnTo>
                  <a:lnTo>
                    <a:pt x="57" y="228"/>
                  </a:lnTo>
                  <a:lnTo>
                    <a:pt x="19" y="248"/>
                  </a:lnTo>
                  <a:lnTo>
                    <a:pt x="0" y="269"/>
                  </a:lnTo>
                  <a:lnTo>
                    <a:pt x="38" y="269"/>
                  </a:lnTo>
                  <a:lnTo>
                    <a:pt x="57" y="289"/>
                  </a:lnTo>
                  <a:lnTo>
                    <a:pt x="57" y="309"/>
                  </a:lnTo>
                  <a:lnTo>
                    <a:pt x="38" y="343"/>
                  </a:lnTo>
                  <a:lnTo>
                    <a:pt x="57" y="404"/>
                  </a:lnTo>
                  <a:lnTo>
                    <a:pt x="90" y="424"/>
                  </a:lnTo>
                  <a:lnTo>
                    <a:pt x="109" y="404"/>
                  </a:lnTo>
                  <a:lnTo>
                    <a:pt x="128" y="424"/>
                  </a:lnTo>
                  <a:lnTo>
                    <a:pt x="128" y="437"/>
                  </a:lnTo>
                  <a:lnTo>
                    <a:pt x="109" y="458"/>
                  </a:lnTo>
                  <a:lnTo>
                    <a:pt x="90" y="498"/>
                  </a:lnTo>
                  <a:lnTo>
                    <a:pt x="109" y="538"/>
                  </a:lnTo>
                  <a:lnTo>
                    <a:pt x="147" y="572"/>
                  </a:lnTo>
                  <a:lnTo>
                    <a:pt x="167" y="572"/>
                  </a:lnTo>
                  <a:lnTo>
                    <a:pt x="147" y="498"/>
                  </a:lnTo>
                  <a:lnTo>
                    <a:pt x="167" y="424"/>
                  </a:lnTo>
                  <a:lnTo>
                    <a:pt x="199" y="383"/>
                  </a:lnTo>
                  <a:lnTo>
                    <a:pt x="237" y="363"/>
                  </a:lnTo>
                  <a:lnTo>
                    <a:pt x="288" y="343"/>
                  </a:lnTo>
                  <a:lnTo>
                    <a:pt x="307" y="323"/>
                  </a:lnTo>
                  <a:lnTo>
                    <a:pt x="307" y="289"/>
                  </a:lnTo>
                  <a:lnTo>
                    <a:pt x="327" y="228"/>
                  </a:lnTo>
                  <a:lnTo>
                    <a:pt x="327" y="194"/>
                  </a:lnTo>
                  <a:lnTo>
                    <a:pt x="346" y="154"/>
                  </a:lnTo>
                  <a:lnTo>
                    <a:pt x="365" y="134"/>
                  </a:lnTo>
                  <a:lnTo>
                    <a:pt x="385" y="134"/>
                  </a:lnTo>
                  <a:lnTo>
                    <a:pt x="398" y="113"/>
                  </a:lnTo>
                  <a:lnTo>
                    <a:pt x="385" y="113"/>
                  </a:lnTo>
                  <a:lnTo>
                    <a:pt x="346" y="93"/>
                  </a:lnTo>
                  <a:lnTo>
                    <a:pt x="288" y="80"/>
                  </a:lnTo>
                  <a:lnTo>
                    <a:pt x="257" y="60"/>
                  </a:lnTo>
                  <a:lnTo>
                    <a:pt x="237" y="93"/>
                  </a:lnTo>
                  <a:lnTo>
                    <a:pt x="237" y="60"/>
                  </a:lnTo>
                  <a:lnTo>
                    <a:pt x="199" y="40"/>
                  </a:lnTo>
                  <a:lnTo>
                    <a:pt x="180" y="20"/>
                  </a:lnTo>
                  <a:lnTo>
                    <a:pt x="128" y="0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01" name="Freeform 36"/>
            <p:cNvSpPr>
              <a:spLocks/>
            </p:cNvSpPr>
            <p:nvPr/>
          </p:nvSpPr>
          <p:spPr bwMode="auto">
            <a:xfrm>
              <a:off x="3218" y="1515"/>
              <a:ext cx="403" cy="696"/>
            </a:xfrm>
            <a:custGeom>
              <a:avLst/>
              <a:gdLst>
                <a:gd name="T0" fmla="*/ 174 w 297"/>
                <a:gd name="T1" fmla="*/ 0 h 534"/>
                <a:gd name="T2" fmla="*/ 201 w 297"/>
                <a:gd name="T3" fmla="*/ 26 h 534"/>
                <a:gd name="T4" fmla="*/ 201 w 297"/>
                <a:gd name="T5" fmla="*/ 52 h 534"/>
                <a:gd name="T6" fmla="*/ 122 w 297"/>
                <a:gd name="T7" fmla="*/ 123 h 534"/>
                <a:gd name="T8" fmla="*/ 104 w 297"/>
                <a:gd name="T9" fmla="*/ 176 h 534"/>
                <a:gd name="T10" fmla="*/ 104 w 297"/>
                <a:gd name="T11" fmla="*/ 246 h 534"/>
                <a:gd name="T12" fmla="*/ 77 w 297"/>
                <a:gd name="T13" fmla="*/ 298 h 534"/>
                <a:gd name="T14" fmla="*/ 26 w 297"/>
                <a:gd name="T15" fmla="*/ 368 h 534"/>
                <a:gd name="T16" fmla="*/ 0 w 297"/>
                <a:gd name="T17" fmla="*/ 447 h 534"/>
                <a:gd name="T18" fmla="*/ 0 w 297"/>
                <a:gd name="T19" fmla="*/ 517 h 534"/>
                <a:gd name="T20" fmla="*/ 26 w 297"/>
                <a:gd name="T21" fmla="*/ 597 h 534"/>
                <a:gd name="T22" fmla="*/ 0 w 297"/>
                <a:gd name="T23" fmla="*/ 667 h 534"/>
                <a:gd name="T24" fmla="*/ 26 w 297"/>
                <a:gd name="T25" fmla="*/ 667 h 534"/>
                <a:gd name="T26" fmla="*/ 77 w 297"/>
                <a:gd name="T27" fmla="*/ 650 h 534"/>
                <a:gd name="T28" fmla="*/ 122 w 297"/>
                <a:gd name="T29" fmla="*/ 650 h 534"/>
                <a:gd name="T30" fmla="*/ 148 w 297"/>
                <a:gd name="T31" fmla="*/ 667 h 534"/>
                <a:gd name="T32" fmla="*/ 201 w 297"/>
                <a:gd name="T33" fmla="*/ 695 h 534"/>
                <a:gd name="T34" fmla="*/ 227 w 297"/>
                <a:gd name="T35" fmla="*/ 667 h 534"/>
                <a:gd name="T36" fmla="*/ 270 w 297"/>
                <a:gd name="T37" fmla="*/ 650 h 534"/>
                <a:gd name="T38" fmla="*/ 375 w 297"/>
                <a:gd name="T39" fmla="*/ 667 h 534"/>
                <a:gd name="T40" fmla="*/ 375 w 297"/>
                <a:gd name="T41" fmla="*/ 571 h 534"/>
                <a:gd name="T42" fmla="*/ 349 w 297"/>
                <a:gd name="T43" fmla="*/ 500 h 534"/>
                <a:gd name="T44" fmla="*/ 375 w 297"/>
                <a:gd name="T45" fmla="*/ 447 h 534"/>
                <a:gd name="T46" fmla="*/ 402 w 297"/>
                <a:gd name="T47" fmla="*/ 421 h 534"/>
                <a:gd name="T48" fmla="*/ 402 w 297"/>
                <a:gd name="T49" fmla="*/ 395 h 534"/>
                <a:gd name="T50" fmla="*/ 375 w 297"/>
                <a:gd name="T51" fmla="*/ 395 h 534"/>
                <a:gd name="T52" fmla="*/ 323 w 297"/>
                <a:gd name="T53" fmla="*/ 351 h 534"/>
                <a:gd name="T54" fmla="*/ 296 w 297"/>
                <a:gd name="T55" fmla="*/ 298 h 534"/>
                <a:gd name="T56" fmla="*/ 323 w 297"/>
                <a:gd name="T57" fmla="*/ 246 h 534"/>
                <a:gd name="T58" fmla="*/ 349 w 297"/>
                <a:gd name="T59" fmla="*/ 219 h 534"/>
                <a:gd name="T60" fmla="*/ 349 w 297"/>
                <a:gd name="T61" fmla="*/ 202 h 534"/>
                <a:gd name="T62" fmla="*/ 323 w 297"/>
                <a:gd name="T63" fmla="*/ 176 h 534"/>
                <a:gd name="T64" fmla="*/ 296 w 297"/>
                <a:gd name="T65" fmla="*/ 202 h 534"/>
                <a:gd name="T66" fmla="*/ 252 w 297"/>
                <a:gd name="T67" fmla="*/ 176 h 534"/>
                <a:gd name="T68" fmla="*/ 227 w 297"/>
                <a:gd name="T69" fmla="*/ 96 h 534"/>
                <a:gd name="T70" fmla="*/ 252 w 297"/>
                <a:gd name="T71" fmla="*/ 52 h 534"/>
                <a:gd name="T72" fmla="*/ 252 w 297"/>
                <a:gd name="T73" fmla="*/ 26 h 534"/>
                <a:gd name="T74" fmla="*/ 227 w 297"/>
                <a:gd name="T75" fmla="*/ 0 h 534"/>
                <a:gd name="T76" fmla="*/ 174 w 297"/>
                <a:gd name="T77" fmla="*/ 0 h 5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97"/>
                <a:gd name="T118" fmla="*/ 0 h 534"/>
                <a:gd name="T119" fmla="*/ 297 w 297"/>
                <a:gd name="T120" fmla="*/ 534 h 53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97" h="534">
                  <a:moveTo>
                    <a:pt x="128" y="0"/>
                  </a:moveTo>
                  <a:lnTo>
                    <a:pt x="148" y="20"/>
                  </a:lnTo>
                  <a:lnTo>
                    <a:pt x="148" y="40"/>
                  </a:lnTo>
                  <a:lnTo>
                    <a:pt x="90" y="94"/>
                  </a:lnTo>
                  <a:lnTo>
                    <a:pt x="77" y="135"/>
                  </a:lnTo>
                  <a:lnTo>
                    <a:pt x="77" y="189"/>
                  </a:lnTo>
                  <a:lnTo>
                    <a:pt x="57" y="229"/>
                  </a:lnTo>
                  <a:lnTo>
                    <a:pt x="19" y="282"/>
                  </a:lnTo>
                  <a:lnTo>
                    <a:pt x="0" y="343"/>
                  </a:lnTo>
                  <a:lnTo>
                    <a:pt x="0" y="397"/>
                  </a:lnTo>
                  <a:lnTo>
                    <a:pt x="19" y="458"/>
                  </a:lnTo>
                  <a:lnTo>
                    <a:pt x="0" y="512"/>
                  </a:lnTo>
                  <a:lnTo>
                    <a:pt x="19" y="512"/>
                  </a:lnTo>
                  <a:lnTo>
                    <a:pt x="57" y="499"/>
                  </a:lnTo>
                  <a:lnTo>
                    <a:pt x="90" y="499"/>
                  </a:lnTo>
                  <a:lnTo>
                    <a:pt x="109" y="512"/>
                  </a:lnTo>
                  <a:lnTo>
                    <a:pt x="148" y="533"/>
                  </a:lnTo>
                  <a:lnTo>
                    <a:pt x="167" y="512"/>
                  </a:lnTo>
                  <a:lnTo>
                    <a:pt x="199" y="499"/>
                  </a:lnTo>
                  <a:lnTo>
                    <a:pt x="276" y="512"/>
                  </a:lnTo>
                  <a:lnTo>
                    <a:pt x="276" y="438"/>
                  </a:lnTo>
                  <a:lnTo>
                    <a:pt x="257" y="384"/>
                  </a:lnTo>
                  <a:lnTo>
                    <a:pt x="276" y="343"/>
                  </a:lnTo>
                  <a:lnTo>
                    <a:pt x="296" y="323"/>
                  </a:lnTo>
                  <a:lnTo>
                    <a:pt x="296" y="303"/>
                  </a:lnTo>
                  <a:lnTo>
                    <a:pt x="276" y="303"/>
                  </a:lnTo>
                  <a:lnTo>
                    <a:pt x="238" y="269"/>
                  </a:lnTo>
                  <a:lnTo>
                    <a:pt x="218" y="229"/>
                  </a:lnTo>
                  <a:lnTo>
                    <a:pt x="238" y="189"/>
                  </a:lnTo>
                  <a:lnTo>
                    <a:pt x="257" y="168"/>
                  </a:lnTo>
                  <a:lnTo>
                    <a:pt x="257" y="155"/>
                  </a:lnTo>
                  <a:lnTo>
                    <a:pt x="238" y="135"/>
                  </a:lnTo>
                  <a:lnTo>
                    <a:pt x="218" y="155"/>
                  </a:lnTo>
                  <a:lnTo>
                    <a:pt x="186" y="135"/>
                  </a:lnTo>
                  <a:lnTo>
                    <a:pt x="167" y="74"/>
                  </a:lnTo>
                  <a:lnTo>
                    <a:pt x="186" y="40"/>
                  </a:lnTo>
                  <a:lnTo>
                    <a:pt x="186" y="20"/>
                  </a:lnTo>
                  <a:lnTo>
                    <a:pt x="167" y="0"/>
                  </a:lnTo>
                  <a:lnTo>
                    <a:pt x="128" y="0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02" name="Freeform 37"/>
            <p:cNvSpPr>
              <a:spLocks/>
            </p:cNvSpPr>
            <p:nvPr/>
          </p:nvSpPr>
          <p:spPr bwMode="auto">
            <a:xfrm>
              <a:off x="3044" y="2164"/>
              <a:ext cx="577" cy="477"/>
            </a:xfrm>
            <a:custGeom>
              <a:avLst/>
              <a:gdLst>
                <a:gd name="T0" fmla="*/ 174 w 425"/>
                <a:gd name="T1" fmla="*/ 17 h 365"/>
                <a:gd name="T2" fmla="*/ 174 w 425"/>
                <a:gd name="T3" fmla="*/ 71 h 365"/>
                <a:gd name="T4" fmla="*/ 148 w 425"/>
                <a:gd name="T5" fmla="*/ 123 h 365"/>
                <a:gd name="T6" fmla="*/ 105 w 425"/>
                <a:gd name="T7" fmla="*/ 149 h 365"/>
                <a:gd name="T8" fmla="*/ 77 w 425"/>
                <a:gd name="T9" fmla="*/ 193 h 365"/>
                <a:gd name="T10" fmla="*/ 26 w 425"/>
                <a:gd name="T11" fmla="*/ 247 h 365"/>
                <a:gd name="T12" fmla="*/ 0 w 425"/>
                <a:gd name="T13" fmla="*/ 325 h 365"/>
                <a:gd name="T14" fmla="*/ 0 w 425"/>
                <a:gd name="T15" fmla="*/ 369 h 365"/>
                <a:gd name="T16" fmla="*/ 52 w 425"/>
                <a:gd name="T17" fmla="*/ 396 h 365"/>
                <a:gd name="T18" fmla="*/ 148 w 425"/>
                <a:gd name="T19" fmla="*/ 476 h 365"/>
                <a:gd name="T20" fmla="*/ 200 w 425"/>
                <a:gd name="T21" fmla="*/ 476 h 365"/>
                <a:gd name="T22" fmla="*/ 253 w 425"/>
                <a:gd name="T23" fmla="*/ 422 h 365"/>
                <a:gd name="T24" fmla="*/ 322 w 425"/>
                <a:gd name="T25" fmla="*/ 396 h 365"/>
                <a:gd name="T26" fmla="*/ 426 w 425"/>
                <a:gd name="T27" fmla="*/ 396 h 365"/>
                <a:gd name="T28" fmla="*/ 470 w 425"/>
                <a:gd name="T29" fmla="*/ 342 h 365"/>
                <a:gd name="T30" fmla="*/ 470 w 425"/>
                <a:gd name="T31" fmla="*/ 325 h 365"/>
                <a:gd name="T32" fmla="*/ 444 w 425"/>
                <a:gd name="T33" fmla="*/ 272 h 365"/>
                <a:gd name="T34" fmla="*/ 470 w 425"/>
                <a:gd name="T35" fmla="*/ 247 h 365"/>
                <a:gd name="T36" fmla="*/ 470 w 425"/>
                <a:gd name="T37" fmla="*/ 193 h 365"/>
                <a:gd name="T38" fmla="*/ 497 w 425"/>
                <a:gd name="T39" fmla="*/ 176 h 365"/>
                <a:gd name="T40" fmla="*/ 523 w 425"/>
                <a:gd name="T41" fmla="*/ 123 h 365"/>
                <a:gd name="T42" fmla="*/ 576 w 425"/>
                <a:gd name="T43" fmla="*/ 149 h 365"/>
                <a:gd name="T44" fmla="*/ 576 w 425"/>
                <a:gd name="T45" fmla="*/ 71 h 365"/>
                <a:gd name="T46" fmla="*/ 548 w 425"/>
                <a:gd name="T47" fmla="*/ 17 h 365"/>
                <a:gd name="T48" fmla="*/ 444 w 425"/>
                <a:gd name="T49" fmla="*/ 0 h 365"/>
                <a:gd name="T50" fmla="*/ 401 w 425"/>
                <a:gd name="T51" fmla="*/ 17 h 365"/>
                <a:gd name="T52" fmla="*/ 375 w 425"/>
                <a:gd name="T53" fmla="*/ 43 h 365"/>
                <a:gd name="T54" fmla="*/ 322 w 425"/>
                <a:gd name="T55" fmla="*/ 17 h 365"/>
                <a:gd name="T56" fmla="*/ 296 w 425"/>
                <a:gd name="T57" fmla="*/ 0 h 365"/>
                <a:gd name="T58" fmla="*/ 253 w 425"/>
                <a:gd name="T59" fmla="*/ 0 h 365"/>
                <a:gd name="T60" fmla="*/ 200 w 425"/>
                <a:gd name="T61" fmla="*/ 17 h 365"/>
                <a:gd name="T62" fmla="*/ 174 w 425"/>
                <a:gd name="T63" fmla="*/ 17 h 3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5"/>
                <a:gd name="T97" fmla="*/ 0 h 365"/>
                <a:gd name="T98" fmla="*/ 425 w 425"/>
                <a:gd name="T99" fmla="*/ 365 h 3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5" h="365">
                  <a:moveTo>
                    <a:pt x="128" y="13"/>
                  </a:moveTo>
                  <a:lnTo>
                    <a:pt x="128" y="54"/>
                  </a:lnTo>
                  <a:lnTo>
                    <a:pt x="109" y="94"/>
                  </a:lnTo>
                  <a:lnTo>
                    <a:pt x="77" y="114"/>
                  </a:lnTo>
                  <a:lnTo>
                    <a:pt x="57" y="148"/>
                  </a:lnTo>
                  <a:lnTo>
                    <a:pt x="19" y="189"/>
                  </a:lnTo>
                  <a:lnTo>
                    <a:pt x="0" y="249"/>
                  </a:lnTo>
                  <a:lnTo>
                    <a:pt x="0" y="282"/>
                  </a:lnTo>
                  <a:lnTo>
                    <a:pt x="38" y="303"/>
                  </a:lnTo>
                  <a:lnTo>
                    <a:pt x="109" y="364"/>
                  </a:lnTo>
                  <a:lnTo>
                    <a:pt x="147" y="364"/>
                  </a:lnTo>
                  <a:lnTo>
                    <a:pt x="186" y="323"/>
                  </a:lnTo>
                  <a:lnTo>
                    <a:pt x="237" y="303"/>
                  </a:lnTo>
                  <a:lnTo>
                    <a:pt x="314" y="303"/>
                  </a:lnTo>
                  <a:lnTo>
                    <a:pt x="346" y="262"/>
                  </a:lnTo>
                  <a:lnTo>
                    <a:pt x="346" y="249"/>
                  </a:lnTo>
                  <a:lnTo>
                    <a:pt x="327" y="208"/>
                  </a:lnTo>
                  <a:lnTo>
                    <a:pt x="346" y="189"/>
                  </a:lnTo>
                  <a:lnTo>
                    <a:pt x="346" y="148"/>
                  </a:lnTo>
                  <a:lnTo>
                    <a:pt x="366" y="135"/>
                  </a:lnTo>
                  <a:lnTo>
                    <a:pt x="385" y="94"/>
                  </a:lnTo>
                  <a:lnTo>
                    <a:pt x="424" y="114"/>
                  </a:lnTo>
                  <a:lnTo>
                    <a:pt x="424" y="54"/>
                  </a:lnTo>
                  <a:lnTo>
                    <a:pt x="404" y="13"/>
                  </a:lnTo>
                  <a:lnTo>
                    <a:pt x="327" y="0"/>
                  </a:lnTo>
                  <a:lnTo>
                    <a:pt x="295" y="13"/>
                  </a:lnTo>
                  <a:lnTo>
                    <a:pt x="276" y="33"/>
                  </a:lnTo>
                  <a:lnTo>
                    <a:pt x="237" y="13"/>
                  </a:lnTo>
                  <a:lnTo>
                    <a:pt x="218" y="0"/>
                  </a:lnTo>
                  <a:lnTo>
                    <a:pt x="186" y="0"/>
                  </a:lnTo>
                  <a:lnTo>
                    <a:pt x="147" y="13"/>
                  </a:lnTo>
                  <a:lnTo>
                    <a:pt x="128" y="13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03" name="Freeform 38"/>
            <p:cNvSpPr>
              <a:spLocks/>
            </p:cNvSpPr>
            <p:nvPr/>
          </p:nvSpPr>
          <p:spPr bwMode="auto">
            <a:xfrm>
              <a:off x="2747" y="2488"/>
              <a:ext cx="498" cy="548"/>
            </a:xfrm>
            <a:custGeom>
              <a:avLst/>
              <a:gdLst>
                <a:gd name="T0" fmla="*/ 296 w 367"/>
                <a:gd name="T1" fmla="*/ 17 h 419"/>
                <a:gd name="T2" fmla="*/ 278 w 367"/>
                <a:gd name="T3" fmla="*/ 17 h 419"/>
                <a:gd name="T4" fmla="*/ 252 w 367"/>
                <a:gd name="T5" fmla="*/ 0 h 419"/>
                <a:gd name="T6" fmla="*/ 225 w 367"/>
                <a:gd name="T7" fmla="*/ 0 h 419"/>
                <a:gd name="T8" fmla="*/ 199 w 367"/>
                <a:gd name="T9" fmla="*/ 17 h 419"/>
                <a:gd name="T10" fmla="*/ 148 w 367"/>
                <a:gd name="T11" fmla="*/ 43 h 419"/>
                <a:gd name="T12" fmla="*/ 77 w 367"/>
                <a:gd name="T13" fmla="*/ 17 h 419"/>
                <a:gd name="T14" fmla="*/ 26 w 367"/>
                <a:gd name="T15" fmla="*/ 17 h 419"/>
                <a:gd name="T16" fmla="*/ 0 w 367"/>
                <a:gd name="T17" fmla="*/ 43 h 419"/>
                <a:gd name="T18" fmla="*/ 0 w 367"/>
                <a:gd name="T19" fmla="*/ 123 h 419"/>
                <a:gd name="T20" fmla="*/ 26 w 367"/>
                <a:gd name="T21" fmla="*/ 149 h 419"/>
                <a:gd name="T22" fmla="*/ 26 w 367"/>
                <a:gd name="T23" fmla="*/ 194 h 419"/>
                <a:gd name="T24" fmla="*/ 0 w 367"/>
                <a:gd name="T25" fmla="*/ 247 h 419"/>
                <a:gd name="T26" fmla="*/ 0 w 367"/>
                <a:gd name="T27" fmla="*/ 398 h 419"/>
                <a:gd name="T28" fmla="*/ 26 w 367"/>
                <a:gd name="T29" fmla="*/ 424 h 419"/>
                <a:gd name="T30" fmla="*/ 130 w 367"/>
                <a:gd name="T31" fmla="*/ 424 h 419"/>
                <a:gd name="T32" fmla="*/ 148 w 367"/>
                <a:gd name="T33" fmla="*/ 450 h 419"/>
                <a:gd name="T34" fmla="*/ 174 w 367"/>
                <a:gd name="T35" fmla="*/ 519 h 419"/>
                <a:gd name="T36" fmla="*/ 199 w 367"/>
                <a:gd name="T37" fmla="*/ 547 h 419"/>
                <a:gd name="T38" fmla="*/ 252 w 367"/>
                <a:gd name="T39" fmla="*/ 547 h 419"/>
                <a:gd name="T40" fmla="*/ 252 w 367"/>
                <a:gd name="T41" fmla="*/ 519 h 419"/>
                <a:gd name="T42" fmla="*/ 296 w 367"/>
                <a:gd name="T43" fmla="*/ 450 h 419"/>
                <a:gd name="T44" fmla="*/ 322 w 367"/>
                <a:gd name="T45" fmla="*/ 424 h 419"/>
                <a:gd name="T46" fmla="*/ 400 w 367"/>
                <a:gd name="T47" fmla="*/ 344 h 419"/>
                <a:gd name="T48" fmla="*/ 444 w 367"/>
                <a:gd name="T49" fmla="*/ 273 h 419"/>
                <a:gd name="T50" fmla="*/ 497 w 367"/>
                <a:gd name="T51" fmla="*/ 194 h 419"/>
                <a:gd name="T52" fmla="*/ 497 w 367"/>
                <a:gd name="T53" fmla="*/ 149 h 419"/>
                <a:gd name="T54" fmla="*/ 444 w 367"/>
                <a:gd name="T55" fmla="*/ 149 h 419"/>
                <a:gd name="T56" fmla="*/ 347 w 367"/>
                <a:gd name="T57" fmla="*/ 71 h 419"/>
                <a:gd name="T58" fmla="*/ 296 w 367"/>
                <a:gd name="T59" fmla="*/ 43 h 419"/>
                <a:gd name="T60" fmla="*/ 296 w 367"/>
                <a:gd name="T61" fmla="*/ 17 h 41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67"/>
                <a:gd name="T94" fmla="*/ 0 h 419"/>
                <a:gd name="T95" fmla="*/ 367 w 367"/>
                <a:gd name="T96" fmla="*/ 419 h 41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67" h="419">
                  <a:moveTo>
                    <a:pt x="218" y="13"/>
                  </a:moveTo>
                  <a:lnTo>
                    <a:pt x="205" y="13"/>
                  </a:lnTo>
                  <a:lnTo>
                    <a:pt x="186" y="0"/>
                  </a:lnTo>
                  <a:lnTo>
                    <a:pt x="166" y="0"/>
                  </a:lnTo>
                  <a:lnTo>
                    <a:pt x="147" y="13"/>
                  </a:lnTo>
                  <a:lnTo>
                    <a:pt x="109" y="33"/>
                  </a:lnTo>
                  <a:lnTo>
                    <a:pt x="57" y="13"/>
                  </a:lnTo>
                  <a:lnTo>
                    <a:pt x="19" y="13"/>
                  </a:lnTo>
                  <a:lnTo>
                    <a:pt x="0" y="33"/>
                  </a:lnTo>
                  <a:lnTo>
                    <a:pt x="0" y="94"/>
                  </a:lnTo>
                  <a:lnTo>
                    <a:pt x="19" y="114"/>
                  </a:lnTo>
                  <a:lnTo>
                    <a:pt x="19" y="148"/>
                  </a:lnTo>
                  <a:lnTo>
                    <a:pt x="0" y="189"/>
                  </a:lnTo>
                  <a:lnTo>
                    <a:pt x="0" y="304"/>
                  </a:lnTo>
                  <a:lnTo>
                    <a:pt x="19" y="324"/>
                  </a:lnTo>
                  <a:lnTo>
                    <a:pt x="96" y="324"/>
                  </a:lnTo>
                  <a:lnTo>
                    <a:pt x="109" y="344"/>
                  </a:lnTo>
                  <a:lnTo>
                    <a:pt x="128" y="397"/>
                  </a:lnTo>
                  <a:lnTo>
                    <a:pt x="147" y="418"/>
                  </a:lnTo>
                  <a:lnTo>
                    <a:pt x="186" y="418"/>
                  </a:lnTo>
                  <a:lnTo>
                    <a:pt x="186" y="397"/>
                  </a:lnTo>
                  <a:lnTo>
                    <a:pt x="218" y="344"/>
                  </a:lnTo>
                  <a:lnTo>
                    <a:pt x="237" y="324"/>
                  </a:lnTo>
                  <a:lnTo>
                    <a:pt x="295" y="263"/>
                  </a:lnTo>
                  <a:lnTo>
                    <a:pt x="327" y="209"/>
                  </a:lnTo>
                  <a:lnTo>
                    <a:pt x="366" y="148"/>
                  </a:lnTo>
                  <a:lnTo>
                    <a:pt x="366" y="114"/>
                  </a:lnTo>
                  <a:lnTo>
                    <a:pt x="327" y="114"/>
                  </a:lnTo>
                  <a:lnTo>
                    <a:pt x="256" y="54"/>
                  </a:lnTo>
                  <a:lnTo>
                    <a:pt x="218" y="33"/>
                  </a:lnTo>
                  <a:lnTo>
                    <a:pt x="218" y="13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04" name="Freeform 39"/>
            <p:cNvSpPr>
              <a:spLocks/>
            </p:cNvSpPr>
            <p:nvPr/>
          </p:nvSpPr>
          <p:spPr bwMode="auto">
            <a:xfrm>
              <a:off x="2407" y="1688"/>
              <a:ext cx="838" cy="871"/>
            </a:xfrm>
            <a:custGeom>
              <a:avLst/>
              <a:gdLst>
                <a:gd name="T0" fmla="*/ 837 w 617"/>
                <a:gd name="T1" fmla="*/ 192 h 668"/>
                <a:gd name="T2" fmla="*/ 391 w 617"/>
                <a:gd name="T3" fmla="*/ 175 h 668"/>
                <a:gd name="T4" fmla="*/ 338 w 617"/>
                <a:gd name="T5" fmla="*/ 149 h 668"/>
                <a:gd name="T6" fmla="*/ 322 w 617"/>
                <a:gd name="T7" fmla="*/ 123 h 668"/>
                <a:gd name="T8" fmla="*/ 296 w 617"/>
                <a:gd name="T9" fmla="*/ 70 h 668"/>
                <a:gd name="T10" fmla="*/ 243 w 617"/>
                <a:gd name="T11" fmla="*/ 0 h 668"/>
                <a:gd name="T12" fmla="*/ 243 w 617"/>
                <a:gd name="T13" fmla="*/ 43 h 668"/>
                <a:gd name="T14" fmla="*/ 217 w 617"/>
                <a:gd name="T15" fmla="*/ 96 h 668"/>
                <a:gd name="T16" fmla="*/ 217 w 617"/>
                <a:gd name="T17" fmla="*/ 149 h 668"/>
                <a:gd name="T18" fmla="*/ 16 w 617"/>
                <a:gd name="T19" fmla="*/ 149 h 668"/>
                <a:gd name="T20" fmla="*/ 0 w 617"/>
                <a:gd name="T21" fmla="*/ 192 h 668"/>
                <a:gd name="T22" fmla="*/ 0 w 617"/>
                <a:gd name="T23" fmla="*/ 325 h 668"/>
                <a:gd name="T24" fmla="*/ 121 w 617"/>
                <a:gd name="T25" fmla="*/ 342 h 668"/>
                <a:gd name="T26" fmla="*/ 121 w 617"/>
                <a:gd name="T27" fmla="*/ 447 h 668"/>
                <a:gd name="T28" fmla="*/ 69 w 617"/>
                <a:gd name="T29" fmla="*/ 544 h 668"/>
                <a:gd name="T30" fmla="*/ 95 w 617"/>
                <a:gd name="T31" fmla="*/ 623 h 668"/>
                <a:gd name="T32" fmla="*/ 69 w 617"/>
                <a:gd name="T33" fmla="*/ 649 h 668"/>
                <a:gd name="T34" fmla="*/ 95 w 617"/>
                <a:gd name="T35" fmla="*/ 694 h 668"/>
                <a:gd name="T36" fmla="*/ 95 w 617"/>
                <a:gd name="T37" fmla="*/ 746 h 668"/>
                <a:gd name="T38" fmla="*/ 217 w 617"/>
                <a:gd name="T39" fmla="*/ 772 h 668"/>
                <a:gd name="T40" fmla="*/ 270 w 617"/>
                <a:gd name="T41" fmla="*/ 772 h 668"/>
                <a:gd name="T42" fmla="*/ 270 w 617"/>
                <a:gd name="T43" fmla="*/ 798 h 668"/>
                <a:gd name="T44" fmla="*/ 296 w 617"/>
                <a:gd name="T45" fmla="*/ 842 h 668"/>
                <a:gd name="T46" fmla="*/ 338 w 617"/>
                <a:gd name="T47" fmla="*/ 870 h 668"/>
                <a:gd name="T48" fmla="*/ 338 w 617"/>
                <a:gd name="T49" fmla="*/ 842 h 668"/>
                <a:gd name="T50" fmla="*/ 365 w 617"/>
                <a:gd name="T51" fmla="*/ 816 h 668"/>
                <a:gd name="T52" fmla="*/ 417 w 617"/>
                <a:gd name="T53" fmla="*/ 816 h 668"/>
                <a:gd name="T54" fmla="*/ 486 w 617"/>
                <a:gd name="T55" fmla="*/ 842 h 668"/>
                <a:gd name="T56" fmla="*/ 539 w 617"/>
                <a:gd name="T57" fmla="*/ 816 h 668"/>
                <a:gd name="T58" fmla="*/ 565 w 617"/>
                <a:gd name="T59" fmla="*/ 798 h 668"/>
                <a:gd name="T60" fmla="*/ 592 w 617"/>
                <a:gd name="T61" fmla="*/ 798 h 668"/>
                <a:gd name="T62" fmla="*/ 618 w 617"/>
                <a:gd name="T63" fmla="*/ 816 h 668"/>
                <a:gd name="T64" fmla="*/ 636 w 617"/>
                <a:gd name="T65" fmla="*/ 816 h 668"/>
                <a:gd name="T66" fmla="*/ 636 w 617"/>
                <a:gd name="T67" fmla="*/ 798 h 668"/>
                <a:gd name="T68" fmla="*/ 661 w 617"/>
                <a:gd name="T69" fmla="*/ 721 h 668"/>
                <a:gd name="T70" fmla="*/ 714 w 617"/>
                <a:gd name="T71" fmla="*/ 668 h 668"/>
                <a:gd name="T72" fmla="*/ 740 w 617"/>
                <a:gd name="T73" fmla="*/ 623 h 668"/>
                <a:gd name="T74" fmla="*/ 784 w 617"/>
                <a:gd name="T75" fmla="*/ 597 h 668"/>
                <a:gd name="T76" fmla="*/ 809 w 617"/>
                <a:gd name="T77" fmla="*/ 544 h 668"/>
                <a:gd name="T78" fmla="*/ 809 w 617"/>
                <a:gd name="T79" fmla="*/ 492 h 668"/>
                <a:gd name="T80" fmla="*/ 837 w 617"/>
                <a:gd name="T81" fmla="*/ 421 h 668"/>
                <a:gd name="T82" fmla="*/ 809 w 617"/>
                <a:gd name="T83" fmla="*/ 342 h 668"/>
                <a:gd name="T84" fmla="*/ 809 w 617"/>
                <a:gd name="T85" fmla="*/ 271 h 668"/>
                <a:gd name="T86" fmla="*/ 837 w 617"/>
                <a:gd name="T87" fmla="*/ 192 h 6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17"/>
                <a:gd name="T133" fmla="*/ 0 h 668"/>
                <a:gd name="T134" fmla="*/ 617 w 617"/>
                <a:gd name="T135" fmla="*/ 668 h 6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17" h="668">
                  <a:moveTo>
                    <a:pt x="616" y="147"/>
                  </a:moveTo>
                  <a:lnTo>
                    <a:pt x="288" y="134"/>
                  </a:lnTo>
                  <a:lnTo>
                    <a:pt x="249" y="114"/>
                  </a:lnTo>
                  <a:lnTo>
                    <a:pt x="237" y="94"/>
                  </a:lnTo>
                  <a:lnTo>
                    <a:pt x="218" y="54"/>
                  </a:lnTo>
                  <a:lnTo>
                    <a:pt x="179" y="0"/>
                  </a:lnTo>
                  <a:lnTo>
                    <a:pt x="179" y="33"/>
                  </a:lnTo>
                  <a:lnTo>
                    <a:pt x="160" y="74"/>
                  </a:lnTo>
                  <a:lnTo>
                    <a:pt x="160" y="114"/>
                  </a:lnTo>
                  <a:lnTo>
                    <a:pt x="12" y="114"/>
                  </a:lnTo>
                  <a:lnTo>
                    <a:pt x="0" y="147"/>
                  </a:lnTo>
                  <a:lnTo>
                    <a:pt x="0" y="249"/>
                  </a:lnTo>
                  <a:lnTo>
                    <a:pt x="89" y="262"/>
                  </a:lnTo>
                  <a:lnTo>
                    <a:pt x="89" y="343"/>
                  </a:lnTo>
                  <a:lnTo>
                    <a:pt x="51" y="417"/>
                  </a:lnTo>
                  <a:lnTo>
                    <a:pt x="70" y="478"/>
                  </a:lnTo>
                  <a:lnTo>
                    <a:pt x="51" y="498"/>
                  </a:lnTo>
                  <a:lnTo>
                    <a:pt x="70" y="532"/>
                  </a:lnTo>
                  <a:lnTo>
                    <a:pt x="70" y="572"/>
                  </a:lnTo>
                  <a:lnTo>
                    <a:pt x="160" y="592"/>
                  </a:lnTo>
                  <a:lnTo>
                    <a:pt x="199" y="592"/>
                  </a:lnTo>
                  <a:lnTo>
                    <a:pt x="199" y="612"/>
                  </a:lnTo>
                  <a:lnTo>
                    <a:pt x="218" y="646"/>
                  </a:lnTo>
                  <a:lnTo>
                    <a:pt x="249" y="667"/>
                  </a:lnTo>
                  <a:lnTo>
                    <a:pt x="249" y="646"/>
                  </a:lnTo>
                  <a:lnTo>
                    <a:pt x="269" y="626"/>
                  </a:lnTo>
                  <a:lnTo>
                    <a:pt x="307" y="626"/>
                  </a:lnTo>
                  <a:lnTo>
                    <a:pt x="358" y="646"/>
                  </a:lnTo>
                  <a:lnTo>
                    <a:pt x="397" y="626"/>
                  </a:lnTo>
                  <a:lnTo>
                    <a:pt x="416" y="612"/>
                  </a:lnTo>
                  <a:lnTo>
                    <a:pt x="436" y="612"/>
                  </a:lnTo>
                  <a:lnTo>
                    <a:pt x="455" y="626"/>
                  </a:lnTo>
                  <a:lnTo>
                    <a:pt x="468" y="626"/>
                  </a:lnTo>
                  <a:lnTo>
                    <a:pt x="468" y="612"/>
                  </a:lnTo>
                  <a:lnTo>
                    <a:pt x="487" y="553"/>
                  </a:lnTo>
                  <a:lnTo>
                    <a:pt x="526" y="512"/>
                  </a:lnTo>
                  <a:lnTo>
                    <a:pt x="545" y="478"/>
                  </a:lnTo>
                  <a:lnTo>
                    <a:pt x="577" y="458"/>
                  </a:lnTo>
                  <a:lnTo>
                    <a:pt x="596" y="417"/>
                  </a:lnTo>
                  <a:lnTo>
                    <a:pt x="596" y="377"/>
                  </a:lnTo>
                  <a:lnTo>
                    <a:pt x="616" y="323"/>
                  </a:lnTo>
                  <a:lnTo>
                    <a:pt x="596" y="262"/>
                  </a:lnTo>
                  <a:lnTo>
                    <a:pt x="596" y="208"/>
                  </a:lnTo>
                  <a:lnTo>
                    <a:pt x="616" y="147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05" name="Freeform 40"/>
            <p:cNvSpPr>
              <a:spLocks/>
            </p:cNvSpPr>
            <p:nvPr/>
          </p:nvSpPr>
          <p:spPr bwMode="auto">
            <a:xfrm>
              <a:off x="1983" y="1760"/>
              <a:ext cx="551" cy="474"/>
            </a:xfrm>
            <a:custGeom>
              <a:avLst/>
              <a:gdLst>
                <a:gd name="T0" fmla="*/ 444 w 406"/>
                <a:gd name="T1" fmla="*/ 78 h 364"/>
                <a:gd name="T2" fmla="*/ 400 w 406"/>
                <a:gd name="T3" fmla="*/ 78 h 364"/>
                <a:gd name="T4" fmla="*/ 375 w 406"/>
                <a:gd name="T5" fmla="*/ 104 h 364"/>
                <a:gd name="T6" fmla="*/ 349 w 406"/>
                <a:gd name="T7" fmla="*/ 104 h 364"/>
                <a:gd name="T8" fmla="*/ 349 w 406"/>
                <a:gd name="T9" fmla="*/ 52 h 364"/>
                <a:gd name="T10" fmla="*/ 322 w 406"/>
                <a:gd name="T11" fmla="*/ 26 h 364"/>
                <a:gd name="T12" fmla="*/ 296 w 406"/>
                <a:gd name="T13" fmla="*/ 26 h 364"/>
                <a:gd name="T14" fmla="*/ 252 w 406"/>
                <a:gd name="T15" fmla="*/ 0 h 364"/>
                <a:gd name="T16" fmla="*/ 200 w 406"/>
                <a:gd name="T17" fmla="*/ 26 h 364"/>
                <a:gd name="T18" fmla="*/ 200 w 406"/>
                <a:gd name="T19" fmla="*/ 52 h 364"/>
                <a:gd name="T20" fmla="*/ 174 w 406"/>
                <a:gd name="T21" fmla="*/ 78 h 364"/>
                <a:gd name="T22" fmla="*/ 130 w 406"/>
                <a:gd name="T23" fmla="*/ 104 h 364"/>
                <a:gd name="T24" fmla="*/ 130 w 406"/>
                <a:gd name="T25" fmla="*/ 121 h 364"/>
                <a:gd name="T26" fmla="*/ 52 w 406"/>
                <a:gd name="T27" fmla="*/ 147 h 364"/>
                <a:gd name="T28" fmla="*/ 0 w 406"/>
                <a:gd name="T29" fmla="*/ 201 h 364"/>
                <a:gd name="T30" fmla="*/ 26 w 406"/>
                <a:gd name="T31" fmla="*/ 227 h 364"/>
                <a:gd name="T32" fmla="*/ 77 w 406"/>
                <a:gd name="T33" fmla="*/ 201 h 364"/>
                <a:gd name="T34" fmla="*/ 105 w 406"/>
                <a:gd name="T35" fmla="*/ 201 h 364"/>
                <a:gd name="T36" fmla="*/ 130 w 406"/>
                <a:gd name="T37" fmla="*/ 227 h 364"/>
                <a:gd name="T38" fmla="*/ 130 w 406"/>
                <a:gd name="T39" fmla="*/ 297 h 364"/>
                <a:gd name="T40" fmla="*/ 174 w 406"/>
                <a:gd name="T41" fmla="*/ 375 h 364"/>
                <a:gd name="T42" fmla="*/ 278 w 406"/>
                <a:gd name="T43" fmla="*/ 402 h 364"/>
                <a:gd name="T44" fmla="*/ 322 w 406"/>
                <a:gd name="T45" fmla="*/ 419 h 364"/>
                <a:gd name="T46" fmla="*/ 444 w 406"/>
                <a:gd name="T47" fmla="*/ 445 h 364"/>
                <a:gd name="T48" fmla="*/ 497 w 406"/>
                <a:gd name="T49" fmla="*/ 473 h 364"/>
                <a:gd name="T50" fmla="*/ 550 w 406"/>
                <a:gd name="T51" fmla="*/ 375 h 364"/>
                <a:gd name="T52" fmla="*/ 550 w 406"/>
                <a:gd name="T53" fmla="*/ 271 h 364"/>
                <a:gd name="T54" fmla="*/ 428 w 406"/>
                <a:gd name="T55" fmla="*/ 253 h 364"/>
                <a:gd name="T56" fmla="*/ 428 w 406"/>
                <a:gd name="T57" fmla="*/ 121 h 364"/>
                <a:gd name="T58" fmla="*/ 444 w 406"/>
                <a:gd name="T59" fmla="*/ 78 h 3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6"/>
                <a:gd name="T91" fmla="*/ 0 h 364"/>
                <a:gd name="T92" fmla="*/ 406 w 406"/>
                <a:gd name="T93" fmla="*/ 364 h 3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6" h="364">
                  <a:moveTo>
                    <a:pt x="327" y="60"/>
                  </a:moveTo>
                  <a:lnTo>
                    <a:pt x="295" y="60"/>
                  </a:lnTo>
                  <a:lnTo>
                    <a:pt x="276" y="80"/>
                  </a:lnTo>
                  <a:lnTo>
                    <a:pt x="257" y="80"/>
                  </a:lnTo>
                  <a:lnTo>
                    <a:pt x="257" y="40"/>
                  </a:lnTo>
                  <a:lnTo>
                    <a:pt x="237" y="20"/>
                  </a:lnTo>
                  <a:lnTo>
                    <a:pt x="218" y="20"/>
                  </a:lnTo>
                  <a:lnTo>
                    <a:pt x="186" y="0"/>
                  </a:lnTo>
                  <a:lnTo>
                    <a:pt x="147" y="20"/>
                  </a:lnTo>
                  <a:lnTo>
                    <a:pt x="147" y="40"/>
                  </a:lnTo>
                  <a:lnTo>
                    <a:pt x="128" y="60"/>
                  </a:lnTo>
                  <a:lnTo>
                    <a:pt x="96" y="80"/>
                  </a:lnTo>
                  <a:lnTo>
                    <a:pt x="96" y="93"/>
                  </a:lnTo>
                  <a:lnTo>
                    <a:pt x="38" y="113"/>
                  </a:lnTo>
                  <a:lnTo>
                    <a:pt x="0" y="154"/>
                  </a:lnTo>
                  <a:lnTo>
                    <a:pt x="19" y="174"/>
                  </a:lnTo>
                  <a:lnTo>
                    <a:pt x="57" y="154"/>
                  </a:lnTo>
                  <a:lnTo>
                    <a:pt x="77" y="154"/>
                  </a:lnTo>
                  <a:lnTo>
                    <a:pt x="96" y="174"/>
                  </a:lnTo>
                  <a:lnTo>
                    <a:pt x="96" y="228"/>
                  </a:lnTo>
                  <a:lnTo>
                    <a:pt x="128" y="288"/>
                  </a:lnTo>
                  <a:lnTo>
                    <a:pt x="205" y="309"/>
                  </a:lnTo>
                  <a:lnTo>
                    <a:pt x="237" y="322"/>
                  </a:lnTo>
                  <a:lnTo>
                    <a:pt x="327" y="342"/>
                  </a:lnTo>
                  <a:lnTo>
                    <a:pt x="366" y="363"/>
                  </a:lnTo>
                  <a:lnTo>
                    <a:pt x="405" y="288"/>
                  </a:lnTo>
                  <a:lnTo>
                    <a:pt x="405" y="208"/>
                  </a:lnTo>
                  <a:lnTo>
                    <a:pt x="315" y="194"/>
                  </a:lnTo>
                  <a:lnTo>
                    <a:pt x="315" y="93"/>
                  </a:lnTo>
                  <a:lnTo>
                    <a:pt x="327" y="60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06" name="Freeform 41"/>
            <p:cNvSpPr>
              <a:spLocks/>
            </p:cNvSpPr>
            <p:nvPr/>
          </p:nvSpPr>
          <p:spPr bwMode="auto">
            <a:xfrm>
              <a:off x="1440" y="1760"/>
              <a:ext cx="567" cy="298"/>
            </a:xfrm>
            <a:custGeom>
              <a:avLst/>
              <a:gdLst>
                <a:gd name="T0" fmla="*/ 0 w 418"/>
                <a:gd name="T1" fmla="*/ 0 h 229"/>
                <a:gd name="T2" fmla="*/ 52 w 418"/>
                <a:gd name="T3" fmla="*/ 26 h 229"/>
                <a:gd name="T4" fmla="*/ 121 w 418"/>
                <a:gd name="T5" fmla="*/ 52 h 229"/>
                <a:gd name="T6" fmla="*/ 199 w 418"/>
                <a:gd name="T7" fmla="*/ 52 h 229"/>
                <a:gd name="T8" fmla="*/ 270 w 418"/>
                <a:gd name="T9" fmla="*/ 78 h 229"/>
                <a:gd name="T10" fmla="*/ 373 w 418"/>
                <a:gd name="T11" fmla="*/ 121 h 229"/>
                <a:gd name="T12" fmla="*/ 444 w 418"/>
                <a:gd name="T13" fmla="*/ 173 h 229"/>
                <a:gd name="T14" fmla="*/ 539 w 418"/>
                <a:gd name="T15" fmla="*/ 199 h 229"/>
                <a:gd name="T16" fmla="*/ 566 w 418"/>
                <a:gd name="T17" fmla="*/ 226 h 229"/>
                <a:gd name="T18" fmla="*/ 495 w 418"/>
                <a:gd name="T19" fmla="*/ 269 h 229"/>
                <a:gd name="T20" fmla="*/ 391 w 418"/>
                <a:gd name="T21" fmla="*/ 297 h 229"/>
                <a:gd name="T22" fmla="*/ 270 w 418"/>
                <a:gd name="T23" fmla="*/ 297 h 229"/>
                <a:gd name="T24" fmla="*/ 243 w 418"/>
                <a:gd name="T25" fmla="*/ 269 h 229"/>
                <a:gd name="T26" fmla="*/ 243 w 418"/>
                <a:gd name="T27" fmla="*/ 199 h 229"/>
                <a:gd name="T28" fmla="*/ 199 w 418"/>
                <a:gd name="T29" fmla="*/ 252 h 229"/>
                <a:gd name="T30" fmla="*/ 148 w 418"/>
                <a:gd name="T31" fmla="*/ 252 h 229"/>
                <a:gd name="T32" fmla="*/ 121 w 418"/>
                <a:gd name="T33" fmla="*/ 226 h 229"/>
                <a:gd name="T34" fmla="*/ 95 w 418"/>
                <a:gd name="T35" fmla="*/ 226 h 229"/>
                <a:gd name="T36" fmla="*/ 77 w 418"/>
                <a:gd name="T37" fmla="*/ 173 h 229"/>
                <a:gd name="T38" fmla="*/ 26 w 418"/>
                <a:gd name="T39" fmla="*/ 121 h 229"/>
                <a:gd name="T40" fmla="*/ 0 w 418"/>
                <a:gd name="T41" fmla="*/ 78 h 229"/>
                <a:gd name="T42" fmla="*/ 0 w 418"/>
                <a:gd name="T43" fmla="*/ 0 h 2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8"/>
                <a:gd name="T67" fmla="*/ 0 h 229"/>
                <a:gd name="T68" fmla="*/ 418 w 418"/>
                <a:gd name="T69" fmla="*/ 229 h 2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8" h="229">
                  <a:moveTo>
                    <a:pt x="0" y="0"/>
                  </a:moveTo>
                  <a:lnTo>
                    <a:pt x="38" y="20"/>
                  </a:lnTo>
                  <a:lnTo>
                    <a:pt x="89" y="40"/>
                  </a:lnTo>
                  <a:lnTo>
                    <a:pt x="147" y="40"/>
                  </a:lnTo>
                  <a:lnTo>
                    <a:pt x="199" y="60"/>
                  </a:lnTo>
                  <a:lnTo>
                    <a:pt x="275" y="93"/>
                  </a:lnTo>
                  <a:lnTo>
                    <a:pt x="327" y="133"/>
                  </a:lnTo>
                  <a:lnTo>
                    <a:pt x="397" y="153"/>
                  </a:lnTo>
                  <a:lnTo>
                    <a:pt x="417" y="174"/>
                  </a:lnTo>
                  <a:lnTo>
                    <a:pt x="365" y="207"/>
                  </a:lnTo>
                  <a:lnTo>
                    <a:pt x="288" y="228"/>
                  </a:lnTo>
                  <a:lnTo>
                    <a:pt x="199" y="228"/>
                  </a:lnTo>
                  <a:lnTo>
                    <a:pt x="179" y="207"/>
                  </a:lnTo>
                  <a:lnTo>
                    <a:pt x="179" y="153"/>
                  </a:lnTo>
                  <a:lnTo>
                    <a:pt x="147" y="194"/>
                  </a:lnTo>
                  <a:lnTo>
                    <a:pt x="109" y="194"/>
                  </a:lnTo>
                  <a:lnTo>
                    <a:pt x="89" y="174"/>
                  </a:lnTo>
                  <a:lnTo>
                    <a:pt x="70" y="174"/>
                  </a:lnTo>
                  <a:lnTo>
                    <a:pt x="57" y="133"/>
                  </a:lnTo>
                  <a:lnTo>
                    <a:pt x="19" y="93"/>
                  </a:lnTo>
                  <a:lnTo>
                    <a:pt x="0" y="60"/>
                  </a:lnTo>
                  <a:lnTo>
                    <a:pt x="0" y="0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07" name="Freeform 42"/>
            <p:cNvSpPr>
              <a:spLocks/>
            </p:cNvSpPr>
            <p:nvPr/>
          </p:nvSpPr>
          <p:spPr bwMode="auto">
            <a:xfrm>
              <a:off x="2533" y="892"/>
              <a:ext cx="1038" cy="993"/>
            </a:xfrm>
            <a:custGeom>
              <a:avLst/>
              <a:gdLst>
                <a:gd name="T0" fmla="*/ 0 w 765"/>
                <a:gd name="T1" fmla="*/ 96 h 762"/>
                <a:gd name="T2" fmla="*/ 26 w 765"/>
                <a:gd name="T3" fmla="*/ 175 h 762"/>
                <a:gd name="T4" fmla="*/ 26 w 765"/>
                <a:gd name="T5" fmla="*/ 228 h 762"/>
                <a:gd name="T6" fmla="*/ 69 w 765"/>
                <a:gd name="T7" fmla="*/ 324 h 762"/>
                <a:gd name="T8" fmla="*/ 95 w 765"/>
                <a:gd name="T9" fmla="*/ 351 h 762"/>
                <a:gd name="T10" fmla="*/ 148 w 765"/>
                <a:gd name="T11" fmla="*/ 351 h 762"/>
                <a:gd name="T12" fmla="*/ 199 w 765"/>
                <a:gd name="T13" fmla="*/ 378 h 762"/>
                <a:gd name="T14" fmla="*/ 199 w 765"/>
                <a:gd name="T15" fmla="*/ 421 h 762"/>
                <a:gd name="T16" fmla="*/ 216 w 765"/>
                <a:gd name="T17" fmla="*/ 447 h 762"/>
                <a:gd name="T18" fmla="*/ 121 w 765"/>
                <a:gd name="T19" fmla="*/ 719 h 762"/>
                <a:gd name="T20" fmla="*/ 121 w 765"/>
                <a:gd name="T21" fmla="*/ 799 h 762"/>
                <a:gd name="T22" fmla="*/ 174 w 765"/>
                <a:gd name="T23" fmla="*/ 869 h 762"/>
                <a:gd name="T24" fmla="*/ 199 w 765"/>
                <a:gd name="T25" fmla="*/ 921 h 762"/>
                <a:gd name="T26" fmla="*/ 216 w 765"/>
                <a:gd name="T27" fmla="*/ 949 h 762"/>
                <a:gd name="T28" fmla="*/ 269 w 765"/>
                <a:gd name="T29" fmla="*/ 973 h 762"/>
                <a:gd name="T30" fmla="*/ 714 w 765"/>
                <a:gd name="T31" fmla="*/ 992 h 762"/>
                <a:gd name="T32" fmla="*/ 765 w 765"/>
                <a:gd name="T33" fmla="*/ 921 h 762"/>
                <a:gd name="T34" fmla="*/ 792 w 765"/>
                <a:gd name="T35" fmla="*/ 869 h 762"/>
                <a:gd name="T36" fmla="*/ 792 w 765"/>
                <a:gd name="T37" fmla="*/ 799 h 762"/>
                <a:gd name="T38" fmla="*/ 809 w 765"/>
                <a:gd name="T39" fmla="*/ 745 h 762"/>
                <a:gd name="T40" fmla="*/ 887 w 765"/>
                <a:gd name="T41" fmla="*/ 675 h 762"/>
                <a:gd name="T42" fmla="*/ 887 w 765"/>
                <a:gd name="T43" fmla="*/ 649 h 762"/>
                <a:gd name="T44" fmla="*/ 862 w 765"/>
                <a:gd name="T45" fmla="*/ 623 h 762"/>
                <a:gd name="T46" fmla="*/ 887 w 765"/>
                <a:gd name="T47" fmla="*/ 597 h 762"/>
                <a:gd name="T48" fmla="*/ 940 w 765"/>
                <a:gd name="T49" fmla="*/ 569 h 762"/>
                <a:gd name="T50" fmla="*/ 984 w 765"/>
                <a:gd name="T51" fmla="*/ 526 h 762"/>
                <a:gd name="T52" fmla="*/ 1010 w 765"/>
                <a:gd name="T53" fmla="*/ 447 h 762"/>
                <a:gd name="T54" fmla="*/ 1037 w 765"/>
                <a:gd name="T55" fmla="*/ 351 h 762"/>
                <a:gd name="T56" fmla="*/ 1037 w 765"/>
                <a:gd name="T57" fmla="*/ 272 h 762"/>
                <a:gd name="T58" fmla="*/ 1010 w 765"/>
                <a:gd name="T59" fmla="*/ 245 h 762"/>
                <a:gd name="T60" fmla="*/ 915 w 765"/>
                <a:gd name="T61" fmla="*/ 228 h 762"/>
                <a:gd name="T62" fmla="*/ 887 w 765"/>
                <a:gd name="T63" fmla="*/ 272 h 762"/>
                <a:gd name="T64" fmla="*/ 836 w 765"/>
                <a:gd name="T65" fmla="*/ 324 h 762"/>
                <a:gd name="T66" fmla="*/ 809 w 765"/>
                <a:gd name="T67" fmla="*/ 378 h 762"/>
                <a:gd name="T68" fmla="*/ 792 w 765"/>
                <a:gd name="T69" fmla="*/ 447 h 762"/>
                <a:gd name="T70" fmla="*/ 792 w 765"/>
                <a:gd name="T71" fmla="*/ 378 h 762"/>
                <a:gd name="T72" fmla="*/ 687 w 765"/>
                <a:gd name="T73" fmla="*/ 351 h 762"/>
                <a:gd name="T74" fmla="*/ 643 w 765"/>
                <a:gd name="T75" fmla="*/ 298 h 762"/>
                <a:gd name="T76" fmla="*/ 592 w 765"/>
                <a:gd name="T77" fmla="*/ 298 h 762"/>
                <a:gd name="T78" fmla="*/ 539 w 765"/>
                <a:gd name="T79" fmla="*/ 245 h 762"/>
                <a:gd name="T80" fmla="*/ 513 w 765"/>
                <a:gd name="T81" fmla="*/ 175 h 762"/>
                <a:gd name="T82" fmla="*/ 469 w 765"/>
                <a:gd name="T83" fmla="*/ 96 h 762"/>
                <a:gd name="T84" fmla="*/ 417 w 765"/>
                <a:gd name="T85" fmla="*/ 78 h 762"/>
                <a:gd name="T86" fmla="*/ 391 w 765"/>
                <a:gd name="T87" fmla="*/ 78 h 762"/>
                <a:gd name="T88" fmla="*/ 347 w 765"/>
                <a:gd name="T89" fmla="*/ 52 h 762"/>
                <a:gd name="T90" fmla="*/ 347 w 765"/>
                <a:gd name="T91" fmla="*/ 0 h 762"/>
                <a:gd name="T92" fmla="*/ 269 w 765"/>
                <a:gd name="T93" fmla="*/ 0 h 762"/>
                <a:gd name="T94" fmla="*/ 243 w 765"/>
                <a:gd name="T95" fmla="*/ 26 h 762"/>
                <a:gd name="T96" fmla="*/ 269 w 765"/>
                <a:gd name="T97" fmla="*/ 26 h 762"/>
                <a:gd name="T98" fmla="*/ 243 w 765"/>
                <a:gd name="T99" fmla="*/ 52 h 762"/>
                <a:gd name="T100" fmla="*/ 174 w 765"/>
                <a:gd name="T101" fmla="*/ 52 h 762"/>
                <a:gd name="T102" fmla="*/ 95 w 765"/>
                <a:gd name="T103" fmla="*/ 78 h 762"/>
                <a:gd name="T104" fmla="*/ 26 w 765"/>
                <a:gd name="T105" fmla="*/ 96 h 762"/>
                <a:gd name="T106" fmla="*/ 0 w 765"/>
                <a:gd name="T107" fmla="*/ 96 h 7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65"/>
                <a:gd name="T163" fmla="*/ 0 h 762"/>
                <a:gd name="T164" fmla="*/ 765 w 765"/>
                <a:gd name="T165" fmla="*/ 762 h 7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65" h="762">
                  <a:moveTo>
                    <a:pt x="0" y="74"/>
                  </a:moveTo>
                  <a:lnTo>
                    <a:pt x="19" y="134"/>
                  </a:lnTo>
                  <a:lnTo>
                    <a:pt x="19" y="175"/>
                  </a:lnTo>
                  <a:lnTo>
                    <a:pt x="51" y="249"/>
                  </a:lnTo>
                  <a:lnTo>
                    <a:pt x="70" y="269"/>
                  </a:lnTo>
                  <a:lnTo>
                    <a:pt x="109" y="269"/>
                  </a:lnTo>
                  <a:lnTo>
                    <a:pt x="147" y="290"/>
                  </a:lnTo>
                  <a:lnTo>
                    <a:pt x="147" y="323"/>
                  </a:lnTo>
                  <a:lnTo>
                    <a:pt x="159" y="343"/>
                  </a:lnTo>
                  <a:lnTo>
                    <a:pt x="89" y="552"/>
                  </a:lnTo>
                  <a:lnTo>
                    <a:pt x="89" y="613"/>
                  </a:lnTo>
                  <a:lnTo>
                    <a:pt x="128" y="667"/>
                  </a:lnTo>
                  <a:lnTo>
                    <a:pt x="147" y="707"/>
                  </a:lnTo>
                  <a:lnTo>
                    <a:pt x="159" y="728"/>
                  </a:lnTo>
                  <a:lnTo>
                    <a:pt x="198" y="747"/>
                  </a:lnTo>
                  <a:lnTo>
                    <a:pt x="526" y="761"/>
                  </a:lnTo>
                  <a:lnTo>
                    <a:pt x="564" y="707"/>
                  </a:lnTo>
                  <a:lnTo>
                    <a:pt x="584" y="667"/>
                  </a:lnTo>
                  <a:lnTo>
                    <a:pt x="584" y="613"/>
                  </a:lnTo>
                  <a:lnTo>
                    <a:pt x="596" y="572"/>
                  </a:lnTo>
                  <a:lnTo>
                    <a:pt x="654" y="518"/>
                  </a:lnTo>
                  <a:lnTo>
                    <a:pt x="654" y="498"/>
                  </a:lnTo>
                  <a:lnTo>
                    <a:pt x="635" y="478"/>
                  </a:lnTo>
                  <a:lnTo>
                    <a:pt x="654" y="458"/>
                  </a:lnTo>
                  <a:lnTo>
                    <a:pt x="693" y="437"/>
                  </a:lnTo>
                  <a:lnTo>
                    <a:pt x="725" y="404"/>
                  </a:lnTo>
                  <a:lnTo>
                    <a:pt x="744" y="343"/>
                  </a:lnTo>
                  <a:lnTo>
                    <a:pt x="764" y="269"/>
                  </a:lnTo>
                  <a:lnTo>
                    <a:pt x="764" y="209"/>
                  </a:lnTo>
                  <a:lnTo>
                    <a:pt x="744" y="188"/>
                  </a:lnTo>
                  <a:lnTo>
                    <a:pt x="674" y="175"/>
                  </a:lnTo>
                  <a:lnTo>
                    <a:pt x="654" y="209"/>
                  </a:lnTo>
                  <a:lnTo>
                    <a:pt x="616" y="249"/>
                  </a:lnTo>
                  <a:lnTo>
                    <a:pt x="596" y="290"/>
                  </a:lnTo>
                  <a:lnTo>
                    <a:pt x="584" y="343"/>
                  </a:lnTo>
                  <a:lnTo>
                    <a:pt x="584" y="290"/>
                  </a:lnTo>
                  <a:lnTo>
                    <a:pt x="506" y="269"/>
                  </a:lnTo>
                  <a:lnTo>
                    <a:pt x="474" y="229"/>
                  </a:lnTo>
                  <a:lnTo>
                    <a:pt x="436" y="229"/>
                  </a:lnTo>
                  <a:lnTo>
                    <a:pt x="397" y="188"/>
                  </a:lnTo>
                  <a:lnTo>
                    <a:pt x="378" y="134"/>
                  </a:lnTo>
                  <a:lnTo>
                    <a:pt x="346" y="74"/>
                  </a:lnTo>
                  <a:lnTo>
                    <a:pt x="307" y="60"/>
                  </a:lnTo>
                  <a:lnTo>
                    <a:pt x="288" y="60"/>
                  </a:lnTo>
                  <a:lnTo>
                    <a:pt x="256" y="40"/>
                  </a:lnTo>
                  <a:lnTo>
                    <a:pt x="256" y="0"/>
                  </a:lnTo>
                  <a:lnTo>
                    <a:pt x="198" y="0"/>
                  </a:lnTo>
                  <a:lnTo>
                    <a:pt x="179" y="20"/>
                  </a:lnTo>
                  <a:lnTo>
                    <a:pt x="198" y="20"/>
                  </a:lnTo>
                  <a:lnTo>
                    <a:pt x="179" y="40"/>
                  </a:lnTo>
                  <a:lnTo>
                    <a:pt x="128" y="40"/>
                  </a:lnTo>
                  <a:lnTo>
                    <a:pt x="70" y="60"/>
                  </a:lnTo>
                  <a:lnTo>
                    <a:pt x="19" y="74"/>
                  </a:lnTo>
                  <a:lnTo>
                    <a:pt x="0" y="74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08" name="Freeform 43"/>
            <p:cNvSpPr>
              <a:spLocks/>
            </p:cNvSpPr>
            <p:nvPr/>
          </p:nvSpPr>
          <p:spPr bwMode="auto">
            <a:xfrm>
              <a:off x="1443" y="943"/>
              <a:ext cx="1309" cy="1022"/>
            </a:xfrm>
            <a:custGeom>
              <a:avLst/>
              <a:gdLst>
                <a:gd name="T0" fmla="*/ 819 w 964"/>
                <a:gd name="T1" fmla="*/ 26 h 783"/>
                <a:gd name="T2" fmla="*/ 836 w 964"/>
                <a:gd name="T3" fmla="*/ 123 h 783"/>
                <a:gd name="T4" fmla="*/ 819 w 964"/>
                <a:gd name="T5" fmla="*/ 219 h 783"/>
                <a:gd name="T6" fmla="*/ 889 w 964"/>
                <a:gd name="T7" fmla="*/ 273 h 783"/>
                <a:gd name="T8" fmla="*/ 941 w 964"/>
                <a:gd name="T9" fmla="*/ 219 h 783"/>
                <a:gd name="T10" fmla="*/ 984 w 964"/>
                <a:gd name="T11" fmla="*/ 247 h 783"/>
                <a:gd name="T12" fmla="*/ 1012 w 964"/>
                <a:gd name="T13" fmla="*/ 193 h 783"/>
                <a:gd name="T14" fmla="*/ 1116 w 964"/>
                <a:gd name="T15" fmla="*/ 176 h 783"/>
                <a:gd name="T16" fmla="*/ 1185 w 964"/>
                <a:gd name="T17" fmla="*/ 299 h 783"/>
                <a:gd name="T18" fmla="*/ 1290 w 964"/>
                <a:gd name="T19" fmla="*/ 325 h 783"/>
                <a:gd name="T20" fmla="*/ 1308 w 964"/>
                <a:gd name="T21" fmla="*/ 395 h 783"/>
                <a:gd name="T22" fmla="*/ 1213 w 964"/>
                <a:gd name="T23" fmla="*/ 792 h 783"/>
                <a:gd name="T24" fmla="*/ 1185 w 964"/>
                <a:gd name="T25" fmla="*/ 898 h 783"/>
                <a:gd name="T26" fmla="*/ 941 w 964"/>
                <a:gd name="T27" fmla="*/ 898 h 783"/>
                <a:gd name="T28" fmla="*/ 889 w 964"/>
                <a:gd name="T29" fmla="*/ 923 h 783"/>
                <a:gd name="T30" fmla="*/ 862 w 964"/>
                <a:gd name="T31" fmla="*/ 844 h 783"/>
                <a:gd name="T32" fmla="*/ 793 w 964"/>
                <a:gd name="T33" fmla="*/ 818 h 783"/>
                <a:gd name="T34" fmla="*/ 740 w 964"/>
                <a:gd name="T35" fmla="*/ 871 h 783"/>
                <a:gd name="T36" fmla="*/ 671 w 964"/>
                <a:gd name="T37" fmla="*/ 923 h 783"/>
                <a:gd name="T38" fmla="*/ 592 w 964"/>
                <a:gd name="T39" fmla="*/ 967 h 783"/>
                <a:gd name="T40" fmla="*/ 444 w 964"/>
                <a:gd name="T41" fmla="*/ 993 h 783"/>
                <a:gd name="T42" fmla="*/ 270 w 964"/>
                <a:gd name="T43" fmla="*/ 898 h 783"/>
                <a:gd name="T44" fmla="*/ 122 w 964"/>
                <a:gd name="T45" fmla="*/ 871 h 783"/>
                <a:gd name="T46" fmla="*/ 0 w 964"/>
                <a:gd name="T47" fmla="*/ 818 h 783"/>
                <a:gd name="T48" fmla="*/ 52 w 964"/>
                <a:gd name="T49" fmla="*/ 748 h 783"/>
                <a:gd name="T50" fmla="*/ 77 w 964"/>
                <a:gd name="T51" fmla="*/ 668 h 783"/>
                <a:gd name="T52" fmla="*/ 244 w 964"/>
                <a:gd name="T53" fmla="*/ 572 h 783"/>
                <a:gd name="T54" fmla="*/ 295 w 964"/>
                <a:gd name="T55" fmla="*/ 474 h 783"/>
                <a:gd name="T56" fmla="*/ 270 w 964"/>
                <a:gd name="T57" fmla="*/ 273 h 783"/>
                <a:gd name="T58" fmla="*/ 270 w 964"/>
                <a:gd name="T59" fmla="*/ 149 h 783"/>
                <a:gd name="T60" fmla="*/ 322 w 964"/>
                <a:gd name="T61" fmla="*/ 123 h 783"/>
                <a:gd name="T62" fmla="*/ 270 w 964"/>
                <a:gd name="T63" fmla="*/ 70 h 783"/>
                <a:gd name="T64" fmla="*/ 470 w 964"/>
                <a:gd name="T65" fmla="*/ 43 h 783"/>
                <a:gd name="T66" fmla="*/ 523 w 964"/>
                <a:gd name="T67" fmla="*/ 123 h 783"/>
                <a:gd name="T68" fmla="*/ 671 w 964"/>
                <a:gd name="T69" fmla="*/ 123 h 783"/>
                <a:gd name="T70" fmla="*/ 793 w 964"/>
                <a:gd name="T71" fmla="*/ 26 h 7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64"/>
                <a:gd name="T109" fmla="*/ 0 h 783"/>
                <a:gd name="T110" fmla="*/ 964 w 964"/>
                <a:gd name="T111" fmla="*/ 783 h 7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64" h="783">
                  <a:moveTo>
                    <a:pt x="584" y="0"/>
                  </a:moveTo>
                  <a:lnTo>
                    <a:pt x="603" y="20"/>
                  </a:lnTo>
                  <a:lnTo>
                    <a:pt x="603" y="54"/>
                  </a:lnTo>
                  <a:lnTo>
                    <a:pt x="616" y="94"/>
                  </a:lnTo>
                  <a:lnTo>
                    <a:pt x="616" y="148"/>
                  </a:lnTo>
                  <a:lnTo>
                    <a:pt x="603" y="168"/>
                  </a:lnTo>
                  <a:lnTo>
                    <a:pt x="616" y="189"/>
                  </a:lnTo>
                  <a:lnTo>
                    <a:pt x="655" y="209"/>
                  </a:lnTo>
                  <a:lnTo>
                    <a:pt x="674" y="168"/>
                  </a:lnTo>
                  <a:lnTo>
                    <a:pt x="693" y="168"/>
                  </a:lnTo>
                  <a:lnTo>
                    <a:pt x="713" y="189"/>
                  </a:lnTo>
                  <a:lnTo>
                    <a:pt x="725" y="189"/>
                  </a:lnTo>
                  <a:lnTo>
                    <a:pt x="745" y="168"/>
                  </a:lnTo>
                  <a:lnTo>
                    <a:pt x="745" y="148"/>
                  </a:lnTo>
                  <a:lnTo>
                    <a:pt x="764" y="135"/>
                  </a:lnTo>
                  <a:lnTo>
                    <a:pt x="822" y="135"/>
                  </a:lnTo>
                  <a:lnTo>
                    <a:pt x="854" y="209"/>
                  </a:lnTo>
                  <a:lnTo>
                    <a:pt x="873" y="229"/>
                  </a:lnTo>
                  <a:lnTo>
                    <a:pt x="912" y="229"/>
                  </a:lnTo>
                  <a:lnTo>
                    <a:pt x="950" y="249"/>
                  </a:lnTo>
                  <a:lnTo>
                    <a:pt x="950" y="282"/>
                  </a:lnTo>
                  <a:lnTo>
                    <a:pt x="963" y="303"/>
                  </a:lnTo>
                  <a:lnTo>
                    <a:pt x="893" y="512"/>
                  </a:lnTo>
                  <a:lnTo>
                    <a:pt x="893" y="607"/>
                  </a:lnTo>
                  <a:lnTo>
                    <a:pt x="873" y="647"/>
                  </a:lnTo>
                  <a:lnTo>
                    <a:pt x="873" y="688"/>
                  </a:lnTo>
                  <a:lnTo>
                    <a:pt x="725" y="688"/>
                  </a:lnTo>
                  <a:lnTo>
                    <a:pt x="693" y="688"/>
                  </a:lnTo>
                  <a:lnTo>
                    <a:pt x="674" y="707"/>
                  </a:lnTo>
                  <a:lnTo>
                    <a:pt x="655" y="707"/>
                  </a:lnTo>
                  <a:lnTo>
                    <a:pt x="655" y="667"/>
                  </a:lnTo>
                  <a:lnTo>
                    <a:pt x="635" y="647"/>
                  </a:lnTo>
                  <a:lnTo>
                    <a:pt x="616" y="647"/>
                  </a:lnTo>
                  <a:lnTo>
                    <a:pt x="584" y="627"/>
                  </a:lnTo>
                  <a:lnTo>
                    <a:pt x="545" y="647"/>
                  </a:lnTo>
                  <a:lnTo>
                    <a:pt x="545" y="667"/>
                  </a:lnTo>
                  <a:lnTo>
                    <a:pt x="526" y="688"/>
                  </a:lnTo>
                  <a:lnTo>
                    <a:pt x="494" y="707"/>
                  </a:lnTo>
                  <a:lnTo>
                    <a:pt x="494" y="721"/>
                  </a:lnTo>
                  <a:lnTo>
                    <a:pt x="436" y="741"/>
                  </a:lnTo>
                  <a:lnTo>
                    <a:pt x="397" y="782"/>
                  </a:lnTo>
                  <a:lnTo>
                    <a:pt x="327" y="761"/>
                  </a:lnTo>
                  <a:lnTo>
                    <a:pt x="275" y="721"/>
                  </a:lnTo>
                  <a:lnTo>
                    <a:pt x="199" y="688"/>
                  </a:lnTo>
                  <a:lnTo>
                    <a:pt x="147" y="667"/>
                  </a:lnTo>
                  <a:lnTo>
                    <a:pt x="90" y="667"/>
                  </a:lnTo>
                  <a:lnTo>
                    <a:pt x="38" y="647"/>
                  </a:lnTo>
                  <a:lnTo>
                    <a:pt x="0" y="627"/>
                  </a:lnTo>
                  <a:lnTo>
                    <a:pt x="19" y="593"/>
                  </a:lnTo>
                  <a:lnTo>
                    <a:pt x="38" y="573"/>
                  </a:lnTo>
                  <a:lnTo>
                    <a:pt x="38" y="553"/>
                  </a:lnTo>
                  <a:lnTo>
                    <a:pt x="57" y="512"/>
                  </a:lnTo>
                  <a:lnTo>
                    <a:pt x="90" y="478"/>
                  </a:lnTo>
                  <a:lnTo>
                    <a:pt x="180" y="438"/>
                  </a:lnTo>
                  <a:lnTo>
                    <a:pt x="199" y="438"/>
                  </a:lnTo>
                  <a:lnTo>
                    <a:pt x="217" y="363"/>
                  </a:lnTo>
                  <a:lnTo>
                    <a:pt x="237" y="249"/>
                  </a:lnTo>
                  <a:lnTo>
                    <a:pt x="199" y="209"/>
                  </a:lnTo>
                  <a:lnTo>
                    <a:pt x="180" y="135"/>
                  </a:lnTo>
                  <a:lnTo>
                    <a:pt x="199" y="114"/>
                  </a:lnTo>
                  <a:lnTo>
                    <a:pt x="237" y="114"/>
                  </a:lnTo>
                  <a:lnTo>
                    <a:pt x="237" y="94"/>
                  </a:lnTo>
                  <a:lnTo>
                    <a:pt x="199" y="74"/>
                  </a:lnTo>
                  <a:lnTo>
                    <a:pt x="199" y="54"/>
                  </a:lnTo>
                  <a:lnTo>
                    <a:pt x="288" y="33"/>
                  </a:lnTo>
                  <a:lnTo>
                    <a:pt x="346" y="33"/>
                  </a:lnTo>
                  <a:lnTo>
                    <a:pt x="365" y="54"/>
                  </a:lnTo>
                  <a:lnTo>
                    <a:pt x="385" y="94"/>
                  </a:lnTo>
                  <a:lnTo>
                    <a:pt x="417" y="114"/>
                  </a:lnTo>
                  <a:lnTo>
                    <a:pt x="494" y="94"/>
                  </a:lnTo>
                  <a:lnTo>
                    <a:pt x="526" y="54"/>
                  </a:lnTo>
                  <a:lnTo>
                    <a:pt x="584" y="20"/>
                  </a:lnTo>
                  <a:lnTo>
                    <a:pt x="584" y="0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09" name="Freeform 44"/>
            <p:cNvSpPr>
              <a:spLocks/>
            </p:cNvSpPr>
            <p:nvPr/>
          </p:nvSpPr>
          <p:spPr bwMode="auto">
            <a:xfrm>
              <a:off x="3193" y="1084"/>
              <a:ext cx="219" cy="152"/>
            </a:xfrm>
            <a:custGeom>
              <a:avLst/>
              <a:gdLst>
                <a:gd name="T0" fmla="*/ 218 w 162"/>
                <a:gd name="T1" fmla="*/ 26 h 116"/>
                <a:gd name="T2" fmla="*/ 200 w 162"/>
                <a:gd name="T3" fmla="*/ 79 h 116"/>
                <a:gd name="T4" fmla="*/ 147 w 162"/>
                <a:gd name="T5" fmla="*/ 123 h 116"/>
                <a:gd name="T6" fmla="*/ 95 w 162"/>
                <a:gd name="T7" fmla="*/ 151 h 116"/>
                <a:gd name="T8" fmla="*/ 51 w 162"/>
                <a:gd name="T9" fmla="*/ 123 h 116"/>
                <a:gd name="T10" fmla="*/ 0 w 162"/>
                <a:gd name="T11" fmla="*/ 106 h 116"/>
                <a:gd name="T12" fmla="*/ 26 w 162"/>
                <a:gd name="T13" fmla="*/ 26 h 116"/>
                <a:gd name="T14" fmla="*/ 69 w 162"/>
                <a:gd name="T15" fmla="*/ 0 h 116"/>
                <a:gd name="T16" fmla="*/ 95 w 162"/>
                <a:gd name="T17" fmla="*/ 0 h 116"/>
                <a:gd name="T18" fmla="*/ 147 w 162"/>
                <a:gd name="T19" fmla="*/ 26 h 116"/>
                <a:gd name="T20" fmla="*/ 200 w 162"/>
                <a:gd name="T21" fmla="*/ 0 h 116"/>
                <a:gd name="T22" fmla="*/ 218 w 162"/>
                <a:gd name="T23" fmla="*/ 26 h 1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2"/>
                <a:gd name="T37" fmla="*/ 0 h 116"/>
                <a:gd name="T38" fmla="*/ 162 w 162"/>
                <a:gd name="T39" fmla="*/ 116 h 1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2" h="116">
                  <a:moveTo>
                    <a:pt x="161" y="20"/>
                  </a:moveTo>
                  <a:lnTo>
                    <a:pt x="148" y="60"/>
                  </a:lnTo>
                  <a:lnTo>
                    <a:pt x="109" y="94"/>
                  </a:lnTo>
                  <a:lnTo>
                    <a:pt x="70" y="115"/>
                  </a:lnTo>
                  <a:lnTo>
                    <a:pt x="38" y="94"/>
                  </a:lnTo>
                  <a:lnTo>
                    <a:pt x="0" y="81"/>
                  </a:lnTo>
                  <a:lnTo>
                    <a:pt x="19" y="20"/>
                  </a:lnTo>
                  <a:lnTo>
                    <a:pt x="51" y="0"/>
                  </a:lnTo>
                  <a:lnTo>
                    <a:pt x="70" y="0"/>
                  </a:lnTo>
                  <a:lnTo>
                    <a:pt x="109" y="20"/>
                  </a:lnTo>
                  <a:lnTo>
                    <a:pt x="148" y="0"/>
                  </a:lnTo>
                  <a:lnTo>
                    <a:pt x="161" y="20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</p:grpSp>
      <p:grpSp>
        <p:nvGrpSpPr>
          <p:cNvPr id="216" name="Grupo 215"/>
          <p:cNvGrpSpPr/>
          <p:nvPr/>
        </p:nvGrpSpPr>
        <p:grpSpPr>
          <a:xfrm>
            <a:off x="2339752" y="1484784"/>
            <a:ext cx="1149659" cy="377612"/>
            <a:chOff x="3585653" y="1665170"/>
            <a:chExt cx="1149659" cy="377612"/>
          </a:xfrm>
        </p:grpSpPr>
        <p:grpSp>
          <p:nvGrpSpPr>
            <p:cNvPr id="217" name="Grupo 216"/>
            <p:cNvGrpSpPr/>
            <p:nvPr/>
          </p:nvGrpSpPr>
          <p:grpSpPr>
            <a:xfrm>
              <a:off x="3585653" y="1801170"/>
              <a:ext cx="1149659" cy="241612"/>
              <a:chOff x="2459190" y="1784296"/>
              <a:chExt cx="1149659" cy="241612"/>
            </a:xfrm>
          </p:grpSpPr>
          <p:sp>
            <p:nvSpPr>
              <p:cNvPr id="219" name="Retângulo 218"/>
              <p:cNvSpPr/>
              <p:nvPr/>
            </p:nvSpPr>
            <p:spPr>
              <a:xfrm>
                <a:off x="2459190" y="1818045"/>
                <a:ext cx="1080000" cy="180000"/>
              </a:xfrm>
              <a:prstGeom prst="rect">
                <a:avLst/>
              </a:prstGeom>
              <a:solidFill>
                <a:srgbClr val="FDFAF1"/>
              </a:solidFill>
              <a:ln w="63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pic>
            <p:nvPicPr>
              <p:cNvPr id="220" name="Picture 10" descr="http://cdn.flaticon.com/png/256/1209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9192" y="1784296"/>
                <a:ext cx="126943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2" name="CaixaDeTexto 221"/>
              <p:cNvSpPr txBox="1"/>
              <p:nvPr/>
            </p:nvSpPr>
            <p:spPr>
              <a:xfrm>
                <a:off x="2528729" y="1810464"/>
                <a:ext cx="10801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 smtClean="0"/>
                  <a:t>26 (734,7 MW)</a:t>
                </a:r>
                <a:endParaRPr lang="pt-BR" sz="800" dirty="0"/>
              </a:p>
            </p:txBody>
          </p:sp>
        </p:grpSp>
        <p:sp>
          <p:nvSpPr>
            <p:cNvPr id="218" name="CaixaDeTexto 217"/>
            <p:cNvSpPr txBox="1"/>
            <p:nvPr/>
          </p:nvSpPr>
          <p:spPr>
            <a:xfrm>
              <a:off x="3619359" y="1665170"/>
              <a:ext cx="43152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b="1" dirty="0" smtClean="0"/>
                <a:t>Piauí</a:t>
              </a:r>
              <a:endParaRPr lang="pt-BR" sz="800" b="1" dirty="0"/>
            </a:p>
          </p:txBody>
        </p:sp>
      </p:grpSp>
      <p:grpSp>
        <p:nvGrpSpPr>
          <p:cNvPr id="240" name="Grupo 239"/>
          <p:cNvGrpSpPr/>
          <p:nvPr/>
        </p:nvGrpSpPr>
        <p:grpSpPr>
          <a:xfrm>
            <a:off x="3428407" y="2861532"/>
            <a:ext cx="1143593" cy="351444"/>
            <a:chOff x="3585653" y="1665170"/>
            <a:chExt cx="1143593" cy="351444"/>
          </a:xfrm>
        </p:grpSpPr>
        <p:grpSp>
          <p:nvGrpSpPr>
            <p:cNvPr id="241" name="Grupo 240"/>
            <p:cNvGrpSpPr/>
            <p:nvPr/>
          </p:nvGrpSpPr>
          <p:grpSpPr>
            <a:xfrm>
              <a:off x="3585653" y="1801170"/>
              <a:ext cx="1143593" cy="215444"/>
              <a:chOff x="2459190" y="1784296"/>
              <a:chExt cx="1143593" cy="215444"/>
            </a:xfrm>
          </p:grpSpPr>
          <p:sp>
            <p:nvSpPr>
              <p:cNvPr id="243" name="Retângulo 242"/>
              <p:cNvSpPr/>
              <p:nvPr/>
            </p:nvSpPr>
            <p:spPr>
              <a:xfrm>
                <a:off x="2459190" y="1818045"/>
                <a:ext cx="1080000" cy="180000"/>
              </a:xfrm>
              <a:prstGeom prst="rect">
                <a:avLst/>
              </a:prstGeom>
              <a:solidFill>
                <a:srgbClr val="FDFAF1"/>
              </a:solidFill>
              <a:ln w="63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pic>
            <p:nvPicPr>
              <p:cNvPr id="244" name="Picture 10" descr="http://cdn.flaticon.com/png/256/1209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9192" y="1784296"/>
                <a:ext cx="126943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5" name="CaixaDeTexto 244"/>
              <p:cNvSpPr txBox="1"/>
              <p:nvPr/>
            </p:nvSpPr>
            <p:spPr>
              <a:xfrm>
                <a:off x="2522663" y="1784296"/>
                <a:ext cx="10801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 smtClean="0"/>
                  <a:t>13 (69,0 MW)</a:t>
                </a:r>
                <a:endParaRPr lang="pt-BR" sz="800" dirty="0"/>
              </a:p>
            </p:txBody>
          </p:sp>
        </p:grpSp>
        <p:sp>
          <p:nvSpPr>
            <p:cNvPr id="242" name="CaixaDeTexto 241"/>
            <p:cNvSpPr txBox="1"/>
            <p:nvPr/>
          </p:nvSpPr>
          <p:spPr>
            <a:xfrm>
              <a:off x="3619359" y="1665170"/>
              <a:ext cx="55816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b="1" dirty="0" smtClean="0"/>
                <a:t>Paraíba</a:t>
              </a:r>
              <a:endParaRPr lang="pt-BR" sz="800" b="1" dirty="0"/>
            </a:p>
          </p:txBody>
        </p:sp>
      </p:grpSp>
      <p:grpSp>
        <p:nvGrpSpPr>
          <p:cNvPr id="246" name="Grupo 245"/>
          <p:cNvGrpSpPr/>
          <p:nvPr/>
        </p:nvGrpSpPr>
        <p:grpSpPr>
          <a:xfrm>
            <a:off x="3260182" y="3284984"/>
            <a:ext cx="1167802" cy="362510"/>
            <a:chOff x="3585653" y="1665170"/>
            <a:chExt cx="1167802" cy="362510"/>
          </a:xfrm>
        </p:grpSpPr>
        <p:grpSp>
          <p:nvGrpSpPr>
            <p:cNvPr id="247" name="Grupo 246"/>
            <p:cNvGrpSpPr/>
            <p:nvPr/>
          </p:nvGrpSpPr>
          <p:grpSpPr>
            <a:xfrm>
              <a:off x="3585653" y="1801170"/>
              <a:ext cx="1167802" cy="226510"/>
              <a:chOff x="2459190" y="1784296"/>
              <a:chExt cx="1167802" cy="226510"/>
            </a:xfrm>
          </p:grpSpPr>
          <p:sp>
            <p:nvSpPr>
              <p:cNvPr id="249" name="Retângulo 248"/>
              <p:cNvSpPr/>
              <p:nvPr/>
            </p:nvSpPr>
            <p:spPr>
              <a:xfrm>
                <a:off x="2459190" y="1818045"/>
                <a:ext cx="1080000" cy="180000"/>
              </a:xfrm>
              <a:prstGeom prst="rect">
                <a:avLst/>
              </a:prstGeom>
              <a:solidFill>
                <a:srgbClr val="FDFAF1"/>
              </a:solidFill>
              <a:ln w="63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pic>
            <p:nvPicPr>
              <p:cNvPr id="250" name="Picture 10" descr="http://cdn.flaticon.com/png/256/1209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9192" y="1784296"/>
                <a:ext cx="126943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2" name="CaixaDeTexto 251"/>
              <p:cNvSpPr txBox="1"/>
              <p:nvPr/>
            </p:nvSpPr>
            <p:spPr>
              <a:xfrm>
                <a:off x="2546872" y="1795362"/>
                <a:ext cx="10801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 smtClean="0"/>
                  <a:t>24 (519,6 MW)</a:t>
                </a:r>
                <a:endParaRPr lang="pt-BR" sz="800" dirty="0"/>
              </a:p>
            </p:txBody>
          </p:sp>
        </p:grpSp>
        <p:sp>
          <p:nvSpPr>
            <p:cNvPr id="248" name="CaixaDeTexto 247"/>
            <p:cNvSpPr txBox="1"/>
            <p:nvPr/>
          </p:nvSpPr>
          <p:spPr>
            <a:xfrm>
              <a:off x="3619359" y="1665170"/>
              <a:ext cx="8082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b="1" dirty="0" smtClean="0"/>
                <a:t>Pernambuco</a:t>
              </a:r>
              <a:endParaRPr lang="pt-BR" sz="800" b="1" dirty="0"/>
            </a:p>
          </p:txBody>
        </p:sp>
      </p:grpSp>
      <p:grpSp>
        <p:nvGrpSpPr>
          <p:cNvPr id="254" name="Grupo 253"/>
          <p:cNvGrpSpPr/>
          <p:nvPr/>
        </p:nvGrpSpPr>
        <p:grpSpPr>
          <a:xfrm>
            <a:off x="3059832" y="3717032"/>
            <a:ext cx="1147535" cy="364812"/>
            <a:chOff x="3585653" y="1665170"/>
            <a:chExt cx="1147535" cy="364812"/>
          </a:xfrm>
        </p:grpSpPr>
        <p:grpSp>
          <p:nvGrpSpPr>
            <p:cNvPr id="255" name="Grupo 254"/>
            <p:cNvGrpSpPr/>
            <p:nvPr/>
          </p:nvGrpSpPr>
          <p:grpSpPr>
            <a:xfrm>
              <a:off x="3585653" y="1801170"/>
              <a:ext cx="1147535" cy="228812"/>
              <a:chOff x="2459190" y="1784296"/>
              <a:chExt cx="1147535" cy="228812"/>
            </a:xfrm>
          </p:grpSpPr>
          <p:sp>
            <p:nvSpPr>
              <p:cNvPr id="257" name="Retângulo 256"/>
              <p:cNvSpPr/>
              <p:nvPr/>
            </p:nvSpPr>
            <p:spPr>
              <a:xfrm>
                <a:off x="2459190" y="1818045"/>
                <a:ext cx="1080000" cy="180000"/>
              </a:xfrm>
              <a:prstGeom prst="rect">
                <a:avLst/>
              </a:prstGeom>
              <a:solidFill>
                <a:srgbClr val="FDFAF1"/>
              </a:solidFill>
              <a:ln w="63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pic>
            <p:nvPicPr>
              <p:cNvPr id="258" name="Picture 10" descr="http://cdn.flaticon.com/png/256/1209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9192" y="1784296"/>
                <a:ext cx="126943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9" name="CaixaDeTexto 258"/>
              <p:cNvSpPr txBox="1"/>
              <p:nvPr/>
            </p:nvSpPr>
            <p:spPr>
              <a:xfrm>
                <a:off x="2526605" y="1797664"/>
                <a:ext cx="10801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 smtClean="0"/>
                  <a:t>1 (34,5 MW)</a:t>
                </a:r>
                <a:endParaRPr lang="pt-BR" sz="800" dirty="0"/>
              </a:p>
            </p:txBody>
          </p:sp>
        </p:grpSp>
        <p:sp>
          <p:nvSpPr>
            <p:cNvPr id="256" name="CaixaDeTexto 255"/>
            <p:cNvSpPr txBox="1"/>
            <p:nvPr/>
          </p:nvSpPr>
          <p:spPr>
            <a:xfrm>
              <a:off x="3619359" y="1665170"/>
              <a:ext cx="5629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b="1" dirty="0" smtClean="0"/>
                <a:t>Sergipe</a:t>
              </a:r>
              <a:endParaRPr lang="pt-BR" sz="800" b="1" dirty="0"/>
            </a:p>
          </p:txBody>
        </p:sp>
      </p:grpSp>
      <p:grpSp>
        <p:nvGrpSpPr>
          <p:cNvPr id="268" name="Grupo 267"/>
          <p:cNvGrpSpPr/>
          <p:nvPr/>
        </p:nvGrpSpPr>
        <p:grpSpPr>
          <a:xfrm>
            <a:off x="2411760" y="4653136"/>
            <a:ext cx="1151945" cy="360040"/>
            <a:chOff x="3585654" y="1665170"/>
            <a:chExt cx="1151945" cy="360040"/>
          </a:xfrm>
        </p:grpSpPr>
        <p:grpSp>
          <p:nvGrpSpPr>
            <p:cNvPr id="269" name="Grupo 268"/>
            <p:cNvGrpSpPr/>
            <p:nvPr/>
          </p:nvGrpSpPr>
          <p:grpSpPr>
            <a:xfrm>
              <a:off x="3585654" y="1801170"/>
              <a:ext cx="1151945" cy="224040"/>
              <a:chOff x="2459191" y="1784296"/>
              <a:chExt cx="1151945" cy="224040"/>
            </a:xfrm>
          </p:grpSpPr>
          <p:sp>
            <p:nvSpPr>
              <p:cNvPr id="271" name="Retângulo 270"/>
              <p:cNvSpPr/>
              <p:nvPr/>
            </p:nvSpPr>
            <p:spPr>
              <a:xfrm>
                <a:off x="2459191" y="1818045"/>
                <a:ext cx="1080000" cy="180000"/>
              </a:xfrm>
              <a:prstGeom prst="rect">
                <a:avLst/>
              </a:prstGeom>
              <a:solidFill>
                <a:srgbClr val="FDFAF1"/>
              </a:solidFill>
              <a:ln w="63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pic>
            <p:nvPicPr>
              <p:cNvPr id="272" name="Picture 10" descr="http://cdn.flaticon.com/png/256/1209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9192" y="1784296"/>
                <a:ext cx="126943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3" name="CaixaDeTexto 272"/>
              <p:cNvSpPr txBox="1"/>
              <p:nvPr/>
            </p:nvSpPr>
            <p:spPr>
              <a:xfrm>
                <a:off x="2531016" y="1792892"/>
                <a:ext cx="10801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 smtClean="0"/>
                  <a:t>1 (28,1 MW)</a:t>
                </a:r>
                <a:endParaRPr lang="pt-BR" sz="800" dirty="0"/>
              </a:p>
            </p:txBody>
          </p:sp>
        </p:grpSp>
        <p:sp>
          <p:nvSpPr>
            <p:cNvPr id="270" name="CaixaDeTexto 269"/>
            <p:cNvSpPr txBox="1"/>
            <p:nvPr/>
          </p:nvSpPr>
          <p:spPr>
            <a:xfrm>
              <a:off x="3619359" y="1665170"/>
              <a:ext cx="89479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b="1" dirty="0" smtClean="0"/>
                <a:t>Rio de Janeiro</a:t>
              </a:r>
              <a:endParaRPr lang="pt-BR" sz="800" b="1" dirty="0"/>
            </a:p>
          </p:txBody>
        </p:sp>
      </p:grpSp>
      <p:grpSp>
        <p:nvGrpSpPr>
          <p:cNvPr id="274" name="Grupo 273"/>
          <p:cNvGrpSpPr/>
          <p:nvPr/>
        </p:nvGrpSpPr>
        <p:grpSpPr>
          <a:xfrm>
            <a:off x="2195736" y="5157192"/>
            <a:ext cx="1139029" cy="367471"/>
            <a:chOff x="3585653" y="1665170"/>
            <a:chExt cx="1139029" cy="367471"/>
          </a:xfrm>
        </p:grpSpPr>
        <p:grpSp>
          <p:nvGrpSpPr>
            <p:cNvPr id="275" name="Grupo 274"/>
            <p:cNvGrpSpPr/>
            <p:nvPr/>
          </p:nvGrpSpPr>
          <p:grpSpPr>
            <a:xfrm>
              <a:off x="3585653" y="1801170"/>
              <a:ext cx="1139029" cy="231471"/>
              <a:chOff x="2459190" y="1784296"/>
              <a:chExt cx="1139029" cy="231471"/>
            </a:xfrm>
          </p:grpSpPr>
          <p:sp>
            <p:nvSpPr>
              <p:cNvPr id="277" name="Retângulo 276"/>
              <p:cNvSpPr/>
              <p:nvPr/>
            </p:nvSpPr>
            <p:spPr>
              <a:xfrm>
                <a:off x="2459190" y="1818045"/>
                <a:ext cx="1080000" cy="180000"/>
              </a:xfrm>
              <a:prstGeom prst="rect">
                <a:avLst/>
              </a:prstGeom>
              <a:solidFill>
                <a:srgbClr val="FDFAF1"/>
              </a:solidFill>
              <a:ln w="63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pic>
            <p:nvPicPr>
              <p:cNvPr id="278" name="Picture 10" descr="http://cdn.flaticon.com/png/256/1209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9192" y="1784296"/>
                <a:ext cx="126943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9" name="CaixaDeTexto 278"/>
              <p:cNvSpPr txBox="1"/>
              <p:nvPr/>
            </p:nvSpPr>
            <p:spPr>
              <a:xfrm>
                <a:off x="2518099" y="1800323"/>
                <a:ext cx="10801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 smtClean="0"/>
                  <a:t>1 (2,5 MW)</a:t>
                </a:r>
                <a:endParaRPr lang="pt-BR" sz="800" dirty="0"/>
              </a:p>
            </p:txBody>
          </p:sp>
        </p:grpSp>
        <p:sp>
          <p:nvSpPr>
            <p:cNvPr id="276" name="CaixaDeTexto 275"/>
            <p:cNvSpPr txBox="1"/>
            <p:nvPr/>
          </p:nvSpPr>
          <p:spPr>
            <a:xfrm>
              <a:off x="3619359" y="1665170"/>
              <a:ext cx="52931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b="1" dirty="0" smtClean="0"/>
                <a:t>Paraná</a:t>
              </a:r>
              <a:endParaRPr lang="pt-BR" sz="800" b="1" dirty="0"/>
            </a:p>
          </p:txBody>
        </p:sp>
      </p:grpSp>
      <p:cxnSp>
        <p:nvCxnSpPr>
          <p:cNvPr id="9" name="Conector reto 8"/>
          <p:cNvCxnSpPr>
            <a:stCxn id="219" idx="1"/>
            <a:endCxn id="200" idx="36"/>
          </p:cNvCxnSpPr>
          <p:nvPr/>
        </p:nvCxnSpPr>
        <p:spPr>
          <a:xfrm flipH="1">
            <a:off x="1879401" y="1744533"/>
            <a:ext cx="460351" cy="927257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>
            <a:stCxn id="227" idx="1"/>
            <a:endCxn id="198" idx="3"/>
          </p:cNvCxnSpPr>
          <p:nvPr/>
        </p:nvCxnSpPr>
        <p:spPr>
          <a:xfrm flipH="1">
            <a:off x="2320508" y="2182006"/>
            <a:ext cx="449961" cy="557665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>
            <a:stCxn id="235" idx="1"/>
            <a:endCxn id="197" idx="3"/>
          </p:cNvCxnSpPr>
          <p:nvPr/>
        </p:nvCxnSpPr>
        <p:spPr>
          <a:xfrm flipH="1">
            <a:off x="2636544" y="2680637"/>
            <a:ext cx="495296" cy="237461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>
            <a:stCxn id="243" idx="1"/>
            <a:endCxn id="196" idx="2"/>
          </p:cNvCxnSpPr>
          <p:nvPr/>
        </p:nvCxnSpPr>
        <p:spPr>
          <a:xfrm flipH="1" flipV="1">
            <a:off x="2716218" y="3104656"/>
            <a:ext cx="712189" cy="16625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>
            <a:stCxn id="249" idx="1"/>
            <a:endCxn id="195" idx="5"/>
          </p:cNvCxnSpPr>
          <p:nvPr/>
        </p:nvCxnSpPr>
        <p:spPr>
          <a:xfrm flipH="1" flipV="1">
            <a:off x="2656657" y="3315627"/>
            <a:ext cx="603525" cy="229106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>
            <a:stCxn id="257" idx="1"/>
          </p:cNvCxnSpPr>
          <p:nvPr/>
        </p:nvCxnSpPr>
        <p:spPr>
          <a:xfrm flipH="1" flipV="1">
            <a:off x="2456056" y="3603286"/>
            <a:ext cx="603776" cy="373495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Conector reto 301"/>
          <p:cNvCxnSpPr>
            <a:stCxn id="263" idx="1"/>
          </p:cNvCxnSpPr>
          <p:nvPr/>
        </p:nvCxnSpPr>
        <p:spPr>
          <a:xfrm flipH="1" flipV="1">
            <a:off x="2294251" y="3958873"/>
            <a:ext cx="486084" cy="449956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Conector reto 303"/>
          <p:cNvCxnSpPr>
            <a:stCxn id="272" idx="1"/>
            <a:endCxn id="189" idx="7"/>
          </p:cNvCxnSpPr>
          <p:nvPr/>
        </p:nvCxnSpPr>
        <p:spPr>
          <a:xfrm flipH="1">
            <a:off x="1887007" y="4879136"/>
            <a:ext cx="524754" cy="55399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Conector reto 307"/>
          <p:cNvCxnSpPr>
            <a:stCxn id="277" idx="1"/>
          </p:cNvCxnSpPr>
          <p:nvPr/>
        </p:nvCxnSpPr>
        <p:spPr>
          <a:xfrm flipH="1" flipV="1">
            <a:off x="1094544" y="5372636"/>
            <a:ext cx="1101192" cy="44305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Conector reto 309"/>
          <p:cNvCxnSpPr>
            <a:stCxn id="292" idx="1"/>
          </p:cNvCxnSpPr>
          <p:nvPr/>
        </p:nvCxnSpPr>
        <p:spPr>
          <a:xfrm flipH="1" flipV="1">
            <a:off x="1123840" y="5570938"/>
            <a:ext cx="711858" cy="240598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ector reto 311"/>
          <p:cNvCxnSpPr>
            <a:stCxn id="283" idx="1"/>
          </p:cNvCxnSpPr>
          <p:nvPr/>
        </p:nvCxnSpPr>
        <p:spPr>
          <a:xfrm flipH="1" flipV="1">
            <a:off x="876292" y="6091378"/>
            <a:ext cx="455348" cy="189659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9" name="Grupo 318"/>
          <p:cNvGrpSpPr/>
          <p:nvPr/>
        </p:nvGrpSpPr>
        <p:grpSpPr>
          <a:xfrm>
            <a:off x="5488560" y="5733256"/>
            <a:ext cx="2721342" cy="260064"/>
            <a:chOff x="5260369" y="6335593"/>
            <a:chExt cx="2721342" cy="260064"/>
          </a:xfrm>
        </p:grpSpPr>
        <p:sp>
          <p:nvSpPr>
            <p:cNvPr id="318" name="Retângulo 317"/>
            <p:cNvSpPr/>
            <p:nvPr/>
          </p:nvSpPr>
          <p:spPr>
            <a:xfrm>
              <a:off x="5260369" y="6349236"/>
              <a:ext cx="2649334" cy="234273"/>
            </a:xfrm>
            <a:prstGeom prst="rect">
              <a:avLst/>
            </a:prstGeom>
            <a:solidFill>
              <a:srgbClr val="ECF3FA"/>
            </a:solidFill>
            <a:ln w="9525">
              <a:solidFill>
                <a:schemeClr val="accent3">
                  <a:lumMod val="40000"/>
                  <a:lumOff val="60000"/>
                </a:schemeClr>
              </a:solidFill>
              <a:prstDash val="sysDot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grpSp>
          <p:nvGrpSpPr>
            <p:cNvPr id="317" name="Grupo 316"/>
            <p:cNvGrpSpPr/>
            <p:nvPr/>
          </p:nvGrpSpPr>
          <p:grpSpPr>
            <a:xfrm>
              <a:off x="5302763" y="6335593"/>
              <a:ext cx="2678948" cy="260064"/>
              <a:chOff x="6496403" y="5963662"/>
              <a:chExt cx="2678948" cy="260064"/>
            </a:xfrm>
          </p:grpSpPr>
          <p:sp>
            <p:nvSpPr>
              <p:cNvPr id="313" name="Retângulo 312"/>
              <p:cNvSpPr/>
              <p:nvPr/>
            </p:nvSpPr>
            <p:spPr>
              <a:xfrm>
                <a:off x="6496403" y="6032772"/>
                <a:ext cx="108000" cy="108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314" name="CaixaDeTexto 313"/>
              <p:cNvSpPr txBox="1"/>
              <p:nvPr/>
            </p:nvSpPr>
            <p:spPr>
              <a:xfrm>
                <a:off x="6557728" y="5963662"/>
                <a:ext cx="107753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00" dirty="0" smtClean="0"/>
                  <a:t>80% Renovável</a:t>
                </a:r>
                <a:endParaRPr lang="pt-BR" sz="1000" dirty="0"/>
              </a:p>
            </p:txBody>
          </p:sp>
          <p:sp>
            <p:nvSpPr>
              <p:cNvPr id="315" name="Retângulo 314"/>
              <p:cNvSpPr/>
              <p:nvPr/>
            </p:nvSpPr>
            <p:spPr>
              <a:xfrm>
                <a:off x="7637848" y="6040441"/>
                <a:ext cx="108000" cy="108000"/>
              </a:xfrm>
              <a:prstGeom prst="rect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316" name="CaixaDeTexto 315"/>
              <p:cNvSpPr txBox="1"/>
              <p:nvPr/>
            </p:nvSpPr>
            <p:spPr>
              <a:xfrm>
                <a:off x="7699173" y="5977505"/>
                <a:ext cx="14761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 smtClean="0"/>
                  <a:t>20% Não - Renovável</a:t>
                </a:r>
                <a:endParaRPr lang="pt-BR" sz="1000" dirty="0"/>
              </a:p>
            </p:txBody>
          </p:sp>
        </p:grpSp>
      </p:grpSp>
      <p:grpSp>
        <p:nvGrpSpPr>
          <p:cNvPr id="333" name="Grupo 332"/>
          <p:cNvGrpSpPr/>
          <p:nvPr/>
        </p:nvGrpSpPr>
        <p:grpSpPr>
          <a:xfrm>
            <a:off x="3131840" y="2420888"/>
            <a:ext cx="1357373" cy="432048"/>
            <a:chOff x="3142619" y="2420888"/>
            <a:chExt cx="1357373" cy="432048"/>
          </a:xfrm>
        </p:grpSpPr>
        <p:grpSp>
          <p:nvGrpSpPr>
            <p:cNvPr id="232" name="Grupo 231"/>
            <p:cNvGrpSpPr/>
            <p:nvPr/>
          </p:nvGrpSpPr>
          <p:grpSpPr>
            <a:xfrm>
              <a:off x="3142619" y="2420888"/>
              <a:ext cx="1357373" cy="356010"/>
              <a:chOff x="3585653" y="1665170"/>
              <a:chExt cx="1357373" cy="356010"/>
            </a:xfrm>
          </p:grpSpPr>
          <p:grpSp>
            <p:nvGrpSpPr>
              <p:cNvPr id="233" name="Grupo 232"/>
              <p:cNvGrpSpPr/>
              <p:nvPr/>
            </p:nvGrpSpPr>
            <p:grpSpPr>
              <a:xfrm>
                <a:off x="3585653" y="1801170"/>
                <a:ext cx="1357373" cy="220010"/>
                <a:chOff x="2459190" y="1784296"/>
                <a:chExt cx="1357373" cy="220010"/>
              </a:xfrm>
            </p:grpSpPr>
            <p:sp>
              <p:nvSpPr>
                <p:cNvPr id="235" name="Retângulo 234"/>
                <p:cNvSpPr/>
                <p:nvPr/>
              </p:nvSpPr>
              <p:spPr>
                <a:xfrm>
                  <a:off x="2459190" y="1818045"/>
                  <a:ext cx="1188000" cy="180000"/>
                </a:xfrm>
                <a:prstGeom prst="rect">
                  <a:avLst/>
                </a:prstGeom>
                <a:solidFill>
                  <a:srgbClr val="FDFAF1"/>
                </a:solidFill>
                <a:ln w="635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800"/>
                </a:p>
              </p:txBody>
            </p:sp>
            <p:pic>
              <p:nvPicPr>
                <p:cNvPr id="236" name="Picture 10" descr="http://cdn.flaticon.com/png/256/12090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59192" y="1784296"/>
                  <a:ext cx="126943" cy="1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8" name="CaixaDeTexto 237"/>
                <p:cNvSpPr txBox="1"/>
                <p:nvPr/>
              </p:nvSpPr>
              <p:spPr>
                <a:xfrm>
                  <a:off x="2528729" y="1788862"/>
                  <a:ext cx="1287834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800" dirty="0" smtClean="0"/>
                    <a:t>105 (2.924,8 MW)</a:t>
                  </a:r>
                  <a:endParaRPr lang="pt-BR" sz="800" dirty="0"/>
                </a:p>
              </p:txBody>
            </p:sp>
          </p:grpSp>
          <p:sp>
            <p:nvSpPr>
              <p:cNvPr id="234" name="CaixaDeTexto 233"/>
              <p:cNvSpPr txBox="1"/>
              <p:nvPr/>
            </p:nvSpPr>
            <p:spPr>
              <a:xfrm>
                <a:off x="3619359" y="1665170"/>
                <a:ext cx="118974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800" b="1" dirty="0" smtClean="0"/>
                  <a:t>Rio Grande do Norte</a:t>
                </a:r>
                <a:endParaRPr lang="pt-BR" sz="800" b="1" dirty="0"/>
              </a:p>
            </p:txBody>
          </p:sp>
        </p:grpSp>
        <p:sp>
          <p:nvSpPr>
            <p:cNvPr id="326" name="Estrela de 8 pontas 325"/>
            <p:cNvSpPr/>
            <p:nvPr/>
          </p:nvSpPr>
          <p:spPr>
            <a:xfrm>
              <a:off x="4207367" y="2672936"/>
              <a:ext cx="180000" cy="180000"/>
            </a:xfrm>
            <a:prstGeom prst="star8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 smtClean="0"/>
                <a:t>1</a:t>
              </a:r>
              <a:endParaRPr lang="pt-BR" sz="800" dirty="0"/>
            </a:p>
          </p:txBody>
        </p:sp>
      </p:grpSp>
      <p:grpSp>
        <p:nvGrpSpPr>
          <p:cNvPr id="332" name="Grupo 331"/>
          <p:cNvGrpSpPr/>
          <p:nvPr/>
        </p:nvGrpSpPr>
        <p:grpSpPr>
          <a:xfrm>
            <a:off x="2770469" y="1922258"/>
            <a:ext cx="1369483" cy="426622"/>
            <a:chOff x="2770469" y="1988840"/>
            <a:chExt cx="1369483" cy="426622"/>
          </a:xfrm>
        </p:grpSpPr>
        <p:grpSp>
          <p:nvGrpSpPr>
            <p:cNvPr id="224" name="Grupo 223"/>
            <p:cNvGrpSpPr/>
            <p:nvPr/>
          </p:nvGrpSpPr>
          <p:grpSpPr>
            <a:xfrm>
              <a:off x="2770469" y="1988840"/>
              <a:ext cx="1369483" cy="349748"/>
              <a:chOff x="3585653" y="1665170"/>
              <a:chExt cx="1369483" cy="349748"/>
            </a:xfrm>
          </p:grpSpPr>
          <p:grpSp>
            <p:nvGrpSpPr>
              <p:cNvPr id="225" name="Grupo 224"/>
              <p:cNvGrpSpPr/>
              <p:nvPr/>
            </p:nvGrpSpPr>
            <p:grpSpPr>
              <a:xfrm>
                <a:off x="3585653" y="1798537"/>
                <a:ext cx="1369483" cy="216381"/>
                <a:chOff x="2459190" y="1781663"/>
                <a:chExt cx="1369483" cy="216381"/>
              </a:xfrm>
            </p:grpSpPr>
            <p:sp>
              <p:nvSpPr>
                <p:cNvPr id="227" name="Retângulo 226"/>
                <p:cNvSpPr/>
                <p:nvPr/>
              </p:nvSpPr>
              <p:spPr>
                <a:xfrm>
                  <a:off x="2459190" y="1818044"/>
                  <a:ext cx="1080000" cy="180000"/>
                </a:xfrm>
                <a:prstGeom prst="rect">
                  <a:avLst/>
                </a:prstGeom>
                <a:solidFill>
                  <a:srgbClr val="FDFAF1"/>
                </a:solidFill>
                <a:ln w="635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800"/>
                </a:p>
              </p:txBody>
            </p:sp>
            <p:pic>
              <p:nvPicPr>
                <p:cNvPr id="228" name="Picture 10" descr="http://cdn.flaticon.com/png/256/12090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59192" y="1784296"/>
                  <a:ext cx="126943" cy="1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0" name="CaixaDeTexto 229"/>
                <p:cNvSpPr txBox="1"/>
                <p:nvPr/>
              </p:nvSpPr>
              <p:spPr>
                <a:xfrm>
                  <a:off x="2532084" y="1781663"/>
                  <a:ext cx="1296589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800" dirty="0" smtClean="0"/>
                    <a:t>51 (1.389,8 MW)</a:t>
                  </a:r>
                  <a:endParaRPr lang="pt-BR" sz="800" dirty="0"/>
                </a:p>
              </p:txBody>
            </p:sp>
          </p:grpSp>
          <p:sp>
            <p:nvSpPr>
              <p:cNvPr id="226" name="CaixaDeTexto 225"/>
              <p:cNvSpPr txBox="1"/>
              <p:nvPr/>
            </p:nvSpPr>
            <p:spPr>
              <a:xfrm>
                <a:off x="3619359" y="1665170"/>
                <a:ext cx="47160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800" b="1" dirty="0" smtClean="0"/>
                  <a:t>Ceará</a:t>
                </a:r>
                <a:endParaRPr lang="pt-BR" sz="800" b="1" dirty="0"/>
              </a:p>
            </p:txBody>
          </p:sp>
        </p:grpSp>
        <p:sp>
          <p:nvSpPr>
            <p:cNvPr id="328" name="Estrela de 8 pontas 327"/>
            <p:cNvSpPr/>
            <p:nvPr/>
          </p:nvSpPr>
          <p:spPr>
            <a:xfrm>
              <a:off x="3760469" y="2235462"/>
              <a:ext cx="180000" cy="180000"/>
            </a:xfrm>
            <a:prstGeom prst="star8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/>
                <a:t>4</a:t>
              </a:r>
            </a:p>
          </p:txBody>
        </p:sp>
      </p:grpSp>
      <p:grpSp>
        <p:nvGrpSpPr>
          <p:cNvPr id="334" name="Grupo 333"/>
          <p:cNvGrpSpPr/>
          <p:nvPr/>
        </p:nvGrpSpPr>
        <p:grpSpPr>
          <a:xfrm>
            <a:off x="2780335" y="4149080"/>
            <a:ext cx="1170000" cy="430999"/>
            <a:chOff x="2780335" y="4221088"/>
            <a:chExt cx="1170000" cy="430999"/>
          </a:xfrm>
        </p:grpSpPr>
        <p:grpSp>
          <p:nvGrpSpPr>
            <p:cNvPr id="260" name="Grupo 259"/>
            <p:cNvGrpSpPr/>
            <p:nvPr/>
          </p:nvGrpSpPr>
          <p:grpSpPr>
            <a:xfrm>
              <a:off x="2780335" y="4221088"/>
              <a:ext cx="1143593" cy="351444"/>
              <a:chOff x="3585653" y="1665170"/>
              <a:chExt cx="1143593" cy="351444"/>
            </a:xfrm>
          </p:grpSpPr>
          <p:grpSp>
            <p:nvGrpSpPr>
              <p:cNvPr id="261" name="Grupo 260"/>
              <p:cNvGrpSpPr/>
              <p:nvPr/>
            </p:nvGrpSpPr>
            <p:grpSpPr>
              <a:xfrm>
                <a:off x="3585653" y="1801170"/>
                <a:ext cx="1143593" cy="215444"/>
                <a:chOff x="2459190" y="1784296"/>
                <a:chExt cx="1143593" cy="215444"/>
              </a:xfrm>
            </p:grpSpPr>
            <p:sp>
              <p:nvSpPr>
                <p:cNvPr id="263" name="Retângulo 262"/>
                <p:cNvSpPr/>
                <p:nvPr/>
              </p:nvSpPr>
              <p:spPr>
                <a:xfrm>
                  <a:off x="2459190" y="1818045"/>
                  <a:ext cx="1080000" cy="180000"/>
                </a:xfrm>
                <a:prstGeom prst="rect">
                  <a:avLst/>
                </a:prstGeom>
                <a:solidFill>
                  <a:srgbClr val="FDFAF1"/>
                </a:solidFill>
                <a:ln w="635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800"/>
                </a:p>
              </p:txBody>
            </p:sp>
            <p:pic>
              <p:nvPicPr>
                <p:cNvPr id="264" name="Picture 10" descr="http://cdn.flaticon.com/png/256/12090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59192" y="1784296"/>
                  <a:ext cx="126943" cy="1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6" name="CaixaDeTexto 265"/>
                <p:cNvSpPr txBox="1"/>
                <p:nvPr/>
              </p:nvSpPr>
              <p:spPr>
                <a:xfrm>
                  <a:off x="2522663" y="1784296"/>
                  <a:ext cx="108012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800" dirty="0" smtClean="0"/>
                    <a:t>73 (1.897,8 MW)</a:t>
                  </a:r>
                  <a:endParaRPr lang="pt-BR" sz="800" dirty="0"/>
                </a:p>
              </p:txBody>
            </p:sp>
          </p:grpSp>
          <p:sp>
            <p:nvSpPr>
              <p:cNvPr id="262" name="CaixaDeTexto 261"/>
              <p:cNvSpPr txBox="1"/>
              <p:nvPr/>
            </p:nvSpPr>
            <p:spPr>
              <a:xfrm>
                <a:off x="3619359" y="1665170"/>
                <a:ext cx="46519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800" b="1" dirty="0" smtClean="0"/>
                  <a:t>Bahia</a:t>
                </a:r>
                <a:endParaRPr lang="pt-BR" sz="800" b="1" dirty="0"/>
              </a:p>
            </p:txBody>
          </p:sp>
        </p:grpSp>
        <p:sp>
          <p:nvSpPr>
            <p:cNvPr id="329" name="Estrela de 8 pontas 328"/>
            <p:cNvSpPr/>
            <p:nvPr/>
          </p:nvSpPr>
          <p:spPr>
            <a:xfrm>
              <a:off x="3770335" y="4472087"/>
              <a:ext cx="180000" cy="180000"/>
            </a:xfrm>
            <a:prstGeom prst="star8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/>
                <a:t>2</a:t>
              </a:r>
            </a:p>
          </p:txBody>
        </p:sp>
      </p:grpSp>
      <p:grpSp>
        <p:nvGrpSpPr>
          <p:cNvPr id="336" name="Grupo 335"/>
          <p:cNvGrpSpPr/>
          <p:nvPr/>
        </p:nvGrpSpPr>
        <p:grpSpPr>
          <a:xfrm>
            <a:off x="1331640" y="6021288"/>
            <a:ext cx="1166987" cy="440593"/>
            <a:chOff x="1331640" y="6095214"/>
            <a:chExt cx="1166987" cy="440593"/>
          </a:xfrm>
        </p:grpSpPr>
        <p:grpSp>
          <p:nvGrpSpPr>
            <p:cNvPr id="280" name="Grupo 279"/>
            <p:cNvGrpSpPr/>
            <p:nvPr/>
          </p:nvGrpSpPr>
          <p:grpSpPr>
            <a:xfrm>
              <a:off x="1331640" y="6095214"/>
              <a:ext cx="1144974" cy="358122"/>
              <a:chOff x="3585653" y="1665170"/>
              <a:chExt cx="1144974" cy="358122"/>
            </a:xfrm>
          </p:grpSpPr>
          <p:grpSp>
            <p:nvGrpSpPr>
              <p:cNvPr id="281" name="Grupo 280"/>
              <p:cNvGrpSpPr/>
              <p:nvPr/>
            </p:nvGrpSpPr>
            <p:grpSpPr>
              <a:xfrm>
                <a:off x="3585653" y="1801170"/>
                <a:ext cx="1144974" cy="222122"/>
                <a:chOff x="2459190" y="1784296"/>
                <a:chExt cx="1144974" cy="222122"/>
              </a:xfrm>
            </p:grpSpPr>
            <p:sp>
              <p:nvSpPr>
                <p:cNvPr id="283" name="Retângulo 282"/>
                <p:cNvSpPr/>
                <p:nvPr/>
              </p:nvSpPr>
              <p:spPr>
                <a:xfrm>
                  <a:off x="2459190" y="1818045"/>
                  <a:ext cx="1080000" cy="180000"/>
                </a:xfrm>
                <a:prstGeom prst="rect">
                  <a:avLst/>
                </a:prstGeom>
                <a:solidFill>
                  <a:srgbClr val="FDFAF1"/>
                </a:solidFill>
                <a:ln w="635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800"/>
                </a:p>
              </p:txBody>
            </p:sp>
            <p:pic>
              <p:nvPicPr>
                <p:cNvPr id="284" name="Picture 10" descr="http://cdn.flaticon.com/png/256/12090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59191" y="1784296"/>
                  <a:ext cx="126944" cy="1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86" name="CaixaDeTexto 285"/>
                <p:cNvSpPr txBox="1"/>
                <p:nvPr/>
              </p:nvSpPr>
              <p:spPr>
                <a:xfrm>
                  <a:off x="2524044" y="1790974"/>
                  <a:ext cx="108012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800" dirty="0" smtClean="0"/>
                    <a:t>66 (1.568,8  MW)</a:t>
                  </a:r>
                  <a:endParaRPr lang="pt-BR" sz="800" dirty="0"/>
                </a:p>
              </p:txBody>
            </p:sp>
          </p:grpSp>
          <p:sp>
            <p:nvSpPr>
              <p:cNvPr id="282" name="CaixaDeTexto 281"/>
              <p:cNvSpPr txBox="1"/>
              <p:nvPr/>
            </p:nvSpPr>
            <p:spPr>
              <a:xfrm>
                <a:off x="3619359" y="1665170"/>
                <a:ext cx="108234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800" b="1" dirty="0" smtClean="0"/>
                  <a:t>Rio Grande do Sul</a:t>
                </a:r>
                <a:endParaRPr lang="pt-BR" sz="800" b="1" dirty="0"/>
              </a:p>
            </p:txBody>
          </p:sp>
        </p:grpSp>
        <p:sp>
          <p:nvSpPr>
            <p:cNvPr id="330" name="Estrela de 8 pontas 329"/>
            <p:cNvSpPr/>
            <p:nvPr/>
          </p:nvSpPr>
          <p:spPr>
            <a:xfrm>
              <a:off x="2318627" y="6355807"/>
              <a:ext cx="180000" cy="180000"/>
            </a:xfrm>
            <a:prstGeom prst="star8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dirty="0"/>
                <a:t>3</a:t>
              </a:r>
            </a:p>
          </p:txBody>
        </p:sp>
      </p:grpSp>
      <p:grpSp>
        <p:nvGrpSpPr>
          <p:cNvPr id="288" name="Grupo 287"/>
          <p:cNvGrpSpPr/>
          <p:nvPr/>
        </p:nvGrpSpPr>
        <p:grpSpPr>
          <a:xfrm>
            <a:off x="1835696" y="5589240"/>
            <a:ext cx="1080000" cy="359460"/>
            <a:chOff x="3585653" y="1668874"/>
            <a:chExt cx="1080000" cy="359460"/>
          </a:xfrm>
        </p:grpSpPr>
        <p:grpSp>
          <p:nvGrpSpPr>
            <p:cNvPr id="289" name="Grupo 288"/>
            <p:cNvGrpSpPr/>
            <p:nvPr/>
          </p:nvGrpSpPr>
          <p:grpSpPr>
            <a:xfrm>
              <a:off x="3585653" y="1801170"/>
              <a:ext cx="1080000" cy="227164"/>
              <a:chOff x="2459190" y="1784296"/>
              <a:chExt cx="1080000" cy="227164"/>
            </a:xfrm>
          </p:grpSpPr>
          <p:sp>
            <p:nvSpPr>
              <p:cNvPr id="291" name="Retângulo 290"/>
              <p:cNvSpPr/>
              <p:nvPr/>
            </p:nvSpPr>
            <p:spPr>
              <a:xfrm>
                <a:off x="2459190" y="1818045"/>
                <a:ext cx="1080000" cy="180000"/>
              </a:xfrm>
              <a:prstGeom prst="rect">
                <a:avLst/>
              </a:prstGeom>
              <a:solidFill>
                <a:srgbClr val="FDFAF1"/>
              </a:solidFill>
              <a:ln w="63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pic>
            <p:nvPicPr>
              <p:cNvPr id="292" name="Picture 10" descr="http://cdn.flaticon.com/png/256/1209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9192" y="1784296"/>
                <a:ext cx="126943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3" name="CaixaDeTexto 292"/>
              <p:cNvSpPr txBox="1"/>
              <p:nvPr/>
            </p:nvSpPr>
            <p:spPr>
              <a:xfrm>
                <a:off x="2522663" y="1796016"/>
                <a:ext cx="88853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 smtClean="0"/>
                  <a:t>14 (238,5 MW)</a:t>
                </a:r>
                <a:endParaRPr lang="pt-BR" sz="800" dirty="0"/>
              </a:p>
            </p:txBody>
          </p:sp>
        </p:grpSp>
        <p:sp>
          <p:nvSpPr>
            <p:cNvPr id="290" name="CaixaDeTexto 289"/>
            <p:cNvSpPr txBox="1"/>
            <p:nvPr/>
          </p:nvSpPr>
          <p:spPr>
            <a:xfrm>
              <a:off x="3591200" y="1668874"/>
              <a:ext cx="906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b="1" dirty="0" smtClean="0"/>
                <a:t>Santa Catarina</a:t>
              </a:r>
              <a:endParaRPr lang="pt-BR" sz="800" b="1" dirty="0"/>
            </a:p>
          </p:txBody>
        </p:sp>
      </p:grpSp>
      <p:sp>
        <p:nvSpPr>
          <p:cNvPr id="147" name="CaixaDeTexto 146"/>
          <p:cNvSpPr txBox="1"/>
          <p:nvPr/>
        </p:nvSpPr>
        <p:spPr>
          <a:xfrm>
            <a:off x="5231660" y="6093296"/>
            <a:ext cx="31567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Total Instalado: 9,41 GW – 375 Usinas </a:t>
            </a:r>
          </a:p>
          <a:p>
            <a:pPr algn="ctr"/>
            <a:endParaRPr lang="pt-BR" sz="300" i="1" dirty="0" smtClean="0"/>
          </a:p>
          <a:p>
            <a:pPr algn="ctr"/>
            <a:r>
              <a:rPr lang="pt-BR" sz="1100" i="1" dirty="0" smtClean="0"/>
              <a:t>Aptos:  322,9 MW – 12 Usinas</a:t>
            </a:r>
            <a:endParaRPr lang="pt-BR" sz="1100" i="1" dirty="0"/>
          </a:p>
        </p:txBody>
      </p:sp>
      <p:sp>
        <p:nvSpPr>
          <p:cNvPr id="210" name="Espaço Reservado para Rodapé 5"/>
          <p:cNvSpPr txBox="1">
            <a:spLocks/>
          </p:cNvSpPr>
          <p:nvPr/>
        </p:nvSpPr>
        <p:spPr>
          <a:xfrm>
            <a:off x="3124200" y="6593784"/>
            <a:ext cx="2895600" cy="2916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 smtClean="0">
                <a:solidFill>
                  <a:schemeClr val="accent6"/>
                </a:solidFill>
              </a:rPr>
              <a:t>Fonte: ABEEólica / ANEEL</a:t>
            </a:r>
            <a:endParaRPr lang="pt-BR" sz="1200" dirty="0">
              <a:solidFill>
                <a:schemeClr val="accent6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1094544" y="2458677"/>
            <a:ext cx="1757346" cy="1757346"/>
          </a:xfrm>
          <a:prstGeom prst="ellipse">
            <a:avLst/>
          </a:prstGeom>
          <a:solidFill>
            <a:schemeClr val="tx2">
              <a:lumMod val="20000"/>
              <a:lumOff val="80000"/>
              <a:alpha val="65000"/>
            </a:schemeClr>
          </a:solidFill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7,6</a:t>
            </a:r>
          </a:p>
          <a:p>
            <a:pPr algn="ctr"/>
            <a:r>
              <a:rPr lang="pt-BR" dirty="0">
                <a:solidFill>
                  <a:schemeClr val="tx2"/>
                </a:solidFill>
              </a:rPr>
              <a:t>G</a:t>
            </a:r>
            <a:r>
              <a:rPr lang="pt-BR" dirty="0" smtClean="0">
                <a:solidFill>
                  <a:schemeClr val="tx2"/>
                </a:solidFill>
              </a:rPr>
              <a:t>W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46" name="Elipse 145"/>
          <p:cNvSpPr/>
          <p:nvPr/>
        </p:nvSpPr>
        <p:spPr>
          <a:xfrm>
            <a:off x="177506" y="5140823"/>
            <a:ext cx="1095909" cy="1095909"/>
          </a:xfrm>
          <a:prstGeom prst="ellipse">
            <a:avLst/>
          </a:prstGeom>
          <a:solidFill>
            <a:schemeClr val="tx2">
              <a:lumMod val="20000"/>
              <a:lumOff val="80000"/>
              <a:alpha val="65000"/>
            </a:schemeClr>
          </a:solidFill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1,8 GW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48" name="Elipse 147"/>
          <p:cNvSpPr/>
          <p:nvPr/>
        </p:nvSpPr>
        <p:spPr>
          <a:xfrm>
            <a:off x="1580070" y="4815114"/>
            <a:ext cx="359460" cy="359460"/>
          </a:xfrm>
          <a:prstGeom prst="ellipse">
            <a:avLst/>
          </a:prstGeom>
          <a:solidFill>
            <a:schemeClr val="tx2">
              <a:lumMod val="20000"/>
              <a:lumOff val="80000"/>
              <a:alpha val="65000"/>
            </a:schemeClr>
          </a:solidFill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2"/>
              </a:solidFill>
            </a:endParaRPr>
          </a:p>
        </p:txBody>
      </p:sp>
      <p:cxnSp>
        <p:nvCxnSpPr>
          <p:cNvPr id="5" name="Conector de seta reta 4"/>
          <p:cNvCxnSpPr>
            <a:endCxn id="188" idx="23"/>
          </p:cNvCxnSpPr>
          <p:nvPr/>
        </p:nvCxnSpPr>
        <p:spPr>
          <a:xfrm flipH="1">
            <a:off x="1126327" y="5087800"/>
            <a:ext cx="353442" cy="168875"/>
          </a:xfrm>
          <a:prstGeom prst="straightConnector1">
            <a:avLst/>
          </a:prstGeom>
          <a:ln w="19050"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6" name="Gráfico 1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438633"/>
              </p:ext>
            </p:extLst>
          </p:nvPr>
        </p:nvGraphicFramePr>
        <p:xfrm>
          <a:off x="5004048" y="1333049"/>
          <a:ext cx="3816102" cy="4568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9" name="Estrela de 8 pontas 148"/>
          <p:cNvSpPr/>
          <p:nvPr/>
        </p:nvSpPr>
        <p:spPr>
          <a:xfrm>
            <a:off x="3275736" y="1742258"/>
            <a:ext cx="180000" cy="180000"/>
          </a:xfrm>
          <a:prstGeom prst="star8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5</a:t>
            </a:r>
            <a:endParaRPr lang="pt-BR" sz="800" dirty="0"/>
          </a:p>
        </p:txBody>
      </p:sp>
      <p:grpSp>
        <p:nvGrpSpPr>
          <p:cNvPr id="6" name="Grupo 5"/>
          <p:cNvGrpSpPr/>
          <p:nvPr/>
        </p:nvGrpSpPr>
        <p:grpSpPr>
          <a:xfrm>
            <a:off x="4995945" y="2287747"/>
            <a:ext cx="2933722" cy="2376799"/>
            <a:chOff x="4995945" y="2287747"/>
            <a:chExt cx="2933722" cy="2376799"/>
          </a:xfrm>
        </p:grpSpPr>
        <p:pic>
          <p:nvPicPr>
            <p:cNvPr id="150" name="Imagem 149" descr="https://upload.wikimedia.org/wikipedia/commons/thumb/a/ae/Nuclear_symbol.svg/600px-Nuclear_symbol.svg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6087" y="2287747"/>
              <a:ext cx="72008" cy="8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upo 3"/>
            <p:cNvGrpSpPr/>
            <p:nvPr/>
          </p:nvGrpSpPr>
          <p:grpSpPr>
            <a:xfrm>
              <a:off x="4995945" y="2295499"/>
              <a:ext cx="2933722" cy="2369047"/>
              <a:chOff x="4995945" y="2427568"/>
              <a:chExt cx="2933722" cy="2369047"/>
            </a:xfrm>
          </p:grpSpPr>
          <p:grpSp>
            <p:nvGrpSpPr>
              <p:cNvPr id="211" name="Grupo 210"/>
              <p:cNvGrpSpPr/>
              <p:nvPr/>
            </p:nvGrpSpPr>
            <p:grpSpPr>
              <a:xfrm>
                <a:off x="5436096" y="2427568"/>
                <a:ext cx="2493571" cy="2369047"/>
                <a:chOff x="1203466" y="759859"/>
                <a:chExt cx="3545397" cy="3098760"/>
              </a:xfrm>
            </p:grpSpPr>
            <p:grpSp>
              <p:nvGrpSpPr>
                <p:cNvPr id="212" name="Grupo 211"/>
                <p:cNvGrpSpPr/>
                <p:nvPr/>
              </p:nvGrpSpPr>
              <p:grpSpPr>
                <a:xfrm>
                  <a:off x="1469295" y="759859"/>
                  <a:ext cx="3279568" cy="3098760"/>
                  <a:chOff x="1469295" y="759859"/>
                  <a:chExt cx="3279568" cy="3098760"/>
                </a:xfrm>
              </p:grpSpPr>
              <p:grpSp>
                <p:nvGrpSpPr>
                  <p:cNvPr id="214" name="Grupo 213"/>
                  <p:cNvGrpSpPr/>
                  <p:nvPr/>
                </p:nvGrpSpPr>
                <p:grpSpPr>
                  <a:xfrm>
                    <a:off x="1469295" y="1309393"/>
                    <a:ext cx="3279568" cy="2549226"/>
                    <a:chOff x="1467061" y="1309393"/>
                    <a:chExt cx="3264440" cy="2549226"/>
                  </a:xfrm>
                </p:grpSpPr>
                <p:grpSp>
                  <p:nvGrpSpPr>
                    <p:cNvPr id="223" name="Grupo 222"/>
                    <p:cNvGrpSpPr/>
                    <p:nvPr/>
                  </p:nvGrpSpPr>
                  <p:grpSpPr>
                    <a:xfrm>
                      <a:off x="1765397" y="1309393"/>
                      <a:ext cx="2966104" cy="2549226"/>
                      <a:chOff x="1765397" y="1309393"/>
                      <a:chExt cx="2966104" cy="2549226"/>
                    </a:xfrm>
                  </p:grpSpPr>
                  <p:pic>
                    <p:nvPicPr>
                      <p:cNvPr id="237" name="Imagem 236" descr="http://www.plomeriaydestupiciones.com/uploads/1/3/5/9/13593160/4805286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 cstate="print">
                        <a:duotone>
                          <a:srgbClr val="4F81BD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842" y="3017438"/>
                        <a:ext cx="502443" cy="841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39" name="Imagem 238" descr="http://www.plomeriaydestupiciones.com/uploads/1/3/5/9/13593160/4805286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 cstate="print">
                        <a:duotone>
                          <a:srgbClr val="4F81BD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1662" y="3089207"/>
                        <a:ext cx="369839" cy="6191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51" name="Imagem 250" descr="http://0.static.wix.com/media/a50bd6_023e6cfde6c9afce63333366a50079ba.png_512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8" cstate="print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9">
                                <a14:imgEffect>
                                  <a14:brightnessContrast bright="20000" contrast="-4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/>
                    </p:blipFill>
                    <p:spPr bwMode="auto">
                      <a:xfrm>
                        <a:off x="1942018" y="1539494"/>
                        <a:ext cx="176496" cy="2618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65" name="Imagem 264" descr="http://0.static.wix.com/media/a50bd6_023e6cfde6c9afce63333366a50079ba.png_512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10" cstate="print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11">
                                <a14:imgEffect>
                                  <a14:brightnessContrast bright="20000" contrast="-4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/>
                    </p:blipFill>
                    <p:spPr bwMode="auto">
                      <a:xfrm>
                        <a:off x="1765397" y="1309393"/>
                        <a:ext cx="247095" cy="36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67" name="Imagem 266" descr="http://www.plomeriaydestupiciones.com/uploads/1/3/5/9/13593160/4805286.pn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12" cstate="print">
                        <a:duotone>
                          <a:srgbClr val="4F81BD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/>
                    </p:blipFill>
                    <p:spPr bwMode="auto">
                      <a:xfrm>
                        <a:off x="4193411" y="3296643"/>
                        <a:ext cx="336503" cy="5619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pic>
                  <p:nvPicPr>
                    <p:cNvPr id="229" name="chart"/>
                    <p:cNvPicPr>
                      <a:picLocks noChangeAspect="1"/>
                    </p:cNvPicPr>
                    <p:nvPr/>
                  </p:nvPicPr>
                  <p:blipFill>
                    <a:blip r:embed="rId13">
                      <a:extLst>
                        <a:ext uri="{BEBA8EAE-BF5A-486C-A8C5-ECC9F3942E4B}">
                          <a14:imgProps xmlns:a14="http://schemas.microsoft.com/office/drawing/2010/main">
                            <a14:imgLayer r:embed="rId14">
                              <a14:imgEffect>
                                <a14:backgroundRemoval t="10000" b="90000" l="0" r="98571"/>
                              </a14:imgEffect>
                              <a14:imgEffect>
                                <a14:brightnessContrast bright="40000"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20439394">
                      <a:off x="1467061" y="3093437"/>
                      <a:ext cx="609177" cy="43515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215" name="Imagem 214"/>
                  <p:cNvPicPr>
                    <a:picLocks noChangeAspect="1"/>
                  </p:cNvPicPr>
                  <p:nvPr/>
                </p:nvPicPr>
                <p:blipFill rotWithShape="1">
                  <a:blip r:embed="rId15" cstate="email">
                    <a:duotone>
                      <a:prstClr val="black"/>
                      <a:srgbClr val="F79646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6">
                            <a14:imgEffect>
                              <a14:backgroundRemoval t="2857" b="98571" l="0" r="96667"/>
                            </a14:imgEffect>
                            <a14:imgEffect>
                              <a14:colorTemperature colorTemp="11200"/>
                            </a14:imgEffect>
                            <a14:imgEffect>
                              <a14:saturation sat="4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V="1">
                    <a:off x="2880672" y="759859"/>
                    <a:ext cx="232987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221" name="Imagem 220" descr="http://www.eaprende.com/blog/wp-content/uploads/2012/07/petroleo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8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rot="1007668">
                    <a:off x="2294093" y="1012364"/>
                    <a:ext cx="496479" cy="35554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13" name="Imagem 212" descr="http://84d1f3.medialib.glogster.com/media/d9/d9ddba804464013f2f43217565e50daf7254c52cd1e9d70687402bad5fc0b1ad/gota-de-agua-222-png.pn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3466" y="1986692"/>
                  <a:ext cx="239913" cy="2299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51" name="Picture 4" descr="http://bangkok2birmingham.files.wordpress.com/2013/02/wind-farm.jpg"/>
              <p:cNvPicPr>
                <a:picLocks noChangeAspect="1" noChangeArrowheads="1"/>
              </p:cNvPicPr>
              <p:nvPr/>
            </p:nvPicPr>
            <p:blipFill rotWithShape="1">
              <a:blip r:embed="rId20" cstate="print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ackgroundRemoval t="38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18128688">
                <a:off x="5063689" y="3528857"/>
                <a:ext cx="335942" cy="4714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3602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Gráfico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844569"/>
              </p:ext>
            </p:extLst>
          </p:nvPr>
        </p:nvGraphicFramePr>
        <p:xfrm>
          <a:off x="250825" y="1484314"/>
          <a:ext cx="4249167" cy="4825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6" name="Gráfico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204701"/>
              </p:ext>
            </p:extLst>
          </p:nvPr>
        </p:nvGraphicFramePr>
        <p:xfrm>
          <a:off x="4579190" y="1556792"/>
          <a:ext cx="4285010" cy="5090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9" name="Grupo 78"/>
          <p:cNvGrpSpPr/>
          <p:nvPr/>
        </p:nvGrpSpPr>
        <p:grpSpPr>
          <a:xfrm>
            <a:off x="5361024" y="6337288"/>
            <a:ext cx="2721342" cy="260064"/>
            <a:chOff x="5260369" y="6335593"/>
            <a:chExt cx="2721342" cy="260064"/>
          </a:xfrm>
        </p:grpSpPr>
        <p:sp>
          <p:nvSpPr>
            <p:cNvPr id="80" name="Retângulo 79"/>
            <p:cNvSpPr/>
            <p:nvPr/>
          </p:nvSpPr>
          <p:spPr>
            <a:xfrm>
              <a:off x="5260369" y="6349236"/>
              <a:ext cx="2649334" cy="234273"/>
            </a:xfrm>
            <a:prstGeom prst="rect">
              <a:avLst/>
            </a:prstGeom>
            <a:solidFill>
              <a:srgbClr val="ECF3FA"/>
            </a:solidFill>
            <a:ln w="9525">
              <a:solidFill>
                <a:schemeClr val="accent3">
                  <a:lumMod val="40000"/>
                  <a:lumOff val="60000"/>
                </a:schemeClr>
              </a:solidFill>
              <a:prstDash val="sysDot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grpSp>
          <p:nvGrpSpPr>
            <p:cNvPr id="81" name="Grupo 80"/>
            <p:cNvGrpSpPr/>
            <p:nvPr/>
          </p:nvGrpSpPr>
          <p:grpSpPr>
            <a:xfrm>
              <a:off x="5302763" y="6335593"/>
              <a:ext cx="2678948" cy="260064"/>
              <a:chOff x="6496403" y="5963662"/>
              <a:chExt cx="2678948" cy="260064"/>
            </a:xfrm>
          </p:grpSpPr>
          <p:sp>
            <p:nvSpPr>
              <p:cNvPr id="82" name="Retângulo 81"/>
              <p:cNvSpPr/>
              <p:nvPr/>
            </p:nvSpPr>
            <p:spPr>
              <a:xfrm>
                <a:off x="6496403" y="6032772"/>
                <a:ext cx="108000" cy="108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83" name="CaixaDeTexto 82"/>
              <p:cNvSpPr txBox="1"/>
              <p:nvPr/>
            </p:nvSpPr>
            <p:spPr>
              <a:xfrm>
                <a:off x="6557728" y="5963662"/>
                <a:ext cx="107753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00" dirty="0" smtClean="0"/>
                  <a:t>84% Renovável</a:t>
                </a:r>
                <a:endParaRPr lang="pt-BR" sz="1000" dirty="0"/>
              </a:p>
            </p:txBody>
          </p:sp>
          <p:sp>
            <p:nvSpPr>
              <p:cNvPr id="84" name="Retângulo 83"/>
              <p:cNvSpPr/>
              <p:nvPr/>
            </p:nvSpPr>
            <p:spPr>
              <a:xfrm>
                <a:off x="7637848" y="6040441"/>
                <a:ext cx="108000" cy="108000"/>
              </a:xfrm>
              <a:prstGeom prst="rect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85" name="CaixaDeTexto 84"/>
              <p:cNvSpPr txBox="1"/>
              <p:nvPr/>
            </p:nvSpPr>
            <p:spPr>
              <a:xfrm>
                <a:off x="7699173" y="5977505"/>
                <a:ext cx="14761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 smtClean="0"/>
                  <a:t>16% Não - Renovável</a:t>
                </a:r>
                <a:endParaRPr lang="pt-BR" sz="1000" dirty="0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Matriz Elétrica (GW)</a:t>
            </a:r>
            <a:endParaRPr lang="pt-BR" dirty="0"/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4"/>
          </p:nvPr>
        </p:nvSpPr>
        <p:spPr>
          <a:xfrm>
            <a:off x="8748713" y="6596063"/>
            <a:ext cx="431800" cy="288925"/>
          </a:xfrm>
        </p:spPr>
        <p:txBody>
          <a:bodyPr/>
          <a:lstStyle/>
          <a:p>
            <a:fld id="{2F9B6C4F-7606-401D-BBEC-4D909F9D313A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50825" y="1501665"/>
            <a:ext cx="4285010" cy="409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buClr>
                <a:schemeClr val="accent2"/>
              </a:buClr>
            </a:pPr>
            <a:r>
              <a:rPr lang="pt-BR" b="1" u="sng" dirty="0" smtClean="0">
                <a:solidFill>
                  <a:schemeClr val="tx1"/>
                </a:solidFill>
              </a:rPr>
              <a:t>Matriz Elétrica (GW)</a:t>
            </a:r>
            <a:endParaRPr lang="pt-BR" b="1" u="sng" dirty="0">
              <a:solidFill>
                <a:schemeClr val="tx1"/>
              </a:solidFill>
            </a:endParaRPr>
          </a:p>
        </p:txBody>
      </p:sp>
      <p:sp>
        <p:nvSpPr>
          <p:cNvPr id="27" name="Espaço Reservado para Conteúdo 2"/>
          <p:cNvSpPr txBox="1">
            <a:spLocks/>
          </p:cNvSpPr>
          <p:nvPr/>
        </p:nvSpPr>
        <p:spPr>
          <a:xfrm>
            <a:off x="4579190" y="1507020"/>
            <a:ext cx="4285010" cy="409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buClr>
                <a:schemeClr val="accent2"/>
              </a:buClr>
            </a:pPr>
            <a:r>
              <a:rPr lang="pt-BR" b="1" u="sng" dirty="0" smtClean="0">
                <a:solidFill>
                  <a:schemeClr val="tx1"/>
                </a:solidFill>
              </a:rPr>
              <a:t>Matriz Elétrica 2024</a:t>
            </a:r>
          </a:p>
          <a:p>
            <a:pPr algn="ctr">
              <a:spcBef>
                <a:spcPts val="600"/>
              </a:spcBef>
              <a:buClr>
                <a:schemeClr val="accent2"/>
              </a:buClr>
            </a:pPr>
            <a:r>
              <a:rPr lang="pt-BR" sz="1200" b="1" dirty="0" smtClean="0">
                <a:solidFill>
                  <a:schemeClr val="tx1"/>
                </a:solidFill>
              </a:rPr>
              <a:t>(PDE 2024)</a:t>
            </a:r>
            <a:endParaRPr lang="pt-BR" sz="1200" b="1" dirty="0">
              <a:solidFill>
                <a:schemeClr val="tx1"/>
              </a:solidFill>
            </a:endParaRPr>
          </a:p>
        </p:txBody>
      </p:sp>
      <p:grpSp>
        <p:nvGrpSpPr>
          <p:cNvPr id="36" name="Grupo 35"/>
          <p:cNvGrpSpPr/>
          <p:nvPr/>
        </p:nvGrpSpPr>
        <p:grpSpPr>
          <a:xfrm>
            <a:off x="1032659" y="6337288"/>
            <a:ext cx="2721342" cy="260064"/>
            <a:chOff x="5260369" y="6335593"/>
            <a:chExt cx="2721342" cy="260064"/>
          </a:xfrm>
        </p:grpSpPr>
        <p:sp>
          <p:nvSpPr>
            <p:cNvPr id="37" name="Retângulo 36"/>
            <p:cNvSpPr/>
            <p:nvPr/>
          </p:nvSpPr>
          <p:spPr>
            <a:xfrm>
              <a:off x="5260369" y="6349236"/>
              <a:ext cx="2649334" cy="234273"/>
            </a:xfrm>
            <a:prstGeom prst="rect">
              <a:avLst/>
            </a:prstGeom>
            <a:solidFill>
              <a:srgbClr val="ECF3FA"/>
            </a:solidFill>
            <a:ln w="9525">
              <a:solidFill>
                <a:schemeClr val="accent3">
                  <a:lumMod val="40000"/>
                  <a:lumOff val="60000"/>
                </a:schemeClr>
              </a:solidFill>
              <a:prstDash val="sysDot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grpSp>
          <p:nvGrpSpPr>
            <p:cNvPr id="38" name="Grupo 37"/>
            <p:cNvGrpSpPr/>
            <p:nvPr/>
          </p:nvGrpSpPr>
          <p:grpSpPr>
            <a:xfrm>
              <a:off x="5302763" y="6335593"/>
              <a:ext cx="2678948" cy="260064"/>
              <a:chOff x="6496403" y="5963662"/>
              <a:chExt cx="2678948" cy="260064"/>
            </a:xfrm>
          </p:grpSpPr>
          <p:sp>
            <p:nvSpPr>
              <p:cNvPr id="39" name="Retângulo 38"/>
              <p:cNvSpPr/>
              <p:nvPr/>
            </p:nvSpPr>
            <p:spPr>
              <a:xfrm>
                <a:off x="6496403" y="6032772"/>
                <a:ext cx="108000" cy="108000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40" name="CaixaDeTexto 39"/>
              <p:cNvSpPr txBox="1"/>
              <p:nvPr/>
            </p:nvSpPr>
            <p:spPr>
              <a:xfrm>
                <a:off x="6557728" y="5963662"/>
                <a:ext cx="107753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00" dirty="0" smtClean="0"/>
                  <a:t>80% Renovável</a:t>
                </a:r>
                <a:endParaRPr lang="pt-BR" sz="1000" dirty="0"/>
              </a:p>
            </p:txBody>
          </p:sp>
          <p:sp>
            <p:nvSpPr>
              <p:cNvPr id="41" name="Retângulo 40"/>
              <p:cNvSpPr/>
              <p:nvPr/>
            </p:nvSpPr>
            <p:spPr>
              <a:xfrm>
                <a:off x="7637848" y="6040441"/>
                <a:ext cx="108000" cy="108000"/>
              </a:xfrm>
              <a:prstGeom prst="rect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42" name="CaixaDeTexto 41"/>
              <p:cNvSpPr txBox="1"/>
              <p:nvPr/>
            </p:nvSpPr>
            <p:spPr>
              <a:xfrm>
                <a:off x="7699173" y="5977505"/>
                <a:ext cx="14761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 smtClean="0"/>
                  <a:t>20% Não - Renovável</a:t>
                </a:r>
                <a:endParaRPr lang="pt-BR" sz="1000" dirty="0"/>
              </a:p>
            </p:txBody>
          </p:sp>
        </p:grpSp>
      </p:grpSp>
      <p:grpSp>
        <p:nvGrpSpPr>
          <p:cNvPr id="9" name="Grupo 8"/>
          <p:cNvGrpSpPr/>
          <p:nvPr/>
        </p:nvGrpSpPr>
        <p:grpSpPr>
          <a:xfrm>
            <a:off x="5580112" y="2149325"/>
            <a:ext cx="2597594" cy="3217063"/>
            <a:chOff x="5815436" y="1920078"/>
            <a:chExt cx="2597594" cy="3217063"/>
          </a:xfrm>
        </p:grpSpPr>
        <p:grpSp>
          <p:nvGrpSpPr>
            <p:cNvPr id="47" name="Grupo 46"/>
            <p:cNvGrpSpPr/>
            <p:nvPr/>
          </p:nvGrpSpPr>
          <p:grpSpPr>
            <a:xfrm>
              <a:off x="5815436" y="2479391"/>
              <a:ext cx="2597594" cy="2657750"/>
              <a:chOff x="-1389651" y="-1680609"/>
              <a:chExt cx="5940658" cy="4155679"/>
            </a:xfrm>
          </p:grpSpPr>
          <p:grpSp>
            <p:nvGrpSpPr>
              <p:cNvPr id="48" name="Grupo 47"/>
              <p:cNvGrpSpPr/>
              <p:nvPr/>
            </p:nvGrpSpPr>
            <p:grpSpPr>
              <a:xfrm>
                <a:off x="-1389651" y="-1680609"/>
                <a:ext cx="5940658" cy="4155679"/>
                <a:chOff x="4206706" y="648930"/>
                <a:chExt cx="3753971" cy="3075310"/>
              </a:xfrm>
            </p:grpSpPr>
            <p:grpSp>
              <p:nvGrpSpPr>
                <p:cNvPr id="50" name="Grupo 49"/>
                <p:cNvGrpSpPr/>
                <p:nvPr/>
              </p:nvGrpSpPr>
              <p:grpSpPr>
                <a:xfrm>
                  <a:off x="4206706" y="648930"/>
                  <a:ext cx="3389237" cy="3075310"/>
                  <a:chOff x="4190301" y="648930"/>
                  <a:chExt cx="3373602" cy="3075310"/>
                </a:xfrm>
              </p:grpSpPr>
              <p:grpSp>
                <p:nvGrpSpPr>
                  <p:cNvPr id="53" name="Grupo 52"/>
                  <p:cNvGrpSpPr/>
                  <p:nvPr/>
                </p:nvGrpSpPr>
                <p:grpSpPr>
                  <a:xfrm>
                    <a:off x="4190301" y="2883128"/>
                    <a:ext cx="3373602" cy="841112"/>
                    <a:chOff x="3787197" y="2883128"/>
                    <a:chExt cx="3389242" cy="841112"/>
                  </a:xfrm>
                </p:grpSpPr>
                <p:pic>
                  <p:nvPicPr>
                    <p:cNvPr id="56" name="Imagem 55" descr="http://www.plomeriaydestupiciones.com/uploads/1/3/5/9/13593160/4805286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duotone>
                        <a:srgbClr val="4F81BD">
                          <a:shade val="45000"/>
                          <a:satMod val="135000"/>
                        </a:srgbClr>
                        <a:prstClr val="white"/>
                      </a:duoton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787197" y="2883128"/>
                      <a:ext cx="502443" cy="84111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57" name="Imagem 56" descr="http://www.plomeriaydestupiciones.com/uploads/1/3/5/9/13593160/4805286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duotone>
                        <a:srgbClr val="4F81BD">
                          <a:shade val="45000"/>
                          <a:satMod val="135000"/>
                        </a:srgbClr>
                        <a:prstClr val="white"/>
                      </a:duoton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2102" y="2981331"/>
                      <a:ext cx="369839" cy="61912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59" name="Imagem 58" descr="https://upload.wikimedia.org/wikipedia/commons/thumb/a/ae/Nuclear_symbol.svg/600px-Nuclear_symbol.svg.png"/>
                    <p:cNvPicPr>
                      <a:picLocks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saturation sat="33000"/>
                              </a14:imgEffect>
                              <a14:imgEffect>
                                <a14:brightnessContrast contrast="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072386" y="3072827"/>
                      <a:ext cx="104053" cy="8331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61" name="Imagem 60" descr="http://www.plomeriaydestupiciones.com/uploads/1/3/5/9/13593160/4805286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8" cstate="print">
                      <a:duotone>
                        <a:srgbClr val="4F81BD">
                          <a:shade val="45000"/>
                          <a:satMod val="135000"/>
                        </a:srgbClr>
                        <a:prstClr val="white"/>
                      </a:duoton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 bwMode="auto">
                    <a:xfrm>
                      <a:off x="3891261" y="3065571"/>
                      <a:ext cx="336502" cy="56197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pic>
                <p:nvPicPr>
                  <p:cNvPr id="54" name="chart"/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0" r="98571"/>
                            </a14:imgEffect>
                            <a14:imgEffect>
                              <a14:brightnessContrast bright="40000"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8696155">
                    <a:off x="6214484" y="622313"/>
                    <a:ext cx="487751" cy="54098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2" name="Imagem 51" descr="http://www.eaprende.com/blog/wp-content/uploads/2012/07/petroleo.png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rot="8921879">
                  <a:off x="7393009" y="2224058"/>
                  <a:ext cx="567668" cy="4065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49" name="Imagem 48" descr="http://84d1f3.medialib.glogster.com/media/d9/d9ddba804464013f2f43217565e50daf7254c52cd1e9d70687402bad5fc0b1ad/gota-de-agua-222-png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64180">
                <a:off x="3415512" y="-1159989"/>
                <a:ext cx="379662" cy="3107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50" name="Picture 2" descr="http://4.bp.blogspot.com/-YYupAeoDIc4/UfbgfotaXII/AAAAAAAAV3I/HsmgFbXtJ18/s1600/Sol-em-png-queroimagem-Cei%C3%A7a+Crispim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2478" y="3139937"/>
              <a:ext cx="96067" cy="100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bangkok2birmingham.files.wordpress.com/2013/02/wind-farm.jp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8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358275">
              <a:off x="6597467" y="1920078"/>
              <a:ext cx="335942" cy="47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upo 10"/>
          <p:cNvGrpSpPr/>
          <p:nvPr/>
        </p:nvGrpSpPr>
        <p:grpSpPr>
          <a:xfrm>
            <a:off x="1547665" y="2078600"/>
            <a:ext cx="2573780" cy="3300163"/>
            <a:chOff x="1547751" y="1600970"/>
            <a:chExt cx="2573780" cy="3300163"/>
          </a:xfrm>
        </p:grpSpPr>
        <p:grpSp>
          <p:nvGrpSpPr>
            <p:cNvPr id="62" name="Grupo 61"/>
            <p:cNvGrpSpPr/>
            <p:nvPr/>
          </p:nvGrpSpPr>
          <p:grpSpPr>
            <a:xfrm>
              <a:off x="1547751" y="1600970"/>
              <a:ext cx="2543713" cy="3300163"/>
              <a:chOff x="6038203" y="1856156"/>
              <a:chExt cx="2543713" cy="3300163"/>
            </a:xfrm>
          </p:grpSpPr>
          <p:grpSp>
            <p:nvGrpSpPr>
              <p:cNvPr id="63" name="Grupo 62"/>
              <p:cNvGrpSpPr/>
              <p:nvPr/>
            </p:nvGrpSpPr>
            <p:grpSpPr>
              <a:xfrm>
                <a:off x="6038203" y="2322505"/>
                <a:ext cx="2543713" cy="2833814"/>
                <a:chOff x="-880196" y="-1925918"/>
                <a:chExt cx="5817432" cy="4430973"/>
              </a:xfrm>
            </p:grpSpPr>
            <p:grpSp>
              <p:nvGrpSpPr>
                <p:cNvPr id="66" name="Grupo 65"/>
                <p:cNvGrpSpPr/>
                <p:nvPr/>
              </p:nvGrpSpPr>
              <p:grpSpPr>
                <a:xfrm>
                  <a:off x="-880196" y="-1925918"/>
                  <a:ext cx="5817432" cy="4430973"/>
                  <a:chOff x="4528630" y="467395"/>
                  <a:chExt cx="3676099" cy="3279034"/>
                </a:xfrm>
              </p:grpSpPr>
              <p:grpSp>
                <p:nvGrpSpPr>
                  <p:cNvPr id="68" name="Grupo 67"/>
                  <p:cNvGrpSpPr/>
                  <p:nvPr/>
                </p:nvGrpSpPr>
                <p:grpSpPr>
                  <a:xfrm>
                    <a:off x="4528630" y="467395"/>
                    <a:ext cx="3614704" cy="3279034"/>
                    <a:chOff x="4510749" y="467395"/>
                    <a:chExt cx="3598036" cy="3279034"/>
                  </a:xfrm>
                </p:grpSpPr>
                <p:grpSp>
                  <p:nvGrpSpPr>
                    <p:cNvPr id="70" name="Grupo 69"/>
                    <p:cNvGrpSpPr/>
                    <p:nvPr/>
                  </p:nvGrpSpPr>
                  <p:grpSpPr>
                    <a:xfrm>
                      <a:off x="4510749" y="2584536"/>
                      <a:ext cx="3598036" cy="1161893"/>
                      <a:chOff x="4109132" y="2584536"/>
                      <a:chExt cx="3614710" cy="1161893"/>
                    </a:xfrm>
                  </p:grpSpPr>
                  <p:pic>
                    <p:nvPicPr>
                      <p:cNvPr id="72" name="Imagem 71" descr="http://www.plomeriaydestupiciones.com/uploads/1/3/5/9/13593160/4805286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duotone>
                          <a:srgbClr val="4F81BD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9132" y="2905317"/>
                        <a:ext cx="502442" cy="841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73" name="Imagem 72" descr="http://www.plomeriaydestupiciones.com/uploads/1/3/5/9/13593160/4805286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>
                        <a:duotone>
                          <a:srgbClr val="4F81BD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036" y="3003520"/>
                        <a:ext cx="369839" cy="619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74" name="Imagem 73" descr="https://upload.wikimedia.org/wikipedia/commons/thumb/a/ae/Nuclear_symbol.svg/600px-Nuclear_symbol.svg.png"/>
                      <p:cNvPicPr>
                        <a:picLocks noChangeArrowheads="1"/>
                      </p:cNvPicPr>
                      <p:nvPr/>
                    </p:nvPicPr>
                    <p:blipFill>
                      <a:blip r:embed="rId6" cstate="print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saturation sat="33000"/>
                                </a14:imgEffect>
                                <a14:imgEffect>
                                  <a14:brightnessContrast contrast="2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9778" y="2584536"/>
                        <a:ext cx="104064" cy="9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75" name="Imagem 74" descr="http://www.plomeriaydestupiciones.com/uploads/1/3/5/9/13593160/4805286.pn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8" cstate="print">
                        <a:duotone>
                          <a:srgbClr val="4F81BD">
                            <a:shade val="45000"/>
                            <a:satMod val="135000"/>
                          </a:srgb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/>
                    </p:blipFill>
                    <p:spPr bwMode="auto">
                      <a:xfrm>
                        <a:off x="4177443" y="3170163"/>
                        <a:ext cx="336502" cy="5619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pic>
                  <p:nvPicPr>
                    <p:cNvPr id="71" name="chart"/>
                    <p:cNvPicPr>
                      <a:picLocks noChangeAspect="1"/>
                    </p:cNvPicPr>
                    <p:nvPr/>
                  </p:nvPicPr>
                  <p:blipFill>
                    <a:blip r:embed="rId9">
                      <a:extLst>
                        <a:ext uri="{BEBA8EAE-BF5A-486C-A8C5-ECC9F3942E4B}">
                          <a14:imgProps xmlns:a14="http://schemas.microsoft.com/office/drawing/2010/main">
                            <a14:imgLayer r:embed="rId10">
                              <a14:imgEffect>
                                <a14:backgroundRemoval t="10000" b="90000" l="0" r="98571"/>
                              </a14:imgEffect>
                              <a14:imgEffect>
                                <a14:brightnessContrast bright="40000"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8696155">
                      <a:off x="5041042" y="448068"/>
                      <a:ext cx="354160" cy="392814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69" name="Imagem 68" descr="http://www.eaprende.com/blog/wp-content/uploads/2012/07/petroleo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1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backgroundRemoval t="0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 rot="8921879">
                    <a:off x="7637062" y="1662147"/>
                    <a:ext cx="567667" cy="40652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67" name="Imagem 66" descr="http://84d1f3.medialib.glogster.com/media/d9/d9ddba804464013f2f43217565e50daf7254c52cd1e9d70687402bad5fc0b1ad/gota-de-agua-222-png.png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364180">
                  <a:off x="2766346" y="-1847647"/>
                  <a:ext cx="379662" cy="3107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65" name="Picture 4" descr="http://bangkok2birmingham.files.wordpress.com/2013/02/wind-farm.jpg"/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38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21203816">
                <a:off x="7000296" y="1856156"/>
                <a:ext cx="335942" cy="4714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6" name="Imagem 75" descr="http://0.static.wix.com/media/a50bd6_023e6cfde6c9afce63333366a50079ba.png_512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255855">
              <a:off x="3533218" y="2681389"/>
              <a:ext cx="118996" cy="175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Imagem 76" descr="http://0.static.wix.com/media/a50bd6_023e6cfde6c9afce63333366a50079ba.png_512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255855">
              <a:off x="3478491" y="2472926"/>
              <a:ext cx="168840" cy="249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Imagem 77"/>
            <p:cNvPicPr>
              <a:picLocks noChangeAspect="1"/>
            </p:cNvPicPr>
            <p:nvPr/>
          </p:nvPicPr>
          <p:blipFill rotWithShape="1">
            <a:blip r:embed="rId21" cstate="email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2857" b="98571" l="0" r="96667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3957922" y="3672095"/>
              <a:ext cx="163609" cy="151680"/>
            </a:xfrm>
            <a:prstGeom prst="rect">
              <a:avLst/>
            </a:prstGeom>
          </p:spPr>
        </p:pic>
      </p:grpSp>
      <p:sp>
        <p:nvSpPr>
          <p:cNvPr id="58" name="Espaço Reservado para Rodapé 5"/>
          <p:cNvSpPr txBox="1">
            <a:spLocks/>
          </p:cNvSpPr>
          <p:nvPr/>
        </p:nvSpPr>
        <p:spPr>
          <a:xfrm>
            <a:off x="945530" y="6593784"/>
            <a:ext cx="2895600" cy="2916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 smtClean="0">
                <a:solidFill>
                  <a:schemeClr val="accent6"/>
                </a:solidFill>
              </a:rPr>
              <a:t>Fonte: ABEEólica/ANEEL</a:t>
            </a:r>
            <a:endParaRPr lang="pt-BR" sz="1200" dirty="0">
              <a:solidFill>
                <a:schemeClr val="accent6"/>
              </a:solidFill>
            </a:endParaRPr>
          </a:p>
        </p:txBody>
      </p:sp>
      <p:sp>
        <p:nvSpPr>
          <p:cNvPr id="60" name="Espaço Reservado para Rodapé 5"/>
          <p:cNvSpPr txBox="1">
            <a:spLocks/>
          </p:cNvSpPr>
          <p:nvPr/>
        </p:nvSpPr>
        <p:spPr>
          <a:xfrm>
            <a:off x="5237891" y="6593584"/>
            <a:ext cx="2895600" cy="2916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 smtClean="0">
                <a:solidFill>
                  <a:schemeClr val="accent6"/>
                </a:solidFill>
              </a:rPr>
              <a:t>Fonte: MME/EPE</a:t>
            </a:r>
            <a:endParaRPr lang="pt-BR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3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Espaço Reservado para Conteú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901191"/>
              </p:ext>
            </p:extLst>
          </p:nvPr>
        </p:nvGraphicFramePr>
        <p:xfrm>
          <a:off x="209550" y="1504950"/>
          <a:ext cx="8620125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Evolução da Capacidade </a:t>
            </a:r>
            <a:r>
              <a:rPr lang="pt-BR" dirty="0" smtClean="0"/>
              <a:t>Instalada (MW)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682BEA-C0EB-4306-9F0E-E8FD518579B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Espaço Reservado para Número de Slide 2"/>
          <p:cNvSpPr txBox="1">
            <a:spLocks/>
          </p:cNvSpPr>
          <p:nvPr/>
        </p:nvSpPr>
        <p:spPr>
          <a:xfrm>
            <a:off x="8748464" y="6595644"/>
            <a:ext cx="432048" cy="289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rgbClr val="0040A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682BEA-C0EB-4306-9F0E-E8FD518579B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Espaço Reservado para Rodapé 5"/>
          <p:cNvSpPr txBox="1">
            <a:spLocks/>
          </p:cNvSpPr>
          <p:nvPr/>
        </p:nvSpPr>
        <p:spPr>
          <a:xfrm>
            <a:off x="3124200" y="6593784"/>
            <a:ext cx="2895600" cy="2916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 smtClean="0">
                <a:solidFill>
                  <a:schemeClr val="accent6"/>
                </a:solidFill>
              </a:rPr>
              <a:t>Fonte: ANEEL/ABEEólica</a:t>
            </a:r>
            <a:endParaRPr lang="pt-BR" sz="1200" dirty="0">
              <a:solidFill>
                <a:schemeClr val="accent6"/>
              </a:solidFill>
            </a:endParaRPr>
          </a:p>
        </p:txBody>
      </p:sp>
      <p:sp>
        <p:nvSpPr>
          <p:cNvPr id="3" name="Seta para a direita 2"/>
          <p:cNvSpPr/>
          <p:nvPr/>
        </p:nvSpPr>
        <p:spPr>
          <a:xfrm flipV="1">
            <a:off x="3275856" y="3668538"/>
            <a:ext cx="3168352" cy="1440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192440" y="3429000"/>
            <a:ext cx="325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Capacidade Instalada Atual</a:t>
            </a:r>
            <a:r>
              <a:rPr lang="pt-BR" sz="1400" b="1" smtClean="0"/>
              <a:t>: 9,5 </a:t>
            </a:r>
            <a:r>
              <a:rPr lang="pt-BR" sz="1400" b="1" dirty="0" smtClean="0"/>
              <a:t>GW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422661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ângulo de cantos arredondados 45"/>
          <p:cNvSpPr/>
          <p:nvPr/>
        </p:nvSpPr>
        <p:spPr>
          <a:xfrm>
            <a:off x="179512" y="1399713"/>
            <a:ext cx="2520280" cy="368867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9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926515"/>
              </p:ext>
            </p:extLst>
          </p:nvPr>
        </p:nvGraphicFramePr>
        <p:xfrm>
          <a:off x="179512" y="1340768"/>
          <a:ext cx="2520280" cy="3751236"/>
        </p:xfrm>
        <a:graphic>
          <a:graphicData uri="http://schemas.openxmlformats.org/drawingml/2006/table">
            <a:tbl>
              <a:tblPr/>
              <a:tblGrid>
                <a:gridCol w="2520280"/>
              </a:tblGrid>
              <a:tr h="416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b="1" dirty="0" err="1" smtClean="0"/>
                        <a:t>Aerogeradores</a:t>
                      </a:r>
                      <a:endParaRPr lang="pt-BR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6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 err="1" smtClean="0"/>
                        <a:t>Acciona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6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 err="1" smtClean="0"/>
                        <a:t>Gamesa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6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 smtClean="0"/>
                        <a:t>GE Wind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6804"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>
                          <a:latin typeface="Calibri" panose="020F0502020204030204" pitchFamily="34" charset="0"/>
                        </a:rPr>
                        <a:t>Sany</a:t>
                      </a:r>
                      <a:endParaRPr lang="pt-BR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6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/>
                        <a:t>Siemens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6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800" dirty="0" err="1" smtClean="0"/>
                        <a:t>Vestas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6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 smtClean="0"/>
                        <a:t>WEG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6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800" dirty="0" err="1" smtClean="0"/>
                        <a:t>Wobben</a:t>
                      </a:r>
                      <a:r>
                        <a:rPr lang="pt-BR" sz="1800" dirty="0" smtClean="0"/>
                        <a:t> </a:t>
                      </a:r>
                      <a:r>
                        <a:rPr lang="pt-BR" sz="1800" dirty="0" err="1" smtClean="0"/>
                        <a:t>Windpower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Indústria Eólica no Brasil</a:t>
            </a:r>
            <a:endParaRPr lang="pt-BR" dirty="0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4"/>
          </p:nvPr>
        </p:nvSpPr>
        <p:spPr>
          <a:xfrm>
            <a:off x="8748713" y="6596063"/>
            <a:ext cx="431800" cy="288925"/>
          </a:xfrm>
        </p:spPr>
        <p:txBody>
          <a:bodyPr/>
          <a:lstStyle/>
          <a:p>
            <a:fld id="{F855CE28-ADD2-4038-9677-0A78C2F72788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44" name="Retângulo de cantos arredondados 43"/>
          <p:cNvSpPr/>
          <p:nvPr/>
        </p:nvSpPr>
        <p:spPr>
          <a:xfrm>
            <a:off x="3419872" y="2996952"/>
            <a:ext cx="2592288" cy="36933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tângulo de cantos arredondados 44"/>
          <p:cNvSpPr/>
          <p:nvPr/>
        </p:nvSpPr>
        <p:spPr>
          <a:xfrm>
            <a:off x="3360927" y="1396514"/>
            <a:ext cx="4680520" cy="138441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3419872" y="299695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prstClr val="black"/>
                </a:solidFill>
                <a:latin typeface="Calibri"/>
              </a:rPr>
              <a:t>Pás: </a:t>
            </a:r>
            <a:r>
              <a:rPr lang="pt-BR" sz="1600" dirty="0" err="1" smtClean="0">
                <a:solidFill>
                  <a:prstClr val="black"/>
                </a:solidFill>
                <a:latin typeface="Calibri"/>
              </a:rPr>
              <a:t>Aeris</a:t>
            </a:r>
            <a:r>
              <a:rPr lang="pt-BR" sz="1600" dirty="0" smtClean="0">
                <a:solidFill>
                  <a:prstClr val="black"/>
                </a:solidFill>
                <a:latin typeface="Calibri"/>
              </a:rPr>
              <a:t> Energy; LM; </a:t>
            </a:r>
            <a:r>
              <a:rPr lang="pt-BR" sz="1600" dirty="0" err="1" smtClean="0">
                <a:solidFill>
                  <a:prstClr val="black"/>
                </a:solidFill>
                <a:latin typeface="Calibri"/>
              </a:rPr>
              <a:t>Tecsis</a:t>
            </a:r>
            <a:endParaRPr lang="pt-BR" sz="16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3275856" y="1412776"/>
            <a:ext cx="486306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prstClr val="black"/>
                </a:solidFill>
                <a:latin typeface="Calibri"/>
              </a:rPr>
              <a:t>Torres: </a:t>
            </a:r>
            <a:r>
              <a:rPr lang="pt-BR" sz="1600" dirty="0" err="1">
                <a:solidFill>
                  <a:prstClr val="black"/>
                </a:solidFill>
                <a:latin typeface="Calibri"/>
              </a:rPr>
              <a:t>Acciona</a:t>
            </a:r>
            <a:r>
              <a:rPr lang="pt-B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pt-BR" sz="1600" dirty="0" err="1">
                <a:solidFill>
                  <a:prstClr val="black"/>
                </a:solidFill>
                <a:latin typeface="Calibri"/>
              </a:rPr>
              <a:t>Alphatec</a:t>
            </a:r>
            <a:r>
              <a:rPr lang="pt-BR" sz="1600" dirty="0">
                <a:solidFill>
                  <a:prstClr val="black"/>
                </a:solidFill>
                <a:latin typeface="Calibri"/>
              </a:rPr>
              <a:t>; Alstom; </a:t>
            </a:r>
            <a:r>
              <a:rPr lang="pt-BR" sz="1600" dirty="0" err="1">
                <a:solidFill>
                  <a:prstClr val="black"/>
                </a:solidFill>
                <a:latin typeface="Calibri"/>
              </a:rPr>
              <a:t>Bramatel</a:t>
            </a:r>
            <a:r>
              <a:rPr lang="pt-B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pt-BR" sz="1600" dirty="0" err="1">
                <a:solidFill>
                  <a:prstClr val="black"/>
                </a:solidFill>
                <a:latin typeface="Calibri"/>
              </a:rPr>
              <a:t>Brasilsat</a:t>
            </a:r>
            <a:r>
              <a:rPr lang="pt-BR" sz="1600" dirty="0">
                <a:solidFill>
                  <a:prstClr val="black"/>
                </a:solidFill>
                <a:latin typeface="Calibri"/>
              </a:rPr>
              <a:t>; Cassol; CTZ </a:t>
            </a:r>
            <a:r>
              <a:rPr lang="pt-BR" sz="1600" dirty="0" err="1">
                <a:solidFill>
                  <a:prstClr val="black"/>
                </a:solidFill>
                <a:latin typeface="Calibri"/>
              </a:rPr>
              <a:t>Eolic</a:t>
            </a:r>
            <a:r>
              <a:rPr lang="pt-BR" sz="1600" dirty="0">
                <a:solidFill>
                  <a:prstClr val="black"/>
                </a:solidFill>
                <a:latin typeface="Calibri"/>
              </a:rPr>
              <a:t> Tower; Dois A Engenharia; </a:t>
            </a:r>
            <a:r>
              <a:rPr lang="pt-BR" sz="1600" dirty="0" err="1">
                <a:solidFill>
                  <a:prstClr val="black"/>
                </a:solidFill>
                <a:latin typeface="Calibri"/>
              </a:rPr>
              <a:t>Engebasa</a:t>
            </a:r>
            <a:r>
              <a:rPr lang="pt-B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pt-BR" sz="1600" dirty="0" err="1" smtClean="0">
                <a:solidFill>
                  <a:prstClr val="black"/>
                </a:solidFill>
                <a:latin typeface="Calibri"/>
              </a:rPr>
              <a:t>Eólicabrás</a:t>
            </a:r>
            <a:r>
              <a:rPr lang="pt-BR" sz="1600" dirty="0" smtClean="0">
                <a:solidFill>
                  <a:prstClr val="black"/>
                </a:solidFill>
                <a:latin typeface="Calibri"/>
              </a:rPr>
              <a:t>; </a:t>
            </a:r>
            <a:r>
              <a:rPr lang="pt-BR" sz="1600" dirty="0">
                <a:solidFill>
                  <a:prstClr val="black"/>
                </a:solidFill>
                <a:latin typeface="Calibri"/>
              </a:rPr>
              <a:t>Ernesto </a:t>
            </a:r>
            <a:r>
              <a:rPr lang="pt-BR" sz="1600" dirty="0" err="1">
                <a:solidFill>
                  <a:prstClr val="black"/>
                </a:solidFill>
                <a:latin typeface="Calibri"/>
              </a:rPr>
              <a:t>Woebcke</a:t>
            </a:r>
            <a:r>
              <a:rPr lang="pt-B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pt-BR" sz="1600" dirty="0" err="1">
                <a:solidFill>
                  <a:prstClr val="black"/>
                </a:solidFill>
                <a:latin typeface="Calibri"/>
              </a:rPr>
              <a:t>Gestamp</a:t>
            </a:r>
            <a:r>
              <a:rPr lang="pt-BR" sz="1600" dirty="0">
                <a:solidFill>
                  <a:prstClr val="black"/>
                </a:solidFill>
                <a:latin typeface="Calibri"/>
              </a:rPr>
              <a:t>; ICEC; </a:t>
            </a:r>
            <a:r>
              <a:rPr lang="pt-BR" sz="1600" dirty="0" err="1">
                <a:solidFill>
                  <a:prstClr val="black"/>
                </a:solidFill>
                <a:latin typeface="Calibri"/>
              </a:rPr>
              <a:t>Inneo</a:t>
            </a:r>
            <a:r>
              <a:rPr lang="pt-B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pt-BR" sz="1600" dirty="0" err="1">
                <a:solidFill>
                  <a:prstClr val="black"/>
                </a:solidFill>
                <a:latin typeface="Calibri"/>
              </a:rPr>
              <a:t>Intecnial</a:t>
            </a:r>
            <a:r>
              <a:rPr lang="pt-BR" sz="1600" dirty="0">
                <a:solidFill>
                  <a:prstClr val="black"/>
                </a:solidFill>
                <a:latin typeface="Calibri"/>
              </a:rPr>
              <a:t>; Maq. Piratininga; NTB; TEM; </a:t>
            </a:r>
            <a:r>
              <a:rPr lang="pt-BR" sz="1600" dirty="0" err="1" smtClean="0">
                <a:solidFill>
                  <a:prstClr val="black"/>
                </a:solidFill>
                <a:latin typeface="Calibri"/>
              </a:rPr>
              <a:t>Torrebrás</a:t>
            </a:r>
            <a:r>
              <a:rPr lang="pt-B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pt-BR" sz="1600" dirty="0" err="1">
                <a:solidFill>
                  <a:prstClr val="black"/>
                </a:solidFill>
                <a:latin typeface="Calibri"/>
              </a:rPr>
              <a:t>Wobben</a:t>
            </a:r>
            <a:r>
              <a:rPr lang="pt-BR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1600" dirty="0" err="1" smtClean="0">
                <a:solidFill>
                  <a:prstClr val="black"/>
                </a:solidFill>
                <a:latin typeface="Calibri"/>
              </a:rPr>
              <a:t>Windpower</a:t>
            </a:r>
            <a:endParaRPr lang="pt-BR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2" name="Conector de seta reta 51"/>
          <p:cNvCxnSpPr/>
          <p:nvPr/>
        </p:nvCxnSpPr>
        <p:spPr>
          <a:xfrm flipV="1">
            <a:off x="2699792" y="2132856"/>
            <a:ext cx="504056" cy="79208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53" name="Conector de seta reta 52"/>
          <p:cNvCxnSpPr/>
          <p:nvPr/>
        </p:nvCxnSpPr>
        <p:spPr>
          <a:xfrm>
            <a:off x="2699792" y="2924944"/>
            <a:ext cx="576064" cy="28803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sp>
        <p:nvSpPr>
          <p:cNvPr id="66" name="Espaço Reservado para Rodapé 68"/>
          <p:cNvSpPr>
            <a:spLocks noGrp="1"/>
          </p:cNvSpPr>
          <p:nvPr>
            <p:ph type="ftr" sz="quarter" idx="4294967295"/>
          </p:nvPr>
        </p:nvSpPr>
        <p:spPr>
          <a:xfrm>
            <a:off x="3124200" y="6640466"/>
            <a:ext cx="2895600" cy="219518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pt-BR" sz="1200" dirty="0">
                <a:solidFill>
                  <a:schemeClr val="accent6"/>
                </a:solidFill>
              </a:rPr>
              <a:t>Fonte: ABEEólica</a:t>
            </a:r>
          </a:p>
        </p:txBody>
      </p:sp>
      <p:pic>
        <p:nvPicPr>
          <p:cNvPr id="17" name="Imagem 16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933056"/>
            <a:ext cx="2690704" cy="227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0" name="Grupo 19"/>
          <p:cNvGrpSpPr/>
          <p:nvPr/>
        </p:nvGrpSpPr>
        <p:grpSpPr>
          <a:xfrm>
            <a:off x="4932040" y="4365104"/>
            <a:ext cx="2448272" cy="2016224"/>
            <a:chOff x="4555492" y="2128785"/>
            <a:chExt cx="3772200" cy="3365314"/>
          </a:xfrm>
        </p:grpSpPr>
        <p:pic>
          <p:nvPicPr>
            <p:cNvPr id="21" name="Imagem 20" descr="Recorte de Tela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5492" y="4581128"/>
              <a:ext cx="3772199" cy="91297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2" name="Imagem 21" descr="Recorte de Tela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5492" y="3434419"/>
              <a:ext cx="3772200" cy="12195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Picture 2" descr="http://www.investimentosenoticias.com.br/media/k2/items/cache/bb0b78c44e9d0dd171d983803dc0cf27_XL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555492" y="2614250"/>
              <a:ext cx="3772199" cy="81064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 descr="Recorte de Tela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5492" y="2128785"/>
              <a:ext cx="3772199" cy="48546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5" name="Imagem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4941168"/>
            <a:ext cx="2808312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Imagem 25" descr="Recorte de Te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733256"/>
            <a:ext cx="2740774" cy="547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48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Contratações nos Leilões a partir de 2009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>
          <a:xfrm>
            <a:off x="8748713" y="6596063"/>
            <a:ext cx="431800" cy="288925"/>
          </a:xfrm>
        </p:spPr>
        <p:txBody>
          <a:bodyPr/>
          <a:lstStyle/>
          <a:p>
            <a:fld id="{F855CE28-ADD2-4038-9677-0A78C2F72788}" type="slidenum">
              <a:rPr lang="pt-BR" smtClean="0"/>
              <a:pPr/>
              <a:t>9</a:t>
            </a:fld>
            <a:endParaRPr lang="pt-BR" dirty="0"/>
          </a:p>
        </p:txBody>
      </p:sp>
      <p:grpSp>
        <p:nvGrpSpPr>
          <p:cNvPr id="20" name="Grupo 19"/>
          <p:cNvGrpSpPr/>
          <p:nvPr/>
        </p:nvGrpSpPr>
        <p:grpSpPr>
          <a:xfrm>
            <a:off x="5065293" y="2641071"/>
            <a:ext cx="3467147" cy="3740257"/>
            <a:chOff x="4932040" y="2708920"/>
            <a:chExt cx="3467147" cy="3740257"/>
          </a:xfrm>
        </p:grpSpPr>
        <p:graphicFrame>
          <p:nvGraphicFramePr>
            <p:cNvPr id="16" name="Espaço Reservado para Conteúdo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99085513"/>
                </p:ext>
              </p:extLst>
            </p:nvPr>
          </p:nvGraphicFramePr>
          <p:xfrm>
            <a:off x="4932040" y="2708920"/>
            <a:ext cx="2543365" cy="3740257"/>
          </p:xfrm>
          <a:graphic>
            <a:graphicData uri="http://schemas.openxmlformats.org/drawingml/2006/table">
              <a:tbl>
                <a:tblPr firstRow="1" firstCol="1" lastRow="1">
                  <a:tableStyleId>{21E4AEA4-8DFA-4A89-87EB-49C32662AFE0}</a:tableStyleId>
                </a:tblPr>
                <a:tblGrid>
                  <a:gridCol w="1282890"/>
                  <a:gridCol w="1260475"/>
                </a:tblGrid>
                <a:tr h="512365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pt-BR" sz="1600" u="none" strike="noStrike" dirty="0">
                            <a:effectLst/>
                          </a:rPr>
                          <a:t>Ano</a:t>
                        </a:r>
                        <a:endPara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pt-BR" sz="1600" u="none" strike="noStrike" dirty="0">
                            <a:effectLst/>
                          </a:rPr>
                          <a:t>Contratação</a:t>
                        </a:r>
                        <a:br>
                          <a:rPr lang="pt-BR" sz="1600" u="none" strike="noStrike" dirty="0">
                            <a:effectLst/>
                          </a:rPr>
                        </a:br>
                        <a:r>
                          <a:rPr lang="pt-BR" sz="1600" u="none" strike="noStrike" dirty="0">
                            <a:effectLst/>
                          </a:rPr>
                          <a:t>(GW)</a:t>
                        </a:r>
                        <a:endPara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endParaRPr>
                      </a:p>
                    </a:txBody>
                    <a:tcPr marL="9525" marR="9525" marT="9525" marB="0" anchor="ctr"/>
                  </a:tc>
                </a:tr>
                <a:tr h="268991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pt-BR" sz="1600" u="none" strike="noStrike" dirty="0">
                            <a:effectLst/>
                          </a:rPr>
                          <a:t>2009</a:t>
                        </a:r>
                        <a:endPara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marL="0" algn="ctr" defTabSz="914400" rtl="0" eaLnBrk="1" fontAlgn="ctr" latinLnBrk="0" hangingPunct="1"/>
                        <a:r>
                          <a:rPr lang="pt-BR" sz="1600" u="none" strike="noStrike" kern="1200" dirty="0">
                            <a:effectLst/>
                          </a:rPr>
                          <a:t>1,81</a:t>
                        </a:r>
                        <a:endPara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9525" marR="9525" marT="9525" marB="0" anchor="ctr"/>
                  </a:tc>
                </a:tr>
                <a:tr h="268991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pt-BR" sz="1600" u="none" strike="noStrike" dirty="0">
                            <a:effectLst/>
                          </a:rPr>
                          <a:t>2010</a:t>
                        </a:r>
                        <a:endPara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marL="0" algn="ctr" defTabSz="914400" rtl="0" eaLnBrk="1" fontAlgn="ctr" latinLnBrk="0" hangingPunct="1"/>
                        <a:r>
                          <a:rPr lang="pt-BR" sz="1600" u="none" strike="noStrike" kern="1200" dirty="0">
                            <a:effectLst/>
                          </a:rPr>
                          <a:t>2,05</a:t>
                        </a:r>
                        <a:endPara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9525" marR="9525" marT="9525" marB="0" anchor="ctr"/>
                  </a:tc>
                </a:tr>
                <a:tr h="268991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pt-BR" sz="1600" u="none" strike="noStrike" dirty="0">
                            <a:effectLst/>
                          </a:rPr>
                          <a:t>2011</a:t>
                        </a:r>
                        <a:endPara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marL="0" algn="ctr" defTabSz="914400" rtl="0" eaLnBrk="1" fontAlgn="ctr" latinLnBrk="0" hangingPunct="1"/>
                        <a:r>
                          <a:rPr lang="pt-BR" sz="1600" u="none" strike="noStrike" kern="1200" dirty="0">
                            <a:effectLst/>
                          </a:rPr>
                          <a:t>2,91</a:t>
                        </a:r>
                        <a:endPara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9525" marR="9525" marT="9525" marB="0" anchor="ctr"/>
                  </a:tc>
                </a:tr>
                <a:tr h="268991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pt-BR" sz="1600" u="none" strike="noStrike" dirty="0">
                            <a:effectLst/>
                          </a:rPr>
                          <a:t>2012</a:t>
                        </a:r>
                        <a:endPara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marL="0" algn="ctr" defTabSz="914400" rtl="0" eaLnBrk="1" fontAlgn="ctr" latinLnBrk="0" hangingPunct="1"/>
                        <a:r>
                          <a:rPr lang="pt-BR" sz="1600" u="none" strike="noStrike" kern="1200" dirty="0">
                            <a:effectLst/>
                          </a:rPr>
                          <a:t>0,28</a:t>
                        </a:r>
                        <a:endPara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9525" marR="9525" marT="9525" marB="0" anchor="ctr"/>
                  </a:tc>
                </a:tr>
                <a:tr h="268991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pt-BR" sz="1600" u="none" strike="noStrike" dirty="0">
                            <a:effectLst/>
                          </a:rPr>
                          <a:t>2013</a:t>
                        </a:r>
                        <a:endPara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marL="0" algn="ctr" defTabSz="914400" rtl="0" eaLnBrk="1" fontAlgn="ctr" latinLnBrk="0" hangingPunct="1"/>
                        <a:r>
                          <a:rPr lang="pt-BR" sz="1600" u="none" strike="noStrike" kern="1200" dirty="0">
                            <a:effectLst/>
                          </a:rPr>
                          <a:t>4,71</a:t>
                        </a:r>
                        <a:endPara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9525" marR="9525" marT="9525" marB="0" anchor="ctr"/>
                  </a:tc>
                </a:tr>
                <a:tr h="268991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pt-BR" sz="1600" u="none" strike="noStrike" dirty="0">
                            <a:effectLst/>
                          </a:rPr>
                          <a:t>2014</a:t>
                        </a:r>
                        <a:endPara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marL="0" algn="ctr" defTabSz="914400" rtl="0" eaLnBrk="1" fontAlgn="ctr" latinLnBrk="0" hangingPunct="1"/>
                        <a:r>
                          <a:rPr lang="pt-BR" sz="1600" u="none" strike="noStrike" kern="1200" dirty="0">
                            <a:effectLst/>
                          </a:rPr>
                          <a:t>2,25</a:t>
                        </a:r>
                        <a:endPara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9525" marR="9525" marT="9525" marB="0" anchor="ctr"/>
                  </a:tc>
                </a:tr>
                <a:tr h="268991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pt-BR" sz="1600" u="none" strike="noStrike" dirty="0" smtClean="0">
                            <a:effectLst/>
                          </a:rPr>
                          <a:t>2015</a:t>
                        </a:r>
                        <a:endPara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endParaRPr>
                      </a:p>
                    </a:txBody>
                    <a:tcPr marL="9525" marR="9525" marT="9525" marB="0" anchor="ctr">
                      <a:lnB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fontAlgn="ctr" latinLnBrk="0" hangingPunct="1"/>
                        <a:r>
                          <a:rPr lang="pt-BR" sz="1600" u="none" strike="noStrike" kern="1200" dirty="0" smtClean="0">
                            <a:effectLst/>
                          </a:rPr>
                          <a:t>1,18</a:t>
                        </a:r>
                        <a:endPara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9525" marR="9525" marT="9525" marB="0" anchor="ctr">
                      <a:lnB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268991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pt-BR" sz="1600" u="none" strike="noStrike" dirty="0" smtClean="0">
                            <a:effectLst/>
                          </a:rPr>
                          <a:t>Total</a:t>
                        </a:r>
                        <a:endPara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endParaRPr>
                      </a:p>
                    </a:txBody>
                    <a:tcPr marL="9525" marR="9525" marT="9525" marB="0" anchor="ctr">
                      <a:lnT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fontAlgn="ctr" latinLnBrk="0" hangingPunct="1"/>
                        <a:r>
                          <a:rPr lang="pt-BR" sz="1600" b="1" u="none" strike="noStrike" kern="1200" dirty="0" smtClean="0">
                            <a:solidFill>
                              <a:schemeClr val="bg1"/>
                            </a:solidFill>
                            <a:effectLst/>
                          </a:rPr>
                          <a:t>15,19</a:t>
                        </a:r>
                        <a:endPara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9525" marR="9525" marT="9525" marB="0" anchor="ctr">
                      <a:lnT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2"/>
                      </a:solidFill>
                    </a:tcPr>
                  </a:tc>
                </a:tr>
                <a:tr h="268991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pt-BR" sz="1600" u="none" strike="noStrike" dirty="0">
                            <a:effectLst/>
                          </a:rPr>
                          <a:t>Média Anual</a:t>
                        </a:r>
                        <a:endPara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endParaRPr>
                      </a:p>
                    </a:txBody>
                    <a:tcPr marL="9525" marR="9525" marT="9525" marB="0" anchor="ctr">
                      <a:lnT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fontAlgn="ctr" latinLnBrk="0" hangingPunct="1"/>
                        <a:r>
                          <a:rPr lang="pt-BR" sz="1600" b="1" u="none" strike="noStrike" kern="1200" dirty="0" smtClean="0">
                            <a:solidFill>
                              <a:schemeClr val="bg1"/>
                            </a:solidFill>
                            <a:effectLst/>
                          </a:rPr>
                          <a:t>2,17</a:t>
                        </a:r>
                        <a:endPara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9525" marR="9525" marT="9525" marB="0" anchor="ctr">
                      <a:lnT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accent2"/>
                      </a:solidFill>
                    </a:tcPr>
                  </a:tc>
                </a:tr>
                <a:tr h="268991">
                  <a:tc>
                    <a:txBody>
                      <a:bodyPr/>
                      <a:lstStyle/>
                      <a:p>
                        <a:pPr algn="ctr" fontAlgn="ctr"/>
                        <a:endPara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endParaRPr>
                      </a:p>
                    </a:txBody>
                    <a:tcPr marL="9525" marR="9525" marT="9525" marB="0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fontAlgn="ctr" latinLnBrk="0" hangingPunct="1"/>
                        <a:endParaRPr lang="pt-BR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9525" marR="9525" marT="9525" marB="0" anchor="ctr">
                      <a:noFill/>
                    </a:tcPr>
                  </a:tc>
                </a:tr>
                <a:tr h="268991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pt-BR" sz="1600" u="none" strike="noStrike" kern="1200" dirty="0" smtClean="0">
                            <a:effectLst/>
                          </a:rPr>
                          <a:t>Meta</a:t>
                        </a:r>
                        <a:endParaRPr lang="pt-BR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marL="0" algn="ctr" defTabSz="914400" rtl="0" eaLnBrk="1" fontAlgn="ctr" latinLnBrk="0" hangingPunct="1"/>
                        <a:r>
                          <a:rPr lang="pt-BR" sz="1600" u="none" strike="noStrike" kern="1200" dirty="0" smtClean="0">
                            <a:effectLst/>
                          </a:rPr>
                          <a:t>2,0</a:t>
                        </a:r>
                        <a:endParaRPr lang="pt-BR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9525" marR="9525" marT="9525" marB="0" anchor="ctr"/>
                  </a:tc>
                </a:tr>
                <a:tr h="268991">
                  <a:tc>
                    <a:txBody>
                      <a:bodyPr/>
                      <a:lstStyle/>
                      <a:p>
                        <a:pPr algn="ctr" fontAlgn="ctr"/>
                        <a:endParaRPr lang="pt-BR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9525" marR="9525" marT="9525" marB="0"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fontAlgn="ctr" latinLnBrk="0" hangingPunct="1"/>
                        <a:endParaRPr lang="pt-BR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9525" marR="9525" marT="9525" marB="0" anchor="ctr">
                      <a:noFill/>
                    </a:tcPr>
                  </a:tc>
                </a:tr>
              </a:tbl>
            </a:graphicData>
          </a:graphic>
        </p:graphicFrame>
        <p:sp>
          <p:nvSpPr>
            <p:cNvPr id="17" name="CaixaDeTexto 16"/>
            <p:cNvSpPr txBox="1"/>
            <p:nvPr/>
          </p:nvSpPr>
          <p:spPr>
            <a:xfrm>
              <a:off x="7452320" y="4365104"/>
              <a:ext cx="946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i="1" dirty="0" smtClean="0"/>
                <a:t>Ano atípico</a:t>
              </a:r>
            </a:p>
            <a:p>
              <a:pPr algn="ctr"/>
              <a:r>
                <a:rPr lang="pt-BR" sz="1200" i="1" dirty="0" smtClean="0"/>
                <a:t>Média sem 2012 = 2,5 GW/ano </a:t>
              </a:r>
              <a:endParaRPr lang="pt-BR" sz="1200" i="1" dirty="0"/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7108206" y="4149080"/>
              <a:ext cx="817547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de seta reta 18"/>
            <p:cNvCxnSpPr/>
            <p:nvPr/>
          </p:nvCxnSpPr>
          <p:spPr>
            <a:xfrm>
              <a:off x="7925752" y="4149080"/>
              <a:ext cx="1" cy="216024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/>
          <p:cNvGrpSpPr/>
          <p:nvPr/>
        </p:nvGrpSpPr>
        <p:grpSpPr>
          <a:xfrm>
            <a:off x="736928" y="2655956"/>
            <a:ext cx="3467147" cy="2933284"/>
            <a:chOff x="4932040" y="2708920"/>
            <a:chExt cx="3467147" cy="2933284"/>
          </a:xfrm>
        </p:grpSpPr>
        <p:graphicFrame>
          <p:nvGraphicFramePr>
            <p:cNvPr id="23" name="Espaço Reservado para Conteúdo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79370497"/>
                </p:ext>
              </p:extLst>
            </p:nvPr>
          </p:nvGraphicFramePr>
          <p:xfrm>
            <a:off x="4932040" y="2708920"/>
            <a:ext cx="2514981" cy="2933284"/>
          </p:xfrm>
          <a:graphic>
            <a:graphicData uri="http://schemas.openxmlformats.org/drawingml/2006/table">
              <a:tbl>
                <a:tblPr firstRow="1" firstCol="1" lastRow="1">
                  <a:tableStyleId>{21E4AEA4-8DFA-4A89-87EB-49C32662AFE0}</a:tableStyleId>
                </a:tblPr>
                <a:tblGrid>
                  <a:gridCol w="1254506"/>
                  <a:gridCol w="1260475"/>
                </a:tblGrid>
                <a:tr h="512365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pt-BR" sz="1600" u="none" strike="noStrike" dirty="0">
                            <a:effectLst/>
                          </a:rPr>
                          <a:t>Ano</a:t>
                        </a:r>
                        <a:endPara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pt-BR" sz="1600" u="none" strike="noStrike" dirty="0">
                            <a:effectLst/>
                          </a:rPr>
                          <a:t>Contratação</a:t>
                        </a:r>
                        <a:br>
                          <a:rPr lang="pt-BR" sz="1600" u="none" strike="noStrike" dirty="0">
                            <a:effectLst/>
                          </a:rPr>
                        </a:br>
                        <a:r>
                          <a:rPr lang="pt-BR" sz="1600" u="none" strike="noStrike" dirty="0">
                            <a:effectLst/>
                          </a:rPr>
                          <a:t>(GW)</a:t>
                        </a:r>
                        <a:endPara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endParaRPr>
                      </a:p>
                    </a:txBody>
                    <a:tcPr marL="9525" marR="9525" marT="9525" marB="0" anchor="ctr"/>
                  </a:tc>
                </a:tr>
                <a:tr h="268991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pt-BR" sz="1600" u="none" strike="noStrike" dirty="0">
                            <a:effectLst/>
                          </a:rPr>
                          <a:t>2009</a:t>
                        </a:r>
                        <a:endPara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pt-BR" sz="1600" u="none" strike="noStrike" dirty="0">
                            <a:effectLst/>
                          </a:rPr>
                          <a:t>1,88</a:t>
                        </a:r>
                        <a:endPara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endParaRPr>
                      </a:p>
                    </a:txBody>
                    <a:tcPr marL="9525" marR="9525" marT="9525" marB="0" anchor="ctr"/>
                  </a:tc>
                </a:tr>
                <a:tr h="268991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pt-BR" sz="1600" u="none" strike="noStrike" dirty="0">
                            <a:effectLst/>
                          </a:rPr>
                          <a:t>2010</a:t>
                        </a:r>
                        <a:endPara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pt-BR" sz="1600" u="none" strike="noStrike" dirty="0">
                            <a:effectLst/>
                          </a:rPr>
                          <a:t>5,95</a:t>
                        </a:r>
                        <a:endPara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endParaRPr>
                      </a:p>
                    </a:txBody>
                    <a:tcPr marL="9525" marR="9525" marT="9525" marB="0" anchor="ctr"/>
                  </a:tc>
                </a:tr>
                <a:tr h="268991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pt-BR" sz="1600" u="none" strike="noStrike" dirty="0">
                            <a:effectLst/>
                          </a:rPr>
                          <a:t>2011</a:t>
                        </a:r>
                        <a:endPara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pt-BR" sz="1600" u="none" strike="noStrike" dirty="0">
                            <a:effectLst/>
                          </a:rPr>
                          <a:t>5,17</a:t>
                        </a:r>
                        <a:endPara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endParaRPr>
                      </a:p>
                    </a:txBody>
                    <a:tcPr marL="9525" marR="9525" marT="9525" marB="0" anchor="ctr"/>
                  </a:tc>
                </a:tr>
                <a:tr h="268991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pt-BR" sz="1600" u="none" strike="noStrike" dirty="0">
                            <a:effectLst/>
                          </a:rPr>
                          <a:t>2012</a:t>
                        </a:r>
                        <a:endPara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pt-BR" sz="1600" u="none" strike="noStrike" dirty="0">
                            <a:effectLst/>
                          </a:rPr>
                          <a:t>0,57</a:t>
                        </a:r>
                        <a:endPara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endParaRPr>
                      </a:p>
                    </a:txBody>
                    <a:tcPr marL="9525" marR="9525" marT="9525" marB="0" anchor="ctr"/>
                  </a:tc>
                </a:tr>
                <a:tr h="268991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pt-BR" sz="1600" u="none" strike="noStrike" dirty="0">
                            <a:effectLst/>
                          </a:rPr>
                          <a:t>2013</a:t>
                        </a:r>
                        <a:endPara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pt-BR" sz="1600" u="none" strike="noStrike" dirty="0">
                            <a:effectLst/>
                          </a:rPr>
                          <a:t>7,15</a:t>
                        </a:r>
                        <a:endPara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endParaRPr>
                      </a:p>
                    </a:txBody>
                    <a:tcPr marL="9525" marR="9525" marT="9525" marB="0" anchor="ctr"/>
                  </a:tc>
                </a:tr>
                <a:tr h="268991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pt-BR" sz="1600" u="none" strike="noStrike" dirty="0">
                            <a:effectLst/>
                          </a:rPr>
                          <a:t>2014</a:t>
                        </a:r>
                        <a:endPara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pt-BR" sz="1600" u="none" strike="noStrike" dirty="0">
                            <a:effectLst/>
                          </a:rPr>
                          <a:t>7,61</a:t>
                        </a:r>
                        <a:endPara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endParaRPr>
                      </a:p>
                    </a:txBody>
                    <a:tcPr marL="9525" marR="9525" marT="9525" marB="0" anchor="ctr"/>
                  </a:tc>
                </a:tr>
                <a:tr h="268991">
                  <a:tc>
                    <a:txBody>
                      <a:bodyPr/>
                      <a:lstStyle/>
                      <a:p>
                        <a:pPr marL="0" algn="ctr" defTabSz="914400" rtl="0" eaLnBrk="1" fontAlgn="ctr" latinLnBrk="0" hangingPunct="1"/>
                        <a:r>
                          <a:rPr lang="pt-BR" sz="1600" u="none" strike="noStrike" kern="1200" dirty="0" smtClean="0">
                            <a:effectLst/>
                          </a:rPr>
                          <a:t>2015</a:t>
                        </a:r>
                        <a:endParaRPr lang="pt-BR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9525" marR="9525" marT="9525" marB="0" anchor="ctr">
                      <a:lnB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fontAlgn="ctr" latinLnBrk="0" hangingPunct="1"/>
                        <a:r>
                          <a:rPr lang="pt-BR" sz="1600" u="none" strike="noStrike" kern="1200" dirty="0" smtClean="0">
                            <a:effectLst/>
                          </a:rPr>
                          <a:t>5,43</a:t>
                        </a:r>
                        <a:endPara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9525" marR="9525" marT="9525" marB="0" anchor="ctr">
                      <a:lnB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</a:tr>
                <a:tr h="268991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pt-BR" sz="1600" u="none" strike="noStrike" dirty="0">
                            <a:effectLst/>
                          </a:rPr>
                          <a:t>Total</a:t>
                        </a:r>
                        <a:endPara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endParaRPr>
                      </a:p>
                    </a:txBody>
                    <a:tcPr marL="9525" marR="9525" marT="9525" marB="0" anchor="ctr">
                      <a:lnT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pt-BR" sz="1600" b="1" u="none" strike="noStrike" dirty="0" smtClean="0">
                            <a:solidFill>
                              <a:schemeClr val="bg1"/>
                            </a:solidFill>
                            <a:effectLst/>
                          </a:rPr>
                          <a:t>33,76</a:t>
                        </a:r>
                        <a:endPara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endParaRPr>
                      </a:p>
                    </a:txBody>
                    <a:tcPr marL="9525" marR="9525" marT="9525" marB="0" anchor="ctr">
                      <a:lnT w="381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solidFill>
                        <a:schemeClr val="accent2"/>
                      </a:solidFill>
                    </a:tcPr>
                  </a:tc>
                </a:tr>
                <a:tr h="268991"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pt-BR" sz="1600" u="none" strike="noStrike" dirty="0">
                            <a:effectLst/>
                          </a:rPr>
                          <a:t>Média Anual</a:t>
                        </a:r>
                        <a:endPara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endParaRPr>
                      </a:p>
                    </a:txBody>
                    <a:tcPr marL="9525" marR="9525" marT="9525" marB="0" anchor="ctr"/>
                  </a:tc>
                  <a:tc>
                    <a:txBody>
                      <a:bodyPr/>
                      <a:lstStyle/>
                      <a:p>
                        <a:pPr algn="ctr" fontAlgn="ctr"/>
                        <a:r>
                          <a:rPr lang="pt-BR" sz="1600" b="1" u="none" strike="noStrike" dirty="0" smtClean="0">
                            <a:solidFill>
                              <a:schemeClr val="bg1"/>
                            </a:solidFill>
                            <a:effectLst/>
                          </a:rPr>
                          <a:t>4,82</a:t>
                        </a:r>
                        <a:endPara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endParaRPr>
                      </a:p>
                    </a:txBody>
                    <a:tcPr marL="9525" marR="9525" marT="9525" marB="0" anchor="ctr"/>
                  </a:tc>
                </a:tr>
              </a:tbl>
            </a:graphicData>
          </a:graphic>
        </p:graphicFrame>
        <p:sp>
          <p:nvSpPr>
            <p:cNvPr id="24" name="CaixaDeTexto 23"/>
            <p:cNvSpPr txBox="1"/>
            <p:nvPr/>
          </p:nvSpPr>
          <p:spPr>
            <a:xfrm>
              <a:off x="7452320" y="4365104"/>
              <a:ext cx="9468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i="1" dirty="0" smtClean="0"/>
                <a:t>Ano atípico</a:t>
              </a:r>
            </a:p>
            <a:p>
              <a:pPr algn="ctr"/>
              <a:r>
                <a:rPr lang="pt-BR" sz="1200" i="1" dirty="0" smtClean="0"/>
                <a:t>Média sem 2012 = 5,5 GW/ano </a:t>
              </a:r>
              <a:endParaRPr lang="pt-BR" sz="1200" i="1" dirty="0"/>
            </a:p>
          </p:txBody>
        </p:sp>
        <p:cxnSp>
          <p:nvCxnSpPr>
            <p:cNvPr id="25" name="Conector reto 24"/>
            <p:cNvCxnSpPr/>
            <p:nvPr/>
          </p:nvCxnSpPr>
          <p:spPr>
            <a:xfrm>
              <a:off x="7044083" y="4149080"/>
              <a:ext cx="88167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e seta reta 25"/>
            <p:cNvCxnSpPr/>
            <p:nvPr/>
          </p:nvCxnSpPr>
          <p:spPr>
            <a:xfrm>
              <a:off x="7925752" y="4149080"/>
              <a:ext cx="1" cy="216024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ângulo 6"/>
          <p:cNvSpPr/>
          <p:nvPr/>
        </p:nvSpPr>
        <p:spPr>
          <a:xfrm>
            <a:off x="279425" y="1484313"/>
            <a:ext cx="42925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accent6"/>
                </a:solidFill>
              </a:rPr>
              <a:t>----- Leilões </a:t>
            </a:r>
            <a:r>
              <a:rPr lang="pt-BR" b="1" dirty="0">
                <a:solidFill>
                  <a:schemeClr val="accent6"/>
                </a:solidFill>
              </a:rPr>
              <a:t>de Energia (Nova</a:t>
            </a:r>
            <a:r>
              <a:rPr lang="pt-BR" b="1" dirty="0" smtClean="0">
                <a:solidFill>
                  <a:schemeClr val="accent6"/>
                </a:solidFill>
              </a:rPr>
              <a:t>) -----</a:t>
            </a:r>
          </a:p>
          <a:p>
            <a:pPr algn="ctr"/>
            <a:r>
              <a:rPr lang="pt-BR" b="1" dirty="0" smtClean="0">
                <a:solidFill>
                  <a:schemeClr val="accent6"/>
                </a:solidFill>
              </a:rPr>
              <a:t>Todas as Fontes</a:t>
            </a:r>
          </a:p>
          <a:p>
            <a:pPr algn="ctr"/>
            <a:r>
              <a:rPr lang="pt-BR" sz="1400" b="1" i="1" dirty="0" smtClean="0">
                <a:solidFill>
                  <a:schemeClr val="tx2"/>
                </a:solidFill>
              </a:rPr>
              <a:t>23 Leilões</a:t>
            </a:r>
            <a:endParaRPr lang="pt-BR" sz="1400" b="1" i="1" dirty="0">
              <a:solidFill>
                <a:schemeClr val="tx2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571999" y="1484312"/>
            <a:ext cx="424815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accent6"/>
                </a:solidFill>
              </a:rPr>
              <a:t>----- Leilões </a:t>
            </a:r>
            <a:r>
              <a:rPr lang="pt-BR" b="1" dirty="0">
                <a:solidFill>
                  <a:schemeClr val="accent6"/>
                </a:solidFill>
              </a:rPr>
              <a:t>de Energia (Nova</a:t>
            </a:r>
            <a:r>
              <a:rPr lang="pt-BR" b="1" dirty="0" smtClean="0">
                <a:solidFill>
                  <a:schemeClr val="accent6"/>
                </a:solidFill>
              </a:rPr>
              <a:t>) -----</a:t>
            </a:r>
          </a:p>
          <a:p>
            <a:pPr algn="ctr"/>
            <a:r>
              <a:rPr lang="pt-BR" b="1" dirty="0" smtClean="0">
                <a:solidFill>
                  <a:schemeClr val="accent6"/>
                </a:solidFill>
              </a:rPr>
              <a:t>Eólica</a:t>
            </a:r>
          </a:p>
          <a:p>
            <a:pPr algn="ctr"/>
            <a:r>
              <a:rPr lang="pt-BR" sz="1400" b="1" i="1" dirty="0" smtClean="0">
                <a:solidFill>
                  <a:schemeClr val="accent6"/>
                </a:solidFill>
              </a:rPr>
              <a:t>16 Leilões</a:t>
            </a:r>
            <a:endParaRPr lang="pt-BR" sz="1400" b="1" i="1" dirty="0">
              <a:solidFill>
                <a:schemeClr val="accent6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4788024" y="5270144"/>
            <a:ext cx="2952328" cy="360000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10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beeolica2014">
  <a:themeElements>
    <a:clrScheme name="AB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6CAF4"/>
      </a:accent1>
      <a:accent2>
        <a:srgbClr val="1068B2"/>
      </a:accent2>
      <a:accent3>
        <a:srgbClr val="6CA6DA"/>
      </a:accent3>
      <a:accent4>
        <a:srgbClr val="58595B"/>
      </a:accent4>
      <a:accent5>
        <a:srgbClr val="0C91C0"/>
      </a:accent5>
      <a:accent6>
        <a:srgbClr val="004291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10423</TotalTime>
  <Words>859</Words>
  <Application>Microsoft Office PowerPoint</Application>
  <PresentationFormat>Apresentação na tela (4:3)</PresentationFormat>
  <Paragraphs>259</Paragraphs>
  <Slides>23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Calibri</vt:lpstr>
      <vt:lpstr>Wingdings</vt:lpstr>
      <vt:lpstr>Personalizar design</vt:lpstr>
      <vt:lpstr>abeeolica2014</vt:lpstr>
      <vt:lpstr>Apresentação do PowerPoint</vt:lpstr>
      <vt:lpstr>Quem somos?</vt:lpstr>
      <vt:lpstr>Apresentação do PowerPoint</vt:lpstr>
      <vt:lpstr>Apresentação do PowerPoint</vt:lpstr>
      <vt:lpstr>Capacidade Eólica Instalada</vt:lpstr>
      <vt:lpstr>Matriz Elétrica (GW)</vt:lpstr>
      <vt:lpstr>Evolução da Capacidade Instalada (MW)</vt:lpstr>
      <vt:lpstr>Indústria Eólica no Brasil</vt:lpstr>
      <vt:lpstr>Contratações nos Leilões a partir de 2009</vt:lpstr>
      <vt:lpstr>Preço Médio (R$/MWh) x Contratações (MW)</vt:lpstr>
      <vt:lpstr>Cenário Atual – Investimentos (em bilhões) </vt:lpstr>
      <vt:lpstr>Fator de Capacidade 2015 (%)</vt:lpstr>
      <vt:lpstr>Recordes de Geração 2015</vt:lpstr>
      <vt:lpstr>Apresentação do PowerPoint</vt:lpstr>
      <vt:lpstr>Desenvolvimento Social e Econômico</vt:lpstr>
      <vt:lpstr>Geração de Empregos</vt:lpstr>
      <vt:lpstr>Benefícios e Índices da Eólica 2015</vt:lpstr>
      <vt:lpstr>Apresentação do PowerPoint</vt:lpstr>
      <vt:lpstr>Apresentação do PowerPoint</vt:lpstr>
      <vt:lpstr>Desafios e Perspectivas</vt:lpstr>
      <vt:lpstr>2º LER 2016</vt:lpstr>
      <vt:lpstr>Perguntas?</vt:lpstr>
      <vt:lpstr>Apresentação do PowerPoint</vt:lpstr>
    </vt:vector>
  </TitlesOfParts>
  <Company>N/A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Carolina Freitas Mendonça</cp:lastModifiedBy>
  <cp:revision>823</cp:revision>
  <cp:lastPrinted>2014-08-25T23:05:41Z</cp:lastPrinted>
  <dcterms:created xsi:type="dcterms:W3CDTF">2011-12-01T17:43:06Z</dcterms:created>
  <dcterms:modified xsi:type="dcterms:W3CDTF">2016-06-15T17:07:35Z</dcterms:modified>
</cp:coreProperties>
</file>