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9" r:id="rId3"/>
    <p:sldId id="283" r:id="rId4"/>
    <p:sldId id="290" r:id="rId5"/>
    <p:sldId id="285" r:id="rId6"/>
    <p:sldId id="266" r:id="rId7"/>
    <p:sldId id="267" r:id="rId8"/>
    <p:sldId id="269" r:id="rId9"/>
    <p:sldId id="270" r:id="rId10"/>
    <p:sldId id="257" r:id="rId11"/>
    <p:sldId id="258" r:id="rId12"/>
    <p:sldId id="261" r:id="rId13"/>
    <p:sldId id="262" r:id="rId14"/>
    <p:sldId id="263" r:id="rId15"/>
    <p:sldId id="264" r:id="rId16"/>
    <p:sldId id="287" r:id="rId17"/>
    <p:sldId id="271" r:id="rId18"/>
    <p:sldId id="272" r:id="rId19"/>
    <p:sldId id="273" r:id="rId20"/>
    <p:sldId id="281" r:id="rId21"/>
    <p:sldId id="274" r:id="rId22"/>
    <p:sldId id="275" r:id="rId23"/>
    <p:sldId id="276" r:id="rId24"/>
    <p:sldId id="277" r:id="rId25"/>
    <p:sldId id="278" r:id="rId26"/>
    <p:sldId id="279" r:id="rId27"/>
    <p:sldId id="282" r:id="rId28"/>
    <p:sldId id="280" r:id="rId29"/>
    <p:sldId id="286" r:id="rId30"/>
    <p:sldId id="288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28DEB-09F4-4A1C-92EF-50DF9DD75B4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5A922-613A-4245-A930-F8BFD62080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40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DA3FE-342F-4358-B681-F3467A21B3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5A922-613A-4245-A930-F8BFD62080A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09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45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76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5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2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568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56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9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94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98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59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3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FB91A-67D3-4A41-8564-D3B402734A7D}" type="datetimeFigureOut">
              <a:rPr lang="pt-BR" smtClean="0"/>
              <a:t>27/10/2015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794AC-0668-4037-B349-0DB9E1ADDD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09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hyperlink" Target="https://wwws.cnpq.br/cvlattesweb/PKG_MENU.menu?f_cod=D4B9E838F29FAB2B837404635739FBA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urvanei.maria@butantan.gov.br" TargetMode="External"/><Relationship Id="rId2" Type="http://schemas.openxmlformats.org/officeDocument/2006/relationships/hyperlink" Target="mailto:durvanei@usp.b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2 A1_007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3"/>
          <a:stretch>
            <a:fillRect/>
          </a:stretch>
        </p:blipFill>
        <p:spPr bwMode="auto">
          <a:xfrm>
            <a:off x="179512" y="188640"/>
            <a:ext cx="8856984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181495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sz="7300" b="1" dirty="0" err="1" smtClean="0">
                <a:solidFill>
                  <a:srgbClr val="FFFF00"/>
                </a:solidFill>
              </a:rPr>
              <a:t>Fosfoetanolamina</a:t>
            </a:r>
            <a:r>
              <a:rPr lang="pt-BR" sz="5300" dirty="0" smtClean="0">
                <a:solidFill>
                  <a:srgbClr val="FFFF00"/>
                </a:solidFill>
              </a:rPr>
              <a:t/>
            </a:r>
            <a:br>
              <a:rPr lang="pt-BR" sz="5300" dirty="0" smtClean="0">
                <a:solidFill>
                  <a:srgbClr val="FFFF00"/>
                </a:solidFill>
              </a:rPr>
            </a:br>
            <a:r>
              <a:rPr lang="pt-BR" sz="5300" dirty="0">
                <a:solidFill>
                  <a:srgbClr val="FFFF00"/>
                </a:solidFill>
              </a:rPr>
              <a:t/>
            </a:r>
            <a:br>
              <a:rPr lang="pt-BR" sz="5300" dirty="0">
                <a:solidFill>
                  <a:srgbClr val="FFFF00"/>
                </a:solidFill>
              </a:rPr>
            </a:br>
            <a:r>
              <a:rPr lang="pt-BR" dirty="0" smtClean="0">
                <a:solidFill>
                  <a:srgbClr val="FFFF00"/>
                </a:solidFill>
              </a:rPr>
              <a:t/>
            </a:r>
            <a:br>
              <a:rPr lang="pt-BR" dirty="0" smtClean="0">
                <a:solidFill>
                  <a:srgbClr val="FFFF00"/>
                </a:solidFill>
              </a:rPr>
            </a:br>
            <a:r>
              <a:rPr lang="pt-BR" sz="3600" b="1" dirty="0" smtClean="0">
                <a:solidFill>
                  <a:srgbClr val="FFFF00"/>
                </a:solidFill>
              </a:rPr>
              <a:t>Efeitos antitumorais e mecanismos de morte celular programada - apoptose</a:t>
            </a:r>
            <a:endParaRPr lang="pt-BR" sz="3600" b="1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31840" y="4869160"/>
            <a:ext cx="5104656" cy="1248544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 smtClean="0">
                <a:solidFill>
                  <a:srgbClr val="FFFF00"/>
                </a:solidFill>
              </a:rPr>
              <a:t>Prof. Dr. Durvanei Augusto Maria</a:t>
            </a:r>
          </a:p>
          <a:p>
            <a:pPr algn="r"/>
            <a:r>
              <a:rPr lang="pt-BR" sz="2000" b="1" dirty="0" smtClean="0">
                <a:solidFill>
                  <a:srgbClr val="FFFF00"/>
                </a:solidFill>
              </a:rPr>
              <a:t>Laboratório de Bioquímica e Biofísica</a:t>
            </a:r>
          </a:p>
          <a:p>
            <a:pPr algn="r"/>
            <a:r>
              <a:rPr lang="pt-BR" sz="2000" b="1" dirty="0" smtClean="0">
                <a:solidFill>
                  <a:srgbClr val="FFFF00"/>
                </a:solidFill>
              </a:rPr>
              <a:t>Instituto </a:t>
            </a:r>
            <a:r>
              <a:rPr lang="pt-BR" sz="2000" b="1" dirty="0" err="1" smtClean="0">
                <a:solidFill>
                  <a:srgbClr val="FFFF00"/>
                </a:solidFill>
              </a:rPr>
              <a:t>Butantan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60184" y="895002"/>
            <a:ext cx="84673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 smtClean="0"/>
              <a:t>KG-1 (</a:t>
            </a:r>
            <a:r>
              <a:rPr lang="pt-BR" sz="1600" b="1" dirty="0" err="1" smtClean="0"/>
              <a:t>human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myeloid</a:t>
            </a:r>
            <a:r>
              <a:rPr lang="pt-BR" sz="1600" b="1" dirty="0" smtClean="0"/>
              <a:t>), K562 (</a:t>
            </a:r>
            <a:r>
              <a:rPr lang="pt-BR" sz="1600" b="1" dirty="0" err="1" smtClean="0"/>
              <a:t>human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erythromyeloblastoid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leukaemia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and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Jurkat</a:t>
            </a:r>
            <a:r>
              <a:rPr lang="pt-BR" sz="1600" b="1" dirty="0" smtClean="0"/>
              <a:t> (</a:t>
            </a:r>
            <a:r>
              <a:rPr lang="pt-BR" sz="1600" b="1" dirty="0" err="1" smtClean="0"/>
              <a:t>human</a:t>
            </a:r>
            <a:r>
              <a:rPr lang="pt-BR" sz="1600" b="1" dirty="0" smtClean="0"/>
              <a:t> T-</a:t>
            </a:r>
            <a:r>
              <a:rPr lang="pt-BR" sz="1600" b="1" dirty="0" err="1" smtClean="0"/>
              <a:t>Cell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leukaema</a:t>
            </a:r>
            <a:r>
              <a:rPr lang="pt-BR" sz="1600" b="1" dirty="0" smtClean="0"/>
              <a:t>. </a:t>
            </a:r>
          </a:p>
          <a:p>
            <a:pPr algn="ctr"/>
            <a:r>
              <a:rPr lang="pt-BR" sz="1600" b="1" dirty="0" smtClean="0"/>
              <a:t>American </a:t>
            </a:r>
            <a:r>
              <a:rPr lang="pt-BR" sz="1600" b="1" dirty="0" err="1" smtClean="0"/>
              <a:t>Type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Culture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Collection</a:t>
            </a:r>
            <a:r>
              <a:rPr lang="pt-BR" sz="1600" b="1" dirty="0" smtClean="0"/>
              <a:t> (ATCC, </a:t>
            </a:r>
            <a:r>
              <a:rPr lang="pt-BR" sz="1600" b="1" dirty="0" err="1" smtClean="0"/>
              <a:t>Manassas</a:t>
            </a:r>
            <a:r>
              <a:rPr lang="pt-BR" sz="1600" b="1" dirty="0" smtClean="0"/>
              <a:t>, VA, USA).</a:t>
            </a:r>
            <a:endParaRPr lang="pt-BR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4067"/>
            <a:ext cx="8611396" cy="2987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5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9824"/>
            <a:ext cx="4320480" cy="378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39824"/>
            <a:ext cx="4424585" cy="3785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1" y="980728"/>
            <a:ext cx="8343900" cy="517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13977" r="25632" b="55127"/>
          <a:stretch/>
        </p:blipFill>
        <p:spPr bwMode="auto">
          <a:xfrm>
            <a:off x="346918" y="1455197"/>
            <a:ext cx="8438395" cy="327401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9" t="36585" r="26845" b="17819"/>
          <a:stretch/>
        </p:blipFill>
        <p:spPr bwMode="auto">
          <a:xfrm>
            <a:off x="395536" y="476672"/>
            <a:ext cx="2796363" cy="329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559"/>
            <a:ext cx="4300086" cy="331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48" y="3512663"/>
            <a:ext cx="5094863" cy="3372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3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98" t="14894" r="33333" b="27394"/>
          <a:stretch/>
        </p:blipFill>
        <p:spPr bwMode="auto">
          <a:xfrm>
            <a:off x="1259632" y="-904"/>
            <a:ext cx="6509646" cy="6631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8235" y="1556792"/>
            <a:ext cx="553998" cy="298857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400" b="1" dirty="0" smtClean="0"/>
              <a:t>Potencial Mitocondrial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349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84168" y="2147500"/>
            <a:ext cx="3059832" cy="1103086"/>
          </a:xfrm>
        </p:spPr>
        <p:txBody>
          <a:bodyPr>
            <a:noAutofit/>
          </a:bodyPr>
          <a:lstStyle/>
          <a:p>
            <a:pPr algn="r"/>
            <a:r>
              <a:rPr lang="pt-BR" sz="1200" b="1" dirty="0">
                <a:latin typeface="+mn-lt"/>
              </a:rPr>
              <a:t>Arthur Cássio de Lima Luna </a:t>
            </a:r>
            <a:br>
              <a:rPr lang="pt-BR" sz="1200" b="1" dirty="0">
                <a:latin typeface="+mn-lt"/>
              </a:rPr>
            </a:br>
            <a:r>
              <a:rPr lang="pt-BR" sz="1200" b="1" dirty="0" smtClean="0">
                <a:latin typeface="+mn-lt"/>
              </a:rPr>
              <a:t>Bolsista FAPESP 13/05251-1 e 15/02950-1</a:t>
            </a:r>
            <a:br>
              <a:rPr lang="pt-BR" sz="1200" b="1" dirty="0" smtClean="0">
                <a:latin typeface="+mn-lt"/>
              </a:rPr>
            </a:br>
            <a:r>
              <a:rPr lang="en-US" sz="1200" b="1" dirty="0" err="1" smtClean="0">
                <a:latin typeface="+mn-lt"/>
              </a:rPr>
              <a:t>Doutorando</a:t>
            </a:r>
            <a:r>
              <a:rPr lang="en-US" sz="1200" b="1" dirty="0" smtClean="0">
                <a:latin typeface="+mn-lt"/>
              </a:rPr>
              <a:t> do </a:t>
            </a:r>
            <a:r>
              <a:rPr lang="pt-BR" sz="1200" b="1" dirty="0" smtClean="0">
                <a:latin typeface="+mn-lt"/>
              </a:rPr>
              <a:t>Programa de Pós-graduação em Ciências Médicas da Faculdade de Medicina da USP</a:t>
            </a:r>
            <a:br>
              <a:rPr lang="pt-BR" sz="1200" b="1" dirty="0" smtClean="0">
                <a:latin typeface="+mn-lt"/>
              </a:rPr>
            </a:br>
            <a:r>
              <a:rPr lang="en-US" sz="1200" b="1" dirty="0" smtClean="0">
                <a:latin typeface="+mn-lt"/>
              </a:rPr>
              <a:t/>
            </a:r>
            <a:br>
              <a:rPr lang="en-US" sz="1200" b="1" dirty="0" smtClean="0">
                <a:latin typeface="+mn-lt"/>
              </a:rPr>
            </a:br>
            <a:endParaRPr lang="pt-BR" sz="1200" b="1" dirty="0">
              <a:latin typeface="+mn-lt"/>
              <a:cs typeface="Aparajita" pitchFamily="34" charset="0"/>
            </a:endParaRP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373981" y="312737"/>
            <a:ext cx="5829300" cy="90680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ESTUDO DA CITOTOXICIDADE DA FORMULAÇÃO LIPOSSOMAL DODAC/FOSFOETANOLAMINA SINTÉTICA EM LINHAGENS DE CÉLULAS TUMORAIS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2" name="AutoShape 2" descr="data:image/jpeg;base64,/9j/4AAQSkZJRgABAQAAAQABAAD/2wCEAAkGBhQSEBUTEhQWExQVGCAaFBgQFBgYGBocHx4eGB0dGCEYGyYqGBkvHRoYIS8gJSgqLzA4GSIyQTAqOSYrLSoBCQoKDgwOGg8PGS8hHyQ1LSoqLCopLDAqNSwtLSksKi8sLC8pKiksLzQsLCkpLzAsLCwpKSksLCkvLCwsLCwpLP/AABEIAHMAWAMBIgACEQEDEQH/xAAcAAACAgMBAQAAAAAAAAAAAAAABwUGAwQIAgH/xABFEAACAQMBBAUGCwUIAwEAAAABAgMABBEhBQYSMQcTQVFhFyIycrGyNEJTVHFzkZOh0dIUMzVSkhYjJDZidIHBY4LhFf/EABkBAAMBAQEAAAAAAAAAAAAAAAACAwQBBf/EACsRAAIBAwMCBQMFAAAAAAAAAAABAgMRMQQSITJBIjNRYaFxgZETUrHB8P/aAAwDAQACEQMRAD8AZm+m/MezREZI3k60sB1fDpwgHXiI76rKdOduxwLa4J7l6sn8GrS6fD/d2nrSe6tXrcnYMVrZRLEoBZFZ2A1diASSe3np3Vq20401Jq7ZO8nKyKt5a4vmd1/Sv50eWuL5ndf0r+dX292nFDw9bKkfEcL1jhcnuGTqdR9tbVJuh+35O2l6i48tcXzO6/pX86PLXF8zuv6V/Or9fbQihXimkSJc44pHCjPdknnWj/a6y+d2/wB+n6qE4PEPkOfUp/lri+Z3X9K/nR5a4vmd1/Sv51cP7XWXzu3+/T9VSNrdJKgeN1kQ8mRgyns0I50NwWYfIWfqLl+nS3Bwba4B7j1YP4tXzy723zef7Y/11ZukaygfZ07XAXzEJRjzD48zhPYeLA8c1zfWmjSp1Ve1vuTnKUXk6J3N6RotoyvHHFJGUXiJk4cHXhwOEmvtUDoJ+F3H1I98UVmrwUJ2RSDbV2SvT36Fp60nsWsHRp0oxxxJaXjcAQcMMrejjsV/5ccg3LHPGNc/T16Fp60nsWk/W2lTVSikyMpOM7oevSfuhJerBdWuJXh14A2jrkP5h5Zyv/IPgKm909/YL3MesNwv7yCXRwRz4c44h+I7QKR262+l3ZOBA+UJx1UmsZJOOWfNOe0YpkXklntSQRzq+ztppjgLea+Ry4W061e7ke6ozpOK2ywsNf2h1K7uje6cP4an16exqROKY3SFf38dotnfp1mJFaK6T0ZAARhtPT18DpyPOl2mMjOozqBzx248cVq00dsLEqjuy49HvR29+/WSZS1U+c3IuR8VP+27Pp5N7bu9lnsqFYzheFcRQQ44sDlp8Uf6j+NbWyrqK5sMbPkWNTGViKKD1RxgZXsI7jSU3p6OL+3Z5ZFNyp1aWIlyfFwfOH04IrLdVp+N2t2K9C4NTfHfy42g/wDeHghU5SJD5o8WPx28fsAqt0UV6EYqKsiDd8jL6Cfhdx9SPfFFHQT8LuPqR74orytV5jNNPpJXp69C09aT2LSfpwdPXoWnrSexaT9b9L5SI1Ooz2P72P1194V03t/di3vY+C4jDfysNHU96sNVNcyWP72P1194V1hWfWNpxaHpdxZS7Ql2fKtjtL/F2M/mQzSgFl7OGXvxprz7RyIEHvv0PNCGmscyRjVoTq6j/QfjjwOv01ZunL+Gqe6dfdarxBdhbdZJGCqIwzMx0A4ckmpKpKKU498jbU20zmndnemexmEsDc8caH0HHcw9h5iuh90964r+3EsWhGkiE+cjdx7x3Htrmvac6vPK6DCPI7KO5SxI/AipTczel7C6WZclD5sy/wAydv8A7DmPo8a116KqK6yShPa7Dj306LYL0NJEBBcc+JR5rn/yAe8Nfp5UitrbJltpmhnQpInMH8CD2qew11TBMHVXU5VgCpHaCMg/ZVN6Udz1vLRpEX+/gBZCObKNWQ94I1HiPE1loahxe2WCs4X5RSOgn4XcfUj3xRR0E/C5/qR74opNV5jO0+klenr0LT1pPYtJ+nB09ehaetJ7FpP1v0vlIjU6jPY/vY/XX3hXWFcn2P72P1194V1hWbW5iPR7i96cP4an16exqUN7vddzW620k7NCgACaDIHIMQMsB491N7pw/hqfXp7GpFVbSpOnyLUfiCiipTdrduW+uFhhGp9Nseai9rN/0O3lWptJXZLI/ejSVm2TalufV417gSB+AFWatbZtgsEMcKDCRqFX6AMfbWzXhSd5Nm1cIU3RfYiHbG0IhyTiA+jrMj8CKKOi+9E22NoSjUPxFfo6zA/ACirajr59haeD109ehaetJ7FpP04Onr0LT1pPYtLrcracNvfRTXKl4kJzgcWDjCtjtwda3ad2op/UhU6i09HvRhNNLHcXKmKBGDqr6PIR5w0+Kmcann+NPOqX5X9m/LN91J+mjyv7N+Wb7qT9NYqv6tR3cX+C0dsVktO1dkxXMTQzoJI25q32gjHI+IqqeRzZvycn30n6q9eV/ZvyzfdSfpo8r+zflm+6k/TSxjWjhNHW4vJ8Toe2aDnqnPgZpMe9Vp2XsaG2Tq4I1iTuQYz4nvPiaq/lf2b8s33Un6aD0wbO+Vb7mT8qJRrSyn8gnBYLpVK6Ud8Vs7VokP8AiJ1KoBzVToznu0yB4/Qaru8HTinCVs4mZuySfRR4hRq3/JFKjaO0ZJ5WlmcySMcszc//AIO4Cr0dM73mJOosIYXQT8LuPqR74oo6Cfhdx9SPfFFS1XmMan0jL3stLGQwJfKjF34IA/Fq7Y0HD2nTnUVZ7m7HlllhjgiaWEgSpl8rnUczqPEVh6TPhGy/94tRF3u3M9ze31kxW7t7ogLzWWPqomMZHfqcd+foI7BeFeJr+Mg84Ju53R2NGJS8ESiAgS8XH5pYAqOepIIwBnnWpJsTYaoXa3VQrhGDxXAYMV4wCpGR5uucYqPsGXa0F43GbSR7iEpx81mSNfN7M+cDjkfDsqf3R23dSftdteBDNbAAyxei/EpIzj42AD2c+Q7evcly3xnn6HOH2Iyz2ZsCVXZI42WNC7twTABV5nJGuM8hRdbN2BGqM8cQV0Dq3BMQVOQDkDTkedam7P8AlaX6qb2tXneH/Kkf1UXvLTWe6255tk52wSUWxNhMiuIo+F5REpZZlzIRkKA2DqCNeVSV3uDsqIoHto1Mj8CenqxBIGh7lP2VGdIrhbTZ0jaJHdQM7HkoxzPhU9vTKGn2eikMxuQ4AOTwLHIWb1Rka+I76neXDu+/f0G49CrmDd7OOrTOM46u4zjvxw8vGpG+3Y2LC6RvAhkccSRxrLJIV7+FMkDxIrzcf5mj/wBmfeNeNx3xtfagm0nLqYw/Mwjixw9644OXhTO9r3eL5OfYm90Nm7OUvJYIit6EvDxBhg54XV9VORyIFfagtiefvHdvDrEsKpOy+iZPNwDj42h+w18qFRWeR44JjfjaywvZg28dw8s4SIytwiNzyYHhb8Kj4t+xFbX837KqS2suJlR8pIxwvEH4dTgDOR2CvfSZsqSZrErDJMkdwGmEQyQmNeRH4VE2m6V1LYbRgVGhhmfNlDMRxKAeI51PCGONCcirRUNiv/uRW3fgsm2DbjZ7XLWsbiXq5ZEOBxOxRQxONWHF6WM6VoX+2pbGaK1isoAlzIywlZyvFgAlpB1RwSD3mvBmmubCKy/ZZ4pcRJKZk4Y0EbKXYNnD6KcBcnUVub4bMlkv9mPHGzpFM5kZRkICqgFu6uJJOz9+/twD9jBvBt6HZ1rbwy2sarO3DNDGcxxoSOsb0RxAFl5gZzWXfXbdtYw28UlsstrI3CyqAVRFHFxBcEMBpppWttjdOa/e8Z3aFWHURI0aHiRPP4stqoaUk5HYq1j3etLiaLZ63du4MQminEqggr1fApbvVhgfTQlGyf559g5J/am1YmS2iSOO4iu+JV4iODAjaRew5B4QPDPhiq1sO/eK+ktYNnWsU0cau7JcHHAxGinqfHPDoNK8WO51xZ7St0i4pLDrHlTOpgYxspUnOiHi0/POZS02fKm3Lu4MT9UbVQrAZDMCpKr3todKLRSaXPF/kOWZbjeS3XbSWxhXrjER15xxBvTEQ0/l159o01rU3h3js/8A9NLS8gTHAvVzv2M2cITgFAcHXNQ22d0LxrNbtWZrtZhdCERpxK7EZXi5nCcK4zjzPoqfO7wvprr9phZYp7e34eMYKuBKTwnsdSw+3tzXbQXN/YOSZ2VcRxXUlnDCkSRxJLmPABLs6kYA5+ZnOdc18qv7hbDu7a8uEuiZFSKOOGbGkiKzkZP8wDYIPLTnRUaiSlw7jRwXyiiipjBRRRQAUUUUAFFFFABRRRQAUUUUAf/Z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TEhQWExQVGCAaFBgQFBgYGBocHx4eGB0dGCEYGyYqGBkvHRoYIS8gJSgqLzA4GSIyQTAqOSYrLSoBCQoKDgwOGg8PGS8hHyQ1LSoqLCopLDAqNSwtLSksKi8sLC8pKiksLzQsLCkpLzAsLCwpKSksLCkvLCwsLCwpLP/AABEIAHMAWAMBIgACEQEDEQH/xAAcAAACAgMBAQAAAAAAAAAAAAAABwUGAwQIAgH/xABFEAACAQMBBAUGCwUIAwEAAAABAgMABBEhBQYSMQcTQVFhFyIycrGyNEJTVHFzkZOh0dIUMzVSkhYjJDZidIHBY4LhFf/EABkBAAMBAQEAAAAAAAAAAAAAAAACAwQBBf/EACsRAAIBAwMCBQMFAAAAAAAAAAABAgMRMQQSITJBIjNRYaFxgZETUrHB8P/aAAwDAQACEQMRAD8AZm+m/MezREZI3k60sB1fDpwgHXiI76rKdOduxwLa4J7l6sn8GrS6fD/d2nrSe6tXrcnYMVrZRLEoBZFZ2A1diASSe3np3Vq20401Jq7ZO8nKyKt5a4vmd1/Sv50eWuL5ndf0r+dX292nFDw9bKkfEcL1jhcnuGTqdR9tbVJuh+35O2l6i48tcXzO6/pX86PLXF8zuv6V/Or9fbQihXimkSJc44pHCjPdknnWj/a6y+d2/wB+n6qE4PEPkOfUp/lri+Z3X9K/nR5a4vmd1/Sv51cP7XWXzu3+/T9VSNrdJKgeN1kQ8mRgyns0I50NwWYfIWfqLl+nS3Bwba4B7j1YP4tXzy723zef7Y/11ZukaygfZ07XAXzEJRjzD48zhPYeLA8c1zfWmjSp1Ve1vuTnKUXk6J3N6RotoyvHHFJGUXiJk4cHXhwOEmvtUDoJ+F3H1I98UVmrwUJ2RSDbV2SvT36Fp60nsWsHRp0oxxxJaXjcAQcMMrejjsV/5ccg3LHPGNc/T16Fp60nsWk/W2lTVSikyMpOM7oevSfuhJerBdWuJXh14A2jrkP5h5Zyv/IPgKm909/YL3MesNwv7yCXRwRz4c44h+I7QKR262+l3ZOBA+UJx1UmsZJOOWfNOe0YpkXklntSQRzq+ztppjgLea+Ry4W061e7ke6ozpOK2ywsNf2h1K7uje6cP4an16exqROKY3SFf38dotnfp1mJFaK6T0ZAARhtPT18DpyPOl2mMjOozqBzx248cVq00dsLEqjuy49HvR29+/WSZS1U+c3IuR8VP+27Pp5N7bu9lnsqFYzheFcRQQ44sDlp8Uf6j+NbWyrqK5sMbPkWNTGViKKD1RxgZXsI7jSU3p6OL+3Z5ZFNyp1aWIlyfFwfOH04IrLdVp+N2t2K9C4NTfHfy42g/wDeHghU5SJD5o8WPx28fsAqt0UV6EYqKsiDd8jL6Cfhdx9SPfFFHQT8LuPqR74orytV5jNNPpJXp69C09aT2LSfpwdPXoWnrSexaT9b9L5SI1Ooz2P72P1194V03t/di3vY+C4jDfysNHU96sNVNcyWP72P1194V1hWfWNpxaHpdxZS7Ql2fKtjtL/F2M/mQzSgFl7OGXvxprz7RyIEHvv0PNCGmscyRjVoTq6j/QfjjwOv01ZunL+Gqe6dfdarxBdhbdZJGCqIwzMx0A4ckmpKpKKU498jbU20zmndnemexmEsDc8caH0HHcw9h5iuh90964r+3EsWhGkiE+cjdx7x3Htrmvac6vPK6DCPI7KO5SxI/AipTczel7C6WZclD5sy/wAydv8A7DmPo8a116KqK6yShPa7Dj306LYL0NJEBBcc+JR5rn/yAe8Nfp5UitrbJltpmhnQpInMH8CD2qew11TBMHVXU5VgCpHaCMg/ZVN6Udz1vLRpEX+/gBZCObKNWQ94I1HiPE1loahxe2WCs4X5RSOgn4XcfUj3xRR0E/C5/qR74opNV5jO0+klenr0LT1pPYtJ+nB09ehaetJ7FpP1v0vlIjU6jPY/vY/XX3hXWFcn2P72P1194V1hWbW5iPR7i96cP4an16exqUN7vddzW620k7NCgACaDIHIMQMsB491N7pw/hqfXp7GpFVbSpOnyLUfiCiipTdrduW+uFhhGp9Nseai9rN/0O3lWptJXZLI/ejSVm2TalufV417gSB+AFWatbZtgsEMcKDCRqFX6AMfbWzXhSd5Nm1cIU3RfYiHbG0IhyTiA+jrMj8CKKOi+9E22NoSjUPxFfo6zA/ACirajr59haeD109ehaetJ7FpP04Onr0LT1pPYtLrcracNvfRTXKl4kJzgcWDjCtjtwda3ad2op/UhU6i09HvRhNNLHcXKmKBGDqr6PIR5w0+Kmcann+NPOqX5X9m/LN91J+mjyv7N+Wb7qT9NYqv6tR3cX+C0dsVktO1dkxXMTQzoJI25q32gjHI+IqqeRzZvycn30n6q9eV/ZvyzfdSfpo8r+zflm+6k/TSxjWjhNHW4vJ8Toe2aDnqnPgZpMe9Vp2XsaG2Tq4I1iTuQYz4nvPiaq/lf2b8s33Un6aD0wbO+Vb7mT8qJRrSyn8gnBYLpVK6Ud8Vs7VokP8AiJ1KoBzVToznu0yB4/Qaru8HTinCVs4mZuySfRR4hRq3/JFKjaO0ZJ5WlmcySMcszc//AIO4Cr0dM73mJOosIYXQT8LuPqR74oo6Cfhdx9SPfFFS1XmMan0jL3stLGQwJfKjF34IA/Fq7Y0HD2nTnUVZ7m7HlllhjgiaWEgSpl8rnUczqPEVh6TPhGy/94tRF3u3M9ze31kxW7t7ogLzWWPqomMZHfqcd+foI7BeFeJr+Mg84Ju53R2NGJS8ESiAgS8XH5pYAqOepIIwBnnWpJsTYaoXa3VQrhGDxXAYMV4wCpGR5uucYqPsGXa0F43GbSR7iEpx81mSNfN7M+cDjkfDsqf3R23dSftdteBDNbAAyxei/EpIzj42AD2c+Q7evcly3xnn6HOH2Iyz2ZsCVXZI42WNC7twTABV5nJGuM8hRdbN2BGqM8cQV0Dq3BMQVOQDkDTkedam7P8AlaX6qb2tXneH/Kkf1UXvLTWe6255tk52wSUWxNhMiuIo+F5REpZZlzIRkKA2DqCNeVSV3uDsqIoHto1Mj8CenqxBIGh7lP2VGdIrhbTZ0jaJHdQM7HkoxzPhU9vTKGn2eikMxuQ4AOTwLHIWb1Rka+I76neXDu+/f0G49CrmDd7OOrTOM46u4zjvxw8vGpG+3Y2LC6RvAhkccSRxrLJIV7+FMkDxIrzcf5mj/wBmfeNeNx3xtfagm0nLqYw/Mwjixw9644OXhTO9r3eL5OfYm90Nm7OUvJYIit6EvDxBhg54XV9VORyIFfagtiefvHdvDrEsKpOy+iZPNwDj42h+w18qFRWeR44JjfjaywvZg28dw8s4SIytwiNzyYHhb8Kj4t+xFbX837KqS2suJlR8pIxwvEH4dTgDOR2CvfSZsqSZrErDJMkdwGmEQyQmNeRH4VE2m6V1LYbRgVGhhmfNlDMRxKAeI51PCGONCcirRUNiv/uRW3fgsm2DbjZ7XLWsbiXq5ZEOBxOxRQxONWHF6WM6VoX+2pbGaK1isoAlzIywlZyvFgAlpB1RwSD3mvBmmubCKy/ZZ4pcRJKZk4Y0EbKXYNnD6KcBcnUVub4bMlkv9mPHGzpFM5kZRkICqgFu6uJJOz9+/twD9jBvBt6HZ1rbwy2sarO3DNDGcxxoSOsb0RxAFl5gZzWXfXbdtYw28UlsstrI3CyqAVRFHFxBcEMBpppWttjdOa/e8Z3aFWHURI0aHiRPP4stqoaUk5HYq1j3etLiaLZ63du4MQminEqggr1fApbvVhgfTQlGyf559g5J/am1YmS2iSOO4iu+JV4iODAjaRew5B4QPDPhiq1sO/eK+ktYNnWsU0cau7JcHHAxGinqfHPDoNK8WO51xZ7St0i4pLDrHlTOpgYxspUnOiHi0/POZS02fKm3Lu4MT9UbVQrAZDMCpKr3todKLRSaXPF/kOWZbjeS3XbSWxhXrjER15xxBvTEQ0/l159o01rU3h3js/8A9NLS8gTHAvVzv2M2cITgFAcHXNQ22d0LxrNbtWZrtZhdCERpxK7EZXi5nCcK4zjzPoqfO7wvprr9phZYp7e34eMYKuBKTwnsdSw+3tzXbQXN/YOSZ2VcRxXUlnDCkSRxJLmPABLs6kYA5+ZnOdc18qv7hbDu7a8uEuiZFSKOOGbGkiKzkZP8wDYIPLTnRUaiSlw7jRwXyiiipjBRRRQAUUUUAFFFFABRRRQAUUUUAf/Z"/>
          <p:cNvSpPr>
            <a:spLocks noChangeAspect="1" noChangeArrowheads="1"/>
          </p:cNvSpPr>
          <p:nvPr/>
        </p:nvSpPr>
        <p:spPr bwMode="auto">
          <a:xfrm>
            <a:off x="1373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6" descr="data:image/jpeg;base64,/9j/4AAQSkZJRgABAQAAAQABAAD/2wCEAAkGBhQSEBUTEhQWExQVGCAaFBgQFBgYGBocHx4eGB0dGCEYGyYqGBkvHRoYIS8gJSgqLzA4GSIyQTAqOSYrLSoBCQoKDgwOGg8PGS8hHyQ1LSoqLCopLDAqNSwtLSksKi8sLC8pKiksLzQsLCkpLzAsLCwpKSksLCkvLCwsLCwpLP/AABEIAHMAWAMBIgACEQEDEQH/xAAcAAACAgMBAQAAAAAAAAAAAAAABwUGAwQIAgH/xABFEAACAQMBBAUGCwUIAwEAAAABAgMABBEhBQYSMQcTQVFhFyIycrGyNEJTVHFzkZOh0dIUMzVSkhYjJDZidIHBY4LhFf/EABkBAAMBAQEAAAAAAAAAAAAAAAACAwQBBf/EACsRAAIBAwMCBQMFAAAAAAAAAAABAgMRMQQSITJBIjNRYaFxgZETUrHB8P/aAAwDAQACEQMRAD8AZm+m/MezREZI3k60sB1fDpwgHXiI76rKdOduxwLa4J7l6sn8GrS6fD/d2nrSe6tXrcnYMVrZRLEoBZFZ2A1diASSe3np3Vq20401Jq7ZO8nKyKt5a4vmd1/Sv50eWuL5ndf0r+dX292nFDw9bKkfEcL1jhcnuGTqdR9tbVJuh+35O2l6i48tcXzO6/pX86PLXF8zuv6V/Or9fbQihXimkSJc44pHCjPdknnWj/a6y+d2/wB+n6qE4PEPkOfUp/lri+Z3X9K/nR5a4vmd1/Sv51cP7XWXzu3+/T9VSNrdJKgeN1kQ8mRgyns0I50NwWYfIWfqLl+nS3Bwba4B7j1YP4tXzy723zef7Y/11ZukaygfZ07XAXzEJRjzD48zhPYeLA8c1zfWmjSp1Ve1vuTnKUXk6J3N6RotoyvHHFJGUXiJk4cHXhwOEmvtUDoJ+F3H1I98UVmrwUJ2RSDbV2SvT36Fp60nsWsHRp0oxxxJaXjcAQcMMrejjsV/5ccg3LHPGNc/T16Fp60nsWk/W2lTVSikyMpOM7oevSfuhJerBdWuJXh14A2jrkP5h5Zyv/IPgKm909/YL3MesNwv7yCXRwRz4c44h+I7QKR262+l3ZOBA+UJx1UmsZJOOWfNOe0YpkXklntSQRzq+ztppjgLea+Ry4W061e7ke6ozpOK2ywsNf2h1K7uje6cP4an16exqROKY3SFf38dotnfp1mJFaK6T0ZAARhtPT18DpyPOl2mMjOozqBzx248cVq00dsLEqjuy49HvR29+/WSZS1U+c3IuR8VP+27Pp5N7bu9lnsqFYzheFcRQQ44sDlp8Uf6j+NbWyrqK5sMbPkWNTGViKKD1RxgZXsI7jSU3p6OL+3Z5ZFNyp1aWIlyfFwfOH04IrLdVp+N2t2K9C4NTfHfy42g/wDeHghU5SJD5o8WPx28fsAqt0UV6EYqKsiDd8jL6Cfhdx9SPfFFHQT8LuPqR74orytV5jNNPpJXp69C09aT2LSfpwdPXoWnrSexaT9b9L5SI1Ooz2P72P1194V03t/di3vY+C4jDfysNHU96sNVNcyWP72P1194V1hWfWNpxaHpdxZS7Ql2fKtjtL/F2M/mQzSgFl7OGXvxprz7RyIEHvv0PNCGmscyRjVoTq6j/QfjjwOv01ZunL+Gqe6dfdarxBdhbdZJGCqIwzMx0A4ckmpKpKKU498jbU20zmndnemexmEsDc8caH0HHcw9h5iuh90964r+3EsWhGkiE+cjdx7x3Htrmvac6vPK6DCPI7KO5SxI/AipTczel7C6WZclD5sy/wAydv8A7DmPo8a116KqK6yShPa7Dj306LYL0NJEBBcc+JR5rn/yAe8Nfp5UitrbJltpmhnQpInMH8CD2qew11TBMHVXU5VgCpHaCMg/ZVN6Udz1vLRpEX+/gBZCObKNWQ94I1HiPE1loahxe2WCs4X5RSOgn4XcfUj3xRR0E/C5/qR74opNV5jO0+klenr0LT1pPYtJ+nB09ehaetJ7FpP1v0vlIjU6jPY/vY/XX3hXWFcn2P72P1194V1hWbW5iPR7i96cP4an16exqUN7vddzW620k7NCgACaDIHIMQMsB491N7pw/hqfXp7GpFVbSpOnyLUfiCiipTdrduW+uFhhGp9Nseai9rN/0O3lWptJXZLI/ejSVm2TalufV417gSB+AFWatbZtgsEMcKDCRqFX6AMfbWzXhSd5Nm1cIU3RfYiHbG0IhyTiA+jrMj8CKKOi+9E22NoSjUPxFfo6zA/ACirajr59haeD109ehaetJ7FpP04Onr0LT1pPYtLrcracNvfRTXKl4kJzgcWDjCtjtwda3ad2op/UhU6i09HvRhNNLHcXKmKBGDqr6PIR5w0+Kmcann+NPOqX5X9m/LN91J+mjyv7N+Wb7qT9NYqv6tR3cX+C0dsVktO1dkxXMTQzoJI25q32gjHI+IqqeRzZvycn30n6q9eV/ZvyzfdSfpo8r+zflm+6k/TSxjWjhNHW4vJ8Toe2aDnqnPgZpMe9Vp2XsaG2Tq4I1iTuQYz4nvPiaq/lf2b8s33Un6aD0wbO+Vb7mT8qJRrSyn8gnBYLpVK6Ud8Vs7VokP8AiJ1KoBzVToznu0yB4/Qaru8HTinCVs4mZuySfRR4hRq3/JFKjaO0ZJ5WlmcySMcszc//AIO4Cr0dM73mJOosIYXQT8LuPqR74oo6Cfhdx9SPfFFS1XmMan0jL3stLGQwJfKjF34IA/Fq7Y0HD2nTnUVZ7m7HlllhjgiaWEgSpl8rnUczqPEVh6TPhGy/94tRF3u3M9ze31kxW7t7ogLzWWPqomMZHfqcd+foI7BeFeJr+Mg84Ju53R2NGJS8ESiAgS8XH5pYAqOepIIwBnnWpJsTYaoXa3VQrhGDxXAYMV4wCpGR5uucYqPsGXa0F43GbSR7iEpx81mSNfN7M+cDjkfDsqf3R23dSftdteBDNbAAyxei/EpIzj42AD2c+Q7evcly3xnn6HOH2Iyz2ZsCVXZI42WNC7twTABV5nJGuM8hRdbN2BGqM8cQV0Dq3BMQVOQDkDTkedam7P8AlaX6qb2tXneH/Kkf1UXvLTWe6255tk52wSUWxNhMiuIo+F5REpZZlzIRkKA2DqCNeVSV3uDsqIoHto1Mj8CenqxBIGh7lP2VGdIrhbTZ0jaJHdQM7HkoxzPhU9vTKGn2eikMxuQ4AOTwLHIWb1Rka+I76neXDu+/f0G49CrmDd7OOrTOM46u4zjvxw8vGpG+3Y2LC6RvAhkccSRxrLJIV7+FMkDxIrzcf5mj/wBmfeNeNx3xtfagm0nLqYw/Mwjixw9644OXhTO9r3eL5OfYm90Nm7OUvJYIit6EvDxBhg54XV9VORyIFfagtiefvHdvDrEsKpOy+iZPNwDj42h+w18qFRWeR44JjfjaywvZg28dw8s4SIytwiNzyYHhb8Kj4t+xFbX837KqS2suJlR8pIxwvEH4dTgDOR2CvfSZsqSZrErDJMkdwGmEQyQmNeRH4VE2m6V1LYbRgVGhhmfNlDMRxKAeI51PCGONCcirRUNiv/uRW3fgsm2DbjZ7XLWsbiXq5ZEOBxOxRQxONWHF6WM6VoX+2pbGaK1isoAlzIywlZyvFgAlpB1RwSD3mvBmmubCKy/ZZ4pcRJKZk4Y0EbKXYNnD6KcBcnUVub4bMlkv9mPHGzpFM5kZRkICqgFu6uJJOz9+/twD9jBvBt6HZ1rbwy2sarO3DNDGcxxoSOsb0RxAFl5gZzWXfXbdtYw28UlsstrI3CyqAVRFHFxBcEMBpppWttjdOa/e8Z3aFWHURI0aHiRPP4stqoaUk5HYq1j3etLiaLZ63du4MQminEqggr1fApbvVhgfTQlGyf559g5J/am1YmS2iSOO4iu+JV4iODAjaRew5B4QPDPhiq1sO/eK+ktYNnWsU0cau7JcHHAxGinqfHPDoNK8WO51xZ7St0i4pLDrHlTOpgYxspUnOiHi0/POZS02fKm3Lu4MT9UbVQrAZDMCpKr3todKLRSaXPF/kOWZbjeS3XbSWxhXrjER15xxBvTEQ0/l159o01rU3h3js/8A9NLS8gTHAvVzv2M2cITgFAcHXNQ22d0LxrNbtWZrtZhdCERpxK7EZXi5nCcK4zjzPoqfO7wvprr9phZYp7e34eMYKuBKTwnsdSw+3tzXbQXN/YOSZ2VcRxXUlnDCkSRxJLmPABLs6kYA5+ZnOdc18qv7hbDu7a8uEuiZFSKOOGbGkiKzkZP8wDYIPLTnRUaiSlw7jRwXyiiipjBRRRQAUUUUAFFFFABRRRQAUUUUAf/Z"/>
          <p:cNvSpPr>
            <a:spLocks noChangeAspect="1" noChangeArrowheads="1"/>
          </p:cNvSpPr>
          <p:nvPr/>
        </p:nvSpPr>
        <p:spPr bwMode="auto">
          <a:xfrm>
            <a:off x="1488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http://servicosweb.cnpq.br/wspessoa/servletrecuperafoto?tipo=1&amp;id=K4475656H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2740"/>
            <a:ext cx="1178815" cy="1550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7003" y="4802376"/>
            <a:ext cx="8787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LUNA, A. C. L. ; D AGOSTINO, L. G ; SARAIVA, G. K. V. ; CLARO NETO, S. ; CUCCOVIA, I. M ; MARIA, D. A. </a:t>
            </a:r>
            <a:endParaRPr lang="pt-BR" sz="1200" dirty="0" smtClean="0"/>
          </a:p>
          <a:p>
            <a:r>
              <a:rPr lang="pt-BR" sz="1200" dirty="0" smtClean="0"/>
              <a:t>The </a:t>
            </a:r>
            <a:r>
              <a:rPr lang="pt-BR" sz="1200" dirty="0"/>
              <a:t>new </a:t>
            </a:r>
            <a:r>
              <a:rPr lang="pt-BR" sz="1200" dirty="0" err="1"/>
              <a:t>potential</a:t>
            </a:r>
            <a:r>
              <a:rPr lang="pt-BR" sz="1200" dirty="0"/>
              <a:t> </a:t>
            </a:r>
            <a:r>
              <a:rPr lang="pt-BR" sz="1200" dirty="0" err="1"/>
              <a:t>pharmacological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liposomal</a:t>
            </a:r>
            <a:r>
              <a:rPr lang="pt-BR" sz="1200" dirty="0"/>
              <a:t> </a:t>
            </a:r>
            <a:r>
              <a:rPr lang="pt-BR" sz="1200" dirty="0" err="1"/>
              <a:t>formulation</a:t>
            </a:r>
            <a:r>
              <a:rPr lang="pt-BR" sz="1200" dirty="0"/>
              <a:t> in </a:t>
            </a:r>
            <a:r>
              <a:rPr lang="pt-BR" sz="1200" dirty="0" err="1" smtClean="0"/>
              <a:t>tumors</a:t>
            </a:r>
            <a:r>
              <a:rPr lang="pt-BR" sz="1200" dirty="0" smtClean="0"/>
              <a:t>.</a:t>
            </a:r>
          </a:p>
          <a:p>
            <a:r>
              <a:rPr lang="pt-BR" sz="1200" dirty="0" smtClean="0"/>
              <a:t>In</a:t>
            </a:r>
            <a:r>
              <a:rPr lang="pt-BR" sz="1200" dirty="0"/>
              <a:t>: A. </a:t>
            </a:r>
            <a:r>
              <a:rPr lang="pt-BR" sz="1200" dirty="0" err="1"/>
              <a:t>Méndez</a:t>
            </a:r>
            <a:r>
              <a:rPr lang="pt-BR" sz="1200" dirty="0"/>
              <a:t>-Vilas. (Org.). </a:t>
            </a:r>
            <a:r>
              <a:rPr lang="pt-BR" sz="1200" dirty="0" err="1"/>
              <a:t>Microscopy</a:t>
            </a:r>
            <a:r>
              <a:rPr lang="pt-BR" sz="1200" dirty="0"/>
              <a:t>: </a:t>
            </a:r>
            <a:r>
              <a:rPr lang="pt-BR" sz="1200" dirty="0" err="1"/>
              <a:t>advances</a:t>
            </a:r>
            <a:r>
              <a:rPr lang="pt-BR" sz="1200" dirty="0"/>
              <a:t> in </a:t>
            </a:r>
            <a:r>
              <a:rPr lang="pt-BR" sz="1200" dirty="0" err="1"/>
              <a:t>scientific</a:t>
            </a:r>
            <a:r>
              <a:rPr lang="pt-BR" sz="1200" dirty="0"/>
              <a:t> </a:t>
            </a:r>
            <a:r>
              <a:rPr lang="pt-BR" sz="1200" dirty="0" err="1"/>
              <a:t>research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education</a:t>
            </a:r>
            <a:r>
              <a:rPr lang="pt-BR" sz="1200" dirty="0"/>
              <a:t>. 1ed.Espanha: </a:t>
            </a:r>
            <a:r>
              <a:rPr lang="pt-BR" sz="1200" dirty="0" err="1"/>
              <a:t>Formatex</a:t>
            </a:r>
            <a:r>
              <a:rPr lang="pt-BR" sz="1200" dirty="0"/>
              <a:t>, 2014, v. 1, p. 348-355</a:t>
            </a:r>
            <a:r>
              <a:rPr lang="pt-BR" sz="1200" dirty="0" smtClean="0"/>
              <a:t>.</a:t>
            </a:r>
          </a:p>
          <a:p>
            <a:endParaRPr lang="pt-BR" sz="1200" dirty="0"/>
          </a:p>
          <a:p>
            <a:r>
              <a:rPr lang="pt-BR" sz="1200" dirty="0"/>
              <a:t>LUNA, A. C. L. ; SARAIVA, G. K. V. ; R. FILHO, O. M. ; CHIERICE, G. O. ; CLARO NETO, S. ; CUCCOVIA, I. M ; MARIA, D. A. </a:t>
            </a:r>
          </a:p>
          <a:p>
            <a:r>
              <a:rPr lang="pt-BR" sz="1200" dirty="0" err="1" smtClean="0"/>
              <a:t>Potential</a:t>
            </a:r>
            <a:r>
              <a:rPr lang="pt-BR" sz="1200" dirty="0" smtClean="0"/>
              <a:t> </a:t>
            </a:r>
            <a:r>
              <a:rPr lang="pt-BR" sz="1200" dirty="0" err="1"/>
              <a:t>antitumor</a:t>
            </a:r>
            <a:r>
              <a:rPr lang="pt-BR" sz="1200" dirty="0"/>
              <a:t> </a:t>
            </a:r>
            <a:r>
              <a:rPr lang="pt-BR" sz="1200" dirty="0" err="1"/>
              <a:t>activity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novel DODAC/PHO-S </a:t>
            </a:r>
            <a:r>
              <a:rPr lang="pt-BR" sz="1200" dirty="0" err="1"/>
              <a:t>liposomes</a:t>
            </a:r>
            <a:r>
              <a:rPr lang="pt-BR" sz="1200" dirty="0"/>
              <a:t>. </a:t>
            </a:r>
            <a:r>
              <a:rPr lang="pt-BR" sz="1200" dirty="0" err="1"/>
              <a:t>International</a:t>
            </a:r>
            <a:r>
              <a:rPr lang="pt-BR" sz="1200" dirty="0"/>
              <a:t> </a:t>
            </a:r>
            <a:r>
              <a:rPr lang="pt-BR" sz="1200" dirty="0" err="1"/>
              <a:t>Journal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Nanomedicine</a:t>
            </a:r>
            <a:r>
              <a:rPr lang="pt-BR" sz="1200" dirty="0"/>
              <a:t> (Print), 2015.</a:t>
            </a:r>
          </a:p>
          <a:p>
            <a:endParaRPr lang="pt-BR" sz="1200" dirty="0"/>
          </a:p>
          <a:p>
            <a:r>
              <a:rPr lang="pt-BR" sz="1200" dirty="0" smtClean="0"/>
              <a:t>Prêmio </a:t>
            </a:r>
            <a:r>
              <a:rPr lang="pt-BR" sz="1200" dirty="0"/>
              <a:t/>
            </a:r>
            <a:br>
              <a:rPr lang="pt-BR" sz="1200" dirty="0"/>
            </a:br>
            <a:r>
              <a:rPr lang="pt-BR" sz="1200" dirty="0"/>
              <a:t>Menção Honrosa pelo trabalho Potencial Antitumoral da nova formulação </a:t>
            </a:r>
            <a:r>
              <a:rPr lang="pt-BR" sz="1200" dirty="0" err="1"/>
              <a:t>lipossomal</a:t>
            </a:r>
            <a:r>
              <a:rPr lang="pt-BR" sz="1200" dirty="0"/>
              <a:t> </a:t>
            </a:r>
            <a:r>
              <a:rPr lang="pt-BR" sz="1200" dirty="0" smtClean="0"/>
              <a:t>DODAC/FO-S</a:t>
            </a:r>
          </a:p>
          <a:p>
            <a:r>
              <a:rPr lang="pt-BR" sz="1200" dirty="0" smtClean="0"/>
              <a:t>Federação </a:t>
            </a:r>
            <a:r>
              <a:rPr lang="pt-BR" sz="1200" dirty="0"/>
              <a:t>de Sociedades de Biologia Experimental </a:t>
            </a:r>
            <a:r>
              <a:rPr lang="pt-BR" sz="1200" dirty="0" smtClean="0"/>
              <a:t>– </a:t>
            </a:r>
            <a:r>
              <a:rPr lang="pt-BR" sz="1200" dirty="0" err="1" smtClean="0"/>
              <a:t>FeSBE</a:t>
            </a:r>
            <a:r>
              <a:rPr lang="pt-BR" sz="1200" dirty="0" smtClean="0"/>
              <a:t>/2015</a:t>
            </a:r>
            <a:endParaRPr lang="pt-BR" sz="1200" dirty="0"/>
          </a:p>
        </p:txBody>
      </p:sp>
      <p:grpSp>
        <p:nvGrpSpPr>
          <p:cNvPr id="6" name="Grupo 5"/>
          <p:cNvGrpSpPr/>
          <p:nvPr/>
        </p:nvGrpSpPr>
        <p:grpSpPr>
          <a:xfrm>
            <a:off x="621846" y="1155530"/>
            <a:ext cx="5246298" cy="3564810"/>
            <a:chOff x="742043" y="1253922"/>
            <a:chExt cx="6790873" cy="3564810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127" y="3241940"/>
              <a:ext cx="6689271" cy="1576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43" y="1253922"/>
              <a:ext cx="6790873" cy="1983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CaixaDeTexto 14"/>
          <p:cNvSpPr txBox="1"/>
          <p:nvPr/>
        </p:nvSpPr>
        <p:spPr>
          <a:xfrm>
            <a:off x="321763" y="980728"/>
            <a:ext cx="353943" cy="21848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100" b="1" dirty="0" smtClean="0"/>
              <a:t> Melanoma B16F10</a:t>
            </a:r>
            <a:endParaRPr lang="en-US" sz="11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34009" y="2774440"/>
            <a:ext cx="353943" cy="21848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100" b="1" dirty="0" err="1" smtClean="0"/>
              <a:t>Adenocarcinoma</a:t>
            </a:r>
            <a:r>
              <a:rPr lang="pt-BR" sz="1100" b="1" dirty="0" smtClean="0"/>
              <a:t> Hepático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1420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17366" r="36909" b="7256"/>
          <a:stretch/>
        </p:blipFill>
        <p:spPr bwMode="auto">
          <a:xfrm>
            <a:off x="539552" y="188640"/>
            <a:ext cx="3889612" cy="661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2942" r="5046"/>
          <a:stretch/>
        </p:blipFill>
        <p:spPr bwMode="auto">
          <a:xfrm>
            <a:off x="5508104" y="188640"/>
            <a:ext cx="3507475" cy="661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1340768"/>
            <a:ext cx="492443" cy="462710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err="1" smtClean="0"/>
              <a:t>Biodistribuição</a:t>
            </a:r>
            <a:r>
              <a:rPr lang="pt-BR" sz="2000" b="1" dirty="0" smtClean="0"/>
              <a:t> lipossomas e mitocôndrias </a:t>
            </a:r>
            <a:endParaRPr lang="pt-BR" sz="2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4943653" y="1772816"/>
            <a:ext cx="492443" cy="37594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Ativação da </a:t>
            </a:r>
            <a:r>
              <a:rPr lang="pt-BR" sz="2000" b="1" dirty="0" err="1" smtClean="0"/>
              <a:t>caspase</a:t>
            </a:r>
            <a:r>
              <a:rPr lang="pt-BR" sz="2000" b="1" dirty="0" smtClean="0"/>
              <a:t> -3 - Apoptose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63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19649" r="26667" b="8210"/>
          <a:stretch/>
        </p:blipFill>
        <p:spPr bwMode="auto">
          <a:xfrm>
            <a:off x="134282" y="980728"/>
            <a:ext cx="4781140" cy="4672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4009073" cy="5157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1520" y="508030"/>
            <a:ext cx="369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Apoptose e Fragmentação do Núcleo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694492" y="53938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Lisossomos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696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2" t="12912" r="32105" b="18316"/>
          <a:stretch/>
        </p:blipFill>
        <p:spPr bwMode="auto">
          <a:xfrm>
            <a:off x="2195736" y="298701"/>
            <a:ext cx="5184576" cy="6319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75656" y="741845"/>
            <a:ext cx="492443" cy="543321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Ultraestrutura </a:t>
            </a:r>
            <a:r>
              <a:rPr lang="pt-BR" sz="2000" b="1" dirty="0"/>
              <a:t> </a:t>
            </a:r>
            <a:r>
              <a:rPr lang="pt-BR" sz="2000" b="1" dirty="0" smtClean="0"/>
              <a:t>- </a:t>
            </a:r>
            <a:r>
              <a:rPr lang="pt-BR" sz="2000" b="1" dirty="0" err="1" smtClean="0"/>
              <a:t>Fosfoetanolamina</a:t>
            </a:r>
            <a:r>
              <a:rPr lang="pt-BR" sz="2000" b="1" dirty="0" smtClean="0"/>
              <a:t> em Melanoma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2586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7" t="14520" r="25577" b="60007"/>
          <a:stretch/>
        </p:blipFill>
        <p:spPr bwMode="auto">
          <a:xfrm>
            <a:off x="323528" y="1628800"/>
            <a:ext cx="8679976" cy="2829141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00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282" y="-71462"/>
            <a:ext cx="6715172" cy="1470025"/>
          </a:xfrm>
        </p:spPr>
        <p:txBody>
          <a:bodyPr>
            <a:noAutofit/>
          </a:bodyPr>
          <a:lstStyle/>
          <a:p>
            <a:r>
              <a:rPr lang="pt-BR" sz="2000" b="1" dirty="0"/>
              <a:t>AVALIAÇÃO ANTITUMORAL DA FORMULAÇÃO LIPOSSOMAL DODAC COM O COMPOSTO FOSFOETANOLAMINA SINTÉTICA EM CÉLULAS TUMORAIS DE MAMA HUMANA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75757" y="2521055"/>
            <a:ext cx="4064720" cy="701840"/>
          </a:xfrm>
        </p:spPr>
        <p:txBody>
          <a:bodyPr>
            <a:noAutofit/>
          </a:bodyPr>
          <a:lstStyle/>
          <a:p>
            <a:pPr algn="r"/>
            <a:r>
              <a:rPr lang="pt-BR" sz="1200" b="1" dirty="0" smtClean="0">
                <a:solidFill>
                  <a:schemeClr val="tx1"/>
                </a:solidFill>
              </a:rPr>
              <a:t>Manuela Garcia Laveli da Silva </a:t>
            </a:r>
          </a:p>
          <a:p>
            <a:pPr algn="r"/>
            <a:r>
              <a:rPr lang="pt-BR" sz="1200" b="1" dirty="0" smtClean="0">
                <a:solidFill>
                  <a:schemeClr val="tx1"/>
                </a:solidFill>
              </a:rPr>
              <a:t>FAPESP : 2014/02344-1. Nº USP 8647524 </a:t>
            </a:r>
          </a:p>
          <a:p>
            <a:pPr algn="r"/>
            <a:r>
              <a:rPr lang="pt-BR" sz="1200" b="1" dirty="0" smtClean="0">
                <a:solidFill>
                  <a:schemeClr val="tx1"/>
                </a:solidFill>
              </a:rPr>
              <a:t>Programa de Pós Graduação de Fisiopatologia Experimental  FMUSP</a:t>
            </a: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4" name="Imagem 3" descr="20131107_19591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312" y="272736"/>
            <a:ext cx="1532688" cy="2043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6143604" y="6536310"/>
            <a:ext cx="30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http://lattes.cnpq.br/6104089055258182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05434" y="3717032"/>
            <a:ext cx="7190902" cy="2597644"/>
            <a:chOff x="138316" y="3929066"/>
            <a:chExt cx="7499454" cy="27376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19795"/>
            <a:stretch>
              <a:fillRect/>
            </a:stretch>
          </p:blipFill>
          <p:spPr bwMode="auto">
            <a:xfrm>
              <a:off x="138316" y="3933056"/>
              <a:ext cx="3857620" cy="27336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67944" y="3929066"/>
              <a:ext cx="3569826" cy="2732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CaixaDeTexto 7"/>
          <p:cNvSpPr txBox="1"/>
          <p:nvPr/>
        </p:nvSpPr>
        <p:spPr>
          <a:xfrm>
            <a:off x="1000100" y="3926807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MTT 24 horas</a:t>
            </a:r>
          </a:p>
          <a:p>
            <a:r>
              <a:rPr lang="pt-BR" sz="1100" dirty="0" smtClean="0"/>
              <a:t>IC50% = 85,6 mM</a:t>
            </a:r>
            <a:endParaRPr lang="pt-BR" sz="1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214942" y="3929066"/>
            <a:ext cx="1928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MTT 48 horas</a:t>
            </a:r>
          </a:p>
          <a:p>
            <a:r>
              <a:rPr lang="pt-BR" sz="1100" dirty="0" smtClean="0"/>
              <a:t>IC50% = 29,3 mM</a:t>
            </a:r>
            <a:endParaRPr lang="pt-BR" sz="1100" dirty="0"/>
          </a:p>
        </p:txBody>
      </p:sp>
      <p:grpSp>
        <p:nvGrpSpPr>
          <p:cNvPr id="7" name="Grupo 6"/>
          <p:cNvGrpSpPr/>
          <p:nvPr/>
        </p:nvGrpSpPr>
        <p:grpSpPr>
          <a:xfrm>
            <a:off x="179512" y="1278834"/>
            <a:ext cx="4896544" cy="1934141"/>
            <a:chOff x="323528" y="1278834"/>
            <a:chExt cx="4896544" cy="1934141"/>
          </a:xfrm>
        </p:grpSpPr>
        <p:grpSp>
          <p:nvGrpSpPr>
            <p:cNvPr id="6" name="Grupo 5"/>
            <p:cNvGrpSpPr/>
            <p:nvPr/>
          </p:nvGrpSpPr>
          <p:grpSpPr>
            <a:xfrm>
              <a:off x="323528" y="1278834"/>
              <a:ext cx="4896544" cy="1934141"/>
              <a:chOff x="428596" y="2143116"/>
              <a:chExt cx="4712776" cy="1728562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8596" y="2157142"/>
                <a:ext cx="2286016" cy="171453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29" name="Picture 5" descr="C:\Users\Manuela\Pictures\Butantan\Mestrado\MTT MCF7 24 h 10.04.15\SAM_1695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srcRect t="11906" r="25585" b="16656"/>
              <a:stretch>
                <a:fillRect/>
              </a:stretch>
            </p:blipFill>
            <p:spPr bwMode="auto">
              <a:xfrm>
                <a:off x="2855356" y="2143116"/>
                <a:ext cx="2286016" cy="17136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3" name="CaixaDeTexto 12"/>
            <p:cNvSpPr txBox="1"/>
            <p:nvPr/>
          </p:nvSpPr>
          <p:spPr>
            <a:xfrm>
              <a:off x="3851920" y="2729716"/>
              <a:ext cx="1366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30 mM FOS</a:t>
              </a:r>
              <a:endParaRPr lang="pt-BR" sz="14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008960" y="2706633"/>
              <a:ext cx="1714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 smtClean="0"/>
                <a:t>Controle</a:t>
              </a:r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98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0070"/>
            <a:ext cx="5760640" cy="6228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62140" y="1268760"/>
            <a:ext cx="492443" cy="405143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Senescência em  carcinoma de mama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3543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80720" cy="6454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73307" y="647617"/>
            <a:ext cx="492443" cy="568373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Distribuição dos lisossomos em  carcinoma de mama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6301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126"/>
            <a:ext cx="6509915" cy="64837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73307" y="476672"/>
            <a:ext cx="492443" cy="585468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2000" b="1" dirty="0" smtClean="0"/>
              <a:t>Distribuição das mitocôndrias em carcinoma de mama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86199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6622123" cy="6185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52735" y="24588"/>
            <a:ext cx="738664" cy="642874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3600" b="1" dirty="0" smtClean="0"/>
              <a:t>CARCINOMA DE CÉLULAS RENAIS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55440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19672" y="116632"/>
            <a:ext cx="5436820" cy="1872208"/>
            <a:chOff x="431324" y="0"/>
            <a:chExt cx="7472061" cy="3001438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24" y="9865"/>
              <a:ext cx="3835465" cy="29915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8"/>
            <a:stretch/>
          </p:blipFill>
          <p:spPr bwMode="auto">
            <a:xfrm>
              <a:off x="4283968" y="0"/>
              <a:ext cx="3619417" cy="30014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35496" y="2715506"/>
            <a:ext cx="8957818" cy="3953854"/>
            <a:chOff x="35496" y="3311980"/>
            <a:chExt cx="8957818" cy="3352180"/>
          </a:xfrm>
        </p:grpSpPr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330277"/>
              <a:ext cx="4414488" cy="33338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620" y="3311980"/>
              <a:ext cx="4477694" cy="33521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02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91" t="46868" r="59812" b="26261"/>
          <a:stretch/>
        </p:blipFill>
        <p:spPr bwMode="auto">
          <a:xfrm>
            <a:off x="179512" y="836712"/>
            <a:ext cx="3577754" cy="454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4" t="44635" r="33075" b="21509"/>
          <a:stretch/>
        </p:blipFill>
        <p:spPr bwMode="auto">
          <a:xfrm>
            <a:off x="4147431" y="3336534"/>
            <a:ext cx="4683584" cy="3239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0" t="44552"/>
          <a:stretch/>
        </p:blipFill>
        <p:spPr bwMode="auto">
          <a:xfrm>
            <a:off x="4139952" y="476672"/>
            <a:ext cx="4691063" cy="2859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0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29879"/>
            <a:ext cx="7524328" cy="1022857"/>
          </a:xfrm>
        </p:spPr>
        <p:txBody>
          <a:bodyPr>
            <a:normAutofit/>
          </a:bodyPr>
          <a:lstStyle/>
          <a:p>
            <a:r>
              <a:rPr lang="pt-BR" sz="1600" b="1" dirty="0">
                <a:solidFill>
                  <a:schemeClr val="tx1"/>
                </a:solidFill>
              </a:rPr>
              <a:t>O PAPEL PRÓ-APOPTÓTICO DA FOSFOETANOLAMINA SINTÉTICA NA FORMULAÇÃO LIPOSSOMAL DODAC EM TUMORES EXPERIMENTAIS DE CANCER DE MAMA</a:t>
            </a:r>
            <a:r>
              <a:rPr lang="pt-BR" sz="1800" dirty="0"/>
              <a:t>. 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67386" y="988671"/>
            <a:ext cx="519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smtClean="0"/>
              <a:t>Antenor Pereira Bonfim Neto   Bolsista CAPES USP: 7919150 </a:t>
            </a:r>
          </a:p>
          <a:p>
            <a:pPr algn="r"/>
            <a:r>
              <a:rPr lang="pt-BR" sz="1400" b="1" dirty="0" smtClean="0"/>
              <a:t>Programa de Pós Graduação:  Ciências Médicas FMUSP</a:t>
            </a:r>
            <a:endParaRPr lang="pt-BR" sz="1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8" y="2169140"/>
            <a:ext cx="4066269" cy="232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35" y="2166266"/>
            <a:ext cx="3845815" cy="2340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506306"/>
            <a:ext cx="4055325" cy="2333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635" y="4483979"/>
            <a:ext cx="3819353" cy="233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3189"/>
            <a:ext cx="1476884" cy="168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tângulo 9"/>
          <p:cNvSpPr/>
          <p:nvPr/>
        </p:nvSpPr>
        <p:spPr>
          <a:xfrm>
            <a:off x="3923928" y="1783849"/>
            <a:ext cx="295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Tahoma" panose="020B0604030504040204" pitchFamily="34" charset="0"/>
              </a:rPr>
              <a:t>http://lattes.cnpq.br/0117753573693450</a:t>
            </a:r>
            <a:endParaRPr lang="pt-BR" sz="1200" dirty="0"/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0" y="4483979"/>
            <a:ext cx="9144000" cy="22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0" y="2088229"/>
            <a:ext cx="9144000" cy="22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1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7164288" cy="1022857"/>
          </a:xfrm>
        </p:spPr>
        <p:txBody>
          <a:bodyPr>
            <a:normAutofit/>
          </a:bodyPr>
          <a:lstStyle/>
          <a:p>
            <a:r>
              <a:rPr lang="pt-BR" sz="2000" b="1" dirty="0" smtClean="0">
                <a:solidFill>
                  <a:schemeClr val="tx1"/>
                </a:solidFill>
              </a:rPr>
              <a:t>Avaliação dos efeitos </a:t>
            </a:r>
            <a:r>
              <a:rPr lang="pt-BR" sz="2000" b="1" dirty="0" err="1" smtClean="0">
                <a:solidFill>
                  <a:schemeClr val="tx1"/>
                </a:solidFill>
              </a:rPr>
              <a:t>antiproliferativos</a:t>
            </a:r>
            <a:r>
              <a:rPr lang="pt-BR" sz="2000" b="1" dirty="0" smtClean="0">
                <a:solidFill>
                  <a:schemeClr val="tx1"/>
                </a:solidFill>
              </a:rPr>
              <a:t> e de apoptose da formulação </a:t>
            </a:r>
            <a:r>
              <a:rPr lang="pt-BR" sz="2000" b="1" dirty="0" err="1" smtClean="0">
                <a:solidFill>
                  <a:schemeClr val="tx1"/>
                </a:solidFill>
              </a:rPr>
              <a:t>lipossomal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</a:rPr>
              <a:t>dodac</a:t>
            </a:r>
            <a:r>
              <a:rPr lang="pt-BR" sz="2000" b="1" dirty="0" smtClean="0">
                <a:solidFill>
                  <a:schemeClr val="tx1"/>
                </a:solidFill>
              </a:rPr>
              <a:t> associado à </a:t>
            </a:r>
            <a:r>
              <a:rPr lang="pt-BR" sz="2000" b="1" dirty="0" err="1" smtClean="0">
                <a:solidFill>
                  <a:schemeClr val="tx1"/>
                </a:solidFill>
              </a:rPr>
              <a:t>fosfoetanolamina</a:t>
            </a:r>
            <a:r>
              <a:rPr lang="pt-BR" sz="2000" b="1" dirty="0" smtClean="0">
                <a:solidFill>
                  <a:schemeClr val="tx1"/>
                </a:solidFill>
              </a:rPr>
              <a:t> sintética em células de carcinoma </a:t>
            </a:r>
            <a:r>
              <a:rPr lang="pt-BR" sz="2000" b="1" dirty="0" err="1" smtClean="0">
                <a:solidFill>
                  <a:schemeClr val="tx1"/>
                </a:solidFill>
              </a:rPr>
              <a:t>espinocelular</a:t>
            </a:r>
            <a:r>
              <a:rPr lang="pt-BR" sz="2000" b="1" dirty="0" smtClean="0">
                <a:solidFill>
                  <a:schemeClr val="tx1"/>
                </a:solidFill>
              </a:rPr>
              <a:t> de cavidade oral 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84168" y="2636912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 smtClean="0"/>
              <a:t>Larissa Kim Higashi de Carvalho   </a:t>
            </a:r>
          </a:p>
          <a:p>
            <a:pPr algn="r"/>
            <a:r>
              <a:rPr lang="pt-BR" sz="1200" b="1" dirty="0" smtClean="0"/>
              <a:t>Processo FAPESP: 2015/00547-5</a:t>
            </a:r>
          </a:p>
          <a:p>
            <a:pPr algn="r"/>
            <a:r>
              <a:rPr lang="pt-BR" sz="1200" b="1" dirty="0" smtClean="0"/>
              <a:t>Nº USP: 9069876</a:t>
            </a:r>
            <a:r>
              <a:rPr lang="pt-BR" sz="1200" b="1" dirty="0"/>
              <a:t> </a:t>
            </a:r>
            <a:endParaRPr lang="pt-BR" sz="1200" b="1" dirty="0" smtClean="0"/>
          </a:p>
          <a:p>
            <a:pPr algn="r"/>
            <a:r>
              <a:rPr lang="pt-BR" sz="1200" b="1" dirty="0" smtClean="0"/>
              <a:t>Programa de Pós Graduação  Fisiopatologia Experimental FMUSP</a:t>
            </a:r>
            <a:endParaRPr lang="pt-BR" sz="1200" b="1" dirty="0"/>
          </a:p>
        </p:txBody>
      </p:sp>
      <p:pic>
        <p:nvPicPr>
          <p:cNvPr id="1026" name="Picture 2" descr="http://servicosweb.cnpq.br/wspessoa/servletrecuperafoto?tipo=1&amp;id=K4037882J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 bwMode="auto">
          <a:xfrm>
            <a:off x="7236296" y="212505"/>
            <a:ext cx="1387497" cy="2208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107504" y="3789040"/>
            <a:ext cx="6048672" cy="2716257"/>
            <a:chOff x="-21347" y="3735400"/>
            <a:chExt cx="8688722" cy="31400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3"/>
            <a:stretch/>
          </p:blipFill>
          <p:spPr bwMode="auto">
            <a:xfrm>
              <a:off x="-21347" y="3735484"/>
              <a:ext cx="4449333" cy="31399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"/>
            <a:stretch/>
          </p:blipFill>
          <p:spPr bwMode="auto">
            <a:xfrm>
              <a:off x="4427985" y="3735400"/>
              <a:ext cx="4239390" cy="3122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o 1"/>
          <p:cNvGrpSpPr/>
          <p:nvPr/>
        </p:nvGrpSpPr>
        <p:grpSpPr>
          <a:xfrm>
            <a:off x="481035" y="1196752"/>
            <a:ext cx="4822458" cy="2448273"/>
            <a:chOff x="988122" y="1963726"/>
            <a:chExt cx="4952030" cy="1896718"/>
          </a:xfrm>
        </p:grpSpPr>
        <p:pic>
          <p:nvPicPr>
            <p:cNvPr id="1029" name="Picture 5" descr="C:\Users\Larissa\Dropbox\MESTRADO RESULTADOS\FOTOS Senescencia  SCC25\40 mM mod.tif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837" y="1963726"/>
              <a:ext cx="2481315" cy="18967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Larissa\Downloads\IMG_714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9" t="35243" r="35242" b="27059"/>
            <a:stretch/>
          </p:blipFill>
          <p:spPr bwMode="auto">
            <a:xfrm>
              <a:off x="988122" y="1963726"/>
              <a:ext cx="2503758" cy="18967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4"/>
          <p:cNvSpPr/>
          <p:nvPr/>
        </p:nvSpPr>
        <p:spPr>
          <a:xfrm>
            <a:off x="5868144" y="6525344"/>
            <a:ext cx="3218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/>
              <a:t>http://lattes.cnpq.br/5624707146670041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9917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1980" y="44624"/>
            <a:ext cx="6682308" cy="930710"/>
          </a:xfrm>
        </p:spPr>
        <p:txBody>
          <a:bodyPr>
            <a:noAutofit/>
          </a:bodyPr>
          <a:lstStyle/>
          <a:p>
            <a:r>
              <a:rPr lang="pt-BR" sz="1800" b="1" dirty="0" smtClean="0">
                <a:solidFill>
                  <a:schemeClr val="tx1"/>
                </a:solidFill>
              </a:rPr>
              <a:t>ESTUDOS DA TOXICIDADE AGUDA DA FOSFOETANOLAMINA SINTÉTICA  SOBRE A MEDULA ÓSSEA DE CAMUNDONGOS</a:t>
            </a:r>
          </a:p>
          <a:p>
            <a:r>
              <a:rPr lang="pt-BR" sz="1600" b="1" dirty="0" smtClean="0">
                <a:solidFill>
                  <a:schemeClr val="tx1"/>
                </a:solidFill>
              </a:rPr>
              <a:t> </a:t>
            </a:r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72000" y="1342850"/>
            <a:ext cx="2891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smtClean="0"/>
              <a:t>Aline Vieira Pinheiro de </a:t>
            </a:r>
            <a:r>
              <a:rPr lang="pt-BR" sz="1400" b="1" dirty="0" err="1" smtClean="0"/>
              <a:t>Araujo</a:t>
            </a:r>
            <a:endParaRPr lang="pt-BR" sz="1400" b="1" dirty="0" smtClean="0"/>
          </a:p>
          <a:p>
            <a:pPr algn="r"/>
            <a:r>
              <a:rPr lang="pt-BR" sz="1400" b="1" dirty="0" smtClean="0"/>
              <a:t>   USP: 9124602 Bolsista CAPES</a:t>
            </a:r>
          </a:p>
          <a:p>
            <a:pPr algn="r"/>
            <a:r>
              <a:rPr lang="pt-BR" sz="1400" b="1" dirty="0" smtClean="0"/>
              <a:t>Programa de Pós Graduação  Fisiopatologia Experimental FMUSP</a:t>
            </a:r>
            <a:endParaRPr lang="pt-BR" sz="1400" b="1" dirty="0"/>
          </a:p>
        </p:txBody>
      </p:sp>
      <p:sp>
        <p:nvSpPr>
          <p:cNvPr id="5" name="Retângulo 4"/>
          <p:cNvSpPr/>
          <p:nvPr/>
        </p:nvSpPr>
        <p:spPr>
          <a:xfrm>
            <a:off x="6207477" y="6608385"/>
            <a:ext cx="28373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hlinkClick r:id="rId2" tooltip="Endereço para acessar este CV:"/>
              </a:rPr>
              <a:t>http://lattes.cnpq.br/7143160447042674</a:t>
            </a:r>
            <a:endParaRPr lang="pt-BR" sz="1200" dirty="0"/>
          </a:p>
        </p:txBody>
      </p:sp>
      <p:pic>
        <p:nvPicPr>
          <p:cNvPr id="2" name="Picture 2" descr="Fot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220"/>
          <a:stretch/>
        </p:blipFill>
        <p:spPr bwMode="auto">
          <a:xfrm>
            <a:off x="7589278" y="232906"/>
            <a:ext cx="1353486" cy="1882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407493" y="692696"/>
            <a:ext cx="4009681" cy="2004014"/>
            <a:chOff x="2504667" y="2583784"/>
            <a:chExt cx="4011549" cy="1518585"/>
          </a:xfrm>
        </p:grpSpPr>
        <p:pic>
          <p:nvPicPr>
            <p:cNvPr id="6" name="Picture 4" descr="https://lh3.googleusercontent.com/q5l7McsZtv3fIWqtBTUCJVunhSspolpdUHApxZ86MG2Ss-VzTFWdxQjpSmifO8LjOerIc8Go2BpA5Dd-KzK_Hu7mBH5_anb5NsbZmDlDHVoK5Xo_HVYnzTSid0_kt3CZdVl5M0EeNml7MqWUTzh0xahnb615Y9F_Ke74xBBQN13jYpEOqYosFLodTV3UIEipb0q52S1gbnyAkzQv9V_HaTZLuDtgI0FnfiGgpGKTNFHUDYFgy3YCzA8A_XvDhCfVd5ENTlKovROL4LvYZdV7ykaVoG17F0RFbWfFa8MH3huR4Z7GUBjWM3n-UtMuU68Qns_-soLo3iRvtDFmzd0SY5D3iVumqiOs1yL96qsdhtI6ajs2uiu8N8ypUKKu_MX8FKX5gJ-wOF8T89q-h1CCqtD9x5zCVgPcfHTyl6D9qGQtXyeLp5HbVDAXe0dtWMlcYvrhgC8rw3G6p4H4gOGTxogsZQHgAym_9u4xfxCLCWnMxUNCbXRgf-Di6qcHAOmNWoldh6ojDY3WmyU0hflydIISh5rqY4mGdnmQl5DVUmM=w1145-h644-no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0" t="33378" r="19736" b="12085"/>
            <a:stretch/>
          </p:blipFill>
          <p:spPr bwMode="auto">
            <a:xfrm>
              <a:off x="2504667" y="2590369"/>
              <a:ext cx="2160000" cy="151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5" t="12901" r="9022" b="19357"/>
            <a:stretch/>
          </p:blipFill>
          <p:spPr bwMode="auto">
            <a:xfrm>
              <a:off x="4680216" y="2583784"/>
              <a:ext cx="1836000" cy="15185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327" y="2867208"/>
            <a:ext cx="7697694" cy="3730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3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8445" r="51944" b="39111"/>
          <a:stretch/>
        </p:blipFill>
        <p:spPr bwMode="auto">
          <a:xfrm>
            <a:off x="451148" y="1484784"/>
            <a:ext cx="8211378" cy="3805909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7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2636912"/>
            <a:ext cx="7416824" cy="2376264"/>
          </a:xfrm>
        </p:spPr>
        <p:txBody>
          <a:bodyPr>
            <a:normAutofit/>
          </a:bodyPr>
          <a:lstStyle/>
          <a:p>
            <a:r>
              <a:rPr lang="pt-BR" sz="3600" dirty="0" smtClean="0"/>
              <a:t>Obrigado</a:t>
            </a:r>
            <a:br>
              <a:rPr lang="pt-BR" sz="3600" dirty="0" smtClean="0"/>
            </a:b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 smtClean="0">
                <a:hlinkClick r:id="rId2"/>
              </a:rPr>
              <a:t>durvanei@usp.br</a:t>
            </a: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>
                <a:hlinkClick r:id="rId3"/>
              </a:rPr>
              <a:t>durvanei.maria@butantan.gov.br</a:t>
            </a:r>
            <a:r>
              <a:rPr lang="pt-BR" sz="3600" dirty="0" smtClean="0"/>
              <a:t>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9621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7" t="27383" r="25373" b="32816"/>
          <a:stretch/>
        </p:blipFill>
        <p:spPr bwMode="auto">
          <a:xfrm>
            <a:off x="541643" y="116632"/>
            <a:ext cx="2878229" cy="2973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13040" r="25423" b="21861"/>
          <a:stretch/>
        </p:blipFill>
        <p:spPr bwMode="auto">
          <a:xfrm>
            <a:off x="4716016" y="58295"/>
            <a:ext cx="3792130" cy="6515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13343" r="50000" b="26478"/>
          <a:stretch/>
        </p:blipFill>
        <p:spPr bwMode="auto">
          <a:xfrm>
            <a:off x="357441" y="3204323"/>
            <a:ext cx="3494479" cy="3609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988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24667" r="48057" b="30222"/>
          <a:stretch/>
        </p:blipFill>
        <p:spPr bwMode="auto">
          <a:xfrm>
            <a:off x="1691680" y="3227664"/>
            <a:ext cx="5815279" cy="344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6871"/>
            <a:ext cx="3312368" cy="2823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0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3227" r="25439" b="50000"/>
          <a:stretch/>
        </p:blipFill>
        <p:spPr bwMode="auto">
          <a:xfrm>
            <a:off x="270865" y="1556792"/>
            <a:ext cx="8712968" cy="39358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4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12580" r="30199" b="23700"/>
          <a:stretch/>
        </p:blipFill>
        <p:spPr bwMode="auto">
          <a:xfrm>
            <a:off x="113221" y="376839"/>
            <a:ext cx="5475768" cy="5314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20989"/>
            <a:ext cx="3275094" cy="3674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6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1" t="10386" r="28597" b="8210"/>
          <a:stretch/>
        </p:blipFill>
        <p:spPr bwMode="auto">
          <a:xfrm>
            <a:off x="107504" y="666751"/>
            <a:ext cx="5148064" cy="5786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3706533" cy="334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1790" r="24913" b="43017"/>
          <a:stretch/>
        </p:blipFill>
        <p:spPr bwMode="auto">
          <a:xfrm>
            <a:off x="323528" y="1340768"/>
            <a:ext cx="8444169" cy="46085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4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390</Words>
  <Application>Microsoft Office PowerPoint</Application>
  <PresentationFormat>Apresentação na tela (4:3)</PresentationFormat>
  <Paragraphs>59</Paragraphs>
  <Slides>30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Fosfoetanolamina   Efeitos antitumorais e mecanismos de morte celular programada - apoptose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Arthur Cássio de Lima Luna  Bolsista FAPESP 13/05251-1 e 15/02950-1 Doutorando do Programa de Pós-graduação em Ciências Médicas da Faculdade de Medicina da USP  </vt:lpstr>
      <vt:lpstr>Apresentação do PowerPoint</vt:lpstr>
      <vt:lpstr>Apresentação do PowerPoint</vt:lpstr>
      <vt:lpstr>Apresentação do PowerPoint</vt:lpstr>
      <vt:lpstr>AVALIAÇÃO ANTITUMORAL DA FORMULAÇÃO LIPOSSOMAL DODAC COM O COMPOSTO FOSFOETANOLAMINA SINTÉTICA EM CÉLULAS TUMORAIS DE MAMA HUMANA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  durvanei@usp.br durvanei.maria@butantan.gov.br </vt:lpstr>
    </vt:vector>
  </TitlesOfParts>
  <Company>Complexo Butantan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Durvanei Augusto Maria</dc:creator>
  <cp:lastModifiedBy>Durvanei Augusto Maria</cp:lastModifiedBy>
  <cp:revision>72</cp:revision>
  <dcterms:created xsi:type="dcterms:W3CDTF">2015-10-26T11:34:06Z</dcterms:created>
  <dcterms:modified xsi:type="dcterms:W3CDTF">2015-10-27T17:10:40Z</dcterms:modified>
</cp:coreProperties>
</file>