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78"/>
  </p:notesMasterIdLst>
  <p:sldIdLst>
    <p:sldId id="256" r:id="rId5"/>
    <p:sldId id="257" r:id="rId6"/>
    <p:sldId id="1291" r:id="rId7"/>
    <p:sldId id="1203" r:id="rId8"/>
    <p:sldId id="1308" r:id="rId9"/>
    <p:sldId id="1311" r:id="rId10"/>
    <p:sldId id="1240" r:id="rId11"/>
    <p:sldId id="1241" r:id="rId12"/>
    <p:sldId id="4731" r:id="rId13"/>
    <p:sldId id="5041" r:id="rId14"/>
    <p:sldId id="5036" r:id="rId15"/>
    <p:sldId id="5069" r:id="rId16"/>
    <p:sldId id="5070" r:id="rId17"/>
    <p:sldId id="5027" r:id="rId18"/>
    <p:sldId id="5071" r:id="rId19"/>
    <p:sldId id="259" r:id="rId20"/>
    <p:sldId id="5072" r:id="rId21"/>
    <p:sldId id="1295" r:id="rId22"/>
    <p:sldId id="4915" r:id="rId23"/>
    <p:sldId id="4911" r:id="rId24"/>
    <p:sldId id="4918" r:id="rId25"/>
    <p:sldId id="4921" r:id="rId26"/>
    <p:sldId id="4920" r:id="rId27"/>
    <p:sldId id="4916" r:id="rId28"/>
    <p:sldId id="4922" r:id="rId29"/>
    <p:sldId id="4894" r:id="rId30"/>
    <p:sldId id="4923" r:id="rId31"/>
    <p:sldId id="4924" r:id="rId32"/>
    <p:sldId id="4925" r:id="rId33"/>
    <p:sldId id="4897" r:id="rId34"/>
    <p:sldId id="4926" r:id="rId35"/>
    <p:sldId id="4907" r:id="rId36"/>
    <p:sldId id="4766" r:id="rId37"/>
    <p:sldId id="4770" r:id="rId38"/>
    <p:sldId id="4771" r:id="rId39"/>
    <p:sldId id="4783" r:id="rId40"/>
    <p:sldId id="4782" r:id="rId41"/>
    <p:sldId id="1369" r:id="rId42"/>
    <p:sldId id="5055" r:id="rId43"/>
    <p:sldId id="5046" r:id="rId44"/>
    <p:sldId id="5047" r:id="rId45"/>
    <p:sldId id="1370" r:id="rId46"/>
    <p:sldId id="5048" r:id="rId47"/>
    <p:sldId id="5049" r:id="rId48"/>
    <p:sldId id="5050" r:id="rId49"/>
    <p:sldId id="5051" r:id="rId50"/>
    <p:sldId id="5052" r:id="rId51"/>
    <p:sldId id="5053" r:id="rId52"/>
    <p:sldId id="1303" r:id="rId53"/>
    <p:sldId id="5066" r:id="rId54"/>
    <p:sldId id="4781" r:id="rId55"/>
    <p:sldId id="5059" r:id="rId56"/>
    <p:sldId id="5073" r:id="rId57"/>
    <p:sldId id="5068" r:id="rId58"/>
    <p:sldId id="1373" r:id="rId59"/>
    <p:sldId id="4784" r:id="rId60"/>
    <p:sldId id="4785" r:id="rId61"/>
    <p:sldId id="4786" r:id="rId62"/>
    <p:sldId id="4787" r:id="rId63"/>
    <p:sldId id="4789" r:id="rId64"/>
    <p:sldId id="1372" r:id="rId65"/>
    <p:sldId id="5042" r:id="rId66"/>
    <p:sldId id="272" r:id="rId67"/>
    <p:sldId id="5061" r:id="rId68"/>
    <p:sldId id="5064" r:id="rId69"/>
    <p:sldId id="5065" r:id="rId70"/>
    <p:sldId id="5044" r:id="rId71"/>
    <p:sldId id="1371" r:id="rId72"/>
    <p:sldId id="1389" r:id="rId73"/>
    <p:sldId id="1391" r:id="rId74"/>
    <p:sldId id="1381" r:id="rId75"/>
    <p:sldId id="1387" r:id="rId76"/>
    <p:sldId id="267" r:id="rId77"/>
  </p:sldIdLst>
  <p:sldSz cx="12192000" cy="6858000"/>
  <p:notesSz cx="6797675" cy="9928225"/>
  <p:embeddedFontLst>
    <p:embeddedFont>
      <p:font typeface="Cambria" panose="02040503050406030204" pitchFamily="18" charset="0"/>
      <p:regular r:id="rId79"/>
      <p:bold r:id="rId80"/>
      <p:italic r:id="rId81"/>
      <p:boldItalic r:id="rId82"/>
    </p:embeddedFont>
    <p:embeddedFont>
      <p:font typeface="Ebrima" panose="02000000000000000000" pitchFamily="2" charset="0"/>
      <p:regular r:id="rId83"/>
      <p:bold r:id="rId84"/>
    </p:embeddedFont>
    <p:embeddedFont>
      <p:font typeface="Intro" panose="02000000000000000000" charset="0"/>
      <p:regular r:id="rId85"/>
    </p:embeddedFont>
    <p:embeddedFont>
      <p:font typeface="Poppins" panose="00000500000000000000" pitchFamily="2" charset="0"/>
      <p:regular r:id="rId86"/>
      <p:bold r:id="rId87"/>
      <p:italic r:id="rId88"/>
      <p:boldItalic r:id="rId89"/>
    </p:embeddedFont>
    <p:embeddedFont>
      <p:font typeface="Poppins Bold" panose="00000800000000000000" charset="0"/>
      <p:regular r:id="rId90"/>
      <p:bold r:id="rId91"/>
    </p:embeddedFont>
    <p:embeddedFont>
      <p:font typeface="Rawline Black" panose="020B0604020202020204" charset="0"/>
      <p:regular r:id="rId92"/>
      <p:bold r:id="rId93"/>
      <p:italic r:id="rId94"/>
      <p:boldItalic r:id="rId95"/>
    </p:embeddedFont>
    <p:embeddedFont>
      <p:font typeface="Rawline Medium" panose="020B0604020202020204" charset="0"/>
      <p:regular r:id="rId96"/>
      <p:bold r:id="rId97"/>
      <p:italic r:id="rId98"/>
      <p:boldItalic r:id="rId99"/>
    </p:embeddedFont>
    <p:embeddedFont>
      <p:font typeface="Segoe UI" panose="020B0502040204020203" pitchFamily="34" charset="0"/>
      <p:regular r:id="rId100"/>
      <p:bold r:id="rId101"/>
      <p:italic r:id="rId102"/>
      <p:boldItalic r:id="rId103"/>
    </p:embeddedFont>
    <p:embeddedFont>
      <p:font typeface="Source Sans Pro Light" panose="020B0403030403020204" pitchFamily="34" charset="0"/>
      <p:regular r:id="rId104"/>
      <p:italic r:id="rId10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CC00"/>
    <a:srgbClr val="FCCD00"/>
    <a:srgbClr val="FFCF00"/>
    <a:srgbClr val="00D000"/>
    <a:srgbClr val="FF9934"/>
    <a:srgbClr val="183EFF"/>
    <a:srgbClr val="FF0000"/>
    <a:srgbClr val="FD0000"/>
    <a:srgbClr val="00C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/>
    <p:restoredTop sz="94677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6.fntdata"/><Relationship Id="rId89" Type="http://schemas.openxmlformats.org/officeDocument/2006/relationships/font" Target="fonts/font11.fntdata"/><Relationship Id="rId16" Type="http://schemas.openxmlformats.org/officeDocument/2006/relationships/slide" Target="slides/slide12.xml"/><Relationship Id="rId107" Type="http://schemas.openxmlformats.org/officeDocument/2006/relationships/viewProps" Target="viewProps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font" Target="fonts/font1.fntdata"/><Relationship Id="rId102" Type="http://schemas.openxmlformats.org/officeDocument/2006/relationships/font" Target="fonts/font24.fntdata"/><Relationship Id="rId5" Type="http://schemas.openxmlformats.org/officeDocument/2006/relationships/slide" Target="slides/slide1.xml"/><Relationship Id="rId90" Type="http://schemas.openxmlformats.org/officeDocument/2006/relationships/font" Target="fonts/font12.fntdata"/><Relationship Id="rId95" Type="http://schemas.openxmlformats.org/officeDocument/2006/relationships/font" Target="fonts/font17.fnt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font" Target="fonts/font25.fntdata"/><Relationship Id="rId108" Type="http://schemas.openxmlformats.org/officeDocument/2006/relationships/theme" Target="theme/theme1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font" Target="fonts/font13.fntdata"/><Relationship Id="rId96" Type="http://schemas.openxmlformats.org/officeDocument/2006/relationships/font" Target="fonts/font1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94" Type="http://schemas.openxmlformats.org/officeDocument/2006/relationships/font" Target="fonts/font16.fntdata"/><Relationship Id="rId99" Type="http://schemas.openxmlformats.org/officeDocument/2006/relationships/font" Target="fonts/font21.fntdata"/><Relationship Id="rId101" Type="http://schemas.openxmlformats.org/officeDocument/2006/relationships/font" Target="fonts/font2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tableStyles" Target="tableStyles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font" Target="fonts/font19.fntdata"/><Relationship Id="rId104" Type="http://schemas.openxmlformats.org/officeDocument/2006/relationships/font" Target="fonts/font26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14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9.fntdata"/><Relationship Id="rId110" Type="http://schemas.microsoft.com/office/2018/10/relationships/authors" Target="authors.xml"/><Relationship Id="rId61" Type="http://schemas.openxmlformats.org/officeDocument/2006/relationships/slide" Target="slides/slide57.xml"/><Relationship Id="rId82" Type="http://schemas.openxmlformats.org/officeDocument/2006/relationships/font" Target="fonts/font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font" Target="fonts/font22.fntdata"/><Relationship Id="rId105" Type="http://schemas.openxmlformats.org/officeDocument/2006/relationships/font" Target="fonts/font27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font" Target="fonts/font15.fntdata"/><Relationship Id="rId98" Type="http://schemas.openxmlformats.org/officeDocument/2006/relationships/font" Target="fonts/font20.fntdata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font" Target="fonts/font5.fntdata"/><Relationship Id="rId88" Type="http://schemas.openxmlformats.org/officeDocument/2006/relationships/font" Target="fonts/font1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ntegracao.sharepoint.com/sites/DAG-DepartamentodeArticulaoeGesto/Documentos%20Compartilhados/General/#RELATORIOS/RELA_mensais/12. Alert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200" b="1" i="1"/>
              <a:t>Total</a:t>
            </a:r>
            <a:r>
              <a:rPr lang="pt-BR" sz="1200" b="1" i="1" baseline="0"/>
              <a:t> de Alertas Emitidos (2017-2025) - Todos os Tipos de Alerta</a:t>
            </a:r>
            <a:endParaRPr lang="pt-BR" sz="1200" b="1" i="1"/>
          </a:p>
        </c:rich>
      </c:tx>
      <c:layout>
        <c:manualLayout>
          <c:xMode val="edge"/>
          <c:yMode val="edge"/>
          <c:x val="0.32676809589672662"/>
          <c:y val="2.49221183800623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3.7104656523743659E-2"/>
          <c:y val="0.14575285565939772"/>
          <c:w val="0.92579068695251265"/>
          <c:h val="0.74958144250660252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8441678192715572E-2"/>
                  <c:y val="-4.9844236760124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92-48C8-87E3-D994B466F971}"/>
                </c:ext>
              </c:extLst>
            </c:dLbl>
            <c:dLbl>
              <c:idx val="1"/>
              <c:layout>
                <c:manualLayout>
                  <c:x val="-3.3195020746887967E-2"/>
                  <c:y val="-4.5690550363447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92-48C8-87E3-D994B466F971}"/>
                </c:ext>
              </c:extLst>
            </c:dLbl>
            <c:dLbl>
              <c:idx val="2"/>
              <c:layout>
                <c:manualLayout>
                  <c:x val="-4.0819830226470684E-2"/>
                  <c:y val="-4.71808852913124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292-48C8-87E3-D994B466F971}"/>
                </c:ext>
              </c:extLst>
            </c:dLbl>
            <c:dLbl>
              <c:idx val="3"/>
              <c:layout>
                <c:manualLayout>
                  <c:x val="-2.9506685108344859E-2"/>
                  <c:y val="-4.569055036344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92-48C8-87E3-D994B466F971}"/>
                </c:ext>
              </c:extLst>
            </c:dLbl>
            <c:dLbl>
              <c:idx val="4"/>
              <c:layout>
                <c:manualLayout>
                  <c:x val="-2.6897214217098942E-2"/>
                  <c:y val="-5.2117263843648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292-48C8-87E3-D994B466F971}"/>
                </c:ext>
              </c:extLst>
            </c:dLbl>
            <c:dLbl>
              <c:idx val="5"/>
              <c:layout>
                <c:manualLayout>
                  <c:x val="-4.8866374879452314E-2"/>
                  <c:y val="-4.5810891671402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92-48C8-87E3-D994B466F971}"/>
                </c:ext>
              </c:extLst>
            </c:dLbl>
            <c:dLbl>
              <c:idx val="6"/>
              <c:layout>
                <c:manualLayout>
                  <c:x val="-4.9576979189848915E-2"/>
                  <c:y val="-4.0799086625356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292-48C8-87E3-D994B466F971}"/>
                </c:ext>
              </c:extLst>
            </c:dLbl>
            <c:dLbl>
              <c:idx val="8"/>
              <c:layout>
                <c:manualLayout>
                  <c:x val="-7.684918347742555E-3"/>
                  <c:y val="-3.4744842562432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92-48C8-87E3-D994B466F9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produtos_alertas!$B$4:$B$12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xVal>
          <c:yVal>
            <c:numRef>
              <c:f>produtos_alertas!$O$4:$O$12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845</c:v>
                </c:pt>
                <c:pt idx="3">
                  <c:v>946</c:v>
                </c:pt>
                <c:pt idx="4">
                  <c:v>454</c:v>
                </c:pt>
                <c:pt idx="5">
                  <c:v>822</c:v>
                </c:pt>
                <c:pt idx="6">
                  <c:v>5381</c:v>
                </c:pt>
                <c:pt idx="7">
                  <c:v>15303</c:v>
                </c:pt>
                <c:pt idx="8">
                  <c:v>11570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8292-48C8-87E3-D994B466F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2417967"/>
        <c:axId val="1404032015"/>
      </c:scatterChart>
      <c:valAx>
        <c:axId val="1412417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04032015"/>
        <c:crosses val="autoZero"/>
        <c:crossBetween val="midCat"/>
      </c:valAx>
      <c:valAx>
        <c:axId val="14040320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124179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0391A6-DBB5-3444-85DC-303E7DFDC146}" type="doc">
      <dgm:prSet loTypeId="urn:microsoft.com/office/officeart/2005/8/layout/chevron1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8231540C-BE6E-2545-AE24-C0AA4570E215}">
      <dgm:prSet phldrT="[Texto]" phldr="0" custT="1"/>
      <dgm:spPr/>
      <dgm:t>
        <a:bodyPr/>
        <a:lstStyle/>
        <a:p>
          <a:r>
            <a:rPr lang="pt-BR" sz="2000" b="1" dirty="0"/>
            <a:t>22/23: 17,5 bi </a:t>
          </a:r>
        </a:p>
      </dgm:t>
    </dgm:pt>
    <dgm:pt modelId="{A1B1A918-0020-E747-8379-E978E328C55C}" type="parTrans" cxnId="{020D31DB-CEEC-1C40-BABE-180A6EF37A7D}">
      <dgm:prSet/>
      <dgm:spPr/>
      <dgm:t>
        <a:bodyPr/>
        <a:lstStyle/>
        <a:p>
          <a:endParaRPr lang="pt-BR"/>
        </a:p>
      </dgm:t>
    </dgm:pt>
    <dgm:pt modelId="{2AE4C242-85AB-2C44-B3F7-2226D0D19C2F}" type="sibTrans" cxnId="{020D31DB-CEEC-1C40-BABE-180A6EF37A7D}">
      <dgm:prSet/>
      <dgm:spPr/>
      <dgm:t>
        <a:bodyPr/>
        <a:lstStyle/>
        <a:p>
          <a:endParaRPr lang="pt-BR"/>
        </a:p>
      </dgm:t>
    </dgm:pt>
    <dgm:pt modelId="{D4908E77-92D4-8448-A2FD-3BF6A9B6764F}">
      <dgm:prSet phldrT="[Texto]" phldr="0" custT="1"/>
      <dgm:spPr/>
      <dgm:t>
        <a:bodyPr/>
        <a:lstStyle/>
        <a:p>
          <a:r>
            <a:rPr lang="pt-BR" sz="1400" dirty="0"/>
            <a:t>Plano </a:t>
          </a:r>
          <a:r>
            <a:rPr lang="pt-BR" sz="1400" b="1" dirty="0"/>
            <a:t>Safra:</a:t>
          </a:r>
          <a:r>
            <a:rPr lang="pt-BR" sz="1400" dirty="0"/>
            <a:t> </a:t>
          </a:r>
          <a:r>
            <a:rPr lang="pt-BR" sz="2000" b="1" dirty="0"/>
            <a:t>+ 115%</a:t>
          </a:r>
        </a:p>
      </dgm:t>
    </dgm:pt>
    <dgm:pt modelId="{80DAD6B6-5060-0547-AB27-DC19598DA8F5}" type="parTrans" cxnId="{3ADB3D30-8F0B-2A43-AE92-6195F9023B82}">
      <dgm:prSet/>
      <dgm:spPr/>
      <dgm:t>
        <a:bodyPr/>
        <a:lstStyle/>
        <a:p>
          <a:endParaRPr lang="pt-BR"/>
        </a:p>
      </dgm:t>
    </dgm:pt>
    <dgm:pt modelId="{FFD1ED3A-45B5-184C-B4ED-41C6148349D2}" type="sibTrans" cxnId="{3ADB3D30-8F0B-2A43-AE92-6195F9023B82}">
      <dgm:prSet/>
      <dgm:spPr/>
      <dgm:t>
        <a:bodyPr/>
        <a:lstStyle/>
        <a:p>
          <a:endParaRPr lang="pt-BR"/>
        </a:p>
      </dgm:t>
    </dgm:pt>
    <dgm:pt modelId="{E0B2399A-081F-F744-8F05-4D6FAB1E249E}">
      <dgm:prSet phldrT="[Texto]" phldr="0" custT="1"/>
      <dgm:spPr/>
      <dgm:t>
        <a:bodyPr/>
        <a:lstStyle/>
        <a:p>
          <a:r>
            <a:rPr lang="pt-BR" sz="2000" b="1" dirty="0"/>
            <a:t>25/26: 37,7 bi</a:t>
          </a:r>
        </a:p>
      </dgm:t>
    </dgm:pt>
    <dgm:pt modelId="{7FC5A1C5-DDC2-DF4E-B39D-E3223DE54E74}" type="parTrans" cxnId="{264A8662-79CD-9640-A265-2FC8EC2DFF82}">
      <dgm:prSet/>
      <dgm:spPr/>
      <dgm:t>
        <a:bodyPr/>
        <a:lstStyle/>
        <a:p>
          <a:endParaRPr lang="pt-BR"/>
        </a:p>
      </dgm:t>
    </dgm:pt>
    <dgm:pt modelId="{A9ADFFFA-9351-6F49-9459-CD4D94EC792F}" type="sibTrans" cxnId="{264A8662-79CD-9640-A265-2FC8EC2DFF82}">
      <dgm:prSet/>
      <dgm:spPr/>
      <dgm:t>
        <a:bodyPr/>
        <a:lstStyle/>
        <a:p>
          <a:endParaRPr lang="pt-BR"/>
        </a:p>
      </dgm:t>
    </dgm:pt>
    <dgm:pt modelId="{602E8D56-A0BF-944F-8550-27F22DA088C3}" type="pres">
      <dgm:prSet presAssocID="{1E0391A6-DBB5-3444-85DC-303E7DFDC146}" presName="Name0" presStyleCnt="0">
        <dgm:presLayoutVars>
          <dgm:dir/>
          <dgm:animLvl val="lvl"/>
          <dgm:resizeHandles val="exact"/>
        </dgm:presLayoutVars>
      </dgm:prSet>
      <dgm:spPr/>
    </dgm:pt>
    <dgm:pt modelId="{B1C8C6C9-2BC5-374D-9E28-D9CC114071D3}" type="pres">
      <dgm:prSet presAssocID="{8231540C-BE6E-2545-AE24-C0AA4570E215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4A70002-4CF9-DC44-93BC-5384E4373164}" type="pres">
      <dgm:prSet presAssocID="{2AE4C242-85AB-2C44-B3F7-2226D0D19C2F}" presName="parTxOnlySpace" presStyleCnt="0"/>
      <dgm:spPr/>
    </dgm:pt>
    <dgm:pt modelId="{1E35FF26-4F6E-F744-BB84-1AF5FF4E729E}" type="pres">
      <dgm:prSet presAssocID="{D4908E77-92D4-8448-A2FD-3BF6A9B6764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B482D02-6A5E-6748-933A-CE1F1E476053}" type="pres">
      <dgm:prSet presAssocID="{FFD1ED3A-45B5-184C-B4ED-41C6148349D2}" presName="parTxOnlySpace" presStyleCnt="0"/>
      <dgm:spPr/>
    </dgm:pt>
    <dgm:pt modelId="{FAD94C8E-F058-B44D-9A1D-455147568B0F}" type="pres">
      <dgm:prSet presAssocID="{E0B2399A-081F-F744-8F05-4D6FAB1E249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ADB3D30-8F0B-2A43-AE92-6195F9023B82}" srcId="{1E0391A6-DBB5-3444-85DC-303E7DFDC146}" destId="{D4908E77-92D4-8448-A2FD-3BF6A9B6764F}" srcOrd="1" destOrd="0" parTransId="{80DAD6B6-5060-0547-AB27-DC19598DA8F5}" sibTransId="{FFD1ED3A-45B5-184C-B4ED-41C6148349D2}"/>
    <dgm:cxn modelId="{FAE4F35F-6617-F041-B442-23AC0642620D}" type="presOf" srcId="{8231540C-BE6E-2545-AE24-C0AA4570E215}" destId="{B1C8C6C9-2BC5-374D-9E28-D9CC114071D3}" srcOrd="0" destOrd="0" presId="urn:microsoft.com/office/officeart/2005/8/layout/chevron1"/>
    <dgm:cxn modelId="{264A8662-79CD-9640-A265-2FC8EC2DFF82}" srcId="{1E0391A6-DBB5-3444-85DC-303E7DFDC146}" destId="{E0B2399A-081F-F744-8F05-4D6FAB1E249E}" srcOrd="2" destOrd="0" parTransId="{7FC5A1C5-DDC2-DF4E-B39D-E3223DE54E74}" sibTransId="{A9ADFFFA-9351-6F49-9459-CD4D94EC792F}"/>
    <dgm:cxn modelId="{568D6564-2FED-C84B-BFDA-CA4551FF6912}" type="presOf" srcId="{D4908E77-92D4-8448-A2FD-3BF6A9B6764F}" destId="{1E35FF26-4F6E-F744-BB84-1AF5FF4E729E}" srcOrd="0" destOrd="0" presId="urn:microsoft.com/office/officeart/2005/8/layout/chevron1"/>
    <dgm:cxn modelId="{F2E83650-4FC1-5E4B-8359-92816DC21DC4}" type="presOf" srcId="{E0B2399A-081F-F744-8F05-4D6FAB1E249E}" destId="{FAD94C8E-F058-B44D-9A1D-455147568B0F}" srcOrd="0" destOrd="0" presId="urn:microsoft.com/office/officeart/2005/8/layout/chevron1"/>
    <dgm:cxn modelId="{C14F0980-1D92-424D-AEE0-DC943B58D791}" type="presOf" srcId="{1E0391A6-DBB5-3444-85DC-303E7DFDC146}" destId="{602E8D56-A0BF-944F-8550-27F22DA088C3}" srcOrd="0" destOrd="0" presId="urn:microsoft.com/office/officeart/2005/8/layout/chevron1"/>
    <dgm:cxn modelId="{020D31DB-CEEC-1C40-BABE-180A6EF37A7D}" srcId="{1E0391A6-DBB5-3444-85DC-303E7DFDC146}" destId="{8231540C-BE6E-2545-AE24-C0AA4570E215}" srcOrd="0" destOrd="0" parTransId="{A1B1A918-0020-E747-8379-E978E328C55C}" sibTransId="{2AE4C242-85AB-2C44-B3F7-2226D0D19C2F}"/>
    <dgm:cxn modelId="{4AE8E998-5FFF-5A41-B934-EA3B676C408C}" type="presParOf" srcId="{602E8D56-A0BF-944F-8550-27F22DA088C3}" destId="{B1C8C6C9-2BC5-374D-9E28-D9CC114071D3}" srcOrd="0" destOrd="0" presId="urn:microsoft.com/office/officeart/2005/8/layout/chevron1"/>
    <dgm:cxn modelId="{0ECBC364-42B0-EE4C-893C-337561A46300}" type="presParOf" srcId="{602E8D56-A0BF-944F-8550-27F22DA088C3}" destId="{E4A70002-4CF9-DC44-93BC-5384E4373164}" srcOrd="1" destOrd="0" presId="urn:microsoft.com/office/officeart/2005/8/layout/chevron1"/>
    <dgm:cxn modelId="{EE55E65C-EE8D-FC4A-949C-64DCB7308A1E}" type="presParOf" srcId="{602E8D56-A0BF-944F-8550-27F22DA088C3}" destId="{1E35FF26-4F6E-F744-BB84-1AF5FF4E729E}" srcOrd="2" destOrd="0" presId="urn:microsoft.com/office/officeart/2005/8/layout/chevron1"/>
    <dgm:cxn modelId="{694046D6-D559-1D40-9470-2FBA1857446F}" type="presParOf" srcId="{602E8D56-A0BF-944F-8550-27F22DA088C3}" destId="{DB482D02-6A5E-6748-933A-CE1F1E476053}" srcOrd="3" destOrd="0" presId="urn:microsoft.com/office/officeart/2005/8/layout/chevron1"/>
    <dgm:cxn modelId="{42296CC1-D433-AC40-AB3F-825456F3B931}" type="presParOf" srcId="{602E8D56-A0BF-944F-8550-27F22DA088C3}" destId="{FAD94C8E-F058-B44D-9A1D-455147568B0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FD5162-6EA0-3D4B-8292-F30D97EAB4D8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350B4DF7-032F-4241-8DEE-119D09BF467D}">
      <dgm:prSet phldrT="[Texto]" phldr="0" custT="1"/>
      <dgm:spPr/>
      <dgm:t>
        <a:bodyPr/>
        <a:lstStyle/>
        <a:p>
          <a:r>
            <a:rPr lang="pt-BR" sz="2400" b="1" dirty="0"/>
            <a:t>CODEVASF</a:t>
          </a:r>
        </a:p>
      </dgm:t>
    </dgm:pt>
    <dgm:pt modelId="{F0361C6A-82C0-EA4B-8524-23E4A20C7F1F}" type="parTrans" cxnId="{66470358-139E-D240-9F75-9BB088EE67F4}">
      <dgm:prSet/>
      <dgm:spPr/>
      <dgm:t>
        <a:bodyPr/>
        <a:lstStyle/>
        <a:p>
          <a:endParaRPr lang="pt-BR"/>
        </a:p>
      </dgm:t>
    </dgm:pt>
    <dgm:pt modelId="{462BC6D7-57BB-7249-91AD-37743C318DE3}" type="sibTrans" cxnId="{66470358-139E-D240-9F75-9BB088EE67F4}">
      <dgm:prSet/>
      <dgm:spPr/>
      <dgm:t>
        <a:bodyPr/>
        <a:lstStyle/>
        <a:p>
          <a:endParaRPr lang="pt-BR"/>
        </a:p>
      </dgm:t>
    </dgm:pt>
    <dgm:pt modelId="{D7A597D5-7825-F24F-8D61-5EFA866E7477}">
      <dgm:prSet phldrT="[Texto]" phldr="0"/>
      <dgm:spPr/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8 Barragens: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Ceraíma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(BA), Cova da Mandioca (BA),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Mirorós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(BA), Poço do Magro (BA),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Zabumbão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(BA), Bico da Pedra (MG), Estreito (MG) e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Boacica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(AL), (bacia Rio São Francisco).</a:t>
          </a:r>
        </a:p>
      </dgm:t>
    </dgm:pt>
    <dgm:pt modelId="{7ED845B2-21B9-4047-A6D3-F048EDB3402B}" type="parTrans" cxnId="{96DBFF03-A078-3E47-A5F4-DBCC3FBF76C5}">
      <dgm:prSet/>
      <dgm:spPr/>
      <dgm:t>
        <a:bodyPr/>
        <a:lstStyle/>
        <a:p>
          <a:endParaRPr lang="pt-BR"/>
        </a:p>
      </dgm:t>
    </dgm:pt>
    <dgm:pt modelId="{9C714567-38AA-164A-838D-32B42649D302}" type="sibTrans" cxnId="{96DBFF03-A078-3E47-A5F4-DBCC3FBF76C5}">
      <dgm:prSet/>
      <dgm:spPr/>
      <dgm:t>
        <a:bodyPr/>
        <a:lstStyle/>
        <a:p>
          <a:endParaRPr lang="pt-BR"/>
        </a:p>
      </dgm:t>
    </dgm:pt>
    <dgm:pt modelId="{88FA1BE6-8727-A843-84B7-A62BC3DDEFF9}">
      <dgm:prSet phldrT="[Texto]" phldr="0" custT="1"/>
      <dgm:spPr/>
      <dgm:t>
        <a:bodyPr/>
        <a:lstStyle/>
        <a:p>
          <a:r>
            <a:rPr lang="pt-BR" sz="2400" b="1" dirty="0"/>
            <a:t>DNOCS</a:t>
          </a:r>
        </a:p>
      </dgm:t>
    </dgm:pt>
    <dgm:pt modelId="{911F0DF1-B224-B142-8FBE-CE95F7E7951C}" type="parTrans" cxnId="{33AC47C2-3353-6444-8333-9D0B5FEEE23E}">
      <dgm:prSet/>
      <dgm:spPr/>
      <dgm:t>
        <a:bodyPr/>
        <a:lstStyle/>
        <a:p>
          <a:endParaRPr lang="pt-BR"/>
        </a:p>
      </dgm:t>
    </dgm:pt>
    <dgm:pt modelId="{2BA7B2B8-84B4-2240-BCCE-9ED3E3D9A593}" type="sibTrans" cxnId="{33AC47C2-3353-6444-8333-9D0B5FEEE23E}">
      <dgm:prSet/>
      <dgm:spPr/>
      <dgm:t>
        <a:bodyPr/>
        <a:lstStyle/>
        <a:p>
          <a:endParaRPr lang="pt-BR"/>
        </a:p>
      </dgm:t>
    </dgm:pt>
    <dgm:pt modelId="{C980967D-0B88-BC44-8A13-FFAAC7D1D312}">
      <dgm:prSet phldrT="[Texto]" phldr="0"/>
      <dgm:spPr/>
      <dgm:t>
        <a:bodyPr/>
        <a:lstStyle/>
        <a:p>
          <a:r>
            <a:rPr lang="pt-BR" b="1" dirty="0">
              <a:latin typeface="Arial"/>
              <a:cs typeface="Arial"/>
            </a:rPr>
            <a:t>7 Barragens:</a:t>
          </a:r>
          <a:r>
            <a:rPr lang="pt-BR" dirty="0">
              <a:latin typeface="Arial"/>
              <a:cs typeface="Arial"/>
            </a:rPr>
            <a:t> Brumado, Riacho do Paulo, Anagé, Tremedal, </a:t>
          </a:r>
          <a:r>
            <a:rPr lang="pt-BR" dirty="0" err="1">
              <a:latin typeface="Arial"/>
              <a:cs typeface="Arial"/>
            </a:rPr>
            <a:t>Truvisco</a:t>
          </a:r>
          <a:r>
            <a:rPr lang="pt-BR" dirty="0">
              <a:latin typeface="Arial"/>
              <a:cs typeface="Arial"/>
            </a:rPr>
            <a:t>, </a:t>
          </a:r>
          <a:r>
            <a:rPr lang="pt-BR" dirty="0" err="1">
              <a:latin typeface="Arial"/>
              <a:cs typeface="Arial"/>
            </a:rPr>
            <a:t>Champrão</a:t>
          </a:r>
          <a:r>
            <a:rPr lang="pt-BR" dirty="0">
              <a:latin typeface="Arial"/>
              <a:cs typeface="Arial"/>
            </a:rPr>
            <a:t> e Morrinhos, todas na Bacia Hidrográfica do rio de Contas, na Bahia.</a:t>
          </a:r>
          <a:endParaRPr lang="pt-BR" dirty="0"/>
        </a:p>
      </dgm:t>
    </dgm:pt>
    <dgm:pt modelId="{B1ECE24D-7A7C-7F40-8F12-DC61FCA6EF8A}" type="parTrans" cxnId="{AF58FB53-4137-344F-88BF-93E8CA2A1229}">
      <dgm:prSet/>
      <dgm:spPr/>
      <dgm:t>
        <a:bodyPr/>
        <a:lstStyle/>
        <a:p>
          <a:endParaRPr lang="pt-BR"/>
        </a:p>
      </dgm:t>
    </dgm:pt>
    <dgm:pt modelId="{B62F2646-1DC3-E44C-BB9D-7981C1FB7529}" type="sibTrans" cxnId="{AF58FB53-4137-344F-88BF-93E8CA2A1229}">
      <dgm:prSet/>
      <dgm:spPr/>
      <dgm:t>
        <a:bodyPr/>
        <a:lstStyle/>
        <a:p>
          <a:endParaRPr lang="pt-BR"/>
        </a:p>
      </dgm:t>
    </dgm:pt>
    <dgm:pt modelId="{B07EE8DD-E0A3-C943-B1F5-30DAB18D47B1}">
      <dgm:prSet/>
      <dgm:spPr/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5 Irrigação: 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Vale do 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Iuiú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/BA, Jaíba/MG, Canal do Sertão Alagoano-Tapera-Carneiro/AL, Pontal Norte-Mancha 20/PE, Santa Brígida/BA.</a:t>
          </a:r>
          <a:endParaRPr lang="pt-BR" dirty="0">
            <a:latin typeface="Arial" panose="020B0604020202020204" pitchFamily="34" charset="0"/>
            <a:ea typeface="Calibri"/>
            <a:cs typeface="Arial" panose="020B0604020202020204" pitchFamily="34" charset="0"/>
          </a:endParaRPr>
        </a:p>
      </dgm:t>
    </dgm:pt>
    <dgm:pt modelId="{BACC4280-AC6F-0448-BA21-4D5010EB6707}" type="parTrans" cxnId="{5FD661FE-58DA-3041-9A1D-BDC2EA33F740}">
      <dgm:prSet/>
      <dgm:spPr/>
      <dgm:t>
        <a:bodyPr/>
        <a:lstStyle/>
        <a:p>
          <a:endParaRPr lang="pt-BR"/>
        </a:p>
      </dgm:t>
    </dgm:pt>
    <dgm:pt modelId="{7D8D2EDC-AE0F-3249-BFD6-87EDDAE84E0E}" type="sibTrans" cxnId="{5FD661FE-58DA-3041-9A1D-BDC2EA33F740}">
      <dgm:prSet/>
      <dgm:spPr/>
      <dgm:t>
        <a:bodyPr/>
        <a:lstStyle/>
        <a:p>
          <a:endParaRPr lang="pt-BR"/>
        </a:p>
      </dgm:t>
    </dgm:pt>
    <dgm:pt modelId="{37D0AC4B-531C-7A4E-B06C-AD480F02BB51}">
      <dgm:prSet/>
      <dgm:spPr/>
      <dgm:t>
        <a:bodyPr/>
        <a:lstStyle/>
        <a:p>
          <a:r>
            <a:rPr lang="pt-BR" b="1">
              <a:latin typeface="Arial"/>
              <a:cs typeface="Arial"/>
            </a:rPr>
            <a:t>3 Irrigação: </a:t>
          </a:r>
          <a:r>
            <a:rPr lang="pt-BR">
              <a:latin typeface="Arial"/>
              <a:cs typeface="Arial"/>
            </a:rPr>
            <a:t>Platôs de Guadalupe/PI, Tabuleiros Litorâneos/PI, Tabuleiros de São Bernardo/MA.</a:t>
          </a:r>
          <a:endParaRPr lang="pt-BR" dirty="0">
            <a:latin typeface="Arial"/>
            <a:ea typeface="Calibri"/>
            <a:cs typeface="Arial"/>
          </a:endParaRPr>
        </a:p>
      </dgm:t>
    </dgm:pt>
    <dgm:pt modelId="{B3FC9DDD-2072-8742-BF8F-2118BC013453}" type="parTrans" cxnId="{F281AB6C-BA32-1E45-BF11-EDE5C20C407A}">
      <dgm:prSet/>
      <dgm:spPr/>
      <dgm:t>
        <a:bodyPr/>
        <a:lstStyle/>
        <a:p>
          <a:endParaRPr lang="pt-BR"/>
        </a:p>
      </dgm:t>
    </dgm:pt>
    <dgm:pt modelId="{D4B365CB-F623-FF49-97D1-1DAFCD0394BC}" type="sibTrans" cxnId="{F281AB6C-BA32-1E45-BF11-EDE5C20C407A}">
      <dgm:prSet/>
      <dgm:spPr/>
      <dgm:t>
        <a:bodyPr/>
        <a:lstStyle/>
        <a:p>
          <a:endParaRPr lang="pt-BR"/>
        </a:p>
      </dgm:t>
    </dgm:pt>
    <dgm:pt modelId="{D22C81EA-B49B-9843-8393-0DA8D285E71B}" type="pres">
      <dgm:prSet presAssocID="{67FD5162-6EA0-3D4B-8292-F30D97EAB4D8}" presName="linear" presStyleCnt="0">
        <dgm:presLayoutVars>
          <dgm:dir/>
          <dgm:animLvl val="lvl"/>
          <dgm:resizeHandles val="exact"/>
        </dgm:presLayoutVars>
      </dgm:prSet>
      <dgm:spPr/>
    </dgm:pt>
    <dgm:pt modelId="{1137E003-F1CB-0347-AE14-9389F59B4202}" type="pres">
      <dgm:prSet presAssocID="{350B4DF7-032F-4241-8DEE-119D09BF467D}" presName="parentLin" presStyleCnt="0"/>
      <dgm:spPr/>
    </dgm:pt>
    <dgm:pt modelId="{711863EC-12C0-A34D-A740-A6C1D52BDB2D}" type="pres">
      <dgm:prSet presAssocID="{350B4DF7-032F-4241-8DEE-119D09BF467D}" presName="parentLeftMargin" presStyleLbl="node1" presStyleIdx="0" presStyleCnt="2"/>
      <dgm:spPr/>
    </dgm:pt>
    <dgm:pt modelId="{69E8B8AD-C3F8-B14A-B1BD-97C2A5DEF44E}" type="pres">
      <dgm:prSet presAssocID="{350B4DF7-032F-4241-8DEE-119D09BF467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8F8A57A-569E-B24D-9F65-B255C9E88794}" type="pres">
      <dgm:prSet presAssocID="{350B4DF7-032F-4241-8DEE-119D09BF467D}" presName="negativeSpace" presStyleCnt="0"/>
      <dgm:spPr/>
    </dgm:pt>
    <dgm:pt modelId="{5F0D9912-545E-C24D-A727-BD7CB2283CAB}" type="pres">
      <dgm:prSet presAssocID="{350B4DF7-032F-4241-8DEE-119D09BF467D}" presName="childText" presStyleLbl="conFgAcc1" presStyleIdx="0" presStyleCnt="2">
        <dgm:presLayoutVars>
          <dgm:bulletEnabled val="1"/>
        </dgm:presLayoutVars>
      </dgm:prSet>
      <dgm:spPr/>
    </dgm:pt>
    <dgm:pt modelId="{C6B9CC6E-6DF6-3D46-892B-A81EBDBAE0D6}" type="pres">
      <dgm:prSet presAssocID="{462BC6D7-57BB-7249-91AD-37743C318DE3}" presName="spaceBetweenRectangles" presStyleCnt="0"/>
      <dgm:spPr/>
    </dgm:pt>
    <dgm:pt modelId="{4CB82D31-0E44-644C-965C-FE6AB81688F2}" type="pres">
      <dgm:prSet presAssocID="{88FA1BE6-8727-A843-84B7-A62BC3DDEFF9}" presName="parentLin" presStyleCnt="0"/>
      <dgm:spPr/>
    </dgm:pt>
    <dgm:pt modelId="{142C5075-85C5-7244-AFE7-8F0CD2F6A74F}" type="pres">
      <dgm:prSet presAssocID="{88FA1BE6-8727-A843-84B7-A62BC3DDEFF9}" presName="parentLeftMargin" presStyleLbl="node1" presStyleIdx="0" presStyleCnt="2"/>
      <dgm:spPr/>
    </dgm:pt>
    <dgm:pt modelId="{15E97A86-CFE1-7349-A647-168A24748F70}" type="pres">
      <dgm:prSet presAssocID="{88FA1BE6-8727-A843-84B7-A62BC3DDEFF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4EA9C4E-2714-7E47-B993-D7A1B4461055}" type="pres">
      <dgm:prSet presAssocID="{88FA1BE6-8727-A843-84B7-A62BC3DDEFF9}" presName="negativeSpace" presStyleCnt="0"/>
      <dgm:spPr/>
    </dgm:pt>
    <dgm:pt modelId="{E6C32B08-F33E-A742-A2D0-93715D8F3BD9}" type="pres">
      <dgm:prSet presAssocID="{88FA1BE6-8727-A843-84B7-A62BC3DDEFF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6DBFF03-A078-3E47-A5F4-DBCC3FBF76C5}" srcId="{350B4DF7-032F-4241-8DEE-119D09BF467D}" destId="{D7A597D5-7825-F24F-8D61-5EFA866E7477}" srcOrd="0" destOrd="0" parTransId="{7ED845B2-21B9-4047-A6D3-F048EDB3402B}" sibTransId="{9C714567-38AA-164A-838D-32B42649D302}"/>
    <dgm:cxn modelId="{BE59EF11-E59A-FE48-86E7-A204473DCA28}" type="presOf" srcId="{D7A597D5-7825-F24F-8D61-5EFA866E7477}" destId="{5F0D9912-545E-C24D-A727-BD7CB2283CAB}" srcOrd="0" destOrd="0" presId="urn:microsoft.com/office/officeart/2005/8/layout/list1"/>
    <dgm:cxn modelId="{71151F14-9754-D043-AD0B-A700D3BE1C22}" type="presOf" srcId="{C980967D-0B88-BC44-8A13-FFAAC7D1D312}" destId="{E6C32B08-F33E-A742-A2D0-93715D8F3BD9}" srcOrd="0" destOrd="0" presId="urn:microsoft.com/office/officeart/2005/8/layout/list1"/>
    <dgm:cxn modelId="{4A2D8731-C783-AD43-89D3-5DAB40AEFBD2}" type="presOf" srcId="{B07EE8DD-E0A3-C943-B1F5-30DAB18D47B1}" destId="{5F0D9912-545E-C24D-A727-BD7CB2283CAB}" srcOrd="0" destOrd="1" presId="urn:microsoft.com/office/officeart/2005/8/layout/list1"/>
    <dgm:cxn modelId="{F281AB6C-BA32-1E45-BF11-EDE5C20C407A}" srcId="{88FA1BE6-8727-A843-84B7-A62BC3DDEFF9}" destId="{37D0AC4B-531C-7A4E-B06C-AD480F02BB51}" srcOrd="1" destOrd="0" parTransId="{B3FC9DDD-2072-8742-BF8F-2118BC013453}" sibTransId="{D4B365CB-F623-FF49-97D1-1DAFCD0394BC}"/>
    <dgm:cxn modelId="{AF58FB53-4137-344F-88BF-93E8CA2A1229}" srcId="{88FA1BE6-8727-A843-84B7-A62BC3DDEFF9}" destId="{C980967D-0B88-BC44-8A13-FFAAC7D1D312}" srcOrd="0" destOrd="0" parTransId="{B1ECE24D-7A7C-7F40-8F12-DC61FCA6EF8A}" sibTransId="{B62F2646-1DC3-E44C-BB9D-7981C1FB7529}"/>
    <dgm:cxn modelId="{66470358-139E-D240-9F75-9BB088EE67F4}" srcId="{67FD5162-6EA0-3D4B-8292-F30D97EAB4D8}" destId="{350B4DF7-032F-4241-8DEE-119D09BF467D}" srcOrd="0" destOrd="0" parTransId="{F0361C6A-82C0-EA4B-8524-23E4A20C7F1F}" sibTransId="{462BC6D7-57BB-7249-91AD-37743C318DE3}"/>
    <dgm:cxn modelId="{B7844578-44A6-A847-920E-5C8E415AE980}" type="presOf" srcId="{350B4DF7-032F-4241-8DEE-119D09BF467D}" destId="{69E8B8AD-C3F8-B14A-B1BD-97C2A5DEF44E}" srcOrd="1" destOrd="0" presId="urn:microsoft.com/office/officeart/2005/8/layout/list1"/>
    <dgm:cxn modelId="{F54C2095-B008-A740-A275-A748424DD93E}" type="presOf" srcId="{37D0AC4B-531C-7A4E-B06C-AD480F02BB51}" destId="{E6C32B08-F33E-A742-A2D0-93715D8F3BD9}" srcOrd="0" destOrd="1" presId="urn:microsoft.com/office/officeart/2005/8/layout/list1"/>
    <dgm:cxn modelId="{13FAB8A2-0A0D-6149-9620-8C5C4B784674}" type="presOf" srcId="{88FA1BE6-8727-A843-84B7-A62BC3DDEFF9}" destId="{142C5075-85C5-7244-AFE7-8F0CD2F6A74F}" srcOrd="0" destOrd="0" presId="urn:microsoft.com/office/officeart/2005/8/layout/list1"/>
    <dgm:cxn modelId="{BE7177A9-9F5F-0340-A39A-59FA55E9C408}" type="presOf" srcId="{88FA1BE6-8727-A843-84B7-A62BC3DDEFF9}" destId="{15E97A86-CFE1-7349-A647-168A24748F70}" srcOrd="1" destOrd="0" presId="urn:microsoft.com/office/officeart/2005/8/layout/list1"/>
    <dgm:cxn modelId="{33AC47C2-3353-6444-8333-9D0B5FEEE23E}" srcId="{67FD5162-6EA0-3D4B-8292-F30D97EAB4D8}" destId="{88FA1BE6-8727-A843-84B7-A62BC3DDEFF9}" srcOrd="1" destOrd="0" parTransId="{911F0DF1-B224-B142-8FBE-CE95F7E7951C}" sibTransId="{2BA7B2B8-84B4-2240-BCCE-9ED3E3D9A593}"/>
    <dgm:cxn modelId="{4F02FDCC-4DA6-5743-A878-E3F6436902D5}" type="presOf" srcId="{67FD5162-6EA0-3D4B-8292-F30D97EAB4D8}" destId="{D22C81EA-B49B-9843-8393-0DA8D285E71B}" srcOrd="0" destOrd="0" presId="urn:microsoft.com/office/officeart/2005/8/layout/list1"/>
    <dgm:cxn modelId="{F04812F3-C515-DB48-8C27-561B4FCB6FA1}" type="presOf" srcId="{350B4DF7-032F-4241-8DEE-119D09BF467D}" destId="{711863EC-12C0-A34D-A740-A6C1D52BDB2D}" srcOrd="0" destOrd="0" presId="urn:microsoft.com/office/officeart/2005/8/layout/list1"/>
    <dgm:cxn modelId="{5FD661FE-58DA-3041-9A1D-BDC2EA33F740}" srcId="{350B4DF7-032F-4241-8DEE-119D09BF467D}" destId="{B07EE8DD-E0A3-C943-B1F5-30DAB18D47B1}" srcOrd="1" destOrd="0" parTransId="{BACC4280-AC6F-0448-BA21-4D5010EB6707}" sibTransId="{7D8D2EDC-AE0F-3249-BFD6-87EDDAE84E0E}"/>
    <dgm:cxn modelId="{788A9FAA-1555-BD4A-92C1-51AB4D82562E}" type="presParOf" srcId="{D22C81EA-B49B-9843-8393-0DA8D285E71B}" destId="{1137E003-F1CB-0347-AE14-9389F59B4202}" srcOrd="0" destOrd="0" presId="urn:microsoft.com/office/officeart/2005/8/layout/list1"/>
    <dgm:cxn modelId="{5A9AD99A-BEAD-D144-AC12-DAEE991D0144}" type="presParOf" srcId="{1137E003-F1CB-0347-AE14-9389F59B4202}" destId="{711863EC-12C0-A34D-A740-A6C1D52BDB2D}" srcOrd="0" destOrd="0" presId="urn:microsoft.com/office/officeart/2005/8/layout/list1"/>
    <dgm:cxn modelId="{827A1E45-3F0E-254E-8E86-4B28E6F48956}" type="presParOf" srcId="{1137E003-F1CB-0347-AE14-9389F59B4202}" destId="{69E8B8AD-C3F8-B14A-B1BD-97C2A5DEF44E}" srcOrd="1" destOrd="0" presId="urn:microsoft.com/office/officeart/2005/8/layout/list1"/>
    <dgm:cxn modelId="{01275316-D858-3F48-AA86-9D7486993F94}" type="presParOf" srcId="{D22C81EA-B49B-9843-8393-0DA8D285E71B}" destId="{58F8A57A-569E-B24D-9F65-B255C9E88794}" srcOrd="1" destOrd="0" presId="urn:microsoft.com/office/officeart/2005/8/layout/list1"/>
    <dgm:cxn modelId="{5976B9D5-A607-B240-BAAF-45F4AF7F6823}" type="presParOf" srcId="{D22C81EA-B49B-9843-8393-0DA8D285E71B}" destId="{5F0D9912-545E-C24D-A727-BD7CB2283CAB}" srcOrd="2" destOrd="0" presId="urn:microsoft.com/office/officeart/2005/8/layout/list1"/>
    <dgm:cxn modelId="{D3D08C5A-EBBF-E745-9D52-67363FB0F5CD}" type="presParOf" srcId="{D22C81EA-B49B-9843-8393-0DA8D285E71B}" destId="{C6B9CC6E-6DF6-3D46-892B-A81EBDBAE0D6}" srcOrd="3" destOrd="0" presId="urn:microsoft.com/office/officeart/2005/8/layout/list1"/>
    <dgm:cxn modelId="{488DB723-0973-4F4C-B3CC-38BD75F79BD6}" type="presParOf" srcId="{D22C81EA-B49B-9843-8393-0DA8D285E71B}" destId="{4CB82D31-0E44-644C-965C-FE6AB81688F2}" srcOrd="4" destOrd="0" presId="urn:microsoft.com/office/officeart/2005/8/layout/list1"/>
    <dgm:cxn modelId="{F0C65A12-BD91-644F-8DCA-BA286E7BDA48}" type="presParOf" srcId="{4CB82D31-0E44-644C-965C-FE6AB81688F2}" destId="{142C5075-85C5-7244-AFE7-8F0CD2F6A74F}" srcOrd="0" destOrd="0" presId="urn:microsoft.com/office/officeart/2005/8/layout/list1"/>
    <dgm:cxn modelId="{42E78169-C6F7-9743-B883-F7EC99C6D5D9}" type="presParOf" srcId="{4CB82D31-0E44-644C-965C-FE6AB81688F2}" destId="{15E97A86-CFE1-7349-A647-168A24748F70}" srcOrd="1" destOrd="0" presId="urn:microsoft.com/office/officeart/2005/8/layout/list1"/>
    <dgm:cxn modelId="{1054C103-A402-9949-B3AA-107267F13DC1}" type="presParOf" srcId="{D22C81EA-B49B-9843-8393-0DA8D285E71B}" destId="{B4EA9C4E-2714-7E47-B993-D7A1B4461055}" srcOrd="5" destOrd="0" presId="urn:microsoft.com/office/officeart/2005/8/layout/list1"/>
    <dgm:cxn modelId="{92109C51-1ABC-C14E-96FC-7975176043E9}" type="presParOf" srcId="{D22C81EA-B49B-9843-8393-0DA8D285E71B}" destId="{E6C32B08-F33E-A742-A2D0-93715D8F3BD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CE403C-D286-9F43-8150-FE4CF5D40C43}" type="doc">
      <dgm:prSet loTypeId="urn:microsoft.com/office/officeart/2005/8/layout/matrix1" loCatId="matrix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777173D7-0815-6D4B-B143-50408CEFD2D9}">
      <dgm:prSet phldrT="[Texto]" phldr="1"/>
      <dgm:spPr/>
      <dgm:t>
        <a:bodyPr/>
        <a:lstStyle/>
        <a:p>
          <a:endParaRPr lang="pt-BR"/>
        </a:p>
      </dgm:t>
    </dgm:pt>
    <dgm:pt modelId="{50851C30-8A5B-AB49-8C9C-2D315A3288E7}" type="parTrans" cxnId="{C8927E74-E4E8-6641-B257-CC927F248CDE}">
      <dgm:prSet/>
      <dgm:spPr/>
      <dgm:t>
        <a:bodyPr/>
        <a:lstStyle/>
        <a:p>
          <a:endParaRPr lang="pt-BR"/>
        </a:p>
      </dgm:t>
    </dgm:pt>
    <dgm:pt modelId="{1C1A00D9-69E4-EC4B-99E5-494C5C5B9125}" type="sibTrans" cxnId="{C8927E74-E4E8-6641-B257-CC927F248CDE}">
      <dgm:prSet/>
      <dgm:spPr/>
      <dgm:t>
        <a:bodyPr/>
        <a:lstStyle/>
        <a:p>
          <a:endParaRPr lang="pt-BR"/>
        </a:p>
      </dgm:t>
    </dgm:pt>
    <dgm:pt modelId="{DE3EFA76-3A08-6C4D-AEBB-3ADCA7CCA686}">
      <dgm:prSet phldrT="[Texto]" phldr="0"/>
      <dgm:spPr/>
      <dgm:t>
        <a:bodyPr/>
        <a:lstStyle/>
        <a:p>
          <a:r>
            <a:rPr lang="pt-BR" b="0" dirty="0">
              <a:latin typeface="Arial" panose="020B0604020202020204" pitchFamily="34" charset="0"/>
              <a:cs typeface="Arial" panose="020B0604020202020204" pitchFamily="34" charset="0"/>
            </a:rPr>
            <a:t>CE, PE, PB &amp; RN: 12 milhões pessoas</a:t>
          </a:r>
        </a:p>
      </dgm:t>
    </dgm:pt>
    <dgm:pt modelId="{DC6CC4B2-26E6-5443-A8F6-88BE149C1A7B}" type="parTrans" cxnId="{042551A2-104C-FC4F-BE59-A747E0A7C40E}">
      <dgm:prSet/>
      <dgm:spPr/>
      <dgm:t>
        <a:bodyPr/>
        <a:lstStyle/>
        <a:p>
          <a:endParaRPr lang="pt-BR"/>
        </a:p>
      </dgm:t>
    </dgm:pt>
    <dgm:pt modelId="{2E47BF16-060F-0E42-82C0-AE84556934C7}" type="sibTrans" cxnId="{042551A2-104C-FC4F-BE59-A747E0A7C40E}">
      <dgm:prSet/>
      <dgm:spPr/>
      <dgm:t>
        <a:bodyPr/>
        <a:lstStyle/>
        <a:p>
          <a:endParaRPr lang="pt-BR"/>
        </a:p>
      </dgm:t>
    </dgm:pt>
    <dgm:pt modelId="{F1D2741B-BB59-4944-BE24-1C7BFB678DD2}">
      <dgm:prSet phldrT="[Texto]" phldr="0"/>
      <dgm:spPr/>
      <dgm:t>
        <a:bodyPr/>
        <a:lstStyle/>
        <a:p>
          <a:r>
            <a:rPr lang="pt-BR" dirty="0"/>
            <a:t>2 modelos: público (</a:t>
          </a:r>
          <a:r>
            <a:rPr lang="pt-BR" dirty="0" err="1"/>
            <a:t>UFs</a:t>
          </a:r>
          <a:r>
            <a:rPr lang="pt-BR" dirty="0"/>
            <a:t>) + privado (PPP)</a:t>
          </a:r>
        </a:p>
      </dgm:t>
    </dgm:pt>
    <dgm:pt modelId="{28CCFB9F-6A0C-7D4F-A06D-331CEA98D5CC}" type="parTrans" cxnId="{A13652F0-35D8-5344-939E-307E18E8AFF1}">
      <dgm:prSet/>
      <dgm:spPr/>
      <dgm:t>
        <a:bodyPr/>
        <a:lstStyle/>
        <a:p>
          <a:endParaRPr lang="pt-BR"/>
        </a:p>
      </dgm:t>
    </dgm:pt>
    <dgm:pt modelId="{E3F1E662-42B3-0645-A7FB-CDB9C3289D37}" type="sibTrans" cxnId="{A13652F0-35D8-5344-939E-307E18E8AFF1}">
      <dgm:prSet/>
      <dgm:spPr/>
      <dgm:t>
        <a:bodyPr/>
        <a:lstStyle/>
        <a:p>
          <a:endParaRPr lang="pt-BR"/>
        </a:p>
      </dgm:t>
    </dgm:pt>
    <dgm:pt modelId="{EA6B50B7-969B-0844-906A-26128D213AA5}">
      <dgm:prSet phldrT="[Texto]" phldr="0"/>
      <dgm:spPr/>
      <dgm:t>
        <a:bodyPr/>
        <a:lstStyle/>
        <a:p>
          <a:r>
            <a:rPr lang="pt-BR" dirty="0"/>
            <a:t>R$ 2 bi </a:t>
          </a:r>
          <a:r>
            <a:rPr lang="pt-BR" dirty="0" err="1"/>
            <a:t>capex</a:t>
          </a:r>
          <a:r>
            <a:rPr lang="pt-BR" dirty="0"/>
            <a:t> R$ 400 mm/a </a:t>
          </a:r>
          <a:r>
            <a:rPr lang="pt-BR" dirty="0" err="1"/>
            <a:t>opex</a:t>
          </a:r>
          <a:endParaRPr lang="pt-BR" dirty="0"/>
        </a:p>
      </dgm:t>
    </dgm:pt>
    <dgm:pt modelId="{355EF8A5-159E-C24E-BFB5-1E164D9759C3}" type="parTrans" cxnId="{B2641604-C66D-7247-AD20-4FAE60C168A6}">
      <dgm:prSet/>
      <dgm:spPr/>
      <dgm:t>
        <a:bodyPr/>
        <a:lstStyle/>
        <a:p>
          <a:endParaRPr lang="pt-BR"/>
        </a:p>
      </dgm:t>
    </dgm:pt>
    <dgm:pt modelId="{9BAF40A7-5082-D14D-A08E-643ACB0A134F}" type="sibTrans" cxnId="{B2641604-C66D-7247-AD20-4FAE60C168A6}">
      <dgm:prSet/>
      <dgm:spPr/>
      <dgm:t>
        <a:bodyPr/>
        <a:lstStyle/>
        <a:p>
          <a:endParaRPr lang="pt-BR"/>
        </a:p>
      </dgm:t>
    </dgm:pt>
    <dgm:pt modelId="{AAD7C9E1-EA6A-9B47-BC1A-95821DFA8AEF}">
      <dgm:prSet phldrT="[Texto]" phldr="0"/>
      <dgm:spPr/>
      <dgm:t>
        <a:bodyPr/>
        <a:lstStyle/>
        <a:p>
          <a:r>
            <a:rPr lang="pt-BR" dirty="0"/>
            <a:t>30 anos, potencial de indução PNDR</a:t>
          </a:r>
        </a:p>
      </dgm:t>
    </dgm:pt>
    <dgm:pt modelId="{5549C4F2-8988-ED48-A03F-C276CFF67192}" type="parTrans" cxnId="{3292CED4-E4F5-3E4B-ACF8-EF0AF3D702D2}">
      <dgm:prSet/>
      <dgm:spPr/>
      <dgm:t>
        <a:bodyPr/>
        <a:lstStyle/>
        <a:p>
          <a:endParaRPr lang="pt-BR"/>
        </a:p>
      </dgm:t>
    </dgm:pt>
    <dgm:pt modelId="{1330BDD2-25C1-694B-A3C9-7703FFC8546E}" type="sibTrans" cxnId="{3292CED4-E4F5-3E4B-ACF8-EF0AF3D702D2}">
      <dgm:prSet/>
      <dgm:spPr/>
      <dgm:t>
        <a:bodyPr/>
        <a:lstStyle/>
        <a:p>
          <a:endParaRPr lang="pt-BR"/>
        </a:p>
      </dgm:t>
    </dgm:pt>
    <dgm:pt modelId="{C0680663-0DBE-A248-880D-76D3A023E638}" type="pres">
      <dgm:prSet presAssocID="{58CE403C-D286-9F43-8150-FE4CF5D40C4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B18A0D1-F5CA-F547-86D8-23FC2BE773D4}" type="pres">
      <dgm:prSet presAssocID="{58CE403C-D286-9F43-8150-FE4CF5D40C43}" presName="matrix" presStyleCnt="0"/>
      <dgm:spPr/>
    </dgm:pt>
    <dgm:pt modelId="{E6C46201-90AB-6C4D-8722-FAE5C1786F7D}" type="pres">
      <dgm:prSet presAssocID="{58CE403C-D286-9F43-8150-FE4CF5D40C43}" presName="tile1" presStyleLbl="node1" presStyleIdx="0" presStyleCnt="4"/>
      <dgm:spPr/>
    </dgm:pt>
    <dgm:pt modelId="{F7538DA2-4BC8-6A4F-B80A-404BD84D97D1}" type="pres">
      <dgm:prSet presAssocID="{58CE403C-D286-9F43-8150-FE4CF5D40C4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30EA9D8-4536-9544-A725-A38CB1EBE40D}" type="pres">
      <dgm:prSet presAssocID="{58CE403C-D286-9F43-8150-FE4CF5D40C43}" presName="tile2" presStyleLbl="node1" presStyleIdx="1" presStyleCnt="4"/>
      <dgm:spPr/>
    </dgm:pt>
    <dgm:pt modelId="{925188F3-7CC9-4A42-AA02-EE6FF669C6B9}" type="pres">
      <dgm:prSet presAssocID="{58CE403C-D286-9F43-8150-FE4CF5D40C4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2672F8B-A3D8-8B40-93C2-9EBFBB495578}" type="pres">
      <dgm:prSet presAssocID="{58CE403C-D286-9F43-8150-FE4CF5D40C43}" presName="tile3" presStyleLbl="node1" presStyleIdx="2" presStyleCnt="4"/>
      <dgm:spPr/>
    </dgm:pt>
    <dgm:pt modelId="{D6AD7493-8954-BB44-ADCE-B6068D0BA710}" type="pres">
      <dgm:prSet presAssocID="{58CE403C-D286-9F43-8150-FE4CF5D40C4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F950AB8-DD03-DE47-B242-0B9857D0C07F}" type="pres">
      <dgm:prSet presAssocID="{58CE403C-D286-9F43-8150-FE4CF5D40C43}" presName="tile4" presStyleLbl="node1" presStyleIdx="3" presStyleCnt="4"/>
      <dgm:spPr/>
    </dgm:pt>
    <dgm:pt modelId="{62CA34E5-4044-6B43-BFD8-E08BEF11ADF6}" type="pres">
      <dgm:prSet presAssocID="{58CE403C-D286-9F43-8150-FE4CF5D40C4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F837E532-2DEF-704C-BCFC-D5B3606CFE76}" type="pres">
      <dgm:prSet presAssocID="{58CE403C-D286-9F43-8150-FE4CF5D40C43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B2641604-C66D-7247-AD20-4FAE60C168A6}" srcId="{777173D7-0815-6D4B-B143-50408CEFD2D9}" destId="{EA6B50B7-969B-0844-906A-26128D213AA5}" srcOrd="2" destOrd="0" parTransId="{355EF8A5-159E-C24E-BFB5-1E164D9759C3}" sibTransId="{9BAF40A7-5082-D14D-A08E-643ACB0A134F}"/>
    <dgm:cxn modelId="{41DD9B04-FE7A-8043-8DF1-3C7AB41882B3}" type="presOf" srcId="{F1D2741B-BB59-4944-BE24-1C7BFB678DD2}" destId="{630EA9D8-4536-9544-A725-A38CB1EBE40D}" srcOrd="0" destOrd="0" presId="urn:microsoft.com/office/officeart/2005/8/layout/matrix1"/>
    <dgm:cxn modelId="{06DCA80C-052B-D840-8F4A-42A555071B50}" type="presOf" srcId="{F1D2741B-BB59-4944-BE24-1C7BFB678DD2}" destId="{925188F3-7CC9-4A42-AA02-EE6FF669C6B9}" srcOrd="1" destOrd="0" presId="urn:microsoft.com/office/officeart/2005/8/layout/matrix1"/>
    <dgm:cxn modelId="{54AD933C-AFD9-6B4F-B4C1-1876E872B0EA}" type="presOf" srcId="{AAD7C9E1-EA6A-9B47-BC1A-95821DFA8AEF}" destId="{62CA34E5-4044-6B43-BFD8-E08BEF11ADF6}" srcOrd="1" destOrd="0" presId="urn:microsoft.com/office/officeart/2005/8/layout/matrix1"/>
    <dgm:cxn modelId="{13AF5A60-40B5-0948-9300-4F115456AB59}" type="presOf" srcId="{58CE403C-D286-9F43-8150-FE4CF5D40C43}" destId="{C0680663-0DBE-A248-880D-76D3A023E638}" srcOrd="0" destOrd="0" presId="urn:microsoft.com/office/officeart/2005/8/layout/matrix1"/>
    <dgm:cxn modelId="{57CFAB69-9BB0-D645-A0B7-F083F40882CA}" type="presOf" srcId="{EA6B50B7-969B-0844-906A-26128D213AA5}" destId="{B2672F8B-A3D8-8B40-93C2-9EBFBB495578}" srcOrd="0" destOrd="0" presId="urn:microsoft.com/office/officeart/2005/8/layout/matrix1"/>
    <dgm:cxn modelId="{C8927E74-E4E8-6641-B257-CC927F248CDE}" srcId="{58CE403C-D286-9F43-8150-FE4CF5D40C43}" destId="{777173D7-0815-6D4B-B143-50408CEFD2D9}" srcOrd="0" destOrd="0" parTransId="{50851C30-8A5B-AB49-8C9C-2D315A3288E7}" sibTransId="{1C1A00D9-69E4-EC4B-99E5-494C5C5B9125}"/>
    <dgm:cxn modelId="{22C7CBA1-2DEE-EA48-935C-B5D456788A3C}" type="presOf" srcId="{EA6B50B7-969B-0844-906A-26128D213AA5}" destId="{D6AD7493-8954-BB44-ADCE-B6068D0BA710}" srcOrd="1" destOrd="0" presId="urn:microsoft.com/office/officeart/2005/8/layout/matrix1"/>
    <dgm:cxn modelId="{042551A2-104C-FC4F-BE59-A747E0A7C40E}" srcId="{777173D7-0815-6D4B-B143-50408CEFD2D9}" destId="{DE3EFA76-3A08-6C4D-AEBB-3ADCA7CCA686}" srcOrd="0" destOrd="0" parTransId="{DC6CC4B2-26E6-5443-A8F6-88BE149C1A7B}" sibTransId="{2E47BF16-060F-0E42-82C0-AE84556934C7}"/>
    <dgm:cxn modelId="{633FD1A6-A5ED-F147-BC6D-0FD65D18DFB9}" type="presOf" srcId="{DE3EFA76-3A08-6C4D-AEBB-3ADCA7CCA686}" destId="{F7538DA2-4BC8-6A4F-B80A-404BD84D97D1}" srcOrd="1" destOrd="0" presId="urn:microsoft.com/office/officeart/2005/8/layout/matrix1"/>
    <dgm:cxn modelId="{476C5CB0-20ED-BB4C-BBFE-20E128ED0110}" type="presOf" srcId="{AAD7C9E1-EA6A-9B47-BC1A-95821DFA8AEF}" destId="{DF950AB8-DD03-DE47-B242-0B9857D0C07F}" srcOrd="0" destOrd="0" presId="urn:microsoft.com/office/officeart/2005/8/layout/matrix1"/>
    <dgm:cxn modelId="{5ADC7DC9-0B1B-1445-AD15-9F09FA2F03A2}" type="presOf" srcId="{DE3EFA76-3A08-6C4D-AEBB-3ADCA7CCA686}" destId="{E6C46201-90AB-6C4D-8722-FAE5C1786F7D}" srcOrd="0" destOrd="0" presId="urn:microsoft.com/office/officeart/2005/8/layout/matrix1"/>
    <dgm:cxn modelId="{3292CED4-E4F5-3E4B-ACF8-EF0AF3D702D2}" srcId="{777173D7-0815-6D4B-B143-50408CEFD2D9}" destId="{AAD7C9E1-EA6A-9B47-BC1A-95821DFA8AEF}" srcOrd="3" destOrd="0" parTransId="{5549C4F2-8988-ED48-A03F-C276CFF67192}" sibTransId="{1330BDD2-25C1-694B-A3C9-7703FFC8546E}"/>
    <dgm:cxn modelId="{A13652F0-35D8-5344-939E-307E18E8AFF1}" srcId="{777173D7-0815-6D4B-B143-50408CEFD2D9}" destId="{F1D2741B-BB59-4944-BE24-1C7BFB678DD2}" srcOrd="1" destOrd="0" parTransId="{28CCFB9F-6A0C-7D4F-A06D-331CEA98D5CC}" sibTransId="{E3F1E662-42B3-0645-A7FB-CDB9C3289D37}"/>
    <dgm:cxn modelId="{BA8754F4-6F56-D045-97AC-96F6C55FB312}" type="presOf" srcId="{777173D7-0815-6D4B-B143-50408CEFD2D9}" destId="{F837E532-2DEF-704C-BCFC-D5B3606CFE76}" srcOrd="0" destOrd="0" presId="urn:microsoft.com/office/officeart/2005/8/layout/matrix1"/>
    <dgm:cxn modelId="{43FAB258-B86C-1F41-83F1-2E6E63922FF6}" type="presParOf" srcId="{C0680663-0DBE-A248-880D-76D3A023E638}" destId="{BB18A0D1-F5CA-F547-86D8-23FC2BE773D4}" srcOrd="0" destOrd="0" presId="urn:microsoft.com/office/officeart/2005/8/layout/matrix1"/>
    <dgm:cxn modelId="{31AB2879-FD0D-884F-A907-1E1D0E808BA3}" type="presParOf" srcId="{BB18A0D1-F5CA-F547-86D8-23FC2BE773D4}" destId="{E6C46201-90AB-6C4D-8722-FAE5C1786F7D}" srcOrd="0" destOrd="0" presId="urn:microsoft.com/office/officeart/2005/8/layout/matrix1"/>
    <dgm:cxn modelId="{E0B0C74A-7F9E-7D40-B31F-AE470E60DF79}" type="presParOf" srcId="{BB18A0D1-F5CA-F547-86D8-23FC2BE773D4}" destId="{F7538DA2-4BC8-6A4F-B80A-404BD84D97D1}" srcOrd="1" destOrd="0" presId="urn:microsoft.com/office/officeart/2005/8/layout/matrix1"/>
    <dgm:cxn modelId="{E26FE71D-9D6F-044D-AF22-B8CB3E96A6FA}" type="presParOf" srcId="{BB18A0D1-F5CA-F547-86D8-23FC2BE773D4}" destId="{630EA9D8-4536-9544-A725-A38CB1EBE40D}" srcOrd="2" destOrd="0" presId="urn:microsoft.com/office/officeart/2005/8/layout/matrix1"/>
    <dgm:cxn modelId="{034F3B5E-985C-384A-B887-A3169FB9A1B3}" type="presParOf" srcId="{BB18A0D1-F5CA-F547-86D8-23FC2BE773D4}" destId="{925188F3-7CC9-4A42-AA02-EE6FF669C6B9}" srcOrd="3" destOrd="0" presId="urn:microsoft.com/office/officeart/2005/8/layout/matrix1"/>
    <dgm:cxn modelId="{3495EEAB-433A-2340-A71F-91AB11331F6A}" type="presParOf" srcId="{BB18A0D1-F5CA-F547-86D8-23FC2BE773D4}" destId="{B2672F8B-A3D8-8B40-93C2-9EBFBB495578}" srcOrd="4" destOrd="0" presId="urn:microsoft.com/office/officeart/2005/8/layout/matrix1"/>
    <dgm:cxn modelId="{2EB654A0-676A-894F-81A2-77AE436C22EB}" type="presParOf" srcId="{BB18A0D1-F5CA-F547-86D8-23FC2BE773D4}" destId="{D6AD7493-8954-BB44-ADCE-B6068D0BA710}" srcOrd="5" destOrd="0" presId="urn:microsoft.com/office/officeart/2005/8/layout/matrix1"/>
    <dgm:cxn modelId="{D69B9900-3175-ED4F-8FF3-398BB6E149F0}" type="presParOf" srcId="{BB18A0D1-F5CA-F547-86D8-23FC2BE773D4}" destId="{DF950AB8-DD03-DE47-B242-0B9857D0C07F}" srcOrd="6" destOrd="0" presId="urn:microsoft.com/office/officeart/2005/8/layout/matrix1"/>
    <dgm:cxn modelId="{047F9447-572D-744C-BC05-E6E1C879C099}" type="presParOf" srcId="{BB18A0D1-F5CA-F547-86D8-23FC2BE773D4}" destId="{62CA34E5-4044-6B43-BFD8-E08BEF11ADF6}" srcOrd="7" destOrd="0" presId="urn:microsoft.com/office/officeart/2005/8/layout/matrix1"/>
    <dgm:cxn modelId="{13E25536-7D38-3B4F-8276-7F8643CD2687}" type="presParOf" srcId="{C0680663-0DBE-A248-880D-76D3A023E638}" destId="{F837E532-2DEF-704C-BCFC-D5B3606CFE7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8C6C9-2BC5-374D-9E28-D9CC114071D3}">
      <dsp:nvSpPr>
        <dsp:cNvPr id="0" name=""/>
        <dsp:cNvSpPr/>
      </dsp:nvSpPr>
      <dsp:spPr>
        <a:xfrm>
          <a:off x="1365" y="345657"/>
          <a:ext cx="1663363" cy="66534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22/23: 17,5 bi </a:t>
          </a:r>
        </a:p>
      </dsp:txBody>
      <dsp:txXfrm>
        <a:off x="334038" y="345657"/>
        <a:ext cx="998018" cy="665345"/>
      </dsp:txXfrm>
    </dsp:sp>
    <dsp:sp modelId="{1E35FF26-4F6E-F744-BB84-1AF5FF4E729E}">
      <dsp:nvSpPr>
        <dsp:cNvPr id="0" name=""/>
        <dsp:cNvSpPr/>
      </dsp:nvSpPr>
      <dsp:spPr>
        <a:xfrm>
          <a:off x="1498391" y="345657"/>
          <a:ext cx="1663363" cy="665345"/>
        </a:xfrm>
        <a:prstGeom prst="chevron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Plano </a:t>
          </a:r>
          <a:r>
            <a:rPr lang="pt-BR" sz="1400" b="1" kern="1200" dirty="0"/>
            <a:t>Safra:</a:t>
          </a:r>
          <a:r>
            <a:rPr lang="pt-BR" sz="1400" kern="1200" dirty="0"/>
            <a:t> </a:t>
          </a:r>
          <a:r>
            <a:rPr lang="pt-BR" sz="2000" b="1" kern="1200" dirty="0"/>
            <a:t>+ 115%</a:t>
          </a:r>
        </a:p>
      </dsp:txBody>
      <dsp:txXfrm>
        <a:off x="1831064" y="345657"/>
        <a:ext cx="998018" cy="665345"/>
      </dsp:txXfrm>
    </dsp:sp>
    <dsp:sp modelId="{FAD94C8E-F058-B44D-9A1D-455147568B0F}">
      <dsp:nvSpPr>
        <dsp:cNvPr id="0" name=""/>
        <dsp:cNvSpPr/>
      </dsp:nvSpPr>
      <dsp:spPr>
        <a:xfrm>
          <a:off x="2995418" y="345657"/>
          <a:ext cx="1663363" cy="665345"/>
        </a:xfrm>
        <a:prstGeom prst="chevron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25/26: 37,7 bi</a:t>
          </a:r>
        </a:p>
      </dsp:txBody>
      <dsp:txXfrm>
        <a:off x="3328091" y="345657"/>
        <a:ext cx="998018" cy="6653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D9912-545E-C24D-A727-BD7CB2283CAB}">
      <dsp:nvSpPr>
        <dsp:cNvPr id="0" name=""/>
        <dsp:cNvSpPr/>
      </dsp:nvSpPr>
      <dsp:spPr>
        <a:xfrm>
          <a:off x="0" y="549087"/>
          <a:ext cx="6379135" cy="2334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092" tIns="395732" rIns="495092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b="1" kern="1200" dirty="0">
              <a:latin typeface="Arial" panose="020B0604020202020204" pitchFamily="34" charset="0"/>
              <a:cs typeface="Arial" panose="020B0604020202020204" pitchFamily="34" charset="0"/>
            </a:rPr>
            <a:t>8 Barragens:</a:t>
          </a:r>
          <a:r>
            <a:rPr lang="pt-BR" sz="19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900" kern="1200" dirty="0" err="1">
              <a:latin typeface="Arial" panose="020B0604020202020204" pitchFamily="34" charset="0"/>
              <a:cs typeface="Arial" panose="020B0604020202020204" pitchFamily="34" charset="0"/>
            </a:rPr>
            <a:t>Ceraíma</a:t>
          </a:r>
          <a:r>
            <a:rPr lang="pt-BR" sz="1900" kern="1200" dirty="0">
              <a:latin typeface="Arial" panose="020B0604020202020204" pitchFamily="34" charset="0"/>
              <a:cs typeface="Arial" panose="020B0604020202020204" pitchFamily="34" charset="0"/>
            </a:rPr>
            <a:t> (BA), Cova da Mandioca (BA), </a:t>
          </a:r>
          <a:r>
            <a:rPr lang="pt-BR" sz="1900" kern="1200" dirty="0" err="1">
              <a:latin typeface="Arial" panose="020B0604020202020204" pitchFamily="34" charset="0"/>
              <a:cs typeface="Arial" panose="020B0604020202020204" pitchFamily="34" charset="0"/>
            </a:rPr>
            <a:t>Mirorós</a:t>
          </a:r>
          <a:r>
            <a:rPr lang="pt-BR" sz="1900" kern="1200" dirty="0">
              <a:latin typeface="Arial" panose="020B0604020202020204" pitchFamily="34" charset="0"/>
              <a:cs typeface="Arial" panose="020B0604020202020204" pitchFamily="34" charset="0"/>
            </a:rPr>
            <a:t> (BA), Poço do Magro (BA), </a:t>
          </a:r>
          <a:r>
            <a:rPr lang="pt-BR" sz="1900" kern="1200" dirty="0" err="1">
              <a:latin typeface="Arial" panose="020B0604020202020204" pitchFamily="34" charset="0"/>
              <a:cs typeface="Arial" panose="020B0604020202020204" pitchFamily="34" charset="0"/>
            </a:rPr>
            <a:t>Zabumbão</a:t>
          </a:r>
          <a:r>
            <a:rPr lang="pt-BR" sz="1900" kern="1200" dirty="0">
              <a:latin typeface="Arial" panose="020B0604020202020204" pitchFamily="34" charset="0"/>
              <a:cs typeface="Arial" panose="020B0604020202020204" pitchFamily="34" charset="0"/>
            </a:rPr>
            <a:t> (BA), Bico da Pedra (MG), Estreito (MG) e </a:t>
          </a:r>
          <a:r>
            <a:rPr lang="pt-BR" sz="1900" kern="1200" dirty="0" err="1">
              <a:latin typeface="Arial" panose="020B0604020202020204" pitchFamily="34" charset="0"/>
              <a:cs typeface="Arial" panose="020B0604020202020204" pitchFamily="34" charset="0"/>
            </a:rPr>
            <a:t>Boacica</a:t>
          </a:r>
          <a:r>
            <a:rPr lang="pt-BR" sz="1900" kern="1200" dirty="0">
              <a:latin typeface="Arial" panose="020B0604020202020204" pitchFamily="34" charset="0"/>
              <a:cs typeface="Arial" panose="020B0604020202020204" pitchFamily="34" charset="0"/>
            </a:rPr>
            <a:t> (AL), (bacia Rio São Francisco).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b="1" kern="1200" dirty="0">
              <a:latin typeface="Arial" panose="020B0604020202020204" pitchFamily="34" charset="0"/>
              <a:cs typeface="Arial" panose="020B0604020202020204" pitchFamily="34" charset="0"/>
            </a:rPr>
            <a:t>5 Irrigação: </a:t>
          </a:r>
          <a:r>
            <a:rPr lang="pt-BR" sz="1900" kern="1200" dirty="0">
              <a:latin typeface="Arial" panose="020B0604020202020204" pitchFamily="34" charset="0"/>
              <a:cs typeface="Arial" panose="020B0604020202020204" pitchFamily="34" charset="0"/>
            </a:rPr>
            <a:t>Vale do </a:t>
          </a:r>
          <a:r>
            <a:rPr lang="pt-BR" sz="1900" kern="1200" dirty="0" err="1">
              <a:latin typeface="Arial" panose="020B0604020202020204" pitchFamily="34" charset="0"/>
              <a:cs typeface="Arial" panose="020B0604020202020204" pitchFamily="34" charset="0"/>
            </a:rPr>
            <a:t>Iuiú</a:t>
          </a:r>
          <a:r>
            <a:rPr lang="pt-BR" sz="1900" kern="1200" dirty="0">
              <a:latin typeface="Arial" panose="020B0604020202020204" pitchFamily="34" charset="0"/>
              <a:cs typeface="Arial" panose="020B0604020202020204" pitchFamily="34" charset="0"/>
            </a:rPr>
            <a:t>/BA, Jaíba/MG, Canal do Sertão Alagoano-Tapera-Carneiro/AL, Pontal Norte-Mancha 20/PE, Santa Brígida/BA.</a:t>
          </a:r>
          <a:endParaRPr lang="pt-BR" sz="1900" kern="1200" dirty="0">
            <a:latin typeface="Arial" panose="020B0604020202020204" pitchFamily="34" charset="0"/>
            <a:ea typeface="Calibri"/>
            <a:cs typeface="Arial" panose="020B0604020202020204" pitchFamily="34" charset="0"/>
          </a:endParaRPr>
        </a:p>
      </dsp:txBody>
      <dsp:txXfrm>
        <a:off x="0" y="549087"/>
        <a:ext cx="6379135" cy="2334150"/>
      </dsp:txXfrm>
    </dsp:sp>
    <dsp:sp modelId="{69E8B8AD-C3F8-B14A-B1BD-97C2A5DEF44E}">
      <dsp:nvSpPr>
        <dsp:cNvPr id="0" name=""/>
        <dsp:cNvSpPr/>
      </dsp:nvSpPr>
      <dsp:spPr>
        <a:xfrm>
          <a:off x="318956" y="268647"/>
          <a:ext cx="4465394" cy="56087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8781" tIns="0" rIns="16878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CODEVASF</a:t>
          </a:r>
        </a:p>
      </dsp:txBody>
      <dsp:txXfrm>
        <a:off x="346336" y="296027"/>
        <a:ext cx="4410634" cy="506119"/>
      </dsp:txXfrm>
    </dsp:sp>
    <dsp:sp modelId="{E6C32B08-F33E-A742-A2D0-93715D8F3BD9}">
      <dsp:nvSpPr>
        <dsp:cNvPr id="0" name=""/>
        <dsp:cNvSpPr/>
      </dsp:nvSpPr>
      <dsp:spPr>
        <a:xfrm>
          <a:off x="0" y="3266277"/>
          <a:ext cx="6379135" cy="2094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092" tIns="395732" rIns="495092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b="1" kern="1200" dirty="0">
              <a:latin typeface="Arial"/>
              <a:cs typeface="Arial"/>
            </a:rPr>
            <a:t>7 Barragens:</a:t>
          </a:r>
          <a:r>
            <a:rPr lang="pt-BR" sz="1900" kern="1200" dirty="0">
              <a:latin typeface="Arial"/>
              <a:cs typeface="Arial"/>
            </a:rPr>
            <a:t> Brumado, Riacho do Paulo, Anagé, Tremedal, </a:t>
          </a:r>
          <a:r>
            <a:rPr lang="pt-BR" sz="1900" kern="1200" dirty="0" err="1">
              <a:latin typeface="Arial"/>
              <a:cs typeface="Arial"/>
            </a:rPr>
            <a:t>Truvisco</a:t>
          </a:r>
          <a:r>
            <a:rPr lang="pt-BR" sz="1900" kern="1200" dirty="0">
              <a:latin typeface="Arial"/>
              <a:cs typeface="Arial"/>
            </a:rPr>
            <a:t>, </a:t>
          </a:r>
          <a:r>
            <a:rPr lang="pt-BR" sz="1900" kern="1200" dirty="0" err="1">
              <a:latin typeface="Arial"/>
              <a:cs typeface="Arial"/>
            </a:rPr>
            <a:t>Champrão</a:t>
          </a:r>
          <a:r>
            <a:rPr lang="pt-BR" sz="1900" kern="1200" dirty="0">
              <a:latin typeface="Arial"/>
              <a:cs typeface="Arial"/>
            </a:rPr>
            <a:t> e Morrinhos, todas na Bacia Hidrográfica do rio de Contas, na Bahia.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b="1" kern="1200">
              <a:latin typeface="Arial"/>
              <a:cs typeface="Arial"/>
            </a:rPr>
            <a:t>3 Irrigação: </a:t>
          </a:r>
          <a:r>
            <a:rPr lang="pt-BR" sz="1900" kern="1200">
              <a:latin typeface="Arial"/>
              <a:cs typeface="Arial"/>
            </a:rPr>
            <a:t>Platôs de Guadalupe/PI, Tabuleiros Litorâneos/PI, Tabuleiros de São Bernardo/MA.</a:t>
          </a:r>
          <a:endParaRPr lang="pt-BR" sz="1900" kern="1200" dirty="0">
            <a:latin typeface="Arial"/>
            <a:ea typeface="Calibri"/>
            <a:cs typeface="Arial"/>
          </a:endParaRPr>
        </a:p>
      </dsp:txBody>
      <dsp:txXfrm>
        <a:off x="0" y="3266277"/>
        <a:ext cx="6379135" cy="2094750"/>
      </dsp:txXfrm>
    </dsp:sp>
    <dsp:sp modelId="{15E97A86-CFE1-7349-A647-168A24748F70}">
      <dsp:nvSpPr>
        <dsp:cNvPr id="0" name=""/>
        <dsp:cNvSpPr/>
      </dsp:nvSpPr>
      <dsp:spPr>
        <a:xfrm>
          <a:off x="318956" y="2985837"/>
          <a:ext cx="4465394" cy="560879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8781" tIns="0" rIns="16878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DNOCS</a:t>
          </a:r>
        </a:p>
      </dsp:txBody>
      <dsp:txXfrm>
        <a:off x="346336" y="3013217"/>
        <a:ext cx="4410634" cy="5061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C46201-90AB-6C4D-8722-FAE5C1786F7D}">
      <dsp:nvSpPr>
        <dsp:cNvPr id="0" name=""/>
        <dsp:cNvSpPr/>
      </dsp:nvSpPr>
      <dsp:spPr>
        <a:xfrm rot="16200000">
          <a:off x="-93529" y="93529"/>
          <a:ext cx="2787943" cy="2600884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0" kern="1200" dirty="0">
              <a:latin typeface="Arial" panose="020B0604020202020204" pitchFamily="34" charset="0"/>
              <a:cs typeface="Arial" panose="020B0604020202020204" pitchFamily="34" charset="0"/>
            </a:rPr>
            <a:t>CE, PE, PB &amp; RN: 12 milhões pessoas</a:t>
          </a:r>
        </a:p>
      </dsp:txBody>
      <dsp:txXfrm rot="5400000">
        <a:off x="0" y="0"/>
        <a:ext cx="2600884" cy="2090957"/>
      </dsp:txXfrm>
    </dsp:sp>
    <dsp:sp modelId="{630EA9D8-4536-9544-A725-A38CB1EBE40D}">
      <dsp:nvSpPr>
        <dsp:cNvPr id="0" name=""/>
        <dsp:cNvSpPr/>
      </dsp:nvSpPr>
      <dsp:spPr>
        <a:xfrm>
          <a:off x="2600884" y="0"/>
          <a:ext cx="2600884" cy="2787943"/>
        </a:xfrm>
        <a:prstGeom prst="round1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2 modelos: público (</a:t>
          </a:r>
          <a:r>
            <a:rPr lang="pt-BR" sz="2900" kern="1200" dirty="0" err="1"/>
            <a:t>UFs</a:t>
          </a:r>
          <a:r>
            <a:rPr lang="pt-BR" sz="2900" kern="1200" dirty="0"/>
            <a:t>) + privado (PPP)</a:t>
          </a:r>
        </a:p>
      </dsp:txBody>
      <dsp:txXfrm>
        <a:off x="2600884" y="0"/>
        <a:ext cx="2600884" cy="2090957"/>
      </dsp:txXfrm>
    </dsp:sp>
    <dsp:sp modelId="{B2672F8B-A3D8-8B40-93C2-9EBFBB495578}">
      <dsp:nvSpPr>
        <dsp:cNvPr id="0" name=""/>
        <dsp:cNvSpPr/>
      </dsp:nvSpPr>
      <dsp:spPr>
        <a:xfrm rot="10800000">
          <a:off x="0" y="2787943"/>
          <a:ext cx="2600884" cy="2787943"/>
        </a:xfrm>
        <a:prstGeom prst="round1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R$ 2 bi </a:t>
          </a:r>
          <a:r>
            <a:rPr lang="pt-BR" sz="2900" kern="1200" dirty="0" err="1"/>
            <a:t>capex</a:t>
          </a:r>
          <a:r>
            <a:rPr lang="pt-BR" sz="2900" kern="1200" dirty="0"/>
            <a:t> R$ 400 mm/a </a:t>
          </a:r>
          <a:r>
            <a:rPr lang="pt-BR" sz="2900" kern="1200" dirty="0" err="1"/>
            <a:t>opex</a:t>
          </a:r>
          <a:endParaRPr lang="pt-BR" sz="2900" kern="1200" dirty="0"/>
        </a:p>
      </dsp:txBody>
      <dsp:txXfrm rot="10800000">
        <a:off x="0" y="3484929"/>
        <a:ext cx="2600884" cy="2090957"/>
      </dsp:txXfrm>
    </dsp:sp>
    <dsp:sp modelId="{DF950AB8-DD03-DE47-B242-0B9857D0C07F}">
      <dsp:nvSpPr>
        <dsp:cNvPr id="0" name=""/>
        <dsp:cNvSpPr/>
      </dsp:nvSpPr>
      <dsp:spPr>
        <a:xfrm rot="5400000">
          <a:off x="2507355" y="2881473"/>
          <a:ext cx="2787943" cy="2600884"/>
        </a:xfrm>
        <a:prstGeom prst="round1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30 anos, potencial de indução PNDR</a:t>
          </a:r>
        </a:p>
      </dsp:txBody>
      <dsp:txXfrm rot="-5400000">
        <a:off x="2600884" y="3484928"/>
        <a:ext cx="2600884" cy="2090957"/>
      </dsp:txXfrm>
    </dsp:sp>
    <dsp:sp modelId="{F837E532-2DEF-704C-BCFC-D5B3606CFE76}">
      <dsp:nvSpPr>
        <dsp:cNvPr id="0" name=""/>
        <dsp:cNvSpPr/>
      </dsp:nvSpPr>
      <dsp:spPr>
        <a:xfrm>
          <a:off x="1820619" y="2090957"/>
          <a:ext cx="1560530" cy="1393971"/>
        </a:xfrm>
        <a:prstGeom prst="roundRect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>
        <a:off x="1888667" y="2159005"/>
        <a:ext cx="1424434" cy="1257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53FB6-E5C5-4DD2-97F7-22185E3EBF21}" type="datetimeFigureOut">
              <a:rPr lang="pt-BR" smtClean="0"/>
              <a:t>08/07/2025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99A19-D269-43CB-AD92-8B521CF75F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986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061B3-4E0F-0B1E-5F8D-3BD9C432A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46ACD11-2F4B-0CBC-BF42-1C5FD0BE9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4DF56E2-D182-9C73-CDF2-AE3A5BFEC5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E493337-E262-BC68-D9F3-9951AD8A1A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ACF00-D000-4828-83F1-96073AFAA79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637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CCF84-A98F-8678-2118-AD9357A7C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D68B30-BF02-E580-B0B5-E8F95601A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3F2E717-A727-F168-AB05-42A9E863B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F9092C-6D44-3B62-3314-C3D2E07421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957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288C3-2EF3-B3D7-0F9E-D0107284A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5D270C6-DC1A-6124-2680-7C0414B70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16041DF-7A14-4245-0DA3-24CC7752B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A52B4D-F436-14FE-67EC-EC2D3BE6B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5899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CCF84-A98F-8678-2118-AD9357A7C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D68B30-BF02-E580-B0B5-E8F95601A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3F2E717-A727-F168-AB05-42A9E863B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F9092C-6D44-3B62-3314-C3D2E07421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3367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9A149-B7CE-3F9D-CADD-3959ED914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3A6491C-4A34-FEB3-097E-284CA21DA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D23D2F1-AC92-D552-494B-E21E0FB354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FC989F-0B93-9C1B-21D5-72959340B4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09039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5BE4A-8895-3B86-FB8C-823CD847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34927B5-7B5E-EF6C-EF0E-B03DA2838D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1D55B83-84C4-DF37-170F-E4E01DB3E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899219-904E-3676-635F-FA7C0581FD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744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B9C14-FAD3-CF7D-3BAA-451C0EA61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323F913-9D47-1C8C-A78B-E6D8054B5E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7C553B9-9239-3ECF-6AC4-56289ACF2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447A9D-25CA-E7CE-9D27-CF875681E2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607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C57E1-FE2A-AD47-B5D7-C287DE1A4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4D87477-3320-316A-A10E-C35A2267F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0E94BFE-6DDB-60B8-E843-E5BB9F7C34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44CF6E-A6BA-62E7-B2BD-E5297C54AB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700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97637-5780-4A44-84C1-70CC56449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7ED29EA-99F5-E84F-28F9-84164500F2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5EF6466-ADF6-502E-8560-EBC69947E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8930176-88AD-FB4F-1DAD-E164481B5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8758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304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B11B8-72E0-4EDF-27C5-3428B9A6E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14FAA85-0430-78E3-E7F0-E75CD44D67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71B9B00-8944-3E2C-ED28-5B5CFC4AD0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28EB9B-676D-6960-BBD9-E023FB8BEA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ACF00-D000-4828-83F1-96073AFAA79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799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ACF00-D000-4828-83F1-96073AFAA79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0658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ACF00-D000-4828-83F1-96073AFAA79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935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7E2BB-46C8-3020-6B22-8AE7DDFE4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5DC0A7E-5A01-8144-73CF-D887B9BF96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E1D97F-10AE-58B0-09BC-2C5768AC8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7AD6278-863D-0319-1FD2-3B9E06FF1F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3112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711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CCF84-A98F-8678-2118-AD9357A7C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D68B30-BF02-E580-B0B5-E8F95601A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3F2E717-A727-F168-AB05-42A9E863B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F9092C-6D44-3B62-3314-C3D2E07421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947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CCF84-A98F-8678-2118-AD9357A7C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D68B30-BF02-E580-B0B5-E8F95601A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3F2E717-A727-F168-AB05-42A9E863B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Reservatórios estratégicos: </a:t>
            </a:r>
          </a:p>
          <a:p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Chapéu e Entremontes: </a:t>
            </a:r>
            <a:r>
              <a:rPr lang="pt-BR"/>
              <a:t>A Contratada foi notificada devido ao atraso no cronograma de execução da obra e a paralisação total dos serviços sem a devida autorização do DNOCS. Ações de cunho administrativo estão em curso, visando aplicação de sanções. </a:t>
            </a:r>
          </a:p>
          <a:p>
            <a:r>
              <a:rPr lang="pt-BR" b="1"/>
              <a:t>São José II</a:t>
            </a:r>
            <a:r>
              <a:rPr kumimoji="1" lang="pt-BR" sz="1200" b="1">
                <a:solidFill>
                  <a:srgbClr val="FF0000"/>
                </a:solidFill>
                <a:latin typeface="+mn-lt"/>
              </a:rPr>
              <a:t>:</a:t>
            </a:r>
            <a:r>
              <a:rPr kumimoji="1" lang="pt-BR" sz="1200" b="1" baseline="0">
                <a:solidFill>
                  <a:srgbClr val="FF0000"/>
                </a:solidFill>
                <a:latin typeface="+mn-lt"/>
              </a:rPr>
              <a:t> </a:t>
            </a:r>
            <a:r>
              <a:rPr lang="pt-BR"/>
              <a:t>Obras paralisadas aguardando definição do cronograma de suspensão do bombeamento do PISF</a:t>
            </a:r>
          </a:p>
          <a:p>
            <a:r>
              <a:rPr lang="pt-BR" b="1"/>
              <a:t>Orós: </a:t>
            </a:r>
            <a:r>
              <a:rPr lang="pt-BR"/>
              <a:t>Baixa execução física. Aplicação de multa ao consórcio executor das obras. </a:t>
            </a:r>
            <a:endParaRPr kumimoji="1" lang="pt-BR" sz="12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200" b="1">
                <a:solidFill>
                  <a:srgbClr val="FF0000"/>
                </a:solidFill>
                <a:latin typeface="+mn-lt"/>
                <a:ea typeface="Source Sans Pro Light" panose="020B0403030403020204" pitchFamily="34" charset="0"/>
              </a:rPr>
              <a:t>Angicos (Arapuá):  </a:t>
            </a:r>
            <a:r>
              <a:rPr lang="pt-BR"/>
              <a:t>Aplicação de sanção e distrato. Contrato Sub Judice.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F9092C-6D44-3B62-3314-C3D2E07421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458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74AAE-4837-F0BF-EB83-98A0CBCB7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BB8491F-7010-6D67-0A21-1C8E245C4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9491AA0-2A71-BFD0-A6B0-A5E43D0E5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21824B-0811-578B-EA17-4351276CCA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399A19-D269-43CB-AD92-8B521CF75FAD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6459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3F3A49-3CD2-F015-EC6F-D31BBDEE3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CC-4F56-4A88-BD7F-9CF0214EEFAC}" type="datetime1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36FC1A-4BBF-8965-FCD7-17950E3F1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293928-F309-E4EC-C081-E8E7C2E1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4A277B4-2EF3-7987-D569-6D1B0AF20D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2657"/>
            <a:ext cx="12200662" cy="689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0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D7BFBA-7280-EBB0-FCA0-475C60B3C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7A3BE6D-BCEE-C0DA-E507-88B918522B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B6C04A-97D0-80F7-9B3A-748C99BA9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74823-18FD-4D18-A11B-037DAE75AA1F}" type="datetime1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C43F83-6589-A3C0-EC01-59D2192E2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17F856-4C8B-3046-DB8C-19AF4BBA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90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10DCEA0-2555-C2DA-5B0E-A8DE6C0BA0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3B2556C-3B17-07D1-0095-ACFD8057C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C18CC3-FA92-B939-91CB-40163386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E889-8059-471D-8F75-FB272EC9E137}" type="datetime1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0F5510-6B59-35B0-35C3-D7700AA9D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AE26F2-4AA7-428F-0AF0-85FEAD071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5478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 + Photos">
  <p:cSld name="Title &amp; Subtitle + Photo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1eb4921328d_0_58"/>
          <p:cNvSpPr>
            <a:spLocks noGrp="1"/>
          </p:cNvSpPr>
          <p:nvPr>
            <p:ph type="pic" idx="2"/>
          </p:nvPr>
        </p:nvSpPr>
        <p:spPr>
          <a:xfrm>
            <a:off x="2206207" y="1933788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sp>
        <p:nvSpPr>
          <p:cNvPr id="35" name="Google Shape;35;g1eb4921328d_0_58"/>
          <p:cNvSpPr>
            <a:spLocks noGrp="1"/>
          </p:cNvSpPr>
          <p:nvPr>
            <p:ph type="pic" idx="3"/>
          </p:nvPr>
        </p:nvSpPr>
        <p:spPr>
          <a:xfrm>
            <a:off x="3867726" y="1933788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sp>
        <p:nvSpPr>
          <p:cNvPr id="36" name="Google Shape;36;g1eb4921328d_0_58"/>
          <p:cNvSpPr>
            <a:spLocks noGrp="1"/>
          </p:cNvSpPr>
          <p:nvPr>
            <p:ph type="pic" idx="4"/>
          </p:nvPr>
        </p:nvSpPr>
        <p:spPr>
          <a:xfrm>
            <a:off x="5529244" y="1933788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sp>
        <p:nvSpPr>
          <p:cNvPr id="37" name="Google Shape;37;g1eb4921328d_0_58"/>
          <p:cNvSpPr>
            <a:spLocks noGrp="1"/>
          </p:cNvSpPr>
          <p:nvPr>
            <p:ph type="pic" idx="5"/>
          </p:nvPr>
        </p:nvSpPr>
        <p:spPr>
          <a:xfrm>
            <a:off x="7190763" y="1933788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sp>
        <p:nvSpPr>
          <p:cNvPr id="38" name="Google Shape;38;g1eb4921328d_0_58"/>
          <p:cNvSpPr>
            <a:spLocks noGrp="1"/>
          </p:cNvSpPr>
          <p:nvPr>
            <p:ph type="pic" idx="6"/>
          </p:nvPr>
        </p:nvSpPr>
        <p:spPr>
          <a:xfrm>
            <a:off x="8852282" y="1933788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sp>
        <p:nvSpPr>
          <p:cNvPr id="39" name="Google Shape;39;g1eb4921328d_0_58"/>
          <p:cNvSpPr>
            <a:spLocks noGrp="1"/>
          </p:cNvSpPr>
          <p:nvPr>
            <p:ph type="pic" idx="7"/>
          </p:nvPr>
        </p:nvSpPr>
        <p:spPr>
          <a:xfrm>
            <a:off x="2206207" y="3552276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sp>
        <p:nvSpPr>
          <p:cNvPr id="40" name="Google Shape;40;g1eb4921328d_0_58"/>
          <p:cNvSpPr>
            <a:spLocks noGrp="1"/>
          </p:cNvSpPr>
          <p:nvPr>
            <p:ph type="pic" idx="8"/>
          </p:nvPr>
        </p:nvSpPr>
        <p:spPr>
          <a:xfrm>
            <a:off x="3867726" y="3552276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sp>
        <p:nvSpPr>
          <p:cNvPr id="41" name="Google Shape;41;g1eb4921328d_0_58"/>
          <p:cNvSpPr>
            <a:spLocks noGrp="1"/>
          </p:cNvSpPr>
          <p:nvPr>
            <p:ph type="pic" idx="9"/>
          </p:nvPr>
        </p:nvSpPr>
        <p:spPr>
          <a:xfrm>
            <a:off x="5529244" y="3552276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sp>
        <p:nvSpPr>
          <p:cNvPr id="42" name="Google Shape;42;g1eb4921328d_0_58"/>
          <p:cNvSpPr>
            <a:spLocks noGrp="1"/>
          </p:cNvSpPr>
          <p:nvPr>
            <p:ph type="pic" idx="13"/>
          </p:nvPr>
        </p:nvSpPr>
        <p:spPr>
          <a:xfrm>
            <a:off x="7190763" y="3552276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sp>
        <p:nvSpPr>
          <p:cNvPr id="43" name="Google Shape;43;g1eb4921328d_0_58"/>
          <p:cNvSpPr>
            <a:spLocks noGrp="1"/>
          </p:cNvSpPr>
          <p:nvPr>
            <p:ph type="pic" idx="14"/>
          </p:nvPr>
        </p:nvSpPr>
        <p:spPr>
          <a:xfrm>
            <a:off x="8852282" y="3552276"/>
            <a:ext cx="1201800" cy="1200900"/>
          </a:xfrm>
          <a:prstGeom prst="rect">
            <a:avLst/>
          </a:prstGeom>
          <a:solidFill>
            <a:srgbClr val="D6D8D6"/>
          </a:solidFill>
          <a:ln>
            <a:noFill/>
          </a:ln>
        </p:spPr>
      </p:sp>
      <p:pic>
        <p:nvPicPr>
          <p:cNvPr id="44" name="Google Shape;44;g1eb4921328d_0_58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11222673" y="1"/>
            <a:ext cx="975000" cy="555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2163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-0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3" name="Shape 39"/>
          <p:cNvSpPr>
            <a:spLocks noGrp="1"/>
          </p:cNvSpPr>
          <p:nvPr>
            <p:ph type="pic" sz="quarter" idx="13" hasCustomPrompt="1"/>
          </p:nvPr>
        </p:nvSpPr>
        <p:spPr>
          <a:xfrm>
            <a:off x="5586198" y="0"/>
            <a:ext cx="660580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9" tIns="45719" rIns="91439" bIns="45719" anchor="t">
            <a:noAutofit/>
          </a:bodyPr>
          <a:lstStyle>
            <a:lvl1pPr>
              <a:defRPr baseline="0"/>
            </a:lvl1pPr>
          </a:lstStyle>
          <a:p>
            <a:r>
              <a:rPr lang="de-DE"/>
              <a:t>Coloque sua imagem aqui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2995007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35402" y="217693"/>
            <a:ext cx="11320441" cy="57819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35402" y="1306159"/>
            <a:ext cx="11320441" cy="435386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941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3F3A49-3CD2-F015-EC6F-D31BBDEE3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CC-4F56-4A88-BD7F-9CF0214EEFAC}" type="datetime1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36FC1A-4BBF-8965-FCD7-17950E3F1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293928-F309-E4EC-C081-E8E7C2E1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4A277B4-2EF3-7987-D569-6D1B0AF20D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2657"/>
            <a:ext cx="12200662" cy="689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2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F561AE-CC50-DF3F-5DBD-FACF37177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7FA15C0-57AE-DE5F-794B-363A22619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7B2839-3F2B-4E36-D4CC-3C4B6A817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6715D-E750-48BE-8811-E80EF1320D0F}" type="datetime1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41A212-ABA0-3DD8-0B05-33284D59D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B8A156-14D5-65A1-D582-7C0E476F1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B8FFCEC-FCB9-8574-0E0D-C568656BF8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2657"/>
            <a:ext cx="12200662" cy="689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8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CCB69-B371-A60E-3916-D6FA6E43F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BC2D72-B20F-3F54-BD5C-CCBC17E77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581B50-6562-4A09-6A8A-AEF4E92F6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43F9B-3AB7-4F16-B168-76533E8BE736}" type="datetime1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3B65F7-FF88-9BA1-0A30-63621B77A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8A0B57-A15D-6932-4C0F-E4175B4A2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0428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1C705-6A64-6FA9-A38B-74624FF78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8BCC85-D351-A863-65E8-A7E10960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DBDBF4B-E8F8-70D7-055B-7419B9B04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8C933B9-51F8-DF43-4A52-F2C453C18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691DE-173D-4DC3-86BC-8E96BA115900}" type="datetime1">
              <a:rPr lang="pt-BR" smtClean="0"/>
              <a:t>08/07/2025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ABD9450-B954-5EDF-E6B3-601B6D5DD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BF65869-2449-2207-87EB-DEDFA8F0E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04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678F70-9102-6EB2-9311-41038A7AC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0E9DD6-A0E5-8216-6129-421E6FC19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CB7190F-1B44-BE3A-C615-B7579DA84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10A4DEE-A067-7DB8-2BD3-3070DB040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60B61FA-BCC6-1608-B09E-B8E3098EE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EAD84FA-A006-A435-EEF7-B42DD0EB4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2EEDE-B22C-4627-975F-88A264996145}" type="datetime1">
              <a:rPr lang="pt-BR" smtClean="0"/>
              <a:t>08/07/2025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8359943-4B1D-8862-7A2E-981DBBB7E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CCEAB47-A86A-1E94-E6BF-186AE2688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3033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15539D-1DC3-8951-E877-7FA63C019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4F9846-B1A4-8C1F-9310-12F151248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38A70-9773-4C02-BC1C-DC0C8F806230}" type="datetime1">
              <a:rPr lang="pt-BR" smtClean="0"/>
              <a:t>08/07/2025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FF67C89-0AEA-7741-5453-4B940827B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7D399ED-AF49-E309-0720-1692D904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6582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0902A2B-FAE0-30FA-10F8-C904CFB8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32DE-B689-4BDA-8EA4-40466AD817CB}" type="datetime1">
              <a:rPr lang="pt-BR" smtClean="0"/>
              <a:t>08/07/2025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49BDB42-9BA2-CB5E-10FD-FE1FBBEA2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A94D40-1FB1-E171-FF41-8BB0A6451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1947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E8742B-0EAD-BDC3-D3C7-9C112316F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D7D493-9D60-80A3-6D09-32318BE4A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22FD096-73A1-04B4-4F24-CF9293A95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8BB369-9225-99BE-B4B9-18CEB3D9D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9557C-10D2-4B62-8BA0-343E2A091886}" type="datetime1">
              <a:rPr lang="pt-BR" smtClean="0"/>
              <a:t>08/07/2025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7079076-EF2B-5FC2-B78D-E7304457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124FE26-6100-62D4-A329-CD2AB8E7E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483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531256-4B4F-11CA-153D-EF2959E0E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32A5A48-23BC-1401-7089-DCF8FC3E4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34E2236-0A92-ECE0-E13E-272323521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FE4A520-20AB-F51F-A6D3-EC1C59C9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2BB81-A35D-43C0-9D6A-798C057289CD}" type="datetime1">
              <a:rPr lang="pt-BR" smtClean="0"/>
              <a:t>08/07/2025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7E08E4E-F66D-8151-9809-A57141B55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BEAF11-B58F-4A10-1EA9-D076C9731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983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4075766-2A49-B9B0-AC01-5A1F34982C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39B8E-C74F-4D61-8A02-FF52F727FD44}" type="datetime1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F469F1-50EC-D6D3-DE28-216FA32BD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563C74-B433-5E9F-73C9-940DBB7BE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5F323-3294-40D8-9A53-1C1014017D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40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hdphoto" Target="../media/hdphoto2.wdp"/><Relationship Id="rId7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86.svg"/><Relationship Id="rId18" Type="http://schemas.openxmlformats.org/officeDocument/2006/relationships/image" Target="../media/image90.png"/><Relationship Id="rId3" Type="http://schemas.openxmlformats.org/officeDocument/2006/relationships/image" Target="../media/image78.png"/><Relationship Id="rId21" Type="http://schemas.openxmlformats.org/officeDocument/2006/relationships/image" Target="../media/image93.png"/><Relationship Id="rId7" Type="http://schemas.openxmlformats.org/officeDocument/2006/relationships/image" Target="../media/image82.png"/><Relationship Id="rId12" Type="http://schemas.openxmlformats.org/officeDocument/2006/relationships/image" Target="../media/image85.png"/><Relationship Id="rId17" Type="http://schemas.microsoft.com/office/2007/relationships/hdphoto" Target="../media/hdphoto8.wdp"/><Relationship Id="rId2" Type="http://schemas.openxmlformats.org/officeDocument/2006/relationships/image" Target="../media/image77.png"/><Relationship Id="rId16" Type="http://schemas.openxmlformats.org/officeDocument/2006/relationships/image" Target="../media/image89.png"/><Relationship Id="rId20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4.png"/><Relationship Id="rId5" Type="http://schemas.openxmlformats.org/officeDocument/2006/relationships/image" Target="../media/image80.png"/><Relationship Id="rId15" Type="http://schemas.openxmlformats.org/officeDocument/2006/relationships/image" Target="../media/image88.svg"/><Relationship Id="rId10" Type="http://schemas.microsoft.com/office/2007/relationships/hdphoto" Target="../media/hdphoto7.wdp"/><Relationship Id="rId19" Type="http://schemas.openxmlformats.org/officeDocument/2006/relationships/image" Target="../media/image91.png"/><Relationship Id="rId4" Type="http://schemas.openxmlformats.org/officeDocument/2006/relationships/image" Target="../media/image79.png"/><Relationship Id="rId9" Type="http://schemas.openxmlformats.org/officeDocument/2006/relationships/image" Target="../media/image83.png"/><Relationship Id="rId14" Type="http://schemas.openxmlformats.org/officeDocument/2006/relationships/image" Target="../media/image87.png"/><Relationship Id="rId22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10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10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10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10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jpeg"/><Relationship Id="rId4" Type="http://schemas.openxmlformats.org/officeDocument/2006/relationships/image" Target="../media/image1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3.png"/><Relationship Id="rId7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4.png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sv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svg"/><Relationship Id="rId9" Type="http://schemas.openxmlformats.org/officeDocument/2006/relationships/image" Target="../media/image12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svg"/><Relationship Id="rId13" Type="http://schemas.openxmlformats.org/officeDocument/2006/relationships/image" Target="../media/image137.svg"/><Relationship Id="rId18" Type="http://schemas.openxmlformats.org/officeDocument/2006/relationships/image" Target="../media/image141.png"/><Relationship Id="rId3" Type="http://schemas.openxmlformats.org/officeDocument/2006/relationships/image" Target="../media/image127.sv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40.png"/><Relationship Id="rId2" Type="http://schemas.openxmlformats.org/officeDocument/2006/relationships/image" Target="../media/image126.png"/><Relationship Id="rId16" Type="http://schemas.openxmlformats.org/officeDocument/2006/relationships/image" Target="../media/image139.gif"/><Relationship Id="rId20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svg"/><Relationship Id="rId11" Type="http://schemas.openxmlformats.org/officeDocument/2006/relationships/image" Target="../media/image135.svg"/><Relationship Id="rId5" Type="http://schemas.openxmlformats.org/officeDocument/2006/relationships/image" Target="../media/image129.png"/><Relationship Id="rId15" Type="http://schemas.openxmlformats.org/officeDocument/2006/relationships/image" Target="../media/image138.png"/><Relationship Id="rId10" Type="http://schemas.openxmlformats.org/officeDocument/2006/relationships/image" Target="../media/image134.png"/><Relationship Id="rId19" Type="http://schemas.openxmlformats.org/officeDocument/2006/relationships/image" Target="../media/image142.sv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2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4.png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microsoft.com/office/2007/relationships/diagramDrawing" Target="../diagrams/drawing1.xml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12" Type="http://schemas.openxmlformats.org/officeDocument/2006/relationships/diagramColors" Target="../diagrams/colors1.xml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154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153.png"/><Relationship Id="rId9" Type="http://schemas.openxmlformats.org/officeDocument/2006/relationships/diagramData" Target="../diagrams/data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61.jpeg"/><Relationship Id="rId4" Type="http://schemas.openxmlformats.org/officeDocument/2006/relationships/image" Target="../media/image16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12" Type="http://schemas.openxmlformats.org/officeDocument/2006/relationships/image" Target="../media/image175.jpe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jpeg"/><Relationship Id="rId11" Type="http://schemas.openxmlformats.org/officeDocument/2006/relationships/image" Target="../media/image174.png"/><Relationship Id="rId5" Type="http://schemas.openxmlformats.org/officeDocument/2006/relationships/image" Target="../media/image168.svg"/><Relationship Id="rId10" Type="http://schemas.openxmlformats.org/officeDocument/2006/relationships/image" Target="../media/image173.png"/><Relationship Id="rId4" Type="http://schemas.openxmlformats.org/officeDocument/2006/relationships/image" Target="../media/image167.png"/><Relationship Id="rId9" Type="http://schemas.openxmlformats.org/officeDocument/2006/relationships/image" Target="../media/image172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7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4.png"/><Relationship Id="rId4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4.png"/><Relationship Id="rId4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svg"/><Relationship Id="rId3" Type="http://schemas.openxmlformats.org/officeDocument/2006/relationships/image" Target="../media/image184.png"/><Relationship Id="rId7" Type="http://schemas.openxmlformats.org/officeDocument/2006/relationships/image" Target="../media/image188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5" Type="http://schemas.openxmlformats.org/officeDocument/2006/relationships/image" Target="../media/image186.svg"/><Relationship Id="rId10" Type="http://schemas.openxmlformats.org/officeDocument/2006/relationships/image" Target="../media/image191.svg"/><Relationship Id="rId4" Type="http://schemas.openxmlformats.org/officeDocument/2006/relationships/image" Target="../media/image185.png"/><Relationship Id="rId9" Type="http://schemas.openxmlformats.org/officeDocument/2006/relationships/image" Target="../media/image19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7" Type="http://schemas.openxmlformats.org/officeDocument/2006/relationships/image" Target="../media/image198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jpeg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7" Type="http://schemas.openxmlformats.org/officeDocument/2006/relationships/image" Target="../media/image202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hyperlink" Target="https://investimentos.sudam.gov.br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32.png"/><Relationship Id="rId5" Type="http://schemas.openxmlformats.org/officeDocument/2006/relationships/image" Target="../media/image37.pn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39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4" Type="http://schemas.openxmlformats.org/officeDocument/2006/relationships/image" Target="../media/image205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10.svg"/><Relationship Id="rId7" Type="http://schemas.openxmlformats.org/officeDocument/2006/relationships/image" Target="../media/image214.sv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png"/><Relationship Id="rId5" Type="http://schemas.openxmlformats.org/officeDocument/2006/relationships/image" Target="../media/image212.svg"/><Relationship Id="rId4" Type="http://schemas.openxmlformats.org/officeDocument/2006/relationships/image" Target="../media/image211.png"/><Relationship Id="rId9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chart" Target="../charts/chart1.xml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1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30E2C6B3-BEF3-1586-EBC8-43FE636A32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239" y="255502"/>
            <a:ext cx="4788541" cy="105019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910139F-6787-6C06-635C-5182B7AEB746}"/>
              </a:ext>
            </a:extLst>
          </p:cNvPr>
          <p:cNvSpPr txBox="1"/>
          <p:nvPr/>
        </p:nvSpPr>
        <p:spPr>
          <a:xfrm>
            <a:off x="294444" y="2601825"/>
            <a:ext cx="5627245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40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CDR </a:t>
            </a:r>
            <a:r>
              <a:rPr lang="pt-BR" sz="40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- Comissão </a:t>
            </a:r>
            <a:r>
              <a:rPr lang="pt-BR" sz="40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 Desenvolvimento Regional e Turismo</a:t>
            </a:r>
          </a:p>
          <a:p>
            <a:br>
              <a:rPr lang="pt-BR" sz="40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r>
              <a:rPr lang="pt-BR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Julho de 2025</a:t>
            </a:r>
            <a:endParaRPr lang="pt-BR" sz="3200" b="1" baseline="30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Arial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5C5594A-1891-6D3B-A3A2-6950EFECF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28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593C7-601C-C101-3B81-6571ACC70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lipse 26">
            <a:extLst>
              <a:ext uri="{FF2B5EF4-FFF2-40B4-BE49-F238E27FC236}">
                <a16:creationId xmlns:a16="http://schemas.microsoft.com/office/drawing/2014/main" id="{735B5D1D-7572-4F15-1566-83FF0ADD7F70}"/>
              </a:ext>
            </a:extLst>
          </p:cNvPr>
          <p:cNvSpPr/>
          <p:nvPr/>
        </p:nvSpPr>
        <p:spPr>
          <a:xfrm>
            <a:off x="6010943" y="3460468"/>
            <a:ext cx="4554982" cy="1220585"/>
          </a:xfrm>
          <a:prstGeom prst="ellipse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5589FF-DF93-1531-8FE2-5BF2ECFA2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3854" y="6494113"/>
            <a:ext cx="2743200" cy="365125"/>
          </a:xfrm>
        </p:spPr>
        <p:txBody>
          <a:bodyPr/>
          <a:lstStyle/>
          <a:p>
            <a:fld id="{1395F323-3294-40D8-9A53-1C1014017D5C}" type="slidenum">
              <a:rPr lang="pt-BR" smtClean="0"/>
              <a:t>10</a:t>
            </a:fld>
            <a:endParaRPr lang="pt-BR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EDE03367-166B-CAD6-F19B-3338C44284C8}"/>
              </a:ext>
            </a:extLst>
          </p:cNvPr>
          <p:cNvSpPr txBox="1">
            <a:spLocks/>
          </p:cNvSpPr>
          <p:nvPr/>
        </p:nvSpPr>
        <p:spPr>
          <a:xfrm>
            <a:off x="3130490" y="1011569"/>
            <a:ext cx="8695189" cy="1937278"/>
          </a:xfrm>
          <a:prstGeom prst="rect">
            <a:avLst/>
          </a:prstGeom>
        </p:spPr>
        <p:txBody>
          <a:bodyPr vert="horz" lIns="91440" tIns="45720" rIns="91440" bIns="45720" numCol="2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pt-BR" sz="2600" dirty="0"/>
              <a:t>Ampliação da governança e dos membros do Comite Executivo: </a:t>
            </a:r>
          </a:p>
          <a:p>
            <a:pPr marL="914400" lvl="2" indent="0" algn="just">
              <a:buNone/>
            </a:pPr>
            <a:r>
              <a:rPr lang="pt-BR" sz="2200" b="1" dirty="0"/>
              <a:t>2019 – 9   ↔  2024 – 31 </a:t>
            </a:r>
          </a:p>
          <a:p>
            <a:pPr marL="914400" lvl="2" indent="0" algn="just">
              <a:buNone/>
            </a:pPr>
            <a:r>
              <a:rPr lang="pt-BR" sz="2200" dirty="0"/>
              <a:t>3 Superintendências,  4 Consórcios de governadores,  24 ministérios,</a:t>
            </a:r>
          </a:p>
          <a:p>
            <a:pPr lvl="1" algn="just"/>
            <a:r>
              <a:rPr lang="pt-BR" sz="2600" b="1" dirty="0"/>
              <a:t>Maior participação no comitê executivo aumenta a  Articulação,  dado o caráter transversal da política;</a:t>
            </a:r>
          </a:p>
          <a:p>
            <a:pPr lvl="1" algn="just"/>
            <a:r>
              <a:rPr lang="pt-BR" sz="2600" dirty="0"/>
              <a:t>Fortalecimento da participação dos governos estaduais através dos consórcios regionais;</a:t>
            </a:r>
          </a:p>
          <a:p>
            <a:pPr lvl="1" algn="just"/>
            <a:r>
              <a:rPr lang="pt-BR" sz="2600" dirty="0"/>
              <a:t>Sistema de planejamento regional através da participação das superintendências regionais: SUDAM, SUDENE e SUDECO.</a:t>
            </a:r>
          </a:p>
          <a:p>
            <a:pPr lvl="1" algn="just"/>
            <a:endParaRPr lang="pt-BR" sz="2600" dirty="0"/>
          </a:p>
          <a:p>
            <a:pPr lvl="1" algn="just"/>
            <a:r>
              <a:rPr lang="pt-BR" sz="2600" dirty="0"/>
              <a:t>Formalização das novas áreas especiais da PNDR: Marajó/Bailique, PISF e Vale do Jequitinhonha;</a:t>
            </a:r>
          </a:p>
          <a:p>
            <a:pPr marL="457200" lvl="1" indent="0" algn="just">
              <a:buNone/>
            </a:pPr>
            <a:endParaRPr lang="pt-BR" sz="2600" dirty="0"/>
          </a:p>
          <a:p>
            <a:pPr lvl="1" algn="just"/>
            <a:r>
              <a:rPr lang="pt-BR" sz="2600" dirty="0"/>
              <a:t>Núcleo de Inteligência Regional – NIR</a:t>
            </a:r>
          </a:p>
          <a:p>
            <a:pPr lvl="1" algn="just"/>
            <a:r>
              <a:rPr lang="pt-BR" sz="2600" dirty="0"/>
              <a:t>PODER DE DECISÃO – Reuniões deliberativas;</a:t>
            </a:r>
          </a:p>
          <a:p>
            <a:pPr marL="457200" lvl="1" indent="0" algn="just">
              <a:buNone/>
            </a:pPr>
            <a:endParaRPr lang="pt-BR" sz="2000" dirty="0"/>
          </a:p>
        </p:txBody>
      </p:sp>
      <p:pic>
        <p:nvPicPr>
          <p:cNvPr id="5" name="Picture 2" descr="PNDR">
            <a:extLst>
              <a:ext uri="{FF2B5EF4-FFF2-40B4-BE49-F238E27FC236}">
                <a16:creationId xmlns:a16="http://schemas.microsoft.com/office/drawing/2014/main" id="{F6EF412D-7B8D-BCEE-7928-B6B08A232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66" y="671103"/>
            <a:ext cx="3459256" cy="2071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B228E5E-ECAE-85DB-B65C-FDAFD1554F83}"/>
              </a:ext>
            </a:extLst>
          </p:cNvPr>
          <p:cNvSpPr txBox="1"/>
          <p:nvPr/>
        </p:nvSpPr>
        <p:spPr>
          <a:xfrm>
            <a:off x="2948730" y="2904912"/>
            <a:ext cx="6119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u="sng" dirty="0"/>
              <a:t>PROGRAMAS EXECUTIVOS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CF7DA13-6A38-28C4-98DD-8FBA49E75834}"/>
              </a:ext>
            </a:extLst>
          </p:cNvPr>
          <p:cNvSpPr txBox="1"/>
          <p:nvPr/>
        </p:nvSpPr>
        <p:spPr>
          <a:xfrm>
            <a:off x="668321" y="323316"/>
            <a:ext cx="111573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u="sng" dirty="0"/>
              <a:t>POLÍTICA NACIONAL DE DESENVOLVIMENTO REGIONAL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B832DA7-87FF-E712-9826-0AB0CF9E7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396" y="3429000"/>
            <a:ext cx="2320459" cy="104082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32FF578-0D16-AA78-284A-00BC0E8A2C69}"/>
              </a:ext>
            </a:extLst>
          </p:cNvPr>
          <p:cNvSpPr txBox="1"/>
          <p:nvPr/>
        </p:nvSpPr>
        <p:spPr>
          <a:xfrm>
            <a:off x="387290" y="4517939"/>
            <a:ext cx="3940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Previsão de entrega em Setembro 2025;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BD72D35-5E44-B318-7A45-24B78F444F49}"/>
              </a:ext>
            </a:extLst>
          </p:cNvPr>
          <p:cNvSpPr txBox="1"/>
          <p:nvPr/>
        </p:nvSpPr>
        <p:spPr>
          <a:xfrm>
            <a:off x="6385418" y="3636627"/>
            <a:ext cx="3912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Desenvolve Nordeste e Centro-Oeste </a:t>
            </a:r>
            <a:r>
              <a:rPr lang="pt-BR" dirty="0"/>
              <a:t>com previsão para o primeiro semestre de 2026.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2315B18-BDB4-E040-6D43-A47E8F9BE1F8}"/>
              </a:ext>
            </a:extLst>
          </p:cNvPr>
          <p:cNvSpPr txBox="1"/>
          <p:nvPr/>
        </p:nvSpPr>
        <p:spPr>
          <a:xfrm>
            <a:off x="2786543" y="4935390"/>
            <a:ext cx="6119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u="sng" dirty="0"/>
              <a:t>PLANOS REGIONAIS</a:t>
            </a:r>
          </a:p>
        </p:txBody>
      </p:sp>
      <p:pic>
        <p:nvPicPr>
          <p:cNvPr id="1026" name="Picture 2" descr="Planos de Desenvolvimento">
            <a:extLst>
              <a:ext uri="{FF2B5EF4-FFF2-40B4-BE49-F238E27FC236}">
                <a16:creationId xmlns:a16="http://schemas.microsoft.com/office/drawing/2014/main" id="{0B6A7300-DF69-DD9B-80C4-CD89150A0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21" y="5366277"/>
            <a:ext cx="1290856" cy="129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6809C851-3B28-FAA5-8B7B-DDB8E552A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3490" y="5383053"/>
            <a:ext cx="1422733" cy="121195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A396C2BC-A01B-C222-C024-8B01DC83BE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7599" y="5366277"/>
            <a:ext cx="1351988" cy="1228734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693791A0-3003-371C-2682-E004AB75B107}"/>
              </a:ext>
            </a:extLst>
          </p:cNvPr>
          <p:cNvSpPr txBox="1"/>
          <p:nvPr/>
        </p:nvSpPr>
        <p:spPr>
          <a:xfrm>
            <a:off x="6035879" y="5540928"/>
            <a:ext cx="564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Aprovados</a:t>
            </a:r>
            <a:r>
              <a:rPr lang="pt-BR" dirty="0"/>
              <a:t> por cada </a:t>
            </a:r>
            <a:r>
              <a:rPr lang="pt-BR" b="1" dirty="0"/>
              <a:t>CONDEL</a:t>
            </a:r>
            <a:r>
              <a:rPr lang="pt-BR" dirty="0"/>
              <a:t> em  </a:t>
            </a:r>
            <a:r>
              <a:rPr lang="pt-BR" b="1" dirty="0"/>
              <a:t>2023</a:t>
            </a:r>
            <a:r>
              <a:rPr lang="pt-BR" dirty="0"/>
              <a:t> e enviados ao Congresso Nacional;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D209D6C-3EF9-30E2-842F-6BF4ACF571D9}"/>
              </a:ext>
            </a:extLst>
          </p:cNvPr>
          <p:cNvSpPr txBox="1"/>
          <p:nvPr/>
        </p:nvSpPr>
        <p:spPr>
          <a:xfrm>
            <a:off x="6182686" y="6187259"/>
            <a:ext cx="5498984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PL 5787/2023 - </a:t>
            </a:r>
            <a:r>
              <a:rPr lang="pt-BR" sz="1600" b="1" dirty="0"/>
              <a:t>PRDA</a:t>
            </a:r>
            <a:r>
              <a:rPr lang="pt-BR" sz="1600" dirty="0"/>
              <a:t>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dirty="0"/>
              <a:t>PL 5789/2023 – </a:t>
            </a:r>
            <a:r>
              <a:rPr lang="pt-BR" sz="1600" b="1" dirty="0"/>
              <a:t>PRDNE</a:t>
            </a:r>
            <a:r>
              <a:rPr lang="pt-BR" sz="1600" dirty="0"/>
              <a:t>       PL 5786/2023 - </a:t>
            </a:r>
            <a:r>
              <a:rPr lang="pt-BR" sz="1600" b="1" dirty="0"/>
              <a:t>PRDCO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E2CFB391-25C5-C94F-E3FC-21C740C589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6312" y="6246463"/>
            <a:ext cx="261938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84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AC16B-E85E-0AE5-FACE-7C2091428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3714144-F914-280C-174A-1A2D74BC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3854" y="6494113"/>
            <a:ext cx="2743200" cy="365125"/>
          </a:xfrm>
        </p:spPr>
        <p:txBody>
          <a:bodyPr/>
          <a:lstStyle/>
          <a:p>
            <a:fld id="{1395F323-3294-40D8-9A53-1C1014017D5C}" type="slidenum">
              <a:rPr lang="pt-BR" smtClean="0"/>
              <a:t>11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8DB2F53-2268-93AE-1F7F-E17E3A4DD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43" y="629210"/>
            <a:ext cx="2676245" cy="130797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C99B972-44C8-7144-30C5-EE5825AEE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42" y="3483744"/>
            <a:ext cx="1645623" cy="181624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706AB7EA-C686-0490-5933-2EF6A5A1E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9363" y="552895"/>
            <a:ext cx="2317101" cy="1066321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375A819F-8D67-DDB6-726A-AA6B473D13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5742" y="3450192"/>
            <a:ext cx="1838372" cy="211818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F17373B-B158-C4BF-3523-A944B09E3DFD}"/>
              </a:ext>
            </a:extLst>
          </p:cNvPr>
          <p:cNvSpPr txBox="1"/>
          <p:nvPr/>
        </p:nvSpPr>
        <p:spPr>
          <a:xfrm>
            <a:off x="352337" y="2025941"/>
            <a:ext cx="4232245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Interiorizar e desconcentrar os grandes centros, </a:t>
            </a:r>
            <a:r>
              <a:rPr lang="pt-BR" sz="1200" b="1" dirty="0"/>
              <a:t>desenvolvendo sub-regiões</a:t>
            </a:r>
            <a:r>
              <a:rPr lang="pt-BR" sz="1200" dirty="0"/>
              <a:t> com potenciais de alavancar a região imediata – 258 municípios, na primeira etapa.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Levantamento de ações estruturantes – </a:t>
            </a:r>
            <a:r>
              <a:rPr lang="pt-BR" sz="1200" b="1" dirty="0"/>
              <a:t>Portifólio de ações, com escuta ativa dos municípios.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D4F5490-1A32-1C68-820B-15B69E914014}"/>
              </a:ext>
            </a:extLst>
          </p:cNvPr>
          <p:cNvSpPr txBox="1"/>
          <p:nvPr/>
        </p:nvSpPr>
        <p:spPr>
          <a:xfrm>
            <a:off x="8208628" y="1937184"/>
            <a:ext cx="3868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Orçamento de 2025 será executado pelo MIDR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200" dirty="0"/>
              <a:t>312 milhões – emendas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Passivo continuará com MD (projetos até 31/12/2024)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200" dirty="0"/>
              <a:t>974 instrumentos – </a:t>
            </a:r>
            <a:r>
              <a:rPr lang="pt-BR" sz="1200" dirty="0" err="1"/>
              <a:t>R</a:t>
            </a:r>
            <a:r>
              <a:rPr lang="pt-BR" sz="1200" dirty="0"/>
              <a:t>$ 3,26 bi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5E18526-EB64-18A8-BCF6-71C627A9BEA3}"/>
              </a:ext>
            </a:extLst>
          </p:cNvPr>
          <p:cNvSpPr txBox="1"/>
          <p:nvPr/>
        </p:nvSpPr>
        <p:spPr>
          <a:xfrm>
            <a:off x="2212375" y="3406568"/>
            <a:ext cx="35047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Criação do </a:t>
            </a:r>
            <a:r>
              <a:rPr lang="pt-BR" sz="1200" b="1" dirty="0"/>
              <a:t>Programa Amazônia Azul </a:t>
            </a:r>
            <a:r>
              <a:rPr lang="pt-BR" sz="1200" dirty="0">
                <a:solidFill>
                  <a:schemeClr val="accent2"/>
                </a:solidFill>
              </a:rPr>
              <a:t>(FRONTEIRA MARÍTIMA)</a:t>
            </a:r>
            <a:r>
              <a:rPr lang="pt-BR" sz="1200" dirty="0"/>
              <a:t> com o objetivo de promover a inclusão social, econômica e o fortalecimento das cadeias produtivas, aproveitando todas oportunidades geradas pela economia do mar.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Entrega do Programa ainda em 2025;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Inclusão de ação orçamentária para atendimento dos </a:t>
            </a:r>
            <a:r>
              <a:rPr lang="pt-BR" sz="1200" b="1" dirty="0"/>
              <a:t>660 municípios elegíveis</a:t>
            </a:r>
            <a:r>
              <a:rPr lang="pt-BR" sz="1200" dirty="0"/>
              <a:t>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dirty="0"/>
              <a:t>GT aprovado no CE-PNDR com a composição de 24 representantes: Gov. Federais, Estaduais e Bancos.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20D35B8-9191-AC6B-F991-4C70F0716CC3}"/>
              </a:ext>
            </a:extLst>
          </p:cNvPr>
          <p:cNvSpPr txBox="1"/>
          <p:nvPr/>
        </p:nvSpPr>
        <p:spPr>
          <a:xfrm>
            <a:off x="1707159" y="5641186"/>
            <a:ext cx="10096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/>
              <a:t>Ação 00TF </a:t>
            </a:r>
            <a:r>
              <a:rPr lang="pt-BR" sz="1000" dirty="0"/>
              <a:t>– Possibilidade de apoio à implantação e à modernização de </a:t>
            </a:r>
            <a:r>
              <a:rPr lang="pt-BR" sz="1000" u="sng" dirty="0"/>
              <a:t>infraestruturas logísticas e de conectividade</a:t>
            </a:r>
            <a:r>
              <a:rPr lang="pt-BR" sz="1000" dirty="0"/>
              <a:t>, obras de infraestrutura viária, estradas vicinais, pontes, hidrovias, transporte multimodal, inclusive aquaviário, redes de comunicação de alta velocidade, hubs de acesso à internet </a:t>
            </a:r>
            <a:r>
              <a:rPr lang="pt-BR" sz="1000" u="sng" dirty="0"/>
              <a:t>e sistemas de energia alternativa</a:t>
            </a:r>
            <a:r>
              <a:rPr lang="pt-BR" sz="1000" dirty="0"/>
              <a:t>. Abrange também intervenções em </a:t>
            </a:r>
            <a:r>
              <a:rPr lang="pt-BR" sz="1000" u="sng" dirty="0"/>
              <a:t>saneamento básico</a:t>
            </a:r>
            <a:r>
              <a:rPr lang="pt-BR" sz="1000" dirty="0"/>
              <a:t>, incluindo sistemas de abastecimento de água, </a:t>
            </a:r>
            <a:r>
              <a:rPr lang="pt-BR" sz="1000" u="sng" dirty="0"/>
              <a:t>iluminação pública e estruturas educacionais, esportivas e turísticas</a:t>
            </a:r>
            <a:r>
              <a:rPr lang="pt-BR" sz="1000" dirty="0"/>
              <a:t>. Contempla a requalificação de espaços públicos para integração urbana, incluindo </a:t>
            </a:r>
            <a:r>
              <a:rPr lang="pt-BR" sz="1000" u="sng" dirty="0"/>
              <a:t>orlas públicas em áreas ribeirinhas e costeiras.</a:t>
            </a:r>
            <a:r>
              <a:rPr lang="pt-BR" sz="1000" dirty="0"/>
              <a:t>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5487D80-B649-D729-4A8F-5437050380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86" y="5763881"/>
            <a:ext cx="196651" cy="51220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0BEFE21-0744-87AB-940C-3FF710CF73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8655" y="5742131"/>
            <a:ext cx="196651" cy="51220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5589D9D-C6FF-578E-241F-F8CBD1303BD3}"/>
              </a:ext>
            </a:extLst>
          </p:cNvPr>
          <p:cNvSpPr txBox="1"/>
          <p:nvPr/>
        </p:nvSpPr>
        <p:spPr>
          <a:xfrm>
            <a:off x="264253" y="5834543"/>
            <a:ext cx="1354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NOVIDADES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AA29CAA-4BB9-9745-4E7E-C93E6C6E723D}"/>
              </a:ext>
            </a:extLst>
          </p:cNvPr>
          <p:cNvSpPr txBox="1"/>
          <p:nvPr/>
        </p:nvSpPr>
        <p:spPr>
          <a:xfrm>
            <a:off x="7638177" y="3406568"/>
            <a:ext cx="39428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Elaboração dos Planos de Desenvolvimento de Fronteira: Arco Norte e Central. (por UF).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Abrangência de 577 municípios,  destes 33 são cidades gêmeas.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dirty="0"/>
          </a:p>
        </p:txBody>
      </p:sp>
      <p:pic>
        <p:nvPicPr>
          <p:cNvPr id="16" name="Picture 1925222657">
            <a:extLst>
              <a:ext uri="{FF2B5EF4-FFF2-40B4-BE49-F238E27FC236}">
                <a16:creationId xmlns:a16="http://schemas.microsoft.com/office/drawing/2014/main" id="{19CE5F24-D90D-1F21-5B0B-987678A29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55" y="448451"/>
            <a:ext cx="1859346" cy="755519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6075763C-F99D-8879-C3EB-0C4CE2941D97}"/>
              </a:ext>
            </a:extLst>
          </p:cNvPr>
          <p:cNvSpPr txBox="1"/>
          <p:nvPr/>
        </p:nvSpPr>
        <p:spPr>
          <a:xfrm>
            <a:off x="4953699" y="1342239"/>
            <a:ext cx="279772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3 cursos sobre a PNDR na Enap;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+ de 5,7 mil alunos;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+ de 1,2 mil municípios atendidos.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/>
              <a:t>+ 15 cursos em elaboração como exemplo de: Financiamento do Desenvolvimento Regional; Resiliência territorial; Economia do mar e </a:t>
            </a:r>
            <a:r>
              <a:rPr lang="pt-BR" sz="1200" dirty="0" err="1"/>
              <a:t>etc</a:t>
            </a:r>
            <a:r>
              <a:rPr lang="pt-BR" sz="12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3738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E8C38-91ED-432E-958D-06BABF5E6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77005B3-2551-47EE-3FCE-9D6AC14F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12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BEABAD5-8590-CE65-1B76-BADE5D280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45" y="687192"/>
            <a:ext cx="2362856" cy="1177677"/>
          </a:xfrm>
          <a:prstGeom prst="rect">
            <a:avLst/>
          </a:prstGeom>
        </p:spPr>
      </p:pic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CFFB4E8A-57EA-6D1A-027A-676F4DBE47A1}"/>
              </a:ext>
            </a:extLst>
          </p:cNvPr>
          <p:cNvSpPr txBox="1">
            <a:spLocks/>
          </p:cNvSpPr>
          <p:nvPr/>
        </p:nvSpPr>
        <p:spPr>
          <a:xfrm>
            <a:off x="3128483" y="589563"/>
            <a:ext cx="8538171" cy="15409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pt-BR" sz="2600" dirty="0"/>
              <a:t>Retomada dos editais paralisados desde 2017;</a:t>
            </a:r>
          </a:p>
          <a:p>
            <a:pPr lvl="1" algn="just"/>
            <a:r>
              <a:rPr lang="pt-BR" sz="2600" dirty="0"/>
              <a:t>Análise de 44 projetos paralisados e retomada de 32 (R$4,3mi);</a:t>
            </a:r>
          </a:p>
          <a:p>
            <a:pPr lvl="1" algn="just"/>
            <a:r>
              <a:rPr lang="pt-BR" sz="2600" dirty="0"/>
              <a:t>Em julho/25: seleção de 45 novos projetos a partir do Edital de 2024 (</a:t>
            </a:r>
            <a:r>
              <a:rPr lang="pt-BR" dirty="0"/>
              <a:t>R$ 49,3 mi</a:t>
            </a:r>
            <a:r>
              <a:rPr lang="pt-BR" sz="2600" dirty="0"/>
              <a:t>);</a:t>
            </a:r>
          </a:p>
          <a:p>
            <a:pPr lvl="1" algn="just"/>
            <a:r>
              <a:rPr lang="pt-BR" sz="2600" dirty="0"/>
              <a:t>Elaboração do Edital de 2025.</a:t>
            </a:r>
          </a:p>
          <a:p>
            <a:pPr marL="457200" lvl="1" indent="0" algn="just">
              <a:buNone/>
            </a:pPr>
            <a:endParaRPr lang="pt-BR" sz="2000" dirty="0"/>
          </a:p>
          <a:p>
            <a:pPr lvl="1" algn="just"/>
            <a:endParaRPr lang="pt-BR" dirty="0"/>
          </a:p>
          <a:p>
            <a:pPr marL="457200" lvl="1" indent="0" algn="just">
              <a:buNone/>
            </a:pPr>
            <a:endParaRPr lang="pt-BR" sz="1400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6FC7060-9F99-9E11-7316-546705B27BB2}"/>
              </a:ext>
            </a:extLst>
          </p:cNvPr>
          <p:cNvGraphicFramePr>
            <a:graphicFrameLocks noGrp="1"/>
          </p:cNvGraphicFramePr>
          <p:nvPr/>
        </p:nvGraphicFramePr>
        <p:xfrm>
          <a:off x="1853183" y="3354455"/>
          <a:ext cx="8129016" cy="1127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0480">
                  <a:extLst>
                    <a:ext uri="{9D8B030D-6E8A-4147-A177-3AD203B41FA5}">
                      <a16:colId xmlns:a16="http://schemas.microsoft.com/office/drawing/2014/main" val="2389110779"/>
                    </a:ext>
                  </a:extLst>
                </a:gridCol>
                <a:gridCol w="1877567">
                  <a:extLst>
                    <a:ext uri="{9D8B030D-6E8A-4147-A177-3AD203B41FA5}">
                      <a16:colId xmlns:a16="http://schemas.microsoft.com/office/drawing/2014/main" val="2370730576"/>
                    </a:ext>
                  </a:extLst>
                </a:gridCol>
                <a:gridCol w="2410969">
                  <a:extLst>
                    <a:ext uri="{9D8B030D-6E8A-4147-A177-3AD203B41FA5}">
                      <a16:colId xmlns:a16="http://schemas.microsoft.com/office/drawing/2014/main" val="3383037620"/>
                    </a:ext>
                  </a:extLst>
                </a:gridCol>
              </a:tblGrid>
              <a:tr h="26267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TRANSFERÊNCIAS ESPECIAIS 2020 A 2024 – ANALISADAS EM 2025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83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861372"/>
                  </a:ext>
                </a:extLst>
              </a:tr>
              <a:tr h="28308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SITUAÇÃO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83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QUANTIDADE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83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VALOR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83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715610"/>
                  </a:ext>
                </a:extLst>
              </a:tr>
              <a:tr h="5593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Analisadas na SDR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18.429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R$ 12.530.805.546,00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5774077"/>
                  </a:ext>
                </a:extLst>
              </a:tr>
            </a:tbl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ACE770ED-4C0B-5CEE-EA9B-1D6FE3231888}"/>
              </a:ext>
            </a:extLst>
          </p:cNvPr>
          <p:cNvSpPr txBox="1">
            <a:spLocks/>
          </p:cNvSpPr>
          <p:nvPr/>
        </p:nvSpPr>
        <p:spPr>
          <a:xfrm>
            <a:off x="3461652" y="2543738"/>
            <a:ext cx="4912079" cy="47968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Transferências Especiais</a:t>
            </a:r>
          </a:p>
          <a:p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A36E9D-AA06-9693-50ED-595857CB4F41}"/>
              </a:ext>
            </a:extLst>
          </p:cNvPr>
          <p:cNvSpPr txBox="1"/>
          <p:nvPr/>
        </p:nvSpPr>
        <p:spPr>
          <a:xfrm>
            <a:off x="1358317" y="4727468"/>
            <a:ext cx="94753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Por determinação do STF, no âmbito da ADPF 854-DF, os beneficiários das Transferências Especiais precisaram cadastrar os seus planos de trabalho dos recursos que receberam entre 2020 e 2024 na Plataforma </a:t>
            </a:r>
            <a:r>
              <a:rPr lang="pt-BR" dirty="0" err="1"/>
              <a:t>TransfereGov</a:t>
            </a:r>
            <a:r>
              <a:rPr lang="pt-BR" dirty="0"/>
              <a:t>, para fins de análise dos Ministérios, sob pena de ficarem impedidos de receber novos repasses da União. </a:t>
            </a:r>
            <a:r>
              <a:rPr lang="pt-BR" b="1" dirty="0"/>
              <a:t>Nesse contexto, o MIDR analisou – em 2025 - mais de 18 mil Planos de Trabalho, que totalizaram cerca de R$ 12,5 bi, colaborando assim para que os municípios pudessem continuar a receber recursos da União.</a:t>
            </a:r>
          </a:p>
        </p:txBody>
      </p:sp>
    </p:spTree>
    <p:extLst>
      <p:ext uri="{BB962C8B-B14F-4D97-AF65-F5344CB8AC3E}">
        <p14:creationId xmlns:p14="http://schemas.microsoft.com/office/powerpoint/2010/main" val="3734674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5190B-1934-0E59-6DEE-BF9149D2C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8E1E5D-EBDB-F468-8DB8-A3496B256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13</a:t>
            </a:fld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9126ACD-B2BF-83A5-A3BA-4DBEA4A5B36C}"/>
              </a:ext>
            </a:extLst>
          </p:cNvPr>
          <p:cNvSpPr txBox="1">
            <a:spLocks/>
          </p:cNvSpPr>
          <p:nvPr/>
        </p:nvSpPr>
        <p:spPr>
          <a:xfrm>
            <a:off x="230698" y="508235"/>
            <a:ext cx="10774226" cy="50712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Execução Orçamentária e financeira</a:t>
            </a:r>
          </a:p>
          <a:p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D3FCB559-5A0B-9F92-6303-6EFF87735B79}"/>
              </a:ext>
            </a:extLst>
          </p:cNvPr>
          <p:cNvSpPr txBox="1">
            <a:spLocks/>
          </p:cNvSpPr>
          <p:nvPr/>
        </p:nvSpPr>
        <p:spPr>
          <a:xfrm>
            <a:off x="110490" y="3520810"/>
            <a:ext cx="6098286" cy="50712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endParaRPr lang="pt-BR" dirty="0">
              <a:solidFill>
                <a:srgbClr val="FF99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F1308DD-F960-5A6E-E86D-CCA5AB537420}"/>
              </a:ext>
            </a:extLst>
          </p:cNvPr>
          <p:cNvSpPr txBox="1">
            <a:spLocks/>
          </p:cNvSpPr>
          <p:nvPr/>
        </p:nvSpPr>
        <p:spPr>
          <a:xfrm>
            <a:off x="304834" y="1969413"/>
            <a:ext cx="5791166" cy="50712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pt-BR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EMPENHOS</a:t>
            </a:r>
          </a:p>
          <a:p>
            <a:pPr algn="ctr"/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2023 e 2024</a:t>
            </a:r>
          </a:p>
          <a:p>
            <a:pPr algn="ctr"/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  <a:p>
            <a:pPr algn="ctr"/>
            <a:r>
              <a:rPr lang="pt-BR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R$ 4,94 bilhões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425D22A-D7DD-DFC0-A314-45C989B323F1}"/>
              </a:ext>
            </a:extLst>
          </p:cNvPr>
          <p:cNvSpPr txBox="1"/>
          <p:nvPr/>
        </p:nvSpPr>
        <p:spPr>
          <a:xfrm>
            <a:off x="230698" y="5033194"/>
            <a:ext cx="2151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/>
              <a:t>+ de R$ 3,4 bi em pavimentação</a:t>
            </a:r>
          </a:p>
        </p:txBody>
      </p:sp>
      <p:pic>
        <p:nvPicPr>
          <p:cNvPr id="3080" name="Picture 8" descr="Estradas e Pavimentação">
            <a:extLst>
              <a:ext uri="{FF2B5EF4-FFF2-40B4-BE49-F238E27FC236}">
                <a16:creationId xmlns:a16="http://schemas.microsoft.com/office/drawing/2014/main" id="{8BBF1DCB-17BA-9205-582D-D9702A2D1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30" y="5423875"/>
            <a:ext cx="1115037" cy="111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Notícia - Apesar das chuvas intensas, Pompeia segue com estradas rurais  transitáveis, sem pontes danificada... - Prefeitura de Pompeia">
            <a:extLst>
              <a:ext uri="{FF2B5EF4-FFF2-40B4-BE49-F238E27FC236}">
                <a16:creationId xmlns:a16="http://schemas.microsoft.com/office/drawing/2014/main" id="{664F8BC3-46D5-500F-3461-7FB50D8BD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792" y="5478174"/>
            <a:ext cx="1434254" cy="9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2473F89-F5E8-B4B7-156E-15E77F520E82}"/>
              </a:ext>
            </a:extLst>
          </p:cNvPr>
          <p:cNvSpPr txBox="1"/>
          <p:nvPr/>
        </p:nvSpPr>
        <p:spPr>
          <a:xfrm>
            <a:off x="2528583" y="5077626"/>
            <a:ext cx="1751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+ de R$ 233 mi em pontes</a:t>
            </a:r>
          </a:p>
          <a:p>
            <a:pPr algn="ctr"/>
            <a:r>
              <a:rPr lang="pt-BR" sz="1100" b="1" dirty="0"/>
              <a:t>e passagem molhada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8D969BB-B807-7FDC-0B8E-1942319551E2}"/>
              </a:ext>
            </a:extLst>
          </p:cNvPr>
          <p:cNvSpPr txBox="1"/>
          <p:nvPr/>
        </p:nvSpPr>
        <p:spPr>
          <a:xfrm>
            <a:off x="4426592" y="5047287"/>
            <a:ext cx="1935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+ de R$ 80 mi em mercados, feiras e armazéns</a:t>
            </a:r>
          </a:p>
        </p:txBody>
      </p:sp>
      <p:pic>
        <p:nvPicPr>
          <p:cNvPr id="3090" name="Picture 18" descr="Mercado do Produtor recebe 1º Violafest neste fim de semana | Marcelo Lopes">
            <a:extLst>
              <a:ext uri="{FF2B5EF4-FFF2-40B4-BE49-F238E27FC236}">
                <a16:creationId xmlns:a16="http://schemas.microsoft.com/office/drawing/2014/main" id="{54DEAB41-1417-F6A6-F30E-45161AA92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118" y="5508513"/>
            <a:ext cx="1620106" cy="102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>
            <a:extLst>
              <a:ext uri="{FF2B5EF4-FFF2-40B4-BE49-F238E27FC236}">
                <a16:creationId xmlns:a16="http://schemas.microsoft.com/office/drawing/2014/main" id="{E2396147-B1ED-E7DC-0050-CC564C9BE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817" y="5500336"/>
            <a:ext cx="1529589" cy="101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19A6099-99CC-89CF-DE1B-704B693728F0}"/>
              </a:ext>
            </a:extLst>
          </p:cNvPr>
          <p:cNvSpPr txBox="1"/>
          <p:nvPr/>
        </p:nvSpPr>
        <p:spPr>
          <a:xfrm>
            <a:off x="6507705" y="5033194"/>
            <a:ext cx="1935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+ de R$ 123 mi para poços e sistemas simplificados.</a:t>
            </a:r>
          </a:p>
        </p:txBody>
      </p:sp>
      <p:pic>
        <p:nvPicPr>
          <p:cNvPr id="3094" name="Picture 22" descr="Máquinas e Equipamentos - Grupo Veneza">
            <a:extLst>
              <a:ext uri="{FF2B5EF4-FFF2-40B4-BE49-F238E27FC236}">
                <a16:creationId xmlns:a16="http://schemas.microsoft.com/office/drawing/2014/main" id="{AB36E516-4E3E-85FD-87F6-4FCEF054C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598" y="5464081"/>
            <a:ext cx="2450153" cy="11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C1044FE5-9B44-8630-E65A-4226B8DBFC41}"/>
              </a:ext>
            </a:extLst>
          </p:cNvPr>
          <p:cNvSpPr txBox="1"/>
          <p:nvPr/>
        </p:nvSpPr>
        <p:spPr>
          <a:xfrm>
            <a:off x="9222942" y="4992988"/>
            <a:ext cx="1935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+ de R$ 632 mi para aquisição de máquinas e equipamentos.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E7398AF-034C-7AB0-F327-35D11494221A}"/>
              </a:ext>
            </a:extLst>
          </p:cNvPr>
          <p:cNvSpPr txBox="1">
            <a:spLocks/>
          </p:cNvSpPr>
          <p:nvPr/>
        </p:nvSpPr>
        <p:spPr>
          <a:xfrm>
            <a:off x="160824" y="1956565"/>
            <a:ext cx="5791166" cy="50712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endParaRPr lang="pt-BR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A5EFC012-3653-EA91-3AFF-4E61F52A3B8D}"/>
              </a:ext>
            </a:extLst>
          </p:cNvPr>
          <p:cNvSpPr txBox="1">
            <a:spLocks/>
          </p:cNvSpPr>
          <p:nvPr/>
        </p:nvSpPr>
        <p:spPr>
          <a:xfrm>
            <a:off x="5636039" y="1944492"/>
            <a:ext cx="5791166" cy="50712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pt-BR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PAGAMENTOS</a:t>
            </a:r>
          </a:p>
          <a:p>
            <a:pPr algn="ctr"/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2023 a 2025</a:t>
            </a:r>
          </a:p>
          <a:p>
            <a:pPr algn="ctr"/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  <a:p>
            <a:pPr algn="ctr"/>
            <a:r>
              <a:rPr lang="pt-BR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R$ 4,89 bilhões</a:t>
            </a:r>
          </a:p>
        </p:txBody>
      </p:sp>
    </p:spTree>
    <p:extLst>
      <p:ext uri="{BB962C8B-B14F-4D97-AF65-F5344CB8AC3E}">
        <p14:creationId xmlns:p14="http://schemas.microsoft.com/office/powerpoint/2010/main" val="1694832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387129" y="791273"/>
            <a:ext cx="9220459" cy="818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pt-BR" sz="1600" b="1" dirty="0">
                <a:solidFill>
                  <a:srgbClr val="183EFF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Doação/Adesão de máquinas e equipamentos, por meio de Atas de Registro de Preços</a:t>
            </a:r>
          </a:p>
          <a:p>
            <a:endParaRPr lang="pt-BR" b="1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CCA6F20-7C28-423C-B413-23537329DF1F}"/>
              </a:ext>
            </a:extLst>
          </p:cNvPr>
          <p:cNvSpPr/>
          <p:nvPr/>
        </p:nvSpPr>
        <p:spPr>
          <a:xfrm>
            <a:off x="4459033" y="4544490"/>
            <a:ext cx="2571200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Cerca de </a:t>
            </a:r>
            <a:br>
              <a:rPr lang="pt-BR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pt-BR" sz="4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32 mil </a:t>
            </a:r>
            <a:br>
              <a:rPr lang="pt-BR" sz="20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pt-BR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máquinas e equipamentos</a:t>
            </a:r>
            <a:endParaRPr lang="pt-BR" sz="2000" cap="none" spc="0" dirty="0">
              <a:ln w="0"/>
            </a:endParaRPr>
          </a:p>
        </p:txBody>
      </p:sp>
      <p:grpSp>
        <p:nvGrpSpPr>
          <p:cNvPr id="21" name="Agrupar 20"/>
          <p:cNvGrpSpPr/>
          <p:nvPr/>
        </p:nvGrpSpPr>
        <p:grpSpPr>
          <a:xfrm>
            <a:off x="9189633" y="4667250"/>
            <a:ext cx="2349621" cy="1446550"/>
            <a:chOff x="9261479" y="1908584"/>
            <a:chExt cx="2214435" cy="1446550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648CAD6A-674E-4BAE-89F6-3A3B95A95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15248" y1="22358" x2="15248" y2="22358"/>
                          <a14:foregroundMark x1="74968" y1="20325" x2="74968" y2="20325"/>
                          <a14:foregroundMark x1="35832" y1="45427" x2="35832" y2="4542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261479" y="2134987"/>
              <a:ext cx="651027" cy="813990"/>
            </a:xfrm>
            <a:prstGeom prst="rect">
              <a:avLst/>
            </a:prstGeom>
          </p:spPr>
        </p:pic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8FF76BEE-E204-4FA0-9645-9AEF3A4A5BF3}"/>
                </a:ext>
              </a:extLst>
            </p:cNvPr>
            <p:cNvSpPr/>
            <p:nvPr/>
          </p:nvSpPr>
          <p:spPr>
            <a:xfrm>
              <a:off x="9553605" y="1908584"/>
              <a:ext cx="1922309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Estimativa</a:t>
              </a:r>
              <a:br>
                <a:rPr lang="pt-BR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pt-BR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de</a:t>
              </a:r>
            </a:p>
            <a:p>
              <a:pPr algn="ctr"/>
              <a:r>
                <a:rPr lang="pt-BR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  <a:r>
                <a:rPr lang="pt-BR" sz="2000" b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Bilhões</a:t>
              </a:r>
            </a:p>
            <a:p>
              <a:pPr algn="ctr"/>
              <a:r>
                <a:rPr lang="pt-BR" sz="1400" dirty="0">
                  <a:ln w="0"/>
                </a:rPr>
                <a:t>Perspectiva de ao menos </a:t>
              </a:r>
            </a:p>
            <a:p>
              <a:pPr algn="ctr"/>
              <a:r>
                <a:rPr lang="pt-BR" sz="1400" dirty="0">
                  <a:ln w="0"/>
                </a:rPr>
                <a:t>30% de economia.</a:t>
              </a:r>
              <a:endParaRPr lang="pt-BR" sz="1400" cap="none" spc="0" dirty="0">
                <a:ln w="0"/>
              </a:endParaRPr>
            </a:p>
          </p:txBody>
        </p:sp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id="{3ABED0CE-D4B0-430D-8B18-62AD550C5257}"/>
              </a:ext>
            </a:extLst>
          </p:cNvPr>
          <p:cNvSpPr/>
          <p:nvPr/>
        </p:nvSpPr>
        <p:spPr>
          <a:xfrm>
            <a:off x="8945674" y="3385800"/>
            <a:ext cx="282315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Serão contempladas as </a:t>
            </a:r>
            <a:endParaRPr lang="pt-BR" dirty="0"/>
          </a:p>
          <a:p>
            <a:pPr algn="ctr"/>
            <a:r>
              <a:rPr lang="pt-BR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27 Unidades da Federação</a:t>
            </a:r>
            <a:endParaRPr lang="pt-BR" b="1" cap="none" spc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03A1E76C-DFB2-4580-8C0C-1068FBC4D0D5}"/>
              </a:ext>
            </a:extLst>
          </p:cNvPr>
          <p:cNvSpPr/>
          <p:nvPr/>
        </p:nvSpPr>
        <p:spPr>
          <a:xfrm>
            <a:off x="8861169" y="1199491"/>
            <a:ext cx="3065487" cy="73866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Mais de 320 </a:t>
            </a:r>
            <a:r>
              <a:rPr lang="pt-BR" sz="14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instrumentos já mapeados e em condições de aderir ao Programa, perfazendo </a:t>
            </a:r>
            <a:r>
              <a:rPr lang="pt-BR" sz="1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 montante de R$290mi</a:t>
            </a:r>
            <a:r>
              <a:rPr lang="pt-BR" sz="14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pt-BR" sz="1050" cap="none" spc="0" dirty="0">
              <a:ln w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9D2D16E-BC3A-3094-C33C-3808764F9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5277" y="2426316"/>
            <a:ext cx="1243945" cy="105931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D263062-A8F9-00CD-BCDF-92C7CCFBA2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9062" y="212292"/>
            <a:ext cx="915702" cy="958234"/>
          </a:xfrm>
          <a:prstGeom prst="rect">
            <a:avLst/>
          </a:prstGeom>
        </p:spPr>
      </p:pic>
      <p:sp>
        <p:nvSpPr>
          <p:cNvPr id="20" name="Título 1">
            <a:extLst>
              <a:ext uri="{FF2B5EF4-FFF2-40B4-BE49-F238E27FC236}">
                <a16:creationId xmlns:a16="http://schemas.microsoft.com/office/drawing/2014/main" id="{ADC07ABD-D2CD-E7BE-08B0-C1229B2E0485}"/>
              </a:ext>
            </a:extLst>
          </p:cNvPr>
          <p:cNvSpPr txBox="1">
            <a:spLocks/>
          </p:cNvSpPr>
          <p:nvPr/>
        </p:nvSpPr>
        <p:spPr>
          <a:xfrm>
            <a:off x="385124" y="322720"/>
            <a:ext cx="10278585" cy="85280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>
                <a:latin typeface="Segoe UI"/>
                <a:cs typeface="Segoe UI"/>
              </a:rPr>
              <a:t>Estímulo ao Desenvolvimento Regional</a:t>
            </a:r>
            <a:endParaRPr lang="pt-BR" sz="2800" b="1">
              <a:solidFill>
                <a:srgbClr val="4B4C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18585D4-C9E9-95D6-1BB8-4548D2E2F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181358"/>
              </p:ext>
            </p:extLst>
          </p:nvPr>
        </p:nvGraphicFramePr>
        <p:xfrm>
          <a:off x="623226" y="1459829"/>
          <a:ext cx="2895600" cy="457415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596387405"/>
                    </a:ext>
                  </a:extLst>
                </a:gridCol>
              </a:tblGrid>
              <a:tr h="274828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lang="pt-BR" sz="13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Itens</a:t>
                      </a:r>
                      <a:endParaRPr lang="pt-BR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3284108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Retroescavadeira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7043031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Pá-carregadeira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935517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Motoniveladora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1194515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Rolo compactador liso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88758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Trator agrícola</a:t>
                      </a:r>
                      <a:endParaRPr lang="pt-BR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3022283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Microtrator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480118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Carreta Agrícola</a:t>
                      </a:r>
                      <a:endParaRPr lang="pt-BR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167219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Roçadeira Agrícola</a:t>
                      </a:r>
                      <a:endParaRPr lang="pt-BR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340836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Plantadeira de grãos 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320314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Grade </a:t>
                      </a:r>
                      <a:r>
                        <a:rPr lang="pt-BR" sz="1400" kern="120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Aradora</a:t>
                      </a:r>
                      <a:endParaRPr lang="pt-BR" err="1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796578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Grade Niveladora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772662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Motocicleta Adaptada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174993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Quadriciclo Adaptado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540072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Veículo Administrativo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349744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Picape 4x4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215864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Van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213889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Caminhão Pipa</a:t>
                      </a:r>
                      <a:endParaRPr lang="pt-BR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878865"/>
                  </a:ext>
                </a:extLst>
              </a:tr>
              <a:tr h="251079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r>
                        <a:rPr lang="pt-BR" sz="1400" kern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Caminhão basculante de 6 m³</a:t>
                      </a:r>
                      <a:endParaRPr lang="pt-BR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127576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buNone/>
                      </a:pPr>
                      <a:endParaRPr lang="pt-BR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2140879"/>
                  </a:ext>
                </a:extLst>
              </a:tr>
            </a:tbl>
          </a:graphicData>
        </a:graphic>
      </p:graphicFrame>
      <p:pic>
        <p:nvPicPr>
          <p:cNvPr id="2" name="Picture 4" descr="Vetores de Máquinas Agrícolas Veículos Ícones De Silhueta Preta Definidos  Isolados Em Branco e mais imagens de Trator - iStock">
            <a:extLst>
              <a:ext uri="{FF2B5EF4-FFF2-40B4-BE49-F238E27FC236}">
                <a16:creationId xmlns:a16="http://schemas.microsoft.com/office/drawing/2014/main" id="{D99E9A0D-5F0C-563F-FD37-13CE79A6A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2962" y1="38901" x2="42962" y2="38901"/>
                        <a14:foregroundMark x1="60695" y1="40879" x2="60695" y2="40879"/>
                        <a14:foregroundMark x1="62157" y1="41538" x2="62157" y2="41538"/>
                        <a14:foregroundMark x1="58867" y1="42198" x2="58867" y2="42198"/>
                        <a14:foregroundMark x1="19744" y1="36923" x2="19744" y2="36923"/>
                        <a14:foregroundMark x1="11335" y1="40879" x2="11335" y2="40879"/>
                        <a14:foregroundMark x1="12614" y1="14945" x2="12614" y2="14945"/>
                        <a14:foregroundMark x1="9689" y1="16264" x2="9689" y2="16264"/>
                        <a14:foregroundMark x1="22486" y1="17143" x2="22486" y2="17143"/>
                        <a14:foregroundMark x1="9141" y1="5934" x2="9141" y2="5934"/>
                        <a14:foregroundMark x1="48263" y1="12967" x2="48263" y2="12967"/>
                        <a14:foregroundMark x1="56307" y1="13626" x2="56307" y2="13626"/>
                        <a14:foregroundMark x1="55759" y1="17582" x2="55759" y2="17582"/>
                        <a14:foregroundMark x1="76234" y1="12308" x2="76234" y2="12308"/>
                        <a14:foregroundMark x1="82998" y1="36923" x2="82998" y2="36923"/>
                        <a14:foregroundMark x1="76600" y1="30330" x2="76600" y2="30330"/>
                        <a14:foregroundMark x1="83547" y1="62418" x2="83547" y2="62418"/>
                        <a14:foregroundMark x1="78976" y1="56044" x2="78976" y2="56044"/>
                        <a14:foregroundMark x1="75868" y1="67033" x2="75868" y2="67033"/>
                        <a14:foregroundMark x1="53931" y1="66813" x2="53931" y2="66813"/>
                        <a14:foregroundMark x1="44059" y1="56264" x2="44059" y2="56264"/>
                        <a14:foregroundMark x1="55576" y1="56264" x2="55576" y2="56264"/>
                        <a14:foregroundMark x1="16088" y1="61758" x2="16088" y2="61758"/>
                        <a14:foregroundMark x1="19378" y1="57363" x2="19378" y2="57363"/>
                        <a14:foregroundMark x1="13346" y1="57143" x2="13346" y2="57143"/>
                        <a14:foregroundMark x1="20110" y1="66813" x2="20110" y2="66813"/>
                        <a14:foregroundMark x1="14077" y1="68571" x2="14077" y2="68571"/>
                        <a14:foregroundMark x1="80987" y1="87033" x2="80987" y2="87033"/>
                        <a14:foregroundMark x1="44607" y1="93846" x2="44607" y2="93846"/>
                        <a14:foregroundMark x1="23583" y1="91648" x2="23583" y2="91648"/>
                        <a14:foregroundMark x1="13894" y1="83077" x2="13894" y2="83077"/>
                        <a14:foregroundMark x1="23218" y1="83736" x2="23218" y2="83736"/>
                        <a14:foregroundMark x1="21755" y1="84176" x2="21755" y2="84176"/>
                        <a14:backgroundMark x1="58318" y1="39560" x2="58318" y2="39560"/>
                        <a14:backgroundMark x1="57038" y1="41978" x2="57038" y2="41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70" y="1938155"/>
            <a:ext cx="3050698" cy="248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máquinas de construção pretas - Vetor de Escavadora Mecânica royalty-free">
            <a:extLst>
              <a:ext uri="{FF2B5EF4-FFF2-40B4-BE49-F238E27FC236}">
                <a16:creationId xmlns:a16="http://schemas.microsoft.com/office/drawing/2014/main" id="{245A1ADB-0ECE-6F85-0952-3E7E88DF3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75" b="94358" l="4864" r="95136">
                        <a14:foregroundMark x1="87354" y1="43191" x2="87354" y2="43191"/>
                        <a14:foregroundMark x1="58755" y1="42607" x2="58755" y2="42607"/>
                        <a14:foregroundMark x1="26848" y1="41440" x2="26848" y2="41440"/>
                        <a14:foregroundMark x1="76459" y1="17704" x2="76459" y2="17704"/>
                        <a14:foregroundMark x1="79377" y1="17121" x2="79377" y2="17121"/>
                        <a14:foregroundMark x1="49805" y1="15953" x2="49805" y2="15953"/>
                        <a14:foregroundMark x1="50584" y1="10895" x2="50584" y2="10895"/>
                        <a14:foregroundMark x1="53502" y1="21595" x2="53502" y2="21595"/>
                        <a14:foregroundMark x1="26654" y1="16926" x2="26654" y2="16926"/>
                        <a14:foregroundMark x1="12257" y1="12646" x2="12257" y2="12646"/>
                        <a14:foregroundMark x1="28599" y1="21401" x2="28599" y2="21401"/>
                        <a14:foregroundMark x1="28988" y1="61479" x2="28988" y2="61479"/>
                        <a14:foregroundMark x1="27237" y1="66537" x2="27237" y2="66537"/>
                        <a14:foregroundMark x1="49416" y1="63230" x2="49416" y2="63230"/>
                        <a14:foregroundMark x1="56226" y1="65564" x2="56226" y2="65564"/>
                        <a14:foregroundMark x1="60117" y1="66148" x2="60117" y2="66148"/>
                        <a14:foregroundMark x1="74708" y1="63035" x2="74708" y2="63035"/>
                        <a14:foregroundMark x1="80350" y1="56809" x2="80350" y2="56809"/>
                        <a14:foregroundMark x1="82879" y1="56615" x2="82879" y2="56615"/>
                        <a14:foregroundMark x1="53113" y1="83268" x2="53113" y2="83268"/>
                        <a14:foregroundMark x1="27821" y1="82296" x2="27821" y2="82296"/>
                        <a14:foregroundMark x1="27626" y1="87160" x2="27626" y2="87160"/>
                        <a14:foregroundMark x1="30350" y1="87549" x2="30350" y2="87549"/>
                        <a14:foregroundMark x1="19261" y1="86187" x2="19261" y2="86187"/>
                        <a14:foregroundMark x1="80350" y1="85992" x2="80350" y2="85992"/>
                        <a14:foregroundMark x1="74319" y1="82490" x2="74319" y2="82490"/>
                        <a14:foregroundMark x1="73346" y1="80156" x2="73346" y2="80156"/>
                        <a14:foregroundMark x1="75292" y1="87354" x2="75292" y2="87354"/>
                        <a14:foregroundMark x1="85214" y1="87549" x2="85214" y2="87549"/>
                        <a14:foregroundMark x1="88716" y1="87354" x2="88716" y2="87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92" t="5145" r="5493" b="6066"/>
          <a:stretch/>
        </p:blipFill>
        <p:spPr bwMode="auto">
          <a:xfrm>
            <a:off x="5893268" y="1933792"/>
            <a:ext cx="2575144" cy="254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45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0D6CE-D54D-9BC3-2F89-685B79D90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F7ACB8E-E018-3955-F5DF-2E6318338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3854" y="6494113"/>
            <a:ext cx="2743200" cy="365125"/>
          </a:xfrm>
        </p:spPr>
        <p:txBody>
          <a:bodyPr/>
          <a:lstStyle/>
          <a:p>
            <a:fld id="{1395F323-3294-40D8-9A53-1C1014017D5C}" type="slidenum">
              <a:rPr lang="pt-BR" smtClean="0"/>
              <a:t>15</a:t>
            </a:fld>
            <a:endParaRPr lang="pt-BR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17496" y="1182360"/>
            <a:ext cx="11410313" cy="330994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600" dirty="0"/>
              <a:t>Uma forma </a:t>
            </a:r>
            <a:r>
              <a:rPr lang="pt-BR" sz="2600" b="1" dirty="0"/>
              <a:t>célere, econômica e sustentável. </a:t>
            </a:r>
            <a:r>
              <a:rPr lang="pt-BR" sz="2600" dirty="0"/>
              <a:t>Os</a:t>
            </a:r>
            <a:r>
              <a:rPr lang="pt-BR" sz="2600" b="1" dirty="0"/>
              <a:t> </a:t>
            </a:r>
            <a:r>
              <a:rPr lang="pt-BR" sz="2600" dirty="0"/>
              <a:t>Mercados Modulares do programa proporcionam benefícios ambientais, econômicos e operacionais, destacando-se:</a:t>
            </a:r>
          </a:p>
          <a:p>
            <a:pPr lvl="1" algn="just"/>
            <a:r>
              <a:rPr lang="pt-BR" sz="2600" b="1" dirty="0"/>
              <a:t>4 modelos adaptáveis ao tamanho e formato de terreno disponível;</a:t>
            </a:r>
          </a:p>
          <a:p>
            <a:pPr lvl="2" algn="just"/>
            <a:r>
              <a:rPr lang="pt-BR" sz="2200" dirty="0"/>
              <a:t>Até 20 mil </a:t>
            </a:r>
            <a:r>
              <a:rPr lang="pt-BR" sz="2200" dirty="0" err="1"/>
              <a:t>hab</a:t>
            </a:r>
            <a:r>
              <a:rPr lang="pt-BR" sz="2200" dirty="0"/>
              <a:t> – Até 50 mil </a:t>
            </a:r>
            <a:r>
              <a:rPr lang="pt-BR" sz="2200" dirty="0" err="1"/>
              <a:t>hab</a:t>
            </a:r>
            <a:r>
              <a:rPr lang="pt-BR" sz="2200" dirty="0"/>
              <a:t> - Até 70 mil </a:t>
            </a:r>
            <a:r>
              <a:rPr lang="pt-BR" sz="2200" dirty="0" err="1"/>
              <a:t>hab</a:t>
            </a:r>
            <a:r>
              <a:rPr lang="pt-BR" sz="2200" dirty="0"/>
              <a:t> – Acima de 100 mil </a:t>
            </a:r>
            <a:r>
              <a:rPr lang="pt-BR" sz="2200" dirty="0" err="1"/>
              <a:t>hab</a:t>
            </a:r>
            <a:endParaRPr lang="pt-BR" sz="2200" dirty="0"/>
          </a:p>
          <a:p>
            <a:pPr lvl="1" algn="just"/>
            <a:r>
              <a:rPr lang="pt-BR" sz="2600" b="1" dirty="0"/>
              <a:t>Captação e reaproveitamento de águas pluviais</a:t>
            </a:r>
            <a:r>
              <a:rPr lang="pt-BR" sz="2600" dirty="0"/>
              <a:t>, promovendo a sustentabilidade hídrica;</a:t>
            </a:r>
          </a:p>
          <a:p>
            <a:pPr lvl="1" algn="just"/>
            <a:r>
              <a:rPr lang="pt-BR" sz="2600" dirty="0"/>
              <a:t>Estrutura de apoio, como lanchonetes e áreas de lazer, que estimulam a </a:t>
            </a:r>
            <a:r>
              <a:rPr lang="pt-BR" sz="2600" b="1" dirty="0"/>
              <a:t>convivência comunitária</a:t>
            </a:r>
            <a:r>
              <a:rPr lang="pt-BR" sz="2600" dirty="0"/>
              <a:t>;</a:t>
            </a:r>
          </a:p>
          <a:p>
            <a:pPr lvl="1" algn="just"/>
            <a:r>
              <a:rPr lang="pt-BR" sz="2600" b="1" dirty="0"/>
              <a:t>Autossuficiência operacional</a:t>
            </a:r>
            <a:r>
              <a:rPr lang="pt-BR" sz="2600" dirty="0"/>
              <a:t>, reduzindo os custos de manutenção e ampliando a viabilidade do equipamento público. Aproveitamento da iluminação natural e </a:t>
            </a:r>
            <a:r>
              <a:rPr lang="pt-BR" sz="2600" b="1" dirty="0"/>
              <a:t>geração de energia solar</a:t>
            </a:r>
            <a:r>
              <a:rPr lang="pt-BR" sz="2600" dirty="0"/>
              <a:t>;</a:t>
            </a:r>
          </a:p>
          <a:p>
            <a:pPr lvl="1" algn="just"/>
            <a:r>
              <a:rPr lang="pt-BR" sz="2600" b="1" dirty="0"/>
              <a:t>Lixo zero</a:t>
            </a:r>
            <a:r>
              <a:rPr lang="pt-BR" sz="2600" dirty="0"/>
              <a:t>, a partir da Implantação de </a:t>
            </a:r>
            <a:r>
              <a:rPr lang="pt-BR" sz="2600" b="1" dirty="0"/>
              <a:t>biodigestores</a:t>
            </a:r>
            <a:r>
              <a:rPr lang="pt-BR" sz="2600" dirty="0"/>
              <a:t>, proporcionado a gestão sustentável de resíduos;</a:t>
            </a:r>
          </a:p>
          <a:p>
            <a:pPr lvl="1" algn="just"/>
            <a:r>
              <a:rPr lang="pt-BR" sz="2600" b="1" dirty="0"/>
              <a:t>Construção rápida com entrega de 30 a 90 dias;</a:t>
            </a:r>
          </a:p>
          <a:p>
            <a:pPr lvl="1" algn="just"/>
            <a:r>
              <a:rPr lang="pt-BR" sz="2600" b="1" dirty="0"/>
              <a:t>Aquisição enquadrada como equipamento, permitindo a indicação por emenda de bancada para entregas múltiplas.</a:t>
            </a:r>
            <a:endParaRPr lang="pt-BR" sz="2600" dirty="0"/>
          </a:p>
          <a:p>
            <a:pPr marL="457200" lvl="1" indent="0" algn="just">
              <a:buNone/>
            </a:pPr>
            <a:endParaRPr lang="pt-BR" sz="2000" dirty="0"/>
          </a:p>
          <a:p>
            <a:pPr lvl="1" algn="just"/>
            <a:endParaRPr lang="pt-BR" sz="2000" dirty="0"/>
          </a:p>
          <a:p>
            <a:pPr lvl="1" algn="just"/>
            <a:endParaRPr lang="pt-BR" dirty="0"/>
          </a:p>
          <a:p>
            <a:pPr marL="457200" lvl="1" indent="0" algn="just">
              <a:buNone/>
            </a:pPr>
            <a:endParaRPr lang="pt-BR" sz="1400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260C11B-6070-682F-9298-497F84A7693B}"/>
              </a:ext>
            </a:extLst>
          </p:cNvPr>
          <p:cNvSpPr txBox="1">
            <a:spLocks/>
          </p:cNvSpPr>
          <p:nvPr/>
        </p:nvSpPr>
        <p:spPr>
          <a:xfrm>
            <a:off x="161544" y="317161"/>
            <a:ext cx="6223633" cy="506498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latin typeface="Segoe UI" panose="020B0502040204020203" pitchFamily="34" charset="0"/>
                <a:cs typeface="Segoe UI" panose="020B0502040204020203" pitchFamily="34" charset="0"/>
              </a:rPr>
              <a:t>MERCADO MUNICIPAL</a:t>
            </a:r>
            <a:endParaRPr lang="pt-BR" b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7E51DD6-555B-977E-E256-21D69F45A34F}"/>
              </a:ext>
            </a:extLst>
          </p:cNvPr>
          <p:cNvSpPr txBox="1">
            <a:spLocks/>
          </p:cNvSpPr>
          <p:nvPr/>
        </p:nvSpPr>
        <p:spPr>
          <a:xfrm>
            <a:off x="235567" y="784566"/>
            <a:ext cx="5311793" cy="2649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400" b="1" dirty="0">
                <a:solidFill>
                  <a:srgbClr val="183E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Aquisição e montagem de mercados sustentáveis modulares: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7EA8A66-71FB-3F49-8AC7-76DFDDE56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011" y="4492305"/>
            <a:ext cx="9395590" cy="210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237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grpSp>
        <p:nvGrpSpPr>
          <p:cNvPr id="4" name="Group 4"/>
          <p:cNvGrpSpPr/>
          <p:nvPr/>
        </p:nvGrpSpPr>
        <p:grpSpPr>
          <a:xfrm>
            <a:off x="-914400" y="383029"/>
            <a:ext cx="10753039" cy="973511"/>
            <a:chOff x="-1051037" y="-229169"/>
            <a:chExt cx="21506079" cy="1947022"/>
          </a:xfrm>
        </p:grpSpPr>
        <p:sp>
          <p:nvSpPr>
            <p:cNvPr id="5" name="Freeform 5"/>
            <p:cNvSpPr/>
            <p:nvPr/>
          </p:nvSpPr>
          <p:spPr>
            <a:xfrm>
              <a:off x="-1051037" y="-66504"/>
              <a:ext cx="21031200" cy="1784357"/>
            </a:xfrm>
            <a:custGeom>
              <a:avLst/>
              <a:gdLst/>
              <a:ahLst/>
              <a:cxnLst/>
              <a:rect l="l" t="t" r="r" b="b"/>
              <a:pathLst>
                <a:path w="21031200" h="1784357">
                  <a:moveTo>
                    <a:pt x="0" y="0"/>
                  </a:moveTo>
                  <a:lnTo>
                    <a:pt x="21031200" y="0"/>
                  </a:lnTo>
                  <a:lnTo>
                    <a:pt x="21031200" y="1784357"/>
                  </a:lnTo>
                  <a:lnTo>
                    <a:pt x="0" y="17843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576158" y="-229169"/>
              <a:ext cx="21031200" cy="17843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888"/>
                </a:lnSpc>
              </a:pPr>
              <a:endParaRPr lang="en-US" sz="3600" b="1" dirty="0">
                <a:solidFill>
                  <a:srgbClr val="2241FE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3888"/>
                </a:lnSpc>
              </a:pPr>
              <a:r>
                <a:rPr lang="en-US" sz="3600" b="1" dirty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Poppins Bold"/>
                  <a:cs typeface="Arial" panose="020B0604020202020204" pitchFamily="34" charset="0"/>
                  <a:sym typeface="Poppins Bold"/>
                </a:rPr>
                <a:t>PAVIMENTAÇÃO</a:t>
              </a:r>
              <a:r>
                <a:rPr lang="en-US" sz="3600" b="1" dirty="0">
                  <a:latin typeface="Arial" panose="020B0604020202020204" pitchFamily="34" charset="0"/>
                  <a:ea typeface="Poppins Bold"/>
                  <a:cs typeface="Arial" panose="020B0604020202020204" pitchFamily="34" charset="0"/>
                  <a:sym typeface="Poppins Bold"/>
                </a:rPr>
                <a:t> DE BAIXO CUSTO</a:t>
              </a:r>
            </a:p>
            <a:p>
              <a:pPr algn="ctr">
                <a:lnSpc>
                  <a:spcPts val="3888"/>
                </a:lnSpc>
              </a:pPr>
              <a:endParaRPr lang="en-US" sz="3600" b="1" dirty="0">
                <a:solidFill>
                  <a:srgbClr val="2241FE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3888"/>
                </a:lnSpc>
              </a:pPr>
              <a:endParaRPr lang="en-US" sz="3600" b="1" dirty="0">
                <a:solidFill>
                  <a:srgbClr val="2241FE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54745" y="1275208"/>
            <a:ext cx="5774639" cy="35250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1897" lvl="1">
              <a:lnSpc>
                <a:spcPts val="3500"/>
              </a:lnSpc>
            </a:pPr>
            <a:endParaRPr lang="pt-BR" sz="2400" b="1" dirty="0">
              <a:solidFill>
                <a:srgbClr val="FF0000"/>
              </a:solidFill>
              <a:latin typeface="Poppins"/>
              <a:cs typeface="Poppins"/>
            </a:endParaRPr>
          </a:p>
          <a:p>
            <a:pPr marL="556712" lvl="1" indent="-304815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pt-BR" sz="1333" b="1" dirty="0">
                <a:latin typeface="Poppins"/>
                <a:cs typeface="Poppins"/>
              </a:rPr>
              <a:t>Malha de Estradas Vicinais Extensa e precária: </a:t>
            </a:r>
            <a:r>
              <a:rPr lang="pt-BR" sz="1333" dirty="0">
                <a:latin typeface="Poppins"/>
                <a:cs typeface="Poppins"/>
              </a:rPr>
              <a:t>são mais </a:t>
            </a:r>
            <a:r>
              <a:rPr lang="pt-BR" sz="1333" b="1" dirty="0">
                <a:latin typeface="Poppins"/>
                <a:cs typeface="Poppins"/>
              </a:rPr>
              <a:t>de 2 milhões de km </a:t>
            </a:r>
            <a:r>
              <a:rPr lang="pt-BR" sz="800" dirty="0">
                <a:latin typeface="Poppins"/>
                <a:cs typeface="Poppins"/>
              </a:rPr>
              <a:t>(fonte: Confederação Nacional dos Municípios - CNM)</a:t>
            </a:r>
            <a:r>
              <a:rPr lang="pt-BR" sz="1333" dirty="0">
                <a:latin typeface="Poppins"/>
                <a:cs typeface="Poppins"/>
              </a:rPr>
              <a:t> </a:t>
            </a:r>
          </a:p>
          <a:p>
            <a:pPr marL="556712" lvl="1" indent="-304815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pt-BR" sz="1333" b="1" dirty="0">
                <a:latin typeface="Poppins"/>
                <a:cs typeface="Poppins"/>
              </a:rPr>
              <a:t>Alto custo de manutenção: </a:t>
            </a:r>
            <a:r>
              <a:rPr lang="pt-BR" sz="1333" dirty="0">
                <a:latin typeface="Poppins"/>
                <a:cs typeface="Poppins"/>
              </a:rPr>
              <a:t>aproximadamente </a:t>
            </a:r>
            <a:r>
              <a:rPr lang="pt-BR" sz="1333" b="1" dirty="0">
                <a:latin typeface="Poppins"/>
                <a:cs typeface="Poppins"/>
              </a:rPr>
              <a:t>R$ 3,6 bilhões </a:t>
            </a:r>
            <a:r>
              <a:rPr lang="pt-BR" sz="1333" dirty="0">
                <a:latin typeface="Poppins"/>
                <a:cs typeface="Poppins"/>
              </a:rPr>
              <a:t>por ano</a:t>
            </a:r>
            <a:r>
              <a:rPr lang="pt-BR" sz="1067" dirty="0">
                <a:latin typeface="Poppins"/>
                <a:cs typeface="Poppins"/>
              </a:rPr>
              <a:t>. </a:t>
            </a:r>
            <a:r>
              <a:rPr lang="pt-BR" sz="800" dirty="0">
                <a:latin typeface="Poppins"/>
                <a:cs typeface="Poppins"/>
              </a:rPr>
              <a:t>(Fonte: Confederação Nacional dos Municípios - CNM)</a:t>
            </a:r>
          </a:p>
          <a:p>
            <a:pPr marL="556712" lvl="1" indent="-304815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pt-BR" sz="1333" b="1" dirty="0">
                <a:latin typeface="Poppins"/>
                <a:cs typeface="Poppins"/>
              </a:rPr>
              <a:t>Impactos ambientais severos: </a:t>
            </a:r>
            <a:r>
              <a:rPr lang="pt-BR" sz="1333" dirty="0">
                <a:latin typeface="Poppins"/>
                <a:cs typeface="Poppins"/>
              </a:rPr>
              <a:t>degradação do solo, emissão de poeira e assoreamento de rios.</a:t>
            </a:r>
          </a:p>
          <a:p>
            <a:pPr marL="251897" lvl="1">
              <a:lnSpc>
                <a:spcPts val="3500"/>
              </a:lnSpc>
            </a:pPr>
            <a:endParaRPr lang="pt-BR" sz="1600" b="1" dirty="0">
              <a:latin typeface="Poppins"/>
              <a:cs typeface="Poppin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821272" y="4560532"/>
            <a:ext cx="3241583" cy="2044521"/>
          </a:xfrm>
          <a:custGeom>
            <a:avLst/>
            <a:gdLst/>
            <a:ahLst/>
            <a:cxnLst/>
            <a:rect l="l" t="t" r="r" b="b"/>
            <a:pathLst>
              <a:path w="4862374" h="3066782">
                <a:moveTo>
                  <a:pt x="0" y="0"/>
                </a:moveTo>
                <a:lnTo>
                  <a:pt x="4862374" y="0"/>
                </a:lnTo>
                <a:lnTo>
                  <a:pt x="4862374" y="3066782"/>
                </a:lnTo>
                <a:lnTo>
                  <a:pt x="0" y="30667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195" r="-6195"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0" name="Freeform 10"/>
          <p:cNvSpPr/>
          <p:nvPr/>
        </p:nvSpPr>
        <p:spPr>
          <a:xfrm>
            <a:off x="10008559" y="386738"/>
            <a:ext cx="2013523" cy="451292"/>
          </a:xfrm>
          <a:custGeom>
            <a:avLst/>
            <a:gdLst/>
            <a:ahLst/>
            <a:cxnLst/>
            <a:rect l="l" t="t" r="r" b="b"/>
            <a:pathLst>
              <a:path w="4409800" h="902728">
                <a:moveTo>
                  <a:pt x="0" y="0"/>
                </a:moveTo>
                <a:lnTo>
                  <a:pt x="4409800" y="0"/>
                </a:lnTo>
                <a:lnTo>
                  <a:pt x="4409800" y="902728"/>
                </a:lnTo>
                <a:lnTo>
                  <a:pt x="0" y="902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50" b="-16650"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FF92C7C8-501E-9ABA-D707-C428BDC0E7E4}"/>
              </a:ext>
            </a:extLst>
          </p:cNvPr>
          <p:cNvSpPr txBox="1"/>
          <p:nvPr/>
        </p:nvSpPr>
        <p:spPr>
          <a:xfrm>
            <a:off x="774027" y="859387"/>
            <a:ext cx="7138745" cy="193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>
              <a:lnSpc>
                <a:spcPct val="90000"/>
              </a:lnSpc>
              <a:spcBef>
                <a:spcPct val="0"/>
              </a:spcBef>
            </a:pPr>
            <a:r>
              <a:rPr lang="pt-BR" sz="1400" b="1" dirty="0">
                <a:solidFill>
                  <a:srgbClr val="183EFF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UMA SOLUÇÃO ACESSÍVEL E EFICIENTE PARA O DESENVOLVIMENTO REGIONAL 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8EFF79ED-4DC0-6EF1-364F-1ADADB9AC741}"/>
              </a:ext>
            </a:extLst>
          </p:cNvPr>
          <p:cNvSpPr txBox="1"/>
          <p:nvPr/>
        </p:nvSpPr>
        <p:spPr>
          <a:xfrm>
            <a:off x="554744" y="1117230"/>
            <a:ext cx="1680456" cy="3831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1897" lvl="1">
              <a:lnSpc>
                <a:spcPts val="3500"/>
              </a:lnSpc>
            </a:pPr>
            <a:r>
              <a:rPr lang="pt-BR" sz="1600" b="1" u="sng" dirty="0">
                <a:solidFill>
                  <a:srgbClr val="C00000"/>
                </a:solidFill>
                <a:latin typeface="Poppins"/>
                <a:cs typeface="Poppins"/>
              </a:rPr>
              <a:t>PROBLEMA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9DD66343-C45C-3FCD-1CD0-CF23BE3AA860}"/>
              </a:ext>
            </a:extLst>
          </p:cNvPr>
          <p:cNvSpPr txBox="1"/>
          <p:nvPr/>
        </p:nvSpPr>
        <p:spPr>
          <a:xfrm>
            <a:off x="6654800" y="1292598"/>
            <a:ext cx="4982456" cy="39848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1897" lvl="1">
              <a:lnSpc>
                <a:spcPts val="3500"/>
              </a:lnSpc>
            </a:pPr>
            <a:endParaRPr lang="pt-BR" sz="2400" b="1" dirty="0">
              <a:solidFill>
                <a:srgbClr val="FF0000"/>
              </a:solidFill>
              <a:latin typeface="Poppins"/>
              <a:cs typeface="Poppins"/>
            </a:endParaRPr>
          </a:p>
          <a:p>
            <a:pPr marL="535543" indent="-29529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en-US" sz="1333" b="1" dirty="0" err="1">
                <a:latin typeface="Poppins"/>
                <a:cs typeface="Poppins"/>
                <a:sym typeface="Poppins Bold"/>
              </a:rPr>
              <a:t>Pavimentação</a:t>
            </a:r>
            <a:r>
              <a:rPr lang="en-US" sz="1333" b="1" dirty="0">
                <a:latin typeface="Poppins"/>
                <a:cs typeface="Poppins"/>
                <a:sym typeface="Poppins Bold"/>
              </a:rPr>
              <a:t> com </a:t>
            </a:r>
            <a:r>
              <a:rPr lang="en-US" sz="1333" b="1" dirty="0" err="1">
                <a:latin typeface="Poppins"/>
                <a:cs typeface="Poppins"/>
                <a:sym typeface="Poppins Bold"/>
              </a:rPr>
              <a:t>técnica</a:t>
            </a:r>
            <a:r>
              <a:rPr lang="en-US" sz="1333" b="1" dirty="0">
                <a:latin typeface="Poppins"/>
                <a:cs typeface="Poppins"/>
                <a:sym typeface="Poppins Bold"/>
              </a:rPr>
              <a:t> de </a:t>
            </a:r>
            <a:r>
              <a:rPr lang="en-US" sz="1333" b="1" dirty="0" err="1">
                <a:latin typeface="Poppins"/>
                <a:cs typeface="Poppins"/>
                <a:sym typeface="Poppins Bold"/>
              </a:rPr>
              <a:t>baixo</a:t>
            </a:r>
            <a:r>
              <a:rPr lang="en-US" sz="1333" b="1" dirty="0">
                <a:latin typeface="Poppins"/>
                <a:cs typeface="Poppins"/>
                <a:sym typeface="Poppins Bold"/>
              </a:rPr>
              <a:t> </a:t>
            </a:r>
            <a:r>
              <a:rPr lang="en-US" sz="1333" b="1" dirty="0" err="1">
                <a:latin typeface="Poppins"/>
                <a:cs typeface="Poppins"/>
                <a:sym typeface="Poppins Bold"/>
              </a:rPr>
              <a:t>custo</a:t>
            </a:r>
            <a:r>
              <a:rPr lang="en-US" sz="1333" b="1" dirty="0">
                <a:latin typeface="Poppins"/>
                <a:cs typeface="Poppins"/>
                <a:sym typeface="Poppins Bold"/>
              </a:rPr>
              <a:t> e </a:t>
            </a:r>
            <a:r>
              <a:rPr lang="en-US" sz="1333" b="1" dirty="0" err="1">
                <a:latin typeface="Poppins"/>
                <a:cs typeface="Poppins"/>
                <a:sym typeface="Poppins Bold"/>
              </a:rPr>
              <a:t>alta</a:t>
            </a:r>
            <a:r>
              <a:rPr lang="en-US" sz="1333" b="1" dirty="0">
                <a:latin typeface="Poppins"/>
                <a:cs typeface="Poppins"/>
                <a:sym typeface="Poppins Bold"/>
              </a:rPr>
              <a:t> </a:t>
            </a:r>
            <a:r>
              <a:rPr lang="en-US" sz="1333" b="1" dirty="0" err="1">
                <a:latin typeface="Poppins"/>
                <a:cs typeface="Poppins"/>
                <a:sym typeface="Poppins Bold"/>
              </a:rPr>
              <a:t>eficiência</a:t>
            </a:r>
            <a:r>
              <a:rPr lang="en-US" sz="1333" b="1" dirty="0">
                <a:latin typeface="Poppins"/>
                <a:cs typeface="Poppins"/>
                <a:sym typeface="Poppins Bold"/>
              </a:rPr>
              <a:t> – </a:t>
            </a:r>
            <a:r>
              <a:rPr lang="en-US" sz="1333" dirty="0" err="1">
                <a:latin typeface="Poppins"/>
                <a:cs typeface="Poppins"/>
                <a:sym typeface="Poppins Bold"/>
              </a:rPr>
              <a:t>Propondo</a:t>
            </a:r>
            <a:r>
              <a:rPr lang="en-US" sz="1333" dirty="0">
                <a:latin typeface="Poppins"/>
                <a:cs typeface="Poppins"/>
                <a:sym typeface="Poppins Bold"/>
              </a:rPr>
              <a:t> novo </a:t>
            </a:r>
            <a:r>
              <a:rPr lang="en-US" sz="1333" dirty="0" err="1">
                <a:latin typeface="Poppins"/>
                <a:cs typeface="Poppins"/>
                <a:sym typeface="Poppins Bold"/>
              </a:rPr>
              <a:t>modelo</a:t>
            </a:r>
            <a:r>
              <a:rPr lang="en-US" sz="1333" dirty="0">
                <a:latin typeface="Poppins"/>
                <a:cs typeface="Poppins"/>
                <a:sym typeface="Poppins Bold"/>
              </a:rPr>
              <a:t> </a:t>
            </a:r>
            <a:r>
              <a:rPr lang="en-US" sz="1333" dirty="0" err="1">
                <a:latin typeface="Poppins"/>
                <a:cs typeface="Poppins"/>
                <a:sym typeface="Poppins Bold"/>
              </a:rPr>
              <a:t>frente</a:t>
            </a:r>
            <a:r>
              <a:rPr lang="en-US" sz="1333" dirty="0">
                <a:latin typeface="Poppins"/>
                <a:cs typeface="Poppins"/>
                <a:sym typeface="Poppins Bold"/>
              </a:rPr>
              <a:t> </a:t>
            </a:r>
            <a:r>
              <a:rPr lang="en-US" sz="1333" dirty="0" err="1">
                <a:latin typeface="Poppins"/>
                <a:cs typeface="Poppins"/>
                <a:sym typeface="Poppins Bold"/>
              </a:rPr>
              <a:t>ao</a:t>
            </a:r>
            <a:r>
              <a:rPr lang="en-US" sz="1333" dirty="0">
                <a:latin typeface="Poppins"/>
                <a:cs typeface="Poppins"/>
                <a:sym typeface="Poppins Bold"/>
              </a:rPr>
              <a:t> </a:t>
            </a:r>
            <a:r>
              <a:rPr lang="en-US" sz="1333" dirty="0" err="1">
                <a:latin typeface="Poppins"/>
                <a:cs typeface="Poppins"/>
                <a:sym typeface="Poppins Bold"/>
              </a:rPr>
              <a:t>cascalhamento</a:t>
            </a:r>
            <a:r>
              <a:rPr lang="en-US" sz="1333" dirty="0">
                <a:latin typeface="Poppins"/>
                <a:cs typeface="Poppins"/>
                <a:sym typeface="Poppins Bold"/>
              </a:rPr>
              <a:t>.</a:t>
            </a:r>
          </a:p>
          <a:p>
            <a:pPr marL="535543" indent="-29529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pt-BR" sz="1333" b="1" dirty="0">
                <a:highlight>
                  <a:srgbClr val="FFFF00"/>
                </a:highlight>
                <a:latin typeface="Poppins"/>
                <a:cs typeface="Poppins"/>
                <a:sym typeface="Poppins"/>
              </a:rPr>
              <a:t>Celeridade na execução, uma vez que já vem com o projeto pré-aprovado.</a:t>
            </a:r>
            <a:endParaRPr lang="en-US" sz="1333" dirty="0">
              <a:highlight>
                <a:srgbClr val="FFFF00"/>
              </a:highlight>
              <a:latin typeface="Poppins"/>
              <a:cs typeface="Poppins"/>
              <a:sym typeface="Poppins"/>
            </a:endParaRPr>
          </a:p>
          <a:p>
            <a:pPr marL="556712" lvl="1" indent="-304815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pt-BR" sz="1333" b="1" dirty="0">
                <a:latin typeface="Poppins"/>
                <a:cs typeface="Poppins"/>
                <a:sym typeface="Poppins"/>
              </a:rPr>
              <a:t>Revestimento primário com impermeabilização e TSS e Modelo técnico validado pelo DNIT</a:t>
            </a:r>
          </a:p>
          <a:p>
            <a:pPr marL="251897" lvl="1">
              <a:lnSpc>
                <a:spcPts val="3500"/>
              </a:lnSpc>
            </a:pPr>
            <a:endParaRPr lang="pt-BR" sz="1600" b="1" dirty="0">
              <a:latin typeface="Poppins"/>
              <a:cs typeface="Poppins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18D51F48-091A-2FE6-4CB9-14B7DD8A3461}"/>
              </a:ext>
            </a:extLst>
          </p:cNvPr>
          <p:cNvSpPr txBox="1"/>
          <p:nvPr/>
        </p:nvSpPr>
        <p:spPr>
          <a:xfrm>
            <a:off x="6654800" y="1134619"/>
            <a:ext cx="1680456" cy="394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1897" lvl="1">
              <a:lnSpc>
                <a:spcPts val="3500"/>
              </a:lnSpc>
            </a:pPr>
            <a:r>
              <a:rPr lang="pt-BR" sz="1600" b="1" u="sng" dirty="0">
                <a:solidFill>
                  <a:srgbClr val="00D000"/>
                </a:solidFill>
                <a:latin typeface="Poppins"/>
                <a:cs typeface="Poppins"/>
              </a:rPr>
              <a:t>SOLUÇÃO</a:t>
            </a:r>
          </a:p>
        </p:txBody>
      </p:sp>
      <p:pic>
        <p:nvPicPr>
          <p:cNvPr id="17" name="Picture 10">
            <a:extLst>
              <a:ext uri="{FF2B5EF4-FFF2-40B4-BE49-F238E27FC236}">
                <a16:creationId xmlns:a16="http://schemas.microsoft.com/office/drawing/2014/main" id="{EDE14ACC-A630-4B77-D66C-36AC0B3B9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198" y="4999671"/>
            <a:ext cx="2480004" cy="157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D383E-0D07-42FA-2CA4-102EE1600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BE8EDB4-6DF3-A991-6ACA-73EF057868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46A0AD6-2779-9E14-76C2-69A12980B9BC}"/>
              </a:ext>
            </a:extLst>
          </p:cNvPr>
          <p:cNvSpPr/>
          <p:nvPr/>
        </p:nvSpPr>
        <p:spPr>
          <a:xfrm>
            <a:off x="1270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B448DA7-AB60-9BF4-7372-274932BB8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800" y="4881253"/>
            <a:ext cx="3803802" cy="1897464"/>
          </a:xfrm>
          <a:prstGeom prst="rect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809252D8-3602-CA32-8264-6034E5020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8570" y="1275208"/>
            <a:ext cx="9054033" cy="3514979"/>
          </a:xfrm>
          <a:prstGeom prst="rect">
            <a:avLst/>
          </a:prstGeom>
        </p:spPr>
      </p:pic>
      <p:grpSp>
        <p:nvGrpSpPr>
          <p:cNvPr id="22" name="Group 4">
            <a:extLst>
              <a:ext uri="{FF2B5EF4-FFF2-40B4-BE49-F238E27FC236}">
                <a16:creationId xmlns:a16="http://schemas.microsoft.com/office/drawing/2014/main" id="{3DAEE371-9376-4374-63E2-FBD96612508F}"/>
              </a:ext>
            </a:extLst>
          </p:cNvPr>
          <p:cNvGrpSpPr/>
          <p:nvPr/>
        </p:nvGrpSpPr>
        <p:grpSpPr>
          <a:xfrm>
            <a:off x="-914400" y="383029"/>
            <a:ext cx="10753039" cy="973511"/>
            <a:chOff x="-1051037" y="-229169"/>
            <a:chExt cx="21506079" cy="1947022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9C218644-675C-2594-999B-E6F99F0BF80B}"/>
                </a:ext>
              </a:extLst>
            </p:cNvPr>
            <p:cNvSpPr/>
            <p:nvPr/>
          </p:nvSpPr>
          <p:spPr>
            <a:xfrm>
              <a:off x="-1051037" y="-66504"/>
              <a:ext cx="21031200" cy="1784357"/>
            </a:xfrm>
            <a:custGeom>
              <a:avLst/>
              <a:gdLst/>
              <a:ahLst/>
              <a:cxnLst/>
              <a:rect l="l" t="t" r="r" b="b"/>
              <a:pathLst>
                <a:path w="21031200" h="1784357">
                  <a:moveTo>
                    <a:pt x="0" y="0"/>
                  </a:moveTo>
                  <a:lnTo>
                    <a:pt x="21031200" y="0"/>
                  </a:lnTo>
                  <a:lnTo>
                    <a:pt x="21031200" y="1784357"/>
                  </a:lnTo>
                  <a:lnTo>
                    <a:pt x="0" y="17843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A8DB122A-7E17-BCFA-EA10-77BE77608B56}"/>
                </a:ext>
              </a:extLst>
            </p:cNvPr>
            <p:cNvSpPr txBox="1"/>
            <p:nvPr/>
          </p:nvSpPr>
          <p:spPr>
            <a:xfrm>
              <a:off x="-576158" y="-229169"/>
              <a:ext cx="21031200" cy="17843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888"/>
                </a:lnSpc>
              </a:pPr>
              <a:endParaRPr lang="en-US" sz="3600" b="1" dirty="0">
                <a:solidFill>
                  <a:srgbClr val="2241FE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3888"/>
                </a:lnSpc>
              </a:pPr>
              <a:r>
                <a:rPr lang="en-US" sz="3600" b="1" dirty="0">
                  <a:solidFill>
                    <a:schemeClr val="accent4">
                      <a:lumMod val="50000"/>
                    </a:schemeClr>
                  </a:solidFill>
                  <a:latin typeface="Arial" panose="020B0604020202020204" pitchFamily="34" charset="0"/>
                  <a:ea typeface="Poppins Bold"/>
                  <a:cs typeface="Arial" panose="020B0604020202020204" pitchFamily="34" charset="0"/>
                  <a:sym typeface="Poppins Bold"/>
                </a:rPr>
                <a:t>PAVIMENTAÇÃO</a:t>
              </a:r>
              <a:r>
                <a:rPr lang="en-US" sz="3600" b="1" dirty="0">
                  <a:latin typeface="Arial" panose="020B0604020202020204" pitchFamily="34" charset="0"/>
                  <a:ea typeface="Poppins Bold"/>
                  <a:cs typeface="Arial" panose="020B0604020202020204" pitchFamily="34" charset="0"/>
                  <a:sym typeface="Poppins Bold"/>
                </a:rPr>
                <a:t> DE BAIXO CUSTO</a:t>
              </a:r>
            </a:p>
            <a:p>
              <a:pPr algn="ctr">
                <a:lnSpc>
                  <a:spcPts val="3888"/>
                </a:lnSpc>
              </a:pPr>
              <a:endParaRPr lang="en-US" sz="3600" b="1" dirty="0">
                <a:solidFill>
                  <a:srgbClr val="2241FE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3888"/>
                </a:lnSpc>
              </a:pPr>
              <a:endParaRPr lang="en-US" sz="3600" b="1" dirty="0">
                <a:solidFill>
                  <a:srgbClr val="2241FE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25" name="TextBox 7">
            <a:extLst>
              <a:ext uri="{FF2B5EF4-FFF2-40B4-BE49-F238E27FC236}">
                <a16:creationId xmlns:a16="http://schemas.microsoft.com/office/drawing/2014/main" id="{61831782-B91D-63FC-2019-FAAEEF5FED4B}"/>
              </a:ext>
            </a:extLst>
          </p:cNvPr>
          <p:cNvSpPr txBox="1"/>
          <p:nvPr/>
        </p:nvSpPr>
        <p:spPr>
          <a:xfrm>
            <a:off x="774027" y="862720"/>
            <a:ext cx="7138745" cy="193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>
              <a:lnSpc>
                <a:spcPct val="90000"/>
              </a:lnSpc>
              <a:spcBef>
                <a:spcPct val="0"/>
              </a:spcBef>
            </a:pPr>
            <a:r>
              <a:rPr lang="pt-BR" sz="1400" b="1" dirty="0">
                <a:solidFill>
                  <a:srgbClr val="183EFF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UMA SOLUÇÃO ACESSÍVEL E EFICIENTE PARA O DESENVOLVIMENTO REGIONAL </a:t>
            </a:r>
          </a:p>
        </p:txBody>
      </p:sp>
      <p:sp>
        <p:nvSpPr>
          <p:cNvPr id="26" name="Freeform 10">
            <a:extLst>
              <a:ext uri="{FF2B5EF4-FFF2-40B4-BE49-F238E27FC236}">
                <a16:creationId xmlns:a16="http://schemas.microsoft.com/office/drawing/2014/main" id="{DDC043E5-EC58-AAE1-2216-3A52460FE48C}"/>
              </a:ext>
            </a:extLst>
          </p:cNvPr>
          <p:cNvSpPr/>
          <p:nvPr/>
        </p:nvSpPr>
        <p:spPr>
          <a:xfrm>
            <a:off x="10008559" y="386738"/>
            <a:ext cx="2013523" cy="451292"/>
          </a:xfrm>
          <a:custGeom>
            <a:avLst/>
            <a:gdLst/>
            <a:ahLst/>
            <a:cxnLst/>
            <a:rect l="l" t="t" r="r" b="b"/>
            <a:pathLst>
              <a:path w="4409800" h="902728">
                <a:moveTo>
                  <a:pt x="0" y="0"/>
                </a:moveTo>
                <a:lnTo>
                  <a:pt x="4409800" y="0"/>
                </a:lnTo>
                <a:lnTo>
                  <a:pt x="4409800" y="902728"/>
                </a:lnTo>
                <a:lnTo>
                  <a:pt x="0" y="9027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650" b="-16650"/>
            </a:stretch>
          </a:blipFill>
        </p:spPr>
        <p:txBody>
          <a:bodyPr/>
          <a:lstStyle/>
          <a:p>
            <a:endParaRPr lang="pt-BR" sz="1200"/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8C7C63A6-775E-5A79-75E4-EBE27D60A0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8569" y="4881253"/>
            <a:ext cx="5047031" cy="1816100"/>
          </a:xfrm>
          <a:prstGeom prst="rect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856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01FEBF6-F3E7-D0CB-F517-08E123E56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076" y="708930"/>
            <a:ext cx="5143488" cy="502919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0CC1C60-4EFA-BC8B-D38E-3B9277A82FFF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EB60DA75-6F3F-DDA4-AEF4-DE34B3B56CF1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9BBA2DBE-738A-BB08-A15B-A19EDB83D967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956655C9-CF5E-943D-450B-1DB0E52B5ED7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99DA96F-C04B-0122-E428-A823922C6A99}"/>
              </a:ext>
            </a:extLst>
          </p:cNvPr>
          <p:cNvSpPr txBox="1"/>
          <p:nvPr/>
        </p:nvSpPr>
        <p:spPr>
          <a:xfrm>
            <a:off x="6146800" y="1637230"/>
            <a:ext cx="5855381" cy="40626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MIDR</a:t>
            </a:r>
            <a:endParaRPr lang="pt-BR" sz="1600" b="1" i="0" dirty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Secretaria-Executiva – SE </a:t>
            </a:r>
            <a:endParaRPr lang="pt-BR" sz="1600" b="0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Proteção e Defesa Civil – SEDEC 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83EFF"/>
                </a:solidFill>
              </a:rPr>
              <a:t>Secretaria Nacional de Segurança Hídrica – SNSH </a:t>
            </a:r>
            <a:endParaRPr lang="pt-BR" b="1" dirty="0">
              <a:solidFill>
                <a:srgbClr val="183EFF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Políticas de Desenvolvimento Regional e Territorial – SDR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Fundos e Instrumentos Financeiros – SNFI </a:t>
            </a:r>
            <a:endParaRPr lang="pt-BR" sz="1600" b="0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pt-B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Entidades vinculadas:</a:t>
            </a:r>
            <a:endParaRPr lang="pt-BR" sz="1600" b="1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  <a:cs typeface="Arial"/>
              </a:rPr>
              <a:t>Agência Nacional de Águas e Saneamento Básico - ANA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  <a:cs typeface="Arial"/>
              </a:rPr>
              <a:t>Companhia de Desenvolvimento dos Vales do São Francisco e do Parnaíba - Codevasf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  <a:cs typeface="Arial"/>
              </a:rPr>
              <a:t>Departamento Nacional de Obras Contra as Secas - Dnocs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cs typeface="Arial"/>
              </a:rPr>
              <a:t>Superintendência do Desenvolvimento da Amazônia - Sudam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  <a:cs typeface="Arial"/>
              </a:rPr>
              <a:t>Superintendência do Desenvolvimento do Centro-Oeste - Sudeco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cs typeface="Arial"/>
              </a:rPr>
              <a:t>Superintendência do Desenvolvimento do Nordeste - Sudene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11492E5-DF51-9DF2-FB29-D4CD1C92C6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2896" y="3277908"/>
            <a:ext cx="2334475" cy="2447031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57F3942-F340-CB91-B84B-71CDCFFA8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693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Logotipo, nome da empresa&#10;&#10;Descrição gerada automaticamente">
            <a:extLst>
              <a:ext uri="{FF2B5EF4-FFF2-40B4-BE49-F238E27FC236}">
                <a16:creationId xmlns:a16="http://schemas.microsoft.com/office/drawing/2014/main" id="{D5658748-FC8D-C88A-37D3-8D6F01D12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784" y="3440690"/>
            <a:ext cx="6142016" cy="1431347"/>
          </a:xfrm>
          <a:prstGeom prst="rect">
            <a:avLst/>
          </a:prstGeom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EA23731-81C1-A087-8AAA-37F9391DC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55" y="-63243"/>
            <a:ext cx="3396949" cy="1326563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455B3EF5-46C7-4A4C-B829-CFF870974C94}"/>
              </a:ext>
            </a:extLst>
          </p:cNvPr>
          <p:cNvGrpSpPr/>
          <p:nvPr/>
        </p:nvGrpSpPr>
        <p:grpSpPr>
          <a:xfrm>
            <a:off x="2905164" y="1112288"/>
            <a:ext cx="4138144" cy="1649978"/>
            <a:chOff x="2899651" y="1579580"/>
            <a:chExt cx="4408243" cy="1744110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DC4E4B81-033A-33DF-B02D-2D4EFB10D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99651" y="1579580"/>
              <a:ext cx="4408243" cy="17441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99664A51-3704-0C1B-EF7B-27E49AE0A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3788" y="1695396"/>
              <a:ext cx="744567" cy="724168"/>
            </a:xfrm>
            <a:prstGeom prst="rect">
              <a:avLst/>
            </a:prstGeom>
          </p:spPr>
        </p:pic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898714E7-9E23-A09C-C1C7-F9EA5D9AF5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9694" y="2021175"/>
            <a:ext cx="829084" cy="79501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4E12865-E13F-46F6-64BE-AE5510FA5D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5330" y="3359670"/>
            <a:ext cx="1730141" cy="162499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E5BA2FD-4794-97D8-5067-DB560BCBFA9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43895" y="3299322"/>
            <a:ext cx="1621284" cy="1614685"/>
          </a:xfrm>
          <a:prstGeom prst="rect">
            <a:avLst/>
          </a:prstGeom>
        </p:spPr>
      </p:pic>
      <p:pic>
        <p:nvPicPr>
          <p:cNvPr id="14" name="Imagem 14">
            <a:extLst>
              <a:ext uri="{FF2B5EF4-FFF2-40B4-BE49-F238E27FC236}">
                <a16:creationId xmlns:a16="http://schemas.microsoft.com/office/drawing/2014/main" id="{47AB528B-5740-18AE-D84D-E86B102F35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1970" y="5218691"/>
            <a:ext cx="1504622" cy="1441123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Gráfico 14" descr="Seta: reta com preenchimento sólido">
            <a:extLst>
              <a:ext uri="{FF2B5EF4-FFF2-40B4-BE49-F238E27FC236}">
                <a16:creationId xmlns:a16="http://schemas.microsoft.com/office/drawing/2014/main" id="{E11BB8B6-7D18-FCF0-5B8D-D8632E73E29F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7949159" flipH="1">
            <a:off x="6472793" y="4877175"/>
            <a:ext cx="609962" cy="470658"/>
          </a:xfrm>
          <a:prstGeom prst="rect">
            <a:avLst/>
          </a:prstGeom>
        </p:spPr>
      </p:pic>
      <p:pic>
        <p:nvPicPr>
          <p:cNvPr id="16" name="Gráfico 15" descr="Seta: reta com preenchimento sólido">
            <a:extLst>
              <a:ext uri="{FF2B5EF4-FFF2-40B4-BE49-F238E27FC236}">
                <a16:creationId xmlns:a16="http://schemas.microsoft.com/office/drawing/2014/main" id="{187DDE7B-8978-BAB8-3B5F-D266791B3A87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3650841">
            <a:off x="4442422" y="4880052"/>
            <a:ext cx="609962" cy="470658"/>
          </a:xfrm>
          <a:prstGeom prst="rect">
            <a:avLst/>
          </a:prstGeom>
        </p:spPr>
      </p:pic>
      <p:pic>
        <p:nvPicPr>
          <p:cNvPr id="21" name="Gráfico 20" descr="Adicionar com preenchimento sólido">
            <a:extLst>
              <a:ext uri="{FF2B5EF4-FFF2-40B4-BE49-F238E27FC236}">
                <a16:creationId xmlns:a16="http://schemas.microsoft.com/office/drawing/2014/main" id="{0D7E626B-4A8F-5156-35B7-DB1A566006ED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14970" y="4302135"/>
            <a:ext cx="573608" cy="573608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ECB23364-ACB6-3169-44DB-90A0461BDED0}"/>
              </a:ext>
            </a:extLst>
          </p:cNvPr>
          <p:cNvSpPr txBox="1"/>
          <p:nvPr/>
        </p:nvSpPr>
        <p:spPr>
          <a:xfrm>
            <a:off x="2026247" y="5225694"/>
            <a:ext cx="2457724" cy="1200329"/>
          </a:xfrm>
          <a:prstGeom prst="rect">
            <a:avLst/>
          </a:prstGeom>
          <a:noFill/>
          <a:effectLst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pt-BR" sz="2000" b="1">
                <a:solidFill>
                  <a:srgbClr val="0092B3"/>
                </a:solidFill>
              </a:rPr>
              <a:t>R$ </a:t>
            </a:r>
            <a:r>
              <a:rPr lang="pt-BR" sz="7200" b="1">
                <a:solidFill>
                  <a:srgbClr val="0092B3"/>
                </a:solidFill>
              </a:rPr>
              <a:t>17,6</a:t>
            </a:r>
            <a:r>
              <a:rPr lang="pt-BR" sz="2800" b="1">
                <a:solidFill>
                  <a:srgbClr val="0092B3"/>
                </a:solidFill>
              </a:rPr>
              <a:t>BI</a:t>
            </a:r>
            <a:endParaRPr lang="pt-BR" sz="4400" b="1">
              <a:solidFill>
                <a:srgbClr val="0092B3"/>
              </a:solidFill>
              <a:ea typeface="Calibri"/>
              <a:cs typeface="Calibri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142A240-3978-E6FA-F173-51E114059F95}"/>
              </a:ext>
            </a:extLst>
          </p:cNvPr>
          <p:cNvSpPr txBox="1"/>
          <p:nvPr/>
        </p:nvSpPr>
        <p:spPr>
          <a:xfrm>
            <a:off x="337440" y="1723877"/>
            <a:ext cx="1134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EIXOS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570A363-EA0E-C44C-F523-2FD9DFDAA2B7}"/>
              </a:ext>
            </a:extLst>
          </p:cNvPr>
          <p:cNvSpPr txBox="1"/>
          <p:nvPr/>
        </p:nvSpPr>
        <p:spPr>
          <a:xfrm>
            <a:off x="148337" y="3699330"/>
            <a:ext cx="1519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>
                <a:solidFill>
                  <a:srgbClr val="0AB4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SUBEIXOS 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F82E2D8-9427-1EA4-D7A3-70B0302A5297}"/>
              </a:ext>
            </a:extLst>
          </p:cNvPr>
          <p:cNvSpPr txBox="1"/>
          <p:nvPr/>
        </p:nvSpPr>
        <p:spPr>
          <a:xfrm>
            <a:off x="270850" y="5410359"/>
            <a:ext cx="12673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>
                <a:solidFill>
                  <a:srgbClr val="0092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Carteira </a:t>
            </a:r>
            <a:br>
              <a:rPr lang="pt-BR" sz="2400" b="1">
                <a:solidFill>
                  <a:srgbClr val="0092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>
                <a:solidFill>
                  <a:srgbClr val="0092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MIDR</a:t>
            </a:r>
          </a:p>
        </p:txBody>
      </p:sp>
      <p:sp>
        <p:nvSpPr>
          <p:cNvPr id="11" name="Chave Direita 10">
            <a:extLst>
              <a:ext uri="{FF2B5EF4-FFF2-40B4-BE49-F238E27FC236}">
                <a16:creationId xmlns:a16="http://schemas.microsoft.com/office/drawing/2014/main" id="{8F1925EF-9432-C149-CFD5-42B7591A6BA5}"/>
              </a:ext>
            </a:extLst>
          </p:cNvPr>
          <p:cNvSpPr/>
          <p:nvPr/>
        </p:nvSpPr>
        <p:spPr>
          <a:xfrm rot="16200000">
            <a:off x="4681383" y="204156"/>
            <a:ext cx="585708" cy="5917611"/>
          </a:xfrm>
          <a:prstGeom prst="rightBrace">
            <a:avLst>
              <a:gd name="adj1" fmla="val 8333"/>
              <a:gd name="adj2" fmla="val 50348"/>
            </a:avLst>
          </a:prstGeom>
          <a:noFill/>
          <a:ln w="38100">
            <a:solidFill>
              <a:srgbClr val="183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Imagem 26" descr="Ícone&#10;&#10;Descrição gerada automaticamente">
            <a:extLst>
              <a:ext uri="{FF2B5EF4-FFF2-40B4-BE49-F238E27FC236}">
                <a16:creationId xmlns:a16="http://schemas.microsoft.com/office/drawing/2014/main" id="{C11D4678-921F-368A-02F2-F92F341D9E5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2713" y="3296082"/>
            <a:ext cx="1723118" cy="1758496"/>
          </a:xfrm>
          <a:prstGeom prst="rect">
            <a:avLst/>
          </a:prstGeom>
        </p:spPr>
      </p:pic>
      <p:pic>
        <p:nvPicPr>
          <p:cNvPr id="28" name="Gráfico 27" descr="Seta: reta com preenchimento sólido">
            <a:extLst>
              <a:ext uri="{FF2B5EF4-FFF2-40B4-BE49-F238E27FC236}">
                <a16:creationId xmlns:a16="http://schemas.microsoft.com/office/drawing/2014/main" id="{6D24A846-963C-BE2C-A837-6390E32551B7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6200000">
            <a:off x="5408116" y="4876752"/>
            <a:ext cx="609962" cy="47065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41584" y="61829"/>
            <a:ext cx="2395846" cy="1959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30627" y="328969"/>
            <a:ext cx="2910957" cy="1694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60271" y="2324781"/>
            <a:ext cx="2428874" cy="1942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79082" y="4872176"/>
            <a:ext cx="2514961" cy="1918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52722" y="4888544"/>
            <a:ext cx="2254258" cy="1815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1450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40CC1C60-4EFA-BC8B-D38E-3B9277A82FFF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EB60DA75-6F3F-DDA4-AEF4-DE34B3B56CF1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9BBA2DBE-738A-BB08-A15B-A19EDB83D967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956655C9-CF5E-943D-450B-1DB0E52B5ED7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99DA96F-C04B-0122-E428-A823922C6A99}"/>
              </a:ext>
            </a:extLst>
          </p:cNvPr>
          <p:cNvSpPr txBox="1"/>
          <p:nvPr/>
        </p:nvSpPr>
        <p:spPr>
          <a:xfrm>
            <a:off x="6117169" y="1637230"/>
            <a:ext cx="6011333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b="1">
                <a:solidFill>
                  <a:schemeClr val="accent6"/>
                </a:solidFill>
              </a:rPr>
              <a:t>MIDR</a:t>
            </a:r>
            <a:endParaRPr lang="pt-BR" sz="1600" b="1" i="0">
              <a:solidFill>
                <a:schemeClr val="accent6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accent6"/>
                </a:solidFill>
                <a:ea typeface="Calibri"/>
                <a:cs typeface="Calibri"/>
              </a:rPr>
              <a:t> Secretaria Executiva - SE</a:t>
            </a:r>
            <a:endParaRPr lang="pt-BR" sz="1600">
              <a:solidFill>
                <a:schemeClr val="accent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accent6"/>
                </a:solidFill>
                <a:effectLst/>
              </a:rPr>
              <a:t>Secretaria Nacional de Proteção e Defesa Civil – SEDEC </a:t>
            </a:r>
            <a:endParaRPr lang="pt-BR" sz="1600" b="0" i="0">
              <a:solidFill>
                <a:schemeClr val="accent6"/>
              </a:solidFill>
              <a:effectLst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accent6"/>
                </a:solidFill>
              </a:rPr>
              <a:t>Secretaria Nacional de Segurança Hídrica – SNSH </a:t>
            </a:r>
            <a:endParaRPr lang="pt-BR" sz="1600">
              <a:solidFill>
                <a:schemeClr val="accent6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accent6"/>
                </a:solidFill>
                <a:effectLst/>
              </a:rPr>
              <a:t>Secretaria Nacional de Políticas de Desenvolvimento Regional e Territorial – SDR</a:t>
            </a:r>
            <a:endParaRPr lang="pt-BR" sz="1600">
              <a:solidFill>
                <a:schemeClr val="accent6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accent6"/>
                </a:solidFill>
                <a:effectLst/>
              </a:rPr>
              <a:t>Secretaria Nacional de Fundos e Instrumentos Financeiros – SNFI </a:t>
            </a:r>
            <a:endParaRPr lang="pt-BR" sz="1600" b="0" i="0">
              <a:solidFill>
                <a:schemeClr val="accent6"/>
              </a:solidFill>
              <a:effectLst/>
              <a:ea typeface="Calibri"/>
              <a:cs typeface="Calibri"/>
            </a:endParaRPr>
          </a:p>
          <a:p>
            <a:endParaRPr lang="pt-BR" sz="1600">
              <a:solidFill>
                <a:srgbClr val="000000"/>
              </a:solidFill>
            </a:endParaRPr>
          </a:p>
          <a:p>
            <a:r>
              <a:rPr lang="pt-BR" sz="1600" b="1" i="0">
                <a:solidFill>
                  <a:schemeClr val="accent1"/>
                </a:solidFill>
                <a:effectLst/>
              </a:rPr>
              <a:t>Entidades vinculadas:</a:t>
            </a:r>
            <a:endParaRPr lang="pt-BR" sz="1600" b="1" i="0">
              <a:solidFill>
                <a:schemeClr val="accent1"/>
              </a:solidFill>
              <a:effectLst/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accent1"/>
                </a:solidFill>
                <a:cs typeface="Arial"/>
              </a:rPr>
              <a:t>Agência Nacional de Águas e Saneamento Básico - ANA</a:t>
            </a:r>
            <a:endParaRPr lang="pt-BR" altLang="pt-BR" sz="1600">
              <a:solidFill>
                <a:schemeClr val="accent1"/>
              </a:solidFill>
              <a:ea typeface="Calibri"/>
              <a:cs typeface="Arial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accent1"/>
                </a:solidFill>
                <a:cs typeface="Arial"/>
              </a:rPr>
              <a:t>Companhia de Desenvolvimento dos Vales do São Francisco e do Parnaíba - Codevasf</a:t>
            </a:r>
            <a:endParaRPr lang="pt-BR" altLang="pt-BR" sz="1600">
              <a:solidFill>
                <a:schemeClr val="accent1"/>
              </a:solidFill>
              <a:ea typeface="Calibri"/>
              <a:cs typeface="Arial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accent1"/>
                </a:solidFill>
                <a:cs typeface="Arial"/>
              </a:rPr>
              <a:t>Departamento Nacional de Obras Contra as Secas - Dnocs</a:t>
            </a:r>
            <a:endParaRPr lang="pt-BR" altLang="pt-BR" sz="1600">
              <a:solidFill>
                <a:schemeClr val="accent1"/>
              </a:solidFill>
              <a:ea typeface="Calibri"/>
              <a:cs typeface="Arial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chemeClr val="accent1"/>
                </a:solidFill>
                <a:effectLst/>
                <a:cs typeface="Arial"/>
              </a:rPr>
              <a:t>Superintendência do Desenvolvimento da Amazônia - Sudam</a:t>
            </a:r>
            <a:endParaRPr lang="pt-BR" altLang="pt-BR" sz="1600" b="0" i="0" u="none" strike="noStrike" cap="none" normalizeH="0" baseline="0">
              <a:ln>
                <a:noFill/>
              </a:ln>
              <a:solidFill>
                <a:schemeClr val="accent1"/>
              </a:solidFill>
              <a:effectLst/>
              <a:ea typeface="Calibri"/>
              <a:cs typeface="Arial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accent1"/>
                </a:solidFill>
                <a:cs typeface="Arial"/>
              </a:rPr>
              <a:t>Superintendência do Desenvolvimento do Centro-Oeste – Sudeco</a:t>
            </a:r>
            <a:endParaRPr lang="pt-BR" altLang="pt-BR" sz="1600">
              <a:solidFill>
                <a:schemeClr val="accent1"/>
              </a:solidFill>
              <a:ea typeface="Calibri"/>
              <a:cs typeface="Arial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chemeClr val="accent1"/>
                </a:solidFill>
                <a:effectLst/>
                <a:cs typeface="Arial"/>
              </a:rPr>
              <a:t>Superintendência do Desenvolvimento do Nordeste - Sudene</a:t>
            </a:r>
            <a:endParaRPr lang="pt-BR" altLang="pt-BR" sz="1600" b="0" i="0" u="none" strike="noStrike" cap="none" normalizeH="0" baseline="0">
              <a:ln>
                <a:noFill/>
              </a:ln>
              <a:solidFill>
                <a:schemeClr val="accent1"/>
              </a:solidFill>
              <a:effectLst/>
              <a:ea typeface="Calibri"/>
              <a:cs typeface="Arial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pt-BR" altLang="pt-BR" sz="160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1600" b="0" i="0" u="none" strike="noStrike" cap="none" normalizeH="0" baseline="0">
              <a:ln>
                <a:noFill/>
              </a:ln>
              <a:solidFill>
                <a:schemeClr val="accent1"/>
              </a:solidFill>
              <a:effectLst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CC71E60-F81E-0D9D-9A9F-4A8FA55CB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82" y="343782"/>
            <a:ext cx="5855381" cy="5855381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4DECEE6-0679-C4BF-DB5A-1A9261B15091}"/>
              </a:ext>
            </a:extLst>
          </p:cNvPr>
          <p:cNvGrpSpPr/>
          <p:nvPr/>
        </p:nvGrpSpPr>
        <p:grpSpPr>
          <a:xfrm>
            <a:off x="216007" y="1055465"/>
            <a:ext cx="5549793" cy="4545424"/>
            <a:chOff x="216007" y="1055465"/>
            <a:chExt cx="5549793" cy="4545424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778F2C4-ADE1-F50A-E2B2-27F0E6DDFE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4606" y="3989371"/>
              <a:ext cx="601194" cy="291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Imagem 12" descr="Logotipo&#10;&#10;Descrição gerada automaticamente">
              <a:extLst>
                <a:ext uri="{FF2B5EF4-FFF2-40B4-BE49-F238E27FC236}">
                  <a16:creationId xmlns:a16="http://schemas.microsoft.com/office/drawing/2014/main" id="{393B4EF4-1CB6-EDE4-C6AB-C812D094B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442" y="1673342"/>
              <a:ext cx="779897" cy="342375"/>
            </a:xfrm>
            <a:prstGeom prst="rect">
              <a:avLst/>
            </a:prstGeom>
          </p:spPr>
        </p:pic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FA14BA2B-3725-AD44-5DF9-7F110A3AF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07" y="2356807"/>
              <a:ext cx="800869" cy="381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1984F88F-88F8-A421-5D23-5165244581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5035" y="1055465"/>
              <a:ext cx="522008" cy="411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2E07BC1F-ADBB-1181-DA05-5044F0B5FD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1448" y="4778031"/>
              <a:ext cx="766234" cy="153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>
              <a:extLst>
                <a:ext uri="{FF2B5EF4-FFF2-40B4-BE49-F238E27FC236}">
                  <a16:creationId xmlns:a16="http://schemas.microsoft.com/office/drawing/2014/main" id="{EDB22B45-A8CA-AE4B-58C2-C2B8827677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8763" y="5110881"/>
              <a:ext cx="490008" cy="490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Espaço Reservado para Número de Slide 14">
            <a:extLst>
              <a:ext uri="{FF2B5EF4-FFF2-40B4-BE49-F238E27FC236}">
                <a16:creationId xmlns:a16="http://schemas.microsoft.com/office/drawing/2014/main" id="{14688A20-C62B-D3A7-3ACF-345AEFE43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98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5E8E2-208E-7FB7-6E84-16739946D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tângulo 113"/>
          <p:cNvSpPr/>
          <p:nvPr/>
        </p:nvSpPr>
        <p:spPr>
          <a:xfrm>
            <a:off x="150475" y="105508"/>
            <a:ext cx="11912571" cy="6617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B1892C7-5028-FD67-4029-A9CD3DCF3BD4}"/>
              </a:ext>
            </a:extLst>
          </p:cNvPr>
          <p:cNvSpPr txBox="1"/>
          <p:nvPr/>
        </p:nvSpPr>
        <p:spPr>
          <a:xfrm>
            <a:off x="356577" y="334058"/>
            <a:ext cx="359257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36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INFRAESTRUTURA </a:t>
            </a:r>
          </a:p>
          <a:p>
            <a:r>
              <a:rPr lang="pt-BR" sz="36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HÍDRICA</a:t>
            </a:r>
          </a:p>
        </p:txBody>
      </p:sp>
      <p:sp>
        <p:nvSpPr>
          <p:cNvPr id="60" name="Retângulo 1">
            <a:extLst>
              <a:ext uri="{FF2B5EF4-FFF2-40B4-BE49-F238E27FC236}">
                <a16:creationId xmlns:a16="http://schemas.microsoft.com/office/drawing/2014/main" id="{12D60074-901C-82B7-5957-B7F709EA2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842" y="3418087"/>
            <a:ext cx="415925" cy="2111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BEC5F6D0-D2E0-B227-8AA7-985F05F0D8B5}"/>
              </a:ext>
            </a:extLst>
          </p:cNvPr>
          <p:cNvSpPr/>
          <p:nvPr/>
        </p:nvSpPr>
        <p:spPr>
          <a:xfrm>
            <a:off x="786809" y="4056263"/>
            <a:ext cx="415925" cy="209550"/>
          </a:xfrm>
          <a:prstGeom prst="rect">
            <a:avLst/>
          </a:prstGeom>
          <a:solidFill>
            <a:srgbClr val="FD0000"/>
          </a:solidFill>
        </p:spPr>
        <p:txBody>
          <a:bodyPr>
            <a:spAutoFit/>
          </a:bodyPr>
          <a:lstStyle/>
          <a:p>
            <a:pPr algn="ctr">
              <a:defRPr/>
            </a:pPr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62" name="Retângulo 68">
            <a:extLst>
              <a:ext uri="{FF2B5EF4-FFF2-40B4-BE49-F238E27FC236}">
                <a16:creationId xmlns:a16="http://schemas.microsoft.com/office/drawing/2014/main" id="{BB5D2999-D240-268A-ABDD-ABA17709E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809" y="3748288"/>
            <a:ext cx="415925" cy="188912"/>
          </a:xfrm>
          <a:prstGeom prst="rect">
            <a:avLst/>
          </a:prstGeom>
          <a:solidFill>
            <a:srgbClr val="CC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2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75" name="CaixaDeTexto 55">
            <a:extLst>
              <a:ext uri="{FF2B5EF4-FFF2-40B4-BE49-F238E27FC236}">
                <a16:creationId xmlns:a16="http://schemas.microsoft.com/office/drawing/2014/main" id="{CFB5C060-436A-DCD5-37E3-A03742D58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534" y="3384750"/>
            <a:ext cx="25939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  <a:latin typeface="Aptos" panose="020B0004020202020204" pitchFamily="34" charset="0"/>
              </a:rPr>
              <a:t>Retomada / Em execução - 35</a:t>
            </a:r>
          </a:p>
        </p:txBody>
      </p:sp>
      <p:sp>
        <p:nvSpPr>
          <p:cNvPr id="76" name="CaixaDeTexto 112">
            <a:extLst>
              <a:ext uri="{FF2B5EF4-FFF2-40B4-BE49-F238E27FC236}">
                <a16:creationId xmlns:a16="http://schemas.microsoft.com/office/drawing/2014/main" id="{FCF9D3F6-A335-1F04-4104-50AD62D3C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930" y="4029275"/>
            <a:ext cx="23709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400" b="1">
                <a:solidFill>
                  <a:srgbClr val="000000"/>
                </a:solidFill>
                <a:latin typeface="Aptos"/>
              </a:rPr>
              <a:t>Em Ação Preparatória - 3</a:t>
            </a:r>
            <a:endParaRPr lang="pt-BR"/>
          </a:p>
        </p:txBody>
      </p:sp>
      <p:sp>
        <p:nvSpPr>
          <p:cNvPr id="77" name="CaixaDeTexto 113">
            <a:extLst>
              <a:ext uri="{FF2B5EF4-FFF2-40B4-BE49-F238E27FC236}">
                <a16:creationId xmlns:a16="http://schemas.microsoft.com/office/drawing/2014/main" id="{37BA9B9F-740B-8717-E2E6-761A6205C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326" y="3684788"/>
            <a:ext cx="168048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400" b="1">
                <a:solidFill>
                  <a:srgbClr val="000000"/>
                </a:solidFill>
                <a:latin typeface="Aptos"/>
              </a:rPr>
              <a:t>Não Iniciado - 28</a:t>
            </a:r>
            <a:endParaRPr lang="pt-BR"/>
          </a:p>
        </p:txBody>
      </p:sp>
      <p:sp>
        <p:nvSpPr>
          <p:cNvPr id="3" name="Retângulo 68">
            <a:extLst>
              <a:ext uri="{FF2B5EF4-FFF2-40B4-BE49-F238E27FC236}">
                <a16:creationId xmlns:a16="http://schemas.microsoft.com/office/drawing/2014/main" id="{0B289C04-6DFE-0CBB-0D1A-6B5CC72A5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841" y="3110112"/>
            <a:ext cx="415925" cy="1889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2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5" name="CaixaDeTexto 113">
            <a:extLst>
              <a:ext uri="{FF2B5EF4-FFF2-40B4-BE49-F238E27FC236}">
                <a16:creationId xmlns:a16="http://schemas.microsoft.com/office/drawing/2014/main" id="{0CDFE7F4-C924-78A6-125C-FAD105691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534" y="3063001"/>
            <a:ext cx="12394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  <a:latin typeface="Aptos" panose="020B0004020202020204" pitchFamily="34" charset="0"/>
              </a:rPr>
              <a:t>Concluído - 8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/>
          <a:srcRect l="2597" t="11544" b="5916"/>
          <a:stretch/>
        </p:blipFill>
        <p:spPr>
          <a:xfrm>
            <a:off x="2945220" y="77565"/>
            <a:ext cx="5943837" cy="6673790"/>
          </a:xfrm>
          <a:prstGeom prst="rect">
            <a:avLst/>
          </a:prstGeom>
        </p:spPr>
      </p:pic>
      <p:pic>
        <p:nvPicPr>
          <p:cNvPr id="81" name="Imagem 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510" y="154758"/>
            <a:ext cx="3092911" cy="65324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388FC4-CB98-377A-59F0-8170CAB3B6D9}"/>
              </a:ext>
            </a:extLst>
          </p:cNvPr>
          <p:cNvSpPr txBox="1"/>
          <p:nvPr/>
        </p:nvSpPr>
        <p:spPr>
          <a:xfrm>
            <a:off x="581864" y="2280058"/>
            <a:ext cx="2743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4472C4"/>
                </a:solidFill>
                <a:ea typeface="Calibri"/>
                <a:cs typeface="Calibri"/>
              </a:rPr>
              <a:t>74 </a:t>
            </a:r>
            <a:r>
              <a:rPr lang="en-US" sz="2000" b="1" dirty="0" err="1">
                <a:solidFill>
                  <a:srgbClr val="4472C4"/>
                </a:solidFill>
                <a:ea typeface="Calibri"/>
                <a:cs typeface="Calibri"/>
              </a:rPr>
              <a:t>empreendimentos</a:t>
            </a:r>
            <a:r>
              <a:rPr lang="en-US" sz="2000" b="1" dirty="0">
                <a:solidFill>
                  <a:srgbClr val="4472C4"/>
                </a:solidFill>
                <a:ea typeface="Calibri"/>
                <a:cs typeface="Calibri"/>
              </a:rPr>
              <a:t>, </a:t>
            </a:r>
            <a:r>
              <a:rPr lang="en-US" sz="2000" b="1" dirty="0" err="1">
                <a:solidFill>
                  <a:srgbClr val="4472C4"/>
                </a:solidFill>
                <a:ea typeface="Calibri"/>
                <a:cs typeface="Calibri"/>
              </a:rPr>
              <a:t>sendo</a:t>
            </a:r>
            <a:r>
              <a:rPr lang="en-US" sz="2000" b="1" dirty="0">
                <a:solidFill>
                  <a:srgbClr val="4472C4"/>
                </a:solidFill>
                <a:ea typeface="Calibri"/>
                <a:cs typeface="Calibri"/>
              </a:rPr>
              <a:t>:</a:t>
            </a:r>
            <a:endParaRPr lang="en-US" sz="2000" b="1" dirty="0">
              <a:solidFill>
                <a:srgbClr val="447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39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113D5-F141-4725-377F-5575A1661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8C34150B-1768-8CC3-1F42-4A17C5C6A5EA}"/>
              </a:ext>
            </a:extLst>
          </p:cNvPr>
          <p:cNvSpPr txBox="1"/>
          <p:nvPr/>
        </p:nvSpPr>
        <p:spPr>
          <a:xfrm>
            <a:off x="211113" y="283642"/>
            <a:ext cx="10502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Infraestrutura Hídrica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0828812A-433D-EF51-17F2-7B56BFF05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379" y="265616"/>
            <a:ext cx="755188" cy="791600"/>
          </a:xfrm>
          <a:prstGeom prst="rect">
            <a:avLst/>
          </a:prstGeom>
        </p:spPr>
      </p:pic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C7CD59F9-B10E-6F4C-D7BE-A1B9D8B0D1D1}"/>
              </a:ext>
            </a:extLst>
          </p:cNvPr>
          <p:cNvCxnSpPr>
            <a:cxnSpLocks/>
          </p:cNvCxnSpPr>
          <p:nvPr/>
        </p:nvCxnSpPr>
        <p:spPr>
          <a:xfrm flipV="1">
            <a:off x="486292" y="1679185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Imagem 77">
            <a:extLst>
              <a:ext uri="{FF2B5EF4-FFF2-40B4-BE49-F238E27FC236}">
                <a16:creationId xmlns:a16="http://schemas.microsoft.com/office/drawing/2014/main" id="{A66BB213-B9F6-98E5-26DE-644DC069D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00" y="1630375"/>
            <a:ext cx="4898656" cy="2609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BAA5FA62-8646-F5CE-2E86-AD6EE86C96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699" y="3305630"/>
            <a:ext cx="5093698" cy="26666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AAE0B0D7-262D-3A1E-CADB-472BC2D0B485}"/>
              </a:ext>
            </a:extLst>
          </p:cNvPr>
          <p:cNvSpPr txBox="1"/>
          <p:nvPr/>
        </p:nvSpPr>
        <p:spPr>
          <a:xfrm>
            <a:off x="486292" y="1239512"/>
            <a:ext cx="310302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 dirty="0"/>
              <a:t>Realizações 2023 - 2025</a:t>
            </a:r>
          </a:p>
        </p:txBody>
      </p:sp>
      <p:sp>
        <p:nvSpPr>
          <p:cNvPr id="2" name="Retângulo 1"/>
          <p:cNvSpPr/>
          <p:nvPr/>
        </p:nvSpPr>
        <p:spPr>
          <a:xfrm>
            <a:off x="6663935" y="479261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1"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Source Sans Pro Light" panose="020B0403030403020204" pitchFamily="34" charset="0"/>
              </a:rPr>
              <a:t>Ramal do Apodi - RN</a:t>
            </a:r>
          </a:p>
          <a:p>
            <a:r>
              <a:rPr kumimoji="1"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Source Sans Pro Light" panose="020B0403030403020204" pitchFamily="34" charset="0"/>
              </a:rPr>
              <a:t>Valor executado em 2023 e 2024: 773,7 milhões</a:t>
            </a:r>
          </a:p>
          <a:p>
            <a:r>
              <a:rPr kumimoji="1"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Source Sans Pro Light" panose="020B0403030403020204" pitchFamily="34" charset="0"/>
              </a:rPr>
              <a:t>Valor executado em 2025: 26,9 milhões</a:t>
            </a:r>
          </a:p>
          <a:p>
            <a:r>
              <a:rPr kumimoji="1"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Source Sans Pro Light" panose="020B0403030403020204" pitchFamily="34" charset="0"/>
              </a:rPr>
              <a:t>Valor pago em 2025: 87,3 milhões </a:t>
            </a:r>
          </a:p>
          <a:p>
            <a:r>
              <a:rPr kumimoji="1" lang="pt-BR" sz="1400">
                <a:solidFill>
                  <a:schemeClr val="tx1">
                    <a:lumMod val="65000"/>
                    <a:lumOff val="35000"/>
                  </a:schemeClr>
                </a:solidFill>
                <a:ea typeface="Source Sans Pro Light" panose="020B0403030403020204" pitchFamily="34" charset="0"/>
              </a:rPr>
              <a:t>Execução física: </a:t>
            </a:r>
            <a:r>
              <a:rPr kumimoji="1"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Source Sans Pro Light" panose="020B0403030403020204" pitchFamily="34" charset="0"/>
              </a:rPr>
              <a:t>76%</a:t>
            </a:r>
          </a:p>
          <a:p>
            <a:endParaRPr kumimoji="1" lang="pt-BR" sz="1400">
              <a:ea typeface="Source Sans Pro Light" panose="020B0403030403020204" pitchFamily="34" charset="0"/>
            </a:endParaRPr>
          </a:p>
          <a:p>
            <a:br>
              <a:rPr kumimoji="1" lang="pt-BR" sz="1400">
                <a:ea typeface="Source Sans Pro Light" panose="020B0403030403020204" pitchFamily="34" charset="0"/>
              </a:rPr>
            </a:br>
            <a:endParaRPr kumimoji="1" lang="pt-BR" sz="1400">
              <a:ea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337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113D5-F141-4725-377F-5575A1661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C7CD59F9-B10E-6F4C-D7BE-A1B9D8B0D1D1}"/>
              </a:ext>
            </a:extLst>
          </p:cNvPr>
          <p:cNvCxnSpPr>
            <a:cxnSpLocks/>
          </p:cNvCxnSpPr>
          <p:nvPr/>
        </p:nvCxnSpPr>
        <p:spPr>
          <a:xfrm flipV="1">
            <a:off x="486292" y="1679185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AAE0B0D7-262D-3A1E-CADB-472BC2D0B485}"/>
              </a:ext>
            </a:extLst>
          </p:cNvPr>
          <p:cNvSpPr txBox="1"/>
          <p:nvPr/>
        </p:nvSpPr>
        <p:spPr>
          <a:xfrm>
            <a:off x="486292" y="1239512"/>
            <a:ext cx="310302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Realizações 2023 - 2025</a:t>
            </a:r>
          </a:p>
        </p:txBody>
      </p:sp>
      <p:sp>
        <p:nvSpPr>
          <p:cNvPr id="2" name="Retângulo 1"/>
          <p:cNvSpPr/>
          <p:nvPr/>
        </p:nvSpPr>
        <p:spPr>
          <a:xfrm>
            <a:off x="393865" y="2044026"/>
            <a:ext cx="6594928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kumimoji="1" lang="pt-BR" sz="1400">
                <a:ea typeface="Source Sans Pro Light"/>
              </a:rPr>
              <a:t>Assinatura da OS Ampliação da Capacidade de bombeamento do Eixo Norte.</a:t>
            </a:r>
          </a:p>
          <a:p>
            <a:r>
              <a:rPr kumimoji="1" lang="pt-BR" sz="1400">
                <a:ea typeface="Source Sans Pro Light" panose="020B0403030403020204" pitchFamily="34" charset="0"/>
              </a:rPr>
              <a:t> </a:t>
            </a:r>
          </a:p>
          <a:p>
            <a:endParaRPr lang="pt-BR" sz="1400">
              <a:ea typeface="Source Sans Pro Light" panose="020B0403030403020204" pitchFamily="34" charset="0"/>
              <a:cs typeface="Calibri"/>
            </a:endParaRPr>
          </a:p>
          <a:p>
            <a:endParaRPr kumimoji="1" lang="pt-BR" sz="1400">
              <a:ea typeface="Source Sans Pro Light" panose="020B0403030403020204" pitchFamily="34" charset="0"/>
            </a:endParaRPr>
          </a:p>
          <a:p>
            <a:br>
              <a:rPr kumimoji="1" lang="pt-BR" sz="1400">
                <a:ea typeface="Source Sans Pro Light" panose="020B0403030403020204" pitchFamily="34" charset="0"/>
              </a:rPr>
            </a:br>
            <a:endParaRPr kumimoji="1" lang="pt-BR" sz="1400">
              <a:ea typeface="Source Sans Pro Light" panose="020B0403030403020204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92" y="3028300"/>
            <a:ext cx="4826612" cy="3619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292" y="2379546"/>
            <a:ext cx="5260731" cy="39455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tângulo 2"/>
          <p:cNvSpPr/>
          <p:nvPr/>
        </p:nvSpPr>
        <p:spPr>
          <a:xfrm>
            <a:off x="10230197" y="2010214"/>
            <a:ext cx="1292470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EBI- Eixo Norte</a:t>
            </a:r>
            <a:endParaRPr lang="pt-BR" sz="1400" b="1">
              <a:solidFill>
                <a:schemeClr val="tx1">
                  <a:lumMod val="65000"/>
                  <a:lumOff val="35000"/>
                </a:schemeClr>
              </a:solidFill>
              <a:latin typeface="Rawline Medium" panose="00000600000000000000" pitchFamily="2" charset="0"/>
              <a:cs typeface="Rawline Medium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C4A8A0C-60B6-6A4E-377A-76D371A1A9B7}"/>
              </a:ext>
            </a:extLst>
          </p:cNvPr>
          <p:cNvSpPr txBox="1"/>
          <p:nvPr/>
        </p:nvSpPr>
        <p:spPr>
          <a:xfrm>
            <a:off x="211113" y="283642"/>
            <a:ext cx="10502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Infraestrutura Hídrica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3FA626A-50A4-B8E5-A3AD-3BDFB6354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379" y="265616"/>
            <a:ext cx="755188" cy="7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13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A0ED8-8AC4-6554-45B4-5E11570FD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C9BC19E-BAB2-70FE-C423-4AD2EA40EC46}"/>
              </a:ext>
            </a:extLst>
          </p:cNvPr>
          <p:cNvCxnSpPr>
            <a:cxnSpLocks/>
          </p:cNvCxnSpPr>
          <p:nvPr/>
        </p:nvCxnSpPr>
        <p:spPr>
          <a:xfrm>
            <a:off x="466296" y="1567763"/>
            <a:ext cx="5159804" cy="703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9D554AC-D29A-200B-A44E-BDE3F78376F0}"/>
              </a:ext>
            </a:extLst>
          </p:cNvPr>
          <p:cNvSpPr txBox="1"/>
          <p:nvPr/>
        </p:nvSpPr>
        <p:spPr>
          <a:xfrm>
            <a:off x="7505700" y="1303507"/>
            <a:ext cx="44355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Canal do Ramal do Salgado - CE</a:t>
            </a:r>
          </a:p>
          <a:p>
            <a:pPr algn="r"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Valor executado em 2023 e 2024: 102,2 milhões</a:t>
            </a:r>
          </a:p>
          <a:p>
            <a:pPr algn="r"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Valor executado em 2025: 17,4 milhões</a:t>
            </a:r>
          </a:p>
          <a:p>
            <a:pPr algn="r"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Valor pago em 2025: 40,6 milhões</a:t>
            </a:r>
          </a:p>
          <a:p>
            <a:pPr algn="r"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Situação: Em execução</a:t>
            </a:r>
          </a:p>
          <a:p>
            <a:pPr algn="r"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Execução física: 11,07</a:t>
            </a:r>
          </a:p>
          <a:p>
            <a:pPr algn="r"/>
            <a:endParaRPr lang="pt-BR" sz="1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pt-BR" sz="1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latin typeface="Rawline Medium" panose="00000600000000000000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2" y="3434792"/>
            <a:ext cx="5475816" cy="30929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AE0B0D7-262D-3A1E-CADB-472BC2D0B485}"/>
              </a:ext>
            </a:extLst>
          </p:cNvPr>
          <p:cNvSpPr txBox="1"/>
          <p:nvPr/>
        </p:nvSpPr>
        <p:spPr>
          <a:xfrm>
            <a:off x="466296" y="1075571"/>
            <a:ext cx="310302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Realizações 2023 - 2025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5" y="1831124"/>
            <a:ext cx="4526155" cy="33946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49D554AC-D29A-200B-A44E-BDE3F78376F0}"/>
              </a:ext>
            </a:extLst>
          </p:cNvPr>
          <p:cNvSpPr txBox="1"/>
          <p:nvPr/>
        </p:nvSpPr>
        <p:spPr>
          <a:xfrm>
            <a:off x="525672" y="5384583"/>
            <a:ext cx="4110018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Barragem de Negreiros - Eixo Norte</a:t>
            </a:r>
            <a:endParaRPr lang="pt-BR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Valor executado em 2025: 10 milhões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Situação: Em licitação / leilão</a:t>
            </a:r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latin typeface="Rawline Medium" panose="00000600000000000000" pitchFamily="2" charset="0"/>
              <a:cs typeface="Rawline Medium" panose="000006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961E56C-F0A7-F4F8-D332-250E4774A7F1}"/>
              </a:ext>
            </a:extLst>
          </p:cNvPr>
          <p:cNvSpPr txBox="1"/>
          <p:nvPr/>
        </p:nvSpPr>
        <p:spPr>
          <a:xfrm>
            <a:off x="211113" y="283642"/>
            <a:ext cx="10502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Infraestrutura Hídrica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75C27E2-89D5-A156-00F2-D5C1341641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379" y="265616"/>
            <a:ext cx="755188" cy="7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69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113D5-F141-4725-377F-5575A1661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aixaDeTexto 42">
            <a:extLst>
              <a:ext uri="{FF2B5EF4-FFF2-40B4-BE49-F238E27FC236}">
                <a16:creationId xmlns:a16="http://schemas.microsoft.com/office/drawing/2014/main" id="{C50047ED-4490-F4D3-D548-CD4D3F7BB3EF}"/>
              </a:ext>
            </a:extLst>
          </p:cNvPr>
          <p:cNvSpPr txBox="1"/>
          <p:nvPr/>
        </p:nvSpPr>
        <p:spPr>
          <a:xfrm>
            <a:off x="488699" y="1331673"/>
            <a:ext cx="297899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Realizações 2023 - 2025</a:t>
            </a:r>
            <a:endParaRPr lang="pt-BR">
              <a:solidFill>
                <a:srgbClr val="000000"/>
              </a:solidFill>
            </a:endParaRPr>
          </a:p>
          <a:p>
            <a:endParaRPr lang="pt-BR">
              <a:ea typeface="Calibri"/>
              <a:cs typeface="Calibri"/>
            </a:endParaRPr>
          </a:p>
        </p:txBody>
      </p: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C7CD59F9-B10E-6F4C-D7BE-A1B9D8B0D1D1}"/>
              </a:ext>
            </a:extLst>
          </p:cNvPr>
          <p:cNvCxnSpPr>
            <a:cxnSpLocks/>
          </p:cNvCxnSpPr>
          <p:nvPr/>
        </p:nvCxnSpPr>
        <p:spPr>
          <a:xfrm flipV="1">
            <a:off x="486292" y="1679185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Box 14">
            <a:extLst>
              <a:ext uri="{FF2B5EF4-FFF2-40B4-BE49-F238E27FC236}">
                <a16:creationId xmlns:a16="http://schemas.microsoft.com/office/drawing/2014/main" id="{560F5D72-DFEF-4ABE-9173-F15F71D45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163" y="4807998"/>
            <a:ext cx="2428033" cy="756000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Reservatórios estratégicos:</a:t>
            </a:r>
          </a:p>
          <a:p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Pau dos Ferros – 31,71%</a:t>
            </a:r>
          </a:p>
        </p:txBody>
      </p:sp>
      <p:sp>
        <p:nvSpPr>
          <p:cNvPr id="54" name="Text Box 14">
            <a:extLst>
              <a:ext uri="{FF2B5EF4-FFF2-40B4-BE49-F238E27FC236}">
                <a16:creationId xmlns:a16="http://schemas.microsoft.com/office/drawing/2014/main" id="{2A62194F-47D4-41EF-8F95-BD1C22F3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163" y="2829026"/>
            <a:ext cx="2415618" cy="756000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Reservatórios estratégicos:</a:t>
            </a:r>
          </a:p>
          <a:p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Prazeres, Quixabinha – concluídas</a:t>
            </a:r>
          </a:p>
          <a:p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Chapéu: 30,89% (11/2025)</a:t>
            </a:r>
          </a:p>
          <a:p>
            <a:r>
              <a:rPr kumimoji="1" lang="pt-BR" sz="1200" b="1" err="1">
                <a:latin typeface="+mn-lt"/>
                <a:ea typeface="Source Sans Pro Light" panose="020B0403030403020204" pitchFamily="34" charset="0"/>
              </a:rPr>
              <a:t>Entremontes</a:t>
            </a: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 – 50% (11/2025)</a:t>
            </a:r>
            <a:endParaRPr kumimoji="1" lang="pt-BR" sz="1400" b="1">
              <a:solidFill>
                <a:srgbClr val="FF0000"/>
              </a:solidFill>
              <a:latin typeface="+mn-lt"/>
              <a:ea typeface="Source Sans Pro Light" panose="020B0403030403020204" pitchFamily="34" charset="0"/>
            </a:endParaRPr>
          </a:p>
        </p:txBody>
      </p:sp>
      <p:sp>
        <p:nvSpPr>
          <p:cNvPr id="60" name="Text Box 14">
            <a:extLst>
              <a:ext uri="{FF2B5EF4-FFF2-40B4-BE49-F238E27FC236}">
                <a16:creationId xmlns:a16="http://schemas.microsoft.com/office/drawing/2014/main" id="{2A62194F-47D4-41EF-8F95-BD1C22F3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163" y="3641314"/>
            <a:ext cx="2415618" cy="1081271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defPPr>
              <a:defRPr lang="pt-BR"/>
            </a:defPPr>
            <a:lvl1pPr>
              <a:defRPr kumimoji="1" sz="1200" b="1">
                <a:solidFill>
                  <a:srgbClr val="FF0000"/>
                </a:solidFill>
                <a:ea typeface="Source Sans Pro Light" panose="020B0403030403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>
                <a:solidFill>
                  <a:schemeClr val="tx1"/>
                </a:solidFill>
              </a:rPr>
              <a:t>Reservatórios estratégicos:</a:t>
            </a:r>
          </a:p>
          <a:p>
            <a:r>
              <a:rPr lang="pt-BR">
                <a:solidFill>
                  <a:schemeClr val="tx1"/>
                </a:solidFill>
              </a:rPr>
              <a:t>São José – 20,56% (11/2025)</a:t>
            </a:r>
          </a:p>
          <a:p>
            <a:r>
              <a:rPr lang="pt-BR">
                <a:solidFill>
                  <a:schemeClr val="tx1"/>
                </a:solidFill>
              </a:rPr>
              <a:t>Angicos – rescisão unilateral com a contratada</a:t>
            </a:r>
          </a:p>
          <a:p>
            <a:r>
              <a:rPr lang="pt-BR">
                <a:solidFill>
                  <a:schemeClr val="tx1"/>
                </a:solidFill>
              </a:rPr>
              <a:t>Orós – 50% (11/2025)</a:t>
            </a:r>
          </a:p>
          <a:p>
            <a:endParaRPr lang="pt-BR"/>
          </a:p>
          <a:p>
            <a:r>
              <a:rPr lang="pt-BR"/>
              <a:t> </a:t>
            </a:r>
          </a:p>
        </p:txBody>
      </p:sp>
      <p:sp>
        <p:nvSpPr>
          <p:cNvPr id="61" name="Chave Esquerda 60"/>
          <p:cNvSpPr/>
          <p:nvPr/>
        </p:nvSpPr>
        <p:spPr>
          <a:xfrm>
            <a:off x="933957" y="2785617"/>
            <a:ext cx="155569" cy="2748737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CaixaDeTexto 61"/>
          <p:cNvSpPr txBox="1"/>
          <p:nvPr/>
        </p:nvSpPr>
        <p:spPr>
          <a:xfrm rot="16200000">
            <a:off x="-658911" y="3872461"/>
            <a:ext cx="2631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Reservatórios Estratégicos</a:t>
            </a:r>
          </a:p>
        </p:txBody>
      </p:sp>
      <p:grpSp>
        <p:nvGrpSpPr>
          <p:cNvPr id="63" name="Agrupar 62">
            <a:extLst>
              <a:ext uri="{FF2B5EF4-FFF2-40B4-BE49-F238E27FC236}">
                <a16:creationId xmlns:a16="http://schemas.microsoft.com/office/drawing/2014/main" id="{2BDE156A-0FD3-A499-A11C-75FFD1C9D182}"/>
              </a:ext>
            </a:extLst>
          </p:cNvPr>
          <p:cNvGrpSpPr/>
          <p:nvPr/>
        </p:nvGrpSpPr>
        <p:grpSpPr>
          <a:xfrm>
            <a:off x="3796752" y="2931442"/>
            <a:ext cx="1451646" cy="432715"/>
            <a:chOff x="4641168" y="2095794"/>
            <a:chExt cx="2529838" cy="85383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4" name="Retângulo: Cantos Arredondados 51">
              <a:extLst>
                <a:ext uri="{FF2B5EF4-FFF2-40B4-BE49-F238E27FC236}">
                  <a16:creationId xmlns:a16="http://schemas.microsoft.com/office/drawing/2014/main" id="{68DBFEE2-B81F-560C-560F-1F5F4EFE8CA3}"/>
                </a:ext>
              </a:extLst>
            </p:cNvPr>
            <p:cNvSpPr/>
            <p:nvPr/>
          </p:nvSpPr>
          <p:spPr>
            <a:xfrm>
              <a:off x="4641168" y="2095794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200">
                <a:solidFill>
                  <a:schemeClr val="tx1"/>
                </a:solidFill>
              </a:endParaRPr>
            </a:p>
          </p:txBody>
        </p:sp>
        <p:sp>
          <p:nvSpPr>
            <p:cNvPr id="65" name="Retângulo: Cantos Arredondados 10">
              <a:extLst>
                <a:ext uri="{FF2B5EF4-FFF2-40B4-BE49-F238E27FC236}">
                  <a16:creationId xmlns:a16="http://schemas.microsoft.com/office/drawing/2014/main" id="{9E65DCBB-2C51-0CB8-1C74-0C28E065392D}"/>
                </a:ext>
              </a:extLst>
            </p:cNvPr>
            <p:cNvSpPr txBox="1"/>
            <p:nvPr/>
          </p:nvSpPr>
          <p:spPr>
            <a:xfrm>
              <a:off x="4666176" y="2120802"/>
              <a:ext cx="2479822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pt-BR" sz="1200" b="1">
                  <a:solidFill>
                    <a:schemeClr val="tx1"/>
                  </a:solidFill>
                </a:rPr>
                <a:t>2025</a:t>
              </a:r>
            </a:p>
          </p:txBody>
        </p:sp>
      </p:grpSp>
      <p:sp>
        <p:nvSpPr>
          <p:cNvPr id="66" name="Seta: Divisa 18">
            <a:extLst>
              <a:ext uri="{FF2B5EF4-FFF2-40B4-BE49-F238E27FC236}">
                <a16:creationId xmlns:a16="http://schemas.microsoft.com/office/drawing/2014/main" id="{B1070EE4-CED8-22A2-B584-A62AB0EAE2D5}"/>
              </a:ext>
            </a:extLst>
          </p:cNvPr>
          <p:cNvSpPr/>
          <p:nvPr/>
        </p:nvSpPr>
        <p:spPr>
          <a:xfrm>
            <a:off x="5107100" y="2874091"/>
            <a:ext cx="183581" cy="59270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Seta: Divisa 18">
            <a:extLst>
              <a:ext uri="{FF2B5EF4-FFF2-40B4-BE49-F238E27FC236}">
                <a16:creationId xmlns:a16="http://schemas.microsoft.com/office/drawing/2014/main" id="{B1070EE4-CED8-22A2-B584-A62AB0EAE2D5}"/>
              </a:ext>
            </a:extLst>
          </p:cNvPr>
          <p:cNvSpPr/>
          <p:nvPr/>
        </p:nvSpPr>
        <p:spPr>
          <a:xfrm flipH="1">
            <a:off x="3796752" y="2865670"/>
            <a:ext cx="153507" cy="56054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2BDE156A-0FD3-A499-A11C-75FFD1C9D182}"/>
              </a:ext>
            </a:extLst>
          </p:cNvPr>
          <p:cNvGrpSpPr/>
          <p:nvPr/>
        </p:nvGrpSpPr>
        <p:grpSpPr>
          <a:xfrm>
            <a:off x="3848024" y="4008542"/>
            <a:ext cx="1451646" cy="432715"/>
            <a:chOff x="4641168" y="2095794"/>
            <a:chExt cx="2529838" cy="85383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9" name="Retângulo: Cantos Arredondados 51">
              <a:extLst>
                <a:ext uri="{FF2B5EF4-FFF2-40B4-BE49-F238E27FC236}">
                  <a16:creationId xmlns:a16="http://schemas.microsoft.com/office/drawing/2014/main" id="{68DBFEE2-B81F-560C-560F-1F5F4EFE8CA3}"/>
                </a:ext>
              </a:extLst>
            </p:cNvPr>
            <p:cNvSpPr/>
            <p:nvPr/>
          </p:nvSpPr>
          <p:spPr>
            <a:xfrm>
              <a:off x="4641168" y="2095794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200">
                <a:solidFill>
                  <a:schemeClr val="tx1"/>
                </a:solidFill>
              </a:endParaRPr>
            </a:p>
          </p:txBody>
        </p:sp>
        <p:sp>
          <p:nvSpPr>
            <p:cNvPr id="70" name="Retângulo: Cantos Arredondados 10">
              <a:extLst>
                <a:ext uri="{FF2B5EF4-FFF2-40B4-BE49-F238E27FC236}">
                  <a16:creationId xmlns:a16="http://schemas.microsoft.com/office/drawing/2014/main" id="{9E65DCBB-2C51-0CB8-1C74-0C28E065392D}"/>
                </a:ext>
              </a:extLst>
            </p:cNvPr>
            <p:cNvSpPr txBox="1"/>
            <p:nvPr/>
          </p:nvSpPr>
          <p:spPr>
            <a:xfrm>
              <a:off x="4666176" y="2120802"/>
              <a:ext cx="2479822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pt-BR" sz="1200" b="1">
                  <a:solidFill>
                    <a:schemeClr val="tx1"/>
                  </a:solidFill>
                </a:rPr>
                <a:t>2025</a:t>
              </a:r>
            </a:p>
          </p:txBody>
        </p:sp>
      </p:grpSp>
      <p:sp>
        <p:nvSpPr>
          <p:cNvPr id="71" name="Seta: Divisa 18">
            <a:extLst>
              <a:ext uri="{FF2B5EF4-FFF2-40B4-BE49-F238E27FC236}">
                <a16:creationId xmlns:a16="http://schemas.microsoft.com/office/drawing/2014/main" id="{B1070EE4-CED8-22A2-B584-A62AB0EAE2D5}"/>
              </a:ext>
            </a:extLst>
          </p:cNvPr>
          <p:cNvSpPr/>
          <p:nvPr/>
        </p:nvSpPr>
        <p:spPr>
          <a:xfrm>
            <a:off x="5158372" y="3951191"/>
            <a:ext cx="183581" cy="59270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Seta: Divisa 18">
            <a:extLst>
              <a:ext uri="{FF2B5EF4-FFF2-40B4-BE49-F238E27FC236}">
                <a16:creationId xmlns:a16="http://schemas.microsoft.com/office/drawing/2014/main" id="{B1070EE4-CED8-22A2-B584-A62AB0EAE2D5}"/>
              </a:ext>
            </a:extLst>
          </p:cNvPr>
          <p:cNvSpPr/>
          <p:nvPr/>
        </p:nvSpPr>
        <p:spPr>
          <a:xfrm flipH="1">
            <a:off x="3848024" y="3942770"/>
            <a:ext cx="153507" cy="56054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3" name="Agrupar 72">
            <a:extLst>
              <a:ext uri="{FF2B5EF4-FFF2-40B4-BE49-F238E27FC236}">
                <a16:creationId xmlns:a16="http://schemas.microsoft.com/office/drawing/2014/main" id="{2BDE156A-0FD3-A499-A11C-75FFD1C9D182}"/>
              </a:ext>
            </a:extLst>
          </p:cNvPr>
          <p:cNvGrpSpPr/>
          <p:nvPr/>
        </p:nvGrpSpPr>
        <p:grpSpPr>
          <a:xfrm>
            <a:off x="3828025" y="4959751"/>
            <a:ext cx="1451646" cy="432715"/>
            <a:chOff x="4641168" y="2095794"/>
            <a:chExt cx="2529838" cy="85383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4" name="Retângulo: Cantos Arredondados 51">
              <a:extLst>
                <a:ext uri="{FF2B5EF4-FFF2-40B4-BE49-F238E27FC236}">
                  <a16:creationId xmlns:a16="http://schemas.microsoft.com/office/drawing/2014/main" id="{68DBFEE2-B81F-560C-560F-1F5F4EFE8CA3}"/>
                </a:ext>
              </a:extLst>
            </p:cNvPr>
            <p:cNvSpPr/>
            <p:nvPr/>
          </p:nvSpPr>
          <p:spPr>
            <a:xfrm>
              <a:off x="4641168" y="2095794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200">
                <a:solidFill>
                  <a:schemeClr val="tx1"/>
                </a:solidFill>
              </a:endParaRPr>
            </a:p>
          </p:txBody>
        </p:sp>
        <p:sp>
          <p:nvSpPr>
            <p:cNvPr id="75" name="Retângulo: Cantos Arredondados 10">
              <a:extLst>
                <a:ext uri="{FF2B5EF4-FFF2-40B4-BE49-F238E27FC236}">
                  <a16:creationId xmlns:a16="http://schemas.microsoft.com/office/drawing/2014/main" id="{9E65DCBB-2C51-0CB8-1C74-0C28E065392D}"/>
                </a:ext>
              </a:extLst>
            </p:cNvPr>
            <p:cNvSpPr txBox="1"/>
            <p:nvPr/>
          </p:nvSpPr>
          <p:spPr>
            <a:xfrm>
              <a:off x="4666176" y="2120802"/>
              <a:ext cx="2479822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pt-BR" sz="1200" b="1">
                  <a:solidFill>
                    <a:schemeClr val="tx1"/>
                  </a:solidFill>
                </a:rPr>
                <a:t>04/2026</a:t>
              </a:r>
            </a:p>
          </p:txBody>
        </p:sp>
      </p:grpSp>
      <p:sp>
        <p:nvSpPr>
          <p:cNvPr id="76" name="Seta: Divisa 18">
            <a:extLst>
              <a:ext uri="{FF2B5EF4-FFF2-40B4-BE49-F238E27FC236}">
                <a16:creationId xmlns:a16="http://schemas.microsoft.com/office/drawing/2014/main" id="{B1070EE4-CED8-22A2-B584-A62AB0EAE2D5}"/>
              </a:ext>
            </a:extLst>
          </p:cNvPr>
          <p:cNvSpPr/>
          <p:nvPr/>
        </p:nvSpPr>
        <p:spPr>
          <a:xfrm>
            <a:off x="5138373" y="4902400"/>
            <a:ext cx="183581" cy="59270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Seta: Divisa 18">
            <a:extLst>
              <a:ext uri="{FF2B5EF4-FFF2-40B4-BE49-F238E27FC236}">
                <a16:creationId xmlns:a16="http://schemas.microsoft.com/office/drawing/2014/main" id="{B1070EE4-CED8-22A2-B584-A62AB0EAE2D5}"/>
              </a:ext>
            </a:extLst>
          </p:cNvPr>
          <p:cNvSpPr/>
          <p:nvPr/>
        </p:nvSpPr>
        <p:spPr>
          <a:xfrm flipH="1">
            <a:off x="3828025" y="4893979"/>
            <a:ext cx="153507" cy="56054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7055D38-5C88-2F69-DD38-D8259EBB3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6517" y="1473199"/>
            <a:ext cx="3749676" cy="20338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EFF33CA-6359-29EC-CE14-9ADD33AF2732}"/>
              </a:ext>
            </a:extLst>
          </p:cNvPr>
          <p:cNvSpPr txBox="1"/>
          <p:nvPr/>
        </p:nvSpPr>
        <p:spPr>
          <a:xfrm>
            <a:off x="10930601" y="957726"/>
            <a:ext cx="4110018" cy="38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 Prazeres</a:t>
            </a:r>
            <a:endParaRPr lang="pt-BR" sz="1400" b="1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6" name="Imagem 5" descr="Uma imagem contendo grama, ao ar livre, ovelha, campo&#10;&#10;O conteúdo gerado por IA pode estar incorreto.">
            <a:extLst>
              <a:ext uri="{FF2B5EF4-FFF2-40B4-BE49-F238E27FC236}">
                <a16:creationId xmlns:a16="http://schemas.microsoft.com/office/drawing/2014/main" id="{8E9EBB87-00E6-E35B-E886-2E9616951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907" y="3794805"/>
            <a:ext cx="3018972" cy="274274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EBB5DCB-CFCB-9E70-14A6-5C970A5EB9C7}"/>
              </a:ext>
            </a:extLst>
          </p:cNvPr>
          <p:cNvSpPr txBox="1"/>
          <p:nvPr/>
        </p:nvSpPr>
        <p:spPr>
          <a:xfrm>
            <a:off x="6094186" y="3418114"/>
            <a:ext cx="2743200" cy="38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Quixabinha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43E96FC-01D4-4160-3EDA-2B06040DEF83}"/>
              </a:ext>
            </a:extLst>
          </p:cNvPr>
          <p:cNvSpPr txBox="1"/>
          <p:nvPr/>
        </p:nvSpPr>
        <p:spPr>
          <a:xfrm>
            <a:off x="211113" y="283642"/>
            <a:ext cx="10502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Infraestrutura Hídrica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F243B53-571D-4102-E782-224DED5FF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379" y="265616"/>
            <a:ext cx="755188" cy="7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83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129EF-9A2B-689C-1FA8-0D4E82E53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1D10D936-F903-7C61-F894-164D1F31D5E7}"/>
              </a:ext>
            </a:extLst>
          </p:cNvPr>
          <p:cNvCxnSpPr>
            <a:cxnSpLocks/>
          </p:cNvCxnSpPr>
          <p:nvPr/>
        </p:nvCxnSpPr>
        <p:spPr>
          <a:xfrm>
            <a:off x="466296" y="1567763"/>
            <a:ext cx="5159804" cy="703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B71A50D-217B-DD58-F767-7D1AC7621008}"/>
              </a:ext>
            </a:extLst>
          </p:cNvPr>
          <p:cNvSpPr txBox="1"/>
          <p:nvPr/>
        </p:nvSpPr>
        <p:spPr>
          <a:xfrm>
            <a:off x="7505700" y="1303507"/>
            <a:ext cx="4435568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Arroio </a:t>
            </a:r>
            <a:r>
              <a:rPr lang="pt-BR" sz="1400" b="1" err="1">
                <a:solidFill>
                  <a:schemeClr val="tx1">
                    <a:lumMod val="65000"/>
                    <a:lumOff val="35000"/>
                  </a:schemeClr>
                </a:solidFill>
              </a:rPr>
              <a:t>Taquarembó</a:t>
            </a: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 - RETOMADA </a:t>
            </a:r>
            <a:endParaRPr lang="pt-BR" sz="1400" b="1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algn="r"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Valor executado em 2025: 21,6 milhões</a:t>
            </a:r>
            <a:endParaRPr lang="pt-BR"/>
          </a:p>
          <a:p>
            <a:pPr algn="r"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Valor pago em 2025: 3,3 milhões</a:t>
            </a:r>
            <a:endParaRPr lang="pt-BR"/>
          </a:p>
          <a:p>
            <a:pPr algn="r"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Situação: Em execução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Execução física: 60 %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algn="r"/>
            <a:endParaRPr lang="pt-BR" sz="1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pt-BR" sz="1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latin typeface="Rawline Medium" panose="000006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E2FAE43-1C12-8099-ABE7-BBFF7A2DCF66}"/>
              </a:ext>
            </a:extLst>
          </p:cNvPr>
          <p:cNvSpPr txBox="1"/>
          <p:nvPr/>
        </p:nvSpPr>
        <p:spPr>
          <a:xfrm>
            <a:off x="466296" y="1075571"/>
            <a:ext cx="310302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Realizações 2023 - 2025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A14E582-D096-4B51-131F-AB28938D1133}"/>
              </a:ext>
            </a:extLst>
          </p:cNvPr>
          <p:cNvSpPr txBox="1"/>
          <p:nvPr/>
        </p:nvSpPr>
        <p:spPr>
          <a:xfrm>
            <a:off x="466296" y="5077804"/>
            <a:ext cx="4723575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Gatos – RETOMADA</a:t>
            </a:r>
          </a:p>
          <a:p>
            <a:pPr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Valor executado em 2025: 17,6 milhões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Valor pago em 2025: 12,5 milhões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Situação: Em execução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Execução física: 20 %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pt-BR" sz="1400" b="1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latin typeface="Rawline Medium" panose="00000600000000000000" pitchFamily="2" charset="0"/>
              <a:cs typeface="Rawline Medium" panose="00000600000000000000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97D253A-1E8E-FAAF-CDDE-F3257B9D6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988" y="1718335"/>
            <a:ext cx="5041323" cy="35400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m 3" descr="Vista aérea de uma cidade&#10;&#10;O conteúdo gerado por IA pode estar incorreto.">
            <a:extLst>
              <a:ext uri="{FF2B5EF4-FFF2-40B4-BE49-F238E27FC236}">
                <a16:creationId xmlns:a16="http://schemas.microsoft.com/office/drawing/2014/main" id="{D325FB7F-F21B-D788-177C-D74EA0900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9138" y="3487263"/>
            <a:ext cx="5337464" cy="331742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03EA6B7-5B87-131F-1865-CAD94243B308}"/>
              </a:ext>
            </a:extLst>
          </p:cNvPr>
          <p:cNvSpPr txBox="1"/>
          <p:nvPr/>
        </p:nvSpPr>
        <p:spPr>
          <a:xfrm>
            <a:off x="211113" y="283642"/>
            <a:ext cx="10502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Infraestrutura Hídrica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655A5B6-8A9B-68C1-5C61-67362FEF0F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379" y="265616"/>
            <a:ext cx="755188" cy="7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16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113D5-F141-4725-377F-5575A1661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aixaDeTexto 42">
            <a:extLst>
              <a:ext uri="{FF2B5EF4-FFF2-40B4-BE49-F238E27FC236}">
                <a16:creationId xmlns:a16="http://schemas.microsoft.com/office/drawing/2014/main" id="{C50047ED-4490-F4D3-D548-CD4D3F7BB3EF}"/>
              </a:ext>
            </a:extLst>
          </p:cNvPr>
          <p:cNvSpPr txBox="1"/>
          <p:nvPr/>
        </p:nvSpPr>
        <p:spPr>
          <a:xfrm>
            <a:off x="379087" y="2115521"/>
            <a:ext cx="316042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Realizações 2023 - 2025</a:t>
            </a:r>
          </a:p>
        </p:txBody>
      </p: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C7CD59F9-B10E-6F4C-D7BE-A1B9D8B0D1D1}"/>
              </a:ext>
            </a:extLst>
          </p:cNvPr>
          <p:cNvCxnSpPr>
            <a:cxnSpLocks/>
          </p:cNvCxnSpPr>
          <p:nvPr/>
        </p:nvCxnSpPr>
        <p:spPr>
          <a:xfrm flipV="1">
            <a:off x="376680" y="2517461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927" y="1711851"/>
            <a:ext cx="5618097" cy="3166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61" y="2748777"/>
            <a:ext cx="4091557" cy="306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DCEF2FC-7E82-8A37-537C-5CBD520209A3}"/>
              </a:ext>
            </a:extLst>
          </p:cNvPr>
          <p:cNvSpPr txBox="1"/>
          <p:nvPr/>
        </p:nvSpPr>
        <p:spPr>
          <a:xfrm>
            <a:off x="7469438" y="4959875"/>
            <a:ext cx="4723575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Cinturão das Águas do Ceará - Trecho I - RETOMADA</a:t>
            </a:r>
            <a:endParaRPr lang="pt-BR"/>
          </a:p>
          <a:p>
            <a:pPr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Execução física: 81,6 %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pt-BR" sz="1400" b="1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latin typeface="Rawline Medium" panose="00000600000000000000" pitchFamily="2" charset="0"/>
              <a:cs typeface="Rawline Medium" panose="00000600000000000000" pitchFamily="2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420896A-EE64-B60B-B0B9-6734E9581DA2}"/>
              </a:ext>
            </a:extLst>
          </p:cNvPr>
          <p:cNvSpPr txBox="1"/>
          <p:nvPr/>
        </p:nvSpPr>
        <p:spPr>
          <a:xfrm>
            <a:off x="375581" y="6003089"/>
            <a:ext cx="4723575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b="1">
                <a:solidFill>
                  <a:srgbClr val="595959"/>
                </a:solidFill>
                <a:ea typeface="Calibri"/>
                <a:cs typeface="Calibri"/>
              </a:rPr>
              <a:t>Panelas II - RETOMADA</a:t>
            </a:r>
            <a:endParaRPr lang="pt-BR"/>
          </a:p>
          <a:p>
            <a:pPr>
              <a:lnSpc>
                <a:spcPct val="150000"/>
              </a:lnSpc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Execução física: 73,8 %</a:t>
            </a:r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pt-BR" sz="1400" b="1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400">
              <a:solidFill>
                <a:schemeClr val="tx1">
                  <a:lumMod val="65000"/>
                  <a:lumOff val="35000"/>
                </a:schemeClr>
              </a:solidFill>
              <a:latin typeface="Rawline Medium" panose="00000600000000000000" pitchFamily="2" charset="0"/>
              <a:cs typeface="Rawline Medium" panose="000006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4101F6F-2F13-AF83-1F76-9910E4FCB718}"/>
              </a:ext>
            </a:extLst>
          </p:cNvPr>
          <p:cNvSpPr txBox="1"/>
          <p:nvPr/>
        </p:nvSpPr>
        <p:spPr>
          <a:xfrm>
            <a:off x="211113" y="283642"/>
            <a:ext cx="10502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Infraestrutura Hídrica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1062EE9-89E9-F742-175A-0FF62B8DC9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7379" y="265616"/>
            <a:ext cx="755188" cy="7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35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2D500-6B95-5278-A023-621BDD540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aixaDeTexto 42">
            <a:extLst>
              <a:ext uri="{FF2B5EF4-FFF2-40B4-BE49-F238E27FC236}">
                <a16:creationId xmlns:a16="http://schemas.microsoft.com/office/drawing/2014/main" id="{C0BF5282-CC9D-9330-E47A-603EB057D9D5}"/>
              </a:ext>
            </a:extLst>
          </p:cNvPr>
          <p:cNvSpPr txBox="1"/>
          <p:nvPr/>
        </p:nvSpPr>
        <p:spPr>
          <a:xfrm>
            <a:off x="714730" y="1380735"/>
            <a:ext cx="316042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Realizações 2023 - 2025</a:t>
            </a:r>
          </a:p>
        </p:txBody>
      </p: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1107C030-34D3-C2D8-B7DD-2C7FFEE7ED82}"/>
              </a:ext>
            </a:extLst>
          </p:cNvPr>
          <p:cNvCxnSpPr>
            <a:cxnSpLocks/>
          </p:cNvCxnSpPr>
          <p:nvPr/>
        </p:nvCxnSpPr>
        <p:spPr>
          <a:xfrm flipV="1">
            <a:off x="712323" y="1782675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4ED54EC1-EDBD-69FD-F2F6-8936354A0C72}"/>
              </a:ext>
            </a:extLst>
          </p:cNvPr>
          <p:cNvSpPr txBox="1"/>
          <p:nvPr/>
        </p:nvSpPr>
        <p:spPr>
          <a:xfrm>
            <a:off x="8567081" y="1068231"/>
            <a:ext cx="4723575" cy="38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b="1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Calibri"/>
              </a:rPr>
              <a:t>Barragem de Oiticica - INAUGURAÇÃO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483D6E9-7E13-DA88-217E-A7EEDE13AA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5528" y="1474353"/>
            <a:ext cx="6628488" cy="4899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E44D2F70-2A1D-0C2A-CB56-F1F5EC83A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323" y="2514166"/>
            <a:ext cx="3404947" cy="3156872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 anchor="t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1200" b="1">
                <a:latin typeface="+mn-lt"/>
                <a:ea typeface="Calibri"/>
                <a:cs typeface="Calibri"/>
              </a:rPr>
              <a:t>Municípios beneficiados:</a:t>
            </a:r>
            <a:r>
              <a:rPr lang="pt-BR" sz="1200">
                <a:latin typeface="+mn-lt"/>
                <a:ea typeface="Calibri"/>
                <a:cs typeface="Calibri"/>
              </a:rPr>
              <a:t> </a:t>
            </a:r>
            <a:endParaRPr lang="pt-BR"/>
          </a:p>
          <a:p>
            <a:pPr algn="just">
              <a:lnSpc>
                <a:spcPct val="150000"/>
              </a:lnSpc>
            </a:pPr>
            <a:r>
              <a:rPr lang="pt-BR" sz="1200">
                <a:latin typeface="+mn-lt"/>
                <a:ea typeface="Calibri"/>
                <a:cs typeface="Calibri"/>
              </a:rPr>
              <a:t>22 (todos da região do Seridó). </a:t>
            </a:r>
            <a:endParaRPr lang="pt-BR"/>
          </a:p>
          <a:p>
            <a:pPr algn="just">
              <a:lnSpc>
                <a:spcPct val="150000"/>
              </a:lnSpc>
            </a:pPr>
            <a:r>
              <a:rPr lang="pt-BR" sz="1200" b="1">
                <a:latin typeface="+mn-lt"/>
                <a:ea typeface="Calibri"/>
                <a:cs typeface="Calibri"/>
              </a:rPr>
              <a:t>População beneficiada:</a:t>
            </a:r>
            <a:r>
              <a:rPr lang="pt-BR" sz="1200">
                <a:latin typeface="+mn-lt"/>
                <a:ea typeface="Calibri"/>
                <a:cs typeface="Calibri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pt-BR" sz="1200">
                <a:latin typeface="+mn-lt"/>
                <a:ea typeface="Calibri"/>
                <a:cs typeface="Calibri"/>
              </a:rPr>
              <a:t>294 mil habitantes (diretamente), e indiretamente toda a população do vale do rio Piranhas Açu. </a:t>
            </a:r>
            <a:endParaRPr lang="pt-BR"/>
          </a:p>
          <a:p>
            <a:pPr algn="just">
              <a:lnSpc>
                <a:spcPct val="150000"/>
              </a:lnSpc>
            </a:pPr>
            <a:r>
              <a:rPr lang="pt-BR" sz="1200" b="1">
                <a:latin typeface="+mn-lt"/>
                <a:ea typeface="Calibri"/>
                <a:cs typeface="Calibri"/>
              </a:rPr>
              <a:t>Mobilização: </a:t>
            </a:r>
            <a:endParaRPr lang="en-US" sz="1200">
              <a:latin typeface="+mn-lt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</a:pPr>
            <a:r>
              <a:rPr lang="pt-BR" sz="1200">
                <a:latin typeface="+mn-lt"/>
                <a:ea typeface="Calibri"/>
                <a:cs typeface="Calibri"/>
              </a:rPr>
              <a:t>aproximadamente 249 trabalhadores (diretos e indiretos)</a:t>
            </a:r>
            <a:endParaRPr lang="en-US" sz="1200">
              <a:latin typeface="+mn-lt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</a:pPr>
            <a:endParaRPr lang="pt-BR" sz="1200">
              <a:latin typeface="+mn-lt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</a:pPr>
            <a:r>
              <a:rPr lang="pt-BR" sz="1200">
                <a:latin typeface="+mn-lt"/>
                <a:ea typeface="Calibri"/>
                <a:cs typeface="Calibri"/>
              </a:rPr>
              <a:t>Valor total do empreendimento: R$ 893.125.136,92</a:t>
            </a:r>
          </a:p>
          <a:p>
            <a:pPr algn="just">
              <a:lnSpc>
                <a:spcPct val="150000"/>
              </a:lnSpc>
            </a:pPr>
            <a:r>
              <a:rPr lang="pt-BR" sz="1200">
                <a:latin typeface="+mn-lt"/>
                <a:ea typeface="Calibri"/>
                <a:cs typeface="Calibri"/>
              </a:rPr>
              <a:t>Empenhado e repassado pelo OGU: 765.988.792,33</a:t>
            </a:r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88B94D-324E-7429-EC3E-2300738B15C2}"/>
              </a:ext>
            </a:extLst>
          </p:cNvPr>
          <p:cNvSpPr txBox="1"/>
          <p:nvPr/>
        </p:nvSpPr>
        <p:spPr>
          <a:xfrm>
            <a:off x="211113" y="283642"/>
            <a:ext cx="10502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Infraestrutura Hídrica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0A3472F-5DF2-FB32-A54F-17F3C01BB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7379" y="265616"/>
            <a:ext cx="755188" cy="7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211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06557-2030-B606-1097-2625EFF9F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>
            <a:extLst>
              <a:ext uri="{FF2B5EF4-FFF2-40B4-BE49-F238E27FC236}">
                <a16:creationId xmlns:a16="http://schemas.microsoft.com/office/drawing/2014/main" id="{A21B2D3D-7E24-A9E3-2DAF-24DE9D180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160" y="4509152"/>
            <a:ext cx="3300752" cy="756000"/>
          </a:xfrm>
          <a:prstGeom prst="rect">
            <a:avLst/>
          </a:prstGeom>
          <a:solidFill>
            <a:schemeClr val="tx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Implementação dos Comitês Gestores das Contas de Revitalização de Recursos Hídricos criados pela lei nº14.182/2021.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43B50AF-1371-FD14-4675-0AC4AE81BCCC}"/>
              </a:ext>
            </a:extLst>
          </p:cNvPr>
          <p:cNvGrpSpPr/>
          <p:nvPr/>
        </p:nvGrpSpPr>
        <p:grpSpPr>
          <a:xfrm>
            <a:off x="4257549" y="2199147"/>
            <a:ext cx="854390" cy="681453"/>
            <a:chOff x="4641168" y="2095794"/>
            <a:chExt cx="2529838" cy="85383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F5020BEE-7D0F-2381-009C-B5A0EFD18989}"/>
                </a:ext>
              </a:extLst>
            </p:cNvPr>
            <p:cNvSpPr/>
            <p:nvPr/>
          </p:nvSpPr>
          <p:spPr>
            <a:xfrm>
              <a:off x="4641168" y="2095794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200">
                <a:solidFill>
                  <a:schemeClr val="tx1"/>
                </a:solidFill>
              </a:endParaRPr>
            </a:p>
          </p:txBody>
        </p:sp>
        <p:sp>
          <p:nvSpPr>
            <p:cNvPr id="53" name="Retângulo: Cantos Arredondados 10">
              <a:extLst>
                <a:ext uri="{FF2B5EF4-FFF2-40B4-BE49-F238E27FC236}">
                  <a16:creationId xmlns:a16="http://schemas.microsoft.com/office/drawing/2014/main" id="{27481612-EF20-ECFA-D4B8-CA23637BCA14}"/>
                </a:ext>
              </a:extLst>
            </p:cNvPr>
            <p:cNvSpPr txBox="1"/>
            <p:nvPr/>
          </p:nvSpPr>
          <p:spPr>
            <a:xfrm>
              <a:off x="4666176" y="2120802"/>
              <a:ext cx="2479822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Bef>
                  <a:spcPct val="0"/>
                </a:spcBef>
              </a:pPr>
              <a:endParaRPr lang="pt-BR" sz="1200" b="1">
                <a:solidFill>
                  <a:schemeClr val="tx1"/>
                </a:solidFill>
              </a:endParaRPr>
            </a:p>
          </p:txBody>
        </p:sp>
      </p:grpSp>
      <p:sp>
        <p:nvSpPr>
          <p:cNvPr id="19" name="Seta: Divisa 18">
            <a:extLst>
              <a:ext uri="{FF2B5EF4-FFF2-40B4-BE49-F238E27FC236}">
                <a16:creationId xmlns:a16="http://schemas.microsoft.com/office/drawing/2014/main" id="{2635F20E-0CBA-03A1-3B6F-4971525DA34C}"/>
              </a:ext>
            </a:extLst>
          </p:cNvPr>
          <p:cNvSpPr/>
          <p:nvPr/>
        </p:nvSpPr>
        <p:spPr>
          <a:xfrm>
            <a:off x="4685550" y="2114182"/>
            <a:ext cx="668307" cy="87664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Text Box 14">
            <a:extLst>
              <a:ext uri="{FF2B5EF4-FFF2-40B4-BE49-F238E27FC236}">
                <a16:creationId xmlns:a16="http://schemas.microsoft.com/office/drawing/2014/main" id="{6BA40A4E-63BC-08E0-A22D-05BC30623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493" y="3945919"/>
            <a:ext cx="5721354" cy="263217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91 ações aprovadas pelos comitês gestores que vão possibilitar o investimento de R$ $ 1.654.359,13 em ações, sendo:​</a:t>
            </a:r>
          </a:p>
          <a:p>
            <a:pPr algn="just">
              <a:lnSpc>
                <a:spcPct val="150000"/>
              </a:lnSpc>
            </a:pP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Bacia do Rio São Francisco – 60 empreendimentos aprovados no valor de R$ 912.176.410,61</a:t>
            </a:r>
          </a:p>
          <a:p>
            <a:pPr algn="just">
              <a:lnSpc>
                <a:spcPct val="150000"/>
              </a:lnSpc>
            </a:pP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Bacia do Rio Parnaíba – 6 empreendimentos aprovados no valor de R$ 38.194.995,00.​</a:t>
            </a:r>
          </a:p>
          <a:p>
            <a:pPr algn="just">
              <a:lnSpc>
                <a:spcPct val="150000"/>
              </a:lnSpc>
            </a:pP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Áreas de Influência dos reservatórios de Furnas – 25 empreendimentos aprovados no valor de R$ 703.988.546,52.​</a:t>
            </a:r>
          </a:p>
          <a:p>
            <a:pPr algn="just">
              <a:lnSpc>
                <a:spcPct val="150000"/>
              </a:lnSpc>
            </a:pPr>
            <a:endParaRPr kumimoji="1" lang="pt-BR" sz="1200" b="1">
              <a:latin typeface="+mn-lt"/>
              <a:ea typeface="Source Sans Pro Light" panose="020B0403030403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​Investimento de R$ 1.654.359,13​</a:t>
            </a:r>
          </a:p>
          <a:p>
            <a:endParaRPr kumimoji="1" lang="pt-BR" sz="1200" b="1">
              <a:latin typeface="+mn-lt"/>
              <a:ea typeface="Source Sans Pro Light" panose="020B0403030403020204" pitchFamily="34" charset="0"/>
            </a:endParaRPr>
          </a:p>
        </p:txBody>
      </p:sp>
      <p:sp>
        <p:nvSpPr>
          <p:cNvPr id="31" name="Text Box 14">
            <a:extLst>
              <a:ext uri="{FF2B5EF4-FFF2-40B4-BE49-F238E27FC236}">
                <a16:creationId xmlns:a16="http://schemas.microsoft.com/office/drawing/2014/main" id="{92588A22-DC1B-2D2D-4CA9-793DC43B7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607" y="2182431"/>
            <a:ext cx="3300752" cy="756000"/>
          </a:xfrm>
          <a:prstGeom prst="rect">
            <a:avLst/>
          </a:prstGeom>
          <a:solidFill>
            <a:schemeClr val="tx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Programa Nacional de Revitalização de Bacias Hidrográficas</a:t>
            </a:r>
          </a:p>
        </p:txBody>
      </p:sp>
      <p:sp>
        <p:nvSpPr>
          <p:cNvPr id="82" name="Text Box 14">
            <a:extLst>
              <a:ext uri="{FF2B5EF4-FFF2-40B4-BE49-F238E27FC236}">
                <a16:creationId xmlns:a16="http://schemas.microsoft.com/office/drawing/2014/main" id="{4F8D6654-512D-980B-A225-94D75A533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494" y="1331911"/>
            <a:ext cx="5721353" cy="244771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Lançado o curso de formação profissional de jovens na área de revitalização de bacias hidrográficas, em parceria com os Institutos Federais do Norte e do Sul de Minas Gerais;​​</a:t>
            </a:r>
          </a:p>
          <a:p>
            <a:pPr algn="just">
              <a:lnSpc>
                <a:spcPct val="150000"/>
              </a:lnSpc>
            </a:pP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Iniciada parceria com a Universidade Federal do Ouro Preto (UFOP) para criação de uma carteira de projetos de revitalização de bacias.​​</a:t>
            </a:r>
          </a:p>
          <a:p>
            <a:pPr algn="just">
              <a:lnSpc>
                <a:spcPct val="150000"/>
              </a:lnSpc>
            </a:pP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Início da restauração da estrada de acesso ao Parque Nacional da Serra da Canastra.</a:t>
            </a:r>
          </a:p>
          <a:p>
            <a:pPr algn="just">
              <a:lnSpc>
                <a:spcPct val="150000"/>
              </a:lnSpc>
            </a:pPr>
            <a:endParaRPr kumimoji="1" lang="pt-BR" sz="1200" b="1">
              <a:latin typeface="+mn-lt"/>
              <a:ea typeface="Source Sans Pro Light" panose="020B0403030403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kumimoji="1" lang="pt-BR" sz="1200" b="1">
                <a:latin typeface="+mn-lt"/>
                <a:ea typeface="Source Sans Pro Light" panose="020B0403030403020204" pitchFamily="34" charset="0"/>
              </a:rPr>
              <a:t>Investimento de R$ 12.700.000,00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EDD9EE7-7122-9E9E-A099-094925426BD8}"/>
              </a:ext>
            </a:extLst>
          </p:cNvPr>
          <p:cNvSpPr txBox="1"/>
          <p:nvPr/>
        </p:nvSpPr>
        <p:spPr>
          <a:xfrm>
            <a:off x="1019073" y="1121220"/>
            <a:ext cx="194485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Realizações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2E35B13-474C-3DCB-CD6F-3CACD766DDF5}"/>
              </a:ext>
            </a:extLst>
          </p:cNvPr>
          <p:cNvCxnSpPr>
            <a:cxnSpLocks/>
          </p:cNvCxnSpPr>
          <p:nvPr/>
        </p:nvCxnSpPr>
        <p:spPr>
          <a:xfrm flipV="1">
            <a:off x="860607" y="1592848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Agrupar 2">
            <a:extLst>
              <a:ext uri="{FF2B5EF4-FFF2-40B4-BE49-F238E27FC236}">
                <a16:creationId xmlns:a16="http://schemas.microsoft.com/office/drawing/2014/main" id="{8519712B-C84F-3B9B-5C49-6341563B7B69}"/>
              </a:ext>
            </a:extLst>
          </p:cNvPr>
          <p:cNvGrpSpPr/>
          <p:nvPr/>
        </p:nvGrpSpPr>
        <p:grpSpPr>
          <a:xfrm>
            <a:off x="4257548" y="4546425"/>
            <a:ext cx="854390" cy="681453"/>
            <a:chOff x="4641168" y="2095794"/>
            <a:chExt cx="2529838" cy="85383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50DA665D-2274-7243-16BA-A5C8BB6E1461}"/>
                </a:ext>
              </a:extLst>
            </p:cNvPr>
            <p:cNvSpPr/>
            <p:nvPr/>
          </p:nvSpPr>
          <p:spPr>
            <a:xfrm>
              <a:off x="4641168" y="2095794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200">
                <a:solidFill>
                  <a:schemeClr val="tx1"/>
                </a:solidFill>
              </a:endParaRPr>
            </a:p>
          </p:txBody>
        </p:sp>
        <p:sp>
          <p:nvSpPr>
            <p:cNvPr id="8" name="Retângulo: Cantos Arredondados 10">
              <a:extLst>
                <a:ext uri="{FF2B5EF4-FFF2-40B4-BE49-F238E27FC236}">
                  <a16:creationId xmlns:a16="http://schemas.microsoft.com/office/drawing/2014/main" id="{CD1ABE30-700C-07D5-7124-72226FED4E7C}"/>
                </a:ext>
              </a:extLst>
            </p:cNvPr>
            <p:cNvSpPr txBox="1"/>
            <p:nvPr/>
          </p:nvSpPr>
          <p:spPr>
            <a:xfrm>
              <a:off x="4666176" y="2120802"/>
              <a:ext cx="2479822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Bef>
                  <a:spcPct val="0"/>
                </a:spcBef>
              </a:pPr>
              <a:endParaRPr lang="pt-BR" sz="1200" b="1">
                <a:solidFill>
                  <a:schemeClr val="tx1"/>
                </a:solidFill>
              </a:endParaRPr>
            </a:p>
          </p:txBody>
        </p:sp>
      </p:grpSp>
      <p:sp>
        <p:nvSpPr>
          <p:cNvPr id="12" name="Seta: Divisa 11">
            <a:extLst>
              <a:ext uri="{FF2B5EF4-FFF2-40B4-BE49-F238E27FC236}">
                <a16:creationId xmlns:a16="http://schemas.microsoft.com/office/drawing/2014/main" id="{0816E88F-B9C5-9BD1-30A4-251E1745C090}"/>
              </a:ext>
            </a:extLst>
          </p:cNvPr>
          <p:cNvSpPr/>
          <p:nvPr/>
        </p:nvSpPr>
        <p:spPr>
          <a:xfrm>
            <a:off x="4685549" y="4461460"/>
            <a:ext cx="668307" cy="87664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272430-647F-7D08-441E-12A3DA16C85D}"/>
              </a:ext>
            </a:extLst>
          </p:cNvPr>
          <p:cNvSpPr txBox="1"/>
          <p:nvPr/>
        </p:nvSpPr>
        <p:spPr>
          <a:xfrm>
            <a:off x="211113" y="279909"/>
            <a:ext cx="10502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Infraestrutura Hídrica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3763727-4EB4-E105-6B56-06A953042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379" y="265616"/>
            <a:ext cx="755188" cy="7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383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456C5-1FF2-5DE1-A0B3-DD589E7B5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D31DF550-AB87-47CC-43FA-49F2C9CE74CE}"/>
              </a:ext>
            </a:extLst>
          </p:cNvPr>
          <p:cNvSpPr txBox="1"/>
          <p:nvPr/>
        </p:nvSpPr>
        <p:spPr>
          <a:xfrm>
            <a:off x="494683" y="393871"/>
            <a:ext cx="1050276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36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Revitalização de Bacias Hidrográficas</a:t>
            </a:r>
            <a:endParaRPr lang="pt-BR" sz="3600" dirty="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AEF91FB0-188F-AD9B-50C8-288939750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131" y="335373"/>
            <a:ext cx="672408" cy="70482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1559309-4EEC-CE65-2BF4-8555C4B244F1}"/>
              </a:ext>
            </a:extLst>
          </p:cNvPr>
          <p:cNvSpPr txBox="1"/>
          <p:nvPr/>
        </p:nvSpPr>
        <p:spPr>
          <a:xfrm>
            <a:off x="1019073" y="1121220"/>
            <a:ext cx="245299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 sz="3200" dirty="0"/>
              <a:t>Realizações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8F32A690-035B-A9D3-BB87-65F13C0893A0}"/>
              </a:ext>
            </a:extLst>
          </p:cNvPr>
          <p:cNvCxnSpPr>
            <a:cxnSpLocks/>
          </p:cNvCxnSpPr>
          <p:nvPr/>
        </p:nvCxnSpPr>
        <p:spPr>
          <a:xfrm flipV="1">
            <a:off x="835486" y="1701047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2">
            <a:extLst>
              <a:ext uri="{FF2B5EF4-FFF2-40B4-BE49-F238E27FC236}">
                <a16:creationId xmlns:a16="http://schemas.microsoft.com/office/drawing/2014/main" id="{DEBC9E32-DDAE-BE8C-5AC9-A8DB37CA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265" y="1121220"/>
            <a:ext cx="1789603" cy="136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1699F9B-C017-7A80-AD28-F7EC65A8E14F}"/>
              </a:ext>
            </a:extLst>
          </p:cNvPr>
          <p:cNvSpPr/>
          <p:nvPr/>
        </p:nvSpPr>
        <p:spPr>
          <a:xfrm>
            <a:off x="835486" y="2577808"/>
            <a:ext cx="5924652" cy="286582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pt-BR" sz="2000" b="1" dirty="0">
                <a:solidFill>
                  <a:schemeClr val="tx1"/>
                </a:solidFill>
                <a:ea typeface="Source Sans Pro Light" panose="020B0403030403020204" pitchFamily="34" charset="0"/>
              </a:rPr>
              <a:t>Tecnologia de Dessalinização</a:t>
            </a:r>
          </a:p>
          <a:p>
            <a:pPr>
              <a:lnSpc>
                <a:spcPct val="150000"/>
              </a:lnSpc>
            </a:pPr>
            <a:endParaRPr kumimoji="1" lang="pt-BR" sz="2000" b="1" dirty="0">
              <a:solidFill>
                <a:schemeClr val="tx1"/>
              </a:solidFill>
              <a:ea typeface="Source Sans Pro Light" panose="020B0403030403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1.200 sistemas em operação;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4,9 milhões de litros de água potável por dia;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Somente no ano de 2025 foram instalados 112 novos dessalinizadores.</a:t>
            </a:r>
          </a:p>
          <a:p>
            <a:endParaRPr kumimoji="1" lang="pt-BR" sz="2000" b="1" dirty="0">
              <a:solidFill>
                <a:schemeClr val="tx1"/>
              </a:solidFill>
              <a:ea typeface="Source Sans Pro Light" panose="020B0403030403020204" pitchFamily="34" charset="0"/>
            </a:endParaRPr>
          </a:p>
          <a:p>
            <a:endParaRPr kumimoji="1" lang="pt-BR" sz="2000" b="1" dirty="0">
              <a:solidFill>
                <a:schemeClr val="tx1"/>
              </a:solidFill>
              <a:ea typeface="Source Sans Pro Light" panose="020B0403030403020204" pitchFamily="34" charset="0"/>
            </a:endParaRPr>
          </a:p>
        </p:txBody>
      </p:sp>
      <p:pic>
        <p:nvPicPr>
          <p:cNvPr id="7" name="Picture 4" descr="Ministério avalia positivamente o Programa Água Doce na Bahia - Jornal  Grande Bahia (JGB)">
            <a:extLst>
              <a:ext uri="{FF2B5EF4-FFF2-40B4-BE49-F238E27FC236}">
                <a16:creationId xmlns:a16="http://schemas.microsoft.com/office/drawing/2014/main" id="{60C0051B-2152-AF9C-F30A-2D35FFDDE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336" y="2101269"/>
            <a:ext cx="5332513" cy="36355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29833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A2E569A-1357-2E72-241C-4AA3E8D14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91" y="704335"/>
            <a:ext cx="5143488" cy="502919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0CC1C60-4EFA-BC8B-D38E-3B9277A82FFF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EB60DA75-6F3F-DDA4-AEF4-DE34B3B56CF1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9BBA2DBE-738A-BB08-A15B-A19EDB83D967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956655C9-CF5E-943D-450B-1DB0E52B5ED7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99DA96F-C04B-0122-E428-A823922C6A99}"/>
              </a:ext>
            </a:extLst>
          </p:cNvPr>
          <p:cNvSpPr txBox="1"/>
          <p:nvPr/>
        </p:nvSpPr>
        <p:spPr>
          <a:xfrm>
            <a:off x="6146800" y="1637230"/>
            <a:ext cx="5855381" cy="40626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b="1">
                <a:solidFill>
                  <a:schemeClr val="bg1">
                    <a:lumMod val="50000"/>
                  </a:schemeClr>
                </a:solidFill>
              </a:rPr>
              <a:t>MIDR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50000"/>
                  </a:schemeClr>
                </a:solidFill>
              </a:rPr>
              <a:t>Secretaria-Executiva</a:t>
            </a:r>
            <a:r>
              <a:rPr lang="pt-BR" sz="1600" b="0" i="0">
                <a:solidFill>
                  <a:schemeClr val="bg1">
                    <a:lumMod val="50000"/>
                  </a:schemeClr>
                </a:solidFill>
                <a:effectLst/>
              </a:rPr>
              <a:t> – SE 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i="0">
                <a:solidFill>
                  <a:schemeClr val="accent2"/>
                </a:solidFill>
                <a:effectLst/>
              </a:rPr>
              <a:t>Secretaria Nacional de Proteção e Defesa Civil – SEDEC </a:t>
            </a:r>
            <a:endParaRPr lang="pt-BR" b="1" i="0">
              <a:solidFill>
                <a:schemeClr val="accent2"/>
              </a:solidFill>
              <a:effectLst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50000"/>
                  </a:schemeClr>
                </a:solidFill>
              </a:rPr>
              <a:t>Secretaria Nacional de Segurança Hídrica – SNSH </a:t>
            </a:r>
            <a:endParaRPr lang="pt-BR" sz="1600">
              <a:solidFill>
                <a:schemeClr val="bg1">
                  <a:lumMod val="50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50000"/>
                  </a:schemeClr>
                </a:solidFill>
                <a:effectLst/>
              </a:rPr>
              <a:t>Secretaria Nacional de Políticas de Desenvolvimento Regional e Territorial – SDR</a:t>
            </a:r>
            <a:endParaRPr lang="pt-BR" sz="1600">
              <a:solidFill>
                <a:schemeClr val="bg1">
                  <a:lumMod val="50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50000"/>
                  </a:schemeClr>
                </a:solidFill>
                <a:effectLst/>
              </a:rPr>
              <a:t>Secretaria Nacional de Fundos e Instrumentos Financeiros – SNFI </a:t>
            </a:r>
            <a:endParaRPr lang="pt-BR" sz="1600" b="0" i="0">
              <a:solidFill>
                <a:schemeClr val="bg1">
                  <a:lumMod val="50000"/>
                </a:schemeClr>
              </a:solidFill>
              <a:effectLst/>
              <a:ea typeface="Calibri"/>
              <a:cs typeface="Calibri"/>
            </a:endParaRPr>
          </a:p>
          <a:p>
            <a:endParaRPr lang="pt-BR" sz="160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1600" b="1" i="0">
                <a:solidFill>
                  <a:schemeClr val="bg1">
                    <a:lumMod val="50000"/>
                  </a:schemeClr>
                </a:solidFill>
                <a:effectLst/>
              </a:rPr>
              <a:t>Entidades vinculadas:</a:t>
            </a:r>
            <a:endParaRPr lang="pt-BR" sz="1600" b="1" i="0">
              <a:solidFill>
                <a:schemeClr val="bg1">
                  <a:lumMod val="50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50000"/>
                  </a:schemeClr>
                </a:solidFill>
                <a:cs typeface="Arial"/>
              </a:rPr>
              <a:t>Agência Nacional de Águas e Saneamento Básico - ANA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50000"/>
                  </a:schemeClr>
                </a:solidFill>
                <a:cs typeface="Arial"/>
              </a:rPr>
              <a:t>Companhia de Desenvolvimento dos Vales do São Francisco e do Parnaíba - Codevasf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50000"/>
                  </a:schemeClr>
                </a:solidFill>
                <a:cs typeface="Arial"/>
              </a:rPr>
              <a:t>Departamento Nacional de Obras Contra as Secas - Dnocs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cs typeface="Arial"/>
              </a:rPr>
              <a:t>Superintendência do Desenvolvimento da Amazônia - Sudam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50000"/>
                  </a:schemeClr>
                </a:solidFill>
                <a:cs typeface="Arial"/>
              </a:rPr>
              <a:t>Superintendência do Desenvolvimento do Centro-Oeste - Sudeco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cs typeface="Arial"/>
              </a:rPr>
              <a:t>Superintendência do Desenvolvimento do Nordeste - Sudene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4EDC492-FBD7-C795-A75E-F61A12618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0054" y="1169145"/>
            <a:ext cx="2555676" cy="2320246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D7B4B53A-9EC3-02AD-F1A0-EA6855E6C3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285" y="2278431"/>
            <a:ext cx="607214" cy="607214"/>
          </a:xfrm>
          <a:prstGeom prst="rect">
            <a:avLst/>
          </a:prstGeom>
        </p:spPr>
      </p:pic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E17D57D8-E5CA-6665-BCFA-6973524A2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12418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F6793-41D0-5D45-5EA8-5B58BB972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18EE9B61-0384-77EA-E0BA-5D3B8D8EF4A1}"/>
              </a:ext>
            </a:extLst>
          </p:cNvPr>
          <p:cNvGrpSpPr/>
          <p:nvPr/>
        </p:nvGrpSpPr>
        <p:grpSpPr>
          <a:xfrm>
            <a:off x="3464756" y="3020441"/>
            <a:ext cx="840013" cy="681453"/>
            <a:chOff x="4641168" y="2095794"/>
            <a:chExt cx="2529838" cy="85383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3AE0ECE4-2FD1-6632-F441-60856A6F89A3}"/>
                </a:ext>
              </a:extLst>
            </p:cNvPr>
            <p:cNvSpPr/>
            <p:nvPr/>
          </p:nvSpPr>
          <p:spPr>
            <a:xfrm>
              <a:off x="4641168" y="2095794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200">
                <a:solidFill>
                  <a:schemeClr val="tx1"/>
                </a:solidFill>
              </a:endParaRPr>
            </a:p>
          </p:txBody>
        </p:sp>
        <p:sp>
          <p:nvSpPr>
            <p:cNvPr id="53" name="Retângulo: Cantos Arredondados 10">
              <a:extLst>
                <a:ext uri="{FF2B5EF4-FFF2-40B4-BE49-F238E27FC236}">
                  <a16:creationId xmlns:a16="http://schemas.microsoft.com/office/drawing/2014/main" id="{A9D45C87-6B8B-511C-9518-C5018FC7D7EB}"/>
                </a:ext>
              </a:extLst>
            </p:cNvPr>
            <p:cNvSpPr txBox="1"/>
            <p:nvPr/>
          </p:nvSpPr>
          <p:spPr>
            <a:xfrm>
              <a:off x="4666176" y="2120802"/>
              <a:ext cx="2479822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Bef>
                  <a:spcPct val="0"/>
                </a:spcBef>
              </a:pPr>
              <a:endParaRPr lang="pt-BR" sz="1200" b="1">
                <a:solidFill>
                  <a:schemeClr val="tx1"/>
                </a:solidFill>
              </a:endParaRPr>
            </a:p>
          </p:txBody>
        </p:sp>
      </p:grpSp>
      <p:sp>
        <p:nvSpPr>
          <p:cNvPr id="19" name="Seta: Divisa 18">
            <a:extLst>
              <a:ext uri="{FF2B5EF4-FFF2-40B4-BE49-F238E27FC236}">
                <a16:creationId xmlns:a16="http://schemas.microsoft.com/office/drawing/2014/main" id="{63C50A6C-8067-FE8F-722F-3B85EBDE2B0B}"/>
              </a:ext>
            </a:extLst>
          </p:cNvPr>
          <p:cNvSpPr/>
          <p:nvPr/>
        </p:nvSpPr>
        <p:spPr>
          <a:xfrm>
            <a:off x="3892757" y="2935476"/>
            <a:ext cx="653930" cy="876649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Text Box 14">
            <a:extLst>
              <a:ext uri="{FF2B5EF4-FFF2-40B4-BE49-F238E27FC236}">
                <a16:creationId xmlns:a16="http://schemas.microsoft.com/office/drawing/2014/main" id="{FA7FD33B-3267-623E-FE3E-E15F8E614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717" y="2977398"/>
            <a:ext cx="2741343" cy="756000"/>
          </a:xfrm>
          <a:prstGeom prst="rect">
            <a:avLst/>
          </a:prstGeom>
          <a:solidFill>
            <a:schemeClr val="tx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600" b="1">
                <a:latin typeface="+mn-lt"/>
                <a:ea typeface="Source Sans Pro Light" panose="020B0403030403020204" pitchFamily="34" charset="0"/>
              </a:rPr>
              <a:t>RETOMADA DO CONSELHO NACIONAL DE RECURSOS HÍDRICOS - CNRH</a:t>
            </a:r>
          </a:p>
        </p:txBody>
      </p:sp>
      <p:sp>
        <p:nvSpPr>
          <p:cNvPr id="82" name="Text Box 14">
            <a:extLst>
              <a:ext uri="{FF2B5EF4-FFF2-40B4-BE49-F238E27FC236}">
                <a16:creationId xmlns:a16="http://schemas.microsoft.com/office/drawing/2014/main" id="{E831A6E8-1D1F-2837-C6A2-2C9E3F3E8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6384" y="1121220"/>
            <a:ext cx="7099841" cy="540140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 anchor="t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800" b="1">
                <a:latin typeface="+mn-lt"/>
                <a:ea typeface="Source Sans Pro Light" panose="020B0403030403020204" pitchFamily="34" charset="0"/>
              </a:rPr>
              <a:t>Decreto nº 11.960 de 21 de março de 2024 – Dispõe sobre o Conselho Nacional de Recursos Hídricos</a:t>
            </a:r>
          </a:p>
          <a:p>
            <a:r>
              <a:rPr kumimoji="1" lang="pt-BR" sz="1800" b="1">
                <a:latin typeface="+mn-lt"/>
                <a:ea typeface="Source Sans Pro Light" panose="020B0403030403020204" pitchFamily="34" charset="0"/>
              </a:rPr>
              <a:t>Atualização dos membros e uma ampliação da participação da sociedade civil organizada na sua composição.</a:t>
            </a:r>
          </a:p>
          <a:p>
            <a:endParaRPr lang="pt-BR" sz="1800" b="1">
              <a:latin typeface="+mn-lt"/>
              <a:ea typeface="Source Sans Pro Light" panose="020B0403030403020204" pitchFamily="34" charset="0"/>
              <a:cs typeface="Calibri"/>
            </a:endParaRPr>
          </a:p>
          <a:p>
            <a:endParaRPr lang="pt-BR" sz="1800">
              <a:latin typeface="+mn-lt"/>
              <a:ea typeface="Calibri"/>
              <a:cs typeface="Calibri"/>
            </a:endParaRPr>
          </a:p>
          <a:p>
            <a:r>
              <a:rPr lang="pt-BR" sz="1800" b="1">
                <a:latin typeface="+mn-lt"/>
                <a:ea typeface="Calibri"/>
                <a:cs typeface="Calibri"/>
              </a:rPr>
              <a:t>Portaria MIDR nº 2.867 de 19 de agosto de 2024 – Designa os membros titulares e suplentes do CNRH.</a:t>
            </a:r>
          </a:p>
          <a:p>
            <a:endParaRPr lang="pt-BR" sz="1800" b="1">
              <a:latin typeface="Calibri"/>
              <a:ea typeface="Calibri"/>
              <a:cs typeface="Calibri"/>
            </a:endParaRPr>
          </a:p>
          <a:p>
            <a:r>
              <a:rPr lang="pt-BR" sz="18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55ª Reunião Extraordinária do Conselho Nacional de Recursos Hídricos</a:t>
            </a:r>
          </a:p>
          <a:p>
            <a:endParaRPr lang="pt-BR" sz="1800" b="1">
              <a:latin typeface="Calibri"/>
              <a:ea typeface="Calibri"/>
              <a:cs typeface="Calibri"/>
            </a:endParaRPr>
          </a:p>
          <a:p>
            <a:r>
              <a:rPr lang="pt-BR" sz="18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Portaria nº 3.746, de 6 de novembro de 2024 </a:t>
            </a:r>
            <a:endParaRPr lang="pt-BR" sz="3600">
              <a:solidFill>
                <a:srgbClr val="000000"/>
              </a:solidFill>
              <a:ea typeface="Calibri"/>
              <a:cs typeface="Times New Roman" pitchFamily="18" charset="0"/>
            </a:endParaRPr>
          </a:p>
          <a:p>
            <a:endParaRPr lang="pt-BR" sz="1800" b="1">
              <a:latin typeface="Calibri"/>
              <a:ea typeface="Calibri"/>
              <a:cs typeface="Calibri"/>
            </a:endParaRPr>
          </a:p>
          <a:p>
            <a:r>
              <a:rPr lang="pt-BR" sz="18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Primeiras reuniões das câmaras técnicas realizadas na semana de 25 a 29 de novembro</a:t>
            </a:r>
          </a:p>
          <a:p>
            <a:endParaRPr lang="pt-BR" sz="1800" b="1">
              <a:latin typeface="Calibri"/>
              <a:ea typeface="Calibri"/>
              <a:cs typeface="Calibri"/>
            </a:endParaRPr>
          </a:p>
          <a:p>
            <a:r>
              <a:rPr lang="pt-BR" sz="18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48ª Reunião Ordinária do Conselho Nacional de Recursos Hídricos</a:t>
            </a:r>
          </a:p>
          <a:p>
            <a:endParaRPr lang="pt-BR" sz="1800" b="1">
              <a:latin typeface="Calibri"/>
              <a:ea typeface="Calibri"/>
              <a:cs typeface="Calibri"/>
            </a:endParaRPr>
          </a:p>
          <a:p>
            <a:r>
              <a:rPr lang="pt-BR" sz="18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56ª Reunião Extraordinária do Conselho Nacional de Recursos Hídricos</a:t>
            </a:r>
            <a:endParaRPr lang="pt-BR" sz="3600"/>
          </a:p>
        </p:txBody>
      </p:sp>
      <p:pic>
        <p:nvPicPr>
          <p:cNvPr id="7" name="Imagem 6" descr="Commander Navy Region Hawaii">
            <a:extLst>
              <a:ext uri="{FF2B5EF4-FFF2-40B4-BE49-F238E27FC236}">
                <a16:creationId xmlns:a16="http://schemas.microsoft.com/office/drawing/2014/main" id="{D998BC6F-5765-0E89-2F01-50CBC37F1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86" y="4442197"/>
            <a:ext cx="2714446" cy="886968"/>
          </a:xfrm>
          <a:prstGeom prst="rect">
            <a:avLst/>
          </a:prstGeom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79985B3-12DE-BB85-1BE3-F0F5766E7940}"/>
              </a:ext>
            </a:extLst>
          </p:cNvPr>
          <p:cNvSpPr txBox="1"/>
          <p:nvPr/>
        </p:nvSpPr>
        <p:spPr>
          <a:xfrm>
            <a:off x="494683" y="393871"/>
            <a:ext cx="1050276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36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Revitalização de Bacias Hidrográficas</a:t>
            </a:r>
            <a:endParaRPr lang="pt-BR" sz="3600" dirty="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9C4C063-4952-D3EC-ABAC-EC2DC8076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1131" y="335373"/>
            <a:ext cx="672408" cy="70482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3EF9616-8C3B-87BC-24DE-FE37CA7228D8}"/>
              </a:ext>
            </a:extLst>
          </p:cNvPr>
          <p:cNvSpPr txBox="1"/>
          <p:nvPr/>
        </p:nvSpPr>
        <p:spPr>
          <a:xfrm>
            <a:off x="731717" y="1236447"/>
            <a:ext cx="245299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 sz="3200" dirty="0"/>
              <a:t>Realizações</a:t>
            </a:r>
          </a:p>
        </p:txBody>
      </p:sp>
      <p:cxnSp>
        <p:nvCxnSpPr>
          <p:cNvPr id="8" name="Conector reto 5">
            <a:extLst>
              <a:ext uri="{FF2B5EF4-FFF2-40B4-BE49-F238E27FC236}">
                <a16:creationId xmlns:a16="http://schemas.microsoft.com/office/drawing/2014/main" id="{F30E2545-96FB-EBE1-3903-B8C6AC077204}"/>
              </a:ext>
            </a:extLst>
          </p:cNvPr>
          <p:cNvCxnSpPr>
            <a:cxnSpLocks/>
          </p:cNvCxnSpPr>
          <p:nvPr/>
        </p:nvCxnSpPr>
        <p:spPr>
          <a:xfrm flipV="1">
            <a:off x="794079" y="1871389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9692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C8F94-55B3-2C32-D9E3-54EF5DF5C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EE4DC927-06AB-4B75-D9C0-30EC7541CDC0}"/>
              </a:ext>
            </a:extLst>
          </p:cNvPr>
          <p:cNvSpPr txBox="1"/>
          <p:nvPr/>
        </p:nvSpPr>
        <p:spPr>
          <a:xfrm>
            <a:off x="716216" y="184363"/>
            <a:ext cx="105027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4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Irrigação</a:t>
            </a:r>
            <a:endParaRPr lang="pt-BR" sz="3200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86EFBA4C-A1DE-B6C2-1D37-DCFBD25B9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404" y="186354"/>
            <a:ext cx="916823" cy="934866"/>
          </a:xfrm>
          <a:prstGeom prst="rect">
            <a:avLst/>
          </a:prstGeom>
        </p:spPr>
      </p:pic>
      <p:sp>
        <p:nvSpPr>
          <p:cNvPr id="82" name="Text Box 14">
            <a:extLst>
              <a:ext uri="{FF2B5EF4-FFF2-40B4-BE49-F238E27FC236}">
                <a16:creationId xmlns:a16="http://schemas.microsoft.com/office/drawing/2014/main" id="{280A614F-642C-8705-41C4-760C88641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4160" y="1205524"/>
            <a:ext cx="7360715" cy="546612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 anchor="t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solidFill>
                  <a:srgbClr val="000000"/>
                </a:solidFill>
                <a:latin typeface="+mn-lt"/>
                <a:ea typeface="Calibri"/>
                <a:cs typeface="Calibri"/>
              </a:rPr>
              <a:t>Enquadramento REIDI – Projeto Germina Irecê (Portaria </a:t>
            </a:r>
            <a:r>
              <a:rPr lang="pt-BR" sz="1800" b="1" dirty="0" err="1">
                <a:solidFill>
                  <a:srgbClr val="000000"/>
                </a:solidFill>
                <a:latin typeface="+mn-lt"/>
                <a:ea typeface="Calibri"/>
                <a:cs typeface="Calibri"/>
              </a:rPr>
              <a:t>n°</a:t>
            </a:r>
            <a:r>
              <a:rPr lang="pt-BR" sz="1800" b="1" dirty="0">
                <a:solidFill>
                  <a:srgbClr val="000000"/>
                </a:solidFill>
                <a:latin typeface="+mn-lt"/>
                <a:ea typeface="Calibri"/>
                <a:cs typeface="Calibri"/>
              </a:rPr>
              <a:t> 3449/2024);</a:t>
            </a:r>
            <a:endParaRPr lang="pt-BR" sz="1800" b="1" dirty="0">
              <a:latin typeface="+mn-lt"/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latin typeface="+mn-lt"/>
                <a:ea typeface="Calibri"/>
                <a:cs typeface="Calibri"/>
              </a:rPr>
              <a:t>Investimento total: </a:t>
            </a:r>
            <a:r>
              <a:rPr lang="pt-BR" sz="1800" b="1" dirty="0" err="1">
                <a:latin typeface="+mn-lt"/>
                <a:ea typeface="Calibri"/>
                <a:cs typeface="Calibri"/>
              </a:rPr>
              <a:t>R</a:t>
            </a:r>
            <a:r>
              <a:rPr lang="pt-BR" sz="1800" b="1" dirty="0">
                <a:latin typeface="+mn-lt"/>
                <a:ea typeface="Calibri"/>
                <a:cs typeface="Calibri"/>
              </a:rPr>
              <a:t>$ 836.024.317,71;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latin typeface="+mn-lt"/>
                <a:ea typeface="Calibri"/>
                <a:cs typeface="Calibri"/>
              </a:rPr>
              <a:t>Desoneração: </a:t>
            </a:r>
            <a:r>
              <a:rPr lang="pt-BR" sz="1800" b="1" dirty="0" err="1">
                <a:latin typeface="+mn-lt"/>
                <a:ea typeface="Calibri"/>
                <a:cs typeface="Calibri"/>
              </a:rPr>
              <a:t>R</a:t>
            </a:r>
            <a:r>
              <a:rPr lang="pt-BR" sz="1800" b="1" dirty="0">
                <a:latin typeface="+mn-lt"/>
                <a:ea typeface="Calibri"/>
                <a:cs typeface="Calibri"/>
              </a:rPr>
              <a:t>$ 37.577.758,71;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latin typeface="+mn-lt"/>
                <a:ea typeface="Calibri"/>
                <a:cs typeface="Calibri"/>
              </a:rPr>
              <a:t>Reconhecimento do Polo de Agricultura Irrigada: </a:t>
            </a:r>
          </a:p>
          <a:p>
            <a:pPr marL="914400" lvl="1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latin typeface="+mn-lt"/>
                <a:ea typeface="Calibri"/>
                <a:cs typeface="Calibri"/>
              </a:rPr>
              <a:t>Sudoeste do Tocantins: Portaria MIDR/SNSH nº 2880/024;</a:t>
            </a:r>
          </a:p>
          <a:p>
            <a:pPr marL="914400" lvl="1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solidFill>
                  <a:srgbClr val="000000"/>
                </a:solidFill>
                <a:latin typeface="+mn-lt"/>
                <a:ea typeface="Calibri"/>
                <a:cs typeface="Calibri"/>
              </a:rPr>
              <a:t>Centro Sul do Mato Grosso </a:t>
            </a:r>
            <a:r>
              <a:rPr lang="pt-BR" sz="1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do Sul: Portaria MIDR/SNSH nº 3.724, de 4 de novembro de 2024;</a:t>
            </a:r>
          </a:p>
          <a:p>
            <a:pPr marL="914400" lvl="1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Distrito Federal: Portaria MIDR/SNSH n°4.043, de 04 de dezembro de 2024;</a:t>
            </a:r>
          </a:p>
          <a:p>
            <a:pPr marL="914400" lvl="1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Vale do Paranã: Portaria MIDR/SNSH n°4.055, de 09 de dezembro de 2024.</a:t>
            </a:r>
          </a:p>
          <a:p>
            <a:pPr marL="914400" lvl="1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Ibiapaba: Portaria MIDR/SNSH n°49, de 09 de janeiro de 2025.</a:t>
            </a:r>
            <a:endParaRPr lang="pt-BR" sz="1800" b="1" dirty="0">
              <a:latin typeface="Calibri"/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pt-BR" sz="1800" b="1" dirty="0">
                <a:latin typeface="Calibri"/>
                <a:ea typeface="Calibri"/>
                <a:cs typeface="Calibri"/>
              </a:rPr>
              <a:t>Retomada da Câmara Técnica-Setorial de Produção Irrigada, instituída pela Portaria nº 137, de 2020, com o objetivo de promover o intercâmbio e a cooperação entre o setor de agricultura irrigada e diferentes esferas governamentais. 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endParaRPr lang="pt-BR" sz="1800" b="1" dirty="0">
              <a:latin typeface="Calibri"/>
              <a:ea typeface="Source Sans Pro Light"/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2D6BB90-375D-5475-86E9-CD7D542B1665}"/>
              </a:ext>
            </a:extLst>
          </p:cNvPr>
          <p:cNvSpPr txBox="1"/>
          <p:nvPr/>
        </p:nvSpPr>
        <p:spPr>
          <a:xfrm>
            <a:off x="398164" y="953804"/>
            <a:ext cx="232047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 sz="3200"/>
              <a:t>Realizações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2FF72A0-A543-4C60-B7CE-D7DE9AEA855A}"/>
              </a:ext>
            </a:extLst>
          </p:cNvPr>
          <p:cNvCxnSpPr>
            <a:cxnSpLocks/>
          </p:cNvCxnSpPr>
          <p:nvPr/>
        </p:nvCxnSpPr>
        <p:spPr>
          <a:xfrm flipV="1">
            <a:off x="398164" y="1560402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B5CA7708-33EA-364A-527F-A77D4E91D3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220" y="1821657"/>
            <a:ext cx="3824694" cy="3851868"/>
          </a:xfrm>
          <a:prstGeom prst="rect">
            <a:avLst/>
          </a:prstGeom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99EB487-FF4B-8683-4524-51C078BFC557}"/>
              </a:ext>
            </a:extLst>
          </p:cNvPr>
          <p:cNvSpPr txBox="1"/>
          <p:nvPr/>
        </p:nvSpPr>
        <p:spPr>
          <a:xfrm>
            <a:off x="397220" y="5670968"/>
            <a:ext cx="2806071" cy="2539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050" b="1"/>
              <a:t>Potencial de Irrigação no Brasil</a:t>
            </a:r>
            <a:endParaRPr lang="pt-BR" b="1"/>
          </a:p>
        </p:txBody>
      </p:sp>
    </p:spTree>
    <p:extLst>
      <p:ext uri="{BB962C8B-B14F-4D97-AF65-F5344CB8AC3E}">
        <p14:creationId xmlns:p14="http://schemas.microsoft.com/office/powerpoint/2010/main" val="40936802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>
            <a:extLst>
              <a:ext uri="{FF2B5EF4-FFF2-40B4-BE49-F238E27FC236}">
                <a16:creationId xmlns:a16="http://schemas.microsoft.com/office/drawing/2014/main" id="{34B3FBCE-CA66-4AFA-BECF-912E0CEDA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704" y="3642457"/>
            <a:ext cx="3300752" cy="756000"/>
          </a:xfrm>
          <a:prstGeom prst="rect">
            <a:avLst/>
          </a:prstGeom>
          <a:solidFill>
            <a:schemeClr val="tx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kumimoji="1" lang="pt-BR" sz="1600" b="1">
              <a:latin typeface="+mn-lt"/>
              <a:ea typeface="Source Sans Pro Light" panose="020B0403030403020204" pitchFamily="34" charset="0"/>
            </a:endParaRPr>
          </a:p>
          <a:p>
            <a:r>
              <a:rPr kumimoji="1" lang="pt-BR" sz="1600" b="1">
                <a:latin typeface="+mn-lt"/>
                <a:ea typeface="Source Sans Pro Light" panose="020B0403030403020204" pitchFamily="34" charset="0"/>
              </a:rPr>
              <a:t>Ramal do Piancó – publicação do edital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0D1A3DA5-085E-411A-BF39-00491D5B6F06}"/>
              </a:ext>
            </a:extLst>
          </p:cNvPr>
          <p:cNvGrpSpPr/>
          <p:nvPr/>
        </p:nvGrpSpPr>
        <p:grpSpPr>
          <a:xfrm>
            <a:off x="4924077" y="2825399"/>
            <a:ext cx="1260000" cy="756000"/>
            <a:chOff x="4641168" y="2095794"/>
            <a:chExt cx="2529838" cy="85383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2" name="Retângulo: Cantos Arredondados 51">
              <a:extLst>
                <a:ext uri="{FF2B5EF4-FFF2-40B4-BE49-F238E27FC236}">
                  <a16:creationId xmlns:a16="http://schemas.microsoft.com/office/drawing/2014/main" id="{37B04B3D-F727-4B98-A313-FF0BD0BE75CF}"/>
                </a:ext>
              </a:extLst>
            </p:cNvPr>
            <p:cNvSpPr/>
            <p:nvPr/>
          </p:nvSpPr>
          <p:spPr>
            <a:xfrm>
              <a:off x="4641168" y="2095794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600">
                <a:solidFill>
                  <a:schemeClr val="tx1"/>
                </a:solidFill>
              </a:endParaRPr>
            </a:p>
          </p:txBody>
        </p:sp>
        <p:sp>
          <p:nvSpPr>
            <p:cNvPr id="53" name="Retângulo: Cantos Arredondados 10">
              <a:extLst>
                <a:ext uri="{FF2B5EF4-FFF2-40B4-BE49-F238E27FC236}">
                  <a16:creationId xmlns:a16="http://schemas.microsoft.com/office/drawing/2014/main" id="{2589D254-44B1-46D7-9BE1-B47E37E1A174}"/>
                </a:ext>
              </a:extLst>
            </p:cNvPr>
            <p:cNvSpPr txBox="1"/>
            <p:nvPr/>
          </p:nvSpPr>
          <p:spPr>
            <a:xfrm>
              <a:off x="4666176" y="2120802"/>
              <a:ext cx="2479822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pt-BR" sz="1600" b="1">
                  <a:solidFill>
                    <a:schemeClr val="tx1"/>
                  </a:solidFill>
                </a:rPr>
                <a:t>08/2025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37C76FA-5718-495D-86DB-AF744BE5FCC2}"/>
              </a:ext>
            </a:extLst>
          </p:cNvPr>
          <p:cNvGrpSpPr/>
          <p:nvPr/>
        </p:nvGrpSpPr>
        <p:grpSpPr>
          <a:xfrm>
            <a:off x="4924077" y="3642457"/>
            <a:ext cx="1260000" cy="756000"/>
            <a:chOff x="4641168" y="3712852"/>
            <a:chExt cx="2529838" cy="85383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0" name="Retângulo: Cantos Arredondados 49">
              <a:extLst>
                <a:ext uri="{FF2B5EF4-FFF2-40B4-BE49-F238E27FC236}">
                  <a16:creationId xmlns:a16="http://schemas.microsoft.com/office/drawing/2014/main" id="{D0F8EB39-8336-4EF9-9895-F0F6479F97A1}"/>
                </a:ext>
              </a:extLst>
            </p:cNvPr>
            <p:cNvSpPr/>
            <p:nvPr/>
          </p:nvSpPr>
          <p:spPr>
            <a:xfrm>
              <a:off x="4641168" y="3712852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600">
                <a:solidFill>
                  <a:schemeClr val="tx1"/>
                </a:solidFill>
              </a:endParaRPr>
            </a:p>
          </p:txBody>
        </p:sp>
        <p:sp>
          <p:nvSpPr>
            <p:cNvPr id="51" name="Retângulo: Cantos Arredondados 12">
              <a:extLst>
                <a:ext uri="{FF2B5EF4-FFF2-40B4-BE49-F238E27FC236}">
                  <a16:creationId xmlns:a16="http://schemas.microsoft.com/office/drawing/2014/main" id="{D4B752F3-C58D-4376-A1EF-E350EC2A34F3}"/>
                </a:ext>
              </a:extLst>
            </p:cNvPr>
            <p:cNvSpPr txBox="1"/>
            <p:nvPr/>
          </p:nvSpPr>
          <p:spPr>
            <a:xfrm>
              <a:off x="4666176" y="3737860"/>
              <a:ext cx="2479822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pt-BR" sz="1600" b="1">
                  <a:solidFill>
                    <a:schemeClr val="tx1"/>
                  </a:solidFill>
                </a:rPr>
                <a:t>10/2025</a:t>
              </a:r>
            </a:p>
          </p:txBody>
        </p:sp>
      </p:grpSp>
      <p:sp>
        <p:nvSpPr>
          <p:cNvPr id="19" name="Seta: Divisa 18">
            <a:extLst>
              <a:ext uri="{FF2B5EF4-FFF2-40B4-BE49-F238E27FC236}">
                <a16:creationId xmlns:a16="http://schemas.microsoft.com/office/drawing/2014/main" id="{52DA8D0E-E6E5-47E4-A191-4F9305C37380}"/>
              </a:ext>
            </a:extLst>
          </p:cNvPr>
          <p:cNvSpPr/>
          <p:nvPr/>
        </p:nvSpPr>
        <p:spPr>
          <a:xfrm>
            <a:off x="5893714" y="2825399"/>
            <a:ext cx="540000" cy="75600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Seta: Divisa 22">
            <a:extLst>
              <a:ext uri="{FF2B5EF4-FFF2-40B4-BE49-F238E27FC236}">
                <a16:creationId xmlns:a16="http://schemas.microsoft.com/office/drawing/2014/main" id="{487DA36B-7192-4597-B5BD-78AF54215679}"/>
              </a:ext>
            </a:extLst>
          </p:cNvPr>
          <p:cNvSpPr/>
          <p:nvPr/>
        </p:nvSpPr>
        <p:spPr>
          <a:xfrm>
            <a:off x="5893714" y="3642457"/>
            <a:ext cx="540000" cy="75600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Text Box 14">
            <a:extLst>
              <a:ext uri="{FF2B5EF4-FFF2-40B4-BE49-F238E27FC236}">
                <a16:creationId xmlns:a16="http://schemas.microsoft.com/office/drawing/2014/main" id="{C275838D-300F-4ECA-B259-4E0CDD354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704" y="2825399"/>
            <a:ext cx="3300752" cy="756000"/>
          </a:xfrm>
          <a:prstGeom prst="rect">
            <a:avLst/>
          </a:prstGeom>
          <a:solidFill>
            <a:schemeClr val="tx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600" b="1">
                <a:latin typeface="+mn-lt"/>
                <a:ea typeface="Source Sans Pro Light" panose="020B0403030403020204" pitchFamily="34" charset="0"/>
              </a:rPr>
              <a:t>Recuperação Estrutural das EBI 2 e 3 do Eixo Norte – Publicação do edital</a:t>
            </a:r>
          </a:p>
        </p:txBody>
      </p:sp>
      <p:grpSp>
        <p:nvGrpSpPr>
          <p:cNvPr id="58" name="Agrupar 57">
            <a:extLst>
              <a:ext uri="{FF2B5EF4-FFF2-40B4-BE49-F238E27FC236}">
                <a16:creationId xmlns:a16="http://schemas.microsoft.com/office/drawing/2014/main" id="{2DD8BF18-7279-4BBA-BA80-46A876DA3C9D}"/>
              </a:ext>
            </a:extLst>
          </p:cNvPr>
          <p:cNvGrpSpPr/>
          <p:nvPr/>
        </p:nvGrpSpPr>
        <p:grpSpPr>
          <a:xfrm>
            <a:off x="6480166" y="3264559"/>
            <a:ext cx="1260000" cy="756000"/>
            <a:chOff x="6197940" y="4918217"/>
            <a:chExt cx="2529838" cy="853835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59" name="Retângulo: Cantos Arredondados 37">
              <a:extLst>
                <a:ext uri="{FF2B5EF4-FFF2-40B4-BE49-F238E27FC236}">
                  <a16:creationId xmlns:a16="http://schemas.microsoft.com/office/drawing/2014/main" id="{23F7B933-75F9-4FC9-B444-B0EF900D02E6}"/>
                </a:ext>
              </a:extLst>
            </p:cNvPr>
            <p:cNvSpPr/>
            <p:nvPr/>
          </p:nvSpPr>
          <p:spPr>
            <a:xfrm>
              <a:off x="6197940" y="4918217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600">
                <a:solidFill>
                  <a:schemeClr val="tx1"/>
                </a:solidFill>
              </a:endParaRPr>
            </a:p>
          </p:txBody>
        </p:sp>
        <p:sp>
          <p:nvSpPr>
            <p:cNvPr id="60" name="Retângulo: Cantos Arredondados 24">
              <a:extLst>
                <a:ext uri="{FF2B5EF4-FFF2-40B4-BE49-F238E27FC236}">
                  <a16:creationId xmlns:a16="http://schemas.microsoft.com/office/drawing/2014/main" id="{40B49D87-CDDA-4440-94BB-42BA6AA03CAA}"/>
                </a:ext>
              </a:extLst>
            </p:cNvPr>
            <p:cNvSpPr txBox="1"/>
            <p:nvPr/>
          </p:nvSpPr>
          <p:spPr>
            <a:xfrm>
              <a:off x="6222945" y="4943226"/>
              <a:ext cx="2479821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spcBef>
                  <a:spcPct val="0"/>
                </a:spcBef>
              </a:pPr>
              <a:r>
                <a:rPr lang="pt-BR" sz="1600" b="1">
                  <a:solidFill>
                    <a:schemeClr val="tx1"/>
                  </a:solidFill>
                </a:rPr>
                <a:t>11/2025</a:t>
              </a:r>
            </a:p>
          </p:txBody>
        </p:sp>
      </p:grpSp>
      <p:sp>
        <p:nvSpPr>
          <p:cNvPr id="61" name="Seta: Divisa 27">
            <a:extLst>
              <a:ext uri="{FF2B5EF4-FFF2-40B4-BE49-F238E27FC236}">
                <a16:creationId xmlns:a16="http://schemas.microsoft.com/office/drawing/2014/main" id="{FB87E4C6-0B4F-47A8-A5F7-F90239BDFCD7}"/>
              </a:ext>
            </a:extLst>
          </p:cNvPr>
          <p:cNvSpPr/>
          <p:nvPr/>
        </p:nvSpPr>
        <p:spPr>
          <a:xfrm rot="10800000">
            <a:off x="6233010" y="3264559"/>
            <a:ext cx="540000" cy="756000"/>
          </a:xfrm>
          <a:prstGeom prst="chevron">
            <a:avLst/>
          </a:prstGeom>
          <a:gradFill>
            <a:gsLst>
              <a:gs pos="67000">
                <a:schemeClr val="accent3">
                  <a:tint val="100000"/>
                  <a:shade val="100000"/>
                  <a:satMod val="130000"/>
                </a:schemeClr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Text Box 14">
            <a:extLst>
              <a:ext uri="{FF2B5EF4-FFF2-40B4-BE49-F238E27FC236}">
                <a16:creationId xmlns:a16="http://schemas.microsoft.com/office/drawing/2014/main" id="{8377C2DE-F28A-4BFF-85FD-94CC787E0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139" y="3264559"/>
            <a:ext cx="3707244" cy="756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600" b="1" dirty="0">
                <a:latin typeface="+mn-lt"/>
                <a:ea typeface="Source Sans Pro Light" panose="020B0403030403020204" pitchFamily="34" charset="0"/>
              </a:rPr>
              <a:t>Recuperação do conduto forçado de Jati – publicação do edital  </a:t>
            </a:r>
          </a:p>
        </p:txBody>
      </p:sp>
      <p:grpSp>
        <p:nvGrpSpPr>
          <p:cNvPr id="78" name="Agrupar 77">
            <a:extLst>
              <a:ext uri="{FF2B5EF4-FFF2-40B4-BE49-F238E27FC236}">
                <a16:creationId xmlns:a16="http://schemas.microsoft.com/office/drawing/2014/main" id="{205A42D2-C712-4F45-B3FD-6EFA4BC4DEB7}"/>
              </a:ext>
            </a:extLst>
          </p:cNvPr>
          <p:cNvGrpSpPr/>
          <p:nvPr/>
        </p:nvGrpSpPr>
        <p:grpSpPr>
          <a:xfrm>
            <a:off x="6480166" y="2431559"/>
            <a:ext cx="1260000" cy="756000"/>
            <a:chOff x="6197940" y="3294952"/>
            <a:chExt cx="2529838" cy="853835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79" name="Retângulo: Cantos Arredondados 47">
              <a:extLst>
                <a:ext uri="{FF2B5EF4-FFF2-40B4-BE49-F238E27FC236}">
                  <a16:creationId xmlns:a16="http://schemas.microsoft.com/office/drawing/2014/main" id="{FE57F779-103C-48D7-B04A-65469C841C82}"/>
                </a:ext>
              </a:extLst>
            </p:cNvPr>
            <p:cNvSpPr/>
            <p:nvPr/>
          </p:nvSpPr>
          <p:spPr>
            <a:xfrm>
              <a:off x="6197940" y="3294952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600">
                <a:solidFill>
                  <a:schemeClr val="tx1"/>
                </a:solidFill>
              </a:endParaRPr>
            </a:p>
          </p:txBody>
        </p:sp>
        <p:sp>
          <p:nvSpPr>
            <p:cNvPr id="80" name="Retângulo: Cantos Arredondados 14">
              <a:extLst>
                <a:ext uri="{FF2B5EF4-FFF2-40B4-BE49-F238E27FC236}">
                  <a16:creationId xmlns:a16="http://schemas.microsoft.com/office/drawing/2014/main" id="{30257376-ED5E-4467-9341-8828D0BE3CA3}"/>
                </a:ext>
              </a:extLst>
            </p:cNvPr>
            <p:cNvSpPr txBox="1"/>
            <p:nvPr/>
          </p:nvSpPr>
          <p:spPr>
            <a:xfrm>
              <a:off x="6222948" y="3319960"/>
              <a:ext cx="2479822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spcBef>
                  <a:spcPct val="0"/>
                </a:spcBef>
              </a:pPr>
              <a:r>
                <a:rPr lang="pt-BR" sz="1600" b="1">
                  <a:solidFill>
                    <a:schemeClr val="tx1"/>
                  </a:solidFill>
                </a:rPr>
                <a:t>08/2025</a:t>
              </a:r>
            </a:p>
          </p:txBody>
        </p:sp>
      </p:grpSp>
      <p:sp>
        <p:nvSpPr>
          <p:cNvPr id="81" name="Seta: Divisa 23">
            <a:extLst>
              <a:ext uri="{FF2B5EF4-FFF2-40B4-BE49-F238E27FC236}">
                <a16:creationId xmlns:a16="http://schemas.microsoft.com/office/drawing/2014/main" id="{F1401F6F-930E-46F9-B25B-E9CCE26C4D4B}"/>
              </a:ext>
            </a:extLst>
          </p:cNvPr>
          <p:cNvSpPr/>
          <p:nvPr/>
        </p:nvSpPr>
        <p:spPr>
          <a:xfrm rot="10800000">
            <a:off x="6229835" y="2431559"/>
            <a:ext cx="540000" cy="756000"/>
          </a:xfrm>
          <a:prstGeom prst="chevron">
            <a:avLst/>
          </a:prstGeom>
          <a:gradFill>
            <a:gsLst>
              <a:gs pos="67000">
                <a:schemeClr val="accent3">
                  <a:tint val="100000"/>
                  <a:shade val="100000"/>
                  <a:satMod val="130000"/>
                </a:schemeClr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Text Box 14">
            <a:extLst>
              <a:ext uri="{FF2B5EF4-FFF2-40B4-BE49-F238E27FC236}">
                <a16:creationId xmlns:a16="http://schemas.microsoft.com/office/drawing/2014/main" id="{3976CC94-2C97-4A15-97BD-DFA8C2D5C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139" y="2431559"/>
            <a:ext cx="3707243" cy="756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600" b="1" dirty="0">
                <a:latin typeface="+mn-lt"/>
                <a:ea typeface="Source Sans Pro Light" panose="020B0403030403020204" pitchFamily="34" charset="0"/>
              </a:rPr>
              <a:t>Recuperação do Dique Negreiros – publicação do Edital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AAE0B0D7-262D-3A1E-CADB-472BC2D0B485}"/>
              </a:ext>
            </a:extLst>
          </p:cNvPr>
          <p:cNvSpPr txBox="1"/>
          <p:nvPr/>
        </p:nvSpPr>
        <p:spPr>
          <a:xfrm>
            <a:off x="1593704" y="1581278"/>
            <a:ext cx="383417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 sz="3200"/>
              <a:t>Planejamento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01E987E-9B3D-5D83-0173-A6572D58692B}"/>
              </a:ext>
            </a:extLst>
          </p:cNvPr>
          <p:cNvCxnSpPr>
            <a:cxnSpLocks/>
          </p:cNvCxnSpPr>
          <p:nvPr/>
        </p:nvCxnSpPr>
        <p:spPr>
          <a:xfrm flipV="1">
            <a:off x="1606199" y="2218305"/>
            <a:ext cx="3823750" cy="989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Agrupar 72">
            <a:extLst>
              <a:ext uri="{FF2B5EF4-FFF2-40B4-BE49-F238E27FC236}">
                <a16:creationId xmlns:a16="http://schemas.microsoft.com/office/drawing/2014/main" id="{2DD8BF18-7279-4BBA-BA80-46A876DA3C9D}"/>
              </a:ext>
            </a:extLst>
          </p:cNvPr>
          <p:cNvGrpSpPr/>
          <p:nvPr/>
        </p:nvGrpSpPr>
        <p:grpSpPr>
          <a:xfrm>
            <a:off x="6492620" y="4876431"/>
            <a:ext cx="1260000" cy="756000"/>
            <a:chOff x="6197940" y="4918217"/>
            <a:chExt cx="2529838" cy="853835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74" name="Retângulo: Cantos Arredondados 37">
              <a:extLst>
                <a:ext uri="{FF2B5EF4-FFF2-40B4-BE49-F238E27FC236}">
                  <a16:creationId xmlns:a16="http://schemas.microsoft.com/office/drawing/2014/main" id="{23F7B933-75F9-4FC9-B444-B0EF900D02E6}"/>
                </a:ext>
              </a:extLst>
            </p:cNvPr>
            <p:cNvSpPr/>
            <p:nvPr/>
          </p:nvSpPr>
          <p:spPr>
            <a:xfrm>
              <a:off x="6197940" y="4918217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600">
                <a:solidFill>
                  <a:schemeClr val="tx1"/>
                </a:solidFill>
              </a:endParaRPr>
            </a:p>
          </p:txBody>
        </p:sp>
        <p:sp>
          <p:nvSpPr>
            <p:cNvPr id="75" name="Retângulo: Cantos Arredondados 24">
              <a:extLst>
                <a:ext uri="{FF2B5EF4-FFF2-40B4-BE49-F238E27FC236}">
                  <a16:creationId xmlns:a16="http://schemas.microsoft.com/office/drawing/2014/main" id="{40B49D87-CDDA-4440-94BB-42BA6AA03CAA}"/>
                </a:ext>
              </a:extLst>
            </p:cNvPr>
            <p:cNvSpPr txBox="1"/>
            <p:nvPr/>
          </p:nvSpPr>
          <p:spPr>
            <a:xfrm>
              <a:off x="6222945" y="4943226"/>
              <a:ext cx="2479821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spcBef>
                  <a:spcPct val="0"/>
                </a:spcBef>
              </a:pPr>
              <a:r>
                <a:rPr lang="pt-BR" sz="1600" b="1">
                  <a:solidFill>
                    <a:schemeClr val="tx1"/>
                  </a:solidFill>
                </a:rPr>
                <a:t>12/2025</a:t>
              </a:r>
            </a:p>
          </p:txBody>
        </p:sp>
      </p:grpSp>
      <p:sp>
        <p:nvSpPr>
          <p:cNvPr id="76" name="Seta: Divisa 27">
            <a:extLst>
              <a:ext uri="{FF2B5EF4-FFF2-40B4-BE49-F238E27FC236}">
                <a16:creationId xmlns:a16="http://schemas.microsoft.com/office/drawing/2014/main" id="{FB87E4C6-0B4F-47A8-A5F7-F90239BDFCD7}"/>
              </a:ext>
            </a:extLst>
          </p:cNvPr>
          <p:cNvSpPr/>
          <p:nvPr/>
        </p:nvSpPr>
        <p:spPr>
          <a:xfrm rot="10800000">
            <a:off x="6245464" y="4876431"/>
            <a:ext cx="540000" cy="756000"/>
          </a:xfrm>
          <a:prstGeom prst="chevron">
            <a:avLst/>
          </a:prstGeom>
          <a:gradFill>
            <a:gsLst>
              <a:gs pos="67000">
                <a:schemeClr val="accent3">
                  <a:tint val="100000"/>
                  <a:shade val="100000"/>
                  <a:satMod val="130000"/>
                </a:schemeClr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Text Box 14">
            <a:extLst>
              <a:ext uri="{FF2B5EF4-FFF2-40B4-BE49-F238E27FC236}">
                <a16:creationId xmlns:a16="http://schemas.microsoft.com/office/drawing/2014/main" id="{8377C2DE-F28A-4BFF-85FD-94CC787E0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1593" y="4876431"/>
            <a:ext cx="3707244" cy="756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600" b="1" dirty="0">
                <a:latin typeface="+mn-lt"/>
                <a:ea typeface="Source Sans Pro Light" panose="020B0403030403020204" pitchFamily="34" charset="0"/>
              </a:rPr>
              <a:t>Recuperação da barragem de Cacimba Nova – publicação do edital  </a:t>
            </a:r>
          </a:p>
        </p:txBody>
      </p:sp>
      <p:grpSp>
        <p:nvGrpSpPr>
          <p:cNvPr id="83" name="Agrupar 82">
            <a:extLst>
              <a:ext uri="{FF2B5EF4-FFF2-40B4-BE49-F238E27FC236}">
                <a16:creationId xmlns:a16="http://schemas.microsoft.com/office/drawing/2014/main" id="{2DD8BF18-7279-4BBA-BA80-46A876DA3C9D}"/>
              </a:ext>
            </a:extLst>
          </p:cNvPr>
          <p:cNvGrpSpPr/>
          <p:nvPr/>
        </p:nvGrpSpPr>
        <p:grpSpPr>
          <a:xfrm>
            <a:off x="6480166" y="4059475"/>
            <a:ext cx="1260000" cy="756000"/>
            <a:chOff x="6197940" y="4918217"/>
            <a:chExt cx="2529838" cy="853835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84" name="Retângulo: Cantos Arredondados 37">
              <a:extLst>
                <a:ext uri="{FF2B5EF4-FFF2-40B4-BE49-F238E27FC236}">
                  <a16:creationId xmlns:a16="http://schemas.microsoft.com/office/drawing/2014/main" id="{23F7B933-75F9-4FC9-B444-B0EF900D02E6}"/>
                </a:ext>
              </a:extLst>
            </p:cNvPr>
            <p:cNvSpPr/>
            <p:nvPr/>
          </p:nvSpPr>
          <p:spPr>
            <a:xfrm>
              <a:off x="6197940" y="4918217"/>
              <a:ext cx="2529838" cy="85383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600">
                <a:solidFill>
                  <a:schemeClr val="tx1"/>
                </a:solidFill>
              </a:endParaRPr>
            </a:p>
          </p:txBody>
        </p:sp>
        <p:sp>
          <p:nvSpPr>
            <p:cNvPr id="85" name="Retângulo: Cantos Arredondados 24">
              <a:extLst>
                <a:ext uri="{FF2B5EF4-FFF2-40B4-BE49-F238E27FC236}">
                  <a16:creationId xmlns:a16="http://schemas.microsoft.com/office/drawing/2014/main" id="{40B49D87-CDDA-4440-94BB-42BA6AA03CAA}"/>
                </a:ext>
              </a:extLst>
            </p:cNvPr>
            <p:cNvSpPr txBox="1"/>
            <p:nvPr/>
          </p:nvSpPr>
          <p:spPr>
            <a:xfrm>
              <a:off x="6222945" y="4943226"/>
              <a:ext cx="2479821" cy="803819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spcBef>
                  <a:spcPct val="0"/>
                </a:spcBef>
              </a:pPr>
              <a:r>
                <a:rPr lang="pt-BR" sz="1600" b="1">
                  <a:solidFill>
                    <a:schemeClr val="tx1"/>
                  </a:solidFill>
                </a:rPr>
                <a:t>02/2026</a:t>
              </a:r>
            </a:p>
          </p:txBody>
        </p:sp>
      </p:grpSp>
      <p:sp>
        <p:nvSpPr>
          <p:cNvPr id="86" name="Seta: Divisa 27">
            <a:extLst>
              <a:ext uri="{FF2B5EF4-FFF2-40B4-BE49-F238E27FC236}">
                <a16:creationId xmlns:a16="http://schemas.microsoft.com/office/drawing/2014/main" id="{FB87E4C6-0B4F-47A8-A5F7-F90239BDFCD7}"/>
              </a:ext>
            </a:extLst>
          </p:cNvPr>
          <p:cNvSpPr/>
          <p:nvPr/>
        </p:nvSpPr>
        <p:spPr>
          <a:xfrm rot="10800000">
            <a:off x="6233010" y="4059475"/>
            <a:ext cx="540000" cy="756000"/>
          </a:xfrm>
          <a:prstGeom prst="chevron">
            <a:avLst/>
          </a:prstGeom>
          <a:gradFill>
            <a:gsLst>
              <a:gs pos="67000">
                <a:schemeClr val="accent3">
                  <a:tint val="100000"/>
                  <a:shade val="100000"/>
                  <a:satMod val="130000"/>
                </a:schemeClr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Text Box 14">
            <a:extLst>
              <a:ext uri="{FF2B5EF4-FFF2-40B4-BE49-F238E27FC236}">
                <a16:creationId xmlns:a16="http://schemas.microsoft.com/office/drawing/2014/main" id="{8377C2DE-F28A-4BFF-85FD-94CC787E0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139" y="4059475"/>
            <a:ext cx="3707244" cy="756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600" b="1" dirty="0">
                <a:latin typeface="+mn-lt"/>
                <a:ea typeface="Source Sans Pro Light"/>
              </a:rPr>
              <a:t>PPP Administrativa de Operação e Manutenção do PISF</a:t>
            </a:r>
            <a:endParaRPr lang="pt-BR" sz="1600" b="1" dirty="0">
              <a:latin typeface="+mn-lt"/>
              <a:ea typeface="Source Sans Pro Light"/>
              <a:cs typeface="Calibri"/>
            </a:endParaRPr>
          </a:p>
        </p:txBody>
      </p:sp>
      <p:grpSp>
        <p:nvGrpSpPr>
          <p:cNvPr id="93" name="Agrupar 92">
            <a:extLst>
              <a:ext uri="{FF2B5EF4-FFF2-40B4-BE49-F238E27FC236}">
                <a16:creationId xmlns:a16="http://schemas.microsoft.com/office/drawing/2014/main" id="{B79FD3C3-212D-4ADF-888D-C16AF83D3DE0}"/>
              </a:ext>
            </a:extLst>
          </p:cNvPr>
          <p:cNvGrpSpPr/>
          <p:nvPr/>
        </p:nvGrpSpPr>
        <p:grpSpPr>
          <a:xfrm>
            <a:off x="4946428" y="4455094"/>
            <a:ext cx="1260000" cy="756000"/>
            <a:chOff x="4641168" y="2909850"/>
            <a:chExt cx="2529838" cy="853835"/>
          </a:xfrm>
        </p:grpSpPr>
        <p:sp>
          <p:nvSpPr>
            <p:cNvPr id="94" name="Retângulo: Cantos Arredondados 45">
              <a:extLst>
                <a:ext uri="{FF2B5EF4-FFF2-40B4-BE49-F238E27FC236}">
                  <a16:creationId xmlns:a16="http://schemas.microsoft.com/office/drawing/2014/main" id="{767595ED-3CF4-44A1-8306-1B2FE9FC6226}"/>
                </a:ext>
              </a:extLst>
            </p:cNvPr>
            <p:cNvSpPr/>
            <p:nvPr/>
          </p:nvSpPr>
          <p:spPr>
            <a:xfrm>
              <a:off x="4641168" y="2909850"/>
              <a:ext cx="2529838" cy="853835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sz="1600">
                <a:solidFill>
                  <a:schemeClr val="tx1"/>
                </a:solidFill>
              </a:endParaRPr>
            </a:p>
          </p:txBody>
        </p:sp>
        <p:sp>
          <p:nvSpPr>
            <p:cNvPr id="95" name="Retângulo: Cantos Arredondados 16">
              <a:extLst>
                <a:ext uri="{FF2B5EF4-FFF2-40B4-BE49-F238E27FC236}">
                  <a16:creationId xmlns:a16="http://schemas.microsoft.com/office/drawing/2014/main" id="{A8957627-0505-4E29-B677-E30D61177BE6}"/>
                </a:ext>
              </a:extLst>
            </p:cNvPr>
            <p:cNvSpPr txBox="1"/>
            <p:nvPr/>
          </p:nvSpPr>
          <p:spPr>
            <a:xfrm>
              <a:off x="4666176" y="2934858"/>
              <a:ext cx="2479822" cy="80381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pt-BR" sz="1600" b="1">
                  <a:solidFill>
                    <a:schemeClr val="tx1"/>
                  </a:solidFill>
                </a:rPr>
                <a:t>04/2026</a:t>
              </a:r>
            </a:p>
          </p:txBody>
        </p:sp>
      </p:grpSp>
      <p:sp>
        <p:nvSpPr>
          <p:cNvPr id="96" name="Seta: Divisa 20">
            <a:extLst>
              <a:ext uri="{FF2B5EF4-FFF2-40B4-BE49-F238E27FC236}">
                <a16:creationId xmlns:a16="http://schemas.microsoft.com/office/drawing/2014/main" id="{01A6076E-B8BA-45DE-9C56-EEB3FAA1654E}"/>
              </a:ext>
            </a:extLst>
          </p:cNvPr>
          <p:cNvSpPr/>
          <p:nvPr/>
        </p:nvSpPr>
        <p:spPr>
          <a:xfrm>
            <a:off x="5916065" y="4455094"/>
            <a:ext cx="540000" cy="75600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endParaRPr lang="pt-BR" sz="1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Text Box 14">
            <a:extLst>
              <a:ext uri="{FF2B5EF4-FFF2-40B4-BE49-F238E27FC236}">
                <a16:creationId xmlns:a16="http://schemas.microsoft.com/office/drawing/2014/main" id="{560F5D72-DFEF-4ABE-9173-F15F71D45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6095" y="4455094"/>
            <a:ext cx="3300712" cy="756000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kumimoji="1" lang="pt-BR" sz="1600" b="1">
                <a:latin typeface="+mn-lt"/>
                <a:ea typeface="Source Sans Pro Light" panose="020B0403030403020204" pitchFamily="34" charset="0"/>
              </a:rPr>
              <a:t>Reservatórios estratégicos:</a:t>
            </a:r>
          </a:p>
          <a:p>
            <a:r>
              <a:rPr kumimoji="1" lang="pt-BR" sz="1600" b="1">
                <a:latin typeface="+mn-lt"/>
                <a:ea typeface="Source Sans Pro Light" panose="020B0403030403020204" pitchFamily="34" charset="0"/>
              </a:rPr>
              <a:t>Pau dos Ferros – 31,71%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6E821A-1455-30AD-09DE-77C5D2D0C1F8}"/>
              </a:ext>
            </a:extLst>
          </p:cNvPr>
          <p:cNvSpPr txBox="1"/>
          <p:nvPr/>
        </p:nvSpPr>
        <p:spPr>
          <a:xfrm>
            <a:off x="325042" y="535051"/>
            <a:ext cx="1050276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Infraestrutura Hídrica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3C7B945-B6B1-A539-D25C-61E55EE95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658" y="522277"/>
            <a:ext cx="755188" cy="7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432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57CE7-BF0E-558F-E999-C733C010D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Conector 1">
            <a:extLst>
              <a:ext uri="{FF2B5EF4-FFF2-40B4-BE49-F238E27FC236}">
                <a16:creationId xmlns:a16="http://schemas.microsoft.com/office/drawing/2014/main" id="{E89AD5E5-AC35-C426-5440-E3701AD22481}"/>
              </a:ext>
            </a:extLst>
          </p:cNvPr>
          <p:cNvSpPr>
            <a:spLocks noChangeAspect="1"/>
          </p:cNvSpPr>
          <p:nvPr/>
        </p:nvSpPr>
        <p:spPr>
          <a:xfrm>
            <a:off x="38185" y="251756"/>
            <a:ext cx="5981700" cy="59817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9000">
                <a:schemeClr val="accent5">
                  <a:lumMod val="20000"/>
                  <a:lumOff val="80000"/>
                </a:schemeClr>
              </a:gs>
              <a:gs pos="65000">
                <a:schemeClr val="accent5">
                  <a:lumMod val="40000"/>
                  <a:lumOff val="60000"/>
                </a:schemeClr>
              </a:gs>
              <a:gs pos="96000">
                <a:schemeClr val="accent5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solidFill>
              <a:schemeClr val="bg2"/>
            </a:solidFill>
          </a:ln>
          <a:effectLst>
            <a:softEdge rad="1270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507C702-BF05-FD4E-63C6-CDAB5F46FC8B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5F399D7A-D13E-4501-2597-870311B9DC16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A9B1AAB1-81FD-AFCF-0B64-60103413E4A9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3124509D-CEDA-2157-3C3C-8B506E4D3BD1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74D9136-3AF6-0A13-A6A9-2D9036B7C6D8}"/>
              </a:ext>
            </a:extLst>
          </p:cNvPr>
          <p:cNvSpPr txBox="1"/>
          <p:nvPr/>
        </p:nvSpPr>
        <p:spPr>
          <a:xfrm>
            <a:off x="6250201" y="1761796"/>
            <a:ext cx="5841824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MIDR</a:t>
            </a:r>
            <a:endParaRPr lang="pt-BR" sz="1600" b="1" i="0" dirty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Secretaria-Executiva – SE </a:t>
            </a:r>
            <a:endParaRPr lang="pt-BR" sz="1600" b="0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Proteção e Defesa Civil – SEDEC 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Segurança Hídrica – SNSH 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Políticas de Desenvolvimento Regional e Territorial – SDR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Fundos e Instrumentos Financeiros – SNFI </a:t>
            </a:r>
            <a:endParaRPr lang="pt-BR" sz="1600" b="0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pt-BR" sz="1600" b="1" i="0" dirty="0">
                <a:solidFill>
                  <a:schemeClr val="accent5">
                    <a:lumMod val="75000"/>
                  </a:schemeClr>
                </a:solidFill>
                <a:effectLst/>
              </a:rPr>
              <a:t>Entidades vinculadas:</a:t>
            </a:r>
            <a:endParaRPr lang="pt-BR" sz="1600" b="1" i="0" dirty="0">
              <a:solidFill>
                <a:schemeClr val="accent5">
                  <a:lumMod val="7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accent5">
                    <a:lumMod val="75000"/>
                  </a:schemeClr>
                </a:solidFill>
                <a:cs typeface="Arial"/>
              </a:rPr>
              <a:t>Agência Nacional de Águas e Saneamento Básico - ANA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Companhia de Desenvolvimento dos Vales do São Francisco e do Parnaíba - Codevasf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Departamento Nacional de Obras Contra as Secas - Dnocs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Superintendência do Desenvolvimento da Amazônia - Sudam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Superintendência do Desenvolvimento do Centro-Oeste - Sudeco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Superintendência do Desenvolvimento do Nordeste - Sudene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22" name="Picture 6">
            <a:extLst>
              <a:ext uri="{FF2B5EF4-FFF2-40B4-BE49-F238E27FC236}">
                <a16:creationId xmlns:a16="http://schemas.microsoft.com/office/drawing/2014/main" id="{B49195BD-BA30-5E4C-FC48-3F0E482BD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81" y="4744454"/>
            <a:ext cx="766234" cy="15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3CF4E5C5-A701-3B66-F0F2-8BDA5CD99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73" y="5105675"/>
            <a:ext cx="490008" cy="49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FCAD2DEC-D017-DBC3-A00A-995368AB8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9" y="2757108"/>
            <a:ext cx="2599445" cy="12607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m 31" descr="Logotipo&#10;&#10;Descrição gerada automaticamente">
            <a:extLst>
              <a:ext uri="{FF2B5EF4-FFF2-40B4-BE49-F238E27FC236}">
                <a16:creationId xmlns:a16="http://schemas.microsoft.com/office/drawing/2014/main" id="{6E9FC918-1D27-0AB4-0D43-F77940AE364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41" y="1652476"/>
            <a:ext cx="779897" cy="342375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42993D25-799C-6B94-EE1E-92AB32F31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5" y="2305912"/>
            <a:ext cx="800869" cy="38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>
            <a:extLst>
              <a:ext uri="{FF2B5EF4-FFF2-40B4-BE49-F238E27FC236}">
                <a16:creationId xmlns:a16="http://schemas.microsoft.com/office/drawing/2014/main" id="{39F461CF-C94E-80E5-25AF-06882A412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70" y="930204"/>
            <a:ext cx="522008" cy="41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Agrupar 34">
            <a:extLst>
              <a:ext uri="{FF2B5EF4-FFF2-40B4-BE49-F238E27FC236}">
                <a16:creationId xmlns:a16="http://schemas.microsoft.com/office/drawing/2014/main" id="{03D0A074-9ADC-DF3E-A169-228E37BE762D}"/>
              </a:ext>
            </a:extLst>
          </p:cNvPr>
          <p:cNvGrpSpPr/>
          <p:nvPr/>
        </p:nvGrpSpPr>
        <p:grpSpPr>
          <a:xfrm>
            <a:off x="2374145" y="1265069"/>
            <a:ext cx="1309780" cy="1260729"/>
            <a:chOff x="2248069" y="2333441"/>
            <a:chExt cx="1784234" cy="1766499"/>
          </a:xfrm>
        </p:grpSpPr>
        <p:pic>
          <p:nvPicPr>
            <p:cNvPr id="36" name="Imagem 14">
              <a:extLst>
                <a:ext uri="{FF2B5EF4-FFF2-40B4-BE49-F238E27FC236}">
                  <a16:creationId xmlns:a16="http://schemas.microsoft.com/office/drawing/2014/main" id="{6A6AFB17-3FE7-C9EE-495C-F3C353A4E32E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95836" y="2366952"/>
              <a:ext cx="1692000" cy="1692000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7" name="Fluxograma: Conector 36">
              <a:extLst>
                <a:ext uri="{FF2B5EF4-FFF2-40B4-BE49-F238E27FC236}">
                  <a16:creationId xmlns:a16="http://schemas.microsoft.com/office/drawing/2014/main" id="{AA276784-A8C9-3CA3-2E6D-73C0E578C1B9}"/>
                </a:ext>
              </a:extLst>
            </p:cNvPr>
            <p:cNvSpPr/>
            <p:nvPr/>
          </p:nvSpPr>
          <p:spPr>
            <a:xfrm>
              <a:off x="2248069" y="2333441"/>
              <a:ext cx="1784234" cy="1766499"/>
            </a:xfrm>
            <a:prstGeom prst="flowChartConnector">
              <a:avLst/>
            </a:prstGeom>
            <a:noFill/>
            <a:ln w="28575">
              <a:solidFill>
                <a:srgbClr val="5C5D5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8" name="Espaço Reservado para Número de Slide 37">
            <a:extLst>
              <a:ext uri="{FF2B5EF4-FFF2-40B4-BE49-F238E27FC236}">
                <a16:creationId xmlns:a16="http://schemas.microsoft.com/office/drawing/2014/main" id="{146598CA-C077-E1D0-0397-294D849F3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87780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1DEF46-06A3-A5DA-BEEB-3FEDA4094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33C2489-1856-6DC7-E964-5E35985D6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F41D55-6F0A-944B-722D-F1DA89E76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34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182718E-12B0-B278-E14D-1C3A45828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08" y="136524"/>
            <a:ext cx="11912139" cy="658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465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9B135-997E-2DD4-B4FB-09F866049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24E506-6FF8-EBA3-73C5-94940BF3A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AB52B21-1750-B8AA-A9C7-E07C8946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35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278CBD1-68E1-C681-0617-6B3B75E5B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2" y="136525"/>
            <a:ext cx="11924607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839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34C84-6BA7-A0F2-E247-5976AC7D9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FF1B62-B6CD-2B01-3B04-014D0F2BD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33D699-09E9-D0FD-D4C7-D7BA2CE27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CF7807-7D49-4FDE-BD45-BD042C479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36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A2DEA4B-5C58-31D1-0023-4A99401D1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35" y="136526"/>
            <a:ext cx="11928764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453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B08F1-491D-669F-5FF5-7462F81B2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B37A89-F0AF-0F99-716B-AD72ABD07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E37AB0-95F2-43A6-427D-77942CCF7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EA038CD-CAED-72A9-DB3C-B22BFD9A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37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D24E939-A063-621E-50FE-2239B4C61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1" y="136524"/>
            <a:ext cx="11920451" cy="655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6974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E4ED6-9A88-57C7-007D-AC42CB810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Conector 1">
            <a:extLst>
              <a:ext uri="{FF2B5EF4-FFF2-40B4-BE49-F238E27FC236}">
                <a16:creationId xmlns:a16="http://schemas.microsoft.com/office/drawing/2014/main" id="{DDC95183-A26B-B20A-BD1A-9810A0BAC8B7}"/>
              </a:ext>
            </a:extLst>
          </p:cNvPr>
          <p:cNvSpPr>
            <a:spLocks noChangeAspect="1"/>
          </p:cNvSpPr>
          <p:nvPr/>
        </p:nvSpPr>
        <p:spPr>
          <a:xfrm>
            <a:off x="38185" y="251756"/>
            <a:ext cx="5981700" cy="59817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9000">
                <a:schemeClr val="accent5">
                  <a:lumMod val="20000"/>
                  <a:lumOff val="80000"/>
                </a:schemeClr>
              </a:gs>
              <a:gs pos="65000">
                <a:schemeClr val="accent5">
                  <a:lumMod val="40000"/>
                  <a:lumOff val="60000"/>
                </a:schemeClr>
              </a:gs>
              <a:gs pos="96000">
                <a:schemeClr val="accent5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solidFill>
              <a:schemeClr val="bg2"/>
            </a:solidFill>
          </a:ln>
          <a:effectLst>
            <a:softEdge rad="1270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01FDA98-6542-DFEB-ED2D-98D3C566A2BF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82D7E29E-72BA-AA3D-FEB9-0183D4743928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597BFBF2-80AF-44DF-5370-45ADA63A1495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9FA85639-0696-1676-6790-EA0FF2132C28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535DC70-66A9-12AF-236F-EB871E22CA5B}"/>
              </a:ext>
            </a:extLst>
          </p:cNvPr>
          <p:cNvSpPr txBox="1"/>
          <p:nvPr/>
        </p:nvSpPr>
        <p:spPr>
          <a:xfrm>
            <a:off x="6250201" y="1761796"/>
            <a:ext cx="5841824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MIDR</a:t>
            </a:r>
            <a:endParaRPr lang="pt-BR" sz="1600" b="1" i="0" dirty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Secretaria-Executiva – SE </a:t>
            </a:r>
            <a:endParaRPr lang="pt-BR" sz="1600" b="0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Proteção e Defesa Civil – SEDEC 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Segurança Hídrica – SNSH 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Políticas de Desenvolvimento Regional e Territorial – SDR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Fundos e Instrumentos Financeiros – SNFI </a:t>
            </a:r>
            <a:endParaRPr lang="pt-BR" sz="1600" b="0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pt-BR" sz="1600" b="1" i="0" dirty="0">
                <a:solidFill>
                  <a:schemeClr val="accent5">
                    <a:lumMod val="75000"/>
                  </a:schemeClr>
                </a:solidFill>
                <a:effectLst/>
              </a:rPr>
              <a:t>Entidades vinculadas:</a:t>
            </a:r>
            <a:endParaRPr lang="pt-BR" sz="1600" b="1" i="0" dirty="0">
              <a:solidFill>
                <a:schemeClr val="accent5">
                  <a:lumMod val="7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Agência Nacional de Águas e Saneamento Básico - ANA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accent5">
                    <a:lumMod val="75000"/>
                  </a:schemeClr>
                </a:solidFill>
                <a:cs typeface="Arial"/>
              </a:rPr>
              <a:t>Companhia de Desenvolvimento dos Vales do São Francisco e do Parnaíba - Codevasf</a:t>
            </a:r>
            <a:endParaRPr lang="pt-BR" altLang="pt-BR" sz="1600" dirty="0">
              <a:solidFill>
                <a:schemeClr val="accent5">
                  <a:lumMod val="75000"/>
                </a:schemeClr>
              </a:solidFill>
              <a:ea typeface="Calibri"/>
              <a:cs typeface="Arial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Departamento Nacional de Obras Contra as Secas - Dnocs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Superintendência do Desenvolvimento da Amazônia - Sudam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Superintendência do Desenvolvimento do Centro-Oeste - Sudeco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Superintendência do Desenvolvimento do Nordeste - Sudene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22" name="Picture 6">
            <a:extLst>
              <a:ext uri="{FF2B5EF4-FFF2-40B4-BE49-F238E27FC236}">
                <a16:creationId xmlns:a16="http://schemas.microsoft.com/office/drawing/2014/main" id="{D215DF0B-E54C-AA12-42CC-825CD0F1E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70" y="3048002"/>
            <a:ext cx="3266272" cy="6549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9859D56A-3DE1-51F7-2465-D3A842B3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73" y="5105675"/>
            <a:ext cx="490008" cy="49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AEA646DF-0CC9-6093-86B6-EEC5B7000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47" y="4078545"/>
            <a:ext cx="745135" cy="361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5AC2D88F-5960-ED41-D7B4-A29411323B34}"/>
              </a:ext>
            </a:extLst>
          </p:cNvPr>
          <p:cNvGrpSpPr/>
          <p:nvPr/>
        </p:nvGrpSpPr>
        <p:grpSpPr>
          <a:xfrm>
            <a:off x="2374145" y="1265069"/>
            <a:ext cx="1309780" cy="1260729"/>
            <a:chOff x="2248069" y="2333441"/>
            <a:chExt cx="1784234" cy="1766499"/>
          </a:xfrm>
        </p:grpSpPr>
        <p:pic>
          <p:nvPicPr>
            <p:cNvPr id="30" name="Imagem 14">
              <a:extLst>
                <a:ext uri="{FF2B5EF4-FFF2-40B4-BE49-F238E27FC236}">
                  <a16:creationId xmlns:a16="http://schemas.microsoft.com/office/drawing/2014/main" id="{2622FEAD-583B-6DC0-5BF1-1D5A526E5D7C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95836" y="2366952"/>
              <a:ext cx="1692000" cy="1692000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1" name="Fluxograma: Conector 30">
              <a:extLst>
                <a:ext uri="{FF2B5EF4-FFF2-40B4-BE49-F238E27FC236}">
                  <a16:creationId xmlns:a16="http://schemas.microsoft.com/office/drawing/2014/main" id="{EBD250BA-486D-9F71-8697-57FA92305DE4}"/>
                </a:ext>
              </a:extLst>
            </p:cNvPr>
            <p:cNvSpPr/>
            <p:nvPr/>
          </p:nvSpPr>
          <p:spPr>
            <a:xfrm>
              <a:off x="2248069" y="2333441"/>
              <a:ext cx="1784234" cy="1766499"/>
            </a:xfrm>
            <a:prstGeom prst="flowChartConnector">
              <a:avLst/>
            </a:prstGeom>
            <a:noFill/>
            <a:ln w="28575">
              <a:solidFill>
                <a:srgbClr val="5C5D5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D20BD55C-83D5-CD82-D784-79F4B4004C2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41" y="1652476"/>
            <a:ext cx="779897" cy="34237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0717446-8899-9690-D85A-9CA09C73F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5" y="2305912"/>
            <a:ext cx="800869" cy="38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EAA3C3-C869-79B2-DCB2-2A86F204B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70" y="930204"/>
            <a:ext cx="522008" cy="41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F606BE-5FB7-1C93-5CFB-2BEB41E79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6952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160" y="-64419"/>
            <a:ext cx="12663867" cy="1244634"/>
            <a:chOff x="0" y="0"/>
            <a:chExt cx="5003009" cy="4917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03009" cy="491707"/>
            </a:xfrm>
            <a:custGeom>
              <a:avLst/>
              <a:gdLst/>
              <a:ahLst/>
              <a:cxnLst/>
              <a:rect l="l" t="t" r="r" b="b"/>
              <a:pathLst>
                <a:path w="5003009" h="491707">
                  <a:moveTo>
                    <a:pt x="0" y="0"/>
                  </a:moveTo>
                  <a:lnTo>
                    <a:pt x="5003009" y="0"/>
                  </a:lnTo>
                  <a:lnTo>
                    <a:pt x="5003009" y="491707"/>
                  </a:lnTo>
                  <a:lnTo>
                    <a:pt x="0" y="491707"/>
                  </a:lnTo>
                  <a:close/>
                </a:path>
              </a:pathLst>
            </a:custGeom>
            <a:solidFill>
              <a:srgbClr val="015A83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03009" cy="529807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658463" y="-1056619"/>
            <a:ext cx="1928815" cy="192881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F6FF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800"/>
            </a:p>
          </p:txBody>
        </p:sp>
      </p:grpSp>
      <p:sp>
        <p:nvSpPr>
          <p:cNvPr id="8" name="Freeform 8"/>
          <p:cNvSpPr/>
          <p:nvPr/>
        </p:nvSpPr>
        <p:spPr>
          <a:xfrm>
            <a:off x="3307692" y="1180215"/>
            <a:ext cx="6678658" cy="5744912"/>
          </a:xfrm>
          <a:custGeom>
            <a:avLst/>
            <a:gdLst/>
            <a:ahLst/>
            <a:cxnLst/>
            <a:rect l="l" t="t" r="r" b="b"/>
            <a:pathLst>
              <a:path w="10017987" h="8617368">
                <a:moveTo>
                  <a:pt x="0" y="0"/>
                </a:moveTo>
                <a:lnTo>
                  <a:pt x="10017987" y="0"/>
                </a:lnTo>
                <a:lnTo>
                  <a:pt x="10017987" y="8617368"/>
                </a:lnTo>
                <a:lnTo>
                  <a:pt x="0" y="861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788" t="-60145" r="-4728" b="-2145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grpSp>
        <p:nvGrpSpPr>
          <p:cNvPr id="9" name="Group 9"/>
          <p:cNvGrpSpPr/>
          <p:nvPr/>
        </p:nvGrpSpPr>
        <p:grpSpPr>
          <a:xfrm>
            <a:off x="9870493" y="2068449"/>
            <a:ext cx="74308" cy="72403"/>
            <a:chOff x="0" y="0"/>
            <a:chExt cx="148590" cy="144780"/>
          </a:xfrm>
        </p:grpSpPr>
        <p:sp>
          <p:nvSpPr>
            <p:cNvPr id="10" name="Freeform 10"/>
            <p:cNvSpPr/>
            <p:nvPr/>
          </p:nvSpPr>
          <p:spPr>
            <a:xfrm>
              <a:off x="46990" y="45720"/>
              <a:ext cx="49530" cy="52070"/>
            </a:xfrm>
            <a:custGeom>
              <a:avLst/>
              <a:gdLst/>
              <a:ahLst/>
              <a:cxnLst/>
              <a:rect l="l" t="t" r="r" b="b"/>
              <a:pathLst>
                <a:path w="49530" h="52070">
                  <a:moveTo>
                    <a:pt x="49530" y="17780"/>
                  </a:moveTo>
                  <a:cubicBezTo>
                    <a:pt x="27940" y="52070"/>
                    <a:pt x="7620" y="45720"/>
                    <a:pt x="3810" y="38100"/>
                  </a:cubicBezTo>
                  <a:cubicBezTo>
                    <a:pt x="0" y="31750"/>
                    <a:pt x="3810" y="10160"/>
                    <a:pt x="10160" y="5080"/>
                  </a:cubicBezTo>
                  <a:cubicBezTo>
                    <a:pt x="16510" y="0"/>
                    <a:pt x="43180" y="7620"/>
                    <a:pt x="43180" y="7620"/>
                  </a:cubicBezTo>
                </a:path>
              </a:pathLst>
            </a:custGeom>
            <a:solidFill>
              <a:srgbClr val="E0EAF4"/>
            </a:solid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859696" y="2112271"/>
            <a:ext cx="74308" cy="72403"/>
            <a:chOff x="0" y="0"/>
            <a:chExt cx="148590" cy="144780"/>
          </a:xfrm>
        </p:grpSpPr>
        <p:sp>
          <p:nvSpPr>
            <p:cNvPr id="12" name="Freeform 12"/>
            <p:cNvSpPr/>
            <p:nvPr/>
          </p:nvSpPr>
          <p:spPr>
            <a:xfrm>
              <a:off x="45720" y="45720"/>
              <a:ext cx="50800" cy="52070"/>
            </a:xfrm>
            <a:custGeom>
              <a:avLst/>
              <a:gdLst/>
              <a:ahLst/>
              <a:cxnLst/>
              <a:rect l="l" t="t" r="r" b="b"/>
              <a:pathLst>
                <a:path w="50800" h="52070">
                  <a:moveTo>
                    <a:pt x="50800" y="17780"/>
                  </a:moveTo>
                  <a:cubicBezTo>
                    <a:pt x="29210" y="52070"/>
                    <a:pt x="8890" y="45720"/>
                    <a:pt x="5080" y="38100"/>
                  </a:cubicBezTo>
                  <a:cubicBezTo>
                    <a:pt x="0" y="30480"/>
                    <a:pt x="3810" y="10160"/>
                    <a:pt x="11430" y="5080"/>
                  </a:cubicBezTo>
                  <a:cubicBezTo>
                    <a:pt x="17780" y="0"/>
                    <a:pt x="44450" y="6350"/>
                    <a:pt x="44450" y="6350"/>
                  </a:cubicBezTo>
                </a:path>
              </a:pathLst>
            </a:custGeom>
            <a:solidFill>
              <a:srgbClr val="E0EAF4"/>
            </a:solid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870493" y="2057652"/>
            <a:ext cx="74308" cy="72403"/>
            <a:chOff x="0" y="0"/>
            <a:chExt cx="148590" cy="144780"/>
          </a:xfrm>
        </p:grpSpPr>
        <p:sp>
          <p:nvSpPr>
            <p:cNvPr id="14" name="Freeform 14"/>
            <p:cNvSpPr/>
            <p:nvPr/>
          </p:nvSpPr>
          <p:spPr>
            <a:xfrm>
              <a:off x="46990" y="45720"/>
              <a:ext cx="49530" cy="52070"/>
            </a:xfrm>
            <a:custGeom>
              <a:avLst/>
              <a:gdLst/>
              <a:ahLst/>
              <a:cxnLst/>
              <a:rect l="l" t="t" r="r" b="b"/>
              <a:pathLst>
                <a:path w="49530" h="52070">
                  <a:moveTo>
                    <a:pt x="49530" y="17780"/>
                  </a:moveTo>
                  <a:cubicBezTo>
                    <a:pt x="27940" y="52070"/>
                    <a:pt x="7620" y="45720"/>
                    <a:pt x="3810" y="38100"/>
                  </a:cubicBezTo>
                  <a:cubicBezTo>
                    <a:pt x="0" y="30480"/>
                    <a:pt x="3810" y="10160"/>
                    <a:pt x="10160" y="5080"/>
                  </a:cubicBezTo>
                  <a:cubicBezTo>
                    <a:pt x="16510" y="0"/>
                    <a:pt x="43180" y="7620"/>
                    <a:pt x="43180" y="7620"/>
                  </a:cubicBezTo>
                </a:path>
              </a:pathLst>
            </a:custGeom>
            <a:solidFill>
              <a:srgbClr val="E0EAF4"/>
            </a:solid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864777" y="2051936"/>
            <a:ext cx="80659" cy="90185"/>
            <a:chOff x="0" y="0"/>
            <a:chExt cx="161290" cy="180340"/>
          </a:xfrm>
        </p:grpSpPr>
        <p:sp>
          <p:nvSpPr>
            <p:cNvPr id="16" name="Freeform 16"/>
            <p:cNvSpPr/>
            <p:nvPr/>
          </p:nvSpPr>
          <p:spPr>
            <a:xfrm>
              <a:off x="49530" y="46990"/>
              <a:ext cx="60960" cy="85090"/>
            </a:xfrm>
            <a:custGeom>
              <a:avLst/>
              <a:gdLst/>
              <a:ahLst/>
              <a:cxnLst/>
              <a:rect l="l" t="t" r="r" b="b"/>
              <a:pathLst>
                <a:path w="60960" h="85090">
                  <a:moveTo>
                    <a:pt x="59690" y="57150"/>
                  </a:moveTo>
                  <a:cubicBezTo>
                    <a:pt x="43180" y="82550"/>
                    <a:pt x="31750" y="83820"/>
                    <a:pt x="25400" y="81280"/>
                  </a:cubicBezTo>
                  <a:cubicBezTo>
                    <a:pt x="19050" y="77470"/>
                    <a:pt x="11430" y="69850"/>
                    <a:pt x="10160" y="62230"/>
                  </a:cubicBezTo>
                  <a:cubicBezTo>
                    <a:pt x="7620" y="55880"/>
                    <a:pt x="11430" y="44450"/>
                    <a:pt x="16510" y="39370"/>
                  </a:cubicBezTo>
                  <a:cubicBezTo>
                    <a:pt x="20320" y="34290"/>
                    <a:pt x="31750" y="30480"/>
                    <a:pt x="38100" y="31750"/>
                  </a:cubicBezTo>
                  <a:cubicBezTo>
                    <a:pt x="45720" y="33020"/>
                    <a:pt x="54610" y="39370"/>
                    <a:pt x="57150" y="46990"/>
                  </a:cubicBezTo>
                  <a:cubicBezTo>
                    <a:pt x="60960" y="54610"/>
                    <a:pt x="57150" y="71120"/>
                    <a:pt x="50800" y="76200"/>
                  </a:cubicBezTo>
                  <a:cubicBezTo>
                    <a:pt x="45720" y="81280"/>
                    <a:pt x="34290" y="85090"/>
                    <a:pt x="27940" y="81280"/>
                  </a:cubicBezTo>
                  <a:cubicBezTo>
                    <a:pt x="17780" y="77470"/>
                    <a:pt x="0" y="48260"/>
                    <a:pt x="1270" y="34290"/>
                  </a:cubicBezTo>
                  <a:cubicBezTo>
                    <a:pt x="1270" y="22860"/>
                    <a:pt x="12700" y="7620"/>
                    <a:pt x="22860" y="3810"/>
                  </a:cubicBezTo>
                  <a:cubicBezTo>
                    <a:pt x="33020" y="0"/>
                    <a:pt x="59690" y="13970"/>
                    <a:pt x="59690" y="13970"/>
                  </a:cubicBezTo>
                </a:path>
              </a:pathLst>
            </a:custGeom>
            <a:solidFill>
              <a:srgbClr val="E0EAF4"/>
            </a:solid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829846" y="1980804"/>
            <a:ext cx="163223" cy="242611"/>
            <a:chOff x="0" y="0"/>
            <a:chExt cx="326390" cy="485140"/>
          </a:xfrm>
        </p:grpSpPr>
        <p:sp>
          <p:nvSpPr>
            <p:cNvPr id="18" name="Freeform 18"/>
            <p:cNvSpPr/>
            <p:nvPr/>
          </p:nvSpPr>
          <p:spPr>
            <a:xfrm>
              <a:off x="48260" y="49530"/>
              <a:ext cx="243840" cy="387350"/>
            </a:xfrm>
            <a:custGeom>
              <a:avLst/>
              <a:gdLst/>
              <a:ahLst/>
              <a:cxnLst/>
              <a:rect l="l" t="t" r="r" b="b"/>
              <a:pathLst>
                <a:path w="243840" h="387350">
                  <a:moveTo>
                    <a:pt x="81280" y="245110"/>
                  </a:moveTo>
                  <a:cubicBezTo>
                    <a:pt x="63500" y="8890"/>
                    <a:pt x="72390" y="2540"/>
                    <a:pt x="80010" y="1270"/>
                  </a:cubicBezTo>
                  <a:cubicBezTo>
                    <a:pt x="87630" y="0"/>
                    <a:pt x="96520" y="2540"/>
                    <a:pt x="102870" y="8890"/>
                  </a:cubicBezTo>
                  <a:cubicBezTo>
                    <a:pt x="111760" y="16510"/>
                    <a:pt x="115570" y="31750"/>
                    <a:pt x="120650" y="53340"/>
                  </a:cubicBezTo>
                  <a:cubicBezTo>
                    <a:pt x="132080" y="104140"/>
                    <a:pt x="153670" y="270510"/>
                    <a:pt x="143510" y="309880"/>
                  </a:cubicBezTo>
                  <a:cubicBezTo>
                    <a:pt x="139700" y="323850"/>
                    <a:pt x="134620" y="331470"/>
                    <a:pt x="127000" y="334010"/>
                  </a:cubicBezTo>
                  <a:cubicBezTo>
                    <a:pt x="119380" y="336550"/>
                    <a:pt x="106680" y="335280"/>
                    <a:pt x="99060" y="327660"/>
                  </a:cubicBezTo>
                  <a:cubicBezTo>
                    <a:pt x="86360" y="313690"/>
                    <a:pt x="80010" y="259080"/>
                    <a:pt x="83820" y="240030"/>
                  </a:cubicBezTo>
                  <a:cubicBezTo>
                    <a:pt x="85090" y="228600"/>
                    <a:pt x="91440" y="217170"/>
                    <a:pt x="97790" y="214630"/>
                  </a:cubicBezTo>
                  <a:cubicBezTo>
                    <a:pt x="105410" y="212090"/>
                    <a:pt x="121920" y="214630"/>
                    <a:pt x="130810" y="224790"/>
                  </a:cubicBezTo>
                  <a:cubicBezTo>
                    <a:pt x="146050" y="242570"/>
                    <a:pt x="153670" y="326390"/>
                    <a:pt x="144780" y="344170"/>
                  </a:cubicBezTo>
                  <a:cubicBezTo>
                    <a:pt x="140970" y="353060"/>
                    <a:pt x="132080" y="355600"/>
                    <a:pt x="124460" y="356870"/>
                  </a:cubicBezTo>
                  <a:cubicBezTo>
                    <a:pt x="118110" y="356870"/>
                    <a:pt x="107950" y="353060"/>
                    <a:pt x="102870" y="346710"/>
                  </a:cubicBezTo>
                  <a:cubicBezTo>
                    <a:pt x="97790" y="337820"/>
                    <a:pt x="106680" y="320040"/>
                    <a:pt x="101600" y="304800"/>
                  </a:cubicBezTo>
                  <a:cubicBezTo>
                    <a:pt x="93980" y="283210"/>
                    <a:pt x="68580" y="248920"/>
                    <a:pt x="50800" y="228600"/>
                  </a:cubicBezTo>
                  <a:cubicBezTo>
                    <a:pt x="35560" y="213360"/>
                    <a:pt x="7620" y="205740"/>
                    <a:pt x="2540" y="194310"/>
                  </a:cubicBezTo>
                  <a:cubicBezTo>
                    <a:pt x="0" y="186690"/>
                    <a:pt x="3810" y="176530"/>
                    <a:pt x="8890" y="171450"/>
                  </a:cubicBezTo>
                  <a:cubicBezTo>
                    <a:pt x="13970" y="165100"/>
                    <a:pt x="26670" y="160020"/>
                    <a:pt x="35560" y="163830"/>
                  </a:cubicBezTo>
                  <a:cubicBezTo>
                    <a:pt x="53340" y="170180"/>
                    <a:pt x="68580" y="217170"/>
                    <a:pt x="90170" y="242570"/>
                  </a:cubicBezTo>
                  <a:cubicBezTo>
                    <a:pt x="113030" y="270510"/>
                    <a:pt x="153670" y="298450"/>
                    <a:pt x="170180" y="322580"/>
                  </a:cubicBezTo>
                  <a:cubicBezTo>
                    <a:pt x="180340" y="337820"/>
                    <a:pt x="193040" y="356870"/>
                    <a:pt x="189230" y="367030"/>
                  </a:cubicBezTo>
                  <a:cubicBezTo>
                    <a:pt x="185420" y="375920"/>
                    <a:pt x="163830" y="387350"/>
                    <a:pt x="153670" y="382270"/>
                  </a:cubicBezTo>
                  <a:cubicBezTo>
                    <a:pt x="128270" y="367030"/>
                    <a:pt x="127000" y="166370"/>
                    <a:pt x="125730" y="102870"/>
                  </a:cubicBezTo>
                  <a:cubicBezTo>
                    <a:pt x="124460" y="68580"/>
                    <a:pt x="120650" y="38100"/>
                    <a:pt x="129540" y="25400"/>
                  </a:cubicBezTo>
                  <a:cubicBezTo>
                    <a:pt x="135890" y="17780"/>
                    <a:pt x="149860" y="16510"/>
                    <a:pt x="157480" y="17780"/>
                  </a:cubicBezTo>
                  <a:cubicBezTo>
                    <a:pt x="165100" y="20320"/>
                    <a:pt x="168910" y="24130"/>
                    <a:pt x="173990" y="35560"/>
                  </a:cubicBezTo>
                  <a:cubicBezTo>
                    <a:pt x="193040" y="74930"/>
                    <a:pt x="243840" y="326390"/>
                    <a:pt x="227330" y="365760"/>
                  </a:cubicBezTo>
                  <a:cubicBezTo>
                    <a:pt x="222250" y="377190"/>
                    <a:pt x="210820" y="381000"/>
                    <a:pt x="203200" y="382270"/>
                  </a:cubicBezTo>
                  <a:cubicBezTo>
                    <a:pt x="196850" y="382270"/>
                    <a:pt x="189230" y="378460"/>
                    <a:pt x="181610" y="370840"/>
                  </a:cubicBezTo>
                  <a:cubicBezTo>
                    <a:pt x="165100" y="353060"/>
                    <a:pt x="142240" y="290830"/>
                    <a:pt x="129540" y="246380"/>
                  </a:cubicBezTo>
                  <a:cubicBezTo>
                    <a:pt x="115570" y="199390"/>
                    <a:pt x="118110" y="119380"/>
                    <a:pt x="105410" y="95250"/>
                  </a:cubicBezTo>
                  <a:cubicBezTo>
                    <a:pt x="101600" y="85090"/>
                    <a:pt x="91440" y="83820"/>
                    <a:pt x="90170" y="77470"/>
                  </a:cubicBezTo>
                  <a:cubicBezTo>
                    <a:pt x="88900" y="71120"/>
                    <a:pt x="93980" y="60960"/>
                    <a:pt x="99060" y="55880"/>
                  </a:cubicBezTo>
                  <a:cubicBezTo>
                    <a:pt x="105410" y="52070"/>
                    <a:pt x="115570" y="48260"/>
                    <a:pt x="123190" y="50800"/>
                  </a:cubicBezTo>
                  <a:cubicBezTo>
                    <a:pt x="129540" y="53340"/>
                    <a:pt x="135890" y="60960"/>
                    <a:pt x="140970" y="73660"/>
                  </a:cubicBezTo>
                  <a:cubicBezTo>
                    <a:pt x="157480" y="114300"/>
                    <a:pt x="181610" y="314960"/>
                    <a:pt x="170180" y="350520"/>
                  </a:cubicBezTo>
                  <a:cubicBezTo>
                    <a:pt x="166370" y="361950"/>
                    <a:pt x="161290" y="367030"/>
                    <a:pt x="153670" y="368300"/>
                  </a:cubicBezTo>
                  <a:cubicBezTo>
                    <a:pt x="146050" y="370840"/>
                    <a:pt x="135890" y="369570"/>
                    <a:pt x="125730" y="361950"/>
                  </a:cubicBezTo>
                  <a:cubicBezTo>
                    <a:pt x="102870" y="341630"/>
                    <a:pt x="68580" y="231140"/>
                    <a:pt x="55880" y="190500"/>
                  </a:cubicBezTo>
                  <a:cubicBezTo>
                    <a:pt x="49530" y="170180"/>
                    <a:pt x="39370" y="151130"/>
                    <a:pt x="45720" y="140970"/>
                  </a:cubicBezTo>
                  <a:cubicBezTo>
                    <a:pt x="50800" y="132080"/>
                    <a:pt x="72390" y="123190"/>
                    <a:pt x="81280" y="128270"/>
                  </a:cubicBezTo>
                  <a:cubicBezTo>
                    <a:pt x="99060" y="140970"/>
                    <a:pt x="80010" y="248920"/>
                    <a:pt x="87630" y="289560"/>
                  </a:cubicBezTo>
                  <a:cubicBezTo>
                    <a:pt x="92710" y="316230"/>
                    <a:pt x="113030" y="337820"/>
                    <a:pt x="109220" y="353060"/>
                  </a:cubicBezTo>
                  <a:cubicBezTo>
                    <a:pt x="105410" y="363220"/>
                    <a:pt x="87630" y="374650"/>
                    <a:pt x="78740" y="374650"/>
                  </a:cubicBezTo>
                  <a:cubicBezTo>
                    <a:pt x="71120" y="373380"/>
                    <a:pt x="58420" y="359410"/>
                    <a:pt x="58420" y="351790"/>
                  </a:cubicBezTo>
                  <a:cubicBezTo>
                    <a:pt x="58420" y="342900"/>
                    <a:pt x="74930" y="325120"/>
                    <a:pt x="82550" y="323850"/>
                  </a:cubicBezTo>
                  <a:cubicBezTo>
                    <a:pt x="90170" y="322580"/>
                    <a:pt x="100330" y="328930"/>
                    <a:pt x="104140" y="334010"/>
                  </a:cubicBezTo>
                  <a:cubicBezTo>
                    <a:pt x="107950" y="340360"/>
                    <a:pt x="110490" y="351790"/>
                    <a:pt x="107950" y="358140"/>
                  </a:cubicBezTo>
                  <a:cubicBezTo>
                    <a:pt x="105410" y="364490"/>
                    <a:pt x="96520" y="372110"/>
                    <a:pt x="90170" y="373380"/>
                  </a:cubicBezTo>
                  <a:cubicBezTo>
                    <a:pt x="83820" y="375920"/>
                    <a:pt x="73660" y="374650"/>
                    <a:pt x="67310" y="368300"/>
                  </a:cubicBezTo>
                  <a:cubicBezTo>
                    <a:pt x="54610" y="356870"/>
                    <a:pt x="41910" y="320040"/>
                    <a:pt x="36830" y="289560"/>
                  </a:cubicBezTo>
                  <a:cubicBezTo>
                    <a:pt x="30480" y="250190"/>
                    <a:pt x="34290" y="171450"/>
                    <a:pt x="43180" y="147320"/>
                  </a:cubicBezTo>
                  <a:cubicBezTo>
                    <a:pt x="46990" y="137160"/>
                    <a:pt x="50800" y="130810"/>
                    <a:pt x="57150" y="128270"/>
                  </a:cubicBezTo>
                  <a:cubicBezTo>
                    <a:pt x="63500" y="124460"/>
                    <a:pt x="73660" y="123190"/>
                    <a:pt x="81280" y="128270"/>
                  </a:cubicBezTo>
                  <a:cubicBezTo>
                    <a:pt x="100330" y="140970"/>
                    <a:pt x="127000" y="210820"/>
                    <a:pt x="142240" y="250190"/>
                  </a:cubicBezTo>
                  <a:cubicBezTo>
                    <a:pt x="154940" y="284480"/>
                    <a:pt x="175260" y="331470"/>
                    <a:pt x="170180" y="350520"/>
                  </a:cubicBezTo>
                  <a:cubicBezTo>
                    <a:pt x="166370" y="360680"/>
                    <a:pt x="156210" y="368300"/>
                    <a:pt x="148590" y="369570"/>
                  </a:cubicBezTo>
                  <a:cubicBezTo>
                    <a:pt x="140970" y="370840"/>
                    <a:pt x="132080" y="368300"/>
                    <a:pt x="125730" y="361950"/>
                  </a:cubicBezTo>
                  <a:cubicBezTo>
                    <a:pt x="113030" y="346710"/>
                    <a:pt x="106680" y="297180"/>
                    <a:pt x="100330" y="256540"/>
                  </a:cubicBezTo>
                  <a:cubicBezTo>
                    <a:pt x="92710" y="203200"/>
                    <a:pt x="74930" y="101600"/>
                    <a:pt x="90170" y="71120"/>
                  </a:cubicBezTo>
                  <a:cubicBezTo>
                    <a:pt x="97790" y="58420"/>
                    <a:pt x="113030" y="49530"/>
                    <a:pt x="123190" y="50800"/>
                  </a:cubicBezTo>
                  <a:cubicBezTo>
                    <a:pt x="133350" y="52070"/>
                    <a:pt x="144780" y="67310"/>
                    <a:pt x="152400" y="82550"/>
                  </a:cubicBezTo>
                  <a:cubicBezTo>
                    <a:pt x="166370" y="110490"/>
                    <a:pt x="160020" y="185420"/>
                    <a:pt x="172720" y="219710"/>
                  </a:cubicBezTo>
                  <a:cubicBezTo>
                    <a:pt x="180340" y="243840"/>
                    <a:pt x="198120" y="254000"/>
                    <a:pt x="207010" y="275590"/>
                  </a:cubicBezTo>
                  <a:cubicBezTo>
                    <a:pt x="217170" y="300990"/>
                    <a:pt x="233680" y="347980"/>
                    <a:pt x="227330" y="365760"/>
                  </a:cubicBezTo>
                  <a:cubicBezTo>
                    <a:pt x="223520" y="374650"/>
                    <a:pt x="210820" y="382270"/>
                    <a:pt x="203200" y="382270"/>
                  </a:cubicBezTo>
                  <a:cubicBezTo>
                    <a:pt x="195580" y="382270"/>
                    <a:pt x="186690" y="377190"/>
                    <a:pt x="179070" y="365760"/>
                  </a:cubicBezTo>
                  <a:cubicBezTo>
                    <a:pt x="160020" y="339090"/>
                    <a:pt x="146050" y="240030"/>
                    <a:pt x="137160" y="181610"/>
                  </a:cubicBezTo>
                  <a:cubicBezTo>
                    <a:pt x="128270" y="130810"/>
                    <a:pt x="116840" y="60960"/>
                    <a:pt x="124460" y="36830"/>
                  </a:cubicBezTo>
                  <a:cubicBezTo>
                    <a:pt x="128270" y="26670"/>
                    <a:pt x="133350" y="21590"/>
                    <a:pt x="139700" y="19050"/>
                  </a:cubicBezTo>
                  <a:cubicBezTo>
                    <a:pt x="146050" y="16510"/>
                    <a:pt x="156210" y="13970"/>
                    <a:pt x="163830" y="20320"/>
                  </a:cubicBezTo>
                  <a:cubicBezTo>
                    <a:pt x="185420" y="41910"/>
                    <a:pt x="199390" y="214630"/>
                    <a:pt x="195580" y="270510"/>
                  </a:cubicBezTo>
                  <a:cubicBezTo>
                    <a:pt x="193040" y="299720"/>
                    <a:pt x="173990" y="318770"/>
                    <a:pt x="175260" y="336550"/>
                  </a:cubicBezTo>
                  <a:cubicBezTo>
                    <a:pt x="176530" y="347980"/>
                    <a:pt x="191770" y="359410"/>
                    <a:pt x="189230" y="367030"/>
                  </a:cubicBezTo>
                  <a:cubicBezTo>
                    <a:pt x="186690" y="374650"/>
                    <a:pt x="170180" y="384810"/>
                    <a:pt x="160020" y="383540"/>
                  </a:cubicBezTo>
                  <a:cubicBezTo>
                    <a:pt x="147320" y="383540"/>
                    <a:pt x="134620" y="367030"/>
                    <a:pt x="118110" y="349250"/>
                  </a:cubicBezTo>
                  <a:cubicBezTo>
                    <a:pt x="87630" y="317500"/>
                    <a:pt x="8890" y="223520"/>
                    <a:pt x="2540" y="194310"/>
                  </a:cubicBezTo>
                  <a:cubicBezTo>
                    <a:pt x="1270" y="184150"/>
                    <a:pt x="3810" y="176530"/>
                    <a:pt x="8890" y="171450"/>
                  </a:cubicBezTo>
                  <a:cubicBezTo>
                    <a:pt x="12700" y="166370"/>
                    <a:pt x="21590" y="161290"/>
                    <a:pt x="30480" y="162560"/>
                  </a:cubicBezTo>
                  <a:cubicBezTo>
                    <a:pt x="45720" y="163830"/>
                    <a:pt x="72390" y="185420"/>
                    <a:pt x="87630" y="200660"/>
                  </a:cubicBezTo>
                  <a:cubicBezTo>
                    <a:pt x="102870" y="215900"/>
                    <a:pt x="114300" y="232410"/>
                    <a:pt x="123190" y="254000"/>
                  </a:cubicBezTo>
                  <a:cubicBezTo>
                    <a:pt x="134620" y="279400"/>
                    <a:pt x="153670" y="331470"/>
                    <a:pt x="144780" y="344170"/>
                  </a:cubicBezTo>
                  <a:cubicBezTo>
                    <a:pt x="139700" y="353060"/>
                    <a:pt x="116840" y="356870"/>
                    <a:pt x="107950" y="350520"/>
                  </a:cubicBezTo>
                  <a:cubicBezTo>
                    <a:pt x="92710" y="342900"/>
                    <a:pt x="83820" y="300990"/>
                    <a:pt x="81280" y="278130"/>
                  </a:cubicBezTo>
                  <a:cubicBezTo>
                    <a:pt x="78740" y="257810"/>
                    <a:pt x="78740" y="231140"/>
                    <a:pt x="88900" y="222250"/>
                  </a:cubicBezTo>
                  <a:cubicBezTo>
                    <a:pt x="96520" y="214630"/>
                    <a:pt x="118110" y="212090"/>
                    <a:pt x="127000" y="219710"/>
                  </a:cubicBezTo>
                  <a:cubicBezTo>
                    <a:pt x="140970" y="231140"/>
                    <a:pt x="151130" y="306070"/>
                    <a:pt x="140970" y="322580"/>
                  </a:cubicBezTo>
                  <a:cubicBezTo>
                    <a:pt x="134620" y="331470"/>
                    <a:pt x="113030" y="335280"/>
                    <a:pt x="104140" y="331470"/>
                  </a:cubicBezTo>
                  <a:cubicBezTo>
                    <a:pt x="92710" y="326390"/>
                    <a:pt x="86360" y="309880"/>
                    <a:pt x="80010" y="288290"/>
                  </a:cubicBezTo>
                  <a:cubicBezTo>
                    <a:pt x="66040" y="238760"/>
                    <a:pt x="45720" y="58420"/>
                    <a:pt x="59690" y="21590"/>
                  </a:cubicBezTo>
                  <a:cubicBezTo>
                    <a:pt x="64770" y="8890"/>
                    <a:pt x="72390" y="2540"/>
                    <a:pt x="80010" y="1270"/>
                  </a:cubicBezTo>
                  <a:cubicBezTo>
                    <a:pt x="87630" y="0"/>
                    <a:pt x="96520" y="1270"/>
                    <a:pt x="102870" y="8890"/>
                  </a:cubicBezTo>
                  <a:cubicBezTo>
                    <a:pt x="123190" y="33020"/>
                    <a:pt x="143510" y="204470"/>
                    <a:pt x="130810" y="241300"/>
                  </a:cubicBezTo>
                  <a:cubicBezTo>
                    <a:pt x="125730" y="255270"/>
                    <a:pt x="115570" y="265430"/>
                    <a:pt x="107950" y="265430"/>
                  </a:cubicBezTo>
                  <a:cubicBezTo>
                    <a:pt x="99060" y="266700"/>
                    <a:pt x="81280" y="245110"/>
                    <a:pt x="81280" y="245110"/>
                  </a:cubicBezTo>
                </a:path>
              </a:pathLst>
            </a:custGeom>
            <a:solidFill>
              <a:srgbClr val="E0EAF4"/>
            </a:solid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012123" y="2057652"/>
            <a:ext cx="74308" cy="72403"/>
            <a:chOff x="0" y="0"/>
            <a:chExt cx="148590" cy="144780"/>
          </a:xfrm>
        </p:grpSpPr>
        <p:sp>
          <p:nvSpPr>
            <p:cNvPr id="20" name="Freeform 20"/>
            <p:cNvSpPr/>
            <p:nvPr/>
          </p:nvSpPr>
          <p:spPr>
            <a:xfrm>
              <a:off x="46990" y="45720"/>
              <a:ext cx="49530" cy="52070"/>
            </a:xfrm>
            <a:custGeom>
              <a:avLst/>
              <a:gdLst/>
              <a:ahLst/>
              <a:cxnLst/>
              <a:rect l="l" t="t" r="r" b="b"/>
              <a:pathLst>
                <a:path w="49530" h="52070">
                  <a:moveTo>
                    <a:pt x="49530" y="17780"/>
                  </a:moveTo>
                  <a:cubicBezTo>
                    <a:pt x="27940" y="52070"/>
                    <a:pt x="8890" y="45720"/>
                    <a:pt x="3810" y="38100"/>
                  </a:cubicBezTo>
                  <a:cubicBezTo>
                    <a:pt x="0" y="30480"/>
                    <a:pt x="3810" y="10160"/>
                    <a:pt x="10160" y="5080"/>
                  </a:cubicBezTo>
                  <a:cubicBezTo>
                    <a:pt x="16510" y="0"/>
                    <a:pt x="43180" y="7620"/>
                    <a:pt x="43180" y="7620"/>
                  </a:cubicBezTo>
                </a:path>
              </a:pathLst>
            </a:custGeom>
            <a:solidFill>
              <a:srgbClr val="E0EAF4"/>
            </a:solid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184872" y="2458406"/>
            <a:ext cx="76213" cy="196249"/>
            <a:chOff x="0" y="0"/>
            <a:chExt cx="152400" cy="392430"/>
          </a:xfrm>
        </p:grpSpPr>
        <p:sp>
          <p:nvSpPr>
            <p:cNvPr id="22" name="Freeform 22"/>
            <p:cNvSpPr/>
            <p:nvPr/>
          </p:nvSpPr>
          <p:spPr>
            <a:xfrm>
              <a:off x="34290" y="49530"/>
              <a:ext cx="68580" cy="292100"/>
            </a:xfrm>
            <a:custGeom>
              <a:avLst/>
              <a:gdLst/>
              <a:ahLst/>
              <a:cxnLst/>
              <a:rect l="l" t="t" r="r" b="b"/>
              <a:pathLst>
                <a:path w="68580" h="292100">
                  <a:moveTo>
                    <a:pt x="67310" y="26670"/>
                  </a:moveTo>
                  <a:cubicBezTo>
                    <a:pt x="59690" y="285750"/>
                    <a:pt x="48260" y="292100"/>
                    <a:pt x="40640" y="290830"/>
                  </a:cubicBezTo>
                  <a:cubicBezTo>
                    <a:pt x="31750" y="290830"/>
                    <a:pt x="16510" y="271780"/>
                    <a:pt x="16510" y="262890"/>
                  </a:cubicBezTo>
                  <a:cubicBezTo>
                    <a:pt x="16510" y="255270"/>
                    <a:pt x="29210" y="242570"/>
                    <a:pt x="38100" y="241300"/>
                  </a:cubicBezTo>
                  <a:cubicBezTo>
                    <a:pt x="44450" y="238760"/>
                    <a:pt x="55880" y="243840"/>
                    <a:pt x="59690" y="248920"/>
                  </a:cubicBezTo>
                  <a:cubicBezTo>
                    <a:pt x="64770" y="254000"/>
                    <a:pt x="68580" y="264160"/>
                    <a:pt x="66040" y="271780"/>
                  </a:cubicBezTo>
                  <a:cubicBezTo>
                    <a:pt x="63500" y="279400"/>
                    <a:pt x="50800" y="292100"/>
                    <a:pt x="43180" y="290830"/>
                  </a:cubicBezTo>
                  <a:cubicBezTo>
                    <a:pt x="34290" y="290830"/>
                    <a:pt x="22860" y="280670"/>
                    <a:pt x="16510" y="265430"/>
                  </a:cubicBezTo>
                  <a:cubicBezTo>
                    <a:pt x="0" y="228600"/>
                    <a:pt x="1270" y="64770"/>
                    <a:pt x="16510" y="26670"/>
                  </a:cubicBezTo>
                  <a:cubicBezTo>
                    <a:pt x="21590" y="11430"/>
                    <a:pt x="30480" y="1270"/>
                    <a:pt x="38100" y="1270"/>
                  </a:cubicBezTo>
                  <a:cubicBezTo>
                    <a:pt x="46990" y="0"/>
                    <a:pt x="67310" y="26670"/>
                    <a:pt x="67310" y="26670"/>
                  </a:cubicBezTo>
                </a:path>
              </a:pathLst>
            </a:custGeom>
            <a:solidFill>
              <a:srgbClr val="E0EAF4"/>
            </a:solid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231871" y="2646398"/>
            <a:ext cx="83199" cy="84469"/>
            <a:chOff x="0" y="0"/>
            <a:chExt cx="166370" cy="168910"/>
          </a:xfrm>
        </p:grpSpPr>
        <p:sp>
          <p:nvSpPr>
            <p:cNvPr id="24" name="Freeform 24"/>
            <p:cNvSpPr/>
            <p:nvPr/>
          </p:nvSpPr>
          <p:spPr>
            <a:xfrm>
              <a:off x="46990" y="44450"/>
              <a:ext cx="71120" cy="73660"/>
            </a:xfrm>
            <a:custGeom>
              <a:avLst/>
              <a:gdLst/>
              <a:ahLst/>
              <a:cxnLst/>
              <a:rect l="l" t="t" r="r" b="b"/>
              <a:pathLst>
                <a:path w="71120" h="73660">
                  <a:moveTo>
                    <a:pt x="40640" y="7620"/>
                  </a:moveTo>
                  <a:cubicBezTo>
                    <a:pt x="69850" y="44450"/>
                    <a:pt x="69850" y="54610"/>
                    <a:pt x="66040" y="59690"/>
                  </a:cubicBezTo>
                  <a:cubicBezTo>
                    <a:pt x="62230" y="66040"/>
                    <a:pt x="53340" y="73660"/>
                    <a:pt x="45720" y="73660"/>
                  </a:cubicBezTo>
                  <a:cubicBezTo>
                    <a:pt x="38100" y="73660"/>
                    <a:pt x="24130" y="63500"/>
                    <a:pt x="20320" y="55880"/>
                  </a:cubicBezTo>
                  <a:cubicBezTo>
                    <a:pt x="16510" y="49530"/>
                    <a:pt x="19050" y="38100"/>
                    <a:pt x="22860" y="33020"/>
                  </a:cubicBezTo>
                  <a:cubicBezTo>
                    <a:pt x="27940" y="26670"/>
                    <a:pt x="38100" y="21590"/>
                    <a:pt x="44450" y="22860"/>
                  </a:cubicBezTo>
                  <a:cubicBezTo>
                    <a:pt x="52070" y="22860"/>
                    <a:pt x="66040" y="34290"/>
                    <a:pt x="68580" y="41910"/>
                  </a:cubicBezTo>
                  <a:cubicBezTo>
                    <a:pt x="71120" y="48260"/>
                    <a:pt x="68580" y="59690"/>
                    <a:pt x="62230" y="64770"/>
                  </a:cubicBezTo>
                  <a:cubicBezTo>
                    <a:pt x="57150" y="69850"/>
                    <a:pt x="41910" y="73660"/>
                    <a:pt x="33020" y="69850"/>
                  </a:cubicBezTo>
                  <a:cubicBezTo>
                    <a:pt x="21590" y="67310"/>
                    <a:pt x="8890" y="54610"/>
                    <a:pt x="3810" y="44450"/>
                  </a:cubicBezTo>
                  <a:cubicBezTo>
                    <a:pt x="0" y="33020"/>
                    <a:pt x="0" y="11430"/>
                    <a:pt x="6350" y="6350"/>
                  </a:cubicBezTo>
                  <a:cubicBezTo>
                    <a:pt x="12700" y="0"/>
                    <a:pt x="40640" y="7620"/>
                    <a:pt x="40640" y="7620"/>
                  </a:cubicBezTo>
                </a:path>
              </a:pathLst>
            </a:custGeom>
            <a:solidFill>
              <a:srgbClr val="E0EAF4"/>
            </a:solid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811428" y="3418056"/>
            <a:ext cx="700525" cy="462359"/>
            <a:chOff x="0" y="0"/>
            <a:chExt cx="1400810" cy="924560"/>
          </a:xfrm>
        </p:grpSpPr>
        <p:sp>
          <p:nvSpPr>
            <p:cNvPr id="26" name="Freeform 26"/>
            <p:cNvSpPr/>
            <p:nvPr/>
          </p:nvSpPr>
          <p:spPr>
            <a:xfrm>
              <a:off x="40640" y="48260"/>
              <a:ext cx="1309370" cy="826770"/>
            </a:xfrm>
            <a:custGeom>
              <a:avLst/>
              <a:gdLst/>
              <a:ahLst/>
              <a:cxnLst/>
              <a:rect l="l" t="t" r="r" b="b"/>
              <a:pathLst>
                <a:path w="1309370" h="826770">
                  <a:moveTo>
                    <a:pt x="306070" y="31750"/>
                  </a:moveTo>
                  <a:cubicBezTo>
                    <a:pt x="233680" y="245110"/>
                    <a:pt x="226060" y="243840"/>
                    <a:pt x="222250" y="252730"/>
                  </a:cubicBezTo>
                  <a:cubicBezTo>
                    <a:pt x="217170" y="264160"/>
                    <a:pt x="223520" y="287020"/>
                    <a:pt x="218440" y="298450"/>
                  </a:cubicBezTo>
                  <a:cubicBezTo>
                    <a:pt x="213360" y="308610"/>
                    <a:pt x="203200" y="309880"/>
                    <a:pt x="199390" y="320040"/>
                  </a:cubicBezTo>
                  <a:cubicBezTo>
                    <a:pt x="190500" y="339090"/>
                    <a:pt x="203200" y="391160"/>
                    <a:pt x="193040" y="411480"/>
                  </a:cubicBezTo>
                  <a:cubicBezTo>
                    <a:pt x="186690" y="424180"/>
                    <a:pt x="172720" y="436880"/>
                    <a:pt x="162560" y="436880"/>
                  </a:cubicBezTo>
                  <a:cubicBezTo>
                    <a:pt x="152400" y="436880"/>
                    <a:pt x="137160" y="426720"/>
                    <a:pt x="134620" y="411480"/>
                  </a:cubicBezTo>
                  <a:cubicBezTo>
                    <a:pt x="125730" y="370840"/>
                    <a:pt x="215900" y="193040"/>
                    <a:pt x="248920" y="151130"/>
                  </a:cubicBezTo>
                  <a:cubicBezTo>
                    <a:pt x="262890" y="133350"/>
                    <a:pt x="276860" y="119380"/>
                    <a:pt x="288290" y="120650"/>
                  </a:cubicBezTo>
                  <a:cubicBezTo>
                    <a:pt x="298450" y="121920"/>
                    <a:pt x="312420" y="133350"/>
                    <a:pt x="314960" y="148590"/>
                  </a:cubicBezTo>
                  <a:cubicBezTo>
                    <a:pt x="322580" y="184150"/>
                    <a:pt x="266700" y="322580"/>
                    <a:pt x="241300" y="359410"/>
                  </a:cubicBezTo>
                  <a:cubicBezTo>
                    <a:pt x="231140" y="377190"/>
                    <a:pt x="220980" y="387350"/>
                    <a:pt x="209550" y="389890"/>
                  </a:cubicBezTo>
                  <a:cubicBezTo>
                    <a:pt x="201930" y="392430"/>
                    <a:pt x="191770" y="388620"/>
                    <a:pt x="186690" y="384810"/>
                  </a:cubicBezTo>
                  <a:cubicBezTo>
                    <a:pt x="181610" y="379730"/>
                    <a:pt x="180340" y="373380"/>
                    <a:pt x="179070" y="361950"/>
                  </a:cubicBezTo>
                  <a:cubicBezTo>
                    <a:pt x="177800" y="330200"/>
                    <a:pt x="207010" y="219710"/>
                    <a:pt x="222250" y="171450"/>
                  </a:cubicBezTo>
                  <a:cubicBezTo>
                    <a:pt x="232410" y="142240"/>
                    <a:pt x="240030" y="114300"/>
                    <a:pt x="252730" y="101600"/>
                  </a:cubicBezTo>
                  <a:cubicBezTo>
                    <a:pt x="260350" y="92710"/>
                    <a:pt x="269240" y="86360"/>
                    <a:pt x="278130" y="87630"/>
                  </a:cubicBezTo>
                  <a:cubicBezTo>
                    <a:pt x="285750" y="88900"/>
                    <a:pt x="295910" y="96520"/>
                    <a:pt x="299720" y="106680"/>
                  </a:cubicBezTo>
                  <a:cubicBezTo>
                    <a:pt x="304800" y="121920"/>
                    <a:pt x="298450" y="148590"/>
                    <a:pt x="290830" y="179070"/>
                  </a:cubicBezTo>
                  <a:cubicBezTo>
                    <a:pt x="275590" y="242570"/>
                    <a:pt x="200660" y="396240"/>
                    <a:pt x="184150" y="455930"/>
                  </a:cubicBezTo>
                  <a:cubicBezTo>
                    <a:pt x="176530" y="483870"/>
                    <a:pt x="180340" y="497840"/>
                    <a:pt x="172720" y="519430"/>
                  </a:cubicBezTo>
                  <a:cubicBezTo>
                    <a:pt x="162560" y="546100"/>
                    <a:pt x="132080" y="571500"/>
                    <a:pt x="120650" y="601980"/>
                  </a:cubicBezTo>
                  <a:cubicBezTo>
                    <a:pt x="109220" y="636270"/>
                    <a:pt x="119380" y="701040"/>
                    <a:pt x="106680" y="720090"/>
                  </a:cubicBezTo>
                  <a:cubicBezTo>
                    <a:pt x="101600" y="727710"/>
                    <a:pt x="93980" y="731520"/>
                    <a:pt x="86360" y="731520"/>
                  </a:cubicBezTo>
                  <a:cubicBezTo>
                    <a:pt x="78740" y="731520"/>
                    <a:pt x="66040" y="725170"/>
                    <a:pt x="62230" y="717550"/>
                  </a:cubicBezTo>
                  <a:cubicBezTo>
                    <a:pt x="57150" y="704850"/>
                    <a:pt x="66040" y="683260"/>
                    <a:pt x="73660" y="659130"/>
                  </a:cubicBezTo>
                  <a:cubicBezTo>
                    <a:pt x="85090" y="613410"/>
                    <a:pt x="119380" y="494030"/>
                    <a:pt x="139700" y="469900"/>
                  </a:cubicBezTo>
                  <a:cubicBezTo>
                    <a:pt x="147320" y="462280"/>
                    <a:pt x="153670" y="459740"/>
                    <a:pt x="161290" y="459740"/>
                  </a:cubicBezTo>
                  <a:cubicBezTo>
                    <a:pt x="167640" y="459740"/>
                    <a:pt x="177800" y="463550"/>
                    <a:pt x="181610" y="471170"/>
                  </a:cubicBezTo>
                  <a:cubicBezTo>
                    <a:pt x="187960" y="481330"/>
                    <a:pt x="185420" y="502920"/>
                    <a:pt x="179070" y="527050"/>
                  </a:cubicBezTo>
                  <a:cubicBezTo>
                    <a:pt x="167640" y="575310"/>
                    <a:pt x="106680" y="704850"/>
                    <a:pt x="74930" y="739140"/>
                  </a:cubicBezTo>
                  <a:cubicBezTo>
                    <a:pt x="60960" y="754380"/>
                    <a:pt x="46990" y="762000"/>
                    <a:pt x="35560" y="762000"/>
                  </a:cubicBezTo>
                  <a:cubicBezTo>
                    <a:pt x="26670" y="762000"/>
                    <a:pt x="15240" y="756920"/>
                    <a:pt x="11430" y="746760"/>
                  </a:cubicBezTo>
                  <a:cubicBezTo>
                    <a:pt x="0" y="723900"/>
                    <a:pt x="24130" y="643890"/>
                    <a:pt x="33020" y="601980"/>
                  </a:cubicBezTo>
                  <a:cubicBezTo>
                    <a:pt x="39370" y="567690"/>
                    <a:pt x="41910" y="533400"/>
                    <a:pt x="55880" y="510540"/>
                  </a:cubicBezTo>
                  <a:cubicBezTo>
                    <a:pt x="66040" y="494030"/>
                    <a:pt x="83820" y="473710"/>
                    <a:pt x="95250" y="472440"/>
                  </a:cubicBezTo>
                  <a:cubicBezTo>
                    <a:pt x="104140" y="472440"/>
                    <a:pt x="111760" y="480060"/>
                    <a:pt x="119380" y="488950"/>
                  </a:cubicBezTo>
                  <a:cubicBezTo>
                    <a:pt x="133350" y="509270"/>
                    <a:pt x="154940" y="581660"/>
                    <a:pt x="148590" y="601980"/>
                  </a:cubicBezTo>
                  <a:cubicBezTo>
                    <a:pt x="144780" y="613410"/>
                    <a:pt x="128270" y="623570"/>
                    <a:pt x="124460" y="622300"/>
                  </a:cubicBezTo>
                  <a:cubicBezTo>
                    <a:pt x="114300" y="614680"/>
                    <a:pt x="177800" y="410210"/>
                    <a:pt x="209550" y="368300"/>
                  </a:cubicBezTo>
                  <a:cubicBezTo>
                    <a:pt x="224790" y="350520"/>
                    <a:pt x="245110" y="336550"/>
                    <a:pt x="255270" y="339090"/>
                  </a:cubicBezTo>
                  <a:cubicBezTo>
                    <a:pt x="264160" y="340360"/>
                    <a:pt x="271780" y="351790"/>
                    <a:pt x="273050" y="367030"/>
                  </a:cubicBezTo>
                  <a:cubicBezTo>
                    <a:pt x="278130" y="414020"/>
                    <a:pt x="210820" y="615950"/>
                    <a:pt x="180340" y="662940"/>
                  </a:cubicBezTo>
                  <a:cubicBezTo>
                    <a:pt x="167640" y="681990"/>
                    <a:pt x="154940" y="694690"/>
                    <a:pt x="143510" y="694690"/>
                  </a:cubicBezTo>
                  <a:cubicBezTo>
                    <a:pt x="133350" y="694690"/>
                    <a:pt x="121920" y="684530"/>
                    <a:pt x="115570" y="669290"/>
                  </a:cubicBezTo>
                  <a:cubicBezTo>
                    <a:pt x="99060" y="629920"/>
                    <a:pt x="107950" y="457200"/>
                    <a:pt x="124460" y="422910"/>
                  </a:cubicBezTo>
                  <a:cubicBezTo>
                    <a:pt x="130810" y="411480"/>
                    <a:pt x="139700" y="406400"/>
                    <a:pt x="147320" y="405130"/>
                  </a:cubicBezTo>
                  <a:cubicBezTo>
                    <a:pt x="153670" y="403860"/>
                    <a:pt x="163830" y="407670"/>
                    <a:pt x="168910" y="415290"/>
                  </a:cubicBezTo>
                  <a:cubicBezTo>
                    <a:pt x="176530" y="426720"/>
                    <a:pt x="177800" y="458470"/>
                    <a:pt x="175260" y="481330"/>
                  </a:cubicBezTo>
                  <a:cubicBezTo>
                    <a:pt x="171450" y="510540"/>
                    <a:pt x="156210" y="556260"/>
                    <a:pt x="140970" y="574040"/>
                  </a:cubicBezTo>
                  <a:cubicBezTo>
                    <a:pt x="132080" y="585470"/>
                    <a:pt x="120650" y="594360"/>
                    <a:pt x="110490" y="593090"/>
                  </a:cubicBezTo>
                  <a:cubicBezTo>
                    <a:pt x="101600" y="591820"/>
                    <a:pt x="91440" y="582930"/>
                    <a:pt x="86360" y="568960"/>
                  </a:cubicBezTo>
                  <a:cubicBezTo>
                    <a:pt x="74930" y="538480"/>
                    <a:pt x="90170" y="420370"/>
                    <a:pt x="104140" y="388620"/>
                  </a:cubicBezTo>
                  <a:cubicBezTo>
                    <a:pt x="110490" y="373380"/>
                    <a:pt x="118110" y="365760"/>
                    <a:pt x="127000" y="361950"/>
                  </a:cubicBezTo>
                  <a:cubicBezTo>
                    <a:pt x="135890" y="358140"/>
                    <a:pt x="148590" y="356870"/>
                    <a:pt x="156210" y="363220"/>
                  </a:cubicBezTo>
                  <a:cubicBezTo>
                    <a:pt x="168910" y="374650"/>
                    <a:pt x="175260" y="421640"/>
                    <a:pt x="173990" y="449580"/>
                  </a:cubicBezTo>
                  <a:cubicBezTo>
                    <a:pt x="172720" y="476250"/>
                    <a:pt x="161290" y="515620"/>
                    <a:pt x="148590" y="527050"/>
                  </a:cubicBezTo>
                  <a:cubicBezTo>
                    <a:pt x="142240" y="533400"/>
                    <a:pt x="133350" y="534670"/>
                    <a:pt x="125730" y="533400"/>
                  </a:cubicBezTo>
                  <a:cubicBezTo>
                    <a:pt x="119380" y="532130"/>
                    <a:pt x="113030" y="527050"/>
                    <a:pt x="107950" y="518160"/>
                  </a:cubicBezTo>
                  <a:cubicBezTo>
                    <a:pt x="96520" y="492760"/>
                    <a:pt x="97790" y="388620"/>
                    <a:pt x="102870" y="351790"/>
                  </a:cubicBezTo>
                  <a:cubicBezTo>
                    <a:pt x="105410" y="331470"/>
                    <a:pt x="110490" y="321310"/>
                    <a:pt x="116840" y="306070"/>
                  </a:cubicBezTo>
                  <a:cubicBezTo>
                    <a:pt x="124460" y="292100"/>
                    <a:pt x="134620" y="269240"/>
                    <a:pt x="146050" y="265430"/>
                  </a:cubicBezTo>
                  <a:cubicBezTo>
                    <a:pt x="156210" y="261620"/>
                    <a:pt x="173990" y="266700"/>
                    <a:pt x="181610" y="276860"/>
                  </a:cubicBezTo>
                  <a:cubicBezTo>
                    <a:pt x="196850" y="294640"/>
                    <a:pt x="195580" y="350520"/>
                    <a:pt x="194310" y="384810"/>
                  </a:cubicBezTo>
                  <a:cubicBezTo>
                    <a:pt x="194310" y="415290"/>
                    <a:pt x="190500" y="439420"/>
                    <a:pt x="182880" y="471170"/>
                  </a:cubicBezTo>
                  <a:cubicBezTo>
                    <a:pt x="173990" y="511810"/>
                    <a:pt x="162560" y="576580"/>
                    <a:pt x="139700" y="607060"/>
                  </a:cubicBezTo>
                  <a:cubicBezTo>
                    <a:pt x="121920" y="629920"/>
                    <a:pt x="85090" y="626110"/>
                    <a:pt x="71120" y="648970"/>
                  </a:cubicBezTo>
                  <a:cubicBezTo>
                    <a:pt x="54610" y="678180"/>
                    <a:pt x="59690" y="756920"/>
                    <a:pt x="64770" y="783590"/>
                  </a:cubicBezTo>
                  <a:cubicBezTo>
                    <a:pt x="68580" y="795020"/>
                    <a:pt x="78740" y="800100"/>
                    <a:pt x="78740" y="807720"/>
                  </a:cubicBezTo>
                  <a:cubicBezTo>
                    <a:pt x="77470" y="814070"/>
                    <a:pt x="68580" y="822960"/>
                    <a:pt x="62230" y="824230"/>
                  </a:cubicBezTo>
                  <a:cubicBezTo>
                    <a:pt x="55880" y="826770"/>
                    <a:pt x="44450" y="825500"/>
                    <a:pt x="39370" y="821690"/>
                  </a:cubicBezTo>
                  <a:cubicBezTo>
                    <a:pt x="33020" y="817880"/>
                    <a:pt x="30480" y="811530"/>
                    <a:pt x="27940" y="800100"/>
                  </a:cubicBezTo>
                  <a:cubicBezTo>
                    <a:pt x="24130" y="770890"/>
                    <a:pt x="44450" y="665480"/>
                    <a:pt x="59690" y="632460"/>
                  </a:cubicBezTo>
                  <a:cubicBezTo>
                    <a:pt x="68580" y="615950"/>
                    <a:pt x="78740" y="601980"/>
                    <a:pt x="88900" y="600710"/>
                  </a:cubicBezTo>
                  <a:cubicBezTo>
                    <a:pt x="99060" y="599440"/>
                    <a:pt x="114300" y="607060"/>
                    <a:pt x="121920" y="619760"/>
                  </a:cubicBezTo>
                  <a:cubicBezTo>
                    <a:pt x="138430" y="647700"/>
                    <a:pt x="144780" y="769620"/>
                    <a:pt x="128270" y="793750"/>
                  </a:cubicBezTo>
                  <a:cubicBezTo>
                    <a:pt x="121920" y="805180"/>
                    <a:pt x="105410" y="808990"/>
                    <a:pt x="97790" y="806450"/>
                  </a:cubicBezTo>
                  <a:cubicBezTo>
                    <a:pt x="90170" y="803910"/>
                    <a:pt x="82550" y="796290"/>
                    <a:pt x="81280" y="783590"/>
                  </a:cubicBezTo>
                  <a:cubicBezTo>
                    <a:pt x="73660" y="735330"/>
                    <a:pt x="175260" y="454660"/>
                    <a:pt x="208280" y="427990"/>
                  </a:cubicBezTo>
                  <a:cubicBezTo>
                    <a:pt x="217170" y="420370"/>
                    <a:pt x="226060" y="421640"/>
                    <a:pt x="232410" y="424180"/>
                  </a:cubicBezTo>
                  <a:cubicBezTo>
                    <a:pt x="238760" y="426720"/>
                    <a:pt x="243840" y="431800"/>
                    <a:pt x="247650" y="441960"/>
                  </a:cubicBezTo>
                  <a:cubicBezTo>
                    <a:pt x="260350" y="472440"/>
                    <a:pt x="275590" y="621030"/>
                    <a:pt x="260350" y="648970"/>
                  </a:cubicBezTo>
                  <a:cubicBezTo>
                    <a:pt x="254000" y="659130"/>
                    <a:pt x="242570" y="664210"/>
                    <a:pt x="234950" y="662940"/>
                  </a:cubicBezTo>
                  <a:cubicBezTo>
                    <a:pt x="226060" y="660400"/>
                    <a:pt x="214630" y="650240"/>
                    <a:pt x="212090" y="637540"/>
                  </a:cubicBezTo>
                  <a:cubicBezTo>
                    <a:pt x="204470" y="607060"/>
                    <a:pt x="229870" y="534670"/>
                    <a:pt x="255270" y="471170"/>
                  </a:cubicBezTo>
                  <a:cubicBezTo>
                    <a:pt x="294640" y="373380"/>
                    <a:pt x="393700" y="152400"/>
                    <a:pt x="452120" y="124460"/>
                  </a:cubicBezTo>
                  <a:cubicBezTo>
                    <a:pt x="477520" y="111760"/>
                    <a:pt x="508000" y="119380"/>
                    <a:pt x="523240" y="134620"/>
                  </a:cubicBezTo>
                  <a:cubicBezTo>
                    <a:pt x="541020" y="153670"/>
                    <a:pt x="532130" y="195580"/>
                    <a:pt x="535940" y="246380"/>
                  </a:cubicBezTo>
                  <a:cubicBezTo>
                    <a:pt x="543560" y="351790"/>
                    <a:pt x="562610" y="676910"/>
                    <a:pt x="546100" y="735330"/>
                  </a:cubicBezTo>
                  <a:cubicBezTo>
                    <a:pt x="541020" y="749300"/>
                    <a:pt x="535940" y="755650"/>
                    <a:pt x="529590" y="759460"/>
                  </a:cubicBezTo>
                  <a:cubicBezTo>
                    <a:pt x="523240" y="762000"/>
                    <a:pt x="511810" y="760730"/>
                    <a:pt x="505460" y="756920"/>
                  </a:cubicBezTo>
                  <a:cubicBezTo>
                    <a:pt x="500380" y="753110"/>
                    <a:pt x="496570" y="746760"/>
                    <a:pt x="495300" y="736600"/>
                  </a:cubicBezTo>
                  <a:cubicBezTo>
                    <a:pt x="490220" y="712470"/>
                    <a:pt x="500380" y="659130"/>
                    <a:pt x="508000" y="613410"/>
                  </a:cubicBezTo>
                  <a:cubicBezTo>
                    <a:pt x="516890" y="556260"/>
                    <a:pt x="533400" y="490220"/>
                    <a:pt x="551180" y="421640"/>
                  </a:cubicBezTo>
                  <a:cubicBezTo>
                    <a:pt x="572770" y="342900"/>
                    <a:pt x="603250" y="219710"/>
                    <a:pt x="631190" y="168910"/>
                  </a:cubicBezTo>
                  <a:cubicBezTo>
                    <a:pt x="645160" y="142240"/>
                    <a:pt x="661670" y="116840"/>
                    <a:pt x="675640" y="114300"/>
                  </a:cubicBezTo>
                  <a:cubicBezTo>
                    <a:pt x="685800" y="113030"/>
                    <a:pt x="694690" y="120650"/>
                    <a:pt x="703580" y="134620"/>
                  </a:cubicBezTo>
                  <a:cubicBezTo>
                    <a:pt x="734060" y="186690"/>
                    <a:pt x="755650" y="496570"/>
                    <a:pt x="767080" y="598170"/>
                  </a:cubicBezTo>
                  <a:cubicBezTo>
                    <a:pt x="772160" y="646430"/>
                    <a:pt x="782320" y="680720"/>
                    <a:pt x="777240" y="707390"/>
                  </a:cubicBezTo>
                  <a:cubicBezTo>
                    <a:pt x="774700" y="722630"/>
                    <a:pt x="753110" y="736600"/>
                    <a:pt x="758190" y="744220"/>
                  </a:cubicBezTo>
                  <a:cubicBezTo>
                    <a:pt x="770890" y="760730"/>
                    <a:pt x="913130" y="713740"/>
                    <a:pt x="981710" y="706120"/>
                  </a:cubicBezTo>
                  <a:cubicBezTo>
                    <a:pt x="1038860" y="701040"/>
                    <a:pt x="1089660" y="701040"/>
                    <a:pt x="1141730" y="699770"/>
                  </a:cubicBezTo>
                  <a:cubicBezTo>
                    <a:pt x="1192530" y="698500"/>
                    <a:pt x="1267460" y="687070"/>
                    <a:pt x="1291590" y="699770"/>
                  </a:cubicBezTo>
                  <a:cubicBezTo>
                    <a:pt x="1303020" y="706120"/>
                    <a:pt x="1309370" y="717550"/>
                    <a:pt x="1308100" y="725170"/>
                  </a:cubicBezTo>
                  <a:cubicBezTo>
                    <a:pt x="1308100" y="734060"/>
                    <a:pt x="1289050" y="750570"/>
                    <a:pt x="1280160" y="749300"/>
                  </a:cubicBezTo>
                  <a:cubicBezTo>
                    <a:pt x="1272540" y="748030"/>
                    <a:pt x="1257300" y="727710"/>
                    <a:pt x="1258570" y="720090"/>
                  </a:cubicBezTo>
                  <a:cubicBezTo>
                    <a:pt x="1259840" y="711200"/>
                    <a:pt x="1280160" y="697230"/>
                    <a:pt x="1289050" y="698500"/>
                  </a:cubicBezTo>
                  <a:cubicBezTo>
                    <a:pt x="1296670" y="701040"/>
                    <a:pt x="1309370" y="721360"/>
                    <a:pt x="1308100" y="730250"/>
                  </a:cubicBezTo>
                  <a:cubicBezTo>
                    <a:pt x="1306830" y="737870"/>
                    <a:pt x="1296670" y="744220"/>
                    <a:pt x="1283970" y="749300"/>
                  </a:cubicBezTo>
                  <a:cubicBezTo>
                    <a:pt x="1240790" y="764540"/>
                    <a:pt x="1080770" y="749300"/>
                    <a:pt x="988060" y="756920"/>
                  </a:cubicBezTo>
                  <a:cubicBezTo>
                    <a:pt x="905510" y="764540"/>
                    <a:pt x="793750" y="815340"/>
                    <a:pt x="755650" y="791210"/>
                  </a:cubicBezTo>
                  <a:cubicBezTo>
                    <a:pt x="731520" y="777240"/>
                    <a:pt x="736600" y="750570"/>
                    <a:pt x="727710" y="712470"/>
                  </a:cubicBezTo>
                  <a:cubicBezTo>
                    <a:pt x="704850" y="619760"/>
                    <a:pt x="674370" y="326390"/>
                    <a:pt x="662940" y="227330"/>
                  </a:cubicBezTo>
                  <a:cubicBezTo>
                    <a:pt x="657860" y="184150"/>
                    <a:pt x="646430" y="151130"/>
                    <a:pt x="654050" y="133350"/>
                  </a:cubicBezTo>
                  <a:cubicBezTo>
                    <a:pt x="657860" y="123190"/>
                    <a:pt x="668020" y="115570"/>
                    <a:pt x="675640" y="114300"/>
                  </a:cubicBezTo>
                  <a:cubicBezTo>
                    <a:pt x="683260" y="113030"/>
                    <a:pt x="693420" y="118110"/>
                    <a:pt x="697230" y="123190"/>
                  </a:cubicBezTo>
                  <a:cubicBezTo>
                    <a:pt x="702310" y="129540"/>
                    <a:pt x="703580" y="134620"/>
                    <a:pt x="702310" y="147320"/>
                  </a:cubicBezTo>
                  <a:cubicBezTo>
                    <a:pt x="699770" y="189230"/>
                    <a:pt x="627380" y="334010"/>
                    <a:pt x="600710" y="433070"/>
                  </a:cubicBezTo>
                  <a:cubicBezTo>
                    <a:pt x="572770" y="535940"/>
                    <a:pt x="567690" y="721360"/>
                    <a:pt x="539750" y="751840"/>
                  </a:cubicBezTo>
                  <a:cubicBezTo>
                    <a:pt x="530860" y="762000"/>
                    <a:pt x="519430" y="762000"/>
                    <a:pt x="511810" y="759460"/>
                  </a:cubicBezTo>
                  <a:cubicBezTo>
                    <a:pt x="504190" y="756920"/>
                    <a:pt x="499110" y="750570"/>
                    <a:pt x="495300" y="736600"/>
                  </a:cubicBezTo>
                  <a:cubicBezTo>
                    <a:pt x="473710" y="671830"/>
                    <a:pt x="523240" y="170180"/>
                    <a:pt x="481330" y="160020"/>
                  </a:cubicBezTo>
                  <a:cubicBezTo>
                    <a:pt x="447040" y="151130"/>
                    <a:pt x="342900" y="392430"/>
                    <a:pt x="304800" y="485140"/>
                  </a:cubicBezTo>
                  <a:cubicBezTo>
                    <a:pt x="278130" y="548640"/>
                    <a:pt x="275590" y="632460"/>
                    <a:pt x="256540" y="654050"/>
                  </a:cubicBezTo>
                  <a:cubicBezTo>
                    <a:pt x="248920" y="661670"/>
                    <a:pt x="241300" y="662940"/>
                    <a:pt x="234950" y="662940"/>
                  </a:cubicBezTo>
                  <a:cubicBezTo>
                    <a:pt x="226060" y="661670"/>
                    <a:pt x="217170" y="655320"/>
                    <a:pt x="212090" y="643890"/>
                  </a:cubicBezTo>
                  <a:cubicBezTo>
                    <a:pt x="199390" y="615950"/>
                    <a:pt x="218440" y="502920"/>
                    <a:pt x="212090" y="469900"/>
                  </a:cubicBezTo>
                  <a:cubicBezTo>
                    <a:pt x="208280" y="455930"/>
                    <a:pt x="198120" y="449580"/>
                    <a:pt x="198120" y="441960"/>
                  </a:cubicBezTo>
                  <a:cubicBezTo>
                    <a:pt x="199390" y="436880"/>
                    <a:pt x="203200" y="430530"/>
                    <a:pt x="208280" y="427990"/>
                  </a:cubicBezTo>
                  <a:cubicBezTo>
                    <a:pt x="214630" y="424180"/>
                    <a:pt x="231140" y="422910"/>
                    <a:pt x="237490" y="427990"/>
                  </a:cubicBezTo>
                  <a:cubicBezTo>
                    <a:pt x="243840" y="431800"/>
                    <a:pt x="247650" y="440690"/>
                    <a:pt x="247650" y="454660"/>
                  </a:cubicBezTo>
                  <a:cubicBezTo>
                    <a:pt x="247650" y="504190"/>
                    <a:pt x="161290" y="756920"/>
                    <a:pt x="128270" y="793750"/>
                  </a:cubicBezTo>
                  <a:cubicBezTo>
                    <a:pt x="119380" y="805180"/>
                    <a:pt x="111760" y="808990"/>
                    <a:pt x="104140" y="807720"/>
                  </a:cubicBezTo>
                  <a:cubicBezTo>
                    <a:pt x="95250" y="807720"/>
                    <a:pt x="87630" y="800100"/>
                    <a:pt x="81280" y="788670"/>
                  </a:cubicBezTo>
                  <a:cubicBezTo>
                    <a:pt x="68580" y="762000"/>
                    <a:pt x="62230" y="652780"/>
                    <a:pt x="71120" y="623570"/>
                  </a:cubicBezTo>
                  <a:cubicBezTo>
                    <a:pt x="74930" y="610870"/>
                    <a:pt x="81280" y="603250"/>
                    <a:pt x="88900" y="600710"/>
                  </a:cubicBezTo>
                  <a:cubicBezTo>
                    <a:pt x="95250" y="598170"/>
                    <a:pt x="106680" y="600710"/>
                    <a:pt x="111760" y="604520"/>
                  </a:cubicBezTo>
                  <a:cubicBezTo>
                    <a:pt x="118110" y="608330"/>
                    <a:pt x="123190" y="619760"/>
                    <a:pt x="121920" y="626110"/>
                  </a:cubicBezTo>
                  <a:cubicBezTo>
                    <a:pt x="121920" y="632460"/>
                    <a:pt x="111760" y="633730"/>
                    <a:pt x="106680" y="643890"/>
                  </a:cubicBezTo>
                  <a:cubicBezTo>
                    <a:pt x="97790" y="665480"/>
                    <a:pt x="102870" y="734060"/>
                    <a:pt x="95250" y="765810"/>
                  </a:cubicBezTo>
                  <a:cubicBezTo>
                    <a:pt x="90170" y="787400"/>
                    <a:pt x="83820" y="810260"/>
                    <a:pt x="72390" y="817880"/>
                  </a:cubicBezTo>
                  <a:cubicBezTo>
                    <a:pt x="63500" y="824230"/>
                    <a:pt x="48260" y="825500"/>
                    <a:pt x="39370" y="821690"/>
                  </a:cubicBezTo>
                  <a:cubicBezTo>
                    <a:pt x="29210" y="816610"/>
                    <a:pt x="22860" y="806450"/>
                    <a:pt x="17780" y="791210"/>
                  </a:cubicBezTo>
                  <a:cubicBezTo>
                    <a:pt x="10160" y="763270"/>
                    <a:pt x="7620" y="690880"/>
                    <a:pt x="24130" y="651510"/>
                  </a:cubicBezTo>
                  <a:cubicBezTo>
                    <a:pt x="39370" y="614680"/>
                    <a:pt x="88900" y="598170"/>
                    <a:pt x="109220" y="560070"/>
                  </a:cubicBezTo>
                  <a:cubicBezTo>
                    <a:pt x="132080" y="514350"/>
                    <a:pt x="140970" y="438150"/>
                    <a:pt x="143510" y="387350"/>
                  </a:cubicBezTo>
                  <a:cubicBezTo>
                    <a:pt x="146050" y="346710"/>
                    <a:pt x="125730" y="298450"/>
                    <a:pt x="134620" y="278130"/>
                  </a:cubicBezTo>
                  <a:cubicBezTo>
                    <a:pt x="139700" y="267970"/>
                    <a:pt x="149860" y="261620"/>
                    <a:pt x="157480" y="261620"/>
                  </a:cubicBezTo>
                  <a:cubicBezTo>
                    <a:pt x="166370" y="261620"/>
                    <a:pt x="181610" y="273050"/>
                    <a:pt x="184150" y="283210"/>
                  </a:cubicBezTo>
                  <a:cubicBezTo>
                    <a:pt x="187960" y="298450"/>
                    <a:pt x="160020" y="322580"/>
                    <a:pt x="153670" y="351790"/>
                  </a:cubicBezTo>
                  <a:cubicBezTo>
                    <a:pt x="144780" y="393700"/>
                    <a:pt x="170180" y="491490"/>
                    <a:pt x="156210" y="516890"/>
                  </a:cubicBezTo>
                  <a:cubicBezTo>
                    <a:pt x="148590" y="528320"/>
                    <a:pt x="134620" y="534670"/>
                    <a:pt x="125730" y="533400"/>
                  </a:cubicBezTo>
                  <a:cubicBezTo>
                    <a:pt x="118110" y="532130"/>
                    <a:pt x="109220" y="521970"/>
                    <a:pt x="106680" y="511810"/>
                  </a:cubicBezTo>
                  <a:cubicBezTo>
                    <a:pt x="102870" y="497840"/>
                    <a:pt x="120650" y="472440"/>
                    <a:pt x="123190" y="450850"/>
                  </a:cubicBezTo>
                  <a:cubicBezTo>
                    <a:pt x="125730" y="424180"/>
                    <a:pt x="113030" y="378460"/>
                    <a:pt x="121920" y="365760"/>
                  </a:cubicBezTo>
                  <a:cubicBezTo>
                    <a:pt x="127000" y="358140"/>
                    <a:pt x="138430" y="356870"/>
                    <a:pt x="144780" y="358140"/>
                  </a:cubicBezTo>
                  <a:cubicBezTo>
                    <a:pt x="152400" y="360680"/>
                    <a:pt x="162560" y="368300"/>
                    <a:pt x="165100" y="379730"/>
                  </a:cubicBezTo>
                  <a:cubicBezTo>
                    <a:pt x="171450" y="402590"/>
                    <a:pt x="138430" y="469900"/>
                    <a:pt x="134620" y="505460"/>
                  </a:cubicBezTo>
                  <a:cubicBezTo>
                    <a:pt x="130810" y="533400"/>
                    <a:pt x="143510" y="563880"/>
                    <a:pt x="135890" y="577850"/>
                  </a:cubicBezTo>
                  <a:cubicBezTo>
                    <a:pt x="129540" y="586740"/>
                    <a:pt x="113030" y="593090"/>
                    <a:pt x="105410" y="591820"/>
                  </a:cubicBezTo>
                  <a:cubicBezTo>
                    <a:pt x="97790" y="590550"/>
                    <a:pt x="87630" y="580390"/>
                    <a:pt x="86360" y="568960"/>
                  </a:cubicBezTo>
                  <a:cubicBezTo>
                    <a:pt x="83820" y="549910"/>
                    <a:pt x="118110" y="509270"/>
                    <a:pt x="124460" y="481330"/>
                  </a:cubicBezTo>
                  <a:cubicBezTo>
                    <a:pt x="129540" y="458470"/>
                    <a:pt x="119380" y="430530"/>
                    <a:pt x="127000" y="417830"/>
                  </a:cubicBezTo>
                  <a:cubicBezTo>
                    <a:pt x="130810" y="410210"/>
                    <a:pt x="139700" y="406400"/>
                    <a:pt x="147320" y="405130"/>
                  </a:cubicBezTo>
                  <a:cubicBezTo>
                    <a:pt x="153670" y="405130"/>
                    <a:pt x="163830" y="406400"/>
                    <a:pt x="168910" y="415290"/>
                  </a:cubicBezTo>
                  <a:cubicBezTo>
                    <a:pt x="186690" y="443230"/>
                    <a:pt x="185420" y="650240"/>
                    <a:pt x="162560" y="681990"/>
                  </a:cubicBezTo>
                  <a:cubicBezTo>
                    <a:pt x="154940" y="692150"/>
                    <a:pt x="138430" y="695960"/>
                    <a:pt x="130810" y="693420"/>
                  </a:cubicBezTo>
                  <a:cubicBezTo>
                    <a:pt x="123190" y="689610"/>
                    <a:pt x="114300" y="670560"/>
                    <a:pt x="115570" y="662940"/>
                  </a:cubicBezTo>
                  <a:cubicBezTo>
                    <a:pt x="116840" y="655320"/>
                    <a:pt x="127000" y="656590"/>
                    <a:pt x="133350" y="646430"/>
                  </a:cubicBezTo>
                  <a:cubicBezTo>
                    <a:pt x="156210" y="609600"/>
                    <a:pt x="200660" y="387350"/>
                    <a:pt x="224790" y="353060"/>
                  </a:cubicBezTo>
                  <a:cubicBezTo>
                    <a:pt x="231140" y="342900"/>
                    <a:pt x="236220" y="339090"/>
                    <a:pt x="243840" y="337820"/>
                  </a:cubicBezTo>
                  <a:cubicBezTo>
                    <a:pt x="250190" y="336550"/>
                    <a:pt x="261620" y="340360"/>
                    <a:pt x="265430" y="345440"/>
                  </a:cubicBezTo>
                  <a:cubicBezTo>
                    <a:pt x="270510" y="350520"/>
                    <a:pt x="273050" y="355600"/>
                    <a:pt x="273050" y="367030"/>
                  </a:cubicBezTo>
                  <a:cubicBezTo>
                    <a:pt x="271780" y="408940"/>
                    <a:pt x="189230" y="622300"/>
                    <a:pt x="154940" y="651510"/>
                  </a:cubicBezTo>
                  <a:cubicBezTo>
                    <a:pt x="143510" y="660400"/>
                    <a:pt x="132080" y="662940"/>
                    <a:pt x="123190" y="659130"/>
                  </a:cubicBezTo>
                  <a:cubicBezTo>
                    <a:pt x="111760" y="654050"/>
                    <a:pt x="105410" y="629920"/>
                    <a:pt x="97790" y="609600"/>
                  </a:cubicBezTo>
                  <a:cubicBezTo>
                    <a:pt x="87630" y="580390"/>
                    <a:pt x="66040" y="515620"/>
                    <a:pt x="69850" y="494030"/>
                  </a:cubicBezTo>
                  <a:cubicBezTo>
                    <a:pt x="72390" y="483870"/>
                    <a:pt x="77470" y="477520"/>
                    <a:pt x="83820" y="474980"/>
                  </a:cubicBezTo>
                  <a:cubicBezTo>
                    <a:pt x="91440" y="472440"/>
                    <a:pt x="106680" y="473710"/>
                    <a:pt x="113030" y="478790"/>
                  </a:cubicBezTo>
                  <a:cubicBezTo>
                    <a:pt x="118110" y="483870"/>
                    <a:pt x="120650" y="491490"/>
                    <a:pt x="120650" y="501650"/>
                  </a:cubicBezTo>
                  <a:cubicBezTo>
                    <a:pt x="120650" y="523240"/>
                    <a:pt x="90170" y="574040"/>
                    <a:pt x="82550" y="607060"/>
                  </a:cubicBezTo>
                  <a:cubicBezTo>
                    <a:pt x="76200" y="635000"/>
                    <a:pt x="81280" y="660400"/>
                    <a:pt x="74930" y="685800"/>
                  </a:cubicBezTo>
                  <a:cubicBezTo>
                    <a:pt x="68580" y="711200"/>
                    <a:pt x="59690" y="750570"/>
                    <a:pt x="46990" y="758190"/>
                  </a:cubicBezTo>
                  <a:cubicBezTo>
                    <a:pt x="39370" y="763270"/>
                    <a:pt x="24130" y="760730"/>
                    <a:pt x="17780" y="756920"/>
                  </a:cubicBezTo>
                  <a:cubicBezTo>
                    <a:pt x="11430" y="751840"/>
                    <a:pt x="7620" y="737870"/>
                    <a:pt x="10160" y="728980"/>
                  </a:cubicBezTo>
                  <a:cubicBezTo>
                    <a:pt x="12700" y="715010"/>
                    <a:pt x="34290" y="708660"/>
                    <a:pt x="48260" y="688340"/>
                  </a:cubicBezTo>
                  <a:cubicBezTo>
                    <a:pt x="77470" y="643890"/>
                    <a:pt x="127000" y="473710"/>
                    <a:pt x="154940" y="459740"/>
                  </a:cubicBezTo>
                  <a:cubicBezTo>
                    <a:pt x="163830" y="455930"/>
                    <a:pt x="172720" y="461010"/>
                    <a:pt x="177800" y="466090"/>
                  </a:cubicBezTo>
                  <a:cubicBezTo>
                    <a:pt x="182880" y="471170"/>
                    <a:pt x="185420" y="476250"/>
                    <a:pt x="186690" y="487680"/>
                  </a:cubicBezTo>
                  <a:cubicBezTo>
                    <a:pt x="186690" y="524510"/>
                    <a:pt x="134620" y="681990"/>
                    <a:pt x="109220" y="713740"/>
                  </a:cubicBezTo>
                  <a:cubicBezTo>
                    <a:pt x="100330" y="726440"/>
                    <a:pt x="88900" y="732790"/>
                    <a:pt x="80010" y="731520"/>
                  </a:cubicBezTo>
                  <a:cubicBezTo>
                    <a:pt x="72390" y="730250"/>
                    <a:pt x="63500" y="722630"/>
                    <a:pt x="59690" y="711200"/>
                  </a:cubicBezTo>
                  <a:cubicBezTo>
                    <a:pt x="52070" y="687070"/>
                    <a:pt x="63500" y="617220"/>
                    <a:pt x="76200" y="577850"/>
                  </a:cubicBezTo>
                  <a:cubicBezTo>
                    <a:pt x="87630" y="543560"/>
                    <a:pt x="109220" y="524510"/>
                    <a:pt x="127000" y="486410"/>
                  </a:cubicBezTo>
                  <a:cubicBezTo>
                    <a:pt x="156210" y="422910"/>
                    <a:pt x="203200" y="306070"/>
                    <a:pt x="224790" y="233680"/>
                  </a:cubicBezTo>
                  <a:cubicBezTo>
                    <a:pt x="240030" y="182880"/>
                    <a:pt x="234950" y="120650"/>
                    <a:pt x="252730" y="101600"/>
                  </a:cubicBezTo>
                  <a:cubicBezTo>
                    <a:pt x="260350" y="91440"/>
                    <a:pt x="275590" y="86360"/>
                    <a:pt x="283210" y="88900"/>
                  </a:cubicBezTo>
                  <a:cubicBezTo>
                    <a:pt x="292100" y="91440"/>
                    <a:pt x="298450" y="104140"/>
                    <a:pt x="299720" y="119380"/>
                  </a:cubicBezTo>
                  <a:cubicBezTo>
                    <a:pt x="302260" y="158750"/>
                    <a:pt x="226060" y="300990"/>
                    <a:pt x="222250" y="341630"/>
                  </a:cubicBezTo>
                  <a:cubicBezTo>
                    <a:pt x="220980" y="358140"/>
                    <a:pt x="231140" y="367030"/>
                    <a:pt x="227330" y="374650"/>
                  </a:cubicBezTo>
                  <a:cubicBezTo>
                    <a:pt x="224790" y="382270"/>
                    <a:pt x="217170" y="388620"/>
                    <a:pt x="209550" y="389890"/>
                  </a:cubicBezTo>
                  <a:cubicBezTo>
                    <a:pt x="203200" y="392430"/>
                    <a:pt x="191770" y="388620"/>
                    <a:pt x="186690" y="384810"/>
                  </a:cubicBezTo>
                  <a:cubicBezTo>
                    <a:pt x="181610" y="379730"/>
                    <a:pt x="179070" y="373380"/>
                    <a:pt x="179070" y="361950"/>
                  </a:cubicBezTo>
                  <a:cubicBezTo>
                    <a:pt x="179070" y="325120"/>
                    <a:pt x="241300" y="160020"/>
                    <a:pt x="267970" y="132080"/>
                  </a:cubicBezTo>
                  <a:cubicBezTo>
                    <a:pt x="278130" y="123190"/>
                    <a:pt x="287020" y="119380"/>
                    <a:pt x="294640" y="120650"/>
                  </a:cubicBezTo>
                  <a:cubicBezTo>
                    <a:pt x="303530" y="123190"/>
                    <a:pt x="313690" y="133350"/>
                    <a:pt x="314960" y="148590"/>
                  </a:cubicBezTo>
                  <a:cubicBezTo>
                    <a:pt x="318770" y="191770"/>
                    <a:pt x="212090" y="401320"/>
                    <a:pt x="177800" y="429260"/>
                  </a:cubicBezTo>
                  <a:cubicBezTo>
                    <a:pt x="167640" y="436880"/>
                    <a:pt x="157480" y="438150"/>
                    <a:pt x="149860" y="435610"/>
                  </a:cubicBezTo>
                  <a:cubicBezTo>
                    <a:pt x="143510" y="433070"/>
                    <a:pt x="134620" y="424180"/>
                    <a:pt x="134620" y="417830"/>
                  </a:cubicBezTo>
                  <a:cubicBezTo>
                    <a:pt x="134620" y="410210"/>
                    <a:pt x="147320" y="405130"/>
                    <a:pt x="151130" y="393700"/>
                  </a:cubicBezTo>
                  <a:cubicBezTo>
                    <a:pt x="156210" y="375920"/>
                    <a:pt x="146050" y="346710"/>
                    <a:pt x="152400" y="311150"/>
                  </a:cubicBezTo>
                  <a:cubicBezTo>
                    <a:pt x="165100" y="241300"/>
                    <a:pt x="226060" y="49530"/>
                    <a:pt x="257810" y="15240"/>
                  </a:cubicBezTo>
                  <a:cubicBezTo>
                    <a:pt x="267970" y="3810"/>
                    <a:pt x="280670" y="0"/>
                    <a:pt x="288290" y="2540"/>
                  </a:cubicBezTo>
                  <a:cubicBezTo>
                    <a:pt x="297180" y="5080"/>
                    <a:pt x="306070" y="31750"/>
                    <a:pt x="306070" y="31750"/>
                  </a:cubicBezTo>
                </a:path>
              </a:pathLst>
            </a:custGeom>
            <a:solidFill>
              <a:srgbClr val="E9F0F6"/>
            </a:solidFill>
            <a:ln cap="sq">
              <a:noFill/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7361489" y="1457782"/>
            <a:ext cx="787094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11ª SR - AP</a:t>
            </a:r>
          </a:p>
        </p:txBody>
      </p:sp>
      <p:sp>
        <p:nvSpPr>
          <p:cNvPr id="28" name="AutoShape 28"/>
          <p:cNvSpPr/>
          <p:nvPr/>
        </p:nvSpPr>
        <p:spPr>
          <a:xfrm>
            <a:off x="7052452" y="1527571"/>
            <a:ext cx="361993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29" name="TextBox 29"/>
          <p:cNvSpPr txBox="1"/>
          <p:nvPr/>
        </p:nvSpPr>
        <p:spPr>
          <a:xfrm>
            <a:off x="8682577" y="2809774"/>
            <a:ext cx="45520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2ª SR</a:t>
            </a:r>
          </a:p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994385" y="3245093"/>
            <a:ext cx="45520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16ª SR</a:t>
            </a:r>
          </a:p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MG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449011" y="3647103"/>
            <a:ext cx="45520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1ª SR</a:t>
            </a:r>
          </a:p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MG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597563" y="3493274"/>
            <a:ext cx="45520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9ª SR</a:t>
            </a:r>
          </a:p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GO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641319" y="2731829"/>
            <a:ext cx="45520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10ª SR</a:t>
            </a:r>
          </a:p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868922" y="2147871"/>
            <a:ext cx="45520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8ª SR</a:t>
            </a:r>
          </a:p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324127" y="2340273"/>
            <a:ext cx="45520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7ª SR</a:t>
            </a:r>
          </a:p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PI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14771" y="1930203"/>
            <a:ext cx="45520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14ª SR</a:t>
            </a:r>
          </a:p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198882" y="2606417"/>
            <a:ext cx="45520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6</a:t>
            </a: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ª SR</a:t>
            </a:r>
          </a:p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u="none" strike="noStrike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962498" y="1910021"/>
            <a:ext cx="787094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12ª SR - RN</a:t>
            </a:r>
          </a:p>
        </p:txBody>
      </p:sp>
      <p:sp>
        <p:nvSpPr>
          <p:cNvPr id="39" name="AutoShape 39"/>
          <p:cNvSpPr/>
          <p:nvPr/>
        </p:nvSpPr>
        <p:spPr>
          <a:xfrm>
            <a:off x="9638146" y="1974841"/>
            <a:ext cx="361993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40" name="TextBox 40"/>
          <p:cNvSpPr txBox="1"/>
          <p:nvPr/>
        </p:nvSpPr>
        <p:spPr>
          <a:xfrm>
            <a:off x="10143494" y="2070352"/>
            <a:ext cx="787094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13ª SR - PB</a:t>
            </a:r>
          </a:p>
        </p:txBody>
      </p:sp>
      <p:sp>
        <p:nvSpPr>
          <p:cNvPr id="41" name="AutoShape 41"/>
          <p:cNvSpPr/>
          <p:nvPr/>
        </p:nvSpPr>
        <p:spPr>
          <a:xfrm>
            <a:off x="9819143" y="2135171"/>
            <a:ext cx="361993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42" name="TextBox 42"/>
          <p:cNvSpPr txBox="1"/>
          <p:nvPr/>
        </p:nvSpPr>
        <p:spPr>
          <a:xfrm>
            <a:off x="10194845" y="2219428"/>
            <a:ext cx="1040889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3ª e 15ª SR - PE</a:t>
            </a:r>
          </a:p>
        </p:txBody>
      </p:sp>
      <p:sp>
        <p:nvSpPr>
          <p:cNvPr id="43" name="AutoShape 43"/>
          <p:cNvSpPr/>
          <p:nvPr/>
        </p:nvSpPr>
        <p:spPr>
          <a:xfrm>
            <a:off x="9870494" y="2284247"/>
            <a:ext cx="361993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44" name="TextBox 44"/>
          <p:cNvSpPr txBox="1"/>
          <p:nvPr/>
        </p:nvSpPr>
        <p:spPr>
          <a:xfrm>
            <a:off x="10184048" y="2387574"/>
            <a:ext cx="787094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5ª SR - AL</a:t>
            </a:r>
          </a:p>
        </p:txBody>
      </p:sp>
      <p:sp>
        <p:nvSpPr>
          <p:cNvPr id="45" name="AutoShape 45"/>
          <p:cNvSpPr/>
          <p:nvPr/>
        </p:nvSpPr>
        <p:spPr>
          <a:xfrm>
            <a:off x="9859696" y="2452443"/>
            <a:ext cx="361993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46" name="TextBox 46"/>
          <p:cNvSpPr txBox="1"/>
          <p:nvPr/>
        </p:nvSpPr>
        <p:spPr>
          <a:xfrm>
            <a:off x="10067885" y="2553358"/>
            <a:ext cx="787094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80"/>
              </a:lnSpc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4ª SR - SE</a:t>
            </a:r>
          </a:p>
        </p:txBody>
      </p:sp>
      <p:sp>
        <p:nvSpPr>
          <p:cNvPr id="47" name="AutoShape 47"/>
          <p:cNvSpPr/>
          <p:nvPr/>
        </p:nvSpPr>
        <p:spPr>
          <a:xfrm>
            <a:off x="9743533" y="2618177"/>
            <a:ext cx="361993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48" name="Freeform 48"/>
          <p:cNvSpPr/>
          <p:nvPr/>
        </p:nvSpPr>
        <p:spPr>
          <a:xfrm>
            <a:off x="7742292" y="3169640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2"/>
                </a:lnTo>
                <a:lnTo>
                  <a:pt x="0" y="4087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49" name="Freeform 49"/>
          <p:cNvSpPr/>
          <p:nvPr/>
        </p:nvSpPr>
        <p:spPr>
          <a:xfrm>
            <a:off x="8475210" y="3318752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0" name="Freeform 50"/>
          <p:cNvSpPr/>
          <p:nvPr/>
        </p:nvSpPr>
        <p:spPr>
          <a:xfrm>
            <a:off x="8813056" y="3267542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1" name="Freeform 51"/>
          <p:cNvSpPr/>
          <p:nvPr/>
        </p:nvSpPr>
        <p:spPr>
          <a:xfrm>
            <a:off x="7742292" y="2410542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2" name="Freeform 52"/>
          <p:cNvSpPr/>
          <p:nvPr/>
        </p:nvSpPr>
        <p:spPr>
          <a:xfrm>
            <a:off x="8526345" y="2803466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2"/>
                </a:lnTo>
                <a:lnTo>
                  <a:pt x="0" y="4087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3" name="Freeform 53"/>
          <p:cNvSpPr/>
          <p:nvPr/>
        </p:nvSpPr>
        <p:spPr>
          <a:xfrm>
            <a:off x="8013486" y="1857495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3" y="0"/>
                </a:lnTo>
                <a:lnTo>
                  <a:pt x="280513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4" name="Freeform 54"/>
          <p:cNvSpPr/>
          <p:nvPr/>
        </p:nvSpPr>
        <p:spPr>
          <a:xfrm>
            <a:off x="6752192" y="1368708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3" y="0"/>
                </a:lnTo>
                <a:lnTo>
                  <a:pt x="280513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5" name="Freeform 55"/>
          <p:cNvSpPr/>
          <p:nvPr/>
        </p:nvSpPr>
        <p:spPr>
          <a:xfrm>
            <a:off x="8906561" y="1604162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3" y="0"/>
                </a:lnTo>
                <a:lnTo>
                  <a:pt x="280513" y="408762"/>
                </a:lnTo>
                <a:lnTo>
                  <a:pt x="0" y="4087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6" name="Freeform 56"/>
          <p:cNvSpPr/>
          <p:nvPr/>
        </p:nvSpPr>
        <p:spPr>
          <a:xfrm>
            <a:off x="9081964" y="2366293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7" name="Freeform 57"/>
          <p:cNvSpPr/>
          <p:nvPr/>
        </p:nvSpPr>
        <p:spPr>
          <a:xfrm>
            <a:off x="8568714" y="1993749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8" name="Freeform 58"/>
          <p:cNvSpPr/>
          <p:nvPr/>
        </p:nvSpPr>
        <p:spPr>
          <a:xfrm>
            <a:off x="9425509" y="1721240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3" y="0"/>
                </a:lnTo>
                <a:lnTo>
                  <a:pt x="280513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59" name="Freeform 59"/>
          <p:cNvSpPr/>
          <p:nvPr/>
        </p:nvSpPr>
        <p:spPr>
          <a:xfrm>
            <a:off x="9612518" y="1857495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60" name="Freeform 60"/>
          <p:cNvSpPr/>
          <p:nvPr/>
        </p:nvSpPr>
        <p:spPr>
          <a:xfrm>
            <a:off x="9793135" y="2012925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61" name="Freeform 61"/>
          <p:cNvSpPr/>
          <p:nvPr/>
        </p:nvSpPr>
        <p:spPr>
          <a:xfrm>
            <a:off x="9648495" y="2192760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62" name="Freeform 62"/>
          <p:cNvSpPr/>
          <p:nvPr/>
        </p:nvSpPr>
        <p:spPr>
          <a:xfrm>
            <a:off x="9542207" y="2329014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3" y="0"/>
                </a:lnTo>
                <a:lnTo>
                  <a:pt x="280513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63" name="Freeform 63"/>
          <p:cNvSpPr/>
          <p:nvPr/>
        </p:nvSpPr>
        <p:spPr>
          <a:xfrm>
            <a:off x="9268973" y="2093784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4" y="0"/>
                </a:lnTo>
                <a:lnTo>
                  <a:pt x="280514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64" name="Freeform 64"/>
          <p:cNvSpPr/>
          <p:nvPr/>
        </p:nvSpPr>
        <p:spPr>
          <a:xfrm>
            <a:off x="8181320" y="3131288"/>
            <a:ext cx="187009" cy="272509"/>
          </a:xfrm>
          <a:custGeom>
            <a:avLst/>
            <a:gdLst/>
            <a:ahLst/>
            <a:cxnLst/>
            <a:rect l="l" t="t" r="r" b="b"/>
            <a:pathLst>
              <a:path w="280514" h="408763">
                <a:moveTo>
                  <a:pt x="0" y="0"/>
                </a:moveTo>
                <a:lnTo>
                  <a:pt x="280513" y="0"/>
                </a:lnTo>
                <a:lnTo>
                  <a:pt x="280513" y="408763"/>
                </a:lnTo>
                <a:lnTo>
                  <a:pt x="0" y="4087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65" name="Freeform 65"/>
          <p:cNvSpPr/>
          <p:nvPr/>
        </p:nvSpPr>
        <p:spPr>
          <a:xfrm>
            <a:off x="8043518" y="6209188"/>
            <a:ext cx="4177093" cy="733917"/>
          </a:xfrm>
          <a:custGeom>
            <a:avLst/>
            <a:gdLst/>
            <a:ahLst/>
            <a:cxnLst/>
            <a:rect l="l" t="t" r="r" b="b"/>
            <a:pathLst>
              <a:path w="6265640" h="1100875">
                <a:moveTo>
                  <a:pt x="0" y="0"/>
                </a:moveTo>
                <a:lnTo>
                  <a:pt x="6265640" y="0"/>
                </a:lnTo>
                <a:lnTo>
                  <a:pt x="6265640" y="1100875"/>
                </a:lnTo>
                <a:lnTo>
                  <a:pt x="0" y="1100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787" r="-33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66" name="TextBox 66"/>
          <p:cNvSpPr txBox="1"/>
          <p:nvPr/>
        </p:nvSpPr>
        <p:spPr>
          <a:xfrm>
            <a:off x="503611" y="298450"/>
            <a:ext cx="5608163" cy="692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Área de atuação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7155591" y="1964327"/>
            <a:ext cx="45520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PA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7108319" y="3417811"/>
            <a:ext cx="45520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1180"/>
              </a:lnSpc>
              <a:spcBef>
                <a:spcPct val="0"/>
              </a:spcBef>
            </a:pPr>
            <a:r>
              <a:rPr lang="en-US" sz="1073" spc="-2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MT</a:t>
            </a:r>
          </a:p>
        </p:txBody>
      </p:sp>
      <p:grpSp>
        <p:nvGrpSpPr>
          <p:cNvPr id="69" name="Group 69"/>
          <p:cNvGrpSpPr/>
          <p:nvPr/>
        </p:nvGrpSpPr>
        <p:grpSpPr>
          <a:xfrm>
            <a:off x="163352" y="3268963"/>
            <a:ext cx="3052735" cy="736591"/>
            <a:chOff x="0" y="0"/>
            <a:chExt cx="896591" cy="216338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896591" cy="216338"/>
            </a:xfrm>
            <a:custGeom>
              <a:avLst/>
              <a:gdLst/>
              <a:ahLst/>
              <a:cxnLst/>
              <a:rect l="l" t="t" r="r" b="b"/>
              <a:pathLst>
                <a:path w="896591" h="216338">
                  <a:moveTo>
                    <a:pt x="28742" y="0"/>
                  </a:moveTo>
                  <a:lnTo>
                    <a:pt x="867849" y="0"/>
                  </a:lnTo>
                  <a:cubicBezTo>
                    <a:pt x="875471" y="0"/>
                    <a:pt x="882782" y="3028"/>
                    <a:pt x="888172" y="8418"/>
                  </a:cubicBezTo>
                  <a:cubicBezTo>
                    <a:pt x="893562" y="13809"/>
                    <a:pt x="896591" y="21119"/>
                    <a:pt x="896591" y="28742"/>
                  </a:cubicBezTo>
                  <a:lnTo>
                    <a:pt x="896591" y="187596"/>
                  </a:lnTo>
                  <a:cubicBezTo>
                    <a:pt x="896591" y="195218"/>
                    <a:pt x="893562" y="202529"/>
                    <a:pt x="888172" y="207919"/>
                  </a:cubicBezTo>
                  <a:cubicBezTo>
                    <a:pt x="882782" y="213309"/>
                    <a:pt x="875471" y="216338"/>
                    <a:pt x="867849" y="216338"/>
                  </a:cubicBezTo>
                  <a:lnTo>
                    <a:pt x="28742" y="216338"/>
                  </a:lnTo>
                  <a:cubicBezTo>
                    <a:pt x="21119" y="216338"/>
                    <a:pt x="13809" y="213309"/>
                    <a:pt x="8418" y="207919"/>
                  </a:cubicBezTo>
                  <a:cubicBezTo>
                    <a:pt x="3028" y="202529"/>
                    <a:pt x="0" y="195218"/>
                    <a:pt x="0" y="187596"/>
                  </a:cubicBezTo>
                  <a:lnTo>
                    <a:pt x="0" y="28742"/>
                  </a:lnTo>
                  <a:cubicBezTo>
                    <a:pt x="0" y="21119"/>
                    <a:pt x="3028" y="13809"/>
                    <a:pt x="8418" y="8418"/>
                  </a:cubicBezTo>
                  <a:cubicBezTo>
                    <a:pt x="13809" y="3028"/>
                    <a:pt x="21119" y="0"/>
                    <a:pt x="28742" y="0"/>
                  </a:cubicBezTo>
                  <a:close/>
                </a:path>
              </a:pathLst>
            </a:custGeom>
            <a:solidFill>
              <a:srgbClr val="4797C3">
                <a:alpha val="84706"/>
              </a:srgbClr>
            </a:solidFill>
            <a:ln w="47625" cap="sq">
              <a:gradFill>
                <a:gsLst>
                  <a:gs pos="0">
                    <a:srgbClr val="FFFFFF">
                      <a:alpha val="85000"/>
                    </a:srgbClr>
                  </a:gs>
                  <a:gs pos="100000">
                    <a:srgbClr val="D4E2EF">
                      <a:alpha val="85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0" y="-28575"/>
              <a:ext cx="896591" cy="2449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307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187207" y="4099731"/>
            <a:ext cx="3052735" cy="736591"/>
            <a:chOff x="0" y="0"/>
            <a:chExt cx="896591" cy="216338"/>
          </a:xfrm>
        </p:grpSpPr>
        <p:sp>
          <p:nvSpPr>
            <p:cNvPr id="73" name="Freeform 73"/>
            <p:cNvSpPr/>
            <p:nvPr/>
          </p:nvSpPr>
          <p:spPr>
            <a:xfrm>
              <a:off x="0" y="0"/>
              <a:ext cx="896591" cy="216338"/>
            </a:xfrm>
            <a:custGeom>
              <a:avLst/>
              <a:gdLst/>
              <a:ahLst/>
              <a:cxnLst/>
              <a:rect l="l" t="t" r="r" b="b"/>
              <a:pathLst>
                <a:path w="896591" h="216338">
                  <a:moveTo>
                    <a:pt x="28742" y="0"/>
                  </a:moveTo>
                  <a:lnTo>
                    <a:pt x="867849" y="0"/>
                  </a:lnTo>
                  <a:cubicBezTo>
                    <a:pt x="875471" y="0"/>
                    <a:pt x="882782" y="3028"/>
                    <a:pt x="888172" y="8418"/>
                  </a:cubicBezTo>
                  <a:cubicBezTo>
                    <a:pt x="893562" y="13809"/>
                    <a:pt x="896591" y="21119"/>
                    <a:pt x="896591" y="28742"/>
                  </a:cubicBezTo>
                  <a:lnTo>
                    <a:pt x="896591" y="187596"/>
                  </a:lnTo>
                  <a:cubicBezTo>
                    <a:pt x="896591" y="195218"/>
                    <a:pt x="893562" y="202529"/>
                    <a:pt x="888172" y="207919"/>
                  </a:cubicBezTo>
                  <a:cubicBezTo>
                    <a:pt x="882782" y="213309"/>
                    <a:pt x="875471" y="216338"/>
                    <a:pt x="867849" y="216338"/>
                  </a:cubicBezTo>
                  <a:lnTo>
                    <a:pt x="28742" y="216338"/>
                  </a:lnTo>
                  <a:cubicBezTo>
                    <a:pt x="21119" y="216338"/>
                    <a:pt x="13809" y="213309"/>
                    <a:pt x="8418" y="207919"/>
                  </a:cubicBezTo>
                  <a:cubicBezTo>
                    <a:pt x="3028" y="202529"/>
                    <a:pt x="0" y="195218"/>
                    <a:pt x="0" y="187596"/>
                  </a:cubicBezTo>
                  <a:lnTo>
                    <a:pt x="0" y="28742"/>
                  </a:lnTo>
                  <a:cubicBezTo>
                    <a:pt x="0" y="21119"/>
                    <a:pt x="3028" y="13809"/>
                    <a:pt x="8418" y="8418"/>
                  </a:cubicBezTo>
                  <a:cubicBezTo>
                    <a:pt x="13809" y="3028"/>
                    <a:pt x="21119" y="0"/>
                    <a:pt x="28742" y="0"/>
                  </a:cubicBezTo>
                  <a:close/>
                </a:path>
              </a:pathLst>
            </a:custGeom>
            <a:solidFill>
              <a:srgbClr val="4797C3">
                <a:alpha val="84706"/>
              </a:srgbClr>
            </a:solidFill>
            <a:ln w="47625" cap="sq">
              <a:gradFill>
                <a:gsLst>
                  <a:gs pos="0">
                    <a:srgbClr val="FFFFFF">
                      <a:alpha val="85000"/>
                    </a:srgbClr>
                  </a:gs>
                  <a:gs pos="100000">
                    <a:srgbClr val="D4E2EF">
                      <a:alpha val="85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0" y="-28575"/>
              <a:ext cx="896591" cy="2449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307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235157" y="4930498"/>
            <a:ext cx="3013315" cy="710329"/>
            <a:chOff x="0" y="0"/>
            <a:chExt cx="880132" cy="207473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80132" cy="207473"/>
            </a:xfrm>
            <a:custGeom>
              <a:avLst/>
              <a:gdLst/>
              <a:ahLst/>
              <a:cxnLst/>
              <a:rect l="l" t="t" r="r" b="b"/>
              <a:pathLst>
                <a:path w="880132" h="207473">
                  <a:moveTo>
                    <a:pt x="29118" y="0"/>
                  </a:moveTo>
                  <a:lnTo>
                    <a:pt x="851014" y="0"/>
                  </a:lnTo>
                  <a:cubicBezTo>
                    <a:pt x="858736" y="0"/>
                    <a:pt x="866142" y="3068"/>
                    <a:pt x="871603" y="8528"/>
                  </a:cubicBezTo>
                  <a:cubicBezTo>
                    <a:pt x="877064" y="13989"/>
                    <a:pt x="880132" y="21395"/>
                    <a:pt x="880132" y="29118"/>
                  </a:cubicBezTo>
                  <a:lnTo>
                    <a:pt x="880132" y="178355"/>
                  </a:lnTo>
                  <a:cubicBezTo>
                    <a:pt x="880132" y="194437"/>
                    <a:pt x="867095" y="207473"/>
                    <a:pt x="851014" y="207473"/>
                  </a:cubicBezTo>
                  <a:lnTo>
                    <a:pt x="29118" y="207473"/>
                  </a:lnTo>
                  <a:cubicBezTo>
                    <a:pt x="21395" y="207473"/>
                    <a:pt x="13989" y="204406"/>
                    <a:pt x="8528" y="198945"/>
                  </a:cubicBezTo>
                  <a:cubicBezTo>
                    <a:pt x="3068" y="193484"/>
                    <a:pt x="0" y="186078"/>
                    <a:pt x="0" y="178355"/>
                  </a:cubicBezTo>
                  <a:lnTo>
                    <a:pt x="0" y="29118"/>
                  </a:lnTo>
                  <a:cubicBezTo>
                    <a:pt x="0" y="13037"/>
                    <a:pt x="13037" y="0"/>
                    <a:pt x="29118" y="0"/>
                  </a:cubicBezTo>
                  <a:close/>
                </a:path>
              </a:pathLst>
            </a:custGeom>
            <a:solidFill>
              <a:srgbClr val="4797C3">
                <a:alpha val="84706"/>
              </a:srgbClr>
            </a:solidFill>
            <a:ln w="47625" cap="sq">
              <a:gradFill>
                <a:gsLst>
                  <a:gs pos="0">
                    <a:srgbClr val="FFFFFF">
                      <a:alpha val="85000"/>
                    </a:srgbClr>
                  </a:gs>
                  <a:gs pos="100000">
                    <a:srgbClr val="D4E2EF">
                      <a:alpha val="85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0" y="-28575"/>
              <a:ext cx="880132" cy="2360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307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87207" y="2440174"/>
            <a:ext cx="3052735" cy="736591"/>
            <a:chOff x="0" y="0"/>
            <a:chExt cx="896591" cy="216338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896591" cy="216338"/>
            </a:xfrm>
            <a:custGeom>
              <a:avLst/>
              <a:gdLst/>
              <a:ahLst/>
              <a:cxnLst/>
              <a:rect l="l" t="t" r="r" b="b"/>
              <a:pathLst>
                <a:path w="896591" h="216338">
                  <a:moveTo>
                    <a:pt x="28742" y="0"/>
                  </a:moveTo>
                  <a:lnTo>
                    <a:pt x="867849" y="0"/>
                  </a:lnTo>
                  <a:cubicBezTo>
                    <a:pt x="875471" y="0"/>
                    <a:pt x="882782" y="3028"/>
                    <a:pt x="888172" y="8418"/>
                  </a:cubicBezTo>
                  <a:cubicBezTo>
                    <a:pt x="893562" y="13809"/>
                    <a:pt x="896591" y="21119"/>
                    <a:pt x="896591" y="28742"/>
                  </a:cubicBezTo>
                  <a:lnTo>
                    <a:pt x="896591" y="187596"/>
                  </a:lnTo>
                  <a:cubicBezTo>
                    <a:pt x="896591" y="195218"/>
                    <a:pt x="893562" y="202529"/>
                    <a:pt x="888172" y="207919"/>
                  </a:cubicBezTo>
                  <a:cubicBezTo>
                    <a:pt x="882782" y="213309"/>
                    <a:pt x="875471" y="216338"/>
                    <a:pt x="867849" y="216338"/>
                  </a:cubicBezTo>
                  <a:lnTo>
                    <a:pt x="28742" y="216338"/>
                  </a:lnTo>
                  <a:cubicBezTo>
                    <a:pt x="21119" y="216338"/>
                    <a:pt x="13809" y="213309"/>
                    <a:pt x="8418" y="207919"/>
                  </a:cubicBezTo>
                  <a:cubicBezTo>
                    <a:pt x="3028" y="202529"/>
                    <a:pt x="0" y="195218"/>
                    <a:pt x="0" y="187596"/>
                  </a:cubicBezTo>
                  <a:lnTo>
                    <a:pt x="0" y="28742"/>
                  </a:lnTo>
                  <a:cubicBezTo>
                    <a:pt x="0" y="21119"/>
                    <a:pt x="3028" y="13809"/>
                    <a:pt x="8418" y="8418"/>
                  </a:cubicBezTo>
                  <a:cubicBezTo>
                    <a:pt x="13809" y="3028"/>
                    <a:pt x="21119" y="0"/>
                    <a:pt x="28742" y="0"/>
                  </a:cubicBezTo>
                  <a:close/>
                </a:path>
              </a:pathLst>
            </a:custGeom>
            <a:solidFill>
              <a:srgbClr val="4797C3">
                <a:alpha val="84706"/>
              </a:srgbClr>
            </a:solidFill>
            <a:ln w="47625" cap="sq">
              <a:gradFill>
                <a:gsLst>
                  <a:gs pos="0">
                    <a:srgbClr val="FFFFFF">
                      <a:alpha val="85000"/>
                    </a:srgbClr>
                  </a:gs>
                  <a:gs pos="100000">
                    <a:srgbClr val="D4E2EF">
                      <a:alpha val="85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0" y="-28575"/>
              <a:ext cx="896591" cy="2449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307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95737" y="1574090"/>
            <a:ext cx="3052735" cy="736591"/>
            <a:chOff x="0" y="0"/>
            <a:chExt cx="896591" cy="216338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896591" cy="216338"/>
            </a:xfrm>
            <a:custGeom>
              <a:avLst/>
              <a:gdLst/>
              <a:ahLst/>
              <a:cxnLst/>
              <a:rect l="l" t="t" r="r" b="b"/>
              <a:pathLst>
                <a:path w="896591" h="216338">
                  <a:moveTo>
                    <a:pt x="28742" y="0"/>
                  </a:moveTo>
                  <a:lnTo>
                    <a:pt x="867849" y="0"/>
                  </a:lnTo>
                  <a:cubicBezTo>
                    <a:pt x="875471" y="0"/>
                    <a:pt x="882782" y="3028"/>
                    <a:pt x="888172" y="8418"/>
                  </a:cubicBezTo>
                  <a:cubicBezTo>
                    <a:pt x="893562" y="13809"/>
                    <a:pt x="896591" y="21119"/>
                    <a:pt x="896591" y="28742"/>
                  </a:cubicBezTo>
                  <a:lnTo>
                    <a:pt x="896591" y="187596"/>
                  </a:lnTo>
                  <a:cubicBezTo>
                    <a:pt x="896591" y="195218"/>
                    <a:pt x="893562" y="202529"/>
                    <a:pt x="888172" y="207919"/>
                  </a:cubicBezTo>
                  <a:cubicBezTo>
                    <a:pt x="882782" y="213309"/>
                    <a:pt x="875471" y="216338"/>
                    <a:pt x="867849" y="216338"/>
                  </a:cubicBezTo>
                  <a:lnTo>
                    <a:pt x="28742" y="216338"/>
                  </a:lnTo>
                  <a:cubicBezTo>
                    <a:pt x="21119" y="216338"/>
                    <a:pt x="13809" y="213309"/>
                    <a:pt x="8418" y="207919"/>
                  </a:cubicBezTo>
                  <a:cubicBezTo>
                    <a:pt x="3028" y="202529"/>
                    <a:pt x="0" y="195218"/>
                    <a:pt x="0" y="187596"/>
                  </a:cubicBezTo>
                  <a:lnTo>
                    <a:pt x="0" y="28742"/>
                  </a:lnTo>
                  <a:cubicBezTo>
                    <a:pt x="0" y="21119"/>
                    <a:pt x="3028" y="13809"/>
                    <a:pt x="8418" y="8418"/>
                  </a:cubicBezTo>
                  <a:cubicBezTo>
                    <a:pt x="13809" y="3028"/>
                    <a:pt x="21119" y="0"/>
                    <a:pt x="28742" y="0"/>
                  </a:cubicBezTo>
                  <a:close/>
                </a:path>
              </a:pathLst>
            </a:custGeom>
            <a:solidFill>
              <a:srgbClr val="4797C3">
                <a:alpha val="84706"/>
              </a:srgbClr>
            </a:solidFill>
            <a:ln w="47625" cap="sq">
              <a:gradFill>
                <a:gsLst>
                  <a:gs pos="0">
                    <a:srgbClr val="FFFFFF">
                      <a:alpha val="85000"/>
                    </a:srgbClr>
                  </a:gs>
                  <a:gs pos="100000">
                    <a:srgbClr val="D4E2EF">
                      <a:alpha val="85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0" y="-28575"/>
              <a:ext cx="896591" cy="2449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307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238659" y="5736078"/>
            <a:ext cx="3013315" cy="744571"/>
            <a:chOff x="0" y="0"/>
            <a:chExt cx="880132" cy="217475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880132" cy="217475"/>
            </a:xfrm>
            <a:custGeom>
              <a:avLst/>
              <a:gdLst/>
              <a:ahLst/>
              <a:cxnLst/>
              <a:rect l="l" t="t" r="r" b="b"/>
              <a:pathLst>
                <a:path w="880132" h="217475">
                  <a:moveTo>
                    <a:pt x="29118" y="0"/>
                  </a:moveTo>
                  <a:lnTo>
                    <a:pt x="851014" y="0"/>
                  </a:lnTo>
                  <a:cubicBezTo>
                    <a:pt x="858736" y="0"/>
                    <a:pt x="866142" y="3068"/>
                    <a:pt x="871603" y="8528"/>
                  </a:cubicBezTo>
                  <a:cubicBezTo>
                    <a:pt x="877064" y="13989"/>
                    <a:pt x="880132" y="21395"/>
                    <a:pt x="880132" y="29118"/>
                  </a:cubicBezTo>
                  <a:lnTo>
                    <a:pt x="880132" y="188357"/>
                  </a:lnTo>
                  <a:cubicBezTo>
                    <a:pt x="880132" y="204438"/>
                    <a:pt x="867095" y="217475"/>
                    <a:pt x="851014" y="217475"/>
                  </a:cubicBezTo>
                  <a:lnTo>
                    <a:pt x="29118" y="217475"/>
                  </a:lnTo>
                  <a:cubicBezTo>
                    <a:pt x="21395" y="217475"/>
                    <a:pt x="13989" y="214407"/>
                    <a:pt x="8528" y="208947"/>
                  </a:cubicBezTo>
                  <a:cubicBezTo>
                    <a:pt x="3068" y="203486"/>
                    <a:pt x="0" y="196080"/>
                    <a:pt x="0" y="188357"/>
                  </a:cubicBezTo>
                  <a:lnTo>
                    <a:pt x="0" y="29118"/>
                  </a:lnTo>
                  <a:cubicBezTo>
                    <a:pt x="0" y="13037"/>
                    <a:pt x="13037" y="0"/>
                    <a:pt x="29118" y="0"/>
                  </a:cubicBezTo>
                  <a:close/>
                </a:path>
              </a:pathLst>
            </a:custGeom>
            <a:solidFill>
              <a:srgbClr val="4797C3">
                <a:alpha val="84706"/>
              </a:srgbClr>
            </a:solidFill>
            <a:ln w="47625" cap="sq">
              <a:gradFill>
                <a:gsLst>
                  <a:gs pos="0">
                    <a:srgbClr val="FFFFFF">
                      <a:alpha val="85000"/>
                    </a:srgbClr>
                  </a:gs>
                  <a:gs pos="100000">
                    <a:srgbClr val="D4E2EF">
                      <a:alpha val="85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0" y="-28575"/>
              <a:ext cx="880132" cy="2460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307"/>
                </a:lnSpc>
                <a:spcBef>
                  <a:spcPct val="0"/>
                </a:spcBef>
              </a:pPr>
              <a:endParaRPr sz="800"/>
            </a:p>
          </p:txBody>
        </p:sp>
      </p:grpSp>
      <p:sp>
        <p:nvSpPr>
          <p:cNvPr id="87" name="TextBox 87"/>
          <p:cNvSpPr txBox="1"/>
          <p:nvPr/>
        </p:nvSpPr>
        <p:spPr>
          <a:xfrm>
            <a:off x="1674285" y="3461575"/>
            <a:ext cx="1568373" cy="376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2933"/>
              </a:lnSpc>
              <a:spcBef>
                <a:spcPct val="0"/>
              </a:spcBef>
            </a:pPr>
            <a:r>
              <a:rPr lang="en-US" sz="2666" b="1" u="none" strike="noStrike" spc="-6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36,9%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414886" y="3547602"/>
            <a:ext cx="1184277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22"/>
              </a:lnSpc>
            </a:pPr>
            <a:r>
              <a:rPr lang="en-US" sz="1475" spc="-37">
                <a:solidFill>
                  <a:srgbClr val="1E253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% territorial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1711845" y="4323054"/>
            <a:ext cx="1410647" cy="376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2933"/>
              </a:lnSpc>
              <a:spcBef>
                <a:spcPct val="0"/>
              </a:spcBef>
            </a:pPr>
            <a:r>
              <a:rPr lang="en-US" sz="2666" b="1" u="none" strike="noStrike" spc="-6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2.688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188924" y="4284955"/>
            <a:ext cx="1636201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22"/>
              </a:lnSpc>
            </a:pPr>
            <a:r>
              <a:rPr lang="en-US" sz="1475" spc="-37">
                <a:solidFill>
                  <a:srgbClr val="1E253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Total de municípios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742117" y="5109979"/>
            <a:ext cx="1521364" cy="376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2933"/>
              </a:lnSpc>
              <a:spcBef>
                <a:spcPct val="0"/>
              </a:spcBef>
            </a:pPr>
            <a:r>
              <a:rPr lang="en-US" sz="2666" b="1" u="none" strike="noStrike" spc="-6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46,7%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414885" y="5083972"/>
            <a:ext cx="1261711" cy="412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31"/>
              </a:lnSpc>
            </a:pPr>
            <a:r>
              <a:rPr lang="en-US" sz="1483" spc="-37">
                <a:solidFill>
                  <a:srgbClr val="1E253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Municípios IDH &lt; 0.6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1540285" y="2632786"/>
            <a:ext cx="1727945" cy="376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933"/>
              </a:lnSpc>
            </a:pPr>
            <a:r>
              <a:rPr lang="en-US" sz="2666" spc="-6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3,14 Mi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333808" y="2591788"/>
            <a:ext cx="1184277" cy="418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22"/>
              </a:lnSpc>
            </a:pPr>
            <a:r>
              <a:rPr lang="en-US" sz="1475" spc="-37">
                <a:solidFill>
                  <a:srgbClr val="1E253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Território em km²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1524029" y="1796707"/>
            <a:ext cx="1727945" cy="376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933"/>
              </a:lnSpc>
            </a:pPr>
            <a:r>
              <a:rPr lang="en-US" sz="2666" spc="-6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15 + DF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364343" y="1741654"/>
            <a:ext cx="1184277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22"/>
              </a:lnSpc>
            </a:pPr>
            <a:r>
              <a:rPr lang="en-US" sz="1475" spc="-37">
                <a:solidFill>
                  <a:srgbClr val="1E253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Nº de estados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1745871" y="5949519"/>
            <a:ext cx="1521364" cy="376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2933"/>
              </a:lnSpc>
              <a:spcBef>
                <a:spcPct val="0"/>
              </a:spcBef>
            </a:pPr>
            <a:r>
              <a:rPr lang="en-US" sz="2666" b="1" u="none" strike="noStrike" spc="-6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22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337452" y="5823686"/>
            <a:ext cx="1534985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31"/>
              </a:lnSpc>
            </a:pPr>
            <a:r>
              <a:rPr lang="en-US" sz="1483" spc="-37">
                <a:solidFill>
                  <a:srgbClr val="1E253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Bacias Hidrográficas Principais</a:t>
            </a:r>
          </a:p>
        </p:txBody>
      </p:sp>
      <p:grpSp>
        <p:nvGrpSpPr>
          <p:cNvPr id="99" name="Group 99"/>
          <p:cNvGrpSpPr/>
          <p:nvPr/>
        </p:nvGrpSpPr>
        <p:grpSpPr>
          <a:xfrm>
            <a:off x="3391211" y="5186112"/>
            <a:ext cx="1276248" cy="1294537"/>
            <a:chOff x="0" y="0"/>
            <a:chExt cx="686237" cy="696071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686237" cy="696071"/>
            </a:xfrm>
            <a:custGeom>
              <a:avLst/>
              <a:gdLst/>
              <a:ahLst/>
              <a:cxnLst/>
              <a:rect l="l" t="t" r="r" b="b"/>
              <a:pathLst>
                <a:path w="686237" h="696071">
                  <a:moveTo>
                    <a:pt x="68750" y="0"/>
                  </a:moveTo>
                  <a:lnTo>
                    <a:pt x="617488" y="0"/>
                  </a:lnTo>
                  <a:cubicBezTo>
                    <a:pt x="655457" y="0"/>
                    <a:pt x="686237" y="30780"/>
                    <a:pt x="686237" y="68750"/>
                  </a:cubicBezTo>
                  <a:lnTo>
                    <a:pt x="686237" y="627322"/>
                  </a:lnTo>
                  <a:cubicBezTo>
                    <a:pt x="686237" y="665291"/>
                    <a:pt x="655457" y="696071"/>
                    <a:pt x="617488" y="696071"/>
                  </a:cubicBezTo>
                  <a:lnTo>
                    <a:pt x="68750" y="696071"/>
                  </a:lnTo>
                  <a:cubicBezTo>
                    <a:pt x="30780" y="696071"/>
                    <a:pt x="0" y="665291"/>
                    <a:pt x="0" y="627322"/>
                  </a:cubicBezTo>
                  <a:lnTo>
                    <a:pt x="0" y="68750"/>
                  </a:lnTo>
                  <a:cubicBezTo>
                    <a:pt x="0" y="30780"/>
                    <a:pt x="30780" y="0"/>
                    <a:pt x="68750" y="0"/>
                  </a:cubicBezTo>
                  <a:close/>
                </a:path>
              </a:pathLst>
            </a:custGeom>
            <a:solidFill>
              <a:srgbClr val="4797C3">
                <a:alpha val="84706"/>
              </a:srgbClr>
            </a:solidFill>
            <a:ln w="47625" cap="sq">
              <a:gradFill>
                <a:gsLst>
                  <a:gs pos="0">
                    <a:srgbClr val="FFFFFF">
                      <a:alpha val="85000"/>
                    </a:srgbClr>
                  </a:gs>
                  <a:gs pos="100000">
                    <a:srgbClr val="D4E2EF">
                      <a:alpha val="85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0" y="-28575"/>
              <a:ext cx="686237" cy="724646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307"/>
                </a:lnSpc>
                <a:spcBef>
                  <a:spcPct val="0"/>
                </a:spcBef>
              </a:pPr>
              <a:endParaRPr sz="800"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4726444" y="5186112"/>
            <a:ext cx="1276248" cy="1294537"/>
            <a:chOff x="0" y="0"/>
            <a:chExt cx="686237" cy="696071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686237" cy="696071"/>
            </a:xfrm>
            <a:custGeom>
              <a:avLst/>
              <a:gdLst/>
              <a:ahLst/>
              <a:cxnLst/>
              <a:rect l="l" t="t" r="r" b="b"/>
              <a:pathLst>
                <a:path w="686237" h="696071">
                  <a:moveTo>
                    <a:pt x="68750" y="0"/>
                  </a:moveTo>
                  <a:lnTo>
                    <a:pt x="617488" y="0"/>
                  </a:lnTo>
                  <a:cubicBezTo>
                    <a:pt x="655457" y="0"/>
                    <a:pt x="686237" y="30780"/>
                    <a:pt x="686237" y="68750"/>
                  </a:cubicBezTo>
                  <a:lnTo>
                    <a:pt x="686237" y="627322"/>
                  </a:lnTo>
                  <a:cubicBezTo>
                    <a:pt x="686237" y="665291"/>
                    <a:pt x="655457" y="696071"/>
                    <a:pt x="617488" y="696071"/>
                  </a:cubicBezTo>
                  <a:lnTo>
                    <a:pt x="68750" y="696071"/>
                  </a:lnTo>
                  <a:cubicBezTo>
                    <a:pt x="30780" y="696071"/>
                    <a:pt x="0" y="665291"/>
                    <a:pt x="0" y="627322"/>
                  </a:cubicBezTo>
                  <a:lnTo>
                    <a:pt x="0" y="68750"/>
                  </a:lnTo>
                  <a:cubicBezTo>
                    <a:pt x="0" y="30780"/>
                    <a:pt x="30780" y="0"/>
                    <a:pt x="68750" y="0"/>
                  </a:cubicBezTo>
                  <a:close/>
                </a:path>
              </a:pathLst>
            </a:custGeom>
            <a:solidFill>
              <a:srgbClr val="4797C3">
                <a:alpha val="84706"/>
              </a:srgbClr>
            </a:solidFill>
            <a:ln w="47625" cap="sq">
              <a:gradFill>
                <a:gsLst>
                  <a:gs pos="0">
                    <a:srgbClr val="FFFFFF">
                      <a:alpha val="85000"/>
                    </a:srgbClr>
                  </a:gs>
                  <a:gs pos="100000">
                    <a:srgbClr val="D4E2EF">
                      <a:alpha val="85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t-BR" sz="800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0" y="-28575"/>
              <a:ext cx="686237" cy="724646"/>
            </a:xfrm>
            <a:prstGeom prst="rect">
              <a:avLst/>
            </a:prstGeom>
          </p:spPr>
          <p:txBody>
            <a:bodyPr lIns="33867" tIns="33867" rIns="33867" bIns="33867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307"/>
                </a:lnSpc>
                <a:spcBef>
                  <a:spcPct val="0"/>
                </a:spcBef>
              </a:pPr>
              <a:endParaRPr sz="800"/>
            </a:p>
          </p:txBody>
        </p:sp>
      </p:grpSp>
      <p:sp>
        <p:nvSpPr>
          <p:cNvPr id="105" name="Freeform 105"/>
          <p:cNvSpPr/>
          <p:nvPr/>
        </p:nvSpPr>
        <p:spPr>
          <a:xfrm>
            <a:off x="3457127" y="6040474"/>
            <a:ext cx="582395" cy="419325"/>
          </a:xfrm>
          <a:custGeom>
            <a:avLst/>
            <a:gdLst/>
            <a:ahLst/>
            <a:cxnLst/>
            <a:rect l="l" t="t" r="r" b="b"/>
            <a:pathLst>
              <a:path w="873593" h="628987">
                <a:moveTo>
                  <a:pt x="0" y="0"/>
                </a:moveTo>
                <a:lnTo>
                  <a:pt x="873592" y="0"/>
                </a:lnTo>
                <a:lnTo>
                  <a:pt x="873592" y="628987"/>
                </a:lnTo>
                <a:lnTo>
                  <a:pt x="0" y="6289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106" name="Freeform 106"/>
          <p:cNvSpPr/>
          <p:nvPr/>
        </p:nvSpPr>
        <p:spPr>
          <a:xfrm>
            <a:off x="5553742" y="4748754"/>
            <a:ext cx="390637" cy="1090612"/>
          </a:xfrm>
          <a:custGeom>
            <a:avLst/>
            <a:gdLst/>
            <a:ahLst/>
            <a:cxnLst/>
            <a:rect l="l" t="t" r="r" b="b"/>
            <a:pathLst>
              <a:path w="585956" h="1635918">
                <a:moveTo>
                  <a:pt x="0" y="0"/>
                </a:moveTo>
                <a:lnTo>
                  <a:pt x="585955" y="0"/>
                </a:lnTo>
                <a:lnTo>
                  <a:pt x="585955" y="1635917"/>
                </a:lnTo>
                <a:lnTo>
                  <a:pt x="0" y="16359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800"/>
          </a:p>
        </p:txBody>
      </p:sp>
      <p:sp>
        <p:nvSpPr>
          <p:cNvPr id="107" name="TextBox 107"/>
          <p:cNvSpPr txBox="1"/>
          <p:nvPr/>
        </p:nvSpPr>
        <p:spPr>
          <a:xfrm>
            <a:off x="3533740" y="5640828"/>
            <a:ext cx="1048756" cy="40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22"/>
              </a:lnSpc>
            </a:pPr>
            <a:r>
              <a:rPr lang="en-US" sz="2838" b="1" spc="-7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100%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3533740" y="5380458"/>
            <a:ext cx="991190" cy="194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67"/>
              </a:lnSpc>
            </a:pPr>
            <a:r>
              <a:rPr lang="en-US" sz="1333" spc="-33">
                <a:solidFill>
                  <a:srgbClr val="1E253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Semiárido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4870659" y="5999237"/>
            <a:ext cx="936630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67"/>
              </a:lnSpc>
            </a:pPr>
            <a:r>
              <a:rPr lang="en-US" sz="1333" spc="-33">
                <a:solidFill>
                  <a:srgbClr val="1E253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Amazônia Legal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4758533" y="5414164"/>
            <a:ext cx="1048756" cy="40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22"/>
              </a:lnSpc>
            </a:pPr>
            <a:r>
              <a:rPr lang="en-US" sz="2838" b="1" spc="-7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36%</a:t>
            </a:r>
          </a:p>
        </p:txBody>
      </p:sp>
    </p:spTree>
    <p:extLst>
      <p:ext uri="{BB962C8B-B14F-4D97-AF65-F5344CB8AC3E}">
        <p14:creationId xmlns:p14="http://schemas.microsoft.com/office/powerpoint/2010/main" val="2531675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27F0A0A-C39F-AA07-D53B-CFAAF2795C74}"/>
              </a:ext>
            </a:extLst>
          </p:cNvPr>
          <p:cNvSpPr txBox="1"/>
          <p:nvPr/>
        </p:nvSpPr>
        <p:spPr>
          <a:xfrm>
            <a:off x="1" y="40320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>
                <a:solidFill>
                  <a:srgbClr val="002060"/>
                </a:solidFill>
              </a:rPr>
              <a:t>NÚMERO DE RECONHECIMENTOS ENTRE 2023 e 2025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C70FF80-B853-BA9E-653A-F24805D4B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71506"/>
            <a:ext cx="12192000" cy="10436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008771F-FB2B-89EF-5DBC-4804DCE12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-12813"/>
            <a:ext cx="12192000" cy="104368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D26EC6F-7AE9-74B9-4653-3D73BD2FFAD1}"/>
              </a:ext>
            </a:extLst>
          </p:cNvPr>
          <p:cNvGrpSpPr/>
          <p:nvPr/>
        </p:nvGrpSpPr>
        <p:grpSpPr>
          <a:xfrm>
            <a:off x="4742865" y="1254747"/>
            <a:ext cx="7018915" cy="4562652"/>
            <a:chOff x="4742865" y="1254747"/>
            <a:chExt cx="7018915" cy="4562652"/>
          </a:xfrm>
        </p:grpSpPr>
        <p:pic>
          <p:nvPicPr>
            <p:cNvPr id="5" name="Imagem 4" descr="Uma imagem contendo edifício, janela, pare, placa&#10;&#10;Descrição gerada automaticamente">
              <a:extLst>
                <a:ext uri="{FF2B5EF4-FFF2-40B4-BE49-F238E27FC236}">
                  <a16:creationId xmlns:a16="http://schemas.microsoft.com/office/drawing/2014/main" id="{E895136B-AE96-234D-5129-F07368AC3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7612" y="1256070"/>
              <a:ext cx="1137900" cy="1085329"/>
            </a:xfrm>
            <a:prstGeom prst="rect">
              <a:avLst/>
            </a:prstGeom>
          </p:spPr>
        </p:pic>
        <p:pic>
          <p:nvPicPr>
            <p:cNvPr id="13" name="Imagem 12" descr="Fundo preto com letras brancas&#10;&#10;Descrição gerada automaticamente com confiança baixa">
              <a:extLst>
                <a:ext uri="{FF2B5EF4-FFF2-40B4-BE49-F238E27FC236}">
                  <a16:creationId xmlns:a16="http://schemas.microsoft.com/office/drawing/2014/main" id="{EC7316D0-856E-7916-ED66-4E153141C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5204" y="1254747"/>
              <a:ext cx="1137900" cy="1085329"/>
            </a:xfrm>
            <a:prstGeom prst="rect">
              <a:avLst/>
            </a:prstGeom>
          </p:spPr>
        </p:pic>
        <p:pic>
          <p:nvPicPr>
            <p:cNvPr id="15" name="Imagem 14" descr="Fundo preto com letras brancas&#10;&#10;Descrição gerada automaticamente com confiança média">
              <a:extLst>
                <a:ext uri="{FF2B5EF4-FFF2-40B4-BE49-F238E27FC236}">
                  <a16:creationId xmlns:a16="http://schemas.microsoft.com/office/drawing/2014/main" id="{6C9D9EBF-5BC9-33AF-4915-2F0FAECA5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3002" y="1362252"/>
              <a:ext cx="1137900" cy="1085329"/>
            </a:xfrm>
            <a:prstGeom prst="rect">
              <a:avLst/>
            </a:prstGeom>
          </p:spPr>
        </p:pic>
        <p:pic>
          <p:nvPicPr>
            <p:cNvPr id="17" name="Imagem 16" descr="Ícone&#10;&#10;Descrição gerada automaticamente">
              <a:extLst>
                <a:ext uri="{FF2B5EF4-FFF2-40B4-BE49-F238E27FC236}">
                  <a16:creationId xmlns:a16="http://schemas.microsoft.com/office/drawing/2014/main" id="{ABCA1855-9D86-1AB5-5050-D81EA6A97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7884" y="3690701"/>
              <a:ext cx="1137900" cy="1085329"/>
            </a:xfrm>
            <a:prstGeom prst="rect">
              <a:avLst/>
            </a:prstGeom>
          </p:spPr>
        </p:pic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DDD8C357-600B-A677-8112-A8ADA2AD8CBB}"/>
                </a:ext>
              </a:extLst>
            </p:cNvPr>
            <p:cNvSpPr txBox="1"/>
            <p:nvPr/>
          </p:nvSpPr>
          <p:spPr>
            <a:xfrm>
              <a:off x="4742865" y="2447583"/>
              <a:ext cx="19187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400" b="1">
                  <a:solidFill>
                    <a:schemeClr val="accent2"/>
                  </a:solidFill>
                  <a:sym typeface="Cambria"/>
                </a:rPr>
                <a:t>Estiagem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3.339 Portarias de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Reconhecimento</a:t>
              </a:r>
              <a:endParaRPr lang="pt-BR" sz="1600" b="1">
                <a:solidFill>
                  <a:srgbClr val="002060"/>
                </a:solidFill>
              </a:endParaRP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92933B9A-31D2-04CB-A1A1-44012A985D7F}"/>
                </a:ext>
              </a:extLst>
            </p:cNvPr>
            <p:cNvSpPr txBox="1"/>
            <p:nvPr/>
          </p:nvSpPr>
          <p:spPr>
            <a:xfrm>
              <a:off x="6853303" y="2447581"/>
              <a:ext cx="240169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400" b="1">
                  <a:solidFill>
                    <a:schemeClr val="accent2"/>
                  </a:solidFill>
                  <a:sym typeface="Cambria"/>
                </a:rPr>
                <a:t>Chuvas Intensas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2.186 Portarias de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Reconhecimento</a:t>
              </a:r>
              <a:endParaRPr lang="pt-BR" sz="1600" b="1">
                <a:solidFill>
                  <a:srgbClr val="002060"/>
                </a:solidFill>
              </a:endParaRP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640DE7F3-2460-3D92-0B98-9E1CB9857748}"/>
                </a:ext>
              </a:extLst>
            </p:cNvPr>
            <p:cNvSpPr txBox="1"/>
            <p:nvPr/>
          </p:nvSpPr>
          <p:spPr>
            <a:xfrm>
              <a:off x="9534885" y="4863292"/>
              <a:ext cx="186389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400" b="1">
                  <a:solidFill>
                    <a:schemeClr val="accent2"/>
                  </a:solidFill>
                  <a:sym typeface="Cambria"/>
                </a:rPr>
                <a:t>Enxurradas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213 Portarias de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Reconhecimento</a:t>
              </a:r>
              <a:endParaRPr lang="pt-BR" sz="1600" b="1">
                <a:solidFill>
                  <a:srgbClr val="002060"/>
                </a:solidFill>
              </a:endParaRP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28FDAB6-3381-580D-3CCB-8AC3B03BC5CC}"/>
                </a:ext>
              </a:extLst>
            </p:cNvPr>
            <p:cNvSpPr txBox="1"/>
            <p:nvPr/>
          </p:nvSpPr>
          <p:spPr>
            <a:xfrm>
              <a:off x="6853303" y="4863292"/>
              <a:ext cx="25898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400" b="1">
                  <a:solidFill>
                    <a:schemeClr val="accent2"/>
                  </a:solidFill>
                  <a:sym typeface="Cambria"/>
                </a:rPr>
                <a:t>Inundações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196 Portarias de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Reconhecimento</a:t>
              </a:r>
              <a:endParaRPr lang="pt-BR" sz="1600" b="1">
                <a:solidFill>
                  <a:srgbClr val="002060"/>
                </a:solidFill>
              </a:endParaRP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0772BE85-349C-A32C-2C9C-BBC52C4DBD06}"/>
                </a:ext>
              </a:extLst>
            </p:cNvPr>
            <p:cNvSpPr txBox="1"/>
            <p:nvPr/>
          </p:nvSpPr>
          <p:spPr>
            <a:xfrm>
              <a:off x="4742865" y="4837227"/>
              <a:ext cx="19187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400" b="1">
                  <a:solidFill>
                    <a:schemeClr val="accent2"/>
                  </a:solidFill>
                  <a:sym typeface="Cambria"/>
                </a:rPr>
                <a:t>Vendaval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164 Portarias de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Reconhecimento</a:t>
              </a:r>
              <a:endParaRPr lang="pt-BR" sz="1600" b="1">
                <a:solidFill>
                  <a:srgbClr val="002060"/>
                </a:solidFill>
              </a:endParaRP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C2ADFF67-330E-8BFD-4E2D-666450355A92}"/>
                </a:ext>
              </a:extLst>
            </p:cNvPr>
            <p:cNvSpPr txBox="1"/>
            <p:nvPr/>
          </p:nvSpPr>
          <p:spPr>
            <a:xfrm>
              <a:off x="9171885" y="2390171"/>
              <a:ext cx="25898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400" b="1">
                  <a:solidFill>
                    <a:schemeClr val="accent2"/>
                  </a:solidFill>
                  <a:sym typeface="Cambria"/>
                </a:rPr>
                <a:t>Seca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1.148 Portarias de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1600" b="1">
                  <a:solidFill>
                    <a:srgbClr val="002060"/>
                  </a:solidFill>
                  <a:sym typeface="Cambria"/>
                </a:rPr>
                <a:t>Reconhecimento</a:t>
              </a:r>
              <a:endParaRPr lang="pt-BR" sz="1600" b="1">
                <a:solidFill>
                  <a:srgbClr val="002060"/>
                </a:solidFill>
              </a:endParaRPr>
            </a:p>
          </p:txBody>
        </p:sp>
        <p:pic>
          <p:nvPicPr>
            <p:cNvPr id="8" name="Imagem 7" descr="Ícone&#10;&#10;Descrição gerada automaticamente">
              <a:extLst>
                <a:ext uri="{FF2B5EF4-FFF2-40B4-BE49-F238E27FC236}">
                  <a16:creationId xmlns:a16="http://schemas.microsoft.com/office/drawing/2014/main" id="{A9EAE30A-6876-0EFB-DA01-9F29C9595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5202" y="3775615"/>
              <a:ext cx="1137900" cy="1088426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00000000-0008-0000-0900-00002B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5948" y="3690701"/>
              <a:ext cx="1137899" cy="1088425"/>
            </a:xfrm>
            <a:prstGeom prst="rect">
              <a:avLst/>
            </a:prstGeom>
          </p:spPr>
        </p:pic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23D63664-2AF1-2452-599C-C41ACEDC08BF}"/>
              </a:ext>
            </a:extLst>
          </p:cNvPr>
          <p:cNvSpPr txBox="1"/>
          <p:nvPr/>
        </p:nvSpPr>
        <p:spPr>
          <a:xfrm>
            <a:off x="0" y="6142920"/>
            <a:ext cx="6531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/>
              <a:t>Os totais correspondem aos reconhecimento entre 2023 e 2025 (até 30 de junho de 2025)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E722C81-B96D-2301-152E-06860BE00093}"/>
              </a:ext>
            </a:extLst>
          </p:cNvPr>
          <p:cNvSpPr txBox="1"/>
          <p:nvPr/>
        </p:nvSpPr>
        <p:spPr>
          <a:xfrm>
            <a:off x="509328" y="1818975"/>
            <a:ext cx="269320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buClr>
                <a:srgbClr val="000000"/>
              </a:buClr>
              <a:buSzPts val="2600"/>
            </a:pPr>
            <a:r>
              <a:rPr lang="pt-BR" sz="3600" b="1">
                <a:solidFill>
                  <a:srgbClr val="002060"/>
                </a:solidFill>
                <a:sym typeface="Cambria"/>
              </a:rPr>
              <a:t>8.179</a:t>
            </a:r>
          </a:p>
          <a:p>
            <a:pPr algn="ctr" fontAlgn="base">
              <a:buClr>
                <a:srgbClr val="000000"/>
              </a:buClr>
              <a:buSzPts val="2600"/>
            </a:pPr>
            <a:r>
              <a:rPr lang="pt-BR" sz="2000" b="1">
                <a:solidFill>
                  <a:schemeClr val="accent2"/>
                </a:solidFill>
                <a:sym typeface="Cambria"/>
              </a:rPr>
              <a:t>PROCESSOS DE</a:t>
            </a:r>
          </a:p>
          <a:p>
            <a:pPr algn="ctr" fontAlgn="base">
              <a:buClr>
                <a:srgbClr val="000000"/>
              </a:buClr>
              <a:buSzPts val="2600"/>
            </a:pPr>
            <a:r>
              <a:rPr lang="pt-BR" sz="2000" b="1">
                <a:solidFill>
                  <a:schemeClr val="accent2"/>
                </a:solidFill>
                <a:sym typeface="Cambria"/>
              </a:rPr>
              <a:t>RECONHECIMENTO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A6831A7-13D9-A31E-6143-A4EAEABE55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242" y="4234684"/>
            <a:ext cx="4126051" cy="1289849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CDF8CCF-0FC8-9FFC-4943-B39406D0D409}"/>
              </a:ext>
            </a:extLst>
          </p:cNvPr>
          <p:cNvSpPr txBox="1"/>
          <p:nvPr/>
        </p:nvSpPr>
        <p:spPr>
          <a:xfrm>
            <a:off x="509328" y="3111958"/>
            <a:ext cx="26932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buClr>
                <a:srgbClr val="000000"/>
              </a:buClr>
              <a:buSzPts val="2600"/>
            </a:pPr>
            <a:r>
              <a:rPr lang="pt-BR" sz="3600" b="1">
                <a:solidFill>
                  <a:srgbClr val="002060"/>
                </a:solidFill>
                <a:sym typeface="Cambria"/>
              </a:rPr>
              <a:t>3.072</a:t>
            </a:r>
          </a:p>
          <a:p>
            <a:pPr algn="ctr" fontAlgn="base">
              <a:buClr>
                <a:srgbClr val="000000"/>
              </a:buClr>
              <a:buSzPts val="2600"/>
            </a:pPr>
            <a:r>
              <a:rPr lang="pt-BR" sz="2000" b="1">
                <a:solidFill>
                  <a:schemeClr val="accent2"/>
                </a:solidFill>
                <a:sym typeface="Cambria"/>
              </a:rPr>
              <a:t>MUNICÍPIOS DISTINTOS</a:t>
            </a:r>
          </a:p>
        </p:txBody>
      </p:sp>
    </p:spTree>
    <p:extLst>
      <p:ext uri="{BB962C8B-B14F-4D97-AF65-F5344CB8AC3E}">
        <p14:creationId xmlns:p14="http://schemas.microsoft.com/office/powerpoint/2010/main" val="15867264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3923" y="429006"/>
            <a:ext cx="1106947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sz="4000" spc="-200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Principais entregas em 2024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" y="1173865"/>
            <a:ext cx="12192000" cy="2595001"/>
            <a:chOff x="0" y="0"/>
            <a:chExt cx="5570854" cy="10757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70854" cy="1075790"/>
            </a:xfrm>
            <a:custGeom>
              <a:avLst/>
              <a:gdLst/>
              <a:ahLst/>
              <a:cxnLst/>
              <a:rect l="l" t="t" r="r" b="b"/>
              <a:pathLst>
                <a:path w="5570854" h="1075790">
                  <a:moveTo>
                    <a:pt x="6529" y="0"/>
                  </a:moveTo>
                  <a:lnTo>
                    <a:pt x="5564325" y="0"/>
                  </a:lnTo>
                  <a:cubicBezTo>
                    <a:pt x="5566056" y="0"/>
                    <a:pt x="5567717" y="688"/>
                    <a:pt x="5568942" y="1912"/>
                  </a:cubicBezTo>
                  <a:cubicBezTo>
                    <a:pt x="5570166" y="3137"/>
                    <a:pt x="5570854" y="4798"/>
                    <a:pt x="5570854" y="6529"/>
                  </a:cubicBezTo>
                  <a:lnTo>
                    <a:pt x="5570854" y="1069261"/>
                  </a:lnTo>
                  <a:cubicBezTo>
                    <a:pt x="5570854" y="1070993"/>
                    <a:pt x="5570166" y="1072653"/>
                    <a:pt x="5568942" y="1073878"/>
                  </a:cubicBezTo>
                  <a:cubicBezTo>
                    <a:pt x="5567717" y="1075102"/>
                    <a:pt x="5566056" y="1075790"/>
                    <a:pt x="5564325" y="1075790"/>
                  </a:cubicBezTo>
                  <a:lnTo>
                    <a:pt x="6529" y="1075790"/>
                  </a:lnTo>
                  <a:cubicBezTo>
                    <a:pt x="4798" y="1075790"/>
                    <a:pt x="3137" y="1075102"/>
                    <a:pt x="1912" y="1073878"/>
                  </a:cubicBezTo>
                  <a:cubicBezTo>
                    <a:pt x="688" y="1072653"/>
                    <a:pt x="0" y="1070993"/>
                    <a:pt x="0" y="1069261"/>
                  </a:cubicBezTo>
                  <a:lnTo>
                    <a:pt x="0" y="6529"/>
                  </a:lnTo>
                  <a:cubicBezTo>
                    <a:pt x="0" y="4798"/>
                    <a:pt x="688" y="3137"/>
                    <a:pt x="1912" y="1912"/>
                  </a:cubicBezTo>
                  <a:cubicBezTo>
                    <a:pt x="3137" y="688"/>
                    <a:pt x="4798" y="0"/>
                    <a:pt x="6529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47625" cap="sq">
              <a:solidFill>
                <a:srgbClr val="015A83">
                  <a:alpha val="8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570854" cy="110436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07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0673545" y="2576281"/>
            <a:ext cx="1143043" cy="852996"/>
          </a:xfrm>
          <a:custGeom>
            <a:avLst/>
            <a:gdLst/>
            <a:ahLst/>
            <a:cxnLst/>
            <a:rect l="l" t="t" r="r" b="b"/>
            <a:pathLst>
              <a:path w="1714565" h="1279494">
                <a:moveTo>
                  <a:pt x="1714565" y="0"/>
                </a:moveTo>
                <a:lnTo>
                  <a:pt x="0" y="0"/>
                </a:lnTo>
                <a:lnTo>
                  <a:pt x="0" y="1279494"/>
                </a:lnTo>
                <a:lnTo>
                  <a:pt x="1714565" y="1279494"/>
                </a:lnTo>
                <a:lnTo>
                  <a:pt x="171456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7" name="Freeform 7"/>
          <p:cNvSpPr/>
          <p:nvPr/>
        </p:nvSpPr>
        <p:spPr>
          <a:xfrm>
            <a:off x="4919885" y="2504382"/>
            <a:ext cx="688407" cy="1031321"/>
          </a:xfrm>
          <a:custGeom>
            <a:avLst/>
            <a:gdLst/>
            <a:ahLst/>
            <a:cxnLst/>
            <a:rect l="l" t="t" r="r" b="b"/>
            <a:pathLst>
              <a:path w="1032610" h="1546982">
                <a:moveTo>
                  <a:pt x="0" y="0"/>
                </a:moveTo>
                <a:lnTo>
                  <a:pt x="1032611" y="0"/>
                </a:lnTo>
                <a:lnTo>
                  <a:pt x="1032611" y="1546982"/>
                </a:lnTo>
                <a:lnTo>
                  <a:pt x="0" y="15469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8" name="Freeform 8"/>
          <p:cNvSpPr/>
          <p:nvPr/>
        </p:nvSpPr>
        <p:spPr>
          <a:xfrm>
            <a:off x="8552047" y="2467153"/>
            <a:ext cx="1264653" cy="1037015"/>
          </a:xfrm>
          <a:custGeom>
            <a:avLst/>
            <a:gdLst/>
            <a:ahLst/>
            <a:cxnLst/>
            <a:rect l="l" t="t" r="r" b="b"/>
            <a:pathLst>
              <a:path w="1896980" h="1555523">
                <a:moveTo>
                  <a:pt x="0" y="0"/>
                </a:moveTo>
                <a:lnTo>
                  <a:pt x="1896979" y="0"/>
                </a:lnTo>
                <a:lnTo>
                  <a:pt x="1896979" y="1555523"/>
                </a:lnTo>
                <a:lnTo>
                  <a:pt x="0" y="15555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9" name="Freeform 9"/>
          <p:cNvSpPr/>
          <p:nvPr/>
        </p:nvSpPr>
        <p:spPr>
          <a:xfrm flipH="1">
            <a:off x="6625720" y="2576148"/>
            <a:ext cx="1410081" cy="965905"/>
          </a:xfrm>
          <a:custGeom>
            <a:avLst/>
            <a:gdLst/>
            <a:ahLst/>
            <a:cxnLst/>
            <a:rect l="l" t="t" r="r" b="b"/>
            <a:pathLst>
              <a:path w="2115121" h="1448858">
                <a:moveTo>
                  <a:pt x="2115121" y="0"/>
                </a:moveTo>
                <a:lnTo>
                  <a:pt x="0" y="0"/>
                </a:lnTo>
                <a:lnTo>
                  <a:pt x="0" y="1448857"/>
                </a:lnTo>
                <a:lnTo>
                  <a:pt x="2115121" y="1448857"/>
                </a:lnTo>
                <a:lnTo>
                  <a:pt x="211512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0" name="Freeform 10"/>
          <p:cNvSpPr/>
          <p:nvPr/>
        </p:nvSpPr>
        <p:spPr>
          <a:xfrm>
            <a:off x="2799045" y="2435251"/>
            <a:ext cx="913055" cy="1150305"/>
          </a:xfrm>
          <a:custGeom>
            <a:avLst/>
            <a:gdLst/>
            <a:ahLst/>
            <a:cxnLst/>
            <a:rect l="l" t="t" r="r" b="b"/>
            <a:pathLst>
              <a:path w="1369582" h="1725457">
                <a:moveTo>
                  <a:pt x="0" y="0"/>
                </a:moveTo>
                <a:lnTo>
                  <a:pt x="1369582" y="0"/>
                </a:lnTo>
                <a:lnTo>
                  <a:pt x="1369582" y="1725457"/>
                </a:lnTo>
                <a:lnTo>
                  <a:pt x="0" y="17254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1" name="Freeform 11"/>
          <p:cNvSpPr/>
          <p:nvPr/>
        </p:nvSpPr>
        <p:spPr>
          <a:xfrm>
            <a:off x="569372" y="2435251"/>
            <a:ext cx="1347867" cy="1090087"/>
          </a:xfrm>
          <a:custGeom>
            <a:avLst/>
            <a:gdLst/>
            <a:ahLst/>
            <a:cxnLst/>
            <a:rect l="l" t="t" r="r" b="b"/>
            <a:pathLst>
              <a:path w="2021800" h="1635131">
                <a:moveTo>
                  <a:pt x="0" y="0"/>
                </a:moveTo>
                <a:lnTo>
                  <a:pt x="2021800" y="0"/>
                </a:lnTo>
                <a:lnTo>
                  <a:pt x="2021800" y="1635131"/>
                </a:lnTo>
                <a:lnTo>
                  <a:pt x="0" y="16351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2" name="TextBox 12"/>
          <p:cNvSpPr txBox="1"/>
          <p:nvPr/>
        </p:nvSpPr>
        <p:spPr>
          <a:xfrm>
            <a:off x="209736" y="1475997"/>
            <a:ext cx="1314319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5"/>
              </a:lnSpc>
            </a:pPr>
            <a:r>
              <a:rPr lang="en-US" sz="2677" spc="-67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+ 15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92702" y="1919773"/>
            <a:ext cx="1463270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3"/>
              </a:lnSpc>
            </a:pPr>
            <a:r>
              <a:rPr lang="en-US" sz="1539" spc="-38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Alevinos produzidos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12976" y="1533363"/>
            <a:ext cx="975745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9"/>
              </a:lnSpc>
            </a:pPr>
            <a:r>
              <a:rPr lang="en-US" sz="2008" spc="-50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milhões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70976" y="1463637"/>
            <a:ext cx="1621097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5"/>
              </a:lnSpc>
            </a:pPr>
            <a:r>
              <a:rPr lang="en-US" sz="2677" spc="-67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+ 100 mil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597940" y="1919773"/>
            <a:ext cx="966689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3"/>
              </a:lnSpc>
            </a:pPr>
            <a:r>
              <a:rPr lang="en-US" sz="1539" spc="-38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Bens doados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19487" y="1463637"/>
            <a:ext cx="1472171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5"/>
              </a:lnSpc>
            </a:pPr>
            <a:r>
              <a:rPr lang="en-US" sz="2677" spc="-67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+ 3 mil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47130" y="1919439"/>
            <a:ext cx="1616886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3"/>
              </a:lnSpc>
            </a:pPr>
            <a:r>
              <a:rPr lang="en-US" sz="1539" spc="-38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Cisternas e Poços Instalados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72016" y="1463637"/>
            <a:ext cx="1380604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5"/>
              </a:lnSpc>
            </a:pPr>
            <a:r>
              <a:rPr lang="en-US" sz="2650" spc="-67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+ 1,900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84313" y="1850852"/>
            <a:ext cx="1032905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3"/>
              </a:lnSpc>
            </a:pPr>
            <a:r>
              <a:rPr lang="en-US" sz="1539" spc="-38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Módulos sanitários instalados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436096" y="1475997"/>
            <a:ext cx="1380604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5"/>
              </a:lnSpc>
            </a:pPr>
            <a:r>
              <a:rPr lang="en-US" sz="2650" spc="-67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+ 2,600</a:t>
            </a:r>
            <a:endParaRPr lang="en-US" sz="2677" spc="-67">
              <a:solidFill>
                <a:srgbClr val="015A83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8474444" y="1957118"/>
            <a:ext cx="1380604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9"/>
              </a:lnSpc>
            </a:pPr>
            <a:r>
              <a:rPr lang="en-US" sz="1472" spc="-37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Obras concluídas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599014" y="1463637"/>
            <a:ext cx="1436786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5"/>
              </a:lnSpc>
              <a:spcBef>
                <a:spcPct val="0"/>
              </a:spcBef>
            </a:pPr>
            <a:r>
              <a:rPr lang="en-US" sz="2650" spc="-67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+ 1,3 mil</a:t>
            </a:r>
            <a:endParaRPr lang="en-US" sz="2650" spc="-67">
              <a:solidFill>
                <a:srgbClr val="015A83"/>
              </a:solidFill>
              <a:latin typeface="League Spartan"/>
              <a:ea typeface="League Spartan"/>
              <a:cs typeface="League Spartan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671577" y="1946469"/>
            <a:ext cx="1380604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3"/>
              </a:lnSpc>
            </a:pPr>
            <a:r>
              <a:rPr lang="en-US" sz="1539" spc="-38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kms pavimentados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0" y="-64419"/>
            <a:ext cx="12192000" cy="1244634"/>
            <a:chOff x="0" y="0"/>
            <a:chExt cx="5003009" cy="49170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003009" cy="491707"/>
            </a:xfrm>
            <a:custGeom>
              <a:avLst/>
              <a:gdLst/>
              <a:ahLst/>
              <a:cxnLst/>
              <a:rect l="l" t="t" r="r" b="b"/>
              <a:pathLst>
                <a:path w="5003009" h="491707">
                  <a:moveTo>
                    <a:pt x="0" y="0"/>
                  </a:moveTo>
                  <a:lnTo>
                    <a:pt x="5003009" y="0"/>
                  </a:lnTo>
                  <a:lnTo>
                    <a:pt x="5003009" y="491707"/>
                  </a:lnTo>
                  <a:lnTo>
                    <a:pt x="0" y="491707"/>
                  </a:lnTo>
                  <a:close/>
                </a:path>
              </a:pathLst>
            </a:custGeom>
            <a:solidFill>
              <a:srgbClr val="015A83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5003009" cy="52980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658463" y="-1056619"/>
            <a:ext cx="1928815" cy="1928815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F6FF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503610" y="363009"/>
            <a:ext cx="7392525" cy="549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67"/>
              </a:lnSpc>
            </a:pPr>
            <a:r>
              <a:rPr lang="en-US" sz="33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Principais entregas 2023-2025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634358" y="4253450"/>
            <a:ext cx="2285189" cy="1389765"/>
            <a:chOff x="0" y="0"/>
            <a:chExt cx="876790" cy="533231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76790" cy="533231"/>
            </a:xfrm>
            <a:custGeom>
              <a:avLst/>
              <a:gdLst/>
              <a:ahLst/>
              <a:cxnLst/>
              <a:rect l="l" t="t" r="r" b="b"/>
              <a:pathLst>
                <a:path w="876790" h="533231">
                  <a:moveTo>
                    <a:pt x="115188" y="0"/>
                  </a:moveTo>
                  <a:lnTo>
                    <a:pt x="761602" y="0"/>
                  </a:lnTo>
                  <a:cubicBezTo>
                    <a:pt x="825219" y="0"/>
                    <a:pt x="876790" y="51571"/>
                    <a:pt x="876790" y="115188"/>
                  </a:cubicBezTo>
                  <a:lnTo>
                    <a:pt x="876790" y="418043"/>
                  </a:lnTo>
                  <a:cubicBezTo>
                    <a:pt x="876790" y="481659"/>
                    <a:pt x="825219" y="533231"/>
                    <a:pt x="761602" y="533231"/>
                  </a:cubicBezTo>
                  <a:lnTo>
                    <a:pt x="115188" y="533231"/>
                  </a:lnTo>
                  <a:cubicBezTo>
                    <a:pt x="51571" y="533231"/>
                    <a:pt x="0" y="481659"/>
                    <a:pt x="0" y="418043"/>
                  </a:cubicBezTo>
                  <a:lnTo>
                    <a:pt x="0" y="115188"/>
                  </a:lnTo>
                  <a:cubicBezTo>
                    <a:pt x="0" y="51571"/>
                    <a:pt x="51571" y="0"/>
                    <a:pt x="115188" y="0"/>
                  </a:cubicBezTo>
                  <a:close/>
                </a:path>
              </a:pathLst>
            </a:custGeom>
            <a:solidFill>
              <a:srgbClr val="1A502F"/>
            </a:solidFill>
            <a:ln w="47625" cap="rnd">
              <a:solidFill>
                <a:srgbClr val="20FF87"/>
              </a:solidFill>
              <a:prstDash val="solid"/>
              <a:round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76790" cy="57133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35" name="Freeform 35"/>
          <p:cNvSpPr/>
          <p:nvPr/>
        </p:nvSpPr>
        <p:spPr>
          <a:xfrm>
            <a:off x="128563" y="4253450"/>
            <a:ext cx="984996" cy="1389765"/>
          </a:xfrm>
          <a:custGeom>
            <a:avLst/>
            <a:gdLst/>
            <a:ahLst/>
            <a:cxnLst/>
            <a:rect l="l" t="t" r="r" b="b"/>
            <a:pathLst>
              <a:path w="1477494" h="2084648">
                <a:moveTo>
                  <a:pt x="0" y="0"/>
                </a:moveTo>
                <a:lnTo>
                  <a:pt x="1477495" y="0"/>
                </a:lnTo>
                <a:lnTo>
                  <a:pt x="1477495" y="2084648"/>
                </a:lnTo>
                <a:lnTo>
                  <a:pt x="0" y="20846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36" name="TextBox 36"/>
          <p:cNvSpPr txBox="1"/>
          <p:nvPr/>
        </p:nvSpPr>
        <p:spPr>
          <a:xfrm>
            <a:off x="1259526" y="4391295"/>
            <a:ext cx="144173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8"/>
              </a:lnSpc>
            </a:pPr>
            <a:r>
              <a:rPr lang="en-US" sz="3472" b="1" spc="-87">
                <a:solidFill>
                  <a:srgbClr val="20FF87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+R$ 6,9 Bi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76107" y="5181481"/>
            <a:ext cx="1808567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7"/>
              </a:lnSpc>
            </a:pPr>
            <a:r>
              <a:rPr lang="en-US" sz="1952" b="1" spc="-49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liquidados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685801" y="3845066"/>
            <a:ext cx="2257407" cy="332185"/>
            <a:chOff x="0" y="0"/>
            <a:chExt cx="1238118" cy="182193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238118" cy="182193"/>
            </a:xfrm>
            <a:custGeom>
              <a:avLst/>
              <a:gdLst/>
              <a:ahLst/>
              <a:cxnLst/>
              <a:rect l="l" t="t" r="r" b="b"/>
              <a:pathLst>
                <a:path w="1238118" h="182193">
                  <a:moveTo>
                    <a:pt x="22864" y="0"/>
                  </a:moveTo>
                  <a:lnTo>
                    <a:pt x="1215254" y="0"/>
                  </a:lnTo>
                  <a:cubicBezTo>
                    <a:pt x="1221318" y="0"/>
                    <a:pt x="1227133" y="2409"/>
                    <a:pt x="1231421" y="6697"/>
                  </a:cubicBezTo>
                  <a:cubicBezTo>
                    <a:pt x="1235709" y="10984"/>
                    <a:pt x="1238118" y="16800"/>
                    <a:pt x="1238118" y="22864"/>
                  </a:cubicBezTo>
                  <a:lnTo>
                    <a:pt x="1238118" y="159329"/>
                  </a:lnTo>
                  <a:cubicBezTo>
                    <a:pt x="1238118" y="165393"/>
                    <a:pt x="1235709" y="171209"/>
                    <a:pt x="1231421" y="175497"/>
                  </a:cubicBezTo>
                  <a:cubicBezTo>
                    <a:pt x="1227133" y="179784"/>
                    <a:pt x="1221318" y="182193"/>
                    <a:pt x="1215254" y="182193"/>
                  </a:cubicBezTo>
                  <a:lnTo>
                    <a:pt x="22864" y="182193"/>
                  </a:lnTo>
                  <a:cubicBezTo>
                    <a:pt x="16800" y="182193"/>
                    <a:pt x="10984" y="179784"/>
                    <a:pt x="6697" y="175497"/>
                  </a:cubicBezTo>
                  <a:cubicBezTo>
                    <a:pt x="2409" y="171209"/>
                    <a:pt x="0" y="165393"/>
                    <a:pt x="0" y="159329"/>
                  </a:cubicBezTo>
                  <a:lnTo>
                    <a:pt x="0" y="22864"/>
                  </a:lnTo>
                  <a:cubicBezTo>
                    <a:pt x="0" y="16800"/>
                    <a:pt x="2409" y="10984"/>
                    <a:pt x="6697" y="6697"/>
                  </a:cubicBezTo>
                  <a:cubicBezTo>
                    <a:pt x="10984" y="2409"/>
                    <a:pt x="16800" y="0"/>
                    <a:pt x="22864" y="0"/>
                  </a:cubicBezTo>
                  <a:close/>
                </a:path>
              </a:pathLst>
            </a:custGeom>
            <a:solidFill>
              <a:srgbClr val="1A502F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28575"/>
              <a:ext cx="1238118" cy="2107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87"/>
                </a:lnSpc>
                <a:spcBef>
                  <a:spcPct val="0"/>
                </a:spcBef>
              </a:pPr>
              <a:r>
                <a:rPr lang="en-US" sz="1133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LIQUIDAÇÃO 2023-2025</a:t>
              </a:r>
            </a:p>
          </p:txBody>
        </p:sp>
      </p:grpSp>
      <p:sp>
        <p:nvSpPr>
          <p:cNvPr id="41" name="Freeform 41"/>
          <p:cNvSpPr/>
          <p:nvPr/>
        </p:nvSpPr>
        <p:spPr>
          <a:xfrm>
            <a:off x="8043518" y="6209188"/>
            <a:ext cx="4177093" cy="733917"/>
          </a:xfrm>
          <a:custGeom>
            <a:avLst/>
            <a:gdLst/>
            <a:ahLst/>
            <a:cxnLst/>
            <a:rect l="l" t="t" r="r" b="b"/>
            <a:pathLst>
              <a:path w="6265640" h="1100875">
                <a:moveTo>
                  <a:pt x="0" y="0"/>
                </a:moveTo>
                <a:lnTo>
                  <a:pt x="6265640" y="0"/>
                </a:lnTo>
                <a:lnTo>
                  <a:pt x="6265640" y="1100875"/>
                </a:lnTo>
                <a:lnTo>
                  <a:pt x="0" y="110087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787" r="-331"/>
            </a:stretch>
          </a:blipFill>
        </p:spPr>
        <p:txBody>
          <a:bodyPr/>
          <a:lstStyle/>
          <a:p>
            <a:endParaRPr lang="pt-BR" sz="1200"/>
          </a:p>
        </p:txBody>
      </p:sp>
      <p:grpSp>
        <p:nvGrpSpPr>
          <p:cNvPr id="42" name="Group 42"/>
          <p:cNvGrpSpPr/>
          <p:nvPr/>
        </p:nvGrpSpPr>
        <p:grpSpPr>
          <a:xfrm>
            <a:off x="1324905" y="6002213"/>
            <a:ext cx="3764946" cy="790329"/>
            <a:chOff x="0" y="0"/>
            <a:chExt cx="2054083" cy="431188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054083" cy="431188"/>
            </a:xfrm>
            <a:custGeom>
              <a:avLst/>
              <a:gdLst/>
              <a:ahLst/>
              <a:cxnLst/>
              <a:rect l="l" t="t" r="r" b="b"/>
              <a:pathLst>
                <a:path w="2054083" h="431188">
                  <a:moveTo>
                    <a:pt x="69915" y="0"/>
                  </a:moveTo>
                  <a:lnTo>
                    <a:pt x="1984168" y="0"/>
                  </a:lnTo>
                  <a:cubicBezTo>
                    <a:pt x="2022781" y="0"/>
                    <a:pt x="2054083" y="31302"/>
                    <a:pt x="2054083" y="69915"/>
                  </a:cubicBezTo>
                  <a:lnTo>
                    <a:pt x="2054083" y="361273"/>
                  </a:lnTo>
                  <a:cubicBezTo>
                    <a:pt x="2054083" y="399886"/>
                    <a:pt x="2022781" y="431188"/>
                    <a:pt x="1984168" y="431188"/>
                  </a:cubicBezTo>
                  <a:lnTo>
                    <a:pt x="69915" y="431188"/>
                  </a:lnTo>
                  <a:cubicBezTo>
                    <a:pt x="31302" y="431188"/>
                    <a:pt x="0" y="399886"/>
                    <a:pt x="0" y="361273"/>
                  </a:cubicBezTo>
                  <a:lnTo>
                    <a:pt x="0" y="69915"/>
                  </a:lnTo>
                  <a:cubicBezTo>
                    <a:pt x="0" y="31302"/>
                    <a:pt x="31302" y="0"/>
                    <a:pt x="69915" y="0"/>
                  </a:cubicBezTo>
                  <a:close/>
                </a:path>
              </a:pathLst>
            </a:custGeom>
            <a:solidFill>
              <a:srgbClr val="034394">
                <a:alpha val="89804"/>
              </a:srgbClr>
            </a:solidFill>
            <a:ln w="47625" cap="rnd">
              <a:solidFill>
                <a:srgbClr val="06299E">
                  <a:alpha val="8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2054083" cy="46928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45" name="Freeform 45"/>
          <p:cNvSpPr/>
          <p:nvPr/>
        </p:nvSpPr>
        <p:spPr>
          <a:xfrm>
            <a:off x="4922388" y="5886651"/>
            <a:ext cx="378377" cy="882513"/>
          </a:xfrm>
          <a:custGeom>
            <a:avLst/>
            <a:gdLst/>
            <a:ahLst/>
            <a:cxnLst/>
            <a:rect l="l" t="t" r="r" b="b"/>
            <a:pathLst>
              <a:path w="567566" h="1323770">
                <a:moveTo>
                  <a:pt x="0" y="0"/>
                </a:moveTo>
                <a:lnTo>
                  <a:pt x="567566" y="0"/>
                </a:lnTo>
                <a:lnTo>
                  <a:pt x="567566" y="1323769"/>
                </a:lnTo>
                <a:lnTo>
                  <a:pt x="0" y="132376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46" name="TextBox 46"/>
          <p:cNvSpPr txBox="1"/>
          <p:nvPr/>
        </p:nvSpPr>
        <p:spPr>
          <a:xfrm>
            <a:off x="1324905" y="6161769"/>
            <a:ext cx="1332925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8"/>
              </a:lnSpc>
            </a:pPr>
            <a:r>
              <a:rPr lang="en-US" sz="1780" b="1" spc="-44">
                <a:solidFill>
                  <a:srgbClr val="89FFDB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+ de 33 milhões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348529" y="6254833"/>
            <a:ext cx="2573859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0"/>
              </a:lnSpc>
            </a:pPr>
            <a:r>
              <a:rPr lang="en-US" sz="1373" b="1" spc="-34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de pessoas beneficiadas pelas ações da Codevasf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4199874" y="4029215"/>
            <a:ext cx="8020738" cy="1753160"/>
            <a:chOff x="0" y="0"/>
            <a:chExt cx="3451904" cy="726795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3451904" cy="726795"/>
            </a:xfrm>
            <a:custGeom>
              <a:avLst/>
              <a:gdLst/>
              <a:ahLst/>
              <a:cxnLst/>
              <a:rect l="l" t="t" r="r" b="b"/>
              <a:pathLst>
                <a:path w="3451904" h="726795">
                  <a:moveTo>
                    <a:pt x="10538" y="0"/>
                  </a:moveTo>
                  <a:lnTo>
                    <a:pt x="3441367" y="0"/>
                  </a:lnTo>
                  <a:cubicBezTo>
                    <a:pt x="3444161" y="0"/>
                    <a:pt x="3446842" y="1110"/>
                    <a:pt x="3448818" y="3086"/>
                  </a:cubicBezTo>
                  <a:cubicBezTo>
                    <a:pt x="3450794" y="5063"/>
                    <a:pt x="3451904" y="7743"/>
                    <a:pt x="3451904" y="10538"/>
                  </a:cubicBezTo>
                  <a:lnTo>
                    <a:pt x="3451904" y="716257"/>
                  </a:lnTo>
                  <a:cubicBezTo>
                    <a:pt x="3451904" y="719052"/>
                    <a:pt x="3450794" y="721732"/>
                    <a:pt x="3448818" y="723708"/>
                  </a:cubicBezTo>
                  <a:cubicBezTo>
                    <a:pt x="3446842" y="725684"/>
                    <a:pt x="3444161" y="726795"/>
                    <a:pt x="3441367" y="726795"/>
                  </a:cubicBezTo>
                  <a:lnTo>
                    <a:pt x="10538" y="726795"/>
                  </a:lnTo>
                  <a:cubicBezTo>
                    <a:pt x="7743" y="726795"/>
                    <a:pt x="5063" y="725684"/>
                    <a:pt x="3086" y="723708"/>
                  </a:cubicBezTo>
                  <a:cubicBezTo>
                    <a:pt x="1110" y="721732"/>
                    <a:pt x="0" y="719052"/>
                    <a:pt x="0" y="716257"/>
                  </a:cubicBezTo>
                  <a:lnTo>
                    <a:pt x="0" y="10538"/>
                  </a:lnTo>
                  <a:cubicBezTo>
                    <a:pt x="0" y="7743"/>
                    <a:pt x="1110" y="5063"/>
                    <a:pt x="3086" y="3086"/>
                  </a:cubicBezTo>
                  <a:cubicBezTo>
                    <a:pt x="5063" y="1110"/>
                    <a:pt x="7743" y="0"/>
                    <a:pt x="10538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47625" cap="sq">
              <a:solidFill>
                <a:srgbClr val="015A83">
                  <a:alpha val="8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28575"/>
              <a:ext cx="3451904" cy="75537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307"/>
                </a:lnSpc>
                <a:spcBef>
                  <a:spcPct val="0"/>
                </a:spcBef>
              </a:pPr>
              <a:endParaRPr sz="1200"/>
            </a:p>
          </p:txBody>
        </p:sp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5373838" y="4088277"/>
            <a:ext cx="849036" cy="819320"/>
          </a:xfrm>
          <a:prstGeom prst="rect">
            <a:avLst/>
          </a:prstGeom>
        </p:spPr>
      </p:pic>
      <p:sp>
        <p:nvSpPr>
          <p:cNvPr id="52" name="TextBox 52"/>
          <p:cNvSpPr txBox="1"/>
          <p:nvPr/>
        </p:nvSpPr>
        <p:spPr>
          <a:xfrm>
            <a:off x="5203072" y="5057119"/>
            <a:ext cx="1066908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6"/>
              </a:lnSpc>
            </a:pPr>
            <a:r>
              <a:rPr lang="en-US" sz="1648" spc="-82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R$ 15,1 Bi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089851" y="5237697"/>
            <a:ext cx="1293351" cy="44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9"/>
              </a:lnSpc>
            </a:pPr>
            <a:r>
              <a:rPr lang="en-US" sz="1263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De valor Bruto de Produção*</a:t>
            </a:r>
          </a:p>
        </p:txBody>
      </p:sp>
      <p:sp>
        <p:nvSpPr>
          <p:cNvPr id="54" name="Freeform 54"/>
          <p:cNvSpPr/>
          <p:nvPr/>
        </p:nvSpPr>
        <p:spPr>
          <a:xfrm>
            <a:off x="7108613" y="4229453"/>
            <a:ext cx="689056" cy="646851"/>
          </a:xfrm>
          <a:custGeom>
            <a:avLst/>
            <a:gdLst/>
            <a:ahLst/>
            <a:cxnLst/>
            <a:rect l="l" t="t" r="r" b="b"/>
            <a:pathLst>
              <a:path w="1033584" h="970277">
                <a:moveTo>
                  <a:pt x="0" y="0"/>
                </a:moveTo>
                <a:lnTo>
                  <a:pt x="1033584" y="0"/>
                </a:lnTo>
                <a:lnTo>
                  <a:pt x="1033584" y="970276"/>
                </a:lnTo>
                <a:lnTo>
                  <a:pt x="0" y="97027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55" name="Freeform 55"/>
          <p:cNvSpPr/>
          <p:nvPr/>
        </p:nvSpPr>
        <p:spPr>
          <a:xfrm>
            <a:off x="8955960" y="4164271"/>
            <a:ext cx="747889" cy="645054"/>
          </a:xfrm>
          <a:custGeom>
            <a:avLst/>
            <a:gdLst/>
            <a:ahLst/>
            <a:cxnLst/>
            <a:rect l="l" t="t" r="r" b="b"/>
            <a:pathLst>
              <a:path w="1121833" h="967581">
                <a:moveTo>
                  <a:pt x="0" y="0"/>
                </a:moveTo>
                <a:lnTo>
                  <a:pt x="1121833" y="0"/>
                </a:lnTo>
                <a:lnTo>
                  <a:pt x="1121833" y="967581"/>
                </a:lnTo>
                <a:lnTo>
                  <a:pt x="0" y="9675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56" name="Freeform 56"/>
          <p:cNvSpPr/>
          <p:nvPr/>
        </p:nvSpPr>
        <p:spPr>
          <a:xfrm>
            <a:off x="10606315" y="4127885"/>
            <a:ext cx="895537" cy="808223"/>
          </a:xfrm>
          <a:custGeom>
            <a:avLst/>
            <a:gdLst/>
            <a:ahLst/>
            <a:cxnLst/>
            <a:rect l="l" t="t" r="r" b="b"/>
            <a:pathLst>
              <a:path w="1343306" h="1212334">
                <a:moveTo>
                  <a:pt x="0" y="0"/>
                </a:moveTo>
                <a:lnTo>
                  <a:pt x="1343307" y="0"/>
                </a:lnTo>
                <a:lnTo>
                  <a:pt x="1343307" y="1212334"/>
                </a:lnTo>
                <a:lnTo>
                  <a:pt x="0" y="121233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57" name="TextBox 57"/>
          <p:cNvSpPr txBox="1"/>
          <p:nvPr/>
        </p:nvSpPr>
        <p:spPr>
          <a:xfrm>
            <a:off x="6980815" y="5057202"/>
            <a:ext cx="96857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1"/>
              </a:lnSpc>
              <a:spcBef>
                <a:spcPct val="0"/>
              </a:spcBef>
            </a:pPr>
            <a:r>
              <a:rPr lang="en-US" sz="1497" spc="-75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8,1 </a:t>
            </a:r>
            <a:r>
              <a:rPr lang="en-US" sz="1497" b="1" spc="-75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Mi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878029" y="5215872"/>
            <a:ext cx="1174152" cy="392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6"/>
              </a:lnSpc>
            </a:pPr>
            <a:r>
              <a:rPr lang="en-US" sz="1147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Toneladas Produzidas*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8845615" y="4954277"/>
            <a:ext cx="96857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1"/>
              </a:lnSpc>
            </a:pPr>
            <a:r>
              <a:rPr lang="en-US" sz="1497" spc="-75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686 Mil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8642362" y="5112947"/>
            <a:ext cx="1489703" cy="392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6"/>
              </a:lnSpc>
            </a:pPr>
            <a:r>
              <a:rPr lang="en-US" sz="1147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Empregos Diretos,</a:t>
            </a:r>
          </a:p>
          <a:p>
            <a:pPr algn="ctr">
              <a:lnSpc>
                <a:spcPts val="1606"/>
              </a:lnSpc>
            </a:pPr>
            <a:r>
              <a:rPr lang="en-US" sz="1147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Indiretos ou Induzidos*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0606315" y="5036803"/>
            <a:ext cx="968579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1"/>
              </a:lnSpc>
              <a:spcBef>
                <a:spcPct val="0"/>
              </a:spcBef>
            </a:pPr>
            <a:r>
              <a:rPr lang="en-US" sz="1497" b="1" spc="-75">
                <a:solidFill>
                  <a:srgbClr val="015A8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28 Mil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0503528" y="5195472"/>
            <a:ext cx="1174152" cy="392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6"/>
              </a:lnSpc>
            </a:pPr>
            <a:r>
              <a:rPr lang="en-US" sz="1147">
                <a:solidFill>
                  <a:srgbClr val="015A83"/>
                </a:solidFill>
                <a:latin typeface="Sanchez"/>
                <a:ea typeface="Sanchez"/>
                <a:cs typeface="Sanchez"/>
                <a:sym typeface="Sanchez"/>
              </a:rPr>
              <a:t>Famílias Beneficiadas</a:t>
            </a:r>
          </a:p>
        </p:txBody>
      </p:sp>
      <p:grpSp>
        <p:nvGrpSpPr>
          <p:cNvPr id="63" name="Group 63"/>
          <p:cNvGrpSpPr/>
          <p:nvPr/>
        </p:nvGrpSpPr>
        <p:grpSpPr>
          <a:xfrm>
            <a:off x="3700742" y="4464901"/>
            <a:ext cx="1258337" cy="742099"/>
            <a:chOff x="-6230" y="-28575"/>
            <a:chExt cx="690159" cy="407018"/>
          </a:xfrm>
        </p:grpSpPr>
        <p:sp>
          <p:nvSpPr>
            <p:cNvPr id="64" name="Freeform 64"/>
            <p:cNvSpPr/>
            <p:nvPr/>
          </p:nvSpPr>
          <p:spPr>
            <a:xfrm>
              <a:off x="-6230" y="-10680"/>
              <a:ext cx="683929" cy="378443"/>
            </a:xfrm>
            <a:custGeom>
              <a:avLst/>
              <a:gdLst/>
              <a:ahLst/>
              <a:cxnLst/>
              <a:rect l="l" t="t" r="r" b="b"/>
              <a:pathLst>
                <a:path w="683929" h="378443">
                  <a:moveTo>
                    <a:pt x="41390" y="0"/>
                  </a:moveTo>
                  <a:lnTo>
                    <a:pt x="642538" y="0"/>
                  </a:lnTo>
                  <a:cubicBezTo>
                    <a:pt x="665397" y="0"/>
                    <a:pt x="683929" y="18531"/>
                    <a:pt x="683929" y="41390"/>
                  </a:cubicBezTo>
                  <a:lnTo>
                    <a:pt x="683929" y="337053"/>
                  </a:lnTo>
                  <a:cubicBezTo>
                    <a:pt x="683929" y="359912"/>
                    <a:pt x="665397" y="378443"/>
                    <a:pt x="642538" y="378443"/>
                  </a:cubicBezTo>
                  <a:lnTo>
                    <a:pt x="41390" y="378443"/>
                  </a:lnTo>
                  <a:cubicBezTo>
                    <a:pt x="18531" y="378443"/>
                    <a:pt x="0" y="359912"/>
                    <a:pt x="0" y="337053"/>
                  </a:cubicBezTo>
                  <a:lnTo>
                    <a:pt x="0" y="41390"/>
                  </a:lnTo>
                  <a:cubicBezTo>
                    <a:pt x="0" y="18531"/>
                    <a:pt x="18531" y="0"/>
                    <a:pt x="41390" y="0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28575"/>
              <a:ext cx="683929" cy="40701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87"/>
                </a:lnSpc>
                <a:spcBef>
                  <a:spcPct val="0"/>
                </a:spcBef>
              </a:pPr>
              <a:r>
                <a:rPr lang="en-US" sz="1133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AGRICULTURA IRRIGADA 2023-2025</a:t>
              </a: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4350" y="128058"/>
            <a:ext cx="6896706" cy="374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33"/>
              </a:lnSpc>
            </a:pPr>
            <a:r>
              <a:rPr lang="en-US" sz="2666" b="1">
                <a:solidFill>
                  <a:srgbClr val="0061AA"/>
                </a:solidFill>
                <a:latin typeface="Poppins Bold"/>
                <a:ea typeface="Poppins Bold"/>
                <a:cs typeface="Poppins Bold"/>
                <a:sym typeface="Poppins Bold"/>
              </a:rPr>
              <a:t>OBRAS DESTAQUES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43456" y="709495"/>
            <a:ext cx="5202299" cy="3276635"/>
            <a:chOff x="0" y="0"/>
            <a:chExt cx="1252376" cy="7888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52376" cy="788801"/>
            </a:xfrm>
            <a:custGeom>
              <a:avLst/>
              <a:gdLst/>
              <a:ahLst/>
              <a:cxnLst/>
              <a:rect l="l" t="t" r="r" b="b"/>
              <a:pathLst>
                <a:path w="1252376" h="788801">
                  <a:moveTo>
                    <a:pt x="16866" y="0"/>
                  </a:moveTo>
                  <a:lnTo>
                    <a:pt x="1235510" y="0"/>
                  </a:lnTo>
                  <a:cubicBezTo>
                    <a:pt x="1239983" y="0"/>
                    <a:pt x="1244273" y="1777"/>
                    <a:pt x="1247436" y="4940"/>
                  </a:cubicBezTo>
                  <a:cubicBezTo>
                    <a:pt x="1250599" y="8103"/>
                    <a:pt x="1252376" y="12393"/>
                    <a:pt x="1252376" y="16866"/>
                  </a:cubicBezTo>
                  <a:lnTo>
                    <a:pt x="1252376" y="771935"/>
                  </a:lnTo>
                  <a:cubicBezTo>
                    <a:pt x="1252376" y="776408"/>
                    <a:pt x="1250599" y="780698"/>
                    <a:pt x="1247436" y="783861"/>
                  </a:cubicBezTo>
                  <a:cubicBezTo>
                    <a:pt x="1244273" y="787024"/>
                    <a:pt x="1239983" y="788801"/>
                    <a:pt x="1235510" y="788801"/>
                  </a:cubicBezTo>
                  <a:lnTo>
                    <a:pt x="16866" y="788801"/>
                  </a:lnTo>
                  <a:cubicBezTo>
                    <a:pt x="12393" y="788801"/>
                    <a:pt x="8103" y="787024"/>
                    <a:pt x="4940" y="783861"/>
                  </a:cubicBezTo>
                  <a:cubicBezTo>
                    <a:pt x="1777" y="780698"/>
                    <a:pt x="0" y="776408"/>
                    <a:pt x="0" y="771935"/>
                  </a:cubicBezTo>
                  <a:lnTo>
                    <a:pt x="0" y="16866"/>
                  </a:lnTo>
                  <a:cubicBezTo>
                    <a:pt x="0" y="12393"/>
                    <a:pt x="1777" y="8103"/>
                    <a:pt x="4940" y="4940"/>
                  </a:cubicBezTo>
                  <a:cubicBezTo>
                    <a:pt x="8103" y="1777"/>
                    <a:pt x="12393" y="0"/>
                    <a:pt x="1686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AFDFF">
                    <a:alpha val="100000"/>
                  </a:srgbClr>
                </a:gs>
              </a:gsLst>
              <a:lin ang="5400000"/>
            </a:gradFill>
            <a:ln w="38100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D4E2E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252376" cy="8459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19168" y="596391"/>
            <a:ext cx="3025388" cy="444607"/>
            <a:chOff x="0" y="0"/>
            <a:chExt cx="1619240" cy="2379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9240" cy="237961"/>
            </a:xfrm>
            <a:custGeom>
              <a:avLst/>
              <a:gdLst/>
              <a:ahLst/>
              <a:cxnLst/>
              <a:rect l="l" t="t" r="r" b="b"/>
              <a:pathLst>
                <a:path w="1619240" h="237961">
                  <a:moveTo>
                    <a:pt x="17060" y="0"/>
                  </a:moveTo>
                  <a:lnTo>
                    <a:pt x="1602180" y="0"/>
                  </a:lnTo>
                  <a:cubicBezTo>
                    <a:pt x="1611602" y="0"/>
                    <a:pt x="1619240" y="7638"/>
                    <a:pt x="1619240" y="17060"/>
                  </a:cubicBezTo>
                  <a:lnTo>
                    <a:pt x="1619240" y="220901"/>
                  </a:lnTo>
                  <a:cubicBezTo>
                    <a:pt x="1619240" y="225426"/>
                    <a:pt x="1617443" y="229765"/>
                    <a:pt x="1614243" y="232965"/>
                  </a:cubicBezTo>
                  <a:cubicBezTo>
                    <a:pt x="1611044" y="236164"/>
                    <a:pt x="1606705" y="237961"/>
                    <a:pt x="1602180" y="237961"/>
                  </a:cubicBezTo>
                  <a:lnTo>
                    <a:pt x="17060" y="237961"/>
                  </a:lnTo>
                  <a:cubicBezTo>
                    <a:pt x="12535" y="237961"/>
                    <a:pt x="8196" y="236164"/>
                    <a:pt x="4997" y="232965"/>
                  </a:cubicBezTo>
                  <a:cubicBezTo>
                    <a:pt x="1797" y="229765"/>
                    <a:pt x="0" y="225426"/>
                    <a:pt x="0" y="220901"/>
                  </a:cubicBezTo>
                  <a:lnTo>
                    <a:pt x="0" y="17060"/>
                  </a:lnTo>
                  <a:cubicBezTo>
                    <a:pt x="0" y="12535"/>
                    <a:pt x="1797" y="8196"/>
                    <a:pt x="4997" y="4997"/>
                  </a:cubicBezTo>
                  <a:cubicBezTo>
                    <a:pt x="8196" y="1797"/>
                    <a:pt x="12535" y="0"/>
                    <a:pt x="17060" y="0"/>
                  </a:cubicBezTo>
                  <a:close/>
                </a:path>
              </a:pathLst>
            </a:custGeom>
            <a:solidFill>
              <a:srgbClr val="0A721D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1619240" cy="30463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33"/>
                </a:lnSpc>
                <a:spcBef>
                  <a:spcPct val="0"/>
                </a:spcBef>
              </a:pPr>
              <a:r>
                <a:rPr lang="en-US" sz="1666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Canal Sertão Baiano / BA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19168" y="1134212"/>
            <a:ext cx="5026005" cy="110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76" lvl="1" indent="-151138">
              <a:lnSpc>
                <a:spcPts val="2240"/>
              </a:lnSpc>
              <a:buFont typeface="Arial"/>
              <a:buChar char="•"/>
            </a:pPr>
            <a:r>
              <a:rPr lang="en-US" sz="1400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Trecho Contratado: entre o reservatório RC 500, ponto de tomada d’água, e a futura estação de bombeamento EB600, em Juazeiro.</a:t>
            </a:r>
          </a:p>
          <a:p>
            <a:pPr marL="302276" lvl="1" indent="-151138">
              <a:lnSpc>
                <a:spcPts val="2240"/>
              </a:lnSpc>
              <a:buFont typeface="Arial"/>
              <a:buChar char="•"/>
            </a:pPr>
            <a:r>
              <a:rPr lang="en-US" sz="1400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Valor contratado: </a:t>
            </a:r>
            <a:r>
              <a:rPr lang="en-US" sz="1400" b="1">
                <a:solidFill>
                  <a:srgbClr val="0A721D"/>
                </a:solidFill>
                <a:latin typeface="Poppins Bold"/>
                <a:ea typeface="Poppins Bold"/>
                <a:cs typeface="Poppins Bold"/>
                <a:sym typeface="Poppins Bold"/>
              </a:rPr>
              <a:t>R$ 118.8 milhões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838698" y="2364841"/>
            <a:ext cx="1293165" cy="330116"/>
            <a:chOff x="0" y="0"/>
            <a:chExt cx="729969" cy="1863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29969" cy="186345"/>
            </a:xfrm>
            <a:custGeom>
              <a:avLst/>
              <a:gdLst/>
              <a:ahLst/>
              <a:cxnLst/>
              <a:rect l="l" t="t" r="r" b="b"/>
              <a:pathLst>
                <a:path w="729969" h="186345">
                  <a:moveTo>
                    <a:pt x="39912" y="0"/>
                  </a:moveTo>
                  <a:lnTo>
                    <a:pt x="690057" y="0"/>
                  </a:lnTo>
                  <a:cubicBezTo>
                    <a:pt x="700642" y="0"/>
                    <a:pt x="710794" y="4205"/>
                    <a:pt x="718279" y="11690"/>
                  </a:cubicBezTo>
                  <a:cubicBezTo>
                    <a:pt x="725764" y="19175"/>
                    <a:pt x="729969" y="29327"/>
                    <a:pt x="729969" y="39912"/>
                  </a:cubicBezTo>
                  <a:lnTo>
                    <a:pt x="729969" y="146433"/>
                  </a:lnTo>
                  <a:cubicBezTo>
                    <a:pt x="729969" y="157018"/>
                    <a:pt x="725764" y="167170"/>
                    <a:pt x="718279" y="174655"/>
                  </a:cubicBezTo>
                  <a:cubicBezTo>
                    <a:pt x="710794" y="182140"/>
                    <a:pt x="700642" y="186345"/>
                    <a:pt x="690057" y="186345"/>
                  </a:cubicBezTo>
                  <a:lnTo>
                    <a:pt x="39912" y="186345"/>
                  </a:lnTo>
                  <a:cubicBezTo>
                    <a:pt x="29327" y="186345"/>
                    <a:pt x="19175" y="182140"/>
                    <a:pt x="11690" y="174655"/>
                  </a:cubicBezTo>
                  <a:cubicBezTo>
                    <a:pt x="4205" y="167170"/>
                    <a:pt x="0" y="157018"/>
                    <a:pt x="0" y="146433"/>
                  </a:cubicBezTo>
                  <a:lnTo>
                    <a:pt x="0" y="39912"/>
                  </a:lnTo>
                  <a:cubicBezTo>
                    <a:pt x="0" y="29327"/>
                    <a:pt x="4205" y="19175"/>
                    <a:pt x="11690" y="11690"/>
                  </a:cubicBezTo>
                  <a:cubicBezTo>
                    <a:pt x="19175" y="4205"/>
                    <a:pt x="29327" y="0"/>
                    <a:pt x="39912" y="0"/>
                  </a:cubicBezTo>
                  <a:close/>
                </a:path>
              </a:pathLst>
            </a:custGeom>
            <a:solidFill>
              <a:srgbClr val="0061AA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729969" cy="2434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80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Extensão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724548" y="2364841"/>
            <a:ext cx="1001353" cy="330116"/>
            <a:chOff x="0" y="0"/>
            <a:chExt cx="565247" cy="1863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65247" cy="186345"/>
            </a:xfrm>
            <a:custGeom>
              <a:avLst/>
              <a:gdLst/>
              <a:ahLst/>
              <a:cxnLst/>
              <a:rect l="l" t="t" r="r" b="b"/>
              <a:pathLst>
                <a:path w="565247" h="186345">
                  <a:moveTo>
                    <a:pt x="51543" y="0"/>
                  </a:moveTo>
                  <a:lnTo>
                    <a:pt x="513704" y="0"/>
                  </a:lnTo>
                  <a:cubicBezTo>
                    <a:pt x="542170" y="0"/>
                    <a:pt x="565247" y="23077"/>
                    <a:pt x="565247" y="51543"/>
                  </a:cubicBezTo>
                  <a:lnTo>
                    <a:pt x="565247" y="134802"/>
                  </a:lnTo>
                  <a:cubicBezTo>
                    <a:pt x="565247" y="163268"/>
                    <a:pt x="542170" y="186345"/>
                    <a:pt x="513704" y="186345"/>
                  </a:cubicBezTo>
                  <a:lnTo>
                    <a:pt x="51543" y="186345"/>
                  </a:lnTo>
                  <a:cubicBezTo>
                    <a:pt x="23077" y="186345"/>
                    <a:pt x="0" y="163268"/>
                    <a:pt x="0" y="134802"/>
                  </a:cubicBezTo>
                  <a:lnTo>
                    <a:pt x="0" y="51543"/>
                  </a:lnTo>
                  <a:cubicBezTo>
                    <a:pt x="0" y="23077"/>
                    <a:pt x="23077" y="0"/>
                    <a:pt x="51543" y="0"/>
                  </a:cubicBezTo>
                  <a:close/>
                </a:path>
              </a:pathLst>
            </a:custGeom>
            <a:solidFill>
              <a:srgbClr val="0061AA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565247" cy="2434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80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Vazão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67649" y="2730136"/>
            <a:ext cx="1435262" cy="38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1400" b="1" spc="-35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10,6</a:t>
            </a:r>
          </a:p>
          <a:p>
            <a:pPr algn="ctr">
              <a:lnSpc>
                <a:spcPts val="1540"/>
              </a:lnSpc>
            </a:pPr>
            <a:r>
              <a:rPr lang="en-US" sz="1400" b="1" spc="-35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km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316451" y="2364841"/>
            <a:ext cx="1022852" cy="330116"/>
            <a:chOff x="0" y="0"/>
            <a:chExt cx="577382" cy="18634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77382" cy="186345"/>
            </a:xfrm>
            <a:custGeom>
              <a:avLst/>
              <a:gdLst/>
              <a:ahLst/>
              <a:cxnLst/>
              <a:rect l="l" t="t" r="r" b="b"/>
              <a:pathLst>
                <a:path w="577382" h="186345">
                  <a:moveTo>
                    <a:pt x="50460" y="0"/>
                  </a:moveTo>
                  <a:lnTo>
                    <a:pt x="526923" y="0"/>
                  </a:lnTo>
                  <a:cubicBezTo>
                    <a:pt x="540305" y="0"/>
                    <a:pt x="553140" y="5316"/>
                    <a:pt x="562603" y="14779"/>
                  </a:cubicBezTo>
                  <a:cubicBezTo>
                    <a:pt x="572066" y="24242"/>
                    <a:pt x="577382" y="37077"/>
                    <a:pt x="577382" y="50460"/>
                  </a:cubicBezTo>
                  <a:lnTo>
                    <a:pt x="577382" y="135885"/>
                  </a:lnTo>
                  <a:cubicBezTo>
                    <a:pt x="577382" y="149268"/>
                    <a:pt x="572066" y="162102"/>
                    <a:pt x="562603" y="171565"/>
                  </a:cubicBezTo>
                  <a:cubicBezTo>
                    <a:pt x="553140" y="181028"/>
                    <a:pt x="540305" y="186345"/>
                    <a:pt x="526923" y="186345"/>
                  </a:cubicBezTo>
                  <a:lnTo>
                    <a:pt x="50460" y="186345"/>
                  </a:lnTo>
                  <a:cubicBezTo>
                    <a:pt x="37077" y="186345"/>
                    <a:pt x="24242" y="181028"/>
                    <a:pt x="14779" y="171565"/>
                  </a:cubicBezTo>
                  <a:cubicBezTo>
                    <a:pt x="5316" y="162102"/>
                    <a:pt x="0" y="149268"/>
                    <a:pt x="0" y="135885"/>
                  </a:cubicBezTo>
                  <a:lnTo>
                    <a:pt x="0" y="50460"/>
                  </a:lnTo>
                  <a:cubicBezTo>
                    <a:pt x="0" y="37077"/>
                    <a:pt x="5316" y="24242"/>
                    <a:pt x="14779" y="14779"/>
                  </a:cubicBezTo>
                  <a:cubicBezTo>
                    <a:pt x="24242" y="5316"/>
                    <a:pt x="37077" y="0"/>
                    <a:pt x="50460" y="0"/>
                  </a:cubicBezTo>
                  <a:close/>
                </a:path>
              </a:pathLst>
            </a:custGeom>
            <a:solidFill>
              <a:srgbClr val="0061AA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577382" cy="2434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80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Prazo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010583" y="2730136"/>
            <a:ext cx="1634591" cy="38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1400" b="1" spc="-35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3º tri</a:t>
            </a:r>
          </a:p>
          <a:p>
            <a:pPr algn="ctr">
              <a:lnSpc>
                <a:spcPts val="1540"/>
              </a:lnSpc>
            </a:pPr>
            <a:r>
              <a:rPr lang="en-US" sz="1400" b="1" spc="-35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2027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578637" y="2730136"/>
            <a:ext cx="1508161" cy="38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1400" b="1" spc="-35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35 </a:t>
            </a:r>
          </a:p>
          <a:p>
            <a:pPr algn="ctr">
              <a:lnSpc>
                <a:spcPts val="1540"/>
              </a:lnSpc>
            </a:pPr>
            <a:r>
              <a:rPr lang="en-US" sz="1400" b="1" spc="-35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m³/s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87543" y="3134095"/>
            <a:ext cx="1144319" cy="168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"/>
              </a:lnSpc>
            </a:pPr>
            <a:r>
              <a:rPr lang="en-US" sz="1200" spc="-30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de canal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4413" y="3327144"/>
            <a:ext cx="4814392" cy="543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76" lvl="1" indent="-151138">
              <a:lnSpc>
                <a:spcPts val="2240"/>
              </a:lnSpc>
              <a:buFont typeface="Arial"/>
              <a:buChar char="•"/>
            </a:pPr>
            <a:r>
              <a:rPr lang="en-US" sz="1400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Status: Em elaboração do projeto executivo</a:t>
            </a:r>
          </a:p>
          <a:p>
            <a:pPr marL="302276" lvl="1" indent="-151138">
              <a:lnSpc>
                <a:spcPts val="2240"/>
              </a:lnSpc>
              <a:buFont typeface="Arial"/>
              <a:buChar char="•"/>
            </a:pPr>
            <a:r>
              <a:rPr lang="en-US" sz="1400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Previsto Início da obra para OUT/2025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6096000" y="145913"/>
            <a:ext cx="5775643" cy="2549045"/>
            <a:chOff x="0" y="0"/>
            <a:chExt cx="1390400" cy="61364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390400" cy="613645"/>
            </a:xfrm>
            <a:custGeom>
              <a:avLst/>
              <a:gdLst/>
              <a:ahLst/>
              <a:cxnLst/>
              <a:rect l="l" t="t" r="r" b="b"/>
              <a:pathLst>
                <a:path w="1390400" h="613645">
                  <a:moveTo>
                    <a:pt x="15192" y="0"/>
                  </a:moveTo>
                  <a:lnTo>
                    <a:pt x="1375208" y="0"/>
                  </a:lnTo>
                  <a:cubicBezTo>
                    <a:pt x="1379237" y="0"/>
                    <a:pt x="1383101" y="1601"/>
                    <a:pt x="1385950" y="4450"/>
                  </a:cubicBezTo>
                  <a:cubicBezTo>
                    <a:pt x="1388799" y="7299"/>
                    <a:pt x="1390400" y="11163"/>
                    <a:pt x="1390400" y="15192"/>
                  </a:cubicBezTo>
                  <a:lnTo>
                    <a:pt x="1390400" y="598453"/>
                  </a:lnTo>
                  <a:cubicBezTo>
                    <a:pt x="1390400" y="602482"/>
                    <a:pt x="1388799" y="606346"/>
                    <a:pt x="1385950" y="609195"/>
                  </a:cubicBezTo>
                  <a:cubicBezTo>
                    <a:pt x="1383101" y="612044"/>
                    <a:pt x="1379237" y="613645"/>
                    <a:pt x="1375208" y="613645"/>
                  </a:cubicBezTo>
                  <a:lnTo>
                    <a:pt x="15192" y="613645"/>
                  </a:lnTo>
                  <a:cubicBezTo>
                    <a:pt x="11163" y="613645"/>
                    <a:pt x="7299" y="612044"/>
                    <a:pt x="4450" y="609195"/>
                  </a:cubicBezTo>
                  <a:cubicBezTo>
                    <a:pt x="1601" y="606346"/>
                    <a:pt x="0" y="602482"/>
                    <a:pt x="0" y="598453"/>
                  </a:cubicBezTo>
                  <a:lnTo>
                    <a:pt x="0" y="15192"/>
                  </a:lnTo>
                  <a:cubicBezTo>
                    <a:pt x="0" y="11163"/>
                    <a:pt x="1601" y="7299"/>
                    <a:pt x="4450" y="4450"/>
                  </a:cubicBezTo>
                  <a:cubicBezTo>
                    <a:pt x="7299" y="1601"/>
                    <a:pt x="11163" y="0"/>
                    <a:pt x="151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AFDFF">
                    <a:alpha val="100000"/>
                  </a:srgbClr>
                </a:gs>
              </a:gsLst>
              <a:lin ang="5400000"/>
            </a:gradFill>
            <a:ln w="38100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D4E2E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1390400" cy="6803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246957" y="96308"/>
            <a:ext cx="4068065" cy="444607"/>
            <a:chOff x="0" y="0"/>
            <a:chExt cx="2177299" cy="23796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177299" cy="237961"/>
            </a:xfrm>
            <a:custGeom>
              <a:avLst/>
              <a:gdLst/>
              <a:ahLst/>
              <a:cxnLst/>
              <a:rect l="l" t="t" r="r" b="b"/>
              <a:pathLst>
                <a:path w="2177299" h="237961">
                  <a:moveTo>
                    <a:pt x="12687" y="0"/>
                  </a:moveTo>
                  <a:lnTo>
                    <a:pt x="2164612" y="0"/>
                  </a:lnTo>
                  <a:cubicBezTo>
                    <a:pt x="2171619" y="0"/>
                    <a:pt x="2177299" y="5680"/>
                    <a:pt x="2177299" y="12687"/>
                  </a:cubicBezTo>
                  <a:lnTo>
                    <a:pt x="2177299" y="225274"/>
                  </a:lnTo>
                  <a:cubicBezTo>
                    <a:pt x="2177299" y="232281"/>
                    <a:pt x="2171619" y="237961"/>
                    <a:pt x="2164612" y="237961"/>
                  </a:cubicBezTo>
                  <a:lnTo>
                    <a:pt x="12687" y="237961"/>
                  </a:lnTo>
                  <a:cubicBezTo>
                    <a:pt x="9322" y="237961"/>
                    <a:pt x="6095" y="236625"/>
                    <a:pt x="3716" y="234245"/>
                  </a:cubicBezTo>
                  <a:cubicBezTo>
                    <a:pt x="1337" y="231866"/>
                    <a:pt x="0" y="228639"/>
                    <a:pt x="0" y="225274"/>
                  </a:cubicBezTo>
                  <a:lnTo>
                    <a:pt x="0" y="12687"/>
                  </a:lnTo>
                  <a:cubicBezTo>
                    <a:pt x="0" y="5680"/>
                    <a:pt x="5680" y="0"/>
                    <a:pt x="12687" y="0"/>
                  </a:cubicBezTo>
                  <a:close/>
                </a:path>
              </a:pathLst>
            </a:custGeom>
            <a:solidFill>
              <a:srgbClr val="0A721D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4141"/>
              <a:ext cx="2177299" cy="23382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33"/>
                </a:lnSpc>
                <a:spcBef>
                  <a:spcPct val="0"/>
                </a:spcBef>
              </a:pPr>
              <a:r>
                <a:rPr lang="en-US" sz="1666" b="1" err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Adutora</a:t>
              </a:r>
              <a:r>
                <a:rPr lang="en-US" sz="1666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do </a:t>
              </a:r>
              <a:r>
                <a:rPr lang="en-US" sz="1666" b="1" err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Agreste</a:t>
              </a:r>
              <a:r>
                <a:rPr lang="en-US" sz="1666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666" b="1" err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Potiguar</a:t>
              </a:r>
              <a:r>
                <a:rPr lang="en-US" sz="1666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/ RN</a:t>
              </a: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6117732" y="513325"/>
            <a:ext cx="5191082" cy="750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3489" lvl="1" indent="-136744">
              <a:lnSpc>
                <a:spcPts val="2027"/>
              </a:lnSpc>
              <a:buFont typeface="Arial"/>
              <a:buChar char="•"/>
            </a:pPr>
            <a:r>
              <a:rPr lang="en-US" sz="1267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Ampliar e reforçar o abastecimento de água de três Sistemas Adutores Intermunicipais.</a:t>
            </a:r>
          </a:p>
          <a:p>
            <a:pPr marL="273489" lvl="1" indent="-136744">
              <a:lnSpc>
                <a:spcPts val="2027"/>
              </a:lnSpc>
              <a:buFont typeface="Arial"/>
              <a:buChar char="•"/>
            </a:pPr>
            <a:r>
              <a:rPr lang="en-US" sz="1267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Valor contratado: </a:t>
            </a:r>
            <a:r>
              <a:rPr lang="en-US" sz="1267" b="1">
                <a:solidFill>
                  <a:srgbClr val="0A721D"/>
                </a:solidFill>
                <a:latin typeface="Poppins Bold"/>
                <a:ea typeface="Poppins Bold"/>
                <a:cs typeface="Poppins Bold"/>
                <a:sym typeface="Poppins Bold"/>
              </a:rPr>
              <a:t>R$ 448,5 milhões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6391242" y="1353641"/>
            <a:ext cx="1293165" cy="330116"/>
            <a:chOff x="0" y="0"/>
            <a:chExt cx="729969" cy="18634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729969" cy="186345"/>
            </a:xfrm>
            <a:custGeom>
              <a:avLst/>
              <a:gdLst/>
              <a:ahLst/>
              <a:cxnLst/>
              <a:rect l="l" t="t" r="r" b="b"/>
              <a:pathLst>
                <a:path w="729969" h="186345">
                  <a:moveTo>
                    <a:pt x="39912" y="0"/>
                  </a:moveTo>
                  <a:lnTo>
                    <a:pt x="690057" y="0"/>
                  </a:lnTo>
                  <a:cubicBezTo>
                    <a:pt x="700642" y="0"/>
                    <a:pt x="710794" y="4205"/>
                    <a:pt x="718279" y="11690"/>
                  </a:cubicBezTo>
                  <a:cubicBezTo>
                    <a:pt x="725764" y="19175"/>
                    <a:pt x="729969" y="29327"/>
                    <a:pt x="729969" y="39912"/>
                  </a:cubicBezTo>
                  <a:lnTo>
                    <a:pt x="729969" y="146433"/>
                  </a:lnTo>
                  <a:cubicBezTo>
                    <a:pt x="729969" y="157018"/>
                    <a:pt x="725764" y="167170"/>
                    <a:pt x="718279" y="174655"/>
                  </a:cubicBezTo>
                  <a:cubicBezTo>
                    <a:pt x="710794" y="182140"/>
                    <a:pt x="700642" y="186345"/>
                    <a:pt x="690057" y="186345"/>
                  </a:cubicBezTo>
                  <a:lnTo>
                    <a:pt x="39912" y="186345"/>
                  </a:lnTo>
                  <a:cubicBezTo>
                    <a:pt x="29327" y="186345"/>
                    <a:pt x="19175" y="182140"/>
                    <a:pt x="11690" y="174655"/>
                  </a:cubicBezTo>
                  <a:cubicBezTo>
                    <a:pt x="4205" y="167170"/>
                    <a:pt x="0" y="157018"/>
                    <a:pt x="0" y="146433"/>
                  </a:cubicBezTo>
                  <a:lnTo>
                    <a:pt x="0" y="39912"/>
                  </a:lnTo>
                  <a:cubicBezTo>
                    <a:pt x="0" y="29327"/>
                    <a:pt x="4205" y="19175"/>
                    <a:pt x="11690" y="11690"/>
                  </a:cubicBezTo>
                  <a:cubicBezTo>
                    <a:pt x="19175" y="4205"/>
                    <a:pt x="29327" y="0"/>
                    <a:pt x="39912" y="0"/>
                  </a:cubicBezTo>
                  <a:close/>
                </a:path>
              </a:pathLst>
            </a:custGeom>
            <a:solidFill>
              <a:srgbClr val="0061AA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57150"/>
              <a:ext cx="729969" cy="2434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587"/>
                </a:lnSpc>
                <a:spcBef>
                  <a:spcPct val="0"/>
                </a:spcBef>
              </a:pPr>
              <a:r>
                <a:rPr lang="en-US" sz="1133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Extensão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8131181" y="1353641"/>
            <a:ext cx="1330002" cy="330116"/>
            <a:chOff x="0" y="0"/>
            <a:chExt cx="750763" cy="18634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750763" cy="186345"/>
            </a:xfrm>
            <a:custGeom>
              <a:avLst/>
              <a:gdLst/>
              <a:ahLst/>
              <a:cxnLst/>
              <a:rect l="l" t="t" r="r" b="b"/>
              <a:pathLst>
                <a:path w="750763" h="186345">
                  <a:moveTo>
                    <a:pt x="38807" y="0"/>
                  </a:moveTo>
                  <a:lnTo>
                    <a:pt x="711957" y="0"/>
                  </a:lnTo>
                  <a:cubicBezTo>
                    <a:pt x="733389" y="0"/>
                    <a:pt x="750763" y="17374"/>
                    <a:pt x="750763" y="38807"/>
                  </a:cubicBezTo>
                  <a:lnTo>
                    <a:pt x="750763" y="147538"/>
                  </a:lnTo>
                  <a:cubicBezTo>
                    <a:pt x="750763" y="168970"/>
                    <a:pt x="733389" y="186345"/>
                    <a:pt x="711957" y="186345"/>
                  </a:cubicBezTo>
                  <a:lnTo>
                    <a:pt x="38807" y="186345"/>
                  </a:lnTo>
                  <a:cubicBezTo>
                    <a:pt x="28514" y="186345"/>
                    <a:pt x="18644" y="182256"/>
                    <a:pt x="11366" y="174979"/>
                  </a:cubicBezTo>
                  <a:cubicBezTo>
                    <a:pt x="4089" y="167701"/>
                    <a:pt x="0" y="157830"/>
                    <a:pt x="0" y="147538"/>
                  </a:cubicBezTo>
                  <a:lnTo>
                    <a:pt x="0" y="38807"/>
                  </a:lnTo>
                  <a:cubicBezTo>
                    <a:pt x="0" y="17374"/>
                    <a:pt x="17374" y="0"/>
                    <a:pt x="38807" y="0"/>
                  </a:cubicBezTo>
                  <a:close/>
                </a:path>
              </a:pathLst>
            </a:custGeom>
            <a:solidFill>
              <a:srgbClr val="0061AA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57150"/>
              <a:ext cx="750763" cy="2434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587"/>
                </a:lnSpc>
                <a:spcBef>
                  <a:spcPct val="0"/>
                </a:spcBef>
              </a:pPr>
              <a:r>
                <a:rPr lang="en-US" sz="1133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Atendimento</a:t>
              </a:r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6320193" y="1712586"/>
            <a:ext cx="1435262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</a:pPr>
            <a:r>
              <a:rPr lang="en-US" sz="1333" b="1" spc="-33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170,9 </a:t>
            </a:r>
          </a:p>
          <a:p>
            <a:pPr algn="ctr">
              <a:lnSpc>
                <a:spcPts val="1467"/>
              </a:lnSpc>
            </a:pPr>
            <a:r>
              <a:rPr lang="en-US" sz="1333" b="1" spc="-33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km</a:t>
            </a:r>
          </a:p>
          <a:p>
            <a:pPr algn="ctr">
              <a:lnSpc>
                <a:spcPts val="1467"/>
              </a:lnSpc>
            </a:pPr>
            <a:endParaRPr lang="en-US" sz="1333" b="1" spc="-33">
              <a:solidFill>
                <a:srgbClr val="03439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38" name="Group 38"/>
          <p:cNvGrpSpPr/>
          <p:nvPr/>
        </p:nvGrpSpPr>
        <p:grpSpPr>
          <a:xfrm>
            <a:off x="9868995" y="1353641"/>
            <a:ext cx="1022852" cy="330116"/>
            <a:chOff x="0" y="0"/>
            <a:chExt cx="577382" cy="18634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77382" cy="186345"/>
            </a:xfrm>
            <a:custGeom>
              <a:avLst/>
              <a:gdLst/>
              <a:ahLst/>
              <a:cxnLst/>
              <a:rect l="l" t="t" r="r" b="b"/>
              <a:pathLst>
                <a:path w="577382" h="186345">
                  <a:moveTo>
                    <a:pt x="50460" y="0"/>
                  </a:moveTo>
                  <a:lnTo>
                    <a:pt x="526923" y="0"/>
                  </a:lnTo>
                  <a:cubicBezTo>
                    <a:pt x="540305" y="0"/>
                    <a:pt x="553140" y="5316"/>
                    <a:pt x="562603" y="14779"/>
                  </a:cubicBezTo>
                  <a:cubicBezTo>
                    <a:pt x="572066" y="24242"/>
                    <a:pt x="577382" y="37077"/>
                    <a:pt x="577382" y="50460"/>
                  </a:cubicBezTo>
                  <a:lnTo>
                    <a:pt x="577382" y="135885"/>
                  </a:lnTo>
                  <a:cubicBezTo>
                    <a:pt x="577382" y="149268"/>
                    <a:pt x="572066" y="162102"/>
                    <a:pt x="562603" y="171565"/>
                  </a:cubicBezTo>
                  <a:cubicBezTo>
                    <a:pt x="553140" y="181028"/>
                    <a:pt x="540305" y="186345"/>
                    <a:pt x="526923" y="186345"/>
                  </a:cubicBezTo>
                  <a:lnTo>
                    <a:pt x="50460" y="186345"/>
                  </a:lnTo>
                  <a:cubicBezTo>
                    <a:pt x="37077" y="186345"/>
                    <a:pt x="24242" y="181028"/>
                    <a:pt x="14779" y="171565"/>
                  </a:cubicBezTo>
                  <a:cubicBezTo>
                    <a:pt x="5316" y="162102"/>
                    <a:pt x="0" y="149268"/>
                    <a:pt x="0" y="135885"/>
                  </a:cubicBezTo>
                  <a:lnTo>
                    <a:pt x="0" y="50460"/>
                  </a:lnTo>
                  <a:cubicBezTo>
                    <a:pt x="0" y="37077"/>
                    <a:pt x="5316" y="24242"/>
                    <a:pt x="14779" y="14779"/>
                  </a:cubicBezTo>
                  <a:cubicBezTo>
                    <a:pt x="24242" y="5316"/>
                    <a:pt x="37077" y="0"/>
                    <a:pt x="50460" y="0"/>
                  </a:cubicBezTo>
                  <a:close/>
                </a:path>
              </a:pathLst>
            </a:custGeom>
            <a:solidFill>
              <a:srgbClr val="0061AA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57150"/>
              <a:ext cx="577382" cy="24349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587"/>
                </a:lnSpc>
                <a:spcBef>
                  <a:spcPct val="0"/>
                </a:spcBef>
              </a:pPr>
              <a:r>
                <a:rPr lang="en-US" sz="1133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Prazo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9588527" y="1712585"/>
            <a:ext cx="1634591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</a:pPr>
            <a:r>
              <a:rPr lang="en-US" sz="1333" b="1" spc="-33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5 anos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176705" y="2101206"/>
            <a:ext cx="4814392" cy="494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3489" lvl="1" indent="-136744">
              <a:lnSpc>
                <a:spcPts val="2027"/>
              </a:lnSpc>
              <a:buFont typeface="Arial"/>
              <a:buChar char="•"/>
            </a:pPr>
            <a:r>
              <a:rPr lang="en-US" sz="1267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Status: Em elaboração do projeto executivo</a:t>
            </a:r>
          </a:p>
          <a:p>
            <a:pPr marL="273489" lvl="1" indent="-136744">
              <a:lnSpc>
                <a:spcPts val="2027"/>
              </a:lnSpc>
              <a:buFont typeface="Arial"/>
              <a:buChar char="•"/>
            </a:pPr>
            <a:r>
              <a:rPr lang="en-US" sz="1267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Previsto Início da obra para NOV/2025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094731" y="1712586"/>
            <a:ext cx="1402902" cy="156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7"/>
              </a:lnSpc>
            </a:pPr>
            <a:r>
              <a:rPr lang="en-US" sz="1133" b="1" spc="-28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510 mil pesoas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847535" y="1920019"/>
            <a:ext cx="1897294" cy="14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3"/>
              </a:lnSpc>
            </a:pPr>
            <a:r>
              <a:rPr lang="en-US" sz="1133" spc="-28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em</a:t>
            </a:r>
            <a:r>
              <a:rPr lang="en-US" sz="1133" b="1" spc="-28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 38 municípios</a:t>
            </a:r>
          </a:p>
        </p:txBody>
      </p:sp>
      <p:grpSp>
        <p:nvGrpSpPr>
          <p:cNvPr id="45" name="Group 45"/>
          <p:cNvGrpSpPr/>
          <p:nvPr/>
        </p:nvGrpSpPr>
        <p:grpSpPr>
          <a:xfrm>
            <a:off x="609600" y="4337689"/>
            <a:ext cx="5202299" cy="2412261"/>
            <a:chOff x="0" y="0"/>
            <a:chExt cx="1252376" cy="580716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252376" cy="580716"/>
            </a:xfrm>
            <a:custGeom>
              <a:avLst/>
              <a:gdLst/>
              <a:ahLst/>
              <a:cxnLst/>
              <a:rect l="l" t="t" r="r" b="b"/>
              <a:pathLst>
                <a:path w="1252376" h="580716">
                  <a:moveTo>
                    <a:pt x="16866" y="0"/>
                  </a:moveTo>
                  <a:lnTo>
                    <a:pt x="1235510" y="0"/>
                  </a:lnTo>
                  <a:cubicBezTo>
                    <a:pt x="1239983" y="0"/>
                    <a:pt x="1244273" y="1777"/>
                    <a:pt x="1247436" y="4940"/>
                  </a:cubicBezTo>
                  <a:cubicBezTo>
                    <a:pt x="1250599" y="8103"/>
                    <a:pt x="1252376" y="12393"/>
                    <a:pt x="1252376" y="16866"/>
                  </a:cubicBezTo>
                  <a:lnTo>
                    <a:pt x="1252376" y="563850"/>
                  </a:lnTo>
                  <a:cubicBezTo>
                    <a:pt x="1252376" y="568323"/>
                    <a:pt x="1250599" y="572613"/>
                    <a:pt x="1247436" y="575776"/>
                  </a:cubicBezTo>
                  <a:cubicBezTo>
                    <a:pt x="1244273" y="578939"/>
                    <a:pt x="1239983" y="580716"/>
                    <a:pt x="1235510" y="580716"/>
                  </a:cubicBezTo>
                  <a:lnTo>
                    <a:pt x="16866" y="580716"/>
                  </a:lnTo>
                  <a:cubicBezTo>
                    <a:pt x="12393" y="580716"/>
                    <a:pt x="8103" y="578939"/>
                    <a:pt x="4940" y="575776"/>
                  </a:cubicBezTo>
                  <a:cubicBezTo>
                    <a:pt x="1777" y="572613"/>
                    <a:pt x="0" y="568323"/>
                    <a:pt x="0" y="563850"/>
                  </a:cubicBezTo>
                  <a:lnTo>
                    <a:pt x="0" y="16866"/>
                  </a:lnTo>
                  <a:cubicBezTo>
                    <a:pt x="0" y="12393"/>
                    <a:pt x="1777" y="8103"/>
                    <a:pt x="4940" y="4940"/>
                  </a:cubicBezTo>
                  <a:cubicBezTo>
                    <a:pt x="8103" y="1777"/>
                    <a:pt x="12393" y="0"/>
                    <a:pt x="1686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AFDFF">
                    <a:alpha val="100000"/>
                  </a:srgbClr>
                </a:gs>
              </a:gsLst>
              <a:lin ang="5400000"/>
            </a:gradFill>
            <a:ln w="38100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D4E2E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57150"/>
              <a:ext cx="1252376" cy="63786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47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667540" y="4204339"/>
            <a:ext cx="2557685" cy="444607"/>
            <a:chOff x="0" y="0"/>
            <a:chExt cx="1368918" cy="237961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368918" cy="237961"/>
            </a:xfrm>
            <a:custGeom>
              <a:avLst/>
              <a:gdLst/>
              <a:ahLst/>
              <a:cxnLst/>
              <a:rect l="l" t="t" r="r" b="b"/>
              <a:pathLst>
                <a:path w="1368918" h="237961">
                  <a:moveTo>
                    <a:pt x="20179" y="0"/>
                  </a:moveTo>
                  <a:lnTo>
                    <a:pt x="1348738" y="0"/>
                  </a:lnTo>
                  <a:cubicBezTo>
                    <a:pt x="1359883" y="0"/>
                    <a:pt x="1368918" y="9035"/>
                    <a:pt x="1368918" y="20179"/>
                  </a:cubicBezTo>
                  <a:lnTo>
                    <a:pt x="1368918" y="217782"/>
                  </a:lnTo>
                  <a:cubicBezTo>
                    <a:pt x="1368918" y="223134"/>
                    <a:pt x="1366791" y="228267"/>
                    <a:pt x="1363007" y="232051"/>
                  </a:cubicBezTo>
                  <a:cubicBezTo>
                    <a:pt x="1359223" y="235835"/>
                    <a:pt x="1354090" y="237961"/>
                    <a:pt x="1348738" y="237961"/>
                  </a:cubicBezTo>
                  <a:lnTo>
                    <a:pt x="20179" y="237961"/>
                  </a:lnTo>
                  <a:cubicBezTo>
                    <a:pt x="14828" y="237961"/>
                    <a:pt x="9695" y="235835"/>
                    <a:pt x="5910" y="232051"/>
                  </a:cubicBezTo>
                  <a:cubicBezTo>
                    <a:pt x="2126" y="228267"/>
                    <a:pt x="0" y="223134"/>
                    <a:pt x="0" y="217782"/>
                  </a:cubicBezTo>
                  <a:lnTo>
                    <a:pt x="0" y="20179"/>
                  </a:lnTo>
                  <a:cubicBezTo>
                    <a:pt x="0" y="14828"/>
                    <a:pt x="2126" y="9695"/>
                    <a:pt x="5910" y="5910"/>
                  </a:cubicBezTo>
                  <a:cubicBezTo>
                    <a:pt x="9695" y="2126"/>
                    <a:pt x="14828" y="0"/>
                    <a:pt x="20179" y="0"/>
                  </a:cubicBezTo>
                  <a:close/>
                </a:path>
              </a:pathLst>
            </a:custGeom>
            <a:solidFill>
              <a:srgbClr val="0A721D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66675"/>
              <a:ext cx="1368918" cy="30463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33"/>
                </a:lnSpc>
                <a:spcBef>
                  <a:spcPct val="0"/>
                </a:spcBef>
              </a:pPr>
              <a:r>
                <a:rPr lang="en-US" sz="1666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Orla de Santana / AP</a:t>
              </a:r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636861" y="4661646"/>
            <a:ext cx="5015489" cy="2033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Revitalização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do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Setor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Comercial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e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Portuário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do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Município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de Santana</a:t>
            </a: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Valor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contratado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en-US" sz="1266" b="1">
                <a:solidFill>
                  <a:srgbClr val="0A721D"/>
                </a:solidFill>
                <a:latin typeface="Poppins Bold"/>
                <a:ea typeface="Poppins Bold"/>
                <a:cs typeface="Poppins Bold"/>
                <a:sym typeface="Poppins Bold"/>
              </a:rPr>
              <a:t>R$ 55,7 </a:t>
            </a:r>
            <a:r>
              <a:rPr lang="en-US" sz="1266" b="1" err="1">
                <a:solidFill>
                  <a:srgbClr val="0A721D"/>
                </a:solidFill>
                <a:latin typeface="Poppins Bold"/>
                <a:ea typeface="Poppins Bold"/>
                <a:cs typeface="Poppins Bold"/>
                <a:sym typeface="Poppins Bold"/>
              </a:rPr>
              <a:t>milhões</a:t>
            </a:r>
            <a:endParaRPr lang="en-US" sz="1266" b="1">
              <a:solidFill>
                <a:srgbClr val="0A721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 err="1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População</a:t>
            </a: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beneficiada</a:t>
            </a: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: 107 mil</a:t>
            </a: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Status: </a:t>
            </a:r>
            <a:r>
              <a:rPr lang="en-US" sz="1266" err="1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Obra</a:t>
            </a: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em</a:t>
            </a: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execução</a:t>
            </a:r>
            <a:endParaRPr lang="en-US" sz="1266">
              <a:solidFill>
                <a:srgbClr val="004AA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 err="1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Prazo</a:t>
            </a: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1266" err="1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obra</a:t>
            </a: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</a:p>
          <a:p>
            <a:pPr marL="546973" lvl="2" indent="-182324">
              <a:lnSpc>
                <a:spcPts val="2026"/>
              </a:lnSpc>
              <a:buFont typeface="Arial"/>
              <a:buChar char="⚬"/>
            </a:pP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Centro </a:t>
            </a:r>
            <a:r>
              <a:rPr lang="en-US" sz="1266" err="1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Comercial</a:t>
            </a: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: FEV/2026</a:t>
            </a:r>
          </a:p>
          <a:p>
            <a:pPr marL="546973" lvl="2" indent="-182324">
              <a:lnSpc>
                <a:spcPts val="2026"/>
              </a:lnSpc>
              <a:buFont typeface="Arial"/>
              <a:buChar char="⚬"/>
            </a:pPr>
            <a:r>
              <a:rPr lang="en-US" sz="1266" err="1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Revitalização</a:t>
            </a:r>
            <a:r>
              <a:rPr lang="en-US" sz="1266">
                <a:solidFill>
                  <a:srgbClr val="004AAD"/>
                </a:solidFill>
                <a:latin typeface="Poppins"/>
                <a:ea typeface="Poppins"/>
                <a:cs typeface="Poppins"/>
                <a:sym typeface="Poppins"/>
              </a:rPr>
              <a:t> da Orla: DEZ/2027</a:t>
            </a:r>
          </a:p>
        </p:txBody>
      </p:sp>
      <p:grpSp>
        <p:nvGrpSpPr>
          <p:cNvPr id="52" name="Group 52"/>
          <p:cNvGrpSpPr/>
          <p:nvPr/>
        </p:nvGrpSpPr>
        <p:grpSpPr>
          <a:xfrm>
            <a:off x="6176705" y="4728109"/>
            <a:ext cx="5709487" cy="1817307"/>
            <a:chOff x="0" y="0"/>
            <a:chExt cx="1374474" cy="43749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374474" cy="437490"/>
            </a:xfrm>
            <a:custGeom>
              <a:avLst/>
              <a:gdLst/>
              <a:ahLst/>
              <a:cxnLst/>
              <a:rect l="l" t="t" r="r" b="b"/>
              <a:pathLst>
                <a:path w="1374474" h="437490">
                  <a:moveTo>
                    <a:pt x="15368" y="0"/>
                  </a:moveTo>
                  <a:lnTo>
                    <a:pt x="1359106" y="0"/>
                  </a:lnTo>
                  <a:cubicBezTo>
                    <a:pt x="1367594" y="0"/>
                    <a:pt x="1374474" y="6880"/>
                    <a:pt x="1374474" y="15368"/>
                  </a:cubicBezTo>
                  <a:lnTo>
                    <a:pt x="1374474" y="422122"/>
                  </a:lnTo>
                  <a:cubicBezTo>
                    <a:pt x="1374474" y="426198"/>
                    <a:pt x="1372855" y="430106"/>
                    <a:pt x="1369973" y="432988"/>
                  </a:cubicBezTo>
                  <a:cubicBezTo>
                    <a:pt x="1367091" y="435870"/>
                    <a:pt x="1363182" y="437490"/>
                    <a:pt x="1359106" y="437490"/>
                  </a:cubicBezTo>
                  <a:lnTo>
                    <a:pt x="15368" y="437490"/>
                  </a:lnTo>
                  <a:cubicBezTo>
                    <a:pt x="6880" y="437490"/>
                    <a:pt x="0" y="430609"/>
                    <a:pt x="0" y="422122"/>
                  </a:cubicBezTo>
                  <a:lnTo>
                    <a:pt x="0" y="15368"/>
                  </a:lnTo>
                  <a:cubicBezTo>
                    <a:pt x="0" y="6880"/>
                    <a:pt x="6880" y="0"/>
                    <a:pt x="153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AFDFF">
                    <a:alpha val="100000"/>
                  </a:srgbClr>
                </a:gs>
              </a:gsLst>
              <a:lin ang="5400000"/>
            </a:gradFill>
            <a:ln w="38100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D4E2E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57150"/>
              <a:ext cx="1374474" cy="49464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47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55" name="Freeform 55"/>
          <p:cNvSpPr/>
          <p:nvPr/>
        </p:nvSpPr>
        <p:spPr>
          <a:xfrm>
            <a:off x="9356549" y="6451499"/>
            <a:ext cx="2797981" cy="491606"/>
          </a:xfrm>
          <a:custGeom>
            <a:avLst/>
            <a:gdLst/>
            <a:ahLst/>
            <a:cxnLst/>
            <a:rect l="l" t="t" r="r" b="b"/>
            <a:pathLst>
              <a:path w="4196971" h="737409">
                <a:moveTo>
                  <a:pt x="0" y="0"/>
                </a:moveTo>
                <a:lnTo>
                  <a:pt x="4196971" y="0"/>
                </a:lnTo>
                <a:lnTo>
                  <a:pt x="4196971" y="737409"/>
                </a:lnTo>
                <a:lnTo>
                  <a:pt x="0" y="737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787" r="-331"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56" name="TextBox 56"/>
          <p:cNvSpPr txBox="1"/>
          <p:nvPr/>
        </p:nvSpPr>
        <p:spPr>
          <a:xfrm>
            <a:off x="10820384" y="5495993"/>
            <a:ext cx="951461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3"/>
              </a:lnSpc>
            </a:pPr>
            <a:r>
              <a:rPr lang="en-US" sz="867" b="1" spc="-21">
                <a:solidFill>
                  <a:srgbClr val="034394"/>
                </a:solidFill>
                <a:latin typeface="Poppins Bold"/>
                <a:ea typeface="Poppins Bold"/>
                <a:cs typeface="Poppins Bold"/>
                <a:sym typeface="Poppins Bold"/>
              </a:rPr>
              <a:t>5,8 mil habitantes beneficiados</a:t>
            </a:r>
          </a:p>
        </p:txBody>
      </p:sp>
      <p:grpSp>
        <p:nvGrpSpPr>
          <p:cNvPr id="57" name="Group 57"/>
          <p:cNvGrpSpPr/>
          <p:nvPr/>
        </p:nvGrpSpPr>
        <p:grpSpPr>
          <a:xfrm>
            <a:off x="6096001" y="2949011"/>
            <a:ext cx="5709487" cy="1631422"/>
            <a:chOff x="0" y="0"/>
            <a:chExt cx="1374474" cy="39274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1374474" cy="392740"/>
            </a:xfrm>
            <a:custGeom>
              <a:avLst/>
              <a:gdLst/>
              <a:ahLst/>
              <a:cxnLst/>
              <a:rect l="l" t="t" r="r" b="b"/>
              <a:pathLst>
                <a:path w="1374474" h="392740">
                  <a:moveTo>
                    <a:pt x="15368" y="0"/>
                  </a:moveTo>
                  <a:lnTo>
                    <a:pt x="1359106" y="0"/>
                  </a:lnTo>
                  <a:cubicBezTo>
                    <a:pt x="1367594" y="0"/>
                    <a:pt x="1374474" y="6880"/>
                    <a:pt x="1374474" y="15368"/>
                  </a:cubicBezTo>
                  <a:lnTo>
                    <a:pt x="1374474" y="377373"/>
                  </a:lnTo>
                  <a:cubicBezTo>
                    <a:pt x="1374474" y="381449"/>
                    <a:pt x="1372855" y="385357"/>
                    <a:pt x="1369973" y="388239"/>
                  </a:cubicBezTo>
                  <a:cubicBezTo>
                    <a:pt x="1367091" y="391121"/>
                    <a:pt x="1363182" y="392740"/>
                    <a:pt x="1359106" y="392740"/>
                  </a:cubicBezTo>
                  <a:lnTo>
                    <a:pt x="15368" y="392740"/>
                  </a:lnTo>
                  <a:cubicBezTo>
                    <a:pt x="6880" y="392740"/>
                    <a:pt x="0" y="385860"/>
                    <a:pt x="0" y="377373"/>
                  </a:cubicBezTo>
                  <a:lnTo>
                    <a:pt x="0" y="15368"/>
                  </a:lnTo>
                  <a:cubicBezTo>
                    <a:pt x="0" y="6880"/>
                    <a:pt x="6880" y="0"/>
                    <a:pt x="153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AFDFF">
                    <a:alpha val="100000"/>
                  </a:srgbClr>
                </a:gs>
              </a:gsLst>
              <a:lin ang="5400000"/>
            </a:gradFill>
            <a:ln w="38100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D4E2E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57150"/>
              <a:ext cx="1374474" cy="44989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47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6155588" y="2667000"/>
            <a:ext cx="3025388" cy="623325"/>
            <a:chOff x="0" y="-66675"/>
            <a:chExt cx="1619240" cy="333614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619240" cy="237961"/>
            </a:xfrm>
            <a:custGeom>
              <a:avLst/>
              <a:gdLst/>
              <a:ahLst/>
              <a:cxnLst/>
              <a:rect l="l" t="t" r="r" b="b"/>
              <a:pathLst>
                <a:path w="1619240" h="237961">
                  <a:moveTo>
                    <a:pt x="17060" y="0"/>
                  </a:moveTo>
                  <a:lnTo>
                    <a:pt x="1602180" y="0"/>
                  </a:lnTo>
                  <a:cubicBezTo>
                    <a:pt x="1611602" y="0"/>
                    <a:pt x="1619240" y="7638"/>
                    <a:pt x="1619240" y="17060"/>
                  </a:cubicBezTo>
                  <a:lnTo>
                    <a:pt x="1619240" y="220901"/>
                  </a:lnTo>
                  <a:cubicBezTo>
                    <a:pt x="1619240" y="225426"/>
                    <a:pt x="1617443" y="229765"/>
                    <a:pt x="1614243" y="232965"/>
                  </a:cubicBezTo>
                  <a:cubicBezTo>
                    <a:pt x="1611044" y="236164"/>
                    <a:pt x="1606705" y="237961"/>
                    <a:pt x="1602180" y="237961"/>
                  </a:cubicBezTo>
                  <a:lnTo>
                    <a:pt x="17060" y="237961"/>
                  </a:lnTo>
                  <a:cubicBezTo>
                    <a:pt x="12535" y="237961"/>
                    <a:pt x="8196" y="236164"/>
                    <a:pt x="4997" y="232965"/>
                  </a:cubicBezTo>
                  <a:cubicBezTo>
                    <a:pt x="1797" y="229765"/>
                    <a:pt x="0" y="225426"/>
                    <a:pt x="0" y="220901"/>
                  </a:cubicBezTo>
                  <a:lnTo>
                    <a:pt x="0" y="17060"/>
                  </a:lnTo>
                  <a:cubicBezTo>
                    <a:pt x="0" y="12535"/>
                    <a:pt x="1797" y="8196"/>
                    <a:pt x="4997" y="4997"/>
                  </a:cubicBezTo>
                  <a:cubicBezTo>
                    <a:pt x="8196" y="1797"/>
                    <a:pt x="12535" y="0"/>
                    <a:pt x="17060" y="0"/>
                  </a:cubicBezTo>
                  <a:close/>
                </a:path>
              </a:pathLst>
            </a:custGeom>
            <a:solidFill>
              <a:srgbClr val="0A721D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66675"/>
              <a:ext cx="1619240" cy="3336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33"/>
                </a:lnSpc>
                <a:spcBef>
                  <a:spcPct val="0"/>
                </a:spcBef>
              </a:pPr>
              <a:r>
                <a:rPr lang="en-US" sz="1666" b="1" err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Adutora</a:t>
              </a:r>
              <a:r>
                <a:rPr lang="en-US" sz="1666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do </a:t>
              </a:r>
              <a:r>
                <a:rPr lang="en-US" sz="1666" b="1" err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Seridó</a:t>
              </a:r>
              <a:r>
                <a:rPr lang="en-US" sz="1666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/ RN</a:t>
              </a:r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6117732" y="3196714"/>
            <a:ext cx="5015489" cy="1520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Trechos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contratados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: 1N, 2N, 4N e 5N</a:t>
            </a: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Extensão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: 113 km de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adutora</a:t>
            </a:r>
            <a:endParaRPr lang="en-US" sz="1266">
              <a:solidFill>
                <a:srgbClr val="03439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Valor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contratado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en-US" sz="1266" b="1">
                <a:solidFill>
                  <a:srgbClr val="0A721D"/>
                </a:solidFill>
                <a:latin typeface="Poppins Bold"/>
                <a:ea typeface="Poppins Bold"/>
                <a:cs typeface="Poppins Bold"/>
                <a:sym typeface="Poppins Bold"/>
              </a:rPr>
              <a:t>R$ 308 </a:t>
            </a:r>
            <a:r>
              <a:rPr lang="en-US" sz="1266" b="1" err="1">
                <a:solidFill>
                  <a:srgbClr val="0A721D"/>
                </a:solidFill>
                <a:latin typeface="Poppins Bold"/>
                <a:ea typeface="Poppins Bold"/>
                <a:cs typeface="Poppins Bold"/>
                <a:sym typeface="Poppins Bold"/>
              </a:rPr>
              <a:t>milhões</a:t>
            </a:r>
            <a:endParaRPr lang="en-US" sz="1266" b="1">
              <a:solidFill>
                <a:srgbClr val="0A721D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Beneficiará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: 162 mil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habitantes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em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7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municípios</a:t>
            </a:r>
            <a:endParaRPr lang="en-US" sz="1266">
              <a:solidFill>
                <a:srgbClr val="03439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Status: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Em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execução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previsto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finalizar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266" err="1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em</a:t>
            </a: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 ABRIL/2026</a:t>
            </a:r>
          </a:p>
          <a:p>
            <a:pPr>
              <a:lnSpc>
                <a:spcPts val="2026"/>
              </a:lnSpc>
            </a:pPr>
            <a:endParaRPr lang="en-US" sz="1266">
              <a:solidFill>
                <a:srgbClr val="03439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3725901" y="888598"/>
            <a:ext cx="1101976" cy="14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000" spc="-25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SEMI-INTEGRADA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0405821" y="318666"/>
            <a:ext cx="1101976" cy="14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000" spc="-25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SEMI-INTEGRADA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9024838" y="4840518"/>
            <a:ext cx="1101976" cy="14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000" spc="-25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SEMI-INTEGRADA</a:t>
            </a:r>
          </a:p>
        </p:txBody>
      </p:sp>
      <p:grpSp>
        <p:nvGrpSpPr>
          <p:cNvPr id="67" name="Group 67"/>
          <p:cNvGrpSpPr/>
          <p:nvPr/>
        </p:nvGrpSpPr>
        <p:grpSpPr>
          <a:xfrm>
            <a:off x="6186418" y="4502994"/>
            <a:ext cx="2672561" cy="642421"/>
            <a:chOff x="0" y="-66675"/>
            <a:chExt cx="1430401" cy="343835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430401" cy="220004"/>
            </a:xfrm>
            <a:custGeom>
              <a:avLst/>
              <a:gdLst/>
              <a:ahLst/>
              <a:cxnLst/>
              <a:rect l="l" t="t" r="r" b="b"/>
              <a:pathLst>
                <a:path w="1430401" h="220004">
                  <a:moveTo>
                    <a:pt x="19312" y="0"/>
                  </a:moveTo>
                  <a:lnTo>
                    <a:pt x="1411089" y="0"/>
                  </a:lnTo>
                  <a:cubicBezTo>
                    <a:pt x="1421755" y="0"/>
                    <a:pt x="1430401" y="8646"/>
                    <a:pt x="1430401" y="19312"/>
                  </a:cubicBezTo>
                  <a:lnTo>
                    <a:pt x="1430401" y="200692"/>
                  </a:lnTo>
                  <a:cubicBezTo>
                    <a:pt x="1430401" y="211358"/>
                    <a:pt x="1421755" y="220004"/>
                    <a:pt x="1411089" y="220004"/>
                  </a:cubicBezTo>
                  <a:lnTo>
                    <a:pt x="19312" y="220004"/>
                  </a:lnTo>
                  <a:cubicBezTo>
                    <a:pt x="8646" y="220004"/>
                    <a:pt x="0" y="211358"/>
                    <a:pt x="0" y="200692"/>
                  </a:cubicBezTo>
                  <a:lnTo>
                    <a:pt x="0" y="19312"/>
                  </a:lnTo>
                  <a:cubicBezTo>
                    <a:pt x="0" y="8646"/>
                    <a:pt x="8646" y="0"/>
                    <a:pt x="19312" y="0"/>
                  </a:cubicBezTo>
                  <a:close/>
                </a:path>
              </a:pathLst>
            </a:custGeom>
            <a:solidFill>
              <a:srgbClr val="0A721D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66675"/>
              <a:ext cx="1430401" cy="3438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33"/>
                </a:lnSpc>
                <a:spcBef>
                  <a:spcPct val="0"/>
                </a:spcBef>
              </a:pPr>
              <a:r>
                <a:rPr lang="en-US" sz="1666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Ponte de </a:t>
              </a:r>
              <a:r>
                <a:rPr lang="en-US" sz="1666" b="1" err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Britânia</a:t>
              </a:r>
              <a:r>
                <a:rPr lang="en-US" sz="1666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/ GO</a:t>
              </a:r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6164005" y="5006875"/>
            <a:ext cx="5522678" cy="1520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Construção de 01 Ponte sobre o ribeirão da água limpa, visando a interligação das rodovias GO-173 e GO-324</a:t>
            </a: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Extensão: 420,84 m com prazo de obra de 2 anos</a:t>
            </a: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Valor contratado: </a:t>
            </a:r>
            <a:r>
              <a:rPr lang="en-US" sz="1266" b="1">
                <a:solidFill>
                  <a:srgbClr val="0A721D"/>
                </a:solidFill>
                <a:latin typeface="Poppins Bold"/>
                <a:ea typeface="Poppins Bold"/>
                <a:cs typeface="Poppins Bold"/>
                <a:sym typeface="Poppins Bold"/>
              </a:rPr>
              <a:t>R$ 67,9 milhões</a:t>
            </a:r>
          </a:p>
          <a:p>
            <a:pPr marL="273486" lvl="1" indent="-136744">
              <a:lnSpc>
                <a:spcPts val="2026"/>
              </a:lnSpc>
              <a:buFont typeface="Arial"/>
              <a:buChar char="•"/>
            </a:pPr>
            <a:r>
              <a:rPr lang="en-US" sz="1266">
                <a:solidFill>
                  <a:srgbClr val="034394"/>
                </a:solidFill>
                <a:latin typeface="Poppins"/>
                <a:ea typeface="Poppins"/>
                <a:cs typeface="Poppins"/>
                <a:sym typeface="Poppins"/>
              </a:rPr>
              <a:t>Status: Em elaboração do projeto executivo, previsto mobilizar a obra em OUT/2025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4BB13-B847-E9BB-4C18-02D49DD46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Conector 1">
            <a:extLst>
              <a:ext uri="{FF2B5EF4-FFF2-40B4-BE49-F238E27FC236}">
                <a16:creationId xmlns:a16="http://schemas.microsoft.com/office/drawing/2014/main" id="{198BA67C-417C-934A-6AC6-B3D5F79E033D}"/>
              </a:ext>
            </a:extLst>
          </p:cNvPr>
          <p:cNvSpPr>
            <a:spLocks noChangeAspect="1"/>
          </p:cNvSpPr>
          <p:nvPr/>
        </p:nvSpPr>
        <p:spPr>
          <a:xfrm>
            <a:off x="38185" y="251756"/>
            <a:ext cx="5981700" cy="59817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9000">
                <a:schemeClr val="accent5">
                  <a:lumMod val="20000"/>
                  <a:lumOff val="80000"/>
                </a:schemeClr>
              </a:gs>
              <a:gs pos="65000">
                <a:schemeClr val="accent5">
                  <a:lumMod val="40000"/>
                  <a:lumOff val="60000"/>
                </a:schemeClr>
              </a:gs>
              <a:gs pos="96000">
                <a:schemeClr val="accent5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solidFill>
              <a:schemeClr val="bg2"/>
            </a:solidFill>
          </a:ln>
          <a:effectLst>
            <a:softEdge rad="1270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57C890D-FA9E-5E98-BC24-984F7212B8D0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A57E583-56E8-D6CB-D95A-A0F45392BB96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78F04E07-36A4-59F4-9B30-D73876D5C7DC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7A82BA1A-CC23-BCD8-4DE4-E6B29F29A857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509787E-B48E-4CF0-AADD-A08110EBED94}"/>
              </a:ext>
            </a:extLst>
          </p:cNvPr>
          <p:cNvSpPr txBox="1"/>
          <p:nvPr/>
        </p:nvSpPr>
        <p:spPr>
          <a:xfrm>
            <a:off x="6250201" y="1761796"/>
            <a:ext cx="5841824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MIDR</a:t>
            </a:r>
            <a:endParaRPr lang="pt-BR" sz="1600" b="1" i="0" dirty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Secretaria-Executiva – SE </a:t>
            </a:r>
            <a:endParaRPr lang="pt-BR" sz="1600" b="0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Proteção e Defesa Civil – SEDEC 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Segurança Hídrica – SNSH 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Políticas de Desenvolvimento Regional e Territorial – SDR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Fundos e Instrumentos Financeiros – SNFI </a:t>
            </a:r>
            <a:endParaRPr lang="pt-BR" sz="1600" b="0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pt-BR" sz="1600" b="1" i="0" dirty="0">
                <a:solidFill>
                  <a:schemeClr val="accent5">
                    <a:lumMod val="75000"/>
                  </a:schemeClr>
                </a:solidFill>
                <a:effectLst/>
              </a:rPr>
              <a:t>Entidades vinculadas:</a:t>
            </a:r>
            <a:endParaRPr lang="pt-BR" sz="1600" b="1" i="0" dirty="0">
              <a:solidFill>
                <a:schemeClr val="accent5">
                  <a:lumMod val="7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Agência Nacional de Águas e Saneamento Básico - ANA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Companhia de Desenvolvimento dos Vales do São Francisco e do Parnaíba - Codevasf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accent5">
                    <a:lumMod val="75000"/>
                  </a:schemeClr>
                </a:solidFill>
                <a:cs typeface="Arial"/>
              </a:rPr>
              <a:t>Departamento Nacional de Obras Contra as Secas - Dnocs</a:t>
            </a:r>
            <a:endParaRPr lang="pt-BR" altLang="pt-BR" sz="1600" dirty="0">
              <a:solidFill>
                <a:schemeClr val="accent5">
                  <a:lumMod val="75000"/>
                </a:schemeClr>
              </a:solidFill>
              <a:ea typeface="Calibri"/>
              <a:cs typeface="Arial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Superintendência do Desenvolvimento da Amazônia - Sudam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Superintendência do Desenvolvimento do Centro-Oeste - Sudeco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</a:rPr>
              <a:t>Superintendência do Desenvolvimento do Nordeste - Sudene</a:t>
            </a:r>
            <a:endParaRPr lang="pt-BR" alt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22" name="Picture 6">
            <a:extLst>
              <a:ext uri="{FF2B5EF4-FFF2-40B4-BE49-F238E27FC236}">
                <a16:creationId xmlns:a16="http://schemas.microsoft.com/office/drawing/2014/main" id="{8BA33317-4EDE-99E3-BA50-43802AF98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81" y="4744454"/>
            <a:ext cx="766234" cy="15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01EFDBB0-CE34-8F91-BB87-A4D8C474C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226" y="2641907"/>
            <a:ext cx="1574186" cy="15741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D3A899E0-99A2-A409-A116-4EEB27987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47" y="4078545"/>
            <a:ext cx="745135" cy="361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0CBD5A4F-2ED5-952B-E43E-B5BCF5F39ABC}"/>
              </a:ext>
            </a:extLst>
          </p:cNvPr>
          <p:cNvGrpSpPr/>
          <p:nvPr/>
        </p:nvGrpSpPr>
        <p:grpSpPr>
          <a:xfrm>
            <a:off x="2374145" y="1265069"/>
            <a:ext cx="1309780" cy="1260729"/>
            <a:chOff x="2248069" y="2333441"/>
            <a:chExt cx="1784234" cy="1766499"/>
          </a:xfrm>
        </p:grpSpPr>
        <p:pic>
          <p:nvPicPr>
            <p:cNvPr id="30" name="Imagem 14">
              <a:extLst>
                <a:ext uri="{FF2B5EF4-FFF2-40B4-BE49-F238E27FC236}">
                  <a16:creationId xmlns:a16="http://schemas.microsoft.com/office/drawing/2014/main" id="{2A9AF39A-ADD7-276E-496F-EFC08D6A898A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95836" y="2366952"/>
              <a:ext cx="1692000" cy="1692000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1" name="Fluxograma: Conector 30">
              <a:extLst>
                <a:ext uri="{FF2B5EF4-FFF2-40B4-BE49-F238E27FC236}">
                  <a16:creationId xmlns:a16="http://schemas.microsoft.com/office/drawing/2014/main" id="{368A2A7B-A73A-5393-E50E-873D04A8365C}"/>
                </a:ext>
              </a:extLst>
            </p:cNvPr>
            <p:cNvSpPr/>
            <p:nvPr/>
          </p:nvSpPr>
          <p:spPr>
            <a:xfrm>
              <a:off x="2248069" y="2333441"/>
              <a:ext cx="1784234" cy="1766499"/>
            </a:xfrm>
            <a:prstGeom prst="flowChartConnector">
              <a:avLst/>
            </a:prstGeom>
            <a:noFill/>
            <a:ln w="28575">
              <a:solidFill>
                <a:srgbClr val="5C5D5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F2F4A384-B818-B0D9-5784-FDFE5AC363A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41" y="1652476"/>
            <a:ext cx="779897" cy="342375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FD2FAB8-E1C7-B3AE-D573-A0CECF938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5" y="2305912"/>
            <a:ext cx="800869" cy="38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C1034816-09F6-2014-D93D-23DAE47D3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70" y="930204"/>
            <a:ext cx="522008" cy="41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ço Reservado para Número de Slide 13">
            <a:extLst>
              <a:ext uri="{FF2B5EF4-FFF2-40B4-BE49-F238E27FC236}">
                <a16:creationId xmlns:a16="http://schemas.microsoft.com/office/drawing/2014/main" id="{A454E578-F00B-4E07-6386-444491BBA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28494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0BBEA8-A1F6-245B-9ADA-D2F16B2C7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3DC183-A799-F979-E4FA-7AB86EE10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18222EB-66E4-1F91-F502-D0EEFF3FA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43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E3A063E-8DC2-C3A9-89D0-E364B5927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" y="0"/>
            <a:ext cx="121846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8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EBF36-C536-4C40-85B4-019631876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79E48B-6F74-EAAD-FCC8-F0ED556A5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71A4797-405C-B304-7A9B-AF27BB0E3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44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2DB84BC-043E-3AF2-AA94-2E916F1D4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51"/>
            <a:ext cx="12192000" cy="683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21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91BCE6-EC6B-5849-7B47-2B42DC43D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8BF53C-9AF9-53A5-DB90-92D395A31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663EB3-F2A3-DCE8-18E3-5AA7AD3F2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45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A70A0C3-0FD0-76FE-8B64-E4D956F3F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" y="0"/>
            <a:ext cx="12174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596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F4492-EA27-813B-54CE-4FBCDE8CF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1BDD8E-0CD3-BF80-3C92-DCDD4A095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B6017F9-631B-101D-10B3-9A9938CED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46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69F6737-0D5F-48CE-81D9-4071BF5F0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3" y="0"/>
            <a:ext cx="12158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674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DAFA37-63DB-A25A-0DFD-AF9A05D6C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9734D8-E5A6-C5A2-1D19-A21FFA69B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58993E6-4C0E-0B8D-1F98-AFFC5B3AA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47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5EDB8E9-860B-862B-5D75-96DE10D7D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4"/>
            <a:ext cx="12192000" cy="684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606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00604-4ECF-BF24-8905-E3C67FA72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5BB0A3-1E35-13CE-3C93-F672AE213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59E9AC6-F3FA-8D5F-EF60-1446775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48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CA0C05E-D91F-E65F-4C89-F23941A2D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370"/>
            <a:ext cx="12192000" cy="680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8557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350E471-4A86-06E7-6B9A-1852630FB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481" y="704335"/>
            <a:ext cx="5143488" cy="502919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0CC1C60-4EFA-BC8B-D38E-3B9277A82FFF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EB60DA75-6F3F-DDA4-AEF4-DE34B3B56CF1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9BBA2DBE-738A-BB08-A15B-A19EDB83D967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956655C9-CF5E-943D-450B-1DB0E52B5ED7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99DA96F-C04B-0122-E428-A823922C6A99}"/>
              </a:ext>
            </a:extLst>
          </p:cNvPr>
          <p:cNvSpPr txBox="1"/>
          <p:nvPr/>
        </p:nvSpPr>
        <p:spPr>
          <a:xfrm>
            <a:off x="6146800" y="1637230"/>
            <a:ext cx="5855381" cy="43396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MIDR</a:t>
            </a:r>
            <a:endParaRPr lang="pt-BR" sz="1600" b="1" i="0" dirty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bg1">
                    <a:lumMod val="65000"/>
                  </a:schemeClr>
                </a:solidFill>
                <a:effectLst/>
              </a:rPr>
              <a:t>Secretaria-Executiva – SE </a:t>
            </a:r>
            <a:endParaRPr lang="pt-BR" sz="1600" b="0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Proteção e Defesa Civil – SEDEC 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Segurança Hídrica – SNSH 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</a:rPr>
              <a:t>Secretaria Nacional de Políticas de Desenvolvimento Regional e Territorial – SDR</a:t>
            </a:r>
            <a:endParaRPr lang="pt-BR" sz="1600" dirty="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D000"/>
                </a:solidFill>
                <a:effectLst/>
              </a:rPr>
              <a:t>Secretaria Nacional de Fundos e Instrumentos Financeiros – SNFI </a:t>
            </a:r>
            <a:endParaRPr lang="pt-BR" b="1" i="0" dirty="0">
              <a:solidFill>
                <a:srgbClr val="00D000"/>
              </a:solidFill>
              <a:effectLst/>
              <a:ea typeface="Calibri"/>
              <a:cs typeface="Calibri"/>
            </a:endParaRPr>
          </a:p>
          <a:p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pt-B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Entidades vinculadas:</a:t>
            </a:r>
            <a:endParaRPr lang="pt-BR" sz="1600" b="1" i="0" dirty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  <a:cs typeface="Arial"/>
              </a:rPr>
              <a:t>Agência Nacional de Águas e Saneamento Básico - ANA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  <a:cs typeface="Arial"/>
              </a:rPr>
              <a:t>Companhia de Desenvolvimento dos Vales do São Francisco e do Parnaíba - Codevasf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  <a:cs typeface="Arial"/>
              </a:rPr>
              <a:t>Departamento Nacional de Obras Contra as Secas - Dnocs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cs typeface="Arial"/>
              </a:rPr>
              <a:t>Superintendência do Desenvolvimento da Amazônia - Sudam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chemeClr val="bg1">
                    <a:lumMod val="65000"/>
                  </a:schemeClr>
                </a:solidFill>
                <a:cs typeface="Arial"/>
              </a:rPr>
              <a:t>Superintendência do Desenvolvimento do Centro-Oeste - Sudeco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cs typeface="Arial"/>
              </a:rPr>
              <a:t>Superintendência do Desenvolvimento do Nordeste - Sudene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8D80913-6A93-7B9B-DB5F-97873DAABD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481" y="3021500"/>
            <a:ext cx="2565646" cy="2335694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48EB20-56E8-E191-7A2B-1BD54042A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8831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44748-A695-65AE-186D-A20220748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6788B3A-6ABD-2366-9AB6-7A36C6CFE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71506"/>
            <a:ext cx="12192000" cy="10436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E39EB28-77E3-3738-ED54-C28ED4FAC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822" y="3367797"/>
            <a:ext cx="1476581" cy="150516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FD49E9A-7CFE-88AF-8915-56C709023C9E}"/>
              </a:ext>
            </a:extLst>
          </p:cNvPr>
          <p:cNvSpPr txBox="1"/>
          <p:nvPr/>
        </p:nvSpPr>
        <p:spPr>
          <a:xfrm>
            <a:off x="391250" y="233702"/>
            <a:ext cx="1169106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800" b="1"/>
              <a:t>RECURSOS ENTRE 2023 e 2025</a:t>
            </a:r>
          </a:p>
          <a:p>
            <a:r>
              <a:rPr lang="pt-BR" sz="2800" b="1">
                <a:solidFill>
                  <a:schemeClr val="tx1">
                    <a:lumMod val="49000"/>
                    <a:lumOff val="51000"/>
                  </a:schemeClr>
                </a:solidFill>
                <a:ea typeface="Calibri"/>
                <a:cs typeface="Calibri"/>
              </a:rPr>
              <a:t>Total de R$ 7,66 bilhões 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9F479095-8E61-9C2B-B9D9-622D57FE71A5}"/>
              </a:ext>
            </a:extLst>
          </p:cNvPr>
          <p:cNvGrpSpPr/>
          <p:nvPr/>
        </p:nvGrpSpPr>
        <p:grpSpPr>
          <a:xfrm>
            <a:off x="-31803" y="1338657"/>
            <a:ext cx="4483374" cy="1739134"/>
            <a:chOff x="1032669" y="1413337"/>
            <a:chExt cx="4483374" cy="1739131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3AE3CA3F-1F24-EE9C-582F-1BD3D0EB1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1415" y="1413337"/>
              <a:ext cx="1445881" cy="664269"/>
            </a:xfrm>
            <a:prstGeom prst="rect">
              <a:avLst/>
            </a:prstGeom>
          </p:spPr>
        </p:pic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204A5F65-9B69-3BCE-0F8B-1AEF063A5BA7}"/>
                </a:ext>
              </a:extLst>
            </p:cNvPr>
            <p:cNvSpPr txBox="1"/>
            <p:nvPr/>
          </p:nvSpPr>
          <p:spPr>
            <a:xfrm>
              <a:off x="1032669" y="2198362"/>
              <a:ext cx="4483374" cy="954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3600" b="1">
                  <a:solidFill>
                    <a:srgbClr val="002060"/>
                  </a:solidFill>
                  <a:sym typeface="Cambria"/>
                </a:rPr>
                <a:t>+ R$ 1,5 BILHÃO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000" b="1">
                  <a:solidFill>
                    <a:schemeClr val="accent2"/>
                  </a:solidFill>
                  <a:sym typeface="Cambria"/>
                </a:rPr>
                <a:t>Operação Carro-Pipa</a:t>
              </a: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0B464FE-FAD6-BF85-C47B-3178A6EFE2D8}"/>
              </a:ext>
            </a:extLst>
          </p:cNvPr>
          <p:cNvGrpSpPr/>
          <p:nvPr/>
        </p:nvGrpSpPr>
        <p:grpSpPr>
          <a:xfrm>
            <a:off x="78959" y="3655553"/>
            <a:ext cx="4140972" cy="2154127"/>
            <a:chOff x="786063" y="3851389"/>
            <a:chExt cx="4140972" cy="2154127"/>
          </a:xfrm>
        </p:grpSpPr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F94040C0-1326-E341-600D-92D9E459DF4D}"/>
                </a:ext>
              </a:extLst>
            </p:cNvPr>
            <p:cNvSpPr txBox="1"/>
            <p:nvPr/>
          </p:nvSpPr>
          <p:spPr>
            <a:xfrm>
              <a:off x="786063" y="5051409"/>
              <a:ext cx="414097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3600" b="1">
                  <a:solidFill>
                    <a:srgbClr val="002060"/>
                  </a:solidFill>
                  <a:sym typeface="Cambria"/>
                </a:rPr>
                <a:t>+ R$ 1,05 BILHÃO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000" b="1">
                  <a:solidFill>
                    <a:schemeClr val="accent2"/>
                  </a:solidFill>
                  <a:sym typeface="Cambria"/>
                </a:rPr>
                <a:t>Restabelecimento</a:t>
              </a:r>
            </a:p>
          </p:txBody>
        </p:sp>
        <p:pic>
          <p:nvPicPr>
            <p:cNvPr id="33" name="Imagem 32" descr="Forma&#10;&#10;Descrição gerada automaticamente com confiança baixa">
              <a:extLst>
                <a:ext uri="{FF2B5EF4-FFF2-40B4-BE49-F238E27FC236}">
                  <a16:creationId xmlns:a16="http://schemas.microsoft.com/office/drawing/2014/main" id="{5D030A4E-C04C-16FC-99C0-6A95F03ED6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068" b="27566"/>
            <a:stretch/>
          </p:blipFill>
          <p:spPr>
            <a:xfrm>
              <a:off x="1828548" y="3851389"/>
              <a:ext cx="2056002" cy="1200020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5B51C6CC-F0FF-B688-7481-9C0EB485D070}"/>
              </a:ext>
            </a:extLst>
          </p:cNvPr>
          <p:cNvGrpSpPr/>
          <p:nvPr/>
        </p:nvGrpSpPr>
        <p:grpSpPr>
          <a:xfrm>
            <a:off x="7794789" y="1078744"/>
            <a:ext cx="4338779" cy="2031325"/>
            <a:chOff x="7106271" y="1110599"/>
            <a:chExt cx="4034456" cy="2031325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847FD91-FA1A-A8A2-A5B5-7FF79A95AFFC}"/>
                </a:ext>
              </a:extLst>
            </p:cNvPr>
            <p:cNvSpPr txBox="1"/>
            <p:nvPr/>
          </p:nvSpPr>
          <p:spPr>
            <a:xfrm>
              <a:off x="7106271" y="2187817"/>
              <a:ext cx="40344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3600" b="1">
                  <a:solidFill>
                    <a:srgbClr val="002060"/>
                  </a:solidFill>
                  <a:sym typeface="Cambria"/>
                </a:rPr>
                <a:t>+ R$ 1,12 BILHÃO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000" b="1">
                  <a:solidFill>
                    <a:schemeClr val="accent2"/>
                  </a:solidFill>
                  <a:sym typeface="Cambria"/>
                </a:rPr>
                <a:t>Socorro e Assistência</a:t>
              </a:r>
            </a:p>
          </p:txBody>
        </p:sp>
        <p:pic>
          <p:nvPicPr>
            <p:cNvPr id="35" name="Imagem 34" descr="Forma&#10;&#10;Descrição gerada automaticamente com confiança baixa">
              <a:extLst>
                <a:ext uri="{FF2B5EF4-FFF2-40B4-BE49-F238E27FC236}">
                  <a16:creationId xmlns:a16="http://schemas.microsoft.com/office/drawing/2014/main" id="{1B3A4F2D-D75B-9A90-D020-C1ADD3A80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395"/>
            <a:stretch/>
          </p:blipFill>
          <p:spPr>
            <a:xfrm>
              <a:off x="8448225" y="1110599"/>
              <a:ext cx="1356830" cy="1175089"/>
            </a:xfrm>
            <a:prstGeom prst="rect">
              <a:avLst/>
            </a:prstGeom>
          </p:spPr>
        </p:pic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233AB422-D7CC-7F03-AD94-CCD8481CC49C}"/>
              </a:ext>
            </a:extLst>
          </p:cNvPr>
          <p:cNvGrpSpPr/>
          <p:nvPr/>
        </p:nvGrpSpPr>
        <p:grpSpPr>
          <a:xfrm>
            <a:off x="7794789" y="3469747"/>
            <a:ext cx="4281061" cy="2244770"/>
            <a:chOff x="7124875" y="3760746"/>
            <a:chExt cx="4281062" cy="2244770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F60F3C47-E214-CD7F-9654-6B5402BAF2B3}"/>
                </a:ext>
              </a:extLst>
            </p:cNvPr>
            <p:cNvSpPr txBox="1"/>
            <p:nvPr/>
          </p:nvSpPr>
          <p:spPr>
            <a:xfrm>
              <a:off x="7124875" y="5051409"/>
              <a:ext cx="428106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3600" b="1">
                  <a:solidFill>
                    <a:srgbClr val="002060"/>
                  </a:solidFill>
                  <a:sym typeface="Cambria"/>
                </a:rPr>
                <a:t>+ R$ 1,79 BILHÃO</a:t>
              </a:r>
            </a:p>
            <a:p>
              <a:pPr algn="ctr" fontAlgn="base">
                <a:buClr>
                  <a:srgbClr val="000000"/>
                </a:buClr>
                <a:buSzPts val="2600"/>
              </a:pPr>
              <a:r>
                <a:rPr lang="pt-BR" sz="2000" b="1">
                  <a:solidFill>
                    <a:schemeClr val="accent2"/>
                  </a:solidFill>
                  <a:sym typeface="Cambria"/>
                </a:rPr>
                <a:t>Recuperação</a:t>
              </a:r>
            </a:p>
          </p:txBody>
        </p:sp>
        <p:pic>
          <p:nvPicPr>
            <p:cNvPr id="37" name="Imagem 36" descr="Forma&#10;&#10;Descrição gerada automaticamente com confiança baixa">
              <a:extLst>
                <a:ext uri="{FF2B5EF4-FFF2-40B4-BE49-F238E27FC236}">
                  <a16:creationId xmlns:a16="http://schemas.microsoft.com/office/drawing/2014/main" id="{510D23DB-6647-6A66-F23C-7B8D578756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71"/>
            <a:stretch/>
          </p:blipFill>
          <p:spPr>
            <a:xfrm>
              <a:off x="8448225" y="3760746"/>
              <a:ext cx="1468772" cy="1248883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4B957C7-3644-5BF9-0C2D-3FF2E3EBAC7A}"/>
              </a:ext>
            </a:extLst>
          </p:cNvPr>
          <p:cNvSpPr txBox="1"/>
          <p:nvPr/>
        </p:nvSpPr>
        <p:spPr>
          <a:xfrm>
            <a:off x="3912909" y="4814441"/>
            <a:ext cx="428106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buClr>
                <a:srgbClr val="000000"/>
              </a:buClr>
              <a:buSzPts val="2600"/>
            </a:pPr>
            <a:r>
              <a:rPr lang="pt-BR" sz="3600" b="1">
                <a:solidFill>
                  <a:srgbClr val="002060"/>
                </a:solidFill>
                <a:sym typeface="Cambria"/>
              </a:rPr>
              <a:t>+ 20 MILHÕES</a:t>
            </a:r>
          </a:p>
          <a:p>
            <a:pPr algn="ctr" fontAlgn="base">
              <a:buClr>
                <a:srgbClr val="000000"/>
              </a:buClr>
              <a:buSzPts val="2600"/>
            </a:pPr>
            <a:r>
              <a:rPr lang="pt-BR" sz="2000" b="1">
                <a:solidFill>
                  <a:schemeClr val="accent2"/>
                </a:solidFill>
                <a:sym typeface="Cambria"/>
              </a:rPr>
              <a:t>Pessoas Atendidas</a:t>
            </a:r>
          </a:p>
          <a:p>
            <a:pPr algn="ctr" fontAlgn="base">
              <a:buClr>
                <a:srgbClr val="000000"/>
              </a:buClr>
              <a:buSzPts val="2600"/>
            </a:pPr>
            <a:r>
              <a:rPr lang="pt-BR" sz="2000" b="1">
                <a:solidFill>
                  <a:schemeClr val="accent2"/>
                </a:solidFill>
                <a:sym typeface="Cambria"/>
              </a:rPr>
              <a:t>anualmente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B0B74EC-5C09-DF89-5E5C-5F5A1CA36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12813"/>
            <a:ext cx="12192000" cy="104368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0D181704-A8FF-D3F4-80B9-5DB79703D496}"/>
              </a:ext>
            </a:extLst>
          </p:cNvPr>
          <p:cNvSpPr txBox="1"/>
          <p:nvPr/>
        </p:nvSpPr>
        <p:spPr>
          <a:xfrm>
            <a:off x="3854313" y="2168984"/>
            <a:ext cx="4483374" cy="954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buClr>
                <a:srgbClr val="000000"/>
              </a:buClr>
              <a:buSzPts val="2600"/>
            </a:pPr>
            <a:r>
              <a:rPr lang="pt-BR" sz="3600" b="1">
                <a:solidFill>
                  <a:srgbClr val="002060"/>
                </a:solidFill>
                <a:sym typeface="Cambria"/>
              </a:rPr>
              <a:t>+ R$ 2,2 BILHÕES</a:t>
            </a:r>
          </a:p>
          <a:p>
            <a:pPr algn="ctr" fontAlgn="base">
              <a:buClr>
                <a:srgbClr val="000000"/>
              </a:buClr>
              <a:buSzPts val="2600"/>
            </a:pPr>
            <a:r>
              <a:rPr lang="pt-BR" sz="2000" b="1">
                <a:solidFill>
                  <a:schemeClr val="accent2"/>
                </a:solidFill>
                <a:sym typeface="Cambria"/>
              </a:rPr>
              <a:t>Auxílio Reconstrução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45FECB16-73CA-8CBA-9A6C-859124FE9E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1550" y="1508460"/>
            <a:ext cx="3449832" cy="597432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C12D05B2-B0C7-79ED-1058-82313F5E15CA}"/>
              </a:ext>
            </a:extLst>
          </p:cNvPr>
          <p:cNvSpPr txBox="1"/>
          <p:nvPr/>
        </p:nvSpPr>
        <p:spPr>
          <a:xfrm>
            <a:off x="500932" y="6109396"/>
            <a:ext cx="1106034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b="1"/>
              <a:t>- Entre 2023 e 2025 foram editadas 22 medidas provisórias que totalizaram mais de R$ 4,9 bilhões. 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r>
              <a:rPr lang="pt-BR" sz="1600" b="1"/>
              <a:t>- Foram editadas ainda mais 4 medidas provisórias para o Auxílio Reconstrução que totalizaram mais de R$ 2,2 bilhões.  </a:t>
            </a:r>
            <a:endParaRPr lang="pt-BR" sz="1600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52085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251DCC8F-1219-B9E0-4273-A42E21FE33C3}"/>
              </a:ext>
            </a:extLst>
          </p:cNvPr>
          <p:cNvSpPr/>
          <p:nvPr/>
        </p:nvSpPr>
        <p:spPr>
          <a:xfrm>
            <a:off x="87406" y="94266"/>
            <a:ext cx="11965917" cy="6638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A54AB4C-5965-55B0-2F1C-0FF89AE13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92" y="1140738"/>
            <a:ext cx="2543175" cy="771525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CA61D19-9EB3-09C7-BB7D-E5679CF61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42" y="1988588"/>
            <a:ext cx="3038475" cy="8382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DCA8E1E-7010-95DE-9B78-62212B85A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9020" y="953635"/>
            <a:ext cx="3952875" cy="246697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89D5BC9-F2C1-F5C3-1713-C29866139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1895" y="951770"/>
            <a:ext cx="3895725" cy="2457450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112ACD34-6B92-B440-1BBA-CD20A4F52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995" y="3961789"/>
            <a:ext cx="3297561" cy="2216521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781B979D-2F2E-7428-3969-5F4570C60D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3043" y="3781749"/>
            <a:ext cx="4266421" cy="2785907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D17F7C0-1F73-E54A-2B55-71820B911DB4}"/>
              </a:ext>
            </a:extLst>
          </p:cNvPr>
          <p:cNvSpPr/>
          <p:nvPr/>
        </p:nvSpPr>
        <p:spPr>
          <a:xfrm>
            <a:off x="0" y="-9056"/>
            <a:ext cx="12192000" cy="87576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4" name="CaixaDeTexto 16">
            <a:extLst>
              <a:ext uri="{FF2B5EF4-FFF2-40B4-BE49-F238E27FC236}">
                <a16:creationId xmlns:a16="http://schemas.microsoft.com/office/drawing/2014/main" id="{B79C2233-5139-8045-F2E2-852C467D0C13}"/>
              </a:ext>
            </a:extLst>
          </p:cNvPr>
          <p:cNvSpPr txBox="1"/>
          <p:nvPr/>
        </p:nvSpPr>
        <p:spPr>
          <a:xfrm>
            <a:off x="392491" y="201179"/>
            <a:ext cx="1106847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Fundos Constitucionais de Financiamento – 2023 a maio/2025</a:t>
            </a:r>
            <a:endParaRPr lang="pt-PT" sz="24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6" name="Imagem 5" descr="Código QR&#10;&#10;Descrição gerada automaticamente">
            <a:extLst>
              <a:ext uri="{FF2B5EF4-FFF2-40B4-BE49-F238E27FC236}">
                <a16:creationId xmlns:a16="http://schemas.microsoft.com/office/drawing/2014/main" id="{4357C3F4-85C3-F3ED-A269-80111FD754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189" y="987070"/>
            <a:ext cx="1614299" cy="1606489"/>
          </a:xfrm>
          <a:prstGeom prst="rect">
            <a:avLst/>
          </a:prstGeom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D9384CC5-9749-C927-AE0C-A759551C1980}"/>
              </a:ext>
            </a:extLst>
          </p:cNvPr>
          <p:cNvGraphicFramePr>
            <a:graphicFrameLocks noGrp="1"/>
          </p:cNvGraphicFramePr>
          <p:nvPr/>
        </p:nvGraphicFramePr>
        <p:xfrm>
          <a:off x="7619474" y="3954490"/>
          <a:ext cx="4322255" cy="1525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451">
                  <a:extLst>
                    <a:ext uri="{9D8B030D-6E8A-4147-A177-3AD203B41FA5}">
                      <a16:colId xmlns:a16="http://schemas.microsoft.com/office/drawing/2014/main" val="2217819151"/>
                    </a:ext>
                  </a:extLst>
                </a:gridCol>
                <a:gridCol w="864451">
                  <a:extLst>
                    <a:ext uri="{9D8B030D-6E8A-4147-A177-3AD203B41FA5}">
                      <a16:colId xmlns:a16="http://schemas.microsoft.com/office/drawing/2014/main" val="607636717"/>
                    </a:ext>
                  </a:extLst>
                </a:gridCol>
                <a:gridCol w="864451">
                  <a:extLst>
                    <a:ext uri="{9D8B030D-6E8A-4147-A177-3AD203B41FA5}">
                      <a16:colId xmlns:a16="http://schemas.microsoft.com/office/drawing/2014/main" val="2726438656"/>
                    </a:ext>
                  </a:extLst>
                </a:gridCol>
                <a:gridCol w="864451">
                  <a:extLst>
                    <a:ext uri="{9D8B030D-6E8A-4147-A177-3AD203B41FA5}">
                      <a16:colId xmlns:a16="http://schemas.microsoft.com/office/drawing/2014/main" val="2169737887"/>
                    </a:ext>
                  </a:extLst>
                </a:gridCol>
                <a:gridCol w="864451">
                  <a:extLst>
                    <a:ext uri="{9D8B030D-6E8A-4147-A177-3AD203B41FA5}">
                      <a16:colId xmlns:a16="http://schemas.microsoft.com/office/drawing/2014/main" val="4243876560"/>
                    </a:ext>
                  </a:extLst>
                </a:gridCol>
              </a:tblGrid>
              <a:tr h="254179">
                <a:tc rowSpan="2">
                  <a:txBody>
                    <a:bodyPr/>
                    <a:lstStyle/>
                    <a:p>
                      <a:pPr algn="ctr"/>
                      <a:r>
                        <a:rPr lang="pt-PT" sz="1000">
                          <a:latin typeface="Arial"/>
                        </a:rPr>
                        <a:t>FUNDO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lvl="0" algn="ctr"/>
                      <a:r>
                        <a:rPr lang="pt-PT" sz="1000" dirty="0">
                          <a:latin typeface="Arial"/>
                        </a:rPr>
                        <a:t>2022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/>
                      <a:r>
                        <a:rPr lang="pt-PT" sz="1000">
                          <a:latin typeface="Arial"/>
                        </a:rPr>
                        <a:t>2025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662829"/>
                  </a:ext>
                </a:extLst>
              </a:tr>
              <a:tr h="254179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000" b="1">
                          <a:latin typeface="Arial"/>
                        </a:rPr>
                        <a:t>PREVISTO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b="1" dirty="0">
                          <a:latin typeface="Arial"/>
                        </a:rPr>
                        <a:t>CONTRAT.</a:t>
                      </a:r>
                      <a:endParaRPr lang="pt-PT" sz="1000" b="1" dirty="0">
                        <a:latin typeface="Arial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000" b="1">
                          <a:latin typeface="Arial"/>
                        </a:rPr>
                        <a:t>PREVISTO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000" b="1" dirty="0">
                          <a:latin typeface="Arial"/>
                        </a:rPr>
                        <a:t>CONTRAT</a:t>
                      </a:r>
                      <a:r>
                        <a:rPr lang="pt-BR" sz="1000" b="1" dirty="0">
                          <a:latin typeface="Arial"/>
                        </a:rPr>
                        <a:t>.</a:t>
                      </a:r>
                      <a:endParaRPr lang="pt-PT" sz="1000" b="1" dirty="0">
                        <a:latin typeface="Arial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792034"/>
                  </a:ext>
                </a:extLst>
              </a:tr>
              <a:tr h="254179">
                <a:tc>
                  <a:txBody>
                    <a:bodyPr/>
                    <a:lstStyle/>
                    <a:p>
                      <a:r>
                        <a:rPr lang="pt-PT" sz="1000">
                          <a:latin typeface="Arial"/>
                        </a:rPr>
                        <a:t>FCO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9.924.976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10.158.000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12.450.967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3.236.000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082067"/>
                  </a:ext>
                </a:extLst>
              </a:tr>
              <a:tr h="254179">
                <a:tc>
                  <a:txBody>
                    <a:bodyPr/>
                    <a:lstStyle/>
                    <a:p>
                      <a:r>
                        <a:rPr lang="pt-PT" sz="1000">
                          <a:latin typeface="Arial"/>
                        </a:rPr>
                        <a:t>FNE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31.645.000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32.255.000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47.292.000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13.600.000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39601"/>
                  </a:ext>
                </a:extLst>
              </a:tr>
              <a:tr h="254179">
                <a:tc>
                  <a:txBody>
                    <a:bodyPr/>
                    <a:lstStyle/>
                    <a:p>
                      <a:r>
                        <a:rPr lang="pt-PT" sz="1000">
                          <a:latin typeface="Arial"/>
                        </a:rPr>
                        <a:t>FNO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11.156.890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11.867.000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13.466.000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>
                          <a:latin typeface="Arial"/>
                        </a:rPr>
                        <a:t>3.879.000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26807"/>
                  </a:ext>
                </a:extLst>
              </a:tr>
              <a:tr h="25417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t-PT" sz="1000" b="1">
                          <a:latin typeface="Arial"/>
                        </a:rPr>
                        <a:t>Total Geral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b="1">
                          <a:latin typeface="Arial"/>
                        </a:rPr>
                        <a:t>52.726.846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b="1">
                          <a:latin typeface="Arial"/>
                        </a:rPr>
                        <a:t>54.280.000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b="1" dirty="0">
                          <a:latin typeface="Arial"/>
                        </a:rPr>
                        <a:t>73.208.967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PT" sz="1000" b="1" dirty="0">
                          <a:latin typeface="Arial"/>
                        </a:rPr>
                        <a:t>20.715.000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798922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1E628684-6725-C56B-35F6-B5CFCF4E5800}"/>
              </a:ext>
            </a:extLst>
          </p:cNvPr>
          <p:cNvSpPr txBox="1"/>
          <p:nvPr/>
        </p:nvSpPr>
        <p:spPr>
          <a:xfrm>
            <a:off x="9921728" y="338665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3600" b="1" dirty="0">
                <a:solidFill>
                  <a:srgbClr val="00B050"/>
                </a:solidFill>
              </a:rPr>
              <a:t>+35%</a:t>
            </a:r>
          </a:p>
        </p:txBody>
      </p:sp>
      <p:sp>
        <p:nvSpPr>
          <p:cNvPr id="12" name="Seta: Curva para Cima 11">
            <a:extLst>
              <a:ext uri="{FF2B5EF4-FFF2-40B4-BE49-F238E27FC236}">
                <a16:creationId xmlns:a16="http://schemas.microsoft.com/office/drawing/2014/main" id="{4403ABCD-7C44-74FB-0E74-79A9A04AAB90}"/>
              </a:ext>
            </a:extLst>
          </p:cNvPr>
          <p:cNvSpPr/>
          <p:nvPr/>
        </p:nvSpPr>
        <p:spPr>
          <a:xfrm flipV="1">
            <a:off x="9453281" y="3422271"/>
            <a:ext cx="2226287" cy="532218"/>
          </a:xfrm>
          <a:prstGeom prst="curvedUpArrow">
            <a:avLst/>
          </a:prstGeom>
          <a:solidFill>
            <a:srgbClr val="FCCD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CD05A86-438F-2223-D0D0-3DE1E50B1988}"/>
              </a:ext>
            </a:extLst>
          </p:cNvPr>
          <p:cNvSpPr txBox="1"/>
          <p:nvPr/>
        </p:nvSpPr>
        <p:spPr>
          <a:xfrm>
            <a:off x="7779002" y="3785291"/>
            <a:ext cx="709749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defRPr/>
            </a:pPr>
            <a:r>
              <a:rPr lang="pt-BR" sz="800" dirty="0">
                <a:solidFill>
                  <a:srgbClr val="000000"/>
                </a:solidFill>
                <a:latin typeface="Arial"/>
                <a:cs typeface="Arial"/>
              </a:rPr>
              <a:t>R$ mil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DB88A9D-F037-7745-6B99-0B66BB87F937}"/>
              </a:ext>
            </a:extLst>
          </p:cNvPr>
          <p:cNvSpPr txBox="1"/>
          <p:nvPr/>
        </p:nvSpPr>
        <p:spPr>
          <a:xfrm>
            <a:off x="10806386" y="5441466"/>
            <a:ext cx="1575230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defRPr/>
            </a:pPr>
            <a:r>
              <a:rPr lang="pt-BR" sz="800" dirty="0">
                <a:solidFill>
                  <a:srgbClr val="000000"/>
                </a:solidFill>
                <a:latin typeface="Arial"/>
                <a:cs typeface="Arial"/>
              </a:rPr>
              <a:t>Data base: maio/2025</a:t>
            </a:r>
            <a:endParaRPr lang="pt-PT" sz="800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C5AE969A-122F-671B-95E1-43335758E935}"/>
              </a:ext>
            </a:extLst>
          </p:cNvPr>
          <p:cNvGraphicFramePr/>
          <p:nvPr/>
        </p:nvGraphicFramePr>
        <p:xfrm>
          <a:off x="7335370" y="5479564"/>
          <a:ext cx="4660147" cy="1356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0424432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19A99-5781-EAF3-73CA-34EC26106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AF681BE-9250-AA6E-F6EE-3511A857E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51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2953D3E-792C-8AF3-7B5E-CFCD7BB76534}"/>
              </a:ext>
            </a:extLst>
          </p:cNvPr>
          <p:cNvSpPr/>
          <p:nvPr/>
        </p:nvSpPr>
        <p:spPr>
          <a:xfrm>
            <a:off x="0" y="352"/>
            <a:ext cx="12192000" cy="875765"/>
          </a:xfrm>
          <a:prstGeom prst="rect">
            <a:avLst/>
          </a:prstGeom>
          <a:solidFill>
            <a:srgbClr val="00B05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9421D2-D1C3-359C-42EE-453801DB2FA2}"/>
              </a:ext>
            </a:extLst>
          </p:cNvPr>
          <p:cNvSpPr txBox="1"/>
          <p:nvPr/>
        </p:nvSpPr>
        <p:spPr>
          <a:xfrm>
            <a:off x="411305" y="207536"/>
            <a:ext cx="1128547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Captações internacionais para Fundos de Desenvolvimento (FD)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00712D89-61D1-8666-9F78-A3C5401C6F84}"/>
              </a:ext>
            </a:extLst>
          </p:cNvPr>
          <p:cNvGraphicFramePr>
            <a:graphicFrameLocks noGrp="1"/>
          </p:cNvGraphicFramePr>
          <p:nvPr/>
        </p:nvGraphicFramePr>
        <p:xfrm>
          <a:off x="4625789" y="1204265"/>
          <a:ext cx="7336489" cy="4228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8756">
                  <a:extLst>
                    <a:ext uri="{9D8B030D-6E8A-4147-A177-3AD203B41FA5}">
                      <a16:colId xmlns:a16="http://schemas.microsoft.com/office/drawing/2014/main" val="4039188417"/>
                    </a:ext>
                  </a:extLst>
                </a:gridCol>
                <a:gridCol w="967284">
                  <a:extLst>
                    <a:ext uri="{9D8B030D-6E8A-4147-A177-3AD203B41FA5}">
                      <a16:colId xmlns:a16="http://schemas.microsoft.com/office/drawing/2014/main" val="1379774816"/>
                    </a:ext>
                  </a:extLst>
                </a:gridCol>
                <a:gridCol w="830316">
                  <a:extLst>
                    <a:ext uri="{9D8B030D-6E8A-4147-A177-3AD203B41FA5}">
                      <a16:colId xmlns:a16="http://schemas.microsoft.com/office/drawing/2014/main" val="1854329810"/>
                    </a:ext>
                  </a:extLst>
                </a:gridCol>
                <a:gridCol w="847436">
                  <a:extLst>
                    <a:ext uri="{9D8B030D-6E8A-4147-A177-3AD203B41FA5}">
                      <a16:colId xmlns:a16="http://schemas.microsoft.com/office/drawing/2014/main" val="1842199186"/>
                    </a:ext>
                  </a:extLst>
                </a:gridCol>
                <a:gridCol w="804639">
                  <a:extLst>
                    <a:ext uri="{9D8B030D-6E8A-4147-A177-3AD203B41FA5}">
                      <a16:colId xmlns:a16="http://schemas.microsoft.com/office/drawing/2014/main" val="672151555"/>
                    </a:ext>
                  </a:extLst>
                </a:gridCol>
                <a:gridCol w="787523">
                  <a:extLst>
                    <a:ext uri="{9D8B030D-6E8A-4147-A177-3AD203B41FA5}">
                      <a16:colId xmlns:a16="http://schemas.microsoft.com/office/drawing/2014/main" val="2995365242"/>
                    </a:ext>
                  </a:extLst>
                </a:gridCol>
                <a:gridCol w="736845">
                  <a:extLst>
                    <a:ext uri="{9D8B030D-6E8A-4147-A177-3AD203B41FA5}">
                      <a16:colId xmlns:a16="http://schemas.microsoft.com/office/drawing/2014/main" val="2942063347"/>
                    </a:ext>
                  </a:extLst>
                </a:gridCol>
                <a:gridCol w="736845">
                  <a:extLst>
                    <a:ext uri="{9D8B030D-6E8A-4147-A177-3AD203B41FA5}">
                      <a16:colId xmlns:a16="http://schemas.microsoft.com/office/drawing/2014/main" val="3679977395"/>
                    </a:ext>
                  </a:extLst>
                </a:gridCol>
                <a:gridCol w="736845">
                  <a:extLst>
                    <a:ext uri="{9D8B030D-6E8A-4147-A177-3AD203B41FA5}">
                      <a16:colId xmlns:a16="http://schemas.microsoft.com/office/drawing/2014/main" val="1455891477"/>
                    </a:ext>
                  </a:extLst>
                </a:gridCol>
              </a:tblGrid>
              <a:tr h="70472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dirty="0">
                          <a:latin typeface="Arial"/>
                          <a:cs typeface="Arial"/>
                        </a:rPr>
                        <a:t>BANCO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2025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2026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2027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2028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2029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2030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dirty="0">
                          <a:latin typeface="Arial"/>
                          <a:cs typeface="Arial"/>
                        </a:rPr>
                        <a:t>US$ </a:t>
                      </a:r>
                      <a:r>
                        <a:rPr lang="pt-BR" sz="1200" dirty="0">
                          <a:latin typeface="Arial"/>
                          <a:cs typeface="Arial"/>
                        </a:rPr>
                        <a:t>total</a:t>
                      </a:r>
                      <a:endParaRPr lang="pt-PT" sz="1400" dirty="0"/>
                    </a:p>
                  </a:txBody>
                  <a:tcPr marL="60959" marR="60959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dirty="0">
                          <a:latin typeface="Arial"/>
                          <a:cs typeface="Arial"/>
                        </a:rPr>
                        <a:t>R$</a:t>
                      </a:r>
                    </a:p>
                    <a:p>
                      <a:pPr lvl="0" algn="ctr">
                        <a:buNone/>
                      </a:pPr>
                      <a:r>
                        <a:rPr lang="pt-BR" sz="1200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lang="pt-BR" sz="1400" dirty="0">
                          <a:latin typeface="Arial"/>
                          <a:cs typeface="Arial"/>
                        </a:rPr>
                        <a:t>*</a:t>
                      </a:r>
                    </a:p>
                  </a:txBody>
                  <a:tcPr marL="60959" marR="60959" marT="30480" marB="30480" anchor="ctr"/>
                </a:tc>
                <a:extLst>
                  <a:ext uri="{0D108BD9-81ED-4DB2-BD59-A6C34878D82A}">
                    <a16:rowId xmlns:a16="http://schemas.microsoft.com/office/drawing/2014/main" val="3550002735"/>
                  </a:ext>
                </a:extLst>
              </a:tr>
              <a:tr h="704725"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Arial"/>
                        <a:cs typeface="Arial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-</a:t>
                      </a:r>
                      <a:endParaRPr lang="pt-PT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66,6</a:t>
                      </a:r>
                      <a:endParaRPr lang="pt-BR" sz="1400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66,6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66,6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66,6</a:t>
                      </a:r>
                      <a:endParaRPr lang="pt-BR" sz="1400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66,6</a:t>
                      </a:r>
                      <a:endParaRPr lang="pt-BR" sz="1400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333 mi</a:t>
                      </a:r>
                      <a:endParaRPr lang="pt-PT"/>
                    </a:p>
                  </a:txBody>
                  <a:tcPr marL="60959" marR="60959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dirty="0">
                          <a:latin typeface="Arial"/>
                          <a:cs typeface="Arial"/>
                        </a:rPr>
                        <a:t>1,8 bi</a:t>
                      </a:r>
                    </a:p>
                  </a:txBody>
                  <a:tcPr marL="60959" marR="60959" marT="30480" marB="30480" anchor="ctr"/>
                </a:tc>
                <a:extLst>
                  <a:ext uri="{0D108BD9-81ED-4DB2-BD59-A6C34878D82A}">
                    <a16:rowId xmlns:a16="http://schemas.microsoft.com/office/drawing/2014/main" val="81887281"/>
                  </a:ext>
                </a:extLst>
              </a:tr>
              <a:tr h="704725"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Arial"/>
                        <a:cs typeface="Arial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-</a:t>
                      </a:r>
                      <a:endParaRPr lang="pt-PT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dirty="0">
                          <a:latin typeface="Arial"/>
                          <a:cs typeface="Arial"/>
                        </a:rPr>
                        <a:t>500 mi</a:t>
                      </a:r>
                    </a:p>
                  </a:txBody>
                  <a:tcPr marL="60959" marR="60959" marT="30480" marB="3048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dirty="0">
                          <a:latin typeface="Arial"/>
                          <a:cs typeface="Arial"/>
                        </a:rPr>
                        <a:t>2,7 bi</a:t>
                      </a:r>
                    </a:p>
                  </a:txBody>
                  <a:tcPr marL="60959" marR="60959" marT="30480" marB="30480" anchor="ctr"/>
                </a:tc>
                <a:extLst>
                  <a:ext uri="{0D108BD9-81ED-4DB2-BD59-A6C34878D82A}">
                    <a16:rowId xmlns:a16="http://schemas.microsoft.com/office/drawing/2014/main" val="3341118057"/>
                  </a:ext>
                </a:extLst>
              </a:tr>
              <a:tr h="704725"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Arial"/>
                        <a:cs typeface="Arial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200</a:t>
                      </a:r>
                      <a:endParaRPr lang="pt-BR" sz="1400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>
                          <a:latin typeface="Arial"/>
                          <a:cs typeface="Arial"/>
                        </a:rPr>
                        <a:t>150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50</a:t>
                      </a:r>
                      <a:endParaRPr lang="pt-BR" sz="1400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-</a:t>
                      </a:r>
                      <a:endParaRPr lang="pt-PT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-</a:t>
                      </a:r>
                      <a:endParaRPr lang="pt-PT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500 mi</a:t>
                      </a:r>
                    </a:p>
                  </a:txBody>
                  <a:tcPr marL="60959" marR="60959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2,7 bi</a:t>
                      </a:r>
                    </a:p>
                  </a:txBody>
                  <a:tcPr marL="60959" marR="60959" marT="30480" marB="30480" anchor="ctr"/>
                </a:tc>
                <a:extLst>
                  <a:ext uri="{0D108BD9-81ED-4DB2-BD59-A6C34878D82A}">
                    <a16:rowId xmlns:a16="http://schemas.microsoft.com/office/drawing/2014/main" val="44867496"/>
                  </a:ext>
                </a:extLst>
              </a:tr>
              <a:tr h="70472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pt-BR" sz="1400" dirty="0">
                        <a:latin typeface="Arial"/>
                        <a:cs typeface="Arial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-</a:t>
                      </a:r>
                      <a:endParaRPr lang="pt-PT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100</a:t>
                      </a:r>
                      <a:endParaRPr lang="pt-BR" sz="1400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170</a:t>
                      </a:r>
                      <a:endParaRPr lang="pt-BR" sz="1400"/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170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30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30</a:t>
                      </a: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500 mi</a:t>
                      </a:r>
                    </a:p>
                  </a:txBody>
                  <a:tcPr marL="60959" marR="60959" marT="30480" marB="3048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2,7 bi</a:t>
                      </a:r>
                    </a:p>
                  </a:txBody>
                  <a:tcPr marL="60959" marR="60959" marT="30480" marB="30480" anchor="ctr"/>
                </a:tc>
                <a:extLst>
                  <a:ext uri="{0D108BD9-81ED-4DB2-BD59-A6C34878D82A}">
                    <a16:rowId xmlns:a16="http://schemas.microsoft.com/office/drawing/2014/main" val="2963053220"/>
                  </a:ext>
                </a:extLst>
              </a:tr>
              <a:tr h="70472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b="1" dirty="0"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L="60960" marR="60960" marT="30480" marB="3048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dirty="0">
                          <a:latin typeface="Arial"/>
                          <a:cs typeface="Arial"/>
                        </a:rPr>
                        <a:t>200</a:t>
                      </a:r>
                    </a:p>
                  </a:txBody>
                  <a:tcPr marL="60960" marR="60960" marT="30480" marB="3048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366,6</a:t>
                      </a:r>
                    </a:p>
                  </a:txBody>
                  <a:tcPr marL="60960" marR="60960" marT="30480" marB="3048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486,6</a:t>
                      </a:r>
                    </a:p>
                  </a:txBody>
                  <a:tcPr marL="60960" marR="60960" marT="30480" marB="3048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386,6</a:t>
                      </a:r>
                    </a:p>
                  </a:txBody>
                  <a:tcPr marL="60960" marR="60960" marT="30480" marB="3048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196,6</a:t>
                      </a:r>
                    </a:p>
                  </a:txBody>
                  <a:tcPr marL="60960" marR="60960" marT="30480" marB="3048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196,6</a:t>
                      </a:r>
                    </a:p>
                  </a:txBody>
                  <a:tcPr marL="60960" marR="60960" marT="30480" marB="3048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>
                          <a:latin typeface="Arial"/>
                          <a:cs typeface="Arial"/>
                        </a:rPr>
                        <a:t>1,833 bi</a:t>
                      </a:r>
                    </a:p>
                  </a:txBody>
                  <a:tcPr marL="60959" marR="60959" marT="30480" marB="3048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dirty="0">
                          <a:latin typeface="Arial"/>
                          <a:cs typeface="Arial"/>
                        </a:rPr>
                        <a:t>9,9 bi</a:t>
                      </a:r>
                    </a:p>
                  </a:txBody>
                  <a:tcPr marL="60959" marR="60959" marT="30480" marB="3048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250488"/>
                  </a:ext>
                </a:extLst>
              </a:tr>
            </a:tbl>
          </a:graphicData>
        </a:graphic>
      </p:graphicFrame>
      <p:pic>
        <p:nvPicPr>
          <p:cNvPr id="10" name="Imagem 9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C9568FF3-7F6E-49CC-16FC-C66961A7B5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6" t="32696" r="51902" b="57012"/>
          <a:stretch>
            <a:fillRect/>
          </a:stretch>
        </p:blipFill>
        <p:spPr>
          <a:xfrm>
            <a:off x="4634748" y="1890087"/>
            <a:ext cx="750804" cy="786003"/>
          </a:xfrm>
          <a:prstGeom prst="rect">
            <a:avLst/>
          </a:prstGeom>
        </p:spPr>
      </p:pic>
      <p:pic>
        <p:nvPicPr>
          <p:cNvPr id="12" name="Imagem 11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E57A4429-F467-9FC5-7CFE-0D8EA01B3C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3" t="77459" r="50992" b="13030"/>
          <a:stretch>
            <a:fillRect/>
          </a:stretch>
        </p:blipFill>
        <p:spPr>
          <a:xfrm>
            <a:off x="4719922" y="2588853"/>
            <a:ext cx="699247" cy="756994"/>
          </a:xfrm>
          <a:prstGeom prst="rect">
            <a:avLst/>
          </a:prstGeom>
        </p:spPr>
      </p:pic>
      <p:pic>
        <p:nvPicPr>
          <p:cNvPr id="14" name="Imagem 13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E46559AE-9F5B-CEDF-B8EE-CF46FC0C4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7" t="12115" r="54407" b="79489"/>
          <a:stretch>
            <a:fillRect/>
          </a:stretch>
        </p:blipFill>
        <p:spPr>
          <a:xfrm>
            <a:off x="4699318" y="3329517"/>
            <a:ext cx="679504" cy="691150"/>
          </a:xfrm>
          <a:prstGeom prst="rect">
            <a:avLst/>
          </a:prstGeom>
        </p:spPr>
      </p:pic>
      <p:pic>
        <p:nvPicPr>
          <p:cNvPr id="16" name="Imagem 15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F54422CC-A393-A1FA-E364-1B802C08A0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2" t="54277" r="64039" b="37025"/>
          <a:stretch>
            <a:fillRect/>
          </a:stretch>
        </p:blipFill>
        <p:spPr>
          <a:xfrm>
            <a:off x="4731216" y="4099425"/>
            <a:ext cx="687954" cy="574669"/>
          </a:xfrm>
          <a:prstGeom prst="rect">
            <a:avLst/>
          </a:prstGeom>
        </p:spPr>
      </p:pic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32305C02-0C10-AD97-3D72-F9D9B3E76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1306" y="963818"/>
            <a:ext cx="2914415" cy="353192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t-BR" sz="1200">
                <a:latin typeface="Arial"/>
                <a:ea typeface="Calibri"/>
                <a:cs typeface="Calibri"/>
              </a:rPr>
              <a:t>*Valor do Dólar a R$ 5,45 em 07/07/25</a:t>
            </a:r>
          </a:p>
        </p:txBody>
      </p:sp>
      <p:pic>
        <p:nvPicPr>
          <p:cNvPr id="13" name="Imagem 12" descr="Mapa&#10;&#10;O conteúdo gerado por IA pode estar incorreto.">
            <a:extLst>
              <a:ext uri="{FF2B5EF4-FFF2-40B4-BE49-F238E27FC236}">
                <a16:creationId xmlns:a16="http://schemas.microsoft.com/office/drawing/2014/main" id="{9B6CE4DC-BF13-9FB0-5A95-E65AC6FDAC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1" y="977266"/>
            <a:ext cx="4236211" cy="3785928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A91E25EF-A924-BFEB-5402-EEB168E610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5775" y="5479392"/>
            <a:ext cx="7336489" cy="1131848"/>
          </a:xfrm>
          <a:prstGeom prst="rect">
            <a:avLst/>
          </a:prstGeom>
        </p:spPr>
      </p:pic>
      <p:pic>
        <p:nvPicPr>
          <p:cNvPr id="11" name="Imagem 10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DC72FA84-16D1-3A5B-16D9-40EC570744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6" t="32696" r="51902" b="57012"/>
          <a:stretch>
            <a:fillRect/>
          </a:stretch>
        </p:blipFill>
        <p:spPr>
          <a:xfrm>
            <a:off x="6905058" y="5458038"/>
            <a:ext cx="438134" cy="458674"/>
          </a:xfrm>
          <a:prstGeom prst="rect">
            <a:avLst/>
          </a:prstGeom>
        </p:spPr>
      </p:pic>
      <p:pic>
        <p:nvPicPr>
          <p:cNvPr id="17" name="Imagem 16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747B14C2-E132-0FFA-6636-562564CC75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3" t="77459" r="50992" b="13030"/>
          <a:stretch>
            <a:fillRect/>
          </a:stretch>
        </p:blipFill>
        <p:spPr>
          <a:xfrm>
            <a:off x="10775558" y="5450856"/>
            <a:ext cx="361998" cy="391893"/>
          </a:xfrm>
          <a:prstGeom prst="rect">
            <a:avLst/>
          </a:prstGeom>
        </p:spPr>
      </p:pic>
      <p:pic>
        <p:nvPicPr>
          <p:cNvPr id="20" name="Imagem 19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6C17CC33-7244-AFD2-46F9-28B8872A5F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2" t="54277" r="63211" b="34266"/>
          <a:stretch>
            <a:fillRect/>
          </a:stretch>
        </p:blipFill>
        <p:spPr>
          <a:xfrm>
            <a:off x="8870658" y="5522576"/>
            <a:ext cx="356568" cy="367240"/>
          </a:xfrm>
          <a:prstGeom prst="rect">
            <a:avLst/>
          </a:prstGeom>
        </p:spPr>
      </p:pic>
      <p:pic>
        <p:nvPicPr>
          <p:cNvPr id="23" name="Imagem 22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DE450E4F-DC17-6B81-3382-C9D46ED3F8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7" t="12115" r="54407" b="79489"/>
          <a:stretch>
            <a:fillRect/>
          </a:stretch>
        </p:blipFill>
        <p:spPr>
          <a:xfrm>
            <a:off x="4892068" y="5458639"/>
            <a:ext cx="337974" cy="343767"/>
          </a:xfrm>
          <a:prstGeom prst="rect">
            <a:avLst/>
          </a:prstGeom>
        </p:spPr>
      </p:pic>
      <p:pic>
        <p:nvPicPr>
          <p:cNvPr id="5" name="Google Shape;157;p18" descr="Código QR&#10;&#10;Descrição gerada automaticamente">
            <a:extLst>
              <a:ext uri="{FF2B5EF4-FFF2-40B4-BE49-F238E27FC236}">
                <a16:creationId xmlns:a16="http://schemas.microsoft.com/office/drawing/2014/main" id="{C4463B86-1690-C1A1-6853-6DDCCF638F9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4407" t="8894" r="11662" b="10576"/>
          <a:stretch>
            <a:fillRect/>
          </a:stretch>
        </p:blipFill>
        <p:spPr>
          <a:xfrm>
            <a:off x="100854" y="917117"/>
            <a:ext cx="1062317" cy="101927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55;p18">
            <a:extLst>
              <a:ext uri="{FF2B5EF4-FFF2-40B4-BE49-F238E27FC236}">
                <a16:creationId xmlns:a16="http://schemas.microsoft.com/office/drawing/2014/main" id="{47D36FBF-B0E7-9B75-2B96-396881035F0B}"/>
              </a:ext>
            </a:extLst>
          </p:cNvPr>
          <p:cNvGraphicFramePr/>
          <p:nvPr/>
        </p:nvGraphicFramePr>
        <p:xfrm>
          <a:off x="206300" y="4817638"/>
          <a:ext cx="4306031" cy="19203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861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4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2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1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1962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strike="noStrike" cap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Aporte</a:t>
                      </a:r>
                      <a:endParaRPr sz="1000" u="none" strike="noStrike" cap="none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 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(último ano garantido)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(R$ bi)</a:t>
                      </a:r>
                      <a:endParaRPr sz="1000" u="none" strike="noStrike" cap="none" dirty="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strike="noStrike" cap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</a:t>
                      </a: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pt-BR" sz="1000" u="none" strike="noStrike" cap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(R$ bi)</a:t>
                      </a:r>
                      <a:endParaRPr sz="1000" u="none" strike="noStrike" cap="none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pt-BR" sz="100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(R$ bi)</a:t>
                      </a: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 dirty="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42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strike="noStrike" cap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LOA</a:t>
                      </a:r>
                      <a:endParaRPr sz="1000" u="none" strike="noStrike" cap="none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strike="noStrike" cap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Demanda</a:t>
                      </a:r>
                      <a:endParaRPr sz="1000" u="none" strike="noStrike" cap="none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7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strike="noStrike" cap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FDCO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0,320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  <a:endParaRPr sz="1000" dirty="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7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FDA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0,816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sz="1000" dirty="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7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FDNE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1,058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</a:t>
                      </a:r>
                      <a:endParaRPr sz="1000" dirty="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7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11,2</a:t>
                      </a:r>
                      <a:endParaRPr sz="1000" dirty="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74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LOA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0,15%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0,04%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0,18%</a:t>
                      </a:r>
                      <a:endParaRPr sz="100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0,23%</a:t>
                      </a:r>
                      <a:endParaRPr sz="1000" dirty="0"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9085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68144-0C33-25A0-D640-D80E9734D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D7F2BCD-AFE0-04D0-3E10-6667E8CBB07B}"/>
              </a:ext>
            </a:extLst>
          </p:cNvPr>
          <p:cNvSpPr txBox="1"/>
          <p:nvPr/>
        </p:nvSpPr>
        <p:spPr>
          <a:xfrm>
            <a:off x="208154" y="972840"/>
            <a:ext cx="931075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pt-BR" sz="1500" b="1" dirty="0">
                <a:solidFill>
                  <a:srgbClr val="000000"/>
                </a:solidFill>
                <a:cs typeface="Times New Roman"/>
              </a:rPr>
              <a:t>Fundo lançado oficialmente</a:t>
            </a:r>
            <a:r>
              <a:rPr lang="pt-BR" sz="1500" dirty="0">
                <a:solidFill>
                  <a:srgbClr val="000000"/>
                </a:solidFill>
                <a:cs typeface="Times New Roman"/>
              </a:rPr>
              <a:t> em dezembro de 2024, dentro do evento do PPI "20 anos da Lei Federal de PPPs".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D32F726-D23E-0F5A-E591-A7910B7E3350}"/>
              </a:ext>
            </a:extLst>
          </p:cNvPr>
          <p:cNvSpPr txBox="1"/>
          <p:nvPr/>
        </p:nvSpPr>
        <p:spPr>
          <a:xfrm>
            <a:off x="233054" y="2810764"/>
            <a:ext cx="9603358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pt-BR" sz="1500" b="1" dirty="0">
                <a:solidFill>
                  <a:srgbClr val="000000"/>
                </a:solidFill>
                <a:cs typeface="Times New Roman"/>
              </a:rPr>
              <a:t>Primeiro contrato assinado </a:t>
            </a:r>
            <a:r>
              <a:rPr lang="pt-BR" sz="1500" dirty="0">
                <a:solidFill>
                  <a:srgbClr val="000000"/>
                </a:solidFill>
                <a:cs typeface="Times New Roman"/>
              </a:rPr>
              <a:t>junto ao FDIRS - Projeto de Irrigação do Jaíba Etapas 3 e 4 (CODEVASF) em dezembro de 2024.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4135F4B-8EBA-B476-01DF-F4C09571CF06}"/>
              </a:ext>
            </a:extLst>
          </p:cNvPr>
          <p:cNvSpPr txBox="1"/>
          <p:nvPr/>
        </p:nvSpPr>
        <p:spPr>
          <a:xfrm>
            <a:off x="233054" y="3187200"/>
            <a:ext cx="4369248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pt-BR" sz="1500" b="1" dirty="0">
                <a:solidFill>
                  <a:srgbClr val="000000"/>
                </a:solidFill>
                <a:cs typeface="Times New Roman"/>
              </a:rPr>
              <a:t>Atualmente existem 95 projetos em fase de prospecção distribuídos: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endParaRPr lang="pt-BR" sz="1500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9D1B97AD-2523-BFD1-667B-2A43DF3C6347}"/>
              </a:ext>
            </a:extLst>
          </p:cNvPr>
          <p:cNvSpPr txBox="1"/>
          <p:nvPr/>
        </p:nvSpPr>
        <p:spPr>
          <a:xfrm rot="16200000">
            <a:off x="2745224" y="6184372"/>
            <a:ext cx="1506338" cy="215801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763"/>
              </a:lnSpc>
            </a:pPr>
            <a:endParaRPr/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D4AFFD7D-6B65-A082-47CA-0D49C8BFC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24" y="3798674"/>
            <a:ext cx="4619625" cy="2790803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9A1FD438-043C-5FDD-D458-778B6995D9AA}"/>
              </a:ext>
            </a:extLst>
          </p:cNvPr>
          <p:cNvSpPr txBox="1"/>
          <p:nvPr/>
        </p:nvSpPr>
        <p:spPr>
          <a:xfrm>
            <a:off x="6280414" y="3153250"/>
            <a:ext cx="4667249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lang="pt-BR" sz="1500" b="1" dirty="0">
                <a:solidFill>
                  <a:srgbClr val="000000"/>
                </a:solidFill>
                <a:cs typeface="Times New Roman"/>
              </a:rPr>
              <a:t>Projetos em </a:t>
            </a:r>
            <a:r>
              <a:rPr lang="pt-BR" sz="1500" b="1" dirty="0" err="1">
                <a:solidFill>
                  <a:srgbClr val="000000"/>
                </a:solidFill>
                <a:cs typeface="Times New Roman"/>
              </a:rPr>
              <a:t>pré-análise</a:t>
            </a:r>
            <a:r>
              <a:rPr lang="pt-BR" sz="1500" b="1" dirty="0">
                <a:solidFill>
                  <a:srgbClr val="000000"/>
                </a:solidFill>
                <a:cs typeface="Times New Roman"/>
              </a:rPr>
              <a:t>, ou seja, em fase de troca de informações, materiais e estudos com o ente federativo: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endParaRPr lang="pt-BR" sz="1500" dirty="0">
              <a:solidFill>
                <a:srgbClr val="000000"/>
              </a:solidFill>
              <a:cs typeface="Times New Roman"/>
            </a:endParaRP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2AF2A5B2-8863-02FB-0074-10A5860B6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413" y="3795350"/>
            <a:ext cx="4667250" cy="2794127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574EEA7-F7D7-2B95-1189-CF98076DA7D2}"/>
              </a:ext>
            </a:extLst>
          </p:cNvPr>
          <p:cNvSpPr/>
          <p:nvPr/>
        </p:nvSpPr>
        <p:spPr>
          <a:xfrm>
            <a:off x="-2059" y="-1708"/>
            <a:ext cx="12192000" cy="875765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56FC46D-B090-8DBC-EBC2-61537024E22A}"/>
              </a:ext>
            </a:extLst>
          </p:cNvPr>
          <p:cNvSpPr txBox="1"/>
          <p:nvPr/>
        </p:nvSpPr>
        <p:spPr>
          <a:xfrm>
            <a:off x="401898" y="201179"/>
            <a:ext cx="1148239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FDIRS – Objetivos e Resultados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02CB11E-45B9-040F-BC50-58203A713E0F}"/>
              </a:ext>
            </a:extLst>
          </p:cNvPr>
          <p:cNvSpPr/>
          <p:nvPr/>
        </p:nvSpPr>
        <p:spPr>
          <a:xfrm>
            <a:off x="9596323" y="1858800"/>
            <a:ext cx="2016719" cy="7276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D42545D-004F-72DF-C1CE-14CEF25DC5B3}"/>
              </a:ext>
            </a:extLst>
          </p:cNvPr>
          <p:cNvSpPr/>
          <p:nvPr/>
        </p:nvSpPr>
        <p:spPr>
          <a:xfrm>
            <a:off x="7347952" y="1849393"/>
            <a:ext cx="2016719" cy="7276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946CFC9-6E1F-5AC7-AC62-221565336FC5}"/>
              </a:ext>
            </a:extLst>
          </p:cNvPr>
          <p:cNvSpPr/>
          <p:nvPr/>
        </p:nvSpPr>
        <p:spPr>
          <a:xfrm>
            <a:off x="5033730" y="1821171"/>
            <a:ext cx="2016719" cy="7276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1215888-5FA9-314C-5D8F-A162BE38D13B}"/>
              </a:ext>
            </a:extLst>
          </p:cNvPr>
          <p:cNvSpPr/>
          <p:nvPr/>
        </p:nvSpPr>
        <p:spPr>
          <a:xfrm>
            <a:off x="2775954" y="1821170"/>
            <a:ext cx="2016719" cy="7276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62C2A14-E68D-6C80-F130-1B9C51397C9B}"/>
              </a:ext>
            </a:extLst>
          </p:cNvPr>
          <p:cNvSpPr/>
          <p:nvPr/>
        </p:nvSpPr>
        <p:spPr>
          <a:xfrm>
            <a:off x="536990" y="1821171"/>
            <a:ext cx="2016719" cy="7276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50081DE-AC79-55CA-A9C0-C3D65D016870}"/>
              </a:ext>
            </a:extLst>
          </p:cNvPr>
          <p:cNvSpPr txBox="1"/>
          <p:nvPr/>
        </p:nvSpPr>
        <p:spPr>
          <a:xfrm>
            <a:off x="471324" y="1212116"/>
            <a:ext cx="1103244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defRPr/>
            </a:pPr>
            <a:r>
              <a:rPr lang="pt-BR" sz="1400" dirty="0">
                <a:solidFill>
                  <a:srgbClr val="000000"/>
                </a:solidFill>
                <a:latin typeface="Arial"/>
                <a:cs typeface="Times New Roman"/>
              </a:rPr>
              <a:t>Fundo destinado ao aprimoramento de setores chaves para o desenvolvimento de infraestrutura, como o de estruturação de estudos e projetos; de garantias e de investimentos.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DB48FC3-306D-E3E1-F9A5-540D48DF0B11}"/>
              </a:ext>
            </a:extLst>
          </p:cNvPr>
          <p:cNvSpPr txBox="1"/>
          <p:nvPr/>
        </p:nvSpPr>
        <p:spPr>
          <a:xfrm>
            <a:off x="536599" y="1902539"/>
            <a:ext cx="193447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accent1"/>
                </a:solidFill>
                <a:latin typeface="Arial"/>
                <a:cs typeface="Arial"/>
              </a:rPr>
              <a:t>Fundo de natureza privada. Patrimônio de R$ 1 bi.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8CC25F7-5FD0-723A-E7F7-2BD611A73D1D}"/>
              </a:ext>
            </a:extLst>
          </p:cNvPr>
          <p:cNvSpPr txBox="1"/>
          <p:nvPr/>
        </p:nvSpPr>
        <p:spPr>
          <a:xfrm>
            <a:off x="2550954" y="1909403"/>
            <a:ext cx="247829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>
                <a:solidFill>
                  <a:schemeClr val="accent1"/>
                </a:solidFill>
                <a:latin typeface="Arial"/>
                <a:cs typeface="Arial"/>
              </a:rPr>
              <a:t>Apoio à Estruturação de Concessões e PPPs de infraestrutura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4DF3786-7EFF-4728-A87F-B1719B13EBA1}"/>
              </a:ext>
            </a:extLst>
          </p:cNvPr>
          <p:cNvSpPr txBox="1"/>
          <p:nvPr/>
        </p:nvSpPr>
        <p:spPr>
          <a:xfrm>
            <a:off x="5036588" y="1909809"/>
            <a:ext cx="201641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>
                <a:solidFill>
                  <a:schemeClr val="accent1"/>
                </a:solidFill>
                <a:latin typeface="Arial"/>
                <a:cs typeface="Arial"/>
              </a:rPr>
              <a:t>Cobertura de riscos com instrumentos garantidores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5118DC1-9E2F-18A4-FE03-279995730594}"/>
              </a:ext>
            </a:extLst>
          </p:cNvPr>
          <p:cNvSpPr txBox="1"/>
          <p:nvPr/>
        </p:nvSpPr>
        <p:spPr>
          <a:xfrm>
            <a:off x="7281942" y="1910215"/>
            <a:ext cx="2171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accent1"/>
                </a:solidFill>
                <a:latin typeface="Arial"/>
                <a:cs typeface="Arial"/>
              </a:rPr>
              <a:t>Participação em fundos de investimento regulados pela CVM</a:t>
            </a:r>
            <a:r>
              <a:rPr lang="pt-BR" sz="1200" dirty="0">
                <a:latin typeface="Arial"/>
                <a:cs typeface="Arial"/>
              </a:rPr>
              <a:t> 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621EB1B-B6B0-F284-59D1-8B43C11ECF19}"/>
              </a:ext>
            </a:extLst>
          </p:cNvPr>
          <p:cNvSpPr txBox="1"/>
          <p:nvPr/>
        </p:nvSpPr>
        <p:spPr>
          <a:xfrm>
            <a:off x="9518904" y="1824459"/>
            <a:ext cx="217725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200" b="1" dirty="0">
                <a:solidFill>
                  <a:schemeClr val="accent1"/>
                </a:solidFill>
                <a:latin typeface="Arial"/>
                <a:cs typeface="Arial"/>
              </a:rPr>
              <a:t>Possibilidade de contratação pelos entes federativos por </a:t>
            </a:r>
            <a:r>
              <a:rPr lang="pt-BR" sz="1200" b="1" u="sng" dirty="0">
                <a:solidFill>
                  <a:schemeClr val="accent1"/>
                </a:solidFill>
                <a:latin typeface="Arial"/>
                <a:cs typeface="Arial"/>
              </a:rPr>
              <a:t>dispensa de licitação</a:t>
            </a:r>
          </a:p>
        </p:txBody>
      </p:sp>
    </p:spTree>
    <p:extLst>
      <p:ext uri="{BB962C8B-B14F-4D97-AF65-F5344CB8AC3E}">
        <p14:creationId xmlns:p14="http://schemas.microsoft.com/office/powerpoint/2010/main" val="5721482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35C08-CD33-0CEC-92DE-3854A63DA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54354BCD-FC86-FC24-A798-CFC2B5E297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612"/>
          <a:stretch>
            <a:fillRect/>
          </a:stretch>
        </p:blipFill>
        <p:spPr>
          <a:xfrm>
            <a:off x="6561235" y="1122930"/>
            <a:ext cx="5389352" cy="5553547"/>
          </a:xfrm>
          <a:prstGeom prst="rect">
            <a:avLst/>
          </a:prstGeom>
        </p:spPr>
      </p:pic>
      <p:grpSp>
        <p:nvGrpSpPr>
          <p:cNvPr id="45" name="Agrupar 1">
            <a:extLst>
              <a:ext uri="{FF2B5EF4-FFF2-40B4-BE49-F238E27FC236}">
                <a16:creationId xmlns:a16="http://schemas.microsoft.com/office/drawing/2014/main" id="{6C134DE2-E44E-E496-6B37-B9EC014BCA0B}"/>
              </a:ext>
            </a:extLst>
          </p:cNvPr>
          <p:cNvGrpSpPr/>
          <p:nvPr/>
        </p:nvGrpSpPr>
        <p:grpSpPr>
          <a:xfrm>
            <a:off x="5330448" y="876117"/>
            <a:ext cx="1033427" cy="697904"/>
            <a:chOff x="0" y="0"/>
            <a:chExt cx="1714433" cy="1226576"/>
          </a:xfrm>
        </p:grpSpPr>
        <p:sp>
          <p:nvSpPr>
            <p:cNvPr id="46" name="Google Shape;89;p15">
              <a:extLst>
                <a:ext uri="{FF2B5EF4-FFF2-40B4-BE49-F238E27FC236}">
                  <a16:creationId xmlns:a16="http://schemas.microsoft.com/office/drawing/2014/main" id="{06B4A4CB-AECF-AD5A-3564-10A3F3A948B5}"/>
                </a:ext>
              </a:extLst>
            </p:cNvPr>
            <p:cNvSpPr/>
            <p:nvPr/>
          </p:nvSpPr>
          <p:spPr>
            <a:xfrm rot="10800000">
              <a:off x="681007" y="-1"/>
              <a:ext cx="1033427" cy="1033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7" name="Google Shape;94;p15">
              <a:extLst>
                <a:ext uri="{FF2B5EF4-FFF2-40B4-BE49-F238E27FC236}">
                  <a16:creationId xmlns:a16="http://schemas.microsoft.com/office/drawing/2014/main" id="{E3927BFD-E37B-3B58-E7DD-94B30C8FC9A4}"/>
                </a:ext>
              </a:extLst>
            </p:cNvPr>
            <p:cNvSpPr/>
            <p:nvPr/>
          </p:nvSpPr>
          <p:spPr>
            <a:xfrm rot="10800000">
              <a:off x="0" y="184429"/>
              <a:ext cx="867301" cy="867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8" name="Google Shape;95;p15">
              <a:extLst>
                <a:ext uri="{FF2B5EF4-FFF2-40B4-BE49-F238E27FC236}">
                  <a16:creationId xmlns:a16="http://schemas.microsoft.com/office/drawing/2014/main" id="{9C7BD3E6-79ED-3910-F5AA-3C45E1381B6B}"/>
                </a:ext>
              </a:extLst>
            </p:cNvPr>
            <p:cNvSpPr/>
            <p:nvPr/>
          </p:nvSpPr>
          <p:spPr>
            <a:xfrm rot="10800000">
              <a:off x="863180" y="704873"/>
              <a:ext cx="521702" cy="521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</p:grpSp>
      <p:pic>
        <p:nvPicPr>
          <p:cNvPr id="19" name="Imagem 18">
            <a:extLst>
              <a:ext uri="{FF2B5EF4-FFF2-40B4-BE49-F238E27FC236}">
                <a16:creationId xmlns:a16="http://schemas.microsoft.com/office/drawing/2014/main" id="{8884DCC4-A5AF-D08D-DE17-695454D1BB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290"/>
          <a:stretch/>
        </p:blipFill>
        <p:spPr>
          <a:xfrm>
            <a:off x="9272848" y="4948378"/>
            <a:ext cx="2677740" cy="409397"/>
          </a:xfrm>
          <a:prstGeom prst="rect">
            <a:avLst/>
          </a:prstGeom>
        </p:spPr>
      </p:pic>
      <p:grpSp>
        <p:nvGrpSpPr>
          <p:cNvPr id="4" name="Agrupar 45">
            <a:extLst>
              <a:ext uri="{FF2B5EF4-FFF2-40B4-BE49-F238E27FC236}">
                <a16:creationId xmlns:a16="http://schemas.microsoft.com/office/drawing/2014/main" id="{B92433B9-AE83-BE97-FEA9-132E46859824}"/>
              </a:ext>
            </a:extLst>
          </p:cNvPr>
          <p:cNvGrpSpPr/>
          <p:nvPr/>
        </p:nvGrpSpPr>
        <p:grpSpPr>
          <a:xfrm>
            <a:off x="0" y="0"/>
            <a:ext cx="12192000" cy="147300"/>
            <a:chOff x="0" y="0"/>
            <a:chExt cx="9144000" cy="147299"/>
          </a:xfrm>
        </p:grpSpPr>
        <p:sp>
          <p:nvSpPr>
            <p:cNvPr id="5" name="Google Shape;183;p21">
              <a:extLst>
                <a:ext uri="{FF2B5EF4-FFF2-40B4-BE49-F238E27FC236}">
                  <a16:creationId xmlns:a16="http://schemas.microsoft.com/office/drawing/2014/main" id="{22754102-2021-C8E9-FA17-D85520AEEEBF}"/>
                </a:ext>
              </a:extLst>
            </p:cNvPr>
            <p:cNvSpPr/>
            <p:nvPr/>
          </p:nvSpPr>
          <p:spPr>
            <a:xfrm>
              <a:off x="-1" y="0"/>
              <a:ext cx="2286001" cy="147300"/>
            </a:xfrm>
            <a:prstGeom prst="rect">
              <a:avLst/>
            </a:prstGeom>
            <a:solidFill>
              <a:srgbClr val="183E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r"/>
              <a:endParaRPr/>
            </a:p>
          </p:txBody>
        </p:sp>
        <p:sp>
          <p:nvSpPr>
            <p:cNvPr id="6" name="Google Shape;184;p21">
              <a:extLst>
                <a:ext uri="{FF2B5EF4-FFF2-40B4-BE49-F238E27FC236}">
                  <a16:creationId xmlns:a16="http://schemas.microsoft.com/office/drawing/2014/main" id="{D5CFF158-55BD-112F-745B-90818E61CBA5}"/>
                </a:ext>
              </a:extLst>
            </p:cNvPr>
            <p:cNvSpPr/>
            <p:nvPr/>
          </p:nvSpPr>
          <p:spPr>
            <a:xfrm>
              <a:off x="2285999" y="0"/>
              <a:ext cx="2286001" cy="147300"/>
            </a:xfrm>
            <a:prstGeom prst="rect">
              <a:avLst/>
            </a:prstGeom>
            <a:solidFill>
              <a:srgbClr val="FFC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r"/>
              <a:endParaRPr/>
            </a:p>
          </p:txBody>
        </p:sp>
        <p:sp>
          <p:nvSpPr>
            <p:cNvPr id="7" name="Google Shape;185;p21">
              <a:extLst>
                <a:ext uri="{FF2B5EF4-FFF2-40B4-BE49-F238E27FC236}">
                  <a16:creationId xmlns:a16="http://schemas.microsoft.com/office/drawing/2014/main" id="{2D21998F-83D7-F971-261E-D70CD3E55291}"/>
                </a:ext>
              </a:extLst>
            </p:cNvPr>
            <p:cNvSpPr/>
            <p:nvPr/>
          </p:nvSpPr>
          <p:spPr>
            <a:xfrm>
              <a:off x="4572000" y="0"/>
              <a:ext cx="2286001" cy="147300"/>
            </a:xfrm>
            <a:prstGeom prst="rect">
              <a:avLst/>
            </a:pr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r"/>
              <a:endParaRPr/>
            </a:p>
          </p:txBody>
        </p:sp>
        <p:sp>
          <p:nvSpPr>
            <p:cNvPr id="8" name="Google Shape;186;p21">
              <a:extLst>
                <a:ext uri="{FF2B5EF4-FFF2-40B4-BE49-F238E27FC236}">
                  <a16:creationId xmlns:a16="http://schemas.microsoft.com/office/drawing/2014/main" id="{973941B0-62D1-38BE-6474-41CCEE1783D3}"/>
                </a:ext>
              </a:extLst>
            </p:cNvPr>
            <p:cNvSpPr/>
            <p:nvPr/>
          </p:nvSpPr>
          <p:spPr>
            <a:xfrm>
              <a:off x="6858000" y="0"/>
              <a:ext cx="2286001" cy="147300"/>
            </a:xfrm>
            <a:prstGeom prst="rect">
              <a:avLst/>
            </a:prstGeom>
            <a:solidFill>
              <a:srgbClr val="00C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r"/>
              <a:endParaRPr/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F819178-DC80-BDE2-418D-B832F119495E}"/>
              </a:ext>
            </a:extLst>
          </p:cNvPr>
          <p:cNvSpPr txBox="1"/>
          <p:nvPr/>
        </p:nvSpPr>
        <p:spPr>
          <a:xfrm>
            <a:off x="5930320" y="181031"/>
            <a:ext cx="6651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Atlas das Cidades Inteligentes 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BD6EC5DC-868F-DCCD-FA0A-8ACE0C7EE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1612413" y="513327"/>
            <a:ext cx="504957" cy="50495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09B3A0D8-9F84-1CF8-131D-401A851EBB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668000" y="3567703"/>
            <a:ext cx="1142720" cy="1133862"/>
          </a:xfrm>
          <a:prstGeom prst="rect">
            <a:avLst/>
          </a:prstGeom>
        </p:spPr>
      </p:pic>
      <p:pic>
        <p:nvPicPr>
          <p:cNvPr id="12" name="Ativo 1img.png">
            <a:extLst>
              <a:ext uri="{FF2B5EF4-FFF2-40B4-BE49-F238E27FC236}">
                <a16:creationId xmlns:a16="http://schemas.microsoft.com/office/drawing/2014/main" id="{B8583702-467D-E5BE-5B25-83F39A6082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947" t="5127" r="11920" b="12405"/>
          <a:stretch/>
        </p:blipFill>
        <p:spPr>
          <a:xfrm>
            <a:off x="10085374" y="1001497"/>
            <a:ext cx="1902528" cy="1887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m 217">
            <a:extLst>
              <a:ext uri="{FF2B5EF4-FFF2-40B4-BE49-F238E27FC236}">
                <a16:creationId xmlns:a16="http://schemas.microsoft.com/office/drawing/2014/main" id="{7DC4EE60-1163-C13D-09CB-04E803E92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688" y="4023714"/>
            <a:ext cx="5224469" cy="265276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746747F-07E5-6597-0E6E-A5F4E1435E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5"/>
          <a:stretch>
            <a:fillRect/>
          </a:stretch>
        </p:blipFill>
        <p:spPr>
          <a:xfrm>
            <a:off x="3738556" y="1610493"/>
            <a:ext cx="3630249" cy="234545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12D7A37-6F79-49C9-CD12-1263156DB5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264" y="5491294"/>
            <a:ext cx="1115424" cy="111542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7692AFC-A48B-0C93-01BD-3EBB10F5408D}"/>
              </a:ext>
            </a:extLst>
          </p:cNvPr>
          <p:cNvSpPr/>
          <p:nvPr/>
        </p:nvSpPr>
        <p:spPr>
          <a:xfrm>
            <a:off x="0" y="352"/>
            <a:ext cx="12192000" cy="875765"/>
          </a:xfrm>
          <a:prstGeom prst="rect">
            <a:avLst/>
          </a:prstGeom>
          <a:solidFill>
            <a:srgbClr val="00B05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DF0E488-492B-2AFF-1B59-611DDA7ED9EB}"/>
              </a:ext>
            </a:extLst>
          </p:cNvPr>
          <p:cNvSpPr txBox="1"/>
          <p:nvPr/>
        </p:nvSpPr>
        <p:spPr>
          <a:xfrm>
            <a:off x="411305" y="207536"/>
            <a:ext cx="1128547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Fundo de Desenvolvimento da Infraestrutura Regional Sustentável - FDIRS</a:t>
            </a:r>
          </a:p>
        </p:txBody>
      </p:sp>
      <p:pic>
        <p:nvPicPr>
          <p:cNvPr id="15" name="Picture 2" descr="Novo PAC vai investir R$ 1,7 trilhão em todos os estados do Brasil">
            <a:extLst>
              <a:ext uri="{FF2B5EF4-FFF2-40B4-BE49-F238E27FC236}">
                <a16:creationId xmlns:a16="http://schemas.microsoft.com/office/drawing/2014/main" id="{C02F6849-6FC5-2769-4486-494CE0B033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08" b="21624"/>
          <a:stretch/>
        </p:blipFill>
        <p:spPr bwMode="auto">
          <a:xfrm>
            <a:off x="557372" y="1374980"/>
            <a:ext cx="2416600" cy="77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8C8C6ADB-85AA-3228-B22C-D52AA85FA94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4282" t="16705" r="56846" b="50320"/>
          <a:stretch>
            <a:fillRect/>
          </a:stretch>
        </p:blipFill>
        <p:spPr>
          <a:xfrm>
            <a:off x="280845" y="2354716"/>
            <a:ext cx="2899577" cy="1074284"/>
          </a:xfrm>
          <a:prstGeom prst="rect">
            <a:avLst/>
          </a:prstGeom>
        </p:spPr>
      </p:pic>
      <p:sp>
        <p:nvSpPr>
          <p:cNvPr id="20" name="Seta: Divisa 19">
            <a:extLst>
              <a:ext uri="{FF2B5EF4-FFF2-40B4-BE49-F238E27FC236}">
                <a16:creationId xmlns:a16="http://schemas.microsoft.com/office/drawing/2014/main" id="{0814EF65-4000-DDF6-89B6-DAF7CDBA6F9B}"/>
              </a:ext>
            </a:extLst>
          </p:cNvPr>
          <p:cNvSpPr/>
          <p:nvPr/>
        </p:nvSpPr>
        <p:spPr>
          <a:xfrm>
            <a:off x="3014930" y="1551513"/>
            <a:ext cx="685800" cy="2345458"/>
          </a:xfrm>
          <a:prstGeom prst="chevr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8633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F27A207-FFB4-4E97-6E5D-07349C660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54</a:t>
            </a:fld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6AFE59E-54B7-A0EB-C2B3-3FA098EA58BE}"/>
              </a:ext>
            </a:extLst>
          </p:cNvPr>
          <p:cNvSpPr/>
          <p:nvPr/>
        </p:nvSpPr>
        <p:spPr>
          <a:xfrm>
            <a:off x="-2059" y="-1708"/>
            <a:ext cx="12192000" cy="875765"/>
          </a:xfrm>
          <a:prstGeom prst="rect">
            <a:avLst/>
          </a:prstGeom>
          <a:solidFill>
            <a:srgbClr val="00B05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2041CD4-9928-A8E8-BADE-07AD7A16CB52}"/>
              </a:ext>
            </a:extLst>
          </p:cNvPr>
          <p:cNvSpPr txBox="1"/>
          <p:nvPr/>
        </p:nvSpPr>
        <p:spPr>
          <a:xfrm>
            <a:off x="392491" y="172957"/>
            <a:ext cx="855669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Parcerias &amp; Agenda da Água: PISF, irrigação e barragens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49DD6F7-691B-8F0F-EF4C-C614456FD4A8}"/>
              </a:ext>
            </a:extLst>
          </p:cNvPr>
          <p:cNvGraphicFramePr/>
          <p:nvPr/>
        </p:nvGraphicFramePr>
        <p:xfrm>
          <a:off x="5588746" y="999725"/>
          <a:ext cx="6379135" cy="562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C22D229-87F6-BDAC-ECAC-3E377CC3BCF0}"/>
              </a:ext>
            </a:extLst>
          </p:cNvPr>
          <p:cNvGraphicFramePr/>
          <p:nvPr/>
        </p:nvGraphicFramePr>
        <p:xfrm>
          <a:off x="224119" y="999724"/>
          <a:ext cx="5201769" cy="5575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Imagem 6" descr="Vista aérea de prédios e montanha ao fundo&#10;&#10;Descrição gerada automaticamente">
            <a:extLst>
              <a:ext uri="{FF2B5EF4-FFF2-40B4-BE49-F238E27FC236}">
                <a16:creationId xmlns:a16="http://schemas.microsoft.com/office/drawing/2014/main" id="{8F7C9499-2282-949D-7B89-0603151665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4" t="23606" r="28716"/>
          <a:stretch>
            <a:fillRect/>
          </a:stretch>
        </p:blipFill>
        <p:spPr>
          <a:xfrm>
            <a:off x="1555818" y="2776667"/>
            <a:ext cx="2599329" cy="21987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4103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11F7E-313D-3151-0444-0BC89B05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Conector 1">
            <a:extLst>
              <a:ext uri="{FF2B5EF4-FFF2-40B4-BE49-F238E27FC236}">
                <a16:creationId xmlns:a16="http://schemas.microsoft.com/office/drawing/2014/main" id="{29F231A4-A51E-3F5F-EC72-129BB269E9E5}"/>
              </a:ext>
            </a:extLst>
          </p:cNvPr>
          <p:cNvSpPr>
            <a:spLocks noChangeAspect="1"/>
          </p:cNvSpPr>
          <p:nvPr/>
        </p:nvSpPr>
        <p:spPr>
          <a:xfrm>
            <a:off x="38185" y="251756"/>
            <a:ext cx="5981700" cy="59817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9000">
                <a:schemeClr val="accent5">
                  <a:lumMod val="20000"/>
                  <a:lumOff val="80000"/>
                </a:schemeClr>
              </a:gs>
              <a:gs pos="65000">
                <a:schemeClr val="accent5">
                  <a:lumMod val="40000"/>
                  <a:lumOff val="60000"/>
                </a:schemeClr>
              </a:gs>
              <a:gs pos="96000">
                <a:schemeClr val="accent5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solidFill>
              <a:schemeClr val="bg2"/>
            </a:solidFill>
          </a:ln>
          <a:effectLst>
            <a:softEdge rad="1270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70A72F8-403A-529E-BDC3-F4472387B8B7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96761ADA-8546-7ADE-4456-C7A6CE40E790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FD760D64-2B1F-77F6-0F4C-AB666BFAEAAD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2893F565-9A60-532C-A2A3-CE19CEA6B354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937DE48-490A-2F1D-5B16-897F08625EF2}"/>
              </a:ext>
            </a:extLst>
          </p:cNvPr>
          <p:cNvSpPr txBox="1"/>
          <p:nvPr/>
        </p:nvSpPr>
        <p:spPr>
          <a:xfrm>
            <a:off x="6250201" y="1761796"/>
            <a:ext cx="584182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>
                <a:solidFill>
                  <a:schemeClr val="bg1">
                    <a:lumMod val="65000"/>
                  </a:schemeClr>
                </a:solidFill>
              </a:rPr>
              <a:t>MIDR</a:t>
            </a:r>
            <a:endParaRPr lang="pt-BR" sz="1600" b="1" i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Gabinete do Ministro e Assessorias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Secretaria-Executiva – 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Secretaria Nacional de Proteção e Defesa Civil – SEDEC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Secretaria Nacional de Segurança Hídrica – SNSH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Políticas de Desenvolvimento Regional e Territorial – SDR</a:t>
            </a:r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Fundos e Instrumentos Financeiros – SNFI </a:t>
            </a:r>
          </a:p>
          <a:p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pt-BR" sz="1600" b="1" i="0">
                <a:solidFill>
                  <a:schemeClr val="accent5">
                    <a:lumMod val="75000"/>
                  </a:schemeClr>
                </a:solidFill>
                <a:effectLst/>
              </a:rPr>
              <a:t>Entidades vinculadas: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Agência Nacional de Águas e Saneamento Básico - ANA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Companhia de Desenvolvimento dos Vales do São Francisco e do Parnaíba - Codevasf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Departamento Nacional de Obras Contra as Secas - Dnocs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Superintendência do Desenvolvimento da Amazônia - Sudam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Superintendência do Desenvolvimento do Centro-Oeste - Sudeco</a:t>
            </a:r>
          </a:p>
          <a:p>
            <a:pPr marL="285750" marR="0" lvl="0" indent="-28575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Superintendência do Desenvolvimento do Nordeste - Sudene</a:t>
            </a:r>
          </a:p>
        </p:txBody>
      </p:sp>
      <p:pic>
        <p:nvPicPr>
          <p:cNvPr id="22" name="Picture 6">
            <a:extLst>
              <a:ext uri="{FF2B5EF4-FFF2-40B4-BE49-F238E27FC236}">
                <a16:creationId xmlns:a16="http://schemas.microsoft.com/office/drawing/2014/main" id="{C951959A-134F-3434-1A81-F1CD25D54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81" y="4744454"/>
            <a:ext cx="766234" cy="15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09290211-51A6-6973-7626-452603E40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73" y="5105675"/>
            <a:ext cx="490008" cy="49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9BF6ADCE-0641-2B78-1E6B-663223D72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47" y="4078545"/>
            <a:ext cx="745135" cy="361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C6F3EEF7-D13F-B7C3-8E0D-096AE9C77960}"/>
              </a:ext>
            </a:extLst>
          </p:cNvPr>
          <p:cNvGrpSpPr/>
          <p:nvPr/>
        </p:nvGrpSpPr>
        <p:grpSpPr>
          <a:xfrm>
            <a:off x="2374145" y="1265069"/>
            <a:ext cx="1309780" cy="1260729"/>
            <a:chOff x="2248069" y="2333441"/>
            <a:chExt cx="1784234" cy="1766499"/>
          </a:xfrm>
        </p:grpSpPr>
        <p:pic>
          <p:nvPicPr>
            <p:cNvPr id="30" name="Imagem 14">
              <a:extLst>
                <a:ext uri="{FF2B5EF4-FFF2-40B4-BE49-F238E27FC236}">
                  <a16:creationId xmlns:a16="http://schemas.microsoft.com/office/drawing/2014/main" id="{F4E33050-2A80-7A69-AA9D-8F861FCA3D7D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95836" y="2366952"/>
              <a:ext cx="1692000" cy="1692000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1" name="Fluxograma: Conector 30">
              <a:extLst>
                <a:ext uri="{FF2B5EF4-FFF2-40B4-BE49-F238E27FC236}">
                  <a16:creationId xmlns:a16="http://schemas.microsoft.com/office/drawing/2014/main" id="{4C46D700-E860-51FD-2AC4-B847D4641EAA}"/>
                </a:ext>
              </a:extLst>
            </p:cNvPr>
            <p:cNvSpPr/>
            <p:nvPr/>
          </p:nvSpPr>
          <p:spPr>
            <a:xfrm>
              <a:off x="2248069" y="2333441"/>
              <a:ext cx="1784234" cy="1766499"/>
            </a:xfrm>
            <a:prstGeom prst="flowChartConnector">
              <a:avLst/>
            </a:prstGeom>
            <a:noFill/>
            <a:ln w="28575">
              <a:solidFill>
                <a:srgbClr val="5C5D5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A8447DA2-EB56-1777-4593-2EFF6D224B3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41" y="1652476"/>
            <a:ext cx="779897" cy="34237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B37E5AA-E791-FD45-C83E-C0225A506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761" y="2825220"/>
            <a:ext cx="2536547" cy="120755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CDBDB0-064E-430F-3E17-4D1E5980A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70" y="930204"/>
            <a:ext cx="522008" cy="41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643131-0AE0-0E94-266A-FD485E830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1360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A7BE8D-0DE0-9852-7519-3FD1C2762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794E4E-7158-5E57-9426-E3B75E397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39B3211-AAFD-C999-05F6-3371B5A21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56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9813F38-B3AF-600B-9AE6-291DA96CE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4" y="136525"/>
            <a:ext cx="11932921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153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F64650-4C9A-0BFC-32F6-7557C320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D03ACC-CC77-AD66-F8C2-590BD2607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25E196-51D4-C6D7-090A-BAE7257A5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57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475D3F5-EA30-A480-76DD-14EC9B405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2" y="136526"/>
            <a:ext cx="11953703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882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09E825-436E-FB3F-899D-E1EE76366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658D76-7574-D07F-F941-04B848006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49C30B0-0937-CA4F-4C6B-260AB3DD3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58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342F947-A6AD-9A5C-C196-00EF95532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3" y="95596"/>
            <a:ext cx="11945389" cy="662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541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C7C1C7-1C19-CBC2-26B2-5A09A7BAA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DCEC64-D562-629E-4009-FD4547F81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ADE29B7-939F-FF4E-A2C5-19CED6AFE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59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4B55FF8-0641-B314-B69B-E553D9AFF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136524"/>
            <a:ext cx="11941233" cy="658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2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7FE5A-954F-D659-55DF-352BBC8C2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B548867-05CB-DB64-7DEB-A6609E130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71506"/>
            <a:ext cx="12192000" cy="10436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B20D041-3736-BE83-FD85-1CEA7B425801}"/>
              </a:ext>
            </a:extLst>
          </p:cNvPr>
          <p:cNvSpPr txBox="1"/>
          <p:nvPr/>
        </p:nvSpPr>
        <p:spPr>
          <a:xfrm>
            <a:off x="500932" y="395338"/>
            <a:ext cx="11691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/>
              <a:t>RIO GRANDE DO SUL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B7CC651-5E54-BE59-9012-C0FD39FB2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12813"/>
            <a:ext cx="12192000" cy="104368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BE6E6102-5A49-202F-CC97-EDAFBBC7215D}"/>
              </a:ext>
            </a:extLst>
          </p:cNvPr>
          <p:cNvSpPr txBox="1"/>
          <p:nvPr/>
        </p:nvSpPr>
        <p:spPr>
          <a:xfrm>
            <a:off x="500932" y="1306314"/>
            <a:ext cx="44833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Clr>
                <a:srgbClr val="000000"/>
              </a:buClr>
              <a:buSzPts val="2600"/>
            </a:pPr>
            <a:r>
              <a:rPr lang="pt-BR" sz="3600" b="1">
                <a:solidFill>
                  <a:srgbClr val="002060"/>
                </a:solidFill>
                <a:sym typeface="Cambria"/>
              </a:rPr>
              <a:t>+ R$ 3,6 BILHÕES</a:t>
            </a:r>
          </a:p>
          <a:p>
            <a:pPr fontAlgn="base">
              <a:buClr>
                <a:srgbClr val="000000"/>
              </a:buClr>
              <a:buSzPts val="2600"/>
            </a:pPr>
            <a:r>
              <a:rPr lang="pt-BR" sz="2000" b="1">
                <a:solidFill>
                  <a:schemeClr val="accent2"/>
                </a:solidFill>
                <a:sym typeface="Cambria"/>
              </a:rPr>
              <a:t>Suporte direto à população, estado e municípios, além de investimentos diretos em resposta e recuperação</a:t>
            </a:r>
          </a:p>
        </p:txBody>
      </p:sp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BEFD5F21-2078-5A28-32E1-9459049E0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2" y="3003553"/>
            <a:ext cx="2022897" cy="522907"/>
          </a:xfrm>
          <a:prstGeom prst="rect">
            <a:avLst/>
          </a:prstGeom>
        </p:spPr>
      </p:pic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24F23239-FD98-2F43-93CB-161806002B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629" y="2896899"/>
            <a:ext cx="736214" cy="73621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999D19A-834E-39B9-DB34-341FE871DF25}"/>
              </a:ext>
            </a:extLst>
          </p:cNvPr>
          <p:cNvSpPr txBox="1"/>
          <p:nvPr/>
        </p:nvSpPr>
        <p:spPr>
          <a:xfrm>
            <a:off x="500932" y="4058917"/>
            <a:ext cx="68635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Clr>
                <a:srgbClr val="000000"/>
              </a:buClr>
              <a:buSzPts val="2600"/>
            </a:pPr>
            <a:r>
              <a:rPr lang="pt-BR" sz="3600" b="1">
                <a:solidFill>
                  <a:srgbClr val="002060"/>
                </a:solidFill>
                <a:sym typeface="Cambria"/>
              </a:rPr>
              <a:t>393 Pontes</a:t>
            </a:r>
          </a:p>
          <a:p>
            <a:pPr fontAlgn="base">
              <a:buClr>
                <a:srgbClr val="000000"/>
              </a:buClr>
              <a:buSzPts val="2600"/>
            </a:pPr>
            <a:r>
              <a:rPr lang="pt-BR" sz="3600" b="1">
                <a:solidFill>
                  <a:srgbClr val="002060"/>
                </a:solidFill>
                <a:sym typeface="Cambria"/>
              </a:rPr>
              <a:t>59 obras de drenagem e contenção</a:t>
            </a:r>
          </a:p>
          <a:p>
            <a:pPr fontAlgn="base">
              <a:buClr>
                <a:srgbClr val="000000"/>
              </a:buClr>
              <a:buSzPts val="2600"/>
            </a:pPr>
            <a:r>
              <a:rPr lang="pt-BR" sz="3600" b="1">
                <a:solidFill>
                  <a:srgbClr val="002060"/>
                </a:solidFill>
                <a:sym typeface="Cambria"/>
              </a:rPr>
              <a:t>28 obras de pavimentação</a:t>
            </a:r>
          </a:p>
          <a:p>
            <a:pPr fontAlgn="base">
              <a:buClr>
                <a:srgbClr val="000000"/>
              </a:buClr>
              <a:buSzPts val="2600"/>
            </a:pPr>
            <a:r>
              <a:rPr lang="pt-BR" sz="2000" b="1">
                <a:solidFill>
                  <a:schemeClr val="accent2"/>
                </a:solidFill>
                <a:sym typeface="Cambria"/>
              </a:rPr>
              <a:t>Reconstrução de infraestrutura pública</a:t>
            </a:r>
          </a:p>
        </p:txBody>
      </p:sp>
      <p:pic>
        <p:nvPicPr>
          <p:cNvPr id="23" name="Picture 4" descr="Entenda a situação no Rio Grande do Sul e as expectativas para os ...">
            <a:extLst>
              <a:ext uri="{FF2B5EF4-FFF2-40B4-BE49-F238E27FC236}">
                <a16:creationId xmlns:a16="http://schemas.microsoft.com/office/drawing/2014/main" id="{0319CAD2-D7B8-2CE3-4626-20FC2F4AE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59" y="500735"/>
            <a:ext cx="3181909" cy="178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D219B59D-B432-D024-12A9-144F41966E1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6075" b="20095"/>
          <a:stretch/>
        </p:blipFill>
        <p:spPr>
          <a:xfrm>
            <a:off x="8509159" y="2586352"/>
            <a:ext cx="3181909" cy="2708008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0AD8C3C4-ABF1-C231-E80F-D8FC710E02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186" y="500735"/>
            <a:ext cx="2684735" cy="178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1271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43959F-6D64-4B1D-E923-D9C861667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4A67F8-10CE-75C6-BE2C-6A37137DF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A8A1D61-DD98-0303-DC5F-6BC6A71A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60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FFC3F8B-D424-15DF-FBB0-79AB06354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4" y="136525"/>
            <a:ext cx="11924609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705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A240F-353F-9354-816F-3572784EF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Conector 1">
            <a:extLst>
              <a:ext uri="{FF2B5EF4-FFF2-40B4-BE49-F238E27FC236}">
                <a16:creationId xmlns:a16="http://schemas.microsoft.com/office/drawing/2014/main" id="{56C33159-2194-45F2-F597-F9CA55B0BCD5}"/>
              </a:ext>
            </a:extLst>
          </p:cNvPr>
          <p:cNvSpPr>
            <a:spLocks noChangeAspect="1"/>
          </p:cNvSpPr>
          <p:nvPr/>
        </p:nvSpPr>
        <p:spPr>
          <a:xfrm>
            <a:off x="38185" y="251756"/>
            <a:ext cx="5981700" cy="59817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9000">
                <a:schemeClr val="accent5">
                  <a:lumMod val="20000"/>
                  <a:lumOff val="80000"/>
                </a:schemeClr>
              </a:gs>
              <a:gs pos="65000">
                <a:schemeClr val="accent5">
                  <a:lumMod val="40000"/>
                  <a:lumOff val="60000"/>
                </a:schemeClr>
              </a:gs>
              <a:gs pos="96000">
                <a:schemeClr val="accent5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solidFill>
              <a:schemeClr val="bg2"/>
            </a:solidFill>
          </a:ln>
          <a:effectLst>
            <a:softEdge rad="1270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CCD3BFC-B76E-5AD9-2872-84F6DA7A512F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77D8E975-F8EF-4947-8296-40C7898E3B62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9BB310D1-5D9A-DC14-01A0-C5CF9A2B4A39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B4E191F8-1D79-F8B8-BA7E-AB0865A97A76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3BB1B5E-7358-F9AE-A528-A174EB6159EC}"/>
              </a:ext>
            </a:extLst>
          </p:cNvPr>
          <p:cNvSpPr txBox="1"/>
          <p:nvPr/>
        </p:nvSpPr>
        <p:spPr>
          <a:xfrm>
            <a:off x="6250201" y="1761796"/>
            <a:ext cx="584182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>
                <a:solidFill>
                  <a:schemeClr val="bg1">
                    <a:lumMod val="65000"/>
                  </a:schemeClr>
                </a:solidFill>
              </a:rPr>
              <a:t>MIDR</a:t>
            </a:r>
            <a:endParaRPr lang="pt-BR" sz="1600" b="1" i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Gabinete do Ministro e Assessorias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Secretaria-Executiva – 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Secretaria Nacional de Proteção e Defesa Civil – SEDEC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Secretaria Nacional de Segurança Hídrica – SNSH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Políticas de Desenvolvimento Regional e Territorial – SDR</a:t>
            </a:r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Fundos e Instrumentos Financeiros – SNFI </a:t>
            </a:r>
          </a:p>
          <a:p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pt-BR" sz="1600" b="1" i="0">
                <a:solidFill>
                  <a:schemeClr val="accent5">
                    <a:lumMod val="75000"/>
                  </a:schemeClr>
                </a:solidFill>
                <a:effectLst/>
              </a:rPr>
              <a:t>Entidades vinculadas: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Agência Nacional de Águas e Saneamento Básico - ANA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Companhia de Desenvolvimento dos Vales do São Francisco e do Parnaíba - Codevasf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Departamento Nacional de Obras Contra as Secas - Dnocs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Superintendência do Desenvolvimento da Amazônia - Sudam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Superintendência do Desenvolvimento do Centro-Oeste - Sudeco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Superintendência do Desenvolvimento do Nordeste - Sudene</a:t>
            </a:r>
          </a:p>
        </p:txBody>
      </p:sp>
      <p:pic>
        <p:nvPicPr>
          <p:cNvPr id="22" name="Picture 6">
            <a:extLst>
              <a:ext uri="{FF2B5EF4-FFF2-40B4-BE49-F238E27FC236}">
                <a16:creationId xmlns:a16="http://schemas.microsoft.com/office/drawing/2014/main" id="{930417CC-C7C4-9BDB-38C8-9E377323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81" y="4744454"/>
            <a:ext cx="766234" cy="15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DCD9EBD7-3BBF-8F00-31A0-36C750A19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73" y="5105675"/>
            <a:ext cx="490008" cy="49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D7A1F08B-A462-8AC8-1B8F-699EB92D8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47" y="4078545"/>
            <a:ext cx="745135" cy="361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94B5EE8C-552B-68E0-47E0-4AA88BC495BA}"/>
              </a:ext>
            </a:extLst>
          </p:cNvPr>
          <p:cNvGrpSpPr/>
          <p:nvPr/>
        </p:nvGrpSpPr>
        <p:grpSpPr>
          <a:xfrm>
            <a:off x="2374145" y="1265069"/>
            <a:ext cx="1309780" cy="1260729"/>
            <a:chOff x="2248069" y="2333441"/>
            <a:chExt cx="1784234" cy="1766499"/>
          </a:xfrm>
        </p:grpSpPr>
        <p:pic>
          <p:nvPicPr>
            <p:cNvPr id="30" name="Imagem 14">
              <a:extLst>
                <a:ext uri="{FF2B5EF4-FFF2-40B4-BE49-F238E27FC236}">
                  <a16:creationId xmlns:a16="http://schemas.microsoft.com/office/drawing/2014/main" id="{B0301BA1-C6D2-633F-A6F4-30AB78F7420D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95836" y="2366952"/>
              <a:ext cx="1692000" cy="1692000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1" name="Fluxograma: Conector 30">
              <a:extLst>
                <a:ext uri="{FF2B5EF4-FFF2-40B4-BE49-F238E27FC236}">
                  <a16:creationId xmlns:a16="http://schemas.microsoft.com/office/drawing/2014/main" id="{AD54A7B1-F83F-34BD-0F7E-5629A1C966C3}"/>
                </a:ext>
              </a:extLst>
            </p:cNvPr>
            <p:cNvSpPr/>
            <p:nvPr/>
          </p:nvSpPr>
          <p:spPr>
            <a:xfrm>
              <a:off x="2248069" y="2333441"/>
              <a:ext cx="1784234" cy="1766499"/>
            </a:xfrm>
            <a:prstGeom prst="flowChartConnector">
              <a:avLst/>
            </a:prstGeom>
            <a:noFill/>
            <a:ln w="28575">
              <a:solidFill>
                <a:srgbClr val="5C5D5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C5BCFFD4-32B5-081E-32B6-7657A151C5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70" y="2671638"/>
            <a:ext cx="3359724" cy="14749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9798653-EB5A-1C4C-20B6-8D7E95D2A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5" y="2305912"/>
            <a:ext cx="800869" cy="38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991D45-16CD-15CE-73AE-DB1D26C54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70" y="930204"/>
            <a:ext cx="522008" cy="41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55ACF9-8204-F9D6-3EF7-FABABA10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5280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B2978-9B3B-B874-5CAE-61C5402C7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2FE4CF-F795-A13E-01D0-2FCC610E9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394DBA3-5EAA-4430-BC70-9A7303FCC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62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E5233FC-500A-EBAD-9B94-94AB592FC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1099" y="365125"/>
            <a:ext cx="123930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806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51029A-FA90-21E2-3A26-BA4453611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>
            <a:extLst>
              <a:ext uri="{FF2B5EF4-FFF2-40B4-BE49-F238E27FC236}">
                <a16:creationId xmlns:a16="http://schemas.microsoft.com/office/drawing/2014/main" id="{5FA56235-80E1-A203-10E4-3C127E68E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573" y="-11072"/>
            <a:ext cx="8569427" cy="6863639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6DCF1228-085F-AD01-6A17-06CE1E668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264"/>
            <a:ext cx="3648144" cy="6869263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0DD7A520-8786-8625-F3B0-BA13C570EC7E}"/>
              </a:ext>
            </a:extLst>
          </p:cNvPr>
          <p:cNvSpPr txBox="1">
            <a:spLocks/>
          </p:cNvSpPr>
          <p:nvPr/>
        </p:nvSpPr>
        <p:spPr>
          <a:xfrm>
            <a:off x="4616219" y="932930"/>
            <a:ext cx="7270981" cy="15042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pt-BR" sz="2400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Orçamento do FCO </a:t>
            </a:r>
            <a:r>
              <a:rPr lang="pt-BR" sz="2400" b="1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 2025 </a:t>
            </a:r>
            <a:r>
              <a:rPr lang="pt-BR" sz="2400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é de </a:t>
            </a:r>
            <a:r>
              <a:rPr lang="pt-BR" sz="2400" b="1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R$ 12,4 Bilhões</a:t>
            </a:r>
            <a:r>
              <a:rPr lang="pt-BR" sz="2400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Até o momento, já foram aplicados </a:t>
            </a:r>
            <a:r>
              <a:rPr lang="pt-BR" sz="2400" b="1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R$ 3,2 Bilhões</a:t>
            </a:r>
            <a:r>
              <a:rPr lang="pt-BR" sz="2400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em </a:t>
            </a:r>
            <a:r>
              <a:rPr lang="pt-BR" sz="2400" b="1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6.387 contratos</a:t>
            </a:r>
            <a:r>
              <a:rPr lang="pt-BR" sz="2400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promovendo a geração de </a:t>
            </a:r>
            <a:r>
              <a:rPr lang="pt-BR" sz="2400" b="1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76.913 empregos</a:t>
            </a:r>
            <a:r>
              <a:rPr lang="pt-BR" sz="2400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</a:p>
        </p:txBody>
      </p:sp>
      <p:pic>
        <p:nvPicPr>
          <p:cNvPr id="12" name="Gráfico 11" descr="Funcionária de escritório estrutura de tópicos">
            <a:extLst>
              <a:ext uri="{FF2B5EF4-FFF2-40B4-BE49-F238E27FC236}">
                <a16:creationId xmlns:a16="http://schemas.microsoft.com/office/drawing/2014/main" id="{749019B2-7B4C-273A-DB95-CAFA8FCBE8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01819" y="5333242"/>
            <a:ext cx="914400" cy="914400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40447AA9-AD3E-CB1D-4549-5E59D8648452}"/>
              </a:ext>
            </a:extLst>
          </p:cNvPr>
          <p:cNvSpPr txBox="1">
            <a:spLocks/>
          </p:cNvSpPr>
          <p:nvPr/>
        </p:nvSpPr>
        <p:spPr>
          <a:xfrm>
            <a:off x="4616219" y="5303791"/>
            <a:ext cx="7108749" cy="11412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pt-BR" sz="2400" b="1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Mulheres Empreendedoras: </a:t>
            </a:r>
            <a:r>
              <a:rPr lang="pt-BR" sz="2400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apoio ao empreendedorismo feminino na importância de </a:t>
            </a:r>
            <a:r>
              <a:rPr lang="pt-BR" sz="2400" b="1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R$ 2,85 bilhões</a:t>
            </a:r>
            <a:r>
              <a:rPr lang="pt-BR" sz="2400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destinados à negócios liderados por mulheres.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270CEB3-6520-F6B4-4245-22DE80CE92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8666" y="2650323"/>
            <a:ext cx="2986302" cy="2086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667E963-B791-178D-CD46-BB80E033D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651" y="6429184"/>
            <a:ext cx="2743200" cy="365125"/>
          </a:xfrm>
        </p:spPr>
        <p:txBody>
          <a:bodyPr/>
          <a:lstStyle/>
          <a:p>
            <a:fld id="{FE8195F2-E11C-447C-99BE-76930CF013AD}" type="slidenum">
              <a:rPr lang="pt-BR" b="1" smtClean="0">
                <a:solidFill>
                  <a:schemeClr val="tx1"/>
                </a:solidFill>
              </a:rPr>
              <a:t>63</a:t>
            </a:fld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D0F2C38-7B75-BFEA-F10F-141407A3D1DB}"/>
              </a:ext>
            </a:extLst>
          </p:cNvPr>
          <p:cNvSpPr txBox="1"/>
          <p:nvPr/>
        </p:nvSpPr>
        <p:spPr>
          <a:xfrm>
            <a:off x="4616219" y="2663956"/>
            <a:ext cx="6378378" cy="26556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pt-BR"/>
            </a:defPPr>
            <a:lvl1pPr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 sz="280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sz="2000" b="1" dirty="0">
                <a:solidFill>
                  <a:srgbClr val="002060"/>
                </a:solidFill>
                <a:sym typeface="Intro"/>
              </a:rPr>
              <a:t>CRIAÇÃO DE NOVAS LINHAS</a:t>
            </a:r>
          </a:p>
          <a:p>
            <a:pPr marL="287882" lvl="1" indent="-143941">
              <a:buFont typeface="Arial"/>
              <a:buChar char="•"/>
            </a:pPr>
            <a:r>
              <a:rPr lang="en-US" sz="2000" dirty="0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Intro"/>
              </a:rPr>
              <a:t>Leite</a:t>
            </a:r>
          </a:p>
          <a:p>
            <a:pPr marL="287882" lvl="1" indent="-143941">
              <a:buFont typeface="Arial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Intro"/>
              </a:rPr>
              <a:t>Irrigação</a:t>
            </a:r>
            <a:endParaRPr lang="en-US" sz="2000" dirty="0">
              <a:solidFill>
                <a:srgbClr val="00206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  <a:sym typeface="Intro"/>
            </a:endParaRPr>
          </a:p>
          <a:p>
            <a:pPr marL="287882" lvl="1" indent="-143941">
              <a:buFont typeface="Arial"/>
              <a:buChar char="•"/>
            </a:pPr>
            <a:r>
              <a:rPr lang="en-US" sz="2000" dirty="0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Intro"/>
              </a:rPr>
              <a:t>Pantanal</a:t>
            </a:r>
          </a:p>
          <a:p>
            <a:pPr marL="287882" lvl="1" indent="-143941">
              <a:buFont typeface="Arial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Intro"/>
              </a:rPr>
              <a:t>Cerrado</a:t>
            </a:r>
            <a:endParaRPr lang="en-US" sz="2000" dirty="0">
              <a:solidFill>
                <a:srgbClr val="00206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  <a:sym typeface="Intro"/>
            </a:endParaRPr>
          </a:p>
          <a:p>
            <a:pPr marL="287882" lvl="1" indent="-143941">
              <a:buFont typeface="Arial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Intro"/>
              </a:rPr>
              <a:t>Armazenagem</a:t>
            </a:r>
            <a:endParaRPr lang="en-US" sz="2000" dirty="0">
              <a:solidFill>
                <a:srgbClr val="00206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  <a:sym typeface="Intro"/>
            </a:endParaRPr>
          </a:p>
          <a:p>
            <a:pPr marL="287882" lvl="1" indent="-143941">
              <a:buFont typeface="Arial"/>
              <a:buChar char="•"/>
            </a:pPr>
            <a:r>
              <a:rPr lang="en-US" sz="2000" dirty="0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Intro"/>
              </a:rPr>
              <a:t>Quilombo</a:t>
            </a:r>
          </a:p>
          <a:p>
            <a:pPr marL="287882" lvl="1" indent="-143941">
              <a:buFont typeface="Arial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Intro"/>
              </a:rPr>
              <a:t>Mulheres</a:t>
            </a:r>
            <a:r>
              <a:rPr lang="en-US" sz="2000" dirty="0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Int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Intro"/>
              </a:rPr>
              <a:t>empreendedoras</a:t>
            </a:r>
            <a:endParaRPr lang="en-US" sz="2000" dirty="0">
              <a:solidFill>
                <a:srgbClr val="00206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  <a:sym typeface="Intro"/>
            </a:endParaRPr>
          </a:p>
          <a:p>
            <a:endParaRPr lang="en-US" sz="1400" dirty="0">
              <a:solidFill>
                <a:srgbClr val="002060"/>
              </a:solidFill>
              <a:sym typeface="Intro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2B22352-1888-5F3B-7B8A-60F4E2BCB705}"/>
              </a:ext>
            </a:extLst>
          </p:cNvPr>
          <p:cNvSpPr txBox="1"/>
          <p:nvPr/>
        </p:nvSpPr>
        <p:spPr>
          <a:xfrm>
            <a:off x="11072225" y="437967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2025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3EC83EE-8A87-4059-3C2C-431496EB5F17}"/>
              </a:ext>
            </a:extLst>
          </p:cNvPr>
          <p:cNvSpPr txBox="1"/>
          <p:nvPr/>
        </p:nvSpPr>
        <p:spPr>
          <a:xfrm>
            <a:off x="4616219" y="416149"/>
            <a:ext cx="5341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</a:t>
            </a:r>
            <a:r>
              <a:rPr lang="pt-BR" sz="2400" b="1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$ 27,5 bi </a:t>
            </a:r>
            <a:r>
              <a:rPr lang="pt-BR" sz="2400" dirty="0">
                <a:solidFill>
                  <a:srgbClr val="133353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aplicados de 2023 a 2025</a:t>
            </a:r>
          </a:p>
        </p:txBody>
      </p:sp>
      <p:pic>
        <p:nvPicPr>
          <p:cNvPr id="23" name="Gráfico 22" descr="Moedas estrutura de tópicos">
            <a:extLst>
              <a:ext uri="{FF2B5EF4-FFF2-40B4-BE49-F238E27FC236}">
                <a16:creationId xmlns:a16="http://schemas.microsoft.com/office/drawing/2014/main" id="{2997E065-C9A2-247F-2EE5-325B85328B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22573" y="740939"/>
            <a:ext cx="914400" cy="914400"/>
          </a:xfrm>
          <a:prstGeom prst="rect">
            <a:avLst/>
          </a:prstGeom>
        </p:spPr>
      </p:pic>
      <p:pic>
        <p:nvPicPr>
          <p:cNvPr id="27" name="Gráfico 26" descr="Luzes acesas estrutura de tópicos">
            <a:extLst>
              <a:ext uri="{FF2B5EF4-FFF2-40B4-BE49-F238E27FC236}">
                <a16:creationId xmlns:a16="http://schemas.microsoft.com/office/drawing/2014/main" id="{5D136B6D-7C44-80BF-9529-D3934341B8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48144" y="2537584"/>
            <a:ext cx="914400" cy="914400"/>
          </a:xfrm>
          <a:prstGeom prst="rect">
            <a:avLst/>
          </a:prstGeom>
        </p:spPr>
      </p:pic>
      <p:pic>
        <p:nvPicPr>
          <p:cNvPr id="30" name="Imagem 29" descr="Logotipo&#10;&#10;O conteúdo gerado por IA pode estar incorreto.">
            <a:extLst>
              <a:ext uri="{FF2B5EF4-FFF2-40B4-BE49-F238E27FC236}">
                <a16:creationId xmlns:a16="http://schemas.microsoft.com/office/drawing/2014/main" id="{C4FB6DE2-9CA1-491E-AD53-0D1F6D1B1AA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91" y="2550578"/>
            <a:ext cx="3153563" cy="144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137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62B57-B419-06AC-83F3-010CD458B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C2CA37-0E68-9C1D-C9DA-A271E7029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097AF8-571C-9ABA-641B-C9A557C0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64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DF4EF31-3163-3796-419F-7642861D1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59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06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40836-5D50-D41B-9882-56FBB8622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05CDF6-BD02-50FB-F8C9-FD20DAA3E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88C7221-0563-AF14-1EFE-C1B4653D5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65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B959571-8CD6-6794-0550-A57974713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74731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139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54361D-0159-88A8-44DC-81B648E6F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>
            <a:extLst>
              <a:ext uri="{FF2B5EF4-FFF2-40B4-BE49-F238E27FC236}">
                <a16:creationId xmlns:a16="http://schemas.microsoft.com/office/drawing/2014/main" id="{A4BE3511-0C15-14CB-16A6-DB2EA34BE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573" y="0"/>
            <a:ext cx="8569427" cy="6863639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6377BE5E-C18C-B8C9-C382-2F4DE317B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264"/>
            <a:ext cx="3648144" cy="6869263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82144D9-0417-A0FD-A7E2-DC2B9A0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651" y="6429184"/>
            <a:ext cx="2743200" cy="365125"/>
          </a:xfrm>
        </p:spPr>
        <p:txBody>
          <a:bodyPr/>
          <a:lstStyle/>
          <a:p>
            <a:fld id="{FE8195F2-E11C-447C-99BE-76930CF013AD}" type="slidenum">
              <a:rPr lang="pt-BR" b="1" smtClean="0">
                <a:solidFill>
                  <a:schemeClr val="tx1"/>
                </a:solidFill>
              </a:rPr>
              <a:t>66</a:t>
            </a:fld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2" name="Imagem 1" descr="Desenho de bandeira&#10;&#10;O conteúdo gerado por IA pode estar incorreto.">
            <a:extLst>
              <a:ext uri="{FF2B5EF4-FFF2-40B4-BE49-F238E27FC236}">
                <a16:creationId xmlns:a16="http://schemas.microsoft.com/office/drawing/2014/main" id="{E334279E-126A-8941-506C-5E32D4968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45" y="2376509"/>
            <a:ext cx="3235054" cy="1597155"/>
          </a:xfrm>
          <a:prstGeom prst="rect">
            <a:avLst/>
          </a:prstGeom>
        </p:spPr>
      </p:pic>
      <p:pic>
        <p:nvPicPr>
          <p:cNvPr id="3" name="Imagem 2" descr="Texto&#10;&#10;O conteúdo gerado por IA pode estar incorreto.">
            <a:extLst>
              <a:ext uri="{FF2B5EF4-FFF2-40B4-BE49-F238E27FC236}">
                <a16:creationId xmlns:a16="http://schemas.microsoft.com/office/drawing/2014/main" id="{2A3ADCDA-3C6E-1936-E56B-2482CB662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6"/>
          <a:stretch/>
        </p:blipFill>
        <p:spPr>
          <a:xfrm>
            <a:off x="7165864" y="-110789"/>
            <a:ext cx="4819591" cy="6794309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1FC1A37B-355C-03E8-8099-1F0B8F1D8F20}"/>
              </a:ext>
            </a:extLst>
          </p:cNvPr>
          <p:cNvSpPr/>
          <p:nvPr/>
        </p:nvSpPr>
        <p:spPr>
          <a:xfrm>
            <a:off x="6968287" y="58258"/>
            <a:ext cx="119269" cy="679430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C8ADB2B-DA86-2918-0859-FC18DCD5D6D2}"/>
              </a:ext>
            </a:extLst>
          </p:cNvPr>
          <p:cNvSpPr txBox="1"/>
          <p:nvPr/>
        </p:nvSpPr>
        <p:spPr>
          <a:xfrm>
            <a:off x="3555476" y="621423"/>
            <a:ext cx="3101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err="1">
                <a:solidFill>
                  <a:srgbClr val="002060"/>
                </a:solidFill>
              </a:rPr>
              <a:t>R</a:t>
            </a:r>
            <a:r>
              <a:rPr lang="pt-BR" sz="3600" dirty="0">
                <a:solidFill>
                  <a:srgbClr val="002060"/>
                </a:solidFill>
              </a:rPr>
              <a:t>$</a:t>
            </a:r>
            <a:r>
              <a:rPr lang="pt-BR" sz="3600" b="1" dirty="0">
                <a:solidFill>
                  <a:srgbClr val="002060"/>
                </a:solidFill>
              </a:rPr>
              <a:t> 1,1 </a:t>
            </a:r>
            <a:r>
              <a:rPr lang="pt-BR" sz="3600" dirty="0">
                <a:solidFill>
                  <a:srgbClr val="002060"/>
                </a:solidFill>
              </a:rPr>
              <a:t>bilhões</a:t>
            </a:r>
            <a:endParaRPr lang="pt-BR" sz="2400" dirty="0">
              <a:solidFill>
                <a:srgbClr val="002060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F54BCAD-1A87-7AB2-22D9-B863608A9052}"/>
              </a:ext>
            </a:extLst>
          </p:cNvPr>
          <p:cNvSpPr txBox="1"/>
          <p:nvPr/>
        </p:nvSpPr>
        <p:spPr>
          <a:xfrm>
            <a:off x="3702831" y="58258"/>
            <a:ext cx="3256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02060"/>
                </a:solidFill>
              </a:rPr>
              <a:t>2023 a 2025</a:t>
            </a:r>
            <a:endParaRPr lang="pt-BR" sz="4000" b="1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A5F2BA4-9B12-E1F8-A8E6-37331E92615A}"/>
              </a:ext>
            </a:extLst>
          </p:cNvPr>
          <p:cNvSpPr txBox="1"/>
          <p:nvPr/>
        </p:nvSpPr>
        <p:spPr>
          <a:xfrm>
            <a:off x="3773301" y="3374549"/>
            <a:ext cx="324183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2060"/>
                </a:solidFill>
              </a:rPr>
              <a:t>+ 37 mil </a:t>
            </a:r>
          </a:p>
          <a:p>
            <a:r>
              <a:rPr lang="pt-BR" sz="3200" dirty="0">
                <a:solidFill>
                  <a:srgbClr val="002060"/>
                </a:solidFill>
              </a:rPr>
              <a:t>Empregos gerados</a:t>
            </a:r>
            <a:endParaRPr lang="pt-BR" sz="2000" dirty="0">
              <a:solidFill>
                <a:srgbClr val="002060"/>
              </a:solidFill>
            </a:endParaRPr>
          </a:p>
        </p:txBody>
      </p:sp>
      <p:pic>
        <p:nvPicPr>
          <p:cNvPr id="18" name="Imagem 17" descr="Caminhão em estrada de terra&#10;&#10;O conteúdo gerado por IA pode estar incorreto.">
            <a:extLst>
              <a:ext uri="{FF2B5EF4-FFF2-40B4-BE49-F238E27FC236}">
                <a16:creationId xmlns:a16="http://schemas.microsoft.com/office/drawing/2014/main" id="{D23EF2C6-C95C-0B5F-28ED-66E126FDE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9118" y="1192197"/>
            <a:ext cx="2616153" cy="21208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F09E173B-2150-CDDD-CF68-DD69CACFCA8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1230"/>
          <a:stretch/>
        </p:blipFill>
        <p:spPr>
          <a:xfrm>
            <a:off x="3842843" y="4574828"/>
            <a:ext cx="2602428" cy="20279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486704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1F393B-3AFC-DEA8-F39A-832F1BD53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072480-77CB-FA23-F4AD-12DB54C65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0BD81FA-1FEA-E66A-E17A-252FA9598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67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FDB826C-24FA-8FAC-891C-36AD82D95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2" y="136526"/>
            <a:ext cx="11916294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947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725E0-876B-B5BE-4399-28233FAED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Conector 1">
            <a:extLst>
              <a:ext uri="{FF2B5EF4-FFF2-40B4-BE49-F238E27FC236}">
                <a16:creationId xmlns:a16="http://schemas.microsoft.com/office/drawing/2014/main" id="{CEF1B4BF-7914-000D-19BD-380D847E552F}"/>
              </a:ext>
            </a:extLst>
          </p:cNvPr>
          <p:cNvSpPr>
            <a:spLocks noChangeAspect="1"/>
          </p:cNvSpPr>
          <p:nvPr/>
        </p:nvSpPr>
        <p:spPr>
          <a:xfrm>
            <a:off x="38185" y="251756"/>
            <a:ext cx="5981700" cy="59817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9000">
                <a:schemeClr val="accent5">
                  <a:lumMod val="20000"/>
                  <a:lumOff val="80000"/>
                </a:schemeClr>
              </a:gs>
              <a:gs pos="65000">
                <a:schemeClr val="accent5">
                  <a:lumMod val="40000"/>
                  <a:lumOff val="60000"/>
                </a:schemeClr>
              </a:gs>
              <a:gs pos="96000">
                <a:schemeClr val="accent5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solidFill>
              <a:schemeClr val="bg2"/>
            </a:solidFill>
          </a:ln>
          <a:effectLst>
            <a:softEdge rad="1270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0BDC078-1EB7-BBB5-A89C-A55D49637CC6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D81B842-4B3B-79D2-705F-11D3889349F5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CD1B377-F8AA-3BD2-1596-B3F5582A7633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0FB0F9DC-A883-8F66-4358-D43B6920585B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0051425-062C-ED52-93A8-AB0A9785BF76}"/>
              </a:ext>
            </a:extLst>
          </p:cNvPr>
          <p:cNvSpPr txBox="1"/>
          <p:nvPr/>
        </p:nvSpPr>
        <p:spPr>
          <a:xfrm>
            <a:off x="6250201" y="1761796"/>
            <a:ext cx="584182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>
                <a:solidFill>
                  <a:schemeClr val="bg1">
                    <a:lumMod val="65000"/>
                  </a:schemeClr>
                </a:solidFill>
              </a:rPr>
              <a:t>MIDR</a:t>
            </a:r>
            <a:endParaRPr lang="pt-BR" sz="1600" b="1" i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Gabinete do Ministro e Assessorias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Secretaria-Executiva – 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Secretaria Nacional de Proteção e Defesa Civil – SEDEC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Secretaria Nacional de Segurança Hídrica – SNSH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Políticas de Desenvolvimento Regional e Territorial – SDR</a:t>
            </a:r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Fundos e Instrumentos Financeiros – SNFI </a:t>
            </a:r>
          </a:p>
          <a:p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pt-BR" sz="1600" b="1" i="0">
                <a:solidFill>
                  <a:schemeClr val="accent5">
                    <a:lumMod val="75000"/>
                  </a:schemeClr>
                </a:solidFill>
                <a:effectLst/>
              </a:rPr>
              <a:t>Entidades vinculadas: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Agência Nacional de Águas e Saneamento Básico - ANA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Companhia de Desenvolvimento dos Vales do São Francisco e do Parnaíba - Codevasf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Departamento Nacional de Obras Contra as Secas - Dnocs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Superintendência do Desenvolvimento da Amazônia - Sudam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Superintendência do Desenvolvimento do Centro-Oeste - Sudeco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</a:rPr>
              <a:t>Superintendência do Desenvolvimento do Nordeste - Sudene</a:t>
            </a:r>
          </a:p>
        </p:txBody>
      </p:sp>
      <p:pic>
        <p:nvPicPr>
          <p:cNvPr id="19" name="Imagem 18" descr="Logotipo&#10;&#10;Descrição gerada automaticamente">
            <a:extLst>
              <a:ext uri="{FF2B5EF4-FFF2-40B4-BE49-F238E27FC236}">
                <a16:creationId xmlns:a16="http://schemas.microsoft.com/office/drawing/2014/main" id="{43FB3F81-BBDB-1C50-E7BE-E192EEDBF7A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41" y="1652476"/>
            <a:ext cx="779897" cy="342375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3FA0D260-36D1-A922-61A4-17B6B55E6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5" y="2305912"/>
            <a:ext cx="800869" cy="38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116C5D93-BC8C-2183-DC6A-F5D31AF43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55" y="2702241"/>
            <a:ext cx="1845159" cy="14535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>
            <a:extLst>
              <a:ext uri="{FF2B5EF4-FFF2-40B4-BE49-F238E27FC236}">
                <a16:creationId xmlns:a16="http://schemas.microsoft.com/office/drawing/2014/main" id="{75A0669F-36CB-42BD-EDC6-1793AEFD8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81" y="4744454"/>
            <a:ext cx="766234" cy="15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D0A1A0FA-92A0-8557-8703-DAD147A19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73" y="5105675"/>
            <a:ext cx="490008" cy="49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08514401-E6E7-5A7E-2E4E-13B5FBD4E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47" y="4078545"/>
            <a:ext cx="745135" cy="361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6B217E8A-9B2A-B97B-D54D-BE079BE1043D}"/>
              </a:ext>
            </a:extLst>
          </p:cNvPr>
          <p:cNvGrpSpPr/>
          <p:nvPr/>
        </p:nvGrpSpPr>
        <p:grpSpPr>
          <a:xfrm>
            <a:off x="2374145" y="1265069"/>
            <a:ext cx="1309780" cy="1260729"/>
            <a:chOff x="2248069" y="2333441"/>
            <a:chExt cx="1784234" cy="1766499"/>
          </a:xfrm>
        </p:grpSpPr>
        <p:pic>
          <p:nvPicPr>
            <p:cNvPr id="30" name="Imagem 14">
              <a:extLst>
                <a:ext uri="{FF2B5EF4-FFF2-40B4-BE49-F238E27FC236}">
                  <a16:creationId xmlns:a16="http://schemas.microsoft.com/office/drawing/2014/main" id="{FD97BB7D-C52B-EA94-98F0-3F538967F0BF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95836" y="2366952"/>
              <a:ext cx="1692000" cy="1692000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1" name="Fluxograma: Conector 30">
              <a:extLst>
                <a:ext uri="{FF2B5EF4-FFF2-40B4-BE49-F238E27FC236}">
                  <a16:creationId xmlns:a16="http://schemas.microsoft.com/office/drawing/2014/main" id="{835B497C-FF11-C4B8-1534-F83DB9C8B87C}"/>
                </a:ext>
              </a:extLst>
            </p:cNvPr>
            <p:cNvSpPr/>
            <p:nvPr/>
          </p:nvSpPr>
          <p:spPr>
            <a:xfrm>
              <a:off x="2248069" y="2333441"/>
              <a:ext cx="1784234" cy="1766499"/>
            </a:xfrm>
            <a:prstGeom prst="flowChartConnector">
              <a:avLst/>
            </a:prstGeom>
            <a:noFill/>
            <a:ln w="28575">
              <a:solidFill>
                <a:srgbClr val="5C5D5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932F0D61-A040-12E6-0311-DF3EF54CD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68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74152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405FED8B-7CCB-46F5-3384-6785073AC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848843" y="576559"/>
            <a:ext cx="504957" cy="504957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A40229E-88C5-0341-0BEA-BED53B2D3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69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67FB49-1B34-4EA1-842E-25C3331086D7}"/>
              </a:ext>
            </a:extLst>
          </p:cNvPr>
          <p:cNvSpPr txBox="1"/>
          <p:nvPr/>
        </p:nvSpPr>
        <p:spPr>
          <a:xfrm>
            <a:off x="4628745" y="1130291"/>
            <a:ext cx="6360459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pt-BR" sz="1700"/>
              <a:t>Desde 2023, a Sudam impulsionou ações de busca ativa por investidores pra a Amazônia. Neste sentido, aproximou-se da Suframa e participou de diversos eventos promovidos por aquela Superintendência, bem como promoveu ações de orientação e recepcionou na sede da Sudam centenas de empreendedores interessados em acessar os instrumentos da Sudam.</a:t>
            </a:r>
          </a:p>
          <a:p>
            <a:pPr indent="457200" algn="just"/>
            <a:r>
              <a:rPr lang="pt-BR" sz="1700"/>
              <a:t>Em 2024, a Sudam disponibilizou o Portal de Investimentos da Amazônia. </a:t>
            </a:r>
            <a:r>
              <a:rPr lang="pt-BR" sz="1700">
                <a:hlinkClick r:id="rId4"/>
              </a:rPr>
              <a:t>https://investimentos.sudam.gov.br/</a:t>
            </a:r>
            <a:r>
              <a:rPr lang="pt-BR" sz="1700"/>
              <a:t>. Ferramenta inovadora e muito bem recebida pelo público.</a:t>
            </a:r>
          </a:p>
          <a:p>
            <a:pPr indent="457200" algn="just"/>
            <a:r>
              <a:rPr lang="pt-BR" sz="1700"/>
              <a:t>De 2023 a 2025, o FDA apresenta crescimento de pleitos apresentados, aprovados e recursos liberados</a:t>
            </a:r>
            <a:r>
              <a:rPr lang="pt-BR"/>
              <a:t>.</a:t>
            </a:r>
          </a:p>
          <a:p>
            <a:pPr indent="457200" algn="just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6359FC7-B572-42E5-B596-F867997733AD}"/>
              </a:ext>
            </a:extLst>
          </p:cNvPr>
          <p:cNvSpPr txBox="1"/>
          <p:nvPr/>
        </p:nvSpPr>
        <p:spPr>
          <a:xfrm>
            <a:off x="900953" y="319088"/>
            <a:ext cx="10088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>
                <a:solidFill>
                  <a:schemeClr val="accent6">
                    <a:lumMod val="75000"/>
                  </a:schemeClr>
                </a:solidFill>
                <a:latin typeface="Rawline Black" panose="00000A00000000000000" pitchFamily="2" charset="0"/>
              </a:rPr>
              <a:t>Realizações 2023 a 2025 – Indução de Investimentos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A3C2FD-EE37-4E0C-B009-66286B405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960" y="1051346"/>
            <a:ext cx="3289720" cy="302020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532DD43-02B8-4034-900A-CFB359EA2B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0763" y="4365974"/>
            <a:ext cx="4452097" cy="23310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12D8DA6-C529-4F4F-AF98-493A960965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5429" y="4403585"/>
            <a:ext cx="3183188" cy="225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1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FAD0CE98-F389-6991-8EE8-F4264349E68E}"/>
              </a:ext>
            </a:extLst>
          </p:cNvPr>
          <p:cNvSpPr txBox="1"/>
          <p:nvPr/>
        </p:nvSpPr>
        <p:spPr>
          <a:xfrm>
            <a:off x="0" y="306613"/>
            <a:ext cx="121920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800" b="1">
                <a:solidFill>
                  <a:srgbClr val="002060"/>
                </a:solidFill>
              </a:rPr>
              <a:t>Outras ações - 2023 a 2025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3CF09E1-FC7C-CEE4-6469-8912CEB78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71506"/>
            <a:ext cx="12192000" cy="10436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1C96161-9006-1603-3C5B-083A6FF13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12813"/>
            <a:ext cx="12192000" cy="10436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68C56CA-4271-6474-97BF-F8F1E45D4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086" y="973385"/>
            <a:ext cx="2291720" cy="1204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2F46D7C-13D9-EAAD-A8FB-57953E66821A}"/>
              </a:ext>
            </a:extLst>
          </p:cNvPr>
          <p:cNvSpPr txBox="1"/>
          <p:nvPr/>
        </p:nvSpPr>
        <p:spPr>
          <a:xfrm>
            <a:off x="623871" y="2326063"/>
            <a:ext cx="2485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rgbClr val="002060"/>
                </a:solidFill>
              </a:rPr>
              <a:t>ATLAS DIGITAL DE DESASTRES NO BRASIL COM OS DADOS ATÉ 2024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85820BE-D741-E6F4-FB8F-B48E2D8C8A3F}"/>
              </a:ext>
            </a:extLst>
          </p:cNvPr>
          <p:cNvSpPr txBox="1"/>
          <p:nvPr/>
        </p:nvSpPr>
        <p:spPr>
          <a:xfrm>
            <a:off x="243158" y="5091338"/>
            <a:ext cx="40476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/>
              <a:t>NOVO INDICADOR DE CAPACIDADE MUNICIPAL (ICM) </a:t>
            </a:r>
            <a:endParaRPr lang="en-US" sz="1600" b="1"/>
          </a:p>
          <a:p>
            <a:pPr algn="ctr"/>
            <a:r>
              <a:rPr lang="pt-BR" sz="1200">
                <a:solidFill>
                  <a:schemeClr val="accent2"/>
                </a:solidFill>
              </a:rPr>
              <a:t>(PARA REFLETIR A CAPACIDADE DOS MUNICÍPIOS PARA ATUAR NA GESTÃO DE RISCOS E DE DESASTRES)</a:t>
            </a:r>
            <a:endParaRPr lang="pt-BR" sz="1200">
              <a:solidFill>
                <a:schemeClr val="accent2"/>
              </a:solidFill>
              <a:ea typeface="Calibri"/>
              <a:cs typeface="Calibri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26EF0C1A-24AF-78AD-C9DC-8D4526BF19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492" y="3820137"/>
            <a:ext cx="3621185" cy="1236426"/>
          </a:xfrm>
          <a:prstGeom prst="rect">
            <a:avLst/>
          </a:prstGeom>
        </p:spPr>
      </p:pic>
      <p:pic>
        <p:nvPicPr>
          <p:cNvPr id="9" name="Imagem 8" descr="Tela de computador com imagem de mulher olhando para o lado usando chapéu&#10;&#10;Descrição gerada automaticamente">
            <a:extLst>
              <a:ext uri="{FF2B5EF4-FFF2-40B4-BE49-F238E27FC236}">
                <a16:creationId xmlns:a16="http://schemas.microsoft.com/office/drawing/2014/main" id="{994B4ACE-21CC-07DE-3DF9-A8887BDACF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854" y="3387170"/>
            <a:ext cx="2503641" cy="2508658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8CE60D0A-45B0-E9B0-383E-954854F81D31}"/>
              </a:ext>
            </a:extLst>
          </p:cNvPr>
          <p:cNvSpPr txBox="1"/>
          <p:nvPr/>
        </p:nvSpPr>
        <p:spPr>
          <a:xfrm>
            <a:off x="4690901" y="5894343"/>
            <a:ext cx="3213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rgbClr val="002060"/>
                </a:solidFill>
              </a:rPr>
              <a:t>+ DE 66 MIL CAPACITAÇÕES</a:t>
            </a:r>
          </a:p>
          <a:p>
            <a:pPr algn="ctr"/>
            <a:r>
              <a:rPr lang="pt-BR" sz="1200">
                <a:solidFill>
                  <a:schemeClr val="accent2"/>
                </a:solidFill>
              </a:rPr>
              <a:t>18.753 (2023), 31.365 (2024) e 16.007 (2025) e 90.404 entre 2020/2025)</a:t>
            </a:r>
          </a:p>
        </p:txBody>
      </p:sp>
      <p:pic>
        <p:nvPicPr>
          <p:cNvPr id="16" name="Imagem 15" descr="Logotipo&#10;&#10;Descrição gerada automaticamente">
            <a:extLst>
              <a:ext uri="{FF2B5EF4-FFF2-40B4-BE49-F238E27FC236}">
                <a16:creationId xmlns:a16="http://schemas.microsoft.com/office/drawing/2014/main" id="{2BED2DB2-B758-EF43-1983-CDC810CAA84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511" y="5401653"/>
            <a:ext cx="400603" cy="400603"/>
          </a:xfrm>
          <a:prstGeom prst="rect">
            <a:avLst/>
          </a:prstGeom>
        </p:spPr>
      </p:pic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225A9AC0-191A-1274-10CD-AB1E15808C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1695896"/>
              </p:ext>
            </p:extLst>
          </p:nvPr>
        </p:nvGraphicFramePr>
        <p:xfrm>
          <a:off x="8679970" y="834113"/>
          <a:ext cx="2737711" cy="1375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8" imgW="9897859" imgH="4972455" progId="CorelDraw.Graphic.24">
                  <p:embed/>
                </p:oleObj>
              </mc:Choice>
              <mc:Fallback>
                <p:oleObj name="CorelDRAW" r:id="rId8" imgW="9897859" imgH="4972455" progId="CorelDraw.Graphic.24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225A9AC0-191A-1274-10CD-AB1E15808C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679970" y="834113"/>
                        <a:ext cx="2737711" cy="1375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D178B842-DF97-7C81-BF85-BFC2848D38C9}"/>
              </a:ext>
            </a:extLst>
          </p:cNvPr>
          <p:cNvSpPr txBox="1"/>
          <p:nvPr/>
        </p:nvSpPr>
        <p:spPr>
          <a:xfrm>
            <a:off x="8558089" y="2674661"/>
            <a:ext cx="32133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>
                <a:solidFill>
                  <a:srgbClr val="002060"/>
                </a:solidFill>
              </a:rPr>
              <a:t>DEFESA CIVIL ALERTA</a:t>
            </a:r>
          </a:p>
        </p:txBody>
      </p:sp>
      <p:sp>
        <p:nvSpPr>
          <p:cNvPr id="20" name="Google Shape;1055;g267feeee5d7_0_24">
            <a:extLst>
              <a:ext uri="{FF2B5EF4-FFF2-40B4-BE49-F238E27FC236}">
                <a16:creationId xmlns:a16="http://schemas.microsoft.com/office/drawing/2014/main" id="{5899BA35-D25A-1800-E6DC-31D360686BC0}"/>
              </a:ext>
            </a:extLst>
          </p:cNvPr>
          <p:cNvSpPr/>
          <p:nvPr/>
        </p:nvSpPr>
        <p:spPr>
          <a:xfrm>
            <a:off x="5460924" y="850921"/>
            <a:ext cx="1304468" cy="1209597"/>
          </a:xfrm>
          <a:custGeom>
            <a:avLst/>
            <a:gdLst/>
            <a:ahLst/>
            <a:cxnLst/>
            <a:rect l="l" t="t" r="r" b="b"/>
            <a:pathLst>
              <a:path w="1329247" h="1232574" extrusionOk="0">
                <a:moveTo>
                  <a:pt x="0" y="0"/>
                </a:moveTo>
                <a:lnTo>
                  <a:pt x="1329247" y="0"/>
                </a:lnTo>
                <a:lnTo>
                  <a:pt x="1329247" y="1232574"/>
                </a:lnTo>
                <a:lnTo>
                  <a:pt x="0" y="1232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5293" t="-5223" r="-3402" b="-31148"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9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6565173-7992-A105-9432-133D9EB66813}"/>
              </a:ext>
            </a:extLst>
          </p:cNvPr>
          <p:cNvSpPr txBox="1"/>
          <p:nvPr/>
        </p:nvSpPr>
        <p:spPr>
          <a:xfrm>
            <a:off x="4506503" y="2218404"/>
            <a:ext cx="321331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rgbClr val="002060"/>
                </a:solidFill>
              </a:rPr>
              <a:t>PLANO NACIONAL DE</a:t>
            </a:r>
          </a:p>
          <a:p>
            <a:pPr algn="ctr"/>
            <a:r>
              <a:rPr lang="pt-BR" sz="1600" b="1">
                <a:solidFill>
                  <a:srgbClr val="002060"/>
                </a:solidFill>
              </a:rPr>
              <a:t>PROTEÇÃO E DEFESA CIVIL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6FB1180-42DE-A8BA-686A-DE6FDD110517}"/>
              </a:ext>
            </a:extLst>
          </p:cNvPr>
          <p:cNvSpPr txBox="1"/>
          <p:nvPr/>
        </p:nvSpPr>
        <p:spPr>
          <a:xfrm>
            <a:off x="8331849" y="5298568"/>
            <a:ext cx="310278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600" b="1">
                <a:solidFill>
                  <a:srgbClr val="002060"/>
                </a:solidFill>
              </a:rPr>
              <a:t>PROCESSO DE REESTRUTURAÇÃO DA SECRETARIA NACIONAL DE PROTEÇÃO E DEFESA CIVIL (SEDEC)</a:t>
            </a:r>
            <a:endParaRPr lang="en-US"/>
          </a:p>
          <a:p>
            <a:pPr algn="ctr"/>
            <a:r>
              <a:rPr lang="pt-BR" sz="1200">
                <a:solidFill>
                  <a:schemeClr val="accent2"/>
                </a:solidFill>
              </a:rPr>
              <a:t>(Concurso temporário, Gratificação, Ampliação de cargos) </a:t>
            </a:r>
            <a:endParaRPr lang="pt-BR" sz="1200">
              <a:solidFill>
                <a:schemeClr val="accent2"/>
              </a:solidFill>
              <a:ea typeface="Calibri"/>
              <a:cs typeface="Calibri"/>
            </a:endParaRPr>
          </a:p>
        </p:txBody>
      </p:sp>
      <p:pic>
        <p:nvPicPr>
          <p:cNvPr id="24" name="Imagem 23" descr="Logotipo&#10;&#10;O conteúdo gerado por IA pode estar incorreto.">
            <a:extLst>
              <a:ext uri="{FF2B5EF4-FFF2-40B4-BE49-F238E27FC236}">
                <a16:creationId xmlns:a16="http://schemas.microsoft.com/office/drawing/2014/main" id="{3E63ED34-7E19-CB83-E74A-AE31A9AD014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997" y="3858333"/>
            <a:ext cx="1312822" cy="131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9754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405FED8B-7CCB-46F5-3384-6785073AC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848843" y="576559"/>
            <a:ext cx="504957" cy="504957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A40229E-88C5-0341-0BEA-BED53B2D3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70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67FB49-1B34-4EA1-842E-25C3331086D7}"/>
              </a:ext>
            </a:extLst>
          </p:cNvPr>
          <p:cNvSpPr txBox="1"/>
          <p:nvPr/>
        </p:nvSpPr>
        <p:spPr>
          <a:xfrm>
            <a:off x="8217702" y="1321782"/>
            <a:ext cx="2631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pt-BR"/>
              <a:t>No </a:t>
            </a:r>
            <a:r>
              <a:rPr lang="pt-BR" b="1"/>
              <a:t>primeiro semestre de 2025, o número de pleitos analisados já superou o do mesmo período</a:t>
            </a:r>
            <a:r>
              <a:rPr lang="pt-BR"/>
              <a:t> do ano de 2024, tendo a Sudam já realizado mais de 80 visitas técnicas.</a:t>
            </a:r>
            <a:endParaRPr lang="pt-BR">
              <a:highlight>
                <a:srgbClr val="00CF00"/>
              </a:highlight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6359FC7-B572-42E5-B596-F867997733AD}"/>
              </a:ext>
            </a:extLst>
          </p:cNvPr>
          <p:cNvSpPr txBox="1"/>
          <p:nvPr/>
        </p:nvSpPr>
        <p:spPr>
          <a:xfrm>
            <a:off x="900953" y="319088"/>
            <a:ext cx="10088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>
                <a:solidFill>
                  <a:schemeClr val="accent6">
                    <a:lumMod val="75000"/>
                  </a:schemeClr>
                </a:solidFill>
                <a:latin typeface="Rawline Black" panose="00000A00000000000000" pitchFamily="2" charset="0"/>
              </a:rPr>
              <a:t>Realizações 2023 a 2025 – Indução de Investimentos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55659A4-3D48-4E13-BD88-EEBB27357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710" y="4187832"/>
            <a:ext cx="4172982" cy="240314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FAF6FAF-5B79-4D5C-8AA3-28DD5D7AF5BE}"/>
              </a:ext>
            </a:extLst>
          </p:cNvPr>
          <p:cNvSpPr txBox="1"/>
          <p:nvPr/>
        </p:nvSpPr>
        <p:spPr>
          <a:xfrm>
            <a:off x="543843" y="4433847"/>
            <a:ext cx="54012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pt-BR"/>
              <a:t>A conclusão de convênios na Amazônia também possui importante capacidade de atrair investimentos de pequenos e médios empreendedores da região.</a:t>
            </a:r>
          </a:p>
          <a:p>
            <a:pPr indent="457200" algn="just"/>
            <a:r>
              <a:rPr lang="pt-BR" b="1"/>
              <a:t>De 2023 a 2024</a:t>
            </a:r>
            <a:r>
              <a:rPr lang="pt-BR"/>
              <a:t>, apenas </a:t>
            </a:r>
            <a:r>
              <a:rPr lang="pt-BR" b="1"/>
              <a:t>em valor de repasse, foram cerca de R$ 220Mi em investimentos diretos </a:t>
            </a:r>
            <a:r>
              <a:rPr lang="pt-BR"/>
              <a:t>em pequenas cidades da região e que estimularam economias locais.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F9BF59B-1809-4007-A45F-70ED8F6C2D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712" y="939220"/>
            <a:ext cx="6842775" cy="29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966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405FED8B-7CCB-46F5-3384-6785073AC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864313" y="527714"/>
            <a:ext cx="504957" cy="504957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A40229E-88C5-0341-0BEA-BED53B2D3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71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A5816C-311C-4ED3-9316-9AF13B8F46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11" t="52460" r="-123273" b="3621"/>
          <a:stretch/>
        </p:blipFill>
        <p:spPr>
          <a:xfrm>
            <a:off x="7228242" y="3690257"/>
            <a:ext cx="3369001" cy="246301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167FB49-1B34-4EA1-842E-25C3331086D7}"/>
              </a:ext>
            </a:extLst>
          </p:cNvPr>
          <p:cNvSpPr txBox="1"/>
          <p:nvPr/>
        </p:nvSpPr>
        <p:spPr>
          <a:xfrm>
            <a:off x="4666405" y="1522147"/>
            <a:ext cx="658118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pt-BR" sz="1900"/>
              <a:t>Em 2023, foi iniciada a retomada diálogo ativo com demais entes do território Amazônico e com demais Ministérios, da participação social e da busca por investimentos à Amazônia.</a:t>
            </a:r>
          </a:p>
          <a:p>
            <a:pPr indent="457200" algn="just"/>
            <a:endParaRPr lang="pt-BR" sz="1900"/>
          </a:p>
          <a:p>
            <a:pPr indent="457200" algn="just"/>
            <a:r>
              <a:rPr lang="pt-BR" sz="1900"/>
              <a:t>O Plano Integrado para o Desenvolvimento do Arquipélago do Marajó/PA e Bailique/AP representa a materialidade da busca por ações articuladas e integradas. Atualmente, são conduzidas ações em prol da efetiva implementação e avaliação do PRDA a partir da operacionalização de Planos Integrados como este.</a:t>
            </a:r>
          </a:p>
          <a:p>
            <a:pPr indent="457200" algn="just"/>
            <a:endParaRPr lang="pt-BR" sz="1900"/>
          </a:p>
          <a:p>
            <a:pPr indent="457200" algn="just"/>
            <a:r>
              <a:rPr lang="pt-BR" sz="1900"/>
              <a:t>A partir da construção de parâmetros metodológicos para a elaboração de Planos sub-regionais, trabalha-se para a elaboração de Planos sub-regionais para a regiões do Javari (AM), Território Yanomami (RR), Tucuruí (PA) e Belo Monte (PA).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DD8196D-421C-4049-8208-0854E28F9A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18"/>
          <a:stretch/>
        </p:blipFill>
        <p:spPr>
          <a:xfrm>
            <a:off x="944407" y="1195691"/>
            <a:ext cx="3542466" cy="50410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B45EE69-5228-41FD-9D8C-6CBAC0815CC5}"/>
              </a:ext>
            </a:extLst>
          </p:cNvPr>
          <p:cNvSpPr txBox="1"/>
          <p:nvPr/>
        </p:nvSpPr>
        <p:spPr>
          <a:xfrm>
            <a:off x="508992" y="443642"/>
            <a:ext cx="10088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>
                <a:solidFill>
                  <a:schemeClr val="accent6">
                    <a:lumMod val="75000"/>
                  </a:schemeClr>
                </a:solidFill>
                <a:latin typeface="Rawline Black" panose="00000A00000000000000" pitchFamily="2" charset="0"/>
              </a:rPr>
              <a:t>Realizações 2023 a 2025 – Articulação e Integração</a:t>
            </a:r>
          </a:p>
        </p:txBody>
      </p:sp>
    </p:spTree>
    <p:extLst>
      <p:ext uri="{BB962C8B-B14F-4D97-AF65-F5344CB8AC3E}">
        <p14:creationId xmlns:p14="http://schemas.microsoft.com/office/powerpoint/2010/main" val="25646794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E4D69-B0BF-3D8E-6159-1BB6364AF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0A3A3A05-4A3F-6D5B-4828-3A1789D4B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864313" y="527714"/>
            <a:ext cx="504957" cy="504957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C9BEEC1-2578-0833-7BE9-CB640AC93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72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095B361-F4F2-E260-0798-8678195D71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11" t="52460" r="-123273" b="3621"/>
          <a:stretch/>
        </p:blipFill>
        <p:spPr>
          <a:xfrm>
            <a:off x="7228242" y="3690257"/>
            <a:ext cx="3369001" cy="246301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F3C8D18-0298-75A6-B1F6-F608803DFF78}"/>
              </a:ext>
            </a:extLst>
          </p:cNvPr>
          <p:cNvSpPr txBox="1"/>
          <p:nvPr/>
        </p:nvSpPr>
        <p:spPr>
          <a:xfrm>
            <a:off x="4754852" y="1336045"/>
            <a:ext cx="5900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endParaRPr lang="pt-BR" sz="2000"/>
          </a:p>
          <a:p>
            <a:pPr indent="457200" algn="just"/>
            <a:endParaRPr lang="pt-BR"/>
          </a:p>
          <a:p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BAF09EA-B5E4-07BB-E876-93AD521E1876}"/>
              </a:ext>
            </a:extLst>
          </p:cNvPr>
          <p:cNvSpPr txBox="1"/>
          <p:nvPr/>
        </p:nvSpPr>
        <p:spPr>
          <a:xfrm>
            <a:off x="508992" y="443642"/>
            <a:ext cx="10088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>
                <a:solidFill>
                  <a:schemeClr val="accent6">
                    <a:lumMod val="75000"/>
                  </a:schemeClr>
                </a:solidFill>
                <a:latin typeface="Rawline Black" panose="00000A00000000000000" pitchFamily="2" charset="0"/>
              </a:rPr>
              <a:t>Realizações 2023 a 2025 – Articulação e Integração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F29B6DA-A364-4ACB-B3A9-B4E7E79E4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942" y="1336044"/>
            <a:ext cx="2471938" cy="280513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F7271BF-A137-47B7-9926-6B368A2FF384}"/>
              </a:ext>
            </a:extLst>
          </p:cNvPr>
          <p:cNvSpPr txBox="1"/>
          <p:nvPr/>
        </p:nvSpPr>
        <p:spPr>
          <a:xfrm>
            <a:off x="5158601" y="1089823"/>
            <a:ext cx="6289328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pt-BR" sz="1900"/>
              <a:t>Valorizando o primordial papel de ser um órgão de articulação e integração na Amazônia, a Sudam tem investido em tecnologia e informação, o que se materializa em eventos de estímulo à participação social e manutenção de portais com Sistemas da Sudam e de Banco de Dados, como:</a:t>
            </a:r>
          </a:p>
          <a:p>
            <a:pPr indent="457200" algn="just"/>
            <a:endParaRPr lang="pt-BR" sz="190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000" b="1"/>
              <a:t>Portal PRDA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000" b="1"/>
              <a:t>BADAM – Banco de Dados de Informações </a:t>
            </a:r>
            <a:r>
              <a:rPr lang="pt-BR" sz="2000" b="1" err="1"/>
              <a:t>Sócioeconômicas</a:t>
            </a:r>
            <a:r>
              <a:rPr lang="pt-BR" sz="2000" b="1"/>
              <a:t> da Amazônia Legal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000" b="1"/>
              <a:t>SIN – Sistema de Gestão de Incentivos Fiscais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000" b="1"/>
              <a:t>SIAVI – Sistema de Avaliação dos Incentivos Fiscais da SUDAM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000"/>
          </a:p>
          <a:p>
            <a:pPr indent="457200" algn="just"/>
            <a:r>
              <a:rPr lang="pt-BR" sz="1900"/>
              <a:t>Além disso, a Sudam utiliza da Avaliação de Políticas Públicas como elemento estruturante de suas ações.</a:t>
            </a:r>
          </a:p>
          <a:p>
            <a:pPr indent="457200" algn="just"/>
            <a:r>
              <a:rPr lang="pt-BR" sz="1900"/>
              <a:t>O projeto “Conexão Amazônia”, que consiste em uma  série de eventos junto aos governos dos estados para o fortalecimento das capacidades governativas.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AB7F82A-0D55-4F3B-A9A6-B20F78D328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072" y="3155137"/>
            <a:ext cx="2575190" cy="299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0074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19EFFE-6C08-40A3-F3A5-9AE1DE26603F}"/>
              </a:ext>
            </a:extLst>
          </p:cNvPr>
          <p:cNvSpPr txBox="1"/>
          <p:nvPr/>
        </p:nvSpPr>
        <p:spPr>
          <a:xfrm>
            <a:off x="6546392" y="2720004"/>
            <a:ext cx="514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4C1CA8-9C2D-170F-892F-D5F0A4EB2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82514" y="1459155"/>
            <a:ext cx="1020414" cy="1020414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4079BC91-D13A-716F-306D-36087EB292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6392" y="1308438"/>
            <a:ext cx="1020414" cy="1020414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1951263D-3E83-40F9-8A40-FC697C90F4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0105635" y="3099439"/>
            <a:ext cx="825299" cy="248744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DB4ABA02-33BC-9DBB-DB96-926CA89D57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77022" y="5176432"/>
            <a:ext cx="3547038" cy="777916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550610E-7525-2FC5-C7C8-E7A48B8FE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73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635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12F84BB8-4F21-4D70-95C5-82DAD546F6BE}"/>
              </a:ext>
            </a:extLst>
          </p:cNvPr>
          <p:cNvGraphicFramePr>
            <a:graphicFrameLocks/>
          </p:cNvGraphicFramePr>
          <p:nvPr/>
        </p:nvGraphicFramePr>
        <p:xfrm>
          <a:off x="1557196" y="863300"/>
          <a:ext cx="10076507" cy="5629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m 1">
            <a:extLst>
              <a:ext uri="{FF2B5EF4-FFF2-40B4-BE49-F238E27FC236}">
                <a16:creationId xmlns:a16="http://schemas.microsoft.com/office/drawing/2014/main" id="{23CF09E1-FC7C-CEE4-6469-8912CEB78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71506"/>
            <a:ext cx="12192000" cy="10436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1C96161-9006-1603-3C5B-083A6FF13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-12813"/>
            <a:ext cx="12192000" cy="10436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5C9E292-2A62-F78A-F0F9-9E1E62A7CF0D}"/>
              </a:ext>
            </a:extLst>
          </p:cNvPr>
          <p:cNvSpPr txBox="1"/>
          <p:nvPr/>
        </p:nvSpPr>
        <p:spPr>
          <a:xfrm>
            <a:off x="0" y="292697"/>
            <a:ext cx="12192000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1" b="1"/>
              <a:t>AUMENTO NO NÚMERO DE ALERTAS EMITIDOS COM A AMPLIAÇÃO DA TECNOLOGIA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093DD74-2041-D175-CDE6-584A884D3EE3}"/>
              </a:ext>
            </a:extLst>
          </p:cNvPr>
          <p:cNvSpPr txBox="1"/>
          <p:nvPr/>
        </p:nvSpPr>
        <p:spPr>
          <a:xfrm rot="16200000">
            <a:off x="10907459" y="998951"/>
            <a:ext cx="173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/>
              <a:t>Posição em 30/06/2025</a:t>
            </a:r>
          </a:p>
        </p:txBody>
      </p:sp>
      <p:pic>
        <p:nvPicPr>
          <p:cNvPr id="6" name="Imagem 5" descr="Mão segurando celular&#10;&#10;Descrição gerada automaticamente">
            <a:extLst>
              <a:ext uri="{FF2B5EF4-FFF2-40B4-BE49-F238E27FC236}">
                <a16:creationId xmlns:a16="http://schemas.microsoft.com/office/drawing/2014/main" id="{A35D9257-822A-FBFE-D270-494E80973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768" y="633510"/>
            <a:ext cx="4396031" cy="6242364"/>
          </a:xfrm>
          <a:prstGeom prst="rect">
            <a:avLst/>
          </a:prstGeom>
        </p:spPr>
      </p:pic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A371A12B-DCFB-0553-BE95-D08CD5B509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9576" y="1447086"/>
          <a:ext cx="2223169" cy="1116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6" imgW="9897859" imgH="4972455" progId="CorelDraw.Graphic.24">
                  <p:embed/>
                </p:oleObj>
              </mc:Choice>
              <mc:Fallback>
                <p:oleObj name="CorelDRAW" r:id="rId6" imgW="9897859" imgH="4972455" progId="CorelDraw.Graphic.2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A371A12B-DCFB-0553-BE95-D08CD5B509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89576" y="1447086"/>
                        <a:ext cx="2223169" cy="11167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agem 9">
            <a:extLst>
              <a:ext uri="{FF2B5EF4-FFF2-40B4-BE49-F238E27FC236}">
                <a16:creationId xmlns:a16="http://schemas.microsoft.com/office/drawing/2014/main" id="{7B413C85-3A44-7F7A-FFF3-ECD2C518ED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9576" y="2884385"/>
            <a:ext cx="2295596" cy="172710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CD5105A2-A692-6DBD-D185-92901B59992E}"/>
              </a:ext>
            </a:extLst>
          </p:cNvPr>
          <p:cNvSpPr txBox="1"/>
          <p:nvPr/>
        </p:nvSpPr>
        <p:spPr>
          <a:xfrm>
            <a:off x="1323797" y="2581947"/>
            <a:ext cx="2154725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/>
              <a:t>Somente Defesa Civil Alerta (*)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C1E7C25-A9DA-56BA-6004-C1856C64CDFE}"/>
              </a:ext>
            </a:extLst>
          </p:cNvPr>
          <p:cNvSpPr txBox="1"/>
          <p:nvPr/>
        </p:nvSpPr>
        <p:spPr>
          <a:xfrm>
            <a:off x="2464530" y="6405488"/>
            <a:ext cx="670662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b="1"/>
              <a:t>(*) Todas as regiões já foram capacitadas. As Regiões Norte e Centro-Oeste ainda não estão operando (data a definir). </a:t>
            </a:r>
          </a:p>
        </p:txBody>
      </p:sp>
    </p:spTree>
    <p:extLst>
      <p:ext uri="{BB962C8B-B14F-4D97-AF65-F5344CB8AC3E}">
        <p14:creationId xmlns:p14="http://schemas.microsoft.com/office/powerpoint/2010/main" val="2767853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D4DDED9-3AF2-922A-E5E5-F8340A8D8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481" y="704335"/>
            <a:ext cx="5143488" cy="502919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0CC1C60-4EFA-BC8B-D38E-3B9277A82FFF}"/>
              </a:ext>
            </a:extLst>
          </p:cNvPr>
          <p:cNvSpPr txBox="1"/>
          <p:nvPr/>
        </p:nvSpPr>
        <p:spPr>
          <a:xfrm>
            <a:off x="4613190" y="164578"/>
            <a:ext cx="7199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Ministério da Integração e </a:t>
            </a:r>
            <a:b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Desenvolvimento Regional</a:t>
            </a:r>
          </a:p>
          <a:p>
            <a:endParaRPr lang="pt-BR" sz="2800">
              <a:solidFill>
                <a:srgbClr val="183E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EB60DA75-6F3F-DDA4-AEF4-DE34B3B56CF1}"/>
              </a:ext>
            </a:extLst>
          </p:cNvPr>
          <p:cNvGrpSpPr/>
          <p:nvPr/>
        </p:nvGrpSpPr>
        <p:grpSpPr>
          <a:xfrm>
            <a:off x="6146800" y="1041742"/>
            <a:ext cx="5726276" cy="1015663"/>
            <a:chOff x="6357522" y="5685661"/>
            <a:chExt cx="8159589" cy="1132851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9BBA2DBE-738A-BB08-A15B-A19EDB83D967}"/>
                </a:ext>
              </a:extLst>
            </p:cNvPr>
            <p:cNvSpPr txBox="1"/>
            <p:nvPr/>
          </p:nvSpPr>
          <p:spPr>
            <a:xfrm>
              <a:off x="9110709" y="5685661"/>
              <a:ext cx="5406402" cy="113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Estrutura e Atuação</a:t>
              </a: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  <a:p>
              <a:endParaRPr lang="pt-BR" sz="2000">
                <a:solidFill>
                  <a:schemeClr val="tx1">
                    <a:lumMod val="65000"/>
                    <a:lumOff val="35000"/>
                  </a:schemeClr>
                </a:solidFill>
                <a:latin typeface="Rawline Medium" panose="00000600000000000000" pitchFamily="2" charset="0"/>
              </a:endParaRPr>
            </a:p>
          </p:txBody>
        </p: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956655C9-CF5E-943D-450B-1DB0E52B5ED7}"/>
                </a:ext>
              </a:extLst>
            </p:cNvPr>
            <p:cNvCxnSpPr>
              <a:cxnSpLocks/>
            </p:cNvCxnSpPr>
            <p:nvPr/>
          </p:nvCxnSpPr>
          <p:spPr>
            <a:xfrm>
              <a:off x="6357522" y="6159623"/>
              <a:ext cx="8000652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99DA96F-C04B-0122-E428-A823922C6A99}"/>
              </a:ext>
            </a:extLst>
          </p:cNvPr>
          <p:cNvSpPr txBox="1"/>
          <p:nvPr/>
        </p:nvSpPr>
        <p:spPr>
          <a:xfrm>
            <a:off x="6146800" y="1637230"/>
            <a:ext cx="5855381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b="1">
                <a:solidFill>
                  <a:schemeClr val="bg1">
                    <a:lumMod val="65000"/>
                  </a:schemeClr>
                </a:solidFill>
              </a:rPr>
              <a:t>MIDR</a:t>
            </a:r>
            <a:endParaRPr lang="pt-BR" sz="1600" b="1" i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Secretaria-Executiva – SE </a:t>
            </a:r>
            <a:endParaRPr lang="pt-BR" sz="1600" b="0" i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Secretaria Nacional de Proteção e Defesa Civil – SEDEC </a:t>
            </a:r>
            <a:endParaRPr lang="pt-BR" sz="160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bg1">
                    <a:lumMod val="65000"/>
                  </a:schemeClr>
                </a:solidFill>
              </a:rPr>
              <a:t>Secretaria Nacional de Segurança Hídrica – SNSH </a:t>
            </a:r>
            <a:endParaRPr lang="pt-BR" sz="1600">
              <a:solidFill>
                <a:schemeClr val="bg1">
                  <a:lumMod val="65000"/>
                </a:schemeClr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i="0">
                <a:solidFill>
                  <a:srgbClr val="FF0000"/>
                </a:solidFill>
                <a:effectLst/>
              </a:rPr>
              <a:t>Secretaria Nacional de Políticas de Desenvolvimento Regional e Territorial – SDR</a:t>
            </a:r>
            <a:endParaRPr lang="pt-BR" b="1">
              <a:solidFill>
                <a:srgbClr val="FF0000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0" i="0">
                <a:solidFill>
                  <a:schemeClr val="bg1">
                    <a:lumMod val="65000"/>
                  </a:schemeClr>
                </a:solidFill>
                <a:effectLst/>
              </a:rPr>
              <a:t>Secretaria Nacional de Fundos e Instrumentos Financeiros – SNFI </a:t>
            </a:r>
            <a:endParaRPr lang="pt-BR" sz="1600" b="0" i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endParaRPr lang="pt-BR" sz="160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pt-BR" sz="1600" b="1" i="0">
                <a:solidFill>
                  <a:schemeClr val="bg1">
                    <a:lumMod val="65000"/>
                  </a:schemeClr>
                </a:solidFill>
                <a:effectLst/>
              </a:rPr>
              <a:t>Entidades vinculadas:</a:t>
            </a:r>
            <a:endParaRPr lang="pt-BR" sz="1600" b="1" i="0">
              <a:solidFill>
                <a:schemeClr val="bg1">
                  <a:lumMod val="65000"/>
                </a:schemeClr>
              </a:solidFill>
              <a:effectLst/>
              <a:ea typeface="Calibri"/>
              <a:cs typeface="Calibri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  <a:cs typeface="Arial"/>
              </a:rPr>
              <a:t>Agência Nacional de Águas e Saneamento Básico - ANA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  <a:cs typeface="Arial"/>
              </a:rPr>
              <a:t>Companhia de Desenvolvimento dos Vales do São Francisco e do Parnaíba - Codevasf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  <a:cs typeface="Arial"/>
              </a:rPr>
              <a:t>Departamento Nacional de Obras Contra as Secas - Dnocs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cs typeface="Arial"/>
              </a:rPr>
              <a:t>Superintendência do Desenvolvimento da Amazônia - Sudam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altLang="pt-BR" sz="1600">
                <a:solidFill>
                  <a:schemeClr val="bg1">
                    <a:lumMod val="65000"/>
                  </a:schemeClr>
                </a:solidFill>
                <a:cs typeface="Arial"/>
              </a:rPr>
              <a:t>Superintendência do Desenvolvimento do Centro-Oeste - Sudeco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t-BR" altLang="pt-BR" sz="1600" b="0" i="0" u="none" strike="noStrike" cap="none" normalizeH="0" baseline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cs typeface="Arial"/>
              </a:rPr>
              <a:t>Superintendência do Desenvolvimento do Nordeste - Sudene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F0AD99E-A20D-3836-6D7B-9B53CC031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38" y="710645"/>
            <a:ext cx="2326484" cy="2532905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E5DAB47-4ECF-83F8-EA45-609B61D21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5F323-3294-40D8-9A53-1C1014017D5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16508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CA26D0526E49F4F9BF14CCF35A45C00" ma:contentTypeVersion="5" ma:contentTypeDescription="Crie um novo documento." ma:contentTypeScope="" ma:versionID="221762fccc9c58fe366b267964fdb8a9">
  <xsd:schema xmlns:xsd="http://www.w3.org/2001/XMLSchema" xmlns:xs="http://www.w3.org/2001/XMLSchema" xmlns:p="http://schemas.microsoft.com/office/2006/metadata/properties" xmlns:ns2="a7d6f4a5-1fe9-485a-88dc-c0085df5e260" targetNamespace="http://schemas.microsoft.com/office/2006/metadata/properties" ma:root="true" ma:fieldsID="1228cf51183067aec8020cc861e9bd71" ns2:_="">
    <xsd:import namespace="a7d6f4a5-1fe9-485a-88dc-c0085df5e2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d6f4a5-1fe9-485a-88dc-c0085df5e2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0B3408A-C8DD-4B20-9785-76C269BFE581}">
  <ds:schemaRefs>
    <ds:schemaRef ds:uri="a7d6f4a5-1fe9-485a-88dc-c0085df5e26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306C2CB-D779-48D8-BC83-C4B79505E3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738DBA-BEB3-43ED-99FA-2B060967C39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6187</Words>
  <Application>Microsoft Office PowerPoint</Application>
  <PresentationFormat>Widescreen</PresentationFormat>
  <Paragraphs>989</Paragraphs>
  <Slides>73</Slides>
  <Notes>18</Notes>
  <HiddenSlides>0</HiddenSlides>
  <MMClips>0</MMClips>
  <ScaleCrop>false</ScaleCrop>
  <HeadingPairs>
    <vt:vector size="8" baseType="variant">
      <vt:variant>
        <vt:lpstr>Fontes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73</vt:i4>
      </vt:variant>
    </vt:vector>
  </HeadingPairs>
  <TitlesOfParts>
    <vt:vector size="92" baseType="lpstr">
      <vt:lpstr>Rawline Medium</vt:lpstr>
      <vt:lpstr>League Spartan</vt:lpstr>
      <vt:lpstr>Ebrima</vt:lpstr>
      <vt:lpstr>Source Sans Pro Light</vt:lpstr>
      <vt:lpstr>Aptos</vt:lpstr>
      <vt:lpstr>Cambria</vt:lpstr>
      <vt:lpstr>Arial</vt:lpstr>
      <vt:lpstr>Poppins Semi-Bold</vt:lpstr>
      <vt:lpstr>Wingdings</vt:lpstr>
      <vt:lpstr>Poppins</vt:lpstr>
      <vt:lpstr>Times New Roman</vt:lpstr>
      <vt:lpstr>Poppins Bold</vt:lpstr>
      <vt:lpstr>Segoe UI</vt:lpstr>
      <vt:lpstr>Sanchez</vt:lpstr>
      <vt:lpstr>Rawline Black</vt:lpstr>
      <vt:lpstr>Calibri</vt:lpstr>
      <vt:lpstr>Intro</vt:lpstr>
      <vt:lpstr>Tema do Office</vt:lpstr>
      <vt:lpstr>CorelDRAW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/>
  <cp:lastModifiedBy>Gabriel Guimarães de Oliveira</cp:lastModifiedBy>
  <cp:revision>45</cp:revision>
  <dcterms:created xsi:type="dcterms:W3CDTF">2024-01-03T12:42:38Z</dcterms:created>
  <dcterms:modified xsi:type="dcterms:W3CDTF">2025-07-08T12:22:42Z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0x010100BCA26D0526E49F4F9BF14CCF35A45C00</vt:lpwstr>
  </property>
</Properties>
</file>