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2" r:id="rId1"/>
    <p:sldMasterId id="2147483803" r:id="rId2"/>
    <p:sldMasterId id="2147483804" r:id="rId3"/>
    <p:sldMasterId id="2147483805" r:id="rId4"/>
    <p:sldMasterId id="2147483806" r:id="rId5"/>
    <p:sldMasterId id="2147483807" r:id="rId6"/>
    <p:sldMasterId id="2147483808" r:id="rId7"/>
    <p:sldMasterId id="2147483809" r:id="rId8"/>
    <p:sldMasterId id="2147483810" r:id="rId9"/>
  </p:sldMasterIdLst>
  <p:notesMasterIdLst>
    <p:notesMasterId r:id="rId31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9144000" cy="5143500" type="screen16x9"/>
  <p:notesSz cx="6858000" cy="9144000"/>
  <p:embeddedFontLst>
    <p:embeddedFont>
      <p:font typeface="Montserrat" panose="020B0604020202020204" charset="0"/>
      <p:regular r:id="rId32"/>
      <p:bold r:id="rId33"/>
      <p:italic r:id="rId34"/>
      <p:boldItalic r:id="rId35"/>
    </p:embeddedFont>
    <p:embeddedFont>
      <p:font typeface="Proxima Nova Semibold" panose="020B0604020202020204" charset="0"/>
      <p:regular r:id="rId36"/>
      <p:bold r:id="rId37"/>
      <p:boldItalic r:id="rId38"/>
    </p:embeddedFon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Poppins SemiBold" panose="020B060402020202020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Poppins" panose="020B0604020202020204" charset="0"/>
      <p:regular r:id="rId51"/>
      <p:bold r:id="rId52"/>
      <p:italic r:id="rId53"/>
      <p:boldItalic r:id="rId54"/>
    </p:embeddedFont>
    <p:embeddedFont>
      <p:font typeface="Lato Black" panose="020B0604020202020204" charset="0"/>
      <p:bold r:id="rId55"/>
      <p:boldItalic r:id="rId56"/>
    </p:embeddedFont>
    <p:embeddedFont>
      <p:font typeface="Poppins Medium" panose="020B0604020202020204" charset="0"/>
      <p:regular r:id="rId57"/>
      <p:bold r:id="rId58"/>
      <p:italic r:id="rId59"/>
      <p:boldItalic r:id="rId60"/>
    </p:embeddedFont>
    <p:embeddedFont>
      <p:font typeface="Montserrat ExtraBold" panose="020B0604020202020204" charset="0"/>
      <p:bold r:id="rId61"/>
      <p:boldItalic r:id="rId62"/>
    </p:embeddedFont>
    <p:embeddedFont>
      <p:font typeface="Montserrat SemiBold" panose="020B0604020202020204" charset="0"/>
      <p:regular r:id="rId63"/>
      <p:bold r:id="rId64"/>
      <p:italic r:id="rId65"/>
      <p:boldItalic r:id="rId66"/>
    </p:embeddedFont>
    <p:embeddedFont>
      <p:font typeface="Montserrat Medium" panose="020B0604020202020204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F7C7CE-F228-4C9C-85F2-E61E09E97C3B}">
  <a:tblStyle styleId="{A8F7C7CE-F228-4C9C-85F2-E61E09E97C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font" Target="fonts/font35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0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0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font" Target="fonts/font36.fntdata"/><Relationship Id="rId20" Type="http://schemas.openxmlformats.org/officeDocument/2006/relationships/slide" Target="slides/slide11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70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1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8.fntdata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1399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f46850bbbc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f46850bbbc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02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202332d7e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2202332d7e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Não é “qual tecnologia”, mas sim “tecnologia para que”. Tecnologia não é ferramenta, e sim linguagem. A educação midiática ajuda a dar sentido ao uso de tecnologia.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289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202332d7e9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202332d7e9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996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202332d7e9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2202332d7e9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291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1bebde14c8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1bebde14c8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931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1bebde14c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1bebde14c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7255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202332d7e9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202332d7e9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659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202332d7e9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202332d7e9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577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e7eb87b15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e7eb87b15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312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2a688a9b3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12a688a9b3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79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1bebde14c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21bebde14c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Enjoy our cards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492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202332d7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202332d7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/>
              <a:t>O Instituto Palavra Aberta é uma entidade sem fins lucrativos que advoga a causa da plena liberdade de ideias, de pensamento e opiniões. A partir de pesquisas, seminários e campanhas, busca promover a liberdade de expressão, a liberdade de imprensa e a livre circulação de informação como pilares fundamentais para o desenvolvimento de uma sociedade forte e democrática.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105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1bebde14c8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21bebde14c8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31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1eca2ffd0d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11eca2ffd0d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29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202332d7e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2202332d7e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06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291bee143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291bee143f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Fusão dos papéis de consumidores e produtores de conteúdo - e precisamos nos preparar para isso.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0605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202332d7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2202332d7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Desenvolve as habilidades midiáticas…. ou requer habilidades midiáticas?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826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202332d7e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2202332d7e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49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202332d7e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202332d7e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01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202332d7e9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202332d7e9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078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202332d7e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2202332d7e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03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 1">
  <p:cSld name="BLANK_1_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6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06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28" name="Google Shape;428;p106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06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0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36" name="Google Shape;436;p10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7" name="Google Shape;437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0" name="Google Shape;440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8" name="Google Shape;448;p1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9" name="Google Shape;449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452" name="Google Shape;452;p112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5" name="Google Shape;455;p1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6" name="Google Shape;456;p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9" name="Google Shape;459;p1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3" name="Google Shape;463;p1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1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5" name="Google Shape;465;p1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8" name="Google Shape;468;p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1" name="Google Shape;471;p11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2" name="Google Shape;472;p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118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475" name="Google Shape;475;p118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8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477" name="Google Shape;477;p118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18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19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481" name="Google Shape;481;p119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9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483" name="Google Shape;483;p119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19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0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7" name="Google Shape;487;p120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20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89" name="Google Shape;489;p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20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22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22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23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23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99" name="Google Shape;499;p123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23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03" name="Google Shape;503;p1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10" name="Google Shape;510;p1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1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4" name="Google Shape;514;p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é cinza">
  <p:cSld name="BLANK_1_1"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/>
        </p:nvSpPr>
        <p:spPr>
          <a:xfrm>
            <a:off x="180844" y="4865381"/>
            <a:ext cx="44457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65617D"/>
                </a:solidFill>
                <a:latin typeface="Montserrat"/>
                <a:ea typeface="Montserrat"/>
                <a:cs typeface="Montserrat"/>
                <a:sym typeface="Montserrat"/>
              </a:rPr>
              <a:t>1° ENCONTRO INTERNACIONAL DE EDUCAÇÃO MIDIÁTICA</a:t>
            </a:r>
            <a:endParaRPr sz="700">
              <a:solidFill>
                <a:srgbClr val="6561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6582863" y="4865372"/>
            <a:ext cx="24042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65617D"/>
                </a:solidFill>
                <a:latin typeface="Montserrat"/>
                <a:ea typeface="Montserrat"/>
                <a:cs typeface="Montserrat"/>
                <a:sym typeface="Montserrat"/>
              </a:rPr>
              <a:t>INSTITUTO PALAVRA ABERTA</a:t>
            </a:r>
            <a:endParaRPr sz="700">
              <a:solidFill>
                <a:srgbClr val="6561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8">
          <p15:clr>
            <a:srgbClr val="FA7B17"/>
          </p15:clr>
        </p15:guide>
        <p15:guide id="2" orient="horz" pos="228">
          <p15:clr>
            <a:srgbClr val="FA7B17"/>
          </p15:clr>
        </p15:guide>
        <p15:guide id="3" pos="5532">
          <p15:clr>
            <a:srgbClr val="FA7B17"/>
          </p15:clr>
        </p15:guide>
        <p15:guide id="4" pos="457">
          <p15:clr>
            <a:srgbClr val="FA7B17"/>
          </p15:clr>
        </p15:guide>
        <p15:guide id="5" orient="horz" pos="449">
          <p15:clr>
            <a:srgbClr val="FA7B17"/>
          </p15:clr>
        </p15:guide>
        <p15:guide id="6" pos="5303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8" name="Google Shape;518;p1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2" name="Google Shape;522;p1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3" name="Google Shape;523;p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526" name="Google Shape;526;p130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1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30" name="Google Shape;530;p1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3" name="Google Shape;533;p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7" name="Google Shape;537;p1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8" name="Google Shape;538;p1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9" name="Google Shape;539;p1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2" name="Google Shape;542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5" name="Google Shape;545;p1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6" name="Google Shape;546;p1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136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549" name="Google Shape;549;p136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6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1" name="Google Shape;551;p136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136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37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555" name="Google Shape;555;p137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7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557" name="Google Shape;557;p137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137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25" cy="2052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25" cy="792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8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561" name="Google Shape;561;p138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38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63" name="Google Shape;563;p1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38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40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40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40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41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1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573" name="Google Shape;573;p141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1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77" name="Google Shape;577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4" name="Google Shape;584;p14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5" name="Google Shape;585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8" name="Google Shape;588;p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2" name="Google Shape;592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6" name="Google Shape;596;p14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7" name="Google Shape;597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600" name="Google Shape;600;p148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25" cy="841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4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1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4" name="Google Shape;604;p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5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07" name="Google Shape;607;p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1" name="Google Shape;611;p1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2" name="Google Shape;612;p1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3" name="Google Shape;613;p1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5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16" name="Google Shape;616;p1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9" name="Google Shape;619;p15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0" name="Google Shape;620;p1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154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623" name="Google Shape;623;p154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4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625" name="Google Shape;625;p154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154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55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55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30" name="Google Shape;630;p155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155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156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634" name="Google Shape;634;p156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6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636" name="Google Shape;636;p156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156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57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57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Cidadania ( Digital )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1" name="Google Shape;641;p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57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TITLE_1">
    <p:bg>
      <p:bgPr>
        <a:solidFill>
          <a:srgbClr val="FFCA08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1">
  <p:cSld name="TITLE_2">
    <p:bg>
      <p:bgPr>
        <a:solidFill>
          <a:srgbClr val="FFCA08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 1">
  <p:cSld name="TITLE_ONLY_1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">
  <p:cSld name="TITLE_3">
    <p:bg>
      <p:bgPr>
        <a:solidFill>
          <a:srgbClr val="FFCA08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 1">
  <p:cSld name="BLANK_1_2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2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62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652" name="Google Shape;652;p162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62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é cinza">
  <p:cSld name="BLANK_1_1">
    <p:bg>
      <p:bgPr>
        <a:solidFill>
          <a:schemeClr val="lt2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63"/>
          <p:cNvSpPr txBox="1"/>
          <p:nvPr/>
        </p:nvSpPr>
        <p:spPr>
          <a:xfrm>
            <a:off x="180844" y="4865381"/>
            <a:ext cx="44457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65617D"/>
                </a:solidFill>
                <a:latin typeface="Montserrat"/>
                <a:ea typeface="Montserrat"/>
                <a:cs typeface="Montserrat"/>
                <a:sym typeface="Montserrat"/>
              </a:rPr>
              <a:t>1° ENCONTRO INTERNACIONAL DE EDUCAÇÃO MIDIÁTICA</a:t>
            </a:r>
            <a:endParaRPr sz="700">
              <a:solidFill>
                <a:srgbClr val="6561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6" name="Google Shape;656;p163"/>
          <p:cNvSpPr txBox="1"/>
          <p:nvPr/>
        </p:nvSpPr>
        <p:spPr>
          <a:xfrm>
            <a:off x="6582863" y="4865372"/>
            <a:ext cx="24042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rgbClr val="65617D"/>
                </a:solidFill>
                <a:latin typeface="Montserrat"/>
                <a:ea typeface="Montserrat"/>
                <a:cs typeface="Montserrat"/>
                <a:sym typeface="Montserrat"/>
              </a:rPr>
              <a:t>INSTITUTO PALAVRA ABERTA</a:t>
            </a:r>
            <a:endParaRPr sz="700">
              <a:solidFill>
                <a:srgbClr val="6561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8">
          <p15:clr>
            <a:srgbClr val="FA7B17"/>
          </p15:clr>
        </p15:guide>
        <p15:guide id="2" orient="horz" pos="228">
          <p15:clr>
            <a:srgbClr val="FA7B17"/>
          </p15:clr>
        </p15:guide>
        <p15:guide id="3" pos="5532">
          <p15:clr>
            <a:srgbClr val="FA7B17"/>
          </p15:clr>
        </p15:guide>
        <p15:guide id="4" pos="457">
          <p15:clr>
            <a:srgbClr val="FA7B17"/>
          </p15:clr>
        </p15:guide>
        <p15:guide id="5" orient="horz" pos="449">
          <p15:clr>
            <a:srgbClr val="FA7B17"/>
          </p15:clr>
        </p15:guide>
        <p15:guide id="6" pos="530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75" name="Google Shape;75;p19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725" cy="4090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75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75" cy="123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6925" cy="3695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725" cy="605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525" cy="196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25" cy="130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5"/>
          <p:cNvGrpSpPr/>
          <p:nvPr/>
        </p:nvGrpSpPr>
        <p:grpSpPr>
          <a:xfrm>
            <a:off x="205002" y="4939912"/>
            <a:ext cx="338488" cy="88864"/>
            <a:chOff x="5284250" y="5723000"/>
            <a:chExt cx="747339" cy="196200"/>
          </a:xfrm>
        </p:grpSpPr>
        <p:sp>
          <p:nvSpPr>
            <p:cNvPr id="98" name="Google Shape;98;p25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25"/>
          <p:cNvSpPr txBox="1"/>
          <p:nvPr/>
        </p:nvSpPr>
        <p:spPr>
          <a:xfrm>
            <a:off x="558844" y="4913691"/>
            <a:ext cx="1154475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/>
          <p:nvPr/>
        </p:nvSpPr>
        <p:spPr>
          <a:xfrm>
            <a:off x="329814" y="4943071"/>
            <a:ext cx="88864" cy="8247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6"/>
          <p:cNvSpPr/>
          <p:nvPr/>
        </p:nvSpPr>
        <p:spPr>
          <a:xfrm>
            <a:off x="205002" y="4939912"/>
            <a:ext cx="88864" cy="8886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05" name="Google Shape;105;p26"/>
          <p:cNvSpPr/>
          <p:nvPr/>
        </p:nvSpPr>
        <p:spPr>
          <a:xfrm>
            <a:off x="454626" y="4939912"/>
            <a:ext cx="88864" cy="888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6"/>
          <p:cNvSpPr txBox="1"/>
          <p:nvPr/>
        </p:nvSpPr>
        <p:spPr>
          <a:xfrm>
            <a:off x="558844" y="4913691"/>
            <a:ext cx="1154475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27"/>
          <p:cNvGrpSpPr/>
          <p:nvPr/>
        </p:nvGrpSpPr>
        <p:grpSpPr>
          <a:xfrm>
            <a:off x="205002" y="4939912"/>
            <a:ext cx="338488" cy="88864"/>
            <a:chOff x="5284250" y="5723000"/>
            <a:chExt cx="747339" cy="196200"/>
          </a:xfrm>
        </p:grpSpPr>
        <p:sp>
          <p:nvSpPr>
            <p:cNvPr id="109" name="Google Shape;109;p27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7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11" name="Google Shape;111;p27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27"/>
          <p:cNvSpPr txBox="1"/>
          <p:nvPr/>
        </p:nvSpPr>
        <p:spPr>
          <a:xfrm>
            <a:off x="558844" y="4913691"/>
            <a:ext cx="1154475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8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Cidadania ( Digital )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6" name="Google Shape;11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8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TITLE_1">
    <p:bg>
      <p:bgPr>
        <a:solidFill>
          <a:srgbClr val="FFCA08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1">
  <p:cSld name="TITLE_2">
    <p:bg>
      <p:bgPr>
        <a:solidFill>
          <a:srgbClr val="FFCA0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 1">
  <p:cSld name="TITLE_ONL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2">
  <p:cSld name="TITLE_3">
    <p:bg>
      <p:bgPr>
        <a:solidFill>
          <a:srgbClr val="FFCA08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3" name="Google Shape;14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146" name="Google Shape;146;p38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2" name="Google Shape;16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4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4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169" name="Google Shape;169;p44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4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71" name="Google Shape;171;p44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44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45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175" name="Google Shape;175;p45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5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177" name="Google Shape;177;p45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45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81" name="Google Shape;181;p46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6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3" name="Google Shape;18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6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8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8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9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9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3" name="Google Shape;193;p49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9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4" name="Google Shape;204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8" name="Google Shape;20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6" name="Google Shape;216;p5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7" name="Google Shape;217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220" name="Google Shape;220;p56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5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4" name="Google Shape;224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7" name="Google Shape;227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" name="Google Shape;239;p6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62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243" name="Google Shape;243;p62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2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245" name="Google Shape;245;p62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62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63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249" name="Google Shape;249;p63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3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251" name="Google Shape;251;p63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2" name="Google Shape;252;p63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4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5" name="Google Shape;255;p64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64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7" name="Google Shape;257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4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6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66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6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7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67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7" name="Google Shape;267;p67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67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71" name="Google Shape;271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8" name="Google Shape;278;p7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2" name="Google Shape;282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6" name="Google Shape;286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0" name="Google Shape;290;p7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1" name="Google Shape;291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294" name="Google Shape;294;p74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7" name="Google Shape;297;p7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8" name="Google Shape;298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1" name="Google Shape;301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5" name="Google Shape;305;p7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6" name="Google Shape;306;p7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10" name="Google Shape;310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3" name="Google Shape;313;p7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80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317" name="Google Shape;317;p80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0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319" name="Google Shape;319;p80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80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1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323" name="Google Shape;323;p81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1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325" name="Google Shape;325;p81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81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2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29" name="Google Shape;329;p82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2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1" name="Google Shape;33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82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84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4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4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5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5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41" name="Google Shape;341;p85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85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5" name="Google Shape;345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 1">
  <p:cSld name="BLANK_1_2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7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87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49" name="Google Shape;349;p87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87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7" name="Google Shape;357;p8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8" name="Google Shape;358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1" name="Google Shape;361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9" name="Google Shape;369;p9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0" name="Google Shape;370;p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graphicFrame>
        <p:nvGraphicFramePr>
          <p:cNvPr id="373" name="Google Shape;373;p93"/>
          <p:cNvGraphicFramePr/>
          <p:nvPr/>
        </p:nvGraphicFramePr>
        <p:xfrm>
          <a:off x="714375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{A8F7C7CE-F228-4C9C-85F2-E61E09E97C3B}</a:tableStyleId>
              </a:tblPr>
              <a:tblGrid>
                <a:gridCol w="1543050"/>
                <a:gridCol w="1543050"/>
                <a:gridCol w="1543050"/>
                <a:gridCol w="1543050"/>
                <a:gridCol w="1543050"/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highlight>
                          <a:schemeClr val="accent1"/>
                        </a:highlight>
                      </a:endParaRPr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chemeClr val="accent4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1AB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33BA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F052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50C4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66CC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80D4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00AA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B2E5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CCED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9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7" name="Google Shape;377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0" name="Google Shape;380;p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9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" name="Google Shape;384;p9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5" name="Google Shape;385;p9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89" name="Google Shape;389;p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9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2" name="Google Shape;392;p9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99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396" name="Google Shape;396;p99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9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398" name="Google Shape;398;p99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99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A7A4BC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A7A4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 1">
  <p:cSld name="CUSTOM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00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402" name="Google Shape;402;p100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0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404" name="Google Shape;404;p100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00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fundo sólido [amarelo] 1 1">
  <p:cSld name="TITLE_3_1">
    <p:bg>
      <p:bgPr>
        <a:solidFill>
          <a:srgbClr val="FFCA08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1"/>
          <p:cNvSpPr txBox="1">
            <a:spLocks noGrp="1"/>
          </p:cNvSpPr>
          <p:nvPr>
            <p:ph type="title"/>
          </p:nvPr>
        </p:nvSpPr>
        <p:spPr>
          <a:xfrm>
            <a:off x="625050" y="1239875"/>
            <a:ext cx="7893900" cy="22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08" name="Google Shape;408;p101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01"/>
          <p:cNvSpPr txBox="1"/>
          <p:nvPr/>
        </p:nvSpPr>
        <p:spPr>
          <a:xfrm>
            <a:off x="6575700" y="4838975"/>
            <a:ext cx="2183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Oficina Criativa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0" name="Google Shape;410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100" y="4944710"/>
            <a:ext cx="210901" cy="9287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01"/>
          <p:cNvSpPr txBox="1"/>
          <p:nvPr/>
        </p:nvSpPr>
        <p:spPr>
          <a:xfrm>
            <a:off x="663700" y="4838975"/>
            <a:ext cx="10305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MídiaMakers</a:t>
            </a:r>
            <a:endParaRPr sz="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taque">
  <p:cSld name="TITLE_1">
    <p:bg>
      <p:bgPr>
        <a:solidFill>
          <a:srgbClr val="4285F4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">
  <p:cSld name="TITLE_AND_BODY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3"/>
          <p:cNvSpPr/>
          <p:nvPr/>
        </p:nvSpPr>
        <p:spPr>
          <a:xfrm>
            <a:off x="-6975" y="4838925"/>
            <a:ext cx="9150900" cy="304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03"/>
          <p:cNvSpPr txBox="1"/>
          <p:nvPr/>
        </p:nvSpPr>
        <p:spPr>
          <a:xfrm>
            <a:off x="6162625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Mariana Ochs</a:t>
            </a:r>
            <a:endParaRPr sz="1000" b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03"/>
          <p:cNvSpPr txBox="1"/>
          <p:nvPr/>
        </p:nvSpPr>
        <p:spPr>
          <a:xfrm>
            <a:off x="276100" y="4853475"/>
            <a:ext cx="26634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Digital media in the classroom</a:t>
            </a:r>
            <a:endParaRPr sz="1000" b="0">
              <a:solidFill>
                <a:srgbClr val="EF2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dape branco">
  <p:cSld name="BLANK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4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04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420" name="Google Shape;420;p104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04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1">
  <p:cSld name="TITLE_ONLY_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4" name="Google Shape;424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aketofora.org.b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ketofora.org.br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hyperlink" Target="mailto:patriciablanco@palavraaberta.org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617D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164"/>
          <p:cNvPicPr preferRelativeResize="0"/>
          <p:nvPr/>
        </p:nvPicPr>
        <p:blipFill rotWithShape="1">
          <a:blip r:embed="rId3">
            <a:alphaModFix/>
          </a:blip>
          <a:srcRect t="7862" b="7862"/>
          <a:stretch/>
        </p:blipFill>
        <p:spPr>
          <a:xfrm>
            <a:off x="0" y="0"/>
            <a:ext cx="9143997" cy="514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428" y="25681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728" y="2682478"/>
            <a:ext cx="7144" cy="7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4" name="Google Shape;664;p164"/>
          <p:cNvGrpSpPr/>
          <p:nvPr/>
        </p:nvGrpSpPr>
        <p:grpSpPr>
          <a:xfrm>
            <a:off x="460418" y="258241"/>
            <a:ext cx="2620636" cy="2608601"/>
            <a:chOff x="425025" y="812550"/>
            <a:chExt cx="5232900" cy="5232900"/>
          </a:xfrm>
        </p:grpSpPr>
        <p:sp>
          <p:nvSpPr>
            <p:cNvPr id="665" name="Google Shape;665;p164"/>
            <p:cNvSpPr/>
            <p:nvPr/>
          </p:nvSpPr>
          <p:spPr>
            <a:xfrm>
              <a:off x="425025" y="812550"/>
              <a:ext cx="5232900" cy="52329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pic>
          <p:nvPicPr>
            <p:cNvPr id="666" name="Google Shape;666;p164"/>
            <p:cNvPicPr preferRelativeResize="0"/>
            <p:nvPr/>
          </p:nvPicPr>
          <p:blipFill rotWithShape="1">
            <a:blip r:embed="rId5">
              <a:alphaModFix/>
            </a:blip>
            <a:srcRect t="13488" b="13481"/>
            <a:stretch/>
          </p:blipFill>
          <p:spPr>
            <a:xfrm>
              <a:off x="1088978" y="1243446"/>
              <a:ext cx="3904978" cy="43724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164"/>
          <p:cNvSpPr txBox="1"/>
          <p:nvPr/>
        </p:nvSpPr>
        <p:spPr>
          <a:xfrm>
            <a:off x="2940769" y="3063038"/>
            <a:ext cx="5487900" cy="1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Educação midiática e</a:t>
            </a:r>
            <a:r>
              <a:rPr lang="pt-BR" sz="2500" b="1">
                <a:solidFill>
                  <a:schemeClr val="lt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pt-BR" sz="25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pt-BR" sz="25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5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cidadania</a:t>
            </a:r>
            <a:r>
              <a:rPr lang="pt-BR" sz="2300" b="1">
                <a:solidFill>
                  <a:schemeClr val="lt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pt-BR" sz="25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na escola </a:t>
            </a:r>
            <a:endParaRPr sz="2500" b="1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PATRICIA BLANCO - INSTITUTO PALAVRA ABERTA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Comissão de Direitos Humanos e Legislação Participativa - Ago’24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1200">
                <a:solidFill>
                  <a:schemeClr val="lt1"/>
                </a:solidFill>
                <a:highlight>
                  <a:srgbClr val="FFFFFF"/>
                </a:highlight>
                <a:latin typeface="Muli"/>
                <a:ea typeface="Muli"/>
                <a:cs typeface="Muli"/>
                <a:sym typeface="Muli"/>
              </a:rPr>
              <a:t>.</a:t>
            </a:r>
            <a:endParaRPr sz="1200">
              <a:solidFill>
                <a:schemeClr val="lt1"/>
              </a:solidFill>
              <a:highlight>
                <a:srgbClr val="FFFFFF"/>
              </a:highlight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73"/>
          <p:cNvSpPr txBox="1"/>
          <p:nvPr/>
        </p:nvSpPr>
        <p:spPr>
          <a:xfrm>
            <a:off x="10324181" y="3445519"/>
            <a:ext cx="71391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3" name="Google Shape;783;p173"/>
          <p:cNvPicPr preferRelativeResize="0"/>
          <p:nvPr/>
        </p:nvPicPr>
        <p:blipFill rotWithShape="1">
          <a:blip r:embed="rId3">
            <a:alphaModFix amt="35000"/>
          </a:blip>
          <a:srcRect l="7433" t="7414" r="49448" b="15192"/>
          <a:stretch/>
        </p:blipFill>
        <p:spPr>
          <a:xfrm>
            <a:off x="25" y="4500"/>
            <a:ext cx="4569552" cy="51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73"/>
          <p:cNvSpPr/>
          <p:nvPr/>
        </p:nvSpPr>
        <p:spPr>
          <a:xfrm>
            <a:off x="329814" y="4943071"/>
            <a:ext cx="88800" cy="825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73"/>
          <p:cNvSpPr/>
          <p:nvPr/>
        </p:nvSpPr>
        <p:spPr>
          <a:xfrm>
            <a:off x="205002" y="4939912"/>
            <a:ext cx="88800" cy="88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786" name="Google Shape;786;p173"/>
          <p:cNvSpPr/>
          <p:nvPr/>
        </p:nvSpPr>
        <p:spPr>
          <a:xfrm>
            <a:off x="454626" y="4939912"/>
            <a:ext cx="88800" cy="8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73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8" name="Google Shape;788;p173"/>
          <p:cNvPicPr preferRelativeResize="0"/>
          <p:nvPr/>
        </p:nvPicPr>
        <p:blipFill rotWithShape="1">
          <a:blip r:embed="rId4">
            <a:alphaModFix amt="35000"/>
          </a:blip>
          <a:srcRect l="23332" r="17386"/>
          <a:stretch/>
        </p:blipFill>
        <p:spPr>
          <a:xfrm>
            <a:off x="4569575" y="4500"/>
            <a:ext cx="4569552" cy="51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73"/>
          <p:cNvSpPr txBox="1"/>
          <p:nvPr/>
        </p:nvSpPr>
        <p:spPr>
          <a:xfrm>
            <a:off x="366250" y="450000"/>
            <a:ext cx="21504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EQUIDADE NO ACESSO À INFORMAÇÃO</a:t>
            </a:r>
            <a:r>
              <a:rPr lang="pt-BR" sz="1000">
                <a:solidFill>
                  <a:schemeClr val="lt1"/>
                </a:solidFill>
                <a:highlight>
                  <a:schemeClr val="accen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 </a:t>
            </a:r>
            <a:endParaRPr sz="10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Tecnologia é linguagem, internet é território.</a:t>
            </a:r>
            <a:endParaRPr sz="1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90" name="Google Shape;790;p173"/>
          <p:cNvSpPr/>
          <p:nvPr/>
        </p:nvSpPr>
        <p:spPr>
          <a:xfrm>
            <a:off x="3496538" y="1527850"/>
            <a:ext cx="2481300" cy="24567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>
              <a:solidFill>
                <a:srgbClr val="F0524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91" name="Google Shape;791;p173"/>
          <p:cNvSpPr txBox="1"/>
          <p:nvPr/>
        </p:nvSpPr>
        <p:spPr>
          <a:xfrm>
            <a:off x="3797300" y="2308300"/>
            <a:ext cx="18798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 IMPACTO </a:t>
            </a:r>
            <a:br>
              <a:rPr lang="pt-BR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DA EDUCAÇÃO </a:t>
            </a:r>
            <a:br>
              <a:rPr lang="pt-BR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pt-BR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MIDIÁTICA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2" name="Google Shape;792;p173"/>
          <p:cNvSpPr txBox="1"/>
          <p:nvPr/>
        </p:nvSpPr>
        <p:spPr>
          <a:xfrm>
            <a:off x="6114400" y="314225"/>
            <a:ext cx="27561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JUSTIÇA SOCIAL</a:t>
            </a:r>
            <a:r>
              <a:rPr lang="pt-BR" sz="1000">
                <a:solidFill>
                  <a:schemeClr val="lt1"/>
                </a:solidFill>
                <a:highlight>
                  <a:schemeClr val="accen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 </a:t>
            </a:r>
            <a:endParaRPr sz="10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Reconhecendo e combatendo </a:t>
            </a: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as iniquidades sistêmicas na representação e na participação.</a:t>
            </a:r>
            <a:endParaRPr sz="1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93" name="Google Shape;793;p173"/>
          <p:cNvSpPr txBox="1"/>
          <p:nvPr/>
        </p:nvSpPr>
        <p:spPr>
          <a:xfrm>
            <a:off x="6252450" y="3020375"/>
            <a:ext cx="2102100" cy="21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INCLUSÃO DIGITAL </a:t>
            </a:r>
            <a:b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E CIDADANIA</a:t>
            </a:r>
            <a:r>
              <a:rPr lang="pt-BR" sz="1000">
                <a:solidFill>
                  <a:schemeClr val="lt1"/>
                </a:solidFill>
                <a:highlight>
                  <a:schemeClr val="accen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 </a:t>
            </a:r>
            <a:endParaRPr sz="10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 informação ao conhecimento;</a:t>
            </a: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da presença à fluência digital; do consumo ao entendimento e à produção de informações.</a:t>
            </a: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94" name="Google Shape;794;p173"/>
          <p:cNvSpPr txBox="1"/>
          <p:nvPr/>
        </p:nvSpPr>
        <p:spPr>
          <a:xfrm>
            <a:off x="649575" y="3109350"/>
            <a:ext cx="2278200" cy="15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TRANSFORMAÇÃO DA PRÁTICA JORNALÍSTICA.</a:t>
            </a:r>
            <a:r>
              <a:rPr lang="pt-BR" sz="1000">
                <a:solidFill>
                  <a:schemeClr val="lt1"/>
                </a:solidFill>
                <a:highlight>
                  <a:schemeClr val="accent1"/>
                </a:highlight>
                <a:latin typeface="Montserrat SemiBold"/>
                <a:ea typeface="Montserrat SemiBold"/>
                <a:cs typeface="Montserrat SemiBold"/>
                <a:sym typeface="Montserrat SemiBold"/>
              </a:rPr>
              <a:t>  </a:t>
            </a:r>
            <a:endParaRPr sz="10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Mais conectada com a audiência e atenta à formação de público crítico, capaz de entender e valorizar a imprensa.</a:t>
            </a:r>
            <a:endParaRPr sz="1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cxnSp>
        <p:nvCxnSpPr>
          <p:cNvPr id="795" name="Google Shape;795;p173"/>
          <p:cNvCxnSpPr/>
          <p:nvPr/>
        </p:nvCxnSpPr>
        <p:spPr>
          <a:xfrm rot="10800000" flipH="1">
            <a:off x="5301575" y="578950"/>
            <a:ext cx="711000" cy="1086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6" name="Google Shape;796;p173"/>
          <p:cNvCxnSpPr>
            <a:stCxn id="790" idx="6"/>
          </p:cNvCxnSpPr>
          <p:nvPr/>
        </p:nvCxnSpPr>
        <p:spPr>
          <a:xfrm>
            <a:off x="5977838" y="2756200"/>
            <a:ext cx="717300" cy="222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7" name="Google Shape;797;p173"/>
          <p:cNvCxnSpPr>
            <a:stCxn id="790" idx="1"/>
          </p:cNvCxnSpPr>
          <p:nvPr/>
        </p:nvCxnSpPr>
        <p:spPr>
          <a:xfrm rot="10800000">
            <a:off x="2530615" y="1120225"/>
            <a:ext cx="1329300" cy="767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8" name="Google Shape;798;p173"/>
          <p:cNvCxnSpPr/>
          <p:nvPr/>
        </p:nvCxnSpPr>
        <p:spPr>
          <a:xfrm flipH="1">
            <a:off x="2695350" y="3109350"/>
            <a:ext cx="886200" cy="515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4"/>
          <p:cNvSpPr txBox="1"/>
          <p:nvPr/>
        </p:nvSpPr>
        <p:spPr>
          <a:xfrm>
            <a:off x="3923150" y="3668025"/>
            <a:ext cx="4859400" cy="1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4" name="Google Shape;804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42" y="131300"/>
            <a:ext cx="7560484" cy="4712199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74"/>
          <p:cNvSpPr txBox="1"/>
          <p:nvPr/>
        </p:nvSpPr>
        <p:spPr>
          <a:xfrm>
            <a:off x="5484775" y="4550925"/>
            <a:ext cx="393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200" b="1">
                <a:solidFill>
                  <a:schemeClr val="lt1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www.faketofora.org.br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5"/>
          <p:cNvSpPr txBox="1"/>
          <p:nvPr/>
        </p:nvSpPr>
        <p:spPr>
          <a:xfrm>
            <a:off x="454075" y="438150"/>
            <a:ext cx="3282600" cy="4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#FakeToFora</a:t>
            </a: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é o projeto do Palavra Aberta que promove e apoia atividades de educação midiática e checagem de informações junto a </a:t>
            </a:r>
            <a:r>
              <a:rPr lang="pt-BR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jovens eleitores</a:t>
            </a: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. 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Os materiais partem da ideia de que a maneira como nos relacionamos com as informações — seja para </a:t>
            </a:r>
            <a:r>
              <a:rPr lang="pt-BR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consumir, produzir ou compartilhar</a:t>
            </a: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 — tem papel fundamental em uma eleição.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1" name="Google Shape;811;p175"/>
          <p:cNvSpPr txBox="1"/>
          <p:nvPr/>
        </p:nvSpPr>
        <p:spPr>
          <a:xfrm>
            <a:off x="4572000" y="438150"/>
            <a:ext cx="359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2" name="Google Shape;812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3010">
            <a:off x="6787135" y="2175837"/>
            <a:ext cx="1925880" cy="2724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3" name="Google Shape;813;p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2175" y="438150"/>
            <a:ext cx="3215800" cy="17648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4038" y="2396421"/>
            <a:ext cx="1872250" cy="24793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176"/>
          <p:cNvGrpSpPr/>
          <p:nvPr/>
        </p:nvGrpSpPr>
        <p:grpSpPr>
          <a:xfrm>
            <a:off x="2853675" y="86775"/>
            <a:ext cx="6000874" cy="1644950"/>
            <a:chOff x="0" y="699575"/>
            <a:chExt cx="6000874" cy="1644950"/>
          </a:xfrm>
        </p:grpSpPr>
        <p:pic>
          <p:nvPicPr>
            <p:cNvPr id="820" name="Google Shape;820;p176"/>
            <p:cNvPicPr preferRelativeResize="0"/>
            <p:nvPr/>
          </p:nvPicPr>
          <p:blipFill rotWithShape="1">
            <a:blip r:embed="rId3">
              <a:alphaModFix/>
            </a:blip>
            <a:srcRect t="6352" b="33543"/>
            <a:stretch/>
          </p:blipFill>
          <p:spPr>
            <a:xfrm>
              <a:off x="0" y="699575"/>
              <a:ext cx="6000874" cy="1559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1" name="Google Shape;821;p176"/>
            <p:cNvSpPr/>
            <p:nvPr/>
          </p:nvSpPr>
          <p:spPr>
            <a:xfrm>
              <a:off x="1905125" y="2075425"/>
              <a:ext cx="3725400" cy="269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76"/>
          <p:cNvGrpSpPr/>
          <p:nvPr/>
        </p:nvGrpSpPr>
        <p:grpSpPr>
          <a:xfrm>
            <a:off x="794650" y="1692449"/>
            <a:ext cx="7887849" cy="1548325"/>
            <a:chOff x="233475" y="2128325"/>
            <a:chExt cx="7887849" cy="1548325"/>
          </a:xfrm>
        </p:grpSpPr>
        <p:pic>
          <p:nvPicPr>
            <p:cNvPr id="823" name="Google Shape;823;p176"/>
            <p:cNvPicPr preferRelativeResize="0"/>
            <p:nvPr/>
          </p:nvPicPr>
          <p:blipFill rotWithShape="1">
            <a:blip r:embed="rId4">
              <a:alphaModFix/>
            </a:blip>
            <a:srcRect t="8892"/>
            <a:stretch/>
          </p:blipFill>
          <p:spPr>
            <a:xfrm>
              <a:off x="233475" y="2128325"/>
              <a:ext cx="5791775" cy="147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p176"/>
            <p:cNvPicPr preferRelativeResize="0"/>
            <p:nvPr/>
          </p:nvPicPr>
          <p:blipFill rotWithShape="1">
            <a:blip r:embed="rId5">
              <a:alphaModFix/>
            </a:blip>
            <a:srcRect t="9123" r="66033"/>
            <a:stretch/>
          </p:blipFill>
          <p:spPr>
            <a:xfrm>
              <a:off x="6154100" y="2128325"/>
              <a:ext cx="1967224" cy="1548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5" name="Google Shape;825;p176"/>
          <p:cNvGrpSpPr/>
          <p:nvPr/>
        </p:nvGrpSpPr>
        <p:grpSpPr>
          <a:xfrm>
            <a:off x="794650" y="3260088"/>
            <a:ext cx="7959974" cy="1560237"/>
            <a:chOff x="794650" y="3564888"/>
            <a:chExt cx="7959974" cy="1560237"/>
          </a:xfrm>
        </p:grpSpPr>
        <p:pic>
          <p:nvPicPr>
            <p:cNvPr id="826" name="Google Shape;826;p176"/>
            <p:cNvPicPr preferRelativeResize="0"/>
            <p:nvPr/>
          </p:nvPicPr>
          <p:blipFill rotWithShape="1">
            <a:blip r:embed="rId5">
              <a:alphaModFix/>
            </a:blip>
            <a:srcRect l="32464" t="9123"/>
            <a:stretch/>
          </p:blipFill>
          <p:spPr>
            <a:xfrm>
              <a:off x="794650" y="3576800"/>
              <a:ext cx="3911626" cy="1548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7" name="Google Shape;827;p176"/>
            <p:cNvPicPr preferRelativeResize="0"/>
            <p:nvPr/>
          </p:nvPicPr>
          <p:blipFill rotWithShape="1">
            <a:blip r:embed="rId6">
              <a:alphaModFix/>
            </a:blip>
            <a:srcRect t="6054" r="48601" b="30742"/>
            <a:stretch/>
          </p:blipFill>
          <p:spPr>
            <a:xfrm>
              <a:off x="4572000" y="3653000"/>
              <a:ext cx="1988651" cy="137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8" name="Google Shape;828;p176"/>
            <p:cNvPicPr preferRelativeResize="0"/>
            <p:nvPr/>
          </p:nvPicPr>
          <p:blipFill rotWithShape="1">
            <a:blip r:embed="rId6">
              <a:alphaModFix/>
            </a:blip>
            <a:srcRect l="52072" t="4450" b="24227"/>
            <a:stretch/>
          </p:blipFill>
          <p:spPr>
            <a:xfrm>
              <a:off x="6900275" y="3564888"/>
              <a:ext cx="1854349" cy="1548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9" name="Google Shape;829;p176"/>
          <p:cNvSpPr txBox="1"/>
          <p:nvPr/>
        </p:nvSpPr>
        <p:spPr>
          <a:xfrm>
            <a:off x="794650" y="547975"/>
            <a:ext cx="196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AABE"/>
                </a:solidFill>
                <a:latin typeface="Montserrat"/>
                <a:ea typeface="Montserrat"/>
                <a:cs typeface="Montserrat"/>
                <a:sym typeface="Montserrat"/>
              </a:rPr>
              <a:t>Os materiais</a:t>
            </a:r>
            <a:endParaRPr sz="1200">
              <a:solidFill>
                <a:srgbClr val="00AABE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77"/>
          <p:cNvSpPr txBox="1"/>
          <p:nvPr/>
        </p:nvSpPr>
        <p:spPr>
          <a:xfrm>
            <a:off x="3923150" y="3668025"/>
            <a:ext cx="4859400" cy="13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500" b="1">
              <a:solidFill>
                <a:schemeClr val="dk1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35" name="Google Shape;835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350" y="99713"/>
            <a:ext cx="6838525" cy="4944074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77"/>
          <p:cNvSpPr txBox="1"/>
          <p:nvPr/>
        </p:nvSpPr>
        <p:spPr>
          <a:xfrm>
            <a:off x="535975" y="4112025"/>
            <a:ext cx="2482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1700" b="1">
                <a:solidFill>
                  <a:schemeClr val="lt1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educação midiática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837" name="Google Shape;837;p177"/>
          <p:cNvSpPr/>
          <p:nvPr/>
        </p:nvSpPr>
        <p:spPr>
          <a:xfrm>
            <a:off x="150450" y="4795575"/>
            <a:ext cx="1086900" cy="28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77"/>
          <p:cNvSpPr txBox="1"/>
          <p:nvPr/>
        </p:nvSpPr>
        <p:spPr>
          <a:xfrm>
            <a:off x="6405450" y="3102075"/>
            <a:ext cx="2228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1700" b="1">
                <a:solidFill>
                  <a:schemeClr val="lt1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educação política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78"/>
          <p:cNvSpPr txBox="1"/>
          <p:nvPr/>
        </p:nvSpPr>
        <p:spPr>
          <a:xfrm>
            <a:off x="4352875" y="818800"/>
            <a:ext cx="4538400" cy="3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Clube de checagem 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Guia completo para a criação de clubes (ou coletivos) de checagem nas escolas, incluindo: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atividades práticas;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apoio à escola para evitar temas partidários e polarização nos debates;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conjunto de selos com linguagem jovem, para identificar as categorias de desinformação (a exemplo do que fazem as agências profissionais de checagem).</a:t>
            </a:r>
            <a:r>
              <a:rPr lang="pt-BR" sz="1200"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44" name="Google Shape;844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50" y="112075"/>
            <a:ext cx="3734049" cy="491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275" y="477325"/>
            <a:ext cx="7446859" cy="41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50" y="331900"/>
            <a:ext cx="4509750" cy="447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80"/>
          <p:cNvSpPr txBox="1"/>
          <p:nvPr/>
        </p:nvSpPr>
        <p:spPr>
          <a:xfrm>
            <a:off x="450000" y="450000"/>
            <a:ext cx="8156400" cy="3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Educação Cidadã</a:t>
            </a:r>
            <a:endParaRPr sz="4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 era da </a:t>
            </a:r>
            <a:endParaRPr sz="4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cidadania digital</a:t>
            </a:r>
            <a:endParaRPr sz="4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46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6" name="Google Shape;856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175" y="1289077"/>
            <a:ext cx="2280126" cy="228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181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862" name="Google Shape;862;p181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81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864" name="Google Shape;864;p181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5" name="Google Shape;865;p181"/>
          <p:cNvSpPr txBox="1"/>
          <p:nvPr/>
        </p:nvSpPr>
        <p:spPr>
          <a:xfrm>
            <a:off x="10324181" y="3445519"/>
            <a:ext cx="71391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6" name="Google Shape;866;p181"/>
          <p:cNvPicPr preferRelativeResize="0"/>
          <p:nvPr/>
        </p:nvPicPr>
        <p:blipFill rotWithShape="1">
          <a:blip r:embed="rId3">
            <a:alphaModFix/>
          </a:blip>
          <a:srcRect t="7849" b="784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81"/>
          <p:cNvSpPr txBox="1"/>
          <p:nvPr/>
        </p:nvSpPr>
        <p:spPr>
          <a:xfrm>
            <a:off x="3380725" y="1262700"/>
            <a:ext cx="5441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Jovens protagonistas:</a:t>
            </a:r>
            <a:endParaRPr sz="20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na produção de conteúdos;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ao influenciar amigos;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para a transformação da educação;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para a participação cidadã;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na educação política e midiática de familiares e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1500"/>
              <a:buFont typeface="Montserrat"/>
              <a:buChar char="●"/>
            </a:pPr>
            <a:r>
              <a:rPr lang="pt-BR" sz="1500" b="1">
                <a:solidFill>
                  <a:srgbClr val="4D4D4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no fortalecimento da democracia.</a:t>
            </a:r>
            <a:endParaRPr sz="15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900" b="1">
              <a:solidFill>
                <a:srgbClr val="4D4D4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182"/>
          <p:cNvPicPr preferRelativeResize="0"/>
          <p:nvPr/>
        </p:nvPicPr>
        <p:blipFill rotWithShape="1">
          <a:blip r:embed="rId3">
            <a:alphaModFix/>
          </a:blip>
          <a:srcRect l="3437" t="1867" b="1867"/>
          <a:stretch/>
        </p:blipFill>
        <p:spPr>
          <a:xfrm>
            <a:off x="3942050" y="0"/>
            <a:ext cx="5201949" cy="5145798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82"/>
          <p:cNvSpPr txBox="1"/>
          <p:nvPr/>
        </p:nvSpPr>
        <p:spPr>
          <a:xfrm>
            <a:off x="1725625" y="645875"/>
            <a:ext cx="69357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F7F7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74" name="Google Shape;874;p182"/>
          <p:cNvSpPr txBox="1"/>
          <p:nvPr/>
        </p:nvSpPr>
        <p:spPr>
          <a:xfrm>
            <a:off x="265950" y="181038"/>
            <a:ext cx="6935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Materiais disponíveis no site</a:t>
            </a:r>
            <a:endParaRPr sz="18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www.educamidia.org.br </a:t>
            </a:r>
            <a:endParaRPr sz="1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75" name="Google Shape;875;p182"/>
          <p:cNvSpPr txBox="1"/>
          <p:nvPr/>
        </p:nvSpPr>
        <p:spPr>
          <a:xfrm>
            <a:off x="1028161" y="2384228"/>
            <a:ext cx="2994600" cy="13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pic>
        <p:nvPicPr>
          <p:cNvPr id="876" name="Google Shape;876;p182"/>
          <p:cNvPicPr preferRelativeResize="0"/>
          <p:nvPr/>
        </p:nvPicPr>
        <p:blipFill rotWithShape="1">
          <a:blip r:embed="rId4">
            <a:alphaModFix/>
          </a:blip>
          <a:srcRect l="3025" r="3025"/>
          <a:stretch/>
        </p:blipFill>
        <p:spPr>
          <a:xfrm rot="1502726">
            <a:off x="2137220" y="1249721"/>
            <a:ext cx="1795361" cy="238866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82"/>
          <p:cNvPicPr preferRelativeResize="0"/>
          <p:nvPr/>
        </p:nvPicPr>
        <p:blipFill rotWithShape="1">
          <a:blip r:embed="rId5">
            <a:alphaModFix/>
          </a:blip>
          <a:srcRect l="2722" r="2732"/>
          <a:stretch/>
        </p:blipFill>
        <p:spPr>
          <a:xfrm rot="425696">
            <a:off x="726883" y="1195153"/>
            <a:ext cx="1798694" cy="238866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8" name="Google Shape;878;p182"/>
          <p:cNvPicPr preferRelativeResize="0"/>
          <p:nvPr/>
        </p:nvPicPr>
        <p:blipFill rotWithShape="1">
          <a:blip r:embed="rId6">
            <a:alphaModFix/>
          </a:blip>
          <a:srcRect l="357" r="367"/>
          <a:stretch/>
        </p:blipFill>
        <p:spPr>
          <a:xfrm rot="954686">
            <a:off x="2213970" y="2100199"/>
            <a:ext cx="1895626" cy="238866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9" name="Google Shape;879;p182"/>
          <p:cNvPicPr preferRelativeResize="0"/>
          <p:nvPr/>
        </p:nvPicPr>
        <p:blipFill rotWithShape="1">
          <a:blip r:embed="rId7">
            <a:alphaModFix/>
          </a:blip>
          <a:srcRect l="39" r="49"/>
          <a:stretch/>
        </p:blipFill>
        <p:spPr>
          <a:xfrm rot="-340379">
            <a:off x="371002" y="1733134"/>
            <a:ext cx="1934251" cy="2429952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0" name="Google Shape;880;p182"/>
          <p:cNvPicPr preferRelativeResize="0"/>
          <p:nvPr/>
        </p:nvPicPr>
        <p:blipFill rotWithShape="1">
          <a:blip r:embed="rId8">
            <a:alphaModFix/>
          </a:blip>
          <a:srcRect l="2776" r="2785"/>
          <a:stretch/>
        </p:blipFill>
        <p:spPr>
          <a:xfrm>
            <a:off x="1102152" y="2216623"/>
            <a:ext cx="1796479" cy="2388664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1" name="Google Shape;881;p1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89142">
            <a:off x="1373955" y="1746680"/>
            <a:ext cx="1975943" cy="2622537"/>
          </a:xfrm>
          <a:prstGeom prst="rect">
            <a:avLst/>
          </a:prstGeom>
          <a:noFill/>
          <a:ln>
            <a:noFill/>
          </a:ln>
          <a:effectLst>
            <a:outerShdw blurRad="57150" dist="57150" dir="43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2" name="Google Shape;882;p1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03900" y="3179548"/>
            <a:ext cx="1782574" cy="178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182"/>
          <p:cNvPicPr preferRelativeResize="0"/>
          <p:nvPr/>
        </p:nvPicPr>
        <p:blipFill rotWithShape="1">
          <a:blip r:embed="rId11">
            <a:alphaModFix/>
          </a:blip>
          <a:srcRect l="29393" t="33167" r="29347" b="32940"/>
          <a:stretch/>
        </p:blipFill>
        <p:spPr>
          <a:xfrm>
            <a:off x="222700" y="4600650"/>
            <a:ext cx="570100" cy="3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65"/>
          <p:cNvPicPr preferRelativeResize="0"/>
          <p:nvPr/>
        </p:nvPicPr>
        <p:blipFill rotWithShape="1">
          <a:blip r:embed="rId3">
            <a:alphaModFix/>
          </a:blip>
          <a:srcRect l="30760" t="28618" r="29651" b="32597"/>
          <a:stretch/>
        </p:blipFill>
        <p:spPr>
          <a:xfrm>
            <a:off x="358450" y="1654125"/>
            <a:ext cx="2109100" cy="13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165"/>
          <p:cNvPicPr preferRelativeResize="0"/>
          <p:nvPr/>
        </p:nvPicPr>
        <p:blipFill rotWithShape="1">
          <a:blip r:embed="rId4">
            <a:alphaModFix/>
          </a:blip>
          <a:srcRect l="50892" t="45288" r="33484" b="27200"/>
          <a:stretch/>
        </p:blipFill>
        <p:spPr>
          <a:xfrm>
            <a:off x="7397225" y="2696975"/>
            <a:ext cx="1473000" cy="145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4" name="Google Shape;674;p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7875" y="2104138"/>
            <a:ext cx="3126025" cy="38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165"/>
          <p:cNvCxnSpPr/>
          <p:nvPr/>
        </p:nvCxnSpPr>
        <p:spPr>
          <a:xfrm>
            <a:off x="5085150" y="408475"/>
            <a:ext cx="0" cy="4126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165"/>
          <p:cNvCxnSpPr/>
          <p:nvPr/>
        </p:nvCxnSpPr>
        <p:spPr>
          <a:xfrm>
            <a:off x="2592600" y="2453663"/>
            <a:ext cx="550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7" name="Google Shape;677;p165"/>
          <p:cNvCxnSpPr/>
          <p:nvPr/>
        </p:nvCxnSpPr>
        <p:spPr>
          <a:xfrm>
            <a:off x="4401575" y="2453663"/>
            <a:ext cx="550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78" name="Google Shape;678;p165"/>
          <p:cNvGrpSpPr/>
          <p:nvPr/>
        </p:nvGrpSpPr>
        <p:grpSpPr>
          <a:xfrm>
            <a:off x="5085150" y="231475"/>
            <a:ext cx="1767325" cy="354000"/>
            <a:chOff x="5085150" y="231475"/>
            <a:chExt cx="1767325" cy="354000"/>
          </a:xfrm>
        </p:grpSpPr>
        <p:cxnSp>
          <p:nvCxnSpPr>
            <p:cNvPr id="679" name="Google Shape;679;p165"/>
            <p:cNvCxnSpPr/>
            <p:nvPr/>
          </p:nvCxnSpPr>
          <p:spPr>
            <a:xfrm>
              <a:off x="5085150" y="408463"/>
              <a:ext cx="550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0" name="Google Shape;680;p165"/>
            <p:cNvSpPr txBox="1"/>
            <p:nvPr/>
          </p:nvSpPr>
          <p:spPr>
            <a:xfrm>
              <a:off x="5740675" y="231475"/>
              <a:ext cx="11118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pt-BR" sz="11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MATERIAIS</a:t>
              </a:r>
              <a:endParaRPr/>
            </a:p>
          </p:txBody>
        </p:sp>
      </p:grpSp>
      <p:grpSp>
        <p:nvGrpSpPr>
          <p:cNvPr id="681" name="Google Shape;681;p165"/>
          <p:cNvGrpSpPr/>
          <p:nvPr/>
        </p:nvGrpSpPr>
        <p:grpSpPr>
          <a:xfrm>
            <a:off x="5085150" y="1606975"/>
            <a:ext cx="1934125" cy="354000"/>
            <a:chOff x="5085150" y="1465275"/>
            <a:chExt cx="1934125" cy="354000"/>
          </a:xfrm>
        </p:grpSpPr>
        <p:cxnSp>
          <p:nvCxnSpPr>
            <p:cNvPr id="682" name="Google Shape;682;p165"/>
            <p:cNvCxnSpPr/>
            <p:nvPr/>
          </p:nvCxnSpPr>
          <p:spPr>
            <a:xfrm>
              <a:off x="5085150" y="1642263"/>
              <a:ext cx="550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3" name="Google Shape;683;p165"/>
            <p:cNvSpPr txBox="1"/>
            <p:nvPr/>
          </p:nvSpPr>
          <p:spPr>
            <a:xfrm>
              <a:off x="5740675" y="1465275"/>
              <a:ext cx="1278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pt-BR" sz="11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PROGRAMAS</a:t>
              </a:r>
              <a:endParaRPr/>
            </a:p>
          </p:txBody>
        </p:sp>
      </p:grpSp>
      <p:grpSp>
        <p:nvGrpSpPr>
          <p:cNvPr id="684" name="Google Shape;684;p165"/>
          <p:cNvGrpSpPr/>
          <p:nvPr/>
        </p:nvGrpSpPr>
        <p:grpSpPr>
          <a:xfrm>
            <a:off x="5085150" y="2982475"/>
            <a:ext cx="1934125" cy="354000"/>
            <a:chOff x="5085150" y="2896775"/>
            <a:chExt cx="1934125" cy="354000"/>
          </a:xfrm>
        </p:grpSpPr>
        <p:cxnSp>
          <p:nvCxnSpPr>
            <p:cNvPr id="685" name="Google Shape;685;p165"/>
            <p:cNvCxnSpPr/>
            <p:nvPr/>
          </p:nvCxnSpPr>
          <p:spPr>
            <a:xfrm>
              <a:off x="5085150" y="3073763"/>
              <a:ext cx="550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6" name="Google Shape;686;p165"/>
            <p:cNvSpPr txBox="1"/>
            <p:nvPr/>
          </p:nvSpPr>
          <p:spPr>
            <a:xfrm>
              <a:off x="5740675" y="2896775"/>
              <a:ext cx="1278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pt-BR" sz="11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PROJETOS</a:t>
              </a:r>
              <a:endParaRPr/>
            </a:p>
          </p:txBody>
        </p:sp>
      </p:grpSp>
      <p:grpSp>
        <p:nvGrpSpPr>
          <p:cNvPr id="687" name="Google Shape;687;p165"/>
          <p:cNvGrpSpPr/>
          <p:nvPr/>
        </p:nvGrpSpPr>
        <p:grpSpPr>
          <a:xfrm>
            <a:off x="5085150" y="4357975"/>
            <a:ext cx="1934125" cy="354000"/>
            <a:chOff x="5085150" y="4357975"/>
            <a:chExt cx="1934125" cy="354000"/>
          </a:xfrm>
        </p:grpSpPr>
        <p:cxnSp>
          <p:nvCxnSpPr>
            <p:cNvPr id="688" name="Google Shape;688;p165"/>
            <p:cNvCxnSpPr/>
            <p:nvPr/>
          </p:nvCxnSpPr>
          <p:spPr>
            <a:xfrm>
              <a:off x="5085150" y="4534963"/>
              <a:ext cx="5502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89" name="Google Shape;689;p165"/>
            <p:cNvSpPr txBox="1"/>
            <p:nvPr/>
          </p:nvSpPr>
          <p:spPr>
            <a:xfrm>
              <a:off x="5740675" y="4357975"/>
              <a:ext cx="1278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800"/>
                </a:spcAft>
                <a:buNone/>
              </a:pPr>
              <a:r>
                <a:rPr lang="pt-BR" sz="11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ADVOCACY</a:t>
              </a:r>
              <a:endParaRPr/>
            </a:p>
          </p:txBody>
        </p:sp>
      </p:grpSp>
      <p:pic>
        <p:nvPicPr>
          <p:cNvPr id="690" name="Google Shape;690;p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7248" y="3650352"/>
            <a:ext cx="1371975" cy="5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89134">
            <a:off x="7804215" y="223349"/>
            <a:ext cx="1037219" cy="1376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7850" y="1415750"/>
            <a:ext cx="1439351" cy="24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65"/>
          <p:cNvPicPr preferRelativeResize="0"/>
          <p:nvPr/>
        </p:nvPicPr>
        <p:blipFill rotWithShape="1">
          <a:blip r:embed="rId9">
            <a:alphaModFix/>
          </a:blip>
          <a:srcRect l="6638" b="4361"/>
          <a:stretch/>
        </p:blipFill>
        <p:spPr>
          <a:xfrm rot="-794739">
            <a:off x="6972700" y="668325"/>
            <a:ext cx="856625" cy="11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428" y="27205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728" y="2834878"/>
            <a:ext cx="7144" cy="714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83"/>
          <p:cNvSpPr txBox="1"/>
          <p:nvPr/>
        </p:nvSpPr>
        <p:spPr>
          <a:xfrm>
            <a:off x="6720850" y="440300"/>
            <a:ext cx="1968900" cy="20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700" b="1">
              <a:solidFill>
                <a:schemeClr val="lt1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1" name="Google Shape;891;p183"/>
          <p:cNvSpPr txBox="1"/>
          <p:nvPr/>
        </p:nvSpPr>
        <p:spPr>
          <a:xfrm>
            <a:off x="434150" y="905200"/>
            <a:ext cx="4907100" cy="3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E-BOOKS -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 Educação Midiática ao Enfrentamento da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Crise Climática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aos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Humanos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à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Educação Antirracista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à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Liberdade de Expressão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à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Democracia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aos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Direitos da Criança na Internet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– Educação Midiática à </a:t>
            </a:r>
            <a:r>
              <a:rPr lang="pt-BR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Convivência e à Paz</a:t>
            </a:r>
            <a:endParaRPr>
              <a:solidFill>
                <a:schemeClr val="dk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892" name="Google Shape;892;p183"/>
          <p:cNvGrpSpPr/>
          <p:nvPr/>
        </p:nvGrpSpPr>
        <p:grpSpPr>
          <a:xfrm>
            <a:off x="5069100" y="273081"/>
            <a:ext cx="3794150" cy="4485030"/>
            <a:chOff x="3183888" y="-1009436"/>
            <a:chExt cx="3794150" cy="4485030"/>
          </a:xfrm>
        </p:grpSpPr>
        <p:pic>
          <p:nvPicPr>
            <p:cNvPr id="893" name="Google Shape;893;p18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92141">
              <a:off x="3374026" y="933165"/>
              <a:ext cx="1672450" cy="236308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94" name="Google Shape;894;p18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867440">
              <a:off x="5035025" y="924925"/>
              <a:ext cx="1672451" cy="237957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95" name="Google Shape;895;p18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330231">
              <a:off x="5195350" y="-585888"/>
              <a:ext cx="1672450" cy="2379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96" name="Google Shape;896;p18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8531">
              <a:off x="3746926" y="-831986"/>
              <a:ext cx="1672452" cy="2360887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84"/>
          <p:cNvSpPr txBox="1"/>
          <p:nvPr/>
        </p:nvSpPr>
        <p:spPr>
          <a:xfrm>
            <a:off x="326550" y="302600"/>
            <a:ext cx="40029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Acesse 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educamidia.org.br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palavraaberta.org.br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conteúdos e recursos, 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conheça também :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u="sng">
                <a:solidFill>
                  <a:schemeClr val="hlink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hlinkClick r:id="rId3"/>
              </a:rPr>
              <a:t>www.faketofora.org.br</a:t>
            </a:r>
            <a:endParaRPr sz="1700">
              <a:solidFill>
                <a:schemeClr val="accent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Siga @educamidia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@institutopalavraaberta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Patricia Blanco -</a:t>
            </a:r>
            <a:endParaRPr sz="17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4"/>
              </a:rPr>
              <a:t>patriciablanco@palavraaberta.org.br</a:t>
            </a:r>
            <a:endParaRPr sz="16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02" name="Google Shape;902;p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0125" y="672725"/>
            <a:ext cx="1831975" cy="181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6250" y="3152675"/>
            <a:ext cx="3553812" cy="168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4" name="Google Shape;904;p184"/>
          <p:cNvGrpSpPr/>
          <p:nvPr/>
        </p:nvGrpSpPr>
        <p:grpSpPr>
          <a:xfrm>
            <a:off x="4048224" y="602662"/>
            <a:ext cx="2258520" cy="2147582"/>
            <a:chOff x="425025" y="812550"/>
            <a:chExt cx="5232900" cy="5232900"/>
          </a:xfrm>
        </p:grpSpPr>
        <p:sp>
          <p:nvSpPr>
            <p:cNvPr id="905" name="Google Shape;905;p184"/>
            <p:cNvSpPr/>
            <p:nvPr/>
          </p:nvSpPr>
          <p:spPr>
            <a:xfrm>
              <a:off x="425025" y="812550"/>
              <a:ext cx="5232900" cy="52329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pic>
          <p:nvPicPr>
            <p:cNvPr id="906" name="Google Shape;906;p184"/>
            <p:cNvPicPr preferRelativeResize="0"/>
            <p:nvPr/>
          </p:nvPicPr>
          <p:blipFill rotWithShape="1">
            <a:blip r:embed="rId7">
              <a:alphaModFix/>
            </a:blip>
            <a:srcRect t="13488" b="13481"/>
            <a:stretch/>
          </p:blipFill>
          <p:spPr>
            <a:xfrm>
              <a:off x="1088978" y="1243446"/>
              <a:ext cx="3904978" cy="43724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617D"/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166"/>
          <p:cNvPicPr preferRelativeResize="0"/>
          <p:nvPr/>
        </p:nvPicPr>
        <p:blipFill rotWithShape="1">
          <a:blip r:embed="rId3">
            <a:alphaModFix/>
          </a:blip>
          <a:srcRect l="21230" r="31963"/>
          <a:stretch/>
        </p:blipFill>
        <p:spPr>
          <a:xfrm>
            <a:off x="0" y="0"/>
            <a:ext cx="4271531" cy="514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66"/>
          <p:cNvPicPr preferRelativeResize="0"/>
          <p:nvPr/>
        </p:nvPicPr>
        <p:blipFill rotWithShape="1">
          <a:blip r:embed="rId4">
            <a:alphaModFix/>
          </a:blip>
          <a:srcRect l="8734" r="28245"/>
          <a:stretch/>
        </p:blipFill>
        <p:spPr>
          <a:xfrm>
            <a:off x="4271531" y="0"/>
            <a:ext cx="4872468" cy="5141812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166"/>
          <p:cNvSpPr txBox="1"/>
          <p:nvPr/>
        </p:nvSpPr>
        <p:spPr>
          <a:xfrm>
            <a:off x="0" y="2362294"/>
            <a:ext cx="91440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1800" b="1">
              <a:solidFill>
                <a:schemeClr val="dk2"/>
              </a:solidFill>
              <a:highlight>
                <a:schemeClr val="accent4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1" name="Google Shape;701;p166"/>
          <p:cNvSpPr txBox="1"/>
          <p:nvPr/>
        </p:nvSpPr>
        <p:spPr>
          <a:xfrm>
            <a:off x="10324181" y="3445519"/>
            <a:ext cx="71391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2" name="Google Shape;702;p166"/>
          <p:cNvGrpSpPr/>
          <p:nvPr/>
        </p:nvGrpSpPr>
        <p:grpSpPr>
          <a:xfrm>
            <a:off x="204870" y="4939768"/>
            <a:ext cx="338470" cy="88859"/>
            <a:chOff x="5284250" y="5723000"/>
            <a:chExt cx="747339" cy="196200"/>
          </a:xfrm>
        </p:grpSpPr>
        <p:sp>
          <p:nvSpPr>
            <p:cNvPr id="703" name="Google Shape;703;p166"/>
            <p:cNvSpPr/>
            <p:nvPr/>
          </p:nvSpPr>
          <p:spPr>
            <a:xfrm>
              <a:off x="5559819" y="5729976"/>
              <a:ext cx="196200" cy="182100"/>
            </a:xfrm>
            <a:prstGeom prst="triangle">
              <a:avLst>
                <a:gd name="adj" fmla="val 50000"/>
              </a:avLst>
            </a:prstGeom>
            <a:solidFill>
              <a:srgbClr val="F0524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6"/>
            <p:cNvSpPr/>
            <p:nvPr/>
          </p:nvSpPr>
          <p:spPr>
            <a:xfrm>
              <a:off x="5284250" y="5723000"/>
              <a:ext cx="196200" cy="1962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/>
            </a:p>
          </p:txBody>
        </p:sp>
        <p:sp>
          <p:nvSpPr>
            <p:cNvPr id="705" name="Google Shape;705;p166"/>
            <p:cNvSpPr/>
            <p:nvPr/>
          </p:nvSpPr>
          <p:spPr>
            <a:xfrm>
              <a:off x="5835389" y="5723000"/>
              <a:ext cx="196200" cy="19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166"/>
          <p:cNvSpPr txBox="1"/>
          <p:nvPr/>
        </p:nvSpPr>
        <p:spPr>
          <a:xfrm>
            <a:off x="558844" y="4913691"/>
            <a:ext cx="1154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EDUCAMÍDIA</a:t>
            </a:r>
            <a:endParaRPr sz="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7" name="Google Shape;707;p166"/>
          <p:cNvSpPr txBox="1"/>
          <p:nvPr/>
        </p:nvSpPr>
        <p:spPr>
          <a:xfrm>
            <a:off x="0" y="2725597"/>
            <a:ext cx="91440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24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Escassez x abundância </a:t>
            </a:r>
            <a:endParaRPr sz="24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8" name="Google Shape;708;p166"/>
          <p:cNvSpPr txBox="1"/>
          <p:nvPr/>
        </p:nvSpPr>
        <p:spPr>
          <a:xfrm>
            <a:off x="3454219" y="4782113"/>
            <a:ext cx="53535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i="1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Adobe Stock</a:t>
            </a:r>
            <a:endParaRPr sz="700" i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09" name="Google Shape;709;p166"/>
          <p:cNvSpPr txBox="1"/>
          <p:nvPr/>
        </p:nvSpPr>
        <p:spPr>
          <a:xfrm>
            <a:off x="1556175" y="3689063"/>
            <a:ext cx="591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highlight>
                  <a:schemeClr val="accent1"/>
                </a:highlight>
                <a:latin typeface="Montserrat"/>
                <a:ea typeface="Montserrat"/>
                <a:cs typeface="Montserrat"/>
                <a:sym typeface="Montserrat"/>
              </a:rPr>
              <a:t> Consumidores x produtores</a:t>
            </a:r>
            <a:endParaRPr sz="2400" b="1">
              <a:solidFill>
                <a:schemeClr val="lt1"/>
              </a:solidFill>
              <a:highlight>
                <a:schemeClr val="accen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67"/>
          <p:cNvPicPr preferRelativeResize="0"/>
          <p:nvPr/>
        </p:nvPicPr>
        <p:blipFill rotWithShape="1">
          <a:blip r:embed="rId3">
            <a:alphaModFix/>
          </a:blip>
          <a:srcRect b="12380"/>
          <a:stretch/>
        </p:blipFill>
        <p:spPr>
          <a:xfrm>
            <a:off x="0" y="0"/>
            <a:ext cx="9150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67"/>
          <p:cNvSpPr txBox="1"/>
          <p:nvPr/>
        </p:nvSpPr>
        <p:spPr>
          <a:xfrm>
            <a:off x="10324181" y="3445519"/>
            <a:ext cx="71391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67"/>
          <p:cNvSpPr txBox="1"/>
          <p:nvPr/>
        </p:nvSpPr>
        <p:spPr>
          <a:xfrm>
            <a:off x="3454219" y="4782113"/>
            <a:ext cx="53535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 i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Adobe Stock</a:t>
            </a:r>
            <a:endParaRPr sz="700" i="1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717" name="Google Shape;717;p167"/>
          <p:cNvPicPr preferRelativeResize="0"/>
          <p:nvPr/>
        </p:nvPicPr>
        <p:blipFill rotWithShape="1">
          <a:blip r:embed="rId4">
            <a:alphaModFix/>
          </a:blip>
          <a:srcRect l="-3174" r="29688"/>
          <a:stretch/>
        </p:blipFill>
        <p:spPr>
          <a:xfrm>
            <a:off x="5364375" y="0"/>
            <a:ext cx="37796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67"/>
          <p:cNvPicPr preferRelativeResize="0"/>
          <p:nvPr/>
        </p:nvPicPr>
        <p:blipFill rotWithShape="1">
          <a:blip r:embed="rId5">
            <a:alphaModFix/>
          </a:blip>
          <a:srcRect r="13874" b="3484"/>
          <a:stretch/>
        </p:blipFill>
        <p:spPr>
          <a:xfrm>
            <a:off x="-9550" y="0"/>
            <a:ext cx="30940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6431" y="0"/>
            <a:ext cx="28939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167"/>
          <p:cNvSpPr txBox="1"/>
          <p:nvPr/>
        </p:nvSpPr>
        <p:spPr>
          <a:xfrm>
            <a:off x="6" y="1681328"/>
            <a:ext cx="9144000" cy="8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2400" b="1">
                <a:solidFill>
                  <a:schemeClr val="dk2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400" b="1">
                <a:solidFill>
                  <a:schemeClr val="lt1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Novos formatos, novos desafios</a:t>
            </a:r>
            <a:r>
              <a:rPr lang="pt-BR" sz="2400" b="1">
                <a:solidFill>
                  <a:schemeClr val="accent2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b="1">
              <a:solidFill>
                <a:schemeClr val="accent2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2400" b="1">
                <a:solidFill>
                  <a:schemeClr val="dk2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400" b="1">
                <a:solidFill>
                  <a:schemeClr val="lt1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Convergência consumidores x produtores</a:t>
            </a:r>
            <a:r>
              <a:rPr lang="pt-BR" sz="2400" b="1">
                <a:solidFill>
                  <a:schemeClr val="accent2"/>
                </a:solidFill>
                <a:highlight>
                  <a:schemeClr val="accent2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400" b="1">
              <a:solidFill>
                <a:schemeClr val="accent2"/>
              </a:solidFill>
              <a:highlight>
                <a:schemeClr val="accent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428" y="27205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728" y="28348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68"/>
          <p:cNvPicPr preferRelativeResize="0"/>
          <p:nvPr/>
        </p:nvPicPr>
        <p:blipFill rotWithShape="1">
          <a:blip r:embed="rId4">
            <a:alphaModFix/>
          </a:blip>
          <a:srcRect l="28618" r="16017"/>
          <a:stretch/>
        </p:blipFill>
        <p:spPr>
          <a:xfrm>
            <a:off x="8975" y="0"/>
            <a:ext cx="50625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168"/>
          <p:cNvPicPr preferRelativeResize="0"/>
          <p:nvPr/>
        </p:nvPicPr>
        <p:blipFill rotWithShape="1">
          <a:blip r:embed="rId5">
            <a:alphaModFix/>
          </a:blip>
          <a:srcRect r="2181"/>
          <a:stretch/>
        </p:blipFill>
        <p:spPr>
          <a:xfrm rot="-398362">
            <a:off x="4228463" y="1064517"/>
            <a:ext cx="5000099" cy="386529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68"/>
          <p:cNvSpPr/>
          <p:nvPr/>
        </p:nvSpPr>
        <p:spPr>
          <a:xfrm>
            <a:off x="3410100" y="201750"/>
            <a:ext cx="2423100" cy="242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68"/>
          <p:cNvSpPr txBox="1"/>
          <p:nvPr/>
        </p:nvSpPr>
        <p:spPr>
          <a:xfrm>
            <a:off x="3463200" y="506675"/>
            <a:ext cx="23169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93% dos </a:t>
            </a:r>
            <a:b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brasileiros com idades entre 9 e 17 anos são usuários </a:t>
            </a:r>
            <a:b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de Internet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TIC Kids Online Brasil</a:t>
            </a:r>
            <a:endParaRPr sz="8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2023</a:t>
            </a:r>
            <a:endParaRPr sz="1800">
              <a:solidFill>
                <a:srgbClr val="F95015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31" name="Google Shape;731;p168"/>
          <p:cNvSpPr txBox="1"/>
          <p:nvPr/>
        </p:nvSpPr>
        <p:spPr>
          <a:xfrm>
            <a:off x="5414950" y="4323075"/>
            <a:ext cx="18999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cxnSp>
        <p:nvCxnSpPr>
          <p:cNvPr id="732" name="Google Shape;732;p168"/>
          <p:cNvCxnSpPr/>
          <p:nvPr/>
        </p:nvCxnSpPr>
        <p:spPr>
          <a:xfrm rot="10800000" flipH="1">
            <a:off x="4554475" y="4471650"/>
            <a:ext cx="4712100" cy="564000"/>
          </a:xfrm>
          <a:prstGeom prst="straightConnector1">
            <a:avLst/>
          </a:prstGeom>
          <a:noFill/>
          <a:ln w="28575" cap="flat" cmpd="sng">
            <a:solidFill>
              <a:srgbClr val="F9501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p168"/>
          <p:cNvCxnSpPr/>
          <p:nvPr/>
        </p:nvCxnSpPr>
        <p:spPr>
          <a:xfrm rot="10800000" flipH="1">
            <a:off x="4554475" y="4255950"/>
            <a:ext cx="4712100" cy="564000"/>
          </a:xfrm>
          <a:prstGeom prst="straightConnector1">
            <a:avLst/>
          </a:prstGeom>
          <a:noFill/>
          <a:ln w="28575" cap="flat" cmpd="sng">
            <a:solidFill>
              <a:srgbClr val="F9501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Google Shape;734;p168"/>
          <p:cNvSpPr txBox="1"/>
          <p:nvPr/>
        </p:nvSpPr>
        <p:spPr>
          <a:xfrm>
            <a:off x="419525" y="41846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Nativos digitais…</a:t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169"/>
          <p:cNvPicPr preferRelativeResize="0"/>
          <p:nvPr/>
        </p:nvPicPr>
        <p:blipFill rotWithShape="1">
          <a:blip r:embed="rId3">
            <a:alphaModFix/>
          </a:blip>
          <a:srcRect l="23745" t="13197" r="21728" b="3698"/>
          <a:stretch/>
        </p:blipFill>
        <p:spPr>
          <a:xfrm>
            <a:off x="0" y="0"/>
            <a:ext cx="50625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428" y="27205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728" y="2834878"/>
            <a:ext cx="7144" cy="7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69"/>
          <p:cNvPicPr preferRelativeResize="0"/>
          <p:nvPr/>
        </p:nvPicPr>
        <p:blipFill rotWithShape="1">
          <a:blip r:embed="rId5">
            <a:alphaModFix/>
          </a:blip>
          <a:srcRect l="28618" r="16017"/>
          <a:stretch/>
        </p:blipFill>
        <p:spPr>
          <a:xfrm>
            <a:off x="8975" y="0"/>
            <a:ext cx="50625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69"/>
          <p:cNvSpPr/>
          <p:nvPr/>
        </p:nvSpPr>
        <p:spPr>
          <a:xfrm>
            <a:off x="3410100" y="201750"/>
            <a:ext cx="2423100" cy="242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69"/>
          <p:cNvSpPr txBox="1"/>
          <p:nvPr/>
        </p:nvSpPr>
        <p:spPr>
          <a:xfrm>
            <a:off x="3463200" y="506675"/>
            <a:ext cx="2316900" cy="18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93% dos </a:t>
            </a:r>
            <a:b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brasileiros com idades entre 9 e 17 anos são usuários </a:t>
            </a:r>
            <a:b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700" b="1">
                <a:solidFill>
                  <a:srgbClr val="F95015"/>
                </a:solidFill>
                <a:latin typeface="Montserrat"/>
                <a:ea typeface="Montserrat"/>
                <a:cs typeface="Montserrat"/>
                <a:sym typeface="Montserrat"/>
              </a:rPr>
              <a:t>de Internet</a:t>
            </a:r>
            <a:endParaRPr sz="17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TIC Kids Online Brasil</a:t>
            </a:r>
            <a:endParaRPr sz="8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2023</a:t>
            </a:r>
            <a:endParaRPr sz="1800">
              <a:solidFill>
                <a:srgbClr val="F95015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5" name="Google Shape;745;p169"/>
          <p:cNvSpPr txBox="1"/>
          <p:nvPr/>
        </p:nvSpPr>
        <p:spPr>
          <a:xfrm>
            <a:off x="419525" y="4184675"/>
            <a:ext cx="3834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…ou inocentes digitais?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46" name="Google Shape;746;p169"/>
          <p:cNvSpPr txBox="1"/>
          <p:nvPr/>
        </p:nvSpPr>
        <p:spPr>
          <a:xfrm>
            <a:off x="5990950" y="335650"/>
            <a:ext cx="2861100" cy="4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Considere: </a:t>
            </a:r>
            <a:endParaRPr sz="17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 educação para </a:t>
            </a:r>
            <a:b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 informação está defasada em relação às mudanças tecnológicas.</a:t>
            </a:r>
            <a:endParaRPr sz="17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 inclusão digital não </a:t>
            </a:r>
            <a:b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está somente no acesso, mas sobretudo na qualidade da experiência no ambiente digital.</a:t>
            </a:r>
            <a:endParaRPr sz="17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A crise da desinformação é também reflexo da</a:t>
            </a:r>
            <a:r>
              <a:rPr lang="pt-BR"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pt-BR" sz="17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falta de equidade no acesso à informação. </a:t>
            </a:r>
            <a:endParaRPr sz="17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70"/>
          <p:cNvPicPr preferRelativeResize="0"/>
          <p:nvPr/>
        </p:nvPicPr>
        <p:blipFill rotWithShape="1">
          <a:blip r:embed="rId3">
            <a:alphaModFix/>
          </a:blip>
          <a:srcRect l="8345" t="11960" r="8286" b="1616"/>
          <a:stretch/>
        </p:blipFill>
        <p:spPr>
          <a:xfrm>
            <a:off x="1704600" y="0"/>
            <a:ext cx="744689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70"/>
          <p:cNvSpPr/>
          <p:nvPr/>
        </p:nvSpPr>
        <p:spPr>
          <a:xfrm>
            <a:off x="328200" y="1794950"/>
            <a:ext cx="2019000" cy="201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2"/>
              </a:highlight>
            </a:endParaRPr>
          </a:p>
        </p:txBody>
      </p:sp>
      <p:sp>
        <p:nvSpPr>
          <p:cNvPr id="753" name="Google Shape;753;p170"/>
          <p:cNvSpPr txBox="1"/>
          <p:nvPr/>
        </p:nvSpPr>
        <p:spPr>
          <a:xfrm>
            <a:off x="518850" y="1972700"/>
            <a:ext cx="1637700" cy="1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Quais são </a:t>
            </a:r>
            <a:b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os direitos </a:t>
            </a:r>
            <a:b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e deveres </a:t>
            </a:r>
            <a:r>
              <a:rPr lang="pt-BR" sz="18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/>
            </a:r>
            <a:br>
              <a:rPr lang="pt-BR" sz="1800" b="1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pt-BR" sz="18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rPr>
              <a:t>do cidadão conectado?</a:t>
            </a:r>
            <a:endParaRPr sz="1800" b="1">
              <a:solidFill>
                <a:schemeClr val="lt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71"/>
          <p:cNvPicPr preferRelativeResize="0"/>
          <p:nvPr/>
        </p:nvPicPr>
        <p:blipFill rotWithShape="1">
          <a:blip r:embed="rId3">
            <a:alphaModFix/>
          </a:blip>
          <a:srcRect l="45681" r="8398"/>
          <a:stretch/>
        </p:blipFill>
        <p:spPr>
          <a:xfrm>
            <a:off x="676999" y="248001"/>
            <a:ext cx="2227476" cy="2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71"/>
          <p:cNvPicPr preferRelativeResize="0"/>
          <p:nvPr/>
        </p:nvPicPr>
        <p:blipFill rotWithShape="1">
          <a:blip r:embed="rId4">
            <a:alphaModFix/>
          </a:blip>
          <a:srcRect l="21355" t="7415" r="27580"/>
          <a:stretch/>
        </p:blipFill>
        <p:spPr>
          <a:xfrm>
            <a:off x="6304100" y="248000"/>
            <a:ext cx="2215649" cy="2485151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71"/>
          <p:cNvSpPr txBox="1"/>
          <p:nvPr/>
        </p:nvSpPr>
        <p:spPr>
          <a:xfrm>
            <a:off x="596550" y="904775"/>
            <a:ext cx="3599100" cy="22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1" name="Google Shape;761;p171"/>
          <p:cNvSpPr/>
          <p:nvPr/>
        </p:nvSpPr>
        <p:spPr>
          <a:xfrm>
            <a:off x="3387513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desenvolver nossa voz,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promovendo as habilidades necessárias para que possamos nos expressar em diversas linguagens, aprendendo e atuando em nossas comunidades;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62" name="Google Shape;762;p171"/>
          <p:cNvSpPr/>
          <p:nvPr/>
        </p:nvSpPr>
        <p:spPr>
          <a:xfrm>
            <a:off x="558850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Aprender a filtrar, </a:t>
            </a: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ler criticamente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dar sentido ao enorme fluxo de informações que nos cerca;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63" name="Google Shape;763;p171"/>
          <p:cNvSpPr/>
          <p:nvPr/>
        </p:nvSpPr>
        <p:spPr>
          <a:xfrm>
            <a:off x="6216175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utilizar a tecnologia para</a:t>
            </a: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 participar da sociedade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forma ética, promovendo a empatia, reconhecendo e respeitando diversas vozes e combatendo o discurso de ódio.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764" name="Google Shape;764;p171"/>
          <p:cNvPicPr preferRelativeResize="0"/>
          <p:nvPr/>
        </p:nvPicPr>
        <p:blipFill rotWithShape="1">
          <a:blip r:embed="rId5">
            <a:alphaModFix/>
          </a:blip>
          <a:srcRect l="22217" r="30931"/>
          <a:stretch/>
        </p:blipFill>
        <p:spPr>
          <a:xfrm>
            <a:off x="3485275" y="248000"/>
            <a:ext cx="2215649" cy="24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71"/>
          <p:cNvSpPr txBox="1"/>
          <p:nvPr/>
        </p:nvSpPr>
        <p:spPr>
          <a:xfrm>
            <a:off x="677000" y="1338475"/>
            <a:ext cx="784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pt-BR" sz="2400" b="1">
                <a:solidFill>
                  <a:schemeClr val="accen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400" b="1">
                <a:solidFill>
                  <a:schemeClr val="l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Ser educado midiaticamente é</a:t>
            </a:r>
            <a:r>
              <a:rPr lang="pt-BR" sz="2400" b="1">
                <a:solidFill>
                  <a:schemeClr val="accen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.</a:t>
            </a:r>
            <a:endParaRPr sz="2400" b="1">
              <a:solidFill>
                <a:schemeClr val="accent1"/>
              </a:solidFill>
              <a:highlight>
                <a:schemeClr val="accen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172"/>
          <p:cNvPicPr preferRelativeResize="0"/>
          <p:nvPr/>
        </p:nvPicPr>
        <p:blipFill rotWithShape="1">
          <a:blip r:embed="rId3">
            <a:alphaModFix/>
          </a:blip>
          <a:srcRect l="45681" r="8398"/>
          <a:stretch/>
        </p:blipFill>
        <p:spPr>
          <a:xfrm>
            <a:off x="676999" y="248001"/>
            <a:ext cx="2227476" cy="2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172"/>
          <p:cNvPicPr preferRelativeResize="0"/>
          <p:nvPr/>
        </p:nvPicPr>
        <p:blipFill rotWithShape="1">
          <a:blip r:embed="rId4">
            <a:alphaModFix/>
          </a:blip>
          <a:srcRect l="21355" t="7415" r="27580"/>
          <a:stretch/>
        </p:blipFill>
        <p:spPr>
          <a:xfrm>
            <a:off x="6304100" y="248000"/>
            <a:ext cx="2215649" cy="248515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72"/>
          <p:cNvSpPr txBox="1"/>
          <p:nvPr/>
        </p:nvSpPr>
        <p:spPr>
          <a:xfrm>
            <a:off x="596550" y="904775"/>
            <a:ext cx="3599100" cy="22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3" name="Google Shape;773;p172"/>
          <p:cNvSpPr/>
          <p:nvPr/>
        </p:nvSpPr>
        <p:spPr>
          <a:xfrm>
            <a:off x="3387513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desenvolver nossa voz,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promovendo as habilidades necessárias para que possamos nos expressar em diversas linguagens, aprendendo e atuando em nossas comunidades;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74" name="Google Shape;774;p172"/>
          <p:cNvSpPr/>
          <p:nvPr/>
        </p:nvSpPr>
        <p:spPr>
          <a:xfrm>
            <a:off x="558850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Aprender a filtrar, </a:t>
            </a: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ler criticamente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 dar sentido ao enorme fluxo de informações que nos cerca;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75" name="Google Shape;775;p172"/>
          <p:cNvSpPr/>
          <p:nvPr/>
        </p:nvSpPr>
        <p:spPr>
          <a:xfrm>
            <a:off x="6216175" y="2800575"/>
            <a:ext cx="2558700" cy="1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utilizar a tecnologia para</a:t>
            </a:r>
            <a:r>
              <a:rPr lang="pt-BR" sz="1500" b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 participar da sociedade</a:t>
            </a:r>
            <a:r>
              <a:rPr lang="pt-BR" sz="1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de forma ética, promovendo a empatia, reconhecendo e respeitando diversas vozes e combatendo o discurso de ódio.</a:t>
            </a:r>
            <a:endParaRPr sz="1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776" name="Google Shape;776;p172"/>
          <p:cNvPicPr preferRelativeResize="0"/>
          <p:nvPr/>
        </p:nvPicPr>
        <p:blipFill rotWithShape="1">
          <a:blip r:embed="rId5">
            <a:alphaModFix/>
          </a:blip>
          <a:srcRect l="22217" r="30931"/>
          <a:stretch/>
        </p:blipFill>
        <p:spPr>
          <a:xfrm>
            <a:off x="3485275" y="248000"/>
            <a:ext cx="2215649" cy="24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72"/>
          <p:cNvSpPr txBox="1"/>
          <p:nvPr/>
        </p:nvSpPr>
        <p:spPr>
          <a:xfrm>
            <a:off x="677000" y="1338475"/>
            <a:ext cx="78429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accen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2400" b="1">
                <a:solidFill>
                  <a:schemeClr val="l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Ser educado midiaticamente é</a:t>
            </a:r>
            <a:r>
              <a:rPr lang="pt-BR" sz="2400" b="1">
                <a:solidFill>
                  <a:schemeClr val="accen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.</a:t>
            </a:r>
            <a:endParaRPr sz="2400" b="1">
              <a:solidFill>
                <a:schemeClr val="accent1"/>
              </a:solidFill>
              <a:highlight>
                <a:schemeClr val="accen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pt-BR" sz="2400" b="1">
                <a:solidFill>
                  <a:schemeClr val="l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 responsabilizar-se</a:t>
            </a:r>
            <a:r>
              <a:rPr lang="pt-BR" sz="2400" b="1">
                <a:solidFill>
                  <a:schemeClr val="accent1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.</a:t>
            </a:r>
            <a:endParaRPr sz="2400" b="1">
              <a:solidFill>
                <a:schemeClr val="accent1"/>
              </a:solidFill>
              <a:highlight>
                <a:schemeClr val="accen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4D4D4D"/>
      </a:dk2>
      <a:lt2>
        <a:srgbClr val="E5E5E5"/>
      </a:lt2>
      <a:accent1>
        <a:srgbClr val="00AABE"/>
      </a:accent1>
      <a:accent2>
        <a:srgbClr val="6E2891"/>
      </a:accent2>
      <a:accent3>
        <a:srgbClr val="F01923"/>
      </a:accent3>
      <a:accent4>
        <a:srgbClr val="F0E646"/>
      </a:accent4>
      <a:accent5>
        <a:srgbClr val="F05240"/>
      </a:accent5>
      <a:accent6>
        <a:srgbClr val="8C54A6"/>
      </a:accent6>
      <a:hlink>
        <a:srgbClr val="33BA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642</Words>
  <Application>Microsoft Office PowerPoint</Application>
  <PresentationFormat>Apresentação na tela (16:9)</PresentationFormat>
  <Paragraphs>117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21</vt:i4>
      </vt:variant>
    </vt:vector>
  </HeadingPairs>
  <TitlesOfParts>
    <vt:vector size="43" baseType="lpstr">
      <vt:lpstr>Montserrat</vt:lpstr>
      <vt:lpstr>Arial</vt:lpstr>
      <vt:lpstr>Proxima Nova Semibold</vt:lpstr>
      <vt:lpstr>Proxima Nova</vt:lpstr>
      <vt:lpstr>Poppins SemiBold</vt:lpstr>
      <vt:lpstr>Muli</vt:lpstr>
      <vt:lpstr>Calibri</vt:lpstr>
      <vt:lpstr>Poppins</vt:lpstr>
      <vt:lpstr>Lato Black</vt:lpstr>
      <vt:lpstr>Poppins Medium</vt:lpstr>
      <vt:lpstr>Montserrat ExtraBold</vt:lpstr>
      <vt:lpstr>Montserrat SemiBold</vt:lpstr>
      <vt:lpstr>Montserrat Medium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Ronaldo Alves de Carvalho</dc:creator>
  <cp:lastModifiedBy>Ronaldo Alves de Carvalho</cp:lastModifiedBy>
  <cp:revision>1</cp:revision>
  <dcterms:modified xsi:type="dcterms:W3CDTF">2024-08-07T21:21:06Z</dcterms:modified>
</cp:coreProperties>
</file>