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6"/>
  </p:notesMasterIdLst>
  <p:sldIdLst>
    <p:sldId id="256" r:id="rId2"/>
    <p:sldId id="382" r:id="rId3"/>
    <p:sldId id="383" r:id="rId4"/>
    <p:sldId id="384" r:id="rId5"/>
    <p:sldId id="349" r:id="rId6"/>
    <p:sldId id="339" r:id="rId7"/>
    <p:sldId id="385" r:id="rId8"/>
    <p:sldId id="355" r:id="rId9"/>
    <p:sldId id="390" r:id="rId10"/>
    <p:sldId id="347" r:id="rId11"/>
    <p:sldId id="346" r:id="rId12"/>
    <p:sldId id="359" r:id="rId13"/>
    <p:sldId id="352" r:id="rId14"/>
    <p:sldId id="353" r:id="rId15"/>
    <p:sldId id="259" r:id="rId16"/>
    <p:sldId id="260" r:id="rId17"/>
    <p:sldId id="386" r:id="rId18"/>
    <p:sldId id="391" r:id="rId19"/>
    <p:sldId id="393" r:id="rId20"/>
    <p:sldId id="342" r:id="rId21"/>
    <p:sldId id="284" r:id="rId22"/>
    <p:sldId id="351" r:id="rId23"/>
    <p:sldId id="354" r:id="rId24"/>
    <p:sldId id="296" r:id="rId25"/>
    <p:sldId id="298" r:id="rId26"/>
    <p:sldId id="392" r:id="rId27"/>
    <p:sldId id="360" r:id="rId28"/>
    <p:sldId id="394" r:id="rId29"/>
    <p:sldId id="358" r:id="rId30"/>
    <p:sldId id="389" r:id="rId31"/>
    <p:sldId id="301" r:id="rId32"/>
    <p:sldId id="388" r:id="rId33"/>
    <p:sldId id="302" r:id="rId34"/>
    <p:sldId id="35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76667" autoAdjust="0"/>
  </p:normalViewPr>
  <p:slideViewPr>
    <p:cSldViewPr>
      <p:cViewPr varScale="1">
        <p:scale>
          <a:sx n="60" d="100"/>
          <a:sy n="60" d="100"/>
        </p:scale>
        <p:origin x="814"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5D5D1-1944-40D3-A84B-2DAA867619A5}" type="doc">
      <dgm:prSet loTypeId="urn:microsoft.com/office/officeart/2005/8/layout/hierarchy3" loCatId="hierarchy" qsTypeId="urn:microsoft.com/office/officeart/2005/8/quickstyle/simple5" qsCatId="simple" csTypeId="urn:microsoft.com/office/officeart/2005/8/colors/colorful2" csCatId="colorful"/>
      <dgm:spPr/>
      <dgm:t>
        <a:bodyPr/>
        <a:lstStyle/>
        <a:p>
          <a:endParaRPr lang="en-US"/>
        </a:p>
      </dgm:t>
    </dgm:pt>
    <dgm:pt modelId="{F645DAC3-1516-40DA-A3DA-FA41AD77CA8B}">
      <dgm:prSet/>
      <dgm:spPr/>
      <dgm:t>
        <a:bodyPr/>
        <a:lstStyle/>
        <a:p>
          <a:r>
            <a:rPr lang="pt-BR"/>
            <a:t>Intoxicação nicotínica em crianças</a:t>
          </a:r>
          <a:endParaRPr lang="en-US"/>
        </a:p>
      </dgm:t>
    </dgm:pt>
    <dgm:pt modelId="{FE78D7E9-A96A-4F7E-B03A-9A4B61A8A7BE}" type="parTrans" cxnId="{4ECA49EB-A0BB-4C07-B028-4B625FDB4290}">
      <dgm:prSet/>
      <dgm:spPr/>
      <dgm:t>
        <a:bodyPr/>
        <a:lstStyle/>
        <a:p>
          <a:endParaRPr lang="en-US"/>
        </a:p>
      </dgm:t>
    </dgm:pt>
    <dgm:pt modelId="{AE39C71C-5DF5-4C00-8CB0-13A1FBDB94E3}" type="sibTrans" cxnId="{4ECA49EB-A0BB-4C07-B028-4B625FDB4290}">
      <dgm:prSet/>
      <dgm:spPr/>
      <dgm:t>
        <a:bodyPr/>
        <a:lstStyle/>
        <a:p>
          <a:endParaRPr lang="en-US"/>
        </a:p>
      </dgm:t>
    </dgm:pt>
    <dgm:pt modelId="{A2982D02-2959-475D-9344-14E13868E992}">
      <dgm:prSet/>
      <dgm:spPr/>
      <dgm:t>
        <a:bodyPr/>
        <a:lstStyle/>
        <a:p>
          <a:r>
            <a:rPr lang="pt-BR"/>
            <a:t>Prescrição médica de VAPES para parar de fumar</a:t>
          </a:r>
          <a:endParaRPr lang="en-US"/>
        </a:p>
      </dgm:t>
    </dgm:pt>
    <dgm:pt modelId="{BA1761C5-CB08-4310-A1B7-EB5CFE3FB889}" type="parTrans" cxnId="{518D495F-3144-47EB-8095-7C34C20D040F}">
      <dgm:prSet/>
      <dgm:spPr/>
      <dgm:t>
        <a:bodyPr/>
        <a:lstStyle/>
        <a:p>
          <a:endParaRPr lang="en-US"/>
        </a:p>
      </dgm:t>
    </dgm:pt>
    <dgm:pt modelId="{3064004E-45F2-4D71-BD52-F26901AD2EE9}" type="sibTrans" cxnId="{518D495F-3144-47EB-8095-7C34C20D040F}">
      <dgm:prSet/>
      <dgm:spPr/>
      <dgm:t>
        <a:bodyPr/>
        <a:lstStyle/>
        <a:p>
          <a:endParaRPr lang="en-US"/>
        </a:p>
      </dgm:t>
    </dgm:pt>
    <dgm:pt modelId="{88BEBB93-EDA1-4886-B3DB-23D9E2565408}" type="pres">
      <dgm:prSet presAssocID="{3CB5D5D1-1944-40D3-A84B-2DAA867619A5}" presName="diagram" presStyleCnt="0">
        <dgm:presLayoutVars>
          <dgm:chPref val="1"/>
          <dgm:dir/>
          <dgm:animOne val="branch"/>
          <dgm:animLvl val="lvl"/>
          <dgm:resizeHandles/>
        </dgm:presLayoutVars>
      </dgm:prSet>
      <dgm:spPr/>
    </dgm:pt>
    <dgm:pt modelId="{A247A934-6BAA-4D67-BC21-1EF5D60E8486}" type="pres">
      <dgm:prSet presAssocID="{F645DAC3-1516-40DA-A3DA-FA41AD77CA8B}" presName="root" presStyleCnt="0"/>
      <dgm:spPr/>
    </dgm:pt>
    <dgm:pt modelId="{FD7A4287-9E42-4651-A34B-60F92E310A0B}" type="pres">
      <dgm:prSet presAssocID="{F645DAC3-1516-40DA-A3DA-FA41AD77CA8B}" presName="rootComposite" presStyleCnt="0"/>
      <dgm:spPr/>
    </dgm:pt>
    <dgm:pt modelId="{346300EE-6653-4D07-B8E8-B5FAE1195267}" type="pres">
      <dgm:prSet presAssocID="{F645DAC3-1516-40DA-A3DA-FA41AD77CA8B}" presName="rootText" presStyleLbl="node1" presStyleIdx="0" presStyleCnt="2"/>
      <dgm:spPr/>
    </dgm:pt>
    <dgm:pt modelId="{10CABB9B-F615-490E-B2EE-7FF679721555}" type="pres">
      <dgm:prSet presAssocID="{F645DAC3-1516-40DA-A3DA-FA41AD77CA8B}" presName="rootConnector" presStyleLbl="node1" presStyleIdx="0" presStyleCnt="2"/>
      <dgm:spPr/>
    </dgm:pt>
    <dgm:pt modelId="{523793C8-2533-4E52-AD81-BB036F5DAD6C}" type="pres">
      <dgm:prSet presAssocID="{F645DAC3-1516-40DA-A3DA-FA41AD77CA8B}" presName="childShape" presStyleCnt="0"/>
      <dgm:spPr/>
    </dgm:pt>
    <dgm:pt modelId="{B3224573-0F36-4A96-80E6-4D99FAFED703}" type="pres">
      <dgm:prSet presAssocID="{A2982D02-2959-475D-9344-14E13868E992}" presName="root" presStyleCnt="0"/>
      <dgm:spPr/>
    </dgm:pt>
    <dgm:pt modelId="{C10FB611-8338-436C-B5C0-ADC3DC6BD113}" type="pres">
      <dgm:prSet presAssocID="{A2982D02-2959-475D-9344-14E13868E992}" presName="rootComposite" presStyleCnt="0"/>
      <dgm:spPr/>
    </dgm:pt>
    <dgm:pt modelId="{DFB53EA7-B0BB-4515-AC1B-414F49C97651}" type="pres">
      <dgm:prSet presAssocID="{A2982D02-2959-475D-9344-14E13868E992}" presName="rootText" presStyleLbl="node1" presStyleIdx="1" presStyleCnt="2"/>
      <dgm:spPr/>
    </dgm:pt>
    <dgm:pt modelId="{2FE9468D-AD9C-46A2-BCBC-89B54702E093}" type="pres">
      <dgm:prSet presAssocID="{A2982D02-2959-475D-9344-14E13868E992}" presName="rootConnector" presStyleLbl="node1" presStyleIdx="1" presStyleCnt="2"/>
      <dgm:spPr/>
    </dgm:pt>
    <dgm:pt modelId="{F7FB6828-987A-4EDE-BDD2-D15964A54FA1}" type="pres">
      <dgm:prSet presAssocID="{A2982D02-2959-475D-9344-14E13868E992}" presName="childShape" presStyleCnt="0"/>
      <dgm:spPr/>
    </dgm:pt>
  </dgm:ptLst>
  <dgm:cxnLst>
    <dgm:cxn modelId="{9EAFE121-5F72-466E-A801-50F29CE9AF93}" type="presOf" srcId="{F645DAC3-1516-40DA-A3DA-FA41AD77CA8B}" destId="{346300EE-6653-4D07-B8E8-B5FAE1195267}" srcOrd="0" destOrd="0" presId="urn:microsoft.com/office/officeart/2005/8/layout/hierarchy3"/>
    <dgm:cxn modelId="{518D495F-3144-47EB-8095-7C34C20D040F}" srcId="{3CB5D5D1-1944-40D3-A84B-2DAA867619A5}" destId="{A2982D02-2959-475D-9344-14E13868E992}" srcOrd="1" destOrd="0" parTransId="{BA1761C5-CB08-4310-A1B7-EB5CFE3FB889}" sibTransId="{3064004E-45F2-4D71-BD52-F26901AD2EE9}"/>
    <dgm:cxn modelId="{48A19D77-D44B-4617-BE7E-48E4E37CBA8B}" type="presOf" srcId="{3CB5D5D1-1944-40D3-A84B-2DAA867619A5}" destId="{88BEBB93-EDA1-4886-B3DB-23D9E2565408}" srcOrd="0" destOrd="0" presId="urn:microsoft.com/office/officeart/2005/8/layout/hierarchy3"/>
    <dgm:cxn modelId="{EA0F4A92-EF29-44D6-ABE6-9549C48AC67B}" type="presOf" srcId="{F645DAC3-1516-40DA-A3DA-FA41AD77CA8B}" destId="{10CABB9B-F615-490E-B2EE-7FF679721555}" srcOrd="1" destOrd="0" presId="urn:microsoft.com/office/officeart/2005/8/layout/hierarchy3"/>
    <dgm:cxn modelId="{DE2A809F-C2A9-4775-BA03-580A0D9BE689}" type="presOf" srcId="{A2982D02-2959-475D-9344-14E13868E992}" destId="{DFB53EA7-B0BB-4515-AC1B-414F49C97651}" srcOrd="0" destOrd="0" presId="urn:microsoft.com/office/officeart/2005/8/layout/hierarchy3"/>
    <dgm:cxn modelId="{5ABFA5DF-6673-463C-8312-8C993DCA2B42}" type="presOf" srcId="{A2982D02-2959-475D-9344-14E13868E992}" destId="{2FE9468D-AD9C-46A2-BCBC-89B54702E093}" srcOrd="1" destOrd="0" presId="urn:microsoft.com/office/officeart/2005/8/layout/hierarchy3"/>
    <dgm:cxn modelId="{4ECA49EB-A0BB-4C07-B028-4B625FDB4290}" srcId="{3CB5D5D1-1944-40D3-A84B-2DAA867619A5}" destId="{F645DAC3-1516-40DA-A3DA-FA41AD77CA8B}" srcOrd="0" destOrd="0" parTransId="{FE78D7E9-A96A-4F7E-B03A-9A4B61A8A7BE}" sibTransId="{AE39C71C-5DF5-4C00-8CB0-13A1FBDB94E3}"/>
    <dgm:cxn modelId="{83424ECB-1B99-487D-AB69-A84F4A36F370}" type="presParOf" srcId="{88BEBB93-EDA1-4886-B3DB-23D9E2565408}" destId="{A247A934-6BAA-4D67-BC21-1EF5D60E8486}" srcOrd="0" destOrd="0" presId="urn:microsoft.com/office/officeart/2005/8/layout/hierarchy3"/>
    <dgm:cxn modelId="{061B2E1E-7CD0-4C3E-866C-5D117B948987}" type="presParOf" srcId="{A247A934-6BAA-4D67-BC21-1EF5D60E8486}" destId="{FD7A4287-9E42-4651-A34B-60F92E310A0B}" srcOrd="0" destOrd="0" presId="urn:microsoft.com/office/officeart/2005/8/layout/hierarchy3"/>
    <dgm:cxn modelId="{4A52C220-3D74-459E-BE7B-6CC980665D26}" type="presParOf" srcId="{FD7A4287-9E42-4651-A34B-60F92E310A0B}" destId="{346300EE-6653-4D07-B8E8-B5FAE1195267}" srcOrd="0" destOrd="0" presId="urn:microsoft.com/office/officeart/2005/8/layout/hierarchy3"/>
    <dgm:cxn modelId="{F71F603F-9020-4D4A-BEFB-0BD6A7EAFDC6}" type="presParOf" srcId="{FD7A4287-9E42-4651-A34B-60F92E310A0B}" destId="{10CABB9B-F615-490E-B2EE-7FF679721555}" srcOrd="1" destOrd="0" presId="urn:microsoft.com/office/officeart/2005/8/layout/hierarchy3"/>
    <dgm:cxn modelId="{BBCA82AF-9150-48E0-A73F-6FBC823DEE28}" type="presParOf" srcId="{A247A934-6BAA-4D67-BC21-1EF5D60E8486}" destId="{523793C8-2533-4E52-AD81-BB036F5DAD6C}" srcOrd="1" destOrd="0" presId="urn:microsoft.com/office/officeart/2005/8/layout/hierarchy3"/>
    <dgm:cxn modelId="{C6FC1DE3-D832-4BE0-9C0B-AEFC4580DCB1}" type="presParOf" srcId="{88BEBB93-EDA1-4886-B3DB-23D9E2565408}" destId="{B3224573-0F36-4A96-80E6-4D99FAFED703}" srcOrd="1" destOrd="0" presId="urn:microsoft.com/office/officeart/2005/8/layout/hierarchy3"/>
    <dgm:cxn modelId="{198170FB-F463-4AFB-BED4-B15F609D83E1}" type="presParOf" srcId="{B3224573-0F36-4A96-80E6-4D99FAFED703}" destId="{C10FB611-8338-436C-B5C0-ADC3DC6BD113}" srcOrd="0" destOrd="0" presId="urn:microsoft.com/office/officeart/2005/8/layout/hierarchy3"/>
    <dgm:cxn modelId="{883243AB-B278-4B32-9C0C-6A805540ED6A}" type="presParOf" srcId="{C10FB611-8338-436C-B5C0-ADC3DC6BD113}" destId="{DFB53EA7-B0BB-4515-AC1B-414F49C97651}" srcOrd="0" destOrd="0" presId="urn:microsoft.com/office/officeart/2005/8/layout/hierarchy3"/>
    <dgm:cxn modelId="{7AC18645-0F62-44A5-8BE5-04C2AF21533B}" type="presParOf" srcId="{C10FB611-8338-436C-B5C0-ADC3DC6BD113}" destId="{2FE9468D-AD9C-46A2-BCBC-89B54702E093}" srcOrd="1" destOrd="0" presId="urn:microsoft.com/office/officeart/2005/8/layout/hierarchy3"/>
    <dgm:cxn modelId="{331C6AB7-875E-42AE-8006-1FDE45A7A8EE}" type="presParOf" srcId="{B3224573-0F36-4A96-80E6-4D99FAFED703}" destId="{F7FB6828-987A-4EDE-BDD2-D15964A54F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300EE-6653-4D07-B8E8-B5FAE1195267}">
      <dsp:nvSpPr>
        <dsp:cNvPr id="0" name=""/>
        <dsp:cNvSpPr/>
      </dsp:nvSpPr>
      <dsp:spPr>
        <a:xfrm>
          <a:off x="962" y="1299582"/>
          <a:ext cx="3504344" cy="175217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pt-BR" sz="3500" kern="1200"/>
            <a:t>Intoxicação nicotínica em crianças</a:t>
          </a:r>
          <a:endParaRPr lang="en-US" sz="3500" kern="1200"/>
        </a:p>
      </dsp:txBody>
      <dsp:txXfrm>
        <a:off x="52281" y="1350901"/>
        <a:ext cx="3401706" cy="1649534"/>
      </dsp:txXfrm>
    </dsp:sp>
    <dsp:sp modelId="{DFB53EA7-B0BB-4515-AC1B-414F49C97651}">
      <dsp:nvSpPr>
        <dsp:cNvPr id="0" name=""/>
        <dsp:cNvSpPr/>
      </dsp:nvSpPr>
      <dsp:spPr>
        <a:xfrm>
          <a:off x="4381393" y="1299582"/>
          <a:ext cx="3504344" cy="1752172"/>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pt-BR" sz="3500" kern="1200"/>
            <a:t>Prescrição médica de VAPES para parar de fumar</a:t>
          </a:r>
          <a:endParaRPr lang="en-US" sz="3500" kern="1200"/>
        </a:p>
      </dsp:txBody>
      <dsp:txXfrm>
        <a:off x="4432712" y="1350901"/>
        <a:ext cx="3401706" cy="16495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1T11:38:57.13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1T11:38:58.80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1T11:39:05.50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0056602-EDC7-4013-B567-B115CD9C7453}" type="datetimeFigureOut">
              <a:rPr lang="en-US"/>
              <a:pPr>
                <a:defRPr/>
              </a:pPr>
              <a:t>5/21/2024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AB47B7C-9D46-4CD4-A2AD-DFCE8D8D15D0}" type="slidenum">
              <a:rPr lang="en-US" altLang="en-US"/>
              <a:pPr/>
              <a:t>‹nº›</a:t>
            </a:fld>
            <a:endParaRPr lang="en-US" altLang="en-US"/>
          </a:p>
        </p:txBody>
      </p:sp>
    </p:spTree>
    <p:extLst>
      <p:ext uri="{BB962C8B-B14F-4D97-AF65-F5344CB8AC3E}">
        <p14:creationId xmlns:p14="http://schemas.microsoft.com/office/powerpoint/2010/main" val="3171605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59;g35f391192_00:notes">
            <a:extLst>
              <a:ext uri="{FF2B5EF4-FFF2-40B4-BE49-F238E27FC236}">
                <a16:creationId xmlns:a16="http://schemas.microsoft.com/office/drawing/2014/main" id="{50872ED7-09DF-B486-2765-9445F479275C}"/>
              </a:ext>
            </a:extLst>
          </p:cNvPr>
          <p:cNvSpPr>
            <a:spLocks noGrp="1" noRot="1" noChangeAspect="1" noTextEdit="1"/>
          </p:cNvSpPr>
          <p:nvPr>
            <p:ph type="sldImg" idx="2"/>
          </p:nvPr>
        </p:nvSpPr>
        <p:spPr>
          <a:noFill/>
          <a:ln>
            <a:headEnd/>
            <a:tailEnd/>
          </a:ln>
        </p:spPr>
      </p:sp>
      <p:sp>
        <p:nvSpPr>
          <p:cNvPr id="11267" name="Google Shape;60;g35f391192_00:notes">
            <a:extLst>
              <a:ext uri="{FF2B5EF4-FFF2-40B4-BE49-F238E27FC236}">
                <a16:creationId xmlns:a16="http://schemas.microsoft.com/office/drawing/2014/main" id="{C592B5F2-336B-3989-C19A-F4F8D5CD7ABC}"/>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Imagem de Slide 1">
            <a:extLst>
              <a:ext uri="{FF2B5EF4-FFF2-40B4-BE49-F238E27FC236}">
                <a16:creationId xmlns:a16="http://schemas.microsoft.com/office/drawing/2014/main" id="{E3803174-ABB2-AB6A-4A62-25792BF00413}"/>
              </a:ext>
            </a:extLst>
          </p:cNvPr>
          <p:cNvSpPr>
            <a:spLocks noGrp="1" noRot="1" noChangeAspect="1" noTextEdit="1"/>
          </p:cNvSpPr>
          <p:nvPr>
            <p:ph type="sldImg"/>
          </p:nvPr>
        </p:nvSpPr>
        <p:spPr>
          <a:ln>
            <a:headEnd/>
            <a:tailEnd/>
          </a:ln>
        </p:spPr>
      </p:sp>
      <p:sp>
        <p:nvSpPr>
          <p:cNvPr id="14339" name="Espaço Reservado para Anotações 2">
            <a:extLst>
              <a:ext uri="{FF2B5EF4-FFF2-40B4-BE49-F238E27FC236}">
                <a16:creationId xmlns:a16="http://schemas.microsoft.com/office/drawing/2014/main" id="{B61FA364-7EF8-55A9-7FA0-80FB1CF94C7D}"/>
              </a:ext>
            </a:extLst>
          </p:cNvPr>
          <p:cNvSpPr txBox="1">
            <a:spLocks noGrp="1" noChangeArrowheads="1"/>
          </p:cNvSpPr>
          <p:nvPr>
            <p:ph type="body" idx="1"/>
          </p:nvPr>
        </p:nvSpPr>
        <p:spPr/>
        <p:txBody>
          <a:bodyPr/>
          <a:lstStyle/>
          <a:p>
            <a:r>
              <a:rPr lang="pt-BR" altLang="en-US">
                <a:latin typeface="Arial" panose="020B0604020202020204" pitchFamily="34" charset="0"/>
                <a:cs typeface="Arial" panose="020B0604020202020204" pitchFamily="34" charset="0"/>
              </a:rPr>
              <a:t>Conflito de interesse para que seja seguido tudo</a:t>
            </a:r>
          </a:p>
          <a:p>
            <a:r>
              <a:rPr lang="pt-BR" altLang="en-US">
                <a:latin typeface="Arial" panose="020B0604020202020204" pitchFamily="34" charset="0"/>
                <a:cs typeface="Arial" panose="020B0604020202020204" pitchFamily="34" charset="0"/>
              </a:rPr>
              <a:t>Citar rapidamente</a:t>
            </a:r>
            <a:endParaRPr lang="en-US" altLang="en-US">
              <a:latin typeface="Arial" panose="020B0604020202020204" pitchFamily="34" charset="0"/>
              <a:cs typeface="Arial" panose="020B0604020202020204" pitchFamily="34" charset="0"/>
            </a:endParaRPr>
          </a:p>
        </p:txBody>
      </p:sp>
      <p:sp>
        <p:nvSpPr>
          <p:cNvPr id="14340" name="Espaço Reservado para Número de Slide 3">
            <a:extLst>
              <a:ext uri="{FF2B5EF4-FFF2-40B4-BE49-F238E27FC236}">
                <a16:creationId xmlns:a16="http://schemas.microsoft.com/office/drawing/2014/main" id="{098152CE-391A-F22E-CBBA-CD32F7DF207A}"/>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AB76F1D-6F95-48FA-A747-212FDF5AC0F5}" type="slidenum">
              <a:rPr lang="pt-BR" altLang="en-US"/>
              <a:pPr/>
              <a:t>3</a:t>
            </a:fld>
            <a:endParaRPr lang="pt-B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AB47B7C-9D46-4CD4-A2AD-DFCE8D8D15D0}" type="slidenum">
              <a:rPr lang="en-US" altLang="en-US" smtClean="0"/>
              <a:pPr/>
              <a:t>5</a:t>
            </a:fld>
            <a:endParaRPr lang="en-US" altLang="en-US"/>
          </a:p>
        </p:txBody>
      </p:sp>
    </p:spTree>
    <p:extLst>
      <p:ext uri="{BB962C8B-B14F-4D97-AF65-F5344CB8AC3E}">
        <p14:creationId xmlns:p14="http://schemas.microsoft.com/office/powerpoint/2010/main" val="78752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00;p:notes">
            <a:extLst>
              <a:ext uri="{FF2B5EF4-FFF2-40B4-BE49-F238E27FC236}">
                <a16:creationId xmlns:a16="http://schemas.microsoft.com/office/drawing/2014/main" id="{403072A3-2A6A-65F1-6356-992F40CC16B6}"/>
              </a:ext>
            </a:extLst>
          </p:cNvPr>
          <p:cNvSpPr>
            <a:spLocks noGrp="1" noRot="1" noChangeAspect="1" noTextEdit="1"/>
          </p:cNvSpPr>
          <p:nvPr>
            <p:ph type="sldImg" idx="2"/>
          </p:nvPr>
        </p:nvSpPr>
        <p:spPr>
          <a:noFill/>
          <a:ln>
            <a:headEnd/>
            <a:tailEnd/>
          </a:ln>
        </p:spPr>
      </p:sp>
      <p:sp>
        <p:nvSpPr>
          <p:cNvPr id="25603" name="Google Shape;101;p:notes">
            <a:extLst>
              <a:ext uri="{FF2B5EF4-FFF2-40B4-BE49-F238E27FC236}">
                <a16:creationId xmlns:a16="http://schemas.microsoft.com/office/drawing/2014/main" id="{AE5B3EF1-A303-E526-9FC3-C84694621F1B}"/>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AB47B7C-9D46-4CD4-A2AD-DFCE8D8D15D0}" type="slidenum">
              <a:rPr lang="en-US" altLang="en-US" smtClean="0"/>
              <a:pPr/>
              <a:t>27</a:t>
            </a:fld>
            <a:endParaRPr lang="en-US" altLang="en-US"/>
          </a:p>
        </p:txBody>
      </p:sp>
    </p:spTree>
    <p:extLst>
      <p:ext uri="{BB962C8B-B14F-4D97-AF65-F5344CB8AC3E}">
        <p14:creationId xmlns:p14="http://schemas.microsoft.com/office/powerpoint/2010/main" val="357107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96;p1:notes">
            <a:extLst>
              <a:ext uri="{FF2B5EF4-FFF2-40B4-BE49-F238E27FC236}">
                <a16:creationId xmlns:a16="http://schemas.microsoft.com/office/drawing/2014/main" id="{12AFEEF4-F96F-7C0E-7F76-40947B112BF0}"/>
              </a:ext>
            </a:extLst>
          </p:cNvPr>
          <p:cNvSpPr txBox="1">
            <a:spLocks noGrp="1" noChangeArrowheads="1"/>
          </p:cNvSpPr>
          <p:nvPr>
            <p:ph type="body" idx="1"/>
          </p:nvPr>
        </p:nvSpPr>
        <p:spPr>
          <a:xfrm>
            <a:off x="914400" y="4343400"/>
            <a:ext cx="5029200" cy="4114800"/>
          </a:xfrm>
        </p:spPr>
        <p:txBody>
          <a:bodyPr tIns="45700" bIns="45700"/>
          <a:lstStyle/>
          <a:p>
            <a:pPr marL="0" indent="0"/>
            <a:endParaRPr lang="en-US" altLang="en-US">
              <a:latin typeface="Arial" panose="020B0604020202020204" pitchFamily="34" charset="0"/>
              <a:cs typeface="Arial" panose="020B0604020202020204" pitchFamily="34" charset="0"/>
            </a:endParaRPr>
          </a:p>
        </p:txBody>
      </p:sp>
      <p:sp>
        <p:nvSpPr>
          <p:cNvPr id="49155" name="Google Shape;97;p1:notes">
            <a:extLst>
              <a:ext uri="{FF2B5EF4-FFF2-40B4-BE49-F238E27FC236}">
                <a16:creationId xmlns:a16="http://schemas.microsoft.com/office/drawing/2014/main" id="{63726C4E-CB50-B64A-CC5C-287090E56A6B}"/>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221797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hasCustomPrompt="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458D4AD-56D9-463F-9F63-7076C5BE4E00}" type="datetimeFigureOut">
              <a:rPr lang="pt-BR" smtClean="0"/>
              <a:t>21/05/2024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16FDC90-A145-4F04-8D0E-3B6D4FFDFF3D}" type="slidenum">
              <a:rPr lang="pt-BR" smtClean="0"/>
              <a:t>‹nº›</a:t>
            </a:fld>
            <a:endParaRPr lang="pt-BR"/>
          </a:p>
        </p:txBody>
      </p:sp>
    </p:spTree>
    <p:extLst>
      <p:ext uri="{BB962C8B-B14F-4D97-AF65-F5344CB8AC3E}">
        <p14:creationId xmlns:p14="http://schemas.microsoft.com/office/powerpoint/2010/main" val="333209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hasCustomPrompt="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hasCustomPrompt="1"/>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7458D4AD-56D9-463F-9F63-7076C5BE4E00}" type="datetimeFigureOut">
              <a:rPr lang="pt-BR" smtClean="0"/>
              <a:t>21/05/2024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16FDC90-A145-4F04-8D0E-3B6D4FFDFF3D}" type="slidenum">
              <a:rPr lang="pt-BR" smtClean="0"/>
              <a:t>‹nº›</a:t>
            </a:fld>
            <a:endParaRPr lang="pt-BR"/>
          </a:p>
        </p:txBody>
      </p:sp>
    </p:spTree>
    <p:extLst>
      <p:ext uri="{BB962C8B-B14F-4D97-AF65-F5344CB8AC3E}">
        <p14:creationId xmlns:p14="http://schemas.microsoft.com/office/powerpoint/2010/main" val="341812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012325" y="2960551"/>
            <a:ext cx="5445900" cy="2405600"/>
          </a:xfrm>
          <a:prstGeom prst="rect">
            <a:avLst/>
          </a:prstGeom>
        </p:spPr>
        <p:txBody>
          <a:bodyPr spcFirstLastPara="1">
            <a:noAutofit/>
          </a:bodyPr>
          <a:lstStyle>
            <a:lvl1pPr lvl="0" algn="r">
              <a:spcBef>
                <a:spcPts val="0"/>
              </a:spcBef>
              <a:spcAft>
                <a:spcPts val="0"/>
              </a:spcAft>
              <a:buSzPts val="4800"/>
              <a:buNone/>
              <a:defRPr sz="4800"/>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90307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691200" y="203200"/>
            <a:ext cx="7761600" cy="1292000"/>
          </a:xfrm>
          <a:prstGeom prst="rect">
            <a:avLst/>
          </a:prstGeom>
        </p:spPr>
        <p:txBody>
          <a:bodyPr spcFirstLastPara="1">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691200" y="2014800"/>
            <a:ext cx="7761600" cy="3825200"/>
          </a:xfrm>
          <a:prstGeom prst="rect">
            <a:avLst/>
          </a:prstGeom>
        </p:spPr>
        <p:txBody>
          <a:bodyPr spcFirstLastPara="1">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 name="Google Shape;29;p5">
            <a:extLst>
              <a:ext uri="{FF2B5EF4-FFF2-40B4-BE49-F238E27FC236}">
                <a16:creationId xmlns:a16="http://schemas.microsoft.com/office/drawing/2014/main" id="{75EC899C-A5DB-53F8-2BBF-B147D22C4562}"/>
              </a:ext>
            </a:extLst>
          </p:cNvPr>
          <p:cNvSpPr txBox="1">
            <a:spLocks noGrp="1" noChangeArrowheads="1"/>
          </p:cNvSpPr>
          <p:nvPr>
            <p:ph type="sldNum" idx="10"/>
          </p:nvPr>
        </p:nvSpPr>
        <p:spPr/>
        <p:txBody>
          <a:bodyPr/>
          <a:lstStyle>
            <a:lvl1pPr>
              <a:defRPr/>
            </a:lvl1pPr>
          </a:lstStyle>
          <a:p>
            <a:pPr>
              <a:defRPr/>
            </a:pPr>
            <a:fld id="{A856497F-3141-4FC0-868D-3B3ABB72C36E}" type="slidenum">
              <a:rPr lang="pt-BR" altLang="en-US"/>
              <a:pPr>
                <a:defRPr/>
              </a:pPr>
              <a:t>‹nº›</a:t>
            </a:fld>
            <a:endParaRPr lang="pt-BR" altLang="en-US"/>
          </a:p>
        </p:txBody>
      </p:sp>
    </p:spTree>
    <p:extLst>
      <p:ext uri="{BB962C8B-B14F-4D97-AF65-F5344CB8AC3E}">
        <p14:creationId xmlns:p14="http://schemas.microsoft.com/office/powerpoint/2010/main" val="60600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tx">
  <p:cSld name="Blank">
    <p:spTree>
      <p:nvGrpSpPr>
        <p:cNvPr id="1" name="Shape 9"/>
        <p:cNvGrpSpPr/>
        <p:nvPr/>
      </p:nvGrpSpPr>
      <p:grpSpPr>
        <a:xfrm>
          <a:off x="0" y="0"/>
          <a:ext cx="0" cy="0"/>
          <a:chOff x="0" y="0"/>
          <a:chExt cx="0" cy="0"/>
        </a:xfrm>
      </p:grpSpPr>
      <p:sp>
        <p:nvSpPr>
          <p:cNvPr id="2" name="Google Shape;10;p2">
            <a:extLst>
              <a:ext uri="{FF2B5EF4-FFF2-40B4-BE49-F238E27FC236}">
                <a16:creationId xmlns:a16="http://schemas.microsoft.com/office/drawing/2014/main" id="{52A46B6C-2154-5B1A-800A-67BC44D65329}"/>
              </a:ext>
            </a:extLst>
          </p:cNvPr>
          <p:cNvSpPr txBox="1">
            <a:spLocks noGrp="1"/>
          </p:cNvSpPr>
          <p:nvPr>
            <p:ph type="sldNum" idx="10"/>
          </p:nvPr>
        </p:nvSpPr>
        <p:spPr>
          <a:xfrm>
            <a:off x="4500563" y="5885511"/>
            <a:ext cx="138112" cy="841256"/>
          </a:xfrm>
        </p:spPr>
        <p:txBody>
          <a:bodyPr lIns="50800" tIns="50800" rIns="50800" bIns="50800" anchor="b">
            <a:spAutoFit/>
          </a:bodyPr>
          <a:lstStyle>
            <a:lvl1pPr algn="ctr">
              <a:buClr>
                <a:srgbClr val="000000"/>
              </a:buClr>
              <a:buSzPts val="1800"/>
              <a:buFont typeface="Helvetica Neue" panose="020B0604020202020204" charset="0"/>
              <a:buNone/>
              <a:defRPr>
                <a:solidFill>
                  <a:srgbClr val="000000"/>
                </a:solidFill>
              </a:defRPr>
            </a:lvl1pPr>
          </a:lstStyle>
          <a:p>
            <a:pPr>
              <a:defRPr/>
            </a:pPr>
            <a:fld id="{AE1FC160-41C6-4DED-9636-478B8DA16781}" type="slidenum">
              <a:rPr lang="en-US" altLang="en-US"/>
              <a:pPr>
                <a:defRPr/>
              </a:pPr>
              <a:t>‹nº›</a:t>
            </a:fld>
            <a:endParaRPr lang="en-US" altLang="en-US"/>
          </a:p>
        </p:txBody>
      </p:sp>
    </p:spTree>
    <p:extLst>
      <p:ext uri="{BB962C8B-B14F-4D97-AF65-F5344CB8AC3E}">
        <p14:creationId xmlns:p14="http://schemas.microsoft.com/office/powerpoint/2010/main" val="216458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70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BB0B0-7D0B-4081-AF17-E1518D1D8242}" type="datetime1">
              <a:rPr lang="en-US" smtClean="0"/>
              <a:t>5/21/2024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Copyrights apply</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F6622-C519-4C69-9716-EA6F1F6EF4F6}" type="slidenum">
              <a:rPr lang="en-US" smtClean="0"/>
              <a:t>‹nº›</a:t>
            </a:fld>
            <a:endParaRPr lang="en-US"/>
          </a:p>
        </p:txBody>
      </p:sp>
    </p:spTree>
    <p:extLst>
      <p:ext uri="{BB962C8B-B14F-4D97-AF65-F5344CB8AC3E}">
        <p14:creationId xmlns:p14="http://schemas.microsoft.com/office/powerpoint/2010/main" val="332293089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aude.sp.gov.br/resources/cve-centro-de-vigilancia-epidemiologica/areas-de-vigilancia/doencas-cronicas-nao-transmissiveis/doc/dcnt/2014_diretrizes_inca_terapia_nicotina.pdf" TargetMode="External"/><Relationship Id="rId2" Type="http://schemas.openxmlformats.org/officeDocument/2006/relationships/hyperlink" Target="http://portal.anvisa.gov.br/documents/106510/106594/Livro+Cigarros+eletr%C3%B4nicos+o+que+sabemos/e8a169d0-fd20-4fdc-b11f-ec9281f49700" TargetMode="External"/><Relationship Id="rId1" Type="http://schemas.openxmlformats.org/officeDocument/2006/relationships/slideLayout" Target="../slideLayouts/slideLayout2.xml"/><Relationship Id="rId4" Type="http://schemas.openxmlformats.org/officeDocument/2006/relationships/hyperlink" Target="http://189.28.128.100/dab/docs/portaldab/publicacoes/caderno_40.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customXml" Target="../ink/ink1.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customXml" Target="../ink/ink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Google Shape;62;p11">
            <a:extLst>
              <a:ext uri="{FF2B5EF4-FFF2-40B4-BE49-F238E27FC236}">
                <a16:creationId xmlns:a16="http://schemas.microsoft.com/office/drawing/2014/main" id="{193791ED-99DE-8CDA-2137-F69140CFF1C3}"/>
              </a:ext>
            </a:extLst>
          </p:cNvPr>
          <p:cNvSpPr>
            <a:spLocks noGrp="1"/>
          </p:cNvSpPr>
          <p:nvPr>
            <p:ph type="ctrTitle"/>
          </p:nvPr>
        </p:nvSpPr>
        <p:spPr>
          <a:xfrm>
            <a:off x="5498538" y="679730"/>
            <a:ext cx="3128995" cy="3932729"/>
          </a:xfrm>
        </p:spPr>
        <p:txBody>
          <a:bodyPr vert="horz" lIns="91440" tIns="45720" rIns="91440" bIns="45720" rtlCol="0" anchor="b">
            <a:normAutofit/>
          </a:bodyPr>
          <a:lstStyle/>
          <a:p>
            <a:pPr algn="l">
              <a:spcBef>
                <a:spcPct val="0"/>
              </a:spcBef>
              <a:spcAft>
                <a:spcPct val="0"/>
              </a:spcAft>
              <a:buClr>
                <a:srgbClr val="666967"/>
              </a:buClr>
            </a:pPr>
            <a:r>
              <a:rPr lang="en-US" altLang="en-US" sz="3300" b="1" kern="1200" dirty="0">
                <a:solidFill>
                  <a:schemeClr val="tx1"/>
                </a:solidFill>
                <a:latin typeface="+mj-lt"/>
                <a:ea typeface="+mj-ea"/>
                <a:cs typeface="+mj-cs"/>
                <a:sym typeface="Montserrat" panose="00000500000000000000" pitchFamily="2" charset="0"/>
              </a:rPr>
              <a:t>LIBERAÇÃO do CIGARRO ELETRÔNICO – A </a:t>
            </a:r>
            <a:r>
              <a:rPr lang="en-US" altLang="en-US" sz="3300" b="1" kern="1200" dirty="0" err="1">
                <a:solidFill>
                  <a:schemeClr val="tx1"/>
                </a:solidFill>
                <a:latin typeface="+mj-lt"/>
                <a:ea typeface="+mj-ea"/>
                <a:cs typeface="+mj-cs"/>
                <a:sym typeface="Montserrat" panose="00000500000000000000" pitchFamily="2" charset="0"/>
              </a:rPr>
              <a:t>grande</a:t>
            </a:r>
            <a:r>
              <a:rPr lang="en-US" altLang="en-US" sz="3300" b="1" kern="1200" dirty="0">
                <a:solidFill>
                  <a:schemeClr val="tx1"/>
                </a:solidFill>
                <a:latin typeface="+mj-lt"/>
                <a:ea typeface="+mj-ea"/>
                <a:cs typeface="+mj-cs"/>
                <a:sym typeface="Montserrat" panose="00000500000000000000" pitchFamily="2" charset="0"/>
              </a:rPr>
              <a:t> tragédia</a:t>
            </a:r>
            <a:br>
              <a:rPr lang="en-US" altLang="en-US" sz="3300" b="1" kern="1200" dirty="0">
                <a:solidFill>
                  <a:schemeClr val="tx1"/>
                </a:solidFill>
                <a:latin typeface="+mj-lt"/>
                <a:ea typeface="+mj-ea"/>
                <a:cs typeface="+mj-cs"/>
                <a:sym typeface="Montserrat" panose="00000500000000000000" pitchFamily="2" charset="0"/>
              </a:rPr>
            </a:br>
            <a:br>
              <a:rPr lang="en-US" altLang="en-US" sz="3300" b="1" kern="1200" dirty="0">
                <a:solidFill>
                  <a:schemeClr val="tx1"/>
                </a:solidFill>
                <a:latin typeface="+mj-lt"/>
                <a:ea typeface="+mj-ea"/>
                <a:cs typeface="+mj-cs"/>
                <a:sym typeface="Montserrat" panose="00000500000000000000" pitchFamily="2" charset="0"/>
              </a:rPr>
            </a:br>
            <a:r>
              <a:rPr lang="en-US" altLang="en-US" sz="3300" kern="1200" dirty="0">
                <a:solidFill>
                  <a:schemeClr val="tx1"/>
                </a:solidFill>
                <a:latin typeface="+mj-lt"/>
                <a:ea typeface="+mj-ea"/>
                <a:cs typeface="+mj-cs"/>
                <a:sym typeface="Calibri" panose="020F0502020204030204" pitchFamily="34" charset="0"/>
              </a:rPr>
              <a:t> </a:t>
            </a:r>
            <a:endParaRPr lang="en-US" altLang="en-US" sz="3300" b="1" kern="1200" dirty="0">
              <a:solidFill>
                <a:schemeClr val="tx1"/>
              </a:solidFill>
              <a:latin typeface="+mj-lt"/>
              <a:ea typeface="+mj-ea"/>
              <a:cs typeface="+mj-cs"/>
              <a:sym typeface="Montserrat" panose="00000500000000000000" pitchFamily="2" charset="0"/>
            </a:endParaRPr>
          </a:p>
        </p:txBody>
      </p:sp>
      <p:grpSp>
        <p:nvGrpSpPr>
          <p:cNvPr id="10251" name="Group 1025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9" y="2733628"/>
            <a:ext cx="1340409" cy="5777807"/>
            <a:chOff x="329184" y="2"/>
            <a:chExt cx="524256" cy="5777807"/>
          </a:xfrm>
        </p:grpSpPr>
        <p:cxnSp>
          <p:nvCxnSpPr>
            <p:cNvPr id="10252" name="Straight Connector 1025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256" name="Rectangle 1025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44" name="Retângulo 1">
            <a:extLst>
              <a:ext uri="{FF2B5EF4-FFF2-40B4-BE49-F238E27FC236}">
                <a16:creationId xmlns:a16="http://schemas.microsoft.com/office/drawing/2014/main" id="{C161F3C6-5DD9-010C-6391-6A61D0FEC83A}"/>
              </a:ext>
            </a:extLst>
          </p:cNvPr>
          <p:cNvSpPr>
            <a:spLocks noChangeArrowheads="1"/>
          </p:cNvSpPr>
          <p:nvPr/>
        </p:nvSpPr>
        <p:spPr bwMode="auto">
          <a:xfrm>
            <a:off x="5498538" y="4257991"/>
            <a:ext cx="2907064" cy="8574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90000"/>
              </a:lnSpc>
              <a:spcBef>
                <a:spcPts val="1000"/>
              </a:spcBef>
            </a:pPr>
            <a:r>
              <a:rPr lang="en-US" altLang="en-US" sz="2400" dirty="0">
                <a:solidFill>
                  <a:schemeClr val="tx1"/>
                </a:solidFill>
                <a:latin typeface="+mn-lt"/>
                <a:cs typeface="+mn-cs"/>
                <a:sym typeface="Calibri" panose="020F0502020204030204" pitchFamily="34" charset="0"/>
              </a:rPr>
              <a:t>Brasilia</a:t>
            </a:r>
            <a:r>
              <a:rPr lang="en-US" altLang="en-US" sz="2400" kern="1200" dirty="0">
                <a:solidFill>
                  <a:schemeClr val="tx1"/>
                </a:solidFill>
                <a:latin typeface="+mn-lt"/>
                <a:ea typeface="+mn-ea"/>
                <a:cs typeface="+mn-cs"/>
                <a:sym typeface="Calibri" panose="020F0502020204030204" pitchFamily="34" charset="0"/>
              </a:rPr>
              <a:t>, </a:t>
            </a:r>
            <a:r>
              <a:rPr lang="en-US" altLang="en-US" sz="2400" kern="1200" dirty="0" err="1">
                <a:solidFill>
                  <a:schemeClr val="tx1"/>
                </a:solidFill>
                <a:latin typeface="+mn-lt"/>
                <a:ea typeface="+mn-ea"/>
                <a:cs typeface="+mn-cs"/>
                <a:sym typeface="Calibri" panose="020F0502020204030204" pitchFamily="34" charset="0"/>
              </a:rPr>
              <a:t>maio</a:t>
            </a:r>
            <a:r>
              <a:rPr lang="en-US" altLang="en-US" sz="2400" kern="1200" dirty="0">
                <a:solidFill>
                  <a:schemeClr val="tx1"/>
                </a:solidFill>
                <a:latin typeface="+mn-lt"/>
                <a:ea typeface="+mn-ea"/>
                <a:cs typeface="+mn-cs"/>
                <a:sym typeface="Calibri" panose="020F0502020204030204" pitchFamily="34" charset="0"/>
              </a:rPr>
              <a:t> de 2024</a:t>
            </a:r>
            <a:endParaRPr lang="en-US" altLang="en-US" sz="2400" kern="1200" dirty="0">
              <a:solidFill>
                <a:schemeClr val="tx1"/>
              </a:solidFill>
              <a:latin typeface="+mn-lt"/>
              <a:ea typeface="+mn-ea"/>
              <a:cs typeface="+mn-cs"/>
            </a:endParaRPr>
          </a:p>
        </p:txBody>
      </p:sp>
      <p:sp>
        <p:nvSpPr>
          <p:cNvPr id="10255" name="Rectangle 1025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467" y="372533"/>
            <a:ext cx="4587584"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3" name="Google Shape;63;p11">
            <a:extLst>
              <a:ext uri="{FF2B5EF4-FFF2-40B4-BE49-F238E27FC236}">
                <a16:creationId xmlns:a16="http://schemas.microsoft.com/office/drawing/2014/main" id="{9B5EE84D-ED6C-6454-0D49-0930F7A56D37}"/>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6947" y="1325688"/>
            <a:ext cx="4206623" cy="42066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ltLang="en-US"/>
          </a:p>
        </p:txBody>
      </p:sp>
      <p:sp>
        <p:nvSpPr>
          <p:cNvPr id="3" name="Espaço Reservado para Conteúdo 2"/>
          <p:cNvSpPr>
            <a:spLocks noGrp="1"/>
          </p:cNvSpPr>
          <p:nvPr>
            <p:ph idx="1"/>
          </p:nvPr>
        </p:nvSpPr>
        <p:spPr/>
        <p:txBody>
          <a:bodyPr/>
          <a:lstStyle/>
          <a:p>
            <a:endParaRPr lang="pt-BR" altLang="en-US"/>
          </a:p>
        </p:txBody>
      </p:sp>
      <p:pic>
        <p:nvPicPr>
          <p:cNvPr id="4" name="Imagem 3" descr="e-cig 1"/>
          <p:cNvPicPr>
            <a:picLocks noChangeAspect="1"/>
          </p:cNvPicPr>
          <p:nvPr/>
        </p:nvPicPr>
        <p:blipFill>
          <a:blip r:embed="rId2"/>
          <a:stretch>
            <a:fillRect/>
          </a:stretch>
        </p:blipFill>
        <p:spPr>
          <a:xfrm>
            <a:off x="633889" y="1022033"/>
            <a:ext cx="4013835" cy="4823936"/>
          </a:xfrm>
          <a:prstGeom prst="rect">
            <a:avLst/>
          </a:prstGeom>
        </p:spPr>
      </p:pic>
      <p:pic>
        <p:nvPicPr>
          <p:cNvPr id="5" name="Imagem 4" descr="e-cig 2"/>
          <p:cNvPicPr>
            <a:picLocks noChangeAspect="1"/>
          </p:cNvPicPr>
          <p:nvPr/>
        </p:nvPicPr>
        <p:blipFill>
          <a:blip r:embed="rId3"/>
          <a:stretch>
            <a:fillRect/>
          </a:stretch>
        </p:blipFill>
        <p:spPr>
          <a:xfrm>
            <a:off x="4993482" y="954881"/>
            <a:ext cx="3166586" cy="2422208"/>
          </a:xfrm>
          <a:prstGeom prst="rect">
            <a:avLst/>
          </a:prstGeom>
        </p:spPr>
      </p:pic>
      <p:pic>
        <p:nvPicPr>
          <p:cNvPr id="6" name="Imagem 5" descr="e-cig quarta geração"/>
          <p:cNvPicPr>
            <a:picLocks noChangeAspect="1"/>
          </p:cNvPicPr>
          <p:nvPr/>
        </p:nvPicPr>
        <p:blipFill>
          <a:blip r:embed="rId4"/>
          <a:stretch>
            <a:fillRect/>
          </a:stretch>
        </p:blipFill>
        <p:spPr>
          <a:xfrm>
            <a:off x="4993481" y="3377089"/>
            <a:ext cx="3166110" cy="2468880"/>
          </a:xfrm>
          <a:prstGeom prst="rect">
            <a:avLst/>
          </a:prstGeom>
        </p:spPr>
      </p:pic>
      <p:sp>
        <p:nvSpPr>
          <p:cNvPr id="7" name="Retângulo: Cantos Arredondados 6">
            <a:extLst>
              <a:ext uri="{FF2B5EF4-FFF2-40B4-BE49-F238E27FC236}">
                <a16:creationId xmlns:a16="http://schemas.microsoft.com/office/drawing/2014/main" id="{B4B1D798-8697-1EBC-6A2B-BC6D6D1A3B4A}"/>
              </a:ext>
            </a:extLst>
          </p:cNvPr>
          <p:cNvSpPr/>
          <p:nvPr/>
        </p:nvSpPr>
        <p:spPr>
          <a:xfrm>
            <a:off x="628650" y="262461"/>
            <a:ext cx="7886700" cy="6924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000" dirty="0"/>
              <a:t>Uso de NICOTINA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3">
            <a:extLst>
              <a:ext uri="{FF2B5EF4-FFF2-40B4-BE49-F238E27FC236}">
                <a16:creationId xmlns:a16="http://schemas.microsoft.com/office/drawing/2014/main" id="{536DBEB3-EB9A-4FA7-437A-9446EF43E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11430000" cy="6858000"/>
          </a:xfrm>
          <a:prstGeom prst="rect">
            <a:avLst/>
          </a:prstGeom>
        </p:spPr>
      </p:pic>
    </p:spTree>
    <p:extLst>
      <p:ext uri="{BB962C8B-B14F-4D97-AF65-F5344CB8AC3E}">
        <p14:creationId xmlns:p14="http://schemas.microsoft.com/office/powerpoint/2010/main" val="91183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Linha do tempo&#10;&#10;Descrição gerada automaticamente com confiança média">
            <a:extLst>
              <a:ext uri="{FF2B5EF4-FFF2-40B4-BE49-F238E27FC236}">
                <a16:creationId xmlns:a16="http://schemas.microsoft.com/office/drawing/2014/main" id="{C1C1496D-EB32-A6CE-062C-1CFF07C25608}"/>
              </a:ext>
            </a:extLst>
          </p:cNvPr>
          <p:cNvPicPr>
            <a:picLocks noChangeAspect="1"/>
          </p:cNvPicPr>
          <p:nvPr/>
        </p:nvPicPr>
        <p:blipFill>
          <a:blip r:embed="rId2"/>
          <a:stretch>
            <a:fillRect/>
          </a:stretch>
        </p:blipFill>
        <p:spPr>
          <a:xfrm>
            <a:off x="228600" y="685800"/>
            <a:ext cx="8754709" cy="4289808"/>
          </a:xfrm>
          <a:prstGeom prst="rect">
            <a:avLst/>
          </a:prstGeom>
          <a:ln>
            <a:noFill/>
          </a:ln>
        </p:spPr>
      </p:pic>
      <p:pic>
        <p:nvPicPr>
          <p:cNvPr id="3" name="Imagem 2">
            <a:extLst>
              <a:ext uri="{FF2B5EF4-FFF2-40B4-BE49-F238E27FC236}">
                <a16:creationId xmlns:a16="http://schemas.microsoft.com/office/drawing/2014/main" id="{449DBAB0-B664-8F4D-2BC4-CBA8BE6F8CE9}"/>
              </a:ext>
            </a:extLst>
          </p:cNvPr>
          <p:cNvPicPr>
            <a:picLocks noChangeAspect="1"/>
          </p:cNvPicPr>
          <p:nvPr/>
        </p:nvPicPr>
        <p:blipFill>
          <a:blip r:embed="rId3"/>
          <a:stretch>
            <a:fillRect/>
          </a:stretch>
        </p:blipFill>
        <p:spPr>
          <a:xfrm>
            <a:off x="7772400" y="5257800"/>
            <a:ext cx="879956" cy="1181149"/>
          </a:xfrm>
          <a:prstGeom prst="rect">
            <a:avLst/>
          </a:prstGeom>
        </p:spPr>
      </p:pic>
      <p:sp>
        <p:nvSpPr>
          <p:cNvPr id="4" name="Retângulo: Cantos Arredondados 3">
            <a:extLst>
              <a:ext uri="{FF2B5EF4-FFF2-40B4-BE49-F238E27FC236}">
                <a16:creationId xmlns:a16="http://schemas.microsoft.com/office/drawing/2014/main" id="{DDE59F32-2554-59E7-5C26-F1AAC0EE36F8}"/>
              </a:ext>
            </a:extLst>
          </p:cNvPr>
          <p:cNvSpPr/>
          <p:nvPr/>
        </p:nvSpPr>
        <p:spPr>
          <a:xfrm>
            <a:off x="228600" y="5105400"/>
            <a:ext cx="7391400" cy="13335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dirty="0"/>
              <a:t>NICOTINA causa adição e doenças</a:t>
            </a:r>
          </a:p>
          <a:p>
            <a:pPr algn="ctr"/>
            <a:r>
              <a:rPr lang="pt-BR" sz="2800" dirty="0"/>
              <a:t>OUTRAS substâncias causam outras doenças </a:t>
            </a:r>
          </a:p>
        </p:txBody>
      </p:sp>
    </p:spTree>
    <p:extLst>
      <p:ext uri="{BB962C8B-B14F-4D97-AF65-F5344CB8AC3E}">
        <p14:creationId xmlns:p14="http://schemas.microsoft.com/office/powerpoint/2010/main" val="329755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altLang="en-US" dirty="0"/>
              <a:t>Dependência de nicotina</a:t>
            </a:r>
          </a:p>
        </p:txBody>
      </p:sp>
      <p:sp>
        <p:nvSpPr>
          <p:cNvPr id="6" name="Espaço Reservado para Conteúdo 5"/>
          <p:cNvSpPr>
            <a:spLocks noGrp="1"/>
          </p:cNvSpPr>
          <p:nvPr>
            <p:ph sz="half" idx="2"/>
          </p:nvPr>
        </p:nvSpPr>
        <p:spPr>
          <a:xfrm>
            <a:off x="2338387" y="2125504"/>
            <a:ext cx="6176963" cy="3364706"/>
          </a:xfrm>
        </p:spPr>
        <p:txBody>
          <a:bodyPr>
            <a:normAutofit fontScale="85000" lnSpcReduction="20000"/>
          </a:bodyPr>
          <a:lstStyle/>
          <a:p>
            <a:pPr marL="0" indent="0">
              <a:buNone/>
            </a:pPr>
            <a:r>
              <a:rPr lang="pt-BR" altLang="en-US" dirty="0"/>
              <a:t>Exemplo:</a:t>
            </a:r>
          </a:p>
          <a:p>
            <a:r>
              <a:rPr lang="pt-BR" altLang="en-US" dirty="0"/>
              <a:t>Sal de nicotina 2% = 20mg/ml, com </a:t>
            </a:r>
            <a:r>
              <a:rPr lang="pt-BR" altLang="en-US" dirty="0" err="1"/>
              <a:t>juice</a:t>
            </a:r>
            <a:r>
              <a:rPr lang="pt-BR" altLang="en-US" dirty="0"/>
              <a:t> de 10ml</a:t>
            </a:r>
          </a:p>
          <a:p>
            <a:pPr lvl="1"/>
            <a:r>
              <a:rPr lang="pt-BR" altLang="en-US" dirty="0"/>
              <a:t>1ml = 20mg de sal de nicotina</a:t>
            </a:r>
          </a:p>
          <a:p>
            <a:pPr lvl="1"/>
            <a:r>
              <a:rPr lang="pt-BR" altLang="en-US" dirty="0"/>
              <a:t>10ml = 200mg de sal de nicotina </a:t>
            </a:r>
          </a:p>
          <a:p>
            <a:pPr lvl="1"/>
            <a:r>
              <a:rPr lang="pt-BR" altLang="en-US" dirty="0"/>
              <a:t>10 ml = 10 maços de cigarro</a:t>
            </a:r>
          </a:p>
          <a:p>
            <a:r>
              <a:rPr lang="pt-BR" altLang="en-US" dirty="0"/>
              <a:t>Quanto tempo para consumir o refil com 10ml?</a:t>
            </a:r>
          </a:p>
          <a:p>
            <a:pPr lvl="1"/>
            <a:r>
              <a:rPr lang="pt-BR" altLang="en-US" dirty="0"/>
              <a:t>4 dias</a:t>
            </a:r>
          </a:p>
          <a:p>
            <a:pPr lvl="1"/>
            <a:r>
              <a:rPr lang="pt-BR" altLang="en-US" dirty="0"/>
              <a:t>então consome o equivalente a 2,5 maços/dia (50 cigarros por dia)</a:t>
            </a:r>
          </a:p>
        </p:txBody>
      </p:sp>
      <p:pic>
        <p:nvPicPr>
          <p:cNvPr id="9" name="Imagem 8" descr="elf bar 1"/>
          <p:cNvPicPr>
            <a:picLocks noChangeAspect="1"/>
          </p:cNvPicPr>
          <p:nvPr/>
        </p:nvPicPr>
        <p:blipFill>
          <a:blip r:embed="rId2"/>
          <a:stretch>
            <a:fillRect/>
          </a:stretch>
        </p:blipFill>
        <p:spPr>
          <a:xfrm>
            <a:off x="314801" y="2514600"/>
            <a:ext cx="1828800" cy="1828800"/>
          </a:xfrm>
          <a:prstGeom prst="rect">
            <a:avLst/>
          </a:prstGeom>
        </p:spPr>
      </p:pic>
    </p:spTree>
    <p:extLst>
      <p:ext uri="{BB962C8B-B14F-4D97-AF65-F5344CB8AC3E}">
        <p14:creationId xmlns:p14="http://schemas.microsoft.com/office/powerpoint/2010/main" val="259448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altLang="en-US"/>
              <a:t>Dependência de nicotina</a:t>
            </a:r>
          </a:p>
        </p:txBody>
      </p:sp>
      <p:sp>
        <p:nvSpPr>
          <p:cNvPr id="6" name="Espaço Reservado para Conteúdo 5"/>
          <p:cNvSpPr>
            <a:spLocks noGrp="1"/>
          </p:cNvSpPr>
          <p:nvPr>
            <p:ph sz="half" idx="1"/>
          </p:nvPr>
        </p:nvSpPr>
        <p:spPr>
          <a:xfrm>
            <a:off x="628650" y="2226469"/>
            <a:ext cx="4654868" cy="3263741"/>
          </a:xfrm>
        </p:spPr>
        <p:txBody>
          <a:bodyPr>
            <a:normAutofit fontScale="92500" lnSpcReduction="10000"/>
          </a:bodyPr>
          <a:lstStyle/>
          <a:p>
            <a:pPr marL="0" indent="0">
              <a:buNone/>
            </a:pPr>
            <a:r>
              <a:rPr lang="pt-BR" altLang="en-US" dirty="0"/>
              <a:t>Exemplo:</a:t>
            </a:r>
          </a:p>
          <a:p>
            <a:r>
              <a:rPr lang="pt-BR" altLang="en-US" dirty="0"/>
              <a:t>Sal de nicotina 5% = 50mg/ml, com </a:t>
            </a:r>
            <a:r>
              <a:rPr lang="pt-BR" altLang="en-US" dirty="0" err="1"/>
              <a:t>juice</a:t>
            </a:r>
            <a:r>
              <a:rPr lang="pt-BR" altLang="en-US" dirty="0"/>
              <a:t> de 5ml</a:t>
            </a:r>
          </a:p>
          <a:p>
            <a:pPr lvl="1"/>
            <a:r>
              <a:rPr lang="pt-BR" altLang="en-US" dirty="0"/>
              <a:t>total 250 mg de nicotina</a:t>
            </a:r>
          </a:p>
          <a:p>
            <a:pPr lvl="1"/>
            <a:r>
              <a:rPr lang="pt-BR" altLang="en-US" dirty="0"/>
              <a:t>250 cigarros</a:t>
            </a:r>
          </a:p>
          <a:p>
            <a:r>
              <a:rPr lang="pt-BR" altLang="en-US" dirty="0"/>
              <a:t>Quanto tempo para consumir o refil com 5ml</a:t>
            </a:r>
          </a:p>
          <a:p>
            <a:pPr lvl="1"/>
            <a:r>
              <a:rPr lang="pt-BR" altLang="en-US" dirty="0"/>
              <a:t>12,5 maços em um curto período de tempo. </a:t>
            </a:r>
          </a:p>
        </p:txBody>
      </p:sp>
      <p:pic>
        <p:nvPicPr>
          <p:cNvPr id="2" name="Espaço Reservado para Conteúdo 1" descr="ignite 11"/>
          <p:cNvPicPr>
            <a:picLocks noGrp="1" noChangeAspect="1"/>
          </p:cNvPicPr>
          <p:nvPr>
            <p:ph sz="half" idx="2"/>
          </p:nvPr>
        </p:nvPicPr>
        <p:blipFill>
          <a:blip r:embed="rId2"/>
          <a:stretch>
            <a:fillRect/>
          </a:stretch>
        </p:blipFill>
        <p:spPr>
          <a:xfrm>
            <a:off x="5771198" y="2125504"/>
            <a:ext cx="2569845" cy="2569845"/>
          </a:xfrm>
          <a:prstGeom prst="rect">
            <a:avLst/>
          </a:prstGeom>
        </p:spPr>
      </p:pic>
      <p:pic>
        <p:nvPicPr>
          <p:cNvPr id="5" name="Imagem 4">
            <a:extLst>
              <a:ext uri="{FF2B5EF4-FFF2-40B4-BE49-F238E27FC236}">
                <a16:creationId xmlns:a16="http://schemas.microsoft.com/office/drawing/2014/main" id="{2012B19E-7CF5-996F-789F-16175AFE25D6}"/>
              </a:ext>
            </a:extLst>
          </p:cNvPr>
          <p:cNvPicPr>
            <a:picLocks noChangeAspect="1"/>
          </p:cNvPicPr>
          <p:nvPr/>
        </p:nvPicPr>
        <p:blipFill>
          <a:blip r:embed="rId3"/>
          <a:stretch>
            <a:fillRect/>
          </a:stretch>
        </p:blipFill>
        <p:spPr>
          <a:xfrm>
            <a:off x="628650" y="1387369"/>
            <a:ext cx="7753349" cy="5005425"/>
          </a:xfrm>
          <a:prstGeom prst="rect">
            <a:avLst/>
          </a:prstGeom>
        </p:spPr>
      </p:pic>
    </p:spTree>
    <p:extLst>
      <p:ext uri="{BB962C8B-B14F-4D97-AF65-F5344CB8AC3E}">
        <p14:creationId xmlns:p14="http://schemas.microsoft.com/office/powerpoint/2010/main" val="7013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387E86D-B2BF-0484-887C-83C29B063AC8}"/>
              </a:ext>
            </a:extLst>
          </p:cNvPr>
          <p:cNvSpPr txBox="1"/>
          <p:nvPr/>
        </p:nvSpPr>
        <p:spPr>
          <a:xfrm>
            <a:off x="1143000" y="5143501"/>
            <a:ext cx="6858000" cy="757317"/>
          </a:xfrm>
          <a:prstGeom prst="rect">
            <a:avLst/>
          </a:prstGeom>
        </p:spPr>
        <p:txBody>
          <a:bodyPr vert="horz" lIns="91440" tIns="45720" rIns="91440" bIns="45720" rtlCol="0" anchor="b">
            <a:normAutofit/>
          </a:bodyPr>
          <a:lstStyle/>
          <a:p>
            <a:pPr algn="ctr">
              <a:lnSpc>
                <a:spcPct val="90000"/>
              </a:lnSpc>
              <a:spcAft>
                <a:spcPts val="600"/>
              </a:spcAft>
            </a:pPr>
            <a:r>
              <a:rPr lang="en-US" sz="2800" b="1" dirty="0">
                <a:latin typeface="+mj-lt"/>
                <a:ea typeface="+mj-ea"/>
                <a:cs typeface="+mj-cs"/>
              </a:rPr>
              <a:t>MAIO 2016 – </a:t>
            </a:r>
            <a:r>
              <a:rPr lang="en-US" sz="2800" b="1" dirty="0" err="1">
                <a:latin typeface="+mj-lt"/>
                <a:ea typeface="+mj-ea"/>
                <a:cs typeface="+mj-cs"/>
              </a:rPr>
              <a:t>Liberação</a:t>
            </a:r>
            <a:r>
              <a:rPr lang="en-US" sz="2800" b="1" dirty="0">
                <a:latin typeface="+mj-lt"/>
                <a:ea typeface="+mj-ea"/>
                <a:cs typeface="+mj-cs"/>
              </a:rPr>
              <a:t> do </a:t>
            </a:r>
            <a:r>
              <a:rPr lang="en-US" sz="2800" b="1" dirty="0" err="1">
                <a:latin typeface="+mj-lt"/>
                <a:ea typeface="+mj-ea"/>
                <a:cs typeface="+mj-cs"/>
              </a:rPr>
              <a:t>ECig</a:t>
            </a:r>
            <a:r>
              <a:rPr lang="en-US" sz="2800" b="1" dirty="0">
                <a:latin typeface="+mj-lt"/>
                <a:ea typeface="+mj-ea"/>
                <a:cs typeface="+mj-cs"/>
              </a:rPr>
              <a:t> </a:t>
            </a:r>
            <a:r>
              <a:rPr lang="en-US" sz="2800" b="1" dirty="0" err="1">
                <a:latin typeface="+mj-lt"/>
                <a:ea typeface="+mj-ea"/>
                <a:cs typeface="+mj-cs"/>
              </a:rPr>
              <a:t>nos</a:t>
            </a:r>
            <a:r>
              <a:rPr lang="en-US" sz="2800" b="1" dirty="0">
                <a:latin typeface="+mj-lt"/>
                <a:ea typeface="+mj-ea"/>
                <a:cs typeface="+mj-cs"/>
              </a:rPr>
              <a:t> EUA </a:t>
            </a:r>
          </a:p>
        </p:txBody>
      </p:sp>
      <p:pic>
        <p:nvPicPr>
          <p:cNvPr id="3" name="Imagem 2">
            <a:extLst>
              <a:ext uri="{FF2B5EF4-FFF2-40B4-BE49-F238E27FC236}">
                <a16:creationId xmlns:a16="http://schemas.microsoft.com/office/drawing/2014/main" id="{AD11A9A0-109E-8A17-4E8E-5D0753BAFCE1}"/>
              </a:ext>
            </a:extLst>
          </p:cNvPr>
          <p:cNvPicPr>
            <a:picLocks noChangeAspect="1"/>
          </p:cNvPicPr>
          <p:nvPr/>
        </p:nvPicPr>
        <p:blipFill rotWithShape="1">
          <a:blip r:embed="rId2"/>
          <a:srcRect t="128"/>
          <a:stretch/>
        </p:blipFill>
        <p:spPr>
          <a:xfrm>
            <a:off x="658060" y="886767"/>
            <a:ext cx="7828421" cy="4006930"/>
          </a:xfrm>
          <a:prstGeom prst="rect">
            <a:avLst/>
          </a:prstGeom>
        </p:spPr>
      </p:pic>
    </p:spTree>
    <p:extLst>
      <p:ext uri="{BB962C8B-B14F-4D97-AF65-F5344CB8AC3E}">
        <p14:creationId xmlns:p14="http://schemas.microsoft.com/office/powerpoint/2010/main" val="416285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B10FB7C-89C4-2074-C3A2-536A82E2A532}"/>
              </a:ext>
            </a:extLst>
          </p:cNvPr>
          <p:cNvSpPr txBox="1"/>
          <p:nvPr/>
        </p:nvSpPr>
        <p:spPr>
          <a:xfrm>
            <a:off x="1143000" y="5143501"/>
            <a:ext cx="6858000" cy="757317"/>
          </a:xfrm>
          <a:prstGeom prst="rect">
            <a:avLst/>
          </a:prstGeom>
        </p:spPr>
        <p:txBody>
          <a:bodyPr vert="horz" lIns="91440" tIns="45720" rIns="91440" bIns="45720" rtlCol="0" anchor="b">
            <a:normAutofit/>
          </a:bodyPr>
          <a:lstStyle/>
          <a:p>
            <a:pPr algn="ctr">
              <a:lnSpc>
                <a:spcPct val="90000"/>
              </a:lnSpc>
              <a:spcAft>
                <a:spcPts val="600"/>
              </a:spcAft>
            </a:pPr>
            <a:r>
              <a:rPr lang="en-US" sz="2800" b="1" dirty="0">
                <a:latin typeface="+mj-lt"/>
                <a:ea typeface="+mj-ea"/>
                <a:cs typeface="+mj-cs"/>
              </a:rPr>
              <a:t>MAIO 2016 – </a:t>
            </a:r>
            <a:r>
              <a:rPr lang="en-US" sz="2800" b="1" dirty="0" err="1">
                <a:latin typeface="+mj-lt"/>
                <a:ea typeface="+mj-ea"/>
                <a:cs typeface="+mj-cs"/>
              </a:rPr>
              <a:t>Liberação</a:t>
            </a:r>
            <a:r>
              <a:rPr lang="en-US" sz="2800" b="1" dirty="0">
                <a:latin typeface="+mj-lt"/>
                <a:ea typeface="+mj-ea"/>
                <a:cs typeface="+mj-cs"/>
              </a:rPr>
              <a:t> do </a:t>
            </a:r>
            <a:r>
              <a:rPr lang="en-US" sz="2800" b="1" dirty="0" err="1">
                <a:latin typeface="+mj-lt"/>
                <a:ea typeface="+mj-ea"/>
                <a:cs typeface="+mj-cs"/>
              </a:rPr>
              <a:t>ECig</a:t>
            </a:r>
            <a:r>
              <a:rPr lang="en-US" sz="2800" b="1" dirty="0">
                <a:latin typeface="+mj-lt"/>
                <a:ea typeface="+mj-ea"/>
                <a:cs typeface="+mj-cs"/>
              </a:rPr>
              <a:t> </a:t>
            </a:r>
            <a:r>
              <a:rPr lang="en-US" sz="2800" b="1" dirty="0" err="1">
                <a:latin typeface="+mj-lt"/>
                <a:ea typeface="+mj-ea"/>
                <a:cs typeface="+mj-cs"/>
              </a:rPr>
              <a:t>nos</a:t>
            </a:r>
            <a:r>
              <a:rPr lang="en-US" sz="2800" b="1" dirty="0">
                <a:latin typeface="+mj-lt"/>
                <a:ea typeface="+mj-ea"/>
                <a:cs typeface="+mj-cs"/>
              </a:rPr>
              <a:t> EUA </a:t>
            </a:r>
          </a:p>
        </p:txBody>
      </p:sp>
      <p:pic>
        <p:nvPicPr>
          <p:cNvPr id="3" name="Imagem 2" descr="Gráfico, Gráfico de linhas&#10;&#10;Descrição gerada automaticamente">
            <a:extLst>
              <a:ext uri="{FF2B5EF4-FFF2-40B4-BE49-F238E27FC236}">
                <a16:creationId xmlns:a16="http://schemas.microsoft.com/office/drawing/2014/main" id="{18B2DAD1-43E5-A0F7-6562-16A957D1AD82}"/>
              </a:ext>
            </a:extLst>
          </p:cNvPr>
          <p:cNvPicPr>
            <a:picLocks noChangeAspect="1"/>
          </p:cNvPicPr>
          <p:nvPr/>
        </p:nvPicPr>
        <p:blipFill rotWithShape="1">
          <a:blip r:embed="rId2"/>
          <a:srcRect t="3879"/>
          <a:stretch/>
        </p:blipFill>
        <p:spPr>
          <a:xfrm>
            <a:off x="658060" y="886767"/>
            <a:ext cx="7828421" cy="4006930"/>
          </a:xfrm>
          <a:prstGeom prst="rect">
            <a:avLst/>
          </a:prstGeom>
        </p:spPr>
      </p:pic>
    </p:spTree>
    <p:extLst>
      <p:ext uri="{BB962C8B-B14F-4D97-AF65-F5344CB8AC3E}">
        <p14:creationId xmlns:p14="http://schemas.microsoft.com/office/powerpoint/2010/main" val="2475131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m 4">
            <a:extLst>
              <a:ext uri="{FF2B5EF4-FFF2-40B4-BE49-F238E27FC236}">
                <a16:creationId xmlns:a16="http://schemas.microsoft.com/office/drawing/2014/main" id="{C9745ED2-B6EB-0E5D-E93A-934A6E3B0F94}"/>
              </a:ext>
            </a:extLst>
          </p:cNvPr>
          <p:cNvPicPr>
            <a:picLocks noChangeAspect="1"/>
          </p:cNvPicPr>
          <p:nvPr/>
        </p:nvPicPr>
        <p:blipFill rotWithShape="1">
          <a:blip r:embed="rId2" cstate="print"/>
          <a:srcRect l="4614" r="3369" b="-1"/>
          <a:stretch/>
        </p:blipFill>
        <p:spPr bwMode="auto">
          <a:xfrm>
            <a:off x="20" y="1282"/>
            <a:ext cx="9143980" cy="6856718"/>
          </a:xfrm>
          <a:prstGeom prst="rect">
            <a:avLst/>
          </a:prstGeom>
          <a:noFill/>
        </p:spPr>
      </p:pic>
    </p:spTree>
    <p:extLst>
      <p:ext uri="{BB962C8B-B14F-4D97-AF65-F5344CB8AC3E}">
        <p14:creationId xmlns:p14="http://schemas.microsoft.com/office/powerpoint/2010/main" val="422698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48929"/>
            <a:ext cx="4920107"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ítulo 4">
            <a:extLst>
              <a:ext uri="{FF2B5EF4-FFF2-40B4-BE49-F238E27FC236}">
                <a16:creationId xmlns:a16="http://schemas.microsoft.com/office/drawing/2014/main" id="{F44BD82E-8F4E-EE7E-0D22-2AE03AAC6E29}"/>
              </a:ext>
            </a:extLst>
          </p:cNvPr>
          <p:cNvSpPr>
            <a:spLocks noGrp="1"/>
          </p:cNvSpPr>
          <p:nvPr>
            <p:ph type="ctrTitle"/>
          </p:nvPr>
        </p:nvSpPr>
        <p:spPr>
          <a:xfrm>
            <a:off x="2486273" y="1380754"/>
            <a:ext cx="4171453" cy="2513516"/>
          </a:xfrm>
        </p:spPr>
        <p:txBody>
          <a:bodyPr>
            <a:normAutofit/>
          </a:bodyPr>
          <a:lstStyle/>
          <a:p>
            <a:r>
              <a:rPr lang="pt-BR" b="1" dirty="0"/>
              <a:t>Do que NÃO estamos falando aqui? </a:t>
            </a:r>
          </a:p>
        </p:txBody>
      </p:sp>
      <p:sp>
        <p:nvSpPr>
          <p:cNvPr id="31" name="Arc 30">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6170"/>
            <a:ext cx="5112196"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Oval 32">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0746" y="5310973"/>
            <a:ext cx="529461"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38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AB611D-539C-7764-00BF-F851CA38936E}"/>
              </a:ext>
            </a:extLst>
          </p:cNvPr>
          <p:cNvPicPr>
            <a:picLocks noChangeAspect="1"/>
          </p:cNvPicPr>
          <p:nvPr/>
        </p:nvPicPr>
        <p:blipFill rotWithShape="1">
          <a:blip r:embed="rId2">
            <a:duotone>
              <a:schemeClr val="bg2">
                <a:shade val="45000"/>
                <a:satMod val="135000"/>
              </a:schemeClr>
              <a:prstClr val="white"/>
            </a:duotone>
          </a:blip>
          <a:srcRect l="11906" r="13094"/>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a:extLst>
              <a:ext uri="{FF2B5EF4-FFF2-40B4-BE49-F238E27FC236}">
                <a16:creationId xmlns:a16="http://schemas.microsoft.com/office/drawing/2014/main" id="{5870CBD6-2E40-560D-1E6E-BD38A27370C5}"/>
              </a:ext>
            </a:extLst>
          </p:cNvPr>
          <p:cNvSpPr>
            <a:spLocks noGrp="1"/>
          </p:cNvSpPr>
          <p:nvPr>
            <p:ph type="title"/>
          </p:nvPr>
        </p:nvSpPr>
        <p:spPr>
          <a:xfrm>
            <a:off x="628650" y="365125"/>
            <a:ext cx="7886700" cy="1325563"/>
          </a:xfrm>
        </p:spPr>
        <p:txBody>
          <a:bodyPr>
            <a:normAutofit/>
          </a:bodyPr>
          <a:lstStyle/>
          <a:p>
            <a:r>
              <a:rPr lang="pt-BR" b="1"/>
              <a:t>Do que NÃO estamos falando aqui? </a:t>
            </a:r>
            <a:endParaRPr lang="pt-BR"/>
          </a:p>
        </p:txBody>
      </p:sp>
      <p:graphicFrame>
        <p:nvGraphicFramePr>
          <p:cNvPr id="6" name="Espaço Reservado para Conteúdo 3">
            <a:extLst>
              <a:ext uri="{FF2B5EF4-FFF2-40B4-BE49-F238E27FC236}">
                <a16:creationId xmlns:a16="http://schemas.microsoft.com/office/drawing/2014/main" id="{4891DB1A-7366-40D6-7D4B-C21E59531363}"/>
              </a:ext>
            </a:extLst>
          </p:cNvPr>
          <p:cNvGraphicFramePr>
            <a:graphicFrameLocks noGrp="1"/>
          </p:cNvGraphicFramePr>
          <p:nvPr>
            <p:ph idx="1"/>
            <p:extLst>
              <p:ext uri="{D42A27DB-BD31-4B8C-83A1-F6EECF244321}">
                <p14:modId xmlns:p14="http://schemas.microsoft.com/office/powerpoint/2010/main" val="149093989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0292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15" name="Rectangle 123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17" name="Group 123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2318" name="Rectangle 123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9" name="Rectangle 123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21" name="Rectangle 123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Espaço Reservado para Conteúdo 2">
            <a:extLst>
              <a:ext uri="{FF2B5EF4-FFF2-40B4-BE49-F238E27FC236}">
                <a16:creationId xmlns:a16="http://schemas.microsoft.com/office/drawing/2014/main" id="{37EC288D-2F13-C8AD-953E-BA05282A12D9}"/>
              </a:ext>
            </a:extLst>
          </p:cNvPr>
          <p:cNvSpPr txBox="1">
            <a:spLocks/>
          </p:cNvSpPr>
          <p:nvPr/>
        </p:nvSpPr>
        <p:spPr bwMode="auto">
          <a:xfrm>
            <a:off x="266396" y="1905000"/>
            <a:ext cx="3419569" cy="39795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457200" indent="-381000" defTabSz="342900">
              <a:spcBef>
                <a:spcPts val="750"/>
              </a:spcBef>
              <a:buClr>
                <a:schemeClr val="accent1"/>
              </a:buClr>
              <a:buSzPct val="80000"/>
              <a:buFont typeface="Wingdings 3" panose="05040102010807070707" pitchFamily="18" charset="2"/>
              <a:buChar char=""/>
              <a:defRPr sz="1300">
                <a:solidFill>
                  <a:srgbClr val="404040"/>
                </a:solidFill>
                <a:latin typeface="Trebuchet MS" panose="020B0603020202020204" pitchFamily="34" charset="0"/>
              </a:defRPr>
            </a:lvl1pPr>
            <a:lvl2pPr marL="914400" indent="-381000" defTabSz="342900">
              <a:spcBef>
                <a:spcPts val="75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2pPr>
            <a:lvl3pPr marL="1371600" indent="-381000" defTabSz="342900">
              <a:spcBef>
                <a:spcPts val="75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3pPr>
            <a:lvl4pPr marL="1828800" indent="-381000" defTabSz="342900">
              <a:spcBef>
                <a:spcPts val="750"/>
              </a:spcBef>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4pPr>
            <a:lvl5pPr marL="2286000" indent="-381000" defTabSz="342900">
              <a:spcBef>
                <a:spcPts val="750"/>
              </a:spcBef>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5pPr>
            <a:lvl6pPr marL="2743200" indent="-38100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6pPr>
            <a:lvl7pPr marL="3200400" indent="-38100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7pPr>
            <a:lvl8pPr marL="3657600" indent="-38100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8pPr>
            <a:lvl9pPr marL="4114800" indent="-38100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9pPr>
          </a:lstStyle>
          <a:p>
            <a:pPr indent="-228600" defTabSz="914400">
              <a:lnSpc>
                <a:spcPct val="90000"/>
              </a:lnSpc>
              <a:spcBef>
                <a:spcPts val="600"/>
              </a:spcBef>
              <a:buSzPts val="2400"/>
              <a:buFont typeface="Arial" panose="020B0604020202020204" pitchFamily="34" charset="0"/>
              <a:buChar char="•"/>
            </a:pPr>
            <a:r>
              <a:rPr lang="en-US" altLang="en-US" sz="1800" dirty="0">
                <a:solidFill>
                  <a:schemeClr val="tx1"/>
                </a:solidFill>
                <a:latin typeface="+mn-lt"/>
                <a:cs typeface="+mn-cs"/>
              </a:rPr>
              <a:t>Alcindo Cerci Neto – Médico – CRMPR 16282</a:t>
            </a:r>
          </a:p>
          <a:p>
            <a:pPr indent="-228600" defTabSz="914400">
              <a:lnSpc>
                <a:spcPct val="90000"/>
              </a:lnSpc>
              <a:spcBef>
                <a:spcPts val="600"/>
              </a:spcBef>
              <a:buSzPts val="2400"/>
              <a:buFont typeface="Arial" panose="020B0604020202020204" pitchFamily="34" charset="0"/>
              <a:buChar char="•"/>
            </a:pPr>
            <a:r>
              <a:rPr lang="en-US" altLang="en-US" sz="1800" dirty="0" err="1">
                <a:solidFill>
                  <a:schemeClr val="tx1"/>
                </a:solidFill>
                <a:latin typeface="+mn-lt"/>
                <a:cs typeface="+mn-cs"/>
              </a:rPr>
              <a:t>Pneumologista</a:t>
            </a:r>
            <a:r>
              <a:rPr lang="en-US" altLang="en-US" sz="1800" dirty="0">
                <a:solidFill>
                  <a:schemeClr val="tx1"/>
                </a:solidFill>
                <a:latin typeface="+mn-lt"/>
                <a:cs typeface="+mn-cs"/>
              </a:rPr>
              <a:t> – RQE 10976</a:t>
            </a:r>
          </a:p>
          <a:p>
            <a:pPr indent="-228600" defTabSz="914400">
              <a:lnSpc>
                <a:spcPct val="90000"/>
              </a:lnSpc>
              <a:spcBef>
                <a:spcPts val="600"/>
              </a:spcBef>
              <a:buSzPts val="2400"/>
              <a:buFont typeface="Arial" panose="020B0604020202020204" pitchFamily="34" charset="0"/>
              <a:buChar char="•"/>
            </a:pPr>
            <a:r>
              <a:rPr lang="en-US" altLang="en-US" sz="1800" dirty="0">
                <a:solidFill>
                  <a:schemeClr val="tx1"/>
                </a:solidFill>
                <a:latin typeface="+mn-lt"/>
                <a:cs typeface="+mn-cs"/>
              </a:rPr>
              <a:t>Prof. </a:t>
            </a:r>
            <a:r>
              <a:rPr lang="en-US" altLang="en-US" sz="1800" dirty="0" err="1">
                <a:solidFill>
                  <a:schemeClr val="tx1"/>
                </a:solidFill>
                <a:latin typeface="+mn-lt"/>
                <a:cs typeface="+mn-cs"/>
              </a:rPr>
              <a:t>Associado</a:t>
            </a:r>
            <a:r>
              <a:rPr lang="en-US" altLang="en-US" sz="1800" dirty="0">
                <a:solidFill>
                  <a:schemeClr val="tx1"/>
                </a:solidFill>
                <a:latin typeface="+mn-lt"/>
                <a:cs typeface="+mn-cs"/>
              </a:rPr>
              <a:t> </a:t>
            </a:r>
            <a:r>
              <a:rPr lang="en-US" altLang="en-US" sz="1800" dirty="0" err="1">
                <a:solidFill>
                  <a:schemeClr val="tx1"/>
                </a:solidFill>
                <a:latin typeface="+mn-lt"/>
                <a:cs typeface="+mn-cs"/>
              </a:rPr>
              <a:t>Medicina</a:t>
            </a:r>
            <a:r>
              <a:rPr lang="en-US" altLang="en-US" sz="1800" dirty="0">
                <a:solidFill>
                  <a:schemeClr val="tx1"/>
                </a:solidFill>
                <a:latin typeface="+mn-lt"/>
                <a:cs typeface="+mn-cs"/>
              </a:rPr>
              <a:t> – UEL e PUCPR</a:t>
            </a:r>
          </a:p>
          <a:p>
            <a:pPr indent="-228600" defTabSz="914400">
              <a:lnSpc>
                <a:spcPct val="90000"/>
              </a:lnSpc>
              <a:spcBef>
                <a:spcPts val="600"/>
              </a:spcBef>
              <a:buSzPts val="2400"/>
              <a:buFont typeface="Arial" panose="020B0604020202020204" pitchFamily="34" charset="0"/>
              <a:buChar char="•"/>
            </a:pPr>
            <a:r>
              <a:rPr lang="en-US" altLang="en-US" sz="1800" dirty="0" err="1">
                <a:solidFill>
                  <a:schemeClr val="tx1"/>
                </a:solidFill>
                <a:latin typeface="+mn-lt"/>
                <a:cs typeface="+mn-cs"/>
              </a:rPr>
              <a:t>Conselheiro</a:t>
            </a:r>
            <a:r>
              <a:rPr lang="en-US" altLang="en-US" sz="1800" dirty="0">
                <a:solidFill>
                  <a:schemeClr val="tx1"/>
                </a:solidFill>
                <a:latin typeface="+mn-lt"/>
                <a:cs typeface="+mn-cs"/>
              </a:rPr>
              <a:t> Federal de </a:t>
            </a:r>
            <a:r>
              <a:rPr lang="en-US" altLang="en-US" sz="1800" dirty="0" err="1">
                <a:solidFill>
                  <a:schemeClr val="tx1"/>
                </a:solidFill>
                <a:latin typeface="+mn-lt"/>
                <a:cs typeface="+mn-cs"/>
              </a:rPr>
              <a:t>Medicina</a:t>
            </a:r>
            <a:r>
              <a:rPr lang="en-US" altLang="en-US" sz="1800" dirty="0">
                <a:solidFill>
                  <a:schemeClr val="tx1"/>
                </a:solidFill>
                <a:latin typeface="+mn-lt"/>
                <a:cs typeface="+mn-cs"/>
              </a:rPr>
              <a:t> – PR </a:t>
            </a:r>
          </a:p>
          <a:p>
            <a:pPr indent="-228600" defTabSz="914400">
              <a:lnSpc>
                <a:spcPct val="90000"/>
              </a:lnSpc>
              <a:spcBef>
                <a:spcPts val="600"/>
              </a:spcBef>
              <a:buSzPts val="2400"/>
              <a:buFont typeface="Arial" panose="020B0604020202020204" pitchFamily="34" charset="0"/>
              <a:buChar char="•"/>
            </a:pPr>
            <a:r>
              <a:rPr lang="en-US" altLang="en-US" sz="1800" dirty="0" err="1">
                <a:solidFill>
                  <a:schemeClr val="tx1"/>
                </a:solidFill>
                <a:latin typeface="+mn-lt"/>
                <a:cs typeface="+mn-cs"/>
              </a:rPr>
              <a:t>Coordenador</a:t>
            </a:r>
            <a:r>
              <a:rPr lang="en-US" altLang="en-US" sz="1800" dirty="0">
                <a:solidFill>
                  <a:schemeClr val="tx1"/>
                </a:solidFill>
                <a:latin typeface="+mn-lt"/>
                <a:cs typeface="+mn-cs"/>
              </a:rPr>
              <a:t> da CT de </a:t>
            </a:r>
            <a:r>
              <a:rPr lang="en-US" altLang="en-US" sz="1800" dirty="0" err="1">
                <a:solidFill>
                  <a:schemeClr val="tx1"/>
                </a:solidFill>
                <a:latin typeface="+mn-lt"/>
                <a:cs typeface="+mn-cs"/>
              </a:rPr>
              <a:t>Pneumologia</a:t>
            </a:r>
            <a:r>
              <a:rPr lang="en-US" altLang="en-US" sz="1800" dirty="0">
                <a:solidFill>
                  <a:schemeClr val="tx1"/>
                </a:solidFill>
                <a:latin typeface="+mn-lt"/>
                <a:cs typeface="+mn-cs"/>
              </a:rPr>
              <a:t> e do GT de </a:t>
            </a:r>
            <a:r>
              <a:rPr lang="en-US" altLang="en-US" sz="1800" dirty="0" err="1">
                <a:solidFill>
                  <a:schemeClr val="tx1"/>
                </a:solidFill>
                <a:latin typeface="+mn-lt"/>
                <a:cs typeface="+mn-cs"/>
              </a:rPr>
              <a:t>intervençoes</a:t>
            </a:r>
            <a:r>
              <a:rPr lang="en-US" altLang="en-US" sz="1800" dirty="0">
                <a:solidFill>
                  <a:schemeClr val="tx1"/>
                </a:solidFill>
                <a:latin typeface="+mn-lt"/>
                <a:cs typeface="+mn-cs"/>
              </a:rPr>
              <a:t> </a:t>
            </a:r>
            <a:r>
              <a:rPr lang="en-US" altLang="en-US" sz="1800" dirty="0" err="1">
                <a:solidFill>
                  <a:schemeClr val="tx1"/>
                </a:solidFill>
                <a:latin typeface="+mn-lt"/>
                <a:cs typeface="+mn-cs"/>
              </a:rPr>
              <a:t>ao</a:t>
            </a:r>
            <a:r>
              <a:rPr lang="en-US" altLang="en-US" sz="1800" dirty="0">
                <a:solidFill>
                  <a:schemeClr val="tx1"/>
                </a:solidFill>
                <a:latin typeface="+mn-lt"/>
                <a:cs typeface="+mn-cs"/>
              </a:rPr>
              <a:t> </a:t>
            </a:r>
            <a:r>
              <a:rPr lang="en-US" altLang="en-US" sz="1800" dirty="0" err="1">
                <a:solidFill>
                  <a:schemeClr val="tx1"/>
                </a:solidFill>
                <a:latin typeface="+mn-lt"/>
                <a:cs typeface="+mn-cs"/>
              </a:rPr>
              <a:t>tabagismo</a:t>
            </a:r>
            <a:endParaRPr lang="en-US" altLang="en-US" sz="1800" dirty="0">
              <a:solidFill>
                <a:schemeClr val="tx1"/>
              </a:solidFill>
              <a:latin typeface="+mn-lt"/>
              <a:cs typeface="+mn-cs"/>
            </a:endParaRPr>
          </a:p>
        </p:txBody>
      </p:sp>
      <p:sp>
        <p:nvSpPr>
          <p:cNvPr id="12323" name="Rectangle 123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5" name="Rectangle 123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04" name="Picture 12303" descr="Estetoscópio">
            <a:extLst>
              <a:ext uri="{FF2B5EF4-FFF2-40B4-BE49-F238E27FC236}">
                <a16:creationId xmlns:a16="http://schemas.microsoft.com/office/drawing/2014/main" id="{FFE90728-C87E-263A-B27F-7A3958003967}"/>
              </a:ext>
            </a:extLst>
          </p:cNvPr>
          <p:cNvPicPr>
            <a:picLocks noChangeAspect="1"/>
          </p:cNvPicPr>
          <p:nvPr/>
        </p:nvPicPr>
        <p:blipFill rotWithShape="1">
          <a:blip r:embed="rId2"/>
          <a:srcRect l="30950" r="17407" b="1"/>
          <a:stretch/>
        </p:blipFill>
        <p:spPr>
          <a:xfrm>
            <a:off x="4483341" y="799352"/>
            <a:ext cx="4069057" cy="5259296"/>
          </a:xfrm>
          <a:prstGeom prst="rect">
            <a:avLst/>
          </a:prstGeom>
        </p:spPr>
      </p:pic>
      <p:sp>
        <p:nvSpPr>
          <p:cNvPr id="12290" name="Espaço Reservado para Número de Slide 3">
            <a:extLst>
              <a:ext uri="{FF2B5EF4-FFF2-40B4-BE49-F238E27FC236}">
                <a16:creationId xmlns:a16="http://schemas.microsoft.com/office/drawing/2014/main" id="{9996A9EC-309E-A6ED-94B9-05607546E46E}"/>
              </a:ext>
            </a:extLst>
          </p:cNvPr>
          <p:cNvSpPr>
            <a:spLocks noGrp="1" noChangeArrowheads="1"/>
          </p:cNvSpPr>
          <p:nvPr>
            <p:ph type="sldNum" sz="quarter" idx="10"/>
          </p:nvPr>
        </p:nvSpPr>
        <p:spPr bwMode="auto">
          <a:xfrm>
            <a:off x="7038802" y="6492240"/>
            <a:ext cx="79178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auto">
              <a:spcBef>
                <a:spcPts val="0"/>
              </a:spcBef>
              <a:spcAft>
                <a:spcPts val="600"/>
              </a:spcAft>
              <a:defRPr/>
            </a:pPr>
            <a:fld id="{300DCF4C-6A87-415B-947B-264A83506070}" type="slidenum">
              <a:rPr lang="en-US" altLang="en-US" sz="1200">
                <a:solidFill>
                  <a:prstClr val="black">
                    <a:tint val="75000"/>
                  </a:prstClr>
                </a:solidFill>
                <a:latin typeface="Calibri" panose="020F0502020204030204"/>
                <a:cs typeface="+mn-cs"/>
              </a:rPr>
              <a:pPr fontAlgn="auto">
                <a:spcBef>
                  <a:spcPts val="0"/>
                </a:spcBef>
                <a:spcAft>
                  <a:spcPts val="600"/>
                </a:spcAft>
                <a:defRPr/>
              </a:pPr>
              <a:t>2</a:t>
            </a:fld>
            <a:endParaRPr lang="en-US" altLang="en-US" sz="1200">
              <a:solidFill>
                <a:prstClr val="black">
                  <a:tint val="75000"/>
                </a:prstClr>
              </a:solidFill>
              <a:latin typeface="Calibri" panose="020F0502020204030204"/>
              <a:cs typeface="+mn-cs"/>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1"/>
          <p:cNvPicPr>
            <a:picLocks noGrp="1" noChangeAspect="1"/>
          </p:cNvPicPr>
          <p:nvPr>
            <p:ph sz="half" idx="1"/>
          </p:nvPr>
        </p:nvPicPr>
        <p:blipFill>
          <a:blip r:embed="rId2"/>
          <a:stretch>
            <a:fillRect/>
          </a:stretch>
        </p:blipFill>
        <p:spPr>
          <a:xfrm>
            <a:off x="166688" y="857250"/>
            <a:ext cx="4204811" cy="5007293"/>
          </a:xfrm>
          <a:prstGeom prst="rect">
            <a:avLst/>
          </a:prstGeom>
        </p:spPr>
      </p:pic>
      <p:sp>
        <p:nvSpPr>
          <p:cNvPr id="6" name="Espaço Reservado para Conteúdo 5"/>
          <p:cNvSpPr>
            <a:spLocks noGrp="1"/>
          </p:cNvSpPr>
          <p:nvPr>
            <p:ph sz="half" idx="2"/>
          </p:nvPr>
        </p:nvSpPr>
        <p:spPr/>
        <p:txBody>
          <a:bodyPr>
            <a:normAutofit fontScale="90000" lnSpcReduction="10000"/>
          </a:bodyPr>
          <a:lstStyle/>
          <a:p>
            <a:pPr marL="0" indent="0">
              <a:buNone/>
            </a:pPr>
            <a:r>
              <a:rPr lang="pt-BR" altLang="en-US"/>
              <a:t>Explosões de cigarros eletrônicos: perfis de pacientes, padrões de lesões, manejo clínico e resultados</a:t>
            </a:r>
          </a:p>
          <a:p>
            <a:r>
              <a:rPr lang="pt-BR" altLang="en-US"/>
              <a:t>46 pacientes</a:t>
            </a:r>
          </a:p>
          <a:p>
            <a:r>
              <a:rPr lang="pt-BR" altLang="en-US"/>
              <a:t>inguinal: 32</a:t>
            </a:r>
          </a:p>
          <a:p>
            <a:r>
              <a:rPr lang="pt-BR" altLang="en-US"/>
              <a:t>Mãos: 12</a:t>
            </a:r>
          </a:p>
          <a:p>
            <a:r>
              <a:rPr lang="pt-BR" altLang="en-US"/>
              <a:t>Face: 3</a:t>
            </a:r>
          </a:p>
          <a:p>
            <a:pPr marL="0" indent="0">
              <a:buNone/>
            </a:pPr>
            <a:endParaRPr lang="pt-BR" altLang="en-US"/>
          </a:p>
          <a:p>
            <a:pPr marL="0" indent="0">
              <a:buNone/>
            </a:pPr>
            <a:r>
              <a:rPr lang="pt-BR" altLang="en-US" sz="1001"/>
              <a:t>British Association of Plastic, Reconstructive and Aesthetic Surgeons.</a:t>
            </a:r>
          </a:p>
          <a:p>
            <a:pPr marL="0" indent="0">
              <a:buNone/>
            </a:pPr>
            <a:r>
              <a:rPr lang="pt-BR" altLang="en-US" sz="1001"/>
              <a:t> https://doi.org/10.1016/j.jpra.2023.05.001 </a:t>
            </a:r>
          </a:p>
        </p:txBody>
      </p:sp>
      <p:sp>
        <p:nvSpPr>
          <p:cNvPr id="12" name="Freeform 12"/>
          <p:cNvSpPr/>
          <p:nvPr/>
        </p:nvSpPr>
        <p:spPr>
          <a:xfrm>
            <a:off x="7681912" y="857250"/>
            <a:ext cx="1462088" cy="1075849"/>
          </a:xfrm>
          <a:custGeom>
            <a:avLst/>
            <a:gdLst/>
            <a:ahLst/>
            <a:cxnLst/>
            <a:rect l="l" t="t" r="r" b="b"/>
            <a:pathLst>
              <a:path w="2970980" h="2177481">
                <a:moveTo>
                  <a:pt x="0" y="0"/>
                </a:moveTo>
                <a:lnTo>
                  <a:pt x="2970980" y="0"/>
                </a:lnTo>
                <a:lnTo>
                  <a:pt x="2970980" y="2177481"/>
                </a:lnTo>
                <a:lnTo>
                  <a:pt x="0" y="2177481"/>
                </a:lnTo>
                <a:lnTo>
                  <a:pt x="0" y="0"/>
                </a:lnTo>
                <a:close/>
              </a:path>
            </a:pathLst>
          </a:custGeom>
          <a:blipFill>
            <a:blip r:embed="rId3"/>
            <a:stretch>
              <a:fillRect/>
            </a:stretch>
          </a:blipFill>
        </p:spPr>
        <p:txBody>
          <a:bodyPr/>
          <a:lstStyle/>
          <a:p>
            <a:endParaRPr lang="pt-B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m 8" descr="trauma 2"/>
          <p:cNvPicPr>
            <a:picLocks noChangeAspect="1"/>
          </p:cNvPicPr>
          <p:nvPr/>
        </p:nvPicPr>
        <p:blipFill rotWithShape="1">
          <a:blip r:embed="rId2"/>
          <a:srcRect l="12058" r="8538" b="-3"/>
          <a:stretch/>
        </p:blipFill>
        <p:spPr>
          <a:xfrm>
            <a:off x="144396" y="171716"/>
            <a:ext cx="2844951" cy="6514565"/>
          </a:xfrm>
          <a:prstGeom prst="rect">
            <a:avLst/>
          </a:prstGeom>
        </p:spPr>
      </p:pic>
      <p:pic>
        <p:nvPicPr>
          <p:cNvPr id="7" name="Imagem 6" descr="trauma 4"/>
          <p:cNvPicPr>
            <a:picLocks noChangeAspect="1"/>
          </p:cNvPicPr>
          <p:nvPr/>
        </p:nvPicPr>
        <p:blipFill rotWithShape="1">
          <a:blip r:embed="rId3"/>
          <a:srcRect l="1746" r="18230" b="-3"/>
          <a:stretch/>
        </p:blipFill>
        <p:spPr>
          <a:xfrm>
            <a:off x="3138403" y="171716"/>
            <a:ext cx="2867193" cy="6514565"/>
          </a:xfrm>
          <a:prstGeom prst="rect">
            <a:avLst/>
          </a:prstGeom>
        </p:spPr>
      </p:pic>
      <p:pic>
        <p:nvPicPr>
          <p:cNvPr id="6" name="Imagem 5" descr="trauma 3"/>
          <p:cNvPicPr>
            <a:picLocks noChangeAspect="1"/>
          </p:cNvPicPr>
          <p:nvPr/>
        </p:nvPicPr>
        <p:blipFill rotWithShape="1">
          <a:blip r:embed="rId4"/>
          <a:srcRect l="44603" r="30795" b="1"/>
          <a:stretch/>
        </p:blipFill>
        <p:spPr>
          <a:xfrm>
            <a:off x="6141024" y="171716"/>
            <a:ext cx="2849255" cy="6514565"/>
          </a:xfrm>
          <a:prstGeom prst="rect">
            <a:avLst/>
          </a:prstGeom>
        </p:spPr>
      </p:pic>
      <p:sp>
        <p:nvSpPr>
          <p:cNvPr id="2" name="Retângulo 1">
            <a:extLst>
              <a:ext uri="{FF2B5EF4-FFF2-40B4-BE49-F238E27FC236}">
                <a16:creationId xmlns:a16="http://schemas.microsoft.com/office/drawing/2014/main" id="{AD7BB518-FCEE-A8DC-8B22-9FC793EA7980}"/>
              </a:ext>
            </a:extLst>
          </p:cNvPr>
          <p:cNvSpPr/>
          <p:nvPr/>
        </p:nvSpPr>
        <p:spPr>
          <a:xfrm rot="1447733">
            <a:off x="746049" y="3124198"/>
            <a:ext cx="2057400" cy="6096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8F23F015-319A-E558-E3EA-6BFEC48AAB82}"/>
              </a:ext>
            </a:extLst>
          </p:cNvPr>
          <p:cNvSpPr/>
          <p:nvPr/>
        </p:nvSpPr>
        <p:spPr>
          <a:xfrm rot="1447733">
            <a:off x="5279698" y="978719"/>
            <a:ext cx="722642" cy="16450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C93F5BDA-A0A1-0BD9-C217-CC570DBC65DC}"/>
              </a:ext>
            </a:extLst>
          </p:cNvPr>
          <p:cNvSpPr/>
          <p:nvPr/>
        </p:nvSpPr>
        <p:spPr>
          <a:xfrm rot="1447733">
            <a:off x="6517580" y="1715405"/>
            <a:ext cx="2606439" cy="83638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sz="half" idx="2"/>
          </p:nvPr>
        </p:nvSpPr>
        <p:spPr>
          <a:xfrm>
            <a:off x="4629150" y="2226469"/>
            <a:ext cx="4331018" cy="3263741"/>
          </a:xfrm>
        </p:spPr>
        <p:txBody>
          <a:bodyPr>
            <a:normAutofit fontScale="77500" lnSpcReduction="20000"/>
          </a:bodyPr>
          <a:lstStyle/>
          <a:p>
            <a:pPr marL="0" indent="0">
              <a:buNone/>
            </a:pPr>
            <a:r>
              <a:rPr lang="pt-BR" altLang="en-US" dirty="0"/>
              <a:t>EVALI: patogênese, manejo e direcionamentos futuros</a:t>
            </a:r>
          </a:p>
          <a:p>
            <a:r>
              <a:rPr lang="pt-BR" altLang="en-US" dirty="0"/>
              <a:t>68 mortes em 2.807 hospitalizados (2,4%)</a:t>
            </a:r>
          </a:p>
          <a:p>
            <a:r>
              <a:rPr lang="pt-BR" altLang="en-US" dirty="0"/>
              <a:t>Oxigênio, antibiótico e </a:t>
            </a:r>
            <a:r>
              <a:rPr lang="pt-BR" altLang="en-US" dirty="0" err="1"/>
              <a:t>corticóide</a:t>
            </a:r>
            <a:endParaRPr lang="pt-BR" altLang="en-US" dirty="0"/>
          </a:p>
          <a:p>
            <a:r>
              <a:rPr lang="pt-BR" altLang="en-US" dirty="0"/>
              <a:t>Tratar dependência de THC e nicotina</a:t>
            </a:r>
          </a:p>
          <a:p>
            <a:pPr marL="0" indent="0">
              <a:buNone/>
            </a:pPr>
            <a:endParaRPr lang="pt-BR" altLang="en-US" dirty="0"/>
          </a:p>
          <a:p>
            <a:pPr marL="0" indent="0">
              <a:buNone/>
            </a:pPr>
            <a:r>
              <a:rPr lang="pt-BR" altLang="en-US" sz="1001" dirty="0"/>
              <a:t>https://www.researchgate.net/publication/366769287_The_E-cigarette_or_Vaping_Product_Use-Associated_Lung_Injury_Epidemic_Pathogenesis_Management_and_Future_Directions_An_Official_American_Thoracic_Society_Workshop_Report</a:t>
            </a:r>
          </a:p>
        </p:txBody>
      </p:sp>
      <p:sp>
        <p:nvSpPr>
          <p:cNvPr id="12" name="Freeform 12"/>
          <p:cNvSpPr/>
          <p:nvPr/>
        </p:nvSpPr>
        <p:spPr>
          <a:xfrm>
            <a:off x="7681912" y="857250"/>
            <a:ext cx="1462088" cy="1075849"/>
          </a:xfrm>
          <a:custGeom>
            <a:avLst/>
            <a:gdLst/>
            <a:ahLst/>
            <a:cxnLst/>
            <a:rect l="l" t="t" r="r" b="b"/>
            <a:pathLst>
              <a:path w="2970980" h="2177481">
                <a:moveTo>
                  <a:pt x="0" y="0"/>
                </a:moveTo>
                <a:lnTo>
                  <a:pt x="2970980" y="0"/>
                </a:lnTo>
                <a:lnTo>
                  <a:pt x="2970980" y="2177481"/>
                </a:lnTo>
                <a:lnTo>
                  <a:pt x="0" y="2177481"/>
                </a:lnTo>
                <a:lnTo>
                  <a:pt x="0" y="0"/>
                </a:lnTo>
                <a:close/>
              </a:path>
            </a:pathLst>
          </a:custGeom>
          <a:blipFill>
            <a:blip r:embed="rId2"/>
            <a:stretch>
              <a:fillRect/>
            </a:stretch>
          </a:blipFill>
        </p:spPr>
        <p:txBody>
          <a:bodyPr/>
          <a:lstStyle/>
          <a:p>
            <a:endParaRPr lang="pt-BR"/>
          </a:p>
        </p:txBody>
      </p:sp>
      <p:pic>
        <p:nvPicPr>
          <p:cNvPr id="4" name="Espaço Reservado para Conteúdo 3"/>
          <p:cNvPicPr>
            <a:picLocks noGrp="1" noChangeAspect="1"/>
          </p:cNvPicPr>
          <p:nvPr>
            <p:ph sz="half" idx="1"/>
          </p:nvPr>
        </p:nvPicPr>
        <p:blipFill>
          <a:blip r:embed="rId3"/>
          <a:stretch>
            <a:fillRect/>
          </a:stretch>
        </p:blipFill>
        <p:spPr>
          <a:xfrm>
            <a:off x="283369" y="1061561"/>
            <a:ext cx="3833336" cy="471773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Foto em preto e branco com texto preto sobre fundo branco&#10;&#10;Descrição gerada automaticamente">
            <a:extLst>
              <a:ext uri="{FF2B5EF4-FFF2-40B4-BE49-F238E27FC236}">
                <a16:creationId xmlns:a16="http://schemas.microsoft.com/office/drawing/2014/main" id="{B13C73F5-DD8D-8B03-DC68-FB6B41D045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9320" y="643466"/>
            <a:ext cx="7165359"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76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3" descr="EVALI 1"/>
          <p:cNvPicPr>
            <a:picLocks noChangeAspect="1"/>
          </p:cNvPicPr>
          <p:nvPr/>
        </p:nvPicPr>
        <p:blipFill>
          <a:blip r:embed="rId2"/>
          <a:stretch>
            <a:fillRect/>
          </a:stretch>
        </p:blipFill>
        <p:spPr>
          <a:xfrm>
            <a:off x="24808" y="0"/>
            <a:ext cx="9042991" cy="6797154"/>
          </a:xfrm>
          <a:prstGeom prst="rect">
            <a:avLst/>
          </a:prstGeom>
        </p:spPr>
      </p:pic>
    </p:spTree>
    <p:extLst>
      <p:ext uri="{BB962C8B-B14F-4D97-AF65-F5344CB8AC3E}">
        <p14:creationId xmlns:p14="http://schemas.microsoft.com/office/powerpoint/2010/main" val="1597467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EVALI 2"/>
          <p:cNvPicPr>
            <a:picLocks noGrp="1" noChangeAspect="1"/>
          </p:cNvPicPr>
          <p:nvPr>
            <p:ph idx="4294967295"/>
          </p:nvPr>
        </p:nvPicPr>
        <p:blipFill>
          <a:blip r:embed="rId2"/>
          <a:stretch>
            <a:fillRect/>
          </a:stretch>
        </p:blipFill>
        <p:spPr>
          <a:xfrm>
            <a:off x="914400" y="30126"/>
            <a:ext cx="6934200" cy="6936511"/>
          </a:xfrm>
          <a:prstGeom prst="rect">
            <a:avLst/>
          </a:prstGeom>
        </p:spPr>
      </p:pic>
    </p:spTree>
    <p:extLst>
      <p:ext uri="{BB962C8B-B14F-4D97-AF65-F5344CB8AC3E}">
        <p14:creationId xmlns:p14="http://schemas.microsoft.com/office/powerpoint/2010/main" val="169377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48929"/>
            <a:ext cx="4920107"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ítulo 4">
            <a:extLst>
              <a:ext uri="{FF2B5EF4-FFF2-40B4-BE49-F238E27FC236}">
                <a16:creationId xmlns:a16="http://schemas.microsoft.com/office/drawing/2014/main" id="{F44BD82E-8F4E-EE7E-0D22-2AE03AAC6E29}"/>
              </a:ext>
            </a:extLst>
          </p:cNvPr>
          <p:cNvSpPr>
            <a:spLocks noGrp="1"/>
          </p:cNvSpPr>
          <p:nvPr>
            <p:ph type="ctrTitle"/>
          </p:nvPr>
        </p:nvSpPr>
        <p:spPr>
          <a:xfrm>
            <a:off x="2486273" y="1380754"/>
            <a:ext cx="4171453" cy="2513516"/>
          </a:xfrm>
        </p:spPr>
        <p:txBody>
          <a:bodyPr>
            <a:normAutofit/>
          </a:bodyPr>
          <a:lstStyle/>
          <a:p>
            <a:r>
              <a:rPr lang="pt-BR" b="1"/>
              <a:t>Do que NÃO é verdade?</a:t>
            </a:r>
            <a:endParaRPr lang="pt-BR" b="1" dirty="0"/>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6170"/>
            <a:ext cx="5112196"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0746" y="5310973"/>
            <a:ext cx="529461"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77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765ED29-0F98-32BE-BAE0-BBA0536FEF18}"/>
              </a:ext>
            </a:extLst>
          </p:cNvPr>
          <p:cNvPicPr>
            <a:picLocks noChangeAspect="1"/>
          </p:cNvPicPr>
          <p:nvPr/>
        </p:nvPicPr>
        <p:blipFill>
          <a:blip r:embed="rId3"/>
          <a:stretch>
            <a:fillRect/>
          </a:stretch>
        </p:blipFill>
        <p:spPr>
          <a:xfrm>
            <a:off x="218851" y="899982"/>
            <a:ext cx="8706297" cy="5058035"/>
          </a:xfrm>
          <a:prstGeom prst="rect">
            <a:avLst/>
          </a:prstGeom>
        </p:spPr>
      </p:pic>
    </p:spTree>
    <p:extLst>
      <p:ext uri="{BB962C8B-B14F-4D97-AF65-F5344CB8AC3E}">
        <p14:creationId xmlns:p14="http://schemas.microsoft.com/office/powerpoint/2010/main" val="3630481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Polícia Militar Rodoviária prende 3 homens por contrabando de cigarros e descaminho em Maracaju">
            <a:extLst>
              <a:ext uri="{FF2B5EF4-FFF2-40B4-BE49-F238E27FC236}">
                <a16:creationId xmlns:a16="http://schemas.microsoft.com/office/drawing/2014/main" id="{AD2659E2-20B2-6B97-9283-A53989B482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406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5">
            <a:extLst>
              <a:ext uri="{FF2B5EF4-FFF2-40B4-BE49-F238E27FC236}">
                <a16:creationId xmlns:a16="http://schemas.microsoft.com/office/drawing/2014/main" id="{5693D3BA-0957-BBED-FCB6-88FFCAA32299}"/>
              </a:ext>
            </a:extLst>
          </p:cNvPr>
          <p:cNvPicPr>
            <a:picLocks noChangeAspect="1"/>
          </p:cNvPicPr>
          <p:nvPr/>
        </p:nvPicPr>
        <p:blipFill>
          <a:blip r:embed="rId2"/>
          <a:stretch>
            <a:fillRect/>
          </a:stretch>
        </p:blipFill>
        <p:spPr>
          <a:xfrm>
            <a:off x="482600" y="1445639"/>
            <a:ext cx="8178799" cy="3966720"/>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43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0" name="Rectangle 1331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ítulo 1">
            <a:extLst>
              <a:ext uri="{FF2B5EF4-FFF2-40B4-BE49-F238E27FC236}">
                <a16:creationId xmlns:a16="http://schemas.microsoft.com/office/drawing/2014/main" id="{85674E2A-E5C6-73F6-0E93-013FD6DCB9F6}"/>
              </a:ext>
            </a:extLst>
          </p:cNvPr>
          <p:cNvSpPr txBox="1">
            <a:spLocks/>
          </p:cNvSpPr>
          <p:nvPr/>
        </p:nvSpPr>
        <p:spPr bwMode="auto">
          <a:xfrm>
            <a:off x="606478" y="386930"/>
            <a:ext cx="6927525" cy="1188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defTabSz="9128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2813">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2813">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2813">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2813">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2813"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2813"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2813"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2813"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914400">
              <a:lnSpc>
                <a:spcPct val="90000"/>
              </a:lnSpc>
              <a:spcAft>
                <a:spcPts val="600"/>
              </a:spcAft>
            </a:pPr>
            <a:r>
              <a:rPr lang="en-US" altLang="en-US" sz="2600" b="1" kern="1200" dirty="0" err="1">
                <a:solidFill>
                  <a:schemeClr val="tx1"/>
                </a:solidFill>
                <a:latin typeface="+mj-lt"/>
                <a:ea typeface="+mj-ea"/>
                <a:cs typeface="+mj-cs"/>
              </a:rPr>
              <a:t>Declaração</a:t>
            </a:r>
            <a:r>
              <a:rPr lang="en-US" altLang="en-US" sz="2600" b="1" kern="1200" dirty="0">
                <a:solidFill>
                  <a:schemeClr val="tx1"/>
                </a:solidFill>
                <a:latin typeface="+mj-lt"/>
                <a:ea typeface="+mj-ea"/>
                <a:cs typeface="+mj-cs"/>
              </a:rPr>
              <a:t> de </a:t>
            </a:r>
            <a:r>
              <a:rPr lang="en-US" altLang="en-US" sz="2600" b="1" kern="1200" dirty="0" err="1">
                <a:solidFill>
                  <a:schemeClr val="tx1"/>
                </a:solidFill>
                <a:latin typeface="+mj-lt"/>
                <a:ea typeface="+mj-ea"/>
                <a:cs typeface="+mj-cs"/>
              </a:rPr>
              <a:t>conflitos</a:t>
            </a:r>
            <a:r>
              <a:rPr lang="en-US" altLang="en-US" sz="2600" b="1" kern="1200" dirty="0">
                <a:solidFill>
                  <a:schemeClr val="tx1"/>
                </a:solidFill>
                <a:latin typeface="+mj-lt"/>
                <a:ea typeface="+mj-ea"/>
                <a:cs typeface="+mj-cs"/>
              </a:rPr>
              <a:t> de interesse</a:t>
            </a:r>
            <a:br>
              <a:rPr lang="en-US" altLang="en-US" sz="2600" b="1" kern="1200" dirty="0">
                <a:solidFill>
                  <a:schemeClr val="tx1"/>
                </a:solidFill>
                <a:latin typeface="+mj-lt"/>
                <a:ea typeface="+mj-ea"/>
                <a:cs typeface="+mj-cs"/>
              </a:rPr>
            </a:br>
            <a:r>
              <a:rPr lang="en-US" altLang="en-US" sz="2600" b="1" kern="1200" dirty="0" err="1">
                <a:solidFill>
                  <a:schemeClr val="tx1"/>
                </a:solidFill>
                <a:latin typeface="+mj-lt"/>
                <a:ea typeface="+mj-ea"/>
                <a:cs typeface="+mj-cs"/>
              </a:rPr>
              <a:t>Resolução</a:t>
            </a:r>
            <a:r>
              <a:rPr lang="en-US" altLang="en-US" sz="2600" b="1" kern="1200" dirty="0">
                <a:solidFill>
                  <a:schemeClr val="tx1"/>
                </a:solidFill>
                <a:latin typeface="+mj-lt"/>
                <a:ea typeface="+mj-ea"/>
                <a:cs typeface="+mj-cs"/>
              </a:rPr>
              <a:t> CFM 1595/2000 e RDC ANVISA 96/2008</a:t>
            </a:r>
          </a:p>
        </p:txBody>
      </p:sp>
      <p:grpSp>
        <p:nvGrpSpPr>
          <p:cNvPr id="13322" name="Group 1332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3323" name="Rectangle 1332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4" name="Rectangle 1332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26" name="Rectangle 133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CaixaDeTexto 16">
            <a:extLst>
              <a:ext uri="{FF2B5EF4-FFF2-40B4-BE49-F238E27FC236}">
                <a16:creationId xmlns:a16="http://schemas.microsoft.com/office/drawing/2014/main" id="{ECAFC95C-0688-B76A-D717-17107AE3466D}"/>
              </a:ext>
            </a:extLst>
          </p:cNvPr>
          <p:cNvSpPr txBox="1">
            <a:spLocks noChangeArrowheads="1"/>
          </p:cNvSpPr>
          <p:nvPr/>
        </p:nvSpPr>
        <p:spPr bwMode="auto">
          <a:xfrm>
            <a:off x="595245" y="2599509"/>
            <a:ext cx="7607751" cy="34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indent="-228600">
              <a:lnSpc>
                <a:spcPct val="90000"/>
              </a:lnSpc>
              <a:spcAft>
                <a:spcPts val="600"/>
              </a:spcAft>
              <a:buFont typeface="Arial" panose="020B0604020202020204" pitchFamily="34" charset="0"/>
              <a:buChar char="•"/>
            </a:pPr>
            <a:r>
              <a:rPr lang="en-US" altLang="en-US" sz="2100">
                <a:solidFill>
                  <a:schemeClr val="tx1"/>
                </a:solidFill>
                <a:latin typeface="+mn-lt"/>
                <a:cs typeface="+mn-cs"/>
              </a:rPr>
              <a:t>Sem conflitos de interesses nessa apresentação.</a:t>
            </a:r>
          </a:p>
          <a:p>
            <a:pPr indent="-228600">
              <a:lnSpc>
                <a:spcPct val="90000"/>
              </a:lnSpc>
              <a:spcAft>
                <a:spcPts val="600"/>
              </a:spcAft>
              <a:buFont typeface="Arial" panose="020B0604020202020204" pitchFamily="34" charset="0"/>
              <a:buChar char="•"/>
            </a:pPr>
            <a:endParaRPr lang="en-US" altLang="en-US" sz="2100">
              <a:solidFill>
                <a:schemeClr val="tx1"/>
              </a:solidFill>
              <a:latin typeface="+mn-lt"/>
              <a:cs typeface="+mn-cs"/>
            </a:endParaRPr>
          </a:p>
          <a:p>
            <a:pPr indent="-228600">
              <a:lnSpc>
                <a:spcPct val="90000"/>
              </a:lnSpc>
              <a:spcAft>
                <a:spcPts val="600"/>
              </a:spcAft>
              <a:buFont typeface="Arial" panose="020B0604020202020204" pitchFamily="34" charset="0"/>
              <a:buChar char="•"/>
            </a:pPr>
            <a:r>
              <a:rPr lang="en-US" altLang="en-US" sz="2100">
                <a:solidFill>
                  <a:schemeClr val="tx1"/>
                </a:solidFill>
                <a:latin typeface="+mn-lt"/>
                <a:cs typeface="+mn-cs"/>
              </a:rPr>
              <a:t>Não prestei consultorias, assessorias ou atividades remuneradas para nenhuma empresa ligada a indústria do tabaco.</a:t>
            </a:r>
          </a:p>
          <a:p>
            <a:pPr indent="-228600">
              <a:lnSpc>
                <a:spcPct val="90000"/>
              </a:lnSpc>
              <a:spcAft>
                <a:spcPts val="600"/>
              </a:spcAft>
              <a:buFont typeface="Arial" panose="020B0604020202020204" pitchFamily="34" charset="0"/>
              <a:buChar char="•"/>
            </a:pPr>
            <a:endParaRPr lang="en-US" altLang="en-US" sz="2100">
              <a:solidFill>
                <a:schemeClr val="tx1"/>
              </a:solidFill>
              <a:latin typeface="+mn-lt"/>
              <a:cs typeface="+mn-cs"/>
            </a:endParaRPr>
          </a:p>
          <a:p>
            <a:pPr indent="-228600">
              <a:lnSpc>
                <a:spcPct val="90000"/>
              </a:lnSpc>
              <a:spcAft>
                <a:spcPts val="600"/>
              </a:spcAft>
              <a:buFont typeface="Arial" panose="020B0604020202020204" pitchFamily="34" charset="0"/>
              <a:buChar char="•"/>
            </a:pPr>
            <a:r>
              <a:rPr lang="en-US" altLang="en-US" sz="2100">
                <a:solidFill>
                  <a:schemeClr val="tx1"/>
                </a:solidFill>
                <a:latin typeface="+mn-lt"/>
                <a:cs typeface="+mn-cs"/>
              </a:rPr>
              <a:t>As atividades realizadas no Conselho Federal de Medicina não são remuneradas e não geram qualquer influência nessa apresentação</a:t>
            </a:r>
          </a:p>
          <a:p>
            <a:pPr indent="-228600">
              <a:lnSpc>
                <a:spcPct val="90000"/>
              </a:lnSpc>
              <a:spcAft>
                <a:spcPts val="600"/>
              </a:spcAft>
              <a:buFont typeface="Arial" panose="020B0604020202020204" pitchFamily="34" charset="0"/>
              <a:buChar char="•"/>
            </a:pPr>
            <a:endParaRPr lang="en-US" altLang="en-US" sz="2100">
              <a:solidFill>
                <a:schemeClr val="tx1"/>
              </a:solidFill>
              <a:latin typeface="+mn-lt"/>
              <a:cs typeface="+mn-cs"/>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7129348-5920-4E8C-2778-8545A6D9957A}"/>
              </a:ext>
            </a:extLst>
          </p:cNvPr>
          <p:cNvSpPr>
            <a:spLocks noGrp="1"/>
          </p:cNvSpPr>
          <p:nvPr>
            <p:ph type="title"/>
          </p:nvPr>
        </p:nvSpPr>
        <p:spPr>
          <a:xfrm>
            <a:off x="3028950" y="1939159"/>
            <a:ext cx="5733470"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PL 5.008/2023</a:t>
            </a:r>
          </a:p>
        </p:txBody>
      </p:sp>
      <p:sp>
        <p:nvSpPr>
          <p:cNvPr id="3" name="Espaço Reservado para Conteúdo 2">
            <a:extLst>
              <a:ext uri="{FF2B5EF4-FFF2-40B4-BE49-F238E27FC236}">
                <a16:creationId xmlns:a16="http://schemas.microsoft.com/office/drawing/2014/main" id="{B5071455-C333-55FB-87ED-8744AE0D5203}"/>
              </a:ext>
            </a:extLst>
          </p:cNvPr>
          <p:cNvSpPr>
            <a:spLocks noGrp="1"/>
          </p:cNvSpPr>
          <p:nvPr>
            <p:ph idx="1"/>
          </p:nvPr>
        </p:nvSpPr>
        <p:spPr>
          <a:xfrm>
            <a:off x="3028950" y="4782320"/>
            <a:ext cx="5733470" cy="1329443"/>
          </a:xfrm>
        </p:spPr>
        <p:txBody>
          <a:bodyPr vert="horz" lIns="91440" tIns="45720" rIns="91440" bIns="45720" rtlCol="0">
            <a:normAutofit/>
          </a:bodyPr>
          <a:lstStyle/>
          <a:p>
            <a:pPr marL="0" indent="0" algn="r">
              <a:buNone/>
            </a:pPr>
            <a:r>
              <a:rPr lang="en-US" sz="2400" kern="1200">
                <a:solidFill>
                  <a:schemeClr val="tx1"/>
                </a:solidFill>
                <a:latin typeface="+mn-lt"/>
                <a:ea typeface="+mn-ea"/>
                <a:cs typeface="+mn-cs"/>
              </a:rPr>
              <a:t>A sua provação vai gerar um desastre de saúde publica e ambiental para o nosso pais. </a:t>
            </a:r>
          </a:p>
        </p:txBody>
      </p:sp>
      <p:sp>
        <p:nvSpPr>
          <p:cNvPr id="4" name="Espaço Reservado para Rodapé 3">
            <a:extLst>
              <a:ext uri="{FF2B5EF4-FFF2-40B4-BE49-F238E27FC236}">
                <a16:creationId xmlns:a16="http://schemas.microsoft.com/office/drawing/2014/main" id="{E4381D3B-11D2-B20E-2B87-3153CADFC5D7}"/>
              </a:ext>
            </a:extLst>
          </p:cNvPr>
          <p:cNvSpPr>
            <a:spLocks noGrp="1"/>
          </p:cNvSpPr>
          <p:nvPr>
            <p:ph type="ftr" sz="quarter" idx="11"/>
          </p:nvPr>
        </p:nvSpPr>
        <p:spPr>
          <a:xfrm>
            <a:off x="2574234" y="6356350"/>
            <a:ext cx="3540816"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215509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Bibliografia</a:t>
            </a:r>
          </a:p>
        </p:txBody>
      </p:sp>
      <p:sp>
        <p:nvSpPr>
          <p:cNvPr id="3" name="Espaço Reservado para Conteúdo 2"/>
          <p:cNvSpPr>
            <a:spLocks noGrp="1"/>
          </p:cNvSpPr>
          <p:nvPr>
            <p:ph idx="1"/>
          </p:nvPr>
        </p:nvSpPr>
        <p:spPr/>
        <p:txBody>
          <a:bodyPr>
            <a:normAutofit fontScale="77500" lnSpcReduction="20000"/>
          </a:bodyPr>
          <a:lstStyle/>
          <a:p>
            <a:r>
              <a:rPr lang="pt-BR" dirty="0"/>
              <a:t>Cigarros eletrônicos: o que sabemos? Estudo sobre a composição do vapor e danos à saúde, o papel na redução de danos e no tratamento da dependência de nicotina / Instituto Nacional de Câncer José Alencar Gomes da Silva; organização Stella Regina Martins. – Rio de Janeiro: INCA, 2016.</a:t>
            </a:r>
          </a:p>
          <a:p>
            <a:r>
              <a:rPr lang="pt-BR" dirty="0"/>
              <a:t>Protocolo clínico e diretrizes terapêuticas dependência à nicotina, Divisão de Controle do Tabagismo/Coordenação de Ações Estratégicas/ Instituto Nacional de Câncer José Alencar Gomes da Silva/Ministério da Saúde. Maio de 2013</a:t>
            </a:r>
          </a:p>
          <a:p>
            <a:r>
              <a:rPr lang="pt-BR" dirty="0"/>
              <a:t>Brasil. Ministério da Saúde. Secretaria de Atenção à Saúde. Departamento de Atenção Básica. Estratégias para o cuidado da pessoa com doença crônica : o cuidado da pessoa tabagista / Ministério da Saúde, Secretaria de Atenção à Saúde, Departamento de Atenção Básica. – Brasília : Ministério da Saúde, 2015.</a:t>
            </a:r>
          </a:p>
          <a:p>
            <a:endParaRPr lang="pt-B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Bibliografia</a:t>
            </a:r>
          </a:p>
        </p:txBody>
      </p:sp>
      <p:sp>
        <p:nvSpPr>
          <p:cNvPr id="3" name="Espaço Reservado para Conteúdo 2"/>
          <p:cNvSpPr>
            <a:spLocks noGrp="1"/>
          </p:cNvSpPr>
          <p:nvPr>
            <p:ph idx="1"/>
          </p:nvPr>
        </p:nvSpPr>
        <p:spPr/>
        <p:txBody>
          <a:bodyPr>
            <a:normAutofit lnSpcReduction="10000"/>
          </a:bodyPr>
          <a:lstStyle/>
          <a:p>
            <a:pPr>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Lindson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 Butler AR, McRobbie H, Bullen C, Hajek P,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Begh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Theodoulou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 Notley C,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Rigotti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NA, Turner T, Livingstone-Banks J, Morris T, Hartmann-Boyce J. Electronic cigarettes for smoking cessation. Cochrane Database Syst Rev. 2024 Jan 8;1(1):CD010216.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10.1002/14651858.CD010216.pub8. PMID: 38189560; PMCID: PMC10772980.</a:t>
            </a: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 Engl J Med 2024;390:601-10. DOI: 10.1056/NEJMoa2308815</a:t>
            </a: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Lin HX, Liu Z, Hajek P, Zhang WT, Wu Y, Zhu BC, Liu HH, Xiang Q, Zhang Y, Li SB, Pesola F, Wang YY. Efficacy of Electronic Cigarettes vs Varenicline and Nicotine Chewing Gum as an Aid to Stop Smoking: A Randomized Clinical Trial. JAMA Intern Med. 2024 Mar 1;184(3):291-299.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10.1001/jamainternmed.2023.7846. Retraction in: JAMA Intern Med. 2024 May 1;184(5):589. PMID: 38285562; PMCID: PMC10825782.</a:t>
            </a: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725056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Bibliografia</a:t>
            </a:r>
          </a:p>
        </p:txBody>
      </p:sp>
      <p:sp>
        <p:nvSpPr>
          <p:cNvPr id="3" name="Espaço Reservado para Conteúdo 2"/>
          <p:cNvSpPr>
            <a:spLocks noGrp="1"/>
          </p:cNvSpPr>
          <p:nvPr>
            <p:ph idx="1"/>
          </p:nvPr>
        </p:nvSpPr>
        <p:spPr/>
        <p:txBody>
          <a:bodyPr>
            <a:normAutofit fontScale="92500" lnSpcReduction="20000"/>
          </a:bodyPr>
          <a:lstStyle/>
          <a:p>
            <a:r>
              <a:rPr lang="pt-BR" dirty="0">
                <a:solidFill>
                  <a:schemeClr val="tx1"/>
                </a:solidFill>
                <a:hlinkClick r:id="rId2"/>
              </a:rPr>
              <a:t>http://portal.anvisa.gov.br/documents/106510/106594/Livro+Cigarros+eletr%C3%B4nicos+o+que+sabemos/e8a169d0-fd20-4fdc-b11f-ec9281f49700</a:t>
            </a:r>
            <a:endParaRPr lang="pt-BR" dirty="0">
              <a:solidFill>
                <a:schemeClr val="tx1"/>
              </a:solidFill>
            </a:endParaRPr>
          </a:p>
          <a:p>
            <a:r>
              <a:rPr lang="pt-BR" dirty="0">
                <a:solidFill>
                  <a:schemeClr val="tx1"/>
                </a:solidFill>
                <a:hlinkClick r:id="rId3"/>
              </a:rPr>
              <a:t>http://www.saude.sp.gov.br/resources/cve-centro-de-vigilancia-epidemiologica/areas-de-vigilancia/doencas-cronicas-nao-transmissiveis/doc/dcnt/2014_diretrizes_inca_terapia_nicotina.pdf</a:t>
            </a:r>
            <a:endParaRPr lang="pt-BR" dirty="0">
              <a:solidFill>
                <a:schemeClr val="tx1"/>
              </a:solidFill>
            </a:endParaRPr>
          </a:p>
          <a:p>
            <a:r>
              <a:rPr lang="pt-BR" dirty="0">
                <a:solidFill>
                  <a:schemeClr val="tx1"/>
                </a:solidFill>
                <a:hlinkClick r:id="rId4"/>
              </a:rPr>
              <a:t>http://189.28.128.100/dab/docs/portaldab/publicacoes/caderno_40.pdf</a:t>
            </a:r>
            <a:endParaRPr lang="pt-BR" dirty="0">
              <a:solidFill>
                <a:schemeClr val="tx1"/>
              </a:solidFill>
            </a:endParaRPr>
          </a:p>
          <a:p>
            <a:r>
              <a:rPr lang="en-US" dirty="0">
                <a:solidFill>
                  <a:schemeClr val="tx1"/>
                </a:solidFill>
              </a:rPr>
              <a:t>Impact of vaping on respiratory health: BMJ 2022;378:e065997 </a:t>
            </a:r>
            <a:r>
              <a:rPr lang="en-US" u="sng" dirty="0">
                <a:solidFill>
                  <a:schemeClr val="tx1"/>
                </a:solidFill>
              </a:rPr>
              <a:t>http://dx.doi.org/10.1136/ bmj‑2021‑065997</a:t>
            </a:r>
            <a:endParaRPr lang="pt-BR" u="sng" dirty="0">
              <a:solidFill>
                <a:schemeClr val="tx1"/>
              </a:solidFill>
            </a:endParaRPr>
          </a:p>
          <a:p>
            <a:pPr marL="0" indent="0">
              <a:buNone/>
            </a:pPr>
            <a:endParaRPr lang="pt-BR" u="sng"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Google Shape;99;p20">
            <a:extLst>
              <a:ext uri="{FF2B5EF4-FFF2-40B4-BE49-F238E27FC236}">
                <a16:creationId xmlns:a16="http://schemas.microsoft.com/office/drawing/2014/main" id="{A20FD92A-0F86-D13E-1B5D-A310C2F0CD07}"/>
              </a:ext>
            </a:extLst>
          </p:cNvPr>
          <p:cNvSpPr/>
          <p:nvPr/>
        </p:nvSpPr>
        <p:spPr>
          <a:xfrm>
            <a:off x="-25135" y="853077"/>
            <a:ext cx="9194270" cy="5151846"/>
          </a:xfrm>
          <a:prstGeom prst="rect">
            <a:avLst/>
          </a:prstGeom>
          <a:gradFill>
            <a:gsLst>
              <a:gs pos="0">
                <a:srgbClr val="7AC1A1"/>
              </a:gs>
              <a:gs pos="27861">
                <a:srgbClr val="7AC1A1"/>
              </a:gs>
              <a:gs pos="70916">
                <a:srgbClr val="3DAC82"/>
              </a:gs>
              <a:gs pos="100000">
                <a:srgbClr val="009663"/>
              </a:gs>
            </a:gsLst>
            <a:path path="circle">
              <a:fillToRect l="100000" t="100000"/>
            </a:path>
            <a:tileRect r="-100000" b="-100000"/>
          </a:gradFill>
          <a:ln>
            <a:noFill/>
          </a:ln>
        </p:spPr>
        <p:txBody>
          <a:bodyPr spcFirstLastPara="1" lIns="19050" tIns="19050" rIns="19050" bIns="19050" anchor="ctr"/>
          <a:lstStyle/>
          <a:p>
            <a:pPr algn="ctr">
              <a:spcBef>
                <a:spcPts val="0"/>
              </a:spcBef>
              <a:spcAft>
                <a:spcPts val="0"/>
              </a:spcAft>
              <a:buClr>
                <a:srgbClr val="FFFFFF"/>
              </a:buClr>
              <a:buSzPts val="2400"/>
              <a:defRPr/>
            </a:pPr>
            <a:endParaRPr sz="900">
              <a:solidFill>
                <a:srgbClr val="5E5E5E"/>
              </a:solidFill>
              <a:latin typeface="Helvetica Neue"/>
              <a:ea typeface="Helvetica Neue"/>
              <a:cs typeface="Helvetica Neue"/>
              <a:sym typeface="Helvetica Neue"/>
            </a:endParaRPr>
          </a:p>
        </p:txBody>
      </p:sp>
      <p:sp>
        <p:nvSpPr>
          <p:cNvPr id="48133" name="Google Shape;100;p20">
            <a:extLst>
              <a:ext uri="{FF2B5EF4-FFF2-40B4-BE49-F238E27FC236}">
                <a16:creationId xmlns:a16="http://schemas.microsoft.com/office/drawing/2014/main" id="{014C811C-996C-7245-924C-D7DB6A51BC9A}"/>
              </a:ext>
            </a:extLst>
          </p:cNvPr>
          <p:cNvSpPr>
            <a:spLocks noChangeArrowheads="1"/>
          </p:cNvSpPr>
          <p:nvPr/>
        </p:nvSpPr>
        <p:spPr bwMode="auto">
          <a:xfrm>
            <a:off x="793751" y="4762"/>
            <a:ext cx="9261475" cy="7564438"/>
          </a:xfrm>
          <a:prstGeom prst="ellipse">
            <a:avLst/>
          </a:prstGeom>
          <a:solidFill>
            <a:srgbClr val="FFFFFF">
              <a:alpha val="16470"/>
            </a:srgbClr>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
                <a:srgbClr val="FFFFFF"/>
              </a:buClr>
              <a:buSzPts val="2400"/>
            </a:pPr>
            <a:endParaRPr lang="en-US" altLang="en-US" sz="900">
              <a:solidFill>
                <a:srgbClr val="5E5E5E"/>
              </a:solidFill>
              <a:latin typeface="Helvetica Neue" charset="0"/>
              <a:sym typeface="Helvetica Neue" charset="0"/>
            </a:endParaRPr>
          </a:p>
        </p:txBody>
      </p:sp>
      <p:sp>
        <p:nvSpPr>
          <p:cNvPr id="48134" name="Google Shape;101;p20">
            <a:extLst>
              <a:ext uri="{FF2B5EF4-FFF2-40B4-BE49-F238E27FC236}">
                <a16:creationId xmlns:a16="http://schemas.microsoft.com/office/drawing/2014/main" id="{49762CF5-5840-CA57-3F19-EC99DF16EB69}"/>
              </a:ext>
            </a:extLst>
          </p:cNvPr>
          <p:cNvSpPr>
            <a:spLocks noChangeArrowheads="1"/>
          </p:cNvSpPr>
          <p:nvPr/>
        </p:nvSpPr>
        <p:spPr bwMode="auto">
          <a:xfrm>
            <a:off x="-2125663" y="600076"/>
            <a:ext cx="11626851" cy="9701213"/>
          </a:xfrm>
          <a:prstGeom prst="ellipse">
            <a:avLst/>
          </a:prstGeom>
          <a:solidFill>
            <a:srgbClr val="FFFFFF">
              <a:alpha val="15686"/>
            </a:srgbClr>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
                <a:srgbClr val="FFFFFF"/>
              </a:buClr>
              <a:buSzPts val="2400"/>
            </a:pPr>
            <a:endParaRPr lang="en-US" altLang="en-US" sz="900">
              <a:solidFill>
                <a:srgbClr val="5E5E5E"/>
              </a:solidFill>
              <a:latin typeface="Helvetica Neue" charset="0"/>
              <a:sym typeface="Helvetica Neue" charset="0"/>
            </a:endParaRPr>
          </a:p>
        </p:txBody>
      </p:sp>
      <p:sp>
        <p:nvSpPr>
          <p:cNvPr id="102" name="Google Shape;102;p20">
            <a:extLst>
              <a:ext uri="{FF2B5EF4-FFF2-40B4-BE49-F238E27FC236}">
                <a16:creationId xmlns:a16="http://schemas.microsoft.com/office/drawing/2014/main" id="{A39C0B42-3EC1-C5DE-3CFD-CA6E7052C8A8}"/>
              </a:ext>
            </a:extLst>
          </p:cNvPr>
          <p:cNvSpPr txBox="1"/>
          <p:nvPr/>
        </p:nvSpPr>
        <p:spPr>
          <a:xfrm>
            <a:off x="3316289" y="3065463"/>
            <a:ext cx="5743575" cy="2139950"/>
          </a:xfrm>
          <a:prstGeom prst="rect">
            <a:avLst/>
          </a:prstGeom>
          <a:noFill/>
          <a:ln>
            <a:noFill/>
          </a:ln>
        </p:spPr>
        <p:txBody>
          <a:bodyPr spcFirstLastPara="1" lIns="19050" tIns="19050" rIns="19050" bIns="19050">
            <a:spAutoFit/>
          </a:bodyPr>
          <a:lstStyle/>
          <a:p>
            <a:pPr>
              <a:lnSpc>
                <a:spcPct val="70000"/>
              </a:lnSpc>
              <a:buClr>
                <a:srgbClr val="FFFFFF"/>
              </a:buClr>
              <a:buSzPts val="12400"/>
              <a:defRPr/>
            </a:pPr>
            <a:r>
              <a:rPr lang="pt-BR" sz="7463" b="1" dirty="0">
                <a:solidFill>
                  <a:srgbClr val="FFFFFF"/>
                </a:solidFill>
                <a:latin typeface="Open Sans"/>
                <a:ea typeface="Open Sans"/>
                <a:cs typeface="Open Sans"/>
              </a:rPr>
              <a:t>Obrigado!</a:t>
            </a:r>
          </a:p>
          <a:p>
            <a:pPr>
              <a:lnSpc>
                <a:spcPct val="70000"/>
              </a:lnSpc>
              <a:buClr>
                <a:srgbClr val="FFFFFF"/>
              </a:buClr>
              <a:buSzPts val="12400"/>
              <a:defRPr/>
            </a:pPr>
            <a:endParaRPr lang="pt-BR" sz="1350" b="1" i="1" dirty="0">
              <a:solidFill>
                <a:srgbClr val="FFFFFF"/>
              </a:solidFill>
              <a:latin typeface="Open Sans"/>
              <a:ea typeface="Open Sans"/>
              <a:cs typeface="Open Sans"/>
            </a:endParaRPr>
          </a:p>
          <a:p>
            <a:pPr>
              <a:lnSpc>
                <a:spcPct val="70000"/>
              </a:lnSpc>
              <a:buClr>
                <a:srgbClr val="FFFFFF"/>
              </a:buClr>
              <a:buSzPts val="12400"/>
              <a:defRPr/>
            </a:pPr>
            <a:endParaRPr lang="pt-BR" sz="1350" b="1" i="1" dirty="0">
              <a:solidFill>
                <a:srgbClr val="FFFFFF"/>
              </a:solidFill>
              <a:latin typeface="Open Sans"/>
              <a:ea typeface="Open Sans"/>
              <a:cs typeface="Open Sans"/>
            </a:endParaRPr>
          </a:p>
          <a:p>
            <a:pPr>
              <a:lnSpc>
                <a:spcPct val="70000"/>
              </a:lnSpc>
              <a:buClr>
                <a:srgbClr val="FFFFFF"/>
              </a:buClr>
              <a:buSzPts val="12400"/>
              <a:defRPr/>
            </a:pPr>
            <a:endParaRPr lang="pt-BR" sz="1350" b="1" i="1" dirty="0">
              <a:solidFill>
                <a:srgbClr val="FFFFFF"/>
              </a:solidFill>
              <a:latin typeface="Open Sans"/>
              <a:ea typeface="Open Sans"/>
              <a:cs typeface="Open Sans"/>
            </a:endParaRPr>
          </a:p>
          <a:p>
            <a:pPr>
              <a:lnSpc>
                <a:spcPct val="70000"/>
              </a:lnSpc>
              <a:buClr>
                <a:srgbClr val="FFFFFF"/>
              </a:buClr>
              <a:buSzPts val="12400"/>
              <a:defRPr/>
            </a:pPr>
            <a:endParaRPr lang="pt-BR" sz="2000" b="1" i="1" dirty="0">
              <a:solidFill>
                <a:srgbClr val="FFFFFF"/>
              </a:solidFill>
              <a:latin typeface="Open Sans"/>
              <a:ea typeface="Open Sans"/>
              <a:cs typeface="Open Sans"/>
            </a:endParaRPr>
          </a:p>
          <a:p>
            <a:pPr>
              <a:lnSpc>
                <a:spcPct val="70000"/>
              </a:lnSpc>
              <a:buClr>
                <a:srgbClr val="FFFFFF"/>
              </a:buClr>
              <a:buSzPts val="12400"/>
              <a:defRPr/>
            </a:pPr>
            <a:r>
              <a:rPr lang="pt-BR" sz="2000" b="1" i="1" dirty="0">
                <a:solidFill>
                  <a:srgbClr val="FFFFFF"/>
                </a:solidFill>
                <a:latin typeface="Open Sans"/>
                <a:ea typeface="Open Sans"/>
                <a:cs typeface="Open Sans"/>
              </a:rPr>
              <a:t>Alcindo </a:t>
            </a:r>
            <a:r>
              <a:rPr lang="pt-BR" sz="2000" b="1" i="1" dirty="0" err="1">
                <a:solidFill>
                  <a:srgbClr val="FFFFFF"/>
                </a:solidFill>
                <a:latin typeface="Open Sans"/>
                <a:ea typeface="Open Sans"/>
                <a:cs typeface="Open Sans"/>
              </a:rPr>
              <a:t>Cerci</a:t>
            </a:r>
            <a:r>
              <a:rPr lang="pt-BR" sz="2000" b="1" i="1" dirty="0">
                <a:solidFill>
                  <a:srgbClr val="FFFFFF"/>
                </a:solidFill>
                <a:latin typeface="Open Sans"/>
                <a:ea typeface="Open Sans"/>
                <a:cs typeface="Open Sans"/>
              </a:rPr>
              <a:t> Neto</a:t>
            </a:r>
          </a:p>
          <a:p>
            <a:pPr>
              <a:lnSpc>
                <a:spcPct val="70000"/>
              </a:lnSpc>
              <a:buClr>
                <a:srgbClr val="FFFFFF"/>
              </a:buClr>
              <a:buSzPts val="12400"/>
              <a:defRPr/>
            </a:pPr>
            <a:endParaRPr lang="pt-BR" sz="2000" b="1" i="1" dirty="0">
              <a:solidFill>
                <a:srgbClr val="FFFFFF"/>
              </a:solidFill>
              <a:latin typeface="Open Sans"/>
              <a:ea typeface="Open Sans"/>
              <a:cs typeface="Open Sans"/>
            </a:endParaRPr>
          </a:p>
          <a:p>
            <a:pPr>
              <a:lnSpc>
                <a:spcPct val="70000"/>
              </a:lnSpc>
              <a:buClr>
                <a:srgbClr val="FFFFFF"/>
              </a:buClr>
              <a:buSzPts val="12400"/>
              <a:defRPr/>
            </a:pPr>
            <a:r>
              <a:rPr lang="pt-BR" sz="2000" b="1" i="1" dirty="0">
                <a:solidFill>
                  <a:srgbClr val="FFFFFF"/>
                </a:solidFill>
                <a:latin typeface="Open Sans"/>
                <a:ea typeface="Open Sans"/>
                <a:cs typeface="Open Sans"/>
              </a:rPr>
              <a:t>Conselheiro federal pelo estado do Paraná</a:t>
            </a:r>
          </a:p>
        </p:txBody>
      </p:sp>
      <p:sp>
        <p:nvSpPr>
          <p:cNvPr id="48136" name="Google Shape;105;p20">
            <a:extLst>
              <a:ext uri="{FF2B5EF4-FFF2-40B4-BE49-F238E27FC236}">
                <a16:creationId xmlns:a16="http://schemas.microsoft.com/office/drawing/2014/main" id="{20D9A6FD-645A-9175-B22C-5DA758721CF1}"/>
              </a:ext>
            </a:extLst>
          </p:cNvPr>
          <p:cNvSpPr>
            <a:spLocks noChangeArrowheads="1"/>
          </p:cNvSpPr>
          <p:nvPr/>
        </p:nvSpPr>
        <p:spPr bwMode="auto">
          <a:xfrm>
            <a:off x="3460750" y="2725739"/>
            <a:ext cx="1182688"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
                <a:srgbClr val="FFFFFF"/>
              </a:buClr>
              <a:buSzPts val="2400"/>
            </a:pPr>
            <a:endParaRPr lang="en-US" altLang="en-US" sz="900">
              <a:solidFill>
                <a:srgbClr val="5E5E5E"/>
              </a:solidFill>
              <a:latin typeface="Helvetica Neue" charset="0"/>
              <a:sym typeface="Helvetica Neue" charset="0"/>
            </a:endParaRPr>
          </a:p>
        </p:txBody>
      </p:sp>
      <p:cxnSp>
        <p:nvCxnSpPr>
          <p:cNvPr id="48137" name="Google Shape;107;p20">
            <a:extLst>
              <a:ext uri="{FF2B5EF4-FFF2-40B4-BE49-F238E27FC236}">
                <a16:creationId xmlns:a16="http://schemas.microsoft.com/office/drawing/2014/main" id="{4EE881AC-ACF6-8A76-13E9-BDF185AADF80}"/>
              </a:ext>
            </a:extLst>
          </p:cNvPr>
          <p:cNvCxnSpPr>
            <a:cxnSpLocks noChangeShapeType="1"/>
          </p:cNvCxnSpPr>
          <p:nvPr/>
        </p:nvCxnSpPr>
        <p:spPr bwMode="auto">
          <a:xfrm rot="10800000" flipH="1">
            <a:off x="2971800" y="2586039"/>
            <a:ext cx="0" cy="1685925"/>
          </a:xfrm>
          <a:prstGeom prst="straightConnector1">
            <a:avLst/>
          </a:prstGeom>
          <a:noFill/>
          <a:ln w="25400">
            <a:solidFill>
              <a:srgbClr val="FFFFFF"/>
            </a:solidFill>
            <a:miter lim="400000"/>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F9AD85D-DEC4-A226-EF1B-E33A79FB2977}"/>
              </a:ext>
            </a:extLst>
          </p:cNvPr>
          <p:cNvSpPr>
            <a:spLocks noGrp="1"/>
          </p:cNvSpPr>
          <p:nvPr>
            <p:ph type="title"/>
          </p:nvPr>
        </p:nvSpPr>
        <p:spPr>
          <a:xfrm>
            <a:off x="782723" y="809898"/>
            <a:ext cx="7457037" cy="1554480"/>
          </a:xfrm>
        </p:spPr>
        <p:txBody>
          <a:bodyPr anchor="ctr">
            <a:normAutofit/>
          </a:bodyPr>
          <a:lstStyle/>
          <a:p>
            <a:r>
              <a:rPr lang="en-US" sz="4200"/>
              <a:t>CFM e DEFs</a:t>
            </a:r>
            <a:endParaRPr lang="pt-BR" sz="4200"/>
          </a:p>
        </p:txBody>
      </p:sp>
      <p:sp>
        <p:nvSpPr>
          <p:cNvPr id="3" name="Espaço Reservado para Conteúdo 2">
            <a:extLst>
              <a:ext uri="{FF2B5EF4-FFF2-40B4-BE49-F238E27FC236}">
                <a16:creationId xmlns:a16="http://schemas.microsoft.com/office/drawing/2014/main" id="{CA4BE478-7F4E-EC4B-57B8-AE4AB6C9D44F}"/>
              </a:ext>
            </a:extLst>
          </p:cNvPr>
          <p:cNvSpPr>
            <a:spLocks noGrp="1"/>
          </p:cNvSpPr>
          <p:nvPr>
            <p:ph idx="1"/>
          </p:nvPr>
        </p:nvSpPr>
        <p:spPr>
          <a:xfrm>
            <a:off x="783771" y="3017522"/>
            <a:ext cx="7455989" cy="3124658"/>
          </a:xfrm>
        </p:spPr>
        <p:txBody>
          <a:bodyPr anchor="ctr">
            <a:normAutofit fontScale="92500" lnSpcReduction="10000"/>
          </a:bodyPr>
          <a:lstStyle/>
          <a:p>
            <a:pPr>
              <a:spcAft>
                <a:spcPts val="800"/>
              </a:spcAft>
            </a:pPr>
            <a:r>
              <a:rPr lang="pt-BR" sz="2100" kern="100" dirty="0">
                <a:effectLst/>
                <a:latin typeface="Arial" panose="020B0604020202020204" pitchFamily="34" charset="0"/>
                <a:ea typeface="Aptos" panose="020B0004020202020204" pitchFamily="34" charset="0"/>
                <a:cs typeface="Times New Roman" panose="02020603050405020304" pitchFamily="18" charset="0"/>
              </a:rPr>
              <a:t>2009 – Apoiou a resolução da ANVISA pela proibição.</a:t>
            </a:r>
            <a:endParaRPr lang="pt-BR" sz="21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pt-BR" sz="2100" kern="100" dirty="0">
                <a:effectLst/>
                <a:latin typeface="Arial" panose="020B0604020202020204" pitchFamily="34" charset="0"/>
                <a:ea typeface="Aptos" panose="020B0004020202020204" pitchFamily="34" charset="0"/>
                <a:cs typeface="Times New Roman" panose="02020603050405020304" pitchFamily="18" charset="0"/>
              </a:rPr>
              <a:t>2014 – Alertou para a descoberta de EVALI (doença relacionada aos dispositivos eletrônicos de fumar  </a:t>
            </a:r>
            <a:endParaRPr lang="pt-BR" sz="21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pt-BR" sz="2100" kern="100" dirty="0">
                <a:effectLst/>
                <a:latin typeface="Arial" panose="020B0604020202020204" pitchFamily="34" charset="0"/>
                <a:ea typeface="Aptos" panose="020B0004020202020204" pitchFamily="34" charset="0"/>
                <a:cs typeface="Times New Roman" panose="02020603050405020304" pitchFamily="18" charset="0"/>
              </a:rPr>
              <a:t>2022 – Campanha e alerta a sociedade sobre altos </a:t>
            </a:r>
            <a:r>
              <a:rPr lang="pt-BR" sz="2100" kern="100" dirty="0" err="1">
                <a:effectLst/>
                <a:latin typeface="Arial" panose="020B0604020202020204" pitchFamily="34" charset="0"/>
                <a:ea typeface="Aptos" panose="020B0004020202020204" pitchFamily="34" charset="0"/>
                <a:cs typeface="Times New Roman" panose="02020603050405020304" pitchFamily="18" charset="0"/>
              </a:rPr>
              <a:t>indices</a:t>
            </a:r>
            <a:r>
              <a:rPr lang="pt-BR" sz="2100" kern="100" dirty="0">
                <a:effectLst/>
                <a:latin typeface="Arial" panose="020B0604020202020204" pitchFamily="34" charset="0"/>
                <a:ea typeface="Aptos" panose="020B0004020202020204" pitchFamily="34" charset="0"/>
                <a:cs typeface="Times New Roman" panose="02020603050405020304" pitchFamily="18" charset="0"/>
              </a:rPr>
              <a:t> de nicotina nos cigarros eletrônicos e as doenças associadas</a:t>
            </a:r>
          </a:p>
          <a:p>
            <a:pPr>
              <a:spcAft>
                <a:spcPts val="800"/>
              </a:spcAft>
            </a:pPr>
            <a:r>
              <a:rPr lang="pt-BR" sz="2100" kern="100" dirty="0">
                <a:effectLst/>
                <a:latin typeface="Arial" panose="020B0604020202020204" pitchFamily="34" charset="0"/>
                <a:ea typeface="Aptos" panose="020B0004020202020204" pitchFamily="34" charset="0"/>
                <a:cs typeface="Arial" panose="020B0604020202020204" pitchFamily="34" charset="0"/>
              </a:rPr>
              <a:t>2023 – Grupo de trabalho para intervenções quanto ao tabagismo e ao cigarro eletrônico e campanha pela manutenção da proibição com produção de eventos científicos e técnicos (CARTA do CFM/AMB e INCA a ANVISA) </a:t>
            </a:r>
          </a:p>
          <a:p>
            <a:pPr>
              <a:spcAft>
                <a:spcPts val="800"/>
              </a:spcAft>
            </a:pPr>
            <a:endParaRPr lang="pt-BR" sz="2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BR" sz="21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97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63;p11">
            <a:extLst>
              <a:ext uri="{FF2B5EF4-FFF2-40B4-BE49-F238E27FC236}">
                <a16:creationId xmlns:a16="http://schemas.microsoft.com/office/drawing/2014/main" id="{9601A2E3-8FDA-B1BE-1855-4043C275CB23}"/>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0845" y="5645929"/>
            <a:ext cx="8747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ítulo 2">
            <a:extLst>
              <a:ext uri="{FF2B5EF4-FFF2-40B4-BE49-F238E27FC236}">
                <a16:creationId xmlns:a16="http://schemas.microsoft.com/office/drawing/2014/main" id="{85DD496B-6EB3-0654-5394-E04A7313E8A8}"/>
              </a:ext>
            </a:extLst>
          </p:cNvPr>
          <p:cNvSpPr>
            <a:spLocks noGrp="1"/>
          </p:cNvSpPr>
          <p:nvPr>
            <p:ph type="ctrTitle"/>
          </p:nvPr>
        </p:nvSpPr>
        <p:spPr>
          <a:xfrm>
            <a:off x="3013076" y="3078163"/>
            <a:ext cx="5445125" cy="1803400"/>
          </a:xfrm>
        </p:spPr>
        <p:txBody>
          <a:bodyPr/>
          <a:lstStyle/>
          <a:p>
            <a:pPr eaLnBrk="1" hangingPunct="1">
              <a:spcBef>
                <a:spcPct val="0"/>
              </a:spcBef>
              <a:spcAft>
                <a:spcPct val="0"/>
              </a:spcAft>
            </a:pPr>
            <a:endParaRPr lang="en-US" altLang="en-US"/>
          </a:p>
        </p:txBody>
      </p:sp>
      <p:pic>
        <p:nvPicPr>
          <p:cNvPr id="21508" name="Google Shape;55;p13">
            <a:extLst>
              <a:ext uri="{FF2B5EF4-FFF2-40B4-BE49-F238E27FC236}">
                <a16:creationId xmlns:a16="http://schemas.microsoft.com/office/drawing/2014/main" id="{FDC81A68-FD13-C409-5AD0-78EE02DB12F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 y="0"/>
            <a:ext cx="3136901"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Google Shape;56;p13">
            <a:extLst>
              <a:ext uri="{FF2B5EF4-FFF2-40B4-BE49-F238E27FC236}">
                <a16:creationId xmlns:a16="http://schemas.microsoft.com/office/drawing/2014/main" id="{33B95CF3-F5E9-D9AB-8C0D-9D22C25F74BA}"/>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1814" y="0"/>
            <a:ext cx="3055937"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Google Shape;57;p13">
            <a:extLst>
              <a:ext uri="{FF2B5EF4-FFF2-40B4-BE49-F238E27FC236}">
                <a16:creationId xmlns:a16="http://schemas.microsoft.com/office/drawing/2014/main" id="{8AA0AB18-4F45-484F-6DBA-EB2C96187414}"/>
              </a:ext>
            </a:extLst>
          </p:cNvPr>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1991" y="2558127"/>
            <a:ext cx="2947987"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Google Shape;58;p13">
            <a:extLst>
              <a:ext uri="{FF2B5EF4-FFF2-40B4-BE49-F238E27FC236}">
                <a16:creationId xmlns:a16="http://schemas.microsoft.com/office/drawing/2014/main" id="{8160656F-A23F-9C7F-5878-50588ABDA22B}"/>
              </a:ext>
            </a:extLst>
          </p:cNvPr>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08258" y="-4097"/>
            <a:ext cx="2957512"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Google Shape;59;p13">
            <a:extLst>
              <a:ext uri="{FF2B5EF4-FFF2-40B4-BE49-F238E27FC236}">
                <a16:creationId xmlns:a16="http://schemas.microsoft.com/office/drawing/2014/main" id="{8291A972-E3CE-291B-D09D-12EA45044D62}"/>
              </a:ext>
            </a:extLst>
          </p:cNvPr>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5" y="2558128"/>
            <a:ext cx="30130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Google Shape;60;p13">
            <a:extLst>
              <a:ext uri="{FF2B5EF4-FFF2-40B4-BE49-F238E27FC236}">
                <a16:creationId xmlns:a16="http://schemas.microsoft.com/office/drawing/2014/main" id="{116FECD9-D81D-D292-72F5-E1F439484458}"/>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6907" y="2534981"/>
            <a:ext cx="32004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CaixaDeTexto 1">
            <a:extLst>
              <a:ext uri="{FF2B5EF4-FFF2-40B4-BE49-F238E27FC236}">
                <a16:creationId xmlns:a16="http://schemas.microsoft.com/office/drawing/2014/main" id="{DB5171AF-8322-C2E0-9040-B07425BFEFBC}"/>
              </a:ext>
            </a:extLst>
          </p:cNvPr>
          <p:cNvSpPr txBox="1">
            <a:spLocks noChangeArrowheads="1"/>
          </p:cNvSpPr>
          <p:nvPr/>
        </p:nvSpPr>
        <p:spPr bwMode="auto">
          <a:xfrm>
            <a:off x="5437189" y="3309939"/>
            <a:ext cx="1508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pt-BR" altLang="pt-BR" sz="4000">
                <a:solidFill>
                  <a:schemeClr val="bg1"/>
                </a:solidFill>
              </a:rPr>
              <a:t>2022</a:t>
            </a:r>
            <a:endParaRPr lang="en-US" altLang="pt-BR" sz="4000">
              <a:solidFill>
                <a:schemeClr val="bg1"/>
              </a:solidFill>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oogle Shape;25;p32">
            <a:extLst>
              <a:ext uri="{FF2B5EF4-FFF2-40B4-BE49-F238E27FC236}">
                <a16:creationId xmlns:a16="http://schemas.microsoft.com/office/drawing/2014/main" id="{E650215D-9761-72FF-31D4-7648C8109F07}"/>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839" y="5337176"/>
            <a:ext cx="600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Imagem 3">
            <a:extLst>
              <a:ext uri="{FF2B5EF4-FFF2-40B4-BE49-F238E27FC236}">
                <a16:creationId xmlns:a16="http://schemas.microsoft.com/office/drawing/2014/main" id="{E3F2DB5A-0C05-8C54-03F1-02877E6C5B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93" y="26988"/>
            <a:ext cx="4571999" cy="680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Imagem 4">
            <a:extLst>
              <a:ext uri="{FF2B5EF4-FFF2-40B4-BE49-F238E27FC236}">
                <a16:creationId xmlns:a16="http://schemas.microsoft.com/office/drawing/2014/main" id="{26BF47A6-2990-C50A-B12B-C07B46F7CF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5145" y="-5108"/>
            <a:ext cx="4507863" cy="678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6">
            <p14:nvContentPartPr>
              <p14:cNvPr id="2" name="Tinta 1">
                <a:extLst>
                  <a:ext uri="{FF2B5EF4-FFF2-40B4-BE49-F238E27FC236}">
                    <a16:creationId xmlns:a16="http://schemas.microsoft.com/office/drawing/2014/main" id="{DF8C00E9-CBDF-37D4-EDE0-25401F3008A1}"/>
                  </a:ext>
                </a:extLst>
              </p14:cNvPr>
              <p14:cNvContentPartPr/>
              <p14:nvPr/>
            </p14:nvContentPartPr>
            <p14:xfrm>
              <a:off x="2342160" y="3042827"/>
              <a:ext cx="360" cy="360"/>
            </p14:xfrm>
          </p:contentPart>
        </mc:Choice>
        <mc:Fallback>
          <p:pic>
            <p:nvPicPr>
              <p:cNvPr id="2" name="Tinta 1">
                <a:extLst>
                  <a:ext uri="{FF2B5EF4-FFF2-40B4-BE49-F238E27FC236}">
                    <a16:creationId xmlns:a16="http://schemas.microsoft.com/office/drawing/2014/main" id="{DF8C00E9-CBDF-37D4-EDE0-25401F3008A1}"/>
                  </a:ext>
                </a:extLst>
              </p:cNvPr>
              <p:cNvPicPr/>
              <p:nvPr/>
            </p:nvPicPr>
            <p:blipFill>
              <a:blip r:embed="rId7"/>
              <a:stretch>
                <a:fillRect/>
              </a:stretch>
            </p:blipFill>
            <p:spPr>
              <a:xfrm>
                <a:off x="2324160" y="300682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Tinta 2">
                <a:extLst>
                  <a:ext uri="{FF2B5EF4-FFF2-40B4-BE49-F238E27FC236}">
                    <a16:creationId xmlns:a16="http://schemas.microsoft.com/office/drawing/2014/main" id="{37B91F9A-2662-04B7-D842-89601FA626E4}"/>
                  </a:ext>
                </a:extLst>
              </p14:cNvPr>
              <p14:cNvContentPartPr/>
              <p14:nvPr/>
            </p14:nvContentPartPr>
            <p14:xfrm>
              <a:off x="7776360" y="2947067"/>
              <a:ext cx="360" cy="360"/>
            </p14:xfrm>
          </p:contentPart>
        </mc:Choice>
        <mc:Fallback>
          <p:pic>
            <p:nvPicPr>
              <p:cNvPr id="3" name="Tinta 2">
                <a:extLst>
                  <a:ext uri="{FF2B5EF4-FFF2-40B4-BE49-F238E27FC236}">
                    <a16:creationId xmlns:a16="http://schemas.microsoft.com/office/drawing/2014/main" id="{37B91F9A-2662-04B7-D842-89601FA626E4}"/>
                  </a:ext>
                </a:extLst>
              </p:cNvPr>
              <p:cNvPicPr/>
              <p:nvPr/>
            </p:nvPicPr>
            <p:blipFill>
              <a:blip r:embed="rId7"/>
              <a:stretch>
                <a:fillRect/>
              </a:stretch>
            </p:blipFill>
            <p:spPr>
              <a:xfrm>
                <a:off x="7758360" y="291106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Tinta 3">
                <a:extLst>
                  <a:ext uri="{FF2B5EF4-FFF2-40B4-BE49-F238E27FC236}">
                    <a16:creationId xmlns:a16="http://schemas.microsoft.com/office/drawing/2014/main" id="{F2F4D420-44A5-9F35-22AE-243A6B2DD6B9}"/>
                  </a:ext>
                </a:extLst>
              </p14:cNvPr>
              <p14:cNvContentPartPr/>
              <p14:nvPr/>
            </p14:nvContentPartPr>
            <p14:xfrm>
              <a:off x="5259960" y="2877587"/>
              <a:ext cx="360" cy="360"/>
            </p14:xfrm>
          </p:contentPart>
        </mc:Choice>
        <mc:Fallback>
          <p:pic>
            <p:nvPicPr>
              <p:cNvPr id="4" name="Tinta 3">
                <a:extLst>
                  <a:ext uri="{FF2B5EF4-FFF2-40B4-BE49-F238E27FC236}">
                    <a16:creationId xmlns:a16="http://schemas.microsoft.com/office/drawing/2014/main" id="{F2F4D420-44A5-9F35-22AE-243A6B2DD6B9}"/>
                  </a:ext>
                </a:extLst>
              </p:cNvPr>
              <p:cNvPicPr/>
              <p:nvPr/>
            </p:nvPicPr>
            <p:blipFill>
              <a:blip r:embed="rId7"/>
              <a:stretch>
                <a:fillRect/>
              </a:stretch>
            </p:blipFill>
            <p:spPr>
              <a:xfrm>
                <a:off x="5241960" y="2841587"/>
                <a:ext cx="36000" cy="72000"/>
              </a:xfrm>
              <a:prstGeom prst="rect">
                <a:avLst/>
              </a:prstGeom>
            </p:spPr>
          </p:pic>
        </mc:Fallback>
      </mc:AlternateContent>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F9AD85D-DEC4-A226-EF1B-E33A79FB2977}"/>
              </a:ext>
            </a:extLst>
          </p:cNvPr>
          <p:cNvSpPr>
            <a:spLocks noGrp="1"/>
          </p:cNvSpPr>
          <p:nvPr>
            <p:ph type="title"/>
          </p:nvPr>
        </p:nvSpPr>
        <p:spPr>
          <a:xfrm>
            <a:off x="782723" y="809898"/>
            <a:ext cx="7457037" cy="1554480"/>
          </a:xfrm>
        </p:spPr>
        <p:txBody>
          <a:bodyPr anchor="ctr">
            <a:normAutofit/>
          </a:bodyPr>
          <a:lstStyle/>
          <a:p>
            <a:r>
              <a:rPr lang="en-US" sz="4200"/>
              <a:t>CFM e DEFs</a:t>
            </a:r>
            <a:endParaRPr lang="pt-BR" sz="4200"/>
          </a:p>
        </p:txBody>
      </p:sp>
      <p:sp>
        <p:nvSpPr>
          <p:cNvPr id="3" name="Espaço Reservado para Conteúdo 2">
            <a:extLst>
              <a:ext uri="{FF2B5EF4-FFF2-40B4-BE49-F238E27FC236}">
                <a16:creationId xmlns:a16="http://schemas.microsoft.com/office/drawing/2014/main" id="{CA4BE478-7F4E-EC4B-57B8-AE4AB6C9D44F}"/>
              </a:ext>
            </a:extLst>
          </p:cNvPr>
          <p:cNvSpPr>
            <a:spLocks noGrp="1"/>
          </p:cNvSpPr>
          <p:nvPr>
            <p:ph idx="1"/>
          </p:nvPr>
        </p:nvSpPr>
        <p:spPr>
          <a:xfrm>
            <a:off x="783771" y="3017522"/>
            <a:ext cx="7455989" cy="3124658"/>
          </a:xfrm>
        </p:spPr>
        <p:txBody>
          <a:bodyPr anchor="ctr">
            <a:normAutofit/>
          </a:bodyPr>
          <a:lstStyle/>
          <a:p>
            <a:pPr>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2024 – Fórum do Tabagismo: A tragédia do cigarro eletrônico. Foram mais de 25 aulas com material técnico e cientifico e que produziu novo posicionamento do CFM quanto a necessidade de manter a proibição</a:t>
            </a: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pt-BR" sz="1800" kern="100" dirty="0">
                <a:effectLst/>
                <a:latin typeface="Arial" panose="020B0604020202020204" pitchFamily="34" charset="0"/>
                <a:ea typeface="Aptos" panose="020B0004020202020204" pitchFamily="34" charset="0"/>
                <a:cs typeface="Times New Roman" panose="02020603050405020304" pitchFamily="18" charset="0"/>
              </a:rPr>
              <a:t>2024- Os senhores receberão uma carta com material técnico sobre os fatos aqui relatados</a:t>
            </a: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BR" sz="18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89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8" name="Rectangle 307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23" name="Imagem 15" descr="Interface gráfica do usuário, Site&#10;&#10;Descrição gerada automaticamente">
            <a:extLst>
              <a:ext uri="{FF2B5EF4-FFF2-40B4-BE49-F238E27FC236}">
                <a16:creationId xmlns:a16="http://schemas.microsoft.com/office/drawing/2014/main" id="{6938970D-F051-D07B-EF6E-A71A9A7B7E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9" r="2035"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87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48929"/>
            <a:ext cx="4920107"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ítulo 4">
            <a:extLst>
              <a:ext uri="{FF2B5EF4-FFF2-40B4-BE49-F238E27FC236}">
                <a16:creationId xmlns:a16="http://schemas.microsoft.com/office/drawing/2014/main" id="{F44BD82E-8F4E-EE7E-0D22-2AE03AAC6E29}"/>
              </a:ext>
            </a:extLst>
          </p:cNvPr>
          <p:cNvSpPr>
            <a:spLocks noGrp="1"/>
          </p:cNvSpPr>
          <p:nvPr>
            <p:ph type="ctrTitle"/>
          </p:nvPr>
        </p:nvSpPr>
        <p:spPr>
          <a:xfrm>
            <a:off x="2486273" y="1380754"/>
            <a:ext cx="4171453" cy="2513516"/>
          </a:xfrm>
        </p:spPr>
        <p:txBody>
          <a:bodyPr>
            <a:normAutofit/>
          </a:bodyPr>
          <a:lstStyle/>
          <a:p>
            <a:r>
              <a:rPr lang="pt-BR" b="1"/>
              <a:t>Do que estamos falando aqui? </a:t>
            </a:r>
          </a:p>
        </p:txBody>
      </p:sp>
      <p:sp>
        <p:nvSpPr>
          <p:cNvPr id="44" name="Arc 4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6170"/>
            <a:ext cx="5112196"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Oval 4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0746" y="5310973"/>
            <a:ext cx="529461"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1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TotalTime>
  <Words>1041</Words>
  <Application>Microsoft Office PowerPoint</Application>
  <PresentationFormat>Apresentação na tela (4:3)</PresentationFormat>
  <Paragraphs>92</Paragraphs>
  <Slides>34</Slides>
  <Notes>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34</vt:i4>
      </vt:variant>
    </vt:vector>
  </HeadingPairs>
  <TitlesOfParts>
    <vt:vector size="41" baseType="lpstr">
      <vt:lpstr>Aptos</vt:lpstr>
      <vt:lpstr>Arial</vt:lpstr>
      <vt:lpstr>Calibri</vt:lpstr>
      <vt:lpstr>Calibri Light</vt:lpstr>
      <vt:lpstr>Helvetica Neue</vt:lpstr>
      <vt:lpstr>Open Sans</vt:lpstr>
      <vt:lpstr>1_Custom Design</vt:lpstr>
      <vt:lpstr>LIBERAÇÃO do CIGARRO ELETRÔNICO – A grande tragédia   </vt:lpstr>
      <vt:lpstr>Apresentação do PowerPoint</vt:lpstr>
      <vt:lpstr>Apresentação do PowerPoint</vt:lpstr>
      <vt:lpstr>CFM e DEFs</vt:lpstr>
      <vt:lpstr>Apresentação do PowerPoint</vt:lpstr>
      <vt:lpstr>Apresentação do PowerPoint</vt:lpstr>
      <vt:lpstr>CFM e DEFs</vt:lpstr>
      <vt:lpstr>Apresentação do PowerPoint</vt:lpstr>
      <vt:lpstr>Do que estamos falando aqui? </vt:lpstr>
      <vt:lpstr>Apresentação do PowerPoint</vt:lpstr>
      <vt:lpstr>Apresentação do PowerPoint</vt:lpstr>
      <vt:lpstr>Apresentação do PowerPoint</vt:lpstr>
      <vt:lpstr>Dependência de nicotina</vt:lpstr>
      <vt:lpstr>Dependência de nicotina</vt:lpstr>
      <vt:lpstr>Apresentação do PowerPoint</vt:lpstr>
      <vt:lpstr>Apresentação do PowerPoint</vt:lpstr>
      <vt:lpstr>Apresentação do PowerPoint</vt:lpstr>
      <vt:lpstr>Do que NÃO estamos falando aqui? </vt:lpstr>
      <vt:lpstr>Do que NÃO estamos falando aqui? </vt:lpstr>
      <vt:lpstr>Apresentação do PowerPoint</vt:lpstr>
      <vt:lpstr>Apresentação do PowerPoint</vt:lpstr>
      <vt:lpstr>Apresentação do PowerPoint</vt:lpstr>
      <vt:lpstr>Apresentação do PowerPoint</vt:lpstr>
      <vt:lpstr>Apresentação do PowerPoint</vt:lpstr>
      <vt:lpstr>Apresentação do PowerPoint</vt:lpstr>
      <vt:lpstr>Do que NÃO é verdade?</vt:lpstr>
      <vt:lpstr>Apresentação do PowerPoint</vt:lpstr>
      <vt:lpstr>Apresentação do PowerPoint</vt:lpstr>
      <vt:lpstr>Apresentação do PowerPoint</vt:lpstr>
      <vt:lpstr>PL 5.008/2023</vt:lpstr>
      <vt:lpstr>Bibliografia</vt:lpstr>
      <vt:lpstr>Bibliografia</vt:lpstr>
      <vt:lpstr>Bibliografia</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UpToDate Inc.</dc:creator>
  <cp:lastModifiedBy>Alcindo Cerci Neto</cp:lastModifiedBy>
  <cp:revision>59</cp:revision>
  <dcterms:created xsi:type="dcterms:W3CDTF">2009-11-20T16:29:15Z</dcterms:created>
  <dcterms:modified xsi:type="dcterms:W3CDTF">2024-05-21T16:04:13Z</dcterms:modified>
</cp:coreProperties>
</file>