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14" r:id="rId3"/>
    <p:sldId id="401" r:id="rId4"/>
    <p:sldId id="411" r:id="rId5"/>
    <p:sldId id="409" r:id="rId6"/>
    <p:sldId id="412" r:id="rId7"/>
    <p:sldId id="413" r:id="rId8"/>
    <p:sldId id="408" r:id="rId9"/>
    <p:sldId id="420" r:id="rId10"/>
    <p:sldId id="415" r:id="rId11"/>
    <p:sldId id="416" r:id="rId12"/>
    <p:sldId id="417" r:id="rId13"/>
    <p:sldId id="418" r:id="rId14"/>
    <p:sldId id="41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00"/>
    <a:srgbClr val="8EE244"/>
    <a:srgbClr val="C74648"/>
    <a:srgbClr val="295072"/>
    <a:srgbClr val="ED9303"/>
    <a:srgbClr val="93258C"/>
    <a:srgbClr val="F0F1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436" autoAdjust="0"/>
  </p:normalViewPr>
  <p:slideViewPr>
    <p:cSldViewPr snapToGrid="0">
      <p:cViewPr varScale="1">
        <p:scale>
          <a:sx n="73" d="100"/>
          <a:sy n="73" d="100"/>
        </p:scale>
        <p:origin x="12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3060E2-F939-492C-B2CE-4DE656C551F5}" type="doc">
      <dgm:prSet loTypeId="urn:microsoft.com/office/officeart/2005/8/layout/gear1" loCatId="process" qsTypeId="urn:microsoft.com/office/officeart/2005/8/quickstyle/simple5" qsCatId="simple" csTypeId="urn:microsoft.com/office/officeart/2005/8/colors/colorful5" csCatId="colorful" phldr="1"/>
      <dgm:spPr/>
    </dgm:pt>
    <dgm:pt modelId="{C3D2A1DA-B8FD-4792-8AFC-05B3CD508366}">
      <dgm:prSet phldrT="[Texto]"/>
      <dgm:spPr/>
      <dgm:t>
        <a:bodyPr/>
        <a:lstStyle/>
        <a:p>
          <a:r>
            <a:rPr lang="pt-BR" dirty="0"/>
            <a:t>Arcabouço</a:t>
          </a:r>
        </a:p>
      </dgm:t>
    </dgm:pt>
    <dgm:pt modelId="{77C1B0AB-4EB4-4CF3-8B2A-1E0AFEAB83B7}" type="parTrans" cxnId="{97639D45-4F6E-4AC1-A947-38393285F2F7}">
      <dgm:prSet/>
      <dgm:spPr/>
      <dgm:t>
        <a:bodyPr/>
        <a:lstStyle/>
        <a:p>
          <a:endParaRPr lang="pt-BR"/>
        </a:p>
      </dgm:t>
    </dgm:pt>
    <dgm:pt modelId="{5DF6441C-DC93-4576-8BA3-0B07400EE8BC}" type="sibTrans" cxnId="{97639D45-4F6E-4AC1-A947-38393285F2F7}">
      <dgm:prSet/>
      <dgm:spPr/>
      <dgm:t>
        <a:bodyPr/>
        <a:lstStyle/>
        <a:p>
          <a:endParaRPr lang="pt-BR"/>
        </a:p>
      </dgm:t>
    </dgm:pt>
    <dgm:pt modelId="{6AF2996B-2E3B-40C9-BD7F-608B87555C93}">
      <dgm:prSet phldrT="[Texto]"/>
      <dgm:spPr/>
      <dgm:t>
        <a:bodyPr/>
        <a:lstStyle/>
        <a:p>
          <a:r>
            <a:rPr lang="pt-BR" dirty="0"/>
            <a:t>Atuação</a:t>
          </a:r>
        </a:p>
      </dgm:t>
    </dgm:pt>
    <dgm:pt modelId="{0AE2903D-64A2-41D9-9CA7-6E6C866C99ED}" type="parTrans" cxnId="{176C381E-8BEC-43B1-9286-FC6649CEE688}">
      <dgm:prSet/>
      <dgm:spPr/>
      <dgm:t>
        <a:bodyPr/>
        <a:lstStyle/>
        <a:p>
          <a:endParaRPr lang="pt-BR"/>
        </a:p>
      </dgm:t>
    </dgm:pt>
    <dgm:pt modelId="{A635F994-E036-4A1B-B8FD-B0E5E3CCC189}" type="sibTrans" cxnId="{176C381E-8BEC-43B1-9286-FC6649CEE688}">
      <dgm:prSet/>
      <dgm:spPr/>
      <dgm:t>
        <a:bodyPr/>
        <a:lstStyle/>
        <a:p>
          <a:endParaRPr lang="pt-BR"/>
        </a:p>
      </dgm:t>
    </dgm:pt>
    <dgm:pt modelId="{64A6C3B1-D8A7-4004-9831-FA5AF5F3DB96}">
      <dgm:prSet phldrT="[Texto]"/>
      <dgm:spPr/>
      <dgm:t>
        <a:bodyPr/>
        <a:lstStyle/>
        <a:p>
          <a:r>
            <a:rPr lang="pt-BR" dirty="0"/>
            <a:t>governança e diretrizes</a:t>
          </a:r>
        </a:p>
      </dgm:t>
    </dgm:pt>
    <dgm:pt modelId="{A9CC2CB4-FBB9-4E40-853F-DCD5490859D2}" type="parTrans" cxnId="{640126E8-32BA-4330-BC87-3E346420D23F}">
      <dgm:prSet/>
      <dgm:spPr/>
      <dgm:t>
        <a:bodyPr/>
        <a:lstStyle/>
        <a:p>
          <a:endParaRPr lang="pt-BR"/>
        </a:p>
      </dgm:t>
    </dgm:pt>
    <dgm:pt modelId="{ADAE0437-009E-4137-AEA5-5E6B2DF933DE}" type="sibTrans" cxnId="{640126E8-32BA-4330-BC87-3E346420D23F}">
      <dgm:prSet/>
      <dgm:spPr/>
      <dgm:t>
        <a:bodyPr/>
        <a:lstStyle/>
        <a:p>
          <a:endParaRPr lang="pt-BR"/>
        </a:p>
      </dgm:t>
    </dgm:pt>
    <dgm:pt modelId="{84C78EB2-2157-43E1-B0FF-99E99C487A32}">
      <dgm:prSet phldrT="[Texto]"/>
      <dgm:spPr/>
      <dgm:t>
        <a:bodyPr/>
        <a:lstStyle/>
        <a:p>
          <a:r>
            <a:rPr lang="pt-BR" dirty="0"/>
            <a:t>159, I, c, CF</a:t>
          </a:r>
        </a:p>
      </dgm:t>
    </dgm:pt>
    <dgm:pt modelId="{38A2D1C2-9A8D-4B84-95D8-FC79EAFB23FA}" type="parTrans" cxnId="{3C81F157-58AF-403B-8691-81A8EE1EEAF4}">
      <dgm:prSet/>
      <dgm:spPr/>
      <dgm:t>
        <a:bodyPr/>
        <a:lstStyle/>
        <a:p>
          <a:endParaRPr lang="pt-BR"/>
        </a:p>
      </dgm:t>
    </dgm:pt>
    <dgm:pt modelId="{F6B037D8-7CC4-4861-8092-F265A7459BF2}" type="sibTrans" cxnId="{3C81F157-58AF-403B-8691-81A8EE1EEAF4}">
      <dgm:prSet/>
      <dgm:spPr/>
      <dgm:t>
        <a:bodyPr/>
        <a:lstStyle/>
        <a:p>
          <a:endParaRPr lang="pt-BR"/>
        </a:p>
      </dgm:t>
    </dgm:pt>
    <dgm:pt modelId="{D2F6C280-CA5C-490D-B703-A88C5BF535E6}">
      <dgm:prSet phldrT="[Texto]"/>
      <dgm:spPr/>
      <dgm:t>
        <a:bodyPr/>
        <a:lstStyle/>
        <a:p>
          <a:r>
            <a:rPr lang="pt-BR" dirty="0"/>
            <a:t>L. 7827/89</a:t>
          </a:r>
        </a:p>
      </dgm:t>
    </dgm:pt>
    <dgm:pt modelId="{0D88DA7E-A65C-4E81-AEC7-F408410297F8}" type="parTrans" cxnId="{88860A72-9BC8-4FBF-BD54-CDD365580B8C}">
      <dgm:prSet/>
      <dgm:spPr/>
      <dgm:t>
        <a:bodyPr/>
        <a:lstStyle/>
        <a:p>
          <a:endParaRPr lang="pt-BR"/>
        </a:p>
      </dgm:t>
    </dgm:pt>
    <dgm:pt modelId="{485F2F39-4E0C-4329-9228-60F3A990275D}" type="sibTrans" cxnId="{88860A72-9BC8-4FBF-BD54-CDD365580B8C}">
      <dgm:prSet/>
      <dgm:spPr/>
      <dgm:t>
        <a:bodyPr/>
        <a:lstStyle/>
        <a:p>
          <a:endParaRPr lang="pt-BR"/>
        </a:p>
      </dgm:t>
    </dgm:pt>
    <dgm:pt modelId="{BE8B9DB1-C99E-4845-A61A-FE0E9780266B}">
      <dgm:prSet phldrT="[Texto]"/>
      <dgm:spPr/>
      <dgm:t>
        <a:bodyPr/>
        <a:lstStyle/>
        <a:p>
          <a:r>
            <a:rPr lang="pt-BR" dirty="0"/>
            <a:t>L. 10.177/01</a:t>
          </a:r>
        </a:p>
      </dgm:t>
    </dgm:pt>
    <dgm:pt modelId="{46D01965-A24F-403E-B1CD-58F4B5EA7F34}" type="parTrans" cxnId="{F7D34335-8DC6-4976-BD50-97BE0DE78294}">
      <dgm:prSet/>
      <dgm:spPr/>
      <dgm:t>
        <a:bodyPr/>
        <a:lstStyle/>
        <a:p>
          <a:endParaRPr lang="pt-BR"/>
        </a:p>
      </dgm:t>
    </dgm:pt>
    <dgm:pt modelId="{777BBEC9-9FC8-4B2A-964C-94521CDD19BB}" type="sibTrans" cxnId="{F7D34335-8DC6-4976-BD50-97BE0DE78294}">
      <dgm:prSet/>
      <dgm:spPr/>
      <dgm:t>
        <a:bodyPr/>
        <a:lstStyle/>
        <a:p>
          <a:endParaRPr lang="pt-BR"/>
        </a:p>
      </dgm:t>
    </dgm:pt>
    <dgm:pt modelId="{43B35F89-E713-4350-A5EE-EA2E05E025DB}">
      <dgm:prSet phldrT="[Texto]"/>
      <dgm:spPr/>
      <dgm:t>
        <a:bodyPr/>
        <a:lstStyle/>
        <a:p>
          <a:r>
            <a:rPr lang="pt-BR" dirty="0"/>
            <a:t>N, NE, CO, Semiárido</a:t>
          </a:r>
        </a:p>
      </dgm:t>
    </dgm:pt>
    <dgm:pt modelId="{B04FC7DE-1735-432B-B16C-9B18BEA158B3}" type="parTrans" cxnId="{59464080-1636-4788-8C59-7505488ECBF5}">
      <dgm:prSet/>
      <dgm:spPr/>
      <dgm:t>
        <a:bodyPr/>
        <a:lstStyle/>
        <a:p>
          <a:endParaRPr lang="pt-BR"/>
        </a:p>
      </dgm:t>
    </dgm:pt>
    <dgm:pt modelId="{F05D4EA9-42D9-4955-B5D8-1430D51FCF38}" type="sibTrans" cxnId="{59464080-1636-4788-8C59-7505488ECBF5}">
      <dgm:prSet/>
      <dgm:spPr/>
      <dgm:t>
        <a:bodyPr/>
        <a:lstStyle/>
        <a:p>
          <a:endParaRPr lang="pt-BR"/>
        </a:p>
      </dgm:t>
    </dgm:pt>
    <dgm:pt modelId="{C1FD4BD2-F72E-4E8A-95EA-7E9BA5B88B5B}">
      <dgm:prSet phldrT="[Texto]"/>
      <dgm:spPr/>
      <dgm:t>
        <a:bodyPr/>
        <a:lstStyle/>
        <a:p>
          <a:r>
            <a:rPr lang="pt-BR" dirty="0"/>
            <a:t>Produtores, empresas e estudantes</a:t>
          </a:r>
        </a:p>
      </dgm:t>
    </dgm:pt>
    <dgm:pt modelId="{80C43BE4-CEDF-456F-B0A1-42F3A6BB5B26}" type="parTrans" cxnId="{82904B84-D386-47D4-8F06-BB67F8FB2D1C}">
      <dgm:prSet/>
      <dgm:spPr/>
      <dgm:t>
        <a:bodyPr/>
        <a:lstStyle/>
        <a:p>
          <a:endParaRPr lang="pt-BR"/>
        </a:p>
      </dgm:t>
    </dgm:pt>
    <dgm:pt modelId="{87CE44CF-1E72-4D2E-9BBF-7257FDE60A4C}" type="sibTrans" cxnId="{82904B84-D386-47D4-8F06-BB67F8FB2D1C}">
      <dgm:prSet/>
      <dgm:spPr/>
      <dgm:t>
        <a:bodyPr/>
        <a:lstStyle/>
        <a:p>
          <a:endParaRPr lang="pt-BR"/>
        </a:p>
      </dgm:t>
    </dgm:pt>
    <dgm:pt modelId="{75621162-FC5E-4611-A655-B997AD95D23E}">
      <dgm:prSet phldrT="[Texto]"/>
      <dgm:spPr/>
      <dgm:t>
        <a:bodyPr/>
        <a:lstStyle/>
        <a:p>
          <a:r>
            <a:rPr lang="pt-BR" dirty="0"/>
            <a:t>MIDR, CONDEL, Bancos (BB, BNB &amp; BASA)</a:t>
          </a:r>
        </a:p>
      </dgm:t>
    </dgm:pt>
    <dgm:pt modelId="{25375193-F49F-4B2A-B2BA-4B4A1979D298}" type="parTrans" cxnId="{4D0FA772-9E67-4A45-9ECD-21F5D28404D8}">
      <dgm:prSet/>
      <dgm:spPr/>
      <dgm:t>
        <a:bodyPr/>
        <a:lstStyle/>
        <a:p>
          <a:endParaRPr lang="pt-BR"/>
        </a:p>
      </dgm:t>
    </dgm:pt>
    <dgm:pt modelId="{C481B08E-AB03-472B-9CBF-A2D3F14F8CD2}" type="sibTrans" cxnId="{4D0FA772-9E67-4A45-9ECD-21F5D28404D8}">
      <dgm:prSet/>
      <dgm:spPr/>
      <dgm:t>
        <a:bodyPr/>
        <a:lstStyle/>
        <a:p>
          <a:endParaRPr lang="pt-BR"/>
        </a:p>
      </dgm:t>
    </dgm:pt>
    <dgm:pt modelId="{5BF37070-A9E3-409F-8E19-7DEF8D12C42A}" type="pres">
      <dgm:prSet presAssocID="{3B3060E2-F939-492C-B2CE-4DE656C551F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F1E6EC5-8AEF-4B97-815D-CB4717D93DC4}" type="pres">
      <dgm:prSet presAssocID="{C3D2A1DA-B8FD-4792-8AFC-05B3CD50836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C264C17-B95C-4D88-97EA-1E9FB6A6D6C6}" type="pres">
      <dgm:prSet presAssocID="{C3D2A1DA-B8FD-4792-8AFC-05B3CD508366}" presName="gear1srcNode" presStyleLbl="node1" presStyleIdx="0" presStyleCnt="3"/>
      <dgm:spPr/>
      <dgm:t>
        <a:bodyPr/>
        <a:lstStyle/>
        <a:p>
          <a:endParaRPr lang="pt-BR"/>
        </a:p>
      </dgm:t>
    </dgm:pt>
    <dgm:pt modelId="{D0104A2E-2979-479D-BDC3-A1BCFA57F33D}" type="pres">
      <dgm:prSet presAssocID="{C3D2A1DA-B8FD-4792-8AFC-05B3CD508366}" presName="gear1dstNode" presStyleLbl="node1" presStyleIdx="0" presStyleCnt="3"/>
      <dgm:spPr/>
      <dgm:t>
        <a:bodyPr/>
        <a:lstStyle/>
        <a:p>
          <a:endParaRPr lang="pt-BR"/>
        </a:p>
      </dgm:t>
    </dgm:pt>
    <dgm:pt modelId="{FED7541B-5A24-48F1-8506-6191CEB2C37B}" type="pres">
      <dgm:prSet presAssocID="{C3D2A1DA-B8FD-4792-8AFC-05B3CD508366}" presName="gear1ch" presStyleLbl="fgAcc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074036-FCB9-4830-85A8-FBE4D46D5915}" type="pres">
      <dgm:prSet presAssocID="{6AF2996B-2E3B-40C9-BD7F-608B87555C9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8BF7C7-E737-4383-8BCC-F9379D22B120}" type="pres">
      <dgm:prSet presAssocID="{6AF2996B-2E3B-40C9-BD7F-608B87555C93}" presName="gear2srcNode" presStyleLbl="node1" presStyleIdx="1" presStyleCnt="3"/>
      <dgm:spPr/>
      <dgm:t>
        <a:bodyPr/>
        <a:lstStyle/>
        <a:p>
          <a:endParaRPr lang="pt-BR"/>
        </a:p>
      </dgm:t>
    </dgm:pt>
    <dgm:pt modelId="{851E2CCD-050F-41E3-BDB6-835FC85C4588}" type="pres">
      <dgm:prSet presAssocID="{6AF2996B-2E3B-40C9-BD7F-608B87555C93}" presName="gear2dstNode" presStyleLbl="node1" presStyleIdx="1" presStyleCnt="3"/>
      <dgm:spPr/>
      <dgm:t>
        <a:bodyPr/>
        <a:lstStyle/>
        <a:p>
          <a:endParaRPr lang="pt-BR"/>
        </a:p>
      </dgm:t>
    </dgm:pt>
    <dgm:pt modelId="{B03EE60C-8E77-4BF9-9732-94E91739D01C}" type="pres">
      <dgm:prSet presAssocID="{6AF2996B-2E3B-40C9-BD7F-608B87555C93}" presName="gear2ch" presStyleLbl="fgAcc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8D44A6-15FE-4611-AB13-E68A95220B8D}" type="pres">
      <dgm:prSet presAssocID="{64A6C3B1-D8A7-4004-9831-FA5AF5F3DB96}" presName="gear3" presStyleLbl="node1" presStyleIdx="2" presStyleCnt="3"/>
      <dgm:spPr/>
      <dgm:t>
        <a:bodyPr/>
        <a:lstStyle/>
        <a:p>
          <a:endParaRPr lang="pt-BR"/>
        </a:p>
      </dgm:t>
    </dgm:pt>
    <dgm:pt modelId="{F47DD47D-05C5-45E7-8EFF-44212B1804D6}" type="pres">
      <dgm:prSet presAssocID="{64A6C3B1-D8A7-4004-9831-FA5AF5F3DB9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E783875-31BE-47ED-9651-6DD3D986E277}" type="pres">
      <dgm:prSet presAssocID="{64A6C3B1-D8A7-4004-9831-FA5AF5F3DB96}" presName="gear3srcNode" presStyleLbl="node1" presStyleIdx="2" presStyleCnt="3"/>
      <dgm:spPr/>
      <dgm:t>
        <a:bodyPr/>
        <a:lstStyle/>
        <a:p>
          <a:endParaRPr lang="pt-BR"/>
        </a:p>
      </dgm:t>
    </dgm:pt>
    <dgm:pt modelId="{E5A9259E-DBCE-4789-8CF5-3DAF69DD5A18}" type="pres">
      <dgm:prSet presAssocID="{64A6C3B1-D8A7-4004-9831-FA5AF5F3DB96}" presName="gear3dstNode" presStyleLbl="node1" presStyleIdx="2" presStyleCnt="3"/>
      <dgm:spPr/>
      <dgm:t>
        <a:bodyPr/>
        <a:lstStyle/>
        <a:p>
          <a:endParaRPr lang="pt-BR"/>
        </a:p>
      </dgm:t>
    </dgm:pt>
    <dgm:pt modelId="{DE206C22-E87C-4D56-B586-AABAC510C552}" type="pres">
      <dgm:prSet presAssocID="{64A6C3B1-D8A7-4004-9831-FA5AF5F3DB96}" presName="gear3ch" presStyleLbl="fgAcc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F06628-9323-4C46-AB02-0EDE8D441362}" type="pres">
      <dgm:prSet presAssocID="{5DF6441C-DC93-4576-8BA3-0B07400EE8BC}" presName="connector1" presStyleLbl="sibTrans2D1" presStyleIdx="0" presStyleCnt="3"/>
      <dgm:spPr/>
      <dgm:t>
        <a:bodyPr/>
        <a:lstStyle/>
        <a:p>
          <a:endParaRPr lang="pt-BR"/>
        </a:p>
      </dgm:t>
    </dgm:pt>
    <dgm:pt modelId="{36D341C2-7084-4EB0-8391-7781B9996348}" type="pres">
      <dgm:prSet presAssocID="{A635F994-E036-4A1B-B8FD-B0E5E3CCC189}" presName="connector2" presStyleLbl="sibTrans2D1" presStyleIdx="1" presStyleCnt="3"/>
      <dgm:spPr/>
      <dgm:t>
        <a:bodyPr/>
        <a:lstStyle/>
        <a:p>
          <a:endParaRPr lang="pt-BR"/>
        </a:p>
      </dgm:t>
    </dgm:pt>
    <dgm:pt modelId="{F4B29EE8-0257-4294-9B32-48F8890ED514}" type="pres">
      <dgm:prSet presAssocID="{ADAE0437-009E-4137-AEA5-5E6B2DF933DE}" presName="connector3" presStyleLbl="sibTrans2D1" presStyleIdx="2" presStyleCnt="3"/>
      <dgm:spPr/>
      <dgm:t>
        <a:bodyPr/>
        <a:lstStyle/>
        <a:p>
          <a:endParaRPr lang="pt-BR"/>
        </a:p>
      </dgm:t>
    </dgm:pt>
  </dgm:ptLst>
  <dgm:cxnLst>
    <dgm:cxn modelId="{DAA2DD22-235B-437F-8C46-30CC576BC5A3}" type="presOf" srcId="{75621162-FC5E-4611-A655-B997AD95D23E}" destId="{DE206C22-E87C-4D56-B586-AABAC510C552}" srcOrd="0" destOrd="0" presId="urn:microsoft.com/office/officeart/2005/8/layout/gear1"/>
    <dgm:cxn modelId="{99D8E707-B60B-4B1D-A0C0-0B57AA10B96F}" type="presOf" srcId="{ADAE0437-009E-4137-AEA5-5E6B2DF933DE}" destId="{F4B29EE8-0257-4294-9B32-48F8890ED514}" srcOrd="0" destOrd="0" presId="urn:microsoft.com/office/officeart/2005/8/layout/gear1"/>
    <dgm:cxn modelId="{5C6CED32-2E9D-4DE8-B475-7E008CCFD3F2}" type="presOf" srcId="{C1FD4BD2-F72E-4E8A-95EA-7E9BA5B88B5B}" destId="{B03EE60C-8E77-4BF9-9732-94E91739D01C}" srcOrd="0" destOrd="1" presId="urn:microsoft.com/office/officeart/2005/8/layout/gear1"/>
    <dgm:cxn modelId="{640126E8-32BA-4330-BC87-3E346420D23F}" srcId="{3B3060E2-F939-492C-B2CE-4DE656C551F5}" destId="{64A6C3B1-D8A7-4004-9831-FA5AF5F3DB96}" srcOrd="2" destOrd="0" parTransId="{A9CC2CB4-FBB9-4E40-853F-DCD5490859D2}" sibTransId="{ADAE0437-009E-4137-AEA5-5E6B2DF933DE}"/>
    <dgm:cxn modelId="{D8C504E2-1B61-45B6-8BD9-C4B1E78D5714}" type="presOf" srcId="{64A6C3B1-D8A7-4004-9831-FA5AF5F3DB96}" destId="{FD8D44A6-15FE-4611-AB13-E68A95220B8D}" srcOrd="0" destOrd="0" presId="urn:microsoft.com/office/officeart/2005/8/layout/gear1"/>
    <dgm:cxn modelId="{B2E16B3C-5DE6-4F8A-9A0E-BE14215488ED}" type="presOf" srcId="{6AF2996B-2E3B-40C9-BD7F-608B87555C93}" destId="{7A074036-FCB9-4830-85A8-FBE4D46D5915}" srcOrd="0" destOrd="0" presId="urn:microsoft.com/office/officeart/2005/8/layout/gear1"/>
    <dgm:cxn modelId="{88860A72-9BC8-4FBF-BD54-CDD365580B8C}" srcId="{C3D2A1DA-B8FD-4792-8AFC-05B3CD508366}" destId="{D2F6C280-CA5C-490D-B703-A88C5BF535E6}" srcOrd="1" destOrd="0" parTransId="{0D88DA7E-A65C-4E81-AEC7-F408410297F8}" sibTransId="{485F2F39-4E0C-4329-9228-60F3A990275D}"/>
    <dgm:cxn modelId="{E64FB60C-FEEB-497A-B58B-C07C74F5AABE}" type="presOf" srcId="{84C78EB2-2157-43E1-B0FF-99E99C487A32}" destId="{FED7541B-5A24-48F1-8506-6191CEB2C37B}" srcOrd="0" destOrd="0" presId="urn:microsoft.com/office/officeart/2005/8/layout/gear1"/>
    <dgm:cxn modelId="{97639D45-4F6E-4AC1-A947-38393285F2F7}" srcId="{3B3060E2-F939-492C-B2CE-4DE656C551F5}" destId="{C3D2A1DA-B8FD-4792-8AFC-05B3CD508366}" srcOrd="0" destOrd="0" parTransId="{77C1B0AB-4EB4-4CF3-8B2A-1E0AFEAB83B7}" sibTransId="{5DF6441C-DC93-4576-8BA3-0B07400EE8BC}"/>
    <dgm:cxn modelId="{19CED881-C734-4F56-9D27-06FEA653707D}" type="presOf" srcId="{D2F6C280-CA5C-490D-B703-A88C5BF535E6}" destId="{FED7541B-5A24-48F1-8506-6191CEB2C37B}" srcOrd="0" destOrd="1" presId="urn:microsoft.com/office/officeart/2005/8/layout/gear1"/>
    <dgm:cxn modelId="{61245B43-6A60-4D48-94BE-6170925F689C}" type="presOf" srcId="{BE8B9DB1-C99E-4845-A61A-FE0E9780266B}" destId="{FED7541B-5A24-48F1-8506-6191CEB2C37B}" srcOrd="0" destOrd="2" presId="urn:microsoft.com/office/officeart/2005/8/layout/gear1"/>
    <dgm:cxn modelId="{3C81F157-58AF-403B-8691-81A8EE1EEAF4}" srcId="{C3D2A1DA-B8FD-4792-8AFC-05B3CD508366}" destId="{84C78EB2-2157-43E1-B0FF-99E99C487A32}" srcOrd="0" destOrd="0" parTransId="{38A2D1C2-9A8D-4B84-95D8-FC79EAFB23FA}" sibTransId="{F6B037D8-7CC4-4861-8092-F265A7459BF2}"/>
    <dgm:cxn modelId="{EE6CD273-6133-4638-AD2F-A5CDC7325AE0}" type="presOf" srcId="{64A6C3B1-D8A7-4004-9831-FA5AF5F3DB96}" destId="{E5A9259E-DBCE-4789-8CF5-3DAF69DD5A18}" srcOrd="3" destOrd="0" presId="urn:microsoft.com/office/officeart/2005/8/layout/gear1"/>
    <dgm:cxn modelId="{4845BDBF-F6E6-47D7-9346-EEB10F554589}" type="presOf" srcId="{A635F994-E036-4A1B-B8FD-B0E5E3CCC189}" destId="{36D341C2-7084-4EB0-8391-7781B9996348}" srcOrd="0" destOrd="0" presId="urn:microsoft.com/office/officeart/2005/8/layout/gear1"/>
    <dgm:cxn modelId="{387E7A83-D6BA-45AA-A267-895794DC9A84}" type="presOf" srcId="{C3D2A1DA-B8FD-4792-8AFC-05B3CD508366}" destId="{D0104A2E-2979-479D-BDC3-A1BCFA57F33D}" srcOrd="2" destOrd="0" presId="urn:microsoft.com/office/officeart/2005/8/layout/gear1"/>
    <dgm:cxn modelId="{E473986B-FA64-47D5-B6C1-58B3BE8A19CB}" type="presOf" srcId="{3B3060E2-F939-492C-B2CE-4DE656C551F5}" destId="{5BF37070-A9E3-409F-8E19-7DEF8D12C42A}" srcOrd="0" destOrd="0" presId="urn:microsoft.com/office/officeart/2005/8/layout/gear1"/>
    <dgm:cxn modelId="{7B9A58BC-6D91-4210-ABD7-38B3EC656695}" type="presOf" srcId="{64A6C3B1-D8A7-4004-9831-FA5AF5F3DB96}" destId="{0E783875-31BE-47ED-9651-6DD3D986E277}" srcOrd="2" destOrd="0" presId="urn:microsoft.com/office/officeart/2005/8/layout/gear1"/>
    <dgm:cxn modelId="{496D0EA5-61A7-456D-8899-73938FFAF25A}" type="presOf" srcId="{C3D2A1DA-B8FD-4792-8AFC-05B3CD508366}" destId="{8C264C17-B95C-4D88-97EA-1E9FB6A6D6C6}" srcOrd="1" destOrd="0" presId="urn:microsoft.com/office/officeart/2005/8/layout/gear1"/>
    <dgm:cxn modelId="{F7D34335-8DC6-4976-BD50-97BE0DE78294}" srcId="{C3D2A1DA-B8FD-4792-8AFC-05B3CD508366}" destId="{BE8B9DB1-C99E-4845-A61A-FE0E9780266B}" srcOrd="2" destOrd="0" parTransId="{46D01965-A24F-403E-B1CD-58F4B5EA7F34}" sibTransId="{777BBEC9-9FC8-4B2A-964C-94521CDD19BB}"/>
    <dgm:cxn modelId="{82904B84-D386-47D4-8F06-BB67F8FB2D1C}" srcId="{6AF2996B-2E3B-40C9-BD7F-608B87555C93}" destId="{C1FD4BD2-F72E-4E8A-95EA-7E9BA5B88B5B}" srcOrd="1" destOrd="0" parTransId="{80C43BE4-CEDF-456F-B0A1-42F3A6BB5B26}" sibTransId="{87CE44CF-1E72-4D2E-9BBF-7257FDE60A4C}"/>
    <dgm:cxn modelId="{A4996623-72C6-4707-95B9-CAD9BEB5A14C}" type="presOf" srcId="{43B35F89-E713-4350-A5EE-EA2E05E025DB}" destId="{B03EE60C-8E77-4BF9-9732-94E91739D01C}" srcOrd="0" destOrd="0" presId="urn:microsoft.com/office/officeart/2005/8/layout/gear1"/>
    <dgm:cxn modelId="{0011A57D-568F-4EED-A87E-C8E88EF3BDCB}" type="presOf" srcId="{6AF2996B-2E3B-40C9-BD7F-608B87555C93}" destId="{898BF7C7-E737-4383-8BCC-F9379D22B120}" srcOrd="1" destOrd="0" presId="urn:microsoft.com/office/officeart/2005/8/layout/gear1"/>
    <dgm:cxn modelId="{2597A73E-8CF0-4760-99FE-1E928507D5A8}" type="presOf" srcId="{C3D2A1DA-B8FD-4792-8AFC-05B3CD508366}" destId="{0F1E6EC5-8AEF-4B97-815D-CB4717D93DC4}" srcOrd="0" destOrd="0" presId="urn:microsoft.com/office/officeart/2005/8/layout/gear1"/>
    <dgm:cxn modelId="{176C381E-8BEC-43B1-9286-FC6649CEE688}" srcId="{3B3060E2-F939-492C-B2CE-4DE656C551F5}" destId="{6AF2996B-2E3B-40C9-BD7F-608B87555C93}" srcOrd="1" destOrd="0" parTransId="{0AE2903D-64A2-41D9-9CA7-6E6C866C99ED}" sibTransId="{A635F994-E036-4A1B-B8FD-B0E5E3CCC189}"/>
    <dgm:cxn modelId="{A27B12E8-9FA3-45B9-B876-51F049A09521}" type="presOf" srcId="{6AF2996B-2E3B-40C9-BD7F-608B87555C93}" destId="{851E2CCD-050F-41E3-BDB6-835FC85C4588}" srcOrd="2" destOrd="0" presId="urn:microsoft.com/office/officeart/2005/8/layout/gear1"/>
    <dgm:cxn modelId="{54D5F2D5-CA33-4299-A567-AAD52D622A8F}" type="presOf" srcId="{64A6C3B1-D8A7-4004-9831-FA5AF5F3DB96}" destId="{F47DD47D-05C5-45E7-8EFF-44212B1804D6}" srcOrd="1" destOrd="0" presId="urn:microsoft.com/office/officeart/2005/8/layout/gear1"/>
    <dgm:cxn modelId="{4D0FA772-9E67-4A45-9ECD-21F5D28404D8}" srcId="{64A6C3B1-D8A7-4004-9831-FA5AF5F3DB96}" destId="{75621162-FC5E-4611-A655-B997AD95D23E}" srcOrd="0" destOrd="0" parTransId="{25375193-F49F-4B2A-B2BA-4B4A1979D298}" sibTransId="{C481B08E-AB03-472B-9CBF-A2D3F14F8CD2}"/>
    <dgm:cxn modelId="{59464080-1636-4788-8C59-7505488ECBF5}" srcId="{6AF2996B-2E3B-40C9-BD7F-608B87555C93}" destId="{43B35F89-E713-4350-A5EE-EA2E05E025DB}" srcOrd="0" destOrd="0" parTransId="{B04FC7DE-1735-432B-B16C-9B18BEA158B3}" sibTransId="{F05D4EA9-42D9-4955-B5D8-1430D51FCF38}"/>
    <dgm:cxn modelId="{8A5B532C-4D64-4DC0-BF4E-797A34365A4B}" type="presOf" srcId="{5DF6441C-DC93-4576-8BA3-0B07400EE8BC}" destId="{FDF06628-9323-4C46-AB02-0EDE8D441362}" srcOrd="0" destOrd="0" presId="urn:microsoft.com/office/officeart/2005/8/layout/gear1"/>
    <dgm:cxn modelId="{4C009BB1-6878-4BE6-98AF-549C1329E856}" type="presParOf" srcId="{5BF37070-A9E3-409F-8E19-7DEF8D12C42A}" destId="{0F1E6EC5-8AEF-4B97-815D-CB4717D93DC4}" srcOrd="0" destOrd="0" presId="urn:microsoft.com/office/officeart/2005/8/layout/gear1"/>
    <dgm:cxn modelId="{F1640935-737D-4777-AD39-0A12E84D5D04}" type="presParOf" srcId="{5BF37070-A9E3-409F-8E19-7DEF8D12C42A}" destId="{8C264C17-B95C-4D88-97EA-1E9FB6A6D6C6}" srcOrd="1" destOrd="0" presId="urn:microsoft.com/office/officeart/2005/8/layout/gear1"/>
    <dgm:cxn modelId="{7610DB69-76CC-42E5-916B-66ED43D84FBA}" type="presParOf" srcId="{5BF37070-A9E3-409F-8E19-7DEF8D12C42A}" destId="{D0104A2E-2979-479D-BDC3-A1BCFA57F33D}" srcOrd="2" destOrd="0" presId="urn:microsoft.com/office/officeart/2005/8/layout/gear1"/>
    <dgm:cxn modelId="{1978B48E-7F3B-4A9F-9406-7261C8E59E54}" type="presParOf" srcId="{5BF37070-A9E3-409F-8E19-7DEF8D12C42A}" destId="{FED7541B-5A24-48F1-8506-6191CEB2C37B}" srcOrd="3" destOrd="0" presId="urn:microsoft.com/office/officeart/2005/8/layout/gear1"/>
    <dgm:cxn modelId="{2168E76D-5AB4-4080-83E2-9BAFCA4B5F74}" type="presParOf" srcId="{5BF37070-A9E3-409F-8E19-7DEF8D12C42A}" destId="{7A074036-FCB9-4830-85A8-FBE4D46D5915}" srcOrd="4" destOrd="0" presId="urn:microsoft.com/office/officeart/2005/8/layout/gear1"/>
    <dgm:cxn modelId="{1189BF57-4441-495A-9F4A-7AB9099CA20E}" type="presParOf" srcId="{5BF37070-A9E3-409F-8E19-7DEF8D12C42A}" destId="{898BF7C7-E737-4383-8BCC-F9379D22B120}" srcOrd="5" destOrd="0" presId="urn:microsoft.com/office/officeart/2005/8/layout/gear1"/>
    <dgm:cxn modelId="{3F7E472B-5613-4B79-94B2-1180A31914DF}" type="presParOf" srcId="{5BF37070-A9E3-409F-8E19-7DEF8D12C42A}" destId="{851E2CCD-050F-41E3-BDB6-835FC85C4588}" srcOrd="6" destOrd="0" presId="urn:microsoft.com/office/officeart/2005/8/layout/gear1"/>
    <dgm:cxn modelId="{9E96E98F-C62E-4234-B0E7-455CE3A719D2}" type="presParOf" srcId="{5BF37070-A9E3-409F-8E19-7DEF8D12C42A}" destId="{B03EE60C-8E77-4BF9-9732-94E91739D01C}" srcOrd="7" destOrd="0" presId="urn:microsoft.com/office/officeart/2005/8/layout/gear1"/>
    <dgm:cxn modelId="{5EA78C4B-B54F-4ED7-9099-C64EA610F5F1}" type="presParOf" srcId="{5BF37070-A9E3-409F-8E19-7DEF8D12C42A}" destId="{FD8D44A6-15FE-4611-AB13-E68A95220B8D}" srcOrd="8" destOrd="0" presId="urn:microsoft.com/office/officeart/2005/8/layout/gear1"/>
    <dgm:cxn modelId="{07F8D4A2-F3C8-44A4-88FC-7C68F3340707}" type="presParOf" srcId="{5BF37070-A9E3-409F-8E19-7DEF8D12C42A}" destId="{F47DD47D-05C5-45E7-8EFF-44212B1804D6}" srcOrd="9" destOrd="0" presId="urn:microsoft.com/office/officeart/2005/8/layout/gear1"/>
    <dgm:cxn modelId="{203D97F0-1004-4586-B30E-75FE14369134}" type="presParOf" srcId="{5BF37070-A9E3-409F-8E19-7DEF8D12C42A}" destId="{0E783875-31BE-47ED-9651-6DD3D986E277}" srcOrd="10" destOrd="0" presId="urn:microsoft.com/office/officeart/2005/8/layout/gear1"/>
    <dgm:cxn modelId="{64ABF1FE-96A0-41E1-8E83-DB0029B5B2A6}" type="presParOf" srcId="{5BF37070-A9E3-409F-8E19-7DEF8D12C42A}" destId="{E5A9259E-DBCE-4789-8CF5-3DAF69DD5A18}" srcOrd="11" destOrd="0" presId="urn:microsoft.com/office/officeart/2005/8/layout/gear1"/>
    <dgm:cxn modelId="{5D06ED8D-3A39-4520-821B-B74169EEA39A}" type="presParOf" srcId="{5BF37070-A9E3-409F-8E19-7DEF8D12C42A}" destId="{DE206C22-E87C-4D56-B586-AABAC510C552}" srcOrd="12" destOrd="0" presId="urn:microsoft.com/office/officeart/2005/8/layout/gear1"/>
    <dgm:cxn modelId="{9745600E-AC5D-4AD4-8EBD-6149CADE6D45}" type="presParOf" srcId="{5BF37070-A9E3-409F-8E19-7DEF8D12C42A}" destId="{FDF06628-9323-4C46-AB02-0EDE8D441362}" srcOrd="13" destOrd="0" presId="urn:microsoft.com/office/officeart/2005/8/layout/gear1"/>
    <dgm:cxn modelId="{57D6E019-B73C-46ED-93D0-94157622F6EA}" type="presParOf" srcId="{5BF37070-A9E3-409F-8E19-7DEF8D12C42A}" destId="{36D341C2-7084-4EB0-8391-7781B9996348}" srcOrd="14" destOrd="0" presId="urn:microsoft.com/office/officeart/2005/8/layout/gear1"/>
    <dgm:cxn modelId="{9C721795-A360-46AB-9542-7A11E28AB7CE}" type="presParOf" srcId="{5BF37070-A9E3-409F-8E19-7DEF8D12C42A}" destId="{F4B29EE8-0257-4294-9B32-48F8890ED514}" srcOrd="15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8FD15E-62A0-409A-B57A-4AA38D8CB9CF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D600AF1-5C7C-4C9B-8438-335D6493BB65}">
      <dgm:prSet phldrT="[Texto]" custT="1"/>
      <dgm:spPr>
        <a:solidFill>
          <a:srgbClr val="000099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Ministério da Integração e do Desenvolvimento Regional</a:t>
          </a:r>
        </a:p>
      </dgm:t>
    </dgm:pt>
    <dgm:pt modelId="{2B515AAA-426A-4EDA-9062-A1F467572531}" type="parTrans" cxnId="{4C932620-4180-4B6E-AB7E-B88FE9F50700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BDCDCA76-64E9-4D06-872A-635CDB0FA0D6}" type="sibTrans" cxnId="{4C932620-4180-4B6E-AB7E-B88FE9F50700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BCD30380-3C45-46D1-ACE5-C9CF2567C42D}">
      <dgm:prSet phldrT="[Texto]"/>
      <dgm:spPr>
        <a:ln>
          <a:solidFill>
            <a:srgbClr val="000099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dirty="0">
              <a:solidFill>
                <a:srgbClr val="000000"/>
              </a:solidFill>
              <a:latin typeface="+mn-lt"/>
            </a:rPr>
            <a:t>Definir Diretrizes/Orientações Gerais (Portaria Ministerial)</a:t>
          </a:r>
        </a:p>
        <a:p>
          <a:r>
            <a:rPr lang="pt-BR" dirty="0">
              <a:solidFill>
                <a:srgbClr val="000000"/>
              </a:solidFill>
              <a:latin typeface="+mn-lt"/>
            </a:rPr>
            <a:t>Relatório de Gestão dos Fundos</a:t>
          </a:r>
        </a:p>
        <a:p>
          <a:r>
            <a:rPr lang="pt-BR" dirty="0">
              <a:solidFill>
                <a:srgbClr val="000000"/>
              </a:solidFill>
              <a:latin typeface="+mn-lt"/>
            </a:rPr>
            <a:t>Atualizar legislação e normas</a:t>
          </a:r>
        </a:p>
        <a:p>
          <a:r>
            <a:rPr lang="pt-BR" dirty="0">
              <a:solidFill>
                <a:srgbClr val="000000"/>
              </a:solidFill>
              <a:latin typeface="+mn-lt"/>
            </a:rPr>
            <a:t>Propor condições e critérios</a:t>
          </a:r>
        </a:p>
        <a:p>
          <a:r>
            <a:rPr lang="pt-BR" dirty="0">
              <a:solidFill>
                <a:srgbClr val="000000"/>
              </a:solidFill>
              <a:latin typeface="+mn-lt"/>
            </a:rPr>
            <a:t>Acompanhar, monitorar e avaliar o desempenho dos FCF</a:t>
          </a:r>
        </a:p>
      </dgm:t>
    </dgm:pt>
    <dgm:pt modelId="{61E0AB10-FA51-4FF1-9EA6-DC031BDD77DC}" type="parTrans" cxnId="{1CFD368D-8E1B-4DAD-8FB6-3162485C8AD3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C0E501CB-40DC-4A2C-91DC-4A981F0F6956}" type="sibTrans" cxnId="{1CFD368D-8E1B-4DAD-8FB6-3162485C8AD3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F1CD3FAB-C990-4C0C-AF2D-30CC004542EF}">
      <dgm:prSet phldrT="[Texto]" custT="1"/>
      <dgm:spPr>
        <a:solidFill>
          <a:srgbClr val="8000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Bef>
              <a:spcPts val="600"/>
            </a:spcBef>
          </a:pPr>
          <a:r>
            <a:rPr lang="pt-BR" sz="1400" dirty="0">
              <a:latin typeface="+mn-lt"/>
            </a:rPr>
            <a:t>Bancos </a:t>
          </a:r>
          <a:r>
            <a:rPr lang="pt-BR" sz="1200" dirty="0">
              <a:latin typeface="+mn-lt"/>
            </a:rPr>
            <a:t>(Basa, BNB e BB</a:t>
          </a:r>
          <a:r>
            <a:rPr lang="pt-BR" sz="1400" dirty="0">
              <a:latin typeface="+mn-lt"/>
            </a:rPr>
            <a:t>)</a:t>
          </a:r>
        </a:p>
      </dgm:t>
    </dgm:pt>
    <dgm:pt modelId="{C6263200-07CE-4190-A97B-11976E2A5008}" type="parTrans" cxnId="{4A084400-5E19-4D3E-AA71-88E46CB84DB7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F356969A-08F7-4EDA-A1E2-BE48AC5299B4}" type="sibTrans" cxnId="{4A084400-5E19-4D3E-AA71-88E46CB84DB7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E171D4CC-F777-4EDA-9899-2C7664320C7C}">
      <dgm:prSet phldrT="[Texto]" custT="1"/>
      <dgm:spPr>
        <a:ln>
          <a:solidFill>
            <a:srgbClr val="800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200" kern="1200" dirty="0">
              <a:solidFill>
                <a:srgbClr val="000000"/>
              </a:solidFill>
              <a:latin typeface="+mn-lt"/>
            </a:rPr>
            <a:t>Propor a Programação do Fundo com as linhas de crédito</a:t>
          </a:r>
        </a:p>
        <a:p>
          <a:r>
            <a:rPr lang="pt-BR" sz="1200" kern="1200" dirty="0">
              <a:solidFill>
                <a:srgbClr val="000000"/>
              </a:solidFill>
              <a:latin typeface="+mn-lt"/>
            </a:rPr>
            <a:t>Aplicar os recursos conforme Programação aprovada </a:t>
          </a:r>
        </a:p>
        <a:p>
          <a:r>
            <a:rPr lang="pt-BR" sz="1200" kern="1200" dirty="0">
              <a:solidFill>
                <a:srgbClr val="000000"/>
              </a:solidFill>
              <a:latin typeface="+mn-lt"/>
            </a:rPr>
            <a:t>Definir normas operacionais</a:t>
          </a:r>
        </a:p>
        <a:p>
          <a:r>
            <a:rPr lang="pt-BR" sz="1200" kern="1200" dirty="0">
              <a:solidFill>
                <a:srgbClr val="000000"/>
              </a:solidFill>
              <a:latin typeface="+mn-lt"/>
            </a:rPr>
            <a:t>Analisar viabilidade e riscos do projeto </a:t>
          </a:r>
        </a:p>
        <a:p>
          <a:r>
            <a:rPr lang="pt-BR" sz="1200" kern="1200" dirty="0">
              <a:solidFill>
                <a:srgbClr val="000000"/>
              </a:solidFill>
              <a:latin typeface="+mn-lt"/>
              <a:ea typeface="+mn-ea"/>
              <a:cs typeface="+mn-cs"/>
            </a:rPr>
            <a:t>Administrar</a:t>
          </a:r>
          <a:r>
            <a:rPr lang="pt-BR" sz="1200" kern="1200" dirty="0">
              <a:solidFill>
                <a:srgbClr val="000000"/>
              </a:solidFill>
              <a:latin typeface="+mn-lt"/>
            </a:rPr>
            <a:t> os </a:t>
          </a:r>
          <a:r>
            <a:rPr lang="pt-BR" sz="1200" kern="1200" dirty="0">
              <a:solidFill>
                <a:srgbClr val="000000"/>
              </a:solidFill>
              <a:latin typeface="+mn-lt"/>
              <a:ea typeface="+mn-ea"/>
              <a:cs typeface="+mn-cs"/>
            </a:rPr>
            <a:t>créditos</a:t>
          </a:r>
        </a:p>
      </dgm:t>
    </dgm:pt>
    <dgm:pt modelId="{C5D1B2D4-16C7-489D-851C-AD8EC5D45F21}" type="parTrans" cxnId="{C5427A88-A4E7-4822-93CE-A74A9B0E6113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E6335BAE-B04A-4CA2-BAF6-67E6C0CC6012}" type="sibTrans" cxnId="{C5427A88-A4E7-4822-93CE-A74A9B0E6113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B67A98AE-CA0F-4341-9382-25301E6823B2}">
      <dgm:prSet phldrT="[Texto]" custT="1"/>
      <dgm:spPr>
        <a:ln>
          <a:solidFill>
            <a:srgbClr val="0099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dirty="0">
              <a:solidFill>
                <a:srgbClr val="000000"/>
              </a:solidFill>
              <a:latin typeface="+mn-lt"/>
            </a:rPr>
            <a:t>Diretrizes e Prioridades (Resolução CONDEL)</a:t>
          </a:r>
        </a:p>
        <a:p>
          <a:r>
            <a:rPr lang="pt-BR" sz="1400" dirty="0">
              <a:solidFill>
                <a:srgbClr val="000000"/>
              </a:solidFill>
              <a:latin typeface="+mn-lt"/>
            </a:rPr>
            <a:t>Aprovar a programação proposta pelo Banco </a:t>
          </a:r>
        </a:p>
        <a:p>
          <a:r>
            <a:rPr lang="pt-BR" sz="1200" dirty="0">
              <a:solidFill>
                <a:srgbClr val="000000"/>
              </a:solidFill>
              <a:latin typeface="+mn-lt"/>
            </a:rPr>
            <a:t>(condições de financiamento)</a:t>
          </a:r>
        </a:p>
      </dgm:t>
    </dgm:pt>
    <dgm:pt modelId="{EEC69224-7313-42ED-A06D-734902012965}" type="sibTrans" cxnId="{982BA2FA-E970-49A7-922E-B9EDE303B895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0A6B2A1E-E3A2-45CA-A768-B64534D890FA}" type="parTrans" cxnId="{982BA2FA-E970-49A7-922E-B9EDE303B895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48927B08-D7A2-4406-AFDB-D37DB8C2844F}">
      <dgm:prSet phldrT="[Texto]" custT="1"/>
      <dgm:spPr>
        <a:solidFill>
          <a:srgbClr val="0099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dirty="0">
              <a:latin typeface="+mn-lt"/>
            </a:rPr>
            <a:t>Superintendência / CONDEL</a:t>
          </a:r>
        </a:p>
      </dgm:t>
    </dgm:pt>
    <dgm:pt modelId="{63A427C6-142E-49BE-898A-F6DF57018326}" type="sibTrans" cxnId="{F42688D0-5EB7-4235-864B-118D45C73908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9605306E-5510-461D-A63A-A7D904A4D7A9}" type="parTrans" cxnId="{F42688D0-5EB7-4235-864B-118D45C73908}">
      <dgm:prSet/>
      <dgm:spPr/>
      <dgm:t>
        <a:bodyPr/>
        <a:lstStyle/>
        <a:p>
          <a:endParaRPr lang="pt-BR">
            <a:latin typeface="+mn-lt"/>
          </a:endParaRPr>
        </a:p>
      </dgm:t>
    </dgm:pt>
    <dgm:pt modelId="{554EBE4A-0EEA-4A90-9E01-DE038C29553C}" type="pres">
      <dgm:prSet presAssocID="{E08FD15E-62A0-409A-B57A-4AA38D8CB9CF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3652604C-62BE-4E94-9931-EEA30D0A6799}" type="pres">
      <dgm:prSet presAssocID="{DD600AF1-5C7C-4C9B-8438-335D6493BB65}" presName="parentText1" presStyleLbl="node1" presStyleIdx="0" presStyleCnt="3" custScaleX="10058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08EBA6-6E89-4D5C-B922-280C9085D623}" type="pres">
      <dgm:prSet presAssocID="{DD600AF1-5C7C-4C9B-8438-335D6493BB65}" presName="childText1" presStyleLbl="solidAlignAcc1" presStyleIdx="0" presStyleCnt="3" custScaleX="1011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EF1F64-11DC-4E98-B5BF-79A7611CCBE5}" type="pres">
      <dgm:prSet presAssocID="{48927B08-D7A2-4406-AFDB-D37DB8C2844F}" presName="parentText2" presStyleLbl="node1" presStyleIdx="1" presStyleCnt="3" custLinFactNeighborX="-1212" custLinFactNeighborY="640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55A447D-E85A-4F32-A5F1-4B55FB81239B}" type="pres">
      <dgm:prSet presAssocID="{48927B08-D7A2-4406-AFDB-D37DB8C2844F}" presName="childText2" presStyleLbl="solidAlignAcc1" presStyleIdx="1" presStyleCnt="3" custLinFactNeighborX="-2722" custLinFactNeighborY="25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A98CC8-157B-4C9A-AAFD-C8267939804A}" type="pres">
      <dgm:prSet presAssocID="{F1CD3FAB-C990-4C0C-AF2D-30CC004542EF}" presName="parentText3" presStyleLbl="node1" presStyleIdx="2" presStyleCnt="3" custAng="0" custScaleX="109407" custLinFactNeighborX="-5054" custLinFactNeighborY="4977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3DD1903-9230-40B3-A8DE-D3B735757C57}" type="pres">
      <dgm:prSet presAssocID="{F1CD3FAB-C990-4C0C-AF2D-30CC004542EF}" presName="childText3" presStyleLbl="solidAlignAcc1" presStyleIdx="2" presStyleCnt="3" custAng="0" custScaleX="113986" custLinFactNeighborX="-3622" custLinFactNeighborY="-12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EC6E3F8-0BDB-45A2-8EA0-A0D217F2DAFF}" type="presOf" srcId="{DD600AF1-5C7C-4C9B-8438-335D6493BB65}" destId="{3652604C-62BE-4E94-9931-EEA30D0A6799}" srcOrd="0" destOrd="0" presId="urn:microsoft.com/office/officeart/2009/3/layout/IncreasingArrowsProcess"/>
    <dgm:cxn modelId="{2C6181F5-FBBD-4249-A371-A261C9295034}" type="presOf" srcId="{F1CD3FAB-C990-4C0C-AF2D-30CC004542EF}" destId="{D2A98CC8-157B-4C9A-AAFD-C8267939804A}" srcOrd="0" destOrd="0" presId="urn:microsoft.com/office/officeart/2009/3/layout/IncreasingArrowsProcess"/>
    <dgm:cxn modelId="{4A084400-5E19-4D3E-AA71-88E46CB84DB7}" srcId="{E08FD15E-62A0-409A-B57A-4AA38D8CB9CF}" destId="{F1CD3FAB-C990-4C0C-AF2D-30CC004542EF}" srcOrd="2" destOrd="0" parTransId="{C6263200-07CE-4190-A97B-11976E2A5008}" sibTransId="{F356969A-08F7-4EDA-A1E2-BE48AC5299B4}"/>
    <dgm:cxn modelId="{E3ED1B59-3A64-4BC5-B1D0-89498E58EC3E}" type="presOf" srcId="{BCD30380-3C45-46D1-ACE5-C9CF2567C42D}" destId="{5A08EBA6-6E89-4D5C-B922-280C9085D623}" srcOrd="0" destOrd="0" presId="urn:microsoft.com/office/officeart/2009/3/layout/IncreasingArrowsProcess"/>
    <dgm:cxn modelId="{83843C2B-C169-4F64-91C1-51D9A8D09261}" type="presOf" srcId="{B67A98AE-CA0F-4341-9382-25301E6823B2}" destId="{755A447D-E85A-4F32-A5F1-4B55FB81239B}" srcOrd="0" destOrd="0" presId="urn:microsoft.com/office/officeart/2009/3/layout/IncreasingArrowsProcess"/>
    <dgm:cxn modelId="{BBC1AF3D-2789-4121-B3F8-79649302E237}" type="presOf" srcId="{E171D4CC-F777-4EDA-9899-2C7664320C7C}" destId="{E3DD1903-9230-40B3-A8DE-D3B735757C57}" srcOrd="0" destOrd="0" presId="urn:microsoft.com/office/officeart/2009/3/layout/IncreasingArrowsProcess"/>
    <dgm:cxn modelId="{EB8B8871-B4C1-4E17-9745-F03BD1D99E79}" type="presOf" srcId="{48927B08-D7A2-4406-AFDB-D37DB8C2844F}" destId="{04EF1F64-11DC-4E98-B5BF-79A7611CCBE5}" srcOrd="0" destOrd="0" presId="urn:microsoft.com/office/officeart/2009/3/layout/IncreasingArrowsProcess"/>
    <dgm:cxn modelId="{DC1978E1-A13C-497E-B2D7-743B49FF62B0}" type="presOf" srcId="{E08FD15E-62A0-409A-B57A-4AA38D8CB9CF}" destId="{554EBE4A-0EEA-4A90-9E01-DE038C29553C}" srcOrd="0" destOrd="0" presId="urn:microsoft.com/office/officeart/2009/3/layout/IncreasingArrowsProcess"/>
    <dgm:cxn modelId="{C5427A88-A4E7-4822-93CE-A74A9B0E6113}" srcId="{F1CD3FAB-C990-4C0C-AF2D-30CC004542EF}" destId="{E171D4CC-F777-4EDA-9899-2C7664320C7C}" srcOrd="0" destOrd="0" parTransId="{C5D1B2D4-16C7-489D-851C-AD8EC5D45F21}" sibTransId="{E6335BAE-B04A-4CA2-BAF6-67E6C0CC6012}"/>
    <dgm:cxn modelId="{982BA2FA-E970-49A7-922E-B9EDE303B895}" srcId="{48927B08-D7A2-4406-AFDB-D37DB8C2844F}" destId="{B67A98AE-CA0F-4341-9382-25301E6823B2}" srcOrd="0" destOrd="0" parTransId="{0A6B2A1E-E3A2-45CA-A768-B64534D890FA}" sibTransId="{EEC69224-7313-42ED-A06D-734902012965}"/>
    <dgm:cxn modelId="{4C932620-4180-4B6E-AB7E-B88FE9F50700}" srcId="{E08FD15E-62A0-409A-B57A-4AA38D8CB9CF}" destId="{DD600AF1-5C7C-4C9B-8438-335D6493BB65}" srcOrd="0" destOrd="0" parTransId="{2B515AAA-426A-4EDA-9062-A1F467572531}" sibTransId="{BDCDCA76-64E9-4D06-872A-635CDB0FA0D6}"/>
    <dgm:cxn modelId="{F42688D0-5EB7-4235-864B-118D45C73908}" srcId="{E08FD15E-62A0-409A-B57A-4AA38D8CB9CF}" destId="{48927B08-D7A2-4406-AFDB-D37DB8C2844F}" srcOrd="1" destOrd="0" parTransId="{9605306E-5510-461D-A63A-A7D904A4D7A9}" sibTransId="{63A427C6-142E-49BE-898A-F6DF57018326}"/>
    <dgm:cxn modelId="{1CFD368D-8E1B-4DAD-8FB6-3162485C8AD3}" srcId="{DD600AF1-5C7C-4C9B-8438-335D6493BB65}" destId="{BCD30380-3C45-46D1-ACE5-C9CF2567C42D}" srcOrd="0" destOrd="0" parTransId="{61E0AB10-FA51-4FF1-9EA6-DC031BDD77DC}" sibTransId="{C0E501CB-40DC-4A2C-91DC-4A981F0F6956}"/>
    <dgm:cxn modelId="{AC3E887C-5F6C-4BA8-BBC1-F6A98F8CB4A8}" type="presParOf" srcId="{554EBE4A-0EEA-4A90-9E01-DE038C29553C}" destId="{3652604C-62BE-4E94-9931-EEA30D0A6799}" srcOrd="0" destOrd="0" presId="urn:microsoft.com/office/officeart/2009/3/layout/IncreasingArrowsProcess"/>
    <dgm:cxn modelId="{D62EE6EB-9EC9-4F63-8EBC-0520575E7BAB}" type="presParOf" srcId="{554EBE4A-0EEA-4A90-9E01-DE038C29553C}" destId="{5A08EBA6-6E89-4D5C-B922-280C9085D623}" srcOrd="1" destOrd="0" presId="urn:microsoft.com/office/officeart/2009/3/layout/IncreasingArrowsProcess"/>
    <dgm:cxn modelId="{CA26743C-3B94-4692-9663-87D0514A449B}" type="presParOf" srcId="{554EBE4A-0EEA-4A90-9E01-DE038C29553C}" destId="{04EF1F64-11DC-4E98-B5BF-79A7611CCBE5}" srcOrd="2" destOrd="0" presId="urn:microsoft.com/office/officeart/2009/3/layout/IncreasingArrowsProcess"/>
    <dgm:cxn modelId="{CCC4F6A5-B8DF-4DE8-B894-B81A97BF202C}" type="presParOf" srcId="{554EBE4A-0EEA-4A90-9E01-DE038C29553C}" destId="{755A447D-E85A-4F32-A5F1-4B55FB81239B}" srcOrd="3" destOrd="0" presId="urn:microsoft.com/office/officeart/2009/3/layout/IncreasingArrowsProcess"/>
    <dgm:cxn modelId="{C7571466-BDEC-476E-922A-0D8F2FB541D6}" type="presParOf" srcId="{554EBE4A-0EEA-4A90-9E01-DE038C29553C}" destId="{D2A98CC8-157B-4C9A-AAFD-C8267939804A}" srcOrd="4" destOrd="0" presId="urn:microsoft.com/office/officeart/2009/3/layout/IncreasingArrowsProcess"/>
    <dgm:cxn modelId="{D85E83E4-29BB-48D9-B972-852E40C2B424}" type="presParOf" srcId="{554EBE4A-0EEA-4A90-9E01-DE038C29553C}" destId="{E3DD1903-9230-40B3-A8DE-D3B735757C57}" srcOrd="5" destOrd="0" presId="urn:microsoft.com/office/officeart/2009/3/layout/IncreasingArrowsProcess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5AD80-6916-41D7-B79F-ABEEB3C786BD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59E3C-4017-4402-8A86-0E9A91D3BC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14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§3º Para os efeitos desta Lei Complementar, não se aplica o disposto no art. 35 da Lei Complementar nº 101, de 4 de maio de 2000, mantendo-se a aplicação dos demais dispositivos.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59E3C-4017-4402-8A86-0E9A91D3BC9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571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2E86D2-87B1-4580-9913-D9C17A163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13D5073-38F2-4F67-A76A-6E319A1AC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3DB6D35-1E6F-424B-B20C-B1A31B19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EC0B6FD-1063-4907-B334-DAC9A76C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6D93575-ED63-4003-82E5-1FA23CB7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7E493DFD-0A79-4C6B-9958-4F1DB4B60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1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7BB332-F5EF-416F-93FB-03B1CF61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96642794-7C13-4429-88FC-2BF76782B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857A397-6BCA-43E2-9277-10EBF90BF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2017175-BB35-4F5B-AD02-D82641A28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C1D26DD-2ABB-42C0-AB4B-DD70B54D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DED4486-D659-4EFF-A664-7278299D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25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E7ABF62-83B2-4D3A-96B5-B6BA4828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9C487DE2-C526-4ABF-ADA1-8AD5C67B0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CB379AA-8D75-471E-9CE7-375AA1EA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F5C77F2-50E0-4DB1-AC78-DEA95222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8459117-DEBF-4AD5-8D5D-36928FBD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73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54B41C7-33D0-4181-993C-A7416CD82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CB48DC7-54B1-4741-97B8-736C3999E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B668D1A-2EDB-4DFF-95A9-4F2F2503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02C5986-9A52-46CC-984C-3098B2DB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4898C19-1CF0-4D88-9839-E1F8B6DD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59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A7921A-7C92-420D-867F-B22A82503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CE67B7F-C2C6-48B5-A32A-731858BDD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79A4997-1C67-46C9-B37D-087F9BF4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AC1E551-514B-452F-8C63-C0E182BE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EA77137-6083-49F2-8AAC-CED83965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91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988AD8-F1BF-4C36-9DF2-1446E2393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C4BAB84-2F8D-4841-AB0A-9D9C78135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39B6136-AD33-4F19-8D22-899E726EE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183C345-35EF-4898-80DD-B17A443FE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1811528-5CAC-4642-BEC6-FC08D42A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75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7DC48A3-C48B-4029-908F-7AE9808F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9C46926-731C-4453-8D78-92C3DBF69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329A022-4226-4CC2-9E0B-A87D9A3CD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F043E90-D680-45AE-B72E-94560B67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44A37EF-8551-47A1-8B76-F8A3E75EF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9CAA675-82D4-4978-8994-8B2F32FB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19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3BA1AE-B693-405F-93EB-88DE9AAA8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005952F-694D-4791-87B5-74EE9EE26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2668D3B-FC1B-4070-8934-B1655BAC8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83B3BB95-25E6-4D12-8914-FE24D7465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DF748AA4-1D2B-435F-AEFE-9BEB1A9D08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85624801-7585-4A37-B474-0A50E4B5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861B374-787D-4581-ACAF-2034F0231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597B7DF-8EFC-4A97-B719-41D62DDE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54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558A1D-1B07-452A-92B9-E6CAE56F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35B3A66A-11B8-4568-BEF9-CB10D692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B3EBD5BE-A105-4FAA-9908-310FA9F4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24150E44-603A-4C67-A0C6-4C5F4D4E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10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5DDCE72-D0AF-44F1-A832-E63027AB0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BA8E2C1C-20BA-4823-96E6-28D519F3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4AFCDDD-93FB-47E9-B314-66431F0EA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4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A3290F-E679-4D89-9882-1697D2FF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2C8BE3C-BB20-42F4-A5B9-352B6DC81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4702944-84FA-4F7A-B5C6-8952CB95D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DB4B81B-3A25-4AF8-821B-5D71CE75C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B78D2EB-BBF1-4643-8C24-BE8D64EA4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FE11472-3A2C-42EC-BA3F-3A7A7642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85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-0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3" name="Shape 39"/>
          <p:cNvSpPr>
            <a:spLocks noGrp="1"/>
          </p:cNvSpPr>
          <p:nvPr>
            <p:ph type="pic" sz="quarter" idx="13" hasCustomPrompt="1"/>
          </p:nvPr>
        </p:nvSpPr>
        <p:spPr>
          <a:xfrm>
            <a:off x="5586198" y="0"/>
            <a:ext cx="660580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39" tIns="45719" rIns="91439" bIns="45719" anchor="t">
            <a:noAutofit/>
          </a:bodyPr>
          <a:lstStyle>
            <a:lvl1pPr>
              <a:defRPr baseline="0"/>
            </a:lvl1pPr>
          </a:lstStyle>
          <a:p>
            <a:r>
              <a:rPr lang="de-DE" dirty="0"/>
              <a:t>Coloque sua imagem aqui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438462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98ABFA55-A95E-43EC-B615-AE7188A8F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6B80A52-9AB5-45EB-8F7A-24649710A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8F62EAA-56F7-4CAE-9D43-A3450B5E6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3DB54-83B2-4096-AE2C-965248B901A7}" type="datetimeFigureOut">
              <a:rPr lang="pt-BR" smtClean="0"/>
              <a:t>12/09/2023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CB694F9-4D8F-446B-B927-36F39AEC2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350435D-FD4A-4F8C-8DF6-EA4B97D130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D9868-57C3-425F-A08A-46EC2F52F8EC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EA972088-A154-46CC-8D61-AC9CEECD608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0F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74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sv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5CA8FFF4-1D98-43C3-88C2-BE3F626CDC99}"/>
              </a:ext>
            </a:extLst>
          </p:cNvPr>
          <p:cNvSpPr txBox="1"/>
          <p:nvPr/>
        </p:nvSpPr>
        <p:spPr>
          <a:xfrm>
            <a:off x="474133" y="4868333"/>
            <a:ext cx="4741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Nacional de Fundos e Instrumentos Financeiros - </a:t>
            </a:r>
            <a:r>
              <a:rPr lang="pt-B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SNFI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C4344E2F-9514-4E30-A1E5-3EA24DC395E6}"/>
              </a:ext>
            </a:extLst>
          </p:cNvPr>
          <p:cNvSpPr/>
          <p:nvPr/>
        </p:nvSpPr>
        <p:spPr>
          <a:xfrm>
            <a:off x="317498" y="645486"/>
            <a:ext cx="309035" cy="1510485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7032DF7E-8FCC-43DE-81F8-B070ABEA9535}"/>
              </a:ext>
            </a:extLst>
          </p:cNvPr>
          <p:cNvSpPr txBox="1"/>
          <p:nvPr/>
        </p:nvSpPr>
        <p:spPr>
          <a:xfrm>
            <a:off x="626533" y="544046"/>
            <a:ext cx="81691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rgbClr val="009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Projeto de lei n. 196, de 2020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A074E2AF-7645-46B1-809A-1C2F25100EE1}"/>
              </a:ext>
            </a:extLst>
          </p:cNvPr>
          <p:cNvSpPr txBox="1"/>
          <p:nvPr/>
        </p:nvSpPr>
        <p:spPr>
          <a:xfrm>
            <a:off x="761767" y="1281781"/>
            <a:ext cx="7205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>
                    <a:lumMod val="50000"/>
                  </a:schemeClr>
                </a:solidFill>
              </a:rPr>
              <a:t>AUDIÊNCIA PÚBLICA</a:t>
            </a:r>
          </a:p>
          <a:p>
            <a:r>
              <a:rPr lang="pt-BR" sz="2800" dirty="0">
                <a:solidFill>
                  <a:schemeClr val="bg1">
                    <a:lumMod val="50000"/>
                  </a:schemeClr>
                </a:solidFill>
              </a:rPr>
              <a:t>Requerimento n. 00025/2023</a:t>
            </a: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xmlns="" id="{CF9CCE8F-AF65-4F0C-B633-1B75D6F52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56631" y="6061964"/>
            <a:ext cx="2840669" cy="62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898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608F8A1A-CC29-137A-E6D6-D00D50E7FF36}"/>
              </a:ext>
            </a:extLst>
          </p:cNvPr>
          <p:cNvSpPr txBox="1"/>
          <p:nvPr/>
        </p:nvSpPr>
        <p:spPr>
          <a:xfrm>
            <a:off x="545284" y="1240600"/>
            <a:ext cx="10627813" cy="5070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Objetivo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0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Contribuir para o desenvolvimento econômico e social da região Norte, Nordeste e Centro-Oeste, mediante a execução de </a:t>
            </a:r>
            <a:r>
              <a:rPr lang="pt-BR" sz="2000" b="1" u="sng" kern="1200" dirty="0">
                <a:effectLst/>
                <a:cs typeface="Times New Roman" panose="02020603050405020304" pitchFamily="18" charset="0"/>
              </a:rPr>
              <a:t>programas de </a:t>
            </a:r>
            <a:r>
              <a:rPr lang="pt-BR" sz="2000" b="1" u="sng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financiamento aos setores produtivos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.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1050" b="1" kern="1200" dirty="0">
              <a:effectLst/>
              <a:cs typeface="Times New Roman" panose="02020603050405020304" pitchFamily="18" charset="0"/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2000" b="1" kern="1200" dirty="0">
                <a:effectLst/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Fontes de Recursos</a:t>
            </a:r>
            <a:endParaRPr lang="pt-BR" sz="20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3% 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(três por cento) do produto da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arrecadação do IR e IPI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, sendo 0,6% (seis décimos por cento) para FNO, 1,8% (um inteiro e oito décimos por cento) para FNE, 0,6% (seis décimos por cento) para FCO.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os retornos e resultados de suas aplicações;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o resultado da remuneração dos recursos momentaneamente não aplicados, calculado com base em indexador oficial;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contribuições, doações, financiamentos e recursos de outras origens, concedidos por entidades de direito público ou privado, nacionais ou estrangeiras;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dotações orçamentárias ou outros recursos previstos em lei.</a:t>
            </a:r>
          </a:p>
        </p:txBody>
      </p:sp>
      <p:sp>
        <p:nvSpPr>
          <p:cNvPr id="4" name="Google Shape;127;p19">
            <a:extLst>
              <a:ext uri="{FF2B5EF4-FFF2-40B4-BE49-F238E27FC236}">
                <a16:creationId xmlns:a16="http://schemas.microsoft.com/office/drawing/2014/main" xmlns="" id="{1F9C902D-A13D-21AD-BD12-72534164DF83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xmlns="" id="{0AD6DFE4-2827-E6F1-B491-2FF8749BC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3122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96BD407-E049-2F25-0944-EE954DAA4A35}"/>
              </a:ext>
            </a:extLst>
          </p:cNvPr>
          <p:cNvSpPr txBox="1"/>
          <p:nvPr/>
        </p:nvSpPr>
        <p:spPr>
          <a:xfrm>
            <a:off x="987388" y="1295370"/>
            <a:ext cx="10133458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Beneficiários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Produtores e empresas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, pessoas físicas e jurídicas, e cooperativas de produção que, de acordo com as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prioridades estabelecidas nos planos regionais de desenvolvimento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, desenvolvam atividades produtivas nos setores agropecuário, mineral, industrial, agroindustrial, de empreendimentos comerciais e de serviços das regiões Norte, Nordeste e Centro-Oeste;   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Empreendimentos de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infraestrutura econômica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, inclusive os de iniciativa de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empresas públicas não dependentes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 de transferências financeiras do Poder Público, considerados prioritários para a economia em decisão do respectivo conselho deliberativo; 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Estudantes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 (FIES) regularmente matriculados em cursos superiores e de educação profissional, técnica e tecnológica não gratuitos que contribuirão para o desenvolvimento do setor produtivo das regiões Norte, Nordeste e Centro-Oeste, de acordo com as prioridades estabelecidas nos planos regionais de desenvolvimento. 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63EFC243-07F5-3069-2EEF-4E406B4DF952}"/>
              </a:ext>
            </a:extLst>
          </p:cNvPr>
          <p:cNvSpPr txBox="1"/>
          <p:nvPr/>
        </p:nvSpPr>
        <p:spPr>
          <a:xfrm>
            <a:off x="1736172" y="6027564"/>
            <a:ext cx="2198269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Obs</a:t>
            </a: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</a:t>
            </a: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Art. 4º da Lei nº 7.827, de 1989.</a:t>
            </a:r>
          </a:p>
        </p:txBody>
      </p:sp>
      <p:sp>
        <p:nvSpPr>
          <p:cNvPr id="5" name="Google Shape;127;p19">
            <a:extLst>
              <a:ext uri="{FF2B5EF4-FFF2-40B4-BE49-F238E27FC236}">
                <a16:creationId xmlns:a16="http://schemas.microsoft.com/office/drawing/2014/main" xmlns="" id="{EDD01BAE-DE64-3BE2-4BA0-45943DE0E40B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xmlns="" id="{54B0BCDE-C300-24BB-3F7B-38350B742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92091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D1D5E30B-5E79-5BF5-5CB7-454D6BB1BD36}"/>
              </a:ext>
            </a:extLst>
          </p:cNvPr>
          <p:cNvSpPr/>
          <p:nvPr/>
        </p:nvSpPr>
        <p:spPr>
          <a:xfrm>
            <a:off x="0" y="1053737"/>
            <a:ext cx="12192000" cy="580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AC7D5E5E-D59D-AEA2-D98B-24D6B3D1D1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8" t="2296" r="4891" b="2916"/>
          <a:stretch/>
        </p:blipFill>
        <p:spPr>
          <a:xfrm>
            <a:off x="2795185" y="1292185"/>
            <a:ext cx="7655432" cy="5086004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6D5F53E-6036-410D-9DE5-7D05AF9CE8D3}"/>
              </a:ext>
            </a:extLst>
          </p:cNvPr>
          <p:cNvSpPr txBox="1"/>
          <p:nvPr/>
        </p:nvSpPr>
        <p:spPr>
          <a:xfrm>
            <a:off x="219411" y="6448729"/>
            <a:ext cx="2198269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Obs</a:t>
            </a: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</a:t>
            </a:r>
            <a:r>
              <a:rPr kumimoji="0" lang="pt-B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Art. 5º da Lei nº 7.827, de 1989.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163463A-5A1C-4FAF-875F-2FB4DF7F4C06}"/>
              </a:ext>
            </a:extLst>
          </p:cNvPr>
          <p:cNvSpPr txBox="1"/>
          <p:nvPr/>
        </p:nvSpPr>
        <p:spPr>
          <a:xfrm>
            <a:off x="1039639" y="1292185"/>
            <a:ext cx="82211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Área de atuação</a:t>
            </a:r>
          </a:p>
        </p:txBody>
      </p:sp>
      <p:sp>
        <p:nvSpPr>
          <p:cNvPr id="6" name="Google Shape;127;p19">
            <a:extLst>
              <a:ext uri="{FF2B5EF4-FFF2-40B4-BE49-F238E27FC236}">
                <a16:creationId xmlns:a16="http://schemas.microsoft.com/office/drawing/2014/main" xmlns="" id="{A828E168-36F5-C435-A193-0336FF7C527E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xmlns="" id="{BDA4BD0B-0BE1-E97F-F84A-7D95EBF82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87552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E42BFDAB-2575-ABD5-DA94-9A3D94930121}"/>
              </a:ext>
            </a:extLst>
          </p:cNvPr>
          <p:cNvSpPr txBox="1"/>
          <p:nvPr/>
        </p:nvSpPr>
        <p:spPr>
          <a:xfrm>
            <a:off x="1018774" y="1255676"/>
            <a:ext cx="82211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Governança (Panorama Geral)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xmlns="" id="{26D61854-EFF2-C58F-31BE-40D2FD4D09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564547"/>
              </p:ext>
            </p:extLst>
          </p:nvPr>
        </p:nvGraphicFramePr>
        <p:xfrm>
          <a:off x="1779934" y="1920469"/>
          <a:ext cx="7155060" cy="3681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24E86373-0CE2-E33A-2C11-A3074ABCD5C8}"/>
              </a:ext>
            </a:extLst>
          </p:cNvPr>
          <p:cNvSpPr/>
          <p:nvPr/>
        </p:nvSpPr>
        <p:spPr>
          <a:xfrm>
            <a:off x="8996212" y="1920469"/>
            <a:ext cx="212463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cs typeface="Times New Roman" panose="02020603050405020304" pitchFamily="18" charset="0"/>
              </a:rPr>
              <a:t>Aplicação dos Recursos Financeiros</a:t>
            </a:r>
          </a:p>
          <a:p>
            <a:pPr algn="ctr"/>
            <a:endParaRPr lang="pt-BR" b="1" dirty="0">
              <a:cs typeface="Times New Roman" panose="02020603050405020304" pitchFamily="18" charset="0"/>
            </a:endParaRPr>
          </a:p>
          <a:p>
            <a:pPr algn="ctr"/>
            <a:r>
              <a:rPr lang="pt-BR" b="1" dirty="0">
                <a:cs typeface="Times New Roman" panose="02020603050405020304" pitchFamily="18" charset="0"/>
              </a:rPr>
              <a:t>Atendimento ao setor produtivo </a:t>
            </a:r>
          </a:p>
          <a:p>
            <a:pPr algn="ctr"/>
            <a:endParaRPr lang="pt-BR" b="1" dirty="0">
              <a:cs typeface="Times New Roman" panose="02020603050405020304" pitchFamily="18" charset="0"/>
            </a:endParaRPr>
          </a:p>
          <a:p>
            <a:pPr algn="ctr"/>
            <a:r>
              <a:rPr lang="pt-BR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t-BR" b="1" dirty="0">
                <a:cs typeface="Times New Roman" panose="02020603050405020304" pitchFamily="18" charset="0"/>
              </a:rPr>
              <a:t>Financiamento Estudantil (FIES) </a:t>
            </a:r>
          </a:p>
          <a:p>
            <a:pPr algn="ctr"/>
            <a:endParaRPr lang="pt-BR" b="1" dirty="0">
              <a:cs typeface="Times New Roman" panose="02020603050405020304" pitchFamily="18" charset="0"/>
            </a:endParaRPr>
          </a:p>
          <a:p>
            <a:pPr algn="ctr"/>
            <a:r>
              <a:rPr lang="pt-BR" b="1" dirty="0">
                <a:cs typeface="Times New Roman" panose="02020603050405020304" pitchFamily="18" charset="0"/>
              </a:rPr>
              <a:t>Elevação dos Investimentos nas Regiões</a:t>
            </a:r>
          </a:p>
        </p:txBody>
      </p:sp>
      <p:sp>
        <p:nvSpPr>
          <p:cNvPr id="6" name="Google Shape;127;p19">
            <a:extLst>
              <a:ext uri="{FF2B5EF4-FFF2-40B4-BE49-F238E27FC236}">
                <a16:creationId xmlns:a16="http://schemas.microsoft.com/office/drawing/2014/main" xmlns="" id="{E6B94F7B-5EDB-C4A7-6B22-6C965DB4709E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xmlns="" id="{E5009211-12FB-A0D7-5C18-EE938EE422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0730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B1A9E87-6D1D-EB95-2A6A-0977A655B27A}"/>
              </a:ext>
            </a:extLst>
          </p:cNvPr>
          <p:cNvSpPr txBox="1"/>
          <p:nvPr/>
        </p:nvSpPr>
        <p:spPr>
          <a:xfrm>
            <a:off x="993118" y="1250025"/>
            <a:ext cx="10119019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Principais diretrizes na aplicação dos Fundos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0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Tratamento preferencial às atividades produtivas de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pequenos e miniprodutores rurais e pequenas e microempresas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Foco no atendimento das prioridades estabelecidas pelos Conselhos Deliberativos das três regiões atendidas pelos Fundos Constitucionais. (Diretrizes e prioridades)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Adoção de prazos e carências, limites de financiamento, juros e encargos diferenciados do crédito usualmente adotados por outras instituições financeiras.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Tratamento diferenciado e prioritário nas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áreas prioritárias da PNDR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Semiárido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Municípios classificados como de baixa e média renda, independente do dinamismo;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Municípios na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Faixa de Fronteira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effectLst/>
                <a:cs typeface="Times New Roman" panose="02020603050405020304" pitchFamily="18" charset="0"/>
              </a:rPr>
              <a:t>Municípios localizados nas as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Regiões Integradas de Desenvolvimento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– </a:t>
            </a:r>
            <a:r>
              <a:rPr lang="pt-BR" sz="2000" kern="1200" dirty="0" err="1">
                <a:effectLst/>
                <a:cs typeface="Times New Roman" panose="02020603050405020304" pitchFamily="18" charset="0"/>
              </a:rPr>
              <a:t>RIDEs</a:t>
            </a:r>
            <a:endParaRPr lang="pt-BR" sz="2000" kern="1200" dirty="0">
              <a:effectLst/>
              <a:cs typeface="Times New Roman" panose="02020603050405020304" pitchFamily="18" charset="0"/>
            </a:endParaRPr>
          </a:p>
        </p:txBody>
      </p:sp>
      <p:sp>
        <p:nvSpPr>
          <p:cNvPr id="4" name="Google Shape;127;p19">
            <a:extLst>
              <a:ext uri="{FF2B5EF4-FFF2-40B4-BE49-F238E27FC236}">
                <a16:creationId xmlns:a16="http://schemas.microsoft.com/office/drawing/2014/main" xmlns="" id="{DB9A31F7-85F5-6987-25DE-DEBD44A7502E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xmlns="" id="{7793094B-806E-4249-5769-5B4234239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37361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2914CA8A-92DA-658E-31B6-5FF3E67EB502}"/>
              </a:ext>
            </a:extLst>
          </p:cNvPr>
          <p:cNvSpPr/>
          <p:nvPr/>
        </p:nvSpPr>
        <p:spPr>
          <a:xfrm>
            <a:off x="0" y="1053737"/>
            <a:ext cx="12192000" cy="580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127;p19">
            <a:extLst>
              <a:ext uri="{FF2B5EF4-FFF2-40B4-BE49-F238E27FC236}">
                <a16:creationId xmlns:a16="http://schemas.microsoft.com/office/drawing/2014/main" xmlns="" id="{709C2F5A-96A2-42CD-E389-6B57EA877730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82D161B8-E84E-8016-7959-40D236B36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E1BCFFD5-2A69-A206-892B-D0651D3482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8" t="2296" r="4891" b="2916"/>
          <a:stretch/>
        </p:blipFill>
        <p:spPr>
          <a:xfrm>
            <a:off x="6602137" y="1965631"/>
            <a:ext cx="5589864" cy="3713712"/>
          </a:xfrm>
          <a:prstGeom prst="rect">
            <a:avLst/>
          </a:prstGeom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xmlns="" id="{09D90930-8399-472E-28A9-CEC743B697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604894"/>
              </p:ext>
            </p:extLst>
          </p:nvPr>
        </p:nvGraphicFramePr>
        <p:xfrm>
          <a:off x="-229976" y="1053737"/>
          <a:ext cx="7210919" cy="5675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8075103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127;p19">
            <a:extLst>
              <a:ext uri="{FF2B5EF4-FFF2-40B4-BE49-F238E27FC236}">
                <a16:creationId xmlns:a16="http://schemas.microsoft.com/office/drawing/2014/main" xmlns="" id="{157D9C19-5F35-D64B-5822-7E4A910D9E21}"/>
              </a:ext>
            </a:extLst>
          </p:cNvPr>
          <p:cNvSpPr txBox="1"/>
          <p:nvPr/>
        </p:nvSpPr>
        <p:spPr>
          <a:xfrm>
            <a:off x="292666" y="283868"/>
            <a:ext cx="5254642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Projeto de lei n. 196, de 2020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E240A32E-A8F3-C1B7-21B3-0A534383A692}"/>
              </a:ext>
            </a:extLst>
          </p:cNvPr>
          <p:cNvSpPr txBox="1"/>
          <p:nvPr/>
        </p:nvSpPr>
        <p:spPr>
          <a:xfrm>
            <a:off x="1016973" y="2505939"/>
            <a:ext cx="10511406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O PL visa alterar as seguintes normas: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6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Lei nº 11.107, de 6 de abril de 2005,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que dispõe sobre normas gerais de contratação de consórcios públicos;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Lei nº 7.827, de 27 de setembro de 1989, </a:t>
            </a:r>
            <a:r>
              <a:rPr lang="pt-BR" sz="2000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que institui o Fundo Constitucional de Financiamento do Norte (FNO), o Fundo Constitucional de Financiamento do Nordeste (FNE) e o Fundo Constitucional de Financiamento do Centro-Oeste (FCO);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Lei nº 8.142, de 28 de dezembro de 1990,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que dispõe sobre a participação da comunidade na gestão do Sistema Único de Saúde (SUS) e sobre as transferências intergovernamentais de recursos financeiros na área de saúde; e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effectLst/>
                <a:cs typeface="Times New Roman" panose="02020603050405020304" pitchFamily="18" charset="0"/>
              </a:rPr>
              <a:t>Lei nº 9.972, de 25 de maio de 2000,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que institui a classificação de produtos vegetais, subprodutos e resíduos de valor econômico.</a:t>
            </a:r>
            <a:endParaRPr lang="pt-BR" sz="2000" dirty="0">
              <a:cs typeface="Times New Roman" panose="02020603050405020304" pitchFamily="18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FD141BAA-2D4D-423B-4FF8-105A6E838233}"/>
              </a:ext>
            </a:extLst>
          </p:cNvPr>
          <p:cNvSpPr txBox="1"/>
          <p:nvPr/>
        </p:nvSpPr>
        <p:spPr>
          <a:xfrm>
            <a:off x="985323" y="1245607"/>
            <a:ext cx="10574706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Objetivo principal</a:t>
            </a:r>
          </a:p>
          <a:p>
            <a:pPr algn="just" defTabSz="457200">
              <a:buClrTx/>
              <a:defRPr/>
            </a:pPr>
            <a:endParaRPr lang="pt-BR" sz="500" b="1" kern="1200" dirty="0">
              <a:highlight>
                <a:srgbClr val="CDE6E2"/>
              </a:highlight>
              <a:ea typeface="MS PGothic" pitchFamily="34" charset="-128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t-BR" b="1" kern="1200" dirty="0">
                <a:cs typeface="Times New Roman" panose="02020603050405020304" pitchFamily="18" charset="0"/>
              </a:rPr>
              <a:t>P</a:t>
            </a:r>
            <a:r>
              <a:rPr lang="pt-BR" b="1" kern="1200" dirty="0">
                <a:effectLst/>
                <a:cs typeface="Times New Roman" panose="02020603050405020304" pitchFamily="18" charset="0"/>
              </a:rPr>
              <a:t>ermitir que os consórcios públicos possam instituir fundos para custear programas, ações e projetos de interesse público.</a:t>
            </a:r>
            <a:endParaRPr lang="pt-BR" dirty="0">
              <a:cs typeface="Times New Roman" panose="02020603050405020304" pitchFamily="18" charset="0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xmlns="" id="{1045E988-74F8-4081-B436-7C502C90C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985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0D1C977F-D86B-86A9-8485-2F873CEC1E9C}"/>
              </a:ext>
            </a:extLst>
          </p:cNvPr>
          <p:cNvSpPr txBox="1"/>
          <p:nvPr/>
        </p:nvSpPr>
        <p:spPr>
          <a:xfrm>
            <a:off x="607223" y="1150321"/>
            <a:ext cx="10179979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8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Parecer Substitutivo – Alteração Lei n. 7.827, de 1989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8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Art. 2º A Lei nº 7.827, de 27 de setembro de 1989, passa a vigorar com as seguintes alterações: </a:t>
            </a:r>
          </a:p>
          <a:p>
            <a:pPr marL="450850" lvl="6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	Art. 3º Respeitadas as disposições dos Planos Regionais de Desenvolvimento, serão observadas as seguintes diretrizes na formulação dos programas de financiamento de cada um dos Fundos:</a:t>
            </a:r>
          </a:p>
          <a:p>
            <a:pPr marL="450850" lvl="6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cs typeface="Times New Roman" panose="02020603050405020304" pitchFamily="18" charset="0"/>
              </a:rPr>
              <a:t>[...]</a:t>
            </a:r>
            <a:endParaRPr lang="pt-BR" kern="1200" dirty="0">
              <a:effectLst/>
              <a:cs typeface="Times New Roman" panose="02020603050405020304" pitchFamily="18" charset="0"/>
            </a:endParaRPr>
          </a:p>
          <a:p>
            <a:pPr marL="450850" lvl="2" algn="just" defTabSz="457200">
              <a:spcAft>
                <a:spcPts val="600"/>
              </a:spcAft>
              <a:buClrTx/>
              <a:defRPr/>
            </a:pPr>
            <a:r>
              <a:rPr lang="pt-BR" b="1" kern="1200" dirty="0">
                <a:effectLst/>
                <a:cs typeface="Times New Roman" panose="02020603050405020304" pitchFamily="18" charset="0"/>
              </a:rPr>
              <a:t>XIV – concessão de </a:t>
            </a:r>
            <a:r>
              <a:rPr lang="pt-BR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financiamento a consórcios públicos </a:t>
            </a:r>
            <a:r>
              <a:rPr lang="pt-BR" b="1" kern="1200" dirty="0">
                <a:effectLst/>
                <a:cs typeface="Times New Roman" panose="02020603050405020304" pitchFamily="18" charset="0"/>
              </a:rPr>
              <a:t>constituídos nos termos da Lei nº 11.107, de 6 de abril de 2005.</a:t>
            </a:r>
          </a:p>
          <a:p>
            <a:pPr marL="450850" lvl="2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......................................................................................................(NR) </a:t>
            </a:r>
          </a:p>
          <a:p>
            <a:pPr marL="450850" lvl="2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Art. 4º São beneficiários dos recursos dos fundos constitucionais de financiamento do Norte, do Nordeste e do Centro-Oeste:</a:t>
            </a:r>
          </a:p>
          <a:p>
            <a:pPr marL="450850" lvl="2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cs typeface="Times New Roman" panose="02020603050405020304" pitchFamily="18" charset="0"/>
              </a:rPr>
              <a:t>[...]</a:t>
            </a:r>
            <a:endParaRPr lang="pt-BR" kern="1200" dirty="0">
              <a:effectLst/>
              <a:cs typeface="Times New Roman" panose="02020603050405020304" pitchFamily="18" charset="0"/>
            </a:endParaRPr>
          </a:p>
          <a:p>
            <a:pPr marL="450850" lvl="2" algn="just" defTabSz="457200">
              <a:spcAft>
                <a:spcPts val="600"/>
              </a:spcAft>
              <a:buClrTx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III – </a:t>
            </a:r>
            <a:r>
              <a:rPr lang="pt-BR" b="1" kern="1200" dirty="0">
                <a:effectLst/>
                <a:cs typeface="Times New Roman" panose="02020603050405020304" pitchFamily="18" charset="0"/>
              </a:rPr>
              <a:t>consórcios públicos para a realização de </a:t>
            </a:r>
            <a:r>
              <a:rPr lang="pt-BR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investimentos </a:t>
            </a:r>
            <a:r>
              <a:rPr lang="pt-BR" b="1" kern="1200" dirty="0">
                <a:effectLst/>
                <a:cs typeface="Times New Roman" panose="02020603050405020304" pitchFamily="18" charset="0"/>
              </a:rPr>
              <a:t>que contribuam para o desenvolvimento do setor produtivo das regiões Norte, Nordeste e Centro-Oeste, de acordo com as </a:t>
            </a:r>
            <a:r>
              <a:rPr lang="pt-BR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prioridades estabelecidas nos planos regionais de desenvolvimento.</a:t>
            </a:r>
          </a:p>
          <a:p>
            <a:pPr marL="450850"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kern="1200" dirty="0">
                <a:effectLst/>
                <a:cs typeface="Times New Roman" panose="02020603050405020304" pitchFamily="18" charset="0"/>
              </a:rPr>
              <a:t> ......................................................................................................(NR)</a:t>
            </a:r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xmlns="" id="{C2F08471-BAAB-DD5E-DFEC-99C4DFD58C34}"/>
              </a:ext>
            </a:extLst>
          </p:cNvPr>
          <p:cNvSpPr txBox="1"/>
          <p:nvPr/>
        </p:nvSpPr>
        <p:spPr>
          <a:xfrm>
            <a:off x="322558" y="260034"/>
            <a:ext cx="5254642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>
              <a:defRPr lang="pt-BR"/>
            </a:defPPr>
            <a:lvl1pPr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</a:defRPr>
            </a:lvl1pPr>
          </a:lstStyle>
          <a:p>
            <a:r>
              <a:rPr lang="pt-BR" dirty="0">
                <a:sym typeface="Bebas Neue"/>
              </a:rPr>
              <a:t>Substitutivo</a:t>
            </a:r>
            <a:endParaRPr dirty="0">
              <a:sym typeface="Bebas Neue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8A7ACC18-0053-A088-11A5-419A66FDA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0309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105D24D-1D54-E358-2875-BDBB5CCFD1F3}"/>
              </a:ext>
            </a:extLst>
          </p:cNvPr>
          <p:cNvSpPr txBox="1"/>
          <p:nvPr/>
        </p:nvSpPr>
        <p:spPr>
          <a:xfrm>
            <a:off x="986294" y="1330179"/>
            <a:ext cx="10758293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Finalidade do PL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0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cs typeface="Times New Roman" panose="02020603050405020304" pitchFamily="18" charset="0"/>
              </a:rPr>
              <a:t>Permitir que Consórcios Públicos possam constituir e gerir fundos consorciados intermunicipais ou interestaduais para financiar, fomentar, apoiar e custear programas, projetos, atividades e ações, bem como a aquisição de bens e serviços de interesse público e correlacionadas às respectivas áreas de atuação;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000" kern="1200" dirty="0"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Instituir Consórcios Públicos como beneficiários dos Fundos Constitucionais de Financiamento </a:t>
            </a:r>
            <a:r>
              <a:rPr lang="pt-BR" sz="2000" b="1" kern="1200" dirty="0">
                <a:solidFill>
                  <a:srgbClr val="009600"/>
                </a:solidFill>
                <a:cs typeface="Times New Roman" panose="02020603050405020304" pitchFamily="18" charset="0"/>
              </a:rPr>
              <a:t>(FNO, FNE e FCO)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000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cs typeface="Times New Roman" panose="02020603050405020304" pitchFamily="18" charset="0"/>
              </a:rPr>
              <a:t>Permitir que Consórcios Públicos repassar recursos do Fundo Nacional de Saúde (FNS);</a:t>
            </a: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000" kern="1200" dirty="0"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kern="1200" dirty="0">
                <a:cs typeface="Times New Roman" panose="02020603050405020304" pitchFamily="18" charset="0"/>
              </a:rPr>
              <a:t>Permitir que Consórcios Públicos possam exercer a classificação obrigatória para produtos vegetais, seus subprodutos e resíduos de valor econômico.</a:t>
            </a:r>
          </a:p>
        </p:txBody>
      </p:sp>
      <p:sp>
        <p:nvSpPr>
          <p:cNvPr id="4" name="Google Shape;127;p19">
            <a:extLst>
              <a:ext uri="{FF2B5EF4-FFF2-40B4-BE49-F238E27FC236}">
                <a16:creationId xmlns:a16="http://schemas.microsoft.com/office/drawing/2014/main" xmlns="" id="{6F813C1D-5182-655C-07E9-0CEEBECB6C23}"/>
              </a:ext>
            </a:extLst>
          </p:cNvPr>
          <p:cNvSpPr txBox="1"/>
          <p:nvPr/>
        </p:nvSpPr>
        <p:spPr>
          <a:xfrm>
            <a:off x="325610" y="191870"/>
            <a:ext cx="5254642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>
              <a:defRPr lang="pt-BR"/>
            </a:defPPr>
            <a:lvl1pPr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</a:defRPr>
            </a:lvl1pPr>
          </a:lstStyle>
          <a:p>
            <a:r>
              <a:rPr lang="pt-BR" dirty="0">
                <a:sym typeface="Bebas Neue"/>
              </a:rPr>
              <a:t>Justificativa</a:t>
            </a:r>
            <a:endParaRPr dirty="0">
              <a:sym typeface="Bebas Neue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xmlns="" id="{440AC979-C294-52B6-82DA-7DF01577C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2274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ED9B4AEB-DC08-9550-8C37-365B26180CE3}"/>
              </a:ext>
            </a:extLst>
          </p:cNvPr>
          <p:cNvSpPr txBox="1"/>
          <p:nvPr/>
        </p:nvSpPr>
        <p:spPr>
          <a:xfrm>
            <a:off x="212542" y="1264076"/>
            <a:ext cx="11532045" cy="5448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Manifestações Técnicas </a:t>
            </a:r>
            <a:r>
              <a:rPr lang="pt-BR" sz="2000" b="1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do antigo </a:t>
            </a: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Ministério do Desenvolvimento Regional – MDR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lang="pt-BR" sz="900" b="1" kern="1200" dirty="0">
              <a:highlight>
                <a:srgbClr val="CDE6E2"/>
              </a:highlight>
              <a:ea typeface="MS PGothic" pitchFamily="34" charset="-128"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Nota Técnica nº 27/2022/CGDRU/DDRU/SMDRU-MDR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de maio de 2022, a SDR aponta pela não oposição Substitutivo ao PL 196, de 2020 </a:t>
            </a: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+ Nota Técnica nº 91/2022/CGPI/DDRU/SMDRU-MDR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de maio de 2022, a SDR manifesta posicionamento favorável ao Substitutivo ao PL 196, de 2020.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000" kern="12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t-BR" sz="2000" b="1" kern="1200" dirty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Nota Técnica nº 51/2022/CGFC/DEIFI/SFPP-MDR</a:t>
            </a:r>
            <a:r>
              <a:rPr lang="pt-BR" sz="2000" b="1" kern="1200" dirty="0">
                <a:effectLst/>
                <a:cs typeface="Times New Roman" panose="02020603050405020304" pitchFamily="18" charset="0"/>
              </a:rPr>
              <a:t>,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de junho de 2022, na qual equipe técnica se manifesta contrária à aprovação do art. 2º do Projeto de Lei nº 196, de 2020, que altera a Lei nº 7.827, de 1989, considerando dois itens:</a:t>
            </a:r>
          </a:p>
          <a:p>
            <a:pPr marL="742950" lvl="1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artigo proposto, salvo melhor juízo, contraria o texto constitucional, uma vez que o art. 159, inciso I, alínea “c”, da Constituição Federal, estabelece que os recursos desses Fundos são destinados para aplicação em programas de financiamento ao setor produtivo das Regiões Norte, Nordeste e Centro-Oeste, através de suas instituições financeiras de caráter regional.</a:t>
            </a:r>
          </a:p>
          <a:p>
            <a:pPr marL="742950" lvl="1" indent="-28575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16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art. 35 da Lei Complementar nº 101, de 4 de maio de 2000</a:t>
            </a: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veda a realização de </a:t>
            </a:r>
            <a:r>
              <a:rPr lang="pt-BR" sz="16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operação de crédito entre um ente da Federação</a:t>
            </a: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diretamente ou </a:t>
            </a:r>
            <a:r>
              <a:rPr lang="pt-BR" sz="16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por intermédio de </a:t>
            </a: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fundo, </a:t>
            </a:r>
            <a:r>
              <a:rPr lang="pt-BR" sz="16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autarquia</a:t>
            </a:r>
            <a:r>
              <a:rPr lang="pt-BR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fundação ou empresa estatal dependente, e outro, inclusive suas entidades da administração indireta, ainda que sob a forma de novação, refinanciamento ou postergação de dívida contraída anteriormente;</a:t>
            </a:r>
            <a:endParaRPr lang="pt-BR" sz="1400" kern="1200" dirty="0">
              <a:cs typeface="Times New Roman" panose="02020603050405020304" pitchFamily="18" charset="0"/>
            </a:endParaRPr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xmlns="" id="{48D12DDB-F80E-88E9-F9CD-D9A8D257D0EC}"/>
              </a:ext>
            </a:extLst>
          </p:cNvPr>
          <p:cNvSpPr txBox="1"/>
          <p:nvPr/>
        </p:nvSpPr>
        <p:spPr>
          <a:xfrm>
            <a:off x="296431" y="277451"/>
            <a:ext cx="6163091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sym typeface="Bebas Neue"/>
              </a:rPr>
              <a:t>Manifestações técnicas do antigo MDR</a:t>
            </a:r>
            <a:endParaRPr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sym typeface="Bebas Neue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87B7AC12-B9AB-C8AA-F3EB-60BFB6A65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75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0E4516B-0040-012B-5114-563AF42D0B0F}"/>
              </a:ext>
            </a:extLst>
          </p:cNvPr>
          <p:cNvSpPr txBox="1"/>
          <p:nvPr/>
        </p:nvSpPr>
        <p:spPr>
          <a:xfrm>
            <a:off x="218114" y="1318503"/>
            <a:ext cx="1174458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Manifestações Técnicas </a:t>
            </a:r>
            <a:r>
              <a:rPr lang="pt-BR" b="1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do </a:t>
            </a:r>
            <a:r>
              <a:rPr lang="pt-BR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Ministério da Integração e do Desenvolvimento Regional - MIDR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b="1" kern="1200" dirty="0">
              <a:effectLst/>
              <a:cs typeface="Times New Roman" panose="02020603050405020304" pitchFamily="18" charset="0"/>
            </a:endParaRPr>
          </a:p>
          <a:p>
            <a:pPr marL="342900" indent="-342900" algn="just" defTabSz="457200">
              <a:buClrTx/>
              <a:buFont typeface="Wingdings" panose="05000000000000000000" pitchFamily="2" charset="2"/>
              <a:buChar char="Ø"/>
              <a:defRPr/>
            </a:pPr>
            <a:r>
              <a:rPr lang="pt-BR" b="1" kern="1200" dirty="0">
                <a:solidFill>
                  <a:srgbClr val="009600"/>
                </a:solidFill>
                <a:cs typeface="Times New Roman" panose="02020603050405020304" pitchFamily="18" charset="0"/>
              </a:rPr>
              <a:t>Nota Técnica nº 5/2023/DPDR/SDR-MIDR</a:t>
            </a:r>
            <a:r>
              <a:rPr lang="pt-BR" b="1" kern="1200" dirty="0">
                <a:cs typeface="Times New Roman" panose="02020603050405020304" pitchFamily="18" charset="0"/>
              </a:rPr>
              <a:t>, </a:t>
            </a:r>
            <a:r>
              <a:rPr lang="pt-BR" kern="1200" dirty="0">
                <a:cs typeface="Times New Roman" panose="02020603050405020304" pitchFamily="18" charset="0"/>
              </a:rPr>
              <a:t>de abril de 2023, na qual a Secretaria Nacional de Políticas de Desenvolvimento Regional e Territorial (SDR), manifesta-se </a:t>
            </a:r>
            <a:r>
              <a:rPr lang="pt-BR" b="1" u="sng" kern="1200" dirty="0">
                <a:solidFill>
                  <a:srgbClr val="009600"/>
                </a:solidFill>
                <a:cs typeface="Times New Roman" panose="02020603050405020304" pitchFamily="18" charset="0"/>
              </a:rPr>
              <a:t>favorável</a:t>
            </a:r>
            <a:r>
              <a:rPr lang="pt-BR" kern="12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t-BR" kern="1200" dirty="0">
                <a:cs typeface="Times New Roman" panose="02020603050405020304" pitchFamily="18" charset="0"/>
              </a:rPr>
              <a:t>ao PL nº 196, de 2020, que altera a Lei n. 7.827, de 1989, desde que faça menção aos eixos de intervenção setorial da PNDR</a:t>
            </a:r>
            <a:r>
              <a:rPr lang="pt-BR" dirty="0">
                <a:cs typeface="Times New Roman" panose="02020603050405020304" pitchFamily="18" charset="0"/>
              </a:rPr>
              <a:t>, na alteração proposta de alteração do art. 4º da lei 7827/89, conforme trecho abaixo:</a:t>
            </a:r>
          </a:p>
          <a:p>
            <a:pPr marL="342900" indent="-342900" algn="just" defTabSz="457200">
              <a:buClrTx/>
              <a:buFont typeface="Wingdings" panose="05000000000000000000" pitchFamily="2" charset="2"/>
              <a:buChar char="Ø"/>
              <a:defRPr/>
            </a:pPr>
            <a:endParaRPr lang="pt-BR" kern="1200" dirty="0">
              <a:cs typeface="Times New Roman" panose="02020603050405020304" pitchFamily="18" charset="0"/>
            </a:endParaRPr>
          </a:p>
          <a:p>
            <a:pPr marL="1257300" lvl="2" indent="-342900" algn="just" defTabSz="457200">
              <a:buFont typeface="Courier New" panose="02070309020205020404" pitchFamily="49" charset="0"/>
              <a:buChar char="o"/>
              <a:defRPr/>
            </a:pPr>
            <a:r>
              <a:rPr lang="pt-BR" sz="1400" i="1" kern="100" dirty="0">
                <a:cs typeface="Times New Roman" panose="02020603050405020304" pitchFamily="18" charset="0"/>
              </a:rPr>
              <a:t>"III – consórcios públicos para a realização de </a:t>
            </a:r>
            <a:r>
              <a:rPr lang="pt-BR" sz="1400" b="1" i="1" kern="100" dirty="0">
                <a:solidFill>
                  <a:srgbClr val="009600"/>
                </a:solidFill>
                <a:cs typeface="Times New Roman" panose="02020603050405020304" pitchFamily="18" charset="0"/>
              </a:rPr>
              <a:t>investimentos</a:t>
            </a:r>
            <a:r>
              <a:rPr lang="pt-BR" sz="1400" i="1" kern="100" dirty="0">
                <a:cs typeface="Times New Roman" panose="02020603050405020304" pitchFamily="18" charset="0"/>
              </a:rPr>
              <a:t> que contribuam para o desenvolvimento do setor produtivo das regiões Norte, Nordeste e Centro-Oeste, de acordo com as prioridades estabelecidas nos planos regionais de desenvolvimento, observados os eixos de </a:t>
            </a:r>
            <a:r>
              <a:rPr lang="pt-BR" sz="1400" b="1" i="1" kern="100" dirty="0">
                <a:solidFill>
                  <a:srgbClr val="009600"/>
                </a:solidFill>
                <a:cs typeface="Times New Roman" panose="02020603050405020304" pitchFamily="18" charset="0"/>
              </a:rPr>
              <a:t>intervenção da Política Nacional de Desenvolvimento Regional (PNDR)</a:t>
            </a:r>
            <a:r>
              <a:rPr lang="pt-BR" sz="1400" i="1" kern="100" dirty="0">
                <a:cs typeface="Times New Roman" panose="02020603050405020304" pitchFamily="18" charset="0"/>
              </a:rPr>
              <a:t>”(NR)</a:t>
            </a:r>
          </a:p>
          <a:p>
            <a:pPr marL="342900" indent="-342900" algn="just" defTabSz="457200">
              <a:buClrTx/>
              <a:buFont typeface="Wingdings" panose="05000000000000000000" pitchFamily="2" charset="2"/>
              <a:buChar char="Ø"/>
              <a:defRPr/>
            </a:pPr>
            <a:endParaRPr lang="pt-BR" kern="1200" dirty="0">
              <a:cs typeface="Times New Roman" panose="02020603050405020304" pitchFamily="18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t-BR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Nota Técnica nº 19/2023/CGFCF/DPNFI/SNFI-MIDR</a:t>
            </a:r>
            <a:r>
              <a:rPr lang="pt-BR" b="1" kern="1200" dirty="0">
                <a:effectLst/>
                <a:cs typeface="Times New Roman" panose="02020603050405020304" pitchFamily="18" charset="0"/>
              </a:rPr>
              <a:t>, </a:t>
            </a:r>
            <a:r>
              <a:rPr lang="pt-BR" kern="1200" dirty="0">
                <a:effectLst/>
                <a:cs typeface="Times New Roman" panose="02020603050405020304" pitchFamily="18" charset="0"/>
              </a:rPr>
              <a:t>de abril de 2023, que em nova análise sob a condição de ser viável o financiamento desses consórcios via Fundos Constitucionais de Financiamento (FNO, FNE e FCO), registrou </a:t>
            </a:r>
            <a:r>
              <a:rPr lang="pt-BR" u="sng" kern="1200" dirty="0">
                <a:effectLst/>
                <a:cs typeface="Times New Roman" panose="02020603050405020304" pitchFamily="18" charset="0"/>
              </a:rPr>
              <a:t>nada ter a se opor quanto à aprovação do art. 2º do Projeto de Lei nº 196, de 2020, que altera a Lei nº 7827, de 1989, por considerar que os </a:t>
            </a:r>
            <a:r>
              <a:rPr lang="pt-BR" b="1" u="sng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consórcios públicos são instrumentos importantes para a atração de investimentos </a:t>
            </a:r>
            <a:r>
              <a:rPr lang="pt-BR" u="sng" kern="1200" dirty="0">
                <a:effectLst/>
                <a:cs typeface="Times New Roman" panose="02020603050405020304" pitchFamily="18" charset="0"/>
              </a:rPr>
              <a:t>em diversas áreas, sobretudo nas regiões mais carentes do país, ressaltando, contudo, a necessidade de observação à sugestão da SDR, constante da Nota Técnica nº 6/2023/DPDR/SDR-MIDR, no sentido de a nova redação do 3º da Lei  n. 7.827, de 1989, fazer menção aos eixos de intervenção setorial da PNDR</a:t>
            </a:r>
            <a:r>
              <a:rPr lang="pt-BR" kern="1200" dirty="0">
                <a:effectLst/>
                <a:cs typeface="Times New Roman" panose="02020603050405020304" pitchFamily="18" charset="0"/>
              </a:rPr>
              <a:t>.</a:t>
            </a:r>
            <a:endParaRPr lang="pt-BR" kern="1200" dirty="0">
              <a:cs typeface="Times New Roman" panose="02020603050405020304" pitchFamily="18" charset="0"/>
            </a:endParaRPr>
          </a:p>
        </p:txBody>
      </p:sp>
      <p:sp>
        <p:nvSpPr>
          <p:cNvPr id="3" name="Google Shape;127;p19">
            <a:extLst>
              <a:ext uri="{FF2B5EF4-FFF2-40B4-BE49-F238E27FC236}">
                <a16:creationId xmlns:a16="http://schemas.microsoft.com/office/drawing/2014/main" xmlns="" id="{F6E5D818-8574-55D7-166F-5F3AFD548E6D}"/>
              </a:ext>
            </a:extLst>
          </p:cNvPr>
          <p:cNvSpPr txBox="1"/>
          <p:nvPr/>
        </p:nvSpPr>
        <p:spPr>
          <a:xfrm>
            <a:off x="296432" y="264766"/>
            <a:ext cx="6104368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>
              <a:defRPr lang="pt-BR"/>
            </a:defPPr>
            <a:lvl1pPr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</a:defRPr>
            </a:lvl1pPr>
          </a:lstStyle>
          <a:p>
            <a:r>
              <a:rPr lang="pt-BR" dirty="0">
                <a:sym typeface="Bebas Neue"/>
              </a:rPr>
              <a:t>Manifestações técnicas do MIDR (2023)</a:t>
            </a:r>
            <a:endParaRPr dirty="0">
              <a:sym typeface="Bebas Neue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384983F6-67B2-0082-C218-0059CF2EC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60909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B90D7192-90B3-4440-AB0F-B1FEEC771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6886" y="0"/>
            <a:ext cx="12158227" cy="6858000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xmlns="" id="{EDBF655F-BD2B-4404-AC3A-CD006AD864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60872" y="5640637"/>
            <a:ext cx="4351660" cy="95959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3621BFAE-6542-4170-9008-BAA842F8FFD8}"/>
              </a:ext>
            </a:extLst>
          </p:cNvPr>
          <p:cNvSpPr txBox="1"/>
          <p:nvPr/>
        </p:nvSpPr>
        <p:spPr>
          <a:xfrm>
            <a:off x="3457867" y="2875002"/>
            <a:ext cx="63415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49330764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8F2757C8-9A6B-46BA-A8C3-39E86DFA3655}"/>
              </a:ext>
            </a:extLst>
          </p:cNvPr>
          <p:cNvSpPr/>
          <p:nvPr/>
        </p:nvSpPr>
        <p:spPr>
          <a:xfrm>
            <a:off x="0" y="0"/>
            <a:ext cx="12192000" cy="1053737"/>
          </a:xfrm>
          <a:prstGeom prst="rect">
            <a:avLst/>
          </a:prstGeom>
          <a:solidFill>
            <a:srgbClr val="00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127;p19">
            <a:extLst>
              <a:ext uri="{FF2B5EF4-FFF2-40B4-BE49-F238E27FC236}">
                <a16:creationId xmlns:a16="http://schemas.microsoft.com/office/drawing/2014/main" xmlns="" id="{709C2F5A-96A2-42CD-E389-6B57EA877730}"/>
              </a:ext>
            </a:extLst>
          </p:cNvPr>
          <p:cNvSpPr txBox="1"/>
          <p:nvPr/>
        </p:nvSpPr>
        <p:spPr>
          <a:xfrm>
            <a:off x="305141" y="286160"/>
            <a:ext cx="10046874" cy="3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bas Neue"/>
                <a:ea typeface="Bebas Neue"/>
                <a:cs typeface="Bebas Neue"/>
                <a:sym typeface="Bebas Neue"/>
              </a:rPr>
              <a:t>Os Fundos Constitucionais DE FINANCIAMENTO – FNO, FNE E FCO</a:t>
            </a:r>
            <a:endParaRPr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3798056F-E925-4984-0A32-388B242F7C88}"/>
              </a:ext>
            </a:extLst>
          </p:cNvPr>
          <p:cNvSpPr txBox="1"/>
          <p:nvPr/>
        </p:nvSpPr>
        <p:spPr>
          <a:xfrm>
            <a:off x="436229" y="1339897"/>
            <a:ext cx="10719452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457200">
              <a:buClrTx/>
              <a:defRPr/>
            </a:pP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Arcabouço</a:t>
            </a:r>
            <a:r>
              <a:rPr lang="pt-BR" sz="1600" kern="0" spc="80" dirty="0"/>
              <a:t> </a:t>
            </a:r>
            <a:r>
              <a:rPr lang="pt-BR" sz="1600" b="1" kern="1200" spc="8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N</a:t>
            </a:r>
            <a:r>
              <a:rPr lang="pt-BR" sz="2000" b="1" kern="1200" dirty="0">
                <a:highlight>
                  <a:srgbClr val="CDE6E2"/>
                </a:highlight>
                <a:ea typeface="MS PGothic" pitchFamily="34" charset="-128"/>
                <a:cs typeface="Times New Roman" panose="02020603050405020304" pitchFamily="18" charset="0"/>
              </a:rPr>
              <a:t>ormativo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t-BR" sz="2000" b="1" kern="1200" dirty="0">
              <a:effectLst/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kern="120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Art. 159, inciso I, alínea c, da Constituição Federal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– </a:t>
            </a:r>
            <a:r>
              <a:rPr lang="pt-BR" sz="2000" dirty="0">
                <a:cs typeface="Times New Roman" panose="02020603050405020304" pitchFamily="18" charset="0"/>
              </a:rPr>
              <a:t>D</a:t>
            </a:r>
            <a:r>
              <a:rPr lang="pt-BR" sz="2000" kern="1200" dirty="0">
                <a:solidFill>
                  <a:srgbClr val="000000"/>
                </a:solidFill>
                <a:cs typeface="Times New Roman" panose="02020603050405020304" pitchFamily="18" charset="0"/>
              </a:rPr>
              <a:t>estina </a:t>
            </a:r>
            <a:r>
              <a:rPr lang="pt-BR" sz="2000" b="1" i="0" dirty="0">
                <a:solidFill>
                  <a:srgbClr val="009600"/>
                </a:solidFill>
                <a:effectLst/>
                <a:cs typeface="Times New Roman" panose="02020603050405020304" pitchFamily="18" charset="0"/>
              </a:rPr>
              <a:t>3%</a:t>
            </a:r>
            <a:r>
              <a:rPr lang="pt-BR" sz="2000" b="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 do produto da arrecadação dos impostos sobre renda e proventos de qualquer natureza e sobre produtos industrializados, para aplicação em programas de financiamento ao setor produtivo das Regiões Norte, Nordeste e Centro-Oeste, através de suas instituições financeiras de caráter regional, de acordo com os planos regionais de desenvolvimento, ficando assegurada ao </a:t>
            </a:r>
            <a:r>
              <a:rPr lang="pt-BR" sz="2000" b="0" i="0" dirty="0" err="1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semi-árido</a:t>
            </a:r>
            <a:r>
              <a:rPr lang="pt-BR" sz="2000" b="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 do Nordeste a metade dos recursos destinados à Região, na forma que a lei estabelecer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;</a:t>
            </a:r>
            <a:endParaRPr lang="pt-BR" sz="2000" baseline="0" dirty="0"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dirty="0">
                <a:solidFill>
                  <a:srgbClr val="009600"/>
                </a:solidFill>
                <a:cs typeface="Times New Roman" panose="02020603050405020304" pitchFamily="18" charset="0"/>
              </a:rPr>
              <a:t>Lei nº 7.827, de 27.09.1989 </a:t>
            </a:r>
            <a:r>
              <a:rPr lang="pt-BR" sz="2000" dirty="0">
                <a:cs typeface="Times New Roman" panose="02020603050405020304" pitchFamily="18" charset="0"/>
              </a:rPr>
              <a:t>- </a:t>
            </a:r>
            <a:r>
              <a:rPr lang="pt-BR" sz="2000" kern="1200" dirty="0">
                <a:effectLst/>
                <a:cs typeface="Times New Roman" panose="02020603050405020304" pitchFamily="18" charset="0"/>
              </a:rPr>
              <a:t>Regulamenta o art. 159, inciso I, alínea c, da Constituição Federal, institui o Fundo Constitucional de Financiamento do Norte - FNO, o Fundo Constitucional de Financiamento do Nordeste - FNE e o Fundo Constitucional de Financiamento do Centro-Oeste - FCO, e dá outras providências.</a:t>
            </a:r>
            <a:endParaRPr lang="pt-BR" sz="2000" b="0" dirty="0">
              <a:cs typeface="Times New Roman" panose="02020603050405020304" pitchFamily="18" charset="0"/>
            </a:endParaRPr>
          </a:p>
          <a:p>
            <a:pPr marL="180000" marR="0" lvl="0" indent="-1800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000" b="1" dirty="0">
                <a:solidFill>
                  <a:srgbClr val="009600"/>
                </a:solidFill>
                <a:cs typeface="Times New Roman" panose="02020603050405020304" pitchFamily="18" charset="0"/>
              </a:rPr>
              <a:t>Lei nº 10.177, de 12.01.2001 </a:t>
            </a:r>
            <a:r>
              <a:rPr lang="pt-BR" sz="2000" dirty="0">
                <a:cs typeface="Times New Roman" panose="02020603050405020304" pitchFamily="18" charset="0"/>
              </a:rPr>
              <a:t>-</a:t>
            </a:r>
            <a:r>
              <a:rPr lang="pt-BR" sz="2000" b="1" dirty="0">
                <a:cs typeface="Times New Roman" panose="02020603050405020304" pitchFamily="18" charset="0"/>
              </a:rPr>
              <a:t> </a:t>
            </a:r>
            <a:r>
              <a:rPr lang="pt-BR" sz="2000" dirty="0">
                <a:cs typeface="Times New Roman" panose="02020603050405020304" pitchFamily="18" charset="0"/>
              </a:rPr>
              <a:t>Dispõe sobre as operações com recursos dos Fundos Constitucionais de Financiamento do Norte, do Nordeste e do Centro-Oeste, de que trata a Lei no 7.827, de 27 de setembro de 1989.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xmlns="" id="{82D161B8-E84E-8016-7959-40D236B36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363576" y="352198"/>
            <a:ext cx="1584210" cy="34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222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1666</Words>
  <Application>Microsoft Office PowerPoint</Application>
  <PresentationFormat>Widescreen</PresentationFormat>
  <Paragraphs>128</Paragraphs>
  <Slides>14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3" baseType="lpstr">
      <vt:lpstr>MS PGothic</vt:lpstr>
      <vt:lpstr>Arial</vt:lpstr>
      <vt:lpstr>Bebas Neue</vt:lpstr>
      <vt:lpstr>Calibri</vt:lpstr>
      <vt:lpstr>Calibri Light</vt:lpstr>
      <vt:lpstr>Courier New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Matheus dos Santos Silva</dc:creator>
  <cp:lastModifiedBy>Ana Cristina Brasil Monteiro Costa</cp:lastModifiedBy>
  <cp:revision>31</cp:revision>
  <dcterms:created xsi:type="dcterms:W3CDTF">2023-06-27T19:30:48Z</dcterms:created>
  <dcterms:modified xsi:type="dcterms:W3CDTF">2023-09-12T12:38:32Z</dcterms:modified>
</cp:coreProperties>
</file>