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69" r:id="rId3"/>
  </p:sldMasterIdLst>
  <p:notesMasterIdLst>
    <p:notesMasterId r:id="rId24"/>
  </p:notesMasterIdLst>
  <p:sldIdLst>
    <p:sldId id="657" r:id="rId4"/>
    <p:sldId id="658" r:id="rId5"/>
    <p:sldId id="659" r:id="rId6"/>
    <p:sldId id="664" r:id="rId7"/>
    <p:sldId id="663" r:id="rId8"/>
    <p:sldId id="667" r:id="rId9"/>
    <p:sldId id="662" r:id="rId10"/>
    <p:sldId id="632" r:id="rId11"/>
    <p:sldId id="315" r:id="rId12"/>
    <p:sldId id="668" r:id="rId13"/>
    <p:sldId id="671" r:id="rId14"/>
    <p:sldId id="665" r:id="rId15"/>
    <p:sldId id="672" r:id="rId16"/>
    <p:sldId id="666" r:id="rId17"/>
    <p:sldId id="669" r:id="rId18"/>
    <p:sldId id="661" r:id="rId19"/>
    <p:sldId id="674" r:id="rId20"/>
    <p:sldId id="675" r:id="rId21"/>
    <p:sldId id="673" r:id="rId22"/>
    <p:sldId id="676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3405" autoAdjust="0"/>
  </p:normalViewPr>
  <p:slideViewPr>
    <p:cSldViewPr snapToGrid="0">
      <p:cViewPr varScale="1">
        <p:scale>
          <a:sx n="84" d="100"/>
          <a:sy n="84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85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7C44F-6A34-4197-A946-24B816A45EA3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94A72-9980-4833-80D0-1C0B9DB2F4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16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ADE49-6687-FFD7-4846-2C762E005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FB3240-B444-3726-FCD1-49A8C48F3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CBAF0D-6F66-1E88-A48B-081E1EC7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7EE4-9D92-43CA-8533-88B5ED9B6AB7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E4F9A7-01CF-B3C5-2ADC-7BE5401B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3F0838-851D-B1F0-9F5C-8840A64A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0130-9A39-4F1B-847B-EB6EC40D8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74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611BF-E3C2-163C-F4FF-9095345FC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7D91D4-4156-EC06-F5A9-A10EAA403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1687AC-13D4-2AE7-2A96-8EC9F9D1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7EE4-9D92-43CA-8533-88B5ED9B6AB7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2F7EB9-6E05-AFED-73D4-D477BD3A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7CBE74-F89D-2429-9925-53EE810F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0130-9A39-4F1B-847B-EB6EC40D8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09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C22FE2-C6D0-E578-7B0F-63AA51312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F3D2ABE-54A4-5E16-3624-5C7F19297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D02699-29C1-E590-FCD2-9E9A5773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7EE4-9D92-43CA-8533-88B5ED9B6AB7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55A7C8-4060-BC47-848A-1190A4D3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492AAE-B3FC-6AD8-74CF-DFB6F6DB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0130-9A39-4F1B-847B-EB6EC40D8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17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005CA-7973-81C1-7CD4-1B6890A9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7079F17-DB08-46DD-83BC-415F3E4FB495}" type="datetimeFigureOut">
              <a:rPr lang="en-GB"/>
              <a:pPr>
                <a:defRPr/>
              </a:pPr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3F264-9D16-7CD8-3768-A7137374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8EA7B-78C9-4178-93A4-00DD99B4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32F2A5A-5CF7-448A-8772-39BA03869361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306337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81D36-3705-EC8A-4CD6-9EC2190E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8283C42-2E24-4405-B467-2088B8AD4BC9}" type="datetimeFigureOut">
              <a:rPr lang="en-GB"/>
              <a:pPr>
                <a:defRPr/>
              </a:pPr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6F30E-B15A-BA7B-260E-2956A80B2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E111C-1B70-853B-3CBB-BFEC161D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362C8F7-F9B9-4624-B667-FDC27101A251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97407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89E76-29F8-6E64-85AD-019D54CC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07924C4-D67D-40BB-83A2-A4B2EF0D26B5}" type="datetimeFigureOut">
              <a:rPr lang="en-GB"/>
              <a:pPr>
                <a:defRPr/>
              </a:pPr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FBC42-8850-42A8-1488-C6F0D34B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E6D39-6864-D2A9-AA39-403ACFA4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E174E17-04C4-48CD-8F51-E9D9F0B2751C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092762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FEAF8-1AAA-D094-6264-A755BE97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FACFE70-C86F-4BF9-9FBE-D2CF32DD2F71}" type="datetimeFigureOut">
              <a:rPr lang="en-GB"/>
              <a:pPr>
                <a:defRPr/>
              </a:pPr>
              <a:t>14/04/2026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A951D-53D6-2426-6D51-68004FA7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D6D92-C869-19AA-43E3-C81A64B3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C8A3E04-0E77-4894-A2B4-EE5D4AA2B79B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86570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913B6D-1B3B-EB9E-0B7B-A7872B47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F7F8E16-51BC-4AC4-8E10-34F4FDE63A24}" type="datetimeFigureOut">
              <a:rPr lang="en-GB"/>
              <a:pPr>
                <a:defRPr/>
              </a:pPr>
              <a:t>14/04/2026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EE90E-C655-224D-1923-FEB6D3F4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B7C7A4-B095-CB17-EA08-8BE82C0A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86661B7-7503-47B2-AF27-80EB14B730F0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783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03CD2-996F-D460-5A33-7ABC8654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7B91DC4-10D0-4938-AD12-E570C0F56309}" type="datetimeFigureOut">
              <a:rPr lang="en-GB"/>
              <a:pPr>
                <a:defRPr/>
              </a:pPr>
              <a:t>14/04/2026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4806F-408F-CB0F-0C0A-1194B014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CD506-DA36-C3D9-615A-5BE92BA8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57BC233-6229-4519-B39C-0E9935F3611F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147407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2E160-5D10-8DCD-A2E1-DC59B265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0AA4C3B-6752-437B-AC5E-E10B7E71D949}" type="datetimeFigureOut">
              <a:rPr lang="en-GB"/>
              <a:pPr>
                <a:defRPr/>
              </a:pPr>
              <a:t>14/04/2026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7B396-1DBB-E911-10B6-3C969C46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BA279-E6CF-993B-6A4E-4D8FDB7F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2C9688E-1223-4788-A59C-E46D37377A79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291272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B33C2-58B8-D337-B44A-6B0DC0AC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49E2E2E-E8FC-476E-B245-FE2B0A82396A}" type="datetimeFigureOut">
              <a:rPr lang="en-GB"/>
              <a:pPr>
                <a:defRPr/>
              </a:pPr>
              <a:t>14/04/2026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77CDB-08B3-1F33-1C22-4A131687D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EB9A9-888E-DF15-EAF0-5B48E786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35D46C4-40FB-4460-851A-001F6C74FD38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79420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50420-63D4-DB8E-406D-1154CA27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F23396-2CA6-AEF7-2AD3-7412E5B10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1A6DDD-5D8E-D1F0-0614-F4929765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7EE4-9D92-43CA-8533-88B5ED9B6AB7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DC5EC0-3540-1C89-F7B5-09D8C880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AEF2B0-E031-1C9C-9C74-B4F28481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0130-9A39-4F1B-847B-EB6EC40D8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739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DFDAA-D508-DA1E-3AD3-839610A8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51B1399-2A46-4941-B186-8BEE257EAEE4}" type="datetimeFigureOut">
              <a:rPr lang="en-GB"/>
              <a:pPr>
                <a:defRPr/>
              </a:pPr>
              <a:t>14/04/2026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6E063-5726-818C-3B7D-3905ACBA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B6434-3FEA-7902-3A0C-32472CED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9C2C5B1-9243-4E70-BE1A-0C2FAFC9FE7A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27274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308B5-2F1E-2349-960C-0D3EF45F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EA29328-AB6F-433E-883B-4CC8FC1C26FA}" type="datetimeFigureOut">
              <a:rPr lang="en-GB"/>
              <a:pPr>
                <a:defRPr/>
              </a:pPr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BE54-1184-6F18-3804-5F699951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B3B6E-B69C-CDA1-D144-468BC35E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5937EBF-2AF8-45F2-A620-F8BB7AD2B2E1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4259629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827DA-F57E-CA0E-7358-45928CDC4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26C1C95-460E-4C65-8C46-21382BF3480D}" type="datetimeFigureOut">
              <a:rPr lang="en-GB"/>
              <a:pPr>
                <a:defRPr/>
              </a:pPr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2693A-AE1F-2C9C-9DED-5774B0F2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9580E-1E2D-E9AC-10A9-C0A65152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B11023B-DEC0-4B8C-B54A-0F176EB04BE2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54849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4AEFA1-A48F-24AF-07EE-C7003A0F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C1638-93E1-4A27-9EC6-AC9C472A7728}" type="datetimeFigureOut">
              <a:rPr lang="pt-BR"/>
              <a:pPr>
                <a:defRPr/>
              </a:pPr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DD5BB6-9568-4220-1A15-491635CC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104FB1-6072-2A50-DAE2-32FAA4BA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93C2-270A-421B-9C15-F0CA636B950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1265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E5B748-C9ED-122A-35A0-E8A4C7E5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E34E-05F2-4E5B-8978-E348CE067EA8}" type="datetimeFigureOut">
              <a:rPr lang="pt-BR"/>
              <a:pPr>
                <a:defRPr/>
              </a:pPr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D86BF4-6E78-D058-9302-7719307A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3A3282-48AC-6064-AAAD-29481908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2B148-8284-4870-9B21-3DB699E3A9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9426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DD0578-BD45-DCA3-A623-35751690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8C189-6504-4FE0-B6B0-F09D8C52D362}" type="datetimeFigureOut">
              <a:rPr lang="pt-BR"/>
              <a:pPr>
                <a:defRPr/>
              </a:pPr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0BD0CA-D4BE-6152-05CB-69469F6D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8020F0-D78E-D5CE-463A-2ED19E74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D2C34-B48A-455A-8C1E-07F2970B1DC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5023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F31367A-266D-A845-ABEB-C1A3EDD8A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78B5-76E5-4F3B-A128-9B87736BB009}" type="datetimeFigureOut">
              <a:rPr lang="pt-BR"/>
              <a:pPr>
                <a:defRPr/>
              </a:pPr>
              <a:t>14/04/2026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AA8D6D1-341E-40E8-C3ED-202BD4D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59AA751-D009-0E38-C57F-A1C19B7C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A67D-D19C-47E2-9789-C3A932FB27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6718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59CFE5F8-C42B-7C3A-8573-EA590E37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EA5A2-5624-4DA3-8887-5239AB952540}" type="datetimeFigureOut">
              <a:rPr lang="pt-BR"/>
              <a:pPr>
                <a:defRPr/>
              </a:pPr>
              <a:t>14/04/2026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80CB94A0-3ECC-CF9B-9506-88FD8F4C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E0D6C72-A325-7CC1-7BB4-A6CB2CE2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C0EA8-5E08-430A-9133-43587532F0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9323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FEC7EFAF-F330-230B-B2CA-A7F8BC55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1C36-0C97-4719-8396-3CD629F657A6}" type="datetimeFigureOut">
              <a:rPr lang="pt-BR"/>
              <a:pPr>
                <a:defRPr/>
              </a:pPr>
              <a:t>14/04/2026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D2920AF5-7256-BDB4-AF24-3FEBF764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94C7CB1A-96C9-90FF-03CF-27F69A5B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B1B22-9885-4583-8F0E-CC241A4175A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3145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311BF57-EA81-B2DB-39F9-CC4DF80ED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FEFA4-FDF2-43B2-B917-84F0CCBB81A0}" type="datetimeFigureOut">
              <a:rPr lang="pt-BR"/>
              <a:pPr>
                <a:defRPr/>
              </a:pPr>
              <a:t>14/04/2026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0A22D44E-CA3F-413C-B907-812FB9FB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21C11F3F-BF2A-8739-BA2A-72F688A4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274CC-EAE3-41D2-933F-010973DA3B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920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DEEE6-41F5-EDDB-3BB9-BBA097BA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D3324D-2EC8-29F7-1417-A4A3D8B7A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50272B-FA90-37C2-6907-8893009E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7EE4-9D92-43CA-8533-88B5ED9B6AB7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87DD64-CD55-2BB1-5742-EBFC782E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6974C9-9AC2-5D33-E3CB-9DA21FF7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0130-9A39-4F1B-847B-EB6EC40D8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958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27CFFE4-9A61-31C4-CCE7-33EEF4688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A8AA-9F26-48E3-8350-E611CB9C03E6}" type="datetimeFigureOut">
              <a:rPr lang="pt-BR"/>
              <a:pPr>
                <a:defRPr/>
              </a:pPr>
              <a:t>14/04/2026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4EEF918-B0C3-C5AA-E98B-EDADA4AF0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6139AA8-9FA4-7D52-E71D-3C9C8AF6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398E3-9CAA-4559-9FCB-55308EC1CA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6867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75E62FC-5043-CA27-9D63-4D9F1109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AC7D-6C7A-4F29-852F-683A72ADB081}" type="datetimeFigureOut">
              <a:rPr lang="pt-BR"/>
              <a:pPr>
                <a:defRPr/>
              </a:pPr>
              <a:t>14/04/2026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6195B7C-DC42-A4FA-C2FA-3CF6A51C7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4EFFFC7-F7E0-64AE-BE99-80DF86EC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B0874-2086-4F40-8F09-3D089C13DCD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1566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7A262E-E599-3768-CA57-0DFEDCBB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5796C-FA65-4852-B5CD-2A8DFB54F0B3}" type="datetimeFigureOut">
              <a:rPr lang="pt-BR"/>
              <a:pPr>
                <a:defRPr/>
              </a:pPr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D03200-E8AB-D135-39BC-4AC0182E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8EFE8D-1B26-FF50-5022-6B2E2FB7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5E8CB-2BF2-4986-8207-2AE664F9312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1890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00B5A0-DA8C-1724-157A-FB6A248C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8A6B-715C-449B-B1D2-007B391727F4}" type="datetimeFigureOut">
              <a:rPr lang="pt-BR"/>
              <a:pPr>
                <a:defRPr/>
              </a:pPr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79BE80-4EDC-2FA3-1117-DD9D2CCC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A995BD-D713-FDD1-A5E0-49CFF076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A6BB-6450-45CB-BD89-41872ED64A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473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9972F-6A69-CD57-32E2-3EC279DD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CB2877-652E-6EF9-C841-1960F015E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897040-2E5B-D521-35A0-F4CBF5B3E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0BCF6A-B39D-EBCB-FC65-555D26D3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7EE4-9D92-43CA-8533-88B5ED9B6AB7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8084E2-F655-7CFC-BE29-77203269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62D0AB-5C1E-08D3-7E77-55A06EFC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0130-9A39-4F1B-847B-EB6EC40D8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03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CA6D9-AEA3-8545-0DD0-15BDD0E2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2ABBBD-D126-14AF-5710-5C5A06B1E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7CC852-9B87-27F7-4A8F-72B59F41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87EF0F-3D3E-DD94-DFD7-DB8F3E7CA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AE31F0C-22BB-A8D2-D8FD-40BC7E673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B330FD-97FD-F465-D505-77B6C69C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7EE4-9D92-43CA-8533-88B5ED9B6AB7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F9C8B77-76F7-2EC6-A410-03672A82A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42D785-DE31-48EB-0738-9E9BDBE5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0130-9A39-4F1B-847B-EB6EC40D8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76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64358-E52F-33D5-6A3D-A1722D5B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F06138-6DBB-5645-0713-0B4ABBF5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7EE4-9D92-43CA-8533-88B5ED9B6AB7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C1BA95E-B783-4AFE-B873-9DBC4779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44C57A4-8EBE-B696-48A8-2490D38E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0130-9A39-4F1B-847B-EB6EC40D8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20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32CF3A-60DA-B5AE-55D6-941AA0109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7EE4-9D92-43CA-8533-88B5ED9B6AB7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8BA15A8-0FB1-D8E4-C60C-46869509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1732BF-A266-7C52-A70D-D9A63E12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0130-9A39-4F1B-847B-EB6EC40D8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07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AE116-67D7-8E0D-9AB8-54307787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55BAA6-74AF-F8EE-C800-C88609ACE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3DF8BC-DDFC-27E0-8D98-1CFB99EF1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AAD299-F74A-3FF6-FDDC-569DDA695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7EE4-9D92-43CA-8533-88B5ED9B6AB7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43BA0F-330B-6C2D-414D-2C7F88F8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D6323A-CDA4-4EF2-6C52-74BEA1BB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0130-9A39-4F1B-847B-EB6EC40D8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94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F8C46-8819-7C5C-0256-EEDFAFCB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21823F1-AA4C-81E0-CCFE-3DA0F0CD1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77B8C1-4081-20E0-46EA-DE1C8207C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E34005-41B6-5459-4718-87155CFA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7EE4-9D92-43CA-8533-88B5ED9B6AB7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05E925-9A87-1C8E-38EC-D2B92926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C33A06-B437-6995-A843-BC49AB59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0130-9A39-4F1B-847B-EB6EC40D8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1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598D87C-1F33-612A-95C2-02023DC85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40346A-B6F6-57CB-866C-489A49F7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31F0D1-A8B7-78D2-CDBF-CA1F36220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7EE4-9D92-43CA-8533-88B5ED9B6AB7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4B6D77-7CC5-ED09-55B0-67C56D81D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6E0A95-FABB-A607-C499-D01DA076D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10130-9A39-4F1B-847B-EB6EC40D8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14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>
            <a:extLst>
              <a:ext uri="{FF2B5EF4-FFF2-40B4-BE49-F238E27FC236}">
                <a16:creationId xmlns:a16="http://schemas.microsoft.com/office/drawing/2014/main" id="{3F9A46A8-495B-4145-6A53-706F0F62FA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7818" y="6089651"/>
            <a:ext cx="603249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>
            <a:extLst>
              <a:ext uri="{FF2B5EF4-FFF2-40B4-BE49-F238E27FC236}">
                <a16:creationId xmlns:a16="http://schemas.microsoft.com/office/drawing/2014/main" id="{086D532D-0A1D-2927-53E8-7CC0C8102F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3" y="6089651"/>
            <a:ext cx="15494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50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479845E5-12B8-0D3D-D508-FDF64727B2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89230144-0576-2DEC-B92C-432E80865C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57F39C-752E-938C-0A0D-178364B39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6691EE-5004-4076-BCAA-751A947F3251}" type="datetimeFigureOut">
              <a:rPr lang="pt-BR"/>
              <a:pPr>
                <a:defRPr/>
              </a:pPr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5F26C5-11C7-36B3-7C37-27E98A96C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D534D0-9893-6561-A4B6-94E8B81C5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DC299F-07DF-4998-8BC5-EEDE5A0814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398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conitec/pt-br/midias/protocolos/pcdt-hipertensao-arterial-sistemica.pdf?utm_source=chatgpt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telemedicinamorsch.com.br/blog/remedio-para-hipertensao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ítulo 21">
            <a:extLst>
              <a:ext uri="{FF2B5EF4-FFF2-40B4-BE49-F238E27FC236}">
                <a16:creationId xmlns:a16="http://schemas.microsoft.com/office/drawing/2014/main" id="{F0D8A8DB-7C03-6AC1-114C-C6FA2D11C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12" y="5309842"/>
            <a:ext cx="3837678" cy="715617"/>
          </a:xfrm>
        </p:spPr>
        <p:txBody>
          <a:bodyPr rtlCol="0">
            <a:normAutofit fontScale="77500" lnSpcReduction="20000"/>
          </a:bodyPr>
          <a:lstStyle/>
          <a:p>
            <a:r>
              <a:rPr lang="pt-BR" sz="1800" dirty="0">
                <a:solidFill>
                  <a:schemeClr val="tx1"/>
                </a:solidFill>
              </a:rPr>
              <a:t>Neuton Dornelas Gomes</a:t>
            </a:r>
          </a:p>
          <a:p>
            <a:r>
              <a:rPr lang="pt-BR" sz="1800" dirty="0">
                <a:solidFill>
                  <a:schemeClr val="tx1"/>
                </a:solidFill>
              </a:rPr>
              <a:t>CRM-DF: 8138 RQE 4824</a:t>
            </a:r>
          </a:p>
          <a:p>
            <a:r>
              <a:rPr lang="pt-BR" sz="1800" dirty="0">
                <a:solidFill>
                  <a:schemeClr val="tx1"/>
                </a:solidFill>
              </a:rPr>
              <a:t>Presidente da SBEM 2025/2026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051" name="Título 2">
            <a:extLst>
              <a:ext uri="{FF2B5EF4-FFF2-40B4-BE49-F238E27FC236}">
                <a16:creationId xmlns:a16="http://schemas.microsoft.com/office/drawing/2014/main" id="{3898D90C-4679-A4A1-B6A3-BC13A83A7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408" y="2813741"/>
            <a:ext cx="7772400" cy="1470025"/>
          </a:xfrm>
        </p:spPr>
        <p:txBody>
          <a:bodyPr/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Tratamento da Obesidade – Políticas de Acesso</a:t>
            </a:r>
            <a:endParaRPr lang="pt-BR" alt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AE184AC-76CE-D1B8-FE48-8F7908204BB0}"/>
              </a:ext>
            </a:extLst>
          </p:cNvPr>
          <p:cNvSpPr txBox="1"/>
          <p:nvPr/>
        </p:nvSpPr>
        <p:spPr>
          <a:xfrm>
            <a:off x="4531483" y="1531041"/>
            <a:ext cx="200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Audiência Pública </a:t>
            </a:r>
          </a:p>
          <a:p>
            <a:r>
              <a:rPr lang="pt-BR" dirty="0">
                <a:solidFill>
                  <a:srgbClr val="00B050"/>
                </a:solidFill>
              </a:rPr>
              <a:t>Senado Federal</a:t>
            </a:r>
          </a:p>
          <a:p>
            <a:r>
              <a:rPr lang="pt-BR" dirty="0">
                <a:solidFill>
                  <a:srgbClr val="00B050"/>
                </a:solidFill>
              </a:rPr>
              <a:t>14/04/2026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C5C5AF-9AB6-0826-F37A-6A5CC1671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A1AD14-4651-AAC2-AA61-24C2FC010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35" y="1661230"/>
            <a:ext cx="5482468" cy="391462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F3D329-700F-91CC-F219-F206D56DF212}"/>
              </a:ext>
            </a:extLst>
          </p:cNvPr>
          <p:cNvSpPr txBox="1"/>
          <p:nvPr/>
        </p:nvSpPr>
        <p:spPr>
          <a:xfrm>
            <a:off x="6220290" y="2201448"/>
            <a:ext cx="54824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Em 2019, foram registrados 738.371 óbitos por DCNT no Brasil. </a:t>
            </a:r>
          </a:p>
          <a:p>
            <a:pPr algn="just"/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Destes, 41,8% (n=308.511) ocorreram prematuramente, ou seja, entre 30 e 69 anos de idade.</a:t>
            </a:r>
          </a:p>
          <a:p>
            <a:pPr algn="just"/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Taxa padronizada de mortalidade de 275,5 óbitos prematuros a cada 100 mil habitantes.</a:t>
            </a:r>
          </a:p>
        </p:txBody>
      </p:sp>
    </p:spTree>
    <p:extLst>
      <p:ext uri="{BB962C8B-B14F-4D97-AF65-F5344CB8AC3E}">
        <p14:creationId xmlns:p14="http://schemas.microsoft.com/office/powerpoint/2010/main" val="412432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A1734F-04A2-17B6-E398-7A5703F40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ítulo 2">
            <a:extLst>
              <a:ext uri="{FF2B5EF4-FFF2-40B4-BE49-F238E27FC236}">
                <a16:creationId xmlns:a16="http://schemas.microsoft.com/office/drawing/2014/main" id="{03243E68-CEEA-7E71-A18E-8093E251C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408" y="2813741"/>
            <a:ext cx="8698742" cy="1470025"/>
          </a:xfrm>
        </p:spPr>
        <p:txBody>
          <a:bodyPr/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Tratamento da Obesidade </a:t>
            </a:r>
            <a:b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Importância das Políticas de Acesso</a:t>
            </a: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399328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46B8CA-CEA7-A039-0F69-276C98FBE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B156EAB-29A0-DDFE-1694-E7A2F1D83A64}"/>
              </a:ext>
            </a:extLst>
          </p:cNvPr>
          <p:cNvSpPr txBox="1"/>
          <p:nvPr/>
        </p:nvSpPr>
        <p:spPr>
          <a:xfrm>
            <a:off x="266700" y="1563722"/>
            <a:ext cx="6096000" cy="1574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18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HIPERTENSÃO ARTERIAL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 a 15 medicamentos diferentes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(princípios ativos)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+30 opções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contando doses e formas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 principais gratuitos na Farmácia Popular</a:t>
            </a: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t-BR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8AFF422-0132-1BF8-A3D0-FAADE0FD0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825" y="3904224"/>
            <a:ext cx="8420100" cy="1238934"/>
          </a:xfrm>
        </p:spPr>
        <p:txBody>
          <a:bodyPr/>
          <a:lstStyle/>
          <a:p>
            <a:endParaRPr lang="pt-BR" dirty="0"/>
          </a:p>
          <a:p>
            <a:r>
              <a:rPr lang="pt-BR" sz="2000" dirty="0">
                <a:solidFill>
                  <a:schemeClr val="tx1"/>
                </a:solidFill>
              </a:rPr>
              <a:t>Documento oficial do SUS que padroniza o manejo da hipertensão, que afeta </a:t>
            </a:r>
          </a:p>
          <a:p>
            <a:r>
              <a:rPr lang="pt-BR" sz="2000" b="1" dirty="0">
                <a:solidFill>
                  <a:srgbClr val="0070C0"/>
                </a:solidFill>
              </a:rPr>
              <a:t>48% da população</a:t>
            </a:r>
            <a:r>
              <a:rPr lang="pt-BR" sz="2000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A762F10-56AA-4E93-0AE0-08E1466A3E6A}"/>
              </a:ext>
            </a:extLst>
          </p:cNvPr>
          <p:cNvSpPr txBox="1"/>
          <p:nvPr/>
        </p:nvSpPr>
        <p:spPr>
          <a:xfrm>
            <a:off x="1981199" y="3877360"/>
            <a:ext cx="6791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Protocolo Clínico e Diretrizes Terapêuticas da Hipertensão (PCDT)</a:t>
            </a:r>
            <a:r>
              <a:rPr lang="pt-BR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2025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4C86F7-7B5B-0CFA-6860-0D82C95BB799}"/>
              </a:ext>
            </a:extLst>
          </p:cNvPr>
          <p:cNvSpPr txBox="1"/>
          <p:nvPr/>
        </p:nvSpPr>
        <p:spPr>
          <a:xfrm>
            <a:off x="971550" y="5513606"/>
            <a:ext cx="9410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rgbClr val="0A0A0A"/>
                </a:solidFill>
                <a:latin typeface="Google Sans"/>
              </a:rPr>
              <a:t>A </a:t>
            </a:r>
            <a:r>
              <a:rPr lang="pt-BR" b="0" i="1" dirty="0">
                <a:solidFill>
                  <a:srgbClr val="0A0A0A"/>
                </a:solidFill>
                <a:effectLst/>
                <a:latin typeface="Google Sans"/>
              </a:rPr>
              <a:t>lista baseia-se em diretrizes gerais de cuidado. A escolha do medicamento depende do perfil do paciente, estadiamento da doença e </a:t>
            </a:r>
            <a:r>
              <a:rPr lang="pt-BR" b="0" i="1" u="sng" dirty="0">
                <a:solidFill>
                  <a:srgbClr val="1A0DAB"/>
                </a:solidFill>
                <a:effectLst/>
                <a:latin typeface="Google Sans"/>
                <a:hlinkClick r:id="rId4"/>
              </a:rPr>
              <a:t>orientação médica</a:t>
            </a:r>
            <a:r>
              <a:rPr lang="pt-BR" b="0" i="1" dirty="0">
                <a:solidFill>
                  <a:srgbClr val="0A0A0A"/>
                </a:solidFill>
                <a:effectLst/>
                <a:latin typeface="Google Sans"/>
              </a:rPr>
              <a:t>.</a:t>
            </a:r>
            <a:r>
              <a:rPr lang="pt-BR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329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A64E69-AF81-AFF9-189D-1CDE71B50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68AD751-0F00-2270-E160-A53234907800}"/>
              </a:ext>
            </a:extLst>
          </p:cNvPr>
          <p:cNvSpPr txBox="1"/>
          <p:nvPr/>
        </p:nvSpPr>
        <p:spPr>
          <a:xfrm>
            <a:off x="266699" y="1563722"/>
            <a:ext cx="10182225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Diabetes mellitus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/>
              <a:t>O SUS disponibiliza </a:t>
            </a:r>
            <a:r>
              <a:rPr lang="pt-BR" b="1" dirty="0"/>
              <a:t>6 medicamentos principais</a:t>
            </a:r>
            <a:r>
              <a:rPr lang="pt-BR" dirty="0"/>
              <a:t> (considerando classes terapêuticas efetivamente padronizadas para DM tipo 2 e insulinoterapia):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E0BE3BB-326F-1EDC-6F8C-714576A699D2}"/>
              </a:ext>
            </a:extLst>
          </p:cNvPr>
          <p:cNvSpPr txBox="1"/>
          <p:nvPr/>
        </p:nvSpPr>
        <p:spPr>
          <a:xfrm>
            <a:off x="1514474" y="3022164"/>
            <a:ext cx="90201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Antidiabéticos orais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Metformina (cloridrato)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err="1"/>
              <a:t>Glibenclamida</a:t>
            </a:r>
            <a:r>
              <a:rPr lang="pt-B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err="1"/>
              <a:t>Gliclazida</a:t>
            </a:r>
            <a:r>
              <a:rPr lang="pt-B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00B050"/>
                </a:solidFill>
              </a:rPr>
              <a:t>Dapagliflozina</a:t>
            </a:r>
            <a:r>
              <a:rPr lang="pt-BR" dirty="0">
                <a:solidFill>
                  <a:srgbClr val="00B050"/>
                </a:solidFill>
              </a:rPr>
              <a:t> (inibidor de SGLT2) </a:t>
            </a:r>
          </a:p>
          <a:p>
            <a:pPr>
              <a:buNone/>
            </a:pPr>
            <a:endParaRPr lang="pt-BR" b="1" dirty="0"/>
          </a:p>
          <a:p>
            <a:pPr>
              <a:buNone/>
            </a:pPr>
            <a:r>
              <a:rPr lang="pt-BR" b="1" dirty="0"/>
              <a:t>.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Insulinas humanas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Insulina NPH (ação intermediária)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Insulina Regular (ação rápida)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B050"/>
                </a:solidFill>
              </a:rPr>
              <a:t>Insulina </a:t>
            </a:r>
            <a:r>
              <a:rPr lang="pt-BR" dirty="0" err="1">
                <a:solidFill>
                  <a:srgbClr val="00B050"/>
                </a:solidFill>
              </a:rPr>
              <a:t>glargina</a:t>
            </a:r>
            <a:r>
              <a:rPr lang="pt-BR" dirty="0">
                <a:solidFill>
                  <a:srgbClr val="00B050"/>
                </a:solidFill>
              </a:rPr>
              <a:t> (</a:t>
            </a:r>
            <a:r>
              <a:rPr lang="pt-BR" dirty="0"/>
              <a:t>em processo de inclusão e expansão e com critérios bem rigorosos)</a:t>
            </a:r>
          </a:p>
        </p:txBody>
      </p:sp>
    </p:spTree>
    <p:extLst>
      <p:ext uri="{BB962C8B-B14F-4D97-AF65-F5344CB8AC3E}">
        <p14:creationId xmlns:p14="http://schemas.microsoft.com/office/powerpoint/2010/main" val="1684702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10B968-3BDC-D186-54E3-ED16F44ED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662BA4D-6DBA-99EB-D25A-1FF40FC443AA}"/>
              </a:ext>
            </a:extLst>
          </p:cNvPr>
          <p:cNvSpPr txBox="1"/>
          <p:nvPr/>
        </p:nvSpPr>
        <p:spPr>
          <a:xfrm>
            <a:off x="504825" y="1485900"/>
            <a:ext cx="257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Obesidade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EA7387-8DE4-E6B9-F3BD-2F2B4A213972}"/>
              </a:ext>
            </a:extLst>
          </p:cNvPr>
          <p:cNvSpPr txBox="1"/>
          <p:nvPr/>
        </p:nvSpPr>
        <p:spPr>
          <a:xfrm>
            <a:off x="2447925" y="2132231"/>
            <a:ext cx="729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SUS </a:t>
            </a:r>
            <a:r>
              <a:rPr lang="pt-BR" b="1" dirty="0">
                <a:solidFill>
                  <a:srgbClr val="FF0000"/>
                </a:solidFill>
              </a:rPr>
              <a:t>não oferece medicamentos</a:t>
            </a:r>
            <a:r>
              <a:rPr lang="pt-BR" dirty="0">
                <a:solidFill>
                  <a:srgbClr val="FF0000"/>
                </a:solidFill>
              </a:rPr>
              <a:t> </a:t>
            </a:r>
            <a:r>
              <a:rPr lang="pt-BR" dirty="0"/>
              <a:t>específicos para obesidade de forma geral na rede pública (Relação Nacional de Medicamentos - </a:t>
            </a:r>
            <a:r>
              <a:rPr lang="pt-BR" dirty="0" err="1"/>
              <a:t>Rename</a:t>
            </a:r>
            <a:r>
              <a:rPr lang="pt-BR" dirty="0"/>
              <a:t>)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7473763-D37B-0D91-19B8-C67BAFDB6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57554"/>
              </p:ext>
            </p:extLst>
          </p:nvPr>
        </p:nvGraphicFramePr>
        <p:xfrm>
          <a:off x="698500" y="321268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119044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998368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78256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% perda de 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49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Sibutramina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5-8%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021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Orlistate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3-5%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74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Liraglutida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5-10%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855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Naltrexona</a:t>
                      </a:r>
                      <a:r>
                        <a:rPr lang="pt-BR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+ Bupropiona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5-9%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171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Semaglutida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10-15%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08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Tirzepatida</a:t>
                      </a:r>
                      <a:endParaRPr lang="pt-B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15-22%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421960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A6AF70-B4B8-2545-FA62-22BC2D971969}"/>
              </a:ext>
            </a:extLst>
          </p:cNvPr>
          <p:cNvSpPr txBox="1"/>
          <p:nvPr/>
        </p:nvSpPr>
        <p:spPr>
          <a:xfrm>
            <a:off x="7881937" y="3796368"/>
            <a:ext cx="37242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/>
              <a:t>Cirurgia Bariátrica (SUS)</a:t>
            </a:r>
          </a:p>
          <a:p>
            <a:pPr>
              <a:buNone/>
            </a:pPr>
            <a:r>
              <a:rPr lang="pt-BR" b="1" dirty="0"/>
              <a:t>Critérios clássicos: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IMC ≥40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IMC ≥35 + comorbidades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</a:rPr>
              <a:t>Falha de tratamento clínico ≥2 anos</a:t>
            </a:r>
          </a:p>
        </p:txBody>
      </p:sp>
    </p:spTree>
    <p:extLst>
      <p:ext uri="{BB962C8B-B14F-4D97-AF65-F5344CB8AC3E}">
        <p14:creationId xmlns:p14="http://schemas.microsoft.com/office/powerpoint/2010/main" val="379464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98F158-8621-D557-5073-83840C9A8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4DC4329-68B9-6579-42C1-E12AE4ECA92D}"/>
              </a:ext>
            </a:extLst>
          </p:cNvPr>
          <p:cNvSpPr txBox="1"/>
          <p:nvPr/>
        </p:nvSpPr>
        <p:spPr>
          <a:xfrm>
            <a:off x="590549" y="1251288"/>
            <a:ext cx="10877551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As DCNT são responsáveis pela maior parte da mortalidade global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A doença cardiovascular representa a principal causa de morte em todo o mundo.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Obesidade, hipertensão e diabetes são fatores-chave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Diabetes e obesidade geram grande impacto econômico no SUS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Obesidade amplifica custos de outras doenças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Os custos ao sistema de saúde e à economia nacional aumentam por meio da mortalidade precoce, das aposentadorias precoces, do absenteísmo e do presenteísmo.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Prevenção (não apenas da instalação da obesidade, mas para evitar as complicações) é essencial para sustentabilidade do sistema.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6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3478D8-9212-97DC-BBAA-C5F969278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65EF662-9AA3-16C1-B7EF-395B797F9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43" y="1516844"/>
            <a:ext cx="10612331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3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5F08C4-1FB4-3DF1-D9BF-2079EA834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4D9693A-EA7B-8FAE-B02E-3C9422026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25" y="2490717"/>
            <a:ext cx="7025099" cy="119165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63B69EE-7874-194D-C438-656751E82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035" y="1328534"/>
            <a:ext cx="5582429" cy="95263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EDD243B-D048-B79D-334C-9C3BF64D6ED4}"/>
              </a:ext>
            </a:extLst>
          </p:cNvPr>
          <p:cNvSpPr txBox="1"/>
          <p:nvPr/>
        </p:nvSpPr>
        <p:spPr>
          <a:xfrm>
            <a:off x="914400" y="4423886"/>
            <a:ext cx="99917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ABESO, a SBD e a SBEM manifestam-se favoravelmente à incorporação da </a:t>
            </a:r>
            <a:r>
              <a:rPr lang="pt-BR" sz="2400" dirty="0">
                <a:solidFill>
                  <a:schemeClr val="accent6">
                    <a:lumMod val="75000"/>
                  </a:schemeClr>
                </a:solidFill>
              </a:rPr>
              <a:t>semaglutida</a:t>
            </a:r>
            <a:r>
              <a:rPr lang="pt-BR" sz="2400" dirty="0"/>
              <a:t> para o tratamento de pacientes com </a:t>
            </a:r>
            <a:r>
              <a:rPr lang="pt-BR" sz="2400" b="1" dirty="0">
                <a:solidFill>
                  <a:srgbClr val="0070C0"/>
                </a:solidFill>
              </a:rPr>
              <a:t>obesidade graus II e III, sem diabetes, com idade a partir de 45 anos e com doença cardiovascular</a:t>
            </a:r>
            <a:r>
              <a:rPr lang="pt-BR" sz="2400" dirty="0"/>
              <a:t> no Sistema Único de Saúde do Brasil (SUS).</a:t>
            </a:r>
          </a:p>
        </p:txBody>
      </p:sp>
    </p:spTree>
    <p:extLst>
      <p:ext uri="{BB962C8B-B14F-4D97-AF65-F5344CB8AC3E}">
        <p14:creationId xmlns:p14="http://schemas.microsoft.com/office/powerpoint/2010/main" val="2843970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3A879E-CF45-E6C7-E809-2FD209A34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AAD8CA3-99DD-C6B9-0706-F72F4C758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035" y="1328534"/>
            <a:ext cx="5582429" cy="9526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00581EC-4185-91E3-0DE5-6C70CE1D6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190" y="2743200"/>
            <a:ext cx="7420886" cy="331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29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565F07-A0EE-3C38-B63B-CDDFDA777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68EE19-1DEE-5D60-7A61-2565282AC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66" y="1338423"/>
            <a:ext cx="2360731" cy="452299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7342CCE-DBF2-E1F4-9EF6-049A0FCD1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944" y="1519872"/>
            <a:ext cx="4118650" cy="41186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9CC4C76-5A7F-D9E8-51BB-01EF2A4C8107}"/>
              </a:ext>
            </a:extLst>
          </p:cNvPr>
          <p:cNvSpPr txBox="1"/>
          <p:nvPr/>
        </p:nvSpPr>
        <p:spPr>
          <a:xfrm>
            <a:off x="3190875" y="1600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Constituição Federal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 artigo 196 define que saúde é direito de todos e dever do Estado.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E93B88-8D4F-E0A1-C005-50BF2FDC6035}"/>
              </a:ext>
            </a:extLst>
          </p:cNvPr>
          <p:cNvSpPr txBox="1"/>
          <p:nvPr/>
        </p:nvSpPr>
        <p:spPr>
          <a:xfrm>
            <a:off x="3087624" y="4703750"/>
            <a:ext cx="4374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Quem vive com obesidade necessita e merece um tratamento efetivo e adequado: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linha de cuidados e uso de medicamentos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50FF45F-2A05-41D2-9F41-420530590581}"/>
              </a:ext>
            </a:extLst>
          </p:cNvPr>
          <p:cNvSpPr txBox="1"/>
          <p:nvPr/>
        </p:nvSpPr>
        <p:spPr>
          <a:xfrm>
            <a:off x="2937939" y="2655866"/>
            <a:ext cx="40335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Carta dos Direitos e Deveres da Pessoa Paciente Usuária da Saúde diz que:</a:t>
            </a:r>
          </a:p>
          <a:p>
            <a:endParaRPr lang="pt-BR" dirty="0"/>
          </a:p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Todo cidadão tem direito adequado e efetivo para o tratamento do seu problema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764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E4213-F7F0-AF08-F6E8-09CABDC31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26" y="1351721"/>
            <a:ext cx="11340548" cy="1043609"/>
          </a:xfr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pt-BR" sz="2800" b="1" spc="-10" dirty="0">
                <a:solidFill>
                  <a:schemeClr val="bg1"/>
                </a:solidFill>
              </a:rPr>
              <a:t>DECLARO NÃO TER</a:t>
            </a:r>
            <a:r>
              <a:rPr lang="pt-BR" sz="2800" b="1" spc="-60" dirty="0">
                <a:solidFill>
                  <a:schemeClr val="bg1"/>
                </a:solidFill>
              </a:rPr>
              <a:t> </a:t>
            </a:r>
            <a:r>
              <a:rPr lang="pt-BR" sz="2800" b="1" spc="-10" dirty="0">
                <a:solidFill>
                  <a:schemeClr val="bg1"/>
                </a:solidFill>
              </a:rPr>
              <a:t>CONFLITOS</a:t>
            </a:r>
            <a:r>
              <a:rPr lang="pt-BR" sz="2800" b="1" spc="-65" dirty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DE</a:t>
            </a:r>
            <a:r>
              <a:rPr lang="pt-BR" sz="2800" b="1" spc="-50" dirty="0">
                <a:solidFill>
                  <a:schemeClr val="bg1"/>
                </a:solidFill>
              </a:rPr>
              <a:t> </a:t>
            </a:r>
            <a:r>
              <a:rPr lang="pt-BR" sz="2800" b="1" spc="-10" dirty="0">
                <a:solidFill>
                  <a:schemeClr val="bg1"/>
                </a:solidFill>
              </a:rPr>
              <a:t>INTERESSE PARA ESSA APRESENTAÇÃO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6A33B9D-B86F-599A-B467-C256C9E01B61}"/>
              </a:ext>
            </a:extLst>
          </p:cNvPr>
          <p:cNvSpPr txBox="1"/>
          <p:nvPr/>
        </p:nvSpPr>
        <p:spPr>
          <a:xfrm>
            <a:off x="3047172" y="2592529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800" b="1" dirty="0">
                <a:solidFill>
                  <a:schemeClr val="tx1"/>
                </a:solidFill>
                <a:cs typeface="Calibri" panose="020F0502020204030204" pitchFamily="34" charset="0"/>
              </a:rPr>
              <a:t> RESOLUÇÃO CFM Nº 2.386, DE 21 DE AGOSTO DE 2024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64C29B-B893-4847-FE5D-A956BAD9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92" y="4462671"/>
            <a:ext cx="11784615" cy="15244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C84D4B-B8EE-B713-D24A-0881FF22A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92" y="3799606"/>
            <a:ext cx="3600953" cy="590632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62E4107-F65D-9EB5-DF35-4CAEF2466996}"/>
              </a:ext>
            </a:extLst>
          </p:cNvPr>
          <p:cNvCxnSpPr/>
          <p:nvPr/>
        </p:nvCxnSpPr>
        <p:spPr>
          <a:xfrm>
            <a:off x="1252330" y="4899991"/>
            <a:ext cx="40849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A87756A-00E6-1C11-DB73-F11B97E691CC}"/>
              </a:ext>
            </a:extLst>
          </p:cNvPr>
          <p:cNvCxnSpPr>
            <a:cxnSpLocks/>
          </p:cNvCxnSpPr>
          <p:nvPr/>
        </p:nvCxnSpPr>
        <p:spPr>
          <a:xfrm>
            <a:off x="3294821" y="5827643"/>
            <a:ext cx="4557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6A8272C9-2BE1-74C0-231D-2DBE1BD4F0E7}"/>
              </a:ext>
            </a:extLst>
          </p:cNvPr>
          <p:cNvCxnSpPr>
            <a:cxnSpLocks/>
          </p:cNvCxnSpPr>
          <p:nvPr/>
        </p:nvCxnSpPr>
        <p:spPr>
          <a:xfrm>
            <a:off x="7124699" y="5211667"/>
            <a:ext cx="4557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DFFDE9A-2620-8216-2B3D-5BF915EA24D7}"/>
              </a:ext>
            </a:extLst>
          </p:cNvPr>
          <p:cNvCxnSpPr>
            <a:cxnSpLocks/>
          </p:cNvCxnSpPr>
          <p:nvPr/>
        </p:nvCxnSpPr>
        <p:spPr>
          <a:xfrm>
            <a:off x="9574695" y="5532783"/>
            <a:ext cx="23175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0BE309-2345-B4BE-46FF-AE02B87D3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FA2CEC6-F327-D33E-9E0E-61F64CCE9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48" y="1399878"/>
            <a:ext cx="2483170" cy="475757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8F7EF70-6973-471D-3A78-82E601D91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5" y="1500348"/>
            <a:ext cx="4300564" cy="430056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B1102F2-9C1A-E1AD-AD63-F4EC2FFAB7F3}"/>
              </a:ext>
            </a:extLst>
          </p:cNvPr>
          <p:cNvSpPr txBox="1"/>
          <p:nvPr/>
        </p:nvSpPr>
        <p:spPr>
          <a:xfrm>
            <a:off x="3197295" y="1409700"/>
            <a:ext cx="3438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Nunca como antes na história desse país houve tantas pessoas </a:t>
            </a:r>
            <a:r>
              <a:rPr lang="pt-BR" dirty="0">
                <a:solidFill>
                  <a:srgbClr val="0070C0"/>
                </a:solidFill>
              </a:rPr>
              <a:t>vivendo com obesidade e diabetes... </a:t>
            </a:r>
            <a:r>
              <a:rPr lang="pt-BR" dirty="0">
                <a:solidFill>
                  <a:srgbClr val="FF0000"/>
                </a:solidFill>
              </a:rPr>
              <a:t>e morrendo por causa delas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212C8E6-90E7-0AE9-571D-45F838031A36}"/>
              </a:ext>
            </a:extLst>
          </p:cNvPr>
          <p:cNvSpPr txBox="1"/>
          <p:nvPr/>
        </p:nvSpPr>
        <p:spPr>
          <a:xfrm>
            <a:off x="4362450" y="313233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Obesidade </a:t>
            </a:r>
            <a:r>
              <a:rPr lang="pt-BR" b="1" i="1" dirty="0"/>
              <a:t>não é</a:t>
            </a:r>
            <a:r>
              <a:rPr lang="pt-BR" i="1" dirty="0"/>
              <a:t> uma doença no diminutivo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887284-57EB-A8FD-CA19-41D3C696017B}"/>
              </a:ext>
            </a:extLst>
          </p:cNvPr>
          <p:cNvSpPr txBox="1"/>
          <p:nvPr/>
        </p:nvSpPr>
        <p:spPr>
          <a:xfrm>
            <a:off x="3000678" y="4023975"/>
            <a:ext cx="383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É preciso ouvir a voz rouca </a:t>
            </a:r>
            <a:r>
              <a:rPr lang="pt-BR" dirty="0">
                <a:solidFill>
                  <a:srgbClr val="0070C0"/>
                </a:solidFill>
              </a:rPr>
              <a:t>dos que clamam nas portas do SUS</a:t>
            </a:r>
            <a:r>
              <a:rPr lang="pt-BR" dirty="0"/>
              <a:t> por tratamento adequado e efetivo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5A6CD5D-0BAE-7553-8C79-6C28CEB3CDDD}"/>
              </a:ext>
            </a:extLst>
          </p:cNvPr>
          <p:cNvSpPr txBox="1"/>
          <p:nvPr/>
        </p:nvSpPr>
        <p:spPr>
          <a:xfrm>
            <a:off x="2606540" y="5549571"/>
            <a:ext cx="5409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Que o Governo e o Parlamento atendam esse clamor</a:t>
            </a:r>
          </a:p>
        </p:txBody>
      </p:sp>
    </p:spTree>
    <p:extLst>
      <p:ext uri="{BB962C8B-B14F-4D97-AF65-F5344CB8AC3E}">
        <p14:creationId xmlns:p14="http://schemas.microsoft.com/office/powerpoint/2010/main" val="361155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AC78D0-4873-C0A3-C1B2-1B94BF556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8FFA655-CA06-36AC-14D1-5B475F1C1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16" y="1477815"/>
            <a:ext cx="5820587" cy="1143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AB1C017-9ED7-E386-886C-C84C5BD59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468" y="4688412"/>
            <a:ext cx="7621064" cy="59063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86C6F25-02C0-6BF0-29D6-1BB2A0574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652" y="3646520"/>
            <a:ext cx="7668695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9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A066BF-A4DD-0BB4-5448-E8B9526F4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7802640-05E5-C320-5AF7-FAFB52C259E2}"/>
              </a:ext>
            </a:extLst>
          </p:cNvPr>
          <p:cNvSpPr txBox="1"/>
          <p:nvPr/>
        </p:nvSpPr>
        <p:spPr>
          <a:xfrm>
            <a:off x="772766" y="1797112"/>
            <a:ext cx="68903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RESUMOS DOS VIGITEL</a:t>
            </a:r>
          </a:p>
          <a:p>
            <a:endParaRPr lang="pt-BR" sz="2400" b="1" dirty="0"/>
          </a:p>
          <a:p>
            <a:pPr algn="just"/>
            <a:r>
              <a:rPr lang="pt-BR" sz="2400" dirty="0"/>
              <a:t>Em </a:t>
            </a:r>
            <a:r>
              <a:rPr lang="pt-BR" sz="2400" b="1" dirty="0"/>
              <a:t>2024</a:t>
            </a:r>
            <a:r>
              <a:rPr lang="pt-BR" sz="2400" dirty="0"/>
              <a:t>, </a:t>
            </a:r>
            <a:r>
              <a:rPr lang="pt-BR" sz="2400" b="1" dirty="0">
                <a:solidFill>
                  <a:srgbClr val="FF0000"/>
                </a:solidFill>
              </a:rPr>
              <a:t>62,6%</a:t>
            </a:r>
            <a:r>
              <a:rPr lang="pt-BR" sz="2400" b="1" dirty="0"/>
              <a:t> dos brasileiros estavam acima do peso</a:t>
            </a:r>
            <a:r>
              <a:rPr lang="pt-BR" sz="2400" dirty="0"/>
              <a:t>, contra </a:t>
            </a:r>
            <a:r>
              <a:rPr lang="pt-BR" sz="2400" b="1" dirty="0">
                <a:solidFill>
                  <a:srgbClr val="00B050"/>
                </a:solidFill>
              </a:rPr>
              <a:t>42,6%</a:t>
            </a:r>
            <a:r>
              <a:rPr lang="pt-BR" sz="2400" b="1" dirty="0"/>
              <a:t> em 2006.</a:t>
            </a:r>
            <a:r>
              <a:rPr lang="pt-BR" sz="2400" dirty="0"/>
              <a:t> </a:t>
            </a:r>
          </a:p>
          <a:p>
            <a:pPr algn="just"/>
            <a:r>
              <a:rPr lang="pt-BR" sz="2400" dirty="0"/>
              <a:t>(aumento de </a:t>
            </a:r>
            <a:r>
              <a:rPr lang="pt-BR" sz="2400" b="1" dirty="0"/>
              <a:t>20 pontos percentuais </a:t>
            </a:r>
            <a:r>
              <a:rPr lang="pt-BR" sz="2400" dirty="0"/>
              <a:t>em 18 anos).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O índice de </a:t>
            </a:r>
            <a:r>
              <a:rPr lang="pt-BR" sz="2400" b="1" dirty="0"/>
              <a:t>obesidade dobrou no período</a:t>
            </a:r>
            <a:r>
              <a:rPr lang="pt-BR" sz="2400" dirty="0"/>
              <a:t>, passando de </a:t>
            </a:r>
            <a:r>
              <a:rPr lang="pt-BR" sz="2400" b="1" dirty="0">
                <a:solidFill>
                  <a:srgbClr val="00B050"/>
                </a:solidFill>
              </a:rPr>
              <a:t>11,8%</a:t>
            </a:r>
            <a:r>
              <a:rPr lang="pt-BR" sz="2400" b="1" dirty="0"/>
              <a:t> </a:t>
            </a:r>
            <a:r>
              <a:rPr lang="pt-BR" sz="2400" dirty="0"/>
              <a:t>para</a:t>
            </a:r>
            <a:r>
              <a:rPr lang="pt-BR" sz="2400" b="1" dirty="0"/>
              <a:t> </a:t>
            </a:r>
            <a:r>
              <a:rPr lang="pt-BR" sz="2400" b="1" dirty="0">
                <a:solidFill>
                  <a:srgbClr val="FF0000"/>
                </a:solidFill>
              </a:rPr>
              <a:t>25,7%</a:t>
            </a:r>
            <a:r>
              <a:rPr lang="pt-BR" sz="2400" b="1" dirty="0"/>
              <a:t> </a:t>
            </a:r>
            <a:r>
              <a:rPr lang="pt-BR" sz="2400" dirty="0"/>
              <a:t>da população adulta. </a:t>
            </a:r>
          </a:p>
        </p:txBody>
      </p:sp>
    </p:spTree>
    <p:extLst>
      <p:ext uri="{BB962C8B-B14F-4D97-AF65-F5344CB8AC3E}">
        <p14:creationId xmlns:p14="http://schemas.microsoft.com/office/powerpoint/2010/main" val="276053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02828E-B674-581F-DC75-AC7163347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0C8884F-534E-93C9-D77E-7D247B7BB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32" y="1482427"/>
            <a:ext cx="5972589" cy="47394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49CF01-FDBB-962D-6606-7C63F98E7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083" y="1870053"/>
            <a:ext cx="3858163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8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B067D-4A57-90DD-8B4A-4D2B94551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85CE8FF-FFC8-8442-A9DD-EDDCA1FF7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32" y="1482427"/>
            <a:ext cx="5972589" cy="473947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E10AE01-EDDE-9FD8-A34B-5A0D4D33CBB2}"/>
              </a:ext>
            </a:extLst>
          </p:cNvPr>
          <p:cNvCxnSpPr>
            <a:cxnSpLocks/>
          </p:cNvCxnSpPr>
          <p:nvPr/>
        </p:nvCxnSpPr>
        <p:spPr>
          <a:xfrm>
            <a:off x="90883" y="4332746"/>
            <a:ext cx="6681986" cy="539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BDFBAA8D-383D-68D6-4DBD-07C4B7E791E3}"/>
              </a:ext>
            </a:extLst>
          </p:cNvPr>
          <p:cNvSpPr txBox="1"/>
          <p:nvPr/>
        </p:nvSpPr>
        <p:spPr>
          <a:xfrm>
            <a:off x="6509265" y="2543822"/>
            <a:ext cx="27133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4,1% &gt; 70 anos</a:t>
            </a:r>
          </a:p>
          <a:p>
            <a:r>
              <a:rPr lang="pt-BR" sz="2800" dirty="0">
                <a:solidFill>
                  <a:srgbClr val="0070C0"/>
                </a:solidFill>
              </a:rPr>
              <a:t>11% &gt; 65 anos</a:t>
            </a:r>
          </a:p>
          <a:p>
            <a:r>
              <a:rPr lang="pt-BR" sz="2800" dirty="0">
                <a:solidFill>
                  <a:srgbClr val="0070C0"/>
                </a:solidFill>
              </a:rPr>
              <a:t>16% &gt; 60 anos</a:t>
            </a:r>
          </a:p>
          <a:p>
            <a:r>
              <a:rPr lang="pt-BR" sz="2800" dirty="0">
                <a:solidFill>
                  <a:srgbClr val="0070C0"/>
                </a:solidFill>
              </a:rPr>
              <a:t>28% &gt; 50 anos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26B1F52-C3D4-1B24-CFCC-F22722130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3060" y="3276731"/>
            <a:ext cx="2660808" cy="28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3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9E8248-4F87-7C40-9AAF-022F990B2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DD9350-1E13-F85D-3A76-73E2BBD9F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06" y="1381443"/>
            <a:ext cx="10888595" cy="435353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C70FD79-1083-8D77-36F8-4550D98F5D65}"/>
              </a:ext>
            </a:extLst>
          </p:cNvPr>
          <p:cNvSpPr txBox="1"/>
          <p:nvPr/>
        </p:nvSpPr>
        <p:spPr>
          <a:xfrm>
            <a:off x="1090819" y="5868265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IDF Atlas 2025 </a:t>
            </a:r>
            <a:r>
              <a:rPr lang="pt-BR" dirty="0">
                <a:solidFill>
                  <a:srgbClr val="0070C0"/>
                </a:solidFill>
              </a:rPr>
              <a:t>diabetesatlas.org</a:t>
            </a:r>
          </a:p>
        </p:txBody>
      </p:sp>
    </p:spTree>
    <p:extLst>
      <p:ext uri="{BB962C8B-B14F-4D97-AF65-F5344CB8AC3E}">
        <p14:creationId xmlns:p14="http://schemas.microsoft.com/office/powerpoint/2010/main" val="169976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46550E-6611-F4C6-B3E2-83FEFC7C0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9615159B-C62C-CAAE-B1AB-D37BD2C238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534493"/>
              </p:ext>
            </p:extLst>
          </p:nvPr>
        </p:nvGraphicFramePr>
        <p:xfrm>
          <a:off x="2082987" y="3533030"/>
          <a:ext cx="8197851" cy="1377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741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Ambos </a:t>
                      </a:r>
                      <a:r>
                        <a:rPr lang="en-US" sz="2800" b="1" dirty="0" err="1"/>
                        <a:t>os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sexos</a:t>
                      </a:r>
                      <a:endParaRPr lang="en-US" sz="2800" b="1" dirty="0"/>
                    </a:p>
                  </a:txBody>
                  <a:tcPr marL="91438" marR="91438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Homens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 marL="91438" marR="91438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Mulheres</a:t>
                      </a:r>
                      <a:endParaRPr lang="en-US" sz="2800" b="1" dirty="0"/>
                    </a:p>
                  </a:txBody>
                  <a:tcPr marL="91438" marR="91438" marT="45648" marB="45648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B050"/>
                          </a:solidFill>
                        </a:rPr>
                        <a:t>75,8 </a:t>
                      </a:r>
                      <a:r>
                        <a:rPr lang="en-US" sz="3600" b="1" dirty="0" err="1">
                          <a:solidFill>
                            <a:srgbClr val="00B050"/>
                          </a:solidFill>
                        </a:rPr>
                        <a:t>anos</a:t>
                      </a:r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72,2 </a:t>
                      </a:r>
                      <a:r>
                        <a:rPr lang="en-US" sz="3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anos</a:t>
                      </a:r>
                      <a:endParaRPr lang="en-US" sz="3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79,4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anos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648" marB="456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DAF79586-CC95-A7D2-E275-9BB287247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279392"/>
              </p:ext>
            </p:extLst>
          </p:nvPr>
        </p:nvGraphicFramePr>
        <p:xfrm>
          <a:off x="1997073" y="1811785"/>
          <a:ext cx="8197851" cy="115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46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Ambos </a:t>
                      </a:r>
                      <a:r>
                        <a:rPr lang="en-US" sz="2800" b="1" dirty="0" err="1"/>
                        <a:t>os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sexos</a:t>
                      </a:r>
                      <a:endParaRPr lang="en-US" sz="2800" b="1" dirty="0"/>
                    </a:p>
                  </a:txBody>
                  <a:tcPr marL="91438" marR="91438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Homens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 marL="91438" marR="91438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Mulheres</a:t>
                      </a:r>
                      <a:endParaRPr lang="en-US" sz="2800" b="1" dirty="0"/>
                    </a:p>
                  </a:txBody>
                  <a:tcPr marL="91438" marR="91438" marT="45648" marB="45648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B050"/>
                          </a:solidFill>
                        </a:rPr>
                        <a:t>76,6 </a:t>
                      </a:r>
                      <a:r>
                        <a:rPr lang="en-US" sz="3600" b="1" dirty="0" err="1">
                          <a:solidFill>
                            <a:srgbClr val="00B050"/>
                          </a:solidFill>
                        </a:rPr>
                        <a:t>anos</a:t>
                      </a:r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73,3 </a:t>
                      </a:r>
                      <a:r>
                        <a:rPr lang="en-US" sz="3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anos</a:t>
                      </a:r>
                      <a:endParaRPr lang="en-US" sz="3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79,9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anos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648" marB="456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CB112BB6-7984-1B64-0172-A0686261BE50}"/>
              </a:ext>
            </a:extLst>
          </p:cNvPr>
          <p:cNvSpPr txBox="1"/>
          <p:nvPr/>
        </p:nvSpPr>
        <p:spPr>
          <a:xfrm>
            <a:off x="622594" y="4037041"/>
            <a:ext cx="101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2017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DEEEE5-B533-7AA9-E7E9-A045816880C4}"/>
              </a:ext>
            </a:extLst>
          </p:cNvPr>
          <p:cNvSpPr txBox="1"/>
          <p:nvPr/>
        </p:nvSpPr>
        <p:spPr>
          <a:xfrm>
            <a:off x="511277" y="2323579"/>
            <a:ext cx="101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2024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AE956C-DFD1-1F56-23E0-85063357B102}"/>
              </a:ext>
            </a:extLst>
          </p:cNvPr>
          <p:cNvSpPr txBox="1"/>
          <p:nvPr/>
        </p:nvSpPr>
        <p:spPr>
          <a:xfrm>
            <a:off x="3047999" y="88245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pt-BR" sz="3600" dirty="0" err="1">
                <a:solidFill>
                  <a:srgbClr val="0070C0"/>
                </a:solidFill>
              </a:rPr>
              <a:t>Expectativa</a:t>
            </a:r>
            <a:r>
              <a:rPr lang="en-US" altLang="pt-BR" sz="3600" dirty="0">
                <a:solidFill>
                  <a:srgbClr val="0070C0"/>
                </a:solidFill>
              </a:rPr>
              <a:t> de Vida no </a:t>
            </a:r>
            <a:r>
              <a:rPr lang="en-US" altLang="pt-BR" sz="3600" dirty="0" err="1">
                <a:solidFill>
                  <a:srgbClr val="0070C0"/>
                </a:solidFill>
              </a:rPr>
              <a:t>Brasil</a:t>
            </a:r>
            <a:r>
              <a:rPr lang="en-US" altLang="pt-BR" sz="3600" dirty="0">
                <a:solidFill>
                  <a:srgbClr val="0070C0"/>
                </a:solidFill>
              </a:rPr>
              <a:t> 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E173F4-2D45-4466-1951-1CE91590C91F}"/>
              </a:ext>
            </a:extLst>
          </p:cNvPr>
          <p:cNvSpPr txBox="1"/>
          <p:nvPr/>
        </p:nvSpPr>
        <p:spPr>
          <a:xfrm>
            <a:off x="5078404" y="5289012"/>
            <a:ext cx="166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IBGE 2024</a:t>
            </a:r>
          </a:p>
        </p:txBody>
      </p:sp>
    </p:spTree>
    <p:extLst>
      <p:ext uri="{BB962C8B-B14F-4D97-AF65-F5344CB8AC3E}">
        <p14:creationId xmlns:p14="http://schemas.microsoft.com/office/powerpoint/2010/main" val="261345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Picture 5">
            <a:extLst>
              <a:ext uri="{FF2B5EF4-FFF2-40B4-BE49-F238E27FC236}">
                <a16:creationId xmlns:a16="http://schemas.microsoft.com/office/drawing/2014/main" id="{D5F5250F-847A-6958-EF0A-4DE64C83B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979" y="1243807"/>
            <a:ext cx="5710238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Text To Outline">
            <a:extLst>
              <a:ext uri="{FF2B5EF4-FFF2-40B4-BE49-F238E27FC236}">
                <a16:creationId xmlns:a16="http://schemas.microsoft.com/office/drawing/2014/main" id="{C74FBB7B-422B-19AD-6278-1E546FECBBF7}"/>
              </a:ext>
            </a:extLst>
          </p:cNvPr>
          <p:cNvSpPr/>
          <p:nvPr/>
        </p:nvSpPr>
        <p:spPr>
          <a:xfrm>
            <a:off x="743296" y="481218"/>
            <a:ext cx="1322387" cy="261937"/>
          </a:xfrm>
          <a:custGeom>
            <a:avLst/>
            <a:gdLst/>
            <a:ahLst/>
            <a:cxnLst/>
            <a:rect l="l" t="t" r="r" b="b"/>
            <a:pathLst>
              <a:path w="1763221" h="350481">
                <a:moveTo>
                  <a:pt x="1031359" y="179784"/>
                </a:moveTo>
                <a:cubicBezTo>
                  <a:pt x="1023490" y="179624"/>
                  <a:pt x="1013856" y="180368"/>
                  <a:pt x="1002458" y="182015"/>
                </a:cubicBezTo>
                <a:cubicBezTo>
                  <a:pt x="991059" y="183663"/>
                  <a:pt x="980889" y="187175"/>
                  <a:pt x="971947" y="192551"/>
                </a:cubicBezTo>
                <a:cubicBezTo>
                  <a:pt x="963006" y="197927"/>
                  <a:pt x="958285" y="206127"/>
                  <a:pt x="957786" y="217152"/>
                </a:cubicBezTo>
                <a:cubicBezTo>
                  <a:pt x="957739" y="223745"/>
                  <a:pt x="959645" y="229052"/>
                  <a:pt x="963504" y="233072"/>
                </a:cubicBezTo>
                <a:cubicBezTo>
                  <a:pt x="967364" y="237091"/>
                  <a:pt x="973463" y="239157"/>
                  <a:pt x="981802" y="239268"/>
                </a:cubicBezTo>
                <a:cubicBezTo>
                  <a:pt x="990666" y="239047"/>
                  <a:pt x="998987" y="236184"/>
                  <a:pt x="1006764" y="230681"/>
                </a:cubicBezTo>
                <a:cubicBezTo>
                  <a:pt x="1014541" y="225178"/>
                  <a:pt x="1021196" y="218362"/>
                  <a:pt x="1026728" y="210232"/>
                </a:cubicBezTo>
                <a:cubicBezTo>
                  <a:pt x="1032260" y="202102"/>
                  <a:pt x="1036091" y="193986"/>
                  <a:pt x="1038220" y="185885"/>
                </a:cubicBezTo>
                <a:lnTo>
                  <a:pt x="1039745" y="179784"/>
                </a:lnTo>
                <a:close/>
                <a:moveTo>
                  <a:pt x="497186" y="112728"/>
                </a:moveTo>
                <a:cubicBezTo>
                  <a:pt x="485396" y="112851"/>
                  <a:pt x="474164" y="116079"/>
                  <a:pt x="463489" y="122412"/>
                </a:cubicBezTo>
                <a:cubicBezTo>
                  <a:pt x="452815" y="128746"/>
                  <a:pt x="444067" y="137451"/>
                  <a:pt x="437246" y="148528"/>
                </a:cubicBezTo>
                <a:cubicBezTo>
                  <a:pt x="430425" y="159605"/>
                  <a:pt x="426901" y="172319"/>
                  <a:pt x="426672" y="186671"/>
                </a:cubicBezTo>
                <a:cubicBezTo>
                  <a:pt x="426910" y="201314"/>
                  <a:pt x="431294" y="212812"/>
                  <a:pt x="439822" y="221165"/>
                </a:cubicBezTo>
                <a:cubicBezTo>
                  <a:pt x="448351" y="229519"/>
                  <a:pt x="459595" y="233775"/>
                  <a:pt x="473555" y="233934"/>
                </a:cubicBezTo>
                <a:cubicBezTo>
                  <a:pt x="485345" y="233823"/>
                  <a:pt x="496577" y="230656"/>
                  <a:pt x="507252" y="224433"/>
                </a:cubicBezTo>
                <a:cubicBezTo>
                  <a:pt x="517926" y="218210"/>
                  <a:pt x="526674" y="209594"/>
                  <a:pt x="533495" y="198586"/>
                </a:cubicBezTo>
                <a:cubicBezTo>
                  <a:pt x="540315" y="187577"/>
                  <a:pt x="543840" y="174839"/>
                  <a:pt x="544068" y="160372"/>
                </a:cubicBezTo>
                <a:cubicBezTo>
                  <a:pt x="543830" y="145880"/>
                  <a:pt x="539447" y="134366"/>
                  <a:pt x="530919" y="125830"/>
                </a:cubicBezTo>
                <a:cubicBezTo>
                  <a:pt x="522390" y="117294"/>
                  <a:pt x="511146" y="112927"/>
                  <a:pt x="497186" y="112728"/>
                </a:cubicBezTo>
                <a:close/>
                <a:moveTo>
                  <a:pt x="1539994" y="76200"/>
                </a:moveTo>
                <a:lnTo>
                  <a:pt x="1634084" y="76200"/>
                </a:lnTo>
                <a:lnTo>
                  <a:pt x="1627227" y="112347"/>
                </a:lnTo>
                <a:lnTo>
                  <a:pt x="1604371" y="112347"/>
                </a:lnTo>
                <a:lnTo>
                  <a:pt x="1620751" y="210668"/>
                </a:lnTo>
                <a:cubicBezTo>
                  <a:pt x="1621418" y="215678"/>
                  <a:pt x="1621608" y="220235"/>
                  <a:pt x="1621323" y="224340"/>
                </a:cubicBezTo>
                <a:cubicBezTo>
                  <a:pt x="1621037" y="228445"/>
                  <a:pt x="1620847" y="230620"/>
                  <a:pt x="1620751" y="230866"/>
                </a:cubicBezTo>
                <a:lnTo>
                  <a:pt x="1621894" y="230866"/>
                </a:lnTo>
                <a:cubicBezTo>
                  <a:pt x="1621941" y="230620"/>
                  <a:pt x="1622799" y="228445"/>
                  <a:pt x="1624465" y="224340"/>
                </a:cubicBezTo>
                <a:cubicBezTo>
                  <a:pt x="1626132" y="220235"/>
                  <a:pt x="1628322" y="215678"/>
                  <a:pt x="1631036" y="210668"/>
                </a:cubicBezTo>
                <a:lnTo>
                  <a:pt x="1685509" y="112347"/>
                </a:lnTo>
                <a:lnTo>
                  <a:pt x="1663034" y="112347"/>
                </a:lnTo>
                <a:lnTo>
                  <a:pt x="1670272" y="76200"/>
                </a:lnTo>
                <a:lnTo>
                  <a:pt x="1763221" y="76200"/>
                </a:lnTo>
                <a:lnTo>
                  <a:pt x="1756362" y="112347"/>
                </a:lnTo>
                <a:lnTo>
                  <a:pt x="1733888" y="112347"/>
                </a:lnTo>
                <a:lnTo>
                  <a:pt x="1626846" y="295652"/>
                </a:lnTo>
                <a:cubicBezTo>
                  <a:pt x="1615005" y="315594"/>
                  <a:pt x="1602118" y="329775"/>
                  <a:pt x="1588182" y="338197"/>
                </a:cubicBezTo>
                <a:cubicBezTo>
                  <a:pt x="1574246" y="346619"/>
                  <a:pt x="1559453" y="350711"/>
                  <a:pt x="1543803" y="350472"/>
                </a:cubicBezTo>
                <a:cubicBezTo>
                  <a:pt x="1528122" y="349886"/>
                  <a:pt x="1516154" y="347539"/>
                  <a:pt x="1507901" y="343432"/>
                </a:cubicBezTo>
                <a:cubicBezTo>
                  <a:pt x="1499647" y="339326"/>
                  <a:pt x="1495489" y="336979"/>
                  <a:pt x="1495425" y="336392"/>
                </a:cubicBezTo>
                <a:lnTo>
                  <a:pt x="1517138" y="302512"/>
                </a:lnTo>
                <a:cubicBezTo>
                  <a:pt x="1517154" y="302861"/>
                  <a:pt x="1519503" y="304259"/>
                  <a:pt x="1524185" y="306704"/>
                </a:cubicBezTo>
                <a:cubicBezTo>
                  <a:pt x="1528868" y="309149"/>
                  <a:pt x="1535788" y="310547"/>
                  <a:pt x="1544946" y="310896"/>
                </a:cubicBezTo>
                <a:cubicBezTo>
                  <a:pt x="1552668" y="310840"/>
                  <a:pt x="1559890" y="308855"/>
                  <a:pt x="1566611" y="304941"/>
                </a:cubicBezTo>
                <a:cubicBezTo>
                  <a:pt x="1573333" y="301027"/>
                  <a:pt x="1578936" y="295517"/>
                  <a:pt x="1583420" y="288411"/>
                </a:cubicBezTo>
                <a:lnTo>
                  <a:pt x="1591039" y="276216"/>
                </a:lnTo>
                <a:lnTo>
                  <a:pt x="1556374" y="112347"/>
                </a:lnTo>
                <a:lnTo>
                  <a:pt x="1533137" y="112347"/>
                </a:lnTo>
                <a:close/>
                <a:moveTo>
                  <a:pt x="1271016" y="76200"/>
                </a:moveTo>
                <a:lnTo>
                  <a:pt x="1349073" y="76200"/>
                </a:lnTo>
                <a:lnTo>
                  <a:pt x="1323546" y="207634"/>
                </a:lnTo>
                <a:cubicBezTo>
                  <a:pt x="1323150" y="209580"/>
                  <a:pt x="1322800" y="211597"/>
                  <a:pt x="1322499" y="213685"/>
                </a:cubicBezTo>
                <a:cubicBezTo>
                  <a:pt x="1322197" y="215773"/>
                  <a:pt x="1322038" y="217695"/>
                  <a:pt x="1322022" y="219450"/>
                </a:cubicBezTo>
                <a:cubicBezTo>
                  <a:pt x="1322086" y="225270"/>
                  <a:pt x="1323578" y="229352"/>
                  <a:pt x="1326499" y="231694"/>
                </a:cubicBezTo>
                <a:cubicBezTo>
                  <a:pt x="1329420" y="234037"/>
                  <a:pt x="1333389" y="235164"/>
                  <a:pt x="1338406" y="235077"/>
                </a:cubicBezTo>
                <a:cubicBezTo>
                  <a:pt x="1340755" y="235045"/>
                  <a:pt x="1342723" y="234918"/>
                  <a:pt x="1344311" y="234696"/>
                </a:cubicBezTo>
                <a:cubicBezTo>
                  <a:pt x="1345898" y="234473"/>
                  <a:pt x="1346724" y="234346"/>
                  <a:pt x="1346787" y="234315"/>
                </a:cubicBezTo>
                <a:lnTo>
                  <a:pt x="1339929" y="270464"/>
                </a:lnTo>
                <a:cubicBezTo>
                  <a:pt x="1339739" y="270511"/>
                  <a:pt x="1337929" y="270702"/>
                  <a:pt x="1334500" y="271034"/>
                </a:cubicBezTo>
                <a:cubicBezTo>
                  <a:pt x="1331071" y="271367"/>
                  <a:pt x="1327166" y="271558"/>
                  <a:pt x="1322784" y="271605"/>
                </a:cubicBezTo>
                <a:cubicBezTo>
                  <a:pt x="1314850" y="271798"/>
                  <a:pt x="1307035" y="271074"/>
                  <a:pt x="1299340" y="269435"/>
                </a:cubicBezTo>
                <a:cubicBezTo>
                  <a:pt x="1291644" y="267795"/>
                  <a:pt x="1285239" y="264083"/>
                  <a:pt x="1280124" y="258300"/>
                </a:cubicBezTo>
                <a:cubicBezTo>
                  <a:pt x="1275009" y="252516"/>
                  <a:pt x="1272354" y="243505"/>
                  <a:pt x="1272159" y="231265"/>
                </a:cubicBezTo>
                <a:cubicBezTo>
                  <a:pt x="1272159" y="228582"/>
                  <a:pt x="1272349" y="225564"/>
                  <a:pt x="1272730" y="222213"/>
                </a:cubicBezTo>
                <a:cubicBezTo>
                  <a:pt x="1273111" y="218862"/>
                  <a:pt x="1273682" y="215273"/>
                  <a:pt x="1274443" y="211446"/>
                </a:cubicBezTo>
                <a:lnTo>
                  <a:pt x="1293855" y="112347"/>
                </a:lnTo>
                <a:lnTo>
                  <a:pt x="1263777" y="112347"/>
                </a:lnTo>
                <a:close/>
                <a:moveTo>
                  <a:pt x="769957" y="73533"/>
                </a:moveTo>
                <a:cubicBezTo>
                  <a:pt x="772671" y="73565"/>
                  <a:pt x="775051" y="73691"/>
                  <a:pt x="777099" y="73914"/>
                </a:cubicBezTo>
                <a:cubicBezTo>
                  <a:pt x="779146" y="74136"/>
                  <a:pt x="780574" y="74263"/>
                  <a:pt x="781383" y="74294"/>
                </a:cubicBezTo>
                <a:lnTo>
                  <a:pt x="771862" y="121872"/>
                </a:lnTo>
                <a:cubicBezTo>
                  <a:pt x="771266" y="121840"/>
                  <a:pt x="769981" y="121713"/>
                  <a:pt x="768005" y="121491"/>
                </a:cubicBezTo>
                <a:cubicBezTo>
                  <a:pt x="766029" y="121269"/>
                  <a:pt x="763506" y="121142"/>
                  <a:pt x="760435" y="121110"/>
                </a:cubicBezTo>
                <a:cubicBezTo>
                  <a:pt x="750591" y="121204"/>
                  <a:pt x="740697" y="124487"/>
                  <a:pt x="730755" y="130960"/>
                </a:cubicBezTo>
                <a:cubicBezTo>
                  <a:pt x="720811" y="137432"/>
                  <a:pt x="711990" y="146529"/>
                  <a:pt x="704290" y="158251"/>
                </a:cubicBezTo>
                <a:cubicBezTo>
                  <a:pt x="696590" y="169972"/>
                  <a:pt x="691182" y="183754"/>
                  <a:pt x="688067" y="199596"/>
                </a:cubicBezTo>
                <a:lnTo>
                  <a:pt x="674736" y="270462"/>
                </a:lnTo>
                <a:lnTo>
                  <a:pt x="626364" y="270462"/>
                </a:lnTo>
                <a:lnTo>
                  <a:pt x="655311" y="120729"/>
                </a:lnTo>
                <a:cubicBezTo>
                  <a:pt x="655763" y="118546"/>
                  <a:pt x="655525" y="116626"/>
                  <a:pt x="654597" y="114967"/>
                </a:cubicBezTo>
                <a:cubicBezTo>
                  <a:pt x="653669" y="113308"/>
                  <a:pt x="651621" y="112435"/>
                  <a:pt x="648455" y="112347"/>
                </a:cubicBezTo>
                <a:lnTo>
                  <a:pt x="626745" y="112347"/>
                </a:lnTo>
                <a:lnTo>
                  <a:pt x="633982" y="76200"/>
                </a:lnTo>
                <a:lnTo>
                  <a:pt x="684639" y="76200"/>
                </a:lnTo>
                <a:cubicBezTo>
                  <a:pt x="692225" y="76176"/>
                  <a:pt x="697811" y="77555"/>
                  <a:pt x="701398" y="80338"/>
                </a:cubicBezTo>
                <a:cubicBezTo>
                  <a:pt x="704985" y="83120"/>
                  <a:pt x="706762" y="87448"/>
                  <a:pt x="706730" y="93322"/>
                </a:cubicBezTo>
                <a:cubicBezTo>
                  <a:pt x="706651" y="96398"/>
                  <a:pt x="705953" y="101092"/>
                  <a:pt x="704636" y="107404"/>
                </a:cubicBezTo>
                <a:cubicBezTo>
                  <a:pt x="703318" y="113716"/>
                  <a:pt x="701858" y="119174"/>
                  <a:pt x="700255" y="123777"/>
                </a:cubicBezTo>
                <a:lnTo>
                  <a:pt x="701017" y="123777"/>
                </a:lnTo>
                <a:cubicBezTo>
                  <a:pt x="707699" y="110026"/>
                  <a:pt x="717094" y="98321"/>
                  <a:pt x="729203" y="88663"/>
                </a:cubicBezTo>
                <a:cubicBezTo>
                  <a:pt x="741311" y="79004"/>
                  <a:pt x="754896" y="73961"/>
                  <a:pt x="769957" y="73533"/>
                </a:cubicBezTo>
                <a:close/>
                <a:moveTo>
                  <a:pt x="1026022" y="71628"/>
                </a:moveTo>
                <a:cubicBezTo>
                  <a:pt x="1037677" y="71541"/>
                  <a:pt x="1048779" y="73322"/>
                  <a:pt x="1059328" y="76971"/>
                </a:cubicBezTo>
                <a:cubicBezTo>
                  <a:pt x="1069877" y="80620"/>
                  <a:pt x="1078522" y="86661"/>
                  <a:pt x="1085261" y="95093"/>
                </a:cubicBezTo>
                <a:cubicBezTo>
                  <a:pt x="1092001" y="103525"/>
                  <a:pt x="1095483" y="114872"/>
                  <a:pt x="1095708" y="129133"/>
                </a:cubicBezTo>
                <a:cubicBezTo>
                  <a:pt x="1095511" y="137022"/>
                  <a:pt x="1094130" y="146917"/>
                  <a:pt x="1091564" y="158819"/>
                </a:cubicBezTo>
                <a:cubicBezTo>
                  <a:pt x="1088998" y="170722"/>
                  <a:pt x="1086432" y="182306"/>
                  <a:pt x="1083867" y="193573"/>
                </a:cubicBezTo>
                <a:cubicBezTo>
                  <a:pt x="1081301" y="204839"/>
                  <a:pt x="1079920" y="213462"/>
                  <a:pt x="1079722" y="219442"/>
                </a:cubicBezTo>
                <a:cubicBezTo>
                  <a:pt x="1079786" y="225266"/>
                  <a:pt x="1081277" y="229349"/>
                  <a:pt x="1084195" y="231693"/>
                </a:cubicBezTo>
                <a:cubicBezTo>
                  <a:pt x="1087113" y="234036"/>
                  <a:pt x="1091078" y="235164"/>
                  <a:pt x="1096089" y="235077"/>
                </a:cubicBezTo>
                <a:cubicBezTo>
                  <a:pt x="1098439" y="235045"/>
                  <a:pt x="1100407" y="234918"/>
                  <a:pt x="1101995" y="234696"/>
                </a:cubicBezTo>
                <a:cubicBezTo>
                  <a:pt x="1103582" y="234473"/>
                  <a:pt x="1104408" y="234346"/>
                  <a:pt x="1104471" y="234314"/>
                </a:cubicBezTo>
                <a:lnTo>
                  <a:pt x="1097614" y="270464"/>
                </a:lnTo>
                <a:cubicBezTo>
                  <a:pt x="1097653" y="270511"/>
                  <a:pt x="1096051" y="270702"/>
                  <a:pt x="1092807" y="271034"/>
                </a:cubicBezTo>
                <a:cubicBezTo>
                  <a:pt x="1089563" y="271367"/>
                  <a:pt x="1084440" y="271558"/>
                  <a:pt x="1077439" y="271605"/>
                </a:cubicBezTo>
                <a:cubicBezTo>
                  <a:pt x="1066416" y="271930"/>
                  <a:pt x="1056580" y="269853"/>
                  <a:pt x="1047930" y="265375"/>
                </a:cubicBezTo>
                <a:cubicBezTo>
                  <a:pt x="1039281" y="260897"/>
                  <a:pt x="1034011" y="252067"/>
                  <a:pt x="1032121" y="238887"/>
                </a:cubicBezTo>
                <a:lnTo>
                  <a:pt x="1031359" y="238887"/>
                </a:lnTo>
                <a:cubicBezTo>
                  <a:pt x="1031441" y="239333"/>
                  <a:pt x="1028904" y="242457"/>
                  <a:pt x="1023749" y="248258"/>
                </a:cubicBezTo>
                <a:cubicBezTo>
                  <a:pt x="1018593" y="254060"/>
                  <a:pt x="1011087" y="259861"/>
                  <a:pt x="1001230" y="265663"/>
                </a:cubicBezTo>
                <a:cubicBezTo>
                  <a:pt x="991372" y="271464"/>
                  <a:pt x="979433" y="274588"/>
                  <a:pt x="965411" y="275034"/>
                </a:cubicBezTo>
                <a:cubicBezTo>
                  <a:pt x="950101" y="275027"/>
                  <a:pt x="937124" y="270856"/>
                  <a:pt x="926482" y="262522"/>
                </a:cubicBezTo>
                <a:cubicBezTo>
                  <a:pt x="915839" y="254187"/>
                  <a:pt x="910288" y="241733"/>
                  <a:pt x="909828" y="225159"/>
                </a:cubicBezTo>
                <a:cubicBezTo>
                  <a:pt x="910097" y="210465"/>
                  <a:pt x="914391" y="198269"/>
                  <a:pt x="922712" y="188573"/>
                </a:cubicBezTo>
                <a:cubicBezTo>
                  <a:pt x="931033" y="178877"/>
                  <a:pt x="941767" y="171245"/>
                  <a:pt x="954916" y="165676"/>
                </a:cubicBezTo>
                <a:cubicBezTo>
                  <a:pt x="968065" y="160108"/>
                  <a:pt x="982016" y="156167"/>
                  <a:pt x="996770" y="153855"/>
                </a:cubicBezTo>
                <a:cubicBezTo>
                  <a:pt x="1011523" y="151542"/>
                  <a:pt x="1025467" y="150422"/>
                  <a:pt x="1038602" y="150495"/>
                </a:cubicBezTo>
                <a:lnTo>
                  <a:pt x="1045463" y="150495"/>
                </a:lnTo>
                <a:cubicBezTo>
                  <a:pt x="1045559" y="150161"/>
                  <a:pt x="1045940" y="148158"/>
                  <a:pt x="1046607" y="144487"/>
                </a:cubicBezTo>
                <a:cubicBezTo>
                  <a:pt x="1047274" y="140815"/>
                  <a:pt x="1047655" y="137478"/>
                  <a:pt x="1047750" y="134474"/>
                </a:cubicBezTo>
                <a:cubicBezTo>
                  <a:pt x="1047726" y="126797"/>
                  <a:pt x="1045105" y="120885"/>
                  <a:pt x="1039888" y="116736"/>
                </a:cubicBezTo>
                <a:cubicBezTo>
                  <a:pt x="1034670" y="112588"/>
                  <a:pt x="1026999" y="110490"/>
                  <a:pt x="1016873" y="110442"/>
                </a:cubicBezTo>
                <a:cubicBezTo>
                  <a:pt x="1007157" y="110664"/>
                  <a:pt x="997914" y="112213"/>
                  <a:pt x="989144" y="115090"/>
                </a:cubicBezTo>
                <a:cubicBezTo>
                  <a:pt x="980374" y="117968"/>
                  <a:pt x="973192" y="120845"/>
                  <a:pt x="967599" y="123722"/>
                </a:cubicBezTo>
                <a:cubicBezTo>
                  <a:pt x="962005" y="126600"/>
                  <a:pt x="959116" y="128149"/>
                  <a:pt x="958930" y="128371"/>
                </a:cubicBezTo>
                <a:lnTo>
                  <a:pt x="947890" y="92557"/>
                </a:lnTo>
                <a:cubicBezTo>
                  <a:pt x="948078" y="92299"/>
                  <a:pt x="951724" y="90490"/>
                  <a:pt x="958828" y="87131"/>
                </a:cubicBezTo>
                <a:cubicBezTo>
                  <a:pt x="965932" y="83772"/>
                  <a:pt x="975366" y="80413"/>
                  <a:pt x="987129" y="77054"/>
                </a:cubicBezTo>
                <a:cubicBezTo>
                  <a:pt x="998892" y="73695"/>
                  <a:pt x="1011856" y="71886"/>
                  <a:pt x="1026022" y="71628"/>
                </a:cubicBezTo>
                <a:close/>
                <a:moveTo>
                  <a:pt x="500998" y="71628"/>
                </a:moveTo>
                <a:cubicBezTo>
                  <a:pt x="528345" y="72007"/>
                  <a:pt x="550422" y="79906"/>
                  <a:pt x="567232" y="95326"/>
                </a:cubicBezTo>
                <a:cubicBezTo>
                  <a:pt x="584041" y="110746"/>
                  <a:pt x="592687" y="131411"/>
                  <a:pt x="593169" y="157322"/>
                </a:cubicBezTo>
                <a:cubicBezTo>
                  <a:pt x="592817" y="180254"/>
                  <a:pt x="586838" y="200534"/>
                  <a:pt x="575230" y="218163"/>
                </a:cubicBezTo>
                <a:cubicBezTo>
                  <a:pt x="563623" y="235792"/>
                  <a:pt x="548501" y="249630"/>
                  <a:pt x="529864" y="259678"/>
                </a:cubicBezTo>
                <a:cubicBezTo>
                  <a:pt x="511226" y="269726"/>
                  <a:pt x="491186" y="274844"/>
                  <a:pt x="469743" y="275034"/>
                </a:cubicBezTo>
                <a:cubicBezTo>
                  <a:pt x="442563" y="274687"/>
                  <a:pt x="420532" y="266819"/>
                  <a:pt x="403652" y="251431"/>
                </a:cubicBezTo>
                <a:cubicBezTo>
                  <a:pt x="386771" y="236043"/>
                  <a:pt x="378077" y="215218"/>
                  <a:pt x="377571" y="188958"/>
                </a:cubicBezTo>
                <a:cubicBezTo>
                  <a:pt x="377909" y="166271"/>
                  <a:pt x="383832" y="146137"/>
                  <a:pt x="395341" y="128555"/>
                </a:cubicBezTo>
                <a:cubicBezTo>
                  <a:pt x="406849" y="110974"/>
                  <a:pt x="421915" y="97140"/>
                  <a:pt x="440539" y="87055"/>
                </a:cubicBezTo>
                <a:cubicBezTo>
                  <a:pt x="459162" y="76969"/>
                  <a:pt x="479315" y="71827"/>
                  <a:pt x="500998" y="71628"/>
                </a:cubicBezTo>
                <a:close/>
                <a:moveTo>
                  <a:pt x="1442812" y="23241"/>
                </a:moveTo>
                <a:lnTo>
                  <a:pt x="1489281" y="23241"/>
                </a:lnTo>
                <a:lnTo>
                  <a:pt x="1478995" y="76200"/>
                </a:lnTo>
                <a:lnTo>
                  <a:pt x="1523571" y="76200"/>
                </a:lnTo>
                <a:lnTo>
                  <a:pt x="1516714" y="112347"/>
                </a:lnTo>
                <a:lnTo>
                  <a:pt x="1472136" y="112347"/>
                </a:lnTo>
                <a:lnTo>
                  <a:pt x="1456515" y="193913"/>
                </a:lnTo>
                <a:cubicBezTo>
                  <a:pt x="1456135" y="196264"/>
                  <a:pt x="1455849" y="198614"/>
                  <a:pt x="1455658" y="200965"/>
                </a:cubicBezTo>
                <a:cubicBezTo>
                  <a:pt x="1455468" y="203315"/>
                  <a:pt x="1455372" y="205284"/>
                  <a:pt x="1455372" y="206872"/>
                </a:cubicBezTo>
                <a:cubicBezTo>
                  <a:pt x="1455761" y="217807"/>
                  <a:pt x="1459079" y="225001"/>
                  <a:pt x="1465326" y="228455"/>
                </a:cubicBezTo>
                <a:cubicBezTo>
                  <a:pt x="1471573" y="231909"/>
                  <a:pt x="1478415" y="233482"/>
                  <a:pt x="1485852" y="233172"/>
                </a:cubicBezTo>
                <a:cubicBezTo>
                  <a:pt x="1488964" y="233140"/>
                  <a:pt x="1491504" y="233013"/>
                  <a:pt x="1493472" y="232791"/>
                </a:cubicBezTo>
                <a:cubicBezTo>
                  <a:pt x="1495441" y="232568"/>
                  <a:pt x="1496457" y="232441"/>
                  <a:pt x="1496520" y="232410"/>
                </a:cubicBezTo>
                <a:lnTo>
                  <a:pt x="1488900" y="271226"/>
                </a:lnTo>
                <a:cubicBezTo>
                  <a:pt x="1488718" y="271273"/>
                  <a:pt x="1487178" y="271463"/>
                  <a:pt x="1484281" y="271796"/>
                </a:cubicBezTo>
                <a:cubicBezTo>
                  <a:pt x="1481384" y="272129"/>
                  <a:pt x="1478225" y="272320"/>
                  <a:pt x="1474803" y="272367"/>
                </a:cubicBezTo>
                <a:cubicBezTo>
                  <a:pt x="1462923" y="272478"/>
                  <a:pt x="1451776" y="270734"/>
                  <a:pt x="1441365" y="267137"/>
                </a:cubicBezTo>
                <a:cubicBezTo>
                  <a:pt x="1430954" y="263540"/>
                  <a:pt x="1422489" y="257425"/>
                  <a:pt x="1415970" y="248793"/>
                </a:cubicBezTo>
                <a:cubicBezTo>
                  <a:pt x="1409452" y="240160"/>
                  <a:pt x="1406092" y="228347"/>
                  <a:pt x="1405890" y="213352"/>
                </a:cubicBezTo>
                <a:cubicBezTo>
                  <a:pt x="1405898" y="210676"/>
                  <a:pt x="1406073" y="207833"/>
                  <a:pt x="1406413" y="204824"/>
                </a:cubicBezTo>
                <a:cubicBezTo>
                  <a:pt x="1406754" y="201814"/>
                  <a:pt x="1407214" y="198686"/>
                  <a:pt x="1407793" y="195438"/>
                </a:cubicBezTo>
                <a:lnTo>
                  <a:pt x="1424161" y="112347"/>
                </a:lnTo>
                <a:lnTo>
                  <a:pt x="1394079" y="112347"/>
                </a:lnTo>
                <a:lnTo>
                  <a:pt x="1401318" y="76200"/>
                </a:lnTo>
                <a:lnTo>
                  <a:pt x="1432534" y="76200"/>
                </a:lnTo>
                <a:close/>
                <a:moveTo>
                  <a:pt x="833212" y="23241"/>
                </a:moveTo>
                <a:lnTo>
                  <a:pt x="879681" y="23241"/>
                </a:lnTo>
                <a:lnTo>
                  <a:pt x="869394" y="76200"/>
                </a:lnTo>
                <a:lnTo>
                  <a:pt x="913972" y="76200"/>
                </a:lnTo>
                <a:lnTo>
                  <a:pt x="907113" y="112347"/>
                </a:lnTo>
                <a:lnTo>
                  <a:pt x="862536" y="112347"/>
                </a:lnTo>
                <a:lnTo>
                  <a:pt x="846916" y="193913"/>
                </a:lnTo>
                <a:cubicBezTo>
                  <a:pt x="846534" y="196264"/>
                  <a:pt x="846249" y="198614"/>
                  <a:pt x="846058" y="200965"/>
                </a:cubicBezTo>
                <a:cubicBezTo>
                  <a:pt x="845868" y="203315"/>
                  <a:pt x="845773" y="205284"/>
                  <a:pt x="845773" y="206872"/>
                </a:cubicBezTo>
                <a:cubicBezTo>
                  <a:pt x="846161" y="217807"/>
                  <a:pt x="849479" y="225001"/>
                  <a:pt x="855726" y="228455"/>
                </a:cubicBezTo>
                <a:cubicBezTo>
                  <a:pt x="861973" y="231909"/>
                  <a:pt x="868815" y="233482"/>
                  <a:pt x="876252" y="233172"/>
                </a:cubicBezTo>
                <a:cubicBezTo>
                  <a:pt x="879364" y="233140"/>
                  <a:pt x="881904" y="233013"/>
                  <a:pt x="883872" y="232791"/>
                </a:cubicBezTo>
                <a:cubicBezTo>
                  <a:pt x="885841" y="232568"/>
                  <a:pt x="886857" y="232441"/>
                  <a:pt x="886921" y="232410"/>
                </a:cubicBezTo>
                <a:lnTo>
                  <a:pt x="879301" y="271226"/>
                </a:lnTo>
                <a:cubicBezTo>
                  <a:pt x="879118" y="271273"/>
                  <a:pt x="877578" y="271463"/>
                  <a:pt x="874681" y="271796"/>
                </a:cubicBezTo>
                <a:cubicBezTo>
                  <a:pt x="871784" y="272129"/>
                  <a:pt x="868624" y="272320"/>
                  <a:pt x="865204" y="272367"/>
                </a:cubicBezTo>
                <a:cubicBezTo>
                  <a:pt x="853322" y="272478"/>
                  <a:pt x="842176" y="270734"/>
                  <a:pt x="831765" y="267137"/>
                </a:cubicBezTo>
                <a:cubicBezTo>
                  <a:pt x="821354" y="263540"/>
                  <a:pt x="812889" y="257425"/>
                  <a:pt x="806370" y="248793"/>
                </a:cubicBezTo>
                <a:cubicBezTo>
                  <a:pt x="799852" y="240160"/>
                  <a:pt x="796492" y="228347"/>
                  <a:pt x="796290" y="213352"/>
                </a:cubicBezTo>
                <a:cubicBezTo>
                  <a:pt x="796298" y="210676"/>
                  <a:pt x="796472" y="207833"/>
                  <a:pt x="796813" y="204824"/>
                </a:cubicBezTo>
                <a:cubicBezTo>
                  <a:pt x="797154" y="201814"/>
                  <a:pt x="797614" y="198686"/>
                  <a:pt x="798193" y="195438"/>
                </a:cubicBezTo>
                <a:lnTo>
                  <a:pt x="814560" y="112347"/>
                </a:lnTo>
                <a:lnTo>
                  <a:pt x="784479" y="112347"/>
                </a:lnTo>
                <a:lnTo>
                  <a:pt x="791718" y="76200"/>
                </a:lnTo>
                <a:lnTo>
                  <a:pt x="822934" y="76200"/>
                </a:lnTo>
                <a:close/>
                <a:moveTo>
                  <a:pt x="1315568" y="0"/>
                </a:moveTo>
                <a:lnTo>
                  <a:pt x="1364314" y="0"/>
                </a:lnTo>
                <a:lnTo>
                  <a:pt x="1355935" y="43005"/>
                </a:lnTo>
                <a:lnTo>
                  <a:pt x="1307190" y="43005"/>
                </a:lnTo>
                <a:close/>
                <a:moveTo>
                  <a:pt x="1160133" y="0"/>
                </a:moveTo>
                <a:lnTo>
                  <a:pt x="1238202" y="0"/>
                </a:lnTo>
                <a:lnTo>
                  <a:pt x="1198959" y="204209"/>
                </a:lnTo>
                <a:cubicBezTo>
                  <a:pt x="1198380" y="206749"/>
                  <a:pt x="1197920" y="209290"/>
                  <a:pt x="1197578" y="211831"/>
                </a:cubicBezTo>
                <a:cubicBezTo>
                  <a:pt x="1197237" y="214371"/>
                  <a:pt x="1197062" y="216531"/>
                  <a:pt x="1197054" y="218309"/>
                </a:cubicBezTo>
                <a:cubicBezTo>
                  <a:pt x="1197118" y="224081"/>
                  <a:pt x="1198610" y="227972"/>
                  <a:pt x="1201531" y="229980"/>
                </a:cubicBezTo>
                <a:cubicBezTo>
                  <a:pt x="1204452" y="231989"/>
                  <a:pt x="1208421" y="232926"/>
                  <a:pt x="1213437" y="232791"/>
                </a:cubicBezTo>
                <a:cubicBezTo>
                  <a:pt x="1216136" y="232775"/>
                  <a:pt x="1218263" y="232711"/>
                  <a:pt x="1219819" y="232600"/>
                </a:cubicBezTo>
                <a:cubicBezTo>
                  <a:pt x="1221375" y="232489"/>
                  <a:pt x="1222169" y="232426"/>
                  <a:pt x="1222200" y="232410"/>
                </a:cubicBezTo>
                <a:lnTo>
                  <a:pt x="1214580" y="270845"/>
                </a:lnTo>
                <a:cubicBezTo>
                  <a:pt x="1214430" y="270892"/>
                  <a:pt x="1212731" y="271082"/>
                  <a:pt x="1209485" y="271415"/>
                </a:cubicBezTo>
                <a:cubicBezTo>
                  <a:pt x="1206238" y="271748"/>
                  <a:pt x="1202349" y="271939"/>
                  <a:pt x="1197816" y="271986"/>
                </a:cubicBezTo>
                <a:cubicBezTo>
                  <a:pt x="1189882" y="272153"/>
                  <a:pt x="1182066" y="271227"/>
                  <a:pt x="1174371" y="269210"/>
                </a:cubicBezTo>
                <a:cubicBezTo>
                  <a:pt x="1166676" y="267192"/>
                  <a:pt x="1160271" y="263080"/>
                  <a:pt x="1155156" y="256876"/>
                </a:cubicBezTo>
                <a:cubicBezTo>
                  <a:pt x="1150041" y="250671"/>
                  <a:pt x="1147386" y="241373"/>
                  <a:pt x="1147191" y="228980"/>
                </a:cubicBezTo>
                <a:cubicBezTo>
                  <a:pt x="1147191" y="226114"/>
                  <a:pt x="1147381" y="222986"/>
                  <a:pt x="1147762" y="219596"/>
                </a:cubicBezTo>
                <a:cubicBezTo>
                  <a:pt x="1148143" y="216205"/>
                  <a:pt x="1148714" y="212601"/>
                  <a:pt x="1149475" y="208782"/>
                </a:cubicBezTo>
                <a:lnTo>
                  <a:pt x="1182971" y="36147"/>
                </a:lnTo>
                <a:lnTo>
                  <a:pt x="1152900" y="36147"/>
                </a:lnTo>
                <a:close/>
                <a:moveTo>
                  <a:pt x="67048" y="0"/>
                </a:moveTo>
                <a:lnTo>
                  <a:pt x="153905" y="0"/>
                </a:lnTo>
                <a:lnTo>
                  <a:pt x="183620" y="152773"/>
                </a:lnTo>
                <a:cubicBezTo>
                  <a:pt x="184897" y="159546"/>
                  <a:pt x="185675" y="164961"/>
                  <a:pt x="185953" y="169019"/>
                </a:cubicBezTo>
                <a:cubicBezTo>
                  <a:pt x="186231" y="173076"/>
                  <a:pt x="186342" y="175157"/>
                  <a:pt x="186286" y="175260"/>
                </a:cubicBezTo>
                <a:lnTo>
                  <a:pt x="187048" y="175260"/>
                </a:lnTo>
                <a:cubicBezTo>
                  <a:pt x="187064" y="175157"/>
                  <a:pt x="187985" y="173076"/>
                  <a:pt x="189810" y="169019"/>
                </a:cubicBezTo>
                <a:cubicBezTo>
                  <a:pt x="191636" y="164961"/>
                  <a:pt x="194270" y="159546"/>
                  <a:pt x="197715" y="152773"/>
                </a:cubicBezTo>
                <a:lnTo>
                  <a:pt x="287620" y="0"/>
                </a:lnTo>
                <a:lnTo>
                  <a:pt x="377142" y="0"/>
                </a:lnTo>
                <a:lnTo>
                  <a:pt x="369906" y="37671"/>
                </a:lnTo>
                <a:lnTo>
                  <a:pt x="337906" y="37671"/>
                </a:lnTo>
                <a:lnTo>
                  <a:pt x="314287" y="233172"/>
                </a:lnTo>
                <a:lnTo>
                  <a:pt x="346287" y="233172"/>
                </a:lnTo>
                <a:lnTo>
                  <a:pt x="339049" y="270462"/>
                </a:lnTo>
                <a:lnTo>
                  <a:pt x="228572" y="270462"/>
                </a:lnTo>
                <a:lnTo>
                  <a:pt x="235810" y="233172"/>
                </a:lnTo>
                <a:lnTo>
                  <a:pt x="266286" y="233172"/>
                </a:lnTo>
                <a:lnTo>
                  <a:pt x="282668" y="96746"/>
                </a:lnTo>
                <a:cubicBezTo>
                  <a:pt x="283588" y="91530"/>
                  <a:pt x="284794" y="86146"/>
                  <a:pt x="286287" y="80596"/>
                </a:cubicBezTo>
                <a:cubicBezTo>
                  <a:pt x="287779" y="75045"/>
                  <a:pt x="288604" y="72044"/>
                  <a:pt x="288763" y="71591"/>
                </a:cubicBezTo>
                <a:lnTo>
                  <a:pt x="287620" y="71591"/>
                </a:lnTo>
                <a:cubicBezTo>
                  <a:pt x="287493" y="72020"/>
                  <a:pt x="286318" y="74879"/>
                  <a:pt x="284096" y="80167"/>
                </a:cubicBezTo>
                <a:cubicBezTo>
                  <a:pt x="281874" y="85455"/>
                  <a:pt x="279366" y="90601"/>
                  <a:pt x="276572" y="95603"/>
                </a:cubicBezTo>
                <a:lnTo>
                  <a:pt x="200762" y="220170"/>
                </a:lnTo>
                <a:lnTo>
                  <a:pt x="157715" y="220170"/>
                </a:lnTo>
                <a:lnTo>
                  <a:pt x="130667" y="95603"/>
                </a:lnTo>
                <a:cubicBezTo>
                  <a:pt x="129754" y="90601"/>
                  <a:pt x="129199" y="85455"/>
                  <a:pt x="129000" y="80167"/>
                </a:cubicBezTo>
                <a:cubicBezTo>
                  <a:pt x="128802" y="74879"/>
                  <a:pt x="128723" y="72020"/>
                  <a:pt x="128762" y="71591"/>
                </a:cubicBezTo>
                <a:lnTo>
                  <a:pt x="127619" y="71591"/>
                </a:lnTo>
                <a:cubicBezTo>
                  <a:pt x="127604" y="72044"/>
                  <a:pt x="127254" y="75045"/>
                  <a:pt x="126572" y="80596"/>
                </a:cubicBezTo>
                <a:cubicBezTo>
                  <a:pt x="125889" y="86146"/>
                  <a:pt x="124969" y="91530"/>
                  <a:pt x="123810" y="96746"/>
                </a:cubicBezTo>
                <a:lnTo>
                  <a:pt x="87238" y="233172"/>
                </a:lnTo>
                <a:lnTo>
                  <a:pt x="117334" y="233172"/>
                </a:lnTo>
                <a:lnTo>
                  <a:pt x="110096" y="270462"/>
                </a:lnTo>
                <a:lnTo>
                  <a:pt x="0" y="270462"/>
                </a:lnTo>
                <a:lnTo>
                  <a:pt x="7238" y="233172"/>
                </a:lnTo>
                <a:lnTo>
                  <a:pt x="38857" y="233172"/>
                </a:lnTo>
                <a:lnTo>
                  <a:pt x="91810" y="37671"/>
                </a:lnTo>
                <a:lnTo>
                  <a:pt x="59810" y="37671"/>
                </a:lnTo>
                <a:close/>
              </a:path>
            </a:pathLst>
          </a:custGeom>
          <a:solidFill>
            <a:srgbClr val="5B89C7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 hidden="1">
            <a:extLst>
              <a:ext uri="{FF2B5EF4-FFF2-40B4-BE49-F238E27FC236}">
                <a16:creationId xmlns:a16="http://schemas.microsoft.com/office/drawing/2014/main" id="{8C8516DA-6778-E2F6-5C7A-EADD0F1938B1}"/>
              </a:ext>
            </a:extLst>
          </p:cNvPr>
          <p:cNvSpPr txBox="1"/>
          <p:nvPr/>
        </p:nvSpPr>
        <p:spPr>
          <a:xfrm>
            <a:off x="1852613" y="-415925"/>
            <a:ext cx="7131050" cy="439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2250" b="1" dirty="0">
                <a:solidFill>
                  <a:srgbClr val="5B89C7"/>
                </a:solidFill>
                <a:latin typeface="Museo Slab 700" charset="0"/>
                <a:ea typeface="Museo Slab 700" charset="0"/>
                <a:cs typeface="Museo Slab 700" charset="0"/>
              </a:rPr>
              <a:t>Mortality</a:t>
            </a:r>
          </a:p>
        </p:txBody>
      </p:sp>
      <p:sp>
        <p:nvSpPr>
          <p:cNvPr id="68614" name="CaixaDeTexto 1">
            <a:extLst>
              <a:ext uri="{FF2B5EF4-FFF2-40B4-BE49-F238E27FC236}">
                <a16:creationId xmlns:a16="http://schemas.microsoft.com/office/drawing/2014/main" id="{0E23884D-6A90-7F6E-DE44-FCE8E4CE4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959" y="4931569"/>
            <a:ext cx="66246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200" dirty="0">
                <a:solidFill>
                  <a:srgbClr val="0070C0"/>
                </a:solidFill>
              </a:rPr>
              <a:t>Metade dos 4 milhões que morreram por Diabetes tinham menos de 60 anos!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4165</TotalTime>
  <Words>703</Words>
  <Application>Microsoft Office PowerPoint</Application>
  <PresentationFormat>Widescreen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Google Sans</vt:lpstr>
      <vt:lpstr>Museo Slab 700</vt:lpstr>
      <vt:lpstr>Symbol</vt:lpstr>
      <vt:lpstr>Wingdings</vt:lpstr>
      <vt:lpstr>Tema do Office</vt:lpstr>
      <vt:lpstr>Custom Design</vt:lpstr>
      <vt:lpstr>2_Tema do Office</vt:lpstr>
      <vt:lpstr>Tratamento da Obesidade – Políticas de Acesso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Tratamento da Obesidade  Importância das Políticas de Acesso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Tratamento da Obesidade – Políticas de Acesso</dc:title>
  <dc:creator>RICARDO AUGUSTO FERREIRA</dc:creator>
  <cp:lastModifiedBy>Ivan Cerqueira Filho</cp:lastModifiedBy>
  <cp:revision>37</cp:revision>
  <cp:lastPrinted>2026-03-19T05:16:25Z</cp:lastPrinted>
  <dcterms:created xsi:type="dcterms:W3CDTF">2026-02-23T14:00:34Z</dcterms:created>
  <dcterms:modified xsi:type="dcterms:W3CDTF">2026-04-14T16:30:53Z</dcterms:modified>
</cp:coreProperties>
</file>