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3"/>
  </p:notesMasterIdLst>
  <p:sldIdLst>
    <p:sldId id="256" r:id="rId3"/>
    <p:sldId id="260" r:id="rId4"/>
    <p:sldId id="261" r:id="rId5"/>
    <p:sldId id="262" r:id="rId6"/>
    <p:sldId id="263" r:id="rId7"/>
    <p:sldId id="266" r:id="rId8"/>
    <p:sldId id="267" r:id="rId9"/>
    <p:sldId id="268" r:id="rId10"/>
    <p:sldId id="269" r:id="rId11"/>
    <p:sldId id="271" r:id="rId12"/>
    <p:sldId id="273" r:id="rId13"/>
    <p:sldId id="274" r:id="rId14"/>
    <p:sldId id="276" r:id="rId15"/>
    <p:sldId id="277" r:id="rId16"/>
    <p:sldId id="278" r:id="rId17"/>
    <p:sldId id="284" r:id="rId18"/>
    <p:sldId id="304" r:id="rId19"/>
    <p:sldId id="305" r:id="rId20"/>
    <p:sldId id="306" r:id="rId21"/>
    <p:sldId id="307" r:id="rId22"/>
    <p:sldId id="308"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322" r:id="rId36"/>
    <p:sldId id="323" r:id="rId37"/>
    <p:sldId id="339" r:id="rId38"/>
    <p:sldId id="333" r:id="rId39"/>
    <p:sldId id="291" r:id="rId40"/>
    <p:sldId id="293" r:id="rId41"/>
    <p:sldId id="294" r:id="rId42"/>
    <p:sldId id="295" r:id="rId43"/>
    <p:sldId id="340" r:id="rId44"/>
    <p:sldId id="296" r:id="rId45"/>
    <p:sldId id="334" r:id="rId46"/>
    <p:sldId id="335" r:id="rId47"/>
    <p:sldId id="336" r:id="rId48"/>
    <p:sldId id="337" r:id="rId49"/>
    <p:sldId id="258" r:id="rId50"/>
    <p:sldId id="338" r:id="rId51"/>
    <p:sldId id="303" r:id="rId52"/>
  </p:sldIdLst>
  <p:sldSz cx="9144000" cy="6858000" type="screen4x3"/>
  <p:notesSz cx="6796088" cy="9925050"/>
  <p:defaultTextStyle>
    <a:defPPr>
      <a:defRPr lang="pt-BR"/>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28"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oleObject" Target="file:///\\rec-varq-01\Publico\NUCLEO\_DPP\HIDROLOGIA\OPERA&#199;&#195;O\P.&#218;MIDO\2015\USB.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977340549452211E-2"/>
          <c:y val="9.7949193816372015E-2"/>
          <c:w val="0.88757537922057317"/>
          <c:h val="0.86320233945289604"/>
        </c:manualLayout>
      </c:layout>
      <c:lineChart>
        <c:grouping val="standard"/>
        <c:ser>
          <c:idx val="0"/>
          <c:order val="0"/>
          <c:tx>
            <c:strRef>
              <c:f>'1140'!$M$7</c:f>
              <c:strCache>
                <c:ptCount val="1"/>
                <c:pt idx="0">
                  <c:v>Verificado (Defluência aprox 1100 m3/s)</c:v>
                </c:pt>
              </c:strCache>
            </c:strRef>
          </c:tx>
          <c:spPr>
            <a:ln w="38100" cap="rnd">
              <a:solidFill>
                <a:schemeClr val="accent2"/>
              </a:solidFill>
              <a:miter lim="800000"/>
            </a:ln>
            <a:effectLst/>
          </c:spPr>
          <c:marker>
            <c:symbol val="circle"/>
            <c:size val="5"/>
            <c:spPr>
              <a:noFill/>
              <a:ln w="9525">
                <a:noFill/>
              </a:ln>
              <a:effectLst/>
            </c:spPr>
          </c:marker>
          <c:cat>
            <c:strRef>
              <c:f>'1140'!$A$8:$B$23</c:f>
              <c:strCache>
                <c:ptCount val="16"/>
                <c:pt idx="0">
                  <c:v>dez/13</c:v>
                </c:pt>
                <c:pt idx="1">
                  <c:v>jan/14</c:v>
                </c:pt>
                <c:pt idx="2">
                  <c:v>fev/14</c:v>
                </c:pt>
                <c:pt idx="3">
                  <c:v>mar/14</c:v>
                </c:pt>
                <c:pt idx="4">
                  <c:v>abr/14</c:v>
                </c:pt>
                <c:pt idx="5">
                  <c:v>mai/14</c:v>
                </c:pt>
                <c:pt idx="6">
                  <c:v>jun/14</c:v>
                </c:pt>
                <c:pt idx="7">
                  <c:v>jul/14</c:v>
                </c:pt>
                <c:pt idx="8">
                  <c:v>ago/14</c:v>
                </c:pt>
                <c:pt idx="9">
                  <c:v>set/14</c:v>
                </c:pt>
                <c:pt idx="10">
                  <c:v>out/14</c:v>
                </c:pt>
                <c:pt idx="11">
                  <c:v>nov/14</c:v>
                </c:pt>
                <c:pt idx="12">
                  <c:v>dez/14</c:v>
                </c:pt>
                <c:pt idx="13">
                  <c:v>jan/15</c:v>
                </c:pt>
                <c:pt idx="14">
                  <c:v>fev/15</c:v>
                </c:pt>
                <c:pt idx="15">
                  <c:v>mar/15</c:v>
                </c:pt>
              </c:strCache>
            </c:strRef>
          </c:cat>
          <c:val>
            <c:numRef>
              <c:f>'1140'!$M$8:$M$23</c:f>
              <c:numCache>
                <c:formatCode>0.0</c:formatCode>
                <c:ptCount val="16"/>
                <c:pt idx="0">
                  <c:v>32.299999999999997</c:v>
                </c:pt>
                <c:pt idx="1">
                  <c:v>50.4</c:v>
                </c:pt>
                <c:pt idx="2">
                  <c:v>53.3</c:v>
                </c:pt>
                <c:pt idx="3">
                  <c:v>53.7</c:v>
                </c:pt>
                <c:pt idx="4">
                  <c:v>57.5</c:v>
                </c:pt>
                <c:pt idx="5">
                  <c:v>54.4</c:v>
                </c:pt>
                <c:pt idx="6">
                  <c:v>49</c:v>
                </c:pt>
                <c:pt idx="7">
                  <c:v>43.6</c:v>
                </c:pt>
                <c:pt idx="8">
                  <c:v>36.700000000000003</c:v>
                </c:pt>
                <c:pt idx="9">
                  <c:v>30</c:v>
                </c:pt>
                <c:pt idx="10">
                  <c:v>21.1</c:v>
                </c:pt>
                <c:pt idx="11">
                  <c:v>15.8</c:v>
                </c:pt>
                <c:pt idx="12">
                  <c:v>20.5</c:v>
                </c:pt>
                <c:pt idx="13">
                  <c:v>18.899999999999999</c:v>
                </c:pt>
                <c:pt idx="14" formatCode="General">
                  <c:v>17.8</c:v>
                </c:pt>
                <c:pt idx="15" formatCode="General">
                  <c:v>18.8</c:v>
                </c:pt>
              </c:numCache>
            </c:numRef>
          </c:val>
          <c:smooth val="1"/>
        </c:ser>
        <c:ser>
          <c:idx val="1"/>
          <c:order val="1"/>
          <c:tx>
            <c:strRef>
              <c:f>'1140'!$O$7</c:f>
              <c:strCache>
                <c:ptCount val="1"/>
                <c:pt idx="0">
                  <c:v>Defluência aprox 1300 m3/s</c:v>
                </c:pt>
              </c:strCache>
            </c:strRef>
          </c:tx>
          <c:spPr>
            <a:ln w="38100" cap="rnd">
              <a:solidFill>
                <a:schemeClr val="accent2"/>
              </a:solidFill>
              <a:prstDash val="sysDash"/>
              <a:round/>
            </a:ln>
            <a:effectLst/>
          </c:spPr>
          <c:marker>
            <c:symbol val="circle"/>
            <c:size val="5"/>
            <c:spPr>
              <a:noFill/>
              <a:ln w="9525">
                <a:noFill/>
              </a:ln>
              <a:effectLst/>
            </c:spPr>
          </c:marker>
          <c:cat>
            <c:strRef>
              <c:f>'1140'!$A$8:$B$23</c:f>
              <c:strCache>
                <c:ptCount val="16"/>
                <c:pt idx="0">
                  <c:v>dez/13</c:v>
                </c:pt>
                <c:pt idx="1">
                  <c:v>jan/14</c:v>
                </c:pt>
                <c:pt idx="2">
                  <c:v>fev/14</c:v>
                </c:pt>
                <c:pt idx="3">
                  <c:v>mar/14</c:v>
                </c:pt>
                <c:pt idx="4">
                  <c:v>abr/14</c:v>
                </c:pt>
                <c:pt idx="5">
                  <c:v>mai/14</c:v>
                </c:pt>
                <c:pt idx="6">
                  <c:v>jun/14</c:v>
                </c:pt>
                <c:pt idx="7">
                  <c:v>jul/14</c:v>
                </c:pt>
                <c:pt idx="8">
                  <c:v>ago/14</c:v>
                </c:pt>
                <c:pt idx="9">
                  <c:v>set/14</c:v>
                </c:pt>
                <c:pt idx="10">
                  <c:v>out/14</c:v>
                </c:pt>
                <c:pt idx="11">
                  <c:v>nov/14</c:v>
                </c:pt>
                <c:pt idx="12">
                  <c:v>dez/14</c:v>
                </c:pt>
                <c:pt idx="13">
                  <c:v>jan/15</c:v>
                </c:pt>
                <c:pt idx="14">
                  <c:v>fev/15</c:v>
                </c:pt>
                <c:pt idx="15">
                  <c:v>mar/15</c:v>
                </c:pt>
              </c:strCache>
            </c:strRef>
          </c:cat>
          <c:val>
            <c:numRef>
              <c:f>'1140'!$O$8:$O$23</c:f>
              <c:numCache>
                <c:formatCode>0.0</c:formatCode>
                <c:ptCount val="16"/>
                <c:pt idx="0">
                  <c:v>32.299999999999997</c:v>
                </c:pt>
                <c:pt idx="1">
                  <c:v>48.6</c:v>
                </c:pt>
                <c:pt idx="2">
                  <c:v>49.7</c:v>
                </c:pt>
                <c:pt idx="3">
                  <c:v>48.2</c:v>
                </c:pt>
                <c:pt idx="4">
                  <c:v>50.2</c:v>
                </c:pt>
                <c:pt idx="5">
                  <c:v>45.2</c:v>
                </c:pt>
                <c:pt idx="6">
                  <c:v>37.9</c:v>
                </c:pt>
                <c:pt idx="7">
                  <c:v>30.7</c:v>
                </c:pt>
                <c:pt idx="8">
                  <c:v>22</c:v>
                </c:pt>
                <c:pt idx="9">
                  <c:v>13.4</c:v>
                </c:pt>
                <c:pt idx="10">
                  <c:v>3.3</c:v>
                </c:pt>
                <c:pt idx="11">
                  <c:v>-3.7</c:v>
                </c:pt>
                <c:pt idx="12">
                  <c:v>-1.7000000000000002</c:v>
                </c:pt>
                <c:pt idx="13">
                  <c:v>-5.0999999999999996</c:v>
                </c:pt>
                <c:pt idx="14">
                  <c:v>-7.5</c:v>
                </c:pt>
                <c:pt idx="15">
                  <c:v>-8.4</c:v>
                </c:pt>
              </c:numCache>
            </c:numRef>
          </c:val>
          <c:smooth val="1"/>
        </c:ser>
        <c:dLbls/>
        <c:marker val="1"/>
        <c:axId val="66457984"/>
        <c:axId val="66459520"/>
      </c:lineChart>
      <c:catAx>
        <c:axId val="66457984"/>
        <c:scaling>
          <c:orientation val="minMax"/>
        </c:scaling>
        <c:axPos val="b"/>
        <c:numFmt formatCode="General" sourceLinked="1"/>
        <c:maj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66459520"/>
        <c:crosses val="autoZero"/>
        <c:auto val="1"/>
        <c:lblAlgn val="ctr"/>
        <c:lblOffset val="500"/>
        <c:noMultiLvlLbl val="1"/>
      </c:catAx>
      <c:valAx>
        <c:axId val="66459520"/>
        <c:scaling>
          <c:orientation val="minMax"/>
          <c:max val="60"/>
          <c:min val="-2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pt-BR"/>
                  <a:t>Armazenamento (%VU)</a:t>
                </a:r>
              </a:p>
            </c:rich>
          </c:tx>
          <c:layout/>
          <c:spPr>
            <a:noFill/>
            <a:ln>
              <a:noFill/>
            </a:ln>
            <a:effectLst/>
          </c:spPr>
        </c:title>
        <c:numFmt formatCode="0.0"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crossAx val="66457984"/>
        <c:crosses val="autoZero"/>
        <c:crossBetween val="between"/>
      </c:valAx>
      <c:spPr>
        <a:noFill/>
        <a:ln>
          <a:noFill/>
        </a:ln>
        <a:effectLst/>
      </c:spPr>
    </c:plotArea>
    <c:legend>
      <c:legendPos val="b"/>
      <c:layout>
        <c:manualLayout>
          <c:xMode val="edge"/>
          <c:yMode val="edge"/>
          <c:x val="0.10631552622095401"/>
          <c:y val="0.63159550841466605"/>
          <c:w val="0.47043610399347208"/>
          <c:h val="9.3437946249292719E-2"/>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pt-BR"/>
        </a:p>
      </c:txPr>
    </c:legend>
    <c:plotVisOnly val="1"/>
    <c:dispBlanksAs val="gap"/>
  </c:chart>
  <c:spPr>
    <a:noFill/>
    <a:ln>
      <a:noFill/>
    </a:ln>
    <a:effectLst/>
  </c:spPr>
  <c:txPr>
    <a:bodyPr/>
    <a:lstStyle/>
    <a:p>
      <a:pPr>
        <a:defRPr sz="1200"/>
      </a:pPr>
      <a:endParaRPr lang="pt-BR"/>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 name="PlaceHolder 1"/>
          <p:cNvSpPr>
            <a:spLocks noGrp="1"/>
          </p:cNvSpPr>
          <p:nvPr>
            <p:ph type="body"/>
          </p:nvPr>
        </p:nvSpPr>
        <p:spPr>
          <a:xfrm>
            <a:off x="755650" y="5078413"/>
            <a:ext cx="6048375" cy="4811712"/>
          </a:xfrm>
          <a:prstGeom prst="rect">
            <a:avLst/>
          </a:prstGeom>
        </p:spPr>
        <p:txBody>
          <a:bodyPr wrap="none" lIns="0" tIns="0" rIns="0" bIns="0"/>
          <a:lstStyle/>
          <a:p>
            <a:pPr lvl="0"/>
            <a:r>
              <a:rPr lang="pt-BR" noProof="0"/>
              <a:t>Clique para editar o formato de notas</a:t>
            </a:r>
            <a:endParaRPr noProof="0"/>
          </a:p>
        </p:txBody>
      </p:sp>
      <p:sp>
        <p:nvSpPr>
          <p:cNvPr id="105" name="PlaceHolder 2"/>
          <p:cNvSpPr>
            <a:spLocks noGrp="1"/>
          </p:cNvSpPr>
          <p:nvPr>
            <p:ph type="hdr"/>
          </p:nvPr>
        </p:nvSpPr>
        <p:spPr>
          <a:xfrm>
            <a:off x="0" y="0"/>
            <a:ext cx="3281363" cy="534988"/>
          </a:xfrm>
          <a:prstGeom prst="rect">
            <a:avLst/>
          </a:prstGeom>
        </p:spPr>
        <p:txBody>
          <a:bodyPr vert="horz" wrap="none" lIns="0" tIns="0" rIns="0" bIns="0" numCol="1" anchor="t" anchorCtr="0" compatLnSpc="1">
            <a:prstTxWarp prst="textNoShape">
              <a:avLst/>
            </a:prstTxWarp>
          </a:bodyPr>
          <a:lstStyle>
            <a:lvl1pPr eaLnBrk="1" hangingPunct="1">
              <a:defRPr/>
            </a:lvl1pPr>
          </a:lstStyle>
          <a:p>
            <a:r>
              <a:rPr lang="pt-BR"/>
              <a:t>&lt;cabeçalho&gt;</a:t>
            </a:r>
            <a:endParaRPr lang="en-US"/>
          </a:p>
        </p:txBody>
      </p:sp>
      <p:sp>
        <p:nvSpPr>
          <p:cNvPr id="106" name="PlaceHolder 3"/>
          <p:cNvSpPr>
            <a:spLocks noGrp="1"/>
          </p:cNvSpPr>
          <p:nvPr>
            <p:ph type="dt"/>
          </p:nvPr>
        </p:nvSpPr>
        <p:spPr>
          <a:xfrm>
            <a:off x="4278313" y="0"/>
            <a:ext cx="3281362" cy="534988"/>
          </a:xfrm>
          <a:prstGeom prst="rect">
            <a:avLst/>
          </a:prstGeom>
        </p:spPr>
        <p:txBody>
          <a:bodyPr wrap="none" lIns="0" tIns="0" rIns="0" bIns="0"/>
          <a:lstStyle>
            <a:lvl1pPr algn="r" eaLnBrk="1" fontAlgn="auto" hangingPunct="1">
              <a:spcBef>
                <a:spcPts val="0"/>
              </a:spcBef>
              <a:spcAft>
                <a:spcPts val="0"/>
              </a:spcAft>
              <a:defRPr>
                <a:latin typeface="+mn-lt"/>
                <a:ea typeface="+mn-ea"/>
                <a:cs typeface="+mn-cs"/>
              </a:defRPr>
            </a:lvl1pPr>
          </a:lstStyle>
          <a:p>
            <a:pPr>
              <a:defRPr/>
            </a:pPr>
            <a:r>
              <a:rPr lang="pt-BR"/>
              <a:t>&lt;data/hora&gt;</a:t>
            </a:r>
            <a:endParaRPr/>
          </a:p>
        </p:txBody>
      </p:sp>
      <p:sp>
        <p:nvSpPr>
          <p:cNvPr id="107" name="PlaceHolder 4"/>
          <p:cNvSpPr>
            <a:spLocks noGrp="1"/>
          </p:cNvSpPr>
          <p:nvPr>
            <p:ph type="ftr"/>
          </p:nvPr>
        </p:nvSpPr>
        <p:spPr>
          <a:xfrm>
            <a:off x="0" y="10156825"/>
            <a:ext cx="3281363" cy="534988"/>
          </a:xfrm>
          <a:prstGeom prst="rect">
            <a:avLst/>
          </a:prstGeom>
        </p:spPr>
        <p:txBody>
          <a:bodyPr vert="horz" wrap="none" lIns="0" tIns="0" rIns="0" bIns="0" numCol="1" anchor="b" anchorCtr="0" compatLnSpc="1">
            <a:prstTxWarp prst="textNoShape">
              <a:avLst/>
            </a:prstTxWarp>
          </a:bodyPr>
          <a:lstStyle>
            <a:lvl1pPr eaLnBrk="1" hangingPunct="1">
              <a:defRPr/>
            </a:lvl1pPr>
          </a:lstStyle>
          <a:p>
            <a:r>
              <a:rPr lang="pt-BR"/>
              <a:t>&lt;rodapé&gt;</a:t>
            </a:r>
            <a:endParaRPr lang="en-US"/>
          </a:p>
        </p:txBody>
      </p:sp>
      <p:sp>
        <p:nvSpPr>
          <p:cNvPr id="108" name="PlaceHolder 5"/>
          <p:cNvSpPr>
            <a:spLocks noGrp="1"/>
          </p:cNvSpPr>
          <p:nvPr>
            <p:ph type="sldNum"/>
          </p:nvPr>
        </p:nvSpPr>
        <p:spPr>
          <a:xfrm>
            <a:off x="4278313" y="10156825"/>
            <a:ext cx="3281362" cy="534988"/>
          </a:xfrm>
          <a:prstGeom prst="rect">
            <a:avLst/>
          </a:prstGeom>
        </p:spPr>
        <p:txBody>
          <a:bodyPr vert="horz" wrap="none" lIns="0" tIns="0" rIns="0" bIns="0" numCol="1" anchor="b" anchorCtr="0" compatLnSpc="1">
            <a:prstTxWarp prst="textNoShape">
              <a:avLst/>
            </a:prstTxWarp>
          </a:bodyPr>
          <a:lstStyle>
            <a:lvl1pPr algn="r" eaLnBrk="1" hangingPunct="1">
              <a:defRPr/>
            </a:lvl1pPr>
          </a:lstStyle>
          <a:p>
            <a:fld id="{058DCBD0-1A85-4629-AEB9-F386AC667063}" type="slidenum">
              <a:rPr lang="pt-B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ustomShape 1"/>
          <p:cNvSpPr>
            <a:spLocks noChangeArrowheads="1"/>
          </p:cNvSpPr>
          <p:nvPr/>
        </p:nvSpPr>
        <p:spPr bwMode="auto">
          <a:xfrm>
            <a:off x="3884613" y="8685213"/>
            <a:ext cx="2968625" cy="454025"/>
          </a:xfrm>
          <a:prstGeom prst="rect">
            <a:avLst/>
          </a:prstGeom>
          <a:noFill/>
          <a:ln w="9525">
            <a:noFill/>
            <a:miter lim="800000"/>
            <a:headEnd/>
            <a:tailEnd/>
          </a:ln>
        </p:spPr>
        <p:txBody>
          <a:bodyPr lIns="90000" tIns="46800" rIns="90000" bIns="46800" anchor="b"/>
          <a:lstStyle/>
          <a:p>
            <a:pPr algn="r" eaLnBrk="1" hangingPunct="1">
              <a:buSzPct val="25000"/>
              <a:buFont typeface="StarSymbol" charset="0"/>
              <a:buChar char="l"/>
            </a:pPr>
            <a:fld id="{CCFDAE7C-51AE-4F5F-AA4D-47A6D566DC99}" type="slidenum">
              <a:rPr lang="pt-BR" sz="1200">
                <a:solidFill>
                  <a:srgbClr val="000000"/>
                </a:solidFill>
                <a:latin typeface="Calibri" pitchFamily="34" charset="0"/>
              </a:rPr>
              <a:pPr algn="r" eaLnBrk="1" hangingPunct="1">
                <a:buSzPct val="25000"/>
                <a:buFont typeface="StarSymbol" charset="0"/>
                <a:buChar char="l"/>
              </a:pPr>
              <a:t>1</a:t>
            </a:fld>
            <a:endParaRPr lang="pt-BR"/>
          </a:p>
        </p:txBody>
      </p:sp>
      <p:sp>
        <p:nvSpPr>
          <p:cNvPr id="12290" name="PlaceHolder 2"/>
          <p:cNvSpPr>
            <a:spLocks noGrp="1"/>
          </p:cNvSpPr>
          <p:nvPr>
            <p:ph type="body"/>
          </p:nvPr>
        </p:nvSpPr>
        <p:spPr bwMode="auto">
          <a:xfrm>
            <a:off x="685800" y="4343400"/>
            <a:ext cx="5486400" cy="4114800"/>
          </a:xfrm>
          <a:noFill/>
        </p:spPr>
        <p:txBody>
          <a:bodyPr vert="horz" numCol="1" anchor="ctr" anchorCtr="0" compatLnSpc="1">
            <a:prstTxWarp prst="textNoShape">
              <a:avLst/>
            </a:prstTxWarp>
          </a:bodyPr>
          <a:lstStyle/>
          <a:p>
            <a:pPr eaLnBrk="1" hangingPunct="1">
              <a:spcBef>
                <a:spcPct val="0"/>
              </a:spcBef>
            </a:pPr>
            <a:endParaRPr lang="pt-BR" smtClean="0">
              <a:ea typeface="ＭＳ Ｐゴシック" pitchFamily="34" charset="-128"/>
            </a:endParaRPr>
          </a:p>
        </p:txBody>
      </p:sp>
      <p:sp>
        <p:nvSpPr>
          <p:cNvPr id="12291" name="CustomShape 3"/>
          <p:cNvSpPr>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algn="r" eaLnBrk="1" hangingPunct="1">
              <a:buSzPct val="25000"/>
              <a:buFont typeface="StarSymbol" charset="0"/>
              <a:buChar char="l"/>
            </a:pPr>
            <a:fld id="{0BEB0445-228E-4427-BC53-0D543F530C37}" type="slidenum">
              <a:rPr lang="pt-BR" sz="1200">
                <a:solidFill>
                  <a:srgbClr val="000000"/>
                </a:solidFill>
                <a:latin typeface="Calibri" pitchFamily="34" charset="0"/>
              </a:rPr>
              <a:pPr algn="r" eaLnBrk="1" hangingPunct="1">
                <a:buSzPct val="25000"/>
                <a:buFont typeface="StarSymbol" charset="0"/>
                <a:buChar char="l"/>
              </a:pPr>
              <a:t>1</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ço Reservado para Imagem de Slide 1"/>
          <p:cNvSpPr>
            <a:spLocks noGrp="1" noRot="1" noChangeAspect="1"/>
          </p:cNvSpPr>
          <p:nvPr>
            <p:ph type="sldImg"/>
          </p:nvPr>
        </p:nvSpPr>
        <p:spPr bwMode="auto">
          <a:xfrm>
            <a:off x="917575" y="744538"/>
            <a:ext cx="4960938" cy="3721100"/>
          </a:xfrm>
          <a:prstGeom prst="rect">
            <a:avLst/>
          </a:prstGeom>
          <a:noFill/>
          <a:ln>
            <a:miter lim="800000"/>
            <a:headEnd/>
            <a:tailEnd/>
          </a:ln>
        </p:spPr>
      </p:sp>
      <p:sp>
        <p:nvSpPr>
          <p:cNvPr id="36866" name="Espaço Reservado para Anotações 2"/>
          <p:cNvSpPr>
            <a:spLocks noGrp="1"/>
          </p:cNvSpPr>
          <p:nvPr>
            <p:ph type="body" idx="1"/>
          </p:nvPr>
        </p:nvSpPr>
        <p:spPr bwMode="auto">
          <a:noFill/>
        </p:spPr>
        <p:txBody>
          <a:bodyPr vert="horz" numCol="1" anchor="t" anchorCtr="0" compatLnSpc="1">
            <a:prstTxWarp prst="textNoShape">
              <a:avLst/>
            </a:prstTxWarp>
          </a:bodyPr>
          <a:lstStyle/>
          <a:p>
            <a:endParaRPr lang="pt-BR" smtClean="0">
              <a:ea typeface="ＭＳ Ｐゴシック" pitchFamily="34" charset="-128"/>
            </a:endParaRPr>
          </a:p>
        </p:txBody>
      </p:sp>
      <p:sp>
        <p:nvSpPr>
          <p:cNvPr id="36867" name="Espaço Reservado para Número de Slide 3"/>
          <p:cNvSpPr>
            <a:spLocks noGrp="1"/>
          </p:cNvSpPr>
          <p:nvPr>
            <p:ph type="sldNum" sz="quarter"/>
          </p:nvPr>
        </p:nvSpPr>
        <p:spPr bwMode="auto">
          <a:noFill/>
          <a:ln>
            <a:miter lim="800000"/>
            <a:headEnd/>
            <a:tailEnd/>
          </a:ln>
        </p:spPr>
        <p:txBody>
          <a:bodyPr/>
          <a:lstStyle/>
          <a:p>
            <a:fld id="{E91EA24A-B79E-4066-820B-7850D48F6D44}" type="slidenum">
              <a:rPr lang="pt-BR"/>
              <a:pPr/>
              <a:t>24</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ço Reservado para Imagem de Slide 1"/>
          <p:cNvSpPr>
            <a:spLocks noGrp="1" noRot="1" noChangeAspect="1"/>
          </p:cNvSpPr>
          <p:nvPr>
            <p:ph type="sldImg"/>
          </p:nvPr>
        </p:nvSpPr>
        <p:spPr bwMode="auto">
          <a:xfrm>
            <a:off x="917575" y="744538"/>
            <a:ext cx="4960938" cy="3721100"/>
          </a:xfrm>
          <a:prstGeom prst="rect">
            <a:avLst/>
          </a:prstGeom>
          <a:noFill/>
          <a:ln>
            <a:miter lim="800000"/>
            <a:headEnd/>
            <a:tailEnd/>
          </a:ln>
        </p:spPr>
      </p:sp>
      <p:sp>
        <p:nvSpPr>
          <p:cNvPr id="38914" name="Espaço Reservado para Anotações 2"/>
          <p:cNvSpPr>
            <a:spLocks noGrp="1"/>
          </p:cNvSpPr>
          <p:nvPr>
            <p:ph type="body" idx="1"/>
          </p:nvPr>
        </p:nvSpPr>
        <p:spPr bwMode="auto">
          <a:noFill/>
        </p:spPr>
        <p:txBody>
          <a:bodyPr vert="horz" numCol="1" anchor="t" anchorCtr="0" compatLnSpc="1">
            <a:prstTxWarp prst="textNoShape">
              <a:avLst/>
            </a:prstTxWarp>
          </a:bodyPr>
          <a:lstStyle/>
          <a:p>
            <a:endParaRPr lang="pt-BR" smtClean="0">
              <a:ea typeface="ＭＳ Ｐゴシック" pitchFamily="34" charset="-128"/>
            </a:endParaRPr>
          </a:p>
        </p:txBody>
      </p:sp>
      <p:sp>
        <p:nvSpPr>
          <p:cNvPr id="38915" name="Espaço Reservado para Número de Slide 3"/>
          <p:cNvSpPr>
            <a:spLocks noGrp="1"/>
          </p:cNvSpPr>
          <p:nvPr>
            <p:ph type="sldNum" sz="quarter"/>
          </p:nvPr>
        </p:nvSpPr>
        <p:spPr bwMode="auto">
          <a:noFill/>
          <a:ln>
            <a:miter lim="800000"/>
            <a:headEnd/>
            <a:tailEnd/>
          </a:ln>
        </p:spPr>
        <p:txBody>
          <a:bodyPr/>
          <a:lstStyle/>
          <a:p>
            <a:fld id="{CC6D18D2-F51C-439B-9F0B-C02C854C683D}" type="slidenum">
              <a:rPr lang="pt-BR"/>
              <a:pPr/>
              <a:t>25</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2732088" y="14257338"/>
            <a:ext cx="2085975" cy="749300"/>
          </a:xfrm>
          <a:prstGeom prst="rect">
            <a:avLst/>
          </a:prstGeom>
          <a:noFill/>
          <a:ln w="9525">
            <a:noFill/>
            <a:miter lim="800000"/>
            <a:headEnd/>
            <a:tailEnd/>
          </a:ln>
        </p:spPr>
        <p:txBody>
          <a:bodyPr lIns="89692" tIns="44845" rIns="89692" bIns="44845" anchor="b"/>
          <a:lstStyle/>
          <a:p>
            <a:pPr algn="r" defTabSz="896938" eaLnBrk="1" hangingPunct="1"/>
            <a:fld id="{6058B439-EB2C-4A03-A2B2-C7C61BB51896}" type="slidenum">
              <a:rPr lang="pt-BR" sz="1200">
                <a:latin typeface="Times" charset="0"/>
              </a:rPr>
              <a:pPr algn="r" defTabSz="896938" eaLnBrk="1" hangingPunct="1"/>
              <a:t>32</a:t>
            </a:fld>
            <a:endParaRPr lang="pt-BR" sz="1200">
              <a:latin typeface="Times" charset="0"/>
            </a:endParaRPr>
          </a:p>
        </p:txBody>
      </p:sp>
      <p:sp>
        <p:nvSpPr>
          <p:cNvPr id="47106" name="Rectangle 2"/>
          <p:cNvSpPr>
            <a:spLocks noGrp="1" noRot="1" noChangeAspect="1" noChangeArrowheads="1" noTextEdit="1"/>
          </p:cNvSpPr>
          <p:nvPr>
            <p:ph type="sldImg"/>
          </p:nvPr>
        </p:nvSpPr>
        <p:spPr bwMode="auto">
          <a:xfrm>
            <a:off x="-1338263" y="1120775"/>
            <a:ext cx="7505701" cy="5629275"/>
          </a:xfrm>
          <a:prstGeom prst="rect">
            <a:avLst/>
          </a:prstGeom>
          <a:noFill/>
          <a:ln>
            <a:solidFill>
              <a:srgbClr val="000000"/>
            </a:solidFill>
            <a:miter lim="800000"/>
            <a:headEnd/>
            <a:tailEnd/>
          </a:ln>
        </p:spPr>
      </p:sp>
      <p:sp>
        <p:nvSpPr>
          <p:cNvPr id="47107" name="Rectangle 3"/>
          <p:cNvSpPr>
            <a:spLocks noGrp="1" noChangeArrowheads="1"/>
          </p:cNvSpPr>
          <p:nvPr>
            <p:ph type="body" idx="1"/>
          </p:nvPr>
        </p:nvSpPr>
        <p:spPr bwMode="auto">
          <a:xfrm>
            <a:off x="642938" y="7123113"/>
            <a:ext cx="3532187" cy="6762750"/>
          </a:xfrm>
          <a:noFill/>
        </p:spPr>
        <p:txBody>
          <a:bodyPr vert="horz" wrap="square" lIns="91421" tIns="45712" rIns="91421" bIns="45712"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Espaço Reservado para Imagem de Slide 1"/>
          <p:cNvSpPr>
            <a:spLocks noGrp="1" noRot="1" noChangeAspect="1"/>
          </p:cNvSpPr>
          <p:nvPr>
            <p:ph type="sldImg"/>
          </p:nvPr>
        </p:nvSpPr>
        <p:spPr bwMode="auto">
          <a:xfrm>
            <a:off x="917575" y="744538"/>
            <a:ext cx="4960938" cy="3721100"/>
          </a:xfrm>
          <a:prstGeom prst="rect">
            <a:avLst/>
          </a:prstGeom>
          <a:noFill/>
          <a:ln>
            <a:miter lim="800000"/>
            <a:headEnd/>
            <a:tailEnd/>
          </a:ln>
        </p:spPr>
      </p:sp>
      <p:sp>
        <p:nvSpPr>
          <p:cNvPr id="58370" name="Espaço Reservado para Anotações 2"/>
          <p:cNvSpPr>
            <a:spLocks noGrp="1"/>
          </p:cNvSpPr>
          <p:nvPr>
            <p:ph type="body" idx="1"/>
          </p:nvPr>
        </p:nvSpPr>
        <p:spPr bwMode="auto">
          <a:noFill/>
        </p:spPr>
        <p:txBody>
          <a:bodyPr vert="horz" numCol="1" anchor="t" anchorCtr="0" compatLnSpc="1">
            <a:prstTxWarp prst="textNoShape">
              <a:avLst/>
            </a:prstTxWarp>
          </a:bodyPr>
          <a:lstStyle/>
          <a:p>
            <a:endParaRPr lang="pt-BR" smtClean="0">
              <a:ea typeface="ＭＳ Ｐゴシック" pitchFamily="34" charset="-128"/>
            </a:endParaRPr>
          </a:p>
        </p:txBody>
      </p:sp>
      <p:sp>
        <p:nvSpPr>
          <p:cNvPr id="58371" name="Espaço Reservado para Número de Slide 3"/>
          <p:cNvSpPr>
            <a:spLocks noGrp="1"/>
          </p:cNvSpPr>
          <p:nvPr>
            <p:ph type="sldNum" sz="quarter"/>
          </p:nvPr>
        </p:nvSpPr>
        <p:spPr bwMode="auto">
          <a:noFill/>
          <a:ln>
            <a:miter lim="800000"/>
            <a:headEnd/>
            <a:tailEnd/>
          </a:ln>
        </p:spPr>
        <p:txBody>
          <a:bodyPr/>
          <a:lstStyle/>
          <a:p>
            <a:fld id="{2066F52D-B552-45C8-B886-F3E66C65C026}" type="slidenum">
              <a:rPr lang="pt-BR">
                <a:solidFill>
                  <a:srgbClr val="000000"/>
                </a:solidFill>
              </a:rPr>
              <a:pPr/>
              <a:t>44</a:t>
            </a:fld>
            <a:endParaRPr lang="pt-B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ustomShape 1"/>
          <p:cNvSpPr>
            <a:spLocks noChangeArrowheads="1"/>
          </p:cNvSpPr>
          <p:nvPr/>
        </p:nvSpPr>
        <p:spPr bwMode="auto">
          <a:xfrm>
            <a:off x="3849688" y="9426575"/>
            <a:ext cx="2944812" cy="495300"/>
          </a:xfrm>
          <a:prstGeom prst="rect">
            <a:avLst/>
          </a:prstGeom>
          <a:noFill/>
          <a:ln w="9525">
            <a:noFill/>
            <a:miter lim="800000"/>
            <a:headEnd/>
            <a:tailEnd/>
          </a:ln>
        </p:spPr>
        <p:txBody>
          <a:bodyPr lIns="90000" tIns="46800" rIns="90000" bIns="46800" anchor="b"/>
          <a:lstStyle/>
          <a:p>
            <a:pPr algn="r" eaLnBrk="1" hangingPunct="1"/>
            <a:fld id="{343C3798-BA92-4824-A2CF-78F078660897}" type="slidenum">
              <a:rPr lang="pt-BR" sz="1200">
                <a:solidFill>
                  <a:srgbClr val="000000"/>
                </a:solidFill>
                <a:latin typeface="Calibri" pitchFamily="34" charset="0"/>
              </a:rPr>
              <a:pPr algn="r" eaLnBrk="1" hangingPunct="1"/>
              <a:t>48</a:t>
            </a:fld>
            <a:endParaRPr lang="pt-BR"/>
          </a:p>
        </p:txBody>
      </p:sp>
      <p:sp>
        <p:nvSpPr>
          <p:cNvPr id="63490" name="PlaceHolder 2"/>
          <p:cNvSpPr>
            <a:spLocks noGrp="1"/>
          </p:cNvSpPr>
          <p:nvPr>
            <p:ph type="body"/>
          </p:nvPr>
        </p:nvSpPr>
        <p:spPr bwMode="auto">
          <a:xfrm>
            <a:off x="679450" y="4714875"/>
            <a:ext cx="5438775" cy="4467225"/>
          </a:xfrm>
          <a:noFill/>
        </p:spPr>
        <p:txBody>
          <a:bodyPr vert="horz" lIns="90000" tIns="46800" rIns="90000" bIns="46800" numCol="1" anchor="ctr" anchorCtr="0" compatLnSpc="1">
            <a:prstTxWarp prst="textNoShape">
              <a:avLst/>
            </a:prstTxWarp>
          </a:bodyPr>
          <a:lstStyle/>
          <a:p>
            <a:pPr eaLnBrk="1" hangingPunct="1">
              <a:spcBef>
                <a:spcPct val="0"/>
              </a:spcBef>
            </a:pPr>
            <a:endParaRPr lang="pt-BR" smtClean="0">
              <a:ea typeface="ＭＳ Ｐゴシック" pitchFamily="34" charset="-128"/>
            </a:endParaRPr>
          </a:p>
        </p:txBody>
      </p:sp>
      <p:sp>
        <p:nvSpPr>
          <p:cNvPr id="63491" name="CustomShape 3"/>
          <p:cNvSpPr>
            <a:spLocks noChangeArrowheads="1"/>
          </p:cNvSpPr>
          <p:nvPr/>
        </p:nvSpPr>
        <p:spPr bwMode="auto">
          <a:xfrm>
            <a:off x="3849688" y="9428163"/>
            <a:ext cx="2946400" cy="495300"/>
          </a:xfrm>
          <a:prstGeom prst="rect">
            <a:avLst/>
          </a:prstGeom>
          <a:noFill/>
          <a:ln w="9525">
            <a:noFill/>
            <a:miter lim="800000"/>
            <a:headEnd/>
            <a:tailEnd/>
          </a:ln>
        </p:spPr>
        <p:txBody>
          <a:bodyPr lIns="90000" tIns="46800" rIns="90000" bIns="46800" anchor="b"/>
          <a:lstStyle/>
          <a:p>
            <a:pPr algn="r" eaLnBrk="1" hangingPunct="1"/>
            <a:fld id="{57E04A6A-B637-439C-A4DB-CA9BBE83C5EE}" type="slidenum">
              <a:rPr lang="pt-BR" sz="1200">
                <a:solidFill>
                  <a:srgbClr val="000000"/>
                </a:solidFill>
                <a:latin typeface="Calibri" pitchFamily="34" charset="0"/>
              </a:rPr>
              <a:pPr algn="r" eaLnBrk="1" hangingPunct="1"/>
              <a:t>48</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ustomShape 1"/>
          <p:cNvSpPr>
            <a:spLocks noChangeArrowheads="1"/>
          </p:cNvSpPr>
          <p:nvPr/>
        </p:nvSpPr>
        <p:spPr bwMode="auto">
          <a:xfrm>
            <a:off x="3849688" y="9426575"/>
            <a:ext cx="2944812" cy="495300"/>
          </a:xfrm>
          <a:prstGeom prst="rect">
            <a:avLst/>
          </a:prstGeom>
          <a:noFill/>
          <a:ln w="9525">
            <a:noFill/>
            <a:miter lim="800000"/>
            <a:headEnd/>
            <a:tailEnd/>
          </a:ln>
        </p:spPr>
        <p:txBody>
          <a:bodyPr lIns="90000" tIns="46800" rIns="90000" bIns="46800" anchor="b"/>
          <a:lstStyle/>
          <a:p>
            <a:pPr algn="r" eaLnBrk="1" hangingPunct="1"/>
            <a:fld id="{7A384332-A55B-43BA-AE4A-78B9E56CADE9}" type="slidenum">
              <a:rPr lang="pt-BR" sz="1200">
                <a:solidFill>
                  <a:srgbClr val="000000"/>
                </a:solidFill>
                <a:latin typeface="Calibri" pitchFamily="34" charset="0"/>
              </a:rPr>
              <a:pPr algn="r" eaLnBrk="1" hangingPunct="1"/>
              <a:t>49</a:t>
            </a:fld>
            <a:endParaRPr lang="pt-BR"/>
          </a:p>
        </p:txBody>
      </p:sp>
      <p:sp>
        <p:nvSpPr>
          <p:cNvPr id="65538" name="PlaceHolder 2"/>
          <p:cNvSpPr>
            <a:spLocks noGrp="1"/>
          </p:cNvSpPr>
          <p:nvPr>
            <p:ph type="body"/>
          </p:nvPr>
        </p:nvSpPr>
        <p:spPr bwMode="auto">
          <a:xfrm>
            <a:off x="679450" y="4714875"/>
            <a:ext cx="5438775" cy="4467225"/>
          </a:xfrm>
          <a:noFill/>
        </p:spPr>
        <p:txBody>
          <a:bodyPr vert="horz" lIns="90000" tIns="46800" rIns="90000" bIns="46800" numCol="1" anchor="ctr" anchorCtr="0" compatLnSpc="1">
            <a:prstTxWarp prst="textNoShape">
              <a:avLst/>
            </a:prstTxWarp>
          </a:bodyPr>
          <a:lstStyle/>
          <a:p>
            <a:pPr eaLnBrk="1" hangingPunct="1">
              <a:spcBef>
                <a:spcPct val="0"/>
              </a:spcBef>
            </a:pPr>
            <a:endParaRPr lang="pt-BR" smtClean="0">
              <a:ea typeface="ＭＳ Ｐゴシック" pitchFamily="34" charset="-128"/>
            </a:endParaRPr>
          </a:p>
        </p:txBody>
      </p:sp>
      <p:sp>
        <p:nvSpPr>
          <p:cNvPr id="65539" name="CustomShape 3"/>
          <p:cNvSpPr>
            <a:spLocks noChangeArrowheads="1"/>
          </p:cNvSpPr>
          <p:nvPr/>
        </p:nvSpPr>
        <p:spPr bwMode="auto">
          <a:xfrm>
            <a:off x="3849688" y="9428163"/>
            <a:ext cx="2946400" cy="495300"/>
          </a:xfrm>
          <a:prstGeom prst="rect">
            <a:avLst/>
          </a:prstGeom>
          <a:noFill/>
          <a:ln w="9525">
            <a:noFill/>
            <a:miter lim="800000"/>
            <a:headEnd/>
            <a:tailEnd/>
          </a:ln>
        </p:spPr>
        <p:txBody>
          <a:bodyPr lIns="90000" tIns="46800" rIns="90000" bIns="46800" anchor="b"/>
          <a:lstStyle/>
          <a:p>
            <a:pPr algn="r" eaLnBrk="1" hangingPunct="1"/>
            <a:fld id="{8F5E4A3D-6A0B-4CE8-AC09-8BE027072A99}" type="slidenum">
              <a:rPr lang="pt-BR" sz="1200">
                <a:solidFill>
                  <a:srgbClr val="000000"/>
                </a:solidFill>
                <a:latin typeface="Calibri" pitchFamily="34" charset="0"/>
              </a:rPr>
              <a:pPr algn="r" eaLnBrk="1" hangingPunct="1"/>
              <a:t>49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5160"/>
          </a:xfrm>
          <a:prstGeom prst="rect">
            <a:avLst/>
          </a:prstGeom>
        </p:spPr>
        <p:txBody>
          <a:bodyPr/>
          <a:lstStyle/>
          <a:p>
            <a:endParaRPr/>
          </a:p>
        </p:txBody>
      </p:sp>
      <p:sp>
        <p:nvSpPr>
          <p:cNvPr id="24" name="PlaceHolder 2"/>
          <p:cNvSpPr>
            <a:spLocks noGrp="1"/>
          </p:cNvSpPr>
          <p:nvPr>
            <p:ph type="body"/>
          </p:nvPr>
        </p:nvSpPr>
        <p:spPr>
          <a:xfrm>
            <a:off x="457200" y="1604520"/>
            <a:ext cx="8046360" cy="1896840"/>
          </a:xfrm>
          <a:prstGeom prst="rect">
            <a:avLst/>
          </a:prstGeom>
        </p:spPr>
        <p:txBody>
          <a:bodyPr/>
          <a:lstStyle/>
          <a:p>
            <a:endParaRPr/>
          </a:p>
        </p:txBody>
      </p:sp>
      <p:sp>
        <p:nvSpPr>
          <p:cNvPr id="25" name="PlaceHolder 3"/>
          <p:cNvSpPr>
            <a:spLocks noGrp="1"/>
          </p:cNvSpPr>
          <p:nvPr>
            <p:ph type="body"/>
          </p:nvPr>
        </p:nvSpPr>
        <p:spPr>
          <a:xfrm>
            <a:off x="457200" y="3681720"/>
            <a:ext cx="8046360" cy="1896840"/>
          </a:xfrm>
          <a:prstGeom prst="rect">
            <a:avLst/>
          </a:prstGeom>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5160"/>
          </a:xfrm>
          <a:prstGeom prst="rect">
            <a:avLst/>
          </a:prstGeom>
        </p:spPr>
        <p:txBody>
          <a:bodyPr/>
          <a:lstStyle/>
          <a:p>
            <a:endParaRPr/>
          </a:p>
        </p:txBody>
      </p:sp>
      <p:sp>
        <p:nvSpPr>
          <p:cNvPr id="27" name="PlaceHolder 2"/>
          <p:cNvSpPr>
            <a:spLocks noGrp="1"/>
          </p:cNvSpPr>
          <p:nvPr>
            <p:ph type="body"/>
          </p:nvPr>
        </p:nvSpPr>
        <p:spPr>
          <a:xfrm>
            <a:off x="457200" y="1604520"/>
            <a:ext cx="3926160" cy="1896840"/>
          </a:xfrm>
          <a:prstGeom prst="rect">
            <a:avLst/>
          </a:prstGeom>
        </p:spPr>
        <p:txBody>
          <a:bodyPr/>
          <a:lstStyle/>
          <a:p>
            <a:endParaRPr/>
          </a:p>
        </p:txBody>
      </p:sp>
      <p:sp>
        <p:nvSpPr>
          <p:cNvPr id="28" name="PlaceHolder 3"/>
          <p:cNvSpPr>
            <a:spLocks noGrp="1"/>
          </p:cNvSpPr>
          <p:nvPr>
            <p:ph type="body"/>
          </p:nvPr>
        </p:nvSpPr>
        <p:spPr>
          <a:xfrm>
            <a:off x="4579920" y="1604520"/>
            <a:ext cx="3926160" cy="1896840"/>
          </a:xfrm>
          <a:prstGeom prst="rect">
            <a:avLst/>
          </a:prstGeom>
        </p:spPr>
        <p:txBody>
          <a:bodyPr/>
          <a:lstStyle/>
          <a:p>
            <a:endParaRPr/>
          </a:p>
        </p:txBody>
      </p:sp>
      <p:sp>
        <p:nvSpPr>
          <p:cNvPr id="29" name="PlaceHolder 4"/>
          <p:cNvSpPr>
            <a:spLocks noGrp="1"/>
          </p:cNvSpPr>
          <p:nvPr>
            <p:ph type="body"/>
          </p:nvPr>
        </p:nvSpPr>
        <p:spPr>
          <a:xfrm>
            <a:off x="4579920" y="3681720"/>
            <a:ext cx="3926160" cy="1896840"/>
          </a:xfrm>
          <a:prstGeom prst="rect">
            <a:avLst/>
          </a:prstGeom>
        </p:spPr>
        <p:txBody>
          <a:bodyPr/>
          <a:lstStyle/>
          <a:p>
            <a:endParaRPr/>
          </a:p>
        </p:txBody>
      </p:sp>
      <p:sp>
        <p:nvSpPr>
          <p:cNvPr id="30" name="PlaceHolder 5"/>
          <p:cNvSpPr>
            <a:spLocks noGrp="1"/>
          </p:cNvSpPr>
          <p:nvPr>
            <p:ph type="body"/>
          </p:nvPr>
        </p:nvSpPr>
        <p:spPr>
          <a:xfrm>
            <a:off x="457200" y="3681720"/>
            <a:ext cx="3926160" cy="1896840"/>
          </a:xfrm>
          <a:prstGeom prst="rect">
            <a:avLst/>
          </a:prstGeom>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5160"/>
          </a:xfrm>
          <a:prstGeom prst="rect">
            <a:avLst/>
          </a:prstGeom>
        </p:spPr>
        <p:txBody>
          <a:bodyPr/>
          <a:lstStyle/>
          <a:p>
            <a:endParaRPr/>
          </a:p>
        </p:txBody>
      </p:sp>
      <p:sp>
        <p:nvSpPr>
          <p:cNvPr id="32" name="PlaceHolder 2"/>
          <p:cNvSpPr>
            <a:spLocks noGrp="1"/>
          </p:cNvSpPr>
          <p:nvPr>
            <p:ph type="body"/>
          </p:nvPr>
        </p:nvSpPr>
        <p:spPr>
          <a:xfrm>
            <a:off x="457200" y="1604520"/>
            <a:ext cx="3926160" cy="1896840"/>
          </a:xfrm>
          <a:prstGeom prst="rect">
            <a:avLst/>
          </a:prstGeom>
        </p:spPr>
        <p:txBody>
          <a:bodyPr/>
          <a:lstStyle/>
          <a:p>
            <a:endParaRPr/>
          </a:p>
        </p:txBody>
      </p:sp>
      <p:sp>
        <p:nvSpPr>
          <p:cNvPr id="33" name="PlaceHolder 3"/>
          <p:cNvSpPr>
            <a:spLocks noGrp="1"/>
          </p:cNvSpPr>
          <p:nvPr>
            <p:ph type="body"/>
          </p:nvPr>
        </p:nvSpPr>
        <p:spPr>
          <a:xfrm>
            <a:off x="4579920" y="1604520"/>
            <a:ext cx="3926160" cy="1896840"/>
          </a:xfrm>
          <a:prstGeom prst="rect">
            <a:avLst/>
          </a:prstGeom>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397AF7-8648-48C3-876F-E856229407E6}" type="datetimeFigureOut">
              <a:rPr lang="pt-BR"/>
              <a:pPr/>
              <a:t>03/06/2015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DejaVu Sans" charset="0"/>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0A1504D-046B-424C-8709-96FBFF2C3715}" type="slidenum">
              <a:rPr lang="pt-B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33F0AD9-563B-4220-A118-7E613C08BF93}" type="datetimeFigureOut">
              <a:rPr lang="pt-BR"/>
              <a:pPr/>
              <a:t>03/06/2015</a:t>
            </a:fld>
            <a:endParaRPr lang="pt-BR"/>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DejaVu Sans" charset="0"/>
              </a:defRPr>
            </a:lvl1pPr>
          </a:lstStyle>
          <a:p>
            <a:pPr>
              <a:defRPr/>
            </a:pPr>
            <a:endParaRPr lang="pt-BR"/>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D40198D-F66A-4CE4-A7C3-AA2F7867F1CE}" type="slidenum">
              <a:rPr lang="pt-BR"/>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pic>
        <p:nvPicPr>
          <p:cNvPr id="2" name="Imagem 3"/>
          <p:cNvPicPr>
            <a:picLocks noChangeAspect="1"/>
          </p:cNvPicPr>
          <p:nvPr userDrawn="1"/>
        </p:nvPicPr>
        <p:blipFill>
          <a:blip r:embed="rId2" cstate="print"/>
          <a:srcRect l="1419" t="1004" r="10110" b="82397"/>
          <a:stretch>
            <a:fillRect/>
          </a:stretch>
        </p:blipFill>
        <p:spPr bwMode="auto">
          <a:xfrm>
            <a:off x="0" y="68263"/>
            <a:ext cx="9144000" cy="1157287"/>
          </a:xfrm>
          <a:prstGeom prst="rect">
            <a:avLst/>
          </a:prstGeom>
          <a:noFill/>
          <a:ln w="9525">
            <a:noFill/>
            <a:miter lim="800000"/>
            <a:headEnd/>
            <a:tailEnd/>
          </a:ln>
        </p:spPr>
      </p:pic>
      <p:pic>
        <p:nvPicPr>
          <p:cNvPr id="3" name="Picture 3" descr="\\agencia\ana\ASCOM\Imprensa\PUBLICIDADE\Marcas e Logos\Logomarca ANA\logomarca ANA - Cor -RGB - JPEG.jpg"/>
          <p:cNvPicPr>
            <a:picLocks noChangeAspect="1" noChangeArrowheads="1"/>
          </p:cNvPicPr>
          <p:nvPr userDrawn="1"/>
        </p:nvPicPr>
        <p:blipFill>
          <a:blip r:embed="rId3" cstate="print"/>
          <a:srcRect t="13992" b="19620"/>
          <a:stretch>
            <a:fillRect/>
          </a:stretch>
        </p:blipFill>
        <p:spPr bwMode="auto">
          <a:xfrm>
            <a:off x="900113" y="173038"/>
            <a:ext cx="1655762" cy="733425"/>
          </a:xfrm>
          <a:prstGeom prst="rect">
            <a:avLst/>
          </a:prstGeom>
          <a:noFill/>
          <a:ln w="9525">
            <a:noFill/>
            <a:miter lim="800000"/>
            <a:headEnd/>
            <a:tailEnd/>
          </a:ln>
        </p:spPr>
      </p:pic>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ítulo e conteúdo">
    <p:spTree>
      <p:nvGrpSpPr>
        <p:cNvPr id="1" name=""/>
        <p:cNvGrpSpPr/>
        <p:nvPr/>
      </p:nvGrpSpPr>
      <p:grpSpPr>
        <a:xfrm>
          <a:off x="0" y="0"/>
          <a:ext cx="0" cy="0"/>
          <a:chOff x="0" y="0"/>
          <a:chExt cx="0" cy="0"/>
        </a:xfrm>
      </p:grpSpPr>
      <p:pic>
        <p:nvPicPr>
          <p:cNvPr id="2" name="Imagem 6"/>
          <p:cNvPicPr>
            <a:picLocks noChangeAspect="1"/>
          </p:cNvPicPr>
          <p:nvPr userDrawn="1"/>
        </p:nvPicPr>
        <p:blipFill>
          <a:blip r:embed="rId2" cstate="print"/>
          <a:srcRect l="1419" t="1004" r="10110" b="82397"/>
          <a:stretch>
            <a:fillRect/>
          </a:stretch>
        </p:blipFill>
        <p:spPr bwMode="auto">
          <a:xfrm>
            <a:off x="0" y="68263"/>
            <a:ext cx="9144000" cy="1157287"/>
          </a:xfrm>
          <a:prstGeom prst="rect">
            <a:avLst/>
          </a:prstGeom>
          <a:noFill/>
          <a:ln w="9525">
            <a:noFill/>
            <a:miter lim="800000"/>
            <a:headEnd/>
            <a:tailEnd/>
          </a:ln>
        </p:spPr>
      </p:pic>
      <p:sp>
        <p:nvSpPr>
          <p:cNvPr id="3" name="Espaço Reservado para Dat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5337EC9A-334B-4F6D-978C-8D801FE31ADD}" type="datetimeFigureOut">
              <a:rPr lang="pt-BR"/>
              <a:pPr/>
              <a:t>03/06/2015</a:t>
            </a:fld>
            <a:endParaRPr lang="pt-BR"/>
          </a:p>
        </p:txBody>
      </p:sp>
      <p:sp>
        <p:nvSpPr>
          <p:cNvPr id="4" name="Espaço Reservado para Rodapé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DejaVu Sans" charset="0"/>
              </a:defRPr>
            </a:lvl1pPr>
          </a:lstStyle>
          <a:p>
            <a:pPr>
              <a:defRPr/>
            </a:pPr>
            <a:endParaRPr lang="pt-BR"/>
          </a:p>
        </p:txBody>
      </p:sp>
      <p:sp>
        <p:nvSpPr>
          <p:cNvPr id="5"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29082DC-36E7-42A8-AFA2-779F23C882A6}" type="slidenum">
              <a:rPr lang="pt-BR"/>
              <a:pPr/>
              <a:t>‹nº›</a:t>
            </a:fld>
            <a:endParaRPr lang="pt-B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ítulo e conteúdo">
    <p:spTree>
      <p:nvGrpSpPr>
        <p:cNvPr id="1" name=""/>
        <p:cNvGrpSpPr/>
        <p:nvPr/>
      </p:nvGrpSpPr>
      <p:grpSpPr>
        <a:xfrm>
          <a:off x="0" y="0"/>
          <a:ext cx="0" cy="0"/>
          <a:chOff x="0" y="0"/>
          <a:chExt cx="0" cy="0"/>
        </a:xfrm>
      </p:grpSpPr>
      <p:pic>
        <p:nvPicPr>
          <p:cNvPr id="2" name="Imagem 6"/>
          <p:cNvPicPr>
            <a:picLocks noChangeAspect="1"/>
          </p:cNvPicPr>
          <p:nvPr userDrawn="1"/>
        </p:nvPicPr>
        <p:blipFill>
          <a:blip r:embed="rId2" cstate="print"/>
          <a:srcRect l="1419" t="1004" r="10110" b="82397"/>
          <a:stretch>
            <a:fillRect/>
          </a:stretch>
        </p:blipFill>
        <p:spPr bwMode="auto">
          <a:xfrm>
            <a:off x="0" y="68263"/>
            <a:ext cx="9144000" cy="1157287"/>
          </a:xfrm>
          <a:prstGeom prst="rect">
            <a:avLst/>
          </a:prstGeom>
          <a:noFill/>
          <a:ln w="9525">
            <a:noFill/>
            <a:miter lim="800000"/>
            <a:headEnd/>
            <a:tailEnd/>
          </a:ln>
        </p:spPr>
      </p:pic>
      <p:sp>
        <p:nvSpPr>
          <p:cNvPr id="3" name="Espaço Reservado para Dat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B62FF0-35B1-4695-984A-156A0577A5C2}" type="datetimeFigureOut">
              <a:rPr lang="pt-BR"/>
              <a:pPr/>
              <a:t>03/06/2015</a:t>
            </a:fld>
            <a:endParaRPr lang="pt-BR"/>
          </a:p>
        </p:txBody>
      </p:sp>
      <p:sp>
        <p:nvSpPr>
          <p:cNvPr id="4" name="Espaço Reservado para Rodapé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DejaVu Sans" charset="0"/>
              </a:defRPr>
            </a:lvl1pPr>
          </a:lstStyle>
          <a:p>
            <a:pPr>
              <a:defRPr/>
            </a:pPr>
            <a:endParaRPr lang="pt-BR"/>
          </a:p>
        </p:txBody>
      </p:sp>
      <p:sp>
        <p:nvSpPr>
          <p:cNvPr id="5"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B16709E-FCDE-4F47-83C0-DC1AC930CC00}" type="slidenum">
              <a:rPr lang="pt-BR"/>
              <a:pPr/>
              <a:t>‹nº›</a:t>
            </a:fld>
            <a:endParaRPr lang="pt-B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34192CE-3469-4F59-A544-811747AACAAD}" type="datetimeFigureOut">
              <a:rPr lang="pt-BR"/>
              <a:pPr/>
              <a:t>03/06/2015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DejaVu Sans" charset="0"/>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1C4C204-CD0F-4E71-8128-AB4D3F1EBE49}" type="slidenum">
              <a:rPr lang="pt-BR"/>
              <a:pPr/>
              <a:t>‹nº›</a:t>
            </a:fld>
            <a:endParaRPr lang="pt-B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pic>
        <p:nvPicPr>
          <p:cNvPr id="2" name="Imagem 6"/>
          <p:cNvPicPr>
            <a:picLocks noChangeAspect="1"/>
          </p:cNvPicPr>
          <p:nvPr userDrawn="1"/>
        </p:nvPicPr>
        <p:blipFill>
          <a:blip r:embed="rId2" cstate="print"/>
          <a:srcRect l="1419" t="1004" r="10110" b="82397"/>
          <a:stretch>
            <a:fillRect/>
          </a:stretch>
        </p:blipFill>
        <p:spPr bwMode="auto">
          <a:xfrm>
            <a:off x="0" y="68263"/>
            <a:ext cx="9144000" cy="1157287"/>
          </a:xfrm>
          <a:prstGeom prst="rect">
            <a:avLst/>
          </a:prstGeom>
          <a:noFill/>
          <a:ln w="9525">
            <a:noFill/>
            <a:miter lim="800000"/>
            <a:headEnd/>
            <a:tailEnd/>
          </a:ln>
        </p:spPr>
      </p:pic>
      <p:sp>
        <p:nvSpPr>
          <p:cNvPr id="3" name="Espaço Reservado para Dat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1B3FC47-C93F-4673-83EC-54ACCE7D1107}" type="datetimeFigureOut">
              <a:rPr lang="pt-BR"/>
              <a:pPr/>
              <a:t>03/06/2015</a:t>
            </a:fld>
            <a:endParaRPr lang="pt-BR"/>
          </a:p>
        </p:txBody>
      </p:sp>
      <p:sp>
        <p:nvSpPr>
          <p:cNvPr id="4" name="Espaço Reservado para Rodapé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DejaVu Sans" charset="0"/>
              </a:defRPr>
            </a:lvl1pPr>
          </a:lstStyle>
          <a:p>
            <a:pPr>
              <a:defRPr/>
            </a:pPr>
            <a:endParaRPr lang="pt-BR"/>
          </a:p>
        </p:txBody>
      </p:sp>
      <p:sp>
        <p:nvSpPr>
          <p:cNvPr id="5" name="Espaço Reservado para Número de Slid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D2F18CE-F486-4034-A024-4E2CFB7E8C49}"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5160"/>
          </a:xfrm>
          <a:prstGeom prst="rect">
            <a:avLst/>
          </a:prstGeom>
        </p:spPr>
        <p:txBody>
          <a:bodyPr/>
          <a:lstStyle/>
          <a:p>
            <a:endParaRPr/>
          </a:p>
        </p:txBody>
      </p:sp>
      <p:sp>
        <p:nvSpPr>
          <p:cNvPr id="3" name="PlaceHolder 2"/>
          <p:cNvSpPr>
            <a:spLocks noGrp="1"/>
          </p:cNvSpPr>
          <p:nvPr>
            <p:ph type="subTitle"/>
          </p:nvPr>
        </p:nvSpPr>
        <p:spPr>
          <a:xfrm>
            <a:off x="457200" y="1604520"/>
            <a:ext cx="8046360" cy="3977640"/>
          </a:xfrm>
          <a:prstGeom prst="rect">
            <a:avLst/>
          </a:prstGeom>
        </p:spPr>
        <p:txBody>
          <a:bodyPr anchor="ct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ítulo e conteúdo">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a:xfrm>
            <a:off x="457200" y="6356350"/>
            <a:ext cx="2133600" cy="365125"/>
          </a:xfrm>
          <a:prstGeom prst="rect">
            <a:avLst/>
          </a:prstGeom>
        </p:spPr>
        <p:txBody>
          <a:bodyPr/>
          <a:lstStyle/>
          <a:p>
            <a:fld id="{EE227DE4-37D6-41E6-9BB4-66D252E887A4}" type="datetimeFigureOut">
              <a:rPr lang="pt-BR" smtClean="0"/>
              <a:pPr/>
              <a:t>03/06/2015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3D89B0F1-05CF-4AA5-BC2E-C6E45243A0AB}" type="slidenum">
              <a:rPr lang="pt-BR" smtClean="0"/>
              <a:pPr/>
              <a:t>‹nº›</a:t>
            </a:fld>
            <a:endParaRPr lang="pt-BR"/>
          </a:p>
        </p:txBody>
      </p:sp>
      <p:pic>
        <p:nvPicPr>
          <p:cNvPr id="7" name="Imagem 6"/>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419" t="1004" r="10110" b="82397"/>
          <a:stretch/>
        </p:blipFill>
        <p:spPr>
          <a:xfrm>
            <a:off x="0" y="69010"/>
            <a:ext cx="9144000" cy="1155941"/>
          </a:xfrm>
          <a:prstGeom prst="rect">
            <a:avLst/>
          </a:prstGeom>
        </p:spPr>
      </p:pic>
    </p:spTree>
    <p:extLst>
      <p:ext uri="{BB962C8B-B14F-4D97-AF65-F5344CB8AC3E}">
        <p14:creationId xmlns:p14="http://schemas.microsoft.com/office/powerpoint/2010/main" xmlns="" val="1945047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5160"/>
          </a:xfrm>
          <a:prstGeom prst="rect">
            <a:avLst/>
          </a:prstGeom>
        </p:spPr>
        <p:txBody>
          <a:bodyPr/>
          <a:lstStyle/>
          <a:p>
            <a:endParaRPr/>
          </a:p>
        </p:txBody>
      </p:sp>
      <p:sp>
        <p:nvSpPr>
          <p:cNvPr id="38" name="PlaceHolder 2"/>
          <p:cNvSpPr>
            <a:spLocks noGrp="1"/>
          </p:cNvSpPr>
          <p:nvPr>
            <p:ph type="subTitle"/>
          </p:nvPr>
        </p:nvSpPr>
        <p:spPr>
          <a:xfrm>
            <a:off x="457200" y="1604520"/>
            <a:ext cx="8046360" cy="3977640"/>
          </a:xfrm>
          <a:prstGeom prst="rect">
            <a:avLst/>
          </a:prstGeom>
        </p:spPr>
        <p:txBody>
          <a:bodyPr anchor="ct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3600"/>
            <a:ext cx="8229240" cy="1145160"/>
          </a:xfrm>
          <a:prstGeom prst="rect">
            <a:avLst/>
          </a:prstGeom>
        </p:spPr>
        <p:txBody>
          <a:bodyPr/>
          <a:lstStyle/>
          <a:p>
            <a:endParaRPr/>
          </a:p>
        </p:txBody>
      </p:sp>
      <p:sp>
        <p:nvSpPr>
          <p:cNvPr id="40" name="PlaceHolder 2"/>
          <p:cNvSpPr>
            <a:spLocks noGrp="1"/>
          </p:cNvSpPr>
          <p:nvPr>
            <p:ph type="body"/>
          </p:nvPr>
        </p:nvSpPr>
        <p:spPr>
          <a:xfrm>
            <a:off x="457200" y="1604520"/>
            <a:ext cx="8046360" cy="3977280"/>
          </a:xfrm>
          <a:prstGeom prst="rect">
            <a:avLst/>
          </a:prstGeom>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9240" cy="1145160"/>
          </a:xfrm>
          <a:prstGeom prst="rect">
            <a:avLst/>
          </a:prstGeom>
        </p:spPr>
        <p:txBody>
          <a:bodyPr/>
          <a:lstStyle/>
          <a:p>
            <a:endParaRPr/>
          </a:p>
        </p:txBody>
      </p:sp>
      <p:sp>
        <p:nvSpPr>
          <p:cNvPr id="42" name="PlaceHolder 2"/>
          <p:cNvSpPr>
            <a:spLocks noGrp="1"/>
          </p:cNvSpPr>
          <p:nvPr>
            <p:ph type="body"/>
          </p:nvPr>
        </p:nvSpPr>
        <p:spPr>
          <a:xfrm>
            <a:off x="457200" y="1604520"/>
            <a:ext cx="3926160" cy="3977280"/>
          </a:xfrm>
          <a:prstGeom prst="rect">
            <a:avLst/>
          </a:prstGeom>
        </p:spPr>
        <p:txBody>
          <a:bodyPr/>
          <a:lstStyle/>
          <a:p>
            <a:endParaRPr/>
          </a:p>
        </p:txBody>
      </p:sp>
      <p:sp>
        <p:nvSpPr>
          <p:cNvPr id="43" name="PlaceHolder 3"/>
          <p:cNvSpPr>
            <a:spLocks noGrp="1"/>
          </p:cNvSpPr>
          <p:nvPr>
            <p:ph type="body"/>
          </p:nvPr>
        </p:nvSpPr>
        <p:spPr>
          <a:xfrm>
            <a:off x="4579920" y="1604520"/>
            <a:ext cx="3926160" cy="3977280"/>
          </a:xfrm>
          <a:prstGeom prst="rect">
            <a:avLst/>
          </a:prstGeom>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5160"/>
          </a:xfrm>
          <a:prstGeom prst="rect">
            <a:avLst/>
          </a:prstGeom>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5" name="PlaceHolder 1"/>
          <p:cNvSpPr>
            <a:spLocks noGrp="1"/>
          </p:cNvSpPr>
          <p:nvPr>
            <p:ph type="subTitle"/>
          </p:nvPr>
        </p:nvSpPr>
        <p:spPr>
          <a:xfrm>
            <a:off x="457200" y="273600"/>
            <a:ext cx="8229240" cy="5308200"/>
          </a:xfrm>
          <a:prstGeom prst="rect">
            <a:avLst/>
          </a:prstGeom>
        </p:spPr>
        <p:txBody>
          <a:bodyPr anchor="ct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5160"/>
          </a:xfrm>
          <a:prstGeom prst="rect">
            <a:avLst/>
          </a:prstGeom>
        </p:spPr>
        <p:txBody>
          <a:bodyPr/>
          <a:lstStyle/>
          <a:p>
            <a:endParaRPr/>
          </a:p>
        </p:txBody>
      </p:sp>
      <p:sp>
        <p:nvSpPr>
          <p:cNvPr id="47" name="PlaceHolder 2"/>
          <p:cNvSpPr>
            <a:spLocks noGrp="1"/>
          </p:cNvSpPr>
          <p:nvPr>
            <p:ph type="body"/>
          </p:nvPr>
        </p:nvSpPr>
        <p:spPr>
          <a:xfrm>
            <a:off x="457200" y="1604520"/>
            <a:ext cx="3926160" cy="1896840"/>
          </a:xfrm>
          <a:prstGeom prst="rect">
            <a:avLst/>
          </a:prstGeom>
        </p:spPr>
        <p:txBody>
          <a:bodyPr/>
          <a:lstStyle/>
          <a:p>
            <a:endParaRPr/>
          </a:p>
        </p:txBody>
      </p:sp>
      <p:sp>
        <p:nvSpPr>
          <p:cNvPr id="48" name="PlaceHolder 3"/>
          <p:cNvSpPr>
            <a:spLocks noGrp="1"/>
          </p:cNvSpPr>
          <p:nvPr>
            <p:ph type="body"/>
          </p:nvPr>
        </p:nvSpPr>
        <p:spPr>
          <a:xfrm>
            <a:off x="457200" y="3681720"/>
            <a:ext cx="3926160" cy="1896840"/>
          </a:xfrm>
          <a:prstGeom prst="rect">
            <a:avLst/>
          </a:prstGeom>
        </p:spPr>
        <p:txBody>
          <a:bodyPr/>
          <a:lstStyle/>
          <a:p>
            <a:endParaRPr/>
          </a:p>
        </p:txBody>
      </p:sp>
      <p:sp>
        <p:nvSpPr>
          <p:cNvPr id="49" name="PlaceHolder 4"/>
          <p:cNvSpPr>
            <a:spLocks noGrp="1"/>
          </p:cNvSpPr>
          <p:nvPr>
            <p:ph type="body"/>
          </p:nvPr>
        </p:nvSpPr>
        <p:spPr>
          <a:xfrm>
            <a:off x="4579920" y="1604520"/>
            <a:ext cx="3926160" cy="3977280"/>
          </a:xfrm>
          <a:prstGeom prst="rect">
            <a:avLst/>
          </a:prstGeom>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5160"/>
          </a:xfrm>
          <a:prstGeom prst="rect">
            <a:avLst/>
          </a:prstGeom>
        </p:spPr>
        <p:txBody>
          <a:bodyPr/>
          <a:lstStyle/>
          <a:p>
            <a:endParaRPr/>
          </a:p>
        </p:txBody>
      </p:sp>
      <p:sp>
        <p:nvSpPr>
          <p:cNvPr id="51" name="PlaceHolder 2"/>
          <p:cNvSpPr>
            <a:spLocks noGrp="1"/>
          </p:cNvSpPr>
          <p:nvPr>
            <p:ph type="body"/>
          </p:nvPr>
        </p:nvSpPr>
        <p:spPr>
          <a:xfrm>
            <a:off x="457200" y="1604520"/>
            <a:ext cx="3926160" cy="3977280"/>
          </a:xfrm>
          <a:prstGeom prst="rect">
            <a:avLst/>
          </a:prstGeom>
        </p:spPr>
        <p:txBody>
          <a:bodyPr/>
          <a:lstStyle/>
          <a:p>
            <a:endParaRPr/>
          </a:p>
        </p:txBody>
      </p:sp>
      <p:sp>
        <p:nvSpPr>
          <p:cNvPr id="52" name="PlaceHolder 3"/>
          <p:cNvSpPr>
            <a:spLocks noGrp="1"/>
          </p:cNvSpPr>
          <p:nvPr>
            <p:ph type="body"/>
          </p:nvPr>
        </p:nvSpPr>
        <p:spPr>
          <a:xfrm>
            <a:off x="4579920" y="1604520"/>
            <a:ext cx="3926160" cy="1896840"/>
          </a:xfrm>
          <a:prstGeom prst="rect">
            <a:avLst/>
          </a:prstGeom>
        </p:spPr>
        <p:txBody>
          <a:bodyPr/>
          <a:lstStyle/>
          <a:p>
            <a:endParaRPr/>
          </a:p>
        </p:txBody>
      </p:sp>
      <p:sp>
        <p:nvSpPr>
          <p:cNvPr id="53" name="PlaceHolder 4"/>
          <p:cNvSpPr>
            <a:spLocks noGrp="1"/>
          </p:cNvSpPr>
          <p:nvPr>
            <p:ph type="body"/>
          </p:nvPr>
        </p:nvSpPr>
        <p:spPr>
          <a:xfrm>
            <a:off x="4579920" y="3681720"/>
            <a:ext cx="3926160" cy="1896840"/>
          </a:xfrm>
          <a:prstGeom prst="rect">
            <a:avLst/>
          </a:prstGeom>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5160"/>
          </a:xfrm>
          <a:prstGeom prst="rect">
            <a:avLst/>
          </a:prstGeom>
        </p:spPr>
        <p:txBody>
          <a:bodyPr/>
          <a:lstStyle/>
          <a:p>
            <a:endParaRPr/>
          </a:p>
        </p:txBody>
      </p:sp>
      <p:sp>
        <p:nvSpPr>
          <p:cNvPr id="55" name="PlaceHolder 2"/>
          <p:cNvSpPr>
            <a:spLocks noGrp="1"/>
          </p:cNvSpPr>
          <p:nvPr>
            <p:ph type="body"/>
          </p:nvPr>
        </p:nvSpPr>
        <p:spPr>
          <a:xfrm>
            <a:off x="457200" y="1604520"/>
            <a:ext cx="3926160" cy="1896840"/>
          </a:xfrm>
          <a:prstGeom prst="rect">
            <a:avLst/>
          </a:prstGeom>
        </p:spPr>
        <p:txBody>
          <a:bodyPr/>
          <a:lstStyle/>
          <a:p>
            <a:endParaRPr/>
          </a:p>
        </p:txBody>
      </p:sp>
      <p:sp>
        <p:nvSpPr>
          <p:cNvPr id="56" name="PlaceHolder 3"/>
          <p:cNvSpPr>
            <a:spLocks noGrp="1"/>
          </p:cNvSpPr>
          <p:nvPr>
            <p:ph type="body"/>
          </p:nvPr>
        </p:nvSpPr>
        <p:spPr>
          <a:xfrm>
            <a:off x="4579920" y="1604520"/>
            <a:ext cx="3926160" cy="1896840"/>
          </a:xfrm>
          <a:prstGeom prst="rect">
            <a:avLst/>
          </a:prstGeom>
        </p:spPr>
        <p:txBody>
          <a:bodyPr/>
          <a:lstStyle/>
          <a:p>
            <a:endParaRPr/>
          </a:p>
        </p:txBody>
      </p:sp>
      <p:sp>
        <p:nvSpPr>
          <p:cNvPr id="57" name="PlaceHolder 4"/>
          <p:cNvSpPr>
            <a:spLocks noGrp="1"/>
          </p:cNvSpPr>
          <p:nvPr>
            <p:ph type="body"/>
          </p:nvPr>
        </p:nvSpPr>
        <p:spPr>
          <a:xfrm>
            <a:off x="457200" y="3681720"/>
            <a:ext cx="8045640" cy="1896840"/>
          </a:xfrm>
          <a:prstGeom prst="rect">
            <a:avLst/>
          </a:prstGeom>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5160"/>
          </a:xfrm>
          <a:prstGeom prst="rect">
            <a:avLst/>
          </a:prstGeom>
        </p:spPr>
        <p:txBody>
          <a:bodyPr/>
          <a:lstStyle/>
          <a:p>
            <a:endParaRPr/>
          </a:p>
        </p:txBody>
      </p:sp>
      <p:sp>
        <p:nvSpPr>
          <p:cNvPr id="5" name="PlaceHolder 2"/>
          <p:cNvSpPr>
            <a:spLocks noGrp="1"/>
          </p:cNvSpPr>
          <p:nvPr>
            <p:ph type="body"/>
          </p:nvPr>
        </p:nvSpPr>
        <p:spPr>
          <a:xfrm>
            <a:off x="457200" y="1604520"/>
            <a:ext cx="8046360" cy="3977280"/>
          </a:xfrm>
          <a:prstGeom prst="rect">
            <a:avLst/>
          </a:prstGeom>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5160"/>
          </a:xfrm>
          <a:prstGeom prst="rect">
            <a:avLst/>
          </a:prstGeom>
        </p:spPr>
        <p:txBody>
          <a:bodyPr/>
          <a:lstStyle/>
          <a:p>
            <a:endParaRPr/>
          </a:p>
        </p:txBody>
      </p:sp>
      <p:sp>
        <p:nvSpPr>
          <p:cNvPr id="59" name="PlaceHolder 2"/>
          <p:cNvSpPr>
            <a:spLocks noGrp="1"/>
          </p:cNvSpPr>
          <p:nvPr>
            <p:ph type="body"/>
          </p:nvPr>
        </p:nvSpPr>
        <p:spPr>
          <a:xfrm>
            <a:off x="457200" y="1604520"/>
            <a:ext cx="8046360" cy="1896840"/>
          </a:xfrm>
          <a:prstGeom prst="rect">
            <a:avLst/>
          </a:prstGeom>
        </p:spPr>
        <p:txBody>
          <a:bodyPr/>
          <a:lstStyle/>
          <a:p>
            <a:endParaRPr/>
          </a:p>
        </p:txBody>
      </p:sp>
      <p:sp>
        <p:nvSpPr>
          <p:cNvPr id="60" name="PlaceHolder 3"/>
          <p:cNvSpPr>
            <a:spLocks noGrp="1"/>
          </p:cNvSpPr>
          <p:nvPr>
            <p:ph type="body"/>
          </p:nvPr>
        </p:nvSpPr>
        <p:spPr>
          <a:xfrm>
            <a:off x="457200" y="3681720"/>
            <a:ext cx="8046360" cy="1896840"/>
          </a:xfrm>
          <a:prstGeom prst="rect">
            <a:avLst/>
          </a:prstGeom>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5160"/>
          </a:xfrm>
          <a:prstGeom prst="rect">
            <a:avLst/>
          </a:prstGeom>
        </p:spPr>
        <p:txBody>
          <a:bodyPr/>
          <a:lstStyle/>
          <a:p>
            <a:endParaRPr/>
          </a:p>
        </p:txBody>
      </p:sp>
      <p:sp>
        <p:nvSpPr>
          <p:cNvPr id="62" name="PlaceHolder 2"/>
          <p:cNvSpPr>
            <a:spLocks noGrp="1"/>
          </p:cNvSpPr>
          <p:nvPr>
            <p:ph type="body"/>
          </p:nvPr>
        </p:nvSpPr>
        <p:spPr>
          <a:xfrm>
            <a:off x="457200" y="1604520"/>
            <a:ext cx="3926160" cy="1896840"/>
          </a:xfrm>
          <a:prstGeom prst="rect">
            <a:avLst/>
          </a:prstGeom>
        </p:spPr>
        <p:txBody>
          <a:bodyPr/>
          <a:lstStyle/>
          <a:p>
            <a:endParaRPr/>
          </a:p>
        </p:txBody>
      </p:sp>
      <p:sp>
        <p:nvSpPr>
          <p:cNvPr id="63" name="PlaceHolder 3"/>
          <p:cNvSpPr>
            <a:spLocks noGrp="1"/>
          </p:cNvSpPr>
          <p:nvPr>
            <p:ph type="body"/>
          </p:nvPr>
        </p:nvSpPr>
        <p:spPr>
          <a:xfrm>
            <a:off x="4579920" y="1604520"/>
            <a:ext cx="3926160" cy="1896840"/>
          </a:xfrm>
          <a:prstGeom prst="rect">
            <a:avLst/>
          </a:prstGeom>
        </p:spPr>
        <p:txBody>
          <a:bodyPr/>
          <a:lstStyle/>
          <a:p>
            <a:endParaRPr/>
          </a:p>
        </p:txBody>
      </p:sp>
      <p:sp>
        <p:nvSpPr>
          <p:cNvPr id="64" name="PlaceHolder 4"/>
          <p:cNvSpPr>
            <a:spLocks noGrp="1"/>
          </p:cNvSpPr>
          <p:nvPr>
            <p:ph type="body"/>
          </p:nvPr>
        </p:nvSpPr>
        <p:spPr>
          <a:xfrm>
            <a:off x="4579920" y="3681720"/>
            <a:ext cx="3926160" cy="1896840"/>
          </a:xfrm>
          <a:prstGeom prst="rect">
            <a:avLst/>
          </a:prstGeom>
        </p:spPr>
        <p:txBody>
          <a:bodyPr/>
          <a:lstStyle/>
          <a:p>
            <a:endParaRPr/>
          </a:p>
        </p:txBody>
      </p:sp>
      <p:sp>
        <p:nvSpPr>
          <p:cNvPr id="65" name="PlaceHolder 5"/>
          <p:cNvSpPr>
            <a:spLocks noGrp="1"/>
          </p:cNvSpPr>
          <p:nvPr>
            <p:ph type="body"/>
          </p:nvPr>
        </p:nvSpPr>
        <p:spPr>
          <a:xfrm>
            <a:off x="457200" y="3681720"/>
            <a:ext cx="3926160" cy="1896840"/>
          </a:xfrm>
          <a:prstGeom prst="rect">
            <a:avLst/>
          </a:prstGeom>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5160"/>
          </a:xfrm>
          <a:prstGeom prst="rect">
            <a:avLst/>
          </a:prstGeom>
        </p:spPr>
        <p:txBody>
          <a:bodyPr/>
          <a:lstStyle/>
          <a:p>
            <a:endParaRPr/>
          </a:p>
        </p:txBody>
      </p:sp>
      <p:sp>
        <p:nvSpPr>
          <p:cNvPr id="67" name="PlaceHolder 2"/>
          <p:cNvSpPr>
            <a:spLocks noGrp="1"/>
          </p:cNvSpPr>
          <p:nvPr>
            <p:ph type="body"/>
          </p:nvPr>
        </p:nvSpPr>
        <p:spPr>
          <a:xfrm>
            <a:off x="457200" y="1604520"/>
            <a:ext cx="3926160" cy="1896840"/>
          </a:xfrm>
          <a:prstGeom prst="rect">
            <a:avLst/>
          </a:prstGeom>
        </p:spPr>
        <p:txBody>
          <a:bodyPr/>
          <a:lstStyle/>
          <a:p>
            <a:endParaRPr/>
          </a:p>
        </p:txBody>
      </p:sp>
      <p:sp>
        <p:nvSpPr>
          <p:cNvPr id="68" name="PlaceHolder 3"/>
          <p:cNvSpPr>
            <a:spLocks noGrp="1"/>
          </p:cNvSpPr>
          <p:nvPr>
            <p:ph type="body"/>
          </p:nvPr>
        </p:nvSpPr>
        <p:spPr>
          <a:xfrm>
            <a:off x="4579920" y="1604520"/>
            <a:ext cx="3926160" cy="1896840"/>
          </a:xfrm>
          <a:prstGeom prst="rect">
            <a:avLst/>
          </a:prstGeom>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5160"/>
          </a:xfrm>
          <a:prstGeom prst="rect">
            <a:avLst/>
          </a:prstGeom>
        </p:spPr>
        <p:txBody>
          <a:bodyPr/>
          <a:lstStyle/>
          <a:p>
            <a:endParaRPr/>
          </a:p>
        </p:txBody>
      </p:sp>
      <p:sp>
        <p:nvSpPr>
          <p:cNvPr id="7" name="PlaceHolder 2"/>
          <p:cNvSpPr>
            <a:spLocks noGrp="1"/>
          </p:cNvSpPr>
          <p:nvPr>
            <p:ph type="body"/>
          </p:nvPr>
        </p:nvSpPr>
        <p:spPr>
          <a:xfrm>
            <a:off x="457200" y="1604520"/>
            <a:ext cx="3926160" cy="3977280"/>
          </a:xfrm>
          <a:prstGeom prst="rect">
            <a:avLst/>
          </a:prstGeom>
        </p:spPr>
        <p:txBody>
          <a:bodyPr/>
          <a:lstStyle/>
          <a:p>
            <a:endParaRPr/>
          </a:p>
        </p:txBody>
      </p:sp>
      <p:sp>
        <p:nvSpPr>
          <p:cNvPr id="8" name="PlaceHolder 3"/>
          <p:cNvSpPr>
            <a:spLocks noGrp="1"/>
          </p:cNvSpPr>
          <p:nvPr>
            <p:ph type="body"/>
          </p:nvPr>
        </p:nvSpPr>
        <p:spPr>
          <a:xfrm>
            <a:off x="4579920" y="1604520"/>
            <a:ext cx="3926160" cy="3977280"/>
          </a:xfrm>
          <a:prstGeom prst="rect">
            <a:avLst/>
          </a:prstGeom>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5160"/>
          </a:xfrm>
          <a:prstGeom prst="rect">
            <a:avLst/>
          </a:prstGeom>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8200"/>
          </a:xfrm>
          <a:prstGeom prst="rect">
            <a:avLst/>
          </a:prstGeom>
        </p:spPr>
        <p:txBody>
          <a:bodyPr anchor="ct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5160"/>
          </a:xfrm>
          <a:prstGeom prst="rect">
            <a:avLst/>
          </a:prstGeom>
        </p:spPr>
        <p:txBody>
          <a:bodyPr/>
          <a:lstStyle/>
          <a:p>
            <a:endParaRPr/>
          </a:p>
        </p:txBody>
      </p:sp>
      <p:sp>
        <p:nvSpPr>
          <p:cNvPr id="12" name="PlaceHolder 2"/>
          <p:cNvSpPr>
            <a:spLocks noGrp="1"/>
          </p:cNvSpPr>
          <p:nvPr>
            <p:ph type="body"/>
          </p:nvPr>
        </p:nvSpPr>
        <p:spPr>
          <a:xfrm>
            <a:off x="457200" y="1604520"/>
            <a:ext cx="3926160" cy="1896840"/>
          </a:xfrm>
          <a:prstGeom prst="rect">
            <a:avLst/>
          </a:prstGeom>
        </p:spPr>
        <p:txBody>
          <a:bodyPr/>
          <a:lstStyle/>
          <a:p>
            <a:endParaRPr/>
          </a:p>
        </p:txBody>
      </p:sp>
      <p:sp>
        <p:nvSpPr>
          <p:cNvPr id="13" name="PlaceHolder 3"/>
          <p:cNvSpPr>
            <a:spLocks noGrp="1"/>
          </p:cNvSpPr>
          <p:nvPr>
            <p:ph type="body"/>
          </p:nvPr>
        </p:nvSpPr>
        <p:spPr>
          <a:xfrm>
            <a:off x="457200" y="3681720"/>
            <a:ext cx="3926160" cy="1896840"/>
          </a:xfrm>
          <a:prstGeom prst="rect">
            <a:avLst/>
          </a:prstGeom>
        </p:spPr>
        <p:txBody>
          <a:bodyPr/>
          <a:lstStyle/>
          <a:p>
            <a:endParaRPr/>
          </a:p>
        </p:txBody>
      </p:sp>
      <p:sp>
        <p:nvSpPr>
          <p:cNvPr id="14" name="PlaceHolder 4"/>
          <p:cNvSpPr>
            <a:spLocks noGrp="1"/>
          </p:cNvSpPr>
          <p:nvPr>
            <p:ph type="body"/>
          </p:nvPr>
        </p:nvSpPr>
        <p:spPr>
          <a:xfrm>
            <a:off x="4579920" y="1604520"/>
            <a:ext cx="3926160" cy="3977280"/>
          </a:xfrm>
          <a:prstGeom prst="rect">
            <a:avLst/>
          </a:prstGeom>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5160"/>
          </a:xfrm>
          <a:prstGeom prst="rect">
            <a:avLst/>
          </a:prstGeom>
        </p:spPr>
        <p:txBody>
          <a:bodyPr/>
          <a:lstStyle/>
          <a:p>
            <a:endParaRPr/>
          </a:p>
        </p:txBody>
      </p:sp>
      <p:sp>
        <p:nvSpPr>
          <p:cNvPr id="16" name="PlaceHolder 2"/>
          <p:cNvSpPr>
            <a:spLocks noGrp="1"/>
          </p:cNvSpPr>
          <p:nvPr>
            <p:ph type="body"/>
          </p:nvPr>
        </p:nvSpPr>
        <p:spPr>
          <a:xfrm>
            <a:off x="457200" y="1604520"/>
            <a:ext cx="3926160" cy="3977280"/>
          </a:xfrm>
          <a:prstGeom prst="rect">
            <a:avLst/>
          </a:prstGeom>
        </p:spPr>
        <p:txBody>
          <a:bodyPr/>
          <a:lstStyle/>
          <a:p>
            <a:endParaRPr/>
          </a:p>
        </p:txBody>
      </p:sp>
      <p:sp>
        <p:nvSpPr>
          <p:cNvPr id="17" name="PlaceHolder 3"/>
          <p:cNvSpPr>
            <a:spLocks noGrp="1"/>
          </p:cNvSpPr>
          <p:nvPr>
            <p:ph type="body"/>
          </p:nvPr>
        </p:nvSpPr>
        <p:spPr>
          <a:xfrm>
            <a:off x="4579920" y="1604520"/>
            <a:ext cx="3926160" cy="1896840"/>
          </a:xfrm>
          <a:prstGeom prst="rect">
            <a:avLst/>
          </a:prstGeom>
        </p:spPr>
        <p:txBody>
          <a:bodyPr/>
          <a:lstStyle/>
          <a:p>
            <a:endParaRPr/>
          </a:p>
        </p:txBody>
      </p:sp>
      <p:sp>
        <p:nvSpPr>
          <p:cNvPr id="18" name="PlaceHolder 4"/>
          <p:cNvSpPr>
            <a:spLocks noGrp="1"/>
          </p:cNvSpPr>
          <p:nvPr>
            <p:ph type="body"/>
          </p:nvPr>
        </p:nvSpPr>
        <p:spPr>
          <a:xfrm>
            <a:off x="4579920" y="3681720"/>
            <a:ext cx="3926160" cy="1896840"/>
          </a:xfrm>
          <a:prstGeom prst="rect">
            <a:avLst/>
          </a:prstGeom>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5160"/>
          </a:xfrm>
          <a:prstGeom prst="rect">
            <a:avLst/>
          </a:prstGeom>
        </p:spPr>
        <p:txBody>
          <a:bodyPr/>
          <a:lstStyle/>
          <a:p>
            <a:endParaRPr/>
          </a:p>
        </p:txBody>
      </p:sp>
      <p:sp>
        <p:nvSpPr>
          <p:cNvPr id="20" name="PlaceHolder 2"/>
          <p:cNvSpPr>
            <a:spLocks noGrp="1"/>
          </p:cNvSpPr>
          <p:nvPr>
            <p:ph type="body"/>
          </p:nvPr>
        </p:nvSpPr>
        <p:spPr>
          <a:xfrm>
            <a:off x="457200" y="1604520"/>
            <a:ext cx="3926160" cy="1896840"/>
          </a:xfrm>
          <a:prstGeom prst="rect">
            <a:avLst/>
          </a:prstGeom>
        </p:spPr>
        <p:txBody>
          <a:bodyPr/>
          <a:lstStyle/>
          <a:p>
            <a:endParaRPr/>
          </a:p>
        </p:txBody>
      </p:sp>
      <p:sp>
        <p:nvSpPr>
          <p:cNvPr id="21" name="PlaceHolder 3"/>
          <p:cNvSpPr>
            <a:spLocks noGrp="1"/>
          </p:cNvSpPr>
          <p:nvPr>
            <p:ph type="body"/>
          </p:nvPr>
        </p:nvSpPr>
        <p:spPr>
          <a:xfrm>
            <a:off x="4579920" y="1604520"/>
            <a:ext cx="3926160" cy="1896840"/>
          </a:xfrm>
          <a:prstGeom prst="rect">
            <a:avLst/>
          </a:prstGeom>
        </p:spPr>
        <p:txBody>
          <a:bodyPr/>
          <a:lstStyle/>
          <a:p>
            <a:endParaRPr/>
          </a:p>
        </p:txBody>
      </p:sp>
      <p:sp>
        <p:nvSpPr>
          <p:cNvPr id="22" name="PlaceHolder 4"/>
          <p:cNvSpPr>
            <a:spLocks noGrp="1"/>
          </p:cNvSpPr>
          <p:nvPr>
            <p:ph type="body"/>
          </p:nvPr>
        </p:nvSpPr>
        <p:spPr>
          <a:xfrm>
            <a:off x="457200" y="3681720"/>
            <a:ext cx="8045640" cy="1896840"/>
          </a:xfrm>
          <a:prstGeom prst="rect">
            <a:avLst/>
          </a:prstGeom>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ceHolder 1"/>
          <p:cNvSpPr>
            <a:spLocks noGrp="1"/>
          </p:cNvSpPr>
          <p:nvPr>
            <p:ph type="title"/>
          </p:nvPr>
        </p:nvSpPr>
        <p:spPr bwMode="auto">
          <a:xfrm>
            <a:off x="457200" y="273050"/>
            <a:ext cx="8229600" cy="1144588"/>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lvl="0"/>
            <a:r>
              <a:rPr lang="pt-BR" smtClean="0"/>
              <a:t>Clique para editar o formato do texto do título</a:t>
            </a:r>
          </a:p>
        </p:txBody>
      </p:sp>
      <p:sp>
        <p:nvSpPr>
          <p:cNvPr id="1027" name="PlaceHolder 2"/>
          <p:cNvSpPr>
            <a:spLocks noGrp="1"/>
          </p:cNvSpPr>
          <p:nvPr>
            <p:ph type="body"/>
          </p:nvPr>
        </p:nvSpPr>
        <p:spPr bwMode="auto">
          <a:xfrm>
            <a:off x="457200" y="1604963"/>
            <a:ext cx="8047038" cy="3976687"/>
          </a:xfrm>
          <a:prstGeom prst="rect">
            <a:avLst/>
          </a:prstGeom>
          <a:noFill/>
          <a:ln w="9525">
            <a:noFill/>
            <a:miter lim="800000"/>
            <a:headEnd/>
            <a:tailEnd/>
          </a:ln>
        </p:spPr>
        <p:txBody>
          <a:bodyPr vert="horz" wrap="none" lIns="0" tIns="0" rIns="0" bIns="0" numCol="1" anchor="t" anchorCtr="0" compatLnSpc="1">
            <a:prstTxWarp prst="textNoShape">
              <a:avLst/>
            </a:prstTxWarp>
          </a:bodyPr>
          <a:lstStyle/>
          <a:p>
            <a:pPr lvl="0"/>
            <a:r>
              <a:rPr lang="pt-BR" smtClean="0"/>
              <a:t>Clique para editar o formato do texto da estrutura de tópicos</a:t>
            </a:r>
            <a:endParaRPr lang="en-US" smtClean="0"/>
          </a:p>
          <a:p>
            <a:pPr lvl="1"/>
            <a:r>
              <a:rPr lang="pt-BR" smtClean="0"/>
              <a:t>2.º Nível da estrutura de tópicos</a:t>
            </a:r>
            <a:endParaRPr lang="en-US" smtClean="0"/>
          </a:p>
          <a:p>
            <a:pPr lvl="2"/>
            <a:r>
              <a:rPr lang="pt-BR" smtClean="0"/>
              <a:t>3.º Nível da estrutura de tópicos</a:t>
            </a:r>
            <a:endParaRPr lang="en-US" smtClean="0"/>
          </a:p>
          <a:p>
            <a:pPr lvl="3"/>
            <a:r>
              <a:rPr lang="pt-BR" smtClean="0"/>
              <a:t>4.º Nível da estrutura de tópicos</a:t>
            </a:r>
            <a:endParaRPr lang="en-US" smtClean="0"/>
          </a:p>
          <a:p>
            <a:pPr lvl="4"/>
            <a:r>
              <a:rPr lang="pt-BR" smtClean="0"/>
              <a:t>5.º Nível da estrutura de tópicos</a:t>
            </a:r>
            <a:endParaRPr lang="en-US" smtClean="0"/>
          </a:p>
          <a:p>
            <a:pPr lvl="4"/>
            <a:r>
              <a:rPr lang="pt-BR" smtClean="0"/>
              <a:t>6.º Nível da estrutura de tópicos</a:t>
            </a:r>
            <a:endParaRPr lang="en-US" smtClean="0"/>
          </a:p>
          <a:p>
            <a:pPr lvl="4"/>
            <a:r>
              <a:rPr lang="pt-BR" smtClean="0"/>
              <a:t>7.º Nível da estrutura de tópicos</a:t>
            </a:r>
            <a:endParaRPr lang="en-US" smtClean="0"/>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2pPr>
      <a:lvl3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3pPr>
      <a:lvl4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4pPr>
      <a:lvl5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5pPr>
      <a:lvl6pPr marL="457200" algn="l" rtl="0" fontAlgn="base">
        <a:lnSpc>
          <a:spcPct val="90000"/>
        </a:lnSpc>
        <a:spcBef>
          <a:spcPct val="0"/>
        </a:spcBef>
        <a:spcAft>
          <a:spcPct val="0"/>
        </a:spcAft>
        <a:defRPr sz="4400">
          <a:solidFill>
            <a:schemeClr val="tx1"/>
          </a:solidFill>
          <a:latin typeface="Arial" pitchFamily="34" charset="0"/>
          <a:cs typeface="DejaVu Sans" pitchFamily="34" charset="0"/>
        </a:defRPr>
      </a:lvl6pPr>
      <a:lvl7pPr marL="914400" algn="l" rtl="0" fontAlgn="base">
        <a:lnSpc>
          <a:spcPct val="90000"/>
        </a:lnSpc>
        <a:spcBef>
          <a:spcPct val="0"/>
        </a:spcBef>
        <a:spcAft>
          <a:spcPct val="0"/>
        </a:spcAft>
        <a:defRPr sz="4400">
          <a:solidFill>
            <a:schemeClr val="tx1"/>
          </a:solidFill>
          <a:latin typeface="Arial" pitchFamily="34" charset="0"/>
          <a:cs typeface="DejaVu Sans" pitchFamily="34" charset="0"/>
        </a:defRPr>
      </a:lvl7pPr>
      <a:lvl8pPr marL="1371600" algn="l" rtl="0" fontAlgn="base">
        <a:lnSpc>
          <a:spcPct val="90000"/>
        </a:lnSpc>
        <a:spcBef>
          <a:spcPct val="0"/>
        </a:spcBef>
        <a:spcAft>
          <a:spcPct val="0"/>
        </a:spcAft>
        <a:defRPr sz="4400">
          <a:solidFill>
            <a:schemeClr val="tx1"/>
          </a:solidFill>
          <a:latin typeface="Arial" pitchFamily="34" charset="0"/>
          <a:cs typeface="DejaVu Sans" pitchFamily="34" charset="0"/>
        </a:defRPr>
      </a:lvl8pPr>
      <a:lvl9pPr marL="1828800" algn="l" rtl="0" fontAlgn="base">
        <a:lnSpc>
          <a:spcPct val="90000"/>
        </a:lnSpc>
        <a:spcBef>
          <a:spcPct val="0"/>
        </a:spcBef>
        <a:spcAft>
          <a:spcPct val="0"/>
        </a:spcAft>
        <a:defRPr sz="4400">
          <a:solidFill>
            <a:schemeClr val="tx1"/>
          </a:solidFill>
          <a:latin typeface="Arial" pitchFamily="34" charset="0"/>
          <a:cs typeface="DejaVu Sans"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CustomShape 1"/>
          <p:cNvSpPr>
            <a:spLocks noChangeArrowheads="1"/>
          </p:cNvSpPr>
          <p:nvPr/>
        </p:nvSpPr>
        <p:spPr bwMode="auto">
          <a:xfrm>
            <a:off x="3124200" y="6354763"/>
            <a:ext cx="2894013" cy="368300"/>
          </a:xfrm>
          <a:prstGeom prst="rect">
            <a:avLst/>
          </a:prstGeom>
          <a:noFill/>
          <a:ln w="9525">
            <a:noFill/>
            <a:miter lim="800000"/>
            <a:headEnd/>
            <a:tailEnd/>
          </a:ln>
        </p:spPr>
        <p:txBody>
          <a:bodyPr/>
          <a:lstStyle/>
          <a:p>
            <a:endParaRPr lang="pt-BR"/>
          </a:p>
        </p:txBody>
      </p:sp>
      <p:sp>
        <p:nvSpPr>
          <p:cNvPr id="9219" name="PlaceHolder 2"/>
          <p:cNvSpPr>
            <a:spLocks noGrp="1"/>
          </p:cNvSpPr>
          <p:nvPr>
            <p:ph type="title"/>
          </p:nvPr>
        </p:nvSpPr>
        <p:spPr bwMode="auto">
          <a:xfrm>
            <a:off x="457200" y="273050"/>
            <a:ext cx="8229600" cy="1144588"/>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lvl="0"/>
            <a:r>
              <a:rPr lang="pt-BR" smtClean="0"/>
              <a:t>Clique para editar o formato do texto do título</a:t>
            </a:r>
          </a:p>
        </p:txBody>
      </p:sp>
      <p:sp>
        <p:nvSpPr>
          <p:cNvPr id="9220" name="PlaceHolder 3"/>
          <p:cNvSpPr>
            <a:spLocks noGrp="1"/>
          </p:cNvSpPr>
          <p:nvPr>
            <p:ph type="body"/>
          </p:nvPr>
        </p:nvSpPr>
        <p:spPr bwMode="auto">
          <a:xfrm>
            <a:off x="457200" y="1604963"/>
            <a:ext cx="8047038" cy="3976687"/>
          </a:xfrm>
          <a:prstGeom prst="rect">
            <a:avLst/>
          </a:prstGeom>
          <a:noFill/>
          <a:ln w="9525">
            <a:noFill/>
            <a:miter lim="800000"/>
            <a:headEnd/>
            <a:tailEnd/>
          </a:ln>
        </p:spPr>
        <p:txBody>
          <a:bodyPr vert="horz" wrap="none" lIns="0" tIns="0" rIns="0" bIns="0" numCol="1" anchor="t" anchorCtr="0" compatLnSpc="1">
            <a:prstTxWarp prst="textNoShape">
              <a:avLst/>
            </a:prstTxWarp>
          </a:bodyPr>
          <a:lstStyle/>
          <a:p>
            <a:pPr lvl="0"/>
            <a:r>
              <a:rPr lang="pt-BR" smtClean="0"/>
              <a:t>Clique para editar o formato do texto da estrutura de tópicos</a:t>
            </a:r>
            <a:endParaRPr lang="en-US" smtClean="0"/>
          </a:p>
          <a:p>
            <a:pPr lvl="1"/>
            <a:r>
              <a:rPr lang="pt-BR" smtClean="0"/>
              <a:t>2.º Nível da estrutura de tópicos</a:t>
            </a:r>
            <a:endParaRPr lang="en-US" smtClean="0"/>
          </a:p>
          <a:p>
            <a:pPr lvl="2"/>
            <a:r>
              <a:rPr lang="pt-BR" smtClean="0"/>
              <a:t>3.º Nível da estrutura de tópicos</a:t>
            </a:r>
            <a:endParaRPr lang="en-US" smtClean="0"/>
          </a:p>
          <a:p>
            <a:pPr lvl="3"/>
            <a:r>
              <a:rPr lang="pt-BR" smtClean="0"/>
              <a:t>4.º Nível da estrutura de tópicos</a:t>
            </a:r>
            <a:endParaRPr lang="en-US" smtClean="0"/>
          </a:p>
          <a:p>
            <a:pPr lvl="4"/>
            <a:r>
              <a:rPr lang="pt-BR" smtClean="0"/>
              <a:t>5.º Nível da estrutura de tópicos</a:t>
            </a:r>
            <a:endParaRPr lang="en-US" smtClean="0"/>
          </a:p>
          <a:p>
            <a:pPr lvl="4"/>
            <a:r>
              <a:rPr lang="pt-BR" smtClean="0"/>
              <a:t>6.º Nível da estrutura de tópicos</a:t>
            </a:r>
            <a:endParaRPr lang="en-US" smtClean="0"/>
          </a:p>
          <a:p>
            <a:pPr lvl="4"/>
            <a:r>
              <a:rPr lang="pt-BR" smtClean="0"/>
              <a:t>7.º Nível da estrutura de tópicos</a:t>
            </a:r>
            <a:endParaRPr lang="en-US" smtClean="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2pPr>
      <a:lvl3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3pPr>
      <a:lvl4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4pPr>
      <a:lvl5pPr algn="l" rtl="0" eaLnBrk="0" fontAlgn="base" hangingPunct="0">
        <a:lnSpc>
          <a:spcPct val="90000"/>
        </a:lnSpc>
        <a:spcBef>
          <a:spcPct val="0"/>
        </a:spcBef>
        <a:spcAft>
          <a:spcPct val="0"/>
        </a:spcAft>
        <a:defRPr sz="4400">
          <a:solidFill>
            <a:schemeClr val="tx1"/>
          </a:solidFill>
          <a:latin typeface="Arial" pitchFamily="34" charset="0"/>
          <a:ea typeface="ＭＳ Ｐゴシック" charset="0"/>
          <a:cs typeface="DejaVu Sans" pitchFamily="34" charset="0"/>
        </a:defRPr>
      </a:lvl5pPr>
      <a:lvl6pPr marL="457200" algn="l" rtl="0" fontAlgn="base">
        <a:lnSpc>
          <a:spcPct val="90000"/>
        </a:lnSpc>
        <a:spcBef>
          <a:spcPct val="0"/>
        </a:spcBef>
        <a:spcAft>
          <a:spcPct val="0"/>
        </a:spcAft>
        <a:defRPr sz="4400">
          <a:solidFill>
            <a:schemeClr val="tx1"/>
          </a:solidFill>
          <a:latin typeface="Arial" pitchFamily="34" charset="0"/>
          <a:cs typeface="DejaVu Sans" pitchFamily="34" charset="0"/>
        </a:defRPr>
      </a:lvl6pPr>
      <a:lvl7pPr marL="914400" algn="l" rtl="0" fontAlgn="base">
        <a:lnSpc>
          <a:spcPct val="90000"/>
        </a:lnSpc>
        <a:spcBef>
          <a:spcPct val="0"/>
        </a:spcBef>
        <a:spcAft>
          <a:spcPct val="0"/>
        </a:spcAft>
        <a:defRPr sz="4400">
          <a:solidFill>
            <a:schemeClr val="tx1"/>
          </a:solidFill>
          <a:latin typeface="Arial" pitchFamily="34" charset="0"/>
          <a:cs typeface="DejaVu Sans" pitchFamily="34" charset="0"/>
        </a:defRPr>
      </a:lvl7pPr>
      <a:lvl8pPr marL="1371600" algn="l" rtl="0" fontAlgn="base">
        <a:lnSpc>
          <a:spcPct val="90000"/>
        </a:lnSpc>
        <a:spcBef>
          <a:spcPct val="0"/>
        </a:spcBef>
        <a:spcAft>
          <a:spcPct val="0"/>
        </a:spcAft>
        <a:defRPr sz="4400">
          <a:solidFill>
            <a:schemeClr val="tx1"/>
          </a:solidFill>
          <a:latin typeface="Arial" pitchFamily="34" charset="0"/>
          <a:cs typeface="DejaVu Sans" pitchFamily="34" charset="0"/>
        </a:defRPr>
      </a:lvl8pPr>
      <a:lvl9pPr marL="1828800" algn="l" rtl="0" fontAlgn="base">
        <a:lnSpc>
          <a:spcPct val="90000"/>
        </a:lnSpc>
        <a:spcBef>
          <a:spcPct val="0"/>
        </a:spcBef>
        <a:spcAft>
          <a:spcPct val="0"/>
        </a:spcAft>
        <a:defRPr sz="4400">
          <a:solidFill>
            <a:schemeClr val="tx1"/>
          </a:solidFill>
          <a:latin typeface="Arial" pitchFamily="34" charset="0"/>
          <a:cs typeface="DejaVu Sans"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8.xml"/><Relationship Id="rId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1.xml"/><Relationship Id="rId5" Type="http://schemas.openxmlformats.org/officeDocument/2006/relationships/slide" Target="slide40.xml"/><Relationship Id="rId4" Type="http://schemas.openxmlformats.org/officeDocument/2006/relationships/slide" Target="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atlas.ana.gov.br/Atlas/forms/Home.aspx" TargetMode="External"/><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11266" name="Picture 2"/>
          <p:cNvPicPr>
            <a:picLocks noChangeAspect="1"/>
          </p:cNvPicPr>
          <p:nvPr/>
        </p:nvPicPr>
        <p:blipFill>
          <a:blip r:embed="rId4" cstate="print"/>
          <a:srcRect/>
          <a:stretch>
            <a:fillRect/>
          </a:stretch>
        </p:blipFill>
        <p:spPr bwMode="auto">
          <a:xfrm>
            <a:off x="233363" y="1292225"/>
            <a:ext cx="4948237" cy="3097213"/>
          </a:xfrm>
          <a:prstGeom prst="rect">
            <a:avLst/>
          </a:prstGeom>
          <a:noFill/>
          <a:ln w="9525">
            <a:noFill/>
            <a:miter lim="800000"/>
            <a:headEnd/>
            <a:tailEnd/>
          </a:ln>
        </p:spPr>
      </p:pic>
      <p:pic>
        <p:nvPicPr>
          <p:cNvPr id="11267" name="Picture 2" descr="p_jan16_173103"/>
          <p:cNvPicPr>
            <a:picLocks noChangeAspect="1" noChangeArrowheads="1"/>
          </p:cNvPicPr>
          <p:nvPr/>
        </p:nvPicPr>
        <p:blipFill>
          <a:blip r:embed="rId5" cstate="print"/>
          <a:srcRect b="18834"/>
          <a:stretch>
            <a:fillRect/>
          </a:stretch>
        </p:blipFill>
        <p:spPr bwMode="auto">
          <a:xfrm>
            <a:off x="4533900" y="2595563"/>
            <a:ext cx="4502150" cy="2436812"/>
          </a:xfrm>
          <a:prstGeom prst="rect">
            <a:avLst/>
          </a:prstGeom>
          <a:noFill/>
          <a:ln w="9525">
            <a:noFill/>
            <a:miter lim="800000"/>
            <a:headEnd/>
            <a:tailEnd/>
          </a:ln>
        </p:spPr>
      </p:pic>
      <p:sp>
        <p:nvSpPr>
          <p:cNvPr id="11268" name="CustomShape 1"/>
          <p:cNvSpPr>
            <a:spLocks noChangeArrowheads="1"/>
          </p:cNvSpPr>
          <p:nvPr/>
        </p:nvSpPr>
        <p:spPr bwMode="auto">
          <a:xfrm>
            <a:off x="457200" y="128588"/>
            <a:ext cx="8229600" cy="6089650"/>
          </a:xfrm>
          <a:prstGeom prst="rect">
            <a:avLst/>
          </a:prstGeom>
          <a:noFill/>
          <a:ln w="9525">
            <a:noFill/>
            <a:miter lim="800000"/>
            <a:headEnd/>
            <a:tailEnd/>
          </a:ln>
        </p:spPr>
        <p:txBody>
          <a:bodyPr/>
          <a:lstStyle/>
          <a:p>
            <a:endParaRPr lang="pt-BR"/>
          </a:p>
        </p:txBody>
      </p:sp>
      <p:sp>
        <p:nvSpPr>
          <p:cNvPr id="11269" name="CustomShape 3"/>
          <p:cNvSpPr>
            <a:spLocks noChangeArrowheads="1"/>
          </p:cNvSpPr>
          <p:nvPr/>
        </p:nvSpPr>
        <p:spPr bwMode="auto">
          <a:xfrm>
            <a:off x="4219575" y="4191000"/>
            <a:ext cx="4676775" cy="1384300"/>
          </a:xfrm>
          <a:prstGeom prst="rect">
            <a:avLst/>
          </a:prstGeom>
          <a:noFill/>
          <a:ln w="9525">
            <a:noFill/>
            <a:miter lim="800000"/>
            <a:headEnd/>
            <a:tailEnd/>
          </a:ln>
        </p:spPr>
        <p:txBody>
          <a:bodyPr lIns="90000" tIns="45000" rIns="90000" bIns="45000"/>
          <a:lstStyle/>
          <a:p>
            <a:pPr algn="r" eaLnBrk="1" hangingPunct="1"/>
            <a:r>
              <a:rPr lang="pt-BR" sz="1600" i="1" dirty="0">
                <a:solidFill>
                  <a:schemeClr val="bg1"/>
                </a:solidFill>
                <a:effectLst>
                  <a:outerShdw blurRad="38100" dist="38100" dir="2700000" algn="tl">
                    <a:srgbClr val="000000">
                      <a:alpha val="43137"/>
                    </a:srgbClr>
                  </a:outerShdw>
                </a:effectLst>
              </a:rPr>
              <a:t>Marcelo Jorge Medeiros</a:t>
            </a:r>
          </a:p>
          <a:p>
            <a:pPr algn="r" eaLnBrk="1" hangingPunct="1"/>
            <a:r>
              <a:rPr lang="pt-BR" sz="1600" i="1" dirty="0">
                <a:solidFill>
                  <a:schemeClr val="bg1"/>
                </a:solidFill>
                <a:effectLst>
                  <a:outerShdw blurRad="38100" dist="38100" dir="2700000" algn="tl">
                    <a:srgbClr val="000000">
                      <a:alpha val="43137"/>
                    </a:srgbClr>
                  </a:outerShdw>
                </a:effectLst>
              </a:rPr>
              <a:t>Secretário Substituto de Recursos Hídricos e Ambiente Urbano</a:t>
            </a:r>
          </a:p>
          <a:p>
            <a:pPr algn="r" eaLnBrk="1" hangingPunct="1"/>
            <a:endParaRPr lang="pt-BR" sz="1600" i="1" dirty="0"/>
          </a:p>
          <a:p>
            <a:pPr algn="r" eaLnBrk="1" hangingPunct="1"/>
            <a:r>
              <a:rPr lang="pt-BR" sz="1600" i="1" dirty="0"/>
              <a:t>Brasília, 3 de junho de 2015</a:t>
            </a:r>
          </a:p>
        </p:txBody>
      </p:sp>
      <p:sp>
        <p:nvSpPr>
          <p:cNvPr id="3076" name="Título 1"/>
          <p:cNvSpPr>
            <a:spLocks noGrp="1"/>
          </p:cNvSpPr>
          <p:nvPr>
            <p:ph type="title"/>
          </p:nvPr>
        </p:nvSpPr>
        <p:spPr>
          <a:xfrm>
            <a:off x="457200" y="2440666"/>
            <a:ext cx="8229600" cy="11461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ctr" eaLnBrk="1" hangingPunct="1">
              <a:defRPr/>
            </a:pPr>
            <a:r>
              <a:rPr lang="pt-BR" dirty="0">
                <a:ln w="18415" cmpd="sng">
                  <a:solidFill>
                    <a:srgbClr val="FFFFFF"/>
                  </a:solidFill>
                  <a:prstDash val="solid"/>
                </a:ln>
                <a:solidFill>
                  <a:srgbClr val="FFFFFF"/>
                </a:solidFill>
                <a:effectLst>
                  <a:outerShdw blurRad="63500" dir="3600000" algn="tl" rotWithShape="0">
                    <a:srgbClr val="000000">
                      <a:alpha val="70000"/>
                    </a:srgbClr>
                  </a:outerShdw>
                </a:effectLst>
              </a:rPr>
              <a:t>ESCASSEZ HÍDRICA</a:t>
            </a:r>
          </a:p>
        </p:txBody>
      </p:sp>
      <p:sp>
        <p:nvSpPr>
          <p:cNvPr id="11271" name="TextBox 1"/>
          <p:cNvSpPr txBox="1">
            <a:spLocks noChangeArrowheads="1"/>
          </p:cNvSpPr>
          <p:nvPr/>
        </p:nvSpPr>
        <p:spPr bwMode="auto">
          <a:xfrm>
            <a:off x="2459038" y="676275"/>
            <a:ext cx="184150" cy="368300"/>
          </a:xfrm>
          <a:prstGeom prst="rect">
            <a:avLst/>
          </a:prstGeom>
          <a:noFill/>
          <a:ln w="9525">
            <a:noFill/>
            <a:miter lim="800000"/>
            <a:headEnd/>
            <a:tailEnd/>
          </a:ln>
        </p:spPr>
        <p:txBody>
          <a:bodyPr wrap="none">
            <a:spAutoFit/>
          </a:bodyPr>
          <a:lstStyle/>
          <a:p>
            <a:endParaRPr lang="pt-B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ítulo 1"/>
          <p:cNvSpPr>
            <a:spLocks noGrp="1"/>
          </p:cNvSpPr>
          <p:nvPr>
            <p:ph type="title"/>
          </p:nvPr>
        </p:nvSpPr>
        <p:spPr>
          <a:xfrm>
            <a:off x="457200" y="273050"/>
            <a:ext cx="8229600" cy="1146175"/>
          </a:xfrm>
        </p:spPr>
        <p:txBody>
          <a:bodyPr/>
          <a:lstStyle/>
          <a:p>
            <a:endParaRPr lang="pt-BR" smtClean="0">
              <a:ea typeface="ＭＳ Ｐゴシック" pitchFamily="34" charset="-128"/>
            </a:endParaRPr>
          </a:p>
        </p:txBody>
      </p:sp>
      <p:pic>
        <p:nvPicPr>
          <p:cNvPr id="21506" name="Imagem 2"/>
          <p:cNvPicPr>
            <a:picLocks noChangeAspect="1"/>
          </p:cNvPicPr>
          <p:nvPr/>
        </p:nvPicPr>
        <p:blipFill>
          <a:blip r:embed="rId2" cstate="print"/>
          <a:srcRect/>
          <a:stretch>
            <a:fillRect/>
          </a:stretch>
        </p:blipFill>
        <p:spPr bwMode="auto">
          <a:xfrm>
            <a:off x="0" y="263525"/>
            <a:ext cx="8936038" cy="6248400"/>
          </a:xfrm>
          <a:prstGeom prst="rect">
            <a:avLst/>
          </a:prstGeom>
          <a:noFill/>
          <a:ln w="9525">
            <a:noFill/>
            <a:miter lim="800000"/>
            <a:headEnd/>
            <a:tailEnd/>
          </a:ln>
        </p:spPr>
      </p:pic>
      <p:sp>
        <p:nvSpPr>
          <p:cNvPr id="4" name="Retângulo 3"/>
          <p:cNvSpPr/>
          <p:nvPr/>
        </p:nvSpPr>
        <p:spPr>
          <a:xfrm>
            <a:off x="0" y="6454775"/>
            <a:ext cx="3163888" cy="204788"/>
          </a:xfrm>
          <a:prstGeom prst="rect">
            <a:avLst/>
          </a:prstGeom>
        </p:spPr>
        <p:txBody>
          <a:bodyPr wrap="none">
            <a:spAutoFit/>
          </a:bodyPr>
          <a:lstStyle/>
          <a:p>
            <a:r>
              <a:rPr lang="pt-BR" sz="700">
                <a:solidFill>
                  <a:srgbClr val="2D2934"/>
                </a:solidFill>
              </a:rPr>
              <a:t>Fonte: SEDEC/MI e </a:t>
            </a:r>
            <a:r>
              <a:rPr lang="pt-BR" sz="700"/>
              <a:t>ANA (Conjuntura dos Recursos Hídricos no Brasil, 2013)</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ítulo 1"/>
          <p:cNvSpPr>
            <a:spLocks noGrp="1"/>
          </p:cNvSpPr>
          <p:nvPr>
            <p:ph type="title"/>
          </p:nvPr>
        </p:nvSpPr>
        <p:spPr>
          <a:xfrm>
            <a:off x="749300" y="549275"/>
            <a:ext cx="8026400" cy="1223963"/>
          </a:xfrm>
        </p:spPr>
        <p:txBody>
          <a:bodyPr wrap="square"/>
          <a:lstStyle/>
          <a:p>
            <a:pPr algn="ctr"/>
            <a:r>
              <a:rPr lang="pt-BR" sz="2400" i="1" smtClean="0">
                <a:ea typeface="ＭＳ Ｐゴシック" pitchFamily="34" charset="-128"/>
              </a:rPr>
              <a:t>Municípios no Estado que decretaram SE ou ECP devido a eventos críticos de seca, ocorridos em 2013, por UF</a:t>
            </a:r>
            <a:endParaRPr lang="pt-BR" sz="2400" smtClean="0">
              <a:ea typeface="ＭＳ Ｐゴシック" pitchFamily="34" charset="-128"/>
            </a:endParaRPr>
          </a:p>
        </p:txBody>
      </p:sp>
      <p:sp>
        <p:nvSpPr>
          <p:cNvPr id="4" name="Retângulo 3"/>
          <p:cNvSpPr/>
          <p:nvPr/>
        </p:nvSpPr>
        <p:spPr>
          <a:xfrm>
            <a:off x="974725" y="5989638"/>
            <a:ext cx="3165475" cy="206375"/>
          </a:xfrm>
          <a:prstGeom prst="rect">
            <a:avLst/>
          </a:prstGeom>
        </p:spPr>
        <p:txBody>
          <a:bodyPr wrap="none">
            <a:spAutoFit/>
          </a:bodyPr>
          <a:lstStyle/>
          <a:p>
            <a:r>
              <a:rPr lang="pt-BR" sz="700">
                <a:solidFill>
                  <a:srgbClr val="2D2934"/>
                </a:solidFill>
              </a:rPr>
              <a:t>Fonte: SEDEC/MI e </a:t>
            </a:r>
            <a:r>
              <a:rPr lang="pt-BR" sz="700"/>
              <a:t>ANA (Conjuntura dos Recursos Hídricos no Brasil, 2014)</a:t>
            </a:r>
          </a:p>
        </p:txBody>
      </p:sp>
      <p:sp>
        <p:nvSpPr>
          <p:cNvPr id="7" name="CaixaDeTexto 6"/>
          <p:cNvSpPr txBox="1"/>
          <p:nvPr/>
        </p:nvSpPr>
        <p:spPr>
          <a:xfrm>
            <a:off x="3057525" y="327025"/>
            <a:ext cx="2967038" cy="433388"/>
          </a:xfrm>
          <a:prstGeom prst="rect">
            <a:avLst/>
          </a:prstGeom>
          <a:noFill/>
        </p:spPr>
        <p:txBody>
          <a:bodyPr wrap="none">
            <a:spAutoFit/>
          </a:bodyPr>
          <a:lstStyle/>
          <a:p>
            <a:r>
              <a:rPr lang="pt-BR" sz="2200">
                <a:solidFill>
                  <a:srgbClr val="FF0000"/>
                </a:solidFill>
              </a:rPr>
              <a:t>ESCASSEZ HÍDRICA</a:t>
            </a:r>
          </a:p>
        </p:txBody>
      </p:sp>
      <p:sp>
        <p:nvSpPr>
          <p:cNvPr id="8" name="CaixaDeTexto 7"/>
          <p:cNvSpPr txBox="1"/>
          <p:nvPr/>
        </p:nvSpPr>
        <p:spPr>
          <a:xfrm>
            <a:off x="749300" y="6253163"/>
            <a:ext cx="7947025" cy="604837"/>
          </a:xfrm>
          <a:prstGeom prst="rect">
            <a:avLst/>
          </a:prstGeom>
          <a:noFill/>
        </p:spPr>
        <p:txBody>
          <a:bodyPr>
            <a:spAutoFit/>
          </a:bodyPr>
          <a:lstStyle/>
          <a:p>
            <a:r>
              <a:rPr lang="pt-BR" sz="1600" b="1">
                <a:solidFill>
                  <a:schemeClr val="accent2"/>
                </a:solidFill>
              </a:rPr>
              <a:t>Rio de Janeiro e São Paulo não registraram casos de SE ou ECP devido a escassez hídrica.</a:t>
            </a:r>
          </a:p>
        </p:txBody>
      </p:sp>
      <p:pic>
        <p:nvPicPr>
          <p:cNvPr id="22533" name="Picture 12"/>
          <p:cNvPicPr>
            <a:picLocks noChangeAspect="1"/>
          </p:cNvPicPr>
          <p:nvPr/>
        </p:nvPicPr>
        <p:blipFill>
          <a:blip r:embed="rId2" cstate="print"/>
          <a:srcRect/>
          <a:stretch>
            <a:fillRect/>
          </a:stretch>
        </p:blipFill>
        <p:spPr bwMode="auto">
          <a:xfrm>
            <a:off x="933450" y="1604963"/>
            <a:ext cx="7607300" cy="4416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https://adesivosdecorativos.files.wordpress.com/2009/01/mapanomes_colorido1.png"/>
          <p:cNvPicPr>
            <a:picLocks noChangeAspect="1" noChangeArrowheads="1"/>
          </p:cNvPicPr>
          <p:nvPr/>
        </p:nvPicPr>
        <p:blipFill>
          <a:blip r:embed="rId2" cstate="print"/>
          <a:srcRect l="2197" r="4829" b="8440"/>
          <a:stretch>
            <a:fillRect/>
          </a:stretch>
        </p:blipFill>
        <p:spPr bwMode="auto">
          <a:xfrm>
            <a:off x="0" y="404813"/>
            <a:ext cx="9175750" cy="6434137"/>
          </a:xfrm>
          <a:prstGeom prst="rect">
            <a:avLst/>
          </a:prstGeom>
          <a:noFill/>
          <a:ln w="9525">
            <a:noFill/>
            <a:miter lim="800000"/>
            <a:headEnd/>
            <a:tailEnd/>
          </a:ln>
        </p:spPr>
      </p:pic>
      <p:sp>
        <p:nvSpPr>
          <p:cNvPr id="2" name="Retângulo 1">
            <a:hlinkClick r:id="rId3" action="ppaction://hlinksldjump"/>
          </p:cNvPr>
          <p:cNvSpPr/>
          <p:nvPr/>
        </p:nvSpPr>
        <p:spPr>
          <a:xfrm>
            <a:off x="179388" y="2060575"/>
            <a:ext cx="688975" cy="288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050" dirty="0">
                <a:solidFill>
                  <a:schemeClr val="tx1"/>
                </a:solidFill>
              </a:rPr>
              <a:t>Los Angeles</a:t>
            </a:r>
          </a:p>
        </p:txBody>
      </p:sp>
      <p:cxnSp>
        <p:nvCxnSpPr>
          <p:cNvPr id="5" name="Conector de seta reta 4"/>
          <p:cNvCxnSpPr>
            <a:stCxn id="2" idx="2"/>
          </p:cNvCxnSpPr>
          <p:nvPr/>
        </p:nvCxnSpPr>
        <p:spPr>
          <a:xfrm>
            <a:off x="523875" y="2349500"/>
            <a:ext cx="292100" cy="14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tângulo 10">
            <a:hlinkClick r:id="rId4" action="ppaction://hlinksldjump"/>
          </p:cNvPr>
          <p:cNvSpPr/>
          <p:nvPr/>
        </p:nvSpPr>
        <p:spPr>
          <a:xfrm>
            <a:off x="2484438" y="2030413"/>
            <a:ext cx="614362" cy="319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050" dirty="0">
                <a:solidFill>
                  <a:schemeClr val="tx1"/>
                </a:solidFill>
              </a:rPr>
              <a:t>New York</a:t>
            </a:r>
          </a:p>
        </p:txBody>
      </p:sp>
      <p:cxnSp>
        <p:nvCxnSpPr>
          <p:cNvPr id="12" name="Conector de seta reta 11"/>
          <p:cNvCxnSpPr>
            <a:stCxn id="11" idx="1"/>
          </p:cNvCxnSpPr>
          <p:nvPr/>
        </p:nvCxnSpPr>
        <p:spPr>
          <a:xfrm flipH="1">
            <a:off x="2195513" y="2189163"/>
            <a:ext cx="288925" cy="15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tângulo 13">
            <a:hlinkClick r:id="rId5" action="ppaction://hlinksldjump"/>
          </p:cNvPr>
          <p:cNvSpPr/>
          <p:nvPr/>
        </p:nvSpPr>
        <p:spPr>
          <a:xfrm>
            <a:off x="3708400" y="1270000"/>
            <a:ext cx="647700" cy="358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050" dirty="0">
                <a:solidFill>
                  <a:schemeClr val="tx1"/>
                </a:solidFill>
              </a:rPr>
              <a:t>Londres</a:t>
            </a:r>
          </a:p>
        </p:txBody>
      </p:sp>
      <p:cxnSp>
        <p:nvCxnSpPr>
          <p:cNvPr id="15" name="Conector de seta reta 14"/>
          <p:cNvCxnSpPr/>
          <p:nvPr/>
        </p:nvCxnSpPr>
        <p:spPr>
          <a:xfrm flipH="1">
            <a:off x="4284663" y="1628775"/>
            <a:ext cx="71437" cy="144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tângulo 16">
            <a:hlinkClick r:id="rId6" action="ppaction://hlinksldjump"/>
          </p:cNvPr>
          <p:cNvSpPr/>
          <p:nvPr/>
        </p:nvSpPr>
        <p:spPr>
          <a:xfrm>
            <a:off x="4276725" y="2085975"/>
            <a:ext cx="871538" cy="3349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050" dirty="0">
                <a:solidFill>
                  <a:schemeClr val="tx1"/>
                </a:solidFill>
              </a:rPr>
              <a:t>Barcelona</a:t>
            </a:r>
          </a:p>
        </p:txBody>
      </p:sp>
      <p:cxnSp>
        <p:nvCxnSpPr>
          <p:cNvPr id="20" name="Conector de seta reta 19"/>
          <p:cNvCxnSpPr>
            <a:stCxn id="17" idx="1"/>
          </p:cNvCxnSpPr>
          <p:nvPr/>
        </p:nvCxnSpPr>
        <p:spPr>
          <a:xfrm flipV="1">
            <a:off x="4276725" y="2205038"/>
            <a:ext cx="7938" cy="47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tângulo 25"/>
          <p:cNvSpPr/>
          <p:nvPr/>
        </p:nvSpPr>
        <p:spPr>
          <a:xfrm>
            <a:off x="7667625" y="3517900"/>
            <a:ext cx="896938" cy="1984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050" dirty="0">
                <a:solidFill>
                  <a:schemeClr val="tx1"/>
                </a:solidFill>
              </a:rPr>
              <a:t>Cingapura</a:t>
            </a:r>
          </a:p>
        </p:txBody>
      </p:sp>
      <p:cxnSp>
        <p:nvCxnSpPr>
          <p:cNvPr id="27" name="Conector de seta reta 26"/>
          <p:cNvCxnSpPr/>
          <p:nvPr/>
        </p:nvCxnSpPr>
        <p:spPr>
          <a:xfrm flipH="1">
            <a:off x="7596188" y="3716338"/>
            <a:ext cx="215900" cy="103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tângulo 31"/>
          <p:cNvSpPr/>
          <p:nvPr/>
        </p:nvSpPr>
        <p:spPr>
          <a:xfrm>
            <a:off x="7715250" y="1866900"/>
            <a:ext cx="760413" cy="217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050" dirty="0">
                <a:solidFill>
                  <a:schemeClr val="tx1"/>
                </a:solidFill>
              </a:rPr>
              <a:t>Beijing</a:t>
            </a:r>
          </a:p>
        </p:txBody>
      </p:sp>
      <p:cxnSp>
        <p:nvCxnSpPr>
          <p:cNvPr id="33" name="Conector de seta reta 32"/>
          <p:cNvCxnSpPr/>
          <p:nvPr/>
        </p:nvCxnSpPr>
        <p:spPr>
          <a:xfrm flipH="1">
            <a:off x="7685088" y="2100263"/>
            <a:ext cx="215900" cy="69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7900988" y="5086350"/>
            <a:ext cx="914400" cy="179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000">
                <a:solidFill>
                  <a:schemeClr val="tx1"/>
                </a:solidFill>
                <a:ea typeface="ＭＳ Ｐゴシック" pitchFamily="34" charset="-128"/>
              </a:rPr>
              <a:t>Austrália</a:t>
            </a:r>
          </a:p>
        </p:txBody>
      </p:sp>
      <p:sp>
        <p:nvSpPr>
          <p:cNvPr id="18" name="Retângulo 17"/>
          <p:cNvSpPr/>
          <p:nvPr/>
        </p:nvSpPr>
        <p:spPr>
          <a:xfrm>
            <a:off x="2771775" y="4508500"/>
            <a:ext cx="566738" cy="2936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050" dirty="0">
                <a:solidFill>
                  <a:schemeClr val="tx1"/>
                </a:solidFill>
              </a:rPr>
              <a:t>SP 2014</a:t>
            </a:r>
          </a:p>
        </p:txBody>
      </p:sp>
      <p:sp>
        <p:nvSpPr>
          <p:cNvPr id="23568" name="Retângulo 18"/>
          <p:cNvSpPr>
            <a:spLocks noChangeArrowheads="1"/>
          </p:cNvSpPr>
          <p:nvPr/>
        </p:nvSpPr>
        <p:spPr bwMode="auto">
          <a:xfrm>
            <a:off x="2928938" y="5500688"/>
            <a:ext cx="4572000" cy="646112"/>
          </a:xfrm>
          <a:prstGeom prst="rect">
            <a:avLst/>
          </a:prstGeom>
          <a:noFill/>
          <a:ln w="9525">
            <a:noFill/>
            <a:miter lim="800000"/>
            <a:headEnd/>
            <a:tailEnd/>
          </a:ln>
        </p:spPr>
        <p:txBody>
          <a:bodyPr>
            <a:spAutoFit/>
          </a:bodyPr>
          <a:lstStyle/>
          <a:p>
            <a:pPr algn="ctr"/>
            <a:r>
              <a:rPr lang="pt-BR" b="1">
                <a:solidFill>
                  <a:schemeClr val="bg1"/>
                </a:solidFill>
              </a:rPr>
              <a:t>METRÓPOLES QUE ENFRENTARAM SEVERA ESCASSEZ HÍDRICA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r">
              <a:defRPr/>
            </a:pPr>
            <a:r>
              <a:rPr lang="pt-BR" b="1" i="1" dirty="0" smtClean="0"/>
              <a:t>Londres, 1976</a:t>
            </a:r>
            <a:br>
              <a:rPr lang="pt-BR" b="1" i="1" dirty="0" smtClean="0"/>
            </a:br>
            <a:r>
              <a:rPr lang="pt-BR" b="1" i="1" dirty="0" smtClean="0"/>
              <a:t>Londres, 2011</a:t>
            </a:r>
            <a:endParaRPr lang="pt-BR" b="1" i="1" dirty="0"/>
          </a:p>
        </p:txBody>
      </p:sp>
      <p:sp>
        <p:nvSpPr>
          <p:cNvPr id="24578" name="Espaço Reservado para Texto 2"/>
          <p:cNvSpPr>
            <a:spLocks noGrp="1"/>
          </p:cNvSpPr>
          <p:nvPr>
            <p:ph type="body" idx="1"/>
          </p:nvPr>
        </p:nvSpPr>
        <p:spPr/>
        <p:txBody>
          <a:bodyPr/>
          <a:lstStyle/>
          <a:p>
            <a:endParaRPr lang="pt-BR" smtClean="0">
              <a:ea typeface="ＭＳ Ｐゴシック" pitchFamily="34" charset="-128"/>
            </a:endParaRPr>
          </a:p>
        </p:txBody>
      </p:sp>
      <p:sp>
        <p:nvSpPr>
          <p:cNvPr id="24579" name="Espaço Reservado para Texto 4"/>
          <p:cNvSpPr>
            <a:spLocks noGrp="1"/>
          </p:cNvSpPr>
          <p:nvPr>
            <p:ph type="body" sz="quarter" idx="3"/>
          </p:nvPr>
        </p:nvSpPr>
        <p:spPr>
          <a:xfrm>
            <a:off x="4645025" y="1535113"/>
            <a:ext cx="4041775" cy="639762"/>
          </a:xfrm>
        </p:spPr>
        <p:txBody>
          <a:bodyPr/>
          <a:lstStyle/>
          <a:p>
            <a:endParaRPr lang="pt-BR" smtClean="0">
              <a:ea typeface="ＭＳ Ｐゴシック" pitchFamily="34" charset="-128"/>
            </a:endParaRPr>
          </a:p>
        </p:txBody>
      </p:sp>
      <p:pic>
        <p:nvPicPr>
          <p:cNvPr id="24580" name="Picture 2"/>
          <p:cNvPicPr>
            <a:picLocks noGrp="1" noChangeAspect="1" noChangeArrowheads="1"/>
          </p:cNvPicPr>
          <p:nvPr>
            <p:ph sz="half" idx="2"/>
          </p:nvPr>
        </p:nvPicPr>
        <p:blipFill>
          <a:blip r:embed="rId2" cstate="print"/>
          <a:srcRect/>
          <a:stretch>
            <a:fillRect/>
          </a:stretch>
        </p:blipFill>
        <p:spPr>
          <a:xfrm>
            <a:off x="179388" y="692150"/>
            <a:ext cx="4040187" cy="2111375"/>
          </a:xfrm>
          <a:noFill/>
        </p:spPr>
      </p:pic>
      <p:pic>
        <p:nvPicPr>
          <p:cNvPr id="24581" name="Picture 3"/>
          <p:cNvPicPr>
            <a:picLocks noGrp="1" noChangeAspect="1" noChangeArrowheads="1"/>
          </p:cNvPicPr>
          <p:nvPr>
            <p:ph sz="quarter" idx="4"/>
          </p:nvPr>
        </p:nvPicPr>
        <p:blipFill>
          <a:blip r:embed="rId3" cstate="print"/>
          <a:srcRect/>
          <a:stretch>
            <a:fillRect/>
          </a:stretch>
        </p:blipFill>
        <p:spPr>
          <a:xfrm>
            <a:off x="4500563" y="1643063"/>
            <a:ext cx="4349750" cy="4032250"/>
          </a:xfrm>
          <a:noFill/>
        </p:spPr>
      </p:pic>
      <p:pic>
        <p:nvPicPr>
          <p:cNvPr id="24582" name="Picture 5" descr="http://apriltodd.files.wordpress.com/2012/06/thames-water.jpg"/>
          <p:cNvPicPr>
            <a:picLocks noChangeAspect="1" noChangeArrowheads="1"/>
          </p:cNvPicPr>
          <p:nvPr/>
        </p:nvPicPr>
        <p:blipFill>
          <a:blip r:embed="rId4" cstate="print"/>
          <a:srcRect/>
          <a:stretch>
            <a:fillRect/>
          </a:stretch>
        </p:blipFill>
        <p:spPr bwMode="auto">
          <a:xfrm>
            <a:off x="234950" y="3862388"/>
            <a:ext cx="3892550" cy="2592387"/>
          </a:xfrm>
          <a:prstGeom prst="rect">
            <a:avLst/>
          </a:prstGeom>
          <a:noFill/>
          <a:ln w="9525">
            <a:noFill/>
            <a:miter lim="800000"/>
            <a:headEnd/>
            <a:tailEnd/>
          </a:ln>
        </p:spPr>
      </p:pic>
      <p:cxnSp>
        <p:nvCxnSpPr>
          <p:cNvPr id="9" name="Conector de seta reta 8"/>
          <p:cNvCxnSpPr/>
          <p:nvPr/>
        </p:nvCxnSpPr>
        <p:spPr>
          <a:xfrm rot="10800000">
            <a:off x="3214688" y="6000750"/>
            <a:ext cx="785812" cy="5715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584" name="CaixaDeTexto 10"/>
          <p:cNvSpPr txBox="1">
            <a:spLocks noChangeArrowheads="1"/>
          </p:cNvSpPr>
          <p:nvPr/>
        </p:nvSpPr>
        <p:spPr bwMode="auto">
          <a:xfrm>
            <a:off x="4714875" y="5786438"/>
            <a:ext cx="4083050" cy="830262"/>
          </a:xfrm>
          <a:prstGeom prst="rect">
            <a:avLst/>
          </a:prstGeom>
          <a:noFill/>
          <a:ln w="9525">
            <a:noFill/>
            <a:miter lim="800000"/>
            <a:headEnd/>
            <a:tailEnd/>
          </a:ln>
        </p:spPr>
        <p:txBody>
          <a:bodyPr wrap="none">
            <a:spAutoFit/>
          </a:bodyPr>
          <a:lstStyle/>
          <a:p>
            <a:pPr algn="ctr"/>
            <a:r>
              <a:rPr lang="pt-BR" altLang="pt-BR" sz="1200"/>
              <a:t>“</a:t>
            </a:r>
            <a:r>
              <a:rPr lang="pt-BR" sz="1200"/>
              <a:t>Depois de 2 anos com precipitações excepcionalmente baixas</a:t>
            </a:r>
          </a:p>
          <a:p>
            <a:pPr algn="ctr"/>
            <a:r>
              <a:rPr lang="pt-BR" sz="1200"/>
              <a:t>ESTAMOS EM SECA</a:t>
            </a:r>
          </a:p>
          <a:p>
            <a:pPr algn="ctr"/>
            <a:r>
              <a:rPr lang="pt-BR" sz="1200"/>
              <a:t>Nenhum de nós pode fazer chover</a:t>
            </a:r>
          </a:p>
          <a:p>
            <a:pPr algn="ctr"/>
            <a:r>
              <a:rPr lang="pt-BR" sz="1200"/>
              <a:t>Mas todos podemos usar menos água</a:t>
            </a:r>
            <a:r>
              <a:rPr lang="pt-BR" altLang="pt-BR" sz="1200"/>
              <a:t>”</a:t>
            </a:r>
            <a:endParaRPr lang="pt-BR" sz="1200"/>
          </a:p>
        </p:txBody>
      </p:sp>
      <p:sp>
        <p:nvSpPr>
          <p:cNvPr id="24585" name="CaixaDeTexto 11"/>
          <p:cNvSpPr txBox="1">
            <a:spLocks noChangeArrowheads="1"/>
          </p:cNvSpPr>
          <p:nvPr/>
        </p:nvSpPr>
        <p:spPr bwMode="auto">
          <a:xfrm>
            <a:off x="428625" y="6488113"/>
            <a:ext cx="3390900" cy="277812"/>
          </a:xfrm>
          <a:prstGeom prst="rect">
            <a:avLst/>
          </a:prstGeom>
          <a:noFill/>
          <a:ln w="9525">
            <a:noFill/>
            <a:miter lim="800000"/>
            <a:headEnd/>
            <a:tailEnd/>
          </a:ln>
        </p:spPr>
        <p:txBody>
          <a:bodyPr wrap="none">
            <a:spAutoFit/>
          </a:bodyPr>
          <a:lstStyle/>
          <a:p>
            <a:r>
              <a:rPr lang="pt-BR" altLang="pt-BR" sz="1200"/>
              <a:t>“</a:t>
            </a:r>
            <a:r>
              <a:rPr lang="pt-BR" sz="1200"/>
              <a:t>Chova ou faça sol, por favor use água sabiamente</a:t>
            </a:r>
            <a:r>
              <a:rPr lang="pt-BR" altLang="pt-BR" sz="1200"/>
              <a:t>”</a:t>
            </a:r>
            <a:endParaRPr lang="pt-BR" sz="1200"/>
          </a:p>
        </p:txBody>
      </p:sp>
      <p:sp>
        <p:nvSpPr>
          <p:cNvPr id="14" name="Seta para a esquerda 13"/>
          <p:cNvSpPr/>
          <p:nvPr/>
        </p:nvSpPr>
        <p:spPr>
          <a:xfrm>
            <a:off x="8072462" y="6453336"/>
            <a:ext cx="898964" cy="349388"/>
          </a:xfrm>
          <a:prstGeom prst="leftArrow">
            <a:avLst/>
          </a:prstGeom>
          <a:ln>
            <a:solidFill>
              <a:schemeClr val="bg1">
                <a:lumMod val="50000"/>
              </a:schemeClr>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pt-BR" sz="14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ítulo 1"/>
          <p:cNvSpPr>
            <a:spLocks noGrp="1"/>
          </p:cNvSpPr>
          <p:nvPr>
            <p:ph type="title"/>
          </p:nvPr>
        </p:nvSpPr>
        <p:spPr>
          <a:xfrm>
            <a:off x="407988" y="0"/>
            <a:ext cx="8229600" cy="1417638"/>
          </a:xfrm>
        </p:spPr>
        <p:txBody>
          <a:bodyPr/>
          <a:lstStyle/>
          <a:p>
            <a:pPr algn="r"/>
            <a:r>
              <a:rPr lang="pt-BR" b="1" i="1" smtClean="0">
                <a:ea typeface="ＭＳ Ｐゴシック" pitchFamily="34" charset="-128"/>
              </a:rPr>
              <a:t>Barcelona, 2007-8</a:t>
            </a:r>
          </a:p>
        </p:txBody>
      </p:sp>
      <p:sp>
        <p:nvSpPr>
          <p:cNvPr id="25602" name="Espaço Reservado para Conteúdo 3"/>
          <p:cNvSpPr>
            <a:spLocks noGrp="1"/>
          </p:cNvSpPr>
          <p:nvPr>
            <p:ph sz="half" idx="4294967295"/>
          </p:nvPr>
        </p:nvSpPr>
        <p:spPr>
          <a:xfrm>
            <a:off x="165100" y="989013"/>
            <a:ext cx="4648200" cy="5726112"/>
          </a:xfrm>
        </p:spPr>
        <p:txBody>
          <a:bodyPr wrap="square"/>
          <a:lstStyle/>
          <a:p>
            <a:r>
              <a:rPr lang="en-US" sz="1600" smtClean="0">
                <a:ea typeface="ＭＳ Ｐゴシック" pitchFamily="34" charset="-128"/>
              </a:rPr>
              <a:t>Foi a mais severa seca em 70 anos.</a:t>
            </a:r>
          </a:p>
          <a:p>
            <a:endParaRPr lang="en-US" sz="1600" smtClean="0">
              <a:ea typeface="ＭＳ Ｐゴシック" pitchFamily="34" charset="-128"/>
            </a:endParaRPr>
          </a:p>
          <a:p>
            <a:r>
              <a:rPr lang="en-US" sz="1600" smtClean="0">
                <a:ea typeface="ＭＳ Ｐゴシック" pitchFamily="34" charset="-128"/>
              </a:rPr>
              <a:t>O volume de chuvas foi menor que a metade considerada normal durante 6 meses. Os níveis dos reservatórios já estavam  baixos, depois de 2 anos nos quais as quantidades de chuva não permitiram a recuperação do nível atingido nos 12 meses mais secos do registro pluviométrico </a:t>
            </a:r>
            <a:r>
              <a:rPr lang="en-US" sz="1600" u="sng" smtClean="0">
                <a:ea typeface="ＭＳ Ｐゴシック" pitchFamily="34" charset="-128"/>
              </a:rPr>
              <a:t>(OUT2004-SET2005)</a:t>
            </a:r>
          </a:p>
          <a:p>
            <a:r>
              <a:rPr lang="en-US" sz="1600" smtClean="0">
                <a:ea typeface="ＭＳ Ｐゴシック" pitchFamily="34" charset="-128"/>
              </a:rPr>
              <a:t>As áreas mais atingidas foram a região da Catalunha (cuja capital, Barcelona, é a segunda cidade da Espanha com 5,5M de habitantes)  e a região de Castilla-La Mancha.</a:t>
            </a:r>
          </a:p>
          <a:p>
            <a:r>
              <a:rPr lang="en-US" sz="1600" smtClean="0">
                <a:ea typeface="ＭＳ Ｐゴシック" pitchFamily="34" charset="-128"/>
              </a:rPr>
              <a:t>Uma flotilha de navios-tanque assegurou cerca de  6% das demandas de  água potável para 5,5M de habitantes ao longo do verão, trazida de Tarragona e Marseille, ao custo de  E40M (incluída a infraestrutura portuária)</a:t>
            </a:r>
          </a:p>
          <a:p>
            <a:r>
              <a:rPr lang="en-US" sz="1600" smtClean="0">
                <a:ea typeface="ＭＳ Ｐゴシック" pitchFamily="34" charset="-128"/>
              </a:rPr>
              <a:t>Perdas com a seca estimadas em E620M</a:t>
            </a:r>
          </a:p>
          <a:p>
            <a:endParaRPr lang="en-US" sz="1600" smtClean="0">
              <a:ea typeface="ＭＳ Ｐゴシック" pitchFamily="34" charset="-128"/>
            </a:endParaRPr>
          </a:p>
        </p:txBody>
      </p:sp>
      <p:sp>
        <p:nvSpPr>
          <p:cNvPr id="25603" name="Retângulo 7"/>
          <p:cNvSpPr>
            <a:spLocks noChangeArrowheads="1"/>
          </p:cNvSpPr>
          <p:nvPr/>
        </p:nvSpPr>
        <p:spPr bwMode="auto">
          <a:xfrm>
            <a:off x="233363" y="6858000"/>
            <a:ext cx="4572000" cy="708025"/>
          </a:xfrm>
          <a:prstGeom prst="rect">
            <a:avLst/>
          </a:prstGeom>
          <a:noFill/>
          <a:ln w="9525">
            <a:noFill/>
            <a:miter lim="800000"/>
            <a:headEnd/>
            <a:tailEnd/>
          </a:ln>
        </p:spPr>
        <p:txBody>
          <a:bodyPr>
            <a:spAutoFit/>
          </a:bodyPr>
          <a:lstStyle/>
          <a:p>
            <a:r>
              <a:rPr lang="en-US" sz="1000"/>
              <a:t>Rainfall has been less than half of what's considered normal for the last six months and reservoir levels were already low after two years in which normal rain levels failed to rebound from the driest 12 months on record -- October 1, 2004 to September 30, 2005.</a:t>
            </a:r>
          </a:p>
        </p:txBody>
      </p:sp>
      <p:pic>
        <p:nvPicPr>
          <p:cNvPr id="25604" name="Picture 5" descr="https://encrypted-tbn2.gstatic.com/images?q=tbn:ANd9GcQ0WA49hR21omJnUVSje8DTioPA719SD7tpD3bsBJSoUpGv6Xv5"/>
          <p:cNvPicPr>
            <a:picLocks noChangeAspect="1" noChangeArrowheads="1"/>
          </p:cNvPicPr>
          <p:nvPr/>
        </p:nvPicPr>
        <p:blipFill>
          <a:blip r:embed="rId2" cstate="print"/>
          <a:srcRect/>
          <a:stretch>
            <a:fillRect/>
          </a:stretch>
        </p:blipFill>
        <p:spPr bwMode="auto">
          <a:xfrm>
            <a:off x="4929188" y="1052513"/>
            <a:ext cx="3506787" cy="3384550"/>
          </a:xfrm>
          <a:prstGeom prst="rect">
            <a:avLst/>
          </a:prstGeom>
          <a:noFill/>
          <a:ln w="9525">
            <a:noFill/>
            <a:miter lim="800000"/>
            <a:headEnd/>
            <a:tailEnd/>
          </a:ln>
        </p:spPr>
      </p:pic>
      <p:pic>
        <p:nvPicPr>
          <p:cNvPr id="25605" name="Picture 4" descr="Visitors walk amid the remains of the flooded village Sant Roma as it emerges from the low waters of the Sau reservoir, north of Vic near Barcelona."/>
          <p:cNvPicPr>
            <a:picLocks noChangeAspect="1" noChangeArrowheads="1"/>
          </p:cNvPicPr>
          <p:nvPr/>
        </p:nvPicPr>
        <p:blipFill>
          <a:blip r:embed="rId3" cstate="print"/>
          <a:srcRect/>
          <a:stretch>
            <a:fillRect/>
          </a:stretch>
        </p:blipFill>
        <p:spPr bwMode="auto">
          <a:xfrm>
            <a:off x="4929188" y="4448175"/>
            <a:ext cx="3230562" cy="2082800"/>
          </a:xfrm>
          <a:prstGeom prst="rect">
            <a:avLst/>
          </a:prstGeom>
          <a:noFill/>
          <a:ln w="9525">
            <a:noFill/>
            <a:miter lim="800000"/>
            <a:headEnd/>
            <a:tailEnd/>
          </a:ln>
        </p:spPr>
      </p:pic>
      <p:cxnSp>
        <p:nvCxnSpPr>
          <p:cNvPr id="12" name="Conector de seta reta 11"/>
          <p:cNvCxnSpPr>
            <a:cxnSpLocks noChangeShapeType="1"/>
          </p:cNvCxnSpPr>
          <p:nvPr/>
        </p:nvCxnSpPr>
        <p:spPr bwMode="auto">
          <a:xfrm>
            <a:off x="6948488" y="2636838"/>
            <a:ext cx="71437" cy="1800225"/>
          </a:xfrm>
          <a:prstGeom prst="straightConnector1">
            <a:avLst/>
          </a:prstGeom>
          <a:noFill/>
          <a:ln w="25400">
            <a:solidFill>
              <a:schemeClr val="accent2"/>
            </a:solidFill>
            <a:round/>
            <a:headEnd/>
            <a:tailEnd type="triangle" w="med" len="med"/>
          </a:ln>
          <a:effectLst>
            <a:outerShdw dist="20000" dir="5400000" rotWithShape="0">
              <a:srgbClr val="808080">
                <a:alpha val="37999"/>
              </a:srgbClr>
            </a:outerShdw>
          </a:effectLst>
        </p:spPr>
      </p:cxnSp>
      <p:sp>
        <p:nvSpPr>
          <p:cNvPr id="25607" name="Retângulo 13"/>
          <p:cNvSpPr>
            <a:spLocks noChangeArrowheads="1"/>
          </p:cNvSpPr>
          <p:nvPr/>
        </p:nvSpPr>
        <p:spPr bwMode="auto">
          <a:xfrm>
            <a:off x="5175250" y="6488113"/>
            <a:ext cx="2976563" cy="369887"/>
          </a:xfrm>
          <a:prstGeom prst="rect">
            <a:avLst/>
          </a:prstGeom>
          <a:noFill/>
          <a:ln w="9525">
            <a:noFill/>
            <a:miter lim="800000"/>
            <a:headEnd/>
            <a:tailEnd/>
          </a:ln>
        </p:spPr>
        <p:txBody>
          <a:bodyPr wrap="none">
            <a:spAutoFit/>
          </a:bodyPr>
          <a:lstStyle/>
          <a:p>
            <a:pPr algn="r"/>
            <a:r>
              <a:rPr lang="en-US" i="1"/>
              <a:t>vila de Sant Roma, reserv. Sau</a:t>
            </a:r>
            <a:endParaRPr lang="pt-BR"/>
          </a:p>
        </p:txBody>
      </p:sp>
      <p:sp>
        <p:nvSpPr>
          <p:cNvPr id="11" name="Seta para a direita 10"/>
          <p:cNvSpPr/>
          <p:nvPr/>
        </p:nvSpPr>
        <p:spPr>
          <a:xfrm>
            <a:off x="8237619" y="6543879"/>
            <a:ext cx="905212" cy="314121"/>
          </a:xfrm>
          <a:prstGeom prst="rightArrow">
            <a:avLst/>
          </a:prstGeom>
          <a:ln>
            <a:solidFill>
              <a:schemeClr val="bg1">
                <a:lumMod val="50000"/>
              </a:schemeClr>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r>
              <a:rPr lang="pt-BR" sz="1200" b="1">
                <a:solidFill>
                  <a:schemeClr val="tx1"/>
                </a:solidFill>
                <a:ea typeface="ＭＳ Ｐゴシック" pitchFamily="34" charset="-128"/>
              </a:rPr>
              <a:t>PRÓXIMO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ço Reservado para Conteúdo 6"/>
          <p:cNvGraphicFramePr>
            <a:graphicFrameLocks noGrp="1"/>
          </p:cNvGraphicFramePr>
          <p:nvPr>
            <p:ph idx="4294967295"/>
          </p:nvPr>
        </p:nvGraphicFramePr>
        <p:xfrm>
          <a:off x="323850" y="188913"/>
          <a:ext cx="8362950" cy="6110290"/>
        </p:xfrm>
        <a:graphic>
          <a:graphicData uri="http://schemas.openxmlformats.org/drawingml/2006/table">
            <a:tbl>
              <a:tblPr/>
              <a:tblGrid>
                <a:gridCol w="3084513"/>
                <a:gridCol w="5278437"/>
              </a:tblGrid>
              <a:tr h="3048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Resumo das principais medidas de enfrentamento da seca</a:t>
                      </a:r>
                      <a:endParaRPr kumimoji="0" lang="pt-BR" sz="1400" b="1"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endParaRPr>
                    </a:p>
                  </a:txBody>
                  <a:tcPr marL="91436" marR="91436"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pt-BR"/>
                    </a:p>
                  </a:txBody>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smtClean="0">
                          <a:ln>
                            <a:noFill/>
                          </a:ln>
                          <a:solidFill>
                            <a:schemeClr val="bg1"/>
                          </a:solidFill>
                          <a:effectLst/>
                          <a:latin typeface="Arial" pitchFamily="34" charset="0"/>
                          <a:ea typeface="ＭＳ Ｐゴシック" pitchFamily="34" charset="-128"/>
                          <a:cs typeface="DejaVu Sans" pitchFamily="34" charset="0"/>
                        </a:rPr>
                        <a:t>Medidas relativas à demanda</a:t>
                      </a:r>
                    </a:p>
                  </a:txBody>
                  <a:tcPr marL="91436" marR="91436" marT="45717" marB="4571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0000">
                        <a:alpha val="3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smtClean="0">
                          <a:ln>
                            <a:noFill/>
                          </a:ln>
                          <a:solidFill>
                            <a:schemeClr val="bg1"/>
                          </a:solidFill>
                          <a:effectLst/>
                          <a:latin typeface="Arial" pitchFamily="34" charset="0"/>
                          <a:ea typeface="ＭＳ Ｐゴシック" pitchFamily="34" charset="-128"/>
                          <a:cs typeface="DejaVu Sans" pitchFamily="34" charset="0"/>
                        </a:rPr>
                        <a:t>Descrição</a:t>
                      </a:r>
                    </a:p>
                  </a:txBody>
                  <a:tcPr marL="91436" marR="91436" marT="45717" marB="45717"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0000">
                        <a:alpha val="36862"/>
                      </a:srgbClr>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Uso doméstico</a:t>
                      </a:r>
                    </a:p>
                  </a:txBody>
                  <a:tcPr marL="91436" marR="91436"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-Planos de contingência que impliquem na restrição de piscinas particulares, lavagem de carros e uso de sprinklers em jardins;</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-Campanhas de comunicação;</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-Distribuição de equipamentos  pare economia de água.</a:t>
                      </a:r>
                    </a:p>
                  </a:txBody>
                  <a:tcPr marL="91436" marR="91436" marT="45717" marB="45717" horzOverflow="overflow">
                    <a:lnL>
                      <a:noFill/>
                    </a:lnL>
                    <a:lnR>
                      <a:noFill/>
                    </a:lnR>
                    <a:lnT>
                      <a:noFill/>
                    </a:lnT>
                    <a:lnB>
                      <a:noFill/>
                    </a:lnB>
                    <a:lnTlToBr>
                      <a:noFill/>
                    </a:lnTlToBr>
                    <a:lnBlToTr>
                      <a:noFill/>
                    </a:lnBlToTr>
                    <a:noFill/>
                  </a:tcPr>
                </a:tc>
              </a:tr>
              <a:tr h="712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Uso público</a:t>
                      </a:r>
                    </a:p>
                  </a:txBody>
                  <a:tcPr marL="91436" marR="91436" marT="45717" marB="45717" horzOverflow="overflow">
                    <a:lnL>
                      <a:noFill/>
                    </a:lnL>
                    <a:lnR>
                      <a:noFill/>
                    </a:lnR>
                    <a:lnT>
                      <a:noFill/>
                    </a:lnT>
                    <a:lnB>
                      <a:noFill/>
                    </a:lnB>
                    <a:lnTlToBr>
                      <a:noFill/>
                    </a:lnTlToBr>
                    <a:lnBlToTr>
                      <a:noFill/>
                    </a:lnBlToTr>
                    <a:solidFill>
                      <a:schemeClr val="tx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-Restrições à alocação de água pelas autoridades locais para finalidades não domésticas, incluindo a proibição do uso de água potável em </a:t>
                      </a:r>
                      <a:r>
                        <a:rPr kumimoji="0" lang="pt-PT"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fontes ornamentais, limpeza de ruas e rega de jardins públicos</a:t>
                      </a: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a:t>
                      </a:r>
                    </a:p>
                  </a:txBody>
                  <a:tcPr marL="91436" marR="91436" marT="45717" marB="45717" horzOverflow="overflow">
                    <a:lnL>
                      <a:noFill/>
                    </a:lnL>
                    <a:lnR>
                      <a:noFill/>
                    </a:lnR>
                    <a:lnT>
                      <a:noFill/>
                    </a:lnT>
                    <a:lnB>
                      <a:noFill/>
                    </a:lnB>
                    <a:lnTlToBr>
                      <a:noFill/>
                    </a:lnTlToBr>
                    <a:lnBlToTr>
                      <a:noFill/>
                    </a:lnBlToTr>
                    <a:solidFill>
                      <a:schemeClr val="tx1">
                        <a:alpha val="20000"/>
                      </a:schemeClr>
                    </a:solidFill>
                  </a:tcPr>
                </a:tc>
              </a:tr>
              <a:tr h="449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Infraestruturas  hidrelétricas</a:t>
                      </a:r>
                    </a:p>
                  </a:txBody>
                  <a:tcPr marL="91436" marR="91436"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-Restrições de água.</a:t>
                      </a:r>
                    </a:p>
                  </a:txBody>
                  <a:tcPr marL="91436" marR="91436" marT="45717" marB="45717" horzOverflow="overflow">
                    <a:lnL>
                      <a:noFill/>
                    </a:lnL>
                    <a:lnR>
                      <a:noFill/>
                    </a:lnR>
                    <a:lnT>
                      <a:noFill/>
                    </a:lnT>
                    <a:lnB>
                      <a:noFill/>
                    </a:lnB>
                    <a:lnTlToBr>
                      <a:noFill/>
                    </a:lnTlToBr>
                    <a:lnBlToTr>
                      <a:noFill/>
                    </a:lnBlToTr>
                    <a:noFill/>
                  </a:tcPr>
                </a:tc>
              </a:tr>
              <a:tr h="642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Uso agrícola</a:t>
                      </a:r>
                    </a:p>
                  </a:txBody>
                  <a:tcPr marL="91436" marR="91436" marT="45717" marB="45717" horzOverflow="overflow">
                    <a:lnL>
                      <a:noFill/>
                    </a:lnL>
                    <a:lnR>
                      <a:noFill/>
                    </a:lnR>
                    <a:lnT>
                      <a:noFill/>
                    </a:lnT>
                    <a:lnB>
                      <a:noFill/>
                    </a:lnB>
                    <a:lnTlToBr>
                      <a:noFill/>
                    </a:lnTlToBr>
                    <a:lnBlToTr>
                      <a:noFill/>
                    </a:lnBlToTr>
                    <a:solidFill>
                      <a:schemeClr val="tx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-Restrito </a:t>
                      </a:r>
                      <a:r>
                        <a:rPr kumimoji="0" lang="pt-PT"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de 15 a 45% ,em média, para todo o território. Em certas áreas a irrigação foi totalmente banida (100%) em determinados períodos.</a:t>
                      </a:r>
                      <a:endPar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endParaRPr>
                    </a:p>
                  </a:txBody>
                  <a:tcPr marL="91436" marR="91436" marT="45717" marB="45717" horzOverflow="overflow">
                    <a:lnL>
                      <a:noFill/>
                    </a:lnL>
                    <a:lnR>
                      <a:noFill/>
                    </a:lnR>
                    <a:lnT>
                      <a:noFill/>
                    </a:lnT>
                    <a:lnB>
                      <a:noFill/>
                    </a:lnB>
                    <a:lnTlToBr>
                      <a:noFill/>
                    </a:lnTlToBr>
                    <a:lnBlToTr>
                      <a:noFill/>
                    </a:lnBlToTr>
                    <a:solidFill>
                      <a:schemeClr val="tx1">
                        <a:alpha val="20000"/>
                      </a:schemeClr>
                    </a:solidFill>
                  </a:tcPr>
                </a:tc>
              </a:tr>
              <a:tr h="822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Atividades recreativas</a:t>
                      </a:r>
                    </a:p>
                  </a:txBody>
                  <a:tcPr marL="91436" marR="91436"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 </a:t>
                      </a:r>
                      <a:r>
                        <a:rPr kumimoji="0" lang="pt-PT"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Restrições a competições desportivas que afetem os recursos hídricos. Campos de golfe não irrigados com águas residuárias foram obrigados a apresentar planos de contingência.</a:t>
                      </a:r>
                      <a:endPar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endParaRPr>
                    </a:p>
                  </a:txBody>
                  <a:tcPr marL="91436" marR="91436" marT="45717" marB="45717" horzOverflow="overflow">
                    <a:lnL>
                      <a:noFill/>
                    </a:lnL>
                    <a:lnR>
                      <a:noFill/>
                    </a:lnR>
                    <a:lnT>
                      <a:noFill/>
                    </a:lnT>
                    <a:lnB>
                      <a:noFill/>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smtClean="0">
                          <a:ln>
                            <a:noFill/>
                          </a:ln>
                          <a:solidFill>
                            <a:schemeClr val="bg1"/>
                          </a:solidFill>
                          <a:effectLst/>
                          <a:latin typeface="Arial" pitchFamily="34" charset="0"/>
                          <a:ea typeface="ＭＳ Ｐゴシック" pitchFamily="34" charset="-128"/>
                          <a:cs typeface="DejaVu Sans" pitchFamily="34" charset="0"/>
                        </a:rPr>
                        <a:t>Medidas relativas à oferta</a:t>
                      </a:r>
                    </a:p>
                  </a:txBody>
                  <a:tcPr marL="91436" marR="91436" marT="45717" marB="45717" horzOverflow="overflow">
                    <a:lnL>
                      <a:noFill/>
                    </a:lnL>
                    <a:lnR>
                      <a:noFill/>
                    </a:lnR>
                    <a:lnT>
                      <a:noFill/>
                    </a:lnT>
                    <a:lnB>
                      <a:noFill/>
                    </a:lnB>
                    <a:lnTlToBr>
                      <a:noFill/>
                    </a:lnTlToBr>
                    <a:lnBlToTr>
                      <a:noFill/>
                    </a:lnBlToTr>
                    <a:solidFill>
                      <a:srgbClr val="FF0000">
                        <a:alpha val="36862"/>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smtClean="0">
                          <a:ln>
                            <a:noFill/>
                          </a:ln>
                          <a:solidFill>
                            <a:schemeClr val="bg1"/>
                          </a:solidFill>
                          <a:effectLst/>
                          <a:latin typeface="Arial" pitchFamily="34" charset="0"/>
                          <a:ea typeface="ＭＳ Ｐゴシック" pitchFamily="34" charset="-128"/>
                          <a:cs typeface="DejaVu Sans" pitchFamily="34" charset="0"/>
                        </a:rPr>
                        <a:t>Descrição</a:t>
                      </a:r>
                    </a:p>
                  </a:txBody>
                  <a:tcPr marL="91436" marR="91436" marT="45717" marB="45717" horzOverflow="overflow">
                    <a:lnL>
                      <a:noFill/>
                    </a:lnL>
                    <a:lnR>
                      <a:noFill/>
                    </a:lnR>
                    <a:lnT>
                      <a:noFill/>
                    </a:lnT>
                    <a:lnB>
                      <a:noFill/>
                    </a:lnB>
                    <a:lnTlToBr>
                      <a:noFill/>
                    </a:lnTlToBr>
                    <a:lnBlToTr>
                      <a:noFill/>
                    </a:lnBlToTr>
                    <a:solidFill>
                      <a:srgbClr val="FF0000">
                        <a:alpha val="36862"/>
                      </a:srgbClr>
                    </a:solidFill>
                  </a:tcPr>
                </a:tc>
              </a:tr>
              <a:tr h="669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Abastecimento externo de água*</a:t>
                      </a:r>
                    </a:p>
                  </a:txBody>
                  <a:tcPr marL="91436" marR="91436" marT="45717" marB="45717"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-Transporte aquaviário de água;</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-Transporte de água por caminhões;</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 A</a:t>
                      </a:r>
                      <a:r>
                        <a:rPr kumimoji="0" lang="pt-PT"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bastecimento por cisternas de cabeceira.</a:t>
                      </a:r>
                      <a:endPar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endParaRPr>
                    </a:p>
                  </a:txBody>
                  <a:tcPr marL="91436" marR="91436" marT="45717" marB="45717" horzOverflow="overflow">
                    <a:lnL>
                      <a:noFill/>
                    </a:lnL>
                    <a:lnR>
                      <a:noFill/>
                    </a:lnR>
                    <a:lnT>
                      <a:noFill/>
                    </a:lnT>
                    <a:lnB>
                      <a:noFill/>
                    </a:lnB>
                    <a:lnTlToBr>
                      <a:noFill/>
                    </a:lnTlToBr>
                    <a:lnBlToTr>
                      <a:noFill/>
                    </a:lnBlToTr>
                    <a:noFill/>
                  </a:tcPr>
                </a:tc>
              </a:tr>
              <a:tr h="1006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Abastecimento interno de água**</a:t>
                      </a:r>
                    </a:p>
                  </a:txBody>
                  <a:tcPr marL="91436" marR="91436" marT="45717" marB="4571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-Implantação de três usinas de dessalinização e estações de águas  residuais;</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-Melhoria dos canais de distribuição;</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smtClean="0">
                          <a:ln>
                            <a:noFill/>
                          </a:ln>
                          <a:solidFill>
                            <a:schemeClr val="tx1"/>
                          </a:solidFill>
                          <a:effectLst/>
                          <a:latin typeface="Arial" pitchFamily="34" charset="0"/>
                          <a:ea typeface="ＭＳ Ｐゴシック" pitchFamily="34" charset="-128"/>
                          <a:cs typeface="DejaVu Sans" pitchFamily="34" charset="0"/>
                        </a:rPr>
                        <a:t>-Reabertura de poços fora de uso, abertura de novos poços e intensificação da extração de águas subterrâneas.</a:t>
                      </a:r>
                    </a:p>
                  </a:txBody>
                  <a:tcPr marL="91436" marR="91436" marT="45717" marB="45717"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r>
            </a:tbl>
          </a:graphicData>
        </a:graphic>
      </p:graphicFrame>
      <p:sp>
        <p:nvSpPr>
          <p:cNvPr id="26648" name="CaixaDeTexto 8"/>
          <p:cNvSpPr txBox="1">
            <a:spLocks noChangeArrowheads="1"/>
          </p:cNvSpPr>
          <p:nvPr/>
        </p:nvSpPr>
        <p:spPr bwMode="auto">
          <a:xfrm>
            <a:off x="611188" y="6165850"/>
            <a:ext cx="7777162" cy="646113"/>
          </a:xfrm>
          <a:prstGeom prst="rect">
            <a:avLst/>
          </a:prstGeom>
          <a:noFill/>
          <a:ln w="9525">
            <a:noFill/>
            <a:miter lim="800000"/>
            <a:headEnd/>
            <a:tailEnd/>
          </a:ln>
        </p:spPr>
        <p:txBody>
          <a:bodyPr>
            <a:spAutoFit/>
          </a:bodyPr>
          <a:lstStyle/>
          <a:p>
            <a:r>
              <a:rPr lang="pt-BR" sz="1200">
                <a:latin typeface="Calibri" pitchFamily="34" charset="0"/>
              </a:rPr>
              <a:t>Fonte: Agència Ctalana de l</a:t>
            </a:r>
            <a:r>
              <a:rPr lang="pt-BR" altLang="pt-BR" sz="1200">
                <a:latin typeface="Calibri" pitchFamily="34" charset="0"/>
              </a:rPr>
              <a:t>’</a:t>
            </a:r>
            <a:r>
              <a:rPr lang="pt-BR" sz="1200">
                <a:latin typeface="Calibri" pitchFamily="34" charset="0"/>
              </a:rPr>
              <a:t>Aigua (2009)</a:t>
            </a:r>
          </a:p>
          <a:p>
            <a:r>
              <a:rPr lang="pt-BR" sz="1200">
                <a:latin typeface="Calibri" pitchFamily="34" charset="0"/>
              </a:rPr>
              <a:t>*Refere-se a trazer água de outro sistema (outras bacias hidrográficas)</a:t>
            </a:r>
          </a:p>
          <a:p>
            <a:r>
              <a:rPr lang="pt-BR" sz="1200">
                <a:latin typeface="Calibri" pitchFamily="34" charset="0"/>
              </a:rPr>
              <a:t>**Refere-se ao aumento do fornecimento com recursos do próprio sistema</a:t>
            </a:r>
          </a:p>
        </p:txBody>
      </p:sp>
      <p:sp>
        <p:nvSpPr>
          <p:cNvPr id="4" name="Seta para a esquerda 3"/>
          <p:cNvSpPr/>
          <p:nvPr/>
        </p:nvSpPr>
        <p:spPr>
          <a:xfrm>
            <a:off x="7812360" y="6453336"/>
            <a:ext cx="1159066" cy="349388"/>
          </a:xfrm>
          <a:prstGeom prst="leftArrow">
            <a:avLst/>
          </a:prstGeom>
          <a:ln>
            <a:solidFill>
              <a:schemeClr val="bg1">
                <a:lumMod val="50000"/>
              </a:schemeClr>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pt-BR" sz="14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ítulo 1"/>
          <p:cNvSpPr>
            <a:spLocks noGrp="1"/>
          </p:cNvSpPr>
          <p:nvPr>
            <p:ph type="title"/>
          </p:nvPr>
        </p:nvSpPr>
        <p:spPr>
          <a:xfrm>
            <a:off x="457200" y="-100013"/>
            <a:ext cx="8229600" cy="571501"/>
          </a:xfrm>
        </p:spPr>
        <p:txBody>
          <a:bodyPr/>
          <a:lstStyle/>
          <a:p>
            <a:r>
              <a:rPr lang="pt-BR" sz="3200" smtClean="0">
                <a:ea typeface="ＭＳ Ｐゴシック" pitchFamily="34" charset="-128"/>
              </a:rPr>
              <a:t>Gestão da escassez hídrica</a:t>
            </a:r>
          </a:p>
        </p:txBody>
      </p:sp>
      <p:sp>
        <p:nvSpPr>
          <p:cNvPr id="5" name="Retângulo 4"/>
          <p:cNvSpPr/>
          <p:nvPr/>
        </p:nvSpPr>
        <p:spPr>
          <a:xfrm>
            <a:off x="1157288" y="1857375"/>
            <a:ext cx="10795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400">
                <a:solidFill>
                  <a:srgbClr val="FFFFFF"/>
                </a:solidFill>
                <a:ea typeface="ＭＳ Ｐゴシック" pitchFamily="34" charset="-128"/>
              </a:rPr>
              <a:t>Aumento/ suprimento de água</a:t>
            </a:r>
          </a:p>
        </p:txBody>
      </p:sp>
      <p:sp>
        <p:nvSpPr>
          <p:cNvPr id="6" name="Retângulo 5"/>
          <p:cNvSpPr/>
          <p:nvPr/>
        </p:nvSpPr>
        <p:spPr>
          <a:xfrm>
            <a:off x="4027488" y="1870075"/>
            <a:ext cx="108108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400">
                <a:solidFill>
                  <a:srgbClr val="FFFFFF"/>
                </a:solidFill>
                <a:ea typeface="ＭＳ Ｐゴシック" pitchFamily="34" charset="-128"/>
              </a:rPr>
              <a:t>Redução da demanda</a:t>
            </a:r>
          </a:p>
        </p:txBody>
      </p:sp>
      <p:sp>
        <p:nvSpPr>
          <p:cNvPr id="7" name="Retângulo 6"/>
          <p:cNvSpPr/>
          <p:nvPr/>
        </p:nvSpPr>
        <p:spPr>
          <a:xfrm>
            <a:off x="7145338" y="1870075"/>
            <a:ext cx="122396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400">
                <a:solidFill>
                  <a:srgbClr val="FFFFFF"/>
                </a:solidFill>
                <a:ea typeface="ＭＳ Ｐゴシック" pitchFamily="34" charset="-128"/>
              </a:rPr>
              <a:t>Minimização de impactos</a:t>
            </a:r>
          </a:p>
        </p:txBody>
      </p:sp>
      <p:sp>
        <p:nvSpPr>
          <p:cNvPr id="8" name="Retângulo 7"/>
          <p:cNvSpPr/>
          <p:nvPr/>
        </p:nvSpPr>
        <p:spPr>
          <a:xfrm>
            <a:off x="261938" y="3141663"/>
            <a:ext cx="833437"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pt-BR" sz="1200" dirty="0"/>
              <a:t>Sistemas existentes</a:t>
            </a:r>
          </a:p>
        </p:txBody>
      </p:sp>
      <p:sp>
        <p:nvSpPr>
          <p:cNvPr id="9" name="Retângulo 8"/>
          <p:cNvSpPr/>
          <p:nvPr/>
        </p:nvSpPr>
        <p:spPr>
          <a:xfrm>
            <a:off x="1281113" y="3141663"/>
            <a:ext cx="831850"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pt-BR" sz="1200" dirty="0"/>
              <a:t>Novos sistemas</a:t>
            </a:r>
          </a:p>
        </p:txBody>
      </p:sp>
      <p:sp>
        <p:nvSpPr>
          <p:cNvPr id="10" name="Retângulo 9"/>
          <p:cNvSpPr/>
          <p:nvPr/>
        </p:nvSpPr>
        <p:spPr>
          <a:xfrm>
            <a:off x="2287588" y="3141663"/>
            <a:ext cx="831850"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pt-BR" sz="1200" dirty="0"/>
              <a:t>Sistemas mistos</a:t>
            </a:r>
          </a:p>
        </p:txBody>
      </p:sp>
      <p:sp>
        <p:nvSpPr>
          <p:cNvPr id="11" name="Retângulo 10"/>
          <p:cNvSpPr/>
          <p:nvPr/>
        </p:nvSpPr>
        <p:spPr>
          <a:xfrm>
            <a:off x="3300413" y="3141663"/>
            <a:ext cx="831850"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pt-BR" sz="1200" dirty="0"/>
              <a:t>Medidas proativas</a:t>
            </a:r>
          </a:p>
        </p:txBody>
      </p:sp>
      <p:sp>
        <p:nvSpPr>
          <p:cNvPr id="12" name="Retângulo 11"/>
          <p:cNvSpPr/>
          <p:nvPr/>
        </p:nvSpPr>
        <p:spPr>
          <a:xfrm>
            <a:off x="4235450" y="3141663"/>
            <a:ext cx="831850"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pt-BR" sz="1200" dirty="0"/>
              <a:t>Medidas reativas</a:t>
            </a:r>
          </a:p>
        </p:txBody>
      </p:sp>
      <p:sp>
        <p:nvSpPr>
          <p:cNvPr id="13" name="Retângulo 12"/>
          <p:cNvSpPr/>
          <p:nvPr/>
        </p:nvSpPr>
        <p:spPr>
          <a:xfrm>
            <a:off x="5143500" y="3141663"/>
            <a:ext cx="1012825"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200">
                <a:solidFill>
                  <a:srgbClr val="FFFFFF"/>
                </a:solidFill>
                <a:ea typeface="ＭＳ Ｐゴシック" pitchFamily="34" charset="-128"/>
              </a:rPr>
              <a:t>Ajustes </a:t>
            </a:r>
            <a:r>
              <a:rPr lang="pt-BR" sz="1100">
                <a:solidFill>
                  <a:srgbClr val="FFFFFF"/>
                </a:solidFill>
                <a:ea typeface="ＭＳ Ｐゴシック" pitchFamily="34" charset="-128"/>
              </a:rPr>
              <a:t>tecnológicos</a:t>
            </a:r>
          </a:p>
        </p:txBody>
      </p:sp>
      <p:sp>
        <p:nvSpPr>
          <p:cNvPr id="14" name="Retângulo 13"/>
          <p:cNvSpPr/>
          <p:nvPr/>
        </p:nvSpPr>
        <p:spPr>
          <a:xfrm>
            <a:off x="6226175" y="3141663"/>
            <a:ext cx="1011238"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100">
                <a:solidFill>
                  <a:srgbClr val="FFFFFF"/>
                </a:solidFill>
                <a:ea typeface="ＭＳ Ｐゴシック" pitchFamily="34" charset="-128"/>
              </a:rPr>
              <a:t>Estratégias de antecipação</a:t>
            </a:r>
          </a:p>
        </p:txBody>
      </p:sp>
      <p:sp>
        <p:nvSpPr>
          <p:cNvPr id="15" name="Retângulo 14"/>
          <p:cNvSpPr/>
          <p:nvPr/>
        </p:nvSpPr>
        <p:spPr>
          <a:xfrm>
            <a:off x="7340600" y="3141663"/>
            <a:ext cx="833438"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200">
                <a:solidFill>
                  <a:srgbClr val="FFFFFF"/>
                </a:solidFill>
                <a:ea typeface="ＭＳ Ｐゴシック" pitchFamily="34" charset="-128"/>
              </a:rPr>
              <a:t>Absorção  de perdas</a:t>
            </a:r>
          </a:p>
        </p:txBody>
      </p:sp>
      <p:sp>
        <p:nvSpPr>
          <p:cNvPr id="16" name="Retângulo 15"/>
          <p:cNvSpPr/>
          <p:nvPr/>
        </p:nvSpPr>
        <p:spPr>
          <a:xfrm>
            <a:off x="8275638" y="3141663"/>
            <a:ext cx="833437"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200">
                <a:solidFill>
                  <a:srgbClr val="FFFFFF"/>
                </a:solidFill>
                <a:ea typeface="ＭＳ Ｐゴシック" pitchFamily="34" charset="-128"/>
              </a:rPr>
              <a:t>Redução de perdas</a:t>
            </a:r>
          </a:p>
        </p:txBody>
      </p:sp>
      <p:sp>
        <p:nvSpPr>
          <p:cNvPr id="17" name="Retângulo 16"/>
          <p:cNvSpPr/>
          <p:nvPr/>
        </p:nvSpPr>
        <p:spPr>
          <a:xfrm>
            <a:off x="261938" y="3716338"/>
            <a:ext cx="2857500" cy="64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Armazenamento de superfície</a:t>
            </a:r>
          </a:p>
          <a:p>
            <a:pPr marL="34925">
              <a:buFont typeface="Arial" pitchFamily="34" charset="0"/>
              <a:buChar char="•"/>
            </a:pPr>
            <a:r>
              <a:rPr lang="pt-BR" sz="1200">
                <a:solidFill>
                  <a:srgbClr val="FFFFFF"/>
                </a:solidFill>
                <a:ea typeface="ＭＳ Ｐゴシック" pitchFamily="34" charset="-128"/>
              </a:rPr>
              <a:t>Importação ou transferência entre bacias</a:t>
            </a:r>
          </a:p>
          <a:p>
            <a:pPr marL="34925">
              <a:buFont typeface="Arial" pitchFamily="34" charset="0"/>
              <a:buChar char="•"/>
            </a:pPr>
            <a:r>
              <a:rPr lang="pt-BR" sz="1200">
                <a:solidFill>
                  <a:srgbClr val="FFFFFF"/>
                </a:solidFill>
                <a:ea typeface="ＭＳ Ｐゴシック" pitchFamily="34" charset="-128"/>
              </a:rPr>
              <a:t>Conservação e melhoria do sistema</a:t>
            </a:r>
          </a:p>
        </p:txBody>
      </p:sp>
      <p:sp>
        <p:nvSpPr>
          <p:cNvPr id="20" name="Retângulo 19"/>
          <p:cNvSpPr/>
          <p:nvPr/>
        </p:nvSpPr>
        <p:spPr>
          <a:xfrm>
            <a:off x="261938" y="4664075"/>
            <a:ext cx="2857500" cy="481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Dessalinização</a:t>
            </a:r>
          </a:p>
          <a:p>
            <a:pPr marL="34925">
              <a:buFont typeface="Arial" pitchFamily="34" charset="0"/>
              <a:buChar char="•"/>
            </a:pPr>
            <a:r>
              <a:rPr lang="pt-BR" sz="1200">
                <a:solidFill>
                  <a:srgbClr val="FFFFFF"/>
                </a:solidFill>
                <a:ea typeface="ＭＳ Ｐゴシック" pitchFamily="34" charset="-128"/>
              </a:rPr>
              <a:t>Mineração de águas subterrâneas</a:t>
            </a:r>
          </a:p>
        </p:txBody>
      </p:sp>
      <p:sp>
        <p:nvSpPr>
          <p:cNvPr id="21" name="Retângulo 20"/>
          <p:cNvSpPr/>
          <p:nvPr/>
        </p:nvSpPr>
        <p:spPr>
          <a:xfrm>
            <a:off x="261938" y="5445125"/>
            <a:ext cx="2857500"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Uso conjunto </a:t>
            </a:r>
          </a:p>
          <a:p>
            <a:pPr marL="34925">
              <a:buFont typeface="Arial" pitchFamily="34" charset="0"/>
              <a:buChar char="•"/>
            </a:pPr>
            <a:r>
              <a:rPr lang="pt-BR" sz="1200">
                <a:solidFill>
                  <a:srgbClr val="FFFFFF"/>
                </a:solidFill>
                <a:ea typeface="ＭＳ Ｐゴシック" pitchFamily="34" charset="-128"/>
              </a:rPr>
              <a:t>Malha de transporte da água</a:t>
            </a:r>
          </a:p>
          <a:p>
            <a:pPr marL="34925">
              <a:buFont typeface="Arial" pitchFamily="34" charset="0"/>
              <a:buChar char="•"/>
            </a:pPr>
            <a:r>
              <a:rPr lang="pt-BR" sz="1200">
                <a:solidFill>
                  <a:srgbClr val="FFFFFF"/>
                </a:solidFill>
                <a:ea typeface="ＭＳ Ｐゴシック" pitchFamily="34" charset="-128"/>
              </a:rPr>
              <a:t>Inovação tecnológica</a:t>
            </a:r>
          </a:p>
        </p:txBody>
      </p:sp>
      <p:sp>
        <p:nvSpPr>
          <p:cNvPr id="22" name="Retângulo 21"/>
          <p:cNvSpPr/>
          <p:nvPr/>
        </p:nvSpPr>
        <p:spPr>
          <a:xfrm>
            <a:off x="3286125" y="3732213"/>
            <a:ext cx="2855913" cy="931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Medidas legais</a:t>
            </a:r>
          </a:p>
          <a:p>
            <a:pPr marL="34925">
              <a:buFont typeface="Arial" pitchFamily="34" charset="0"/>
              <a:buChar char="•"/>
            </a:pPr>
            <a:r>
              <a:rPr lang="pt-BR" sz="1200">
                <a:solidFill>
                  <a:srgbClr val="FFFFFF"/>
                </a:solidFill>
                <a:ea typeface="ＭＳ Ｐゴシック" pitchFamily="34" charset="-128"/>
              </a:rPr>
              <a:t>Incentivos econômico e sobretaxas </a:t>
            </a:r>
          </a:p>
          <a:p>
            <a:pPr marL="34925">
              <a:buFont typeface="Arial" pitchFamily="34" charset="0"/>
              <a:buChar char="•"/>
            </a:pPr>
            <a:r>
              <a:rPr lang="pt-BR" sz="1200">
                <a:solidFill>
                  <a:srgbClr val="FFFFFF"/>
                </a:solidFill>
                <a:ea typeface="ＭＳ Ｐゴシック" pitchFamily="34" charset="-128"/>
              </a:rPr>
              <a:t>Políticas de uso da terra e zoneamento</a:t>
            </a:r>
          </a:p>
          <a:p>
            <a:pPr marL="34925">
              <a:buFont typeface="Arial" pitchFamily="34" charset="0"/>
              <a:buChar char="•"/>
            </a:pPr>
            <a:r>
              <a:rPr lang="pt-BR" sz="1200">
                <a:solidFill>
                  <a:srgbClr val="FFFFFF"/>
                </a:solidFill>
                <a:ea typeface="ＭＳ Ｐゴシック" pitchFamily="34" charset="-128"/>
              </a:rPr>
              <a:t>Envolvimento público e educação</a:t>
            </a:r>
          </a:p>
          <a:p>
            <a:pPr marL="34925">
              <a:buFont typeface="Arial" pitchFamily="34" charset="0"/>
              <a:buChar char="•"/>
            </a:pPr>
            <a:r>
              <a:rPr lang="pt-BR" sz="1200">
                <a:solidFill>
                  <a:srgbClr val="FFFFFF"/>
                </a:solidFill>
                <a:ea typeface="ＭＳ Ｐゴシック" pitchFamily="34" charset="-128"/>
              </a:rPr>
              <a:t>Priorização de demandas</a:t>
            </a:r>
          </a:p>
        </p:txBody>
      </p:sp>
      <p:sp>
        <p:nvSpPr>
          <p:cNvPr id="23" name="Retângulo 22"/>
          <p:cNvSpPr/>
          <p:nvPr/>
        </p:nvSpPr>
        <p:spPr>
          <a:xfrm>
            <a:off x="3286125" y="4797425"/>
            <a:ext cx="2855913" cy="839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Programas de economia de água</a:t>
            </a:r>
          </a:p>
          <a:p>
            <a:pPr marL="34925">
              <a:buFont typeface="Arial" pitchFamily="34" charset="0"/>
              <a:buChar char="•"/>
            </a:pPr>
            <a:r>
              <a:rPr lang="pt-BR" sz="1200">
                <a:solidFill>
                  <a:srgbClr val="FFFFFF"/>
                </a:solidFill>
                <a:ea typeface="ＭＳ Ｐゴシック" pitchFamily="34" charset="-128"/>
              </a:rPr>
              <a:t>Redução de usos não essenciais</a:t>
            </a:r>
          </a:p>
          <a:p>
            <a:pPr marL="34925">
              <a:buFont typeface="Arial" pitchFamily="34" charset="0"/>
              <a:buChar char="•"/>
            </a:pPr>
            <a:r>
              <a:rPr lang="pt-BR" sz="1200">
                <a:solidFill>
                  <a:srgbClr val="FFFFFF"/>
                </a:solidFill>
                <a:ea typeface="ＭＳ Ｐゴシック" pitchFamily="34" charset="-128"/>
              </a:rPr>
              <a:t>Reciclagem e reuso</a:t>
            </a:r>
          </a:p>
          <a:p>
            <a:pPr marL="34925">
              <a:buFont typeface="Arial" pitchFamily="34" charset="0"/>
              <a:buChar char="•"/>
            </a:pPr>
            <a:r>
              <a:rPr lang="pt-BR" sz="1200">
                <a:solidFill>
                  <a:srgbClr val="FFFFFF"/>
                </a:solidFill>
                <a:ea typeface="ＭＳ Ｐゴシック" pitchFamily="34" charset="-128"/>
              </a:rPr>
              <a:t>Micromedição</a:t>
            </a:r>
          </a:p>
        </p:txBody>
      </p:sp>
      <p:sp>
        <p:nvSpPr>
          <p:cNvPr id="24" name="Retângulo 23"/>
          <p:cNvSpPr/>
          <p:nvPr/>
        </p:nvSpPr>
        <p:spPr>
          <a:xfrm>
            <a:off x="3286125" y="5768975"/>
            <a:ext cx="2855913"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Mudanças nas políticas agrícolas</a:t>
            </a:r>
          </a:p>
          <a:p>
            <a:pPr marL="34925">
              <a:buFont typeface="Arial" pitchFamily="34" charset="0"/>
              <a:buChar char="•"/>
            </a:pPr>
            <a:r>
              <a:rPr lang="pt-BR" sz="1200">
                <a:solidFill>
                  <a:srgbClr val="FFFFFF"/>
                </a:solidFill>
                <a:ea typeface="ＭＳ Ｐゴシック" pitchFamily="34" charset="-128"/>
              </a:rPr>
              <a:t>Ajustes urbanos</a:t>
            </a:r>
          </a:p>
          <a:p>
            <a:pPr marL="34925">
              <a:buFont typeface="Arial" pitchFamily="34" charset="0"/>
              <a:buChar char="•"/>
            </a:pPr>
            <a:r>
              <a:rPr lang="pt-BR" sz="1200">
                <a:solidFill>
                  <a:srgbClr val="FFFFFF"/>
                </a:solidFill>
                <a:ea typeface="ＭＳ Ｐゴシック" pitchFamily="34" charset="-128"/>
              </a:rPr>
              <a:t>Ajustes industriais</a:t>
            </a:r>
          </a:p>
        </p:txBody>
      </p:sp>
      <p:sp>
        <p:nvSpPr>
          <p:cNvPr id="25" name="Retângulo 24"/>
          <p:cNvSpPr/>
          <p:nvPr/>
        </p:nvSpPr>
        <p:spPr>
          <a:xfrm>
            <a:off x="6313488" y="3732213"/>
            <a:ext cx="2544762" cy="931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Sistema de prevenção e alertas</a:t>
            </a:r>
          </a:p>
          <a:p>
            <a:pPr marL="34925">
              <a:buFont typeface="Arial" pitchFamily="34" charset="0"/>
              <a:buChar char="•"/>
            </a:pPr>
            <a:r>
              <a:rPr lang="pt-BR" sz="1200">
                <a:solidFill>
                  <a:srgbClr val="FFFFFF"/>
                </a:solidFill>
                <a:ea typeface="ＭＳ Ｐゴシック" pitchFamily="34" charset="-128"/>
              </a:rPr>
              <a:t>Regulação do consumo</a:t>
            </a:r>
          </a:p>
          <a:p>
            <a:pPr marL="34925">
              <a:buFont typeface="Arial" pitchFamily="34" charset="0"/>
              <a:buChar char="•"/>
            </a:pPr>
            <a:r>
              <a:rPr lang="pt-BR" sz="1200">
                <a:solidFill>
                  <a:srgbClr val="FFFFFF"/>
                </a:solidFill>
                <a:ea typeface="ＭＳ Ｐゴシック" pitchFamily="34" charset="-128"/>
              </a:rPr>
              <a:t>Ações discricionárias dos usuários</a:t>
            </a:r>
          </a:p>
          <a:p>
            <a:pPr marL="34925">
              <a:buFont typeface="Arial" pitchFamily="34" charset="0"/>
              <a:buChar char="•"/>
            </a:pPr>
            <a:r>
              <a:rPr lang="pt-BR" sz="1200">
                <a:solidFill>
                  <a:srgbClr val="FFFFFF"/>
                </a:solidFill>
                <a:ea typeface="ＭＳ Ｐゴシック" pitchFamily="34" charset="-128"/>
              </a:rPr>
              <a:t>Ações emergenciais regionais</a:t>
            </a:r>
          </a:p>
          <a:p>
            <a:pPr marL="34925">
              <a:buFont typeface="Arial" pitchFamily="34" charset="0"/>
              <a:buChar char="•"/>
            </a:pPr>
            <a:r>
              <a:rPr lang="pt-BR" sz="1200">
                <a:solidFill>
                  <a:srgbClr val="FFFFFF"/>
                </a:solidFill>
                <a:ea typeface="ＭＳ Ｐゴシック" pitchFamily="34" charset="-128"/>
              </a:rPr>
              <a:t>Gestão de conflitos</a:t>
            </a:r>
          </a:p>
        </p:txBody>
      </p:sp>
      <p:sp>
        <p:nvSpPr>
          <p:cNvPr id="26" name="Retângulo 25"/>
          <p:cNvSpPr/>
          <p:nvPr/>
        </p:nvSpPr>
        <p:spPr>
          <a:xfrm>
            <a:off x="6323013" y="4760913"/>
            <a:ext cx="2535237" cy="1044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Seguro</a:t>
            </a:r>
          </a:p>
          <a:p>
            <a:pPr marL="34925">
              <a:buFont typeface="Arial" pitchFamily="34" charset="0"/>
              <a:buChar char="•"/>
            </a:pPr>
            <a:r>
              <a:rPr lang="pt-BR" sz="1200">
                <a:solidFill>
                  <a:srgbClr val="FFFFFF"/>
                </a:solidFill>
                <a:ea typeface="ＭＳ Ｐゴシック" pitchFamily="34" charset="-128"/>
              </a:rPr>
              <a:t>Compensação de danos</a:t>
            </a:r>
          </a:p>
          <a:p>
            <a:pPr marL="34925">
              <a:buFont typeface="Arial" pitchFamily="34" charset="0"/>
              <a:buChar char="•"/>
            </a:pPr>
            <a:r>
              <a:rPr lang="pt-BR" sz="1200">
                <a:solidFill>
                  <a:srgbClr val="FFFFFF"/>
                </a:solidFill>
                <a:ea typeface="ＭＳ Ｐゴシック" pitchFamily="34" charset="-128"/>
              </a:rPr>
              <a:t>Medidas de alívio em relação à desastres</a:t>
            </a:r>
          </a:p>
          <a:p>
            <a:pPr marL="34925">
              <a:buFont typeface="Arial" pitchFamily="34" charset="0"/>
              <a:buChar char="•"/>
            </a:pPr>
            <a:r>
              <a:rPr lang="pt-BR" sz="1200">
                <a:solidFill>
                  <a:srgbClr val="FFFFFF"/>
                </a:solidFill>
                <a:ea typeface="ＭＳ Ｐゴシック" pitchFamily="34" charset="-128"/>
              </a:rPr>
              <a:t>Distribuição do risco</a:t>
            </a:r>
          </a:p>
          <a:p>
            <a:pPr marL="34925">
              <a:buFont typeface="Arial" pitchFamily="34" charset="0"/>
              <a:buChar char="•"/>
            </a:pPr>
            <a:r>
              <a:rPr lang="pt-BR" sz="1200">
                <a:solidFill>
                  <a:srgbClr val="FFFFFF"/>
                </a:solidFill>
                <a:ea typeface="ＭＳ Ｐゴシック" pitchFamily="34" charset="-128"/>
              </a:rPr>
              <a:t>Fundo de reserva</a:t>
            </a:r>
          </a:p>
        </p:txBody>
      </p:sp>
      <p:sp>
        <p:nvSpPr>
          <p:cNvPr id="27" name="Retângulo 26"/>
          <p:cNvSpPr/>
          <p:nvPr/>
        </p:nvSpPr>
        <p:spPr>
          <a:xfrm>
            <a:off x="6318250" y="5870575"/>
            <a:ext cx="2540000" cy="468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marL="34925">
              <a:buFont typeface="Arial" pitchFamily="34" charset="0"/>
              <a:buChar char="•"/>
            </a:pPr>
            <a:r>
              <a:rPr lang="pt-BR" sz="1200">
                <a:solidFill>
                  <a:srgbClr val="FFFFFF"/>
                </a:solidFill>
                <a:ea typeface="ＭＳ Ｐゴシック" pitchFamily="34" charset="-128"/>
              </a:rPr>
              <a:t>Modificar eventos</a:t>
            </a:r>
          </a:p>
          <a:p>
            <a:pPr marL="34925">
              <a:buFont typeface="Arial" pitchFamily="34" charset="0"/>
              <a:buChar char="•"/>
            </a:pPr>
            <a:r>
              <a:rPr lang="pt-BR" sz="1200">
                <a:solidFill>
                  <a:srgbClr val="FFFFFF"/>
                </a:solidFill>
                <a:ea typeface="ＭＳ Ｐゴシック" pitchFamily="34" charset="-128"/>
              </a:rPr>
              <a:t>Recuperação de danos</a:t>
            </a:r>
          </a:p>
          <a:p>
            <a:pPr marL="34925">
              <a:buFont typeface="Arial" pitchFamily="34" charset="0"/>
              <a:buChar char="•"/>
            </a:pPr>
            <a:r>
              <a:rPr lang="pt-BR" sz="1200">
                <a:solidFill>
                  <a:srgbClr val="FFFFFF"/>
                </a:solidFill>
                <a:ea typeface="ＭＳ Ｐゴシック" pitchFamily="34" charset="-128"/>
              </a:rPr>
              <a:t>Mudanças de uso da água</a:t>
            </a:r>
          </a:p>
        </p:txBody>
      </p:sp>
      <p:cxnSp>
        <p:nvCxnSpPr>
          <p:cNvPr id="29" name="Conector angulado 28"/>
          <p:cNvCxnSpPr>
            <a:stCxn id="5" idx="0"/>
            <a:endCxn id="7" idx="0"/>
          </p:cNvCxnSpPr>
          <p:nvPr/>
        </p:nvCxnSpPr>
        <p:spPr>
          <a:xfrm rot="16200000" flipH="1">
            <a:off x="4720432" y="-1166019"/>
            <a:ext cx="12700" cy="6059487"/>
          </a:xfrm>
          <a:prstGeom prst="bentConnector3">
            <a:avLst>
              <a:gd name="adj1" fmla="val -1859595"/>
            </a:avLst>
          </a:prstGeom>
        </p:spPr>
        <p:style>
          <a:lnRef idx="1">
            <a:schemeClr val="accent1"/>
          </a:lnRef>
          <a:fillRef idx="0">
            <a:schemeClr val="accent1"/>
          </a:fillRef>
          <a:effectRef idx="0">
            <a:schemeClr val="accent1"/>
          </a:effectRef>
          <a:fontRef idx="minor">
            <a:schemeClr val="tx1"/>
          </a:fontRef>
        </p:style>
      </p:cxnSp>
      <p:cxnSp>
        <p:nvCxnSpPr>
          <p:cNvPr id="40" name="Conector angulado 39"/>
          <p:cNvCxnSpPr>
            <a:stCxn id="8" idx="0"/>
            <a:endCxn id="10" idx="0"/>
          </p:cNvCxnSpPr>
          <p:nvPr/>
        </p:nvCxnSpPr>
        <p:spPr>
          <a:xfrm rot="5400000" flipH="1" flipV="1">
            <a:off x="1691482" y="2129631"/>
            <a:ext cx="12700" cy="2024063"/>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42" name="Conector reto 41"/>
          <p:cNvCxnSpPr>
            <a:stCxn id="5" idx="2"/>
            <a:endCxn id="9" idx="0"/>
          </p:cNvCxnSpPr>
          <p:nvPr/>
        </p:nvCxnSpPr>
        <p:spPr>
          <a:xfrm>
            <a:off x="1697038" y="2771775"/>
            <a:ext cx="0" cy="36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angulado 51"/>
          <p:cNvCxnSpPr>
            <a:stCxn id="11" idx="0"/>
            <a:endCxn id="13" idx="0"/>
          </p:cNvCxnSpPr>
          <p:nvPr/>
        </p:nvCxnSpPr>
        <p:spPr>
          <a:xfrm rot="5400000" flipH="1" flipV="1">
            <a:off x="4683126" y="2174875"/>
            <a:ext cx="12700" cy="1933575"/>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54" name="Conector reto 53"/>
          <p:cNvCxnSpPr>
            <a:endCxn id="12" idx="0"/>
          </p:cNvCxnSpPr>
          <p:nvPr/>
        </p:nvCxnSpPr>
        <p:spPr>
          <a:xfrm>
            <a:off x="4651375" y="2784475"/>
            <a:ext cx="0" cy="357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angulado 55"/>
          <p:cNvCxnSpPr>
            <a:stCxn id="14" idx="0"/>
            <a:endCxn id="16" idx="0"/>
          </p:cNvCxnSpPr>
          <p:nvPr/>
        </p:nvCxnSpPr>
        <p:spPr>
          <a:xfrm rot="5400000" flipH="1" flipV="1">
            <a:off x="7712869" y="2161382"/>
            <a:ext cx="12700" cy="196056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58" name="Conector reto 57"/>
          <p:cNvCxnSpPr>
            <a:stCxn id="7" idx="2"/>
            <a:endCxn id="15" idx="0"/>
          </p:cNvCxnSpPr>
          <p:nvPr/>
        </p:nvCxnSpPr>
        <p:spPr>
          <a:xfrm>
            <a:off x="7756525" y="2784475"/>
            <a:ext cx="0" cy="357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angulado 71"/>
          <p:cNvCxnSpPr>
            <a:stCxn id="8" idx="2"/>
            <a:endCxn id="17" idx="0"/>
          </p:cNvCxnSpPr>
          <p:nvPr/>
        </p:nvCxnSpPr>
        <p:spPr>
          <a:xfrm rot="16200000" flipH="1">
            <a:off x="1101725" y="3127375"/>
            <a:ext cx="166688" cy="101123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Conector angulado 73"/>
          <p:cNvCxnSpPr>
            <a:stCxn id="9" idx="2"/>
            <a:endCxn id="20" idx="3"/>
          </p:cNvCxnSpPr>
          <p:nvPr/>
        </p:nvCxnSpPr>
        <p:spPr>
          <a:xfrm rot="16200000" flipH="1">
            <a:off x="1730375" y="3516313"/>
            <a:ext cx="1355725" cy="1422400"/>
          </a:xfrm>
          <a:prstGeom prst="bentConnector4">
            <a:avLst>
              <a:gd name="adj1" fmla="val 4330"/>
              <a:gd name="adj2" fmla="val 102436"/>
            </a:avLst>
          </a:prstGeom>
        </p:spPr>
        <p:style>
          <a:lnRef idx="1">
            <a:schemeClr val="accent1"/>
          </a:lnRef>
          <a:fillRef idx="0">
            <a:schemeClr val="accent1"/>
          </a:fillRef>
          <a:effectRef idx="0">
            <a:schemeClr val="accent1"/>
          </a:effectRef>
          <a:fontRef idx="minor">
            <a:schemeClr val="tx1"/>
          </a:fontRef>
        </p:style>
      </p:cxnSp>
      <p:cxnSp>
        <p:nvCxnSpPr>
          <p:cNvPr id="78" name="Conector angulado 77"/>
          <p:cNvCxnSpPr>
            <a:stCxn id="10" idx="3"/>
            <a:endCxn id="21" idx="3"/>
          </p:cNvCxnSpPr>
          <p:nvPr/>
        </p:nvCxnSpPr>
        <p:spPr>
          <a:xfrm>
            <a:off x="3119438" y="3346450"/>
            <a:ext cx="12700" cy="2422525"/>
          </a:xfrm>
          <a:prstGeom prst="bentConnector3">
            <a:avLst>
              <a:gd name="adj1" fmla="val 927276"/>
            </a:avLst>
          </a:prstGeom>
        </p:spPr>
        <p:style>
          <a:lnRef idx="1">
            <a:schemeClr val="accent1"/>
          </a:lnRef>
          <a:fillRef idx="0">
            <a:schemeClr val="accent1"/>
          </a:fillRef>
          <a:effectRef idx="0">
            <a:schemeClr val="accent1"/>
          </a:effectRef>
          <a:fontRef idx="minor">
            <a:schemeClr val="tx1"/>
          </a:fontRef>
        </p:style>
      </p:cxnSp>
      <p:cxnSp>
        <p:nvCxnSpPr>
          <p:cNvPr id="83" name="Conector angulado 82"/>
          <p:cNvCxnSpPr>
            <a:stCxn id="11" idx="2"/>
            <a:endCxn id="22" idx="0"/>
          </p:cNvCxnSpPr>
          <p:nvPr/>
        </p:nvCxnSpPr>
        <p:spPr>
          <a:xfrm rot="16200000" flipH="1">
            <a:off x="4124325" y="3141663"/>
            <a:ext cx="182563" cy="99853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6" name="Conector angulado 85"/>
          <p:cNvCxnSpPr>
            <a:stCxn id="12" idx="2"/>
            <a:endCxn id="23" idx="3"/>
          </p:cNvCxnSpPr>
          <p:nvPr/>
        </p:nvCxnSpPr>
        <p:spPr>
          <a:xfrm rot="16200000" flipH="1">
            <a:off x="4563269" y="3637756"/>
            <a:ext cx="1666875" cy="1490663"/>
          </a:xfrm>
          <a:prstGeom prst="bentConnector4">
            <a:avLst>
              <a:gd name="adj1" fmla="val 2817"/>
              <a:gd name="adj2" fmla="val 103742"/>
            </a:avLst>
          </a:prstGeom>
        </p:spPr>
        <p:style>
          <a:lnRef idx="1">
            <a:schemeClr val="accent1"/>
          </a:lnRef>
          <a:fillRef idx="0">
            <a:schemeClr val="accent1"/>
          </a:fillRef>
          <a:effectRef idx="0">
            <a:schemeClr val="accent1"/>
          </a:effectRef>
          <a:fontRef idx="minor">
            <a:schemeClr val="tx1"/>
          </a:fontRef>
        </p:style>
      </p:cxnSp>
      <p:cxnSp>
        <p:nvCxnSpPr>
          <p:cNvPr id="90" name="Conector angulado 89"/>
          <p:cNvCxnSpPr>
            <a:stCxn id="13" idx="2"/>
            <a:endCxn id="24" idx="3"/>
          </p:cNvCxnSpPr>
          <p:nvPr/>
        </p:nvCxnSpPr>
        <p:spPr>
          <a:xfrm rot="16200000" flipH="1">
            <a:off x="4624388" y="4575175"/>
            <a:ext cx="2543175" cy="492125"/>
          </a:xfrm>
          <a:prstGeom prst="bentConnector4">
            <a:avLst>
              <a:gd name="adj1" fmla="val 5026"/>
              <a:gd name="adj2" fmla="val 122932"/>
            </a:avLst>
          </a:prstGeom>
        </p:spPr>
        <p:style>
          <a:lnRef idx="1">
            <a:schemeClr val="accent1"/>
          </a:lnRef>
          <a:fillRef idx="0">
            <a:schemeClr val="accent1"/>
          </a:fillRef>
          <a:effectRef idx="0">
            <a:schemeClr val="accent1"/>
          </a:effectRef>
          <a:fontRef idx="minor">
            <a:schemeClr val="tx1"/>
          </a:fontRef>
        </p:style>
      </p:cxnSp>
      <p:cxnSp>
        <p:nvCxnSpPr>
          <p:cNvPr id="94" name="Conector angulado 93"/>
          <p:cNvCxnSpPr>
            <a:stCxn id="14" idx="2"/>
            <a:endCxn id="25" idx="0"/>
          </p:cNvCxnSpPr>
          <p:nvPr/>
        </p:nvCxnSpPr>
        <p:spPr>
          <a:xfrm rot="16200000" flipH="1">
            <a:off x="7067550" y="3214688"/>
            <a:ext cx="182563" cy="85248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6" name="Conector angulado 95"/>
          <p:cNvCxnSpPr>
            <a:stCxn id="15" idx="2"/>
            <a:endCxn id="26" idx="3"/>
          </p:cNvCxnSpPr>
          <p:nvPr/>
        </p:nvCxnSpPr>
        <p:spPr>
          <a:xfrm rot="16200000" flipH="1">
            <a:off x="7440613" y="3865562"/>
            <a:ext cx="1733550" cy="1101725"/>
          </a:xfrm>
          <a:prstGeom prst="bentConnector4">
            <a:avLst>
              <a:gd name="adj1" fmla="val 5467"/>
              <a:gd name="adj2" fmla="val 109975"/>
            </a:avLst>
          </a:prstGeom>
        </p:spPr>
        <p:style>
          <a:lnRef idx="1">
            <a:schemeClr val="accent1"/>
          </a:lnRef>
          <a:fillRef idx="0">
            <a:schemeClr val="accent1"/>
          </a:fillRef>
          <a:effectRef idx="0">
            <a:schemeClr val="accent1"/>
          </a:effectRef>
          <a:fontRef idx="minor">
            <a:schemeClr val="tx1"/>
          </a:fontRef>
        </p:style>
      </p:cxnSp>
      <p:cxnSp>
        <p:nvCxnSpPr>
          <p:cNvPr id="100" name="Conector angulado 99"/>
          <p:cNvCxnSpPr>
            <a:stCxn id="16" idx="2"/>
            <a:endCxn id="27" idx="3"/>
          </p:cNvCxnSpPr>
          <p:nvPr/>
        </p:nvCxnSpPr>
        <p:spPr>
          <a:xfrm rot="16200000" flipH="1">
            <a:off x="7498556" y="4744244"/>
            <a:ext cx="2554288" cy="165100"/>
          </a:xfrm>
          <a:prstGeom prst="bentConnector4">
            <a:avLst>
              <a:gd name="adj1" fmla="val 785"/>
              <a:gd name="adj2" fmla="val 209922"/>
            </a:avLst>
          </a:prstGeom>
        </p:spPr>
        <p:style>
          <a:lnRef idx="1">
            <a:schemeClr val="accent1"/>
          </a:lnRef>
          <a:fillRef idx="0">
            <a:schemeClr val="accent1"/>
          </a:fillRef>
          <a:effectRef idx="0">
            <a:schemeClr val="accent1"/>
          </a:effectRef>
          <a:fontRef idx="minor">
            <a:schemeClr val="tx1"/>
          </a:fontRef>
        </p:style>
      </p:cxnSp>
      <p:sp>
        <p:nvSpPr>
          <p:cNvPr id="103" name="Fluxograma: Decisão 102"/>
          <p:cNvSpPr/>
          <p:nvPr/>
        </p:nvSpPr>
        <p:spPr>
          <a:xfrm>
            <a:off x="3627438" y="836613"/>
            <a:ext cx="1881187" cy="792162"/>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200" b="1">
                <a:solidFill>
                  <a:srgbClr val="FFFFFF"/>
                </a:solidFill>
                <a:ea typeface="ＭＳ Ｐゴシック" pitchFamily="34" charset="-128"/>
              </a:rPr>
              <a:t>Seca</a:t>
            </a:r>
            <a:r>
              <a:rPr lang="pt-BR" sz="1000">
                <a:solidFill>
                  <a:srgbClr val="FFFFFF"/>
                </a:solidFill>
                <a:ea typeface="ＭＳ Ｐゴシック" pitchFamily="34" charset="-128"/>
              </a:rPr>
              <a:t> </a:t>
            </a:r>
          </a:p>
          <a:p>
            <a:pPr algn="ctr"/>
            <a:r>
              <a:rPr lang="pt-BR" sz="1000">
                <a:solidFill>
                  <a:srgbClr val="FFFFFF"/>
                </a:solidFill>
                <a:ea typeface="ＭＳ Ｐゴシック" pitchFamily="34" charset="-128"/>
              </a:rPr>
              <a:t>Aplicação do plano de contingência</a:t>
            </a:r>
          </a:p>
        </p:txBody>
      </p:sp>
      <p:cxnSp>
        <p:nvCxnSpPr>
          <p:cNvPr id="106" name="Conector de seta reta 105"/>
          <p:cNvCxnSpPr>
            <a:endCxn id="6" idx="0"/>
          </p:cNvCxnSpPr>
          <p:nvPr/>
        </p:nvCxnSpPr>
        <p:spPr>
          <a:xfrm>
            <a:off x="4567238" y="1503363"/>
            <a:ext cx="0" cy="366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689" name="CaixaDeTexto 109"/>
          <p:cNvSpPr txBox="1">
            <a:spLocks noChangeArrowheads="1"/>
          </p:cNvSpPr>
          <p:nvPr/>
        </p:nvSpPr>
        <p:spPr bwMode="auto">
          <a:xfrm>
            <a:off x="4560888" y="1568450"/>
            <a:ext cx="414337" cy="276225"/>
          </a:xfrm>
          <a:prstGeom prst="rect">
            <a:avLst/>
          </a:prstGeom>
          <a:noFill/>
          <a:ln w="9525">
            <a:noFill/>
            <a:miter lim="800000"/>
            <a:headEnd/>
            <a:tailEnd/>
          </a:ln>
        </p:spPr>
        <p:txBody>
          <a:bodyPr wrap="none" lIns="91429" tIns="45715" rIns="91429" bIns="45715">
            <a:spAutoFit/>
          </a:bodyPr>
          <a:lstStyle/>
          <a:p>
            <a:r>
              <a:rPr lang="pt-BR" sz="1200"/>
              <a:t>Sim</a:t>
            </a:r>
          </a:p>
        </p:txBody>
      </p:sp>
      <p:sp>
        <p:nvSpPr>
          <p:cNvPr id="111" name="Retângulo 110"/>
          <p:cNvSpPr/>
          <p:nvPr/>
        </p:nvSpPr>
        <p:spPr>
          <a:xfrm>
            <a:off x="3851275" y="404813"/>
            <a:ext cx="1468438" cy="360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r>
              <a:rPr lang="pt-BR" sz="1400">
                <a:solidFill>
                  <a:srgbClr val="FFFFFF"/>
                </a:solidFill>
                <a:ea typeface="ＭＳ Ｐゴシック" pitchFamily="34" charset="-128"/>
              </a:rPr>
              <a:t>Preparação</a:t>
            </a:r>
          </a:p>
          <a:p>
            <a:pPr algn="ctr"/>
            <a:r>
              <a:rPr lang="pt-BR" sz="1200">
                <a:solidFill>
                  <a:srgbClr val="FFFFFF"/>
                </a:solidFill>
                <a:ea typeface="ＭＳ Ｐゴシック" pitchFamily="34" charset="-128"/>
              </a:rPr>
              <a:t> (pré seca)</a:t>
            </a:r>
          </a:p>
        </p:txBody>
      </p:sp>
      <p:sp>
        <p:nvSpPr>
          <p:cNvPr id="112" name="Retângulo 111"/>
          <p:cNvSpPr/>
          <p:nvPr/>
        </p:nvSpPr>
        <p:spPr>
          <a:xfrm>
            <a:off x="5653088" y="420688"/>
            <a:ext cx="1687512"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pt-BR" sz="1200" dirty="0">
                <a:solidFill>
                  <a:schemeClr val="tx2"/>
                </a:solidFill>
              </a:rPr>
              <a:t>Sistema de previsão</a:t>
            </a:r>
          </a:p>
        </p:txBody>
      </p:sp>
      <p:sp>
        <p:nvSpPr>
          <p:cNvPr id="113" name="Retângulo 112"/>
          <p:cNvSpPr/>
          <p:nvPr/>
        </p:nvSpPr>
        <p:spPr>
          <a:xfrm>
            <a:off x="5548313" y="635000"/>
            <a:ext cx="1687512" cy="179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pt-BR" sz="1200" dirty="0">
                <a:solidFill>
                  <a:schemeClr val="tx2"/>
                </a:solidFill>
              </a:rPr>
              <a:t>Sistema de alerta</a:t>
            </a:r>
          </a:p>
        </p:txBody>
      </p:sp>
      <p:cxnSp>
        <p:nvCxnSpPr>
          <p:cNvPr id="115" name="Conector reto 114"/>
          <p:cNvCxnSpPr>
            <a:stCxn id="111" idx="3"/>
          </p:cNvCxnSpPr>
          <p:nvPr/>
        </p:nvCxnSpPr>
        <p:spPr>
          <a:xfrm>
            <a:off x="5319713" y="584200"/>
            <a:ext cx="2524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Conector reto 116"/>
          <p:cNvCxnSpPr/>
          <p:nvPr/>
        </p:nvCxnSpPr>
        <p:spPr>
          <a:xfrm flipV="1">
            <a:off x="5565775" y="511175"/>
            <a:ext cx="239713" cy="730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Conector reto 118"/>
          <p:cNvCxnSpPr/>
          <p:nvPr/>
        </p:nvCxnSpPr>
        <p:spPr>
          <a:xfrm>
            <a:off x="5572125" y="601663"/>
            <a:ext cx="233363" cy="122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Conector angulado 120"/>
          <p:cNvCxnSpPr>
            <a:stCxn id="103" idx="1"/>
            <a:endCxn id="111" idx="1"/>
          </p:cNvCxnSpPr>
          <p:nvPr/>
        </p:nvCxnSpPr>
        <p:spPr>
          <a:xfrm rot="10800000" flipH="1">
            <a:off x="3627438" y="584200"/>
            <a:ext cx="223837" cy="649288"/>
          </a:xfrm>
          <a:prstGeom prst="bentConnector3">
            <a:avLst>
              <a:gd name="adj1" fmla="val -102029"/>
            </a:avLst>
          </a:prstGeom>
          <a:ln>
            <a:tailEnd type="arrow"/>
          </a:ln>
        </p:spPr>
        <p:style>
          <a:lnRef idx="1">
            <a:schemeClr val="accent1"/>
          </a:lnRef>
          <a:fillRef idx="0">
            <a:schemeClr val="accent1"/>
          </a:fillRef>
          <a:effectRef idx="0">
            <a:schemeClr val="accent1"/>
          </a:effectRef>
          <a:fontRef idx="minor">
            <a:schemeClr val="tx1"/>
          </a:fontRef>
        </p:style>
      </p:cxnSp>
      <p:sp>
        <p:nvSpPr>
          <p:cNvPr id="27697" name="CaixaDeTexto 121"/>
          <p:cNvSpPr txBox="1">
            <a:spLocks noChangeArrowheads="1"/>
          </p:cNvSpPr>
          <p:nvPr/>
        </p:nvSpPr>
        <p:spPr bwMode="auto">
          <a:xfrm>
            <a:off x="3074988" y="719138"/>
            <a:ext cx="417512" cy="261937"/>
          </a:xfrm>
          <a:prstGeom prst="rect">
            <a:avLst/>
          </a:prstGeom>
          <a:noFill/>
          <a:ln w="9525">
            <a:noFill/>
            <a:miter lim="800000"/>
            <a:headEnd/>
            <a:tailEnd/>
          </a:ln>
        </p:spPr>
        <p:txBody>
          <a:bodyPr wrap="none" lIns="91429" tIns="45715" rIns="91429" bIns="45715">
            <a:spAutoFit/>
          </a:bodyPr>
          <a:lstStyle/>
          <a:p>
            <a:r>
              <a:rPr lang="pt-BR" sz="1100"/>
              <a:t>Não</a:t>
            </a:r>
          </a:p>
        </p:txBody>
      </p:sp>
      <p:sp>
        <p:nvSpPr>
          <p:cNvPr id="27698" name="CaixaDeTexto 122"/>
          <p:cNvSpPr txBox="1">
            <a:spLocks noChangeArrowheads="1"/>
          </p:cNvSpPr>
          <p:nvPr/>
        </p:nvSpPr>
        <p:spPr bwMode="auto">
          <a:xfrm>
            <a:off x="3956050" y="6577013"/>
            <a:ext cx="1516063" cy="277812"/>
          </a:xfrm>
          <a:prstGeom prst="rect">
            <a:avLst/>
          </a:prstGeom>
          <a:solidFill>
            <a:schemeClr val="accent1"/>
          </a:solidFill>
          <a:ln w="9525">
            <a:solidFill>
              <a:schemeClr val="tx2"/>
            </a:solidFill>
            <a:miter lim="800000"/>
            <a:headEnd/>
            <a:tailEnd/>
          </a:ln>
        </p:spPr>
        <p:txBody>
          <a:bodyPr lIns="91429" tIns="45715" rIns="91429" bIns="45715">
            <a:spAutoFit/>
          </a:bodyPr>
          <a:lstStyle/>
          <a:p>
            <a:pPr algn="ctr"/>
            <a:r>
              <a:rPr lang="pt-BR" sz="1200" b="1">
                <a:solidFill>
                  <a:schemeClr val="bg1"/>
                </a:solidFill>
              </a:rPr>
              <a:t>Medidas Pós-seca</a:t>
            </a:r>
          </a:p>
        </p:txBody>
      </p:sp>
      <p:sp>
        <p:nvSpPr>
          <p:cNvPr id="27699" name="CaixaDeTexto 123"/>
          <p:cNvSpPr txBox="1">
            <a:spLocks noChangeArrowheads="1"/>
          </p:cNvSpPr>
          <p:nvPr/>
        </p:nvSpPr>
        <p:spPr bwMode="auto">
          <a:xfrm rot="-5400000">
            <a:off x="-719138" y="4208463"/>
            <a:ext cx="1633537" cy="312738"/>
          </a:xfrm>
          <a:prstGeom prst="rect">
            <a:avLst/>
          </a:prstGeom>
          <a:noFill/>
          <a:ln w="9525">
            <a:noFill/>
            <a:miter lim="800000"/>
            <a:headEnd/>
            <a:tailEnd/>
          </a:ln>
        </p:spPr>
        <p:txBody>
          <a:bodyPr wrap="none" lIns="91429" tIns="45715" rIns="91429" bIns="45715">
            <a:spAutoFit/>
          </a:bodyPr>
          <a:lstStyle/>
          <a:p>
            <a:r>
              <a:rPr lang="pt-BR" sz="1400" b="1">
                <a:solidFill>
                  <a:schemeClr val="tx2"/>
                </a:solidFill>
              </a:rPr>
              <a:t>Avaliação e revisão</a:t>
            </a:r>
          </a:p>
        </p:txBody>
      </p:sp>
      <p:cxnSp>
        <p:nvCxnSpPr>
          <p:cNvPr id="134" name="Conector angulado 133"/>
          <p:cNvCxnSpPr>
            <a:stCxn id="27698" idx="1"/>
            <a:endCxn id="111" idx="1"/>
          </p:cNvCxnSpPr>
          <p:nvPr/>
        </p:nvCxnSpPr>
        <p:spPr>
          <a:xfrm rot="10800000">
            <a:off x="3851275" y="584200"/>
            <a:ext cx="104775" cy="6178550"/>
          </a:xfrm>
          <a:prstGeom prst="bentConnector3">
            <a:avLst>
              <a:gd name="adj1" fmla="val 3651083"/>
            </a:avLst>
          </a:prstGeom>
        </p:spPr>
        <p:style>
          <a:lnRef idx="1">
            <a:schemeClr val="accent1"/>
          </a:lnRef>
          <a:fillRef idx="0">
            <a:schemeClr val="accent1"/>
          </a:fillRef>
          <a:effectRef idx="0">
            <a:schemeClr val="accent1"/>
          </a:effectRef>
          <a:fontRef idx="minor">
            <a:schemeClr val="tx1"/>
          </a:fontRef>
        </p:style>
      </p:cxnSp>
      <p:cxnSp>
        <p:nvCxnSpPr>
          <p:cNvPr id="175" name="Conector reto 174"/>
          <p:cNvCxnSpPr>
            <a:stCxn id="24" idx="2"/>
            <a:endCxn id="27698" idx="0"/>
          </p:cNvCxnSpPr>
          <p:nvPr/>
        </p:nvCxnSpPr>
        <p:spPr>
          <a:xfrm>
            <a:off x="4714875" y="6416675"/>
            <a:ext cx="0" cy="252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Conector angulado 48"/>
          <p:cNvCxnSpPr>
            <a:stCxn id="21" idx="2"/>
            <a:endCxn id="27" idx="2"/>
          </p:cNvCxnSpPr>
          <p:nvPr/>
        </p:nvCxnSpPr>
        <p:spPr>
          <a:xfrm rot="16200000" flipH="1">
            <a:off x="4516437" y="3267076"/>
            <a:ext cx="246063" cy="5897562"/>
          </a:xfrm>
          <a:prstGeom prst="bentConnector3">
            <a:avLst>
              <a:gd name="adj1" fmla="val 193367"/>
            </a:avLst>
          </a:prstGeom>
        </p:spPr>
        <p:style>
          <a:lnRef idx="1">
            <a:schemeClr val="accent1"/>
          </a:lnRef>
          <a:fillRef idx="0">
            <a:schemeClr val="accent1"/>
          </a:fillRef>
          <a:effectRef idx="0">
            <a:schemeClr val="accent1"/>
          </a:effectRef>
          <a:fontRef idx="minor">
            <a:schemeClr val="tx1"/>
          </a:fontRef>
        </p:style>
      </p:cxnSp>
      <p:cxnSp>
        <p:nvCxnSpPr>
          <p:cNvPr id="53" name="Conector de seta reta 52"/>
          <p:cNvCxnSpPr/>
          <p:nvPr/>
        </p:nvCxnSpPr>
        <p:spPr>
          <a:xfrm flipH="1" flipV="1">
            <a:off x="2006600" y="6762750"/>
            <a:ext cx="1241425" cy="0"/>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ector de seta reta 103"/>
          <p:cNvCxnSpPr/>
          <p:nvPr/>
        </p:nvCxnSpPr>
        <p:spPr>
          <a:xfrm rot="10800000" flipH="1" flipV="1">
            <a:off x="2166938" y="6572250"/>
            <a:ext cx="1239837" cy="0"/>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ector de seta reta 104"/>
          <p:cNvCxnSpPr/>
          <p:nvPr/>
        </p:nvCxnSpPr>
        <p:spPr>
          <a:xfrm flipH="1" flipV="1">
            <a:off x="5694363" y="6572250"/>
            <a:ext cx="1239837" cy="0"/>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ector de seta reta 106"/>
          <p:cNvCxnSpPr/>
          <p:nvPr/>
        </p:nvCxnSpPr>
        <p:spPr>
          <a:xfrm rot="5400000" flipH="1" flipV="1">
            <a:off x="-469106" y="6049169"/>
            <a:ext cx="1239838" cy="0"/>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m 9"/>
          <p:cNvPicPr>
            <a:picLocks noChangeAspect="1"/>
          </p:cNvPicPr>
          <p:nvPr/>
        </p:nvPicPr>
        <p:blipFill>
          <a:blip r:embed="rId2" cstate="print"/>
          <a:srcRect/>
          <a:stretch>
            <a:fillRect/>
          </a:stretch>
        </p:blipFill>
        <p:spPr bwMode="auto">
          <a:xfrm>
            <a:off x="0" y="495300"/>
            <a:ext cx="9129713" cy="6378575"/>
          </a:xfrm>
          <a:prstGeom prst="rect">
            <a:avLst/>
          </a:prstGeom>
          <a:noFill/>
          <a:ln w="9525">
            <a:noFill/>
            <a:miter lim="800000"/>
            <a:headEnd/>
            <a:tailEnd/>
          </a:ln>
        </p:spPr>
      </p:pic>
      <p:pic>
        <p:nvPicPr>
          <p:cNvPr id="28674" name="Imagem 11"/>
          <p:cNvPicPr>
            <a:picLocks noChangeAspect="1"/>
          </p:cNvPicPr>
          <p:nvPr/>
        </p:nvPicPr>
        <p:blipFill>
          <a:blip r:embed="rId3" cstate="print"/>
          <a:srcRect r="37897"/>
          <a:stretch>
            <a:fillRect/>
          </a:stretch>
        </p:blipFill>
        <p:spPr bwMode="auto">
          <a:xfrm>
            <a:off x="6480175" y="57150"/>
            <a:ext cx="2663825" cy="2620963"/>
          </a:xfrm>
          <a:prstGeom prst="rect">
            <a:avLst/>
          </a:prstGeom>
          <a:noFill/>
          <a:ln w="9525">
            <a:noFill/>
            <a:miter lim="800000"/>
            <a:headEnd/>
            <a:tailEnd/>
          </a:ln>
        </p:spPr>
      </p:pic>
      <p:sp>
        <p:nvSpPr>
          <p:cNvPr id="28675" name="Rectangle 37"/>
          <p:cNvSpPr>
            <a:spLocks noChangeArrowheads="1"/>
          </p:cNvSpPr>
          <p:nvPr/>
        </p:nvSpPr>
        <p:spPr bwMode="auto">
          <a:xfrm>
            <a:off x="107950" y="57150"/>
            <a:ext cx="5903913" cy="438150"/>
          </a:xfrm>
          <a:prstGeom prst="rect">
            <a:avLst/>
          </a:prstGeom>
          <a:noFill/>
          <a:ln w="9525">
            <a:noFill/>
            <a:miter lim="800000"/>
            <a:headEnd/>
            <a:tailEnd/>
          </a:ln>
        </p:spPr>
        <p:txBody>
          <a:bodyPr lIns="69056" tIns="34529" rIns="69056" bIns="34529">
            <a:spAutoFit/>
          </a:bodyPr>
          <a:lstStyle/>
          <a:p>
            <a:pPr algn="ctr" defTabSz="762000" eaLnBrk="1" hangingPunct="1"/>
            <a:r>
              <a:rPr lang="en-US" sz="2400" b="1">
                <a:latin typeface="Calibri" pitchFamily="34" charset="0"/>
              </a:rPr>
              <a:t>Capacidade de Produção Total = 73,2 m</a:t>
            </a:r>
            <a:r>
              <a:rPr lang="en-US" sz="2400" b="1" baseline="30000">
                <a:latin typeface="Calibri" pitchFamily="34" charset="0"/>
              </a:rPr>
              <a:t>3</a:t>
            </a:r>
            <a:r>
              <a:rPr lang="en-US" sz="2400" b="1">
                <a:latin typeface="Calibri" pitchFamily="34" charset="0"/>
              </a:rPr>
              <a:t>/s</a:t>
            </a:r>
          </a:p>
        </p:txBody>
      </p:sp>
      <p:sp>
        <p:nvSpPr>
          <p:cNvPr id="28676" name="CaixaDeTexto 12"/>
          <p:cNvSpPr txBox="1">
            <a:spLocks noChangeArrowheads="1"/>
          </p:cNvSpPr>
          <p:nvPr/>
        </p:nvSpPr>
        <p:spPr bwMode="auto">
          <a:xfrm>
            <a:off x="7392988" y="6237288"/>
            <a:ext cx="1500187" cy="369887"/>
          </a:xfrm>
          <a:prstGeom prst="rect">
            <a:avLst/>
          </a:prstGeom>
          <a:noFill/>
          <a:ln w="9525">
            <a:noFill/>
            <a:miter lim="800000"/>
            <a:headEnd/>
            <a:tailEnd/>
          </a:ln>
        </p:spPr>
        <p:txBody>
          <a:bodyPr wrap="none">
            <a:spAutoFit/>
          </a:bodyPr>
          <a:lstStyle/>
          <a:p>
            <a:r>
              <a:rPr lang="pt-BR">
                <a:solidFill>
                  <a:schemeClr val="bg1"/>
                </a:solidFill>
              </a:rPr>
              <a:t>Fonte: Sabesp</a:t>
            </a:r>
          </a:p>
        </p:txBody>
      </p:sp>
      <p:sp>
        <p:nvSpPr>
          <p:cNvPr id="43" name="Text Box 2"/>
          <p:cNvSpPr txBox="1">
            <a:spLocks noChangeArrowheads="1"/>
          </p:cNvSpPr>
          <p:nvPr/>
        </p:nvSpPr>
        <p:spPr bwMode="auto">
          <a:xfrm>
            <a:off x="250825" y="836613"/>
            <a:ext cx="3313113" cy="831850"/>
          </a:xfrm>
          <a:prstGeom prst="rect">
            <a:avLst/>
          </a:prstGeom>
          <a:solidFill>
            <a:schemeClr val="tx1"/>
          </a:solidFill>
          <a:ln>
            <a:noFill/>
          </a:ln>
          <a:effec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defRPr>
            </a:lvl9pPr>
          </a:lstStyle>
          <a:p>
            <a:pPr algn="ctr" eaLnBrk="1" hangingPunct="1">
              <a:defRPr/>
            </a:pPr>
            <a:r>
              <a:rPr lang="en-US" altLang="en-US" sz="2400" b="1" dirty="0">
                <a:solidFill>
                  <a:schemeClr val="bg1"/>
                </a:solidFill>
                <a:latin typeface="+mj-lt"/>
                <a:ea typeface="ＭＳ Ｐゴシック" charset="0"/>
              </a:rPr>
              <a:t>Sistema </a:t>
            </a:r>
            <a:r>
              <a:rPr lang="en-US" altLang="en-US" sz="2400" b="1" dirty="0" err="1">
                <a:solidFill>
                  <a:schemeClr val="bg1"/>
                </a:solidFill>
                <a:latin typeface="+mj-lt"/>
                <a:ea typeface="ＭＳ Ｐゴシック" charset="0"/>
              </a:rPr>
              <a:t>Integrado</a:t>
            </a:r>
            <a:r>
              <a:rPr lang="en-US" altLang="en-US" sz="2400" b="1" dirty="0">
                <a:solidFill>
                  <a:schemeClr val="bg1"/>
                </a:solidFill>
                <a:latin typeface="+mj-lt"/>
                <a:ea typeface="ＭＳ Ｐゴシック" charset="0"/>
              </a:rPr>
              <a:t> </a:t>
            </a:r>
            <a:r>
              <a:rPr lang="en-US" altLang="en-US" sz="2400" b="1" dirty="0" err="1" smtClean="0">
                <a:solidFill>
                  <a:schemeClr val="bg1"/>
                </a:solidFill>
                <a:latin typeface="+mj-lt"/>
                <a:ea typeface="ＭＳ Ｐゴシック" charset="0"/>
              </a:rPr>
              <a:t>Metropolitano</a:t>
            </a:r>
            <a:endParaRPr lang="pt-BR" altLang="en-US" sz="2400" b="1" dirty="0">
              <a:solidFill>
                <a:schemeClr val="bg1"/>
              </a:solidFill>
              <a:latin typeface="+mj-lt"/>
              <a:ea typeface="ＭＳ Ｐゴシック" charset="0"/>
            </a:endParaRP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m 1"/>
          <p:cNvPicPr>
            <a:picLocks noChangeAspect="1"/>
          </p:cNvPicPr>
          <p:nvPr/>
        </p:nvPicPr>
        <p:blipFill>
          <a:blip r:embed="rId2" cstate="print"/>
          <a:srcRect/>
          <a:stretch>
            <a:fillRect/>
          </a:stretch>
        </p:blipFill>
        <p:spPr bwMode="auto">
          <a:xfrm>
            <a:off x="395288" y="3573463"/>
            <a:ext cx="8521700" cy="2951162"/>
          </a:xfrm>
          <a:prstGeom prst="rect">
            <a:avLst/>
          </a:prstGeom>
          <a:noFill/>
          <a:ln w="9525">
            <a:noFill/>
            <a:miter lim="800000"/>
            <a:headEnd/>
            <a:tailEnd/>
          </a:ln>
        </p:spPr>
      </p:pic>
      <p:pic>
        <p:nvPicPr>
          <p:cNvPr id="29698" name="Imagem 2"/>
          <p:cNvPicPr>
            <a:picLocks noChangeAspect="1"/>
          </p:cNvPicPr>
          <p:nvPr/>
        </p:nvPicPr>
        <p:blipFill>
          <a:blip r:embed="rId3" cstate="print"/>
          <a:srcRect r="28185" b="16618"/>
          <a:stretch>
            <a:fillRect/>
          </a:stretch>
        </p:blipFill>
        <p:spPr bwMode="auto">
          <a:xfrm>
            <a:off x="2700338" y="1268413"/>
            <a:ext cx="3725862" cy="1944687"/>
          </a:xfrm>
          <a:prstGeom prst="rect">
            <a:avLst/>
          </a:prstGeom>
          <a:noFill/>
          <a:ln w="9525">
            <a:solidFill>
              <a:schemeClr val="accent1"/>
            </a:solidFill>
            <a:miter lim="800000"/>
            <a:headEnd/>
            <a:tailEnd/>
          </a:ln>
        </p:spPr>
      </p:pic>
      <p:sp>
        <p:nvSpPr>
          <p:cNvPr id="29699" name="CaixaDeTexto 3"/>
          <p:cNvSpPr txBox="1">
            <a:spLocks noChangeArrowheads="1"/>
          </p:cNvSpPr>
          <p:nvPr/>
        </p:nvSpPr>
        <p:spPr bwMode="auto">
          <a:xfrm>
            <a:off x="1547813" y="236538"/>
            <a:ext cx="6102350" cy="708025"/>
          </a:xfrm>
          <a:prstGeom prst="rect">
            <a:avLst/>
          </a:prstGeom>
          <a:noFill/>
          <a:ln w="9525">
            <a:noFill/>
            <a:miter lim="800000"/>
            <a:headEnd/>
            <a:tailEnd/>
          </a:ln>
        </p:spPr>
        <p:txBody>
          <a:bodyPr wrap="none">
            <a:spAutoFit/>
          </a:bodyPr>
          <a:lstStyle/>
          <a:p>
            <a:r>
              <a:rPr lang="pt-BR" sz="4000" b="1">
                <a:solidFill>
                  <a:schemeClr val="bg1"/>
                </a:solidFill>
              </a:rPr>
              <a:t>PRODUÇÃO DE ÁGUA RMSP</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m 5"/>
          <p:cNvPicPr>
            <a:picLocks noChangeAspect="1"/>
          </p:cNvPicPr>
          <p:nvPr/>
        </p:nvPicPr>
        <p:blipFill>
          <a:blip r:embed="rId2" cstate="print"/>
          <a:srcRect/>
          <a:stretch>
            <a:fillRect/>
          </a:stretch>
        </p:blipFill>
        <p:spPr bwMode="auto">
          <a:xfrm>
            <a:off x="190500" y="11113"/>
            <a:ext cx="8763000" cy="68357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Espaço Reservado para Texto 7"/>
          <p:cNvSpPr>
            <a:spLocks noGrp="1"/>
          </p:cNvSpPr>
          <p:nvPr>
            <p:ph type="body" idx="1"/>
          </p:nvPr>
        </p:nvSpPr>
        <p:spPr>
          <a:xfrm>
            <a:off x="852488" y="2906713"/>
            <a:ext cx="7439025" cy="1500187"/>
          </a:xfrm>
        </p:spPr>
        <p:txBody>
          <a:bodyPr/>
          <a:lstStyle/>
          <a:p>
            <a:pPr algn="ctr"/>
            <a:r>
              <a:rPr lang="pt-BR" sz="2800" b="1" smtClean="0">
                <a:solidFill>
                  <a:schemeClr val="tx2"/>
                </a:solidFill>
                <a:ea typeface="ＭＳ Ｐゴシック" pitchFamily="34" charset="-128"/>
              </a:rPr>
              <a:t>RECURSOS HÍDRICOS NO BRASIL</a:t>
            </a:r>
          </a:p>
          <a:p>
            <a:pPr algn="ctr"/>
            <a:r>
              <a:rPr lang="pt-BR" sz="2800" b="1" smtClean="0">
                <a:solidFill>
                  <a:schemeClr val="tx2"/>
                </a:solidFill>
                <a:ea typeface="ＭＳ Ｐゴシック" pitchFamily="34" charset="-128"/>
              </a:rPr>
              <a:t>E SUA GESTÃO</a:t>
            </a:r>
          </a:p>
          <a:p>
            <a:pPr algn="ctr"/>
            <a:r>
              <a:rPr lang="pt-BR" sz="2800" b="1" smtClean="0">
                <a:solidFill>
                  <a:schemeClr val="tx2"/>
                </a:solidFill>
                <a:ea typeface="ＭＳ Ｐゴシック" pitchFamily="34" charset="-128"/>
              </a:rPr>
              <a:t>TRAÇOS PRINCIPAIS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m 3"/>
          <p:cNvPicPr>
            <a:picLocks noChangeAspect="1"/>
          </p:cNvPicPr>
          <p:nvPr/>
        </p:nvPicPr>
        <p:blipFill>
          <a:blip r:embed="rId2" cstate="print"/>
          <a:srcRect/>
          <a:stretch>
            <a:fillRect/>
          </a:stretch>
        </p:blipFill>
        <p:spPr bwMode="auto">
          <a:xfrm>
            <a:off x="323850" y="692150"/>
            <a:ext cx="8232775" cy="542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m 1"/>
          <p:cNvPicPr>
            <a:picLocks noChangeAspect="1"/>
          </p:cNvPicPr>
          <p:nvPr/>
        </p:nvPicPr>
        <p:blipFill>
          <a:blip r:embed="rId2" cstate="print"/>
          <a:srcRect t="23862"/>
          <a:stretch>
            <a:fillRect/>
          </a:stretch>
        </p:blipFill>
        <p:spPr bwMode="auto">
          <a:xfrm>
            <a:off x="228600" y="1074738"/>
            <a:ext cx="8686800" cy="508158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Grp="1" noChangeAspect="1" noChangeArrowheads="1"/>
          </p:cNvPicPr>
          <p:nvPr>
            <p:ph/>
          </p:nvPr>
        </p:nvPicPr>
        <p:blipFill>
          <a:blip r:embed="rId2" cstate="print"/>
          <a:srcRect/>
          <a:stretch>
            <a:fillRect/>
          </a:stretch>
        </p:blipFill>
        <p:spPr>
          <a:xfrm>
            <a:off x="468313" y="836613"/>
            <a:ext cx="8229600" cy="5611812"/>
          </a:xfrm>
          <a:ln w="38100">
            <a:solidFill>
              <a:schemeClr val="bg1"/>
            </a:solidFill>
          </a:ln>
        </p:spPr>
      </p:pic>
      <p:sp>
        <p:nvSpPr>
          <p:cNvPr id="107523" name="Rectangle 3"/>
          <p:cNvSpPr>
            <a:spLocks noChangeArrowheads="1"/>
          </p:cNvSpPr>
          <p:nvPr/>
        </p:nvSpPr>
        <p:spPr bwMode="auto">
          <a:xfrm>
            <a:off x="1476375" y="177800"/>
            <a:ext cx="6191250" cy="457200"/>
          </a:xfrm>
          <a:prstGeom prst="rect">
            <a:avLst/>
          </a:prstGeom>
          <a:noFill/>
          <a:ln w="9525">
            <a:noFill/>
            <a:miter lim="800000"/>
            <a:headEnd/>
            <a:tailEnd/>
          </a:ln>
          <a:effectLst/>
        </p:spPr>
        <p:txBody>
          <a:bodyPr>
            <a:spAutoFit/>
          </a:bodyPr>
          <a:lstStyle/>
          <a:p>
            <a:pPr algn="ctr"/>
            <a:r>
              <a:rPr lang="pt-BR" sz="2400" b="1">
                <a:solidFill>
                  <a:schemeClr val="bg1"/>
                </a:solidFill>
              </a:rPr>
              <a:t>BACIA DO RIO PARAÍBA DO SUL</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19"/>
          <p:cNvSpPr>
            <a:spLocks noChangeArrowheads="1"/>
          </p:cNvSpPr>
          <p:nvPr/>
        </p:nvSpPr>
        <p:spPr bwMode="auto">
          <a:xfrm>
            <a:off x="300038" y="476250"/>
            <a:ext cx="8543925" cy="441325"/>
          </a:xfrm>
          <a:prstGeom prst="rect">
            <a:avLst/>
          </a:prstGeom>
          <a:noFill/>
          <a:ln w="9525">
            <a:noFill/>
            <a:miter lim="800000"/>
            <a:headEnd/>
            <a:tailEnd/>
          </a:ln>
        </p:spPr>
        <p:txBody>
          <a:bodyPr lIns="71377" tIns="35689" rIns="71377" bIns="35689">
            <a:spAutoFit/>
          </a:bodyPr>
          <a:lstStyle/>
          <a:p>
            <a:pPr algn="ctr" defTabSz="1481138"/>
            <a:r>
              <a:rPr lang="pt-BR" sz="2400" b="1">
                <a:solidFill>
                  <a:schemeClr val="bg1"/>
                </a:solidFill>
                <a:latin typeface="Comic Sans MS" pitchFamily="66" charset="0"/>
              </a:rPr>
              <a:t>Sistema Hidráulico Simplificado do Rio Paraíba do Sul</a:t>
            </a:r>
          </a:p>
        </p:txBody>
      </p:sp>
      <p:pic>
        <p:nvPicPr>
          <p:cNvPr id="34818" name="Imagem 1"/>
          <p:cNvPicPr>
            <a:picLocks noChangeAspect="1"/>
          </p:cNvPicPr>
          <p:nvPr/>
        </p:nvPicPr>
        <p:blipFill>
          <a:blip r:embed="rId2" cstate="print"/>
          <a:srcRect/>
          <a:stretch>
            <a:fillRect/>
          </a:stretch>
        </p:blipFill>
        <p:spPr bwMode="auto">
          <a:xfrm>
            <a:off x="708025" y="1254125"/>
            <a:ext cx="7727950" cy="43497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9"/>
          <p:cNvSpPr>
            <a:spLocks noChangeArrowheads="1"/>
          </p:cNvSpPr>
          <p:nvPr/>
        </p:nvSpPr>
        <p:spPr bwMode="auto">
          <a:xfrm>
            <a:off x="334963" y="1619250"/>
            <a:ext cx="8545512" cy="441325"/>
          </a:xfrm>
          <a:prstGeom prst="rect">
            <a:avLst/>
          </a:prstGeom>
          <a:noFill/>
          <a:ln w="9525">
            <a:noFill/>
            <a:miter lim="800000"/>
            <a:headEnd/>
            <a:tailEnd/>
          </a:ln>
          <a:effectLst/>
          <a:extLst/>
        </p:spPr>
        <p:txBody>
          <a:bodyPr lIns="71377" tIns="35689" rIns="71377" bIns="35689">
            <a:spAutoFit/>
          </a:bodyPr>
          <a:lstStyle/>
          <a:p>
            <a:pPr algn="ctr" defTabSz="1481138"/>
            <a:r>
              <a:rPr lang="pt-BR" altLang="pt-BR" sz="2400" b="1">
                <a:solidFill>
                  <a:srgbClr val="376092"/>
                </a:solidFill>
                <a:latin typeface="Comic Sans MS" pitchFamily="66" charset="0"/>
              </a:rPr>
              <a:t>Sistema Hidráulico do Rio Paraíba do Sul</a:t>
            </a:r>
          </a:p>
        </p:txBody>
      </p:sp>
      <p:pic>
        <p:nvPicPr>
          <p:cNvPr id="35842" name="Imagem 1"/>
          <p:cNvPicPr>
            <a:picLocks noChangeAspect="1"/>
          </p:cNvPicPr>
          <p:nvPr/>
        </p:nvPicPr>
        <p:blipFill>
          <a:blip r:embed="rId3" cstate="print"/>
          <a:srcRect/>
          <a:stretch>
            <a:fillRect/>
          </a:stretch>
        </p:blipFill>
        <p:spPr bwMode="auto">
          <a:xfrm>
            <a:off x="160338" y="2371725"/>
            <a:ext cx="8980487" cy="27860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m 2"/>
          <p:cNvPicPr>
            <a:picLocks noChangeAspect="1"/>
          </p:cNvPicPr>
          <p:nvPr/>
        </p:nvPicPr>
        <p:blipFill>
          <a:blip r:embed="rId3" cstate="print"/>
          <a:srcRect/>
          <a:stretch>
            <a:fillRect/>
          </a:stretch>
        </p:blipFill>
        <p:spPr bwMode="auto">
          <a:xfrm>
            <a:off x="-20638" y="1425575"/>
            <a:ext cx="8553451" cy="5356225"/>
          </a:xfrm>
          <a:prstGeom prst="rect">
            <a:avLst/>
          </a:prstGeom>
          <a:noFill/>
          <a:ln w="9525">
            <a:noFill/>
            <a:miter lim="800000"/>
            <a:headEnd/>
            <a:tailEnd/>
          </a:ln>
        </p:spPr>
      </p:pic>
      <p:sp>
        <p:nvSpPr>
          <p:cNvPr id="7" name="Texto explicativo retangular 6"/>
          <p:cNvSpPr/>
          <p:nvPr/>
        </p:nvSpPr>
        <p:spPr>
          <a:xfrm>
            <a:off x="7775575" y="2786063"/>
            <a:ext cx="1368425" cy="936625"/>
          </a:xfrm>
          <a:prstGeom prst="wedgeRectCallout">
            <a:avLst>
              <a:gd name="adj1" fmla="val -20569"/>
              <a:gd name="adj2" fmla="val 22253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31/05/2015 17,09% </a:t>
            </a:r>
          </a:p>
        </p:txBody>
      </p:sp>
      <p:sp>
        <p:nvSpPr>
          <p:cNvPr id="8" name="Rectangle 119"/>
          <p:cNvSpPr>
            <a:spLocks noChangeArrowheads="1"/>
          </p:cNvSpPr>
          <p:nvPr/>
        </p:nvSpPr>
        <p:spPr bwMode="auto">
          <a:xfrm>
            <a:off x="404813" y="1136650"/>
            <a:ext cx="8545512" cy="441325"/>
          </a:xfrm>
          <a:prstGeom prst="rect">
            <a:avLst/>
          </a:prstGeom>
          <a:noFill/>
          <a:ln w="9525">
            <a:noFill/>
            <a:miter lim="800000"/>
            <a:headEnd/>
            <a:tailEnd/>
          </a:ln>
          <a:effectLst/>
          <a:extLst/>
        </p:spPr>
        <p:txBody>
          <a:bodyPr lIns="71377" tIns="35689" rIns="71377" bIns="35689">
            <a:spAutoFit/>
          </a:bodyPr>
          <a:lstStyle/>
          <a:p>
            <a:pPr algn="ctr" defTabSz="1481138"/>
            <a:r>
              <a:rPr lang="pt-BR" altLang="pt-BR" sz="2400" b="1">
                <a:solidFill>
                  <a:srgbClr val="376092"/>
                </a:solidFill>
                <a:latin typeface="Comic Sans MS" pitchFamily="66" charset="0"/>
              </a:rPr>
              <a:t>Sistema Hidráulico do Rio Paraíba do Sul</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m 1"/>
          <p:cNvPicPr>
            <a:picLocks noChangeAspect="1"/>
          </p:cNvPicPr>
          <p:nvPr/>
        </p:nvPicPr>
        <p:blipFill>
          <a:blip r:embed="rId2" cstate="print"/>
          <a:srcRect/>
          <a:stretch>
            <a:fillRect/>
          </a:stretch>
        </p:blipFill>
        <p:spPr bwMode="auto">
          <a:xfrm>
            <a:off x="0" y="0"/>
            <a:ext cx="9136063" cy="6858000"/>
          </a:xfrm>
          <a:prstGeom prst="rect">
            <a:avLst/>
          </a:prstGeom>
          <a:noFill/>
          <a:ln w="9525">
            <a:noFill/>
            <a:miter lim="800000"/>
            <a:headEnd/>
            <a:tailEnd/>
          </a:ln>
        </p:spPr>
      </p:pic>
      <p:sp>
        <p:nvSpPr>
          <p:cNvPr id="39938" name="CaixaDeTexto 2"/>
          <p:cNvSpPr txBox="1">
            <a:spLocks noChangeArrowheads="1"/>
          </p:cNvSpPr>
          <p:nvPr/>
        </p:nvSpPr>
        <p:spPr bwMode="auto">
          <a:xfrm>
            <a:off x="6702425" y="96838"/>
            <a:ext cx="2333625" cy="523875"/>
          </a:xfrm>
          <a:prstGeom prst="rect">
            <a:avLst/>
          </a:prstGeom>
          <a:solidFill>
            <a:schemeClr val="tx2"/>
          </a:solidFill>
          <a:ln w="9525">
            <a:noFill/>
            <a:miter lim="800000"/>
            <a:headEnd/>
            <a:tailEnd/>
          </a:ln>
        </p:spPr>
        <p:txBody>
          <a:bodyPr wrap="none">
            <a:spAutoFit/>
          </a:bodyPr>
          <a:lstStyle/>
          <a:p>
            <a:r>
              <a:rPr lang="pt-BR" sz="2800">
                <a:solidFill>
                  <a:schemeClr val="bg1"/>
                </a:solidFill>
              </a:rPr>
              <a:t>Belo Horizonte</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m 1"/>
          <p:cNvPicPr>
            <a:picLocks noChangeAspect="1"/>
          </p:cNvPicPr>
          <p:nvPr/>
        </p:nvPicPr>
        <p:blipFill>
          <a:blip r:embed="rId2" cstate="print"/>
          <a:srcRect/>
          <a:stretch>
            <a:fillRect/>
          </a:stretch>
        </p:blipFill>
        <p:spPr bwMode="auto">
          <a:xfrm>
            <a:off x="92075" y="311150"/>
            <a:ext cx="8959850" cy="62357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m 3"/>
          <p:cNvPicPr>
            <a:picLocks noChangeAspect="1"/>
          </p:cNvPicPr>
          <p:nvPr/>
        </p:nvPicPr>
        <p:blipFill>
          <a:blip r:embed="rId2" cstate="print"/>
          <a:srcRect/>
          <a:stretch>
            <a:fillRect/>
          </a:stretch>
        </p:blipFill>
        <p:spPr bwMode="auto">
          <a:xfrm>
            <a:off x="4140200" y="1673225"/>
            <a:ext cx="4852988" cy="4551363"/>
          </a:xfrm>
          <a:prstGeom prst="rect">
            <a:avLst/>
          </a:prstGeom>
          <a:noFill/>
          <a:ln w="9525">
            <a:noFill/>
            <a:miter lim="800000"/>
            <a:headEnd/>
            <a:tailEnd/>
          </a:ln>
        </p:spPr>
      </p:pic>
      <p:sp>
        <p:nvSpPr>
          <p:cNvPr id="2" name="Elipse 1"/>
          <p:cNvSpPr/>
          <p:nvPr/>
        </p:nvSpPr>
        <p:spPr>
          <a:xfrm>
            <a:off x="7092950" y="1557338"/>
            <a:ext cx="1223963" cy="1250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1F497D"/>
              </a:solidFill>
            </a:endParaRPr>
          </a:p>
        </p:txBody>
      </p:sp>
      <p:sp>
        <p:nvSpPr>
          <p:cNvPr id="5" name="Elipse 4"/>
          <p:cNvSpPr/>
          <p:nvPr/>
        </p:nvSpPr>
        <p:spPr>
          <a:xfrm>
            <a:off x="4787900" y="2825750"/>
            <a:ext cx="1223963" cy="1250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1F497D"/>
              </a:solidFill>
            </a:endParaRPr>
          </a:p>
        </p:txBody>
      </p:sp>
      <p:sp>
        <p:nvSpPr>
          <p:cNvPr id="6" name="Elipse 5"/>
          <p:cNvSpPr/>
          <p:nvPr/>
        </p:nvSpPr>
        <p:spPr>
          <a:xfrm>
            <a:off x="5651500" y="4986338"/>
            <a:ext cx="1225550" cy="12509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rgbClr val="1F497D"/>
              </a:solidFill>
            </a:endParaRPr>
          </a:p>
        </p:txBody>
      </p:sp>
      <p:sp>
        <p:nvSpPr>
          <p:cNvPr id="41989" name="Retângulo 2"/>
          <p:cNvSpPr>
            <a:spLocks noChangeArrowheads="1"/>
          </p:cNvSpPr>
          <p:nvPr/>
        </p:nvSpPr>
        <p:spPr bwMode="auto">
          <a:xfrm>
            <a:off x="179388" y="2492375"/>
            <a:ext cx="3932237" cy="2586038"/>
          </a:xfrm>
          <a:prstGeom prst="rect">
            <a:avLst/>
          </a:prstGeom>
          <a:noFill/>
          <a:ln w="9525">
            <a:noFill/>
            <a:miter lim="800000"/>
            <a:headEnd/>
            <a:tailEnd/>
          </a:ln>
        </p:spPr>
        <p:txBody>
          <a:bodyPr>
            <a:spAutoFit/>
          </a:bodyPr>
          <a:lstStyle/>
          <a:p>
            <a:r>
              <a:rPr lang="pt-BR" b="1">
                <a:solidFill>
                  <a:srgbClr val="1F497D"/>
                </a:solidFill>
              </a:rPr>
              <a:t>Volume do Sistema Paraopeba: 37,9% </a:t>
            </a:r>
            <a:endParaRPr lang="pt-BR">
              <a:solidFill>
                <a:srgbClr val="1F497D"/>
              </a:solidFill>
            </a:endParaRPr>
          </a:p>
          <a:p>
            <a:endParaRPr lang="pt-BR" b="1">
              <a:solidFill>
                <a:srgbClr val="1F497D"/>
              </a:solidFill>
            </a:endParaRPr>
          </a:p>
          <a:p>
            <a:endParaRPr lang="pt-BR">
              <a:solidFill>
                <a:srgbClr val="1F497D"/>
              </a:solidFill>
            </a:endParaRPr>
          </a:p>
          <a:p>
            <a:pPr>
              <a:buFont typeface="Arial" pitchFamily="34" charset="0"/>
              <a:buChar char="•"/>
            </a:pPr>
            <a:r>
              <a:rPr lang="pt-BR" b="1">
                <a:solidFill>
                  <a:srgbClr val="1F497D"/>
                </a:solidFill>
              </a:rPr>
              <a:t>Rio Manso: 50,6%</a:t>
            </a:r>
          </a:p>
          <a:p>
            <a:pPr>
              <a:buFont typeface="Arial" pitchFamily="34" charset="0"/>
              <a:buChar char="•"/>
            </a:pPr>
            <a:endParaRPr lang="pt-BR">
              <a:solidFill>
                <a:srgbClr val="1F497D"/>
              </a:solidFill>
            </a:endParaRPr>
          </a:p>
          <a:p>
            <a:pPr>
              <a:buFont typeface="Arial" pitchFamily="34" charset="0"/>
              <a:buChar char="•"/>
            </a:pPr>
            <a:r>
              <a:rPr lang="pt-BR" b="1">
                <a:solidFill>
                  <a:srgbClr val="1F497D"/>
                </a:solidFill>
              </a:rPr>
              <a:t>Serra Azul: 15,8%</a:t>
            </a:r>
          </a:p>
          <a:p>
            <a:pPr>
              <a:buFont typeface="Arial" pitchFamily="34" charset="0"/>
              <a:buChar char="•"/>
            </a:pPr>
            <a:endParaRPr lang="pt-BR">
              <a:solidFill>
                <a:srgbClr val="1F497D"/>
              </a:solidFill>
            </a:endParaRPr>
          </a:p>
          <a:p>
            <a:pPr>
              <a:buFont typeface="Arial" pitchFamily="34" charset="0"/>
              <a:buChar char="•"/>
            </a:pPr>
            <a:r>
              <a:rPr lang="pt-BR" b="1">
                <a:solidFill>
                  <a:srgbClr val="1F497D"/>
                </a:solidFill>
              </a:rPr>
              <a:t>Vargem das Flores: 39,5%</a:t>
            </a:r>
          </a:p>
        </p:txBody>
      </p:sp>
      <p:sp>
        <p:nvSpPr>
          <p:cNvPr id="41990" name="Retângulo 6"/>
          <p:cNvSpPr>
            <a:spLocks noChangeArrowheads="1"/>
          </p:cNvSpPr>
          <p:nvPr/>
        </p:nvSpPr>
        <p:spPr bwMode="auto">
          <a:xfrm>
            <a:off x="5299075" y="865188"/>
            <a:ext cx="3084513" cy="368300"/>
          </a:xfrm>
          <a:prstGeom prst="rect">
            <a:avLst/>
          </a:prstGeom>
          <a:noFill/>
          <a:ln w="9525">
            <a:noFill/>
            <a:miter lim="800000"/>
            <a:headEnd/>
            <a:tailEnd/>
          </a:ln>
        </p:spPr>
        <p:txBody>
          <a:bodyPr wrap="none">
            <a:spAutoFit/>
          </a:bodyPr>
          <a:lstStyle/>
          <a:p>
            <a:r>
              <a:rPr lang="pt-BR" b="1">
                <a:solidFill>
                  <a:srgbClr val="1F497D"/>
                </a:solidFill>
              </a:rPr>
              <a:t>(atualizado em 01/06/2015)</a:t>
            </a:r>
            <a:endParaRPr lang="pt-BR">
              <a:solidFill>
                <a:srgbClr val="1F497D"/>
              </a:solidFill>
            </a:endParaRPr>
          </a:p>
        </p:txBody>
      </p:sp>
      <p:sp>
        <p:nvSpPr>
          <p:cNvPr id="41991" name="Retângulo 8"/>
          <p:cNvSpPr>
            <a:spLocks noChangeArrowheads="1"/>
          </p:cNvSpPr>
          <p:nvPr/>
        </p:nvSpPr>
        <p:spPr bwMode="auto">
          <a:xfrm>
            <a:off x="541338" y="311150"/>
            <a:ext cx="4916487" cy="708025"/>
          </a:xfrm>
          <a:prstGeom prst="rect">
            <a:avLst/>
          </a:prstGeom>
          <a:noFill/>
          <a:ln w="9525">
            <a:noFill/>
            <a:miter lim="800000"/>
            <a:headEnd/>
            <a:tailEnd/>
          </a:ln>
        </p:spPr>
        <p:txBody>
          <a:bodyPr wrap="none">
            <a:spAutoFit/>
          </a:bodyPr>
          <a:lstStyle/>
          <a:p>
            <a:r>
              <a:rPr lang="pt-BR" sz="4000" b="1">
                <a:solidFill>
                  <a:srgbClr val="1F497D"/>
                </a:solidFill>
              </a:rPr>
              <a:t>Sistema Paraopeba</a:t>
            </a:r>
            <a:endParaRPr lang="pt-BR" sz="4000">
              <a:solidFill>
                <a:srgbClr val="1F497D"/>
              </a:solidFill>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m 2"/>
          <p:cNvPicPr>
            <a:picLocks noChangeAspect="1"/>
          </p:cNvPicPr>
          <p:nvPr/>
        </p:nvPicPr>
        <p:blipFill>
          <a:blip r:embed="rId2" cstate="print"/>
          <a:srcRect/>
          <a:stretch>
            <a:fillRect/>
          </a:stretch>
        </p:blipFill>
        <p:spPr bwMode="auto">
          <a:xfrm>
            <a:off x="0" y="115888"/>
            <a:ext cx="9237663" cy="6481762"/>
          </a:xfrm>
          <a:prstGeom prst="rect">
            <a:avLst/>
          </a:prstGeom>
          <a:noFill/>
          <a:ln w="9525">
            <a:noFill/>
            <a:miter lim="800000"/>
            <a:headEnd/>
            <a:tailEnd/>
          </a:ln>
        </p:spPr>
      </p:pic>
      <p:sp>
        <p:nvSpPr>
          <p:cNvPr id="15" name="Elipse 14"/>
          <p:cNvSpPr/>
          <p:nvPr/>
        </p:nvSpPr>
        <p:spPr>
          <a:xfrm>
            <a:off x="4032250" y="1363663"/>
            <a:ext cx="287338"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3011" name="Retângulo 17"/>
          <p:cNvSpPr>
            <a:spLocks noChangeArrowheads="1"/>
          </p:cNvSpPr>
          <p:nvPr/>
        </p:nvSpPr>
        <p:spPr bwMode="auto">
          <a:xfrm>
            <a:off x="5335588" y="995363"/>
            <a:ext cx="3225800" cy="646112"/>
          </a:xfrm>
          <a:prstGeom prst="rect">
            <a:avLst/>
          </a:prstGeom>
          <a:noFill/>
          <a:ln w="9525">
            <a:noFill/>
            <a:miter lim="800000"/>
            <a:headEnd/>
            <a:tailEnd/>
          </a:ln>
        </p:spPr>
        <p:txBody>
          <a:bodyPr>
            <a:spAutoFit/>
          </a:bodyPr>
          <a:lstStyle/>
          <a:p>
            <a:pPr algn="ctr"/>
            <a:r>
              <a:rPr lang="pt-BR" b="1">
                <a:solidFill>
                  <a:srgbClr val="000000"/>
                </a:solidFill>
              </a:rPr>
              <a:t>Volume do Sistema Paraopeba (01/06/2015): 37,9%</a:t>
            </a:r>
            <a:endParaRPr lang="pt-B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2" cstate="print"/>
          <a:srcRect/>
          <a:stretch>
            <a:fillRect/>
          </a:stretch>
        </p:blipFill>
        <p:spPr bwMode="auto">
          <a:xfrm>
            <a:off x="535442" y="551470"/>
            <a:ext cx="6126163" cy="6165850"/>
          </a:xfrm>
          <a:prstGeom prst="rect">
            <a:avLst/>
          </a:prstGeom>
          <a:noFill/>
          <a:ln w="9525">
            <a:noFill/>
            <a:miter lim="800000"/>
            <a:headEnd/>
            <a:tailEnd/>
          </a:ln>
        </p:spPr>
      </p:pic>
      <p:sp>
        <p:nvSpPr>
          <p:cNvPr id="14338" name="Text Box 5"/>
          <p:cNvSpPr txBox="1">
            <a:spLocks noChangeArrowheads="1"/>
          </p:cNvSpPr>
          <p:nvPr/>
        </p:nvSpPr>
        <p:spPr bwMode="auto">
          <a:xfrm>
            <a:off x="537030" y="335570"/>
            <a:ext cx="8135937" cy="396875"/>
          </a:xfrm>
          <a:prstGeom prst="rect">
            <a:avLst/>
          </a:prstGeom>
          <a:noFill/>
          <a:ln w="9525">
            <a:noFill/>
            <a:miter lim="800000"/>
            <a:headEnd/>
            <a:tailEnd/>
          </a:ln>
        </p:spPr>
        <p:txBody>
          <a:bodyPr lIns="91429" tIns="45715" rIns="91429" bIns="45715">
            <a:spAutoFit/>
          </a:bodyPr>
          <a:lstStyle/>
          <a:p>
            <a:pPr algn="ctr" eaLnBrk="1" hangingPunct="1"/>
            <a:r>
              <a:rPr lang="pt-BR" sz="2000" b="1">
                <a:latin typeface="Trebuchet MS" pitchFamily="34" charset="0"/>
              </a:rPr>
              <a:t>Balanço demanda versus disponibilidade hídrica</a:t>
            </a:r>
            <a:endParaRPr lang="pt-BR" sz="2000" b="1" i="1">
              <a:latin typeface="Trebuchet MS" pitchFamily="34" charset="0"/>
            </a:endParaRPr>
          </a:p>
        </p:txBody>
      </p:sp>
      <p:sp>
        <p:nvSpPr>
          <p:cNvPr id="14339" name="Oval 6"/>
          <p:cNvSpPr>
            <a:spLocks noChangeArrowheads="1"/>
          </p:cNvSpPr>
          <p:nvPr/>
        </p:nvSpPr>
        <p:spPr bwMode="auto">
          <a:xfrm>
            <a:off x="3051630" y="5469545"/>
            <a:ext cx="1371600" cy="914400"/>
          </a:xfrm>
          <a:prstGeom prst="ellipse">
            <a:avLst/>
          </a:prstGeom>
          <a:solidFill>
            <a:srgbClr val="FFCC00">
              <a:alpha val="50195"/>
            </a:srgbClr>
          </a:solidFill>
          <a:ln w="28575">
            <a:noFill/>
            <a:prstDash val="dash"/>
            <a:round/>
            <a:headEnd/>
            <a:tailEnd/>
          </a:ln>
        </p:spPr>
        <p:txBody>
          <a:bodyPr lIns="91429" tIns="45715" rIns="91429" bIns="45715"/>
          <a:lstStyle/>
          <a:p>
            <a:pPr eaLnBrk="1" hangingPunct="1"/>
            <a:endParaRPr lang="pt-BR"/>
          </a:p>
        </p:txBody>
      </p:sp>
      <p:sp>
        <p:nvSpPr>
          <p:cNvPr id="14340" name="Oval 7"/>
          <p:cNvSpPr>
            <a:spLocks noChangeArrowheads="1"/>
          </p:cNvSpPr>
          <p:nvPr/>
        </p:nvSpPr>
        <p:spPr bwMode="auto">
          <a:xfrm rot="2700000">
            <a:off x="5221742" y="2142145"/>
            <a:ext cx="881063" cy="1700213"/>
          </a:xfrm>
          <a:prstGeom prst="ellipse">
            <a:avLst/>
          </a:prstGeom>
          <a:solidFill>
            <a:srgbClr val="FFCC00">
              <a:alpha val="50195"/>
            </a:srgbClr>
          </a:solidFill>
          <a:ln w="22225">
            <a:noFill/>
            <a:prstDash val="dash"/>
            <a:round/>
            <a:headEnd/>
            <a:tailEnd/>
          </a:ln>
        </p:spPr>
        <p:txBody>
          <a:bodyPr lIns="91429" tIns="45715" rIns="91429" bIns="45715"/>
          <a:lstStyle/>
          <a:p>
            <a:pPr eaLnBrk="1" hangingPunct="1"/>
            <a:endParaRPr lang="pt-BR"/>
          </a:p>
        </p:txBody>
      </p:sp>
      <p:sp>
        <p:nvSpPr>
          <p:cNvPr id="14341" name="Oval 8"/>
          <p:cNvSpPr>
            <a:spLocks noChangeArrowheads="1"/>
          </p:cNvSpPr>
          <p:nvPr/>
        </p:nvSpPr>
        <p:spPr bwMode="auto">
          <a:xfrm rot="2700000">
            <a:off x="3899355" y="4524983"/>
            <a:ext cx="1028700" cy="457200"/>
          </a:xfrm>
          <a:prstGeom prst="ellipse">
            <a:avLst/>
          </a:prstGeom>
          <a:solidFill>
            <a:srgbClr val="FFCC00">
              <a:alpha val="50195"/>
            </a:srgbClr>
          </a:solidFill>
          <a:ln w="28575">
            <a:noFill/>
            <a:prstDash val="dash"/>
            <a:round/>
            <a:headEnd/>
            <a:tailEnd/>
          </a:ln>
        </p:spPr>
        <p:txBody>
          <a:bodyPr lIns="91429" tIns="45715" rIns="91429" bIns="45715"/>
          <a:lstStyle/>
          <a:p>
            <a:pPr eaLnBrk="1" hangingPunct="1"/>
            <a:endParaRPr lang="pt-BR"/>
          </a:p>
        </p:txBody>
      </p:sp>
      <p:sp>
        <p:nvSpPr>
          <p:cNvPr id="14342" name="AutoShape 9"/>
          <p:cNvSpPr>
            <a:spLocks/>
          </p:cNvSpPr>
          <p:nvPr/>
        </p:nvSpPr>
        <p:spPr bwMode="auto">
          <a:xfrm>
            <a:off x="6872742" y="3936020"/>
            <a:ext cx="1600200" cy="1143000"/>
          </a:xfrm>
          <a:prstGeom prst="accentCallout2">
            <a:avLst>
              <a:gd name="adj1" fmla="val 10000"/>
              <a:gd name="adj2" fmla="val -4764"/>
              <a:gd name="adj3" fmla="val 10000"/>
              <a:gd name="adj4" fmla="val -41171"/>
              <a:gd name="adj5" fmla="val 82917"/>
              <a:gd name="adj6" fmla="val -143454"/>
            </a:avLst>
          </a:prstGeom>
          <a:noFill/>
          <a:ln w="9525">
            <a:solidFill>
              <a:srgbClr val="000000"/>
            </a:solidFill>
            <a:miter lim="800000"/>
            <a:headEnd/>
            <a:tailEnd/>
          </a:ln>
        </p:spPr>
        <p:txBody>
          <a:bodyPr lIns="91429" tIns="45715" rIns="91429" bIns="45715"/>
          <a:lstStyle/>
          <a:p>
            <a:pPr algn="just" eaLnBrk="1" hangingPunct="1"/>
            <a:r>
              <a:rPr lang="pt-BR" sz="1000" b="1" i="1" u="sng"/>
              <a:t>Bacia do Tietê</a:t>
            </a:r>
          </a:p>
          <a:p>
            <a:pPr algn="just" eaLnBrk="1" hangingPunct="1"/>
            <a:r>
              <a:rPr lang="pt-BR" altLang="pt-BR" sz="1000"/>
              <a:t>“</a:t>
            </a:r>
            <a:r>
              <a:rPr lang="pt-BR" sz="1000"/>
              <a:t>Stress</a:t>
            </a:r>
            <a:r>
              <a:rPr lang="pt-BR" altLang="pt-BR" sz="1000"/>
              <a:t>”</a:t>
            </a:r>
            <a:r>
              <a:rPr lang="pt-BR" sz="1000"/>
              <a:t> hídrico devido à demanda de água muita alta para abastecimento urbano</a:t>
            </a:r>
            <a:endParaRPr lang="pt-BR"/>
          </a:p>
        </p:txBody>
      </p:sp>
      <p:sp>
        <p:nvSpPr>
          <p:cNvPr id="14343" name="AutoShape 10"/>
          <p:cNvSpPr>
            <a:spLocks/>
          </p:cNvSpPr>
          <p:nvPr/>
        </p:nvSpPr>
        <p:spPr bwMode="auto">
          <a:xfrm>
            <a:off x="5791655" y="5460020"/>
            <a:ext cx="1576387" cy="1257300"/>
          </a:xfrm>
          <a:prstGeom prst="accentCallout2">
            <a:avLst>
              <a:gd name="adj1" fmla="val 9093"/>
              <a:gd name="adj2" fmla="val -4833"/>
              <a:gd name="adj3" fmla="val 9093"/>
              <a:gd name="adj4" fmla="val -49750"/>
              <a:gd name="adj5" fmla="val 33588"/>
              <a:gd name="adj6" fmla="val -114602"/>
            </a:avLst>
          </a:prstGeom>
          <a:noFill/>
          <a:ln w="9525">
            <a:solidFill>
              <a:srgbClr val="000000"/>
            </a:solidFill>
            <a:miter lim="800000"/>
            <a:headEnd/>
            <a:tailEnd/>
          </a:ln>
        </p:spPr>
        <p:txBody>
          <a:bodyPr lIns="91429" tIns="45715" rIns="91429" bIns="45715"/>
          <a:lstStyle/>
          <a:p>
            <a:pPr algn="just" eaLnBrk="1" hangingPunct="1"/>
            <a:r>
              <a:rPr lang="pt-BR" sz="1000" b="1" i="1" u="sng"/>
              <a:t>Sub-bacias da RH do Uruguai</a:t>
            </a:r>
          </a:p>
          <a:p>
            <a:pPr algn="just" eaLnBrk="1" hangingPunct="1"/>
            <a:r>
              <a:rPr lang="pt-BR" altLang="pt-BR" sz="1000"/>
              <a:t>“</a:t>
            </a:r>
            <a:r>
              <a:rPr lang="pt-BR" sz="1000"/>
              <a:t>Stress</a:t>
            </a:r>
            <a:r>
              <a:rPr lang="pt-BR" altLang="pt-BR" sz="1000"/>
              <a:t>”</a:t>
            </a:r>
            <a:r>
              <a:rPr lang="pt-BR" sz="1000"/>
              <a:t> hídrico devido à demanda de água extremamente alta para irrigação</a:t>
            </a:r>
            <a:endParaRPr lang="pt-BR"/>
          </a:p>
        </p:txBody>
      </p:sp>
      <p:sp>
        <p:nvSpPr>
          <p:cNvPr id="14344" name="AutoShape 11"/>
          <p:cNvSpPr>
            <a:spLocks/>
          </p:cNvSpPr>
          <p:nvPr/>
        </p:nvSpPr>
        <p:spPr bwMode="auto">
          <a:xfrm>
            <a:off x="6383792" y="1056295"/>
            <a:ext cx="2324100" cy="609600"/>
          </a:xfrm>
          <a:prstGeom prst="accentCallout2">
            <a:avLst>
              <a:gd name="adj1" fmla="val 18750"/>
              <a:gd name="adj2" fmla="val -3278"/>
              <a:gd name="adj3" fmla="val 18750"/>
              <a:gd name="adj4" fmla="val -22269"/>
              <a:gd name="adj5" fmla="val 264583"/>
              <a:gd name="adj6" fmla="val -30806"/>
            </a:avLst>
          </a:prstGeom>
          <a:noFill/>
          <a:ln w="9525">
            <a:solidFill>
              <a:srgbClr val="000000"/>
            </a:solidFill>
            <a:miter lim="800000"/>
            <a:headEnd/>
            <a:tailEnd/>
          </a:ln>
        </p:spPr>
        <p:txBody>
          <a:bodyPr lIns="91429" tIns="45715" rIns="91429" bIns="45715"/>
          <a:lstStyle/>
          <a:p>
            <a:pPr algn="just" eaLnBrk="1" hangingPunct="1"/>
            <a:r>
              <a:rPr lang="pt-BR" sz="1000" b="1" i="1" u="sng"/>
              <a:t>Bacias da Região semi-árida</a:t>
            </a:r>
          </a:p>
          <a:p>
            <a:pPr algn="just" eaLnBrk="1" hangingPunct="1"/>
            <a:r>
              <a:rPr lang="pt-BR" altLang="pt-BR" sz="1000"/>
              <a:t>“</a:t>
            </a:r>
            <a:r>
              <a:rPr lang="pt-BR" sz="1000"/>
              <a:t>Stress</a:t>
            </a:r>
            <a:r>
              <a:rPr lang="pt-BR" altLang="pt-BR" sz="1000"/>
              <a:t>”</a:t>
            </a:r>
            <a:r>
              <a:rPr lang="pt-BR" sz="1000"/>
              <a:t> hídrico devido à baixíssima disponibilidade hídrica</a:t>
            </a:r>
            <a:endParaRPr lang="pt-B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Object 14"/>
          <p:cNvGraphicFramePr>
            <a:graphicFrameLocks noChangeAspect="1"/>
          </p:cNvGraphicFramePr>
          <p:nvPr/>
        </p:nvGraphicFramePr>
        <p:xfrm>
          <a:off x="4572000" y="1044575"/>
          <a:ext cx="4518025" cy="5561013"/>
        </p:xfrm>
        <a:graphic>
          <a:graphicData uri="http://schemas.openxmlformats.org/presentationml/2006/ole">
            <p:oleObj spid="_x0000_s44033" name="Foto do Photo Editor" r:id="rId3" imgW="14819048" imgH="18238095" progId="MSPhotoEd.3">
              <p:embed/>
            </p:oleObj>
          </a:graphicData>
        </a:graphic>
      </p:graphicFrame>
      <p:sp>
        <p:nvSpPr>
          <p:cNvPr id="44034" name="Rectangle 3"/>
          <p:cNvSpPr>
            <a:spLocks noChangeArrowheads="1"/>
          </p:cNvSpPr>
          <p:nvPr/>
        </p:nvSpPr>
        <p:spPr bwMode="auto">
          <a:xfrm>
            <a:off x="323850" y="1989138"/>
            <a:ext cx="4248150" cy="1322387"/>
          </a:xfrm>
          <a:prstGeom prst="rect">
            <a:avLst/>
          </a:prstGeom>
          <a:noFill/>
          <a:ln w="9525">
            <a:noFill/>
            <a:miter lim="800000"/>
            <a:headEnd/>
            <a:tailEnd/>
          </a:ln>
        </p:spPr>
        <p:txBody>
          <a:bodyPr>
            <a:spAutoFit/>
          </a:bodyPr>
          <a:lstStyle/>
          <a:p>
            <a:pPr algn="ctr"/>
            <a:r>
              <a:rPr lang="pt-BR" sz="4000" b="1"/>
              <a:t>Bacia do Rio São Francisco</a:t>
            </a:r>
            <a:endParaRPr lang="pt-BR" sz="4000" b="1" i="1">
              <a:solidFill>
                <a:schemeClr val="accent1"/>
              </a:solidFill>
              <a:latin typeface="Verdana"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m 1"/>
          <p:cNvPicPr>
            <a:picLocks noChangeAspect="1"/>
          </p:cNvPicPr>
          <p:nvPr/>
        </p:nvPicPr>
        <p:blipFill>
          <a:blip r:embed="rId2" cstate="print"/>
          <a:srcRect/>
          <a:stretch>
            <a:fillRect/>
          </a:stretch>
        </p:blipFill>
        <p:spPr bwMode="auto">
          <a:xfrm>
            <a:off x="1588" y="549275"/>
            <a:ext cx="9142412" cy="5727700"/>
          </a:xfrm>
          <a:prstGeom prst="rect">
            <a:avLst/>
          </a:prstGeom>
          <a:noFill/>
          <a:ln w="9525">
            <a:noFill/>
            <a:miter lim="800000"/>
            <a:headEnd/>
            <a:tailEnd/>
          </a:ln>
        </p:spPr>
      </p:pic>
      <p:sp>
        <p:nvSpPr>
          <p:cNvPr id="45058" name="CaixaDeTexto 4"/>
          <p:cNvSpPr txBox="1">
            <a:spLocks noChangeArrowheads="1"/>
          </p:cNvSpPr>
          <p:nvPr/>
        </p:nvSpPr>
        <p:spPr bwMode="auto">
          <a:xfrm>
            <a:off x="8027988" y="2997200"/>
            <a:ext cx="881062" cy="368300"/>
          </a:xfrm>
          <a:prstGeom prst="rect">
            <a:avLst/>
          </a:prstGeom>
          <a:solidFill>
            <a:schemeClr val="bg1"/>
          </a:solidFill>
          <a:ln w="9525">
            <a:noFill/>
            <a:miter lim="800000"/>
            <a:headEnd/>
            <a:tailEnd/>
          </a:ln>
        </p:spPr>
        <p:txBody>
          <a:bodyPr wrap="none">
            <a:spAutoFit/>
          </a:bodyPr>
          <a:lstStyle/>
          <a:p>
            <a:r>
              <a:rPr lang="pt-BR" b="1"/>
              <a:t>26,08%</a:t>
            </a:r>
          </a:p>
        </p:txBody>
      </p:sp>
      <p:sp>
        <p:nvSpPr>
          <p:cNvPr id="3" name="Texto explicativo retangular 2"/>
          <p:cNvSpPr/>
          <p:nvPr/>
        </p:nvSpPr>
        <p:spPr>
          <a:xfrm>
            <a:off x="7885113" y="2933700"/>
            <a:ext cx="1150937" cy="639763"/>
          </a:xfrm>
          <a:prstGeom prst="wedgeRectCallout">
            <a:avLst>
              <a:gd name="adj1" fmla="val 20203"/>
              <a:gd name="adj2" fmla="val 1782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31/05/2015 26%</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987675" y="657225"/>
            <a:ext cx="4321175"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12" name="Pentágono 11"/>
          <p:cNvSpPr/>
          <p:nvPr/>
        </p:nvSpPr>
        <p:spPr>
          <a:xfrm rot="16200000">
            <a:off x="7721601" y="4405312"/>
            <a:ext cx="1573212" cy="36036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b="1" cap="all" dirty="0">
                <a:solidFill>
                  <a:schemeClr val="bg1"/>
                </a:solidFill>
              </a:rPr>
              <a:t>29,3% </a:t>
            </a:r>
          </a:p>
        </p:txBody>
      </p:sp>
      <p:sp>
        <p:nvSpPr>
          <p:cNvPr id="46083" name="CaixaDeTexto 6"/>
          <p:cNvSpPr txBox="1">
            <a:spLocks noChangeArrowheads="1"/>
          </p:cNvSpPr>
          <p:nvPr/>
        </p:nvSpPr>
        <p:spPr bwMode="auto">
          <a:xfrm>
            <a:off x="4643438" y="4214813"/>
            <a:ext cx="3054350" cy="277812"/>
          </a:xfrm>
          <a:prstGeom prst="rect">
            <a:avLst/>
          </a:prstGeom>
          <a:noFill/>
          <a:ln w="9525">
            <a:noFill/>
            <a:miter lim="800000"/>
            <a:headEnd/>
            <a:tailEnd/>
          </a:ln>
        </p:spPr>
        <p:txBody>
          <a:bodyPr>
            <a:spAutoFit/>
          </a:bodyPr>
          <a:lstStyle/>
          <a:p>
            <a:pPr marL="174625" lvl="1" algn="r" defTabSz="979488"/>
            <a:r>
              <a:rPr lang="pt-BR" sz="1200" b="1">
                <a:solidFill>
                  <a:srgbClr val="000000"/>
                </a:solidFill>
                <a:cs typeface="Arial" pitchFamily="34" charset="0"/>
              </a:rPr>
              <a:t>Atingiria 0%VU </a:t>
            </a:r>
            <a:r>
              <a:rPr lang="en-US" sz="1200" b="1">
                <a:solidFill>
                  <a:srgbClr val="000000"/>
                </a:solidFill>
                <a:cs typeface="Arial" pitchFamily="34" charset="0"/>
              </a:rPr>
              <a:t>em NOV</a:t>
            </a:r>
            <a:endParaRPr lang="pt-BR" sz="1200" b="1">
              <a:solidFill>
                <a:srgbClr val="000000"/>
              </a:solidFill>
              <a:cs typeface="Arial" pitchFamily="34" charset="0"/>
            </a:endParaRPr>
          </a:p>
        </p:txBody>
      </p:sp>
      <p:cxnSp>
        <p:nvCxnSpPr>
          <p:cNvPr id="9" name="Conector de seta reta 8"/>
          <p:cNvCxnSpPr/>
          <p:nvPr/>
        </p:nvCxnSpPr>
        <p:spPr>
          <a:xfrm>
            <a:off x="6037263" y="4497388"/>
            <a:ext cx="0" cy="3270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85" name="CaixaDeTexto 10"/>
          <p:cNvSpPr txBox="1">
            <a:spLocks noChangeArrowheads="1"/>
          </p:cNvSpPr>
          <p:nvPr/>
        </p:nvSpPr>
        <p:spPr bwMode="auto">
          <a:xfrm>
            <a:off x="7972425" y="5372100"/>
            <a:ext cx="830263" cy="369888"/>
          </a:xfrm>
          <a:prstGeom prst="rect">
            <a:avLst/>
          </a:prstGeom>
          <a:noFill/>
          <a:ln w="9525">
            <a:noFill/>
            <a:miter lim="800000"/>
            <a:headEnd/>
            <a:tailEnd/>
          </a:ln>
        </p:spPr>
        <p:txBody>
          <a:bodyPr>
            <a:spAutoFit/>
          </a:bodyPr>
          <a:lstStyle/>
          <a:p>
            <a:pPr marL="174625" lvl="1" algn="ctr" defTabSz="979488"/>
            <a:r>
              <a:rPr lang="pt-BR" b="1">
                <a:solidFill>
                  <a:srgbClr val="C00000"/>
                </a:solidFill>
                <a:cs typeface="Arial" pitchFamily="34" charset="0"/>
              </a:rPr>
              <a:t>- 7,4</a:t>
            </a:r>
            <a:endParaRPr lang="pt-BR" sz="1100" b="1">
              <a:solidFill>
                <a:srgbClr val="C00000"/>
              </a:solidFill>
              <a:cs typeface="Arial" pitchFamily="34" charset="0"/>
            </a:endParaRPr>
          </a:p>
        </p:txBody>
      </p:sp>
      <p:grpSp>
        <p:nvGrpSpPr>
          <p:cNvPr id="46086" name="Grupo 2"/>
          <p:cNvGrpSpPr>
            <a:grpSpLocks/>
          </p:cNvGrpSpPr>
          <p:nvPr/>
        </p:nvGrpSpPr>
        <p:grpSpPr bwMode="auto">
          <a:xfrm>
            <a:off x="8013700" y="3271838"/>
            <a:ext cx="830263" cy="449262"/>
            <a:chOff x="8060581" y="3295094"/>
            <a:chExt cx="829974" cy="450304"/>
          </a:xfrm>
        </p:grpSpPr>
        <p:sp>
          <p:nvSpPr>
            <p:cNvPr id="13" name="Elipse 12"/>
            <p:cNvSpPr/>
            <p:nvPr/>
          </p:nvSpPr>
          <p:spPr>
            <a:xfrm>
              <a:off x="8217689" y="3295094"/>
              <a:ext cx="672866" cy="450304"/>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46096" name="CaixaDeTexto 13"/>
            <p:cNvSpPr txBox="1">
              <a:spLocks noChangeArrowheads="1"/>
            </p:cNvSpPr>
            <p:nvPr/>
          </p:nvSpPr>
          <p:spPr bwMode="auto">
            <a:xfrm>
              <a:off x="8060581" y="3333015"/>
              <a:ext cx="829974" cy="374461"/>
            </a:xfrm>
            <a:prstGeom prst="rect">
              <a:avLst/>
            </a:prstGeom>
            <a:noFill/>
            <a:ln w="9525">
              <a:noFill/>
              <a:miter lim="800000"/>
              <a:headEnd/>
              <a:tailEnd/>
            </a:ln>
          </p:spPr>
          <p:txBody>
            <a:bodyPr>
              <a:spAutoFit/>
            </a:bodyPr>
            <a:lstStyle/>
            <a:p>
              <a:pPr marL="174625" lvl="1" defTabSz="979488">
                <a:lnSpc>
                  <a:spcPts val="2200"/>
                </a:lnSpc>
                <a:spcBef>
                  <a:spcPts val="1800"/>
                </a:spcBef>
              </a:pPr>
              <a:r>
                <a:rPr lang="pt-BR" b="1">
                  <a:solidFill>
                    <a:srgbClr val="C00000"/>
                  </a:solidFill>
                  <a:cs typeface="Arial" pitchFamily="34" charset="0"/>
                </a:rPr>
                <a:t>21,9</a:t>
              </a:r>
            </a:p>
          </p:txBody>
        </p:sp>
      </p:grpSp>
      <p:sp>
        <p:nvSpPr>
          <p:cNvPr id="46087" name="Rectangle 2"/>
          <p:cNvSpPr>
            <a:spLocks noChangeArrowheads="1"/>
          </p:cNvSpPr>
          <p:nvPr/>
        </p:nvSpPr>
        <p:spPr bwMode="auto">
          <a:xfrm>
            <a:off x="200025" y="87313"/>
            <a:ext cx="7756525" cy="404812"/>
          </a:xfrm>
          <a:prstGeom prst="rect">
            <a:avLst/>
          </a:prstGeom>
          <a:noFill/>
          <a:ln w="9525">
            <a:noFill/>
            <a:miter lim="800000"/>
            <a:headEnd/>
            <a:tailEnd/>
          </a:ln>
        </p:spPr>
        <p:txBody>
          <a:bodyPr lIns="70224" tIns="35113" rIns="70224" bIns="0">
            <a:spAutoFit/>
          </a:bodyPr>
          <a:lstStyle/>
          <a:p>
            <a:pPr defTabSz="701675"/>
            <a:r>
              <a:rPr lang="pt-BR" sz="2400" b="1">
                <a:solidFill>
                  <a:srgbClr val="000000"/>
                </a:solidFill>
                <a:cs typeface="Arial" pitchFamily="34" charset="0"/>
              </a:rPr>
              <a:t>Ganhos com a Operação Adotada em 2014/2015</a:t>
            </a:r>
          </a:p>
        </p:txBody>
      </p:sp>
      <p:sp>
        <p:nvSpPr>
          <p:cNvPr id="46088" name="CaixaDeTexto 15"/>
          <p:cNvSpPr txBox="1">
            <a:spLocks noChangeArrowheads="1"/>
          </p:cNvSpPr>
          <p:nvPr/>
        </p:nvSpPr>
        <p:spPr bwMode="auto">
          <a:xfrm>
            <a:off x="31750" y="503238"/>
            <a:ext cx="8958263" cy="373062"/>
          </a:xfrm>
          <a:prstGeom prst="rect">
            <a:avLst/>
          </a:prstGeom>
          <a:noFill/>
          <a:ln w="9525">
            <a:noFill/>
            <a:miter lim="800000"/>
            <a:headEnd/>
            <a:tailEnd/>
          </a:ln>
        </p:spPr>
        <p:txBody>
          <a:bodyPr>
            <a:spAutoFit/>
          </a:bodyPr>
          <a:lstStyle/>
          <a:p>
            <a:pPr marL="174625" lvl="1" algn="ctr" defTabSz="979488">
              <a:lnSpc>
                <a:spcPts val="2200"/>
              </a:lnSpc>
              <a:spcBef>
                <a:spcPts val="1800"/>
              </a:spcBef>
            </a:pPr>
            <a:r>
              <a:rPr lang="pt-BR" b="1">
                <a:solidFill>
                  <a:srgbClr val="0000FF"/>
                </a:solidFill>
                <a:cs typeface="Arial" pitchFamily="34" charset="0"/>
              </a:rPr>
              <a:t>Flexibilização da Defluência Mínima nas UHEs Sobradinho e Xingó</a:t>
            </a:r>
          </a:p>
        </p:txBody>
      </p:sp>
      <p:sp>
        <p:nvSpPr>
          <p:cNvPr id="46089" name="CaixaDeTexto 16"/>
          <p:cNvSpPr txBox="1">
            <a:spLocks noChangeArrowheads="1"/>
          </p:cNvSpPr>
          <p:nvPr/>
        </p:nvSpPr>
        <p:spPr bwMode="auto">
          <a:xfrm rot="2918372">
            <a:off x="3818732" y="2351881"/>
            <a:ext cx="2876550" cy="252413"/>
          </a:xfrm>
          <a:prstGeom prst="rect">
            <a:avLst/>
          </a:prstGeom>
          <a:noFill/>
          <a:ln w="9525">
            <a:noFill/>
            <a:miter lim="800000"/>
            <a:headEnd/>
            <a:tailEnd/>
          </a:ln>
        </p:spPr>
        <p:txBody>
          <a:bodyPr lIns="0" tIns="0" rIns="0" bIns="0">
            <a:spAutoFit/>
          </a:bodyPr>
          <a:lstStyle/>
          <a:p>
            <a:pPr marL="0" lvl="1" algn="ctr" defTabSz="979488">
              <a:lnSpc>
                <a:spcPts val="2200"/>
              </a:lnSpc>
              <a:spcBef>
                <a:spcPts val="1800"/>
              </a:spcBef>
            </a:pPr>
            <a:r>
              <a:rPr lang="pt-BR" sz="1400" b="1">
                <a:solidFill>
                  <a:srgbClr val="C00000"/>
                </a:solidFill>
                <a:cs typeface="Arial" pitchFamily="34" charset="0"/>
              </a:rPr>
              <a:t>Armazenamento verificado</a:t>
            </a:r>
          </a:p>
        </p:txBody>
      </p:sp>
      <p:sp>
        <p:nvSpPr>
          <p:cNvPr id="46090" name="CaixaDeTexto 17"/>
          <p:cNvSpPr txBox="1">
            <a:spLocks noChangeArrowheads="1"/>
          </p:cNvSpPr>
          <p:nvPr/>
        </p:nvSpPr>
        <p:spPr bwMode="auto">
          <a:xfrm rot="3200924">
            <a:off x="2923381" y="3163095"/>
            <a:ext cx="3609975" cy="252412"/>
          </a:xfrm>
          <a:prstGeom prst="rect">
            <a:avLst/>
          </a:prstGeom>
          <a:noFill/>
          <a:ln w="9525">
            <a:noFill/>
            <a:miter lim="800000"/>
            <a:headEnd/>
            <a:tailEnd/>
          </a:ln>
        </p:spPr>
        <p:txBody>
          <a:bodyPr lIns="0" tIns="0" rIns="0" bIns="0">
            <a:spAutoFit/>
          </a:bodyPr>
          <a:lstStyle/>
          <a:p>
            <a:pPr marL="0" lvl="1" algn="ctr" defTabSz="979488">
              <a:lnSpc>
                <a:spcPts val="2200"/>
              </a:lnSpc>
              <a:spcBef>
                <a:spcPts val="1800"/>
              </a:spcBef>
            </a:pPr>
            <a:r>
              <a:rPr lang="pt-BR" sz="1400" b="1">
                <a:solidFill>
                  <a:srgbClr val="C00000"/>
                </a:solidFill>
                <a:cs typeface="Arial" pitchFamily="34" charset="0"/>
              </a:rPr>
              <a:t>Armazenamento com 1.300 m³/s</a:t>
            </a:r>
          </a:p>
        </p:txBody>
      </p:sp>
      <p:grpSp>
        <p:nvGrpSpPr>
          <p:cNvPr id="46091" name="Grupo 25"/>
          <p:cNvGrpSpPr>
            <a:grpSpLocks/>
          </p:cNvGrpSpPr>
          <p:nvPr/>
        </p:nvGrpSpPr>
        <p:grpSpPr bwMode="auto">
          <a:xfrm>
            <a:off x="827088" y="333375"/>
            <a:ext cx="7453312" cy="6234113"/>
            <a:chOff x="827584" y="332656"/>
            <a:chExt cx="7453314" cy="6235304"/>
          </a:xfrm>
        </p:grpSpPr>
        <p:graphicFrame>
          <p:nvGraphicFramePr>
            <p:cNvPr id="8" name="Gráfico 7"/>
            <p:cNvGraphicFramePr>
              <a:graphicFrameLocks/>
            </p:cNvGraphicFramePr>
            <p:nvPr/>
          </p:nvGraphicFramePr>
          <p:xfrm>
            <a:off x="827584" y="332656"/>
            <a:ext cx="7453314" cy="6235304"/>
          </p:xfrm>
          <a:graphic>
            <a:graphicData uri="http://schemas.openxmlformats.org/drawingml/2006/chart">
              <c:chart xmlns:c="http://schemas.openxmlformats.org/drawingml/2006/chart" xmlns:r="http://schemas.openxmlformats.org/officeDocument/2006/relationships" r:id="rId3"/>
            </a:graphicData>
          </a:graphic>
        </p:graphicFrame>
        <p:sp>
          <p:nvSpPr>
            <p:cNvPr id="2" name="Forma livre 1"/>
            <p:cNvSpPr/>
            <p:nvPr/>
          </p:nvSpPr>
          <p:spPr>
            <a:xfrm>
              <a:off x="7917361" y="3528905"/>
              <a:ext cx="287337" cy="177834"/>
            </a:xfrm>
            <a:custGeom>
              <a:avLst/>
              <a:gdLst>
                <a:gd name="connsiteX0" fmla="*/ 0 w 287867"/>
                <a:gd name="connsiteY0" fmla="*/ 177800 h 177800"/>
                <a:gd name="connsiteX1" fmla="*/ 42333 w 287867"/>
                <a:gd name="connsiteY1" fmla="*/ 169333 h 177800"/>
                <a:gd name="connsiteX2" fmla="*/ 93133 w 287867"/>
                <a:gd name="connsiteY2" fmla="*/ 152400 h 177800"/>
                <a:gd name="connsiteX3" fmla="*/ 160867 w 287867"/>
                <a:gd name="connsiteY3" fmla="*/ 118533 h 177800"/>
                <a:gd name="connsiteX4" fmla="*/ 186267 w 287867"/>
                <a:gd name="connsiteY4" fmla="*/ 110066 h 177800"/>
                <a:gd name="connsiteX5" fmla="*/ 203200 w 287867"/>
                <a:gd name="connsiteY5" fmla="*/ 84666 h 177800"/>
                <a:gd name="connsiteX6" fmla="*/ 228600 w 287867"/>
                <a:gd name="connsiteY6" fmla="*/ 67733 h 177800"/>
                <a:gd name="connsiteX7" fmla="*/ 237067 w 287867"/>
                <a:gd name="connsiteY7" fmla="*/ 42333 h 177800"/>
                <a:gd name="connsiteX8" fmla="*/ 262467 w 287867"/>
                <a:gd name="connsiteY8" fmla="*/ 16933 h 177800"/>
                <a:gd name="connsiteX9" fmla="*/ 287867 w 287867"/>
                <a:gd name="connsiteY9" fmla="*/ 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867" h="177800">
                  <a:moveTo>
                    <a:pt x="0" y="177800"/>
                  </a:moveTo>
                  <a:cubicBezTo>
                    <a:pt x="14111" y="174978"/>
                    <a:pt x="28450" y="173119"/>
                    <a:pt x="42333" y="169333"/>
                  </a:cubicBezTo>
                  <a:cubicBezTo>
                    <a:pt x="59553" y="164637"/>
                    <a:pt x="93133" y="152400"/>
                    <a:pt x="93133" y="152400"/>
                  </a:cubicBezTo>
                  <a:cubicBezTo>
                    <a:pt x="122689" y="122844"/>
                    <a:pt x="102493" y="137991"/>
                    <a:pt x="160867" y="118533"/>
                  </a:cubicBezTo>
                  <a:lnTo>
                    <a:pt x="186267" y="110066"/>
                  </a:lnTo>
                  <a:cubicBezTo>
                    <a:pt x="191911" y="101599"/>
                    <a:pt x="196005" y="91861"/>
                    <a:pt x="203200" y="84666"/>
                  </a:cubicBezTo>
                  <a:cubicBezTo>
                    <a:pt x="210395" y="77471"/>
                    <a:pt x="222243" y="75679"/>
                    <a:pt x="228600" y="67733"/>
                  </a:cubicBezTo>
                  <a:cubicBezTo>
                    <a:pt x="234175" y="60764"/>
                    <a:pt x="232116" y="49759"/>
                    <a:pt x="237067" y="42333"/>
                  </a:cubicBezTo>
                  <a:cubicBezTo>
                    <a:pt x="243709" y="32370"/>
                    <a:pt x="253269" y="24598"/>
                    <a:pt x="262467" y="16933"/>
                  </a:cubicBezTo>
                  <a:cubicBezTo>
                    <a:pt x="270284" y="10419"/>
                    <a:pt x="287867" y="0"/>
                    <a:pt x="287867" y="0"/>
                  </a:cubicBezTo>
                </a:path>
              </a:pathLst>
            </a:cu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cxnSp>
          <p:nvCxnSpPr>
            <p:cNvPr id="5" name="Conector reto 4"/>
            <p:cNvCxnSpPr/>
            <p:nvPr/>
          </p:nvCxnSpPr>
          <p:spPr>
            <a:xfrm rot="-540000" flipV="1">
              <a:off x="7939586" y="5516834"/>
              <a:ext cx="160337" cy="952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
          <p:cNvSpPr>
            <a:spLocks noChangeArrowheads="1"/>
          </p:cNvSpPr>
          <p:nvPr/>
        </p:nvSpPr>
        <p:spPr bwMode="auto">
          <a:xfrm>
            <a:off x="312738" y="2133600"/>
            <a:ext cx="3733800" cy="3019425"/>
          </a:xfrm>
          <a:prstGeom prst="rect">
            <a:avLst/>
          </a:prstGeom>
          <a:noFill/>
          <a:ln w="9525">
            <a:noFill/>
            <a:miter lim="800000"/>
            <a:headEnd/>
            <a:tailEnd/>
          </a:ln>
          <a:effectLst/>
        </p:spPr>
        <p:txBody>
          <a:bodyPr anchor="ctr">
            <a:spAutoFit/>
          </a:bodyPr>
          <a:lstStyle/>
          <a:p>
            <a:pPr algn="ctr">
              <a:lnSpc>
                <a:spcPct val="150000"/>
              </a:lnSpc>
              <a:spcBef>
                <a:spcPct val="50000"/>
              </a:spcBef>
            </a:pPr>
            <a:r>
              <a:rPr lang="pt-BR" sz="3200" b="1">
                <a:solidFill>
                  <a:schemeClr val="tx2"/>
                </a:solidFill>
                <a:latin typeface="Verdana" pitchFamily="34" charset="0"/>
              </a:rPr>
              <a:t>AVALIAÇÃO DA SITUAÇÃO HÍDRICA DO NORDESTE</a:t>
            </a:r>
          </a:p>
        </p:txBody>
      </p:sp>
      <p:pic>
        <p:nvPicPr>
          <p:cNvPr id="48130" name="Imagem 5"/>
          <p:cNvPicPr>
            <a:picLocks noChangeAspect="1"/>
          </p:cNvPicPr>
          <p:nvPr/>
        </p:nvPicPr>
        <p:blipFill>
          <a:blip r:embed="rId2" cstate="print"/>
          <a:srcRect/>
          <a:stretch>
            <a:fillRect/>
          </a:stretch>
        </p:blipFill>
        <p:spPr bwMode="auto">
          <a:xfrm>
            <a:off x="4067175" y="1560513"/>
            <a:ext cx="5037138"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m 3"/>
          <p:cNvPicPr>
            <a:picLocks noChangeAspect="1"/>
          </p:cNvPicPr>
          <p:nvPr/>
        </p:nvPicPr>
        <p:blipFill>
          <a:blip r:embed="rId2" cstate="print"/>
          <a:srcRect/>
          <a:stretch>
            <a:fillRect/>
          </a:stretch>
        </p:blipFill>
        <p:spPr bwMode="auto">
          <a:xfrm>
            <a:off x="506413" y="92075"/>
            <a:ext cx="8131175" cy="667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m 1"/>
          <p:cNvPicPr>
            <a:picLocks noChangeAspect="1"/>
          </p:cNvPicPr>
          <p:nvPr/>
        </p:nvPicPr>
        <p:blipFill>
          <a:blip r:embed="rId2" cstate="print"/>
          <a:srcRect/>
          <a:stretch>
            <a:fillRect/>
          </a:stretch>
        </p:blipFill>
        <p:spPr bwMode="auto">
          <a:xfrm>
            <a:off x="-7938" y="449263"/>
            <a:ext cx="9159876" cy="595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te2.aesa.pb.gov.br/aesa/cewolf;jsessionid=1C95FDA67CBA9D9F2F278D99AC9646E6?img=1441244328&amp;width=600&amp;height=300&amp;iehack=.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993" y="2279895"/>
            <a:ext cx="8064896" cy="403244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aixaDeTexto 2"/>
          <p:cNvSpPr txBox="1"/>
          <p:nvPr/>
        </p:nvSpPr>
        <p:spPr>
          <a:xfrm>
            <a:off x="3203848" y="1556792"/>
            <a:ext cx="2785186" cy="369332"/>
          </a:xfrm>
          <a:prstGeom prst="rect">
            <a:avLst/>
          </a:prstGeom>
          <a:noFill/>
        </p:spPr>
        <p:txBody>
          <a:bodyPr wrap="none" rtlCol="0">
            <a:spAutoFit/>
          </a:bodyPr>
          <a:lstStyle/>
          <a:p>
            <a:r>
              <a:rPr lang="pt-BR" b="1" dirty="0" smtClean="0"/>
              <a:t>Açude Epitácio  Pessoa - PB</a:t>
            </a:r>
            <a:endParaRPr lang="pt-BR" b="1" dirty="0"/>
          </a:p>
        </p:txBody>
      </p:sp>
    </p:spTree>
    <p:extLst>
      <p:ext uri="{BB962C8B-B14F-4D97-AF65-F5344CB8AC3E}">
        <p14:creationId xmlns:p14="http://schemas.microsoft.com/office/powerpoint/2010/main" xmlns="" val="2874180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wrap="square">
            <a:normAutofit/>
          </a:bodyPr>
          <a:lstStyle/>
          <a:p>
            <a:r>
              <a:rPr lang="pt-BR" sz="2800" cap="none" smtClean="0">
                <a:solidFill>
                  <a:srgbClr val="0070C0"/>
                </a:solidFill>
                <a:ea typeface="ＭＳ Ｐゴシック" pitchFamily="34" charset="-128"/>
              </a:rPr>
              <a:t>A  ESCASSEZ HÍDRICA NO SUDESTE BRASILEIRO </a:t>
            </a:r>
            <a:r>
              <a:rPr lang="pt-BR" sz="3600" cap="none" smtClean="0">
                <a:solidFill>
                  <a:srgbClr val="0070C0"/>
                </a:solidFill>
                <a:ea typeface="ＭＳ Ｐゴシック" pitchFamily="34" charset="-128"/>
              </a:rPr>
              <a:t/>
            </a:r>
            <a:br>
              <a:rPr lang="pt-BR" sz="3600" cap="none" smtClean="0">
                <a:solidFill>
                  <a:srgbClr val="0070C0"/>
                </a:solidFill>
                <a:ea typeface="ＭＳ Ｐゴシック" pitchFamily="34" charset="-128"/>
              </a:rPr>
            </a:br>
            <a:r>
              <a:rPr lang="pt-BR" sz="3600" cap="none" smtClean="0">
                <a:solidFill>
                  <a:srgbClr val="0070C0"/>
                </a:solidFill>
                <a:ea typeface="ＭＳ Ｐゴシック" pitchFamily="34" charset="-128"/>
              </a:rPr>
              <a:t>AÇÕES DO GOVERNO FEDERAL</a:t>
            </a:r>
          </a:p>
        </p:txBody>
      </p:sp>
      <p:sp>
        <p:nvSpPr>
          <p:cNvPr id="3" name="Espaço Reservado para Texto 2"/>
          <p:cNvSpPr>
            <a:spLocks noGrp="1"/>
          </p:cNvSpPr>
          <p:nvPr>
            <p:ph type="body" idx="1"/>
          </p:nvPr>
        </p:nvSpPr>
        <p:spPr>
          <a:xfrm>
            <a:off x="722313" y="2906713"/>
            <a:ext cx="7772400" cy="1500187"/>
          </a:xfrm>
        </p:spPr>
        <p:txBody>
          <a:bodyPr/>
          <a:lstStyle/>
          <a:p>
            <a:pPr>
              <a:buFont typeface="Arial" charset="0"/>
              <a:buNone/>
              <a:defRPr/>
            </a:pPr>
            <a:endParaRPr lang="pt-B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827088" y="2457450"/>
            <a:ext cx="2232025" cy="1116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3200">
                <a:solidFill>
                  <a:srgbClr val="FFFFFF"/>
                </a:solidFill>
                <a:ea typeface="ＭＳ Ｐゴシック" pitchFamily="34" charset="-128"/>
              </a:rPr>
              <a:t>Ações do Governo</a:t>
            </a:r>
          </a:p>
        </p:txBody>
      </p:sp>
      <p:sp>
        <p:nvSpPr>
          <p:cNvPr id="3" name="Retângulo 2">
            <a:hlinkClick r:id="rId2" action="ppaction://hlinksldjump"/>
          </p:cNvPr>
          <p:cNvSpPr/>
          <p:nvPr/>
        </p:nvSpPr>
        <p:spPr>
          <a:xfrm>
            <a:off x="4427538" y="1233488"/>
            <a:ext cx="3816350"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t>Monitoramento</a:t>
            </a:r>
          </a:p>
        </p:txBody>
      </p:sp>
      <p:sp>
        <p:nvSpPr>
          <p:cNvPr id="4" name="Retângulo 3">
            <a:hlinkClick r:id="rId3" action="ppaction://hlinksldjump"/>
          </p:cNvPr>
          <p:cNvSpPr/>
          <p:nvPr/>
        </p:nvSpPr>
        <p:spPr>
          <a:xfrm>
            <a:off x="4427538" y="2205038"/>
            <a:ext cx="3816350"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2400">
                <a:solidFill>
                  <a:srgbClr val="FFFFFF"/>
                </a:solidFill>
                <a:ea typeface="ＭＳ Ｐゴシック" pitchFamily="34" charset="-128"/>
              </a:rPr>
              <a:t>Apoio técnico</a:t>
            </a:r>
          </a:p>
        </p:txBody>
      </p:sp>
      <p:sp>
        <p:nvSpPr>
          <p:cNvPr id="5" name="Retângulo 4">
            <a:hlinkClick r:id="rId4" action="ppaction://hlinksldjump"/>
          </p:cNvPr>
          <p:cNvSpPr/>
          <p:nvPr/>
        </p:nvSpPr>
        <p:spPr>
          <a:xfrm>
            <a:off x="4427538" y="3176588"/>
            <a:ext cx="3816350"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2400">
                <a:solidFill>
                  <a:srgbClr val="FFFFFF"/>
                </a:solidFill>
                <a:ea typeface="ＭＳ Ｐゴシック" pitchFamily="34" charset="-128"/>
              </a:rPr>
              <a:t>Apoio técnico - financeiro</a:t>
            </a:r>
          </a:p>
        </p:txBody>
      </p:sp>
      <p:sp>
        <p:nvSpPr>
          <p:cNvPr id="6" name="Retângulo 5">
            <a:hlinkClick r:id="rId5" action="ppaction://hlinksldjump"/>
          </p:cNvPr>
          <p:cNvSpPr/>
          <p:nvPr/>
        </p:nvSpPr>
        <p:spPr>
          <a:xfrm>
            <a:off x="4427538" y="4149725"/>
            <a:ext cx="3816350" cy="503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400" dirty="0"/>
              <a:t>Apoio financeiro</a:t>
            </a:r>
          </a:p>
        </p:txBody>
      </p:sp>
      <p:cxnSp>
        <p:nvCxnSpPr>
          <p:cNvPr id="8" name="Conector angulado 7"/>
          <p:cNvCxnSpPr>
            <a:stCxn id="3" idx="1"/>
            <a:endCxn id="6" idx="1"/>
          </p:cNvCxnSpPr>
          <p:nvPr/>
        </p:nvCxnSpPr>
        <p:spPr>
          <a:xfrm rot="10800000" flipV="1">
            <a:off x="4427538" y="1484313"/>
            <a:ext cx="12700" cy="2916237"/>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10" name="Conector angulado 9"/>
          <p:cNvCxnSpPr>
            <a:stCxn id="4" idx="1"/>
            <a:endCxn id="5" idx="1"/>
          </p:cNvCxnSpPr>
          <p:nvPr/>
        </p:nvCxnSpPr>
        <p:spPr>
          <a:xfrm rot="10800000" flipV="1">
            <a:off x="4427538" y="2457450"/>
            <a:ext cx="12700" cy="971550"/>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12" name="Conector reto 11"/>
          <p:cNvCxnSpPr>
            <a:endCxn id="2" idx="3"/>
          </p:cNvCxnSpPr>
          <p:nvPr/>
        </p:nvCxnSpPr>
        <p:spPr>
          <a:xfrm flipH="1">
            <a:off x="3059113" y="2997200"/>
            <a:ext cx="1152525" cy="17463"/>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rot="16200000">
            <a:off x="-424656" y="2670969"/>
            <a:ext cx="1698625" cy="633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600">
                <a:solidFill>
                  <a:srgbClr val="FFFFFF"/>
                </a:solidFill>
                <a:ea typeface="ＭＳ Ｐゴシック" pitchFamily="34" charset="-128"/>
              </a:rPr>
              <a:t>APOIO TÉCNICO</a:t>
            </a:r>
          </a:p>
        </p:txBody>
      </p:sp>
      <p:sp>
        <p:nvSpPr>
          <p:cNvPr id="4" name="Retângulo 3"/>
          <p:cNvSpPr/>
          <p:nvPr/>
        </p:nvSpPr>
        <p:spPr>
          <a:xfrm>
            <a:off x="1122363" y="1125538"/>
            <a:ext cx="1439862" cy="574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REGULAÇÃO</a:t>
            </a:r>
          </a:p>
        </p:txBody>
      </p:sp>
      <p:sp>
        <p:nvSpPr>
          <p:cNvPr id="5" name="Retângulo 4"/>
          <p:cNvSpPr/>
          <p:nvPr/>
        </p:nvSpPr>
        <p:spPr>
          <a:xfrm>
            <a:off x="1122363" y="2659063"/>
            <a:ext cx="1657350" cy="657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AÇÕES EMERGENCIAIS</a:t>
            </a:r>
          </a:p>
        </p:txBody>
      </p:sp>
      <p:sp>
        <p:nvSpPr>
          <p:cNvPr id="7" name="Retângulo 6"/>
          <p:cNvSpPr/>
          <p:nvPr/>
        </p:nvSpPr>
        <p:spPr>
          <a:xfrm>
            <a:off x="1141413" y="5013325"/>
            <a:ext cx="1670050" cy="79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ESTUDOS E PROGRAMAS ESPECIAIS</a:t>
            </a:r>
          </a:p>
        </p:txBody>
      </p:sp>
      <p:sp>
        <p:nvSpPr>
          <p:cNvPr id="8" name="Retângulo 7"/>
          <p:cNvSpPr/>
          <p:nvPr/>
        </p:nvSpPr>
        <p:spPr>
          <a:xfrm>
            <a:off x="3278188" y="757238"/>
            <a:ext cx="2081212" cy="29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Outorgas de Água</a:t>
            </a:r>
          </a:p>
        </p:txBody>
      </p:sp>
      <p:sp>
        <p:nvSpPr>
          <p:cNvPr id="9" name="Retângulo 8"/>
          <p:cNvSpPr/>
          <p:nvPr/>
        </p:nvSpPr>
        <p:spPr>
          <a:xfrm>
            <a:off x="3278188" y="1146175"/>
            <a:ext cx="2124075" cy="554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00"/>
                </a:solidFill>
                <a:ea typeface="ＭＳ Ｐゴシック" pitchFamily="34" charset="-128"/>
              </a:rPr>
              <a:t>Regras de operação e restrições temporárias</a:t>
            </a:r>
          </a:p>
        </p:txBody>
      </p:sp>
      <p:sp>
        <p:nvSpPr>
          <p:cNvPr id="10" name="Retângulo 9"/>
          <p:cNvSpPr/>
          <p:nvPr/>
        </p:nvSpPr>
        <p:spPr>
          <a:xfrm>
            <a:off x="3278188" y="1779588"/>
            <a:ext cx="209232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Análise de Situação</a:t>
            </a:r>
          </a:p>
        </p:txBody>
      </p:sp>
      <p:sp>
        <p:nvSpPr>
          <p:cNvPr id="11" name="Retângulo 10"/>
          <p:cNvSpPr/>
          <p:nvPr/>
        </p:nvSpPr>
        <p:spPr>
          <a:xfrm>
            <a:off x="5876925" y="1682750"/>
            <a:ext cx="24765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Com órgãos estaduais</a:t>
            </a:r>
          </a:p>
        </p:txBody>
      </p:sp>
      <p:sp>
        <p:nvSpPr>
          <p:cNvPr id="12" name="Retângulo 11"/>
          <p:cNvSpPr/>
          <p:nvPr/>
        </p:nvSpPr>
        <p:spPr>
          <a:xfrm>
            <a:off x="5876925" y="2060575"/>
            <a:ext cx="247650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Com ONS</a:t>
            </a:r>
          </a:p>
        </p:txBody>
      </p:sp>
      <p:sp>
        <p:nvSpPr>
          <p:cNvPr id="13" name="Retângulo 12"/>
          <p:cNvSpPr/>
          <p:nvPr/>
        </p:nvSpPr>
        <p:spPr>
          <a:xfrm>
            <a:off x="5905500" y="765175"/>
            <a:ext cx="2447925" cy="817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ANA</a:t>
            </a:r>
          </a:p>
          <a:p>
            <a:pPr algn="ctr"/>
            <a:r>
              <a:rPr lang="pt-BR" sz="1400">
                <a:solidFill>
                  <a:srgbClr val="FFFFFF"/>
                </a:solidFill>
                <a:ea typeface="ＭＳ Ｐゴシック" pitchFamily="34" charset="-128"/>
              </a:rPr>
              <a:t>Órgãos gestores estaduais </a:t>
            </a:r>
            <a:r>
              <a:rPr lang="pt-BR" sz="1200">
                <a:solidFill>
                  <a:srgbClr val="FFFFFF"/>
                </a:solidFill>
                <a:ea typeface="ＭＳ Ｐゴシック" pitchFamily="34" charset="-128"/>
              </a:rPr>
              <a:t>(em rios de domínio estadual)</a:t>
            </a:r>
          </a:p>
        </p:txBody>
      </p:sp>
      <p:sp>
        <p:nvSpPr>
          <p:cNvPr id="14" name="Retângulo 13"/>
          <p:cNvSpPr/>
          <p:nvPr/>
        </p:nvSpPr>
        <p:spPr>
          <a:xfrm>
            <a:off x="3248025" y="2341563"/>
            <a:ext cx="4275138" cy="29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Participação no GTAG</a:t>
            </a:r>
          </a:p>
        </p:txBody>
      </p:sp>
      <p:sp>
        <p:nvSpPr>
          <p:cNvPr id="15" name="Retângulo 14"/>
          <p:cNvSpPr/>
          <p:nvPr/>
        </p:nvSpPr>
        <p:spPr>
          <a:xfrm>
            <a:off x="3263900" y="2716213"/>
            <a:ext cx="4276725" cy="280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Avaliação de projetos propostos pelos estados</a:t>
            </a:r>
          </a:p>
        </p:txBody>
      </p:sp>
      <p:sp>
        <p:nvSpPr>
          <p:cNvPr id="16" name="Retângulo 15"/>
          <p:cNvSpPr/>
          <p:nvPr/>
        </p:nvSpPr>
        <p:spPr>
          <a:xfrm>
            <a:off x="3263900" y="3079750"/>
            <a:ext cx="4273550" cy="217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Apoio ao licenciamento de obras</a:t>
            </a:r>
          </a:p>
        </p:txBody>
      </p:sp>
      <p:sp>
        <p:nvSpPr>
          <p:cNvPr id="17" name="Retângulo 16"/>
          <p:cNvSpPr/>
          <p:nvPr/>
        </p:nvSpPr>
        <p:spPr>
          <a:xfrm>
            <a:off x="3278188" y="3440113"/>
            <a:ext cx="4273550" cy="476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Programa de fortalecimento institucional dos </a:t>
            </a:r>
            <a:r>
              <a:rPr lang="pt-BR" sz="1400" dirty="0" err="1"/>
              <a:t>OGERHs</a:t>
            </a:r>
            <a:r>
              <a:rPr lang="pt-BR" sz="1400" dirty="0"/>
              <a:t> (</a:t>
            </a:r>
            <a:r>
              <a:rPr lang="pt-BR" sz="1400" dirty="0" err="1"/>
              <a:t>Progestão</a:t>
            </a:r>
            <a:r>
              <a:rPr lang="pt-BR" sz="1400" dirty="0"/>
              <a:t>)</a:t>
            </a:r>
          </a:p>
        </p:txBody>
      </p:sp>
      <p:sp>
        <p:nvSpPr>
          <p:cNvPr id="18" name="Retângulo 17"/>
          <p:cNvSpPr/>
          <p:nvPr/>
        </p:nvSpPr>
        <p:spPr>
          <a:xfrm>
            <a:off x="7750175" y="3141663"/>
            <a:ext cx="731838"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ANA</a:t>
            </a:r>
          </a:p>
        </p:txBody>
      </p:sp>
      <p:sp>
        <p:nvSpPr>
          <p:cNvPr id="19" name="Retângulo 18"/>
          <p:cNvSpPr/>
          <p:nvPr/>
        </p:nvSpPr>
        <p:spPr>
          <a:xfrm>
            <a:off x="7748588" y="3367088"/>
            <a:ext cx="733425"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SP</a:t>
            </a:r>
          </a:p>
        </p:txBody>
      </p:sp>
      <p:sp>
        <p:nvSpPr>
          <p:cNvPr id="20" name="Retângulo 19"/>
          <p:cNvSpPr/>
          <p:nvPr/>
        </p:nvSpPr>
        <p:spPr>
          <a:xfrm>
            <a:off x="7748588" y="3594100"/>
            <a:ext cx="733425"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RJ</a:t>
            </a:r>
          </a:p>
        </p:txBody>
      </p:sp>
      <p:sp>
        <p:nvSpPr>
          <p:cNvPr id="21" name="Retângulo 20"/>
          <p:cNvSpPr/>
          <p:nvPr/>
        </p:nvSpPr>
        <p:spPr>
          <a:xfrm>
            <a:off x="7748588" y="3819525"/>
            <a:ext cx="733425"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MG</a:t>
            </a:r>
          </a:p>
        </p:txBody>
      </p:sp>
      <p:sp>
        <p:nvSpPr>
          <p:cNvPr id="22" name="Retângulo 21"/>
          <p:cNvSpPr/>
          <p:nvPr/>
        </p:nvSpPr>
        <p:spPr>
          <a:xfrm>
            <a:off x="3278188" y="4508500"/>
            <a:ext cx="933450" cy="557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Recursos Hídricos</a:t>
            </a:r>
          </a:p>
        </p:txBody>
      </p:sp>
      <p:sp>
        <p:nvSpPr>
          <p:cNvPr id="23" name="Retângulo 22"/>
          <p:cNvSpPr/>
          <p:nvPr/>
        </p:nvSpPr>
        <p:spPr>
          <a:xfrm>
            <a:off x="3232150" y="6057900"/>
            <a:ext cx="1150938" cy="4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MDIC/ INMETRO</a:t>
            </a:r>
          </a:p>
        </p:txBody>
      </p:sp>
      <p:sp>
        <p:nvSpPr>
          <p:cNvPr id="24" name="Retângulo 23"/>
          <p:cNvSpPr/>
          <p:nvPr/>
        </p:nvSpPr>
        <p:spPr>
          <a:xfrm>
            <a:off x="4627563" y="6057900"/>
            <a:ext cx="2665412" cy="4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Programa de Etiquetagem e Certificação de equipamentos</a:t>
            </a:r>
          </a:p>
        </p:txBody>
      </p:sp>
      <p:sp>
        <p:nvSpPr>
          <p:cNvPr id="25" name="Retângulo 24"/>
          <p:cNvSpPr/>
          <p:nvPr/>
        </p:nvSpPr>
        <p:spPr>
          <a:xfrm>
            <a:off x="4627563" y="4092575"/>
            <a:ext cx="2665412" cy="166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dirty="0"/>
              <a:t>PNRH</a:t>
            </a:r>
          </a:p>
        </p:txBody>
      </p:sp>
      <p:sp>
        <p:nvSpPr>
          <p:cNvPr id="26" name="Retângulo 25"/>
          <p:cNvSpPr/>
          <p:nvPr/>
        </p:nvSpPr>
        <p:spPr>
          <a:xfrm>
            <a:off x="4627563" y="4352925"/>
            <a:ext cx="2665412" cy="17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200" dirty="0"/>
              <a:t>PERH de SP, MG e RJ</a:t>
            </a:r>
          </a:p>
        </p:txBody>
      </p:sp>
      <p:sp>
        <p:nvSpPr>
          <p:cNvPr id="27" name="Retângulo 26"/>
          <p:cNvSpPr/>
          <p:nvPr/>
        </p:nvSpPr>
        <p:spPr>
          <a:xfrm>
            <a:off x="4627563" y="4622800"/>
            <a:ext cx="2665412" cy="231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200">
                <a:solidFill>
                  <a:srgbClr val="FFFFFF"/>
                </a:solidFill>
                <a:ea typeface="ＭＳ Ｐゴシック" pitchFamily="34" charset="-128"/>
              </a:rPr>
              <a:t>Atlas de abastecimento de água</a:t>
            </a:r>
          </a:p>
        </p:txBody>
      </p:sp>
      <p:sp>
        <p:nvSpPr>
          <p:cNvPr id="28" name="Retângulo 27"/>
          <p:cNvSpPr/>
          <p:nvPr/>
        </p:nvSpPr>
        <p:spPr>
          <a:xfrm>
            <a:off x="4627563" y="4948238"/>
            <a:ext cx="2665412" cy="146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200">
                <a:solidFill>
                  <a:srgbClr val="FFFFFF"/>
                </a:solidFill>
                <a:ea typeface="ＭＳ Ｐゴシック" pitchFamily="34" charset="-128"/>
              </a:rPr>
              <a:t>Programa Produtor de Água</a:t>
            </a:r>
          </a:p>
        </p:txBody>
      </p:sp>
      <p:sp>
        <p:nvSpPr>
          <p:cNvPr id="29" name="Retângulo 28"/>
          <p:cNvSpPr/>
          <p:nvPr/>
        </p:nvSpPr>
        <p:spPr>
          <a:xfrm>
            <a:off x="7561263" y="4005263"/>
            <a:ext cx="1287462"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Bacia PCJ</a:t>
            </a:r>
          </a:p>
        </p:txBody>
      </p:sp>
      <p:sp>
        <p:nvSpPr>
          <p:cNvPr id="30" name="Retângulo 29"/>
          <p:cNvSpPr/>
          <p:nvPr/>
        </p:nvSpPr>
        <p:spPr>
          <a:xfrm>
            <a:off x="7548563" y="4265613"/>
            <a:ext cx="1287462"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100" dirty="0"/>
              <a:t>Bacia Alto Tietê</a:t>
            </a:r>
          </a:p>
        </p:txBody>
      </p:sp>
      <p:sp>
        <p:nvSpPr>
          <p:cNvPr id="31" name="Retângulo 30"/>
          <p:cNvSpPr/>
          <p:nvPr/>
        </p:nvSpPr>
        <p:spPr>
          <a:xfrm>
            <a:off x="7548563" y="4543425"/>
            <a:ext cx="1287462"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800">
                <a:solidFill>
                  <a:srgbClr val="FFFFFF"/>
                </a:solidFill>
                <a:ea typeface="ＭＳ Ｐゴシック" pitchFamily="34" charset="-128"/>
              </a:rPr>
              <a:t>Bacia do Paraíba do Sul</a:t>
            </a:r>
          </a:p>
        </p:txBody>
      </p:sp>
      <p:sp>
        <p:nvSpPr>
          <p:cNvPr id="32" name="Retângulo 31"/>
          <p:cNvSpPr/>
          <p:nvPr/>
        </p:nvSpPr>
        <p:spPr>
          <a:xfrm>
            <a:off x="7561263" y="4821238"/>
            <a:ext cx="1287462"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100" dirty="0"/>
              <a:t>Bacia do Guandu</a:t>
            </a:r>
          </a:p>
        </p:txBody>
      </p:sp>
      <p:sp>
        <p:nvSpPr>
          <p:cNvPr id="33" name="Retângulo 32"/>
          <p:cNvSpPr/>
          <p:nvPr/>
        </p:nvSpPr>
        <p:spPr>
          <a:xfrm>
            <a:off x="4627563" y="5187950"/>
            <a:ext cx="2665412" cy="341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100">
                <a:solidFill>
                  <a:srgbClr val="FFFFFF"/>
                </a:solidFill>
                <a:ea typeface="ＭＳ Ｐゴシック" pitchFamily="34" charset="-128"/>
              </a:rPr>
              <a:t>Contratação da OCDE para estudos de governança da água</a:t>
            </a:r>
          </a:p>
        </p:txBody>
      </p:sp>
      <p:sp>
        <p:nvSpPr>
          <p:cNvPr id="34" name="Retângulo 33"/>
          <p:cNvSpPr/>
          <p:nvPr/>
        </p:nvSpPr>
        <p:spPr>
          <a:xfrm>
            <a:off x="4627563" y="5624513"/>
            <a:ext cx="2665412"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000">
                <a:solidFill>
                  <a:srgbClr val="FFFFFF"/>
                </a:solidFill>
                <a:ea typeface="ＭＳ Ｐゴシック" pitchFamily="34" charset="-128"/>
              </a:rPr>
              <a:t>Seminário Internacional de Gestão da Água em Situações de Escassez (abr2015)</a:t>
            </a:r>
          </a:p>
        </p:txBody>
      </p:sp>
      <p:sp>
        <p:nvSpPr>
          <p:cNvPr id="35" name="Retângulo 34"/>
          <p:cNvSpPr/>
          <p:nvPr/>
        </p:nvSpPr>
        <p:spPr>
          <a:xfrm>
            <a:off x="7462838" y="5641975"/>
            <a:ext cx="1646237"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000">
                <a:solidFill>
                  <a:srgbClr val="FFFFFF"/>
                </a:solidFill>
                <a:ea typeface="ＭＳ Ｐゴシック" pitchFamily="34" charset="-128"/>
              </a:rPr>
              <a:t>8 países convidados – resposta afirmativa</a:t>
            </a:r>
          </a:p>
        </p:txBody>
      </p:sp>
      <p:cxnSp>
        <p:nvCxnSpPr>
          <p:cNvPr id="37" name="Conector angulado 36"/>
          <p:cNvCxnSpPr>
            <a:stCxn id="18" idx="1"/>
            <a:endCxn id="21" idx="1"/>
          </p:cNvCxnSpPr>
          <p:nvPr/>
        </p:nvCxnSpPr>
        <p:spPr>
          <a:xfrm rot="10800000" flipV="1">
            <a:off x="7748588" y="3211513"/>
            <a:ext cx="1587" cy="677862"/>
          </a:xfrm>
          <a:prstGeom prst="bentConnector3">
            <a:avLst>
              <a:gd name="adj1" fmla="val 14563696"/>
            </a:avLst>
          </a:prstGeom>
        </p:spPr>
        <p:style>
          <a:lnRef idx="1">
            <a:schemeClr val="accent1"/>
          </a:lnRef>
          <a:fillRef idx="0">
            <a:schemeClr val="accent1"/>
          </a:fillRef>
          <a:effectRef idx="0">
            <a:schemeClr val="accent1"/>
          </a:effectRef>
          <a:fontRef idx="minor">
            <a:schemeClr val="tx1"/>
          </a:fontRef>
        </p:style>
      </p:cxnSp>
      <p:cxnSp>
        <p:nvCxnSpPr>
          <p:cNvPr id="39" name="Conector angulado 38"/>
          <p:cNvCxnSpPr>
            <a:stCxn id="19" idx="1"/>
            <a:endCxn id="20" idx="1"/>
          </p:cNvCxnSpPr>
          <p:nvPr/>
        </p:nvCxnSpPr>
        <p:spPr>
          <a:xfrm rot="10800000" flipV="1">
            <a:off x="7748588" y="3436938"/>
            <a:ext cx="12700" cy="227012"/>
          </a:xfrm>
          <a:prstGeom prst="bentConnector3">
            <a:avLst>
              <a:gd name="adj1" fmla="val 1155220"/>
            </a:avLst>
          </a:prstGeom>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a:off x="7467600" y="3562350"/>
            <a:ext cx="14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angulado 49"/>
          <p:cNvCxnSpPr>
            <a:stCxn id="29" idx="1"/>
            <a:endCxn id="32" idx="1"/>
          </p:cNvCxnSpPr>
          <p:nvPr/>
        </p:nvCxnSpPr>
        <p:spPr>
          <a:xfrm rot="10800000" flipV="1">
            <a:off x="7561263" y="4075113"/>
            <a:ext cx="12700" cy="815975"/>
          </a:xfrm>
          <a:prstGeom prst="bentConnector3">
            <a:avLst>
              <a:gd name="adj1" fmla="val 1155228"/>
            </a:avLst>
          </a:prstGeom>
        </p:spPr>
        <p:style>
          <a:lnRef idx="1">
            <a:schemeClr val="accent1"/>
          </a:lnRef>
          <a:fillRef idx="0">
            <a:schemeClr val="accent1"/>
          </a:fillRef>
          <a:effectRef idx="0">
            <a:schemeClr val="accent1"/>
          </a:effectRef>
          <a:fontRef idx="minor">
            <a:schemeClr val="tx1"/>
          </a:fontRef>
        </p:style>
      </p:cxnSp>
      <p:cxnSp>
        <p:nvCxnSpPr>
          <p:cNvPr id="52" name="Conector angulado 51"/>
          <p:cNvCxnSpPr>
            <a:stCxn id="30" idx="1"/>
            <a:endCxn id="31" idx="1"/>
          </p:cNvCxnSpPr>
          <p:nvPr/>
        </p:nvCxnSpPr>
        <p:spPr>
          <a:xfrm rot="10800000" flipV="1">
            <a:off x="7548563" y="4335463"/>
            <a:ext cx="12700" cy="277812"/>
          </a:xfrm>
          <a:prstGeom prst="bentConnector3">
            <a:avLst>
              <a:gd name="adj1" fmla="val 1155220"/>
            </a:avLst>
          </a:prstGeom>
        </p:spPr>
        <p:style>
          <a:lnRef idx="1">
            <a:schemeClr val="accent1"/>
          </a:lnRef>
          <a:fillRef idx="0">
            <a:schemeClr val="accent1"/>
          </a:fillRef>
          <a:effectRef idx="0">
            <a:schemeClr val="accent1"/>
          </a:effectRef>
          <a:fontRef idx="minor">
            <a:schemeClr val="tx1"/>
          </a:fontRef>
        </p:style>
      </p:cxnSp>
      <p:cxnSp>
        <p:nvCxnSpPr>
          <p:cNvPr id="56" name="Conector reto 55"/>
          <p:cNvCxnSpPr>
            <a:stCxn id="26" idx="3"/>
          </p:cNvCxnSpPr>
          <p:nvPr/>
        </p:nvCxnSpPr>
        <p:spPr>
          <a:xfrm flipV="1">
            <a:off x="7292975" y="4433888"/>
            <a:ext cx="13335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angulado 57"/>
          <p:cNvCxnSpPr>
            <a:stCxn id="34" idx="1"/>
            <a:endCxn id="25" idx="1"/>
          </p:cNvCxnSpPr>
          <p:nvPr/>
        </p:nvCxnSpPr>
        <p:spPr>
          <a:xfrm rot="10800000">
            <a:off x="4627563" y="4176713"/>
            <a:ext cx="12700" cy="162401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60" name="Conector angulado 59"/>
          <p:cNvCxnSpPr>
            <a:stCxn id="26" idx="1"/>
            <a:endCxn id="33" idx="1"/>
          </p:cNvCxnSpPr>
          <p:nvPr/>
        </p:nvCxnSpPr>
        <p:spPr>
          <a:xfrm rot="10800000" flipV="1">
            <a:off x="4627563" y="4440238"/>
            <a:ext cx="12700" cy="919162"/>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62" name="Conector angulado 61"/>
          <p:cNvCxnSpPr>
            <a:stCxn id="27" idx="1"/>
            <a:endCxn id="28" idx="1"/>
          </p:cNvCxnSpPr>
          <p:nvPr/>
        </p:nvCxnSpPr>
        <p:spPr>
          <a:xfrm rot="10800000" flipV="1">
            <a:off x="4627563" y="4738688"/>
            <a:ext cx="12700" cy="282575"/>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70" name="Conector reto 69"/>
          <p:cNvCxnSpPr/>
          <p:nvPr/>
        </p:nvCxnSpPr>
        <p:spPr>
          <a:xfrm>
            <a:off x="4211638" y="4724400"/>
            <a:ext cx="2016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Conector reto 71"/>
          <p:cNvCxnSpPr>
            <a:stCxn id="23" idx="3"/>
            <a:endCxn id="24" idx="1"/>
          </p:cNvCxnSpPr>
          <p:nvPr/>
        </p:nvCxnSpPr>
        <p:spPr>
          <a:xfrm>
            <a:off x="4383088" y="6269038"/>
            <a:ext cx="244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Conector angulado 73"/>
          <p:cNvCxnSpPr>
            <a:stCxn id="22" idx="1"/>
            <a:endCxn id="23" idx="1"/>
          </p:cNvCxnSpPr>
          <p:nvPr/>
        </p:nvCxnSpPr>
        <p:spPr>
          <a:xfrm rot="10800000" flipV="1">
            <a:off x="3232150" y="4786313"/>
            <a:ext cx="46038" cy="1482725"/>
          </a:xfrm>
          <a:prstGeom prst="bentConnector3">
            <a:avLst>
              <a:gd name="adj1" fmla="val 601052"/>
            </a:avLst>
          </a:prstGeom>
        </p:spPr>
        <p:style>
          <a:lnRef idx="1">
            <a:schemeClr val="accent1"/>
          </a:lnRef>
          <a:fillRef idx="0">
            <a:schemeClr val="accent1"/>
          </a:fillRef>
          <a:effectRef idx="0">
            <a:schemeClr val="accent1"/>
          </a:effectRef>
          <a:fontRef idx="minor">
            <a:schemeClr val="tx1"/>
          </a:fontRef>
        </p:style>
      </p:cxnSp>
      <p:cxnSp>
        <p:nvCxnSpPr>
          <p:cNvPr id="76" name="Conector reto 75"/>
          <p:cNvCxnSpPr>
            <a:endCxn id="7" idx="3"/>
          </p:cNvCxnSpPr>
          <p:nvPr/>
        </p:nvCxnSpPr>
        <p:spPr>
          <a:xfrm flipH="1">
            <a:off x="2811463" y="5408613"/>
            <a:ext cx="2063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Conector angulado 80"/>
          <p:cNvCxnSpPr>
            <a:stCxn id="14" idx="1"/>
            <a:endCxn id="17" idx="1"/>
          </p:cNvCxnSpPr>
          <p:nvPr/>
        </p:nvCxnSpPr>
        <p:spPr>
          <a:xfrm rot="10800000" flipH="1" flipV="1">
            <a:off x="3248025" y="2489200"/>
            <a:ext cx="30163" cy="1189038"/>
          </a:xfrm>
          <a:prstGeom prst="bentConnector3">
            <a:avLst>
              <a:gd name="adj1" fmla="val -761264"/>
            </a:avLst>
          </a:prstGeom>
        </p:spPr>
        <p:style>
          <a:lnRef idx="1">
            <a:schemeClr val="accent1"/>
          </a:lnRef>
          <a:fillRef idx="0">
            <a:schemeClr val="accent1"/>
          </a:fillRef>
          <a:effectRef idx="0">
            <a:schemeClr val="accent1"/>
          </a:effectRef>
          <a:fontRef idx="minor">
            <a:schemeClr val="tx1"/>
          </a:fontRef>
        </p:style>
      </p:cxnSp>
      <p:cxnSp>
        <p:nvCxnSpPr>
          <p:cNvPr id="83" name="Conector angulado 82"/>
          <p:cNvCxnSpPr>
            <a:stCxn id="15" idx="1"/>
            <a:endCxn id="16" idx="1"/>
          </p:cNvCxnSpPr>
          <p:nvPr/>
        </p:nvCxnSpPr>
        <p:spPr>
          <a:xfrm rot="10800000" flipV="1">
            <a:off x="3263900" y="2857500"/>
            <a:ext cx="12700" cy="331788"/>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85" name="Conector reto 84"/>
          <p:cNvCxnSpPr/>
          <p:nvPr/>
        </p:nvCxnSpPr>
        <p:spPr>
          <a:xfrm flipH="1">
            <a:off x="2779713" y="2987675"/>
            <a:ext cx="273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Conector angulado 87"/>
          <p:cNvCxnSpPr>
            <a:stCxn id="8" idx="1"/>
            <a:endCxn id="10" idx="1"/>
          </p:cNvCxnSpPr>
          <p:nvPr/>
        </p:nvCxnSpPr>
        <p:spPr>
          <a:xfrm rot="10800000" flipV="1">
            <a:off x="3278188" y="904875"/>
            <a:ext cx="12700" cy="1090613"/>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90" name="Conector reto 89"/>
          <p:cNvCxnSpPr>
            <a:stCxn id="9" idx="1"/>
            <a:endCxn id="4" idx="3"/>
          </p:cNvCxnSpPr>
          <p:nvPr/>
        </p:nvCxnSpPr>
        <p:spPr>
          <a:xfrm flipH="1" flipV="1">
            <a:off x="2562225" y="1412875"/>
            <a:ext cx="715963" cy="11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Conector angulado 92"/>
          <p:cNvCxnSpPr>
            <a:stCxn id="8" idx="3"/>
            <a:endCxn id="9" idx="3"/>
          </p:cNvCxnSpPr>
          <p:nvPr/>
        </p:nvCxnSpPr>
        <p:spPr>
          <a:xfrm>
            <a:off x="5359400" y="904875"/>
            <a:ext cx="42863" cy="519113"/>
          </a:xfrm>
          <a:prstGeom prst="bentConnector3">
            <a:avLst>
              <a:gd name="adj1" fmla="val 636569"/>
            </a:avLst>
          </a:prstGeom>
        </p:spPr>
        <p:style>
          <a:lnRef idx="1">
            <a:schemeClr val="accent1"/>
          </a:lnRef>
          <a:fillRef idx="0">
            <a:schemeClr val="accent1"/>
          </a:fillRef>
          <a:effectRef idx="0">
            <a:schemeClr val="accent1"/>
          </a:effectRef>
          <a:fontRef idx="minor">
            <a:schemeClr val="tx1"/>
          </a:fontRef>
        </p:style>
      </p:cxnSp>
      <p:cxnSp>
        <p:nvCxnSpPr>
          <p:cNvPr id="95" name="Conector reto 94"/>
          <p:cNvCxnSpPr>
            <a:stCxn id="13" idx="1"/>
          </p:cNvCxnSpPr>
          <p:nvPr/>
        </p:nvCxnSpPr>
        <p:spPr>
          <a:xfrm flipH="1" flipV="1">
            <a:off x="5637213" y="1171575"/>
            <a:ext cx="26828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Conector angulado 97"/>
          <p:cNvCxnSpPr>
            <a:stCxn id="11" idx="1"/>
            <a:endCxn id="12" idx="1"/>
          </p:cNvCxnSpPr>
          <p:nvPr/>
        </p:nvCxnSpPr>
        <p:spPr>
          <a:xfrm rot="10800000" flipV="1">
            <a:off x="5876925" y="1790700"/>
            <a:ext cx="12700" cy="377825"/>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101" name="Conector reto 100"/>
          <p:cNvCxnSpPr>
            <a:stCxn id="10" idx="3"/>
          </p:cNvCxnSpPr>
          <p:nvPr/>
        </p:nvCxnSpPr>
        <p:spPr>
          <a:xfrm>
            <a:off x="5370513" y="1995488"/>
            <a:ext cx="266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Conector angulado 102"/>
          <p:cNvCxnSpPr>
            <a:stCxn id="4" idx="1"/>
            <a:endCxn id="7" idx="1"/>
          </p:cNvCxnSpPr>
          <p:nvPr/>
        </p:nvCxnSpPr>
        <p:spPr>
          <a:xfrm rot="10800000" flipH="1" flipV="1">
            <a:off x="1122363" y="1412875"/>
            <a:ext cx="19050" cy="3995738"/>
          </a:xfrm>
          <a:prstGeom prst="bentConnector3">
            <a:avLst>
              <a:gd name="adj1" fmla="val -1238152"/>
            </a:avLst>
          </a:prstGeom>
        </p:spPr>
        <p:style>
          <a:lnRef idx="1">
            <a:schemeClr val="accent1"/>
          </a:lnRef>
          <a:fillRef idx="0">
            <a:schemeClr val="accent1"/>
          </a:fillRef>
          <a:effectRef idx="0">
            <a:schemeClr val="accent1"/>
          </a:effectRef>
          <a:fontRef idx="minor">
            <a:schemeClr val="tx1"/>
          </a:fontRef>
        </p:style>
      </p:cxnSp>
      <p:cxnSp>
        <p:nvCxnSpPr>
          <p:cNvPr id="105" name="Conector reto 104"/>
          <p:cNvCxnSpPr>
            <a:stCxn id="5" idx="1"/>
            <a:endCxn id="3" idx="2"/>
          </p:cNvCxnSpPr>
          <p:nvPr/>
        </p:nvCxnSpPr>
        <p:spPr>
          <a:xfrm flipH="1" flipV="1">
            <a:off x="741363" y="2987675"/>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tângulo 60"/>
          <p:cNvSpPr/>
          <p:nvPr/>
        </p:nvSpPr>
        <p:spPr>
          <a:xfrm>
            <a:off x="1141413" y="69850"/>
            <a:ext cx="1439862"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CNRH</a:t>
            </a:r>
          </a:p>
        </p:txBody>
      </p:sp>
      <p:sp>
        <p:nvSpPr>
          <p:cNvPr id="63" name="Retângulo 62"/>
          <p:cNvSpPr/>
          <p:nvPr/>
        </p:nvSpPr>
        <p:spPr>
          <a:xfrm>
            <a:off x="3279775" y="53975"/>
            <a:ext cx="1797050" cy="233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400">
                <a:solidFill>
                  <a:srgbClr val="FFFFFF"/>
                </a:solidFill>
                <a:ea typeface="ＭＳ Ｐゴシック" pitchFamily="34" charset="-128"/>
              </a:rPr>
              <a:t>Atribuições </a:t>
            </a:r>
          </a:p>
        </p:txBody>
      </p:sp>
      <p:sp>
        <p:nvSpPr>
          <p:cNvPr id="64" name="Retângulo 63"/>
          <p:cNvSpPr/>
          <p:nvPr/>
        </p:nvSpPr>
        <p:spPr>
          <a:xfrm>
            <a:off x="3268663" y="342900"/>
            <a:ext cx="1803400" cy="31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t>Reuniões  especiais</a:t>
            </a:r>
          </a:p>
        </p:txBody>
      </p:sp>
      <p:cxnSp>
        <p:nvCxnSpPr>
          <p:cNvPr id="6" name="Conector angulado 5"/>
          <p:cNvCxnSpPr>
            <a:stCxn id="63" idx="1"/>
            <a:endCxn id="64" idx="1"/>
          </p:cNvCxnSpPr>
          <p:nvPr/>
        </p:nvCxnSpPr>
        <p:spPr>
          <a:xfrm rot="10800000" flipV="1">
            <a:off x="3268663" y="169863"/>
            <a:ext cx="11112" cy="328612"/>
          </a:xfrm>
          <a:prstGeom prst="bentConnector3">
            <a:avLst>
              <a:gd name="adj1" fmla="val 2117830"/>
            </a:avLst>
          </a:prstGeom>
        </p:spPr>
        <p:style>
          <a:lnRef idx="1">
            <a:schemeClr val="accent1"/>
          </a:lnRef>
          <a:fillRef idx="0">
            <a:schemeClr val="accent1"/>
          </a:fillRef>
          <a:effectRef idx="0">
            <a:schemeClr val="accent1"/>
          </a:effectRef>
          <a:fontRef idx="minor">
            <a:schemeClr val="tx1"/>
          </a:fontRef>
        </p:style>
      </p:cxnSp>
      <p:cxnSp>
        <p:nvCxnSpPr>
          <p:cNvPr id="38" name="Conector reto 37"/>
          <p:cNvCxnSpPr>
            <a:endCxn id="61" idx="3"/>
          </p:cNvCxnSpPr>
          <p:nvPr/>
        </p:nvCxnSpPr>
        <p:spPr>
          <a:xfrm flipH="1">
            <a:off x="2581275" y="342900"/>
            <a:ext cx="471488" cy="14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angulado 42"/>
          <p:cNvCxnSpPr>
            <a:stCxn id="5" idx="1"/>
            <a:endCxn id="61" idx="1"/>
          </p:cNvCxnSpPr>
          <p:nvPr/>
        </p:nvCxnSpPr>
        <p:spPr>
          <a:xfrm rot="10800000" flipH="1">
            <a:off x="1122363" y="357188"/>
            <a:ext cx="19050" cy="2630487"/>
          </a:xfrm>
          <a:prstGeom prst="bentConnector3">
            <a:avLst>
              <a:gd name="adj1" fmla="val -1238152"/>
            </a:avLst>
          </a:prstGeom>
        </p:spPr>
        <p:style>
          <a:lnRef idx="1">
            <a:schemeClr val="accent1"/>
          </a:lnRef>
          <a:fillRef idx="0">
            <a:schemeClr val="accent1"/>
          </a:fillRef>
          <a:effectRef idx="0">
            <a:schemeClr val="accent1"/>
          </a:effectRef>
          <a:fontRef idx="minor">
            <a:schemeClr val="tx1"/>
          </a:fontRef>
        </p:style>
      </p:cxnSp>
      <p:sp>
        <p:nvSpPr>
          <p:cNvPr id="73" name="Retângulo 72"/>
          <p:cNvSpPr/>
          <p:nvPr/>
        </p:nvSpPr>
        <p:spPr>
          <a:xfrm>
            <a:off x="1116013" y="6367463"/>
            <a:ext cx="1670050" cy="452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100">
                <a:solidFill>
                  <a:srgbClr val="FFFFFF"/>
                </a:solidFill>
                <a:ea typeface="ＭＳ Ｐゴシック" pitchFamily="34" charset="-128"/>
              </a:rPr>
              <a:t>Sistema Nacional de Proteção e Defesa Civil*</a:t>
            </a:r>
          </a:p>
        </p:txBody>
      </p:sp>
      <p:cxnSp>
        <p:nvCxnSpPr>
          <p:cNvPr id="45" name="Conector angulado 44"/>
          <p:cNvCxnSpPr>
            <a:stCxn id="7" idx="1"/>
            <a:endCxn id="73" idx="1"/>
          </p:cNvCxnSpPr>
          <p:nvPr/>
        </p:nvCxnSpPr>
        <p:spPr>
          <a:xfrm rot="10800000" flipV="1">
            <a:off x="1116013" y="5408613"/>
            <a:ext cx="25400" cy="1185862"/>
          </a:xfrm>
          <a:prstGeom prst="bentConnector3">
            <a:avLst>
              <a:gd name="adj1" fmla="val 997033"/>
            </a:avLst>
          </a:prstGeom>
        </p:spPr>
        <p:style>
          <a:lnRef idx="1">
            <a:schemeClr val="accent1"/>
          </a:lnRef>
          <a:fillRef idx="0">
            <a:schemeClr val="accent1"/>
          </a:fillRef>
          <a:effectRef idx="0">
            <a:schemeClr val="accent1"/>
          </a:effectRef>
          <a:fontRef idx="minor">
            <a:schemeClr val="tx1"/>
          </a:fontRef>
        </p:style>
      </p:cxnSp>
      <p:cxnSp>
        <p:nvCxnSpPr>
          <p:cNvPr id="47" name="Conector reto 46"/>
          <p:cNvCxnSpPr>
            <a:stCxn id="34" idx="3"/>
          </p:cNvCxnSpPr>
          <p:nvPr/>
        </p:nvCxnSpPr>
        <p:spPr>
          <a:xfrm>
            <a:off x="7292975" y="5800725"/>
            <a:ext cx="280988"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Retângulo 76"/>
          <p:cNvSpPr/>
          <p:nvPr/>
        </p:nvSpPr>
        <p:spPr>
          <a:xfrm>
            <a:off x="7523163" y="5126038"/>
            <a:ext cx="1289050"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100">
                <a:solidFill>
                  <a:srgbClr val="FFFFFF"/>
                </a:solidFill>
                <a:ea typeface="ＭＳ Ｐゴシック" pitchFamily="34" charset="-128"/>
              </a:rPr>
              <a:t>Pacto das Águas</a:t>
            </a:r>
          </a:p>
        </p:txBody>
      </p:sp>
      <p:sp>
        <p:nvSpPr>
          <p:cNvPr id="78" name="Retângulo 77"/>
          <p:cNvSpPr/>
          <p:nvPr/>
        </p:nvSpPr>
        <p:spPr>
          <a:xfrm>
            <a:off x="7523163" y="5410200"/>
            <a:ext cx="1289050" cy="13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100">
                <a:solidFill>
                  <a:srgbClr val="FFFFFF"/>
                </a:solidFill>
                <a:ea typeface="ＭＳ Ｐゴシック" pitchFamily="34" charset="-128"/>
              </a:rPr>
              <a:t>Alocação de Água</a:t>
            </a:r>
          </a:p>
        </p:txBody>
      </p:sp>
      <p:cxnSp>
        <p:nvCxnSpPr>
          <p:cNvPr id="55" name="Conector angulado 54"/>
          <p:cNvCxnSpPr>
            <a:stCxn id="77" idx="1"/>
            <a:endCxn id="78" idx="1"/>
          </p:cNvCxnSpPr>
          <p:nvPr/>
        </p:nvCxnSpPr>
        <p:spPr>
          <a:xfrm rot="10800000" flipV="1">
            <a:off x="7523163" y="5195888"/>
            <a:ext cx="12700" cy="284162"/>
          </a:xfrm>
          <a:prstGeom prst="bentConnector3">
            <a:avLst>
              <a:gd name="adj1" fmla="val 940291"/>
            </a:avLst>
          </a:prstGeom>
        </p:spPr>
        <p:style>
          <a:lnRef idx="1">
            <a:schemeClr val="accent1"/>
          </a:lnRef>
          <a:fillRef idx="0">
            <a:schemeClr val="accent1"/>
          </a:fillRef>
          <a:effectRef idx="0">
            <a:schemeClr val="accent1"/>
          </a:effectRef>
          <a:fontRef idx="minor">
            <a:schemeClr val="tx1"/>
          </a:fontRef>
        </p:style>
      </p:cxnSp>
      <p:cxnSp>
        <p:nvCxnSpPr>
          <p:cNvPr id="66" name="Conector reto 65"/>
          <p:cNvCxnSpPr>
            <a:stCxn id="33" idx="3"/>
          </p:cNvCxnSpPr>
          <p:nvPr/>
        </p:nvCxnSpPr>
        <p:spPr>
          <a:xfrm>
            <a:off x="7292975" y="5359400"/>
            <a:ext cx="133350" cy="0"/>
          </a:xfrm>
          <a:prstGeom prst="line">
            <a:avLst/>
          </a:prstGeom>
        </p:spPr>
        <p:style>
          <a:lnRef idx="1">
            <a:schemeClr val="accent1"/>
          </a:lnRef>
          <a:fillRef idx="0">
            <a:schemeClr val="accent1"/>
          </a:fillRef>
          <a:effectRef idx="0">
            <a:schemeClr val="accent1"/>
          </a:effectRef>
          <a:fontRef idx="minor">
            <a:schemeClr val="tx1"/>
          </a:fontRef>
        </p:style>
      </p:cxnSp>
      <p:sp>
        <p:nvSpPr>
          <p:cNvPr id="53318" name="CaixaDeTexto 81"/>
          <p:cNvSpPr txBox="1">
            <a:spLocks noChangeArrowheads="1"/>
          </p:cNvSpPr>
          <p:nvPr/>
        </p:nvSpPr>
        <p:spPr bwMode="auto">
          <a:xfrm>
            <a:off x="3000375" y="6643688"/>
            <a:ext cx="3657600" cy="261937"/>
          </a:xfrm>
          <a:prstGeom prst="rect">
            <a:avLst/>
          </a:prstGeom>
          <a:noFill/>
          <a:ln w="9525">
            <a:noFill/>
            <a:miter lim="800000"/>
            <a:headEnd/>
            <a:tailEnd/>
          </a:ln>
        </p:spPr>
        <p:txBody>
          <a:bodyPr wrap="none">
            <a:spAutoFit/>
          </a:bodyPr>
          <a:lstStyle/>
          <a:p>
            <a:r>
              <a:rPr lang="pt-BR" sz="1100"/>
              <a:t>* Logística e Planejamento de Respostas Emergenciais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849764" y="97641"/>
            <a:ext cx="7272808" cy="670093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l="28877" t="56890" r="37215" b="25391"/>
          <a:stretch>
            <a:fillRect/>
          </a:stretch>
        </p:blipFill>
        <p:spPr bwMode="auto">
          <a:xfrm>
            <a:off x="65300" y="5301209"/>
            <a:ext cx="4880540" cy="144016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68313" y="2930525"/>
            <a:ext cx="1655762" cy="72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a:solidFill>
                  <a:srgbClr val="FFFFFF"/>
                </a:solidFill>
                <a:ea typeface="ＭＳ Ｐゴシック" pitchFamily="34" charset="-128"/>
              </a:rPr>
              <a:t>Apoio técnico - financeiro</a:t>
            </a:r>
          </a:p>
        </p:txBody>
      </p:sp>
      <p:sp>
        <p:nvSpPr>
          <p:cNvPr id="4" name="Retângulo 3"/>
          <p:cNvSpPr/>
          <p:nvPr/>
        </p:nvSpPr>
        <p:spPr>
          <a:xfrm>
            <a:off x="2954338" y="1033463"/>
            <a:ext cx="2087562" cy="167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600">
                <a:solidFill>
                  <a:srgbClr val="FFFFFF"/>
                </a:solidFill>
                <a:ea typeface="ＭＳ Ｐゴシック" pitchFamily="34" charset="-128"/>
              </a:rPr>
              <a:t>Avaliação técnica – financeira de projetos de intervenções apresentadas</a:t>
            </a:r>
          </a:p>
          <a:p>
            <a:pPr algn="ctr"/>
            <a:r>
              <a:rPr lang="pt-BR" sz="1200">
                <a:solidFill>
                  <a:srgbClr val="FFFFFF"/>
                </a:solidFill>
                <a:ea typeface="ＭＳ Ｐゴシック" pitchFamily="34" charset="-128"/>
              </a:rPr>
              <a:t>MI – Mcid</a:t>
            </a:r>
          </a:p>
          <a:p>
            <a:pPr algn="ctr"/>
            <a:r>
              <a:rPr lang="pt-BR" sz="1200">
                <a:solidFill>
                  <a:srgbClr val="FFFFFF"/>
                </a:solidFill>
                <a:ea typeface="ＭＳ Ｐゴシック" pitchFamily="34" charset="-128"/>
              </a:rPr>
              <a:t>MPOG -MMA</a:t>
            </a:r>
          </a:p>
        </p:txBody>
      </p:sp>
      <p:sp>
        <p:nvSpPr>
          <p:cNvPr id="5" name="Retângulo 4"/>
          <p:cNvSpPr/>
          <p:nvPr/>
        </p:nvSpPr>
        <p:spPr>
          <a:xfrm>
            <a:off x="3059113" y="4213225"/>
            <a:ext cx="2089150" cy="160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pt-BR" sz="1600">
                <a:solidFill>
                  <a:srgbClr val="FFFFFF"/>
                </a:solidFill>
                <a:ea typeface="ＭＳ Ｐゴシック" pitchFamily="34" charset="-128"/>
              </a:rPr>
              <a:t>Decisão quanto à alocação de recursos e o enquadramento orçamentário</a:t>
            </a:r>
          </a:p>
          <a:p>
            <a:pPr algn="ctr"/>
            <a:r>
              <a:rPr lang="pt-BR" sz="1200">
                <a:solidFill>
                  <a:srgbClr val="FFFFFF"/>
                </a:solidFill>
                <a:ea typeface="ＭＳ Ｐゴシック" pitchFamily="34" charset="-128"/>
              </a:rPr>
              <a:t>MPOG – Casa Civil</a:t>
            </a:r>
          </a:p>
        </p:txBody>
      </p:sp>
      <p:sp>
        <p:nvSpPr>
          <p:cNvPr id="6" name="Retângulo 5"/>
          <p:cNvSpPr/>
          <p:nvPr/>
        </p:nvSpPr>
        <p:spPr>
          <a:xfrm>
            <a:off x="5580063" y="4016375"/>
            <a:ext cx="1800225"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dirty="0"/>
              <a:t>Onerosos</a:t>
            </a:r>
          </a:p>
        </p:txBody>
      </p:sp>
      <p:sp>
        <p:nvSpPr>
          <p:cNvPr id="7" name="Retângulo 6"/>
          <p:cNvSpPr/>
          <p:nvPr/>
        </p:nvSpPr>
        <p:spPr>
          <a:xfrm>
            <a:off x="5580063" y="4881563"/>
            <a:ext cx="1800225" cy="574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dirty="0"/>
              <a:t>Não onerosos</a:t>
            </a:r>
          </a:p>
        </p:txBody>
      </p:sp>
      <p:sp>
        <p:nvSpPr>
          <p:cNvPr id="8" name="Retângulo 7"/>
          <p:cNvSpPr/>
          <p:nvPr/>
        </p:nvSpPr>
        <p:spPr>
          <a:xfrm>
            <a:off x="5580063" y="5745163"/>
            <a:ext cx="1800225"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dirty="0"/>
              <a:t>Inclusão no RCD</a:t>
            </a:r>
          </a:p>
        </p:txBody>
      </p:sp>
      <p:sp>
        <p:nvSpPr>
          <p:cNvPr id="9" name="Retângulo 8">
            <a:hlinkClick r:id="rId2" action="ppaction://hlinksldjump"/>
          </p:cNvPr>
          <p:cNvSpPr/>
          <p:nvPr/>
        </p:nvSpPr>
        <p:spPr>
          <a:xfrm>
            <a:off x="5580063" y="169863"/>
            <a:ext cx="1800225"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dirty="0"/>
              <a:t>SP</a:t>
            </a:r>
          </a:p>
        </p:txBody>
      </p:sp>
      <p:sp>
        <p:nvSpPr>
          <p:cNvPr id="10" name="Retângulo 9">
            <a:hlinkClick r:id="rId3" action="ppaction://hlinksldjump"/>
          </p:cNvPr>
          <p:cNvSpPr/>
          <p:nvPr/>
        </p:nvSpPr>
        <p:spPr>
          <a:xfrm>
            <a:off x="5580063" y="1033463"/>
            <a:ext cx="1800225"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dirty="0"/>
              <a:t>RJ</a:t>
            </a:r>
          </a:p>
        </p:txBody>
      </p:sp>
      <p:sp>
        <p:nvSpPr>
          <p:cNvPr id="15" name="Retângulo 14"/>
          <p:cNvSpPr/>
          <p:nvPr/>
        </p:nvSpPr>
        <p:spPr>
          <a:xfrm>
            <a:off x="5580063" y="1897063"/>
            <a:ext cx="1800225" cy="576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dirty="0"/>
              <a:t>MG</a:t>
            </a:r>
          </a:p>
        </p:txBody>
      </p:sp>
      <p:sp>
        <p:nvSpPr>
          <p:cNvPr id="16" name="Retângulo 15"/>
          <p:cNvSpPr/>
          <p:nvPr/>
        </p:nvSpPr>
        <p:spPr>
          <a:xfrm>
            <a:off x="5580063" y="2714625"/>
            <a:ext cx="1800225" cy="576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dirty="0"/>
              <a:t>ES</a:t>
            </a:r>
          </a:p>
        </p:txBody>
      </p:sp>
      <p:cxnSp>
        <p:nvCxnSpPr>
          <p:cNvPr id="18" name="Conector angulado 17"/>
          <p:cNvCxnSpPr>
            <a:stCxn id="4" idx="1"/>
            <a:endCxn id="5" idx="1"/>
          </p:cNvCxnSpPr>
          <p:nvPr/>
        </p:nvCxnSpPr>
        <p:spPr>
          <a:xfrm rot="10800000" flipH="1" flipV="1">
            <a:off x="2954338" y="1871663"/>
            <a:ext cx="104775" cy="3143250"/>
          </a:xfrm>
          <a:prstGeom prst="bentConnector3">
            <a:avLst>
              <a:gd name="adj1" fmla="val -216861"/>
            </a:avLst>
          </a:prstGeom>
        </p:spPr>
        <p:style>
          <a:lnRef idx="1">
            <a:schemeClr val="accent1"/>
          </a:lnRef>
          <a:fillRef idx="0">
            <a:schemeClr val="accent1"/>
          </a:fillRef>
          <a:effectRef idx="0">
            <a:schemeClr val="accent1"/>
          </a:effectRef>
          <a:fontRef idx="minor">
            <a:schemeClr val="tx1"/>
          </a:fontRef>
        </p:style>
      </p:cxnSp>
      <p:cxnSp>
        <p:nvCxnSpPr>
          <p:cNvPr id="20" name="Conector angulado 19"/>
          <p:cNvCxnSpPr>
            <a:stCxn id="9" idx="1"/>
            <a:endCxn id="16" idx="1"/>
          </p:cNvCxnSpPr>
          <p:nvPr/>
        </p:nvCxnSpPr>
        <p:spPr>
          <a:xfrm rot="10800000" flipV="1">
            <a:off x="5580063" y="457200"/>
            <a:ext cx="12700" cy="2544763"/>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22" name="Conector angulado 21"/>
          <p:cNvCxnSpPr>
            <a:stCxn id="10" idx="1"/>
            <a:endCxn id="15" idx="1"/>
          </p:cNvCxnSpPr>
          <p:nvPr/>
        </p:nvCxnSpPr>
        <p:spPr>
          <a:xfrm rot="10800000" flipV="1">
            <a:off x="5580063" y="1322388"/>
            <a:ext cx="12700" cy="863600"/>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24" name="Conector angulado 23"/>
          <p:cNvCxnSpPr>
            <a:stCxn id="6" idx="1"/>
            <a:endCxn id="8" idx="1"/>
          </p:cNvCxnSpPr>
          <p:nvPr/>
        </p:nvCxnSpPr>
        <p:spPr>
          <a:xfrm rot="10800000" flipV="1">
            <a:off x="5580063" y="4305300"/>
            <a:ext cx="12700" cy="1727200"/>
          </a:xfrm>
          <a:prstGeom prst="bentConnector3">
            <a:avLst>
              <a:gd name="adj1" fmla="val 1800000"/>
            </a:avLst>
          </a:prstGeom>
        </p:spPr>
        <p:style>
          <a:lnRef idx="1">
            <a:schemeClr val="accent1"/>
          </a:lnRef>
          <a:fillRef idx="0">
            <a:schemeClr val="accent1"/>
          </a:fillRef>
          <a:effectRef idx="0">
            <a:schemeClr val="accent1"/>
          </a:effectRef>
          <a:fontRef idx="minor">
            <a:schemeClr val="tx1"/>
          </a:fontRef>
        </p:style>
      </p:cxnSp>
      <p:cxnSp>
        <p:nvCxnSpPr>
          <p:cNvPr id="26" name="Conector reto 25"/>
          <p:cNvCxnSpPr>
            <a:stCxn id="7" idx="1"/>
          </p:cNvCxnSpPr>
          <p:nvPr/>
        </p:nvCxnSpPr>
        <p:spPr>
          <a:xfrm flipH="1" flipV="1">
            <a:off x="4859338" y="5168900"/>
            <a:ext cx="720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H="1">
            <a:off x="5003800" y="1655763"/>
            <a:ext cx="3603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to 30"/>
          <p:cNvCxnSpPr>
            <a:stCxn id="3" idx="3"/>
          </p:cNvCxnSpPr>
          <p:nvPr/>
        </p:nvCxnSpPr>
        <p:spPr>
          <a:xfrm>
            <a:off x="2124075" y="3290888"/>
            <a:ext cx="576263"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ítulo 1"/>
          <p:cNvSpPr>
            <a:spLocks noGrp="1"/>
          </p:cNvSpPr>
          <p:nvPr>
            <p:ph type="title"/>
          </p:nvPr>
        </p:nvSpPr>
        <p:spPr>
          <a:xfrm>
            <a:off x="457200" y="273050"/>
            <a:ext cx="8229600" cy="1146175"/>
          </a:xfrm>
        </p:spPr>
        <p:txBody>
          <a:bodyPr/>
          <a:lstStyle/>
          <a:p>
            <a:r>
              <a:rPr lang="pt-BR" smtClean="0">
                <a:ea typeface="ＭＳ Ｐゴシック" pitchFamily="34" charset="-128"/>
              </a:rPr>
              <a:t>Rio de Janeiro</a:t>
            </a:r>
          </a:p>
        </p:txBody>
      </p:sp>
      <p:graphicFrame>
        <p:nvGraphicFramePr>
          <p:cNvPr id="3" name="Tabela 2"/>
          <p:cNvGraphicFramePr>
            <a:graphicFrameLocks noGrp="1"/>
          </p:cNvGraphicFramePr>
          <p:nvPr/>
        </p:nvGraphicFramePr>
        <p:xfrm>
          <a:off x="900113" y="1700213"/>
          <a:ext cx="7127875" cy="4164082"/>
        </p:xfrm>
        <a:graphic>
          <a:graphicData uri="http://schemas.openxmlformats.org/drawingml/2006/table">
            <a:tbl>
              <a:tblPr/>
              <a:tblGrid>
                <a:gridCol w="1055687"/>
                <a:gridCol w="2627313"/>
                <a:gridCol w="1169987"/>
                <a:gridCol w="1300163"/>
                <a:gridCol w="974725"/>
              </a:tblGrid>
              <a:tr h="4000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1"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Obra</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1"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Valor (milhões de reais)</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1"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Status</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1"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Prazo (meses)</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857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Barragem de Guapiaçu</a:t>
                      </a:r>
                    </a:p>
                  </a:txBody>
                  <a:tcPr marL="65306" marR="65306" marT="32661" marB="3266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Barragem*</a:t>
                      </a:r>
                    </a:p>
                  </a:txBody>
                  <a:tcPr marL="65306" marR="65306" marT="32661" marB="3266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250</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Projeto concluído</a:t>
                      </a:r>
                    </a:p>
                    <a:p>
                      <a:pPr marL="0" marR="0" lvl="0" indent="0" algn="ctr" defTabSz="912813" rtl="0" eaLnBrk="1" fontAlgn="base" latinLnBrk="0" hangingPunct="1">
                        <a:lnSpc>
                          <a:spcPct val="100000"/>
                        </a:lnSpc>
                        <a:spcBef>
                          <a:spcPct val="0"/>
                        </a:spcBef>
                        <a:spcAft>
                          <a:spcPct val="0"/>
                        </a:spcAft>
                        <a:buClrTx/>
                        <a:buSzTx/>
                        <a:buFontTx/>
                        <a:buNone/>
                        <a:tabLst/>
                      </a:pPr>
                      <a:endPar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endParaRP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24</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7550">
                <a:tc v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Desapropriações*</a:t>
                      </a:r>
                    </a:p>
                  </a:txBody>
                  <a:tcPr marL="65306" marR="65306" marT="32661" marB="3266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150</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Possui Decreto de Utilidade Pública da área</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8</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98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Sistema de Reuso ETA Guandu*</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80</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Concepção pronta</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6</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175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Adaptação do Plano de Controle de Cheias no Noroeste fluminense para captação e reserva de água*</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65</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Projeto executivo em elaboração</a:t>
                      </a:r>
                    </a:p>
                    <a:p>
                      <a:pPr marL="0" marR="0" lvl="0" indent="0" algn="ctr" defTabSz="912813" rtl="0" eaLnBrk="1" fontAlgn="base" latinLnBrk="0" hangingPunct="1">
                        <a:lnSpc>
                          <a:spcPct val="100000"/>
                        </a:lnSpc>
                        <a:spcBef>
                          <a:spcPct val="0"/>
                        </a:spcBef>
                        <a:spcAft>
                          <a:spcPct val="0"/>
                        </a:spcAft>
                        <a:buClrTx/>
                        <a:buSzTx/>
                        <a:buFontTx/>
                        <a:buNone/>
                        <a:tabLst/>
                      </a:pPr>
                      <a:endPar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endParaRP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8</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98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1"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Bypass </a:t>
                      </a: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do Complexo de Lajes**</a:t>
                      </a:r>
                      <a:endParaRPr kumimoji="0" lang="pt-BR" sz="1100" b="0" i="1"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endParaRP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300</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Projeto concluído</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24</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937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Proteção da Tomada de Água do Guandu (desvio do rio dos Poços)</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77,2</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Projeto concluído</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18</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3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Implantação de Planta de Dessanilização por osmose reversa para 210.000m³/dia</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350</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Projeto em elaboração</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18</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3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Barragem de enroncamento da foz do Guandu***</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endParaRP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Em estudo</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2813" rtl="0" eaLnBrk="1" fontAlgn="base" latinLnBrk="0" hangingPunct="1">
                        <a:lnSpc>
                          <a:spcPct val="100000"/>
                        </a:lnSpc>
                        <a:spcBef>
                          <a:spcPct val="0"/>
                        </a:spcBef>
                        <a:spcAft>
                          <a:spcPct val="0"/>
                        </a:spcAft>
                        <a:buClrTx/>
                        <a:buSzTx/>
                        <a:buFontTx/>
                        <a:buNone/>
                        <a:tabLst/>
                      </a:pPr>
                      <a:r>
                        <a:rPr kumimoji="0" lang="pt-BR" sz="11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Em estudo</a:t>
                      </a:r>
                    </a:p>
                  </a:txBody>
                  <a:tcPr marL="65306" marR="65306" marT="32661" marB="3266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5355" name="CaixaDeTexto 3"/>
          <p:cNvSpPr txBox="1">
            <a:spLocks noChangeArrowheads="1"/>
          </p:cNvSpPr>
          <p:nvPr/>
        </p:nvSpPr>
        <p:spPr bwMode="auto">
          <a:xfrm>
            <a:off x="827088" y="6270625"/>
            <a:ext cx="5507037" cy="204788"/>
          </a:xfrm>
          <a:prstGeom prst="rect">
            <a:avLst/>
          </a:prstGeom>
          <a:noFill/>
          <a:ln w="9525">
            <a:noFill/>
            <a:miter lim="800000"/>
            <a:headEnd/>
            <a:tailEnd/>
          </a:ln>
        </p:spPr>
        <p:txBody>
          <a:bodyPr lIns="65298" tIns="32649" rIns="65298" bIns="32649">
            <a:spAutoFit/>
          </a:bodyPr>
          <a:lstStyle/>
          <a:p>
            <a:r>
              <a:rPr lang="pt-BR" sz="900"/>
              <a:t>*Dados protocolados pelo Governo do Estado do Rio de Janeiro através do Ofício /SEA/GAB/nº073/15 em 26FEV15</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ARRAGEM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698" y="494075"/>
            <a:ext cx="6373333" cy="395131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4"/>
          <p:cNvSpPr>
            <a:spLocks noChangeArrowheads="1"/>
          </p:cNvSpPr>
          <p:nvPr/>
        </p:nvSpPr>
        <p:spPr bwMode="auto">
          <a:xfrm>
            <a:off x="1" y="-26987"/>
            <a:ext cx="9143999" cy="575667"/>
          </a:xfrm>
          <a:prstGeom prst="rect">
            <a:avLst/>
          </a:prstGeom>
          <a:solidFill>
            <a:schemeClr val="accent1"/>
          </a:solidFill>
          <a:ln>
            <a:noFill/>
          </a:ln>
          <a:extLst/>
        </p:spPr>
        <p:txBody>
          <a:bodyPr lIns="90000" tIns="46800" rIns="90000" bIns="46800" anchor="ctr"/>
          <a:lstStyle>
            <a:lvl1pPr defTabSz="449263" eaLnBrk="0" hangingPunct="0">
              <a:spcBef>
                <a:spcPct val="20000"/>
              </a:spcBef>
              <a:buClr>
                <a:schemeClr val="accent1"/>
              </a:buClr>
              <a:buSzPct val="65000"/>
              <a:buFont typeface="Wingdings"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a:solidFill>
                  <a:schemeClr val="tx1"/>
                </a:solidFill>
                <a:latin typeface="Arial" charset="0"/>
              </a:defRPr>
            </a:lvl1pPr>
            <a:lvl2pPr marL="742950" indent="-285750" defTabSz="449263" eaLnBrk="0" hangingPunct="0">
              <a:spcBef>
                <a:spcPct val="20000"/>
              </a:spcBef>
              <a:buClr>
                <a:schemeClr val="accent2"/>
              </a:buClr>
              <a:buSzPct val="60000"/>
              <a:buFont typeface="Wingdings"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600">
                <a:solidFill>
                  <a:schemeClr val="tx1"/>
                </a:solidFill>
                <a:latin typeface="Arial" charset="0"/>
              </a:defRPr>
            </a:lvl2pPr>
            <a:lvl3pPr marL="1143000" indent="-228600" defTabSz="449263" eaLnBrk="0" hangingPunct="0">
              <a:spcBef>
                <a:spcPct val="20000"/>
              </a:spcBef>
              <a:buClr>
                <a:schemeClr val="accent1"/>
              </a:buClr>
              <a:buSzPct val="65000"/>
              <a:buFont typeface="Wingdings" pitchFamily="2" charset="2"/>
              <a:buChar char="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200">
                <a:solidFill>
                  <a:schemeClr val="tx1"/>
                </a:solidFill>
                <a:latin typeface="Arial" charset="0"/>
              </a:defRPr>
            </a:lvl3pPr>
            <a:lvl4pPr marL="1600200" indent="-228600" defTabSz="449263" eaLnBrk="0" hangingPunct="0">
              <a:spcBef>
                <a:spcPct val="20000"/>
              </a:spcBef>
              <a:buClr>
                <a:schemeClr val="accent2"/>
              </a:buClr>
              <a:buSzPct val="70000"/>
              <a:buFont typeface="Wingdings" pitchFamily="2" charset="2"/>
              <a:buChar char="q"/>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4pPr>
            <a:lvl5pPr marL="2057400" indent="-228600" defTabSz="449263" eaLnBrk="0" hangingPunct="0">
              <a:spcBef>
                <a:spcPct val="20000"/>
              </a:spcBef>
              <a:buClr>
                <a:schemeClr val="accent1"/>
              </a:buClr>
              <a:buSzPct val="7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5pPr>
            <a:lvl6pPr marL="2514600" indent="-228600" defTabSz="449263" eaLnBrk="0" fontAlgn="base" hangingPunct="0">
              <a:spcBef>
                <a:spcPct val="20000"/>
              </a:spcBef>
              <a:spcAft>
                <a:spcPct val="0"/>
              </a:spcAft>
              <a:buClr>
                <a:schemeClr val="accent1"/>
              </a:buClr>
              <a:buSzPct val="7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6pPr>
            <a:lvl7pPr marL="2971800" indent="-228600" defTabSz="449263" eaLnBrk="0" fontAlgn="base" hangingPunct="0">
              <a:spcBef>
                <a:spcPct val="20000"/>
              </a:spcBef>
              <a:spcAft>
                <a:spcPct val="0"/>
              </a:spcAft>
              <a:buClr>
                <a:schemeClr val="accent1"/>
              </a:buClr>
              <a:buSzPct val="7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7pPr>
            <a:lvl8pPr marL="3429000" indent="-228600" defTabSz="449263" eaLnBrk="0" fontAlgn="base" hangingPunct="0">
              <a:spcBef>
                <a:spcPct val="20000"/>
              </a:spcBef>
              <a:spcAft>
                <a:spcPct val="0"/>
              </a:spcAft>
              <a:buClr>
                <a:schemeClr val="accent1"/>
              </a:buClr>
              <a:buSzPct val="7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8pPr>
            <a:lvl9pPr marL="3886200" indent="-228600" defTabSz="449263" eaLnBrk="0" fontAlgn="base" hangingPunct="0">
              <a:spcBef>
                <a:spcPct val="20000"/>
              </a:spcBef>
              <a:spcAft>
                <a:spcPct val="0"/>
              </a:spcAft>
              <a:buClr>
                <a:schemeClr val="accent1"/>
              </a:buClr>
              <a:buSzPct val="7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charset="0"/>
              </a:defRPr>
            </a:lvl9pPr>
          </a:lstStyle>
          <a:p>
            <a:pPr marL="0" lvl="1" indent="0" algn="ctr" eaLnBrk="1" hangingPunct="1">
              <a:spcBef>
                <a:spcPct val="0"/>
              </a:spcBef>
              <a:buClr>
                <a:srgbClr val="000000"/>
              </a:buClr>
              <a:buSzPct val="100000"/>
              <a:buNone/>
            </a:pPr>
            <a:r>
              <a:rPr lang="pt-BR" sz="1800" b="1" dirty="0" smtClean="0">
                <a:solidFill>
                  <a:schemeClr val="bg1"/>
                </a:solidFill>
              </a:rPr>
              <a:t>SISTEMA DE ABASTECIMENTO DO GUANDU </a:t>
            </a:r>
          </a:p>
          <a:p>
            <a:pPr marL="0" lvl="1" indent="0" algn="ctr" eaLnBrk="1" hangingPunct="1">
              <a:spcBef>
                <a:spcPct val="0"/>
              </a:spcBef>
              <a:buClr>
                <a:srgbClr val="000000"/>
              </a:buClr>
              <a:buSzPct val="100000"/>
              <a:buNone/>
            </a:pPr>
            <a:r>
              <a:rPr lang="pt-BR" sz="1800" b="1" dirty="0" smtClean="0">
                <a:solidFill>
                  <a:schemeClr val="bg1"/>
                </a:solidFill>
              </a:rPr>
              <a:t>PROTEÇÃO DA CAPTAÇÃO - </a:t>
            </a:r>
            <a:r>
              <a:rPr lang="pt-BR" altLang="pt-BR" sz="1800" b="1" dirty="0" smtClean="0">
                <a:solidFill>
                  <a:schemeClr val="bg1"/>
                </a:solidFill>
              </a:rPr>
              <a:t>R$ 77 milhões </a:t>
            </a:r>
            <a:endParaRPr lang="pt-BR" altLang="pt-BR" sz="1800" b="1" dirty="0">
              <a:solidFill>
                <a:schemeClr val="bg1"/>
              </a:solidFill>
            </a:endParaRPr>
          </a:p>
        </p:txBody>
      </p:sp>
      <p:pic>
        <p:nvPicPr>
          <p:cNvPr id="5" name="Picture 2" descr="Guandu"/>
          <p:cNvPicPr>
            <a:picLocks noChangeAspect="1" noChangeArrowheads="1"/>
          </p:cNvPicPr>
          <p:nvPr/>
        </p:nvPicPr>
        <p:blipFill>
          <a:blip r:embed="rId3" cstate="print"/>
          <a:srcRect/>
          <a:stretch>
            <a:fillRect/>
          </a:stretch>
        </p:blipFill>
        <p:spPr bwMode="auto">
          <a:xfrm>
            <a:off x="5613011" y="1026942"/>
            <a:ext cx="3530989" cy="3641769"/>
          </a:xfrm>
          <a:prstGeom prst="rect">
            <a:avLst/>
          </a:prstGeom>
          <a:noFill/>
          <a:ln w="76200">
            <a:noFill/>
          </a:ln>
        </p:spPr>
      </p:pic>
      <p:pic>
        <p:nvPicPr>
          <p:cNvPr id="74754" name="Picture 2"/>
          <p:cNvPicPr>
            <a:picLocks noChangeAspect="1" noChangeArrowheads="1"/>
          </p:cNvPicPr>
          <p:nvPr/>
        </p:nvPicPr>
        <p:blipFill>
          <a:blip r:embed="rId4" cstate="print"/>
          <a:srcRect l="21849" t="28373" r="20000" b="10714"/>
          <a:stretch>
            <a:fillRect/>
          </a:stretch>
        </p:blipFill>
        <p:spPr bwMode="auto">
          <a:xfrm>
            <a:off x="675257" y="3753140"/>
            <a:ext cx="5130019" cy="3034520"/>
          </a:xfrm>
          <a:prstGeom prst="rect">
            <a:avLst/>
          </a:prstGeom>
          <a:noFill/>
          <a:ln w="19050">
            <a:solidFill>
              <a:schemeClr val="bg1"/>
            </a:solidFill>
            <a:miter lim="800000"/>
            <a:headEnd/>
            <a:tailEnd/>
          </a:ln>
        </p:spPr>
      </p:pic>
    </p:spTree>
    <p:extLst>
      <p:ext uri="{BB962C8B-B14F-4D97-AF65-F5344CB8AC3E}">
        <p14:creationId xmlns:p14="http://schemas.microsoft.com/office/powerpoint/2010/main" xmlns="" val="30517781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ela 43"/>
          <p:cNvGraphicFramePr>
            <a:graphicFrameLocks noGrp="1"/>
          </p:cNvGraphicFramePr>
          <p:nvPr/>
        </p:nvGraphicFramePr>
        <p:xfrm>
          <a:off x="0" y="620713"/>
          <a:ext cx="9036050" cy="4036126"/>
        </p:xfrm>
        <a:graphic>
          <a:graphicData uri="http://schemas.openxmlformats.org/drawingml/2006/table">
            <a:tbl>
              <a:tblPr/>
              <a:tblGrid>
                <a:gridCol w="1096963"/>
                <a:gridCol w="1098550"/>
                <a:gridCol w="1587500"/>
                <a:gridCol w="1096962"/>
                <a:gridCol w="968375"/>
                <a:gridCol w="733425"/>
                <a:gridCol w="2454275"/>
              </a:tblGrid>
              <a:tr h="146050">
                <a:tc gridSpan="7">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chemeClr val="bg1"/>
                          </a:solidFill>
                          <a:effectLst/>
                          <a:latin typeface="Calibri" pitchFamily="34" charset="0"/>
                          <a:ea typeface="Calibri" pitchFamily="34" charset="0"/>
                        </a:rPr>
                        <a:t>Quadro 1: Intervenções estruturais emergenciais – prontas em até 1 ano (Lista SRH-SP)</a:t>
                      </a:r>
                      <a:endParaRPr kumimoji="0" lang="pt-BR" sz="900" b="0" i="0" u="none" strike="noStrike" cap="none" normalizeH="0" baseline="0" smtClean="0">
                        <a:ln>
                          <a:noFill/>
                        </a:ln>
                        <a:solidFill>
                          <a:schemeClr val="bg1"/>
                        </a:solidFill>
                        <a:effectLst/>
                        <a:latin typeface="Calibri" pitchFamily="34" charset="0"/>
                        <a:ea typeface="Calibri" pitchFamily="34" charset="0"/>
                      </a:endParaRPr>
                    </a:p>
                  </a:txBody>
                  <a:tcPr marL="29307" marR="29307" marT="0" marB="0" anchor="b" horzOverflow="overflow">
                    <a:lnL>
                      <a:noFill/>
                    </a:lnL>
                    <a:lnR>
                      <a:noFill/>
                    </a:lnR>
                    <a:lnT>
                      <a:noFill/>
                    </a:lnT>
                    <a:lnB w="28575" cap="flat" cmpd="dbl"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442913">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Natureza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Origem - Destino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Vazão adicionada (m³/s)</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Prazo para completar (meses)</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Objetivo¹</a:t>
                      </a:r>
                      <a:endParaRPr kumimoji="0" lang="pt-BR" sz="8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chemeClr val="tx1"/>
                          </a:solidFill>
                          <a:effectLst/>
                          <a:latin typeface="Calibri" pitchFamily="34" charset="0"/>
                          <a:ea typeface="Calibri" pitchFamily="34" charset="0"/>
                        </a:rPr>
                        <a:t>Observação </a:t>
                      </a:r>
                    </a:p>
                  </a:txBody>
                  <a:tcPr marL="29307" marR="29307"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r>
              <a:tr h="39370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Ampliar reversão de rio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Alto Tietê</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Rio Guaratuba - Sist. Rio Claro/A.Tietê</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1,3</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3</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Obra em final de execução.</a:t>
                      </a:r>
                    </a:p>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R$8M. Aumentou em 0,5m³/s a adução para o Alto Tietê que agora é 1,3m³/s</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180975">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Interligação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Alto Tietê</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Rio Guaió - Re. Taiaçupeba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0,8</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6</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Projeto concluído. Obra a contratar.</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39370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Interligação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Alto Tietê</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Rio Grande (braço Billings) - Re. Taiaçupeba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Calibri" pitchFamily="34" charset="0"/>
                        </a:rPr>
                        <a:t>3</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6 a 9</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Adutora de 11km. 2 a 4 m³/s (em estudo)</a:t>
                      </a:r>
                    </a:p>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ETA tem capacidade para 15m³/s, mas opera com 10m³/s por falta de água.</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180975">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Reversão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Alto Tietê</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Rio Itatinga - Re. Jundiaí</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1,5</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6</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Braga: 2,1m³/s</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180975">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Energização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Alto Tietê</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Reservatório de Biritiba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 </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 </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 </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pt-BR" sz="8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Ampliar reversão </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Taquacetuba (braço Billings) - Re.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 0,5</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 6</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ACP</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Ampliação da EEAB</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r>
              <a:tr h="293688">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Aquisição e montagem</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ETA ABV - ETA ABV</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1</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Calibri" pitchFamily="34" charset="0"/>
                        </a:rPr>
                        <a:t>6</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ACP</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Segundo módulo ultra filtração</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E2EFDA"/>
                    </a:solidFill>
                  </a:tcPr>
                </a:tc>
              </a:tr>
              <a:tr h="29210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Interligação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Alto Juquiá - Rib. Santa Rita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1</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9 </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Média de 1 a 2m³/s. Adutora de 4 km e desnível de 115m</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393700">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Ampliar reversão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Rio Capivari - Re.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A DEFINIR </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 </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Em estudo</a:t>
                      </a:r>
                    </a:p>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Nova captação</a:t>
                      </a:r>
                    </a:p>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TA,EE,Adutora</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449263">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Reusos</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1279525"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Do Interceptor Pinheiros/Margem Esquerda ao Reserv. de Guarapiranga</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2</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12</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SH</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EPAR para reforço do Sist. Guarapiranga aumentando em 14% a disponibilidade hídrica do SG mediante tratamento em nível terciário dos efluentes do IPME</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393700">
                <a:tc>
                  <a:txBody>
                    <a:bodyPr/>
                    <a:lstStyle/>
                    <a:p>
                      <a:pPr marL="0" marR="0" lvl="0" indent="0" algn="ctr" defTabSz="1279525"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Reusos</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1279525"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Sistema Baixo Cotia </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Da ETE Barueri para a ETA Baixo Cotia e Rep. Isolina </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1</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18</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SH</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chemeClr val="tx1"/>
                          </a:solidFill>
                          <a:effectLst/>
                          <a:latin typeface="Calibri" pitchFamily="34" charset="0"/>
                          <a:ea typeface="Calibri" pitchFamily="34" charset="0"/>
                        </a:rPr>
                        <a:t>EPAR destinada a aumentar em 100% a disponibilidade hídrica do SPBC. Adutora de efluente tratado em nível terciário com 4,5 km.</a:t>
                      </a:r>
                    </a:p>
                  </a:txBody>
                  <a:tcPr marL="29307" marR="29307"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bl>
          </a:graphicData>
        </a:graphic>
      </p:graphicFrame>
      <p:graphicFrame>
        <p:nvGraphicFramePr>
          <p:cNvPr id="46" name="Tabela 45"/>
          <p:cNvGraphicFramePr>
            <a:graphicFrameLocks noGrp="1"/>
          </p:cNvGraphicFramePr>
          <p:nvPr/>
        </p:nvGraphicFramePr>
        <p:xfrm>
          <a:off x="0" y="4652963"/>
          <a:ext cx="9144000" cy="1636332"/>
        </p:xfrm>
        <a:graphic>
          <a:graphicData uri="http://schemas.openxmlformats.org/drawingml/2006/table">
            <a:tbl>
              <a:tblPr/>
              <a:tblGrid>
                <a:gridCol w="1193800"/>
                <a:gridCol w="1135063"/>
                <a:gridCol w="1587500"/>
                <a:gridCol w="1103312"/>
                <a:gridCol w="998538"/>
                <a:gridCol w="801687"/>
                <a:gridCol w="2324100"/>
              </a:tblGrid>
              <a:tr h="146050">
                <a:tc gridSpan="6">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chemeClr val="bg1"/>
                          </a:solidFill>
                          <a:effectLst/>
                          <a:latin typeface="Calibri" pitchFamily="34" charset="0"/>
                          <a:ea typeface="Calibri" pitchFamily="34" charset="0"/>
                        </a:rPr>
                        <a:t>Quadro 2: Intervenções estruturais – prontas entre (MAR/2016 e 2019) (Lista SRH-SP)</a:t>
                      </a:r>
                      <a:endParaRPr kumimoji="0" lang="pt-BR" sz="900" b="0" i="0" u="none" strike="noStrike" cap="none" normalizeH="0" baseline="0" smtClean="0">
                        <a:ln>
                          <a:noFill/>
                        </a:ln>
                        <a:solidFill>
                          <a:schemeClr val="bg1"/>
                        </a:solidFill>
                        <a:effectLst/>
                        <a:latin typeface="Calibri" pitchFamily="34" charset="0"/>
                        <a:ea typeface="Calibri" pitchFamily="34" charset="0"/>
                      </a:endParaRPr>
                    </a:p>
                  </a:txBody>
                  <a:tcPr marL="29308" marR="29308" marT="0" marB="0" anchor="b" horzOverflow="overflow">
                    <a:lnL>
                      <a:noFill/>
                    </a:lnL>
                    <a:lnR>
                      <a:noFill/>
                    </a:lnR>
                    <a:lnT>
                      <a:noFill/>
                    </a:lnT>
                    <a:lnB w="28575" cap="flat" cmpd="dbl"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b" horzOverflow="overflow">
                    <a:lnL>
                      <a:noFill/>
                    </a:lnL>
                    <a:lnR>
                      <a:noFill/>
                    </a:lnR>
                    <a:lnT>
                      <a:noFill/>
                    </a:lnT>
                    <a:lnB w="28575" cap="flat" cmpd="dbl" algn="ctr">
                      <a:solidFill>
                        <a:srgbClr val="000000"/>
                      </a:solidFill>
                      <a:prstDash val="solid"/>
                      <a:round/>
                      <a:headEnd type="none" w="med" len="med"/>
                      <a:tailEnd type="none" w="med" len="med"/>
                    </a:lnB>
                    <a:lnTlToBr>
                      <a:noFill/>
                    </a:lnTlToBr>
                    <a:lnBlToTr>
                      <a:noFill/>
                    </a:lnBlToTr>
                    <a:solidFill>
                      <a:schemeClr val="tx1"/>
                    </a:solidFill>
                  </a:tcPr>
                </a:tc>
              </a:tr>
              <a:tr h="409575">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Natureza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Sistema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Origem - Destino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Vazão adicionada (m³/s)</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Prazo para completar (meses)</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Objetivo¹</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1" i="0" u="none" strike="noStrike" cap="none" normalizeH="0" baseline="0" smtClean="0">
                          <a:ln>
                            <a:noFill/>
                          </a:ln>
                          <a:solidFill>
                            <a:schemeClr val="tx1"/>
                          </a:solidFill>
                          <a:effectLst/>
                          <a:latin typeface="Calibri" pitchFamily="34" charset="0"/>
                          <a:ea typeface="Calibri" pitchFamily="34" charset="0"/>
                        </a:rPr>
                        <a:t>Observação</a:t>
                      </a:r>
                    </a:p>
                  </a:txBody>
                  <a:tcPr marL="29308" marR="29308" marT="0" marB="0" anchor="b" horzOverflow="overflow">
                    <a:lnL>
                      <a:noFill/>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Interligação</a:t>
                      </a:r>
                      <a:endParaRPr kumimoji="0" lang="pt-BR" sz="900" b="0" i="0" u="none" strike="noStrike" cap="none" normalizeH="0" baseline="0" smtClean="0">
                        <a:ln>
                          <a:noFill/>
                        </a:ln>
                        <a:solidFill>
                          <a:srgbClr val="FF0000"/>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Sistema Cantareira</a:t>
                      </a:r>
                      <a:endParaRPr kumimoji="0" lang="pt-BR" sz="900" b="0" i="0" u="none" strike="noStrike" cap="none" normalizeH="0" baseline="0" smtClean="0">
                        <a:ln>
                          <a:noFill/>
                        </a:ln>
                        <a:solidFill>
                          <a:srgbClr val="FF0000"/>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Rio JaGuari (PBS) - Sist. Cantareira (PCJ)</a:t>
                      </a:r>
                      <a:endParaRPr kumimoji="0" lang="pt-BR" sz="900" b="0" i="0" u="none" strike="noStrike" cap="none" normalizeH="0" baseline="0" smtClean="0">
                        <a:ln>
                          <a:noFill/>
                        </a:ln>
                        <a:solidFill>
                          <a:srgbClr val="FF0000"/>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5.1 </a:t>
                      </a:r>
                    </a:p>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(8.5 máx)</a:t>
                      </a:r>
                      <a:endParaRPr kumimoji="0" lang="pt-BR" sz="900" b="0" i="0" u="none" strike="noStrike" cap="none" normalizeH="0" baseline="0" smtClean="0">
                        <a:ln>
                          <a:noFill/>
                        </a:ln>
                        <a:solidFill>
                          <a:srgbClr val="FF0000"/>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20 </a:t>
                      </a:r>
                      <a:r>
                        <a:rPr kumimoji="0" lang="pt-BR" sz="8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(estimativa)</a:t>
                      </a:r>
                      <a:endParaRPr kumimoji="0" lang="pt-BR" sz="800" b="0" i="0" u="none" strike="noStrike" cap="none" normalizeH="0" baseline="0" smtClean="0">
                        <a:ln>
                          <a:noFill/>
                        </a:ln>
                        <a:solidFill>
                          <a:srgbClr val="FF0000"/>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rgbClr val="FF0000"/>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Calibri" pitchFamily="34" charset="0"/>
                        </a:rPr>
                        <a:t>Sabesp estima obra duração 14 meses.</a:t>
                      </a:r>
                    </a:p>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FF0000"/>
                          </a:solidFill>
                          <a:effectLst/>
                          <a:latin typeface="Calibri" pitchFamily="34" charset="0"/>
                          <a:ea typeface="Calibri" pitchFamily="34" charset="0"/>
                        </a:rPr>
                        <a:t>Já está no PAC</a:t>
                      </a: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409575">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Transposição e adução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São Lourenço - Guarapiranga</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4.7 (+1.7?)</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&gt;20 meses</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SH</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pt-BR" sz="900" b="0" i="0" u="none" strike="noStrike" cap="none" normalizeH="0" baseline="0" smtClean="0">
                          <a:ln>
                            <a:noFill/>
                          </a:ln>
                          <a:solidFill>
                            <a:schemeClr val="tx1"/>
                          </a:solidFill>
                          <a:effectLst/>
                          <a:latin typeface="Calibri" pitchFamily="34" charset="0"/>
                          <a:ea typeface="Calibri" pitchFamily="34" charset="0"/>
                        </a:rPr>
                        <a:t>PPP lançada em 2012 com captação na Cachoeira do França.</a:t>
                      </a:r>
                    </a:p>
                  </a:txBody>
                  <a:tcPr marL="29308" marR="29308" marT="0" marB="0" anchor="ctr" horzOverflow="overflow">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a:noFill/>
                    </a:lnTlToBr>
                    <a:lnBlToTr>
                      <a:noFill/>
                    </a:lnBlToTr>
                    <a:solidFill>
                      <a:srgbClr val="DDEBF7"/>
                    </a:solidFill>
                  </a:tcPr>
                </a:tc>
              </a:tr>
              <a:tr h="260350">
                <a:tc gridSpan="3">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pt-BR" sz="8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1- SH - Segurança Hídrica</a:t>
                      </a:r>
                      <a:br>
                        <a:rPr kumimoji="0" lang="pt-BR" sz="8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br>
                      <a:r>
                        <a:rPr kumimoji="0" lang="pt-BR" sz="800" b="0" i="0" u="none" strike="noStrike" cap="none" normalizeH="0" baseline="0" smtClean="0">
                          <a:ln>
                            <a:noFill/>
                          </a:ln>
                          <a:solidFill>
                            <a:srgbClr val="000000"/>
                          </a:solidFill>
                          <a:effectLst/>
                          <a:latin typeface="Calibri" pitchFamily="34" charset="0"/>
                          <a:ea typeface="ＭＳ Ｐゴシック" pitchFamily="34" charset="-128"/>
                          <a:cs typeface="Times New Roman" pitchFamily="18" charset="0"/>
                        </a:rPr>
                        <a:t>     ACP - Ampliar Capacidade de produção</a:t>
                      </a:r>
                      <a:endParaRPr kumimoji="0" lang="pt-BR" sz="900" b="0" i="0" u="none" strike="noStrike" cap="none" normalizeH="0" baseline="0" smtClean="0">
                        <a:ln>
                          <a:noFill/>
                        </a:ln>
                        <a:solidFill>
                          <a:schemeClr val="tx1"/>
                        </a:solidFill>
                        <a:effectLst/>
                        <a:latin typeface="Calibri" pitchFamily="34" charset="0"/>
                        <a:ea typeface="Calibri" pitchFamily="34" charset="0"/>
                      </a:endParaRPr>
                    </a:p>
                  </a:txBody>
                  <a:tcPr marL="29308" marR="29308" marT="0" marB="0" horzOverflow="overflow">
                    <a:lnL>
                      <a:noFill/>
                    </a:lnL>
                    <a:lnR>
                      <a:noFill/>
                    </a:lnR>
                    <a:lnT w="12700" cap="flat" cmpd="sng" algn="ctr">
                      <a:solidFill>
                        <a:srgbClr val="000000"/>
                      </a:solidFill>
                      <a:prstDash val="dot"/>
                      <a:round/>
                      <a:headEnd type="none" w="med" len="med"/>
                      <a:tailEnd type="none" w="med" len="med"/>
                    </a:lnT>
                    <a:lnB>
                      <a:noFill/>
                    </a:lnB>
                    <a:lnTlToBr>
                      <a:noFill/>
                    </a:lnTlToBr>
                    <a:lnBlToTr>
                      <a:noFill/>
                    </a:lnBlToTr>
                    <a:noFill/>
                  </a:tcPr>
                </a:tc>
                <a:tc hMerge="1">
                  <a:txBody>
                    <a:bodyPr/>
                    <a:lstStyle/>
                    <a:p>
                      <a:endParaRPr lang="pt-BR"/>
                    </a:p>
                  </a:txBody>
                  <a:tcPr/>
                </a:tc>
                <a:tc hMerge="1">
                  <a:txBody>
                    <a:bodyPr/>
                    <a:lstStyle/>
                    <a:p>
                      <a:endParaRPr lang="pt-BR"/>
                    </a:p>
                  </a:txBody>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pt-BR" sz="900" b="0" i="0" u="none" strike="noStrike" cap="none" normalizeH="0" baseline="0" smtClean="0">
                        <a:ln>
                          <a:noFill/>
                        </a:ln>
                        <a:solidFill>
                          <a:schemeClr val="tx1"/>
                        </a:solidFill>
                        <a:effectLst/>
                        <a:latin typeface="Calibri" pitchFamily="34" charset="0"/>
                        <a:ea typeface="ＭＳ Ｐゴシック" pitchFamily="34" charset="-128"/>
                        <a:cs typeface="DejaVu Sans" pitchFamily="34" charset="0"/>
                      </a:endParaRPr>
                    </a:p>
                  </a:txBody>
                  <a:tcPr marL="29308" marR="29308" marT="0" marB="0" anchor="b" horzOverflow="overflow">
                    <a:lnL>
                      <a:noFill/>
                    </a:lnL>
                    <a:lnR>
                      <a:noFill/>
                    </a:lnR>
                    <a:lnT w="12700" cap="flat" cmpd="sng" algn="ctr">
                      <a:solidFill>
                        <a:srgbClr val="000000"/>
                      </a:solidFill>
                      <a:prstDash val="dot"/>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pt-BR" sz="900" b="0" i="0" u="none" strike="noStrike" cap="none" normalizeH="0" baseline="0" smtClean="0">
                        <a:ln>
                          <a:noFill/>
                        </a:ln>
                        <a:solidFill>
                          <a:schemeClr val="tx1"/>
                        </a:solidFill>
                        <a:effectLst/>
                        <a:latin typeface="Calibri" pitchFamily="34" charset="0"/>
                        <a:ea typeface="ＭＳ Ｐゴシック" pitchFamily="34" charset="-128"/>
                        <a:cs typeface="DejaVu Sans" pitchFamily="34" charset="0"/>
                      </a:endParaRPr>
                    </a:p>
                  </a:txBody>
                  <a:tcPr marL="29308" marR="29308" marT="0" marB="0" anchor="b" horzOverflow="overflow">
                    <a:lnL>
                      <a:noFill/>
                    </a:lnL>
                    <a:lnR>
                      <a:noFill/>
                    </a:lnR>
                    <a:lnT w="12700" cap="flat" cmpd="sng" algn="ctr">
                      <a:solidFill>
                        <a:srgbClr val="000000"/>
                      </a:solidFill>
                      <a:prstDash val="dot"/>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pt-BR" sz="900" b="0" i="0" u="none" strike="noStrike" cap="none" normalizeH="0" baseline="0" smtClean="0">
                        <a:ln>
                          <a:noFill/>
                        </a:ln>
                        <a:solidFill>
                          <a:schemeClr val="tx1"/>
                        </a:solidFill>
                        <a:effectLst/>
                        <a:latin typeface="Calibri" pitchFamily="34" charset="0"/>
                        <a:ea typeface="ＭＳ Ｐゴシック" pitchFamily="34" charset="-128"/>
                        <a:cs typeface="DejaVu Sans" pitchFamily="34" charset="0"/>
                      </a:endParaRPr>
                    </a:p>
                  </a:txBody>
                  <a:tcPr marL="29308" marR="29308" marT="0" marB="0" anchor="b" horzOverflow="overflow">
                    <a:lnL>
                      <a:noFill/>
                    </a:lnL>
                    <a:lnR>
                      <a:noFill/>
                    </a:lnR>
                    <a:lnT w="12700" cap="flat" cmpd="sng" algn="ctr">
                      <a:solidFill>
                        <a:srgbClr val="000000"/>
                      </a:solidFill>
                      <a:prstDash val="dot"/>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pt-BR" sz="900" b="0" i="0" u="none" strike="noStrike" cap="none" normalizeH="0" baseline="0" smtClean="0">
                        <a:ln>
                          <a:noFill/>
                        </a:ln>
                        <a:solidFill>
                          <a:schemeClr val="tx1"/>
                        </a:solidFill>
                        <a:effectLst/>
                        <a:latin typeface="Calibri" pitchFamily="34" charset="0"/>
                        <a:ea typeface="ＭＳ Ｐゴシック" pitchFamily="34" charset="-128"/>
                        <a:cs typeface="DejaVu Sans" pitchFamily="34" charset="0"/>
                      </a:endParaRPr>
                    </a:p>
                  </a:txBody>
                  <a:tcPr marL="29308" marR="29308" marT="0" marB="0" anchor="b" horzOverflow="overflow">
                    <a:lnL>
                      <a:noFill/>
                    </a:lnL>
                    <a:lnR>
                      <a:noFill/>
                    </a:lnR>
                    <a:lnT w="12700" cap="flat" cmpd="sng" algn="ctr">
                      <a:solidFill>
                        <a:srgbClr val="000000"/>
                      </a:solidFill>
                      <a:prstDash val="dot"/>
                      <a:round/>
                      <a:headEnd type="none" w="med" len="med"/>
                      <a:tailEnd type="none" w="med" len="med"/>
                    </a:lnT>
                    <a:lnB>
                      <a:noFill/>
                    </a:lnB>
                    <a:lnTlToBr>
                      <a:noFill/>
                    </a:lnTlToBr>
                    <a:lnBlToTr>
                      <a:noFill/>
                    </a:lnBlToTr>
                    <a:noFill/>
                  </a:tcPr>
                </a:tc>
              </a:tr>
            </a:tbl>
          </a:graphicData>
        </a:graphic>
      </p:graphicFrame>
      <p:sp>
        <p:nvSpPr>
          <p:cNvPr id="56469" name="Título 2"/>
          <p:cNvSpPr>
            <a:spLocks noGrp="1"/>
          </p:cNvSpPr>
          <p:nvPr>
            <p:ph type="title"/>
          </p:nvPr>
        </p:nvSpPr>
        <p:spPr>
          <a:xfrm>
            <a:off x="420688" y="0"/>
            <a:ext cx="8229600" cy="620713"/>
          </a:xfrm>
        </p:spPr>
        <p:txBody>
          <a:bodyPr/>
          <a:lstStyle/>
          <a:p>
            <a:r>
              <a:rPr lang="pt-BR" smtClean="0">
                <a:ea typeface="ＭＳ Ｐゴシック" pitchFamily="34" charset="-128"/>
              </a:rPr>
              <a:t>São Paulo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p:cNvPicPr>
            <a:picLocks noChangeAspect="1" noChangeArrowheads="1"/>
          </p:cNvPicPr>
          <p:nvPr/>
        </p:nvPicPr>
        <p:blipFill>
          <a:blip r:embed="rId3" cstate="print"/>
          <a:srcRect l="18108" t="10172" r="13083" b="13786"/>
          <a:stretch>
            <a:fillRect/>
          </a:stretch>
        </p:blipFill>
        <p:spPr bwMode="auto">
          <a:xfrm>
            <a:off x="363538" y="1262063"/>
            <a:ext cx="8389937" cy="5214937"/>
          </a:xfrm>
          <a:prstGeom prst="rect">
            <a:avLst/>
          </a:prstGeom>
          <a:noFill/>
          <a:ln w="9525">
            <a:noFill/>
            <a:miter lim="800000"/>
            <a:headEnd/>
            <a:tailEnd/>
          </a:ln>
        </p:spPr>
      </p:pic>
      <p:sp>
        <p:nvSpPr>
          <p:cNvPr id="57346" name="CaixaDeTexto 14"/>
          <p:cNvSpPr txBox="1">
            <a:spLocks noChangeArrowheads="1"/>
          </p:cNvSpPr>
          <p:nvPr/>
        </p:nvSpPr>
        <p:spPr bwMode="auto">
          <a:xfrm>
            <a:off x="5981700" y="6016625"/>
            <a:ext cx="1031875" cy="460375"/>
          </a:xfrm>
          <a:prstGeom prst="rect">
            <a:avLst/>
          </a:prstGeom>
          <a:solidFill>
            <a:srgbClr val="FFFFFF">
              <a:alpha val="50195"/>
            </a:srgbClr>
          </a:solidFill>
          <a:ln w="9525">
            <a:noFill/>
            <a:miter lim="800000"/>
            <a:headEnd/>
            <a:tailEnd/>
          </a:ln>
        </p:spPr>
        <p:txBody>
          <a:bodyPr>
            <a:spAutoFit/>
          </a:bodyPr>
          <a:lstStyle/>
          <a:p>
            <a:r>
              <a:rPr lang="pt-BR" sz="1200" b="1">
                <a:solidFill>
                  <a:srgbClr val="000000"/>
                </a:solidFill>
                <a:latin typeface="Calibri" pitchFamily="34" charset="0"/>
              </a:rPr>
              <a:t>ELEVATÓRIA  S/E ELÉTRICA</a:t>
            </a:r>
          </a:p>
        </p:txBody>
      </p:sp>
      <p:cxnSp>
        <p:nvCxnSpPr>
          <p:cNvPr id="57347" name="Conector de seta reta 15"/>
          <p:cNvCxnSpPr>
            <a:cxnSpLocks noChangeShapeType="1"/>
          </p:cNvCxnSpPr>
          <p:nvPr/>
        </p:nvCxnSpPr>
        <p:spPr bwMode="auto">
          <a:xfrm flipV="1">
            <a:off x="7927975" y="5314950"/>
            <a:ext cx="282575" cy="392113"/>
          </a:xfrm>
          <a:prstGeom prst="straightConnector1">
            <a:avLst/>
          </a:prstGeom>
          <a:noFill/>
          <a:ln w="15875">
            <a:solidFill>
              <a:schemeClr val="bg1"/>
            </a:solidFill>
            <a:round/>
            <a:headEnd type="triangle" w="med" len="med"/>
            <a:tailEnd/>
          </a:ln>
          <a:effectLst/>
        </p:spPr>
      </p:cxnSp>
      <p:cxnSp>
        <p:nvCxnSpPr>
          <p:cNvPr id="57348" name="Conector de seta reta 16"/>
          <p:cNvCxnSpPr>
            <a:cxnSpLocks noChangeShapeType="1"/>
          </p:cNvCxnSpPr>
          <p:nvPr/>
        </p:nvCxnSpPr>
        <p:spPr bwMode="auto">
          <a:xfrm flipH="1">
            <a:off x="7208838" y="5902325"/>
            <a:ext cx="441325" cy="114300"/>
          </a:xfrm>
          <a:prstGeom prst="straightConnector1">
            <a:avLst/>
          </a:prstGeom>
          <a:noFill/>
          <a:ln w="15875">
            <a:solidFill>
              <a:schemeClr val="bg1"/>
            </a:solidFill>
            <a:round/>
            <a:headEnd type="triangle" w="med" len="med"/>
            <a:tailEnd/>
          </a:ln>
          <a:effectLst/>
        </p:spPr>
      </p:cxnSp>
      <p:sp>
        <p:nvSpPr>
          <p:cNvPr id="57349" name="Triângulo isósceles 23"/>
          <p:cNvSpPr>
            <a:spLocks noChangeArrowheads="1"/>
          </p:cNvSpPr>
          <p:nvPr/>
        </p:nvSpPr>
        <p:spPr bwMode="auto">
          <a:xfrm>
            <a:off x="7770813" y="5707063"/>
            <a:ext cx="80962" cy="101600"/>
          </a:xfrm>
          <a:prstGeom prst="triangle">
            <a:avLst>
              <a:gd name="adj" fmla="val 50000"/>
            </a:avLst>
          </a:prstGeom>
          <a:solidFill>
            <a:srgbClr val="FFFF00"/>
          </a:solidFill>
          <a:ln w="9525">
            <a:noFill/>
            <a:miter lim="800000"/>
            <a:headEnd/>
            <a:tailEnd/>
          </a:ln>
        </p:spPr>
        <p:txBody>
          <a:bodyPr/>
          <a:lstStyle/>
          <a:p>
            <a:endParaRPr lang="pt-BR">
              <a:solidFill>
                <a:srgbClr val="000000"/>
              </a:solidFill>
            </a:endParaRPr>
          </a:p>
        </p:txBody>
      </p:sp>
      <p:sp>
        <p:nvSpPr>
          <p:cNvPr id="57350" name="CaixaDeTexto 24"/>
          <p:cNvSpPr txBox="1">
            <a:spLocks noChangeArrowheads="1"/>
          </p:cNvSpPr>
          <p:nvPr/>
        </p:nvSpPr>
        <p:spPr bwMode="auto">
          <a:xfrm>
            <a:off x="7502525" y="4757738"/>
            <a:ext cx="1250950" cy="460375"/>
          </a:xfrm>
          <a:prstGeom prst="rect">
            <a:avLst/>
          </a:prstGeom>
          <a:solidFill>
            <a:srgbClr val="FFFFFF">
              <a:alpha val="50195"/>
            </a:srgbClr>
          </a:solidFill>
          <a:ln w="9525">
            <a:noFill/>
            <a:miter lim="800000"/>
            <a:headEnd/>
            <a:tailEnd/>
          </a:ln>
        </p:spPr>
        <p:txBody>
          <a:bodyPr>
            <a:spAutoFit/>
          </a:bodyPr>
          <a:lstStyle/>
          <a:p>
            <a:r>
              <a:rPr lang="pt-BR" sz="1200" b="1">
                <a:solidFill>
                  <a:srgbClr val="000000"/>
                </a:solidFill>
                <a:latin typeface="Calibri" pitchFamily="34" charset="0"/>
              </a:rPr>
              <a:t>ESTRUTURA DE DISSIPAÇÃO</a:t>
            </a:r>
          </a:p>
        </p:txBody>
      </p:sp>
      <p:sp>
        <p:nvSpPr>
          <p:cNvPr id="57351" name="CaixaDeTexto 25"/>
          <p:cNvSpPr txBox="1">
            <a:spLocks noChangeArrowheads="1"/>
          </p:cNvSpPr>
          <p:nvPr/>
        </p:nvSpPr>
        <p:spPr bwMode="auto">
          <a:xfrm>
            <a:off x="4741863" y="1882775"/>
            <a:ext cx="930275" cy="461963"/>
          </a:xfrm>
          <a:prstGeom prst="rect">
            <a:avLst/>
          </a:prstGeom>
          <a:solidFill>
            <a:srgbClr val="FFFFFF">
              <a:alpha val="50195"/>
            </a:srgbClr>
          </a:solidFill>
          <a:ln w="9525">
            <a:noFill/>
            <a:miter lim="800000"/>
            <a:headEnd/>
            <a:tailEnd/>
          </a:ln>
        </p:spPr>
        <p:txBody>
          <a:bodyPr>
            <a:spAutoFit/>
          </a:bodyPr>
          <a:lstStyle/>
          <a:p>
            <a:r>
              <a:rPr lang="pt-BR" sz="1200" b="1">
                <a:solidFill>
                  <a:srgbClr val="000000"/>
                </a:solidFill>
                <a:latin typeface="Calibri" pitchFamily="34" charset="0"/>
              </a:rPr>
              <a:t>EMBOQUE TÚNEL</a:t>
            </a:r>
          </a:p>
        </p:txBody>
      </p:sp>
      <p:cxnSp>
        <p:nvCxnSpPr>
          <p:cNvPr id="57352" name="Conector de seta reta 27"/>
          <p:cNvCxnSpPr>
            <a:cxnSpLocks noChangeShapeType="1"/>
          </p:cNvCxnSpPr>
          <p:nvPr/>
        </p:nvCxnSpPr>
        <p:spPr bwMode="auto">
          <a:xfrm flipV="1">
            <a:off x="4248150" y="2435225"/>
            <a:ext cx="800100" cy="320675"/>
          </a:xfrm>
          <a:prstGeom prst="straightConnector1">
            <a:avLst/>
          </a:prstGeom>
          <a:noFill/>
          <a:ln w="15875">
            <a:solidFill>
              <a:schemeClr val="bg1"/>
            </a:solidFill>
            <a:round/>
            <a:headEnd type="triangle" w="med" len="med"/>
            <a:tailEnd/>
          </a:ln>
          <a:effectLst/>
        </p:spPr>
      </p:cxnSp>
      <p:sp>
        <p:nvSpPr>
          <p:cNvPr id="57353" name="CaixaDeTexto 29"/>
          <p:cNvSpPr txBox="1">
            <a:spLocks noChangeArrowheads="1"/>
          </p:cNvSpPr>
          <p:nvPr/>
        </p:nvSpPr>
        <p:spPr bwMode="auto">
          <a:xfrm>
            <a:off x="1638300" y="1263650"/>
            <a:ext cx="1177925" cy="461963"/>
          </a:xfrm>
          <a:prstGeom prst="rect">
            <a:avLst/>
          </a:prstGeom>
          <a:solidFill>
            <a:srgbClr val="FFFFFF">
              <a:alpha val="50195"/>
            </a:srgbClr>
          </a:solidFill>
          <a:ln w="9525">
            <a:noFill/>
            <a:miter lim="800000"/>
            <a:headEnd/>
            <a:tailEnd/>
          </a:ln>
        </p:spPr>
        <p:txBody>
          <a:bodyPr>
            <a:spAutoFit/>
          </a:bodyPr>
          <a:lstStyle/>
          <a:p>
            <a:r>
              <a:rPr lang="pt-BR" sz="1200" b="1">
                <a:solidFill>
                  <a:schemeClr val="bg1"/>
                </a:solidFill>
                <a:latin typeface="Calibri" pitchFamily="34" charset="0"/>
              </a:rPr>
              <a:t>DESEMBOQUE TÚNEL</a:t>
            </a:r>
          </a:p>
        </p:txBody>
      </p:sp>
      <p:sp>
        <p:nvSpPr>
          <p:cNvPr id="57354" name="CaixaDeTexto 31"/>
          <p:cNvSpPr txBox="1">
            <a:spLocks noChangeArrowheads="1"/>
          </p:cNvSpPr>
          <p:nvPr/>
        </p:nvSpPr>
        <p:spPr bwMode="auto">
          <a:xfrm>
            <a:off x="406400" y="2741613"/>
            <a:ext cx="1252538" cy="646112"/>
          </a:xfrm>
          <a:prstGeom prst="rect">
            <a:avLst/>
          </a:prstGeom>
          <a:solidFill>
            <a:srgbClr val="FFFFFF">
              <a:alpha val="50195"/>
            </a:srgbClr>
          </a:solidFill>
          <a:ln w="9525">
            <a:noFill/>
            <a:miter lim="800000"/>
            <a:headEnd/>
            <a:tailEnd/>
          </a:ln>
        </p:spPr>
        <p:txBody>
          <a:bodyPr>
            <a:spAutoFit/>
          </a:bodyPr>
          <a:lstStyle/>
          <a:p>
            <a:r>
              <a:rPr lang="pt-BR" sz="1200" b="1">
                <a:solidFill>
                  <a:srgbClr val="000000"/>
                </a:solidFill>
                <a:latin typeface="Calibri" pitchFamily="34" charset="0"/>
              </a:rPr>
              <a:t>ESTRUTURA DE CAPTAÇÃO</a:t>
            </a:r>
          </a:p>
          <a:p>
            <a:r>
              <a:rPr lang="pt-BR" sz="1200" b="1">
                <a:solidFill>
                  <a:srgbClr val="000000"/>
                </a:solidFill>
                <a:latin typeface="Calibri" pitchFamily="34" charset="0"/>
              </a:rPr>
              <a:t>E DESCARGA</a:t>
            </a:r>
          </a:p>
        </p:txBody>
      </p:sp>
      <p:cxnSp>
        <p:nvCxnSpPr>
          <p:cNvPr id="57355" name="Conector de seta reta 33"/>
          <p:cNvCxnSpPr>
            <a:cxnSpLocks noChangeShapeType="1"/>
          </p:cNvCxnSpPr>
          <p:nvPr/>
        </p:nvCxnSpPr>
        <p:spPr bwMode="auto">
          <a:xfrm flipV="1">
            <a:off x="1541463" y="1785938"/>
            <a:ext cx="417512" cy="147637"/>
          </a:xfrm>
          <a:prstGeom prst="straightConnector1">
            <a:avLst/>
          </a:prstGeom>
          <a:noFill/>
          <a:ln w="15875">
            <a:solidFill>
              <a:schemeClr val="bg1"/>
            </a:solidFill>
            <a:round/>
            <a:headEnd type="triangle" w="med" len="med"/>
            <a:tailEnd/>
          </a:ln>
          <a:effectLst/>
        </p:spPr>
      </p:cxnSp>
      <p:cxnSp>
        <p:nvCxnSpPr>
          <p:cNvPr id="57356" name="Conector de seta reta 36"/>
          <p:cNvCxnSpPr>
            <a:cxnSpLocks noChangeShapeType="1"/>
          </p:cNvCxnSpPr>
          <p:nvPr/>
        </p:nvCxnSpPr>
        <p:spPr bwMode="auto">
          <a:xfrm flipH="1">
            <a:off x="1143000" y="2185988"/>
            <a:ext cx="193675" cy="298450"/>
          </a:xfrm>
          <a:prstGeom prst="straightConnector1">
            <a:avLst/>
          </a:prstGeom>
          <a:noFill/>
          <a:ln w="15875">
            <a:solidFill>
              <a:schemeClr val="bg1"/>
            </a:solidFill>
            <a:round/>
            <a:headEnd type="triangle" w="med" len="med"/>
            <a:tailEnd/>
          </a:ln>
          <a:effectLst/>
        </p:spPr>
      </p:cxnSp>
      <p:sp>
        <p:nvSpPr>
          <p:cNvPr id="57357" name="CaixaDeTexto 38"/>
          <p:cNvSpPr txBox="1">
            <a:spLocks noChangeArrowheads="1"/>
          </p:cNvSpPr>
          <p:nvPr/>
        </p:nvSpPr>
        <p:spPr bwMode="auto">
          <a:xfrm>
            <a:off x="2563813" y="3571875"/>
            <a:ext cx="1296987" cy="646113"/>
          </a:xfrm>
          <a:prstGeom prst="rect">
            <a:avLst/>
          </a:prstGeom>
          <a:solidFill>
            <a:srgbClr val="FFFFFF">
              <a:alpha val="50195"/>
            </a:srgbClr>
          </a:solidFill>
          <a:ln w="9525">
            <a:noFill/>
            <a:miter lim="800000"/>
            <a:headEnd/>
            <a:tailEnd/>
          </a:ln>
        </p:spPr>
        <p:txBody>
          <a:bodyPr>
            <a:spAutoFit/>
          </a:bodyPr>
          <a:lstStyle/>
          <a:p>
            <a:r>
              <a:rPr lang="pt-BR" sz="1200" b="1">
                <a:solidFill>
                  <a:srgbClr val="000000"/>
                </a:solidFill>
                <a:latin typeface="Calibri" pitchFamily="34" charset="0"/>
              </a:rPr>
              <a:t>TÚNEL INTERMEDIÁRIO DE ACESSO</a:t>
            </a:r>
          </a:p>
        </p:txBody>
      </p:sp>
      <p:cxnSp>
        <p:nvCxnSpPr>
          <p:cNvPr id="57358" name="Conector de seta reta 39"/>
          <p:cNvCxnSpPr>
            <a:cxnSpLocks noChangeShapeType="1"/>
          </p:cNvCxnSpPr>
          <p:nvPr/>
        </p:nvCxnSpPr>
        <p:spPr bwMode="auto">
          <a:xfrm flipH="1" flipV="1">
            <a:off x="2684463" y="2706688"/>
            <a:ext cx="482600" cy="731837"/>
          </a:xfrm>
          <a:prstGeom prst="straightConnector1">
            <a:avLst/>
          </a:prstGeom>
          <a:noFill/>
          <a:ln w="15875">
            <a:solidFill>
              <a:schemeClr val="bg1"/>
            </a:solidFill>
            <a:round/>
            <a:headEnd/>
            <a:tailEnd type="triangle" w="med" len="med"/>
          </a:ln>
          <a:effectLst/>
        </p:spPr>
      </p:cxnSp>
      <p:cxnSp>
        <p:nvCxnSpPr>
          <p:cNvPr id="57359" name="Conector reto 7"/>
          <p:cNvCxnSpPr>
            <a:cxnSpLocks noChangeShapeType="1"/>
          </p:cNvCxnSpPr>
          <p:nvPr/>
        </p:nvCxnSpPr>
        <p:spPr bwMode="auto">
          <a:xfrm flipH="1" flipV="1">
            <a:off x="1500188" y="1984375"/>
            <a:ext cx="2462212" cy="917575"/>
          </a:xfrm>
          <a:prstGeom prst="line">
            <a:avLst/>
          </a:prstGeom>
          <a:noFill/>
          <a:ln w="28575">
            <a:solidFill>
              <a:srgbClr val="FFFF00"/>
            </a:solidFill>
            <a:round/>
            <a:headEnd/>
            <a:tailEnd/>
          </a:ln>
          <a:effectLst/>
        </p:spPr>
      </p:cxnSp>
      <p:cxnSp>
        <p:nvCxnSpPr>
          <p:cNvPr id="57360" name="Conector reto 34"/>
          <p:cNvCxnSpPr>
            <a:cxnSpLocks noChangeShapeType="1"/>
          </p:cNvCxnSpPr>
          <p:nvPr/>
        </p:nvCxnSpPr>
        <p:spPr bwMode="auto">
          <a:xfrm flipH="1" flipV="1">
            <a:off x="1500188" y="1984375"/>
            <a:ext cx="2462212" cy="917575"/>
          </a:xfrm>
          <a:prstGeom prst="line">
            <a:avLst/>
          </a:prstGeom>
          <a:noFill/>
          <a:ln w="28575">
            <a:solidFill>
              <a:srgbClr val="C00000"/>
            </a:solidFill>
            <a:prstDash val="sysDot"/>
            <a:round/>
            <a:headEnd/>
            <a:tailEnd/>
          </a:ln>
          <a:effectLst/>
        </p:spPr>
      </p:cxnSp>
      <p:cxnSp>
        <p:nvCxnSpPr>
          <p:cNvPr id="57361" name="Conector reto 28"/>
          <p:cNvCxnSpPr>
            <a:cxnSpLocks noChangeShapeType="1"/>
          </p:cNvCxnSpPr>
          <p:nvPr/>
        </p:nvCxnSpPr>
        <p:spPr bwMode="auto">
          <a:xfrm>
            <a:off x="3948113" y="2930525"/>
            <a:ext cx="39687" cy="66675"/>
          </a:xfrm>
          <a:prstGeom prst="line">
            <a:avLst/>
          </a:prstGeom>
          <a:noFill/>
          <a:ln w="9525">
            <a:solidFill>
              <a:srgbClr val="FFFF00"/>
            </a:solidFill>
            <a:round/>
            <a:headEnd/>
            <a:tailEnd/>
          </a:ln>
          <a:effectLst/>
        </p:spPr>
      </p:cxnSp>
      <p:cxnSp>
        <p:nvCxnSpPr>
          <p:cNvPr id="57362" name="Conector reto 42"/>
          <p:cNvCxnSpPr>
            <a:cxnSpLocks noChangeShapeType="1"/>
          </p:cNvCxnSpPr>
          <p:nvPr/>
        </p:nvCxnSpPr>
        <p:spPr bwMode="auto">
          <a:xfrm>
            <a:off x="3976688" y="2868613"/>
            <a:ext cx="79375" cy="0"/>
          </a:xfrm>
          <a:prstGeom prst="line">
            <a:avLst/>
          </a:prstGeom>
          <a:noFill/>
          <a:ln w="9525">
            <a:solidFill>
              <a:srgbClr val="FFFF00"/>
            </a:solidFill>
            <a:round/>
            <a:headEnd/>
            <a:tailEnd/>
          </a:ln>
          <a:effectLst/>
        </p:spPr>
      </p:cxnSp>
      <p:cxnSp>
        <p:nvCxnSpPr>
          <p:cNvPr id="57363" name="Conector reto 47"/>
          <p:cNvCxnSpPr>
            <a:cxnSpLocks noChangeShapeType="1"/>
          </p:cNvCxnSpPr>
          <p:nvPr/>
        </p:nvCxnSpPr>
        <p:spPr bwMode="auto">
          <a:xfrm flipH="1">
            <a:off x="3948113" y="2867025"/>
            <a:ext cx="28575" cy="63500"/>
          </a:xfrm>
          <a:prstGeom prst="line">
            <a:avLst/>
          </a:prstGeom>
          <a:noFill/>
          <a:ln w="9525">
            <a:solidFill>
              <a:srgbClr val="FFFF00"/>
            </a:solidFill>
            <a:round/>
            <a:headEnd/>
            <a:tailEnd/>
          </a:ln>
          <a:effectLst/>
        </p:spPr>
      </p:cxnSp>
      <p:cxnSp>
        <p:nvCxnSpPr>
          <p:cNvPr id="57364" name="Conector reto 49"/>
          <p:cNvCxnSpPr>
            <a:cxnSpLocks noChangeShapeType="1"/>
          </p:cNvCxnSpPr>
          <p:nvPr/>
        </p:nvCxnSpPr>
        <p:spPr bwMode="auto">
          <a:xfrm>
            <a:off x="1481138" y="1882775"/>
            <a:ext cx="39687" cy="68263"/>
          </a:xfrm>
          <a:prstGeom prst="line">
            <a:avLst/>
          </a:prstGeom>
          <a:noFill/>
          <a:ln w="9525">
            <a:solidFill>
              <a:srgbClr val="FFFF00"/>
            </a:solidFill>
            <a:round/>
            <a:headEnd/>
            <a:tailEnd/>
          </a:ln>
          <a:effectLst/>
        </p:spPr>
      </p:cxnSp>
      <p:cxnSp>
        <p:nvCxnSpPr>
          <p:cNvPr id="57365" name="Conector reto 52"/>
          <p:cNvCxnSpPr>
            <a:cxnSpLocks noChangeShapeType="1"/>
          </p:cNvCxnSpPr>
          <p:nvPr/>
        </p:nvCxnSpPr>
        <p:spPr bwMode="auto">
          <a:xfrm>
            <a:off x="1408113" y="2012950"/>
            <a:ext cx="79375" cy="0"/>
          </a:xfrm>
          <a:prstGeom prst="line">
            <a:avLst/>
          </a:prstGeom>
          <a:noFill/>
          <a:ln w="9525">
            <a:solidFill>
              <a:srgbClr val="FFFF00"/>
            </a:solidFill>
            <a:round/>
            <a:headEnd/>
            <a:tailEnd/>
          </a:ln>
          <a:effectLst/>
        </p:spPr>
      </p:cxnSp>
      <p:cxnSp>
        <p:nvCxnSpPr>
          <p:cNvPr id="57366" name="Conector reto 53"/>
          <p:cNvCxnSpPr>
            <a:cxnSpLocks noChangeShapeType="1"/>
          </p:cNvCxnSpPr>
          <p:nvPr/>
        </p:nvCxnSpPr>
        <p:spPr bwMode="auto">
          <a:xfrm flipH="1">
            <a:off x="1487488" y="1951038"/>
            <a:ext cx="30162" cy="61912"/>
          </a:xfrm>
          <a:prstGeom prst="line">
            <a:avLst/>
          </a:prstGeom>
          <a:noFill/>
          <a:ln w="9525">
            <a:solidFill>
              <a:srgbClr val="FFFF00"/>
            </a:solidFill>
            <a:round/>
            <a:headEnd/>
            <a:tailEnd/>
          </a:ln>
          <a:effectLst/>
        </p:spPr>
      </p:cxnSp>
      <p:cxnSp>
        <p:nvCxnSpPr>
          <p:cNvPr id="57367" name="Conector reto 58"/>
          <p:cNvCxnSpPr>
            <a:cxnSpLocks noChangeShapeType="1"/>
          </p:cNvCxnSpPr>
          <p:nvPr/>
        </p:nvCxnSpPr>
        <p:spPr bwMode="auto">
          <a:xfrm flipH="1">
            <a:off x="2324100" y="2435225"/>
            <a:ext cx="360363" cy="77788"/>
          </a:xfrm>
          <a:prstGeom prst="line">
            <a:avLst/>
          </a:prstGeom>
          <a:noFill/>
          <a:ln w="28575">
            <a:solidFill>
              <a:srgbClr val="FFFF00"/>
            </a:solidFill>
            <a:round/>
            <a:headEnd/>
            <a:tailEnd/>
          </a:ln>
          <a:effectLst/>
        </p:spPr>
      </p:cxnSp>
      <p:cxnSp>
        <p:nvCxnSpPr>
          <p:cNvPr id="57368" name="Conector reto 56"/>
          <p:cNvCxnSpPr>
            <a:cxnSpLocks noChangeShapeType="1"/>
          </p:cNvCxnSpPr>
          <p:nvPr/>
        </p:nvCxnSpPr>
        <p:spPr bwMode="auto">
          <a:xfrm flipH="1">
            <a:off x="2324100" y="2435225"/>
            <a:ext cx="360363" cy="77788"/>
          </a:xfrm>
          <a:prstGeom prst="line">
            <a:avLst/>
          </a:prstGeom>
          <a:noFill/>
          <a:ln w="28575">
            <a:solidFill>
              <a:srgbClr val="C00000"/>
            </a:solidFill>
            <a:prstDash val="sysDot"/>
            <a:round/>
            <a:headEnd/>
            <a:tailEnd/>
          </a:ln>
          <a:effectLst/>
        </p:spPr>
      </p:cxnSp>
      <p:sp>
        <p:nvSpPr>
          <p:cNvPr id="57369" name="CaixaDeTexto 61"/>
          <p:cNvSpPr txBox="1">
            <a:spLocks noChangeArrowheads="1"/>
          </p:cNvSpPr>
          <p:nvPr/>
        </p:nvSpPr>
        <p:spPr bwMode="auto">
          <a:xfrm>
            <a:off x="7586663" y="6016625"/>
            <a:ext cx="1249362" cy="276225"/>
          </a:xfrm>
          <a:prstGeom prst="rect">
            <a:avLst/>
          </a:prstGeom>
          <a:noFill/>
          <a:ln w="9525">
            <a:noFill/>
            <a:miter lim="800000"/>
            <a:headEnd/>
            <a:tailEnd/>
          </a:ln>
        </p:spPr>
        <p:txBody>
          <a:bodyPr>
            <a:spAutoFit/>
          </a:bodyPr>
          <a:lstStyle/>
          <a:p>
            <a:r>
              <a:rPr lang="pt-BR" sz="1200" b="1">
                <a:solidFill>
                  <a:srgbClr val="FFFFFF"/>
                </a:solidFill>
                <a:latin typeface="Calibri" pitchFamily="34" charset="0"/>
              </a:rPr>
              <a:t>JAGUARI</a:t>
            </a:r>
          </a:p>
        </p:txBody>
      </p:sp>
      <p:sp>
        <p:nvSpPr>
          <p:cNvPr id="57370" name="CaixaDeTexto 62"/>
          <p:cNvSpPr txBox="1">
            <a:spLocks noChangeArrowheads="1"/>
          </p:cNvSpPr>
          <p:nvPr/>
        </p:nvSpPr>
        <p:spPr bwMode="auto">
          <a:xfrm>
            <a:off x="358775" y="1720850"/>
            <a:ext cx="1249363" cy="277813"/>
          </a:xfrm>
          <a:prstGeom prst="rect">
            <a:avLst/>
          </a:prstGeom>
          <a:noFill/>
          <a:ln w="9525">
            <a:noFill/>
            <a:miter lim="800000"/>
            <a:headEnd/>
            <a:tailEnd/>
          </a:ln>
        </p:spPr>
        <p:txBody>
          <a:bodyPr>
            <a:spAutoFit/>
          </a:bodyPr>
          <a:lstStyle/>
          <a:p>
            <a:r>
              <a:rPr lang="pt-BR" sz="1200" b="1">
                <a:solidFill>
                  <a:srgbClr val="FFFFFF"/>
                </a:solidFill>
                <a:latin typeface="Calibri" pitchFamily="34" charset="0"/>
              </a:rPr>
              <a:t>ATIBAINHA</a:t>
            </a:r>
          </a:p>
        </p:txBody>
      </p:sp>
      <p:sp>
        <p:nvSpPr>
          <p:cNvPr id="57371" name="Triângulo isósceles 63"/>
          <p:cNvSpPr>
            <a:spLocks noChangeArrowheads="1"/>
          </p:cNvSpPr>
          <p:nvPr/>
        </p:nvSpPr>
        <p:spPr bwMode="auto">
          <a:xfrm>
            <a:off x="1400175" y="1887538"/>
            <a:ext cx="82550" cy="101600"/>
          </a:xfrm>
          <a:prstGeom prst="triangle">
            <a:avLst>
              <a:gd name="adj" fmla="val 50000"/>
            </a:avLst>
          </a:prstGeom>
          <a:solidFill>
            <a:srgbClr val="FFFF00"/>
          </a:solidFill>
          <a:ln w="9525">
            <a:noFill/>
            <a:miter lim="800000"/>
            <a:headEnd/>
            <a:tailEnd/>
          </a:ln>
        </p:spPr>
        <p:txBody>
          <a:bodyPr/>
          <a:lstStyle/>
          <a:p>
            <a:endParaRPr lang="pt-BR">
              <a:solidFill>
                <a:srgbClr val="000000"/>
              </a:solidFill>
            </a:endParaRPr>
          </a:p>
        </p:txBody>
      </p:sp>
      <p:sp>
        <p:nvSpPr>
          <p:cNvPr id="57372" name="Retângulo 3"/>
          <p:cNvSpPr>
            <a:spLocks noChangeArrowheads="1"/>
          </p:cNvSpPr>
          <p:nvPr/>
        </p:nvSpPr>
        <p:spPr bwMode="auto">
          <a:xfrm rot="2605809">
            <a:off x="7408863" y="5529263"/>
            <a:ext cx="420687" cy="165100"/>
          </a:xfrm>
          <a:prstGeom prst="rect">
            <a:avLst/>
          </a:prstGeom>
          <a:solidFill>
            <a:srgbClr val="FF0000">
              <a:alpha val="39999"/>
            </a:srgbClr>
          </a:solidFill>
          <a:ln w="9525">
            <a:noFill/>
            <a:miter lim="800000"/>
            <a:headEnd/>
            <a:tailEnd/>
          </a:ln>
        </p:spPr>
        <p:txBody>
          <a:bodyPr/>
          <a:lstStyle/>
          <a:p>
            <a:pPr algn="ctr" eaLnBrk="1" hangingPunct="1"/>
            <a:endParaRPr lang="pt-BR" u="sng">
              <a:solidFill>
                <a:srgbClr val="FF3300"/>
              </a:solidFill>
              <a:latin typeface="Tahoma" pitchFamily="34" charset="0"/>
            </a:endParaRPr>
          </a:p>
        </p:txBody>
      </p:sp>
      <p:sp>
        <p:nvSpPr>
          <p:cNvPr id="57373" name="Retângulo 35"/>
          <p:cNvSpPr>
            <a:spLocks noChangeArrowheads="1"/>
          </p:cNvSpPr>
          <p:nvPr/>
        </p:nvSpPr>
        <p:spPr bwMode="auto">
          <a:xfrm rot="2888192">
            <a:off x="6767513" y="5567363"/>
            <a:ext cx="419100" cy="165100"/>
          </a:xfrm>
          <a:prstGeom prst="rect">
            <a:avLst/>
          </a:prstGeom>
          <a:solidFill>
            <a:srgbClr val="FF0000">
              <a:alpha val="39999"/>
            </a:srgbClr>
          </a:solidFill>
          <a:ln w="9525">
            <a:noFill/>
            <a:miter lim="800000"/>
            <a:headEnd/>
            <a:tailEnd/>
          </a:ln>
        </p:spPr>
        <p:txBody>
          <a:bodyPr/>
          <a:lstStyle/>
          <a:p>
            <a:pPr algn="ctr" eaLnBrk="1" hangingPunct="1"/>
            <a:endParaRPr lang="pt-BR" u="sng">
              <a:solidFill>
                <a:srgbClr val="FF3300"/>
              </a:solidFill>
              <a:latin typeface="Tahoma" pitchFamily="34" charset="0"/>
            </a:endParaRPr>
          </a:p>
        </p:txBody>
      </p:sp>
      <p:sp>
        <p:nvSpPr>
          <p:cNvPr id="57374" name="Retângulo 37"/>
          <p:cNvSpPr>
            <a:spLocks noChangeArrowheads="1"/>
          </p:cNvSpPr>
          <p:nvPr/>
        </p:nvSpPr>
        <p:spPr bwMode="auto">
          <a:xfrm rot="-2609277">
            <a:off x="7053263" y="5443538"/>
            <a:ext cx="482600" cy="163512"/>
          </a:xfrm>
          <a:prstGeom prst="rect">
            <a:avLst/>
          </a:prstGeom>
          <a:solidFill>
            <a:srgbClr val="FF0000">
              <a:alpha val="39999"/>
            </a:srgbClr>
          </a:solidFill>
          <a:ln w="9525">
            <a:noFill/>
            <a:miter lim="800000"/>
            <a:headEnd/>
            <a:tailEnd/>
          </a:ln>
        </p:spPr>
        <p:txBody>
          <a:bodyPr/>
          <a:lstStyle/>
          <a:p>
            <a:pPr algn="ctr" eaLnBrk="1" hangingPunct="1"/>
            <a:endParaRPr lang="pt-BR" u="sng">
              <a:solidFill>
                <a:srgbClr val="FF3300"/>
              </a:solidFill>
              <a:latin typeface="Tahoma" pitchFamily="34" charset="0"/>
            </a:endParaRPr>
          </a:p>
        </p:txBody>
      </p:sp>
      <p:sp>
        <p:nvSpPr>
          <p:cNvPr id="57375" name="Retângulo 40"/>
          <p:cNvSpPr>
            <a:spLocks noChangeArrowheads="1"/>
          </p:cNvSpPr>
          <p:nvPr/>
        </p:nvSpPr>
        <p:spPr bwMode="auto">
          <a:xfrm rot="1511755">
            <a:off x="3962400" y="2884488"/>
            <a:ext cx="371475" cy="163512"/>
          </a:xfrm>
          <a:prstGeom prst="rect">
            <a:avLst/>
          </a:prstGeom>
          <a:solidFill>
            <a:srgbClr val="FF0000">
              <a:alpha val="39999"/>
            </a:srgbClr>
          </a:solidFill>
          <a:ln w="9525">
            <a:noFill/>
            <a:miter lim="800000"/>
            <a:headEnd/>
            <a:tailEnd/>
          </a:ln>
        </p:spPr>
        <p:txBody>
          <a:bodyPr/>
          <a:lstStyle/>
          <a:p>
            <a:pPr algn="ctr" eaLnBrk="1" hangingPunct="1"/>
            <a:endParaRPr lang="pt-BR" u="sng">
              <a:solidFill>
                <a:srgbClr val="FF3300"/>
              </a:solidFill>
              <a:latin typeface="Tahoma" pitchFamily="34" charset="0"/>
            </a:endParaRPr>
          </a:p>
        </p:txBody>
      </p:sp>
      <p:sp>
        <p:nvSpPr>
          <p:cNvPr id="57376" name="Retângulo 4"/>
          <p:cNvSpPr>
            <a:spLocks noChangeArrowheads="1"/>
          </p:cNvSpPr>
          <p:nvPr/>
        </p:nvSpPr>
        <p:spPr bwMode="auto">
          <a:xfrm>
            <a:off x="571500" y="6080125"/>
            <a:ext cx="361950" cy="166688"/>
          </a:xfrm>
          <a:prstGeom prst="rect">
            <a:avLst/>
          </a:prstGeom>
          <a:solidFill>
            <a:srgbClr val="C00000">
              <a:alpha val="39999"/>
            </a:srgbClr>
          </a:solidFill>
          <a:ln w="9525">
            <a:solidFill>
              <a:srgbClr val="C00000"/>
            </a:solidFill>
            <a:miter lim="800000"/>
            <a:headEnd/>
            <a:tailEnd/>
          </a:ln>
        </p:spPr>
        <p:txBody>
          <a:bodyPr/>
          <a:lstStyle/>
          <a:p>
            <a:pPr algn="ctr" eaLnBrk="1" hangingPunct="1"/>
            <a:endParaRPr lang="pt-BR" u="sng">
              <a:latin typeface="Tahoma" pitchFamily="34" charset="0"/>
            </a:endParaRPr>
          </a:p>
        </p:txBody>
      </p:sp>
      <p:sp>
        <p:nvSpPr>
          <p:cNvPr id="57377" name="CaixaDeTexto 44"/>
          <p:cNvSpPr txBox="1">
            <a:spLocks noChangeArrowheads="1"/>
          </p:cNvSpPr>
          <p:nvPr/>
        </p:nvSpPr>
        <p:spPr bwMode="auto">
          <a:xfrm>
            <a:off x="955675" y="6048375"/>
            <a:ext cx="2211388" cy="261938"/>
          </a:xfrm>
          <a:prstGeom prst="rect">
            <a:avLst/>
          </a:prstGeom>
          <a:noFill/>
          <a:ln w="9525">
            <a:noFill/>
            <a:miter lim="800000"/>
            <a:headEnd/>
            <a:tailEnd/>
          </a:ln>
        </p:spPr>
        <p:txBody>
          <a:bodyPr>
            <a:spAutoFit/>
          </a:bodyPr>
          <a:lstStyle/>
          <a:p>
            <a:r>
              <a:rPr lang="pt-BR" sz="1100" b="1">
                <a:solidFill>
                  <a:srgbClr val="FFFFFF"/>
                </a:solidFill>
                <a:latin typeface="Calibri" pitchFamily="34" charset="0"/>
              </a:rPr>
              <a:t>DESAPROPRIAÇÃO / SERVIDÃO</a:t>
            </a:r>
          </a:p>
        </p:txBody>
      </p:sp>
      <p:cxnSp>
        <p:nvCxnSpPr>
          <p:cNvPr id="57378" name="Conector reto 45"/>
          <p:cNvCxnSpPr>
            <a:cxnSpLocks noChangeShapeType="1"/>
          </p:cNvCxnSpPr>
          <p:nvPr/>
        </p:nvCxnSpPr>
        <p:spPr bwMode="auto">
          <a:xfrm flipH="1">
            <a:off x="2262188" y="2565400"/>
            <a:ext cx="79375" cy="36513"/>
          </a:xfrm>
          <a:prstGeom prst="line">
            <a:avLst/>
          </a:prstGeom>
          <a:noFill/>
          <a:ln w="9525">
            <a:solidFill>
              <a:srgbClr val="FFFF00"/>
            </a:solidFill>
            <a:round/>
            <a:headEnd/>
            <a:tailEnd/>
          </a:ln>
          <a:effectLst/>
        </p:spPr>
      </p:cxnSp>
      <p:cxnSp>
        <p:nvCxnSpPr>
          <p:cNvPr id="57379" name="Conector reto 46"/>
          <p:cNvCxnSpPr>
            <a:cxnSpLocks noChangeShapeType="1"/>
          </p:cNvCxnSpPr>
          <p:nvPr/>
        </p:nvCxnSpPr>
        <p:spPr bwMode="auto">
          <a:xfrm>
            <a:off x="2233613" y="2455863"/>
            <a:ext cx="79375" cy="0"/>
          </a:xfrm>
          <a:prstGeom prst="line">
            <a:avLst/>
          </a:prstGeom>
          <a:noFill/>
          <a:ln w="9525">
            <a:solidFill>
              <a:srgbClr val="FFFF00"/>
            </a:solidFill>
            <a:round/>
            <a:headEnd/>
            <a:tailEnd/>
          </a:ln>
          <a:effectLst/>
        </p:spPr>
      </p:cxnSp>
      <p:cxnSp>
        <p:nvCxnSpPr>
          <p:cNvPr id="57380" name="Conector reto 48"/>
          <p:cNvCxnSpPr>
            <a:cxnSpLocks noChangeShapeType="1"/>
          </p:cNvCxnSpPr>
          <p:nvPr/>
        </p:nvCxnSpPr>
        <p:spPr bwMode="auto">
          <a:xfrm>
            <a:off x="2311400" y="2447925"/>
            <a:ext cx="30163" cy="117475"/>
          </a:xfrm>
          <a:prstGeom prst="line">
            <a:avLst/>
          </a:prstGeom>
          <a:noFill/>
          <a:ln w="9525">
            <a:solidFill>
              <a:srgbClr val="FFFF00"/>
            </a:solidFill>
            <a:round/>
            <a:headEnd/>
            <a:tailEnd/>
          </a:ln>
          <a:effectLst/>
        </p:spPr>
      </p:cxnSp>
      <p:sp>
        <p:nvSpPr>
          <p:cNvPr id="57381" name="Retângulo 43"/>
          <p:cNvSpPr>
            <a:spLocks noChangeArrowheads="1"/>
          </p:cNvSpPr>
          <p:nvPr/>
        </p:nvSpPr>
        <p:spPr bwMode="auto">
          <a:xfrm rot="-875846">
            <a:off x="2303463" y="2446338"/>
            <a:ext cx="169862" cy="120650"/>
          </a:xfrm>
          <a:prstGeom prst="rect">
            <a:avLst/>
          </a:prstGeom>
          <a:solidFill>
            <a:srgbClr val="FF0000">
              <a:alpha val="39999"/>
            </a:srgbClr>
          </a:solidFill>
          <a:ln w="9525">
            <a:noFill/>
            <a:miter lim="800000"/>
            <a:headEnd/>
            <a:tailEnd/>
          </a:ln>
        </p:spPr>
        <p:txBody>
          <a:bodyPr/>
          <a:lstStyle/>
          <a:p>
            <a:pPr algn="ctr" eaLnBrk="1" hangingPunct="1"/>
            <a:endParaRPr lang="pt-BR" u="sng">
              <a:solidFill>
                <a:srgbClr val="FF3300"/>
              </a:solidFill>
              <a:latin typeface="Tahoma" pitchFamily="34" charset="0"/>
            </a:endParaRPr>
          </a:p>
        </p:txBody>
      </p:sp>
      <p:sp>
        <p:nvSpPr>
          <p:cNvPr id="57382" name="Retângulo 1"/>
          <p:cNvSpPr>
            <a:spLocks noChangeArrowheads="1"/>
          </p:cNvSpPr>
          <p:nvPr/>
        </p:nvSpPr>
        <p:spPr bwMode="auto">
          <a:xfrm>
            <a:off x="1116013" y="673100"/>
            <a:ext cx="6870700" cy="523875"/>
          </a:xfrm>
          <a:prstGeom prst="rect">
            <a:avLst/>
          </a:prstGeom>
          <a:noFill/>
          <a:ln w="9525">
            <a:noFill/>
            <a:miter lim="800000"/>
            <a:headEnd/>
            <a:tailEnd/>
          </a:ln>
        </p:spPr>
        <p:txBody>
          <a:bodyPr wrap="none">
            <a:spAutoFit/>
          </a:bodyPr>
          <a:lstStyle/>
          <a:p>
            <a:pPr algn="ctr"/>
            <a:r>
              <a:rPr lang="pt-BR" sz="2800" b="1">
                <a:solidFill>
                  <a:schemeClr val="bg1"/>
                </a:solidFill>
                <a:latin typeface="Calibri" pitchFamily="34" charset="0"/>
                <a:cs typeface="Tahoma" pitchFamily="34" charset="0"/>
              </a:rPr>
              <a:t>Solução de Engenharia – Concepção Adotada</a:t>
            </a:r>
          </a:p>
        </p:txBody>
      </p:sp>
      <p:sp>
        <p:nvSpPr>
          <p:cNvPr id="57383" name="CaixaDeTexto 41"/>
          <p:cNvSpPr txBox="1">
            <a:spLocks noChangeArrowheads="1"/>
          </p:cNvSpPr>
          <p:nvPr/>
        </p:nvSpPr>
        <p:spPr bwMode="auto">
          <a:xfrm>
            <a:off x="1627188" y="280988"/>
            <a:ext cx="6280150" cy="584200"/>
          </a:xfrm>
          <a:prstGeom prst="rect">
            <a:avLst/>
          </a:prstGeom>
          <a:noFill/>
          <a:ln w="9525">
            <a:noFill/>
            <a:miter lim="800000"/>
            <a:headEnd/>
            <a:tailEnd/>
          </a:ln>
        </p:spPr>
        <p:txBody>
          <a:bodyPr wrap="none">
            <a:spAutoFit/>
          </a:bodyPr>
          <a:lstStyle/>
          <a:p>
            <a:pPr algn="ctr"/>
            <a:r>
              <a:rPr lang="pt-BR" sz="3200" b="1">
                <a:solidFill>
                  <a:srgbClr val="1F497D"/>
                </a:solidFill>
              </a:rPr>
              <a:t>Interligação Jaguari - Atibainha</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tângulo 1"/>
          <p:cNvSpPr>
            <a:spLocks noChangeArrowheads="1"/>
          </p:cNvSpPr>
          <p:nvPr/>
        </p:nvSpPr>
        <p:spPr bwMode="auto">
          <a:xfrm>
            <a:off x="847725" y="260350"/>
            <a:ext cx="8243888" cy="523875"/>
          </a:xfrm>
          <a:prstGeom prst="rect">
            <a:avLst/>
          </a:prstGeom>
          <a:noFill/>
          <a:ln w="9525">
            <a:noFill/>
            <a:miter lim="800000"/>
            <a:headEnd/>
            <a:tailEnd/>
          </a:ln>
        </p:spPr>
        <p:txBody>
          <a:bodyPr>
            <a:spAutoFit/>
          </a:bodyPr>
          <a:lstStyle/>
          <a:p>
            <a:pPr algn="ctr"/>
            <a:r>
              <a:rPr lang="pt-BR" sz="2800" b="1">
                <a:solidFill>
                  <a:schemeClr val="bg1"/>
                </a:solidFill>
              </a:rPr>
              <a:t>ATLAS DE ABASTECIMENTO URBANO, ANA 2010</a:t>
            </a:r>
          </a:p>
        </p:txBody>
      </p:sp>
      <p:pic>
        <p:nvPicPr>
          <p:cNvPr id="59394" name="Imagem 3"/>
          <p:cNvPicPr>
            <a:picLocks noChangeAspect="1"/>
          </p:cNvPicPr>
          <p:nvPr/>
        </p:nvPicPr>
        <p:blipFill>
          <a:blip r:embed="rId2" cstate="print"/>
          <a:srcRect l="17787" t="8260" r="19067" b="3242"/>
          <a:stretch>
            <a:fillRect/>
          </a:stretch>
        </p:blipFill>
        <p:spPr bwMode="auto">
          <a:xfrm>
            <a:off x="1763713" y="904875"/>
            <a:ext cx="5908675" cy="4840288"/>
          </a:xfrm>
          <a:prstGeom prst="rect">
            <a:avLst/>
          </a:prstGeom>
          <a:noFill/>
          <a:ln w="9525">
            <a:noFill/>
            <a:miter lim="800000"/>
            <a:headEnd/>
            <a:tailEnd/>
          </a:ln>
        </p:spPr>
      </p:pic>
      <p:sp>
        <p:nvSpPr>
          <p:cNvPr id="59395" name="Retângulo 4"/>
          <p:cNvSpPr>
            <a:spLocks noChangeArrowheads="1"/>
          </p:cNvSpPr>
          <p:nvPr/>
        </p:nvSpPr>
        <p:spPr bwMode="auto">
          <a:xfrm>
            <a:off x="2555875" y="6021388"/>
            <a:ext cx="4587875" cy="646112"/>
          </a:xfrm>
          <a:prstGeom prst="rect">
            <a:avLst/>
          </a:prstGeom>
          <a:solidFill>
            <a:schemeClr val="bg1"/>
          </a:solidFill>
          <a:ln w="9525">
            <a:noFill/>
            <a:miter lim="800000"/>
            <a:headEnd/>
            <a:tailEnd/>
          </a:ln>
        </p:spPr>
        <p:txBody>
          <a:bodyPr wrap="none">
            <a:spAutoFit/>
          </a:bodyPr>
          <a:lstStyle/>
          <a:p>
            <a:r>
              <a:rPr lang="pt-BR">
                <a:solidFill>
                  <a:schemeClr val="bg1"/>
                </a:solidFill>
                <a:hlinkClick r:id="rId3"/>
              </a:rPr>
              <a:t>http://atlas.ana.gov.br/Atlas/forms/Home.aspx</a:t>
            </a:r>
            <a:endParaRPr lang="pt-BR">
              <a:solidFill>
                <a:schemeClr val="bg1"/>
              </a:solidFill>
            </a:endParaRPr>
          </a:p>
          <a:p>
            <a:endParaRPr lang="pt-BR">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a:xfrm>
            <a:off x="0" y="2205038"/>
            <a:ext cx="4225925" cy="1655762"/>
          </a:xfrm>
          <a:prstGeom prst="rect">
            <a:avLst/>
          </a:prstGeom>
        </p:spPr>
        <p:txBody>
          <a:bodyPr anchor="ctr">
            <a:normAutofit/>
          </a:bodyPr>
          <a:lstStyle/>
          <a:p>
            <a:pPr algn="ctr" eaLnBrk="1" hangingPunct="1">
              <a:lnSpc>
                <a:spcPct val="80000"/>
              </a:lnSpc>
            </a:pPr>
            <a:r>
              <a:rPr lang="pt-BR" sz="3200" b="1"/>
              <a:t>PLANO NACIONAL DE SEGURANÇA HÍDRICA PNSH</a:t>
            </a:r>
            <a:br>
              <a:rPr lang="pt-BR" sz="3200" b="1"/>
            </a:br>
            <a:endParaRPr lang="pt-BR" sz="2400" i="1">
              <a:solidFill>
                <a:srgbClr val="FF0000"/>
              </a:solidFill>
            </a:endParaRPr>
          </a:p>
        </p:txBody>
      </p:sp>
      <p:grpSp>
        <p:nvGrpSpPr>
          <p:cNvPr id="60418" name="Grupo 1"/>
          <p:cNvGrpSpPr>
            <a:grpSpLocks/>
          </p:cNvGrpSpPr>
          <p:nvPr/>
        </p:nvGrpSpPr>
        <p:grpSpPr bwMode="auto">
          <a:xfrm>
            <a:off x="1196975" y="6067425"/>
            <a:ext cx="6794500" cy="671513"/>
            <a:chOff x="1196196" y="6067942"/>
            <a:chExt cx="6795676" cy="670982"/>
          </a:xfrm>
        </p:grpSpPr>
        <p:pic>
          <p:nvPicPr>
            <p:cNvPr id="60420" name="Imagem 3"/>
            <p:cNvPicPr>
              <a:picLocks noChangeAspect="1"/>
            </p:cNvPicPr>
            <p:nvPr/>
          </p:nvPicPr>
          <p:blipFill>
            <a:blip r:embed="rId2" cstate="print"/>
            <a:srcRect/>
            <a:stretch>
              <a:fillRect/>
            </a:stretch>
          </p:blipFill>
          <p:spPr bwMode="auto">
            <a:xfrm>
              <a:off x="3347864" y="6067942"/>
              <a:ext cx="4644008" cy="670982"/>
            </a:xfrm>
            <a:prstGeom prst="rect">
              <a:avLst/>
            </a:prstGeom>
            <a:noFill/>
            <a:ln w="9525">
              <a:noFill/>
              <a:miter lim="800000"/>
              <a:headEnd/>
              <a:tailEnd/>
            </a:ln>
          </p:spPr>
        </p:pic>
        <p:pic>
          <p:nvPicPr>
            <p:cNvPr id="60421" name="Imagem 10" descr="logo 2011"/>
            <p:cNvPicPr>
              <a:picLocks noChangeAspect="1" noChangeArrowheads="1"/>
            </p:cNvPicPr>
            <p:nvPr/>
          </p:nvPicPr>
          <p:blipFill>
            <a:blip r:embed="rId3" cstate="print"/>
            <a:srcRect/>
            <a:stretch>
              <a:fillRect/>
            </a:stretch>
          </p:blipFill>
          <p:spPr bwMode="auto">
            <a:xfrm>
              <a:off x="1196196" y="6237312"/>
              <a:ext cx="1359580" cy="333375"/>
            </a:xfrm>
            <a:prstGeom prst="rect">
              <a:avLst/>
            </a:prstGeom>
            <a:noFill/>
            <a:ln w="9525">
              <a:noFill/>
              <a:miter lim="800000"/>
              <a:headEnd/>
              <a:tailEnd/>
            </a:ln>
          </p:spPr>
        </p:pic>
        <p:pic>
          <p:nvPicPr>
            <p:cNvPr id="60422" name="4 Imagen"/>
            <p:cNvPicPr>
              <a:picLocks noChangeAspect="1"/>
            </p:cNvPicPr>
            <p:nvPr/>
          </p:nvPicPr>
          <p:blipFill>
            <a:blip r:embed="rId4" cstate="print"/>
            <a:srcRect/>
            <a:stretch>
              <a:fillRect/>
            </a:stretch>
          </p:blipFill>
          <p:spPr bwMode="auto">
            <a:xfrm>
              <a:off x="2576793" y="6230509"/>
              <a:ext cx="771071" cy="345848"/>
            </a:xfrm>
            <a:prstGeom prst="rect">
              <a:avLst/>
            </a:prstGeom>
            <a:noFill/>
            <a:ln w="9525">
              <a:noFill/>
              <a:miter lim="800000"/>
              <a:headEnd/>
              <a:tailEnd/>
            </a:ln>
          </p:spPr>
        </p:pic>
      </p:grpSp>
      <p:pic>
        <p:nvPicPr>
          <p:cNvPr id="60419"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72000" y="1311275"/>
            <a:ext cx="4273550" cy="424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5076825" y="476250"/>
            <a:ext cx="4321175" cy="1227138"/>
          </a:xfrm>
        </p:spPr>
        <p:txBody>
          <a:bodyPr/>
          <a:lstStyle/>
          <a:p>
            <a:pPr marL="1117600" indent="-1117600"/>
            <a:r>
              <a:rPr lang="pt-BR" sz="2800" smtClean="0">
                <a:solidFill>
                  <a:schemeClr val="accent2"/>
                </a:solidFill>
                <a:latin typeface="Trebuchet MS" pitchFamily="34" charset="0"/>
                <a:ea typeface="ＭＳ Ｐゴシック" pitchFamily="34" charset="-128"/>
                <a:cs typeface="Times New Roman" pitchFamily="18" charset="0"/>
              </a:rPr>
              <a:t> </a:t>
            </a:r>
            <a:r>
              <a:rPr lang="pt-BR" sz="2800" u="sng" smtClean="0">
                <a:latin typeface="Trebuchet MS" pitchFamily="34" charset="0"/>
                <a:ea typeface="ＭＳ Ｐゴシック" pitchFamily="34" charset="-128"/>
                <a:cs typeface="Times New Roman" pitchFamily="18" charset="0"/>
              </a:rPr>
              <a:t>OBJETIVO DO PNSH</a:t>
            </a:r>
          </a:p>
        </p:txBody>
      </p:sp>
      <p:sp>
        <p:nvSpPr>
          <p:cNvPr id="61442" name="Rectangle 3"/>
          <p:cNvSpPr txBox="1">
            <a:spLocks noChangeArrowheads="1"/>
          </p:cNvSpPr>
          <p:nvPr/>
        </p:nvSpPr>
        <p:spPr bwMode="auto">
          <a:xfrm>
            <a:off x="360363" y="2203450"/>
            <a:ext cx="8532812" cy="1081088"/>
          </a:xfrm>
          <a:prstGeom prst="rect">
            <a:avLst/>
          </a:prstGeom>
          <a:noFill/>
          <a:ln w="9525">
            <a:noFill/>
            <a:miter lim="800000"/>
            <a:headEnd/>
            <a:tailEnd/>
          </a:ln>
        </p:spPr>
        <p:txBody>
          <a:bodyPr/>
          <a:lstStyle/>
          <a:p>
            <a:pPr marL="171450">
              <a:lnSpc>
                <a:spcPct val="150000"/>
              </a:lnSpc>
              <a:spcBef>
                <a:spcPct val="20000"/>
              </a:spcBef>
              <a:buFont typeface="Arial" pitchFamily="34" charset="0"/>
              <a:buNone/>
            </a:pPr>
            <a:r>
              <a:rPr lang="pt-BR" sz="2200">
                <a:solidFill>
                  <a:srgbClr val="1F497D"/>
                </a:solidFill>
                <a:latin typeface="Trebuchet MS" pitchFamily="34" charset="0"/>
                <a:cs typeface="Times New Roman" pitchFamily="18" charset="0"/>
              </a:rPr>
              <a:t>Definir </a:t>
            </a:r>
            <a:r>
              <a:rPr lang="pt-BR" sz="2200" b="1" u="sng">
                <a:solidFill>
                  <a:srgbClr val="1F497D"/>
                </a:solidFill>
                <a:latin typeface="Trebuchet MS" pitchFamily="34" charset="0"/>
                <a:cs typeface="Times New Roman" pitchFamily="18" charset="0"/>
              </a:rPr>
              <a:t>diretrizes, conceitos e critérios</a:t>
            </a:r>
            <a:r>
              <a:rPr lang="pt-BR" sz="2200" b="1">
                <a:solidFill>
                  <a:srgbClr val="1F497D"/>
                </a:solidFill>
                <a:latin typeface="Trebuchet MS" pitchFamily="34" charset="0"/>
                <a:cs typeface="Times New Roman" pitchFamily="18" charset="0"/>
              </a:rPr>
              <a:t> </a:t>
            </a:r>
            <a:r>
              <a:rPr lang="pt-BR" sz="2200">
                <a:solidFill>
                  <a:srgbClr val="1F497D"/>
                </a:solidFill>
                <a:latin typeface="Trebuchet MS" pitchFamily="34" charset="0"/>
                <a:cs typeface="Times New Roman" pitchFamily="18" charset="0"/>
              </a:rPr>
              <a:t>que permitam a seleção e detalhamento das principais </a:t>
            </a:r>
            <a:r>
              <a:rPr lang="pt-BR" sz="2200" b="1" u="sng">
                <a:solidFill>
                  <a:srgbClr val="1F497D"/>
                </a:solidFill>
                <a:latin typeface="Trebuchet MS" pitchFamily="34" charset="0"/>
                <a:cs typeface="Times New Roman" pitchFamily="18" charset="0"/>
              </a:rPr>
              <a:t>intervenções estratégicas</a:t>
            </a:r>
            <a:r>
              <a:rPr lang="pt-BR" sz="2200">
                <a:solidFill>
                  <a:srgbClr val="1F497D"/>
                </a:solidFill>
                <a:latin typeface="Trebuchet MS" pitchFamily="34" charset="0"/>
                <a:cs typeface="Times New Roman" pitchFamily="18" charset="0"/>
              </a:rPr>
              <a:t> do país para:</a:t>
            </a:r>
          </a:p>
        </p:txBody>
      </p:sp>
      <p:sp>
        <p:nvSpPr>
          <p:cNvPr id="3" name="CaixaDeTexto 2"/>
          <p:cNvSpPr txBox="1"/>
          <p:nvPr/>
        </p:nvSpPr>
        <p:spPr>
          <a:xfrm>
            <a:off x="611188" y="3933825"/>
            <a:ext cx="8064500" cy="1846263"/>
          </a:xfrm>
          <a:prstGeom prst="rect">
            <a:avLst/>
          </a:prstGeom>
          <a:noFill/>
        </p:spPr>
        <p:txBody>
          <a:bodyPr>
            <a:spAutoFit/>
          </a:bodyPr>
          <a:lstStyle/>
          <a:p>
            <a:pPr marL="361950" indent="-361950">
              <a:lnSpc>
                <a:spcPts val="3000"/>
              </a:lnSpc>
              <a:buFont typeface="Wingdings" pitchFamily="2" charset="2"/>
              <a:buChar char="q"/>
            </a:pPr>
            <a:r>
              <a:rPr lang="pt-BR" sz="2200">
                <a:solidFill>
                  <a:srgbClr val="1F497D"/>
                </a:solidFill>
                <a:latin typeface="Trebuchet MS" pitchFamily="34" charset="0"/>
                <a:cs typeface="Times New Roman" pitchFamily="18" charset="0"/>
              </a:rPr>
              <a:t>garantir </a:t>
            </a:r>
            <a:r>
              <a:rPr lang="pt-BR" sz="2200" b="1" u="sng">
                <a:solidFill>
                  <a:srgbClr val="1F497D"/>
                </a:solidFill>
                <a:latin typeface="Trebuchet MS" pitchFamily="34" charset="0"/>
                <a:cs typeface="Times New Roman" pitchFamily="18" charset="0"/>
              </a:rPr>
              <a:t>oferta de água</a:t>
            </a:r>
            <a:r>
              <a:rPr lang="pt-BR" sz="2200">
                <a:solidFill>
                  <a:srgbClr val="1F497D"/>
                </a:solidFill>
                <a:latin typeface="Trebuchet MS" pitchFamily="34" charset="0"/>
                <a:cs typeface="Times New Roman" pitchFamily="18" charset="0"/>
              </a:rPr>
              <a:t> para o abastecimento humano e para o uso em atividades produtivas</a:t>
            </a:r>
          </a:p>
          <a:p>
            <a:pPr marL="361950" indent="-361950"/>
            <a:endParaRPr lang="pt-BR" sz="1400">
              <a:solidFill>
                <a:srgbClr val="1F497D"/>
              </a:solidFill>
              <a:latin typeface="Trebuchet MS" pitchFamily="34" charset="0"/>
              <a:cs typeface="Times New Roman" pitchFamily="18" charset="0"/>
            </a:endParaRPr>
          </a:p>
          <a:p>
            <a:pPr marL="361950" indent="-361950">
              <a:lnSpc>
                <a:spcPts val="3000"/>
              </a:lnSpc>
              <a:buFont typeface="Wingdings" pitchFamily="2" charset="2"/>
              <a:buChar char="q"/>
            </a:pPr>
            <a:r>
              <a:rPr lang="pt-BR" sz="2200">
                <a:solidFill>
                  <a:srgbClr val="1F497D"/>
                </a:solidFill>
                <a:latin typeface="Trebuchet MS" pitchFamily="34" charset="0"/>
                <a:cs typeface="Times New Roman" pitchFamily="18" charset="0"/>
              </a:rPr>
              <a:t>reduzir os </a:t>
            </a:r>
            <a:r>
              <a:rPr lang="pt-BR" sz="2200" b="1" u="sng">
                <a:solidFill>
                  <a:srgbClr val="1F497D"/>
                </a:solidFill>
                <a:latin typeface="Trebuchet MS" pitchFamily="34" charset="0"/>
                <a:cs typeface="Times New Roman" pitchFamily="18" charset="0"/>
              </a:rPr>
              <a:t>riscos</a:t>
            </a:r>
            <a:r>
              <a:rPr lang="pt-BR" sz="2200">
                <a:solidFill>
                  <a:srgbClr val="1F497D"/>
                </a:solidFill>
                <a:latin typeface="Trebuchet MS" pitchFamily="34" charset="0"/>
                <a:cs typeface="Times New Roman" pitchFamily="18" charset="0"/>
              </a:rPr>
              <a:t> associados a </a:t>
            </a:r>
            <a:r>
              <a:rPr lang="pt-BR" sz="2200" b="1" u="sng">
                <a:solidFill>
                  <a:srgbClr val="1F497D"/>
                </a:solidFill>
                <a:latin typeface="Trebuchet MS" pitchFamily="34" charset="0"/>
                <a:cs typeface="Times New Roman" pitchFamily="18" charset="0"/>
              </a:rPr>
              <a:t>eventos críticos</a:t>
            </a:r>
            <a:r>
              <a:rPr lang="pt-BR" sz="2200">
                <a:solidFill>
                  <a:srgbClr val="1F497D"/>
                </a:solidFill>
                <a:latin typeface="Trebuchet MS" pitchFamily="34" charset="0"/>
                <a:cs typeface="Times New Roman" pitchFamily="18" charset="0"/>
              </a:rPr>
              <a:t> (secas e inundações)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73050"/>
            <a:ext cx="8229600" cy="1146175"/>
          </a:xfrm>
        </p:spPr>
        <p:txBody>
          <a:bodyPr/>
          <a:lstStyle/>
          <a:p>
            <a:r>
              <a:rPr lang="pt-BR" sz="4000" smtClean="0">
                <a:ea typeface="ＭＳ Ｐゴシック" pitchFamily="34" charset="-128"/>
              </a:rPr>
              <a:t>Revitalização de bacias hidrográficas</a:t>
            </a:r>
          </a:p>
        </p:txBody>
      </p:sp>
      <p:sp>
        <p:nvSpPr>
          <p:cNvPr id="5" name="Text Placeholder 4"/>
          <p:cNvSpPr>
            <a:spLocks noGrp="1"/>
          </p:cNvSpPr>
          <p:nvPr>
            <p:ph type="body"/>
          </p:nvPr>
        </p:nvSpPr>
        <p:spPr>
          <a:xfrm>
            <a:off x="604904" y="1463040"/>
            <a:ext cx="7920111" cy="3784209"/>
          </a:xfrm>
          <a:extLst/>
        </p:spPr>
        <p:txBody>
          <a:bodyPr/>
          <a:lstStyle/>
          <a:p>
            <a:pPr>
              <a:buFont typeface="Arial" pitchFamily="34" charset="0"/>
              <a:buChar char="•"/>
            </a:pPr>
            <a:r>
              <a:rPr lang="pt-BR" sz="4000" dirty="0" smtClean="0">
                <a:ea typeface="ＭＳ Ｐゴシック" pitchFamily="34" charset="-128"/>
              </a:rPr>
              <a:t>Diagnóstico</a:t>
            </a:r>
          </a:p>
          <a:p>
            <a:pPr>
              <a:buFont typeface="Arial" pitchFamily="34" charset="0"/>
              <a:buChar char="•"/>
            </a:pPr>
            <a:r>
              <a:rPr lang="pt-BR" sz="4000" dirty="0" smtClean="0">
                <a:ea typeface="ＭＳ Ｐゴシック" pitchFamily="34" charset="-128"/>
              </a:rPr>
              <a:t>Plano de ações:</a:t>
            </a:r>
          </a:p>
          <a:p>
            <a:pPr lvl="1">
              <a:buFont typeface="Arial" pitchFamily="34" charset="0"/>
              <a:buChar char="•"/>
            </a:pPr>
            <a:r>
              <a:rPr lang="pt-BR" sz="3600" dirty="0" smtClean="0">
                <a:ea typeface="ＭＳ Ｐゴシック" pitchFamily="34" charset="-128"/>
              </a:rPr>
              <a:t>Saneamento</a:t>
            </a:r>
          </a:p>
          <a:p>
            <a:pPr lvl="1">
              <a:buFont typeface="Arial" pitchFamily="34" charset="0"/>
              <a:buChar char="•"/>
            </a:pPr>
            <a:r>
              <a:rPr lang="pt-BR" sz="3600" dirty="0" smtClean="0">
                <a:ea typeface="ＭＳ Ｐゴシック" pitchFamily="34" charset="-128"/>
              </a:rPr>
              <a:t>Controle da erosão</a:t>
            </a:r>
          </a:p>
          <a:p>
            <a:pPr lvl="1">
              <a:buFont typeface="Arial" pitchFamily="34" charset="0"/>
              <a:buChar char="•"/>
            </a:pPr>
            <a:r>
              <a:rPr lang="pt-BR" sz="3600" dirty="0" smtClean="0">
                <a:ea typeface="ＭＳ Ｐゴシック" pitchFamily="34" charset="-128"/>
              </a:rPr>
              <a:t>Pagamento por serviços ambientais</a:t>
            </a:r>
          </a:p>
          <a:p>
            <a:pPr lvl="1">
              <a:buFont typeface="Arial" pitchFamily="34" charset="0"/>
              <a:buChar char="•"/>
            </a:pPr>
            <a:r>
              <a:rPr lang="pt-BR" sz="3600" dirty="0" smtClean="0">
                <a:ea typeface="ＭＳ Ｐゴシック" pitchFamily="34" charset="-128"/>
              </a:rPr>
              <a:t>Recomposição vegetal</a:t>
            </a:r>
          </a:p>
        </p:txBody>
      </p:sp>
    </p:spTree>
  </p:cSld>
  <p:clrMapOvr>
    <a:masterClrMapping/>
  </p:clrMapOvr>
  <p:timing>
    <p:tnLst>
      <p:par>
        <p:cT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273050"/>
            <a:ext cx="8229600" cy="1146175"/>
          </a:xfrm>
        </p:spPr>
        <p:txBody>
          <a:bodyPr/>
          <a:lstStyle/>
          <a:p>
            <a:r>
              <a:rPr lang="pt-BR" sz="4000" smtClean="0">
                <a:ea typeface="ＭＳ Ｐゴシック" pitchFamily="34" charset="-128"/>
              </a:rPr>
              <a:t>Programa Água Doce</a:t>
            </a:r>
          </a:p>
        </p:txBody>
      </p:sp>
      <p:pic>
        <p:nvPicPr>
          <p:cNvPr id="64515" name="Picture 5"/>
          <p:cNvPicPr>
            <a:picLocks noChangeAspect="1" noChangeArrowheads="1"/>
          </p:cNvPicPr>
          <p:nvPr/>
        </p:nvPicPr>
        <p:blipFill>
          <a:blip r:embed="rId4" cstate="print"/>
          <a:srcRect/>
          <a:stretch>
            <a:fillRect/>
          </a:stretch>
        </p:blipFill>
        <p:spPr bwMode="auto">
          <a:xfrm>
            <a:off x="463550" y="1271588"/>
            <a:ext cx="3489325" cy="2619375"/>
          </a:xfrm>
          <a:prstGeom prst="rect">
            <a:avLst/>
          </a:prstGeom>
          <a:noFill/>
          <a:ln w="9525">
            <a:noFill/>
            <a:round/>
            <a:headEnd/>
            <a:tailEnd/>
          </a:ln>
          <a:effectLst/>
        </p:spPr>
      </p:pic>
      <p:pic>
        <p:nvPicPr>
          <p:cNvPr id="64516" name="Imagem 5"/>
          <p:cNvPicPr>
            <a:picLocks noChangeAspect="1"/>
          </p:cNvPicPr>
          <p:nvPr/>
        </p:nvPicPr>
        <p:blipFill>
          <a:blip r:embed="rId5" cstate="print"/>
          <a:srcRect/>
          <a:stretch>
            <a:fillRect/>
          </a:stretch>
        </p:blipFill>
        <p:spPr bwMode="auto">
          <a:xfrm>
            <a:off x="923925" y="3616325"/>
            <a:ext cx="3027363" cy="2162175"/>
          </a:xfrm>
          <a:prstGeom prst="rect">
            <a:avLst/>
          </a:prstGeom>
          <a:noFill/>
          <a:ln w="19050">
            <a:solidFill>
              <a:schemeClr val="bg1"/>
            </a:solidFill>
            <a:round/>
            <a:headEnd/>
            <a:tailEnd/>
          </a:ln>
        </p:spPr>
      </p:pic>
      <p:pic>
        <p:nvPicPr>
          <p:cNvPr id="64517" name="Imagem 6"/>
          <p:cNvPicPr>
            <a:picLocks noChangeAspect="1"/>
          </p:cNvPicPr>
          <p:nvPr/>
        </p:nvPicPr>
        <p:blipFill>
          <a:blip r:embed="rId6" cstate="print"/>
          <a:srcRect/>
          <a:stretch>
            <a:fillRect/>
          </a:stretch>
        </p:blipFill>
        <p:spPr bwMode="auto">
          <a:xfrm>
            <a:off x="3851275" y="1381125"/>
            <a:ext cx="4833938" cy="3621088"/>
          </a:xfrm>
          <a:prstGeom prst="rect">
            <a:avLst/>
          </a:prstGeom>
          <a:noFill/>
          <a:ln w="19050">
            <a:solidFill>
              <a:schemeClr val="bg1"/>
            </a:solidFill>
            <a:round/>
            <a:headEnd/>
            <a:tailEnd/>
          </a:ln>
        </p:spPr>
      </p:pic>
      <p:pic>
        <p:nvPicPr>
          <p:cNvPr id="64518" name="Picture 4"/>
          <p:cNvPicPr>
            <a:picLocks noChangeAspect="1" noChangeArrowheads="1"/>
          </p:cNvPicPr>
          <p:nvPr/>
        </p:nvPicPr>
        <p:blipFill>
          <a:blip r:embed="rId7" cstate="print"/>
          <a:srcRect/>
          <a:stretch>
            <a:fillRect/>
          </a:stretch>
        </p:blipFill>
        <p:spPr bwMode="auto">
          <a:xfrm>
            <a:off x="6167438" y="4454525"/>
            <a:ext cx="2395537" cy="1800225"/>
          </a:xfrm>
          <a:prstGeom prst="rect">
            <a:avLst/>
          </a:prstGeom>
          <a:noFill/>
          <a:ln w="19050">
            <a:solidFill>
              <a:schemeClr val="bg1"/>
            </a:solidFill>
            <a:round/>
            <a:headEnd/>
            <a:tailEnd/>
          </a:ln>
          <a:effectLst/>
        </p:spPr>
      </p:pic>
    </p:spTree>
  </p:cSld>
  <p:clrMapOvr>
    <a:masterClrMapping/>
  </p:clrMapOvr>
  <p:timing>
    <p:tnLst>
      <p:par>
        <p:cTn id="1" dur="indefinite" restart="never" nodeType="tmRoot">
          <p:childTnLst>
            <p:seq>
              <p:cTn id="2"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m 1"/>
          <p:cNvPicPr>
            <a:picLocks noChangeAspect="1"/>
          </p:cNvPicPr>
          <p:nvPr/>
        </p:nvPicPr>
        <p:blipFill>
          <a:blip r:embed="rId2" cstate="print"/>
          <a:srcRect/>
          <a:stretch>
            <a:fillRect/>
          </a:stretch>
        </p:blipFill>
        <p:spPr bwMode="auto">
          <a:xfrm>
            <a:off x="-14288" y="1036638"/>
            <a:ext cx="4978401" cy="5126037"/>
          </a:xfrm>
          <a:prstGeom prst="rect">
            <a:avLst/>
          </a:prstGeom>
          <a:noFill/>
          <a:ln w="9525">
            <a:noFill/>
            <a:miter lim="800000"/>
            <a:headEnd/>
            <a:tailEnd/>
          </a:ln>
        </p:spPr>
      </p:pic>
      <p:sp>
        <p:nvSpPr>
          <p:cNvPr id="16386" name="Text Box 4"/>
          <p:cNvSpPr txBox="1">
            <a:spLocks noChangeArrowheads="1"/>
          </p:cNvSpPr>
          <p:nvPr/>
        </p:nvSpPr>
        <p:spPr bwMode="auto">
          <a:xfrm>
            <a:off x="900113" y="306388"/>
            <a:ext cx="8135937" cy="773112"/>
          </a:xfrm>
          <a:prstGeom prst="rect">
            <a:avLst/>
          </a:prstGeom>
          <a:noFill/>
          <a:ln w="9525">
            <a:noFill/>
            <a:miter lim="800000"/>
            <a:headEnd/>
            <a:tailEnd/>
          </a:ln>
        </p:spPr>
        <p:txBody>
          <a:bodyPr lIns="91429" tIns="45715" rIns="91429" bIns="45715">
            <a:spAutoFit/>
          </a:bodyPr>
          <a:lstStyle/>
          <a:p>
            <a:pPr algn="ctr" eaLnBrk="1" hangingPunct="1"/>
            <a:r>
              <a:rPr lang="pt-BR" sz="2500" b="1">
                <a:latin typeface="Trebuchet MS" pitchFamily="34" charset="0"/>
              </a:rPr>
              <a:t>Qualidade de água</a:t>
            </a:r>
          </a:p>
          <a:p>
            <a:pPr algn="ctr" eaLnBrk="1" hangingPunct="1"/>
            <a:r>
              <a:rPr lang="pt-BR" sz="1900" b="1">
                <a:latin typeface="Trebuchet MS" pitchFamily="34" charset="0"/>
              </a:rPr>
              <a:t>Índice de Qualidade das Águas - IQA</a:t>
            </a:r>
            <a:endParaRPr lang="pt-BR" sz="1900" b="1" i="1">
              <a:latin typeface="Trebuchet MS" pitchFamily="34" charset="0"/>
            </a:endParaRPr>
          </a:p>
        </p:txBody>
      </p:sp>
      <p:sp>
        <p:nvSpPr>
          <p:cNvPr id="16387" name="Rectangle 20"/>
          <p:cNvSpPr>
            <a:spLocks noChangeArrowheads="1"/>
          </p:cNvSpPr>
          <p:nvPr/>
        </p:nvSpPr>
        <p:spPr bwMode="auto">
          <a:xfrm>
            <a:off x="-14288" y="6488113"/>
            <a:ext cx="9158288" cy="369887"/>
          </a:xfrm>
          <a:prstGeom prst="rect">
            <a:avLst/>
          </a:prstGeom>
          <a:noFill/>
          <a:ln w="9525">
            <a:noFill/>
            <a:miter lim="800000"/>
            <a:headEnd/>
            <a:tailEnd/>
          </a:ln>
        </p:spPr>
        <p:txBody>
          <a:bodyPr lIns="91429" tIns="45715" rIns="91429" bIns="45715" anchor="ctr">
            <a:spAutoFit/>
          </a:bodyPr>
          <a:lstStyle/>
          <a:p>
            <a:pPr eaLnBrk="1" hangingPunct="1"/>
            <a:r>
              <a:rPr lang="pt-BR" sz="900"/>
              <a:t>Fontes: Panorama da qualidade das Águas Superficiais do Brasil 2012 – BID/ANA: ADASA (DF), AGUASPARANÁ (PR), CETESB (SP), COGERH (CE), CPRH (PE), FEPAM (RS), IAP (PR), IEMA (ES), IGAM (MG), IGARN (RN), IMA (AL), IMASUL (MS), INEA (RJ), INEMA (BA), SANEATINS (TO), SEMA (MT), SEMARH (GO) e SUDEMA (PB).</a:t>
            </a:r>
          </a:p>
        </p:txBody>
      </p:sp>
      <p:sp>
        <p:nvSpPr>
          <p:cNvPr id="16388" name="Rectangle 21"/>
          <p:cNvSpPr>
            <a:spLocks noChangeArrowheads="1"/>
          </p:cNvSpPr>
          <p:nvPr/>
        </p:nvSpPr>
        <p:spPr bwMode="auto">
          <a:xfrm>
            <a:off x="5000625" y="1143000"/>
            <a:ext cx="4067175" cy="1616075"/>
          </a:xfrm>
          <a:prstGeom prst="rect">
            <a:avLst/>
          </a:prstGeom>
          <a:solidFill>
            <a:srgbClr val="FFFFCC"/>
          </a:solidFill>
          <a:ln w="9525">
            <a:noFill/>
            <a:miter lim="800000"/>
            <a:headEnd/>
            <a:tailEnd/>
          </a:ln>
        </p:spPr>
        <p:txBody>
          <a:bodyPr lIns="91429" tIns="45715" rIns="91429" bIns="45715">
            <a:spAutoFit/>
          </a:bodyPr>
          <a:lstStyle/>
          <a:p>
            <a:pPr algn="just" eaLnBrk="1" hangingPunct="1"/>
            <a:r>
              <a:rPr lang="pt-BR" sz="1000" b="1"/>
              <a:t> Parâmetros que integram o Índice de Qualidade das Águas:</a:t>
            </a:r>
          </a:p>
          <a:p>
            <a:pPr lvl="1" algn="just" eaLnBrk="1" hangingPunct="1"/>
            <a:r>
              <a:rPr lang="pt-BR" sz="1000" b="1"/>
              <a:t>pH</a:t>
            </a:r>
          </a:p>
          <a:p>
            <a:pPr lvl="1" algn="just" eaLnBrk="1" hangingPunct="1"/>
            <a:r>
              <a:rPr lang="pt-BR" sz="1000" b="1"/>
              <a:t>temperatura da água</a:t>
            </a:r>
          </a:p>
          <a:p>
            <a:pPr lvl="1" algn="just" eaLnBrk="1" hangingPunct="1"/>
            <a:r>
              <a:rPr lang="pt-BR" sz="1000" b="1"/>
              <a:t>oxigênio dissolvido</a:t>
            </a:r>
          </a:p>
          <a:p>
            <a:pPr lvl="1" algn="just" eaLnBrk="1" hangingPunct="1"/>
            <a:r>
              <a:rPr lang="pt-BR" sz="1000" b="1"/>
              <a:t>coliformes termotolerantes</a:t>
            </a:r>
          </a:p>
          <a:p>
            <a:pPr lvl="1" algn="just" eaLnBrk="1" hangingPunct="1"/>
            <a:r>
              <a:rPr lang="pt-BR" sz="1000" b="1"/>
              <a:t>DBO</a:t>
            </a:r>
          </a:p>
          <a:p>
            <a:pPr lvl="1" algn="just" eaLnBrk="1" hangingPunct="1"/>
            <a:r>
              <a:rPr lang="pt-BR" sz="1000" b="1"/>
              <a:t>Turbidez</a:t>
            </a:r>
          </a:p>
          <a:p>
            <a:pPr lvl="1" algn="just" eaLnBrk="1" hangingPunct="1"/>
            <a:r>
              <a:rPr lang="pt-BR" sz="1000" b="1"/>
              <a:t>Nitrogênio total (ou nitrato)</a:t>
            </a:r>
          </a:p>
          <a:p>
            <a:pPr lvl="1" algn="just" eaLnBrk="1" hangingPunct="1"/>
            <a:r>
              <a:rPr lang="pt-BR" sz="1000" b="1"/>
              <a:t>Fósforo total (ou fosfato)</a:t>
            </a:r>
          </a:p>
          <a:p>
            <a:pPr lvl="1" algn="just" eaLnBrk="1" hangingPunct="1"/>
            <a:r>
              <a:rPr lang="pt-BR" sz="1000" b="1"/>
              <a:t>Resíduo total</a:t>
            </a:r>
          </a:p>
        </p:txBody>
      </p:sp>
      <p:sp>
        <p:nvSpPr>
          <p:cNvPr id="16389" name="Rectangle 22"/>
          <p:cNvSpPr>
            <a:spLocks noChangeArrowheads="1"/>
          </p:cNvSpPr>
          <p:nvPr/>
        </p:nvSpPr>
        <p:spPr bwMode="auto">
          <a:xfrm>
            <a:off x="-7938" y="6140450"/>
            <a:ext cx="8713788" cy="366713"/>
          </a:xfrm>
          <a:prstGeom prst="rect">
            <a:avLst/>
          </a:prstGeom>
          <a:noFill/>
          <a:ln w="9525">
            <a:noFill/>
            <a:miter lim="800000"/>
            <a:headEnd/>
            <a:tailEnd/>
          </a:ln>
        </p:spPr>
        <p:txBody>
          <a:bodyPr lIns="91429" tIns="45715" rIns="91429" bIns="45715">
            <a:spAutoFit/>
          </a:bodyPr>
          <a:lstStyle/>
          <a:p>
            <a:pPr algn="just" eaLnBrk="1" hangingPunct="1">
              <a:buFontTx/>
              <a:buChar char="•"/>
            </a:pPr>
            <a:r>
              <a:rPr lang="pt-BR"/>
              <a:t>Total de pontos considerados = 1988 pontos</a:t>
            </a:r>
          </a:p>
        </p:txBody>
      </p:sp>
      <p:pic>
        <p:nvPicPr>
          <p:cNvPr id="16390" name="Imagem 2"/>
          <p:cNvPicPr>
            <a:picLocks noChangeAspect="1"/>
          </p:cNvPicPr>
          <p:nvPr/>
        </p:nvPicPr>
        <p:blipFill>
          <a:blip r:embed="rId3" cstate="print"/>
          <a:srcRect l="13550" r="13052"/>
          <a:stretch>
            <a:fillRect/>
          </a:stretch>
        </p:blipFill>
        <p:spPr bwMode="auto">
          <a:xfrm>
            <a:off x="4997450" y="3676650"/>
            <a:ext cx="4146550" cy="2232025"/>
          </a:xfrm>
          <a:prstGeom prst="rect">
            <a:avLst/>
          </a:prstGeom>
          <a:noFill/>
          <a:ln w="9525">
            <a:noFill/>
            <a:miter lim="800000"/>
            <a:headEnd/>
            <a:tailEnd/>
          </a:ln>
        </p:spPr>
      </p:pic>
      <p:sp>
        <p:nvSpPr>
          <p:cNvPr id="16391" name="Retângulo 3"/>
          <p:cNvSpPr>
            <a:spLocks noChangeArrowheads="1"/>
          </p:cNvSpPr>
          <p:nvPr/>
        </p:nvSpPr>
        <p:spPr bwMode="auto">
          <a:xfrm>
            <a:off x="5149850" y="3008313"/>
            <a:ext cx="3994150" cy="668337"/>
          </a:xfrm>
          <a:prstGeom prst="rect">
            <a:avLst/>
          </a:prstGeom>
          <a:noFill/>
          <a:ln w="9525">
            <a:noFill/>
            <a:miter lim="800000"/>
            <a:headEnd/>
            <a:tailEnd/>
          </a:ln>
        </p:spPr>
        <p:txBody>
          <a:bodyPr>
            <a:spAutoFit/>
          </a:bodyPr>
          <a:lstStyle/>
          <a:p>
            <a:pPr algn="ctr"/>
            <a:r>
              <a:rPr lang="pt-BR" sz="1200" b="1">
                <a:solidFill>
                  <a:srgbClr val="008080"/>
                </a:solidFill>
                <a:latin typeface="HelveticaLT-Condensed-Bold" charset="0"/>
              </a:rPr>
              <a:t>Percentual de Pontos de Monitoramento nas Classes do Índice de Qualidade das Águas (IQA) – Valor Médio em 2010 no Brasil e em Áreas Urbanas</a:t>
            </a:r>
            <a:endParaRPr lang="pt-BR" sz="1200"/>
          </a:p>
        </p:txBody>
      </p:sp>
      <p:sp>
        <p:nvSpPr>
          <p:cNvPr id="16392" name="Retângulo 4"/>
          <p:cNvSpPr>
            <a:spLocks noChangeArrowheads="1"/>
          </p:cNvSpPr>
          <p:nvPr/>
        </p:nvSpPr>
        <p:spPr bwMode="auto">
          <a:xfrm>
            <a:off x="4960938" y="5951538"/>
            <a:ext cx="4183062" cy="461962"/>
          </a:xfrm>
          <a:prstGeom prst="rect">
            <a:avLst/>
          </a:prstGeom>
          <a:noFill/>
          <a:ln w="9525">
            <a:noFill/>
            <a:miter lim="800000"/>
            <a:headEnd/>
            <a:tailEnd/>
          </a:ln>
        </p:spPr>
        <p:txBody>
          <a:bodyPr>
            <a:spAutoFit/>
          </a:bodyPr>
          <a:lstStyle/>
          <a:p>
            <a:pPr algn="just"/>
            <a:r>
              <a:rPr lang="pt-BR" sz="800" i="1">
                <a:latin typeface="HelveticaLT-Oblique" charset="0"/>
              </a:rPr>
              <a:t>Obs.: Os pontos em áreas urbanas se localizam em 35 municípios e foram identificados com base no mapa de áreas edificadas do Ministério do Planejamento, Orçamento e Gestão (BRASIL, 2009c).</a:t>
            </a:r>
            <a:endParaRPr lang="pt-BR" sz="8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agem 4" descr="The All-American Canal runs through the Imperial Sand Dunes west of Yuma on its way to the Imperial Valley.  "/>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6562" name="CaixaDeTexto 5"/>
          <p:cNvSpPr txBox="1">
            <a:spLocks noChangeArrowheads="1"/>
          </p:cNvSpPr>
          <p:nvPr/>
        </p:nvSpPr>
        <p:spPr bwMode="auto">
          <a:xfrm>
            <a:off x="1468438" y="4508500"/>
            <a:ext cx="7496175" cy="1077913"/>
          </a:xfrm>
          <a:prstGeom prst="rect">
            <a:avLst/>
          </a:prstGeom>
          <a:noFill/>
          <a:ln w="9525">
            <a:noFill/>
            <a:miter lim="800000"/>
            <a:headEnd/>
            <a:tailEnd/>
          </a:ln>
        </p:spPr>
        <p:txBody>
          <a:bodyPr lIns="91429" tIns="45715" rIns="91429" bIns="45715">
            <a:spAutoFit/>
          </a:bodyPr>
          <a:lstStyle/>
          <a:p>
            <a:pPr algn="r"/>
            <a:r>
              <a:rPr lang="pt-BR" sz="3200">
                <a:solidFill>
                  <a:schemeClr val="bg1"/>
                </a:solidFill>
                <a:latin typeface="Arial Narrow" pitchFamily="34" charset="0"/>
              </a:rPr>
              <a:t>OBRIGADO !</a:t>
            </a:r>
          </a:p>
          <a:p>
            <a:pPr algn="r"/>
            <a:r>
              <a:rPr lang="pt-BR" sz="3200">
                <a:solidFill>
                  <a:schemeClr val="bg1"/>
                </a:solidFill>
              </a:rPr>
              <a:t>marcelo.medeiros@mma.gov.br</a:t>
            </a:r>
          </a:p>
        </p:txBody>
      </p:sp>
      <p:sp>
        <p:nvSpPr>
          <p:cNvPr id="66563" name="CaixaDeTexto 6"/>
          <p:cNvSpPr txBox="1">
            <a:spLocks noChangeArrowheads="1"/>
          </p:cNvSpPr>
          <p:nvPr/>
        </p:nvSpPr>
        <p:spPr bwMode="auto">
          <a:xfrm>
            <a:off x="5003800" y="6453188"/>
            <a:ext cx="3960813" cy="369887"/>
          </a:xfrm>
          <a:prstGeom prst="rect">
            <a:avLst/>
          </a:prstGeom>
          <a:noFill/>
          <a:ln w="9525">
            <a:noFill/>
            <a:miter lim="800000"/>
            <a:headEnd/>
            <a:tailEnd/>
          </a:ln>
        </p:spPr>
        <p:txBody>
          <a:bodyPr lIns="91429" tIns="45715" rIns="91429" bIns="45715">
            <a:spAutoFit/>
          </a:bodyPr>
          <a:lstStyle/>
          <a:p>
            <a:pPr algn="r"/>
            <a:r>
              <a:rPr lang="en-US"/>
              <a:t>All-American Canal, Rio Colorado </a:t>
            </a:r>
            <a:endParaRPr lang="pt-B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title"/>
          </p:nvPr>
        </p:nvSpPr>
        <p:spPr>
          <a:xfrm>
            <a:off x="338138" y="3305175"/>
            <a:ext cx="8228012" cy="2493963"/>
          </a:xfrm>
        </p:spPr>
        <p:txBody>
          <a:bodyPr/>
          <a:lstStyle/>
          <a:p>
            <a:r>
              <a:rPr lang="pt-BR" sz="4000" smtClean="0">
                <a:solidFill>
                  <a:srgbClr val="1F497D"/>
                </a:solidFill>
                <a:ea typeface="ＭＳ Ｐゴシック" pitchFamily="34" charset="-128"/>
              </a:rPr>
              <a:t>COMPETÊNCIAS QUANTO AO </a:t>
            </a:r>
            <a:br>
              <a:rPr lang="pt-BR" sz="4000" smtClean="0">
                <a:solidFill>
                  <a:srgbClr val="1F497D"/>
                </a:solidFill>
                <a:ea typeface="ＭＳ Ｐゴシック" pitchFamily="34" charset="-128"/>
              </a:rPr>
            </a:br>
            <a:r>
              <a:rPr lang="pt-BR" sz="4000" smtClean="0">
                <a:solidFill>
                  <a:srgbClr val="1F497D"/>
                </a:solidFill>
                <a:ea typeface="ＭＳ Ｐゴシック" pitchFamily="34" charset="-128"/>
              </a:rPr>
              <a:t>ABASTECIMENTO DE ÁGUA EM </a:t>
            </a:r>
            <a:br>
              <a:rPr lang="pt-BR" sz="4000" smtClean="0">
                <a:solidFill>
                  <a:srgbClr val="1F497D"/>
                </a:solidFill>
                <a:ea typeface="ＭＳ Ｐゴシック" pitchFamily="34" charset="-128"/>
              </a:rPr>
            </a:br>
            <a:r>
              <a:rPr lang="pt-BR" sz="4000" smtClean="0">
                <a:solidFill>
                  <a:srgbClr val="1F497D"/>
                </a:solidFill>
                <a:ea typeface="ＭＳ Ｐゴシック" pitchFamily="34" charset="-128"/>
              </a:rPr>
              <a:t>CIDADES BRASILEIRAS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ítulo 3"/>
          <p:cNvSpPr>
            <a:spLocks noGrp="1"/>
          </p:cNvSpPr>
          <p:nvPr>
            <p:ph type="title"/>
          </p:nvPr>
        </p:nvSpPr>
        <p:spPr>
          <a:xfrm>
            <a:off x="395288" y="31750"/>
            <a:ext cx="8229600" cy="1143000"/>
          </a:xfrm>
        </p:spPr>
        <p:txBody>
          <a:bodyPr/>
          <a:lstStyle/>
          <a:p>
            <a:r>
              <a:rPr lang="pt-BR" smtClean="0">
                <a:ea typeface="ＭＳ Ｐゴシック" pitchFamily="34" charset="-128"/>
              </a:rPr>
              <a:t>Marcos Legais</a:t>
            </a:r>
          </a:p>
        </p:txBody>
      </p:sp>
      <p:graphicFrame>
        <p:nvGraphicFramePr>
          <p:cNvPr id="2" name="Espaço Reservado para Conteúdo 1"/>
          <p:cNvGraphicFramePr>
            <a:graphicFrameLocks noGrp="1"/>
          </p:cNvGraphicFramePr>
          <p:nvPr>
            <p:ph idx="4294967295"/>
          </p:nvPr>
        </p:nvGraphicFramePr>
        <p:xfrm>
          <a:off x="381000" y="1325563"/>
          <a:ext cx="8229600" cy="4733951"/>
        </p:xfrm>
        <a:graphic>
          <a:graphicData uri="http://schemas.openxmlformats.org/drawingml/2006/table">
            <a:tbl>
              <a:tblPr/>
              <a:tblGrid>
                <a:gridCol w="2743200"/>
                <a:gridCol w="2743200"/>
                <a:gridCol w="27432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smtClean="0">
                          <a:ln>
                            <a:noFill/>
                          </a:ln>
                          <a:solidFill>
                            <a:srgbClr val="FFFFFF"/>
                          </a:solidFill>
                          <a:effectLst/>
                          <a:latin typeface="Arial" pitchFamily="34" charset="0"/>
                          <a:ea typeface="ＭＳ Ｐゴシック" pitchFamily="34" charset="-128"/>
                          <a:cs typeface="DejaVu Sans" pitchFamily="34" charset="0"/>
                        </a:rPr>
                        <a:t>UNIÃO</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smtClean="0">
                          <a:ln>
                            <a:noFill/>
                          </a:ln>
                          <a:solidFill>
                            <a:srgbClr val="FFFFFF"/>
                          </a:solidFill>
                          <a:effectLst/>
                          <a:latin typeface="Arial" pitchFamily="34" charset="0"/>
                          <a:ea typeface="ＭＳ Ｐゴシック" pitchFamily="34" charset="-128"/>
                          <a:cs typeface="DejaVu Sans" pitchFamily="34" charset="0"/>
                        </a:rPr>
                        <a:t>ESTADOS</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smtClean="0">
                          <a:ln>
                            <a:noFill/>
                          </a:ln>
                          <a:solidFill>
                            <a:srgbClr val="FFFFFF"/>
                          </a:solidFill>
                          <a:effectLst/>
                          <a:latin typeface="Arial" pitchFamily="34" charset="0"/>
                          <a:ea typeface="ＭＳ Ｐゴシック" pitchFamily="34" charset="-128"/>
                          <a:cs typeface="DejaVu Sans" pitchFamily="34" charset="0"/>
                        </a:rPr>
                        <a:t>MUNICÍPIOS</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23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9.433/97</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nº 3239/99 - Política Estadual de Recursos Hídricos do Rio de Janeiro</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Complementar Nº 111 de 2011 - Plano Diretor do Município do Rio de Janeiro</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823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9.984/2000</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nº 7663/91 - Política Estadual de Recursos Hídricos de São Paulo</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16.050/14 - Plano Diretor Estratégico do Município de São Paulo</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823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11.445/07- Saneamento Básico</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nº 13.199/99 - Política Estadual de Recursos Hídricos de Minas Gerais</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nº 7.165 - Plano Diretor de Belo Horizonte</a:t>
                      </a:r>
                    </a:p>
                    <a:p>
                      <a:pPr marL="0" marR="0" lvl="0" indent="0" algn="l" defTabSz="912813" rtl="0" eaLnBrk="1" fontAlgn="base" latinLnBrk="0" hangingPunct="1">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endParaRP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823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10.257/01- Estatuto das Cidades</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2813"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n° 5.818/98 - Política Estadual de Recursos Hídricos do Espirito Santo</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Lei Municipal 6.705/06 - Plano Diretor Urbano de Vitória</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066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PNRH</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PERH</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MG – 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RJ – 2014</a:t>
                      </a:r>
                    </a:p>
                    <a:p>
                      <a:pPr marL="0" marR="0" lvl="0" indent="0" algn="l"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rPr>
                        <a:t>SP – rev. em 2013</a:t>
                      </a: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600" b="0" i="0" u="none" strike="noStrike" cap="none" normalizeH="0" baseline="0" smtClean="0">
                        <a:ln>
                          <a:noFill/>
                        </a:ln>
                        <a:solidFill>
                          <a:srgbClr val="000000"/>
                        </a:solidFill>
                        <a:effectLst/>
                        <a:latin typeface="Arial" pitchFamily="34" charset="0"/>
                        <a:ea typeface="ＭＳ Ｐゴシック" pitchFamily="34" charset="-128"/>
                        <a:cs typeface="DejaVu Sans" pitchFamily="34" charset="0"/>
                      </a:endParaRPr>
                    </a:p>
                  </a:txBody>
                  <a:tcPr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ítulo 1"/>
          <p:cNvSpPr>
            <a:spLocks noGrp="1"/>
          </p:cNvSpPr>
          <p:nvPr>
            <p:ph type="title"/>
          </p:nvPr>
        </p:nvSpPr>
        <p:spPr>
          <a:xfrm>
            <a:off x="457200" y="273050"/>
            <a:ext cx="8229600" cy="1146175"/>
          </a:xfrm>
        </p:spPr>
        <p:txBody>
          <a:bodyPr/>
          <a:lstStyle/>
          <a:p>
            <a:endParaRPr lang="pt-BR" smtClean="0">
              <a:ea typeface="ＭＳ Ｐゴシック" pitchFamily="34" charset="-128"/>
            </a:endParaRPr>
          </a:p>
        </p:txBody>
      </p:sp>
      <p:pic>
        <p:nvPicPr>
          <p:cNvPr id="19458" name="Picture 2" descr="http://bahiaempauta.com.br/wp-content/uploads/2011/01/Chuva.jpg"/>
          <p:cNvPicPr>
            <a:picLocks noChangeAspect="1" noChangeArrowheads="1"/>
          </p:cNvPicPr>
          <p:nvPr/>
        </p:nvPicPr>
        <p:blipFill>
          <a:blip r:embed="rId2" cstate="print"/>
          <a:srcRect/>
          <a:stretch>
            <a:fillRect/>
          </a:stretch>
        </p:blipFill>
        <p:spPr bwMode="auto">
          <a:xfrm>
            <a:off x="0" y="11113"/>
            <a:ext cx="9115425" cy="5715000"/>
          </a:xfrm>
          <a:prstGeom prst="rect">
            <a:avLst/>
          </a:prstGeom>
          <a:noFill/>
          <a:ln w="9525">
            <a:noFill/>
            <a:miter lim="800000"/>
            <a:headEnd/>
            <a:tailEnd/>
          </a:ln>
        </p:spPr>
      </p:pic>
      <p:sp>
        <p:nvSpPr>
          <p:cNvPr id="19459" name="Retângulo 2"/>
          <p:cNvSpPr>
            <a:spLocks noChangeArrowheads="1"/>
          </p:cNvSpPr>
          <p:nvPr/>
        </p:nvSpPr>
        <p:spPr bwMode="auto">
          <a:xfrm>
            <a:off x="28575" y="6267450"/>
            <a:ext cx="9115425" cy="461963"/>
          </a:xfrm>
          <a:prstGeom prst="rect">
            <a:avLst/>
          </a:prstGeom>
          <a:noFill/>
          <a:ln w="9525">
            <a:noFill/>
            <a:miter lim="800000"/>
            <a:headEnd/>
            <a:tailEnd/>
          </a:ln>
        </p:spPr>
        <p:txBody>
          <a:bodyPr>
            <a:spAutoFit/>
          </a:bodyPr>
          <a:lstStyle/>
          <a:p>
            <a:r>
              <a:rPr lang="pt-BR" sz="800"/>
              <a:t>https://www.google.com.br/search?q=Chuvas+em+Sao+Paulo+ontem&amp;biw=1366&amp;bih=664&amp;source=lnms&amp;tbm=isch&amp;sa=X&amp;ei=jQPvVJHFFpHlsASpwYDAAw&amp;ved=0CAgQ_AUoAw&amp;dpr=1#imgdii=_&amp;imgrc=uptyvVZNSRzWdM%253A%3BEmSsBw4jZfjUuM%3Bhttp%253A%252F%252Fbahiaempauta.com.br%252Fwp-content%252Fuploads%252F2011%252F01%252FChuva.jpg%3Bhttp%253A%252F%252Fbahiaempauta.com.br%252F%253Fp%253D34717%3B520%3B326</a:t>
            </a:r>
          </a:p>
        </p:txBody>
      </p:sp>
      <p:sp>
        <p:nvSpPr>
          <p:cNvPr id="5" name="Título 3"/>
          <p:cNvSpPr txBox="1">
            <a:spLocks/>
          </p:cNvSpPr>
          <p:nvPr/>
        </p:nvSpPr>
        <p:spPr>
          <a:xfrm>
            <a:off x="52388" y="4221163"/>
            <a:ext cx="7772400" cy="1362075"/>
          </a:xfrm>
          <a:prstGeom prst="rect">
            <a:avLst/>
          </a:prstGeom>
        </p:spPr>
        <p:txBody>
          <a:bodyPr lIns="91429" tIns="45715" rIns="91429" bIns="45715" anchor="ctr">
            <a:normAutofit/>
          </a:bodyPr>
          <a:lstStyle/>
          <a:p>
            <a:pPr defTabSz="912813" eaLnBrk="1" hangingPunct="1">
              <a:lnSpc>
                <a:spcPct val="90000"/>
              </a:lnSpc>
            </a:pPr>
            <a:r>
              <a:rPr lang="pt-BR" sz="4400" b="1">
                <a:solidFill>
                  <a:srgbClr val="002060"/>
                </a:solidFill>
              </a:rPr>
              <a:t>EVENTOS EXTREMOS</a:t>
            </a:r>
            <a:br>
              <a:rPr lang="pt-BR" sz="4400" b="1">
                <a:solidFill>
                  <a:srgbClr val="002060"/>
                </a:solidFill>
              </a:rPr>
            </a:br>
            <a:r>
              <a:rPr lang="pt-BR" sz="4400" b="1">
                <a:solidFill>
                  <a:srgbClr val="002060"/>
                </a:solidFill>
              </a:rPr>
              <a:t>ESCASSEZ HÍDRICA</a:t>
            </a:r>
          </a:p>
        </p:txBody>
      </p:sp>
      <p:sp>
        <p:nvSpPr>
          <p:cNvPr id="19461" name="CaixaDeTexto 3"/>
          <p:cNvSpPr txBox="1">
            <a:spLocks noChangeArrowheads="1"/>
          </p:cNvSpPr>
          <p:nvPr/>
        </p:nvSpPr>
        <p:spPr bwMode="auto">
          <a:xfrm>
            <a:off x="5148263" y="5300663"/>
            <a:ext cx="3995737" cy="369887"/>
          </a:xfrm>
          <a:prstGeom prst="rect">
            <a:avLst/>
          </a:prstGeom>
          <a:noFill/>
          <a:ln w="9525">
            <a:noFill/>
            <a:miter lim="800000"/>
            <a:headEnd/>
            <a:tailEnd/>
          </a:ln>
        </p:spPr>
        <p:txBody>
          <a:bodyPr>
            <a:spAutoFit/>
          </a:bodyPr>
          <a:lstStyle/>
          <a:p>
            <a:pPr algn="r"/>
            <a:r>
              <a:rPr lang="pt-BR" sz="1200">
                <a:solidFill>
                  <a:schemeClr val="bg1"/>
                </a:solidFill>
              </a:rPr>
              <a:t>Rio Tietê, São Paulo, </a:t>
            </a:r>
            <a:r>
              <a:rPr lang="pt-BR" b="1">
                <a:solidFill>
                  <a:schemeClr val="bg1"/>
                </a:solidFill>
              </a:rPr>
              <a:t>24FEV2015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p:cNvPicPr>
            <a:picLocks noChangeAspect="1" noChangeArrowheads="1"/>
          </p:cNvPicPr>
          <p:nvPr/>
        </p:nvPicPr>
        <p:blipFill>
          <a:blip r:embed="rId2" cstate="print"/>
          <a:srcRect l="6679" r="6679"/>
          <a:stretch>
            <a:fillRect/>
          </a:stretch>
        </p:blipFill>
        <p:spPr bwMode="auto">
          <a:xfrm>
            <a:off x="417513" y="1063625"/>
            <a:ext cx="8440737" cy="5794375"/>
          </a:xfrm>
          <a:prstGeom prst="rect">
            <a:avLst/>
          </a:prstGeom>
          <a:noFill/>
          <a:ln w="9525">
            <a:noFill/>
            <a:miter lim="800000"/>
            <a:headEnd/>
            <a:tailEnd/>
          </a:ln>
        </p:spPr>
      </p:pic>
      <p:sp>
        <p:nvSpPr>
          <p:cNvPr id="6" name="CaixaDeTexto 5"/>
          <p:cNvSpPr txBox="1"/>
          <p:nvPr/>
        </p:nvSpPr>
        <p:spPr>
          <a:xfrm>
            <a:off x="4638675" y="1301750"/>
            <a:ext cx="962025" cy="347663"/>
          </a:xfrm>
          <a:prstGeom prst="rect">
            <a:avLst/>
          </a:prstGeom>
          <a:noFill/>
        </p:spPr>
        <p:txBody>
          <a:bodyPr wrap="none">
            <a:spAutoFit/>
          </a:bodyPr>
          <a:lstStyle/>
          <a:p>
            <a:pPr>
              <a:defRPr/>
            </a:pPr>
            <a:r>
              <a:rPr lang="pt-BR" sz="1662" b="1" dirty="0">
                <a:solidFill>
                  <a:schemeClr val="bg1"/>
                </a:solidFill>
                <a:latin typeface="Arial" charset="0"/>
                <a:ea typeface="ＭＳ Ｐゴシック" charset="0"/>
              </a:rPr>
              <a:t>Rio Tietê</a:t>
            </a:r>
          </a:p>
        </p:txBody>
      </p:sp>
      <p:sp>
        <p:nvSpPr>
          <p:cNvPr id="7" name="CaixaDeTexto 6"/>
          <p:cNvSpPr txBox="1"/>
          <p:nvPr/>
        </p:nvSpPr>
        <p:spPr>
          <a:xfrm>
            <a:off x="4640263" y="4749800"/>
            <a:ext cx="1346200" cy="347663"/>
          </a:xfrm>
          <a:prstGeom prst="rect">
            <a:avLst/>
          </a:prstGeom>
          <a:noFill/>
        </p:spPr>
        <p:txBody>
          <a:bodyPr wrap="none">
            <a:spAutoFit/>
          </a:bodyPr>
          <a:lstStyle/>
          <a:p>
            <a:pPr>
              <a:defRPr/>
            </a:pPr>
            <a:r>
              <a:rPr lang="pt-BR" sz="1662" b="1" dirty="0">
                <a:solidFill>
                  <a:schemeClr val="bg1"/>
                </a:solidFill>
                <a:latin typeface="Arial" charset="0"/>
                <a:ea typeface="ＭＳ Ｐゴシック" charset="0"/>
              </a:rPr>
              <a:t>Rio Pinheiros</a:t>
            </a:r>
          </a:p>
        </p:txBody>
      </p:sp>
      <p:sp>
        <p:nvSpPr>
          <p:cNvPr id="10" name="CaixaDeTexto 9"/>
          <p:cNvSpPr txBox="1"/>
          <p:nvPr/>
        </p:nvSpPr>
        <p:spPr>
          <a:xfrm>
            <a:off x="6443663" y="6511925"/>
            <a:ext cx="2543175" cy="349250"/>
          </a:xfrm>
          <a:prstGeom prst="rect">
            <a:avLst/>
          </a:prstGeom>
          <a:noFill/>
        </p:spPr>
        <p:txBody>
          <a:bodyPr wrap="none">
            <a:spAutoFit/>
          </a:bodyPr>
          <a:lstStyle/>
          <a:p>
            <a:pPr>
              <a:defRPr/>
            </a:pPr>
            <a:r>
              <a:rPr lang="pt-BR" sz="1662" b="1" dirty="0">
                <a:solidFill>
                  <a:srgbClr val="FFC000"/>
                </a:solidFill>
                <a:latin typeface="Arial" charset="0"/>
                <a:ea typeface="ＭＳ Ｐゴシック" charset="0"/>
              </a:rPr>
              <a:t>São Paulo, SP, 16/10/2014.</a:t>
            </a:r>
          </a:p>
        </p:txBody>
      </p:sp>
      <p:sp>
        <p:nvSpPr>
          <p:cNvPr id="20485" name="Título 1"/>
          <p:cNvSpPr>
            <a:spLocks noGrp="1"/>
          </p:cNvSpPr>
          <p:nvPr>
            <p:ph type="title"/>
          </p:nvPr>
        </p:nvSpPr>
        <p:spPr>
          <a:xfrm>
            <a:off x="457200" y="36513"/>
            <a:ext cx="8229600" cy="1060450"/>
          </a:xfrm>
        </p:spPr>
        <p:txBody>
          <a:bodyPr/>
          <a:lstStyle/>
          <a:p>
            <a:r>
              <a:rPr lang="pt-BR" sz="2800" smtClean="0">
                <a:ea typeface="ＭＳ Ｐゴシック" pitchFamily="34" charset="-128"/>
              </a:rPr>
              <a:t>Indisponibilização de expressivos estoques de água</a:t>
            </a:r>
            <a:br>
              <a:rPr lang="pt-BR" sz="2800" smtClean="0">
                <a:ea typeface="ＭＳ Ｐゴシック" pitchFamily="34" charset="-128"/>
              </a:rPr>
            </a:br>
            <a:r>
              <a:rPr lang="pt-BR" sz="2800" smtClean="0">
                <a:ea typeface="ＭＳ Ｐゴシック" pitchFamily="34" charset="-128"/>
              </a:rPr>
              <a:t> por degradação antrópica de sua </a:t>
            </a:r>
            <a:r>
              <a:rPr lang="pt-BR" sz="2800" u="sng" smtClean="0">
                <a:ea typeface="ＭＳ Ｐゴシック" pitchFamily="34" charset="-128"/>
              </a:rPr>
              <a:t>qualidade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201</TotalTime>
  <Words>2285</Words>
  <Application>Microsoft Office PowerPoint</Application>
  <PresentationFormat>Apresentação na tela (4:3)</PresentationFormat>
  <Paragraphs>463</Paragraphs>
  <Slides>50</Slides>
  <Notes>7</Notes>
  <HiddenSlides>0</HiddenSlides>
  <MMClips>0</MMClips>
  <ScaleCrop>false</ScaleCrop>
  <HeadingPairs>
    <vt:vector size="8" baseType="variant">
      <vt:variant>
        <vt:lpstr>Fontes usadas</vt:lpstr>
      </vt:variant>
      <vt:variant>
        <vt:i4>15</vt:i4>
      </vt:variant>
      <vt:variant>
        <vt:lpstr>Tema</vt:lpstr>
      </vt:variant>
      <vt:variant>
        <vt:i4>2</vt:i4>
      </vt:variant>
      <vt:variant>
        <vt:lpstr>Servidores OLE incorporados</vt:lpstr>
      </vt:variant>
      <vt:variant>
        <vt:i4>1</vt:i4>
      </vt:variant>
      <vt:variant>
        <vt:lpstr>Títulos de slides</vt:lpstr>
      </vt:variant>
      <vt:variant>
        <vt:i4>50</vt:i4>
      </vt:variant>
    </vt:vector>
  </HeadingPairs>
  <TitlesOfParts>
    <vt:vector size="68" baseType="lpstr">
      <vt:lpstr>Arial</vt:lpstr>
      <vt:lpstr>ＭＳ Ｐゴシック</vt:lpstr>
      <vt:lpstr>DejaVu Sans</vt:lpstr>
      <vt:lpstr>Trebuchet MS</vt:lpstr>
      <vt:lpstr>Calibri</vt:lpstr>
      <vt:lpstr>HelveticaLT-Condensed-Bold</vt:lpstr>
      <vt:lpstr>HelveticaLT-Oblique</vt:lpstr>
      <vt:lpstr>Comic Sans MS</vt:lpstr>
      <vt:lpstr>Verdana</vt:lpstr>
      <vt:lpstr>Times New Roman</vt:lpstr>
      <vt:lpstr>Tahoma</vt:lpstr>
      <vt:lpstr>Wingdings</vt:lpstr>
      <vt:lpstr>Arial Narrow</vt:lpstr>
      <vt:lpstr>StarSymbol</vt:lpstr>
      <vt:lpstr>Times</vt:lpstr>
      <vt:lpstr>Office Theme</vt:lpstr>
      <vt:lpstr>1_Office Theme</vt:lpstr>
      <vt:lpstr>Foto do Photo Editor</vt:lpstr>
      <vt:lpstr>ESCASSEZ HÍDRICA</vt:lpstr>
      <vt:lpstr>Slide 2</vt:lpstr>
      <vt:lpstr>Slide 3</vt:lpstr>
      <vt:lpstr>Slide 4</vt:lpstr>
      <vt:lpstr>Slide 5</vt:lpstr>
      <vt:lpstr>COMPETÊNCIAS QUANTO AO  ABASTECIMENTO DE ÁGUA EM  CIDADES BRASILEIRAS</vt:lpstr>
      <vt:lpstr>Marcos Legais</vt:lpstr>
      <vt:lpstr>Slide 8</vt:lpstr>
      <vt:lpstr>Indisponibilização de expressivos estoques de água  por degradação antrópica de sua qualidade</vt:lpstr>
      <vt:lpstr>Slide 10</vt:lpstr>
      <vt:lpstr>Municípios no Estado que decretaram SE ou ECP devido a eventos críticos de seca, ocorridos em 2013, por UF</vt:lpstr>
      <vt:lpstr>Slide 12</vt:lpstr>
      <vt:lpstr>Londres, 1976 Londres, 2011</vt:lpstr>
      <vt:lpstr>Barcelona, 2007-8</vt:lpstr>
      <vt:lpstr>Slide 15</vt:lpstr>
      <vt:lpstr>Gestão da escassez hídrica</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A  ESCASSEZ HÍDRICA NO SUDESTE BRASILEIRO  AÇÕES DO GOVERNO FEDERAL</vt:lpstr>
      <vt:lpstr>Slide 38</vt:lpstr>
      <vt:lpstr>Slide 39</vt:lpstr>
      <vt:lpstr>Slide 40</vt:lpstr>
      <vt:lpstr>Rio de Janeiro</vt:lpstr>
      <vt:lpstr>Slide 42</vt:lpstr>
      <vt:lpstr>São Paulo</vt:lpstr>
      <vt:lpstr>Slide 44</vt:lpstr>
      <vt:lpstr>Slide 45</vt:lpstr>
      <vt:lpstr>Slide 46</vt:lpstr>
      <vt:lpstr> OBJETIVO DO PNSH</vt:lpstr>
      <vt:lpstr>Revitalização de bacias hidrográficas</vt:lpstr>
      <vt:lpstr>Programa Água Doce</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05050371651</dc:creator>
  <cp:lastModifiedBy>Marcelo Jorge Medeiros</cp:lastModifiedBy>
  <cp:revision>32</cp:revision>
  <dcterms:modified xsi:type="dcterms:W3CDTF">2015-06-03T12:30:40Z</dcterms:modified>
</cp:coreProperties>
</file>